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6"/>
  </p:notesMasterIdLst>
  <p:handoutMasterIdLst>
    <p:handoutMasterId r:id="rId37"/>
  </p:handoutMasterIdLst>
  <p:sldIdLst>
    <p:sldId id="256" r:id="rId2"/>
    <p:sldId id="291" r:id="rId3"/>
    <p:sldId id="734" r:id="rId4"/>
    <p:sldId id="735" r:id="rId5"/>
    <p:sldId id="756" r:id="rId6"/>
    <p:sldId id="757" r:id="rId7"/>
    <p:sldId id="732" r:id="rId8"/>
    <p:sldId id="770" r:id="rId9"/>
    <p:sldId id="736" r:id="rId10"/>
    <p:sldId id="737" r:id="rId11"/>
    <p:sldId id="758" r:id="rId12"/>
    <p:sldId id="750" r:id="rId13"/>
    <p:sldId id="751" r:id="rId14"/>
    <p:sldId id="752" r:id="rId15"/>
    <p:sldId id="753" r:id="rId16"/>
    <p:sldId id="754" r:id="rId17"/>
    <p:sldId id="755" r:id="rId18"/>
    <p:sldId id="776" r:id="rId19"/>
    <p:sldId id="759" r:id="rId20"/>
    <p:sldId id="760" r:id="rId21"/>
    <p:sldId id="775" r:id="rId22"/>
    <p:sldId id="771" r:id="rId23"/>
    <p:sldId id="772" r:id="rId24"/>
    <p:sldId id="773" r:id="rId25"/>
    <p:sldId id="774" r:id="rId26"/>
    <p:sldId id="761" r:id="rId27"/>
    <p:sldId id="762" r:id="rId28"/>
    <p:sldId id="763" r:id="rId29"/>
    <p:sldId id="764" r:id="rId30"/>
    <p:sldId id="765" r:id="rId31"/>
    <p:sldId id="766" r:id="rId32"/>
    <p:sldId id="767" r:id="rId33"/>
    <p:sldId id="768" r:id="rId34"/>
    <p:sldId id="769" r:id="rId35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80" autoAdjust="0"/>
    <p:restoredTop sz="68842" autoAdjust="0"/>
  </p:normalViewPr>
  <p:slideViewPr>
    <p:cSldViewPr snapToObjects="1">
      <p:cViewPr varScale="1">
        <p:scale>
          <a:sx n="46" d="100"/>
          <a:sy n="46" d="100"/>
        </p:scale>
        <p:origin x="212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074295E0-F31F-43F8-8326-166AA8B98D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9107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fld id="{735D5DC9-D90B-417C-8097-61F95CB652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6507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latin typeface="Arial" pitchFamily="34" charset="0"/>
            </a:endParaRPr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6FA21F-4088-4055-BA5A-3EB3DE3ACBAF}" type="slidenum">
              <a:rPr lang="en-US" altLang="zh-CN" smtClean="0">
                <a:latin typeface="Arial" pitchFamily="34" charset="0"/>
              </a:rPr>
              <a:pPr/>
              <a:t>1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086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lvl="1">
              <a:lnSpc>
                <a:spcPct val="90000"/>
              </a:lnSpc>
              <a:defRPr/>
            </a:pPr>
            <a:r>
              <a:rPr lang="zh-CN" altLang="en-US" sz="2400" dirty="0"/>
              <a:t>现态和次态只是在时间上有延迟，经过一段时间后，现态和次态的值趋于一致。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dirty="0"/>
              <a:t>稳定状态：如某一现态</a:t>
            </a:r>
            <a:r>
              <a:rPr lang="en-US" altLang="zh-CN" sz="2400" dirty="0"/>
              <a:t>y</a:t>
            </a:r>
            <a:r>
              <a:rPr lang="zh-CN" altLang="en-US" sz="2400" dirty="0"/>
              <a:t>在输入</a:t>
            </a:r>
            <a:r>
              <a:rPr lang="en-US" altLang="zh-CN" sz="2400" dirty="0"/>
              <a:t>x</a:t>
            </a:r>
            <a:r>
              <a:rPr lang="zh-CN" altLang="en-US" sz="2400" dirty="0"/>
              <a:t>发生变化时，若次态</a:t>
            </a:r>
            <a:r>
              <a:rPr lang="en-US" altLang="zh-CN" sz="2400" dirty="0"/>
              <a:t>Y</a:t>
            </a:r>
            <a:r>
              <a:rPr lang="zh-CN" altLang="en-US" sz="2400" dirty="0"/>
              <a:t>和现态</a:t>
            </a:r>
            <a:r>
              <a:rPr lang="en-US" altLang="zh-CN" sz="2400" dirty="0"/>
              <a:t>y</a:t>
            </a:r>
            <a:r>
              <a:rPr lang="zh-CN" altLang="en-US" sz="2400" dirty="0"/>
              <a:t>的值相同，则称次态</a:t>
            </a:r>
            <a:r>
              <a:rPr lang="en-US" altLang="zh-CN" sz="2400" dirty="0"/>
              <a:t>Y</a:t>
            </a:r>
            <a:r>
              <a:rPr lang="zh-CN" altLang="en-US" sz="2400" dirty="0"/>
              <a:t>为稳定状态；若次态</a:t>
            </a:r>
            <a:r>
              <a:rPr lang="en-US" altLang="zh-CN" sz="2400" dirty="0"/>
              <a:t>Y</a:t>
            </a:r>
            <a:r>
              <a:rPr lang="zh-CN" altLang="en-US" sz="2400" dirty="0"/>
              <a:t>和现态</a:t>
            </a:r>
            <a:r>
              <a:rPr lang="en-US" altLang="zh-CN" sz="2400" dirty="0"/>
              <a:t>y</a:t>
            </a:r>
            <a:r>
              <a:rPr lang="zh-CN" altLang="en-US" sz="2400" dirty="0"/>
              <a:t>的值不等，则称进入的次态</a:t>
            </a:r>
            <a:r>
              <a:rPr lang="en-US" altLang="zh-CN" sz="2400" dirty="0"/>
              <a:t>Y</a:t>
            </a:r>
            <a:r>
              <a:rPr lang="zh-CN" altLang="en-US" sz="2400" dirty="0"/>
              <a:t>为不稳定状态。不稳定状态是不能保持不变，经过一段延迟时间后，现态和次态趋于一致，进入稳定状态，则称为状态迁移。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dirty="0"/>
              <a:t>总态</a:t>
            </a:r>
            <a:r>
              <a:rPr lang="en-US" altLang="zh-CN" sz="2400" dirty="0"/>
              <a:t>Total State</a:t>
            </a:r>
            <a:r>
              <a:rPr lang="zh-CN" altLang="en-US" sz="2400" dirty="0"/>
              <a:t>：用来描述异步时序机的行为。包括输入状态</a:t>
            </a:r>
            <a:r>
              <a:rPr lang="en-US" altLang="zh-CN" sz="2400" dirty="0"/>
              <a:t>I</a:t>
            </a:r>
            <a:r>
              <a:rPr lang="zh-CN" altLang="en-US" sz="2400" dirty="0"/>
              <a:t>和次态</a:t>
            </a:r>
            <a:r>
              <a:rPr lang="en-US" altLang="zh-CN" sz="2400" dirty="0"/>
              <a:t>S</a:t>
            </a:r>
            <a:r>
              <a:rPr lang="zh-CN" altLang="en-US" sz="2400" dirty="0"/>
              <a:t>，并记为</a:t>
            </a:r>
            <a:r>
              <a:rPr lang="en-US" altLang="zh-CN" sz="2400" dirty="0"/>
              <a:t>(I</a:t>
            </a:r>
            <a:r>
              <a:rPr lang="zh-CN" altLang="en-US" sz="2400" dirty="0"/>
              <a:t>，</a:t>
            </a:r>
            <a:r>
              <a:rPr lang="en-US" altLang="zh-CN" sz="2400" dirty="0"/>
              <a:t>S)</a:t>
            </a:r>
            <a:r>
              <a:rPr lang="zh-CN" altLang="en-US" sz="2400" dirty="0"/>
              <a:t>。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400" dirty="0"/>
              <a:t>总态可以是稳定的也可以是不稳定的，不稳定的总态要发生状态迁移，而达到一个稳定的状态或循环不稳态。稳定的总态，如果输入不改变，则始终保存稳定状态，不会发生状态迁移。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47F63F-A6C2-4076-BB4F-F683EAA6935D}" type="slidenum">
              <a:rPr lang="en-US" altLang="zh-CN" smtClean="0">
                <a:latin typeface="Arial" pitchFamily="34" charset="0"/>
              </a:rPr>
              <a:pPr/>
              <a:t>10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826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1552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6990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</a:t>
            </a:r>
            <a:r>
              <a:rPr lang="en-US" altLang="zh-CN" dirty="0"/>
              <a:t>7-20</a:t>
            </a:r>
            <a:r>
              <a:rPr lang="zh-CN" altLang="en-US" dirty="0"/>
              <a:t>，简化</a:t>
            </a:r>
            <a:r>
              <a:rPr lang="en-US" altLang="zh-CN" dirty="0"/>
              <a:t>PRL_L</a:t>
            </a:r>
            <a:r>
              <a:rPr lang="en-US" altLang="zh-CN" baseline="0" dirty="0"/>
              <a:t> CLR_L</a:t>
            </a:r>
            <a:r>
              <a:rPr lang="zh-CN" altLang="en-US" baseline="0" dirty="0"/>
              <a:t>无效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6084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6958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latin typeface="Arial" pitchFamily="34" charset="0"/>
              </a:rPr>
              <a:t>竞争</a:t>
            </a:r>
            <a:r>
              <a:rPr lang="en-US" altLang="zh-CN">
                <a:latin typeface="Arial" pitchFamily="34" charset="0"/>
              </a:rPr>
              <a:t>(Race)</a:t>
            </a:r>
            <a:r>
              <a:rPr lang="zh-CN" altLang="en-US">
                <a:latin typeface="Arial" pitchFamily="34" charset="0"/>
              </a:rPr>
              <a:t>：在异步时序电路状态转换过程中，有两个或多个状态变量同时发生变化就存在竞争。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Arial" pitchFamily="34" charset="0"/>
              </a:rPr>
              <a:t>非临界竞争 </a:t>
            </a:r>
            <a:r>
              <a:rPr lang="en-US" altLang="zh-CN">
                <a:latin typeface="Arial" pitchFamily="34" charset="0"/>
              </a:rPr>
              <a:t>(Noncritical Race):</a:t>
            </a:r>
            <a:r>
              <a:rPr lang="zh-CN" altLang="en-US">
                <a:latin typeface="Arial" pitchFamily="34" charset="0"/>
              </a:rPr>
              <a:t>经过状态转换后，最终能达到正确的下一稳定状态，则称这种竞争为非临界竞争。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Arial" pitchFamily="34" charset="0"/>
              </a:rPr>
              <a:t>临界竞争</a:t>
            </a:r>
            <a:r>
              <a:rPr lang="en-US" altLang="zh-CN">
                <a:latin typeface="Arial" pitchFamily="34" charset="0"/>
              </a:rPr>
              <a:t>(Critical Race)</a:t>
            </a:r>
            <a:r>
              <a:rPr lang="zh-CN" altLang="en-US">
                <a:latin typeface="Arial" pitchFamily="34" charset="0"/>
              </a:rPr>
              <a:t>：如果状态转换的结果使得状态不能达到下一个正确的状态，则称这种竞争为临界竞争。在设计过程中要避免临界竞争。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Arial" pitchFamily="34" charset="0"/>
              </a:rPr>
              <a:t>循环</a:t>
            </a:r>
            <a:r>
              <a:rPr lang="en-US" altLang="zh-CN">
                <a:latin typeface="Arial" pitchFamily="34" charset="0"/>
              </a:rPr>
              <a:t>(Cycle)</a:t>
            </a:r>
            <a:r>
              <a:rPr lang="zh-CN" altLang="en-US">
                <a:latin typeface="Arial" pitchFamily="34" charset="0"/>
              </a:rPr>
              <a:t>：异步时序电路在一系列不稳定的状态间迁移，称为循环。</a:t>
            </a:r>
          </a:p>
          <a:p>
            <a:endParaRPr lang="zh-CN" altLang="en-US">
              <a:latin typeface="Arial" pitchFamily="34" charset="0"/>
            </a:endParaRPr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E8C3EC-C3A8-49E9-A09F-7D52CAE7B486}" type="slidenum">
              <a:rPr lang="en-US" altLang="zh-CN" smtClean="0">
                <a:latin typeface="Arial" pitchFamily="34" charset="0"/>
              </a:rPr>
              <a:pPr/>
              <a:t>15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365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1462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8351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用符号代表状态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5506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</a:rPr>
              <a:t>流程表</a:t>
            </a:r>
            <a:r>
              <a:rPr lang="en-US" altLang="zh-CN" sz="2800" dirty="0">
                <a:solidFill>
                  <a:srgbClr val="FF0000"/>
                </a:solidFill>
              </a:rPr>
              <a:t>Flow table</a:t>
            </a:r>
            <a:r>
              <a:rPr lang="zh-CN" altLang="en-US" sz="2800" dirty="0"/>
              <a:t>：由</a:t>
            </a:r>
            <a:r>
              <a:rPr lang="zh-CN" altLang="en-US" sz="2800" dirty="0">
                <a:solidFill>
                  <a:srgbClr val="FF0000"/>
                </a:solidFill>
              </a:rPr>
              <a:t>现态</a:t>
            </a:r>
            <a:r>
              <a:rPr lang="zh-CN" altLang="en-US" sz="2800" dirty="0"/>
              <a:t>和在不同输入条件下的</a:t>
            </a:r>
            <a:r>
              <a:rPr lang="zh-CN" altLang="en-US" sz="2800" dirty="0">
                <a:solidFill>
                  <a:srgbClr val="FF0000"/>
                </a:solidFill>
              </a:rPr>
              <a:t>次态及输出</a:t>
            </a:r>
            <a:r>
              <a:rPr lang="zh-CN" altLang="en-US" sz="2800" dirty="0"/>
              <a:t>组成。</a:t>
            </a:r>
            <a:endParaRPr lang="en-US" altLang="zh-CN" sz="28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删除</a:t>
            </a:r>
            <a:r>
              <a:rPr lang="zh-CN" altLang="en-US" sz="2400" dirty="0"/>
              <a:t>状态表中的跳程，只表示出每次转移过程的最终目标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去除</a:t>
            </a:r>
            <a:r>
              <a:rPr lang="zh-CN" altLang="en-US" sz="2400" dirty="0"/>
              <a:t>未用内部状态的那些行，没有任何输入组合的稳定状态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去掉</a:t>
            </a:r>
            <a:r>
              <a:rPr lang="zh-CN" altLang="en-US" sz="2400" dirty="0"/>
              <a:t>那些稳定的总状态在单个输入变化时从不会到达的下一状态项。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568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886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上升沿触发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9206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3200" dirty="0"/>
              <a:t>相容行的合并：</a:t>
            </a:r>
          </a:p>
          <a:p>
            <a:pPr lvl="1">
              <a:lnSpc>
                <a:spcPct val="80000"/>
              </a:lnSpc>
            </a:pPr>
            <a:r>
              <a:rPr lang="zh-CN" altLang="en-US" sz="2800" dirty="0"/>
              <a:t>如果两个状态都是（或不）稳定的，则可以合并成任一（或不）</a:t>
            </a:r>
            <a:r>
              <a:rPr lang="zh-CN" altLang="en-US" sz="2800" dirty="0">
                <a:solidFill>
                  <a:srgbClr val="00B050"/>
                </a:solidFill>
              </a:rPr>
              <a:t>稳定状态</a:t>
            </a:r>
            <a:r>
              <a:rPr lang="zh-CN" altLang="en-US" sz="2800" dirty="0"/>
              <a:t>。</a:t>
            </a:r>
          </a:p>
          <a:p>
            <a:pPr lvl="1">
              <a:lnSpc>
                <a:spcPct val="80000"/>
              </a:lnSpc>
            </a:pPr>
            <a:r>
              <a:rPr lang="zh-CN" altLang="en-US" sz="2800" dirty="0"/>
              <a:t>如果两个状态，有一个不稳定，则可以合并成</a:t>
            </a:r>
            <a:r>
              <a:rPr lang="zh-CN" altLang="en-US" sz="2800" dirty="0">
                <a:solidFill>
                  <a:srgbClr val="00B050"/>
                </a:solidFill>
              </a:rPr>
              <a:t>稳定状态</a:t>
            </a:r>
            <a:r>
              <a:rPr lang="zh-CN" altLang="en-US" sz="2800" dirty="0"/>
              <a:t>。</a:t>
            </a:r>
          </a:p>
          <a:p>
            <a:pPr lvl="1">
              <a:lnSpc>
                <a:spcPct val="80000"/>
              </a:lnSpc>
            </a:pPr>
            <a:r>
              <a:rPr lang="zh-CN" altLang="en-US" sz="2800" dirty="0"/>
              <a:t>任何有效状态和任意项可合并成</a:t>
            </a:r>
            <a:r>
              <a:rPr lang="zh-CN" altLang="en-US" sz="2800" dirty="0">
                <a:solidFill>
                  <a:srgbClr val="00B050"/>
                </a:solidFill>
              </a:rPr>
              <a:t>有效状态</a:t>
            </a:r>
            <a:r>
              <a:rPr lang="zh-CN" altLang="en-US" sz="2800" dirty="0"/>
              <a:t>。</a:t>
            </a:r>
          </a:p>
          <a:p>
            <a:pPr lvl="1">
              <a:lnSpc>
                <a:spcPct val="80000"/>
              </a:lnSpc>
            </a:pPr>
            <a:r>
              <a:rPr lang="zh-CN" altLang="en-US" sz="2800" dirty="0"/>
              <a:t>两个任意项合并后仍是</a:t>
            </a:r>
            <a:r>
              <a:rPr lang="zh-CN" altLang="en-US" sz="2800" dirty="0">
                <a:solidFill>
                  <a:srgbClr val="00B050"/>
                </a:solidFill>
              </a:rPr>
              <a:t>任意项</a:t>
            </a:r>
            <a:r>
              <a:rPr lang="zh-CN" altLang="en-US" sz="2800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23843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4336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35487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需要移去，这些输入不可能到达。周围两个状态为不稳定状态。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18084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48927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26599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07912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59101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681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29386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569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54077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42299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52420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8245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latin typeface="Arial" pitchFamily="34" charset="0"/>
              </a:rPr>
              <a:t>异步时序电路：适用于输入与时钟不同步的情况。速度快。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Arial" pitchFamily="34" charset="0"/>
              </a:rPr>
              <a:t>没有统一的时钟脉冲，电路状态的改变是由输入直接引起的。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Arial" pitchFamily="34" charset="0"/>
              </a:rPr>
              <a:t>异步时序电路中假设某一时刻只有一个输入发生变化，电路进入稳定状态后，才会有新的输入变化，这种工作方式称为基本工作方式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Arial" pitchFamily="34" charset="0"/>
              </a:rPr>
              <a:t>脉冲异步时序电路：脉冲输入</a:t>
            </a:r>
            <a:r>
              <a:rPr lang="en-US" altLang="zh-CN" sz="2400" b="1" dirty="0">
                <a:latin typeface="Arial" pitchFamily="34" charset="0"/>
              </a:rPr>
              <a:t>,</a:t>
            </a:r>
            <a:r>
              <a:rPr lang="zh-CN" altLang="en-US" sz="2400" dirty="0">
                <a:latin typeface="Arial" pitchFamily="34" charset="0"/>
              </a:rPr>
              <a:t>非时钟记忆元件</a:t>
            </a:r>
            <a:r>
              <a:rPr lang="en-US" altLang="zh-CN" sz="2400" b="1" dirty="0">
                <a:latin typeface="Arial" pitchFamily="34" charset="0"/>
              </a:rPr>
              <a:t>,</a:t>
            </a:r>
            <a:r>
              <a:rPr lang="zh-CN" altLang="en-US" sz="2400" dirty="0">
                <a:latin typeface="Arial" pitchFamily="34" charset="0"/>
              </a:rPr>
              <a:t>常用锁存器</a:t>
            </a:r>
            <a:r>
              <a:rPr lang="en-US" altLang="zh-CN" sz="2400" b="1" dirty="0">
                <a:latin typeface="Arial" pitchFamily="34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dirty="0">
                <a:latin typeface="Arial" pitchFamily="34" charset="0"/>
              </a:rPr>
              <a:t>(1) </a:t>
            </a:r>
            <a:r>
              <a:rPr lang="zh-CN" altLang="en-US" sz="2000" dirty="0">
                <a:latin typeface="Arial" pitchFamily="34" charset="0"/>
              </a:rPr>
              <a:t>不允许两个或两个以上输入脉冲有效</a:t>
            </a:r>
            <a:r>
              <a:rPr lang="en-US" altLang="zh-CN" sz="2000" b="1" dirty="0">
                <a:latin typeface="Arial" pitchFamily="34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dirty="0">
                <a:latin typeface="Arial" pitchFamily="34" charset="0"/>
              </a:rPr>
              <a:t>(2) </a:t>
            </a:r>
            <a:r>
              <a:rPr lang="zh-CN" altLang="en-US" sz="2000" dirty="0">
                <a:latin typeface="Arial" pitchFamily="34" charset="0"/>
              </a:rPr>
              <a:t>记忆单元只能由输入改变</a:t>
            </a:r>
            <a:r>
              <a:rPr lang="en-US" altLang="zh-CN" sz="2000" b="1" dirty="0">
                <a:latin typeface="Arial" pitchFamily="34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dirty="0">
                <a:latin typeface="Arial" pitchFamily="34" charset="0"/>
              </a:rPr>
              <a:t>(3) </a:t>
            </a:r>
            <a:r>
              <a:rPr lang="zh-CN" altLang="en-US" sz="2000" dirty="0">
                <a:latin typeface="Arial" pitchFamily="34" charset="0"/>
              </a:rPr>
              <a:t>输入变量只能使用自变量或反变量的形式</a:t>
            </a:r>
            <a:r>
              <a:rPr lang="en-US" altLang="zh-CN" sz="2000" b="1" dirty="0">
                <a:latin typeface="Arial" pitchFamily="34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latin typeface="Arial" pitchFamily="34" charset="0"/>
              </a:rPr>
              <a:t>电平异步时序电路</a:t>
            </a:r>
            <a:r>
              <a:rPr lang="en-US" altLang="zh-CN" sz="2400" dirty="0">
                <a:latin typeface="Arial" pitchFamily="34" charset="0"/>
              </a:rPr>
              <a:t>(</a:t>
            </a:r>
            <a:r>
              <a:rPr lang="zh-CN" altLang="en-US" sz="2400" dirty="0">
                <a:latin typeface="Arial" pitchFamily="34" charset="0"/>
              </a:rPr>
              <a:t>基本型时序电路</a:t>
            </a:r>
            <a:r>
              <a:rPr lang="en-US" altLang="zh-CN" sz="2400" dirty="0">
                <a:latin typeface="Arial" pitchFamily="34" charset="0"/>
              </a:rPr>
              <a:t>) fundamental-mode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>
                <a:latin typeface="Arial" pitchFamily="34" charset="0"/>
              </a:rPr>
              <a:t>输入是电平信号</a:t>
            </a:r>
            <a:r>
              <a:rPr lang="en-US" altLang="zh-CN" sz="2000" b="1" dirty="0">
                <a:latin typeface="Arial" pitchFamily="34" charset="0"/>
              </a:rPr>
              <a:t>,</a:t>
            </a:r>
            <a:r>
              <a:rPr lang="zh-CN" altLang="en-US" sz="2000" dirty="0">
                <a:latin typeface="Arial" pitchFamily="34" charset="0"/>
              </a:rPr>
              <a:t>非时钟记忆单元</a:t>
            </a:r>
            <a:r>
              <a:rPr lang="en-US" altLang="zh-CN" sz="2000" b="1" dirty="0">
                <a:latin typeface="Arial" pitchFamily="34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>
                <a:latin typeface="Arial" pitchFamily="34" charset="0"/>
              </a:rPr>
              <a:t>在给定时间内只允许一个输入变量改变</a:t>
            </a:r>
            <a:r>
              <a:rPr lang="en-US" altLang="zh-CN" sz="2000" b="1" dirty="0">
                <a:latin typeface="Arial" pitchFamily="34" charset="0"/>
              </a:rPr>
              <a:t>.</a:t>
            </a:r>
            <a:endParaRPr lang="zh-CN" altLang="en-US" sz="2000" b="1" dirty="0">
              <a:latin typeface="Arial" pitchFamily="34" charset="0"/>
            </a:endParaRPr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0FF9E-3C6D-4CE0-BB66-02BF91A3112D}" type="slidenum">
              <a:rPr lang="en-US" altLang="zh-CN" smtClean="0">
                <a:latin typeface="Arial" pitchFamily="34" charset="0"/>
              </a:rPr>
              <a:pPr/>
              <a:t>4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50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latin typeface="Arial" pitchFamily="34" charset="0"/>
              </a:rPr>
              <a:t>脉冲异步时序电路：脉冲输入</a:t>
            </a:r>
            <a:r>
              <a:rPr lang="en-US" altLang="zh-CN" sz="2400" b="1" dirty="0">
                <a:latin typeface="Arial" pitchFamily="34" charset="0"/>
              </a:rPr>
              <a:t>,</a:t>
            </a:r>
            <a:r>
              <a:rPr lang="zh-CN" altLang="en-US" sz="2400" dirty="0">
                <a:latin typeface="Arial" pitchFamily="34" charset="0"/>
              </a:rPr>
              <a:t>非时钟记忆元件</a:t>
            </a:r>
            <a:r>
              <a:rPr lang="en-US" altLang="zh-CN" sz="2400" b="1" dirty="0">
                <a:latin typeface="Arial" pitchFamily="34" charset="0"/>
              </a:rPr>
              <a:t>,</a:t>
            </a:r>
            <a:r>
              <a:rPr lang="zh-CN" altLang="en-US" sz="2400" dirty="0">
                <a:latin typeface="Arial" pitchFamily="34" charset="0"/>
              </a:rPr>
              <a:t>常用锁存器</a:t>
            </a:r>
            <a:r>
              <a:rPr lang="en-US" altLang="zh-CN" sz="2400" b="1" dirty="0">
                <a:latin typeface="Arial" pitchFamily="34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dirty="0">
                <a:latin typeface="Arial" pitchFamily="34" charset="0"/>
              </a:rPr>
              <a:t>(1) </a:t>
            </a:r>
            <a:r>
              <a:rPr lang="zh-CN" altLang="en-US" sz="2000" dirty="0">
                <a:latin typeface="Arial" pitchFamily="34" charset="0"/>
              </a:rPr>
              <a:t>不允许两个或两个以上输入脉冲有效</a:t>
            </a:r>
            <a:r>
              <a:rPr lang="en-US" altLang="zh-CN" sz="2000" b="1" dirty="0">
                <a:latin typeface="Arial" pitchFamily="34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dirty="0">
                <a:latin typeface="Arial" pitchFamily="34" charset="0"/>
              </a:rPr>
              <a:t>(2) </a:t>
            </a:r>
            <a:r>
              <a:rPr lang="zh-CN" altLang="en-US" sz="2000" dirty="0">
                <a:latin typeface="Arial" pitchFamily="34" charset="0"/>
              </a:rPr>
              <a:t>记忆单元只能由输入改变</a:t>
            </a:r>
            <a:r>
              <a:rPr lang="en-US" altLang="zh-CN" sz="2000" b="1" dirty="0">
                <a:latin typeface="Arial" pitchFamily="34" charset="0"/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dirty="0">
                <a:latin typeface="Arial" pitchFamily="34" charset="0"/>
              </a:rPr>
              <a:t>(3) </a:t>
            </a:r>
            <a:r>
              <a:rPr lang="zh-CN" altLang="en-US" sz="2000" dirty="0">
                <a:latin typeface="Arial" pitchFamily="34" charset="0"/>
              </a:rPr>
              <a:t>输入变量只能使用自变量或反变量的形式</a:t>
            </a:r>
            <a:r>
              <a:rPr lang="en-US" altLang="zh-CN" sz="2000" b="1" dirty="0">
                <a:latin typeface="Arial" pitchFamily="34" charset="0"/>
              </a:rPr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2279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latin typeface="Arial" pitchFamily="34" charset="0"/>
              </a:rPr>
              <a:t>电平异步时序电路</a:t>
            </a:r>
            <a:r>
              <a:rPr lang="en-US" altLang="zh-CN" sz="2400" dirty="0">
                <a:latin typeface="Arial" pitchFamily="34" charset="0"/>
              </a:rPr>
              <a:t>(</a:t>
            </a:r>
            <a:r>
              <a:rPr lang="zh-CN" altLang="en-US" sz="2400" dirty="0">
                <a:latin typeface="Arial" pitchFamily="34" charset="0"/>
              </a:rPr>
              <a:t>基本型时序电路</a:t>
            </a:r>
            <a:r>
              <a:rPr lang="en-US" altLang="zh-CN" sz="2400" dirty="0">
                <a:latin typeface="Arial" pitchFamily="34" charset="0"/>
              </a:rPr>
              <a:t>) fundamental-mode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>
                <a:latin typeface="Arial" pitchFamily="34" charset="0"/>
              </a:rPr>
              <a:t>输入是电平信号</a:t>
            </a:r>
            <a:r>
              <a:rPr lang="en-US" altLang="zh-CN" sz="2000" b="1" dirty="0">
                <a:latin typeface="Arial" pitchFamily="34" charset="0"/>
              </a:rPr>
              <a:t>,</a:t>
            </a:r>
            <a:r>
              <a:rPr lang="zh-CN" altLang="en-US" sz="2000" dirty="0">
                <a:latin typeface="Arial" pitchFamily="34" charset="0"/>
              </a:rPr>
              <a:t>非时钟记忆单元</a:t>
            </a:r>
            <a:r>
              <a:rPr lang="en-US" altLang="zh-CN" sz="2000" b="1" dirty="0">
                <a:latin typeface="Arial" pitchFamily="34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>
                <a:latin typeface="Arial" pitchFamily="34" charset="0"/>
              </a:rPr>
              <a:t>在给定时间内只允许一个输入变量改变</a:t>
            </a:r>
            <a:r>
              <a:rPr lang="en-US" altLang="zh-CN" sz="2000" b="1" dirty="0">
                <a:latin typeface="Arial" pitchFamily="34" charset="0"/>
              </a:rPr>
              <a:t>.</a:t>
            </a:r>
            <a:endParaRPr lang="zh-CN" altLang="en-US" sz="2000" b="1" dirty="0">
              <a:latin typeface="Arial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0596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7762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645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5D5DC9-D90B-417C-8097-61F95CB652C0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4961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6" name="Picture 2" descr="Digital logi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63" y="2857500"/>
            <a:ext cx="1738312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AFB1A-7031-4DA2-9C8E-6D32A89B287D}" type="datetime1">
              <a:rPr lang="zh-CN" altLang="en-US" smtClean="0"/>
              <a:t>2018/12/2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D2B14-A37B-4A4E-95DE-2FCF2049C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0" y="185720"/>
            <a:ext cx="6905625" cy="7429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4E52F-350F-4B44-A405-8C45B612AF2D}" type="datetime1">
              <a:rPr lang="zh-CN" altLang="en-US" smtClean="0"/>
              <a:t>2018/12/2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73651-8D9D-4C78-BD93-BCF99AC481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267200" cy="5094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239838"/>
            <a:ext cx="4267200" cy="5094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6E5FA-A4BF-4CBF-9B84-BADF52A7B7B4}" type="datetime1">
              <a:rPr lang="zh-CN" altLang="en-US" smtClean="0"/>
              <a:t>2018/12/2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47228-9081-4618-B712-F45F82F322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BEB0C-ECF3-45B3-BDEF-35375380D008}" type="datetime1">
              <a:rPr lang="zh-CN" altLang="en-US" smtClean="0"/>
              <a:t>2018/12/2</a:t>
            </a:fld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197FE-5E0A-4D07-BDB7-CE8FC52CB1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32803-795A-4C69-802E-D97AB150713A}" type="datetime1">
              <a:rPr lang="zh-CN" altLang="en-US" smtClean="0"/>
              <a:t>2018/12/2</a:t>
            </a:fld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3A504-0601-435B-9AAA-B5C953CB14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E4E25-299D-4435-AF48-9C15F967D105}" type="datetime1">
              <a:rPr lang="zh-CN" altLang="en-US" smtClean="0"/>
              <a:t>2018/12/2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E35A8-DF62-44FD-8B6F-37860C40E7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194175" cy="2020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78288"/>
            <a:ext cx="4194175" cy="20208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17172-9FD5-4CE7-8DFB-1839F99D4E64}" type="datetime1">
              <a:rPr lang="zh-CN" altLang="en-US" smtClean="0"/>
              <a:t>2018/12/2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4075A-506C-4F60-BFBD-2F74739DB7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23938" y="185738"/>
            <a:ext cx="6905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6868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2863"/>
            <a:ext cx="21336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fld id="{D3C6983D-7C35-4CF0-B3E0-7AEBDFD72A7C}" type="datetime1">
              <a:rPr lang="zh-CN" altLang="en-US" smtClean="0"/>
              <a:t>2018/12/2</a:t>
            </a:fld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37313"/>
            <a:ext cx="2895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37313"/>
            <a:ext cx="2133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F9970440-44D1-41F1-82A7-65EF40D463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6153" name="图片 41" descr="系标.jpg"/>
          <p:cNvPicPr>
            <a:picLocks noChangeAspect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90600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4" descr="Microprocessor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962900" y="0"/>
            <a:ext cx="11811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1" r:id="rId2"/>
    <p:sldLayoutId id="2147483822" r:id="rId3"/>
    <p:sldLayoutId id="2147483823" r:id="rId4"/>
    <p:sldLayoutId id="2147483824" r:id="rId5"/>
    <p:sldLayoutId id="2147483826" r:id="rId6"/>
    <p:sldLayoutId id="2147483827" r:id="rId7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22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第</a:t>
            </a:r>
            <a:r>
              <a:rPr lang="en-US" altLang="zh-CN" sz="4400"/>
              <a:t>7</a:t>
            </a:r>
            <a:r>
              <a:rPr lang="zh-CN" altLang="en-US" sz="4400"/>
              <a:t>章</a:t>
            </a:r>
            <a:br>
              <a:rPr lang="en-US" altLang="zh-CN" sz="4400"/>
            </a:br>
            <a:r>
              <a:rPr lang="zh-CN" altLang="en-US" sz="4400"/>
              <a:t>时序逻辑设计原理</a:t>
            </a:r>
            <a:endParaRPr lang="en-US" altLang="zh-CN" sz="440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971800"/>
          </a:xfrm>
        </p:spPr>
        <p:txBody>
          <a:bodyPr/>
          <a:lstStyle/>
          <a:p>
            <a:pPr algn="ctr" eaLnBrk="1" hangingPunct="1"/>
            <a:endParaRPr lang="en-US" altLang="zh-CN" dirty="0"/>
          </a:p>
          <a:p>
            <a:pPr algn="ctr" eaLnBrk="1" hangingPunct="1"/>
            <a:r>
              <a:rPr lang="zh-CN" altLang="en-US" dirty="0"/>
              <a:t>第五讲   异步时序电路</a:t>
            </a:r>
            <a:endParaRPr lang="en-US" altLang="zh-CN" dirty="0"/>
          </a:p>
          <a:p>
            <a:pPr algn="ctr" eaLnBrk="1" hangingPunct="1"/>
            <a:endParaRPr lang="zh-CN" altLang="en-US" dirty="0"/>
          </a:p>
          <a:p>
            <a:pPr algn="ctr" eaLnBrk="1" hangingPunct="1"/>
            <a:r>
              <a:rPr lang="zh-CN" altLang="en-US" dirty="0"/>
              <a:t>南京大学计算机系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/>
              <a:t>反馈时序电路的分析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457200" y="1239838"/>
            <a:ext cx="8686800" cy="3975100"/>
          </a:xfrm>
        </p:spPr>
        <p:txBody>
          <a:bodyPr/>
          <a:lstStyle/>
          <a:p>
            <a:pPr marL="342900" lvl="1" indent="-342900">
              <a:buClr>
                <a:schemeClr val="tx2"/>
              </a:buClr>
            </a:pPr>
            <a:r>
              <a:rPr lang="zh-CN" altLang="en-US" sz="2400" dirty="0"/>
              <a:t>现态和次态只是在时间上有</a:t>
            </a:r>
            <a:r>
              <a:rPr lang="zh-CN" altLang="en-US" sz="2400" dirty="0">
                <a:solidFill>
                  <a:srgbClr val="FF0000"/>
                </a:solidFill>
              </a:rPr>
              <a:t>延迟</a:t>
            </a:r>
            <a:r>
              <a:rPr lang="zh-CN" altLang="en-US" sz="2400" dirty="0"/>
              <a:t>，经过一段时间后，现态和次态的值趋于一致。</a:t>
            </a:r>
          </a:p>
          <a:p>
            <a:pPr marL="342900" lvl="1" indent="-342900">
              <a:buClr>
                <a:schemeClr val="tx2"/>
              </a:buClr>
            </a:pPr>
            <a:r>
              <a:rPr lang="zh-CN" altLang="en-US" sz="2400" dirty="0">
                <a:solidFill>
                  <a:srgbClr val="FF0000"/>
                </a:solidFill>
              </a:rPr>
              <a:t>总态</a:t>
            </a:r>
            <a:r>
              <a:rPr lang="en-US" altLang="zh-CN" sz="2400" dirty="0">
                <a:solidFill>
                  <a:srgbClr val="FF0000"/>
                </a:solidFill>
              </a:rPr>
              <a:t>Total State</a:t>
            </a:r>
            <a:r>
              <a:rPr lang="zh-CN" altLang="en-US" sz="2400" dirty="0"/>
              <a:t>：用来描述异步时序机的行为。包括</a:t>
            </a:r>
            <a:r>
              <a:rPr lang="zh-CN" altLang="en-US" sz="2400" dirty="0">
                <a:solidFill>
                  <a:srgbClr val="FF0000"/>
                </a:solidFill>
              </a:rPr>
              <a:t>次态</a:t>
            </a:r>
            <a:r>
              <a:rPr lang="en-US" altLang="zh-CN" sz="2400" dirty="0">
                <a:solidFill>
                  <a:srgbClr val="FF0000"/>
                </a:solidFill>
              </a:rPr>
              <a:t>S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FF0000"/>
                </a:solidFill>
              </a:rPr>
              <a:t>输入状态</a:t>
            </a:r>
            <a:r>
              <a:rPr lang="en-US" altLang="zh-CN" sz="2400" dirty="0">
                <a:solidFill>
                  <a:srgbClr val="FF0000"/>
                </a:solidFill>
              </a:rPr>
              <a:t>I</a:t>
            </a:r>
            <a:r>
              <a:rPr lang="zh-CN" altLang="en-US" sz="2400" dirty="0"/>
              <a:t>，并记为</a:t>
            </a:r>
            <a:r>
              <a:rPr lang="en-US" altLang="zh-CN" sz="2400" dirty="0"/>
              <a:t>(S</a:t>
            </a:r>
            <a:r>
              <a:rPr lang="zh-CN" altLang="en-US" sz="2400" dirty="0"/>
              <a:t>，</a:t>
            </a:r>
            <a:r>
              <a:rPr lang="en-US" altLang="zh-CN" sz="2400" dirty="0"/>
              <a:t> I)</a:t>
            </a:r>
            <a:r>
              <a:rPr lang="zh-CN" altLang="en-US" sz="2400" dirty="0"/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稳定状态：如某一现态</a:t>
            </a:r>
            <a:r>
              <a:rPr lang="en-US" altLang="zh-CN" sz="2400" dirty="0"/>
              <a:t>y</a:t>
            </a:r>
            <a:r>
              <a:rPr lang="zh-CN" altLang="en-US" sz="2400" dirty="0"/>
              <a:t>在输入</a:t>
            </a:r>
            <a:r>
              <a:rPr lang="en-US" altLang="zh-CN" sz="2400" dirty="0"/>
              <a:t>x</a:t>
            </a:r>
            <a:r>
              <a:rPr lang="zh-CN" altLang="en-US" sz="2400" dirty="0"/>
              <a:t>发生变化时，若</a:t>
            </a:r>
            <a:r>
              <a:rPr lang="zh-CN" altLang="en-US" sz="2400" dirty="0">
                <a:solidFill>
                  <a:srgbClr val="FF0000"/>
                </a:solidFill>
              </a:rPr>
              <a:t>次态</a:t>
            </a:r>
            <a:r>
              <a:rPr lang="en-US" altLang="zh-CN" sz="2400" dirty="0">
                <a:solidFill>
                  <a:srgbClr val="FF0000"/>
                </a:solidFill>
              </a:rPr>
              <a:t>Y</a:t>
            </a:r>
            <a:r>
              <a:rPr lang="zh-CN" altLang="en-US" sz="2400" dirty="0">
                <a:solidFill>
                  <a:srgbClr val="FF0000"/>
                </a:solidFill>
              </a:rPr>
              <a:t>和现态</a:t>
            </a:r>
            <a:r>
              <a:rPr lang="en-US" altLang="zh-CN" sz="2400" dirty="0">
                <a:solidFill>
                  <a:srgbClr val="FF0000"/>
                </a:solidFill>
              </a:rPr>
              <a:t>y</a:t>
            </a:r>
            <a:r>
              <a:rPr lang="zh-CN" altLang="en-US" sz="2400" dirty="0">
                <a:solidFill>
                  <a:srgbClr val="FF0000"/>
                </a:solidFill>
              </a:rPr>
              <a:t>的值相同</a:t>
            </a:r>
            <a:r>
              <a:rPr lang="zh-CN" altLang="en-US" sz="2400" dirty="0"/>
              <a:t>，则称次态</a:t>
            </a:r>
            <a:r>
              <a:rPr lang="en-US" altLang="zh-CN" sz="2400" dirty="0"/>
              <a:t>Y</a:t>
            </a:r>
            <a:r>
              <a:rPr lang="zh-CN" altLang="en-US" sz="2400" dirty="0"/>
              <a:t>为</a:t>
            </a:r>
            <a:r>
              <a:rPr lang="zh-CN" altLang="en-US" sz="2400" b="1" dirty="0">
                <a:solidFill>
                  <a:srgbClr val="0070C0"/>
                </a:solidFill>
              </a:rPr>
              <a:t>稳定状态</a:t>
            </a:r>
            <a:r>
              <a:rPr lang="zh-CN" altLang="en-US" sz="2400" dirty="0"/>
              <a:t>；若次态</a:t>
            </a:r>
            <a:r>
              <a:rPr lang="en-US" altLang="zh-CN" sz="2400" dirty="0"/>
              <a:t>Y</a:t>
            </a:r>
            <a:r>
              <a:rPr lang="zh-CN" altLang="en-US" sz="2400" dirty="0"/>
              <a:t>和现态</a:t>
            </a:r>
            <a:r>
              <a:rPr lang="en-US" altLang="zh-CN" sz="2400" dirty="0"/>
              <a:t>y</a:t>
            </a:r>
            <a:r>
              <a:rPr lang="zh-CN" altLang="en-US" sz="2400" dirty="0"/>
              <a:t>的值不等，则称进入的次态</a:t>
            </a:r>
            <a:r>
              <a:rPr lang="en-US" altLang="zh-CN" sz="2400" dirty="0"/>
              <a:t>Y</a:t>
            </a:r>
            <a:r>
              <a:rPr lang="zh-CN" altLang="en-US" sz="2400" dirty="0"/>
              <a:t>为</a:t>
            </a:r>
            <a:r>
              <a:rPr lang="zh-CN" altLang="en-US" sz="2400" b="1" dirty="0">
                <a:solidFill>
                  <a:srgbClr val="0070C0"/>
                </a:solidFill>
              </a:rPr>
              <a:t>不稳定状态</a:t>
            </a:r>
            <a:r>
              <a:rPr lang="zh-CN" altLang="en-US" sz="2400" dirty="0"/>
              <a:t>。不稳定状态是不能保持不变，经过一段延迟时间后，现态和次态趋于一致，进入稳定状态，则称为</a:t>
            </a:r>
            <a:r>
              <a:rPr lang="zh-CN" altLang="en-US" sz="2400" dirty="0">
                <a:solidFill>
                  <a:srgbClr val="FF0000"/>
                </a:solidFill>
              </a:rPr>
              <a:t>状态迁移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状态表：状态命名，且将稳定的</a:t>
            </a:r>
            <a:r>
              <a:rPr lang="zh-CN" altLang="en-US" sz="2400" dirty="0">
                <a:solidFill>
                  <a:srgbClr val="FF0000"/>
                </a:solidFill>
              </a:rPr>
              <a:t>总状态用圆圈圈</a:t>
            </a:r>
            <a:r>
              <a:rPr lang="zh-CN" altLang="en-US" sz="2400" dirty="0"/>
              <a:t>住。</a:t>
            </a:r>
            <a:endParaRPr lang="en-US" altLang="zh-CN" sz="2400" dirty="0"/>
          </a:p>
          <a:p>
            <a:r>
              <a:rPr lang="zh-CN" altLang="en-US" sz="2400" dirty="0"/>
              <a:t>输出方程：</a:t>
            </a:r>
          </a:p>
        </p:txBody>
      </p:sp>
      <p:pic>
        <p:nvPicPr>
          <p:cNvPr id="40967" name="图片 6" descr="7-68dltsotb.jpg"/>
          <p:cNvPicPr>
            <a:picLocks noChangeAspect="1"/>
          </p:cNvPicPr>
          <p:nvPr/>
        </p:nvPicPr>
        <p:blipFill>
          <a:blip r:embed="rId3" cstate="print"/>
          <a:srcRect b="23663"/>
          <a:stretch>
            <a:fillRect/>
          </a:stretch>
        </p:blipFill>
        <p:spPr bwMode="auto">
          <a:xfrm>
            <a:off x="5257800" y="4981575"/>
            <a:ext cx="3886200" cy="180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331640" y="5438756"/>
            <a:ext cx="35433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/>
              <a:t>   Q=C·D+C´·Y+D·Y</a:t>
            </a:r>
          </a:p>
          <a:p>
            <a:r>
              <a:rPr lang="en-US" altLang="zh-CN" sz="2800" dirty="0"/>
              <a:t>QN=C·D´+Y´</a:t>
            </a:r>
            <a:endParaRPr lang="zh-CN" altLang="en-US" sz="28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71D8C8-C379-4919-B20B-8963C844E2BA}" type="datetime1">
              <a:rPr lang="zh-CN" altLang="en-US" smtClean="0"/>
              <a:t>2018/12/2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97"/>
          <a:stretch/>
        </p:blipFill>
        <p:spPr>
          <a:xfrm>
            <a:off x="5179646" y="4996081"/>
            <a:ext cx="3964354" cy="1724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/>
              <a:t>反馈时序电路的分析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</a:pPr>
            <a:r>
              <a:rPr lang="zh-CN" altLang="en-US" sz="2800" dirty="0"/>
              <a:t>总态可以是稳定的也可以是不稳定的</a:t>
            </a:r>
            <a:endParaRPr lang="en-US" altLang="zh-CN" sz="2800" dirty="0"/>
          </a:p>
          <a:p>
            <a:pPr marL="644525" lvl="2" indent="-349250"/>
            <a:r>
              <a:rPr lang="zh-CN" altLang="en-US" sz="2500" dirty="0">
                <a:solidFill>
                  <a:srgbClr val="FF0000"/>
                </a:solidFill>
              </a:rPr>
              <a:t>不稳定的总态</a:t>
            </a:r>
            <a:r>
              <a:rPr lang="zh-CN" altLang="en-US" sz="2500" dirty="0"/>
              <a:t>要发生状态迁移，而达到一个稳定的状态或循环不稳态。</a:t>
            </a:r>
            <a:endParaRPr lang="en-US" altLang="zh-CN" sz="2500" dirty="0"/>
          </a:p>
          <a:p>
            <a:pPr marL="644525" lvl="2" indent="-349250"/>
            <a:r>
              <a:rPr lang="zh-CN" altLang="en-US" sz="2500" dirty="0">
                <a:solidFill>
                  <a:srgbClr val="FF0000"/>
                </a:solidFill>
              </a:rPr>
              <a:t>稳定的总态</a:t>
            </a:r>
            <a:r>
              <a:rPr lang="zh-CN" altLang="en-US" sz="2500" dirty="0"/>
              <a:t>，如果输入不改变，则始终保存稳定状态，不会发生状态迁移。</a:t>
            </a:r>
            <a:endParaRPr lang="en-US" altLang="zh-CN" sz="2500" dirty="0"/>
          </a:p>
          <a:p>
            <a:pPr marL="644525" lvl="2" indent="-349250"/>
            <a:endParaRPr lang="zh-CN" altLang="en-US" sz="2500" dirty="0"/>
          </a:p>
          <a:p>
            <a:r>
              <a:rPr kumimoji="1" lang="zh-CN" altLang="en-US" sz="2800" dirty="0"/>
              <a:t>异步电路的</a:t>
            </a:r>
            <a:r>
              <a:rPr kumimoji="1" lang="zh-CN" altLang="en-US" sz="2800" dirty="0">
                <a:solidFill>
                  <a:srgbClr val="FF0000"/>
                </a:solidFill>
              </a:rPr>
              <a:t>基本工作方式</a:t>
            </a:r>
            <a:r>
              <a:rPr kumimoji="1" lang="zh-CN" altLang="en-US" sz="2800" dirty="0"/>
              <a:t>是保证电路稳定工作，使电路状态的转移是</a:t>
            </a:r>
            <a:r>
              <a:rPr kumimoji="1" lang="zh-CN" altLang="en-US" sz="2800" dirty="0">
                <a:solidFill>
                  <a:srgbClr val="FF0000"/>
                </a:solidFill>
              </a:rPr>
              <a:t>可以预测</a:t>
            </a:r>
            <a:r>
              <a:rPr kumimoji="1" lang="zh-CN" altLang="en-US" sz="2800" dirty="0"/>
              <a:t>的。</a:t>
            </a:r>
          </a:p>
          <a:p>
            <a:pPr lvl="1"/>
            <a:r>
              <a:rPr kumimoji="1" lang="zh-CN" altLang="en-US" sz="2400" dirty="0">
                <a:solidFill>
                  <a:srgbClr val="FF0000"/>
                </a:solidFill>
              </a:rPr>
              <a:t>输入</a:t>
            </a:r>
            <a:r>
              <a:rPr kumimoji="1" lang="zh-CN" altLang="en-US" sz="2400" dirty="0"/>
              <a:t>状态的改变仅能引起次态在流程表作</a:t>
            </a:r>
            <a:r>
              <a:rPr kumimoji="1" lang="zh-CN" altLang="en-US" sz="2400" dirty="0">
                <a:solidFill>
                  <a:srgbClr val="FF0000"/>
                </a:solidFill>
              </a:rPr>
              <a:t>水平方向移动</a:t>
            </a:r>
            <a:r>
              <a:rPr kumimoji="1" lang="zh-CN" altLang="en-US" sz="2400" dirty="0"/>
              <a:t>。</a:t>
            </a:r>
          </a:p>
          <a:p>
            <a:pPr lvl="1"/>
            <a:r>
              <a:rPr kumimoji="1" lang="zh-CN" altLang="en-US" sz="2400" dirty="0">
                <a:solidFill>
                  <a:srgbClr val="FF0000"/>
                </a:solidFill>
              </a:rPr>
              <a:t>二次状态</a:t>
            </a:r>
            <a:r>
              <a:rPr kumimoji="1" lang="zh-CN" altLang="en-US" sz="2400" dirty="0"/>
              <a:t>的改变则引起次态在流程表中作</a:t>
            </a:r>
            <a:r>
              <a:rPr kumimoji="1" lang="zh-CN" altLang="en-US" sz="2400" dirty="0">
                <a:solidFill>
                  <a:srgbClr val="FF0000"/>
                </a:solidFill>
              </a:rPr>
              <a:t>垂直方向移动</a:t>
            </a:r>
            <a:r>
              <a:rPr kumimoji="1" lang="zh-CN" altLang="en-US" sz="2400" dirty="0"/>
              <a:t>。</a:t>
            </a:r>
            <a:endParaRPr lang="zh-CN" altLang="en-US" sz="28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971E2A-79B9-4901-8C7F-76743ABAAF4E}" type="datetime1">
              <a:rPr lang="zh-CN" altLang="en-US" smtClean="0"/>
              <a:t>2018/12/2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/>
              <a:t>反馈时序电路的分析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457200" y="1239838"/>
            <a:ext cx="8686800" cy="5153025"/>
          </a:xfrm>
        </p:spPr>
        <p:txBody>
          <a:bodyPr/>
          <a:lstStyle/>
          <a:p>
            <a:r>
              <a:rPr lang="zh-CN" altLang="en-US" dirty="0"/>
              <a:t>通过</a:t>
            </a:r>
            <a:r>
              <a:rPr lang="zh-CN" altLang="en-US" dirty="0">
                <a:solidFill>
                  <a:srgbClr val="FF0000"/>
                </a:solidFill>
              </a:rPr>
              <a:t>状态</a:t>
            </a:r>
            <a:r>
              <a:rPr lang="zh-CN" altLang="en-US" dirty="0">
                <a:solidFill>
                  <a:schemeClr val="tx2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输出</a:t>
            </a:r>
            <a:r>
              <a:rPr lang="zh-CN" altLang="en-US" dirty="0"/>
              <a:t>表来分析电路特性</a:t>
            </a:r>
            <a:endParaRPr lang="en-US" altLang="zh-CN" dirty="0"/>
          </a:p>
          <a:p>
            <a:r>
              <a:rPr lang="zh-CN" altLang="en-US" dirty="0"/>
              <a:t>从稳定总状态开始</a:t>
            </a:r>
            <a:r>
              <a:rPr lang="en-US" altLang="zh-CN" dirty="0"/>
              <a:t>: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/>
              <a:t>S=S0,CD=00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/>
              <a:t>S0/00-&gt;S0/01-&gt;S1/11-&gt;S1/10</a:t>
            </a:r>
          </a:p>
          <a:p>
            <a:endParaRPr lang="en-US" altLang="zh-CN" sz="2800" dirty="0"/>
          </a:p>
          <a:p>
            <a:r>
              <a:rPr lang="zh-CN" altLang="en-US" sz="2800" dirty="0"/>
              <a:t>对任何期望的输入序列所引起的电路行为进行跟踪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输入同时变化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/>
              <a:t>CD: 11-&gt;00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亚稳定</a:t>
            </a:r>
          </a:p>
        </p:txBody>
      </p:sp>
      <p:pic>
        <p:nvPicPr>
          <p:cNvPr id="43015" name="图片 7" descr="7-70dlsanal.jpg"/>
          <p:cNvPicPr>
            <a:picLocks noChangeAspect="1"/>
          </p:cNvPicPr>
          <p:nvPr/>
        </p:nvPicPr>
        <p:blipFill>
          <a:blip r:embed="rId3" cstate="print"/>
          <a:srcRect b="24919"/>
          <a:stretch>
            <a:fillRect/>
          </a:stretch>
        </p:blipFill>
        <p:spPr bwMode="auto">
          <a:xfrm>
            <a:off x="5143500" y="1857375"/>
            <a:ext cx="38258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6" name="图片 8" descr="7-71dlmulti.jpg"/>
          <p:cNvPicPr>
            <a:picLocks noChangeAspect="1"/>
          </p:cNvPicPr>
          <p:nvPr/>
        </p:nvPicPr>
        <p:blipFill>
          <a:blip r:embed="rId4" cstate="print"/>
          <a:srcRect b="23531"/>
          <a:stretch>
            <a:fillRect/>
          </a:stretch>
        </p:blipFill>
        <p:spPr bwMode="auto">
          <a:xfrm>
            <a:off x="4500563" y="4305300"/>
            <a:ext cx="4468812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A06605-5BA4-458A-A5D8-C772C46EA06F}" type="datetime1">
              <a:rPr lang="zh-CN" altLang="en-US" smtClean="0"/>
              <a:t>2018/12/2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28"/>
          <a:stretch/>
        </p:blipFill>
        <p:spPr>
          <a:xfrm>
            <a:off x="3808476" y="1253158"/>
            <a:ext cx="5335524" cy="4706999"/>
          </a:xfrm>
          <a:prstGeom prst="rect">
            <a:avLst/>
          </a:prstGeom>
        </p:spPr>
      </p:pic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分析多反馈回路的电路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457200" y="1239838"/>
            <a:ext cx="3610744" cy="4853458"/>
          </a:xfrm>
        </p:spPr>
        <p:txBody>
          <a:bodyPr/>
          <a:lstStyle/>
          <a:p>
            <a:r>
              <a:rPr lang="zh-CN" altLang="en-US" sz="2800" dirty="0"/>
              <a:t>多反馈回路中，必须</a:t>
            </a:r>
            <a:r>
              <a:rPr lang="zh-CN" altLang="en-US" sz="2800" dirty="0">
                <a:solidFill>
                  <a:srgbClr val="FF0000"/>
                </a:solidFill>
              </a:rPr>
              <a:t>断开所有</a:t>
            </a:r>
            <a:r>
              <a:rPr lang="zh-CN" altLang="en-US" sz="2800" dirty="0"/>
              <a:t>的反馈，设置虚构的缓冲器和状态变量。</a:t>
            </a:r>
            <a:endParaRPr lang="en-US" altLang="zh-CN" sz="2800" dirty="0"/>
          </a:p>
          <a:p>
            <a:r>
              <a:rPr lang="zh-CN" altLang="en-US" sz="2800" dirty="0"/>
              <a:t>最小割集</a:t>
            </a:r>
            <a:r>
              <a:rPr lang="en-US" altLang="zh-CN" sz="2800" dirty="0"/>
              <a:t>(cut set)</a:t>
            </a:r>
          </a:p>
          <a:p>
            <a:pPr lvl="1"/>
            <a:r>
              <a:rPr lang="zh-CN" altLang="en-US" sz="2400" dirty="0"/>
              <a:t>断点数最少的集合</a:t>
            </a:r>
            <a:endParaRPr lang="en-US" altLang="zh-CN" sz="2400" dirty="0"/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条反馈回路</a:t>
            </a:r>
          </a:p>
          <a:p>
            <a:pPr lvl="1"/>
            <a:r>
              <a:rPr lang="zh-CN" altLang="en-US" sz="2400" dirty="0"/>
              <a:t>断点数越少</a:t>
            </a:r>
            <a:r>
              <a:rPr lang="en-US" altLang="zh-CN" sz="2400" dirty="0"/>
              <a:t>,</a:t>
            </a:r>
          </a:p>
          <a:p>
            <a:pPr lvl="1"/>
            <a:r>
              <a:rPr lang="zh-CN" altLang="en-US" sz="2400" dirty="0"/>
              <a:t>分析所用状态数就越少</a:t>
            </a:r>
          </a:p>
        </p:txBody>
      </p:sp>
      <p:pic>
        <p:nvPicPr>
          <p:cNvPr id="4403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08476" y="1196752"/>
            <a:ext cx="5335524" cy="4763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38CC26-449D-4493-9E42-45578304B2B7}" type="datetime1">
              <a:rPr lang="zh-CN" altLang="en-US" smtClean="0"/>
              <a:t>2018/12/2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076056" y="5862463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简化的正边沿商用</a:t>
            </a:r>
            <a:r>
              <a:rPr lang="en-US" altLang="zh-CN" sz="2400" dirty="0"/>
              <a:t>D</a:t>
            </a:r>
            <a:r>
              <a:rPr lang="zh-CN" altLang="en-US" sz="2400" dirty="0"/>
              <a:t>触发器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分析多反馈回路的电路</a:t>
            </a:r>
          </a:p>
        </p:txBody>
      </p:sp>
      <p:sp>
        <p:nvSpPr>
          <p:cNvPr id="45059" name="内容占位符 7"/>
          <p:cNvSpPr>
            <a:spLocks noGrp="1"/>
          </p:cNvSpPr>
          <p:nvPr>
            <p:ph sz="half" idx="1"/>
          </p:nvPr>
        </p:nvSpPr>
        <p:spPr>
          <a:xfrm>
            <a:off x="457200" y="1239839"/>
            <a:ext cx="4419600" cy="3197274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/>
              <a:t>Y1*=Y2·D+Y1·CLK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Y2*=Y1+CLK´+Y2·D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Y3*=Y1·CLK+Y1·Y3+Y3·CLK´+Y2·Y3·D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Q=Y1·CLK+Y1·Y3+Y3·CLK´+Y2·Y3·D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QN=Y3´+Y1´·Y2´·CLK+Y1´·CLK·D´</a:t>
            </a:r>
            <a:endParaRPr lang="zh-CN" altLang="en-US" sz="2400"/>
          </a:p>
        </p:txBody>
      </p:sp>
      <p:pic>
        <p:nvPicPr>
          <p:cNvPr id="45063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272088" y="1239838"/>
            <a:ext cx="3871912" cy="5153025"/>
          </a:xfrm>
        </p:spPr>
      </p:pic>
      <p:sp>
        <p:nvSpPr>
          <p:cNvPr id="12" name="任意多边形 11"/>
          <p:cNvSpPr/>
          <p:nvPr/>
        </p:nvSpPr>
        <p:spPr>
          <a:xfrm>
            <a:off x="6850063" y="3195638"/>
            <a:ext cx="1747837" cy="525462"/>
          </a:xfrm>
          <a:custGeom>
            <a:avLst/>
            <a:gdLst>
              <a:gd name="connsiteX0" fmla="*/ 0 w 1748589"/>
              <a:gd name="connsiteY0" fmla="*/ 526715 h 526715"/>
              <a:gd name="connsiteX1" fmla="*/ 834189 w 1748589"/>
              <a:gd name="connsiteY1" fmla="*/ 13368 h 526715"/>
              <a:gd name="connsiteX2" fmla="*/ 1748589 w 1748589"/>
              <a:gd name="connsiteY2" fmla="*/ 446505 h 526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8589" h="526715">
                <a:moveTo>
                  <a:pt x="0" y="526715"/>
                </a:moveTo>
                <a:cubicBezTo>
                  <a:pt x="271379" y="276725"/>
                  <a:pt x="542758" y="26736"/>
                  <a:pt x="834189" y="13368"/>
                </a:cubicBezTo>
                <a:cubicBezTo>
                  <a:pt x="1125620" y="0"/>
                  <a:pt x="1437104" y="223252"/>
                  <a:pt x="1748589" y="446505"/>
                </a:cubicBezTo>
              </a:path>
            </a:pathLst>
          </a:cu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53C922-FB33-4D1E-AE1A-ABD12409472A}" type="datetime1">
              <a:rPr lang="zh-CN" altLang="en-US" smtClean="0"/>
              <a:t>2018/12/2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C47228-9081-4618-B712-F45F82F322A5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09290" y="4651944"/>
            <a:ext cx="47764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当现态为</a:t>
            </a:r>
            <a:r>
              <a:rPr lang="en-US" altLang="zh-CN" sz="2400" dirty="0"/>
              <a:t>011</a:t>
            </a:r>
            <a:r>
              <a:rPr lang="zh-CN" altLang="en-US" sz="2400" dirty="0"/>
              <a:t>，输入由</a:t>
            </a:r>
            <a:r>
              <a:rPr lang="en-US" altLang="zh-CN" sz="2400" dirty="0"/>
              <a:t>00-&gt;10</a:t>
            </a:r>
            <a:r>
              <a:rPr lang="zh-CN" altLang="en-US" sz="2400" dirty="0"/>
              <a:t>时，次态由</a:t>
            </a:r>
            <a:r>
              <a:rPr lang="en-US" altLang="zh-CN" sz="2400" dirty="0"/>
              <a:t>011-&gt;000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6" name="矩形 5"/>
          <p:cNvSpPr/>
          <p:nvPr/>
        </p:nvSpPr>
        <p:spPr>
          <a:xfrm>
            <a:off x="440630" y="555650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一个输入信号的变化，引起了</a:t>
            </a:r>
            <a:r>
              <a:rPr lang="zh-CN" altLang="en-US" sz="2400" dirty="0">
                <a:solidFill>
                  <a:srgbClr val="FF0000"/>
                </a:solidFill>
              </a:rPr>
              <a:t>多个内部状态变量</a:t>
            </a:r>
            <a:r>
              <a:rPr lang="zh-CN" altLang="en-US" sz="2400" dirty="0"/>
              <a:t>改变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7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/>
              <a:t>竞争</a:t>
            </a:r>
            <a:r>
              <a:rPr lang="en-US" altLang="zh-CN"/>
              <a:t>races</a:t>
            </a:r>
            <a:endParaRPr lang="zh-CN" altLang="en-US"/>
          </a:p>
        </p:txBody>
      </p:sp>
      <p:sp>
        <p:nvSpPr>
          <p:cNvPr id="46083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一个输入信号的变化，引起</a:t>
            </a:r>
            <a:r>
              <a:rPr lang="zh-CN" altLang="en-US" dirty="0">
                <a:solidFill>
                  <a:srgbClr val="FF0000"/>
                </a:solidFill>
              </a:rPr>
              <a:t>多个内部状态变量</a:t>
            </a:r>
            <a:r>
              <a:rPr lang="zh-CN" altLang="en-US" dirty="0"/>
              <a:t>改变，称之为发生了</a:t>
            </a:r>
            <a:r>
              <a:rPr lang="zh-CN" altLang="en-US" dirty="0">
                <a:solidFill>
                  <a:srgbClr val="FF0000"/>
                </a:solidFill>
              </a:rPr>
              <a:t>竞争</a:t>
            </a:r>
          </a:p>
          <a:p>
            <a:pPr lvl="1"/>
            <a:r>
              <a:rPr lang="zh-CN" altLang="en-US" dirty="0"/>
              <a:t> 非临界竞争</a:t>
            </a:r>
            <a:r>
              <a:rPr lang="en-US" altLang="zh-CN" dirty="0"/>
              <a:t>(Noncritical race)</a:t>
            </a:r>
            <a:r>
              <a:rPr lang="zh-CN" altLang="en-US" dirty="0"/>
              <a:t>，最终状态与状态变量变化顺序</a:t>
            </a:r>
            <a:r>
              <a:rPr lang="zh-CN" altLang="en-US" dirty="0">
                <a:solidFill>
                  <a:srgbClr val="FF0000"/>
                </a:solidFill>
              </a:rPr>
              <a:t>无关</a:t>
            </a:r>
            <a:r>
              <a:rPr lang="zh-CN" altLang="en-US" dirty="0"/>
              <a:t>，结果</a:t>
            </a:r>
            <a:r>
              <a:rPr lang="zh-CN" altLang="en-US" dirty="0">
                <a:solidFill>
                  <a:srgbClr val="FF0000"/>
                </a:solidFill>
              </a:rPr>
              <a:t>可预测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 临界竞争</a:t>
            </a:r>
            <a:r>
              <a:rPr lang="en-US" altLang="zh-CN" dirty="0"/>
              <a:t>(Critical race)</a:t>
            </a:r>
            <a:r>
              <a:rPr lang="zh-CN" altLang="en-US" dirty="0"/>
              <a:t>，最终状态取决于状态变量变化顺序和速度，结果</a:t>
            </a:r>
            <a:r>
              <a:rPr lang="zh-CN" altLang="en-US" dirty="0">
                <a:solidFill>
                  <a:srgbClr val="FF0000"/>
                </a:solidFill>
              </a:rPr>
              <a:t>不可预测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对竞争的处理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 允许</a:t>
            </a:r>
            <a:r>
              <a:rPr lang="zh-CN" altLang="en-US" dirty="0"/>
              <a:t>非临界竞争</a:t>
            </a:r>
          </a:p>
          <a:p>
            <a:pPr lvl="1"/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避免</a:t>
            </a:r>
            <a:r>
              <a:rPr lang="zh-CN" altLang="en-US" dirty="0"/>
              <a:t>临界竞争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1E3DAF-EDDA-4F6C-BFBD-516C605D9FCE}" type="datetime1">
              <a:rPr lang="zh-CN" altLang="en-US" smtClean="0"/>
              <a:t>2018/12/2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6"/>
          <p:cNvSpPr>
            <a:spLocks noGrp="1"/>
          </p:cNvSpPr>
          <p:nvPr>
            <p:ph type="title"/>
          </p:nvPr>
        </p:nvSpPr>
        <p:spPr>
          <a:xfrm>
            <a:off x="1023938" y="185738"/>
            <a:ext cx="3938587" cy="742950"/>
          </a:xfrm>
        </p:spPr>
        <p:txBody>
          <a:bodyPr/>
          <a:lstStyle/>
          <a:p>
            <a:r>
              <a:rPr lang="zh-CN" altLang="en-US"/>
              <a:t>竞争</a:t>
            </a:r>
            <a:r>
              <a:rPr lang="en-US" altLang="zh-CN"/>
              <a:t>races</a:t>
            </a:r>
            <a:endParaRPr lang="zh-CN" altLang="en-US"/>
          </a:p>
        </p:txBody>
      </p:sp>
      <p:pic>
        <p:nvPicPr>
          <p:cNvPr id="4711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23875" y="1468438"/>
            <a:ext cx="4133850" cy="3746500"/>
          </a:xfrm>
        </p:spPr>
      </p:pic>
      <p:pic>
        <p:nvPicPr>
          <p:cNvPr id="386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962525" y="1512888"/>
            <a:ext cx="4095750" cy="4924425"/>
          </a:xfrm>
        </p:spPr>
      </p:pic>
      <p:sp>
        <p:nvSpPr>
          <p:cNvPr id="13" name="矩形 12"/>
          <p:cNvSpPr/>
          <p:nvPr/>
        </p:nvSpPr>
        <p:spPr>
          <a:xfrm>
            <a:off x="8215313" y="3286125"/>
            <a:ext cx="700087" cy="357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7113" name="矩形 13"/>
          <p:cNvSpPr>
            <a:spLocks noChangeArrowheads="1"/>
          </p:cNvSpPr>
          <p:nvPr/>
        </p:nvSpPr>
        <p:spPr bwMode="auto">
          <a:xfrm>
            <a:off x="457200" y="1512888"/>
            <a:ext cx="1466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/>
              <a:t>非临界竞争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962525" y="1543050"/>
            <a:ext cx="1108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临界竞争</a:t>
            </a:r>
          </a:p>
        </p:txBody>
      </p:sp>
      <p:sp>
        <p:nvSpPr>
          <p:cNvPr id="16" name="矩形 15"/>
          <p:cNvSpPr/>
          <p:nvPr/>
        </p:nvSpPr>
        <p:spPr>
          <a:xfrm>
            <a:off x="390525" y="5214938"/>
            <a:ext cx="4267200" cy="1200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latin typeface="Arial" charset="0"/>
              </a:rPr>
              <a:t>CLK</a:t>
            </a:r>
            <a:r>
              <a:rPr lang="zh-CN" altLang="en-US" sz="2400" b="1" dirty="0">
                <a:latin typeface="Arial" charset="0"/>
              </a:rPr>
              <a:t>从</a:t>
            </a:r>
            <a:r>
              <a:rPr lang="en-US" altLang="zh-CN" sz="2400" b="1" dirty="0">
                <a:latin typeface="Arial" charset="0"/>
              </a:rPr>
              <a:t>0</a:t>
            </a:r>
            <a:r>
              <a:rPr lang="zh-CN" altLang="en-US" sz="2400" b="1" dirty="0">
                <a:latin typeface="Arial" charset="0"/>
              </a:rPr>
              <a:t>到</a:t>
            </a:r>
            <a:r>
              <a:rPr lang="en-US" altLang="zh-CN" sz="2400" b="1" dirty="0">
                <a:latin typeface="Arial" charset="0"/>
              </a:rPr>
              <a:t>1</a:t>
            </a:r>
            <a:r>
              <a:rPr lang="zh-CN" altLang="en-US" sz="2400" b="1" dirty="0">
                <a:latin typeface="Arial" charset="0"/>
              </a:rPr>
              <a:t>的变化</a:t>
            </a:r>
            <a:r>
              <a:rPr lang="en-US" altLang="zh-CN" sz="2400" b="1" dirty="0">
                <a:latin typeface="Arial" charset="0"/>
              </a:rPr>
              <a:t>, </a:t>
            </a:r>
            <a:r>
              <a:rPr lang="zh-CN" altLang="en-US" sz="2400" b="1" dirty="0">
                <a:latin typeface="Arial" charset="0"/>
              </a:rPr>
              <a:t>状态从</a:t>
            </a:r>
            <a:r>
              <a:rPr lang="en-US" altLang="zh-CN" sz="2400" b="1" dirty="0">
                <a:latin typeface="Arial" charset="0"/>
              </a:rPr>
              <a:t>011</a:t>
            </a:r>
            <a:r>
              <a:rPr lang="zh-CN" altLang="en-US" sz="2400" b="1" dirty="0">
                <a:latin typeface="Arial" charset="0"/>
              </a:rPr>
              <a:t>暂时经过</a:t>
            </a:r>
            <a:r>
              <a:rPr lang="en-US" altLang="zh-CN" sz="2400" b="1" dirty="0">
                <a:latin typeface="Arial" charset="0"/>
              </a:rPr>
              <a:t>001</a:t>
            </a:r>
            <a:r>
              <a:rPr lang="zh-CN" altLang="en-US" sz="2400" b="1" dirty="0">
                <a:latin typeface="Arial" charset="0"/>
              </a:rPr>
              <a:t>或</a:t>
            </a:r>
            <a:r>
              <a:rPr lang="en-US" altLang="zh-CN" sz="2400" b="1" dirty="0">
                <a:latin typeface="Arial" charset="0"/>
              </a:rPr>
              <a:t>010,</a:t>
            </a:r>
            <a:r>
              <a:rPr lang="zh-CN" altLang="en-US" sz="2400" dirty="0">
                <a:latin typeface="Arial" charset="0"/>
              </a:rPr>
              <a:t>最终结果都是到达</a:t>
            </a:r>
            <a:r>
              <a:rPr lang="en-US" altLang="zh-CN" sz="2400" b="1" dirty="0">
                <a:latin typeface="Arial" charset="0"/>
              </a:rPr>
              <a:t>000</a:t>
            </a:r>
            <a:endParaRPr lang="zh-CN" altLang="en-US" sz="2400" dirty="0">
              <a:latin typeface="Arial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72000" y="0"/>
            <a:ext cx="4572000" cy="120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latin typeface="Arial" charset="0"/>
              </a:rPr>
              <a:t>CLK</a:t>
            </a:r>
            <a:r>
              <a:rPr lang="zh-CN" altLang="en-US" sz="2400" b="1" dirty="0">
                <a:latin typeface="Arial" charset="0"/>
              </a:rPr>
              <a:t>从</a:t>
            </a:r>
            <a:r>
              <a:rPr lang="en-US" altLang="zh-CN" sz="2400" b="1" dirty="0">
                <a:latin typeface="Arial" charset="0"/>
              </a:rPr>
              <a:t>0</a:t>
            </a:r>
            <a:r>
              <a:rPr lang="zh-CN" altLang="en-US" sz="2400" b="1" dirty="0">
                <a:latin typeface="Arial" charset="0"/>
              </a:rPr>
              <a:t>到</a:t>
            </a:r>
            <a:r>
              <a:rPr lang="en-US" altLang="zh-CN" sz="2400" b="1" dirty="0">
                <a:latin typeface="Arial" charset="0"/>
              </a:rPr>
              <a:t>1</a:t>
            </a:r>
            <a:r>
              <a:rPr lang="zh-CN" altLang="en-US" sz="2400" b="1" dirty="0">
                <a:latin typeface="Arial" charset="0"/>
              </a:rPr>
              <a:t>的变化</a:t>
            </a:r>
            <a:r>
              <a:rPr lang="en-US" altLang="zh-CN" sz="2400" b="1" dirty="0">
                <a:latin typeface="Arial" charset="0"/>
              </a:rPr>
              <a:t>, </a:t>
            </a:r>
            <a:r>
              <a:rPr lang="zh-CN" altLang="en-US" sz="2400" b="1" dirty="0">
                <a:latin typeface="Arial" charset="0"/>
              </a:rPr>
              <a:t>状态</a:t>
            </a:r>
            <a:r>
              <a:rPr lang="zh-CN" altLang="en-US" sz="2400" dirty="0">
                <a:latin typeface="Arial" charset="0"/>
              </a:rPr>
              <a:t>可能会经过</a:t>
            </a:r>
            <a:r>
              <a:rPr lang="en-US" altLang="zh-CN" sz="2400" b="1" dirty="0">
                <a:latin typeface="Arial" charset="0"/>
              </a:rPr>
              <a:t>001</a:t>
            </a:r>
            <a:r>
              <a:rPr lang="zh-CN" altLang="en-US" sz="2400" b="1" dirty="0">
                <a:latin typeface="Arial" charset="0"/>
              </a:rPr>
              <a:t>或</a:t>
            </a:r>
            <a:r>
              <a:rPr lang="en-US" altLang="zh-CN" sz="2400" b="1" dirty="0">
                <a:latin typeface="Arial" charset="0"/>
              </a:rPr>
              <a:t>010,</a:t>
            </a:r>
            <a:r>
              <a:rPr lang="zh-CN" altLang="en-US" sz="2400" dirty="0">
                <a:latin typeface="Arial" charset="0"/>
              </a:rPr>
              <a:t>最终结果到达</a:t>
            </a:r>
            <a:r>
              <a:rPr lang="en-US" altLang="zh-CN" sz="2400" b="1" dirty="0">
                <a:latin typeface="Arial" charset="0"/>
              </a:rPr>
              <a:t>000</a:t>
            </a:r>
            <a:r>
              <a:rPr lang="zh-CN" altLang="en-US" sz="2400" b="1" dirty="0">
                <a:latin typeface="Arial" charset="0"/>
              </a:rPr>
              <a:t>或</a:t>
            </a:r>
            <a:r>
              <a:rPr lang="en-US" altLang="zh-CN" sz="2400" b="1" dirty="0">
                <a:latin typeface="Arial" charset="0"/>
              </a:rPr>
              <a:t>111</a:t>
            </a:r>
            <a:endParaRPr lang="zh-CN" altLang="en-US" sz="2400" dirty="0">
              <a:latin typeface="Arial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5A6A8F-34CC-45BE-B853-B0A98733DF91}" type="datetime1">
              <a:rPr lang="zh-CN" altLang="en-US" smtClean="0"/>
              <a:t>2018/12/2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C47228-9081-4618-B712-F45F82F322A5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7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状态表与流程表</a:t>
            </a:r>
          </a:p>
        </p:txBody>
      </p:sp>
      <p:sp>
        <p:nvSpPr>
          <p:cNvPr id="48131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</a:rPr>
              <a:t>状态表</a:t>
            </a:r>
            <a:r>
              <a:rPr lang="zh-CN" altLang="en-US" sz="2800" dirty="0"/>
              <a:t>：状态命名，且将稳定的总状态用圆圈圈住</a:t>
            </a:r>
            <a:endParaRPr lang="en-US" altLang="zh-CN" sz="28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跳程</a:t>
            </a:r>
            <a:r>
              <a:rPr lang="en-US" altLang="zh-CN" sz="2800" dirty="0">
                <a:solidFill>
                  <a:srgbClr val="FF0000"/>
                </a:solidFill>
              </a:rPr>
              <a:t>hop</a:t>
            </a:r>
            <a:r>
              <a:rPr lang="zh-CN" altLang="en-US" sz="2800" dirty="0"/>
              <a:t>：单个输入变量变化时，电路达到新的稳定总状态时所发生的</a:t>
            </a:r>
            <a:r>
              <a:rPr lang="zh-CN" altLang="en-US" sz="2800" dirty="0">
                <a:solidFill>
                  <a:srgbClr val="FF0000"/>
                </a:solidFill>
              </a:rPr>
              <a:t>不稳定的状态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流程表</a:t>
            </a:r>
            <a:r>
              <a:rPr lang="en-US" altLang="zh-CN" sz="2800" dirty="0">
                <a:solidFill>
                  <a:srgbClr val="FF0000"/>
                </a:solidFill>
              </a:rPr>
              <a:t>Flow table</a:t>
            </a:r>
            <a:r>
              <a:rPr lang="zh-CN" altLang="en-US" sz="2800" dirty="0"/>
              <a:t>：由</a:t>
            </a:r>
            <a:r>
              <a:rPr lang="zh-CN" altLang="en-US" sz="2800" dirty="0">
                <a:solidFill>
                  <a:srgbClr val="FF0000"/>
                </a:solidFill>
              </a:rPr>
              <a:t>现态</a:t>
            </a:r>
            <a:r>
              <a:rPr lang="zh-CN" altLang="en-US" sz="2800" dirty="0"/>
              <a:t>和在不同输入条件下的</a:t>
            </a:r>
            <a:r>
              <a:rPr lang="zh-CN" altLang="en-US" sz="2800" dirty="0">
                <a:solidFill>
                  <a:srgbClr val="FF0000"/>
                </a:solidFill>
              </a:rPr>
              <a:t>次态及输出</a:t>
            </a:r>
            <a:r>
              <a:rPr lang="zh-CN" altLang="en-US" sz="2800" dirty="0"/>
              <a:t>组成。</a:t>
            </a:r>
            <a:endParaRPr lang="en-US" altLang="zh-CN" sz="28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删除</a:t>
            </a:r>
            <a:r>
              <a:rPr lang="zh-CN" altLang="en-US" sz="2400" dirty="0"/>
              <a:t>状态表中的跳程，只表示出每次转移过程的最终目标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去除</a:t>
            </a:r>
            <a:r>
              <a:rPr lang="zh-CN" altLang="en-US" sz="2400" dirty="0"/>
              <a:t>未用内部状态的那些行，没有任何输入组合的稳定状态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去掉</a:t>
            </a:r>
            <a:r>
              <a:rPr lang="zh-CN" altLang="en-US" sz="2400" dirty="0"/>
              <a:t>那些稳定的总状态在单个输入变化时从不会到达的下一状态项。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1DD577-860C-43CE-A15C-750AFEB026F6}" type="datetime1">
              <a:rPr lang="zh-CN" altLang="en-US" smtClean="0"/>
              <a:t>2018/12/2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状态输出表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14E52F-350F-4B44-A405-8C45B612AF2D}" type="datetime1">
              <a:rPr lang="zh-CN" altLang="en-US" smtClean="0"/>
              <a:t>2018/12/2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9512" y="1239838"/>
            <a:ext cx="4406747" cy="4853458"/>
          </a:xfrm>
        </p:spPr>
      </p:pic>
      <p:pic>
        <p:nvPicPr>
          <p:cNvPr id="11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621882" y="1256271"/>
            <a:ext cx="4544566" cy="4837025"/>
          </a:xfrm>
        </p:spPr>
      </p:pic>
      <p:sp>
        <p:nvSpPr>
          <p:cNvPr id="12" name="右箭头 11"/>
          <p:cNvSpPr/>
          <p:nvPr/>
        </p:nvSpPr>
        <p:spPr>
          <a:xfrm>
            <a:off x="4205287" y="3674783"/>
            <a:ext cx="733425" cy="357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21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状态表与流程表</a:t>
            </a:r>
          </a:p>
        </p:txBody>
      </p:sp>
      <p:pic>
        <p:nvPicPr>
          <p:cNvPr id="4915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42875" y="1524000"/>
            <a:ext cx="4267200" cy="4525963"/>
          </a:xfrm>
        </p:spPr>
      </p:pic>
      <p:pic>
        <p:nvPicPr>
          <p:cNvPr id="43520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876800" y="1524000"/>
            <a:ext cx="4267200" cy="4525963"/>
          </a:xfrm>
        </p:spPr>
      </p:pic>
      <p:sp>
        <p:nvSpPr>
          <p:cNvPr id="12" name="右箭头 11"/>
          <p:cNvSpPr/>
          <p:nvPr/>
        </p:nvSpPr>
        <p:spPr>
          <a:xfrm>
            <a:off x="4410075" y="3643313"/>
            <a:ext cx="733425" cy="357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161" name="矩形 12"/>
          <p:cNvSpPr>
            <a:spLocks noChangeArrowheads="1"/>
          </p:cNvSpPr>
          <p:nvPr/>
        </p:nvSpPr>
        <p:spPr bwMode="auto">
          <a:xfrm>
            <a:off x="1023938" y="6067425"/>
            <a:ext cx="18081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/>
              <a:t>状态</a:t>
            </a:r>
            <a:r>
              <a:rPr lang="en-US" altLang="zh-CN" sz="2400" dirty="0"/>
              <a:t>/</a:t>
            </a:r>
            <a:r>
              <a:rPr lang="zh-CN" altLang="en-US" sz="2400" dirty="0"/>
              <a:t>输出表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286500" y="6099175"/>
            <a:ext cx="1538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/>
              <a:t>流程</a:t>
            </a:r>
            <a:r>
              <a:rPr lang="en-US" altLang="zh-CN" sz="2000"/>
              <a:t>/</a:t>
            </a:r>
            <a:r>
              <a:rPr lang="zh-CN" altLang="en-US" sz="2000"/>
              <a:t>输出表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0A1C31-F869-4975-93AD-22BC65864C95}" type="datetime1">
              <a:rPr lang="zh-CN" altLang="en-US" smtClean="0"/>
              <a:t>2018/12/2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C47228-9081-4618-B712-F45F82F322A5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95536" y="2780928"/>
            <a:ext cx="388843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32259" y="4017288"/>
            <a:ext cx="388843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32259" y="4423058"/>
            <a:ext cx="388843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590800" y="3221485"/>
            <a:ext cx="757064" cy="30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639204" y="3680718"/>
            <a:ext cx="757064" cy="30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539503" y="4857344"/>
            <a:ext cx="757064" cy="30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35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5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/>
              <a:t>内容简介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214438"/>
            <a:ext cx="8221663" cy="51784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双稳态电路</a:t>
            </a:r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(Bi-stable Device)</a:t>
            </a:r>
          </a:p>
          <a:p>
            <a:pPr eaLnBrk="1" hangingPunct="1">
              <a:defRPr/>
            </a:pP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锁存器与触发器</a:t>
            </a:r>
          </a:p>
          <a:p>
            <a:pPr eaLnBrk="1" hangingPunct="1">
              <a:defRPr/>
            </a:pP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同步状态机分析与初步设计</a:t>
            </a:r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状态化简与赋值</a:t>
            </a:r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同步状态机设计方法</a:t>
            </a:r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eaLnBrk="1" hangingPunct="1">
              <a:defRPr/>
            </a:pPr>
            <a:r>
              <a:rPr lang="zh-CN" altLang="en-US" dirty="0"/>
              <a:t>反馈时序电路分析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反馈时序电路设计</a:t>
            </a: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C6B348-6910-4197-803C-CD0D636B2D3F}" type="datetime1">
              <a:rPr lang="zh-CN" altLang="en-US" smtClean="0"/>
              <a:t>2018/12/2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边沿特性分析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1352" y="1290638"/>
            <a:ext cx="4978896" cy="5094287"/>
          </a:xfrm>
        </p:spPr>
        <p:txBody>
          <a:bodyPr/>
          <a:lstStyle/>
          <a:p>
            <a:r>
              <a:rPr lang="zh-CN" altLang="en-US" dirty="0"/>
              <a:t>分析</a:t>
            </a:r>
            <a:r>
              <a:rPr lang="en-US" altLang="zh-CN" dirty="0"/>
              <a:t>D</a:t>
            </a:r>
            <a:r>
              <a:rPr lang="zh-CN" altLang="en-US" dirty="0"/>
              <a:t>触发器的边沿触发特性，假设初始总态</a:t>
            </a:r>
            <a:r>
              <a:rPr lang="en-US" altLang="zh-CN" dirty="0"/>
              <a:t>S0/10, </a:t>
            </a:r>
            <a:r>
              <a:rPr lang="zh-CN" altLang="en-US" dirty="0"/>
              <a:t>触发器存储</a:t>
            </a:r>
            <a:r>
              <a:rPr lang="en-US" altLang="zh-CN" dirty="0"/>
              <a:t>	0</a:t>
            </a:r>
            <a:r>
              <a:rPr lang="zh-CN" altLang="en-US" dirty="0"/>
              <a:t>，</a:t>
            </a:r>
            <a:r>
              <a:rPr lang="en-US" altLang="zh-CN" dirty="0"/>
              <a:t>Q=0</a:t>
            </a:r>
            <a:r>
              <a:rPr lang="zh-CN" altLang="en-US" dirty="0"/>
              <a:t>，</a:t>
            </a:r>
            <a:r>
              <a:rPr lang="en-US" altLang="zh-CN" dirty="0"/>
              <a:t>CLK=1</a:t>
            </a:r>
          </a:p>
          <a:p>
            <a:pPr lvl="1"/>
            <a:r>
              <a:rPr lang="zh-CN" altLang="en-US" dirty="0"/>
              <a:t>假设</a:t>
            </a:r>
            <a:r>
              <a:rPr lang="en-US" altLang="zh-CN" dirty="0"/>
              <a:t>D:0&lt;-&gt;1</a:t>
            </a:r>
            <a:r>
              <a:rPr lang="zh-CN" altLang="en-US" dirty="0"/>
              <a:t>，稳态和输出都没有变化</a:t>
            </a:r>
            <a:endParaRPr lang="en-US" altLang="zh-CN" dirty="0"/>
          </a:p>
          <a:p>
            <a:pPr lvl="1"/>
            <a:r>
              <a:rPr lang="zh-CN" altLang="en-US" dirty="0"/>
              <a:t>假设</a:t>
            </a:r>
            <a:r>
              <a:rPr lang="en-US" altLang="zh-CN" dirty="0"/>
              <a:t>CLK:1-&gt;0</a:t>
            </a:r>
            <a:r>
              <a:rPr lang="zh-CN" altLang="en-US" dirty="0"/>
              <a:t>，稳态可能是</a:t>
            </a:r>
            <a:r>
              <a:rPr lang="en-US" altLang="zh-CN" dirty="0"/>
              <a:t>S2</a:t>
            </a:r>
            <a:r>
              <a:rPr lang="zh-CN" altLang="en-US" dirty="0"/>
              <a:t>或</a:t>
            </a:r>
            <a:r>
              <a:rPr lang="en-US" altLang="zh-CN" dirty="0"/>
              <a:t>S6</a:t>
            </a:r>
            <a:r>
              <a:rPr lang="zh-CN" altLang="en-US" dirty="0"/>
              <a:t>，取决于</a:t>
            </a:r>
            <a:r>
              <a:rPr lang="en-US" altLang="zh-CN" dirty="0"/>
              <a:t>D</a:t>
            </a:r>
            <a:r>
              <a:rPr lang="zh-CN" altLang="en-US" dirty="0"/>
              <a:t>的值，但输出没有变化</a:t>
            </a:r>
            <a:endParaRPr lang="en-US" altLang="zh-CN" dirty="0"/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CLK:0-&gt;1,</a:t>
            </a:r>
            <a:r>
              <a:rPr lang="zh-CN" altLang="en-US" dirty="0"/>
              <a:t>稳态可能是</a:t>
            </a:r>
            <a:r>
              <a:rPr lang="en-US" altLang="zh-CN" dirty="0"/>
              <a:t>S0</a:t>
            </a:r>
            <a:r>
              <a:rPr lang="zh-CN" altLang="en-US" dirty="0"/>
              <a:t>（</a:t>
            </a:r>
            <a:r>
              <a:rPr lang="en-US" altLang="zh-CN" dirty="0"/>
              <a:t>Q=0</a:t>
            </a:r>
            <a:r>
              <a:rPr lang="zh-CN" altLang="en-US" dirty="0"/>
              <a:t>）或</a:t>
            </a:r>
            <a:r>
              <a:rPr lang="en-US" altLang="zh-CN" dirty="0"/>
              <a:t>S7</a:t>
            </a:r>
            <a:r>
              <a:rPr lang="zh-CN" altLang="en-US" dirty="0"/>
              <a:t> （</a:t>
            </a:r>
            <a:r>
              <a:rPr lang="en-US" altLang="zh-CN" dirty="0"/>
              <a:t>Q=1</a:t>
            </a:r>
            <a:r>
              <a:rPr lang="zh-CN" altLang="en-US" dirty="0"/>
              <a:t>） ，取决于当时是</a:t>
            </a:r>
            <a:r>
              <a:rPr lang="en-US" altLang="zh-CN" dirty="0"/>
              <a:t>S2</a:t>
            </a:r>
            <a:r>
              <a:rPr lang="zh-CN" altLang="en-US" dirty="0"/>
              <a:t>还是</a:t>
            </a:r>
            <a:r>
              <a:rPr lang="en-US" altLang="zh-CN" dirty="0"/>
              <a:t>S6</a:t>
            </a:r>
            <a:r>
              <a:rPr lang="zh-CN" altLang="en-US" dirty="0"/>
              <a:t>（</a:t>
            </a:r>
            <a:r>
              <a:rPr lang="en-US" altLang="zh-CN" dirty="0"/>
              <a:t>D=1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Q</a:t>
            </a:r>
            <a:r>
              <a:rPr lang="zh-CN" altLang="en-US" dirty="0"/>
              <a:t>由</a:t>
            </a:r>
            <a:r>
              <a:rPr lang="en-US" altLang="zh-CN" dirty="0"/>
              <a:t>1</a:t>
            </a:r>
            <a:r>
              <a:rPr lang="zh-CN" altLang="en-US" dirty="0"/>
              <a:t>变</a:t>
            </a:r>
            <a:r>
              <a:rPr lang="en-US" altLang="zh-CN" dirty="0"/>
              <a:t>0</a:t>
            </a:r>
            <a:r>
              <a:rPr lang="zh-CN" altLang="en-US" dirty="0"/>
              <a:t>，可以观察</a:t>
            </a:r>
            <a:r>
              <a:rPr lang="en-US" altLang="zh-CN" dirty="0"/>
              <a:t>S3</a:t>
            </a:r>
            <a:r>
              <a:rPr lang="zh-CN" altLang="en-US" dirty="0"/>
              <a:t>和</a:t>
            </a:r>
            <a:r>
              <a:rPr lang="en-US" altLang="zh-CN" dirty="0"/>
              <a:t>S7</a:t>
            </a:r>
          </a:p>
        </p:txBody>
      </p:sp>
      <p:pic>
        <p:nvPicPr>
          <p:cNvPr id="4362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876800" y="1239838"/>
            <a:ext cx="4267200" cy="4833937"/>
          </a:xfr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44D5C2-AF36-41BC-BE55-2AA802486426}" type="datetime1">
              <a:rPr lang="zh-CN" altLang="en-US" smtClean="0"/>
              <a:t>2018/12/2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C47228-9081-4618-B712-F45F82F322A5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43608" y="0"/>
            <a:ext cx="6264696" cy="1052736"/>
          </a:xfrm>
        </p:spPr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状态表与流程表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half" idx="1"/>
          </p:nvPr>
        </p:nvSpPr>
        <p:spPr>
          <a:xfrm>
            <a:off x="301625" y="1246881"/>
            <a:ext cx="4342383" cy="506243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dirty="0"/>
              <a:t>相容行：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如果两个状态都是（或不）稳定的，则可以合并成任一（或不）</a:t>
            </a:r>
            <a:r>
              <a:rPr lang="zh-CN" altLang="en-US" sz="2400" dirty="0">
                <a:solidFill>
                  <a:srgbClr val="00B050"/>
                </a:solidFill>
              </a:rPr>
              <a:t>稳定状态</a:t>
            </a:r>
            <a:r>
              <a:rPr lang="zh-CN" altLang="en-US" sz="2400" dirty="0"/>
              <a:t>。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如果两个状态，有一个不稳定，则可以合并成</a:t>
            </a:r>
            <a:r>
              <a:rPr lang="zh-CN" altLang="en-US" sz="2400" dirty="0">
                <a:solidFill>
                  <a:srgbClr val="00B050"/>
                </a:solidFill>
              </a:rPr>
              <a:t>稳定状态</a:t>
            </a:r>
            <a:r>
              <a:rPr lang="zh-CN" altLang="en-US" sz="2400" dirty="0"/>
              <a:t>。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任何有效状态和任意项可合并成</a:t>
            </a:r>
            <a:r>
              <a:rPr lang="zh-CN" altLang="en-US" sz="2400" dirty="0">
                <a:solidFill>
                  <a:srgbClr val="00B050"/>
                </a:solidFill>
              </a:rPr>
              <a:t>有效状态</a:t>
            </a:r>
            <a:r>
              <a:rPr lang="zh-CN" altLang="en-US" sz="2400" dirty="0"/>
              <a:t>。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/>
              <a:t>两个任意项合并后仍是</a:t>
            </a:r>
            <a:r>
              <a:rPr lang="zh-CN" altLang="en-US" sz="2400" dirty="0">
                <a:solidFill>
                  <a:srgbClr val="00B050"/>
                </a:solidFill>
              </a:rPr>
              <a:t>任意项</a:t>
            </a:r>
            <a:r>
              <a:rPr lang="zh-CN" altLang="en-US" sz="2400" dirty="0"/>
              <a:t>。</a:t>
            </a:r>
          </a:p>
          <a:p>
            <a:r>
              <a:rPr lang="en-US" altLang="zh-CN" sz="2800" dirty="0"/>
              <a:t>S0</a:t>
            </a:r>
            <a:r>
              <a:rPr lang="zh-CN" altLang="en-US" sz="2800" dirty="0"/>
              <a:t>和</a:t>
            </a:r>
            <a:r>
              <a:rPr lang="en-US" altLang="zh-CN" sz="2800" dirty="0"/>
              <a:t>S2</a:t>
            </a:r>
            <a:r>
              <a:rPr lang="zh-CN" altLang="en-US" sz="2800" dirty="0"/>
              <a:t>相容，合并为</a:t>
            </a:r>
            <a:r>
              <a:rPr lang="en-US" altLang="zh-CN" sz="2800" dirty="0"/>
              <a:t>SB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B6E5FA-A4BF-4CBF-9B84-BADF52A7B7B4}" type="datetime1">
              <a:rPr lang="zh-CN" altLang="en-US" smtClean="0"/>
              <a:t>2018/12/2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C47228-9081-4618-B712-F45F82F322A5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246881"/>
            <a:ext cx="4267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3462832"/>
            <a:ext cx="4194175" cy="294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715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23925" y="38100"/>
            <a:ext cx="7005638" cy="798612"/>
          </a:xfrm>
        </p:spPr>
        <p:txBody>
          <a:bodyPr/>
          <a:lstStyle/>
          <a:p>
            <a:r>
              <a:rPr lang="zh-CN" altLang="en-US" dirty="0"/>
              <a:t>例：分析异步时序电路</a:t>
            </a:r>
          </a:p>
        </p:txBody>
      </p:sp>
      <p:sp>
        <p:nvSpPr>
          <p:cNvPr id="205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4191000"/>
            <a:ext cx="6313488" cy="587375"/>
          </a:xfrm>
        </p:spPr>
        <p:txBody>
          <a:bodyPr/>
          <a:lstStyle/>
          <a:p>
            <a:r>
              <a:rPr lang="zh-CN" altLang="en-US" sz="2400"/>
              <a:t>第一步：写出激励函数和输出函数</a:t>
            </a:r>
          </a:p>
        </p:txBody>
      </p:sp>
      <p:graphicFrame>
        <p:nvGraphicFramePr>
          <p:cNvPr id="2050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004888" y="4830763"/>
          <a:ext cx="38671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5" name="公式" r:id="rId4" imgW="2031840" imgH="241200" progId="Equation.3">
                  <p:embed/>
                </p:oleObj>
              </mc:Choice>
              <mc:Fallback>
                <p:oleObj name="公式" r:id="rId4" imgW="203184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4830763"/>
                        <a:ext cx="386715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8" name="Group 4"/>
          <p:cNvGrpSpPr>
            <a:grpSpLocks/>
          </p:cNvGrpSpPr>
          <p:nvPr/>
        </p:nvGrpSpPr>
        <p:grpSpPr bwMode="auto">
          <a:xfrm>
            <a:off x="509588" y="1400175"/>
            <a:ext cx="6399212" cy="2790825"/>
            <a:chOff x="551" y="464"/>
            <a:chExt cx="4857" cy="2808"/>
          </a:xfrm>
        </p:grpSpPr>
        <p:sp>
          <p:nvSpPr>
            <p:cNvPr id="2059" name="Line 5"/>
            <p:cNvSpPr>
              <a:spLocks noChangeShapeType="1"/>
            </p:cNvSpPr>
            <p:nvPr/>
          </p:nvSpPr>
          <p:spPr bwMode="auto">
            <a:xfrm>
              <a:off x="2926" y="2504"/>
              <a:ext cx="19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" name="Line 6"/>
            <p:cNvSpPr>
              <a:spLocks noChangeShapeType="1"/>
            </p:cNvSpPr>
            <p:nvPr/>
          </p:nvSpPr>
          <p:spPr bwMode="auto">
            <a:xfrm flipH="1">
              <a:off x="3526" y="1316"/>
              <a:ext cx="8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" name="Freeform 7"/>
            <p:cNvSpPr>
              <a:spLocks/>
            </p:cNvSpPr>
            <p:nvPr/>
          </p:nvSpPr>
          <p:spPr bwMode="auto">
            <a:xfrm>
              <a:off x="4110" y="1304"/>
              <a:ext cx="36" cy="24"/>
            </a:xfrm>
            <a:custGeom>
              <a:avLst/>
              <a:gdLst>
                <a:gd name="T0" fmla="*/ 0 w 72"/>
                <a:gd name="T1" fmla="*/ 6 h 48"/>
                <a:gd name="T2" fmla="*/ 0 w 72"/>
                <a:gd name="T3" fmla="*/ 6 h 48"/>
                <a:gd name="T4" fmla="*/ 1 w 72"/>
                <a:gd name="T5" fmla="*/ 5 h 48"/>
                <a:gd name="T6" fmla="*/ 1 w 72"/>
                <a:gd name="T7" fmla="*/ 3 h 48"/>
                <a:gd name="T8" fmla="*/ 1 w 72"/>
                <a:gd name="T9" fmla="*/ 3 h 48"/>
                <a:gd name="T10" fmla="*/ 2 w 72"/>
                <a:gd name="T11" fmla="*/ 3 h 48"/>
                <a:gd name="T12" fmla="*/ 2 w 72"/>
                <a:gd name="T13" fmla="*/ 2 h 48"/>
                <a:gd name="T14" fmla="*/ 3 w 72"/>
                <a:gd name="T15" fmla="*/ 1 h 48"/>
                <a:gd name="T16" fmla="*/ 5 w 72"/>
                <a:gd name="T17" fmla="*/ 1 h 48"/>
                <a:gd name="T18" fmla="*/ 5 w 72"/>
                <a:gd name="T19" fmla="*/ 1 h 48"/>
                <a:gd name="T20" fmla="*/ 7 w 72"/>
                <a:gd name="T21" fmla="*/ 1 h 48"/>
                <a:gd name="T22" fmla="*/ 10 w 72"/>
                <a:gd name="T23" fmla="*/ 0 h 48"/>
                <a:gd name="T24" fmla="*/ 11 w 72"/>
                <a:gd name="T25" fmla="*/ 1 h 48"/>
                <a:gd name="T26" fmla="*/ 13 w 72"/>
                <a:gd name="T27" fmla="*/ 1 h 48"/>
                <a:gd name="T28" fmla="*/ 13 w 72"/>
                <a:gd name="T29" fmla="*/ 1 h 48"/>
                <a:gd name="T30" fmla="*/ 14 w 72"/>
                <a:gd name="T31" fmla="*/ 2 h 48"/>
                <a:gd name="T32" fmla="*/ 15 w 72"/>
                <a:gd name="T33" fmla="*/ 2 h 48"/>
                <a:gd name="T34" fmla="*/ 17 w 72"/>
                <a:gd name="T35" fmla="*/ 3 h 48"/>
                <a:gd name="T36" fmla="*/ 17 w 72"/>
                <a:gd name="T37" fmla="*/ 3 h 48"/>
                <a:gd name="T38" fmla="*/ 18 w 72"/>
                <a:gd name="T39" fmla="*/ 5 h 48"/>
                <a:gd name="T40" fmla="*/ 18 w 72"/>
                <a:gd name="T41" fmla="*/ 6 h 48"/>
                <a:gd name="T42" fmla="*/ 18 w 72"/>
                <a:gd name="T43" fmla="*/ 6 h 48"/>
                <a:gd name="T44" fmla="*/ 18 w 72"/>
                <a:gd name="T45" fmla="*/ 7 h 48"/>
                <a:gd name="T46" fmla="*/ 18 w 72"/>
                <a:gd name="T47" fmla="*/ 6 h 48"/>
                <a:gd name="T48" fmla="*/ 18 w 72"/>
                <a:gd name="T49" fmla="*/ 6 h 48"/>
                <a:gd name="T50" fmla="*/ 18 w 72"/>
                <a:gd name="T51" fmla="*/ 7 h 48"/>
                <a:gd name="T52" fmla="*/ 17 w 72"/>
                <a:gd name="T53" fmla="*/ 9 h 48"/>
                <a:gd name="T54" fmla="*/ 17 w 72"/>
                <a:gd name="T55" fmla="*/ 10 h 48"/>
                <a:gd name="T56" fmla="*/ 15 w 72"/>
                <a:gd name="T57" fmla="*/ 10 h 48"/>
                <a:gd name="T58" fmla="*/ 14 w 72"/>
                <a:gd name="T59" fmla="*/ 11 h 48"/>
                <a:gd name="T60" fmla="*/ 13 w 72"/>
                <a:gd name="T61" fmla="*/ 12 h 48"/>
                <a:gd name="T62" fmla="*/ 13 w 72"/>
                <a:gd name="T63" fmla="*/ 12 h 48"/>
                <a:gd name="T64" fmla="*/ 11 w 72"/>
                <a:gd name="T65" fmla="*/ 12 h 48"/>
                <a:gd name="T66" fmla="*/ 10 w 72"/>
                <a:gd name="T67" fmla="*/ 12 h 48"/>
                <a:gd name="T68" fmla="*/ 10 w 72"/>
                <a:gd name="T69" fmla="*/ 12 h 48"/>
                <a:gd name="T70" fmla="*/ 10 w 72"/>
                <a:gd name="T71" fmla="*/ 12 h 48"/>
                <a:gd name="T72" fmla="*/ 10 w 72"/>
                <a:gd name="T73" fmla="*/ 12 h 48"/>
                <a:gd name="T74" fmla="*/ 10 w 72"/>
                <a:gd name="T75" fmla="*/ 12 h 48"/>
                <a:gd name="T76" fmla="*/ 10 w 72"/>
                <a:gd name="T77" fmla="*/ 12 h 48"/>
                <a:gd name="T78" fmla="*/ 10 w 72"/>
                <a:gd name="T79" fmla="*/ 12 h 48"/>
                <a:gd name="T80" fmla="*/ 10 w 72"/>
                <a:gd name="T81" fmla="*/ 12 h 48"/>
                <a:gd name="T82" fmla="*/ 10 w 72"/>
                <a:gd name="T83" fmla="*/ 12 h 48"/>
                <a:gd name="T84" fmla="*/ 10 w 72"/>
                <a:gd name="T85" fmla="*/ 12 h 48"/>
                <a:gd name="T86" fmla="*/ 10 w 72"/>
                <a:gd name="T87" fmla="*/ 12 h 48"/>
                <a:gd name="T88" fmla="*/ 10 w 72"/>
                <a:gd name="T89" fmla="*/ 12 h 48"/>
                <a:gd name="T90" fmla="*/ 7 w 72"/>
                <a:gd name="T91" fmla="*/ 12 h 48"/>
                <a:gd name="T92" fmla="*/ 5 w 72"/>
                <a:gd name="T93" fmla="*/ 12 h 48"/>
                <a:gd name="T94" fmla="*/ 5 w 72"/>
                <a:gd name="T95" fmla="*/ 12 h 48"/>
                <a:gd name="T96" fmla="*/ 3 w 72"/>
                <a:gd name="T97" fmla="*/ 12 h 48"/>
                <a:gd name="T98" fmla="*/ 2 w 72"/>
                <a:gd name="T99" fmla="*/ 11 h 48"/>
                <a:gd name="T100" fmla="*/ 2 w 72"/>
                <a:gd name="T101" fmla="*/ 10 h 48"/>
                <a:gd name="T102" fmla="*/ 1 w 72"/>
                <a:gd name="T103" fmla="*/ 10 h 48"/>
                <a:gd name="T104" fmla="*/ 1 w 72"/>
                <a:gd name="T105" fmla="*/ 9 h 48"/>
                <a:gd name="T106" fmla="*/ 1 w 72"/>
                <a:gd name="T107" fmla="*/ 7 h 48"/>
                <a:gd name="T108" fmla="*/ 0 w 72"/>
                <a:gd name="T109" fmla="*/ 6 h 48"/>
                <a:gd name="T110" fmla="*/ 0 w 72"/>
                <a:gd name="T111" fmla="*/ 6 h 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2"/>
                <a:gd name="T169" fmla="*/ 0 h 48"/>
                <a:gd name="T170" fmla="*/ 72 w 72"/>
                <a:gd name="T171" fmla="*/ 48 h 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2" h="48">
                  <a:moveTo>
                    <a:pt x="0" y="19"/>
                  </a:moveTo>
                  <a:lnTo>
                    <a:pt x="0" y="30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1" y="21"/>
                  </a:lnTo>
                  <a:lnTo>
                    <a:pt x="1" y="19"/>
                  </a:lnTo>
                  <a:lnTo>
                    <a:pt x="3" y="18"/>
                  </a:lnTo>
                  <a:lnTo>
                    <a:pt x="3" y="16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6" y="10"/>
                  </a:lnTo>
                  <a:lnTo>
                    <a:pt x="7" y="9"/>
                  </a:lnTo>
                  <a:lnTo>
                    <a:pt x="9" y="9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1" y="6"/>
                  </a:lnTo>
                  <a:lnTo>
                    <a:pt x="12" y="6"/>
                  </a:lnTo>
                  <a:lnTo>
                    <a:pt x="13" y="4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2" y="1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28" y="1"/>
                  </a:lnTo>
                  <a:lnTo>
                    <a:pt x="29" y="0"/>
                  </a:lnTo>
                  <a:lnTo>
                    <a:pt x="42" y="0"/>
                  </a:lnTo>
                  <a:lnTo>
                    <a:pt x="45" y="1"/>
                  </a:lnTo>
                  <a:lnTo>
                    <a:pt x="46" y="1"/>
                  </a:lnTo>
                  <a:lnTo>
                    <a:pt x="47" y="1"/>
                  </a:lnTo>
                  <a:lnTo>
                    <a:pt x="48" y="1"/>
                  </a:lnTo>
                  <a:lnTo>
                    <a:pt x="51" y="1"/>
                  </a:lnTo>
                  <a:lnTo>
                    <a:pt x="52" y="2"/>
                  </a:lnTo>
                  <a:lnTo>
                    <a:pt x="53" y="2"/>
                  </a:lnTo>
                  <a:lnTo>
                    <a:pt x="54" y="2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8" y="4"/>
                  </a:lnTo>
                  <a:lnTo>
                    <a:pt x="59" y="6"/>
                  </a:lnTo>
                  <a:lnTo>
                    <a:pt x="60" y="6"/>
                  </a:lnTo>
                  <a:lnTo>
                    <a:pt x="61" y="7"/>
                  </a:lnTo>
                  <a:lnTo>
                    <a:pt x="63" y="8"/>
                  </a:lnTo>
                  <a:lnTo>
                    <a:pt x="64" y="9"/>
                  </a:lnTo>
                  <a:lnTo>
                    <a:pt x="65" y="10"/>
                  </a:lnTo>
                  <a:lnTo>
                    <a:pt x="66" y="12"/>
                  </a:lnTo>
                  <a:lnTo>
                    <a:pt x="67" y="13"/>
                  </a:lnTo>
                  <a:lnTo>
                    <a:pt x="67" y="14"/>
                  </a:lnTo>
                  <a:lnTo>
                    <a:pt x="69" y="15"/>
                  </a:lnTo>
                  <a:lnTo>
                    <a:pt x="69" y="16"/>
                  </a:lnTo>
                  <a:lnTo>
                    <a:pt x="70" y="18"/>
                  </a:lnTo>
                  <a:lnTo>
                    <a:pt x="70" y="19"/>
                  </a:lnTo>
                  <a:lnTo>
                    <a:pt x="71" y="21"/>
                  </a:lnTo>
                  <a:lnTo>
                    <a:pt x="71" y="22"/>
                  </a:lnTo>
                  <a:lnTo>
                    <a:pt x="71" y="24"/>
                  </a:lnTo>
                  <a:lnTo>
                    <a:pt x="71" y="25"/>
                  </a:lnTo>
                  <a:lnTo>
                    <a:pt x="72" y="26"/>
                  </a:lnTo>
                  <a:lnTo>
                    <a:pt x="72" y="27"/>
                  </a:lnTo>
                  <a:lnTo>
                    <a:pt x="72" y="30"/>
                  </a:lnTo>
                  <a:lnTo>
                    <a:pt x="72" y="19"/>
                  </a:lnTo>
                  <a:lnTo>
                    <a:pt x="72" y="21"/>
                  </a:lnTo>
                  <a:lnTo>
                    <a:pt x="72" y="22"/>
                  </a:lnTo>
                  <a:lnTo>
                    <a:pt x="71" y="24"/>
                  </a:lnTo>
                  <a:lnTo>
                    <a:pt x="71" y="25"/>
                  </a:lnTo>
                  <a:lnTo>
                    <a:pt x="71" y="26"/>
                  </a:lnTo>
                  <a:lnTo>
                    <a:pt x="71" y="27"/>
                  </a:lnTo>
                  <a:lnTo>
                    <a:pt x="70" y="30"/>
                  </a:lnTo>
                  <a:lnTo>
                    <a:pt x="70" y="31"/>
                  </a:lnTo>
                  <a:lnTo>
                    <a:pt x="69" y="32"/>
                  </a:lnTo>
                  <a:lnTo>
                    <a:pt x="69" y="33"/>
                  </a:lnTo>
                  <a:lnTo>
                    <a:pt x="67" y="34"/>
                  </a:lnTo>
                  <a:lnTo>
                    <a:pt x="67" y="36"/>
                  </a:lnTo>
                  <a:lnTo>
                    <a:pt x="66" y="37"/>
                  </a:lnTo>
                  <a:lnTo>
                    <a:pt x="65" y="38"/>
                  </a:lnTo>
                  <a:lnTo>
                    <a:pt x="64" y="39"/>
                  </a:lnTo>
                  <a:lnTo>
                    <a:pt x="63" y="40"/>
                  </a:lnTo>
                  <a:lnTo>
                    <a:pt x="61" y="42"/>
                  </a:lnTo>
                  <a:lnTo>
                    <a:pt x="60" y="43"/>
                  </a:lnTo>
                  <a:lnTo>
                    <a:pt x="59" y="43"/>
                  </a:lnTo>
                  <a:lnTo>
                    <a:pt x="58" y="44"/>
                  </a:lnTo>
                  <a:lnTo>
                    <a:pt x="57" y="45"/>
                  </a:lnTo>
                  <a:lnTo>
                    <a:pt x="55" y="45"/>
                  </a:lnTo>
                  <a:lnTo>
                    <a:pt x="54" y="46"/>
                  </a:lnTo>
                  <a:lnTo>
                    <a:pt x="53" y="46"/>
                  </a:lnTo>
                  <a:lnTo>
                    <a:pt x="52" y="46"/>
                  </a:lnTo>
                  <a:lnTo>
                    <a:pt x="51" y="48"/>
                  </a:lnTo>
                  <a:lnTo>
                    <a:pt x="48" y="48"/>
                  </a:lnTo>
                  <a:lnTo>
                    <a:pt x="47" y="48"/>
                  </a:lnTo>
                  <a:lnTo>
                    <a:pt x="46" y="48"/>
                  </a:lnTo>
                  <a:lnTo>
                    <a:pt x="45" y="48"/>
                  </a:lnTo>
                  <a:lnTo>
                    <a:pt x="42" y="48"/>
                  </a:lnTo>
                  <a:lnTo>
                    <a:pt x="29" y="48"/>
                  </a:lnTo>
                  <a:lnTo>
                    <a:pt x="28" y="48"/>
                  </a:lnTo>
                  <a:lnTo>
                    <a:pt x="25" y="48"/>
                  </a:lnTo>
                  <a:lnTo>
                    <a:pt x="24" y="48"/>
                  </a:lnTo>
                  <a:lnTo>
                    <a:pt x="23" y="48"/>
                  </a:lnTo>
                  <a:lnTo>
                    <a:pt x="22" y="48"/>
                  </a:lnTo>
                  <a:lnTo>
                    <a:pt x="21" y="46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6" y="45"/>
                  </a:lnTo>
                  <a:lnTo>
                    <a:pt x="15" y="45"/>
                  </a:lnTo>
                  <a:lnTo>
                    <a:pt x="13" y="44"/>
                  </a:lnTo>
                  <a:lnTo>
                    <a:pt x="12" y="43"/>
                  </a:lnTo>
                  <a:lnTo>
                    <a:pt x="11" y="43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9" y="39"/>
                  </a:lnTo>
                  <a:lnTo>
                    <a:pt x="7" y="39"/>
                  </a:lnTo>
                  <a:lnTo>
                    <a:pt x="6" y="38"/>
                  </a:lnTo>
                  <a:lnTo>
                    <a:pt x="5" y="37"/>
                  </a:lnTo>
                  <a:lnTo>
                    <a:pt x="5" y="36"/>
                  </a:lnTo>
                  <a:lnTo>
                    <a:pt x="4" y="34"/>
                  </a:lnTo>
                  <a:lnTo>
                    <a:pt x="4" y="33"/>
                  </a:lnTo>
                  <a:lnTo>
                    <a:pt x="3" y="32"/>
                  </a:lnTo>
                  <a:lnTo>
                    <a:pt x="3" y="31"/>
                  </a:lnTo>
                  <a:lnTo>
                    <a:pt x="1" y="30"/>
                  </a:lnTo>
                  <a:lnTo>
                    <a:pt x="1" y="27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0" y="2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" name="Line 8"/>
            <p:cNvSpPr>
              <a:spLocks noChangeShapeType="1"/>
            </p:cNvSpPr>
            <p:nvPr/>
          </p:nvSpPr>
          <p:spPr bwMode="auto">
            <a:xfrm flipH="1">
              <a:off x="2086" y="1917"/>
              <a:ext cx="1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" name="Freeform 9"/>
            <p:cNvSpPr>
              <a:spLocks/>
            </p:cNvSpPr>
            <p:nvPr/>
          </p:nvSpPr>
          <p:spPr bwMode="auto">
            <a:xfrm>
              <a:off x="1234" y="1748"/>
              <a:ext cx="168" cy="168"/>
            </a:xfrm>
            <a:custGeom>
              <a:avLst/>
              <a:gdLst>
                <a:gd name="T0" fmla="*/ 84 w 336"/>
                <a:gd name="T1" fmla="*/ 42 h 336"/>
                <a:gd name="T2" fmla="*/ 0 w 336"/>
                <a:gd name="T3" fmla="*/ 84 h 336"/>
                <a:gd name="T4" fmla="*/ 0 w 336"/>
                <a:gd name="T5" fmla="*/ 0 h 336"/>
                <a:gd name="T6" fmla="*/ 84 w 336"/>
                <a:gd name="T7" fmla="*/ 42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336"/>
                <a:gd name="T14" fmla="*/ 336 w 33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336">
                  <a:moveTo>
                    <a:pt x="336" y="168"/>
                  </a:moveTo>
                  <a:lnTo>
                    <a:pt x="0" y="336"/>
                  </a:lnTo>
                  <a:lnTo>
                    <a:pt x="0" y="0"/>
                  </a:lnTo>
                  <a:lnTo>
                    <a:pt x="336" y="168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" name="Freeform 10"/>
            <p:cNvSpPr>
              <a:spLocks/>
            </p:cNvSpPr>
            <p:nvPr/>
          </p:nvSpPr>
          <p:spPr bwMode="auto">
            <a:xfrm>
              <a:off x="1412" y="1807"/>
              <a:ext cx="55" cy="55"/>
            </a:xfrm>
            <a:custGeom>
              <a:avLst/>
              <a:gdLst>
                <a:gd name="T0" fmla="*/ 13 w 109"/>
                <a:gd name="T1" fmla="*/ 0 h 109"/>
                <a:gd name="T2" fmla="*/ 11 w 109"/>
                <a:gd name="T3" fmla="*/ 1 h 109"/>
                <a:gd name="T4" fmla="*/ 9 w 109"/>
                <a:gd name="T5" fmla="*/ 1 h 109"/>
                <a:gd name="T6" fmla="*/ 7 w 109"/>
                <a:gd name="T7" fmla="*/ 2 h 109"/>
                <a:gd name="T8" fmla="*/ 6 w 109"/>
                <a:gd name="T9" fmla="*/ 3 h 109"/>
                <a:gd name="T10" fmla="*/ 4 w 109"/>
                <a:gd name="T11" fmla="*/ 5 h 109"/>
                <a:gd name="T12" fmla="*/ 3 w 109"/>
                <a:gd name="T13" fmla="*/ 6 h 109"/>
                <a:gd name="T14" fmla="*/ 2 w 109"/>
                <a:gd name="T15" fmla="*/ 8 h 109"/>
                <a:gd name="T16" fmla="*/ 1 w 109"/>
                <a:gd name="T17" fmla="*/ 10 h 109"/>
                <a:gd name="T18" fmla="*/ 1 w 109"/>
                <a:gd name="T19" fmla="*/ 12 h 109"/>
                <a:gd name="T20" fmla="*/ 0 w 109"/>
                <a:gd name="T21" fmla="*/ 14 h 109"/>
                <a:gd name="T22" fmla="*/ 0 w 109"/>
                <a:gd name="T23" fmla="*/ 15 h 109"/>
                <a:gd name="T24" fmla="*/ 1 w 109"/>
                <a:gd name="T25" fmla="*/ 17 h 109"/>
                <a:gd name="T26" fmla="*/ 2 w 109"/>
                <a:gd name="T27" fmla="*/ 19 h 109"/>
                <a:gd name="T28" fmla="*/ 3 w 109"/>
                <a:gd name="T29" fmla="*/ 21 h 109"/>
                <a:gd name="T30" fmla="*/ 3 w 109"/>
                <a:gd name="T31" fmla="*/ 23 h 109"/>
                <a:gd name="T32" fmla="*/ 5 w 109"/>
                <a:gd name="T33" fmla="*/ 24 h 109"/>
                <a:gd name="T34" fmla="*/ 6 w 109"/>
                <a:gd name="T35" fmla="*/ 25 h 109"/>
                <a:gd name="T36" fmla="*/ 8 w 109"/>
                <a:gd name="T37" fmla="*/ 26 h 109"/>
                <a:gd name="T38" fmla="*/ 10 w 109"/>
                <a:gd name="T39" fmla="*/ 27 h 109"/>
                <a:gd name="T40" fmla="*/ 12 w 109"/>
                <a:gd name="T41" fmla="*/ 27 h 109"/>
                <a:gd name="T42" fmla="*/ 14 w 109"/>
                <a:gd name="T43" fmla="*/ 28 h 109"/>
                <a:gd name="T44" fmla="*/ 15 w 109"/>
                <a:gd name="T45" fmla="*/ 27 h 109"/>
                <a:gd name="T46" fmla="*/ 18 w 109"/>
                <a:gd name="T47" fmla="*/ 27 h 109"/>
                <a:gd name="T48" fmla="*/ 19 w 109"/>
                <a:gd name="T49" fmla="*/ 26 h 109"/>
                <a:gd name="T50" fmla="*/ 21 w 109"/>
                <a:gd name="T51" fmla="*/ 26 h 109"/>
                <a:gd name="T52" fmla="*/ 23 w 109"/>
                <a:gd name="T53" fmla="*/ 24 h 109"/>
                <a:gd name="T54" fmla="*/ 24 w 109"/>
                <a:gd name="T55" fmla="*/ 23 h 109"/>
                <a:gd name="T56" fmla="*/ 25 w 109"/>
                <a:gd name="T57" fmla="*/ 22 h 109"/>
                <a:gd name="T58" fmla="*/ 26 w 109"/>
                <a:gd name="T59" fmla="*/ 20 h 109"/>
                <a:gd name="T60" fmla="*/ 27 w 109"/>
                <a:gd name="T61" fmla="*/ 18 h 109"/>
                <a:gd name="T62" fmla="*/ 27 w 109"/>
                <a:gd name="T63" fmla="*/ 16 h 109"/>
                <a:gd name="T64" fmla="*/ 28 w 109"/>
                <a:gd name="T65" fmla="*/ 14 h 109"/>
                <a:gd name="T66" fmla="*/ 28 w 109"/>
                <a:gd name="T67" fmla="*/ 13 h 109"/>
                <a:gd name="T68" fmla="*/ 27 w 109"/>
                <a:gd name="T69" fmla="*/ 11 h 109"/>
                <a:gd name="T70" fmla="*/ 27 w 109"/>
                <a:gd name="T71" fmla="*/ 9 h 109"/>
                <a:gd name="T72" fmla="*/ 26 w 109"/>
                <a:gd name="T73" fmla="*/ 7 h 109"/>
                <a:gd name="T74" fmla="*/ 24 w 109"/>
                <a:gd name="T75" fmla="*/ 5 h 109"/>
                <a:gd name="T76" fmla="*/ 23 w 109"/>
                <a:gd name="T77" fmla="*/ 4 h 109"/>
                <a:gd name="T78" fmla="*/ 22 w 109"/>
                <a:gd name="T79" fmla="*/ 3 h 109"/>
                <a:gd name="T80" fmla="*/ 20 w 109"/>
                <a:gd name="T81" fmla="*/ 2 h 109"/>
                <a:gd name="T82" fmla="*/ 18 w 109"/>
                <a:gd name="T83" fmla="*/ 1 h 109"/>
                <a:gd name="T84" fmla="*/ 16 w 109"/>
                <a:gd name="T85" fmla="*/ 0 h 109"/>
                <a:gd name="T86" fmla="*/ 14 w 109"/>
                <a:gd name="T87" fmla="*/ 0 h 10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09"/>
                <a:gd name="T133" fmla="*/ 0 h 109"/>
                <a:gd name="T134" fmla="*/ 109 w 109"/>
                <a:gd name="T135" fmla="*/ 109 h 10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09" h="109">
                  <a:moveTo>
                    <a:pt x="54" y="0"/>
                  </a:moveTo>
                  <a:lnTo>
                    <a:pt x="52" y="0"/>
                  </a:lnTo>
                  <a:lnTo>
                    <a:pt x="49" y="0"/>
                  </a:lnTo>
                  <a:lnTo>
                    <a:pt x="46" y="0"/>
                  </a:lnTo>
                  <a:lnTo>
                    <a:pt x="43" y="1"/>
                  </a:lnTo>
                  <a:lnTo>
                    <a:pt x="41" y="1"/>
                  </a:lnTo>
                  <a:lnTo>
                    <a:pt x="39" y="2"/>
                  </a:lnTo>
                  <a:lnTo>
                    <a:pt x="36" y="4"/>
                  </a:lnTo>
                  <a:lnTo>
                    <a:pt x="34" y="4"/>
                  </a:lnTo>
                  <a:lnTo>
                    <a:pt x="31" y="5"/>
                  </a:lnTo>
                  <a:lnTo>
                    <a:pt x="29" y="6"/>
                  </a:lnTo>
                  <a:lnTo>
                    <a:pt x="27" y="7"/>
                  </a:lnTo>
                  <a:lnTo>
                    <a:pt x="24" y="10"/>
                  </a:lnTo>
                  <a:lnTo>
                    <a:pt x="22" y="11"/>
                  </a:lnTo>
                  <a:lnTo>
                    <a:pt x="21" y="12"/>
                  </a:lnTo>
                  <a:lnTo>
                    <a:pt x="18" y="14"/>
                  </a:lnTo>
                  <a:lnTo>
                    <a:pt x="16" y="16"/>
                  </a:lnTo>
                  <a:lnTo>
                    <a:pt x="15" y="18"/>
                  </a:lnTo>
                  <a:lnTo>
                    <a:pt x="12" y="19"/>
                  </a:lnTo>
                  <a:lnTo>
                    <a:pt x="11" y="22"/>
                  </a:lnTo>
                  <a:lnTo>
                    <a:pt x="10" y="24"/>
                  </a:lnTo>
                  <a:lnTo>
                    <a:pt x="9" y="26"/>
                  </a:lnTo>
                  <a:lnTo>
                    <a:pt x="6" y="29"/>
                  </a:lnTo>
                  <a:lnTo>
                    <a:pt x="5" y="31"/>
                  </a:lnTo>
                  <a:lnTo>
                    <a:pt x="5" y="34"/>
                  </a:lnTo>
                  <a:lnTo>
                    <a:pt x="4" y="36"/>
                  </a:lnTo>
                  <a:lnTo>
                    <a:pt x="3" y="38"/>
                  </a:lnTo>
                  <a:lnTo>
                    <a:pt x="1" y="41"/>
                  </a:lnTo>
                  <a:lnTo>
                    <a:pt x="1" y="43"/>
                  </a:lnTo>
                  <a:lnTo>
                    <a:pt x="1" y="46"/>
                  </a:lnTo>
                  <a:lnTo>
                    <a:pt x="0" y="49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1" y="62"/>
                  </a:lnTo>
                  <a:lnTo>
                    <a:pt x="1" y="65"/>
                  </a:lnTo>
                  <a:lnTo>
                    <a:pt x="1" y="68"/>
                  </a:lnTo>
                  <a:lnTo>
                    <a:pt x="3" y="71"/>
                  </a:lnTo>
                  <a:lnTo>
                    <a:pt x="4" y="73"/>
                  </a:lnTo>
                  <a:lnTo>
                    <a:pt x="5" y="76"/>
                  </a:lnTo>
                  <a:lnTo>
                    <a:pt x="5" y="78"/>
                  </a:lnTo>
                  <a:lnTo>
                    <a:pt x="6" y="80"/>
                  </a:lnTo>
                  <a:lnTo>
                    <a:pt x="9" y="83"/>
                  </a:lnTo>
                  <a:lnTo>
                    <a:pt x="10" y="85"/>
                  </a:lnTo>
                  <a:lnTo>
                    <a:pt x="11" y="86"/>
                  </a:lnTo>
                  <a:lnTo>
                    <a:pt x="12" y="89"/>
                  </a:lnTo>
                  <a:lnTo>
                    <a:pt x="15" y="91"/>
                  </a:lnTo>
                  <a:lnTo>
                    <a:pt x="16" y="92"/>
                  </a:lnTo>
                  <a:lnTo>
                    <a:pt x="18" y="95"/>
                  </a:lnTo>
                  <a:lnTo>
                    <a:pt x="21" y="96"/>
                  </a:lnTo>
                  <a:lnTo>
                    <a:pt x="22" y="98"/>
                  </a:lnTo>
                  <a:lnTo>
                    <a:pt x="24" y="100"/>
                  </a:lnTo>
                  <a:lnTo>
                    <a:pt x="27" y="101"/>
                  </a:lnTo>
                  <a:lnTo>
                    <a:pt x="29" y="102"/>
                  </a:lnTo>
                  <a:lnTo>
                    <a:pt x="31" y="103"/>
                  </a:lnTo>
                  <a:lnTo>
                    <a:pt x="34" y="104"/>
                  </a:lnTo>
                  <a:lnTo>
                    <a:pt x="36" y="106"/>
                  </a:lnTo>
                  <a:lnTo>
                    <a:pt x="39" y="107"/>
                  </a:lnTo>
                  <a:lnTo>
                    <a:pt x="41" y="107"/>
                  </a:lnTo>
                  <a:lnTo>
                    <a:pt x="43" y="108"/>
                  </a:lnTo>
                  <a:lnTo>
                    <a:pt x="46" y="108"/>
                  </a:lnTo>
                  <a:lnTo>
                    <a:pt x="49" y="108"/>
                  </a:lnTo>
                  <a:lnTo>
                    <a:pt x="52" y="109"/>
                  </a:lnTo>
                  <a:lnTo>
                    <a:pt x="54" y="109"/>
                  </a:lnTo>
                  <a:lnTo>
                    <a:pt x="58" y="109"/>
                  </a:lnTo>
                  <a:lnTo>
                    <a:pt x="60" y="108"/>
                  </a:lnTo>
                  <a:lnTo>
                    <a:pt x="63" y="108"/>
                  </a:lnTo>
                  <a:lnTo>
                    <a:pt x="66" y="108"/>
                  </a:lnTo>
                  <a:lnTo>
                    <a:pt x="69" y="107"/>
                  </a:lnTo>
                  <a:lnTo>
                    <a:pt x="71" y="107"/>
                  </a:lnTo>
                  <a:lnTo>
                    <a:pt x="73" y="106"/>
                  </a:lnTo>
                  <a:lnTo>
                    <a:pt x="76" y="104"/>
                  </a:lnTo>
                  <a:lnTo>
                    <a:pt x="78" y="103"/>
                  </a:lnTo>
                  <a:lnTo>
                    <a:pt x="81" y="102"/>
                  </a:lnTo>
                  <a:lnTo>
                    <a:pt x="83" y="101"/>
                  </a:lnTo>
                  <a:lnTo>
                    <a:pt x="85" y="100"/>
                  </a:lnTo>
                  <a:lnTo>
                    <a:pt x="88" y="98"/>
                  </a:lnTo>
                  <a:lnTo>
                    <a:pt x="89" y="96"/>
                  </a:lnTo>
                  <a:lnTo>
                    <a:pt x="91" y="95"/>
                  </a:lnTo>
                  <a:lnTo>
                    <a:pt x="93" y="92"/>
                  </a:lnTo>
                  <a:lnTo>
                    <a:pt x="95" y="91"/>
                  </a:lnTo>
                  <a:lnTo>
                    <a:pt x="96" y="89"/>
                  </a:lnTo>
                  <a:lnTo>
                    <a:pt x="99" y="86"/>
                  </a:lnTo>
                  <a:lnTo>
                    <a:pt x="100" y="85"/>
                  </a:lnTo>
                  <a:lnTo>
                    <a:pt x="101" y="83"/>
                  </a:lnTo>
                  <a:lnTo>
                    <a:pt x="102" y="80"/>
                  </a:lnTo>
                  <a:lnTo>
                    <a:pt x="103" y="78"/>
                  </a:lnTo>
                  <a:lnTo>
                    <a:pt x="105" y="76"/>
                  </a:lnTo>
                  <a:lnTo>
                    <a:pt x="106" y="73"/>
                  </a:lnTo>
                  <a:lnTo>
                    <a:pt x="107" y="71"/>
                  </a:lnTo>
                  <a:lnTo>
                    <a:pt x="107" y="68"/>
                  </a:lnTo>
                  <a:lnTo>
                    <a:pt x="108" y="65"/>
                  </a:lnTo>
                  <a:lnTo>
                    <a:pt x="108" y="62"/>
                  </a:lnTo>
                  <a:lnTo>
                    <a:pt x="109" y="60"/>
                  </a:lnTo>
                  <a:lnTo>
                    <a:pt x="109" y="58"/>
                  </a:lnTo>
                  <a:lnTo>
                    <a:pt x="109" y="54"/>
                  </a:lnTo>
                  <a:lnTo>
                    <a:pt x="109" y="52"/>
                  </a:lnTo>
                  <a:lnTo>
                    <a:pt x="109" y="49"/>
                  </a:lnTo>
                  <a:lnTo>
                    <a:pt x="108" y="46"/>
                  </a:lnTo>
                  <a:lnTo>
                    <a:pt x="108" y="43"/>
                  </a:lnTo>
                  <a:lnTo>
                    <a:pt x="107" y="41"/>
                  </a:lnTo>
                  <a:lnTo>
                    <a:pt x="107" y="38"/>
                  </a:lnTo>
                  <a:lnTo>
                    <a:pt x="106" y="36"/>
                  </a:lnTo>
                  <a:lnTo>
                    <a:pt x="105" y="34"/>
                  </a:lnTo>
                  <a:lnTo>
                    <a:pt x="103" y="31"/>
                  </a:lnTo>
                  <a:lnTo>
                    <a:pt x="102" y="29"/>
                  </a:lnTo>
                  <a:lnTo>
                    <a:pt x="101" y="26"/>
                  </a:lnTo>
                  <a:lnTo>
                    <a:pt x="100" y="24"/>
                  </a:lnTo>
                  <a:lnTo>
                    <a:pt x="99" y="22"/>
                  </a:lnTo>
                  <a:lnTo>
                    <a:pt x="96" y="19"/>
                  </a:lnTo>
                  <a:lnTo>
                    <a:pt x="95" y="18"/>
                  </a:lnTo>
                  <a:lnTo>
                    <a:pt x="93" y="16"/>
                  </a:lnTo>
                  <a:lnTo>
                    <a:pt x="91" y="14"/>
                  </a:lnTo>
                  <a:lnTo>
                    <a:pt x="89" y="12"/>
                  </a:lnTo>
                  <a:lnTo>
                    <a:pt x="88" y="11"/>
                  </a:lnTo>
                  <a:lnTo>
                    <a:pt x="85" y="10"/>
                  </a:lnTo>
                  <a:lnTo>
                    <a:pt x="83" y="7"/>
                  </a:lnTo>
                  <a:lnTo>
                    <a:pt x="81" y="6"/>
                  </a:lnTo>
                  <a:lnTo>
                    <a:pt x="78" y="5"/>
                  </a:lnTo>
                  <a:lnTo>
                    <a:pt x="76" y="4"/>
                  </a:lnTo>
                  <a:lnTo>
                    <a:pt x="73" y="4"/>
                  </a:lnTo>
                  <a:lnTo>
                    <a:pt x="71" y="2"/>
                  </a:lnTo>
                  <a:lnTo>
                    <a:pt x="69" y="1"/>
                  </a:lnTo>
                  <a:lnTo>
                    <a:pt x="66" y="1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4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5" name="Freeform 11"/>
            <p:cNvSpPr>
              <a:spLocks/>
            </p:cNvSpPr>
            <p:nvPr/>
          </p:nvSpPr>
          <p:spPr bwMode="auto">
            <a:xfrm>
              <a:off x="866" y="1820"/>
              <a:ext cx="36" cy="24"/>
            </a:xfrm>
            <a:custGeom>
              <a:avLst/>
              <a:gdLst>
                <a:gd name="T0" fmla="*/ 0 w 72"/>
                <a:gd name="T1" fmla="*/ 7 h 48"/>
                <a:gd name="T2" fmla="*/ 0 w 72"/>
                <a:gd name="T3" fmla="*/ 6 h 48"/>
                <a:gd name="T4" fmla="*/ 1 w 72"/>
                <a:gd name="T5" fmla="*/ 5 h 48"/>
                <a:gd name="T6" fmla="*/ 1 w 72"/>
                <a:gd name="T7" fmla="*/ 4 h 48"/>
                <a:gd name="T8" fmla="*/ 1 w 72"/>
                <a:gd name="T9" fmla="*/ 3 h 48"/>
                <a:gd name="T10" fmla="*/ 2 w 72"/>
                <a:gd name="T11" fmla="*/ 3 h 48"/>
                <a:gd name="T12" fmla="*/ 2 w 72"/>
                <a:gd name="T13" fmla="*/ 2 h 48"/>
                <a:gd name="T14" fmla="*/ 3 w 72"/>
                <a:gd name="T15" fmla="*/ 1 h 48"/>
                <a:gd name="T16" fmla="*/ 5 w 72"/>
                <a:gd name="T17" fmla="*/ 1 h 48"/>
                <a:gd name="T18" fmla="*/ 5 w 72"/>
                <a:gd name="T19" fmla="*/ 1 h 48"/>
                <a:gd name="T20" fmla="*/ 6 w 72"/>
                <a:gd name="T21" fmla="*/ 1 h 48"/>
                <a:gd name="T22" fmla="*/ 10 w 72"/>
                <a:gd name="T23" fmla="*/ 0 h 48"/>
                <a:gd name="T24" fmla="*/ 11 w 72"/>
                <a:gd name="T25" fmla="*/ 1 h 48"/>
                <a:gd name="T26" fmla="*/ 12 w 72"/>
                <a:gd name="T27" fmla="*/ 1 h 48"/>
                <a:gd name="T28" fmla="*/ 13 w 72"/>
                <a:gd name="T29" fmla="*/ 1 h 48"/>
                <a:gd name="T30" fmla="*/ 14 w 72"/>
                <a:gd name="T31" fmla="*/ 2 h 48"/>
                <a:gd name="T32" fmla="*/ 15 w 72"/>
                <a:gd name="T33" fmla="*/ 3 h 48"/>
                <a:gd name="T34" fmla="*/ 16 w 72"/>
                <a:gd name="T35" fmla="*/ 3 h 48"/>
                <a:gd name="T36" fmla="*/ 17 w 72"/>
                <a:gd name="T37" fmla="*/ 3 h 48"/>
                <a:gd name="T38" fmla="*/ 18 w 72"/>
                <a:gd name="T39" fmla="*/ 5 h 48"/>
                <a:gd name="T40" fmla="*/ 18 w 72"/>
                <a:gd name="T41" fmla="*/ 6 h 48"/>
                <a:gd name="T42" fmla="*/ 18 w 72"/>
                <a:gd name="T43" fmla="*/ 6 h 48"/>
                <a:gd name="T44" fmla="*/ 18 w 72"/>
                <a:gd name="T45" fmla="*/ 7 h 48"/>
                <a:gd name="T46" fmla="*/ 18 w 72"/>
                <a:gd name="T47" fmla="*/ 6 h 48"/>
                <a:gd name="T48" fmla="*/ 18 w 72"/>
                <a:gd name="T49" fmla="*/ 6 h 48"/>
                <a:gd name="T50" fmla="*/ 18 w 72"/>
                <a:gd name="T51" fmla="*/ 8 h 48"/>
                <a:gd name="T52" fmla="*/ 17 w 72"/>
                <a:gd name="T53" fmla="*/ 9 h 48"/>
                <a:gd name="T54" fmla="*/ 16 w 72"/>
                <a:gd name="T55" fmla="*/ 10 h 48"/>
                <a:gd name="T56" fmla="*/ 15 w 72"/>
                <a:gd name="T57" fmla="*/ 11 h 48"/>
                <a:gd name="T58" fmla="*/ 14 w 72"/>
                <a:gd name="T59" fmla="*/ 11 h 48"/>
                <a:gd name="T60" fmla="*/ 13 w 72"/>
                <a:gd name="T61" fmla="*/ 12 h 48"/>
                <a:gd name="T62" fmla="*/ 12 w 72"/>
                <a:gd name="T63" fmla="*/ 12 h 48"/>
                <a:gd name="T64" fmla="*/ 11 w 72"/>
                <a:gd name="T65" fmla="*/ 12 h 48"/>
                <a:gd name="T66" fmla="*/ 10 w 72"/>
                <a:gd name="T67" fmla="*/ 12 h 48"/>
                <a:gd name="T68" fmla="*/ 10 w 72"/>
                <a:gd name="T69" fmla="*/ 12 h 48"/>
                <a:gd name="T70" fmla="*/ 10 w 72"/>
                <a:gd name="T71" fmla="*/ 12 h 48"/>
                <a:gd name="T72" fmla="*/ 10 w 72"/>
                <a:gd name="T73" fmla="*/ 12 h 48"/>
                <a:gd name="T74" fmla="*/ 10 w 72"/>
                <a:gd name="T75" fmla="*/ 12 h 48"/>
                <a:gd name="T76" fmla="*/ 10 w 72"/>
                <a:gd name="T77" fmla="*/ 12 h 48"/>
                <a:gd name="T78" fmla="*/ 10 w 72"/>
                <a:gd name="T79" fmla="*/ 12 h 48"/>
                <a:gd name="T80" fmla="*/ 10 w 72"/>
                <a:gd name="T81" fmla="*/ 12 h 48"/>
                <a:gd name="T82" fmla="*/ 10 w 72"/>
                <a:gd name="T83" fmla="*/ 12 h 48"/>
                <a:gd name="T84" fmla="*/ 10 w 72"/>
                <a:gd name="T85" fmla="*/ 12 h 48"/>
                <a:gd name="T86" fmla="*/ 10 w 72"/>
                <a:gd name="T87" fmla="*/ 12 h 48"/>
                <a:gd name="T88" fmla="*/ 10 w 72"/>
                <a:gd name="T89" fmla="*/ 12 h 48"/>
                <a:gd name="T90" fmla="*/ 6 w 72"/>
                <a:gd name="T91" fmla="*/ 12 h 48"/>
                <a:gd name="T92" fmla="*/ 5 w 72"/>
                <a:gd name="T93" fmla="*/ 12 h 48"/>
                <a:gd name="T94" fmla="*/ 5 w 72"/>
                <a:gd name="T95" fmla="*/ 12 h 48"/>
                <a:gd name="T96" fmla="*/ 3 w 72"/>
                <a:gd name="T97" fmla="*/ 12 h 48"/>
                <a:gd name="T98" fmla="*/ 2 w 72"/>
                <a:gd name="T99" fmla="*/ 11 h 48"/>
                <a:gd name="T100" fmla="*/ 2 w 72"/>
                <a:gd name="T101" fmla="*/ 10 h 48"/>
                <a:gd name="T102" fmla="*/ 1 w 72"/>
                <a:gd name="T103" fmla="*/ 10 h 48"/>
                <a:gd name="T104" fmla="*/ 1 w 72"/>
                <a:gd name="T105" fmla="*/ 9 h 48"/>
                <a:gd name="T106" fmla="*/ 1 w 72"/>
                <a:gd name="T107" fmla="*/ 7 h 48"/>
                <a:gd name="T108" fmla="*/ 0 w 72"/>
                <a:gd name="T109" fmla="*/ 6 h 48"/>
                <a:gd name="T110" fmla="*/ 0 w 72"/>
                <a:gd name="T111" fmla="*/ 6 h 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2"/>
                <a:gd name="T169" fmla="*/ 0 h 48"/>
                <a:gd name="T170" fmla="*/ 72 w 72"/>
                <a:gd name="T171" fmla="*/ 48 h 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2" h="48">
                  <a:moveTo>
                    <a:pt x="0" y="20"/>
                  </a:moveTo>
                  <a:lnTo>
                    <a:pt x="0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1" y="22"/>
                  </a:lnTo>
                  <a:lnTo>
                    <a:pt x="1" y="20"/>
                  </a:lnTo>
                  <a:lnTo>
                    <a:pt x="2" y="18"/>
                  </a:lnTo>
                  <a:lnTo>
                    <a:pt x="2" y="17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8" y="10"/>
                  </a:lnTo>
                  <a:lnTo>
                    <a:pt x="9" y="9"/>
                  </a:lnTo>
                  <a:lnTo>
                    <a:pt x="9" y="8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3" y="5"/>
                  </a:lnTo>
                  <a:lnTo>
                    <a:pt x="14" y="4"/>
                  </a:lnTo>
                  <a:lnTo>
                    <a:pt x="15" y="4"/>
                  </a:lnTo>
                  <a:lnTo>
                    <a:pt x="16" y="3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2" y="2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8" y="0"/>
                  </a:lnTo>
                  <a:lnTo>
                    <a:pt x="42" y="0"/>
                  </a:lnTo>
                  <a:lnTo>
                    <a:pt x="44" y="2"/>
                  </a:lnTo>
                  <a:lnTo>
                    <a:pt x="45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1" y="3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5" y="4"/>
                  </a:lnTo>
                  <a:lnTo>
                    <a:pt x="56" y="4"/>
                  </a:lnTo>
                  <a:lnTo>
                    <a:pt x="57" y="5"/>
                  </a:lnTo>
                  <a:lnTo>
                    <a:pt x="58" y="6"/>
                  </a:lnTo>
                  <a:lnTo>
                    <a:pt x="60" y="6"/>
                  </a:lnTo>
                  <a:lnTo>
                    <a:pt x="61" y="8"/>
                  </a:lnTo>
                  <a:lnTo>
                    <a:pt x="62" y="9"/>
                  </a:lnTo>
                  <a:lnTo>
                    <a:pt x="63" y="10"/>
                  </a:lnTo>
                  <a:lnTo>
                    <a:pt x="64" y="11"/>
                  </a:lnTo>
                  <a:lnTo>
                    <a:pt x="66" y="12"/>
                  </a:lnTo>
                  <a:lnTo>
                    <a:pt x="67" y="14"/>
                  </a:lnTo>
                  <a:lnTo>
                    <a:pt x="67" y="15"/>
                  </a:lnTo>
                  <a:lnTo>
                    <a:pt x="68" y="16"/>
                  </a:lnTo>
                  <a:lnTo>
                    <a:pt x="68" y="17"/>
                  </a:lnTo>
                  <a:lnTo>
                    <a:pt x="69" y="18"/>
                  </a:lnTo>
                  <a:lnTo>
                    <a:pt x="69" y="20"/>
                  </a:lnTo>
                  <a:lnTo>
                    <a:pt x="70" y="22"/>
                  </a:lnTo>
                  <a:lnTo>
                    <a:pt x="70" y="23"/>
                  </a:lnTo>
                  <a:lnTo>
                    <a:pt x="70" y="24"/>
                  </a:lnTo>
                  <a:lnTo>
                    <a:pt x="70" y="26"/>
                  </a:lnTo>
                  <a:lnTo>
                    <a:pt x="72" y="27"/>
                  </a:lnTo>
                  <a:lnTo>
                    <a:pt x="72" y="28"/>
                  </a:lnTo>
                  <a:lnTo>
                    <a:pt x="72" y="30"/>
                  </a:lnTo>
                  <a:lnTo>
                    <a:pt x="72" y="20"/>
                  </a:lnTo>
                  <a:lnTo>
                    <a:pt x="72" y="22"/>
                  </a:lnTo>
                  <a:lnTo>
                    <a:pt x="72" y="23"/>
                  </a:lnTo>
                  <a:lnTo>
                    <a:pt x="70" y="24"/>
                  </a:lnTo>
                  <a:lnTo>
                    <a:pt x="70" y="26"/>
                  </a:lnTo>
                  <a:lnTo>
                    <a:pt x="70" y="27"/>
                  </a:lnTo>
                  <a:lnTo>
                    <a:pt x="70" y="28"/>
                  </a:lnTo>
                  <a:lnTo>
                    <a:pt x="69" y="30"/>
                  </a:lnTo>
                  <a:lnTo>
                    <a:pt x="69" y="32"/>
                  </a:lnTo>
                  <a:lnTo>
                    <a:pt x="68" y="33"/>
                  </a:lnTo>
                  <a:lnTo>
                    <a:pt x="68" y="34"/>
                  </a:lnTo>
                  <a:lnTo>
                    <a:pt x="67" y="35"/>
                  </a:lnTo>
                  <a:lnTo>
                    <a:pt x="67" y="36"/>
                  </a:lnTo>
                  <a:lnTo>
                    <a:pt x="66" y="38"/>
                  </a:lnTo>
                  <a:lnTo>
                    <a:pt x="64" y="39"/>
                  </a:lnTo>
                  <a:lnTo>
                    <a:pt x="63" y="40"/>
                  </a:lnTo>
                  <a:lnTo>
                    <a:pt x="62" y="41"/>
                  </a:lnTo>
                  <a:lnTo>
                    <a:pt x="61" y="42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7" y="45"/>
                  </a:lnTo>
                  <a:lnTo>
                    <a:pt x="56" y="46"/>
                  </a:lnTo>
                  <a:lnTo>
                    <a:pt x="55" y="46"/>
                  </a:lnTo>
                  <a:lnTo>
                    <a:pt x="54" y="47"/>
                  </a:lnTo>
                  <a:lnTo>
                    <a:pt x="52" y="47"/>
                  </a:lnTo>
                  <a:lnTo>
                    <a:pt x="51" y="47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6" y="48"/>
                  </a:lnTo>
                  <a:lnTo>
                    <a:pt x="45" y="48"/>
                  </a:lnTo>
                  <a:lnTo>
                    <a:pt x="44" y="48"/>
                  </a:lnTo>
                  <a:lnTo>
                    <a:pt x="42" y="48"/>
                  </a:lnTo>
                  <a:lnTo>
                    <a:pt x="28" y="48"/>
                  </a:lnTo>
                  <a:lnTo>
                    <a:pt x="27" y="48"/>
                  </a:lnTo>
                  <a:lnTo>
                    <a:pt x="25" y="48"/>
                  </a:lnTo>
                  <a:lnTo>
                    <a:pt x="24" y="48"/>
                  </a:lnTo>
                  <a:lnTo>
                    <a:pt x="22" y="48"/>
                  </a:lnTo>
                  <a:lnTo>
                    <a:pt x="21" y="48"/>
                  </a:lnTo>
                  <a:lnTo>
                    <a:pt x="20" y="47"/>
                  </a:lnTo>
                  <a:lnTo>
                    <a:pt x="19" y="47"/>
                  </a:lnTo>
                  <a:lnTo>
                    <a:pt x="16" y="47"/>
                  </a:lnTo>
                  <a:lnTo>
                    <a:pt x="15" y="46"/>
                  </a:lnTo>
                  <a:lnTo>
                    <a:pt x="14" y="46"/>
                  </a:lnTo>
                  <a:lnTo>
                    <a:pt x="13" y="45"/>
                  </a:lnTo>
                  <a:lnTo>
                    <a:pt x="12" y="44"/>
                  </a:lnTo>
                  <a:lnTo>
                    <a:pt x="10" y="44"/>
                  </a:lnTo>
                  <a:lnTo>
                    <a:pt x="9" y="42"/>
                  </a:lnTo>
                  <a:lnTo>
                    <a:pt x="9" y="41"/>
                  </a:lnTo>
                  <a:lnTo>
                    <a:pt x="8" y="40"/>
                  </a:lnTo>
                  <a:lnTo>
                    <a:pt x="7" y="40"/>
                  </a:lnTo>
                  <a:lnTo>
                    <a:pt x="6" y="39"/>
                  </a:lnTo>
                  <a:lnTo>
                    <a:pt x="4" y="38"/>
                  </a:lnTo>
                  <a:lnTo>
                    <a:pt x="4" y="36"/>
                  </a:lnTo>
                  <a:lnTo>
                    <a:pt x="3" y="35"/>
                  </a:lnTo>
                  <a:lnTo>
                    <a:pt x="3" y="34"/>
                  </a:lnTo>
                  <a:lnTo>
                    <a:pt x="2" y="33"/>
                  </a:lnTo>
                  <a:lnTo>
                    <a:pt x="2" y="32"/>
                  </a:lnTo>
                  <a:lnTo>
                    <a:pt x="1" y="30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6" name="Freeform 12"/>
            <p:cNvSpPr>
              <a:spLocks/>
            </p:cNvSpPr>
            <p:nvPr/>
          </p:nvSpPr>
          <p:spPr bwMode="auto">
            <a:xfrm>
              <a:off x="4110" y="2540"/>
              <a:ext cx="36" cy="24"/>
            </a:xfrm>
            <a:custGeom>
              <a:avLst/>
              <a:gdLst>
                <a:gd name="T0" fmla="*/ 0 w 72"/>
                <a:gd name="T1" fmla="*/ 7 h 48"/>
                <a:gd name="T2" fmla="*/ 0 w 72"/>
                <a:gd name="T3" fmla="*/ 6 h 48"/>
                <a:gd name="T4" fmla="*/ 1 w 72"/>
                <a:gd name="T5" fmla="*/ 5 h 48"/>
                <a:gd name="T6" fmla="*/ 1 w 72"/>
                <a:gd name="T7" fmla="*/ 4 h 48"/>
                <a:gd name="T8" fmla="*/ 1 w 72"/>
                <a:gd name="T9" fmla="*/ 3 h 48"/>
                <a:gd name="T10" fmla="*/ 2 w 72"/>
                <a:gd name="T11" fmla="*/ 3 h 48"/>
                <a:gd name="T12" fmla="*/ 2 w 72"/>
                <a:gd name="T13" fmla="*/ 2 h 48"/>
                <a:gd name="T14" fmla="*/ 3 w 72"/>
                <a:gd name="T15" fmla="*/ 1 h 48"/>
                <a:gd name="T16" fmla="*/ 5 w 72"/>
                <a:gd name="T17" fmla="*/ 1 h 48"/>
                <a:gd name="T18" fmla="*/ 5 w 72"/>
                <a:gd name="T19" fmla="*/ 1 h 48"/>
                <a:gd name="T20" fmla="*/ 7 w 72"/>
                <a:gd name="T21" fmla="*/ 1 h 48"/>
                <a:gd name="T22" fmla="*/ 10 w 72"/>
                <a:gd name="T23" fmla="*/ 0 h 48"/>
                <a:gd name="T24" fmla="*/ 11 w 72"/>
                <a:gd name="T25" fmla="*/ 1 h 48"/>
                <a:gd name="T26" fmla="*/ 13 w 72"/>
                <a:gd name="T27" fmla="*/ 1 h 48"/>
                <a:gd name="T28" fmla="*/ 13 w 72"/>
                <a:gd name="T29" fmla="*/ 1 h 48"/>
                <a:gd name="T30" fmla="*/ 14 w 72"/>
                <a:gd name="T31" fmla="*/ 2 h 48"/>
                <a:gd name="T32" fmla="*/ 15 w 72"/>
                <a:gd name="T33" fmla="*/ 3 h 48"/>
                <a:gd name="T34" fmla="*/ 17 w 72"/>
                <a:gd name="T35" fmla="*/ 3 h 48"/>
                <a:gd name="T36" fmla="*/ 17 w 72"/>
                <a:gd name="T37" fmla="*/ 3 h 48"/>
                <a:gd name="T38" fmla="*/ 18 w 72"/>
                <a:gd name="T39" fmla="*/ 5 h 48"/>
                <a:gd name="T40" fmla="*/ 18 w 72"/>
                <a:gd name="T41" fmla="*/ 6 h 48"/>
                <a:gd name="T42" fmla="*/ 18 w 72"/>
                <a:gd name="T43" fmla="*/ 6 h 48"/>
                <a:gd name="T44" fmla="*/ 18 w 72"/>
                <a:gd name="T45" fmla="*/ 7 h 48"/>
                <a:gd name="T46" fmla="*/ 18 w 72"/>
                <a:gd name="T47" fmla="*/ 6 h 48"/>
                <a:gd name="T48" fmla="*/ 18 w 72"/>
                <a:gd name="T49" fmla="*/ 6 h 48"/>
                <a:gd name="T50" fmla="*/ 18 w 72"/>
                <a:gd name="T51" fmla="*/ 7 h 48"/>
                <a:gd name="T52" fmla="*/ 17 w 72"/>
                <a:gd name="T53" fmla="*/ 9 h 48"/>
                <a:gd name="T54" fmla="*/ 17 w 72"/>
                <a:gd name="T55" fmla="*/ 10 h 48"/>
                <a:gd name="T56" fmla="*/ 15 w 72"/>
                <a:gd name="T57" fmla="*/ 11 h 48"/>
                <a:gd name="T58" fmla="*/ 14 w 72"/>
                <a:gd name="T59" fmla="*/ 11 h 48"/>
                <a:gd name="T60" fmla="*/ 13 w 72"/>
                <a:gd name="T61" fmla="*/ 12 h 48"/>
                <a:gd name="T62" fmla="*/ 13 w 72"/>
                <a:gd name="T63" fmla="*/ 12 h 48"/>
                <a:gd name="T64" fmla="*/ 11 w 72"/>
                <a:gd name="T65" fmla="*/ 12 h 48"/>
                <a:gd name="T66" fmla="*/ 10 w 72"/>
                <a:gd name="T67" fmla="*/ 12 h 48"/>
                <a:gd name="T68" fmla="*/ 10 w 72"/>
                <a:gd name="T69" fmla="*/ 12 h 48"/>
                <a:gd name="T70" fmla="*/ 10 w 72"/>
                <a:gd name="T71" fmla="*/ 12 h 48"/>
                <a:gd name="T72" fmla="*/ 10 w 72"/>
                <a:gd name="T73" fmla="*/ 12 h 48"/>
                <a:gd name="T74" fmla="*/ 10 w 72"/>
                <a:gd name="T75" fmla="*/ 12 h 48"/>
                <a:gd name="T76" fmla="*/ 10 w 72"/>
                <a:gd name="T77" fmla="*/ 12 h 48"/>
                <a:gd name="T78" fmla="*/ 10 w 72"/>
                <a:gd name="T79" fmla="*/ 12 h 48"/>
                <a:gd name="T80" fmla="*/ 10 w 72"/>
                <a:gd name="T81" fmla="*/ 12 h 48"/>
                <a:gd name="T82" fmla="*/ 10 w 72"/>
                <a:gd name="T83" fmla="*/ 12 h 48"/>
                <a:gd name="T84" fmla="*/ 10 w 72"/>
                <a:gd name="T85" fmla="*/ 12 h 48"/>
                <a:gd name="T86" fmla="*/ 10 w 72"/>
                <a:gd name="T87" fmla="*/ 12 h 48"/>
                <a:gd name="T88" fmla="*/ 10 w 72"/>
                <a:gd name="T89" fmla="*/ 12 h 48"/>
                <a:gd name="T90" fmla="*/ 7 w 72"/>
                <a:gd name="T91" fmla="*/ 12 h 48"/>
                <a:gd name="T92" fmla="*/ 5 w 72"/>
                <a:gd name="T93" fmla="*/ 12 h 48"/>
                <a:gd name="T94" fmla="*/ 5 w 72"/>
                <a:gd name="T95" fmla="*/ 12 h 48"/>
                <a:gd name="T96" fmla="*/ 3 w 72"/>
                <a:gd name="T97" fmla="*/ 12 h 48"/>
                <a:gd name="T98" fmla="*/ 2 w 72"/>
                <a:gd name="T99" fmla="*/ 11 h 48"/>
                <a:gd name="T100" fmla="*/ 2 w 72"/>
                <a:gd name="T101" fmla="*/ 10 h 48"/>
                <a:gd name="T102" fmla="*/ 1 w 72"/>
                <a:gd name="T103" fmla="*/ 10 h 48"/>
                <a:gd name="T104" fmla="*/ 1 w 72"/>
                <a:gd name="T105" fmla="*/ 9 h 48"/>
                <a:gd name="T106" fmla="*/ 1 w 72"/>
                <a:gd name="T107" fmla="*/ 7 h 48"/>
                <a:gd name="T108" fmla="*/ 0 w 72"/>
                <a:gd name="T109" fmla="*/ 6 h 48"/>
                <a:gd name="T110" fmla="*/ 0 w 72"/>
                <a:gd name="T111" fmla="*/ 6 h 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2"/>
                <a:gd name="T169" fmla="*/ 0 h 48"/>
                <a:gd name="T170" fmla="*/ 72 w 72"/>
                <a:gd name="T171" fmla="*/ 48 h 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2" h="48">
                  <a:moveTo>
                    <a:pt x="0" y="19"/>
                  </a:moveTo>
                  <a:lnTo>
                    <a:pt x="0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1" y="21"/>
                  </a:lnTo>
                  <a:lnTo>
                    <a:pt x="1" y="19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9" y="10"/>
                  </a:lnTo>
                  <a:lnTo>
                    <a:pt x="10" y="9"/>
                  </a:lnTo>
                  <a:lnTo>
                    <a:pt x="10" y="7"/>
                  </a:lnTo>
                  <a:lnTo>
                    <a:pt x="11" y="6"/>
                  </a:lnTo>
                  <a:lnTo>
                    <a:pt x="12" y="6"/>
                  </a:lnTo>
                  <a:lnTo>
                    <a:pt x="13" y="5"/>
                  </a:lnTo>
                  <a:lnTo>
                    <a:pt x="15" y="4"/>
                  </a:lnTo>
                  <a:lnTo>
                    <a:pt x="16" y="4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2" y="1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28" y="1"/>
                  </a:lnTo>
                  <a:lnTo>
                    <a:pt x="29" y="0"/>
                  </a:lnTo>
                  <a:lnTo>
                    <a:pt x="42" y="0"/>
                  </a:lnTo>
                  <a:lnTo>
                    <a:pt x="45" y="1"/>
                  </a:lnTo>
                  <a:lnTo>
                    <a:pt x="46" y="1"/>
                  </a:lnTo>
                  <a:lnTo>
                    <a:pt x="47" y="1"/>
                  </a:lnTo>
                  <a:lnTo>
                    <a:pt x="48" y="1"/>
                  </a:lnTo>
                  <a:lnTo>
                    <a:pt x="51" y="1"/>
                  </a:lnTo>
                  <a:lnTo>
                    <a:pt x="52" y="3"/>
                  </a:lnTo>
                  <a:lnTo>
                    <a:pt x="53" y="3"/>
                  </a:lnTo>
                  <a:lnTo>
                    <a:pt x="54" y="3"/>
                  </a:lnTo>
                  <a:lnTo>
                    <a:pt x="55" y="4"/>
                  </a:lnTo>
                  <a:lnTo>
                    <a:pt x="57" y="4"/>
                  </a:lnTo>
                  <a:lnTo>
                    <a:pt x="58" y="5"/>
                  </a:lnTo>
                  <a:lnTo>
                    <a:pt x="59" y="6"/>
                  </a:lnTo>
                  <a:lnTo>
                    <a:pt x="60" y="6"/>
                  </a:lnTo>
                  <a:lnTo>
                    <a:pt x="61" y="7"/>
                  </a:lnTo>
                  <a:lnTo>
                    <a:pt x="63" y="9"/>
                  </a:lnTo>
                  <a:lnTo>
                    <a:pt x="64" y="10"/>
                  </a:lnTo>
                  <a:lnTo>
                    <a:pt x="65" y="11"/>
                  </a:lnTo>
                  <a:lnTo>
                    <a:pt x="66" y="12"/>
                  </a:lnTo>
                  <a:lnTo>
                    <a:pt x="67" y="13"/>
                  </a:lnTo>
                  <a:lnTo>
                    <a:pt x="67" y="15"/>
                  </a:lnTo>
                  <a:lnTo>
                    <a:pt x="69" y="16"/>
                  </a:lnTo>
                  <a:lnTo>
                    <a:pt x="69" y="17"/>
                  </a:lnTo>
                  <a:lnTo>
                    <a:pt x="70" y="18"/>
                  </a:lnTo>
                  <a:lnTo>
                    <a:pt x="70" y="19"/>
                  </a:lnTo>
                  <a:lnTo>
                    <a:pt x="71" y="21"/>
                  </a:lnTo>
                  <a:lnTo>
                    <a:pt x="71" y="23"/>
                  </a:lnTo>
                  <a:lnTo>
                    <a:pt x="71" y="24"/>
                  </a:lnTo>
                  <a:lnTo>
                    <a:pt x="71" y="25"/>
                  </a:lnTo>
                  <a:lnTo>
                    <a:pt x="72" y="27"/>
                  </a:lnTo>
                  <a:lnTo>
                    <a:pt x="72" y="28"/>
                  </a:lnTo>
                  <a:lnTo>
                    <a:pt x="72" y="30"/>
                  </a:lnTo>
                  <a:lnTo>
                    <a:pt x="72" y="19"/>
                  </a:lnTo>
                  <a:lnTo>
                    <a:pt x="72" y="22"/>
                  </a:lnTo>
                  <a:lnTo>
                    <a:pt x="72" y="23"/>
                  </a:lnTo>
                  <a:lnTo>
                    <a:pt x="71" y="24"/>
                  </a:lnTo>
                  <a:lnTo>
                    <a:pt x="71" y="25"/>
                  </a:lnTo>
                  <a:lnTo>
                    <a:pt x="71" y="27"/>
                  </a:lnTo>
                  <a:lnTo>
                    <a:pt x="71" y="28"/>
                  </a:lnTo>
                  <a:lnTo>
                    <a:pt x="70" y="30"/>
                  </a:lnTo>
                  <a:lnTo>
                    <a:pt x="70" y="31"/>
                  </a:lnTo>
                  <a:lnTo>
                    <a:pt x="69" y="33"/>
                  </a:lnTo>
                  <a:lnTo>
                    <a:pt x="69" y="34"/>
                  </a:lnTo>
                  <a:lnTo>
                    <a:pt x="67" y="35"/>
                  </a:lnTo>
                  <a:lnTo>
                    <a:pt x="67" y="36"/>
                  </a:lnTo>
                  <a:lnTo>
                    <a:pt x="66" y="37"/>
                  </a:lnTo>
                  <a:lnTo>
                    <a:pt x="65" y="39"/>
                  </a:lnTo>
                  <a:lnTo>
                    <a:pt x="64" y="40"/>
                  </a:lnTo>
                  <a:lnTo>
                    <a:pt x="63" y="41"/>
                  </a:lnTo>
                  <a:lnTo>
                    <a:pt x="61" y="42"/>
                  </a:lnTo>
                  <a:lnTo>
                    <a:pt x="60" y="43"/>
                  </a:lnTo>
                  <a:lnTo>
                    <a:pt x="59" y="43"/>
                  </a:lnTo>
                  <a:lnTo>
                    <a:pt x="58" y="45"/>
                  </a:lnTo>
                  <a:lnTo>
                    <a:pt x="57" y="46"/>
                  </a:lnTo>
                  <a:lnTo>
                    <a:pt x="55" y="46"/>
                  </a:lnTo>
                  <a:lnTo>
                    <a:pt x="54" y="47"/>
                  </a:lnTo>
                  <a:lnTo>
                    <a:pt x="53" y="47"/>
                  </a:lnTo>
                  <a:lnTo>
                    <a:pt x="52" y="47"/>
                  </a:lnTo>
                  <a:lnTo>
                    <a:pt x="51" y="48"/>
                  </a:lnTo>
                  <a:lnTo>
                    <a:pt x="48" y="48"/>
                  </a:lnTo>
                  <a:lnTo>
                    <a:pt x="47" y="48"/>
                  </a:lnTo>
                  <a:lnTo>
                    <a:pt x="46" y="48"/>
                  </a:lnTo>
                  <a:lnTo>
                    <a:pt x="45" y="48"/>
                  </a:lnTo>
                  <a:lnTo>
                    <a:pt x="42" y="48"/>
                  </a:lnTo>
                  <a:lnTo>
                    <a:pt x="29" y="48"/>
                  </a:lnTo>
                  <a:lnTo>
                    <a:pt x="28" y="48"/>
                  </a:lnTo>
                  <a:lnTo>
                    <a:pt x="25" y="48"/>
                  </a:lnTo>
                  <a:lnTo>
                    <a:pt x="24" y="48"/>
                  </a:lnTo>
                  <a:lnTo>
                    <a:pt x="23" y="48"/>
                  </a:lnTo>
                  <a:lnTo>
                    <a:pt x="22" y="48"/>
                  </a:lnTo>
                  <a:lnTo>
                    <a:pt x="21" y="47"/>
                  </a:lnTo>
                  <a:lnTo>
                    <a:pt x="19" y="47"/>
                  </a:lnTo>
                  <a:lnTo>
                    <a:pt x="17" y="47"/>
                  </a:lnTo>
                  <a:lnTo>
                    <a:pt x="16" y="46"/>
                  </a:lnTo>
                  <a:lnTo>
                    <a:pt x="15" y="46"/>
                  </a:lnTo>
                  <a:lnTo>
                    <a:pt x="13" y="45"/>
                  </a:lnTo>
                  <a:lnTo>
                    <a:pt x="12" y="43"/>
                  </a:lnTo>
                  <a:lnTo>
                    <a:pt x="11" y="43"/>
                  </a:lnTo>
                  <a:lnTo>
                    <a:pt x="10" y="42"/>
                  </a:lnTo>
                  <a:lnTo>
                    <a:pt x="10" y="41"/>
                  </a:lnTo>
                  <a:lnTo>
                    <a:pt x="9" y="40"/>
                  </a:lnTo>
                  <a:lnTo>
                    <a:pt x="7" y="40"/>
                  </a:lnTo>
                  <a:lnTo>
                    <a:pt x="6" y="39"/>
                  </a:lnTo>
                  <a:lnTo>
                    <a:pt x="5" y="37"/>
                  </a:lnTo>
                  <a:lnTo>
                    <a:pt x="5" y="36"/>
                  </a:lnTo>
                  <a:lnTo>
                    <a:pt x="4" y="35"/>
                  </a:lnTo>
                  <a:lnTo>
                    <a:pt x="4" y="34"/>
                  </a:lnTo>
                  <a:lnTo>
                    <a:pt x="3" y="33"/>
                  </a:lnTo>
                  <a:lnTo>
                    <a:pt x="3" y="31"/>
                  </a:lnTo>
                  <a:lnTo>
                    <a:pt x="1" y="30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7" name="Line 13"/>
            <p:cNvSpPr>
              <a:spLocks noChangeShapeType="1"/>
            </p:cNvSpPr>
            <p:nvPr/>
          </p:nvSpPr>
          <p:spPr bwMode="auto">
            <a:xfrm flipH="1">
              <a:off x="3958" y="2552"/>
              <a:ext cx="4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" name="Line 14"/>
            <p:cNvSpPr>
              <a:spLocks noChangeShapeType="1"/>
            </p:cNvSpPr>
            <p:nvPr/>
          </p:nvSpPr>
          <p:spPr bwMode="auto">
            <a:xfrm>
              <a:off x="2926" y="1400"/>
              <a:ext cx="1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" name="Line 15"/>
            <p:cNvSpPr>
              <a:spLocks noChangeShapeType="1"/>
            </p:cNvSpPr>
            <p:nvPr/>
          </p:nvSpPr>
          <p:spPr bwMode="auto">
            <a:xfrm flipH="1">
              <a:off x="3442" y="1316"/>
              <a:ext cx="16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0" name="Freeform 16"/>
            <p:cNvSpPr>
              <a:spLocks/>
            </p:cNvSpPr>
            <p:nvPr/>
          </p:nvSpPr>
          <p:spPr bwMode="auto">
            <a:xfrm>
              <a:off x="3083" y="1141"/>
              <a:ext cx="359" cy="178"/>
            </a:xfrm>
            <a:custGeom>
              <a:avLst/>
              <a:gdLst>
                <a:gd name="T0" fmla="*/ 36 w 718"/>
                <a:gd name="T1" fmla="*/ 1 h 355"/>
                <a:gd name="T2" fmla="*/ 60 w 718"/>
                <a:gd name="T3" fmla="*/ 1 h 355"/>
                <a:gd name="T4" fmla="*/ 73 w 718"/>
                <a:gd name="T5" fmla="*/ 1 h 355"/>
                <a:gd name="T6" fmla="*/ 79 w 718"/>
                <a:gd name="T7" fmla="*/ 1 h 355"/>
                <a:gd name="T8" fmla="*/ 82 w 718"/>
                <a:gd name="T9" fmla="*/ 1 h 355"/>
                <a:gd name="T10" fmla="*/ 84 w 718"/>
                <a:gd name="T11" fmla="*/ 1 h 355"/>
                <a:gd name="T12" fmla="*/ 87 w 718"/>
                <a:gd name="T13" fmla="*/ 2 h 355"/>
                <a:gd name="T14" fmla="*/ 88 w 718"/>
                <a:gd name="T15" fmla="*/ 2 h 355"/>
                <a:gd name="T16" fmla="*/ 90 w 718"/>
                <a:gd name="T17" fmla="*/ 2 h 355"/>
                <a:gd name="T18" fmla="*/ 93 w 718"/>
                <a:gd name="T19" fmla="*/ 3 h 355"/>
                <a:gd name="T20" fmla="*/ 95 w 718"/>
                <a:gd name="T21" fmla="*/ 3 h 355"/>
                <a:gd name="T22" fmla="*/ 97 w 718"/>
                <a:gd name="T23" fmla="*/ 4 h 355"/>
                <a:gd name="T24" fmla="*/ 99 w 718"/>
                <a:gd name="T25" fmla="*/ 4 h 355"/>
                <a:gd name="T26" fmla="*/ 102 w 718"/>
                <a:gd name="T27" fmla="*/ 6 h 355"/>
                <a:gd name="T28" fmla="*/ 105 w 718"/>
                <a:gd name="T29" fmla="*/ 7 h 355"/>
                <a:gd name="T30" fmla="*/ 107 w 718"/>
                <a:gd name="T31" fmla="*/ 8 h 355"/>
                <a:gd name="T32" fmla="*/ 109 w 718"/>
                <a:gd name="T33" fmla="*/ 9 h 355"/>
                <a:gd name="T34" fmla="*/ 111 w 718"/>
                <a:gd name="T35" fmla="*/ 10 h 355"/>
                <a:gd name="T36" fmla="*/ 114 w 718"/>
                <a:gd name="T37" fmla="*/ 11 h 355"/>
                <a:gd name="T38" fmla="*/ 117 w 718"/>
                <a:gd name="T39" fmla="*/ 13 h 355"/>
                <a:gd name="T40" fmla="*/ 119 w 718"/>
                <a:gd name="T41" fmla="*/ 14 h 355"/>
                <a:gd name="T42" fmla="*/ 120 w 718"/>
                <a:gd name="T43" fmla="*/ 15 h 355"/>
                <a:gd name="T44" fmla="*/ 122 w 718"/>
                <a:gd name="T45" fmla="*/ 17 h 355"/>
                <a:gd name="T46" fmla="*/ 125 w 718"/>
                <a:gd name="T47" fmla="*/ 18 h 355"/>
                <a:gd name="T48" fmla="*/ 127 w 718"/>
                <a:gd name="T49" fmla="*/ 20 h 355"/>
                <a:gd name="T50" fmla="*/ 129 w 718"/>
                <a:gd name="T51" fmla="*/ 21 h 355"/>
                <a:gd name="T52" fmla="*/ 130 w 718"/>
                <a:gd name="T53" fmla="*/ 22 h 355"/>
                <a:gd name="T54" fmla="*/ 132 w 718"/>
                <a:gd name="T55" fmla="*/ 24 h 355"/>
                <a:gd name="T56" fmla="*/ 134 w 718"/>
                <a:gd name="T57" fmla="*/ 25 h 355"/>
                <a:gd name="T58" fmla="*/ 136 w 718"/>
                <a:gd name="T59" fmla="*/ 27 h 355"/>
                <a:gd name="T60" fmla="*/ 137 w 718"/>
                <a:gd name="T61" fmla="*/ 27 h 355"/>
                <a:gd name="T62" fmla="*/ 138 w 718"/>
                <a:gd name="T63" fmla="*/ 28 h 355"/>
                <a:gd name="T64" fmla="*/ 139 w 718"/>
                <a:gd name="T65" fmla="*/ 30 h 355"/>
                <a:gd name="T66" fmla="*/ 141 w 718"/>
                <a:gd name="T67" fmla="*/ 31 h 355"/>
                <a:gd name="T68" fmla="*/ 141 w 718"/>
                <a:gd name="T69" fmla="*/ 32 h 355"/>
                <a:gd name="T70" fmla="*/ 142 w 718"/>
                <a:gd name="T71" fmla="*/ 33 h 355"/>
                <a:gd name="T72" fmla="*/ 144 w 718"/>
                <a:gd name="T73" fmla="*/ 34 h 355"/>
                <a:gd name="T74" fmla="*/ 145 w 718"/>
                <a:gd name="T75" fmla="*/ 35 h 355"/>
                <a:gd name="T76" fmla="*/ 147 w 718"/>
                <a:gd name="T77" fmla="*/ 36 h 355"/>
                <a:gd name="T78" fmla="*/ 148 w 718"/>
                <a:gd name="T79" fmla="*/ 37 h 355"/>
                <a:gd name="T80" fmla="*/ 149 w 718"/>
                <a:gd name="T81" fmla="*/ 39 h 355"/>
                <a:gd name="T82" fmla="*/ 150 w 718"/>
                <a:gd name="T83" fmla="*/ 41 h 355"/>
                <a:gd name="T84" fmla="*/ 152 w 718"/>
                <a:gd name="T85" fmla="*/ 43 h 355"/>
                <a:gd name="T86" fmla="*/ 153 w 718"/>
                <a:gd name="T87" fmla="*/ 45 h 355"/>
                <a:gd name="T88" fmla="*/ 155 w 718"/>
                <a:gd name="T89" fmla="*/ 46 h 355"/>
                <a:gd name="T90" fmla="*/ 156 w 718"/>
                <a:gd name="T91" fmla="*/ 48 h 355"/>
                <a:gd name="T92" fmla="*/ 158 w 718"/>
                <a:gd name="T93" fmla="*/ 51 h 355"/>
                <a:gd name="T94" fmla="*/ 159 w 718"/>
                <a:gd name="T95" fmla="*/ 54 h 355"/>
                <a:gd name="T96" fmla="*/ 161 w 718"/>
                <a:gd name="T97" fmla="*/ 56 h 355"/>
                <a:gd name="T98" fmla="*/ 162 w 718"/>
                <a:gd name="T99" fmla="*/ 58 h 355"/>
                <a:gd name="T100" fmla="*/ 164 w 718"/>
                <a:gd name="T101" fmla="*/ 60 h 355"/>
                <a:gd name="T102" fmla="*/ 165 w 718"/>
                <a:gd name="T103" fmla="*/ 63 h 355"/>
                <a:gd name="T104" fmla="*/ 168 w 718"/>
                <a:gd name="T105" fmla="*/ 67 h 355"/>
                <a:gd name="T106" fmla="*/ 169 w 718"/>
                <a:gd name="T107" fmla="*/ 69 h 355"/>
                <a:gd name="T108" fmla="*/ 170 w 718"/>
                <a:gd name="T109" fmla="*/ 72 h 355"/>
                <a:gd name="T110" fmla="*/ 172 w 718"/>
                <a:gd name="T111" fmla="*/ 75 h 355"/>
                <a:gd name="T112" fmla="*/ 174 w 718"/>
                <a:gd name="T113" fmla="*/ 78 h 355"/>
                <a:gd name="T114" fmla="*/ 176 w 718"/>
                <a:gd name="T115" fmla="*/ 81 h 355"/>
                <a:gd name="T116" fmla="*/ 177 w 718"/>
                <a:gd name="T117" fmla="*/ 84 h 355"/>
                <a:gd name="T118" fmla="*/ 178 w 718"/>
                <a:gd name="T119" fmla="*/ 86 h 355"/>
                <a:gd name="T120" fmla="*/ 179 w 718"/>
                <a:gd name="T121" fmla="*/ 88 h 35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18"/>
                <a:gd name="T184" fmla="*/ 0 h 355"/>
                <a:gd name="T185" fmla="*/ 718 w 718"/>
                <a:gd name="T186" fmla="*/ 355 h 35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18" h="355">
                  <a:moveTo>
                    <a:pt x="0" y="0"/>
                  </a:moveTo>
                  <a:lnTo>
                    <a:pt x="28" y="0"/>
                  </a:lnTo>
                  <a:lnTo>
                    <a:pt x="54" y="0"/>
                  </a:lnTo>
                  <a:lnTo>
                    <a:pt x="78" y="1"/>
                  </a:lnTo>
                  <a:lnTo>
                    <a:pt x="100" y="1"/>
                  </a:lnTo>
                  <a:lnTo>
                    <a:pt x="122" y="1"/>
                  </a:lnTo>
                  <a:lnTo>
                    <a:pt x="141" y="1"/>
                  </a:lnTo>
                  <a:lnTo>
                    <a:pt x="159" y="1"/>
                  </a:lnTo>
                  <a:lnTo>
                    <a:pt x="176" y="1"/>
                  </a:lnTo>
                  <a:lnTo>
                    <a:pt x="191" y="1"/>
                  </a:lnTo>
                  <a:lnTo>
                    <a:pt x="204" y="1"/>
                  </a:lnTo>
                  <a:lnTo>
                    <a:pt x="218" y="1"/>
                  </a:lnTo>
                  <a:lnTo>
                    <a:pt x="230" y="1"/>
                  </a:lnTo>
                  <a:lnTo>
                    <a:pt x="240" y="1"/>
                  </a:lnTo>
                  <a:lnTo>
                    <a:pt x="250" y="1"/>
                  </a:lnTo>
                  <a:lnTo>
                    <a:pt x="260" y="1"/>
                  </a:lnTo>
                  <a:lnTo>
                    <a:pt x="267" y="1"/>
                  </a:lnTo>
                  <a:lnTo>
                    <a:pt x="274" y="1"/>
                  </a:lnTo>
                  <a:lnTo>
                    <a:pt x="281" y="1"/>
                  </a:lnTo>
                  <a:lnTo>
                    <a:pt x="286" y="1"/>
                  </a:lnTo>
                  <a:lnTo>
                    <a:pt x="292" y="1"/>
                  </a:lnTo>
                  <a:lnTo>
                    <a:pt x="296" y="1"/>
                  </a:lnTo>
                  <a:lnTo>
                    <a:pt x="300" y="1"/>
                  </a:lnTo>
                  <a:lnTo>
                    <a:pt x="304" y="1"/>
                  </a:lnTo>
                  <a:lnTo>
                    <a:pt x="306" y="1"/>
                  </a:lnTo>
                  <a:lnTo>
                    <a:pt x="310" y="1"/>
                  </a:lnTo>
                  <a:lnTo>
                    <a:pt x="312" y="1"/>
                  </a:lnTo>
                  <a:lnTo>
                    <a:pt x="314" y="1"/>
                  </a:lnTo>
                  <a:lnTo>
                    <a:pt x="316" y="3"/>
                  </a:lnTo>
                  <a:lnTo>
                    <a:pt x="318" y="3"/>
                  </a:lnTo>
                  <a:lnTo>
                    <a:pt x="320" y="3"/>
                  </a:lnTo>
                  <a:lnTo>
                    <a:pt x="322" y="3"/>
                  </a:lnTo>
                  <a:lnTo>
                    <a:pt x="324" y="3"/>
                  </a:lnTo>
                  <a:lnTo>
                    <a:pt x="326" y="3"/>
                  </a:lnTo>
                  <a:lnTo>
                    <a:pt x="328" y="3"/>
                  </a:lnTo>
                  <a:lnTo>
                    <a:pt x="329" y="4"/>
                  </a:lnTo>
                  <a:lnTo>
                    <a:pt x="332" y="4"/>
                  </a:lnTo>
                  <a:lnTo>
                    <a:pt x="333" y="4"/>
                  </a:lnTo>
                  <a:lnTo>
                    <a:pt x="334" y="4"/>
                  </a:lnTo>
                  <a:lnTo>
                    <a:pt x="335" y="4"/>
                  </a:lnTo>
                  <a:lnTo>
                    <a:pt x="336" y="4"/>
                  </a:lnTo>
                  <a:lnTo>
                    <a:pt x="339" y="4"/>
                  </a:lnTo>
                  <a:lnTo>
                    <a:pt x="340" y="4"/>
                  </a:lnTo>
                  <a:lnTo>
                    <a:pt x="341" y="4"/>
                  </a:lnTo>
                  <a:lnTo>
                    <a:pt x="342" y="5"/>
                  </a:lnTo>
                  <a:lnTo>
                    <a:pt x="344" y="5"/>
                  </a:lnTo>
                  <a:lnTo>
                    <a:pt x="345" y="5"/>
                  </a:lnTo>
                  <a:lnTo>
                    <a:pt x="346" y="5"/>
                  </a:lnTo>
                  <a:lnTo>
                    <a:pt x="347" y="5"/>
                  </a:lnTo>
                  <a:lnTo>
                    <a:pt x="348" y="5"/>
                  </a:lnTo>
                  <a:lnTo>
                    <a:pt x="350" y="5"/>
                  </a:lnTo>
                  <a:lnTo>
                    <a:pt x="351" y="5"/>
                  </a:lnTo>
                  <a:lnTo>
                    <a:pt x="352" y="6"/>
                  </a:lnTo>
                  <a:lnTo>
                    <a:pt x="353" y="6"/>
                  </a:lnTo>
                  <a:lnTo>
                    <a:pt x="354" y="6"/>
                  </a:lnTo>
                  <a:lnTo>
                    <a:pt x="356" y="6"/>
                  </a:lnTo>
                  <a:lnTo>
                    <a:pt x="357" y="6"/>
                  </a:lnTo>
                  <a:lnTo>
                    <a:pt x="358" y="6"/>
                  </a:lnTo>
                  <a:lnTo>
                    <a:pt x="360" y="7"/>
                  </a:lnTo>
                  <a:lnTo>
                    <a:pt x="362" y="7"/>
                  </a:lnTo>
                  <a:lnTo>
                    <a:pt x="363" y="7"/>
                  </a:lnTo>
                  <a:lnTo>
                    <a:pt x="365" y="7"/>
                  </a:lnTo>
                  <a:lnTo>
                    <a:pt x="366" y="9"/>
                  </a:lnTo>
                  <a:lnTo>
                    <a:pt x="369" y="9"/>
                  </a:lnTo>
                  <a:lnTo>
                    <a:pt x="370" y="9"/>
                  </a:lnTo>
                  <a:lnTo>
                    <a:pt x="372" y="10"/>
                  </a:lnTo>
                  <a:lnTo>
                    <a:pt x="374" y="10"/>
                  </a:lnTo>
                  <a:lnTo>
                    <a:pt x="375" y="10"/>
                  </a:lnTo>
                  <a:lnTo>
                    <a:pt x="377" y="10"/>
                  </a:lnTo>
                  <a:lnTo>
                    <a:pt x="378" y="10"/>
                  </a:lnTo>
                  <a:lnTo>
                    <a:pt x="380" y="11"/>
                  </a:lnTo>
                  <a:lnTo>
                    <a:pt x="381" y="11"/>
                  </a:lnTo>
                  <a:lnTo>
                    <a:pt x="382" y="11"/>
                  </a:lnTo>
                  <a:lnTo>
                    <a:pt x="383" y="11"/>
                  </a:lnTo>
                  <a:lnTo>
                    <a:pt x="384" y="12"/>
                  </a:lnTo>
                  <a:lnTo>
                    <a:pt x="386" y="12"/>
                  </a:lnTo>
                  <a:lnTo>
                    <a:pt x="387" y="12"/>
                  </a:lnTo>
                  <a:lnTo>
                    <a:pt x="388" y="12"/>
                  </a:lnTo>
                  <a:lnTo>
                    <a:pt x="389" y="13"/>
                  </a:lnTo>
                  <a:lnTo>
                    <a:pt x="390" y="13"/>
                  </a:lnTo>
                  <a:lnTo>
                    <a:pt x="392" y="13"/>
                  </a:lnTo>
                  <a:lnTo>
                    <a:pt x="393" y="15"/>
                  </a:lnTo>
                  <a:lnTo>
                    <a:pt x="394" y="15"/>
                  </a:lnTo>
                  <a:lnTo>
                    <a:pt x="395" y="15"/>
                  </a:lnTo>
                  <a:lnTo>
                    <a:pt x="396" y="16"/>
                  </a:lnTo>
                  <a:lnTo>
                    <a:pt x="398" y="16"/>
                  </a:lnTo>
                  <a:lnTo>
                    <a:pt x="399" y="17"/>
                  </a:lnTo>
                  <a:lnTo>
                    <a:pt x="400" y="17"/>
                  </a:lnTo>
                  <a:lnTo>
                    <a:pt x="402" y="18"/>
                  </a:lnTo>
                  <a:lnTo>
                    <a:pt x="404" y="18"/>
                  </a:lnTo>
                  <a:lnTo>
                    <a:pt x="406" y="19"/>
                  </a:lnTo>
                  <a:lnTo>
                    <a:pt x="407" y="19"/>
                  </a:lnTo>
                  <a:lnTo>
                    <a:pt x="410" y="21"/>
                  </a:lnTo>
                  <a:lnTo>
                    <a:pt x="412" y="22"/>
                  </a:lnTo>
                  <a:lnTo>
                    <a:pt x="414" y="22"/>
                  </a:lnTo>
                  <a:lnTo>
                    <a:pt x="416" y="23"/>
                  </a:lnTo>
                  <a:lnTo>
                    <a:pt x="418" y="24"/>
                  </a:lnTo>
                  <a:lnTo>
                    <a:pt x="420" y="24"/>
                  </a:lnTo>
                  <a:lnTo>
                    <a:pt x="422" y="25"/>
                  </a:lnTo>
                  <a:lnTo>
                    <a:pt x="423" y="25"/>
                  </a:lnTo>
                  <a:lnTo>
                    <a:pt x="425" y="27"/>
                  </a:lnTo>
                  <a:lnTo>
                    <a:pt x="426" y="27"/>
                  </a:lnTo>
                  <a:lnTo>
                    <a:pt x="428" y="28"/>
                  </a:lnTo>
                  <a:lnTo>
                    <a:pt x="429" y="28"/>
                  </a:lnTo>
                  <a:lnTo>
                    <a:pt x="430" y="29"/>
                  </a:lnTo>
                  <a:lnTo>
                    <a:pt x="431" y="29"/>
                  </a:lnTo>
                  <a:lnTo>
                    <a:pt x="432" y="30"/>
                  </a:lnTo>
                  <a:lnTo>
                    <a:pt x="434" y="30"/>
                  </a:lnTo>
                  <a:lnTo>
                    <a:pt x="435" y="30"/>
                  </a:lnTo>
                  <a:lnTo>
                    <a:pt x="436" y="31"/>
                  </a:lnTo>
                  <a:lnTo>
                    <a:pt x="437" y="33"/>
                  </a:lnTo>
                  <a:lnTo>
                    <a:pt x="438" y="33"/>
                  </a:lnTo>
                  <a:lnTo>
                    <a:pt x="440" y="34"/>
                  </a:lnTo>
                  <a:lnTo>
                    <a:pt x="441" y="34"/>
                  </a:lnTo>
                  <a:lnTo>
                    <a:pt x="442" y="35"/>
                  </a:lnTo>
                  <a:lnTo>
                    <a:pt x="443" y="35"/>
                  </a:lnTo>
                  <a:lnTo>
                    <a:pt x="444" y="36"/>
                  </a:lnTo>
                  <a:lnTo>
                    <a:pt x="446" y="37"/>
                  </a:lnTo>
                  <a:lnTo>
                    <a:pt x="447" y="37"/>
                  </a:lnTo>
                  <a:lnTo>
                    <a:pt x="448" y="39"/>
                  </a:lnTo>
                  <a:lnTo>
                    <a:pt x="450" y="40"/>
                  </a:lnTo>
                  <a:lnTo>
                    <a:pt x="452" y="41"/>
                  </a:lnTo>
                  <a:lnTo>
                    <a:pt x="453" y="41"/>
                  </a:lnTo>
                  <a:lnTo>
                    <a:pt x="455" y="42"/>
                  </a:lnTo>
                  <a:lnTo>
                    <a:pt x="456" y="43"/>
                  </a:lnTo>
                  <a:lnTo>
                    <a:pt x="459" y="45"/>
                  </a:lnTo>
                  <a:lnTo>
                    <a:pt x="460" y="46"/>
                  </a:lnTo>
                  <a:lnTo>
                    <a:pt x="462" y="47"/>
                  </a:lnTo>
                  <a:lnTo>
                    <a:pt x="464" y="48"/>
                  </a:lnTo>
                  <a:lnTo>
                    <a:pt x="465" y="49"/>
                  </a:lnTo>
                  <a:lnTo>
                    <a:pt x="467" y="49"/>
                  </a:lnTo>
                  <a:lnTo>
                    <a:pt x="468" y="51"/>
                  </a:lnTo>
                  <a:lnTo>
                    <a:pt x="470" y="52"/>
                  </a:lnTo>
                  <a:lnTo>
                    <a:pt x="471" y="52"/>
                  </a:lnTo>
                  <a:lnTo>
                    <a:pt x="472" y="53"/>
                  </a:lnTo>
                  <a:lnTo>
                    <a:pt x="473" y="53"/>
                  </a:lnTo>
                  <a:lnTo>
                    <a:pt x="473" y="54"/>
                  </a:lnTo>
                  <a:lnTo>
                    <a:pt x="474" y="55"/>
                  </a:lnTo>
                  <a:lnTo>
                    <a:pt x="476" y="55"/>
                  </a:lnTo>
                  <a:lnTo>
                    <a:pt x="477" y="57"/>
                  </a:lnTo>
                  <a:lnTo>
                    <a:pt x="478" y="57"/>
                  </a:lnTo>
                  <a:lnTo>
                    <a:pt x="478" y="58"/>
                  </a:lnTo>
                  <a:lnTo>
                    <a:pt x="479" y="58"/>
                  </a:lnTo>
                  <a:lnTo>
                    <a:pt x="480" y="59"/>
                  </a:lnTo>
                  <a:lnTo>
                    <a:pt x="482" y="59"/>
                  </a:lnTo>
                  <a:lnTo>
                    <a:pt x="483" y="60"/>
                  </a:lnTo>
                  <a:lnTo>
                    <a:pt x="484" y="61"/>
                  </a:lnTo>
                  <a:lnTo>
                    <a:pt x="485" y="63"/>
                  </a:lnTo>
                  <a:lnTo>
                    <a:pt x="486" y="63"/>
                  </a:lnTo>
                  <a:lnTo>
                    <a:pt x="488" y="64"/>
                  </a:lnTo>
                  <a:lnTo>
                    <a:pt x="489" y="65"/>
                  </a:lnTo>
                  <a:lnTo>
                    <a:pt x="490" y="65"/>
                  </a:lnTo>
                  <a:lnTo>
                    <a:pt x="491" y="66"/>
                  </a:lnTo>
                  <a:lnTo>
                    <a:pt x="494" y="67"/>
                  </a:lnTo>
                  <a:lnTo>
                    <a:pt x="495" y="69"/>
                  </a:lnTo>
                  <a:lnTo>
                    <a:pt x="496" y="70"/>
                  </a:lnTo>
                  <a:lnTo>
                    <a:pt x="498" y="71"/>
                  </a:lnTo>
                  <a:lnTo>
                    <a:pt x="500" y="72"/>
                  </a:lnTo>
                  <a:lnTo>
                    <a:pt x="501" y="73"/>
                  </a:lnTo>
                  <a:lnTo>
                    <a:pt x="503" y="75"/>
                  </a:lnTo>
                  <a:lnTo>
                    <a:pt x="504" y="75"/>
                  </a:lnTo>
                  <a:lnTo>
                    <a:pt x="506" y="76"/>
                  </a:lnTo>
                  <a:lnTo>
                    <a:pt x="507" y="77"/>
                  </a:lnTo>
                  <a:lnTo>
                    <a:pt x="508" y="78"/>
                  </a:lnTo>
                  <a:lnTo>
                    <a:pt x="509" y="78"/>
                  </a:lnTo>
                  <a:lnTo>
                    <a:pt x="509" y="79"/>
                  </a:lnTo>
                  <a:lnTo>
                    <a:pt x="510" y="79"/>
                  </a:lnTo>
                  <a:lnTo>
                    <a:pt x="512" y="81"/>
                  </a:lnTo>
                  <a:lnTo>
                    <a:pt x="513" y="81"/>
                  </a:lnTo>
                  <a:lnTo>
                    <a:pt x="513" y="82"/>
                  </a:lnTo>
                  <a:lnTo>
                    <a:pt x="514" y="82"/>
                  </a:lnTo>
                  <a:lnTo>
                    <a:pt x="515" y="83"/>
                  </a:lnTo>
                  <a:lnTo>
                    <a:pt x="516" y="84"/>
                  </a:lnTo>
                  <a:lnTo>
                    <a:pt x="518" y="84"/>
                  </a:lnTo>
                  <a:lnTo>
                    <a:pt x="518" y="85"/>
                  </a:lnTo>
                  <a:lnTo>
                    <a:pt x="519" y="85"/>
                  </a:lnTo>
                  <a:lnTo>
                    <a:pt x="520" y="87"/>
                  </a:lnTo>
                  <a:lnTo>
                    <a:pt x="521" y="88"/>
                  </a:lnTo>
                  <a:lnTo>
                    <a:pt x="522" y="89"/>
                  </a:lnTo>
                  <a:lnTo>
                    <a:pt x="524" y="89"/>
                  </a:lnTo>
                  <a:lnTo>
                    <a:pt x="524" y="90"/>
                  </a:lnTo>
                  <a:lnTo>
                    <a:pt x="525" y="91"/>
                  </a:lnTo>
                  <a:lnTo>
                    <a:pt x="526" y="91"/>
                  </a:lnTo>
                  <a:lnTo>
                    <a:pt x="527" y="93"/>
                  </a:lnTo>
                  <a:lnTo>
                    <a:pt x="528" y="94"/>
                  </a:lnTo>
                  <a:lnTo>
                    <a:pt x="530" y="95"/>
                  </a:lnTo>
                  <a:lnTo>
                    <a:pt x="532" y="96"/>
                  </a:lnTo>
                  <a:lnTo>
                    <a:pt x="533" y="97"/>
                  </a:lnTo>
                  <a:lnTo>
                    <a:pt x="534" y="99"/>
                  </a:lnTo>
                  <a:lnTo>
                    <a:pt x="536" y="99"/>
                  </a:lnTo>
                  <a:lnTo>
                    <a:pt x="537" y="100"/>
                  </a:lnTo>
                  <a:lnTo>
                    <a:pt x="537" y="101"/>
                  </a:lnTo>
                  <a:lnTo>
                    <a:pt x="538" y="101"/>
                  </a:lnTo>
                  <a:lnTo>
                    <a:pt x="539" y="102"/>
                  </a:lnTo>
                  <a:lnTo>
                    <a:pt x="540" y="103"/>
                  </a:lnTo>
                  <a:lnTo>
                    <a:pt x="542" y="105"/>
                  </a:lnTo>
                  <a:lnTo>
                    <a:pt x="543" y="106"/>
                  </a:lnTo>
                  <a:lnTo>
                    <a:pt x="544" y="106"/>
                  </a:lnTo>
                  <a:lnTo>
                    <a:pt x="545" y="107"/>
                  </a:lnTo>
                  <a:lnTo>
                    <a:pt x="546" y="108"/>
                  </a:lnTo>
                  <a:lnTo>
                    <a:pt x="548" y="109"/>
                  </a:lnTo>
                  <a:lnTo>
                    <a:pt x="549" y="111"/>
                  </a:lnTo>
                  <a:lnTo>
                    <a:pt x="550" y="112"/>
                  </a:lnTo>
                  <a:lnTo>
                    <a:pt x="551" y="113"/>
                  </a:lnTo>
                  <a:lnTo>
                    <a:pt x="552" y="114"/>
                  </a:lnTo>
                  <a:lnTo>
                    <a:pt x="554" y="114"/>
                  </a:lnTo>
                  <a:lnTo>
                    <a:pt x="554" y="115"/>
                  </a:lnTo>
                  <a:lnTo>
                    <a:pt x="555" y="117"/>
                  </a:lnTo>
                  <a:lnTo>
                    <a:pt x="556" y="118"/>
                  </a:lnTo>
                  <a:lnTo>
                    <a:pt x="557" y="118"/>
                  </a:lnTo>
                  <a:lnTo>
                    <a:pt x="557" y="119"/>
                  </a:lnTo>
                  <a:lnTo>
                    <a:pt x="558" y="120"/>
                  </a:lnTo>
                  <a:lnTo>
                    <a:pt x="560" y="121"/>
                  </a:lnTo>
                  <a:lnTo>
                    <a:pt x="561" y="123"/>
                  </a:lnTo>
                  <a:lnTo>
                    <a:pt x="562" y="124"/>
                  </a:lnTo>
                  <a:lnTo>
                    <a:pt x="563" y="124"/>
                  </a:lnTo>
                  <a:lnTo>
                    <a:pt x="563" y="125"/>
                  </a:lnTo>
                  <a:lnTo>
                    <a:pt x="564" y="126"/>
                  </a:lnTo>
                  <a:lnTo>
                    <a:pt x="566" y="126"/>
                  </a:lnTo>
                  <a:lnTo>
                    <a:pt x="566" y="127"/>
                  </a:lnTo>
                  <a:lnTo>
                    <a:pt x="567" y="127"/>
                  </a:lnTo>
                  <a:lnTo>
                    <a:pt x="567" y="129"/>
                  </a:lnTo>
                  <a:lnTo>
                    <a:pt x="568" y="129"/>
                  </a:lnTo>
                  <a:lnTo>
                    <a:pt x="568" y="130"/>
                  </a:lnTo>
                  <a:lnTo>
                    <a:pt x="569" y="130"/>
                  </a:lnTo>
                  <a:lnTo>
                    <a:pt x="569" y="131"/>
                  </a:lnTo>
                  <a:lnTo>
                    <a:pt x="570" y="131"/>
                  </a:lnTo>
                  <a:lnTo>
                    <a:pt x="572" y="132"/>
                  </a:lnTo>
                  <a:lnTo>
                    <a:pt x="573" y="133"/>
                  </a:lnTo>
                  <a:lnTo>
                    <a:pt x="574" y="135"/>
                  </a:lnTo>
                  <a:lnTo>
                    <a:pt x="575" y="136"/>
                  </a:lnTo>
                  <a:lnTo>
                    <a:pt x="576" y="136"/>
                  </a:lnTo>
                  <a:lnTo>
                    <a:pt x="578" y="137"/>
                  </a:lnTo>
                  <a:lnTo>
                    <a:pt x="578" y="138"/>
                  </a:lnTo>
                  <a:lnTo>
                    <a:pt x="579" y="138"/>
                  </a:lnTo>
                  <a:lnTo>
                    <a:pt x="580" y="139"/>
                  </a:lnTo>
                  <a:lnTo>
                    <a:pt x="581" y="141"/>
                  </a:lnTo>
                  <a:lnTo>
                    <a:pt x="582" y="142"/>
                  </a:lnTo>
                  <a:lnTo>
                    <a:pt x="584" y="142"/>
                  </a:lnTo>
                  <a:lnTo>
                    <a:pt x="584" y="143"/>
                  </a:lnTo>
                  <a:lnTo>
                    <a:pt x="585" y="143"/>
                  </a:lnTo>
                  <a:lnTo>
                    <a:pt x="585" y="144"/>
                  </a:lnTo>
                  <a:lnTo>
                    <a:pt x="586" y="144"/>
                  </a:lnTo>
                  <a:lnTo>
                    <a:pt x="587" y="145"/>
                  </a:lnTo>
                  <a:lnTo>
                    <a:pt x="588" y="147"/>
                  </a:lnTo>
                  <a:lnTo>
                    <a:pt x="590" y="148"/>
                  </a:lnTo>
                  <a:lnTo>
                    <a:pt x="591" y="149"/>
                  </a:lnTo>
                  <a:lnTo>
                    <a:pt x="591" y="150"/>
                  </a:lnTo>
                  <a:lnTo>
                    <a:pt x="592" y="150"/>
                  </a:lnTo>
                  <a:lnTo>
                    <a:pt x="592" y="151"/>
                  </a:lnTo>
                  <a:lnTo>
                    <a:pt x="593" y="151"/>
                  </a:lnTo>
                  <a:lnTo>
                    <a:pt x="593" y="153"/>
                  </a:lnTo>
                  <a:lnTo>
                    <a:pt x="594" y="154"/>
                  </a:lnTo>
                  <a:lnTo>
                    <a:pt x="596" y="155"/>
                  </a:lnTo>
                  <a:lnTo>
                    <a:pt x="597" y="156"/>
                  </a:lnTo>
                  <a:lnTo>
                    <a:pt x="597" y="157"/>
                  </a:lnTo>
                  <a:lnTo>
                    <a:pt x="598" y="159"/>
                  </a:lnTo>
                  <a:lnTo>
                    <a:pt x="599" y="160"/>
                  </a:lnTo>
                  <a:lnTo>
                    <a:pt x="600" y="161"/>
                  </a:lnTo>
                  <a:lnTo>
                    <a:pt x="600" y="162"/>
                  </a:lnTo>
                  <a:lnTo>
                    <a:pt x="602" y="163"/>
                  </a:lnTo>
                  <a:lnTo>
                    <a:pt x="603" y="165"/>
                  </a:lnTo>
                  <a:lnTo>
                    <a:pt x="604" y="167"/>
                  </a:lnTo>
                  <a:lnTo>
                    <a:pt x="605" y="168"/>
                  </a:lnTo>
                  <a:lnTo>
                    <a:pt x="606" y="169"/>
                  </a:lnTo>
                  <a:lnTo>
                    <a:pt x="608" y="171"/>
                  </a:lnTo>
                  <a:lnTo>
                    <a:pt x="609" y="172"/>
                  </a:lnTo>
                  <a:lnTo>
                    <a:pt x="609" y="173"/>
                  </a:lnTo>
                  <a:lnTo>
                    <a:pt x="610" y="174"/>
                  </a:lnTo>
                  <a:lnTo>
                    <a:pt x="611" y="175"/>
                  </a:lnTo>
                  <a:lnTo>
                    <a:pt x="611" y="177"/>
                  </a:lnTo>
                  <a:lnTo>
                    <a:pt x="612" y="177"/>
                  </a:lnTo>
                  <a:lnTo>
                    <a:pt x="612" y="178"/>
                  </a:lnTo>
                  <a:lnTo>
                    <a:pt x="614" y="179"/>
                  </a:lnTo>
                  <a:lnTo>
                    <a:pt x="614" y="180"/>
                  </a:lnTo>
                  <a:lnTo>
                    <a:pt x="615" y="180"/>
                  </a:lnTo>
                  <a:lnTo>
                    <a:pt x="616" y="181"/>
                  </a:lnTo>
                  <a:lnTo>
                    <a:pt x="616" y="183"/>
                  </a:lnTo>
                  <a:lnTo>
                    <a:pt x="617" y="184"/>
                  </a:lnTo>
                  <a:lnTo>
                    <a:pt x="618" y="185"/>
                  </a:lnTo>
                  <a:lnTo>
                    <a:pt x="618" y="186"/>
                  </a:lnTo>
                  <a:lnTo>
                    <a:pt x="620" y="187"/>
                  </a:lnTo>
                  <a:lnTo>
                    <a:pt x="621" y="189"/>
                  </a:lnTo>
                  <a:lnTo>
                    <a:pt x="621" y="190"/>
                  </a:lnTo>
                  <a:lnTo>
                    <a:pt x="622" y="191"/>
                  </a:lnTo>
                  <a:lnTo>
                    <a:pt x="623" y="192"/>
                  </a:lnTo>
                  <a:lnTo>
                    <a:pt x="623" y="193"/>
                  </a:lnTo>
                  <a:lnTo>
                    <a:pt x="624" y="195"/>
                  </a:lnTo>
                  <a:lnTo>
                    <a:pt x="626" y="197"/>
                  </a:lnTo>
                  <a:lnTo>
                    <a:pt x="627" y="198"/>
                  </a:lnTo>
                  <a:lnTo>
                    <a:pt x="628" y="201"/>
                  </a:lnTo>
                  <a:lnTo>
                    <a:pt x="629" y="202"/>
                  </a:lnTo>
                  <a:lnTo>
                    <a:pt x="630" y="204"/>
                  </a:lnTo>
                  <a:lnTo>
                    <a:pt x="632" y="207"/>
                  </a:lnTo>
                  <a:lnTo>
                    <a:pt x="634" y="208"/>
                  </a:lnTo>
                  <a:lnTo>
                    <a:pt x="635" y="210"/>
                  </a:lnTo>
                  <a:lnTo>
                    <a:pt x="635" y="211"/>
                  </a:lnTo>
                  <a:lnTo>
                    <a:pt x="636" y="213"/>
                  </a:lnTo>
                  <a:lnTo>
                    <a:pt x="638" y="215"/>
                  </a:lnTo>
                  <a:lnTo>
                    <a:pt x="639" y="216"/>
                  </a:lnTo>
                  <a:lnTo>
                    <a:pt x="640" y="217"/>
                  </a:lnTo>
                  <a:lnTo>
                    <a:pt x="640" y="219"/>
                  </a:lnTo>
                  <a:lnTo>
                    <a:pt x="641" y="220"/>
                  </a:lnTo>
                  <a:lnTo>
                    <a:pt x="642" y="221"/>
                  </a:lnTo>
                  <a:lnTo>
                    <a:pt x="642" y="222"/>
                  </a:lnTo>
                  <a:lnTo>
                    <a:pt x="644" y="223"/>
                  </a:lnTo>
                  <a:lnTo>
                    <a:pt x="645" y="225"/>
                  </a:lnTo>
                  <a:lnTo>
                    <a:pt x="645" y="226"/>
                  </a:lnTo>
                  <a:lnTo>
                    <a:pt x="646" y="227"/>
                  </a:lnTo>
                  <a:lnTo>
                    <a:pt x="646" y="228"/>
                  </a:lnTo>
                  <a:lnTo>
                    <a:pt x="647" y="229"/>
                  </a:lnTo>
                  <a:lnTo>
                    <a:pt x="648" y="231"/>
                  </a:lnTo>
                  <a:lnTo>
                    <a:pt x="648" y="232"/>
                  </a:lnTo>
                  <a:lnTo>
                    <a:pt x="650" y="233"/>
                  </a:lnTo>
                  <a:lnTo>
                    <a:pt x="651" y="234"/>
                  </a:lnTo>
                  <a:lnTo>
                    <a:pt x="651" y="235"/>
                  </a:lnTo>
                  <a:lnTo>
                    <a:pt x="652" y="237"/>
                  </a:lnTo>
                  <a:lnTo>
                    <a:pt x="653" y="239"/>
                  </a:lnTo>
                  <a:lnTo>
                    <a:pt x="653" y="240"/>
                  </a:lnTo>
                  <a:lnTo>
                    <a:pt x="654" y="243"/>
                  </a:lnTo>
                  <a:lnTo>
                    <a:pt x="656" y="244"/>
                  </a:lnTo>
                  <a:lnTo>
                    <a:pt x="657" y="246"/>
                  </a:lnTo>
                  <a:lnTo>
                    <a:pt x="658" y="247"/>
                  </a:lnTo>
                  <a:lnTo>
                    <a:pt x="659" y="250"/>
                  </a:lnTo>
                  <a:lnTo>
                    <a:pt x="660" y="252"/>
                  </a:lnTo>
                  <a:lnTo>
                    <a:pt x="662" y="255"/>
                  </a:lnTo>
                  <a:lnTo>
                    <a:pt x="664" y="257"/>
                  </a:lnTo>
                  <a:lnTo>
                    <a:pt x="665" y="259"/>
                  </a:lnTo>
                  <a:lnTo>
                    <a:pt x="665" y="262"/>
                  </a:lnTo>
                  <a:lnTo>
                    <a:pt x="666" y="263"/>
                  </a:lnTo>
                  <a:lnTo>
                    <a:pt x="668" y="265"/>
                  </a:lnTo>
                  <a:lnTo>
                    <a:pt x="669" y="267"/>
                  </a:lnTo>
                  <a:lnTo>
                    <a:pt x="670" y="268"/>
                  </a:lnTo>
                  <a:lnTo>
                    <a:pt x="670" y="270"/>
                  </a:lnTo>
                  <a:lnTo>
                    <a:pt x="671" y="271"/>
                  </a:lnTo>
                  <a:lnTo>
                    <a:pt x="672" y="273"/>
                  </a:lnTo>
                  <a:lnTo>
                    <a:pt x="672" y="274"/>
                  </a:lnTo>
                  <a:lnTo>
                    <a:pt x="674" y="275"/>
                  </a:lnTo>
                  <a:lnTo>
                    <a:pt x="675" y="276"/>
                  </a:lnTo>
                  <a:lnTo>
                    <a:pt x="675" y="277"/>
                  </a:lnTo>
                  <a:lnTo>
                    <a:pt x="676" y="279"/>
                  </a:lnTo>
                  <a:lnTo>
                    <a:pt x="677" y="280"/>
                  </a:lnTo>
                  <a:lnTo>
                    <a:pt x="677" y="281"/>
                  </a:lnTo>
                  <a:lnTo>
                    <a:pt x="678" y="282"/>
                  </a:lnTo>
                  <a:lnTo>
                    <a:pt x="678" y="283"/>
                  </a:lnTo>
                  <a:lnTo>
                    <a:pt x="680" y="286"/>
                  </a:lnTo>
                  <a:lnTo>
                    <a:pt x="681" y="287"/>
                  </a:lnTo>
                  <a:lnTo>
                    <a:pt x="681" y="288"/>
                  </a:lnTo>
                  <a:lnTo>
                    <a:pt x="682" y="289"/>
                  </a:lnTo>
                  <a:lnTo>
                    <a:pt x="683" y="292"/>
                  </a:lnTo>
                  <a:lnTo>
                    <a:pt x="684" y="293"/>
                  </a:lnTo>
                  <a:lnTo>
                    <a:pt x="686" y="295"/>
                  </a:lnTo>
                  <a:lnTo>
                    <a:pt x="687" y="297"/>
                  </a:lnTo>
                  <a:lnTo>
                    <a:pt x="688" y="299"/>
                  </a:lnTo>
                  <a:lnTo>
                    <a:pt x="689" y="301"/>
                  </a:lnTo>
                  <a:lnTo>
                    <a:pt x="690" y="304"/>
                  </a:lnTo>
                  <a:lnTo>
                    <a:pt x="692" y="306"/>
                  </a:lnTo>
                  <a:lnTo>
                    <a:pt x="693" y="309"/>
                  </a:lnTo>
                  <a:lnTo>
                    <a:pt x="694" y="311"/>
                  </a:lnTo>
                  <a:lnTo>
                    <a:pt x="695" y="312"/>
                  </a:lnTo>
                  <a:lnTo>
                    <a:pt x="696" y="315"/>
                  </a:lnTo>
                  <a:lnTo>
                    <a:pt x="698" y="317"/>
                  </a:lnTo>
                  <a:lnTo>
                    <a:pt x="699" y="318"/>
                  </a:lnTo>
                  <a:lnTo>
                    <a:pt x="700" y="321"/>
                  </a:lnTo>
                  <a:lnTo>
                    <a:pt x="701" y="322"/>
                  </a:lnTo>
                  <a:lnTo>
                    <a:pt x="701" y="323"/>
                  </a:lnTo>
                  <a:lnTo>
                    <a:pt x="702" y="324"/>
                  </a:lnTo>
                  <a:lnTo>
                    <a:pt x="704" y="327"/>
                  </a:lnTo>
                  <a:lnTo>
                    <a:pt x="704" y="328"/>
                  </a:lnTo>
                  <a:lnTo>
                    <a:pt x="705" y="329"/>
                  </a:lnTo>
                  <a:lnTo>
                    <a:pt x="705" y="330"/>
                  </a:lnTo>
                  <a:lnTo>
                    <a:pt x="706" y="331"/>
                  </a:lnTo>
                  <a:lnTo>
                    <a:pt x="707" y="333"/>
                  </a:lnTo>
                  <a:lnTo>
                    <a:pt x="707" y="334"/>
                  </a:lnTo>
                  <a:lnTo>
                    <a:pt x="708" y="335"/>
                  </a:lnTo>
                  <a:lnTo>
                    <a:pt x="708" y="336"/>
                  </a:lnTo>
                  <a:lnTo>
                    <a:pt x="710" y="337"/>
                  </a:lnTo>
                  <a:lnTo>
                    <a:pt x="710" y="339"/>
                  </a:lnTo>
                  <a:lnTo>
                    <a:pt x="711" y="340"/>
                  </a:lnTo>
                  <a:lnTo>
                    <a:pt x="711" y="341"/>
                  </a:lnTo>
                  <a:lnTo>
                    <a:pt x="712" y="342"/>
                  </a:lnTo>
                  <a:lnTo>
                    <a:pt x="712" y="343"/>
                  </a:lnTo>
                  <a:lnTo>
                    <a:pt x="713" y="345"/>
                  </a:lnTo>
                  <a:lnTo>
                    <a:pt x="713" y="346"/>
                  </a:lnTo>
                  <a:lnTo>
                    <a:pt x="714" y="348"/>
                  </a:lnTo>
                  <a:lnTo>
                    <a:pt x="716" y="349"/>
                  </a:lnTo>
                  <a:lnTo>
                    <a:pt x="716" y="352"/>
                  </a:lnTo>
                  <a:lnTo>
                    <a:pt x="717" y="353"/>
                  </a:lnTo>
                  <a:lnTo>
                    <a:pt x="718" y="35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1" name="Freeform 17"/>
            <p:cNvSpPr>
              <a:spLocks/>
            </p:cNvSpPr>
            <p:nvPr/>
          </p:nvSpPr>
          <p:spPr bwMode="auto">
            <a:xfrm>
              <a:off x="3083" y="1319"/>
              <a:ext cx="359" cy="178"/>
            </a:xfrm>
            <a:custGeom>
              <a:avLst/>
              <a:gdLst>
                <a:gd name="T0" fmla="*/ 36 w 718"/>
                <a:gd name="T1" fmla="*/ 89 h 355"/>
                <a:gd name="T2" fmla="*/ 60 w 718"/>
                <a:gd name="T3" fmla="*/ 89 h 355"/>
                <a:gd name="T4" fmla="*/ 73 w 718"/>
                <a:gd name="T5" fmla="*/ 89 h 355"/>
                <a:gd name="T6" fmla="*/ 79 w 718"/>
                <a:gd name="T7" fmla="*/ 89 h 355"/>
                <a:gd name="T8" fmla="*/ 82 w 718"/>
                <a:gd name="T9" fmla="*/ 88 h 355"/>
                <a:gd name="T10" fmla="*/ 84 w 718"/>
                <a:gd name="T11" fmla="*/ 88 h 355"/>
                <a:gd name="T12" fmla="*/ 87 w 718"/>
                <a:gd name="T13" fmla="*/ 88 h 355"/>
                <a:gd name="T14" fmla="*/ 88 w 718"/>
                <a:gd name="T15" fmla="*/ 88 h 355"/>
                <a:gd name="T16" fmla="*/ 90 w 718"/>
                <a:gd name="T17" fmla="*/ 87 h 355"/>
                <a:gd name="T18" fmla="*/ 93 w 718"/>
                <a:gd name="T19" fmla="*/ 87 h 355"/>
                <a:gd name="T20" fmla="*/ 95 w 718"/>
                <a:gd name="T21" fmla="*/ 86 h 355"/>
                <a:gd name="T22" fmla="*/ 97 w 718"/>
                <a:gd name="T23" fmla="*/ 86 h 355"/>
                <a:gd name="T24" fmla="*/ 99 w 718"/>
                <a:gd name="T25" fmla="*/ 85 h 355"/>
                <a:gd name="T26" fmla="*/ 102 w 718"/>
                <a:gd name="T27" fmla="*/ 84 h 355"/>
                <a:gd name="T28" fmla="*/ 105 w 718"/>
                <a:gd name="T29" fmla="*/ 83 h 355"/>
                <a:gd name="T30" fmla="*/ 107 w 718"/>
                <a:gd name="T31" fmla="*/ 82 h 355"/>
                <a:gd name="T32" fmla="*/ 109 w 718"/>
                <a:gd name="T33" fmla="*/ 81 h 355"/>
                <a:gd name="T34" fmla="*/ 111 w 718"/>
                <a:gd name="T35" fmla="*/ 80 h 355"/>
                <a:gd name="T36" fmla="*/ 114 w 718"/>
                <a:gd name="T37" fmla="*/ 78 h 355"/>
                <a:gd name="T38" fmla="*/ 117 w 718"/>
                <a:gd name="T39" fmla="*/ 76 h 355"/>
                <a:gd name="T40" fmla="*/ 119 w 718"/>
                <a:gd name="T41" fmla="*/ 75 h 355"/>
                <a:gd name="T42" fmla="*/ 120 w 718"/>
                <a:gd name="T43" fmla="*/ 74 h 355"/>
                <a:gd name="T44" fmla="*/ 122 w 718"/>
                <a:gd name="T45" fmla="*/ 73 h 355"/>
                <a:gd name="T46" fmla="*/ 125 w 718"/>
                <a:gd name="T47" fmla="*/ 71 h 355"/>
                <a:gd name="T48" fmla="*/ 127 w 718"/>
                <a:gd name="T49" fmla="*/ 70 h 355"/>
                <a:gd name="T50" fmla="*/ 129 w 718"/>
                <a:gd name="T51" fmla="*/ 68 h 355"/>
                <a:gd name="T52" fmla="*/ 130 w 718"/>
                <a:gd name="T53" fmla="*/ 67 h 355"/>
                <a:gd name="T54" fmla="*/ 132 w 718"/>
                <a:gd name="T55" fmla="*/ 66 h 355"/>
                <a:gd name="T56" fmla="*/ 134 w 718"/>
                <a:gd name="T57" fmla="*/ 64 h 355"/>
                <a:gd name="T58" fmla="*/ 136 w 718"/>
                <a:gd name="T59" fmla="*/ 63 h 355"/>
                <a:gd name="T60" fmla="*/ 137 w 718"/>
                <a:gd name="T61" fmla="*/ 62 h 355"/>
                <a:gd name="T62" fmla="*/ 138 w 718"/>
                <a:gd name="T63" fmla="*/ 61 h 355"/>
                <a:gd name="T64" fmla="*/ 139 w 718"/>
                <a:gd name="T65" fmla="*/ 60 h 355"/>
                <a:gd name="T66" fmla="*/ 141 w 718"/>
                <a:gd name="T67" fmla="*/ 58 h 355"/>
                <a:gd name="T68" fmla="*/ 141 w 718"/>
                <a:gd name="T69" fmla="*/ 58 h 355"/>
                <a:gd name="T70" fmla="*/ 142 w 718"/>
                <a:gd name="T71" fmla="*/ 57 h 355"/>
                <a:gd name="T72" fmla="*/ 144 w 718"/>
                <a:gd name="T73" fmla="*/ 56 h 355"/>
                <a:gd name="T74" fmla="*/ 145 w 718"/>
                <a:gd name="T75" fmla="*/ 55 h 355"/>
                <a:gd name="T76" fmla="*/ 147 w 718"/>
                <a:gd name="T77" fmla="*/ 53 h 355"/>
                <a:gd name="T78" fmla="*/ 148 w 718"/>
                <a:gd name="T79" fmla="*/ 52 h 355"/>
                <a:gd name="T80" fmla="*/ 149 w 718"/>
                <a:gd name="T81" fmla="*/ 51 h 355"/>
                <a:gd name="T82" fmla="*/ 150 w 718"/>
                <a:gd name="T83" fmla="*/ 49 h 355"/>
                <a:gd name="T84" fmla="*/ 152 w 718"/>
                <a:gd name="T85" fmla="*/ 47 h 355"/>
                <a:gd name="T86" fmla="*/ 153 w 718"/>
                <a:gd name="T87" fmla="*/ 45 h 355"/>
                <a:gd name="T88" fmla="*/ 155 w 718"/>
                <a:gd name="T89" fmla="*/ 43 h 355"/>
                <a:gd name="T90" fmla="*/ 156 w 718"/>
                <a:gd name="T91" fmla="*/ 41 h 355"/>
                <a:gd name="T92" fmla="*/ 158 w 718"/>
                <a:gd name="T93" fmla="*/ 39 h 355"/>
                <a:gd name="T94" fmla="*/ 159 w 718"/>
                <a:gd name="T95" fmla="*/ 36 h 355"/>
                <a:gd name="T96" fmla="*/ 161 w 718"/>
                <a:gd name="T97" fmla="*/ 34 h 355"/>
                <a:gd name="T98" fmla="*/ 162 w 718"/>
                <a:gd name="T99" fmla="*/ 31 h 355"/>
                <a:gd name="T100" fmla="*/ 164 w 718"/>
                <a:gd name="T101" fmla="*/ 29 h 355"/>
                <a:gd name="T102" fmla="*/ 165 w 718"/>
                <a:gd name="T103" fmla="*/ 26 h 355"/>
                <a:gd name="T104" fmla="*/ 168 w 718"/>
                <a:gd name="T105" fmla="*/ 22 h 355"/>
                <a:gd name="T106" fmla="*/ 169 w 718"/>
                <a:gd name="T107" fmla="*/ 20 h 355"/>
                <a:gd name="T108" fmla="*/ 170 w 718"/>
                <a:gd name="T109" fmla="*/ 18 h 355"/>
                <a:gd name="T110" fmla="*/ 172 w 718"/>
                <a:gd name="T111" fmla="*/ 15 h 355"/>
                <a:gd name="T112" fmla="*/ 174 w 718"/>
                <a:gd name="T113" fmla="*/ 12 h 355"/>
                <a:gd name="T114" fmla="*/ 176 w 718"/>
                <a:gd name="T115" fmla="*/ 8 h 355"/>
                <a:gd name="T116" fmla="*/ 177 w 718"/>
                <a:gd name="T117" fmla="*/ 6 h 355"/>
                <a:gd name="T118" fmla="*/ 178 w 718"/>
                <a:gd name="T119" fmla="*/ 4 h 355"/>
                <a:gd name="T120" fmla="*/ 179 w 718"/>
                <a:gd name="T121" fmla="*/ 1 h 35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18"/>
                <a:gd name="T184" fmla="*/ 0 h 355"/>
                <a:gd name="T185" fmla="*/ 718 w 718"/>
                <a:gd name="T186" fmla="*/ 355 h 35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18" h="355">
                  <a:moveTo>
                    <a:pt x="0" y="355"/>
                  </a:moveTo>
                  <a:lnTo>
                    <a:pt x="28" y="355"/>
                  </a:lnTo>
                  <a:lnTo>
                    <a:pt x="54" y="355"/>
                  </a:lnTo>
                  <a:lnTo>
                    <a:pt x="78" y="355"/>
                  </a:lnTo>
                  <a:lnTo>
                    <a:pt x="100" y="355"/>
                  </a:lnTo>
                  <a:lnTo>
                    <a:pt x="122" y="355"/>
                  </a:lnTo>
                  <a:lnTo>
                    <a:pt x="141" y="355"/>
                  </a:lnTo>
                  <a:lnTo>
                    <a:pt x="159" y="355"/>
                  </a:lnTo>
                  <a:lnTo>
                    <a:pt x="176" y="355"/>
                  </a:lnTo>
                  <a:lnTo>
                    <a:pt x="191" y="355"/>
                  </a:lnTo>
                  <a:lnTo>
                    <a:pt x="204" y="355"/>
                  </a:lnTo>
                  <a:lnTo>
                    <a:pt x="218" y="355"/>
                  </a:lnTo>
                  <a:lnTo>
                    <a:pt x="230" y="355"/>
                  </a:lnTo>
                  <a:lnTo>
                    <a:pt x="240" y="355"/>
                  </a:lnTo>
                  <a:lnTo>
                    <a:pt x="250" y="355"/>
                  </a:lnTo>
                  <a:lnTo>
                    <a:pt x="260" y="355"/>
                  </a:lnTo>
                  <a:lnTo>
                    <a:pt x="267" y="354"/>
                  </a:lnTo>
                  <a:lnTo>
                    <a:pt x="274" y="354"/>
                  </a:lnTo>
                  <a:lnTo>
                    <a:pt x="281" y="354"/>
                  </a:lnTo>
                  <a:lnTo>
                    <a:pt x="286" y="354"/>
                  </a:lnTo>
                  <a:lnTo>
                    <a:pt x="292" y="354"/>
                  </a:lnTo>
                  <a:lnTo>
                    <a:pt x="296" y="354"/>
                  </a:lnTo>
                  <a:lnTo>
                    <a:pt x="300" y="354"/>
                  </a:lnTo>
                  <a:lnTo>
                    <a:pt x="304" y="354"/>
                  </a:lnTo>
                  <a:lnTo>
                    <a:pt x="306" y="354"/>
                  </a:lnTo>
                  <a:lnTo>
                    <a:pt x="310" y="354"/>
                  </a:lnTo>
                  <a:lnTo>
                    <a:pt x="312" y="354"/>
                  </a:lnTo>
                  <a:lnTo>
                    <a:pt x="314" y="354"/>
                  </a:lnTo>
                  <a:lnTo>
                    <a:pt x="316" y="354"/>
                  </a:lnTo>
                  <a:lnTo>
                    <a:pt x="318" y="354"/>
                  </a:lnTo>
                  <a:lnTo>
                    <a:pt x="320" y="352"/>
                  </a:lnTo>
                  <a:lnTo>
                    <a:pt x="322" y="352"/>
                  </a:lnTo>
                  <a:lnTo>
                    <a:pt x="324" y="352"/>
                  </a:lnTo>
                  <a:lnTo>
                    <a:pt x="326" y="352"/>
                  </a:lnTo>
                  <a:lnTo>
                    <a:pt x="328" y="352"/>
                  </a:lnTo>
                  <a:lnTo>
                    <a:pt x="329" y="352"/>
                  </a:lnTo>
                  <a:lnTo>
                    <a:pt x="332" y="352"/>
                  </a:lnTo>
                  <a:lnTo>
                    <a:pt x="333" y="351"/>
                  </a:lnTo>
                  <a:lnTo>
                    <a:pt x="334" y="351"/>
                  </a:lnTo>
                  <a:lnTo>
                    <a:pt x="335" y="351"/>
                  </a:lnTo>
                  <a:lnTo>
                    <a:pt x="336" y="351"/>
                  </a:lnTo>
                  <a:lnTo>
                    <a:pt x="339" y="351"/>
                  </a:lnTo>
                  <a:lnTo>
                    <a:pt x="340" y="351"/>
                  </a:lnTo>
                  <a:lnTo>
                    <a:pt x="341" y="351"/>
                  </a:lnTo>
                  <a:lnTo>
                    <a:pt x="342" y="351"/>
                  </a:lnTo>
                  <a:lnTo>
                    <a:pt x="344" y="351"/>
                  </a:lnTo>
                  <a:lnTo>
                    <a:pt x="345" y="350"/>
                  </a:lnTo>
                  <a:lnTo>
                    <a:pt x="346" y="350"/>
                  </a:lnTo>
                  <a:lnTo>
                    <a:pt x="347" y="350"/>
                  </a:lnTo>
                  <a:lnTo>
                    <a:pt x="348" y="350"/>
                  </a:lnTo>
                  <a:lnTo>
                    <a:pt x="350" y="350"/>
                  </a:lnTo>
                  <a:lnTo>
                    <a:pt x="351" y="350"/>
                  </a:lnTo>
                  <a:lnTo>
                    <a:pt x="352" y="350"/>
                  </a:lnTo>
                  <a:lnTo>
                    <a:pt x="353" y="349"/>
                  </a:lnTo>
                  <a:lnTo>
                    <a:pt x="354" y="349"/>
                  </a:lnTo>
                  <a:lnTo>
                    <a:pt x="356" y="349"/>
                  </a:lnTo>
                  <a:lnTo>
                    <a:pt x="357" y="349"/>
                  </a:lnTo>
                  <a:lnTo>
                    <a:pt x="358" y="349"/>
                  </a:lnTo>
                  <a:lnTo>
                    <a:pt x="360" y="348"/>
                  </a:lnTo>
                  <a:lnTo>
                    <a:pt x="362" y="348"/>
                  </a:lnTo>
                  <a:lnTo>
                    <a:pt x="363" y="348"/>
                  </a:lnTo>
                  <a:lnTo>
                    <a:pt x="365" y="348"/>
                  </a:lnTo>
                  <a:lnTo>
                    <a:pt x="366" y="346"/>
                  </a:lnTo>
                  <a:lnTo>
                    <a:pt x="369" y="346"/>
                  </a:lnTo>
                  <a:lnTo>
                    <a:pt x="370" y="346"/>
                  </a:lnTo>
                  <a:lnTo>
                    <a:pt x="372" y="346"/>
                  </a:lnTo>
                  <a:lnTo>
                    <a:pt x="374" y="345"/>
                  </a:lnTo>
                  <a:lnTo>
                    <a:pt x="375" y="345"/>
                  </a:lnTo>
                  <a:lnTo>
                    <a:pt x="377" y="345"/>
                  </a:lnTo>
                  <a:lnTo>
                    <a:pt x="378" y="345"/>
                  </a:lnTo>
                  <a:lnTo>
                    <a:pt x="380" y="345"/>
                  </a:lnTo>
                  <a:lnTo>
                    <a:pt x="381" y="344"/>
                  </a:lnTo>
                  <a:lnTo>
                    <a:pt x="382" y="344"/>
                  </a:lnTo>
                  <a:lnTo>
                    <a:pt x="383" y="344"/>
                  </a:lnTo>
                  <a:lnTo>
                    <a:pt x="384" y="344"/>
                  </a:lnTo>
                  <a:lnTo>
                    <a:pt x="386" y="343"/>
                  </a:lnTo>
                  <a:lnTo>
                    <a:pt x="387" y="343"/>
                  </a:lnTo>
                  <a:lnTo>
                    <a:pt x="388" y="343"/>
                  </a:lnTo>
                  <a:lnTo>
                    <a:pt x="389" y="342"/>
                  </a:lnTo>
                  <a:lnTo>
                    <a:pt x="390" y="342"/>
                  </a:lnTo>
                  <a:lnTo>
                    <a:pt x="392" y="342"/>
                  </a:lnTo>
                  <a:lnTo>
                    <a:pt x="393" y="342"/>
                  </a:lnTo>
                  <a:lnTo>
                    <a:pt x="394" y="340"/>
                  </a:lnTo>
                  <a:lnTo>
                    <a:pt x="395" y="340"/>
                  </a:lnTo>
                  <a:lnTo>
                    <a:pt x="396" y="339"/>
                  </a:lnTo>
                  <a:lnTo>
                    <a:pt x="398" y="339"/>
                  </a:lnTo>
                  <a:lnTo>
                    <a:pt x="399" y="339"/>
                  </a:lnTo>
                  <a:lnTo>
                    <a:pt x="400" y="338"/>
                  </a:lnTo>
                  <a:lnTo>
                    <a:pt x="402" y="338"/>
                  </a:lnTo>
                  <a:lnTo>
                    <a:pt x="404" y="337"/>
                  </a:lnTo>
                  <a:lnTo>
                    <a:pt x="406" y="336"/>
                  </a:lnTo>
                  <a:lnTo>
                    <a:pt x="407" y="336"/>
                  </a:lnTo>
                  <a:lnTo>
                    <a:pt x="410" y="334"/>
                  </a:lnTo>
                  <a:lnTo>
                    <a:pt x="412" y="333"/>
                  </a:lnTo>
                  <a:lnTo>
                    <a:pt x="414" y="333"/>
                  </a:lnTo>
                  <a:lnTo>
                    <a:pt x="416" y="332"/>
                  </a:lnTo>
                  <a:lnTo>
                    <a:pt x="418" y="331"/>
                  </a:lnTo>
                  <a:lnTo>
                    <a:pt x="420" y="331"/>
                  </a:lnTo>
                  <a:lnTo>
                    <a:pt x="422" y="330"/>
                  </a:lnTo>
                  <a:lnTo>
                    <a:pt x="423" y="330"/>
                  </a:lnTo>
                  <a:lnTo>
                    <a:pt x="425" y="328"/>
                  </a:lnTo>
                  <a:lnTo>
                    <a:pt x="426" y="328"/>
                  </a:lnTo>
                  <a:lnTo>
                    <a:pt x="428" y="327"/>
                  </a:lnTo>
                  <a:lnTo>
                    <a:pt x="429" y="327"/>
                  </a:lnTo>
                  <a:lnTo>
                    <a:pt x="430" y="326"/>
                  </a:lnTo>
                  <a:lnTo>
                    <a:pt x="431" y="326"/>
                  </a:lnTo>
                  <a:lnTo>
                    <a:pt x="432" y="326"/>
                  </a:lnTo>
                  <a:lnTo>
                    <a:pt x="434" y="325"/>
                  </a:lnTo>
                  <a:lnTo>
                    <a:pt x="435" y="325"/>
                  </a:lnTo>
                  <a:lnTo>
                    <a:pt x="436" y="324"/>
                  </a:lnTo>
                  <a:lnTo>
                    <a:pt x="437" y="322"/>
                  </a:lnTo>
                  <a:lnTo>
                    <a:pt x="438" y="322"/>
                  </a:lnTo>
                  <a:lnTo>
                    <a:pt x="440" y="321"/>
                  </a:lnTo>
                  <a:lnTo>
                    <a:pt x="441" y="321"/>
                  </a:lnTo>
                  <a:lnTo>
                    <a:pt x="442" y="320"/>
                  </a:lnTo>
                  <a:lnTo>
                    <a:pt x="443" y="320"/>
                  </a:lnTo>
                  <a:lnTo>
                    <a:pt x="444" y="319"/>
                  </a:lnTo>
                  <a:lnTo>
                    <a:pt x="446" y="319"/>
                  </a:lnTo>
                  <a:lnTo>
                    <a:pt x="447" y="318"/>
                  </a:lnTo>
                  <a:lnTo>
                    <a:pt x="448" y="316"/>
                  </a:lnTo>
                  <a:lnTo>
                    <a:pt x="450" y="315"/>
                  </a:lnTo>
                  <a:lnTo>
                    <a:pt x="452" y="315"/>
                  </a:lnTo>
                  <a:lnTo>
                    <a:pt x="453" y="314"/>
                  </a:lnTo>
                  <a:lnTo>
                    <a:pt x="455" y="313"/>
                  </a:lnTo>
                  <a:lnTo>
                    <a:pt x="456" y="312"/>
                  </a:lnTo>
                  <a:lnTo>
                    <a:pt x="459" y="310"/>
                  </a:lnTo>
                  <a:lnTo>
                    <a:pt x="460" y="309"/>
                  </a:lnTo>
                  <a:lnTo>
                    <a:pt x="462" y="308"/>
                  </a:lnTo>
                  <a:lnTo>
                    <a:pt x="464" y="307"/>
                  </a:lnTo>
                  <a:lnTo>
                    <a:pt x="465" y="306"/>
                  </a:lnTo>
                  <a:lnTo>
                    <a:pt x="467" y="306"/>
                  </a:lnTo>
                  <a:lnTo>
                    <a:pt x="468" y="304"/>
                  </a:lnTo>
                  <a:lnTo>
                    <a:pt x="470" y="303"/>
                  </a:lnTo>
                  <a:lnTo>
                    <a:pt x="471" y="303"/>
                  </a:lnTo>
                  <a:lnTo>
                    <a:pt x="472" y="302"/>
                  </a:lnTo>
                  <a:lnTo>
                    <a:pt x="473" y="302"/>
                  </a:lnTo>
                  <a:lnTo>
                    <a:pt x="473" y="301"/>
                  </a:lnTo>
                  <a:lnTo>
                    <a:pt x="474" y="300"/>
                  </a:lnTo>
                  <a:lnTo>
                    <a:pt x="476" y="300"/>
                  </a:lnTo>
                  <a:lnTo>
                    <a:pt x="477" y="298"/>
                  </a:lnTo>
                  <a:lnTo>
                    <a:pt x="478" y="298"/>
                  </a:lnTo>
                  <a:lnTo>
                    <a:pt x="478" y="297"/>
                  </a:lnTo>
                  <a:lnTo>
                    <a:pt x="479" y="297"/>
                  </a:lnTo>
                  <a:lnTo>
                    <a:pt x="480" y="296"/>
                  </a:lnTo>
                  <a:lnTo>
                    <a:pt x="482" y="296"/>
                  </a:lnTo>
                  <a:lnTo>
                    <a:pt x="483" y="295"/>
                  </a:lnTo>
                  <a:lnTo>
                    <a:pt x="484" y="294"/>
                  </a:lnTo>
                  <a:lnTo>
                    <a:pt x="485" y="294"/>
                  </a:lnTo>
                  <a:lnTo>
                    <a:pt x="486" y="292"/>
                  </a:lnTo>
                  <a:lnTo>
                    <a:pt x="488" y="291"/>
                  </a:lnTo>
                  <a:lnTo>
                    <a:pt x="489" y="290"/>
                  </a:lnTo>
                  <a:lnTo>
                    <a:pt x="490" y="290"/>
                  </a:lnTo>
                  <a:lnTo>
                    <a:pt x="491" y="289"/>
                  </a:lnTo>
                  <a:lnTo>
                    <a:pt x="494" y="288"/>
                  </a:lnTo>
                  <a:lnTo>
                    <a:pt x="495" y="286"/>
                  </a:lnTo>
                  <a:lnTo>
                    <a:pt x="496" y="285"/>
                  </a:lnTo>
                  <a:lnTo>
                    <a:pt x="498" y="284"/>
                  </a:lnTo>
                  <a:lnTo>
                    <a:pt x="500" y="283"/>
                  </a:lnTo>
                  <a:lnTo>
                    <a:pt x="501" y="282"/>
                  </a:lnTo>
                  <a:lnTo>
                    <a:pt x="503" y="282"/>
                  </a:lnTo>
                  <a:lnTo>
                    <a:pt x="504" y="280"/>
                  </a:lnTo>
                  <a:lnTo>
                    <a:pt x="506" y="279"/>
                  </a:lnTo>
                  <a:lnTo>
                    <a:pt x="507" y="278"/>
                  </a:lnTo>
                  <a:lnTo>
                    <a:pt x="508" y="278"/>
                  </a:lnTo>
                  <a:lnTo>
                    <a:pt x="509" y="277"/>
                  </a:lnTo>
                  <a:lnTo>
                    <a:pt x="509" y="276"/>
                  </a:lnTo>
                  <a:lnTo>
                    <a:pt x="510" y="276"/>
                  </a:lnTo>
                  <a:lnTo>
                    <a:pt x="512" y="274"/>
                  </a:lnTo>
                  <a:lnTo>
                    <a:pt x="513" y="274"/>
                  </a:lnTo>
                  <a:lnTo>
                    <a:pt x="513" y="273"/>
                  </a:lnTo>
                  <a:lnTo>
                    <a:pt x="514" y="273"/>
                  </a:lnTo>
                  <a:lnTo>
                    <a:pt x="515" y="272"/>
                  </a:lnTo>
                  <a:lnTo>
                    <a:pt x="516" y="271"/>
                  </a:lnTo>
                  <a:lnTo>
                    <a:pt x="518" y="271"/>
                  </a:lnTo>
                  <a:lnTo>
                    <a:pt x="518" y="270"/>
                  </a:lnTo>
                  <a:lnTo>
                    <a:pt x="519" y="270"/>
                  </a:lnTo>
                  <a:lnTo>
                    <a:pt x="520" y="268"/>
                  </a:lnTo>
                  <a:lnTo>
                    <a:pt x="521" y="267"/>
                  </a:lnTo>
                  <a:lnTo>
                    <a:pt x="522" y="267"/>
                  </a:lnTo>
                  <a:lnTo>
                    <a:pt x="524" y="266"/>
                  </a:lnTo>
                  <a:lnTo>
                    <a:pt x="524" y="265"/>
                  </a:lnTo>
                  <a:lnTo>
                    <a:pt x="525" y="264"/>
                  </a:lnTo>
                  <a:lnTo>
                    <a:pt x="526" y="264"/>
                  </a:lnTo>
                  <a:lnTo>
                    <a:pt x="527" y="262"/>
                  </a:lnTo>
                  <a:lnTo>
                    <a:pt x="528" y="261"/>
                  </a:lnTo>
                  <a:lnTo>
                    <a:pt x="530" y="260"/>
                  </a:lnTo>
                  <a:lnTo>
                    <a:pt x="532" y="259"/>
                  </a:lnTo>
                  <a:lnTo>
                    <a:pt x="533" y="258"/>
                  </a:lnTo>
                  <a:lnTo>
                    <a:pt x="534" y="258"/>
                  </a:lnTo>
                  <a:lnTo>
                    <a:pt x="536" y="256"/>
                  </a:lnTo>
                  <a:lnTo>
                    <a:pt x="537" y="255"/>
                  </a:lnTo>
                  <a:lnTo>
                    <a:pt x="537" y="254"/>
                  </a:lnTo>
                  <a:lnTo>
                    <a:pt x="538" y="254"/>
                  </a:lnTo>
                  <a:lnTo>
                    <a:pt x="539" y="253"/>
                  </a:lnTo>
                  <a:lnTo>
                    <a:pt x="540" y="253"/>
                  </a:lnTo>
                  <a:lnTo>
                    <a:pt x="540" y="252"/>
                  </a:lnTo>
                  <a:lnTo>
                    <a:pt x="542" y="252"/>
                  </a:lnTo>
                  <a:lnTo>
                    <a:pt x="542" y="250"/>
                  </a:lnTo>
                  <a:lnTo>
                    <a:pt x="543" y="250"/>
                  </a:lnTo>
                  <a:lnTo>
                    <a:pt x="544" y="249"/>
                  </a:lnTo>
                  <a:lnTo>
                    <a:pt x="545" y="248"/>
                  </a:lnTo>
                  <a:lnTo>
                    <a:pt x="546" y="247"/>
                  </a:lnTo>
                  <a:lnTo>
                    <a:pt x="548" y="247"/>
                  </a:lnTo>
                  <a:lnTo>
                    <a:pt x="548" y="246"/>
                  </a:lnTo>
                  <a:lnTo>
                    <a:pt x="549" y="246"/>
                  </a:lnTo>
                  <a:lnTo>
                    <a:pt x="549" y="244"/>
                  </a:lnTo>
                  <a:lnTo>
                    <a:pt x="550" y="244"/>
                  </a:lnTo>
                  <a:lnTo>
                    <a:pt x="550" y="243"/>
                  </a:lnTo>
                  <a:lnTo>
                    <a:pt x="551" y="243"/>
                  </a:lnTo>
                  <a:lnTo>
                    <a:pt x="551" y="242"/>
                  </a:lnTo>
                  <a:lnTo>
                    <a:pt x="552" y="241"/>
                  </a:lnTo>
                  <a:lnTo>
                    <a:pt x="554" y="241"/>
                  </a:lnTo>
                  <a:lnTo>
                    <a:pt x="554" y="240"/>
                  </a:lnTo>
                  <a:lnTo>
                    <a:pt x="555" y="238"/>
                  </a:lnTo>
                  <a:lnTo>
                    <a:pt x="556" y="237"/>
                  </a:lnTo>
                  <a:lnTo>
                    <a:pt x="557" y="237"/>
                  </a:lnTo>
                  <a:lnTo>
                    <a:pt x="557" y="236"/>
                  </a:lnTo>
                  <a:lnTo>
                    <a:pt x="558" y="235"/>
                  </a:lnTo>
                  <a:lnTo>
                    <a:pt x="560" y="235"/>
                  </a:lnTo>
                  <a:lnTo>
                    <a:pt x="560" y="234"/>
                  </a:lnTo>
                  <a:lnTo>
                    <a:pt x="561" y="232"/>
                  </a:lnTo>
                  <a:lnTo>
                    <a:pt x="562" y="231"/>
                  </a:lnTo>
                  <a:lnTo>
                    <a:pt x="563" y="231"/>
                  </a:lnTo>
                  <a:lnTo>
                    <a:pt x="563" y="230"/>
                  </a:lnTo>
                  <a:lnTo>
                    <a:pt x="564" y="230"/>
                  </a:lnTo>
                  <a:lnTo>
                    <a:pt x="564" y="229"/>
                  </a:lnTo>
                  <a:lnTo>
                    <a:pt x="566" y="229"/>
                  </a:lnTo>
                  <a:lnTo>
                    <a:pt x="566" y="228"/>
                  </a:lnTo>
                  <a:lnTo>
                    <a:pt x="567" y="228"/>
                  </a:lnTo>
                  <a:lnTo>
                    <a:pt x="568" y="226"/>
                  </a:lnTo>
                  <a:lnTo>
                    <a:pt x="568" y="225"/>
                  </a:lnTo>
                  <a:lnTo>
                    <a:pt x="569" y="225"/>
                  </a:lnTo>
                  <a:lnTo>
                    <a:pt x="569" y="224"/>
                  </a:lnTo>
                  <a:lnTo>
                    <a:pt x="570" y="224"/>
                  </a:lnTo>
                  <a:lnTo>
                    <a:pt x="572" y="223"/>
                  </a:lnTo>
                  <a:lnTo>
                    <a:pt x="573" y="222"/>
                  </a:lnTo>
                  <a:lnTo>
                    <a:pt x="574" y="220"/>
                  </a:lnTo>
                  <a:lnTo>
                    <a:pt x="575" y="220"/>
                  </a:lnTo>
                  <a:lnTo>
                    <a:pt x="576" y="219"/>
                  </a:lnTo>
                  <a:lnTo>
                    <a:pt x="578" y="218"/>
                  </a:lnTo>
                  <a:lnTo>
                    <a:pt x="578" y="217"/>
                  </a:lnTo>
                  <a:lnTo>
                    <a:pt x="579" y="217"/>
                  </a:lnTo>
                  <a:lnTo>
                    <a:pt x="580" y="216"/>
                  </a:lnTo>
                  <a:lnTo>
                    <a:pt x="581" y="214"/>
                  </a:lnTo>
                  <a:lnTo>
                    <a:pt x="582" y="214"/>
                  </a:lnTo>
                  <a:lnTo>
                    <a:pt x="584" y="213"/>
                  </a:lnTo>
                  <a:lnTo>
                    <a:pt x="584" y="212"/>
                  </a:lnTo>
                  <a:lnTo>
                    <a:pt x="585" y="212"/>
                  </a:lnTo>
                  <a:lnTo>
                    <a:pt x="585" y="211"/>
                  </a:lnTo>
                  <a:lnTo>
                    <a:pt x="586" y="211"/>
                  </a:lnTo>
                  <a:lnTo>
                    <a:pt x="587" y="210"/>
                  </a:lnTo>
                  <a:lnTo>
                    <a:pt x="588" y="208"/>
                  </a:lnTo>
                  <a:lnTo>
                    <a:pt x="590" y="207"/>
                  </a:lnTo>
                  <a:lnTo>
                    <a:pt x="591" y="206"/>
                  </a:lnTo>
                  <a:lnTo>
                    <a:pt x="592" y="205"/>
                  </a:lnTo>
                  <a:lnTo>
                    <a:pt x="593" y="204"/>
                  </a:lnTo>
                  <a:lnTo>
                    <a:pt x="593" y="202"/>
                  </a:lnTo>
                  <a:lnTo>
                    <a:pt x="594" y="202"/>
                  </a:lnTo>
                  <a:lnTo>
                    <a:pt x="594" y="201"/>
                  </a:lnTo>
                  <a:lnTo>
                    <a:pt x="596" y="200"/>
                  </a:lnTo>
                  <a:lnTo>
                    <a:pt x="597" y="199"/>
                  </a:lnTo>
                  <a:lnTo>
                    <a:pt x="597" y="198"/>
                  </a:lnTo>
                  <a:lnTo>
                    <a:pt x="598" y="198"/>
                  </a:lnTo>
                  <a:lnTo>
                    <a:pt x="599" y="196"/>
                  </a:lnTo>
                  <a:lnTo>
                    <a:pt x="600" y="194"/>
                  </a:lnTo>
                  <a:lnTo>
                    <a:pt x="600" y="193"/>
                  </a:lnTo>
                  <a:lnTo>
                    <a:pt x="602" y="192"/>
                  </a:lnTo>
                  <a:lnTo>
                    <a:pt x="603" y="190"/>
                  </a:lnTo>
                  <a:lnTo>
                    <a:pt x="604" y="189"/>
                  </a:lnTo>
                  <a:lnTo>
                    <a:pt x="605" y="187"/>
                  </a:lnTo>
                  <a:lnTo>
                    <a:pt x="606" y="186"/>
                  </a:lnTo>
                  <a:lnTo>
                    <a:pt x="608" y="184"/>
                  </a:lnTo>
                  <a:lnTo>
                    <a:pt x="609" y="183"/>
                  </a:lnTo>
                  <a:lnTo>
                    <a:pt x="609" y="182"/>
                  </a:lnTo>
                  <a:lnTo>
                    <a:pt x="610" y="181"/>
                  </a:lnTo>
                  <a:lnTo>
                    <a:pt x="611" y="181"/>
                  </a:lnTo>
                  <a:lnTo>
                    <a:pt x="611" y="180"/>
                  </a:lnTo>
                  <a:lnTo>
                    <a:pt x="612" y="178"/>
                  </a:lnTo>
                  <a:lnTo>
                    <a:pt x="612" y="177"/>
                  </a:lnTo>
                  <a:lnTo>
                    <a:pt x="614" y="176"/>
                  </a:lnTo>
                  <a:lnTo>
                    <a:pt x="615" y="175"/>
                  </a:lnTo>
                  <a:lnTo>
                    <a:pt x="616" y="174"/>
                  </a:lnTo>
                  <a:lnTo>
                    <a:pt x="616" y="172"/>
                  </a:lnTo>
                  <a:lnTo>
                    <a:pt x="617" y="172"/>
                  </a:lnTo>
                  <a:lnTo>
                    <a:pt x="617" y="171"/>
                  </a:lnTo>
                  <a:lnTo>
                    <a:pt x="618" y="170"/>
                  </a:lnTo>
                  <a:lnTo>
                    <a:pt x="618" y="169"/>
                  </a:lnTo>
                  <a:lnTo>
                    <a:pt x="620" y="168"/>
                  </a:lnTo>
                  <a:lnTo>
                    <a:pt x="621" y="166"/>
                  </a:lnTo>
                  <a:lnTo>
                    <a:pt x="621" y="165"/>
                  </a:lnTo>
                  <a:lnTo>
                    <a:pt x="622" y="164"/>
                  </a:lnTo>
                  <a:lnTo>
                    <a:pt x="623" y="163"/>
                  </a:lnTo>
                  <a:lnTo>
                    <a:pt x="623" y="162"/>
                  </a:lnTo>
                  <a:lnTo>
                    <a:pt x="624" y="160"/>
                  </a:lnTo>
                  <a:lnTo>
                    <a:pt x="626" y="158"/>
                  </a:lnTo>
                  <a:lnTo>
                    <a:pt x="627" y="157"/>
                  </a:lnTo>
                  <a:lnTo>
                    <a:pt x="628" y="156"/>
                  </a:lnTo>
                  <a:lnTo>
                    <a:pt x="629" y="153"/>
                  </a:lnTo>
                  <a:lnTo>
                    <a:pt x="630" y="151"/>
                  </a:lnTo>
                  <a:lnTo>
                    <a:pt x="632" y="150"/>
                  </a:lnTo>
                  <a:lnTo>
                    <a:pt x="634" y="147"/>
                  </a:lnTo>
                  <a:lnTo>
                    <a:pt x="635" y="145"/>
                  </a:lnTo>
                  <a:lnTo>
                    <a:pt x="635" y="144"/>
                  </a:lnTo>
                  <a:lnTo>
                    <a:pt x="636" y="142"/>
                  </a:lnTo>
                  <a:lnTo>
                    <a:pt x="638" y="140"/>
                  </a:lnTo>
                  <a:lnTo>
                    <a:pt x="639" y="139"/>
                  </a:lnTo>
                  <a:lnTo>
                    <a:pt x="640" y="138"/>
                  </a:lnTo>
                  <a:lnTo>
                    <a:pt x="640" y="136"/>
                  </a:lnTo>
                  <a:lnTo>
                    <a:pt x="641" y="135"/>
                  </a:lnTo>
                  <a:lnTo>
                    <a:pt x="642" y="134"/>
                  </a:lnTo>
                  <a:lnTo>
                    <a:pt x="642" y="133"/>
                  </a:lnTo>
                  <a:lnTo>
                    <a:pt x="644" y="132"/>
                  </a:lnTo>
                  <a:lnTo>
                    <a:pt x="645" y="130"/>
                  </a:lnTo>
                  <a:lnTo>
                    <a:pt x="645" y="129"/>
                  </a:lnTo>
                  <a:lnTo>
                    <a:pt x="646" y="128"/>
                  </a:lnTo>
                  <a:lnTo>
                    <a:pt x="646" y="127"/>
                  </a:lnTo>
                  <a:lnTo>
                    <a:pt x="647" y="126"/>
                  </a:lnTo>
                  <a:lnTo>
                    <a:pt x="648" y="124"/>
                  </a:lnTo>
                  <a:lnTo>
                    <a:pt x="648" y="123"/>
                  </a:lnTo>
                  <a:lnTo>
                    <a:pt x="650" y="122"/>
                  </a:lnTo>
                  <a:lnTo>
                    <a:pt x="651" y="121"/>
                  </a:lnTo>
                  <a:lnTo>
                    <a:pt x="651" y="120"/>
                  </a:lnTo>
                  <a:lnTo>
                    <a:pt x="652" y="118"/>
                  </a:lnTo>
                  <a:lnTo>
                    <a:pt x="653" y="116"/>
                  </a:lnTo>
                  <a:lnTo>
                    <a:pt x="653" y="115"/>
                  </a:lnTo>
                  <a:lnTo>
                    <a:pt x="654" y="114"/>
                  </a:lnTo>
                  <a:lnTo>
                    <a:pt x="656" y="111"/>
                  </a:lnTo>
                  <a:lnTo>
                    <a:pt x="657" y="109"/>
                  </a:lnTo>
                  <a:lnTo>
                    <a:pt x="658" y="108"/>
                  </a:lnTo>
                  <a:lnTo>
                    <a:pt x="659" y="105"/>
                  </a:lnTo>
                  <a:lnTo>
                    <a:pt x="660" y="103"/>
                  </a:lnTo>
                  <a:lnTo>
                    <a:pt x="662" y="100"/>
                  </a:lnTo>
                  <a:lnTo>
                    <a:pt x="664" y="98"/>
                  </a:lnTo>
                  <a:lnTo>
                    <a:pt x="665" y="96"/>
                  </a:lnTo>
                  <a:lnTo>
                    <a:pt x="665" y="94"/>
                  </a:lnTo>
                  <a:lnTo>
                    <a:pt x="666" y="92"/>
                  </a:lnTo>
                  <a:lnTo>
                    <a:pt x="668" y="91"/>
                  </a:lnTo>
                  <a:lnTo>
                    <a:pt x="669" y="88"/>
                  </a:lnTo>
                  <a:lnTo>
                    <a:pt x="670" y="87"/>
                  </a:lnTo>
                  <a:lnTo>
                    <a:pt x="670" y="86"/>
                  </a:lnTo>
                  <a:lnTo>
                    <a:pt x="671" y="84"/>
                  </a:lnTo>
                  <a:lnTo>
                    <a:pt x="672" y="82"/>
                  </a:lnTo>
                  <a:lnTo>
                    <a:pt x="672" y="81"/>
                  </a:lnTo>
                  <a:lnTo>
                    <a:pt x="674" y="80"/>
                  </a:lnTo>
                  <a:lnTo>
                    <a:pt x="675" y="79"/>
                  </a:lnTo>
                  <a:lnTo>
                    <a:pt x="675" y="78"/>
                  </a:lnTo>
                  <a:lnTo>
                    <a:pt x="676" y="76"/>
                  </a:lnTo>
                  <a:lnTo>
                    <a:pt x="677" y="75"/>
                  </a:lnTo>
                  <a:lnTo>
                    <a:pt x="677" y="74"/>
                  </a:lnTo>
                  <a:lnTo>
                    <a:pt x="678" y="73"/>
                  </a:lnTo>
                  <a:lnTo>
                    <a:pt x="678" y="72"/>
                  </a:lnTo>
                  <a:lnTo>
                    <a:pt x="680" y="70"/>
                  </a:lnTo>
                  <a:lnTo>
                    <a:pt x="681" y="68"/>
                  </a:lnTo>
                  <a:lnTo>
                    <a:pt x="681" y="67"/>
                  </a:lnTo>
                  <a:lnTo>
                    <a:pt x="682" y="66"/>
                  </a:lnTo>
                  <a:lnTo>
                    <a:pt x="683" y="64"/>
                  </a:lnTo>
                  <a:lnTo>
                    <a:pt x="684" y="62"/>
                  </a:lnTo>
                  <a:lnTo>
                    <a:pt x="686" y="61"/>
                  </a:lnTo>
                  <a:lnTo>
                    <a:pt x="687" y="58"/>
                  </a:lnTo>
                  <a:lnTo>
                    <a:pt x="688" y="56"/>
                  </a:lnTo>
                  <a:lnTo>
                    <a:pt x="689" y="54"/>
                  </a:lnTo>
                  <a:lnTo>
                    <a:pt x="690" y="52"/>
                  </a:lnTo>
                  <a:lnTo>
                    <a:pt x="692" y="49"/>
                  </a:lnTo>
                  <a:lnTo>
                    <a:pt x="693" y="46"/>
                  </a:lnTo>
                  <a:lnTo>
                    <a:pt x="694" y="45"/>
                  </a:lnTo>
                  <a:lnTo>
                    <a:pt x="695" y="43"/>
                  </a:lnTo>
                  <a:lnTo>
                    <a:pt x="696" y="40"/>
                  </a:lnTo>
                  <a:lnTo>
                    <a:pt x="698" y="38"/>
                  </a:lnTo>
                  <a:lnTo>
                    <a:pt x="699" y="37"/>
                  </a:lnTo>
                  <a:lnTo>
                    <a:pt x="700" y="36"/>
                  </a:lnTo>
                  <a:lnTo>
                    <a:pt x="701" y="33"/>
                  </a:lnTo>
                  <a:lnTo>
                    <a:pt x="701" y="32"/>
                  </a:lnTo>
                  <a:lnTo>
                    <a:pt x="702" y="31"/>
                  </a:lnTo>
                  <a:lnTo>
                    <a:pt x="704" y="30"/>
                  </a:lnTo>
                  <a:lnTo>
                    <a:pt x="704" y="28"/>
                  </a:lnTo>
                  <a:lnTo>
                    <a:pt x="705" y="27"/>
                  </a:lnTo>
                  <a:lnTo>
                    <a:pt x="705" y="26"/>
                  </a:lnTo>
                  <a:lnTo>
                    <a:pt x="706" y="25"/>
                  </a:lnTo>
                  <a:lnTo>
                    <a:pt x="707" y="24"/>
                  </a:lnTo>
                  <a:lnTo>
                    <a:pt x="707" y="22"/>
                  </a:lnTo>
                  <a:lnTo>
                    <a:pt x="708" y="21"/>
                  </a:lnTo>
                  <a:lnTo>
                    <a:pt x="708" y="20"/>
                  </a:lnTo>
                  <a:lnTo>
                    <a:pt x="710" y="19"/>
                  </a:lnTo>
                  <a:lnTo>
                    <a:pt x="710" y="18"/>
                  </a:lnTo>
                  <a:lnTo>
                    <a:pt x="711" y="16"/>
                  </a:lnTo>
                  <a:lnTo>
                    <a:pt x="711" y="15"/>
                  </a:lnTo>
                  <a:lnTo>
                    <a:pt x="712" y="14"/>
                  </a:lnTo>
                  <a:lnTo>
                    <a:pt x="712" y="12"/>
                  </a:lnTo>
                  <a:lnTo>
                    <a:pt x="713" y="10"/>
                  </a:lnTo>
                  <a:lnTo>
                    <a:pt x="713" y="9"/>
                  </a:lnTo>
                  <a:lnTo>
                    <a:pt x="714" y="8"/>
                  </a:lnTo>
                  <a:lnTo>
                    <a:pt x="716" y="6"/>
                  </a:lnTo>
                  <a:lnTo>
                    <a:pt x="716" y="4"/>
                  </a:lnTo>
                  <a:lnTo>
                    <a:pt x="717" y="2"/>
                  </a:lnTo>
                  <a:lnTo>
                    <a:pt x="718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2" name="Freeform 18"/>
            <p:cNvSpPr>
              <a:spLocks/>
            </p:cNvSpPr>
            <p:nvPr/>
          </p:nvSpPr>
          <p:spPr bwMode="auto">
            <a:xfrm>
              <a:off x="3080" y="1141"/>
              <a:ext cx="42" cy="178"/>
            </a:xfrm>
            <a:custGeom>
              <a:avLst/>
              <a:gdLst>
                <a:gd name="T0" fmla="*/ 1 w 85"/>
                <a:gd name="T1" fmla="*/ 3 h 357"/>
                <a:gd name="T2" fmla="*/ 2 w 85"/>
                <a:gd name="T3" fmla="*/ 5 h 357"/>
                <a:gd name="T4" fmla="*/ 3 w 85"/>
                <a:gd name="T5" fmla="*/ 8 h 357"/>
                <a:gd name="T6" fmla="*/ 4 w 85"/>
                <a:gd name="T7" fmla="*/ 10 h 357"/>
                <a:gd name="T8" fmla="*/ 4 w 85"/>
                <a:gd name="T9" fmla="*/ 11 h 357"/>
                <a:gd name="T10" fmla="*/ 5 w 85"/>
                <a:gd name="T11" fmla="*/ 12 h 357"/>
                <a:gd name="T12" fmla="*/ 6 w 85"/>
                <a:gd name="T13" fmla="*/ 14 h 357"/>
                <a:gd name="T14" fmla="*/ 6 w 85"/>
                <a:gd name="T15" fmla="*/ 16 h 357"/>
                <a:gd name="T16" fmla="*/ 7 w 85"/>
                <a:gd name="T17" fmla="*/ 17 h 357"/>
                <a:gd name="T18" fmla="*/ 7 w 85"/>
                <a:gd name="T19" fmla="*/ 19 h 357"/>
                <a:gd name="T20" fmla="*/ 8 w 85"/>
                <a:gd name="T21" fmla="*/ 20 h 357"/>
                <a:gd name="T22" fmla="*/ 8 w 85"/>
                <a:gd name="T23" fmla="*/ 21 h 357"/>
                <a:gd name="T24" fmla="*/ 9 w 85"/>
                <a:gd name="T25" fmla="*/ 22 h 357"/>
                <a:gd name="T26" fmla="*/ 9 w 85"/>
                <a:gd name="T27" fmla="*/ 24 h 357"/>
                <a:gd name="T28" fmla="*/ 9 w 85"/>
                <a:gd name="T29" fmla="*/ 25 h 357"/>
                <a:gd name="T30" fmla="*/ 10 w 85"/>
                <a:gd name="T31" fmla="*/ 27 h 357"/>
                <a:gd name="T32" fmla="*/ 10 w 85"/>
                <a:gd name="T33" fmla="*/ 29 h 357"/>
                <a:gd name="T34" fmla="*/ 11 w 85"/>
                <a:gd name="T35" fmla="*/ 31 h 357"/>
                <a:gd name="T36" fmla="*/ 12 w 85"/>
                <a:gd name="T37" fmla="*/ 33 h 357"/>
                <a:gd name="T38" fmla="*/ 12 w 85"/>
                <a:gd name="T39" fmla="*/ 34 h 357"/>
                <a:gd name="T40" fmla="*/ 13 w 85"/>
                <a:gd name="T41" fmla="*/ 36 h 357"/>
                <a:gd name="T42" fmla="*/ 13 w 85"/>
                <a:gd name="T43" fmla="*/ 37 h 357"/>
                <a:gd name="T44" fmla="*/ 13 w 85"/>
                <a:gd name="T45" fmla="*/ 38 h 357"/>
                <a:gd name="T46" fmla="*/ 14 w 85"/>
                <a:gd name="T47" fmla="*/ 40 h 357"/>
                <a:gd name="T48" fmla="*/ 14 w 85"/>
                <a:gd name="T49" fmla="*/ 42 h 357"/>
                <a:gd name="T50" fmla="*/ 15 w 85"/>
                <a:gd name="T51" fmla="*/ 44 h 357"/>
                <a:gd name="T52" fmla="*/ 15 w 85"/>
                <a:gd name="T53" fmla="*/ 46 h 357"/>
                <a:gd name="T54" fmla="*/ 16 w 85"/>
                <a:gd name="T55" fmla="*/ 47 h 357"/>
                <a:gd name="T56" fmla="*/ 16 w 85"/>
                <a:gd name="T57" fmla="*/ 49 h 357"/>
                <a:gd name="T58" fmla="*/ 16 w 85"/>
                <a:gd name="T59" fmla="*/ 50 h 357"/>
                <a:gd name="T60" fmla="*/ 16 w 85"/>
                <a:gd name="T61" fmla="*/ 52 h 357"/>
                <a:gd name="T62" fmla="*/ 17 w 85"/>
                <a:gd name="T63" fmla="*/ 53 h 357"/>
                <a:gd name="T64" fmla="*/ 17 w 85"/>
                <a:gd name="T65" fmla="*/ 55 h 357"/>
                <a:gd name="T66" fmla="*/ 18 w 85"/>
                <a:gd name="T67" fmla="*/ 57 h 357"/>
                <a:gd name="T68" fmla="*/ 18 w 85"/>
                <a:gd name="T69" fmla="*/ 59 h 357"/>
                <a:gd name="T70" fmla="*/ 19 w 85"/>
                <a:gd name="T71" fmla="*/ 61 h 357"/>
                <a:gd name="T72" fmla="*/ 19 w 85"/>
                <a:gd name="T73" fmla="*/ 62 h 357"/>
                <a:gd name="T74" fmla="*/ 19 w 85"/>
                <a:gd name="T75" fmla="*/ 63 h 357"/>
                <a:gd name="T76" fmla="*/ 19 w 85"/>
                <a:gd name="T77" fmla="*/ 64 h 357"/>
                <a:gd name="T78" fmla="*/ 19 w 85"/>
                <a:gd name="T79" fmla="*/ 66 h 357"/>
                <a:gd name="T80" fmla="*/ 19 w 85"/>
                <a:gd name="T81" fmla="*/ 68 h 357"/>
                <a:gd name="T82" fmla="*/ 19 w 85"/>
                <a:gd name="T83" fmla="*/ 69 h 357"/>
                <a:gd name="T84" fmla="*/ 20 w 85"/>
                <a:gd name="T85" fmla="*/ 71 h 357"/>
                <a:gd name="T86" fmla="*/ 20 w 85"/>
                <a:gd name="T87" fmla="*/ 72 h 357"/>
                <a:gd name="T88" fmla="*/ 20 w 85"/>
                <a:gd name="T89" fmla="*/ 73 h 357"/>
                <a:gd name="T90" fmla="*/ 20 w 85"/>
                <a:gd name="T91" fmla="*/ 74 h 357"/>
                <a:gd name="T92" fmla="*/ 20 w 85"/>
                <a:gd name="T93" fmla="*/ 75 h 357"/>
                <a:gd name="T94" fmla="*/ 20 w 85"/>
                <a:gd name="T95" fmla="*/ 76 h 357"/>
                <a:gd name="T96" fmla="*/ 20 w 85"/>
                <a:gd name="T97" fmla="*/ 77 h 357"/>
                <a:gd name="T98" fmla="*/ 21 w 85"/>
                <a:gd name="T99" fmla="*/ 78 h 357"/>
                <a:gd name="T100" fmla="*/ 21 w 85"/>
                <a:gd name="T101" fmla="*/ 79 h 357"/>
                <a:gd name="T102" fmla="*/ 21 w 85"/>
                <a:gd name="T103" fmla="*/ 80 h 357"/>
                <a:gd name="T104" fmla="*/ 21 w 85"/>
                <a:gd name="T105" fmla="*/ 81 h 357"/>
                <a:gd name="T106" fmla="*/ 21 w 85"/>
                <a:gd name="T107" fmla="*/ 82 h 357"/>
                <a:gd name="T108" fmla="*/ 21 w 85"/>
                <a:gd name="T109" fmla="*/ 83 h 357"/>
                <a:gd name="T110" fmla="*/ 21 w 85"/>
                <a:gd name="T111" fmla="*/ 85 h 357"/>
                <a:gd name="T112" fmla="*/ 21 w 85"/>
                <a:gd name="T113" fmla="*/ 87 h 35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5"/>
                <a:gd name="T172" fmla="*/ 0 h 357"/>
                <a:gd name="T173" fmla="*/ 85 w 85"/>
                <a:gd name="T174" fmla="*/ 357 h 35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5" h="357">
                  <a:moveTo>
                    <a:pt x="0" y="0"/>
                  </a:moveTo>
                  <a:lnTo>
                    <a:pt x="3" y="5"/>
                  </a:lnTo>
                  <a:lnTo>
                    <a:pt x="4" y="9"/>
                  </a:lnTo>
                  <a:lnTo>
                    <a:pt x="5" y="12"/>
                  </a:lnTo>
                  <a:lnTo>
                    <a:pt x="6" y="15"/>
                  </a:lnTo>
                  <a:lnTo>
                    <a:pt x="9" y="18"/>
                  </a:lnTo>
                  <a:lnTo>
                    <a:pt x="10" y="21"/>
                  </a:lnTo>
                  <a:lnTo>
                    <a:pt x="11" y="23"/>
                  </a:lnTo>
                  <a:lnTo>
                    <a:pt x="12" y="25"/>
                  </a:lnTo>
                  <a:lnTo>
                    <a:pt x="12" y="28"/>
                  </a:lnTo>
                  <a:lnTo>
                    <a:pt x="13" y="30"/>
                  </a:lnTo>
                  <a:lnTo>
                    <a:pt x="15" y="33"/>
                  </a:lnTo>
                  <a:lnTo>
                    <a:pt x="16" y="35"/>
                  </a:lnTo>
                  <a:lnTo>
                    <a:pt x="16" y="36"/>
                  </a:lnTo>
                  <a:lnTo>
                    <a:pt x="17" y="37"/>
                  </a:lnTo>
                  <a:lnTo>
                    <a:pt x="17" y="40"/>
                  </a:lnTo>
                  <a:lnTo>
                    <a:pt x="18" y="41"/>
                  </a:lnTo>
                  <a:lnTo>
                    <a:pt x="19" y="42"/>
                  </a:lnTo>
                  <a:lnTo>
                    <a:pt x="19" y="45"/>
                  </a:lnTo>
                  <a:lnTo>
                    <a:pt x="19" y="46"/>
                  </a:lnTo>
                  <a:lnTo>
                    <a:pt x="21" y="47"/>
                  </a:lnTo>
                  <a:lnTo>
                    <a:pt x="21" y="48"/>
                  </a:lnTo>
                  <a:lnTo>
                    <a:pt x="22" y="49"/>
                  </a:lnTo>
                  <a:lnTo>
                    <a:pt x="22" y="51"/>
                  </a:lnTo>
                  <a:lnTo>
                    <a:pt x="23" y="53"/>
                  </a:lnTo>
                  <a:lnTo>
                    <a:pt x="23" y="54"/>
                  </a:lnTo>
                  <a:lnTo>
                    <a:pt x="24" y="55"/>
                  </a:lnTo>
                  <a:lnTo>
                    <a:pt x="24" y="57"/>
                  </a:lnTo>
                  <a:lnTo>
                    <a:pt x="24" y="59"/>
                  </a:lnTo>
                  <a:lnTo>
                    <a:pt x="25" y="60"/>
                  </a:lnTo>
                  <a:lnTo>
                    <a:pt x="25" y="63"/>
                  </a:lnTo>
                  <a:lnTo>
                    <a:pt x="27" y="64"/>
                  </a:lnTo>
                  <a:lnTo>
                    <a:pt x="27" y="66"/>
                  </a:lnTo>
                  <a:lnTo>
                    <a:pt x="28" y="69"/>
                  </a:lnTo>
                  <a:lnTo>
                    <a:pt x="29" y="70"/>
                  </a:lnTo>
                  <a:lnTo>
                    <a:pt x="29" y="72"/>
                  </a:lnTo>
                  <a:lnTo>
                    <a:pt x="30" y="73"/>
                  </a:lnTo>
                  <a:lnTo>
                    <a:pt x="30" y="75"/>
                  </a:lnTo>
                  <a:lnTo>
                    <a:pt x="30" y="77"/>
                  </a:lnTo>
                  <a:lnTo>
                    <a:pt x="31" y="78"/>
                  </a:lnTo>
                  <a:lnTo>
                    <a:pt x="31" y="79"/>
                  </a:lnTo>
                  <a:lnTo>
                    <a:pt x="33" y="81"/>
                  </a:lnTo>
                  <a:lnTo>
                    <a:pt x="33" y="82"/>
                  </a:lnTo>
                  <a:lnTo>
                    <a:pt x="33" y="83"/>
                  </a:lnTo>
                  <a:lnTo>
                    <a:pt x="34" y="84"/>
                  </a:lnTo>
                  <a:lnTo>
                    <a:pt x="34" y="85"/>
                  </a:lnTo>
                  <a:lnTo>
                    <a:pt x="34" y="87"/>
                  </a:lnTo>
                  <a:lnTo>
                    <a:pt x="35" y="88"/>
                  </a:lnTo>
                  <a:lnTo>
                    <a:pt x="35" y="89"/>
                  </a:lnTo>
                  <a:lnTo>
                    <a:pt x="35" y="90"/>
                  </a:lnTo>
                  <a:lnTo>
                    <a:pt x="36" y="91"/>
                  </a:lnTo>
                  <a:lnTo>
                    <a:pt x="36" y="93"/>
                  </a:lnTo>
                  <a:lnTo>
                    <a:pt x="36" y="94"/>
                  </a:lnTo>
                  <a:lnTo>
                    <a:pt x="37" y="95"/>
                  </a:lnTo>
                  <a:lnTo>
                    <a:pt x="37" y="96"/>
                  </a:lnTo>
                  <a:lnTo>
                    <a:pt x="37" y="97"/>
                  </a:lnTo>
                  <a:lnTo>
                    <a:pt x="39" y="100"/>
                  </a:lnTo>
                  <a:lnTo>
                    <a:pt x="39" y="101"/>
                  </a:lnTo>
                  <a:lnTo>
                    <a:pt x="39" y="102"/>
                  </a:lnTo>
                  <a:lnTo>
                    <a:pt x="40" y="105"/>
                  </a:lnTo>
                  <a:lnTo>
                    <a:pt x="40" y="107"/>
                  </a:lnTo>
                  <a:lnTo>
                    <a:pt x="41" y="108"/>
                  </a:lnTo>
                  <a:lnTo>
                    <a:pt x="41" y="111"/>
                  </a:lnTo>
                  <a:lnTo>
                    <a:pt x="42" y="113"/>
                  </a:lnTo>
                  <a:lnTo>
                    <a:pt x="43" y="115"/>
                  </a:lnTo>
                  <a:lnTo>
                    <a:pt x="43" y="118"/>
                  </a:lnTo>
                  <a:lnTo>
                    <a:pt x="45" y="120"/>
                  </a:lnTo>
                  <a:lnTo>
                    <a:pt x="45" y="123"/>
                  </a:lnTo>
                  <a:lnTo>
                    <a:pt x="46" y="125"/>
                  </a:lnTo>
                  <a:lnTo>
                    <a:pt x="46" y="126"/>
                  </a:lnTo>
                  <a:lnTo>
                    <a:pt x="47" y="129"/>
                  </a:lnTo>
                  <a:lnTo>
                    <a:pt x="47" y="130"/>
                  </a:lnTo>
                  <a:lnTo>
                    <a:pt x="48" y="132"/>
                  </a:lnTo>
                  <a:lnTo>
                    <a:pt x="48" y="133"/>
                  </a:lnTo>
                  <a:lnTo>
                    <a:pt x="48" y="135"/>
                  </a:lnTo>
                  <a:lnTo>
                    <a:pt x="49" y="136"/>
                  </a:lnTo>
                  <a:lnTo>
                    <a:pt x="49" y="137"/>
                  </a:lnTo>
                  <a:lnTo>
                    <a:pt x="49" y="138"/>
                  </a:lnTo>
                  <a:lnTo>
                    <a:pt x="51" y="141"/>
                  </a:lnTo>
                  <a:lnTo>
                    <a:pt x="51" y="142"/>
                  </a:lnTo>
                  <a:lnTo>
                    <a:pt x="51" y="143"/>
                  </a:lnTo>
                  <a:lnTo>
                    <a:pt x="52" y="144"/>
                  </a:lnTo>
                  <a:lnTo>
                    <a:pt x="52" y="145"/>
                  </a:lnTo>
                  <a:lnTo>
                    <a:pt x="52" y="147"/>
                  </a:lnTo>
                  <a:lnTo>
                    <a:pt x="53" y="148"/>
                  </a:lnTo>
                  <a:lnTo>
                    <a:pt x="53" y="149"/>
                  </a:lnTo>
                  <a:lnTo>
                    <a:pt x="53" y="150"/>
                  </a:lnTo>
                  <a:lnTo>
                    <a:pt x="53" y="153"/>
                  </a:lnTo>
                  <a:lnTo>
                    <a:pt x="54" y="154"/>
                  </a:lnTo>
                  <a:lnTo>
                    <a:pt x="54" y="155"/>
                  </a:lnTo>
                  <a:lnTo>
                    <a:pt x="55" y="157"/>
                  </a:lnTo>
                  <a:lnTo>
                    <a:pt x="55" y="159"/>
                  </a:lnTo>
                  <a:lnTo>
                    <a:pt x="55" y="161"/>
                  </a:lnTo>
                  <a:lnTo>
                    <a:pt x="57" y="162"/>
                  </a:lnTo>
                  <a:lnTo>
                    <a:pt x="57" y="165"/>
                  </a:lnTo>
                  <a:lnTo>
                    <a:pt x="58" y="167"/>
                  </a:lnTo>
                  <a:lnTo>
                    <a:pt x="58" y="169"/>
                  </a:lnTo>
                  <a:lnTo>
                    <a:pt x="59" y="172"/>
                  </a:lnTo>
                  <a:lnTo>
                    <a:pt x="59" y="174"/>
                  </a:lnTo>
                  <a:lnTo>
                    <a:pt x="60" y="177"/>
                  </a:lnTo>
                  <a:lnTo>
                    <a:pt x="60" y="179"/>
                  </a:lnTo>
                  <a:lnTo>
                    <a:pt x="61" y="180"/>
                  </a:lnTo>
                  <a:lnTo>
                    <a:pt x="61" y="183"/>
                  </a:lnTo>
                  <a:lnTo>
                    <a:pt x="61" y="184"/>
                  </a:lnTo>
                  <a:lnTo>
                    <a:pt x="63" y="186"/>
                  </a:lnTo>
                  <a:lnTo>
                    <a:pt x="63" y="187"/>
                  </a:lnTo>
                  <a:lnTo>
                    <a:pt x="63" y="189"/>
                  </a:lnTo>
                  <a:lnTo>
                    <a:pt x="64" y="190"/>
                  </a:lnTo>
                  <a:lnTo>
                    <a:pt x="64" y="191"/>
                  </a:lnTo>
                  <a:lnTo>
                    <a:pt x="64" y="192"/>
                  </a:lnTo>
                  <a:lnTo>
                    <a:pt x="64" y="195"/>
                  </a:lnTo>
                  <a:lnTo>
                    <a:pt x="65" y="196"/>
                  </a:lnTo>
                  <a:lnTo>
                    <a:pt x="65" y="197"/>
                  </a:lnTo>
                  <a:lnTo>
                    <a:pt x="65" y="198"/>
                  </a:lnTo>
                  <a:lnTo>
                    <a:pt x="65" y="199"/>
                  </a:lnTo>
                  <a:lnTo>
                    <a:pt x="66" y="201"/>
                  </a:lnTo>
                  <a:lnTo>
                    <a:pt x="66" y="202"/>
                  </a:lnTo>
                  <a:lnTo>
                    <a:pt x="66" y="203"/>
                  </a:lnTo>
                  <a:lnTo>
                    <a:pt x="67" y="204"/>
                  </a:lnTo>
                  <a:lnTo>
                    <a:pt x="67" y="207"/>
                  </a:lnTo>
                  <a:lnTo>
                    <a:pt x="67" y="208"/>
                  </a:lnTo>
                  <a:lnTo>
                    <a:pt x="67" y="209"/>
                  </a:lnTo>
                  <a:lnTo>
                    <a:pt x="69" y="211"/>
                  </a:lnTo>
                  <a:lnTo>
                    <a:pt x="69" y="213"/>
                  </a:lnTo>
                  <a:lnTo>
                    <a:pt x="70" y="215"/>
                  </a:lnTo>
                  <a:lnTo>
                    <a:pt x="70" y="217"/>
                  </a:lnTo>
                  <a:lnTo>
                    <a:pt x="70" y="219"/>
                  </a:lnTo>
                  <a:lnTo>
                    <a:pt x="71" y="221"/>
                  </a:lnTo>
                  <a:lnTo>
                    <a:pt x="71" y="223"/>
                  </a:lnTo>
                  <a:lnTo>
                    <a:pt x="72" y="226"/>
                  </a:lnTo>
                  <a:lnTo>
                    <a:pt x="72" y="228"/>
                  </a:lnTo>
                  <a:lnTo>
                    <a:pt x="73" y="231"/>
                  </a:lnTo>
                  <a:lnTo>
                    <a:pt x="73" y="233"/>
                  </a:lnTo>
                  <a:lnTo>
                    <a:pt x="75" y="234"/>
                  </a:lnTo>
                  <a:lnTo>
                    <a:pt x="75" y="237"/>
                  </a:lnTo>
                  <a:lnTo>
                    <a:pt x="75" y="238"/>
                  </a:lnTo>
                  <a:lnTo>
                    <a:pt x="76" y="240"/>
                  </a:lnTo>
                  <a:lnTo>
                    <a:pt x="76" y="241"/>
                  </a:lnTo>
                  <a:lnTo>
                    <a:pt x="76" y="243"/>
                  </a:lnTo>
                  <a:lnTo>
                    <a:pt x="77" y="244"/>
                  </a:lnTo>
                  <a:lnTo>
                    <a:pt x="77" y="245"/>
                  </a:lnTo>
                  <a:lnTo>
                    <a:pt x="77" y="246"/>
                  </a:lnTo>
                  <a:lnTo>
                    <a:pt x="77" y="247"/>
                  </a:lnTo>
                  <a:lnTo>
                    <a:pt x="77" y="249"/>
                  </a:lnTo>
                  <a:lnTo>
                    <a:pt x="78" y="250"/>
                  </a:lnTo>
                  <a:lnTo>
                    <a:pt x="78" y="251"/>
                  </a:lnTo>
                  <a:lnTo>
                    <a:pt x="78" y="252"/>
                  </a:lnTo>
                  <a:lnTo>
                    <a:pt x="78" y="253"/>
                  </a:lnTo>
                  <a:lnTo>
                    <a:pt x="78" y="255"/>
                  </a:lnTo>
                  <a:lnTo>
                    <a:pt x="78" y="256"/>
                  </a:lnTo>
                  <a:lnTo>
                    <a:pt x="78" y="257"/>
                  </a:lnTo>
                  <a:lnTo>
                    <a:pt x="78" y="258"/>
                  </a:lnTo>
                  <a:lnTo>
                    <a:pt x="79" y="261"/>
                  </a:lnTo>
                  <a:lnTo>
                    <a:pt x="79" y="262"/>
                  </a:lnTo>
                  <a:lnTo>
                    <a:pt x="79" y="263"/>
                  </a:lnTo>
                  <a:lnTo>
                    <a:pt x="79" y="264"/>
                  </a:lnTo>
                  <a:lnTo>
                    <a:pt x="79" y="267"/>
                  </a:lnTo>
                  <a:lnTo>
                    <a:pt x="79" y="268"/>
                  </a:lnTo>
                  <a:lnTo>
                    <a:pt x="79" y="270"/>
                  </a:lnTo>
                  <a:lnTo>
                    <a:pt x="79" y="273"/>
                  </a:lnTo>
                  <a:lnTo>
                    <a:pt x="79" y="274"/>
                  </a:lnTo>
                  <a:lnTo>
                    <a:pt x="79" y="276"/>
                  </a:lnTo>
                  <a:lnTo>
                    <a:pt x="79" y="279"/>
                  </a:lnTo>
                  <a:lnTo>
                    <a:pt x="81" y="280"/>
                  </a:lnTo>
                  <a:lnTo>
                    <a:pt x="81" y="282"/>
                  </a:lnTo>
                  <a:lnTo>
                    <a:pt x="81" y="283"/>
                  </a:lnTo>
                  <a:lnTo>
                    <a:pt x="81" y="285"/>
                  </a:lnTo>
                  <a:lnTo>
                    <a:pt x="81" y="287"/>
                  </a:lnTo>
                  <a:lnTo>
                    <a:pt x="81" y="288"/>
                  </a:lnTo>
                  <a:lnTo>
                    <a:pt x="81" y="289"/>
                  </a:lnTo>
                  <a:lnTo>
                    <a:pt x="81" y="291"/>
                  </a:lnTo>
                  <a:lnTo>
                    <a:pt x="81" y="292"/>
                  </a:lnTo>
                  <a:lnTo>
                    <a:pt x="81" y="293"/>
                  </a:lnTo>
                  <a:lnTo>
                    <a:pt x="81" y="294"/>
                  </a:lnTo>
                  <a:lnTo>
                    <a:pt x="82" y="295"/>
                  </a:lnTo>
                  <a:lnTo>
                    <a:pt x="82" y="297"/>
                  </a:lnTo>
                  <a:lnTo>
                    <a:pt x="82" y="298"/>
                  </a:lnTo>
                  <a:lnTo>
                    <a:pt x="82" y="299"/>
                  </a:lnTo>
                  <a:lnTo>
                    <a:pt x="82" y="300"/>
                  </a:lnTo>
                  <a:lnTo>
                    <a:pt x="82" y="301"/>
                  </a:lnTo>
                  <a:lnTo>
                    <a:pt x="82" y="303"/>
                  </a:lnTo>
                  <a:lnTo>
                    <a:pt x="82" y="304"/>
                  </a:lnTo>
                  <a:lnTo>
                    <a:pt x="83" y="305"/>
                  </a:lnTo>
                  <a:lnTo>
                    <a:pt x="83" y="306"/>
                  </a:lnTo>
                  <a:lnTo>
                    <a:pt x="83" y="307"/>
                  </a:lnTo>
                  <a:lnTo>
                    <a:pt x="83" y="309"/>
                  </a:lnTo>
                  <a:lnTo>
                    <a:pt x="83" y="310"/>
                  </a:lnTo>
                  <a:lnTo>
                    <a:pt x="83" y="311"/>
                  </a:lnTo>
                  <a:lnTo>
                    <a:pt x="84" y="312"/>
                  </a:lnTo>
                  <a:lnTo>
                    <a:pt x="84" y="313"/>
                  </a:lnTo>
                  <a:lnTo>
                    <a:pt x="84" y="315"/>
                  </a:lnTo>
                  <a:lnTo>
                    <a:pt x="84" y="316"/>
                  </a:lnTo>
                  <a:lnTo>
                    <a:pt x="84" y="317"/>
                  </a:lnTo>
                  <a:lnTo>
                    <a:pt x="84" y="318"/>
                  </a:lnTo>
                  <a:lnTo>
                    <a:pt x="84" y="319"/>
                  </a:lnTo>
                  <a:lnTo>
                    <a:pt x="85" y="319"/>
                  </a:lnTo>
                  <a:lnTo>
                    <a:pt x="85" y="321"/>
                  </a:lnTo>
                  <a:lnTo>
                    <a:pt x="85" y="322"/>
                  </a:lnTo>
                  <a:lnTo>
                    <a:pt x="85" y="323"/>
                  </a:lnTo>
                  <a:lnTo>
                    <a:pt x="85" y="324"/>
                  </a:lnTo>
                  <a:lnTo>
                    <a:pt x="85" y="325"/>
                  </a:lnTo>
                  <a:lnTo>
                    <a:pt x="85" y="327"/>
                  </a:lnTo>
                  <a:lnTo>
                    <a:pt x="85" y="328"/>
                  </a:lnTo>
                  <a:lnTo>
                    <a:pt x="85" y="329"/>
                  </a:lnTo>
                  <a:lnTo>
                    <a:pt x="85" y="330"/>
                  </a:lnTo>
                  <a:lnTo>
                    <a:pt x="85" y="331"/>
                  </a:lnTo>
                  <a:lnTo>
                    <a:pt x="85" y="333"/>
                  </a:lnTo>
                  <a:lnTo>
                    <a:pt x="85" y="334"/>
                  </a:lnTo>
                  <a:lnTo>
                    <a:pt x="85" y="335"/>
                  </a:lnTo>
                  <a:lnTo>
                    <a:pt x="85" y="336"/>
                  </a:lnTo>
                  <a:lnTo>
                    <a:pt x="85" y="339"/>
                  </a:lnTo>
                  <a:lnTo>
                    <a:pt x="85" y="340"/>
                  </a:lnTo>
                  <a:lnTo>
                    <a:pt x="85" y="342"/>
                  </a:lnTo>
                  <a:lnTo>
                    <a:pt x="85" y="345"/>
                  </a:lnTo>
                  <a:lnTo>
                    <a:pt x="84" y="347"/>
                  </a:lnTo>
                  <a:lnTo>
                    <a:pt x="84" y="349"/>
                  </a:lnTo>
                  <a:lnTo>
                    <a:pt x="84" y="352"/>
                  </a:lnTo>
                  <a:lnTo>
                    <a:pt x="84" y="354"/>
                  </a:lnTo>
                  <a:lnTo>
                    <a:pt x="84" y="357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3" name="Freeform 19"/>
            <p:cNvSpPr>
              <a:spLocks/>
            </p:cNvSpPr>
            <p:nvPr/>
          </p:nvSpPr>
          <p:spPr bwMode="auto">
            <a:xfrm>
              <a:off x="3080" y="1319"/>
              <a:ext cx="42" cy="178"/>
            </a:xfrm>
            <a:custGeom>
              <a:avLst/>
              <a:gdLst>
                <a:gd name="T0" fmla="*/ 1 w 85"/>
                <a:gd name="T1" fmla="*/ 86 h 357"/>
                <a:gd name="T2" fmla="*/ 2 w 85"/>
                <a:gd name="T3" fmla="*/ 83 h 357"/>
                <a:gd name="T4" fmla="*/ 3 w 85"/>
                <a:gd name="T5" fmla="*/ 81 h 357"/>
                <a:gd name="T6" fmla="*/ 4 w 85"/>
                <a:gd name="T7" fmla="*/ 79 h 357"/>
                <a:gd name="T8" fmla="*/ 4 w 85"/>
                <a:gd name="T9" fmla="*/ 77 h 357"/>
                <a:gd name="T10" fmla="*/ 5 w 85"/>
                <a:gd name="T11" fmla="*/ 76 h 357"/>
                <a:gd name="T12" fmla="*/ 6 w 85"/>
                <a:gd name="T13" fmla="*/ 75 h 357"/>
                <a:gd name="T14" fmla="*/ 6 w 85"/>
                <a:gd name="T15" fmla="*/ 73 h 357"/>
                <a:gd name="T16" fmla="*/ 7 w 85"/>
                <a:gd name="T17" fmla="*/ 71 h 357"/>
                <a:gd name="T18" fmla="*/ 7 w 85"/>
                <a:gd name="T19" fmla="*/ 70 h 357"/>
                <a:gd name="T20" fmla="*/ 8 w 85"/>
                <a:gd name="T21" fmla="*/ 68 h 357"/>
                <a:gd name="T22" fmla="*/ 8 w 85"/>
                <a:gd name="T23" fmla="*/ 67 h 357"/>
                <a:gd name="T24" fmla="*/ 9 w 85"/>
                <a:gd name="T25" fmla="*/ 66 h 357"/>
                <a:gd name="T26" fmla="*/ 9 w 85"/>
                <a:gd name="T27" fmla="*/ 65 h 357"/>
                <a:gd name="T28" fmla="*/ 9 w 85"/>
                <a:gd name="T29" fmla="*/ 63 h 357"/>
                <a:gd name="T30" fmla="*/ 10 w 85"/>
                <a:gd name="T31" fmla="*/ 61 h 357"/>
                <a:gd name="T32" fmla="*/ 10 w 85"/>
                <a:gd name="T33" fmla="*/ 59 h 357"/>
                <a:gd name="T34" fmla="*/ 11 w 85"/>
                <a:gd name="T35" fmla="*/ 57 h 357"/>
                <a:gd name="T36" fmla="*/ 12 w 85"/>
                <a:gd name="T37" fmla="*/ 56 h 357"/>
                <a:gd name="T38" fmla="*/ 12 w 85"/>
                <a:gd name="T39" fmla="*/ 54 h 357"/>
                <a:gd name="T40" fmla="*/ 13 w 85"/>
                <a:gd name="T41" fmla="*/ 53 h 357"/>
                <a:gd name="T42" fmla="*/ 13 w 85"/>
                <a:gd name="T43" fmla="*/ 52 h 357"/>
                <a:gd name="T44" fmla="*/ 13 w 85"/>
                <a:gd name="T45" fmla="*/ 50 h 357"/>
                <a:gd name="T46" fmla="*/ 14 w 85"/>
                <a:gd name="T47" fmla="*/ 48 h 357"/>
                <a:gd name="T48" fmla="*/ 14 w 85"/>
                <a:gd name="T49" fmla="*/ 47 h 357"/>
                <a:gd name="T50" fmla="*/ 15 w 85"/>
                <a:gd name="T51" fmla="*/ 44 h 357"/>
                <a:gd name="T52" fmla="*/ 15 w 85"/>
                <a:gd name="T53" fmla="*/ 43 h 357"/>
                <a:gd name="T54" fmla="*/ 16 w 85"/>
                <a:gd name="T55" fmla="*/ 41 h 357"/>
                <a:gd name="T56" fmla="*/ 16 w 85"/>
                <a:gd name="T57" fmla="*/ 40 h 357"/>
                <a:gd name="T58" fmla="*/ 16 w 85"/>
                <a:gd name="T59" fmla="*/ 38 h 357"/>
                <a:gd name="T60" fmla="*/ 16 w 85"/>
                <a:gd name="T61" fmla="*/ 37 h 357"/>
                <a:gd name="T62" fmla="*/ 17 w 85"/>
                <a:gd name="T63" fmla="*/ 35 h 357"/>
                <a:gd name="T64" fmla="*/ 17 w 85"/>
                <a:gd name="T65" fmla="*/ 33 h 357"/>
                <a:gd name="T66" fmla="*/ 18 w 85"/>
                <a:gd name="T67" fmla="*/ 31 h 357"/>
                <a:gd name="T68" fmla="*/ 18 w 85"/>
                <a:gd name="T69" fmla="*/ 29 h 357"/>
                <a:gd name="T70" fmla="*/ 19 w 85"/>
                <a:gd name="T71" fmla="*/ 28 h 357"/>
                <a:gd name="T72" fmla="*/ 19 w 85"/>
                <a:gd name="T73" fmla="*/ 27 h 357"/>
                <a:gd name="T74" fmla="*/ 19 w 85"/>
                <a:gd name="T75" fmla="*/ 26 h 357"/>
                <a:gd name="T76" fmla="*/ 19 w 85"/>
                <a:gd name="T77" fmla="*/ 24 h 357"/>
                <a:gd name="T78" fmla="*/ 19 w 85"/>
                <a:gd name="T79" fmla="*/ 23 h 357"/>
                <a:gd name="T80" fmla="*/ 19 w 85"/>
                <a:gd name="T81" fmla="*/ 21 h 357"/>
                <a:gd name="T82" fmla="*/ 19 w 85"/>
                <a:gd name="T83" fmla="*/ 19 h 357"/>
                <a:gd name="T84" fmla="*/ 20 w 85"/>
                <a:gd name="T85" fmla="*/ 18 h 357"/>
                <a:gd name="T86" fmla="*/ 20 w 85"/>
                <a:gd name="T87" fmla="*/ 16 h 357"/>
                <a:gd name="T88" fmla="*/ 20 w 85"/>
                <a:gd name="T89" fmla="*/ 15 h 357"/>
                <a:gd name="T90" fmla="*/ 20 w 85"/>
                <a:gd name="T91" fmla="*/ 14 h 357"/>
                <a:gd name="T92" fmla="*/ 20 w 85"/>
                <a:gd name="T93" fmla="*/ 14 h 357"/>
                <a:gd name="T94" fmla="*/ 20 w 85"/>
                <a:gd name="T95" fmla="*/ 13 h 357"/>
                <a:gd name="T96" fmla="*/ 20 w 85"/>
                <a:gd name="T97" fmla="*/ 12 h 357"/>
                <a:gd name="T98" fmla="*/ 21 w 85"/>
                <a:gd name="T99" fmla="*/ 11 h 357"/>
                <a:gd name="T100" fmla="*/ 21 w 85"/>
                <a:gd name="T101" fmla="*/ 10 h 357"/>
                <a:gd name="T102" fmla="*/ 21 w 85"/>
                <a:gd name="T103" fmla="*/ 9 h 357"/>
                <a:gd name="T104" fmla="*/ 21 w 85"/>
                <a:gd name="T105" fmla="*/ 8 h 357"/>
                <a:gd name="T106" fmla="*/ 21 w 85"/>
                <a:gd name="T107" fmla="*/ 7 h 357"/>
                <a:gd name="T108" fmla="*/ 21 w 85"/>
                <a:gd name="T109" fmla="*/ 5 h 357"/>
                <a:gd name="T110" fmla="*/ 21 w 85"/>
                <a:gd name="T111" fmla="*/ 4 h 357"/>
                <a:gd name="T112" fmla="*/ 21 w 85"/>
                <a:gd name="T113" fmla="*/ 2 h 35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5"/>
                <a:gd name="T172" fmla="*/ 0 h 357"/>
                <a:gd name="T173" fmla="*/ 85 w 85"/>
                <a:gd name="T174" fmla="*/ 357 h 35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5" h="357">
                  <a:moveTo>
                    <a:pt x="0" y="357"/>
                  </a:moveTo>
                  <a:lnTo>
                    <a:pt x="3" y="352"/>
                  </a:lnTo>
                  <a:lnTo>
                    <a:pt x="4" y="348"/>
                  </a:lnTo>
                  <a:lnTo>
                    <a:pt x="5" y="346"/>
                  </a:lnTo>
                  <a:lnTo>
                    <a:pt x="6" y="342"/>
                  </a:lnTo>
                  <a:lnTo>
                    <a:pt x="9" y="339"/>
                  </a:lnTo>
                  <a:lnTo>
                    <a:pt x="10" y="336"/>
                  </a:lnTo>
                  <a:lnTo>
                    <a:pt x="11" y="334"/>
                  </a:lnTo>
                  <a:lnTo>
                    <a:pt x="12" y="332"/>
                  </a:lnTo>
                  <a:lnTo>
                    <a:pt x="12" y="329"/>
                  </a:lnTo>
                  <a:lnTo>
                    <a:pt x="13" y="327"/>
                  </a:lnTo>
                  <a:lnTo>
                    <a:pt x="15" y="324"/>
                  </a:lnTo>
                  <a:lnTo>
                    <a:pt x="16" y="323"/>
                  </a:lnTo>
                  <a:lnTo>
                    <a:pt x="16" y="321"/>
                  </a:lnTo>
                  <a:lnTo>
                    <a:pt x="17" y="320"/>
                  </a:lnTo>
                  <a:lnTo>
                    <a:pt x="17" y="317"/>
                  </a:lnTo>
                  <a:lnTo>
                    <a:pt x="18" y="316"/>
                  </a:lnTo>
                  <a:lnTo>
                    <a:pt x="19" y="315"/>
                  </a:lnTo>
                  <a:lnTo>
                    <a:pt x="19" y="314"/>
                  </a:lnTo>
                  <a:lnTo>
                    <a:pt x="19" y="311"/>
                  </a:lnTo>
                  <a:lnTo>
                    <a:pt x="21" y="310"/>
                  </a:lnTo>
                  <a:lnTo>
                    <a:pt x="21" y="309"/>
                  </a:lnTo>
                  <a:lnTo>
                    <a:pt x="22" y="308"/>
                  </a:lnTo>
                  <a:lnTo>
                    <a:pt x="22" y="306"/>
                  </a:lnTo>
                  <a:lnTo>
                    <a:pt x="23" y="305"/>
                  </a:lnTo>
                  <a:lnTo>
                    <a:pt x="23" y="303"/>
                  </a:lnTo>
                  <a:lnTo>
                    <a:pt x="24" y="302"/>
                  </a:lnTo>
                  <a:lnTo>
                    <a:pt x="24" y="300"/>
                  </a:lnTo>
                  <a:lnTo>
                    <a:pt x="24" y="299"/>
                  </a:lnTo>
                  <a:lnTo>
                    <a:pt x="25" y="297"/>
                  </a:lnTo>
                  <a:lnTo>
                    <a:pt x="25" y="296"/>
                  </a:lnTo>
                  <a:lnTo>
                    <a:pt x="27" y="293"/>
                  </a:lnTo>
                  <a:lnTo>
                    <a:pt x="27" y="291"/>
                  </a:lnTo>
                  <a:lnTo>
                    <a:pt x="28" y="290"/>
                  </a:lnTo>
                  <a:lnTo>
                    <a:pt x="29" y="287"/>
                  </a:lnTo>
                  <a:lnTo>
                    <a:pt x="29" y="285"/>
                  </a:lnTo>
                  <a:lnTo>
                    <a:pt x="30" y="284"/>
                  </a:lnTo>
                  <a:lnTo>
                    <a:pt x="30" y="282"/>
                  </a:lnTo>
                  <a:lnTo>
                    <a:pt x="30" y="280"/>
                  </a:lnTo>
                  <a:lnTo>
                    <a:pt x="31" y="279"/>
                  </a:lnTo>
                  <a:lnTo>
                    <a:pt x="31" y="278"/>
                  </a:lnTo>
                  <a:lnTo>
                    <a:pt x="33" y="276"/>
                  </a:lnTo>
                  <a:lnTo>
                    <a:pt x="33" y="275"/>
                  </a:lnTo>
                  <a:lnTo>
                    <a:pt x="33" y="274"/>
                  </a:lnTo>
                  <a:lnTo>
                    <a:pt x="34" y="273"/>
                  </a:lnTo>
                  <a:lnTo>
                    <a:pt x="34" y="272"/>
                  </a:lnTo>
                  <a:lnTo>
                    <a:pt x="34" y="270"/>
                  </a:lnTo>
                  <a:lnTo>
                    <a:pt x="35" y="269"/>
                  </a:lnTo>
                  <a:lnTo>
                    <a:pt x="35" y="268"/>
                  </a:lnTo>
                  <a:lnTo>
                    <a:pt x="35" y="267"/>
                  </a:lnTo>
                  <a:lnTo>
                    <a:pt x="36" y="266"/>
                  </a:lnTo>
                  <a:lnTo>
                    <a:pt x="36" y="264"/>
                  </a:lnTo>
                  <a:lnTo>
                    <a:pt x="36" y="263"/>
                  </a:lnTo>
                  <a:lnTo>
                    <a:pt x="37" y="262"/>
                  </a:lnTo>
                  <a:lnTo>
                    <a:pt x="37" y="261"/>
                  </a:lnTo>
                  <a:lnTo>
                    <a:pt x="37" y="260"/>
                  </a:lnTo>
                  <a:lnTo>
                    <a:pt x="39" y="257"/>
                  </a:lnTo>
                  <a:lnTo>
                    <a:pt x="39" y="256"/>
                  </a:lnTo>
                  <a:lnTo>
                    <a:pt x="39" y="255"/>
                  </a:lnTo>
                  <a:lnTo>
                    <a:pt x="40" y="252"/>
                  </a:lnTo>
                  <a:lnTo>
                    <a:pt x="40" y="251"/>
                  </a:lnTo>
                  <a:lnTo>
                    <a:pt x="41" y="249"/>
                  </a:lnTo>
                  <a:lnTo>
                    <a:pt x="41" y="246"/>
                  </a:lnTo>
                  <a:lnTo>
                    <a:pt x="42" y="244"/>
                  </a:lnTo>
                  <a:lnTo>
                    <a:pt x="43" y="242"/>
                  </a:lnTo>
                  <a:lnTo>
                    <a:pt x="43" y="239"/>
                  </a:lnTo>
                  <a:lnTo>
                    <a:pt x="45" y="237"/>
                  </a:lnTo>
                  <a:lnTo>
                    <a:pt x="45" y="234"/>
                  </a:lnTo>
                  <a:lnTo>
                    <a:pt x="46" y="233"/>
                  </a:lnTo>
                  <a:lnTo>
                    <a:pt x="46" y="231"/>
                  </a:lnTo>
                  <a:lnTo>
                    <a:pt x="47" y="228"/>
                  </a:lnTo>
                  <a:lnTo>
                    <a:pt x="47" y="227"/>
                  </a:lnTo>
                  <a:lnTo>
                    <a:pt x="48" y="226"/>
                  </a:lnTo>
                  <a:lnTo>
                    <a:pt x="48" y="224"/>
                  </a:lnTo>
                  <a:lnTo>
                    <a:pt x="48" y="222"/>
                  </a:lnTo>
                  <a:lnTo>
                    <a:pt x="49" y="221"/>
                  </a:lnTo>
                  <a:lnTo>
                    <a:pt x="49" y="220"/>
                  </a:lnTo>
                  <a:lnTo>
                    <a:pt x="49" y="219"/>
                  </a:lnTo>
                  <a:lnTo>
                    <a:pt x="51" y="218"/>
                  </a:lnTo>
                  <a:lnTo>
                    <a:pt x="51" y="216"/>
                  </a:lnTo>
                  <a:lnTo>
                    <a:pt x="51" y="214"/>
                  </a:lnTo>
                  <a:lnTo>
                    <a:pt x="52" y="213"/>
                  </a:lnTo>
                  <a:lnTo>
                    <a:pt x="52" y="212"/>
                  </a:lnTo>
                  <a:lnTo>
                    <a:pt x="52" y="210"/>
                  </a:lnTo>
                  <a:lnTo>
                    <a:pt x="53" y="209"/>
                  </a:lnTo>
                  <a:lnTo>
                    <a:pt x="53" y="208"/>
                  </a:lnTo>
                  <a:lnTo>
                    <a:pt x="53" y="207"/>
                  </a:lnTo>
                  <a:lnTo>
                    <a:pt x="53" y="206"/>
                  </a:lnTo>
                  <a:lnTo>
                    <a:pt x="54" y="203"/>
                  </a:lnTo>
                  <a:lnTo>
                    <a:pt x="54" y="202"/>
                  </a:lnTo>
                  <a:lnTo>
                    <a:pt x="55" y="201"/>
                  </a:lnTo>
                  <a:lnTo>
                    <a:pt x="55" y="198"/>
                  </a:lnTo>
                  <a:lnTo>
                    <a:pt x="55" y="196"/>
                  </a:lnTo>
                  <a:lnTo>
                    <a:pt x="57" y="195"/>
                  </a:lnTo>
                  <a:lnTo>
                    <a:pt x="57" y="192"/>
                  </a:lnTo>
                  <a:lnTo>
                    <a:pt x="58" y="190"/>
                  </a:lnTo>
                  <a:lnTo>
                    <a:pt x="58" y="188"/>
                  </a:lnTo>
                  <a:lnTo>
                    <a:pt x="59" y="185"/>
                  </a:lnTo>
                  <a:lnTo>
                    <a:pt x="59" y="183"/>
                  </a:lnTo>
                  <a:lnTo>
                    <a:pt x="60" y="180"/>
                  </a:lnTo>
                  <a:lnTo>
                    <a:pt x="60" y="178"/>
                  </a:lnTo>
                  <a:lnTo>
                    <a:pt x="61" y="177"/>
                  </a:lnTo>
                  <a:lnTo>
                    <a:pt x="61" y="174"/>
                  </a:lnTo>
                  <a:lnTo>
                    <a:pt x="61" y="173"/>
                  </a:lnTo>
                  <a:lnTo>
                    <a:pt x="63" y="172"/>
                  </a:lnTo>
                  <a:lnTo>
                    <a:pt x="63" y="170"/>
                  </a:lnTo>
                  <a:lnTo>
                    <a:pt x="63" y="168"/>
                  </a:lnTo>
                  <a:lnTo>
                    <a:pt x="64" y="167"/>
                  </a:lnTo>
                  <a:lnTo>
                    <a:pt x="64" y="166"/>
                  </a:lnTo>
                  <a:lnTo>
                    <a:pt x="64" y="165"/>
                  </a:lnTo>
                  <a:lnTo>
                    <a:pt x="64" y="164"/>
                  </a:lnTo>
                  <a:lnTo>
                    <a:pt x="65" y="162"/>
                  </a:lnTo>
                  <a:lnTo>
                    <a:pt x="65" y="160"/>
                  </a:lnTo>
                  <a:lnTo>
                    <a:pt x="65" y="159"/>
                  </a:lnTo>
                  <a:lnTo>
                    <a:pt x="65" y="158"/>
                  </a:lnTo>
                  <a:lnTo>
                    <a:pt x="66" y="156"/>
                  </a:lnTo>
                  <a:lnTo>
                    <a:pt x="66" y="155"/>
                  </a:lnTo>
                  <a:lnTo>
                    <a:pt x="66" y="154"/>
                  </a:lnTo>
                  <a:lnTo>
                    <a:pt x="67" y="153"/>
                  </a:lnTo>
                  <a:lnTo>
                    <a:pt x="67" y="152"/>
                  </a:lnTo>
                  <a:lnTo>
                    <a:pt x="67" y="149"/>
                  </a:lnTo>
                  <a:lnTo>
                    <a:pt x="67" y="148"/>
                  </a:lnTo>
                  <a:lnTo>
                    <a:pt x="69" y="147"/>
                  </a:lnTo>
                  <a:lnTo>
                    <a:pt x="69" y="144"/>
                  </a:lnTo>
                  <a:lnTo>
                    <a:pt x="70" y="142"/>
                  </a:lnTo>
                  <a:lnTo>
                    <a:pt x="70" y="141"/>
                  </a:lnTo>
                  <a:lnTo>
                    <a:pt x="70" y="138"/>
                  </a:lnTo>
                  <a:lnTo>
                    <a:pt x="71" y="136"/>
                  </a:lnTo>
                  <a:lnTo>
                    <a:pt x="71" y="134"/>
                  </a:lnTo>
                  <a:lnTo>
                    <a:pt x="72" y="131"/>
                  </a:lnTo>
                  <a:lnTo>
                    <a:pt x="72" y="129"/>
                  </a:lnTo>
                  <a:lnTo>
                    <a:pt x="73" y="126"/>
                  </a:lnTo>
                  <a:lnTo>
                    <a:pt x="73" y="124"/>
                  </a:lnTo>
                  <a:lnTo>
                    <a:pt x="75" y="123"/>
                  </a:lnTo>
                  <a:lnTo>
                    <a:pt x="75" y="120"/>
                  </a:lnTo>
                  <a:lnTo>
                    <a:pt x="75" y="119"/>
                  </a:lnTo>
                  <a:lnTo>
                    <a:pt x="76" y="118"/>
                  </a:lnTo>
                  <a:lnTo>
                    <a:pt x="76" y="116"/>
                  </a:lnTo>
                  <a:lnTo>
                    <a:pt x="76" y="114"/>
                  </a:lnTo>
                  <a:lnTo>
                    <a:pt x="77" y="113"/>
                  </a:lnTo>
                  <a:lnTo>
                    <a:pt x="77" y="112"/>
                  </a:lnTo>
                  <a:lnTo>
                    <a:pt x="77" y="111"/>
                  </a:lnTo>
                  <a:lnTo>
                    <a:pt x="77" y="110"/>
                  </a:lnTo>
                  <a:lnTo>
                    <a:pt x="77" y="108"/>
                  </a:lnTo>
                  <a:lnTo>
                    <a:pt x="78" y="107"/>
                  </a:lnTo>
                  <a:lnTo>
                    <a:pt x="78" y="106"/>
                  </a:lnTo>
                  <a:lnTo>
                    <a:pt x="78" y="105"/>
                  </a:lnTo>
                  <a:lnTo>
                    <a:pt x="78" y="104"/>
                  </a:lnTo>
                  <a:lnTo>
                    <a:pt x="78" y="102"/>
                  </a:lnTo>
                  <a:lnTo>
                    <a:pt x="78" y="101"/>
                  </a:lnTo>
                  <a:lnTo>
                    <a:pt x="78" y="100"/>
                  </a:lnTo>
                  <a:lnTo>
                    <a:pt x="78" y="99"/>
                  </a:lnTo>
                  <a:lnTo>
                    <a:pt x="79" y="96"/>
                  </a:lnTo>
                  <a:lnTo>
                    <a:pt x="79" y="95"/>
                  </a:lnTo>
                  <a:lnTo>
                    <a:pt x="79" y="94"/>
                  </a:lnTo>
                  <a:lnTo>
                    <a:pt x="79" y="93"/>
                  </a:lnTo>
                  <a:lnTo>
                    <a:pt x="79" y="90"/>
                  </a:lnTo>
                  <a:lnTo>
                    <a:pt x="79" y="89"/>
                  </a:lnTo>
                  <a:lnTo>
                    <a:pt x="79" y="87"/>
                  </a:lnTo>
                  <a:lnTo>
                    <a:pt x="79" y="86"/>
                  </a:lnTo>
                  <a:lnTo>
                    <a:pt x="79" y="83"/>
                  </a:lnTo>
                  <a:lnTo>
                    <a:pt x="79" y="81"/>
                  </a:lnTo>
                  <a:lnTo>
                    <a:pt x="79" y="78"/>
                  </a:lnTo>
                  <a:lnTo>
                    <a:pt x="81" y="77"/>
                  </a:lnTo>
                  <a:lnTo>
                    <a:pt x="81" y="75"/>
                  </a:lnTo>
                  <a:lnTo>
                    <a:pt x="81" y="74"/>
                  </a:lnTo>
                  <a:lnTo>
                    <a:pt x="81" y="72"/>
                  </a:lnTo>
                  <a:lnTo>
                    <a:pt x="81" y="71"/>
                  </a:lnTo>
                  <a:lnTo>
                    <a:pt x="81" y="70"/>
                  </a:lnTo>
                  <a:lnTo>
                    <a:pt x="81" y="68"/>
                  </a:lnTo>
                  <a:lnTo>
                    <a:pt x="81" y="66"/>
                  </a:lnTo>
                  <a:lnTo>
                    <a:pt x="81" y="65"/>
                  </a:lnTo>
                  <a:lnTo>
                    <a:pt x="81" y="64"/>
                  </a:lnTo>
                  <a:lnTo>
                    <a:pt x="81" y="63"/>
                  </a:lnTo>
                  <a:lnTo>
                    <a:pt x="82" y="62"/>
                  </a:lnTo>
                  <a:lnTo>
                    <a:pt x="82" y="60"/>
                  </a:lnTo>
                  <a:lnTo>
                    <a:pt x="82" y="59"/>
                  </a:lnTo>
                  <a:lnTo>
                    <a:pt x="82" y="58"/>
                  </a:lnTo>
                  <a:lnTo>
                    <a:pt x="82" y="57"/>
                  </a:lnTo>
                  <a:lnTo>
                    <a:pt x="82" y="56"/>
                  </a:lnTo>
                  <a:lnTo>
                    <a:pt x="82" y="54"/>
                  </a:lnTo>
                  <a:lnTo>
                    <a:pt x="82" y="53"/>
                  </a:lnTo>
                  <a:lnTo>
                    <a:pt x="83" y="52"/>
                  </a:lnTo>
                  <a:lnTo>
                    <a:pt x="83" y="51"/>
                  </a:lnTo>
                  <a:lnTo>
                    <a:pt x="83" y="50"/>
                  </a:lnTo>
                  <a:lnTo>
                    <a:pt x="83" y="48"/>
                  </a:lnTo>
                  <a:lnTo>
                    <a:pt x="83" y="47"/>
                  </a:lnTo>
                  <a:lnTo>
                    <a:pt x="83" y="46"/>
                  </a:lnTo>
                  <a:lnTo>
                    <a:pt x="84" y="45"/>
                  </a:lnTo>
                  <a:lnTo>
                    <a:pt x="84" y="44"/>
                  </a:lnTo>
                  <a:lnTo>
                    <a:pt x="84" y="42"/>
                  </a:lnTo>
                  <a:lnTo>
                    <a:pt x="84" y="41"/>
                  </a:lnTo>
                  <a:lnTo>
                    <a:pt x="84" y="40"/>
                  </a:lnTo>
                  <a:lnTo>
                    <a:pt x="84" y="39"/>
                  </a:lnTo>
                  <a:lnTo>
                    <a:pt x="85" y="38"/>
                  </a:lnTo>
                  <a:lnTo>
                    <a:pt x="85" y="36"/>
                  </a:lnTo>
                  <a:lnTo>
                    <a:pt x="85" y="35"/>
                  </a:lnTo>
                  <a:lnTo>
                    <a:pt x="85" y="34"/>
                  </a:lnTo>
                  <a:lnTo>
                    <a:pt x="85" y="33"/>
                  </a:lnTo>
                  <a:lnTo>
                    <a:pt x="85" y="32"/>
                  </a:lnTo>
                  <a:lnTo>
                    <a:pt x="85" y="30"/>
                  </a:lnTo>
                  <a:lnTo>
                    <a:pt x="85" y="29"/>
                  </a:lnTo>
                  <a:lnTo>
                    <a:pt x="85" y="28"/>
                  </a:lnTo>
                  <a:lnTo>
                    <a:pt x="85" y="27"/>
                  </a:lnTo>
                  <a:lnTo>
                    <a:pt x="85" y="24"/>
                  </a:lnTo>
                  <a:lnTo>
                    <a:pt x="85" y="23"/>
                  </a:lnTo>
                  <a:lnTo>
                    <a:pt x="85" y="22"/>
                  </a:lnTo>
                  <a:lnTo>
                    <a:pt x="85" y="21"/>
                  </a:lnTo>
                  <a:lnTo>
                    <a:pt x="85" y="18"/>
                  </a:lnTo>
                  <a:lnTo>
                    <a:pt x="85" y="17"/>
                  </a:lnTo>
                  <a:lnTo>
                    <a:pt x="85" y="15"/>
                  </a:lnTo>
                  <a:lnTo>
                    <a:pt x="85" y="12"/>
                  </a:lnTo>
                  <a:lnTo>
                    <a:pt x="84" y="11"/>
                  </a:lnTo>
                  <a:lnTo>
                    <a:pt x="84" y="9"/>
                  </a:lnTo>
                  <a:lnTo>
                    <a:pt x="84" y="6"/>
                  </a:lnTo>
                  <a:lnTo>
                    <a:pt x="84" y="3"/>
                  </a:lnTo>
                  <a:lnTo>
                    <a:pt x="84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4" name="Line 20"/>
            <p:cNvSpPr>
              <a:spLocks noChangeShapeType="1"/>
            </p:cNvSpPr>
            <p:nvPr/>
          </p:nvSpPr>
          <p:spPr bwMode="auto">
            <a:xfrm>
              <a:off x="2926" y="2588"/>
              <a:ext cx="19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5" name="Line 21"/>
            <p:cNvSpPr>
              <a:spLocks noChangeShapeType="1"/>
            </p:cNvSpPr>
            <p:nvPr/>
          </p:nvSpPr>
          <p:spPr bwMode="auto">
            <a:xfrm>
              <a:off x="2926" y="2420"/>
              <a:ext cx="1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6" name="Line 22"/>
            <p:cNvSpPr>
              <a:spLocks noChangeShapeType="1"/>
            </p:cNvSpPr>
            <p:nvPr/>
          </p:nvSpPr>
          <p:spPr bwMode="auto">
            <a:xfrm>
              <a:off x="2926" y="2684"/>
              <a:ext cx="1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7" name="Line 23"/>
            <p:cNvSpPr>
              <a:spLocks noChangeShapeType="1"/>
            </p:cNvSpPr>
            <p:nvPr/>
          </p:nvSpPr>
          <p:spPr bwMode="auto">
            <a:xfrm flipH="1">
              <a:off x="3442" y="2553"/>
              <a:ext cx="1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" name="Freeform 24"/>
            <p:cNvSpPr>
              <a:spLocks/>
            </p:cNvSpPr>
            <p:nvPr/>
          </p:nvSpPr>
          <p:spPr bwMode="auto">
            <a:xfrm>
              <a:off x="3083" y="2375"/>
              <a:ext cx="359" cy="177"/>
            </a:xfrm>
            <a:custGeom>
              <a:avLst/>
              <a:gdLst>
                <a:gd name="T0" fmla="*/ 36 w 718"/>
                <a:gd name="T1" fmla="*/ 0 h 354"/>
                <a:gd name="T2" fmla="*/ 60 w 718"/>
                <a:gd name="T3" fmla="*/ 0 h 354"/>
                <a:gd name="T4" fmla="*/ 73 w 718"/>
                <a:gd name="T5" fmla="*/ 0 h 354"/>
                <a:gd name="T6" fmla="*/ 79 w 718"/>
                <a:gd name="T7" fmla="*/ 1 h 354"/>
                <a:gd name="T8" fmla="*/ 82 w 718"/>
                <a:gd name="T9" fmla="*/ 1 h 354"/>
                <a:gd name="T10" fmla="*/ 84 w 718"/>
                <a:gd name="T11" fmla="*/ 1 h 354"/>
                <a:gd name="T12" fmla="*/ 87 w 718"/>
                <a:gd name="T13" fmla="*/ 1 h 354"/>
                <a:gd name="T14" fmla="*/ 88 w 718"/>
                <a:gd name="T15" fmla="*/ 1 h 354"/>
                <a:gd name="T16" fmla="*/ 90 w 718"/>
                <a:gd name="T17" fmla="*/ 1 h 354"/>
                <a:gd name="T18" fmla="*/ 93 w 718"/>
                <a:gd name="T19" fmla="*/ 2 h 354"/>
                <a:gd name="T20" fmla="*/ 95 w 718"/>
                <a:gd name="T21" fmla="*/ 3 h 354"/>
                <a:gd name="T22" fmla="*/ 97 w 718"/>
                <a:gd name="T23" fmla="*/ 3 h 354"/>
                <a:gd name="T24" fmla="*/ 99 w 718"/>
                <a:gd name="T25" fmla="*/ 3 h 354"/>
                <a:gd name="T26" fmla="*/ 102 w 718"/>
                <a:gd name="T27" fmla="*/ 5 h 354"/>
                <a:gd name="T28" fmla="*/ 105 w 718"/>
                <a:gd name="T29" fmla="*/ 6 h 354"/>
                <a:gd name="T30" fmla="*/ 107 w 718"/>
                <a:gd name="T31" fmla="*/ 7 h 354"/>
                <a:gd name="T32" fmla="*/ 109 w 718"/>
                <a:gd name="T33" fmla="*/ 7 h 354"/>
                <a:gd name="T34" fmla="*/ 111 w 718"/>
                <a:gd name="T35" fmla="*/ 9 h 354"/>
                <a:gd name="T36" fmla="*/ 114 w 718"/>
                <a:gd name="T37" fmla="*/ 11 h 354"/>
                <a:gd name="T38" fmla="*/ 117 w 718"/>
                <a:gd name="T39" fmla="*/ 12 h 354"/>
                <a:gd name="T40" fmla="*/ 119 w 718"/>
                <a:gd name="T41" fmla="*/ 13 h 354"/>
                <a:gd name="T42" fmla="*/ 120 w 718"/>
                <a:gd name="T43" fmla="*/ 14 h 354"/>
                <a:gd name="T44" fmla="*/ 122 w 718"/>
                <a:gd name="T45" fmla="*/ 17 h 354"/>
                <a:gd name="T46" fmla="*/ 125 w 718"/>
                <a:gd name="T47" fmla="*/ 18 h 354"/>
                <a:gd name="T48" fmla="*/ 127 w 718"/>
                <a:gd name="T49" fmla="*/ 20 h 354"/>
                <a:gd name="T50" fmla="*/ 129 w 718"/>
                <a:gd name="T51" fmla="*/ 21 h 354"/>
                <a:gd name="T52" fmla="*/ 130 w 718"/>
                <a:gd name="T53" fmla="*/ 22 h 354"/>
                <a:gd name="T54" fmla="*/ 132 w 718"/>
                <a:gd name="T55" fmla="*/ 22 h 354"/>
                <a:gd name="T56" fmla="*/ 134 w 718"/>
                <a:gd name="T57" fmla="*/ 24 h 354"/>
                <a:gd name="T58" fmla="*/ 136 w 718"/>
                <a:gd name="T59" fmla="*/ 25 h 354"/>
                <a:gd name="T60" fmla="*/ 137 w 718"/>
                <a:gd name="T61" fmla="*/ 26 h 354"/>
                <a:gd name="T62" fmla="*/ 138 w 718"/>
                <a:gd name="T63" fmla="*/ 27 h 354"/>
                <a:gd name="T64" fmla="*/ 139 w 718"/>
                <a:gd name="T65" fmla="*/ 29 h 354"/>
                <a:gd name="T66" fmla="*/ 141 w 718"/>
                <a:gd name="T67" fmla="*/ 30 h 354"/>
                <a:gd name="T68" fmla="*/ 141 w 718"/>
                <a:gd name="T69" fmla="*/ 31 h 354"/>
                <a:gd name="T70" fmla="*/ 142 w 718"/>
                <a:gd name="T71" fmla="*/ 32 h 354"/>
                <a:gd name="T72" fmla="*/ 144 w 718"/>
                <a:gd name="T73" fmla="*/ 33 h 354"/>
                <a:gd name="T74" fmla="*/ 145 w 718"/>
                <a:gd name="T75" fmla="*/ 35 h 354"/>
                <a:gd name="T76" fmla="*/ 147 w 718"/>
                <a:gd name="T77" fmla="*/ 36 h 354"/>
                <a:gd name="T78" fmla="*/ 148 w 718"/>
                <a:gd name="T79" fmla="*/ 37 h 354"/>
                <a:gd name="T80" fmla="*/ 149 w 718"/>
                <a:gd name="T81" fmla="*/ 38 h 354"/>
                <a:gd name="T82" fmla="*/ 150 w 718"/>
                <a:gd name="T83" fmla="*/ 40 h 354"/>
                <a:gd name="T84" fmla="*/ 152 w 718"/>
                <a:gd name="T85" fmla="*/ 42 h 354"/>
                <a:gd name="T86" fmla="*/ 153 w 718"/>
                <a:gd name="T87" fmla="*/ 44 h 354"/>
                <a:gd name="T88" fmla="*/ 155 w 718"/>
                <a:gd name="T89" fmla="*/ 45 h 354"/>
                <a:gd name="T90" fmla="*/ 156 w 718"/>
                <a:gd name="T91" fmla="*/ 47 h 354"/>
                <a:gd name="T92" fmla="*/ 158 w 718"/>
                <a:gd name="T93" fmla="*/ 50 h 354"/>
                <a:gd name="T94" fmla="*/ 159 w 718"/>
                <a:gd name="T95" fmla="*/ 53 h 354"/>
                <a:gd name="T96" fmla="*/ 161 w 718"/>
                <a:gd name="T97" fmla="*/ 55 h 354"/>
                <a:gd name="T98" fmla="*/ 162 w 718"/>
                <a:gd name="T99" fmla="*/ 57 h 354"/>
                <a:gd name="T100" fmla="*/ 164 w 718"/>
                <a:gd name="T101" fmla="*/ 59 h 354"/>
                <a:gd name="T102" fmla="*/ 165 w 718"/>
                <a:gd name="T103" fmla="*/ 62 h 354"/>
                <a:gd name="T104" fmla="*/ 168 w 718"/>
                <a:gd name="T105" fmla="*/ 67 h 354"/>
                <a:gd name="T106" fmla="*/ 169 w 718"/>
                <a:gd name="T107" fmla="*/ 69 h 354"/>
                <a:gd name="T108" fmla="*/ 170 w 718"/>
                <a:gd name="T109" fmla="*/ 71 h 354"/>
                <a:gd name="T110" fmla="*/ 172 w 718"/>
                <a:gd name="T111" fmla="*/ 74 h 354"/>
                <a:gd name="T112" fmla="*/ 174 w 718"/>
                <a:gd name="T113" fmla="*/ 78 h 354"/>
                <a:gd name="T114" fmla="*/ 176 w 718"/>
                <a:gd name="T115" fmla="*/ 81 h 354"/>
                <a:gd name="T116" fmla="*/ 177 w 718"/>
                <a:gd name="T117" fmla="*/ 83 h 354"/>
                <a:gd name="T118" fmla="*/ 178 w 718"/>
                <a:gd name="T119" fmla="*/ 85 h 354"/>
                <a:gd name="T120" fmla="*/ 179 w 718"/>
                <a:gd name="T121" fmla="*/ 88 h 35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18"/>
                <a:gd name="T184" fmla="*/ 0 h 354"/>
                <a:gd name="T185" fmla="*/ 718 w 718"/>
                <a:gd name="T186" fmla="*/ 354 h 35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18" h="354">
                  <a:moveTo>
                    <a:pt x="0" y="0"/>
                  </a:moveTo>
                  <a:lnTo>
                    <a:pt x="28" y="0"/>
                  </a:lnTo>
                  <a:lnTo>
                    <a:pt x="54" y="0"/>
                  </a:lnTo>
                  <a:lnTo>
                    <a:pt x="78" y="0"/>
                  </a:lnTo>
                  <a:lnTo>
                    <a:pt x="100" y="0"/>
                  </a:lnTo>
                  <a:lnTo>
                    <a:pt x="122" y="0"/>
                  </a:lnTo>
                  <a:lnTo>
                    <a:pt x="141" y="0"/>
                  </a:lnTo>
                  <a:lnTo>
                    <a:pt x="159" y="0"/>
                  </a:lnTo>
                  <a:lnTo>
                    <a:pt x="176" y="0"/>
                  </a:lnTo>
                  <a:lnTo>
                    <a:pt x="191" y="0"/>
                  </a:lnTo>
                  <a:lnTo>
                    <a:pt x="204" y="0"/>
                  </a:lnTo>
                  <a:lnTo>
                    <a:pt x="218" y="0"/>
                  </a:lnTo>
                  <a:lnTo>
                    <a:pt x="230" y="0"/>
                  </a:lnTo>
                  <a:lnTo>
                    <a:pt x="240" y="0"/>
                  </a:lnTo>
                  <a:lnTo>
                    <a:pt x="250" y="0"/>
                  </a:lnTo>
                  <a:lnTo>
                    <a:pt x="260" y="0"/>
                  </a:lnTo>
                  <a:lnTo>
                    <a:pt x="267" y="0"/>
                  </a:lnTo>
                  <a:lnTo>
                    <a:pt x="274" y="0"/>
                  </a:lnTo>
                  <a:lnTo>
                    <a:pt x="281" y="0"/>
                  </a:lnTo>
                  <a:lnTo>
                    <a:pt x="286" y="0"/>
                  </a:lnTo>
                  <a:lnTo>
                    <a:pt x="292" y="0"/>
                  </a:lnTo>
                  <a:lnTo>
                    <a:pt x="296" y="0"/>
                  </a:lnTo>
                  <a:lnTo>
                    <a:pt x="300" y="0"/>
                  </a:lnTo>
                  <a:lnTo>
                    <a:pt x="304" y="0"/>
                  </a:lnTo>
                  <a:lnTo>
                    <a:pt x="306" y="0"/>
                  </a:lnTo>
                  <a:lnTo>
                    <a:pt x="310" y="0"/>
                  </a:lnTo>
                  <a:lnTo>
                    <a:pt x="312" y="1"/>
                  </a:lnTo>
                  <a:lnTo>
                    <a:pt x="314" y="1"/>
                  </a:lnTo>
                  <a:lnTo>
                    <a:pt x="316" y="1"/>
                  </a:lnTo>
                  <a:lnTo>
                    <a:pt x="318" y="1"/>
                  </a:lnTo>
                  <a:lnTo>
                    <a:pt x="320" y="1"/>
                  </a:lnTo>
                  <a:lnTo>
                    <a:pt x="322" y="1"/>
                  </a:lnTo>
                  <a:lnTo>
                    <a:pt x="324" y="1"/>
                  </a:lnTo>
                  <a:lnTo>
                    <a:pt x="326" y="1"/>
                  </a:lnTo>
                  <a:lnTo>
                    <a:pt x="328" y="2"/>
                  </a:lnTo>
                  <a:lnTo>
                    <a:pt x="329" y="2"/>
                  </a:lnTo>
                  <a:lnTo>
                    <a:pt x="332" y="2"/>
                  </a:lnTo>
                  <a:lnTo>
                    <a:pt x="333" y="2"/>
                  </a:lnTo>
                  <a:lnTo>
                    <a:pt x="334" y="2"/>
                  </a:lnTo>
                  <a:lnTo>
                    <a:pt x="335" y="2"/>
                  </a:lnTo>
                  <a:lnTo>
                    <a:pt x="336" y="2"/>
                  </a:lnTo>
                  <a:lnTo>
                    <a:pt x="339" y="2"/>
                  </a:lnTo>
                  <a:lnTo>
                    <a:pt x="340" y="2"/>
                  </a:lnTo>
                  <a:lnTo>
                    <a:pt x="341" y="4"/>
                  </a:lnTo>
                  <a:lnTo>
                    <a:pt x="342" y="4"/>
                  </a:lnTo>
                  <a:lnTo>
                    <a:pt x="344" y="4"/>
                  </a:lnTo>
                  <a:lnTo>
                    <a:pt x="345" y="4"/>
                  </a:lnTo>
                  <a:lnTo>
                    <a:pt x="346" y="4"/>
                  </a:lnTo>
                  <a:lnTo>
                    <a:pt x="347" y="4"/>
                  </a:lnTo>
                  <a:lnTo>
                    <a:pt x="348" y="4"/>
                  </a:lnTo>
                  <a:lnTo>
                    <a:pt x="350" y="4"/>
                  </a:lnTo>
                  <a:lnTo>
                    <a:pt x="351" y="5"/>
                  </a:lnTo>
                  <a:lnTo>
                    <a:pt x="352" y="5"/>
                  </a:lnTo>
                  <a:lnTo>
                    <a:pt x="353" y="5"/>
                  </a:lnTo>
                  <a:lnTo>
                    <a:pt x="354" y="5"/>
                  </a:lnTo>
                  <a:lnTo>
                    <a:pt x="356" y="5"/>
                  </a:lnTo>
                  <a:lnTo>
                    <a:pt x="357" y="5"/>
                  </a:lnTo>
                  <a:lnTo>
                    <a:pt x="358" y="6"/>
                  </a:lnTo>
                  <a:lnTo>
                    <a:pt x="360" y="6"/>
                  </a:lnTo>
                  <a:lnTo>
                    <a:pt x="362" y="6"/>
                  </a:lnTo>
                  <a:lnTo>
                    <a:pt x="363" y="6"/>
                  </a:lnTo>
                  <a:lnTo>
                    <a:pt x="365" y="7"/>
                  </a:lnTo>
                  <a:lnTo>
                    <a:pt x="366" y="7"/>
                  </a:lnTo>
                  <a:lnTo>
                    <a:pt x="369" y="7"/>
                  </a:lnTo>
                  <a:lnTo>
                    <a:pt x="370" y="7"/>
                  </a:lnTo>
                  <a:lnTo>
                    <a:pt x="372" y="8"/>
                  </a:lnTo>
                  <a:lnTo>
                    <a:pt x="374" y="8"/>
                  </a:lnTo>
                  <a:lnTo>
                    <a:pt x="375" y="8"/>
                  </a:lnTo>
                  <a:lnTo>
                    <a:pt x="377" y="8"/>
                  </a:lnTo>
                  <a:lnTo>
                    <a:pt x="378" y="10"/>
                  </a:lnTo>
                  <a:lnTo>
                    <a:pt x="380" y="10"/>
                  </a:lnTo>
                  <a:lnTo>
                    <a:pt x="381" y="10"/>
                  </a:lnTo>
                  <a:lnTo>
                    <a:pt x="382" y="10"/>
                  </a:lnTo>
                  <a:lnTo>
                    <a:pt x="383" y="10"/>
                  </a:lnTo>
                  <a:lnTo>
                    <a:pt x="384" y="11"/>
                  </a:lnTo>
                  <a:lnTo>
                    <a:pt x="386" y="11"/>
                  </a:lnTo>
                  <a:lnTo>
                    <a:pt x="387" y="11"/>
                  </a:lnTo>
                  <a:lnTo>
                    <a:pt x="388" y="11"/>
                  </a:lnTo>
                  <a:lnTo>
                    <a:pt x="389" y="12"/>
                  </a:lnTo>
                  <a:lnTo>
                    <a:pt x="390" y="12"/>
                  </a:lnTo>
                  <a:lnTo>
                    <a:pt x="392" y="12"/>
                  </a:lnTo>
                  <a:lnTo>
                    <a:pt x="393" y="13"/>
                  </a:lnTo>
                  <a:lnTo>
                    <a:pt x="394" y="13"/>
                  </a:lnTo>
                  <a:lnTo>
                    <a:pt x="395" y="13"/>
                  </a:lnTo>
                  <a:lnTo>
                    <a:pt x="396" y="14"/>
                  </a:lnTo>
                  <a:lnTo>
                    <a:pt x="398" y="14"/>
                  </a:lnTo>
                  <a:lnTo>
                    <a:pt x="399" y="16"/>
                  </a:lnTo>
                  <a:lnTo>
                    <a:pt x="400" y="16"/>
                  </a:lnTo>
                  <a:lnTo>
                    <a:pt x="402" y="17"/>
                  </a:lnTo>
                  <a:lnTo>
                    <a:pt x="404" y="17"/>
                  </a:lnTo>
                  <a:lnTo>
                    <a:pt x="406" y="18"/>
                  </a:lnTo>
                  <a:lnTo>
                    <a:pt x="407" y="18"/>
                  </a:lnTo>
                  <a:lnTo>
                    <a:pt x="410" y="19"/>
                  </a:lnTo>
                  <a:lnTo>
                    <a:pt x="412" y="20"/>
                  </a:lnTo>
                  <a:lnTo>
                    <a:pt x="414" y="20"/>
                  </a:lnTo>
                  <a:lnTo>
                    <a:pt x="416" y="22"/>
                  </a:lnTo>
                  <a:lnTo>
                    <a:pt x="418" y="23"/>
                  </a:lnTo>
                  <a:lnTo>
                    <a:pt x="420" y="23"/>
                  </a:lnTo>
                  <a:lnTo>
                    <a:pt x="422" y="24"/>
                  </a:lnTo>
                  <a:lnTo>
                    <a:pt x="423" y="24"/>
                  </a:lnTo>
                  <a:lnTo>
                    <a:pt x="425" y="25"/>
                  </a:lnTo>
                  <a:lnTo>
                    <a:pt x="426" y="25"/>
                  </a:lnTo>
                  <a:lnTo>
                    <a:pt x="428" y="26"/>
                  </a:lnTo>
                  <a:lnTo>
                    <a:pt x="429" y="26"/>
                  </a:lnTo>
                  <a:lnTo>
                    <a:pt x="430" y="28"/>
                  </a:lnTo>
                  <a:lnTo>
                    <a:pt x="431" y="28"/>
                  </a:lnTo>
                  <a:lnTo>
                    <a:pt x="432" y="29"/>
                  </a:lnTo>
                  <a:lnTo>
                    <a:pt x="434" y="29"/>
                  </a:lnTo>
                  <a:lnTo>
                    <a:pt x="435" y="29"/>
                  </a:lnTo>
                  <a:lnTo>
                    <a:pt x="436" y="30"/>
                  </a:lnTo>
                  <a:lnTo>
                    <a:pt x="437" y="31"/>
                  </a:lnTo>
                  <a:lnTo>
                    <a:pt x="438" y="31"/>
                  </a:lnTo>
                  <a:lnTo>
                    <a:pt x="440" y="32"/>
                  </a:lnTo>
                  <a:lnTo>
                    <a:pt x="441" y="32"/>
                  </a:lnTo>
                  <a:lnTo>
                    <a:pt x="442" y="34"/>
                  </a:lnTo>
                  <a:lnTo>
                    <a:pt x="443" y="34"/>
                  </a:lnTo>
                  <a:lnTo>
                    <a:pt x="444" y="35"/>
                  </a:lnTo>
                  <a:lnTo>
                    <a:pt x="446" y="36"/>
                  </a:lnTo>
                  <a:lnTo>
                    <a:pt x="447" y="36"/>
                  </a:lnTo>
                  <a:lnTo>
                    <a:pt x="448" y="37"/>
                  </a:lnTo>
                  <a:lnTo>
                    <a:pt x="450" y="38"/>
                  </a:lnTo>
                  <a:lnTo>
                    <a:pt x="452" y="40"/>
                  </a:lnTo>
                  <a:lnTo>
                    <a:pt x="453" y="41"/>
                  </a:lnTo>
                  <a:lnTo>
                    <a:pt x="455" y="41"/>
                  </a:lnTo>
                  <a:lnTo>
                    <a:pt x="456" y="42"/>
                  </a:lnTo>
                  <a:lnTo>
                    <a:pt x="459" y="43"/>
                  </a:lnTo>
                  <a:lnTo>
                    <a:pt x="460" y="44"/>
                  </a:lnTo>
                  <a:lnTo>
                    <a:pt x="462" y="46"/>
                  </a:lnTo>
                  <a:lnTo>
                    <a:pt x="464" y="47"/>
                  </a:lnTo>
                  <a:lnTo>
                    <a:pt x="465" y="48"/>
                  </a:lnTo>
                  <a:lnTo>
                    <a:pt x="467" y="49"/>
                  </a:lnTo>
                  <a:lnTo>
                    <a:pt x="468" y="49"/>
                  </a:lnTo>
                  <a:lnTo>
                    <a:pt x="470" y="50"/>
                  </a:lnTo>
                  <a:lnTo>
                    <a:pt x="471" y="52"/>
                  </a:lnTo>
                  <a:lnTo>
                    <a:pt x="472" y="52"/>
                  </a:lnTo>
                  <a:lnTo>
                    <a:pt x="473" y="53"/>
                  </a:lnTo>
                  <a:lnTo>
                    <a:pt x="474" y="54"/>
                  </a:lnTo>
                  <a:lnTo>
                    <a:pt x="476" y="54"/>
                  </a:lnTo>
                  <a:lnTo>
                    <a:pt x="477" y="55"/>
                  </a:lnTo>
                  <a:lnTo>
                    <a:pt x="478" y="55"/>
                  </a:lnTo>
                  <a:lnTo>
                    <a:pt x="478" y="56"/>
                  </a:lnTo>
                  <a:lnTo>
                    <a:pt x="479" y="56"/>
                  </a:lnTo>
                  <a:lnTo>
                    <a:pt x="480" y="58"/>
                  </a:lnTo>
                  <a:lnTo>
                    <a:pt x="482" y="58"/>
                  </a:lnTo>
                  <a:lnTo>
                    <a:pt x="483" y="59"/>
                  </a:lnTo>
                  <a:lnTo>
                    <a:pt x="484" y="60"/>
                  </a:lnTo>
                  <a:lnTo>
                    <a:pt x="485" y="61"/>
                  </a:lnTo>
                  <a:lnTo>
                    <a:pt x="486" y="61"/>
                  </a:lnTo>
                  <a:lnTo>
                    <a:pt x="488" y="62"/>
                  </a:lnTo>
                  <a:lnTo>
                    <a:pt x="489" y="64"/>
                  </a:lnTo>
                  <a:lnTo>
                    <a:pt x="490" y="65"/>
                  </a:lnTo>
                  <a:lnTo>
                    <a:pt x="491" y="65"/>
                  </a:lnTo>
                  <a:lnTo>
                    <a:pt x="494" y="66"/>
                  </a:lnTo>
                  <a:lnTo>
                    <a:pt x="495" y="67"/>
                  </a:lnTo>
                  <a:lnTo>
                    <a:pt x="496" y="68"/>
                  </a:lnTo>
                  <a:lnTo>
                    <a:pt x="498" y="70"/>
                  </a:lnTo>
                  <a:lnTo>
                    <a:pt x="500" y="71"/>
                  </a:lnTo>
                  <a:lnTo>
                    <a:pt x="501" y="72"/>
                  </a:lnTo>
                  <a:lnTo>
                    <a:pt x="503" y="73"/>
                  </a:lnTo>
                  <a:lnTo>
                    <a:pt x="504" y="74"/>
                  </a:lnTo>
                  <a:lnTo>
                    <a:pt x="506" y="74"/>
                  </a:lnTo>
                  <a:lnTo>
                    <a:pt x="507" y="76"/>
                  </a:lnTo>
                  <a:lnTo>
                    <a:pt x="508" y="77"/>
                  </a:lnTo>
                  <a:lnTo>
                    <a:pt x="509" y="77"/>
                  </a:lnTo>
                  <a:lnTo>
                    <a:pt x="509" y="78"/>
                  </a:lnTo>
                  <a:lnTo>
                    <a:pt x="510" y="78"/>
                  </a:lnTo>
                  <a:lnTo>
                    <a:pt x="512" y="79"/>
                  </a:lnTo>
                  <a:lnTo>
                    <a:pt x="513" y="79"/>
                  </a:lnTo>
                  <a:lnTo>
                    <a:pt x="513" y="80"/>
                  </a:lnTo>
                  <a:lnTo>
                    <a:pt x="514" y="80"/>
                  </a:lnTo>
                  <a:lnTo>
                    <a:pt x="515" y="82"/>
                  </a:lnTo>
                  <a:lnTo>
                    <a:pt x="516" y="83"/>
                  </a:lnTo>
                  <a:lnTo>
                    <a:pt x="518" y="83"/>
                  </a:lnTo>
                  <a:lnTo>
                    <a:pt x="518" y="84"/>
                  </a:lnTo>
                  <a:lnTo>
                    <a:pt x="519" y="84"/>
                  </a:lnTo>
                  <a:lnTo>
                    <a:pt x="520" y="85"/>
                  </a:lnTo>
                  <a:lnTo>
                    <a:pt x="520" y="86"/>
                  </a:lnTo>
                  <a:lnTo>
                    <a:pt x="521" y="86"/>
                  </a:lnTo>
                  <a:lnTo>
                    <a:pt x="522" y="88"/>
                  </a:lnTo>
                  <a:lnTo>
                    <a:pt x="524" y="88"/>
                  </a:lnTo>
                  <a:lnTo>
                    <a:pt x="524" y="89"/>
                  </a:lnTo>
                  <a:lnTo>
                    <a:pt x="525" y="90"/>
                  </a:lnTo>
                  <a:lnTo>
                    <a:pt x="526" y="91"/>
                  </a:lnTo>
                  <a:lnTo>
                    <a:pt x="527" y="91"/>
                  </a:lnTo>
                  <a:lnTo>
                    <a:pt x="528" y="92"/>
                  </a:lnTo>
                  <a:lnTo>
                    <a:pt x="530" y="94"/>
                  </a:lnTo>
                  <a:lnTo>
                    <a:pt x="532" y="95"/>
                  </a:lnTo>
                  <a:lnTo>
                    <a:pt x="533" y="96"/>
                  </a:lnTo>
                  <a:lnTo>
                    <a:pt x="534" y="97"/>
                  </a:lnTo>
                  <a:lnTo>
                    <a:pt x="536" y="97"/>
                  </a:lnTo>
                  <a:lnTo>
                    <a:pt x="537" y="98"/>
                  </a:lnTo>
                  <a:lnTo>
                    <a:pt x="537" y="100"/>
                  </a:lnTo>
                  <a:lnTo>
                    <a:pt x="538" y="101"/>
                  </a:lnTo>
                  <a:lnTo>
                    <a:pt x="539" y="101"/>
                  </a:lnTo>
                  <a:lnTo>
                    <a:pt x="540" y="102"/>
                  </a:lnTo>
                  <a:lnTo>
                    <a:pt x="542" y="103"/>
                  </a:lnTo>
                  <a:lnTo>
                    <a:pt x="543" y="104"/>
                  </a:lnTo>
                  <a:lnTo>
                    <a:pt x="544" y="104"/>
                  </a:lnTo>
                  <a:lnTo>
                    <a:pt x="544" y="106"/>
                  </a:lnTo>
                  <a:lnTo>
                    <a:pt x="545" y="106"/>
                  </a:lnTo>
                  <a:lnTo>
                    <a:pt x="545" y="107"/>
                  </a:lnTo>
                  <a:lnTo>
                    <a:pt x="546" y="107"/>
                  </a:lnTo>
                  <a:lnTo>
                    <a:pt x="548" y="108"/>
                  </a:lnTo>
                  <a:lnTo>
                    <a:pt x="549" y="109"/>
                  </a:lnTo>
                  <a:lnTo>
                    <a:pt x="550" y="110"/>
                  </a:lnTo>
                  <a:lnTo>
                    <a:pt x="551" y="112"/>
                  </a:lnTo>
                  <a:lnTo>
                    <a:pt x="552" y="113"/>
                  </a:lnTo>
                  <a:lnTo>
                    <a:pt x="554" y="114"/>
                  </a:lnTo>
                  <a:lnTo>
                    <a:pt x="555" y="115"/>
                  </a:lnTo>
                  <a:lnTo>
                    <a:pt x="556" y="116"/>
                  </a:lnTo>
                  <a:lnTo>
                    <a:pt x="557" y="118"/>
                  </a:lnTo>
                  <a:lnTo>
                    <a:pt x="558" y="119"/>
                  </a:lnTo>
                  <a:lnTo>
                    <a:pt x="560" y="120"/>
                  </a:lnTo>
                  <a:lnTo>
                    <a:pt x="561" y="121"/>
                  </a:lnTo>
                  <a:lnTo>
                    <a:pt x="562" y="122"/>
                  </a:lnTo>
                  <a:lnTo>
                    <a:pt x="563" y="122"/>
                  </a:lnTo>
                  <a:lnTo>
                    <a:pt x="563" y="124"/>
                  </a:lnTo>
                  <a:lnTo>
                    <a:pt x="564" y="125"/>
                  </a:lnTo>
                  <a:lnTo>
                    <a:pt x="566" y="126"/>
                  </a:lnTo>
                  <a:lnTo>
                    <a:pt x="567" y="126"/>
                  </a:lnTo>
                  <a:lnTo>
                    <a:pt x="567" y="127"/>
                  </a:lnTo>
                  <a:lnTo>
                    <a:pt x="568" y="127"/>
                  </a:lnTo>
                  <a:lnTo>
                    <a:pt x="568" y="128"/>
                  </a:lnTo>
                  <a:lnTo>
                    <a:pt x="569" y="128"/>
                  </a:lnTo>
                  <a:lnTo>
                    <a:pt x="569" y="130"/>
                  </a:lnTo>
                  <a:lnTo>
                    <a:pt x="570" y="130"/>
                  </a:lnTo>
                  <a:lnTo>
                    <a:pt x="572" y="131"/>
                  </a:lnTo>
                  <a:lnTo>
                    <a:pt x="573" y="132"/>
                  </a:lnTo>
                  <a:lnTo>
                    <a:pt x="574" y="133"/>
                  </a:lnTo>
                  <a:lnTo>
                    <a:pt x="575" y="134"/>
                  </a:lnTo>
                  <a:lnTo>
                    <a:pt x="576" y="134"/>
                  </a:lnTo>
                  <a:lnTo>
                    <a:pt x="578" y="136"/>
                  </a:lnTo>
                  <a:lnTo>
                    <a:pt x="578" y="137"/>
                  </a:lnTo>
                  <a:lnTo>
                    <a:pt x="579" y="138"/>
                  </a:lnTo>
                  <a:lnTo>
                    <a:pt x="580" y="138"/>
                  </a:lnTo>
                  <a:lnTo>
                    <a:pt x="581" y="139"/>
                  </a:lnTo>
                  <a:lnTo>
                    <a:pt x="582" y="140"/>
                  </a:lnTo>
                  <a:lnTo>
                    <a:pt x="584" y="140"/>
                  </a:lnTo>
                  <a:lnTo>
                    <a:pt x="584" y="142"/>
                  </a:lnTo>
                  <a:lnTo>
                    <a:pt x="585" y="143"/>
                  </a:lnTo>
                  <a:lnTo>
                    <a:pt x="586" y="144"/>
                  </a:lnTo>
                  <a:lnTo>
                    <a:pt x="587" y="144"/>
                  </a:lnTo>
                  <a:lnTo>
                    <a:pt x="587" y="145"/>
                  </a:lnTo>
                  <a:lnTo>
                    <a:pt x="588" y="145"/>
                  </a:lnTo>
                  <a:lnTo>
                    <a:pt x="588" y="146"/>
                  </a:lnTo>
                  <a:lnTo>
                    <a:pt x="590" y="146"/>
                  </a:lnTo>
                  <a:lnTo>
                    <a:pt x="590" y="148"/>
                  </a:lnTo>
                  <a:lnTo>
                    <a:pt x="591" y="148"/>
                  </a:lnTo>
                  <a:lnTo>
                    <a:pt x="591" y="149"/>
                  </a:lnTo>
                  <a:lnTo>
                    <a:pt x="592" y="149"/>
                  </a:lnTo>
                  <a:lnTo>
                    <a:pt x="592" y="150"/>
                  </a:lnTo>
                  <a:lnTo>
                    <a:pt x="593" y="150"/>
                  </a:lnTo>
                  <a:lnTo>
                    <a:pt x="593" y="151"/>
                  </a:lnTo>
                  <a:lnTo>
                    <a:pt x="594" y="152"/>
                  </a:lnTo>
                  <a:lnTo>
                    <a:pt x="594" y="154"/>
                  </a:lnTo>
                  <a:lnTo>
                    <a:pt x="596" y="154"/>
                  </a:lnTo>
                  <a:lnTo>
                    <a:pt x="597" y="155"/>
                  </a:lnTo>
                  <a:lnTo>
                    <a:pt x="597" y="156"/>
                  </a:lnTo>
                  <a:lnTo>
                    <a:pt x="598" y="157"/>
                  </a:lnTo>
                  <a:lnTo>
                    <a:pt x="599" y="158"/>
                  </a:lnTo>
                  <a:lnTo>
                    <a:pt x="600" y="160"/>
                  </a:lnTo>
                  <a:lnTo>
                    <a:pt x="600" y="161"/>
                  </a:lnTo>
                  <a:lnTo>
                    <a:pt x="602" y="162"/>
                  </a:lnTo>
                  <a:lnTo>
                    <a:pt x="603" y="163"/>
                  </a:lnTo>
                  <a:lnTo>
                    <a:pt x="604" y="166"/>
                  </a:lnTo>
                  <a:lnTo>
                    <a:pt x="605" y="167"/>
                  </a:lnTo>
                  <a:lnTo>
                    <a:pt x="606" y="168"/>
                  </a:lnTo>
                  <a:lnTo>
                    <a:pt x="608" y="169"/>
                  </a:lnTo>
                  <a:lnTo>
                    <a:pt x="609" y="170"/>
                  </a:lnTo>
                  <a:lnTo>
                    <a:pt x="609" y="172"/>
                  </a:lnTo>
                  <a:lnTo>
                    <a:pt x="610" y="173"/>
                  </a:lnTo>
                  <a:lnTo>
                    <a:pt x="611" y="174"/>
                  </a:lnTo>
                  <a:lnTo>
                    <a:pt x="611" y="175"/>
                  </a:lnTo>
                  <a:lnTo>
                    <a:pt x="612" y="176"/>
                  </a:lnTo>
                  <a:lnTo>
                    <a:pt x="614" y="178"/>
                  </a:lnTo>
                  <a:lnTo>
                    <a:pt x="614" y="179"/>
                  </a:lnTo>
                  <a:lnTo>
                    <a:pt x="615" y="180"/>
                  </a:lnTo>
                  <a:lnTo>
                    <a:pt x="616" y="180"/>
                  </a:lnTo>
                  <a:lnTo>
                    <a:pt x="616" y="181"/>
                  </a:lnTo>
                  <a:lnTo>
                    <a:pt x="617" y="182"/>
                  </a:lnTo>
                  <a:lnTo>
                    <a:pt x="617" y="184"/>
                  </a:lnTo>
                  <a:lnTo>
                    <a:pt x="618" y="184"/>
                  </a:lnTo>
                  <a:lnTo>
                    <a:pt x="618" y="185"/>
                  </a:lnTo>
                  <a:lnTo>
                    <a:pt x="620" y="186"/>
                  </a:lnTo>
                  <a:lnTo>
                    <a:pt x="621" y="187"/>
                  </a:lnTo>
                  <a:lnTo>
                    <a:pt x="621" y="188"/>
                  </a:lnTo>
                  <a:lnTo>
                    <a:pt x="622" y="190"/>
                  </a:lnTo>
                  <a:lnTo>
                    <a:pt x="623" y="191"/>
                  </a:lnTo>
                  <a:lnTo>
                    <a:pt x="623" y="192"/>
                  </a:lnTo>
                  <a:lnTo>
                    <a:pt x="624" y="194"/>
                  </a:lnTo>
                  <a:lnTo>
                    <a:pt x="626" y="196"/>
                  </a:lnTo>
                  <a:lnTo>
                    <a:pt x="627" y="197"/>
                  </a:lnTo>
                  <a:lnTo>
                    <a:pt x="628" y="199"/>
                  </a:lnTo>
                  <a:lnTo>
                    <a:pt x="629" y="200"/>
                  </a:lnTo>
                  <a:lnTo>
                    <a:pt x="630" y="203"/>
                  </a:lnTo>
                  <a:lnTo>
                    <a:pt x="632" y="205"/>
                  </a:lnTo>
                  <a:lnTo>
                    <a:pt x="634" y="206"/>
                  </a:lnTo>
                  <a:lnTo>
                    <a:pt x="635" y="209"/>
                  </a:lnTo>
                  <a:lnTo>
                    <a:pt x="635" y="210"/>
                  </a:lnTo>
                  <a:lnTo>
                    <a:pt x="636" y="212"/>
                  </a:lnTo>
                  <a:lnTo>
                    <a:pt x="638" y="214"/>
                  </a:lnTo>
                  <a:lnTo>
                    <a:pt x="639" y="215"/>
                  </a:lnTo>
                  <a:lnTo>
                    <a:pt x="640" y="216"/>
                  </a:lnTo>
                  <a:lnTo>
                    <a:pt x="640" y="217"/>
                  </a:lnTo>
                  <a:lnTo>
                    <a:pt x="641" y="218"/>
                  </a:lnTo>
                  <a:lnTo>
                    <a:pt x="642" y="220"/>
                  </a:lnTo>
                  <a:lnTo>
                    <a:pt x="642" y="221"/>
                  </a:lnTo>
                  <a:lnTo>
                    <a:pt x="644" y="222"/>
                  </a:lnTo>
                  <a:lnTo>
                    <a:pt x="645" y="223"/>
                  </a:lnTo>
                  <a:lnTo>
                    <a:pt x="645" y="224"/>
                  </a:lnTo>
                  <a:lnTo>
                    <a:pt x="646" y="226"/>
                  </a:lnTo>
                  <a:lnTo>
                    <a:pt x="646" y="227"/>
                  </a:lnTo>
                  <a:lnTo>
                    <a:pt x="647" y="228"/>
                  </a:lnTo>
                  <a:lnTo>
                    <a:pt x="648" y="229"/>
                  </a:lnTo>
                  <a:lnTo>
                    <a:pt x="648" y="230"/>
                  </a:lnTo>
                  <a:lnTo>
                    <a:pt x="650" y="232"/>
                  </a:lnTo>
                  <a:lnTo>
                    <a:pt x="651" y="233"/>
                  </a:lnTo>
                  <a:lnTo>
                    <a:pt x="651" y="234"/>
                  </a:lnTo>
                  <a:lnTo>
                    <a:pt x="652" y="236"/>
                  </a:lnTo>
                  <a:lnTo>
                    <a:pt x="653" y="238"/>
                  </a:lnTo>
                  <a:lnTo>
                    <a:pt x="653" y="239"/>
                  </a:lnTo>
                  <a:lnTo>
                    <a:pt x="654" y="241"/>
                  </a:lnTo>
                  <a:lnTo>
                    <a:pt x="656" y="242"/>
                  </a:lnTo>
                  <a:lnTo>
                    <a:pt x="657" y="245"/>
                  </a:lnTo>
                  <a:lnTo>
                    <a:pt x="658" y="247"/>
                  </a:lnTo>
                  <a:lnTo>
                    <a:pt x="659" y="250"/>
                  </a:lnTo>
                  <a:lnTo>
                    <a:pt x="660" y="251"/>
                  </a:lnTo>
                  <a:lnTo>
                    <a:pt x="662" y="253"/>
                  </a:lnTo>
                  <a:lnTo>
                    <a:pt x="664" y="256"/>
                  </a:lnTo>
                  <a:lnTo>
                    <a:pt x="665" y="258"/>
                  </a:lnTo>
                  <a:lnTo>
                    <a:pt x="665" y="260"/>
                  </a:lnTo>
                  <a:lnTo>
                    <a:pt x="666" y="262"/>
                  </a:lnTo>
                  <a:lnTo>
                    <a:pt x="668" y="264"/>
                  </a:lnTo>
                  <a:lnTo>
                    <a:pt x="669" y="265"/>
                  </a:lnTo>
                  <a:lnTo>
                    <a:pt x="670" y="266"/>
                  </a:lnTo>
                  <a:lnTo>
                    <a:pt x="670" y="269"/>
                  </a:lnTo>
                  <a:lnTo>
                    <a:pt x="671" y="270"/>
                  </a:lnTo>
                  <a:lnTo>
                    <a:pt x="672" y="271"/>
                  </a:lnTo>
                  <a:lnTo>
                    <a:pt x="672" y="272"/>
                  </a:lnTo>
                  <a:lnTo>
                    <a:pt x="674" y="274"/>
                  </a:lnTo>
                  <a:lnTo>
                    <a:pt x="675" y="275"/>
                  </a:lnTo>
                  <a:lnTo>
                    <a:pt x="675" y="276"/>
                  </a:lnTo>
                  <a:lnTo>
                    <a:pt x="676" y="277"/>
                  </a:lnTo>
                  <a:lnTo>
                    <a:pt x="677" y="278"/>
                  </a:lnTo>
                  <a:lnTo>
                    <a:pt x="677" y="280"/>
                  </a:lnTo>
                  <a:lnTo>
                    <a:pt x="678" y="282"/>
                  </a:lnTo>
                  <a:lnTo>
                    <a:pt x="678" y="283"/>
                  </a:lnTo>
                  <a:lnTo>
                    <a:pt x="680" y="284"/>
                  </a:lnTo>
                  <a:lnTo>
                    <a:pt x="681" y="286"/>
                  </a:lnTo>
                  <a:lnTo>
                    <a:pt x="681" y="287"/>
                  </a:lnTo>
                  <a:lnTo>
                    <a:pt x="682" y="288"/>
                  </a:lnTo>
                  <a:lnTo>
                    <a:pt x="683" y="290"/>
                  </a:lnTo>
                  <a:lnTo>
                    <a:pt x="684" y="292"/>
                  </a:lnTo>
                  <a:lnTo>
                    <a:pt x="686" y="294"/>
                  </a:lnTo>
                  <a:lnTo>
                    <a:pt x="687" y="295"/>
                  </a:lnTo>
                  <a:lnTo>
                    <a:pt x="688" y="298"/>
                  </a:lnTo>
                  <a:lnTo>
                    <a:pt x="689" y="300"/>
                  </a:lnTo>
                  <a:lnTo>
                    <a:pt x="690" y="302"/>
                  </a:lnTo>
                  <a:lnTo>
                    <a:pt x="692" y="305"/>
                  </a:lnTo>
                  <a:lnTo>
                    <a:pt x="693" y="307"/>
                  </a:lnTo>
                  <a:lnTo>
                    <a:pt x="694" y="310"/>
                  </a:lnTo>
                  <a:lnTo>
                    <a:pt x="695" y="311"/>
                  </a:lnTo>
                  <a:lnTo>
                    <a:pt x="696" y="313"/>
                  </a:lnTo>
                  <a:lnTo>
                    <a:pt x="698" y="316"/>
                  </a:lnTo>
                  <a:lnTo>
                    <a:pt x="699" y="317"/>
                  </a:lnTo>
                  <a:lnTo>
                    <a:pt x="700" y="319"/>
                  </a:lnTo>
                  <a:lnTo>
                    <a:pt x="701" y="320"/>
                  </a:lnTo>
                  <a:lnTo>
                    <a:pt x="701" y="322"/>
                  </a:lnTo>
                  <a:lnTo>
                    <a:pt x="702" y="324"/>
                  </a:lnTo>
                  <a:lnTo>
                    <a:pt x="704" y="325"/>
                  </a:lnTo>
                  <a:lnTo>
                    <a:pt x="704" y="326"/>
                  </a:lnTo>
                  <a:lnTo>
                    <a:pt x="705" y="328"/>
                  </a:lnTo>
                  <a:lnTo>
                    <a:pt x="705" y="329"/>
                  </a:lnTo>
                  <a:lnTo>
                    <a:pt x="706" y="330"/>
                  </a:lnTo>
                  <a:lnTo>
                    <a:pt x="707" y="331"/>
                  </a:lnTo>
                  <a:lnTo>
                    <a:pt x="707" y="332"/>
                  </a:lnTo>
                  <a:lnTo>
                    <a:pt x="708" y="334"/>
                  </a:lnTo>
                  <a:lnTo>
                    <a:pt x="708" y="335"/>
                  </a:lnTo>
                  <a:lnTo>
                    <a:pt x="710" y="336"/>
                  </a:lnTo>
                  <a:lnTo>
                    <a:pt x="710" y="337"/>
                  </a:lnTo>
                  <a:lnTo>
                    <a:pt x="711" y="338"/>
                  </a:lnTo>
                  <a:lnTo>
                    <a:pt x="711" y="340"/>
                  </a:lnTo>
                  <a:lnTo>
                    <a:pt x="712" y="341"/>
                  </a:lnTo>
                  <a:lnTo>
                    <a:pt x="712" y="342"/>
                  </a:lnTo>
                  <a:lnTo>
                    <a:pt x="713" y="343"/>
                  </a:lnTo>
                  <a:lnTo>
                    <a:pt x="713" y="344"/>
                  </a:lnTo>
                  <a:lnTo>
                    <a:pt x="714" y="347"/>
                  </a:lnTo>
                  <a:lnTo>
                    <a:pt x="716" y="348"/>
                  </a:lnTo>
                  <a:lnTo>
                    <a:pt x="716" y="350"/>
                  </a:lnTo>
                  <a:lnTo>
                    <a:pt x="717" y="352"/>
                  </a:lnTo>
                  <a:lnTo>
                    <a:pt x="718" y="354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" name="Freeform 25"/>
            <p:cNvSpPr>
              <a:spLocks/>
            </p:cNvSpPr>
            <p:nvPr/>
          </p:nvSpPr>
          <p:spPr bwMode="auto">
            <a:xfrm>
              <a:off x="3083" y="2552"/>
              <a:ext cx="359" cy="178"/>
            </a:xfrm>
            <a:custGeom>
              <a:avLst/>
              <a:gdLst>
                <a:gd name="T0" fmla="*/ 36 w 718"/>
                <a:gd name="T1" fmla="*/ 89 h 355"/>
                <a:gd name="T2" fmla="*/ 60 w 718"/>
                <a:gd name="T3" fmla="*/ 89 h 355"/>
                <a:gd name="T4" fmla="*/ 73 w 718"/>
                <a:gd name="T5" fmla="*/ 89 h 355"/>
                <a:gd name="T6" fmla="*/ 79 w 718"/>
                <a:gd name="T7" fmla="*/ 89 h 355"/>
                <a:gd name="T8" fmla="*/ 82 w 718"/>
                <a:gd name="T9" fmla="*/ 89 h 355"/>
                <a:gd name="T10" fmla="*/ 84 w 718"/>
                <a:gd name="T11" fmla="*/ 88 h 355"/>
                <a:gd name="T12" fmla="*/ 87 w 718"/>
                <a:gd name="T13" fmla="*/ 88 h 355"/>
                <a:gd name="T14" fmla="*/ 88 w 718"/>
                <a:gd name="T15" fmla="*/ 88 h 355"/>
                <a:gd name="T16" fmla="*/ 90 w 718"/>
                <a:gd name="T17" fmla="*/ 87 h 355"/>
                <a:gd name="T18" fmla="*/ 93 w 718"/>
                <a:gd name="T19" fmla="*/ 87 h 355"/>
                <a:gd name="T20" fmla="*/ 95 w 718"/>
                <a:gd name="T21" fmla="*/ 87 h 355"/>
                <a:gd name="T22" fmla="*/ 97 w 718"/>
                <a:gd name="T23" fmla="*/ 86 h 355"/>
                <a:gd name="T24" fmla="*/ 99 w 718"/>
                <a:gd name="T25" fmla="*/ 85 h 355"/>
                <a:gd name="T26" fmla="*/ 102 w 718"/>
                <a:gd name="T27" fmla="*/ 84 h 355"/>
                <a:gd name="T28" fmla="*/ 105 w 718"/>
                <a:gd name="T29" fmla="*/ 83 h 355"/>
                <a:gd name="T30" fmla="*/ 107 w 718"/>
                <a:gd name="T31" fmla="*/ 82 h 355"/>
                <a:gd name="T32" fmla="*/ 109 w 718"/>
                <a:gd name="T33" fmla="*/ 81 h 355"/>
                <a:gd name="T34" fmla="*/ 111 w 718"/>
                <a:gd name="T35" fmla="*/ 80 h 355"/>
                <a:gd name="T36" fmla="*/ 114 w 718"/>
                <a:gd name="T37" fmla="*/ 78 h 355"/>
                <a:gd name="T38" fmla="*/ 117 w 718"/>
                <a:gd name="T39" fmla="*/ 77 h 355"/>
                <a:gd name="T40" fmla="*/ 119 w 718"/>
                <a:gd name="T41" fmla="*/ 75 h 355"/>
                <a:gd name="T42" fmla="*/ 120 w 718"/>
                <a:gd name="T43" fmla="*/ 74 h 355"/>
                <a:gd name="T44" fmla="*/ 122 w 718"/>
                <a:gd name="T45" fmla="*/ 73 h 355"/>
                <a:gd name="T46" fmla="*/ 125 w 718"/>
                <a:gd name="T47" fmla="*/ 71 h 355"/>
                <a:gd name="T48" fmla="*/ 127 w 718"/>
                <a:gd name="T49" fmla="*/ 70 h 355"/>
                <a:gd name="T50" fmla="*/ 129 w 718"/>
                <a:gd name="T51" fmla="*/ 69 h 355"/>
                <a:gd name="T52" fmla="*/ 130 w 718"/>
                <a:gd name="T53" fmla="*/ 68 h 355"/>
                <a:gd name="T54" fmla="*/ 132 w 718"/>
                <a:gd name="T55" fmla="*/ 66 h 355"/>
                <a:gd name="T56" fmla="*/ 134 w 718"/>
                <a:gd name="T57" fmla="*/ 65 h 355"/>
                <a:gd name="T58" fmla="*/ 136 w 718"/>
                <a:gd name="T59" fmla="*/ 63 h 355"/>
                <a:gd name="T60" fmla="*/ 137 w 718"/>
                <a:gd name="T61" fmla="*/ 62 h 355"/>
                <a:gd name="T62" fmla="*/ 138 w 718"/>
                <a:gd name="T63" fmla="*/ 61 h 355"/>
                <a:gd name="T64" fmla="*/ 139 w 718"/>
                <a:gd name="T65" fmla="*/ 60 h 355"/>
                <a:gd name="T66" fmla="*/ 141 w 718"/>
                <a:gd name="T67" fmla="*/ 59 h 355"/>
                <a:gd name="T68" fmla="*/ 141 w 718"/>
                <a:gd name="T69" fmla="*/ 58 h 355"/>
                <a:gd name="T70" fmla="*/ 142 w 718"/>
                <a:gd name="T71" fmla="*/ 57 h 355"/>
                <a:gd name="T72" fmla="*/ 144 w 718"/>
                <a:gd name="T73" fmla="*/ 56 h 355"/>
                <a:gd name="T74" fmla="*/ 145 w 718"/>
                <a:gd name="T75" fmla="*/ 55 h 355"/>
                <a:gd name="T76" fmla="*/ 147 w 718"/>
                <a:gd name="T77" fmla="*/ 53 h 355"/>
                <a:gd name="T78" fmla="*/ 148 w 718"/>
                <a:gd name="T79" fmla="*/ 52 h 355"/>
                <a:gd name="T80" fmla="*/ 149 w 718"/>
                <a:gd name="T81" fmla="*/ 51 h 355"/>
                <a:gd name="T82" fmla="*/ 150 w 718"/>
                <a:gd name="T83" fmla="*/ 49 h 355"/>
                <a:gd name="T84" fmla="*/ 152 w 718"/>
                <a:gd name="T85" fmla="*/ 47 h 355"/>
                <a:gd name="T86" fmla="*/ 153 w 718"/>
                <a:gd name="T87" fmla="*/ 45 h 355"/>
                <a:gd name="T88" fmla="*/ 155 w 718"/>
                <a:gd name="T89" fmla="*/ 44 h 355"/>
                <a:gd name="T90" fmla="*/ 156 w 718"/>
                <a:gd name="T91" fmla="*/ 42 h 355"/>
                <a:gd name="T92" fmla="*/ 158 w 718"/>
                <a:gd name="T93" fmla="*/ 39 h 355"/>
                <a:gd name="T94" fmla="*/ 159 w 718"/>
                <a:gd name="T95" fmla="*/ 36 h 355"/>
                <a:gd name="T96" fmla="*/ 161 w 718"/>
                <a:gd name="T97" fmla="*/ 34 h 355"/>
                <a:gd name="T98" fmla="*/ 162 w 718"/>
                <a:gd name="T99" fmla="*/ 32 h 355"/>
                <a:gd name="T100" fmla="*/ 164 w 718"/>
                <a:gd name="T101" fmla="*/ 29 h 355"/>
                <a:gd name="T102" fmla="*/ 165 w 718"/>
                <a:gd name="T103" fmla="*/ 26 h 355"/>
                <a:gd name="T104" fmla="*/ 168 w 718"/>
                <a:gd name="T105" fmla="*/ 23 h 355"/>
                <a:gd name="T106" fmla="*/ 169 w 718"/>
                <a:gd name="T107" fmla="*/ 20 h 355"/>
                <a:gd name="T108" fmla="*/ 170 w 718"/>
                <a:gd name="T109" fmla="*/ 18 h 355"/>
                <a:gd name="T110" fmla="*/ 172 w 718"/>
                <a:gd name="T111" fmla="*/ 15 h 355"/>
                <a:gd name="T112" fmla="*/ 174 w 718"/>
                <a:gd name="T113" fmla="*/ 12 h 355"/>
                <a:gd name="T114" fmla="*/ 176 w 718"/>
                <a:gd name="T115" fmla="*/ 9 h 355"/>
                <a:gd name="T116" fmla="*/ 177 w 718"/>
                <a:gd name="T117" fmla="*/ 6 h 355"/>
                <a:gd name="T118" fmla="*/ 178 w 718"/>
                <a:gd name="T119" fmla="*/ 4 h 355"/>
                <a:gd name="T120" fmla="*/ 179 w 718"/>
                <a:gd name="T121" fmla="*/ 2 h 35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18"/>
                <a:gd name="T184" fmla="*/ 0 h 355"/>
                <a:gd name="T185" fmla="*/ 718 w 718"/>
                <a:gd name="T186" fmla="*/ 355 h 35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18" h="355">
                  <a:moveTo>
                    <a:pt x="0" y="355"/>
                  </a:moveTo>
                  <a:lnTo>
                    <a:pt x="28" y="355"/>
                  </a:lnTo>
                  <a:lnTo>
                    <a:pt x="54" y="355"/>
                  </a:lnTo>
                  <a:lnTo>
                    <a:pt x="78" y="355"/>
                  </a:lnTo>
                  <a:lnTo>
                    <a:pt x="100" y="355"/>
                  </a:lnTo>
                  <a:lnTo>
                    <a:pt x="122" y="355"/>
                  </a:lnTo>
                  <a:lnTo>
                    <a:pt x="141" y="355"/>
                  </a:lnTo>
                  <a:lnTo>
                    <a:pt x="159" y="355"/>
                  </a:lnTo>
                  <a:lnTo>
                    <a:pt x="176" y="355"/>
                  </a:lnTo>
                  <a:lnTo>
                    <a:pt x="191" y="355"/>
                  </a:lnTo>
                  <a:lnTo>
                    <a:pt x="204" y="355"/>
                  </a:lnTo>
                  <a:lnTo>
                    <a:pt x="218" y="355"/>
                  </a:lnTo>
                  <a:lnTo>
                    <a:pt x="230" y="355"/>
                  </a:lnTo>
                  <a:lnTo>
                    <a:pt x="240" y="355"/>
                  </a:lnTo>
                  <a:lnTo>
                    <a:pt x="250" y="355"/>
                  </a:lnTo>
                  <a:lnTo>
                    <a:pt x="260" y="355"/>
                  </a:lnTo>
                  <a:lnTo>
                    <a:pt x="267" y="354"/>
                  </a:lnTo>
                  <a:lnTo>
                    <a:pt x="274" y="354"/>
                  </a:lnTo>
                  <a:lnTo>
                    <a:pt x="281" y="354"/>
                  </a:lnTo>
                  <a:lnTo>
                    <a:pt x="286" y="354"/>
                  </a:lnTo>
                  <a:lnTo>
                    <a:pt x="292" y="354"/>
                  </a:lnTo>
                  <a:lnTo>
                    <a:pt x="296" y="354"/>
                  </a:lnTo>
                  <a:lnTo>
                    <a:pt x="300" y="354"/>
                  </a:lnTo>
                  <a:lnTo>
                    <a:pt x="304" y="354"/>
                  </a:lnTo>
                  <a:lnTo>
                    <a:pt x="306" y="354"/>
                  </a:lnTo>
                  <a:lnTo>
                    <a:pt x="310" y="354"/>
                  </a:lnTo>
                  <a:lnTo>
                    <a:pt x="312" y="354"/>
                  </a:lnTo>
                  <a:lnTo>
                    <a:pt x="314" y="354"/>
                  </a:lnTo>
                  <a:lnTo>
                    <a:pt x="316" y="354"/>
                  </a:lnTo>
                  <a:lnTo>
                    <a:pt x="318" y="354"/>
                  </a:lnTo>
                  <a:lnTo>
                    <a:pt x="320" y="353"/>
                  </a:lnTo>
                  <a:lnTo>
                    <a:pt x="322" y="353"/>
                  </a:lnTo>
                  <a:lnTo>
                    <a:pt x="324" y="353"/>
                  </a:lnTo>
                  <a:lnTo>
                    <a:pt x="326" y="353"/>
                  </a:lnTo>
                  <a:lnTo>
                    <a:pt x="328" y="353"/>
                  </a:lnTo>
                  <a:lnTo>
                    <a:pt x="329" y="353"/>
                  </a:lnTo>
                  <a:lnTo>
                    <a:pt x="332" y="353"/>
                  </a:lnTo>
                  <a:lnTo>
                    <a:pt x="333" y="353"/>
                  </a:lnTo>
                  <a:lnTo>
                    <a:pt x="334" y="352"/>
                  </a:lnTo>
                  <a:lnTo>
                    <a:pt x="335" y="352"/>
                  </a:lnTo>
                  <a:lnTo>
                    <a:pt x="336" y="352"/>
                  </a:lnTo>
                  <a:lnTo>
                    <a:pt x="339" y="352"/>
                  </a:lnTo>
                  <a:lnTo>
                    <a:pt x="340" y="352"/>
                  </a:lnTo>
                  <a:lnTo>
                    <a:pt x="341" y="352"/>
                  </a:lnTo>
                  <a:lnTo>
                    <a:pt x="342" y="352"/>
                  </a:lnTo>
                  <a:lnTo>
                    <a:pt x="344" y="352"/>
                  </a:lnTo>
                  <a:lnTo>
                    <a:pt x="345" y="352"/>
                  </a:lnTo>
                  <a:lnTo>
                    <a:pt x="346" y="351"/>
                  </a:lnTo>
                  <a:lnTo>
                    <a:pt x="347" y="351"/>
                  </a:lnTo>
                  <a:lnTo>
                    <a:pt x="348" y="351"/>
                  </a:lnTo>
                  <a:lnTo>
                    <a:pt x="350" y="351"/>
                  </a:lnTo>
                  <a:lnTo>
                    <a:pt x="351" y="351"/>
                  </a:lnTo>
                  <a:lnTo>
                    <a:pt x="352" y="351"/>
                  </a:lnTo>
                  <a:lnTo>
                    <a:pt x="353" y="351"/>
                  </a:lnTo>
                  <a:lnTo>
                    <a:pt x="354" y="349"/>
                  </a:lnTo>
                  <a:lnTo>
                    <a:pt x="356" y="349"/>
                  </a:lnTo>
                  <a:lnTo>
                    <a:pt x="357" y="349"/>
                  </a:lnTo>
                  <a:lnTo>
                    <a:pt x="358" y="349"/>
                  </a:lnTo>
                  <a:lnTo>
                    <a:pt x="360" y="349"/>
                  </a:lnTo>
                  <a:lnTo>
                    <a:pt x="362" y="348"/>
                  </a:lnTo>
                  <a:lnTo>
                    <a:pt x="363" y="348"/>
                  </a:lnTo>
                  <a:lnTo>
                    <a:pt x="365" y="348"/>
                  </a:lnTo>
                  <a:lnTo>
                    <a:pt x="366" y="347"/>
                  </a:lnTo>
                  <a:lnTo>
                    <a:pt x="369" y="347"/>
                  </a:lnTo>
                  <a:lnTo>
                    <a:pt x="370" y="347"/>
                  </a:lnTo>
                  <a:lnTo>
                    <a:pt x="372" y="347"/>
                  </a:lnTo>
                  <a:lnTo>
                    <a:pt x="374" y="346"/>
                  </a:lnTo>
                  <a:lnTo>
                    <a:pt x="375" y="346"/>
                  </a:lnTo>
                  <a:lnTo>
                    <a:pt x="377" y="346"/>
                  </a:lnTo>
                  <a:lnTo>
                    <a:pt x="378" y="346"/>
                  </a:lnTo>
                  <a:lnTo>
                    <a:pt x="380" y="346"/>
                  </a:lnTo>
                  <a:lnTo>
                    <a:pt x="381" y="345"/>
                  </a:lnTo>
                  <a:lnTo>
                    <a:pt x="382" y="345"/>
                  </a:lnTo>
                  <a:lnTo>
                    <a:pt x="383" y="345"/>
                  </a:lnTo>
                  <a:lnTo>
                    <a:pt x="384" y="345"/>
                  </a:lnTo>
                  <a:lnTo>
                    <a:pt x="386" y="345"/>
                  </a:lnTo>
                  <a:lnTo>
                    <a:pt x="386" y="343"/>
                  </a:lnTo>
                  <a:lnTo>
                    <a:pt x="387" y="343"/>
                  </a:lnTo>
                  <a:lnTo>
                    <a:pt x="388" y="343"/>
                  </a:lnTo>
                  <a:lnTo>
                    <a:pt x="389" y="343"/>
                  </a:lnTo>
                  <a:lnTo>
                    <a:pt x="390" y="342"/>
                  </a:lnTo>
                  <a:lnTo>
                    <a:pt x="392" y="342"/>
                  </a:lnTo>
                  <a:lnTo>
                    <a:pt x="393" y="342"/>
                  </a:lnTo>
                  <a:lnTo>
                    <a:pt x="394" y="341"/>
                  </a:lnTo>
                  <a:lnTo>
                    <a:pt x="395" y="341"/>
                  </a:lnTo>
                  <a:lnTo>
                    <a:pt x="396" y="341"/>
                  </a:lnTo>
                  <a:lnTo>
                    <a:pt x="398" y="340"/>
                  </a:lnTo>
                  <a:lnTo>
                    <a:pt x="399" y="340"/>
                  </a:lnTo>
                  <a:lnTo>
                    <a:pt x="400" y="339"/>
                  </a:lnTo>
                  <a:lnTo>
                    <a:pt x="402" y="339"/>
                  </a:lnTo>
                  <a:lnTo>
                    <a:pt x="404" y="337"/>
                  </a:lnTo>
                  <a:lnTo>
                    <a:pt x="406" y="337"/>
                  </a:lnTo>
                  <a:lnTo>
                    <a:pt x="407" y="336"/>
                  </a:lnTo>
                  <a:lnTo>
                    <a:pt x="410" y="335"/>
                  </a:lnTo>
                  <a:lnTo>
                    <a:pt x="412" y="335"/>
                  </a:lnTo>
                  <a:lnTo>
                    <a:pt x="414" y="334"/>
                  </a:lnTo>
                  <a:lnTo>
                    <a:pt x="416" y="333"/>
                  </a:lnTo>
                  <a:lnTo>
                    <a:pt x="418" y="333"/>
                  </a:lnTo>
                  <a:lnTo>
                    <a:pt x="420" y="331"/>
                  </a:lnTo>
                  <a:lnTo>
                    <a:pt x="422" y="331"/>
                  </a:lnTo>
                  <a:lnTo>
                    <a:pt x="423" y="330"/>
                  </a:lnTo>
                  <a:lnTo>
                    <a:pt x="425" y="330"/>
                  </a:lnTo>
                  <a:lnTo>
                    <a:pt x="426" y="329"/>
                  </a:lnTo>
                  <a:lnTo>
                    <a:pt x="428" y="329"/>
                  </a:lnTo>
                  <a:lnTo>
                    <a:pt x="429" y="328"/>
                  </a:lnTo>
                  <a:lnTo>
                    <a:pt x="430" y="328"/>
                  </a:lnTo>
                  <a:lnTo>
                    <a:pt x="431" y="327"/>
                  </a:lnTo>
                  <a:lnTo>
                    <a:pt x="432" y="327"/>
                  </a:lnTo>
                  <a:lnTo>
                    <a:pt x="434" y="325"/>
                  </a:lnTo>
                  <a:lnTo>
                    <a:pt x="435" y="325"/>
                  </a:lnTo>
                  <a:lnTo>
                    <a:pt x="436" y="325"/>
                  </a:lnTo>
                  <a:lnTo>
                    <a:pt x="436" y="324"/>
                  </a:lnTo>
                  <a:lnTo>
                    <a:pt x="437" y="324"/>
                  </a:lnTo>
                  <a:lnTo>
                    <a:pt x="438" y="323"/>
                  </a:lnTo>
                  <a:lnTo>
                    <a:pt x="440" y="323"/>
                  </a:lnTo>
                  <a:lnTo>
                    <a:pt x="441" y="322"/>
                  </a:lnTo>
                  <a:lnTo>
                    <a:pt x="442" y="322"/>
                  </a:lnTo>
                  <a:lnTo>
                    <a:pt x="443" y="321"/>
                  </a:lnTo>
                  <a:lnTo>
                    <a:pt x="444" y="319"/>
                  </a:lnTo>
                  <a:lnTo>
                    <a:pt x="446" y="319"/>
                  </a:lnTo>
                  <a:lnTo>
                    <a:pt x="447" y="318"/>
                  </a:lnTo>
                  <a:lnTo>
                    <a:pt x="448" y="317"/>
                  </a:lnTo>
                  <a:lnTo>
                    <a:pt x="450" y="317"/>
                  </a:lnTo>
                  <a:lnTo>
                    <a:pt x="452" y="316"/>
                  </a:lnTo>
                  <a:lnTo>
                    <a:pt x="453" y="315"/>
                  </a:lnTo>
                  <a:lnTo>
                    <a:pt x="455" y="313"/>
                  </a:lnTo>
                  <a:lnTo>
                    <a:pt x="456" y="312"/>
                  </a:lnTo>
                  <a:lnTo>
                    <a:pt x="459" y="311"/>
                  </a:lnTo>
                  <a:lnTo>
                    <a:pt x="460" y="310"/>
                  </a:lnTo>
                  <a:lnTo>
                    <a:pt x="462" y="309"/>
                  </a:lnTo>
                  <a:lnTo>
                    <a:pt x="464" y="307"/>
                  </a:lnTo>
                  <a:lnTo>
                    <a:pt x="465" y="307"/>
                  </a:lnTo>
                  <a:lnTo>
                    <a:pt x="467" y="306"/>
                  </a:lnTo>
                  <a:lnTo>
                    <a:pt x="468" y="305"/>
                  </a:lnTo>
                  <a:lnTo>
                    <a:pt x="470" y="305"/>
                  </a:lnTo>
                  <a:lnTo>
                    <a:pt x="471" y="304"/>
                  </a:lnTo>
                  <a:lnTo>
                    <a:pt x="472" y="303"/>
                  </a:lnTo>
                  <a:lnTo>
                    <a:pt x="473" y="303"/>
                  </a:lnTo>
                  <a:lnTo>
                    <a:pt x="473" y="301"/>
                  </a:lnTo>
                  <a:lnTo>
                    <a:pt x="474" y="301"/>
                  </a:lnTo>
                  <a:lnTo>
                    <a:pt x="476" y="300"/>
                  </a:lnTo>
                  <a:lnTo>
                    <a:pt x="477" y="300"/>
                  </a:lnTo>
                  <a:lnTo>
                    <a:pt x="478" y="299"/>
                  </a:lnTo>
                  <a:lnTo>
                    <a:pt x="479" y="298"/>
                  </a:lnTo>
                  <a:lnTo>
                    <a:pt x="480" y="298"/>
                  </a:lnTo>
                  <a:lnTo>
                    <a:pt x="482" y="297"/>
                  </a:lnTo>
                  <a:lnTo>
                    <a:pt x="483" y="295"/>
                  </a:lnTo>
                  <a:lnTo>
                    <a:pt x="484" y="294"/>
                  </a:lnTo>
                  <a:lnTo>
                    <a:pt x="485" y="294"/>
                  </a:lnTo>
                  <a:lnTo>
                    <a:pt x="486" y="293"/>
                  </a:lnTo>
                  <a:lnTo>
                    <a:pt x="488" y="292"/>
                  </a:lnTo>
                  <a:lnTo>
                    <a:pt x="489" y="292"/>
                  </a:lnTo>
                  <a:lnTo>
                    <a:pt x="490" y="291"/>
                  </a:lnTo>
                  <a:lnTo>
                    <a:pt x="491" y="289"/>
                  </a:lnTo>
                  <a:lnTo>
                    <a:pt x="494" y="288"/>
                  </a:lnTo>
                  <a:lnTo>
                    <a:pt x="495" y="287"/>
                  </a:lnTo>
                  <a:lnTo>
                    <a:pt x="496" y="286"/>
                  </a:lnTo>
                  <a:lnTo>
                    <a:pt x="498" y="285"/>
                  </a:lnTo>
                  <a:lnTo>
                    <a:pt x="500" y="283"/>
                  </a:lnTo>
                  <a:lnTo>
                    <a:pt x="501" y="282"/>
                  </a:lnTo>
                  <a:lnTo>
                    <a:pt x="503" y="282"/>
                  </a:lnTo>
                  <a:lnTo>
                    <a:pt x="504" y="281"/>
                  </a:lnTo>
                  <a:lnTo>
                    <a:pt x="506" y="280"/>
                  </a:lnTo>
                  <a:lnTo>
                    <a:pt x="507" y="279"/>
                  </a:lnTo>
                  <a:lnTo>
                    <a:pt x="508" y="279"/>
                  </a:lnTo>
                  <a:lnTo>
                    <a:pt x="509" y="277"/>
                  </a:lnTo>
                  <a:lnTo>
                    <a:pt x="510" y="276"/>
                  </a:lnTo>
                  <a:lnTo>
                    <a:pt x="512" y="275"/>
                  </a:lnTo>
                  <a:lnTo>
                    <a:pt x="513" y="275"/>
                  </a:lnTo>
                  <a:lnTo>
                    <a:pt x="513" y="274"/>
                  </a:lnTo>
                  <a:lnTo>
                    <a:pt x="514" y="274"/>
                  </a:lnTo>
                  <a:lnTo>
                    <a:pt x="515" y="273"/>
                  </a:lnTo>
                  <a:lnTo>
                    <a:pt x="516" y="271"/>
                  </a:lnTo>
                  <a:lnTo>
                    <a:pt x="518" y="271"/>
                  </a:lnTo>
                  <a:lnTo>
                    <a:pt x="518" y="270"/>
                  </a:lnTo>
                  <a:lnTo>
                    <a:pt x="519" y="270"/>
                  </a:lnTo>
                  <a:lnTo>
                    <a:pt x="520" y="269"/>
                  </a:lnTo>
                  <a:lnTo>
                    <a:pt x="521" y="268"/>
                  </a:lnTo>
                  <a:lnTo>
                    <a:pt x="522" y="268"/>
                  </a:lnTo>
                  <a:lnTo>
                    <a:pt x="524" y="267"/>
                  </a:lnTo>
                  <a:lnTo>
                    <a:pt x="524" y="265"/>
                  </a:lnTo>
                  <a:lnTo>
                    <a:pt x="525" y="265"/>
                  </a:lnTo>
                  <a:lnTo>
                    <a:pt x="526" y="264"/>
                  </a:lnTo>
                  <a:lnTo>
                    <a:pt x="527" y="263"/>
                  </a:lnTo>
                  <a:lnTo>
                    <a:pt x="528" y="262"/>
                  </a:lnTo>
                  <a:lnTo>
                    <a:pt x="530" y="261"/>
                  </a:lnTo>
                  <a:lnTo>
                    <a:pt x="532" y="259"/>
                  </a:lnTo>
                  <a:lnTo>
                    <a:pt x="533" y="258"/>
                  </a:lnTo>
                  <a:lnTo>
                    <a:pt x="534" y="258"/>
                  </a:lnTo>
                  <a:lnTo>
                    <a:pt x="536" y="257"/>
                  </a:lnTo>
                  <a:lnTo>
                    <a:pt x="537" y="256"/>
                  </a:lnTo>
                  <a:lnTo>
                    <a:pt x="538" y="255"/>
                  </a:lnTo>
                  <a:lnTo>
                    <a:pt x="539" y="253"/>
                  </a:lnTo>
                  <a:lnTo>
                    <a:pt x="540" y="253"/>
                  </a:lnTo>
                  <a:lnTo>
                    <a:pt x="540" y="252"/>
                  </a:lnTo>
                  <a:lnTo>
                    <a:pt x="542" y="252"/>
                  </a:lnTo>
                  <a:lnTo>
                    <a:pt x="542" y="251"/>
                  </a:lnTo>
                  <a:lnTo>
                    <a:pt x="543" y="251"/>
                  </a:lnTo>
                  <a:lnTo>
                    <a:pt x="544" y="250"/>
                  </a:lnTo>
                  <a:lnTo>
                    <a:pt x="545" y="249"/>
                  </a:lnTo>
                  <a:lnTo>
                    <a:pt x="546" y="247"/>
                  </a:lnTo>
                  <a:lnTo>
                    <a:pt x="548" y="247"/>
                  </a:lnTo>
                  <a:lnTo>
                    <a:pt x="548" y="246"/>
                  </a:lnTo>
                  <a:lnTo>
                    <a:pt x="549" y="246"/>
                  </a:lnTo>
                  <a:lnTo>
                    <a:pt x="549" y="245"/>
                  </a:lnTo>
                  <a:lnTo>
                    <a:pt x="550" y="245"/>
                  </a:lnTo>
                  <a:lnTo>
                    <a:pt x="550" y="244"/>
                  </a:lnTo>
                  <a:lnTo>
                    <a:pt x="551" y="244"/>
                  </a:lnTo>
                  <a:lnTo>
                    <a:pt x="551" y="243"/>
                  </a:lnTo>
                  <a:lnTo>
                    <a:pt x="552" y="241"/>
                  </a:lnTo>
                  <a:lnTo>
                    <a:pt x="554" y="241"/>
                  </a:lnTo>
                  <a:lnTo>
                    <a:pt x="554" y="240"/>
                  </a:lnTo>
                  <a:lnTo>
                    <a:pt x="555" y="239"/>
                  </a:lnTo>
                  <a:lnTo>
                    <a:pt x="556" y="239"/>
                  </a:lnTo>
                  <a:lnTo>
                    <a:pt x="557" y="238"/>
                  </a:lnTo>
                  <a:lnTo>
                    <a:pt x="557" y="237"/>
                  </a:lnTo>
                  <a:lnTo>
                    <a:pt x="558" y="235"/>
                  </a:lnTo>
                  <a:lnTo>
                    <a:pt x="560" y="235"/>
                  </a:lnTo>
                  <a:lnTo>
                    <a:pt x="560" y="234"/>
                  </a:lnTo>
                  <a:lnTo>
                    <a:pt x="561" y="234"/>
                  </a:lnTo>
                  <a:lnTo>
                    <a:pt x="561" y="233"/>
                  </a:lnTo>
                  <a:lnTo>
                    <a:pt x="562" y="233"/>
                  </a:lnTo>
                  <a:lnTo>
                    <a:pt x="563" y="232"/>
                  </a:lnTo>
                  <a:lnTo>
                    <a:pt x="563" y="231"/>
                  </a:lnTo>
                  <a:lnTo>
                    <a:pt x="564" y="231"/>
                  </a:lnTo>
                  <a:lnTo>
                    <a:pt x="564" y="229"/>
                  </a:lnTo>
                  <a:lnTo>
                    <a:pt x="566" y="229"/>
                  </a:lnTo>
                  <a:lnTo>
                    <a:pt x="566" y="228"/>
                  </a:lnTo>
                  <a:lnTo>
                    <a:pt x="567" y="228"/>
                  </a:lnTo>
                  <a:lnTo>
                    <a:pt x="568" y="227"/>
                  </a:lnTo>
                  <a:lnTo>
                    <a:pt x="568" y="226"/>
                  </a:lnTo>
                  <a:lnTo>
                    <a:pt x="569" y="226"/>
                  </a:lnTo>
                  <a:lnTo>
                    <a:pt x="570" y="225"/>
                  </a:lnTo>
                  <a:lnTo>
                    <a:pt x="572" y="225"/>
                  </a:lnTo>
                  <a:lnTo>
                    <a:pt x="572" y="223"/>
                  </a:lnTo>
                  <a:lnTo>
                    <a:pt x="573" y="223"/>
                  </a:lnTo>
                  <a:lnTo>
                    <a:pt x="573" y="222"/>
                  </a:lnTo>
                  <a:lnTo>
                    <a:pt x="574" y="221"/>
                  </a:lnTo>
                  <a:lnTo>
                    <a:pt x="575" y="221"/>
                  </a:lnTo>
                  <a:lnTo>
                    <a:pt x="576" y="220"/>
                  </a:lnTo>
                  <a:lnTo>
                    <a:pt x="578" y="219"/>
                  </a:lnTo>
                  <a:lnTo>
                    <a:pt x="578" y="217"/>
                  </a:lnTo>
                  <a:lnTo>
                    <a:pt x="579" y="217"/>
                  </a:lnTo>
                  <a:lnTo>
                    <a:pt x="580" y="216"/>
                  </a:lnTo>
                  <a:lnTo>
                    <a:pt x="581" y="215"/>
                  </a:lnTo>
                  <a:lnTo>
                    <a:pt x="582" y="215"/>
                  </a:lnTo>
                  <a:lnTo>
                    <a:pt x="584" y="214"/>
                  </a:lnTo>
                  <a:lnTo>
                    <a:pt x="584" y="213"/>
                  </a:lnTo>
                  <a:lnTo>
                    <a:pt x="585" y="213"/>
                  </a:lnTo>
                  <a:lnTo>
                    <a:pt x="585" y="211"/>
                  </a:lnTo>
                  <a:lnTo>
                    <a:pt x="586" y="211"/>
                  </a:lnTo>
                  <a:lnTo>
                    <a:pt x="587" y="210"/>
                  </a:lnTo>
                  <a:lnTo>
                    <a:pt x="588" y="209"/>
                  </a:lnTo>
                  <a:lnTo>
                    <a:pt x="590" y="208"/>
                  </a:lnTo>
                  <a:lnTo>
                    <a:pt x="591" y="207"/>
                  </a:lnTo>
                  <a:lnTo>
                    <a:pt x="592" y="205"/>
                  </a:lnTo>
                  <a:lnTo>
                    <a:pt x="593" y="204"/>
                  </a:lnTo>
                  <a:lnTo>
                    <a:pt x="593" y="203"/>
                  </a:lnTo>
                  <a:lnTo>
                    <a:pt x="594" y="203"/>
                  </a:lnTo>
                  <a:lnTo>
                    <a:pt x="594" y="202"/>
                  </a:lnTo>
                  <a:lnTo>
                    <a:pt x="596" y="201"/>
                  </a:lnTo>
                  <a:lnTo>
                    <a:pt x="597" y="199"/>
                  </a:lnTo>
                  <a:lnTo>
                    <a:pt x="597" y="198"/>
                  </a:lnTo>
                  <a:lnTo>
                    <a:pt x="598" y="198"/>
                  </a:lnTo>
                  <a:lnTo>
                    <a:pt x="599" y="197"/>
                  </a:lnTo>
                  <a:lnTo>
                    <a:pt x="600" y="195"/>
                  </a:lnTo>
                  <a:lnTo>
                    <a:pt x="600" y="193"/>
                  </a:lnTo>
                  <a:lnTo>
                    <a:pt x="602" y="192"/>
                  </a:lnTo>
                  <a:lnTo>
                    <a:pt x="603" y="191"/>
                  </a:lnTo>
                  <a:lnTo>
                    <a:pt x="604" y="190"/>
                  </a:lnTo>
                  <a:lnTo>
                    <a:pt x="605" y="187"/>
                  </a:lnTo>
                  <a:lnTo>
                    <a:pt x="606" y="186"/>
                  </a:lnTo>
                  <a:lnTo>
                    <a:pt x="608" y="185"/>
                  </a:lnTo>
                  <a:lnTo>
                    <a:pt x="609" y="184"/>
                  </a:lnTo>
                  <a:lnTo>
                    <a:pt x="609" y="183"/>
                  </a:lnTo>
                  <a:lnTo>
                    <a:pt x="610" y="181"/>
                  </a:lnTo>
                  <a:lnTo>
                    <a:pt x="611" y="181"/>
                  </a:lnTo>
                  <a:lnTo>
                    <a:pt x="611" y="180"/>
                  </a:lnTo>
                  <a:lnTo>
                    <a:pt x="612" y="179"/>
                  </a:lnTo>
                  <a:lnTo>
                    <a:pt x="612" y="178"/>
                  </a:lnTo>
                  <a:lnTo>
                    <a:pt x="614" y="177"/>
                  </a:lnTo>
                  <a:lnTo>
                    <a:pt x="615" y="175"/>
                  </a:lnTo>
                  <a:lnTo>
                    <a:pt x="616" y="174"/>
                  </a:lnTo>
                  <a:lnTo>
                    <a:pt x="616" y="173"/>
                  </a:lnTo>
                  <a:lnTo>
                    <a:pt x="617" y="173"/>
                  </a:lnTo>
                  <a:lnTo>
                    <a:pt x="617" y="172"/>
                  </a:lnTo>
                  <a:lnTo>
                    <a:pt x="618" y="171"/>
                  </a:lnTo>
                  <a:lnTo>
                    <a:pt x="618" y="169"/>
                  </a:lnTo>
                  <a:lnTo>
                    <a:pt x="620" y="168"/>
                  </a:lnTo>
                  <a:lnTo>
                    <a:pt x="621" y="167"/>
                  </a:lnTo>
                  <a:lnTo>
                    <a:pt x="621" y="166"/>
                  </a:lnTo>
                  <a:lnTo>
                    <a:pt x="622" y="165"/>
                  </a:lnTo>
                  <a:lnTo>
                    <a:pt x="623" y="163"/>
                  </a:lnTo>
                  <a:lnTo>
                    <a:pt x="623" y="162"/>
                  </a:lnTo>
                  <a:lnTo>
                    <a:pt x="624" y="161"/>
                  </a:lnTo>
                  <a:lnTo>
                    <a:pt x="626" y="160"/>
                  </a:lnTo>
                  <a:lnTo>
                    <a:pt x="627" y="157"/>
                  </a:lnTo>
                  <a:lnTo>
                    <a:pt x="628" y="156"/>
                  </a:lnTo>
                  <a:lnTo>
                    <a:pt x="629" y="154"/>
                  </a:lnTo>
                  <a:lnTo>
                    <a:pt x="630" y="151"/>
                  </a:lnTo>
                  <a:lnTo>
                    <a:pt x="632" y="150"/>
                  </a:lnTo>
                  <a:lnTo>
                    <a:pt x="634" y="148"/>
                  </a:lnTo>
                  <a:lnTo>
                    <a:pt x="635" y="147"/>
                  </a:lnTo>
                  <a:lnTo>
                    <a:pt x="635" y="144"/>
                  </a:lnTo>
                  <a:lnTo>
                    <a:pt x="636" y="143"/>
                  </a:lnTo>
                  <a:lnTo>
                    <a:pt x="638" y="142"/>
                  </a:lnTo>
                  <a:lnTo>
                    <a:pt x="639" y="139"/>
                  </a:lnTo>
                  <a:lnTo>
                    <a:pt x="640" y="138"/>
                  </a:lnTo>
                  <a:lnTo>
                    <a:pt x="640" y="137"/>
                  </a:lnTo>
                  <a:lnTo>
                    <a:pt x="641" y="136"/>
                  </a:lnTo>
                  <a:lnTo>
                    <a:pt x="642" y="135"/>
                  </a:lnTo>
                  <a:lnTo>
                    <a:pt x="642" y="133"/>
                  </a:lnTo>
                  <a:lnTo>
                    <a:pt x="644" y="132"/>
                  </a:lnTo>
                  <a:lnTo>
                    <a:pt x="645" y="131"/>
                  </a:lnTo>
                  <a:lnTo>
                    <a:pt x="645" y="130"/>
                  </a:lnTo>
                  <a:lnTo>
                    <a:pt x="646" y="129"/>
                  </a:lnTo>
                  <a:lnTo>
                    <a:pt x="646" y="127"/>
                  </a:lnTo>
                  <a:lnTo>
                    <a:pt x="647" y="126"/>
                  </a:lnTo>
                  <a:lnTo>
                    <a:pt x="648" y="125"/>
                  </a:lnTo>
                  <a:lnTo>
                    <a:pt x="648" y="124"/>
                  </a:lnTo>
                  <a:lnTo>
                    <a:pt x="650" y="123"/>
                  </a:lnTo>
                  <a:lnTo>
                    <a:pt x="651" y="121"/>
                  </a:lnTo>
                  <a:lnTo>
                    <a:pt x="651" y="120"/>
                  </a:lnTo>
                  <a:lnTo>
                    <a:pt x="652" y="119"/>
                  </a:lnTo>
                  <a:lnTo>
                    <a:pt x="653" y="117"/>
                  </a:lnTo>
                  <a:lnTo>
                    <a:pt x="653" y="115"/>
                  </a:lnTo>
                  <a:lnTo>
                    <a:pt x="654" y="114"/>
                  </a:lnTo>
                  <a:lnTo>
                    <a:pt x="656" y="112"/>
                  </a:lnTo>
                  <a:lnTo>
                    <a:pt x="657" y="109"/>
                  </a:lnTo>
                  <a:lnTo>
                    <a:pt x="658" y="108"/>
                  </a:lnTo>
                  <a:lnTo>
                    <a:pt x="659" y="106"/>
                  </a:lnTo>
                  <a:lnTo>
                    <a:pt x="660" y="103"/>
                  </a:lnTo>
                  <a:lnTo>
                    <a:pt x="662" y="101"/>
                  </a:lnTo>
                  <a:lnTo>
                    <a:pt x="664" y="99"/>
                  </a:lnTo>
                  <a:lnTo>
                    <a:pt x="665" y="96"/>
                  </a:lnTo>
                  <a:lnTo>
                    <a:pt x="665" y="95"/>
                  </a:lnTo>
                  <a:lnTo>
                    <a:pt x="666" y="93"/>
                  </a:lnTo>
                  <a:lnTo>
                    <a:pt x="668" y="91"/>
                  </a:lnTo>
                  <a:lnTo>
                    <a:pt x="669" y="89"/>
                  </a:lnTo>
                  <a:lnTo>
                    <a:pt x="670" y="88"/>
                  </a:lnTo>
                  <a:lnTo>
                    <a:pt x="670" y="87"/>
                  </a:lnTo>
                  <a:lnTo>
                    <a:pt x="671" y="84"/>
                  </a:lnTo>
                  <a:lnTo>
                    <a:pt x="672" y="83"/>
                  </a:lnTo>
                  <a:lnTo>
                    <a:pt x="672" y="82"/>
                  </a:lnTo>
                  <a:lnTo>
                    <a:pt x="674" y="81"/>
                  </a:lnTo>
                  <a:lnTo>
                    <a:pt x="675" y="79"/>
                  </a:lnTo>
                  <a:lnTo>
                    <a:pt x="675" y="78"/>
                  </a:lnTo>
                  <a:lnTo>
                    <a:pt x="676" y="77"/>
                  </a:lnTo>
                  <a:lnTo>
                    <a:pt x="677" y="76"/>
                  </a:lnTo>
                  <a:lnTo>
                    <a:pt x="677" y="75"/>
                  </a:lnTo>
                  <a:lnTo>
                    <a:pt x="678" y="73"/>
                  </a:lnTo>
                  <a:lnTo>
                    <a:pt x="678" y="72"/>
                  </a:lnTo>
                  <a:lnTo>
                    <a:pt x="680" y="71"/>
                  </a:lnTo>
                  <a:lnTo>
                    <a:pt x="681" y="69"/>
                  </a:lnTo>
                  <a:lnTo>
                    <a:pt x="681" y="67"/>
                  </a:lnTo>
                  <a:lnTo>
                    <a:pt x="682" y="66"/>
                  </a:lnTo>
                  <a:lnTo>
                    <a:pt x="683" y="65"/>
                  </a:lnTo>
                  <a:lnTo>
                    <a:pt x="684" y="63"/>
                  </a:lnTo>
                  <a:lnTo>
                    <a:pt x="686" y="61"/>
                  </a:lnTo>
                  <a:lnTo>
                    <a:pt x="687" y="59"/>
                  </a:lnTo>
                  <a:lnTo>
                    <a:pt x="688" y="57"/>
                  </a:lnTo>
                  <a:lnTo>
                    <a:pt x="689" y="55"/>
                  </a:lnTo>
                  <a:lnTo>
                    <a:pt x="690" y="53"/>
                  </a:lnTo>
                  <a:lnTo>
                    <a:pt x="692" y="51"/>
                  </a:lnTo>
                  <a:lnTo>
                    <a:pt x="693" y="48"/>
                  </a:lnTo>
                  <a:lnTo>
                    <a:pt x="694" y="46"/>
                  </a:lnTo>
                  <a:lnTo>
                    <a:pt x="695" y="43"/>
                  </a:lnTo>
                  <a:lnTo>
                    <a:pt x="696" y="41"/>
                  </a:lnTo>
                  <a:lnTo>
                    <a:pt x="698" y="40"/>
                  </a:lnTo>
                  <a:lnTo>
                    <a:pt x="699" y="37"/>
                  </a:lnTo>
                  <a:lnTo>
                    <a:pt x="700" y="36"/>
                  </a:lnTo>
                  <a:lnTo>
                    <a:pt x="701" y="34"/>
                  </a:lnTo>
                  <a:lnTo>
                    <a:pt x="701" y="33"/>
                  </a:lnTo>
                  <a:lnTo>
                    <a:pt x="702" y="31"/>
                  </a:lnTo>
                  <a:lnTo>
                    <a:pt x="704" y="30"/>
                  </a:lnTo>
                  <a:lnTo>
                    <a:pt x="704" y="29"/>
                  </a:lnTo>
                  <a:lnTo>
                    <a:pt x="705" y="28"/>
                  </a:lnTo>
                  <a:lnTo>
                    <a:pt x="705" y="27"/>
                  </a:lnTo>
                  <a:lnTo>
                    <a:pt x="706" y="25"/>
                  </a:lnTo>
                  <a:lnTo>
                    <a:pt x="707" y="24"/>
                  </a:lnTo>
                  <a:lnTo>
                    <a:pt x="707" y="23"/>
                  </a:lnTo>
                  <a:lnTo>
                    <a:pt x="708" y="22"/>
                  </a:lnTo>
                  <a:lnTo>
                    <a:pt x="708" y="21"/>
                  </a:lnTo>
                  <a:lnTo>
                    <a:pt x="710" y="19"/>
                  </a:lnTo>
                  <a:lnTo>
                    <a:pt x="710" y="18"/>
                  </a:lnTo>
                  <a:lnTo>
                    <a:pt x="711" y="17"/>
                  </a:lnTo>
                  <a:lnTo>
                    <a:pt x="711" y="16"/>
                  </a:lnTo>
                  <a:lnTo>
                    <a:pt x="712" y="15"/>
                  </a:lnTo>
                  <a:lnTo>
                    <a:pt x="712" y="12"/>
                  </a:lnTo>
                  <a:lnTo>
                    <a:pt x="713" y="11"/>
                  </a:lnTo>
                  <a:lnTo>
                    <a:pt x="713" y="10"/>
                  </a:lnTo>
                  <a:lnTo>
                    <a:pt x="714" y="9"/>
                  </a:lnTo>
                  <a:lnTo>
                    <a:pt x="716" y="6"/>
                  </a:lnTo>
                  <a:lnTo>
                    <a:pt x="716" y="5"/>
                  </a:lnTo>
                  <a:lnTo>
                    <a:pt x="717" y="3"/>
                  </a:lnTo>
                  <a:lnTo>
                    <a:pt x="718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" name="Freeform 26"/>
            <p:cNvSpPr>
              <a:spLocks/>
            </p:cNvSpPr>
            <p:nvPr/>
          </p:nvSpPr>
          <p:spPr bwMode="auto">
            <a:xfrm>
              <a:off x="3080" y="2375"/>
              <a:ext cx="42" cy="177"/>
            </a:xfrm>
            <a:custGeom>
              <a:avLst/>
              <a:gdLst>
                <a:gd name="T0" fmla="*/ 1 w 85"/>
                <a:gd name="T1" fmla="*/ 2 h 355"/>
                <a:gd name="T2" fmla="*/ 2 w 85"/>
                <a:gd name="T3" fmla="*/ 5 h 355"/>
                <a:gd name="T4" fmla="*/ 3 w 85"/>
                <a:gd name="T5" fmla="*/ 7 h 355"/>
                <a:gd name="T6" fmla="*/ 4 w 85"/>
                <a:gd name="T7" fmla="*/ 9 h 355"/>
                <a:gd name="T8" fmla="*/ 4 w 85"/>
                <a:gd name="T9" fmla="*/ 11 h 355"/>
                <a:gd name="T10" fmla="*/ 5 w 85"/>
                <a:gd name="T11" fmla="*/ 12 h 355"/>
                <a:gd name="T12" fmla="*/ 6 w 85"/>
                <a:gd name="T13" fmla="*/ 14 h 355"/>
                <a:gd name="T14" fmla="*/ 6 w 85"/>
                <a:gd name="T15" fmla="*/ 15 h 355"/>
                <a:gd name="T16" fmla="*/ 7 w 85"/>
                <a:gd name="T17" fmla="*/ 17 h 355"/>
                <a:gd name="T18" fmla="*/ 7 w 85"/>
                <a:gd name="T19" fmla="*/ 19 h 355"/>
                <a:gd name="T20" fmla="*/ 8 w 85"/>
                <a:gd name="T21" fmla="*/ 20 h 355"/>
                <a:gd name="T22" fmla="*/ 8 w 85"/>
                <a:gd name="T23" fmla="*/ 21 h 355"/>
                <a:gd name="T24" fmla="*/ 9 w 85"/>
                <a:gd name="T25" fmla="*/ 22 h 355"/>
                <a:gd name="T26" fmla="*/ 9 w 85"/>
                <a:gd name="T27" fmla="*/ 23 h 355"/>
                <a:gd name="T28" fmla="*/ 9 w 85"/>
                <a:gd name="T29" fmla="*/ 25 h 355"/>
                <a:gd name="T30" fmla="*/ 10 w 85"/>
                <a:gd name="T31" fmla="*/ 27 h 355"/>
                <a:gd name="T32" fmla="*/ 10 w 85"/>
                <a:gd name="T33" fmla="*/ 29 h 355"/>
                <a:gd name="T34" fmla="*/ 11 w 85"/>
                <a:gd name="T35" fmla="*/ 31 h 355"/>
                <a:gd name="T36" fmla="*/ 12 w 85"/>
                <a:gd name="T37" fmla="*/ 33 h 355"/>
                <a:gd name="T38" fmla="*/ 12 w 85"/>
                <a:gd name="T39" fmla="*/ 34 h 355"/>
                <a:gd name="T40" fmla="*/ 13 w 85"/>
                <a:gd name="T41" fmla="*/ 35 h 355"/>
                <a:gd name="T42" fmla="*/ 13 w 85"/>
                <a:gd name="T43" fmla="*/ 37 h 355"/>
                <a:gd name="T44" fmla="*/ 13 w 85"/>
                <a:gd name="T45" fmla="*/ 38 h 355"/>
                <a:gd name="T46" fmla="*/ 14 w 85"/>
                <a:gd name="T47" fmla="*/ 40 h 355"/>
                <a:gd name="T48" fmla="*/ 14 w 85"/>
                <a:gd name="T49" fmla="*/ 42 h 355"/>
                <a:gd name="T50" fmla="*/ 15 w 85"/>
                <a:gd name="T51" fmla="*/ 44 h 355"/>
                <a:gd name="T52" fmla="*/ 15 w 85"/>
                <a:gd name="T53" fmla="*/ 46 h 355"/>
                <a:gd name="T54" fmla="*/ 16 w 85"/>
                <a:gd name="T55" fmla="*/ 47 h 355"/>
                <a:gd name="T56" fmla="*/ 16 w 85"/>
                <a:gd name="T57" fmla="*/ 49 h 355"/>
                <a:gd name="T58" fmla="*/ 16 w 85"/>
                <a:gd name="T59" fmla="*/ 50 h 355"/>
                <a:gd name="T60" fmla="*/ 16 w 85"/>
                <a:gd name="T61" fmla="*/ 51 h 355"/>
                <a:gd name="T62" fmla="*/ 17 w 85"/>
                <a:gd name="T63" fmla="*/ 53 h 355"/>
                <a:gd name="T64" fmla="*/ 17 w 85"/>
                <a:gd name="T65" fmla="*/ 55 h 355"/>
                <a:gd name="T66" fmla="*/ 18 w 85"/>
                <a:gd name="T67" fmla="*/ 57 h 355"/>
                <a:gd name="T68" fmla="*/ 18 w 85"/>
                <a:gd name="T69" fmla="*/ 59 h 355"/>
                <a:gd name="T70" fmla="*/ 19 w 85"/>
                <a:gd name="T71" fmla="*/ 60 h 355"/>
                <a:gd name="T72" fmla="*/ 19 w 85"/>
                <a:gd name="T73" fmla="*/ 62 h 355"/>
                <a:gd name="T74" fmla="*/ 19 w 85"/>
                <a:gd name="T75" fmla="*/ 63 h 355"/>
                <a:gd name="T76" fmla="*/ 19 w 85"/>
                <a:gd name="T77" fmla="*/ 64 h 355"/>
                <a:gd name="T78" fmla="*/ 19 w 85"/>
                <a:gd name="T79" fmla="*/ 65 h 355"/>
                <a:gd name="T80" fmla="*/ 19 w 85"/>
                <a:gd name="T81" fmla="*/ 67 h 355"/>
                <a:gd name="T82" fmla="*/ 19 w 85"/>
                <a:gd name="T83" fmla="*/ 69 h 355"/>
                <a:gd name="T84" fmla="*/ 20 w 85"/>
                <a:gd name="T85" fmla="*/ 70 h 355"/>
                <a:gd name="T86" fmla="*/ 20 w 85"/>
                <a:gd name="T87" fmla="*/ 72 h 355"/>
                <a:gd name="T88" fmla="*/ 20 w 85"/>
                <a:gd name="T89" fmla="*/ 73 h 355"/>
                <a:gd name="T90" fmla="*/ 20 w 85"/>
                <a:gd name="T91" fmla="*/ 74 h 355"/>
                <a:gd name="T92" fmla="*/ 20 w 85"/>
                <a:gd name="T93" fmla="*/ 75 h 355"/>
                <a:gd name="T94" fmla="*/ 20 w 85"/>
                <a:gd name="T95" fmla="*/ 76 h 355"/>
                <a:gd name="T96" fmla="*/ 20 w 85"/>
                <a:gd name="T97" fmla="*/ 76 h 355"/>
                <a:gd name="T98" fmla="*/ 21 w 85"/>
                <a:gd name="T99" fmla="*/ 78 h 355"/>
                <a:gd name="T100" fmla="*/ 21 w 85"/>
                <a:gd name="T101" fmla="*/ 79 h 355"/>
                <a:gd name="T102" fmla="*/ 21 w 85"/>
                <a:gd name="T103" fmla="*/ 79 h 355"/>
                <a:gd name="T104" fmla="*/ 21 w 85"/>
                <a:gd name="T105" fmla="*/ 80 h 355"/>
                <a:gd name="T106" fmla="*/ 21 w 85"/>
                <a:gd name="T107" fmla="*/ 82 h 355"/>
                <a:gd name="T108" fmla="*/ 21 w 85"/>
                <a:gd name="T109" fmla="*/ 83 h 355"/>
                <a:gd name="T110" fmla="*/ 21 w 85"/>
                <a:gd name="T111" fmla="*/ 85 h 355"/>
                <a:gd name="T112" fmla="*/ 21 w 85"/>
                <a:gd name="T113" fmla="*/ 87 h 35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5"/>
                <a:gd name="T172" fmla="*/ 0 h 355"/>
                <a:gd name="T173" fmla="*/ 85 w 85"/>
                <a:gd name="T174" fmla="*/ 355 h 35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5" h="355">
                  <a:moveTo>
                    <a:pt x="0" y="0"/>
                  </a:moveTo>
                  <a:lnTo>
                    <a:pt x="3" y="4"/>
                  </a:lnTo>
                  <a:lnTo>
                    <a:pt x="4" y="7"/>
                  </a:lnTo>
                  <a:lnTo>
                    <a:pt x="5" y="11"/>
                  </a:lnTo>
                  <a:lnTo>
                    <a:pt x="6" y="14"/>
                  </a:lnTo>
                  <a:lnTo>
                    <a:pt x="9" y="17"/>
                  </a:lnTo>
                  <a:lnTo>
                    <a:pt x="10" y="19"/>
                  </a:lnTo>
                  <a:lnTo>
                    <a:pt x="11" y="23"/>
                  </a:lnTo>
                  <a:lnTo>
                    <a:pt x="12" y="25"/>
                  </a:lnTo>
                  <a:lnTo>
                    <a:pt x="12" y="28"/>
                  </a:lnTo>
                  <a:lnTo>
                    <a:pt x="13" y="29"/>
                  </a:lnTo>
                  <a:lnTo>
                    <a:pt x="15" y="31"/>
                  </a:lnTo>
                  <a:lnTo>
                    <a:pt x="16" y="34"/>
                  </a:lnTo>
                  <a:lnTo>
                    <a:pt x="16" y="35"/>
                  </a:lnTo>
                  <a:lnTo>
                    <a:pt x="17" y="37"/>
                  </a:lnTo>
                  <a:lnTo>
                    <a:pt x="17" y="38"/>
                  </a:lnTo>
                  <a:lnTo>
                    <a:pt x="18" y="40"/>
                  </a:lnTo>
                  <a:lnTo>
                    <a:pt x="19" y="42"/>
                  </a:lnTo>
                  <a:lnTo>
                    <a:pt x="19" y="43"/>
                  </a:lnTo>
                  <a:lnTo>
                    <a:pt x="19" y="44"/>
                  </a:lnTo>
                  <a:lnTo>
                    <a:pt x="21" y="46"/>
                  </a:lnTo>
                  <a:lnTo>
                    <a:pt x="21" y="47"/>
                  </a:lnTo>
                  <a:lnTo>
                    <a:pt x="22" y="48"/>
                  </a:lnTo>
                  <a:lnTo>
                    <a:pt x="22" y="50"/>
                  </a:lnTo>
                  <a:lnTo>
                    <a:pt x="23" y="52"/>
                  </a:lnTo>
                  <a:lnTo>
                    <a:pt x="23" y="53"/>
                  </a:lnTo>
                  <a:lnTo>
                    <a:pt x="24" y="54"/>
                  </a:lnTo>
                  <a:lnTo>
                    <a:pt x="24" y="56"/>
                  </a:lnTo>
                  <a:lnTo>
                    <a:pt x="24" y="58"/>
                  </a:lnTo>
                  <a:lnTo>
                    <a:pt x="25" y="59"/>
                  </a:lnTo>
                  <a:lnTo>
                    <a:pt x="25" y="61"/>
                  </a:lnTo>
                  <a:lnTo>
                    <a:pt x="27" y="62"/>
                  </a:lnTo>
                  <a:lnTo>
                    <a:pt x="27" y="65"/>
                  </a:lnTo>
                  <a:lnTo>
                    <a:pt x="28" y="67"/>
                  </a:lnTo>
                  <a:lnTo>
                    <a:pt x="29" y="68"/>
                  </a:lnTo>
                  <a:lnTo>
                    <a:pt x="29" y="71"/>
                  </a:lnTo>
                  <a:lnTo>
                    <a:pt x="30" y="72"/>
                  </a:lnTo>
                  <a:lnTo>
                    <a:pt x="30" y="74"/>
                  </a:lnTo>
                  <a:lnTo>
                    <a:pt x="30" y="76"/>
                  </a:lnTo>
                  <a:lnTo>
                    <a:pt x="31" y="77"/>
                  </a:lnTo>
                  <a:lnTo>
                    <a:pt x="31" y="78"/>
                  </a:lnTo>
                  <a:lnTo>
                    <a:pt x="33" y="79"/>
                  </a:lnTo>
                  <a:lnTo>
                    <a:pt x="33" y="80"/>
                  </a:lnTo>
                  <a:lnTo>
                    <a:pt x="33" y="82"/>
                  </a:lnTo>
                  <a:lnTo>
                    <a:pt x="34" y="83"/>
                  </a:lnTo>
                  <a:lnTo>
                    <a:pt x="34" y="84"/>
                  </a:lnTo>
                  <a:lnTo>
                    <a:pt x="34" y="85"/>
                  </a:lnTo>
                  <a:lnTo>
                    <a:pt x="35" y="86"/>
                  </a:lnTo>
                  <a:lnTo>
                    <a:pt x="35" y="88"/>
                  </a:lnTo>
                  <a:lnTo>
                    <a:pt x="35" y="89"/>
                  </a:lnTo>
                  <a:lnTo>
                    <a:pt x="36" y="90"/>
                  </a:lnTo>
                  <a:lnTo>
                    <a:pt x="36" y="91"/>
                  </a:lnTo>
                  <a:lnTo>
                    <a:pt x="36" y="92"/>
                  </a:lnTo>
                  <a:lnTo>
                    <a:pt x="37" y="94"/>
                  </a:lnTo>
                  <a:lnTo>
                    <a:pt x="37" y="95"/>
                  </a:lnTo>
                  <a:lnTo>
                    <a:pt x="37" y="97"/>
                  </a:lnTo>
                  <a:lnTo>
                    <a:pt x="39" y="98"/>
                  </a:lnTo>
                  <a:lnTo>
                    <a:pt x="39" y="100"/>
                  </a:lnTo>
                  <a:lnTo>
                    <a:pt x="39" y="102"/>
                  </a:lnTo>
                  <a:lnTo>
                    <a:pt x="40" y="103"/>
                  </a:lnTo>
                  <a:lnTo>
                    <a:pt x="40" y="106"/>
                  </a:lnTo>
                  <a:lnTo>
                    <a:pt x="41" y="108"/>
                  </a:lnTo>
                  <a:lnTo>
                    <a:pt x="41" y="109"/>
                  </a:lnTo>
                  <a:lnTo>
                    <a:pt x="42" y="112"/>
                  </a:lnTo>
                  <a:lnTo>
                    <a:pt x="43" y="114"/>
                  </a:lnTo>
                  <a:lnTo>
                    <a:pt x="43" y="116"/>
                  </a:lnTo>
                  <a:lnTo>
                    <a:pt x="45" y="119"/>
                  </a:lnTo>
                  <a:lnTo>
                    <a:pt x="45" y="121"/>
                  </a:lnTo>
                  <a:lnTo>
                    <a:pt x="46" y="124"/>
                  </a:lnTo>
                  <a:lnTo>
                    <a:pt x="46" y="125"/>
                  </a:lnTo>
                  <a:lnTo>
                    <a:pt x="47" y="127"/>
                  </a:lnTo>
                  <a:lnTo>
                    <a:pt x="47" y="128"/>
                  </a:lnTo>
                  <a:lnTo>
                    <a:pt x="48" y="131"/>
                  </a:lnTo>
                  <a:lnTo>
                    <a:pt x="48" y="132"/>
                  </a:lnTo>
                  <a:lnTo>
                    <a:pt x="48" y="133"/>
                  </a:lnTo>
                  <a:lnTo>
                    <a:pt x="49" y="134"/>
                  </a:lnTo>
                  <a:lnTo>
                    <a:pt x="49" y="136"/>
                  </a:lnTo>
                  <a:lnTo>
                    <a:pt x="49" y="138"/>
                  </a:lnTo>
                  <a:lnTo>
                    <a:pt x="51" y="139"/>
                  </a:lnTo>
                  <a:lnTo>
                    <a:pt x="51" y="140"/>
                  </a:lnTo>
                  <a:lnTo>
                    <a:pt x="51" y="142"/>
                  </a:lnTo>
                  <a:lnTo>
                    <a:pt x="52" y="143"/>
                  </a:lnTo>
                  <a:lnTo>
                    <a:pt x="52" y="144"/>
                  </a:lnTo>
                  <a:lnTo>
                    <a:pt x="52" y="145"/>
                  </a:lnTo>
                  <a:lnTo>
                    <a:pt x="53" y="146"/>
                  </a:lnTo>
                  <a:lnTo>
                    <a:pt x="53" y="148"/>
                  </a:lnTo>
                  <a:lnTo>
                    <a:pt x="53" y="149"/>
                  </a:lnTo>
                  <a:lnTo>
                    <a:pt x="53" y="151"/>
                  </a:lnTo>
                  <a:lnTo>
                    <a:pt x="54" y="152"/>
                  </a:lnTo>
                  <a:lnTo>
                    <a:pt x="54" y="154"/>
                  </a:lnTo>
                  <a:lnTo>
                    <a:pt x="55" y="156"/>
                  </a:lnTo>
                  <a:lnTo>
                    <a:pt x="55" y="157"/>
                  </a:lnTo>
                  <a:lnTo>
                    <a:pt x="55" y="160"/>
                  </a:lnTo>
                  <a:lnTo>
                    <a:pt x="57" y="161"/>
                  </a:lnTo>
                  <a:lnTo>
                    <a:pt x="57" y="163"/>
                  </a:lnTo>
                  <a:lnTo>
                    <a:pt x="58" y="166"/>
                  </a:lnTo>
                  <a:lnTo>
                    <a:pt x="58" y="168"/>
                  </a:lnTo>
                  <a:lnTo>
                    <a:pt x="59" y="170"/>
                  </a:lnTo>
                  <a:lnTo>
                    <a:pt x="59" y="173"/>
                  </a:lnTo>
                  <a:lnTo>
                    <a:pt x="60" y="175"/>
                  </a:lnTo>
                  <a:lnTo>
                    <a:pt x="60" y="178"/>
                  </a:lnTo>
                  <a:lnTo>
                    <a:pt x="61" y="179"/>
                  </a:lnTo>
                  <a:lnTo>
                    <a:pt x="61" y="181"/>
                  </a:lnTo>
                  <a:lnTo>
                    <a:pt x="61" y="182"/>
                  </a:lnTo>
                  <a:lnTo>
                    <a:pt x="63" y="185"/>
                  </a:lnTo>
                  <a:lnTo>
                    <a:pt x="63" y="186"/>
                  </a:lnTo>
                  <a:lnTo>
                    <a:pt x="63" y="187"/>
                  </a:lnTo>
                  <a:lnTo>
                    <a:pt x="64" y="188"/>
                  </a:lnTo>
                  <a:lnTo>
                    <a:pt x="64" y="191"/>
                  </a:lnTo>
                  <a:lnTo>
                    <a:pt x="64" y="192"/>
                  </a:lnTo>
                  <a:lnTo>
                    <a:pt x="64" y="193"/>
                  </a:lnTo>
                  <a:lnTo>
                    <a:pt x="65" y="194"/>
                  </a:lnTo>
                  <a:lnTo>
                    <a:pt x="65" y="196"/>
                  </a:lnTo>
                  <a:lnTo>
                    <a:pt x="65" y="197"/>
                  </a:lnTo>
                  <a:lnTo>
                    <a:pt x="65" y="198"/>
                  </a:lnTo>
                  <a:lnTo>
                    <a:pt x="66" y="199"/>
                  </a:lnTo>
                  <a:lnTo>
                    <a:pt x="66" y="200"/>
                  </a:lnTo>
                  <a:lnTo>
                    <a:pt x="66" y="202"/>
                  </a:lnTo>
                  <a:lnTo>
                    <a:pt x="67" y="203"/>
                  </a:lnTo>
                  <a:lnTo>
                    <a:pt x="67" y="205"/>
                  </a:lnTo>
                  <a:lnTo>
                    <a:pt x="67" y="206"/>
                  </a:lnTo>
                  <a:lnTo>
                    <a:pt x="67" y="208"/>
                  </a:lnTo>
                  <a:lnTo>
                    <a:pt x="69" y="210"/>
                  </a:lnTo>
                  <a:lnTo>
                    <a:pt x="69" y="211"/>
                  </a:lnTo>
                  <a:lnTo>
                    <a:pt x="70" y="214"/>
                  </a:lnTo>
                  <a:lnTo>
                    <a:pt x="70" y="216"/>
                  </a:lnTo>
                  <a:lnTo>
                    <a:pt x="70" y="217"/>
                  </a:lnTo>
                  <a:lnTo>
                    <a:pt x="71" y="220"/>
                  </a:lnTo>
                  <a:lnTo>
                    <a:pt x="71" y="222"/>
                  </a:lnTo>
                  <a:lnTo>
                    <a:pt x="72" y="224"/>
                  </a:lnTo>
                  <a:lnTo>
                    <a:pt x="72" y="227"/>
                  </a:lnTo>
                  <a:lnTo>
                    <a:pt x="73" y="229"/>
                  </a:lnTo>
                  <a:lnTo>
                    <a:pt x="73" y="232"/>
                  </a:lnTo>
                  <a:lnTo>
                    <a:pt x="75" y="233"/>
                  </a:lnTo>
                  <a:lnTo>
                    <a:pt x="75" y="235"/>
                  </a:lnTo>
                  <a:lnTo>
                    <a:pt x="75" y="236"/>
                  </a:lnTo>
                  <a:lnTo>
                    <a:pt x="76" y="239"/>
                  </a:lnTo>
                  <a:lnTo>
                    <a:pt x="76" y="240"/>
                  </a:lnTo>
                  <a:lnTo>
                    <a:pt x="76" y="241"/>
                  </a:lnTo>
                  <a:lnTo>
                    <a:pt x="77" y="242"/>
                  </a:lnTo>
                  <a:lnTo>
                    <a:pt x="77" y="244"/>
                  </a:lnTo>
                  <a:lnTo>
                    <a:pt x="77" y="245"/>
                  </a:lnTo>
                  <a:lnTo>
                    <a:pt x="77" y="246"/>
                  </a:lnTo>
                  <a:lnTo>
                    <a:pt x="77" y="248"/>
                  </a:lnTo>
                  <a:lnTo>
                    <a:pt x="78" y="248"/>
                  </a:lnTo>
                  <a:lnTo>
                    <a:pt x="78" y="250"/>
                  </a:lnTo>
                  <a:lnTo>
                    <a:pt x="78" y="251"/>
                  </a:lnTo>
                  <a:lnTo>
                    <a:pt x="78" y="252"/>
                  </a:lnTo>
                  <a:lnTo>
                    <a:pt x="78" y="253"/>
                  </a:lnTo>
                  <a:lnTo>
                    <a:pt x="78" y="254"/>
                  </a:lnTo>
                  <a:lnTo>
                    <a:pt x="78" y="257"/>
                  </a:lnTo>
                  <a:lnTo>
                    <a:pt x="78" y="258"/>
                  </a:lnTo>
                  <a:lnTo>
                    <a:pt x="79" y="259"/>
                  </a:lnTo>
                  <a:lnTo>
                    <a:pt x="79" y="260"/>
                  </a:lnTo>
                  <a:lnTo>
                    <a:pt x="79" y="262"/>
                  </a:lnTo>
                  <a:lnTo>
                    <a:pt x="79" y="263"/>
                  </a:lnTo>
                  <a:lnTo>
                    <a:pt x="79" y="265"/>
                  </a:lnTo>
                  <a:lnTo>
                    <a:pt x="79" y="266"/>
                  </a:lnTo>
                  <a:lnTo>
                    <a:pt x="79" y="269"/>
                  </a:lnTo>
                  <a:lnTo>
                    <a:pt x="79" y="271"/>
                  </a:lnTo>
                  <a:lnTo>
                    <a:pt x="79" y="272"/>
                  </a:lnTo>
                  <a:lnTo>
                    <a:pt x="79" y="275"/>
                  </a:lnTo>
                  <a:lnTo>
                    <a:pt x="79" y="277"/>
                  </a:lnTo>
                  <a:lnTo>
                    <a:pt x="81" y="278"/>
                  </a:lnTo>
                  <a:lnTo>
                    <a:pt x="81" y="281"/>
                  </a:lnTo>
                  <a:lnTo>
                    <a:pt x="81" y="282"/>
                  </a:lnTo>
                  <a:lnTo>
                    <a:pt x="81" y="283"/>
                  </a:lnTo>
                  <a:lnTo>
                    <a:pt x="81" y="286"/>
                  </a:lnTo>
                  <a:lnTo>
                    <a:pt x="81" y="287"/>
                  </a:lnTo>
                  <a:lnTo>
                    <a:pt x="81" y="288"/>
                  </a:lnTo>
                  <a:lnTo>
                    <a:pt x="81" y="289"/>
                  </a:lnTo>
                  <a:lnTo>
                    <a:pt x="81" y="290"/>
                  </a:lnTo>
                  <a:lnTo>
                    <a:pt x="81" y="292"/>
                  </a:lnTo>
                  <a:lnTo>
                    <a:pt x="81" y="293"/>
                  </a:lnTo>
                  <a:lnTo>
                    <a:pt x="82" y="294"/>
                  </a:lnTo>
                  <a:lnTo>
                    <a:pt x="82" y="295"/>
                  </a:lnTo>
                  <a:lnTo>
                    <a:pt x="82" y="296"/>
                  </a:lnTo>
                  <a:lnTo>
                    <a:pt x="82" y="298"/>
                  </a:lnTo>
                  <a:lnTo>
                    <a:pt x="82" y="299"/>
                  </a:lnTo>
                  <a:lnTo>
                    <a:pt x="82" y="300"/>
                  </a:lnTo>
                  <a:lnTo>
                    <a:pt x="82" y="301"/>
                  </a:lnTo>
                  <a:lnTo>
                    <a:pt x="82" y="302"/>
                  </a:lnTo>
                  <a:lnTo>
                    <a:pt x="83" y="304"/>
                  </a:lnTo>
                  <a:lnTo>
                    <a:pt x="83" y="305"/>
                  </a:lnTo>
                  <a:lnTo>
                    <a:pt x="83" y="306"/>
                  </a:lnTo>
                  <a:lnTo>
                    <a:pt x="83" y="307"/>
                  </a:lnTo>
                  <a:lnTo>
                    <a:pt x="83" y="308"/>
                  </a:lnTo>
                  <a:lnTo>
                    <a:pt x="83" y="310"/>
                  </a:lnTo>
                  <a:lnTo>
                    <a:pt x="84" y="312"/>
                  </a:lnTo>
                  <a:lnTo>
                    <a:pt x="84" y="313"/>
                  </a:lnTo>
                  <a:lnTo>
                    <a:pt x="84" y="314"/>
                  </a:lnTo>
                  <a:lnTo>
                    <a:pt x="84" y="316"/>
                  </a:lnTo>
                  <a:lnTo>
                    <a:pt x="84" y="317"/>
                  </a:lnTo>
                  <a:lnTo>
                    <a:pt x="84" y="318"/>
                  </a:lnTo>
                  <a:lnTo>
                    <a:pt x="85" y="319"/>
                  </a:lnTo>
                  <a:lnTo>
                    <a:pt x="85" y="320"/>
                  </a:lnTo>
                  <a:lnTo>
                    <a:pt x="85" y="322"/>
                  </a:lnTo>
                  <a:lnTo>
                    <a:pt x="85" y="323"/>
                  </a:lnTo>
                  <a:lnTo>
                    <a:pt x="85" y="324"/>
                  </a:lnTo>
                  <a:lnTo>
                    <a:pt x="85" y="325"/>
                  </a:lnTo>
                  <a:lnTo>
                    <a:pt x="85" y="326"/>
                  </a:lnTo>
                  <a:lnTo>
                    <a:pt x="85" y="328"/>
                  </a:lnTo>
                  <a:lnTo>
                    <a:pt x="85" y="329"/>
                  </a:lnTo>
                  <a:lnTo>
                    <a:pt x="85" y="330"/>
                  </a:lnTo>
                  <a:lnTo>
                    <a:pt x="85" y="331"/>
                  </a:lnTo>
                  <a:lnTo>
                    <a:pt x="85" y="332"/>
                  </a:lnTo>
                  <a:lnTo>
                    <a:pt x="85" y="334"/>
                  </a:lnTo>
                  <a:lnTo>
                    <a:pt x="85" y="336"/>
                  </a:lnTo>
                  <a:lnTo>
                    <a:pt x="85" y="337"/>
                  </a:lnTo>
                  <a:lnTo>
                    <a:pt x="85" y="340"/>
                  </a:lnTo>
                  <a:lnTo>
                    <a:pt x="85" y="341"/>
                  </a:lnTo>
                  <a:lnTo>
                    <a:pt x="85" y="343"/>
                  </a:lnTo>
                  <a:lnTo>
                    <a:pt x="84" y="346"/>
                  </a:lnTo>
                  <a:lnTo>
                    <a:pt x="84" y="348"/>
                  </a:lnTo>
                  <a:lnTo>
                    <a:pt x="84" y="350"/>
                  </a:lnTo>
                  <a:lnTo>
                    <a:pt x="84" y="353"/>
                  </a:lnTo>
                  <a:lnTo>
                    <a:pt x="84" y="35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1" name="Freeform 27"/>
            <p:cNvSpPr>
              <a:spLocks/>
            </p:cNvSpPr>
            <p:nvPr/>
          </p:nvSpPr>
          <p:spPr bwMode="auto">
            <a:xfrm>
              <a:off x="3080" y="2552"/>
              <a:ext cx="42" cy="178"/>
            </a:xfrm>
            <a:custGeom>
              <a:avLst/>
              <a:gdLst>
                <a:gd name="T0" fmla="*/ 1 w 85"/>
                <a:gd name="T1" fmla="*/ 87 h 356"/>
                <a:gd name="T2" fmla="*/ 2 w 85"/>
                <a:gd name="T3" fmla="*/ 84 h 356"/>
                <a:gd name="T4" fmla="*/ 3 w 85"/>
                <a:gd name="T5" fmla="*/ 81 h 356"/>
                <a:gd name="T6" fmla="*/ 4 w 85"/>
                <a:gd name="T7" fmla="*/ 80 h 356"/>
                <a:gd name="T8" fmla="*/ 4 w 85"/>
                <a:gd name="T9" fmla="*/ 78 h 356"/>
                <a:gd name="T10" fmla="*/ 5 w 85"/>
                <a:gd name="T11" fmla="*/ 77 h 356"/>
                <a:gd name="T12" fmla="*/ 6 w 85"/>
                <a:gd name="T13" fmla="*/ 75 h 356"/>
                <a:gd name="T14" fmla="*/ 6 w 85"/>
                <a:gd name="T15" fmla="*/ 74 h 356"/>
                <a:gd name="T16" fmla="*/ 7 w 85"/>
                <a:gd name="T17" fmla="*/ 72 h 356"/>
                <a:gd name="T18" fmla="*/ 7 w 85"/>
                <a:gd name="T19" fmla="*/ 71 h 356"/>
                <a:gd name="T20" fmla="*/ 8 w 85"/>
                <a:gd name="T21" fmla="*/ 69 h 356"/>
                <a:gd name="T22" fmla="*/ 8 w 85"/>
                <a:gd name="T23" fmla="*/ 68 h 356"/>
                <a:gd name="T24" fmla="*/ 9 w 85"/>
                <a:gd name="T25" fmla="*/ 67 h 356"/>
                <a:gd name="T26" fmla="*/ 9 w 85"/>
                <a:gd name="T27" fmla="*/ 65 h 356"/>
                <a:gd name="T28" fmla="*/ 9 w 85"/>
                <a:gd name="T29" fmla="*/ 63 h 356"/>
                <a:gd name="T30" fmla="*/ 10 w 85"/>
                <a:gd name="T31" fmla="*/ 61 h 356"/>
                <a:gd name="T32" fmla="*/ 10 w 85"/>
                <a:gd name="T33" fmla="*/ 59 h 356"/>
                <a:gd name="T34" fmla="*/ 11 w 85"/>
                <a:gd name="T35" fmla="*/ 57 h 356"/>
                <a:gd name="T36" fmla="*/ 12 w 85"/>
                <a:gd name="T37" fmla="*/ 56 h 356"/>
                <a:gd name="T38" fmla="*/ 12 w 85"/>
                <a:gd name="T39" fmla="*/ 54 h 356"/>
                <a:gd name="T40" fmla="*/ 13 w 85"/>
                <a:gd name="T41" fmla="*/ 53 h 356"/>
                <a:gd name="T42" fmla="*/ 13 w 85"/>
                <a:gd name="T43" fmla="*/ 52 h 356"/>
                <a:gd name="T44" fmla="*/ 13 w 85"/>
                <a:gd name="T45" fmla="*/ 50 h 356"/>
                <a:gd name="T46" fmla="*/ 14 w 85"/>
                <a:gd name="T47" fmla="*/ 48 h 356"/>
                <a:gd name="T48" fmla="*/ 14 w 85"/>
                <a:gd name="T49" fmla="*/ 46 h 356"/>
                <a:gd name="T50" fmla="*/ 15 w 85"/>
                <a:gd name="T51" fmla="*/ 45 h 356"/>
                <a:gd name="T52" fmla="*/ 15 w 85"/>
                <a:gd name="T53" fmla="*/ 43 h 356"/>
                <a:gd name="T54" fmla="*/ 16 w 85"/>
                <a:gd name="T55" fmla="*/ 42 h 356"/>
                <a:gd name="T56" fmla="*/ 16 w 85"/>
                <a:gd name="T57" fmla="*/ 41 h 356"/>
                <a:gd name="T58" fmla="*/ 16 w 85"/>
                <a:gd name="T59" fmla="*/ 39 h 356"/>
                <a:gd name="T60" fmla="*/ 16 w 85"/>
                <a:gd name="T61" fmla="*/ 38 h 356"/>
                <a:gd name="T62" fmla="*/ 17 w 85"/>
                <a:gd name="T63" fmla="*/ 36 h 356"/>
                <a:gd name="T64" fmla="*/ 17 w 85"/>
                <a:gd name="T65" fmla="*/ 34 h 356"/>
                <a:gd name="T66" fmla="*/ 18 w 85"/>
                <a:gd name="T67" fmla="*/ 31 h 356"/>
                <a:gd name="T68" fmla="*/ 18 w 85"/>
                <a:gd name="T69" fmla="*/ 29 h 356"/>
                <a:gd name="T70" fmla="*/ 19 w 85"/>
                <a:gd name="T71" fmla="*/ 28 h 356"/>
                <a:gd name="T72" fmla="*/ 19 w 85"/>
                <a:gd name="T73" fmla="*/ 27 h 356"/>
                <a:gd name="T74" fmla="*/ 19 w 85"/>
                <a:gd name="T75" fmla="*/ 25 h 356"/>
                <a:gd name="T76" fmla="*/ 19 w 85"/>
                <a:gd name="T77" fmla="*/ 24 h 356"/>
                <a:gd name="T78" fmla="*/ 19 w 85"/>
                <a:gd name="T79" fmla="*/ 23 h 356"/>
                <a:gd name="T80" fmla="*/ 19 w 85"/>
                <a:gd name="T81" fmla="*/ 22 h 356"/>
                <a:gd name="T82" fmla="*/ 19 w 85"/>
                <a:gd name="T83" fmla="*/ 20 h 356"/>
                <a:gd name="T84" fmla="*/ 20 w 85"/>
                <a:gd name="T85" fmla="*/ 18 h 356"/>
                <a:gd name="T86" fmla="*/ 20 w 85"/>
                <a:gd name="T87" fmla="*/ 17 h 356"/>
                <a:gd name="T88" fmla="*/ 20 w 85"/>
                <a:gd name="T89" fmla="*/ 15 h 356"/>
                <a:gd name="T90" fmla="*/ 20 w 85"/>
                <a:gd name="T91" fmla="*/ 14 h 356"/>
                <a:gd name="T92" fmla="*/ 20 w 85"/>
                <a:gd name="T93" fmla="*/ 14 h 356"/>
                <a:gd name="T94" fmla="*/ 20 w 85"/>
                <a:gd name="T95" fmla="*/ 13 h 356"/>
                <a:gd name="T96" fmla="*/ 20 w 85"/>
                <a:gd name="T97" fmla="*/ 12 h 356"/>
                <a:gd name="T98" fmla="*/ 21 w 85"/>
                <a:gd name="T99" fmla="*/ 11 h 356"/>
                <a:gd name="T100" fmla="*/ 21 w 85"/>
                <a:gd name="T101" fmla="*/ 10 h 356"/>
                <a:gd name="T102" fmla="*/ 21 w 85"/>
                <a:gd name="T103" fmla="*/ 9 h 356"/>
                <a:gd name="T104" fmla="*/ 21 w 85"/>
                <a:gd name="T105" fmla="*/ 8 h 356"/>
                <a:gd name="T106" fmla="*/ 21 w 85"/>
                <a:gd name="T107" fmla="*/ 7 h 356"/>
                <a:gd name="T108" fmla="*/ 21 w 85"/>
                <a:gd name="T109" fmla="*/ 6 h 356"/>
                <a:gd name="T110" fmla="*/ 21 w 85"/>
                <a:gd name="T111" fmla="*/ 5 h 356"/>
                <a:gd name="T112" fmla="*/ 21 w 85"/>
                <a:gd name="T113" fmla="*/ 2 h 35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5"/>
                <a:gd name="T172" fmla="*/ 0 h 356"/>
                <a:gd name="T173" fmla="*/ 85 w 85"/>
                <a:gd name="T174" fmla="*/ 356 h 35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5" h="356">
                  <a:moveTo>
                    <a:pt x="0" y="356"/>
                  </a:moveTo>
                  <a:lnTo>
                    <a:pt x="3" y="352"/>
                  </a:lnTo>
                  <a:lnTo>
                    <a:pt x="4" y="348"/>
                  </a:lnTo>
                  <a:lnTo>
                    <a:pt x="5" y="346"/>
                  </a:lnTo>
                  <a:lnTo>
                    <a:pt x="6" y="342"/>
                  </a:lnTo>
                  <a:lnTo>
                    <a:pt x="9" y="338"/>
                  </a:lnTo>
                  <a:lnTo>
                    <a:pt x="10" y="336"/>
                  </a:lnTo>
                  <a:lnTo>
                    <a:pt x="11" y="334"/>
                  </a:lnTo>
                  <a:lnTo>
                    <a:pt x="12" y="331"/>
                  </a:lnTo>
                  <a:lnTo>
                    <a:pt x="12" y="329"/>
                  </a:lnTo>
                  <a:lnTo>
                    <a:pt x="13" y="326"/>
                  </a:lnTo>
                  <a:lnTo>
                    <a:pt x="15" y="324"/>
                  </a:lnTo>
                  <a:lnTo>
                    <a:pt x="16" y="323"/>
                  </a:lnTo>
                  <a:lnTo>
                    <a:pt x="16" y="320"/>
                  </a:lnTo>
                  <a:lnTo>
                    <a:pt x="17" y="319"/>
                  </a:lnTo>
                  <a:lnTo>
                    <a:pt x="17" y="317"/>
                  </a:lnTo>
                  <a:lnTo>
                    <a:pt x="18" y="316"/>
                  </a:lnTo>
                  <a:lnTo>
                    <a:pt x="19" y="314"/>
                  </a:lnTo>
                  <a:lnTo>
                    <a:pt x="19" y="313"/>
                  </a:lnTo>
                  <a:lnTo>
                    <a:pt x="19" y="312"/>
                  </a:lnTo>
                  <a:lnTo>
                    <a:pt x="21" y="310"/>
                  </a:lnTo>
                  <a:lnTo>
                    <a:pt x="21" y="308"/>
                  </a:lnTo>
                  <a:lnTo>
                    <a:pt x="22" y="307"/>
                  </a:lnTo>
                  <a:lnTo>
                    <a:pt x="22" y="306"/>
                  </a:lnTo>
                  <a:lnTo>
                    <a:pt x="23" y="305"/>
                  </a:lnTo>
                  <a:lnTo>
                    <a:pt x="23" y="304"/>
                  </a:lnTo>
                  <a:lnTo>
                    <a:pt x="24" y="301"/>
                  </a:lnTo>
                  <a:lnTo>
                    <a:pt x="24" y="300"/>
                  </a:lnTo>
                  <a:lnTo>
                    <a:pt x="24" y="299"/>
                  </a:lnTo>
                  <a:lnTo>
                    <a:pt x="25" y="296"/>
                  </a:lnTo>
                  <a:lnTo>
                    <a:pt x="25" y="295"/>
                  </a:lnTo>
                  <a:lnTo>
                    <a:pt x="27" y="293"/>
                  </a:lnTo>
                  <a:lnTo>
                    <a:pt x="27" y="290"/>
                  </a:lnTo>
                  <a:lnTo>
                    <a:pt x="28" y="289"/>
                  </a:lnTo>
                  <a:lnTo>
                    <a:pt x="29" y="287"/>
                  </a:lnTo>
                  <a:lnTo>
                    <a:pt x="29" y="286"/>
                  </a:lnTo>
                  <a:lnTo>
                    <a:pt x="30" y="283"/>
                  </a:lnTo>
                  <a:lnTo>
                    <a:pt x="30" y="282"/>
                  </a:lnTo>
                  <a:lnTo>
                    <a:pt x="30" y="281"/>
                  </a:lnTo>
                  <a:lnTo>
                    <a:pt x="31" y="278"/>
                  </a:lnTo>
                  <a:lnTo>
                    <a:pt x="31" y="277"/>
                  </a:lnTo>
                  <a:lnTo>
                    <a:pt x="33" y="276"/>
                  </a:lnTo>
                  <a:lnTo>
                    <a:pt x="33" y="275"/>
                  </a:lnTo>
                  <a:lnTo>
                    <a:pt x="33" y="274"/>
                  </a:lnTo>
                  <a:lnTo>
                    <a:pt x="34" y="272"/>
                  </a:lnTo>
                  <a:lnTo>
                    <a:pt x="34" y="271"/>
                  </a:lnTo>
                  <a:lnTo>
                    <a:pt x="34" y="270"/>
                  </a:lnTo>
                  <a:lnTo>
                    <a:pt x="35" y="269"/>
                  </a:lnTo>
                  <a:lnTo>
                    <a:pt x="35" y="268"/>
                  </a:lnTo>
                  <a:lnTo>
                    <a:pt x="35" y="266"/>
                  </a:lnTo>
                  <a:lnTo>
                    <a:pt x="36" y="265"/>
                  </a:lnTo>
                  <a:lnTo>
                    <a:pt x="36" y="264"/>
                  </a:lnTo>
                  <a:lnTo>
                    <a:pt x="36" y="263"/>
                  </a:lnTo>
                  <a:lnTo>
                    <a:pt x="37" y="262"/>
                  </a:lnTo>
                  <a:lnTo>
                    <a:pt x="37" y="260"/>
                  </a:lnTo>
                  <a:lnTo>
                    <a:pt x="37" y="259"/>
                  </a:lnTo>
                  <a:lnTo>
                    <a:pt x="39" y="257"/>
                  </a:lnTo>
                  <a:lnTo>
                    <a:pt x="39" y="256"/>
                  </a:lnTo>
                  <a:lnTo>
                    <a:pt x="39" y="254"/>
                  </a:lnTo>
                  <a:lnTo>
                    <a:pt x="40" y="252"/>
                  </a:lnTo>
                  <a:lnTo>
                    <a:pt x="40" y="251"/>
                  </a:lnTo>
                  <a:lnTo>
                    <a:pt x="41" y="248"/>
                  </a:lnTo>
                  <a:lnTo>
                    <a:pt x="41" y="246"/>
                  </a:lnTo>
                  <a:lnTo>
                    <a:pt x="42" y="244"/>
                  </a:lnTo>
                  <a:lnTo>
                    <a:pt x="43" y="241"/>
                  </a:lnTo>
                  <a:lnTo>
                    <a:pt x="43" y="239"/>
                  </a:lnTo>
                  <a:lnTo>
                    <a:pt x="45" y="236"/>
                  </a:lnTo>
                  <a:lnTo>
                    <a:pt x="45" y="234"/>
                  </a:lnTo>
                  <a:lnTo>
                    <a:pt x="46" y="233"/>
                  </a:lnTo>
                  <a:lnTo>
                    <a:pt x="46" y="230"/>
                  </a:lnTo>
                  <a:lnTo>
                    <a:pt x="47" y="229"/>
                  </a:lnTo>
                  <a:lnTo>
                    <a:pt x="47" y="227"/>
                  </a:lnTo>
                  <a:lnTo>
                    <a:pt x="48" y="226"/>
                  </a:lnTo>
                  <a:lnTo>
                    <a:pt x="48" y="224"/>
                  </a:lnTo>
                  <a:lnTo>
                    <a:pt x="48" y="222"/>
                  </a:lnTo>
                  <a:lnTo>
                    <a:pt x="49" y="221"/>
                  </a:lnTo>
                  <a:lnTo>
                    <a:pt x="49" y="220"/>
                  </a:lnTo>
                  <a:lnTo>
                    <a:pt x="49" y="218"/>
                  </a:lnTo>
                  <a:lnTo>
                    <a:pt x="51" y="217"/>
                  </a:lnTo>
                  <a:lnTo>
                    <a:pt x="51" y="216"/>
                  </a:lnTo>
                  <a:lnTo>
                    <a:pt x="51" y="215"/>
                  </a:lnTo>
                  <a:lnTo>
                    <a:pt x="52" y="214"/>
                  </a:lnTo>
                  <a:lnTo>
                    <a:pt x="52" y="212"/>
                  </a:lnTo>
                  <a:lnTo>
                    <a:pt x="52" y="210"/>
                  </a:lnTo>
                  <a:lnTo>
                    <a:pt x="53" y="209"/>
                  </a:lnTo>
                  <a:lnTo>
                    <a:pt x="53" y="208"/>
                  </a:lnTo>
                  <a:lnTo>
                    <a:pt x="53" y="206"/>
                  </a:lnTo>
                  <a:lnTo>
                    <a:pt x="53" y="205"/>
                  </a:lnTo>
                  <a:lnTo>
                    <a:pt x="54" y="204"/>
                  </a:lnTo>
                  <a:lnTo>
                    <a:pt x="54" y="202"/>
                  </a:lnTo>
                  <a:lnTo>
                    <a:pt x="55" y="200"/>
                  </a:lnTo>
                  <a:lnTo>
                    <a:pt x="55" y="198"/>
                  </a:lnTo>
                  <a:lnTo>
                    <a:pt x="55" y="197"/>
                  </a:lnTo>
                  <a:lnTo>
                    <a:pt x="57" y="194"/>
                  </a:lnTo>
                  <a:lnTo>
                    <a:pt x="57" y="192"/>
                  </a:lnTo>
                  <a:lnTo>
                    <a:pt x="58" y="190"/>
                  </a:lnTo>
                  <a:lnTo>
                    <a:pt x="58" y="187"/>
                  </a:lnTo>
                  <a:lnTo>
                    <a:pt x="59" y="185"/>
                  </a:lnTo>
                  <a:lnTo>
                    <a:pt x="59" y="182"/>
                  </a:lnTo>
                  <a:lnTo>
                    <a:pt x="60" y="180"/>
                  </a:lnTo>
                  <a:lnTo>
                    <a:pt x="60" y="179"/>
                  </a:lnTo>
                  <a:lnTo>
                    <a:pt x="61" y="176"/>
                  </a:lnTo>
                  <a:lnTo>
                    <a:pt x="61" y="174"/>
                  </a:lnTo>
                  <a:lnTo>
                    <a:pt x="61" y="173"/>
                  </a:lnTo>
                  <a:lnTo>
                    <a:pt x="63" y="172"/>
                  </a:lnTo>
                  <a:lnTo>
                    <a:pt x="63" y="169"/>
                  </a:lnTo>
                  <a:lnTo>
                    <a:pt x="63" y="168"/>
                  </a:lnTo>
                  <a:lnTo>
                    <a:pt x="64" y="167"/>
                  </a:lnTo>
                  <a:lnTo>
                    <a:pt x="64" y="166"/>
                  </a:lnTo>
                  <a:lnTo>
                    <a:pt x="64" y="164"/>
                  </a:lnTo>
                  <a:lnTo>
                    <a:pt x="64" y="163"/>
                  </a:lnTo>
                  <a:lnTo>
                    <a:pt x="65" y="162"/>
                  </a:lnTo>
                  <a:lnTo>
                    <a:pt x="65" y="161"/>
                  </a:lnTo>
                  <a:lnTo>
                    <a:pt x="65" y="158"/>
                  </a:lnTo>
                  <a:lnTo>
                    <a:pt x="65" y="157"/>
                  </a:lnTo>
                  <a:lnTo>
                    <a:pt x="66" y="156"/>
                  </a:lnTo>
                  <a:lnTo>
                    <a:pt x="66" y="155"/>
                  </a:lnTo>
                  <a:lnTo>
                    <a:pt x="66" y="154"/>
                  </a:lnTo>
                  <a:lnTo>
                    <a:pt x="67" y="152"/>
                  </a:lnTo>
                  <a:lnTo>
                    <a:pt x="67" y="151"/>
                  </a:lnTo>
                  <a:lnTo>
                    <a:pt x="67" y="149"/>
                  </a:lnTo>
                  <a:lnTo>
                    <a:pt x="67" y="148"/>
                  </a:lnTo>
                  <a:lnTo>
                    <a:pt x="69" y="146"/>
                  </a:lnTo>
                  <a:lnTo>
                    <a:pt x="69" y="144"/>
                  </a:lnTo>
                  <a:lnTo>
                    <a:pt x="70" y="143"/>
                  </a:lnTo>
                  <a:lnTo>
                    <a:pt x="70" y="140"/>
                  </a:lnTo>
                  <a:lnTo>
                    <a:pt x="70" y="138"/>
                  </a:lnTo>
                  <a:lnTo>
                    <a:pt x="71" y="136"/>
                  </a:lnTo>
                  <a:lnTo>
                    <a:pt x="71" y="133"/>
                  </a:lnTo>
                  <a:lnTo>
                    <a:pt x="72" y="131"/>
                  </a:lnTo>
                  <a:lnTo>
                    <a:pt x="72" y="128"/>
                  </a:lnTo>
                  <a:lnTo>
                    <a:pt x="73" y="126"/>
                  </a:lnTo>
                  <a:lnTo>
                    <a:pt x="73" y="125"/>
                  </a:lnTo>
                  <a:lnTo>
                    <a:pt x="75" y="122"/>
                  </a:lnTo>
                  <a:lnTo>
                    <a:pt x="75" y="120"/>
                  </a:lnTo>
                  <a:lnTo>
                    <a:pt x="75" y="119"/>
                  </a:lnTo>
                  <a:lnTo>
                    <a:pt x="76" y="118"/>
                  </a:lnTo>
                  <a:lnTo>
                    <a:pt x="76" y="115"/>
                  </a:lnTo>
                  <a:lnTo>
                    <a:pt x="76" y="114"/>
                  </a:lnTo>
                  <a:lnTo>
                    <a:pt x="77" y="113"/>
                  </a:lnTo>
                  <a:lnTo>
                    <a:pt x="77" y="112"/>
                  </a:lnTo>
                  <a:lnTo>
                    <a:pt x="77" y="110"/>
                  </a:lnTo>
                  <a:lnTo>
                    <a:pt x="77" y="109"/>
                  </a:lnTo>
                  <a:lnTo>
                    <a:pt x="77" y="108"/>
                  </a:lnTo>
                  <a:lnTo>
                    <a:pt x="78" y="107"/>
                  </a:lnTo>
                  <a:lnTo>
                    <a:pt x="78" y="106"/>
                  </a:lnTo>
                  <a:lnTo>
                    <a:pt x="78" y="104"/>
                  </a:lnTo>
                  <a:lnTo>
                    <a:pt x="78" y="103"/>
                  </a:lnTo>
                  <a:lnTo>
                    <a:pt x="78" y="102"/>
                  </a:lnTo>
                  <a:lnTo>
                    <a:pt x="78" y="101"/>
                  </a:lnTo>
                  <a:lnTo>
                    <a:pt x="78" y="100"/>
                  </a:lnTo>
                  <a:lnTo>
                    <a:pt x="78" y="98"/>
                  </a:lnTo>
                  <a:lnTo>
                    <a:pt x="79" y="97"/>
                  </a:lnTo>
                  <a:lnTo>
                    <a:pt x="79" y="95"/>
                  </a:lnTo>
                  <a:lnTo>
                    <a:pt x="79" y="94"/>
                  </a:lnTo>
                  <a:lnTo>
                    <a:pt x="79" y="92"/>
                  </a:lnTo>
                  <a:lnTo>
                    <a:pt x="79" y="91"/>
                  </a:lnTo>
                  <a:lnTo>
                    <a:pt x="79" y="89"/>
                  </a:lnTo>
                  <a:lnTo>
                    <a:pt x="79" y="88"/>
                  </a:lnTo>
                  <a:lnTo>
                    <a:pt x="79" y="85"/>
                  </a:lnTo>
                  <a:lnTo>
                    <a:pt x="79" y="83"/>
                  </a:lnTo>
                  <a:lnTo>
                    <a:pt x="79" y="80"/>
                  </a:lnTo>
                  <a:lnTo>
                    <a:pt x="79" y="79"/>
                  </a:lnTo>
                  <a:lnTo>
                    <a:pt x="81" y="77"/>
                  </a:lnTo>
                  <a:lnTo>
                    <a:pt x="81" y="76"/>
                  </a:lnTo>
                  <a:lnTo>
                    <a:pt x="81" y="73"/>
                  </a:lnTo>
                  <a:lnTo>
                    <a:pt x="81" y="72"/>
                  </a:lnTo>
                  <a:lnTo>
                    <a:pt x="81" y="71"/>
                  </a:lnTo>
                  <a:lnTo>
                    <a:pt x="81" y="70"/>
                  </a:lnTo>
                  <a:lnTo>
                    <a:pt x="81" y="68"/>
                  </a:lnTo>
                  <a:lnTo>
                    <a:pt x="81" y="67"/>
                  </a:lnTo>
                  <a:lnTo>
                    <a:pt x="81" y="66"/>
                  </a:lnTo>
                  <a:lnTo>
                    <a:pt x="81" y="65"/>
                  </a:lnTo>
                  <a:lnTo>
                    <a:pt x="81" y="64"/>
                  </a:lnTo>
                  <a:lnTo>
                    <a:pt x="81" y="62"/>
                  </a:lnTo>
                  <a:lnTo>
                    <a:pt x="82" y="61"/>
                  </a:lnTo>
                  <a:lnTo>
                    <a:pt x="82" y="60"/>
                  </a:lnTo>
                  <a:lnTo>
                    <a:pt x="82" y="59"/>
                  </a:lnTo>
                  <a:lnTo>
                    <a:pt x="82" y="58"/>
                  </a:lnTo>
                  <a:lnTo>
                    <a:pt x="82" y="56"/>
                  </a:lnTo>
                  <a:lnTo>
                    <a:pt x="82" y="55"/>
                  </a:lnTo>
                  <a:lnTo>
                    <a:pt x="82" y="54"/>
                  </a:lnTo>
                  <a:lnTo>
                    <a:pt x="82" y="53"/>
                  </a:lnTo>
                  <a:lnTo>
                    <a:pt x="83" y="53"/>
                  </a:lnTo>
                  <a:lnTo>
                    <a:pt x="83" y="52"/>
                  </a:lnTo>
                  <a:lnTo>
                    <a:pt x="83" y="50"/>
                  </a:lnTo>
                  <a:lnTo>
                    <a:pt x="83" y="49"/>
                  </a:lnTo>
                  <a:lnTo>
                    <a:pt x="83" y="48"/>
                  </a:lnTo>
                  <a:lnTo>
                    <a:pt x="83" y="47"/>
                  </a:lnTo>
                  <a:lnTo>
                    <a:pt x="83" y="46"/>
                  </a:lnTo>
                  <a:lnTo>
                    <a:pt x="84" y="44"/>
                  </a:lnTo>
                  <a:lnTo>
                    <a:pt x="84" y="43"/>
                  </a:lnTo>
                  <a:lnTo>
                    <a:pt x="84" y="42"/>
                  </a:lnTo>
                  <a:lnTo>
                    <a:pt x="84" y="41"/>
                  </a:lnTo>
                  <a:lnTo>
                    <a:pt x="84" y="40"/>
                  </a:lnTo>
                  <a:lnTo>
                    <a:pt x="84" y="38"/>
                  </a:lnTo>
                  <a:lnTo>
                    <a:pt x="85" y="37"/>
                  </a:lnTo>
                  <a:lnTo>
                    <a:pt x="85" y="36"/>
                  </a:lnTo>
                  <a:lnTo>
                    <a:pt x="85" y="35"/>
                  </a:lnTo>
                  <a:lnTo>
                    <a:pt x="85" y="34"/>
                  </a:lnTo>
                  <a:lnTo>
                    <a:pt x="85" y="32"/>
                  </a:lnTo>
                  <a:lnTo>
                    <a:pt x="85" y="31"/>
                  </a:lnTo>
                  <a:lnTo>
                    <a:pt x="85" y="30"/>
                  </a:lnTo>
                  <a:lnTo>
                    <a:pt x="85" y="29"/>
                  </a:lnTo>
                  <a:lnTo>
                    <a:pt x="85" y="28"/>
                  </a:lnTo>
                  <a:lnTo>
                    <a:pt x="85" y="26"/>
                  </a:lnTo>
                  <a:lnTo>
                    <a:pt x="85" y="24"/>
                  </a:lnTo>
                  <a:lnTo>
                    <a:pt x="85" y="23"/>
                  </a:lnTo>
                  <a:lnTo>
                    <a:pt x="85" y="22"/>
                  </a:lnTo>
                  <a:lnTo>
                    <a:pt x="85" y="20"/>
                  </a:lnTo>
                  <a:lnTo>
                    <a:pt x="85" y="18"/>
                  </a:lnTo>
                  <a:lnTo>
                    <a:pt x="85" y="17"/>
                  </a:lnTo>
                  <a:lnTo>
                    <a:pt x="85" y="14"/>
                  </a:lnTo>
                  <a:lnTo>
                    <a:pt x="85" y="12"/>
                  </a:lnTo>
                  <a:lnTo>
                    <a:pt x="84" y="11"/>
                  </a:lnTo>
                  <a:lnTo>
                    <a:pt x="84" y="8"/>
                  </a:lnTo>
                  <a:lnTo>
                    <a:pt x="84" y="6"/>
                  </a:lnTo>
                  <a:lnTo>
                    <a:pt x="84" y="2"/>
                  </a:lnTo>
                  <a:lnTo>
                    <a:pt x="84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2" name="Line 28"/>
            <p:cNvSpPr>
              <a:spLocks noChangeShapeType="1"/>
            </p:cNvSpPr>
            <p:nvPr/>
          </p:nvSpPr>
          <p:spPr bwMode="auto">
            <a:xfrm flipV="1">
              <a:off x="2926" y="1400"/>
              <a:ext cx="1" cy="10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3" name="Line 29"/>
            <p:cNvSpPr>
              <a:spLocks noChangeShapeType="1"/>
            </p:cNvSpPr>
            <p:nvPr/>
          </p:nvSpPr>
          <p:spPr bwMode="auto">
            <a:xfrm flipH="1">
              <a:off x="2590" y="813"/>
              <a:ext cx="1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4" name="Line 30"/>
            <p:cNvSpPr>
              <a:spLocks noChangeShapeType="1"/>
            </p:cNvSpPr>
            <p:nvPr/>
          </p:nvSpPr>
          <p:spPr bwMode="auto">
            <a:xfrm flipH="1">
              <a:off x="2590" y="2337"/>
              <a:ext cx="1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5" name="Line 31"/>
            <p:cNvSpPr>
              <a:spLocks noChangeShapeType="1"/>
            </p:cNvSpPr>
            <p:nvPr/>
          </p:nvSpPr>
          <p:spPr bwMode="auto">
            <a:xfrm flipH="1">
              <a:off x="2585" y="1832"/>
              <a:ext cx="34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6" name="Freeform 32"/>
            <p:cNvSpPr>
              <a:spLocks/>
            </p:cNvSpPr>
            <p:nvPr/>
          </p:nvSpPr>
          <p:spPr bwMode="auto">
            <a:xfrm>
              <a:off x="2758" y="2336"/>
              <a:ext cx="168" cy="168"/>
            </a:xfrm>
            <a:custGeom>
              <a:avLst/>
              <a:gdLst>
                <a:gd name="T0" fmla="*/ 84 w 336"/>
                <a:gd name="T1" fmla="*/ 84 h 336"/>
                <a:gd name="T2" fmla="*/ 0 w 336"/>
                <a:gd name="T3" fmla="*/ 84 h 336"/>
                <a:gd name="T4" fmla="*/ 0 w 336"/>
                <a:gd name="T5" fmla="*/ 0 h 336"/>
                <a:gd name="T6" fmla="*/ 0 60000 65536"/>
                <a:gd name="T7" fmla="*/ 0 60000 65536"/>
                <a:gd name="T8" fmla="*/ 0 60000 65536"/>
                <a:gd name="T9" fmla="*/ 0 w 336"/>
                <a:gd name="T10" fmla="*/ 0 h 336"/>
                <a:gd name="T11" fmla="*/ 336 w 336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336">
                  <a:moveTo>
                    <a:pt x="336" y="336"/>
                  </a:moveTo>
                  <a:lnTo>
                    <a:pt x="0" y="336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7" name="Line 33"/>
            <p:cNvSpPr>
              <a:spLocks noChangeShapeType="1"/>
            </p:cNvSpPr>
            <p:nvPr/>
          </p:nvSpPr>
          <p:spPr bwMode="auto">
            <a:xfrm flipH="1" flipV="1">
              <a:off x="2585" y="1319"/>
              <a:ext cx="53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8" name="Freeform 34"/>
            <p:cNvSpPr>
              <a:spLocks/>
            </p:cNvSpPr>
            <p:nvPr/>
          </p:nvSpPr>
          <p:spPr bwMode="auto">
            <a:xfrm>
              <a:off x="2758" y="812"/>
              <a:ext cx="352" cy="420"/>
            </a:xfrm>
            <a:custGeom>
              <a:avLst/>
              <a:gdLst>
                <a:gd name="T0" fmla="*/ 352 w 352"/>
                <a:gd name="T1" fmla="*/ 419 h 420"/>
                <a:gd name="T2" fmla="*/ 0 w 352"/>
                <a:gd name="T3" fmla="*/ 420 h 420"/>
                <a:gd name="T4" fmla="*/ 0 w 352"/>
                <a:gd name="T5" fmla="*/ 0 h 420"/>
                <a:gd name="T6" fmla="*/ 0 60000 65536"/>
                <a:gd name="T7" fmla="*/ 0 60000 65536"/>
                <a:gd name="T8" fmla="*/ 0 60000 65536"/>
                <a:gd name="T9" fmla="*/ 0 w 352"/>
                <a:gd name="T10" fmla="*/ 0 h 420"/>
                <a:gd name="T11" fmla="*/ 352 w 352"/>
                <a:gd name="T12" fmla="*/ 420 h 4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2" h="420">
                  <a:moveTo>
                    <a:pt x="352" y="419"/>
                  </a:moveTo>
                  <a:lnTo>
                    <a:pt x="0" y="42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" name="Line 35"/>
            <p:cNvSpPr>
              <a:spLocks noChangeShapeType="1"/>
            </p:cNvSpPr>
            <p:nvPr/>
          </p:nvSpPr>
          <p:spPr bwMode="auto">
            <a:xfrm flipH="1">
              <a:off x="2590" y="2937"/>
              <a:ext cx="1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0" name="Freeform 36"/>
            <p:cNvSpPr>
              <a:spLocks/>
            </p:cNvSpPr>
            <p:nvPr/>
          </p:nvSpPr>
          <p:spPr bwMode="auto">
            <a:xfrm>
              <a:off x="2758" y="2684"/>
              <a:ext cx="168" cy="252"/>
            </a:xfrm>
            <a:custGeom>
              <a:avLst/>
              <a:gdLst>
                <a:gd name="T0" fmla="*/ 84 w 336"/>
                <a:gd name="T1" fmla="*/ 0 h 504"/>
                <a:gd name="T2" fmla="*/ 0 w 336"/>
                <a:gd name="T3" fmla="*/ 0 h 504"/>
                <a:gd name="T4" fmla="*/ 0 w 336"/>
                <a:gd name="T5" fmla="*/ 126 h 504"/>
                <a:gd name="T6" fmla="*/ 0 60000 65536"/>
                <a:gd name="T7" fmla="*/ 0 60000 65536"/>
                <a:gd name="T8" fmla="*/ 0 60000 65536"/>
                <a:gd name="T9" fmla="*/ 0 w 336"/>
                <a:gd name="T10" fmla="*/ 0 h 504"/>
                <a:gd name="T11" fmla="*/ 336 w 336"/>
                <a:gd name="T12" fmla="*/ 504 h 5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504">
                  <a:moveTo>
                    <a:pt x="336" y="0"/>
                  </a:moveTo>
                  <a:lnTo>
                    <a:pt x="0" y="0"/>
                  </a:lnTo>
                  <a:lnTo>
                    <a:pt x="0" y="50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1" name="Freeform 37"/>
            <p:cNvSpPr>
              <a:spLocks/>
            </p:cNvSpPr>
            <p:nvPr/>
          </p:nvSpPr>
          <p:spPr bwMode="auto">
            <a:xfrm>
              <a:off x="1906" y="464"/>
              <a:ext cx="2220" cy="1788"/>
            </a:xfrm>
            <a:custGeom>
              <a:avLst/>
              <a:gdLst>
                <a:gd name="T0" fmla="*/ 2220 w 2220"/>
                <a:gd name="T1" fmla="*/ 852 h 1788"/>
                <a:gd name="T2" fmla="*/ 2220 w 2220"/>
                <a:gd name="T3" fmla="*/ 0 h 1788"/>
                <a:gd name="T4" fmla="*/ 0 w 2220"/>
                <a:gd name="T5" fmla="*/ 0 h 1788"/>
                <a:gd name="T6" fmla="*/ 0 w 2220"/>
                <a:gd name="T7" fmla="*/ 1788 h 1788"/>
                <a:gd name="T8" fmla="*/ 345 w 2220"/>
                <a:gd name="T9" fmla="*/ 1787 h 17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0"/>
                <a:gd name="T16" fmla="*/ 0 h 1788"/>
                <a:gd name="T17" fmla="*/ 2220 w 2220"/>
                <a:gd name="T18" fmla="*/ 1788 h 17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0" h="1788">
                  <a:moveTo>
                    <a:pt x="2220" y="852"/>
                  </a:moveTo>
                  <a:lnTo>
                    <a:pt x="2220" y="0"/>
                  </a:lnTo>
                  <a:lnTo>
                    <a:pt x="0" y="0"/>
                  </a:lnTo>
                  <a:lnTo>
                    <a:pt x="0" y="1788"/>
                  </a:lnTo>
                  <a:lnTo>
                    <a:pt x="345" y="178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2" name="Line 38"/>
            <p:cNvSpPr>
              <a:spLocks noChangeShapeType="1"/>
            </p:cNvSpPr>
            <p:nvPr/>
          </p:nvSpPr>
          <p:spPr bwMode="auto">
            <a:xfrm flipV="1">
              <a:off x="1738" y="1748"/>
              <a:ext cx="1" cy="1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3" name="Freeform 39"/>
            <p:cNvSpPr>
              <a:spLocks/>
            </p:cNvSpPr>
            <p:nvPr/>
          </p:nvSpPr>
          <p:spPr bwMode="auto">
            <a:xfrm>
              <a:off x="1654" y="1568"/>
              <a:ext cx="168" cy="180"/>
            </a:xfrm>
            <a:custGeom>
              <a:avLst/>
              <a:gdLst>
                <a:gd name="T0" fmla="*/ 42 w 336"/>
                <a:gd name="T1" fmla="*/ 0 h 360"/>
                <a:gd name="T2" fmla="*/ 84 w 336"/>
                <a:gd name="T3" fmla="*/ 90 h 360"/>
                <a:gd name="T4" fmla="*/ 0 w 336"/>
                <a:gd name="T5" fmla="*/ 90 h 360"/>
                <a:gd name="T6" fmla="*/ 42 w 336"/>
                <a:gd name="T7" fmla="*/ 0 h 3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360"/>
                <a:gd name="T14" fmla="*/ 336 w 336"/>
                <a:gd name="T15" fmla="*/ 360 h 3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360">
                  <a:moveTo>
                    <a:pt x="168" y="0"/>
                  </a:moveTo>
                  <a:lnTo>
                    <a:pt x="336" y="360"/>
                  </a:lnTo>
                  <a:lnTo>
                    <a:pt x="0" y="360"/>
                  </a:lnTo>
                  <a:lnTo>
                    <a:pt x="168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4" name="Freeform 40"/>
            <p:cNvSpPr>
              <a:spLocks/>
            </p:cNvSpPr>
            <p:nvPr/>
          </p:nvSpPr>
          <p:spPr bwMode="auto">
            <a:xfrm>
              <a:off x="1712" y="1507"/>
              <a:ext cx="55" cy="55"/>
            </a:xfrm>
            <a:custGeom>
              <a:avLst/>
              <a:gdLst>
                <a:gd name="T0" fmla="*/ 0 w 109"/>
                <a:gd name="T1" fmla="*/ 15 h 109"/>
                <a:gd name="T2" fmla="*/ 1 w 109"/>
                <a:gd name="T3" fmla="*/ 17 h 109"/>
                <a:gd name="T4" fmla="*/ 2 w 109"/>
                <a:gd name="T5" fmla="*/ 19 h 109"/>
                <a:gd name="T6" fmla="*/ 3 w 109"/>
                <a:gd name="T7" fmla="*/ 21 h 109"/>
                <a:gd name="T8" fmla="*/ 3 w 109"/>
                <a:gd name="T9" fmla="*/ 23 h 109"/>
                <a:gd name="T10" fmla="*/ 5 w 109"/>
                <a:gd name="T11" fmla="*/ 24 h 109"/>
                <a:gd name="T12" fmla="*/ 6 w 109"/>
                <a:gd name="T13" fmla="*/ 25 h 109"/>
                <a:gd name="T14" fmla="*/ 8 w 109"/>
                <a:gd name="T15" fmla="*/ 26 h 109"/>
                <a:gd name="T16" fmla="*/ 10 w 109"/>
                <a:gd name="T17" fmla="*/ 27 h 109"/>
                <a:gd name="T18" fmla="*/ 12 w 109"/>
                <a:gd name="T19" fmla="*/ 27 h 109"/>
                <a:gd name="T20" fmla="*/ 14 w 109"/>
                <a:gd name="T21" fmla="*/ 28 h 109"/>
                <a:gd name="T22" fmla="*/ 15 w 109"/>
                <a:gd name="T23" fmla="*/ 27 h 109"/>
                <a:gd name="T24" fmla="*/ 18 w 109"/>
                <a:gd name="T25" fmla="*/ 27 h 109"/>
                <a:gd name="T26" fmla="*/ 19 w 109"/>
                <a:gd name="T27" fmla="*/ 26 h 109"/>
                <a:gd name="T28" fmla="*/ 21 w 109"/>
                <a:gd name="T29" fmla="*/ 26 h 109"/>
                <a:gd name="T30" fmla="*/ 23 w 109"/>
                <a:gd name="T31" fmla="*/ 24 h 109"/>
                <a:gd name="T32" fmla="*/ 24 w 109"/>
                <a:gd name="T33" fmla="*/ 23 h 109"/>
                <a:gd name="T34" fmla="*/ 25 w 109"/>
                <a:gd name="T35" fmla="*/ 22 h 109"/>
                <a:gd name="T36" fmla="*/ 26 w 109"/>
                <a:gd name="T37" fmla="*/ 20 h 109"/>
                <a:gd name="T38" fmla="*/ 27 w 109"/>
                <a:gd name="T39" fmla="*/ 18 h 109"/>
                <a:gd name="T40" fmla="*/ 27 w 109"/>
                <a:gd name="T41" fmla="*/ 16 h 109"/>
                <a:gd name="T42" fmla="*/ 28 w 109"/>
                <a:gd name="T43" fmla="*/ 14 h 109"/>
                <a:gd name="T44" fmla="*/ 28 w 109"/>
                <a:gd name="T45" fmla="*/ 13 h 109"/>
                <a:gd name="T46" fmla="*/ 27 w 109"/>
                <a:gd name="T47" fmla="*/ 11 h 109"/>
                <a:gd name="T48" fmla="*/ 27 w 109"/>
                <a:gd name="T49" fmla="*/ 9 h 109"/>
                <a:gd name="T50" fmla="*/ 26 w 109"/>
                <a:gd name="T51" fmla="*/ 7 h 109"/>
                <a:gd name="T52" fmla="*/ 24 w 109"/>
                <a:gd name="T53" fmla="*/ 5 h 109"/>
                <a:gd name="T54" fmla="*/ 23 w 109"/>
                <a:gd name="T55" fmla="*/ 4 h 109"/>
                <a:gd name="T56" fmla="*/ 22 w 109"/>
                <a:gd name="T57" fmla="*/ 3 h 109"/>
                <a:gd name="T58" fmla="*/ 20 w 109"/>
                <a:gd name="T59" fmla="*/ 2 h 109"/>
                <a:gd name="T60" fmla="*/ 18 w 109"/>
                <a:gd name="T61" fmla="*/ 1 h 109"/>
                <a:gd name="T62" fmla="*/ 16 w 109"/>
                <a:gd name="T63" fmla="*/ 0 h 109"/>
                <a:gd name="T64" fmla="*/ 14 w 109"/>
                <a:gd name="T65" fmla="*/ 0 h 109"/>
                <a:gd name="T66" fmla="*/ 13 w 109"/>
                <a:gd name="T67" fmla="*/ 0 h 109"/>
                <a:gd name="T68" fmla="*/ 11 w 109"/>
                <a:gd name="T69" fmla="*/ 1 h 109"/>
                <a:gd name="T70" fmla="*/ 9 w 109"/>
                <a:gd name="T71" fmla="*/ 1 h 109"/>
                <a:gd name="T72" fmla="*/ 7 w 109"/>
                <a:gd name="T73" fmla="*/ 2 h 109"/>
                <a:gd name="T74" fmla="*/ 6 w 109"/>
                <a:gd name="T75" fmla="*/ 3 h 109"/>
                <a:gd name="T76" fmla="*/ 4 w 109"/>
                <a:gd name="T77" fmla="*/ 5 h 109"/>
                <a:gd name="T78" fmla="*/ 3 w 109"/>
                <a:gd name="T79" fmla="*/ 6 h 109"/>
                <a:gd name="T80" fmla="*/ 2 w 109"/>
                <a:gd name="T81" fmla="*/ 8 h 109"/>
                <a:gd name="T82" fmla="*/ 1 w 109"/>
                <a:gd name="T83" fmla="*/ 10 h 109"/>
                <a:gd name="T84" fmla="*/ 1 w 109"/>
                <a:gd name="T85" fmla="*/ 12 h 109"/>
                <a:gd name="T86" fmla="*/ 0 w 109"/>
                <a:gd name="T87" fmla="*/ 14 h 10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09"/>
                <a:gd name="T133" fmla="*/ 0 h 109"/>
                <a:gd name="T134" fmla="*/ 109 w 109"/>
                <a:gd name="T135" fmla="*/ 109 h 10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09" h="109">
                  <a:moveTo>
                    <a:pt x="0" y="54"/>
                  </a:moveTo>
                  <a:lnTo>
                    <a:pt x="0" y="58"/>
                  </a:lnTo>
                  <a:lnTo>
                    <a:pt x="0" y="60"/>
                  </a:lnTo>
                  <a:lnTo>
                    <a:pt x="1" y="62"/>
                  </a:lnTo>
                  <a:lnTo>
                    <a:pt x="1" y="65"/>
                  </a:lnTo>
                  <a:lnTo>
                    <a:pt x="1" y="68"/>
                  </a:lnTo>
                  <a:lnTo>
                    <a:pt x="3" y="71"/>
                  </a:lnTo>
                  <a:lnTo>
                    <a:pt x="4" y="73"/>
                  </a:lnTo>
                  <a:lnTo>
                    <a:pt x="5" y="76"/>
                  </a:lnTo>
                  <a:lnTo>
                    <a:pt x="5" y="78"/>
                  </a:lnTo>
                  <a:lnTo>
                    <a:pt x="6" y="80"/>
                  </a:lnTo>
                  <a:lnTo>
                    <a:pt x="9" y="83"/>
                  </a:lnTo>
                  <a:lnTo>
                    <a:pt x="10" y="85"/>
                  </a:lnTo>
                  <a:lnTo>
                    <a:pt x="11" y="86"/>
                  </a:lnTo>
                  <a:lnTo>
                    <a:pt x="12" y="89"/>
                  </a:lnTo>
                  <a:lnTo>
                    <a:pt x="15" y="91"/>
                  </a:lnTo>
                  <a:lnTo>
                    <a:pt x="16" y="92"/>
                  </a:lnTo>
                  <a:lnTo>
                    <a:pt x="18" y="95"/>
                  </a:lnTo>
                  <a:lnTo>
                    <a:pt x="21" y="96"/>
                  </a:lnTo>
                  <a:lnTo>
                    <a:pt x="22" y="98"/>
                  </a:lnTo>
                  <a:lnTo>
                    <a:pt x="24" y="100"/>
                  </a:lnTo>
                  <a:lnTo>
                    <a:pt x="27" y="101"/>
                  </a:lnTo>
                  <a:lnTo>
                    <a:pt x="29" y="102"/>
                  </a:lnTo>
                  <a:lnTo>
                    <a:pt x="31" y="103"/>
                  </a:lnTo>
                  <a:lnTo>
                    <a:pt x="34" y="104"/>
                  </a:lnTo>
                  <a:lnTo>
                    <a:pt x="36" y="106"/>
                  </a:lnTo>
                  <a:lnTo>
                    <a:pt x="39" y="107"/>
                  </a:lnTo>
                  <a:lnTo>
                    <a:pt x="41" y="107"/>
                  </a:lnTo>
                  <a:lnTo>
                    <a:pt x="43" y="108"/>
                  </a:lnTo>
                  <a:lnTo>
                    <a:pt x="46" y="108"/>
                  </a:lnTo>
                  <a:lnTo>
                    <a:pt x="49" y="108"/>
                  </a:lnTo>
                  <a:lnTo>
                    <a:pt x="52" y="109"/>
                  </a:lnTo>
                  <a:lnTo>
                    <a:pt x="54" y="109"/>
                  </a:lnTo>
                  <a:lnTo>
                    <a:pt x="58" y="109"/>
                  </a:lnTo>
                  <a:lnTo>
                    <a:pt x="60" y="108"/>
                  </a:lnTo>
                  <a:lnTo>
                    <a:pt x="63" y="108"/>
                  </a:lnTo>
                  <a:lnTo>
                    <a:pt x="66" y="108"/>
                  </a:lnTo>
                  <a:lnTo>
                    <a:pt x="69" y="107"/>
                  </a:lnTo>
                  <a:lnTo>
                    <a:pt x="71" y="107"/>
                  </a:lnTo>
                  <a:lnTo>
                    <a:pt x="73" y="106"/>
                  </a:lnTo>
                  <a:lnTo>
                    <a:pt x="76" y="104"/>
                  </a:lnTo>
                  <a:lnTo>
                    <a:pt x="78" y="103"/>
                  </a:lnTo>
                  <a:lnTo>
                    <a:pt x="81" y="102"/>
                  </a:lnTo>
                  <a:lnTo>
                    <a:pt x="83" y="101"/>
                  </a:lnTo>
                  <a:lnTo>
                    <a:pt x="85" y="100"/>
                  </a:lnTo>
                  <a:lnTo>
                    <a:pt x="88" y="98"/>
                  </a:lnTo>
                  <a:lnTo>
                    <a:pt x="89" y="96"/>
                  </a:lnTo>
                  <a:lnTo>
                    <a:pt x="91" y="95"/>
                  </a:lnTo>
                  <a:lnTo>
                    <a:pt x="93" y="92"/>
                  </a:lnTo>
                  <a:lnTo>
                    <a:pt x="95" y="91"/>
                  </a:lnTo>
                  <a:lnTo>
                    <a:pt x="96" y="89"/>
                  </a:lnTo>
                  <a:lnTo>
                    <a:pt x="99" y="86"/>
                  </a:lnTo>
                  <a:lnTo>
                    <a:pt x="100" y="85"/>
                  </a:lnTo>
                  <a:lnTo>
                    <a:pt x="101" y="83"/>
                  </a:lnTo>
                  <a:lnTo>
                    <a:pt x="102" y="80"/>
                  </a:lnTo>
                  <a:lnTo>
                    <a:pt x="103" y="78"/>
                  </a:lnTo>
                  <a:lnTo>
                    <a:pt x="105" y="76"/>
                  </a:lnTo>
                  <a:lnTo>
                    <a:pt x="106" y="73"/>
                  </a:lnTo>
                  <a:lnTo>
                    <a:pt x="107" y="71"/>
                  </a:lnTo>
                  <a:lnTo>
                    <a:pt x="107" y="68"/>
                  </a:lnTo>
                  <a:lnTo>
                    <a:pt x="108" y="65"/>
                  </a:lnTo>
                  <a:lnTo>
                    <a:pt x="108" y="62"/>
                  </a:lnTo>
                  <a:lnTo>
                    <a:pt x="109" y="60"/>
                  </a:lnTo>
                  <a:lnTo>
                    <a:pt x="109" y="58"/>
                  </a:lnTo>
                  <a:lnTo>
                    <a:pt x="109" y="54"/>
                  </a:lnTo>
                  <a:lnTo>
                    <a:pt x="109" y="52"/>
                  </a:lnTo>
                  <a:lnTo>
                    <a:pt x="109" y="49"/>
                  </a:lnTo>
                  <a:lnTo>
                    <a:pt x="108" y="46"/>
                  </a:lnTo>
                  <a:lnTo>
                    <a:pt x="108" y="43"/>
                  </a:lnTo>
                  <a:lnTo>
                    <a:pt x="107" y="41"/>
                  </a:lnTo>
                  <a:lnTo>
                    <a:pt x="107" y="38"/>
                  </a:lnTo>
                  <a:lnTo>
                    <a:pt x="106" y="36"/>
                  </a:lnTo>
                  <a:lnTo>
                    <a:pt x="105" y="34"/>
                  </a:lnTo>
                  <a:lnTo>
                    <a:pt x="103" y="31"/>
                  </a:lnTo>
                  <a:lnTo>
                    <a:pt x="102" y="29"/>
                  </a:lnTo>
                  <a:lnTo>
                    <a:pt x="101" y="26"/>
                  </a:lnTo>
                  <a:lnTo>
                    <a:pt x="100" y="24"/>
                  </a:lnTo>
                  <a:lnTo>
                    <a:pt x="99" y="22"/>
                  </a:lnTo>
                  <a:lnTo>
                    <a:pt x="96" y="19"/>
                  </a:lnTo>
                  <a:lnTo>
                    <a:pt x="95" y="18"/>
                  </a:lnTo>
                  <a:lnTo>
                    <a:pt x="93" y="16"/>
                  </a:lnTo>
                  <a:lnTo>
                    <a:pt x="91" y="15"/>
                  </a:lnTo>
                  <a:lnTo>
                    <a:pt x="89" y="12"/>
                  </a:lnTo>
                  <a:lnTo>
                    <a:pt x="88" y="11"/>
                  </a:lnTo>
                  <a:lnTo>
                    <a:pt x="85" y="10"/>
                  </a:lnTo>
                  <a:lnTo>
                    <a:pt x="83" y="7"/>
                  </a:lnTo>
                  <a:lnTo>
                    <a:pt x="81" y="6"/>
                  </a:lnTo>
                  <a:lnTo>
                    <a:pt x="78" y="5"/>
                  </a:lnTo>
                  <a:lnTo>
                    <a:pt x="76" y="4"/>
                  </a:lnTo>
                  <a:lnTo>
                    <a:pt x="73" y="4"/>
                  </a:lnTo>
                  <a:lnTo>
                    <a:pt x="71" y="3"/>
                  </a:lnTo>
                  <a:lnTo>
                    <a:pt x="69" y="1"/>
                  </a:lnTo>
                  <a:lnTo>
                    <a:pt x="66" y="1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49" y="0"/>
                  </a:lnTo>
                  <a:lnTo>
                    <a:pt x="46" y="0"/>
                  </a:lnTo>
                  <a:lnTo>
                    <a:pt x="43" y="1"/>
                  </a:lnTo>
                  <a:lnTo>
                    <a:pt x="41" y="1"/>
                  </a:lnTo>
                  <a:lnTo>
                    <a:pt x="39" y="3"/>
                  </a:lnTo>
                  <a:lnTo>
                    <a:pt x="36" y="4"/>
                  </a:lnTo>
                  <a:lnTo>
                    <a:pt x="34" y="4"/>
                  </a:lnTo>
                  <a:lnTo>
                    <a:pt x="31" y="5"/>
                  </a:lnTo>
                  <a:lnTo>
                    <a:pt x="29" y="6"/>
                  </a:lnTo>
                  <a:lnTo>
                    <a:pt x="27" y="7"/>
                  </a:lnTo>
                  <a:lnTo>
                    <a:pt x="24" y="10"/>
                  </a:lnTo>
                  <a:lnTo>
                    <a:pt x="22" y="11"/>
                  </a:lnTo>
                  <a:lnTo>
                    <a:pt x="21" y="12"/>
                  </a:lnTo>
                  <a:lnTo>
                    <a:pt x="18" y="15"/>
                  </a:lnTo>
                  <a:lnTo>
                    <a:pt x="16" y="16"/>
                  </a:lnTo>
                  <a:lnTo>
                    <a:pt x="15" y="18"/>
                  </a:lnTo>
                  <a:lnTo>
                    <a:pt x="12" y="19"/>
                  </a:lnTo>
                  <a:lnTo>
                    <a:pt x="11" y="22"/>
                  </a:lnTo>
                  <a:lnTo>
                    <a:pt x="10" y="24"/>
                  </a:lnTo>
                  <a:lnTo>
                    <a:pt x="9" y="26"/>
                  </a:lnTo>
                  <a:lnTo>
                    <a:pt x="6" y="29"/>
                  </a:lnTo>
                  <a:lnTo>
                    <a:pt x="5" y="31"/>
                  </a:lnTo>
                  <a:lnTo>
                    <a:pt x="5" y="34"/>
                  </a:lnTo>
                  <a:lnTo>
                    <a:pt x="4" y="36"/>
                  </a:lnTo>
                  <a:lnTo>
                    <a:pt x="3" y="38"/>
                  </a:lnTo>
                  <a:lnTo>
                    <a:pt x="1" y="41"/>
                  </a:lnTo>
                  <a:lnTo>
                    <a:pt x="1" y="43"/>
                  </a:lnTo>
                  <a:lnTo>
                    <a:pt x="1" y="46"/>
                  </a:lnTo>
                  <a:lnTo>
                    <a:pt x="0" y="49"/>
                  </a:lnTo>
                  <a:lnTo>
                    <a:pt x="0" y="52"/>
                  </a:lnTo>
                  <a:lnTo>
                    <a:pt x="0" y="5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5" name="Freeform 41"/>
            <p:cNvSpPr>
              <a:spLocks noChangeArrowheads="1"/>
            </p:cNvSpPr>
            <p:nvPr/>
          </p:nvSpPr>
          <p:spPr bwMode="auto">
            <a:xfrm>
              <a:off x="1738" y="1401"/>
              <a:ext cx="511" cy="1"/>
            </a:xfrm>
            <a:custGeom>
              <a:avLst/>
              <a:gdLst>
                <a:gd name="T0" fmla="*/ 511 w 511"/>
                <a:gd name="T1" fmla="*/ 1 h 1"/>
                <a:gd name="T2" fmla="*/ 0 w 511"/>
                <a:gd name="T3" fmla="*/ 0 h 1"/>
                <a:gd name="T4" fmla="*/ 0 60000 65536"/>
                <a:gd name="T5" fmla="*/ 0 60000 65536"/>
                <a:gd name="T6" fmla="*/ 0 w 511"/>
                <a:gd name="T7" fmla="*/ 0 h 1"/>
                <a:gd name="T8" fmla="*/ 511 w 51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1" h="1">
                  <a:moveTo>
                    <a:pt x="511" y="1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6" name="Freeform 42"/>
            <p:cNvSpPr>
              <a:spLocks/>
            </p:cNvSpPr>
            <p:nvPr/>
          </p:nvSpPr>
          <p:spPr bwMode="auto">
            <a:xfrm>
              <a:off x="1738" y="1916"/>
              <a:ext cx="2388" cy="1356"/>
            </a:xfrm>
            <a:custGeom>
              <a:avLst/>
              <a:gdLst>
                <a:gd name="T0" fmla="*/ 1194 w 4776"/>
                <a:gd name="T1" fmla="*/ 318 h 2712"/>
                <a:gd name="T2" fmla="*/ 1194 w 4776"/>
                <a:gd name="T3" fmla="*/ 678 h 2712"/>
                <a:gd name="T4" fmla="*/ 0 w 4776"/>
                <a:gd name="T5" fmla="*/ 678 h 2712"/>
                <a:gd name="T6" fmla="*/ 0 w 4776"/>
                <a:gd name="T7" fmla="*/ 0 h 27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76"/>
                <a:gd name="T13" fmla="*/ 0 h 2712"/>
                <a:gd name="T14" fmla="*/ 4776 w 4776"/>
                <a:gd name="T15" fmla="*/ 2712 h 27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76" h="2712">
                  <a:moveTo>
                    <a:pt x="4776" y="1272"/>
                  </a:moveTo>
                  <a:lnTo>
                    <a:pt x="4776" y="2712"/>
                  </a:lnTo>
                  <a:lnTo>
                    <a:pt x="0" y="2712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7" name="Freeform 43"/>
            <p:cNvSpPr>
              <a:spLocks/>
            </p:cNvSpPr>
            <p:nvPr/>
          </p:nvSpPr>
          <p:spPr bwMode="auto">
            <a:xfrm>
              <a:off x="1738" y="895"/>
              <a:ext cx="516" cy="612"/>
            </a:xfrm>
            <a:custGeom>
              <a:avLst/>
              <a:gdLst>
                <a:gd name="T0" fmla="*/ 516 w 516"/>
                <a:gd name="T1" fmla="*/ 0 h 612"/>
                <a:gd name="T2" fmla="*/ 0 w 516"/>
                <a:gd name="T3" fmla="*/ 1 h 612"/>
                <a:gd name="T4" fmla="*/ 0 w 516"/>
                <a:gd name="T5" fmla="*/ 612 h 612"/>
                <a:gd name="T6" fmla="*/ 0 60000 65536"/>
                <a:gd name="T7" fmla="*/ 0 60000 65536"/>
                <a:gd name="T8" fmla="*/ 0 60000 65536"/>
                <a:gd name="T9" fmla="*/ 0 w 516"/>
                <a:gd name="T10" fmla="*/ 0 h 612"/>
                <a:gd name="T11" fmla="*/ 516 w 516"/>
                <a:gd name="T12" fmla="*/ 612 h 6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6" h="612">
                  <a:moveTo>
                    <a:pt x="516" y="0"/>
                  </a:moveTo>
                  <a:lnTo>
                    <a:pt x="0" y="1"/>
                  </a:lnTo>
                  <a:lnTo>
                    <a:pt x="0" y="61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8" name="Line 44"/>
            <p:cNvSpPr>
              <a:spLocks noChangeShapeType="1"/>
            </p:cNvSpPr>
            <p:nvPr/>
          </p:nvSpPr>
          <p:spPr bwMode="auto">
            <a:xfrm>
              <a:off x="1467" y="1833"/>
              <a:ext cx="7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9" name="Line 45"/>
            <p:cNvSpPr>
              <a:spLocks noChangeShapeType="1"/>
            </p:cNvSpPr>
            <p:nvPr/>
          </p:nvSpPr>
          <p:spPr bwMode="auto">
            <a:xfrm flipV="1">
              <a:off x="1906" y="1747"/>
              <a:ext cx="34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0" name="Line 46"/>
            <p:cNvSpPr>
              <a:spLocks noChangeShapeType="1"/>
            </p:cNvSpPr>
            <p:nvPr/>
          </p:nvSpPr>
          <p:spPr bwMode="auto">
            <a:xfrm>
              <a:off x="1906" y="728"/>
              <a:ext cx="34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1" name="Freeform 47"/>
            <p:cNvSpPr>
              <a:spLocks/>
            </p:cNvSpPr>
            <p:nvPr/>
          </p:nvSpPr>
          <p:spPr bwMode="auto">
            <a:xfrm>
              <a:off x="1234" y="2000"/>
              <a:ext cx="168" cy="168"/>
            </a:xfrm>
            <a:custGeom>
              <a:avLst/>
              <a:gdLst>
                <a:gd name="T0" fmla="*/ 84 w 336"/>
                <a:gd name="T1" fmla="*/ 42 h 336"/>
                <a:gd name="T2" fmla="*/ 0 w 336"/>
                <a:gd name="T3" fmla="*/ 84 h 336"/>
                <a:gd name="T4" fmla="*/ 0 w 336"/>
                <a:gd name="T5" fmla="*/ 0 h 336"/>
                <a:gd name="T6" fmla="*/ 84 w 336"/>
                <a:gd name="T7" fmla="*/ 42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336"/>
                <a:gd name="T14" fmla="*/ 336 w 33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336">
                  <a:moveTo>
                    <a:pt x="336" y="168"/>
                  </a:moveTo>
                  <a:lnTo>
                    <a:pt x="0" y="336"/>
                  </a:lnTo>
                  <a:lnTo>
                    <a:pt x="0" y="0"/>
                  </a:lnTo>
                  <a:lnTo>
                    <a:pt x="336" y="168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2" name="Freeform 48"/>
            <p:cNvSpPr>
              <a:spLocks/>
            </p:cNvSpPr>
            <p:nvPr/>
          </p:nvSpPr>
          <p:spPr bwMode="auto">
            <a:xfrm>
              <a:off x="1412" y="2059"/>
              <a:ext cx="55" cy="55"/>
            </a:xfrm>
            <a:custGeom>
              <a:avLst/>
              <a:gdLst>
                <a:gd name="T0" fmla="*/ 13 w 109"/>
                <a:gd name="T1" fmla="*/ 0 h 109"/>
                <a:gd name="T2" fmla="*/ 11 w 109"/>
                <a:gd name="T3" fmla="*/ 1 h 109"/>
                <a:gd name="T4" fmla="*/ 9 w 109"/>
                <a:gd name="T5" fmla="*/ 1 h 109"/>
                <a:gd name="T6" fmla="*/ 7 w 109"/>
                <a:gd name="T7" fmla="*/ 2 h 109"/>
                <a:gd name="T8" fmla="*/ 6 w 109"/>
                <a:gd name="T9" fmla="*/ 3 h 109"/>
                <a:gd name="T10" fmla="*/ 4 w 109"/>
                <a:gd name="T11" fmla="*/ 5 h 109"/>
                <a:gd name="T12" fmla="*/ 3 w 109"/>
                <a:gd name="T13" fmla="*/ 6 h 109"/>
                <a:gd name="T14" fmla="*/ 2 w 109"/>
                <a:gd name="T15" fmla="*/ 8 h 109"/>
                <a:gd name="T16" fmla="*/ 1 w 109"/>
                <a:gd name="T17" fmla="*/ 10 h 109"/>
                <a:gd name="T18" fmla="*/ 1 w 109"/>
                <a:gd name="T19" fmla="*/ 12 h 109"/>
                <a:gd name="T20" fmla="*/ 0 w 109"/>
                <a:gd name="T21" fmla="*/ 14 h 109"/>
                <a:gd name="T22" fmla="*/ 0 w 109"/>
                <a:gd name="T23" fmla="*/ 15 h 109"/>
                <a:gd name="T24" fmla="*/ 1 w 109"/>
                <a:gd name="T25" fmla="*/ 17 h 109"/>
                <a:gd name="T26" fmla="*/ 2 w 109"/>
                <a:gd name="T27" fmla="*/ 19 h 109"/>
                <a:gd name="T28" fmla="*/ 3 w 109"/>
                <a:gd name="T29" fmla="*/ 21 h 109"/>
                <a:gd name="T30" fmla="*/ 3 w 109"/>
                <a:gd name="T31" fmla="*/ 23 h 109"/>
                <a:gd name="T32" fmla="*/ 5 w 109"/>
                <a:gd name="T33" fmla="*/ 24 h 109"/>
                <a:gd name="T34" fmla="*/ 6 w 109"/>
                <a:gd name="T35" fmla="*/ 25 h 109"/>
                <a:gd name="T36" fmla="*/ 8 w 109"/>
                <a:gd name="T37" fmla="*/ 26 h 109"/>
                <a:gd name="T38" fmla="*/ 10 w 109"/>
                <a:gd name="T39" fmla="*/ 27 h 109"/>
                <a:gd name="T40" fmla="*/ 12 w 109"/>
                <a:gd name="T41" fmla="*/ 27 h 109"/>
                <a:gd name="T42" fmla="*/ 14 w 109"/>
                <a:gd name="T43" fmla="*/ 28 h 109"/>
                <a:gd name="T44" fmla="*/ 15 w 109"/>
                <a:gd name="T45" fmla="*/ 27 h 109"/>
                <a:gd name="T46" fmla="*/ 18 w 109"/>
                <a:gd name="T47" fmla="*/ 27 h 109"/>
                <a:gd name="T48" fmla="*/ 19 w 109"/>
                <a:gd name="T49" fmla="*/ 26 h 109"/>
                <a:gd name="T50" fmla="*/ 21 w 109"/>
                <a:gd name="T51" fmla="*/ 26 h 109"/>
                <a:gd name="T52" fmla="*/ 23 w 109"/>
                <a:gd name="T53" fmla="*/ 24 h 109"/>
                <a:gd name="T54" fmla="*/ 24 w 109"/>
                <a:gd name="T55" fmla="*/ 23 h 109"/>
                <a:gd name="T56" fmla="*/ 25 w 109"/>
                <a:gd name="T57" fmla="*/ 22 h 109"/>
                <a:gd name="T58" fmla="*/ 26 w 109"/>
                <a:gd name="T59" fmla="*/ 20 h 109"/>
                <a:gd name="T60" fmla="*/ 27 w 109"/>
                <a:gd name="T61" fmla="*/ 18 h 109"/>
                <a:gd name="T62" fmla="*/ 27 w 109"/>
                <a:gd name="T63" fmla="*/ 16 h 109"/>
                <a:gd name="T64" fmla="*/ 28 w 109"/>
                <a:gd name="T65" fmla="*/ 14 h 109"/>
                <a:gd name="T66" fmla="*/ 28 w 109"/>
                <a:gd name="T67" fmla="*/ 13 h 109"/>
                <a:gd name="T68" fmla="*/ 27 w 109"/>
                <a:gd name="T69" fmla="*/ 11 h 109"/>
                <a:gd name="T70" fmla="*/ 27 w 109"/>
                <a:gd name="T71" fmla="*/ 9 h 109"/>
                <a:gd name="T72" fmla="*/ 26 w 109"/>
                <a:gd name="T73" fmla="*/ 7 h 109"/>
                <a:gd name="T74" fmla="*/ 24 w 109"/>
                <a:gd name="T75" fmla="*/ 5 h 109"/>
                <a:gd name="T76" fmla="*/ 23 w 109"/>
                <a:gd name="T77" fmla="*/ 4 h 109"/>
                <a:gd name="T78" fmla="*/ 22 w 109"/>
                <a:gd name="T79" fmla="*/ 3 h 109"/>
                <a:gd name="T80" fmla="*/ 20 w 109"/>
                <a:gd name="T81" fmla="*/ 2 h 109"/>
                <a:gd name="T82" fmla="*/ 18 w 109"/>
                <a:gd name="T83" fmla="*/ 1 h 109"/>
                <a:gd name="T84" fmla="*/ 16 w 109"/>
                <a:gd name="T85" fmla="*/ 0 h 109"/>
                <a:gd name="T86" fmla="*/ 14 w 109"/>
                <a:gd name="T87" fmla="*/ 0 h 10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09"/>
                <a:gd name="T133" fmla="*/ 0 h 109"/>
                <a:gd name="T134" fmla="*/ 109 w 109"/>
                <a:gd name="T135" fmla="*/ 109 h 10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09" h="109">
                  <a:moveTo>
                    <a:pt x="54" y="0"/>
                  </a:moveTo>
                  <a:lnTo>
                    <a:pt x="52" y="0"/>
                  </a:lnTo>
                  <a:lnTo>
                    <a:pt x="49" y="0"/>
                  </a:lnTo>
                  <a:lnTo>
                    <a:pt x="46" y="0"/>
                  </a:lnTo>
                  <a:lnTo>
                    <a:pt x="43" y="1"/>
                  </a:lnTo>
                  <a:lnTo>
                    <a:pt x="41" y="1"/>
                  </a:lnTo>
                  <a:lnTo>
                    <a:pt x="39" y="2"/>
                  </a:lnTo>
                  <a:lnTo>
                    <a:pt x="36" y="4"/>
                  </a:lnTo>
                  <a:lnTo>
                    <a:pt x="34" y="4"/>
                  </a:lnTo>
                  <a:lnTo>
                    <a:pt x="31" y="5"/>
                  </a:lnTo>
                  <a:lnTo>
                    <a:pt x="29" y="6"/>
                  </a:lnTo>
                  <a:lnTo>
                    <a:pt x="27" y="7"/>
                  </a:lnTo>
                  <a:lnTo>
                    <a:pt x="24" y="10"/>
                  </a:lnTo>
                  <a:lnTo>
                    <a:pt x="22" y="11"/>
                  </a:lnTo>
                  <a:lnTo>
                    <a:pt x="21" y="12"/>
                  </a:lnTo>
                  <a:lnTo>
                    <a:pt x="18" y="14"/>
                  </a:lnTo>
                  <a:lnTo>
                    <a:pt x="16" y="16"/>
                  </a:lnTo>
                  <a:lnTo>
                    <a:pt x="15" y="18"/>
                  </a:lnTo>
                  <a:lnTo>
                    <a:pt x="12" y="19"/>
                  </a:lnTo>
                  <a:lnTo>
                    <a:pt x="11" y="22"/>
                  </a:lnTo>
                  <a:lnTo>
                    <a:pt x="10" y="24"/>
                  </a:lnTo>
                  <a:lnTo>
                    <a:pt x="9" y="26"/>
                  </a:lnTo>
                  <a:lnTo>
                    <a:pt x="6" y="29"/>
                  </a:lnTo>
                  <a:lnTo>
                    <a:pt x="5" y="31"/>
                  </a:lnTo>
                  <a:lnTo>
                    <a:pt x="5" y="34"/>
                  </a:lnTo>
                  <a:lnTo>
                    <a:pt x="4" y="36"/>
                  </a:lnTo>
                  <a:lnTo>
                    <a:pt x="3" y="38"/>
                  </a:lnTo>
                  <a:lnTo>
                    <a:pt x="1" y="41"/>
                  </a:lnTo>
                  <a:lnTo>
                    <a:pt x="1" y="43"/>
                  </a:lnTo>
                  <a:lnTo>
                    <a:pt x="1" y="46"/>
                  </a:lnTo>
                  <a:lnTo>
                    <a:pt x="0" y="49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1" y="62"/>
                  </a:lnTo>
                  <a:lnTo>
                    <a:pt x="1" y="65"/>
                  </a:lnTo>
                  <a:lnTo>
                    <a:pt x="1" y="68"/>
                  </a:lnTo>
                  <a:lnTo>
                    <a:pt x="3" y="71"/>
                  </a:lnTo>
                  <a:lnTo>
                    <a:pt x="4" y="73"/>
                  </a:lnTo>
                  <a:lnTo>
                    <a:pt x="5" y="76"/>
                  </a:lnTo>
                  <a:lnTo>
                    <a:pt x="5" y="78"/>
                  </a:lnTo>
                  <a:lnTo>
                    <a:pt x="6" y="80"/>
                  </a:lnTo>
                  <a:lnTo>
                    <a:pt x="9" y="83"/>
                  </a:lnTo>
                  <a:lnTo>
                    <a:pt x="10" y="85"/>
                  </a:lnTo>
                  <a:lnTo>
                    <a:pt x="11" y="86"/>
                  </a:lnTo>
                  <a:lnTo>
                    <a:pt x="12" y="89"/>
                  </a:lnTo>
                  <a:lnTo>
                    <a:pt x="15" y="91"/>
                  </a:lnTo>
                  <a:lnTo>
                    <a:pt x="16" y="92"/>
                  </a:lnTo>
                  <a:lnTo>
                    <a:pt x="18" y="95"/>
                  </a:lnTo>
                  <a:lnTo>
                    <a:pt x="21" y="96"/>
                  </a:lnTo>
                  <a:lnTo>
                    <a:pt x="22" y="98"/>
                  </a:lnTo>
                  <a:lnTo>
                    <a:pt x="24" y="100"/>
                  </a:lnTo>
                  <a:lnTo>
                    <a:pt x="27" y="101"/>
                  </a:lnTo>
                  <a:lnTo>
                    <a:pt x="29" y="102"/>
                  </a:lnTo>
                  <a:lnTo>
                    <a:pt x="31" y="103"/>
                  </a:lnTo>
                  <a:lnTo>
                    <a:pt x="34" y="104"/>
                  </a:lnTo>
                  <a:lnTo>
                    <a:pt x="36" y="106"/>
                  </a:lnTo>
                  <a:lnTo>
                    <a:pt x="39" y="107"/>
                  </a:lnTo>
                  <a:lnTo>
                    <a:pt x="41" y="107"/>
                  </a:lnTo>
                  <a:lnTo>
                    <a:pt x="43" y="108"/>
                  </a:lnTo>
                  <a:lnTo>
                    <a:pt x="46" y="108"/>
                  </a:lnTo>
                  <a:lnTo>
                    <a:pt x="49" y="108"/>
                  </a:lnTo>
                  <a:lnTo>
                    <a:pt x="52" y="109"/>
                  </a:lnTo>
                  <a:lnTo>
                    <a:pt x="54" y="109"/>
                  </a:lnTo>
                  <a:lnTo>
                    <a:pt x="58" y="109"/>
                  </a:lnTo>
                  <a:lnTo>
                    <a:pt x="60" y="108"/>
                  </a:lnTo>
                  <a:lnTo>
                    <a:pt x="63" y="108"/>
                  </a:lnTo>
                  <a:lnTo>
                    <a:pt x="66" y="108"/>
                  </a:lnTo>
                  <a:lnTo>
                    <a:pt x="69" y="107"/>
                  </a:lnTo>
                  <a:lnTo>
                    <a:pt x="71" y="107"/>
                  </a:lnTo>
                  <a:lnTo>
                    <a:pt x="73" y="106"/>
                  </a:lnTo>
                  <a:lnTo>
                    <a:pt x="76" y="104"/>
                  </a:lnTo>
                  <a:lnTo>
                    <a:pt x="78" y="103"/>
                  </a:lnTo>
                  <a:lnTo>
                    <a:pt x="81" y="102"/>
                  </a:lnTo>
                  <a:lnTo>
                    <a:pt x="83" y="101"/>
                  </a:lnTo>
                  <a:lnTo>
                    <a:pt x="85" y="100"/>
                  </a:lnTo>
                  <a:lnTo>
                    <a:pt x="88" y="98"/>
                  </a:lnTo>
                  <a:lnTo>
                    <a:pt x="89" y="96"/>
                  </a:lnTo>
                  <a:lnTo>
                    <a:pt x="91" y="95"/>
                  </a:lnTo>
                  <a:lnTo>
                    <a:pt x="93" y="92"/>
                  </a:lnTo>
                  <a:lnTo>
                    <a:pt x="95" y="91"/>
                  </a:lnTo>
                  <a:lnTo>
                    <a:pt x="96" y="89"/>
                  </a:lnTo>
                  <a:lnTo>
                    <a:pt x="99" y="86"/>
                  </a:lnTo>
                  <a:lnTo>
                    <a:pt x="100" y="85"/>
                  </a:lnTo>
                  <a:lnTo>
                    <a:pt x="101" y="83"/>
                  </a:lnTo>
                  <a:lnTo>
                    <a:pt x="102" y="80"/>
                  </a:lnTo>
                  <a:lnTo>
                    <a:pt x="103" y="78"/>
                  </a:lnTo>
                  <a:lnTo>
                    <a:pt x="105" y="76"/>
                  </a:lnTo>
                  <a:lnTo>
                    <a:pt x="106" y="73"/>
                  </a:lnTo>
                  <a:lnTo>
                    <a:pt x="107" y="71"/>
                  </a:lnTo>
                  <a:lnTo>
                    <a:pt x="107" y="68"/>
                  </a:lnTo>
                  <a:lnTo>
                    <a:pt x="108" y="65"/>
                  </a:lnTo>
                  <a:lnTo>
                    <a:pt x="108" y="62"/>
                  </a:lnTo>
                  <a:lnTo>
                    <a:pt x="109" y="60"/>
                  </a:lnTo>
                  <a:lnTo>
                    <a:pt x="109" y="58"/>
                  </a:lnTo>
                  <a:lnTo>
                    <a:pt x="109" y="54"/>
                  </a:lnTo>
                  <a:lnTo>
                    <a:pt x="109" y="52"/>
                  </a:lnTo>
                  <a:lnTo>
                    <a:pt x="109" y="49"/>
                  </a:lnTo>
                  <a:lnTo>
                    <a:pt x="108" y="46"/>
                  </a:lnTo>
                  <a:lnTo>
                    <a:pt x="108" y="43"/>
                  </a:lnTo>
                  <a:lnTo>
                    <a:pt x="107" y="41"/>
                  </a:lnTo>
                  <a:lnTo>
                    <a:pt x="107" y="38"/>
                  </a:lnTo>
                  <a:lnTo>
                    <a:pt x="106" y="36"/>
                  </a:lnTo>
                  <a:lnTo>
                    <a:pt x="105" y="34"/>
                  </a:lnTo>
                  <a:lnTo>
                    <a:pt x="103" y="31"/>
                  </a:lnTo>
                  <a:lnTo>
                    <a:pt x="102" y="29"/>
                  </a:lnTo>
                  <a:lnTo>
                    <a:pt x="101" y="26"/>
                  </a:lnTo>
                  <a:lnTo>
                    <a:pt x="100" y="24"/>
                  </a:lnTo>
                  <a:lnTo>
                    <a:pt x="99" y="22"/>
                  </a:lnTo>
                  <a:lnTo>
                    <a:pt x="96" y="19"/>
                  </a:lnTo>
                  <a:lnTo>
                    <a:pt x="95" y="18"/>
                  </a:lnTo>
                  <a:lnTo>
                    <a:pt x="93" y="16"/>
                  </a:lnTo>
                  <a:lnTo>
                    <a:pt x="91" y="14"/>
                  </a:lnTo>
                  <a:lnTo>
                    <a:pt x="89" y="12"/>
                  </a:lnTo>
                  <a:lnTo>
                    <a:pt x="88" y="11"/>
                  </a:lnTo>
                  <a:lnTo>
                    <a:pt x="85" y="10"/>
                  </a:lnTo>
                  <a:lnTo>
                    <a:pt x="83" y="7"/>
                  </a:lnTo>
                  <a:lnTo>
                    <a:pt x="81" y="6"/>
                  </a:lnTo>
                  <a:lnTo>
                    <a:pt x="78" y="5"/>
                  </a:lnTo>
                  <a:lnTo>
                    <a:pt x="76" y="4"/>
                  </a:lnTo>
                  <a:lnTo>
                    <a:pt x="73" y="4"/>
                  </a:lnTo>
                  <a:lnTo>
                    <a:pt x="71" y="2"/>
                  </a:lnTo>
                  <a:lnTo>
                    <a:pt x="69" y="1"/>
                  </a:lnTo>
                  <a:lnTo>
                    <a:pt x="66" y="1"/>
                  </a:lnTo>
                  <a:lnTo>
                    <a:pt x="63" y="0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4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3" name="Freeform 49"/>
            <p:cNvSpPr>
              <a:spLocks/>
            </p:cNvSpPr>
            <p:nvPr/>
          </p:nvSpPr>
          <p:spPr bwMode="auto">
            <a:xfrm>
              <a:off x="1471" y="1916"/>
              <a:ext cx="615" cy="168"/>
            </a:xfrm>
            <a:custGeom>
              <a:avLst/>
              <a:gdLst>
                <a:gd name="T0" fmla="*/ 0 w 615"/>
                <a:gd name="T1" fmla="*/ 167 h 168"/>
                <a:gd name="T2" fmla="*/ 615 w 615"/>
                <a:gd name="T3" fmla="*/ 168 h 168"/>
                <a:gd name="T4" fmla="*/ 615 w 615"/>
                <a:gd name="T5" fmla="*/ 0 h 168"/>
                <a:gd name="T6" fmla="*/ 0 60000 65536"/>
                <a:gd name="T7" fmla="*/ 0 60000 65536"/>
                <a:gd name="T8" fmla="*/ 0 60000 65536"/>
                <a:gd name="T9" fmla="*/ 0 w 615"/>
                <a:gd name="T10" fmla="*/ 0 h 168"/>
                <a:gd name="T11" fmla="*/ 615 w 615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15" h="168">
                  <a:moveTo>
                    <a:pt x="0" y="167"/>
                  </a:moveTo>
                  <a:lnTo>
                    <a:pt x="615" y="168"/>
                  </a:lnTo>
                  <a:lnTo>
                    <a:pt x="61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4" name="Freeform 50"/>
            <p:cNvSpPr>
              <a:spLocks/>
            </p:cNvSpPr>
            <p:nvPr/>
          </p:nvSpPr>
          <p:spPr bwMode="auto">
            <a:xfrm>
              <a:off x="1066" y="2084"/>
              <a:ext cx="1860" cy="504"/>
            </a:xfrm>
            <a:custGeom>
              <a:avLst/>
              <a:gdLst>
                <a:gd name="T0" fmla="*/ 930 w 3720"/>
                <a:gd name="T1" fmla="*/ 252 h 1008"/>
                <a:gd name="T2" fmla="*/ 0 w 3720"/>
                <a:gd name="T3" fmla="*/ 252 h 1008"/>
                <a:gd name="T4" fmla="*/ 0 w 3720"/>
                <a:gd name="T5" fmla="*/ 0 h 1008"/>
                <a:gd name="T6" fmla="*/ 0 60000 65536"/>
                <a:gd name="T7" fmla="*/ 0 60000 65536"/>
                <a:gd name="T8" fmla="*/ 0 60000 65536"/>
                <a:gd name="T9" fmla="*/ 0 w 3720"/>
                <a:gd name="T10" fmla="*/ 0 h 1008"/>
                <a:gd name="T11" fmla="*/ 3720 w 3720"/>
                <a:gd name="T12" fmla="*/ 1008 h 10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20" h="1008">
                  <a:moveTo>
                    <a:pt x="3720" y="1008"/>
                  </a:moveTo>
                  <a:lnTo>
                    <a:pt x="0" y="1008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5" name="Freeform 51"/>
            <p:cNvSpPr>
              <a:spLocks/>
            </p:cNvSpPr>
            <p:nvPr/>
          </p:nvSpPr>
          <p:spPr bwMode="auto">
            <a:xfrm>
              <a:off x="886" y="1832"/>
              <a:ext cx="1372" cy="1020"/>
            </a:xfrm>
            <a:custGeom>
              <a:avLst/>
              <a:gdLst>
                <a:gd name="T0" fmla="*/ 1372 w 1372"/>
                <a:gd name="T1" fmla="*/ 1019 h 1020"/>
                <a:gd name="T2" fmla="*/ 0 w 1372"/>
                <a:gd name="T3" fmla="*/ 1020 h 1020"/>
                <a:gd name="T4" fmla="*/ 0 w 1372"/>
                <a:gd name="T5" fmla="*/ 0 h 1020"/>
                <a:gd name="T6" fmla="*/ 0 60000 65536"/>
                <a:gd name="T7" fmla="*/ 0 60000 65536"/>
                <a:gd name="T8" fmla="*/ 0 60000 65536"/>
                <a:gd name="T9" fmla="*/ 0 w 1372"/>
                <a:gd name="T10" fmla="*/ 0 h 1020"/>
                <a:gd name="T11" fmla="*/ 1372 w 1372"/>
                <a:gd name="T12" fmla="*/ 1020 h 10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72" h="1020">
                  <a:moveTo>
                    <a:pt x="1372" y="1019"/>
                  </a:moveTo>
                  <a:lnTo>
                    <a:pt x="0" y="102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6" name="Freeform 52"/>
            <p:cNvSpPr>
              <a:spLocks/>
            </p:cNvSpPr>
            <p:nvPr/>
          </p:nvSpPr>
          <p:spPr bwMode="auto">
            <a:xfrm>
              <a:off x="886" y="1231"/>
              <a:ext cx="1363" cy="601"/>
            </a:xfrm>
            <a:custGeom>
              <a:avLst/>
              <a:gdLst>
                <a:gd name="T0" fmla="*/ 1363 w 1363"/>
                <a:gd name="T1" fmla="*/ 0 h 601"/>
                <a:gd name="T2" fmla="*/ 0 w 1363"/>
                <a:gd name="T3" fmla="*/ 1 h 601"/>
                <a:gd name="T4" fmla="*/ 0 w 1363"/>
                <a:gd name="T5" fmla="*/ 601 h 601"/>
                <a:gd name="T6" fmla="*/ 0 60000 65536"/>
                <a:gd name="T7" fmla="*/ 0 60000 65536"/>
                <a:gd name="T8" fmla="*/ 0 60000 65536"/>
                <a:gd name="T9" fmla="*/ 0 w 1363"/>
                <a:gd name="T10" fmla="*/ 0 h 601"/>
                <a:gd name="T11" fmla="*/ 1363 w 1363"/>
                <a:gd name="T12" fmla="*/ 601 h 6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3" h="601">
                  <a:moveTo>
                    <a:pt x="1363" y="0"/>
                  </a:moveTo>
                  <a:lnTo>
                    <a:pt x="0" y="1"/>
                  </a:lnTo>
                  <a:lnTo>
                    <a:pt x="0" y="601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7" name="Line 53"/>
            <p:cNvSpPr>
              <a:spLocks noChangeShapeType="1"/>
            </p:cNvSpPr>
            <p:nvPr/>
          </p:nvSpPr>
          <p:spPr bwMode="auto">
            <a:xfrm>
              <a:off x="718" y="1832"/>
              <a:ext cx="5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8" name="Line 54"/>
            <p:cNvSpPr>
              <a:spLocks noChangeShapeType="1"/>
            </p:cNvSpPr>
            <p:nvPr/>
          </p:nvSpPr>
          <p:spPr bwMode="auto">
            <a:xfrm>
              <a:off x="718" y="2084"/>
              <a:ext cx="5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9" name="Freeform 55"/>
            <p:cNvSpPr>
              <a:spLocks noChangeArrowheads="1"/>
            </p:cNvSpPr>
            <p:nvPr/>
          </p:nvSpPr>
          <p:spPr bwMode="auto">
            <a:xfrm>
              <a:off x="1738" y="3019"/>
              <a:ext cx="518" cy="1"/>
            </a:xfrm>
            <a:custGeom>
              <a:avLst/>
              <a:gdLst>
                <a:gd name="T0" fmla="*/ 0 w 518"/>
                <a:gd name="T1" fmla="*/ 1 h 1"/>
                <a:gd name="T2" fmla="*/ 518 w 518"/>
                <a:gd name="T3" fmla="*/ 0 h 1"/>
                <a:gd name="T4" fmla="*/ 0 60000 65536"/>
                <a:gd name="T5" fmla="*/ 0 60000 65536"/>
                <a:gd name="T6" fmla="*/ 0 w 518"/>
                <a:gd name="T7" fmla="*/ 0 h 1"/>
                <a:gd name="T8" fmla="*/ 518 w 51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8" h="1">
                  <a:moveTo>
                    <a:pt x="0" y="1"/>
                  </a:moveTo>
                  <a:lnTo>
                    <a:pt x="518" y="0"/>
                  </a:lnTo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0" name="Line 56"/>
            <p:cNvSpPr>
              <a:spLocks noChangeShapeType="1"/>
            </p:cNvSpPr>
            <p:nvPr/>
          </p:nvSpPr>
          <p:spPr bwMode="auto">
            <a:xfrm>
              <a:off x="1738" y="2420"/>
              <a:ext cx="5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1" name="Freeform 57"/>
            <p:cNvSpPr>
              <a:spLocks/>
            </p:cNvSpPr>
            <p:nvPr/>
          </p:nvSpPr>
          <p:spPr bwMode="auto">
            <a:xfrm>
              <a:off x="1047" y="2072"/>
              <a:ext cx="36" cy="24"/>
            </a:xfrm>
            <a:custGeom>
              <a:avLst/>
              <a:gdLst>
                <a:gd name="T0" fmla="*/ 0 w 72"/>
                <a:gd name="T1" fmla="*/ 7 h 48"/>
                <a:gd name="T2" fmla="*/ 0 w 72"/>
                <a:gd name="T3" fmla="*/ 6 h 48"/>
                <a:gd name="T4" fmla="*/ 1 w 72"/>
                <a:gd name="T5" fmla="*/ 5 h 48"/>
                <a:gd name="T6" fmla="*/ 1 w 72"/>
                <a:gd name="T7" fmla="*/ 4 h 48"/>
                <a:gd name="T8" fmla="*/ 1 w 72"/>
                <a:gd name="T9" fmla="*/ 3 h 48"/>
                <a:gd name="T10" fmla="*/ 2 w 72"/>
                <a:gd name="T11" fmla="*/ 3 h 48"/>
                <a:gd name="T12" fmla="*/ 2 w 72"/>
                <a:gd name="T13" fmla="*/ 2 h 48"/>
                <a:gd name="T14" fmla="*/ 3 w 72"/>
                <a:gd name="T15" fmla="*/ 1 h 48"/>
                <a:gd name="T16" fmla="*/ 5 w 72"/>
                <a:gd name="T17" fmla="*/ 1 h 48"/>
                <a:gd name="T18" fmla="*/ 5 w 72"/>
                <a:gd name="T19" fmla="*/ 1 h 48"/>
                <a:gd name="T20" fmla="*/ 6 w 72"/>
                <a:gd name="T21" fmla="*/ 1 h 48"/>
                <a:gd name="T22" fmla="*/ 10 w 72"/>
                <a:gd name="T23" fmla="*/ 0 h 48"/>
                <a:gd name="T24" fmla="*/ 11 w 72"/>
                <a:gd name="T25" fmla="*/ 1 h 48"/>
                <a:gd name="T26" fmla="*/ 12 w 72"/>
                <a:gd name="T27" fmla="*/ 1 h 48"/>
                <a:gd name="T28" fmla="*/ 13 w 72"/>
                <a:gd name="T29" fmla="*/ 1 h 48"/>
                <a:gd name="T30" fmla="*/ 14 w 72"/>
                <a:gd name="T31" fmla="*/ 2 h 48"/>
                <a:gd name="T32" fmla="*/ 15 w 72"/>
                <a:gd name="T33" fmla="*/ 3 h 48"/>
                <a:gd name="T34" fmla="*/ 16 w 72"/>
                <a:gd name="T35" fmla="*/ 3 h 48"/>
                <a:gd name="T36" fmla="*/ 17 w 72"/>
                <a:gd name="T37" fmla="*/ 3 h 48"/>
                <a:gd name="T38" fmla="*/ 18 w 72"/>
                <a:gd name="T39" fmla="*/ 5 h 48"/>
                <a:gd name="T40" fmla="*/ 18 w 72"/>
                <a:gd name="T41" fmla="*/ 6 h 48"/>
                <a:gd name="T42" fmla="*/ 18 w 72"/>
                <a:gd name="T43" fmla="*/ 6 h 48"/>
                <a:gd name="T44" fmla="*/ 18 w 72"/>
                <a:gd name="T45" fmla="*/ 7 h 48"/>
                <a:gd name="T46" fmla="*/ 18 w 72"/>
                <a:gd name="T47" fmla="*/ 6 h 48"/>
                <a:gd name="T48" fmla="*/ 18 w 72"/>
                <a:gd name="T49" fmla="*/ 6 h 48"/>
                <a:gd name="T50" fmla="*/ 18 w 72"/>
                <a:gd name="T51" fmla="*/ 8 h 48"/>
                <a:gd name="T52" fmla="*/ 17 w 72"/>
                <a:gd name="T53" fmla="*/ 9 h 48"/>
                <a:gd name="T54" fmla="*/ 16 w 72"/>
                <a:gd name="T55" fmla="*/ 10 h 48"/>
                <a:gd name="T56" fmla="*/ 15 w 72"/>
                <a:gd name="T57" fmla="*/ 11 h 48"/>
                <a:gd name="T58" fmla="*/ 14 w 72"/>
                <a:gd name="T59" fmla="*/ 11 h 48"/>
                <a:gd name="T60" fmla="*/ 13 w 72"/>
                <a:gd name="T61" fmla="*/ 12 h 48"/>
                <a:gd name="T62" fmla="*/ 12 w 72"/>
                <a:gd name="T63" fmla="*/ 12 h 48"/>
                <a:gd name="T64" fmla="*/ 11 w 72"/>
                <a:gd name="T65" fmla="*/ 12 h 48"/>
                <a:gd name="T66" fmla="*/ 10 w 72"/>
                <a:gd name="T67" fmla="*/ 12 h 48"/>
                <a:gd name="T68" fmla="*/ 10 w 72"/>
                <a:gd name="T69" fmla="*/ 12 h 48"/>
                <a:gd name="T70" fmla="*/ 10 w 72"/>
                <a:gd name="T71" fmla="*/ 12 h 48"/>
                <a:gd name="T72" fmla="*/ 10 w 72"/>
                <a:gd name="T73" fmla="*/ 12 h 48"/>
                <a:gd name="T74" fmla="*/ 10 w 72"/>
                <a:gd name="T75" fmla="*/ 12 h 48"/>
                <a:gd name="T76" fmla="*/ 10 w 72"/>
                <a:gd name="T77" fmla="*/ 12 h 48"/>
                <a:gd name="T78" fmla="*/ 10 w 72"/>
                <a:gd name="T79" fmla="*/ 12 h 48"/>
                <a:gd name="T80" fmla="*/ 10 w 72"/>
                <a:gd name="T81" fmla="*/ 12 h 48"/>
                <a:gd name="T82" fmla="*/ 10 w 72"/>
                <a:gd name="T83" fmla="*/ 12 h 48"/>
                <a:gd name="T84" fmla="*/ 10 w 72"/>
                <a:gd name="T85" fmla="*/ 12 h 48"/>
                <a:gd name="T86" fmla="*/ 10 w 72"/>
                <a:gd name="T87" fmla="*/ 12 h 48"/>
                <a:gd name="T88" fmla="*/ 10 w 72"/>
                <a:gd name="T89" fmla="*/ 12 h 48"/>
                <a:gd name="T90" fmla="*/ 6 w 72"/>
                <a:gd name="T91" fmla="*/ 12 h 48"/>
                <a:gd name="T92" fmla="*/ 5 w 72"/>
                <a:gd name="T93" fmla="*/ 12 h 48"/>
                <a:gd name="T94" fmla="*/ 5 w 72"/>
                <a:gd name="T95" fmla="*/ 12 h 48"/>
                <a:gd name="T96" fmla="*/ 3 w 72"/>
                <a:gd name="T97" fmla="*/ 12 h 48"/>
                <a:gd name="T98" fmla="*/ 2 w 72"/>
                <a:gd name="T99" fmla="*/ 11 h 48"/>
                <a:gd name="T100" fmla="*/ 2 w 72"/>
                <a:gd name="T101" fmla="*/ 10 h 48"/>
                <a:gd name="T102" fmla="*/ 1 w 72"/>
                <a:gd name="T103" fmla="*/ 10 h 48"/>
                <a:gd name="T104" fmla="*/ 1 w 72"/>
                <a:gd name="T105" fmla="*/ 9 h 48"/>
                <a:gd name="T106" fmla="*/ 1 w 72"/>
                <a:gd name="T107" fmla="*/ 7 h 48"/>
                <a:gd name="T108" fmla="*/ 0 w 72"/>
                <a:gd name="T109" fmla="*/ 6 h 48"/>
                <a:gd name="T110" fmla="*/ 0 w 72"/>
                <a:gd name="T111" fmla="*/ 6 h 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2"/>
                <a:gd name="T169" fmla="*/ 0 h 48"/>
                <a:gd name="T170" fmla="*/ 72 w 72"/>
                <a:gd name="T171" fmla="*/ 48 h 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2" h="48">
                  <a:moveTo>
                    <a:pt x="0" y="20"/>
                  </a:moveTo>
                  <a:lnTo>
                    <a:pt x="0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1" y="21"/>
                  </a:lnTo>
                  <a:lnTo>
                    <a:pt x="1" y="20"/>
                  </a:lnTo>
                  <a:lnTo>
                    <a:pt x="2" y="18"/>
                  </a:lnTo>
                  <a:lnTo>
                    <a:pt x="2" y="17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8" y="10"/>
                  </a:lnTo>
                  <a:lnTo>
                    <a:pt x="9" y="9"/>
                  </a:lnTo>
                  <a:lnTo>
                    <a:pt x="9" y="8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3" y="5"/>
                  </a:lnTo>
                  <a:lnTo>
                    <a:pt x="14" y="4"/>
                  </a:lnTo>
                  <a:lnTo>
                    <a:pt x="15" y="4"/>
                  </a:lnTo>
                  <a:lnTo>
                    <a:pt x="16" y="3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2" y="2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8" y="0"/>
                  </a:lnTo>
                  <a:lnTo>
                    <a:pt x="42" y="0"/>
                  </a:lnTo>
                  <a:lnTo>
                    <a:pt x="44" y="2"/>
                  </a:lnTo>
                  <a:lnTo>
                    <a:pt x="45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1" y="3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5" y="4"/>
                  </a:lnTo>
                  <a:lnTo>
                    <a:pt x="56" y="4"/>
                  </a:lnTo>
                  <a:lnTo>
                    <a:pt x="57" y="5"/>
                  </a:lnTo>
                  <a:lnTo>
                    <a:pt x="58" y="6"/>
                  </a:lnTo>
                  <a:lnTo>
                    <a:pt x="60" y="6"/>
                  </a:lnTo>
                  <a:lnTo>
                    <a:pt x="61" y="8"/>
                  </a:lnTo>
                  <a:lnTo>
                    <a:pt x="62" y="9"/>
                  </a:lnTo>
                  <a:lnTo>
                    <a:pt x="63" y="10"/>
                  </a:lnTo>
                  <a:lnTo>
                    <a:pt x="64" y="11"/>
                  </a:lnTo>
                  <a:lnTo>
                    <a:pt x="66" y="12"/>
                  </a:lnTo>
                  <a:lnTo>
                    <a:pt x="67" y="14"/>
                  </a:lnTo>
                  <a:lnTo>
                    <a:pt x="67" y="15"/>
                  </a:lnTo>
                  <a:lnTo>
                    <a:pt x="68" y="16"/>
                  </a:lnTo>
                  <a:lnTo>
                    <a:pt x="68" y="17"/>
                  </a:lnTo>
                  <a:lnTo>
                    <a:pt x="69" y="18"/>
                  </a:lnTo>
                  <a:lnTo>
                    <a:pt x="69" y="20"/>
                  </a:lnTo>
                  <a:lnTo>
                    <a:pt x="70" y="21"/>
                  </a:lnTo>
                  <a:lnTo>
                    <a:pt x="70" y="23"/>
                  </a:lnTo>
                  <a:lnTo>
                    <a:pt x="70" y="24"/>
                  </a:lnTo>
                  <a:lnTo>
                    <a:pt x="70" y="26"/>
                  </a:lnTo>
                  <a:lnTo>
                    <a:pt x="72" y="27"/>
                  </a:lnTo>
                  <a:lnTo>
                    <a:pt x="72" y="28"/>
                  </a:lnTo>
                  <a:lnTo>
                    <a:pt x="72" y="30"/>
                  </a:lnTo>
                  <a:lnTo>
                    <a:pt x="72" y="20"/>
                  </a:lnTo>
                  <a:lnTo>
                    <a:pt x="72" y="22"/>
                  </a:lnTo>
                  <a:lnTo>
                    <a:pt x="72" y="23"/>
                  </a:lnTo>
                  <a:lnTo>
                    <a:pt x="70" y="24"/>
                  </a:lnTo>
                  <a:lnTo>
                    <a:pt x="70" y="26"/>
                  </a:lnTo>
                  <a:lnTo>
                    <a:pt x="70" y="27"/>
                  </a:lnTo>
                  <a:lnTo>
                    <a:pt x="70" y="28"/>
                  </a:lnTo>
                  <a:lnTo>
                    <a:pt x="69" y="30"/>
                  </a:lnTo>
                  <a:lnTo>
                    <a:pt x="69" y="32"/>
                  </a:lnTo>
                  <a:lnTo>
                    <a:pt x="68" y="33"/>
                  </a:lnTo>
                  <a:lnTo>
                    <a:pt x="68" y="34"/>
                  </a:lnTo>
                  <a:lnTo>
                    <a:pt x="67" y="35"/>
                  </a:lnTo>
                  <a:lnTo>
                    <a:pt x="67" y="36"/>
                  </a:lnTo>
                  <a:lnTo>
                    <a:pt x="66" y="38"/>
                  </a:lnTo>
                  <a:lnTo>
                    <a:pt x="64" y="39"/>
                  </a:lnTo>
                  <a:lnTo>
                    <a:pt x="63" y="40"/>
                  </a:lnTo>
                  <a:lnTo>
                    <a:pt x="62" y="41"/>
                  </a:lnTo>
                  <a:lnTo>
                    <a:pt x="61" y="42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7" y="45"/>
                  </a:lnTo>
                  <a:lnTo>
                    <a:pt x="56" y="46"/>
                  </a:lnTo>
                  <a:lnTo>
                    <a:pt x="55" y="46"/>
                  </a:lnTo>
                  <a:lnTo>
                    <a:pt x="54" y="47"/>
                  </a:lnTo>
                  <a:lnTo>
                    <a:pt x="52" y="47"/>
                  </a:lnTo>
                  <a:lnTo>
                    <a:pt x="51" y="47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6" y="48"/>
                  </a:lnTo>
                  <a:lnTo>
                    <a:pt x="45" y="48"/>
                  </a:lnTo>
                  <a:lnTo>
                    <a:pt x="44" y="48"/>
                  </a:lnTo>
                  <a:lnTo>
                    <a:pt x="42" y="48"/>
                  </a:lnTo>
                  <a:lnTo>
                    <a:pt x="28" y="48"/>
                  </a:lnTo>
                  <a:lnTo>
                    <a:pt x="27" y="48"/>
                  </a:lnTo>
                  <a:lnTo>
                    <a:pt x="25" y="48"/>
                  </a:lnTo>
                  <a:lnTo>
                    <a:pt x="24" y="48"/>
                  </a:lnTo>
                  <a:lnTo>
                    <a:pt x="22" y="48"/>
                  </a:lnTo>
                  <a:lnTo>
                    <a:pt x="21" y="48"/>
                  </a:lnTo>
                  <a:lnTo>
                    <a:pt x="20" y="47"/>
                  </a:lnTo>
                  <a:lnTo>
                    <a:pt x="19" y="47"/>
                  </a:lnTo>
                  <a:lnTo>
                    <a:pt x="16" y="47"/>
                  </a:lnTo>
                  <a:lnTo>
                    <a:pt x="15" y="46"/>
                  </a:lnTo>
                  <a:lnTo>
                    <a:pt x="14" y="46"/>
                  </a:lnTo>
                  <a:lnTo>
                    <a:pt x="13" y="45"/>
                  </a:lnTo>
                  <a:lnTo>
                    <a:pt x="12" y="44"/>
                  </a:lnTo>
                  <a:lnTo>
                    <a:pt x="10" y="44"/>
                  </a:lnTo>
                  <a:lnTo>
                    <a:pt x="9" y="42"/>
                  </a:lnTo>
                  <a:lnTo>
                    <a:pt x="9" y="41"/>
                  </a:lnTo>
                  <a:lnTo>
                    <a:pt x="8" y="40"/>
                  </a:lnTo>
                  <a:lnTo>
                    <a:pt x="7" y="40"/>
                  </a:lnTo>
                  <a:lnTo>
                    <a:pt x="6" y="39"/>
                  </a:lnTo>
                  <a:lnTo>
                    <a:pt x="4" y="38"/>
                  </a:lnTo>
                  <a:lnTo>
                    <a:pt x="4" y="36"/>
                  </a:lnTo>
                  <a:lnTo>
                    <a:pt x="3" y="35"/>
                  </a:lnTo>
                  <a:lnTo>
                    <a:pt x="3" y="34"/>
                  </a:lnTo>
                  <a:lnTo>
                    <a:pt x="2" y="33"/>
                  </a:lnTo>
                  <a:lnTo>
                    <a:pt x="2" y="32"/>
                  </a:lnTo>
                  <a:lnTo>
                    <a:pt x="1" y="30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2" name="Freeform 58"/>
            <p:cNvSpPr>
              <a:spLocks/>
            </p:cNvSpPr>
            <p:nvPr/>
          </p:nvSpPr>
          <p:spPr bwMode="auto">
            <a:xfrm>
              <a:off x="1726" y="2400"/>
              <a:ext cx="24" cy="36"/>
            </a:xfrm>
            <a:custGeom>
              <a:avLst/>
              <a:gdLst>
                <a:gd name="T0" fmla="*/ 0 w 48"/>
                <a:gd name="T1" fmla="*/ 7 h 72"/>
                <a:gd name="T2" fmla="*/ 0 w 48"/>
                <a:gd name="T3" fmla="*/ 6 h 72"/>
                <a:gd name="T4" fmla="*/ 1 w 48"/>
                <a:gd name="T5" fmla="*/ 5 h 72"/>
                <a:gd name="T6" fmla="*/ 1 w 48"/>
                <a:gd name="T7" fmla="*/ 4 h 72"/>
                <a:gd name="T8" fmla="*/ 2 w 48"/>
                <a:gd name="T9" fmla="*/ 3 h 72"/>
                <a:gd name="T10" fmla="*/ 2 w 48"/>
                <a:gd name="T11" fmla="*/ 2 h 72"/>
                <a:gd name="T12" fmla="*/ 3 w 48"/>
                <a:gd name="T13" fmla="*/ 1 h 72"/>
                <a:gd name="T14" fmla="*/ 3 w 48"/>
                <a:gd name="T15" fmla="*/ 1 h 72"/>
                <a:gd name="T16" fmla="*/ 5 w 48"/>
                <a:gd name="T17" fmla="*/ 1 h 72"/>
                <a:gd name="T18" fmla="*/ 6 w 48"/>
                <a:gd name="T19" fmla="*/ 1 h 72"/>
                <a:gd name="T20" fmla="*/ 6 w 48"/>
                <a:gd name="T21" fmla="*/ 1 h 72"/>
                <a:gd name="T22" fmla="*/ 5 w 48"/>
                <a:gd name="T23" fmla="*/ 0 h 72"/>
                <a:gd name="T24" fmla="*/ 6 w 48"/>
                <a:gd name="T25" fmla="*/ 1 h 72"/>
                <a:gd name="T26" fmla="*/ 6 w 48"/>
                <a:gd name="T27" fmla="*/ 1 h 72"/>
                <a:gd name="T28" fmla="*/ 7 w 48"/>
                <a:gd name="T29" fmla="*/ 1 h 72"/>
                <a:gd name="T30" fmla="*/ 9 w 48"/>
                <a:gd name="T31" fmla="*/ 1 h 72"/>
                <a:gd name="T32" fmla="*/ 10 w 48"/>
                <a:gd name="T33" fmla="*/ 2 h 72"/>
                <a:gd name="T34" fmla="*/ 11 w 48"/>
                <a:gd name="T35" fmla="*/ 2 h 72"/>
                <a:gd name="T36" fmla="*/ 11 w 48"/>
                <a:gd name="T37" fmla="*/ 3 h 72"/>
                <a:gd name="T38" fmla="*/ 12 w 48"/>
                <a:gd name="T39" fmla="*/ 5 h 72"/>
                <a:gd name="T40" fmla="*/ 12 w 48"/>
                <a:gd name="T41" fmla="*/ 5 h 72"/>
                <a:gd name="T42" fmla="*/ 12 w 48"/>
                <a:gd name="T43" fmla="*/ 6 h 72"/>
                <a:gd name="T44" fmla="*/ 12 w 48"/>
                <a:gd name="T45" fmla="*/ 7 h 72"/>
                <a:gd name="T46" fmla="*/ 12 w 48"/>
                <a:gd name="T47" fmla="*/ 11 h 72"/>
                <a:gd name="T48" fmla="*/ 12 w 48"/>
                <a:gd name="T49" fmla="*/ 12 h 72"/>
                <a:gd name="T50" fmla="*/ 12 w 48"/>
                <a:gd name="T51" fmla="*/ 13 h 72"/>
                <a:gd name="T52" fmla="*/ 11 w 48"/>
                <a:gd name="T53" fmla="*/ 14 h 72"/>
                <a:gd name="T54" fmla="*/ 11 w 48"/>
                <a:gd name="T55" fmla="*/ 15 h 72"/>
                <a:gd name="T56" fmla="*/ 10 w 48"/>
                <a:gd name="T57" fmla="*/ 17 h 72"/>
                <a:gd name="T58" fmla="*/ 9 w 48"/>
                <a:gd name="T59" fmla="*/ 17 h 72"/>
                <a:gd name="T60" fmla="*/ 7 w 48"/>
                <a:gd name="T61" fmla="*/ 18 h 72"/>
                <a:gd name="T62" fmla="*/ 6 w 48"/>
                <a:gd name="T63" fmla="*/ 18 h 72"/>
                <a:gd name="T64" fmla="*/ 6 w 48"/>
                <a:gd name="T65" fmla="*/ 18 h 72"/>
                <a:gd name="T66" fmla="*/ 5 w 48"/>
                <a:gd name="T67" fmla="*/ 18 h 72"/>
                <a:gd name="T68" fmla="*/ 5 w 48"/>
                <a:gd name="T69" fmla="*/ 18 h 72"/>
                <a:gd name="T70" fmla="*/ 5 w 48"/>
                <a:gd name="T71" fmla="*/ 18 h 72"/>
                <a:gd name="T72" fmla="*/ 5 w 48"/>
                <a:gd name="T73" fmla="*/ 18 h 72"/>
                <a:gd name="T74" fmla="*/ 5 w 48"/>
                <a:gd name="T75" fmla="*/ 18 h 72"/>
                <a:gd name="T76" fmla="*/ 5 w 48"/>
                <a:gd name="T77" fmla="*/ 18 h 72"/>
                <a:gd name="T78" fmla="*/ 5 w 48"/>
                <a:gd name="T79" fmla="*/ 18 h 72"/>
                <a:gd name="T80" fmla="*/ 5 w 48"/>
                <a:gd name="T81" fmla="*/ 18 h 72"/>
                <a:gd name="T82" fmla="*/ 5 w 48"/>
                <a:gd name="T83" fmla="*/ 18 h 72"/>
                <a:gd name="T84" fmla="*/ 5 w 48"/>
                <a:gd name="T85" fmla="*/ 18 h 72"/>
                <a:gd name="T86" fmla="*/ 5 w 48"/>
                <a:gd name="T87" fmla="*/ 18 h 72"/>
                <a:gd name="T88" fmla="*/ 5 w 48"/>
                <a:gd name="T89" fmla="*/ 18 h 72"/>
                <a:gd name="T90" fmla="*/ 6 w 48"/>
                <a:gd name="T91" fmla="*/ 18 h 72"/>
                <a:gd name="T92" fmla="*/ 6 w 48"/>
                <a:gd name="T93" fmla="*/ 18 h 72"/>
                <a:gd name="T94" fmla="*/ 5 w 48"/>
                <a:gd name="T95" fmla="*/ 18 h 72"/>
                <a:gd name="T96" fmla="*/ 3 w 48"/>
                <a:gd name="T97" fmla="*/ 18 h 72"/>
                <a:gd name="T98" fmla="*/ 3 w 48"/>
                <a:gd name="T99" fmla="*/ 17 h 72"/>
                <a:gd name="T100" fmla="*/ 2 w 48"/>
                <a:gd name="T101" fmla="*/ 16 h 72"/>
                <a:gd name="T102" fmla="*/ 2 w 48"/>
                <a:gd name="T103" fmla="*/ 15 h 72"/>
                <a:gd name="T104" fmla="*/ 1 w 48"/>
                <a:gd name="T105" fmla="*/ 14 h 72"/>
                <a:gd name="T106" fmla="*/ 1 w 48"/>
                <a:gd name="T107" fmla="*/ 13 h 72"/>
                <a:gd name="T108" fmla="*/ 0 w 48"/>
                <a:gd name="T109" fmla="*/ 12 h 72"/>
                <a:gd name="T110" fmla="*/ 0 w 48"/>
                <a:gd name="T111" fmla="*/ 11 h 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8"/>
                <a:gd name="T169" fmla="*/ 0 h 72"/>
                <a:gd name="T170" fmla="*/ 48 w 48"/>
                <a:gd name="T171" fmla="*/ 72 h 7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8" h="72">
                  <a:moveTo>
                    <a:pt x="0" y="43"/>
                  </a:moveTo>
                  <a:lnTo>
                    <a:pt x="0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1" y="21"/>
                  </a:lnTo>
                  <a:lnTo>
                    <a:pt x="1" y="19"/>
                  </a:lnTo>
                  <a:lnTo>
                    <a:pt x="2" y="18"/>
                  </a:lnTo>
                  <a:lnTo>
                    <a:pt x="2" y="17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8" y="10"/>
                  </a:lnTo>
                  <a:lnTo>
                    <a:pt x="9" y="9"/>
                  </a:lnTo>
                  <a:lnTo>
                    <a:pt x="9" y="7"/>
                  </a:lnTo>
                  <a:lnTo>
                    <a:pt x="11" y="6"/>
                  </a:lnTo>
                  <a:lnTo>
                    <a:pt x="12" y="6"/>
                  </a:lnTo>
                  <a:lnTo>
                    <a:pt x="13" y="5"/>
                  </a:lnTo>
                  <a:lnTo>
                    <a:pt x="14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1" y="1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27" y="1"/>
                  </a:lnTo>
                  <a:lnTo>
                    <a:pt x="29" y="0"/>
                  </a:lnTo>
                  <a:lnTo>
                    <a:pt x="18" y="0"/>
                  </a:lnTo>
                  <a:lnTo>
                    <a:pt x="20" y="1"/>
                  </a:lnTo>
                  <a:lnTo>
                    <a:pt x="21" y="1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6" y="1"/>
                  </a:lnTo>
                  <a:lnTo>
                    <a:pt x="27" y="3"/>
                  </a:lnTo>
                  <a:lnTo>
                    <a:pt x="29" y="3"/>
                  </a:lnTo>
                  <a:lnTo>
                    <a:pt x="30" y="3"/>
                  </a:lnTo>
                  <a:lnTo>
                    <a:pt x="31" y="4"/>
                  </a:lnTo>
                  <a:lnTo>
                    <a:pt x="32" y="4"/>
                  </a:lnTo>
                  <a:lnTo>
                    <a:pt x="33" y="5"/>
                  </a:lnTo>
                  <a:lnTo>
                    <a:pt x="35" y="6"/>
                  </a:lnTo>
                  <a:lnTo>
                    <a:pt x="36" y="6"/>
                  </a:lnTo>
                  <a:lnTo>
                    <a:pt x="37" y="7"/>
                  </a:lnTo>
                  <a:lnTo>
                    <a:pt x="38" y="9"/>
                  </a:lnTo>
                  <a:lnTo>
                    <a:pt x="39" y="10"/>
                  </a:lnTo>
                  <a:lnTo>
                    <a:pt x="41" y="11"/>
                  </a:lnTo>
                  <a:lnTo>
                    <a:pt x="42" y="12"/>
                  </a:lnTo>
                  <a:lnTo>
                    <a:pt x="43" y="13"/>
                  </a:lnTo>
                  <a:lnTo>
                    <a:pt x="43" y="15"/>
                  </a:lnTo>
                  <a:lnTo>
                    <a:pt x="44" y="16"/>
                  </a:lnTo>
                  <a:lnTo>
                    <a:pt x="44" y="17"/>
                  </a:lnTo>
                  <a:lnTo>
                    <a:pt x="45" y="18"/>
                  </a:lnTo>
                  <a:lnTo>
                    <a:pt x="45" y="19"/>
                  </a:lnTo>
                  <a:lnTo>
                    <a:pt x="47" y="21"/>
                  </a:lnTo>
                  <a:lnTo>
                    <a:pt x="47" y="23"/>
                  </a:lnTo>
                  <a:lnTo>
                    <a:pt x="47" y="24"/>
                  </a:lnTo>
                  <a:lnTo>
                    <a:pt x="47" y="25"/>
                  </a:lnTo>
                  <a:lnTo>
                    <a:pt x="48" y="27"/>
                  </a:lnTo>
                  <a:lnTo>
                    <a:pt x="48" y="28"/>
                  </a:lnTo>
                  <a:lnTo>
                    <a:pt x="48" y="30"/>
                  </a:lnTo>
                  <a:lnTo>
                    <a:pt x="48" y="43"/>
                  </a:lnTo>
                  <a:lnTo>
                    <a:pt x="48" y="46"/>
                  </a:lnTo>
                  <a:lnTo>
                    <a:pt x="48" y="47"/>
                  </a:lnTo>
                  <a:lnTo>
                    <a:pt x="47" y="48"/>
                  </a:lnTo>
                  <a:lnTo>
                    <a:pt x="47" y="49"/>
                  </a:lnTo>
                  <a:lnTo>
                    <a:pt x="47" y="51"/>
                  </a:lnTo>
                  <a:lnTo>
                    <a:pt x="47" y="52"/>
                  </a:lnTo>
                  <a:lnTo>
                    <a:pt x="45" y="54"/>
                  </a:lnTo>
                  <a:lnTo>
                    <a:pt x="45" y="55"/>
                  </a:lnTo>
                  <a:lnTo>
                    <a:pt x="44" y="57"/>
                  </a:lnTo>
                  <a:lnTo>
                    <a:pt x="44" y="58"/>
                  </a:lnTo>
                  <a:lnTo>
                    <a:pt x="43" y="59"/>
                  </a:lnTo>
                  <a:lnTo>
                    <a:pt x="43" y="60"/>
                  </a:lnTo>
                  <a:lnTo>
                    <a:pt x="42" y="61"/>
                  </a:lnTo>
                  <a:lnTo>
                    <a:pt x="41" y="63"/>
                  </a:lnTo>
                  <a:lnTo>
                    <a:pt x="39" y="64"/>
                  </a:lnTo>
                  <a:lnTo>
                    <a:pt x="38" y="65"/>
                  </a:lnTo>
                  <a:lnTo>
                    <a:pt x="37" y="66"/>
                  </a:lnTo>
                  <a:lnTo>
                    <a:pt x="36" y="67"/>
                  </a:lnTo>
                  <a:lnTo>
                    <a:pt x="35" y="67"/>
                  </a:lnTo>
                  <a:lnTo>
                    <a:pt x="33" y="69"/>
                  </a:lnTo>
                  <a:lnTo>
                    <a:pt x="32" y="70"/>
                  </a:lnTo>
                  <a:lnTo>
                    <a:pt x="31" y="70"/>
                  </a:lnTo>
                  <a:lnTo>
                    <a:pt x="30" y="71"/>
                  </a:lnTo>
                  <a:lnTo>
                    <a:pt x="29" y="71"/>
                  </a:lnTo>
                  <a:lnTo>
                    <a:pt x="27" y="71"/>
                  </a:lnTo>
                  <a:lnTo>
                    <a:pt x="26" y="72"/>
                  </a:lnTo>
                  <a:lnTo>
                    <a:pt x="24" y="72"/>
                  </a:lnTo>
                  <a:lnTo>
                    <a:pt x="23" y="72"/>
                  </a:lnTo>
                  <a:lnTo>
                    <a:pt x="21" y="72"/>
                  </a:lnTo>
                  <a:lnTo>
                    <a:pt x="20" y="72"/>
                  </a:lnTo>
                  <a:lnTo>
                    <a:pt x="18" y="72"/>
                  </a:lnTo>
                  <a:lnTo>
                    <a:pt x="29" y="72"/>
                  </a:lnTo>
                  <a:lnTo>
                    <a:pt x="27" y="72"/>
                  </a:lnTo>
                  <a:lnTo>
                    <a:pt x="25" y="72"/>
                  </a:lnTo>
                  <a:lnTo>
                    <a:pt x="24" y="72"/>
                  </a:lnTo>
                  <a:lnTo>
                    <a:pt x="23" y="72"/>
                  </a:lnTo>
                  <a:lnTo>
                    <a:pt x="21" y="72"/>
                  </a:lnTo>
                  <a:lnTo>
                    <a:pt x="20" y="71"/>
                  </a:lnTo>
                  <a:lnTo>
                    <a:pt x="19" y="71"/>
                  </a:lnTo>
                  <a:lnTo>
                    <a:pt x="17" y="71"/>
                  </a:lnTo>
                  <a:lnTo>
                    <a:pt x="15" y="70"/>
                  </a:lnTo>
                  <a:lnTo>
                    <a:pt x="14" y="70"/>
                  </a:lnTo>
                  <a:lnTo>
                    <a:pt x="13" y="69"/>
                  </a:lnTo>
                  <a:lnTo>
                    <a:pt x="12" y="67"/>
                  </a:lnTo>
                  <a:lnTo>
                    <a:pt x="11" y="67"/>
                  </a:lnTo>
                  <a:lnTo>
                    <a:pt x="9" y="66"/>
                  </a:lnTo>
                  <a:lnTo>
                    <a:pt x="9" y="65"/>
                  </a:lnTo>
                  <a:lnTo>
                    <a:pt x="8" y="64"/>
                  </a:lnTo>
                  <a:lnTo>
                    <a:pt x="7" y="64"/>
                  </a:lnTo>
                  <a:lnTo>
                    <a:pt x="6" y="63"/>
                  </a:lnTo>
                  <a:lnTo>
                    <a:pt x="5" y="61"/>
                  </a:lnTo>
                  <a:lnTo>
                    <a:pt x="5" y="60"/>
                  </a:lnTo>
                  <a:lnTo>
                    <a:pt x="3" y="59"/>
                  </a:lnTo>
                  <a:lnTo>
                    <a:pt x="3" y="58"/>
                  </a:lnTo>
                  <a:lnTo>
                    <a:pt x="2" y="57"/>
                  </a:lnTo>
                  <a:lnTo>
                    <a:pt x="2" y="55"/>
                  </a:lnTo>
                  <a:lnTo>
                    <a:pt x="1" y="54"/>
                  </a:lnTo>
                  <a:lnTo>
                    <a:pt x="1" y="52"/>
                  </a:lnTo>
                  <a:lnTo>
                    <a:pt x="0" y="51"/>
                  </a:lnTo>
                  <a:lnTo>
                    <a:pt x="0" y="49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6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3" name="Freeform 59"/>
            <p:cNvSpPr>
              <a:spLocks/>
            </p:cNvSpPr>
            <p:nvPr/>
          </p:nvSpPr>
          <p:spPr bwMode="auto">
            <a:xfrm>
              <a:off x="1726" y="3008"/>
              <a:ext cx="24" cy="24"/>
            </a:xfrm>
            <a:custGeom>
              <a:avLst/>
              <a:gdLst>
                <a:gd name="T0" fmla="*/ 0 w 48"/>
                <a:gd name="T1" fmla="*/ 7 h 48"/>
                <a:gd name="T2" fmla="*/ 0 w 48"/>
                <a:gd name="T3" fmla="*/ 6 h 48"/>
                <a:gd name="T4" fmla="*/ 1 w 48"/>
                <a:gd name="T5" fmla="*/ 5 h 48"/>
                <a:gd name="T6" fmla="*/ 1 w 48"/>
                <a:gd name="T7" fmla="*/ 4 h 48"/>
                <a:gd name="T8" fmla="*/ 2 w 48"/>
                <a:gd name="T9" fmla="*/ 3 h 48"/>
                <a:gd name="T10" fmla="*/ 2 w 48"/>
                <a:gd name="T11" fmla="*/ 3 h 48"/>
                <a:gd name="T12" fmla="*/ 3 w 48"/>
                <a:gd name="T13" fmla="*/ 2 h 48"/>
                <a:gd name="T14" fmla="*/ 3 w 48"/>
                <a:gd name="T15" fmla="*/ 1 h 48"/>
                <a:gd name="T16" fmla="*/ 5 w 48"/>
                <a:gd name="T17" fmla="*/ 1 h 48"/>
                <a:gd name="T18" fmla="*/ 6 w 48"/>
                <a:gd name="T19" fmla="*/ 1 h 48"/>
                <a:gd name="T20" fmla="*/ 6 w 48"/>
                <a:gd name="T21" fmla="*/ 1 h 48"/>
                <a:gd name="T22" fmla="*/ 5 w 48"/>
                <a:gd name="T23" fmla="*/ 0 h 48"/>
                <a:gd name="T24" fmla="*/ 6 w 48"/>
                <a:gd name="T25" fmla="*/ 1 h 48"/>
                <a:gd name="T26" fmla="*/ 6 w 48"/>
                <a:gd name="T27" fmla="*/ 1 h 48"/>
                <a:gd name="T28" fmla="*/ 7 w 48"/>
                <a:gd name="T29" fmla="*/ 1 h 48"/>
                <a:gd name="T30" fmla="*/ 9 w 48"/>
                <a:gd name="T31" fmla="*/ 2 h 48"/>
                <a:gd name="T32" fmla="*/ 10 w 48"/>
                <a:gd name="T33" fmla="*/ 2 h 48"/>
                <a:gd name="T34" fmla="*/ 11 w 48"/>
                <a:gd name="T35" fmla="*/ 3 h 48"/>
                <a:gd name="T36" fmla="*/ 11 w 48"/>
                <a:gd name="T37" fmla="*/ 3 h 48"/>
                <a:gd name="T38" fmla="*/ 12 w 48"/>
                <a:gd name="T39" fmla="*/ 5 h 48"/>
                <a:gd name="T40" fmla="*/ 12 w 48"/>
                <a:gd name="T41" fmla="*/ 6 h 48"/>
                <a:gd name="T42" fmla="*/ 12 w 48"/>
                <a:gd name="T43" fmla="*/ 6 h 48"/>
                <a:gd name="T44" fmla="*/ 12 w 48"/>
                <a:gd name="T45" fmla="*/ 7 h 48"/>
                <a:gd name="T46" fmla="*/ 12 w 48"/>
                <a:gd name="T47" fmla="*/ 6 h 48"/>
                <a:gd name="T48" fmla="*/ 12 w 48"/>
                <a:gd name="T49" fmla="*/ 6 h 48"/>
                <a:gd name="T50" fmla="*/ 12 w 48"/>
                <a:gd name="T51" fmla="*/ 7 h 48"/>
                <a:gd name="T52" fmla="*/ 11 w 48"/>
                <a:gd name="T53" fmla="*/ 9 h 48"/>
                <a:gd name="T54" fmla="*/ 11 w 48"/>
                <a:gd name="T55" fmla="*/ 10 h 48"/>
                <a:gd name="T56" fmla="*/ 10 w 48"/>
                <a:gd name="T57" fmla="*/ 11 h 48"/>
                <a:gd name="T58" fmla="*/ 9 w 48"/>
                <a:gd name="T59" fmla="*/ 11 h 48"/>
                <a:gd name="T60" fmla="*/ 7 w 48"/>
                <a:gd name="T61" fmla="*/ 12 h 48"/>
                <a:gd name="T62" fmla="*/ 6 w 48"/>
                <a:gd name="T63" fmla="*/ 12 h 48"/>
                <a:gd name="T64" fmla="*/ 6 w 48"/>
                <a:gd name="T65" fmla="*/ 12 h 48"/>
                <a:gd name="T66" fmla="*/ 5 w 48"/>
                <a:gd name="T67" fmla="*/ 12 h 48"/>
                <a:gd name="T68" fmla="*/ 5 w 48"/>
                <a:gd name="T69" fmla="*/ 12 h 48"/>
                <a:gd name="T70" fmla="*/ 5 w 48"/>
                <a:gd name="T71" fmla="*/ 12 h 48"/>
                <a:gd name="T72" fmla="*/ 5 w 48"/>
                <a:gd name="T73" fmla="*/ 12 h 48"/>
                <a:gd name="T74" fmla="*/ 5 w 48"/>
                <a:gd name="T75" fmla="*/ 12 h 48"/>
                <a:gd name="T76" fmla="*/ 5 w 48"/>
                <a:gd name="T77" fmla="*/ 12 h 48"/>
                <a:gd name="T78" fmla="*/ 5 w 48"/>
                <a:gd name="T79" fmla="*/ 12 h 48"/>
                <a:gd name="T80" fmla="*/ 5 w 48"/>
                <a:gd name="T81" fmla="*/ 12 h 48"/>
                <a:gd name="T82" fmla="*/ 5 w 48"/>
                <a:gd name="T83" fmla="*/ 12 h 48"/>
                <a:gd name="T84" fmla="*/ 5 w 48"/>
                <a:gd name="T85" fmla="*/ 12 h 48"/>
                <a:gd name="T86" fmla="*/ 5 w 48"/>
                <a:gd name="T87" fmla="*/ 12 h 48"/>
                <a:gd name="T88" fmla="*/ 5 w 48"/>
                <a:gd name="T89" fmla="*/ 12 h 48"/>
                <a:gd name="T90" fmla="*/ 6 w 48"/>
                <a:gd name="T91" fmla="*/ 12 h 48"/>
                <a:gd name="T92" fmla="*/ 6 w 48"/>
                <a:gd name="T93" fmla="*/ 12 h 48"/>
                <a:gd name="T94" fmla="*/ 5 w 48"/>
                <a:gd name="T95" fmla="*/ 12 h 48"/>
                <a:gd name="T96" fmla="*/ 3 w 48"/>
                <a:gd name="T97" fmla="*/ 12 h 48"/>
                <a:gd name="T98" fmla="*/ 3 w 48"/>
                <a:gd name="T99" fmla="*/ 11 h 48"/>
                <a:gd name="T100" fmla="*/ 2 w 48"/>
                <a:gd name="T101" fmla="*/ 10 h 48"/>
                <a:gd name="T102" fmla="*/ 2 w 48"/>
                <a:gd name="T103" fmla="*/ 10 h 48"/>
                <a:gd name="T104" fmla="*/ 1 w 48"/>
                <a:gd name="T105" fmla="*/ 9 h 48"/>
                <a:gd name="T106" fmla="*/ 1 w 48"/>
                <a:gd name="T107" fmla="*/ 7 h 48"/>
                <a:gd name="T108" fmla="*/ 0 w 48"/>
                <a:gd name="T109" fmla="*/ 6 h 48"/>
                <a:gd name="T110" fmla="*/ 0 w 48"/>
                <a:gd name="T111" fmla="*/ 6 h 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8"/>
                <a:gd name="T169" fmla="*/ 0 h 48"/>
                <a:gd name="T170" fmla="*/ 48 w 48"/>
                <a:gd name="T171" fmla="*/ 48 h 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8" h="48">
                  <a:moveTo>
                    <a:pt x="0" y="19"/>
                  </a:moveTo>
                  <a:lnTo>
                    <a:pt x="0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2" y="18"/>
                  </a:lnTo>
                  <a:lnTo>
                    <a:pt x="2" y="17"/>
                  </a:lnTo>
                  <a:lnTo>
                    <a:pt x="3" y="16"/>
                  </a:lnTo>
                  <a:lnTo>
                    <a:pt x="3" y="14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8" y="10"/>
                  </a:lnTo>
                  <a:lnTo>
                    <a:pt x="9" y="8"/>
                  </a:lnTo>
                  <a:lnTo>
                    <a:pt x="9" y="7"/>
                  </a:lnTo>
                  <a:lnTo>
                    <a:pt x="11" y="6"/>
                  </a:lnTo>
                  <a:lnTo>
                    <a:pt x="12" y="6"/>
                  </a:lnTo>
                  <a:lnTo>
                    <a:pt x="13" y="5"/>
                  </a:lnTo>
                  <a:lnTo>
                    <a:pt x="14" y="4"/>
                  </a:lnTo>
                  <a:lnTo>
                    <a:pt x="15" y="4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1" y="1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27" y="1"/>
                  </a:lnTo>
                  <a:lnTo>
                    <a:pt x="29" y="0"/>
                  </a:lnTo>
                  <a:lnTo>
                    <a:pt x="18" y="0"/>
                  </a:lnTo>
                  <a:lnTo>
                    <a:pt x="20" y="1"/>
                  </a:lnTo>
                  <a:lnTo>
                    <a:pt x="21" y="1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6" y="1"/>
                  </a:lnTo>
                  <a:lnTo>
                    <a:pt x="27" y="2"/>
                  </a:lnTo>
                  <a:lnTo>
                    <a:pt x="29" y="2"/>
                  </a:lnTo>
                  <a:lnTo>
                    <a:pt x="30" y="2"/>
                  </a:lnTo>
                  <a:lnTo>
                    <a:pt x="31" y="4"/>
                  </a:lnTo>
                  <a:lnTo>
                    <a:pt x="32" y="4"/>
                  </a:lnTo>
                  <a:lnTo>
                    <a:pt x="33" y="5"/>
                  </a:lnTo>
                  <a:lnTo>
                    <a:pt x="35" y="6"/>
                  </a:lnTo>
                  <a:lnTo>
                    <a:pt x="36" y="6"/>
                  </a:lnTo>
                  <a:lnTo>
                    <a:pt x="37" y="7"/>
                  </a:lnTo>
                  <a:lnTo>
                    <a:pt x="38" y="8"/>
                  </a:lnTo>
                  <a:lnTo>
                    <a:pt x="39" y="10"/>
                  </a:lnTo>
                  <a:lnTo>
                    <a:pt x="41" y="11"/>
                  </a:lnTo>
                  <a:lnTo>
                    <a:pt x="42" y="12"/>
                  </a:lnTo>
                  <a:lnTo>
                    <a:pt x="43" y="13"/>
                  </a:lnTo>
                  <a:lnTo>
                    <a:pt x="43" y="14"/>
                  </a:lnTo>
                  <a:lnTo>
                    <a:pt x="44" y="16"/>
                  </a:lnTo>
                  <a:lnTo>
                    <a:pt x="44" y="17"/>
                  </a:lnTo>
                  <a:lnTo>
                    <a:pt x="45" y="18"/>
                  </a:lnTo>
                  <a:lnTo>
                    <a:pt x="45" y="19"/>
                  </a:lnTo>
                  <a:lnTo>
                    <a:pt x="47" y="20"/>
                  </a:lnTo>
                  <a:lnTo>
                    <a:pt x="47" y="23"/>
                  </a:lnTo>
                  <a:lnTo>
                    <a:pt x="47" y="24"/>
                  </a:lnTo>
                  <a:lnTo>
                    <a:pt x="47" y="25"/>
                  </a:lnTo>
                  <a:lnTo>
                    <a:pt x="48" y="26"/>
                  </a:lnTo>
                  <a:lnTo>
                    <a:pt x="48" y="28"/>
                  </a:lnTo>
                  <a:lnTo>
                    <a:pt x="48" y="30"/>
                  </a:lnTo>
                  <a:lnTo>
                    <a:pt x="48" y="19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7" y="24"/>
                  </a:lnTo>
                  <a:lnTo>
                    <a:pt x="47" y="25"/>
                  </a:lnTo>
                  <a:lnTo>
                    <a:pt x="47" y="26"/>
                  </a:lnTo>
                  <a:lnTo>
                    <a:pt x="47" y="28"/>
                  </a:lnTo>
                  <a:lnTo>
                    <a:pt x="45" y="30"/>
                  </a:lnTo>
                  <a:lnTo>
                    <a:pt x="45" y="31"/>
                  </a:lnTo>
                  <a:lnTo>
                    <a:pt x="44" y="32"/>
                  </a:lnTo>
                  <a:lnTo>
                    <a:pt x="44" y="34"/>
                  </a:lnTo>
                  <a:lnTo>
                    <a:pt x="43" y="35"/>
                  </a:lnTo>
                  <a:lnTo>
                    <a:pt x="43" y="36"/>
                  </a:lnTo>
                  <a:lnTo>
                    <a:pt x="42" y="37"/>
                  </a:lnTo>
                  <a:lnTo>
                    <a:pt x="41" y="38"/>
                  </a:lnTo>
                  <a:lnTo>
                    <a:pt x="39" y="40"/>
                  </a:lnTo>
                  <a:lnTo>
                    <a:pt x="38" y="41"/>
                  </a:lnTo>
                  <a:lnTo>
                    <a:pt x="37" y="42"/>
                  </a:lnTo>
                  <a:lnTo>
                    <a:pt x="36" y="43"/>
                  </a:lnTo>
                  <a:lnTo>
                    <a:pt x="35" y="43"/>
                  </a:lnTo>
                  <a:lnTo>
                    <a:pt x="33" y="44"/>
                  </a:lnTo>
                  <a:lnTo>
                    <a:pt x="32" y="46"/>
                  </a:lnTo>
                  <a:lnTo>
                    <a:pt x="31" y="46"/>
                  </a:lnTo>
                  <a:lnTo>
                    <a:pt x="30" y="47"/>
                  </a:lnTo>
                  <a:lnTo>
                    <a:pt x="29" y="47"/>
                  </a:lnTo>
                  <a:lnTo>
                    <a:pt x="27" y="47"/>
                  </a:lnTo>
                  <a:lnTo>
                    <a:pt x="26" y="48"/>
                  </a:lnTo>
                  <a:lnTo>
                    <a:pt x="24" y="48"/>
                  </a:lnTo>
                  <a:lnTo>
                    <a:pt x="23" y="48"/>
                  </a:lnTo>
                  <a:lnTo>
                    <a:pt x="21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29" y="48"/>
                  </a:lnTo>
                  <a:lnTo>
                    <a:pt x="27" y="48"/>
                  </a:lnTo>
                  <a:lnTo>
                    <a:pt x="25" y="48"/>
                  </a:lnTo>
                  <a:lnTo>
                    <a:pt x="24" y="48"/>
                  </a:lnTo>
                  <a:lnTo>
                    <a:pt x="23" y="48"/>
                  </a:lnTo>
                  <a:lnTo>
                    <a:pt x="21" y="48"/>
                  </a:lnTo>
                  <a:lnTo>
                    <a:pt x="20" y="47"/>
                  </a:lnTo>
                  <a:lnTo>
                    <a:pt x="19" y="47"/>
                  </a:lnTo>
                  <a:lnTo>
                    <a:pt x="17" y="47"/>
                  </a:lnTo>
                  <a:lnTo>
                    <a:pt x="15" y="46"/>
                  </a:lnTo>
                  <a:lnTo>
                    <a:pt x="14" y="46"/>
                  </a:lnTo>
                  <a:lnTo>
                    <a:pt x="13" y="44"/>
                  </a:lnTo>
                  <a:lnTo>
                    <a:pt x="12" y="43"/>
                  </a:lnTo>
                  <a:lnTo>
                    <a:pt x="11" y="43"/>
                  </a:lnTo>
                  <a:lnTo>
                    <a:pt x="9" y="42"/>
                  </a:lnTo>
                  <a:lnTo>
                    <a:pt x="9" y="41"/>
                  </a:lnTo>
                  <a:lnTo>
                    <a:pt x="8" y="40"/>
                  </a:lnTo>
                  <a:lnTo>
                    <a:pt x="7" y="40"/>
                  </a:lnTo>
                  <a:lnTo>
                    <a:pt x="6" y="38"/>
                  </a:lnTo>
                  <a:lnTo>
                    <a:pt x="5" y="37"/>
                  </a:lnTo>
                  <a:lnTo>
                    <a:pt x="5" y="36"/>
                  </a:lnTo>
                  <a:lnTo>
                    <a:pt x="3" y="35"/>
                  </a:lnTo>
                  <a:lnTo>
                    <a:pt x="3" y="34"/>
                  </a:lnTo>
                  <a:lnTo>
                    <a:pt x="2" y="32"/>
                  </a:lnTo>
                  <a:lnTo>
                    <a:pt x="2" y="31"/>
                  </a:lnTo>
                  <a:lnTo>
                    <a:pt x="1" y="30"/>
                  </a:lnTo>
                  <a:lnTo>
                    <a:pt x="1" y="28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4" name="Freeform 60"/>
            <p:cNvSpPr>
              <a:spLocks/>
            </p:cNvSpPr>
            <p:nvPr/>
          </p:nvSpPr>
          <p:spPr bwMode="auto">
            <a:xfrm>
              <a:off x="1889" y="1724"/>
              <a:ext cx="36" cy="36"/>
            </a:xfrm>
            <a:custGeom>
              <a:avLst/>
              <a:gdLst>
                <a:gd name="T0" fmla="*/ 0 w 72"/>
                <a:gd name="T1" fmla="*/ 7 h 72"/>
                <a:gd name="T2" fmla="*/ 0 w 72"/>
                <a:gd name="T3" fmla="*/ 6 h 72"/>
                <a:gd name="T4" fmla="*/ 1 w 72"/>
                <a:gd name="T5" fmla="*/ 5 h 72"/>
                <a:gd name="T6" fmla="*/ 1 w 72"/>
                <a:gd name="T7" fmla="*/ 4 h 72"/>
                <a:gd name="T8" fmla="*/ 1 w 72"/>
                <a:gd name="T9" fmla="*/ 3 h 72"/>
                <a:gd name="T10" fmla="*/ 2 w 72"/>
                <a:gd name="T11" fmla="*/ 2 h 72"/>
                <a:gd name="T12" fmla="*/ 2 w 72"/>
                <a:gd name="T13" fmla="*/ 1 h 72"/>
                <a:gd name="T14" fmla="*/ 3 w 72"/>
                <a:gd name="T15" fmla="*/ 1 h 72"/>
                <a:gd name="T16" fmla="*/ 5 w 72"/>
                <a:gd name="T17" fmla="*/ 1 h 72"/>
                <a:gd name="T18" fmla="*/ 5 w 72"/>
                <a:gd name="T19" fmla="*/ 1 h 72"/>
                <a:gd name="T20" fmla="*/ 6 w 72"/>
                <a:gd name="T21" fmla="*/ 1 h 72"/>
                <a:gd name="T22" fmla="*/ 10 w 72"/>
                <a:gd name="T23" fmla="*/ 0 h 72"/>
                <a:gd name="T24" fmla="*/ 11 w 72"/>
                <a:gd name="T25" fmla="*/ 1 h 72"/>
                <a:gd name="T26" fmla="*/ 12 w 72"/>
                <a:gd name="T27" fmla="*/ 1 h 72"/>
                <a:gd name="T28" fmla="*/ 13 w 72"/>
                <a:gd name="T29" fmla="*/ 1 h 72"/>
                <a:gd name="T30" fmla="*/ 14 w 72"/>
                <a:gd name="T31" fmla="*/ 1 h 72"/>
                <a:gd name="T32" fmla="*/ 15 w 72"/>
                <a:gd name="T33" fmla="*/ 2 h 72"/>
                <a:gd name="T34" fmla="*/ 17 w 72"/>
                <a:gd name="T35" fmla="*/ 2 h 72"/>
                <a:gd name="T36" fmla="*/ 17 w 72"/>
                <a:gd name="T37" fmla="*/ 3 h 72"/>
                <a:gd name="T38" fmla="*/ 18 w 72"/>
                <a:gd name="T39" fmla="*/ 5 h 72"/>
                <a:gd name="T40" fmla="*/ 18 w 72"/>
                <a:gd name="T41" fmla="*/ 5 h 72"/>
                <a:gd name="T42" fmla="*/ 18 w 72"/>
                <a:gd name="T43" fmla="*/ 6 h 72"/>
                <a:gd name="T44" fmla="*/ 18 w 72"/>
                <a:gd name="T45" fmla="*/ 7 h 72"/>
                <a:gd name="T46" fmla="*/ 18 w 72"/>
                <a:gd name="T47" fmla="*/ 11 h 72"/>
                <a:gd name="T48" fmla="*/ 18 w 72"/>
                <a:gd name="T49" fmla="*/ 12 h 72"/>
                <a:gd name="T50" fmla="*/ 18 w 72"/>
                <a:gd name="T51" fmla="*/ 14 h 72"/>
                <a:gd name="T52" fmla="*/ 17 w 72"/>
                <a:gd name="T53" fmla="*/ 14 h 72"/>
                <a:gd name="T54" fmla="*/ 17 w 72"/>
                <a:gd name="T55" fmla="*/ 15 h 72"/>
                <a:gd name="T56" fmla="*/ 15 w 72"/>
                <a:gd name="T57" fmla="*/ 17 h 72"/>
                <a:gd name="T58" fmla="*/ 14 w 72"/>
                <a:gd name="T59" fmla="*/ 17 h 72"/>
                <a:gd name="T60" fmla="*/ 13 w 72"/>
                <a:gd name="T61" fmla="*/ 18 h 72"/>
                <a:gd name="T62" fmla="*/ 12 w 72"/>
                <a:gd name="T63" fmla="*/ 18 h 72"/>
                <a:gd name="T64" fmla="*/ 11 w 72"/>
                <a:gd name="T65" fmla="*/ 18 h 72"/>
                <a:gd name="T66" fmla="*/ 10 w 72"/>
                <a:gd name="T67" fmla="*/ 18 h 72"/>
                <a:gd name="T68" fmla="*/ 10 w 72"/>
                <a:gd name="T69" fmla="*/ 18 h 72"/>
                <a:gd name="T70" fmla="*/ 10 w 72"/>
                <a:gd name="T71" fmla="*/ 18 h 72"/>
                <a:gd name="T72" fmla="*/ 10 w 72"/>
                <a:gd name="T73" fmla="*/ 18 h 72"/>
                <a:gd name="T74" fmla="*/ 10 w 72"/>
                <a:gd name="T75" fmla="*/ 18 h 72"/>
                <a:gd name="T76" fmla="*/ 10 w 72"/>
                <a:gd name="T77" fmla="*/ 18 h 72"/>
                <a:gd name="T78" fmla="*/ 10 w 72"/>
                <a:gd name="T79" fmla="*/ 18 h 72"/>
                <a:gd name="T80" fmla="*/ 10 w 72"/>
                <a:gd name="T81" fmla="*/ 18 h 72"/>
                <a:gd name="T82" fmla="*/ 10 w 72"/>
                <a:gd name="T83" fmla="*/ 18 h 72"/>
                <a:gd name="T84" fmla="*/ 10 w 72"/>
                <a:gd name="T85" fmla="*/ 18 h 72"/>
                <a:gd name="T86" fmla="*/ 10 w 72"/>
                <a:gd name="T87" fmla="*/ 18 h 72"/>
                <a:gd name="T88" fmla="*/ 10 w 72"/>
                <a:gd name="T89" fmla="*/ 18 h 72"/>
                <a:gd name="T90" fmla="*/ 6 w 72"/>
                <a:gd name="T91" fmla="*/ 18 h 72"/>
                <a:gd name="T92" fmla="*/ 5 w 72"/>
                <a:gd name="T93" fmla="*/ 18 h 72"/>
                <a:gd name="T94" fmla="*/ 5 w 72"/>
                <a:gd name="T95" fmla="*/ 18 h 72"/>
                <a:gd name="T96" fmla="*/ 3 w 72"/>
                <a:gd name="T97" fmla="*/ 18 h 72"/>
                <a:gd name="T98" fmla="*/ 2 w 72"/>
                <a:gd name="T99" fmla="*/ 17 h 72"/>
                <a:gd name="T100" fmla="*/ 2 w 72"/>
                <a:gd name="T101" fmla="*/ 16 h 72"/>
                <a:gd name="T102" fmla="*/ 1 w 72"/>
                <a:gd name="T103" fmla="*/ 15 h 72"/>
                <a:gd name="T104" fmla="*/ 1 w 72"/>
                <a:gd name="T105" fmla="*/ 14 h 72"/>
                <a:gd name="T106" fmla="*/ 1 w 72"/>
                <a:gd name="T107" fmla="*/ 13 h 72"/>
                <a:gd name="T108" fmla="*/ 0 w 72"/>
                <a:gd name="T109" fmla="*/ 12 h 72"/>
                <a:gd name="T110" fmla="*/ 0 w 72"/>
                <a:gd name="T111" fmla="*/ 11 h 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2"/>
                <a:gd name="T169" fmla="*/ 0 h 72"/>
                <a:gd name="T170" fmla="*/ 72 w 72"/>
                <a:gd name="T171" fmla="*/ 72 h 7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2" h="72">
                  <a:moveTo>
                    <a:pt x="0" y="44"/>
                  </a:moveTo>
                  <a:lnTo>
                    <a:pt x="0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1" y="22"/>
                  </a:lnTo>
                  <a:lnTo>
                    <a:pt x="1" y="20"/>
                  </a:lnTo>
                  <a:lnTo>
                    <a:pt x="2" y="18"/>
                  </a:lnTo>
                  <a:lnTo>
                    <a:pt x="2" y="17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5" y="14"/>
                  </a:lnTo>
                  <a:lnTo>
                    <a:pt x="5" y="12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8" y="10"/>
                  </a:lnTo>
                  <a:lnTo>
                    <a:pt x="9" y="9"/>
                  </a:lnTo>
                  <a:lnTo>
                    <a:pt x="9" y="8"/>
                  </a:lnTo>
                  <a:lnTo>
                    <a:pt x="11" y="6"/>
                  </a:lnTo>
                  <a:lnTo>
                    <a:pt x="12" y="6"/>
                  </a:lnTo>
                  <a:lnTo>
                    <a:pt x="13" y="5"/>
                  </a:lnTo>
                  <a:lnTo>
                    <a:pt x="14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9" y="0"/>
                  </a:lnTo>
                  <a:lnTo>
                    <a:pt x="42" y="0"/>
                  </a:lnTo>
                  <a:lnTo>
                    <a:pt x="44" y="2"/>
                  </a:lnTo>
                  <a:lnTo>
                    <a:pt x="45" y="2"/>
                  </a:lnTo>
                  <a:lnTo>
                    <a:pt x="47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1" y="3"/>
                  </a:lnTo>
                  <a:lnTo>
                    <a:pt x="53" y="3"/>
                  </a:lnTo>
                  <a:lnTo>
                    <a:pt x="54" y="3"/>
                  </a:lnTo>
                  <a:lnTo>
                    <a:pt x="55" y="4"/>
                  </a:lnTo>
                  <a:lnTo>
                    <a:pt x="56" y="4"/>
                  </a:lnTo>
                  <a:lnTo>
                    <a:pt x="57" y="5"/>
                  </a:lnTo>
                  <a:lnTo>
                    <a:pt x="59" y="6"/>
                  </a:lnTo>
                  <a:lnTo>
                    <a:pt x="60" y="6"/>
                  </a:lnTo>
                  <a:lnTo>
                    <a:pt x="61" y="8"/>
                  </a:lnTo>
                  <a:lnTo>
                    <a:pt x="62" y="9"/>
                  </a:lnTo>
                  <a:lnTo>
                    <a:pt x="63" y="10"/>
                  </a:lnTo>
                  <a:lnTo>
                    <a:pt x="65" y="11"/>
                  </a:lnTo>
                  <a:lnTo>
                    <a:pt x="66" y="12"/>
                  </a:lnTo>
                  <a:lnTo>
                    <a:pt x="67" y="14"/>
                  </a:lnTo>
                  <a:lnTo>
                    <a:pt x="67" y="15"/>
                  </a:lnTo>
                  <a:lnTo>
                    <a:pt x="68" y="16"/>
                  </a:lnTo>
                  <a:lnTo>
                    <a:pt x="68" y="17"/>
                  </a:lnTo>
                  <a:lnTo>
                    <a:pt x="69" y="18"/>
                  </a:lnTo>
                  <a:lnTo>
                    <a:pt x="69" y="20"/>
                  </a:lnTo>
                  <a:lnTo>
                    <a:pt x="71" y="22"/>
                  </a:lnTo>
                  <a:lnTo>
                    <a:pt x="71" y="23"/>
                  </a:lnTo>
                  <a:lnTo>
                    <a:pt x="71" y="24"/>
                  </a:lnTo>
                  <a:lnTo>
                    <a:pt x="71" y="26"/>
                  </a:lnTo>
                  <a:lnTo>
                    <a:pt x="72" y="27"/>
                  </a:lnTo>
                  <a:lnTo>
                    <a:pt x="72" y="28"/>
                  </a:lnTo>
                  <a:lnTo>
                    <a:pt x="72" y="30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7"/>
                  </a:lnTo>
                  <a:lnTo>
                    <a:pt x="71" y="48"/>
                  </a:lnTo>
                  <a:lnTo>
                    <a:pt x="71" y="50"/>
                  </a:lnTo>
                  <a:lnTo>
                    <a:pt x="71" y="51"/>
                  </a:lnTo>
                  <a:lnTo>
                    <a:pt x="71" y="52"/>
                  </a:lnTo>
                  <a:lnTo>
                    <a:pt x="69" y="54"/>
                  </a:lnTo>
                  <a:lnTo>
                    <a:pt x="69" y="56"/>
                  </a:lnTo>
                  <a:lnTo>
                    <a:pt x="68" y="57"/>
                  </a:lnTo>
                  <a:lnTo>
                    <a:pt x="68" y="58"/>
                  </a:lnTo>
                  <a:lnTo>
                    <a:pt x="67" y="59"/>
                  </a:lnTo>
                  <a:lnTo>
                    <a:pt x="67" y="60"/>
                  </a:lnTo>
                  <a:lnTo>
                    <a:pt x="66" y="62"/>
                  </a:lnTo>
                  <a:lnTo>
                    <a:pt x="65" y="63"/>
                  </a:lnTo>
                  <a:lnTo>
                    <a:pt x="63" y="64"/>
                  </a:lnTo>
                  <a:lnTo>
                    <a:pt x="62" y="65"/>
                  </a:lnTo>
                  <a:lnTo>
                    <a:pt x="61" y="66"/>
                  </a:lnTo>
                  <a:lnTo>
                    <a:pt x="60" y="68"/>
                  </a:lnTo>
                  <a:lnTo>
                    <a:pt x="59" y="68"/>
                  </a:lnTo>
                  <a:lnTo>
                    <a:pt x="57" y="69"/>
                  </a:lnTo>
                  <a:lnTo>
                    <a:pt x="56" y="70"/>
                  </a:lnTo>
                  <a:lnTo>
                    <a:pt x="55" y="70"/>
                  </a:lnTo>
                  <a:lnTo>
                    <a:pt x="54" y="71"/>
                  </a:lnTo>
                  <a:lnTo>
                    <a:pt x="53" y="71"/>
                  </a:lnTo>
                  <a:lnTo>
                    <a:pt x="51" y="71"/>
                  </a:lnTo>
                  <a:lnTo>
                    <a:pt x="50" y="72"/>
                  </a:lnTo>
                  <a:lnTo>
                    <a:pt x="48" y="72"/>
                  </a:lnTo>
                  <a:lnTo>
                    <a:pt x="47" y="72"/>
                  </a:lnTo>
                  <a:lnTo>
                    <a:pt x="45" y="72"/>
                  </a:lnTo>
                  <a:lnTo>
                    <a:pt x="44" y="72"/>
                  </a:lnTo>
                  <a:lnTo>
                    <a:pt x="42" y="72"/>
                  </a:lnTo>
                  <a:lnTo>
                    <a:pt x="29" y="72"/>
                  </a:lnTo>
                  <a:lnTo>
                    <a:pt x="27" y="72"/>
                  </a:lnTo>
                  <a:lnTo>
                    <a:pt x="25" y="72"/>
                  </a:lnTo>
                  <a:lnTo>
                    <a:pt x="24" y="72"/>
                  </a:lnTo>
                  <a:lnTo>
                    <a:pt x="23" y="72"/>
                  </a:lnTo>
                  <a:lnTo>
                    <a:pt x="21" y="72"/>
                  </a:lnTo>
                  <a:lnTo>
                    <a:pt x="20" y="71"/>
                  </a:lnTo>
                  <a:lnTo>
                    <a:pt x="19" y="71"/>
                  </a:lnTo>
                  <a:lnTo>
                    <a:pt x="17" y="71"/>
                  </a:lnTo>
                  <a:lnTo>
                    <a:pt x="15" y="70"/>
                  </a:lnTo>
                  <a:lnTo>
                    <a:pt x="14" y="70"/>
                  </a:lnTo>
                  <a:lnTo>
                    <a:pt x="13" y="69"/>
                  </a:lnTo>
                  <a:lnTo>
                    <a:pt x="12" y="68"/>
                  </a:lnTo>
                  <a:lnTo>
                    <a:pt x="11" y="68"/>
                  </a:lnTo>
                  <a:lnTo>
                    <a:pt x="9" y="66"/>
                  </a:lnTo>
                  <a:lnTo>
                    <a:pt x="9" y="65"/>
                  </a:lnTo>
                  <a:lnTo>
                    <a:pt x="8" y="64"/>
                  </a:lnTo>
                  <a:lnTo>
                    <a:pt x="7" y="64"/>
                  </a:lnTo>
                  <a:lnTo>
                    <a:pt x="6" y="63"/>
                  </a:lnTo>
                  <a:lnTo>
                    <a:pt x="5" y="62"/>
                  </a:lnTo>
                  <a:lnTo>
                    <a:pt x="5" y="60"/>
                  </a:lnTo>
                  <a:lnTo>
                    <a:pt x="3" y="59"/>
                  </a:lnTo>
                  <a:lnTo>
                    <a:pt x="3" y="58"/>
                  </a:lnTo>
                  <a:lnTo>
                    <a:pt x="2" y="57"/>
                  </a:lnTo>
                  <a:lnTo>
                    <a:pt x="2" y="56"/>
                  </a:lnTo>
                  <a:lnTo>
                    <a:pt x="1" y="54"/>
                  </a:lnTo>
                  <a:lnTo>
                    <a:pt x="1" y="52"/>
                  </a:lnTo>
                  <a:lnTo>
                    <a:pt x="0" y="51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6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5" name="Freeform 61"/>
            <p:cNvSpPr>
              <a:spLocks/>
            </p:cNvSpPr>
            <p:nvPr/>
          </p:nvSpPr>
          <p:spPr bwMode="auto">
            <a:xfrm>
              <a:off x="1726" y="1388"/>
              <a:ext cx="24" cy="24"/>
            </a:xfrm>
            <a:custGeom>
              <a:avLst/>
              <a:gdLst>
                <a:gd name="T0" fmla="*/ 0 w 48"/>
                <a:gd name="T1" fmla="*/ 6 h 48"/>
                <a:gd name="T2" fmla="*/ 0 w 48"/>
                <a:gd name="T3" fmla="*/ 6 h 48"/>
                <a:gd name="T4" fmla="*/ 1 w 48"/>
                <a:gd name="T5" fmla="*/ 5 h 48"/>
                <a:gd name="T6" fmla="*/ 1 w 48"/>
                <a:gd name="T7" fmla="*/ 3 h 48"/>
                <a:gd name="T8" fmla="*/ 2 w 48"/>
                <a:gd name="T9" fmla="*/ 3 h 48"/>
                <a:gd name="T10" fmla="*/ 2 w 48"/>
                <a:gd name="T11" fmla="*/ 3 h 48"/>
                <a:gd name="T12" fmla="*/ 3 w 48"/>
                <a:gd name="T13" fmla="*/ 2 h 48"/>
                <a:gd name="T14" fmla="*/ 3 w 48"/>
                <a:gd name="T15" fmla="*/ 1 h 48"/>
                <a:gd name="T16" fmla="*/ 5 w 48"/>
                <a:gd name="T17" fmla="*/ 1 h 48"/>
                <a:gd name="T18" fmla="*/ 6 w 48"/>
                <a:gd name="T19" fmla="*/ 1 h 48"/>
                <a:gd name="T20" fmla="*/ 6 w 48"/>
                <a:gd name="T21" fmla="*/ 1 h 48"/>
                <a:gd name="T22" fmla="*/ 5 w 48"/>
                <a:gd name="T23" fmla="*/ 0 h 48"/>
                <a:gd name="T24" fmla="*/ 6 w 48"/>
                <a:gd name="T25" fmla="*/ 1 h 48"/>
                <a:gd name="T26" fmla="*/ 6 w 48"/>
                <a:gd name="T27" fmla="*/ 1 h 48"/>
                <a:gd name="T28" fmla="*/ 7 w 48"/>
                <a:gd name="T29" fmla="*/ 1 h 48"/>
                <a:gd name="T30" fmla="*/ 9 w 48"/>
                <a:gd name="T31" fmla="*/ 2 h 48"/>
                <a:gd name="T32" fmla="*/ 10 w 48"/>
                <a:gd name="T33" fmla="*/ 2 h 48"/>
                <a:gd name="T34" fmla="*/ 11 w 48"/>
                <a:gd name="T35" fmla="*/ 3 h 48"/>
                <a:gd name="T36" fmla="*/ 11 w 48"/>
                <a:gd name="T37" fmla="*/ 3 h 48"/>
                <a:gd name="T38" fmla="*/ 12 w 48"/>
                <a:gd name="T39" fmla="*/ 5 h 48"/>
                <a:gd name="T40" fmla="*/ 12 w 48"/>
                <a:gd name="T41" fmla="*/ 6 h 48"/>
                <a:gd name="T42" fmla="*/ 12 w 48"/>
                <a:gd name="T43" fmla="*/ 6 h 48"/>
                <a:gd name="T44" fmla="*/ 12 w 48"/>
                <a:gd name="T45" fmla="*/ 7 h 48"/>
                <a:gd name="T46" fmla="*/ 12 w 48"/>
                <a:gd name="T47" fmla="*/ 6 h 48"/>
                <a:gd name="T48" fmla="*/ 12 w 48"/>
                <a:gd name="T49" fmla="*/ 6 h 48"/>
                <a:gd name="T50" fmla="*/ 12 w 48"/>
                <a:gd name="T51" fmla="*/ 7 h 48"/>
                <a:gd name="T52" fmla="*/ 11 w 48"/>
                <a:gd name="T53" fmla="*/ 9 h 48"/>
                <a:gd name="T54" fmla="*/ 11 w 48"/>
                <a:gd name="T55" fmla="*/ 10 h 48"/>
                <a:gd name="T56" fmla="*/ 10 w 48"/>
                <a:gd name="T57" fmla="*/ 10 h 48"/>
                <a:gd name="T58" fmla="*/ 9 w 48"/>
                <a:gd name="T59" fmla="*/ 11 h 48"/>
                <a:gd name="T60" fmla="*/ 7 w 48"/>
                <a:gd name="T61" fmla="*/ 12 h 48"/>
                <a:gd name="T62" fmla="*/ 6 w 48"/>
                <a:gd name="T63" fmla="*/ 12 h 48"/>
                <a:gd name="T64" fmla="*/ 6 w 48"/>
                <a:gd name="T65" fmla="*/ 12 h 48"/>
                <a:gd name="T66" fmla="*/ 5 w 48"/>
                <a:gd name="T67" fmla="*/ 12 h 48"/>
                <a:gd name="T68" fmla="*/ 5 w 48"/>
                <a:gd name="T69" fmla="*/ 12 h 48"/>
                <a:gd name="T70" fmla="*/ 5 w 48"/>
                <a:gd name="T71" fmla="*/ 12 h 48"/>
                <a:gd name="T72" fmla="*/ 5 w 48"/>
                <a:gd name="T73" fmla="*/ 12 h 48"/>
                <a:gd name="T74" fmla="*/ 5 w 48"/>
                <a:gd name="T75" fmla="*/ 12 h 48"/>
                <a:gd name="T76" fmla="*/ 5 w 48"/>
                <a:gd name="T77" fmla="*/ 12 h 48"/>
                <a:gd name="T78" fmla="*/ 5 w 48"/>
                <a:gd name="T79" fmla="*/ 12 h 48"/>
                <a:gd name="T80" fmla="*/ 5 w 48"/>
                <a:gd name="T81" fmla="*/ 12 h 48"/>
                <a:gd name="T82" fmla="*/ 5 w 48"/>
                <a:gd name="T83" fmla="*/ 12 h 48"/>
                <a:gd name="T84" fmla="*/ 5 w 48"/>
                <a:gd name="T85" fmla="*/ 12 h 48"/>
                <a:gd name="T86" fmla="*/ 5 w 48"/>
                <a:gd name="T87" fmla="*/ 12 h 48"/>
                <a:gd name="T88" fmla="*/ 5 w 48"/>
                <a:gd name="T89" fmla="*/ 12 h 48"/>
                <a:gd name="T90" fmla="*/ 6 w 48"/>
                <a:gd name="T91" fmla="*/ 12 h 48"/>
                <a:gd name="T92" fmla="*/ 6 w 48"/>
                <a:gd name="T93" fmla="*/ 12 h 48"/>
                <a:gd name="T94" fmla="*/ 5 w 48"/>
                <a:gd name="T95" fmla="*/ 12 h 48"/>
                <a:gd name="T96" fmla="*/ 3 w 48"/>
                <a:gd name="T97" fmla="*/ 12 h 48"/>
                <a:gd name="T98" fmla="*/ 3 w 48"/>
                <a:gd name="T99" fmla="*/ 11 h 48"/>
                <a:gd name="T100" fmla="*/ 2 w 48"/>
                <a:gd name="T101" fmla="*/ 10 h 48"/>
                <a:gd name="T102" fmla="*/ 2 w 48"/>
                <a:gd name="T103" fmla="*/ 10 h 48"/>
                <a:gd name="T104" fmla="*/ 1 w 48"/>
                <a:gd name="T105" fmla="*/ 9 h 48"/>
                <a:gd name="T106" fmla="*/ 1 w 48"/>
                <a:gd name="T107" fmla="*/ 7 h 48"/>
                <a:gd name="T108" fmla="*/ 0 w 48"/>
                <a:gd name="T109" fmla="*/ 6 h 48"/>
                <a:gd name="T110" fmla="*/ 0 w 48"/>
                <a:gd name="T111" fmla="*/ 6 h 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8"/>
                <a:gd name="T169" fmla="*/ 0 h 48"/>
                <a:gd name="T170" fmla="*/ 48 w 48"/>
                <a:gd name="T171" fmla="*/ 48 h 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8" h="48">
                  <a:moveTo>
                    <a:pt x="0" y="19"/>
                  </a:moveTo>
                  <a:lnTo>
                    <a:pt x="0" y="30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1" y="21"/>
                  </a:lnTo>
                  <a:lnTo>
                    <a:pt x="1" y="19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6" y="10"/>
                  </a:lnTo>
                  <a:lnTo>
                    <a:pt x="7" y="9"/>
                  </a:lnTo>
                  <a:lnTo>
                    <a:pt x="8" y="9"/>
                  </a:lnTo>
                  <a:lnTo>
                    <a:pt x="9" y="8"/>
                  </a:lnTo>
                  <a:lnTo>
                    <a:pt x="9" y="7"/>
                  </a:lnTo>
                  <a:lnTo>
                    <a:pt x="11" y="6"/>
                  </a:lnTo>
                  <a:lnTo>
                    <a:pt x="12" y="6"/>
                  </a:lnTo>
                  <a:lnTo>
                    <a:pt x="13" y="4"/>
                  </a:lnTo>
                  <a:lnTo>
                    <a:pt x="14" y="3"/>
                  </a:lnTo>
                  <a:lnTo>
                    <a:pt x="15" y="3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1" y="1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27" y="1"/>
                  </a:lnTo>
                  <a:lnTo>
                    <a:pt x="29" y="0"/>
                  </a:lnTo>
                  <a:lnTo>
                    <a:pt x="18" y="0"/>
                  </a:lnTo>
                  <a:lnTo>
                    <a:pt x="20" y="1"/>
                  </a:lnTo>
                  <a:lnTo>
                    <a:pt x="21" y="1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6" y="1"/>
                  </a:lnTo>
                  <a:lnTo>
                    <a:pt x="27" y="2"/>
                  </a:lnTo>
                  <a:lnTo>
                    <a:pt x="29" y="2"/>
                  </a:lnTo>
                  <a:lnTo>
                    <a:pt x="30" y="2"/>
                  </a:lnTo>
                  <a:lnTo>
                    <a:pt x="31" y="3"/>
                  </a:lnTo>
                  <a:lnTo>
                    <a:pt x="32" y="3"/>
                  </a:lnTo>
                  <a:lnTo>
                    <a:pt x="33" y="4"/>
                  </a:lnTo>
                  <a:lnTo>
                    <a:pt x="35" y="6"/>
                  </a:lnTo>
                  <a:lnTo>
                    <a:pt x="36" y="6"/>
                  </a:lnTo>
                  <a:lnTo>
                    <a:pt x="37" y="7"/>
                  </a:lnTo>
                  <a:lnTo>
                    <a:pt x="38" y="8"/>
                  </a:lnTo>
                  <a:lnTo>
                    <a:pt x="39" y="9"/>
                  </a:lnTo>
                  <a:lnTo>
                    <a:pt x="41" y="10"/>
                  </a:lnTo>
                  <a:lnTo>
                    <a:pt x="42" y="12"/>
                  </a:lnTo>
                  <a:lnTo>
                    <a:pt x="43" y="13"/>
                  </a:lnTo>
                  <a:lnTo>
                    <a:pt x="43" y="14"/>
                  </a:lnTo>
                  <a:lnTo>
                    <a:pt x="44" y="15"/>
                  </a:lnTo>
                  <a:lnTo>
                    <a:pt x="44" y="16"/>
                  </a:lnTo>
                  <a:lnTo>
                    <a:pt x="45" y="18"/>
                  </a:lnTo>
                  <a:lnTo>
                    <a:pt x="45" y="19"/>
                  </a:lnTo>
                  <a:lnTo>
                    <a:pt x="47" y="21"/>
                  </a:lnTo>
                  <a:lnTo>
                    <a:pt x="47" y="22"/>
                  </a:lnTo>
                  <a:lnTo>
                    <a:pt x="47" y="24"/>
                  </a:lnTo>
                  <a:lnTo>
                    <a:pt x="47" y="25"/>
                  </a:lnTo>
                  <a:lnTo>
                    <a:pt x="48" y="26"/>
                  </a:lnTo>
                  <a:lnTo>
                    <a:pt x="48" y="27"/>
                  </a:lnTo>
                  <a:lnTo>
                    <a:pt x="48" y="30"/>
                  </a:lnTo>
                  <a:lnTo>
                    <a:pt x="48" y="19"/>
                  </a:lnTo>
                  <a:lnTo>
                    <a:pt x="48" y="21"/>
                  </a:lnTo>
                  <a:lnTo>
                    <a:pt x="48" y="22"/>
                  </a:lnTo>
                  <a:lnTo>
                    <a:pt x="47" y="24"/>
                  </a:lnTo>
                  <a:lnTo>
                    <a:pt x="47" y="25"/>
                  </a:lnTo>
                  <a:lnTo>
                    <a:pt x="47" y="26"/>
                  </a:lnTo>
                  <a:lnTo>
                    <a:pt x="47" y="27"/>
                  </a:lnTo>
                  <a:lnTo>
                    <a:pt x="45" y="30"/>
                  </a:lnTo>
                  <a:lnTo>
                    <a:pt x="45" y="31"/>
                  </a:lnTo>
                  <a:lnTo>
                    <a:pt x="44" y="32"/>
                  </a:lnTo>
                  <a:lnTo>
                    <a:pt x="44" y="33"/>
                  </a:lnTo>
                  <a:lnTo>
                    <a:pt x="43" y="34"/>
                  </a:lnTo>
                  <a:lnTo>
                    <a:pt x="43" y="36"/>
                  </a:lnTo>
                  <a:lnTo>
                    <a:pt x="42" y="37"/>
                  </a:lnTo>
                  <a:lnTo>
                    <a:pt x="41" y="38"/>
                  </a:lnTo>
                  <a:lnTo>
                    <a:pt x="39" y="39"/>
                  </a:lnTo>
                  <a:lnTo>
                    <a:pt x="38" y="40"/>
                  </a:lnTo>
                  <a:lnTo>
                    <a:pt x="37" y="42"/>
                  </a:lnTo>
                  <a:lnTo>
                    <a:pt x="36" y="43"/>
                  </a:lnTo>
                  <a:lnTo>
                    <a:pt x="35" y="43"/>
                  </a:lnTo>
                  <a:lnTo>
                    <a:pt x="33" y="44"/>
                  </a:lnTo>
                  <a:lnTo>
                    <a:pt x="32" y="45"/>
                  </a:lnTo>
                  <a:lnTo>
                    <a:pt x="31" y="45"/>
                  </a:lnTo>
                  <a:lnTo>
                    <a:pt x="30" y="46"/>
                  </a:lnTo>
                  <a:lnTo>
                    <a:pt x="29" y="46"/>
                  </a:lnTo>
                  <a:lnTo>
                    <a:pt x="27" y="46"/>
                  </a:lnTo>
                  <a:lnTo>
                    <a:pt x="26" y="48"/>
                  </a:lnTo>
                  <a:lnTo>
                    <a:pt x="24" y="48"/>
                  </a:lnTo>
                  <a:lnTo>
                    <a:pt x="23" y="48"/>
                  </a:lnTo>
                  <a:lnTo>
                    <a:pt x="21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29" y="48"/>
                  </a:lnTo>
                  <a:lnTo>
                    <a:pt x="27" y="48"/>
                  </a:lnTo>
                  <a:lnTo>
                    <a:pt x="25" y="48"/>
                  </a:lnTo>
                  <a:lnTo>
                    <a:pt x="24" y="48"/>
                  </a:lnTo>
                  <a:lnTo>
                    <a:pt x="23" y="48"/>
                  </a:lnTo>
                  <a:lnTo>
                    <a:pt x="21" y="48"/>
                  </a:lnTo>
                  <a:lnTo>
                    <a:pt x="20" y="46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5" y="45"/>
                  </a:lnTo>
                  <a:lnTo>
                    <a:pt x="14" y="45"/>
                  </a:lnTo>
                  <a:lnTo>
                    <a:pt x="13" y="44"/>
                  </a:lnTo>
                  <a:lnTo>
                    <a:pt x="12" y="43"/>
                  </a:lnTo>
                  <a:lnTo>
                    <a:pt x="11" y="43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8" y="39"/>
                  </a:lnTo>
                  <a:lnTo>
                    <a:pt x="7" y="39"/>
                  </a:lnTo>
                  <a:lnTo>
                    <a:pt x="6" y="38"/>
                  </a:lnTo>
                  <a:lnTo>
                    <a:pt x="5" y="37"/>
                  </a:lnTo>
                  <a:lnTo>
                    <a:pt x="5" y="36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2" y="32"/>
                  </a:lnTo>
                  <a:lnTo>
                    <a:pt x="2" y="31"/>
                  </a:lnTo>
                  <a:lnTo>
                    <a:pt x="1" y="30"/>
                  </a:lnTo>
                  <a:lnTo>
                    <a:pt x="1" y="27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0" y="21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6" name="Freeform 62"/>
            <p:cNvSpPr>
              <a:spLocks/>
            </p:cNvSpPr>
            <p:nvPr/>
          </p:nvSpPr>
          <p:spPr bwMode="auto">
            <a:xfrm>
              <a:off x="1889" y="714"/>
              <a:ext cx="36" cy="36"/>
            </a:xfrm>
            <a:custGeom>
              <a:avLst/>
              <a:gdLst>
                <a:gd name="T0" fmla="*/ 0 w 72"/>
                <a:gd name="T1" fmla="*/ 6 h 72"/>
                <a:gd name="T2" fmla="*/ 0 w 72"/>
                <a:gd name="T3" fmla="*/ 6 h 72"/>
                <a:gd name="T4" fmla="*/ 1 w 72"/>
                <a:gd name="T5" fmla="*/ 5 h 72"/>
                <a:gd name="T6" fmla="*/ 1 w 72"/>
                <a:gd name="T7" fmla="*/ 3 h 72"/>
                <a:gd name="T8" fmla="*/ 1 w 72"/>
                <a:gd name="T9" fmla="*/ 3 h 72"/>
                <a:gd name="T10" fmla="*/ 2 w 72"/>
                <a:gd name="T11" fmla="*/ 2 h 72"/>
                <a:gd name="T12" fmla="*/ 2 w 72"/>
                <a:gd name="T13" fmla="*/ 1 h 72"/>
                <a:gd name="T14" fmla="*/ 3 w 72"/>
                <a:gd name="T15" fmla="*/ 1 h 72"/>
                <a:gd name="T16" fmla="*/ 5 w 72"/>
                <a:gd name="T17" fmla="*/ 1 h 72"/>
                <a:gd name="T18" fmla="*/ 5 w 72"/>
                <a:gd name="T19" fmla="*/ 1 h 72"/>
                <a:gd name="T20" fmla="*/ 6 w 72"/>
                <a:gd name="T21" fmla="*/ 1 h 72"/>
                <a:gd name="T22" fmla="*/ 10 w 72"/>
                <a:gd name="T23" fmla="*/ 0 h 72"/>
                <a:gd name="T24" fmla="*/ 11 w 72"/>
                <a:gd name="T25" fmla="*/ 1 h 72"/>
                <a:gd name="T26" fmla="*/ 12 w 72"/>
                <a:gd name="T27" fmla="*/ 1 h 72"/>
                <a:gd name="T28" fmla="*/ 13 w 72"/>
                <a:gd name="T29" fmla="*/ 1 h 72"/>
                <a:gd name="T30" fmla="*/ 14 w 72"/>
                <a:gd name="T31" fmla="*/ 1 h 72"/>
                <a:gd name="T32" fmla="*/ 15 w 72"/>
                <a:gd name="T33" fmla="*/ 2 h 72"/>
                <a:gd name="T34" fmla="*/ 17 w 72"/>
                <a:gd name="T35" fmla="*/ 2 h 72"/>
                <a:gd name="T36" fmla="*/ 17 w 72"/>
                <a:gd name="T37" fmla="*/ 3 h 72"/>
                <a:gd name="T38" fmla="*/ 18 w 72"/>
                <a:gd name="T39" fmla="*/ 5 h 72"/>
                <a:gd name="T40" fmla="*/ 18 w 72"/>
                <a:gd name="T41" fmla="*/ 5 h 72"/>
                <a:gd name="T42" fmla="*/ 18 w 72"/>
                <a:gd name="T43" fmla="*/ 6 h 72"/>
                <a:gd name="T44" fmla="*/ 18 w 72"/>
                <a:gd name="T45" fmla="*/ 7 h 72"/>
                <a:gd name="T46" fmla="*/ 18 w 72"/>
                <a:gd name="T47" fmla="*/ 11 h 72"/>
                <a:gd name="T48" fmla="*/ 18 w 72"/>
                <a:gd name="T49" fmla="*/ 12 h 72"/>
                <a:gd name="T50" fmla="*/ 18 w 72"/>
                <a:gd name="T51" fmla="*/ 13 h 72"/>
                <a:gd name="T52" fmla="*/ 17 w 72"/>
                <a:gd name="T53" fmla="*/ 14 h 72"/>
                <a:gd name="T54" fmla="*/ 17 w 72"/>
                <a:gd name="T55" fmla="*/ 15 h 72"/>
                <a:gd name="T56" fmla="*/ 15 w 72"/>
                <a:gd name="T57" fmla="*/ 17 h 72"/>
                <a:gd name="T58" fmla="*/ 14 w 72"/>
                <a:gd name="T59" fmla="*/ 17 h 72"/>
                <a:gd name="T60" fmla="*/ 13 w 72"/>
                <a:gd name="T61" fmla="*/ 18 h 72"/>
                <a:gd name="T62" fmla="*/ 12 w 72"/>
                <a:gd name="T63" fmla="*/ 18 h 72"/>
                <a:gd name="T64" fmla="*/ 11 w 72"/>
                <a:gd name="T65" fmla="*/ 18 h 72"/>
                <a:gd name="T66" fmla="*/ 10 w 72"/>
                <a:gd name="T67" fmla="*/ 18 h 72"/>
                <a:gd name="T68" fmla="*/ 10 w 72"/>
                <a:gd name="T69" fmla="*/ 18 h 72"/>
                <a:gd name="T70" fmla="*/ 10 w 72"/>
                <a:gd name="T71" fmla="*/ 18 h 72"/>
                <a:gd name="T72" fmla="*/ 10 w 72"/>
                <a:gd name="T73" fmla="*/ 18 h 72"/>
                <a:gd name="T74" fmla="*/ 10 w 72"/>
                <a:gd name="T75" fmla="*/ 18 h 72"/>
                <a:gd name="T76" fmla="*/ 10 w 72"/>
                <a:gd name="T77" fmla="*/ 18 h 72"/>
                <a:gd name="T78" fmla="*/ 10 w 72"/>
                <a:gd name="T79" fmla="*/ 18 h 72"/>
                <a:gd name="T80" fmla="*/ 10 w 72"/>
                <a:gd name="T81" fmla="*/ 18 h 72"/>
                <a:gd name="T82" fmla="*/ 10 w 72"/>
                <a:gd name="T83" fmla="*/ 18 h 72"/>
                <a:gd name="T84" fmla="*/ 10 w 72"/>
                <a:gd name="T85" fmla="*/ 18 h 72"/>
                <a:gd name="T86" fmla="*/ 10 w 72"/>
                <a:gd name="T87" fmla="*/ 18 h 72"/>
                <a:gd name="T88" fmla="*/ 10 w 72"/>
                <a:gd name="T89" fmla="*/ 18 h 72"/>
                <a:gd name="T90" fmla="*/ 6 w 72"/>
                <a:gd name="T91" fmla="*/ 18 h 72"/>
                <a:gd name="T92" fmla="*/ 5 w 72"/>
                <a:gd name="T93" fmla="*/ 18 h 72"/>
                <a:gd name="T94" fmla="*/ 5 w 72"/>
                <a:gd name="T95" fmla="*/ 18 h 72"/>
                <a:gd name="T96" fmla="*/ 3 w 72"/>
                <a:gd name="T97" fmla="*/ 18 h 72"/>
                <a:gd name="T98" fmla="*/ 2 w 72"/>
                <a:gd name="T99" fmla="*/ 17 h 72"/>
                <a:gd name="T100" fmla="*/ 2 w 72"/>
                <a:gd name="T101" fmla="*/ 15 h 72"/>
                <a:gd name="T102" fmla="*/ 1 w 72"/>
                <a:gd name="T103" fmla="*/ 15 h 72"/>
                <a:gd name="T104" fmla="*/ 1 w 72"/>
                <a:gd name="T105" fmla="*/ 14 h 72"/>
                <a:gd name="T106" fmla="*/ 1 w 72"/>
                <a:gd name="T107" fmla="*/ 13 h 72"/>
                <a:gd name="T108" fmla="*/ 0 w 72"/>
                <a:gd name="T109" fmla="*/ 12 h 72"/>
                <a:gd name="T110" fmla="*/ 0 w 72"/>
                <a:gd name="T111" fmla="*/ 11 h 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2"/>
                <a:gd name="T169" fmla="*/ 0 h 72"/>
                <a:gd name="T170" fmla="*/ 72 w 72"/>
                <a:gd name="T171" fmla="*/ 72 h 7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2" h="72">
                  <a:moveTo>
                    <a:pt x="0" y="43"/>
                  </a:moveTo>
                  <a:lnTo>
                    <a:pt x="0" y="30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1" y="21"/>
                  </a:lnTo>
                  <a:lnTo>
                    <a:pt x="1" y="19"/>
                  </a:lnTo>
                  <a:lnTo>
                    <a:pt x="2" y="18"/>
                  </a:lnTo>
                  <a:lnTo>
                    <a:pt x="2" y="17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6" y="11"/>
                  </a:lnTo>
                  <a:lnTo>
                    <a:pt x="7" y="9"/>
                  </a:lnTo>
                  <a:lnTo>
                    <a:pt x="8" y="9"/>
                  </a:lnTo>
                  <a:lnTo>
                    <a:pt x="9" y="8"/>
                  </a:lnTo>
                  <a:lnTo>
                    <a:pt x="9" y="7"/>
                  </a:lnTo>
                  <a:lnTo>
                    <a:pt x="11" y="6"/>
                  </a:lnTo>
                  <a:lnTo>
                    <a:pt x="12" y="6"/>
                  </a:lnTo>
                  <a:lnTo>
                    <a:pt x="13" y="5"/>
                  </a:lnTo>
                  <a:lnTo>
                    <a:pt x="14" y="3"/>
                  </a:lnTo>
                  <a:lnTo>
                    <a:pt x="15" y="3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20" y="2"/>
                  </a:lnTo>
                  <a:lnTo>
                    <a:pt x="21" y="1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27" y="1"/>
                  </a:lnTo>
                  <a:lnTo>
                    <a:pt x="29" y="0"/>
                  </a:lnTo>
                  <a:lnTo>
                    <a:pt x="42" y="0"/>
                  </a:lnTo>
                  <a:lnTo>
                    <a:pt x="44" y="1"/>
                  </a:lnTo>
                  <a:lnTo>
                    <a:pt x="45" y="1"/>
                  </a:lnTo>
                  <a:lnTo>
                    <a:pt x="47" y="1"/>
                  </a:lnTo>
                  <a:lnTo>
                    <a:pt x="48" y="1"/>
                  </a:lnTo>
                  <a:lnTo>
                    <a:pt x="50" y="1"/>
                  </a:lnTo>
                  <a:lnTo>
                    <a:pt x="51" y="2"/>
                  </a:lnTo>
                  <a:lnTo>
                    <a:pt x="53" y="2"/>
                  </a:lnTo>
                  <a:lnTo>
                    <a:pt x="54" y="2"/>
                  </a:lnTo>
                  <a:lnTo>
                    <a:pt x="55" y="3"/>
                  </a:lnTo>
                  <a:lnTo>
                    <a:pt x="56" y="3"/>
                  </a:lnTo>
                  <a:lnTo>
                    <a:pt x="57" y="5"/>
                  </a:lnTo>
                  <a:lnTo>
                    <a:pt x="59" y="6"/>
                  </a:lnTo>
                  <a:lnTo>
                    <a:pt x="60" y="6"/>
                  </a:lnTo>
                  <a:lnTo>
                    <a:pt x="61" y="7"/>
                  </a:lnTo>
                  <a:lnTo>
                    <a:pt x="62" y="8"/>
                  </a:lnTo>
                  <a:lnTo>
                    <a:pt x="63" y="9"/>
                  </a:lnTo>
                  <a:lnTo>
                    <a:pt x="65" y="11"/>
                  </a:lnTo>
                  <a:lnTo>
                    <a:pt x="66" y="12"/>
                  </a:lnTo>
                  <a:lnTo>
                    <a:pt x="67" y="13"/>
                  </a:lnTo>
                  <a:lnTo>
                    <a:pt x="67" y="14"/>
                  </a:lnTo>
                  <a:lnTo>
                    <a:pt x="68" y="15"/>
                  </a:lnTo>
                  <a:lnTo>
                    <a:pt x="68" y="17"/>
                  </a:lnTo>
                  <a:lnTo>
                    <a:pt x="69" y="18"/>
                  </a:lnTo>
                  <a:lnTo>
                    <a:pt x="69" y="19"/>
                  </a:lnTo>
                  <a:lnTo>
                    <a:pt x="71" y="21"/>
                  </a:lnTo>
                  <a:lnTo>
                    <a:pt x="71" y="23"/>
                  </a:lnTo>
                  <a:lnTo>
                    <a:pt x="71" y="24"/>
                  </a:lnTo>
                  <a:lnTo>
                    <a:pt x="71" y="25"/>
                  </a:lnTo>
                  <a:lnTo>
                    <a:pt x="72" y="26"/>
                  </a:lnTo>
                  <a:lnTo>
                    <a:pt x="72" y="27"/>
                  </a:lnTo>
                  <a:lnTo>
                    <a:pt x="72" y="30"/>
                  </a:lnTo>
                  <a:lnTo>
                    <a:pt x="72" y="43"/>
                  </a:lnTo>
                  <a:lnTo>
                    <a:pt x="72" y="45"/>
                  </a:lnTo>
                  <a:lnTo>
                    <a:pt x="72" y="47"/>
                  </a:lnTo>
                  <a:lnTo>
                    <a:pt x="71" y="48"/>
                  </a:lnTo>
                  <a:lnTo>
                    <a:pt x="71" y="49"/>
                  </a:lnTo>
                  <a:lnTo>
                    <a:pt x="71" y="50"/>
                  </a:lnTo>
                  <a:lnTo>
                    <a:pt x="71" y="51"/>
                  </a:lnTo>
                  <a:lnTo>
                    <a:pt x="69" y="54"/>
                  </a:lnTo>
                  <a:lnTo>
                    <a:pt x="69" y="55"/>
                  </a:lnTo>
                  <a:lnTo>
                    <a:pt x="68" y="56"/>
                  </a:lnTo>
                  <a:lnTo>
                    <a:pt x="68" y="57"/>
                  </a:lnTo>
                  <a:lnTo>
                    <a:pt x="67" y="59"/>
                  </a:lnTo>
                  <a:lnTo>
                    <a:pt x="67" y="60"/>
                  </a:lnTo>
                  <a:lnTo>
                    <a:pt x="66" y="61"/>
                  </a:lnTo>
                  <a:lnTo>
                    <a:pt x="65" y="62"/>
                  </a:lnTo>
                  <a:lnTo>
                    <a:pt x="63" y="63"/>
                  </a:lnTo>
                  <a:lnTo>
                    <a:pt x="62" y="65"/>
                  </a:lnTo>
                  <a:lnTo>
                    <a:pt x="61" y="66"/>
                  </a:lnTo>
                  <a:lnTo>
                    <a:pt x="60" y="67"/>
                  </a:lnTo>
                  <a:lnTo>
                    <a:pt x="59" y="67"/>
                  </a:lnTo>
                  <a:lnTo>
                    <a:pt x="57" y="68"/>
                  </a:lnTo>
                  <a:lnTo>
                    <a:pt x="56" y="69"/>
                  </a:lnTo>
                  <a:lnTo>
                    <a:pt x="55" y="69"/>
                  </a:lnTo>
                  <a:lnTo>
                    <a:pt x="54" y="71"/>
                  </a:lnTo>
                  <a:lnTo>
                    <a:pt x="53" y="71"/>
                  </a:lnTo>
                  <a:lnTo>
                    <a:pt x="51" y="71"/>
                  </a:lnTo>
                  <a:lnTo>
                    <a:pt x="50" y="72"/>
                  </a:lnTo>
                  <a:lnTo>
                    <a:pt x="48" y="72"/>
                  </a:lnTo>
                  <a:lnTo>
                    <a:pt x="47" y="72"/>
                  </a:lnTo>
                  <a:lnTo>
                    <a:pt x="45" y="72"/>
                  </a:lnTo>
                  <a:lnTo>
                    <a:pt x="44" y="72"/>
                  </a:lnTo>
                  <a:lnTo>
                    <a:pt x="42" y="72"/>
                  </a:lnTo>
                  <a:lnTo>
                    <a:pt x="29" y="72"/>
                  </a:lnTo>
                  <a:lnTo>
                    <a:pt x="27" y="72"/>
                  </a:lnTo>
                  <a:lnTo>
                    <a:pt x="25" y="72"/>
                  </a:lnTo>
                  <a:lnTo>
                    <a:pt x="24" y="72"/>
                  </a:lnTo>
                  <a:lnTo>
                    <a:pt x="23" y="72"/>
                  </a:lnTo>
                  <a:lnTo>
                    <a:pt x="21" y="72"/>
                  </a:lnTo>
                  <a:lnTo>
                    <a:pt x="20" y="71"/>
                  </a:lnTo>
                  <a:lnTo>
                    <a:pt x="19" y="71"/>
                  </a:lnTo>
                  <a:lnTo>
                    <a:pt x="17" y="71"/>
                  </a:lnTo>
                  <a:lnTo>
                    <a:pt x="15" y="69"/>
                  </a:lnTo>
                  <a:lnTo>
                    <a:pt x="14" y="69"/>
                  </a:lnTo>
                  <a:lnTo>
                    <a:pt x="13" y="68"/>
                  </a:lnTo>
                  <a:lnTo>
                    <a:pt x="12" y="67"/>
                  </a:lnTo>
                  <a:lnTo>
                    <a:pt x="11" y="67"/>
                  </a:lnTo>
                  <a:lnTo>
                    <a:pt x="9" y="66"/>
                  </a:lnTo>
                  <a:lnTo>
                    <a:pt x="9" y="65"/>
                  </a:lnTo>
                  <a:lnTo>
                    <a:pt x="8" y="63"/>
                  </a:lnTo>
                  <a:lnTo>
                    <a:pt x="7" y="63"/>
                  </a:lnTo>
                  <a:lnTo>
                    <a:pt x="6" y="62"/>
                  </a:lnTo>
                  <a:lnTo>
                    <a:pt x="5" y="61"/>
                  </a:lnTo>
                  <a:lnTo>
                    <a:pt x="5" y="60"/>
                  </a:lnTo>
                  <a:lnTo>
                    <a:pt x="3" y="59"/>
                  </a:lnTo>
                  <a:lnTo>
                    <a:pt x="3" y="57"/>
                  </a:lnTo>
                  <a:lnTo>
                    <a:pt x="2" y="56"/>
                  </a:lnTo>
                  <a:lnTo>
                    <a:pt x="2" y="55"/>
                  </a:lnTo>
                  <a:lnTo>
                    <a:pt x="1" y="54"/>
                  </a:lnTo>
                  <a:lnTo>
                    <a:pt x="1" y="51"/>
                  </a:lnTo>
                  <a:lnTo>
                    <a:pt x="0" y="50"/>
                  </a:lnTo>
                  <a:lnTo>
                    <a:pt x="0" y="49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7" name="Freeform 63"/>
            <p:cNvSpPr>
              <a:spLocks/>
            </p:cNvSpPr>
            <p:nvPr/>
          </p:nvSpPr>
          <p:spPr bwMode="auto">
            <a:xfrm>
              <a:off x="2906" y="1820"/>
              <a:ext cx="36" cy="24"/>
            </a:xfrm>
            <a:custGeom>
              <a:avLst/>
              <a:gdLst>
                <a:gd name="T0" fmla="*/ 0 w 72"/>
                <a:gd name="T1" fmla="*/ 7 h 48"/>
                <a:gd name="T2" fmla="*/ 0 w 72"/>
                <a:gd name="T3" fmla="*/ 6 h 48"/>
                <a:gd name="T4" fmla="*/ 1 w 72"/>
                <a:gd name="T5" fmla="*/ 5 h 48"/>
                <a:gd name="T6" fmla="*/ 1 w 72"/>
                <a:gd name="T7" fmla="*/ 4 h 48"/>
                <a:gd name="T8" fmla="*/ 1 w 72"/>
                <a:gd name="T9" fmla="*/ 3 h 48"/>
                <a:gd name="T10" fmla="*/ 2 w 72"/>
                <a:gd name="T11" fmla="*/ 3 h 48"/>
                <a:gd name="T12" fmla="*/ 2 w 72"/>
                <a:gd name="T13" fmla="*/ 2 h 48"/>
                <a:gd name="T14" fmla="*/ 3 w 72"/>
                <a:gd name="T15" fmla="*/ 1 h 48"/>
                <a:gd name="T16" fmla="*/ 5 w 72"/>
                <a:gd name="T17" fmla="*/ 1 h 48"/>
                <a:gd name="T18" fmla="*/ 5 w 72"/>
                <a:gd name="T19" fmla="*/ 1 h 48"/>
                <a:gd name="T20" fmla="*/ 7 w 72"/>
                <a:gd name="T21" fmla="*/ 1 h 48"/>
                <a:gd name="T22" fmla="*/ 10 w 72"/>
                <a:gd name="T23" fmla="*/ 0 h 48"/>
                <a:gd name="T24" fmla="*/ 11 w 72"/>
                <a:gd name="T25" fmla="*/ 1 h 48"/>
                <a:gd name="T26" fmla="*/ 13 w 72"/>
                <a:gd name="T27" fmla="*/ 1 h 48"/>
                <a:gd name="T28" fmla="*/ 13 w 72"/>
                <a:gd name="T29" fmla="*/ 1 h 48"/>
                <a:gd name="T30" fmla="*/ 14 w 72"/>
                <a:gd name="T31" fmla="*/ 2 h 48"/>
                <a:gd name="T32" fmla="*/ 15 w 72"/>
                <a:gd name="T33" fmla="*/ 3 h 48"/>
                <a:gd name="T34" fmla="*/ 17 w 72"/>
                <a:gd name="T35" fmla="*/ 3 h 48"/>
                <a:gd name="T36" fmla="*/ 17 w 72"/>
                <a:gd name="T37" fmla="*/ 3 h 48"/>
                <a:gd name="T38" fmla="*/ 18 w 72"/>
                <a:gd name="T39" fmla="*/ 5 h 48"/>
                <a:gd name="T40" fmla="*/ 18 w 72"/>
                <a:gd name="T41" fmla="*/ 6 h 48"/>
                <a:gd name="T42" fmla="*/ 18 w 72"/>
                <a:gd name="T43" fmla="*/ 6 h 48"/>
                <a:gd name="T44" fmla="*/ 18 w 72"/>
                <a:gd name="T45" fmla="*/ 7 h 48"/>
                <a:gd name="T46" fmla="*/ 18 w 72"/>
                <a:gd name="T47" fmla="*/ 6 h 48"/>
                <a:gd name="T48" fmla="*/ 18 w 72"/>
                <a:gd name="T49" fmla="*/ 6 h 48"/>
                <a:gd name="T50" fmla="*/ 18 w 72"/>
                <a:gd name="T51" fmla="*/ 8 h 48"/>
                <a:gd name="T52" fmla="*/ 17 w 72"/>
                <a:gd name="T53" fmla="*/ 9 h 48"/>
                <a:gd name="T54" fmla="*/ 17 w 72"/>
                <a:gd name="T55" fmla="*/ 10 h 48"/>
                <a:gd name="T56" fmla="*/ 15 w 72"/>
                <a:gd name="T57" fmla="*/ 11 h 48"/>
                <a:gd name="T58" fmla="*/ 14 w 72"/>
                <a:gd name="T59" fmla="*/ 11 h 48"/>
                <a:gd name="T60" fmla="*/ 13 w 72"/>
                <a:gd name="T61" fmla="*/ 12 h 48"/>
                <a:gd name="T62" fmla="*/ 13 w 72"/>
                <a:gd name="T63" fmla="*/ 12 h 48"/>
                <a:gd name="T64" fmla="*/ 11 w 72"/>
                <a:gd name="T65" fmla="*/ 12 h 48"/>
                <a:gd name="T66" fmla="*/ 10 w 72"/>
                <a:gd name="T67" fmla="*/ 12 h 48"/>
                <a:gd name="T68" fmla="*/ 10 w 72"/>
                <a:gd name="T69" fmla="*/ 12 h 48"/>
                <a:gd name="T70" fmla="*/ 10 w 72"/>
                <a:gd name="T71" fmla="*/ 12 h 48"/>
                <a:gd name="T72" fmla="*/ 10 w 72"/>
                <a:gd name="T73" fmla="*/ 12 h 48"/>
                <a:gd name="T74" fmla="*/ 10 w 72"/>
                <a:gd name="T75" fmla="*/ 12 h 48"/>
                <a:gd name="T76" fmla="*/ 10 w 72"/>
                <a:gd name="T77" fmla="*/ 12 h 48"/>
                <a:gd name="T78" fmla="*/ 10 w 72"/>
                <a:gd name="T79" fmla="*/ 12 h 48"/>
                <a:gd name="T80" fmla="*/ 10 w 72"/>
                <a:gd name="T81" fmla="*/ 12 h 48"/>
                <a:gd name="T82" fmla="*/ 10 w 72"/>
                <a:gd name="T83" fmla="*/ 12 h 48"/>
                <a:gd name="T84" fmla="*/ 10 w 72"/>
                <a:gd name="T85" fmla="*/ 12 h 48"/>
                <a:gd name="T86" fmla="*/ 10 w 72"/>
                <a:gd name="T87" fmla="*/ 12 h 48"/>
                <a:gd name="T88" fmla="*/ 10 w 72"/>
                <a:gd name="T89" fmla="*/ 12 h 48"/>
                <a:gd name="T90" fmla="*/ 7 w 72"/>
                <a:gd name="T91" fmla="*/ 12 h 48"/>
                <a:gd name="T92" fmla="*/ 5 w 72"/>
                <a:gd name="T93" fmla="*/ 12 h 48"/>
                <a:gd name="T94" fmla="*/ 5 w 72"/>
                <a:gd name="T95" fmla="*/ 12 h 48"/>
                <a:gd name="T96" fmla="*/ 3 w 72"/>
                <a:gd name="T97" fmla="*/ 12 h 48"/>
                <a:gd name="T98" fmla="*/ 2 w 72"/>
                <a:gd name="T99" fmla="*/ 11 h 48"/>
                <a:gd name="T100" fmla="*/ 2 w 72"/>
                <a:gd name="T101" fmla="*/ 10 h 48"/>
                <a:gd name="T102" fmla="*/ 1 w 72"/>
                <a:gd name="T103" fmla="*/ 10 h 48"/>
                <a:gd name="T104" fmla="*/ 1 w 72"/>
                <a:gd name="T105" fmla="*/ 9 h 48"/>
                <a:gd name="T106" fmla="*/ 1 w 72"/>
                <a:gd name="T107" fmla="*/ 7 h 48"/>
                <a:gd name="T108" fmla="*/ 0 w 72"/>
                <a:gd name="T109" fmla="*/ 6 h 48"/>
                <a:gd name="T110" fmla="*/ 0 w 72"/>
                <a:gd name="T111" fmla="*/ 6 h 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72"/>
                <a:gd name="T169" fmla="*/ 0 h 48"/>
                <a:gd name="T170" fmla="*/ 72 w 72"/>
                <a:gd name="T171" fmla="*/ 48 h 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72" h="48">
                  <a:moveTo>
                    <a:pt x="0" y="20"/>
                  </a:moveTo>
                  <a:lnTo>
                    <a:pt x="0" y="30"/>
                  </a:lnTo>
                  <a:lnTo>
                    <a:pt x="0" y="28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1" y="22"/>
                  </a:lnTo>
                  <a:lnTo>
                    <a:pt x="1" y="20"/>
                  </a:lnTo>
                  <a:lnTo>
                    <a:pt x="2" y="18"/>
                  </a:lnTo>
                  <a:lnTo>
                    <a:pt x="2" y="17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5" y="14"/>
                  </a:lnTo>
                  <a:lnTo>
                    <a:pt x="5" y="12"/>
                  </a:lnTo>
                  <a:lnTo>
                    <a:pt x="6" y="11"/>
                  </a:lnTo>
                  <a:lnTo>
                    <a:pt x="7" y="10"/>
                  </a:lnTo>
                  <a:lnTo>
                    <a:pt x="8" y="10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11" y="6"/>
                  </a:lnTo>
                  <a:lnTo>
                    <a:pt x="12" y="6"/>
                  </a:lnTo>
                  <a:lnTo>
                    <a:pt x="13" y="5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2" y="2"/>
                  </a:lnTo>
                  <a:lnTo>
                    <a:pt x="23" y="2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8" y="2"/>
                  </a:lnTo>
                  <a:lnTo>
                    <a:pt x="29" y="0"/>
                  </a:lnTo>
                  <a:lnTo>
                    <a:pt x="42" y="0"/>
                  </a:lnTo>
                  <a:lnTo>
                    <a:pt x="44" y="2"/>
                  </a:lnTo>
                  <a:lnTo>
                    <a:pt x="46" y="2"/>
                  </a:lnTo>
                  <a:lnTo>
                    <a:pt x="47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2" y="3"/>
                  </a:lnTo>
                  <a:lnTo>
                    <a:pt x="53" y="3"/>
                  </a:lnTo>
                  <a:lnTo>
                    <a:pt x="54" y="3"/>
                  </a:lnTo>
                  <a:lnTo>
                    <a:pt x="55" y="4"/>
                  </a:lnTo>
                  <a:lnTo>
                    <a:pt x="56" y="4"/>
                  </a:lnTo>
                  <a:lnTo>
                    <a:pt x="58" y="5"/>
                  </a:lnTo>
                  <a:lnTo>
                    <a:pt x="59" y="6"/>
                  </a:lnTo>
                  <a:lnTo>
                    <a:pt x="60" y="6"/>
                  </a:lnTo>
                  <a:lnTo>
                    <a:pt x="61" y="8"/>
                  </a:lnTo>
                  <a:lnTo>
                    <a:pt x="62" y="9"/>
                  </a:lnTo>
                  <a:lnTo>
                    <a:pt x="64" y="10"/>
                  </a:lnTo>
                  <a:lnTo>
                    <a:pt x="65" y="11"/>
                  </a:lnTo>
                  <a:lnTo>
                    <a:pt x="66" y="12"/>
                  </a:lnTo>
                  <a:lnTo>
                    <a:pt x="67" y="14"/>
                  </a:lnTo>
                  <a:lnTo>
                    <a:pt x="67" y="15"/>
                  </a:lnTo>
                  <a:lnTo>
                    <a:pt x="68" y="16"/>
                  </a:lnTo>
                  <a:lnTo>
                    <a:pt x="68" y="17"/>
                  </a:lnTo>
                  <a:lnTo>
                    <a:pt x="70" y="18"/>
                  </a:lnTo>
                  <a:lnTo>
                    <a:pt x="70" y="20"/>
                  </a:lnTo>
                  <a:lnTo>
                    <a:pt x="71" y="22"/>
                  </a:lnTo>
                  <a:lnTo>
                    <a:pt x="71" y="23"/>
                  </a:lnTo>
                  <a:lnTo>
                    <a:pt x="71" y="24"/>
                  </a:lnTo>
                  <a:lnTo>
                    <a:pt x="71" y="26"/>
                  </a:lnTo>
                  <a:lnTo>
                    <a:pt x="72" y="27"/>
                  </a:lnTo>
                  <a:lnTo>
                    <a:pt x="72" y="28"/>
                  </a:lnTo>
                  <a:lnTo>
                    <a:pt x="72" y="30"/>
                  </a:lnTo>
                  <a:lnTo>
                    <a:pt x="72" y="20"/>
                  </a:lnTo>
                  <a:lnTo>
                    <a:pt x="72" y="22"/>
                  </a:lnTo>
                  <a:lnTo>
                    <a:pt x="72" y="23"/>
                  </a:lnTo>
                  <a:lnTo>
                    <a:pt x="71" y="24"/>
                  </a:lnTo>
                  <a:lnTo>
                    <a:pt x="71" y="26"/>
                  </a:lnTo>
                  <a:lnTo>
                    <a:pt x="71" y="27"/>
                  </a:lnTo>
                  <a:lnTo>
                    <a:pt x="71" y="28"/>
                  </a:lnTo>
                  <a:lnTo>
                    <a:pt x="70" y="30"/>
                  </a:lnTo>
                  <a:lnTo>
                    <a:pt x="70" y="32"/>
                  </a:lnTo>
                  <a:lnTo>
                    <a:pt x="68" y="33"/>
                  </a:lnTo>
                  <a:lnTo>
                    <a:pt x="68" y="34"/>
                  </a:lnTo>
                  <a:lnTo>
                    <a:pt x="67" y="35"/>
                  </a:lnTo>
                  <a:lnTo>
                    <a:pt x="67" y="36"/>
                  </a:lnTo>
                  <a:lnTo>
                    <a:pt x="66" y="38"/>
                  </a:lnTo>
                  <a:lnTo>
                    <a:pt x="65" y="39"/>
                  </a:lnTo>
                  <a:lnTo>
                    <a:pt x="64" y="40"/>
                  </a:lnTo>
                  <a:lnTo>
                    <a:pt x="62" y="41"/>
                  </a:lnTo>
                  <a:lnTo>
                    <a:pt x="61" y="42"/>
                  </a:lnTo>
                  <a:lnTo>
                    <a:pt x="60" y="44"/>
                  </a:lnTo>
                  <a:lnTo>
                    <a:pt x="59" y="44"/>
                  </a:lnTo>
                  <a:lnTo>
                    <a:pt x="58" y="45"/>
                  </a:lnTo>
                  <a:lnTo>
                    <a:pt x="56" y="46"/>
                  </a:lnTo>
                  <a:lnTo>
                    <a:pt x="55" y="46"/>
                  </a:lnTo>
                  <a:lnTo>
                    <a:pt x="54" y="47"/>
                  </a:lnTo>
                  <a:lnTo>
                    <a:pt x="53" y="47"/>
                  </a:lnTo>
                  <a:lnTo>
                    <a:pt x="52" y="47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7" y="48"/>
                  </a:lnTo>
                  <a:lnTo>
                    <a:pt x="46" y="48"/>
                  </a:lnTo>
                  <a:lnTo>
                    <a:pt x="44" y="48"/>
                  </a:lnTo>
                  <a:lnTo>
                    <a:pt x="42" y="48"/>
                  </a:lnTo>
                  <a:lnTo>
                    <a:pt x="29" y="48"/>
                  </a:lnTo>
                  <a:lnTo>
                    <a:pt x="28" y="48"/>
                  </a:lnTo>
                  <a:lnTo>
                    <a:pt x="25" y="48"/>
                  </a:lnTo>
                  <a:lnTo>
                    <a:pt x="24" y="48"/>
                  </a:lnTo>
                  <a:lnTo>
                    <a:pt x="23" y="48"/>
                  </a:lnTo>
                  <a:lnTo>
                    <a:pt x="22" y="48"/>
                  </a:lnTo>
                  <a:lnTo>
                    <a:pt x="20" y="47"/>
                  </a:lnTo>
                  <a:lnTo>
                    <a:pt x="19" y="47"/>
                  </a:lnTo>
                  <a:lnTo>
                    <a:pt x="17" y="47"/>
                  </a:lnTo>
                  <a:lnTo>
                    <a:pt x="16" y="46"/>
                  </a:lnTo>
                  <a:lnTo>
                    <a:pt x="14" y="46"/>
                  </a:lnTo>
                  <a:lnTo>
                    <a:pt x="13" y="45"/>
                  </a:lnTo>
                  <a:lnTo>
                    <a:pt x="12" y="44"/>
                  </a:lnTo>
                  <a:lnTo>
                    <a:pt x="11" y="44"/>
                  </a:lnTo>
                  <a:lnTo>
                    <a:pt x="10" y="42"/>
                  </a:lnTo>
                  <a:lnTo>
                    <a:pt x="10" y="41"/>
                  </a:lnTo>
                  <a:lnTo>
                    <a:pt x="8" y="40"/>
                  </a:lnTo>
                  <a:lnTo>
                    <a:pt x="7" y="40"/>
                  </a:lnTo>
                  <a:lnTo>
                    <a:pt x="6" y="39"/>
                  </a:lnTo>
                  <a:lnTo>
                    <a:pt x="5" y="38"/>
                  </a:lnTo>
                  <a:lnTo>
                    <a:pt x="5" y="36"/>
                  </a:lnTo>
                  <a:lnTo>
                    <a:pt x="4" y="35"/>
                  </a:lnTo>
                  <a:lnTo>
                    <a:pt x="4" y="34"/>
                  </a:lnTo>
                  <a:lnTo>
                    <a:pt x="2" y="33"/>
                  </a:lnTo>
                  <a:lnTo>
                    <a:pt x="2" y="32"/>
                  </a:lnTo>
                  <a:lnTo>
                    <a:pt x="1" y="30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8" name="Line 64"/>
            <p:cNvSpPr>
              <a:spLocks noChangeShapeType="1"/>
            </p:cNvSpPr>
            <p:nvPr/>
          </p:nvSpPr>
          <p:spPr bwMode="auto">
            <a:xfrm flipH="1" flipV="1">
              <a:off x="4527" y="1319"/>
              <a:ext cx="1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9" name="Line 65"/>
            <p:cNvSpPr>
              <a:spLocks noChangeShapeType="1"/>
            </p:cNvSpPr>
            <p:nvPr/>
          </p:nvSpPr>
          <p:spPr bwMode="auto">
            <a:xfrm>
              <a:off x="3958" y="1316"/>
              <a:ext cx="33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" name="Freeform 66"/>
            <p:cNvSpPr>
              <a:spLocks/>
            </p:cNvSpPr>
            <p:nvPr/>
          </p:nvSpPr>
          <p:spPr bwMode="auto">
            <a:xfrm>
              <a:off x="4294" y="1232"/>
              <a:ext cx="168" cy="168"/>
            </a:xfrm>
            <a:custGeom>
              <a:avLst/>
              <a:gdLst>
                <a:gd name="T0" fmla="*/ 84 w 336"/>
                <a:gd name="T1" fmla="*/ 42 h 336"/>
                <a:gd name="T2" fmla="*/ 0 w 336"/>
                <a:gd name="T3" fmla="*/ 84 h 336"/>
                <a:gd name="T4" fmla="*/ 0 w 336"/>
                <a:gd name="T5" fmla="*/ 0 h 336"/>
                <a:gd name="T6" fmla="*/ 84 w 336"/>
                <a:gd name="T7" fmla="*/ 42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336"/>
                <a:gd name="T14" fmla="*/ 336 w 33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336">
                  <a:moveTo>
                    <a:pt x="336" y="168"/>
                  </a:moveTo>
                  <a:lnTo>
                    <a:pt x="0" y="336"/>
                  </a:lnTo>
                  <a:lnTo>
                    <a:pt x="0" y="0"/>
                  </a:lnTo>
                  <a:lnTo>
                    <a:pt x="336" y="168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1" name="Freeform 67"/>
            <p:cNvSpPr>
              <a:spLocks/>
            </p:cNvSpPr>
            <p:nvPr/>
          </p:nvSpPr>
          <p:spPr bwMode="auto">
            <a:xfrm>
              <a:off x="4472" y="1291"/>
              <a:ext cx="55" cy="55"/>
            </a:xfrm>
            <a:custGeom>
              <a:avLst/>
              <a:gdLst>
                <a:gd name="T0" fmla="*/ 13 w 109"/>
                <a:gd name="T1" fmla="*/ 0 h 109"/>
                <a:gd name="T2" fmla="*/ 10 w 109"/>
                <a:gd name="T3" fmla="*/ 1 h 109"/>
                <a:gd name="T4" fmla="*/ 9 w 109"/>
                <a:gd name="T5" fmla="*/ 1 h 109"/>
                <a:gd name="T6" fmla="*/ 7 w 109"/>
                <a:gd name="T7" fmla="*/ 2 h 109"/>
                <a:gd name="T8" fmla="*/ 5 w 109"/>
                <a:gd name="T9" fmla="*/ 3 h 109"/>
                <a:gd name="T10" fmla="*/ 4 w 109"/>
                <a:gd name="T11" fmla="*/ 5 h 109"/>
                <a:gd name="T12" fmla="*/ 3 w 109"/>
                <a:gd name="T13" fmla="*/ 6 h 109"/>
                <a:gd name="T14" fmla="*/ 1 w 109"/>
                <a:gd name="T15" fmla="*/ 8 h 109"/>
                <a:gd name="T16" fmla="*/ 1 w 109"/>
                <a:gd name="T17" fmla="*/ 10 h 109"/>
                <a:gd name="T18" fmla="*/ 1 w 109"/>
                <a:gd name="T19" fmla="*/ 12 h 109"/>
                <a:gd name="T20" fmla="*/ 0 w 109"/>
                <a:gd name="T21" fmla="*/ 14 h 109"/>
                <a:gd name="T22" fmla="*/ 0 w 109"/>
                <a:gd name="T23" fmla="*/ 15 h 109"/>
                <a:gd name="T24" fmla="*/ 1 w 109"/>
                <a:gd name="T25" fmla="*/ 18 h 109"/>
                <a:gd name="T26" fmla="*/ 1 w 109"/>
                <a:gd name="T27" fmla="*/ 19 h 109"/>
                <a:gd name="T28" fmla="*/ 2 w 109"/>
                <a:gd name="T29" fmla="*/ 21 h 109"/>
                <a:gd name="T30" fmla="*/ 3 w 109"/>
                <a:gd name="T31" fmla="*/ 23 h 109"/>
                <a:gd name="T32" fmla="*/ 5 w 109"/>
                <a:gd name="T33" fmla="*/ 24 h 109"/>
                <a:gd name="T34" fmla="*/ 6 w 109"/>
                <a:gd name="T35" fmla="*/ 25 h 109"/>
                <a:gd name="T36" fmla="*/ 8 w 109"/>
                <a:gd name="T37" fmla="*/ 26 h 109"/>
                <a:gd name="T38" fmla="*/ 10 w 109"/>
                <a:gd name="T39" fmla="*/ 27 h 109"/>
                <a:gd name="T40" fmla="*/ 12 w 109"/>
                <a:gd name="T41" fmla="*/ 27 h 109"/>
                <a:gd name="T42" fmla="*/ 14 w 109"/>
                <a:gd name="T43" fmla="*/ 28 h 109"/>
                <a:gd name="T44" fmla="*/ 15 w 109"/>
                <a:gd name="T45" fmla="*/ 27 h 109"/>
                <a:gd name="T46" fmla="*/ 17 w 109"/>
                <a:gd name="T47" fmla="*/ 27 h 109"/>
                <a:gd name="T48" fmla="*/ 19 w 109"/>
                <a:gd name="T49" fmla="*/ 27 h 109"/>
                <a:gd name="T50" fmla="*/ 21 w 109"/>
                <a:gd name="T51" fmla="*/ 26 h 109"/>
                <a:gd name="T52" fmla="*/ 22 w 109"/>
                <a:gd name="T53" fmla="*/ 24 h 109"/>
                <a:gd name="T54" fmla="*/ 24 w 109"/>
                <a:gd name="T55" fmla="*/ 23 h 109"/>
                <a:gd name="T56" fmla="*/ 25 w 109"/>
                <a:gd name="T57" fmla="*/ 22 h 109"/>
                <a:gd name="T58" fmla="*/ 26 w 109"/>
                <a:gd name="T59" fmla="*/ 20 h 109"/>
                <a:gd name="T60" fmla="*/ 27 w 109"/>
                <a:gd name="T61" fmla="*/ 18 h 109"/>
                <a:gd name="T62" fmla="*/ 27 w 109"/>
                <a:gd name="T63" fmla="*/ 16 h 109"/>
                <a:gd name="T64" fmla="*/ 28 w 109"/>
                <a:gd name="T65" fmla="*/ 14 h 109"/>
                <a:gd name="T66" fmla="*/ 28 w 109"/>
                <a:gd name="T67" fmla="*/ 13 h 109"/>
                <a:gd name="T68" fmla="*/ 27 w 109"/>
                <a:gd name="T69" fmla="*/ 11 h 109"/>
                <a:gd name="T70" fmla="*/ 26 w 109"/>
                <a:gd name="T71" fmla="*/ 9 h 109"/>
                <a:gd name="T72" fmla="*/ 25 w 109"/>
                <a:gd name="T73" fmla="*/ 7 h 109"/>
                <a:gd name="T74" fmla="*/ 24 w 109"/>
                <a:gd name="T75" fmla="*/ 5 h 109"/>
                <a:gd name="T76" fmla="*/ 23 w 109"/>
                <a:gd name="T77" fmla="*/ 4 h 109"/>
                <a:gd name="T78" fmla="*/ 22 w 109"/>
                <a:gd name="T79" fmla="*/ 3 h 109"/>
                <a:gd name="T80" fmla="*/ 20 w 109"/>
                <a:gd name="T81" fmla="*/ 2 h 109"/>
                <a:gd name="T82" fmla="*/ 18 w 109"/>
                <a:gd name="T83" fmla="*/ 1 h 109"/>
                <a:gd name="T84" fmla="*/ 16 w 109"/>
                <a:gd name="T85" fmla="*/ 0 h 109"/>
                <a:gd name="T86" fmla="*/ 14 w 109"/>
                <a:gd name="T87" fmla="*/ 0 h 10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09"/>
                <a:gd name="T133" fmla="*/ 0 h 109"/>
                <a:gd name="T134" fmla="*/ 109 w 109"/>
                <a:gd name="T135" fmla="*/ 109 h 10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09" h="109">
                  <a:moveTo>
                    <a:pt x="54" y="0"/>
                  </a:moveTo>
                  <a:lnTo>
                    <a:pt x="51" y="0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43" y="1"/>
                  </a:lnTo>
                  <a:lnTo>
                    <a:pt x="40" y="1"/>
                  </a:lnTo>
                  <a:lnTo>
                    <a:pt x="38" y="3"/>
                  </a:lnTo>
                  <a:lnTo>
                    <a:pt x="36" y="4"/>
                  </a:lnTo>
                  <a:lnTo>
                    <a:pt x="33" y="4"/>
                  </a:lnTo>
                  <a:lnTo>
                    <a:pt x="31" y="5"/>
                  </a:lnTo>
                  <a:lnTo>
                    <a:pt x="28" y="6"/>
                  </a:lnTo>
                  <a:lnTo>
                    <a:pt x="26" y="7"/>
                  </a:lnTo>
                  <a:lnTo>
                    <a:pt x="24" y="10"/>
                  </a:lnTo>
                  <a:lnTo>
                    <a:pt x="21" y="11"/>
                  </a:lnTo>
                  <a:lnTo>
                    <a:pt x="20" y="12"/>
                  </a:lnTo>
                  <a:lnTo>
                    <a:pt x="18" y="15"/>
                  </a:lnTo>
                  <a:lnTo>
                    <a:pt x="15" y="16"/>
                  </a:lnTo>
                  <a:lnTo>
                    <a:pt x="14" y="18"/>
                  </a:lnTo>
                  <a:lnTo>
                    <a:pt x="12" y="19"/>
                  </a:lnTo>
                  <a:lnTo>
                    <a:pt x="10" y="22"/>
                  </a:lnTo>
                  <a:lnTo>
                    <a:pt x="9" y="24"/>
                  </a:lnTo>
                  <a:lnTo>
                    <a:pt x="8" y="27"/>
                  </a:lnTo>
                  <a:lnTo>
                    <a:pt x="6" y="29"/>
                  </a:lnTo>
                  <a:lnTo>
                    <a:pt x="4" y="31"/>
                  </a:lnTo>
                  <a:lnTo>
                    <a:pt x="4" y="34"/>
                  </a:lnTo>
                  <a:lnTo>
                    <a:pt x="3" y="36"/>
                  </a:lnTo>
                  <a:lnTo>
                    <a:pt x="2" y="39"/>
                  </a:lnTo>
                  <a:lnTo>
                    <a:pt x="1" y="41"/>
                  </a:lnTo>
                  <a:lnTo>
                    <a:pt x="1" y="43"/>
                  </a:lnTo>
                  <a:lnTo>
                    <a:pt x="1" y="46"/>
                  </a:lnTo>
                  <a:lnTo>
                    <a:pt x="0" y="49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1" y="63"/>
                  </a:lnTo>
                  <a:lnTo>
                    <a:pt x="1" y="65"/>
                  </a:lnTo>
                  <a:lnTo>
                    <a:pt x="1" y="69"/>
                  </a:lnTo>
                  <a:lnTo>
                    <a:pt x="2" y="71"/>
                  </a:lnTo>
                  <a:lnTo>
                    <a:pt x="3" y="73"/>
                  </a:lnTo>
                  <a:lnTo>
                    <a:pt x="4" y="76"/>
                  </a:lnTo>
                  <a:lnTo>
                    <a:pt x="4" y="78"/>
                  </a:lnTo>
                  <a:lnTo>
                    <a:pt x="6" y="81"/>
                  </a:lnTo>
                  <a:lnTo>
                    <a:pt x="8" y="83"/>
                  </a:lnTo>
                  <a:lnTo>
                    <a:pt x="9" y="85"/>
                  </a:lnTo>
                  <a:lnTo>
                    <a:pt x="10" y="87"/>
                  </a:lnTo>
                  <a:lnTo>
                    <a:pt x="12" y="89"/>
                  </a:lnTo>
                  <a:lnTo>
                    <a:pt x="14" y="91"/>
                  </a:lnTo>
                  <a:lnTo>
                    <a:pt x="15" y="93"/>
                  </a:lnTo>
                  <a:lnTo>
                    <a:pt x="18" y="95"/>
                  </a:lnTo>
                  <a:lnTo>
                    <a:pt x="20" y="96"/>
                  </a:lnTo>
                  <a:lnTo>
                    <a:pt x="21" y="99"/>
                  </a:lnTo>
                  <a:lnTo>
                    <a:pt x="24" y="100"/>
                  </a:lnTo>
                  <a:lnTo>
                    <a:pt x="26" y="101"/>
                  </a:lnTo>
                  <a:lnTo>
                    <a:pt x="28" y="102"/>
                  </a:lnTo>
                  <a:lnTo>
                    <a:pt x="31" y="103"/>
                  </a:lnTo>
                  <a:lnTo>
                    <a:pt x="33" y="105"/>
                  </a:lnTo>
                  <a:lnTo>
                    <a:pt x="36" y="106"/>
                  </a:lnTo>
                  <a:lnTo>
                    <a:pt x="38" y="107"/>
                  </a:lnTo>
                  <a:lnTo>
                    <a:pt x="40" y="107"/>
                  </a:lnTo>
                  <a:lnTo>
                    <a:pt x="43" y="108"/>
                  </a:lnTo>
                  <a:lnTo>
                    <a:pt x="45" y="108"/>
                  </a:lnTo>
                  <a:lnTo>
                    <a:pt x="49" y="108"/>
                  </a:lnTo>
                  <a:lnTo>
                    <a:pt x="51" y="109"/>
                  </a:lnTo>
                  <a:lnTo>
                    <a:pt x="54" y="109"/>
                  </a:lnTo>
                  <a:lnTo>
                    <a:pt x="57" y="109"/>
                  </a:lnTo>
                  <a:lnTo>
                    <a:pt x="60" y="108"/>
                  </a:lnTo>
                  <a:lnTo>
                    <a:pt x="62" y="108"/>
                  </a:lnTo>
                  <a:lnTo>
                    <a:pt x="66" y="108"/>
                  </a:lnTo>
                  <a:lnTo>
                    <a:pt x="68" y="107"/>
                  </a:lnTo>
                  <a:lnTo>
                    <a:pt x="70" y="107"/>
                  </a:lnTo>
                  <a:lnTo>
                    <a:pt x="73" y="106"/>
                  </a:lnTo>
                  <a:lnTo>
                    <a:pt x="75" y="105"/>
                  </a:lnTo>
                  <a:lnTo>
                    <a:pt x="78" y="103"/>
                  </a:lnTo>
                  <a:lnTo>
                    <a:pt x="80" y="102"/>
                  </a:lnTo>
                  <a:lnTo>
                    <a:pt x="82" y="101"/>
                  </a:lnTo>
                  <a:lnTo>
                    <a:pt x="85" y="100"/>
                  </a:lnTo>
                  <a:lnTo>
                    <a:pt x="87" y="99"/>
                  </a:lnTo>
                  <a:lnTo>
                    <a:pt x="88" y="96"/>
                  </a:lnTo>
                  <a:lnTo>
                    <a:pt x="91" y="95"/>
                  </a:lnTo>
                  <a:lnTo>
                    <a:pt x="92" y="93"/>
                  </a:lnTo>
                  <a:lnTo>
                    <a:pt x="94" y="91"/>
                  </a:lnTo>
                  <a:lnTo>
                    <a:pt x="96" y="89"/>
                  </a:lnTo>
                  <a:lnTo>
                    <a:pt x="98" y="87"/>
                  </a:lnTo>
                  <a:lnTo>
                    <a:pt x="99" y="85"/>
                  </a:lnTo>
                  <a:lnTo>
                    <a:pt x="100" y="83"/>
                  </a:lnTo>
                  <a:lnTo>
                    <a:pt x="102" y="81"/>
                  </a:lnTo>
                  <a:lnTo>
                    <a:pt x="103" y="78"/>
                  </a:lnTo>
                  <a:lnTo>
                    <a:pt x="104" y="76"/>
                  </a:lnTo>
                  <a:lnTo>
                    <a:pt x="105" y="73"/>
                  </a:lnTo>
                  <a:lnTo>
                    <a:pt x="106" y="71"/>
                  </a:lnTo>
                  <a:lnTo>
                    <a:pt x="106" y="69"/>
                  </a:lnTo>
                  <a:lnTo>
                    <a:pt x="108" y="65"/>
                  </a:lnTo>
                  <a:lnTo>
                    <a:pt x="108" y="63"/>
                  </a:lnTo>
                  <a:lnTo>
                    <a:pt x="109" y="60"/>
                  </a:lnTo>
                  <a:lnTo>
                    <a:pt x="109" y="58"/>
                  </a:lnTo>
                  <a:lnTo>
                    <a:pt x="109" y="54"/>
                  </a:lnTo>
                  <a:lnTo>
                    <a:pt x="109" y="52"/>
                  </a:lnTo>
                  <a:lnTo>
                    <a:pt x="109" y="49"/>
                  </a:lnTo>
                  <a:lnTo>
                    <a:pt x="108" y="46"/>
                  </a:lnTo>
                  <a:lnTo>
                    <a:pt x="108" y="43"/>
                  </a:lnTo>
                  <a:lnTo>
                    <a:pt x="106" y="41"/>
                  </a:lnTo>
                  <a:lnTo>
                    <a:pt x="106" y="39"/>
                  </a:lnTo>
                  <a:lnTo>
                    <a:pt x="105" y="36"/>
                  </a:lnTo>
                  <a:lnTo>
                    <a:pt x="104" y="34"/>
                  </a:lnTo>
                  <a:lnTo>
                    <a:pt x="103" y="31"/>
                  </a:lnTo>
                  <a:lnTo>
                    <a:pt x="102" y="29"/>
                  </a:lnTo>
                  <a:lnTo>
                    <a:pt x="100" y="27"/>
                  </a:lnTo>
                  <a:lnTo>
                    <a:pt x="99" y="24"/>
                  </a:lnTo>
                  <a:lnTo>
                    <a:pt x="98" y="22"/>
                  </a:lnTo>
                  <a:lnTo>
                    <a:pt x="96" y="19"/>
                  </a:lnTo>
                  <a:lnTo>
                    <a:pt x="94" y="18"/>
                  </a:lnTo>
                  <a:lnTo>
                    <a:pt x="92" y="16"/>
                  </a:lnTo>
                  <a:lnTo>
                    <a:pt x="91" y="15"/>
                  </a:lnTo>
                  <a:lnTo>
                    <a:pt x="88" y="12"/>
                  </a:lnTo>
                  <a:lnTo>
                    <a:pt x="87" y="11"/>
                  </a:lnTo>
                  <a:lnTo>
                    <a:pt x="85" y="10"/>
                  </a:lnTo>
                  <a:lnTo>
                    <a:pt x="82" y="7"/>
                  </a:lnTo>
                  <a:lnTo>
                    <a:pt x="80" y="6"/>
                  </a:lnTo>
                  <a:lnTo>
                    <a:pt x="78" y="5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70" y="3"/>
                  </a:lnTo>
                  <a:lnTo>
                    <a:pt x="68" y="1"/>
                  </a:lnTo>
                  <a:lnTo>
                    <a:pt x="66" y="1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4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2" name="Line 68"/>
            <p:cNvSpPr>
              <a:spLocks noChangeShapeType="1"/>
            </p:cNvSpPr>
            <p:nvPr/>
          </p:nvSpPr>
          <p:spPr bwMode="auto">
            <a:xfrm flipH="1">
              <a:off x="4546" y="1485"/>
              <a:ext cx="1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3" name="Line 69"/>
            <p:cNvSpPr>
              <a:spLocks noChangeShapeType="1"/>
            </p:cNvSpPr>
            <p:nvPr/>
          </p:nvSpPr>
          <p:spPr bwMode="auto">
            <a:xfrm flipH="1" flipV="1">
              <a:off x="5062" y="1401"/>
              <a:ext cx="16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4" name="Freeform 70"/>
            <p:cNvSpPr>
              <a:spLocks/>
            </p:cNvSpPr>
            <p:nvPr/>
          </p:nvSpPr>
          <p:spPr bwMode="auto">
            <a:xfrm>
              <a:off x="4294" y="1484"/>
              <a:ext cx="252" cy="1068"/>
            </a:xfrm>
            <a:custGeom>
              <a:avLst/>
              <a:gdLst>
                <a:gd name="T0" fmla="*/ 0 w 504"/>
                <a:gd name="T1" fmla="*/ 534 h 2135"/>
                <a:gd name="T2" fmla="*/ 126 w 504"/>
                <a:gd name="T3" fmla="*/ 534 h 2135"/>
                <a:gd name="T4" fmla="*/ 126 w 504"/>
                <a:gd name="T5" fmla="*/ 0 h 2135"/>
                <a:gd name="T6" fmla="*/ 0 60000 65536"/>
                <a:gd name="T7" fmla="*/ 0 60000 65536"/>
                <a:gd name="T8" fmla="*/ 0 60000 65536"/>
                <a:gd name="T9" fmla="*/ 0 w 504"/>
                <a:gd name="T10" fmla="*/ 0 h 2135"/>
                <a:gd name="T11" fmla="*/ 504 w 504"/>
                <a:gd name="T12" fmla="*/ 2135 h 21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4" h="2135">
                  <a:moveTo>
                    <a:pt x="0" y="2135"/>
                  </a:moveTo>
                  <a:lnTo>
                    <a:pt x="504" y="2135"/>
                  </a:lnTo>
                  <a:lnTo>
                    <a:pt x="504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5" name="Rectangle 71"/>
            <p:cNvSpPr>
              <a:spLocks noChangeArrowheads="1"/>
            </p:cNvSpPr>
            <p:nvPr/>
          </p:nvSpPr>
          <p:spPr bwMode="auto">
            <a:xfrm>
              <a:off x="5303" y="1341"/>
              <a:ext cx="105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i="1">
                  <a:solidFill>
                    <a:srgbClr val="000000"/>
                  </a:solidFill>
                  <a:latin typeface="Times-Roman"/>
                </a:rPr>
                <a:t>z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126" name="Rectangle 72"/>
            <p:cNvSpPr>
              <a:spLocks noChangeArrowheads="1"/>
            </p:cNvSpPr>
            <p:nvPr/>
          </p:nvSpPr>
          <p:spPr bwMode="auto">
            <a:xfrm>
              <a:off x="4076" y="1370"/>
              <a:ext cx="105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i="1">
                  <a:solidFill>
                    <a:srgbClr val="000000"/>
                  </a:solidFill>
                  <a:latin typeface="Times-Roman"/>
                </a:rPr>
                <a:t>y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127" name="Rectangle 73"/>
            <p:cNvSpPr>
              <a:spLocks noChangeArrowheads="1"/>
            </p:cNvSpPr>
            <p:nvPr/>
          </p:nvSpPr>
          <p:spPr bwMode="auto">
            <a:xfrm>
              <a:off x="4129" y="1426"/>
              <a:ext cx="88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1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128" name="Rectangle 74"/>
            <p:cNvSpPr>
              <a:spLocks noChangeArrowheads="1"/>
            </p:cNvSpPr>
            <p:nvPr/>
          </p:nvSpPr>
          <p:spPr bwMode="auto">
            <a:xfrm>
              <a:off x="4076" y="2328"/>
              <a:ext cx="105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i="1">
                  <a:solidFill>
                    <a:srgbClr val="000000"/>
                  </a:solidFill>
                  <a:latin typeface="Times-Roman"/>
                </a:rPr>
                <a:t>y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129" name="Rectangle 75"/>
            <p:cNvSpPr>
              <a:spLocks noChangeArrowheads="1"/>
            </p:cNvSpPr>
            <p:nvPr/>
          </p:nvSpPr>
          <p:spPr bwMode="auto">
            <a:xfrm>
              <a:off x="4129" y="2384"/>
              <a:ext cx="88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100">
                  <a:solidFill>
                    <a:srgbClr val="000000"/>
                  </a:solidFill>
                  <a:latin typeface="Times-Roman"/>
                </a:rPr>
                <a:t>2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130" name="Rectangle 76"/>
            <p:cNvSpPr>
              <a:spLocks noChangeArrowheads="1"/>
            </p:cNvSpPr>
            <p:nvPr/>
          </p:nvSpPr>
          <p:spPr bwMode="auto">
            <a:xfrm>
              <a:off x="3450" y="1370"/>
              <a:ext cx="128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i="1">
                  <a:solidFill>
                    <a:srgbClr val="000000"/>
                  </a:solidFill>
                  <a:latin typeface="Times-Roman"/>
                </a:rPr>
                <a:t>Y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131" name="Rectangle 77"/>
            <p:cNvSpPr>
              <a:spLocks noChangeArrowheads="1"/>
            </p:cNvSpPr>
            <p:nvPr/>
          </p:nvSpPr>
          <p:spPr bwMode="auto">
            <a:xfrm>
              <a:off x="3523" y="1426"/>
              <a:ext cx="88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1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132" name="Rectangle 78"/>
            <p:cNvSpPr>
              <a:spLocks noChangeArrowheads="1"/>
            </p:cNvSpPr>
            <p:nvPr/>
          </p:nvSpPr>
          <p:spPr bwMode="auto">
            <a:xfrm>
              <a:off x="3445" y="2328"/>
              <a:ext cx="128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i="1">
                  <a:solidFill>
                    <a:srgbClr val="000000"/>
                  </a:solidFill>
                  <a:latin typeface="Times-Roman"/>
                </a:rPr>
                <a:t>Y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133" name="Rectangle 79"/>
            <p:cNvSpPr>
              <a:spLocks noChangeArrowheads="1"/>
            </p:cNvSpPr>
            <p:nvPr/>
          </p:nvSpPr>
          <p:spPr bwMode="auto">
            <a:xfrm>
              <a:off x="3517" y="2384"/>
              <a:ext cx="88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100">
                  <a:solidFill>
                    <a:srgbClr val="000000"/>
                  </a:solidFill>
                  <a:latin typeface="Times-Roman"/>
                </a:rPr>
                <a:t>2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134" name="Rectangle 80"/>
            <p:cNvSpPr>
              <a:spLocks noChangeArrowheads="1"/>
            </p:cNvSpPr>
            <p:nvPr/>
          </p:nvSpPr>
          <p:spPr bwMode="auto">
            <a:xfrm>
              <a:off x="551" y="1748"/>
              <a:ext cx="135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135" name="Rectangle 81"/>
            <p:cNvSpPr>
              <a:spLocks noChangeArrowheads="1"/>
            </p:cNvSpPr>
            <p:nvPr/>
          </p:nvSpPr>
          <p:spPr bwMode="auto">
            <a:xfrm>
              <a:off x="628" y="1803"/>
              <a:ext cx="88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100">
                  <a:solidFill>
                    <a:srgbClr val="000000"/>
                  </a:solidFill>
                  <a:latin typeface="Times-Roman"/>
                </a:rPr>
                <a:t>1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136" name="Rectangle 82"/>
            <p:cNvSpPr>
              <a:spLocks noChangeArrowheads="1"/>
            </p:cNvSpPr>
            <p:nvPr/>
          </p:nvSpPr>
          <p:spPr bwMode="auto">
            <a:xfrm>
              <a:off x="551" y="2004"/>
              <a:ext cx="135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i="1">
                  <a:solidFill>
                    <a:srgbClr val="000000"/>
                  </a:solidFill>
                  <a:latin typeface="Times-Roman"/>
                </a:rPr>
                <a:t>w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137" name="Rectangle 83"/>
            <p:cNvSpPr>
              <a:spLocks noChangeArrowheads="1"/>
            </p:cNvSpPr>
            <p:nvPr/>
          </p:nvSpPr>
          <p:spPr bwMode="auto">
            <a:xfrm>
              <a:off x="3610" y="1196"/>
              <a:ext cx="348" cy="252"/>
            </a:xfrm>
            <a:prstGeom prst="rect">
              <a:avLst/>
            </a:prstGeom>
            <a:noFill/>
            <a:ln w="19050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8" name="Freeform 84"/>
            <p:cNvSpPr>
              <a:spLocks/>
            </p:cNvSpPr>
            <p:nvPr/>
          </p:nvSpPr>
          <p:spPr bwMode="auto">
            <a:xfrm>
              <a:off x="3694" y="1256"/>
              <a:ext cx="168" cy="132"/>
            </a:xfrm>
            <a:custGeom>
              <a:avLst/>
              <a:gdLst>
                <a:gd name="T0" fmla="*/ 84 w 336"/>
                <a:gd name="T1" fmla="*/ 66 h 264"/>
                <a:gd name="T2" fmla="*/ 0 w 336"/>
                <a:gd name="T3" fmla="*/ 66 h 264"/>
                <a:gd name="T4" fmla="*/ 42 w 336"/>
                <a:gd name="T5" fmla="*/ 0 h 264"/>
                <a:gd name="T6" fmla="*/ 84 w 336"/>
                <a:gd name="T7" fmla="*/ 66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264"/>
                <a:gd name="T14" fmla="*/ 336 w 336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264">
                  <a:moveTo>
                    <a:pt x="336" y="264"/>
                  </a:moveTo>
                  <a:lnTo>
                    <a:pt x="0" y="264"/>
                  </a:lnTo>
                  <a:lnTo>
                    <a:pt x="168" y="0"/>
                  </a:lnTo>
                  <a:lnTo>
                    <a:pt x="336" y="264"/>
                  </a:lnTo>
                  <a:close/>
                </a:path>
              </a:pathLst>
            </a:custGeom>
            <a:noFill/>
            <a:ln w="1905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9" name="Rectangle 85"/>
            <p:cNvSpPr>
              <a:spLocks noChangeArrowheads="1"/>
            </p:cNvSpPr>
            <p:nvPr/>
          </p:nvSpPr>
          <p:spPr bwMode="auto">
            <a:xfrm>
              <a:off x="3610" y="2420"/>
              <a:ext cx="348" cy="264"/>
            </a:xfrm>
            <a:prstGeom prst="rect">
              <a:avLst/>
            </a:prstGeom>
            <a:noFill/>
            <a:ln w="19050">
              <a:solidFill>
                <a:srgbClr val="00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" name="Freeform 86"/>
            <p:cNvSpPr>
              <a:spLocks/>
            </p:cNvSpPr>
            <p:nvPr/>
          </p:nvSpPr>
          <p:spPr bwMode="auto">
            <a:xfrm>
              <a:off x="3694" y="2492"/>
              <a:ext cx="168" cy="120"/>
            </a:xfrm>
            <a:custGeom>
              <a:avLst/>
              <a:gdLst>
                <a:gd name="T0" fmla="*/ 84 w 336"/>
                <a:gd name="T1" fmla="*/ 60 h 240"/>
                <a:gd name="T2" fmla="*/ 0 w 336"/>
                <a:gd name="T3" fmla="*/ 60 h 240"/>
                <a:gd name="T4" fmla="*/ 42 w 336"/>
                <a:gd name="T5" fmla="*/ 0 h 240"/>
                <a:gd name="T6" fmla="*/ 84 w 336"/>
                <a:gd name="T7" fmla="*/ 6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240"/>
                <a:gd name="T14" fmla="*/ 336 w 336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240">
                  <a:moveTo>
                    <a:pt x="336" y="240"/>
                  </a:moveTo>
                  <a:lnTo>
                    <a:pt x="0" y="240"/>
                  </a:lnTo>
                  <a:lnTo>
                    <a:pt x="168" y="0"/>
                  </a:lnTo>
                  <a:lnTo>
                    <a:pt x="336" y="240"/>
                  </a:lnTo>
                  <a:close/>
                </a:path>
              </a:pathLst>
            </a:custGeom>
            <a:noFill/>
            <a:ln w="1905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" name="Rectangle 87"/>
            <p:cNvSpPr>
              <a:spLocks noChangeArrowheads="1"/>
            </p:cNvSpPr>
            <p:nvPr/>
          </p:nvSpPr>
          <p:spPr bwMode="auto">
            <a:xfrm>
              <a:off x="628" y="2058"/>
              <a:ext cx="88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100">
                  <a:solidFill>
                    <a:srgbClr val="000000"/>
                  </a:solidFill>
                  <a:latin typeface="Times-Roman"/>
                </a:rPr>
                <a:t>2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142" name="AutoShape 88"/>
            <p:cNvSpPr>
              <a:spLocks noChangeArrowheads="1"/>
            </p:cNvSpPr>
            <p:nvPr/>
          </p:nvSpPr>
          <p:spPr bwMode="auto">
            <a:xfrm>
              <a:off x="2254" y="670"/>
              <a:ext cx="336" cy="286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3" name="AutoShape 89"/>
            <p:cNvSpPr>
              <a:spLocks noChangeArrowheads="1"/>
            </p:cNvSpPr>
            <p:nvPr/>
          </p:nvSpPr>
          <p:spPr bwMode="auto">
            <a:xfrm>
              <a:off x="2254" y="1180"/>
              <a:ext cx="336" cy="286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4" name="AutoShape 90"/>
            <p:cNvSpPr>
              <a:spLocks noChangeArrowheads="1"/>
            </p:cNvSpPr>
            <p:nvPr/>
          </p:nvSpPr>
          <p:spPr bwMode="auto">
            <a:xfrm>
              <a:off x="2254" y="1690"/>
              <a:ext cx="336" cy="286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5" name="AutoShape 91"/>
            <p:cNvSpPr>
              <a:spLocks noChangeArrowheads="1"/>
            </p:cNvSpPr>
            <p:nvPr/>
          </p:nvSpPr>
          <p:spPr bwMode="auto">
            <a:xfrm>
              <a:off x="2254" y="2196"/>
              <a:ext cx="336" cy="286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6" name="AutoShape 92"/>
            <p:cNvSpPr>
              <a:spLocks noChangeArrowheads="1"/>
            </p:cNvSpPr>
            <p:nvPr/>
          </p:nvSpPr>
          <p:spPr bwMode="auto">
            <a:xfrm>
              <a:off x="4721" y="1258"/>
              <a:ext cx="336" cy="286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7" name="AutoShape 93"/>
            <p:cNvSpPr>
              <a:spLocks noChangeArrowheads="1"/>
            </p:cNvSpPr>
            <p:nvPr/>
          </p:nvSpPr>
          <p:spPr bwMode="auto">
            <a:xfrm>
              <a:off x="2249" y="2793"/>
              <a:ext cx="336" cy="286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051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000125" y="5243513"/>
          <a:ext cx="444341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" name="公式" r:id="rId6" imgW="2349360" imgH="241200" progId="Equation.3">
                  <p:embed/>
                </p:oleObj>
              </mc:Choice>
              <mc:Fallback>
                <p:oleObj name="公式" r:id="rId6" imgW="234936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5243513"/>
                        <a:ext cx="4443413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1030288" y="5699125"/>
          <a:ext cx="1716087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" name="公式" r:id="rId8" imgW="647640" imgH="241200" progId="Equation.3">
                  <p:embed/>
                </p:oleObj>
              </mc:Choice>
              <mc:Fallback>
                <p:oleObj name="公式" r:id="rId8" imgW="64764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8" y="5699125"/>
                        <a:ext cx="1716087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247E5B-CC6B-4AD2-8E99-E0AAE4BB5758}" type="datetime1">
              <a:rPr lang="zh-CN" altLang="en-US" smtClean="0"/>
              <a:t>2018/12/2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D4075A-506C-4F60-BFBD-2F74739DB74A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0"/>
          <p:cNvGrpSpPr>
            <a:grpSpLocks/>
          </p:cNvGrpSpPr>
          <p:nvPr/>
        </p:nvGrpSpPr>
        <p:grpSpPr bwMode="auto">
          <a:xfrm>
            <a:off x="915988" y="1654175"/>
            <a:ext cx="4332287" cy="2178050"/>
            <a:chOff x="1578" y="222"/>
            <a:chExt cx="2729" cy="1372"/>
          </a:xfrm>
        </p:grpSpPr>
        <p:sp>
          <p:nvSpPr>
            <p:cNvPr id="3163" name="Rectangle 3"/>
            <p:cNvSpPr>
              <a:spLocks noChangeArrowheads="1"/>
            </p:cNvSpPr>
            <p:nvPr/>
          </p:nvSpPr>
          <p:spPr bwMode="auto">
            <a:xfrm>
              <a:off x="1578" y="222"/>
              <a:ext cx="2729" cy="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4" name="Rectangle 4"/>
            <p:cNvSpPr>
              <a:spLocks noChangeArrowheads="1"/>
            </p:cNvSpPr>
            <p:nvPr/>
          </p:nvSpPr>
          <p:spPr bwMode="auto">
            <a:xfrm>
              <a:off x="1578" y="225"/>
              <a:ext cx="5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5" name="Rectangle 5"/>
            <p:cNvSpPr>
              <a:spLocks noChangeArrowheads="1"/>
            </p:cNvSpPr>
            <p:nvPr/>
          </p:nvSpPr>
          <p:spPr bwMode="auto">
            <a:xfrm>
              <a:off x="2033" y="225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6" name="Rectangle 6"/>
            <p:cNvSpPr>
              <a:spLocks noChangeArrowheads="1"/>
            </p:cNvSpPr>
            <p:nvPr/>
          </p:nvSpPr>
          <p:spPr bwMode="auto">
            <a:xfrm>
              <a:off x="1651" y="309"/>
              <a:ext cx="35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Present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67" name="Rectangle 7"/>
            <p:cNvSpPr>
              <a:spLocks noChangeArrowheads="1"/>
            </p:cNvSpPr>
            <p:nvPr/>
          </p:nvSpPr>
          <p:spPr bwMode="auto">
            <a:xfrm>
              <a:off x="2736" y="285"/>
              <a:ext cx="21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Next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68" name="Rectangle 8"/>
            <p:cNvSpPr>
              <a:spLocks noChangeArrowheads="1"/>
            </p:cNvSpPr>
            <p:nvPr/>
          </p:nvSpPr>
          <p:spPr bwMode="auto">
            <a:xfrm>
              <a:off x="3868" y="225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9" name="Rectangle 9"/>
            <p:cNvSpPr>
              <a:spLocks noChangeArrowheads="1"/>
            </p:cNvSpPr>
            <p:nvPr/>
          </p:nvSpPr>
          <p:spPr bwMode="auto">
            <a:xfrm>
              <a:off x="4299" y="225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0" name="Rectangle 10"/>
            <p:cNvSpPr>
              <a:spLocks noChangeArrowheads="1"/>
            </p:cNvSpPr>
            <p:nvPr/>
          </p:nvSpPr>
          <p:spPr bwMode="auto">
            <a:xfrm>
              <a:off x="2033" y="425"/>
              <a:ext cx="1827" cy="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1" name="Rectangle 11"/>
            <p:cNvSpPr>
              <a:spLocks noChangeArrowheads="1"/>
            </p:cNvSpPr>
            <p:nvPr/>
          </p:nvSpPr>
          <p:spPr bwMode="auto">
            <a:xfrm>
              <a:off x="1578" y="428"/>
              <a:ext cx="5" cy="1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2" name="Rectangle 12"/>
            <p:cNvSpPr>
              <a:spLocks noChangeArrowheads="1"/>
            </p:cNvSpPr>
            <p:nvPr/>
          </p:nvSpPr>
          <p:spPr bwMode="auto">
            <a:xfrm>
              <a:off x="2971" y="285"/>
              <a:ext cx="23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state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73" name="Rectangle 13"/>
            <p:cNvSpPr>
              <a:spLocks noChangeArrowheads="1"/>
            </p:cNvSpPr>
            <p:nvPr/>
          </p:nvSpPr>
          <p:spPr bwMode="auto">
            <a:xfrm>
              <a:off x="2033" y="428"/>
              <a:ext cx="6" cy="1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4" name="Rectangle 14"/>
            <p:cNvSpPr>
              <a:spLocks noChangeArrowheads="1"/>
            </p:cNvSpPr>
            <p:nvPr/>
          </p:nvSpPr>
          <p:spPr bwMode="auto">
            <a:xfrm>
              <a:off x="1709" y="465"/>
              <a:ext cx="23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state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75" name="Rectangle 15"/>
            <p:cNvSpPr>
              <a:spLocks noChangeArrowheads="1"/>
            </p:cNvSpPr>
            <p:nvPr/>
          </p:nvSpPr>
          <p:spPr bwMode="auto">
            <a:xfrm>
              <a:off x="2110" y="464"/>
              <a:ext cx="10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i="1">
                  <a:solidFill>
                    <a:srgbClr val="000000"/>
                  </a:solidFill>
                  <a:latin typeface="Times New Roman" pitchFamily="18" charset="0"/>
                </a:rPr>
                <a:t>w 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3176" name="Rectangle 16"/>
            <p:cNvSpPr>
              <a:spLocks noChangeArrowheads="1"/>
            </p:cNvSpPr>
            <p:nvPr/>
          </p:nvSpPr>
          <p:spPr bwMode="auto">
            <a:xfrm>
              <a:off x="2189" y="505"/>
              <a:ext cx="5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900">
                  <a:solidFill>
                    <a:srgbClr val="000000"/>
                  </a:solidFill>
                  <a:latin typeface="Times New Roman" pitchFamily="18" charset="0"/>
                </a:rPr>
                <a:t>2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77" name="Rectangle 17"/>
            <p:cNvSpPr>
              <a:spLocks noChangeArrowheads="1"/>
            </p:cNvSpPr>
            <p:nvPr/>
          </p:nvSpPr>
          <p:spPr bwMode="auto">
            <a:xfrm>
              <a:off x="2239" y="464"/>
              <a:ext cx="10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i="1">
                  <a:solidFill>
                    <a:srgbClr val="000000"/>
                  </a:solidFill>
                  <a:latin typeface="Times New Roman" pitchFamily="18" charset="0"/>
                </a:rPr>
                <a:t>w 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3178" name="Rectangle 18"/>
            <p:cNvSpPr>
              <a:spLocks noChangeArrowheads="1"/>
            </p:cNvSpPr>
            <p:nvPr/>
          </p:nvSpPr>
          <p:spPr bwMode="auto">
            <a:xfrm>
              <a:off x="2318" y="505"/>
              <a:ext cx="5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900">
                  <a:solidFill>
                    <a:srgbClr val="000000"/>
                  </a:solidFill>
                  <a:latin typeface="Times New Roman" pitchFamily="18" charset="0"/>
                </a:rPr>
                <a:t>1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79" name="Rectangle 19"/>
            <p:cNvSpPr>
              <a:spLocks noChangeArrowheads="1"/>
            </p:cNvSpPr>
            <p:nvPr/>
          </p:nvSpPr>
          <p:spPr bwMode="auto">
            <a:xfrm>
              <a:off x="2399" y="464"/>
              <a:ext cx="9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=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80" name="Rectangle 20"/>
            <p:cNvSpPr>
              <a:spLocks noChangeArrowheads="1"/>
            </p:cNvSpPr>
            <p:nvPr/>
          </p:nvSpPr>
          <p:spPr bwMode="auto">
            <a:xfrm>
              <a:off x="2515" y="464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81" name="Rectangle 21"/>
            <p:cNvSpPr>
              <a:spLocks noChangeArrowheads="1"/>
            </p:cNvSpPr>
            <p:nvPr/>
          </p:nvSpPr>
          <p:spPr bwMode="auto">
            <a:xfrm>
              <a:off x="2884" y="465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82" name="Rectangle 22"/>
            <p:cNvSpPr>
              <a:spLocks noChangeArrowheads="1"/>
            </p:cNvSpPr>
            <p:nvPr/>
          </p:nvSpPr>
          <p:spPr bwMode="auto">
            <a:xfrm>
              <a:off x="3257" y="465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83" name="Rectangle 23"/>
            <p:cNvSpPr>
              <a:spLocks noChangeArrowheads="1"/>
            </p:cNvSpPr>
            <p:nvPr/>
          </p:nvSpPr>
          <p:spPr bwMode="auto">
            <a:xfrm>
              <a:off x="3868" y="428"/>
              <a:ext cx="6" cy="1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" name="Rectangle 24"/>
            <p:cNvSpPr>
              <a:spLocks noChangeArrowheads="1"/>
            </p:cNvSpPr>
            <p:nvPr/>
          </p:nvSpPr>
          <p:spPr bwMode="auto">
            <a:xfrm>
              <a:off x="3629" y="465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85" name="Rectangle 25"/>
            <p:cNvSpPr>
              <a:spLocks noChangeArrowheads="1"/>
            </p:cNvSpPr>
            <p:nvPr/>
          </p:nvSpPr>
          <p:spPr bwMode="auto">
            <a:xfrm>
              <a:off x="4299" y="428"/>
              <a:ext cx="6" cy="1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6" name="Rectangle 26"/>
            <p:cNvSpPr>
              <a:spLocks noChangeArrowheads="1"/>
            </p:cNvSpPr>
            <p:nvPr/>
          </p:nvSpPr>
          <p:spPr bwMode="auto">
            <a:xfrm>
              <a:off x="2033" y="593"/>
              <a:ext cx="1827" cy="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7" name="Rectangle 27"/>
            <p:cNvSpPr>
              <a:spLocks noChangeArrowheads="1"/>
            </p:cNvSpPr>
            <p:nvPr/>
          </p:nvSpPr>
          <p:spPr bwMode="auto">
            <a:xfrm>
              <a:off x="1578" y="596"/>
              <a:ext cx="5" cy="19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8" name="Rectangle 28"/>
            <p:cNvSpPr>
              <a:spLocks noChangeArrowheads="1"/>
            </p:cNvSpPr>
            <p:nvPr/>
          </p:nvSpPr>
          <p:spPr bwMode="auto">
            <a:xfrm>
              <a:off x="3937" y="426"/>
              <a:ext cx="31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Output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89" name="Rectangle 29"/>
            <p:cNvSpPr>
              <a:spLocks noChangeArrowheads="1"/>
            </p:cNvSpPr>
            <p:nvPr/>
          </p:nvSpPr>
          <p:spPr bwMode="auto">
            <a:xfrm>
              <a:off x="1704" y="609"/>
              <a:ext cx="7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i="1">
                  <a:solidFill>
                    <a:srgbClr val="000000"/>
                  </a:solidFill>
                  <a:latin typeface="Times New Roman" pitchFamily="18" charset="0"/>
                </a:rPr>
                <a:t>y 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3190" name="Rectangle 30"/>
            <p:cNvSpPr>
              <a:spLocks noChangeArrowheads="1"/>
            </p:cNvSpPr>
            <p:nvPr/>
          </p:nvSpPr>
          <p:spPr bwMode="auto">
            <a:xfrm>
              <a:off x="1758" y="650"/>
              <a:ext cx="5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900">
                  <a:solidFill>
                    <a:srgbClr val="000000"/>
                  </a:solidFill>
                  <a:latin typeface="Times New Roman" pitchFamily="18" charset="0"/>
                </a:rPr>
                <a:t>2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91" name="Rectangle 31"/>
            <p:cNvSpPr>
              <a:spLocks noChangeArrowheads="1"/>
            </p:cNvSpPr>
            <p:nvPr/>
          </p:nvSpPr>
          <p:spPr bwMode="auto">
            <a:xfrm>
              <a:off x="1809" y="609"/>
              <a:ext cx="7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i="1">
                  <a:solidFill>
                    <a:srgbClr val="000000"/>
                  </a:solidFill>
                  <a:latin typeface="Times New Roman" pitchFamily="18" charset="0"/>
                </a:rPr>
                <a:t>y 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3192" name="Rectangle 32"/>
            <p:cNvSpPr>
              <a:spLocks noChangeArrowheads="1"/>
            </p:cNvSpPr>
            <p:nvPr/>
          </p:nvSpPr>
          <p:spPr bwMode="auto">
            <a:xfrm>
              <a:off x="2033" y="596"/>
              <a:ext cx="6" cy="19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3" name="Rectangle 33"/>
            <p:cNvSpPr>
              <a:spLocks noChangeArrowheads="1"/>
            </p:cNvSpPr>
            <p:nvPr/>
          </p:nvSpPr>
          <p:spPr bwMode="auto">
            <a:xfrm>
              <a:off x="1863" y="650"/>
              <a:ext cx="5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900">
                  <a:solidFill>
                    <a:srgbClr val="000000"/>
                  </a:solidFill>
                  <a:latin typeface="Times New Roman" pitchFamily="18" charset="0"/>
                </a:rPr>
                <a:t>1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94" name="Rectangle 34"/>
            <p:cNvSpPr>
              <a:spLocks noChangeArrowheads="1"/>
            </p:cNvSpPr>
            <p:nvPr/>
          </p:nvSpPr>
          <p:spPr bwMode="auto">
            <a:xfrm>
              <a:off x="2452" y="648"/>
              <a:ext cx="9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i="1">
                  <a:solidFill>
                    <a:srgbClr val="000000"/>
                  </a:solidFill>
                  <a:latin typeface="Times New Roman" pitchFamily="18" charset="0"/>
                </a:rPr>
                <a:t>Y 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3195" name="Rectangle 35"/>
            <p:cNvSpPr>
              <a:spLocks noChangeArrowheads="1"/>
            </p:cNvSpPr>
            <p:nvPr/>
          </p:nvSpPr>
          <p:spPr bwMode="auto">
            <a:xfrm>
              <a:off x="2517" y="688"/>
              <a:ext cx="5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900">
                  <a:solidFill>
                    <a:srgbClr val="000000"/>
                  </a:solidFill>
                  <a:latin typeface="Times New Roman" pitchFamily="18" charset="0"/>
                </a:rPr>
                <a:t>2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96" name="Rectangle 36"/>
            <p:cNvSpPr>
              <a:spLocks noChangeArrowheads="1"/>
            </p:cNvSpPr>
            <p:nvPr/>
          </p:nvSpPr>
          <p:spPr bwMode="auto">
            <a:xfrm>
              <a:off x="2565" y="648"/>
              <a:ext cx="9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i="1">
                  <a:solidFill>
                    <a:srgbClr val="000000"/>
                  </a:solidFill>
                  <a:latin typeface="Times New Roman" pitchFamily="18" charset="0"/>
                </a:rPr>
                <a:t>Y 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3197" name="Rectangle 37"/>
            <p:cNvSpPr>
              <a:spLocks noChangeArrowheads="1"/>
            </p:cNvSpPr>
            <p:nvPr/>
          </p:nvSpPr>
          <p:spPr bwMode="auto">
            <a:xfrm>
              <a:off x="2630" y="688"/>
              <a:ext cx="5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900">
                  <a:solidFill>
                    <a:srgbClr val="000000"/>
                  </a:solidFill>
                  <a:latin typeface="Times New Roman" pitchFamily="18" charset="0"/>
                </a:rPr>
                <a:t>1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98" name="Rectangle 38"/>
            <p:cNvSpPr>
              <a:spLocks noChangeArrowheads="1"/>
            </p:cNvSpPr>
            <p:nvPr/>
          </p:nvSpPr>
          <p:spPr bwMode="auto">
            <a:xfrm>
              <a:off x="2823" y="648"/>
              <a:ext cx="9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i="1">
                  <a:solidFill>
                    <a:srgbClr val="000000"/>
                  </a:solidFill>
                  <a:latin typeface="Times New Roman" pitchFamily="18" charset="0"/>
                </a:rPr>
                <a:t>Y 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3199" name="Rectangle 39"/>
            <p:cNvSpPr>
              <a:spLocks noChangeArrowheads="1"/>
            </p:cNvSpPr>
            <p:nvPr/>
          </p:nvSpPr>
          <p:spPr bwMode="auto">
            <a:xfrm>
              <a:off x="2888" y="688"/>
              <a:ext cx="5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900">
                  <a:solidFill>
                    <a:srgbClr val="000000"/>
                  </a:solidFill>
                  <a:latin typeface="Times New Roman" pitchFamily="18" charset="0"/>
                </a:rPr>
                <a:t>2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00" name="Rectangle 40"/>
            <p:cNvSpPr>
              <a:spLocks noChangeArrowheads="1"/>
            </p:cNvSpPr>
            <p:nvPr/>
          </p:nvSpPr>
          <p:spPr bwMode="auto">
            <a:xfrm>
              <a:off x="2937" y="648"/>
              <a:ext cx="9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i="1">
                  <a:solidFill>
                    <a:srgbClr val="000000"/>
                  </a:solidFill>
                  <a:latin typeface="Times New Roman" pitchFamily="18" charset="0"/>
                </a:rPr>
                <a:t>Y 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3201" name="Rectangle 41"/>
            <p:cNvSpPr>
              <a:spLocks noChangeArrowheads="1"/>
            </p:cNvSpPr>
            <p:nvPr/>
          </p:nvSpPr>
          <p:spPr bwMode="auto">
            <a:xfrm>
              <a:off x="3002" y="688"/>
              <a:ext cx="5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900">
                  <a:solidFill>
                    <a:srgbClr val="000000"/>
                  </a:solidFill>
                  <a:latin typeface="Times New Roman" pitchFamily="18" charset="0"/>
                </a:rPr>
                <a:t>1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02" name="Rectangle 42"/>
            <p:cNvSpPr>
              <a:spLocks noChangeArrowheads="1"/>
            </p:cNvSpPr>
            <p:nvPr/>
          </p:nvSpPr>
          <p:spPr bwMode="auto">
            <a:xfrm>
              <a:off x="3194" y="648"/>
              <a:ext cx="9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i="1">
                  <a:solidFill>
                    <a:srgbClr val="000000"/>
                  </a:solidFill>
                  <a:latin typeface="Times New Roman" pitchFamily="18" charset="0"/>
                </a:rPr>
                <a:t>Y 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3203" name="Rectangle 43"/>
            <p:cNvSpPr>
              <a:spLocks noChangeArrowheads="1"/>
            </p:cNvSpPr>
            <p:nvPr/>
          </p:nvSpPr>
          <p:spPr bwMode="auto">
            <a:xfrm>
              <a:off x="3259" y="688"/>
              <a:ext cx="5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900">
                  <a:solidFill>
                    <a:srgbClr val="000000"/>
                  </a:solidFill>
                  <a:latin typeface="Times New Roman" pitchFamily="18" charset="0"/>
                </a:rPr>
                <a:t>2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04" name="Rectangle 44"/>
            <p:cNvSpPr>
              <a:spLocks noChangeArrowheads="1"/>
            </p:cNvSpPr>
            <p:nvPr/>
          </p:nvSpPr>
          <p:spPr bwMode="auto">
            <a:xfrm>
              <a:off x="3308" y="648"/>
              <a:ext cx="9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i="1">
                  <a:solidFill>
                    <a:srgbClr val="000000"/>
                  </a:solidFill>
                  <a:latin typeface="Times New Roman" pitchFamily="18" charset="0"/>
                </a:rPr>
                <a:t>Y 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3205" name="Rectangle 45"/>
            <p:cNvSpPr>
              <a:spLocks noChangeArrowheads="1"/>
            </p:cNvSpPr>
            <p:nvPr/>
          </p:nvSpPr>
          <p:spPr bwMode="auto">
            <a:xfrm>
              <a:off x="3373" y="688"/>
              <a:ext cx="5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900">
                  <a:solidFill>
                    <a:srgbClr val="000000"/>
                  </a:solidFill>
                  <a:latin typeface="Times New Roman" pitchFamily="18" charset="0"/>
                </a:rPr>
                <a:t>1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06" name="Rectangle 46"/>
            <p:cNvSpPr>
              <a:spLocks noChangeArrowheads="1"/>
            </p:cNvSpPr>
            <p:nvPr/>
          </p:nvSpPr>
          <p:spPr bwMode="auto">
            <a:xfrm>
              <a:off x="3565" y="648"/>
              <a:ext cx="9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i="1">
                  <a:solidFill>
                    <a:srgbClr val="000000"/>
                  </a:solidFill>
                  <a:latin typeface="Times New Roman" pitchFamily="18" charset="0"/>
                </a:rPr>
                <a:t>Y 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3207" name="Rectangle 47"/>
            <p:cNvSpPr>
              <a:spLocks noChangeArrowheads="1"/>
            </p:cNvSpPr>
            <p:nvPr/>
          </p:nvSpPr>
          <p:spPr bwMode="auto">
            <a:xfrm>
              <a:off x="3630" y="688"/>
              <a:ext cx="5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900">
                  <a:solidFill>
                    <a:srgbClr val="000000"/>
                  </a:solidFill>
                  <a:latin typeface="Times New Roman" pitchFamily="18" charset="0"/>
                </a:rPr>
                <a:t>2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08" name="Rectangle 48"/>
            <p:cNvSpPr>
              <a:spLocks noChangeArrowheads="1"/>
            </p:cNvSpPr>
            <p:nvPr/>
          </p:nvSpPr>
          <p:spPr bwMode="auto">
            <a:xfrm>
              <a:off x="3679" y="648"/>
              <a:ext cx="9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i="1">
                  <a:solidFill>
                    <a:srgbClr val="000000"/>
                  </a:solidFill>
                  <a:latin typeface="Times New Roman" pitchFamily="18" charset="0"/>
                </a:rPr>
                <a:t>Y 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3209" name="Rectangle 49"/>
            <p:cNvSpPr>
              <a:spLocks noChangeArrowheads="1"/>
            </p:cNvSpPr>
            <p:nvPr/>
          </p:nvSpPr>
          <p:spPr bwMode="auto">
            <a:xfrm>
              <a:off x="3868" y="596"/>
              <a:ext cx="6" cy="19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" name="Rectangle 50"/>
            <p:cNvSpPr>
              <a:spLocks noChangeArrowheads="1"/>
            </p:cNvSpPr>
            <p:nvPr/>
          </p:nvSpPr>
          <p:spPr bwMode="auto">
            <a:xfrm>
              <a:off x="3744" y="688"/>
              <a:ext cx="5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900">
                  <a:solidFill>
                    <a:srgbClr val="000000"/>
                  </a:solidFill>
                  <a:latin typeface="Times New Roman" pitchFamily="18" charset="0"/>
                </a:rPr>
                <a:t>1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11" name="Rectangle 51"/>
            <p:cNvSpPr>
              <a:spLocks noChangeArrowheads="1"/>
            </p:cNvSpPr>
            <p:nvPr/>
          </p:nvSpPr>
          <p:spPr bwMode="auto">
            <a:xfrm>
              <a:off x="4299" y="596"/>
              <a:ext cx="6" cy="19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2" name="Rectangle 52"/>
            <p:cNvSpPr>
              <a:spLocks noChangeArrowheads="1"/>
            </p:cNvSpPr>
            <p:nvPr/>
          </p:nvSpPr>
          <p:spPr bwMode="auto">
            <a:xfrm>
              <a:off x="1578" y="785"/>
              <a:ext cx="2729" cy="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3" name="Rectangle 53"/>
            <p:cNvSpPr>
              <a:spLocks noChangeArrowheads="1"/>
            </p:cNvSpPr>
            <p:nvPr/>
          </p:nvSpPr>
          <p:spPr bwMode="auto">
            <a:xfrm>
              <a:off x="1578" y="788"/>
              <a:ext cx="5" cy="2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4" name="Rectangle 54"/>
            <p:cNvSpPr>
              <a:spLocks noChangeArrowheads="1"/>
            </p:cNvSpPr>
            <p:nvPr/>
          </p:nvSpPr>
          <p:spPr bwMode="auto">
            <a:xfrm>
              <a:off x="4058" y="609"/>
              <a:ext cx="7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i="1">
                  <a:solidFill>
                    <a:srgbClr val="000000"/>
                  </a:solidFill>
                  <a:latin typeface="Times New Roman" pitchFamily="18" charset="0"/>
                </a:rPr>
                <a:t>z 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3215" name="Rectangle 55"/>
            <p:cNvSpPr>
              <a:spLocks noChangeArrowheads="1"/>
            </p:cNvSpPr>
            <p:nvPr/>
          </p:nvSpPr>
          <p:spPr bwMode="auto">
            <a:xfrm>
              <a:off x="2033" y="788"/>
              <a:ext cx="6" cy="2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6" name="Rectangle 56"/>
            <p:cNvSpPr>
              <a:spLocks noChangeArrowheads="1"/>
            </p:cNvSpPr>
            <p:nvPr/>
          </p:nvSpPr>
          <p:spPr bwMode="auto">
            <a:xfrm>
              <a:off x="1754" y="847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17" name="Rectangle 57"/>
            <p:cNvSpPr>
              <a:spLocks noChangeArrowheads="1"/>
            </p:cNvSpPr>
            <p:nvPr/>
          </p:nvSpPr>
          <p:spPr bwMode="auto">
            <a:xfrm>
              <a:off x="2519" y="847"/>
              <a:ext cx="8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18" name="Rectangle 58"/>
            <p:cNvSpPr>
              <a:spLocks noChangeArrowheads="1"/>
            </p:cNvSpPr>
            <p:nvPr/>
          </p:nvSpPr>
          <p:spPr bwMode="auto">
            <a:xfrm>
              <a:off x="2571" y="802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50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3219" name="Rectangle 59"/>
            <p:cNvSpPr>
              <a:spLocks noChangeArrowheads="1"/>
            </p:cNvSpPr>
            <p:nvPr/>
          </p:nvSpPr>
          <p:spPr bwMode="auto">
            <a:xfrm>
              <a:off x="2571" y="847"/>
              <a:ext cx="8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20" name="Rectangle 60"/>
            <p:cNvSpPr>
              <a:spLocks noChangeArrowheads="1"/>
            </p:cNvSpPr>
            <p:nvPr/>
          </p:nvSpPr>
          <p:spPr bwMode="auto">
            <a:xfrm>
              <a:off x="2884" y="847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21" name="Rectangle 61"/>
            <p:cNvSpPr>
              <a:spLocks noChangeArrowheads="1"/>
            </p:cNvSpPr>
            <p:nvPr/>
          </p:nvSpPr>
          <p:spPr bwMode="auto">
            <a:xfrm>
              <a:off x="3257" y="847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22" name="Rectangle 62"/>
            <p:cNvSpPr>
              <a:spLocks noChangeArrowheads="1"/>
            </p:cNvSpPr>
            <p:nvPr/>
          </p:nvSpPr>
          <p:spPr bwMode="auto">
            <a:xfrm>
              <a:off x="3868" y="788"/>
              <a:ext cx="6" cy="2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3" name="Rectangle 63"/>
            <p:cNvSpPr>
              <a:spLocks noChangeArrowheads="1"/>
            </p:cNvSpPr>
            <p:nvPr/>
          </p:nvSpPr>
          <p:spPr bwMode="auto">
            <a:xfrm>
              <a:off x="3629" y="847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24" name="Rectangle 64"/>
            <p:cNvSpPr>
              <a:spLocks noChangeArrowheads="1"/>
            </p:cNvSpPr>
            <p:nvPr/>
          </p:nvSpPr>
          <p:spPr bwMode="auto">
            <a:xfrm>
              <a:off x="4299" y="788"/>
              <a:ext cx="6" cy="21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5" name="Rectangle 65"/>
            <p:cNvSpPr>
              <a:spLocks noChangeArrowheads="1"/>
            </p:cNvSpPr>
            <p:nvPr/>
          </p:nvSpPr>
          <p:spPr bwMode="auto">
            <a:xfrm>
              <a:off x="1578" y="1004"/>
              <a:ext cx="5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6" name="Rectangle 66"/>
            <p:cNvSpPr>
              <a:spLocks noChangeArrowheads="1"/>
            </p:cNvSpPr>
            <p:nvPr/>
          </p:nvSpPr>
          <p:spPr bwMode="auto">
            <a:xfrm>
              <a:off x="4063" y="847"/>
              <a:ext cx="8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27" name="Rectangle 67"/>
            <p:cNvSpPr>
              <a:spLocks noChangeArrowheads="1"/>
            </p:cNvSpPr>
            <p:nvPr/>
          </p:nvSpPr>
          <p:spPr bwMode="auto">
            <a:xfrm>
              <a:off x="2033" y="1004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8" name="Rectangle 68"/>
            <p:cNvSpPr>
              <a:spLocks noChangeArrowheads="1"/>
            </p:cNvSpPr>
            <p:nvPr/>
          </p:nvSpPr>
          <p:spPr bwMode="auto">
            <a:xfrm>
              <a:off x="1754" y="104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29" name="Rectangle 69"/>
            <p:cNvSpPr>
              <a:spLocks noChangeArrowheads="1"/>
            </p:cNvSpPr>
            <p:nvPr/>
          </p:nvSpPr>
          <p:spPr bwMode="auto">
            <a:xfrm>
              <a:off x="2519" y="104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30" name="Rectangle 70"/>
            <p:cNvSpPr>
              <a:spLocks noChangeArrowheads="1"/>
            </p:cNvSpPr>
            <p:nvPr/>
          </p:nvSpPr>
          <p:spPr bwMode="auto">
            <a:xfrm>
              <a:off x="2886" y="1040"/>
              <a:ext cx="8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31" name="Rectangle 71"/>
            <p:cNvSpPr>
              <a:spLocks noChangeArrowheads="1"/>
            </p:cNvSpPr>
            <p:nvPr/>
          </p:nvSpPr>
          <p:spPr bwMode="auto">
            <a:xfrm>
              <a:off x="2937" y="996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50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3232" name="Rectangle 72"/>
            <p:cNvSpPr>
              <a:spLocks noChangeArrowheads="1"/>
            </p:cNvSpPr>
            <p:nvPr/>
          </p:nvSpPr>
          <p:spPr bwMode="auto">
            <a:xfrm>
              <a:off x="2937" y="1040"/>
              <a:ext cx="8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33" name="Rectangle 73"/>
            <p:cNvSpPr>
              <a:spLocks noChangeArrowheads="1"/>
            </p:cNvSpPr>
            <p:nvPr/>
          </p:nvSpPr>
          <p:spPr bwMode="auto">
            <a:xfrm>
              <a:off x="3255" y="104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34" name="Rectangle 74"/>
            <p:cNvSpPr>
              <a:spLocks noChangeArrowheads="1"/>
            </p:cNvSpPr>
            <p:nvPr/>
          </p:nvSpPr>
          <p:spPr bwMode="auto">
            <a:xfrm>
              <a:off x="3868" y="1004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5" name="Rectangle 75"/>
            <p:cNvSpPr>
              <a:spLocks noChangeArrowheads="1"/>
            </p:cNvSpPr>
            <p:nvPr/>
          </p:nvSpPr>
          <p:spPr bwMode="auto">
            <a:xfrm>
              <a:off x="3628" y="1040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36" name="Rectangle 76"/>
            <p:cNvSpPr>
              <a:spLocks noChangeArrowheads="1"/>
            </p:cNvSpPr>
            <p:nvPr/>
          </p:nvSpPr>
          <p:spPr bwMode="auto">
            <a:xfrm>
              <a:off x="4299" y="1004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7" name="Rectangle 77"/>
            <p:cNvSpPr>
              <a:spLocks noChangeArrowheads="1"/>
            </p:cNvSpPr>
            <p:nvPr/>
          </p:nvSpPr>
          <p:spPr bwMode="auto">
            <a:xfrm>
              <a:off x="1578" y="1208"/>
              <a:ext cx="5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8" name="Rectangle 78"/>
            <p:cNvSpPr>
              <a:spLocks noChangeArrowheads="1"/>
            </p:cNvSpPr>
            <p:nvPr/>
          </p:nvSpPr>
          <p:spPr bwMode="auto">
            <a:xfrm>
              <a:off x="4062" y="1040"/>
              <a:ext cx="8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39" name="Rectangle 79"/>
            <p:cNvSpPr>
              <a:spLocks noChangeArrowheads="1"/>
            </p:cNvSpPr>
            <p:nvPr/>
          </p:nvSpPr>
          <p:spPr bwMode="auto">
            <a:xfrm>
              <a:off x="2033" y="1208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0" name="Rectangle 80"/>
            <p:cNvSpPr>
              <a:spLocks noChangeArrowheads="1"/>
            </p:cNvSpPr>
            <p:nvPr/>
          </p:nvSpPr>
          <p:spPr bwMode="auto">
            <a:xfrm>
              <a:off x="1754" y="1234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41" name="Rectangle 81"/>
            <p:cNvSpPr>
              <a:spLocks noChangeArrowheads="1"/>
            </p:cNvSpPr>
            <p:nvPr/>
          </p:nvSpPr>
          <p:spPr bwMode="auto">
            <a:xfrm>
              <a:off x="2519" y="1234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42" name="Rectangle 82"/>
            <p:cNvSpPr>
              <a:spLocks noChangeArrowheads="1"/>
            </p:cNvSpPr>
            <p:nvPr/>
          </p:nvSpPr>
          <p:spPr bwMode="auto">
            <a:xfrm>
              <a:off x="2886" y="1234"/>
              <a:ext cx="8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43" name="Rectangle 83"/>
            <p:cNvSpPr>
              <a:spLocks noChangeArrowheads="1"/>
            </p:cNvSpPr>
            <p:nvPr/>
          </p:nvSpPr>
          <p:spPr bwMode="auto">
            <a:xfrm>
              <a:off x="2937" y="1189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50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3244" name="Rectangle 84"/>
            <p:cNvSpPr>
              <a:spLocks noChangeArrowheads="1"/>
            </p:cNvSpPr>
            <p:nvPr/>
          </p:nvSpPr>
          <p:spPr bwMode="auto">
            <a:xfrm>
              <a:off x="2937" y="1234"/>
              <a:ext cx="8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45" name="Rectangle 85"/>
            <p:cNvSpPr>
              <a:spLocks noChangeArrowheads="1"/>
            </p:cNvSpPr>
            <p:nvPr/>
          </p:nvSpPr>
          <p:spPr bwMode="auto">
            <a:xfrm>
              <a:off x="3255" y="1234"/>
              <a:ext cx="8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46" name="Rectangle 86"/>
            <p:cNvSpPr>
              <a:spLocks noChangeArrowheads="1"/>
            </p:cNvSpPr>
            <p:nvPr/>
          </p:nvSpPr>
          <p:spPr bwMode="auto">
            <a:xfrm>
              <a:off x="3308" y="1189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50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3247" name="Rectangle 87"/>
            <p:cNvSpPr>
              <a:spLocks noChangeArrowheads="1"/>
            </p:cNvSpPr>
            <p:nvPr/>
          </p:nvSpPr>
          <p:spPr bwMode="auto">
            <a:xfrm>
              <a:off x="3308" y="1234"/>
              <a:ext cx="8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48" name="Rectangle 88"/>
            <p:cNvSpPr>
              <a:spLocks noChangeArrowheads="1"/>
            </p:cNvSpPr>
            <p:nvPr/>
          </p:nvSpPr>
          <p:spPr bwMode="auto">
            <a:xfrm>
              <a:off x="3627" y="1234"/>
              <a:ext cx="8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49" name="Rectangle 89"/>
            <p:cNvSpPr>
              <a:spLocks noChangeArrowheads="1"/>
            </p:cNvSpPr>
            <p:nvPr/>
          </p:nvSpPr>
          <p:spPr bwMode="auto">
            <a:xfrm>
              <a:off x="3679" y="1189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50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3250" name="Rectangle 90"/>
            <p:cNvSpPr>
              <a:spLocks noChangeArrowheads="1"/>
            </p:cNvSpPr>
            <p:nvPr/>
          </p:nvSpPr>
          <p:spPr bwMode="auto">
            <a:xfrm>
              <a:off x="3868" y="1208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1" name="Rectangle 91"/>
            <p:cNvSpPr>
              <a:spLocks noChangeArrowheads="1"/>
            </p:cNvSpPr>
            <p:nvPr/>
          </p:nvSpPr>
          <p:spPr bwMode="auto">
            <a:xfrm>
              <a:off x="3679" y="1234"/>
              <a:ext cx="8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52" name="Rectangle 92"/>
            <p:cNvSpPr>
              <a:spLocks noChangeArrowheads="1"/>
            </p:cNvSpPr>
            <p:nvPr/>
          </p:nvSpPr>
          <p:spPr bwMode="auto">
            <a:xfrm>
              <a:off x="4299" y="1208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3" name="Rectangle 93"/>
            <p:cNvSpPr>
              <a:spLocks noChangeArrowheads="1"/>
            </p:cNvSpPr>
            <p:nvPr/>
          </p:nvSpPr>
          <p:spPr bwMode="auto">
            <a:xfrm>
              <a:off x="1578" y="1399"/>
              <a:ext cx="5" cy="19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4" name="Rectangle 94"/>
            <p:cNvSpPr>
              <a:spLocks noChangeArrowheads="1"/>
            </p:cNvSpPr>
            <p:nvPr/>
          </p:nvSpPr>
          <p:spPr bwMode="auto">
            <a:xfrm>
              <a:off x="4060" y="1234"/>
              <a:ext cx="8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55" name="Rectangle 95"/>
            <p:cNvSpPr>
              <a:spLocks noChangeArrowheads="1"/>
            </p:cNvSpPr>
            <p:nvPr/>
          </p:nvSpPr>
          <p:spPr bwMode="auto">
            <a:xfrm>
              <a:off x="2033" y="1399"/>
              <a:ext cx="6" cy="19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6" name="Rectangle 96"/>
            <p:cNvSpPr>
              <a:spLocks noChangeArrowheads="1"/>
            </p:cNvSpPr>
            <p:nvPr/>
          </p:nvSpPr>
          <p:spPr bwMode="auto">
            <a:xfrm>
              <a:off x="1754" y="1427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57" name="Rectangle 97"/>
            <p:cNvSpPr>
              <a:spLocks noChangeArrowheads="1"/>
            </p:cNvSpPr>
            <p:nvPr/>
          </p:nvSpPr>
          <p:spPr bwMode="auto">
            <a:xfrm>
              <a:off x="2519" y="1427"/>
              <a:ext cx="8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58" name="Rectangle 98"/>
            <p:cNvSpPr>
              <a:spLocks noChangeArrowheads="1"/>
            </p:cNvSpPr>
            <p:nvPr/>
          </p:nvSpPr>
          <p:spPr bwMode="auto">
            <a:xfrm>
              <a:off x="2571" y="1383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50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3259" name="Rectangle 99"/>
            <p:cNvSpPr>
              <a:spLocks noChangeArrowheads="1"/>
            </p:cNvSpPr>
            <p:nvPr/>
          </p:nvSpPr>
          <p:spPr bwMode="auto">
            <a:xfrm>
              <a:off x="2571" y="1427"/>
              <a:ext cx="8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60" name="Rectangle 100"/>
            <p:cNvSpPr>
              <a:spLocks noChangeArrowheads="1"/>
            </p:cNvSpPr>
            <p:nvPr/>
          </p:nvSpPr>
          <p:spPr bwMode="auto">
            <a:xfrm>
              <a:off x="2884" y="1427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61" name="Rectangle 101"/>
            <p:cNvSpPr>
              <a:spLocks noChangeArrowheads="1"/>
            </p:cNvSpPr>
            <p:nvPr/>
          </p:nvSpPr>
          <p:spPr bwMode="auto">
            <a:xfrm>
              <a:off x="3257" y="1427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62" name="Rectangle 102"/>
            <p:cNvSpPr>
              <a:spLocks noChangeArrowheads="1"/>
            </p:cNvSpPr>
            <p:nvPr/>
          </p:nvSpPr>
          <p:spPr bwMode="auto">
            <a:xfrm>
              <a:off x="3868" y="1399"/>
              <a:ext cx="6" cy="19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3" name="Rectangle 103"/>
            <p:cNvSpPr>
              <a:spLocks noChangeArrowheads="1"/>
            </p:cNvSpPr>
            <p:nvPr/>
          </p:nvSpPr>
          <p:spPr bwMode="auto">
            <a:xfrm>
              <a:off x="3629" y="1427"/>
              <a:ext cx="11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64" name="Rectangle 104"/>
            <p:cNvSpPr>
              <a:spLocks noChangeArrowheads="1"/>
            </p:cNvSpPr>
            <p:nvPr/>
          </p:nvSpPr>
          <p:spPr bwMode="auto">
            <a:xfrm>
              <a:off x="4299" y="1399"/>
              <a:ext cx="6" cy="19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5" name="Rectangle 105"/>
            <p:cNvSpPr>
              <a:spLocks noChangeArrowheads="1"/>
            </p:cNvSpPr>
            <p:nvPr/>
          </p:nvSpPr>
          <p:spPr bwMode="auto">
            <a:xfrm>
              <a:off x="1578" y="1588"/>
              <a:ext cx="2729" cy="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6" name="Rectangle 106"/>
            <p:cNvSpPr>
              <a:spLocks noChangeArrowheads="1"/>
            </p:cNvSpPr>
            <p:nvPr/>
          </p:nvSpPr>
          <p:spPr bwMode="auto">
            <a:xfrm>
              <a:off x="4063" y="1427"/>
              <a:ext cx="84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267" name="Oval 186"/>
            <p:cNvSpPr>
              <a:spLocks noChangeArrowheads="1"/>
            </p:cNvSpPr>
            <p:nvPr/>
          </p:nvSpPr>
          <p:spPr bwMode="auto">
            <a:xfrm>
              <a:off x="2485" y="83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8" name="Oval 187"/>
            <p:cNvSpPr>
              <a:spLocks noChangeArrowheads="1"/>
            </p:cNvSpPr>
            <p:nvPr/>
          </p:nvSpPr>
          <p:spPr bwMode="auto">
            <a:xfrm>
              <a:off x="2849" y="102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69" name="Oval 188"/>
            <p:cNvSpPr>
              <a:spLocks noChangeArrowheads="1"/>
            </p:cNvSpPr>
            <p:nvPr/>
          </p:nvSpPr>
          <p:spPr bwMode="auto">
            <a:xfrm>
              <a:off x="2853" y="121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0" name="Oval 189"/>
            <p:cNvSpPr>
              <a:spLocks noChangeArrowheads="1"/>
            </p:cNvSpPr>
            <p:nvPr/>
          </p:nvSpPr>
          <p:spPr bwMode="auto">
            <a:xfrm>
              <a:off x="2485" y="1408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1" name="Oval 190"/>
            <p:cNvSpPr>
              <a:spLocks noChangeArrowheads="1"/>
            </p:cNvSpPr>
            <p:nvPr/>
          </p:nvSpPr>
          <p:spPr bwMode="auto">
            <a:xfrm>
              <a:off x="3230" y="121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2" name="Oval 191"/>
            <p:cNvSpPr>
              <a:spLocks noChangeArrowheads="1"/>
            </p:cNvSpPr>
            <p:nvPr/>
          </p:nvSpPr>
          <p:spPr bwMode="auto">
            <a:xfrm>
              <a:off x="3601" y="1214"/>
              <a:ext cx="173" cy="1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01"/>
          <p:cNvGrpSpPr>
            <a:grpSpLocks/>
          </p:cNvGrpSpPr>
          <p:nvPr/>
        </p:nvGrpSpPr>
        <p:grpSpPr bwMode="auto">
          <a:xfrm>
            <a:off x="4259263" y="3900488"/>
            <a:ext cx="4087812" cy="2457450"/>
            <a:chOff x="1781" y="2155"/>
            <a:chExt cx="2320" cy="1204"/>
          </a:xfrm>
        </p:grpSpPr>
        <p:sp>
          <p:nvSpPr>
            <p:cNvPr id="3084" name="Rectangle 109"/>
            <p:cNvSpPr>
              <a:spLocks noChangeArrowheads="1"/>
            </p:cNvSpPr>
            <p:nvPr/>
          </p:nvSpPr>
          <p:spPr bwMode="auto">
            <a:xfrm>
              <a:off x="1781" y="2155"/>
              <a:ext cx="2314" cy="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Rectangle 110"/>
            <p:cNvSpPr>
              <a:spLocks noChangeArrowheads="1"/>
            </p:cNvSpPr>
            <p:nvPr/>
          </p:nvSpPr>
          <p:spPr bwMode="auto">
            <a:xfrm>
              <a:off x="1781" y="2157"/>
              <a:ext cx="6" cy="2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Rectangle 112"/>
            <p:cNvSpPr>
              <a:spLocks noChangeArrowheads="1"/>
            </p:cNvSpPr>
            <p:nvPr/>
          </p:nvSpPr>
          <p:spPr bwMode="auto">
            <a:xfrm>
              <a:off x="2249" y="2157"/>
              <a:ext cx="6" cy="2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Rectangle 113"/>
            <p:cNvSpPr>
              <a:spLocks noChangeArrowheads="1"/>
            </p:cNvSpPr>
            <p:nvPr/>
          </p:nvSpPr>
          <p:spPr bwMode="auto">
            <a:xfrm>
              <a:off x="1858" y="2237"/>
              <a:ext cx="322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Present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088" name="Rectangle 114"/>
            <p:cNvSpPr>
              <a:spLocks noChangeArrowheads="1"/>
            </p:cNvSpPr>
            <p:nvPr/>
          </p:nvSpPr>
          <p:spPr bwMode="auto">
            <a:xfrm>
              <a:off x="2736" y="2212"/>
              <a:ext cx="196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Next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089" name="Rectangle 115"/>
            <p:cNvSpPr>
              <a:spLocks noChangeArrowheads="1"/>
            </p:cNvSpPr>
            <p:nvPr/>
          </p:nvSpPr>
          <p:spPr bwMode="auto">
            <a:xfrm>
              <a:off x="3652" y="2157"/>
              <a:ext cx="6" cy="2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Rectangle 116"/>
            <p:cNvSpPr>
              <a:spLocks noChangeArrowheads="1"/>
            </p:cNvSpPr>
            <p:nvPr/>
          </p:nvSpPr>
          <p:spPr bwMode="auto">
            <a:xfrm>
              <a:off x="2971" y="2212"/>
              <a:ext cx="211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state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091" name="Rectangle 117"/>
            <p:cNvSpPr>
              <a:spLocks noChangeArrowheads="1"/>
            </p:cNvSpPr>
            <p:nvPr/>
          </p:nvSpPr>
          <p:spPr bwMode="auto">
            <a:xfrm>
              <a:off x="4095" y="2157"/>
              <a:ext cx="6" cy="2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Rectangle 118"/>
            <p:cNvSpPr>
              <a:spLocks noChangeArrowheads="1"/>
            </p:cNvSpPr>
            <p:nvPr/>
          </p:nvSpPr>
          <p:spPr bwMode="auto">
            <a:xfrm>
              <a:off x="2249" y="2358"/>
              <a:ext cx="1413" cy="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Rectangle 119"/>
            <p:cNvSpPr>
              <a:spLocks noChangeArrowheads="1"/>
            </p:cNvSpPr>
            <p:nvPr/>
          </p:nvSpPr>
          <p:spPr bwMode="auto">
            <a:xfrm>
              <a:off x="1781" y="2362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Rectangle 120"/>
            <p:cNvSpPr>
              <a:spLocks noChangeArrowheads="1"/>
            </p:cNvSpPr>
            <p:nvPr/>
          </p:nvSpPr>
          <p:spPr bwMode="auto">
            <a:xfrm>
              <a:off x="3730" y="2251"/>
              <a:ext cx="280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Output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095" name="Rectangle 121"/>
            <p:cNvSpPr>
              <a:spLocks noChangeArrowheads="1"/>
            </p:cNvSpPr>
            <p:nvPr/>
          </p:nvSpPr>
          <p:spPr bwMode="auto">
            <a:xfrm>
              <a:off x="2249" y="2362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" name="Rectangle 122"/>
            <p:cNvSpPr>
              <a:spLocks noChangeArrowheads="1"/>
            </p:cNvSpPr>
            <p:nvPr/>
          </p:nvSpPr>
          <p:spPr bwMode="auto">
            <a:xfrm>
              <a:off x="1917" y="2380"/>
              <a:ext cx="211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state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097" name="Rectangle 123"/>
            <p:cNvSpPr>
              <a:spLocks noChangeArrowheads="1"/>
            </p:cNvSpPr>
            <p:nvPr/>
          </p:nvSpPr>
          <p:spPr bwMode="auto">
            <a:xfrm>
              <a:off x="2317" y="2418"/>
              <a:ext cx="9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w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098" name="Rectangle 124"/>
            <p:cNvSpPr>
              <a:spLocks noChangeArrowheads="1"/>
            </p:cNvSpPr>
            <p:nvPr/>
          </p:nvSpPr>
          <p:spPr bwMode="auto">
            <a:xfrm>
              <a:off x="2396" y="2459"/>
              <a:ext cx="49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900">
                  <a:solidFill>
                    <a:srgbClr val="000000"/>
                  </a:solidFill>
                  <a:latin typeface="Times New Roman" pitchFamily="18" charset="0"/>
                </a:rPr>
                <a:t>2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099" name="Rectangle 125"/>
            <p:cNvSpPr>
              <a:spLocks noChangeArrowheads="1"/>
            </p:cNvSpPr>
            <p:nvPr/>
          </p:nvSpPr>
          <p:spPr bwMode="auto">
            <a:xfrm>
              <a:off x="2446" y="2418"/>
              <a:ext cx="9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w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00" name="Rectangle 126"/>
            <p:cNvSpPr>
              <a:spLocks noChangeArrowheads="1"/>
            </p:cNvSpPr>
            <p:nvPr/>
          </p:nvSpPr>
          <p:spPr bwMode="auto">
            <a:xfrm>
              <a:off x="2525" y="2459"/>
              <a:ext cx="49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900">
                  <a:solidFill>
                    <a:srgbClr val="000000"/>
                  </a:solidFill>
                  <a:latin typeface="Times New Roman" pitchFamily="18" charset="0"/>
                </a:rPr>
                <a:t>1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01" name="Rectangle 127"/>
            <p:cNvSpPr>
              <a:spLocks noChangeArrowheads="1"/>
            </p:cNvSpPr>
            <p:nvPr/>
          </p:nvSpPr>
          <p:spPr bwMode="auto">
            <a:xfrm>
              <a:off x="2606" y="2418"/>
              <a:ext cx="82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=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02" name="Rectangle 128"/>
            <p:cNvSpPr>
              <a:spLocks noChangeArrowheads="1"/>
            </p:cNvSpPr>
            <p:nvPr/>
          </p:nvSpPr>
          <p:spPr bwMode="auto">
            <a:xfrm>
              <a:off x="2722" y="2418"/>
              <a:ext cx="101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03" name="Rectangle 129"/>
            <p:cNvSpPr>
              <a:spLocks noChangeArrowheads="1"/>
            </p:cNvSpPr>
            <p:nvPr/>
          </p:nvSpPr>
          <p:spPr bwMode="auto">
            <a:xfrm>
              <a:off x="2978" y="2419"/>
              <a:ext cx="101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04" name="Rectangle 130"/>
            <p:cNvSpPr>
              <a:spLocks noChangeArrowheads="1"/>
            </p:cNvSpPr>
            <p:nvPr/>
          </p:nvSpPr>
          <p:spPr bwMode="auto">
            <a:xfrm>
              <a:off x="3229" y="2419"/>
              <a:ext cx="101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05" name="Rectangle 131"/>
            <p:cNvSpPr>
              <a:spLocks noChangeArrowheads="1"/>
            </p:cNvSpPr>
            <p:nvPr/>
          </p:nvSpPr>
          <p:spPr bwMode="auto">
            <a:xfrm>
              <a:off x="3652" y="2362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6" name="Rectangle 132"/>
            <p:cNvSpPr>
              <a:spLocks noChangeArrowheads="1"/>
            </p:cNvSpPr>
            <p:nvPr/>
          </p:nvSpPr>
          <p:spPr bwMode="auto">
            <a:xfrm>
              <a:off x="3481" y="2419"/>
              <a:ext cx="101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07" name="Rectangle 133"/>
            <p:cNvSpPr>
              <a:spLocks noChangeArrowheads="1"/>
            </p:cNvSpPr>
            <p:nvPr/>
          </p:nvSpPr>
          <p:spPr bwMode="auto">
            <a:xfrm>
              <a:off x="4095" y="2362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Rectangle 134"/>
            <p:cNvSpPr>
              <a:spLocks noChangeArrowheads="1"/>
            </p:cNvSpPr>
            <p:nvPr/>
          </p:nvSpPr>
          <p:spPr bwMode="auto">
            <a:xfrm>
              <a:off x="1781" y="2562"/>
              <a:ext cx="2314" cy="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9" name="Rectangle 135"/>
            <p:cNvSpPr>
              <a:spLocks noChangeArrowheads="1"/>
            </p:cNvSpPr>
            <p:nvPr/>
          </p:nvSpPr>
          <p:spPr bwMode="auto">
            <a:xfrm>
              <a:off x="1781" y="2565"/>
              <a:ext cx="6" cy="2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0" name="Rectangle 136"/>
            <p:cNvSpPr>
              <a:spLocks noChangeArrowheads="1"/>
            </p:cNvSpPr>
            <p:nvPr/>
          </p:nvSpPr>
          <p:spPr bwMode="auto">
            <a:xfrm>
              <a:off x="3851" y="2379"/>
              <a:ext cx="71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z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11" name="Rectangle 137"/>
            <p:cNvSpPr>
              <a:spLocks noChangeArrowheads="1"/>
            </p:cNvSpPr>
            <p:nvPr/>
          </p:nvSpPr>
          <p:spPr bwMode="auto">
            <a:xfrm>
              <a:off x="2249" y="2565"/>
              <a:ext cx="6" cy="2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2" name="Rectangle 138"/>
            <p:cNvSpPr>
              <a:spLocks noChangeArrowheads="1"/>
            </p:cNvSpPr>
            <p:nvPr/>
          </p:nvSpPr>
          <p:spPr bwMode="auto">
            <a:xfrm>
              <a:off x="1977" y="2616"/>
              <a:ext cx="9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A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13" name="Rectangle 139"/>
            <p:cNvSpPr>
              <a:spLocks noChangeArrowheads="1"/>
            </p:cNvSpPr>
            <p:nvPr/>
          </p:nvSpPr>
          <p:spPr bwMode="auto">
            <a:xfrm>
              <a:off x="2755" y="2616"/>
              <a:ext cx="9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A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14" name="Rectangle 140"/>
            <p:cNvSpPr>
              <a:spLocks noChangeArrowheads="1"/>
            </p:cNvSpPr>
            <p:nvPr/>
          </p:nvSpPr>
          <p:spPr bwMode="auto">
            <a:xfrm>
              <a:off x="2794" y="2572"/>
              <a:ext cx="54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50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3115" name="Rectangle 141"/>
            <p:cNvSpPr>
              <a:spLocks noChangeArrowheads="1"/>
            </p:cNvSpPr>
            <p:nvPr/>
          </p:nvSpPr>
          <p:spPr bwMode="auto">
            <a:xfrm>
              <a:off x="2995" y="2616"/>
              <a:ext cx="92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B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16" name="Rectangle 142"/>
            <p:cNvSpPr>
              <a:spLocks noChangeArrowheads="1"/>
            </p:cNvSpPr>
            <p:nvPr/>
          </p:nvSpPr>
          <p:spPr bwMode="auto">
            <a:xfrm>
              <a:off x="3245" y="2616"/>
              <a:ext cx="9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17" name="Rectangle 143"/>
            <p:cNvSpPr>
              <a:spLocks noChangeArrowheads="1"/>
            </p:cNvSpPr>
            <p:nvPr/>
          </p:nvSpPr>
          <p:spPr bwMode="auto">
            <a:xfrm>
              <a:off x="3652" y="2565"/>
              <a:ext cx="6" cy="2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8" name="Rectangle 144"/>
            <p:cNvSpPr>
              <a:spLocks noChangeArrowheads="1"/>
            </p:cNvSpPr>
            <p:nvPr/>
          </p:nvSpPr>
          <p:spPr bwMode="auto">
            <a:xfrm>
              <a:off x="3493" y="2616"/>
              <a:ext cx="9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D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19" name="Rectangle 145"/>
            <p:cNvSpPr>
              <a:spLocks noChangeArrowheads="1"/>
            </p:cNvSpPr>
            <p:nvPr/>
          </p:nvSpPr>
          <p:spPr bwMode="auto">
            <a:xfrm>
              <a:off x="4095" y="2565"/>
              <a:ext cx="6" cy="2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" name="Rectangle 146"/>
            <p:cNvSpPr>
              <a:spLocks noChangeArrowheads="1"/>
            </p:cNvSpPr>
            <p:nvPr/>
          </p:nvSpPr>
          <p:spPr bwMode="auto">
            <a:xfrm>
              <a:off x="1781" y="2781"/>
              <a:ext cx="6" cy="19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1" name="Rectangle 147"/>
            <p:cNvSpPr>
              <a:spLocks noChangeArrowheads="1"/>
            </p:cNvSpPr>
            <p:nvPr/>
          </p:nvSpPr>
          <p:spPr bwMode="auto">
            <a:xfrm>
              <a:off x="3851" y="2616"/>
              <a:ext cx="76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22" name="Rectangle 148"/>
            <p:cNvSpPr>
              <a:spLocks noChangeArrowheads="1"/>
            </p:cNvSpPr>
            <p:nvPr/>
          </p:nvSpPr>
          <p:spPr bwMode="auto">
            <a:xfrm>
              <a:off x="2249" y="2781"/>
              <a:ext cx="6" cy="19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" name="Rectangle 149"/>
            <p:cNvSpPr>
              <a:spLocks noChangeArrowheads="1"/>
            </p:cNvSpPr>
            <p:nvPr/>
          </p:nvSpPr>
          <p:spPr bwMode="auto">
            <a:xfrm>
              <a:off x="1980" y="2810"/>
              <a:ext cx="9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B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24" name="Rectangle 150"/>
            <p:cNvSpPr>
              <a:spLocks noChangeArrowheads="1"/>
            </p:cNvSpPr>
            <p:nvPr/>
          </p:nvSpPr>
          <p:spPr bwMode="auto">
            <a:xfrm>
              <a:off x="2755" y="2810"/>
              <a:ext cx="9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D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25" name="Rectangle 151"/>
            <p:cNvSpPr>
              <a:spLocks noChangeArrowheads="1"/>
            </p:cNvSpPr>
            <p:nvPr/>
          </p:nvSpPr>
          <p:spPr bwMode="auto">
            <a:xfrm>
              <a:off x="2994" y="2810"/>
              <a:ext cx="9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B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26" name="Rectangle 152"/>
            <p:cNvSpPr>
              <a:spLocks noChangeArrowheads="1"/>
            </p:cNvSpPr>
            <p:nvPr/>
          </p:nvSpPr>
          <p:spPr bwMode="auto">
            <a:xfrm>
              <a:off x="3028" y="2765"/>
              <a:ext cx="54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50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3127" name="Rectangle 153"/>
            <p:cNvSpPr>
              <a:spLocks noChangeArrowheads="1"/>
            </p:cNvSpPr>
            <p:nvPr/>
          </p:nvSpPr>
          <p:spPr bwMode="auto">
            <a:xfrm>
              <a:off x="3242" y="2810"/>
              <a:ext cx="9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D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28" name="Rectangle 154"/>
            <p:cNvSpPr>
              <a:spLocks noChangeArrowheads="1"/>
            </p:cNvSpPr>
            <p:nvPr/>
          </p:nvSpPr>
          <p:spPr bwMode="auto">
            <a:xfrm>
              <a:off x="3652" y="2781"/>
              <a:ext cx="6" cy="19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9" name="Rectangle 155"/>
            <p:cNvSpPr>
              <a:spLocks noChangeArrowheads="1"/>
            </p:cNvSpPr>
            <p:nvPr/>
          </p:nvSpPr>
          <p:spPr bwMode="auto">
            <a:xfrm>
              <a:off x="3493" y="2810"/>
              <a:ext cx="9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D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30" name="Rectangle 156"/>
            <p:cNvSpPr>
              <a:spLocks noChangeArrowheads="1"/>
            </p:cNvSpPr>
            <p:nvPr/>
          </p:nvSpPr>
          <p:spPr bwMode="auto">
            <a:xfrm>
              <a:off x="4095" y="2781"/>
              <a:ext cx="6" cy="19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1" name="Rectangle 157"/>
            <p:cNvSpPr>
              <a:spLocks noChangeArrowheads="1"/>
            </p:cNvSpPr>
            <p:nvPr/>
          </p:nvSpPr>
          <p:spPr bwMode="auto">
            <a:xfrm>
              <a:off x="1781" y="2973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2" name="Rectangle 158"/>
            <p:cNvSpPr>
              <a:spLocks noChangeArrowheads="1"/>
            </p:cNvSpPr>
            <p:nvPr/>
          </p:nvSpPr>
          <p:spPr bwMode="auto">
            <a:xfrm>
              <a:off x="3852" y="2810"/>
              <a:ext cx="76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33" name="Rectangle 159"/>
            <p:cNvSpPr>
              <a:spLocks noChangeArrowheads="1"/>
            </p:cNvSpPr>
            <p:nvPr/>
          </p:nvSpPr>
          <p:spPr bwMode="auto">
            <a:xfrm>
              <a:off x="2249" y="2973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4" name="Rectangle 160"/>
            <p:cNvSpPr>
              <a:spLocks noChangeArrowheads="1"/>
            </p:cNvSpPr>
            <p:nvPr/>
          </p:nvSpPr>
          <p:spPr bwMode="auto">
            <a:xfrm>
              <a:off x="1980" y="3003"/>
              <a:ext cx="9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35" name="Rectangle 161"/>
            <p:cNvSpPr>
              <a:spLocks noChangeArrowheads="1"/>
            </p:cNvSpPr>
            <p:nvPr/>
          </p:nvSpPr>
          <p:spPr bwMode="auto">
            <a:xfrm>
              <a:off x="2755" y="3003"/>
              <a:ext cx="9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A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36" name="Rectangle 162"/>
            <p:cNvSpPr>
              <a:spLocks noChangeArrowheads="1"/>
            </p:cNvSpPr>
            <p:nvPr/>
          </p:nvSpPr>
          <p:spPr bwMode="auto">
            <a:xfrm>
              <a:off x="2994" y="3003"/>
              <a:ext cx="9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37" name="Rectangle 163"/>
            <p:cNvSpPr>
              <a:spLocks noChangeArrowheads="1"/>
            </p:cNvSpPr>
            <p:nvPr/>
          </p:nvSpPr>
          <p:spPr bwMode="auto">
            <a:xfrm>
              <a:off x="3028" y="2959"/>
              <a:ext cx="54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50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3138" name="Rectangle 164"/>
            <p:cNvSpPr>
              <a:spLocks noChangeArrowheads="1"/>
            </p:cNvSpPr>
            <p:nvPr/>
          </p:nvSpPr>
          <p:spPr bwMode="auto">
            <a:xfrm>
              <a:off x="3245" y="3003"/>
              <a:ext cx="9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39" name="Rectangle 165"/>
            <p:cNvSpPr>
              <a:spLocks noChangeArrowheads="1"/>
            </p:cNvSpPr>
            <p:nvPr/>
          </p:nvSpPr>
          <p:spPr bwMode="auto">
            <a:xfrm>
              <a:off x="3278" y="2959"/>
              <a:ext cx="54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50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3140" name="Rectangle 166"/>
            <p:cNvSpPr>
              <a:spLocks noChangeArrowheads="1"/>
            </p:cNvSpPr>
            <p:nvPr/>
          </p:nvSpPr>
          <p:spPr bwMode="auto">
            <a:xfrm>
              <a:off x="3496" y="3003"/>
              <a:ext cx="9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41" name="Rectangle 167"/>
            <p:cNvSpPr>
              <a:spLocks noChangeArrowheads="1"/>
            </p:cNvSpPr>
            <p:nvPr/>
          </p:nvSpPr>
          <p:spPr bwMode="auto">
            <a:xfrm>
              <a:off x="3652" y="2973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2" name="Rectangle 168"/>
            <p:cNvSpPr>
              <a:spLocks noChangeArrowheads="1"/>
            </p:cNvSpPr>
            <p:nvPr/>
          </p:nvSpPr>
          <p:spPr bwMode="auto">
            <a:xfrm>
              <a:off x="3529" y="2959"/>
              <a:ext cx="54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50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3143" name="Rectangle 169"/>
            <p:cNvSpPr>
              <a:spLocks noChangeArrowheads="1"/>
            </p:cNvSpPr>
            <p:nvPr/>
          </p:nvSpPr>
          <p:spPr bwMode="auto">
            <a:xfrm>
              <a:off x="4095" y="2973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" name="Rectangle 170"/>
            <p:cNvSpPr>
              <a:spLocks noChangeArrowheads="1"/>
            </p:cNvSpPr>
            <p:nvPr/>
          </p:nvSpPr>
          <p:spPr bwMode="auto">
            <a:xfrm>
              <a:off x="1781" y="3165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5" name="Rectangle 171"/>
            <p:cNvSpPr>
              <a:spLocks noChangeArrowheads="1"/>
            </p:cNvSpPr>
            <p:nvPr/>
          </p:nvSpPr>
          <p:spPr bwMode="auto">
            <a:xfrm>
              <a:off x="3852" y="3003"/>
              <a:ext cx="76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46" name="Rectangle 172"/>
            <p:cNvSpPr>
              <a:spLocks noChangeArrowheads="1"/>
            </p:cNvSpPr>
            <p:nvPr/>
          </p:nvSpPr>
          <p:spPr bwMode="auto">
            <a:xfrm>
              <a:off x="2249" y="3165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7" name="Rectangle 173"/>
            <p:cNvSpPr>
              <a:spLocks noChangeArrowheads="1"/>
            </p:cNvSpPr>
            <p:nvPr/>
          </p:nvSpPr>
          <p:spPr bwMode="auto">
            <a:xfrm>
              <a:off x="1977" y="3197"/>
              <a:ext cx="99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D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48" name="Rectangle 174"/>
            <p:cNvSpPr>
              <a:spLocks noChangeArrowheads="1"/>
            </p:cNvSpPr>
            <p:nvPr/>
          </p:nvSpPr>
          <p:spPr bwMode="auto">
            <a:xfrm>
              <a:off x="2755" y="3197"/>
              <a:ext cx="9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D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49" name="Rectangle 175"/>
            <p:cNvSpPr>
              <a:spLocks noChangeArrowheads="1"/>
            </p:cNvSpPr>
            <p:nvPr/>
          </p:nvSpPr>
          <p:spPr bwMode="auto">
            <a:xfrm>
              <a:off x="2794" y="3151"/>
              <a:ext cx="54" cy="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50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3150" name="Rectangle 176"/>
            <p:cNvSpPr>
              <a:spLocks noChangeArrowheads="1"/>
            </p:cNvSpPr>
            <p:nvPr/>
          </p:nvSpPr>
          <p:spPr bwMode="auto">
            <a:xfrm>
              <a:off x="2995" y="3197"/>
              <a:ext cx="92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51" name="Rectangle 177"/>
            <p:cNvSpPr>
              <a:spLocks noChangeArrowheads="1"/>
            </p:cNvSpPr>
            <p:nvPr/>
          </p:nvSpPr>
          <p:spPr bwMode="auto">
            <a:xfrm>
              <a:off x="3245" y="3197"/>
              <a:ext cx="9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52" name="Rectangle 178"/>
            <p:cNvSpPr>
              <a:spLocks noChangeArrowheads="1"/>
            </p:cNvSpPr>
            <p:nvPr/>
          </p:nvSpPr>
          <p:spPr bwMode="auto">
            <a:xfrm>
              <a:off x="3652" y="3165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3" name="Rectangle 179"/>
            <p:cNvSpPr>
              <a:spLocks noChangeArrowheads="1"/>
            </p:cNvSpPr>
            <p:nvPr/>
          </p:nvSpPr>
          <p:spPr bwMode="auto">
            <a:xfrm>
              <a:off x="3496" y="3197"/>
              <a:ext cx="9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54" name="Rectangle 180"/>
            <p:cNvSpPr>
              <a:spLocks noChangeArrowheads="1"/>
            </p:cNvSpPr>
            <p:nvPr/>
          </p:nvSpPr>
          <p:spPr bwMode="auto">
            <a:xfrm>
              <a:off x="4095" y="3165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5" name="Rectangle 181"/>
            <p:cNvSpPr>
              <a:spLocks noChangeArrowheads="1"/>
            </p:cNvSpPr>
            <p:nvPr/>
          </p:nvSpPr>
          <p:spPr bwMode="auto">
            <a:xfrm>
              <a:off x="1781" y="3353"/>
              <a:ext cx="2314" cy="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6" name="Rectangle 182"/>
            <p:cNvSpPr>
              <a:spLocks noChangeArrowheads="1"/>
            </p:cNvSpPr>
            <p:nvPr/>
          </p:nvSpPr>
          <p:spPr bwMode="auto">
            <a:xfrm>
              <a:off x="3851" y="3197"/>
              <a:ext cx="76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3157" name="Oval 192"/>
            <p:cNvSpPr>
              <a:spLocks noChangeArrowheads="1"/>
            </p:cNvSpPr>
            <p:nvPr/>
          </p:nvSpPr>
          <p:spPr bwMode="auto">
            <a:xfrm>
              <a:off x="2710" y="2617"/>
              <a:ext cx="157" cy="1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58" name="Oval 193"/>
            <p:cNvSpPr>
              <a:spLocks noChangeArrowheads="1"/>
            </p:cNvSpPr>
            <p:nvPr/>
          </p:nvSpPr>
          <p:spPr bwMode="auto">
            <a:xfrm>
              <a:off x="2948" y="2804"/>
              <a:ext cx="157" cy="1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59" name="Oval 194"/>
            <p:cNvSpPr>
              <a:spLocks noChangeArrowheads="1"/>
            </p:cNvSpPr>
            <p:nvPr/>
          </p:nvSpPr>
          <p:spPr bwMode="auto">
            <a:xfrm>
              <a:off x="2952" y="2994"/>
              <a:ext cx="157" cy="1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60" name="Oval 195"/>
            <p:cNvSpPr>
              <a:spLocks noChangeArrowheads="1"/>
            </p:cNvSpPr>
            <p:nvPr/>
          </p:nvSpPr>
          <p:spPr bwMode="auto">
            <a:xfrm>
              <a:off x="2710" y="3191"/>
              <a:ext cx="157" cy="1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61" name="Oval 196"/>
            <p:cNvSpPr>
              <a:spLocks noChangeArrowheads="1"/>
            </p:cNvSpPr>
            <p:nvPr/>
          </p:nvSpPr>
          <p:spPr bwMode="auto">
            <a:xfrm>
              <a:off x="3203" y="2991"/>
              <a:ext cx="157" cy="1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62" name="Oval 197"/>
            <p:cNvSpPr>
              <a:spLocks noChangeArrowheads="1"/>
            </p:cNvSpPr>
            <p:nvPr/>
          </p:nvSpPr>
          <p:spPr bwMode="auto">
            <a:xfrm>
              <a:off x="3454" y="2991"/>
              <a:ext cx="157" cy="1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82" name="Rectangle 198"/>
          <p:cNvSpPr>
            <a:spLocks noRot="1" noChangeArrowheads="1"/>
          </p:cNvSpPr>
          <p:nvPr/>
        </p:nvSpPr>
        <p:spPr bwMode="auto">
          <a:xfrm>
            <a:off x="644525" y="1092200"/>
            <a:ext cx="3971925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en-US" altLang="zh-CN" sz="2400"/>
              <a:t>2</a:t>
            </a:r>
            <a:r>
              <a:rPr lang="zh-CN" altLang="en-US" sz="2400"/>
              <a:t>：画出状态转移表</a:t>
            </a:r>
          </a:p>
        </p:txBody>
      </p:sp>
      <p:sp>
        <p:nvSpPr>
          <p:cNvPr id="263367" name="Rectangle 199"/>
          <p:cNvSpPr>
            <a:spLocks noRot="1" noChangeArrowheads="1"/>
          </p:cNvSpPr>
          <p:nvPr/>
        </p:nvSpPr>
        <p:spPr bwMode="auto">
          <a:xfrm>
            <a:off x="666750" y="4067175"/>
            <a:ext cx="3363913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en-US" altLang="zh-CN" sz="2400"/>
              <a:t>3</a:t>
            </a:r>
            <a:r>
              <a:rPr lang="zh-CN" altLang="en-US" sz="2400"/>
              <a:t>：分配状态变量，</a:t>
            </a:r>
            <a:r>
              <a:rPr lang="en-US" altLang="zh-CN" sz="2400"/>
              <a:t>A:00,B:01,C:10,D:11;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</a:pPr>
            <a:r>
              <a:rPr lang="zh-CN" altLang="en-US" sz="2400"/>
              <a:t>画出流程表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626100" y="1654175"/>
          <a:ext cx="324326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公式" r:id="rId4" imgW="2031840" imgH="241200" progId="Equation.3">
                  <p:embed/>
                </p:oleObj>
              </mc:Choice>
              <mc:Fallback>
                <p:oleObj name="公式" r:id="rId4" imgW="203184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1654175"/>
                        <a:ext cx="3243263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5626100" y="2266950"/>
          <a:ext cx="35179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公式" r:id="rId6" imgW="2349360" imgH="241200" progId="Equation.3">
                  <p:embed/>
                </p:oleObj>
              </mc:Choice>
              <mc:Fallback>
                <p:oleObj name="公式" r:id="rId6" imgW="234936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2266950"/>
                        <a:ext cx="351790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5651500" y="2722563"/>
          <a:ext cx="13366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公式" r:id="rId8" imgW="647640" imgH="241200" progId="Equation.3">
                  <p:embed/>
                </p:oleObj>
              </mc:Choice>
              <mc:Fallback>
                <p:oleObj name="公式" r:id="rId8" imgW="64764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722563"/>
                        <a:ext cx="1336675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8B9C4A-8382-4F50-962A-240F999466D9}" type="datetime1">
              <a:rPr lang="zh-CN" altLang="en-US" smtClean="0"/>
              <a:t>2018/12/2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3A504-0601-435B-9AAA-B5C953CB149B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36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/>
              <a:t>电平异步时序电路分析</a:t>
            </a:r>
          </a:p>
        </p:txBody>
      </p:sp>
      <p:sp>
        <p:nvSpPr>
          <p:cNvPr id="5120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250950"/>
            <a:ext cx="3698875" cy="460375"/>
          </a:xfrm>
        </p:spPr>
        <p:txBody>
          <a:bodyPr/>
          <a:lstStyle/>
          <a:p>
            <a:r>
              <a:rPr lang="en-US" altLang="zh-CN" sz="3200"/>
              <a:t>4</a:t>
            </a:r>
            <a:r>
              <a:rPr lang="zh-CN" altLang="en-US" sz="3200"/>
              <a:t>：画出状态图</a:t>
            </a:r>
          </a:p>
          <a:p>
            <a:endParaRPr lang="zh-CN" altLang="en-US" sz="36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16463" y="1285875"/>
            <a:ext cx="3805237" cy="2314575"/>
            <a:chOff x="3175" y="2292"/>
            <a:chExt cx="2397" cy="1458"/>
          </a:xfrm>
        </p:grpSpPr>
        <p:sp>
          <p:nvSpPr>
            <p:cNvPr id="51374" name="Freeform 5"/>
            <p:cNvSpPr>
              <a:spLocks/>
            </p:cNvSpPr>
            <p:nvPr/>
          </p:nvSpPr>
          <p:spPr bwMode="auto">
            <a:xfrm>
              <a:off x="3611" y="3535"/>
              <a:ext cx="61" cy="60"/>
            </a:xfrm>
            <a:custGeom>
              <a:avLst/>
              <a:gdLst>
                <a:gd name="T0" fmla="*/ 23 w 67"/>
                <a:gd name="T1" fmla="*/ 44 h 81"/>
                <a:gd name="T2" fmla="*/ 56 w 67"/>
                <a:gd name="T3" fmla="*/ 0 h 81"/>
                <a:gd name="T4" fmla="*/ 0 w 67"/>
                <a:gd name="T5" fmla="*/ 30 h 81"/>
                <a:gd name="T6" fmla="*/ 11 w 67"/>
                <a:gd name="T7" fmla="*/ 37 h 81"/>
                <a:gd name="T8" fmla="*/ 23 w 67"/>
                <a:gd name="T9" fmla="*/ 44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81"/>
                <a:gd name="T17" fmla="*/ 67 w 67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81">
                  <a:moveTo>
                    <a:pt x="27" y="81"/>
                  </a:moveTo>
                  <a:lnTo>
                    <a:pt x="67" y="0"/>
                  </a:lnTo>
                  <a:lnTo>
                    <a:pt x="0" y="54"/>
                  </a:lnTo>
                  <a:lnTo>
                    <a:pt x="13" y="67"/>
                  </a:lnTo>
                  <a:lnTo>
                    <a:pt x="27" y="8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5" name="Freeform 6"/>
            <p:cNvSpPr>
              <a:spLocks/>
            </p:cNvSpPr>
            <p:nvPr/>
          </p:nvSpPr>
          <p:spPr bwMode="auto">
            <a:xfrm>
              <a:off x="3353" y="3315"/>
              <a:ext cx="344" cy="290"/>
            </a:xfrm>
            <a:custGeom>
              <a:avLst/>
              <a:gdLst>
                <a:gd name="T0" fmla="*/ 0 w 560"/>
                <a:gd name="T1" fmla="*/ 74 h 580"/>
                <a:gd name="T2" fmla="*/ 0 w 560"/>
                <a:gd name="T3" fmla="*/ 71 h 580"/>
                <a:gd name="T4" fmla="*/ 107 w 560"/>
                <a:gd name="T5" fmla="*/ 0 h 580"/>
                <a:gd name="T6" fmla="*/ 104 w 560"/>
                <a:gd name="T7" fmla="*/ 0 h 580"/>
                <a:gd name="T8" fmla="*/ 211 w 560"/>
                <a:gd name="T9" fmla="*/ 71 h 580"/>
                <a:gd name="T10" fmla="*/ 211 w 560"/>
                <a:gd name="T11" fmla="*/ 74 h 580"/>
                <a:gd name="T12" fmla="*/ 104 w 560"/>
                <a:gd name="T13" fmla="*/ 145 h 580"/>
                <a:gd name="T14" fmla="*/ 104 w 560"/>
                <a:gd name="T15" fmla="*/ 145 h 580"/>
                <a:gd name="T16" fmla="*/ 107 w 560"/>
                <a:gd name="T17" fmla="*/ 145 h 580"/>
                <a:gd name="T18" fmla="*/ 0 w 560"/>
                <a:gd name="T19" fmla="*/ 74 h 5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0"/>
                <a:gd name="T31" fmla="*/ 0 h 580"/>
                <a:gd name="T32" fmla="*/ 560 w 560"/>
                <a:gd name="T33" fmla="*/ 580 h 58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0" h="580">
                  <a:moveTo>
                    <a:pt x="0" y="297"/>
                  </a:moveTo>
                  <a:cubicBezTo>
                    <a:pt x="0" y="297"/>
                    <a:pt x="0" y="283"/>
                    <a:pt x="0" y="283"/>
                  </a:cubicBezTo>
                  <a:cubicBezTo>
                    <a:pt x="0" y="127"/>
                    <a:pt x="127" y="0"/>
                    <a:pt x="283" y="0"/>
                  </a:cubicBezTo>
                  <a:cubicBezTo>
                    <a:pt x="283" y="0"/>
                    <a:pt x="276" y="0"/>
                    <a:pt x="276" y="0"/>
                  </a:cubicBezTo>
                  <a:cubicBezTo>
                    <a:pt x="433" y="0"/>
                    <a:pt x="560" y="127"/>
                    <a:pt x="560" y="283"/>
                  </a:cubicBezTo>
                  <a:cubicBezTo>
                    <a:pt x="560" y="283"/>
                    <a:pt x="560" y="297"/>
                    <a:pt x="560" y="297"/>
                  </a:cubicBezTo>
                  <a:cubicBezTo>
                    <a:pt x="560" y="453"/>
                    <a:pt x="433" y="580"/>
                    <a:pt x="276" y="580"/>
                  </a:cubicBezTo>
                  <a:cubicBezTo>
                    <a:pt x="276" y="580"/>
                    <a:pt x="276" y="580"/>
                    <a:pt x="276" y="580"/>
                  </a:cubicBezTo>
                  <a:cubicBezTo>
                    <a:pt x="276" y="580"/>
                    <a:pt x="283" y="580"/>
                    <a:pt x="283" y="580"/>
                  </a:cubicBezTo>
                  <a:cubicBezTo>
                    <a:pt x="127" y="580"/>
                    <a:pt x="0" y="453"/>
                    <a:pt x="0" y="297"/>
                  </a:cubicBez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6" name="Freeform 7"/>
            <p:cNvSpPr>
              <a:spLocks/>
            </p:cNvSpPr>
            <p:nvPr/>
          </p:nvSpPr>
          <p:spPr bwMode="auto">
            <a:xfrm>
              <a:off x="3611" y="2686"/>
              <a:ext cx="61" cy="59"/>
            </a:xfrm>
            <a:custGeom>
              <a:avLst/>
              <a:gdLst>
                <a:gd name="T0" fmla="*/ 23 w 67"/>
                <a:gd name="T1" fmla="*/ 44 h 80"/>
                <a:gd name="T2" fmla="*/ 56 w 67"/>
                <a:gd name="T3" fmla="*/ 0 h 80"/>
                <a:gd name="T4" fmla="*/ 0 w 67"/>
                <a:gd name="T5" fmla="*/ 29 h 80"/>
                <a:gd name="T6" fmla="*/ 11 w 67"/>
                <a:gd name="T7" fmla="*/ 36 h 80"/>
                <a:gd name="T8" fmla="*/ 23 w 67"/>
                <a:gd name="T9" fmla="*/ 44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80"/>
                <a:gd name="T17" fmla="*/ 67 w 67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80">
                  <a:moveTo>
                    <a:pt x="27" y="80"/>
                  </a:moveTo>
                  <a:lnTo>
                    <a:pt x="67" y="0"/>
                  </a:lnTo>
                  <a:lnTo>
                    <a:pt x="0" y="53"/>
                  </a:lnTo>
                  <a:lnTo>
                    <a:pt x="13" y="67"/>
                  </a:lnTo>
                  <a:lnTo>
                    <a:pt x="27" y="80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7" name="Freeform 8"/>
            <p:cNvSpPr>
              <a:spLocks/>
            </p:cNvSpPr>
            <p:nvPr/>
          </p:nvSpPr>
          <p:spPr bwMode="auto">
            <a:xfrm>
              <a:off x="3353" y="2466"/>
              <a:ext cx="344" cy="290"/>
            </a:xfrm>
            <a:custGeom>
              <a:avLst/>
              <a:gdLst>
                <a:gd name="T0" fmla="*/ 0 w 560"/>
                <a:gd name="T1" fmla="*/ 74 h 580"/>
                <a:gd name="T2" fmla="*/ 0 w 560"/>
                <a:gd name="T3" fmla="*/ 71 h 580"/>
                <a:gd name="T4" fmla="*/ 107 w 560"/>
                <a:gd name="T5" fmla="*/ 0 h 580"/>
                <a:gd name="T6" fmla="*/ 104 w 560"/>
                <a:gd name="T7" fmla="*/ 0 h 580"/>
                <a:gd name="T8" fmla="*/ 211 w 560"/>
                <a:gd name="T9" fmla="*/ 71 h 580"/>
                <a:gd name="T10" fmla="*/ 211 w 560"/>
                <a:gd name="T11" fmla="*/ 74 h 580"/>
                <a:gd name="T12" fmla="*/ 104 w 560"/>
                <a:gd name="T13" fmla="*/ 145 h 580"/>
                <a:gd name="T14" fmla="*/ 104 w 560"/>
                <a:gd name="T15" fmla="*/ 145 h 580"/>
                <a:gd name="T16" fmla="*/ 107 w 560"/>
                <a:gd name="T17" fmla="*/ 145 h 580"/>
                <a:gd name="T18" fmla="*/ 0 w 560"/>
                <a:gd name="T19" fmla="*/ 74 h 5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0"/>
                <a:gd name="T31" fmla="*/ 0 h 580"/>
                <a:gd name="T32" fmla="*/ 560 w 560"/>
                <a:gd name="T33" fmla="*/ 580 h 58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0" h="580">
                  <a:moveTo>
                    <a:pt x="0" y="297"/>
                  </a:moveTo>
                  <a:cubicBezTo>
                    <a:pt x="0" y="297"/>
                    <a:pt x="0" y="283"/>
                    <a:pt x="0" y="283"/>
                  </a:cubicBezTo>
                  <a:cubicBezTo>
                    <a:pt x="0" y="127"/>
                    <a:pt x="127" y="0"/>
                    <a:pt x="283" y="0"/>
                  </a:cubicBezTo>
                  <a:cubicBezTo>
                    <a:pt x="283" y="0"/>
                    <a:pt x="276" y="0"/>
                    <a:pt x="276" y="0"/>
                  </a:cubicBezTo>
                  <a:cubicBezTo>
                    <a:pt x="433" y="0"/>
                    <a:pt x="560" y="127"/>
                    <a:pt x="560" y="283"/>
                  </a:cubicBezTo>
                  <a:cubicBezTo>
                    <a:pt x="560" y="283"/>
                    <a:pt x="560" y="297"/>
                    <a:pt x="560" y="297"/>
                  </a:cubicBezTo>
                  <a:cubicBezTo>
                    <a:pt x="560" y="453"/>
                    <a:pt x="433" y="580"/>
                    <a:pt x="276" y="580"/>
                  </a:cubicBezTo>
                  <a:cubicBezTo>
                    <a:pt x="276" y="580"/>
                    <a:pt x="276" y="580"/>
                    <a:pt x="276" y="580"/>
                  </a:cubicBezTo>
                  <a:cubicBezTo>
                    <a:pt x="276" y="580"/>
                    <a:pt x="283" y="580"/>
                    <a:pt x="283" y="580"/>
                  </a:cubicBezTo>
                  <a:cubicBezTo>
                    <a:pt x="127" y="580"/>
                    <a:pt x="0" y="453"/>
                    <a:pt x="0" y="297"/>
                  </a:cubicBez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8" name="Oval 9"/>
            <p:cNvSpPr>
              <a:spLocks noChangeArrowheads="1"/>
            </p:cNvSpPr>
            <p:nvPr/>
          </p:nvSpPr>
          <p:spPr bwMode="auto">
            <a:xfrm>
              <a:off x="3658" y="3324"/>
              <a:ext cx="348" cy="284"/>
            </a:xfrm>
            <a:prstGeom prst="ellipse">
              <a:avLst/>
            </a:prstGeom>
            <a:solidFill>
              <a:schemeClr val="bg1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9" name="Oval 10"/>
            <p:cNvSpPr>
              <a:spLocks noChangeArrowheads="1"/>
            </p:cNvSpPr>
            <p:nvPr/>
          </p:nvSpPr>
          <p:spPr bwMode="auto">
            <a:xfrm>
              <a:off x="3658" y="2475"/>
              <a:ext cx="348" cy="283"/>
            </a:xfrm>
            <a:prstGeom prst="ellipse">
              <a:avLst/>
            </a:prstGeom>
            <a:solidFill>
              <a:schemeClr val="bg1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0" name="Rectangle 11"/>
            <p:cNvSpPr>
              <a:spLocks noChangeArrowheads="1"/>
            </p:cNvSpPr>
            <p:nvPr/>
          </p:nvSpPr>
          <p:spPr bwMode="auto">
            <a:xfrm>
              <a:off x="5429" y="2563"/>
              <a:ext cx="12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01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51381" name="Rectangle 12"/>
            <p:cNvSpPr>
              <a:spLocks noChangeArrowheads="1"/>
            </p:cNvSpPr>
            <p:nvPr/>
          </p:nvSpPr>
          <p:spPr bwMode="auto">
            <a:xfrm>
              <a:off x="3175" y="3446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x1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51382" name="Rectangle 13"/>
            <p:cNvSpPr>
              <a:spLocks noChangeArrowheads="1"/>
            </p:cNvSpPr>
            <p:nvPr/>
          </p:nvSpPr>
          <p:spPr bwMode="auto">
            <a:xfrm>
              <a:off x="3175" y="3347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1x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51383" name="Freeform 14"/>
            <p:cNvSpPr>
              <a:spLocks/>
            </p:cNvSpPr>
            <p:nvPr/>
          </p:nvSpPr>
          <p:spPr bwMode="auto">
            <a:xfrm>
              <a:off x="4605" y="2596"/>
              <a:ext cx="85" cy="30"/>
            </a:xfrm>
            <a:custGeom>
              <a:avLst/>
              <a:gdLst>
                <a:gd name="T0" fmla="*/ 0 w 94"/>
                <a:gd name="T1" fmla="*/ 22 h 41"/>
                <a:gd name="T2" fmla="*/ 77 w 94"/>
                <a:gd name="T3" fmla="*/ 15 h 41"/>
                <a:gd name="T4" fmla="*/ 0 w 94"/>
                <a:gd name="T5" fmla="*/ 0 h 41"/>
                <a:gd name="T6" fmla="*/ 0 w 94"/>
                <a:gd name="T7" fmla="*/ 15 h 41"/>
                <a:gd name="T8" fmla="*/ 0 w 94"/>
                <a:gd name="T9" fmla="*/ 22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41"/>
                <a:gd name="T17" fmla="*/ 94 w 94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41">
                  <a:moveTo>
                    <a:pt x="0" y="41"/>
                  </a:moveTo>
                  <a:lnTo>
                    <a:pt x="94" y="27"/>
                  </a:lnTo>
                  <a:lnTo>
                    <a:pt x="0" y="0"/>
                  </a:lnTo>
                  <a:lnTo>
                    <a:pt x="0" y="2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4" name="Line 15"/>
            <p:cNvSpPr>
              <a:spLocks noChangeShapeType="1"/>
            </p:cNvSpPr>
            <p:nvPr/>
          </p:nvSpPr>
          <p:spPr bwMode="auto">
            <a:xfrm flipH="1">
              <a:off x="4004" y="2616"/>
              <a:ext cx="601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5" name="Freeform 16"/>
            <p:cNvSpPr>
              <a:spLocks/>
            </p:cNvSpPr>
            <p:nvPr/>
          </p:nvSpPr>
          <p:spPr bwMode="auto">
            <a:xfrm>
              <a:off x="4861" y="3245"/>
              <a:ext cx="25" cy="60"/>
            </a:xfrm>
            <a:custGeom>
              <a:avLst/>
              <a:gdLst>
                <a:gd name="T0" fmla="*/ 0 w 27"/>
                <a:gd name="T1" fmla="*/ 0 h 81"/>
                <a:gd name="T2" fmla="*/ 12 w 27"/>
                <a:gd name="T3" fmla="*/ 44 h 81"/>
                <a:gd name="T4" fmla="*/ 23 w 27"/>
                <a:gd name="T5" fmla="*/ 0 h 81"/>
                <a:gd name="T6" fmla="*/ 12 w 27"/>
                <a:gd name="T7" fmla="*/ 0 h 81"/>
                <a:gd name="T8" fmla="*/ 0 w 27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81"/>
                <a:gd name="T17" fmla="*/ 27 w 27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81">
                  <a:moveTo>
                    <a:pt x="0" y="0"/>
                  </a:moveTo>
                  <a:lnTo>
                    <a:pt x="14" y="81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6" name="Line 17"/>
            <p:cNvSpPr>
              <a:spLocks noChangeShapeType="1"/>
            </p:cNvSpPr>
            <p:nvPr/>
          </p:nvSpPr>
          <p:spPr bwMode="auto">
            <a:xfrm flipV="1">
              <a:off x="4874" y="2756"/>
              <a:ext cx="1" cy="48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7" name="Rectangle 18"/>
            <p:cNvSpPr>
              <a:spLocks noChangeArrowheads="1"/>
            </p:cNvSpPr>
            <p:nvPr/>
          </p:nvSpPr>
          <p:spPr bwMode="auto">
            <a:xfrm>
              <a:off x="3484" y="2971"/>
              <a:ext cx="1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en-US" altLang="zh-CN">
                <a:latin typeface="Times New Roman" pitchFamily="18" charset="0"/>
              </a:endParaRPr>
            </a:p>
          </p:txBody>
        </p:sp>
        <p:sp>
          <p:nvSpPr>
            <p:cNvPr id="51388" name="Rectangle 19"/>
            <p:cNvSpPr>
              <a:spLocks noChangeArrowheads="1"/>
            </p:cNvSpPr>
            <p:nvPr/>
          </p:nvSpPr>
          <p:spPr bwMode="auto">
            <a:xfrm>
              <a:off x="4226" y="2292"/>
              <a:ext cx="8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500" i="1">
                  <a:solidFill>
                    <a:srgbClr val="000000"/>
                  </a:solidFill>
                  <a:latin typeface="Times-Roman"/>
                </a:rPr>
                <a:t>w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89" name="Rectangle 20"/>
            <p:cNvSpPr>
              <a:spLocks noChangeArrowheads="1"/>
            </p:cNvSpPr>
            <p:nvPr/>
          </p:nvSpPr>
          <p:spPr bwMode="auto">
            <a:xfrm>
              <a:off x="4305" y="2337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200">
                  <a:solidFill>
                    <a:srgbClr val="000000"/>
                  </a:solidFill>
                  <a:latin typeface="Times-Roman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90" name="Rectangle 21"/>
            <p:cNvSpPr>
              <a:spLocks noChangeArrowheads="1"/>
            </p:cNvSpPr>
            <p:nvPr/>
          </p:nvSpPr>
          <p:spPr bwMode="auto">
            <a:xfrm>
              <a:off x="4353" y="2292"/>
              <a:ext cx="8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500" i="1">
                  <a:solidFill>
                    <a:srgbClr val="000000"/>
                  </a:solidFill>
                  <a:latin typeface="Times-Roman"/>
                </a:rPr>
                <a:t>w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91" name="Line 22"/>
            <p:cNvSpPr>
              <a:spLocks noChangeShapeType="1"/>
            </p:cNvSpPr>
            <p:nvPr/>
          </p:nvSpPr>
          <p:spPr bwMode="auto">
            <a:xfrm flipH="1">
              <a:off x="4212" y="2446"/>
              <a:ext cx="26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92" name="Rectangle 23"/>
            <p:cNvSpPr>
              <a:spLocks noChangeArrowheads="1"/>
            </p:cNvSpPr>
            <p:nvPr/>
          </p:nvSpPr>
          <p:spPr bwMode="auto">
            <a:xfrm>
              <a:off x="4431" y="2337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200">
                  <a:solidFill>
                    <a:srgbClr val="000000"/>
                  </a:solidFill>
                  <a:latin typeface="Times-Roman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93" name="Rectangle 24"/>
            <p:cNvSpPr>
              <a:spLocks noChangeArrowheads="1"/>
            </p:cNvSpPr>
            <p:nvPr/>
          </p:nvSpPr>
          <p:spPr bwMode="auto">
            <a:xfrm>
              <a:off x="3725" y="2508"/>
              <a:ext cx="1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dirty="0">
                  <a:solidFill>
                    <a:srgbClr val="000000"/>
                  </a:solidFill>
                  <a:latin typeface="Times-Roman"/>
                </a:rPr>
                <a:t>A/0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51394" name="Rectangle 25"/>
            <p:cNvSpPr>
              <a:spLocks noChangeArrowheads="1"/>
            </p:cNvSpPr>
            <p:nvPr/>
          </p:nvSpPr>
          <p:spPr bwMode="auto">
            <a:xfrm>
              <a:off x="3725" y="3324"/>
              <a:ext cx="19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dirty="0">
                  <a:solidFill>
                    <a:srgbClr val="000000"/>
                  </a:solidFill>
                  <a:latin typeface="Times-Roman"/>
                </a:rPr>
                <a:t>C/1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51395" name="Freeform 26"/>
            <p:cNvSpPr>
              <a:spLocks/>
            </p:cNvSpPr>
            <p:nvPr/>
          </p:nvSpPr>
          <p:spPr bwMode="auto">
            <a:xfrm>
              <a:off x="3945" y="3038"/>
              <a:ext cx="86" cy="317"/>
            </a:xfrm>
            <a:custGeom>
              <a:avLst/>
              <a:gdLst>
                <a:gd name="T0" fmla="*/ 0 w 141"/>
                <a:gd name="T1" fmla="*/ 158 h 635"/>
                <a:gd name="T2" fmla="*/ 38 w 141"/>
                <a:gd name="T3" fmla="*/ 92 h 635"/>
                <a:gd name="T4" fmla="*/ 49 w 141"/>
                <a:gd name="T5" fmla="*/ 44 h 635"/>
                <a:gd name="T6" fmla="*/ 52 w 141"/>
                <a:gd name="T7" fmla="*/ 0 h 6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635"/>
                <a:gd name="T14" fmla="*/ 141 w 141"/>
                <a:gd name="T15" fmla="*/ 635 h 6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635">
                  <a:moveTo>
                    <a:pt x="0" y="635"/>
                  </a:moveTo>
                  <a:cubicBezTo>
                    <a:pt x="81" y="458"/>
                    <a:pt x="81" y="458"/>
                    <a:pt x="101" y="370"/>
                  </a:cubicBezTo>
                  <a:cubicBezTo>
                    <a:pt x="121" y="282"/>
                    <a:pt x="121" y="282"/>
                    <a:pt x="131" y="176"/>
                  </a:cubicBezTo>
                  <a:cubicBezTo>
                    <a:pt x="141" y="70"/>
                    <a:pt x="141" y="70"/>
                    <a:pt x="141" y="0"/>
                  </a:cubicBez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96" name="Freeform 27"/>
            <p:cNvSpPr>
              <a:spLocks/>
            </p:cNvSpPr>
            <p:nvPr/>
          </p:nvSpPr>
          <p:spPr bwMode="auto">
            <a:xfrm>
              <a:off x="3954" y="2736"/>
              <a:ext cx="50" cy="60"/>
            </a:xfrm>
            <a:custGeom>
              <a:avLst/>
              <a:gdLst>
                <a:gd name="T0" fmla="*/ 46 w 54"/>
                <a:gd name="T1" fmla="*/ 37 h 81"/>
                <a:gd name="T2" fmla="*/ 0 w 54"/>
                <a:gd name="T3" fmla="*/ 0 h 81"/>
                <a:gd name="T4" fmla="*/ 11 w 54"/>
                <a:gd name="T5" fmla="*/ 44 h 81"/>
                <a:gd name="T6" fmla="*/ 23 w 54"/>
                <a:gd name="T7" fmla="*/ 37 h 81"/>
                <a:gd name="T8" fmla="*/ 46 w 54"/>
                <a:gd name="T9" fmla="*/ 37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81"/>
                <a:gd name="T17" fmla="*/ 54 w 54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81">
                  <a:moveTo>
                    <a:pt x="54" y="67"/>
                  </a:moveTo>
                  <a:lnTo>
                    <a:pt x="0" y="0"/>
                  </a:lnTo>
                  <a:lnTo>
                    <a:pt x="13" y="81"/>
                  </a:lnTo>
                  <a:lnTo>
                    <a:pt x="27" y="67"/>
                  </a:lnTo>
                  <a:lnTo>
                    <a:pt x="54" y="67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97" name="Freeform 28"/>
            <p:cNvSpPr>
              <a:spLocks/>
            </p:cNvSpPr>
            <p:nvPr/>
          </p:nvSpPr>
          <p:spPr bwMode="auto">
            <a:xfrm>
              <a:off x="3984" y="2791"/>
              <a:ext cx="47" cy="247"/>
            </a:xfrm>
            <a:custGeom>
              <a:avLst/>
              <a:gdLst>
                <a:gd name="T0" fmla="*/ 0 w 77"/>
                <a:gd name="T1" fmla="*/ 0 h 493"/>
                <a:gd name="T2" fmla="*/ 14 w 77"/>
                <a:gd name="T3" fmla="*/ 31 h 493"/>
                <a:gd name="T4" fmla="*/ 25 w 77"/>
                <a:gd name="T5" fmla="*/ 79 h 493"/>
                <a:gd name="T6" fmla="*/ 29 w 77"/>
                <a:gd name="T7" fmla="*/ 124 h 4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493"/>
                <a:gd name="T14" fmla="*/ 77 w 77"/>
                <a:gd name="T15" fmla="*/ 493 h 4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493">
                  <a:moveTo>
                    <a:pt x="0" y="0"/>
                  </a:moveTo>
                  <a:cubicBezTo>
                    <a:pt x="21" y="47"/>
                    <a:pt x="25" y="69"/>
                    <a:pt x="37" y="122"/>
                  </a:cubicBezTo>
                  <a:cubicBezTo>
                    <a:pt x="57" y="210"/>
                    <a:pt x="57" y="210"/>
                    <a:pt x="67" y="316"/>
                  </a:cubicBezTo>
                  <a:cubicBezTo>
                    <a:pt x="77" y="422"/>
                    <a:pt x="77" y="422"/>
                    <a:pt x="77" y="493"/>
                  </a:cubicBez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98" name="Freeform 29"/>
            <p:cNvSpPr>
              <a:spLocks/>
            </p:cNvSpPr>
            <p:nvPr/>
          </p:nvSpPr>
          <p:spPr bwMode="auto">
            <a:xfrm>
              <a:off x="3634" y="2723"/>
              <a:ext cx="86" cy="317"/>
            </a:xfrm>
            <a:custGeom>
              <a:avLst/>
              <a:gdLst>
                <a:gd name="T0" fmla="*/ 52 w 141"/>
                <a:gd name="T1" fmla="*/ 0 h 635"/>
                <a:gd name="T2" fmla="*/ 15 w 141"/>
                <a:gd name="T3" fmla="*/ 66 h 635"/>
                <a:gd name="T4" fmla="*/ 4 w 141"/>
                <a:gd name="T5" fmla="*/ 114 h 635"/>
                <a:gd name="T6" fmla="*/ 0 w 141"/>
                <a:gd name="T7" fmla="*/ 158 h 6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635"/>
                <a:gd name="T14" fmla="*/ 141 w 141"/>
                <a:gd name="T15" fmla="*/ 635 h 6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635">
                  <a:moveTo>
                    <a:pt x="141" y="0"/>
                  </a:moveTo>
                  <a:cubicBezTo>
                    <a:pt x="60" y="176"/>
                    <a:pt x="60" y="176"/>
                    <a:pt x="40" y="264"/>
                  </a:cubicBezTo>
                  <a:cubicBezTo>
                    <a:pt x="20" y="353"/>
                    <a:pt x="20" y="353"/>
                    <a:pt x="10" y="458"/>
                  </a:cubicBezTo>
                  <a:cubicBezTo>
                    <a:pt x="0" y="564"/>
                    <a:pt x="0" y="564"/>
                    <a:pt x="0" y="635"/>
                  </a:cubicBez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99" name="Freeform 30"/>
            <p:cNvSpPr>
              <a:spLocks/>
            </p:cNvSpPr>
            <p:nvPr/>
          </p:nvSpPr>
          <p:spPr bwMode="auto">
            <a:xfrm>
              <a:off x="3672" y="3285"/>
              <a:ext cx="36" cy="60"/>
            </a:xfrm>
            <a:custGeom>
              <a:avLst/>
              <a:gdLst>
                <a:gd name="T0" fmla="*/ 0 w 40"/>
                <a:gd name="T1" fmla="*/ 7 h 81"/>
                <a:gd name="T2" fmla="*/ 32 w 40"/>
                <a:gd name="T3" fmla="*/ 44 h 81"/>
                <a:gd name="T4" fmla="*/ 22 w 40"/>
                <a:gd name="T5" fmla="*/ 0 h 81"/>
                <a:gd name="T6" fmla="*/ 11 w 40"/>
                <a:gd name="T7" fmla="*/ 0 h 81"/>
                <a:gd name="T8" fmla="*/ 0 w 40"/>
                <a:gd name="T9" fmla="*/ 7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81"/>
                <a:gd name="T17" fmla="*/ 40 w 40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81">
                  <a:moveTo>
                    <a:pt x="0" y="13"/>
                  </a:moveTo>
                  <a:lnTo>
                    <a:pt x="40" y="81"/>
                  </a:lnTo>
                  <a:lnTo>
                    <a:pt x="27" y="0"/>
                  </a:lnTo>
                  <a:lnTo>
                    <a:pt x="13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00" name="Freeform 31"/>
            <p:cNvSpPr>
              <a:spLocks/>
            </p:cNvSpPr>
            <p:nvPr/>
          </p:nvSpPr>
          <p:spPr bwMode="auto">
            <a:xfrm>
              <a:off x="3634" y="3040"/>
              <a:ext cx="47" cy="246"/>
            </a:xfrm>
            <a:custGeom>
              <a:avLst/>
              <a:gdLst>
                <a:gd name="T0" fmla="*/ 29 w 77"/>
                <a:gd name="T1" fmla="*/ 123 h 492"/>
                <a:gd name="T2" fmla="*/ 15 w 77"/>
                <a:gd name="T3" fmla="*/ 93 h 492"/>
                <a:gd name="T4" fmla="*/ 4 w 77"/>
                <a:gd name="T5" fmla="*/ 44 h 492"/>
                <a:gd name="T6" fmla="*/ 0 w 77"/>
                <a:gd name="T7" fmla="*/ 0 h 4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7"/>
                <a:gd name="T13" fmla="*/ 0 h 492"/>
                <a:gd name="T14" fmla="*/ 77 w 77"/>
                <a:gd name="T15" fmla="*/ 492 h 4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7" h="492">
                  <a:moveTo>
                    <a:pt x="77" y="492"/>
                  </a:moveTo>
                  <a:cubicBezTo>
                    <a:pt x="56" y="445"/>
                    <a:pt x="52" y="424"/>
                    <a:pt x="40" y="370"/>
                  </a:cubicBezTo>
                  <a:cubicBezTo>
                    <a:pt x="20" y="282"/>
                    <a:pt x="20" y="282"/>
                    <a:pt x="10" y="176"/>
                  </a:cubicBezTo>
                  <a:cubicBezTo>
                    <a:pt x="0" y="70"/>
                    <a:pt x="0" y="70"/>
                    <a:pt x="0" y="0"/>
                  </a:cubicBez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01" name="Freeform 32"/>
            <p:cNvSpPr>
              <a:spLocks/>
            </p:cNvSpPr>
            <p:nvPr/>
          </p:nvSpPr>
          <p:spPr bwMode="auto">
            <a:xfrm>
              <a:off x="5033" y="3535"/>
              <a:ext cx="62" cy="60"/>
            </a:xfrm>
            <a:custGeom>
              <a:avLst/>
              <a:gdLst>
                <a:gd name="T0" fmla="*/ 57 w 68"/>
                <a:gd name="T1" fmla="*/ 30 h 81"/>
                <a:gd name="T2" fmla="*/ 0 w 68"/>
                <a:gd name="T3" fmla="*/ 0 h 81"/>
                <a:gd name="T4" fmla="*/ 45 w 68"/>
                <a:gd name="T5" fmla="*/ 44 h 81"/>
                <a:gd name="T6" fmla="*/ 45 w 68"/>
                <a:gd name="T7" fmla="*/ 37 h 81"/>
                <a:gd name="T8" fmla="*/ 57 w 68"/>
                <a:gd name="T9" fmla="*/ 3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81"/>
                <a:gd name="T17" fmla="*/ 68 w 68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81">
                  <a:moveTo>
                    <a:pt x="68" y="54"/>
                  </a:moveTo>
                  <a:lnTo>
                    <a:pt x="0" y="0"/>
                  </a:lnTo>
                  <a:lnTo>
                    <a:pt x="54" y="81"/>
                  </a:lnTo>
                  <a:lnTo>
                    <a:pt x="54" y="67"/>
                  </a:lnTo>
                  <a:lnTo>
                    <a:pt x="68" y="54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02" name="Freeform 33"/>
            <p:cNvSpPr>
              <a:spLocks/>
            </p:cNvSpPr>
            <p:nvPr/>
          </p:nvSpPr>
          <p:spPr bwMode="auto">
            <a:xfrm>
              <a:off x="5009" y="3315"/>
              <a:ext cx="344" cy="290"/>
            </a:xfrm>
            <a:custGeom>
              <a:avLst/>
              <a:gdLst>
                <a:gd name="T0" fmla="*/ 0 w 560"/>
                <a:gd name="T1" fmla="*/ 74 h 580"/>
                <a:gd name="T2" fmla="*/ 0 w 560"/>
                <a:gd name="T3" fmla="*/ 71 h 580"/>
                <a:gd name="T4" fmla="*/ 107 w 560"/>
                <a:gd name="T5" fmla="*/ 0 h 580"/>
                <a:gd name="T6" fmla="*/ 104 w 560"/>
                <a:gd name="T7" fmla="*/ 0 h 580"/>
                <a:gd name="T8" fmla="*/ 211 w 560"/>
                <a:gd name="T9" fmla="*/ 71 h 580"/>
                <a:gd name="T10" fmla="*/ 211 w 560"/>
                <a:gd name="T11" fmla="*/ 74 h 580"/>
                <a:gd name="T12" fmla="*/ 104 w 560"/>
                <a:gd name="T13" fmla="*/ 145 h 580"/>
                <a:gd name="T14" fmla="*/ 104 w 560"/>
                <a:gd name="T15" fmla="*/ 145 h 580"/>
                <a:gd name="T16" fmla="*/ 107 w 560"/>
                <a:gd name="T17" fmla="*/ 145 h 580"/>
                <a:gd name="T18" fmla="*/ 0 w 560"/>
                <a:gd name="T19" fmla="*/ 74 h 5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0"/>
                <a:gd name="T31" fmla="*/ 0 h 580"/>
                <a:gd name="T32" fmla="*/ 560 w 560"/>
                <a:gd name="T33" fmla="*/ 580 h 58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0" h="580">
                  <a:moveTo>
                    <a:pt x="0" y="297"/>
                  </a:moveTo>
                  <a:cubicBezTo>
                    <a:pt x="0" y="297"/>
                    <a:pt x="0" y="283"/>
                    <a:pt x="0" y="283"/>
                  </a:cubicBezTo>
                  <a:cubicBezTo>
                    <a:pt x="0" y="127"/>
                    <a:pt x="127" y="0"/>
                    <a:pt x="283" y="0"/>
                  </a:cubicBezTo>
                  <a:cubicBezTo>
                    <a:pt x="283" y="0"/>
                    <a:pt x="276" y="0"/>
                    <a:pt x="276" y="0"/>
                  </a:cubicBezTo>
                  <a:cubicBezTo>
                    <a:pt x="433" y="0"/>
                    <a:pt x="560" y="127"/>
                    <a:pt x="560" y="283"/>
                  </a:cubicBezTo>
                  <a:cubicBezTo>
                    <a:pt x="560" y="283"/>
                    <a:pt x="560" y="297"/>
                    <a:pt x="560" y="297"/>
                  </a:cubicBezTo>
                  <a:cubicBezTo>
                    <a:pt x="560" y="453"/>
                    <a:pt x="433" y="580"/>
                    <a:pt x="276" y="580"/>
                  </a:cubicBezTo>
                  <a:cubicBezTo>
                    <a:pt x="276" y="580"/>
                    <a:pt x="276" y="580"/>
                    <a:pt x="276" y="580"/>
                  </a:cubicBezTo>
                  <a:cubicBezTo>
                    <a:pt x="276" y="580"/>
                    <a:pt x="283" y="580"/>
                    <a:pt x="283" y="580"/>
                  </a:cubicBezTo>
                  <a:cubicBezTo>
                    <a:pt x="127" y="580"/>
                    <a:pt x="0" y="453"/>
                    <a:pt x="0" y="297"/>
                  </a:cubicBez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03" name="Freeform 34"/>
            <p:cNvSpPr>
              <a:spLocks/>
            </p:cNvSpPr>
            <p:nvPr/>
          </p:nvSpPr>
          <p:spPr bwMode="auto">
            <a:xfrm>
              <a:off x="5033" y="2686"/>
              <a:ext cx="62" cy="59"/>
            </a:xfrm>
            <a:custGeom>
              <a:avLst/>
              <a:gdLst>
                <a:gd name="T0" fmla="*/ 57 w 68"/>
                <a:gd name="T1" fmla="*/ 29 h 80"/>
                <a:gd name="T2" fmla="*/ 0 w 68"/>
                <a:gd name="T3" fmla="*/ 0 h 80"/>
                <a:gd name="T4" fmla="*/ 45 w 68"/>
                <a:gd name="T5" fmla="*/ 44 h 80"/>
                <a:gd name="T6" fmla="*/ 45 w 68"/>
                <a:gd name="T7" fmla="*/ 36 h 80"/>
                <a:gd name="T8" fmla="*/ 57 w 68"/>
                <a:gd name="T9" fmla="*/ 29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80"/>
                <a:gd name="T17" fmla="*/ 68 w 68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80">
                  <a:moveTo>
                    <a:pt x="68" y="53"/>
                  </a:moveTo>
                  <a:lnTo>
                    <a:pt x="0" y="0"/>
                  </a:lnTo>
                  <a:lnTo>
                    <a:pt x="54" y="80"/>
                  </a:lnTo>
                  <a:lnTo>
                    <a:pt x="54" y="67"/>
                  </a:lnTo>
                  <a:lnTo>
                    <a:pt x="68" y="53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04" name="Freeform 35"/>
            <p:cNvSpPr>
              <a:spLocks/>
            </p:cNvSpPr>
            <p:nvPr/>
          </p:nvSpPr>
          <p:spPr bwMode="auto">
            <a:xfrm>
              <a:off x="5009" y="2466"/>
              <a:ext cx="344" cy="290"/>
            </a:xfrm>
            <a:custGeom>
              <a:avLst/>
              <a:gdLst>
                <a:gd name="T0" fmla="*/ 0 w 560"/>
                <a:gd name="T1" fmla="*/ 74 h 580"/>
                <a:gd name="T2" fmla="*/ 0 w 560"/>
                <a:gd name="T3" fmla="*/ 71 h 580"/>
                <a:gd name="T4" fmla="*/ 107 w 560"/>
                <a:gd name="T5" fmla="*/ 0 h 580"/>
                <a:gd name="T6" fmla="*/ 104 w 560"/>
                <a:gd name="T7" fmla="*/ 0 h 580"/>
                <a:gd name="T8" fmla="*/ 211 w 560"/>
                <a:gd name="T9" fmla="*/ 71 h 580"/>
                <a:gd name="T10" fmla="*/ 211 w 560"/>
                <a:gd name="T11" fmla="*/ 74 h 580"/>
                <a:gd name="T12" fmla="*/ 104 w 560"/>
                <a:gd name="T13" fmla="*/ 145 h 580"/>
                <a:gd name="T14" fmla="*/ 104 w 560"/>
                <a:gd name="T15" fmla="*/ 145 h 580"/>
                <a:gd name="T16" fmla="*/ 107 w 560"/>
                <a:gd name="T17" fmla="*/ 145 h 580"/>
                <a:gd name="T18" fmla="*/ 0 w 560"/>
                <a:gd name="T19" fmla="*/ 74 h 5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0"/>
                <a:gd name="T31" fmla="*/ 0 h 580"/>
                <a:gd name="T32" fmla="*/ 560 w 560"/>
                <a:gd name="T33" fmla="*/ 580 h 58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0" h="580">
                  <a:moveTo>
                    <a:pt x="0" y="297"/>
                  </a:moveTo>
                  <a:cubicBezTo>
                    <a:pt x="0" y="297"/>
                    <a:pt x="0" y="283"/>
                    <a:pt x="0" y="283"/>
                  </a:cubicBezTo>
                  <a:cubicBezTo>
                    <a:pt x="0" y="127"/>
                    <a:pt x="127" y="0"/>
                    <a:pt x="283" y="0"/>
                  </a:cubicBezTo>
                  <a:cubicBezTo>
                    <a:pt x="283" y="0"/>
                    <a:pt x="276" y="0"/>
                    <a:pt x="276" y="0"/>
                  </a:cubicBezTo>
                  <a:cubicBezTo>
                    <a:pt x="433" y="0"/>
                    <a:pt x="560" y="127"/>
                    <a:pt x="560" y="283"/>
                  </a:cubicBezTo>
                  <a:cubicBezTo>
                    <a:pt x="560" y="283"/>
                    <a:pt x="560" y="297"/>
                    <a:pt x="560" y="297"/>
                  </a:cubicBezTo>
                  <a:cubicBezTo>
                    <a:pt x="560" y="453"/>
                    <a:pt x="433" y="580"/>
                    <a:pt x="276" y="580"/>
                  </a:cubicBezTo>
                  <a:cubicBezTo>
                    <a:pt x="276" y="580"/>
                    <a:pt x="276" y="580"/>
                    <a:pt x="276" y="580"/>
                  </a:cubicBezTo>
                  <a:cubicBezTo>
                    <a:pt x="276" y="580"/>
                    <a:pt x="283" y="580"/>
                    <a:pt x="283" y="580"/>
                  </a:cubicBezTo>
                  <a:cubicBezTo>
                    <a:pt x="127" y="580"/>
                    <a:pt x="0" y="453"/>
                    <a:pt x="0" y="297"/>
                  </a:cubicBez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05" name="Oval 36"/>
            <p:cNvSpPr>
              <a:spLocks noChangeArrowheads="1"/>
            </p:cNvSpPr>
            <p:nvPr/>
          </p:nvSpPr>
          <p:spPr bwMode="auto">
            <a:xfrm>
              <a:off x="4701" y="3324"/>
              <a:ext cx="348" cy="284"/>
            </a:xfrm>
            <a:prstGeom prst="ellipse">
              <a:avLst/>
            </a:prstGeom>
            <a:solidFill>
              <a:schemeClr val="bg1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06" name="Oval 37"/>
            <p:cNvSpPr>
              <a:spLocks noChangeArrowheads="1"/>
            </p:cNvSpPr>
            <p:nvPr/>
          </p:nvSpPr>
          <p:spPr bwMode="auto">
            <a:xfrm>
              <a:off x="4701" y="2475"/>
              <a:ext cx="348" cy="283"/>
            </a:xfrm>
            <a:prstGeom prst="ellipse">
              <a:avLst/>
            </a:prstGeom>
            <a:solidFill>
              <a:schemeClr val="bg1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07" name="Rectangle 38"/>
            <p:cNvSpPr>
              <a:spLocks noChangeArrowheads="1"/>
            </p:cNvSpPr>
            <p:nvPr/>
          </p:nvSpPr>
          <p:spPr bwMode="auto">
            <a:xfrm>
              <a:off x="4764" y="2508"/>
              <a:ext cx="2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US" altLang="zh-CN" dirty="0">
                  <a:solidFill>
                    <a:srgbClr val="000000"/>
                  </a:solidFill>
                  <a:latin typeface="Times-Roman"/>
                </a:rPr>
                <a:t>B/0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51408" name="Rectangle 39"/>
            <p:cNvSpPr>
              <a:spLocks noChangeArrowheads="1"/>
            </p:cNvSpPr>
            <p:nvPr/>
          </p:nvSpPr>
          <p:spPr bwMode="auto">
            <a:xfrm>
              <a:off x="4767" y="3370"/>
              <a:ext cx="19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dirty="0">
                  <a:solidFill>
                    <a:srgbClr val="000000"/>
                  </a:solidFill>
                  <a:latin typeface="Times-Roman"/>
                </a:rPr>
                <a:t>D/0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51409" name="Freeform 40"/>
            <p:cNvSpPr>
              <a:spLocks/>
            </p:cNvSpPr>
            <p:nvPr/>
          </p:nvSpPr>
          <p:spPr bwMode="auto">
            <a:xfrm>
              <a:off x="4027" y="3446"/>
              <a:ext cx="74" cy="29"/>
            </a:xfrm>
            <a:custGeom>
              <a:avLst/>
              <a:gdLst>
                <a:gd name="T0" fmla="*/ 68 w 81"/>
                <a:gd name="T1" fmla="*/ 0 h 40"/>
                <a:gd name="T2" fmla="*/ 0 w 81"/>
                <a:gd name="T3" fmla="*/ 15 h 40"/>
                <a:gd name="T4" fmla="*/ 68 w 81"/>
                <a:gd name="T5" fmla="*/ 21 h 40"/>
                <a:gd name="T6" fmla="*/ 68 w 81"/>
                <a:gd name="T7" fmla="*/ 15 h 40"/>
                <a:gd name="T8" fmla="*/ 68 w 81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40"/>
                <a:gd name="T17" fmla="*/ 81 w 8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40">
                  <a:moveTo>
                    <a:pt x="81" y="0"/>
                  </a:moveTo>
                  <a:lnTo>
                    <a:pt x="0" y="27"/>
                  </a:lnTo>
                  <a:lnTo>
                    <a:pt x="81" y="40"/>
                  </a:lnTo>
                  <a:lnTo>
                    <a:pt x="81" y="27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10" name="Line 41"/>
            <p:cNvSpPr>
              <a:spLocks noChangeShapeType="1"/>
            </p:cNvSpPr>
            <p:nvPr/>
          </p:nvSpPr>
          <p:spPr bwMode="auto">
            <a:xfrm>
              <a:off x="4101" y="3466"/>
              <a:ext cx="601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11" name="Rectangle 42"/>
            <p:cNvSpPr>
              <a:spLocks noChangeArrowheads="1"/>
            </p:cNvSpPr>
            <p:nvPr/>
          </p:nvSpPr>
          <p:spPr bwMode="auto">
            <a:xfrm>
              <a:off x="5430" y="3412"/>
              <a:ext cx="14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-Roman"/>
                </a:rPr>
                <a:t>00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412" name="Rectangle 43"/>
            <p:cNvSpPr>
              <a:spLocks noChangeArrowheads="1"/>
            </p:cNvSpPr>
            <p:nvPr/>
          </p:nvSpPr>
          <p:spPr bwMode="auto">
            <a:xfrm>
              <a:off x="3179" y="2560"/>
              <a:ext cx="14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-Roman"/>
                </a:rPr>
                <a:t>00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413" name="Rectangle 44"/>
            <p:cNvSpPr>
              <a:spLocks noChangeArrowheads="1"/>
            </p:cNvSpPr>
            <p:nvPr/>
          </p:nvSpPr>
          <p:spPr bwMode="auto">
            <a:xfrm>
              <a:off x="4093" y="2988"/>
              <a:ext cx="14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-Roman"/>
                </a:rPr>
                <a:t>00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414" name="Rectangle 45"/>
            <p:cNvSpPr>
              <a:spLocks noChangeArrowheads="1"/>
            </p:cNvSpPr>
            <p:nvPr/>
          </p:nvSpPr>
          <p:spPr bwMode="auto">
            <a:xfrm>
              <a:off x="4944" y="2937"/>
              <a:ext cx="14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-Roman"/>
                </a:rPr>
                <a:t>00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415" name="Rectangle 46"/>
            <p:cNvSpPr>
              <a:spLocks noChangeArrowheads="1"/>
            </p:cNvSpPr>
            <p:nvPr/>
          </p:nvSpPr>
          <p:spPr bwMode="auto">
            <a:xfrm>
              <a:off x="4944" y="3036"/>
              <a:ext cx="14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-Roman"/>
                </a:rPr>
                <a:t>11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416" name="Rectangle 47"/>
            <p:cNvSpPr>
              <a:spLocks noChangeArrowheads="1"/>
            </p:cNvSpPr>
            <p:nvPr/>
          </p:nvSpPr>
          <p:spPr bwMode="auto">
            <a:xfrm>
              <a:off x="4291" y="3596"/>
              <a:ext cx="13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-Roman"/>
                </a:rPr>
                <a:t>x1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417" name="Rectangle 48"/>
            <p:cNvSpPr>
              <a:spLocks noChangeArrowheads="1"/>
            </p:cNvSpPr>
            <p:nvPr/>
          </p:nvSpPr>
          <p:spPr bwMode="auto">
            <a:xfrm>
              <a:off x="4291" y="3497"/>
              <a:ext cx="13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-Roman"/>
                </a:rPr>
                <a:t>1x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418" name="Rectangle 49"/>
            <p:cNvSpPr>
              <a:spLocks noChangeArrowheads="1"/>
            </p:cNvSpPr>
            <p:nvPr/>
          </p:nvSpPr>
          <p:spPr bwMode="auto">
            <a:xfrm>
              <a:off x="4294" y="2481"/>
              <a:ext cx="14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-Roman"/>
                </a:rPr>
                <a:t>01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271411" name="Line 51"/>
          <p:cNvSpPr>
            <a:spLocks noChangeShapeType="1"/>
          </p:cNvSpPr>
          <p:nvPr/>
        </p:nvSpPr>
        <p:spPr bwMode="auto">
          <a:xfrm>
            <a:off x="6000750" y="1917700"/>
            <a:ext cx="1120775" cy="1006475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1412" name="Text Box 52"/>
          <p:cNvSpPr txBox="1">
            <a:spLocks noChangeArrowheads="1"/>
          </p:cNvSpPr>
          <p:nvPr/>
        </p:nvSpPr>
        <p:spPr bwMode="auto">
          <a:xfrm>
            <a:off x="6173788" y="1917700"/>
            <a:ext cx="5286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271413" name="Text Box 53"/>
          <p:cNvSpPr txBox="1">
            <a:spLocks noChangeArrowheads="1"/>
          </p:cNvSpPr>
          <p:nvPr/>
        </p:nvSpPr>
        <p:spPr bwMode="auto">
          <a:xfrm>
            <a:off x="7413625" y="2078038"/>
            <a:ext cx="5286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271414" name="Text Box 54"/>
          <p:cNvSpPr txBox="1">
            <a:spLocks noChangeArrowheads="1"/>
          </p:cNvSpPr>
          <p:nvPr/>
        </p:nvSpPr>
        <p:spPr bwMode="auto">
          <a:xfrm>
            <a:off x="619125" y="1973263"/>
            <a:ext cx="29003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是否少了一些状态转移？</a:t>
            </a:r>
          </a:p>
        </p:txBody>
      </p:sp>
      <p:sp>
        <p:nvSpPr>
          <p:cNvPr id="271415" name="Text Box 55"/>
          <p:cNvSpPr txBox="1">
            <a:spLocks noChangeArrowheads="1"/>
          </p:cNvSpPr>
          <p:nvPr/>
        </p:nvSpPr>
        <p:spPr bwMode="auto">
          <a:xfrm>
            <a:off x="703263" y="2401888"/>
            <a:ext cx="2381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需要移去吗？</a:t>
            </a:r>
          </a:p>
        </p:txBody>
      </p:sp>
      <p:grpSp>
        <p:nvGrpSpPr>
          <p:cNvPr id="51213" name="Group 56"/>
          <p:cNvGrpSpPr>
            <a:grpSpLocks/>
          </p:cNvGrpSpPr>
          <p:nvPr/>
        </p:nvGrpSpPr>
        <p:grpSpPr bwMode="auto">
          <a:xfrm>
            <a:off x="454025" y="3030538"/>
            <a:ext cx="3297238" cy="2338387"/>
            <a:chOff x="1781" y="2155"/>
            <a:chExt cx="2320" cy="1204"/>
          </a:xfrm>
        </p:grpSpPr>
        <p:sp>
          <p:nvSpPr>
            <p:cNvPr id="51295" name="Rectangle 57"/>
            <p:cNvSpPr>
              <a:spLocks noChangeArrowheads="1"/>
            </p:cNvSpPr>
            <p:nvPr/>
          </p:nvSpPr>
          <p:spPr bwMode="auto">
            <a:xfrm>
              <a:off x="1781" y="2155"/>
              <a:ext cx="2314" cy="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6" name="Rectangle 58"/>
            <p:cNvSpPr>
              <a:spLocks noChangeArrowheads="1"/>
            </p:cNvSpPr>
            <p:nvPr/>
          </p:nvSpPr>
          <p:spPr bwMode="auto">
            <a:xfrm>
              <a:off x="1781" y="2157"/>
              <a:ext cx="6" cy="2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7" name="Rectangle 59"/>
            <p:cNvSpPr>
              <a:spLocks noChangeArrowheads="1"/>
            </p:cNvSpPr>
            <p:nvPr/>
          </p:nvSpPr>
          <p:spPr bwMode="auto">
            <a:xfrm>
              <a:off x="2249" y="2157"/>
              <a:ext cx="6" cy="2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8" name="Rectangle 60"/>
            <p:cNvSpPr>
              <a:spLocks noChangeArrowheads="1"/>
            </p:cNvSpPr>
            <p:nvPr/>
          </p:nvSpPr>
          <p:spPr bwMode="auto">
            <a:xfrm>
              <a:off x="1858" y="2237"/>
              <a:ext cx="40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Present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299" name="Rectangle 61"/>
            <p:cNvSpPr>
              <a:spLocks noChangeArrowheads="1"/>
            </p:cNvSpPr>
            <p:nvPr/>
          </p:nvSpPr>
          <p:spPr bwMode="auto">
            <a:xfrm>
              <a:off x="2736" y="2212"/>
              <a:ext cx="244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Next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00" name="Rectangle 62"/>
            <p:cNvSpPr>
              <a:spLocks noChangeArrowheads="1"/>
            </p:cNvSpPr>
            <p:nvPr/>
          </p:nvSpPr>
          <p:spPr bwMode="auto">
            <a:xfrm>
              <a:off x="3652" y="2157"/>
              <a:ext cx="6" cy="2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1" name="Rectangle 63"/>
            <p:cNvSpPr>
              <a:spLocks noChangeArrowheads="1"/>
            </p:cNvSpPr>
            <p:nvPr/>
          </p:nvSpPr>
          <p:spPr bwMode="auto">
            <a:xfrm>
              <a:off x="2971" y="2212"/>
              <a:ext cx="261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state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02" name="Rectangle 64"/>
            <p:cNvSpPr>
              <a:spLocks noChangeArrowheads="1"/>
            </p:cNvSpPr>
            <p:nvPr/>
          </p:nvSpPr>
          <p:spPr bwMode="auto">
            <a:xfrm>
              <a:off x="4095" y="2157"/>
              <a:ext cx="6" cy="2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3" name="Rectangle 65"/>
            <p:cNvSpPr>
              <a:spLocks noChangeArrowheads="1"/>
            </p:cNvSpPr>
            <p:nvPr/>
          </p:nvSpPr>
          <p:spPr bwMode="auto">
            <a:xfrm>
              <a:off x="2249" y="2358"/>
              <a:ext cx="1413" cy="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4" name="Rectangle 66"/>
            <p:cNvSpPr>
              <a:spLocks noChangeArrowheads="1"/>
            </p:cNvSpPr>
            <p:nvPr/>
          </p:nvSpPr>
          <p:spPr bwMode="auto">
            <a:xfrm>
              <a:off x="1781" y="2362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5" name="Rectangle 67"/>
            <p:cNvSpPr>
              <a:spLocks noChangeArrowheads="1"/>
            </p:cNvSpPr>
            <p:nvPr/>
          </p:nvSpPr>
          <p:spPr bwMode="auto">
            <a:xfrm>
              <a:off x="3730" y="2251"/>
              <a:ext cx="348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Output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06" name="Rectangle 68"/>
            <p:cNvSpPr>
              <a:spLocks noChangeArrowheads="1"/>
            </p:cNvSpPr>
            <p:nvPr/>
          </p:nvSpPr>
          <p:spPr bwMode="auto">
            <a:xfrm>
              <a:off x="2249" y="2362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7" name="Rectangle 69"/>
            <p:cNvSpPr>
              <a:spLocks noChangeArrowheads="1"/>
            </p:cNvSpPr>
            <p:nvPr/>
          </p:nvSpPr>
          <p:spPr bwMode="auto">
            <a:xfrm>
              <a:off x="1917" y="2380"/>
              <a:ext cx="26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state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08" name="Rectangle 70"/>
            <p:cNvSpPr>
              <a:spLocks noChangeArrowheads="1"/>
            </p:cNvSpPr>
            <p:nvPr/>
          </p:nvSpPr>
          <p:spPr bwMode="auto">
            <a:xfrm>
              <a:off x="2317" y="2418"/>
              <a:ext cx="12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w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09" name="Rectangle 71"/>
            <p:cNvSpPr>
              <a:spLocks noChangeArrowheads="1"/>
            </p:cNvSpPr>
            <p:nvPr/>
          </p:nvSpPr>
          <p:spPr bwMode="auto">
            <a:xfrm>
              <a:off x="2396" y="2459"/>
              <a:ext cx="61" cy="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900">
                  <a:solidFill>
                    <a:srgbClr val="000000"/>
                  </a:solidFill>
                  <a:latin typeface="Times New Roman" pitchFamily="18" charset="0"/>
                </a:rPr>
                <a:t>2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10" name="Rectangle 72"/>
            <p:cNvSpPr>
              <a:spLocks noChangeArrowheads="1"/>
            </p:cNvSpPr>
            <p:nvPr/>
          </p:nvSpPr>
          <p:spPr bwMode="auto">
            <a:xfrm>
              <a:off x="2446" y="2418"/>
              <a:ext cx="121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w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11" name="Rectangle 73"/>
            <p:cNvSpPr>
              <a:spLocks noChangeArrowheads="1"/>
            </p:cNvSpPr>
            <p:nvPr/>
          </p:nvSpPr>
          <p:spPr bwMode="auto">
            <a:xfrm>
              <a:off x="2525" y="2459"/>
              <a:ext cx="60" cy="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900">
                  <a:solidFill>
                    <a:srgbClr val="000000"/>
                  </a:solidFill>
                  <a:latin typeface="Times New Roman" pitchFamily="18" charset="0"/>
                </a:rPr>
                <a:t>1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12" name="Rectangle 74"/>
            <p:cNvSpPr>
              <a:spLocks noChangeArrowheads="1"/>
            </p:cNvSpPr>
            <p:nvPr/>
          </p:nvSpPr>
          <p:spPr bwMode="auto">
            <a:xfrm>
              <a:off x="2606" y="2418"/>
              <a:ext cx="10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=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13" name="Rectangle 75"/>
            <p:cNvSpPr>
              <a:spLocks noChangeArrowheads="1"/>
            </p:cNvSpPr>
            <p:nvPr/>
          </p:nvSpPr>
          <p:spPr bwMode="auto">
            <a:xfrm>
              <a:off x="2722" y="2418"/>
              <a:ext cx="125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14" name="Rectangle 76"/>
            <p:cNvSpPr>
              <a:spLocks noChangeArrowheads="1"/>
            </p:cNvSpPr>
            <p:nvPr/>
          </p:nvSpPr>
          <p:spPr bwMode="auto">
            <a:xfrm>
              <a:off x="2978" y="2419"/>
              <a:ext cx="126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15" name="Rectangle 77"/>
            <p:cNvSpPr>
              <a:spLocks noChangeArrowheads="1"/>
            </p:cNvSpPr>
            <p:nvPr/>
          </p:nvSpPr>
          <p:spPr bwMode="auto">
            <a:xfrm>
              <a:off x="3229" y="2419"/>
              <a:ext cx="122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rgbClr val="000000"/>
                  </a:solidFill>
                  <a:latin typeface="Times New Roman" pitchFamily="18" charset="0"/>
                </a:rPr>
                <a:t>11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51316" name="Rectangle 78"/>
            <p:cNvSpPr>
              <a:spLocks noChangeArrowheads="1"/>
            </p:cNvSpPr>
            <p:nvPr/>
          </p:nvSpPr>
          <p:spPr bwMode="auto">
            <a:xfrm>
              <a:off x="3652" y="2362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7" name="Rectangle 79"/>
            <p:cNvSpPr>
              <a:spLocks noChangeArrowheads="1"/>
            </p:cNvSpPr>
            <p:nvPr/>
          </p:nvSpPr>
          <p:spPr bwMode="auto">
            <a:xfrm>
              <a:off x="3481" y="2419"/>
              <a:ext cx="126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51318" name="Rectangle 80"/>
            <p:cNvSpPr>
              <a:spLocks noChangeArrowheads="1"/>
            </p:cNvSpPr>
            <p:nvPr/>
          </p:nvSpPr>
          <p:spPr bwMode="auto">
            <a:xfrm>
              <a:off x="4095" y="2362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9" name="Rectangle 81"/>
            <p:cNvSpPr>
              <a:spLocks noChangeArrowheads="1"/>
            </p:cNvSpPr>
            <p:nvPr/>
          </p:nvSpPr>
          <p:spPr bwMode="auto">
            <a:xfrm>
              <a:off x="1781" y="2562"/>
              <a:ext cx="2314" cy="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0" name="Rectangle 82"/>
            <p:cNvSpPr>
              <a:spLocks noChangeArrowheads="1"/>
            </p:cNvSpPr>
            <p:nvPr/>
          </p:nvSpPr>
          <p:spPr bwMode="auto">
            <a:xfrm>
              <a:off x="1781" y="2565"/>
              <a:ext cx="6" cy="2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1" name="Rectangle 83"/>
            <p:cNvSpPr>
              <a:spLocks noChangeArrowheads="1"/>
            </p:cNvSpPr>
            <p:nvPr/>
          </p:nvSpPr>
          <p:spPr bwMode="auto">
            <a:xfrm>
              <a:off x="3851" y="2379"/>
              <a:ext cx="87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z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22" name="Rectangle 84"/>
            <p:cNvSpPr>
              <a:spLocks noChangeArrowheads="1"/>
            </p:cNvSpPr>
            <p:nvPr/>
          </p:nvSpPr>
          <p:spPr bwMode="auto">
            <a:xfrm>
              <a:off x="2249" y="2565"/>
              <a:ext cx="6" cy="2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3" name="Rectangle 85"/>
            <p:cNvSpPr>
              <a:spLocks noChangeArrowheads="1"/>
            </p:cNvSpPr>
            <p:nvPr/>
          </p:nvSpPr>
          <p:spPr bwMode="auto">
            <a:xfrm>
              <a:off x="1976" y="2616"/>
              <a:ext cx="12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A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24" name="Rectangle 86"/>
            <p:cNvSpPr>
              <a:spLocks noChangeArrowheads="1"/>
            </p:cNvSpPr>
            <p:nvPr/>
          </p:nvSpPr>
          <p:spPr bwMode="auto">
            <a:xfrm>
              <a:off x="2755" y="2616"/>
              <a:ext cx="12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A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25" name="Rectangle 87"/>
            <p:cNvSpPr>
              <a:spLocks noChangeArrowheads="1"/>
            </p:cNvSpPr>
            <p:nvPr/>
          </p:nvSpPr>
          <p:spPr bwMode="auto">
            <a:xfrm>
              <a:off x="2794" y="2572"/>
              <a:ext cx="67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50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1326" name="Rectangle 88"/>
            <p:cNvSpPr>
              <a:spLocks noChangeArrowheads="1"/>
            </p:cNvSpPr>
            <p:nvPr/>
          </p:nvSpPr>
          <p:spPr bwMode="auto">
            <a:xfrm>
              <a:off x="2995" y="2616"/>
              <a:ext cx="115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B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27" name="Rectangle 89"/>
            <p:cNvSpPr>
              <a:spLocks noChangeArrowheads="1"/>
            </p:cNvSpPr>
            <p:nvPr/>
          </p:nvSpPr>
          <p:spPr bwMode="auto">
            <a:xfrm>
              <a:off x="3245" y="2616"/>
              <a:ext cx="123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rgbClr val="000000"/>
                  </a:solidFill>
                  <a:latin typeface="Times New Roman" pitchFamily="18" charset="0"/>
                </a:rPr>
                <a:t>D 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51328" name="Rectangle 90"/>
            <p:cNvSpPr>
              <a:spLocks noChangeArrowheads="1"/>
            </p:cNvSpPr>
            <p:nvPr/>
          </p:nvSpPr>
          <p:spPr bwMode="auto">
            <a:xfrm>
              <a:off x="3652" y="2565"/>
              <a:ext cx="6" cy="2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9" name="Rectangle 91"/>
            <p:cNvSpPr>
              <a:spLocks noChangeArrowheads="1"/>
            </p:cNvSpPr>
            <p:nvPr/>
          </p:nvSpPr>
          <p:spPr bwMode="auto">
            <a:xfrm>
              <a:off x="3493" y="2616"/>
              <a:ext cx="116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 dirty="0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51330" name="Rectangle 92"/>
            <p:cNvSpPr>
              <a:spLocks noChangeArrowheads="1"/>
            </p:cNvSpPr>
            <p:nvPr/>
          </p:nvSpPr>
          <p:spPr bwMode="auto">
            <a:xfrm>
              <a:off x="4095" y="2565"/>
              <a:ext cx="6" cy="2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1" name="Rectangle 93"/>
            <p:cNvSpPr>
              <a:spLocks noChangeArrowheads="1"/>
            </p:cNvSpPr>
            <p:nvPr/>
          </p:nvSpPr>
          <p:spPr bwMode="auto">
            <a:xfrm>
              <a:off x="1781" y="2781"/>
              <a:ext cx="6" cy="19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2" name="Rectangle 94"/>
            <p:cNvSpPr>
              <a:spLocks noChangeArrowheads="1"/>
            </p:cNvSpPr>
            <p:nvPr/>
          </p:nvSpPr>
          <p:spPr bwMode="auto">
            <a:xfrm>
              <a:off x="3851" y="2616"/>
              <a:ext cx="94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33" name="Rectangle 95"/>
            <p:cNvSpPr>
              <a:spLocks noChangeArrowheads="1"/>
            </p:cNvSpPr>
            <p:nvPr/>
          </p:nvSpPr>
          <p:spPr bwMode="auto">
            <a:xfrm>
              <a:off x="2249" y="2781"/>
              <a:ext cx="6" cy="19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4" name="Rectangle 96"/>
            <p:cNvSpPr>
              <a:spLocks noChangeArrowheads="1"/>
            </p:cNvSpPr>
            <p:nvPr/>
          </p:nvSpPr>
          <p:spPr bwMode="auto">
            <a:xfrm>
              <a:off x="1980" y="2810"/>
              <a:ext cx="115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B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35" name="Rectangle 97"/>
            <p:cNvSpPr>
              <a:spLocks noChangeArrowheads="1"/>
            </p:cNvSpPr>
            <p:nvPr/>
          </p:nvSpPr>
          <p:spPr bwMode="auto">
            <a:xfrm>
              <a:off x="2755" y="2810"/>
              <a:ext cx="12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D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36" name="Rectangle 98"/>
            <p:cNvSpPr>
              <a:spLocks noChangeArrowheads="1"/>
            </p:cNvSpPr>
            <p:nvPr/>
          </p:nvSpPr>
          <p:spPr bwMode="auto">
            <a:xfrm>
              <a:off x="2994" y="2810"/>
              <a:ext cx="115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B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37" name="Rectangle 99"/>
            <p:cNvSpPr>
              <a:spLocks noChangeArrowheads="1"/>
            </p:cNvSpPr>
            <p:nvPr/>
          </p:nvSpPr>
          <p:spPr bwMode="auto">
            <a:xfrm>
              <a:off x="3028" y="2765"/>
              <a:ext cx="67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50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1338" name="Rectangle 100"/>
            <p:cNvSpPr>
              <a:spLocks noChangeArrowheads="1"/>
            </p:cNvSpPr>
            <p:nvPr/>
          </p:nvSpPr>
          <p:spPr bwMode="auto">
            <a:xfrm>
              <a:off x="3242" y="2810"/>
              <a:ext cx="12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D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39" name="Rectangle 101"/>
            <p:cNvSpPr>
              <a:spLocks noChangeArrowheads="1"/>
            </p:cNvSpPr>
            <p:nvPr/>
          </p:nvSpPr>
          <p:spPr bwMode="auto">
            <a:xfrm>
              <a:off x="3652" y="2781"/>
              <a:ext cx="6" cy="19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0" name="Rectangle 102"/>
            <p:cNvSpPr>
              <a:spLocks noChangeArrowheads="1"/>
            </p:cNvSpPr>
            <p:nvPr/>
          </p:nvSpPr>
          <p:spPr bwMode="auto">
            <a:xfrm>
              <a:off x="3493" y="2810"/>
              <a:ext cx="12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D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41" name="Rectangle 103"/>
            <p:cNvSpPr>
              <a:spLocks noChangeArrowheads="1"/>
            </p:cNvSpPr>
            <p:nvPr/>
          </p:nvSpPr>
          <p:spPr bwMode="auto">
            <a:xfrm>
              <a:off x="4095" y="2781"/>
              <a:ext cx="6" cy="19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2" name="Rectangle 104"/>
            <p:cNvSpPr>
              <a:spLocks noChangeArrowheads="1"/>
            </p:cNvSpPr>
            <p:nvPr/>
          </p:nvSpPr>
          <p:spPr bwMode="auto">
            <a:xfrm>
              <a:off x="1781" y="2973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3" name="Rectangle 105"/>
            <p:cNvSpPr>
              <a:spLocks noChangeArrowheads="1"/>
            </p:cNvSpPr>
            <p:nvPr/>
          </p:nvSpPr>
          <p:spPr bwMode="auto">
            <a:xfrm>
              <a:off x="3852" y="2810"/>
              <a:ext cx="94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44" name="Rectangle 106"/>
            <p:cNvSpPr>
              <a:spLocks noChangeArrowheads="1"/>
            </p:cNvSpPr>
            <p:nvPr/>
          </p:nvSpPr>
          <p:spPr bwMode="auto">
            <a:xfrm>
              <a:off x="2249" y="2973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5" name="Rectangle 107"/>
            <p:cNvSpPr>
              <a:spLocks noChangeArrowheads="1"/>
            </p:cNvSpPr>
            <p:nvPr/>
          </p:nvSpPr>
          <p:spPr bwMode="auto">
            <a:xfrm>
              <a:off x="1980" y="3003"/>
              <a:ext cx="115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46" name="Rectangle 108"/>
            <p:cNvSpPr>
              <a:spLocks noChangeArrowheads="1"/>
            </p:cNvSpPr>
            <p:nvPr/>
          </p:nvSpPr>
          <p:spPr bwMode="auto">
            <a:xfrm>
              <a:off x="2755" y="3003"/>
              <a:ext cx="122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A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47" name="Rectangle 109"/>
            <p:cNvSpPr>
              <a:spLocks noChangeArrowheads="1"/>
            </p:cNvSpPr>
            <p:nvPr/>
          </p:nvSpPr>
          <p:spPr bwMode="auto">
            <a:xfrm>
              <a:off x="2994" y="3003"/>
              <a:ext cx="115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48" name="Rectangle 110"/>
            <p:cNvSpPr>
              <a:spLocks noChangeArrowheads="1"/>
            </p:cNvSpPr>
            <p:nvPr/>
          </p:nvSpPr>
          <p:spPr bwMode="auto">
            <a:xfrm>
              <a:off x="3028" y="2959"/>
              <a:ext cx="67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50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1349" name="Rectangle 111"/>
            <p:cNvSpPr>
              <a:spLocks noChangeArrowheads="1"/>
            </p:cNvSpPr>
            <p:nvPr/>
          </p:nvSpPr>
          <p:spPr bwMode="auto">
            <a:xfrm>
              <a:off x="3245" y="3003"/>
              <a:ext cx="115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50" name="Rectangle 112"/>
            <p:cNvSpPr>
              <a:spLocks noChangeArrowheads="1"/>
            </p:cNvSpPr>
            <p:nvPr/>
          </p:nvSpPr>
          <p:spPr bwMode="auto">
            <a:xfrm>
              <a:off x="3278" y="2959"/>
              <a:ext cx="67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50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1351" name="Rectangle 113"/>
            <p:cNvSpPr>
              <a:spLocks noChangeArrowheads="1"/>
            </p:cNvSpPr>
            <p:nvPr/>
          </p:nvSpPr>
          <p:spPr bwMode="auto">
            <a:xfrm>
              <a:off x="3496" y="3003"/>
              <a:ext cx="115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52" name="Rectangle 114"/>
            <p:cNvSpPr>
              <a:spLocks noChangeArrowheads="1"/>
            </p:cNvSpPr>
            <p:nvPr/>
          </p:nvSpPr>
          <p:spPr bwMode="auto">
            <a:xfrm>
              <a:off x="3652" y="2973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3" name="Rectangle 115"/>
            <p:cNvSpPr>
              <a:spLocks noChangeArrowheads="1"/>
            </p:cNvSpPr>
            <p:nvPr/>
          </p:nvSpPr>
          <p:spPr bwMode="auto">
            <a:xfrm>
              <a:off x="3529" y="2959"/>
              <a:ext cx="67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50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1354" name="Rectangle 116"/>
            <p:cNvSpPr>
              <a:spLocks noChangeArrowheads="1"/>
            </p:cNvSpPr>
            <p:nvPr/>
          </p:nvSpPr>
          <p:spPr bwMode="auto">
            <a:xfrm>
              <a:off x="4095" y="2973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5" name="Rectangle 117"/>
            <p:cNvSpPr>
              <a:spLocks noChangeArrowheads="1"/>
            </p:cNvSpPr>
            <p:nvPr/>
          </p:nvSpPr>
          <p:spPr bwMode="auto">
            <a:xfrm>
              <a:off x="1781" y="3165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6" name="Rectangle 118"/>
            <p:cNvSpPr>
              <a:spLocks noChangeArrowheads="1"/>
            </p:cNvSpPr>
            <p:nvPr/>
          </p:nvSpPr>
          <p:spPr bwMode="auto">
            <a:xfrm>
              <a:off x="3852" y="3003"/>
              <a:ext cx="94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57" name="Rectangle 119"/>
            <p:cNvSpPr>
              <a:spLocks noChangeArrowheads="1"/>
            </p:cNvSpPr>
            <p:nvPr/>
          </p:nvSpPr>
          <p:spPr bwMode="auto">
            <a:xfrm>
              <a:off x="2249" y="3165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8" name="Rectangle 120"/>
            <p:cNvSpPr>
              <a:spLocks noChangeArrowheads="1"/>
            </p:cNvSpPr>
            <p:nvPr/>
          </p:nvSpPr>
          <p:spPr bwMode="auto">
            <a:xfrm>
              <a:off x="1976" y="3197"/>
              <a:ext cx="12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D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59" name="Rectangle 121"/>
            <p:cNvSpPr>
              <a:spLocks noChangeArrowheads="1"/>
            </p:cNvSpPr>
            <p:nvPr/>
          </p:nvSpPr>
          <p:spPr bwMode="auto">
            <a:xfrm>
              <a:off x="2755" y="3197"/>
              <a:ext cx="122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D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60" name="Rectangle 122"/>
            <p:cNvSpPr>
              <a:spLocks noChangeArrowheads="1"/>
            </p:cNvSpPr>
            <p:nvPr/>
          </p:nvSpPr>
          <p:spPr bwMode="auto">
            <a:xfrm>
              <a:off x="2794" y="3151"/>
              <a:ext cx="67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50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1361" name="Rectangle 123"/>
            <p:cNvSpPr>
              <a:spLocks noChangeArrowheads="1"/>
            </p:cNvSpPr>
            <p:nvPr/>
          </p:nvSpPr>
          <p:spPr bwMode="auto">
            <a:xfrm>
              <a:off x="2995" y="3197"/>
              <a:ext cx="115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62" name="Rectangle 124"/>
            <p:cNvSpPr>
              <a:spLocks noChangeArrowheads="1"/>
            </p:cNvSpPr>
            <p:nvPr/>
          </p:nvSpPr>
          <p:spPr bwMode="auto">
            <a:xfrm>
              <a:off x="3245" y="3197"/>
              <a:ext cx="115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63" name="Rectangle 125"/>
            <p:cNvSpPr>
              <a:spLocks noChangeArrowheads="1"/>
            </p:cNvSpPr>
            <p:nvPr/>
          </p:nvSpPr>
          <p:spPr bwMode="auto">
            <a:xfrm>
              <a:off x="3652" y="3165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4" name="Rectangle 126"/>
            <p:cNvSpPr>
              <a:spLocks noChangeArrowheads="1"/>
            </p:cNvSpPr>
            <p:nvPr/>
          </p:nvSpPr>
          <p:spPr bwMode="auto">
            <a:xfrm>
              <a:off x="3496" y="3197"/>
              <a:ext cx="115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65" name="Rectangle 127"/>
            <p:cNvSpPr>
              <a:spLocks noChangeArrowheads="1"/>
            </p:cNvSpPr>
            <p:nvPr/>
          </p:nvSpPr>
          <p:spPr bwMode="auto">
            <a:xfrm>
              <a:off x="4095" y="3165"/>
              <a:ext cx="6" cy="19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6" name="Rectangle 128"/>
            <p:cNvSpPr>
              <a:spLocks noChangeArrowheads="1"/>
            </p:cNvSpPr>
            <p:nvPr/>
          </p:nvSpPr>
          <p:spPr bwMode="auto">
            <a:xfrm>
              <a:off x="1781" y="3353"/>
              <a:ext cx="2314" cy="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7" name="Rectangle 129"/>
            <p:cNvSpPr>
              <a:spLocks noChangeArrowheads="1"/>
            </p:cNvSpPr>
            <p:nvPr/>
          </p:nvSpPr>
          <p:spPr bwMode="auto">
            <a:xfrm>
              <a:off x="3851" y="3197"/>
              <a:ext cx="94" cy="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368" name="Oval 130"/>
            <p:cNvSpPr>
              <a:spLocks noChangeArrowheads="1"/>
            </p:cNvSpPr>
            <p:nvPr/>
          </p:nvSpPr>
          <p:spPr bwMode="auto">
            <a:xfrm>
              <a:off x="2710" y="2617"/>
              <a:ext cx="157" cy="1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9" name="Oval 131"/>
            <p:cNvSpPr>
              <a:spLocks noChangeArrowheads="1"/>
            </p:cNvSpPr>
            <p:nvPr/>
          </p:nvSpPr>
          <p:spPr bwMode="auto">
            <a:xfrm>
              <a:off x="2948" y="2804"/>
              <a:ext cx="157" cy="1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0" name="Oval 132"/>
            <p:cNvSpPr>
              <a:spLocks noChangeArrowheads="1"/>
            </p:cNvSpPr>
            <p:nvPr/>
          </p:nvSpPr>
          <p:spPr bwMode="auto">
            <a:xfrm>
              <a:off x="2952" y="2994"/>
              <a:ext cx="157" cy="1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1" name="Oval 133"/>
            <p:cNvSpPr>
              <a:spLocks noChangeArrowheads="1"/>
            </p:cNvSpPr>
            <p:nvPr/>
          </p:nvSpPr>
          <p:spPr bwMode="auto">
            <a:xfrm>
              <a:off x="2710" y="3191"/>
              <a:ext cx="157" cy="1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2" name="Oval 134"/>
            <p:cNvSpPr>
              <a:spLocks noChangeArrowheads="1"/>
            </p:cNvSpPr>
            <p:nvPr/>
          </p:nvSpPr>
          <p:spPr bwMode="auto">
            <a:xfrm>
              <a:off x="3203" y="2991"/>
              <a:ext cx="157" cy="1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3" name="Oval 135"/>
            <p:cNvSpPr>
              <a:spLocks noChangeArrowheads="1"/>
            </p:cNvSpPr>
            <p:nvPr/>
          </p:nvSpPr>
          <p:spPr bwMode="auto">
            <a:xfrm>
              <a:off x="3454" y="2991"/>
              <a:ext cx="157" cy="1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36"/>
          <p:cNvGrpSpPr>
            <a:grpSpLocks/>
          </p:cNvGrpSpPr>
          <p:nvPr/>
        </p:nvGrpSpPr>
        <p:grpSpPr bwMode="auto">
          <a:xfrm>
            <a:off x="4332288" y="3616950"/>
            <a:ext cx="3858256" cy="2053388"/>
            <a:chOff x="1477" y="1063"/>
            <a:chExt cx="2805" cy="1536"/>
          </a:xfrm>
        </p:grpSpPr>
        <p:sp>
          <p:nvSpPr>
            <p:cNvPr id="51216" name="Rectangle 137"/>
            <p:cNvSpPr>
              <a:spLocks noChangeArrowheads="1"/>
            </p:cNvSpPr>
            <p:nvPr/>
          </p:nvSpPr>
          <p:spPr bwMode="auto">
            <a:xfrm>
              <a:off x="1477" y="1084"/>
              <a:ext cx="2786" cy="6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7" name="Rectangle 138"/>
            <p:cNvSpPr>
              <a:spLocks noChangeArrowheads="1"/>
            </p:cNvSpPr>
            <p:nvPr/>
          </p:nvSpPr>
          <p:spPr bwMode="auto">
            <a:xfrm>
              <a:off x="1477" y="1086"/>
              <a:ext cx="6" cy="25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8" name="Rectangle 139"/>
            <p:cNvSpPr>
              <a:spLocks noChangeArrowheads="1"/>
            </p:cNvSpPr>
            <p:nvPr/>
          </p:nvSpPr>
          <p:spPr bwMode="auto">
            <a:xfrm>
              <a:off x="2039" y="1086"/>
              <a:ext cx="8" cy="25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9" name="Rectangle 140"/>
            <p:cNvSpPr>
              <a:spLocks noChangeArrowheads="1"/>
            </p:cNvSpPr>
            <p:nvPr/>
          </p:nvSpPr>
          <p:spPr bwMode="auto">
            <a:xfrm>
              <a:off x="1569" y="1138"/>
              <a:ext cx="47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dirty="0">
                  <a:solidFill>
                    <a:srgbClr val="000000"/>
                  </a:solidFill>
                  <a:latin typeface="Times New Roman" pitchFamily="18" charset="0"/>
                </a:rPr>
                <a:t>Present 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51220" name="Rectangle 141"/>
            <p:cNvSpPr>
              <a:spLocks noChangeArrowheads="1"/>
            </p:cNvSpPr>
            <p:nvPr/>
          </p:nvSpPr>
          <p:spPr bwMode="auto">
            <a:xfrm>
              <a:off x="2594" y="1063"/>
              <a:ext cx="287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dirty="0">
                  <a:solidFill>
                    <a:srgbClr val="000000"/>
                  </a:solidFill>
                  <a:latin typeface="Times New Roman" pitchFamily="18" charset="0"/>
                </a:rPr>
                <a:t>Next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51221" name="Rectangle 142"/>
            <p:cNvSpPr>
              <a:spLocks noChangeArrowheads="1"/>
            </p:cNvSpPr>
            <p:nvPr/>
          </p:nvSpPr>
          <p:spPr bwMode="auto">
            <a:xfrm>
              <a:off x="3729" y="1086"/>
              <a:ext cx="7" cy="25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2" name="Rectangle 143"/>
            <p:cNvSpPr>
              <a:spLocks noChangeArrowheads="1"/>
            </p:cNvSpPr>
            <p:nvPr/>
          </p:nvSpPr>
          <p:spPr bwMode="auto">
            <a:xfrm>
              <a:off x="2964" y="1063"/>
              <a:ext cx="31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dirty="0">
                  <a:solidFill>
                    <a:srgbClr val="000000"/>
                  </a:solidFill>
                  <a:latin typeface="Times New Roman" pitchFamily="18" charset="0"/>
                </a:rPr>
                <a:t>state 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51223" name="Rectangle 144"/>
            <p:cNvSpPr>
              <a:spLocks noChangeArrowheads="1"/>
            </p:cNvSpPr>
            <p:nvPr/>
          </p:nvSpPr>
          <p:spPr bwMode="auto">
            <a:xfrm>
              <a:off x="4263" y="1086"/>
              <a:ext cx="7" cy="25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4" name="Rectangle 145"/>
            <p:cNvSpPr>
              <a:spLocks noChangeArrowheads="1"/>
            </p:cNvSpPr>
            <p:nvPr/>
          </p:nvSpPr>
          <p:spPr bwMode="auto">
            <a:xfrm>
              <a:off x="2039" y="1346"/>
              <a:ext cx="1702" cy="7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5" name="Rectangle 146"/>
            <p:cNvSpPr>
              <a:spLocks noChangeArrowheads="1"/>
            </p:cNvSpPr>
            <p:nvPr/>
          </p:nvSpPr>
          <p:spPr bwMode="auto">
            <a:xfrm>
              <a:off x="1477" y="1347"/>
              <a:ext cx="6" cy="23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6" name="Rectangle 147"/>
            <p:cNvSpPr>
              <a:spLocks noChangeArrowheads="1"/>
            </p:cNvSpPr>
            <p:nvPr/>
          </p:nvSpPr>
          <p:spPr bwMode="auto">
            <a:xfrm>
              <a:off x="3745" y="1138"/>
              <a:ext cx="537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eaLnBrk="0" hangingPunct="0"/>
              <a:r>
                <a:rPr lang="en-US" altLang="zh-CN" dirty="0">
                  <a:solidFill>
                    <a:srgbClr val="000000"/>
                  </a:solidFill>
                  <a:latin typeface="Times New Roman" pitchFamily="18" charset="0"/>
                </a:rPr>
                <a:t>Output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51227" name="Rectangle 148"/>
            <p:cNvSpPr>
              <a:spLocks noChangeArrowheads="1"/>
            </p:cNvSpPr>
            <p:nvPr/>
          </p:nvSpPr>
          <p:spPr bwMode="auto">
            <a:xfrm>
              <a:off x="2039" y="1347"/>
              <a:ext cx="8" cy="23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8" name="Rectangle 149"/>
            <p:cNvSpPr>
              <a:spLocks noChangeArrowheads="1"/>
            </p:cNvSpPr>
            <p:nvPr/>
          </p:nvSpPr>
          <p:spPr bwMode="auto">
            <a:xfrm>
              <a:off x="1639" y="1299"/>
              <a:ext cx="309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dirty="0">
                  <a:solidFill>
                    <a:srgbClr val="000000"/>
                  </a:solidFill>
                  <a:latin typeface="Times New Roman" pitchFamily="18" charset="0"/>
                </a:rPr>
                <a:t>state 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51229" name="Rectangle 150"/>
            <p:cNvSpPr>
              <a:spLocks noChangeArrowheads="1"/>
            </p:cNvSpPr>
            <p:nvPr/>
          </p:nvSpPr>
          <p:spPr bwMode="auto">
            <a:xfrm>
              <a:off x="2121" y="1407"/>
              <a:ext cx="14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700" i="1">
                  <a:solidFill>
                    <a:srgbClr val="000000"/>
                  </a:solidFill>
                  <a:latin typeface="Times New Roman" pitchFamily="18" charset="0"/>
                </a:rPr>
                <a:t>w 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51230" name="Rectangle 151"/>
            <p:cNvSpPr>
              <a:spLocks noChangeArrowheads="1"/>
            </p:cNvSpPr>
            <p:nvPr/>
          </p:nvSpPr>
          <p:spPr bwMode="auto">
            <a:xfrm>
              <a:off x="2216" y="1457"/>
              <a:ext cx="76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2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231" name="Rectangle 152"/>
            <p:cNvSpPr>
              <a:spLocks noChangeArrowheads="1"/>
            </p:cNvSpPr>
            <p:nvPr/>
          </p:nvSpPr>
          <p:spPr bwMode="auto">
            <a:xfrm>
              <a:off x="2277" y="1407"/>
              <a:ext cx="14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700" i="1">
                  <a:solidFill>
                    <a:srgbClr val="000000"/>
                  </a:solidFill>
                  <a:latin typeface="Times New Roman" pitchFamily="18" charset="0"/>
                </a:rPr>
                <a:t>w 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51232" name="Rectangle 153"/>
            <p:cNvSpPr>
              <a:spLocks noChangeArrowheads="1"/>
            </p:cNvSpPr>
            <p:nvPr/>
          </p:nvSpPr>
          <p:spPr bwMode="auto">
            <a:xfrm>
              <a:off x="2371" y="1457"/>
              <a:ext cx="77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1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233" name="Rectangle 154"/>
            <p:cNvSpPr>
              <a:spLocks noChangeArrowheads="1"/>
            </p:cNvSpPr>
            <p:nvPr/>
          </p:nvSpPr>
          <p:spPr bwMode="auto">
            <a:xfrm>
              <a:off x="2470" y="1407"/>
              <a:ext cx="12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=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234" name="Rectangle 155"/>
            <p:cNvSpPr>
              <a:spLocks noChangeArrowheads="1"/>
            </p:cNvSpPr>
            <p:nvPr/>
          </p:nvSpPr>
          <p:spPr bwMode="auto">
            <a:xfrm>
              <a:off x="2609" y="1407"/>
              <a:ext cx="15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00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235" name="Rectangle 156"/>
            <p:cNvSpPr>
              <a:spLocks noChangeArrowheads="1"/>
            </p:cNvSpPr>
            <p:nvPr/>
          </p:nvSpPr>
          <p:spPr bwMode="auto">
            <a:xfrm>
              <a:off x="2917" y="1353"/>
              <a:ext cx="148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dirty="0">
                  <a:solidFill>
                    <a:srgbClr val="000000"/>
                  </a:solidFill>
                  <a:latin typeface="Times New Roman" pitchFamily="18" charset="0"/>
                </a:rPr>
                <a:t>01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51236" name="Rectangle 157"/>
            <p:cNvSpPr>
              <a:spLocks noChangeArrowheads="1"/>
            </p:cNvSpPr>
            <p:nvPr/>
          </p:nvSpPr>
          <p:spPr bwMode="auto">
            <a:xfrm>
              <a:off x="3220" y="1313"/>
              <a:ext cx="162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dirty="0">
                  <a:solidFill>
                    <a:srgbClr val="000000"/>
                  </a:solidFill>
                  <a:latin typeface="Times New Roman" pitchFamily="18" charset="0"/>
                </a:rPr>
                <a:t>11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51237" name="Rectangle 158"/>
            <p:cNvSpPr>
              <a:spLocks noChangeArrowheads="1"/>
            </p:cNvSpPr>
            <p:nvPr/>
          </p:nvSpPr>
          <p:spPr bwMode="auto">
            <a:xfrm>
              <a:off x="3729" y="1347"/>
              <a:ext cx="7" cy="23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8" name="Rectangle 159"/>
            <p:cNvSpPr>
              <a:spLocks noChangeArrowheads="1"/>
            </p:cNvSpPr>
            <p:nvPr/>
          </p:nvSpPr>
          <p:spPr bwMode="auto">
            <a:xfrm>
              <a:off x="3523" y="1324"/>
              <a:ext cx="168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dirty="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51239" name="Rectangle 160"/>
            <p:cNvSpPr>
              <a:spLocks noChangeArrowheads="1"/>
            </p:cNvSpPr>
            <p:nvPr/>
          </p:nvSpPr>
          <p:spPr bwMode="auto">
            <a:xfrm>
              <a:off x="4263" y="1347"/>
              <a:ext cx="7" cy="23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0" name="Rectangle 161"/>
            <p:cNvSpPr>
              <a:spLocks noChangeArrowheads="1"/>
            </p:cNvSpPr>
            <p:nvPr/>
          </p:nvSpPr>
          <p:spPr bwMode="auto">
            <a:xfrm>
              <a:off x="1477" y="1574"/>
              <a:ext cx="2786" cy="7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1" name="Rectangle 162"/>
            <p:cNvSpPr>
              <a:spLocks noChangeArrowheads="1"/>
            </p:cNvSpPr>
            <p:nvPr/>
          </p:nvSpPr>
          <p:spPr bwMode="auto">
            <a:xfrm>
              <a:off x="1477" y="1577"/>
              <a:ext cx="6" cy="263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2" name="Rectangle 163"/>
            <p:cNvSpPr>
              <a:spLocks noChangeArrowheads="1"/>
            </p:cNvSpPr>
            <p:nvPr/>
          </p:nvSpPr>
          <p:spPr bwMode="auto">
            <a:xfrm>
              <a:off x="3968" y="1360"/>
              <a:ext cx="100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700" i="1">
                  <a:solidFill>
                    <a:srgbClr val="000000"/>
                  </a:solidFill>
                  <a:latin typeface="Times New Roman" pitchFamily="18" charset="0"/>
                </a:rPr>
                <a:t>z 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51243" name="Rectangle 164"/>
            <p:cNvSpPr>
              <a:spLocks noChangeArrowheads="1"/>
            </p:cNvSpPr>
            <p:nvPr/>
          </p:nvSpPr>
          <p:spPr bwMode="auto">
            <a:xfrm>
              <a:off x="2039" y="1577"/>
              <a:ext cx="8" cy="263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4" name="Rectangle 165"/>
            <p:cNvSpPr>
              <a:spLocks noChangeArrowheads="1"/>
            </p:cNvSpPr>
            <p:nvPr/>
          </p:nvSpPr>
          <p:spPr bwMode="auto">
            <a:xfrm>
              <a:off x="1712" y="1648"/>
              <a:ext cx="144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A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245" name="Rectangle 166"/>
            <p:cNvSpPr>
              <a:spLocks noChangeArrowheads="1"/>
            </p:cNvSpPr>
            <p:nvPr/>
          </p:nvSpPr>
          <p:spPr bwMode="auto">
            <a:xfrm>
              <a:off x="2648" y="1648"/>
              <a:ext cx="144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A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246" name="Rectangle 167"/>
            <p:cNvSpPr>
              <a:spLocks noChangeArrowheads="1"/>
            </p:cNvSpPr>
            <p:nvPr/>
          </p:nvSpPr>
          <p:spPr bwMode="auto">
            <a:xfrm>
              <a:off x="2696" y="1595"/>
              <a:ext cx="83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1247" name="Rectangle 168"/>
            <p:cNvSpPr>
              <a:spLocks noChangeArrowheads="1"/>
            </p:cNvSpPr>
            <p:nvPr/>
          </p:nvSpPr>
          <p:spPr bwMode="auto">
            <a:xfrm>
              <a:off x="2937" y="1648"/>
              <a:ext cx="135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B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249" name="Rectangle 170"/>
            <p:cNvSpPr>
              <a:spLocks noChangeArrowheads="1"/>
            </p:cNvSpPr>
            <p:nvPr/>
          </p:nvSpPr>
          <p:spPr bwMode="auto">
            <a:xfrm>
              <a:off x="3729" y="1577"/>
              <a:ext cx="7" cy="263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0" name="Rectangle 171"/>
            <p:cNvSpPr>
              <a:spLocks noChangeArrowheads="1"/>
            </p:cNvSpPr>
            <p:nvPr/>
          </p:nvSpPr>
          <p:spPr bwMode="auto">
            <a:xfrm>
              <a:off x="4263" y="1577"/>
              <a:ext cx="7" cy="263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1" name="Rectangle 172"/>
            <p:cNvSpPr>
              <a:spLocks noChangeArrowheads="1"/>
            </p:cNvSpPr>
            <p:nvPr/>
          </p:nvSpPr>
          <p:spPr bwMode="auto">
            <a:xfrm>
              <a:off x="1477" y="1837"/>
              <a:ext cx="6" cy="23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2" name="Rectangle 173"/>
            <p:cNvSpPr>
              <a:spLocks noChangeArrowheads="1"/>
            </p:cNvSpPr>
            <p:nvPr/>
          </p:nvSpPr>
          <p:spPr bwMode="auto">
            <a:xfrm>
              <a:off x="3969" y="1648"/>
              <a:ext cx="111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0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253" name="Rectangle 174"/>
            <p:cNvSpPr>
              <a:spLocks noChangeArrowheads="1"/>
            </p:cNvSpPr>
            <p:nvPr/>
          </p:nvSpPr>
          <p:spPr bwMode="auto">
            <a:xfrm>
              <a:off x="2039" y="1837"/>
              <a:ext cx="8" cy="23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4" name="Rectangle 175"/>
            <p:cNvSpPr>
              <a:spLocks noChangeArrowheads="1"/>
            </p:cNvSpPr>
            <p:nvPr/>
          </p:nvSpPr>
          <p:spPr bwMode="auto">
            <a:xfrm>
              <a:off x="1716" y="1882"/>
              <a:ext cx="135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B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255" name="Rectangle 176"/>
            <p:cNvSpPr>
              <a:spLocks noChangeArrowheads="1"/>
            </p:cNvSpPr>
            <p:nvPr/>
          </p:nvSpPr>
          <p:spPr bwMode="auto">
            <a:xfrm>
              <a:off x="2648" y="1882"/>
              <a:ext cx="144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D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256" name="Rectangle 177"/>
            <p:cNvSpPr>
              <a:spLocks noChangeArrowheads="1"/>
            </p:cNvSpPr>
            <p:nvPr/>
          </p:nvSpPr>
          <p:spPr bwMode="auto">
            <a:xfrm>
              <a:off x="2937" y="1882"/>
              <a:ext cx="135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B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257" name="Rectangle 178"/>
            <p:cNvSpPr>
              <a:spLocks noChangeArrowheads="1"/>
            </p:cNvSpPr>
            <p:nvPr/>
          </p:nvSpPr>
          <p:spPr bwMode="auto">
            <a:xfrm>
              <a:off x="2977" y="1849"/>
              <a:ext cx="83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dirty="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 dirty="0">
                <a:latin typeface="Times New Roman" pitchFamily="18" charset="0"/>
              </a:endParaRPr>
            </a:p>
          </p:txBody>
        </p:sp>
        <p:sp>
          <p:nvSpPr>
            <p:cNvPr id="51258" name="Rectangle 179"/>
            <p:cNvSpPr>
              <a:spLocks noChangeArrowheads="1"/>
            </p:cNvSpPr>
            <p:nvPr/>
          </p:nvSpPr>
          <p:spPr bwMode="auto">
            <a:xfrm>
              <a:off x="3729" y="1837"/>
              <a:ext cx="7" cy="23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0" name="Rectangle 181"/>
            <p:cNvSpPr>
              <a:spLocks noChangeArrowheads="1"/>
            </p:cNvSpPr>
            <p:nvPr/>
          </p:nvSpPr>
          <p:spPr bwMode="auto">
            <a:xfrm>
              <a:off x="4263" y="1837"/>
              <a:ext cx="7" cy="23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1" name="Rectangle 182"/>
            <p:cNvSpPr>
              <a:spLocks noChangeArrowheads="1"/>
            </p:cNvSpPr>
            <p:nvPr/>
          </p:nvSpPr>
          <p:spPr bwMode="auto">
            <a:xfrm>
              <a:off x="1477" y="2083"/>
              <a:ext cx="6" cy="233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2" name="Rectangle 183"/>
            <p:cNvSpPr>
              <a:spLocks noChangeArrowheads="1"/>
            </p:cNvSpPr>
            <p:nvPr/>
          </p:nvSpPr>
          <p:spPr bwMode="auto">
            <a:xfrm>
              <a:off x="3969" y="1882"/>
              <a:ext cx="111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0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263" name="Rectangle 184"/>
            <p:cNvSpPr>
              <a:spLocks noChangeArrowheads="1"/>
            </p:cNvSpPr>
            <p:nvPr/>
          </p:nvSpPr>
          <p:spPr bwMode="auto">
            <a:xfrm>
              <a:off x="2039" y="2083"/>
              <a:ext cx="8" cy="233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4" name="Rectangle 185"/>
            <p:cNvSpPr>
              <a:spLocks noChangeArrowheads="1"/>
            </p:cNvSpPr>
            <p:nvPr/>
          </p:nvSpPr>
          <p:spPr bwMode="auto">
            <a:xfrm>
              <a:off x="1716" y="2114"/>
              <a:ext cx="13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265" name="Rectangle 186"/>
            <p:cNvSpPr>
              <a:spLocks noChangeArrowheads="1"/>
            </p:cNvSpPr>
            <p:nvPr/>
          </p:nvSpPr>
          <p:spPr bwMode="auto">
            <a:xfrm>
              <a:off x="2648" y="2114"/>
              <a:ext cx="14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A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266" name="Rectangle 187"/>
            <p:cNvSpPr>
              <a:spLocks noChangeArrowheads="1"/>
            </p:cNvSpPr>
            <p:nvPr/>
          </p:nvSpPr>
          <p:spPr bwMode="auto">
            <a:xfrm>
              <a:off x="2937" y="2114"/>
              <a:ext cx="13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267" name="Rectangle 188"/>
            <p:cNvSpPr>
              <a:spLocks noChangeArrowheads="1"/>
            </p:cNvSpPr>
            <p:nvPr/>
          </p:nvSpPr>
          <p:spPr bwMode="auto">
            <a:xfrm>
              <a:off x="2977" y="2061"/>
              <a:ext cx="83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1268" name="Rectangle 189"/>
            <p:cNvSpPr>
              <a:spLocks noChangeArrowheads="1"/>
            </p:cNvSpPr>
            <p:nvPr/>
          </p:nvSpPr>
          <p:spPr bwMode="auto">
            <a:xfrm>
              <a:off x="3238" y="2114"/>
              <a:ext cx="13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269" name="Rectangle 190"/>
            <p:cNvSpPr>
              <a:spLocks noChangeArrowheads="1"/>
            </p:cNvSpPr>
            <p:nvPr/>
          </p:nvSpPr>
          <p:spPr bwMode="auto">
            <a:xfrm>
              <a:off x="3277" y="2061"/>
              <a:ext cx="84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dirty="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 dirty="0">
                <a:latin typeface="Times New Roman" pitchFamily="18" charset="0"/>
              </a:endParaRPr>
            </a:p>
          </p:txBody>
        </p:sp>
        <p:sp>
          <p:nvSpPr>
            <p:cNvPr id="51270" name="Rectangle 191"/>
            <p:cNvSpPr>
              <a:spLocks noChangeArrowheads="1"/>
            </p:cNvSpPr>
            <p:nvPr/>
          </p:nvSpPr>
          <p:spPr bwMode="auto">
            <a:xfrm>
              <a:off x="3542" y="2114"/>
              <a:ext cx="13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271" name="Rectangle 192"/>
            <p:cNvSpPr>
              <a:spLocks noChangeArrowheads="1"/>
            </p:cNvSpPr>
            <p:nvPr/>
          </p:nvSpPr>
          <p:spPr bwMode="auto">
            <a:xfrm>
              <a:off x="3729" y="2083"/>
              <a:ext cx="7" cy="233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2" name="Rectangle 193"/>
            <p:cNvSpPr>
              <a:spLocks noChangeArrowheads="1"/>
            </p:cNvSpPr>
            <p:nvPr/>
          </p:nvSpPr>
          <p:spPr bwMode="auto">
            <a:xfrm>
              <a:off x="3581" y="2061"/>
              <a:ext cx="83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dirty="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 dirty="0">
                <a:latin typeface="Times New Roman" pitchFamily="18" charset="0"/>
              </a:endParaRPr>
            </a:p>
          </p:txBody>
        </p:sp>
        <p:sp>
          <p:nvSpPr>
            <p:cNvPr id="51273" name="Rectangle 194"/>
            <p:cNvSpPr>
              <a:spLocks noChangeArrowheads="1"/>
            </p:cNvSpPr>
            <p:nvPr/>
          </p:nvSpPr>
          <p:spPr bwMode="auto">
            <a:xfrm>
              <a:off x="4263" y="2083"/>
              <a:ext cx="7" cy="233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4" name="Rectangle 195"/>
            <p:cNvSpPr>
              <a:spLocks noChangeArrowheads="1"/>
            </p:cNvSpPr>
            <p:nvPr/>
          </p:nvSpPr>
          <p:spPr bwMode="auto">
            <a:xfrm>
              <a:off x="1477" y="2313"/>
              <a:ext cx="6" cy="23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5" name="Rectangle 196"/>
            <p:cNvSpPr>
              <a:spLocks noChangeArrowheads="1"/>
            </p:cNvSpPr>
            <p:nvPr/>
          </p:nvSpPr>
          <p:spPr bwMode="auto">
            <a:xfrm>
              <a:off x="3970" y="2114"/>
              <a:ext cx="11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1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276" name="Rectangle 197"/>
            <p:cNvSpPr>
              <a:spLocks noChangeArrowheads="1"/>
            </p:cNvSpPr>
            <p:nvPr/>
          </p:nvSpPr>
          <p:spPr bwMode="auto">
            <a:xfrm>
              <a:off x="2039" y="2313"/>
              <a:ext cx="8" cy="23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7" name="Rectangle 198"/>
            <p:cNvSpPr>
              <a:spLocks noChangeArrowheads="1"/>
            </p:cNvSpPr>
            <p:nvPr/>
          </p:nvSpPr>
          <p:spPr bwMode="auto">
            <a:xfrm>
              <a:off x="1712" y="2348"/>
              <a:ext cx="14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D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278" name="Rectangle 199"/>
            <p:cNvSpPr>
              <a:spLocks noChangeArrowheads="1"/>
            </p:cNvSpPr>
            <p:nvPr/>
          </p:nvSpPr>
          <p:spPr bwMode="auto">
            <a:xfrm>
              <a:off x="2648" y="2348"/>
              <a:ext cx="14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D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279" name="Rectangle 200"/>
            <p:cNvSpPr>
              <a:spLocks noChangeArrowheads="1"/>
            </p:cNvSpPr>
            <p:nvPr/>
          </p:nvSpPr>
          <p:spPr bwMode="auto">
            <a:xfrm>
              <a:off x="2696" y="2293"/>
              <a:ext cx="83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1280" name="Rectangle 201"/>
            <p:cNvSpPr>
              <a:spLocks noChangeArrowheads="1"/>
            </p:cNvSpPr>
            <p:nvPr/>
          </p:nvSpPr>
          <p:spPr bwMode="auto">
            <a:xfrm>
              <a:off x="2937" y="2348"/>
              <a:ext cx="13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282" name="Rectangle 203"/>
            <p:cNvSpPr>
              <a:spLocks noChangeArrowheads="1"/>
            </p:cNvSpPr>
            <p:nvPr/>
          </p:nvSpPr>
          <p:spPr bwMode="auto">
            <a:xfrm>
              <a:off x="3729" y="2313"/>
              <a:ext cx="7" cy="23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3" name="Rectangle 204"/>
            <p:cNvSpPr>
              <a:spLocks noChangeArrowheads="1"/>
            </p:cNvSpPr>
            <p:nvPr/>
          </p:nvSpPr>
          <p:spPr bwMode="auto">
            <a:xfrm>
              <a:off x="3542" y="2348"/>
              <a:ext cx="13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1284" name="Rectangle 205"/>
            <p:cNvSpPr>
              <a:spLocks noChangeArrowheads="1"/>
            </p:cNvSpPr>
            <p:nvPr/>
          </p:nvSpPr>
          <p:spPr bwMode="auto">
            <a:xfrm>
              <a:off x="4263" y="2313"/>
              <a:ext cx="7" cy="23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5" name="Rectangle 206"/>
            <p:cNvSpPr>
              <a:spLocks noChangeArrowheads="1"/>
            </p:cNvSpPr>
            <p:nvPr/>
          </p:nvSpPr>
          <p:spPr bwMode="auto">
            <a:xfrm>
              <a:off x="1477" y="2592"/>
              <a:ext cx="2786" cy="7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6" name="Rectangle 207"/>
            <p:cNvSpPr>
              <a:spLocks noChangeArrowheads="1"/>
            </p:cNvSpPr>
            <p:nvPr/>
          </p:nvSpPr>
          <p:spPr bwMode="auto">
            <a:xfrm>
              <a:off x="3969" y="2348"/>
              <a:ext cx="11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dirty="0">
                  <a:solidFill>
                    <a:srgbClr val="000000"/>
                  </a:solidFill>
                  <a:latin typeface="Times New Roman" pitchFamily="18" charset="0"/>
                </a:rPr>
                <a:t>0 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51287" name="Oval 208"/>
            <p:cNvSpPr>
              <a:spLocks noChangeArrowheads="1"/>
            </p:cNvSpPr>
            <p:nvPr/>
          </p:nvSpPr>
          <p:spPr bwMode="auto">
            <a:xfrm>
              <a:off x="2607" y="1716"/>
              <a:ext cx="176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88" name="Oval 209"/>
            <p:cNvSpPr>
              <a:spLocks noChangeArrowheads="1"/>
            </p:cNvSpPr>
            <p:nvPr/>
          </p:nvSpPr>
          <p:spPr bwMode="auto">
            <a:xfrm>
              <a:off x="2888" y="1931"/>
              <a:ext cx="176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89" name="Oval 210"/>
            <p:cNvSpPr>
              <a:spLocks noChangeArrowheads="1"/>
            </p:cNvSpPr>
            <p:nvPr/>
          </p:nvSpPr>
          <p:spPr bwMode="auto">
            <a:xfrm>
              <a:off x="3190" y="2201"/>
              <a:ext cx="176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0" name="Oval 211"/>
            <p:cNvSpPr>
              <a:spLocks noChangeArrowheads="1"/>
            </p:cNvSpPr>
            <p:nvPr/>
          </p:nvSpPr>
          <p:spPr bwMode="auto">
            <a:xfrm>
              <a:off x="2888" y="2201"/>
              <a:ext cx="176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1" name="Oval 212"/>
            <p:cNvSpPr>
              <a:spLocks noChangeArrowheads="1"/>
            </p:cNvSpPr>
            <p:nvPr/>
          </p:nvSpPr>
          <p:spPr bwMode="auto">
            <a:xfrm>
              <a:off x="2598" y="2416"/>
              <a:ext cx="176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2" name="Oval 213"/>
            <p:cNvSpPr>
              <a:spLocks noChangeArrowheads="1"/>
            </p:cNvSpPr>
            <p:nvPr/>
          </p:nvSpPr>
          <p:spPr bwMode="auto">
            <a:xfrm>
              <a:off x="3498" y="2201"/>
              <a:ext cx="176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3" name="Text Box 214"/>
            <p:cNvSpPr txBox="1">
              <a:spLocks noChangeArrowheads="1"/>
            </p:cNvSpPr>
            <p:nvPr/>
          </p:nvSpPr>
          <p:spPr bwMode="auto">
            <a:xfrm>
              <a:off x="3171" y="1793"/>
              <a:ext cx="296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dirty="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1294" name="Text Box 215"/>
            <p:cNvSpPr txBox="1">
              <a:spLocks noChangeArrowheads="1"/>
            </p:cNvSpPr>
            <p:nvPr/>
          </p:nvSpPr>
          <p:spPr bwMode="auto">
            <a:xfrm>
              <a:off x="3481" y="1569"/>
              <a:ext cx="283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dirty="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271576" name="Text Box 216"/>
          <p:cNvSpPr txBox="1">
            <a:spLocks noChangeArrowheads="1"/>
          </p:cNvSpPr>
          <p:nvPr/>
        </p:nvSpPr>
        <p:spPr bwMode="auto">
          <a:xfrm>
            <a:off x="384175" y="5670339"/>
            <a:ext cx="5978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2060"/>
                </a:solidFill>
              </a:rPr>
              <a:t>任一时刻只能有</a:t>
            </a:r>
            <a:r>
              <a:rPr lang="zh-CN" altLang="en-US" sz="2400" dirty="0">
                <a:solidFill>
                  <a:srgbClr val="FF0000"/>
                </a:solidFill>
              </a:rPr>
              <a:t>一个</a:t>
            </a:r>
            <a:r>
              <a:rPr lang="zh-CN" altLang="en-US" sz="2400" dirty="0">
                <a:solidFill>
                  <a:srgbClr val="002060"/>
                </a:solidFill>
              </a:rPr>
              <a:t>输入变量发生变化。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EE020D-C85A-472E-9D9A-64C2370C7028}" type="datetime1">
              <a:rPr lang="zh-CN" altLang="en-US" smtClean="0"/>
              <a:t>2018/12/2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219" name="Text Box 83"/>
          <p:cNvSpPr txBox="1">
            <a:spLocks noChangeArrowheads="1"/>
          </p:cNvSpPr>
          <p:nvPr/>
        </p:nvSpPr>
        <p:spPr bwMode="auto">
          <a:xfrm>
            <a:off x="6660232" y="4293096"/>
            <a:ext cx="336392" cy="45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latin typeface="Times New Roman" pitchFamily="18" charset="0"/>
              </a:rPr>
              <a:t>–</a:t>
            </a:r>
          </a:p>
        </p:txBody>
      </p:sp>
      <p:sp>
        <p:nvSpPr>
          <p:cNvPr id="220" name="Text Box 83"/>
          <p:cNvSpPr txBox="1">
            <a:spLocks noChangeArrowheads="1"/>
          </p:cNvSpPr>
          <p:nvPr/>
        </p:nvSpPr>
        <p:spPr bwMode="auto">
          <a:xfrm>
            <a:off x="7115928" y="4627880"/>
            <a:ext cx="336392" cy="45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latin typeface="Times New Roman" pitchFamily="18" charset="0"/>
              </a:rPr>
              <a:t>–</a:t>
            </a:r>
          </a:p>
        </p:txBody>
      </p:sp>
      <p:sp>
        <p:nvSpPr>
          <p:cNvPr id="221" name="Text Box 83"/>
          <p:cNvSpPr txBox="1">
            <a:spLocks noChangeArrowheads="1"/>
          </p:cNvSpPr>
          <p:nvPr/>
        </p:nvSpPr>
        <p:spPr bwMode="auto">
          <a:xfrm>
            <a:off x="6660232" y="5275952"/>
            <a:ext cx="336392" cy="45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latin typeface="Times New Roman" pitchFamily="18" charset="0"/>
              </a:rPr>
              <a:t>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1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1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1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1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1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1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1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1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1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71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71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71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71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71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1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1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411" grpId="0" animBg="1"/>
      <p:bldP spid="271411" grpId="1" animBg="1"/>
      <p:bldP spid="271412" grpId="0"/>
      <p:bldP spid="271412" grpId="1"/>
      <p:bldP spid="271413" grpId="0"/>
      <p:bldP spid="271413" grpId="1"/>
      <p:bldP spid="271414" grpId="0"/>
      <p:bldP spid="271415" grpId="0"/>
      <p:bldP spid="27157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00125" y="38100"/>
            <a:ext cx="7816850" cy="819150"/>
          </a:xfrm>
        </p:spPr>
        <p:txBody>
          <a:bodyPr/>
          <a:lstStyle/>
          <a:p>
            <a:r>
              <a:rPr lang="zh-CN" altLang="en-US"/>
              <a:t>电平异步时序电路分析</a:t>
            </a:r>
          </a:p>
        </p:txBody>
      </p:sp>
      <p:sp>
        <p:nvSpPr>
          <p:cNvPr id="5223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301750"/>
            <a:ext cx="6919913" cy="4937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/>
              <a:t>说明电路功能：</a:t>
            </a:r>
            <a:r>
              <a:rPr lang="zh-CN" altLang="en-US" sz="2800"/>
              <a:t>列出输出为</a:t>
            </a:r>
            <a:r>
              <a:rPr lang="en-US" altLang="zh-CN" sz="2800"/>
              <a:t>1 </a:t>
            </a:r>
            <a:r>
              <a:rPr lang="zh-CN" altLang="en-US" sz="2800"/>
              <a:t>的序列。</a:t>
            </a:r>
          </a:p>
        </p:txBody>
      </p:sp>
      <p:grpSp>
        <p:nvGrpSpPr>
          <p:cNvPr id="52231" name="Group 4"/>
          <p:cNvGrpSpPr>
            <a:grpSpLocks/>
          </p:cNvGrpSpPr>
          <p:nvPr/>
        </p:nvGrpSpPr>
        <p:grpSpPr bwMode="auto">
          <a:xfrm>
            <a:off x="4281488" y="2082800"/>
            <a:ext cx="4560887" cy="2787650"/>
            <a:chOff x="1477" y="1084"/>
            <a:chExt cx="2793" cy="1463"/>
          </a:xfrm>
        </p:grpSpPr>
        <p:sp>
          <p:nvSpPr>
            <p:cNvPr id="52241" name="Rectangle 5"/>
            <p:cNvSpPr>
              <a:spLocks noChangeArrowheads="1"/>
            </p:cNvSpPr>
            <p:nvPr/>
          </p:nvSpPr>
          <p:spPr bwMode="auto">
            <a:xfrm>
              <a:off x="1477" y="1084"/>
              <a:ext cx="2786" cy="6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2" name="Rectangle 6"/>
            <p:cNvSpPr>
              <a:spLocks noChangeArrowheads="1"/>
            </p:cNvSpPr>
            <p:nvPr/>
          </p:nvSpPr>
          <p:spPr bwMode="auto">
            <a:xfrm>
              <a:off x="1477" y="1086"/>
              <a:ext cx="6" cy="25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3" name="Rectangle 7"/>
            <p:cNvSpPr>
              <a:spLocks noChangeArrowheads="1"/>
            </p:cNvSpPr>
            <p:nvPr/>
          </p:nvSpPr>
          <p:spPr bwMode="auto">
            <a:xfrm>
              <a:off x="2039" y="1086"/>
              <a:ext cx="8" cy="25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4" name="Rectangle 8"/>
            <p:cNvSpPr>
              <a:spLocks noChangeArrowheads="1"/>
            </p:cNvSpPr>
            <p:nvPr/>
          </p:nvSpPr>
          <p:spPr bwMode="auto">
            <a:xfrm>
              <a:off x="1569" y="1189"/>
              <a:ext cx="399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Present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45" name="Rectangle 9"/>
            <p:cNvSpPr>
              <a:spLocks noChangeArrowheads="1"/>
            </p:cNvSpPr>
            <p:nvPr/>
          </p:nvSpPr>
          <p:spPr bwMode="auto">
            <a:xfrm>
              <a:off x="2627" y="1160"/>
              <a:ext cx="242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Next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46" name="Rectangle 10"/>
            <p:cNvSpPr>
              <a:spLocks noChangeArrowheads="1"/>
            </p:cNvSpPr>
            <p:nvPr/>
          </p:nvSpPr>
          <p:spPr bwMode="auto">
            <a:xfrm>
              <a:off x="3729" y="1086"/>
              <a:ext cx="7" cy="25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7" name="Rectangle 11"/>
            <p:cNvSpPr>
              <a:spLocks noChangeArrowheads="1"/>
            </p:cNvSpPr>
            <p:nvPr/>
          </p:nvSpPr>
          <p:spPr bwMode="auto">
            <a:xfrm>
              <a:off x="2909" y="1160"/>
              <a:ext cx="261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state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48" name="Rectangle 12"/>
            <p:cNvSpPr>
              <a:spLocks noChangeArrowheads="1"/>
            </p:cNvSpPr>
            <p:nvPr/>
          </p:nvSpPr>
          <p:spPr bwMode="auto">
            <a:xfrm>
              <a:off x="4263" y="1086"/>
              <a:ext cx="7" cy="25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9" name="Rectangle 13"/>
            <p:cNvSpPr>
              <a:spLocks noChangeArrowheads="1"/>
            </p:cNvSpPr>
            <p:nvPr/>
          </p:nvSpPr>
          <p:spPr bwMode="auto">
            <a:xfrm>
              <a:off x="2039" y="1343"/>
              <a:ext cx="1702" cy="7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0" name="Rectangle 14"/>
            <p:cNvSpPr>
              <a:spLocks noChangeArrowheads="1"/>
            </p:cNvSpPr>
            <p:nvPr/>
          </p:nvSpPr>
          <p:spPr bwMode="auto">
            <a:xfrm>
              <a:off x="1477" y="1347"/>
              <a:ext cx="6" cy="23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1" name="Rectangle 15"/>
            <p:cNvSpPr>
              <a:spLocks noChangeArrowheads="1"/>
            </p:cNvSpPr>
            <p:nvPr/>
          </p:nvSpPr>
          <p:spPr bwMode="auto">
            <a:xfrm>
              <a:off x="3822" y="1208"/>
              <a:ext cx="346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Output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52" name="Rectangle 16"/>
            <p:cNvSpPr>
              <a:spLocks noChangeArrowheads="1"/>
            </p:cNvSpPr>
            <p:nvPr/>
          </p:nvSpPr>
          <p:spPr bwMode="auto">
            <a:xfrm>
              <a:off x="2039" y="1347"/>
              <a:ext cx="8" cy="23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3" name="Rectangle 17"/>
            <p:cNvSpPr>
              <a:spLocks noChangeArrowheads="1"/>
            </p:cNvSpPr>
            <p:nvPr/>
          </p:nvSpPr>
          <p:spPr bwMode="auto">
            <a:xfrm>
              <a:off x="1639" y="1362"/>
              <a:ext cx="261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state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54" name="Rectangle 18"/>
            <p:cNvSpPr>
              <a:spLocks noChangeArrowheads="1"/>
            </p:cNvSpPr>
            <p:nvPr/>
          </p:nvSpPr>
          <p:spPr bwMode="auto">
            <a:xfrm>
              <a:off x="2121" y="1407"/>
              <a:ext cx="121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700" i="1">
                  <a:solidFill>
                    <a:srgbClr val="000000"/>
                  </a:solidFill>
                  <a:latin typeface="Times New Roman" pitchFamily="18" charset="0"/>
                </a:rPr>
                <a:t>w 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52255" name="Rectangle 19"/>
            <p:cNvSpPr>
              <a:spLocks noChangeArrowheads="1"/>
            </p:cNvSpPr>
            <p:nvPr/>
          </p:nvSpPr>
          <p:spPr bwMode="auto">
            <a:xfrm>
              <a:off x="2216" y="1457"/>
              <a:ext cx="64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2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56" name="Rectangle 20"/>
            <p:cNvSpPr>
              <a:spLocks noChangeArrowheads="1"/>
            </p:cNvSpPr>
            <p:nvPr/>
          </p:nvSpPr>
          <p:spPr bwMode="auto">
            <a:xfrm>
              <a:off x="2277" y="1407"/>
              <a:ext cx="12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700" i="1">
                  <a:solidFill>
                    <a:srgbClr val="000000"/>
                  </a:solidFill>
                  <a:latin typeface="Times New Roman" pitchFamily="18" charset="0"/>
                </a:rPr>
                <a:t>w 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52257" name="Rectangle 21"/>
            <p:cNvSpPr>
              <a:spLocks noChangeArrowheads="1"/>
            </p:cNvSpPr>
            <p:nvPr/>
          </p:nvSpPr>
          <p:spPr bwMode="auto">
            <a:xfrm>
              <a:off x="2371" y="1457"/>
              <a:ext cx="65" cy="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1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58" name="Rectangle 22"/>
            <p:cNvSpPr>
              <a:spLocks noChangeArrowheads="1"/>
            </p:cNvSpPr>
            <p:nvPr/>
          </p:nvSpPr>
          <p:spPr bwMode="auto">
            <a:xfrm>
              <a:off x="2470" y="1407"/>
              <a:ext cx="10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=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59" name="Rectangle 23"/>
            <p:cNvSpPr>
              <a:spLocks noChangeArrowheads="1"/>
            </p:cNvSpPr>
            <p:nvPr/>
          </p:nvSpPr>
          <p:spPr bwMode="auto">
            <a:xfrm>
              <a:off x="2609" y="1407"/>
              <a:ext cx="13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00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60" name="Rectangle 24"/>
            <p:cNvSpPr>
              <a:spLocks noChangeArrowheads="1"/>
            </p:cNvSpPr>
            <p:nvPr/>
          </p:nvSpPr>
          <p:spPr bwMode="auto">
            <a:xfrm>
              <a:off x="2917" y="1409"/>
              <a:ext cx="124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01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61" name="Rectangle 25"/>
            <p:cNvSpPr>
              <a:spLocks noChangeArrowheads="1"/>
            </p:cNvSpPr>
            <p:nvPr/>
          </p:nvSpPr>
          <p:spPr bwMode="auto">
            <a:xfrm>
              <a:off x="3220" y="1409"/>
              <a:ext cx="12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62" name="Rectangle 26"/>
            <p:cNvSpPr>
              <a:spLocks noChangeArrowheads="1"/>
            </p:cNvSpPr>
            <p:nvPr/>
          </p:nvSpPr>
          <p:spPr bwMode="auto">
            <a:xfrm>
              <a:off x="3729" y="1347"/>
              <a:ext cx="7" cy="23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3" name="Rectangle 27"/>
            <p:cNvSpPr>
              <a:spLocks noChangeArrowheads="1"/>
            </p:cNvSpPr>
            <p:nvPr/>
          </p:nvSpPr>
          <p:spPr bwMode="auto">
            <a:xfrm>
              <a:off x="3523" y="1409"/>
              <a:ext cx="12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11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64" name="Rectangle 28"/>
            <p:cNvSpPr>
              <a:spLocks noChangeArrowheads="1"/>
            </p:cNvSpPr>
            <p:nvPr/>
          </p:nvSpPr>
          <p:spPr bwMode="auto">
            <a:xfrm>
              <a:off x="4263" y="1347"/>
              <a:ext cx="7" cy="23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5" name="Rectangle 29"/>
            <p:cNvSpPr>
              <a:spLocks noChangeArrowheads="1"/>
            </p:cNvSpPr>
            <p:nvPr/>
          </p:nvSpPr>
          <p:spPr bwMode="auto">
            <a:xfrm>
              <a:off x="1477" y="1574"/>
              <a:ext cx="2786" cy="7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6" name="Rectangle 30"/>
            <p:cNvSpPr>
              <a:spLocks noChangeArrowheads="1"/>
            </p:cNvSpPr>
            <p:nvPr/>
          </p:nvSpPr>
          <p:spPr bwMode="auto">
            <a:xfrm>
              <a:off x="1477" y="1577"/>
              <a:ext cx="6" cy="263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7" name="Rectangle 31"/>
            <p:cNvSpPr>
              <a:spLocks noChangeArrowheads="1"/>
            </p:cNvSpPr>
            <p:nvPr/>
          </p:nvSpPr>
          <p:spPr bwMode="auto">
            <a:xfrm>
              <a:off x="3968" y="1360"/>
              <a:ext cx="84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1700" i="1">
                  <a:solidFill>
                    <a:srgbClr val="000000"/>
                  </a:solidFill>
                  <a:latin typeface="Times New Roman" pitchFamily="18" charset="0"/>
                </a:rPr>
                <a:t>z 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52268" name="Rectangle 32"/>
            <p:cNvSpPr>
              <a:spLocks noChangeArrowheads="1"/>
            </p:cNvSpPr>
            <p:nvPr/>
          </p:nvSpPr>
          <p:spPr bwMode="auto">
            <a:xfrm>
              <a:off x="2039" y="1577"/>
              <a:ext cx="8" cy="263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9" name="Rectangle 33"/>
            <p:cNvSpPr>
              <a:spLocks noChangeArrowheads="1"/>
            </p:cNvSpPr>
            <p:nvPr/>
          </p:nvSpPr>
          <p:spPr bwMode="auto">
            <a:xfrm>
              <a:off x="1712" y="1648"/>
              <a:ext cx="121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A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70" name="Rectangle 34"/>
            <p:cNvSpPr>
              <a:spLocks noChangeArrowheads="1"/>
            </p:cNvSpPr>
            <p:nvPr/>
          </p:nvSpPr>
          <p:spPr bwMode="auto">
            <a:xfrm>
              <a:off x="2648" y="1648"/>
              <a:ext cx="121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A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71" name="Rectangle 35"/>
            <p:cNvSpPr>
              <a:spLocks noChangeArrowheads="1"/>
            </p:cNvSpPr>
            <p:nvPr/>
          </p:nvSpPr>
          <p:spPr bwMode="auto">
            <a:xfrm>
              <a:off x="2696" y="1595"/>
              <a:ext cx="7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2272" name="Rectangle 36"/>
            <p:cNvSpPr>
              <a:spLocks noChangeArrowheads="1"/>
            </p:cNvSpPr>
            <p:nvPr/>
          </p:nvSpPr>
          <p:spPr bwMode="auto">
            <a:xfrm>
              <a:off x="2937" y="1648"/>
              <a:ext cx="114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B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73" name="Rectangle 37"/>
            <p:cNvSpPr>
              <a:spLocks noChangeArrowheads="1"/>
            </p:cNvSpPr>
            <p:nvPr/>
          </p:nvSpPr>
          <p:spPr bwMode="auto">
            <a:xfrm>
              <a:off x="3238" y="1648"/>
              <a:ext cx="113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74" name="Rectangle 38"/>
            <p:cNvSpPr>
              <a:spLocks noChangeArrowheads="1"/>
            </p:cNvSpPr>
            <p:nvPr/>
          </p:nvSpPr>
          <p:spPr bwMode="auto">
            <a:xfrm>
              <a:off x="3729" y="1577"/>
              <a:ext cx="7" cy="263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5" name="Rectangle 39"/>
            <p:cNvSpPr>
              <a:spLocks noChangeArrowheads="1"/>
            </p:cNvSpPr>
            <p:nvPr/>
          </p:nvSpPr>
          <p:spPr bwMode="auto">
            <a:xfrm>
              <a:off x="4263" y="1577"/>
              <a:ext cx="7" cy="263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6" name="Rectangle 40"/>
            <p:cNvSpPr>
              <a:spLocks noChangeArrowheads="1"/>
            </p:cNvSpPr>
            <p:nvPr/>
          </p:nvSpPr>
          <p:spPr bwMode="auto">
            <a:xfrm>
              <a:off x="1477" y="1837"/>
              <a:ext cx="6" cy="23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7" name="Rectangle 41"/>
            <p:cNvSpPr>
              <a:spLocks noChangeArrowheads="1"/>
            </p:cNvSpPr>
            <p:nvPr/>
          </p:nvSpPr>
          <p:spPr bwMode="auto">
            <a:xfrm>
              <a:off x="3969" y="1648"/>
              <a:ext cx="93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0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78" name="Rectangle 42"/>
            <p:cNvSpPr>
              <a:spLocks noChangeArrowheads="1"/>
            </p:cNvSpPr>
            <p:nvPr/>
          </p:nvSpPr>
          <p:spPr bwMode="auto">
            <a:xfrm>
              <a:off x="2039" y="1837"/>
              <a:ext cx="8" cy="23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9" name="Rectangle 43"/>
            <p:cNvSpPr>
              <a:spLocks noChangeArrowheads="1"/>
            </p:cNvSpPr>
            <p:nvPr/>
          </p:nvSpPr>
          <p:spPr bwMode="auto">
            <a:xfrm>
              <a:off x="1716" y="1882"/>
              <a:ext cx="114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B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80" name="Rectangle 44"/>
            <p:cNvSpPr>
              <a:spLocks noChangeArrowheads="1"/>
            </p:cNvSpPr>
            <p:nvPr/>
          </p:nvSpPr>
          <p:spPr bwMode="auto">
            <a:xfrm>
              <a:off x="2648" y="1882"/>
              <a:ext cx="121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D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81" name="Rectangle 45"/>
            <p:cNvSpPr>
              <a:spLocks noChangeArrowheads="1"/>
            </p:cNvSpPr>
            <p:nvPr/>
          </p:nvSpPr>
          <p:spPr bwMode="auto">
            <a:xfrm>
              <a:off x="2937" y="1882"/>
              <a:ext cx="114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B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82" name="Rectangle 46"/>
            <p:cNvSpPr>
              <a:spLocks noChangeArrowheads="1"/>
            </p:cNvSpPr>
            <p:nvPr/>
          </p:nvSpPr>
          <p:spPr bwMode="auto">
            <a:xfrm>
              <a:off x="2977" y="1829"/>
              <a:ext cx="7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2283" name="Rectangle 47"/>
            <p:cNvSpPr>
              <a:spLocks noChangeArrowheads="1"/>
            </p:cNvSpPr>
            <p:nvPr/>
          </p:nvSpPr>
          <p:spPr bwMode="auto">
            <a:xfrm>
              <a:off x="3729" y="1837"/>
              <a:ext cx="7" cy="23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4" name="Rectangle 48"/>
            <p:cNvSpPr>
              <a:spLocks noChangeArrowheads="1"/>
            </p:cNvSpPr>
            <p:nvPr/>
          </p:nvSpPr>
          <p:spPr bwMode="auto">
            <a:xfrm>
              <a:off x="3538" y="1882"/>
              <a:ext cx="121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D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85" name="Rectangle 49"/>
            <p:cNvSpPr>
              <a:spLocks noChangeArrowheads="1"/>
            </p:cNvSpPr>
            <p:nvPr/>
          </p:nvSpPr>
          <p:spPr bwMode="auto">
            <a:xfrm>
              <a:off x="4263" y="1837"/>
              <a:ext cx="7" cy="23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6" name="Rectangle 50"/>
            <p:cNvSpPr>
              <a:spLocks noChangeArrowheads="1"/>
            </p:cNvSpPr>
            <p:nvPr/>
          </p:nvSpPr>
          <p:spPr bwMode="auto">
            <a:xfrm>
              <a:off x="1477" y="2083"/>
              <a:ext cx="6" cy="233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7" name="Rectangle 51"/>
            <p:cNvSpPr>
              <a:spLocks noChangeArrowheads="1"/>
            </p:cNvSpPr>
            <p:nvPr/>
          </p:nvSpPr>
          <p:spPr bwMode="auto">
            <a:xfrm>
              <a:off x="3969" y="1882"/>
              <a:ext cx="93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0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88" name="Rectangle 52"/>
            <p:cNvSpPr>
              <a:spLocks noChangeArrowheads="1"/>
            </p:cNvSpPr>
            <p:nvPr/>
          </p:nvSpPr>
          <p:spPr bwMode="auto">
            <a:xfrm>
              <a:off x="2039" y="2083"/>
              <a:ext cx="8" cy="233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9" name="Rectangle 53"/>
            <p:cNvSpPr>
              <a:spLocks noChangeArrowheads="1"/>
            </p:cNvSpPr>
            <p:nvPr/>
          </p:nvSpPr>
          <p:spPr bwMode="auto">
            <a:xfrm>
              <a:off x="1716" y="2114"/>
              <a:ext cx="114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90" name="Rectangle 54"/>
            <p:cNvSpPr>
              <a:spLocks noChangeArrowheads="1"/>
            </p:cNvSpPr>
            <p:nvPr/>
          </p:nvSpPr>
          <p:spPr bwMode="auto">
            <a:xfrm>
              <a:off x="2648" y="2114"/>
              <a:ext cx="121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A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91" name="Rectangle 55"/>
            <p:cNvSpPr>
              <a:spLocks noChangeArrowheads="1"/>
            </p:cNvSpPr>
            <p:nvPr/>
          </p:nvSpPr>
          <p:spPr bwMode="auto">
            <a:xfrm>
              <a:off x="2937" y="2114"/>
              <a:ext cx="114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92" name="Rectangle 56"/>
            <p:cNvSpPr>
              <a:spLocks noChangeArrowheads="1"/>
            </p:cNvSpPr>
            <p:nvPr/>
          </p:nvSpPr>
          <p:spPr bwMode="auto">
            <a:xfrm>
              <a:off x="2977" y="2061"/>
              <a:ext cx="7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2293" name="Rectangle 57"/>
            <p:cNvSpPr>
              <a:spLocks noChangeArrowheads="1"/>
            </p:cNvSpPr>
            <p:nvPr/>
          </p:nvSpPr>
          <p:spPr bwMode="auto">
            <a:xfrm>
              <a:off x="3238" y="2114"/>
              <a:ext cx="113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94" name="Rectangle 58"/>
            <p:cNvSpPr>
              <a:spLocks noChangeArrowheads="1"/>
            </p:cNvSpPr>
            <p:nvPr/>
          </p:nvSpPr>
          <p:spPr bwMode="auto">
            <a:xfrm>
              <a:off x="3277" y="2061"/>
              <a:ext cx="7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2295" name="Rectangle 59"/>
            <p:cNvSpPr>
              <a:spLocks noChangeArrowheads="1"/>
            </p:cNvSpPr>
            <p:nvPr/>
          </p:nvSpPr>
          <p:spPr bwMode="auto">
            <a:xfrm>
              <a:off x="3542" y="2114"/>
              <a:ext cx="114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296" name="Rectangle 60"/>
            <p:cNvSpPr>
              <a:spLocks noChangeArrowheads="1"/>
            </p:cNvSpPr>
            <p:nvPr/>
          </p:nvSpPr>
          <p:spPr bwMode="auto">
            <a:xfrm>
              <a:off x="3729" y="2083"/>
              <a:ext cx="7" cy="233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97" name="Rectangle 61"/>
            <p:cNvSpPr>
              <a:spLocks noChangeArrowheads="1"/>
            </p:cNvSpPr>
            <p:nvPr/>
          </p:nvSpPr>
          <p:spPr bwMode="auto">
            <a:xfrm>
              <a:off x="3581" y="2061"/>
              <a:ext cx="7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2298" name="Rectangle 62"/>
            <p:cNvSpPr>
              <a:spLocks noChangeArrowheads="1"/>
            </p:cNvSpPr>
            <p:nvPr/>
          </p:nvSpPr>
          <p:spPr bwMode="auto">
            <a:xfrm>
              <a:off x="4263" y="2083"/>
              <a:ext cx="7" cy="233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99" name="Rectangle 63"/>
            <p:cNvSpPr>
              <a:spLocks noChangeArrowheads="1"/>
            </p:cNvSpPr>
            <p:nvPr/>
          </p:nvSpPr>
          <p:spPr bwMode="auto">
            <a:xfrm>
              <a:off x="1477" y="2313"/>
              <a:ext cx="6" cy="23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00" name="Rectangle 64"/>
            <p:cNvSpPr>
              <a:spLocks noChangeArrowheads="1"/>
            </p:cNvSpPr>
            <p:nvPr/>
          </p:nvSpPr>
          <p:spPr bwMode="auto">
            <a:xfrm>
              <a:off x="3970" y="2114"/>
              <a:ext cx="93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1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301" name="Rectangle 65"/>
            <p:cNvSpPr>
              <a:spLocks noChangeArrowheads="1"/>
            </p:cNvSpPr>
            <p:nvPr/>
          </p:nvSpPr>
          <p:spPr bwMode="auto">
            <a:xfrm>
              <a:off x="2039" y="2313"/>
              <a:ext cx="8" cy="23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02" name="Rectangle 66"/>
            <p:cNvSpPr>
              <a:spLocks noChangeArrowheads="1"/>
            </p:cNvSpPr>
            <p:nvPr/>
          </p:nvSpPr>
          <p:spPr bwMode="auto">
            <a:xfrm>
              <a:off x="1712" y="2348"/>
              <a:ext cx="121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D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303" name="Rectangle 67"/>
            <p:cNvSpPr>
              <a:spLocks noChangeArrowheads="1"/>
            </p:cNvSpPr>
            <p:nvPr/>
          </p:nvSpPr>
          <p:spPr bwMode="auto">
            <a:xfrm>
              <a:off x="2648" y="2348"/>
              <a:ext cx="121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D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304" name="Rectangle 68"/>
            <p:cNvSpPr>
              <a:spLocks noChangeArrowheads="1"/>
            </p:cNvSpPr>
            <p:nvPr/>
          </p:nvSpPr>
          <p:spPr bwMode="auto">
            <a:xfrm>
              <a:off x="2696" y="2293"/>
              <a:ext cx="7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2305" name="Rectangle 69"/>
            <p:cNvSpPr>
              <a:spLocks noChangeArrowheads="1"/>
            </p:cNvSpPr>
            <p:nvPr/>
          </p:nvSpPr>
          <p:spPr bwMode="auto">
            <a:xfrm>
              <a:off x="2937" y="2348"/>
              <a:ext cx="114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307" name="Rectangle 71"/>
            <p:cNvSpPr>
              <a:spLocks noChangeArrowheads="1"/>
            </p:cNvSpPr>
            <p:nvPr/>
          </p:nvSpPr>
          <p:spPr bwMode="auto">
            <a:xfrm>
              <a:off x="3729" y="2313"/>
              <a:ext cx="7" cy="23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08" name="Rectangle 72"/>
            <p:cNvSpPr>
              <a:spLocks noChangeArrowheads="1"/>
            </p:cNvSpPr>
            <p:nvPr/>
          </p:nvSpPr>
          <p:spPr bwMode="auto">
            <a:xfrm>
              <a:off x="3542" y="2348"/>
              <a:ext cx="114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C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309" name="Rectangle 73"/>
            <p:cNvSpPr>
              <a:spLocks noChangeArrowheads="1"/>
            </p:cNvSpPr>
            <p:nvPr/>
          </p:nvSpPr>
          <p:spPr bwMode="auto">
            <a:xfrm>
              <a:off x="4263" y="2313"/>
              <a:ext cx="7" cy="234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10" name="Rectangle 74"/>
            <p:cNvSpPr>
              <a:spLocks noChangeArrowheads="1"/>
            </p:cNvSpPr>
            <p:nvPr/>
          </p:nvSpPr>
          <p:spPr bwMode="auto">
            <a:xfrm>
              <a:off x="1477" y="2540"/>
              <a:ext cx="2786" cy="7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11" name="Rectangle 75"/>
            <p:cNvSpPr>
              <a:spLocks noChangeArrowheads="1"/>
            </p:cNvSpPr>
            <p:nvPr/>
          </p:nvSpPr>
          <p:spPr bwMode="auto">
            <a:xfrm>
              <a:off x="3969" y="2348"/>
              <a:ext cx="93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0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52312" name="Oval 76"/>
            <p:cNvSpPr>
              <a:spLocks noChangeArrowheads="1"/>
            </p:cNvSpPr>
            <p:nvPr/>
          </p:nvSpPr>
          <p:spPr bwMode="auto">
            <a:xfrm>
              <a:off x="2607" y="1652"/>
              <a:ext cx="176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13" name="Oval 77"/>
            <p:cNvSpPr>
              <a:spLocks noChangeArrowheads="1"/>
            </p:cNvSpPr>
            <p:nvPr/>
          </p:nvSpPr>
          <p:spPr bwMode="auto">
            <a:xfrm>
              <a:off x="2888" y="1879"/>
              <a:ext cx="176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14" name="Oval 78"/>
            <p:cNvSpPr>
              <a:spLocks noChangeArrowheads="1"/>
            </p:cNvSpPr>
            <p:nvPr/>
          </p:nvSpPr>
          <p:spPr bwMode="auto">
            <a:xfrm>
              <a:off x="3190" y="2106"/>
              <a:ext cx="176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15" name="Oval 79"/>
            <p:cNvSpPr>
              <a:spLocks noChangeArrowheads="1"/>
            </p:cNvSpPr>
            <p:nvPr/>
          </p:nvSpPr>
          <p:spPr bwMode="auto">
            <a:xfrm>
              <a:off x="2888" y="2106"/>
              <a:ext cx="176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16" name="Oval 80"/>
            <p:cNvSpPr>
              <a:spLocks noChangeArrowheads="1"/>
            </p:cNvSpPr>
            <p:nvPr/>
          </p:nvSpPr>
          <p:spPr bwMode="auto">
            <a:xfrm>
              <a:off x="2598" y="2340"/>
              <a:ext cx="176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17" name="Oval 81"/>
            <p:cNvSpPr>
              <a:spLocks noChangeArrowheads="1"/>
            </p:cNvSpPr>
            <p:nvPr/>
          </p:nvSpPr>
          <p:spPr bwMode="auto">
            <a:xfrm>
              <a:off x="3498" y="2106"/>
              <a:ext cx="176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18" name="Text Box 82"/>
            <p:cNvSpPr txBox="1">
              <a:spLocks noChangeArrowheads="1"/>
            </p:cNvSpPr>
            <p:nvPr/>
          </p:nvSpPr>
          <p:spPr bwMode="auto">
            <a:xfrm>
              <a:off x="3171" y="1793"/>
              <a:ext cx="207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latin typeface="Times New Roman" pitchFamily="18" charset="0"/>
                </a:rPr>
                <a:t>–</a:t>
              </a:r>
            </a:p>
          </p:txBody>
        </p:sp>
        <p:sp>
          <p:nvSpPr>
            <p:cNvPr id="52319" name="Text Box 83"/>
            <p:cNvSpPr txBox="1">
              <a:spLocks noChangeArrowheads="1"/>
            </p:cNvSpPr>
            <p:nvPr/>
          </p:nvSpPr>
          <p:spPr bwMode="auto">
            <a:xfrm>
              <a:off x="3481" y="1569"/>
              <a:ext cx="20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dirty="0">
                  <a:latin typeface="Times New Roman" pitchFamily="18" charset="0"/>
                </a:rPr>
                <a:t>–</a:t>
              </a:r>
            </a:p>
          </p:txBody>
        </p:sp>
      </p:grpSp>
      <p:sp>
        <p:nvSpPr>
          <p:cNvPr id="276564" name="Rectangle 84"/>
          <p:cNvSpPr>
            <a:spLocks noRot="1" noChangeArrowheads="1"/>
          </p:cNvSpPr>
          <p:nvPr/>
        </p:nvSpPr>
        <p:spPr bwMode="auto">
          <a:xfrm>
            <a:off x="301625" y="2054225"/>
            <a:ext cx="397986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zh-CN" sz="2400" dirty="0"/>
              <a:t>1</a:t>
            </a:r>
            <a:r>
              <a:rPr lang="zh-CN" altLang="en-US" sz="2400" dirty="0"/>
              <a:t>：从流程表中分析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zh-CN" sz="2000" dirty="0"/>
              <a:t>A</a:t>
            </a:r>
            <a:r>
              <a:rPr lang="zh-CN" altLang="en-US" sz="2000" dirty="0"/>
              <a:t>：</a:t>
            </a:r>
            <a:r>
              <a:rPr lang="en-US" altLang="zh-CN" sz="2000" dirty="0"/>
              <a:t>00 – 01 -11 </a:t>
            </a:r>
            <a:r>
              <a:rPr lang="zh-CN" altLang="en-US" sz="2000" dirty="0"/>
              <a:t>输出为</a:t>
            </a:r>
            <a:r>
              <a:rPr lang="en-US" altLang="zh-CN" sz="2000" dirty="0"/>
              <a:t>1</a:t>
            </a:r>
            <a:r>
              <a:rPr lang="zh-CN" altLang="en-US" sz="2000" dirty="0"/>
              <a:t>；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altLang="zh-CN" sz="2000" dirty="0"/>
              <a:t>A</a:t>
            </a:r>
            <a:r>
              <a:rPr lang="zh-CN" altLang="en-US" sz="2000" dirty="0"/>
              <a:t>：</a:t>
            </a:r>
            <a:r>
              <a:rPr lang="en-US" altLang="zh-CN" sz="2000" dirty="0"/>
              <a:t>00 – 10</a:t>
            </a:r>
            <a:r>
              <a:rPr lang="zh-CN" altLang="en-US" sz="2000" dirty="0"/>
              <a:t>输出为</a:t>
            </a:r>
            <a:r>
              <a:rPr lang="en-US" altLang="zh-CN" sz="2000" dirty="0"/>
              <a:t>1</a:t>
            </a:r>
            <a:r>
              <a:rPr lang="zh-CN" altLang="en-US" sz="2000" dirty="0"/>
              <a:t>：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zh-CN" altLang="en-US" sz="2400" dirty="0"/>
              <a:t>输出为</a:t>
            </a:r>
            <a:r>
              <a:rPr lang="en-US" altLang="zh-CN" sz="2400" dirty="0"/>
              <a:t>1</a:t>
            </a:r>
            <a:r>
              <a:rPr lang="zh-CN" altLang="en-US" sz="2400" dirty="0"/>
              <a:t>后，只有重新输入</a:t>
            </a:r>
            <a:r>
              <a:rPr lang="en-US" altLang="zh-CN" sz="2400" dirty="0"/>
              <a:t>00</a:t>
            </a:r>
            <a:r>
              <a:rPr lang="zh-CN" altLang="en-US" sz="2400" dirty="0"/>
              <a:t>，输出才清</a:t>
            </a:r>
            <a:r>
              <a:rPr lang="en-US" altLang="zh-CN" sz="2400" dirty="0"/>
              <a:t>0</a:t>
            </a:r>
            <a:r>
              <a:rPr lang="zh-CN" altLang="en-US" sz="2400" dirty="0"/>
              <a:t>。</a:t>
            </a:r>
          </a:p>
        </p:txBody>
      </p:sp>
      <p:sp>
        <p:nvSpPr>
          <p:cNvPr id="276565" name="Text Box 85"/>
          <p:cNvSpPr txBox="1">
            <a:spLocks noChangeArrowheads="1"/>
          </p:cNvSpPr>
          <p:nvPr/>
        </p:nvSpPr>
        <p:spPr bwMode="auto">
          <a:xfrm>
            <a:off x="417100" y="4746596"/>
            <a:ext cx="660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2</a:t>
            </a:r>
            <a:r>
              <a:rPr lang="zh-CN" altLang="en-US" sz="2400" dirty="0"/>
              <a:t>：总态响应序列，初态为</a:t>
            </a:r>
            <a:r>
              <a:rPr lang="en-US" altLang="zh-CN" sz="2400" dirty="0"/>
              <a:t>A</a:t>
            </a:r>
            <a:r>
              <a:rPr lang="zh-CN" altLang="en-US" sz="2400" dirty="0"/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2400" dirty="0"/>
              <a:t>    输入序列：</a:t>
            </a:r>
            <a:r>
              <a:rPr lang="en-US" altLang="zh-CN" sz="2400" dirty="0"/>
              <a:t>00 01 11 10 00 10 11 01 00</a:t>
            </a:r>
          </a:p>
        </p:txBody>
      </p:sp>
      <p:cxnSp>
        <p:nvCxnSpPr>
          <p:cNvPr id="276568" name="AutoShape 88"/>
          <p:cNvCxnSpPr>
            <a:cxnSpLocks noChangeShapeType="1"/>
            <a:stCxn id="52312" idx="6"/>
          </p:cNvCxnSpPr>
          <p:nvPr/>
        </p:nvCxnSpPr>
        <p:spPr bwMode="auto">
          <a:xfrm flipV="1">
            <a:off x="6413500" y="3330575"/>
            <a:ext cx="206375" cy="31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</p:cxnSp>
      <p:cxnSp>
        <p:nvCxnSpPr>
          <p:cNvPr id="276569" name="AutoShape 89"/>
          <p:cNvCxnSpPr>
            <a:cxnSpLocks noChangeShapeType="1"/>
            <a:stCxn id="52272" idx="2"/>
            <a:endCxn id="52313" idx="0"/>
          </p:cNvCxnSpPr>
          <p:nvPr/>
        </p:nvCxnSpPr>
        <p:spPr bwMode="auto">
          <a:xfrm rot="5400000">
            <a:off x="6646863" y="3484563"/>
            <a:ext cx="195262" cy="30162"/>
          </a:xfrm>
          <a:prstGeom prst="curvedConnector3">
            <a:avLst>
              <a:gd name="adj1" fmla="val 49593"/>
            </a:avLst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</p:cxnSp>
      <p:cxnSp>
        <p:nvCxnSpPr>
          <p:cNvPr id="276570" name="AutoShape 90"/>
          <p:cNvCxnSpPr>
            <a:cxnSpLocks noChangeShapeType="1"/>
            <a:stCxn id="52313" idx="7"/>
            <a:endCxn id="52284" idx="0"/>
          </p:cNvCxnSpPr>
          <p:nvPr/>
        </p:nvCxnSpPr>
        <p:spPr bwMode="auto">
          <a:xfrm rot="-5400000">
            <a:off x="7265987" y="3167063"/>
            <a:ext cx="42863" cy="915988"/>
          </a:xfrm>
          <a:prstGeom prst="curvedConnector3">
            <a:avLst>
              <a:gd name="adj1" fmla="val 648148"/>
            </a:avLst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</p:cxnSp>
      <p:cxnSp>
        <p:nvCxnSpPr>
          <p:cNvPr id="276571" name="AutoShape 91"/>
          <p:cNvCxnSpPr>
            <a:cxnSpLocks noChangeShapeType="1"/>
            <a:stCxn id="52284" idx="2"/>
            <a:endCxn id="52308" idx="3"/>
          </p:cNvCxnSpPr>
          <p:nvPr/>
        </p:nvCxnSpPr>
        <p:spPr bwMode="auto">
          <a:xfrm rot="16200000" flipH="1">
            <a:off x="7408863" y="4183063"/>
            <a:ext cx="766762" cy="93662"/>
          </a:xfrm>
          <a:prstGeom prst="curvedConnector4">
            <a:avLst>
              <a:gd name="adj1" fmla="val 10972"/>
              <a:gd name="adj2" fmla="val 344069"/>
            </a:avLst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</p:cxnSp>
      <p:sp>
        <p:nvSpPr>
          <p:cNvPr id="276573" name="Line 93"/>
          <p:cNvSpPr>
            <a:spLocks noChangeShapeType="1"/>
          </p:cNvSpPr>
          <p:nvPr/>
        </p:nvSpPr>
        <p:spPr bwMode="auto">
          <a:xfrm flipV="1">
            <a:off x="7745413" y="4365625"/>
            <a:ext cx="0" cy="12541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276574" name="AutoShape 94"/>
          <p:cNvCxnSpPr>
            <a:cxnSpLocks noChangeShapeType="1"/>
            <a:stCxn id="52271" idx="1"/>
            <a:endCxn id="52273" idx="0"/>
          </p:cNvCxnSpPr>
          <p:nvPr/>
        </p:nvCxnSpPr>
        <p:spPr bwMode="auto">
          <a:xfrm rot="10800000" flipH="1">
            <a:off x="6272213" y="3157538"/>
            <a:ext cx="977900" cy="36512"/>
          </a:xfrm>
          <a:prstGeom prst="curvedConnector4">
            <a:avLst>
              <a:gd name="adj1" fmla="val 13310"/>
              <a:gd name="adj2" fmla="val 286954"/>
            </a:avLst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575" name="AutoShape 95"/>
          <p:cNvCxnSpPr>
            <a:cxnSpLocks noChangeShapeType="1"/>
            <a:stCxn id="52273" idx="3"/>
            <a:endCxn id="52294" idx="3"/>
          </p:cNvCxnSpPr>
          <p:nvPr/>
        </p:nvCxnSpPr>
        <p:spPr bwMode="auto">
          <a:xfrm flipH="1">
            <a:off x="7335838" y="3279775"/>
            <a:ext cx="6350" cy="803275"/>
          </a:xfrm>
          <a:prstGeom prst="curvedConnector3">
            <a:avLst>
              <a:gd name="adj1" fmla="val -3600000"/>
            </a:avLst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7B4EF3-928D-485C-9263-8CCADB20F69E}" type="datetime1">
              <a:rPr lang="zh-CN" altLang="en-US" smtClean="0"/>
              <a:t>2018/12/2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96" name="Text Box 83"/>
          <p:cNvSpPr txBox="1">
            <a:spLocks noChangeArrowheads="1"/>
          </p:cNvSpPr>
          <p:nvPr/>
        </p:nvSpPr>
        <p:spPr bwMode="auto">
          <a:xfrm>
            <a:off x="7043920" y="4437112"/>
            <a:ext cx="336392" cy="45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latin typeface="Times New Roman" pitchFamily="18" charset="0"/>
              </a:rPr>
              <a:t>–</a:t>
            </a:r>
          </a:p>
        </p:txBody>
      </p:sp>
      <p:sp>
        <p:nvSpPr>
          <p:cNvPr id="5" name="矩形 4"/>
          <p:cNvSpPr/>
          <p:nvPr/>
        </p:nvSpPr>
        <p:spPr>
          <a:xfrm>
            <a:off x="209010" y="5765215"/>
            <a:ext cx="87259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总态响应序列：</a:t>
            </a:r>
            <a:r>
              <a:rPr lang="en-US" altLang="zh-CN" sz="2400" dirty="0"/>
              <a:t>A/00 B/01 C/11 C/10 A/00 C/10 C/11 C/01 A/00</a:t>
            </a:r>
          </a:p>
        </p:txBody>
      </p:sp>
      <p:sp>
        <p:nvSpPr>
          <p:cNvPr id="97" name="矩形 96"/>
          <p:cNvSpPr/>
          <p:nvPr/>
        </p:nvSpPr>
        <p:spPr>
          <a:xfrm>
            <a:off x="827584" y="6184188"/>
            <a:ext cx="81074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输出序列：    </a:t>
            </a:r>
            <a:r>
              <a:rPr lang="en-US" altLang="zh-CN" sz="2400" dirty="0"/>
              <a:t>0      0      1       1      0      1       1      1       0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6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6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6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6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6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6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6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6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7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7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64" grpId="0"/>
      <p:bldP spid="276565" grpId="0"/>
      <p:bldP spid="276573" grpId="0" animBg="1"/>
      <p:bldP spid="5" grpId="0"/>
      <p:bldP spid="9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7.5.2</a:t>
            </a:r>
            <a:br>
              <a:rPr lang="en-US" altLang="zh-CN" dirty="0"/>
            </a:br>
            <a:r>
              <a:rPr lang="zh-CN" altLang="en-US" dirty="0"/>
              <a:t>反馈时序电路设计</a:t>
            </a:r>
          </a:p>
        </p:txBody>
      </p:sp>
      <p:sp>
        <p:nvSpPr>
          <p:cNvPr id="53251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/>
              <a:t>反馈时序电路设计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defRPr/>
            </a:pPr>
            <a:r>
              <a:rPr lang="zh-CN" altLang="en-US" sz="3200" dirty="0"/>
              <a:t>主要设计步骤：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Font typeface="宋体" pitchFamily="2" charset="-122"/>
              <a:buAutoNum type="arabicPeriod"/>
              <a:defRPr/>
            </a:pPr>
            <a:r>
              <a:rPr lang="zh-CN" altLang="en-US" sz="2800" dirty="0"/>
              <a:t>根据逻辑要求，建立原始流程表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Font typeface="宋体" pitchFamily="2" charset="-122"/>
              <a:buAutoNum type="arabicPeriod"/>
              <a:defRPr/>
            </a:pPr>
            <a:r>
              <a:rPr lang="zh-CN" altLang="en-US" sz="2800" dirty="0"/>
              <a:t>将原始状态表简化，得到最简流程表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Font typeface="宋体" pitchFamily="2" charset="-122"/>
              <a:buAutoNum type="arabicPeriod"/>
              <a:defRPr/>
            </a:pPr>
            <a:r>
              <a:rPr lang="zh-CN" altLang="en-US" sz="2800" dirty="0"/>
              <a:t>对最简流程表进行状态分配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Font typeface="宋体" pitchFamily="2" charset="-122"/>
              <a:buAutoNum type="arabicPeriod"/>
              <a:defRPr/>
            </a:pPr>
            <a:r>
              <a:rPr lang="zh-CN" altLang="en-US" sz="2800" dirty="0"/>
              <a:t>建立激励表和输出表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Font typeface="宋体" pitchFamily="2" charset="-122"/>
              <a:buAutoNum type="arabicPeriod"/>
              <a:defRPr/>
            </a:pPr>
            <a:r>
              <a:rPr lang="zh-CN" altLang="en-US" sz="2800" dirty="0"/>
              <a:t>列出激励函数和输出函数表达式</a:t>
            </a:r>
          </a:p>
          <a:p>
            <a:pPr marL="990600" lvl="1" indent="-533400">
              <a:lnSpc>
                <a:spcPct val="90000"/>
              </a:lnSpc>
              <a:buClr>
                <a:schemeClr val="tx1"/>
              </a:buClr>
              <a:buFont typeface="宋体" pitchFamily="2" charset="-122"/>
              <a:buAutoNum type="arabicPeriod"/>
              <a:defRPr/>
            </a:pPr>
            <a:r>
              <a:rPr lang="zh-CN" altLang="en-US" sz="2800" dirty="0"/>
              <a:t>画出逻辑电路图</a:t>
            </a:r>
            <a:endParaRPr lang="en-US" altLang="zh-CN" sz="2800" b="1" dirty="0"/>
          </a:p>
          <a:p>
            <a:pPr marL="609600" indent="-609600">
              <a:lnSpc>
                <a:spcPct val="90000"/>
              </a:lnSpc>
              <a:defRPr/>
            </a:pPr>
            <a:r>
              <a:rPr lang="zh-CN" altLang="en-US" sz="3200" dirty="0"/>
              <a:t>原始流程表</a:t>
            </a:r>
            <a:r>
              <a:rPr lang="en-US" altLang="zh-CN" sz="3200" b="1" dirty="0"/>
              <a:t>:</a:t>
            </a:r>
            <a:r>
              <a:rPr lang="zh-CN" altLang="en-US" sz="3200" dirty="0"/>
              <a:t>每一行含有</a:t>
            </a:r>
            <a:r>
              <a:rPr lang="zh-CN" altLang="en-US" sz="3200" dirty="0">
                <a:solidFill>
                  <a:srgbClr val="CC3300"/>
                </a:solidFill>
              </a:rPr>
              <a:t>一个</a:t>
            </a:r>
            <a:r>
              <a:rPr lang="zh-CN" altLang="en-US" sz="3200" dirty="0"/>
              <a:t>稳态</a:t>
            </a:r>
          </a:p>
          <a:p>
            <a:pPr marL="609600" indent="-609600">
              <a:lnSpc>
                <a:spcPct val="90000"/>
              </a:lnSpc>
              <a:defRPr/>
            </a:pPr>
            <a:r>
              <a:rPr lang="zh-CN" altLang="en-US" sz="3200" dirty="0"/>
              <a:t>每个状态决定于上一个状态和输入</a:t>
            </a:r>
          </a:p>
          <a:p>
            <a:pPr>
              <a:defRPr/>
            </a:pPr>
            <a:endParaRPr lang="zh-CN" altLang="en-US" sz="32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8F0D67-4AE3-42BA-9AFC-E6B4F95E4BBD}" type="datetime1">
              <a:rPr lang="zh-CN" altLang="en-US" smtClean="0"/>
              <a:t>2018/12/2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52500" y="87313"/>
            <a:ext cx="8540750" cy="923925"/>
          </a:xfrm>
        </p:spPr>
        <p:txBody>
          <a:bodyPr/>
          <a:lstStyle/>
          <a:p>
            <a:r>
              <a:rPr lang="zh-CN" altLang="en-US" sz="4000" dirty="0"/>
              <a:t>电平异步时序逻辑电路的设计</a:t>
            </a:r>
          </a:p>
        </p:txBody>
      </p:sp>
      <p:sp>
        <p:nvSpPr>
          <p:cNvPr id="5530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6056" y="1268760"/>
            <a:ext cx="8510588" cy="1079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设计一基本异步时序电路</a:t>
            </a:r>
            <a:r>
              <a:rPr lang="en-US" altLang="zh-CN" sz="2400" b="1" dirty="0"/>
              <a:t>,</a:t>
            </a:r>
            <a:r>
              <a:rPr lang="zh-CN" altLang="en-US" sz="2400" dirty="0"/>
              <a:t>它有两个电平输入</a:t>
            </a:r>
            <a:r>
              <a:rPr lang="en-US" altLang="zh-CN" sz="2400" b="1" dirty="0"/>
              <a:t>X1</a:t>
            </a:r>
            <a:r>
              <a:rPr lang="zh-CN" altLang="en-US" sz="2400" dirty="0"/>
              <a:t>和</a:t>
            </a:r>
            <a:r>
              <a:rPr lang="en-US" altLang="zh-CN" sz="2400" b="1" dirty="0"/>
              <a:t>X2,</a:t>
            </a:r>
            <a:r>
              <a:rPr lang="zh-CN" altLang="en-US" sz="2400" dirty="0"/>
              <a:t>一个输出电平</a:t>
            </a:r>
            <a:r>
              <a:rPr lang="en-US" altLang="zh-CN" sz="2400" b="1" dirty="0"/>
              <a:t>Z.</a:t>
            </a:r>
            <a:r>
              <a:rPr lang="zh-CN" altLang="en-US" sz="2400" dirty="0"/>
              <a:t>当</a:t>
            </a:r>
            <a:r>
              <a:rPr lang="en-US" altLang="zh-CN" sz="2400" b="1" dirty="0"/>
              <a:t>X1</a:t>
            </a:r>
            <a:r>
              <a:rPr lang="zh-CN" altLang="en-US" sz="2400" dirty="0"/>
              <a:t>为</a:t>
            </a:r>
            <a:r>
              <a:rPr lang="en-US" altLang="zh-CN" sz="2400" b="1" dirty="0"/>
              <a:t>0</a:t>
            </a:r>
            <a:r>
              <a:rPr lang="zh-CN" altLang="en-US" sz="2400" dirty="0"/>
              <a:t>时</a:t>
            </a:r>
            <a:r>
              <a:rPr lang="en-US" altLang="zh-CN" sz="2400" b="1" dirty="0"/>
              <a:t>,Z</a:t>
            </a:r>
            <a:r>
              <a:rPr lang="zh-CN" altLang="en-US" sz="2400" dirty="0"/>
              <a:t>为</a:t>
            </a:r>
            <a:r>
              <a:rPr lang="en-US" altLang="zh-CN" sz="2400" b="1" dirty="0"/>
              <a:t>0;</a:t>
            </a:r>
            <a:r>
              <a:rPr lang="zh-CN" altLang="en-US" sz="2400" dirty="0"/>
              <a:t>当</a:t>
            </a:r>
            <a:r>
              <a:rPr lang="en-US" altLang="zh-CN" sz="2400" b="1" dirty="0"/>
              <a:t>X1</a:t>
            </a:r>
            <a:r>
              <a:rPr lang="zh-CN" altLang="en-US" sz="2400" dirty="0"/>
              <a:t>为</a:t>
            </a:r>
            <a:r>
              <a:rPr lang="en-US" altLang="zh-CN" sz="2400" b="1" dirty="0"/>
              <a:t>1</a:t>
            </a:r>
            <a:r>
              <a:rPr lang="zh-CN" altLang="en-US" sz="2400" dirty="0"/>
              <a:t>时</a:t>
            </a:r>
            <a:r>
              <a:rPr lang="en-US" altLang="zh-CN" sz="2400" b="1" dirty="0"/>
              <a:t>,</a:t>
            </a:r>
            <a:r>
              <a:rPr lang="zh-CN" altLang="en-US" sz="2400" dirty="0"/>
              <a:t>仅仅当</a:t>
            </a:r>
            <a:r>
              <a:rPr lang="en-US" altLang="zh-CN" sz="2400" b="1" dirty="0"/>
              <a:t>X2</a:t>
            </a:r>
            <a:r>
              <a:rPr lang="zh-CN" altLang="en-US" sz="2400" dirty="0"/>
              <a:t>第一次跳变时才使的</a:t>
            </a:r>
            <a:r>
              <a:rPr lang="en-US" altLang="zh-CN" sz="2400" b="1" dirty="0"/>
              <a:t>Z</a:t>
            </a:r>
            <a:r>
              <a:rPr lang="zh-CN" altLang="en-US" sz="2400" dirty="0"/>
              <a:t>从</a:t>
            </a:r>
            <a:r>
              <a:rPr lang="en-US" altLang="zh-CN" sz="2400" b="1" dirty="0"/>
              <a:t>0</a:t>
            </a:r>
            <a:r>
              <a:rPr lang="zh-CN" altLang="en-US" sz="2400" dirty="0"/>
              <a:t>跳变到</a:t>
            </a:r>
            <a:r>
              <a:rPr lang="en-US" altLang="zh-CN" sz="2400" b="1" dirty="0"/>
              <a:t>1;</a:t>
            </a:r>
            <a:r>
              <a:rPr lang="zh-CN" altLang="en-US" sz="2400" dirty="0"/>
              <a:t>只有</a:t>
            </a:r>
            <a:r>
              <a:rPr lang="en-US" altLang="zh-CN" sz="2400" b="1" dirty="0"/>
              <a:t>X1=0</a:t>
            </a:r>
            <a:r>
              <a:rPr lang="zh-CN" altLang="en-US" sz="2400" dirty="0"/>
              <a:t>时才使得</a:t>
            </a:r>
            <a:r>
              <a:rPr lang="en-US" altLang="zh-CN" sz="2400" b="1" dirty="0"/>
              <a:t>Z=1</a:t>
            </a:r>
            <a:r>
              <a:rPr lang="zh-CN" altLang="en-US" sz="2400" dirty="0"/>
              <a:t>变为</a:t>
            </a:r>
            <a:r>
              <a:rPr lang="en-US" altLang="zh-CN" sz="2400" b="1" dirty="0"/>
              <a:t>Z=0.</a:t>
            </a:r>
            <a:endParaRPr lang="zh-CN" altLang="en-US" sz="2400" dirty="0"/>
          </a:p>
        </p:txBody>
      </p:sp>
      <p:sp>
        <p:nvSpPr>
          <p:cNvPr id="55302" name="Text Box 4"/>
          <p:cNvSpPr txBox="1">
            <a:spLocks noChangeArrowheads="1"/>
          </p:cNvSpPr>
          <p:nvPr/>
        </p:nvSpPr>
        <p:spPr bwMode="auto">
          <a:xfrm>
            <a:off x="441742" y="2371864"/>
            <a:ext cx="33158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/>
              <a:t>典型输入</a:t>
            </a:r>
            <a:r>
              <a:rPr lang="en-US" altLang="zh-CN" sz="2000" dirty="0"/>
              <a:t>/</a:t>
            </a:r>
            <a:r>
              <a:rPr lang="zh-CN" altLang="en-US" sz="2000" dirty="0"/>
              <a:t>输出时间图如下：</a:t>
            </a:r>
          </a:p>
        </p:txBody>
      </p:sp>
      <p:cxnSp>
        <p:nvCxnSpPr>
          <p:cNvPr id="55303" name="AutoShape 7"/>
          <p:cNvCxnSpPr>
            <a:cxnSpLocks noChangeShapeType="1"/>
          </p:cNvCxnSpPr>
          <p:nvPr/>
        </p:nvCxnSpPr>
        <p:spPr bwMode="auto">
          <a:xfrm flipV="1">
            <a:off x="974725" y="3014663"/>
            <a:ext cx="2882900" cy="3921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5304" name="AutoShape 8"/>
          <p:cNvCxnSpPr>
            <a:cxnSpLocks noChangeShapeType="1"/>
          </p:cNvCxnSpPr>
          <p:nvPr/>
        </p:nvCxnSpPr>
        <p:spPr bwMode="auto">
          <a:xfrm>
            <a:off x="3848100" y="3014663"/>
            <a:ext cx="714375" cy="403225"/>
          </a:xfrm>
          <a:prstGeom prst="bentConnector3">
            <a:avLst>
              <a:gd name="adj1" fmla="val -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5305" name="AutoShape 9"/>
          <p:cNvCxnSpPr>
            <a:cxnSpLocks noChangeShapeType="1"/>
          </p:cNvCxnSpPr>
          <p:nvPr/>
        </p:nvCxnSpPr>
        <p:spPr bwMode="auto">
          <a:xfrm flipV="1">
            <a:off x="965200" y="3589338"/>
            <a:ext cx="1798638" cy="330200"/>
          </a:xfrm>
          <a:prstGeom prst="bentConnector3">
            <a:avLst>
              <a:gd name="adj1" fmla="val 40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5306" name="AutoShape 10"/>
          <p:cNvCxnSpPr>
            <a:cxnSpLocks noChangeShapeType="1"/>
          </p:cNvCxnSpPr>
          <p:nvPr/>
        </p:nvCxnSpPr>
        <p:spPr bwMode="auto">
          <a:xfrm>
            <a:off x="2763838" y="3597275"/>
            <a:ext cx="501650" cy="292100"/>
          </a:xfrm>
          <a:prstGeom prst="bentConnector3">
            <a:avLst>
              <a:gd name="adj1" fmla="val 189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5307" name="AutoShape 11"/>
          <p:cNvCxnSpPr>
            <a:cxnSpLocks noChangeShapeType="1"/>
          </p:cNvCxnSpPr>
          <p:nvPr/>
        </p:nvCxnSpPr>
        <p:spPr bwMode="auto">
          <a:xfrm flipV="1">
            <a:off x="3275013" y="3567113"/>
            <a:ext cx="1276350" cy="322262"/>
          </a:xfrm>
          <a:prstGeom prst="bentConnector3">
            <a:avLst>
              <a:gd name="adj1" fmla="val 1604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5308" name="AutoShape 12"/>
          <p:cNvCxnSpPr>
            <a:cxnSpLocks noChangeShapeType="1"/>
          </p:cNvCxnSpPr>
          <p:nvPr/>
        </p:nvCxnSpPr>
        <p:spPr bwMode="auto">
          <a:xfrm flipV="1">
            <a:off x="974725" y="4129088"/>
            <a:ext cx="2863850" cy="292100"/>
          </a:xfrm>
          <a:prstGeom prst="bentConnector3">
            <a:avLst>
              <a:gd name="adj1" fmla="val 6263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5309" name="AutoShape 13"/>
          <p:cNvCxnSpPr>
            <a:cxnSpLocks noChangeShapeType="1"/>
          </p:cNvCxnSpPr>
          <p:nvPr/>
        </p:nvCxnSpPr>
        <p:spPr bwMode="auto">
          <a:xfrm>
            <a:off x="3848100" y="4119563"/>
            <a:ext cx="703263" cy="280987"/>
          </a:xfrm>
          <a:prstGeom prst="bentConnector3">
            <a:avLst>
              <a:gd name="adj1" fmla="val 135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471488" y="3244850"/>
            <a:ext cx="5032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x1</a:t>
            </a:r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449263" y="3706813"/>
            <a:ext cx="5032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x2</a:t>
            </a: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481013" y="4217988"/>
            <a:ext cx="5032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z</a:t>
            </a:r>
          </a:p>
        </p:txBody>
      </p:sp>
      <p:sp>
        <p:nvSpPr>
          <p:cNvPr id="305170" name="Oval 18"/>
          <p:cNvSpPr>
            <a:spLocks noChangeArrowheads="1"/>
          </p:cNvSpPr>
          <p:nvPr/>
        </p:nvSpPr>
        <p:spPr bwMode="auto">
          <a:xfrm>
            <a:off x="1568450" y="4743450"/>
            <a:ext cx="200025" cy="220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305179" name="Text Box 27"/>
          <p:cNvSpPr txBox="1">
            <a:spLocks noChangeArrowheads="1"/>
          </p:cNvSpPr>
          <p:nvPr/>
        </p:nvSpPr>
        <p:spPr bwMode="auto">
          <a:xfrm>
            <a:off x="412750" y="5113338"/>
            <a:ext cx="43307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第一步，建立原始流程表。</a:t>
            </a:r>
          </a:p>
        </p:txBody>
      </p:sp>
      <p:sp>
        <p:nvSpPr>
          <p:cNvPr id="55315" name="Text Box 28"/>
          <p:cNvSpPr txBox="1">
            <a:spLocks noChangeArrowheads="1"/>
          </p:cNvSpPr>
          <p:nvPr/>
        </p:nvSpPr>
        <p:spPr bwMode="auto">
          <a:xfrm>
            <a:off x="4743450" y="2814141"/>
            <a:ext cx="2662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305181" name="Text Box 29"/>
          <p:cNvSpPr txBox="1">
            <a:spLocks noChangeArrowheads="1"/>
          </p:cNvSpPr>
          <p:nvPr/>
        </p:nvSpPr>
        <p:spPr bwMode="auto">
          <a:xfrm>
            <a:off x="350838" y="5487988"/>
            <a:ext cx="810959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•</a:t>
            </a:r>
            <a:r>
              <a:rPr lang="zh-CN" altLang="en-US" sz="2400" dirty="0"/>
              <a:t>不同的输入组合各占一行</a:t>
            </a:r>
            <a:r>
              <a:rPr lang="en-US" altLang="zh-CN" sz="2400" dirty="0"/>
              <a:t>;</a:t>
            </a:r>
            <a:r>
              <a:rPr lang="zh-CN" altLang="en-US" sz="2400" dirty="0"/>
              <a:t>每行只有一个稳态</a:t>
            </a:r>
            <a:r>
              <a:rPr lang="en-US" altLang="zh-CN" sz="2400" dirty="0"/>
              <a:t>,</a:t>
            </a:r>
            <a:r>
              <a:rPr lang="zh-CN" altLang="en-US" sz="2400" dirty="0"/>
              <a:t>一个确定输出</a:t>
            </a:r>
            <a:r>
              <a:rPr lang="en-US" altLang="zh-CN" sz="2400" dirty="0"/>
              <a:t>;</a:t>
            </a:r>
          </a:p>
          <a:p>
            <a:r>
              <a:rPr lang="zh-CN" altLang="en-US" sz="2400" dirty="0"/>
              <a:t>稳定状态经过</a:t>
            </a:r>
            <a:r>
              <a:rPr lang="zh-CN" altLang="en-US" sz="2400" dirty="0">
                <a:solidFill>
                  <a:srgbClr val="00B050"/>
                </a:solidFill>
              </a:rPr>
              <a:t>不稳定状态</a:t>
            </a:r>
            <a:r>
              <a:rPr lang="zh-CN" altLang="en-US" sz="2400" dirty="0"/>
              <a:t>后进入稳定状态。</a:t>
            </a:r>
          </a:p>
        </p:txBody>
      </p:sp>
      <p:sp>
        <p:nvSpPr>
          <p:cNvPr id="305182" name="Oval 30"/>
          <p:cNvSpPr>
            <a:spLocks noChangeArrowheads="1"/>
          </p:cNvSpPr>
          <p:nvPr/>
        </p:nvSpPr>
        <p:spPr bwMode="auto">
          <a:xfrm>
            <a:off x="5876925" y="2995116"/>
            <a:ext cx="301625" cy="252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1/0</a:t>
            </a:r>
          </a:p>
        </p:txBody>
      </p:sp>
      <p:sp>
        <p:nvSpPr>
          <p:cNvPr id="305183" name="Text Box 31"/>
          <p:cNvSpPr txBox="1">
            <a:spLocks noChangeArrowheads="1"/>
          </p:cNvSpPr>
          <p:nvPr/>
        </p:nvSpPr>
        <p:spPr bwMode="auto">
          <a:xfrm>
            <a:off x="5827713" y="2564904"/>
            <a:ext cx="2200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00      01     11     10</a:t>
            </a:r>
          </a:p>
        </p:txBody>
      </p:sp>
      <p:sp>
        <p:nvSpPr>
          <p:cNvPr id="305184" name="Text Box 32"/>
          <p:cNvSpPr txBox="1">
            <a:spLocks noChangeArrowheads="1"/>
          </p:cNvSpPr>
          <p:nvPr/>
        </p:nvSpPr>
        <p:spPr bwMode="auto">
          <a:xfrm>
            <a:off x="5262563" y="2945904"/>
            <a:ext cx="442912" cy="217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2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3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4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5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305185" name="Oval 33"/>
          <p:cNvSpPr>
            <a:spLocks noChangeArrowheads="1"/>
          </p:cNvSpPr>
          <p:nvPr/>
        </p:nvSpPr>
        <p:spPr bwMode="auto">
          <a:xfrm>
            <a:off x="6459538" y="2993529"/>
            <a:ext cx="301625" cy="252412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2/0</a:t>
            </a:r>
          </a:p>
        </p:txBody>
      </p:sp>
      <p:sp>
        <p:nvSpPr>
          <p:cNvPr id="305186" name="Oval 34"/>
          <p:cNvSpPr>
            <a:spLocks noChangeArrowheads="1"/>
          </p:cNvSpPr>
          <p:nvPr/>
        </p:nvSpPr>
        <p:spPr bwMode="auto">
          <a:xfrm>
            <a:off x="6448425" y="3345954"/>
            <a:ext cx="301625" cy="2524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2/0</a:t>
            </a:r>
          </a:p>
        </p:txBody>
      </p:sp>
      <p:sp>
        <p:nvSpPr>
          <p:cNvPr id="305187" name="Oval 35"/>
          <p:cNvSpPr>
            <a:spLocks noChangeArrowheads="1"/>
          </p:cNvSpPr>
          <p:nvPr/>
        </p:nvSpPr>
        <p:spPr bwMode="auto">
          <a:xfrm>
            <a:off x="7000875" y="3706316"/>
            <a:ext cx="301625" cy="252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3/0</a:t>
            </a:r>
          </a:p>
        </p:txBody>
      </p:sp>
      <p:sp>
        <p:nvSpPr>
          <p:cNvPr id="305188" name="Oval 36"/>
          <p:cNvSpPr>
            <a:spLocks noChangeArrowheads="1"/>
          </p:cNvSpPr>
          <p:nvPr/>
        </p:nvSpPr>
        <p:spPr bwMode="auto">
          <a:xfrm>
            <a:off x="7564438" y="4058741"/>
            <a:ext cx="301625" cy="252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4/1</a:t>
            </a:r>
          </a:p>
        </p:txBody>
      </p:sp>
      <p:sp>
        <p:nvSpPr>
          <p:cNvPr id="305191" name="Oval 39"/>
          <p:cNvSpPr>
            <a:spLocks noChangeArrowheads="1"/>
          </p:cNvSpPr>
          <p:nvPr/>
        </p:nvSpPr>
        <p:spPr bwMode="auto">
          <a:xfrm>
            <a:off x="6970713" y="3365004"/>
            <a:ext cx="301625" cy="252412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3/0</a:t>
            </a:r>
          </a:p>
        </p:txBody>
      </p:sp>
      <p:sp>
        <p:nvSpPr>
          <p:cNvPr id="305192" name="Oval 40"/>
          <p:cNvSpPr>
            <a:spLocks noChangeArrowheads="1"/>
          </p:cNvSpPr>
          <p:nvPr/>
        </p:nvSpPr>
        <p:spPr bwMode="auto">
          <a:xfrm>
            <a:off x="7573963" y="3704729"/>
            <a:ext cx="301625" cy="252412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4/-</a:t>
            </a:r>
          </a:p>
        </p:txBody>
      </p:sp>
      <p:cxnSp>
        <p:nvCxnSpPr>
          <p:cNvPr id="55327" name="AutoShape 45"/>
          <p:cNvCxnSpPr>
            <a:cxnSpLocks noChangeShapeType="1"/>
          </p:cNvCxnSpPr>
          <p:nvPr/>
        </p:nvCxnSpPr>
        <p:spPr bwMode="auto">
          <a:xfrm flipV="1">
            <a:off x="974725" y="3014663"/>
            <a:ext cx="2882900" cy="3921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5328" name="AutoShape 46"/>
          <p:cNvCxnSpPr>
            <a:cxnSpLocks noChangeShapeType="1"/>
          </p:cNvCxnSpPr>
          <p:nvPr/>
        </p:nvCxnSpPr>
        <p:spPr bwMode="auto">
          <a:xfrm>
            <a:off x="3848100" y="3014663"/>
            <a:ext cx="714375" cy="403225"/>
          </a:xfrm>
          <a:prstGeom prst="bentConnector3">
            <a:avLst>
              <a:gd name="adj1" fmla="val -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5329" name="AutoShape 47"/>
          <p:cNvCxnSpPr>
            <a:cxnSpLocks noChangeShapeType="1"/>
          </p:cNvCxnSpPr>
          <p:nvPr/>
        </p:nvCxnSpPr>
        <p:spPr bwMode="auto">
          <a:xfrm flipV="1">
            <a:off x="965200" y="3589338"/>
            <a:ext cx="1798638" cy="330200"/>
          </a:xfrm>
          <a:prstGeom prst="bentConnector3">
            <a:avLst>
              <a:gd name="adj1" fmla="val 40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5330" name="AutoShape 48"/>
          <p:cNvCxnSpPr>
            <a:cxnSpLocks noChangeShapeType="1"/>
          </p:cNvCxnSpPr>
          <p:nvPr/>
        </p:nvCxnSpPr>
        <p:spPr bwMode="auto">
          <a:xfrm>
            <a:off x="2763838" y="3597275"/>
            <a:ext cx="501650" cy="292100"/>
          </a:xfrm>
          <a:prstGeom prst="bentConnector3">
            <a:avLst>
              <a:gd name="adj1" fmla="val 189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5331" name="AutoShape 49"/>
          <p:cNvCxnSpPr>
            <a:cxnSpLocks noChangeShapeType="1"/>
          </p:cNvCxnSpPr>
          <p:nvPr/>
        </p:nvCxnSpPr>
        <p:spPr bwMode="auto">
          <a:xfrm flipV="1">
            <a:off x="3275013" y="3567113"/>
            <a:ext cx="1276350" cy="322262"/>
          </a:xfrm>
          <a:prstGeom prst="bentConnector3">
            <a:avLst>
              <a:gd name="adj1" fmla="val 1604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5332" name="AutoShape 50"/>
          <p:cNvCxnSpPr>
            <a:cxnSpLocks noChangeShapeType="1"/>
          </p:cNvCxnSpPr>
          <p:nvPr/>
        </p:nvCxnSpPr>
        <p:spPr bwMode="auto">
          <a:xfrm flipV="1">
            <a:off x="974725" y="4129088"/>
            <a:ext cx="2863850" cy="292100"/>
          </a:xfrm>
          <a:prstGeom prst="bentConnector3">
            <a:avLst>
              <a:gd name="adj1" fmla="val 6263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5333" name="AutoShape 51"/>
          <p:cNvCxnSpPr>
            <a:cxnSpLocks noChangeShapeType="1"/>
          </p:cNvCxnSpPr>
          <p:nvPr/>
        </p:nvCxnSpPr>
        <p:spPr bwMode="auto">
          <a:xfrm>
            <a:off x="3848100" y="4119563"/>
            <a:ext cx="703263" cy="280987"/>
          </a:xfrm>
          <a:prstGeom prst="bentConnector3">
            <a:avLst>
              <a:gd name="adj1" fmla="val 135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55334" name="Text Box 52"/>
          <p:cNvSpPr txBox="1">
            <a:spLocks noChangeArrowheads="1"/>
          </p:cNvSpPr>
          <p:nvPr/>
        </p:nvSpPr>
        <p:spPr bwMode="auto">
          <a:xfrm>
            <a:off x="471488" y="3244850"/>
            <a:ext cx="5032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x1</a:t>
            </a:r>
          </a:p>
        </p:txBody>
      </p:sp>
      <p:sp>
        <p:nvSpPr>
          <p:cNvPr id="55335" name="Text Box 53"/>
          <p:cNvSpPr txBox="1">
            <a:spLocks noChangeArrowheads="1"/>
          </p:cNvSpPr>
          <p:nvPr/>
        </p:nvSpPr>
        <p:spPr bwMode="auto">
          <a:xfrm>
            <a:off x="449263" y="3706813"/>
            <a:ext cx="5032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x2</a:t>
            </a:r>
          </a:p>
        </p:txBody>
      </p:sp>
      <p:sp>
        <p:nvSpPr>
          <p:cNvPr id="55336" name="Text Box 54"/>
          <p:cNvSpPr txBox="1">
            <a:spLocks noChangeArrowheads="1"/>
          </p:cNvSpPr>
          <p:nvPr/>
        </p:nvSpPr>
        <p:spPr bwMode="auto">
          <a:xfrm>
            <a:off x="481013" y="4217988"/>
            <a:ext cx="5032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z</a:t>
            </a:r>
          </a:p>
        </p:txBody>
      </p:sp>
      <p:sp>
        <p:nvSpPr>
          <p:cNvPr id="305207" name="Line 55"/>
          <p:cNvSpPr>
            <a:spLocks noChangeShapeType="1"/>
          </p:cNvSpPr>
          <p:nvPr/>
        </p:nvSpPr>
        <p:spPr bwMode="auto">
          <a:xfrm>
            <a:off x="1698625" y="2995613"/>
            <a:ext cx="0" cy="165735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5208" name="Line 56"/>
          <p:cNvSpPr>
            <a:spLocks noChangeShapeType="1"/>
          </p:cNvSpPr>
          <p:nvPr/>
        </p:nvSpPr>
        <p:spPr bwMode="auto">
          <a:xfrm>
            <a:off x="2430463" y="3003550"/>
            <a:ext cx="0" cy="165735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5209" name="Oval 57"/>
          <p:cNvSpPr>
            <a:spLocks noChangeArrowheads="1"/>
          </p:cNvSpPr>
          <p:nvPr/>
        </p:nvSpPr>
        <p:spPr bwMode="auto">
          <a:xfrm>
            <a:off x="2308225" y="4762500"/>
            <a:ext cx="200025" cy="220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305210" name="Line 58"/>
          <p:cNvSpPr>
            <a:spLocks noChangeShapeType="1"/>
          </p:cNvSpPr>
          <p:nvPr/>
        </p:nvSpPr>
        <p:spPr bwMode="auto">
          <a:xfrm>
            <a:off x="2773363" y="2986088"/>
            <a:ext cx="0" cy="165735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5211" name="Oval 59"/>
          <p:cNvSpPr>
            <a:spLocks noChangeArrowheads="1"/>
          </p:cNvSpPr>
          <p:nvPr/>
        </p:nvSpPr>
        <p:spPr bwMode="auto">
          <a:xfrm>
            <a:off x="2703513" y="4784725"/>
            <a:ext cx="200025" cy="220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305212" name="Line 60"/>
          <p:cNvSpPr>
            <a:spLocks noChangeShapeType="1"/>
          </p:cNvSpPr>
          <p:nvPr/>
        </p:nvSpPr>
        <p:spPr bwMode="auto">
          <a:xfrm>
            <a:off x="3479800" y="2995613"/>
            <a:ext cx="0" cy="165735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5213" name="Oval 61"/>
          <p:cNvSpPr>
            <a:spLocks noChangeArrowheads="1"/>
          </p:cNvSpPr>
          <p:nvPr/>
        </p:nvSpPr>
        <p:spPr bwMode="auto">
          <a:xfrm>
            <a:off x="3378200" y="4794250"/>
            <a:ext cx="200025" cy="2206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305214" name="Line 62"/>
          <p:cNvSpPr>
            <a:spLocks noChangeShapeType="1"/>
          </p:cNvSpPr>
          <p:nvPr/>
        </p:nvSpPr>
        <p:spPr bwMode="auto">
          <a:xfrm>
            <a:off x="3857625" y="2995613"/>
            <a:ext cx="0" cy="165735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5215" name="Oval 63"/>
          <p:cNvSpPr>
            <a:spLocks noChangeArrowheads="1"/>
          </p:cNvSpPr>
          <p:nvPr/>
        </p:nvSpPr>
        <p:spPr bwMode="auto">
          <a:xfrm>
            <a:off x="3757613" y="4805363"/>
            <a:ext cx="200025" cy="220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5</a:t>
            </a:r>
          </a:p>
        </p:txBody>
      </p:sp>
      <p:cxnSp>
        <p:nvCxnSpPr>
          <p:cNvPr id="305216" name="AutoShape 64"/>
          <p:cNvCxnSpPr>
            <a:cxnSpLocks noChangeShapeType="1"/>
            <a:stCxn id="305182" idx="7"/>
            <a:endCxn id="305185" idx="1"/>
          </p:cNvCxnSpPr>
          <p:nvPr/>
        </p:nvCxnSpPr>
        <p:spPr bwMode="auto">
          <a:xfrm rot="-5400000">
            <a:off x="6318250" y="2845891"/>
            <a:ext cx="1588" cy="369888"/>
          </a:xfrm>
          <a:prstGeom prst="curvedConnector3">
            <a:avLst>
              <a:gd name="adj1" fmla="val 2099995"/>
            </a:avLst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</p:cxnSp>
      <p:cxnSp>
        <p:nvCxnSpPr>
          <p:cNvPr id="305217" name="AutoShape 65"/>
          <p:cNvCxnSpPr>
            <a:cxnSpLocks noChangeShapeType="1"/>
            <a:stCxn id="305185" idx="6"/>
            <a:endCxn id="305186" idx="7"/>
          </p:cNvCxnSpPr>
          <p:nvPr/>
        </p:nvCxnSpPr>
        <p:spPr bwMode="auto">
          <a:xfrm flipH="1">
            <a:off x="6705600" y="3120529"/>
            <a:ext cx="55563" cy="261937"/>
          </a:xfrm>
          <a:prstGeom prst="curvedConnector4">
            <a:avLst>
              <a:gd name="adj1" fmla="val -108574"/>
              <a:gd name="adj2" fmla="val 66667"/>
            </a:avLst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</p:cxnSp>
      <p:cxnSp>
        <p:nvCxnSpPr>
          <p:cNvPr id="305218" name="AutoShape 66"/>
          <p:cNvCxnSpPr>
            <a:cxnSpLocks noChangeShapeType="1"/>
            <a:stCxn id="305186" idx="7"/>
            <a:endCxn id="305191" idx="0"/>
          </p:cNvCxnSpPr>
          <p:nvPr/>
        </p:nvCxnSpPr>
        <p:spPr bwMode="auto">
          <a:xfrm rot="-5400000">
            <a:off x="6904832" y="3165772"/>
            <a:ext cx="17462" cy="415925"/>
          </a:xfrm>
          <a:prstGeom prst="curvedConnector3">
            <a:avLst>
              <a:gd name="adj1" fmla="val 299995"/>
            </a:avLst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</p:cxnSp>
      <p:cxnSp>
        <p:nvCxnSpPr>
          <p:cNvPr id="305219" name="AutoShape 67"/>
          <p:cNvCxnSpPr>
            <a:cxnSpLocks noChangeShapeType="1"/>
            <a:stCxn id="305191" idx="6"/>
            <a:endCxn id="305187" idx="7"/>
          </p:cNvCxnSpPr>
          <p:nvPr/>
        </p:nvCxnSpPr>
        <p:spPr bwMode="auto">
          <a:xfrm flipH="1">
            <a:off x="7258050" y="3492004"/>
            <a:ext cx="14288" cy="250825"/>
          </a:xfrm>
          <a:prstGeom prst="curvedConnector4">
            <a:avLst>
              <a:gd name="adj1" fmla="val -411111"/>
              <a:gd name="adj2" fmla="val 67722"/>
            </a:avLst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</p:cxnSp>
      <p:cxnSp>
        <p:nvCxnSpPr>
          <p:cNvPr id="305220" name="AutoShape 68"/>
          <p:cNvCxnSpPr>
            <a:cxnSpLocks noChangeShapeType="1"/>
            <a:stCxn id="305187" idx="7"/>
            <a:endCxn id="305192" idx="0"/>
          </p:cNvCxnSpPr>
          <p:nvPr/>
        </p:nvCxnSpPr>
        <p:spPr bwMode="auto">
          <a:xfrm rot="-5400000">
            <a:off x="7472363" y="3490416"/>
            <a:ext cx="38100" cy="466725"/>
          </a:xfrm>
          <a:prstGeom prst="curvedConnector3">
            <a:avLst>
              <a:gd name="adj1" fmla="val 170829"/>
            </a:avLst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</p:cxnSp>
      <p:cxnSp>
        <p:nvCxnSpPr>
          <p:cNvPr id="305221" name="AutoShape 69"/>
          <p:cNvCxnSpPr>
            <a:cxnSpLocks noChangeShapeType="1"/>
            <a:stCxn id="305192" idx="6"/>
          </p:cNvCxnSpPr>
          <p:nvPr/>
        </p:nvCxnSpPr>
        <p:spPr bwMode="auto">
          <a:xfrm flipH="1">
            <a:off x="7867650" y="3831729"/>
            <a:ext cx="7938" cy="239712"/>
          </a:xfrm>
          <a:prstGeom prst="curvedConnector4">
            <a:avLst>
              <a:gd name="adj1" fmla="val -380000"/>
              <a:gd name="adj2" fmla="val 76157"/>
            </a:avLst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</p:cxn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6027741" y="2923679"/>
            <a:ext cx="1857376" cy="2119313"/>
            <a:chOff x="3797" y="2037"/>
            <a:chExt cx="1170" cy="1335"/>
          </a:xfrm>
        </p:grpSpPr>
        <p:sp>
          <p:nvSpPr>
            <p:cNvPr id="55370" name="Oval 41"/>
            <p:cNvSpPr>
              <a:spLocks noChangeArrowheads="1"/>
            </p:cNvSpPr>
            <p:nvPr/>
          </p:nvSpPr>
          <p:spPr bwMode="auto">
            <a:xfrm>
              <a:off x="4720" y="2099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6/0</a:t>
              </a:r>
            </a:p>
          </p:txBody>
        </p:sp>
        <p:sp>
          <p:nvSpPr>
            <p:cNvPr id="55371" name="Oval 42"/>
            <p:cNvSpPr>
              <a:spLocks noChangeArrowheads="1"/>
            </p:cNvSpPr>
            <p:nvPr/>
          </p:nvSpPr>
          <p:spPr bwMode="auto">
            <a:xfrm>
              <a:off x="4777" y="3213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6/0</a:t>
              </a:r>
            </a:p>
          </p:txBody>
        </p:sp>
        <p:cxnSp>
          <p:nvCxnSpPr>
            <p:cNvPr id="55372" name="AutoShape 71"/>
            <p:cNvCxnSpPr>
              <a:cxnSpLocks noChangeShapeType="1"/>
              <a:stCxn id="305182" idx="0"/>
              <a:endCxn id="55370" idx="0"/>
            </p:cNvCxnSpPr>
            <p:nvPr/>
          </p:nvCxnSpPr>
          <p:spPr bwMode="auto">
            <a:xfrm rot="16200000" flipH="1">
              <a:off x="4275" y="1559"/>
              <a:ext cx="62" cy="1018"/>
            </a:xfrm>
            <a:prstGeom prst="curvedConnector3">
              <a:avLst>
                <a:gd name="adj1" fmla="val -230918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cxnSp>
          <p:nvCxnSpPr>
            <p:cNvPr id="55373" name="AutoShape 73"/>
            <p:cNvCxnSpPr>
              <a:cxnSpLocks noChangeShapeType="1"/>
              <a:stCxn id="55370" idx="6"/>
              <a:endCxn id="55371" idx="6"/>
            </p:cNvCxnSpPr>
            <p:nvPr/>
          </p:nvCxnSpPr>
          <p:spPr bwMode="auto">
            <a:xfrm>
              <a:off x="4910" y="2179"/>
              <a:ext cx="57" cy="1114"/>
            </a:xfrm>
            <a:prstGeom prst="curvedConnector3">
              <a:avLst>
                <a:gd name="adj1" fmla="val 352630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</p:grpSp>
      <p:sp>
        <p:nvSpPr>
          <p:cNvPr id="305189" name="Oval 37"/>
          <p:cNvSpPr>
            <a:spLocks noChangeArrowheads="1"/>
          </p:cNvSpPr>
          <p:nvPr/>
        </p:nvSpPr>
        <p:spPr bwMode="auto">
          <a:xfrm>
            <a:off x="7040563" y="4461966"/>
            <a:ext cx="301625" cy="252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5/1</a:t>
            </a:r>
          </a:p>
        </p:txBody>
      </p:sp>
      <p:sp>
        <p:nvSpPr>
          <p:cNvPr id="305190" name="Oval 38"/>
          <p:cNvSpPr>
            <a:spLocks noChangeArrowheads="1"/>
          </p:cNvSpPr>
          <p:nvPr/>
        </p:nvSpPr>
        <p:spPr bwMode="auto">
          <a:xfrm>
            <a:off x="6448425" y="4439741"/>
            <a:ext cx="301625" cy="252413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2/-</a:t>
            </a:r>
          </a:p>
        </p:txBody>
      </p:sp>
      <p:sp>
        <p:nvSpPr>
          <p:cNvPr id="305222" name="Oval 70"/>
          <p:cNvSpPr>
            <a:spLocks noChangeArrowheads="1"/>
          </p:cNvSpPr>
          <p:nvPr/>
        </p:nvSpPr>
        <p:spPr bwMode="auto">
          <a:xfrm>
            <a:off x="7010400" y="4096841"/>
            <a:ext cx="301625" cy="252413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5/1</a:t>
            </a:r>
          </a:p>
        </p:txBody>
      </p:sp>
      <p:grpSp>
        <p:nvGrpSpPr>
          <p:cNvPr id="3" name="Group 1032"/>
          <p:cNvGrpSpPr>
            <a:grpSpLocks/>
          </p:cNvGrpSpPr>
          <p:nvPr/>
        </p:nvGrpSpPr>
        <p:grpSpPr bwMode="auto">
          <a:xfrm>
            <a:off x="5854700" y="3314204"/>
            <a:ext cx="1466850" cy="1957884"/>
            <a:chOff x="3688" y="2283"/>
            <a:chExt cx="924" cy="1108"/>
          </a:xfrm>
        </p:grpSpPr>
        <p:grpSp>
          <p:nvGrpSpPr>
            <p:cNvPr id="55364" name="Group 1030"/>
            <p:cNvGrpSpPr>
              <a:grpSpLocks/>
            </p:cNvGrpSpPr>
            <p:nvPr/>
          </p:nvGrpSpPr>
          <p:grpSpPr bwMode="auto">
            <a:xfrm>
              <a:off x="3688" y="2283"/>
              <a:ext cx="924" cy="1108"/>
              <a:chOff x="3688" y="2283"/>
              <a:chExt cx="924" cy="1108"/>
            </a:xfrm>
          </p:grpSpPr>
          <p:sp>
            <p:nvSpPr>
              <p:cNvPr id="55366" name="Oval 43"/>
              <p:cNvSpPr>
                <a:spLocks noChangeArrowheads="1"/>
              </p:cNvSpPr>
              <p:nvPr/>
            </p:nvSpPr>
            <p:spPr bwMode="auto">
              <a:xfrm>
                <a:off x="3688" y="3213"/>
                <a:ext cx="190" cy="159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dirty="0"/>
                  <a:t>1/0</a:t>
                </a:r>
              </a:p>
            </p:txBody>
          </p:sp>
          <p:sp>
            <p:nvSpPr>
              <p:cNvPr id="55367" name="Oval 75"/>
              <p:cNvSpPr>
                <a:spLocks noChangeArrowheads="1"/>
              </p:cNvSpPr>
              <p:nvPr/>
            </p:nvSpPr>
            <p:spPr bwMode="auto">
              <a:xfrm>
                <a:off x="4422" y="3232"/>
                <a:ext cx="190" cy="159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5/-</a:t>
                </a:r>
              </a:p>
            </p:txBody>
          </p:sp>
          <p:sp>
            <p:nvSpPr>
              <p:cNvPr id="55368" name="Oval 76"/>
              <p:cNvSpPr>
                <a:spLocks noChangeArrowheads="1"/>
              </p:cNvSpPr>
              <p:nvPr/>
            </p:nvSpPr>
            <p:spPr bwMode="auto">
              <a:xfrm>
                <a:off x="3720" y="2802"/>
                <a:ext cx="190" cy="159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1/-</a:t>
                </a:r>
              </a:p>
            </p:txBody>
          </p:sp>
          <p:sp>
            <p:nvSpPr>
              <p:cNvPr id="55369" name="Oval 77"/>
              <p:cNvSpPr>
                <a:spLocks noChangeArrowheads="1"/>
              </p:cNvSpPr>
              <p:nvPr/>
            </p:nvSpPr>
            <p:spPr bwMode="auto">
              <a:xfrm>
                <a:off x="3708" y="2283"/>
                <a:ext cx="190" cy="159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1/0</a:t>
                </a:r>
              </a:p>
            </p:txBody>
          </p:sp>
        </p:grpSp>
        <p:sp>
          <p:nvSpPr>
            <p:cNvPr id="55365" name="Oval 78"/>
            <p:cNvSpPr>
              <a:spLocks noChangeArrowheads="1"/>
            </p:cNvSpPr>
            <p:nvPr/>
          </p:nvSpPr>
          <p:spPr bwMode="auto">
            <a:xfrm>
              <a:off x="4081" y="2510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2/0</a:t>
              </a:r>
            </a:p>
          </p:txBody>
        </p:sp>
      </p:grpSp>
      <p:sp>
        <p:nvSpPr>
          <p:cNvPr id="321536" name="Line 1024"/>
          <p:cNvSpPr>
            <a:spLocks noChangeShapeType="1"/>
          </p:cNvSpPr>
          <p:nvPr/>
        </p:nvSpPr>
        <p:spPr bwMode="auto">
          <a:xfrm>
            <a:off x="4551363" y="3079750"/>
            <a:ext cx="0" cy="165735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1537" name="Oval 1025"/>
          <p:cNvSpPr>
            <a:spLocks noChangeArrowheads="1"/>
          </p:cNvSpPr>
          <p:nvPr/>
        </p:nvSpPr>
        <p:spPr bwMode="auto">
          <a:xfrm>
            <a:off x="4451350" y="4830763"/>
            <a:ext cx="200025" cy="220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2</a:t>
            </a:r>
          </a:p>
        </p:txBody>
      </p:sp>
      <p:cxnSp>
        <p:nvCxnSpPr>
          <p:cNvPr id="321538" name="AutoShape 1026"/>
          <p:cNvCxnSpPr>
            <a:cxnSpLocks noChangeShapeType="1"/>
            <a:stCxn id="305188" idx="4"/>
            <a:endCxn id="305222" idx="4"/>
          </p:cNvCxnSpPr>
          <p:nvPr/>
        </p:nvCxnSpPr>
        <p:spPr bwMode="auto">
          <a:xfrm rot="5400000">
            <a:off x="7419182" y="4053185"/>
            <a:ext cx="38100" cy="554037"/>
          </a:xfrm>
          <a:prstGeom prst="curvedConnector3">
            <a:avLst>
              <a:gd name="adj1" fmla="val 229167"/>
            </a:avLst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</p:cxnSp>
      <p:cxnSp>
        <p:nvCxnSpPr>
          <p:cNvPr id="321539" name="AutoShape 1027"/>
          <p:cNvCxnSpPr>
            <a:cxnSpLocks noChangeShapeType="1"/>
            <a:stCxn id="305222" idx="2"/>
          </p:cNvCxnSpPr>
          <p:nvPr/>
        </p:nvCxnSpPr>
        <p:spPr bwMode="auto">
          <a:xfrm rot="10800000" flipH="1" flipV="1">
            <a:off x="7010400" y="4223841"/>
            <a:ext cx="30163" cy="238125"/>
          </a:xfrm>
          <a:prstGeom prst="curvedConnector4">
            <a:avLst>
              <a:gd name="adj1" fmla="val -489477"/>
              <a:gd name="adj2" fmla="val 76667"/>
            </a:avLst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</p:cxnSp>
      <p:cxnSp>
        <p:nvCxnSpPr>
          <p:cNvPr id="321540" name="AutoShape 1028"/>
          <p:cNvCxnSpPr>
            <a:cxnSpLocks noChangeShapeType="1"/>
            <a:endCxn id="305190" idx="4"/>
          </p:cNvCxnSpPr>
          <p:nvPr/>
        </p:nvCxnSpPr>
        <p:spPr bwMode="auto">
          <a:xfrm rot="10800000" flipV="1">
            <a:off x="6599238" y="4552454"/>
            <a:ext cx="441325" cy="139700"/>
          </a:xfrm>
          <a:prstGeom prst="curvedConnector4">
            <a:avLst>
              <a:gd name="adj1" fmla="val -8634"/>
              <a:gd name="adj2" fmla="val 203407"/>
            </a:avLst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</p:cxnSp>
      <p:cxnSp>
        <p:nvCxnSpPr>
          <p:cNvPr id="321541" name="AutoShape 1029"/>
          <p:cNvCxnSpPr>
            <a:cxnSpLocks noChangeShapeType="1"/>
          </p:cNvCxnSpPr>
          <p:nvPr/>
        </p:nvCxnSpPr>
        <p:spPr bwMode="auto">
          <a:xfrm rot="5400000" flipH="1">
            <a:off x="5845969" y="3983335"/>
            <a:ext cx="1038225" cy="555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E2F5BE-E9C7-4388-A502-6101AF268E52}" type="datetime1">
              <a:rPr lang="zh-CN" altLang="en-US" smtClean="0"/>
              <a:t>2018/12/2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5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5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5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5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5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5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5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5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5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5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5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5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5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5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5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5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5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5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5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5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1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1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1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1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0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0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0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0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0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05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05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0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0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0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0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0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0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0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0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0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0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30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3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30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3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30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3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70" grpId="0" animBg="1"/>
      <p:bldP spid="305179" grpId="0"/>
      <p:bldP spid="305181" grpId="0"/>
      <p:bldP spid="305182" grpId="0" animBg="1"/>
      <p:bldP spid="305183" grpId="0"/>
      <p:bldP spid="305184" grpId="0"/>
      <p:bldP spid="305185" grpId="0"/>
      <p:bldP spid="305186" grpId="0" animBg="1"/>
      <p:bldP spid="305187" grpId="0" animBg="1"/>
      <p:bldP spid="305188" grpId="0" animBg="1"/>
      <p:bldP spid="305191" grpId="0"/>
      <p:bldP spid="305192" grpId="0"/>
      <p:bldP spid="305207" grpId="0" animBg="1"/>
      <p:bldP spid="305208" grpId="0" animBg="1"/>
      <p:bldP spid="305209" grpId="0" animBg="1"/>
      <p:bldP spid="305210" grpId="0" animBg="1"/>
      <p:bldP spid="305211" grpId="0" animBg="1"/>
      <p:bldP spid="305212" grpId="0" animBg="1"/>
      <p:bldP spid="305213" grpId="0" animBg="1"/>
      <p:bldP spid="305214" grpId="0" animBg="1"/>
      <p:bldP spid="305215" grpId="0" animBg="1"/>
      <p:bldP spid="305189" grpId="0" animBg="1"/>
      <p:bldP spid="305190" grpId="0"/>
      <p:bldP spid="305222" grpId="0"/>
      <p:bldP spid="321536" grpId="0" animBg="1"/>
      <p:bldP spid="32153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sz="3600" dirty="0"/>
              <a:t>电平异步时序逻辑电路的设计</a:t>
            </a:r>
            <a:endParaRPr lang="zh-CN" altLang="en-US" dirty="0"/>
          </a:p>
        </p:txBody>
      </p:sp>
      <p:sp>
        <p:nvSpPr>
          <p:cNvPr id="5632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01650" y="1176114"/>
            <a:ext cx="4764088" cy="4832573"/>
          </a:xfrm>
        </p:spPr>
        <p:txBody>
          <a:bodyPr/>
          <a:lstStyle/>
          <a:p>
            <a:pPr marL="609600" indent="-609600"/>
            <a:r>
              <a:rPr lang="zh-CN" altLang="en-US" sz="2800" dirty="0"/>
              <a:t>不确定输出的填写</a:t>
            </a:r>
            <a:r>
              <a:rPr lang="en-US" altLang="zh-CN" sz="2800" b="1" dirty="0"/>
              <a:t>:</a:t>
            </a:r>
          </a:p>
          <a:p>
            <a:pPr marL="990600" lvl="1" indent="-533400"/>
            <a:r>
              <a:rPr lang="zh-CN" altLang="en-US" sz="2400" dirty="0"/>
              <a:t>对于每个非稳定状态</a:t>
            </a:r>
            <a:r>
              <a:rPr lang="en-US" altLang="zh-CN" sz="2400" b="1" dirty="0"/>
              <a:t>,</a:t>
            </a:r>
            <a:r>
              <a:rPr lang="zh-CN" altLang="en-US" sz="2400" dirty="0"/>
              <a:t>若其为两个稳定状态的转换态</a:t>
            </a:r>
            <a:r>
              <a:rPr lang="en-US" altLang="zh-CN" sz="2400" b="1" dirty="0"/>
              <a:t>,</a:t>
            </a:r>
            <a:r>
              <a:rPr lang="zh-CN" altLang="en-US" sz="2400" dirty="0"/>
              <a:t>且两稳态输出都为</a:t>
            </a:r>
            <a:r>
              <a:rPr lang="en-US" altLang="zh-CN" sz="2400" b="1" dirty="0"/>
              <a:t>0,</a:t>
            </a:r>
            <a:r>
              <a:rPr lang="zh-CN" altLang="en-US" sz="2400" dirty="0"/>
              <a:t>则其输出为</a:t>
            </a:r>
            <a:r>
              <a:rPr lang="en-US" altLang="zh-CN" sz="2400" b="1" dirty="0"/>
              <a:t>0;</a:t>
            </a:r>
          </a:p>
          <a:p>
            <a:pPr marL="990600" lvl="1" indent="-533400"/>
            <a:r>
              <a:rPr lang="zh-CN" altLang="en-US" sz="2400" dirty="0"/>
              <a:t>对于每个非稳定状态</a:t>
            </a:r>
            <a:r>
              <a:rPr lang="en-US" altLang="zh-CN" sz="2400" b="1" dirty="0"/>
              <a:t>,</a:t>
            </a:r>
            <a:r>
              <a:rPr lang="zh-CN" altLang="en-US" sz="2400" dirty="0"/>
              <a:t>若其为两个稳定状态的转换态</a:t>
            </a:r>
            <a:r>
              <a:rPr lang="en-US" altLang="zh-CN" sz="2400" b="1" dirty="0"/>
              <a:t>,</a:t>
            </a:r>
            <a:r>
              <a:rPr lang="zh-CN" altLang="en-US" sz="2400" dirty="0"/>
              <a:t>且两稳态输出都为</a:t>
            </a:r>
            <a:r>
              <a:rPr lang="en-US" altLang="zh-CN" sz="2400" b="1" dirty="0"/>
              <a:t>1,</a:t>
            </a:r>
            <a:r>
              <a:rPr lang="zh-CN" altLang="en-US" sz="2400" dirty="0"/>
              <a:t>则其输出为</a:t>
            </a:r>
            <a:r>
              <a:rPr lang="en-US" altLang="zh-CN" sz="2400" b="1" dirty="0"/>
              <a:t>1;</a:t>
            </a:r>
          </a:p>
          <a:p>
            <a:pPr marL="990600" lvl="1" indent="-533400"/>
            <a:r>
              <a:rPr lang="zh-CN" altLang="en-US" sz="2400" dirty="0"/>
              <a:t>若非稳态是两个输出不同状态的转换态</a:t>
            </a:r>
            <a:r>
              <a:rPr lang="en-US" altLang="zh-CN" sz="2400" b="1" dirty="0"/>
              <a:t>,</a:t>
            </a:r>
            <a:r>
              <a:rPr lang="zh-CN" altLang="en-US" sz="2400" dirty="0"/>
              <a:t>则该态为</a:t>
            </a:r>
            <a:r>
              <a:rPr lang="zh-CN" altLang="en-US" sz="2400" b="1" dirty="0"/>
              <a:t>不</a:t>
            </a:r>
            <a:r>
              <a:rPr lang="zh-CN" altLang="en-US" sz="2400" dirty="0"/>
              <a:t>确定项</a:t>
            </a:r>
            <a:r>
              <a:rPr lang="en-US" altLang="zh-CN" sz="2400" b="1" dirty="0"/>
              <a:t>.</a:t>
            </a:r>
            <a:endParaRPr lang="en-US" altLang="zh-CN" sz="2400" dirty="0"/>
          </a:p>
          <a:p>
            <a:pPr marL="609600" indent="-609600"/>
            <a:endParaRPr lang="zh-CN" altLang="en-US" sz="2800" dirty="0"/>
          </a:p>
        </p:txBody>
      </p:sp>
      <p:sp>
        <p:nvSpPr>
          <p:cNvPr id="56327" name="Text Box 4"/>
          <p:cNvSpPr txBox="1">
            <a:spLocks noChangeArrowheads="1"/>
          </p:cNvSpPr>
          <p:nvPr/>
        </p:nvSpPr>
        <p:spPr bwMode="auto">
          <a:xfrm>
            <a:off x="5065713" y="2370138"/>
            <a:ext cx="26622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56328" name="Oval 5"/>
          <p:cNvSpPr>
            <a:spLocks noChangeArrowheads="1"/>
          </p:cNvSpPr>
          <p:nvPr/>
        </p:nvSpPr>
        <p:spPr bwMode="auto">
          <a:xfrm>
            <a:off x="6199188" y="2551113"/>
            <a:ext cx="301625" cy="2524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1/0</a:t>
            </a:r>
          </a:p>
        </p:txBody>
      </p:sp>
      <p:sp>
        <p:nvSpPr>
          <p:cNvPr id="56329" name="Text Box 6"/>
          <p:cNvSpPr txBox="1">
            <a:spLocks noChangeArrowheads="1"/>
          </p:cNvSpPr>
          <p:nvPr/>
        </p:nvSpPr>
        <p:spPr bwMode="auto">
          <a:xfrm>
            <a:off x="6149975" y="2120900"/>
            <a:ext cx="2200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00      01     11     10</a:t>
            </a:r>
          </a:p>
        </p:txBody>
      </p:sp>
      <p:sp>
        <p:nvSpPr>
          <p:cNvPr id="56330" name="Text Box 7"/>
          <p:cNvSpPr txBox="1">
            <a:spLocks noChangeArrowheads="1"/>
          </p:cNvSpPr>
          <p:nvPr/>
        </p:nvSpPr>
        <p:spPr bwMode="auto">
          <a:xfrm>
            <a:off x="5584825" y="2411015"/>
            <a:ext cx="442913" cy="217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2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3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4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5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56331" name="Oval 8"/>
          <p:cNvSpPr>
            <a:spLocks noChangeArrowheads="1"/>
          </p:cNvSpPr>
          <p:nvPr/>
        </p:nvSpPr>
        <p:spPr bwMode="auto">
          <a:xfrm>
            <a:off x="6781800" y="2549525"/>
            <a:ext cx="301625" cy="252413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2/0</a:t>
            </a:r>
          </a:p>
        </p:txBody>
      </p:sp>
      <p:sp>
        <p:nvSpPr>
          <p:cNvPr id="56332" name="Oval 9"/>
          <p:cNvSpPr>
            <a:spLocks noChangeArrowheads="1"/>
          </p:cNvSpPr>
          <p:nvPr/>
        </p:nvSpPr>
        <p:spPr bwMode="auto">
          <a:xfrm>
            <a:off x="6770688" y="2901950"/>
            <a:ext cx="301625" cy="252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2/0</a:t>
            </a:r>
          </a:p>
        </p:txBody>
      </p:sp>
      <p:sp>
        <p:nvSpPr>
          <p:cNvPr id="56333" name="Oval 10"/>
          <p:cNvSpPr>
            <a:spLocks noChangeArrowheads="1"/>
          </p:cNvSpPr>
          <p:nvPr/>
        </p:nvSpPr>
        <p:spPr bwMode="auto">
          <a:xfrm>
            <a:off x="7323138" y="3262313"/>
            <a:ext cx="301625" cy="2524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3/0</a:t>
            </a:r>
          </a:p>
        </p:txBody>
      </p:sp>
      <p:sp>
        <p:nvSpPr>
          <p:cNvPr id="56334" name="Oval 11"/>
          <p:cNvSpPr>
            <a:spLocks noChangeArrowheads="1"/>
          </p:cNvSpPr>
          <p:nvPr/>
        </p:nvSpPr>
        <p:spPr bwMode="auto">
          <a:xfrm>
            <a:off x="7886700" y="3614738"/>
            <a:ext cx="301625" cy="2524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4/1</a:t>
            </a:r>
          </a:p>
        </p:txBody>
      </p:sp>
      <p:sp>
        <p:nvSpPr>
          <p:cNvPr id="56335" name="Oval 12"/>
          <p:cNvSpPr>
            <a:spLocks noChangeArrowheads="1"/>
          </p:cNvSpPr>
          <p:nvPr/>
        </p:nvSpPr>
        <p:spPr bwMode="auto">
          <a:xfrm>
            <a:off x="7292975" y="2921000"/>
            <a:ext cx="301625" cy="252413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3/0</a:t>
            </a:r>
          </a:p>
        </p:txBody>
      </p:sp>
      <p:sp>
        <p:nvSpPr>
          <p:cNvPr id="56336" name="Oval 13"/>
          <p:cNvSpPr>
            <a:spLocks noChangeArrowheads="1"/>
          </p:cNvSpPr>
          <p:nvPr/>
        </p:nvSpPr>
        <p:spPr bwMode="auto">
          <a:xfrm>
            <a:off x="7896225" y="3260725"/>
            <a:ext cx="301625" cy="252413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4/-</a:t>
            </a:r>
          </a:p>
        </p:txBody>
      </p:sp>
      <p:sp>
        <p:nvSpPr>
          <p:cNvPr id="56337" name="Oval 21"/>
          <p:cNvSpPr>
            <a:spLocks noChangeArrowheads="1"/>
          </p:cNvSpPr>
          <p:nvPr/>
        </p:nvSpPr>
        <p:spPr bwMode="auto">
          <a:xfrm>
            <a:off x="7815263" y="2578100"/>
            <a:ext cx="301625" cy="252413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6/0</a:t>
            </a:r>
          </a:p>
        </p:txBody>
      </p:sp>
      <p:sp>
        <p:nvSpPr>
          <p:cNvPr id="56338" name="Oval 22"/>
          <p:cNvSpPr>
            <a:spLocks noChangeArrowheads="1"/>
          </p:cNvSpPr>
          <p:nvPr/>
        </p:nvSpPr>
        <p:spPr bwMode="auto">
          <a:xfrm>
            <a:off x="7905750" y="4346575"/>
            <a:ext cx="301625" cy="252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6/0</a:t>
            </a:r>
          </a:p>
        </p:txBody>
      </p:sp>
      <p:grpSp>
        <p:nvGrpSpPr>
          <p:cNvPr id="56339" name="Group 25"/>
          <p:cNvGrpSpPr>
            <a:grpSpLocks/>
          </p:cNvGrpSpPr>
          <p:nvPr/>
        </p:nvGrpSpPr>
        <p:grpSpPr bwMode="auto">
          <a:xfrm>
            <a:off x="6176963" y="2870200"/>
            <a:ext cx="1487487" cy="1758950"/>
            <a:chOff x="3688" y="2283"/>
            <a:chExt cx="937" cy="1108"/>
          </a:xfrm>
        </p:grpSpPr>
        <p:sp>
          <p:nvSpPr>
            <p:cNvPr id="56361" name="Oval 26"/>
            <p:cNvSpPr>
              <a:spLocks noChangeArrowheads="1"/>
            </p:cNvSpPr>
            <p:nvPr/>
          </p:nvSpPr>
          <p:spPr bwMode="auto">
            <a:xfrm>
              <a:off x="4435" y="3006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5/1</a:t>
              </a:r>
            </a:p>
          </p:txBody>
        </p:sp>
        <p:sp>
          <p:nvSpPr>
            <p:cNvPr id="56362" name="Oval 27"/>
            <p:cNvSpPr>
              <a:spLocks noChangeArrowheads="1"/>
            </p:cNvSpPr>
            <p:nvPr/>
          </p:nvSpPr>
          <p:spPr bwMode="auto">
            <a:xfrm>
              <a:off x="4062" y="2992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2/-</a:t>
              </a:r>
            </a:p>
          </p:txBody>
        </p:sp>
        <p:sp>
          <p:nvSpPr>
            <p:cNvPr id="56363" name="Oval 28"/>
            <p:cNvSpPr>
              <a:spLocks noChangeArrowheads="1"/>
            </p:cNvSpPr>
            <p:nvPr/>
          </p:nvSpPr>
          <p:spPr bwMode="auto">
            <a:xfrm>
              <a:off x="3688" y="3213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1/0</a:t>
              </a:r>
            </a:p>
          </p:txBody>
        </p:sp>
        <p:sp>
          <p:nvSpPr>
            <p:cNvPr id="56364" name="Oval 29"/>
            <p:cNvSpPr>
              <a:spLocks noChangeArrowheads="1"/>
            </p:cNvSpPr>
            <p:nvPr/>
          </p:nvSpPr>
          <p:spPr bwMode="auto">
            <a:xfrm>
              <a:off x="4416" y="2776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5/1</a:t>
              </a:r>
            </a:p>
          </p:txBody>
        </p:sp>
        <p:sp>
          <p:nvSpPr>
            <p:cNvPr id="56365" name="Oval 30"/>
            <p:cNvSpPr>
              <a:spLocks noChangeArrowheads="1"/>
            </p:cNvSpPr>
            <p:nvPr/>
          </p:nvSpPr>
          <p:spPr bwMode="auto">
            <a:xfrm>
              <a:off x="4422" y="3232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5/-</a:t>
              </a:r>
            </a:p>
          </p:txBody>
        </p:sp>
        <p:sp>
          <p:nvSpPr>
            <p:cNvPr id="56366" name="Oval 31"/>
            <p:cNvSpPr>
              <a:spLocks noChangeArrowheads="1"/>
            </p:cNvSpPr>
            <p:nvPr/>
          </p:nvSpPr>
          <p:spPr bwMode="auto">
            <a:xfrm>
              <a:off x="3720" y="2802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1/-</a:t>
              </a:r>
            </a:p>
          </p:txBody>
        </p:sp>
        <p:sp>
          <p:nvSpPr>
            <p:cNvPr id="56367" name="Oval 32"/>
            <p:cNvSpPr>
              <a:spLocks noChangeArrowheads="1"/>
            </p:cNvSpPr>
            <p:nvPr/>
          </p:nvSpPr>
          <p:spPr bwMode="auto">
            <a:xfrm>
              <a:off x="3708" y="2283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1/0</a:t>
              </a:r>
            </a:p>
          </p:txBody>
        </p:sp>
        <p:sp>
          <p:nvSpPr>
            <p:cNvPr id="56368" name="Oval 33"/>
            <p:cNvSpPr>
              <a:spLocks noChangeArrowheads="1"/>
            </p:cNvSpPr>
            <p:nvPr/>
          </p:nvSpPr>
          <p:spPr bwMode="auto">
            <a:xfrm>
              <a:off x="4081" y="2510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2/0</a:t>
              </a:r>
            </a:p>
          </p:txBody>
        </p:sp>
      </p:grpSp>
      <p:sp>
        <p:nvSpPr>
          <p:cNvPr id="56340" name="Line 34"/>
          <p:cNvSpPr>
            <a:spLocks noChangeShapeType="1"/>
          </p:cNvSpPr>
          <p:nvPr/>
        </p:nvSpPr>
        <p:spPr bwMode="auto">
          <a:xfrm>
            <a:off x="5646738" y="2471738"/>
            <a:ext cx="2643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41" name="Line 35"/>
          <p:cNvSpPr>
            <a:spLocks noChangeShapeType="1"/>
          </p:cNvSpPr>
          <p:nvPr/>
        </p:nvSpPr>
        <p:spPr bwMode="auto">
          <a:xfrm>
            <a:off x="5686425" y="2851150"/>
            <a:ext cx="2643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42" name="Line 36"/>
          <p:cNvSpPr>
            <a:spLocks noChangeShapeType="1"/>
          </p:cNvSpPr>
          <p:nvPr/>
        </p:nvSpPr>
        <p:spPr bwMode="auto">
          <a:xfrm>
            <a:off x="5694363" y="3203575"/>
            <a:ext cx="2643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43" name="Line 37"/>
          <p:cNvSpPr>
            <a:spLocks noChangeShapeType="1"/>
          </p:cNvSpPr>
          <p:nvPr/>
        </p:nvSpPr>
        <p:spPr bwMode="auto">
          <a:xfrm>
            <a:off x="5665788" y="3565525"/>
            <a:ext cx="2643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44" name="Line 38"/>
          <p:cNvSpPr>
            <a:spLocks noChangeShapeType="1"/>
          </p:cNvSpPr>
          <p:nvPr/>
        </p:nvSpPr>
        <p:spPr bwMode="auto">
          <a:xfrm>
            <a:off x="5715000" y="3957638"/>
            <a:ext cx="2643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45" name="Line 39"/>
          <p:cNvSpPr>
            <a:spLocks noChangeShapeType="1"/>
          </p:cNvSpPr>
          <p:nvPr/>
        </p:nvSpPr>
        <p:spPr bwMode="auto">
          <a:xfrm>
            <a:off x="5715000" y="4318000"/>
            <a:ext cx="2643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46" name="Line 40"/>
          <p:cNvSpPr>
            <a:spLocks noChangeShapeType="1"/>
          </p:cNvSpPr>
          <p:nvPr/>
        </p:nvSpPr>
        <p:spPr bwMode="auto">
          <a:xfrm>
            <a:off x="5745163" y="4670425"/>
            <a:ext cx="2643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47" name="Line 41"/>
          <p:cNvSpPr>
            <a:spLocks noChangeShapeType="1"/>
          </p:cNvSpPr>
          <p:nvPr/>
        </p:nvSpPr>
        <p:spPr bwMode="auto">
          <a:xfrm flipH="1">
            <a:off x="5999163" y="2151063"/>
            <a:ext cx="9525" cy="2511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48" name="Line 42"/>
          <p:cNvSpPr>
            <a:spLocks noChangeShapeType="1"/>
          </p:cNvSpPr>
          <p:nvPr/>
        </p:nvSpPr>
        <p:spPr bwMode="auto">
          <a:xfrm>
            <a:off x="5694363" y="2149475"/>
            <a:ext cx="2643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49" name="Line 43"/>
          <p:cNvSpPr>
            <a:spLocks noChangeShapeType="1"/>
          </p:cNvSpPr>
          <p:nvPr/>
        </p:nvSpPr>
        <p:spPr bwMode="auto">
          <a:xfrm flipH="1">
            <a:off x="6621463" y="2149475"/>
            <a:ext cx="9525" cy="2511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50" name="Line 44"/>
          <p:cNvSpPr>
            <a:spLocks noChangeShapeType="1"/>
          </p:cNvSpPr>
          <p:nvPr/>
        </p:nvSpPr>
        <p:spPr bwMode="auto">
          <a:xfrm flipH="1">
            <a:off x="7204075" y="2170113"/>
            <a:ext cx="9525" cy="2511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51" name="Line 45"/>
          <p:cNvSpPr>
            <a:spLocks noChangeShapeType="1"/>
          </p:cNvSpPr>
          <p:nvPr/>
        </p:nvSpPr>
        <p:spPr bwMode="auto">
          <a:xfrm flipH="1">
            <a:off x="7715250" y="2170113"/>
            <a:ext cx="9525" cy="2511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52" name="Line 46"/>
          <p:cNvSpPr>
            <a:spLocks noChangeShapeType="1"/>
          </p:cNvSpPr>
          <p:nvPr/>
        </p:nvSpPr>
        <p:spPr bwMode="auto">
          <a:xfrm flipH="1">
            <a:off x="8328025" y="2179638"/>
            <a:ext cx="9525" cy="2511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6194425" y="2527300"/>
            <a:ext cx="2020888" cy="2068513"/>
            <a:chOff x="3902" y="1592"/>
            <a:chExt cx="1273" cy="1303"/>
          </a:xfrm>
        </p:grpSpPr>
        <p:sp>
          <p:nvSpPr>
            <p:cNvPr id="56354" name="Oval 47"/>
            <p:cNvSpPr>
              <a:spLocks noChangeArrowheads="1"/>
            </p:cNvSpPr>
            <p:nvPr/>
          </p:nvSpPr>
          <p:spPr bwMode="auto">
            <a:xfrm>
              <a:off x="4600" y="1592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-/-</a:t>
              </a:r>
            </a:p>
          </p:txBody>
        </p:sp>
        <p:sp>
          <p:nvSpPr>
            <p:cNvPr id="56355" name="Oval 48"/>
            <p:cNvSpPr>
              <a:spLocks noChangeArrowheads="1"/>
            </p:cNvSpPr>
            <p:nvPr/>
          </p:nvSpPr>
          <p:spPr bwMode="auto">
            <a:xfrm>
              <a:off x="4947" y="1825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-/-</a:t>
              </a:r>
            </a:p>
          </p:txBody>
        </p:sp>
        <p:sp>
          <p:nvSpPr>
            <p:cNvPr id="56356" name="Oval 49"/>
            <p:cNvSpPr>
              <a:spLocks noChangeArrowheads="1"/>
            </p:cNvSpPr>
            <p:nvPr/>
          </p:nvSpPr>
          <p:spPr bwMode="auto">
            <a:xfrm>
              <a:off x="3902" y="2041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-/-</a:t>
              </a:r>
            </a:p>
          </p:txBody>
        </p:sp>
        <p:sp>
          <p:nvSpPr>
            <p:cNvPr id="56357" name="Oval 50"/>
            <p:cNvSpPr>
              <a:spLocks noChangeArrowheads="1"/>
            </p:cNvSpPr>
            <p:nvPr/>
          </p:nvSpPr>
          <p:spPr bwMode="auto">
            <a:xfrm>
              <a:off x="4295" y="2300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-/-</a:t>
              </a:r>
            </a:p>
          </p:txBody>
        </p:sp>
        <p:sp>
          <p:nvSpPr>
            <p:cNvPr id="56358" name="Oval 51"/>
            <p:cNvSpPr>
              <a:spLocks noChangeArrowheads="1"/>
            </p:cNvSpPr>
            <p:nvPr/>
          </p:nvSpPr>
          <p:spPr bwMode="auto">
            <a:xfrm>
              <a:off x="4985" y="2516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4/1</a:t>
              </a:r>
            </a:p>
          </p:txBody>
        </p:sp>
        <p:sp>
          <p:nvSpPr>
            <p:cNvPr id="56359" name="Oval 52"/>
            <p:cNvSpPr>
              <a:spLocks noChangeArrowheads="1"/>
            </p:cNvSpPr>
            <p:nvPr/>
          </p:nvSpPr>
          <p:spPr bwMode="auto">
            <a:xfrm>
              <a:off x="3922" y="2516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-/-</a:t>
              </a:r>
            </a:p>
          </p:txBody>
        </p:sp>
        <p:sp>
          <p:nvSpPr>
            <p:cNvPr id="56360" name="Oval 53"/>
            <p:cNvSpPr>
              <a:spLocks noChangeArrowheads="1"/>
            </p:cNvSpPr>
            <p:nvPr/>
          </p:nvSpPr>
          <p:spPr bwMode="auto">
            <a:xfrm>
              <a:off x="4295" y="2736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-/-</a:t>
              </a: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0B6DB9-B4C3-494E-A615-674221BD28F6}" type="datetime1">
              <a:rPr lang="zh-CN" altLang="en-US" smtClean="0"/>
              <a:t>2018/12/2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7.5 </a:t>
            </a:r>
            <a:r>
              <a:rPr lang="zh-CN" altLang="en-US" dirty="0"/>
              <a:t>反馈时序电路</a:t>
            </a:r>
          </a:p>
        </p:txBody>
      </p:sp>
      <p:sp>
        <p:nvSpPr>
          <p:cNvPr id="33795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sz="3600" dirty="0"/>
              <a:t>电平异步时序逻辑电路的设计</a:t>
            </a:r>
            <a:endParaRPr lang="zh-CN" altLang="en-US" dirty="0"/>
          </a:p>
        </p:txBody>
      </p:sp>
      <p:sp>
        <p:nvSpPr>
          <p:cNvPr id="5735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40519" y="1387476"/>
            <a:ext cx="8540750" cy="515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/>
              <a:t>第二步，原始流程表化简，使用隐含表法和合并图法化简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062413" y="2432050"/>
            <a:ext cx="2768599" cy="2366963"/>
            <a:chOff x="396" y="1399"/>
            <a:chExt cx="1744" cy="1491"/>
          </a:xfrm>
        </p:grpSpPr>
        <p:sp>
          <p:nvSpPr>
            <p:cNvPr id="57441" name="Rectangle 4"/>
            <p:cNvSpPr>
              <a:spLocks noChangeArrowheads="1"/>
            </p:cNvSpPr>
            <p:nvPr/>
          </p:nvSpPr>
          <p:spPr bwMode="auto">
            <a:xfrm>
              <a:off x="608" y="2146"/>
              <a:ext cx="284" cy="2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42" name="Rectangle 5"/>
            <p:cNvSpPr>
              <a:spLocks noChangeArrowheads="1"/>
            </p:cNvSpPr>
            <p:nvPr/>
          </p:nvSpPr>
          <p:spPr bwMode="auto">
            <a:xfrm>
              <a:off x="613" y="1899"/>
              <a:ext cx="284" cy="2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43" name="Rectangle 6"/>
            <p:cNvSpPr>
              <a:spLocks noChangeArrowheads="1"/>
            </p:cNvSpPr>
            <p:nvPr/>
          </p:nvSpPr>
          <p:spPr bwMode="auto">
            <a:xfrm>
              <a:off x="609" y="1652"/>
              <a:ext cx="284" cy="2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44" name="Rectangle 7"/>
            <p:cNvSpPr>
              <a:spLocks noChangeArrowheads="1"/>
            </p:cNvSpPr>
            <p:nvPr/>
          </p:nvSpPr>
          <p:spPr bwMode="auto">
            <a:xfrm>
              <a:off x="608" y="2404"/>
              <a:ext cx="284" cy="2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45" name="Rectangle 8"/>
            <p:cNvSpPr>
              <a:spLocks noChangeArrowheads="1"/>
            </p:cNvSpPr>
            <p:nvPr/>
          </p:nvSpPr>
          <p:spPr bwMode="auto">
            <a:xfrm>
              <a:off x="613" y="1399"/>
              <a:ext cx="284" cy="2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46" name="Rectangle 9"/>
            <p:cNvSpPr>
              <a:spLocks noChangeArrowheads="1"/>
            </p:cNvSpPr>
            <p:nvPr/>
          </p:nvSpPr>
          <p:spPr bwMode="auto">
            <a:xfrm>
              <a:off x="897" y="2404"/>
              <a:ext cx="284" cy="2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47" name="Rectangle 10"/>
            <p:cNvSpPr>
              <a:spLocks noChangeArrowheads="1"/>
            </p:cNvSpPr>
            <p:nvPr/>
          </p:nvSpPr>
          <p:spPr bwMode="auto">
            <a:xfrm>
              <a:off x="1181" y="2404"/>
              <a:ext cx="284" cy="2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48" name="Rectangle 11"/>
            <p:cNvSpPr>
              <a:spLocks noChangeArrowheads="1"/>
            </p:cNvSpPr>
            <p:nvPr/>
          </p:nvSpPr>
          <p:spPr bwMode="auto">
            <a:xfrm>
              <a:off x="1465" y="2404"/>
              <a:ext cx="284" cy="2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49" name="Rectangle 12"/>
            <p:cNvSpPr>
              <a:spLocks noChangeArrowheads="1"/>
            </p:cNvSpPr>
            <p:nvPr/>
          </p:nvSpPr>
          <p:spPr bwMode="auto">
            <a:xfrm>
              <a:off x="1749" y="2404"/>
              <a:ext cx="284" cy="2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50" name="Rectangle 13"/>
            <p:cNvSpPr>
              <a:spLocks noChangeArrowheads="1"/>
            </p:cNvSpPr>
            <p:nvPr/>
          </p:nvSpPr>
          <p:spPr bwMode="auto">
            <a:xfrm>
              <a:off x="897" y="2152"/>
              <a:ext cx="284" cy="2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51" name="Rectangle 14"/>
            <p:cNvSpPr>
              <a:spLocks noChangeArrowheads="1"/>
            </p:cNvSpPr>
            <p:nvPr/>
          </p:nvSpPr>
          <p:spPr bwMode="auto">
            <a:xfrm>
              <a:off x="1181" y="2146"/>
              <a:ext cx="284" cy="2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52" name="Rectangle 15"/>
            <p:cNvSpPr>
              <a:spLocks noChangeArrowheads="1"/>
            </p:cNvSpPr>
            <p:nvPr/>
          </p:nvSpPr>
          <p:spPr bwMode="auto">
            <a:xfrm>
              <a:off x="1465" y="2152"/>
              <a:ext cx="284" cy="2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53" name="Rectangle 16"/>
            <p:cNvSpPr>
              <a:spLocks noChangeArrowheads="1"/>
            </p:cNvSpPr>
            <p:nvPr/>
          </p:nvSpPr>
          <p:spPr bwMode="auto">
            <a:xfrm>
              <a:off x="897" y="1899"/>
              <a:ext cx="284" cy="2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54" name="Rectangle 17"/>
            <p:cNvSpPr>
              <a:spLocks noChangeArrowheads="1"/>
            </p:cNvSpPr>
            <p:nvPr/>
          </p:nvSpPr>
          <p:spPr bwMode="auto">
            <a:xfrm>
              <a:off x="1181" y="1893"/>
              <a:ext cx="284" cy="2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55" name="Rectangle 18"/>
            <p:cNvSpPr>
              <a:spLocks noChangeArrowheads="1"/>
            </p:cNvSpPr>
            <p:nvPr/>
          </p:nvSpPr>
          <p:spPr bwMode="auto">
            <a:xfrm>
              <a:off x="897" y="1652"/>
              <a:ext cx="284" cy="2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56" name="Text Box 19"/>
            <p:cNvSpPr txBox="1">
              <a:spLocks noChangeArrowheads="1"/>
            </p:cNvSpPr>
            <p:nvPr/>
          </p:nvSpPr>
          <p:spPr bwMode="auto">
            <a:xfrm>
              <a:off x="396" y="1430"/>
              <a:ext cx="212" cy="1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3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4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5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57457" name="Text Box 21"/>
            <p:cNvSpPr txBox="1">
              <a:spLocks noChangeArrowheads="1"/>
            </p:cNvSpPr>
            <p:nvPr/>
          </p:nvSpPr>
          <p:spPr bwMode="auto">
            <a:xfrm>
              <a:off x="613" y="2657"/>
              <a:ext cx="152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/>
                <a:t>1      2       3     4      5</a:t>
              </a:r>
            </a:p>
          </p:txBody>
        </p:sp>
      </p:grpSp>
      <p:sp>
        <p:nvSpPr>
          <p:cNvPr id="307223" name="Text Box 23"/>
          <p:cNvSpPr txBox="1">
            <a:spLocks noChangeArrowheads="1"/>
          </p:cNvSpPr>
          <p:nvPr/>
        </p:nvSpPr>
        <p:spPr bwMode="auto">
          <a:xfrm>
            <a:off x="4435475" y="4863862"/>
            <a:ext cx="22256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Implication table</a:t>
            </a:r>
            <a:endParaRPr lang="zh-CN" altLang="en-US" dirty="0"/>
          </a:p>
        </p:txBody>
      </p:sp>
      <p:sp>
        <p:nvSpPr>
          <p:cNvPr id="57353" name="Oval 24"/>
          <p:cNvSpPr>
            <a:spLocks noChangeArrowheads="1"/>
          </p:cNvSpPr>
          <p:nvPr/>
        </p:nvSpPr>
        <p:spPr bwMode="auto">
          <a:xfrm>
            <a:off x="1250950" y="2430463"/>
            <a:ext cx="301625" cy="2524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1/0</a:t>
            </a:r>
          </a:p>
        </p:txBody>
      </p:sp>
      <p:sp>
        <p:nvSpPr>
          <p:cNvPr id="57354" name="Text Box 25"/>
          <p:cNvSpPr txBox="1">
            <a:spLocks noChangeArrowheads="1"/>
          </p:cNvSpPr>
          <p:nvPr/>
        </p:nvSpPr>
        <p:spPr bwMode="auto">
          <a:xfrm>
            <a:off x="1201738" y="2000250"/>
            <a:ext cx="2200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00      01     11     10</a:t>
            </a:r>
          </a:p>
        </p:txBody>
      </p:sp>
      <p:sp>
        <p:nvSpPr>
          <p:cNvPr id="57355" name="Text Box 26"/>
          <p:cNvSpPr txBox="1">
            <a:spLocks noChangeArrowheads="1"/>
          </p:cNvSpPr>
          <p:nvPr/>
        </p:nvSpPr>
        <p:spPr bwMode="auto">
          <a:xfrm>
            <a:off x="636588" y="2381250"/>
            <a:ext cx="442912" cy="217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2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3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4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5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57356" name="Oval 27"/>
          <p:cNvSpPr>
            <a:spLocks noChangeArrowheads="1"/>
          </p:cNvSpPr>
          <p:nvPr/>
        </p:nvSpPr>
        <p:spPr bwMode="auto">
          <a:xfrm>
            <a:off x="1833563" y="2428875"/>
            <a:ext cx="301625" cy="252413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2/0</a:t>
            </a:r>
          </a:p>
        </p:txBody>
      </p:sp>
      <p:sp>
        <p:nvSpPr>
          <p:cNvPr id="57357" name="Oval 28"/>
          <p:cNvSpPr>
            <a:spLocks noChangeArrowheads="1"/>
          </p:cNvSpPr>
          <p:nvPr/>
        </p:nvSpPr>
        <p:spPr bwMode="auto">
          <a:xfrm>
            <a:off x="1822450" y="2781300"/>
            <a:ext cx="301625" cy="252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2/0</a:t>
            </a:r>
          </a:p>
        </p:txBody>
      </p:sp>
      <p:sp>
        <p:nvSpPr>
          <p:cNvPr id="57358" name="Oval 29"/>
          <p:cNvSpPr>
            <a:spLocks noChangeArrowheads="1"/>
          </p:cNvSpPr>
          <p:nvPr/>
        </p:nvSpPr>
        <p:spPr bwMode="auto">
          <a:xfrm>
            <a:off x="2374900" y="3141663"/>
            <a:ext cx="301625" cy="2524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3/0</a:t>
            </a:r>
          </a:p>
        </p:txBody>
      </p:sp>
      <p:sp>
        <p:nvSpPr>
          <p:cNvPr id="57359" name="Oval 30"/>
          <p:cNvSpPr>
            <a:spLocks noChangeArrowheads="1"/>
          </p:cNvSpPr>
          <p:nvPr/>
        </p:nvSpPr>
        <p:spPr bwMode="auto">
          <a:xfrm>
            <a:off x="2938463" y="3494088"/>
            <a:ext cx="301625" cy="2524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4/1</a:t>
            </a:r>
          </a:p>
        </p:txBody>
      </p:sp>
      <p:sp>
        <p:nvSpPr>
          <p:cNvPr id="57360" name="Oval 31"/>
          <p:cNvSpPr>
            <a:spLocks noChangeArrowheads="1"/>
          </p:cNvSpPr>
          <p:nvPr/>
        </p:nvSpPr>
        <p:spPr bwMode="auto">
          <a:xfrm>
            <a:off x="2344738" y="2800350"/>
            <a:ext cx="301625" cy="252413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3/0</a:t>
            </a:r>
          </a:p>
        </p:txBody>
      </p:sp>
      <p:sp>
        <p:nvSpPr>
          <p:cNvPr id="57361" name="Oval 32"/>
          <p:cNvSpPr>
            <a:spLocks noChangeArrowheads="1"/>
          </p:cNvSpPr>
          <p:nvPr/>
        </p:nvSpPr>
        <p:spPr bwMode="auto">
          <a:xfrm>
            <a:off x="2947988" y="3140075"/>
            <a:ext cx="301625" cy="252413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4/-</a:t>
            </a:r>
          </a:p>
        </p:txBody>
      </p:sp>
      <p:sp>
        <p:nvSpPr>
          <p:cNvPr id="57362" name="Oval 33"/>
          <p:cNvSpPr>
            <a:spLocks noChangeArrowheads="1"/>
          </p:cNvSpPr>
          <p:nvPr/>
        </p:nvSpPr>
        <p:spPr bwMode="auto">
          <a:xfrm>
            <a:off x="2867025" y="2457450"/>
            <a:ext cx="301625" cy="252413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6/0</a:t>
            </a:r>
          </a:p>
        </p:txBody>
      </p:sp>
      <p:sp>
        <p:nvSpPr>
          <p:cNvPr id="57363" name="Oval 34"/>
          <p:cNvSpPr>
            <a:spLocks noChangeArrowheads="1"/>
          </p:cNvSpPr>
          <p:nvPr/>
        </p:nvSpPr>
        <p:spPr bwMode="auto">
          <a:xfrm>
            <a:off x="2957513" y="4225925"/>
            <a:ext cx="301625" cy="252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6/0</a:t>
            </a:r>
          </a:p>
        </p:txBody>
      </p:sp>
      <p:grpSp>
        <p:nvGrpSpPr>
          <p:cNvPr id="57364" name="Group 35"/>
          <p:cNvGrpSpPr>
            <a:grpSpLocks/>
          </p:cNvGrpSpPr>
          <p:nvPr/>
        </p:nvGrpSpPr>
        <p:grpSpPr bwMode="auto">
          <a:xfrm>
            <a:off x="1228725" y="2749550"/>
            <a:ext cx="1487488" cy="1758950"/>
            <a:chOff x="3688" y="2283"/>
            <a:chExt cx="937" cy="1108"/>
          </a:xfrm>
        </p:grpSpPr>
        <p:sp>
          <p:nvSpPr>
            <p:cNvPr id="57433" name="Oval 36"/>
            <p:cNvSpPr>
              <a:spLocks noChangeArrowheads="1"/>
            </p:cNvSpPr>
            <p:nvPr/>
          </p:nvSpPr>
          <p:spPr bwMode="auto">
            <a:xfrm>
              <a:off x="4435" y="3006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5/1</a:t>
              </a:r>
            </a:p>
          </p:txBody>
        </p:sp>
        <p:sp>
          <p:nvSpPr>
            <p:cNvPr id="57434" name="Oval 37"/>
            <p:cNvSpPr>
              <a:spLocks noChangeArrowheads="1"/>
            </p:cNvSpPr>
            <p:nvPr/>
          </p:nvSpPr>
          <p:spPr bwMode="auto">
            <a:xfrm>
              <a:off x="4062" y="2992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2/-</a:t>
              </a:r>
            </a:p>
          </p:txBody>
        </p:sp>
        <p:sp>
          <p:nvSpPr>
            <p:cNvPr id="57435" name="Oval 38"/>
            <p:cNvSpPr>
              <a:spLocks noChangeArrowheads="1"/>
            </p:cNvSpPr>
            <p:nvPr/>
          </p:nvSpPr>
          <p:spPr bwMode="auto">
            <a:xfrm>
              <a:off x="3688" y="3213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1/0</a:t>
              </a:r>
            </a:p>
          </p:txBody>
        </p:sp>
        <p:sp>
          <p:nvSpPr>
            <p:cNvPr id="57436" name="Oval 39"/>
            <p:cNvSpPr>
              <a:spLocks noChangeArrowheads="1"/>
            </p:cNvSpPr>
            <p:nvPr/>
          </p:nvSpPr>
          <p:spPr bwMode="auto">
            <a:xfrm>
              <a:off x="4416" y="2776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5/1</a:t>
              </a:r>
            </a:p>
          </p:txBody>
        </p:sp>
        <p:sp>
          <p:nvSpPr>
            <p:cNvPr id="57437" name="Oval 40"/>
            <p:cNvSpPr>
              <a:spLocks noChangeArrowheads="1"/>
            </p:cNvSpPr>
            <p:nvPr/>
          </p:nvSpPr>
          <p:spPr bwMode="auto">
            <a:xfrm>
              <a:off x="4422" y="3232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5/-</a:t>
              </a:r>
            </a:p>
          </p:txBody>
        </p:sp>
        <p:sp>
          <p:nvSpPr>
            <p:cNvPr id="57438" name="Oval 41"/>
            <p:cNvSpPr>
              <a:spLocks noChangeArrowheads="1"/>
            </p:cNvSpPr>
            <p:nvPr/>
          </p:nvSpPr>
          <p:spPr bwMode="auto">
            <a:xfrm>
              <a:off x="3720" y="2802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1/-</a:t>
              </a:r>
            </a:p>
          </p:txBody>
        </p:sp>
        <p:sp>
          <p:nvSpPr>
            <p:cNvPr id="57439" name="Oval 42"/>
            <p:cNvSpPr>
              <a:spLocks noChangeArrowheads="1"/>
            </p:cNvSpPr>
            <p:nvPr/>
          </p:nvSpPr>
          <p:spPr bwMode="auto">
            <a:xfrm>
              <a:off x="3708" y="2283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1/0</a:t>
              </a:r>
            </a:p>
          </p:txBody>
        </p:sp>
        <p:sp>
          <p:nvSpPr>
            <p:cNvPr id="57440" name="Oval 43"/>
            <p:cNvSpPr>
              <a:spLocks noChangeArrowheads="1"/>
            </p:cNvSpPr>
            <p:nvPr/>
          </p:nvSpPr>
          <p:spPr bwMode="auto">
            <a:xfrm>
              <a:off x="4081" y="2510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2/0</a:t>
              </a:r>
            </a:p>
          </p:txBody>
        </p:sp>
      </p:grpSp>
      <p:sp>
        <p:nvSpPr>
          <p:cNvPr id="57365" name="Line 44"/>
          <p:cNvSpPr>
            <a:spLocks noChangeShapeType="1"/>
          </p:cNvSpPr>
          <p:nvPr/>
        </p:nvSpPr>
        <p:spPr bwMode="auto">
          <a:xfrm>
            <a:off x="698500" y="2351088"/>
            <a:ext cx="2643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66" name="Line 45"/>
          <p:cNvSpPr>
            <a:spLocks noChangeShapeType="1"/>
          </p:cNvSpPr>
          <p:nvPr/>
        </p:nvSpPr>
        <p:spPr bwMode="auto">
          <a:xfrm>
            <a:off x="738188" y="2730500"/>
            <a:ext cx="2643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67" name="Line 46"/>
          <p:cNvSpPr>
            <a:spLocks noChangeShapeType="1"/>
          </p:cNvSpPr>
          <p:nvPr/>
        </p:nvSpPr>
        <p:spPr bwMode="auto">
          <a:xfrm>
            <a:off x="746125" y="3082925"/>
            <a:ext cx="2643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68" name="Line 47"/>
          <p:cNvSpPr>
            <a:spLocks noChangeShapeType="1"/>
          </p:cNvSpPr>
          <p:nvPr/>
        </p:nvSpPr>
        <p:spPr bwMode="auto">
          <a:xfrm>
            <a:off x="717550" y="3444875"/>
            <a:ext cx="2643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69" name="Line 48"/>
          <p:cNvSpPr>
            <a:spLocks noChangeShapeType="1"/>
          </p:cNvSpPr>
          <p:nvPr/>
        </p:nvSpPr>
        <p:spPr bwMode="auto">
          <a:xfrm>
            <a:off x="766763" y="3836988"/>
            <a:ext cx="2643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70" name="Line 49"/>
          <p:cNvSpPr>
            <a:spLocks noChangeShapeType="1"/>
          </p:cNvSpPr>
          <p:nvPr/>
        </p:nvSpPr>
        <p:spPr bwMode="auto">
          <a:xfrm>
            <a:off x="766763" y="4197350"/>
            <a:ext cx="2643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71" name="Line 50"/>
          <p:cNvSpPr>
            <a:spLocks noChangeShapeType="1"/>
          </p:cNvSpPr>
          <p:nvPr/>
        </p:nvSpPr>
        <p:spPr bwMode="auto">
          <a:xfrm>
            <a:off x="796925" y="4549775"/>
            <a:ext cx="2643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72" name="Line 51"/>
          <p:cNvSpPr>
            <a:spLocks noChangeShapeType="1"/>
          </p:cNvSpPr>
          <p:nvPr/>
        </p:nvSpPr>
        <p:spPr bwMode="auto">
          <a:xfrm flipH="1">
            <a:off x="1050925" y="2030413"/>
            <a:ext cx="9525" cy="2511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73" name="Line 52"/>
          <p:cNvSpPr>
            <a:spLocks noChangeShapeType="1"/>
          </p:cNvSpPr>
          <p:nvPr/>
        </p:nvSpPr>
        <p:spPr bwMode="auto">
          <a:xfrm>
            <a:off x="746125" y="2028825"/>
            <a:ext cx="2643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74" name="Line 53"/>
          <p:cNvSpPr>
            <a:spLocks noChangeShapeType="1"/>
          </p:cNvSpPr>
          <p:nvPr/>
        </p:nvSpPr>
        <p:spPr bwMode="auto">
          <a:xfrm flipH="1">
            <a:off x="1673225" y="2028825"/>
            <a:ext cx="9525" cy="2511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75" name="Line 54"/>
          <p:cNvSpPr>
            <a:spLocks noChangeShapeType="1"/>
          </p:cNvSpPr>
          <p:nvPr/>
        </p:nvSpPr>
        <p:spPr bwMode="auto">
          <a:xfrm flipH="1">
            <a:off x="2255838" y="2049463"/>
            <a:ext cx="9525" cy="2511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76" name="Line 55"/>
          <p:cNvSpPr>
            <a:spLocks noChangeShapeType="1"/>
          </p:cNvSpPr>
          <p:nvPr/>
        </p:nvSpPr>
        <p:spPr bwMode="auto">
          <a:xfrm flipH="1">
            <a:off x="2767013" y="2049463"/>
            <a:ext cx="9525" cy="2511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77" name="Line 56"/>
          <p:cNvSpPr>
            <a:spLocks noChangeShapeType="1"/>
          </p:cNvSpPr>
          <p:nvPr/>
        </p:nvSpPr>
        <p:spPr bwMode="auto">
          <a:xfrm flipH="1">
            <a:off x="3379788" y="2058988"/>
            <a:ext cx="9525" cy="2511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7378" name="Group 57"/>
          <p:cNvGrpSpPr>
            <a:grpSpLocks/>
          </p:cNvGrpSpPr>
          <p:nvPr/>
        </p:nvGrpSpPr>
        <p:grpSpPr bwMode="auto">
          <a:xfrm>
            <a:off x="1246188" y="2406650"/>
            <a:ext cx="2020887" cy="2068513"/>
            <a:chOff x="3902" y="1592"/>
            <a:chExt cx="1273" cy="1303"/>
          </a:xfrm>
        </p:grpSpPr>
        <p:sp>
          <p:nvSpPr>
            <p:cNvPr id="57426" name="Oval 58"/>
            <p:cNvSpPr>
              <a:spLocks noChangeArrowheads="1"/>
            </p:cNvSpPr>
            <p:nvPr/>
          </p:nvSpPr>
          <p:spPr bwMode="auto">
            <a:xfrm>
              <a:off x="4600" y="1592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-/-</a:t>
              </a:r>
            </a:p>
          </p:txBody>
        </p:sp>
        <p:sp>
          <p:nvSpPr>
            <p:cNvPr id="57427" name="Oval 59"/>
            <p:cNvSpPr>
              <a:spLocks noChangeArrowheads="1"/>
            </p:cNvSpPr>
            <p:nvPr/>
          </p:nvSpPr>
          <p:spPr bwMode="auto">
            <a:xfrm>
              <a:off x="4947" y="1825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-/-</a:t>
              </a:r>
            </a:p>
          </p:txBody>
        </p:sp>
        <p:sp>
          <p:nvSpPr>
            <p:cNvPr id="57428" name="Oval 60"/>
            <p:cNvSpPr>
              <a:spLocks noChangeArrowheads="1"/>
            </p:cNvSpPr>
            <p:nvPr/>
          </p:nvSpPr>
          <p:spPr bwMode="auto">
            <a:xfrm>
              <a:off x="3902" y="2041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-/-</a:t>
              </a:r>
            </a:p>
          </p:txBody>
        </p:sp>
        <p:sp>
          <p:nvSpPr>
            <p:cNvPr id="57429" name="Oval 61"/>
            <p:cNvSpPr>
              <a:spLocks noChangeArrowheads="1"/>
            </p:cNvSpPr>
            <p:nvPr/>
          </p:nvSpPr>
          <p:spPr bwMode="auto">
            <a:xfrm>
              <a:off x="4295" y="2300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-/-</a:t>
              </a:r>
            </a:p>
          </p:txBody>
        </p:sp>
        <p:sp>
          <p:nvSpPr>
            <p:cNvPr id="57430" name="Oval 62"/>
            <p:cNvSpPr>
              <a:spLocks noChangeArrowheads="1"/>
            </p:cNvSpPr>
            <p:nvPr/>
          </p:nvSpPr>
          <p:spPr bwMode="auto">
            <a:xfrm>
              <a:off x="4985" y="2516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4/1</a:t>
              </a:r>
            </a:p>
          </p:txBody>
        </p:sp>
        <p:sp>
          <p:nvSpPr>
            <p:cNvPr id="57431" name="Oval 63"/>
            <p:cNvSpPr>
              <a:spLocks noChangeArrowheads="1"/>
            </p:cNvSpPr>
            <p:nvPr/>
          </p:nvSpPr>
          <p:spPr bwMode="auto">
            <a:xfrm>
              <a:off x="3922" y="2516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-/-</a:t>
              </a:r>
            </a:p>
          </p:txBody>
        </p:sp>
        <p:sp>
          <p:nvSpPr>
            <p:cNvPr id="57432" name="Oval 64"/>
            <p:cNvSpPr>
              <a:spLocks noChangeArrowheads="1"/>
            </p:cNvSpPr>
            <p:nvPr/>
          </p:nvSpPr>
          <p:spPr bwMode="auto">
            <a:xfrm>
              <a:off x="4295" y="2736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-/-</a:t>
              </a:r>
            </a:p>
          </p:txBody>
        </p:sp>
      </p:grpSp>
      <p:grpSp>
        <p:nvGrpSpPr>
          <p:cNvPr id="5" name="Group 103"/>
          <p:cNvGrpSpPr>
            <a:grpSpLocks/>
          </p:cNvGrpSpPr>
          <p:nvPr/>
        </p:nvGrpSpPr>
        <p:grpSpPr bwMode="auto">
          <a:xfrm>
            <a:off x="4362450" y="2432050"/>
            <a:ext cx="2268538" cy="1971675"/>
            <a:chOff x="3780" y="2706"/>
            <a:chExt cx="1429" cy="1242"/>
          </a:xfrm>
        </p:grpSpPr>
        <p:sp>
          <p:nvSpPr>
            <p:cNvPr id="57411" name="Text Box 86"/>
            <p:cNvSpPr txBox="1">
              <a:spLocks noChangeArrowheads="1"/>
            </p:cNvSpPr>
            <p:nvPr/>
          </p:nvSpPr>
          <p:spPr bwMode="auto">
            <a:xfrm>
              <a:off x="3832" y="3225"/>
              <a:ext cx="2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3300"/>
                  </a:solidFill>
                  <a:latin typeface="宋体" pitchFamily="2" charset="-122"/>
                </a:rPr>
                <a:t>╳</a:t>
              </a:r>
            </a:p>
          </p:txBody>
        </p:sp>
        <p:sp>
          <p:nvSpPr>
            <p:cNvPr id="57412" name="Text Box 87"/>
            <p:cNvSpPr txBox="1">
              <a:spLocks noChangeArrowheads="1"/>
            </p:cNvSpPr>
            <p:nvPr/>
          </p:nvSpPr>
          <p:spPr bwMode="auto">
            <a:xfrm>
              <a:off x="4104" y="3225"/>
              <a:ext cx="2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3300"/>
                  </a:solidFill>
                  <a:latin typeface="宋体" pitchFamily="2" charset="-122"/>
                </a:rPr>
                <a:t>╳</a:t>
              </a:r>
            </a:p>
          </p:txBody>
        </p:sp>
        <p:sp>
          <p:nvSpPr>
            <p:cNvPr id="57413" name="Text Box 88"/>
            <p:cNvSpPr txBox="1">
              <a:spLocks noChangeArrowheads="1"/>
            </p:cNvSpPr>
            <p:nvPr/>
          </p:nvSpPr>
          <p:spPr bwMode="auto">
            <a:xfrm>
              <a:off x="4116" y="3478"/>
              <a:ext cx="2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3300"/>
                  </a:solidFill>
                  <a:latin typeface="宋体" pitchFamily="2" charset="-122"/>
                </a:rPr>
                <a:t>╳</a:t>
              </a:r>
            </a:p>
          </p:txBody>
        </p:sp>
        <p:sp>
          <p:nvSpPr>
            <p:cNvPr id="57414" name="Text Box 89"/>
            <p:cNvSpPr txBox="1">
              <a:spLocks noChangeArrowheads="1"/>
            </p:cNvSpPr>
            <p:nvPr/>
          </p:nvSpPr>
          <p:spPr bwMode="auto">
            <a:xfrm>
              <a:off x="4376" y="3443"/>
              <a:ext cx="2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3300"/>
                  </a:solidFill>
                  <a:latin typeface="宋体" pitchFamily="2" charset="-122"/>
                </a:rPr>
                <a:t>╳</a:t>
              </a:r>
            </a:p>
          </p:txBody>
        </p:sp>
        <p:sp>
          <p:nvSpPr>
            <p:cNvPr id="57415" name="Text Box 90"/>
            <p:cNvSpPr txBox="1">
              <a:spLocks noChangeArrowheads="1"/>
            </p:cNvSpPr>
            <p:nvPr/>
          </p:nvSpPr>
          <p:spPr bwMode="auto">
            <a:xfrm>
              <a:off x="4671" y="3696"/>
              <a:ext cx="2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CC3300"/>
                  </a:solidFill>
                  <a:latin typeface="宋体" pitchFamily="2" charset="-122"/>
                </a:rPr>
                <a:t>╳</a:t>
              </a:r>
            </a:p>
          </p:txBody>
        </p:sp>
        <p:sp>
          <p:nvSpPr>
            <p:cNvPr id="57416" name="Text Box 91"/>
            <p:cNvSpPr txBox="1">
              <a:spLocks noChangeArrowheads="1"/>
            </p:cNvSpPr>
            <p:nvPr/>
          </p:nvSpPr>
          <p:spPr bwMode="auto">
            <a:xfrm>
              <a:off x="3815" y="2706"/>
              <a:ext cx="2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CC3300"/>
                  </a:solidFill>
                  <a:latin typeface="宋体" pitchFamily="2" charset="-122"/>
                </a:rPr>
                <a:t>√</a:t>
              </a:r>
            </a:p>
          </p:txBody>
        </p:sp>
        <p:sp>
          <p:nvSpPr>
            <p:cNvPr id="57417" name="Text Box 92"/>
            <p:cNvSpPr txBox="1">
              <a:spLocks noChangeArrowheads="1"/>
            </p:cNvSpPr>
            <p:nvPr/>
          </p:nvSpPr>
          <p:spPr bwMode="auto">
            <a:xfrm>
              <a:off x="3807" y="3696"/>
              <a:ext cx="2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3300"/>
                  </a:solidFill>
                  <a:latin typeface="宋体" pitchFamily="2" charset="-122"/>
                </a:rPr>
                <a:t>√</a:t>
              </a:r>
            </a:p>
          </p:txBody>
        </p:sp>
        <p:sp>
          <p:nvSpPr>
            <p:cNvPr id="57418" name="Text Box 93"/>
            <p:cNvSpPr txBox="1">
              <a:spLocks noChangeArrowheads="1"/>
            </p:cNvSpPr>
            <p:nvPr/>
          </p:nvSpPr>
          <p:spPr bwMode="auto">
            <a:xfrm>
              <a:off x="4091" y="2972"/>
              <a:ext cx="2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3300"/>
                  </a:solidFill>
                  <a:latin typeface="宋体" pitchFamily="2" charset="-122"/>
                </a:rPr>
                <a:t>√</a:t>
              </a:r>
            </a:p>
          </p:txBody>
        </p:sp>
        <p:sp>
          <p:nvSpPr>
            <p:cNvPr id="57419" name="Text Box 94"/>
            <p:cNvSpPr txBox="1">
              <a:spLocks noChangeArrowheads="1"/>
            </p:cNvSpPr>
            <p:nvPr/>
          </p:nvSpPr>
          <p:spPr bwMode="auto">
            <a:xfrm>
              <a:off x="4677" y="3478"/>
              <a:ext cx="2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3300"/>
                  </a:solidFill>
                  <a:latin typeface="宋体" pitchFamily="2" charset="-122"/>
                </a:rPr>
                <a:t>√</a:t>
              </a:r>
            </a:p>
          </p:txBody>
        </p:sp>
        <p:sp>
          <p:nvSpPr>
            <p:cNvPr id="57420" name="Text Box 96"/>
            <p:cNvSpPr txBox="1">
              <a:spLocks noChangeArrowheads="1"/>
            </p:cNvSpPr>
            <p:nvPr/>
          </p:nvSpPr>
          <p:spPr bwMode="auto">
            <a:xfrm>
              <a:off x="3780" y="2972"/>
              <a:ext cx="3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3300"/>
                  </a:solidFill>
                  <a:latin typeface="宋体" pitchFamily="2" charset="-122"/>
                </a:rPr>
                <a:t>4,6</a:t>
              </a:r>
            </a:p>
          </p:txBody>
        </p:sp>
        <p:sp>
          <p:nvSpPr>
            <p:cNvPr id="57421" name="Text Box 97"/>
            <p:cNvSpPr txBox="1">
              <a:spLocks noChangeArrowheads="1"/>
            </p:cNvSpPr>
            <p:nvPr/>
          </p:nvSpPr>
          <p:spPr bwMode="auto">
            <a:xfrm>
              <a:off x="4112" y="3736"/>
              <a:ext cx="3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3300"/>
                  </a:solidFill>
                  <a:latin typeface="宋体" pitchFamily="2" charset="-122"/>
                </a:rPr>
                <a:t>3,5</a:t>
              </a:r>
            </a:p>
          </p:txBody>
        </p:sp>
        <p:sp>
          <p:nvSpPr>
            <p:cNvPr id="57422" name="Text Box 99"/>
            <p:cNvSpPr txBox="1">
              <a:spLocks noChangeArrowheads="1"/>
            </p:cNvSpPr>
            <p:nvPr/>
          </p:nvSpPr>
          <p:spPr bwMode="auto">
            <a:xfrm>
              <a:off x="4375" y="3225"/>
              <a:ext cx="2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3300"/>
                  </a:solidFill>
                  <a:latin typeface="宋体" pitchFamily="2" charset="-122"/>
                </a:rPr>
                <a:t>╳</a:t>
              </a:r>
            </a:p>
          </p:txBody>
        </p:sp>
        <p:sp>
          <p:nvSpPr>
            <p:cNvPr id="57423" name="Text Box 100"/>
            <p:cNvSpPr txBox="1">
              <a:spLocks noChangeArrowheads="1"/>
            </p:cNvSpPr>
            <p:nvPr/>
          </p:nvSpPr>
          <p:spPr bwMode="auto">
            <a:xfrm>
              <a:off x="4387" y="3705"/>
              <a:ext cx="3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</a:pPr>
              <a:r>
                <a:rPr lang="en-US" altLang="zh-CN">
                  <a:solidFill>
                    <a:srgbClr val="CC3300"/>
                  </a:solidFill>
                  <a:latin typeface="宋体" pitchFamily="2" charset="-122"/>
                </a:rPr>
                <a:t>3,5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</a:pPr>
              <a:r>
                <a:rPr lang="en-US" altLang="zh-CN">
                  <a:solidFill>
                    <a:srgbClr val="CC3300"/>
                  </a:solidFill>
                  <a:latin typeface="宋体" pitchFamily="2" charset="-122"/>
                </a:rPr>
                <a:t>4,6</a:t>
              </a:r>
            </a:p>
          </p:txBody>
        </p:sp>
        <p:sp>
          <p:nvSpPr>
            <p:cNvPr id="57424" name="Text Box 101"/>
            <p:cNvSpPr txBox="1">
              <a:spLocks noChangeArrowheads="1"/>
            </p:cNvSpPr>
            <p:nvPr/>
          </p:nvSpPr>
          <p:spPr bwMode="auto">
            <a:xfrm>
              <a:off x="3815" y="3478"/>
              <a:ext cx="2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3300"/>
                  </a:solidFill>
                  <a:latin typeface="宋体" pitchFamily="2" charset="-122"/>
                </a:rPr>
                <a:t>╳</a:t>
              </a:r>
            </a:p>
          </p:txBody>
        </p:sp>
        <p:sp>
          <p:nvSpPr>
            <p:cNvPr id="57425" name="Text Box 102"/>
            <p:cNvSpPr txBox="1">
              <a:spLocks noChangeArrowheads="1"/>
            </p:cNvSpPr>
            <p:nvPr/>
          </p:nvSpPr>
          <p:spPr bwMode="auto">
            <a:xfrm>
              <a:off x="4950" y="3705"/>
              <a:ext cx="2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3300"/>
                  </a:solidFill>
                  <a:latin typeface="宋体" pitchFamily="2" charset="-122"/>
                </a:rPr>
                <a:t>╳</a:t>
              </a:r>
            </a:p>
          </p:txBody>
        </p:sp>
      </p:grpSp>
      <p:grpSp>
        <p:nvGrpSpPr>
          <p:cNvPr id="6" name="Group 106"/>
          <p:cNvGrpSpPr>
            <a:grpSpLocks/>
          </p:cNvGrpSpPr>
          <p:nvPr/>
        </p:nvGrpSpPr>
        <p:grpSpPr bwMode="auto">
          <a:xfrm>
            <a:off x="4400550" y="2833688"/>
            <a:ext cx="449263" cy="382587"/>
            <a:chOff x="3803" y="2943"/>
            <a:chExt cx="283" cy="241"/>
          </a:xfrm>
        </p:grpSpPr>
        <p:sp>
          <p:nvSpPr>
            <p:cNvPr id="57409" name="Line 104"/>
            <p:cNvSpPr>
              <a:spLocks noChangeShapeType="1"/>
            </p:cNvSpPr>
            <p:nvPr/>
          </p:nvSpPr>
          <p:spPr bwMode="auto">
            <a:xfrm flipV="1">
              <a:off x="3803" y="2943"/>
              <a:ext cx="283" cy="24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0" name="Line 105"/>
            <p:cNvSpPr>
              <a:spLocks noChangeShapeType="1"/>
            </p:cNvSpPr>
            <p:nvPr/>
          </p:nvSpPr>
          <p:spPr bwMode="auto">
            <a:xfrm>
              <a:off x="3807" y="2943"/>
              <a:ext cx="267" cy="24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07"/>
          <p:cNvGrpSpPr>
            <a:grpSpLocks/>
          </p:cNvGrpSpPr>
          <p:nvPr/>
        </p:nvGrpSpPr>
        <p:grpSpPr bwMode="auto">
          <a:xfrm>
            <a:off x="4859338" y="4046538"/>
            <a:ext cx="449262" cy="382587"/>
            <a:chOff x="3803" y="2943"/>
            <a:chExt cx="283" cy="241"/>
          </a:xfrm>
        </p:grpSpPr>
        <p:sp>
          <p:nvSpPr>
            <p:cNvPr id="57407" name="Line 108"/>
            <p:cNvSpPr>
              <a:spLocks noChangeShapeType="1"/>
            </p:cNvSpPr>
            <p:nvPr/>
          </p:nvSpPr>
          <p:spPr bwMode="auto">
            <a:xfrm flipV="1">
              <a:off x="3803" y="2943"/>
              <a:ext cx="283" cy="24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8" name="Line 109"/>
            <p:cNvSpPr>
              <a:spLocks noChangeShapeType="1"/>
            </p:cNvSpPr>
            <p:nvPr/>
          </p:nvSpPr>
          <p:spPr bwMode="auto">
            <a:xfrm>
              <a:off x="3807" y="2943"/>
              <a:ext cx="267" cy="24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10"/>
          <p:cNvGrpSpPr>
            <a:grpSpLocks/>
          </p:cNvGrpSpPr>
          <p:nvPr/>
        </p:nvGrpSpPr>
        <p:grpSpPr bwMode="auto">
          <a:xfrm>
            <a:off x="5310188" y="4029075"/>
            <a:ext cx="449262" cy="382588"/>
            <a:chOff x="3803" y="2943"/>
            <a:chExt cx="283" cy="241"/>
          </a:xfrm>
        </p:grpSpPr>
        <p:sp>
          <p:nvSpPr>
            <p:cNvPr id="57405" name="Line 111"/>
            <p:cNvSpPr>
              <a:spLocks noChangeShapeType="1"/>
            </p:cNvSpPr>
            <p:nvPr/>
          </p:nvSpPr>
          <p:spPr bwMode="auto">
            <a:xfrm flipV="1">
              <a:off x="3803" y="2943"/>
              <a:ext cx="283" cy="24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6" name="Line 112"/>
            <p:cNvSpPr>
              <a:spLocks noChangeShapeType="1"/>
            </p:cNvSpPr>
            <p:nvPr/>
          </p:nvSpPr>
          <p:spPr bwMode="auto">
            <a:xfrm>
              <a:off x="3807" y="2943"/>
              <a:ext cx="267" cy="24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313" name="Text Box 113"/>
          <p:cNvSpPr txBox="1">
            <a:spLocks noChangeArrowheads="1"/>
          </p:cNvSpPr>
          <p:nvPr/>
        </p:nvSpPr>
        <p:spPr bwMode="auto">
          <a:xfrm>
            <a:off x="452438" y="5029200"/>
            <a:ext cx="4711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相容状态对</a:t>
            </a:r>
            <a:r>
              <a:rPr lang="en-US" altLang="zh-CN" sz="2000"/>
              <a:t>: (1,2),(1,6),(2,3),(4,5)</a:t>
            </a:r>
          </a:p>
        </p:txBody>
      </p:sp>
      <p:grpSp>
        <p:nvGrpSpPr>
          <p:cNvPr id="9" name="Group 114"/>
          <p:cNvGrpSpPr>
            <a:grpSpLocks/>
          </p:cNvGrpSpPr>
          <p:nvPr/>
        </p:nvGrpSpPr>
        <p:grpSpPr bwMode="auto">
          <a:xfrm>
            <a:off x="6892925" y="4222750"/>
            <a:ext cx="1949450" cy="1941513"/>
            <a:chOff x="3635" y="1095"/>
            <a:chExt cx="1228" cy="1223"/>
          </a:xfrm>
        </p:grpSpPr>
        <p:sp>
          <p:nvSpPr>
            <p:cNvPr id="57392" name="Oval 115"/>
            <p:cNvSpPr>
              <a:spLocks noChangeArrowheads="1"/>
            </p:cNvSpPr>
            <p:nvPr/>
          </p:nvSpPr>
          <p:spPr bwMode="auto">
            <a:xfrm>
              <a:off x="3779" y="1279"/>
              <a:ext cx="892" cy="90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3" name="AutoShape 116"/>
            <p:cNvSpPr>
              <a:spLocks noChangeArrowheads="1"/>
            </p:cNvSpPr>
            <p:nvPr/>
          </p:nvSpPr>
          <p:spPr bwMode="auto">
            <a:xfrm>
              <a:off x="4197" y="1251"/>
              <a:ext cx="56" cy="5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4" name="AutoShape 117"/>
            <p:cNvSpPr>
              <a:spLocks noChangeArrowheads="1"/>
            </p:cNvSpPr>
            <p:nvPr/>
          </p:nvSpPr>
          <p:spPr bwMode="auto">
            <a:xfrm>
              <a:off x="4197" y="2156"/>
              <a:ext cx="56" cy="5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5" name="AutoShape 118"/>
            <p:cNvSpPr>
              <a:spLocks noChangeArrowheads="1"/>
            </p:cNvSpPr>
            <p:nvPr/>
          </p:nvSpPr>
          <p:spPr bwMode="auto">
            <a:xfrm>
              <a:off x="4536" y="1420"/>
              <a:ext cx="56" cy="5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6" name="AutoShape 119"/>
            <p:cNvSpPr>
              <a:spLocks noChangeArrowheads="1"/>
            </p:cNvSpPr>
            <p:nvPr/>
          </p:nvSpPr>
          <p:spPr bwMode="auto">
            <a:xfrm>
              <a:off x="4592" y="1911"/>
              <a:ext cx="56" cy="5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7" name="AutoShape 120"/>
            <p:cNvSpPr>
              <a:spLocks noChangeArrowheads="1"/>
            </p:cNvSpPr>
            <p:nvPr/>
          </p:nvSpPr>
          <p:spPr bwMode="auto">
            <a:xfrm>
              <a:off x="3855" y="1401"/>
              <a:ext cx="56" cy="5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8" name="AutoShape 121"/>
            <p:cNvSpPr>
              <a:spLocks noChangeArrowheads="1"/>
            </p:cNvSpPr>
            <p:nvPr/>
          </p:nvSpPr>
          <p:spPr bwMode="auto">
            <a:xfrm>
              <a:off x="3827" y="1967"/>
              <a:ext cx="56" cy="56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99" name="Text Box 122"/>
            <p:cNvSpPr txBox="1">
              <a:spLocks noChangeArrowheads="1"/>
            </p:cNvSpPr>
            <p:nvPr/>
          </p:nvSpPr>
          <p:spPr bwMode="auto">
            <a:xfrm>
              <a:off x="4197" y="1095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57400" name="Text Box 123"/>
            <p:cNvSpPr txBox="1">
              <a:spLocks noChangeArrowheads="1"/>
            </p:cNvSpPr>
            <p:nvPr/>
          </p:nvSpPr>
          <p:spPr bwMode="auto">
            <a:xfrm>
              <a:off x="4575" y="1264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2</a:t>
              </a:r>
            </a:p>
          </p:txBody>
        </p:sp>
        <p:sp>
          <p:nvSpPr>
            <p:cNvPr id="57401" name="Text Box 124"/>
            <p:cNvSpPr txBox="1">
              <a:spLocks noChangeArrowheads="1"/>
            </p:cNvSpPr>
            <p:nvPr/>
          </p:nvSpPr>
          <p:spPr bwMode="auto">
            <a:xfrm>
              <a:off x="4671" y="1805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3</a:t>
              </a:r>
            </a:p>
          </p:txBody>
        </p:sp>
        <p:sp>
          <p:nvSpPr>
            <p:cNvPr id="57402" name="Text Box 125"/>
            <p:cNvSpPr txBox="1">
              <a:spLocks noChangeArrowheads="1"/>
            </p:cNvSpPr>
            <p:nvPr/>
          </p:nvSpPr>
          <p:spPr bwMode="auto">
            <a:xfrm>
              <a:off x="4310" y="2106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4</a:t>
              </a:r>
            </a:p>
          </p:txBody>
        </p:sp>
        <p:sp>
          <p:nvSpPr>
            <p:cNvPr id="57403" name="Text Box 126"/>
            <p:cNvSpPr txBox="1">
              <a:spLocks noChangeArrowheads="1"/>
            </p:cNvSpPr>
            <p:nvPr/>
          </p:nvSpPr>
          <p:spPr bwMode="auto">
            <a:xfrm>
              <a:off x="3635" y="1861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5</a:t>
              </a:r>
            </a:p>
          </p:txBody>
        </p:sp>
        <p:sp>
          <p:nvSpPr>
            <p:cNvPr id="57404" name="Text Box 127"/>
            <p:cNvSpPr txBox="1">
              <a:spLocks noChangeArrowheads="1"/>
            </p:cNvSpPr>
            <p:nvPr/>
          </p:nvSpPr>
          <p:spPr bwMode="auto">
            <a:xfrm flipH="1">
              <a:off x="3685" y="1251"/>
              <a:ext cx="2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6</a:t>
              </a:r>
            </a:p>
          </p:txBody>
        </p:sp>
      </p:grpSp>
      <p:sp>
        <p:nvSpPr>
          <p:cNvPr id="307328" name="Line 128"/>
          <p:cNvSpPr>
            <a:spLocks noChangeShapeType="1"/>
          </p:cNvSpPr>
          <p:nvPr/>
        </p:nvSpPr>
        <p:spPr bwMode="auto">
          <a:xfrm>
            <a:off x="7785100" y="4514850"/>
            <a:ext cx="600075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29" name="Line 129"/>
          <p:cNvSpPr>
            <a:spLocks noChangeShapeType="1"/>
          </p:cNvSpPr>
          <p:nvPr/>
        </p:nvSpPr>
        <p:spPr bwMode="auto">
          <a:xfrm flipH="1">
            <a:off x="7286625" y="4514850"/>
            <a:ext cx="498475" cy="22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30" name="Line 130"/>
          <p:cNvSpPr>
            <a:spLocks noChangeShapeType="1"/>
          </p:cNvSpPr>
          <p:nvPr/>
        </p:nvSpPr>
        <p:spPr bwMode="auto">
          <a:xfrm>
            <a:off x="8323263" y="4797425"/>
            <a:ext cx="115887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88" name="Line 131"/>
          <p:cNvSpPr>
            <a:spLocks noChangeShapeType="1"/>
          </p:cNvSpPr>
          <p:nvPr/>
        </p:nvSpPr>
        <p:spPr bwMode="auto">
          <a:xfrm flipH="1" flipV="1">
            <a:off x="7242175" y="5607050"/>
            <a:ext cx="542925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32" name="Line 132"/>
          <p:cNvSpPr>
            <a:spLocks noChangeShapeType="1"/>
          </p:cNvSpPr>
          <p:nvPr/>
        </p:nvSpPr>
        <p:spPr bwMode="auto">
          <a:xfrm flipH="1" flipV="1">
            <a:off x="7242175" y="5607050"/>
            <a:ext cx="542925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33" name="Text Box 133"/>
          <p:cNvSpPr txBox="1">
            <a:spLocks noChangeArrowheads="1"/>
          </p:cNvSpPr>
          <p:nvPr/>
        </p:nvSpPr>
        <p:spPr bwMode="auto">
          <a:xfrm>
            <a:off x="442913" y="5451475"/>
            <a:ext cx="38020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观察得到最小闭覆盖相容类集合</a:t>
            </a:r>
            <a:r>
              <a:rPr lang="en-US" altLang="zh-CN" sz="2000"/>
              <a:t>:</a:t>
            </a:r>
            <a:r>
              <a:rPr lang="zh-CN" altLang="en-US" sz="2000"/>
              <a:t>（</a:t>
            </a:r>
            <a:r>
              <a:rPr lang="en-US" altLang="zh-CN" sz="2000">
                <a:sym typeface="Wingdings" pitchFamily="2" charset="2"/>
              </a:rPr>
              <a:t>1,6),(2,3),(4,5)</a:t>
            </a:r>
            <a:r>
              <a:rPr lang="zh-CN" altLang="en-US" sz="2000">
                <a:sym typeface="Wingdings" pitchFamily="2" charset="2"/>
              </a:rPr>
              <a:t>。</a:t>
            </a:r>
            <a:endParaRPr lang="zh-CN" altLang="en-US" sz="2000"/>
          </a:p>
        </p:txBody>
      </p:sp>
      <p:sp>
        <p:nvSpPr>
          <p:cNvPr id="307334" name="Rectangle 134"/>
          <p:cNvSpPr>
            <a:spLocks noChangeArrowheads="1"/>
          </p:cNvSpPr>
          <p:nvPr/>
        </p:nvSpPr>
        <p:spPr bwMode="auto">
          <a:xfrm>
            <a:off x="6881813" y="5995988"/>
            <a:ext cx="1619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Merger diagram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3E0075-FD33-4F1B-B535-B4E9EA3F0BFE}" type="datetime1">
              <a:rPr lang="zh-CN" altLang="en-US" smtClean="0"/>
              <a:t>2018/12/2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7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0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7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7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7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7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7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7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0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3" grpId="0"/>
      <p:bldP spid="307313" grpId="0"/>
      <p:bldP spid="307328" grpId="0" animBg="1"/>
      <p:bldP spid="307329" grpId="0" animBg="1"/>
      <p:bldP spid="307330" grpId="0" animBg="1"/>
      <p:bldP spid="307332" grpId="0" animBg="1"/>
      <p:bldP spid="307333" grpId="0"/>
      <p:bldP spid="3073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sz="3600" dirty="0"/>
              <a:t>电平异步时序逻辑电路的设计</a:t>
            </a:r>
            <a:endParaRPr lang="zh-CN" altLang="en-US" dirty="0"/>
          </a:p>
        </p:txBody>
      </p:sp>
      <p:sp>
        <p:nvSpPr>
          <p:cNvPr id="3082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357313"/>
            <a:ext cx="4665663" cy="5080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3200" dirty="0"/>
              <a:t>第三步，简化的流程表</a:t>
            </a:r>
          </a:p>
          <a:p>
            <a:pPr>
              <a:lnSpc>
                <a:spcPct val="80000"/>
              </a:lnSpc>
            </a:pPr>
            <a:r>
              <a:rPr lang="zh-CN" altLang="en-US" sz="3200" dirty="0"/>
              <a:t>相容行的合并：</a:t>
            </a:r>
          </a:p>
          <a:p>
            <a:pPr lvl="1">
              <a:lnSpc>
                <a:spcPct val="80000"/>
              </a:lnSpc>
            </a:pPr>
            <a:r>
              <a:rPr lang="zh-CN" altLang="en-US" sz="2800" dirty="0"/>
              <a:t>如果两个状态都是（或不）稳定的，则可以合并成任一（或不）</a:t>
            </a:r>
            <a:r>
              <a:rPr lang="zh-CN" altLang="en-US" sz="2800" dirty="0">
                <a:solidFill>
                  <a:srgbClr val="00B050"/>
                </a:solidFill>
              </a:rPr>
              <a:t>稳定状态</a:t>
            </a:r>
            <a:r>
              <a:rPr lang="zh-CN" altLang="en-US" sz="2800" dirty="0"/>
              <a:t>。</a:t>
            </a:r>
          </a:p>
          <a:p>
            <a:pPr lvl="1">
              <a:lnSpc>
                <a:spcPct val="80000"/>
              </a:lnSpc>
            </a:pPr>
            <a:r>
              <a:rPr lang="zh-CN" altLang="en-US" sz="2800" dirty="0"/>
              <a:t>如果两个状态，有一个不稳定，则可以合并成</a:t>
            </a:r>
            <a:r>
              <a:rPr lang="zh-CN" altLang="en-US" sz="2800" dirty="0">
                <a:solidFill>
                  <a:srgbClr val="00B050"/>
                </a:solidFill>
              </a:rPr>
              <a:t>稳定状态</a:t>
            </a:r>
            <a:r>
              <a:rPr lang="zh-CN" altLang="en-US" sz="2800" dirty="0"/>
              <a:t>。</a:t>
            </a:r>
          </a:p>
          <a:p>
            <a:pPr lvl="1">
              <a:lnSpc>
                <a:spcPct val="80000"/>
              </a:lnSpc>
            </a:pPr>
            <a:r>
              <a:rPr lang="zh-CN" altLang="en-US" sz="2800" dirty="0"/>
              <a:t>任何有效状态和任意项可合并成</a:t>
            </a:r>
            <a:r>
              <a:rPr lang="zh-CN" altLang="en-US" sz="2800" dirty="0">
                <a:solidFill>
                  <a:srgbClr val="00B050"/>
                </a:solidFill>
              </a:rPr>
              <a:t>有效状态</a:t>
            </a:r>
            <a:r>
              <a:rPr lang="zh-CN" altLang="en-US" sz="2800" dirty="0"/>
              <a:t>。</a:t>
            </a:r>
          </a:p>
          <a:p>
            <a:pPr lvl="1">
              <a:lnSpc>
                <a:spcPct val="80000"/>
              </a:lnSpc>
            </a:pPr>
            <a:r>
              <a:rPr lang="zh-CN" altLang="en-US" sz="2800" dirty="0"/>
              <a:t>两个任意项合并后仍是</a:t>
            </a:r>
            <a:r>
              <a:rPr lang="zh-CN" altLang="en-US" sz="2800" dirty="0">
                <a:solidFill>
                  <a:srgbClr val="00B050"/>
                </a:solidFill>
              </a:rPr>
              <a:t>任意项</a:t>
            </a:r>
            <a:r>
              <a:rPr lang="zh-CN" altLang="en-US" sz="2800" dirty="0"/>
              <a:t>。</a:t>
            </a:r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5311775" y="4532313"/>
            <a:ext cx="2921000" cy="1450975"/>
            <a:chOff x="3346" y="2855"/>
            <a:chExt cx="1840" cy="914"/>
          </a:xfrm>
        </p:grpSpPr>
        <p:sp>
          <p:nvSpPr>
            <p:cNvPr id="58420" name="Oval 29"/>
            <p:cNvSpPr>
              <a:spLocks noChangeArrowheads="1"/>
            </p:cNvSpPr>
            <p:nvPr/>
          </p:nvSpPr>
          <p:spPr bwMode="auto">
            <a:xfrm>
              <a:off x="3831" y="3126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1/0</a:t>
              </a:r>
            </a:p>
          </p:txBody>
        </p:sp>
        <p:sp>
          <p:nvSpPr>
            <p:cNvPr id="58421" name="Text Box 30"/>
            <p:cNvSpPr txBox="1">
              <a:spLocks noChangeArrowheads="1"/>
            </p:cNvSpPr>
            <p:nvPr/>
          </p:nvSpPr>
          <p:spPr bwMode="auto">
            <a:xfrm>
              <a:off x="3800" y="2855"/>
              <a:ext cx="1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00      01     11     10</a:t>
              </a:r>
            </a:p>
          </p:txBody>
        </p:sp>
        <p:sp>
          <p:nvSpPr>
            <p:cNvPr id="58422" name="Text Box 31"/>
            <p:cNvSpPr txBox="1">
              <a:spLocks noChangeArrowheads="1"/>
            </p:cNvSpPr>
            <p:nvPr/>
          </p:nvSpPr>
          <p:spPr bwMode="auto">
            <a:xfrm>
              <a:off x="3346" y="3095"/>
              <a:ext cx="377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1,6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2,3</a:t>
              </a:r>
              <a:endParaRPr lang="zh-CN" altLang="en-US"/>
            </a:p>
            <a:p>
              <a:pPr>
                <a:spcBef>
                  <a:spcPct val="50000"/>
                </a:spcBef>
              </a:pPr>
              <a:r>
                <a:rPr lang="en-US" altLang="zh-CN"/>
                <a:t>4,5</a:t>
              </a:r>
            </a:p>
          </p:txBody>
        </p:sp>
        <p:sp>
          <p:nvSpPr>
            <p:cNvPr id="58423" name="Oval 32"/>
            <p:cNvSpPr>
              <a:spLocks noChangeArrowheads="1"/>
            </p:cNvSpPr>
            <p:nvPr/>
          </p:nvSpPr>
          <p:spPr bwMode="auto">
            <a:xfrm>
              <a:off x="4198" y="3125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2/0</a:t>
              </a:r>
            </a:p>
          </p:txBody>
        </p:sp>
        <p:sp>
          <p:nvSpPr>
            <p:cNvPr id="58424" name="Oval 33"/>
            <p:cNvSpPr>
              <a:spLocks noChangeArrowheads="1"/>
            </p:cNvSpPr>
            <p:nvPr/>
          </p:nvSpPr>
          <p:spPr bwMode="auto">
            <a:xfrm>
              <a:off x="4191" y="3347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2/0</a:t>
              </a:r>
            </a:p>
          </p:txBody>
        </p:sp>
        <p:sp>
          <p:nvSpPr>
            <p:cNvPr id="58425" name="Oval 34"/>
            <p:cNvSpPr>
              <a:spLocks noChangeArrowheads="1"/>
            </p:cNvSpPr>
            <p:nvPr/>
          </p:nvSpPr>
          <p:spPr bwMode="auto">
            <a:xfrm>
              <a:off x="4539" y="3574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5/1</a:t>
              </a:r>
            </a:p>
          </p:txBody>
        </p:sp>
        <p:sp>
          <p:nvSpPr>
            <p:cNvPr id="58426" name="Oval 36"/>
            <p:cNvSpPr>
              <a:spLocks noChangeArrowheads="1"/>
            </p:cNvSpPr>
            <p:nvPr/>
          </p:nvSpPr>
          <p:spPr bwMode="auto">
            <a:xfrm>
              <a:off x="4520" y="3359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3/0</a:t>
              </a:r>
            </a:p>
          </p:txBody>
        </p:sp>
        <p:sp>
          <p:nvSpPr>
            <p:cNvPr id="58427" name="Oval 37"/>
            <p:cNvSpPr>
              <a:spLocks noChangeArrowheads="1"/>
            </p:cNvSpPr>
            <p:nvPr/>
          </p:nvSpPr>
          <p:spPr bwMode="auto">
            <a:xfrm>
              <a:off x="4900" y="3573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4/1</a:t>
              </a:r>
            </a:p>
          </p:txBody>
        </p:sp>
        <p:sp>
          <p:nvSpPr>
            <p:cNvPr id="58428" name="Oval 38"/>
            <p:cNvSpPr>
              <a:spLocks noChangeArrowheads="1"/>
            </p:cNvSpPr>
            <p:nvPr/>
          </p:nvSpPr>
          <p:spPr bwMode="auto">
            <a:xfrm>
              <a:off x="4849" y="3143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6/0</a:t>
              </a:r>
            </a:p>
          </p:txBody>
        </p:sp>
        <p:sp>
          <p:nvSpPr>
            <p:cNvPr id="58429" name="Oval 47"/>
            <p:cNvSpPr>
              <a:spLocks noChangeArrowheads="1"/>
            </p:cNvSpPr>
            <p:nvPr/>
          </p:nvSpPr>
          <p:spPr bwMode="auto">
            <a:xfrm>
              <a:off x="3837" y="3327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1/0</a:t>
              </a:r>
            </a:p>
          </p:txBody>
        </p:sp>
        <p:sp>
          <p:nvSpPr>
            <p:cNvPr id="58430" name="Oval 48"/>
            <p:cNvSpPr>
              <a:spLocks noChangeArrowheads="1"/>
            </p:cNvSpPr>
            <p:nvPr/>
          </p:nvSpPr>
          <p:spPr bwMode="auto">
            <a:xfrm>
              <a:off x="4210" y="3554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2/-</a:t>
              </a:r>
            </a:p>
          </p:txBody>
        </p:sp>
        <p:sp>
          <p:nvSpPr>
            <p:cNvPr id="58431" name="Line 49"/>
            <p:cNvSpPr>
              <a:spLocks noChangeShapeType="1"/>
            </p:cNvSpPr>
            <p:nvPr/>
          </p:nvSpPr>
          <p:spPr bwMode="auto">
            <a:xfrm>
              <a:off x="3483" y="3076"/>
              <a:ext cx="1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32" name="Line 50"/>
            <p:cNvSpPr>
              <a:spLocks noChangeShapeType="1"/>
            </p:cNvSpPr>
            <p:nvPr/>
          </p:nvSpPr>
          <p:spPr bwMode="auto">
            <a:xfrm>
              <a:off x="3508" y="3315"/>
              <a:ext cx="1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33" name="Line 51"/>
            <p:cNvSpPr>
              <a:spLocks noChangeShapeType="1"/>
            </p:cNvSpPr>
            <p:nvPr/>
          </p:nvSpPr>
          <p:spPr bwMode="auto">
            <a:xfrm>
              <a:off x="3513" y="3537"/>
              <a:ext cx="1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34" name="Line 52"/>
            <p:cNvSpPr>
              <a:spLocks noChangeShapeType="1"/>
            </p:cNvSpPr>
            <p:nvPr/>
          </p:nvSpPr>
          <p:spPr bwMode="auto">
            <a:xfrm>
              <a:off x="3495" y="3765"/>
              <a:ext cx="1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35" name="Line 56"/>
            <p:cNvSpPr>
              <a:spLocks noChangeShapeType="1"/>
            </p:cNvSpPr>
            <p:nvPr/>
          </p:nvSpPr>
          <p:spPr bwMode="auto">
            <a:xfrm flipH="1">
              <a:off x="3705" y="2874"/>
              <a:ext cx="6" cy="8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36" name="Line 57"/>
            <p:cNvSpPr>
              <a:spLocks noChangeShapeType="1"/>
            </p:cNvSpPr>
            <p:nvPr/>
          </p:nvSpPr>
          <p:spPr bwMode="auto">
            <a:xfrm>
              <a:off x="3513" y="2873"/>
              <a:ext cx="1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37" name="Line 58"/>
            <p:cNvSpPr>
              <a:spLocks noChangeShapeType="1"/>
            </p:cNvSpPr>
            <p:nvPr/>
          </p:nvSpPr>
          <p:spPr bwMode="auto">
            <a:xfrm flipH="1">
              <a:off x="4097" y="2873"/>
              <a:ext cx="6" cy="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38" name="Line 59"/>
            <p:cNvSpPr>
              <a:spLocks noChangeShapeType="1"/>
            </p:cNvSpPr>
            <p:nvPr/>
          </p:nvSpPr>
          <p:spPr bwMode="auto">
            <a:xfrm flipH="1">
              <a:off x="4464" y="2886"/>
              <a:ext cx="6" cy="8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39" name="Line 60"/>
            <p:cNvSpPr>
              <a:spLocks noChangeShapeType="1"/>
            </p:cNvSpPr>
            <p:nvPr/>
          </p:nvSpPr>
          <p:spPr bwMode="auto">
            <a:xfrm flipH="1">
              <a:off x="4786" y="2886"/>
              <a:ext cx="6" cy="8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40" name="Line 61"/>
            <p:cNvSpPr>
              <a:spLocks noChangeShapeType="1"/>
            </p:cNvSpPr>
            <p:nvPr/>
          </p:nvSpPr>
          <p:spPr bwMode="auto">
            <a:xfrm flipH="1">
              <a:off x="5172" y="2892"/>
              <a:ext cx="6" cy="8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41" name="Oval 63"/>
            <p:cNvSpPr>
              <a:spLocks noChangeArrowheads="1"/>
            </p:cNvSpPr>
            <p:nvPr/>
          </p:nvSpPr>
          <p:spPr bwMode="auto">
            <a:xfrm>
              <a:off x="4526" y="3111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5/-</a:t>
              </a:r>
            </a:p>
          </p:txBody>
        </p:sp>
        <p:sp>
          <p:nvSpPr>
            <p:cNvPr id="58442" name="Oval 64"/>
            <p:cNvSpPr>
              <a:spLocks noChangeArrowheads="1"/>
            </p:cNvSpPr>
            <p:nvPr/>
          </p:nvSpPr>
          <p:spPr bwMode="auto">
            <a:xfrm>
              <a:off x="4873" y="3344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4/-</a:t>
              </a:r>
            </a:p>
          </p:txBody>
        </p:sp>
        <p:sp>
          <p:nvSpPr>
            <p:cNvPr id="58443" name="Oval 65"/>
            <p:cNvSpPr>
              <a:spLocks noChangeArrowheads="1"/>
            </p:cNvSpPr>
            <p:nvPr/>
          </p:nvSpPr>
          <p:spPr bwMode="auto">
            <a:xfrm>
              <a:off x="3828" y="3560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1/-</a:t>
              </a:r>
            </a:p>
          </p:txBody>
        </p:sp>
      </p:grpSp>
      <p:grpSp>
        <p:nvGrpSpPr>
          <p:cNvPr id="58376" name="Group 112"/>
          <p:cNvGrpSpPr>
            <a:grpSpLocks/>
          </p:cNvGrpSpPr>
          <p:nvPr/>
        </p:nvGrpSpPr>
        <p:grpSpPr bwMode="auto">
          <a:xfrm>
            <a:off x="5576888" y="1785938"/>
            <a:ext cx="2803525" cy="2570162"/>
            <a:chOff x="3513" y="1125"/>
            <a:chExt cx="1766" cy="1619"/>
          </a:xfrm>
        </p:grpSpPr>
        <p:sp>
          <p:nvSpPr>
            <p:cNvPr id="58379" name="Oval 71"/>
            <p:cNvSpPr>
              <a:spLocks noChangeArrowheads="1"/>
            </p:cNvSpPr>
            <p:nvPr/>
          </p:nvSpPr>
          <p:spPr bwMode="auto">
            <a:xfrm>
              <a:off x="3900" y="1396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1/0</a:t>
              </a:r>
            </a:p>
          </p:txBody>
        </p:sp>
        <p:sp>
          <p:nvSpPr>
            <p:cNvPr id="58380" name="Text Box 72"/>
            <p:cNvSpPr txBox="1">
              <a:spLocks noChangeArrowheads="1"/>
            </p:cNvSpPr>
            <p:nvPr/>
          </p:nvSpPr>
          <p:spPr bwMode="auto">
            <a:xfrm>
              <a:off x="3869" y="1125"/>
              <a:ext cx="1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00      01     11     10</a:t>
              </a:r>
            </a:p>
          </p:txBody>
        </p:sp>
        <p:sp>
          <p:nvSpPr>
            <p:cNvPr id="58381" name="Text Box 73"/>
            <p:cNvSpPr txBox="1">
              <a:spLocks noChangeArrowheads="1"/>
            </p:cNvSpPr>
            <p:nvPr/>
          </p:nvSpPr>
          <p:spPr bwMode="auto">
            <a:xfrm>
              <a:off x="3513" y="1365"/>
              <a:ext cx="279" cy="1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3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4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5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6</a:t>
              </a:r>
            </a:p>
          </p:txBody>
        </p:sp>
        <p:sp>
          <p:nvSpPr>
            <p:cNvPr id="58382" name="Oval 74"/>
            <p:cNvSpPr>
              <a:spLocks noChangeArrowheads="1"/>
            </p:cNvSpPr>
            <p:nvPr/>
          </p:nvSpPr>
          <p:spPr bwMode="auto">
            <a:xfrm>
              <a:off x="4267" y="1395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2/0</a:t>
              </a:r>
            </a:p>
          </p:txBody>
        </p:sp>
        <p:sp>
          <p:nvSpPr>
            <p:cNvPr id="58383" name="Oval 75"/>
            <p:cNvSpPr>
              <a:spLocks noChangeArrowheads="1"/>
            </p:cNvSpPr>
            <p:nvPr/>
          </p:nvSpPr>
          <p:spPr bwMode="auto">
            <a:xfrm>
              <a:off x="4260" y="1617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2/0</a:t>
              </a:r>
            </a:p>
          </p:txBody>
        </p:sp>
        <p:sp>
          <p:nvSpPr>
            <p:cNvPr id="58384" name="Oval 76"/>
            <p:cNvSpPr>
              <a:spLocks noChangeArrowheads="1"/>
            </p:cNvSpPr>
            <p:nvPr/>
          </p:nvSpPr>
          <p:spPr bwMode="auto">
            <a:xfrm>
              <a:off x="4608" y="1844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3/0</a:t>
              </a:r>
            </a:p>
          </p:txBody>
        </p:sp>
        <p:sp>
          <p:nvSpPr>
            <p:cNvPr id="58385" name="Oval 77"/>
            <p:cNvSpPr>
              <a:spLocks noChangeArrowheads="1"/>
            </p:cNvSpPr>
            <p:nvPr/>
          </p:nvSpPr>
          <p:spPr bwMode="auto">
            <a:xfrm>
              <a:off x="4963" y="2066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4/1</a:t>
              </a:r>
            </a:p>
          </p:txBody>
        </p:sp>
        <p:sp>
          <p:nvSpPr>
            <p:cNvPr id="58386" name="Oval 78"/>
            <p:cNvSpPr>
              <a:spLocks noChangeArrowheads="1"/>
            </p:cNvSpPr>
            <p:nvPr/>
          </p:nvSpPr>
          <p:spPr bwMode="auto">
            <a:xfrm>
              <a:off x="4589" y="1629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3/0</a:t>
              </a:r>
            </a:p>
          </p:txBody>
        </p:sp>
        <p:sp>
          <p:nvSpPr>
            <p:cNvPr id="58387" name="Oval 79"/>
            <p:cNvSpPr>
              <a:spLocks noChangeArrowheads="1"/>
            </p:cNvSpPr>
            <p:nvPr/>
          </p:nvSpPr>
          <p:spPr bwMode="auto">
            <a:xfrm>
              <a:off x="4969" y="1843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4/-</a:t>
              </a:r>
            </a:p>
          </p:txBody>
        </p:sp>
        <p:sp>
          <p:nvSpPr>
            <p:cNvPr id="58388" name="Oval 80"/>
            <p:cNvSpPr>
              <a:spLocks noChangeArrowheads="1"/>
            </p:cNvSpPr>
            <p:nvPr/>
          </p:nvSpPr>
          <p:spPr bwMode="auto">
            <a:xfrm>
              <a:off x="4918" y="1413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6/0</a:t>
              </a:r>
            </a:p>
          </p:txBody>
        </p:sp>
        <p:sp>
          <p:nvSpPr>
            <p:cNvPr id="58389" name="Oval 81"/>
            <p:cNvSpPr>
              <a:spLocks noChangeArrowheads="1"/>
            </p:cNvSpPr>
            <p:nvPr/>
          </p:nvSpPr>
          <p:spPr bwMode="auto">
            <a:xfrm>
              <a:off x="4975" y="2527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6/0</a:t>
              </a:r>
            </a:p>
          </p:txBody>
        </p:sp>
        <p:grpSp>
          <p:nvGrpSpPr>
            <p:cNvPr id="58390" name="Group 82"/>
            <p:cNvGrpSpPr>
              <a:grpSpLocks/>
            </p:cNvGrpSpPr>
            <p:nvPr/>
          </p:nvGrpSpPr>
          <p:grpSpPr bwMode="auto">
            <a:xfrm>
              <a:off x="3886" y="1597"/>
              <a:ext cx="937" cy="1108"/>
              <a:chOff x="3688" y="2283"/>
              <a:chExt cx="937" cy="1108"/>
            </a:xfrm>
          </p:grpSpPr>
          <p:sp>
            <p:nvSpPr>
              <p:cNvPr id="58412" name="Oval 83"/>
              <p:cNvSpPr>
                <a:spLocks noChangeArrowheads="1"/>
              </p:cNvSpPr>
              <p:nvPr/>
            </p:nvSpPr>
            <p:spPr bwMode="auto">
              <a:xfrm>
                <a:off x="4435" y="3006"/>
                <a:ext cx="190" cy="15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5/1</a:t>
                </a:r>
              </a:p>
            </p:txBody>
          </p:sp>
          <p:sp>
            <p:nvSpPr>
              <p:cNvPr id="58413" name="Oval 84"/>
              <p:cNvSpPr>
                <a:spLocks noChangeArrowheads="1"/>
              </p:cNvSpPr>
              <p:nvPr/>
            </p:nvSpPr>
            <p:spPr bwMode="auto">
              <a:xfrm>
                <a:off x="4062" y="2992"/>
                <a:ext cx="190" cy="159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2/-</a:t>
                </a:r>
              </a:p>
            </p:txBody>
          </p:sp>
          <p:sp>
            <p:nvSpPr>
              <p:cNvPr id="58414" name="Oval 85"/>
              <p:cNvSpPr>
                <a:spLocks noChangeArrowheads="1"/>
              </p:cNvSpPr>
              <p:nvPr/>
            </p:nvSpPr>
            <p:spPr bwMode="auto">
              <a:xfrm>
                <a:off x="3688" y="3213"/>
                <a:ext cx="190" cy="159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1/0</a:t>
                </a:r>
              </a:p>
            </p:txBody>
          </p:sp>
          <p:sp>
            <p:nvSpPr>
              <p:cNvPr id="58415" name="Oval 86"/>
              <p:cNvSpPr>
                <a:spLocks noChangeArrowheads="1"/>
              </p:cNvSpPr>
              <p:nvPr/>
            </p:nvSpPr>
            <p:spPr bwMode="auto">
              <a:xfrm>
                <a:off x="4416" y="2776"/>
                <a:ext cx="190" cy="159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5/1</a:t>
                </a:r>
              </a:p>
            </p:txBody>
          </p:sp>
          <p:sp>
            <p:nvSpPr>
              <p:cNvPr id="58416" name="Oval 87"/>
              <p:cNvSpPr>
                <a:spLocks noChangeArrowheads="1"/>
              </p:cNvSpPr>
              <p:nvPr/>
            </p:nvSpPr>
            <p:spPr bwMode="auto">
              <a:xfrm>
                <a:off x="4422" y="3232"/>
                <a:ext cx="190" cy="159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5/-</a:t>
                </a:r>
              </a:p>
            </p:txBody>
          </p:sp>
          <p:sp>
            <p:nvSpPr>
              <p:cNvPr id="58417" name="Oval 88"/>
              <p:cNvSpPr>
                <a:spLocks noChangeArrowheads="1"/>
              </p:cNvSpPr>
              <p:nvPr/>
            </p:nvSpPr>
            <p:spPr bwMode="auto">
              <a:xfrm>
                <a:off x="3720" y="2802"/>
                <a:ext cx="190" cy="159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1/-</a:t>
                </a:r>
              </a:p>
            </p:txBody>
          </p:sp>
          <p:sp>
            <p:nvSpPr>
              <p:cNvPr id="58418" name="Oval 89"/>
              <p:cNvSpPr>
                <a:spLocks noChangeArrowheads="1"/>
              </p:cNvSpPr>
              <p:nvPr/>
            </p:nvSpPr>
            <p:spPr bwMode="auto">
              <a:xfrm>
                <a:off x="3708" y="2283"/>
                <a:ext cx="190" cy="159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1/0</a:t>
                </a:r>
              </a:p>
            </p:txBody>
          </p:sp>
          <p:sp>
            <p:nvSpPr>
              <p:cNvPr id="58419" name="Oval 90"/>
              <p:cNvSpPr>
                <a:spLocks noChangeArrowheads="1"/>
              </p:cNvSpPr>
              <p:nvPr/>
            </p:nvSpPr>
            <p:spPr bwMode="auto">
              <a:xfrm>
                <a:off x="4081" y="2510"/>
                <a:ext cx="190" cy="159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2/0</a:t>
                </a:r>
              </a:p>
            </p:txBody>
          </p:sp>
        </p:grpSp>
        <p:sp>
          <p:nvSpPr>
            <p:cNvPr id="58391" name="Line 91"/>
            <p:cNvSpPr>
              <a:spLocks noChangeShapeType="1"/>
            </p:cNvSpPr>
            <p:nvPr/>
          </p:nvSpPr>
          <p:spPr bwMode="auto">
            <a:xfrm>
              <a:off x="3552" y="1346"/>
              <a:ext cx="1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2" name="Line 92"/>
            <p:cNvSpPr>
              <a:spLocks noChangeShapeType="1"/>
            </p:cNvSpPr>
            <p:nvPr/>
          </p:nvSpPr>
          <p:spPr bwMode="auto">
            <a:xfrm>
              <a:off x="3577" y="1585"/>
              <a:ext cx="1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3" name="Line 93"/>
            <p:cNvSpPr>
              <a:spLocks noChangeShapeType="1"/>
            </p:cNvSpPr>
            <p:nvPr/>
          </p:nvSpPr>
          <p:spPr bwMode="auto">
            <a:xfrm>
              <a:off x="3582" y="1807"/>
              <a:ext cx="1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4" name="Line 94"/>
            <p:cNvSpPr>
              <a:spLocks noChangeShapeType="1"/>
            </p:cNvSpPr>
            <p:nvPr/>
          </p:nvSpPr>
          <p:spPr bwMode="auto">
            <a:xfrm>
              <a:off x="3564" y="2035"/>
              <a:ext cx="1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5" name="Line 95"/>
            <p:cNvSpPr>
              <a:spLocks noChangeShapeType="1"/>
            </p:cNvSpPr>
            <p:nvPr/>
          </p:nvSpPr>
          <p:spPr bwMode="auto">
            <a:xfrm>
              <a:off x="3595" y="2282"/>
              <a:ext cx="1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6" name="Line 96"/>
            <p:cNvSpPr>
              <a:spLocks noChangeShapeType="1"/>
            </p:cNvSpPr>
            <p:nvPr/>
          </p:nvSpPr>
          <p:spPr bwMode="auto">
            <a:xfrm>
              <a:off x="3595" y="2509"/>
              <a:ext cx="1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7" name="Line 97"/>
            <p:cNvSpPr>
              <a:spLocks noChangeShapeType="1"/>
            </p:cNvSpPr>
            <p:nvPr/>
          </p:nvSpPr>
          <p:spPr bwMode="auto">
            <a:xfrm>
              <a:off x="3614" y="2731"/>
              <a:ext cx="1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8" name="Line 98"/>
            <p:cNvSpPr>
              <a:spLocks noChangeShapeType="1"/>
            </p:cNvSpPr>
            <p:nvPr/>
          </p:nvSpPr>
          <p:spPr bwMode="auto">
            <a:xfrm flipH="1">
              <a:off x="3774" y="1144"/>
              <a:ext cx="6" cy="1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9" name="Line 99"/>
            <p:cNvSpPr>
              <a:spLocks noChangeShapeType="1"/>
            </p:cNvSpPr>
            <p:nvPr/>
          </p:nvSpPr>
          <p:spPr bwMode="auto">
            <a:xfrm>
              <a:off x="3582" y="1143"/>
              <a:ext cx="1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00" name="Line 100"/>
            <p:cNvSpPr>
              <a:spLocks noChangeShapeType="1"/>
            </p:cNvSpPr>
            <p:nvPr/>
          </p:nvSpPr>
          <p:spPr bwMode="auto">
            <a:xfrm flipH="1">
              <a:off x="4166" y="1143"/>
              <a:ext cx="6" cy="1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01" name="Line 101"/>
            <p:cNvSpPr>
              <a:spLocks noChangeShapeType="1"/>
            </p:cNvSpPr>
            <p:nvPr/>
          </p:nvSpPr>
          <p:spPr bwMode="auto">
            <a:xfrm flipH="1">
              <a:off x="4533" y="1156"/>
              <a:ext cx="6" cy="1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02" name="Line 102"/>
            <p:cNvSpPr>
              <a:spLocks noChangeShapeType="1"/>
            </p:cNvSpPr>
            <p:nvPr/>
          </p:nvSpPr>
          <p:spPr bwMode="auto">
            <a:xfrm flipH="1">
              <a:off x="4855" y="1156"/>
              <a:ext cx="6" cy="1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03" name="Line 103"/>
            <p:cNvSpPr>
              <a:spLocks noChangeShapeType="1"/>
            </p:cNvSpPr>
            <p:nvPr/>
          </p:nvSpPr>
          <p:spPr bwMode="auto">
            <a:xfrm flipH="1">
              <a:off x="5241" y="1162"/>
              <a:ext cx="6" cy="1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8404" name="Group 104"/>
            <p:cNvGrpSpPr>
              <a:grpSpLocks/>
            </p:cNvGrpSpPr>
            <p:nvPr/>
          </p:nvGrpSpPr>
          <p:grpSpPr bwMode="auto">
            <a:xfrm>
              <a:off x="3897" y="1381"/>
              <a:ext cx="1273" cy="1303"/>
              <a:chOff x="3902" y="1592"/>
              <a:chExt cx="1273" cy="1303"/>
            </a:xfrm>
          </p:grpSpPr>
          <p:sp>
            <p:nvSpPr>
              <p:cNvPr id="58405" name="Oval 105"/>
              <p:cNvSpPr>
                <a:spLocks noChangeArrowheads="1"/>
              </p:cNvSpPr>
              <p:nvPr/>
            </p:nvSpPr>
            <p:spPr bwMode="auto">
              <a:xfrm>
                <a:off x="4600" y="1592"/>
                <a:ext cx="190" cy="159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-/-</a:t>
                </a:r>
              </a:p>
            </p:txBody>
          </p:sp>
          <p:sp>
            <p:nvSpPr>
              <p:cNvPr id="58406" name="Oval 106"/>
              <p:cNvSpPr>
                <a:spLocks noChangeArrowheads="1"/>
              </p:cNvSpPr>
              <p:nvPr/>
            </p:nvSpPr>
            <p:spPr bwMode="auto">
              <a:xfrm>
                <a:off x="4947" y="1825"/>
                <a:ext cx="190" cy="159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-/-</a:t>
                </a:r>
              </a:p>
            </p:txBody>
          </p:sp>
          <p:sp>
            <p:nvSpPr>
              <p:cNvPr id="58407" name="Oval 107"/>
              <p:cNvSpPr>
                <a:spLocks noChangeArrowheads="1"/>
              </p:cNvSpPr>
              <p:nvPr/>
            </p:nvSpPr>
            <p:spPr bwMode="auto">
              <a:xfrm>
                <a:off x="3902" y="2041"/>
                <a:ext cx="190" cy="159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-/-</a:t>
                </a:r>
              </a:p>
            </p:txBody>
          </p:sp>
          <p:sp>
            <p:nvSpPr>
              <p:cNvPr id="58408" name="Oval 108"/>
              <p:cNvSpPr>
                <a:spLocks noChangeArrowheads="1"/>
              </p:cNvSpPr>
              <p:nvPr/>
            </p:nvSpPr>
            <p:spPr bwMode="auto">
              <a:xfrm>
                <a:off x="4295" y="2300"/>
                <a:ext cx="190" cy="159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-/-</a:t>
                </a:r>
              </a:p>
            </p:txBody>
          </p:sp>
          <p:sp>
            <p:nvSpPr>
              <p:cNvPr id="58409" name="Oval 109"/>
              <p:cNvSpPr>
                <a:spLocks noChangeArrowheads="1"/>
              </p:cNvSpPr>
              <p:nvPr/>
            </p:nvSpPr>
            <p:spPr bwMode="auto">
              <a:xfrm>
                <a:off x="4985" y="2516"/>
                <a:ext cx="190" cy="159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4/1</a:t>
                </a:r>
              </a:p>
            </p:txBody>
          </p:sp>
          <p:sp>
            <p:nvSpPr>
              <p:cNvPr id="58410" name="Oval 110"/>
              <p:cNvSpPr>
                <a:spLocks noChangeArrowheads="1"/>
              </p:cNvSpPr>
              <p:nvPr/>
            </p:nvSpPr>
            <p:spPr bwMode="auto">
              <a:xfrm>
                <a:off x="3922" y="2516"/>
                <a:ext cx="190" cy="159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-/-</a:t>
                </a:r>
              </a:p>
            </p:txBody>
          </p:sp>
          <p:sp>
            <p:nvSpPr>
              <p:cNvPr id="58411" name="Oval 111"/>
              <p:cNvSpPr>
                <a:spLocks noChangeArrowheads="1"/>
              </p:cNvSpPr>
              <p:nvPr/>
            </p:nvSpPr>
            <p:spPr bwMode="auto">
              <a:xfrm>
                <a:off x="4295" y="2736"/>
                <a:ext cx="190" cy="159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-/-</a:t>
                </a:r>
              </a:p>
            </p:txBody>
          </p:sp>
        </p:grpSp>
      </p:grpSp>
      <p:cxnSp>
        <p:nvCxnSpPr>
          <p:cNvPr id="308338" name="AutoShape 114"/>
          <p:cNvCxnSpPr>
            <a:cxnSpLocks noChangeShapeType="1"/>
            <a:stCxn id="58379" idx="2"/>
            <a:endCxn id="58420" idx="0"/>
          </p:cNvCxnSpPr>
          <p:nvPr/>
        </p:nvCxnSpPr>
        <p:spPr bwMode="auto">
          <a:xfrm rot="10800000" flipH="1" flipV="1">
            <a:off x="6191250" y="2343150"/>
            <a:ext cx="41275" cy="2619375"/>
          </a:xfrm>
          <a:prstGeom prst="curvedConnector4">
            <a:avLst>
              <a:gd name="adj1" fmla="val -553847"/>
              <a:gd name="adj2" fmla="val 98120"/>
            </a:avLst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</p:cxnSp>
      <p:cxnSp>
        <p:nvCxnSpPr>
          <p:cNvPr id="308340" name="AutoShape 116"/>
          <p:cNvCxnSpPr>
            <a:cxnSpLocks noChangeShapeType="1"/>
            <a:stCxn id="58414" idx="6"/>
          </p:cNvCxnSpPr>
          <p:nvPr/>
        </p:nvCxnSpPr>
        <p:spPr bwMode="auto">
          <a:xfrm flipH="1">
            <a:off x="6392863" y="4138613"/>
            <a:ext cx="77787" cy="850900"/>
          </a:xfrm>
          <a:prstGeom prst="curvedConnector4">
            <a:avLst>
              <a:gd name="adj1" fmla="val 10204"/>
              <a:gd name="adj2" fmla="val 96269"/>
            </a:avLst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</p:cxn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DCE46C-A530-4AF7-A1A4-10C7BA00E2D5}" type="datetime1">
              <a:rPr lang="zh-CN" altLang="en-US" smtClean="0"/>
              <a:t>2018/12/2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8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8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8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8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sz="3600" dirty="0"/>
              <a:t>电平异步时序逻辑电路的设计</a:t>
            </a:r>
            <a:endParaRPr lang="zh-CN" altLang="en-US" dirty="0"/>
          </a:p>
        </p:txBody>
      </p:sp>
      <p:sp>
        <p:nvSpPr>
          <p:cNvPr id="5939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357313"/>
            <a:ext cx="7418388" cy="731837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/>
              <a:t>第四步，进行状态分配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(1,6):a:00;(2,3):b:11;(4,5):c:01</a:t>
            </a:r>
          </a:p>
        </p:txBody>
      </p:sp>
      <p:grpSp>
        <p:nvGrpSpPr>
          <p:cNvPr id="59399" name="Group 4"/>
          <p:cNvGrpSpPr>
            <a:grpSpLocks/>
          </p:cNvGrpSpPr>
          <p:nvPr/>
        </p:nvGrpSpPr>
        <p:grpSpPr bwMode="auto">
          <a:xfrm>
            <a:off x="492125" y="2247900"/>
            <a:ext cx="2921000" cy="1450975"/>
            <a:chOff x="3346" y="2855"/>
            <a:chExt cx="1840" cy="914"/>
          </a:xfrm>
        </p:grpSpPr>
        <p:sp>
          <p:nvSpPr>
            <p:cNvPr id="59484" name="Oval 5"/>
            <p:cNvSpPr>
              <a:spLocks noChangeArrowheads="1"/>
            </p:cNvSpPr>
            <p:nvPr/>
          </p:nvSpPr>
          <p:spPr bwMode="auto">
            <a:xfrm>
              <a:off x="3831" y="3126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1/0</a:t>
              </a:r>
            </a:p>
          </p:txBody>
        </p:sp>
        <p:sp>
          <p:nvSpPr>
            <p:cNvPr id="59485" name="Text Box 6"/>
            <p:cNvSpPr txBox="1">
              <a:spLocks noChangeArrowheads="1"/>
            </p:cNvSpPr>
            <p:nvPr/>
          </p:nvSpPr>
          <p:spPr bwMode="auto">
            <a:xfrm>
              <a:off x="3800" y="2855"/>
              <a:ext cx="1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00      01     11     10</a:t>
              </a:r>
            </a:p>
          </p:txBody>
        </p:sp>
        <p:sp>
          <p:nvSpPr>
            <p:cNvPr id="59486" name="Text Box 7"/>
            <p:cNvSpPr txBox="1">
              <a:spLocks noChangeArrowheads="1"/>
            </p:cNvSpPr>
            <p:nvPr/>
          </p:nvSpPr>
          <p:spPr bwMode="auto">
            <a:xfrm>
              <a:off x="3346" y="3095"/>
              <a:ext cx="377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1,6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2,3</a:t>
              </a:r>
              <a:endParaRPr lang="zh-CN" altLang="en-US"/>
            </a:p>
            <a:p>
              <a:pPr>
                <a:spcBef>
                  <a:spcPct val="50000"/>
                </a:spcBef>
              </a:pPr>
              <a:r>
                <a:rPr lang="en-US" altLang="zh-CN"/>
                <a:t>4,5</a:t>
              </a:r>
            </a:p>
          </p:txBody>
        </p:sp>
        <p:sp>
          <p:nvSpPr>
            <p:cNvPr id="59487" name="Oval 8"/>
            <p:cNvSpPr>
              <a:spLocks noChangeArrowheads="1"/>
            </p:cNvSpPr>
            <p:nvPr/>
          </p:nvSpPr>
          <p:spPr bwMode="auto">
            <a:xfrm>
              <a:off x="4198" y="3125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2/0</a:t>
              </a:r>
            </a:p>
          </p:txBody>
        </p:sp>
        <p:sp>
          <p:nvSpPr>
            <p:cNvPr id="59488" name="Oval 9"/>
            <p:cNvSpPr>
              <a:spLocks noChangeArrowheads="1"/>
            </p:cNvSpPr>
            <p:nvPr/>
          </p:nvSpPr>
          <p:spPr bwMode="auto">
            <a:xfrm>
              <a:off x="4191" y="3347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2/0</a:t>
              </a:r>
            </a:p>
          </p:txBody>
        </p:sp>
        <p:sp>
          <p:nvSpPr>
            <p:cNvPr id="59489" name="Oval 10"/>
            <p:cNvSpPr>
              <a:spLocks noChangeArrowheads="1"/>
            </p:cNvSpPr>
            <p:nvPr/>
          </p:nvSpPr>
          <p:spPr bwMode="auto">
            <a:xfrm>
              <a:off x="4539" y="3574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5/1</a:t>
              </a:r>
            </a:p>
          </p:txBody>
        </p:sp>
        <p:sp>
          <p:nvSpPr>
            <p:cNvPr id="59490" name="Oval 11"/>
            <p:cNvSpPr>
              <a:spLocks noChangeArrowheads="1"/>
            </p:cNvSpPr>
            <p:nvPr/>
          </p:nvSpPr>
          <p:spPr bwMode="auto">
            <a:xfrm>
              <a:off x="4520" y="3359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3/0</a:t>
              </a:r>
            </a:p>
          </p:txBody>
        </p:sp>
        <p:sp>
          <p:nvSpPr>
            <p:cNvPr id="59491" name="Oval 12"/>
            <p:cNvSpPr>
              <a:spLocks noChangeArrowheads="1"/>
            </p:cNvSpPr>
            <p:nvPr/>
          </p:nvSpPr>
          <p:spPr bwMode="auto">
            <a:xfrm>
              <a:off x="4900" y="3573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4/1</a:t>
              </a:r>
            </a:p>
          </p:txBody>
        </p:sp>
        <p:sp>
          <p:nvSpPr>
            <p:cNvPr id="59492" name="Oval 13"/>
            <p:cNvSpPr>
              <a:spLocks noChangeArrowheads="1"/>
            </p:cNvSpPr>
            <p:nvPr/>
          </p:nvSpPr>
          <p:spPr bwMode="auto">
            <a:xfrm>
              <a:off x="4849" y="3143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6/0</a:t>
              </a:r>
            </a:p>
          </p:txBody>
        </p:sp>
        <p:sp>
          <p:nvSpPr>
            <p:cNvPr id="59493" name="Oval 14"/>
            <p:cNvSpPr>
              <a:spLocks noChangeArrowheads="1"/>
            </p:cNvSpPr>
            <p:nvPr/>
          </p:nvSpPr>
          <p:spPr bwMode="auto">
            <a:xfrm>
              <a:off x="3837" y="3327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1/0</a:t>
              </a:r>
            </a:p>
          </p:txBody>
        </p:sp>
        <p:sp>
          <p:nvSpPr>
            <p:cNvPr id="59494" name="Oval 15"/>
            <p:cNvSpPr>
              <a:spLocks noChangeArrowheads="1"/>
            </p:cNvSpPr>
            <p:nvPr/>
          </p:nvSpPr>
          <p:spPr bwMode="auto">
            <a:xfrm>
              <a:off x="4210" y="3554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2/-</a:t>
              </a:r>
            </a:p>
          </p:txBody>
        </p:sp>
        <p:sp>
          <p:nvSpPr>
            <p:cNvPr id="59495" name="Line 16"/>
            <p:cNvSpPr>
              <a:spLocks noChangeShapeType="1"/>
            </p:cNvSpPr>
            <p:nvPr/>
          </p:nvSpPr>
          <p:spPr bwMode="auto">
            <a:xfrm>
              <a:off x="3483" y="3076"/>
              <a:ext cx="1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6" name="Line 17"/>
            <p:cNvSpPr>
              <a:spLocks noChangeShapeType="1"/>
            </p:cNvSpPr>
            <p:nvPr/>
          </p:nvSpPr>
          <p:spPr bwMode="auto">
            <a:xfrm>
              <a:off x="3508" y="3315"/>
              <a:ext cx="1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7" name="Line 18"/>
            <p:cNvSpPr>
              <a:spLocks noChangeShapeType="1"/>
            </p:cNvSpPr>
            <p:nvPr/>
          </p:nvSpPr>
          <p:spPr bwMode="auto">
            <a:xfrm>
              <a:off x="3513" y="3537"/>
              <a:ext cx="1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8" name="Line 19"/>
            <p:cNvSpPr>
              <a:spLocks noChangeShapeType="1"/>
            </p:cNvSpPr>
            <p:nvPr/>
          </p:nvSpPr>
          <p:spPr bwMode="auto">
            <a:xfrm>
              <a:off x="3495" y="3765"/>
              <a:ext cx="1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9" name="Line 20"/>
            <p:cNvSpPr>
              <a:spLocks noChangeShapeType="1"/>
            </p:cNvSpPr>
            <p:nvPr/>
          </p:nvSpPr>
          <p:spPr bwMode="auto">
            <a:xfrm flipH="1">
              <a:off x="3705" y="2874"/>
              <a:ext cx="6" cy="8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00" name="Line 21"/>
            <p:cNvSpPr>
              <a:spLocks noChangeShapeType="1"/>
            </p:cNvSpPr>
            <p:nvPr/>
          </p:nvSpPr>
          <p:spPr bwMode="auto">
            <a:xfrm>
              <a:off x="3513" y="2873"/>
              <a:ext cx="1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01" name="Line 22"/>
            <p:cNvSpPr>
              <a:spLocks noChangeShapeType="1"/>
            </p:cNvSpPr>
            <p:nvPr/>
          </p:nvSpPr>
          <p:spPr bwMode="auto">
            <a:xfrm flipH="1">
              <a:off x="4097" y="2873"/>
              <a:ext cx="6" cy="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02" name="Line 23"/>
            <p:cNvSpPr>
              <a:spLocks noChangeShapeType="1"/>
            </p:cNvSpPr>
            <p:nvPr/>
          </p:nvSpPr>
          <p:spPr bwMode="auto">
            <a:xfrm flipH="1">
              <a:off x="4464" y="2886"/>
              <a:ext cx="6" cy="8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03" name="Line 24"/>
            <p:cNvSpPr>
              <a:spLocks noChangeShapeType="1"/>
            </p:cNvSpPr>
            <p:nvPr/>
          </p:nvSpPr>
          <p:spPr bwMode="auto">
            <a:xfrm flipH="1">
              <a:off x="4786" y="2886"/>
              <a:ext cx="6" cy="8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04" name="Line 25"/>
            <p:cNvSpPr>
              <a:spLocks noChangeShapeType="1"/>
            </p:cNvSpPr>
            <p:nvPr/>
          </p:nvSpPr>
          <p:spPr bwMode="auto">
            <a:xfrm flipH="1">
              <a:off x="5172" y="2892"/>
              <a:ext cx="6" cy="8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05" name="Oval 26"/>
            <p:cNvSpPr>
              <a:spLocks noChangeArrowheads="1"/>
            </p:cNvSpPr>
            <p:nvPr/>
          </p:nvSpPr>
          <p:spPr bwMode="auto">
            <a:xfrm>
              <a:off x="4526" y="3111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5/-</a:t>
              </a:r>
            </a:p>
          </p:txBody>
        </p:sp>
        <p:sp>
          <p:nvSpPr>
            <p:cNvPr id="59506" name="Oval 27"/>
            <p:cNvSpPr>
              <a:spLocks noChangeArrowheads="1"/>
            </p:cNvSpPr>
            <p:nvPr/>
          </p:nvSpPr>
          <p:spPr bwMode="auto">
            <a:xfrm>
              <a:off x="4873" y="3344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4/-</a:t>
              </a:r>
            </a:p>
          </p:txBody>
        </p:sp>
        <p:sp>
          <p:nvSpPr>
            <p:cNvPr id="59507" name="Oval 28"/>
            <p:cNvSpPr>
              <a:spLocks noChangeArrowheads="1"/>
            </p:cNvSpPr>
            <p:nvPr/>
          </p:nvSpPr>
          <p:spPr bwMode="auto">
            <a:xfrm>
              <a:off x="3828" y="3560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1/-</a:t>
              </a:r>
            </a:p>
          </p:txBody>
        </p:sp>
      </p:grp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5284788" y="1833563"/>
            <a:ext cx="2703512" cy="1450975"/>
            <a:chOff x="3160" y="2383"/>
            <a:chExt cx="1703" cy="914"/>
          </a:xfrm>
        </p:grpSpPr>
        <p:sp>
          <p:nvSpPr>
            <p:cNvPr id="59460" name="Oval 30"/>
            <p:cNvSpPr>
              <a:spLocks noChangeArrowheads="1"/>
            </p:cNvSpPr>
            <p:nvPr/>
          </p:nvSpPr>
          <p:spPr bwMode="auto">
            <a:xfrm>
              <a:off x="3508" y="2654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a/0</a:t>
              </a:r>
            </a:p>
          </p:txBody>
        </p:sp>
        <p:sp>
          <p:nvSpPr>
            <p:cNvPr id="59461" name="Text Box 31"/>
            <p:cNvSpPr txBox="1">
              <a:spLocks noChangeArrowheads="1"/>
            </p:cNvSpPr>
            <p:nvPr/>
          </p:nvSpPr>
          <p:spPr bwMode="auto">
            <a:xfrm>
              <a:off x="3477" y="2383"/>
              <a:ext cx="1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00      01     11     10</a:t>
              </a:r>
            </a:p>
          </p:txBody>
        </p:sp>
        <p:sp>
          <p:nvSpPr>
            <p:cNvPr id="59462" name="Text Box 32"/>
            <p:cNvSpPr txBox="1">
              <a:spLocks noChangeArrowheads="1"/>
            </p:cNvSpPr>
            <p:nvPr/>
          </p:nvSpPr>
          <p:spPr bwMode="auto">
            <a:xfrm>
              <a:off x="3160" y="2623"/>
              <a:ext cx="240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  <a:endParaRPr lang="zh-CN" altLang="en-US"/>
            </a:p>
            <a:p>
              <a:pPr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59463" name="Oval 33"/>
            <p:cNvSpPr>
              <a:spLocks noChangeArrowheads="1"/>
            </p:cNvSpPr>
            <p:nvPr/>
          </p:nvSpPr>
          <p:spPr bwMode="auto">
            <a:xfrm>
              <a:off x="3875" y="2653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b/0</a:t>
              </a:r>
            </a:p>
          </p:txBody>
        </p:sp>
        <p:sp>
          <p:nvSpPr>
            <p:cNvPr id="59464" name="Oval 34"/>
            <p:cNvSpPr>
              <a:spLocks noChangeArrowheads="1"/>
            </p:cNvSpPr>
            <p:nvPr/>
          </p:nvSpPr>
          <p:spPr bwMode="auto">
            <a:xfrm>
              <a:off x="3868" y="2875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b/0</a:t>
              </a:r>
            </a:p>
          </p:txBody>
        </p:sp>
        <p:sp>
          <p:nvSpPr>
            <p:cNvPr id="59465" name="Oval 35"/>
            <p:cNvSpPr>
              <a:spLocks noChangeArrowheads="1"/>
            </p:cNvSpPr>
            <p:nvPr/>
          </p:nvSpPr>
          <p:spPr bwMode="auto">
            <a:xfrm>
              <a:off x="4216" y="3102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c/1</a:t>
              </a:r>
            </a:p>
          </p:txBody>
        </p:sp>
        <p:sp>
          <p:nvSpPr>
            <p:cNvPr id="59466" name="Oval 36"/>
            <p:cNvSpPr>
              <a:spLocks noChangeArrowheads="1"/>
            </p:cNvSpPr>
            <p:nvPr/>
          </p:nvSpPr>
          <p:spPr bwMode="auto">
            <a:xfrm>
              <a:off x="4197" y="2887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b/0</a:t>
              </a:r>
            </a:p>
          </p:txBody>
        </p:sp>
        <p:sp>
          <p:nvSpPr>
            <p:cNvPr id="59467" name="Oval 37"/>
            <p:cNvSpPr>
              <a:spLocks noChangeArrowheads="1"/>
            </p:cNvSpPr>
            <p:nvPr/>
          </p:nvSpPr>
          <p:spPr bwMode="auto">
            <a:xfrm>
              <a:off x="4577" y="3101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c/1</a:t>
              </a:r>
            </a:p>
          </p:txBody>
        </p:sp>
        <p:sp>
          <p:nvSpPr>
            <p:cNvPr id="59468" name="Oval 38"/>
            <p:cNvSpPr>
              <a:spLocks noChangeArrowheads="1"/>
            </p:cNvSpPr>
            <p:nvPr/>
          </p:nvSpPr>
          <p:spPr bwMode="auto">
            <a:xfrm>
              <a:off x="4526" y="2671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a/0</a:t>
              </a:r>
            </a:p>
          </p:txBody>
        </p:sp>
        <p:sp>
          <p:nvSpPr>
            <p:cNvPr id="59469" name="Oval 39"/>
            <p:cNvSpPr>
              <a:spLocks noChangeArrowheads="1"/>
            </p:cNvSpPr>
            <p:nvPr/>
          </p:nvSpPr>
          <p:spPr bwMode="auto">
            <a:xfrm>
              <a:off x="3514" y="2855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a/0</a:t>
              </a:r>
            </a:p>
          </p:txBody>
        </p:sp>
        <p:sp>
          <p:nvSpPr>
            <p:cNvPr id="59470" name="Oval 40"/>
            <p:cNvSpPr>
              <a:spLocks noChangeArrowheads="1"/>
            </p:cNvSpPr>
            <p:nvPr/>
          </p:nvSpPr>
          <p:spPr bwMode="auto">
            <a:xfrm>
              <a:off x="3887" y="3082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b/-</a:t>
              </a:r>
            </a:p>
          </p:txBody>
        </p:sp>
        <p:sp>
          <p:nvSpPr>
            <p:cNvPr id="59471" name="Line 41"/>
            <p:cNvSpPr>
              <a:spLocks noChangeShapeType="1"/>
            </p:cNvSpPr>
            <p:nvPr/>
          </p:nvSpPr>
          <p:spPr bwMode="auto">
            <a:xfrm>
              <a:off x="3160" y="2604"/>
              <a:ext cx="1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72" name="Line 42"/>
            <p:cNvSpPr>
              <a:spLocks noChangeShapeType="1"/>
            </p:cNvSpPr>
            <p:nvPr/>
          </p:nvSpPr>
          <p:spPr bwMode="auto">
            <a:xfrm>
              <a:off x="3185" y="2843"/>
              <a:ext cx="1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73" name="Line 43"/>
            <p:cNvSpPr>
              <a:spLocks noChangeShapeType="1"/>
            </p:cNvSpPr>
            <p:nvPr/>
          </p:nvSpPr>
          <p:spPr bwMode="auto">
            <a:xfrm>
              <a:off x="3190" y="3065"/>
              <a:ext cx="1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74" name="Line 44"/>
            <p:cNvSpPr>
              <a:spLocks noChangeShapeType="1"/>
            </p:cNvSpPr>
            <p:nvPr/>
          </p:nvSpPr>
          <p:spPr bwMode="auto">
            <a:xfrm>
              <a:off x="3172" y="3293"/>
              <a:ext cx="1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75" name="Line 45"/>
            <p:cNvSpPr>
              <a:spLocks noChangeShapeType="1"/>
            </p:cNvSpPr>
            <p:nvPr/>
          </p:nvSpPr>
          <p:spPr bwMode="auto">
            <a:xfrm flipH="1">
              <a:off x="3382" y="2402"/>
              <a:ext cx="6" cy="8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76" name="Line 46"/>
            <p:cNvSpPr>
              <a:spLocks noChangeShapeType="1"/>
            </p:cNvSpPr>
            <p:nvPr/>
          </p:nvSpPr>
          <p:spPr bwMode="auto">
            <a:xfrm>
              <a:off x="3190" y="2401"/>
              <a:ext cx="16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77" name="Line 47"/>
            <p:cNvSpPr>
              <a:spLocks noChangeShapeType="1"/>
            </p:cNvSpPr>
            <p:nvPr/>
          </p:nvSpPr>
          <p:spPr bwMode="auto">
            <a:xfrm flipH="1">
              <a:off x="3774" y="2401"/>
              <a:ext cx="6" cy="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78" name="Line 48"/>
            <p:cNvSpPr>
              <a:spLocks noChangeShapeType="1"/>
            </p:cNvSpPr>
            <p:nvPr/>
          </p:nvSpPr>
          <p:spPr bwMode="auto">
            <a:xfrm flipH="1">
              <a:off x="4141" y="2414"/>
              <a:ext cx="6" cy="8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79" name="Line 49"/>
            <p:cNvSpPr>
              <a:spLocks noChangeShapeType="1"/>
            </p:cNvSpPr>
            <p:nvPr/>
          </p:nvSpPr>
          <p:spPr bwMode="auto">
            <a:xfrm flipH="1">
              <a:off x="4463" y="2414"/>
              <a:ext cx="6" cy="8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80" name="Line 50"/>
            <p:cNvSpPr>
              <a:spLocks noChangeShapeType="1"/>
            </p:cNvSpPr>
            <p:nvPr/>
          </p:nvSpPr>
          <p:spPr bwMode="auto">
            <a:xfrm flipH="1">
              <a:off x="4849" y="2420"/>
              <a:ext cx="6" cy="8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81" name="Oval 51"/>
            <p:cNvSpPr>
              <a:spLocks noChangeArrowheads="1"/>
            </p:cNvSpPr>
            <p:nvPr/>
          </p:nvSpPr>
          <p:spPr bwMode="auto">
            <a:xfrm>
              <a:off x="4203" y="2639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c/-</a:t>
              </a:r>
            </a:p>
          </p:txBody>
        </p:sp>
        <p:sp>
          <p:nvSpPr>
            <p:cNvPr id="59482" name="Oval 52"/>
            <p:cNvSpPr>
              <a:spLocks noChangeArrowheads="1"/>
            </p:cNvSpPr>
            <p:nvPr/>
          </p:nvSpPr>
          <p:spPr bwMode="auto">
            <a:xfrm>
              <a:off x="4550" y="2872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c/-</a:t>
              </a:r>
            </a:p>
          </p:txBody>
        </p:sp>
        <p:sp>
          <p:nvSpPr>
            <p:cNvPr id="59483" name="Oval 53"/>
            <p:cNvSpPr>
              <a:spLocks noChangeArrowheads="1"/>
            </p:cNvSpPr>
            <p:nvPr/>
          </p:nvSpPr>
          <p:spPr bwMode="auto">
            <a:xfrm>
              <a:off x="3505" y="3088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a/-</a:t>
              </a:r>
            </a:p>
          </p:txBody>
        </p:sp>
      </p:grpSp>
      <p:sp>
        <p:nvSpPr>
          <p:cNvPr id="309379" name="Text Box 131"/>
          <p:cNvSpPr txBox="1">
            <a:spLocks noChangeArrowheads="1"/>
          </p:cNvSpPr>
          <p:nvPr/>
        </p:nvSpPr>
        <p:spPr bwMode="auto">
          <a:xfrm>
            <a:off x="2085975" y="5354638"/>
            <a:ext cx="254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激励状态表</a:t>
            </a:r>
            <a:r>
              <a:rPr lang="en-US" altLang="zh-CN"/>
              <a:t>Y1Y2</a:t>
            </a:r>
          </a:p>
        </p:txBody>
      </p:sp>
      <p:sp>
        <p:nvSpPr>
          <p:cNvPr id="309380" name="Text Box 132"/>
          <p:cNvSpPr txBox="1">
            <a:spLocks noChangeArrowheads="1"/>
          </p:cNvSpPr>
          <p:nvPr/>
        </p:nvSpPr>
        <p:spPr bwMode="auto">
          <a:xfrm>
            <a:off x="6481763" y="5365750"/>
            <a:ext cx="15192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输出表</a:t>
            </a:r>
            <a:r>
              <a:rPr lang="en-US" altLang="zh-CN"/>
              <a:t>z</a:t>
            </a:r>
          </a:p>
        </p:txBody>
      </p:sp>
      <p:sp>
        <p:nvSpPr>
          <p:cNvPr id="309381" name="AutoShape 133"/>
          <p:cNvSpPr>
            <a:spLocks noChangeArrowheads="1"/>
          </p:cNvSpPr>
          <p:nvPr/>
        </p:nvSpPr>
        <p:spPr bwMode="auto">
          <a:xfrm>
            <a:off x="3663950" y="2311400"/>
            <a:ext cx="1268413" cy="712788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388099858 h 21600"/>
              <a:gd name="T4" fmla="*/ 2147483647 w 21600"/>
              <a:gd name="T5" fmla="*/ 776198660 h 21600"/>
              <a:gd name="T6" fmla="*/ 2147483647 w 21600"/>
              <a:gd name="T7" fmla="*/ 388099858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382" name="Line 134"/>
          <p:cNvSpPr>
            <a:spLocks noChangeShapeType="1"/>
          </p:cNvSpPr>
          <p:nvPr/>
        </p:nvSpPr>
        <p:spPr bwMode="auto">
          <a:xfrm flipH="1">
            <a:off x="4437063" y="3300413"/>
            <a:ext cx="847725" cy="587375"/>
          </a:xfrm>
          <a:prstGeom prst="line">
            <a:avLst/>
          </a:prstGeom>
          <a:noFill/>
          <a:ln w="38100" cmpd="dbl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383" name="Line 135"/>
          <p:cNvSpPr>
            <a:spLocks noChangeShapeType="1"/>
          </p:cNvSpPr>
          <p:nvPr/>
        </p:nvSpPr>
        <p:spPr bwMode="auto">
          <a:xfrm flipH="1">
            <a:off x="6721475" y="3330575"/>
            <a:ext cx="19050" cy="557213"/>
          </a:xfrm>
          <a:prstGeom prst="line">
            <a:avLst/>
          </a:prstGeom>
          <a:noFill/>
          <a:ln w="38100" cmpd="dbl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142"/>
          <p:cNvGrpSpPr>
            <a:grpSpLocks/>
          </p:cNvGrpSpPr>
          <p:nvPr/>
        </p:nvGrpSpPr>
        <p:grpSpPr bwMode="auto">
          <a:xfrm>
            <a:off x="1573213" y="3871913"/>
            <a:ext cx="3059112" cy="1482725"/>
            <a:chOff x="991" y="2784"/>
            <a:chExt cx="1927" cy="934"/>
          </a:xfrm>
        </p:grpSpPr>
        <p:sp>
          <p:nvSpPr>
            <p:cNvPr id="59434" name="Oval 56"/>
            <p:cNvSpPr>
              <a:spLocks noChangeArrowheads="1"/>
            </p:cNvSpPr>
            <p:nvPr/>
          </p:nvSpPr>
          <p:spPr bwMode="auto">
            <a:xfrm>
              <a:off x="1563" y="3075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00</a:t>
              </a:r>
            </a:p>
          </p:txBody>
        </p:sp>
        <p:sp>
          <p:nvSpPr>
            <p:cNvPr id="59435" name="Text Box 57"/>
            <p:cNvSpPr txBox="1">
              <a:spLocks noChangeArrowheads="1"/>
            </p:cNvSpPr>
            <p:nvPr/>
          </p:nvSpPr>
          <p:spPr bwMode="auto">
            <a:xfrm>
              <a:off x="1532" y="2804"/>
              <a:ext cx="1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00      01     11     10</a:t>
              </a:r>
            </a:p>
          </p:txBody>
        </p:sp>
        <p:sp>
          <p:nvSpPr>
            <p:cNvPr id="59436" name="Text Box 58"/>
            <p:cNvSpPr txBox="1">
              <a:spLocks noChangeArrowheads="1"/>
            </p:cNvSpPr>
            <p:nvPr/>
          </p:nvSpPr>
          <p:spPr bwMode="auto">
            <a:xfrm>
              <a:off x="1155" y="3044"/>
              <a:ext cx="300" cy="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1101</a:t>
              </a:r>
            </a:p>
          </p:txBody>
        </p:sp>
        <p:sp>
          <p:nvSpPr>
            <p:cNvPr id="59437" name="Oval 59"/>
            <p:cNvSpPr>
              <a:spLocks noChangeArrowheads="1"/>
            </p:cNvSpPr>
            <p:nvPr/>
          </p:nvSpPr>
          <p:spPr bwMode="auto">
            <a:xfrm>
              <a:off x="1930" y="3074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11</a:t>
              </a:r>
            </a:p>
          </p:txBody>
        </p:sp>
        <p:sp>
          <p:nvSpPr>
            <p:cNvPr id="59438" name="Oval 60"/>
            <p:cNvSpPr>
              <a:spLocks noChangeArrowheads="1"/>
            </p:cNvSpPr>
            <p:nvPr/>
          </p:nvSpPr>
          <p:spPr bwMode="auto">
            <a:xfrm>
              <a:off x="1923" y="3296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11</a:t>
              </a:r>
            </a:p>
          </p:txBody>
        </p:sp>
        <p:sp>
          <p:nvSpPr>
            <p:cNvPr id="59439" name="Oval 61"/>
            <p:cNvSpPr>
              <a:spLocks noChangeArrowheads="1"/>
            </p:cNvSpPr>
            <p:nvPr/>
          </p:nvSpPr>
          <p:spPr bwMode="auto">
            <a:xfrm>
              <a:off x="2271" y="3523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01</a:t>
              </a:r>
            </a:p>
          </p:txBody>
        </p:sp>
        <p:sp>
          <p:nvSpPr>
            <p:cNvPr id="59440" name="Oval 62"/>
            <p:cNvSpPr>
              <a:spLocks noChangeArrowheads="1"/>
            </p:cNvSpPr>
            <p:nvPr/>
          </p:nvSpPr>
          <p:spPr bwMode="auto">
            <a:xfrm>
              <a:off x="2252" y="3308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11</a:t>
              </a:r>
            </a:p>
          </p:txBody>
        </p:sp>
        <p:sp>
          <p:nvSpPr>
            <p:cNvPr id="59441" name="Oval 63"/>
            <p:cNvSpPr>
              <a:spLocks noChangeArrowheads="1"/>
            </p:cNvSpPr>
            <p:nvPr/>
          </p:nvSpPr>
          <p:spPr bwMode="auto">
            <a:xfrm>
              <a:off x="2632" y="3522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01</a:t>
              </a:r>
            </a:p>
          </p:txBody>
        </p:sp>
        <p:sp>
          <p:nvSpPr>
            <p:cNvPr id="59442" name="Oval 64"/>
            <p:cNvSpPr>
              <a:spLocks noChangeArrowheads="1"/>
            </p:cNvSpPr>
            <p:nvPr/>
          </p:nvSpPr>
          <p:spPr bwMode="auto">
            <a:xfrm>
              <a:off x="2581" y="3092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00</a:t>
              </a:r>
            </a:p>
          </p:txBody>
        </p:sp>
        <p:sp>
          <p:nvSpPr>
            <p:cNvPr id="59443" name="Oval 65"/>
            <p:cNvSpPr>
              <a:spLocks noChangeArrowheads="1"/>
            </p:cNvSpPr>
            <p:nvPr/>
          </p:nvSpPr>
          <p:spPr bwMode="auto">
            <a:xfrm>
              <a:off x="1569" y="3276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00</a:t>
              </a:r>
            </a:p>
          </p:txBody>
        </p:sp>
        <p:sp>
          <p:nvSpPr>
            <p:cNvPr id="59444" name="Oval 66"/>
            <p:cNvSpPr>
              <a:spLocks noChangeArrowheads="1"/>
            </p:cNvSpPr>
            <p:nvPr/>
          </p:nvSpPr>
          <p:spPr bwMode="auto">
            <a:xfrm>
              <a:off x="1942" y="3503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11</a:t>
              </a:r>
            </a:p>
          </p:txBody>
        </p:sp>
        <p:sp>
          <p:nvSpPr>
            <p:cNvPr id="59445" name="Line 67"/>
            <p:cNvSpPr>
              <a:spLocks noChangeShapeType="1"/>
            </p:cNvSpPr>
            <p:nvPr/>
          </p:nvSpPr>
          <p:spPr bwMode="auto">
            <a:xfrm>
              <a:off x="1437" y="3025"/>
              <a:ext cx="14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46" name="Line 68"/>
            <p:cNvSpPr>
              <a:spLocks noChangeShapeType="1"/>
            </p:cNvSpPr>
            <p:nvPr/>
          </p:nvSpPr>
          <p:spPr bwMode="auto">
            <a:xfrm>
              <a:off x="1434" y="3254"/>
              <a:ext cx="1471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47" name="Line 69"/>
            <p:cNvSpPr>
              <a:spLocks noChangeShapeType="1"/>
            </p:cNvSpPr>
            <p:nvPr/>
          </p:nvSpPr>
          <p:spPr bwMode="auto">
            <a:xfrm>
              <a:off x="1434" y="3486"/>
              <a:ext cx="1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48" name="Line 70"/>
            <p:cNvSpPr>
              <a:spLocks noChangeShapeType="1"/>
            </p:cNvSpPr>
            <p:nvPr/>
          </p:nvSpPr>
          <p:spPr bwMode="auto">
            <a:xfrm>
              <a:off x="1434" y="3704"/>
              <a:ext cx="1458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49" name="Line 71"/>
            <p:cNvSpPr>
              <a:spLocks noChangeShapeType="1"/>
            </p:cNvSpPr>
            <p:nvPr/>
          </p:nvSpPr>
          <p:spPr bwMode="auto">
            <a:xfrm flipH="1">
              <a:off x="1443" y="3032"/>
              <a:ext cx="0" cy="6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50" name="Line 73"/>
            <p:cNvSpPr>
              <a:spLocks noChangeShapeType="1"/>
            </p:cNvSpPr>
            <p:nvPr/>
          </p:nvSpPr>
          <p:spPr bwMode="auto">
            <a:xfrm flipH="1">
              <a:off x="1829" y="3015"/>
              <a:ext cx="0" cy="6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51" name="Line 74"/>
            <p:cNvSpPr>
              <a:spLocks noChangeShapeType="1"/>
            </p:cNvSpPr>
            <p:nvPr/>
          </p:nvSpPr>
          <p:spPr bwMode="auto">
            <a:xfrm flipH="1">
              <a:off x="2196" y="3015"/>
              <a:ext cx="0" cy="6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52" name="Line 75"/>
            <p:cNvSpPr>
              <a:spLocks noChangeShapeType="1"/>
            </p:cNvSpPr>
            <p:nvPr/>
          </p:nvSpPr>
          <p:spPr bwMode="auto">
            <a:xfrm flipH="1">
              <a:off x="2518" y="3016"/>
              <a:ext cx="0" cy="6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53" name="Line 76"/>
            <p:cNvSpPr>
              <a:spLocks noChangeShapeType="1"/>
            </p:cNvSpPr>
            <p:nvPr/>
          </p:nvSpPr>
          <p:spPr bwMode="auto">
            <a:xfrm>
              <a:off x="2892" y="3016"/>
              <a:ext cx="1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54" name="Oval 77"/>
            <p:cNvSpPr>
              <a:spLocks noChangeArrowheads="1"/>
            </p:cNvSpPr>
            <p:nvPr/>
          </p:nvSpPr>
          <p:spPr bwMode="auto">
            <a:xfrm>
              <a:off x="2258" y="3060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01</a:t>
              </a:r>
            </a:p>
          </p:txBody>
        </p:sp>
        <p:sp>
          <p:nvSpPr>
            <p:cNvPr id="59455" name="Oval 78"/>
            <p:cNvSpPr>
              <a:spLocks noChangeArrowheads="1"/>
            </p:cNvSpPr>
            <p:nvPr/>
          </p:nvSpPr>
          <p:spPr bwMode="auto">
            <a:xfrm>
              <a:off x="2605" y="3293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01</a:t>
              </a:r>
            </a:p>
          </p:txBody>
        </p:sp>
        <p:sp>
          <p:nvSpPr>
            <p:cNvPr id="59456" name="Oval 79"/>
            <p:cNvSpPr>
              <a:spLocks noChangeArrowheads="1"/>
            </p:cNvSpPr>
            <p:nvPr/>
          </p:nvSpPr>
          <p:spPr bwMode="auto">
            <a:xfrm>
              <a:off x="1560" y="3509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00</a:t>
              </a:r>
            </a:p>
          </p:txBody>
        </p:sp>
        <p:sp>
          <p:nvSpPr>
            <p:cNvPr id="59457" name="Text Box 136"/>
            <p:cNvSpPr txBox="1">
              <a:spLocks noChangeArrowheads="1"/>
            </p:cNvSpPr>
            <p:nvPr/>
          </p:nvSpPr>
          <p:spPr bwMode="auto">
            <a:xfrm>
              <a:off x="1217" y="2784"/>
              <a:ext cx="4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x1x2</a:t>
              </a:r>
              <a:endParaRPr lang="zh-CN" altLang="en-US"/>
            </a:p>
          </p:txBody>
        </p:sp>
        <p:sp>
          <p:nvSpPr>
            <p:cNvPr id="59458" name="Text Box 137"/>
            <p:cNvSpPr txBox="1">
              <a:spLocks noChangeArrowheads="1"/>
            </p:cNvSpPr>
            <p:nvPr/>
          </p:nvSpPr>
          <p:spPr bwMode="auto">
            <a:xfrm>
              <a:off x="991" y="2900"/>
              <a:ext cx="4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y1y2</a:t>
              </a:r>
              <a:endParaRPr lang="zh-CN" altLang="en-US"/>
            </a:p>
          </p:txBody>
        </p:sp>
        <p:sp>
          <p:nvSpPr>
            <p:cNvPr id="59459" name="Line 138"/>
            <p:cNvSpPr>
              <a:spLocks noChangeShapeType="1"/>
            </p:cNvSpPr>
            <p:nvPr/>
          </p:nvSpPr>
          <p:spPr bwMode="auto">
            <a:xfrm flipH="1" flipV="1">
              <a:off x="1162" y="2900"/>
              <a:ext cx="272" cy="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43"/>
          <p:cNvGrpSpPr>
            <a:grpSpLocks/>
          </p:cNvGrpSpPr>
          <p:nvPr/>
        </p:nvGrpSpPr>
        <p:grpSpPr bwMode="auto">
          <a:xfrm>
            <a:off x="5278438" y="3871913"/>
            <a:ext cx="3130550" cy="1466850"/>
            <a:chOff x="3325" y="2784"/>
            <a:chExt cx="1972" cy="924"/>
          </a:xfrm>
        </p:grpSpPr>
        <p:sp>
          <p:nvSpPr>
            <p:cNvPr id="59408" name="Oval 107"/>
            <p:cNvSpPr>
              <a:spLocks noChangeArrowheads="1"/>
            </p:cNvSpPr>
            <p:nvPr/>
          </p:nvSpPr>
          <p:spPr bwMode="auto">
            <a:xfrm>
              <a:off x="3942" y="3065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</a:t>
              </a:r>
            </a:p>
          </p:txBody>
        </p:sp>
        <p:sp>
          <p:nvSpPr>
            <p:cNvPr id="59409" name="Text Box 108"/>
            <p:cNvSpPr txBox="1">
              <a:spLocks noChangeArrowheads="1"/>
            </p:cNvSpPr>
            <p:nvPr/>
          </p:nvSpPr>
          <p:spPr bwMode="auto">
            <a:xfrm>
              <a:off x="3911" y="2794"/>
              <a:ext cx="1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00      01     11     10</a:t>
              </a:r>
            </a:p>
          </p:txBody>
        </p:sp>
        <p:sp>
          <p:nvSpPr>
            <p:cNvPr id="59410" name="Text Box 109"/>
            <p:cNvSpPr txBox="1">
              <a:spLocks noChangeArrowheads="1"/>
            </p:cNvSpPr>
            <p:nvPr/>
          </p:nvSpPr>
          <p:spPr bwMode="auto">
            <a:xfrm>
              <a:off x="3551" y="3034"/>
              <a:ext cx="283" cy="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1101</a:t>
              </a:r>
            </a:p>
          </p:txBody>
        </p:sp>
        <p:sp>
          <p:nvSpPr>
            <p:cNvPr id="59411" name="Oval 110"/>
            <p:cNvSpPr>
              <a:spLocks noChangeArrowheads="1"/>
            </p:cNvSpPr>
            <p:nvPr/>
          </p:nvSpPr>
          <p:spPr bwMode="auto">
            <a:xfrm>
              <a:off x="4309" y="3064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</a:t>
              </a:r>
            </a:p>
          </p:txBody>
        </p:sp>
        <p:sp>
          <p:nvSpPr>
            <p:cNvPr id="59412" name="Oval 111"/>
            <p:cNvSpPr>
              <a:spLocks noChangeArrowheads="1"/>
            </p:cNvSpPr>
            <p:nvPr/>
          </p:nvSpPr>
          <p:spPr bwMode="auto">
            <a:xfrm>
              <a:off x="4302" y="3286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</a:t>
              </a:r>
            </a:p>
          </p:txBody>
        </p:sp>
        <p:sp>
          <p:nvSpPr>
            <p:cNvPr id="59413" name="Oval 112"/>
            <p:cNvSpPr>
              <a:spLocks noChangeArrowheads="1"/>
            </p:cNvSpPr>
            <p:nvPr/>
          </p:nvSpPr>
          <p:spPr bwMode="auto">
            <a:xfrm>
              <a:off x="4650" y="3513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59414" name="Oval 113"/>
            <p:cNvSpPr>
              <a:spLocks noChangeArrowheads="1"/>
            </p:cNvSpPr>
            <p:nvPr/>
          </p:nvSpPr>
          <p:spPr bwMode="auto">
            <a:xfrm>
              <a:off x="4631" y="3298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</a:t>
              </a:r>
            </a:p>
          </p:txBody>
        </p:sp>
        <p:sp>
          <p:nvSpPr>
            <p:cNvPr id="59415" name="Oval 114"/>
            <p:cNvSpPr>
              <a:spLocks noChangeArrowheads="1"/>
            </p:cNvSpPr>
            <p:nvPr/>
          </p:nvSpPr>
          <p:spPr bwMode="auto">
            <a:xfrm>
              <a:off x="5011" y="3512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59416" name="Oval 115"/>
            <p:cNvSpPr>
              <a:spLocks noChangeArrowheads="1"/>
            </p:cNvSpPr>
            <p:nvPr/>
          </p:nvSpPr>
          <p:spPr bwMode="auto">
            <a:xfrm>
              <a:off x="4960" y="3082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</a:t>
              </a:r>
            </a:p>
          </p:txBody>
        </p:sp>
        <p:sp>
          <p:nvSpPr>
            <p:cNvPr id="59417" name="Oval 116"/>
            <p:cNvSpPr>
              <a:spLocks noChangeArrowheads="1"/>
            </p:cNvSpPr>
            <p:nvPr/>
          </p:nvSpPr>
          <p:spPr bwMode="auto">
            <a:xfrm>
              <a:off x="3948" y="3266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</a:t>
              </a:r>
            </a:p>
          </p:txBody>
        </p:sp>
        <p:sp>
          <p:nvSpPr>
            <p:cNvPr id="59418" name="Oval 117"/>
            <p:cNvSpPr>
              <a:spLocks noChangeArrowheads="1"/>
            </p:cNvSpPr>
            <p:nvPr/>
          </p:nvSpPr>
          <p:spPr bwMode="auto">
            <a:xfrm>
              <a:off x="4321" y="3493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-</a:t>
              </a:r>
            </a:p>
          </p:txBody>
        </p:sp>
        <p:sp>
          <p:nvSpPr>
            <p:cNvPr id="59419" name="Line 118"/>
            <p:cNvSpPr>
              <a:spLocks noChangeShapeType="1"/>
            </p:cNvSpPr>
            <p:nvPr/>
          </p:nvSpPr>
          <p:spPr bwMode="auto">
            <a:xfrm flipV="1">
              <a:off x="3816" y="3015"/>
              <a:ext cx="1443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0" name="Line 119"/>
            <p:cNvSpPr>
              <a:spLocks noChangeShapeType="1"/>
            </p:cNvSpPr>
            <p:nvPr/>
          </p:nvSpPr>
          <p:spPr bwMode="auto">
            <a:xfrm>
              <a:off x="3816" y="3251"/>
              <a:ext cx="1468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1" name="Line 120"/>
            <p:cNvSpPr>
              <a:spLocks noChangeShapeType="1"/>
            </p:cNvSpPr>
            <p:nvPr/>
          </p:nvSpPr>
          <p:spPr bwMode="auto">
            <a:xfrm>
              <a:off x="3816" y="3467"/>
              <a:ext cx="1473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2" name="Line 121"/>
            <p:cNvSpPr>
              <a:spLocks noChangeShapeType="1"/>
            </p:cNvSpPr>
            <p:nvPr/>
          </p:nvSpPr>
          <p:spPr bwMode="auto">
            <a:xfrm>
              <a:off x="3816" y="3704"/>
              <a:ext cx="14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3" name="Line 122"/>
            <p:cNvSpPr>
              <a:spLocks noChangeShapeType="1"/>
            </p:cNvSpPr>
            <p:nvPr/>
          </p:nvSpPr>
          <p:spPr bwMode="auto">
            <a:xfrm flipH="1">
              <a:off x="3816" y="3025"/>
              <a:ext cx="0" cy="6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4" name="Line 124"/>
            <p:cNvSpPr>
              <a:spLocks noChangeShapeType="1"/>
            </p:cNvSpPr>
            <p:nvPr/>
          </p:nvSpPr>
          <p:spPr bwMode="auto">
            <a:xfrm flipH="1">
              <a:off x="4208" y="3006"/>
              <a:ext cx="0" cy="6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5" name="Line 125"/>
            <p:cNvSpPr>
              <a:spLocks noChangeShapeType="1"/>
            </p:cNvSpPr>
            <p:nvPr/>
          </p:nvSpPr>
          <p:spPr bwMode="auto">
            <a:xfrm flipH="1">
              <a:off x="4575" y="3006"/>
              <a:ext cx="0" cy="6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6" name="Line 126"/>
            <p:cNvSpPr>
              <a:spLocks noChangeShapeType="1"/>
            </p:cNvSpPr>
            <p:nvPr/>
          </p:nvSpPr>
          <p:spPr bwMode="auto">
            <a:xfrm flipH="1">
              <a:off x="4897" y="3006"/>
              <a:ext cx="0" cy="6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7" name="Line 127"/>
            <p:cNvSpPr>
              <a:spLocks noChangeShapeType="1"/>
            </p:cNvSpPr>
            <p:nvPr/>
          </p:nvSpPr>
          <p:spPr bwMode="auto">
            <a:xfrm>
              <a:off x="5271" y="3015"/>
              <a:ext cx="12" cy="6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8" name="Oval 128"/>
            <p:cNvSpPr>
              <a:spLocks noChangeArrowheads="1"/>
            </p:cNvSpPr>
            <p:nvPr/>
          </p:nvSpPr>
          <p:spPr bwMode="auto">
            <a:xfrm>
              <a:off x="4637" y="3050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-</a:t>
              </a:r>
            </a:p>
          </p:txBody>
        </p:sp>
        <p:sp>
          <p:nvSpPr>
            <p:cNvPr id="59429" name="Oval 129"/>
            <p:cNvSpPr>
              <a:spLocks noChangeArrowheads="1"/>
            </p:cNvSpPr>
            <p:nvPr/>
          </p:nvSpPr>
          <p:spPr bwMode="auto">
            <a:xfrm>
              <a:off x="4984" y="3283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-</a:t>
              </a:r>
            </a:p>
          </p:txBody>
        </p:sp>
        <p:sp>
          <p:nvSpPr>
            <p:cNvPr id="59430" name="Oval 130"/>
            <p:cNvSpPr>
              <a:spLocks noChangeArrowheads="1"/>
            </p:cNvSpPr>
            <p:nvPr/>
          </p:nvSpPr>
          <p:spPr bwMode="auto">
            <a:xfrm>
              <a:off x="3939" y="3499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-</a:t>
              </a:r>
            </a:p>
          </p:txBody>
        </p:sp>
        <p:sp>
          <p:nvSpPr>
            <p:cNvPr id="59431" name="Text Box 139"/>
            <p:cNvSpPr txBox="1">
              <a:spLocks noChangeArrowheads="1"/>
            </p:cNvSpPr>
            <p:nvPr/>
          </p:nvSpPr>
          <p:spPr bwMode="auto">
            <a:xfrm>
              <a:off x="3622" y="2784"/>
              <a:ext cx="3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x1x2</a:t>
              </a:r>
              <a:endParaRPr lang="zh-CN" altLang="en-US"/>
            </a:p>
          </p:txBody>
        </p:sp>
        <p:sp>
          <p:nvSpPr>
            <p:cNvPr id="59432" name="Text Box 140"/>
            <p:cNvSpPr txBox="1">
              <a:spLocks noChangeArrowheads="1"/>
            </p:cNvSpPr>
            <p:nvPr/>
          </p:nvSpPr>
          <p:spPr bwMode="auto">
            <a:xfrm>
              <a:off x="3325" y="2926"/>
              <a:ext cx="4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y1y2</a:t>
              </a:r>
              <a:endParaRPr lang="zh-CN" altLang="en-US"/>
            </a:p>
          </p:txBody>
        </p:sp>
        <p:sp>
          <p:nvSpPr>
            <p:cNvPr id="59433" name="Line 141"/>
            <p:cNvSpPr>
              <a:spLocks noChangeShapeType="1"/>
            </p:cNvSpPr>
            <p:nvPr/>
          </p:nvSpPr>
          <p:spPr bwMode="auto">
            <a:xfrm flipH="1" flipV="1">
              <a:off x="3551" y="2900"/>
              <a:ext cx="265" cy="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B8DD42-E9AF-469C-BF05-3810743811D4}" type="datetime1">
              <a:rPr lang="zh-CN" altLang="en-US" smtClean="0"/>
              <a:t>2018/12/2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379" grpId="0"/>
      <p:bldP spid="309380" grpId="0"/>
      <p:bldP spid="309381" grpId="0" animBg="1"/>
      <p:bldP spid="309382" grpId="0" animBg="1"/>
      <p:bldP spid="30938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sz="3600" dirty="0"/>
              <a:t>电平异步时序逻辑电路的设计</a:t>
            </a:r>
            <a:endParaRPr lang="zh-CN" altLang="en-US" dirty="0"/>
          </a:p>
        </p:txBody>
      </p:sp>
      <p:sp>
        <p:nvSpPr>
          <p:cNvPr id="6042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10838" y="1425575"/>
            <a:ext cx="6862763" cy="479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/>
              <a:t>第五步，列出激励函数和输出函数表达式</a:t>
            </a:r>
          </a:p>
        </p:txBody>
      </p:sp>
      <p:grpSp>
        <p:nvGrpSpPr>
          <p:cNvPr id="60423" name="Group 29"/>
          <p:cNvGrpSpPr>
            <a:grpSpLocks/>
          </p:cNvGrpSpPr>
          <p:nvPr/>
        </p:nvGrpSpPr>
        <p:grpSpPr bwMode="auto">
          <a:xfrm>
            <a:off x="287338" y="3192463"/>
            <a:ext cx="3059112" cy="1482725"/>
            <a:chOff x="991" y="2784"/>
            <a:chExt cx="1927" cy="934"/>
          </a:xfrm>
        </p:grpSpPr>
        <p:sp>
          <p:nvSpPr>
            <p:cNvPr id="60456" name="Oval 30"/>
            <p:cNvSpPr>
              <a:spLocks noChangeArrowheads="1"/>
            </p:cNvSpPr>
            <p:nvPr/>
          </p:nvSpPr>
          <p:spPr bwMode="auto">
            <a:xfrm>
              <a:off x="1563" y="3075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00</a:t>
              </a:r>
            </a:p>
          </p:txBody>
        </p:sp>
        <p:sp>
          <p:nvSpPr>
            <p:cNvPr id="60457" name="Text Box 31"/>
            <p:cNvSpPr txBox="1">
              <a:spLocks noChangeArrowheads="1"/>
            </p:cNvSpPr>
            <p:nvPr/>
          </p:nvSpPr>
          <p:spPr bwMode="auto">
            <a:xfrm>
              <a:off x="1532" y="2804"/>
              <a:ext cx="13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00      01     11     10</a:t>
              </a:r>
            </a:p>
          </p:txBody>
        </p:sp>
        <p:sp>
          <p:nvSpPr>
            <p:cNvPr id="60458" name="Text Box 32"/>
            <p:cNvSpPr txBox="1">
              <a:spLocks noChangeArrowheads="1"/>
            </p:cNvSpPr>
            <p:nvPr/>
          </p:nvSpPr>
          <p:spPr bwMode="auto">
            <a:xfrm>
              <a:off x="1162" y="3044"/>
              <a:ext cx="293" cy="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1101</a:t>
              </a:r>
            </a:p>
          </p:txBody>
        </p:sp>
        <p:sp>
          <p:nvSpPr>
            <p:cNvPr id="60459" name="Oval 33"/>
            <p:cNvSpPr>
              <a:spLocks noChangeArrowheads="1"/>
            </p:cNvSpPr>
            <p:nvPr/>
          </p:nvSpPr>
          <p:spPr bwMode="auto">
            <a:xfrm>
              <a:off x="1930" y="3074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11</a:t>
              </a:r>
            </a:p>
          </p:txBody>
        </p:sp>
        <p:sp>
          <p:nvSpPr>
            <p:cNvPr id="60460" name="Oval 34"/>
            <p:cNvSpPr>
              <a:spLocks noChangeArrowheads="1"/>
            </p:cNvSpPr>
            <p:nvPr/>
          </p:nvSpPr>
          <p:spPr bwMode="auto">
            <a:xfrm>
              <a:off x="1923" y="3296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11</a:t>
              </a:r>
            </a:p>
          </p:txBody>
        </p:sp>
        <p:sp>
          <p:nvSpPr>
            <p:cNvPr id="60461" name="Oval 35"/>
            <p:cNvSpPr>
              <a:spLocks noChangeArrowheads="1"/>
            </p:cNvSpPr>
            <p:nvPr/>
          </p:nvSpPr>
          <p:spPr bwMode="auto">
            <a:xfrm>
              <a:off x="2271" y="3523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01</a:t>
              </a:r>
            </a:p>
          </p:txBody>
        </p:sp>
        <p:sp>
          <p:nvSpPr>
            <p:cNvPr id="60462" name="Oval 36"/>
            <p:cNvSpPr>
              <a:spLocks noChangeArrowheads="1"/>
            </p:cNvSpPr>
            <p:nvPr/>
          </p:nvSpPr>
          <p:spPr bwMode="auto">
            <a:xfrm>
              <a:off x="2252" y="3308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11</a:t>
              </a:r>
            </a:p>
          </p:txBody>
        </p:sp>
        <p:sp>
          <p:nvSpPr>
            <p:cNvPr id="60463" name="Oval 37"/>
            <p:cNvSpPr>
              <a:spLocks noChangeArrowheads="1"/>
            </p:cNvSpPr>
            <p:nvPr/>
          </p:nvSpPr>
          <p:spPr bwMode="auto">
            <a:xfrm>
              <a:off x="2632" y="3522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01</a:t>
              </a:r>
            </a:p>
          </p:txBody>
        </p:sp>
        <p:sp>
          <p:nvSpPr>
            <p:cNvPr id="60464" name="Oval 38"/>
            <p:cNvSpPr>
              <a:spLocks noChangeArrowheads="1"/>
            </p:cNvSpPr>
            <p:nvPr/>
          </p:nvSpPr>
          <p:spPr bwMode="auto">
            <a:xfrm>
              <a:off x="2581" y="3092"/>
              <a:ext cx="190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00</a:t>
              </a:r>
            </a:p>
          </p:txBody>
        </p:sp>
        <p:sp>
          <p:nvSpPr>
            <p:cNvPr id="60465" name="Oval 39"/>
            <p:cNvSpPr>
              <a:spLocks noChangeArrowheads="1"/>
            </p:cNvSpPr>
            <p:nvPr/>
          </p:nvSpPr>
          <p:spPr bwMode="auto">
            <a:xfrm>
              <a:off x="1569" y="3276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00</a:t>
              </a:r>
            </a:p>
          </p:txBody>
        </p:sp>
        <p:sp>
          <p:nvSpPr>
            <p:cNvPr id="60466" name="Oval 40"/>
            <p:cNvSpPr>
              <a:spLocks noChangeArrowheads="1"/>
            </p:cNvSpPr>
            <p:nvPr/>
          </p:nvSpPr>
          <p:spPr bwMode="auto">
            <a:xfrm>
              <a:off x="1942" y="3503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11</a:t>
              </a:r>
            </a:p>
          </p:txBody>
        </p:sp>
        <p:sp>
          <p:nvSpPr>
            <p:cNvPr id="60467" name="Line 41"/>
            <p:cNvSpPr>
              <a:spLocks noChangeShapeType="1"/>
            </p:cNvSpPr>
            <p:nvPr/>
          </p:nvSpPr>
          <p:spPr bwMode="auto">
            <a:xfrm>
              <a:off x="1437" y="3025"/>
              <a:ext cx="14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68" name="Line 42"/>
            <p:cNvSpPr>
              <a:spLocks noChangeShapeType="1"/>
            </p:cNvSpPr>
            <p:nvPr/>
          </p:nvSpPr>
          <p:spPr bwMode="auto">
            <a:xfrm>
              <a:off x="1434" y="3254"/>
              <a:ext cx="1471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69" name="Line 43"/>
            <p:cNvSpPr>
              <a:spLocks noChangeShapeType="1"/>
            </p:cNvSpPr>
            <p:nvPr/>
          </p:nvSpPr>
          <p:spPr bwMode="auto">
            <a:xfrm>
              <a:off x="1434" y="3486"/>
              <a:ext cx="1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0" name="Line 44"/>
            <p:cNvSpPr>
              <a:spLocks noChangeShapeType="1"/>
            </p:cNvSpPr>
            <p:nvPr/>
          </p:nvSpPr>
          <p:spPr bwMode="auto">
            <a:xfrm>
              <a:off x="1434" y="3704"/>
              <a:ext cx="1458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1" name="Line 45"/>
            <p:cNvSpPr>
              <a:spLocks noChangeShapeType="1"/>
            </p:cNvSpPr>
            <p:nvPr/>
          </p:nvSpPr>
          <p:spPr bwMode="auto">
            <a:xfrm flipH="1">
              <a:off x="1443" y="3032"/>
              <a:ext cx="0" cy="6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2" name="Line 46"/>
            <p:cNvSpPr>
              <a:spLocks noChangeShapeType="1"/>
            </p:cNvSpPr>
            <p:nvPr/>
          </p:nvSpPr>
          <p:spPr bwMode="auto">
            <a:xfrm flipH="1">
              <a:off x="1829" y="3015"/>
              <a:ext cx="0" cy="6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3" name="Line 47"/>
            <p:cNvSpPr>
              <a:spLocks noChangeShapeType="1"/>
            </p:cNvSpPr>
            <p:nvPr/>
          </p:nvSpPr>
          <p:spPr bwMode="auto">
            <a:xfrm flipH="1">
              <a:off x="2196" y="3015"/>
              <a:ext cx="0" cy="6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4" name="Line 48"/>
            <p:cNvSpPr>
              <a:spLocks noChangeShapeType="1"/>
            </p:cNvSpPr>
            <p:nvPr/>
          </p:nvSpPr>
          <p:spPr bwMode="auto">
            <a:xfrm flipH="1">
              <a:off x="2518" y="3016"/>
              <a:ext cx="0" cy="6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5" name="Line 49"/>
            <p:cNvSpPr>
              <a:spLocks noChangeShapeType="1"/>
            </p:cNvSpPr>
            <p:nvPr/>
          </p:nvSpPr>
          <p:spPr bwMode="auto">
            <a:xfrm>
              <a:off x="2892" y="3016"/>
              <a:ext cx="1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6" name="Oval 50"/>
            <p:cNvSpPr>
              <a:spLocks noChangeArrowheads="1"/>
            </p:cNvSpPr>
            <p:nvPr/>
          </p:nvSpPr>
          <p:spPr bwMode="auto">
            <a:xfrm>
              <a:off x="2258" y="3060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01</a:t>
              </a:r>
            </a:p>
          </p:txBody>
        </p:sp>
        <p:sp>
          <p:nvSpPr>
            <p:cNvPr id="60477" name="Oval 51"/>
            <p:cNvSpPr>
              <a:spLocks noChangeArrowheads="1"/>
            </p:cNvSpPr>
            <p:nvPr/>
          </p:nvSpPr>
          <p:spPr bwMode="auto">
            <a:xfrm>
              <a:off x="2605" y="3293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01</a:t>
              </a:r>
            </a:p>
          </p:txBody>
        </p:sp>
        <p:sp>
          <p:nvSpPr>
            <p:cNvPr id="60478" name="Oval 52"/>
            <p:cNvSpPr>
              <a:spLocks noChangeArrowheads="1"/>
            </p:cNvSpPr>
            <p:nvPr/>
          </p:nvSpPr>
          <p:spPr bwMode="auto">
            <a:xfrm>
              <a:off x="1560" y="3509"/>
              <a:ext cx="190" cy="15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00</a:t>
              </a:r>
            </a:p>
          </p:txBody>
        </p:sp>
        <p:sp>
          <p:nvSpPr>
            <p:cNvPr id="60479" name="Text Box 53"/>
            <p:cNvSpPr txBox="1">
              <a:spLocks noChangeArrowheads="1"/>
            </p:cNvSpPr>
            <p:nvPr/>
          </p:nvSpPr>
          <p:spPr bwMode="auto">
            <a:xfrm>
              <a:off x="1217" y="2784"/>
              <a:ext cx="4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x1x2</a:t>
              </a:r>
              <a:endParaRPr lang="zh-CN" altLang="en-US"/>
            </a:p>
          </p:txBody>
        </p:sp>
        <p:sp>
          <p:nvSpPr>
            <p:cNvPr id="60480" name="Text Box 54"/>
            <p:cNvSpPr txBox="1">
              <a:spLocks noChangeArrowheads="1"/>
            </p:cNvSpPr>
            <p:nvPr/>
          </p:nvSpPr>
          <p:spPr bwMode="auto">
            <a:xfrm>
              <a:off x="991" y="2900"/>
              <a:ext cx="4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y1y2</a:t>
              </a:r>
              <a:endParaRPr lang="zh-CN" altLang="en-US"/>
            </a:p>
          </p:txBody>
        </p:sp>
        <p:sp>
          <p:nvSpPr>
            <p:cNvPr id="60481" name="Line 55"/>
            <p:cNvSpPr>
              <a:spLocks noChangeShapeType="1"/>
            </p:cNvSpPr>
            <p:nvPr/>
          </p:nvSpPr>
          <p:spPr bwMode="auto">
            <a:xfrm flipH="1" flipV="1">
              <a:off x="1162" y="2900"/>
              <a:ext cx="272" cy="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424" name="Text Box 83"/>
          <p:cNvSpPr txBox="1">
            <a:spLocks noChangeArrowheads="1"/>
          </p:cNvSpPr>
          <p:nvPr/>
        </p:nvSpPr>
        <p:spPr bwMode="auto">
          <a:xfrm>
            <a:off x="825500" y="4833938"/>
            <a:ext cx="254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激励状态表</a:t>
            </a:r>
            <a:r>
              <a:rPr lang="en-US" altLang="zh-CN"/>
              <a:t>Y1Y2</a:t>
            </a:r>
          </a:p>
        </p:txBody>
      </p:sp>
      <p:grpSp>
        <p:nvGrpSpPr>
          <p:cNvPr id="3" name="Group 98"/>
          <p:cNvGrpSpPr>
            <a:grpSpLocks/>
          </p:cNvGrpSpPr>
          <p:nvPr/>
        </p:nvGrpSpPr>
        <p:grpSpPr bwMode="auto">
          <a:xfrm>
            <a:off x="4254500" y="2260600"/>
            <a:ext cx="2765425" cy="2028825"/>
            <a:chOff x="2771" y="1600"/>
            <a:chExt cx="1742" cy="1278"/>
          </a:xfrm>
        </p:grpSpPr>
        <p:sp>
          <p:nvSpPr>
            <p:cNvPr id="60447" name="Text Box 58"/>
            <p:cNvSpPr txBox="1">
              <a:spLocks noChangeArrowheads="1"/>
            </p:cNvSpPr>
            <p:nvPr/>
          </p:nvSpPr>
          <p:spPr bwMode="auto">
            <a:xfrm>
              <a:off x="3312" y="1620"/>
              <a:ext cx="1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00   01   11    10</a:t>
              </a:r>
            </a:p>
          </p:txBody>
        </p:sp>
        <p:sp>
          <p:nvSpPr>
            <p:cNvPr id="60448" name="Text Box 59"/>
            <p:cNvSpPr txBox="1">
              <a:spLocks noChangeArrowheads="1"/>
            </p:cNvSpPr>
            <p:nvPr/>
          </p:nvSpPr>
          <p:spPr bwMode="auto">
            <a:xfrm>
              <a:off x="2911" y="1860"/>
              <a:ext cx="324" cy="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01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11</a:t>
              </a:r>
            </a:p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3300"/>
                  </a:solidFill>
                </a:rPr>
                <a:t>10</a:t>
              </a:r>
            </a:p>
          </p:txBody>
        </p:sp>
        <p:sp>
          <p:nvSpPr>
            <p:cNvPr id="60449" name="Text Box 80"/>
            <p:cNvSpPr txBox="1">
              <a:spLocks noChangeArrowheads="1"/>
            </p:cNvSpPr>
            <p:nvPr/>
          </p:nvSpPr>
          <p:spPr bwMode="auto">
            <a:xfrm>
              <a:off x="2997" y="1600"/>
              <a:ext cx="4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x1x2</a:t>
              </a:r>
              <a:endParaRPr lang="zh-CN" altLang="en-US"/>
            </a:p>
          </p:txBody>
        </p:sp>
        <p:sp>
          <p:nvSpPr>
            <p:cNvPr id="60450" name="Text Box 81"/>
            <p:cNvSpPr txBox="1">
              <a:spLocks noChangeArrowheads="1"/>
            </p:cNvSpPr>
            <p:nvPr/>
          </p:nvSpPr>
          <p:spPr bwMode="auto">
            <a:xfrm>
              <a:off x="2771" y="1716"/>
              <a:ext cx="4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y1y2</a:t>
              </a:r>
              <a:endParaRPr lang="zh-CN" altLang="en-US"/>
            </a:p>
          </p:txBody>
        </p:sp>
        <p:sp>
          <p:nvSpPr>
            <p:cNvPr id="60451" name="Line 82"/>
            <p:cNvSpPr>
              <a:spLocks noChangeShapeType="1"/>
            </p:cNvSpPr>
            <p:nvPr/>
          </p:nvSpPr>
          <p:spPr bwMode="auto">
            <a:xfrm flipH="1" flipV="1">
              <a:off x="3044" y="1749"/>
              <a:ext cx="272" cy="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2" name="Text Box 85"/>
            <p:cNvSpPr txBox="1">
              <a:spLocks noChangeArrowheads="1"/>
            </p:cNvSpPr>
            <p:nvPr/>
          </p:nvSpPr>
          <p:spPr bwMode="auto">
            <a:xfrm>
              <a:off x="3316" y="1863"/>
              <a:ext cx="265" cy="9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60453" name="Text Box 86"/>
            <p:cNvSpPr txBox="1">
              <a:spLocks noChangeArrowheads="1"/>
            </p:cNvSpPr>
            <p:nvPr/>
          </p:nvSpPr>
          <p:spPr bwMode="auto">
            <a:xfrm>
              <a:off x="3581" y="1863"/>
              <a:ext cx="265" cy="9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60454" name="Text Box 87"/>
            <p:cNvSpPr txBox="1">
              <a:spLocks noChangeArrowheads="1"/>
            </p:cNvSpPr>
            <p:nvPr/>
          </p:nvSpPr>
          <p:spPr bwMode="auto">
            <a:xfrm>
              <a:off x="3846" y="1863"/>
              <a:ext cx="265" cy="9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60455" name="Text Box 88"/>
            <p:cNvSpPr txBox="1">
              <a:spLocks noChangeArrowheads="1"/>
            </p:cNvSpPr>
            <p:nvPr/>
          </p:nvSpPr>
          <p:spPr bwMode="auto">
            <a:xfrm>
              <a:off x="4111" y="1863"/>
              <a:ext cx="265" cy="9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</a:p>
          </p:txBody>
        </p:sp>
      </p:grp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4160838" y="4365625"/>
            <a:ext cx="2773362" cy="1955800"/>
            <a:chOff x="2812" y="2819"/>
            <a:chExt cx="1747" cy="1232"/>
          </a:xfrm>
        </p:grpSpPr>
        <p:sp>
          <p:nvSpPr>
            <p:cNvPr id="60438" name="Text Box 89"/>
            <p:cNvSpPr txBox="1">
              <a:spLocks noChangeArrowheads="1"/>
            </p:cNvSpPr>
            <p:nvPr/>
          </p:nvSpPr>
          <p:spPr bwMode="auto">
            <a:xfrm>
              <a:off x="3358" y="2839"/>
              <a:ext cx="1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00   01   11    10</a:t>
              </a:r>
            </a:p>
          </p:txBody>
        </p:sp>
        <p:sp>
          <p:nvSpPr>
            <p:cNvPr id="60439" name="Text Box 90"/>
            <p:cNvSpPr txBox="1">
              <a:spLocks noChangeArrowheads="1"/>
            </p:cNvSpPr>
            <p:nvPr/>
          </p:nvSpPr>
          <p:spPr bwMode="auto">
            <a:xfrm>
              <a:off x="2954" y="3033"/>
              <a:ext cx="322" cy="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01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11</a:t>
              </a:r>
            </a:p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3300"/>
                  </a:solidFill>
                </a:rPr>
                <a:t>10</a:t>
              </a:r>
            </a:p>
          </p:txBody>
        </p:sp>
        <p:sp>
          <p:nvSpPr>
            <p:cNvPr id="60440" name="Text Box 91"/>
            <p:cNvSpPr txBox="1">
              <a:spLocks noChangeArrowheads="1"/>
            </p:cNvSpPr>
            <p:nvPr/>
          </p:nvSpPr>
          <p:spPr bwMode="auto">
            <a:xfrm>
              <a:off x="3043" y="2819"/>
              <a:ext cx="4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x1x2</a:t>
              </a:r>
              <a:endParaRPr lang="zh-CN" altLang="en-US"/>
            </a:p>
          </p:txBody>
        </p:sp>
        <p:sp>
          <p:nvSpPr>
            <p:cNvPr id="60441" name="Text Box 92"/>
            <p:cNvSpPr txBox="1">
              <a:spLocks noChangeArrowheads="1"/>
            </p:cNvSpPr>
            <p:nvPr/>
          </p:nvSpPr>
          <p:spPr bwMode="auto">
            <a:xfrm>
              <a:off x="2812" y="2889"/>
              <a:ext cx="4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y1y2</a:t>
              </a:r>
              <a:endParaRPr lang="zh-CN" altLang="en-US"/>
            </a:p>
          </p:txBody>
        </p:sp>
        <p:sp>
          <p:nvSpPr>
            <p:cNvPr id="60442" name="Line 93"/>
            <p:cNvSpPr>
              <a:spLocks noChangeShapeType="1"/>
            </p:cNvSpPr>
            <p:nvPr/>
          </p:nvSpPr>
          <p:spPr bwMode="auto">
            <a:xfrm flipH="1" flipV="1">
              <a:off x="3085" y="2922"/>
              <a:ext cx="272" cy="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3" name="Text Box 94"/>
            <p:cNvSpPr txBox="1">
              <a:spLocks noChangeArrowheads="1"/>
            </p:cNvSpPr>
            <p:nvPr/>
          </p:nvSpPr>
          <p:spPr bwMode="auto">
            <a:xfrm>
              <a:off x="3357" y="3036"/>
              <a:ext cx="265" cy="9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60444" name="Text Box 95"/>
            <p:cNvSpPr txBox="1">
              <a:spLocks noChangeArrowheads="1"/>
            </p:cNvSpPr>
            <p:nvPr/>
          </p:nvSpPr>
          <p:spPr bwMode="auto">
            <a:xfrm>
              <a:off x="3622" y="3036"/>
              <a:ext cx="265" cy="9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60445" name="Text Box 96"/>
            <p:cNvSpPr txBox="1">
              <a:spLocks noChangeArrowheads="1"/>
            </p:cNvSpPr>
            <p:nvPr/>
          </p:nvSpPr>
          <p:spPr bwMode="auto">
            <a:xfrm>
              <a:off x="3887" y="3036"/>
              <a:ext cx="265" cy="9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60446" name="Text Box 97"/>
            <p:cNvSpPr txBox="1">
              <a:spLocks noChangeArrowheads="1"/>
            </p:cNvSpPr>
            <p:nvPr/>
          </p:nvSpPr>
          <p:spPr bwMode="auto">
            <a:xfrm>
              <a:off x="4152" y="3036"/>
              <a:ext cx="265" cy="9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</a:p>
          </p:txBody>
        </p:sp>
      </p:grpSp>
      <p:sp>
        <p:nvSpPr>
          <p:cNvPr id="60427" name="Text Box 100"/>
          <p:cNvSpPr txBox="1">
            <a:spLocks noChangeArrowheads="1"/>
          </p:cNvSpPr>
          <p:nvPr/>
        </p:nvSpPr>
        <p:spPr bwMode="auto">
          <a:xfrm>
            <a:off x="6934200" y="2887663"/>
            <a:ext cx="16779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310373" name="Text Box 101"/>
          <p:cNvSpPr txBox="1">
            <a:spLocks noChangeArrowheads="1"/>
          </p:cNvSpPr>
          <p:nvPr/>
        </p:nvSpPr>
        <p:spPr bwMode="auto">
          <a:xfrm>
            <a:off x="7019925" y="2887663"/>
            <a:ext cx="2124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Y1=</a:t>
            </a:r>
            <a:r>
              <a:rPr lang="en-US" altLang="zh-CN">
                <a:sym typeface="Symbol" pitchFamily="18" charset="2"/>
              </a:rPr>
              <a:t>x1</a:t>
            </a:r>
            <a:r>
              <a:rPr lang="en-US" altLang="zh-CN">
                <a:cs typeface="Arial" pitchFamily="34" charset="0"/>
                <a:sym typeface="Symbol" pitchFamily="18" charset="2"/>
              </a:rPr>
              <a:t>·x2+x2·y1</a:t>
            </a:r>
          </a:p>
        </p:txBody>
      </p:sp>
      <p:sp>
        <p:nvSpPr>
          <p:cNvPr id="310374" name="Oval 102"/>
          <p:cNvSpPr>
            <a:spLocks noChangeArrowheads="1"/>
          </p:cNvSpPr>
          <p:nvPr/>
        </p:nvSpPr>
        <p:spPr bwMode="auto">
          <a:xfrm>
            <a:off x="5540375" y="2695575"/>
            <a:ext cx="327025" cy="1414463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375" name="Rectangle 103"/>
          <p:cNvSpPr>
            <a:spLocks noChangeArrowheads="1"/>
          </p:cNvSpPr>
          <p:nvPr/>
        </p:nvSpPr>
        <p:spPr bwMode="auto">
          <a:xfrm>
            <a:off x="5641975" y="3390900"/>
            <a:ext cx="636588" cy="7334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376" name="Text Box 104"/>
          <p:cNvSpPr txBox="1">
            <a:spLocks noChangeArrowheads="1"/>
          </p:cNvSpPr>
          <p:nvPr/>
        </p:nvSpPr>
        <p:spPr bwMode="auto">
          <a:xfrm>
            <a:off x="6934200" y="5337175"/>
            <a:ext cx="1822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Y2=</a:t>
            </a:r>
            <a:r>
              <a:rPr lang="en-US" altLang="zh-CN">
                <a:cs typeface="Arial" pitchFamily="34" charset="0"/>
                <a:sym typeface="Symbol" pitchFamily="18" charset="2"/>
              </a:rPr>
              <a:t>x2+x1·y2</a:t>
            </a:r>
          </a:p>
        </p:txBody>
      </p:sp>
      <p:sp>
        <p:nvSpPr>
          <p:cNvPr id="310377" name="Rectangle 105"/>
          <p:cNvSpPr>
            <a:spLocks noChangeArrowheads="1"/>
          </p:cNvSpPr>
          <p:nvPr/>
        </p:nvSpPr>
        <p:spPr bwMode="auto">
          <a:xfrm>
            <a:off x="5540375" y="4733925"/>
            <a:ext cx="615950" cy="1408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378" name="Rectangle 106"/>
          <p:cNvSpPr>
            <a:spLocks noChangeArrowheads="1"/>
          </p:cNvSpPr>
          <p:nvPr/>
        </p:nvSpPr>
        <p:spPr bwMode="auto">
          <a:xfrm>
            <a:off x="5961063" y="5170488"/>
            <a:ext cx="627062" cy="50323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379" name="Line 107"/>
          <p:cNvSpPr>
            <a:spLocks noChangeShapeType="1"/>
          </p:cNvSpPr>
          <p:nvPr/>
        </p:nvSpPr>
        <p:spPr bwMode="auto">
          <a:xfrm flipV="1">
            <a:off x="3371850" y="3529013"/>
            <a:ext cx="1104900" cy="581025"/>
          </a:xfrm>
          <a:prstGeom prst="line">
            <a:avLst/>
          </a:prstGeom>
          <a:noFill/>
          <a:ln w="38100" cmpd="dbl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380" name="Line 108"/>
          <p:cNvSpPr>
            <a:spLocks noChangeShapeType="1"/>
          </p:cNvSpPr>
          <p:nvPr/>
        </p:nvSpPr>
        <p:spPr bwMode="auto">
          <a:xfrm>
            <a:off x="3371850" y="4276725"/>
            <a:ext cx="1104900" cy="893763"/>
          </a:xfrm>
          <a:prstGeom prst="line">
            <a:avLst/>
          </a:prstGeom>
          <a:noFill/>
          <a:ln w="38100" cmpd="dbl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381" name="Text Box 109"/>
          <p:cNvSpPr txBox="1">
            <a:spLocks noChangeArrowheads="1"/>
          </p:cNvSpPr>
          <p:nvPr/>
        </p:nvSpPr>
        <p:spPr bwMode="auto">
          <a:xfrm>
            <a:off x="4160838" y="3068638"/>
            <a:ext cx="4524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Y1</a:t>
            </a:r>
          </a:p>
        </p:txBody>
      </p:sp>
      <p:sp>
        <p:nvSpPr>
          <p:cNvPr id="310382" name="Text Box 110"/>
          <p:cNvSpPr txBox="1">
            <a:spLocks noChangeArrowheads="1"/>
          </p:cNvSpPr>
          <p:nvPr/>
        </p:nvSpPr>
        <p:spPr bwMode="auto">
          <a:xfrm>
            <a:off x="3933825" y="5168900"/>
            <a:ext cx="452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Y2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52EA4F-737B-4A6E-9306-8F83A41C9239}" type="datetime1">
              <a:rPr lang="zh-CN" altLang="en-US" smtClean="0"/>
              <a:t>2018/12/2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0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10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1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0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0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0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0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0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0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1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1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1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373" grpId="0"/>
      <p:bldP spid="310374" grpId="0" animBg="1"/>
      <p:bldP spid="310375" grpId="0" animBg="1"/>
      <p:bldP spid="310376" grpId="0"/>
      <p:bldP spid="310377" grpId="0" animBg="1"/>
      <p:bldP spid="310378" grpId="0" animBg="1"/>
      <p:bldP spid="310379" grpId="0" animBg="1"/>
      <p:bldP spid="310380" grpId="0" animBg="1"/>
      <p:bldP spid="310381" grpId="0"/>
      <p:bldP spid="31038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24"/>
          <p:cNvSpPr>
            <a:spLocks noGrp="1" noRot="1" noChangeArrowheads="1"/>
          </p:cNvSpPr>
          <p:nvPr>
            <p:ph type="title"/>
          </p:nvPr>
        </p:nvSpPr>
        <p:spPr>
          <a:xfrm>
            <a:off x="896938" y="38100"/>
            <a:ext cx="7032625" cy="870620"/>
          </a:xfrm>
        </p:spPr>
        <p:txBody>
          <a:bodyPr/>
          <a:lstStyle/>
          <a:p>
            <a:r>
              <a:rPr lang="zh-CN" altLang="en-US" sz="3600" dirty="0"/>
              <a:t>电平异步时序逻辑电路的设计</a:t>
            </a:r>
            <a:endParaRPr lang="zh-CN" altLang="en-US" dirty="0"/>
          </a:p>
        </p:txBody>
      </p:sp>
      <p:sp>
        <p:nvSpPr>
          <p:cNvPr id="311301" name="Rectangle 5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4044950"/>
            <a:ext cx="4038600" cy="460375"/>
          </a:xfrm>
        </p:spPr>
        <p:txBody>
          <a:bodyPr/>
          <a:lstStyle/>
          <a:p>
            <a:r>
              <a:rPr lang="zh-CN" altLang="en-US" sz="2400"/>
              <a:t>第六步，画出电路图</a:t>
            </a:r>
          </a:p>
        </p:txBody>
      </p:sp>
      <p:grpSp>
        <p:nvGrpSpPr>
          <p:cNvPr id="61447" name="Group 6"/>
          <p:cNvGrpSpPr>
            <a:grpSpLocks/>
          </p:cNvGrpSpPr>
          <p:nvPr/>
        </p:nvGrpSpPr>
        <p:grpSpPr bwMode="auto">
          <a:xfrm>
            <a:off x="538163" y="1844675"/>
            <a:ext cx="2765425" cy="2028825"/>
            <a:chOff x="2771" y="1600"/>
            <a:chExt cx="1742" cy="1278"/>
          </a:xfrm>
        </p:grpSpPr>
        <p:sp>
          <p:nvSpPr>
            <p:cNvPr id="61454" name="Text Box 7"/>
            <p:cNvSpPr txBox="1">
              <a:spLocks noChangeArrowheads="1"/>
            </p:cNvSpPr>
            <p:nvPr/>
          </p:nvSpPr>
          <p:spPr bwMode="auto">
            <a:xfrm>
              <a:off x="3312" y="1620"/>
              <a:ext cx="1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00   01   11    10</a:t>
              </a:r>
            </a:p>
          </p:txBody>
        </p:sp>
        <p:sp>
          <p:nvSpPr>
            <p:cNvPr id="61455" name="Text Box 8"/>
            <p:cNvSpPr txBox="1">
              <a:spLocks noChangeArrowheads="1"/>
            </p:cNvSpPr>
            <p:nvPr/>
          </p:nvSpPr>
          <p:spPr bwMode="auto">
            <a:xfrm>
              <a:off x="2958" y="1860"/>
              <a:ext cx="464" cy="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01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11</a:t>
              </a:r>
            </a:p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3300"/>
                  </a:solidFill>
                </a:rPr>
                <a:t>10</a:t>
              </a:r>
            </a:p>
          </p:txBody>
        </p:sp>
        <p:sp>
          <p:nvSpPr>
            <p:cNvPr id="61456" name="Text Box 9"/>
            <p:cNvSpPr txBox="1">
              <a:spLocks noChangeArrowheads="1"/>
            </p:cNvSpPr>
            <p:nvPr/>
          </p:nvSpPr>
          <p:spPr bwMode="auto">
            <a:xfrm>
              <a:off x="2997" y="1600"/>
              <a:ext cx="4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x1x2</a:t>
              </a:r>
              <a:endParaRPr lang="zh-CN" altLang="en-US"/>
            </a:p>
          </p:txBody>
        </p:sp>
        <p:sp>
          <p:nvSpPr>
            <p:cNvPr id="61457" name="Text Box 10"/>
            <p:cNvSpPr txBox="1">
              <a:spLocks noChangeArrowheads="1"/>
            </p:cNvSpPr>
            <p:nvPr/>
          </p:nvSpPr>
          <p:spPr bwMode="auto">
            <a:xfrm>
              <a:off x="2771" y="1716"/>
              <a:ext cx="4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y1y2</a:t>
              </a:r>
              <a:endParaRPr lang="zh-CN" altLang="en-US"/>
            </a:p>
          </p:txBody>
        </p:sp>
        <p:sp>
          <p:nvSpPr>
            <p:cNvPr id="61458" name="Line 11"/>
            <p:cNvSpPr>
              <a:spLocks noChangeShapeType="1"/>
            </p:cNvSpPr>
            <p:nvPr/>
          </p:nvSpPr>
          <p:spPr bwMode="auto">
            <a:xfrm flipH="1" flipV="1">
              <a:off x="3044" y="1749"/>
              <a:ext cx="272" cy="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9" name="Text Box 12"/>
            <p:cNvSpPr txBox="1">
              <a:spLocks noChangeArrowheads="1"/>
            </p:cNvSpPr>
            <p:nvPr/>
          </p:nvSpPr>
          <p:spPr bwMode="auto">
            <a:xfrm>
              <a:off x="3316" y="1863"/>
              <a:ext cx="265" cy="9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61460" name="Text Box 13"/>
            <p:cNvSpPr txBox="1">
              <a:spLocks noChangeArrowheads="1"/>
            </p:cNvSpPr>
            <p:nvPr/>
          </p:nvSpPr>
          <p:spPr bwMode="auto">
            <a:xfrm>
              <a:off x="3581" y="1863"/>
              <a:ext cx="265" cy="9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61461" name="Text Box 14"/>
            <p:cNvSpPr txBox="1">
              <a:spLocks noChangeArrowheads="1"/>
            </p:cNvSpPr>
            <p:nvPr/>
          </p:nvSpPr>
          <p:spPr bwMode="auto">
            <a:xfrm>
              <a:off x="3846" y="1863"/>
              <a:ext cx="265" cy="9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61462" name="Text Box 15"/>
            <p:cNvSpPr txBox="1">
              <a:spLocks noChangeArrowheads="1"/>
            </p:cNvSpPr>
            <p:nvPr/>
          </p:nvSpPr>
          <p:spPr bwMode="auto">
            <a:xfrm>
              <a:off x="4111" y="1863"/>
              <a:ext cx="265" cy="9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</a:p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</a:p>
          </p:txBody>
        </p:sp>
      </p:grpSp>
      <p:sp>
        <p:nvSpPr>
          <p:cNvPr id="311312" name="Oval 16"/>
          <p:cNvSpPr>
            <a:spLocks noChangeArrowheads="1"/>
          </p:cNvSpPr>
          <p:nvPr/>
        </p:nvSpPr>
        <p:spPr bwMode="auto">
          <a:xfrm>
            <a:off x="1397000" y="2636838"/>
            <a:ext cx="1555750" cy="414337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315" name="Text Box 19"/>
          <p:cNvSpPr txBox="1">
            <a:spLocks noChangeArrowheads="1"/>
          </p:cNvSpPr>
          <p:nvPr/>
        </p:nvSpPr>
        <p:spPr bwMode="auto">
          <a:xfrm>
            <a:off x="3303588" y="2636838"/>
            <a:ext cx="12684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Z=</a:t>
            </a:r>
            <a:r>
              <a:rPr lang="en-US" altLang="zh-CN">
                <a:sym typeface="Symbol" pitchFamily="18" charset="2"/>
              </a:rPr>
              <a:t></a:t>
            </a:r>
            <a:r>
              <a:rPr lang="en-US" altLang="zh-CN"/>
              <a:t>y1</a:t>
            </a:r>
            <a:r>
              <a:rPr lang="en-US" altLang="zh-CN">
                <a:cs typeface="Arial" pitchFamily="34" charset="0"/>
              </a:rPr>
              <a:t>·</a:t>
            </a:r>
            <a:r>
              <a:rPr lang="en-US" altLang="zh-CN"/>
              <a:t>y2</a:t>
            </a:r>
          </a:p>
        </p:txBody>
      </p:sp>
      <p:sp>
        <p:nvSpPr>
          <p:cNvPr id="311316" name="Text Box 20"/>
          <p:cNvSpPr txBox="1">
            <a:spLocks noChangeArrowheads="1"/>
          </p:cNvSpPr>
          <p:nvPr/>
        </p:nvSpPr>
        <p:spPr bwMode="auto">
          <a:xfrm>
            <a:off x="1130300" y="4572000"/>
            <a:ext cx="25844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Y1=</a:t>
            </a:r>
            <a:r>
              <a:rPr lang="en-US" altLang="zh-CN" sz="2400">
                <a:sym typeface="Symbol" pitchFamily="18" charset="2"/>
              </a:rPr>
              <a:t>x1</a:t>
            </a:r>
            <a:r>
              <a:rPr lang="en-US" altLang="zh-CN" sz="2400">
                <a:cs typeface="Arial" pitchFamily="34" charset="0"/>
                <a:sym typeface="Symbol" pitchFamily="18" charset="2"/>
              </a:rPr>
              <a:t>·x2+x2·y1</a:t>
            </a:r>
          </a:p>
        </p:txBody>
      </p:sp>
      <p:sp>
        <p:nvSpPr>
          <p:cNvPr id="311317" name="Text Box 21"/>
          <p:cNvSpPr txBox="1">
            <a:spLocks noChangeArrowheads="1"/>
          </p:cNvSpPr>
          <p:nvPr/>
        </p:nvSpPr>
        <p:spPr bwMode="auto">
          <a:xfrm>
            <a:off x="1130300" y="4908550"/>
            <a:ext cx="21732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Y2=</a:t>
            </a:r>
            <a:r>
              <a:rPr lang="en-US" altLang="zh-CN" sz="2400">
                <a:cs typeface="Arial" pitchFamily="34" charset="0"/>
                <a:sym typeface="Symbol" pitchFamily="18" charset="2"/>
              </a:rPr>
              <a:t>x2+x1·y2</a:t>
            </a:r>
          </a:p>
        </p:txBody>
      </p:sp>
      <p:sp>
        <p:nvSpPr>
          <p:cNvPr id="311318" name="Text Box 22"/>
          <p:cNvSpPr txBox="1">
            <a:spLocks noChangeArrowheads="1"/>
          </p:cNvSpPr>
          <p:nvPr/>
        </p:nvSpPr>
        <p:spPr bwMode="auto">
          <a:xfrm>
            <a:off x="1255713" y="5370513"/>
            <a:ext cx="15351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Z=</a:t>
            </a:r>
            <a:r>
              <a:rPr lang="en-US" altLang="zh-CN" sz="2400">
                <a:sym typeface="Symbol" pitchFamily="18" charset="2"/>
              </a:rPr>
              <a:t></a:t>
            </a:r>
            <a:r>
              <a:rPr lang="en-US" altLang="zh-CN" sz="2400"/>
              <a:t>y1</a:t>
            </a:r>
            <a:r>
              <a:rPr lang="en-US" altLang="zh-CN" sz="2400">
                <a:cs typeface="Arial" pitchFamily="34" charset="0"/>
              </a:rPr>
              <a:t>·</a:t>
            </a:r>
            <a:r>
              <a:rPr lang="en-US" altLang="zh-CN" sz="2400"/>
              <a:t>y2</a:t>
            </a:r>
          </a:p>
        </p:txBody>
      </p:sp>
      <p:pic>
        <p:nvPicPr>
          <p:cNvPr id="311319" name="Picture 2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340225" y="1998663"/>
            <a:ext cx="4803775" cy="4246562"/>
          </a:xfr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47DA1F-DA99-498F-B28A-C43085C93F60}" type="datetime1">
              <a:rPr lang="zh-CN" altLang="en-US" smtClean="0"/>
              <a:t>2018/12/2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EE35A8-DF62-44FD-8B6F-37860C40E740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1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1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1" grpId="0" build="p"/>
      <p:bldP spid="311312" grpId="0" animBg="1"/>
      <p:bldP spid="311315" grpId="0"/>
      <p:bldP spid="311316" grpId="0"/>
      <p:bldP spid="311317" grpId="0"/>
      <p:bldP spid="3113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dirty="0"/>
              <a:t>反馈</a:t>
            </a:r>
            <a:r>
              <a:rPr lang="en-US" altLang="zh-CN" dirty="0"/>
              <a:t>(</a:t>
            </a:r>
            <a:r>
              <a:rPr lang="zh-CN" altLang="en-US" dirty="0"/>
              <a:t>异步</a:t>
            </a:r>
            <a:r>
              <a:rPr lang="en-US" altLang="zh-CN" dirty="0"/>
              <a:t>)</a:t>
            </a:r>
            <a:r>
              <a:rPr lang="zh-CN" altLang="en-US" dirty="0"/>
              <a:t>时序电路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反馈</a:t>
            </a:r>
            <a:r>
              <a:rPr lang="en-US" altLang="zh-CN" dirty="0"/>
              <a:t>(</a:t>
            </a:r>
            <a:r>
              <a:rPr lang="zh-CN" altLang="en-US" dirty="0"/>
              <a:t>异步</a:t>
            </a:r>
            <a:r>
              <a:rPr lang="en-US" altLang="zh-CN" dirty="0"/>
              <a:t>)</a:t>
            </a:r>
            <a:r>
              <a:rPr lang="zh-CN" altLang="en-US" dirty="0"/>
              <a:t>时序电路特征：状态变化不受“统一时钟信号控制”，</a:t>
            </a:r>
            <a:r>
              <a:rPr lang="zh-CN" altLang="en-US" sz="3200" dirty="0">
                <a:latin typeface="Arial" pitchFamily="34" charset="0"/>
              </a:rPr>
              <a:t>电路状态的改变是由输入直接引起</a:t>
            </a:r>
            <a:endParaRPr lang="zh-CN" altLang="en-US" dirty="0"/>
          </a:p>
          <a:p>
            <a:r>
              <a:rPr lang="zh-CN" altLang="en-US" sz="3200" dirty="0"/>
              <a:t>反馈</a:t>
            </a:r>
            <a:r>
              <a:rPr lang="en-US" altLang="zh-CN" sz="3200" dirty="0"/>
              <a:t>(</a:t>
            </a:r>
            <a:r>
              <a:rPr lang="zh-CN" altLang="en-US" sz="3200" dirty="0">
                <a:latin typeface="Arial" pitchFamily="34" charset="0"/>
              </a:rPr>
              <a:t>异步</a:t>
            </a:r>
            <a:r>
              <a:rPr lang="en-US" altLang="zh-CN" sz="3200" dirty="0">
                <a:latin typeface="Arial" pitchFamily="34" charset="0"/>
              </a:rPr>
              <a:t>)</a:t>
            </a:r>
            <a:r>
              <a:rPr lang="zh-CN" altLang="en-US" sz="3200" dirty="0">
                <a:latin typeface="Arial" pitchFamily="34" charset="0"/>
              </a:rPr>
              <a:t>时序电路基本工作方式：假设某一时刻只有一个输入发生变化，电路进入稳定状态后，才会有新的输入变化。</a:t>
            </a:r>
            <a:endParaRPr lang="en-US" altLang="zh-CN" sz="3200" dirty="0">
              <a:latin typeface="Arial" pitchFamily="34" charset="0"/>
            </a:endParaRPr>
          </a:p>
          <a:p>
            <a:r>
              <a:rPr lang="zh-CN" altLang="en-US" dirty="0"/>
              <a:t>依</a:t>
            </a:r>
            <a:r>
              <a:rPr lang="zh-CN" altLang="en-US" dirty="0">
                <a:solidFill>
                  <a:srgbClr val="FF0000"/>
                </a:solidFill>
              </a:rPr>
              <a:t>电路结构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输入信号</a:t>
            </a:r>
            <a:r>
              <a:rPr lang="zh-CN" altLang="en-US" dirty="0"/>
              <a:t>形式不同，异步时序电路分类：</a:t>
            </a:r>
          </a:p>
          <a:p>
            <a:pPr lvl="1"/>
            <a:r>
              <a:rPr lang="zh-CN" altLang="en-US" sz="2800" dirty="0"/>
              <a:t>脉冲型异步时序电路：</a:t>
            </a:r>
            <a:r>
              <a:rPr lang="zh-CN" altLang="en-US" sz="2400" dirty="0"/>
              <a:t>记忆电路为“</a:t>
            </a:r>
            <a:r>
              <a:rPr lang="zh-CN" altLang="en-US" sz="2400" dirty="0">
                <a:solidFill>
                  <a:srgbClr val="FF0000"/>
                </a:solidFill>
              </a:rPr>
              <a:t>触发器</a:t>
            </a:r>
            <a:r>
              <a:rPr lang="zh-CN" altLang="en-US" sz="2400" dirty="0"/>
              <a:t>”</a:t>
            </a:r>
          </a:p>
          <a:p>
            <a:pPr lvl="1"/>
            <a:r>
              <a:rPr lang="zh-CN" altLang="en-US" sz="2800" dirty="0"/>
              <a:t>电平型异步时序电路：</a:t>
            </a:r>
            <a:r>
              <a:rPr lang="zh-CN" altLang="en-US" sz="2400" dirty="0"/>
              <a:t>记忆电路为“</a:t>
            </a:r>
            <a:r>
              <a:rPr lang="zh-CN" altLang="en-US" sz="2400" dirty="0">
                <a:solidFill>
                  <a:srgbClr val="FF0000"/>
                </a:solidFill>
              </a:rPr>
              <a:t>反馈加延时</a:t>
            </a:r>
            <a:r>
              <a:rPr lang="zh-CN" altLang="en-US" sz="2400" dirty="0"/>
              <a:t>”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A296D8-AF79-4462-A243-8F16DEEC9F50}" type="datetime1">
              <a:rPr lang="zh-CN" altLang="en-US" smtClean="0"/>
              <a:t>2018/12/2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4227513" y="3609334"/>
            <a:ext cx="1127125" cy="212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M</a:t>
            </a:r>
          </a:p>
          <a:p>
            <a:pPr algn="ctr"/>
            <a:r>
              <a:rPr lang="en-US" altLang="zh-CN"/>
              <a:t>E</a:t>
            </a:r>
          </a:p>
          <a:p>
            <a:pPr algn="ctr"/>
            <a:r>
              <a:rPr lang="en-US" altLang="zh-CN"/>
              <a:t>M</a:t>
            </a:r>
          </a:p>
          <a:p>
            <a:pPr algn="ctr"/>
            <a:r>
              <a:rPr lang="en-US" altLang="zh-CN"/>
              <a:t>O</a:t>
            </a:r>
          </a:p>
          <a:p>
            <a:pPr algn="ctr"/>
            <a:r>
              <a:rPr lang="en-US" altLang="zh-CN"/>
              <a:t>R</a:t>
            </a:r>
          </a:p>
          <a:p>
            <a:pPr algn="ctr"/>
            <a:r>
              <a:rPr lang="en-US" altLang="zh-CN"/>
              <a:t>y</a:t>
            </a:r>
          </a:p>
        </p:txBody>
      </p:sp>
      <p:sp>
        <p:nvSpPr>
          <p:cNvPr id="35846" name="Rectangle 3"/>
          <p:cNvSpPr>
            <a:spLocks noChangeArrowheads="1"/>
          </p:cNvSpPr>
          <p:nvPr/>
        </p:nvSpPr>
        <p:spPr bwMode="auto">
          <a:xfrm>
            <a:off x="3452813" y="1402709"/>
            <a:ext cx="2600325" cy="177958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7" name="Freeform 4"/>
          <p:cNvSpPr>
            <a:spLocks/>
          </p:cNvSpPr>
          <p:nvPr/>
        </p:nvSpPr>
        <p:spPr bwMode="auto">
          <a:xfrm>
            <a:off x="3292475" y="1540822"/>
            <a:ext cx="136525" cy="44450"/>
          </a:xfrm>
          <a:custGeom>
            <a:avLst/>
            <a:gdLst>
              <a:gd name="T0" fmla="*/ 0 w 173"/>
              <a:gd name="T1" fmla="*/ 34065563 h 58"/>
              <a:gd name="T2" fmla="*/ 107740333 w 173"/>
              <a:gd name="T3" fmla="*/ 17032782 h 58"/>
              <a:gd name="T4" fmla="*/ 0 w 173"/>
              <a:gd name="T5" fmla="*/ 0 h 58"/>
              <a:gd name="T6" fmla="*/ 0 w 173"/>
              <a:gd name="T7" fmla="*/ 17032782 h 58"/>
              <a:gd name="T8" fmla="*/ 0 w 173"/>
              <a:gd name="T9" fmla="*/ 34065563 h 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3"/>
              <a:gd name="T16" fmla="*/ 0 h 58"/>
              <a:gd name="T17" fmla="*/ 173 w 173"/>
              <a:gd name="T18" fmla="*/ 58 h 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3" h="58">
                <a:moveTo>
                  <a:pt x="0" y="58"/>
                </a:moveTo>
                <a:lnTo>
                  <a:pt x="173" y="29"/>
                </a:lnTo>
                <a:lnTo>
                  <a:pt x="0" y="0"/>
                </a:lnTo>
                <a:lnTo>
                  <a:pt x="0" y="29"/>
                </a:lnTo>
                <a:lnTo>
                  <a:pt x="0" y="58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8" name="Line 5"/>
          <p:cNvSpPr>
            <a:spLocks noChangeShapeType="1"/>
          </p:cNvSpPr>
          <p:nvPr/>
        </p:nvSpPr>
        <p:spPr bwMode="auto">
          <a:xfrm flipH="1">
            <a:off x="2813050" y="1563047"/>
            <a:ext cx="4572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9" name="Freeform 6"/>
          <p:cNvSpPr>
            <a:spLocks/>
          </p:cNvSpPr>
          <p:nvPr/>
        </p:nvSpPr>
        <p:spPr bwMode="auto">
          <a:xfrm>
            <a:off x="3292475" y="2178997"/>
            <a:ext cx="136525" cy="46037"/>
          </a:xfrm>
          <a:custGeom>
            <a:avLst/>
            <a:gdLst>
              <a:gd name="T0" fmla="*/ 0 w 173"/>
              <a:gd name="T1" fmla="*/ 37182553 h 57"/>
              <a:gd name="T2" fmla="*/ 107740333 w 173"/>
              <a:gd name="T3" fmla="*/ 18917170 h 57"/>
              <a:gd name="T4" fmla="*/ 0 w 173"/>
              <a:gd name="T5" fmla="*/ 0 h 57"/>
              <a:gd name="T6" fmla="*/ 0 w 173"/>
              <a:gd name="T7" fmla="*/ 18917170 h 57"/>
              <a:gd name="T8" fmla="*/ 0 w 173"/>
              <a:gd name="T9" fmla="*/ 37182553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3"/>
              <a:gd name="T16" fmla="*/ 0 h 57"/>
              <a:gd name="T17" fmla="*/ 173 w 173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3" h="57">
                <a:moveTo>
                  <a:pt x="0" y="57"/>
                </a:moveTo>
                <a:lnTo>
                  <a:pt x="173" y="29"/>
                </a:lnTo>
                <a:lnTo>
                  <a:pt x="0" y="0"/>
                </a:lnTo>
                <a:lnTo>
                  <a:pt x="0" y="29"/>
                </a:lnTo>
                <a:lnTo>
                  <a:pt x="0" y="57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0" name="Line 7"/>
          <p:cNvSpPr>
            <a:spLocks noChangeShapeType="1"/>
          </p:cNvSpPr>
          <p:nvPr/>
        </p:nvSpPr>
        <p:spPr bwMode="auto">
          <a:xfrm flipH="1">
            <a:off x="2813050" y="2201222"/>
            <a:ext cx="4572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1" name="Freeform 8"/>
          <p:cNvSpPr>
            <a:spLocks/>
          </p:cNvSpPr>
          <p:nvPr/>
        </p:nvSpPr>
        <p:spPr bwMode="auto">
          <a:xfrm>
            <a:off x="3109913" y="1723384"/>
            <a:ext cx="46037" cy="44450"/>
          </a:xfrm>
          <a:custGeom>
            <a:avLst/>
            <a:gdLst>
              <a:gd name="T0" fmla="*/ 0 w 57"/>
              <a:gd name="T1" fmla="*/ 14683063 h 58"/>
              <a:gd name="T2" fmla="*/ 652595 w 57"/>
              <a:gd name="T3" fmla="*/ 11747062 h 58"/>
              <a:gd name="T4" fmla="*/ 652595 w 57"/>
              <a:gd name="T5" fmla="*/ 9984390 h 58"/>
              <a:gd name="T6" fmla="*/ 1304382 w 57"/>
              <a:gd name="T7" fmla="*/ 7635438 h 58"/>
              <a:gd name="T8" fmla="*/ 3261358 w 57"/>
              <a:gd name="T9" fmla="*/ 5873531 h 58"/>
              <a:gd name="T10" fmla="*/ 5218335 w 57"/>
              <a:gd name="T11" fmla="*/ 4111625 h 58"/>
              <a:gd name="T12" fmla="*/ 6523523 w 57"/>
              <a:gd name="T13" fmla="*/ 2349719 h 58"/>
              <a:gd name="T14" fmla="*/ 9132288 w 57"/>
              <a:gd name="T15" fmla="*/ 1761906 h 58"/>
              <a:gd name="T16" fmla="*/ 11089264 w 57"/>
              <a:gd name="T17" fmla="*/ 1174860 h 58"/>
              <a:gd name="T18" fmla="*/ 13698837 w 57"/>
              <a:gd name="T19" fmla="*/ 0 h 58"/>
              <a:gd name="T20" fmla="*/ 15655813 w 57"/>
              <a:gd name="T21" fmla="*/ 0 h 58"/>
              <a:gd name="T22" fmla="*/ 20222359 w 57"/>
              <a:gd name="T23" fmla="*/ 0 h 58"/>
              <a:gd name="T24" fmla="*/ 22831122 w 57"/>
              <a:gd name="T25" fmla="*/ 0 h 58"/>
              <a:gd name="T26" fmla="*/ 26093286 w 57"/>
              <a:gd name="T27" fmla="*/ 1174860 h 58"/>
              <a:gd name="T28" fmla="*/ 28050268 w 57"/>
              <a:gd name="T29" fmla="*/ 1761906 h 58"/>
              <a:gd name="T30" fmla="*/ 30007244 w 57"/>
              <a:gd name="T31" fmla="*/ 2349719 h 58"/>
              <a:gd name="T32" fmla="*/ 31311626 w 57"/>
              <a:gd name="T33" fmla="*/ 3523813 h 58"/>
              <a:gd name="T34" fmla="*/ 33268601 w 57"/>
              <a:gd name="T35" fmla="*/ 5285718 h 58"/>
              <a:gd name="T36" fmla="*/ 35225577 w 57"/>
              <a:gd name="T37" fmla="*/ 7048392 h 58"/>
              <a:gd name="T38" fmla="*/ 36529959 w 57"/>
              <a:gd name="T39" fmla="*/ 9397344 h 58"/>
              <a:gd name="T40" fmla="*/ 37182553 w 57"/>
              <a:gd name="T41" fmla="*/ 11159249 h 58"/>
              <a:gd name="T42" fmla="*/ 37182553 w 57"/>
              <a:gd name="T43" fmla="*/ 13508971 h 58"/>
              <a:gd name="T44" fmla="*/ 37182553 w 57"/>
              <a:gd name="T45" fmla="*/ 15270876 h 58"/>
              <a:gd name="T46" fmla="*/ 37182553 w 57"/>
              <a:gd name="T47" fmla="*/ 20556593 h 58"/>
              <a:gd name="T48" fmla="*/ 37182553 w 57"/>
              <a:gd name="T49" fmla="*/ 21731452 h 58"/>
              <a:gd name="T50" fmla="*/ 36529959 w 57"/>
              <a:gd name="T51" fmla="*/ 24668217 h 58"/>
              <a:gd name="T52" fmla="*/ 35225577 w 57"/>
              <a:gd name="T53" fmla="*/ 26430128 h 58"/>
              <a:gd name="T54" fmla="*/ 33268601 w 57"/>
              <a:gd name="T55" fmla="*/ 27604987 h 58"/>
              <a:gd name="T56" fmla="*/ 31311626 w 57"/>
              <a:gd name="T57" fmla="*/ 29366893 h 58"/>
              <a:gd name="T58" fmla="*/ 30007244 w 57"/>
              <a:gd name="T59" fmla="*/ 31128799 h 58"/>
              <a:gd name="T60" fmla="*/ 28050268 w 57"/>
              <a:gd name="T61" fmla="*/ 32303658 h 58"/>
              <a:gd name="T62" fmla="*/ 26093286 w 57"/>
              <a:gd name="T63" fmla="*/ 32890704 h 58"/>
              <a:gd name="T64" fmla="*/ 22831122 w 57"/>
              <a:gd name="T65" fmla="*/ 34065563 h 58"/>
              <a:gd name="T66" fmla="*/ 20222359 w 57"/>
              <a:gd name="T67" fmla="*/ 34065563 h 58"/>
              <a:gd name="T68" fmla="*/ 20222359 w 57"/>
              <a:gd name="T69" fmla="*/ 34065563 h 58"/>
              <a:gd name="T70" fmla="*/ 20222359 w 57"/>
              <a:gd name="T71" fmla="*/ 34065563 h 58"/>
              <a:gd name="T72" fmla="*/ 20222359 w 57"/>
              <a:gd name="T73" fmla="*/ 34065563 h 58"/>
              <a:gd name="T74" fmla="*/ 20222359 w 57"/>
              <a:gd name="T75" fmla="*/ 34065563 h 58"/>
              <a:gd name="T76" fmla="*/ 20222359 w 57"/>
              <a:gd name="T77" fmla="*/ 34065563 h 58"/>
              <a:gd name="T78" fmla="*/ 20222359 w 57"/>
              <a:gd name="T79" fmla="*/ 34065563 h 58"/>
              <a:gd name="T80" fmla="*/ 20222359 w 57"/>
              <a:gd name="T81" fmla="*/ 34065563 h 58"/>
              <a:gd name="T82" fmla="*/ 20222359 w 57"/>
              <a:gd name="T83" fmla="*/ 34065563 h 58"/>
              <a:gd name="T84" fmla="*/ 20222359 w 57"/>
              <a:gd name="T85" fmla="*/ 34065563 h 58"/>
              <a:gd name="T86" fmla="*/ 20222359 w 57"/>
              <a:gd name="T87" fmla="*/ 34065563 h 58"/>
              <a:gd name="T88" fmla="*/ 20222359 w 57"/>
              <a:gd name="T89" fmla="*/ 34065563 h 58"/>
              <a:gd name="T90" fmla="*/ 15655813 w 57"/>
              <a:gd name="T91" fmla="*/ 34065563 h 58"/>
              <a:gd name="T92" fmla="*/ 13698837 w 57"/>
              <a:gd name="T93" fmla="*/ 32890704 h 58"/>
              <a:gd name="T94" fmla="*/ 11089264 w 57"/>
              <a:gd name="T95" fmla="*/ 32890704 h 58"/>
              <a:gd name="T96" fmla="*/ 9132288 w 57"/>
              <a:gd name="T97" fmla="*/ 32303658 h 58"/>
              <a:gd name="T98" fmla="*/ 6523523 w 57"/>
              <a:gd name="T99" fmla="*/ 30541752 h 58"/>
              <a:gd name="T100" fmla="*/ 5218335 w 57"/>
              <a:gd name="T101" fmla="*/ 29366893 h 58"/>
              <a:gd name="T102" fmla="*/ 3261358 w 57"/>
              <a:gd name="T103" fmla="*/ 27604987 h 58"/>
              <a:gd name="T104" fmla="*/ 1304382 w 57"/>
              <a:gd name="T105" fmla="*/ 26430128 h 58"/>
              <a:gd name="T106" fmla="*/ 652595 w 57"/>
              <a:gd name="T107" fmla="*/ 23493358 h 58"/>
              <a:gd name="T108" fmla="*/ 652595 w 57"/>
              <a:gd name="T109" fmla="*/ 21731452 h 58"/>
              <a:gd name="T110" fmla="*/ 0 w 57"/>
              <a:gd name="T111" fmla="*/ 19382500 h 5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57"/>
              <a:gd name="T169" fmla="*/ 0 h 58"/>
              <a:gd name="T170" fmla="*/ 57 w 57"/>
              <a:gd name="T171" fmla="*/ 58 h 58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57" h="58">
                <a:moveTo>
                  <a:pt x="0" y="32"/>
                </a:moveTo>
                <a:lnTo>
                  <a:pt x="0" y="26"/>
                </a:lnTo>
                <a:lnTo>
                  <a:pt x="0" y="25"/>
                </a:lnTo>
                <a:lnTo>
                  <a:pt x="0" y="23"/>
                </a:lnTo>
                <a:lnTo>
                  <a:pt x="0" y="22"/>
                </a:lnTo>
                <a:lnTo>
                  <a:pt x="1" y="20"/>
                </a:lnTo>
                <a:lnTo>
                  <a:pt x="1" y="19"/>
                </a:lnTo>
                <a:lnTo>
                  <a:pt x="1" y="17"/>
                </a:lnTo>
                <a:lnTo>
                  <a:pt x="2" y="16"/>
                </a:lnTo>
                <a:lnTo>
                  <a:pt x="2" y="14"/>
                </a:lnTo>
                <a:lnTo>
                  <a:pt x="2" y="13"/>
                </a:lnTo>
                <a:lnTo>
                  <a:pt x="4" y="12"/>
                </a:lnTo>
                <a:lnTo>
                  <a:pt x="5" y="10"/>
                </a:lnTo>
                <a:lnTo>
                  <a:pt x="5" y="9"/>
                </a:lnTo>
                <a:lnTo>
                  <a:pt x="7" y="9"/>
                </a:lnTo>
                <a:lnTo>
                  <a:pt x="8" y="7"/>
                </a:lnTo>
                <a:lnTo>
                  <a:pt x="8" y="6"/>
                </a:lnTo>
                <a:lnTo>
                  <a:pt x="10" y="6"/>
                </a:lnTo>
                <a:lnTo>
                  <a:pt x="10" y="4"/>
                </a:lnTo>
                <a:lnTo>
                  <a:pt x="11" y="4"/>
                </a:lnTo>
                <a:lnTo>
                  <a:pt x="12" y="3"/>
                </a:lnTo>
                <a:lnTo>
                  <a:pt x="14" y="3"/>
                </a:lnTo>
                <a:lnTo>
                  <a:pt x="15" y="2"/>
                </a:lnTo>
                <a:lnTo>
                  <a:pt x="17" y="2"/>
                </a:lnTo>
                <a:lnTo>
                  <a:pt x="18" y="2"/>
                </a:lnTo>
                <a:lnTo>
                  <a:pt x="20" y="0"/>
                </a:lnTo>
                <a:lnTo>
                  <a:pt x="21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31" y="0"/>
                </a:lnTo>
                <a:lnTo>
                  <a:pt x="33" y="0"/>
                </a:lnTo>
                <a:lnTo>
                  <a:pt x="34" y="0"/>
                </a:lnTo>
                <a:lnTo>
                  <a:pt x="35" y="0"/>
                </a:lnTo>
                <a:lnTo>
                  <a:pt x="37" y="0"/>
                </a:lnTo>
                <a:lnTo>
                  <a:pt x="38" y="0"/>
                </a:lnTo>
                <a:lnTo>
                  <a:pt x="40" y="2"/>
                </a:lnTo>
                <a:lnTo>
                  <a:pt x="41" y="2"/>
                </a:lnTo>
                <a:lnTo>
                  <a:pt x="43" y="3"/>
                </a:lnTo>
                <a:lnTo>
                  <a:pt x="44" y="3"/>
                </a:lnTo>
                <a:lnTo>
                  <a:pt x="46" y="3"/>
                </a:lnTo>
                <a:lnTo>
                  <a:pt x="46" y="4"/>
                </a:lnTo>
                <a:lnTo>
                  <a:pt x="47" y="4"/>
                </a:lnTo>
                <a:lnTo>
                  <a:pt x="48" y="6"/>
                </a:lnTo>
                <a:lnTo>
                  <a:pt x="50" y="7"/>
                </a:lnTo>
                <a:lnTo>
                  <a:pt x="51" y="9"/>
                </a:lnTo>
                <a:lnTo>
                  <a:pt x="53" y="10"/>
                </a:lnTo>
                <a:lnTo>
                  <a:pt x="53" y="12"/>
                </a:lnTo>
                <a:lnTo>
                  <a:pt x="54" y="12"/>
                </a:lnTo>
                <a:lnTo>
                  <a:pt x="54" y="13"/>
                </a:lnTo>
                <a:lnTo>
                  <a:pt x="56" y="14"/>
                </a:lnTo>
                <a:lnTo>
                  <a:pt x="56" y="16"/>
                </a:lnTo>
                <a:lnTo>
                  <a:pt x="56" y="17"/>
                </a:lnTo>
                <a:lnTo>
                  <a:pt x="57" y="19"/>
                </a:lnTo>
                <a:lnTo>
                  <a:pt x="57" y="20"/>
                </a:lnTo>
                <a:lnTo>
                  <a:pt x="57" y="22"/>
                </a:lnTo>
                <a:lnTo>
                  <a:pt x="57" y="23"/>
                </a:lnTo>
                <a:lnTo>
                  <a:pt x="57" y="25"/>
                </a:lnTo>
                <a:lnTo>
                  <a:pt x="57" y="26"/>
                </a:lnTo>
                <a:lnTo>
                  <a:pt x="57" y="32"/>
                </a:lnTo>
                <a:lnTo>
                  <a:pt x="57" y="33"/>
                </a:lnTo>
                <a:lnTo>
                  <a:pt x="57" y="35"/>
                </a:lnTo>
                <a:lnTo>
                  <a:pt x="57" y="36"/>
                </a:lnTo>
                <a:lnTo>
                  <a:pt x="57" y="37"/>
                </a:lnTo>
                <a:lnTo>
                  <a:pt x="56" y="39"/>
                </a:lnTo>
                <a:lnTo>
                  <a:pt x="56" y="40"/>
                </a:lnTo>
                <a:lnTo>
                  <a:pt x="56" y="42"/>
                </a:lnTo>
                <a:lnTo>
                  <a:pt x="56" y="43"/>
                </a:lnTo>
                <a:lnTo>
                  <a:pt x="54" y="45"/>
                </a:lnTo>
                <a:lnTo>
                  <a:pt x="53" y="46"/>
                </a:lnTo>
                <a:lnTo>
                  <a:pt x="53" y="47"/>
                </a:lnTo>
                <a:lnTo>
                  <a:pt x="51" y="47"/>
                </a:lnTo>
                <a:lnTo>
                  <a:pt x="51" y="49"/>
                </a:lnTo>
                <a:lnTo>
                  <a:pt x="50" y="50"/>
                </a:lnTo>
                <a:lnTo>
                  <a:pt x="48" y="50"/>
                </a:lnTo>
                <a:lnTo>
                  <a:pt x="48" y="52"/>
                </a:lnTo>
                <a:lnTo>
                  <a:pt x="47" y="52"/>
                </a:lnTo>
                <a:lnTo>
                  <a:pt x="46" y="53"/>
                </a:lnTo>
                <a:lnTo>
                  <a:pt x="44" y="55"/>
                </a:lnTo>
                <a:lnTo>
                  <a:pt x="43" y="55"/>
                </a:lnTo>
                <a:lnTo>
                  <a:pt x="41" y="55"/>
                </a:lnTo>
                <a:lnTo>
                  <a:pt x="41" y="56"/>
                </a:lnTo>
                <a:lnTo>
                  <a:pt x="40" y="56"/>
                </a:lnTo>
                <a:lnTo>
                  <a:pt x="38" y="56"/>
                </a:lnTo>
                <a:lnTo>
                  <a:pt x="37" y="56"/>
                </a:lnTo>
                <a:lnTo>
                  <a:pt x="35" y="58"/>
                </a:lnTo>
                <a:lnTo>
                  <a:pt x="34" y="58"/>
                </a:lnTo>
                <a:lnTo>
                  <a:pt x="33" y="58"/>
                </a:lnTo>
                <a:lnTo>
                  <a:pt x="31" y="58"/>
                </a:lnTo>
                <a:lnTo>
                  <a:pt x="25" y="58"/>
                </a:lnTo>
                <a:lnTo>
                  <a:pt x="24" y="58"/>
                </a:lnTo>
                <a:lnTo>
                  <a:pt x="23" y="58"/>
                </a:lnTo>
                <a:lnTo>
                  <a:pt x="21" y="58"/>
                </a:lnTo>
                <a:lnTo>
                  <a:pt x="21" y="56"/>
                </a:lnTo>
                <a:lnTo>
                  <a:pt x="20" y="56"/>
                </a:lnTo>
                <a:lnTo>
                  <a:pt x="18" y="56"/>
                </a:lnTo>
                <a:lnTo>
                  <a:pt x="17" y="56"/>
                </a:lnTo>
                <a:lnTo>
                  <a:pt x="15" y="55"/>
                </a:lnTo>
                <a:lnTo>
                  <a:pt x="14" y="55"/>
                </a:lnTo>
                <a:lnTo>
                  <a:pt x="12" y="53"/>
                </a:lnTo>
                <a:lnTo>
                  <a:pt x="11" y="53"/>
                </a:lnTo>
                <a:lnTo>
                  <a:pt x="10" y="52"/>
                </a:lnTo>
                <a:lnTo>
                  <a:pt x="8" y="50"/>
                </a:lnTo>
                <a:lnTo>
                  <a:pt x="7" y="49"/>
                </a:lnTo>
                <a:lnTo>
                  <a:pt x="5" y="47"/>
                </a:lnTo>
                <a:lnTo>
                  <a:pt x="4" y="46"/>
                </a:lnTo>
                <a:lnTo>
                  <a:pt x="4" y="45"/>
                </a:lnTo>
                <a:lnTo>
                  <a:pt x="2" y="45"/>
                </a:lnTo>
                <a:lnTo>
                  <a:pt x="2" y="43"/>
                </a:lnTo>
                <a:lnTo>
                  <a:pt x="2" y="42"/>
                </a:lnTo>
                <a:lnTo>
                  <a:pt x="1" y="40"/>
                </a:lnTo>
                <a:lnTo>
                  <a:pt x="1" y="39"/>
                </a:lnTo>
                <a:lnTo>
                  <a:pt x="1" y="37"/>
                </a:lnTo>
                <a:lnTo>
                  <a:pt x="0" y="36"/>
                </a:lnTo>
                <a:lnTo>
                  <a:pt x="0" y="35"/>
                </a:lnTo>
                <a:lnTo>
                  <a:pt x="0" y="33"/>
                </a:lnTo>
                <a:lnTo>
                  <a:pt x="0" y="3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2" name="Freeform 9"/>
          <p:cNvSpPr>
            <a:spLocks/>
          </p:cNvSpPr>
          <p:nvPr/>
        </p:nvSpPr>
        <p:spPr bwMode="auto">
          <a:xfrm>
            <a:off x="3109913" y="1859909"/>
            <a:ext cx="46037" cy="44450"/>
          </a:xfrm>
          <a:custGeom>
            <a:avLst/>
            <a:gdLst>
              <a:gd name="T0" fmla="*/ 0 w 57"/>
              <a:gd name="T1" fmla="*/ 14595199 h 57"/>
              <a:gd name="T2" fmla="*/ 652595 w 57"/>
              <a:gd name="T3" fmla="*/ 12162144 h 57"/>
              <a:gd name="T4" fmla="*/ 652595 w 57"/>
              <a:gd name="T5" fmla="*/ 10338134 h 57"/>
              <a:gd name="T6" fmla="*/ 1304382 w 57"/>
              <a:gd name="T7" fmla="*/ 7297599 h 57"/>
              <a:gd name="T8" fmla="*/ 3261358 w 57"/>
              <a:gd name="T9" fmla="*/ 6081072 h 57"/>
              <a:gd name="T10" fmla="*/ 5218335 w 57"/>
              <a:gd name="T11" fmla="*/ 4257063 h 57"/>
              <a:gd name="T12" fmla="*/ 6523523 w 57"/>
              <a:gd name="T13" fmla="*/ 2432273 h 57"/>
              <a:gd name="T14" fmla="*/ 9132288 w 57"/>
              <a:gd name="T15" fmla="*/ 1216526 h 57"/>
              <a:gd name="T16" fmla="*/ 11089264 w 57"/>
              <a:gd name="T17" fmla="*/ 608263 h 57"/>
              <a:gd name="T18" fmla="*/ 13698837 w 57"/>
              <a:gd name="T19" fmla="*/ 0 h 57"/>
              <a:gd name="T20" fmla="*/ 15655813 w 57"/>
              <a:gd name="T21" fmla="*/ 0 h 57"/>
              <a:gd name="T22" fmla="*/ 20222359 w 57"/>
              <a:gd name="T23" fmla="*/ 0 h 57"/>
              <a:gd name="T24" fmla="*/ 22831122 w 57"/>
              <a:gd name="T25" fmla="*/ 0 h 57"/>
              <a:gd name="T26" fmla="*/ 26093286 w 57"/>
              <a:gd name="T27" fmla="*/ 608263 h 57"/>
              <a:gd name="T28" fmla="*/ 28050268 w 57"/>
              <a:gd name="T29" fmla="*/ 1216526 h 57"/>
              <a:gd name="T30" fmla="*/ 30007244 w 57"/>
              <a:gd name="T31" fmla="*/ 2432273 h 57"/>
              <a:gd name="T32" fmla="*/ 31311626 w 57"/>
              <a:gd name="T33" fmla="*/ 3040536 h 57"/>
              <a:gd name="T34" fmla="*/ 33268601 w 57"/>
              <a:gd name="T35" fmla="*/ 4865326 h 57"/>
              <a:gd name="T36" fmla="*/ 35225577 w 57"/>
              <a:gd name="T37" fmla="*/ 6689336 h 57"/>
              <a:gd name="T38" fmla="*/ 36529959 w 57"/>
              <a:gd name="T39" fmla="*/ 9121608 h 57"/>
              <a:gd name="T40" fmla="*/ 37182553 w 57"/>
              <a:gd name="T41" fmla="*/ 10946397 h 57"/>
              <a:gd name="T42" fmla="*/ 37182553 w 57"/>
              <a:gd name="T43" fmla="*/ 13378673 h 57"/>
              <a:gd name="T44" fmla="*/ 37182553 w 57"/>
              <a:gd name="T45" fmla="*/ 15203462 h 57"/>
              <a:gd name="T46" fmla="*/ 37182553 w 57"/>
              <a:gd name="T47" fmla="*/ 20676269 h 57"/>
              <a:gd name="T48" fmla="*/ 37182553 w 57"/>
              <a:gd name="T49" fmla="*/ 22501058 h 57"/>
              <a:gd name="T50" fmla="*/ 36529959 w 57"/>
              <a:gd name="T51" fmla="*/ 24933330 h 57"/>
              <a:gd name="T52" fmla="*/ 35225577 w 57"/>
              <a:gd name="T53" fmla="*/ 26757345 h 57"/>
              <a:gd name="T54" fmla="*/ 33268601 w 57"/>
              <a:gd name="T55" fmla="*/ 28582134 h 57"/>
              <a:gd name="T56" fmla="*/ 31311626 w 57"/>
              <a:gd name="T57" fmla="*/ 30406144 h 57"/>
              <a:gd name="T58" fmla="*/ 30007244 w 57"/>
              <a:gd name="T59" fmla="*/ 32230933 h 57"/>
              <a:gd name="T60" fmla="*/ 28050268 w 57"/>
              <a:gd name="T61" fmla="*/ 32839195 h 57"/>
              <a:gd name="T62" fmla="*/ 26093286 w 57"/>
              <a:gd name="T63" fmla="*/ 34054942 h 57"/>
              <a:gd name="T64" fmla="*/ 22831122 w 57"/>
              <a:gd name="T65" fmla="*/ 34663205 h 57"/>
              <a:gd name="T66" fmla="*/ 20222359 w 57"/>
              <a:gd name="T67" fmla="*/ 34663205 h 57"/>
              <a:gd name="T68" fmla="*/ 20222359 w 57"/>
              <a:gd name="T69" fmla="*/ 34663205 h 57"/>
              <a:gd name="T70" fmla="*/ 20222359 w 57"/>
              <a:gd name="T71" fmla="*/ 34663205 h 57"/>
              <a:gd name="T72" fmla="*/ 20222359 w 57"/>
              <a:gd name="T73" fmla="*/ 34663205 h 57"/>
              <a:gd name="T74" fmla="*/ 20222359 w 57"/>
              <a:gd name="T75" fmla="*/ 34663205 h 57"/>
              <a:gd name="T76" fmla="*/ 20222359 w 57"/>
              <a:gd name="T77" fmla="*/ 34663205 h 57"/>
              <a:gd name="T78" fmla="*/ 20222359 w 57"/>
              <a:gd name="T79" fmla="*/ 34663205 h 57"/>
              <a:gd name="T80" fmla="*/ 20222359 w 57"/>
              <a:gd name="T81" fmla="*/ 34663205 h 57"/>
              <a:gd name="T82" fmla="*/ 20222359 w 57"/>
              <a:gd name="T83" fmla="*/ 34663205 h 57"/>
              <a:gd name="T84" fmla="*/ 20222359 w 57"/>
              <a:gd name="T85" fmla="*/ 34663205 h 57"/>
              <a:gd name="T86" fmla="*/ 20222359 w 57"/>
              <a:gd name="T87" fmla="*/ 34663205 h 57"/>
              <a:gd name="T88" fmla="*/ 20222359 w 57"/>
              <a:gd name="T89" fmla="*/ 34663205 h 57"/>
              <a:gd name="T90" fmla="*/ 15655813 w 57"/>
              <a:gd name="T91" fmla="*/ 34663205 h 57"/>
              <a:gd name="T92" fmla="*/ 13698837 w 57"/>
              <a:gd name="T93" fmla="*/ 34054942 h 57"/>
              <a:gd name="T94" fmla="*/ 11089264 w 57"/>
              <a:gd name="T95" fmla="*/ 34054942 h 57"/>
              <a:gd name="T96" fmla="*/ 9132288 w 57"/>
              <a:gd name="T97" fmla="*/ 32839195 h 57"/>
              <a:gd name="T98" fmla="*/ 6523523 w 57"/>
              <a:gd name="T99" fmla="*/ 31014407 h 57"/>
              <a:gd name="T100" fmla="*/ 5218335 w 57"/>
              <a:gd name="T101" fmla="*/ 30406144 h 57"/>
              <a:gd name="T102" fmla="*/ 3261358 w 57"/>
              <a:gd name="T103" fmla="*/ 28582134 h 57"/>
              <a:gd name="T104" fmla="*/ 1304382 w 57"/>
              <a:gd name="T105" fmla="*/ 26757345 h 57"/>
              <a:gd name="T106" fmla="*/ 652595 w 57"/>
              <a:gd name="T107" fmla="*/ 24325067 h 57"/>
              <a:gd name="T108" fmla="*/ 652595 w 57"/>
              <a:gd name="T109" fmla="*/ 22501058 h 57"/>
              <a:gd name="T110" fmla="*/ 0 w 57"/>
              <a:gd name="T111" fmla="*/ 20068006 h 5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57"/>
              <a:gd name="T169" fmla="*/ 0 h 57"/>
              <a:gd name="T170" fmla="*/ 57 w 57"/>
              <a:gd name="T171" fmla="*/ 57 h 57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57" h="57">
                <a:moveTo>
                  <a:pt x="0" y="31"/>
                </a:moveTo>
                <a:lnTo>
                  <a:pt x="0" y="25"/>
                </a:lnTo>
                <a:lnTo>
                  <a:pt x="0" y="24"/>
                </a:lnTo>
                <a:lnTo>
                  <a:pt x="0" y="22"/>
                </a:lnTo>
                <a:lnTo>
                  <a:pt x="0" y="21"/>
                </a:lnTo>
                <a:lnTo>
                  <a:pt x="1" y="20"/>
                </a:lnTo>
                <a:lnTo>
                  <a:pt x="1" y="18"/>
                </a:lnTo>
                <a:lnTo>
                  <a:pt x="1" y="17"/>
                </a:lnTo>
                <a:lnTo>
                  <a:pt x="2" y="15"/>
                </a:lnTo>
                <a:lnTo>
                  <a:pt x="2" y="14"/>
                </a:lnTo>
                <a:lnTo>
                  <a:pt x="2" y="12"/>
                </a:lnTo>
                <a:lnTo>
                  <a:pt x="4" y="11"/>
                </a:lnTo>
                <a:lnTo>
                  <a:pt x="5" y="10"/>
                </a:lnTo>
                <a:lnTo>
                  <a:pt x="5" y="8"/>
                </a:lnTo>
                <a:lnTo>
                  <a:pt x="7" y="8"/>
                </a:lnTo>
                <a:lnTo>
                  <a:pt x="8" y="7"/>
                </a:lnTo>
                <a:lnTo>
                  <a:pt x="8" y="5"/>
                </a:lnTo>
                <a:lnTo>
                  <a:pt x="10" y="5"/>
                </a:lnTo>
                <a:lnTo>
                  <a:pt x="10" y="4"/>
                </a:lnTo>
                <a:lnTo>
                  <a:pt x="11" y="4"/>
                </a:lnTo>
                <a:lnTo>
                  <a:pt x="12" y="2"/>
                </a:lnTo>
                <a:lnTo>
                  <a:pt x="14" y="2"/>
                </a:lnTo>
                <a:lnTo>
                  <a:pt x="15" y="1"/>
                </a:lnTo>
                <a:lnTo>
                  <a:pt x="17" y="1"/>
                </a:lnTo>
                <a:lnTo>
                  <a:pt x="18" y="1"/>
                </a:lnTo>
                <a:lnTo>
                  <a:pt x="20" y="0"/>
                </a:lnTo>
                <a:lnTo>
                  <a:pt x="21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31" y="0"/>
                </a:lnTo>
                <a:lnTo>
                  <a:pt x="33" y="0"/>
                </a:lnTo>
                <a:lnTo>
                  <a:pt x="34" y="0"/>
                </a:lnTo>
                <a:lnTo>
                  <a:pt x="35" y="0"/>
                </a:lnTo>
                <a:lnTo>
                  <a:pt x="37" y="0"/>
                </a:lnTo>
                <a:lnTo>
                  <a:pt x="38" y="0"/>
                </a:lnTo>
                <a:lnTo>
                  <a:pt x="40" y="1"/>
                </a:lnTo>
                <a:lnTo>
                  <a:pt x="41" y="1"/>
                </a:lnTo>
                <a:lnTo>
                  <a:pt x="43" y="2"/>
                </a:lnTo>
                <a:lnTo>
                  <a:pt x="44" y="2"/>
                </a:lnTo>
                <a:lnTo>
                  <a:pt x="46" y="2"/>
                </a:lnTo>
                <a:lnTo>
                  <a:pt x="46" y="4"/>
                </a:lnTo>
                <a:lnTo>
                  <a:pt x="47" y="4"/>
                </a:lnTo>
                <a:lnTo>
                  <a:pt x="48" y="5"/>
                </a:lnTo>
                <a:lnTo>
                  <a:pt x="50" y="7"/>
                </a:lnTo>
                <a:lnTo>
                  <a:pt x="51" y="8"/>
                </a:lnTo>
                <a:lnTo>
                  <a:pt x="53" y="10"/>
                </a:lnTo>
                <a:lnTo>
                  <a:pt x="53" y="11"/>
                </a:lnTo>
                <a:lnTo>
                  <a:pt x="54" y="11"/>
                </a:lnTo>
                <a:lnTo>
                  <a:pt x="54" y="12"/>
                </a:lnTo>
                <a:lnTo>
                  <a:pt x="56" y="14"/>
                </a:lnTo>
                <a:lnTo>
                  <a:pt x="56" y="15"/>
                </a:lnTo>
                <a:lnTo>
                  <a:pt x="56" y="17"/>
                </a:lnTo>
                <a:lnTo>
                  <a:pt x="57" y="18"/>
                </a:lnTo>
                <a:lnTo>
                  <a:pt x="57" y="20"/>
                </a:lnTo>
                <a:lnTo>
                  <a:pt x="57" y="21"/>
                </a:lnTo>
                <a:lnTo>
                  <a:pt x="57" y="22"/>
                </a:lnTo>
                <a:lnTo>
                  <a:pt x="57" y="24"/>
                </a:lnTo>
                <a:lnTo>
                  <a:pt x="57" y="25"/>
                </a:lnTo>
                <a:lnTo>
                  <a:pt x="57" y="31"/>
                </a:lnTo>
                <a:lnTo>
                  <a:pt x="57" y="33"/>
                </a:lnTo>
                <a:lnTo>
                  <a:pt x="57" y="34"/>
                </a:lnTo>
                <a:lnTo>
                  <a:pt x="57" y="35"/>
                </a:lnTo>
                <a:lnTo>
                  <a:pt x="57" y="37"/>
                </a:lnTo>
                <a:lnTo>
                  <a:pt x="56" y="38"/>
                </a:lnTo>
                <a:lnTo>
                  <a:pt x="56" y="40"/>
                </a:lnTo>
                <a:lnTo>
                  <a:pt x="56" y="41"/>
                </a:lnTo>
                <a:lnTo>
                  <a:pt x="56" y="43"/>
                </a:lnTo>
                <a:lnTo>
                  <a:pt x="54" y="44"/>
                </a:lnTo>
                <a:lnTo>
                  <a:pt x="53" y="45"/>
                </a:lnTo>
                <a:lnTo>
                  <a:pt x="53" y="47"/>
                </a:lnTo>
                <a:lnTo>
                  <a:pt x="51" y="47"/>
                </a:lnTo>
                <a:lnTo>
                  <a:pt x="51" y="48"/>
                </a:lnTo>
                <a:lnTo>
                  <a:pt x="50" y="50"/>
                </a:lnTo>
                <a:lnTo>
                  <a:pt x="48" y="50"/>
                </a:lnTo>
                <a:lnTo>
                  <a:pt x="48" y="51"/>
                </a:lnTo>
                <a:lnTo>
                  <a:pt x="47" y="51"/>
                </a:lnTo>
                <a:lnTo>
                  <a:pt x="46" y="53"/>
                </a:lnTo>
                <a:lnTo>
                  <a:pt x="44" y="54"/>
                </a:lnTo>
                <a:lnTo>
                  <a:pt x="43" y="54"/>
                </a:lnTo>
                <a:lnTo>
                  <a:pt x="41" y="54"/>
                </a:lnTo>
                <a:lnTo>
                  <a:pt x="41" y="56"/>
                </a:lnTo>
                <a:lnTo>
                  <a:pt x="40" y="56"/>
                </a:lnTo>
                <a:lnTo>
                  <a:pt x="38" y="56"/>
                </a:lnTo>
                <a:lnTo>
                  <a:pt x="37" y="56"/>
                </a:lnTo>
                <a:lnTo>
                  <a:pt x="35" y="57"/>
                </a:lnTo>
                <a:lnTo>
                  <a:pt x="34" y="57"/>
                </a:lnTo>
                <a:lnTo>
                  <a:pt x="33" y="57"/>
                </a:lnTo>
                <a:lnTo>
                  <a:pt x="31" y="57"/>
                </a:lnTo>
                <a:lnTo>
                  <a:pt x="25" y="57"/>
                </a:lnTo>
                <a:lnTo>
                  <a:pt x="24" y="57"/>
                </a:lnTo>
                <a:lnTo>
                  <a:pt x="23" y="57"/>
                </a:lnTo>
                <a:lnTo>
                  <a:pt x="21" y="57"/>
                </a:lnTo>
                <a:lnTo>
                  <a:pt x="21" y="56"/>
                </a:lnTo>
                <a:lnTo>
                  <a:pt x="20" y="56"/>
                </a:lnTo>
                <a:lnTo>
                  <a:pt x="18" y="56"/>
                </a:lnTo>
                <a:lnTo>
                  <a:pt x="17" y="56"/>
                </a:lnTo>
                <a:lnTo>
                  <a:pt x="15" y="54"/>
                </a:lnTo>
                <a:lnTo>
                  <a:pt x="14" y="54"/>
                </a:lnTo>
                <a:lnTo>
                  <a:pt x="12" y="53"/>
                </a:lnTo>
                <a:lnTo>
                  <a:pt x="11" y="53"/>
                </a:lnTo>
                <a:lnTo>
                  <a:pt x="10" y="51"/>
                </a:lnTo>
                <a:lnTo>
                  <a:pt x="8" y="50"/>
                </a:lnTo>
                <a:lnTo>
                  <a:pt x="7" y="48"/>
                </a:lnTo>
                <a:lnTo>
                  <a:pt x="5" y="47"/>
                </a:lnTo>
                <a:lnTo>
                  <a:pt x="4" y="45"/>
                </a:lnTo>
                <a:lnTo>
                  <a:pt x="4" y="44"/>
                </a:lnTo>
                <a:lnTo>
                  <a:pt x="2" y="44"/>
                </a:lnTo>
                <a:lnTo>
                  <a:pt x="2" y="43"/>
                </a:lnTo>
                <a:lnTo>
                  <a:pt x="2" y="41"/>
                </a:lnTo>
                <a:lnTo>
                  <a:pt x="1" y="40"/>
                </a:lnTo>
                <a:lnTo>
                  <a:pt x="1" y="38"/>
                </a:lnTo>
                <a:lnTo>
                  <a:pt x="1" y="37"/>
                </a:lnTo>
                <a:lnTo>
                  <a:pt x="0" y="35"/>
                </a:lnTo>
                <a:lnTo>
                  <a:pt x="0" y="34"/>
                </a:lnTo>
                <a:lnTo>
                  <a:pt x="0" y="33"/>
                </a:lnTo>
                <a:lnTo>
                  <a:pt x="0" y="3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3" name="Freeform 10"/>
          <p:cNvSpPr>
            <a:spLocks/>
          </p:cNvSpPr>
          <p:nvPr/>
        </p:nvSpPr>
        <p:spPr bwMode="auto">
          <a:xfrm>
            <a:off x="3109913" y="1996434"/>
            <a:ext cx="46037" cy="46038"/>
          </a:xfrm>
          <a:custGeom>
            <a:avLst/>
            <a:gdLst>
              <a:gd name="T0" fmla="*/ 0 w 57"/>
              <a:gd name="T1" fmla="*/ 15656153 h 57"/>
              <a:gd name="T2" fmla="*/ 652595 w 57"/>
              <a:gd name="T3" fmla="*/ 13047330 h 57"/>
              <a:gd name="T4" fmla="*/ 652595 w 57"/>
              <a:gd name="T5" fmla="*/ 11090312 h 57"/>
              <a:gd name="T6" fmla="*/ 1304382 w 57"/>
              <a:gd name="T7" fmla="*/ 8480685 h 57"/>
              <a:gd name="T8" fmla="*/ 3261358 w 57"/>
              <a:gd name="T9" fmla="*/ 6523665 h 57"/>
              <a:gd name="T10" fmla="*/ 5218335 w 57"/>
              <a:gd name="T11" fmla="*/ 4566647 h 57"/>
              <a:gd name="T12" fmla="*/ 6523523 w 57"/>
              <a:gd name="T13" fmla="*/ 2609628 h 57"/>
              <a:gd name="T14" fmla="*/ 9132288 w 57"/>
              <a:gd name="T15" fmla="*/ 1957019 h 57"/>
              <a:gd name="T16" fmla="*/ 11089264 w 57"/>
              <a:gd name="T17" fmla="*/ 652609 h 57"/>
              <a:gd name="T18" fmla="*/ 13698837 w 57"/>
              <a:gd name="T19" fmla="*/ 0 h 57"/>
              <a:gd name="T20" fmla="*/ 15655813 w 57"/>
              <a:gd name="T21" fmla="*/ 0 h 57"/>
              <a:gd name="T22" fmla="*/ 20222359 w 57"/>
              <a:gd name="T23" fmla="*/ 0 h 57"/>
              <a:gd name="T24" fmla="*/ 22831122 w 57"/>
              <a:gd name="T25" fmla="*/ 0 h 57"/>
              <a:gd name="T26" fmla="*/ 26093286 w 57"/>
              <a:gd name="T27" fmla="*/ 652609 h 57"/>
              <a:gd name="T28" fmla="*/ 28050268 w 57"/>
              <a:gd name="T29" fmla="*/ 1957019 h 57"/>
              <a:gd name="T30" fmla="*/ 30007244 w 57"/>
              <a:gd name="T31" fmla="*/ 2609628 h 57"/>
              <a:gd name="T32" fmla="*/ 31311626 w 57"/>
              <a:gd name="T33" fmla="*/ 3914038 h 57"/>
              <a:gd name="T34" fmla="*/ 33268601 w 57"/>
              <a:gd name="T35" fmla="*/ 5871057 h 57"/>
              <a:gd name="T36" fmla="*/ 35225577 w 57"/>
              <a:gd name="T37" fmla="*/ 7176275 h 57"/>
              <a:gd name="T38" fmla="*/ 36529959 w 57"/>
              <a:gd name="T39" fmla="*/ 10437703 h 57"/>
              <a:gd name="T40" fmla="*/ 37182553 w 57"/>
              <a:gd name="T41" fmla="*/ 12394722 h 57"/>
              <a:gd name="T42" fmla="*/ 37182553 w 57"/>
              <a:gd name="T43" fmla="*/ 15004352 h 57"/>
              <a:gd name="T44" fmla="*/ 37182553 w 57"/>
              <a:gd name="T45" fmla="*/ 16961370 h 57"/>
              <a:gd name="T46" fmla="*/ 37182553 w 57"/>
              <a:gd name="T47" fmla="*/ 22179816 h 57"/>
              <a:gd name="T48" fmla="*/ 37182553 w 57"/>
              <a:gd name="T49" fmla="*/ 24136835 h 57"/>
              <a:gd name="T50" fmla="*/ 36529959 w 57"/>
              <a:gd name="T51" fmla="*/ 27399077 h 57"/>
              <a:gd name="T52" fmla="*/ 35225577 w 57"/>
              <a:gd name="T53" fmla="*/ 28703486 h 57"/>
              <a:gd name="T54" fmla="*/ 33268601 w 57"/>
              <a:gd name="T55" fmla="*/ 30660505 h 57"/>
              <a:gd name="T56" fmla="*/ 31311626 w 57"/>
              <a:gd name="T57" fmla="*/ 32617523 h 57"/>
              <a:gd name="T58" fmla="*/ 30007244 w 57"/>
              <a:gd name="T59" fmla="*/ 34574541 h 57"/>
              <a:gd name="T60" fmla="*/ 28050268 w 57"/>
              <a:gd name="T61" fmla="*/ 35879759 h 57"/>
              <a:gd name="T62" fmla="*/ 26093286 w 57"/>
              <a:gd name="T63" fmla="*/ 36531560 h 57"/>
              <a:gd name="T64" fmla="*/ 22831122 w 57"/>
              <a:gd name="T65" fmla="*/ 37184168 h 57"/>
              <a:gd name="T66" fmla="*/ 20222359 w 57"/>
              <a:gd name="T67" fmla="*/ 37184168 h 57"/>
              <a:gd name="T68" fmla="*/ 20222359 w 57"/>
              <a:gd name="T69" fmla="*/ 37184168 h 57"/>
              <a:gd name="T70" fmla="*/ 20222359 w 57"/>
              <a:gd name="T71" fmla="*/ 37184168 h 57"/>
              <a:gd name="T72" fmla="*/ 20222359 w 57"/>
              <a:gd name="T73" fmla="*/ 37184168 h 57"/>
              <a:gd name="T74" fmla="*/ 20222359 w 57"/>
              <a:gd name="T75" fmla="*/ 37184168 h 57"/>
              <a:gd name="T76" fmla="*/ 20222359 w 57"/>
              <a:gd name="T77" fmla="*/ 37184168 h 57"/>
              <a:gd name="T78" fmla="*/ 20222359 w 57"/>
              <a:gd name="T79" fmla="*/ 37184168 h 57"/>
              <a:gd name="T80" fmla="*/ 20222359 w 57"/>
              <a:gd name="T81" fmla="*/ 37184168 h 57"/>
              <a:gd name="T82" fmla="*/ 20222359 w 57"/>
              <a:gd name="T83" fmla="*/ 37184168 h 57"/>
              <a:gd name="T84" fmla="*/ 20222359 w 57"/>
              <a:gd name="T85" fmla="*/ 37184168 h 57"/>
              <a:gd name="T86" fmla="*/ 20222359 w 57"/>
              <a:gd name="T87" fmla="*/ 37184168 h 57"/>
              <a:gd name="T88" fmla="*/ 20222359 w 57"/>
              <a:gd name="T89" fmla="*/ 37184168 h 57"/>
              <a:gd name="T90" fmla="*/ 15655813 w 57"/>
              <a:gd name="T91" fmla="*/ 37184168 h 57"/>
              <a:gd name="T92" fmla="*/ 13698837 w 57"/>
              <a:gd name="T93" fmla="*/ 36531560 h 57"/>
              <a:gd name="T94" fmla="*/ 11089264 w 57"/>
              <a:gd name="T95" fmla="*/ 36531560 h 57"/>
              <a:gd name="T96" fmla="*/ 9132288 w 57"/>
              <a:gd name="T97" fmla="*/ 35879759 h 57"/>
              <a:gd name="T98" fmla="*/ 6523523 w 57"/>
              <a:gd name="T99" fmla="*/ 33922740 h 57"/>
              <a:gd name="T100" fmla="*/ 5218335 w 57"/>
              <a:gd name="T101" fmla="*/ 32617523 h 57"/>
              <a:gd name="T102" fmla="*/ 3261358 w 57"/>
              <a:gd name="T103" fmla="*/ 30660505 h 57"/>
              <a:gd name="T104" fmla="*/ 1304382 w 57"/>
              <a:gd name="T105" fmla="*/ 28703486 h 57"/>
              <a:gd name="T106" fmla="*/ 652595 w 57"/>
              <a:gd name="T107" fmla="*/ 26093853 h 57"/>
              <a:gd name="T108" fmla="*/ 652595 w 57"/>
              <a:gd name="T109" fmla="*/ 24136835 h 57"/>
              <a:gd name="T110" fmla="*/ 0 w 57"/>
              <a:gd name="T111" fmla="*/ 21528015 h 5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57"/>
              <a:gd name="T169" fmla="*/ 0 h 57"/>
              <a:gd name="T170" fmla="*/ 57 w 57"/>
              <a:gd name="T171" fmla="*/ 57 h 57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57" h="57">
                <a:moveTo>
                  <a:pt x="0" y="32"/>
                </a:moveTo>
                <a:lnTo>
                  <a:pt x="0" y="26"/>
                </a:lnTo>
                <a:lnTo>
                  <a:pt x="0" y="24"/>
                </a:lnTo>
                <a:lnTo>
                  <a:pt x="0" y="23"/>
                </a:lnTo>
                <a:lnTo>
                  <a:pt x="0" y="21"/>
                </a:lnTo>
                <a:lnTo>
                  <a:pt x="1" y="20"/>
                </a:lnTo>
                <a:lnTo>
                  <a:pt x="1" y="19"/>
                </a:lnTo>
                <a:lnTo>
                  <a:pt x="1" y="17"/>
                </a:lnTo>
                <a:lnTo>
                  <a:pt x="2" y="16"/>
                </a:lnTo>
                <a:lnTo>
                  <a:pt x="2" y="14"/>
                </a:lnTo>
                <a:lnTo>
                  <a:pt x="2" y="13"/>
                </a:lnTo>
                <a:lnTo>
                  <a:pt x="4" y="11"/>
                </a:lnTo>
                <a:lnTo>
                  <a:pt x="5" y="10"/>
                </a:lnTo>
                <a:lnTo>
                  <a:pt x="5" y="9"/>
                </a:lnTo>
                <a:lnTo>
                  <a:pt x="7" y="9"/>
                </a:lnTo>
                <a:lnTo>
                  <a:pt x="8" y="7"/>
                </a:lnTo>
                <a:lnTo>
                  <a:pt x="8" y="6"/>
                </a:lnTo>
                <a:lnTo>
                  <a:pt x="10" y="6"/>
                </a:lnTo>
                <a:lnTo>
                  <a:pt x="10" y="4"/>
                </a:lnTo>
                <a:lnTo>
                  <a:pt x="11" y="4"/>
                </a:lnTo>
                <a:lnTo>
                  <a:pt x="12" y="3"/>
                </a:lnTo>
                <a:lnTo>
                  <a:pt x="14" y="3"/>
                </a:lnTo>
                <a:lnTo>
                  <a:pt x="15" y="1"/>
                </a:lnTo>
                <a:lnTo>
                  <a:pt x="17" y="1"/>
                </a:lnTo>
                <a:lnTo>
                  <a:pt x="18" y="1"/>
                </a:lnTo>
                <a:lnTo>
                  <a:pt x="20" y="0"/>
                </a:lnTo>
                <a:lnTo>
                  <a:pt x="21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31" y="0"/>
                </a:lnTo>
                <a:lnTo>
                  <a:pt x="33" y="0"/>
                </a:lnTo>
                <a:lnTo>
                  <a:pt x="34" y="0"/>
                </a:lnTo>
                <a:lnTo>
                  <a:pt x="35" y="0"/>
                </a:lnTo>
                <a:lnTo>
                  <a:pt x="37" y="0"/>
                </a:lnTo>
                <a:lnTo>
                  <a:pt x="38" y="0"/>
                </a:lnTo>
                <a:lnTo>
                  <a:pt x="40" y="1"/>
                </a:lnTo>
                <a:lnTo>
                  <a:pt x="41" y="1"/>
                </a:lnTo>
                <a:lnTo>
                  <a:pt x="43" y="3"/>
                </a:lnTo>
                <a:lnTo>
                  <a:pt x="44" y="3"/>
                </a:lnTo>
                <a:lnTo>
                  <a:pt x="46" y="3"/>
                </a:lnTo>
                <a:lnTo>
                  <a:pt x="46" y="4"/>
                </a:lnTo>
                <a:lnTo>
                  <a:pt x="47" y="4"/>
                </a:lnTo>
                <a:lnTo>
                  <a:pt x="48" y="6"/>
                </a:lnTo>
                <a:lnTo>
                  <a:pt x="50" y="7"/>
                </a:lnTo>
                <a:lnTo>
                  <a:pt x="51" y="9"/>
                </a:lnTo>
                <a:lnTo>
                  <a:pt x="53" y="10"/>
                </a:lnTo>
                <a:lnTo>
                  <a:pt x="53" y="11"/>
                </a:lnTo>
                <a:lnTo>
                  <a:pt x="54" y="11"/>
                </a:lnTo>
                <a:lnTo>
                  <a:pt x="54" y="13"/>
                </a:lnTo>
                <a:lnTo>
                  <a:pt x="56" y="14"/>
                </a:lnTo>
                <a:lnTo>
                  <a:pt x="56" y="16"/>
                </a:lnTo>
                <a:lnTo>
                  <a:pt x="56" y="17"/>
                </a:lnTo>
                <a:lnTo>
                  <a:pt x="57" y="19"/>
                </a:lnTo>
                <a:lnTo>
                  <a:pt x="57" y="20"/>
                </a:lnTo>
                <a:lnTo>
                  <a:pt x="57" y="21"/>
                </a:lnTo>
                <a:lnTo>
                  <a:pt x="57" y="23"/>
                </a:lnTo>
                <a:lnTo>
                  <a:pt x="57" y="24"/>
                </a:lnTo>
                <a:lnTo>
                  <a:pt x="57" y="26"/>
                </a:lnTo>
                <a:lnTo>
                  <a:pt x="57" y="32"/>
                </a:lnTo>
                <a:lnTo>
                  <a:pt x="57" y="33"/>
                </a:lnTo>
                <a:lnTo>
                  <a:pt x="57" y="34"/>
                </a:lnTo>
                <a:lnTo>
                  <a:pt x="57" y="36"/>
                </a:lnTo>
                <a:lnTo>
                  <a:pt x="57" y="37"/>
                </a:lnTo>
                <a:lnTo>
                  <a:pt x="56" y="39"/>
                </a:lnTo>
                <a:lnTo>
                  <a:pt x="56" y="40"/>
                </a:lnTo>
                <a:lnTo>
                  <a:pt x="56" y="42"/>
                </a:lnTo>
                <a:lnTo>
                  <a:pt x="56" y="43"/>
                </a:lnTo>
                <a:lnTo>
                  <a:pt x="54" y="44"/>
                </a:lnTo>
                <a:lnTo>
                  <a:pt x="53" y="46"/>
                </a:lnTo>
                <a:lnTo>
                  <a:pt x="53" y="47"/>
                </a:lnTo>
                <a:lnTo>
                  <a:pt x="51" y="47"/>
                </a:lnTo>
                <a:lnTo>
                  <a:pt x="51" y="49"/>
                </a:lnTo>
                <a:lnTo>
                  <a:pt x="50" y="50"/>
                </a:lnTo>
                <a:lnTo>
                  <a:pt x="48" y="50"/>
                </a:lnTo>
                <a:lnTo>
                  <a:pt x="48" y="52"/>
                </a:lnTo>
                <a:lnTo>
                  <a:pt x="47" y="52"/>
                </a:lnTo>
                <a:lnTo>
                  <a:pt x="46" y="53"/>
                </a:lnTo>
                <a:lnTo>
                  <a:pt x="44" y="55"/>
                </a:lnTo>
                <a:lnTo>
                  <a:pt x="43" y="55"/>
                </a:lnTo>
                <a:lnTo>
                  <a:pt x="41" y="55"/>
                </a:lnTo>
                <a:lnTo>
                  <a:pt x="41" y="56"/>
                </a:lnTo>
                <a:lnTo>
                  <a:pt x="40" y="56"/>
                </a:lnTo>
                <a:lnTo>
                  <a:pt x="38" y="56"/>
                </a:lnTo>
                <a:lnTo>
                  <a:pt x="37" y="56"/>
                </a:lnTo>
                <a:lnTo>
                  <a:pt x="35" y="57"/>
                </a:lnTo>
                <a:lnTo>
                  <a:pt x="34" y="57"/>
                </a:lnTo>
                <a:lnTo>
                  <a:pt x="33" y="57"/>
                </a:lnTo>
                <a:lnTo>
                  <a:pt x="31" y="57"/>
                </a:lnTo>
                <a:lnTo>
                  <a:pt x="25" y="57"/>
                </a:lnTo>
                <a:lnTo>
                  <a:pt x="24" y="57"/>
                </a:lnTo>
                <a:lnTo>
                  <a:pt x="23" y="57"/>
                </a:lnTo>
                <a:lnTo>
                  <a:pt x="21" y="57"/>
                </a:lnTo>
                <a:lnTo>
                  <a:pt x="21" y="56"/>
                </a:lnTo>
                <a:lnTo>
                  <a:pt x="20" y="56"/>
                </a:lnTo>
                <a:lnTo>
                  <a:pt x="18" y="56"/>
                </a:lnTo>
                <a:lnTo>
                  <a:pt x="17" y="56"/>
                </a:lnTo>
                <a:lnTo>
                  <a:pt x="15" y="55"/>
                </a:lnTo>
                <a:lnTo>
                  <a:pt x="14" y="55"/>
                </a:lnTo>
                <a:lnTo>
                  <a:pt x="12" y="53"/>
                </a:lnTo>
                <a:lnTo>
                  <a:pt x="11" y="53"/>
                </a:lnTo>
                <a:lnTo>
                  <a:pt x="10" y="52"/>
                </a:lnTo>
                <a:lnTo>
                  <a:pt x="8" y="50"/>
                </a:lnTo>
                <a:lnTo>
                  <a:pt x="7" y="49"/>
                </a:lnTo>
                <a:lnTo>
                  <a:pt x="5" y="47"/>
                </a:lnTo>
                <a:lnTo>
                  <a:pt x="4" y="46"/>
                </a:lnTo>
                <a:lnTo>
                  <a:pt x="4" y="44"/>
                </a:lnTo>
                <a:lnTo>
                  <a:pt x="2" y="44"/>
                </a:lnTo>
                <a:lnTo>
                  <a:pt x="2" y="43"/>
                </a:lnTo>
                <a:lnTo>
                  <a:pt x="2" y="42"/>
                </a:lnTo>
                <a:lnTo>
                  <a:pt x="1" y="40"/>
                </a:lnTo>
                <a:lnTo>
                  <a:pt x="1" y="39"/>
                </a:lnTo>
                <a:lnTo>
                  <a:pt x="1" y="37"/>
                </a:lnTo>
                <a:lnTo>
                  <a:pt x="0" y="36"/>
                </a:lnTo>
                <a:lnTo>
                  <a:pt x="0" y="34"/>
                </a:lnTo>
                <a:lnTo>
                  <a:pt x="0" y="33"/>
                </a:lnTo>
                <a:lnTo>
                  <a:pt x="0" y="3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4" name="Freeform 11"/>
          <p:cNvSpPr>
            <a:spLocks/>
          </p:cNvSpPr>
          <p:nvPr/>
        </p:nvSpPr>
        <p:spPr bwMode="auto">
          <a:xfrm>
            <a:off x="3292475" y="2817172"/>
            <a:ext cx="136525" cy="68262"/>
          </a:xfrm>
          <a:custGeom>
            <a:avLst/>
            <a:gdLst>
              <a:gd name="T0" fmla="*/ 0 w 173"/>
              <a:gd name="T1" fmla="*/ 54182571 h 86"/>
              <a:gd name="T2" fmla="*/ 107740333 w 173"/>
              <a:gd name="T3" fmla="*/ 35911368 h 86"/>
              <a:gd name="T4" fmla="*/ 0 w 173"/>
              <a:gd name="T5" fmla="*/ 0 h 86"/>
              <a:gd name="T6" fmla="*/ 0 w 173"/>
              <a:gd name="T7" fmla="*/ 35911368 h 86"/>
              <a:gd name="T8" fmla="*/ 0 w 173"/>
              <a:gd name="T9" fmla="*/ 54182571 h 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3"/>
              <a:gd name="T16" fmla="*/ 0 h 86"/>
              <a:gd name="T17" fmla="*/ 173 w 173"/>
              <a:gd name="T18" fmla="*/ 86 h 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3" h="86">
                <a:moveTo>
                  <a:pt x="0" y="86"/>
                </a:moveTo>
                <a:lnTo>
                  <a:pt x="173" y="57"/>
                </a:lnTo>
                <a:lnTo>
                  <a:pt x="0" y="0"/>
                </a:lnTo>
                <a:lnTo>
                  <a:pt x="0" y="57"/>
                </a:lnTo>
                <a:lnTo>
                  <a:pt x="0" y="8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5" name="Freeform 12"/>
          <p:cNvSpPr>
            <a:spLocks/>
          </p:cNvSpPr>
          <p:nvPr/>
        </p:nvSpPr>
        <p:spPr bwMode="auto">
          <a:xfrm>
            <a:off x="3133725" y="2863209"/>
            <a:ext cx="1300163" cy="1117600"/>
          </a:xfrm>
          <a:custGeom>
            <a:avLst/>
            <a:gdLst>
              <a:gd name="T0" fmla="*/ 108997015 w 1638"/>
              <a:gd name="T1" fmla="*/ 0 h 1408"/>
              <a:gd name="T2" fmla="*/ 0 w 1638"/>
              <a:gd name="T3" fmla="*/ 0 h 1408"/>
              <a:gd name="T4" fmla="*/ 0 w 1638"/>
              <a:gd name="T5" fmla="*/ 887095089 h 1408"/>
              <a:gd name="T6" fmla="*/ 1032004867 w 1638"/>
              <a:gd name="T7" fmla="*/ 887095089 h 1408"/>
              <a:gd name="T8" fmla="*/ 0 60000 65536"/>
              <a:gd name="T9" fmla="*/ 0 60000 65536"/>
              <a:gd name="T10" fmla="*/ 0 60000 65536"/>
              <a:gd name="T11" fmla="*/ 0 60000 65536"/>
              <a:gd name="T12" fmla="*/ 0 w 1638"/>
              <a:gd name="T13" fmla="*/ 0 h 1408"/>
              <a:gd name="T14" fmla="*/ 1638 w 1638"/>
              <a:gd name="T15" fmla="*/ 1408 h 14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38" h="1408">
                <a:moveTo>
                  <a:pt x="173" y="0"/>
                </a:moveTo>
                <a:lnTo>
                  <a:pt x="0" y="0"/>
                </a:lnTo>
                <a:lnTo>
                  <a:pt x="0" y="1408"/>
                </a:lnTo>
                <a:lnTo>
                  <a:pt x="1638" y="140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6" name="Freeform 13"/>
          <p:cNvSpPr>
            <a:spLocks/>
          </p:cNvSpPr>
          <p:nvPr/>
        </p:nvSpPr>
        <p:spPr bwMode="auto">
          <a:xfrm>
            <a:off x="3292475" y="2498084"/>
            <a:ext cx="136525" cy="68263"/>
          </a:xfrm>
          <a:custGeom>
            <a:avLst/>
            <a:gdLst>
              <a:gd name="T0" fmla="*/ 0 w 173"/>
              <a:gd name="T1" fmla="*/ 54184159 h 86"/>
              <a:gd name="T2" fmla="*/ 107740333 w 173"/>
              <a:gd name="T3" fmla="*/ 18271465 h 86"/>
              <a:gd name="T4" fmla="*/ 0 w 173"/>
              <a:gd name="T5" fmla="*/ 0 h 86"/>
              <a:gd name="T6" fmla="*/ 0 w 173"/>
              <a:gd name="T7" fmla="*/ 18271465 h 86"/>
              <a:gd name="T8" fmla="*/ 0 w 173"/>
              <a:gd name="T9" fmla="*/ 54184159 h 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3"/>
              <a:gd name="T16" fmla="*/ 0 h 86"/>
              <a:gd name="T17" fmla="*/ 173 w 173"/>
              <a:gd name="T18" fmla="*/ 86 h 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3" h="86">
                <a:moveTo>
                  <a:pt x="0" y="86"/>
                </a:moveTo>
                <a:lnTo>
                  <a:pt x="173" y="29"/>
                </a:lnTo>
                <a:lnTo>
                  <a:pt x="0" y="0"/>
                </a:lnTo>
                <a:lnTo>
                  <a:pt x="0" y="29"/>
                </a:lnTo>
                <a:lnTo>
                  <a:pt x="0" y="8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7" name="Freeform 14"/>
          <p:cNvSpPr>
            <a:spLocks/>
          </p:cNvSpPr>
          <p:nvPr/>
        </p:nvSpPr>
        <p:spPr bwMode="auto">
          <a:xfrm>
            <a:off x="2813050" y="2520309"/>
            <a:ext cx="1620838" cy="2760663"/>
          </a:xfrm>
          <a:custGeom>
            <a:avLst/>
            <a:gdLst>
              <a:gd name="T0" fmla="*/ 362983504 w 2040"/>
              <a:gd name="T1" fmla="*/ 0 h 3477"/>
              <a:gd name="T2" fmla="*/ 0 w 2040"/>
              <a:gd name="T3" fmla="*/ 0 h 3477"/>
              <a:gd name="T4" fmla="*/ 0 w 2040"/>
              <a:gd name="T5" fmla="*/ 2147483647 h 3477"/>
              <a:gd name="T6" fmla="*/ 1287801963 w 2040"/>
              <a:gd name="T7" fmla="*/ 2147483647 h 3477"/>
              <a:gd name="T8" fmla="*/ 0 60000 65536"/>
              <a:gd name="T9" fmla="*/ 0 60000 65536"/>
              <a:gd name="T10" fmla="*/ 0 60000 65536"/>
              <a:gd name="T11" fmla="*/ 0 60000 65536"/>
              <a:gd name="T12" fmla="*/ 0 w 2040"/>
              <a:gd name="T13" fmla="*/ 0 h 3477"/>
              <a:gd name="T14" fmla="*/ 2040 w 2040"/>
              <a:gd name="T15" fmla="*/ 3477 h 347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40" h="3477">
                <a:moveTo>
                  <a:pt x="575" y="0"/>
                </a:moveTo>
                <a:lnTo>
                  <a:pt x="0" y="0"/>
                </a:lnTo>
                <a:lnTo>
                  <a:pt x="0" y="3477"/>
                </a:lnTo>
                <a:lnTo>
                  <a:pt x="2040" y="3477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8" name="Freeform 22"/>
          <p:cNvSpPr>
            <a:spLocks/>
          </p:cNvSpPr>
          <p:nvPr/>
        </p:nvSpPr>
        <p:spPr bwMode="auto">
          <a:xfrm>
            <a:off x="6508750" y="1540822"/>
            <a:ext cx="138113" cy="44450"/>
          </a:xfrm>
          <a:custGeom>
            <a:avLst/>
            <a:gdLst>
              <a:gd name="T0" fmla="*/ 0 w 172"/>
              <a:gd name="T1" fmla="*/ 34065563 h 58"/>
              <a:gd name="T2" fmla="*/ 110902341 w 172"/>
              <a:gd name="T3" fmla="*/ 17032782 h 58"/>
              <a:gd name="T4" fmla="*/ 0 w 172"/>
              <a:gd name="T5" fmla="*/ 0 h 58"/>
              <a:gd name="T6" fmla="*/ 0 w 172"/>
              <a:gd name="T7" fmla="*/ 17032782 h 58"/>
              <a:gd name="T8" fmla="*/ 0 w 172"/>
              <a:gd name="T9" fmla="*/ 34065563 h 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"/>
              <a:gd name="T16" fmla="*/ 0 h 58"/>
              <a:gd name="T17" fmla="*/ 172 w 172"/>
              <a:gd name="T18" fmla="*/ 58 h 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" h="58">
                <a:moveTo>
                  <a:pt x="0" y="58"/>
                </a:moveTo>
                <a:lnTo>
                  <a:pt x="172" y="29"/>
                </a:lnTo>
                <a:lnTo>
                  <a:pt x="0" y="0"/>
                </a:lnTo>
                <a:lnTo>
                  <a:pt x="0" y="29"/>
                </a:lnTo>
                <a:lnTo>
                  <a:pt x="0" y="5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9" name="Line 23"/>
          <p:cNvSpPr>
            <a:spLocks noChangeShapeType="1"/>
          </p:cNvSpPr>
          <p:nvPr/>
        </p:nvSpPr>
        <p:spPr bwMode="auto">
          <a:xfrm flipH="1">
            <a:off x="6053138" y="1563047"/>
            <a:ext cx="4556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0" name="Freeform 24"/>
          <p:cNvSpPr>
            <a:spLocks/>
          </p:cNvSpPr>
          <p:nvPr/>
        </p:nvSpPr>
        <p:spPr bwMode="auto">
          <a:xfrm>
            <a:off x="6508750" y="2178997"/>
            <a:ext cx="138113" cy="46037"/>
          </a:xfrm>
          <a:custGeom>
            <a:avLst/>
            <a:gdLst>
              <a:gd name="T0" fmla="*/ 0 w 172"/>
              <a:gd name="T1" fmla="*/ 37182553 h 57"/>
              <a:gd name="T2" fmla="*/ 110902341 w 172"/>
              <a:gd name="T3" fmla="*/ 18917170 h 57"/>
              <a:gd name="T4" fmla="*/ 0 w 172"/>
              <a:gd name="T5" fmla="*/ 0 h 57"/>
              <a:gd name="T6" fmla="*/ 0 w 172"/>
              <a:gd name="T7" fmla="*/ 18917170 h 57"/>
              <a:gd name="T8" fmla="*/ 0 w 172"/>
              <a:gd name="T9" fmla="*/ 37182553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"/>
              <a:gd name="T16" fmla="*/ 0 h 57"/>
              <a:gd name="T17" fmla="*/ 172 w 172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" h="57">
                <a:moveTo>
                  <a:pt x="0" y="57"/>
                </a:moveTo>
                <a:lnTo>
                  <a:pt x="172" y="29"/>
                </a:lnTo>
                <a:lnTo>
                  <a:pt x="0" y="0"/>
                </a:lnTo>
                <a:lnTo>
                  <a:pt x="0" y="29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1" name="Line 25"/>
          <p:cNvSpPr>
            <a:spLocks noChangeShapeType="1"/>
          </p:cNvSpPr>
          <p:nvPr/>
        </p:nvSpPr>
        <p:spPr bwMode="auto">
          <a:xfrm flipH="1">
            <a:off x="6053138" y="2201222"/>
            <a:ext cx="4556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2" name="Freeform 26"/>
          <p:cNvSpPr>
            <a:spLocks/>
          </p:cNvSpPr>
          <p:nvPr/>
        </p:nvSpPr>
        <p:spPr bwMode="auto">
          <a:xfrm>
            <a:off x="5094288" y="5258747"/>
            <a:ext cx="160337" cy="44450"/>
          </a:xfrm>
          <a:custGeom>
            <a:avLst/>
            <a:gdLst>
              <a:gd name="T0" fmla="*/ 127900278 w 201"/>
              <a:gd name="T1" fmla="*/ 0 h 57"/>
              <a:gd name="T2" fmla="*/ 0 w 201"/>
              <a:gd name="T3" fmla="*/ 17027471 h 57"/>
              <a:gd name="T4" fmla="*/ 127900278 w 201"/>
              <a:gd name="T5" fmla="*/ 34663205 h 57"/>
              <a:gd name="T6" fmla="*/ 127900278 w 201"/>
              <a:gd name="T7" fmla="*/ 17027471 h 57"/>
              <a:gd name="T8" fmla="*/ 127900278 w 201"/>
              <a:gd name="T9" fmla="*/ 0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57"/>
              <a:gd name="T17" fmla="*/ 201 w 201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57">
                <a:moveTo>
                  <a:pt x="201" y="0"/>
                </a:moveTo>
                <a:lnTo>
                  <a:pt x="0" y="28"/>
                </a:lnTo>
                <a:lnTo>
                  <a:pt x="201" y="57"/>
                </a:lnTo>
                <a:lnTo>
                  <a:pt x="201" y="28"/>
                </a:lnTo>
                <a:lnTo>
                  <a:pt x="20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3" name="Freeform 27"/>
          <p:cNvSpPr>
            <a:spLocks/>
          </p:cNvSpPr>
          <p:nvPr/>
        </p:nvSpPr>
        <p:spPr bwMode="auto">
          <a:xfrm>
            <a:off x="5254625" y="2520309"/>
            <a:ext cx="1436688" cy="2760663"/>
          </a:xfrm>
          <a:custGeom>
            <a:avLst/>
            <a:gdLst>
              <a:gd name="T0" fmla="*/ 0 w 1811"/>
              <a:gd name="T1" fmla="*/ 2147483647 h 3477"/>
              <a:gd name="T2" fmla="*/ 1139741895 w 1811"/>
              <a:gd name="T3" fmla="*/ 2147483647 h 3477"/>
              <a:gd name="T4" fmla="*/ 1139741895 w 1811"/>
              <a:gd name="T5" fmla="*/ 0 h 3477"/>
              <a:gd name="T6" fmla="*/ 633120108 w 1811"/>
              <a:gd name="T7" fmla="*/ 0 h 3477"/>
              <a:gd name="T8" fmla="*/ 0 60000 65536"/>
              <a:gd name="T9" fmla="*/ 0 60000 65536"/>
              <a:gd name="T10" fmla="*/ 0 60000 65536"/>
              <a:gd name="T11" fmla="*/ 0 60000 65536"/>
              <a:gd name="T12" fmla="*/ 0 w 1811"/>
              <a:gd name="T13" fmla="*/ 0 h 3477"/>
              <a:gd name="T14" fmla="*/ 1811 w 1811"/>
              <a:gd name="T15" fmla="*/ 3477 h 347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11" h="3477">
                <a:moveTo>
                  <a:pt x="0" y="3477"/>
                </a:moveTo>
                <a:lnTo>
                  <a:pt x="1811" y="3477"/>
                </a:lnTo>
                <a:lnTo>
                  <a:pt x="1811" y="0"/>
                </a:lnTo>
                <a:lnTo>
                  <a:pt x="1006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4" name="Freeform 28"/>
          <p:cNvSpPr>
            <a:spLocks/>
          </p:cNvSpPr>
          <p:nvPr/>
        </p:nvSpPr>
        <p:spPr bwMode="auto">
          <a:xfrm>
            <a:off x="5094288" y="3958584"/>
            <a:ext cx="160337" cy="44450"/>
          </a:xfrm>
          <a:custGeom>
            <a:avLst/>
            <a:gdLst>
              <a:gd name="T0" fmla="*/ 127900278 w 201"/>
              <a:gd name="T1" fmla="*/ 0 h 58"/>
              <a:gd name="T2" fmla="*/ 0 w 201"/>
              <a:gd name="T3" fmla="*/ 17032782 h 58"/>
              <a:gd name="T4" fmla="*/ 127900278 w 201"/>
              <a:gd name="T5" fmla="*/ 34065563 h 58"/>
              <a:gd name="T6" fmla="*/ 127900278 w 201"/>
              <a:gd name="T7" fmla="*/ 17032782 h 58"/>
              <a:gd name="T8" fmla="*/ 127900278 w 201"/>
              <a:gd name="T9" fmla="*/ 0 h 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58"/>
              <a:gd name="T17" fmla="*/ 201 w 201"/>
              <a:gd name="T18" fmla="*/ 58 h 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58">
                <a:moveTo>
                  <a:pt x="201" y="0"/>
                </a:moveTo>
                <a:lnTo>
                  <a:pt x="0" y="29"/>
                </a:lnTo>
                <a:lnTo>
                  <a:pt x="201" y="58"/>
                </a:lnTo>
                <a:lnTo>
                  <a:pt x="201" y="29"/>
                </a:lnTo>
                <a:lnTo>
                  <a:pt x="20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5" name="Freeform 29"/>
          <p:cNvSpPr>
            <a:spLocks/>
          </p:cNvSpPr>
          <p:nvPr/>
        </p:nvSpPr>
        <p:spPr bwMode="auto">
          <a:xfrm>
            <a:off x="5254625" y="2863209"/>
            <a:ext cx="1117600" cy="1117600"/>
          </a:xfrm>
          <a:custGeom>
            <a:avLst/>
            <a:gdLst>
              <a:gd name="T0" fmla="*/ 0 w 1408"/>
              <a:gd name="T1" fmla="*/ 887095089 h 1408"/>
              <a:gd name="T2" fmla="*/ 887095089 w 1408"/>
              <a:gd name="T3" fmla="*/ 887095089 h 1408"/>
              <a:gd name="T4" fmla="*/ 887095089 w 1408"/>
              <a:gd name="T5" fmla="*/ 0 h 1408"/>
              <a:gd name="T6" fmla="*/ 633818879 w 1408"/>
              <a:gd name="T7" fmla="*/ 0 h 1408"/>
              <a:gd name="T8" fmla="*/ 0 60000 65536"/>
              <a:gd name="T9" fmla="*/ 0 60000 65536"/>
              <a:gd name="T10" fmla="*/ 0 60000 65536"/>
              <a:gd name="T11" fmla="*/ 0 60000 65536"/>
              <a:gd name="T12" fmla="*/ 0 w 1408"/>
              <a:gd name="T13" fmla="*/ 0 h 1408"/>
              <a:gd name="T14" fmla="*/ 1408 w 1408"/>
              <a:gd name="T15" fmla="*/ 1408 h 14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08" h="1408">
                <a:moveTo>
                  <a:pt x="0" y="1408"/>
                </a:moveTo>
                <a:lnTo>
                  <a:pt x="1408" y="1408"/>
                </a:lnTo>
                <a:lnTo>
                  <a:pt x="1408" y="0"/>
                </a:lnTo>
                <a:lnTo>
                  <a:pt x="1006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6" name="Freeform 30"/>
          <p:cNvSpPr>
            <a:spLocks/>
          </p:cNvSpPr>
          <p:nvPr/>
        </p:nvSpPr>
        <p:spPr bwMode="auto">
          <a:xfrm>
            <a:off x="6350000" y="1723384"/>
            <a:ext cx="46038" cy="44450"/>
          </a:xfrm>
          <a:custGeom>
            <a:avLst/>
            <a:gdLst>
              <a:gd name="T0" fmla="*/ 0 w 57"/>
              <a:gd name="T1" fmla="*/ 14683063 h 58"/>
              <a:gd name="T2" fmla="*/ 652609 w 57"/>
              <a:gd name="T3" fmla="*/ 11747062 h 58"/>
              <a:gd name="T4" fmla="*/ 652609 w 57"/>
              <a:gd name="T5" fmla="*/ 9984390 h 58"/>
              <a:gd name="T6" fmla="*/ 1304410 w 57"/>
              <a:gd name="T7" fmla="*/ 7635438 h 58"/>
              <a:gd name="T8" fmla="*/ 3261429 w 57"/>
              <a:gd name="T9" fmla="*/ 5873531 h 58"/>
              <a:gd name="T10" fmla="*/ 4566647 w 57"/>
              <a:gd name="T11" fmla="*/ 4111625 h 58"/>
              <a:gd name="T12" fmla="*/ 6523665 w 57"/>
              <a:gd name="T13" fmla="*/ 2349719 h 58"/>
              <a:gd name="T14" fmla="*/ 9133294 w 57"/>
              <a:gd name="T15" fmla="*/ 1761906 h 58"/>
              <a:gd name="T16" fmla="*/ 11090312 w 57"/>
              <a:gd name="T17" fmla="*/ 1174860 h 58"/>
              <a:gd name="T18" fmla="*/ 13047330 w 57"/>
              <a:gd name="T19" fmla="*/ 0 h 58"/>
              <a:gd name="T20" fmla="*/ 15656153 w 57"/>
              <a:gd name="T21" fmla="*/ 0 h 58"/>
              <a:gd name="T22" fmla="*/ 20222798 w 57"/>
              <a:gd name="T23" fmla="*/ 0 h 58"/>
              <a:gd name="T24" fmla="*/ 23485034 w 57"/>
              <a:gd name="T25" fmla="*/ 0 h 58"/>
              <a:gd name="T26" fmla="*/ 26093853 w 57"/>
              <a:gd name="T27" fmla="*/ 1174860 h 58"/>
              <a:gd name="T28" fmla="*/ 28050878 w 57"/>
              <a:gd name="T29" fmla="*/ 1761906 h 58"/>
              <a:gd name="T30" fmla="*/ 30007896 w 57"/>
              <a:gd name="T31" fmla="*/ 2349719 h 58"/>
              <a:gd name="T32" fmla="*/ 31313113 w 57"/>
              <a:gd name="T33" fmla="*/ 3523813 h 58"/>
              <a:gd name="T34" fmla="*/ 33270132 w 57"/>
              <a:gd name="T35" fmla="*/ 5285718 h 58"/>
              <a:gd name="T36" fmla="*/ 35227150 w 57"/>
              <a:gd name="T37" fmla="*/ 7048392 h 58"/>
              <a:gd name="T38" fmla="*/ 36531560 w 57"/>
              <a:gd name="T39" fmla="*/ 9397344 h 58"/>
              <a:gd name="T40" fmla="*/ 37184168 w 57"/>
              <a:gd name="T41" fmla="*/ 11159249 h 58"/>
              <a:gd name="T42" fmla="*/ 37184168 w 57"/>
              <a:gd name="T43" fmla="*/ 13508971 h 58"/>
              <a:gd name="T44" fmla="*/ 37184168 w 57"/>
              <a:gd name="T45" fmla="*/ 15270876 h 58"/>
              <a:gd name="T46" fmla="*/ 37184168 w 57"/>
              <a:gd name="T47" fmla="*/ 20556593 h 58"/>
              <a:gd name="T48" fmla="*/ 37184168 w 57"/>
              <a:gd name="T49" fmla="*/ 21731452 h 58"/>
              <a:gd name="T50" fmla="*/ 36531560 w 57"/>
              <a:gd name="T51" fmla="*/ 24668217 h 58"/>
              <a:gd name="T52" fmla="*/ 35227150 w 57"/>
              <a:gd name="T53" fmla="*/ 26430128 h 58"/>
              <a:gd name="T54" fmla="*/ 33270132 w 57"/>
              <a:gd name="T55" fmla="*/ 27604987 h 58"/>
              <a:gd name="T56" fmla="*/ 31313113 w 57"/>
              <a:gd name="T57" fmla="*/ 29366893 h 58"/>
              <a:gd name="T58" fmla="*/ 30007896 w 57"/>
              <a:gd name="T59" fmla="*/ 31128799 h 58"/>
              <a:gd name="T60" fmla="*/ 28050878 w 57"/>
              <a:gd name="T61" fmla="*/ 32303658 h 58"/>
              <a:gd name="T62" fmla="*/ 26093853 w 57"/>
              <a:gd name="T63" fmla="*/ 32890704 h 58"/>
              <a:gd name="T64" fmla="*/ 23485034 w 57"/>
              <a:gd name="T65" fmla="*/ 34065563 h 58"/>
              <a:gd name="T66" fmla="*/ 20222798 w 57"/>
              <a:gd name="T67" fmla="*/ 34065563 h 58"/>
              <a:gd name="T68" fmla="*/ 20222798 w 57"/>
              <a:gd name="T69" fmla="*/ 34065563 h 58"/>
              <a:gd name="T70" fmla="*/ 20222798 w 57"/>
              <a:gd name="T71" fmla="*/ 34065563 h 58"/>
              <a:gd name="T72" fmla="*/ 20222798 w 57"/>
              <a:gd name="T73" fmla="*/ 34065563 h 58"/>
              <a:gd name="T74" fmla="*/ 20222798 w 57"/>
              <a:gd name="T75" fmla="*/ 34065563 h 58"/>
              <a:gd name="T76" fmla="*/ 20222798 w 57"/>
              <a:gd name="T77" fmla="*/ 34065563 h 58"/>
              <a:gd name="T78" fmla="*/ 20222798 w 57"/>
              <a:gd name="T79" fmla="*/ 34065563 h 58"/>
              <a:gd name="T80" fmla="*/ 20222798 w 57"/>
              <a:gd name="T81" fmla="*/ 34065563 h 58"/>
              <a:gd name="T82" fmla="*/ 20222798 w 57"/>
              <a:gd name="T83" fmla="*/ 34065563 h 58"/>
              <a:gd name="T84" fmla="*/ 20222798 w 57"/>
              <a:gd name="T85" fmla="*/ 34065563 h 58"/>
              <a:gd name="T86" fmla="*/ 20222798 w 57"/>
              <a:gd name="T87" fmla="*/ 34065563 h 58"/>
              <a:gd name="T88" fmla="*/ 20222798 w 57"/>
              <a:gd name="T89" fmla="*/ 34065563 h 58"/>
              <a:gd name="T90" fmla="*/ 15656153 w 57"/>
              <a:gd name="T91" fmla="*/ 34065563 h 58"/>
              <a:gd name="T92" fmla="*/ 13047330 w 57"/>
              <a:gd name="T93" fmla="*/ 32890704 h 58"/>
              <a:gd name="T94" fmla="*/ 11090312 w 57"/>
              <a:gd name="T95" fmla="*/ 32890704 h 58"/>
              <a:gd name="T96" fmla="*/ 9133294 w 57"/>
              <a:gd name="T97" fmla="*/ 32303658 h 58"/>
              <a:gd name="T98" fmla="*/ 6523665 w 57"/>
              <a:gd name="T99" fmla="*/ 30541752 h 58"/>
              <a:gd name="T100" fmla="*/ 4566647 w 57"/>
              <a:gd name="T101" fmla="*/ 29366893 h 58"/>
              <a:gd name="T102" fmla="*/ 3261429 w 57"/>
              <a:gd name="T103" fmla="*/ 27604987 h 58"/>
              <a:gd name="T104" fmla="*/ 1304410 w 57"/>
              <a:gd name="T105" fmla="*/ 26430128 h 58"/>
              <a:gd name="T106" fmla="*/ 652609 w 57"/>
              <a:gd name="T107" fmla="*/ 23493358 h 58"/>
              <a:gd name="T108" fmla="*/ 652609 w 57"/>
              <a:gd name="T109" fmla="*/ 21731452 h 58"/>
              <a:gd name="T110" fmla="*/ 0 w 57"/>
              <a:gd name="T111" fmla="*/ 19382500 h 5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57"/>
              <a:gd name="T169" fmla="*/ 0 h 58"/>
              <a:gd name="T170" fmla="*/ 57 w 57"/>
              <a:gd name="T171" fmla="*/ 58 h 58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57" h="58">
                <a:moveTo>
                  <a:pt x="0" y="32"/>
                </a:moveTo>
                <a:lnTo>
                  <a:pt x="0" y="26"/>
                </a:lnTo>
                <a:lnTo>
                  <a:pt x="0" y="25"/>
                </a:lnTo>
                <a:lnTo>
                  <a:pt x="0" y="23"/>
                </a:lnTo>
                <a:lnTo>
                  <a:pt x="0" y="22"/>
                </a:lnTo>
                <a:lnTo>
                  <a:pt x="1" y="20"/>
                </a:lnTo>
                <a:lnTo>
                  <a:pt x="1" y="19"/>
                </a:lnTo>
                <a:lnTo>
                  <a:pt x="1" y="17"/>
                </a:lnTo>
                <a:lnTo>
                  <a:pt x="2" y="16"/>
                </a:lnTo>
                <a:lnTo>
                  <a:pt x="2" y="14"/>
                </a:lnTo>
                <a:lnTo>
                  <a:pt x="2" y="13"/>
                </a:lnTo>
                <a:lnTo>
                  <a:pt x="4" y="12"/>
                </a:lnTo>
                <a:lnTo>
                  <a:pt x="5" y="10"/>
                </a:lnTo>
                <a:lnTo>
                  <a:pt x="5" y="9"/>
                </a:lnTo>
                <a:lnTo>
                  <a:pt x="7" y="9"/>
                </a:lnTo>
                <a:lnTo>
                  <a:pt x="7" y="7"/>
                </a:lnTo>
                <a:lnTo>
                  <a:pt x="8" y="6"/>
                </a:lnTo>
                <a:lnTo>
                  <a:pt x="10" y="6"/>
                </a:lnTo>
                <a:lnTo>
                  <a:pt x="10" y="4"/>
                </a:lnTo>
                <a:lnTo>
                  <a:pt x="11" y="4"/>
                </a:lnTo>
                <a:lnTo>
                  <a:pt x="13" y="3"/>
                </a:lnTo>
                <a:lnTo>
                  <a:pt x="14" y="3"/>
                </a:lnTo>
                <a:lnTo>
                  <a:pt x="15" y="2"/>
                </a:lnTo>
                <a:lnTo>
                  <a:pt x="17" y="2"/>
                </a:lnTo>
                <a:lnTo>
                  <a:pt x="18" y="2"/>
                </a:lnTo>
                <a:lnTo>
                  <a:pt x="20" y="0"/>
                </a:lnTo>
                <a:lnTo>
                  <a:pt x="21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31" y="0"/>
                </a:lnTo>
                <a:lnTo>
                  <a:pt x="33" y="0"/>
                </a:lnTo>
                <a:lnTo>
                  <a:pt x="34" y="0"/>
                </a:lnTo>
                <a:lnTo>
                  <a:pt x="36" y="0"/>
                </a:lnTo>
                <a:lnTo>
                  <a:pt x="37" y="0"/>
                </a:lnTo>
                <a:lnTo>
                  <a:pt x="38" y="0"/>
                </a:lnTo>
                <a:lnTo>
                  <a:pt x="40" y="2"/>
                </a:lnTo>
                <a:lnTo>
                  <a:pt x="41" y="2"/>
                </a:lnTo>
                <a:lnTo>
                  <a:pt x="43" y="3"/>
                </a:lnTo>
                <a:lnTo>
                  <a:pt x="44" y="3"/>
                </a:lnTo>
                <a:lnTo>
                  <a:pt x="46" y="3"/>
                </a:lnTo>
                <a:lnTo>
                  <a:pt x="46" y="4"/>
                </a:lnTo>
                <a:lnTo>
                  <a:pt x="47" y="4"/>
                </a:lnTo>
                <a:lnTo>
                  <a:pt x="48" y="6"/>
                </a:lnTo>
                <a:lnTo>
                  <a:pt x="50" y="7"/>
                </a:lnTo>
                <a:lnTo>
                  <a:pt x="51" y="9"/>
                </a:lnTo>
                <a:lnTo>
                  <a:pt x="53" y="10"/>
                </a:lnTo>
                <a:lnTo>
                  <a:pt x="53" y="12"/>
                </a:lnTo>
                <a:lnTo>
                  <a:pt x="54" y="12"/>
                </a:lnTo>
                <a:lnTo>
                  <a:pt x="54" y="13"/>
                </a:lnTo>
                <a:lnTo>
                  <a:pt x="56" y="14"/>
                </a:lnTo>
                <a:lnTo>
                  <a:pt x="56" y="16"/>
                </a:lnTo>
                <a:lnTo>
                  <a:pt x="56" y="17"/>
                </a:lnTo>
                <a:lnTo>
                  <a:pt x="57" y="19"/>
                </a:lnTo>
                <a:lnTo>
                  <a:pt x="57" y="20"/>
                </a:lnTo>
                <a:lnTo>
                  <a:pt x="57" y="22"/>
                </a:lnTo>
                <a:lnTo>
                  <a:pt x="57" y="23"/>
                </a:lnTo>
                <a:lnTo>
                  <a:pt x="57" y="25"/>
                </a:lnTo>
                <a:lnTo>
                  <a:pt x="57" y="26"/>
                </a:lnTo>
                <a:lnTo>
                  <a:pt x="57" y="32"/>
                </a:lnTo>
                <a:lnTo>
                  <a:pt x="57" y="33"/>
                </a:lnTo>
                <a:lnTo>
                  <a:pt x="57" y="35"/>
                </a:lnTo>
                <a:lnTo>
                  <a:pt x="57" y="36"/>
                </a:lnTo>
                <a:lnTo>
                  <a:pt x="57" y="37"/>
                </a:lnTo>
                <a:lnTo>
                  <a:pt x="56" y="39"/>
                </a:lnTo>
                <a:lnTo>
                  <a:pt x="56" y="40"/>
                </a:lnTo>
                <a:lnTo>
                  <a:pt x="56" y="42"/>
                </a:lnTo>
                <a:lnTo>
                  <a:pt x="56" y="43"/>
                </a:lnTo>
                <a:lnTo>
                  <a:pt x="54" y="45"/>
                </a:lnTo>
                <a:lnTo>
                  <a:pt x="53" y="46"/>
                </a:lnTo>
                <a:lnTo>
                  <a:pt x="53" y="47"/>
                </a:lnTo>
                <a:lnTo>
                  <a:pt x="51" y="47"/>
                </a:lnTo>
                <a:lnTo>
                  <a:pt x="51" y="49"/>
                </a:lnTo>
                <a:lnTo>
                  <a:pt x="50" y="50"/>
                </a:lnTo>
                <a:lnTo>
                  <a:pt x="48" y="50"/>
                </a:lnTo>
                <a:lnTo>
                  <a:pt x="48" y="52"/>
                </a:lnTo>
                <a:lnTo>
                  <a:pt x="47" y="52"/>
                </a:lnTo>
                <a:lnTo>
                  <a:pt x="46" y="53"/>
                </a:lnTo>
                <a:lnTo>
                  <a:pt x="44" y="55"/>
                </a:lnTo>
                <a:lnTo>
                  <a:pt x="43" y="55"/>
                </a:lnTo>
                <a:lnTo>
                  <a:pt x="41" y="55"/>
                </a:lnTo>
                <a:lnTo>
                  <a:pt x="41" y="56"/>
                </a:lnTo>
                <a:lnTo>
                  <a:pt x="40" y="56"/>
                </a:lnTo>
                <a:lnTo>
                  <a:pt x="38" y="56"/>
                </a:lnTo>
                <a:lnTo>
                  <a:pt x="37" y="56"/>
                </a:lnTo>
                <a:lnTo>
                  <a:pt x="36" y="58"/>
                </a:lnTo>
                <a:lnTo>
                  <a:pt x="34" y="58"/>
                </a:lnTo>
                <a:lnTo>
                  <a:pt x="33" y="58"/>
                </a:lnTo>
                <a:lnTo>
                  <a:pt x="31" y="58"/>
                </a:lnTo>
                <a:lnTo>
                  <a:pt x="25" y="58"/>
                </a:lnTo>
                <a:lnTo>
                  <a:pt x="24" y="58"/>
                </a:lnTo>
                <a:lnTo>
                  <a:pt x="23" y="58"/>
                </a:lnTo>
                <a:lnTo>
                  <a:pt x="21" y="58"/>
                </a:lnTo>
                <a:lnTo>
                  <a:pt x="20" y="56"/>
                </a:lnTo>
                <a:lnTo>
                  <a:pt x="18" y="56"/>
                </a:lnTo>
                <a:lnTo>
                  <a:pt x="17" y="56"/>
                </a:lnTo>
                <a:lnTo>
                  <a:pt x="15" y="55"/>
                </a:lnTo>
                <a:lnTo>
                  <a:pt x="14" y="55"/>
                </a:lnTo>
                <a:lnTo>
                  <a:pt x="13" y="53"/>
                </a:lnTo>
                <a:lnTo>
                  <a:pt x="11" y="53"/>
                </a:lnTo>
                <a:lnTo>
                  <a:pt x="10" y="52"/>
                </a:lnTo>
                <a:lnTo>
                  <a:pt x="8" y="50"/>
                </a:lnTo>
                <a:lnTo>
                  <a:pt x="7" y="50"/>
                </a:lnTo>
                <a:lnTo>
                  <a:pt x="7" y="49"/>
                </a:lnTo>
                <a:lnTo>
                  <a:pt x="5" y="47"/>
                </a:lnTo>
                <a:lnTo>
                  <a:pt x="4" y="46"/>
                </a:lnTo>
                <a:lnTo>
                  <a:pt x="4" y="45"/>
                </a:lnTo>
                <a:lnTo>
                  <a:pt x="2" y="45"/>
                </a:lnTo>
                <a:lnTo>
                  <a:pt x="2" y="43"/>
                </a:lnTo>
                <a:lnTo>
                  <a:pt x="2" y="42"/>
                </a:lnTo>
                <a:lnTo>
                  <a:pt x="1" y="40"/>
                </a:lnTo>
                <a:lnTo>
                  <a:pt x="1" y="39"/>
                </a:lnTo>
                <a:lnTo>
                  <a:pt x="1" y="37"/>
                </a:lnTo>
                <a:lnTo>
                  <a:pt x="0" y="36"/>
                </a:lnTo>
                <a:lnTo>
                  <a:pt x="0" y="35"/>
                </a:lnTo>
                <a:lnTo>
                  <a:pt x="0" y="33"/>
                </a:lnTo>
                <a:lnTo>
                  <a:pt x="0" y="3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7" name="Freeform 31"/>
          <p:cNvSpPr>
            <a:spLocks/>
          </p:cNvSpPr>
          <p:nvPr/>
        </p:nvSpPr>
        <p:spPr bwMode="auto">
          <a:xfrm>
            <a:off x="6350000" y="1859909"/>
            <a:ext cx="46038" cy="44450"/>
          </a:xfrm>
          <a:custGeom>
            <a:avLst/>
            <a:gdLst>
              <a:gd name="T0" fmla="*/ 0 w 57"/>
              <a:gd name="T1" fmla="*/ 14595199 h 57"/>
              <a:gd name="T2" fmla="*/ 652609 w 57"/>
              <a:gd name="T3" fmla="*/ 12162144 h 57"/>
              <a:gd name="T4" fmla="*/ 652609 w 57"/>
              <a:gd name="T5" fmla="*/ 10338134 h 57"/>
              <a:gd name="T6" fmla="*/ 1304410 w 57"/>
              <a:gd name="T7" fmla="*/ 7297599 h 57"/>
              <a:gd name="T8" fmla="*/ 3261429 w 57"/>
              <a:gd name="T9" fmla="*/ 6081072 h 57"/>
              <a:gd name="T10" fmla="*/ 4566647 w 57"/>
              <a:gd name="T11" fmla="*/ 4257063 h 57"/>
              <a:gd name="T12" fmla="*/ 6523665 w 57"/>
              <a:gd name="T13" fmla="*/ 2432273 h 57"/>
              <a:gd name="T14" fmla="*/ 9133294 w 57"/>
              <a:gd name="T15" fmla="*/ 1216526 h 57"/>
              <a:gd name="T16" fmla="*/ 11090312 w 57"/>
              <a:gd name="T17" fmla="*/ 608263 h 57"/>
              <a:gd name="T18" fmla="*/ 13047330 w 57"/>
              <a:gd name="T19" fmla="*/ 0 h 57"/>
              <a:gd name="T20" fmla="*/ 15656153 w 57"/>
              <a:gd name="T21" fmla="*/ 0 h 57"/>
              <a:gd name="T22" fmla="*/ 20222798 w 57"/>
              <a:gd name="T23" fmla="*/ 0 h 57"/>
              <a:gd name="T24" fmla="*/ 23485034 w 57"/>
              <a:gd name="T25" fmla="*/ 0 h 57"/>
              <a:gd name="T26" fmla="*/ 26093853 w 57"/>
              <a:gd name="T27" fmla="*/ 608263 h 57"/>
              <a:gd name="T28" fmla="*/ 28050878 w 57"/>
              <a:gd name="T29" fmla="*/ 1216526 h 57"/>
              <a:gd name="T30" fmla="*/ 30007896 w 57"/>
              <a:gd name="T31" fmla="*/ 2432273 h 57"/>
              <a:gd name="T32" fmla="*/ 31313113 w 57"/>
              <a:gd name="T33" fmla="*/ 3040536 h 57"/>
              <a:gd name="T34" fmla="*/ 33270132 w 57"/>
              <a:gd name="T35" fmla="*/ 4865326 h 57"/>
              <a:gd name="T36" fmla="*/ 35227150 w 57"/>
              <a:gd name="T37" fmla="*/ 6689336 h 57"/>
              <a:gd name="T38" fmla="*/ 36531560 w 57"/>
              <a:gd name="T39" fmla="*/ 9121608 h 57"/>
              <a:gd name="T40" fmla="*/ 37184168 w 57"/>
              <a:gd name="T41" fmla="*/ 10946397 h 57"/>
              <a:gd name="T42" fmla="*/ 37184168 w 57"/>
              <a:gd name="T43" fmla="*/ 13378673 h 57"/>
              <a:gd name="T44" fmla="*/ 37184168 w 57"/>
              <a:gd name="T45" fmla="*/ 15203462 h 57"/>
              <a:gd name="T46" fmla="*/ 37184168 w 57"/>
              <a:gd name="T47" fmla="*/ 20676269 h 57"/>
              <a:gd name="T48" fmla="*/ 37184168 w 57"/>
              <a:gd name="T49" fmla="*/ 22501058 h 57"/>
              <a:gd name="T50" fmla="*/ 36531560 w 57"/>
              <a:gd name="T51" fmla="*/ 24933330 h 57"/>
              <a:gd name="T52" fmla="*/ 35227150 w 57"/>
              <a:gd name="T53" fmla="*/ 26757345 h 57"/>
              <a:gd name="T54" fmla="*/ 33270132 w 57"/>
              <a:gd name="T55" fmla="*/ 28582134 h 57"/>
              <a:gd name="T56" fmla="*/ 31313113 w 57"/>
              <a:gd name="T57" fmla="*/ 30406144 h 57"/>
              <a:gd name="T58" fmla="*/ 30007896 w 57"/>
              <a:gd name="T59" fmla="*/ 32230933 h 57"/>
              <a:gd name="T60" fmla="*/ 28050878 w 57"/>
              <a:gd name="T61" fmla="*/ 32839195 h 57"/>
              <a:gd name="T62" fmla="*/ 26093853 w 57"/>
              <a:gd name="T63" fmla="*/ 34054942 h 57"/>
              <a:gd name="T64" fmla="*/ 23485034 w 57"/>
              <a:gd name="T65" fmla="*/ 34663205 h 57"/>
              <a:gd name="T66" fmla="*/ 20222798 w 57"/>
              <a:gd name="T67" fmla="*/ 34663205 h 57"/>
              <a:gd name="T68" fmla="*/ 20222798 w 57"/>
              <a:gd name="T69" fmla="*/ 34663205 h 57"/>
              <a:gd name="T70" fmla="*/ 20222798 w 57"/>
              <a:gd name="T71" fmla="*/ 34663205 h 57"/>
              <a:gd name="T72" fmla="*/ 20222798 w 57"/>
              <a:gd name="T73" fmla="*/ 34663205 h 57"/>
              <a:gd name="T74" fmla="*/ 20222798 w 57"/>
              <a:gd name="T75" fmla="*/ 34663205 h 57"/>
              <a:gd name="T76" fmla="*/ 20222798 w 57"/>
              <a:gd name="T77" fmla="*/ 34663205 h 57"/>
              <a:gd name="T78" fmla="*/ 20222798 w 57"/>
              <a:gd name="T79" fmla="*/ 34663205 h 57"/>
              <a:gd name="T80" fmla="*/ 20222798 w 57"/>
              <a:gd name="T81" fmla="*/ 34663205 h 57"/>
              <a:gd name="T82" fmla="*/ 20222798 w 57"/>
              <a:gd name="T83" fmla="*/ 34663205 h 57"/>
              <a:gd name="T84" fmla="*/ 20222798 w 57"/>
              <a:gd name="T85" fmla="*/ 34663205 h 57"/>
              <a:gd name="T86" fmla="*/ 20222798 w 57"/>
              <a:gd name="T87" fmla="*/ 34663205 h 57"/>
              <a:gd name="T88" fmla="*/ 20222798 w 57"/>
              <a:gd name="T89" fmla="*/ 34663205 h 57"/>
              <a:gd name="T90" fmla="*/ 15656153 w 57"/>
              <a:gd name="T91" fmla="*/ 34663205 h 57"/>
              <a:gd name="T92" fmla="*/ 13047330 w 57"/>
              <a:gd name="T93" fmla="*/ 34054942 h 57"/>
              <a:gd name="T94" fmla="*/ 11090312 w 57"/>
              <a:gd name="T95" fmla="*/ 34054942 h 57"/>
              <a:gd name="T96" fmla="*/ 9133294 w 57"/>
              <a:gd name="T97" fmla="*/ 32839195 h 57"/>
              <a:gd name="T98" fmla="*/ 6523665 w 57"/>
              <a:gd name="T99" fmla="*/ 31014407 h 57"/>
              <a:gd name="T100" fmla="*/ 4566647 w 57"/>
              <a:gd name="T101" fmla="*/ 30406144 h 57"/>
              <a:gd name="T102" fmla="*/ 3261429 w 57"/>
              <a:gd name="T103" fmla="*/ 28582134 h 57"/>
              <a:gd name="T104" fmla="*/ 1304410 w 57"/>
              <a:gd name="T105" fmla="*/ 26757345 h 57"/>
              <a:gd name="T106" fmla="*/ 652609 w 57"/>
              <a:gd name="T107" fmla="*/ 24325067 h 57"/>
              <a:gd name="T108" fmla="*/ 652609 w 57"/>
              <a:gd name="T109" fmla="*/ 22501058 h 57"/>
              <a:gd name="T110" fmla="*/ 0 w 57"/>
              <a:gd name="T111" fmla="*/ 20068006 h 5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57"/>
              <a:gd name="T169" fmla="*/ 0 h 57"/>
              <a:gd name="T170" fmla="*/ 57 w 57"/>
              <a:gd name="T171" fmla="*/ 57 h 57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57" h="57">
                <a:moveTo>
                  <a:pt x="0" y="31"/>
                </a:moveTo>
                <a:lnTo>
                  <a:pt x="0" y="25"/>
                </a:lnTo>
                <a:lnTo>
                  <a:pt x="0" y="24"/>
                </a:lnTo>
                <a:lnTo>
                  <a:pt x="0" y="22"/>
                </a:lnTo>
                <a:lnTo>
                  <a:pt x="0" y="21"/>
                </a:lnTo>
                <a:lnTo>
                  <a:pt x="1" y="20"/>
                </a:lnTo>
                <a:lnTo>
                  <a:pt x="1" y="18"/>
                </a:lnTo>
                <a:lnTo>
                  <a:pt x="1" y="17"/>
                </a:lnTo>
                <a:lnTo>
                  <a:pt x="2" y="15"/>
                </a:lnTo>
                <a:lnTo>
                  <a:pt x="2" y="14"/>
                </a:lnTo>
                <a:lnTo>
                  <a:pt x="2" y="12"/>
                </a:lnTo>
                <a:lnTo>
                  <a:pt x="4" y="11"/>
                </a:lnTo>
                <a:lnTo>
                  <a:pt x="5" y="10"/>
                </a:lnTo>
                <a:lnTo>
                  <a:pt x="5" y="8"/>
                </a:lnTo>
                <a:lnTo>
                  <a:pt x="7" y="8"/>
                </a:lnTo>
                <a:lnTo>
                  <a:pt x="7" y="7"/>
                </a:lnTo>
                <a:lnTo>
                  <a:pt x="8" y="5"/>
                </a:lnTo>
                <a:lnTo>
                  <a:pt x="10" y="5"/>
                </a:lnTo>
                <a:lnTo>
                  <a:pt x="10" y="4"/>
                </a:lnTo>
                <a:lnTo>
                  <a:pt x="11" y="4"/>
                </a:lnTo>
                <a:lnTo>
                  <a:pt x="13" y="2"/>
                </a:lnTo>
                <a:lnTo>
                  <a:pt x="14" y="2"/>
                </a:lnTo>
                <a:lnTo>
                  <a:pt x="15" y="1"/>
                </a:lnTo>
                <a:lnTo>
                  <a:pt x="17" y="1"/>
                </a:lnTo>
                <a:lnTo>
                  <a:pt x="18" y="1"/>
                </a:lnTo>
                <a:lnTo>
                  <a:pt x="20" y="0"/>
                </a:lnTo>
                <a:lnTo>
                  <a:pt x="21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31" y="0"/>
                </a:lnTo>
                <a:lnTo>
                  <a:pt x="33" y="0"/>
                </a:lnTo>
                <a:lnTo>
                  <a:pt x="34" y="0"/>
                </a:lnTo>
                <a:lnTo>
                  <a:pt x="36" y="0"/>
                </a:lnTo>
                <a:lnTo>
                  <a:pt x="37" y="0"/>
                </a:lnTo>
                <a:lnTo>
                  <a:pt x="38" y="0"/>
                </a:lnTo>
                <a:lnTo>
                  <a:pt x="40" y="1"/>
                </a:lnTo>
                <a:lnTo>
                  <a:pt x="41" y="1"/>
                </a:lnTo>
                <a:lnTo>
                  <a:pt x="43" y="2"/>
                </a:lnTo>
                <a:lnTo>
                  <a:pt x="44" y="2"/>
                </a:lnTo>
                <a:lnTo>
                  <a:pt x="46" y="2"/>
                </a:lnTo>
                <a:lnTo>
                  <a:pt x="46" y="4"/>
                </a:lnTo>
                <a:lnTo>
                  <a:pt x="47" y="4"/>
                </a:lnTo>
                <a:lnTo>
                  <a:pt x="48" y="5"/>
                </a:lnTo>
                <a:lnTo>
                  <a:pt x="50" y="7"/>
                </a:lnTo>
                <a:lnTo>
                  <a:pt x="51" y="8"/>
                </a:lnTo>
                <a:lnTo>
                  <a:pt x="53" y="10"/>
                </a:lnTo>
                <a:lnTo>
                  <a:pt x="53" y="11"/>
                </a:lnTo>
                <a:lnTo>
                  <a:pt x="54" y="11"/>
                </a:lnTo>
                <a:lnTo>
                  <a:pt x="54" y="12"/>
                </a:lnTo>
                <a:lnTo>
                  <a:pt x="56" y="14"/>
                </a:lnTo>
                <a:lnTo>
                  <a:pt x="56" y="15"/>
                </a:lnTo>
                <a:lnTo>
                  <a:pt x="56" y="17"/>
                </a:lnTo>
                <a:lnTo>
                  <a:pt x="57" y="18"/>
                </a:lnTo>
                <a:lnTo>
                  <a:pt x="57" y="20"/>
                </a:lnTo>
                <a:lnTo>
                  <a:pt x="57" y="21"/>
                </a:lnTo>
                <a:lnTo>
                  <a:pt x="57" y="22"/>
                </a:lnTo>
                <a:lnTo>
                  <a:pt x="57" y="24"/>
                </a:lnTo>
                <a:lnTo>
                  <a:pt x="57" y="25"/>
                </a:lnTo>
                <a:lnTo>
                  <a:pt x="57" y="31"/>
                </a:lnTo>
                <a:lnTo>
                  <a:pt x="57" y="33"/>
                </a:lnTo>
                <a:lnTo>
                  <a:pt x="57" y="34"/>
                </a:lnTo>
                <a:lnTo>
                  <a:pt x="57" y="35"/>
                </a:lnTo>
                <a:lnTo>
                  <a:pt x="57" y="37"/>
                </a:lnTo>
                <a:lnTo>
                  <a:pt x="56" y="38"/>
                </a:lnTo>
                <a:lnTo>
                  <a:pt x="56" y="40"/>
                </a:lnTo>
                <a:lnTo>
                  <a:pt x="56" y="41"/>
                </a:lnTo>
                <a:lnTo>
                  <a:pt x="56" y="43"/>
                </a:lnTo>
                <a:lnTo>
                  <a:pt x="54" y="44"/>
                </a:lnTo>
                <a:lnTo>
                  <a:pt x="53" y="45"/>
                </a:lnTo>
                <a:lnTo>
                  <a:pt x="53" y="47"/>
                </a:lnTo>
                <a:lnTo>
                  <a:pt x="51" y="47"/>
                </a:lnTo>
                <a:lnTo>
                  <a:pt x="51" y="48"/>
                </a:lnTo>
                <a:lnTo>
                  <a:pt x="50" y="50"/>
                </a:lnTo>
                <a:lnTo>
                  <a:pt x="48" y="50"/>
                </a:lnTo>
                <a:lnTo>
                  <a:pt x="48" y="51"/>
                </a:lnTo>
                <a:lnTo>
                  <a:pt x="47" y="51"/>
                </a:lnTo>
                <a:lnTo>
                  <a:pt x="46" y="53"/>
                </a:lnTo>
                <a:lnTo>
                  <a:pt x="44" y="54"/>
                </a:lnTo>
                <a:lnTo>
                  <a:pt x="43" y="54"/>
                </a:lnTo>
                <a:lnTo>
                  <a:pt x="41" y="54"/>
                </a:lnTo>
                <a:lnTo>
                  <a:pt x="41" y="56"/>
                </a:lnTo>
                <a:lnTo>
                  <a:pt x="40" y="56"/>
                </a:lnTo>
                <a:lnTo>
                  <a:pt x="38" y="56"/>
                </a:lnTo>
                <a:lnTo>
                  <a:pt x="37" y="56"/>
                </a:lnTo>
                <a:lnTo>
                  <a:pt x="36" y="57"/>
                </a:lnTo>
                <a:lnTo>
                  <a:pt x="34" y="57"/>
                </a:lnTo>
                <a:lnTo>
                  <a:pt x="33" y="57"/>
                </a:lnTo>
                <a:lnTo>
                  <a:pt x="31" y="57"/>
                </a:lnTo>
                <a:lnTo>
                  <a:pt x="25" y="57"/>
                </a:lnTo>
                <a:lnTo>
                  <a:pt x="24" y="57"/>
                </a:lnTo>
                <a:lnTo>
                  <a:pt x="23" y="57"/>
                </a:lnTo>
                <a:lnTo>
                  <a:pt x="21" y="57"/>
                </a:lnTo>
                <a:lnTo>
                  <a:pt x="20" y="56"/>
                </a:lnTo>
                <a:lnTo>
                  <a:pt x="18" y="56"/>
                </a:lnTo>
                <a:lnTo>
                  <a:pt x="17" y="56"/>
                </a:lnTo>
                <a:lnTo>
                  <a:pt x="15" y="54"/>
                </a:lnTo>
                <a:lnTo>
                  <a:pt x="14" y="54"/>
                </a:lnTo>
                <a:lnTo>
                  <a:pt x="13" y="53"/>
                </a:lnTo>
                <a:lnTo>
                  <a:pt x="11" y="53"/>
                </a:lnTo>
                <a:lnTo>
                  <a:pt x="10" y="51"/>
                </a:lnTo>
                <a:lnTo>
                  <a:pt x="8" y="50"/>
                </a:lnTo>
                <a:lnTo>
                  <a:pt x="7" y="50"/>
                </a:lnTo>
                <a:lnTo>
                  <a:pt x="7" y="48"/>
                </a:lnTo>
                <a:lnTo>
                  <a:pt x="5" y="47"/>
                </a:lnTo>
                <a:lnTo>
                  <a:pt x="4" y="45"/>
                </a:lnTo>
                <a:lnTo>
                  <a:pt x="4" y="44"/>
                </a:lnTo>
                <a:lnTo>
                  <a:pt x="2" y="44"/>
                </a:lnTo>
                <a:lnTo>
                  <a:pt x="2" y="43"/>
                </a:lnTo>
                <a:lnTo>
                  <a:pt x="2" y="41"/>
                </a:lnTo>
                <a:lnTo>
                  <a:pt x="1" y="40"/>
                </a:lnTo>
                <a:lnTo>
                  <a:pt x="1" y="38"/>
                </a:lnTo>
                <a:lnTo>
                  <a:pt x="1" y="37"/>
                </a:lnTo>
                <a:lnTo>
                  <a:pt x="0" y="35"/>
                </a:lnTo>
                <a:lnTo>
                  <a:pt x="0" y="34"/>
                </a:lnTo>
                <a:lnTo>
                  <a:pt x="0" y="33"/>
                </a:lnTo>
                <a:lnTo>
                  <a:pt x="0" y="3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8" name="Freeform 32"/>
          <p:cNvSpPr>
            <a:spLocks/>
          </p:cNvSpPr>
          <p:nvPr/>
        </p:nvSpPr>
        <p:spPr bwMode="auto">
          <a:xfrm>
            <a:off x="6350000" y="1996434"/>
            <a:ext cx="46038" cy="46038"/>
          </a:xfrm>
          <a:custGeom>
            <a:avLst/>
            <a:gdLst>
              <a:gd name="T0" fmla="*/ 0 w 57"/>
              <a:gd name="T1" fmla="*/ 15656153 h 57"/>
              <a:gd name="T2" fmla="*/ 652609 w 57"/>
              <a:gd name="T3" fmla="*/ 13047330 h 57"/>
              <a:gd name="T4" fmla="*/ 652609 w 57"/>
              <a:gd name="T5" fmla="*/ 11090312 h 57"/>
              <a:gd name="T6" fmla="*/ 1304410 w 57"/>
              <a:gd name="T7" fmla="*/ 8480685 h 57"/>
              <a:gd name="T8" fmla="*/ 3261429 w 57"/>
              <a:gd name="T9" fmla="*/ 6523665 h 57"/>
              <a:gd name="T10" fmla="*/ 4566647 w 57"/>
              <a:gd name="T11" fmla="*/ 4566647 h 57"/>
              <a:gd name="T12" fmla="*/ 6523665 w 57"/>
              <a:gd name="T13" fmla="*/ 2609628 h 57"/>
              <a:gd name="T14" fmla="*/ 9133294 w 57"/>
              <a:gd name="T15" fmla="*/ 1957019 h 57"/>
              <a:gd name="T16" fmla="*/ 11090312 w 57"/>
              <a:gd name="T17" fmla="*/ 652609 h 57"/>
              <a:gd name="T18" fmla="*/ 13047330 w 57"/>
              <a:gd name="T19" fmla="*/ 0 h 57"/>
              <a:gd name="T20" fmla="*/ 15656153 w 57"/>
              <a:gd name="T21" fmla="*/ 0 h 57"/>
              <a:gd name="T22" fmla="*/ 20222798 w 57"/>
              <a:gd name="T23" fmla="*/ 0 h 57"/>
              <a:gd name="T24" fmla="*/ 23485034 w 57"/>
              <a:gd name="T25" fmla="*/ 0 h 57"/>
              <a:gd name="T26" fmla="*/ 26093853 w 57"/>
              <a:gd name="T27" fmla="*/ 652609 h 57"/>
              <a:gd name="T28" fmla="*/ 28050878 w 57"/>
              <a:gd name="T29" fmla="*/ 1957019 h 57"/>
              <a:gd name="T30" fmla="*/ 30007896 w 57"/>
              <a:gd name="T31" fmla="*/ 2609628 h 57"/>
              <a:gd name="T32" fmla="*/ 31313113 w 57"/>
              <a:gd name="T33" fmla="*/ 3914038 h 57"/>
              <a:gd name="T34" fmla="*/ 33270132 w 57"/>
              <a:gd name="T35" fmla="*/ 5871057 h 57"/>
              <a:gd name="T36" fmla="*/ 35227150 w 57"/>
              <a:gd name="T37" fmla="*/ 7176275 h 57"/>
              <a:gd name="T38" fmla="*/ 36531560 w 57"/>
              <a:gd name="T39" fmla="*/ 10437703 h 57"/>
              <a:gd name="T40" fmla="*/ 37184168 w 57"/>
              <a:gd name="T41" fmla="*/ 12394722 h 57"/>
              <a:gd name="T42" fmla="*/ 37184168 w 57"/>
              <a:gd name="T43" fmla="*/ 15004352 h 57"/>
              <a:gd name="T44" fmla="*/ 37184168 w 57"/>
              <a:gd name="T45" fmla="*/ 16961370 h 57"/>
              <a:gd name="T46" fmla="*/ 37184168 w 57"/>
              <a:gd name="T47" fmla="*/ 22179816 h 57"/>
              <a:gd name="T48" fmla="*/ 37184168 w 57"/>
              <a:gd name="T49" fmla="*/ 24136835 h 57"/>
              <a:gd name="T50" fmla="*/ 36531560 w 57"/>
              <a:gd name="T51" fmla="*/ 27399077 h 57"/>
              <a:gd name="T52" fmla="*/ 35227150 w 57"/>
              <a:gd name="T53" fmla="*/ 28703486 h 57"/>
              <a:gd name="T54" fmla="*/ 33270132 w 57"/>
              <a:gd name="T55" fmla="*/ 30660505 h 57"/>
              <a:gd name="T56" fmla="*/ 31313113 w 57"/>
              <a:gd name="T57" fmla="*/ 32617523 h 57"/>
              <a:gd name="T58" fmla="*/ 30007896 w 57"/>
              <a:gd name="T59" fmla="*/ 34574541 h 57"/>
              <a:gd name="T60" fmla="*/ 28050878 w 57"/>
              <a:gd name="T61" fmla="*/ 35879759 h 57"/>
              <a:gd name="T62" fmla="*/ 26093853 w 57"/>
              <a:gd name="T63" fmla="*/ 36531560 h 57"/>
              <a:gd name="T64" fmla="*/ 23485034 w 57"/>
              <a:gd name="T65" fmla="*/ 37184168 h 57"/>
              <a:gd name="T66" fmla="*/ 20222798 w 57"/>
              <a:gd name="T67" fmla="*/ 37184168 h 57"/>
              <a:gd name="T68" fmla="*/ 20222798 w 57"/>
              <a:gd name="T69" fmla="*/ 37184168 h 57"/>
              <a:gd name="T70" fmla="*/ 20222798 w 57"/>
              <a:gd name="T71" fmla="*/ 37184168 h 57"/>
              <a:gd name="T72" fmla="*/ 20222798 w 57"/>
              <a:gd name="T73" fmla="*/ 37184168 h 57"/>
              <a:gd name="T74" fmla="*/ 20222798 w 57"/>
              <a:gd name="T75" fmla="*/ 37184168 h 57"/>
              <a:gd name="T76" fmla="*/ 20222798 w 57"/>
              <a:gd name="T77" fmla="*/ 37184168 h 57"/>
              <a:gd name="T78" fmla="*/ 20222798 w 57"/>
              <a:gd name="T79" fmla="*/ 37184168 h 57"/>
              <a:gd name="T80" fmla="*/ 20222798 w 57"/>
              <a:gd name="T81" fmla="*/ 37184168 h 57"/>
              <a:gd name="T82" fmla="*/ 20222798 w 57"/>
              <a:gd name="T83" fmla="*/ 37184168 h 57"/>
              <a:gd name="T84" fmla="*/ 20222798 w 57"/>
              <a:gd name="T85" fmla="*/ 37184168 h 57"/>
              <a:gd name="T86" fmla="*/ 20222798 w 57"/>
              <a:gd name="T87" fmla="*/ 37184168 h 57"/>
              <a:gd name="T88" fmla="*/ 20222798 w 57"/>
              <a:gd name="T89" fmla="*/ 37184168 h 57"/>
              <a:gd name="T90" fmla="*/ 15656153 w 57"/>
              <a:gd name="T91" fmla="*/ 37184168 h 57"/>
              <a:gd name="T92" fmla="*/ 13047330 w 57"/>
              <a:gd name="T93" fmla="*/ 36531560 h 57"/>
              <a:gd name="T94" fmla="*/ 11090312 w 57"/>
              <a:gd name="T95" fmla="*/ 36531560 h 57"/>
              <a:gd name="T96" fmla="*/ 9133294 w 57"/>
              <a:gd name="T97" fmla="*/ 35879759 h 57"/>
              <a:gd name="T98" fmla="*/ 6523665 w 57"/>
              <a:gd name="T99" fmla="*/ 33922740 h 57"/>
              <a:gd name="T100" fmla="*/ 4566647 w 57"/>
              <a:gd name="T101" fmla="*/ 32617523 h 57"/>
              <a:gd name="T102" fmla="*/ 3261429 w 57"/>
              <a:gd name="T103" fmla="*/ 30660505 h 57"/>
              <a:gd name="T104" fmla="*/ 1304410 w 57"/>
              <a:gd name="T105" fmla="*/ 28703486 h 57"/>
              <a:gd name="T106" fmla="*/ 652609 w 57"/>
              <a:gd name="T107" fmla="*/ 26093853 h 57"/>
              <a:gd name="T108" fmla="*/ 652609 w 57"/>
              <a:gd name="T109" fmla="*/ 24136835 h 57"/>
              <a:gd name="T110" fmla="*/ 0 w 57"/>
              <a:gd name="T111" fmla="*/ 21528015 h 5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57"/>
              <a:gd name="T169" fmla="*/ 0 h 57"/>
              <a:gd name="T170" fmla="*/ 57 w 57"/>
              <a:gd name="T171" fmla="*/ 57 h 57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57" h="57">
                <a:moveTo>
                  <a:pt x="0" y="32"/>
                </a:moveTo>
                <a:lnTo>
                  <a:pt x="0" y="26"/>
                </a:lnTo>
                <a:lnTo>
                  <a:pt x="0" y="24"/>
                </a:lnTo>
                <a:lnTo>
                  <a:pt x="0" y="23"/>
                </a:lnTo>
                <a:lnTo>
                  <a:pt x="0" y="21"/>
                </a:lnTo>
                <a:lnTo>
                  <a:pt x="1" y="20"/>
                </a:lnTo>
                <a:lnTo>
                  <a:pt x="1" y="19"/>
                </a:lnTo>
                <a:lnTo>
                  <a:pt x="1" y="17"/>
                </a:lnTo>
                <a:lnTo>
                  <a:pt x="2" y="16"/>
                </a:lnTo>
                <a:lnTo>
                  <a:pt x="2" y="14"/>
                </a:lnTo>
                <a:lnTo>
                  <a:pt x="2" y="13"/>
                </a:lnTo>
                <a:lnTo>
                  <a:pt x="4" y="11"/>
                </a:lnTo>
                <a:lnTo>
                  <a:pt x="5" y="10"/>
                </a:lnTo>
                <a:lnTo>
                  <a:pt x="5" y="9"/>
                </a:lnTo>
                <a:lnTo>
                  <a:pt x="7" y="9"/>
                </a:lnTo>
                <a:lnTo>
                  <a:pt x="7" y="7"/>
                </a:lnTo>
                <a:lnTo>
                  <a:pt x="8" y="6"/>
                </a:lnTo>
                <a:lnTo>
                  <a:pt x="10" y="6"/>
                </a:lnTo>
                <a:lnTo>
                  <a:pt x="10" y="4"/>
                </a:lnTo>
                <a:lnTo>
                  <a:pt x="11" y="4"/>
                </a:lnTo>
                <a:lnTo>
                  <a:pt x="13" y="3"/>
                </a:lnTo>
                <a:lnTo>
                  <a:pt x="14" y="3"/>
                </a:lnTo>
                <a:lnTo>
                  <a:pt x="15" y="1"/>
                </a:lnTo>
                <a:lnTo>
                  <a:pt x="17" y="1"/>
                </a:lnTo>
                <a:lnTo>
                  <a:pt x="18" y="1"/>
                </a:lnTo>
                <a:lnTo>
                  <a:pt x="20" y="0"/>
                </a:lnTo>
                <a:lnTo>
                  <a:pt x="21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31" y="0"/>
                </a:lnTo>
                <a:lnTo>
                  <a:pt x="33" y="0"/>
                </a:lnTo>
                <a:lnTo>
                  <a:pt x="34" y="0"/>
                </a:lnTo>
                <a:lnTo>
                  <a:pt x="36" y="0"/>
                </a:lnTo>
                <a:lnTo>
                  <a:pt x="37" y="0"/>
                </a:lnTo>
                <a:lnTo>
                  <a:pt x="38" y="0"/>
                </a:lnTo>
                <a:lnTo>
                  <a:pt x="40" y="1"/>
                </a:lnTo>
                <a:lnTo>
                  <a:pt x="41" y="1"/>
                </a:lnTo>
                <a:lnTo>
                  <a:pt x="43" y="3"/>
                </a:lnTo>
                <a:lnTo>
                  <a:pt x="44" y="3"/>
                </a:lnTo>
                <a:lnTo>
                  <a:pt x="46" y="3"/>
                </a:lnTo>
                <a:lnTo>
                  <a:pt x="46" y="4"/>
                </a:lnTo>
                <a:lnTo>
                  <a:pt x="47" y="4"/>
                </a:lnTo>
                <a:lnTo>
                  <a:pt x="48" y="6"/>
                </a:lnTo>
                <a:lnTo>
                  <a:pt x="50" y="7"/>
                </a:lnTo>
                <a:lnTo>
                  <a:pt x="51" y="9"/>
                </a:lnTo>
                <a:lnTo>
                  <a:pt x="53" y="10"/>
                </a:lnTo>
                <a:lnTo>
                  <a:pt x="53" y="11"/>
                </a:lnTo>
                <a:lnTo>
                  <a:pt x="54" y="11"/>
                </a:lnTo>
                <a:lnTo>
                  <a:pt x="54" y="13"/>
                </a:lnTo>
                <a:lnTo>
                  <a:pt x="56" y="14"/>
                </a:lnTo>
                <a:lnTo>
                  <a:pt x="56" y="16"/>
                </a:lnTo>
                <a:lnTo>
                  <a:pt x="56" y="17"/>
                </a:lnTo>
                <a:lnTo>
                  <a:pt x="57" y="19"/>
                </a:lnTo>
                <a:lnTo>
                  <a:pt x="57" y="20"/>
                </a:lnTo>
                <a:lnTo>
                  <a:pt x="57" y="21"/>
                </a:lnTo>
                <a:lnTo>
                  <a:pt x="57" y="23"/>
                </a:lnTo>
                <a:lnTo>
                  <a:pt x="57" y="24"/>
                </a:lnTo>
                <a:lnTo>
                  <a:pt x="57" y="26"/>
                </a:lnTo>
                <a:lnTo>
                  <a:pt x="57" y="32"/>
                </a:lnTo>
                <a:lnTo>
                  <a:pt x="57" y="33"/>
                </a:lnTo>
                <a:lnTo>
                  <a:pt x="57" y="34"/>
                </a:lnTo>
                <a:lnTo>
                  <a:pt x="57" y="36"/>
                </a:lnTo>
                <a:lnTo>
                  <a:pt x="57" y="37"/>
                </a:lnTo>
                <a:lnTo>
                  <a:pt x="56" y="39"/>
                </a:lnTo>
                <a:lnTo>
                  <a:pt x="56" y="40"/>
                </a:lnTo>
                <a:lnTo>
                  <a:pt x="56" y="42"/>
                </a:lnTo>
                <a:lnTo>
                  <a:pt x="56" y="43"/>
                </a:lnTo>
                <a:lnTo>
                  <a:pt x="54" y="44"/>
                </a:lnTo>
                <a:lnTo>
                  <a:pt x="53" y="46"/>
                </a:lnTo>
                <a:lnTo>
                  <a:pt x="53" y="47"/>
                </a:lnTo>
                <a:lnTo>
                  <a:pt x="51" y="47"/>
                </a:lnTo>
                <a:lnTo>
                  <a:pt x="51" y="49"/>
                </a:lnTo>
                <a:lnTo>
                  <a:pt x="50" y="50"/>
                </a:lnTo>
                <a:lnTo>
                  <a:pt x="48" y="50"/>
                </a:lnTo>
                <a:lnTo>
                  <a:pt x="48" y="52"/>
                </a:lnTo>
                <a:lnTo>
                  <a:pt x="47" y="52"/>
                </a:lnTo>
                <a:lnTo>
                  <a:pt x="46" y="53"/>
                </a:lnTo>
                <a:lnTo>
                  <a:pt x="44" y="55"/>
                </a:lnTo>
                <a:lnTo>
                  <a:pt x="43" y="55"/>
                </a:lnTo>
                <a:lnTo>
                  <a:pt x="41" y="55"/>
                </a:lnTo>
                <a:lnTo>
                  <a:pt x="41" y="56"/>
                </a:lnTo>
                <a:lnTo>
                  <a:pt x="40" y="56"/>
                </a:lnTo>
                <a:lnTo>
                  <a:pt x="38" y="56"/>
                </a:lnTo>
                <a:lnTo>
                  <a:pt x="37" y="56"/>
                </a:lnTo>
                <a:lnTo>
                  <a:pt x="36" y="57"/>
                </a:lnTo>
                <a:lnTo>
                  <a:pt x="34" y="57"/>
                </a:lnTo>
                <a:lnTo>
                  <a:pt x="33" y="57"/>
                </a:lnTo>
                <a:lnTo>
                  <a:pt x="31" y="57"/>
                </a:lnTo>
                <a:lnTo>
                  <a:pt x="25" y="57"/>
                </a:lnTo>
                <a:lnTo>
                  <a:pt x="24" y="57"/>
                </a:lnTo>
                <a:lnTo>
                  <a:pt x="23" y="57"/>
                </a:lnTo>
                <a:lnTo>
                  <a:pt x="21" y="57"/>
                </a:lnTo>
                <a:lnTo>
                  <a:pt x="20" y="56"/>
                </a:lnTo>
                <a:lnTo>
                  <a:pt x="18" y="56"/>
                </a:lnTo>
                <a:lnTo>
                  <a:pt x="17" y="56"/>
                </a:lnTo>
                <a:lnTo>
                  <a:pt x="15" y="55"/>
                </a:lnTo>
                <a:lnTo>
                  <a:pt x="14" y="55"/>
                </a:lnTo>
                <a:lnTo>
                  <a:pt x="13" y="53"/>
                </a:lnTo>
                <a:lnTo>
                  <a:pt x="11" y="53"/>
                </a:lnTo>
                <a:lnTo>
                  <a:pt x="10" y="52"/>
                </a:lnTo>
                <a:lnTo>
                  <a:pt x="8" y="50"/>
                </a:lnTo>
                <a:lnTo>
                  <a:pt x="7" y="50"/>
                </a:lnTo>
                <a:lnTo>
                  <a:pt x="7" y="49"/>
                </a:lnTo>
                <a:lnTo>
                  <a:pt x="5" y="47"/>
                </a:lnTo>
                <a:lnTo>
                  <a:pt x="4" y="46"/>
                </a:lnTo>
                <a:lnTo>
                  <a:pt x="4" y="44"/>
                </a:lnTo>
                <a:lnTo>
                  <a:pt x="2" y="44"/>
                </a:lnTo>
                <a:lnTo>
                  <a:pt x="2" y="43"/>
                </a:lnTo>
                <a:lnTo>
                  <a:pt x="2" y="42"/>
                </a:lnTo>
                <a:lnTo>
                  <a:pt x="1" y="40"/>
                </a:lnTo>
                <a:lnTo>
                  <a:pt x="1" y="39"/>
                </a:lnTo>
                <a:lnTo>
                  <a:pt x="1" y="37"/>
                </a:lnTo>
                <a:lnTo>
                  <a:pt x="0" y="36"/>
                </a:lnTo>
                <a:lnTo>
                  <a:pt x="0" y="34"/>
                </a:lnTo>
                <a:lnTo>
                  <a:pt x="0" y="33"/>
                </a:lnTo>
                <a:lnTo>
                  <a:pt x="0" y="3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9" name="Rectangle 33"/>
          <p:cNvSpPr>
            <a:spLocks noChangeArrowheads="1"/>
          </p:cNvSpPr>
          <p:nvPr/>
        </p:nvSpPr>
        <p:spPr bwMode="auto">
          <a:xfrm>
            <a:off x="4138613" y="2037709"/>
            <a:ext cx="14224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>
                <a:solidFill>
                  <a:srgbClr val="000000"/>
                </a:solidFill>
                <a:latin typeface="Times-Roman"/>
              </a:rPr>
              <a:t>Combinational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5870" name="Rectangle 34"/>
          <p:cNvSpPr>
            <a:spLocks noChangeArrowheads="1"/>
          </p:cNvSpPr>
          <p:nvPr/>
        </p:nvSpPr>
        <p:spPr bwMode="auto">
          <a:xfrm>
            <a:off x="4486275" y="2288534"/>
            <a:ext cx="693738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>
                <a:solidFill>
                  <a:srgbClr val="000000"/>
                </a:solidFill>
                <a:latin typeface="Times-Roman"/>
              </a:rPr>
              <a:t>circuit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5871" name="Rectangle 35"/>
          <p:cNvSpPr>
            <a:spLocks noChangeArrowheads="1"/>
          </p:cNvSpPr>
          <p:nvPr/>
        </p:nvSpPr>
        <p:spPr bwMode="auto">
          <a:xfrm>
            <a:off x="5419725" y="3666484"/>
            <a:ext cx="295275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>
                <a:solidFill>
                  <a:srgbClr val="000000"/>
                </a:solidFill>
                <a:latin typeface="Times-Roman"/>
              </a:rPr>
              <a:t>Y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5872" name="Rectangle 36"/>
          <p:cNvSpPr>
            <a:spLocks noChangeArrowheads="1"/>
          </p:cNvSpPr>
          <p:nvPr/>
        </p:nvSpPr>
        <p:spPr bwMode="auto">
          <a:xfrm>
            <a:off x="5575300" y="3769672"/>
            <a:ext cx="1809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1300" i="1">
                <a:solidFill>
                  <a:srgbClr val="000000"/>
                </a:solidFill>
                <a:latin typeface="Times-Roman"/>
              </a:rPr>
              <a:t>k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5873" name="Rectangle 37"/>
          <p:cNvSpPr>
            <a:spLocks noChangeArrowheads="1"/>
          </p:cNvSpPr>
          <p:nvPr/>
        </p:nvSpPr>
        <p:spPr bwMode="auto">
          <a:xfrm>
            <a:off x="5416550" y="4953947"/>
            <a:ext cx="295275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>
                <a:solidFill>
                  <a:srgbClr val="000000"/>
                </a:solidFill>
                <a:latin typeface="Times-Roman"/>
              </a:rPr>
              <a:t>Y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5874" name="Rectangle 38"/>
          <p:cNvSpPr>
            <a:spLocks noChangeArrowheads="1"/>
          </p:cNvSpPr>
          <p:nvPr/>
        </p:nvSpPr>
        <p:spPr bwMode="auto">
          <a:xfrm>
            <a:off x="5572125" y="5058722"/>
            <a:ext cx="190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1300">
                <a:solidFill>
                  <a:srgbClr val="000000"/>
                </a:solidFill>
                <a:latin typeface="Times-Roman"/>
              </a:rPr>
              <a:t>1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5875" name="Rectangle 39"/>
          <p:cNvSpPr>
            <a:spLocks noChangeArrowheads="1"/>
          </p:cNvSpPr>
          <p:nvPr/>
        </p:nvSpPr>
        <p:spPr bwMode="auto">
          <a:xfrm>
            <a:off x="3927475" y="3609334"/>
            <a:ext cx="158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000000"/>
                </a:solidFill>
                <a:latin typeface="Times-Roman"/>
              </a:rPr>
              <a:t>y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5876" name="Rectangle 40"/>
          <p:cNvSpPr>
            <a:spLocks noChangeArrowheads="1"/>
          </p:cNvSpPr>
          <p:nvPr/>
        </p:nvSpPr>
        <p:spPr bwMode="auto">
          <a:xfrm>
            <a:off x="4027488" y="3712522"/>
            <a:ext cx="1285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1300" i="1">
                <a:solidFill>
                  <a:srgbClr val="000000"/>
                </a:solidFill>
                <a:latin typeface="Times-Roman"/>
              </a:rPr>
              <a:t>k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5877" name="Rectangle 41"/>
          <p:cNvSpPr>
            <a:spLocks noChangeArrowheads="1"/>
          </p:cNvSpPr>
          <p:nvPr/>
        </p:nvSpPr>
        <p:spPr bwMode="auto">
          <a:xfrm>
            <a:off x="3937000" y="4896797"/>
            <a:ext cx="2365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000000"/>
                </a:solidFill>
                <a:latin typeface="Times-Roman"/>
              </a:rPr>
              <a:t>y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5878" name="Rectangle 42"/>
          <p:cNvSpPr>
            <a:spLocks noChangeArrowheads="1"/>
          </p:cNvSpPr>
          <p:nvPr/>
        </p:nvSpPr>
        <p:spPr bwMode="auto">
          <a:xfrm>
            <a:off x="4037013" y="4999984"/>
            <a:ext cx="190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1300">
                <a:solidFill>
                  <a:srgbClr val="000000"/>
                </a:solidFill>
                <a:latin typeface="Times-Roman"/>
              </a:rPr>
              <a:t>1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5879" name="Rectangle 43"/>
          <p:cNvSpPr>
            <a:spLocks noChangeArrowheads="1"/>
          </p:cNvSpPr>
          <p:nvPr/>
        </p:nvSpPr>
        <p:spPr bwMode="auto">
          <a:xfrm>
            <a:off x="2489200" y="1397947"/>
            <a:ext cx="158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000000"/>
                </a:solidFill>
                <a:latin typeface="Times-Roman"/>
              </a:rPr>
              <a:t>x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5880" name="Rectangle 44"/>
          <p:cNvSpPr>
            <a:spLocks noChangeArrowheads="1"/>
          </p:cNvSpPr>
          <p:nvPr/>
        </p:nvSpPr>
        <p:spPr bwMode="auto">
          <a:xfrm>
            <a:off x="2635250" y="1502722"/>
            <a:ext cx="190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1300">
                <a:solidFill>
                  <a:srgbClr val="000000"/>
                </a:solidFill>
                <a:latin typeface="Times-Roman"/>
              </a:rPr>
              <a:t>1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5881" name="Rectangle 45"/>
          <p:cNvSpPr>
            <a:spLocks noChangeArrowheads="1"/>
          </p:cNvSpPr>
          <p:nvPr/>
        </p:nvSpPr>
        <p:spPr bwMode="auto">
          <a:xfrm>
            <a:off x="2489200" y="2045647"/>
            <a:ext cx="158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000000"/>
                </a:solidFill>
                <a:latin typeface="Times-Roman"/>
              </a:rPr>
              <a:t>x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5882" name="Rectangle 46"/>
          <p:cNvSpPr>
            <a:spLocks noChangeArrowheads="1"/>
          </p:cNvSpPr>
          <p:nvPr/>
        </p:nvSpPr>
        <p:spPr bwMode="auto">
          <a:xfrm>
            <a:off x="2635250" y="2148834"/>
            <a:ext cx="190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1300" i="1">
                <a:solidFill>
                  <a:srgbClr val="000000"/>
                </a:solidFill>
                <a:latin typeface="Times-Roman"/>
              </a:rPr>
              <a:t>n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5883" name="Rectangle 47"/>
          <p:cNvSpPr>
            <a:spLocks noChangeArrowheads="1"/>
          </p:cNvSpPr>
          <p:nvPr/>
        </p:nvSpPr>
        <p:spPr bwMode="auto">
          <a:xfrm>
            <a:off x="6845300" y="1397947"/>
            <a:ext cx="2254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000000"/>
                </a:solidFill>
                <a:latin typeface="Times-Roman"/>
              </a:rPr>
              <a:t>z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5884" name="Rectangle 48"/>
          <p:cNvSpPr>
            <a:spLocks noChangeArrowheads="1"/>
          </p:cNvSpPr>
          <p:nvPr/>
        </p:nvSpPr>
        <p:spPr bwMode="auto">
          <a:xfrm>
            <a:off x="6934200" y="1502722"/>
            <a:ext cx="190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1300">
                <a:solidFill>
                  <a:srgbClr val="000000"/>
                </a:solidFill>
                <a:latin typeface="Times-Roman"/>
              </a:rPr>
              <a:t>1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5885" name="Rectangle 49"/>
          <p:cNvSpPr>
            <a:spLocks noChangeArrowheads="1"/>
          </p:cNvSpPr>
          <p:nvPr/>
        </p:nvSpPr>
        <p:spPr bwMode="auto">
          <a:xfrm>
            <a:off x="6827838" y="2045647"/>
            <a:ext cx="2254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000000"/>
                </a:solidFill>
                <a:latin typeface="Times-Roman"/>
              </a:rPr>
              <a:t>z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5886" name="Rectangle 50"/>
          <p:cNvSpPr>
            <a:spLocks noChangeArrowheads="1"/>
          </p:cNvSpPr>
          <p:nvPr/>
        </p:nvSpPr>
        <p:spPr bwMode="auto">
          <a:xfrm>
            <a:off x="6915150" y="2148834"/>
            <a:ext cx="2270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1300" i="1">
                <a:solidFill>
                  <a:srgbClr val="000000"/>
                </a:solidFill>
                <a:latin typeface="Times-Roman"/>
              </a:rPr>
              <a:t>m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5887" name="Rectangle 51"/>
          <p:cNvSpPr>
            <a:spLocks noChangeArrowheads="1"/>
          </p:cNvSpPr>
          <p:nvPr/>
        </p:nvSpPr>
        <p:spPr bwMode="auto">
          <a:xfrm>
            <a:off x="7335838" y="1767834"/>
            <a:ext cx="8255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>
                <a:solidFill>
                  <a:srgbClr val="000000"/>
                </a:solidFill>
                <a:latin typeface="Times-Roman"/>
              </a:rPr>
              <a:t>Outputs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5888" name="Rectangle 52"/>
          <p:cNvSpPr>
            <a:spLocks noChangeArrowheads="1"/>
          </p:cNvSpPr>
          <p:nvPr/>
        </p:nvSpPr>
        <p:spPr bwMode="auto">
          <a:xfrm>
            <a:off x="1665288" y="1771009"/>
            <a:ext cx="62865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>
                <a:solidFill>
                  <a:srgbClr val="000000"/>
                </a:solidFill>
                <a:latin typeface="Times-Roman"/>
              </a:rPr>
              <a:t>Inputs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5889" name="Text Box 53"/>
          <p:cNvSpPr txBox="1">
            <a:spLocks noChangeArrowheads="1"/>
          </p:cNvSpPr>
          <p:nvPr/>
        </p:nvSpPr>
        <p:spPr bwMode="auto">
          <a:xfrm>
            <a:off x="4038600" y="5734997"/>
            <a:ext cx="15890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dirty="0"/>
              <a:t>非时钟型记忆单元</a:t>
            </a:r>
            <a:r>
              <a:rPr lang="en-US" altLang="zh-CN" dirty="0"/>
              <a:t>/</a:t>
            </a:r>
            <a:r>
              <a:rPr lang="zh-CN" altLang="en-US" dirty="0"/>
              <a:t>锁存器</a:t>
            </a:r>
          </a:p>
        </p:txBody>
      </p:sp>
      <p:sp>
        <p:nvSpPr>
          <p:cNvPr id="35890" name="AutoShape 54"/>
          <p:cNvSpPr>
            <a:spLocks noChangeArrowheads="1"/>
          </p:cNvSpPr>
          <p:nvPr/>
        </p:nvSpPr>
        <p:spPr bwMode="auto">
          <a:xfrm>
            <a:off x="6827838" y="4036372"/>
            <a:ext cx="1333500" cy="1022350"/>
          </a:xfrm>
          <a:prstGeom prst="wedgeRoundRectCallout">
            <a:avLst>
              <a:gd name="adj1" fmla="val -150833"/>
              <a:gd name="adj2" fmla="val 25620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zh-CN"/>
              <a:t>Next state/</a:t>
            </a:r>
          </a:p>
          <a:p>
            <a:pPr algn="ctr" eaLnBrk="0" hangingPunct="0"/>
            <a:r>
              <a:rPr lang="zh-CN" altLang="en-US"/>
              <a:t>次态</a:t>
            </a:r>
          </a:p>
        </p:txBody>
      </p:sp>
      <p:sp>
        <p:nvSpPr>
          <p:cNvPr id="35891" name="AutoShape 55"/>
          <p:cNvSpPr>
            <a:spLocks noChangeArrowheads="1"/>
          </p:cNvSpPr>
          <p:nvPr/>
        </p:nvSpPr>
        <p:spPr bwMode="auto">
          <a:xfrm>
            <a:off x="899593" y="3998272"/>
            <a:ext cx="1748358" cy="1031875"/>
          </a:xfrm>
          <a:prstGeom prst="wedgeRoundRectCallout">
            <a:avLst>
              <a:gd name="adj1" fmla="val 139120"/>
              <a:gd name="adj2" fmla="val 1369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zh-CN" sz="2000" dirty="0"/>
              <a:t>Present state/</a:t>
            </a:r>
            <a:r>
              <a:rPr lang="zh-CN" altLang="en-US" sz="2000" dirty="0"/>
              <a:t>现态</a:t>
            </a:r>
          </a:p>
        </p:txBody>
      </p:sp>
      <p:sp>
        <p:nvSpPr>
          <p:cNvPr id="35892" name="AutoShape 58"/>
          <p:cNvSpPr>
            <a:spLocks noChangeArrowheads="1"/>
          </p:cNvSpPr>
          <p:nvPr/>
        </p:nvSpPr>
        <p:spPr bwMode="auto">
          <a:xfrm>
            <a:off x="106363" y="2290122"/>
            <a:ext cx="1901825" cy="1189037"/>
          </a:xfrm>
          <a:prstGeom prst="cloudCallout">
            <a:avLst>
              <a:gd name="adj1" fmla="val 76458"/>
              <a:gd name="adj2" fmla="val -6834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 dirty="0"/>
              <a:t>同时只能有</a:t>
            </a:r>
            <a:r>
              <a:rPr lang="en-US" altLang="zh-CN" dirty="0"/>
              <a:t>1</a:t>
            </a:r>
            <a:r>
              <a:rPr lang="zh-CN" altLang="en-US" dirty="0"/>
              <a:t>个输入起作用</a:t>
            </a:r>
          </a:p>
        </p:txBody>
      </p:sp>
      <p:sp>
        <p:nvSpPr>
          <p:cNvPr id="35893" name="Text Box 59"/>
          <p:cNvSpPr txBox="1">
            <a:spLocks noChangeArrowheads="1"/>
          </p:cNvSpPr>
          <p:nvPr/>
        </p:nvSpPr>
        <p:spPr bwMode="auto">
          <a:xfrm>
            <a:off x="1147762" y="269982"/>
            <a:ext cx="47923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dirty="0"/>
              <a:t>脉冲型异步时序电路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001296-8BFB-4E60-A329-BAE2A405FB58}" type="datetime1">
              <a:rPr lang="zh-CN" altLang="en-US" smtClean="0"/>
              <a:t>2018/12/2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3A504-0601-435B-9AAA-B5C953CB149B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ChangeArrowheads="1"/>
          </p:cNvSpPr>
          <p:nvPr/>
        </p:nvSpPr>
        <p:spPr bwMode="auto">
          <a:xfrm>
            <a:off x="4227513" y="3470299"/>
            <a:ext cx="1027112" cy="212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0" name="Rectangle 3"/>
          <p:cNvSpPr>
            <a:spLocks noChangeArrowheads="1"/>
          </p:cNvSpPr>
          <p:nvPr/>
        </p:nvSpPr>
        <p:spPr bwMode="auto">
          <a:xfrm>
            <a:off x="3452813" y="1263674"/>
            <a:ext cx="2600325" cy="177958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1" name="Freeform 4"/>
          <p:cNvSpPr>
            <a:spLocks/>
          </p:cNvSpPr>
          <p:nvPr/>
        </p:nvSpPr>
        <p:spPr bwMode="auto">
          <a:xfrm>
            <a:off x="3292475" y="1401787"/>
            <a:ext cx="136525" cy="44450"/>
          </a:xfrm>
          <a:custGeom>
            <a:avLst/>
            <a:gdLst>
              <a:gd name="T0" fmla="*/ 0 w 173"/>
              <a:gd name="T1" fmla="*/ 34065563 h 58"/>
              <a:gd name="T2" fmla="*/ 107740333 w 173"/>
              <a:gd name="T3" fmla="*/ 17032782 h 58"/>
              <a:gd name="T4" fmla="*/ 0 w 173"/>
              <a:gd name="T5" fmla="*/ 0 h 58"/>
              <a:gd name="T6" fmla="*/ 0 w 173"/>
              <a:gd name="T7" fmla="*/ 17032782 h 58"/>
              <a:gd name="T8" fmla="*/ 0 w 173"/>
              <a:gd name="T9" fmla="*/ 34065563 h 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3"/>
              <a:gd name="T16" fmla="*/ 0 h 58"/>
              <a:gd name="T17" fmla="*/ 173 w 173"/>
              <a:gd name="T18" fmla="*/ 58 h 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3" h="58">
                <a:moveTo>
                  <a:pt x="0" y="58"/>
                </a:moveTo>
                <a:lnTo>
                  <a:pt x="173" y="29"/>
                </a:lnTo>
                <a:lnTo>
                  <a:pt x="0" y="0"/>
                </a:lnTo>
                <a:lnTo>
                  <a:pt x="0" y="29"/>
                </a:lnTo>
                <a:lnTo>
                  <a:pt x="0" y="58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2" name="Line 5"/>
          <p:cNvSpPr>
            <a:spLocks noChangeShapeType="1"/>
          </p:cNvSpPr>
          <p:nvPr/>
        </p:nvSpPr>
        <p:spPr bwMode="auto">
          <a:xfrm flipH="1">
            <a:off x="2813050" y="1424012"/>
            <a:ext cx="4572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3" name="Freeform 6"/>
          <p:cNvSpPr>
            <a:spLocks/>
          </p:cNvSpPr>
          <p:nvPr/>
        </p:nvSpPr>
        <p:spPr bwMode="auto">
          <a:xfrm>
            <a:off x="3292475" y="2039962"/>
            <a:ext cx="136525" cy="46037"/>
          </a:xfrm>
          <a:custGeom>
            <a:avLst/>
            <a:gdLst>
              <a:gd name="T0" fmla="*/ 0 w 173"/>
              <a:gd name="T1" fmla="*/ 37182553 h 57"/>
              <a:gd name="T2" fmla="*/ 107740333 w 173"/>
              <a:gd name="T3" fmla="*/ 18917170 h 57"/>
              <a:gd name="T4" fmla="*/ 0 w 173"/>
              <a:gd name="T5" fmla="*/ 0 h 57"/>
              <a:gd name="T6" fmla="*/ 0 w 173"/>
              <a:gd name="T7" fmla="*/ 18917170 h 57"/>
              <a:gd name="T8" fmla="*/ 0 w 173"/>
              <a:gd name="T9" fmla="*/ 37182553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3"/>
              <a:gd name="T16" fmla="*/ 0 h 57"/>
              <a:gd name="T17" fmla="*/ 173 w 173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3" h="57">
                <a:moveTo>
                  <a:pt x="0" y="57"/>
                </a:moveTo>
                <a:lnTo>
                  <a:pt x="173" y="29"/>
                </a:lnTo>
                <a:lnTo>
                  <a:pt x="0" y="0"/>
                </a:lnTo>
                <a:lnTo>
                  <a:pt x="0" y="29"/>
                </a:lnTo>
                <a:lnTo>
                  <a:pt x="0" y="57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4" name="Line 7"/>
          <p:cNvSpPr>
            <a:spLocks noChangeShapeType="1"/>
          </p:cNvSpPr>
          <p:nvPr/>
        </p:nvSpPr>
        <p:spPr bwMode="auto">
          <a:xfrm flipH="1">
            <a:off x="2813050" y="2062187"/>
            <a:ext cx="4572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5" name="Freeform 8"/>
          <p:cNvSpPr>
            <a:spLocks/>
          </p:cNvSpPr>
          <p:nvPr/>
        </p:nvSpPr>
        <p:spPr bwMode="auto">
          <a:xfrm>
            <a:off x="3109913" y="1584349"/>
            <a:ext cx="46037" cy="44450"/>
          </a:xfrm>
          <a:custGeom>
            <a:avLst/>
            <a:gdLst>
              <a:gd name="T0" fmla="*/ 0 w 57"/>
              <a:gd name="T1" fmla="*/ 14683063 h 58"/>
              <a:gd name="T2" fmla="*/ 652595 w 57"/>
              <a:gd name="T3" fmla="*/ 11747062 h 58"/>
              <a:gd name="T4" fmla="*/ 652595 w 57"/>
              <a:gd name="T5" fmla="*/ 9984390 h 58"/>
              <a:gd name="T6" fmla="*/ 1304382 w 57"/>
              <a:gd name="T7" fmla="*/ 7635438 h 58"/>
              <a:gd name="T8" fmla="*/ 3261358 w 57"/>
              <a:gd name="T9" fmla="*/ 5873531 h 58"/>
              <a:gd name="T10" fmla="*/ 5218335 w 57"/>
              <a:gd name="T11" fmla="*/ 4111625 h 58"/>
              <a:gd name="T12" fmla="*/ 6523523 w 57"/>
              <a:gd name="T13" fmla="*/ 2349719 h 58"/>
              <a:gd name="T14" fmla="*/ 9132288 w 57"/>
              <a:gd name="T15" fmla="*/ 1761906 h 58"/>
              <a:gd name="T16" fmla="*/ 11089264 w 57"/>
              <a:gd name="T17" fmla="*/ 1174860 h 58"/>
              <a:gd name="T18" fmla="*/ 13698837 w 57"/>
              <a:gd name="T19" fmla="*/ 0 h 58"/>
              <a:gd name="T20" fmla="*/ 15655813 w 57"/>
              <a:gd name="T21" fmla="*/ 0 h 58"/>
              <a:gd name="T22" fmla="*/ 20222359 w 57"/>
              <a:gd name="T23" fmla="*/ 0 h 58"/>
              <a:gd name="T24" fmla="*/ 22831122 w 57"/>
              <a:gd name="T25" fmla="*/ 0 h 58"/>
              <a:gd name="T26" fmla="*/ 26093286 w 57"/>
              <a:gd name="T27" fmla="*/ 1174860 h 58"/>
              <a:gd name="T28" fmla="*/ 28050268 w 57"/>
              <a:gd name="T29" fmla="*/ 1761906 h 58"/>
              <a:gd name="T30" fmla="*/ 30007244 w 57"/>
              <a:gd name="T31" fmla="*/ 2349719 h 58"/>
              <a:gd name="T32" fmla="*/ 31311626 w 57"/>
              <a:gd name="T33" fmla="*/ 3523813 h 58"/>
              <a:gd name="T34" fmla="*/ 33268601 w 57"/>
              <a:gd name="T35" fmla="*/ 5285718 h 58"/>
              <a:gd name="T36" fmla="*/ 35225577 w 57"/>
              <a:gd name="T37" fmla="*/ 7048392 h 58"/>
              <a:gd name="T38" fmla="*/ 36529959 w 57"/>
              <a:gd name="T39" fmla="*/ 9397344 h 58"/>
              <a:gd name="T40" fmla="*/ 37182553 w 57"/>
              <a:gd name="T41" fmla="*/ 11159249 h 58"/>
              <a:gd name="T42" fmla="*/ 37182553 w 57"/>
              <a:gd name="T43" fmla="*/ 13508971 h 58"/>
              <a:gd name="T44" fmla="*/ 37182553 w 57"/>
              <a:gd name="T45" fmla="*/ 15270876 h 58"/>
              <a:gd name="T46" fmla="*/ 37182553 w 57"/>
              <a:gd name="T47" fmla="*/ 20556593 h 58"/>
              <a:gd name="T48" fmla="*/ 37182553 w 57"/>
              <a:gd name="T49" fmla="*/ 21731452 h 58"/>
              <a:gd name="T50" fmla="*/ 36529959 w 57"/>
              <a:gd name="T51" fmla="*/ 24668217 h 58"/>
              <a:gd name="T52" fmla="*/ 35225577 w 57"/>
              <a:gd name="T53" fmla="*/ 26430128 h 58"/>
              <a:gd name="T54" fmla="*/ 33268601 w 57"/>
              <a:gd name="T55" fmla="*/ 27604987 h 58"/>
              <a:gd name="T56" fmla="*/ 31311626 w 57"/>
              <a:gd name="T57" fmla="*/ 29366893 h 58"/>
              <a:gd name="T58" fmla="*/ 30007244 w 57"/>
              <a:gd name="T59" fmla="*/ 31128799 h 58"/>
              <a:gd name="T60" fmla="*/ 28050268 w 57"/>
              <a:gd name="T61" fmla="*/ 32303658 h 58"/>
              <a:gd name="T62" fmla="*/ 26093286 w 57"/>
              <a:gd name="T63" fmla="*/ 32890704 h 58"/>
              <a:gd name="T64" fmla="*/ 22831122 w 57"/>
              <a:gd name="T65" fmla="*/ 34065563 h 58"/>
              <a:gd name="T66" fmla="*/ 20222359 w 57"/>
              <a:gd name="T67" fmla="*/ 34065563 h 58"/>
              <a:gd name="T68" fmla="*/ 20222359 w 57"/>
              <a:gd name="T69" fmla="*/ 34065563 h 58"/>
              <a:gd name="T70" fmla="*/ 20222359 w 57"/>
              <a:gd name="T71" fmla="*/ 34065563 h 58"/>
              <a:gd name="T72" fmla="*/ 20222359 w 57"/>
              <a:gd name="T73" fmla="*/ 34065563 h 58"/>
              <a:gd name="T74" fmla="*/ 20222359 w 57"/>
              <a:gd name="T75" fmla="*/ 34065563 h 58"/>
              <a:gd name="T76" fmla="*/ 20222359 w 57"/>
              <a:gd name="T77" fmla="*/ 34065563 h 58"/>
              <a:gd name="T78" fmla="*/ 20222359 w 57"/>
              <a:gd name="T79" fmla="*/ 34065563 h 58"/>
              <a:gd name="T80" fmla="*/ 20222359 w 57"/>
              <a:gd name="T81" fmla="*/ 34065563 h 58"/>
              <a:gd name="T82" fmla="*/ 20222359 w 57"/>
              <a:gd name="T83" fmla="*/ 34065563 h 58"/>
              <a:gd name="T84" fmla="*/ 20222359 w 57"/>
              <a:gd name="T85" fmla="*/ 34065563 h 58"/>
              <a:gd name="T86" fmla="*/ 20222359 w 57"/>
              <a:gd name="T87" fmla="*/ 34065563 h 58"/>
              <a:gd name="T88" fmla="*/ 20222359 w 57"/>
              <a:gd name="T89" fmla="*/ 34065563 h 58"/>
              <a:gd name="T90" fmla="*/ 15655813 w 57"/>
              <a:gd name="T91" fmla="*/ 34065563 h 58"/>
              <a:gd name="T92" fmla="*/ 13698837 w 57"/>
              <a:gd name="T93" fmla="*/ 32890704 h 58"/>
              <a:gd name="T94" fmla="*/ 11089264 w 57"/>
              <a:gd name="T95" fmla="*/ 32890704 h 58"/>
              <a:gd name="T96" fmla="*/ 9132288 w 57"/>
              <a:gd name="T97" fmla="*/ 32303658 h 58"/>
              <a:gd name="T98" fmla="*/ 6523523 w 57"/>
              <a:gd name="T99" fmla="*/ 30541752 h 58"/>
              <a:gd name="T100" fmla="*/ 5218335 w 57"/>
              <a:gd name="T101" fmla="*/ 29366893 h 58"/>
              <a:gd name="T102" fmla="*/ 3261358 w 57"/>
              <a:gd name="T103" fmla="*/ 27604987 h 58"/>
              <a:gd name="T104" fmla="*/ 1304382 w 57"/>
              <a:gd name="T105" fmla="*/ 26430128 h 58"/>
              <a:gd name="T106" fmla="*/ 652595 w 57"/>
              <a:gd name="T107" fmla="*/ 23493358 h 58"/>
              <a:gd name="T108" fmla="*/ 652595 w 57"/>
              <a:gd name="T109" fmla="*/ 21731452 h 58"/>
              <a:gd name="T110" fmla="*/ 0 w 57"/>
              <a:gd name="T111" fmla="*/ 19382500 h 5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57"/>
              <a:gd name="T169" fmla="*/ 0 h 58"/>
              <a:gd name="T170" fmla="*/ 57 w 57"/>
              <a:gd name="T171" fmla="*/ 58 h 58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57" h="58">
                <a:moveTo>
                  <a:pt x="0" y="32"/>
                </a:moveTo>
                <a:lnTo>
                  <a:pt x="0" y="26"/>
                </a:lnTo>
                <a:lnTo>
                  <a:pt x="0" y="25"/>
                </a:lnTo>
                <a:lnTo>
                  <a:pt x="0" y="23"/>
                </a:lnTo>
                <a:lnTo>
                  <a:pt x="0" y="22"/>
                </a:lnTo>
                <a:lnTo>
                  <a:pt x="1" y="20"/>
                </a:lnTo>
                <a:lnTo>
                  <a:pt x="1" y="19"/>
                </a:lnTo>
                <a:lnTo>
                  <a:pt x="1" y="17"/>
                </a:lnTo>
                <a:lnTo>
                  <a:pt x="2" y="16"/>
                </a:lnTo>
                <a:lnTo>
                  <a:pt x="2" y="14"/>
                </a:lnTo>
                <a:lnTo>
                  <a:pt x="2" y="13"/>
                </a:lnTo>
                <a:lnTo>
                  <a:pt x="4" y="12"/>
                </a:lnTo>
                <a:lnTo>
                  <a:pt x="5" y="10"/>
                </a:lnTo>
                <a:lnTo>
                  <a:pt x="5" y="9"/>
                </a:lnTo>
                <a:lnTo>
                  <a:pt x="7" y="9"/>
                </a:lnTo>
                <a:lnTo>
                  <a:pt x="8" y="7"/>
                </a:lnTo>
                <a:lnTo>
                  <a:pt x="8" y="6"/>
                </a:lnTo>
                <a:lnTo>
                  <a:pt x="10" y="6"/>
                </a:lnTo>
                <a:lnTo>
                  <a:pt x="10" y="4"/>
                </a:lnTo>
                <a:lnTo>
                  <a:pt x="11" y="4"/>
                </a:lnTo>
                <a:lnTo>
                  <a:pt x="12" y="3"/>
                </a:lnTo>
                <a:lnTo>
                  <a:pt x="14" y="3"/>
                </a:lnTo>
                <a:lnTo>
                  <a:pt x="15" y="2"/>
                </a:lnTo>
                <a:lnTo>
                  <a:pt x="17" y="2"/>
                </a:lnTo>
                <a:lnTo>
                  <a:pt x="18" y="2"/>
                </a:lnTo>
                <a:lnTo>
                  <a:pt x="20" y="0"/>
                </a:lnTo>
                <a:lnTo>
                  <a:pt x="21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31" y="0"/>
                </a:lnTo>
                <a:lnTo>
                  <a:pt x="33" y="0"/>
                </a:lnTo>
                <a:lnTo>
                  <a:pt x="34" y="0"/>
                </a:lnTo>
                <a:lnTo>
                  <a:pt x="35" y="0"/>
                </a:lnTo>
                <a:lnTo>
                  <a:pt x="37" y="0"/>
                </a:lnTo>
                <a:lnTo>
                  <a:pt x="38" y="0"/>
                </a:lnTo>
                <a:lnTo>
                  <a:pt x="40" y="2"/>
                </a:lnTo>
                <a:lnTo>
                  <a:pt x="41" y="2"/>
                </a:lnTo>
                <a:lnTo>
                  <a:pt x="43" y="3"/>
                </a:lnTo>
                <a:lnTo>
                  <a:pt x="44" y="3"/>
                </a:lnTo>
                <a:lnTo>
                  <a:pt x="46" y="3"/>
                </a:lnTo>
                <a:lnTo>
                  <a:pt x="46" y="4"/>
                </a:lnTo>
                <a:lnTo>
                  <a:pt x="47" y="4"/>
                </a:lnTo>
                <a:lnTo>
                  <a:pt x="48" y="6"/>
                </a:lnTo>
                <a:lnTo>
                  <a:pt x="50" y="7"/>
                </a:lnTo>
                <a:lnTo>
                  <a:pt x="51" y="9"/>
                </a:lnTo>
                <a:lnTo>
                  <a:pt x="53" y="10"/>
                </a:lnTo>
                <a:lnTo>
                  <a:pt x="53" y="12"/>
                </a:lnTo>
                <a:lnTo>
                  <a:pt x="54" y="12"/>
                </a:lnTo>
                <a:lnTo>
                  <a:pt x="54" y="13"/>
                </a:lnTo>
                <a:lnTo>
                  <a:pt x="56" y="14"/>
                </a:lnTo>
                <a:lnTo>
                  <a:pt x="56" y="16"/>
                </a:lnTo>
                <a:lnTo>
                  <a:pt x="56" y="17"/>
                </a:lnTo>
                <a:lnTo>
                  <a:pt x="57" y="19"/>
                </a:lnTo>
                <a:lnTo>
                  <a:pt x="57" y="20"/>
                </a:lnTo>
                <a:lnTo>
                  <a:pt x="57" y="22"/>
                </a:lnTo>
                <a:lnTo>
                  <a:pt x="57" y="23"/>
                </a:lnTo>
                <a:lnTo>
                  <a:pt x="57" y="25"/>
                </a:lnTo>
                <a:lnTo>
                  <a:pt x="57" y="26"/>
                </a:lnTo>
                <a:lnTo>
                  <a:pt x="57" y="32"/>
                </a:lnTo>
                <a:lnTo>
                  <a:pt x="57" y="33"/>
                </a:lnTo>
                <a:lnTo>
                  <a:pt x="57" y="35"/>
                </a:lnTo>
                <a:lnTo>
                  <a:pt x="57" y="36"/>
                </a:lnTo>
                <a:lnTo>
                  <a:pt x="57" y="37"/>
                </a:lnTo>
                <a:lnTo>
                  <a:pt x="56" y="39"/>
                </a:lnTo>
                <a:lnTo>
                  <a:pt x="56" y="40"/>
                </a:lnTo>
                <a:lnTo>
                  <a:pt x="56" y="42"/>
                </a:lnTo>
                <a:lnTo>
                  <a:pt x="56" y="43"/>
                </a:lnTo>
                <a:lnTo>
                  <a:pt x="54" y="45"/>
                </a:lnTo>
                <a:lnTo>
                  <a:pt x="53" y="46"/>
                </a:lnTo>
                <a:lnTo>
                  <a:pt x="53" y="47"/>
                </a:lnTo>
                <a:lnTo>
                  <a:pt x="51" y="47"/>
                </a:lnTo>
                <a:lnTo>
                  <a:pt x="51" y="49"/>
                </a:lnTo>
                <a:lnTo>
                  <a:pt x="50" y="50"/>
                </a:lnTo>
                <a:lnTo>
                  <a:pt x="48" y="50"/>
                </a:lnTo>
                <a:lnTo>
                  <a:pt x="48" y="52"/>
                </a:lnTo>
                <a:lnTo>
                  <a:pt x="47" y="52"/>
                </a:lnTo>
                <a:lnTo>
                  <a:pt x="46" y="53"/>
                </a:lnTo>
                <a:lnTo>
                  <a:pt x="44" y="55"/>
                </a:lnTo>
                <a:lnTo>
                  <a:pt x="43" y="55"/>
                </a:lnTo>
                <a:lnTo>
                  <a:pt x="41" y="55"/>
                </a:lnTo>
                <a:lnTo>
                  <a:pt x="41" y="56"/>
                </a:lnTo>
                <a:lnTo>
                  <a:pt x="40" y="56"/>
                </a:lnTo>
                <a:lnTo>
                  <a:pt x="38" y="56"/>
                </a:lnTo>
                <a:lnTo>
                  <a:pt x="37" y="56"/>
                </a:lnTo>
                <a:lnTo>
                  <a:pt x="35" y="58"/>
                </a:lnTo>
                <a:lnTo>
                  <a:pt x="34" y="58"/>
                </a:lnTo>
                <a:lnTo>
                  <a:pt x="33" y="58"/>
                </a:lnTo>
                <a:lnTo>
                  <a:pt x="31" y="58"/>
                </a:lnTo>
                <a:lnTo>
                  <a:pt x="25" y="58"/>
                </a:lnTo>
                <a:lnTo>
                  <a:pt x="24" y="58"/>
                </a:lnTo>
                <a:lnTo>
                  <a:pt x="23" y="58"/>
                </a:lnTo>
                <a:lnTo>
                  <a:pt x="21" y="58"/>
                </a:lnTo>
                <a:lnTo>
                  <a:pt x="21" y="56"/>
                </a:lnTo>
                <a:lnTo>
                  <a:pt x="20" y="56"/>
                </a:lnTo>
                <a:lnTo>
                  <a:pt x="18" y="56"/>
                </a:lnTo>
                <a:lnTo>
                  <a:pt x="17" y="56"/>
                </a:lnTo>
                <a:lnTo>
                  <a:pt x="15" y="55"/>
                </a:lnTo>
                <a:lnTo>
                  <a:pt x="14" y="55"/>
                </a:lnTo>
                <a:lnTo>
                  <a:pt x="12" y="53"/>
                </a:lnTo>
                <a:lnTo>
                  <a:pt x="11" y="53"/>
                </a:lnTo>
                <a:lnTo>
                  <a:pt x="10" y="52"/>
                </a:lnTo>
                <a:lnTo>
                  <a:pt x="8" y="50"/>
                </a:lnTo>
                <a:lnTo>
                  <a:pt x="7" y="49"/>
                </a:lnTo>
                <a:lnTo>
                  <a:pt x="5" y="47"/>
                </a:lnTo>
                <a:lnTo>
                  <a:pt x="4" y="46"/>
                </a:lnTo>
                <a:lnTo>
                  <a:pt x="4" y="45"/>
                </a:lnTo>
                <a:lnTo>
                  <a:pt x="2" y="45"/>
                </a:lnTo>
                <a:lnTo>
                  <a:pt x="2" y="43"/>
                </a:lnTo>
                <a:lnTo>
                  <a:pt x="2" y="42"/>
                </a:lnTo>
                <a:lnTo>
                  <a:pt x="1" y="40"/>
                </a:lnTo>
                <a:lnTo>
                  <a:pt x="1" y="39"/>
                </a:lnTo>
                <a:lnTo>
                  <a:pt x="1" y="37"/>
                </a:lnTo>
                <a:lnTo>
                  <a:pt x="0" y="36"/>
                </a:lnTo>
                <a:lnTo>
                  <a:pt x="0" y="35"/>
                </a:lnTo>
                <a:lnTo>
                  <a:pt x="0" y="33"/>
                </a:lnTo>
                <a:lnTo>
                  <a:pt x="0" y="3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6" name="Freeform 9"/>
          <p:cNvSpPr>
            <a:spLocks/>
          </p:cNvSpPr>
          <p:nvPr/>
        </p:nvSpPr>
        <p:spPr bwMode="auto">
          <a:xfrm>
            <a:off x="3109913" y="1720874"/>
            <a:ext cx="46037" cy="44450"/>
          </a:xfrm>
          <a:custGeom>
            <a:avLst/>
            <a:gdLst>
              <a:gd name="T0" fmla="*/ 0 w 57"/>
              <a:gd name="T1" fmla="*/ 14595199 h 57"/>
              <a:gd name="T2" fmla="*/ 652595 w 57"/>
              <a:gd name="T3" fmla="*/ 12162144 h 57"/>
              <a:gd name="T4" fmla="*/ 652595 w 57"/>
              <a:gd name="T5" fmla="*/ 10338134 h 57"/>
              <a:gd name="T6" fmla="*/ 1304382 w 57"/>
              <a:gd name="T7" fmla="*/ 7297599 h 57"/>
              <a:gd name="T8" fmla="*/ 3261358 w 57"/>
              <a:gd name="T9" fmla="*/ 6081072 h 57"/>
              <a:gd name="T10" fmla="*/ 5218335 w 57"/>
              <a:gd name="T11" fmla="*/ 4257063 h 57"/>
              <a:gd name="T12" fmla="*/ 6523523 w 57"/>
              <a:gd name="T13" fmla="*/ 2432273 h 57"/>
              <a:gd name="T14" fmla="*/ 9132288 w 57"/>
              <a:gd name="T15" fmla="*/ 1216526 h 57"/>
              <a:gd name="T16" fmla="*/ 11089264 w 57"/>
              <a:gd name="T17" fmla="*/ 608263 h 57"/>
              <a:gd name="T18" fmla="*/ 13698837 w 57"/>
              <a:gd name="T19" fmla="*/ 0 h 57"/>
              <a:gd name="T20" fmla="*/ 15655813 w 57"/>
              <a:gd name="T21" fmla="*/ 0 h 57"/>
              <a:gd name="T22" fmla="*/ 20222359 w 57"/>
              <a:gd name="T23" fmla="*/ 0 h 57"/>
              <a:gd name="T24" fmla="*/ 22831122 w 57"/>
              <a:gd name="T25" fmla="*/ 0 h 57"/>
              <a:gd name="T26" fmla="*/ 26093286 w 57"/>
              <a:gd name="T27" fmla="*/ 608263 h 57"/>
              <a:gd name="T28" fmla="*/ 28050268 w 57"/>
              <a:gd name="T29" fmla="*/ 1216526 h 57"/>
              <a:gd name="T30" fmla="*/ 30007244 w 57"/>
              <a:gd name="T31" fmla="*/ 2432273 h 57"/>
              <a:gd name="T32" fmla="*/ 31311626 w 57"/>
              <a:gd name="T33" fmla="*/ 3040536 h 57"/>
              <a:gd name="T34" fmla="*/ 33268601 w 57"/>
              <a:gd name="T35" fmla="*/ 4865326 h 57"/>
              <a:gd name="T36" fmla="*/ 35225577 w 57"/>
              <a:gd name="T37" fmla="*/ 6689336 h 57"/>
              <a:gd name="T38" fmla="*/ 36529959 w 57"/>
              <a:gd name="T39" fmla="*/ 9121608 h 57"/>
              <a:gd name="T40" fmla="*/ 37182553 w 57"/>
              <a:gd name="T41" fmla="*/ 10946397 h 57"/>
              <a:gd name="T42" fmla="*/ 37182553 w 57"/>
              <a:gd name="T43" fmla="*/ 13378673 h 57"/>
              <a:gd name="T44" fmla="*/ 37182553 w 57"/>
              <a:gd name="T45" fmla="*/ 15203462 h 57"/>
              <a:gd name="T46" fmla="*/ 37182553 w 57"/>
              <a:gd name="T47" fmla="*/ 20676269 h 57"/>
              <a:gd name="T48" fmla="*/ 37182553 w 57"/>
              <a:gd name="T49" fmla="*/ 22501058 h 57"/>
              <a:gd name="T50" fmla="*/ 36529959 w 57"/>
              <a:gd name="T51" fmla="*/ 24933330 h 57"/>
              <a:gd name="T52" fmla="*/ 35225577 w 57"/>
              <a:gd name="T53" fmla="*/ 26757345 h 57"/>
              <a:gd name="T54" fmla="*/ 33268601 w 57"/>
              <a:gd name="T55" fmla="*/ 28582134 h 57"/>
              <a:gd name="T56" fmla="*/ 31311626 w 57"/>
              <a:gd name="T57" fmla="*/ 30406144 h 57"/>
              <a:gd name="T58" fmla="*/ 30007244 w 57"/>
              <a:gd name="T59" fmla="*/ 32230933 h 57"/>
              <a:gd name="T60" fmla="*/ 28050268 w 57"/>
              <a:gd name="T61" fmla="*/ 32839195 h 57"/>
              <a:gd name="T62" fmla="*/ 26093286 w 57"/>
              <a:gd name="T63" fmla="*/ 34054942 h 57"/>
              <a:gd name="T64" fmla="*/ 22831122 w 57"/>
              <a:gd name="T65" fmla="*/ 34663205 h 57"/>
              <a:gd name="T66" fmla="*/ 20222359 w 57"/>
              <a:gd name="T67" fmla="*/ 34663205 h 57"/>
              <a:gd name="T68" fmla="*/ 20222359 w 57"/>
              <a:gd name="T69" fmla="*/ 34663205 h 57"/>
              <a:gd name="T70" fmla="*/ 20222359 w 57"/>
              <a:gd name="T71" fmla="*/ 34663205 h 57"/>
              <a:gd name="T72" fmla="*/ 20222359 w 57"/>
              <a:gd name="T73" fmla="*/ 34663205 h 57"/>
              <a:gd name="T74" fmla="*/ 20222359 w 57"/>
              <a:gd name="T75" fmla="*/ 34663205 h 57"/>
              <a:gd name="T76" fmla="*/ 20222359 w 57"/>
              <a:gd name="T77" fmla="*/ 34663205 h 57"/>
              <a:gd name="T78" fmla="*/ 20222359 w 57"/>
              <a:gd name="T79" fmla="*/ 34663205 h 57"/>
              <a:gd name="T80" fmla="*/ 20222359 w 57"/>
              <a:gd name="T81" fmla="*/ 34663205 h 57"/>
              <a:gd name="T82" fmla="*/ 20222359 w 57"/>
              <a:gd name="T83" fmla="*/ 34663205 h 57"/>
              <a:gd name="T84" fmla="*/ 20222359 w 57"/>
              <a:gd name="T85" fmla="*/ 34663205 h 57"/>
              <a:gd name="T86" fmla="*/ 20222359 w 57"/>
              <a:gd name="T87" fmla="*/ 34663205 h 57"/>
              <a:gd name="T88" fmla="*/ 20222359 w 57"/>
              <a:gd name="T89" fmla="*/ 34663205 h 57"/>
              <a:gd name="T90" fmla="*/ 15655813 w 57"/>
              <a:gd name="T91" fmla="*/ 34663205 h 57"/>
              <a:gd name="T92" fmla="*/ 13698837 w 57"/>
              <a:gd name="T93" fmla="*/ 34054942 h 57"/>
              <a:gd name="T94" fmla="*/ 11089264 w 57"/>
              <a:gd name="T95" fmla="*/ 34054942 h 57"/>
              <a:gd name="T96" fmla="*/ 9132288 w 57"/>
              <a:gd name="T97" fmla="*/ 32839195 h 57"/>
              <a:gd name="T98" fmla="*/ 6523523 w 57"/>
              <a:gd name="T99" fmla="*/ 31014407 h 57"/>
              <a:gd name="T100" fmla="*/ 5218335 w 57"/>
              <a:gd name="T101" fmla="*/ 30406144 h 57"/>
              <a:gd name="T102" fmla="*/ 3261358 w 57"/>
              <a:gd name="T103" fmla="*/ 28582134 h 57"/>
              <a:gd name="T104" fmla="*/ 1304382 w 57"/>
              <a:gd name="T105" fmla="*/ 26757345 h 57"/>
              <a:gd name="T106" fmla="*/ 652595 w 57"/>
              <a:gd name="T107" fmla="*/ 24325067 h 57"/>
              <a:gd name="T108" fmla="*/ 652595 w 57"/>
              <a:gd name="T109" fmla="*/ 22501058 h 57"/>
              <a:gd name="T110" fmla="*/ 0 w 57"/>
              <a:gd name="T111" fmla="*/ 20068006 h 5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57"/>
              <a:gd name="T169" fmla="*/ 0 h 57"/>
              <a:gd name="T170" fmla="*/ 57 w 57"/>
              <a:gd name="T171" fmla="*/ 57 h 57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57" h="57">
                <a:moveTo>
                  <a:pt x="0" y="31"/>
                </a:moveTo>
                <a:lnTo>
                  <a:pt x="0" y="25"/>
                </a:lnTo>
                <a:lnTo>
                  <a:pt x="0" y="24"/>
                </a:lnTo>
                <a:lnTo>
                  <a:pt x="0" y="22"/>
                </a:lnTo>
                <a:lnTo>
                  <a:pt x="0" y="21"/>
                </a:lnTo>
                <a:lnTo>
                  <a:pt x="1" y="20"/>
                </a:lnTo>
                <a:lnTo>
                  <a:pt x="1" y="18"/>
                </a:lnTo>
                <a:lnTo>
                  <a:pt x="1" y="17"/>
                </a:lnTo>
                <a:lnTo>
                  <a:pt x="2" y="15"/>
                </a:lnTo>
                <a:lnTo>
                  <a:pt x="2" y="14"/>
                </a:lnTo>
                <a:lnTo>
                  <a:pt x="2" y="12"/>
                </a:lnTo>
                <a:lnTo>
                  <a:pt x="4" y="11"/>
                </a:lnTo>
                <a:lnTo>
                  <a:pt x="5" y="10"/>
                </a:lnTo>
                <a:lnTo>
                  <a:pt x="5" y="8"/>
                </a:lnTo>
                <a:lnTo>
                  <a:pt x="7" y="8"/>
                </a:lnTo>
                <a:lnTo>
                  <a:pt x="8" y="7"/>
                </a:lnTo>
                <a:lnTo>
                  <a:pt x="8" y="5"/>
                </a:lnTo>
                <a:lnTo>
                  <a:pt x="10" y="5"/>
                </a:lnTo>
                <a:lnTo>
                  <a:pt x="10" y="4"/>
                </a:lnTo>
                <a:lnTo>
                  <a:pt x="11" y="4"/>
                </a:lnTo>
                <a:lnTo>
                  <a:pt x="12" y="2"/>
                </a:lnTo>
                <a:lnTo>
                  <a:pt x="14" y="2"/>
                </a:lnTo>
                <a:lnTo>
                  <a:pt x="15" y="1"/>
                </a:lnTo>
                <a:lnTo>
                  <a:pt x="17" y="1"/>
                </a:lnTo>
                <a:lnTo>
                  <a:pt x="18" y="1"/>
                </a:lnTo>
                <a:lnTo>
                  <a:pt x="20" y="0"/>
                </a:lnTo>
                <a:lnTo>
                  <a:pt x="21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31" y="0"/>
                </a:lnTo>
                <a:lnTo>
                  <a:pt x="33" y="0"/>
                </a:lnTo>
                <a:lnTo>
                  <a:pt x="34" y="0"/>
                </a:lnTo>
                <a:lnTo>
                  <a:pt x="35" y="0"/>
                </a:lnTo>
                <a:lnTo>
                  <a:pt x="37" y="0"/>
                </a:lnTo>
                <a:lnTo>
                  <a:pt x="38" y="0"/>
                </a:lnTo>
                <a:lnTo>
                  <a:pt x="40" y="1"/>
                </a:lnTo>
                <a:lnTo>
                  <a:pt x="41" y="1"/>
                </a:lnTo>
                <a:lnTo>
                  <a:pt x="43" y="2"/>
                </a:lnTo>
                <a:lnTo>
                  <a:pt x="44" y="2"/>
                </a:lnTo>
                <a:lnTo>
                  <a:pt x="46" y="2"/>
                </a:lnTo>
                <a:lnTo>
                  <a:pt x="46" y="4"/>
                </a:lnTo>
                <a:lnTo>
                  <a:pt x="47" y="4"/>
                </a:lnTo>
                <a:lnTo>
                  <a:pt x="48" y="5"/>
                </a:lnTo>
                <a:lnTo>
                  <a:pt x="50" y="7"/>
                </a:lnTo>
                <a:lnTo>
                  <a:pt x="51" y="8"/>
                </a:lnTo>
                <a:lnTo>
                  <a:pt x="53" y="10"/>
                </a:lnTo>
                <a:lnTo>
                  <a:pt x="53" y="11"/>
                </a:lnTo>
                <a:lnTo>
                  <a:pt x="54" y="11"/>
                </a:lnTo>
                <a:lnTo>
                  <a:pt x="54" y="12"/>
                </a:lnTo>
                <a:lnTo>
                  <a:pt x="56" y="14"/>
                </a:lnTo>
                <a:lnTo>
                  <a:pt x="56" y="15"/>
                </a:lnTo>
                <a:lnTo>
                  <a:pt x="56" y="17"/>
                </a:lnTo>
                <a:lnTo>
                  <a:pt x="57" y="18"/>
                </a:lnTo>
                <a:lnTo>
                  <a:pt x="57" y="20"/>
                </a:lnTo>
                <a:lnTo>
                  <a:pt x="57" y="21"/>
                </a:lnTo>
                <a:lnTo>
                  <a:pt x="57" y="22"/>
                </a:lnTo>
                <a:lnTo>
                  <a:pt x="57" y="24"/>
                </a:lnTo>
                <a:lnTo>
                  <a:pt x="57" y="25"/>
                </a:lnTo>
                <a:lnTo>
                  <a:pt x="57" y="31"/>
                </a:lnTo>
                <a:lnTo>
                  <a:pt x="57" y="33"/>
                </a:lnTo>
                <a:lnTo>
                  <a:pt x="57" y="34"/>
                </a:lnTo>
                <a:lnTo>
                  <a:pt x="57" y="35"/>
                </a:lnTo>
                <a:lnTo>
                  <a:pt x="57" y="37"/>
                </a:lnTo>
                <a:lnTo>
                  <a:pt x="56" y="38"/>
                </a:lnTo>
                <a:lnTo>
                  <a:pt x="56" y="40"/>
                </a:lnTo>
                <a:lnTo>
                  <a:pt x="56" y="41"/>
                </a:lnTo>
                <a:lnTo>
                  <a:pt x="56" y="43"/>
                </a:lnTo>
                <a:lnTo>
                  <a:pt x="54" y="44"/>
                </a:lnTo>
                <a:lnTo>
                  <a:pt x="53" y="45"/>
                </a:lnTo>
                <a:lnTo>
                  <a:pt x="53" y="47"/>
                </a:lnTo>
                <a:lnTo>
                  <a:pt x="51" y="47"/>
                </a:lnTo>
                <a:lnTo>
                  <a:pt x="51" y="48"/>
                </a:lnTo>
                <a:lnTo>
                  <a:pt x="50" y="50"/>
                </a:lnTo>
                <a:lnTo>
                  <a:pt x="48" y="50"/>
                </a:lnTo>
                <a:lnTo>
                  <a:pt x="48" y="51"/>
                </a:lnTo>
                <a:lnTo>
                  <a:pt x="47" y="51"/>
                </a:lnTo>
                <a:lnTo>
                  <a:pt x="46" y="53"/>
                </a:lnTo>
                <a:lnTo>
                  <a:pt x="44" y="54"/>
                </a:lnTo>
                <a:lnTo>
                  <a:pt x="43" y="54"/>
                </a:lnTo>
                <a:lnTo>
                  <a:pt x="41" y="54"/>
                </a:lnTo>
                <a:lnTo>
                  <a:pt x="41" y="56"/>
                </a:lnTo>
                <a:lnTo>
                  <a:pt x="40" y="56"/>
                </a:lnTo>
                <a:lnTo>
                  <a:pt x="38" y="56"/>
                </a:lnTo>
                <a:lnTo>
                  <a:pt x="37" y="56"/>
                </a:lnTo>
                <a:lnTo>
                  <a:pt x="35" y="57"/>
                </a:lnTo>
                <a:lnTo>
                  <a:pt x="34" y="57"/>
                </a:lnTo>
                <a:lnTo>
                  <a:pt x="33" y="57"/>
                </a:lnTo>
                <a:lnTo>
                  <a:pt x="31" y="57"/>
                </a:lnTo>
                <a:lnTo>
                  <a:pt x="25" y="57"/>
                </a:lnTo>
                <a:lnTo>
                  <a:pt x="24" y="57"/>
                </a:lnTo>
                <a:lnTo>
                  <a:pt x="23" y="57"/>
                </a:lnTo>
                <a:lnTo>
                  <a:pt x="21" y="57"/>
                </a:lnTo>
                <a:lnTo>
                  <a:pt x="21" y="56"/>
                </a:lnTo>
                <a:lnTo>
                  <a:pt x="20" y="56"/>
                </a:lnTo>
                <a:lnTo>
                  <a:pt x="18" y="56"/>
                </a:lnTo>
                <a:lnTo>
                  <a:pt x="17" y="56"/>
                </a:lnTo>
                <a:lnTo>
                  <a:pt x="15" y="54"/>
                </a:lnTo>
                <a:lnTo>
                  <a:pt x="14" y="54"/>
                </a:lnTo>
                <a:lnTo>
                  <a:pt x="12" y="53"/>
                </a:lnTo>
                <a:lnTo>
                  <a:pt x="11" y="53"/>
                </a:lnTo>
                <a:lnTo>
                  <a:pt x="10" y="51"/>
                </a:lnTo>
                <a:lnTo>
                  <a:pt x="8" y="50"/>
                </a:lnTo>
                <a:lnTo>
                  <a:pt x="7" y="48"/>
                </a:lnTo>
                <a:lnTo>
                  <a:pt x="5" y="47"/>
                </a:lnTo>
                <a:lnTo>
                  <a:pt x="4" y="45"/>
                </a:lnTo>
                <a:lnTo>
                  <a:pt x="4" y="44"/>
                </a:lnTo>
                <a:lnTo>
                  <a:pt x="2" y="44"/>
                </a:lnTo>
                <a:lnTo>
                  <a:pt x="2" y="43"/>
                </a:lnTo>
                <a:lnTo>
                  <a:pt x="2" y="41"/>
                </a:lnTo>
                <a:lnTo>
                  <a:pt x="1" y="40"/>
                </a:lnTo>
                <a:lnTo>
                  <a:pt x="1" y="38"/>
                </a:lnTo>
                <a:lnTo>
                  <a:pt x="1" y="37"/>
                </a:lnTo>
                <a:lnTo>
                  <a:pt x="0" y="35"/>
                </a:lnTo>
                <a:lnTo>
                  <a:pt x="0" y="34"/>
                </a:lnTo>
                <a:lnTo>
                  <a:pt x="0" y="33"/>
                </a:lnTo>
                <a:lnTo>
                  <a:pt x="0" y="3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7" name="Freeform 10"/>
          <p:cNvSpPr>
            <a:spLocks/>
          </p:cNvSpPr>
          <p:nvPr/>
        </p:nvSpPr>
        <p:spPr bwMode="auto">
          <a:xfrm>
            <a:off x="3109913" y="1857399"/>
            <a:ext cx="46037" cy="46038"/>
          </a:xfrm>
          <a:custGeom>
            <a:avLst/>
            <a:gdLst>
              <a:gd name="T0" fmla="*/ 0 w 57"/>
              <a:gd name="T1" fmla="*/ 15656153 h 57"/>
              <a:gd name="T2" fmla="*/ 652595 w 57"/>
              <a:gd name="T3" fmla="*/ 13047330 h 57"/>
              <a:gd name="T4" fmla="*/ 652595 w 57"/>
              <a:gd name="T5" fmla="*/ 11090312 h 57"/>
              <a:gd name="T6" fmla="*/ 1304382 w 57"/>
              <a:gd name="T7" fmla="*/ 8480685 h 57"/>
              <a:gd name="T8" fmla="*/ 3261358 w 57"/>
              <a:gd name="T9" fmla="*/ 6523665 h 57"/>
              <a:gd name="T10" fmla="*/ 5218335 w 57"/>
              <a:gd name="T11" fmla="*/ 4566647 h 57"/>
              <a:gd name="T12" fmla="*/ 6523523 w 57"/>
              <a:gd name="T13" fmla="*/ 2609628 h 57"/>
              <a:gd name="T14" fmla="*/ 9132288 w 57"/>
              <a:gd name="T15" fmla="*/ 1957019 h 57"/>
              <a:gd name="T16" fmla="*/ 11089264 w 57"/>
              <a:gd name="T17" fmla="*/ 652609 h 57"/>
              <a:gd name="T18" fmla="*/ 13698837 w 57"/>
              <a:gd name="T19" fmla="*/ 0 h 57"/>
              <a:gd name="T20" fmla="*/ 15655813 w 57"/>
              <a:gd name="T21" fmla="*/ 0 h 57"/>
              <a:gd name="T22" fmla="*/ 20222359 w 57"/>
              <a:gd name="T23" fmla="*/ 0 h 57"/>
              <a:gd name="T24" fmla="*/ 22831122 w 57"/>
              <a:gd name="T25" fmla="*/ 0 h 57"/>
              <a:gd name="T26" fmla="*/ 26093286 w 57"/>
              <a:gd name="T27" fmla="*/ 652609 h 57"/>
              <a:gd name="T28" fmla="*/ 28050268 w 57"/>
              <a:gd name="T29" fmla="*/ 1957019 h 57"/>
              <a:gd name="T30" fmla="*/ 30007244 w 57"/>
              <a:gd name="T31" fmla="*/ 2609628 h 57"/>
              <a:gd name="T32" fmla="*/ 31311626 w 57"/>
              <a:gd name="T33" fmla="*/ 3914038 h 57"/>
              <a:gd name="T34" fmla="*/ 33268601 w 57"/>
              <a:gd name="T35" fmla="*/ 5871057 h 57"/>
              <a:gd name="T36" fmla="*/ 35225577 w 57"/>
              <a:gd name="T37" fmla="*/ 7176275 h 57"/>
              <a:gd name="T38" fmla="*/ 36529959 w 57"/>
              <a:gd name="T39" fmla="*/ 10437703 h 57"/>
              <a:gd name="T40" fmla="*/ 37182553 w 57"/>
              <a:gd name="T41" fmla="*/ 12394722 h 57"/>
              <a:gd name="T42" fmla="*/ 37182553 w 57"/>
              <a:gd name="T43" fmla="*/ 15004352 h 57"/>
              <a:gd name="T44" fmla="*/ 37182553 w 57"/>
              <a:gd name="T45" fmla="*/ 16961370 h 57"/>
              <a:gd name="T46" fmla="*/ 37182553 w 57"/>
              <a:gd name="T47" fmla="*/ 22179816 h 57"/>
              <a:gd name="T48" fmla="*/ 37182553 w 57"/>
              <a:gd name="T49" fmla="*/ 24136835 h 57"/>
              <a:gd name="T50" fmla="*/ 36529959 w 57"/>
              <a:gd name="T51" fmla="*/ 27399077 h 57"/>
              <a:gd name="T52" fmla="*/ 35225577 w 57"/>
              <a:gd name="T53" fmla="*/ 28703486 h 57"/>
              <a:gd name="T54" fmla="*/ 33268601 w 57"/>
              <a:gd name="T55" fmla="*/ 30660505 h 57"/>
              <a:gd name="T56" fmla="*/ 31311626 w 57"/>
              <a:gd name="T57" fmla="*/ 32617523 h 57"/>
              <a:gd name="T58" fmla="*/ 30007244 w 57"/>
              <a:gd name="T59" fmla="*/ 34574541 h 57"/>
              <a:gd name="T60" fmla="*/ 28050268 w 57"/>
              <a:gd name="T61" fmla="*/ 35879759 h 57"/>
              <a:gd name="T62" fmla="*/ 26093286 w 57"/>
              <a:gd name="T63" fmla="*/ 36531560 h 57"/>
              <a:gd name="T64" fmla="*/ 22831122 w 57"/>
              <a:gd name="T65" fmla="*/ 37184168 h 57"/>
              <a:gd name="T66" fmla="*/ 20222359 w 57"/>
              <a:gd name="T67" fmla="*/ 37184168 h 57"/>
              <a:gd name="T68" fmla="*/ 20222359 w 57"/>
              <a:gd name="T69" fmla="*/ 37184168 h 57"/>
              <a:gd name="T70" fmla="*/ 20222359 w 57"/>
              <a:gd name="T71" fmla="*/ 37184168 h 57"/>
              <a:gd name="T72" fmla="*/ 20222359 w 57"/>
              <a:gd name="T73" fmla="*/ 37184168 h 57"/>
              <a:gd name="T74" fmla="*/ 20222359 w 57"/>
              <a:gd name="T75" fmla="*/ 37184168 h 57"/>
              <a:gd name="T76" fmla="*/ 20222359 w 57"/>
              <a:gd name="T77" fmla="*/ 37184168 h 57"/>
              <a:gd name="T78" fmla="*/ 20222359 w 57"/>
              <a:gd name="T79" fmla="*/ 37184168 h 57"/>
              <a:gd name="T80" fmla="*/ 20222359 w 57"/>
              <a:gd name="T81" fmla="*/ 37184168 h 57"/>
              <a:gd name="T82" fmla="*/ 20222359 w 57"/>
              <a:gd name="T83" fmla="*/ 37184168 h 57"/>
              <a:gd name="T84" fmla="*/ 20222359 w 57"/>
              <a:gd name="T85" fmla="*/ 37184168 h 57"/>
              <a:gd name="T86" fmla="*/ 20222359 w 57"/>
              <a:gd name="T87" fmla="*/ 37184168 h 57"/>
              <a:gd name="T88" fmla="*/ 20222359 w 57"/>
              <a:gd name="T89" fmla="*/ 37184168 h 57"/>
              <a:gd name="T90" fmla="*/ 15655813 w 57"/>
              <a:gd name="T91" fmla="*/ 37184168 h 57"/>
              <a:gd name="T92" fmla="*/ 13698837 w 57"/>
              <a:gd name="T93" fmla="*/ 36531560 h 57"/>
              <a:gd name="T94" fmla="*/ 11089264 w 57"/>
              <a:gd name="T95" fmla="*/ 36531560 h 57"/>
              <a:gd name="T96" fmla="*/ 9132288 w 57"/>
              <a:gd name="T97" fmla="*/ 35879759 h 57"/>
              <a:gd name="T98" fmla="*/ 6523523 w 57"/>
              <a:gd name="T99" fmla="*/ 33922740 h 57"/>
              <a:gd name="T100" fmla="*/ 5218335 w 57"/>
              <a:gd name="T101" fmla="*/ 32617523 h 57"/>
              <a:gd name="T102" fmla="*/ 3261358 w 57"/>
              <a:gd name="T103" fmla="*/ 30660505 h 57"/>
              <a:gd name="T104" fmla="*/ 1304382 w 57"/>
              <a:gd name="T105" fmla="*/ 28703486 h 57"/>
              <a:gd name="T106" fmla="*/ 652595 w 57"/>
              <a:gd name="T107" fmla="*/ 26093853 h 57"/>
              <a:gd name="T108" fmla="*/ 652595 w 57"/>
              <a:gd name="T109" fmla="*/ 24136835 h 57"/>
              <a:gd name="T110" fmla="*/ 0 w 57"/>
              <a:gd name="T111" fmla="*/ 21528015 h 5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57"/>
              <a:gd name="T169" fmla="*/ 0 h 57"/>
              <a:gd name="T170" fmla="*/ 57 w 57"/>
              <a:gd name="T171" fmla="*/ 57 h 57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57" h="57">
                <a:moveTo>
                  <a:pt x="0" y="32"/>
                </a:moveTo>
                <a:lnTo>
                  <a:pt x="0" y="26"/>
                </a:lnTo>
                <a:lnTo>
                  <a:pt x="0" y="24"/>
                </a:lnTo>
                <a:lnTo>
                  <a:pt x="0" y="23"/>
                </a:lnTo>
                <a:lnTo>
                  <a:pt x="0" y="21"/>
                </a:lnTo>
                <a:lnTo>
                  <a:pt x="1" y="20"/>
                </a:lnTo>
                <a:lnTo>
                  <a:pt x="1" y="19"/>
                </a:lnTo>
                <a:lnTo>
                  <a:pt x="1" y="17"/>
                </a:lnTo>
                <a:lnTo>
                  <a:pt x="2" y="16"/>
                </a:lnTo>
                <a:lnTo>
                  <a:pt x="2" y="14"/>
                </a:lnTo>
                <a:lnTo>
                  <a:pt x="2" y="13"/>
                </a:lnTo>
                <a:lnTo>
                  <a:pt x="4" y="11"/>
                </a:lnTo>
                <a:lnTo>
                  <a:pt x="5" y="10"/>
                </a:lnTo>
                <a:lnTo>
                  <a:pt x="5" y="9"/>
                </a:lnTo>
                <a:lnTo>
                  <a:pt x="7" y="9"/>
                </a:lnTo>
                <a:lnTo>
                  <a:pt x="8" y="7"/>
                </a:lnTo>
                <a:lnTo>
                  <a:pt x="8" y="6"/>
                </a:lnTo>
                <a:lnTo>
                  <a:pt x="10" y="6"/>
                </a:lnTo>
                <a:lnTo>
                  <a:pt x="10" y="4"/>
                </a:lnTo>
                <a:lnTo>
                  <a:pt x="11" y="4"/>
                </a:lnTo>
                <a:lnTo>
                  <a:pt x="12" y="3"/>
                </a:lnTo>
                <a:lnTo>
                  <a:pt x="14" y="3"/>
                </a:lnTo>
                <a:lnTo>
                  <a:pt x="15" y="1"/>
                </a:lnTo>
                <a:lnTo>
                  <a:pt x="17" y="1"/>
                </a:lnTo>
                <a:lnTo>
                  <a:pt x="18" y="1"/>
                </a:lnTo>
                <a:lnTo>
                  <a:pt x="20" y="0"/>
                </a:lnTo>
                <a:lnTo>
                  <a:pt x="21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31" y="0"/>
                </a:lnTo>
                <a:lnTo>
                  <a:pt x="33" y="0"/>
                </a:lnTo>
                <a:lnTo>
                  <a:pt x="34" y="0"/>
                </a:lnTo>
                <a:lnTo>
                  <a:pt x="35" y="0"/>
                </a:lnTo>
                <a:lnTo>
                  <a:pt x="37" y="0"/>
                </a:lnTo>
                <a:lnTo>
                  <a:pt x="38" y="0"/>
                </a:lnTo>
                <a:lnTo>
                  <a:pt x="40" y="1"/>
                </a:lnTo>
                <a:lnTo>
                  <a:pt x="41" y="1"/>
                </a:lnTo>
                <a:lnTo>
                  <a:pt x="43" y="3"/>
                </a:lnTo>
                <a:lnTo>
                  <a:pt x="44" y="3"/>
                </a:lnTo>
                <a:lnTo>
                  <a:pt x="46" y="3"/>
                </a:lnTo>
                <a:lnTo>
                  <a:pt x="46" y="4"/>
                </a:lnTo>
                <a:lnTo>
                  <a:pt x="47" y="4"/>
                </a:lnTo>
                <a:lnTo>
                  <a:pt x="48" y="6"/>
                </a:lnTo>
                <a:lnTo>
                  <a:pt x="50" y="7"/>
                </a:lnTo>
                <a:lnTo>
                  <a:pt x="51" y="9"/>
                </a:lnTo>
                <a:lnTo>
                  <a:pt x="53" y="10"/>
                </a:lnTo>
                <a:lnTo>
                  <a:pt x="53" y="11"/>
                </a:lnTo>
                <a:lnTo>
                  <a:pt x="54" y="11"/>
                </a:lnTo>
                <a:lnTo>
                  <a:pt x="54" y="13"/>
                </a:lnTo>
                <a:lnTo>
                  <a:pt x="56" y="14"/>
                </a:lnTo>
                <a:lnTo>
                  <a:pt x="56" y="16"/>
                </a:lnTo>
                <a:lnTo>
                  <a:pt x="56" y="17"/>
                </a:lnTo>
                <a:lnTo>
                  <a:pt x="57" y="19"/>
                </a:lnTo>
                <a:lnTo>
                  <a:pt x="57" y="20"/>
                </a:lnTo>
                <a:lnTo>
                  <a:pt x="57" y="21"/>
                </a:lnTo>
                <a:lnTo>
                  <a:pt x="57" y="23"/>
                </a:lnTo>
                <a:lnTo>
                  <a:pt x="57" y="24"/>
                </a:lnTo>
                <a:lnTo>
                  <a:pt x="57" y="26"/>
                </a:lnTo>
                <a:lnTo>
                  <a:pt x="57" y="32"/>
                </a:lnTo>
                <a:lnTo>
                  <a:pt x="57" y="33"/>
                </a:lnTo>
                <a:lnTo>
                  <a:pt x="57" y="34"/>
                </a:lnTo>
                <a:lnTo>
                  <a:pt x="57" y="36"/>
                </a:lnTo>
                <a:lnTo>
                  <a:pt x="57" y="37"/>
                </a:lnTo>
                <a:lnTo>
                  <a:pt x="56" y="39"/>
                </a:lnTo>
                <a:lnTo>
                  <a:pt x="56" y="40"/>
                </a:lnTo>
                <a:lnTo>
                  <a:pt x="56" y="42"/>
                </a:lnTo>
                <a:lnTo>
                  <a:pt x="56" y="43"/>
                </a:lnTo>
                <a:lnTo>
                  <a:pt x="54" y="44"/>
                </a:lnTo>
                <a:lnTo>
                  <a:pt x="53" y="46"/>
                </a:lnTo>
                <a:lnTo>
                  <a:pt x="53" y="47"/>
                </a:lnTo>
                <a:lnTo>
                  <a:pt x="51" y="47"/>
                </a:lnTo>
                <a:lnTo>
                  <a:pt x="51" y="49"/>
                </a:lnTo>
                <a:lnTo>
                  <a:pt x="50" y="50"/>
                </a:lnTo>
                <a:lnTo>
                  <a:pt x="48" y="50"/>
                </a:lnTo>
                <a:lnTo>
                  <a:pt x="48" y="52"/>
                </a:lnTo>
                <a:lnTo>
                  <a:pt x="47" y="52"/>
                </a:lnTo>
                <a:lnTo>
                  <a:pt x="46" y="53"/>
                </a:lnTo>
                <a:lnTo>
                  <a:pt x="44" y="55"/>
                </a:lnTo>
                <a:lnTo>
                  <a:pt x="43" y="55"/>
                </a:lnTo>
                <a:lnTo>
                  <a:pt x="41" y="55"/>
                </a:lnTo>
                <a:lnTo>
                  <a:pt x="41" y="56"/>
                </a:lnTo>
                <a:lnTo>
                  <a:pt x="40" y="56"/>
                </a:lnTo>
                <a:lnTo>
                  <a:pt x="38" y="56"/>
                </a:lnTo>
                <a:lnTo>
                  <a:pt x="37" y="56"/>
                </a:lnTo>
                <a:lnTo>
                  <a:pt x="35" y="57"/>
                </a:lnTo>
                <a:lnTo>
                  <a:pt x="34" y="57"/>
                </a:lnTo>
                <a:lnTo>
                  <a:pt x="33" y="57"/>
                </a:lnTo>
                <a:lnTo>
                  <a:pt x="31" y="57"/>
                </a:lnTo>
                <a:lnTo>
                  <a:pt x="25" y="57"/>
                </a:lnTo>
                <a:lnTo>
                  <a:pt x="24" y="57"/>
                </a:lnTo>
                <a:lnTo>
                  <a:pt x="23" y="57"/>
                </a:lnTo>
                <a:lnTo>
                  <a:pt x="21" y="57"/>
                </a:lnTo>
                <a:lnTo>
                  <a:pt x="21" y="56"/>
                </a:lnTo>
                <a:lnTo>
                  <a:pt x="20" y="56"/>
                </a:lnTo>
                <a:lnTo>
                  <a:pt x="18" y="56"/>
                </a:lnTo>
                <a:lnTo>
                  <a:pt x="17" y="56"/>
                </a:lnTo>
                <a:lnTo>
                  <a:pt x="15" y="55"/>
                </a:lnTo>
                <a:lnTo>
                  <a:pt x="14" y="55"/>
                </a:lnTo>
                <a:lnTo>
                  <a:pt x="12" y="53"/>
                </a:lnTo>
                <a:lnTo>
                  <a:pt x="11" y="53"/>
                </a:lnTo>
                <a:lnTo>
                  <a:pt x="10" y="52"/>
                </a:lnTo>
                <a:lnTo>
                  <a:pt x="8" y="50"/>
                </a:lnTo>
                <a:lnTo>
                  <a:pt x="7" y="49"/>
                </a:lnTo>
                <a:lnTo>
                  <a:pt x="5" y="47"/>
                </a:lnTo>
                <a:lnTo>
                  <a:pt x="4" y="46"/>
                </a:lnTo>
                <a:lnTo>
                  <a:pt x="4" y="44"/>
                </a:lnTo>
                <a:lnTo>
                  <a:pt x="2" y="44"/>
                </a:lnTo>
                <a:lnTo>
                  <a:pt x="2" y="43"/>
                </a:lnTo>
                <a:lnTo>
                  <a:pt x="2" y="42"/>
                </a:lnTo>
                <a:lnTo>
                  <a:pt x="1" y="40"/>
                </a:lnTo>
                <a:lnTo>
                  <a:pt x="1" y="39"/>
                </a:lnTo>
                <a:lnTo>
                  <a:pt x="1" y="37"/>
                </a:lnTo>
                <a:lnTo>
                  <a:pt x="0" y="36"/>
                </a:lnTo>
                <a:lnTo>
                  <a:pt x="0" y="34"/>
                </a:lnTo>
                <a:lnTo>
                  <a:pt x="0" y="33"/>
                </a:lnTo>
                <a:lnTo>
                  <a:pt x="0" y="3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8" name="Freeform 11"/>
          <p:cNvSpPr>
            <a:spLocks/>
          </p:cNvSpPr>
          <p:nvPr/>
        </p:nvSpPr>
        <p:spPr bwMode="auto">
          <a:xfrm>
            <a:off x="3292475" y="2678137"/>
            <a:ext cx="136525" cy="68262"/>
          </a:xfrm>
          <a:custGeom>
            <a:avLst/>
            <a:gdLst>
              <a:gd name="T0" fmla="*/ 0 w 173"/>
              <a:gd name="T1" fmla="*/ 54182571 h 86"/>
              <a:gd name="T2" fmla="*/ 107740333 w 173"/>
              <a:gd name="T3" fmla="*/ 35911368 h 86"/>
              <a:gd name="T4" fmla="*/ 0 w 173"/>
              <a:gd name="T5" fmla="*/ 0 h 86"/>
              <a:gd name="T6" fmla="*/ 0 w 173"/>
              <a:gd name="T7" fmla="*/ 35911368 h 86"/>
              <a:gd name="T8" fmla="*/ 0 w 173"/>
              <a:gd name="T9" fmla="*/ 54182571 h 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3"/>
              <a:gd name="T16" fmla="*/ 0 h 86"/>
              <a:gd name="T17" fmla="*/ 173 w 173"/>
              <a:gd name="T18" fmla="*/ 86 h 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3" h="86">
                <a:moveTo>
                  <a:pt x="0" y="86"/>
                </a:moveTo>
                <a:lnTo>
                  <a:pt x="173" y="57"/>
                </a:lnTo>
                <a:lnTo>
                  <a:pt x="0" y="0"/>
                </a:lnTo>
                <a:lnTo>
                  <a:pt x="0" y="57"/>
                </a:lnTo>
                <a:lnTo>
                  <a:pt x="0" y="8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9" name="Freeform 12"/>
          <p:cNvSpPr>
            <a:spLocks/>
          </p:cNvSpPr>
          <p:nvPr/>
        </p:nvSpPr>
        <p:spPr bwMode="auto">
          <a:xfrm>
            <a:off x="3133725" y="2724174"/>
            <a:ext cx="1300163" cy="1117600"/>
          </a:xfrm>
          <a:custGeom>
            <a:avLst/>
            <a:gdLst>
              <a:gd name="T0" fmla="*/ 108997015 w 1638"/>
              <a:gd name="T1" fmla="*/ 0 h 1408"/>
              <a:gd name="T2" fmla="*/ 0 w 1638"/>
              <a:gd name="T3" fmla="*/ 0 h 1408"/>
              <a:gd name="T4" fmla="*/ 0 w 1638"/>
              <a:gd name="T5" fmla="*/ 887095089 h 1408"/>
              <a:gd name="T6" fmla="*/ 1032004867 w 1638"/>
              <a:gd name="T7" fmla="*/ 887095089 h 1408"/>
              <a:gd name="T8" fmla="*/ 0 60000 65536"/>
              <a:gd name="T9" fmla="*/ 0 60000 65536"/>
              <a:gd name="T10" fmla="*/ 0 60000 65536"/>
              <a:gd name="T11" fmla="*/ 0 60000 65536"/>
              <a:gd name="T12" fmla="*/ 0 w 1638"/>
              <a:gd name="T13" fmla="*/ 0 h 1408"/>
              <a:gd name="T14" fmla="*/ 1638 w 1638"/>
              <a:gd name="T15" fmla="*/ 1408 h 14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38" h="1408">
                <a:moveTo>
                  <a:pt x="173" y="0"/>
                </a:moveTo>
                <a:lnTo>
                  <a:pt x="0" y="0"/>
                </a:lnTo>
                <a:lnTo>
                  <a:pt x="0" y="1408"/>
                </a:lnTo>
                <a:lnTo>
                  <a:pt x="1638" y="140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80" name="Freeform 13"/>
          <p:cNvSpPr>
            <a:spLocks/>
          </p:cNvSpPr>
          <p:nvPr/>
        </p:nvSpPr>
        <p:spPr bwMode="auto">
          <a:xfrm>
            <a:off x="3292475" y="2359049"/>
            <a:ext cx="136525" cy="68263"/>
          </a:xfrm>
          <a:custGeom>
            <a:avLst/>
            <a:gdLst>
              <a:gd name="T0" fmla="*/ 0 w 173"/>
              <a:gd name="T1" fmla="*/ 54184159 h 86"/>
              <a:gd name="T2" fmla="*/ 107740333 w 173"/>
              <a:gd name="T3" fmla="*/ 18271465 h 86"/>
              <a:gd name="T4" fmla="*/ 0 w 173"/>
              <a:gd name="T5" fmla="*/ 0 h 86"/>
              <a:gd name="T6" fmla="*/ 0 w 173"/>
              <a:gd name="T7" fmla="*/ 18271465 h 86"/>
              <a:gd name="T8" fmla="*/ 0 w 173"/>
              <a:gd name="T9" fmla="*/ 54184159 h 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3"/>
              <a:gd name="T16" fmla="*/ 0 h 86"/>
              <a:gd name="T17" fmla="*/ 173 w 173"/>
              <a:gd name="T18" fmla="*/ 86 h 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3" h="86">
                <a:moveTo>
                  <a:pt x="0" y="86"/>
                </a:moveTo>
                <a:lnTo>
                  <a:pt x="173" y="29"/>
                </a:lnTo>
                <a:lnTo>
                  <a:pt x="0" y="0"/>
                </a:lnTo>
                <a:lnTo>
                  <a:pt x="0" y="29"/>
                </a:lnTo>
                <a:lnTo>
                  <a:pt x="0" y="8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81" name="Freeform 14"/>
          <p:cNvSpPr>
            <a:spLocks/>
          </p:cNvSpPr>
          <p:nvPr/>
        </p:nvSpPr>
        <p:spPr bwMode="auto">
          <a:xfrm>
            <a:off x="2813050" y="2381274"/>
            <a:ext cx="1620838" cy="2760663"/>
          </a:xfrm>
          <a:custGeom>
            <a:avLst/>
            <a:gdLst>
              <a:gd name="T0" fmla="*/ 362983504 w 2040"/>
              <a:gd name="T1" fmla="*/ 0 h 3477"/>
              <a:gd name="T2" fmla="*/ 0 w 2040"/>
              <a:gd name="T3" fmla="*/ 0 h 3477"/>
              <a:gd name="T4" fmla="*/ 0 w 2040"/>
              <a:gd name="T5" fmla="*/ 2147483647 h 3477"/>
              <a:gd name="T6" fmla="*/ 1287801963 w 2040"/>
              <a:gd name="T7" fmla="*/ 2147483647 h 3477"/>
              <a:gd name="T8" fmla="*/ 0 60000 65536"/>
              <a:gd name="T9" fmla="*/ 0 60000 65536"/>
              <a:gd name="T10" fmla="*/ 0 60000 65536"/>
              <a:gd name="T11" fmla="*/ 0 60000 65536"/>
              <a:gd name="T12" fmla="*/ 0 w 2040"/>
              <a:gd name="T13" fmla="*/ 0 h 3477"/>
              <a:gd name="T14" fmla="*/ 2040 w 2040"/>
              <a:gd name="T15" fmla="*/ 3477 h 347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40" h="3477">
                <a:moveTo>
                  <a:pt x="575" y="0"/>
                </a:moveTo>
                <a:lnTo>
                  <a:pt x="0" y="0"/>
                </a:lnTo>
                <a:lnTo>
                  <a:pt x="0" y="3477"/>
                </a:lnTo>
                <a:lnTo>
                  <a:pt x="2040" y="3477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82" name="Rectangle 15"/>
          <p:cNvSpPr>
            <a:spLocks noChangeArrowheads="1"/>
          </p:cNvSpPr>
          <p:nvPr/>
        </p:nvSpPr>
        <p:spPr bwMode="auto">
          <a:xfrm>
            <a:off x="4433888" y="3613174"/>
            <a:ext cx="638175" cy="47942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83" name="Freeform 16"/>
          <p:cNvSpPr>
            <a:spLocks/>
          </p:cNvSpPr>
          <p:nvPr/>
        </p:nvSpPr>
        <p:spPr bwMode="auto">
          <a:xfrm>
            <a:off x="4638675" y="3727474"/>
            <a:ext cx="228600" cy="228600"/>
          </a:xfrm>
          <a:custGeom>
            <a:avLst/>
            <a:gdLst>
              <a:gd name="T0" fmla="*/ 181451223 w 288"/>
              <a:gd name="T1" fmla="*/ 181451223 h 288"/>
              <a:gd name="T2" fmla="*/ 0 w 288"/>
              <a:gd name="T3" fmla="*/ 181451223 h 288"/>
              <a:gd name="T4" fmla="*/ 90725611 w 288"/>
              <a:gd name="T5" fmla="*/ 0 h 288"/>
              <a:gd name="T6" fmla="*/ 181451223 w 288"/>
              <a:gd name="T7" fmla="*/ 181451223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288"/>
              <a:gd name="T14" fmla="*/ 288 w 288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288">
                <a:moveTo>
                  <a:pt x="288" y="288"/>
                </a:moveTo>
                <a:lnTo>
                  <a:pt x="0" y="288"/>
                </a:lnTo>
                <a:lnTo>
                  <a:pt x="144" y="0"/>
                </a:lnTo>
                <a:lnTo>
                  <a:pt x="288" y="288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84" name="Rectangle 17"/>
          <p:cNvSpPr>
            <a:spLocks noChangeArrowheads="1"/>
          </p:cNvSpPr>
          <p:nvPr/>
        </p:nvSpPr>
        <p:spPr bwMode="auto">
          <a:xfrm>
            <a:off x="4433888" y="4891112"/>
            <a:ext cx="638175" cy="47942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85" name="Freeform 18"/>
          <p:cNvSpPr>
            <a:spLocks/>
          </p:cNvSpPr>
          <p:nvPr/>
        </p:nvSpPr>
        <p:spPr bwMode="auto">
          <a:xfrm>
            <a:off x="4638675" y="5027637"/>
            <a:ext cx="228600" cy="228600"/>
          </a:xfrm>
          <a:custGeom>
            <a:avLst/>
            <a:gdLst>
              <a:gd name="T0" fmla="*/ 181451223 w 288"/>
              <a:gd name="T1" fmla="*/ 182083457 h 287"/>
              <a:gd name="T2" fmla="*/ 0 w 288"/>
              <a:gd name="T3" fmla="*/ 182083457 h 287"/>
              <a:gd name="T4" fmla="*/ 90725611 w 288"/>
              <a:gd name="T5" fmla="*/ 0 h 287"/>
              <a:gd name="T6" fmla="*/ 181451223 w 288"/>
              <a:gd name="T7" fmla="*/ 182083457 h 287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287"/>
              <a:gd name="T14" fmla="*/ 288 w 288"/>
              <a:gd name="T15" fmla="*/ 287 h 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287">
                <a:moveTo>
                  <a:pt x="288" y="287"/>
                </a:moveTo>
                <a:lnTo>
                  <a:pt x="0" y="287"/>
                </a:lnTo>
                <a:lnTo>
                  <a:pt x="144" y="0"/>
                </a:lnTo>
                <a:lnTo>
                  <a:pt x="288" y="287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86" name="Freeform 19"/>
          <p:cNvSpPr>
            <a:spLocks/>
          </p:cNvSpPr>
          <p:nvPr/>
        </p:nvSpPr>
        <p:spPr bwMode="auto">
          <a:xfrm>
            <a:off x="4730750" y="4343424"/>
            <a:ext cx="44450" cy="23813"/>
          </a:xfrm>
          <a:custGeom>
            <a:avLst/>
            <a:gdLst>
              <a:gd name="T0" fmla="*/ 0 w 58"/>
              <a:gd name="T1" fmla="*/ 16856321 h 29"/>
              <a:gd name="T2" fmla="*/ 1174860 w 58"/>
              <a:gd name="T3" fmla="*/ 14159705 h 29"/>
              <a:gd name="T4" fmla="*/ 1174860 w 58"/>
              <a:gd name="T5" fmla="*/ 12136419 h 29"/>
              <a:gd name="T6" fmla="*/ 1761906 w 58"/>
              <a:gd name="T7" fmla="*/ 8765648 h 29"/>
              <a:gd name="T8" fmla="*/ 3523813 w 58"/>
              <a:gd name="T9" fmla="*/ 6742365 h 29"/>
              <a:gd name="T10" fmla="*/ 5285718 w 58"/>
              <a:gd name="T11" fmla="*/ 5394055 h 29"/>
              <a:gd name="T12" fmla="*/ 5873531 w 58"/>
              <a:gd name="T13" fmla="*/ 3371593 h 29"/>
              <a:gd name="T14" fmla="*/ 8222484 w 58"/>
              <a:gd name="T15" fmla="*/ 2022463 h 29"/>
              <a:gd name="T16" fmla="*/ 9984390 w 58"/>
              <a:gd name="T17" fmla="*/ 1348309 h 29"/>
              <a:gd name="T18" fmla="*/ 12921158 w 58"/>
              <a:gd name="T19" fmla="*/ 0 h 29"/>
              <a:gd name="T20" fmla="*/ 14096017 w 58"/>
              <a:gd name="T21" fmla="*/ 0 h 29"/>
              <a:gd name="T22" fmla="*/ 18794687 w 58"/>
              <a:gd name="T23" fmla="*/ 0 h 29"/>
              <a:gd name="T24" fmla="*/ 21144406 w 58"/>
              <a:gd name="T25" fmla="*/ 0 h 29"/>
              <a:gd name="T26" fmla="*/ 23493358 w 58"/>
              <a:gd name="T27" fmla="*/ 1348309 h 29"/>
              <a:gd name="T28" fmla="*/ 25255269 w 58"/>
              <a:gd name="T29" fmla="*/ 2022463 h 29"/>
              <a:gd name="T30" fmla="*/ 27017175 w 58"/>
              <a:gd name="T31" fmla="*/ 3371593 h 29"/>
              <a:gd name="T32" fmla="*/ 28779847 w 58"/>
              <a:gd name="T33" fmla="*/ 4045747 h 29"/>
              <a:gd name="T34" fmla="*/ 30541752 w 58"/>
              <a:gd name="T35" fmla="*/ 6068209 h 29"/>
              <a:gd name="T36" fmla="*/ 32303658 w 58"/>
              <a:gd name="T37" fmla="*/ 8091494 h 29"/>
              <a:gd name="T38" fmla="*/ 32890704 w 58"/>
              <a:gd name="T39" fmla="*/ 10788111 h 29"/>
              <a:gd name="T40" fmla="*/ 34065563 w 58"/>
              <a:gd name="T41" fmla="*/ 12811394 h 29"/>
              <a:gd name="T42" fmla="*/ 34065563 w 58"/>
              <a:gd name="T43" fmla="*/ 15508013 h 29"/>
              <a:gd name="T44" fmla="*/ 34065563 w 58"/>
              <a:gd name="T45" fmla="*/ 17531297 h 29"/>
              <a:gd name="T46" fmla="*/ 34065563 w 58"/>
              <a:gd name="T47" fmla="*/ 4045747 h 29"/>
              <a:gd name="T48" fmla="*/ 34065563 w 58"/>
              <a:gd name="T49" fmla="*/ 6068209 h 29"/>
              <a:gd name="T50" fmla="*/ 32890704 w 58"/>
              <a:gd name="T51" fmla="*/ 8765648 h 29"/>
              <a:gd name="T52" fmla="*/ 32303658 w 58"/>
              <a:gd name="T53" fmla="*/ 10788111 h 29"/>
              <a:gd name="T54" fmla="*/ 30541752 w 58"/>
              <a:gd name="T55" fmla="*/ 12811394 h 29"/>
              <a:gd name="T56" fmla="*/ 28779847 w 58"/>
              <a:gd name="T57" fmla="*/ 14833859 h 29"/>
              <a:gd name="T58" fmla="*/ 27017175 w 58"/>
              <a:gd name="T59" fmla="*/ 16856321 h 29"/>
              <a:gd name="T60" fmla="*/ 25255269 w 58"/>
              <a:gd name="T61" fmla="*/ 17531297 h 29"/>
              <a:gd name="T62" fmla="*/ 23493358 w 58"/>
              <a:gd name="T63" fmla="*/ 18879605 h 29"/>
              <a:gd name="T64" fmla="*/ 21144406 w 58"/>
              <a:gd name="T65" fmla="*/ 19553759 h 29"/>
              <a:gd name="T66" fmla="*/ 18794687 w 58"/>
              <a:gd name="T67" fmla="*/ 19553759 h 29"/>
              <a:gd name="T68" fmla="*/ 18794687 w 58"/>
              <a:gd name="T69" fmla="*/ 19553759 h 29"/>
              <a:gd name="T70" fmla="*/ 18794687 w 58"/>
              <a:gd name="T71" fmla="*/ 19553759 h 29"/>
              <a:gd name="T72" fmla="*/ 18794687 w 58"/>
              <a:gd name="T73" fmla="*/ 19553759 h 29"/>
              <a:gd name="T74" fmla="*/ 18794687 w 58"/>
              <a:gd name="T75" fmla="*/ 19553759 h 29"/>
              <a:gd name="T76" fmla="*/ 18794687 w 58"/>
              <a:gd name="T77" fmla="*/ 19553759 h 29"/>
              <a:gd name="T78" fmla="*/ 18794687 w 58"/>
              <a:gd name="T79" fmla="*/ 19553759 h 29"/>
              <a:gd name="T80" fmla="*/ 18794687 w 58"/>
              <a:gd name="T81" fmla="*/ 19553759 h 29"/>
              <a:gd name="T82" fmla="*/ 18794687 w 58"/>
              <a:gd name="T83" fmla="*/ 19553759 h 29"/>
              <a:gd name="T84" fmla="*/ 18794687 w 58"/>
              <a:gd name="T85" fmla="*/ 19553759 h 29"/>
              <a:gd name="T86" fmla="*/ 18794687 w 58"/>
              <a:gd name="T87" fmla="*/ 19553759 h 29"/>
              <a:gd name="T88" fmla="*/ 18794687 w 58"/>
              <a:gd name="T89" fmla="*/ 19553759 h 29"/>
              <a:gd name="T90" fmla="*/ 14096017 w 58"/>
              <a:gd name="T91" fmla="*/ 19553759 h 29"/>
              <a:gd name="T92" fmla="*/ 12921158 w 58"/>
              <a:gd name="T93" fmla="*/ 18879605 h 29"/>
              <a:gd name="T94" fmla="*/ 9984390 w 58"/>
              <a:gd name="T95" fmla="*/ 18879605 h 29"/>
              <a:gd name="T96" fmla="*/ 8222484 w 58"/>
              <a:gd name="T97" fmla="*/ 17531297 h 29"/>
              <a:gd name="T98" fmla="*/ 5873531 w 58"/>
              <a:gd name="T99" fmla="*/ 15508013 h 29"/>
              <a:gd name="T100" fmla="*/ 5285718 w 58"/>
              <a:gd name="T101" fmla="*/ 14833859 h 29"/>
              <a:gd name="T102" fmla="*/ 3523813 w 58"/>
              <a:gd name="T103" fmla="*/ 12811394 h 29"/>
              <a:gd name="T104" fmla="*/ 1761906 w 58"/>
              <a:gd name="T105" fmla="*/ 10788111 h 29"/>
              <a:gd name="T106" fmla="*/ 1174860 w 58"/>
              <a:gd name="T107" fmla="*/ 8091494 h 29"/>
              <a:gd name="T108" fmla="*/ 1174860 w 58"/>
              <a:gd name="T109" fmla="*/ 6068209 h 29"/>
              <a:gd name="T110" fmla="*/ 0 w 58"/>
              <a:gd name="T111" fmla="*/ 3371593 h 2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58"/>
              <a:gd name="T169" fmla="*/ 0 h 29"/>
              <a:gd name="T170" fmla="*/ 58 w 58"/>
              <a:gd name="T171" fmla="*/ 29 h 2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58" h="29">
                <a:moveTo>
                  <a:pt x="0" y="3"/>
                </a:moveTo>
                <a:lnTo>
                  <a:pt x="0" y="26"/>
                </a:lnTo>
                <a:lnTo>
                  <a:pt x="0" y="25"/>
                </a:lnTo>
                <a:lnTo>
                  <a:pt x="0" y="23"/>
                </a:lnTo>
                <a:lnTo>
                  <a:pt x="0" y="22"/>
                </a:lnTo>
                <a:lnTo>
                  <a:pt x="2" y="21"/>
                </a:lnTo>
                <a:lnTo>
                  <a:pt x="2" y="19"/>
                </a:lnTo>
                <a:lnTo>
                  <a:pt x="2" y="18"/>
                </a:lnTo>
                <a:lnTo>
                  <a:pt x="3" y="16"/>
                </a:lnTo>
                <a:lnTo>
                  <a:pt x="3" y="15"/>
                </a:lnTo>
                <a:lnTo>
                  <a:pt x="3" y="13"/>
                </a:lnTo>
                <a:lnTo>
                  <a:pt x="4" y="12"/>
                </a:lnTo>
                <a:lnTo>
                  <a:pt x="6" y="10"/>
                </a:lnTo>
                <a:lnTo>
                  <a:pt x="6" y="9"/>
                </a:lnTo>
                <a:lnTo>
                  <a:pt x="7" y="9"/>
                </a:lnTo>
                <a:lnTo>
                  <a:pt x="9" y="8"/>
                </a:lnTo>
                <a:lnTo>
                  <a:pt x="9" y="6"/>
                </a:lnTo>
                <a:lnTo>
                  <a:pt x="10" y="6"/>
                </a:lnTo>
                <a:lnTo>
                  <a:pt x="10" y="5"/>
                </a:lnTo>
                <a:lnTo>
                  <a:pt x="12" y="5"/>
                </a:lnTo>
                <a:lnTo>
                  <a:pt x="13" y="3"/>
                </a:lnTo>
                <a:lnTo>
                  <a:pt x="14" y="3"/>
                </a:lnTo>
                <a:lnTo>
                  <a:pt x="16" y="2"/>
                </a:lnTo>
                <a:lnTo>
                  <a:pt x="17" y="2"/>
                </a:lnTo>
                <a:lnTo>
                  <a:pt x="19" y="2"/>
                </a:lnTo>
                <a:lnTo>
                  <a:pt x="20" y="0"/>
                </a:lnTo>
                <a:lnTo>
                  <a:pt x="22" y="0"/>
                </a:lnTo>
                <a:lnTo>
                  <a:pt x="23" y="0"/>
                </a:lnTo>
                <a:lnTo>
                  <a:pt x="24" y="0"/>
                </a:lnTo>
                <a:lnTo>
                  <a:pt x="26" y="0"/>
                </a:lnTo>
                <a:lnTo>
                  <a:pt x="32" y="0"/>
                </a:lnTo>
                <a:lnTo>
                  <a:pt x="33" y="0"/>
                </a:lnTo>
                <a:lnTo>
                  <a:pt x="35" y="0"/>
                </a:lnTo>
                <a:lnTo>
                  <a:pt x="36" y="0"/>
                </a:lnTo>
                <a:lnTo>
                  <a:pt x="37" y="0"/>
                </a:lnTo>
                <a:lnTo>
                  <a:pt x="39" y="0"/>
                </a:lnTo>
                <a:lnTo>
                  <a:pt x="40" y="2"/>
                </a:lnTo>
                <a:lnTo>
                  <a:pt x="42" y="2"/>
                </a:lnTo>
                <a:lnTo>
                  <a:pt x="43" y="3"/>
                </a:lnTo>
                <a:lnTo>
                  <a:pt x="45" y="3"/>
                </a:lnTo>
                <a:lnTo>
                  <a:pt x="46" y="3"/>
                </a:lnTo>
                <a:lnTo>
                  <a:pt x="46" y="5"/>
                </a:lnTo>
                <a:lnTo>
                  <a:pt x="47" y="5"/>
                </a:lnTo>
                <a:lnTo>
                  <a:pt x="49" y="6"/>
                </a:lnTo>
                <a:lnTo>
                  <a:pt x="50" y="8"/>
                </a:lnTo>
                <a:lnTo>
                  <a:pt x="52" y="9"/>
                </a:lnTo>
                <a:lnTo>
                  <a:pt x="53" y="10"/>
                </a:lnTo>
                <a:lnTo>
                  <a:pt x="53" y="12"/>
                </a:lnTo>
                <a:lnTo>
                  <a:pt x="55" y="12"/>
                </a:lnTo>
                <a:lnTo>
                  <a:pt x="55" y="13"/>
                </a:lnTo>
                <a:lnTo>
                  <a:pt x="56" y="15"/>
                </a:lnTo>
                <a:lnTo>
                  <a:pt x="56" y="16"/>
                </a:lnTo>
                <a:lnTo>
                  <a:pt x="56" y="18"/>
                </a:lnTo>
                <a:lnTo>
                  <a:pt x="58" y="19"/>
                </a:lnTo>
                <a:lnTo>
                  <a:pt x="58" y="21"/>
                </a:lnTo>
                <a:lnTo>
                  <a:pt x="58" y="22"/>
                </a:lnTo>
                <a:lnTo>
                  <a:pt x="58" y="23"/>
                </a:lnTo>
                <a:lnTo>
                  <a:pt x="58" y="25"/>
                </a:lnTo>
                <a:lnTo>
                  <a:pt x="58" y="26"/>
                </a:lnTo>
                <a:lnTo>
                  <a:pt x="58" y="3"/>
                </a:lnTo>
                <a:lnTo>
                  <a:pt x="58" y="5"/>
                </a:lnTo>
                <a:lnTo>
                  <a:pt x="58" y="6"/>
                </a:lnTo>
                <a:lnTo>
                  <a:pt x="58" y="8"/>
                </a:lnTo>
                <a:lnTo>
                  <a:pt x="58" y="9"/>
                </a:lnTo>
                <a:lnTo>
                  <a:pt x="56" y="10"/>
                </a:lnTo>
                <a:lnTo>
                  <a:pt x="56" y="12"/>
                </a:lnTo>
                <a:lnTo>
                  <a:pt x="56" y="13"/>
                </a:lnTo>
                <a:lnTo>
                  <a:pt x="56" y="15"/>
                </a:lnTo>
                <a:lnTo>
                  <a:pt x="55" y="16"/>
                </a:lnTo>
                <a:lnTo>
                  <a:pt x="53" y="18"/>
                </a:lnTo>
                <a:lnTo>
                  <a:pt x="53" y="19"/>
                </a:lnTo>
                <a:lnTo>
                  <a:pt x="52" y="19"/>
                </a:lnTo>
                <a:lnTo>
                  <a:pt x="52" y="21"/>
                </a:lnTo>
                <a:lnTo>
                  <a:pt x="50" y="22"/>
                </a:lnTo>
                <a:lnTo>
                  <a:pt x="49" y="22"/>
                </a:lnTo>
                <a:lnTo>
                  <a:pt x="49" y="23"/>
                </a:lnTo>
                <a:lnTo>
                  <a:pt x="47" y="23"/>
                </a:lnTo>
                <a:lnTo>
                  <a:pt x="46" y="25"/>
                </a:lnTo>
                <a:lnTo>
                  <a:pt x="45" y="26"/>
                </a:lnTo>
                <a:lnTo>
                  <a:pt x="43" y="26"/>
                </a:lnTo>
                <a:lnTo>
                  <a:pt x="42" y="26"/>
                </a:lnTo>
                <a:lnTo>
                  <a:pt x="42" y="28"/>
                </a:lnTo>
                <a:lnTo>
                  <a:pt x="40" y="28"/>
                </a:lnTo>
                <a:lnTo>
                  <a:pt x="39" y="28"/>
                </a:lnTo>
                <a:lnTo>
                  <a:pt x="37" y="28"/>
                </a:lnTo>
                <a:lnTo>
                  <a:pt x="36" y="29"/>
                </a:lnTo>
                <a:lnTo>
                  <a:pt x="35" y="29"/>
                </a:lnTo>
                <a:lnTo>
                  <a:pt x="33" y="29"/>
                </a:lnTo>
                <a:lnTo>
                  <a:pt x="32" y="29"/>
                </a:lnTo>
                <a:lnTo>
                  <a:pt x="26" y="29"/>
                </a:lnTo>
                <a:lnTo>
                  <a:pt x="24" y="29"/>
                </a:lnTo>
                <a:lnTo>
                  <a:pt x="23" y="29"/>
                </a:lnTo>
                <a:lnTo>
                  <a:pt x="22" y="29"/>
                </a:lnTo>
                <a:lnTo>
                  <a:pt x="22" y="28"/>
                </a:lnTo>
                <a:lnTo>
                  <a:pt x="20" y="28"/>
                </a:lnTo>
                <a:lnTo>
                  <a:pt x="19" y="28"/>
                </a:lnTo>
                <a:lnTo>
                  <a:pt x="17" y="28"/>
                </a:lnTo>
                <a:lnTo>
                  <a:pt x="16" y="26"/>
                </a:lnTo>
                <a:lnTo>
                  <a:pt x="14" y="26"/>
                </a:lnTo>
                <a:lnTo>
                  <a:pt x="13" y="25"/>
                </a:lnTo>
                <a:lnTo>
                  <a:pt x="12" y="25"/>
                </a:lnTo>
                <a:lnTo>
                  <a:pt x="10" y="23"/>
                </a:lnTo>
                <a:lnTo>
                  <a:pt x="9" y="22"/>
                </a:lnTo>
                <a:lnTo>
                  <a:pt x="7" y="21"/>
                </a:lnTo>
                <a:lnTo>
                  <a:pt x="6" y="19"/>
                </a:lnTo>
                <a:lnTo>
                  <a:pt x="4" y="18"/>
                </a:lnTo>
                <a:lnTo>
                  <a:pt x="4" y="16"/>
                </a:lnTo>
                <a:lnTo>
                  <a:pt x="3" y="16"/>
                </a:lnTo>
                <a:lnTo>
                  <a:pt x="3" y="15"/>
                </a:lnTo>
                <a:lnTo>
                  <a:pt x="3" y="13"/>
                </a:lnTo>
                <a:lnTo>
                  <a:pt x="2" y="12"/>
                </a:lnTo>
                <a:lnTo>
                  <a:pt x="2" y="10"/>
                </a:lnTo>
                <a:lnTo>
                  <a:pt x="2" y="9"/>
                </a:lnTo>
                <a:lnTo>
                  <a:pt x="0" y="8"/>
                </a:lnTo>
                <a:lnTo>
                  <a:pt x="0" y="6"/>
                </a:lnTo>
                <a:lnTo>
                  <a:pt x="0" y="5"/>
                </a:lnTo>
                <a:lnTo>
                  <a:pt x="0" y="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87" name="Freeform 20"/>
          <p:cNvSpPr>
            <a:spLocks/>
          </p:cNvSpPr>
          <p:nvPr/>
        </p:nvSpPr>
        <p:spPr bwMode="auto">
          <a:xfrm>
            <a:off x="4730750" y="4479949"/>
            <a:ext cx="44450" cy="23813"/>
          </a:xfrm>
          <a:custGeom>
            <a:avLst/>
            <a:gdLst>
              <a:gd name="T0" fmla="*/ 0 w 58"/>
              <a:gd name="T1" fmla="*/ 16182167 h 29"/>
              <a:gd name="T2" fmla="*/ 1174860 w 58"/>
              <a:gd name="T3" fmla="*/ 13485551 h 29"/>
              <a:gd name="T4" fmla="*/ 1174860 w 58"/>
              <a:gd name="T5" fmla="*/ 11462265 h 29"/>
              <a:gd name="T6" fmla="*/ 1761906 w 58"/>
              <a:gd name="T7" fmla="*/ 8765648 h 29"/>
              <a:gd name="T8" fmla="*/ 3523813 w 58"/>
              <a:gd name="T9" fmla="*/ 6742365 h 29"/>
              <a:gd name="T10" fmla="*/ 5285718 w 58"/>
              <a:gd name="T11" fmla="*/ 4719901 h 29"/>
              <a:gd name="T12" fmla="*/ 5873531 w 58"/>
              <a:gd name="T13" fmla="*/ 2697438 h 29"/>
              <a:gd name="T14" fmla="*/ 8222484 w 58"/>
              <a:gd name="T15" fmla="*/ 2022463 h 29"/>
              <a:gd name="T16" fmla="*/ 9984390 w 58"/>
              <a:gd name="T17" fmla="*/ 674154 h 29"/>
              <a:gd name="T18" fmla="*/ 12921158 w 58"/>
              <a:gd name="T19" fmla="*/ 0 h 29"/>
              <a:gd name="T20" fmla="*/ 14096017 w 58"/>
              <a:gd name="T21" fmla="*/ 0 h 29"/>
              <a:gd name="T22" fmla="*/ 18794687 w 58"/>
              <a:gd name="T23" fmla="*/ 0 h 29"/>
              <a:gd name="T24" fmla="*/ 21144406 w 58"/>
              <a:gd name="T25" fmla="*/ 0 h 29"/>
              <a:gd name="T26" fmla="*/ 23493358 w 58"/>
              <a:gd name="T27" fmla="*/ 674154 h 29"/>
              <a:gd name="T28" fmla="*/ 25255269 w 58"/>
              <a:gd name="T29" fmla="*/ 2022463 h 29"/>
              <a:gd name="T30" fmla="*/ 27017175 w 58"/>
              <a:gd name="T31" fmla="*/ 2697438 h 29"/>
              <a:gd name="T32" fmla="*/ 28779847 w 58"/>
              <a:gd name="T33" fmla="*/ 4045747 h 29"/>
              <a:gd name="T34" fmla="*/ 30541752 w 58"/>
              <a:gd name="T35" fmla="*/ 5394055 h 29"/>
              <a:gd name="T36" fmla="*/ 32303658 w 58"/>
              <a:gd name="T37" fmla="*/ 7417340 h 29"/>
              <a:gd name="T38" fmla="*/ 32890704 w 58"/>
              <a:gd name="T39" fmla="*/ 10788111 h 29"/>
              <a:gd name="T40" fmla="*/ 34065563 w 58"/>
              <a:gd name="T41" fmla="*/ 12811394 h 29"/>
              <a:gd name="T42" fmla="*/ 34065563 w 58"/>
              <a:gd name="T43" fmla="*/ 15508013 h 29"/>
              <a:gd name="T44" fmla="*/ 34065563 w 58"/>
              <a:gd name="T45" fmla="*/ 17531297 h 29"/>
              <a:gd name="T46" fmla="*/ 34065563 w 58"/>
              <a:gd name="T47" fmla="*/ 4045747 h 29"/>
              <a:gd name="T48" fmla="*/ 34065563 w 58"/>
              <a:gd name="T49" fmla="*/ 5394055 h 29"/>
              <a:gd name="T50" fmla="*/ 32890704 w 58"/>
              <a:gd name="T51" fmla="*/ 8765648 h 29"/>
              <a:gd name="T52" fmla="*/ 32303658 w 58"/>
              <a:gd name="T53" fmla="*/ 10788111 h 29"/>
              <a:gd name="T54" fmla="*/ 30541752 w 58"/>
              <a:gd name="T55" fmla="*/ 12811394 h 29"/>
              <a:gd name="T56" fmla="*/ 28779847 w 58"/>
              <a:gd name="T57" fmla="*/ 14159705 h 29"/>
              <a:gd name="T58" fmla="*/ 27017175 w 58"/>
              <a:gd name="T59" fmla="*/ 16182167 h 29"/>
              <a:gd name="T60" fmla="*/ 25255269 w 58"/>
              <a:gd name="T61" fmla="*/ 17531297 h 29"/>
              <a:gd name="T62" fmla="*/ 23493358 w 58"/>
              <a:gd name="T63" fmla="*/ 18205451 h 29"/>
              <a:gd name="T64" fmla="*/ 21144406 w 58"/>
              <a:gd name="T65" fmla="*/ 19553759 h 29"/>
              <a:gd name="T66" fmla="*/ 18794687 w 58"/>
              <a:gd name="T67" fmla="*/ 19553759 h 29"/>
              <a:gd name="T68" fmla="*/ 18794687 w 58"/>
              <a:gd name="T69" fmla="*/ 19553759 h 29"/>
              <a:gd name="T70" fmla="*/ 18794687 w 58"/>
              <a:gd name="T71" fmla="*/ 19553759 h 29"/>
              <a:gd name="T72" fmla="*/ 18794687 w 58"/>
              <a:gd name="T73" fmla="*/ 19553759 h 29"/>
              <a:gd name="T74" fmla="*/ 18794687 w 58"/>
              <a:gd name="T75" fmla="*/ 19553759 h 29"/>
              <a:gd name="T76" fmla="*/ 18794687 w 58"/>
              <a:gd name="T77" fmla="*/ 19553759 h 29"/>
              <a:gd name="T78" fmla="*/ 18794687 w 58"/>
              <a:gd name="T79" fmla="*/ 19553759 h 29"/>
              <a:gd name="T80" fmla="*/ 18794687 w 58"/>
              <a:gd name="T81" fmla="*/ 19553759 h 29"/>
              <a:gd name="T82" fmla="*/ 18794687 w 58"/>
              <a:gd name="T83" fmla="*/ 19553759 h 29"/>
              <a:gd name="T84" fmla="*/ 18794687 w 58"/>
              <a:gd name="T85" fmla="*/ 19553759 h 29"/>
              <a:gd name="T86" fmla="*/ 18794687 w 58"/>
              <a:gd name="T87" fmla="*/ 19553759 h 29"/>
              <a:gd name="T88" fmla="*/ 18794687 w 58"/>
              <a:gd name="T89" fmla="*/ 19553759 h 29"/>
              <a:gd name="T90" fmla="*/ 14096017 w 58"/>
              <a:gd name="T91" fmla="*/ 19553759 h 29"/>
              <a:gd name="T92" fmla="*/ 12921158 w 58"/>
              <a:gd name="T93" fmla="*/ 18205451 h 29"/>
              <a:gd name="T94" fmla="*/ 9984390 w 58"/>
              <a:gd name="T95" fmla="*/ 18205451 h 29"/>
              <a:gd name="T96" fmla="*/ 8222484 w 58"/>
              <a:gd name="T97" fmla="*/ 17531297 h 29"/>
              <a:gd name="T98" fmla="*/ 5873531 w 58"/>
              <a:gd name="T99" fmla="*/ 15508013 h 29"/>
              <a:gd name="T100" fmla="*/ 5285718 w 58"/>
              <a:gd name="T101" fmla="*/ 14159705 h 29"/>
              <a:gd name="T102" fmla="*/ 3523813 w 58"/>
              <a:gd name="T103" fmla="*/ 12811394 h 29"/>
              <a:gd name="T104" fmla="*/ 1761906 w 58"/>
              <a:gd name="T105" fmla="*/ 10788111 h 29"/>
              <a:gd name="T106" fmla="*/ 1174860 w 58"/>
              <a:gd name="T107" fmla="*/ 7417340 h 29"/>
              <a:gd name="T108" fmla="*/ 1174860 w 58"/>
              <a:gd name="T109" fmla="*/ 5394055 h 29"/>
              <a:gd name="T110" fmla="*/ 0 w 58"/>
              <a:gd name="T111" fmla="*/ 2697438 h 2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58"/>
              <a:gd name="T169" fmla="*/ 0 h 29"/>
              <a:gd name="T170" fmla="*/ 58 w 58"/>
              <a:gd name="T171" fmla="*/ 29 h 2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58" h="29">
                <a:moveTo>
                  <a:pt x="0" y="3"/>
                </a:moveTo>
                <a:lnTo>
                  <a:pt x="0" y="26"/>
                </a:lnTo>
                <a:lnTo>
                  <a:pt x="0" y="24"/>
                </a:lnTo>
                <a:lnTo>
                  <a:pt x="0" y="23"/>
                </a:lnTo>
                <a:lnTo>
                  <a:pt x="0" y="21"/>
                </a:lnTo>
                <a:lnTo>
                  <a:pt x="2" y="20"/>
                </a:lnTo>
                <a:lnTo>
                  <a:pt x="2" y="19"/>
                </a:lnTo>
                <a:lnTo>
                  <a:pt x="2" y="17"/>
                </a:lnTo>
                <a:lnTo>
                  <a:pt x="3" y="16"/>
                </a:lnTo>
                <a:lnTo>
                  <a:pt x="3" y="14"/>
                </a:lnTo>
                <a:lnTo>
                  <a:pt x="3" y="13"/>
                </a:lnTo>
                <a:lnTo>
                  <a:pt x="4" y="11"/>
                </a:lnTo>
                <a:lnTo>
                  <a:pt x="6" y="10"/>
                </a:lnTo>
                <a:lnTo>
                  <a:pt x="6" y="8"/>
                </a:lnTo>
                <a:lnTo>
                  <a:pt x="7" y="8"/>
                </a:lnTo>
                <a:lnTo>
                  <a:pt x="9" y="7"/>
                </a:lnTo>
                <a:lnTo>
                  <a:pt x="9" y="6"/>
                </a:lnTo>
                <a:lnTo>
                  <a:pt x="10" y="6"/>
                </a:lnTo>
                <a:lnTo>
                  <a:pt x="10" y="4"/>
                </a:lnTo>
                <a:lnTo>
                  <a:pt x="12" y="4"/>
                </a:lnTo>
                <a:lnTo>
                  <a:pt x="13" y="3"/>
                </a:lnTo>
                <a:lnTo>
                  <a:pt x="14" y="3"/>
                </a:lnTo>
                <a:lnTo>
                  <a:pt x="16" y="1"/>
                </a:lnTo>
                <a:lnTo>
                  <a:pt x="17" y="1"/>
                </a:lnTo>
                <a:lnTo>
                  <a:pt x="19" y="1"/>
                </a:lnTo>
                <a:lnTo>
                  <a:pt x="20" y="0"/>
                </a:lnTo>
                <a:lnTo>
                  <a:pt x="22" y="0"/>
                </a:lnTo>
                <a:lnTo>
                  <a:pt x="23" y="0"/>
                </a:lnTo>
                <a:lnTo>
                  <a:pt x="24" y="0"/>
                </a:lnTo>
                <a:lnTo>
                  <a:pt x="26" y="0"/>
                </a:lnTo>
                <a:lnTo>
                  <a:pt x="32" y="0"/>
                </a:lnTo>
                <a:lnTo>
                  <a:pt x="33" y="0"/>
                </a:lnTo>
                <a:lnTo>
                  <a:pt x="35" y="0"/>
                </a:lnTo>
                <a:lnTo>
                  <a:pt x="36" y="0"/>
                </a:lnTo>
                <a:lnTo>
                  <a:pt x="37" y="0"/>
                </a:lnTo>
                <a:lnTo>
                  <a:pt x="39" y="0"/>
                </a:lnTo>
                <a:lnTo>
                  <a:pt x="40" y="1"/>
                </a:lnTo>
                <a:lnTo>
                  <a:pt x="42" y="1"/>
                </a:lnTo>
                <a:lnTo>
                  <a:pt x="43" y="3"/>
                </a:lnTo>
                <a:lnTo>
                  <a:pt x="45" y="3"/>
                </a:lnTo>
                <a:lnTo>
                  <a:pt x="46" y="3"/>
                </a:lnTo>
                <a:lnTo>
                  <a:pt x="46" y="4"/>
                </a:lnTo>
                <a:lnTo>
                  <a:pt x="47" y="4"/>
                </a:lnTo>
                <a:lnTo>
                  <a:pt x="49" y="6"/>
                </a:lnTo>
                <a:lnTo>
                  <a:pt x="50" y="7"/>
                </a:lnTo>
                <a:lnTo>
                  <a:pt x="52" y="8"/>
                </a:lnTo>
                <a:lnTo>
                  <a:pt x="53" y="10"/>
                </a:lnTo>
                <a:lnTo>
                  <a:pt x="53" y="11"/>
                </a:lnTo>
                <a:lnTo>
                  <a:pt x="55" y="11"/>
                </a:lnTo>
                <a:lnTo>
                  <a:pt x="55" y="13"/>
                </a:lnTo>
                <a:lnTo>
                  <a:pt x="56" y="14"/>
                </a:lnTo>
                <a:lnTo>
                  <a:pt x="56" y="16"/>
                </a:lnTo>
                <a:lnTo>
                  <a:pt x="56" y="17"/>
                </a:lnTo>
                <a:lnTo>
                  <a:pt x="58" y="19"/>
                </a:lnTo>
                <a:lnTo>
                  <a:pt x="58" y="20"/>
                </a:lnTo>
                <a:lnTo>
                  <a:pt x="58" y="21"/>
                </a:lnTo>
                <a:lnTo>
                  <a:pt x="58" y="23"/>
                </a:lnTo>
                <a:lnTo>
                  <a:pt x="58" y="24"/>
                </a:lnTo>
                <a:lnTo>
                  <a:pt x="58" y="26"/>
                </a:lnTo>
                <a:lnTo>
                  <a:pt x="58" y="3"/>
                </a:lnTo>
                <a:lnTo>
                  <a:pt x="58" y="4"/>
                </a:lnTo>
                <a:lnTo>
                  <a:pt x="58" y="6"/>
                </a:lnTo>
                <a:lnTo>
                  <a:pt x="58" y="7"/>
                </a:lnTo>
                <a:lnTo>
                  <a:pt x="58" y="8"/>
                </a:lnTo>
                <a:lnTo>
                  <a:pt x="56" y="10"/>
                </a:lnTo>
                <a:lnTo>
                  <a:pt x="56" y="11"/>
                </a:lnTo>
                <a:lnTo>
                  <a:pt x="56" y="13"/>
                </a:lnTo>
                <a:lnTo>
                  <a:pt x="56" y="14"/>
                </a:lnTo>
                <a:lnTo>
                  <a:pt x="55" y="16"/>
                </a:lnTo>
                <a:lnTo>
                  <a:pt x="53" y="17"/>
                </a:lnTo>
                <a:lnTo>
                  <a:pt x="53" y="19"/>
                </a:lnTo>
                <a:lnTo>
                  <a:pt x="52" y="19"/>
                </a:lnTo>
                <a:lnTo>
                  <a:pt x="52" y="20"/>
                </a:lnTo>
                <a:lnTo>
                  <a:pt x="50" y="21"/>
                </a:lnTo>
                <a:lnTo>
                  <a:pt x="49" y="21"/>
                </a:lnTo>
                <a:lnTo>
                  <a:pt x="49" y="23"/>
                </a:lnTo>
                <a:lnTo>
                  <a:pt x="47" y="23"/>
                </a:lnTo>
                <a:lnTo>
                  <a:pt x="46" y="24"/>
                </a:lnTo>
                <a:lnTo>
                  <a:pt x="45" y="26"/>
                </a:lnTo>
                <a:lnTo>
                  <a:pt x="43" y="26"/>
                </a:lnTo>
                <a:lnTo>
                  <a:pt x="42" y="26"/>
                </a:lnTo>
                <a:lnTo>
                  <a:pt x="42" y="27"/>
                </a:lnTo>
                <a:lnTo>
                  <a:pt x="40" y="27"/>
                </a:lnTo>
                <a:lnTo>
                  <a:pt x="39" y="27"/>
                </a:lnTo>
                <a:lnTo>
                  <a:pt x="37" y="27"/>
                </a:lnTo>
                <a:lnTo>
                  <a:pt x="36" y="29"/>
                </a:lnTo>
                <a:lnTo>
                  <a:pt x="35" y="29"/>
                </a:lnTo>
                <a:lnTo>
                  <a:pt x="33" y="29"/>
                </a:lnTo>
                <a:lnTo>
                  <a:pt x="32" y="29"/>
                </a:lnTo>
                <a:lnTo>
                  <a:pt x="26" y="29"/>
                </a:lnTo>
                <a:lnTo>
                  <a:pt x="24" y="29"/>
                </a:lnTo>
                <a:lnTo>
                  <a:pt x="23" y="29"/>
                </a:lnTo>
                <a:lnTo>
                  <a:pt x="22" y="29"/>
                </a:lnTo>
                <a:lnTo>
                  <a:pt x="22" y="27"/>
                </a:lnTo>
                <a:lnTo>
                  <a:pt x="20" y="27"/>
                </a:lnTo>
                <a:lnTo>
                  <a:pt x="19" y="27"/>
                </a:lnTo>
                <a:lnTo>
                  <a:pt x="17" y="27"/>
                </a:lnTo>
                <a:lnTo>
                  <a:pt x="16" y="26"/>
                </a:lnTo>
                <a:lnTo>
                  <a:pt x="14" y="26"/>
                </a:lnTo>
                <a:lnTo>
                  <a:pt x="13" y="24"/>
                </a:lnTo>
                <a:lnTo>
                  <a:pt x="12" y="24"/>
                </a:lnTo>
                <a:lnTo>
                  <a:pt x="10" y="23"/>
                </a:lnTo>
                <a:lnTo>
                  <a:pt x="9" y="21"/>
                </a:lnTo>
                <a:lnTo>
                  <a:pt x="7" y="20"/>
                </a:lnTo>
                <a:lnTo>
                  <a:pt x="6" y="19"/>
                </a:lnTo>
                <a:lnTo>
                  <a:pt x="4" y="17"/>
                </a:lnTo>
                <a:lnTo>
                  <a:pt x="4" y="16"/>
                </a:lnTo>
                <a:lnTo>
                  <a:pt x="3" y="16"/>
                </a:lnTo>
                <a:lnTo>
                  <a:pt x="3" y="14"/>
                </a:lnTo>
                <a:lnTo>
                  <a:pt x="3" y="13"/>
                </a:lnTo>
                <a:lnTo>
                  <a:pt x="2" y="11"/>
                </a:lnTo>
                <a:lnTo>
                  <a:pt x="2" y="10"/>
                </a:lnTo>
                <a:lnTo>
                  <a:pt x="2" y="8"/>
                </a:lnTo>
                <a:lnTo>
                  <a:pt x="0" y="7"/>
                </a:lnTo>
                <a:lnTo>
                  <a:pt x="0" y="6"/>
                </a:lnTo>
                <a:lnTo>
                  <a:pt x="0" y="4"/>
                </a:lnTo>
                <a:lnTo>
                  <a:pt x="0" y="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88" name="Freeform 21"/>
          <p:cNvSpPr>
            <a:spLocks/>
          </p:cNvSpPr>
          <p:nvPr/>
        </p:nvSpPr>
        <p:spPr bwMode="auto">
          <a:xfrm>
            <a:off x="4730750" y="4618062"/>
            <a:ext cx="44450" cy="22225"/>
          </a:xfrm>
          <a:custGeom>
            <a:avLst/>
            <a:gdLst>
              <a:gd name="T0" fmla="*/ 0 w 58"/>
              <a:gd name="T1" fmla="*/ 14683063 h 29"/>
              <a:gd name="T2" fmla="*/ 1174860 w 58"/>
              <a:gd name="T3" fmla="*/ 11747062 h 29"/>
              <a:gd name="T4" fmla="*/ 1174860 w 58"/>
              <a:gd name="T5" fmla="*/ 10572203 h 29"/>
              <a:gd name="T6" fmla="*/ 1761906 w 58"/>
              <a:gd name="T7" fmla="*/ 7635438 h 29"/>
              <a:gd name="T8" fmla="*/ 3523813 w 58"/>
              <a:gd name="T9" fmla="*/ 5873531 h 29"/>
              <a:gd name="T10" fmla="*/ 5285718 w 58"/>
              <a:gd name="T11" fmla="*/ 4111625 h 29"/>
              <a:gd name="T12" fmla="*/ 5873531 w 58"/>
              <a:gd name="T13" fmla="*/ 2936765 h 29"/>
              <a:gd name="T14" fmla="*/ 8222484 w 58"/>
              <a:gd name="T15" fmla="*/ 1761906 h 29"/>
              <a:gd name="T16" fmla="*/ 9984390 w 58"/>
              <a:gd name="T17" fmla="*/ 1174860 h 29"/>
              <a:gd name="T18" fmla="*/ 12921158 w 58"/>
              <a:gd name="T19" fmla="*/ 0 h 29"/>
              <a:gd name="T20" fmla="*/ 14096017 w 58"/>
              <a:gd name="T21" fmla="*/ 0 h 29"/>
              <a:gd name="T22" fmla="*/ 18794687 w 58"/>
              <a:gd name="T23" fmla="*/ 0 h 29"/>
              <a:gd name="T24" fmla="*/ 21144406 w 58"/>
              <a:gd name="T25" fmla="*/ 0 h 29"/>
              <a:gd name="T26" fmla="*/ 23493358 w 58"/>
              <a:gd name="T27" fmla="*/ 1174860 h 29"/>
              <a:gd name="T28" fmla="*/ 25255269 w 58"/>
              <a:gd name="T29" fmla="*/ 1761906 h 29"/>
              <a:gd name="T30" fmla="*/ 27017175 w 58"/>
              <a:gd name="T31" fmla="*/ 2936765 h 29"/>
              <a:gd name="T32" fmla="*/ 28779847 w 58"/>
              <a:gd name="T33" fmla="*/ 3523813 h 29"/>
              <a:gd name="T34" fmla="*/ 30541752 w 58"/>
              <a:gd name="T35" fmla="*/ 5285718 h 29"/>
              <a:gd name="T36" fmla="*/ 32303658 w 58"/>
              <a:gd name="T37" fmla="*/ 7048392 h 29"/>
              <a:gd name="T38" fmla="*/ 32890704 w 58"/>
              <a:gd name="T39" fmla="*/ 9397344 h 29"/>
              <a:gd name="T40" fmla="*/ 34065563 w 58"/>
              <a:gd name="T41" fmla="*/ 11159249 h 29"/>
              <a:gd name="T42" fmla="*/ 34065563 w 58"/>
              <a:gd name="T43" fmla="*/ 13508971 h 29"/>
              <a:gd name="T44" fmla="*/ 34065563 w 58"/>
              <a:gd name="T45" fmla="*/ 15270876 h 29"/>
              <a:gd name="T46" fmla="*/ 34065563 w 58"/>
              <a:gd name="T47" fmla="*/ 3523813 h 29"/>
              <a:gd name="T48" fmla="*/ 34065563 w 58"/>
              <a:gd name="T49" fmla="*/ 5285718 h 29"/>
              <a:gd name="T50" fmla="*/ 32890704 w 58"/>
              <a:gd name="T51" fmla="*/ 7635438 h 29"/>
              <a:gd name="T52" fmla="*/ 32303658 w 58"/>
              <a:gd name="T53" fmla="*/ 9397344 h 29"/>
              <a:gd name="T54" fmla="*/ 30541752 w 58"/>
              <a:gd name="T55" fmla="*/ 11159249 h 29"/>
              <a:gd name="T56" fmla="*/ 28779847 w 58"/>
              <a:gd name="T57" fmla="*/ 12921158 h 29"/>
              <a:gd name="T58" fmla="*/ 27017175 w 58"/>
              <a:gd name="T59" fmla="*/ 14683063 h 29"/>
              <a:gd name="T60" fmla="*/ 25255269 w 58"/>
              <a:gd name="T61" fmla="*/ 15270876 h 29"/>
              <a:gd name="T62" fmla="*/ 23493358 w 58"/>
              <a:gd name="T63" fmla="*/ 16445735 h 29"/>
              <a:gd name="T64" fmla="*/ 21144406 w 58"/>
              <a:gd name="T65" fmla="*/ 17032782 h 29"/>
              <a:gd name="T66" fmla="*/ 18794687 w 58"/>
              <a:gd name="T67" fmla="*/ 17032782 h 29"/>
              <a:gd name="T68" fmla="*/ 18794687 w 58"/>
              <a:gd name="T69" fmla="*/ 17032782 h 29"/>
              <a:gd name="T70" fmla="*/ 18794687 w 58"/>
              <a:gd name="T71" fmla="*/ 17032782 h 29"/>
              <a:gd name="T72" fmla="*/ 18794687 w 58"/>
              <a:gd name="T73" fmla="*/ 17032782 h 29"/>
              <a:gd name="T74" fmla="*/ 18794687 w 58"/>
              <a:gd name="T75" fmla="*/ 17032782 h 29"/>
              <a:gd name="T76" fmla="*/ 18794687 w 58"/>
              <a:gd name="T77" fmla="*/ 17032782 h 29"/>
              <a:gd name="T78" fmla="*/ 18794687 w 58"/>
              <a:gd name="T79" fmla="*/ 17032782 h 29"/>
              <a:gd name="T80" fmla="*/ 18794687 w 58"/>
              <a:gd name="T81" fmla="*/ 17032782 h 29"/>
              <a:gd name="T82" fmla="*/ 18794687 w 58"/>
              <a:gd name="T83" fmla="*/ 17032782 h 29"/>
              <a:gd name="T84" fmla="*/ 18794687 w 58"/>
              <a:gd name="T85" fmla="*/ 17032782 h 29"/>
              <a:gd name="T86" fmla="*/ 18794687 w 58"/>
              <a:gd name="T87" fmla="*/ 17032782 h 29"/>
              <a:gd name="T88" fmla="*/ 18794687 w 58"/>
              <a:gd name="T89" fmla="*/ 17032782 h 29"/>
              <a:gd name="T90" fmla="*/ 14096017 w 58"/>
              <a:gd name="T91" fmla="*/ 17032782 h 29"/>
              <a:gd name="T92" fmla="*/ 12921158 w 58"/>
              <a:gd name="T93" fmla="*/ 16445735 h 29"/>
              <a:gd name="T94" fmla="*/ 9984390 w 58"/>
              <a:gd name="T95" fmla="*/ 16445735 h 29"/>
              <a:gd name="T96" fmla="*/ 8222484 w 58"/>
              <a:gd name="T97" fmla="*/ 15270876 h 29"/>
              <a:gd name="T98" fmla="*/ 5873531 w 58"/>
              <a:gd name="T99" fmla="*/ 13508971 h 29"/>
              <a:gd name="T100" fmla="*/ 5285718 w 58"/>
              <a:gd name="T101" fmla="*/ 12921158 h 29"/>
              <a:gd name="T102" fmla="*/ 3523813 w 58"/>
              <a:gd name="T103" fmla="*/ 11159249 h 29"/>
              <a:gd name="T104" fmla="*/ 1761906 w 58"/>
              <a:gd name="T105" fmla="*/ 9397344 h 29"/>
              <a:gd name="T106" fmla="*/ 1174860 w 58"/>
              <a:gd name="T107" fmla="*/ 7048392 h 29"/>
              <a:gd name="T108" fmla="*/ 1174860 w 58"/>
              <a:gd name="T109" fmla="*/ 5285718 h 29"/>
              <a:gd name="T110" fmla="*/ 0 w 58"/>
              <a:gd name="T111" fmla="*/ 2936765 h 2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58"/>
              <a:gd name="T169" fmla="*/ 0 h 29"/>
              <a:gd name="T170" fmla="*/ 58 w 58"/>
              <a:gd name="T171" fmla="*/ 29 h 2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58" h="29">
                <a:moveTo>
                  <a:pt x="0" y="3"/>
                </a:moveTo>
                <a:lnTo>
                  <a:pt x="0" y="26"/>
                </a:lnTo>
                <a:lnTo>
                  <a:pt x="0" y="25"/>
                </a:lnTo>
                <a:lnTo>
                  <a:pt x="0" y="23"/>
                </a:lnTo>
                <a:lnTo>
                  <a:pt x="0" y="22"/>
                </a:lnTo>
                <a:lnTo>
                  <a:pt x="2" y="20"/>
                </a:lnTo>
                <a:lnTo>
                  <a:pt x="2" y="19"/>
                </a:lnTo>
                <a:lnTo>
                  <a:pt x="2" y="18"/>
                </a:lnTo>
                <a:lnTo>
                  <a:pt x="3" y="16"/>
                </a:lnTo>
                <a:lnTo>
                  <a:pt x="3" y="15"/>
                </a:lnTo>
                <a:lnTo>
                  <a:pt x="3" y="13"/>
                </a:lnTo>
                <a:lnTo>
                  <a:pt x="4" y="12"/>
                </a:lnTo>
                <a:lnTo>
                  <a:pt x="6" y="10"/>
                </a:lnTo>
                <a:lnTo>
                  <a:pt x="6" y="9"/>
                </a:lnTo>
                <a:lnTo>
                  <a:pt x="7" y="9"/>
                </a:lnTo>
                <a:lnTo>
                  <a:pt x="9" y="7"/>
                </a:lnTo>
                <a:lnTo>
                  <a:pt x="9" y="6"/>
                </a:lnTo>
                <a:lnTo>
                  <a:pt x="10" y="6"/>
                </a:lnTo>
                <a:lnTo>
                  <a:pt x="10" y="5"/>
                </a:lnTo>
                <a:lnTo>
                  <a:pt x="12" y="5"/>
                </a:lnTo>
                <a:lnTo>
                  <a:pt x="13" y="3"/>
                </a:lnTo>
                <a:lnTo>
                  <a:pt x="14" y="3"/>
                </a:lnTo>
                <a:lnTo>
                  <a:pt x="16" y="2"/>
                </a:lnTo>
                <a:lnTo>
                  <a:pt x="17" y="2"/>
                </a:lnTo>
                <a:lnTo>
                  <a:pt x="19" y="2"/>
                </a:lnTo>
                <a:lnTo>
                  <a:pt x="20" y="0"/>
                </a:lnTo>
                <a:lnTo>
                  <a:pt x="22" y="0"/>
                </a:lnTo>
                <a:lnTo>
                  <a:pt x="23" y="0"/>
                </a:lnTo>
                <a:lnTo>
                  <a:pt x="24" y="0"/>
                </a:lnTo>
                <a:lnTo>
                  <a:pt x="26" y="0"/>
                </a:lnTo>
                <a:lnTo>
                  <a:pt x="32" y="0"/>
                </a:lnTo>
                <a:lnTo>
                  <a:pt x="33" y="0"/>
                </a:lnTo>
                <a:lnTo>
                  <a:pt x="35" y="0"/>
                </a:lnTo>
                <a:lnTo>
                  <a:pt x="36" y="0"/>
                </a:lnTo>
                <a:lnTo>
                  <a:pt x="37" y="0"/>
                </a:lnTo>
                <a:lnTo>
                  <a:pt x="39" y="0"/>
                </a:lnTo>
                <a:lnTo>
                  <a:pt x="40" y="2"/>
                </a:lnTo>
                <a:lnTo>
                  <a:pt x="42" y="2"/>
                </a:lnTo>
                <a:lnTo>
                  <a:pt x="43" y="3"/>
                </a:lnTo>
                <a:lnTo>
                  <a:pt x="45" y="3"/>
                </a:lnTo>
                <a:lnTo>
                  <a:pt x="46" y="3"/>
                </a:lnTo>
                <a:lnTo>
                  <a:pt x="46" y="5"/>
                </a:lnTo>
                <a:lnTo>
                  <a:pt x="47" y="5"/>
                </a:lnTo>
                <a:lnTo>
                  <a:pt x="49" y="6"/>
                </a:lnTo>
                <a:lnTo>
                  <a:pt x="50" y="7"/>
                </a:lnTo>
                <a:lnTo>
                  <a:pt x="52" y="9"/>
                </a:lnTo>
                <a:lnTo>
                  <a:pt x="53" y="10"/>
                </a:lnTo>
                <a:lnTo>
                  <a:pt x="53" y="12"/>
                </a:lnTo>
                <a:lnTo>
                  <a:pt x="55" y="12"/>
                </a:lnTo>
                <a:lnTo>
                  <a:pt x="55" y="13"/>
                </a:lnTo>
                <a:lnTo>
                  <a:pt x="56" y="15"/>
                </a:lnTo>
                <a:lnTo>
                  <a:pt x="56" y="16"/>
                </a:lnTo>
                <a:lnTo>
                  <a:pt x="56" y="18"/>
                </a:lnTo>
                <a:lnTo>
                  <a:pt x="58" y="19"/>
                </a:lnTo>
                <a:lnTo>
                  <a:pt x="58" y="20"/>
                </a:lnTo>
                <a:lnTo>
                  <a:pt x="58" y="22"/>
                </a:lnTo>
                <a:lnTo>
                  <a:pt x="58" y="23"/>
                </a:lnTo>
                <a:lnTo>
                  <a:pt x="58" y="25"/>
                </a:lnTo>
                <a:lnTo>
                  <a:pt x="58" y="26"/>
                </a:lnTo>
                <a:lnTo>
                  <a:pt x="58" y="3"/>
                </a:lnTo>
                <a:lnTo>
                  <a:pt x="58" y="5"/>
                </a:lnTo>
                <a:lnTo>
                  <a:pt x="58" y="6"/>
                </a:lnTo>
                <a:lnTo>
                  <a:pt x="58" y="7"/>
                </a:lnTo>
                <a:lnTo>
                  <a:pt x="58" y="9"/>
                </a:lnTo>
                <a:lnTo>
                  <a:pt x="56" y="10"/>
                </a:lnTo>
                <a:lnTo>
                  <a:pt x="56" y="12"/>
                </a:lnTo>
                <a:lnTo>
                  <a:pt x="56" y="13"/>
                </a:lnTo>
                <a:lnTo>
                  <a:pt x="56" y="15"/>
                </a:lnTo>
                <a:lnTo>
                  <a:pt x="55" y="16"/>
                </a:lnTo>
                <a:lnTo>
                  <a:pt x="53" y="18"/>
                </a:lnTo>
                <a:lnTo>
                  <a:pt x="53" y="19"/>
                </a:lnTo>
                <a:lnTo>
                  <a:pt x="52" y="19"/>
                </a:lnTo>
                <a:lnTo>
                  <a:pt x="52" y="20"/>
                </a:lnTo>
                <a:lnTo>
                  <a:pt x="50" y="22"/>
                </a:lnTo>
                <a:lnTo>
                  <a:pt x="49" y="22"/>
                </a:lnTo>
                <a:lnTo>
                  <a:pt x="49" y="23"/>
                </a:lnTo>
                <a:lnTo>
                  <a:pt x="47" y="23"/>
                </a:lnTo>
                <a:lnTo>
                  <a:pt x="46" y="25"/>
                </a:lnTo>
                <a:lnTo>
                  <a:pt x="45" y="26"/>
                </a:lnTo>
                <a:lnTo>
                  <a:pt x="43" y="26"/>
                </a:lnTo>
                <a:lnTo>
                  <a:pt x="42" y="26"/>
                </a:lnTo>
                <a:lnTo>
                  <a:pt x="42" y="28"/>
                </a:lnTo>
                <a:lnTo>
                  <a:pt x="40" y="28"/>
                </a:lnTo>
                <a:lnTo>
                  <a:pt x="39" y="28"/>
                </a:lnTo>
                <a:lnTo>
                  <a:pt x="37" y="28"/>
                </a:lnTo>
                <a:lnTo>
                  <a:pt x="36" y="29"/>
                </a:lnTo>
                <a:lnTo>
                  <a:pt x="35" y="29"/>
                </a:lnTo>
                <a:lnTo>
                  <a:pt x="33" y="29"/>
                </a:lnTo>
                <a:lnTo>
                  <a:pt x="32" y="29"/>
                </a:lnTo>
                <a:lnTo>
                  <a:pt x="26" y="29"/>
                </a:lnTo>
                <a:lnTo>
                  <a:pt x="24" y="29"/>
                </a:lnTo>
                <a:lnTo>
                  <a:pt x="23" y="29"/>
                </a:lnTo>
                <a:lnTo>
                  <a:pt x="22" y="29"/>
                </a:lnTo>
                <a:lnTo>
                  <a:pt x="22" y="28"/>
                </a:lnTo>
                <a:lnTo>
                  <a:pt x="20" y="28"/>
                </a:lnTo>
                <a:lnTo>
                  <a:pt x="19" y="28"/>
                </a:lnTo>
                <a:lnTo>
                  <a:pt x="17" y="28"/>
                </a:lnTo>
                <a:lnTo>
                  <a:pt x="16" y="26"/>
                </a:lnTo>
                <a:lnTo>
                  <a:pt x="14" y="26"/>
                </a:lnTo>
                <a:lnTo>
                  <a:pt x="13" y="25"/>
                </a:lnTo>
                <a:lnTo>
                  <a:pt x="12" y="25"/>
                </a:lnTo>
                <a:lnTo>
                  <a:pt x="10" y="23"/>
                </a:lnTo>
                <a:lnTo>
                  <a:pt x="9" y="22"/>
                </a:lnTo>
                <a:lnTo>
                  <a:pt x="7" y="20"/>
                </a:lnTo>
                <a:lnTo>
                  <a:pt x="6" y="19"/>
                </a:lnTo>
                <a:lnTo>
                  <a:pt x="4" y="18"/>
                </a:lnTo>
                <a:lnTo>
                  <a:pt x="4" y="16"/>
                </a:lnTo>
                <a:lnTo>
                  <a:pt x="3" y="16"/>
                </a:lnTo>
                <a:lnTo>
                  <a:pt x="3" y="15"/>
                </a:lnTo>
                <a:lnTo>
                  <a:pt x="3" y="13"/>
                </a:lnTo>
                <a:lnTo>
                  <a:pt x="2" y="12"/>
                </a:lnTo>
                <a:lnTo>
                  <a:pt x="2" y="10"/>
                </a:lnTo>
                <a:lnTo>
                  <a:pt x="2" y="9"/>
                </a:lnTo>
                <a:lnTo>
                  <a:pt x="0" y="7"/>
                </a:lnTo>
                <a:lnTo>
                  <a:pt x="0" y="6"/>
                </a:lnTo>
                <a:lnTo>
                  <a:pt x="0" y="5"/>
                </a:lnTo>
                <a:lnTo>
                  <a:pt x="0" y="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89" name="Freeform 22"/>
          <p:cNvSpPr>
            <a:spLocks/>
          </p:cNvSpPr>
          <p:nvPr/>
        </p:nvSpPr>
        <p:spPr bwMode="auto">
          <a:xfrm>
            <a:off x="6508750" y="1401787"/>
            <a:ext cx="138113" cy="44450"/>
          </a:xfrm>
          <a:custGeom>
            <a:avLst/>
            <a:gdLst>
              <a:gd name="T0" fmla="*/ 0 w 172"/>
              <a:gd name="T1" fmla="*/ 34065563 h 58"/>
              <a:gd name="T2" fmla="*/ 110902341 w 172"/>
              <a:gd name="T3" fmla="*/ 17032782 h 58"/>
              <a:gd name="T4" fmla="*/ 0 w 172"/>
              <a:gd name="T5" fmla="*/ 0 h 58"/>
              <a:gd name="T6" fmla="*/ 0 w 172"/>
              <a:gd name="T7" fmla="*/ 17032782 h 58"/>
              <a:gd name="T8" fmla="*/ 0 w 172"/>
              <a:gd name="T9" fmla="*/ 34065563 h 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"/>
              <a:gd name="T16" fmla="*/ 0 h 58"/>
              <a:gd name="T17" fmla="*/ 172 w 172"/>
              <a:gd name="T18" fmla="*/ 58 h 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" h="58">
                <a:moveTo>
                  <a:pt x="0" y="58"/>
                </a:moveTo>
                <a:lnTo>
                  <a:pt x="172" y="29"/>
                </a:lnTo>
                <a:lnTo>
                  <a:pt x="0" y="0"/>
                </a:lnTo>
                <a:lnTo>
                  <a:pt x="0" y="29"/>
                </a:lnTo>
                <a:lnTo>
                  <a:pt x="0" y="5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90" name="Line 23"/>
          <p:cNvSpPr>
            <a:spLocks noChangeShapeType="1"/>
          </p:cNvSpPr>
          <p:nvPr/>
        </p:nvSpPr>
        <p:spPr bwMode="auto">
          <a:xfrm flipH="1">
            <a:off x="6053138" y="1424012"/>
            <a:ext cx="4556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91" name="Freeform 24"/>
          <p:cNvSpPr>
            <a:spLocks/>
          </p:cNvSpPr>
          <p:nvPr/>
        </p:nvSpPr>
        <p:spPr bwMode="auto">
          <a:xfrm>
            <a:off x="6508750" y="2039962"/>
            <a:ext cx="138113" cy="46037"/>
          </a:xfrm>
          <a:custGeom>
            <a:avLst/>
            <a:gdLst>
              <a:gd name="T0" fmla="*/ 0 w 172"/>
              <a:gd name="T1" fmla="*/ 37182553 h 57"/>
              <a:gd name="T2" fmla="*/ 110902341 w 172"/>
              <a:gd name="T3" fmla="*/ 18917170 h 57"/>
              <a:gd name="T4" fmla="*/ 0 w 172"/>
              <a:gd name="T5" fmla="*/ 0 h 57"/>
              <a:gd name="T6" fmla="*/ 0 w 172"/>
              <a:gd name="T7" fmla="*/ 18917170 h 57"/>
              <a:gd name="T8" fmla="*/ 0 w 172"/>
              <a:gd name="T9" fmla="*/ 37182553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"/>
              <a:gd name="T16" fmla="*/ 0 h 57"/>
              <a:gd name="T17" fmla="*/ 172 w 172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" h="57">
                <a:moveTo>
                  <a:pt x="0" y="57"/>
                </a:moveTo>
                <a:lnTo>
                  <a:pt x="172" y="29"/>
                </a:lnTo>
                <a:lnTo>
                  <a:pt x="0" y="0"/>
                </a:lnTo>
                <a:lnTo>
                  <a:pt x="0" y="29"/>
                </a:lnTo>
                <a:lnTo>
                  <a:pt x="0" y="5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92" name="Line 25"/>
          <p:cNvSpPr>
            <a:spLocks noChangeShapeType="1"/>
          </p:cNvSpPr>
          <p:nvPr/>
        </p:nvSpPr>
        <p:spPr bwMode="auto">
          <a:xfrm flipH="1">
            <a:off x="6053138" y="2062187"/>
            <a:ext cx="4556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93" name="Freeform 26"/>
          <p:cNvSpPr>
            <a:spLocks/>
          </p:cNvSpPr>
          <p:nvPr/>
        </p:nvSpPr>
        <p:spPr bwMode="auto">
          <a:xfrm>
            <a:off x="5094288" y="5119712"/>
            <a:ext cx="160337" cy="44450"/>
          </a:xfrm>
          <a:custGeom>
            <a:avLst/>
            <a:gdLst>
              <a:gd name="T0" fmla="*/ 127900278 w 201"/>
              <a:gd name="T1" fmla="*/ 0 h 57"/>
              <a:gd name="T2" fmla="*/ 0 w 201"/>
              <a:gd name="T3" fmla="*/ 17027471 h 57"/>
              <a:gd name="T4" fmla="*/ 127900278 w 201"/>
              <a:gd name="T5" fmla="*/ 34663205 h 57"/>
              <a:gd name="T6" fmla="*/ 127900278 w 201"/>
              <a:gd name="T7" fmla="*/ 17027471 h 57"/>
              <a:gd name="T8" fmla="*/ 127900278 w 201"/>
              <a:gd name="T9" fmla="*/ 0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57"/>
              <a:gd name="T17" fmla="*/ 201 w 201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57">
                <a:moveTo>
                  <a:pt x="201" y="0"/>
                </a:moveTo>
                <a:lnTo>
                  <a:pt x="0" y="28"/>
                </a:lnTo>
                <a:lnTo>
                  <a:pt x="201" y="57"/>
                </a:lnTo>
                <a:lnTo>
                  <a:pt x="201" y="28"/>
                </a:lnTo>
                <a:lnTo>
                  <a:pt x="20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94" name="Freeform 27"/>
          <p:cNvSpPr>
            <a:spLocks/>
          </p:cNvSpPr>
          <p:nvPr/>
        </p:nvSpPr>
        <p:spPr bwMode="auto">
          <a:xfrm>
            <a:off x="5254625" y="2381274"/>
            <a:ext cx="1436688" cy="2760663"/>
          </a:xfrm>
          <a:custGeom>
            <a:avLst/>
            <a:gdLst>
              <a:gd name="T0" fmla="*/ 0 w 1811"/>
              <a:gd name="T1" fmla="*/ 2147483647 h 3477"/>
              <a:gd name="T2" fmla="*/ 1139741895 w 1811"/>
              <a:gd name="T3" fmla="*/ 2147483647 h 3477"/>
              <a:gd name="T4" fmla="*/ 1139741895 w 1811"/>
              <a:gd name="T5" fmla="*/ 0 h 3477"/>
              <a:gd name="T6" fmla="*/ 633120108 w 1811"/>
              <a:gd name="T7" fmla="*/ 0 h 3477"/>
              <a:gd name="T8" fmla="*/ 0 60000 65536"/>
              <a:gd name="T9" fmla="*/ 0 60000 65536"/>
              <a:gd name="T10" fmla="*/ 0 60000 65536"/>
              <a:gd name="T11" fmla="*/ 0 60000 65536"/>
              <a:gd name="T12" fmla="*/ 0 w 1811"/>
              <a:gd name="T13" fmla="*/ 0 h 3477"/>
              <a:gd name="T14" fmla="*/ 1811 w 1811"/>
              <a:gd name="T15" fmla="*/ 3477 h 347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11" h="3477">
                <a:moveTo>
                  <a:pt x="0" y="3477"/>
                </a:moveTo>
                <a:lnTo>
                  <a:pt x="1811" y="3477"/>
                </a:lnTo>
                <a:lnTo>
                  <a:pt x="1811" y="0"/>
                </a:lnTo>
                <a:lnTo>
                  <a:pt x="1006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95" name="Freeform 28"/>
          <p:cNvSpPr>
            <a:spLocks/>
          </p:cNvSpPr>
          <p:nvPr/>
        </p:nvSpPr>
        <p:spPr bwMode="auto">
          <a:xfrm>
            <a:off x="5094288" y="3819549"/>
            <a:ext cx="160337" cy="44450"/>
          </a:xfrm>
          <a:custGeom>
            <a:avLst/>
            <a:gdLst>
              <a:gd name="T0" fmla="*/ 127900278 w 201"/>
              <a:gd name="T1" fmla="*/ 0 h 58"/>
              <a:gd name="T2" fmla="*/ 0 w 201"/>
              <a:gd name="T3" fmla="*/ 17032782 h 58"/>
              <a:gd name="T4" fmla="*/ 127900278 w 201"/>
              <a:gd name="T5" fmla="*/ 34065563 h 58"/>
              <a:gd name="T6" fmla="*/ 127900278 w 201"/>
              <a:gd name="T7" fmla="*/ 17032782 h 58"/>
              <a:gd name="T8" fmla="*/ 127900278 w 201"/>
              <a:gd name="T9" fmla="*/ 0 h 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1"/>
              <a:gd name="T16" fmla="*/ 0 h 58"/>
              <a:gd name="T17" fmla="*/ 201 w 201"/>
              <a:gd name="T18" fmla="*/ 58 h 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1" h="58">
                <a:moveTo>
                  <a:pt x="201" y="0"/>
                </a:moveTo>
                <a:lnTo>
                  <a:pt x="0" y="29"/>
                </a:lnTo>
                <a:lnTo>
                  <a:pt x="201" y="58"/>
                </a:lnTo>
                <a:lnTo>
                  <a:pt x="201" y="29"/>
                </a:lnTo>
                <a:lnTo>
                  <a:pt x="20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96" name="Freeform 29"/>
          <p:cNvSpPr>
            <a:spLocks/>
          </p:cNvSpPr>
          <p:nvPr/>
        </p:nvSpPr>
        <p:spPr bwMode="auto">
          <a:xfrm>
            <a:off x="5254625" y="2724174"/>
            <a:ext cx="1117600" cy="1117600"/>
          </a:xfrm>
          <a:custGeom>
            <a:avLst/>
            <a:gdLst>
              <a:gd name="T0" fmla="*/ 0 w 1408"/>
              <a:gd name="T1" fmla="*/ 887095089 h 1408"/>
              <a:gd name="T2" fmla="*/ 887095089 w 1408"/>
              <a:gd name="T3" fmla="*/ 887095089 h 1408"/>
              <a:gd name="T4" fmla="*/ 887095089 w 1408"/>
              <a:gd name="T5" fmla="*/ 0 h 1408"/>
              <a:gd name="T6" fmla="*/ 633818879 w 1408"/>
              <a:gd name="T7" fmla="*/ 0 h 1408"/>
              <a:gd name="T8" fmla="*/ 0 60000 65536"/>
              <a:gd name="T9" fmla="*/ 0 60000 65536"/>
              <a:gd name="T10" fmla="*/ 0 60000 65536"/>
              <a:gd name="T11" fmla="*/ 0 60000 65536"/>
              <a:gd name="T12" fmla="*/ 0 w 1408"/>
              <a:gd name="T13" fmla="*/ 0 h 1408"/>
              <a:gd name="T14" fmla="*/ 1408 w 1408"/>
              <a:gd name="T15" fmla="*/ 1408 h 14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08" h="1408">
                <a:moveTo>
                  <a:pt x="0" y="1408"/>
                </a:moveTo>
                <a:lnTo>
                  <a:pt x="1408" y="1408"/>
                </a:lnTo>
                <a:lnTo>
                  <a:pt x="1408" y="0"/>
                </a:lnTo>
                <a:lnTo>
                  <a:pt x="1006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97" name="Freeform 30"/>
          <p:cNvSpPr>
            <a:spLocks/>
          </p:cNvSpPr>
          <p:nvPr/>
        </p:nvSpPr>
        <p:spPr bwMode="auto">
          <a:xfrm>
            <a:off x="6350000" y="1584349"/>
            <a:ext cx="46038" cy="44450"/>
          </a:xfrm>
          <a:custGeom>
            <a:avLst/>
            <a:gdLst>
              <a:gd name="T0" fmla="*/ 0 w 57"/>
              <a:gd name="T1" fmla="*/ 14683063 h 58"/>
              <a:gd name="T2" fmla="*/ 652609 w 57"/>
              <a:gd name="T3" fmla="*/ 11747062 h 58"/>
              <a:gd name="T4" fmla="*/ 652609 w 57"/>
              <a:gd name="T5" fmla="*/ 9984390 h 58"/>
              <a:gd name="T6" fmla="*/ 1304410 w 57"/>
              <a:gd name="T7" fmla="*/ 7635438 h 58"/>
              <a:gd name="T8" fmla="*/ 3261429 w 57"/>
              <a:gd name="T9" fmla="*/ 5873531 h 58"/>
              <a:gd name="T10" fmla="*/ 4566647 w 57"/>
              <a:gd name="T11" fmla="*/ 4111625 h 58"/>
              <a:gd name="T12" fmla="*/ 6523665 w 57"/>
              <a:gd name="T13" fmla="*/ 2349719 h 58"/>
              <a:gd name="T14" fmla="*/ 9133294 w 57"/>
              <a:gd name="T15" fmla="*/ 1761906 h 58"/>
              <a:gd name="T16" fmla="*/ 11090312 w 57"/>
              <a:gd name="T17" fmla="*/ 1174860 h 58"/>
              <a:gd name="T18" fmla="*/ 13047330 w 57"/>
              <a:gd name="T19" fmla="*/ 0 h 58"/>
              <a:gd name="T20" fmla="*/ 15656153 w 57"/>
              <a:gd name="T21" fmla="*/ 0 h 58"/>
              <a:gd name="T22" fmla="*/ 20222798 w 57"/>
              <a:gd name="T23" fmla="*/ 0 h 58"/>
              <a:gd name="T24" fmla="*/ 23485034 w 57"/>
              <a:gd name="T25" fmla="*/ 0 h 58"/>
              <a:gd name="T26" fmla="*/ 26093853 w 57"/>
              <a:gd name="T27" fmla="*/ 1174860 h 58"/>
              <a:gd name="T28" fmla="*/ 28050878 w 57"/>
              <a:gd name="T29" fmla="*/ 1761906 h 58"/>
              <a:gd name="T30" fmla="*/ 30007896 w 57"/>
              <a:gd name="T31" fmla="*/ 2349719 h 58"/>
              <a:gd name="T32" fmla="*/ 31313113 w 57"/>
              <a:gd name="T33" fmla="*/ 3523813 h 58"/>
              <a:gd name="T34" fmla="*/ 33270132 w 57"/>
              <a:gd name="T35" fmla="*/ 5285718 h 58"/>
              <a:gd name="T36" fmla="*/ 35227150 w 57"/>
              <a:gd name="T37" fmla="*/ 7048392 h 58"/>
              <a:gd name="T38" fmla="*/ 36531560 w 57"/>
              <a:gd name="T39" fmla="*/ 9397344 h 58"/>
              <a:gd name="T40" fmla="*/ 37184168 w 57"/>
              <a:gd name="T41" fmla="*/ 11159249 h 58"/>
              <a:gd name="T42" fmla="*/ 37184168 w 57"/>
              <a:gd name="T43" fmla="*/ 13508971 h 58"/>
              <a:gd name="T44" fmla="*/ 37184168 w 57"/>
              <a:gd name="T45" fmla="*/ 15270876 h 58"/>
              <a:gd name="T46" fmla="*/ 37184168 w 57"/>
              <a:gd name="T47" fmla="*/ 20556593 h 58"/>
              <a:gd name="T48" fmla="*/ 37184168 w 57"/>
              <a:gd name="T49" fmla="*/ 21731452 h 58"/>
              <a:gd name="T50" fmla="*/ 36531560 w 57"/>
              <a:gd name="T51" fmla="*/ 24668217 h 58"/>
              <a:gd name="T52" fmla="*/ 35227150 w 57"/>
              <a:gd name="T53" fmla="*/ 26430128 h 58"/>
              <a:gd name="T54" fmla="*/ 33270132 w 57"/>
              <a:gd name="T55" fmla="*/ 27604987 h 58"/>
              <a:gd name="T56" fmla="*/ 31313113 w 57"/>
              <a:gd name="T57" fmla="*/ 29366893 h 58"/>
              <a:gd name="T58" fmla="*/ 30007896 w 57"/>
              <a:gd name="T59" fmla="*/ 31128799 h 58"/>
              <a:gd name="T60" fmla="*/ 28050878 w 57"/>
              <a:gd name="T61" fmla="*/ 32303658 h 58"/>
              <a:gd name="T62" fmla="*/ 26093853 w 57"/>
              <a:gd name="T63" fmla="*/ 32890704 h 58"/>
              <a:gd name="T64" fmla="*/ 23485034 w 57"/>
              <a:gd name="T65" fmla="*/ 34065563 h 58"/>
              <a:gd name="T66" fmla="*/ 20222798 w 57"/>
              <a:gd name="T67" fmla="*/ 34065563 h 58"/>
              <a:gd name="T68" fmla="*/ 20222798 w 57"/>
              <a:gd name="T69" fmla="*/ 34065563 h 58"/>
              <a:gd name="T70" fmla="*/ 20222798 w 57"/>
              <a:gd name="T71" fmla="*/ 34065563 h 58"/>
              <a:gd name="T72" fmla="*/ 20222798 w 57"/>
              <a:gd name="T73" fmla="*/ 34065563 h 58"/>
              <a:gd name="T74" fmla="*/ 20222798 w 57"/>
              <a:gd name="T75" fmla="*/ 34065563 h 58"/>
              <a:gd name="T76" fmla="*/ 20222798 w 57"/>
              <a:gd name="T77" fmla="*/ 34065563 h 58"/>
              <a:gd name="T78" fmla="*/ 20222798 w 57"/>
              <a:gd name="T79" fmla="*/ 34065563 h 58"/>
              <a:gd name="T80" fmla="*/ 20222798 w 57"/>
              <a:gd name="T81" fmla="*/ 34065563 h 58"/>
              <a:gd name="T82" fmla="*/ 20222798 w 57"/>
              <a:gd name="T83" fmla="*/ 34065563 h 58"/>
              <a:gd name="T84" fmla="*/ 20222798 w 57"/>
              <a:gd name="T85" fmla="*/ 34065563 h 58"/>
              <a:gd name="T86" fmla="*/ 20222798 w 57"/>
              <a:gd name="T87" fmla="*/ 34065563 h 58"/>
              <a:gd name="T88" fmla="*/ 20222798 w 57"/>
              <a:gd name="T89" fmla="*/ 34065563 h 58"/>
              <a:gd name="T90" fmla="*/ 15656153 w 57"/>
              <a:gd name="T91" fmla="*/ 34065563 h 58"/>
              <a:gd name="T92" fmla="*/ 13047330 w 57"/>
              <a:gd name="T93" fmla="*/ 32890704 h 58"/>
              <a:gd name="T94" fmla="*/ 11090312 w 57"/>
              <a:gd name="T95" fmla="*/ 32890704 h 58"/>
              <a:gd name="T96" fmla="*/ 9133294 w 57"/>
              <a:gd name="T97" fmla="*/ 32303658 h 58"/>
              <a:gd name="T98" fmla="*/ 6523665 w 57"/>
              <a:gd name="T99" fmla="*/ 30541752 h 58"/>
              <a:gd name="T100" fmla="*/ 4566647 w 57"/>
              <a:gd name="T101" fmla="*/ 29366893 h 58"/>
              <a:gd name="T102" fmla="*/ 3261429 w 57"/>
              <a:gd name="T103" fmla="*/ 27604987 h 58"/>
              <a:gd name="T104" fmla="*/ 1304410 w 57"/>
              <a:gd name="T105" fmla="*/ 26430128 h 58"/>
              <a:gd name="T106" fmla="*/ 652609 w 57"/>
              <a:gd name="T107" fmla="*/ 23493358 h 58"/>
              <a:gd name="T108" fmla="*/ 652609 w 57"/>
              <a:gd name="T109" fmla="*/ 21731452 h 58"/>
              <a:gd name="T110" fmla="*/ 0 w 57"/>
              <a:gd name="T111" fmla="*/ 19382500 h 5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57"/>
              <a:gd name="T169" fmla="*/ 0 h 58"/>
              <a:gd name="T170" fmla="*/ 57 w 57"/>
              <a:gd name="T171" fmla="*/ 58 h 58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57" h="58">
                <a:moveTo>
                  <a:pt x="0" y="32"/>
                </a:moveTo>
                <a:lnTo>
                  <a:pt x="0" y="26"/>
                </a:lnTo>
                <a:lnTo>
                  <a:pt x="0" y="25"/>
                </a:lnTo>
                <a:lnTo>
                  <a:pt x="0" y="23"/>
                </a:lnTo>
                <a:lnTo>
                  <a:pt x="0" y="22"/>
                </a:lnTo>
                <a:lnTo>
                  <a:pt x="1" y="20"/>
                </a:lnTo>
                <a:lnTo>
                  <a:pt x="1" y="19"/>
                </a:lnTo>
                <a:lnTo>
                  <a:pt x="1" y="17"/>
                </a:lnTo>
                <a:lnTo>
                  <a:pt x="2" y="16"/>
                </a:lnTo>
                <a:lnTo>
                  <a:pt x="2" y="14"/>
                </a:lnTo>
                <a:lnTo>
                  <a:pt x="2" y="13"/>
                </a:lnTo>
                <a:lnTo>
                  <a:pt x="4" y="12"/>
                </a:lnTo>
                <a:lnTo>
                  <a:pt x="5" y="10"/>
                </a:lnTo>
                <a:lnTo>
                  <a:pt x="5" y="9"/>
                </a:lnTo>
                <a:lnTo>
                  <a:pt x="7" y="9"/>
                </a:lnTo>
                <a:lnTo>
                  <a:pt x="7" y="7"/>
                </a:lnTo>
                <a:lnTo>
                  <a:pt x="8" y="6"/>
                </a:lnTo>
                <a:lnTo>
                  <a:pt x="10" y="6"/>
                </a:lnTo>
                <a:lnTo>
                  <a:pt x="10" y="4"/>
                </a:lnTo>
                <a:lnTo>
                  <a:pt x="11" y="4"/>
                </a:lnTo>
                <a:lnTo>
                  <a:pt x="13" y="3"/>
                </a:lnTo>
                <a:lnTo>
                  <a:pt x="14" y="3"/>
                </a:lnTo>
                <a:lnTo>
                  <a:pt x="15" y="2"/>
                </a:lnTo>
                <a:lnTo>
                  <a:pt x="17" y="2"/>
                </a:lnTo>
                <a:lnTo>
                  <a:pt x="18" y="2"/>
                </a:lnTo>
                <a:lnTo>
                  <a:pt x="20" y="0"/>
                </a:lnTo>
                <a:lnTo>
                  <a:pt x="21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31" y="0"/>
                </a:lnTo>
                <a:lnTo>
                  <a:pt x="33" y="0"/>
                </a:lnTo>
                <a:lnTo>
                  <a:pt x="34" y="0"/>
                </a:lnTo>
                <a:lnTo>
                  <a:pt x="36" y="0"/>
                </a:lnTo>
                <a:lnTo>
                  <a:pt x="37" y="0"/>
                </a:lnTo>
                <a:lnTo>
                  <a:pt x="38" y="0"/>
                </a:lnTo>
                <a:lnTo>
                  <a:pt x="40" y="2"/>
                </a:lnTo>
                <a:lnTo>
                  <a:pt x="41" y="2"/>
                </a:lnTo>
                <a:lnTo>
                  <a:pt x="43" y="3"/>
                </a:lnTo>
                <a:lnTo>
                  <a:pt x="44" y="3"/>
                </a:lnTo>
                <a:lnTo>
                  <a:pt x="46" y="3"/>
                </a:lnTo>
                <a:lnTo>
                  <a:pt x="46" y="4"/>
                </a:lnTo>
                <a:lnTo>
                  <a:pt x="47" y="4"/>
                </a:lnTo>
                <a:lnTo>
                  <a:pt x="48" y="6"/>
                </a:lnTo>
                <a:lnTo>
                  <a:pt x="50" y="7"/>
                </a:lnTo>
                <a:lnTo>
                  <a:pt x="51" y="9"/>
                </a:lnTo>
                <a:lnTo>
                  <a:pt x="53" y="10"/>
                </a:lnTo>
                <a:lnTo>
                  <a:pt x="53" y="12"/>
                </a:lnTo>
                <a:lnTo>
                  <a:pt x="54" y="12"/>
                </a:lnTo>
                <a:lnTo>
                  <a:pt x="54" y="13"/>
                </a:lnTo>
                <a:lnTo>
                  <a:pt x="56" y="14"/>
                </a:lnTo>
                <a:lnTo>
                  <a:pt x="56" y="16"/>
                </a:lnTo>
                <a:lnTo>
                  <a:pt x="56" y="17"/>
                </a:lnTo>
                <a:lnTo>
                  <a:pt x="57" y="19"/>
                </a:lnTo>
                <a:lnTo>
                  <a:pt x="57" y="20"/>
                </a:lnTo>
                <a:lnTo>
                  <a:pt x="57" y="22"/>
                </a:lnTo>
                <a:lnTo>
                  <a:pt x="57" y="23"/>
                </a:lnTo>
                <a:lnTo>
                  <a:pt x="57" y="25"/>
                </a:lnTo>
                <a:lnTo>
                  <a:pt x="57" y="26"/>
                </a:lnTo>
                <a:lnTo>
                  <a:pt x="57" y="32"/>
                </a:lnTo>
                <a:lnTo>
                  <a:pt x="57" y="33"/>
                </a:lnTo>
                <a:lnTo>
                  <a:pt x="57" y="35"/>
                </a:lnTo>
                <a:lnTo>
                  <a:pt x="57" y="36"/>
                </a:lnTo>
                <a:lnTo>
                  <a:pt x="57" y="37"/>
                </a:lnTo>
                <a:lnTo>
                  <a:pt x="56" y="39"/>
                </a:lnTo>
                <a:lnTo>
                  <a:pt x="56" y="40"/>
                </a:lnTo>
                <a:lnTo>
                  <a:pt x="56" y="42"/>
                </a:lnTo>
                <a:lnTo>
                  <a:pt x="56" y="43"/>
                </a:lnTo>
                <a:lnTo>
                  <a:pt x="54" y="45"/>
                </a:lnTo>
                <a:lnTo>
                  <a:pt x="53" y="46"/>
                </a:lnTo>
                <a:lnTo>
                  <a:pt x="53" y="47"/>
                </a:lnTo>
                <a:lnTo>
                  <a:pt x="51" y="47"/>
                </a:lnTo>
                <a:lnTo>
                  <a:pt x="51" y="49"/>
                </a:lnTo>
                <a:lnTo>
                  <a:pt x="50" y="50"/>
                </a:lnTo>
                <a:lnTo>
                  <a:pt x="48" y="50"/>
                </a:lnTo>
                <a:lnTo>
                  <a:pt x="48" y="52"/>
                </a:lnTo>
                <a:lnTo>
                  <a:pt x="47" y="52"/>
                </a:lnTo>
                <a:lnTo>
                  <a:pt x="46" y="53"/>
                </a:lnTo>
                <a:lnTo>
                  <a:pt x="44" y="55"/>
                </a:lnTo>
                <a:lnTo>
                  <a:pt x="43" y="55"/>
                </a:lnTo>
                <a:lnTo>
                  <a:pt x="41" y="55"/>
                </a:lnTo>
                <a:lnTo>
                  <a:pt x="41" y="56"/>
                </a:lnTo>
                <a:lnTo>
                  <a:pt x="40" y="56"/>
                </a:lnTo>
                <a:lnTo>
                  <a:pt x="38" y="56"/>
                </a:lnTo>
                <a:lnTo>
                  <a:pt x="37" y="56"/>
                </a:lnTo>
                <a:lnTo>
                  <a:pt x="36" y="58"/>
                </a:lnTo>
                <a:lnTo>
                  <a:pt x="34" y="58"/>
                </a:lnTo>
                <a:lnTo>
                  <a:pt x="33" y="58"/>
                </a:lnTo>
                <a:lnTo>
                  <a:pt x="31" y="58"/>
                </a:lnTo>
                <a:lnTo>
                  <a:pt x="25" y="58"/>
                </a:lnTo>
                <a:lnTo>
                  <a:pt x="24" y="58"/>
                </a:lnTo>
                <a:lnTo>
                  <a:pt x="23" y="58"/>
                </a:lnTo>
                <a:lnTo>
                  <a:pt x="21" y="58"/>
                </a:lnTo>
                <a:lnTo>
                  <a:pt x="20" y="56"/>
                </a:lnTo>
                <a:lnTo>
                  <a:pt x="18" y="56"/>
                </a:lnTo>
                <a:lnTo>
                  <a:pt x="17" y="56"/>
                </a:lnTo>
                <a:lnTo>
                  <a:pt x="15" y="55"/>
                </a:lnTo>
                <a:lnTo>
                  <a:pt x="14" y="55"/>
                </a:lnTo>
                <a:lnTo>
                  <a:pt x="13" y="53"/>
                </a:lnTo>
                <a:lnTo>
                  <a:pt x="11" y="53"/>
                </a:lnTo>
                <a:lnTo>
                  <a:pt x="10" y="52"/>
                </a:lnTo>
                <a:lnTo>
                  <a:pt x="8" y="50"/>
                </a:lnTo>
                <a:lnTo>
                  <a:pt x="7" y="50"/>
                </a:lnTo>
                <a:lnTo>
                  <a:pt x="7" y="49"/>
                </a:lnTo>
                <a:lnTo>
                  <a:pt x="5" y="47"/>
                </a:lnTo>
                <a:lnTo>
                  <a:pt x="4" y="46"/>
                </a:lnTo>
                <a:lnTo>
                  <a:pt x="4" y="45"/>
                </a:lnTo>
                <a:lnTo>
                  <a:pt x="2" y="45"/>
                </a:lnTo>
                <a:lnTo>
                  <a:pt x="2" y="43"/>
                </a:lnTo>
                <a:lnTo>
                  <a:pt x="2" y="42"/>
                </a:lnTo>
                <a:lnTo>
                  <a:pt x="1" y="40"/>
                </a:lnTo>
                <a:lnTo>
                  <a:pt x="1" y="39"/>
                </a:lnTo>
                <a:lnTo>
                  <a:pt x="1" y="37"/>
                </a:lnTo>
                <a:lnTo>
                  <a:pt x="0" y="36"/>
                </a:lnTo>
                <a:lnTo>
                  <a:pt x="0" y="35"/>
                </a:lnTo>
                <a:lnTo>
                  <a:pt x="0" y="33"/>
                </a:lnTo>
                <a:lnTo>
                  <a:pt x="0" y="3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98" name="Freeform 31"/>
          <p:cNvSpPr>
            <a:spLocks/>
          </p:cNvSpPr>
          <p:nvPr/>
        </p:nvSpPr>
        <p:spPr bwMode="auto">
          <a:xfrm>
            <a:off x="6350000" y="1720874"/>
            <a:ext cx="46038" cy="44450"/>
          </a:xfrm>
          <a:custGeom>
            <a:avLst/>
            <a:gdLst>
              <a:gd name="T0" fmla="*/ 0 w 57"/>
              <a:gd name="T1" fmla="*/ 14595199 h 57"/>
              <a:gd name="T2" fmla="*/ 652609 w 57"/>
              <a:gd name="T3" fmla="*/ 12162144 h 57"/>
              <a:gd name="T4" fmla="*/ 652609 w 57"/>
              <a:gd name="T5" fmla="*/ 10338134 h 57"/>
              <a:gd name="T6" fmla="*/ 1304410 w 57"/>
              <a:gd name="T7" fmla="*/ 7297599 h 57"/>
              <a:gd name="T8" fmla="*/ 3261429 w 57"/>
              <a:gd name="T9" fmla="*/ 6081072 h 57"/>
              <a:gd name="T10" fmla="*/ 4566647 w 57"/>
              <a:gd name="T11" fmla="*/ 4257063 h 57"/>
              <a:gd name="T12" fmla="*/ 6523665 w 57"/>
              <a:gd name="T13" fmla="*/ 2432273 h 57"/>
              <a:gd name="T14" fmla="*/ 9133294 w 57"/>
              <a:gd name="T15" fmla="*/ 1216526 h 57"/>
              <a:gd name="T16" fmla="*/ 11090312 w 57"/>
              <a:gd name="T17" fmla="*/ 608263 h 57"/>
              <a:gd name="T18" fmla="*/ 13047330 w 57"/>
              <a:gd name="T19" fmla="*/ 0 h 57"/>
              <a:gd name="T20" fmla="*/ 15656153 w 57"/>
              <a:gd name="T21" fmla="*/ 0 h 57"/>
              <a:gd name="T22" fmla="*/ 20222798 w 57"/>
              <a:gd name="T23" fmla="*/ 0 h 57"/>
              <a:gd name="T24" fmla="*/ 23485034 w 57"/>
              <a:gd name="T25" fmla="*/ 0 h 57"/>
              <a:gd name="T26" fmla="*/ 26093853 w 57"/>
              <a:gd name="T27" fmla="*/ 608263 h 57"/>
              <a:gd name="T28" fmla="*/ 28050878 w 57"/>
              <a:gd name="T29" fmla="*/ 1216526 h 57"/>
              <a:gd name="T30" fmla="*/ 30007896 w 57"/>
              <a:gd name="T31" fmla="*/ 2432273 h 57"/>
              <a:gd name="T32" fmla="*/ 31313113 w 57"/>
              <a:gd name="T33" fmla="*/ 3040536 h 57"/>
              <a:gd name="T34" fmla="*/ 33270132 w 57"/>
              <a:gd name="T35" fmla="*/ 4865326 h 57"/>
              <a:gd name="T36" fmla="*/ 35227150 w 57"/>
              <a:gd name="T37" fmla="*/ 6689336 h 57"/>
              <a:gd name="T38" fmla="*/ 36531560 w 57"/>
              <a:gd name="T39" fmla="*/ 9121608 h 57"/>
              <a:gd name="T40" fmla="*/ 37184168 w 57"/>
              <a:gd name="T41" fmla="*/ 10946397 h 57"/>
              <a:gd name="T42" fmla="*/ 37184168 w 57"/>
              <a:gd name="T43" fmla="*/ 13378673 h 57"/>
              <a:gd name="T44" fmla="*/ 37184168 w 57"/>
              <a:gd name="T45" fmla="*/ 15203462 h 57"/>
              <a:gd name="T46" fmla="*/ 37184168 w 57"/>
              <a:gd name="T47" fmla="*/ 20676269 h 57"/>
              <a:gd name="T48" fmla="*/ 37184168 w 57"/>
              <a:gd name="T49" fmla="*/ 22501058 h 57"/>
              <a:gd name="T50" fmla="*/ 36531560 w 57"/>
              <a:gd name="T51" fmla="*/ 24933330 h 57"/>
              <a:gd name="T52" fmla="*/ 35227150 w 57"/>
              <a:gd name="T53" fmla="*/ 26757345 h 57"/>
              <a:gd name="T54" fmla="*/ 33270132 w 57"/>
              <a:gd name="T55" fmla="*/ 28582134 h 57"/>
              <a:gd name="T56" fmla="*/ 31313113 w 57"/>
              <a:gd name="T57" fmla="*/ 30406144 h 57"/>
              <a:gd name="T58" fmla="*/ 30007896 w 57"/>
              <a:gd name="T59" fmla="*/ 32230933 h 57"/>
              <a:gd name="T60" fmla="*/ 28050878 w 57"/>
              <a:gd name="T61" fmla="*/ 32839195 h 57"/>
              <a:gd name="T62" fmla="*/ 26093853 w 57"/>
              <a:gd name="T63" fmla="*/ 34054942 h 57"/>
              <a:gd name="T64" fmla="*/ 23485034 w 57"/>
              <a:gd name="T65" fmla="*/ 34663205 h 57"/>
              <a:gd name="T66" fmla="*/ 20222798 w 57"/>
              <a:gd name="T67" fmla="*/ 34663205 h 57"/>
              <a:gd name="T68" fmla="*/ 20222798 w 57"/>
              <a:gd name="T69" fmla="*/ 34663205 h 57"/>
              <a:gd name="T70" fmla="*/ 20222798 w 57"/>
              <a:gd name="T71" fmla="*/ 34663205 h 57"/>
              <a:gd name="T72" fmla="*/ 20222798 w 57"/>
              <a:gd name="T73" fmla="*/ 34663205 h 57"/>
              <a:gd name="T74" fmla="*/ 20222798 w 57"/>
              <a:gd name="T75" fmla="*/ 34663205 h 57"/>
              <a:gd name="T76" fmla="*/ 20222798 w 57"/>
              <a:gd name="T77" fmla="*/ 34663205 h 57"/>
              <a:gd name="T78" fmla="*/ 20222798 w 57"/>
              <a:gd name="T79" fmla="*/ 34663205 h 57"/>
              <a:gd name="T80" fmla="*/ 20222798 w 57"/>
              <a:gd name="T81" fmla="*/ 34663205 h 57"/>
              <a:gd name="T82" fmla="*/ 20222798 w 57"/>
              <a:gd name="T83" fmla="*/ 34663205 h 57"/>
              <a:gd name="T84" fmla="*/ 20222798 w 57"/>
              <a:gd name="T85" fmla="*/ 34663205 h 57"/>
              <a:gd name="T86" fmla="*/ 20222798 w 57"/>
              <a:gd name="T87" fmla="*/ 34663205 h 57"/>
              <a:gd name="T88" fmla="*/ 20222798 w 57"/>
              <a:gd name="T89" fmla="*/ 34663205 h 57"/>
              <a:gd name="T90" fmla="*/ 15656153 w 57"/>
              <a:gd name="T91" fmla="*/ 34663205 h 57"/>
              <a:gd name="T92" fmla="*/ 13047330 w 57"/>
              <a:gd name="T93" fmla="*/ 34054942 h 57"/>
              <a:gd name="T94" fmla="*/ 11090312 w 57"/>
              <a:gd name="T95" fmla="*/ 34054942 h 57"/>
              <a:gd name="T96" fmla="*/ 9133294 w 57"/>
              <a:gd name="T97" fmla="*/ 32839195 h 57"/>
              <a:gd name="T98" fmla="*/ 6523665 w 57"/>
              <a:gd name="T99" fmla="*/ 31014407 h 57"/>
              <a:gd name="T100" fmla="*/ 4566647 w 57"/>
              <a:gd name="T101" fmla="*/ 30406144 h 57"/>
              <a:gd name="T102" fmla="*/ 3261429 w 57"/>
              <a:gd name="T103" fmla="*/ 28582134 h 57"/>
              <a:gd name="T104" fmla="*/ 1304410 w 57"/>
              <a:gd name="T105" fmla="*/ 26757345 h 57"/>
              <a:gd name="T106" fmla="*/ 652609 w 57"/>
              <a:gd name="T107" fmla="*/ 24325067 h 57"/>
              <a:gd name="T108" fmla="*/ 652609 w 57"/>
              <a:gd name="T109" fmla="*/ 22501058 h 57"/>
              <a:gd name="T110" fmla="*/ 0 w 57"/>
              <a:gd name="T111" fmla="*/ 20068006 h 5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57"/>
              <a:gd name="T169" fmla="*/ 0 h 57"/>
              <a:gd name="T170" fmla="*/ 57 w 57"/>
              <a:gd name="T171" fmla="*/ 57 h 57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57" h="57">
                <a:moveTo>
                  <a:pt x="0" y="31"/>
                </a:moveTo>
                <a:lnTo>
                  <a:pt x="0" y="25"/>
                </a:lnTo>
                <a:lnTo>
                  <a:pt x="0" y="24"/>
                </a:lnTo>
                <a:lnTo>
                  <a:pt x="0" y="22"/>
                </a:lnTo>
                <a:lnTo>
                  <a:pt x="0" y="21"/>
                </a:lnTo>
                <a:lnTo>
                  <a:pt x="1" y="20"/>
                </a:lnTo>
                <a:lnTo>
                  <a:pt x="1" y="18"/>
                </a:lnTo>
                <a:lnTo>
                  <a:pt x="1" y="17"/>
                </a:lnTo>
                <a:lnTo>
                  <a:pt x="2" y="15"/>
                </a:lnTo>
                <a:lnTo>
                  <a:pt x="2" y="14"/>
                </a:lnTo>
                <a:lnTo>
                  <a:pt x="2" y="12"/>
                </a:lnTo>
                <a:lnTo>
                  <a:pt x="4" y="11"/>
                </a:lnTo>
                <a:lnTo>
                  <a:pt x="5" y="10"/>
                </a:lnTo>
                <a:lnTo>
                  <a:pt x="5" y="8"/>
                </a:lnTo>
                <a:lnTo>
                  <a:pt x="7" y="8"/>
                </a:lnTo>
                <a:lnTo>
                  <a:pt x="7" y="7"/>
                </a:lnTo>
                <a:lnTo>
                  <a:pt x="8" y="5"/>
                </a:lnTo>
                <a:lnTo>
                  <a:pt x="10" y="5"/>
                </a:lnTo>
                <a:lnTo>
                  <a:pt x="10" y="4"/>
                </a:lnTo>
                <a:lnTo>
                  <a:pt x="11" y="4"/>
                </a:lnTo>
                <a:lnTo>
                  <a:pt x="13" y="2"/>
                </a:lnTo>
                <a:lnTo>
                  <a:pt x="14" y="2"/>
                </a:lnTo>
                <a:lnTo>
                  <a:pt x="15" y="1"/>
                </a:lnTo>
                <a:lnTo>
                  <a:pt x="17" y="1"/>
                </a:lnTo>
                <a:lnTo>
                  <a:pt x="18" y="1"/>
                </a:lnTo>
                <a:lnTo>
                  <a:pt x="20" y="0"/>
                </a:lnTo>
                <a:lnTo>
                  <a:pt x="21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31" y="0"/>
                </a:lnTo>
                <a:lnTo>
                  <a:pt x="33" y="0"/>
                </a:lnTo>
                <a:lnTo>
                  <a:pt x="34" y="0"/>
                </a:lnTo>
                <a:lnTo>
                  <a:pt x="36" y="0"/>
                </a:lnTo>
                <a:lnTo>
                  <a:pt x="37" y="0"/>
                </a:lnTo>
                <a:lnTo>
                  <a:pt x="38" y="0"/>
                </a:lnTo>
                <a:lnTo>
                  <a:pt x="40" y="1"/>
                </a:lnTo>
                <a:lnTo>
                  <a:pt x="41" y="1"/>
                </a:lnTo>
                <a:lnTo>
                  <a:pt x="43" y="2"/>
                </a:lnTo>
                <a:lnTo>
                  <a:pt x="44" y="2"/>
                </a:lnTo>
                <a:lnTo>
                  <a:pt x="46" y="2"/>
                </a:lnTo>
                <a:lnTo>
                  <a:pt x="46" y="4"/>
                </a:lnTo>
                <a:lnTo>
                  <a:pt x="47" y="4"/>
                </a:lnTo>
                <a:lnTo>
                  <a:pt x="48" y="5"/>
                </a:lnTo>
                <a:lnTo>
                  <a:pt x="50" y="7"/>
                </a:lnTo>
                <a:lnTo>
                  <a:pt x="51" y="8"/>
                </a:lnTo>
                <a:lnTo>
                  <a:pt x="53" y="10"/>
                </a:lnTo>
                <a:lnTo>
                  <a:pt x="53" y="11"/>
                </a:lnTo>
                <a:lnTo>
                  <a:pt x="54" y="11"/>
                </a:lnTo>
                <a:lnTo>
                  <a:pt x="54" y="12"/>
                </a:lnTo>
                <a:lnTo>
                  <a:pt x="56" y="14"/>
                </a:lnTo>
                <a:lnTo>
                  <a:pt x="56" y="15"/>
                </a:lnTo>
                <a:lnTo>
                  <a:pt x="56" y="17"/>
                </a:lnTo>
                <a:lnTo>
                  <a:pt x="57" y="18"/>
                </a:lnTo>
                <a:lnTo>
                  <a:pt x="57" y="20"/>
                </a:lnTo>
                <a:lnTo>
                  <a:pt x="57" y="21"/>
                </a:lnTo>
                <a:lnTo>
                  <a:pt x="57" y="22"/>
                </a:lnTo>
                <a:lnTo>
                  <a:pt x="57" y="24"/>
                </a:lnTo>
                <a:lnTo>
                  <a:pt x="57" y="25"/>
                </a:lnTo>
                <a:lnTo>
                  <a:pt x="57" y="31"/>
                </a:lnTo>
                <a:lnTo>
                  <a:pt x="57" y="33"/>
                </a:lnTo>
                <a:lnTo>
                  <a:pt x="57" y="34"/>
                </a:lnTo>
                <a:lnTo>
                  <a:pt x="57" y="35"/>
                </a:lnTo>
                <a:lnTo>
                  <a:pt x="57" y="37"/>
                </a:lnTo>
                <a:lnTo>
                  <a:pt x="56" y="38"/>
                </a:lnTo>
                <a:lnTo>
                  <a:pt x="56" y="40"/>
                </a:lnTo>
                <a:lnTo>
                  <a:pt x="56" y="41"/>
                </a:lnTo>
                <a:lnTo>
                  <a:pt x="56" y="43"/>
                </a:lnTo>
                <a:lnTo>
                  <a:pt x="54" y="44"/>
                </a:lnTo>
                <a:lnTo>
                  <a:pt x="53" y="45"/>
                </a:lnTo>
                <a:lnTo>
                  <a:pt x="53" y="47"/>
                </a:lnTo>
                <a:lnTo>
                  <a:pt x="51" y="47"/>
                </a:lnTo>
                <a:lnTo>
                  <a:pt x="51" y="48"/>
                </a:lnTo>
                <a:lnTo>
                  <a:pt x="50" y="50"/>
                </a:lnTo>
                <a:lnTo>
                  <a:pt x="48" y="50"/>
                </a:lnTo>
                <a:lnTo>
                  <a:pt x="48" y="51"/>
                </a:lnTo>
                <a:lnTo>
                  <a:pt x="47" y="51"/>
                </a:lnTo>
                <a:lnTo>
                  <a:pt x="46" y="53"/>
                </a:lnTo>
                <a:lnTo>
                  <a:pt x="44" y="54"/>
                </a:lnTo>
                <a:lnTo>
                  <a:pt x="43" y="54"/>
                </a:lnTo>
                <a:lnTo>
                  <a:pt x="41" y="54"/>
                </a:lnTo>
                <a:lnTo>
                  <a:pt x="41" y="56"/>
                </a:lnTo>
                <a:lnTo>
                  <a:pt x="40" y="56"/>
                </a:lnTo>
                <a:lnTo>
                  <a:pt x="38" y="56"/>
                </a:lnTo>
                <a:lnTo>
                  <a:pt x="37" y="56"/>
                </a:lnTo>
                <a:lnTo>
                  <a:pt x="36" y="57"/>
                </a:lnTo>
                <a:lnTo>
                  <a:pt x="34" y="57"/>
                </a:lnTo>
                <a:lnTo>
                  <a:pt x="33" y="57"/>
                </a:lnTo>
                <a:lnTo>
                  <a:pt x="31" y="57"/>
                </a:lnTo>
                <a:lnTo>
                  <a:pt x="25" y="57"/>
                </a:lnTo>
                <a:lnTo>
                  <a:pt x="24" y="57"/>
                </a:lnTo>
                <a:lnTo>
                  <a:pt x="23" y="57"/>
                </a:lnTo>
                <a:lnTo>
                  <a:pt x="21" y="57"/>
                </a:lnTo>
                <a:lnTo>
                  <a:pt x="20" y="56"/>
                </a:lnTo>
                <a:lnTo>
                  <a:pt x="18" y="56"/>
                </a:lnTo>
                <a:lnTo>
                  <a:pt x="17" y="56"/>
                </a:lnTo>
                <a:lnTo>
                  <a:pt x="15" y="54"/>
                </a:lnTo>
                <a:lnTo>
                  <a:pt x="14" y="54"/>
                </a:lnTo>
                <a:lnTo>
                  <a:pt x="13" y="53"/>
                </a:lnTo>
                <a:lnTo>
                  <a:pt x="11" y="53"/>
                </a:lnTo>
                <a:lnTo>
                  <a:pt x="10" y="51"/>
                </a:lnTo>
                <a:lnTo>
                  <a:pt x="8" y="50"/>
                </a:lnTo>
                <a:lnTo>
                  <a:pt x="7" y="50"/>
                </a:lnTo>
                <a:lnTo>
                  <a:pt x="7" y="48"/>
                </a:lnTo>
                <a:lnTo>
                  <a:pt x="5" y="47"/>
                </a:lnTo>
                <a:lnTo>
                  <a:pt x="4" y="45"/>
                </a:lnTo>
                <a:lnTo>
                  <a:pt x="4" y="44"/>
                </a:lnTo>
                <a:lnTo>
                  <a:pt x="2" y="44"/>
                </a:lnTo>
                <a:lnTo>
                  <a:pt x="2" y="43"/>
                </a:lnTo>
                <a:lnTo>
                  <a:pt x="2" y="41"/>
                </a:lnTo>
                <a:lnTo>
                  <a:pt x="1" y="40"/>
                </a:lnTo>
                <a:lnTo>
                  <a:pt x="1" y="38"/>
                </a:lnTo>
                <a:lnTo>
                  <a:pt x="1" y="37"/>
                </a:lnTo>
                <a:lnTo>
                  <a:pt x="0" y="35"/>
                </a:lnTo>
                <a:lnTo>
                  <a:pt x="0" y="34"/>
                </a:lnTo>
                <a:lnTo>
                  <a:pt x="0" y="33"/>
                </a:lnTo>
                <a:lnTo>
                  <a:pt x="0" y="3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99" name="Freeform 32"/>
          <p:cNvSpPr>
            <a:spLocks/>
          </p:cNvSpPr>
          <p:nvPr/>
        </p:nvSpPr>
        <p:spPr bwMode="auto">
          <a:xfrm>
            <a:off x="6350000" y="1857399"/>
            <a:ext cx="46038" cy="46038"/>
          </a:xfrm>
          <a:custGeom>
            <a:avLst/>
            <a:gdLst>
              <a:gd name="T0" fmla="*/ 0 w 57"/>
              <a:gd name="T1" fmla="*/ 15656153 h 57"/>
              <a:gd name="T2" fmla="*/ 652609 w 57"/>
              <a:gd name="T3" fmla="*/ 13047330 h 57"/>
              <a:gd name="T4" fmla="*/ 652609 w 57"/>
              <a:gd name="T5" fmla="*/ 11090312 h 57"/>
              <a:gd name="T6" fmla="*/ 1304410 w 57"/>
              <a:gd name="T7" fmla="*/ 8480685 h 57"/>
              <a:gd name="T8" fmla="*/ 3261429 w 57"/>
              <a:gd name="T9" fmla="*/ 6523665 h 57"/>
              <a:gd name="T10" fmla="*/ 4566647 w 57"/>
              <a:gd name="T11" fmla="*/ 4566647 h 57"/>
              <a:gd name="T12" fmla="*/ 6523665 w 57"/>
              <a:gd name="T13" fmla="*/ 2609628 h 57"/>
              <a:gd name="T14" fmla="*/ 9133294 w 57"/>
              <a:gd name="T15" fmla="*/ 1957019 h 57"/>
              <a:gd name="T16" fmla="*/ 11090312 w 57"/>
              <a:gd name="T17" fmla="*/ 652609 h 57"/>
              <a:gd name="T18" fmla="*/ 13047330 w 57"/>
              <a:gd name="T19" fmla="*/ 0 h 57"/>
              <a:gd name="T20" fmla="*/ 15656153 w 57"/>
              <a:gd name="T21" fmla="*/ 0 h 57"/>
              <a:gd name="T22" fmla="*/ 20222798 w 57"/>
              <a:gd name="T23" fmla="*/ 0 h 57"/>
              <a:gd name="T24" fmla="*/ 23485034 w 57"/>
              <a:gd name="T25" fmla="*/ 0 h 57"/>
              <a:gd name="T26" fmla="*/ 26093853 w 57"/>
              <a:gd name="T27" fmla="*/ 652609 h 57"/>
              <a:gd name="T28" fmla="*/ 28050878 w 57"/>
              <a:gd name="T29" fmla="*/ 1957019 h 57"/>
              <a:gd name="T30" fmla="*/ 30007896 w 57"/>
              <a:gd name="T31" fmla="*/ 2609628 h 57"/>
              <a:gd name="T32" fmla="*/ 31313113 w 57"/>
              <a:gd name="T33" fmla="*/ 3914038 h 57"/>
              <a:gd name="T34" fmla="*/ 33270132 w 57"/>
              <a:gd name="T35" fmla="*/ 5871057 h 57"/>
              <a:gd name="T36" fmla="*/ 35227150 w 57"/>
              <a:gd name="T37" fmla="*/ 7176275 h 57"/>
              <a:gd name="T38" fmla="*/ 36531560 w 57"/>
              <a:gd name="T39" fmla="*/ 10437703 h 57"/>
              <a:gd name="T40" fmla="*/ 37184168 w 57"/>
              <a:gd name="T41" fmla="*/ 12394722 h 57"/>
              <a:gd name="T42" fmla="*/ 37184168 w 57"/>
              <a:gd name="T43" fmla="*/ 15004352 h 57"/>
              <a:gd name="T44" fmla="*/ 37184168 w 57"/>
              <a:gd name="T45" fmla="*/ 16961370 h 57"/>
              <a:gd name="T46" fmla="*/ 37184168 w 57"/>
              <a:gd name="T47" fmla="*/ 22179816 h 57"/>
              <a:gd name="T48" fmla="*/ 37184168 w 57"/>
              <a:gd name="T49" fmla="*/ 24136835 h 57"/>
              <a:gd name="T50" fmla="*/ 36531560 w 57"/>
              <a:gd name="T51" fmla="*/ 27399077 h 57"/>
              <a:gd name="T52" fmla="*/ 35227150 w 57"/>
              <a:gd name="T53" fmla="*/ 28703486 h 57"/>
              <a:gd name="T54" fmla="*/ 33270132 w 57"/>
              <a:gd name="T55" fmla="*/ 30660505 h 57"/>
              <a:gd name="T56" fmla="*/ 31313113 w 57"/>
              <a:gd name="T57" fmla="*/ 32617523 h 57"/>
              <a:gd name="T58" fmla="*/ 30007896 w 57"/>
              <a:gd name="T59" fmla="*/ 34574541 h 57"/>
              <a:gd name="T60" fmla="*/ 28050878 w 57"/>
              <a:gd name="T61" fmla="*/ 35879759 h 57"/>
              <a:gd name="T62" fmla="*/ 26093853 w 57"/>
              <a:gd name="T63" fmla="*/ 36531560 h 57"/>
              <a:gd name="T64" fmla="*/ 23485034 w 57"/>
              <a:gd name="T65" fmla="*/ 37184168 h 57"/>
              <a:gd name="T66" fmla="*/ 20222798 w 57"/>
              <a:gd name="T67" fmla="*/ 37184168 h 57"/>
              <a:gd name="T68" fmla="*/ 20222798 w 57"/>
              <a:gd name="T69" fmla="*/ 37184168 h 57"/>
              <a:gd name="T70" fmla="*/ 20222798 w 57"/>
              <a:gd name="T71" fmla="*/ 37184168 h 57"/>
              <a:gd name="T72" fmla="*/ 20222798 w 57"/>
              <a:gd name="T73" fmla="*/ 37184168 h 57"/>
              <a:gd name="T74" fmla="*/ 20222798 w 57"/>
              <a:gd name="T75" fmla="*/ 37184168 h 57"/>
              <a:gd name="T76" fmla="*/ 20222798 w 57"/>
              <a:gd name="T77" fmla="*/ 37184168 h 57"/>
              <a:gd name="T78" fmla="*/ 20222798 w 57"/>
              <a:gd name="T79" fmla="*/ 37184168 h 57"/>
              <a:gd name="T80" fmla="*/ 20222798 w 57"/>
              <a:gd name="T81" fmla="*/ 37184168 h 57"/>
              <a:gd name="T82" fmla="*/ 20222798 w 57"/>
              <a:gd name="T83" fmla="*/ 37184168 h 57"/>
              <a:gd name="T84" fmla="*/ 20222798 w 57"/>
              <a:gd name="T85" fmla="*/ 37184168 h 57"/>
              <a:gd name="T86" fmla="*/ 20222798 w 57"/>
              <a:gd name="T87" fmla="*/ 37184168 h 57"/>
              <a:gd name="T88" fmla="*/ 20222798 w 57"/>
              <a:gd name="T89" fmla="*/ 37184168 h 57"/>
              <a:gd name="T90" fmla="*/ 15656153 w 57"/>
              <a:gd name="T91" fmla="*/ 37184168 h 57"/>
              <a:gd name="T92" fmla="*/ 13047330 w 57"/>
              <a:gd name="T93" fmla="*/ 36531560 h 57"/>
              <a:gd name="T94" fmla="*/ 11090312 w 57"/>
              <a:gd name="T95" fmla="*/ 36531560 h 57"/>
              <a:gd name="T96" fmla="*/ 9133294 w 57"/>
              <a:gd name="T97" fmla="*/ 35879759 h 57"/>
              <a:gd name="T98" fmla="*/ 6523665 w 57"/>
              <a:gd name="T99" fmla="*/ 33922740 h 57"/>
              <a:gd name="T100" fmla="*/ 4566647 w 57"/>
              <a:gd name="T101" fmla="*/ 32617523 h 57"/>
              <a:gd name="T102" fmla="*/ 3261429 w 57"/>
              <a:gd name="T103" fmla="*/ 30660505 h 57"/>
              <a:gd name="T104" fmla="*/ 1304410 w 57"/>
              <a:gd name="T105" fmla="*/ 28703486 h 57"/>
              <a:gd name="T106" fmla="*/ 652609 w 57"/>
              <a:gd name="T107" fmla="*/ 26093853 h 57"/>
              <a:gd name="T108" fmla="*/ 652609 w 57"/>
              <a:gd name="T109" fmla="*/ 24136835 h 57"/>
              <a:gd name="T110" fmla="*/ 0 w 57"/>
              <a:gd name="T111" fmla="*/ 21528015 h 5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57"/>
              <a:gd name="T169" fmla="*/ 0 h 57"/>
              <a:gd name="T170" fmla="*/ 57 w 57"/>
              <a:gd name="T171" fmla="*/ 57 h 57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57" h="57">
                <a:moveTo>
                  <a:pt x="0" y="32"/>
                </a:moveTo>
                <a:lnTo>
                  <a:pt x="0" y="26"/>
                </a:lnTo>
                <a:lnTo>
                  <a:pt x="0" y="24"/>
                </a:lnTo>
                <a:lnTo>
                  <a:pt x="0" y="23"/>
                </a:lnTo>
                <a:lnTo>
                  <a:pt x="0" y="21"/>
                </a:lnTo>
                <a:lnTo>
                  <a:pt x="1" y="20"/>
                </a:lnTo>
                <a:lnTo>
                  <a:pt x="1" y="19"/>
                </a:lnTo>
                <a:lnTo>
                  <a:pt x="1" y="17"/>
                </a:lnTo>
                <a:lnTo>
                  <a:pt x="2" y="16"/>
                </a:lnTo>
                <a:lnTo>
                  <a:pt x="2" y="14"/>
                </a:lnTo>
                <a:lnTo>
                  <a:pt x="2" y="13"/>
                </a:lnTo>
                <a:lnTo>
                  <a:pt x="4" y="11"/>
                </a:lnTo>
                <a:lnTo>
                  <a:pt x="5" y="10"/>
                </a:lnTo>
                <a:lnTo>
                  <a:pt x="5" y="9"/>
                </a:lnTo>
                <a:lnTo>
                  <a:pt x="7" y="9"/>
                </a:lnTo>
                <a:lnTo>
                  <a:pt x="7" y="7"/>
                </a:lnTo>
                <a:lnTo>
                  <a:pt x="8" y="6"/>
                </a:lnTo>
                <a:lnTo>
                  <a:pt x="10" y="6"/>
                </a:lnTo>
                <a:lnTo>
                  <a:pt x="10" y="4"/>
                </a:lnTo>
                <a:lnTo>
                  <a:pt x="11" y="4"/>
                </a:lnTo>
                <a:lnTo>
                  <a:pt x="13" y="3"/>
                </a:lnTo>
                <a:lnTo>
                  <a:pt x="14" y="3"/>
                </a:lnTo>
                <a:lnTo>
                  <a:pt x="15" y="1"/>
                </a:lnTo>
                <a:lnTo>
                  <a:pt x="17" y="1"/>
                </a:lnTo>
                <a:lnTo>
                  <a:pt x="18" y="1"/>
                </a:lnTo>
                <a:lnTo>
                  <a:pt x="20" y="0"/>
                </a:lnTo>
                <a:lnTo>
                  <a:pt x="21" y="0"/>
                </a:lnTo>
                <a:lnTo>
                  <a:pt x="23" y="0"/>
                </a:lnTo>
                <a:lnTo>
                  <a:pt x="24" y="0"/>
                </a:lnTo>
                <a:lnTo>
                  <a:pt x="25" y="0"/>
                </a:lnTo>
                <a:lnTo>
                  <a:pt x="31" y="0"/>
                </a:lnTo>
                <a:lnTo>
                  <a:pt x="33" y="0"/>
                </a:lnTo>
                <a:lnTo>
                  <a:pt x="34" y="0"/>
                </a:lnTo>
                <a:lnTo>
                  <a:pt x="36" y="0"/>
                </a:lnTo>
                <a:lnTo>
                  <a:pt x="37" y="0"/>
                </a:lnTo>
                <a:lnTo>
                  <a:pt x="38" y="0"/>
                </a:lnTo>
                <a:lnTo>
                  <a:pt x="40" y="1"/>
                </a:lnTo>
                <a:lnTo>
                  <a:pt x="41" y="1"/>
                </a:lnTo>
                <a:lnTo>
                  <a:pt x="43" y="3"/>
                </a:lnTo>
                <a:lnTo>
                  <a:pt x="44" y="3"/>
                </a:lnTo>
                <a:lnTo>
                  <a:pt x="46" y="3"/>
                </a:lnTo>
                <a:lnTo>
                  <a:pt x="46" y="4"/>
                </a:lnTo>
                <a:lnTo>
                  <a:pt x="47" y="4"/>
                </a:lnTo>
                <a:lnTo>
                  <a:pt x="48" y="6"/>
                </a:lnTo>
                <a:lnTo>
                  <a:pt x="50" y="7"/>
                </a:lnTo>
                <a:lnTo>
                  <a:pt x="51" y="9"/>
                </a:lnTo>
                <a:lnTo>
                  <a:pt x="53" y="10"/>
                </a:lnTo>
                <a:lnTo>
                  <a:pt x="53" y="11"/>
                </a:lnTo>
                <a:lnTo>
                  <a:pt x="54" y="11"/>
                </a:lnTo>
                <a:lnTo>
                  <a:pt x="54" y="13"/>
                </a:lnTo>
                <a:lnTo>
                  <a:pt x="56" y="14"/>
                </a:lnTo>
                <a:lnTo>
                  <a:pt x="56" y="16"/>
                </a:lnTo>
                <a:lnTo>
                  <a:pt x="56" y="17"/>
                </a:lnTo>
                <a:lnTo>
                  <a:pt x="57" y="19"/>
                </a:lnTo>
                <a:lnTo>
                  <a:pt x="57" y="20"/>
                </a:lnTo>
                <a:lnTo>
                  <a:pt x="57" y="21"/>
                </a:lnTo>
                <a:lnTo>
                  <a:pt x="57" y="23"/>
                </a:lnTo>
                <a:lnTo>
                  <a:pt x="57" y="24"/>
                </a:lnTo>
                <a:lnTo>
                  <a:pt x="57" y="26"/>
                </a:lnTo>
                <a:lnTo>
                  <a:pt x="57" y="32"/>
                </a:lnTo>
                <a:lnTo>
                  <a:pt x="57" y="33"/>
                </a:lnTo>
                <a:lnTo>
                  <a:pt x="57" y="34"/>
                </a:lnTo>
                <a:lnTo>
                  <a:pt x="57" y="36"/>
                </a:lnTo>
                <a:lnTo>
                  <a:pt x="57" y="37"/>
                </a:lnTo>
                <a:lnTo>
                  <a:pt x="56" y="39"/>
                </a:lnTo>
                <a:lnTo>
                  <a:pt x="56" y="40"/>
                </a:lnTo>
                <a:lnTo>
                  <a:pt x="56" y="42"/>
                </a:lnTo>
                <a:lnTo>
                  <a:pt x="56" y="43"/>
                </a:lnTo>
                <a:lnTo>
                  <a:pt x="54" y="44"/>
                </a:lnTo>
                <a:lnTo>
                  <a:pt x="53" y="46"/>
                </a:lnTo>
                <a:lnTo>
                  <a:pt x="53" y="47"/>
                </a:lnTo>
                <a:lnTo>
                  <a:pt x="51" y="47"/>
                </a:lnTo>
                <a:lnTo>
                  <a:pt x="51" y="49"/>
                </a:lnTo>
                <a:lnTo>
                  <a:pt x="50" y="50"/>
                </a:lnTo>
                <a:lnTo>
                  <a:pt x="48" y="50"/>
                </a:lnTo>
                <a:lnTo>
                  <a:pt x="48" y="52"/>
                </a:lnTo>
                <a:lnTo>
                  <a:pt x="47" y="52"/>
                </a:lnTo>
                <a:lnTo>
                  <a:pt x="46" y="53"/>
                </a:lnTo>
                <a:lnTo>
                  <a:pt x="44" y="55"/>
                </a:lnTo>
                <a:lnTo>
                  <a:pt x="43" y="55"/>
                </a:lnTo>
                <a:lnTo>
                  <a:pt x="41" y="55"/>
                </a:lnTo>
                <a:lnTo>
                  <a:pt x="41" y="56"/>
                </a:lnTo>
                <a:lnTo>
                  <a:pt x="40" y="56"/>
                </a:lnTo>
                <a:lnTo>
                  <a:pt x="38" y="56"/>
                </a:lnTo>
                <a:lnTo>
                  <a:pt x="37" y="56"/>
                </a:lnTo>
                <a:lnTo>
                  <a:pt x="36" y="57"/>
                </a:lnTo>
                <a:lnTo>
                  <a:pt x="34" y="57"/>
                </a:lnTo>
                <a:lnTo>
                  <a:pt x="33" y="57"/>
                </a:lnTo>
                <a:lnTo>
                  <a:pt x="31" y="57"/>
                </a:lnTo>
                <a:lnTo>
                  <a:pt x="25" y="57"/>
                </a:lnTo>
                <a:lnTo>
                  <a:pt x="24" y="57"/>
                </a:lnTo>
                <a:lnTo>
                  <a:pt x="23" y="57"/>
                </a:lnTo>
                <a:lnTo>
                  <a:pt x="21" y="57"/>
                </a:lnTo>
                <a:lnTo>
                  <a:pt x="20" y="56"/>
                </a:lnTo>
                <a:lnTo>
                  <a:pt x="18" y="56"/>
                </a:lnTo>
                <a:lnTo>
                  <a:pt x="17" y="56"/>
                </a:lnTo>
                <a:lnTo>
                  <a:pt x="15" y="55"/>
                </a:lnTo>
                <a:lnTo>
                  <a:pt x="14" y="55"/>
                </a:lnTo>
                <a:lnTo>
                  <a:pt x="13" y="53"/>
                </a:lnTo>
                <a:lnTo>
                  <a:pt x="11" y="53"/>
                </a:lnTo>
                <a:lnTo>
                  <a:pt x="10" y="52"/>
                </a:lnTo>
                <a:lnTo>
                  <a:pt x="8" y="50"/>
                </a:lnTo>
                <a:lnTo>
                  <a:pt x="7" y="50"/>
                </a:lnTo>
                <a:lnTo>
                  <a:pt x="7" y="49"/>
                </a:lnTo>
                <a:lnTo>
                  <a:pt x="5" y="47"/>
                </a:lnTo>
                <a:lnTo>
                  <a:pt x="4" y="46"/>
                </a:lnTo>
                <a:lnTo>
                  <a:pt x="4" y="44"/>
                </a:lnTo>
                <a:lnTo>
                  <a:pt x="2" y="44"/>
                </a:lnTo>
                <a:lnTo>
                  <a:pt x="2" y="43"/>
                </a:lnTo>
                <a:lnTo>
                  <a:pt x="2" y="42"/>
                </a:lnTo>
                <a:lnTo>
                  <a:pt x="1" y="40"/>
                </a:lnTo>
                <a:lnTo>
                  <a:pt x="1" y="39"/>
                </a:lnTo>
                <a:lnTo>
                  <a:pt x="1" y="37"/>
                </a:lnTo>
                <a:lnTo>
                  <a:pt x="0" y="36"/>
                </a:lnTo>
                <a:lnTo>
                  <a:pt x="0" y="34"/>
                </a:lnTo>
                <a:lnTo>
                  <a:pt x="0" y="33"/>
                </a:lnTo>
                <a:lnTo>
                  <a:pt x="0" y="3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900" name="Rectangle 33"/>
          <p:cNvSpPr>
            <a:spLocks noChangeArrowheads="1"/>
          </p:cNvSpPr>
          <p:nvPr/>
        </p:nvSpPr>
        <p:spPr bwMode="auto">
          <a:xfrm>
            <a:off x="4138613" y="1898674"/>
            <a:ext cx="14224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>
                <a:solidFill>
                  <a:srgbClr val="000000"/>
                </a:solidFill>
                <a:latin typeface="Times-Roman"/>
              </a:rPr>
              <a:t>Combinational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6901" name="Rectangle 34"/>
          <p:cNvSpPr>
            <a:spLocks noChangeArrowheads="1"/>
          </p:cNvSpPr>
          <p:nvPr/>
        </p:nvSpPr>
        <p:spPr bwMode="auto">
          <a:xfrm>
            <a:off x="4486275" y="2149499"/>
            <a:ext cx="693738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>
                <a:solidFill>
                  <a:srgbClr val="000000"/>
                </a:solidFill>
                <a:latin typeface="Times-Roman"/>
              </a:rPr>
              <a:t>circuit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6902" name="Rectangle 35"/>
          <p:cNvSpPr>
            <a:spLocks noChangeArrowheads="1"/>
          </p:cNvSpPr>
          <p:nvPr/>
        </p:nvSpPr>
        <p:spPr bwMode="auto">
          <a:xfrm>
            <a:off x="5419725" y="3527449"/>
            <a:ext cx="295275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>
                <a:solidFill>
                  <a:srgbClr val="000000"/>
                </a:solidFill>
                <a:latin typeface="Times-Roman"/>
              </a:rPr>
              <a:t>Y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6903" name="Rectangle 36"/>
          <p:cNvSpPr>
            <a:spLocks noChangeArrowheads="1"/>
          </p:cNvSpPr>
          <p:nvPr/>
        </p:nvSpPr>
        <p:spPr bwMode="auto">
          <a:xfrm>
            <a:off x="5575300" y="3630637"/>
            <a:ext cx="1809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1300" i="1">
                <a:solidFill>
                  <a:srgbClr val="000000"/>
                </a:solidFill>
                <a:latin typeface="Times-Roman"/>
              </a:rPr>
              <a:t>k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6904" name="Rectangle 37"/>
          <p:cNvSpPr>
            <a:spLocks noChangeArrowheads="1"/>
          </p:cNvSpPr>
          <p:nvPr/>
        </p:nvSpPr>
        <p:spPr bwMode="auto">
          <a:xfrm>
            <a:off x="5416550" y="4814912"/>
            <a:ext cx="295275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>
                <a:solidFill>
                  <a:srgbClr val="000000"/>
                </a:solidFill>
                <a:latin typeface="Times-Roman"/>
              </a:rPr>
              <a:t>Y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6905" name="Rectangle 38"/>
          <p:cNvSpPr>
            <a:spLocks noChangeArrowheads="1"/>
          </p:cNvSpPr>
          <p:nvPr/>
        </p:nvSpPr>
        <p:spPr bwMode="auto">
          <a:xfrm>
            <a:off x="5572125" y="4919687"/>
            <a:ext cx="190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1300">
                <a:solidFill>
                  <a:srgbClr val="000000"/>
                </a:solidFill>
                <a:latin typeface="Times-Roman"/>
              </a:rPr>
              <a:t>1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6906" name="Rectangle 39"/>
          <p:cNvSpPr>
            <a:spLocks noChangeArrowheads="1"/>
          </p:cNvSpPr>
          <p:nvPr/>
        </p:nvSpPr>
        <p:spPr bwMode="auto">
          <a:xfrm>
            <a:off x="3927475" y="3470299"/>
            <a:ext cx="158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000000"/>
                </a:solidFill>
                <a:latin typeface="Times-Roman"/>
              </a:rPr>
              <a:t>y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6907" name="Rectangle 40"/>
          <p:cNvSpPr>
            <a:spLocks noChangeArrowheads="1"/>
          </p:cNvSpPr>
          <p:nvPr/>
        </p:nvSpPr>
        <p:spPr bwMode="auto">
          <a:xfrm>
            <a:off x="4027488" y="3573487"/>
            <a:ext cx="1285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1300" i="1">
                <a:solidFill>
                  <a:srgbClr val="000000"/>
                </a:solidFill>
                <a:latin typeface="Times-Roman"/>
              </a:rPr>
              <a:t>k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6908" name="Rectangle 41"/>
          <p:cNvSpPr>
            <a:spLocks noChangeArrowheads="1"/>
          </p:cNvSpPr>
          <p:nvPr/>
        </p:nvSpPr>
        <p:spPr bwMode="auto">
          <a:xfrm>
            <a:off x="3937000" y="4757762"/>
            <a:ext cx="2365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000000"/>
                </a:solidFill>
                <a:latin typeface="Times-Roman"/>
              </a:rPr>
              <a:t>y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6909" name="Rectangle 42"/>
          <p:cNvSpPr>
            <a:spLocks noChangeArrowheads="1"/>
          </p:cNvSpPr>
          <p:nvPr/>
        </p:nvSpPr>
        <p:spPr bwMode="auto">
          <a:xfrm>
            <a:off x="4037013" y="4860949"/>
            <a:ext cx="190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1300">
                <a:solidFill>
                  <a:srgbClr val="000000"/>
                </a:solidFill>
                <a:latin typeface="Times-Roman"/>
              </a:rPr>
              <a:t>1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6910" name="Rectangle 43"/>
          <p:cNvSpPr>
            <a:spLocks noChangeArrowheads="1"/>
          </p:cNvSpPr>
          <p:nvPr/>
        </p:nvSpPr>
        <p:spPr bwMode="auto">
          <a:xfrm>
            <a:off x="2489200" y="1258912"/>
            <a:ext cx="158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000000"/>
                </a:solidFill>
                <a:latin typeface="Times-Roman"/>
              </a:rPr>
              <a:t>x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6911" name="Rectangle 44"/>
          <p:cNvSpPr>
            <a:spLocks noChangeArrowheads="1"/>
          </p:cNvSpPr>
          <p:nvPr/>
        </p:nvSpPr>
        <p:spPr bwMode="auto">
          <a:xfrm>
            <a:off x="2635250" y="1363687"/>
            <a:ext cx="190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1300">
                <a:solidFill>
                  <a:srgbClr val="000000"/>
                </a:solidFill>
                <a:latin typeface="Times-Roman"/>
              </a:rPr>
              <a:t>1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6912" name="Rectangle 45"/>
          <p:cNvSpPr>
            <a:spLocks noChangeArrowheads="1"/>
          </p:cNvSpPr>
          <p:nvPr/>
        </p:nvSpPr>
        <p:spPr bwMode="auto">
          <a:xfrm>
            <a:off x="2489200" y="1906612"/>
            <a:ext cx="158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000000"/>
                </a:solidFill>
                <a:latin typeface="Times-Roman"/>
              </a:rPr>
              <a:t>x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6913" name="Rectangle 46"/>
          <p:cNvSpPr>
            <a:spLocks noChangeArrowheads="1"/>
          </p:cNvSpPr>
          <p:nvPr/>
        </p:nvSpPr>
        <p:spPr bwMode="auto">
          <a:xfrm>
            <a:off x="2635250" y="2009799"/>
            <a:ext cx="190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1300" i="1">
                <a:solidFill>
                  <a:srgbClr val="000000"/>
                </a:solidFill>
                <a:latin typeface="Times-Roman"/>
              </a:rPr>
              <a:t>n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6914" name="Rectangle 47"/>
          <p:cNvSpPr>
            <a:spLocks noChangeArrowheads="1"/>
          </p:cNvSpPr>
          <p:nvPr/>
        </p:nvSpPr>
        <p:spPr bwMode="auto">
          <a:xfrm>
            <a:off x="6845300" y="1258912"/>
            <a:ext cx="2254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000000"/>
                </a:solidFill>
                <a:latin typeface="Times-Roman"/>
              </a:rPr>
              <a:t>z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6915" name="Rectangle 48"/>
          <p:cNvSpPr>
            <a:spLocks noChangeArrowheads="1"/>
          </p:cNvSpPr>
          <p:nvPr/>
        </p:nvSpPr>
        <p:spPr bwMode="auto">
          <a:xfrm>
            <a:off x="6934200" y="1363687"/>
            <a:ext cx="190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1300">
                <a:solidFill>
                  <a:srgbClr val="000000"/>
                </a:solidFill>
                <a:latin typeface="Times-Roman"/>
              </a:rPr>
              <a:t>1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6916" name="Rectangle 49"/>
          <p:cNvSpPr>
            <a:spLocks noChangeArrowheads="1"/>
          </p:cNvSpPr>
          <p:nvPr/>
        </p:nvSpPr>
        <p:spPr bwMode="auto">
          <a:xfrm>
            <a:off x="6827838" y="1906612"/>
            <a:ext cx="2254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i="1">
                <a:solidFill>
                  <a:srgbClr val="000000"/>
                </a:solidFill>
                <a:latin typeface="Times-Roman"/>
              </a:rPr>
              <a:t>z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6917" name="Rectangle 50"/>
          <p:cNvSpPr>
            <a:spLocks noChangeArrowheads="1"/>
          </p:cNvSpPr>
          <p:nvPr/>
        </p:nvSpPr>
        <p:spPr bwMode="auto">
          <a:xfrm>
            <a:off x="6915150" y="2009799"/>
            <a:ext cx="2270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 sz="1300" i="1">
                <a:solidFill>
                  <a:srgbClr val="000000"/>
                </a:solidFill>
                <a:latin typeface="Times-Roman"/>
              </a:rPr>
              <a:t>m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6918" name="Rectangle 51"/>
          <p:cNvSpPr>
            <a:spLocks noChangeArrowheads="1"/>
          </p:cNvSpPr>
          <p:nvPr/>
        </p:nvSpPr>
        <p:spPr bwMode="auto">
          <a:xfrm>
            <a:off x="7335838" y="1628799"/>
            <a:ext cx="8255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>
                <a:solidFill>
                  <a:srgbClr val="000000"/>
                </a:solidFill>
                <a:latin typeface="Times-Roman"/>
              </a:rPr>
              <a:t>Outputs 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6919" name="Rectangle 52"/>
          <p:cNvSpPr>
            <a:spLocks noChangeArrowheads="1"/>
          </p:cNvSpPr>
          <p:nvPr/>
        </p:nvSpPr>
        <p:spPr bwMode="auto">
          <a:xfrm>
            <a:off x="1665288" y="1631974"/>
            <a:ext cx="62865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zh-CN">
                <a:solidFill>
                  <a:srgbClr val="000000"/>
                </a:solidFill>
                <a:latin typeface="Times-Roman"/>
              </a:rPr>
              <a:t>Inputs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36920" name="Text Box 53"/>
          <p:cNvSpPr txBox="1">
            <a:spLocks noChangeArrowheads="1"/>
          </p:cNvSpPr>
          <p:nvPr/>
        </p:nvSpPr>
        <p:spPr bwMode="auto">
          <a:xfrm>
            <a:off x="4173538" y="5595962"/>
            <a:ext cx="1246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/>
              <a:t>延迟部件</a:t>
            </a:r>
          </a:p>
        </p:txBody>
      </p:sp>
      <p:sp>
        <p:nvSpPr>
          <p:cNvPr id="36921" name="AutoShape 54"/>
          <p:cNvSpPr>
            <a:spLocks noChangeArrowheads="1"/>
          </p:cNvSpPr>
          <p:nvPr/>
        </p:nvSpPr>
        <p:spPr bwMode="auto">
          <a:xfrm>
            <a:off x="6827838" y="3897337"/>
            <a:ext cx="2005012" cy="742950"/>
          </a:xfrm>
          <a:prstGeom prst="wedgeRoundRectCallout">
            <a:avLst>
              <a:gd name="adj1" fmla="val -117065"/>
              <a:gd name="adj2" fmla="val 54060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zh-CN"/>
              <a:t>Excitation state</a:t>
            </a:r>
          </a:p>
          <a:p>
            <a:pPr algn="ctr" eaLnBrk="0" hangingPunct="0"/>
            <a:r>
              <a:rPr lang="en-US" altLang="zh-CN"/>
              <a:t>/</a:t>
            </a:r>
            <a:r>
              <a:rPr lang="zh-CN" altLang="en-US"/>
              <a:t>激励状态</a:t>
            </a:r>
          </a:p>
        </p:txBody>
      </p:sp>
      <p:sp>
        <p:nvSpPr>
          <p:cNvPr id="36922" name="AutoShape 55"/>
          <p:cNvSpPr>
            <a:spLocks noChangeArrowheads="1"/>
          </p:cNvSpPr>
          <p:nvPr/>
        </p:nvSpPr>
        <p:spPr bwMode="auto">
          <a:xfrm>
            <a:off x="392113" y="3859237"/>
            <a:ext cx="2255837" cy="781050"/>
          </a:xfrm>
          <a:prstGeom prst="wedgeRoundRectCallout">
            <a:avLst>
              <a:gd name="adj1" fmla="val 112843"/>
              <a:gd name="adj2" fmla="val 34148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zh-CN" dirty="0"/>
              <a:t>secondary state</a:t>
            </a:r>
          </a:p>
          <a:p>
            <a:pPr algn="ctr" eaLnBrk="0" hangingPunct="0"/>
            <a:r>
              <a:rPr lang="en-US" altLang="zh-CN" dirty="0"/>
              <a:t>/</a:t>
            </a:r>
            <a:r>
              <a:rPr lang="zh-CN" altLang="en-US" dirty="0"/>
              <a:t>二次状态</a:t>
            </a:r>
          </a:p>
        </p:txBody>
      </p:sp>
      <p:sp>
        <p:nvSpPr>
          <p:cNvPr id="36923" name="Text Box 56"/>
          <p:cNvSpPr txBox="1">
            <a:spLocks noChangeArrowheads="1"/>
          </p:cNvSpPr>
          <p:nvPr/>
        </p:nvSpPr>
        <p:spPr bwMode="auto">
          <a:xfrm>
            <a:off x="755650" y="5411812"/>
            <a:ext cx="2354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Total state: (x, y)</a:t>
            </a:r>
          </a:p>
        </p:txBody>
      </p:sp>
      <p:sp>
        <p:nvSpPr>
          <p:cNvPr id="36924" name="Text Box 57"/>
          <p:cNvSpPr txBox="1">
            <a:spLocks noChangeArrowheads="1"/>
          </p:cNvSpPr>
          <p:nvPr/>
        </p:nvSpPr>
        <p:spPr bwMode="auto">
          <a:xfrm>
            <a:off x="755650" y="5870599"/>
            <a:ext cx="231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要求延迟时间相同</a:t>
            </a:r>
          </a:p>
        </p:txBody>
      </p:sp>
      <p:sp>
        <p:nvSpPr>
          <p:cNvPr id="36925" name="AutoShape 58"/>
          <p:cNvSpPr>
            <a:spLocks noChangeArrowheads="1"/>
          </p:cNvSpPr>
          <p:nvPr/>
        </p:nvSpPr>
        <p:spPr bwMode="auto">
          <a:xfrm>
            <a:off x="106363" y="1765324"/>
            <a:ext cx="1558925" cy="1628775"/>
          </a:xfrm>
          <a:prstGeom prst="cloudCallout">
            <a:avLst>
              <a:gd name="adj1" fmla="val 103727"/>
              <a:gd name="adj2" fmla="val -37454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/>
              <a:t>同时只能有</a:t>
            </a:r>
            <a:r>
              <a:rPr lang="en-US" altLang="zh-CN"/>
              <a:t>1</a:t>
            </a:r>
            <a:r>
              <a:rPr lang="zh-CN" altLang="en-US"/>
              <a:t>个输入改变</a:t>
            </a:r>
          </a:p>
        </p:txBody>
      </p:sp>
      <p:sp>
        <p:nvSpPr>
          <p:cNvPr id="36926" name="Text Box 59"/>
          <p:cNvSpPr txBox="1">
            <a:spLocks noChangeArrowheads="1"/>
          </p:cNvSpPr>
          <p:nvPr/>
        </p:nvSpPr>
        <p:spPr bwMode="auto">
          <a:xfrm>
            <a:off x="1017904" y="231799"/>
            <a:ext cx="672244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/>
              <a:t>电平型异步时序电路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07E091-6445-423A-8FEE-D82E936D9D3E}" type="datetime1">
              <a:rPr lang="zh-CN" altLang="en-US" smtClean="0"/>
              <a:t>2018/12/2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3A504-0601-435B-9AAA-B5C953CB149B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 dirty="0"/>
              <a:t>反馈时序电路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457200" y="1239838"/>
            <a:ext cx="8686800" cy="3117850"/>
          </a:xfrm>
        </p:spPr>
        <p:txBody>
          <a:bodyPr/>
          <a:lstStyle/>
          <a:p>
            <a:r>
              <a:rPr lang="zh-CN" altLang="en-US" sz="2800" dirty="0"/>
              <a:t>双稳态电路、锁存器和触发器等都是反馈时序电路。反馈回路是记忆元件，存储</a:t>
            </a:r>
            <a:r>
              <a:rPr lang="en-US" altLang="zh-CN" sz="2800" dirty="0"/>
              <a:t>0</a:t>
            </a:r>
            <a:r>
              <a:rPr lang="zh-CN" altLang="en-US" sz="2800" dirty="0"/>
              <a:t>或</a:t>
            </a:r>
            <a:r>
              <a:rPr lang="en-US" altLang="zh-CN" sz="2800" dirty="0"/>
              <a:t>1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基本模式</a:t>
            </a:r>
            <a:r>
              <a:rPr lang="zh-CN" altLang="en-US" sz="2800" dirty="0"/>
              <a:t>电路，对</a:t>
            </a:r>
            <a:r>
              <a:rPr lang="zh-CN" altLang="en-US" sz="2800" dirty="0">
                <a:solidFill>
                  <a:srgbClr val="FF0000"/>
                </a:solidFill>
              </a:rPr>
              <a:t>输入信号</a:t>
            </a:r>
            <a:r>
              <a:rPr lang="zh-CN" altLang="en-US" sz="2800" dirty="0"/>
              <a:t>的约束：</a:t>
            </a:r>
          </a:p>
          <a:p>
            <a:pPr lvl="1"/>
            <a:r>
              <a:rPr lang="zh-CN" altLang="en-US" sz="2400" dirty="0"/>
              <a:t>不允许两个或两个以上输入同时变化</a:t>
            </a:r>
            <a:r>
              <a:rPr lang="en-US" altLang="zh-CN" sz="2400" dirty="0"/>
              <a:t>(</a:t>
            </a:r>
            <a:r>
              <a:rPr lang="zh-CN" altLang="en-US" sz="2400" dirty="0"/>
              <a:t>每时刻</a:t>
            </a:r>
            <a:r>
              <a:rPr lang="zh-CN" altLang="en-US" sz="2400" b="1" dirty="0">
                <a:solidFill>
                  <a:srgbClr val="FF0000"/>
                </a:solidFill>
              </a:rPr>
              <a:t>仅允许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dirty="0"/>
              <a:t>个输入发生变化</a:t>
            </a:r>
            <a:r>
              <a:rPr lang="en-US" altLang="zh-CN" sz="2400" dirty="0"/>
              <a:t>)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仅当电路处于稳态时</a:t>
            </a:r>
            <a:r>
              <a:rPr lang="zh-CN" altLang="en-US" sz="2400" dirty="0"/>
              <a:t>，允许输入信号发生变化</a:t>
            </a:r>
          </a:p>
        </p:txBody>
      </p:sp>
      <p:pic>
        <p:nvPicPr>
          <p:cNvPr id="37895" name="图片 7" descr="7-65fbkmealy.jpg"/>
          <p:cNvPicPr>
            <a:picLocks noChangeAspect="1"/>
          </p:cNvPicPr>
          <p:nvPr/>
        </p:nvPicPr>
        <p:blipFill>
          <a:blip r:embed="rId3" cstate="print"/>
          <a:srcRect b="14377"/>
          <a:stretch>
            <a:fillRect/>
          </a:stretch>
        </p:blipFill>
        <p:spPr bwMode="auto">
          <a:xfrm>
            <a:off x="285750" y="3932238"/>
            <a:ext cx="84010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83C7A-CC3A-4D60-8BE9-1F63413BC6D4}" type="datetime1">
              <a:rPr lang="zh-CN" altLang="en-US" smtClean="0"/>
              <a:t>2018/12/2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/>
              <a:t>反馈时序电路的分析步骤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根据给定的逻辑电路图，找出它的流程表，作出输入序列的时间图，并说明电路的逻辑功能。</a:t>
            </a:r>
          </a:p>
          <a:p>
            <a:r>
              <a:rPr lang="zh-CN" altLang="en-US" sz="3200" dirty="0"/>
              <a:t>其步骤如下：</a:t>
            </a:r>
          </a:p>
          <a:p>
            <a:pPr marL="858837" lvl="1" indent="-514350">
              <a:buFont typeface="+mj-lt"/>
              <a:buAutoNum type="arabicPeriod"/>
            </a:pPr>
            <a:r>
              <a:rPr lang="zh-CN" altLang="en-US" sz="2800" dirty="0"/>
              <a:t>切断反馈路径，写出激励函数和输出函数</a:t>
            </a:r>
          </a:p>
          <a:p>
            <a:pPr marL="858837" lvl="1" indent="-514350">
              <a:buFont typeface="+mj-lt"/>
              <a:buAutoNum type="arabicPeriod"/>
            </a:pPr>
            <a:r>
              <a:rPr lang="zh-CN" altLang="en-US" sz="2800" dirty="0"/>
              <a:t>列出状态转移表</a:t>
            </a:r>
          </a:p>
          <a:p>
            <a:pPr marL="858837" lvl="1" indent="-514350">
              <a:buFont typeface="+mj-lt"/>
              <a:buAutoNum type="arabicPeriod"/>
            </a:pPr>
            <a:r>
              <a:rPr lang="zh-CN" altLang="en-US" sz="2800" dirty="0"/>
              <a:t>作出状态图和时序</a:t>
            </a:r>
            <a:r>
              <a:rPr lang="en-US" altLang="zh-CN" sz="2800" dirty="0"/>
              <a:t>(</a:t>
            </a:r>
            <a:r>
              <a:rPr lang="zh-CN" altLang="en-US" sz="2800" dirty="0"/>
              <a:t>间</a:t>
            </a:r>
            <a:r>
              <a:rPr lang="en-US" altLang="zh-CN" sz="2800" dirty="0"/>
              <a:t>)</a:t>
            </a:r>
            <a:r>
              <a:rPr lang="zh-CN" altLang="en-US" sz="2800" dirty="0"/>
              <a:t>图</a:t>
            </a:r>
          </a:p>
          <a:p>
            <a:pPr marL="858837" lvl="1" indent="-514350">
              <a:buFont typeface="+mj-lt"/>
              <a:buAutoNum type="arabicPeriod"/>
            </a:pPr>
            <a:r>
              <a:rPr lang="zh-CN" altLang="en-US" sz="2800" dirty="0"/>
              <a:t>说明电路的逻辑功能</a:t>
            </a:r>
          </a:p>
          <a:p>
            <a:endParaRPr lang="zh-CN" altLang="en-US" sz="32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B12C6D-8C48-44FB-B7FE-10B2B34F5937}" type="datetime1">
              <a:rPr lang="zh-CN" altLang="en-US" smtClean="0"/>
              <a:t>2018/12/2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1000125" y="185738"/>
            <a:ext cx="6905625" cy="742950"/>
          </a:xfrm>
        </p:spPr>
        <p:txBody>
          <a:bodyPr/>
          <a:lstStyle/>
          <a:p>
            <a:r>
              <a:rPr lang="zh-CN" altLang="en-US"/>
              <a:t>反馈时序电路的分析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457200" y="1239838"/>
            <a:ext cx="8686800" cy="688975"/>
          </a:xfrm>
        </p:spPr>
        <p:txBody>
          <a:bodyPr/>
          <a:lstStyle/>
          <a:p>
            <a:r>
              <a:rPr lang="zh-CN" altLang="en-US" dirty="0"/>
              <a:t>反馈时序电路的分析：</a:t>
            </a:r>
            <a:r>
              <a:rPr lang="zh-CN" altLang="en-US" dirty="0">
                <a:solidFill>
                  <a:srgbClr val="FF0000"/>
                </a:solidFill>
              </a:rPr>
              <a:t>断开反馈，加上延时</a:t>
            </a:r>
            <a:r>
              <a:rPr lang="zh-CN" altLang="en-US" dirty="0"/>
              <a:t>。</a:t>
            </a:r>
          </a:p>
        </p:txBody>
      </p:sp>
      <p:pic>
        <p:nvPicPr>
          <p:cNvPr id="3994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3" y="1928813"/>
            <a:ext cx="7358062" cy="270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 descr="7-67dltsotb.jpg"/>
          <p:cNvPicPr>
            <a:picLocks noChangeAspect="1"/>
          </p:cNvPicPr>
          <p:nvPr/>
        </p:nvPicPr>
        <p:blipFill>
          <a:blip r:embed="rId4" cstate="print"/>
          <a:srcRect b="23595"/>
          <a:stretch>
            <a:fillRect/>
          </a:stretch>
        </p:blipFill>
        <p:spPr bwMode="auto">
          <a:xfrm>
            <a:off x="4857750" y="4503738"/>
            <a:ext cx="4144963" cy="220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85813" y="5211217"/>
            <a:ext cx="371475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/>
              <a:t>Y*=(C·D)+(C·D´+Y´)´</a:t>
            </a:r>
          </a:p>
          <a:p>
            <a:r>
              <a:rPr lang="en-US" altLang="zh-CN" sz="2800" dirty="0"/>
              <a:t>     =C·D+C´·Y+D·Y</a:t>
            </a:r>
            <a:endParaRPr lang="zh-CN" altLang="en-US" sz="28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73A835-BD7A-4F58-8F5E-502129C05966}" type="datetime1">
              <a:rPr lang="zh-CN" altLang="en-US" smtClean="0"/>
              <a:t>2018/12/2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章时序逻辑设计原理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73651-8D9D-4C78-BD93-BCF99AC4815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923156" y="4689351"/>
            <a:ext cx="3067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带使能端的</a:t>
            </a:r>
            <a:r>
              <a:rPr lang="en-US" altLang="zh-CN" sz="2400" dirty="0"/>
              <a:t>D</a:t>
            </a:r>
            <a:r>
              <a:rPr lang="zh-CN" altLang="en-US" sz="2400" dirty="0"/>
              <a:t>锁存器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dld">
  <a:themeElements>
    <a:clrScheme name="whj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whj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hj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hj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j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whj1</Template>
  <TotalTime>6881</TotalTime>
  <Words>3726</Words>
  <Application>Microsoft Office PowerPoint</Application>
  <PresentationFormat>全屏显示(4:3)</PresentationFormat>
  <Paragraphs>1028</Paragraphs>
  <Slides>34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Times-Roman</vt:lpstr>
      <vt:lpstr>宋体</vt:lpstr>
      <vt:lpstr>Arial</vt:lpstr>
      <vt:lpstr>Symbol</vt:lpstr>
      <vt:lpstr>Times New Roman</vt:lpstr>
      <vt:lpstr>Wingdings</vt:lpstr>
      <vt:lpstr>dld</vt:lpstr>
      <vt:lpstr>公式</vt:lpstr>
      <vt:lpstr>第7章 时序逻辑设计原理</vt:lpstr>
      <vt:lpstr>内容简介</vt:lpstr>
      <vt:lpstr>7.5 反馈时序电路</vt:lpstr>
      <vt:lpstr>反馈(异步)时序电路</vt:lpstr>
      <vt:lpstr>PowerPoint 演示文稿</vt:lpstr>
      <vt:lpstr>PowerPoint 演示文稿</vt:lpstr>
      <vt:lpstr>反馈时序电路</vt:lpstr>
      <vt:lpstr>反馈时序电路的分析步骤</vt:lpstr>
      <vt:lpstr>反馈时序电路的分析</vt:lpstr>
      <vt:lpstr>反馈时序电路的分析</vt:lpstr>
      <vt:lpstr>反馈时序电路的分析</vt:lpstr>
      <vt:lpstr>反馈时序电路的分析</vt:lpstr>
      <vt:lpstr>2分析多反馈回路的电路</vt:lpstr>
      <vt:lpstr>分析多反馈回路的电路</vt:lpstr>
      <vt:lpstr>竞争races</vt:lpstr>
      <vt:lpstr>竞争races</vt:lpstr>
      <vt:lpstr>4 状态表与流程表</vt:lpstr>
      <vt:lpstr>4 状态输出表</vt:lpstr>
      <vt:lpstr>4 状态表与流程表</vt:lpstr>
      <vt:lpstr>4 边沿特性分析</vt:lpstr>
      <vt:lpstr>4 状态表与流程表</vt:lpstr>
      <vt:lpstr>例：分析异步时序电路</vt:lpstr>
      <vt:lpstr>PowerPoint 演示文稿</vt:lpstr>
      <vt:lpstr>电平异步时序电路分析</vt:lpstr>
      <vt:lpstr>电平异步时序电路分析</vt:lpstr>
      <vt:lpstr>7.5.2 反馈时序电路设计</vt:lpstr>
      <vt:lpstr>反馈时序电路设计</vt:lpstr>
      <vt:lpstr>电平异步时序逻辑电路的设计</vt:lpstr>
      <vt:lpstr>电平异步时序逻辑电路的设计</vt:lpstr>
      <vt:lpstr>电平异步时序逻辑电路的设计</vt:lpstr>
      <vt:lpstr>电平异步时序逻辑电路的设计</vt:lpstr>
      <vt:lpstr>电平异步时序逻辑电路的设计</vt:lpstr>
      <vt:lpstr>电平异步时序逻辑电路的设计</vt:lpstr>
      <vt:lpstr>电平异步时序逻辑电路的设计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多媒体技术基础</dc:title>
  <dc:creator>Wu Haijun</dc:creator>
  <cp:lastModifiedBy>zj kelly</cp:lastModifiedBy>
  <cp:revision>255</cp:revision>
  <dcterms:created xsi:type="dcterms:W3CDTF">2006-07-10T13:07:00Z</dcterms:created>
  <dcterms:modified xsi:type="dcterms:W3CDTF">2018-12-02T08:12:47Z</dcterms:modified>
</cp:coreProperties>
</file>