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9" r:id="rId1"/>
  </p:sldMasterIdLst>
  <p:notesMasterIdLst>
    <p:notesMasterId r:id="rId47"/>
  </p:notesMasterIdLst>
  <p:handoutMasterIdLst>
    <p:handoutMasterId r:id="rId48"/>
  </p:handoutMasterIdLst>
  <p:sldIdLst>
    <p:sldId id="256" r:id="rId2"/>
    <p:sldId id="280" r:id="rId3"/>
    <p:sldId id="282" r:id="rId4"/>
    <p:sldId id="368" r:id="rId5"/>
    <p:sldId id="497" r:id="rId6"/>
    <p:sldId id="369" r:id="rId7"/>
    <p:sldId id="472" r:id="rId8"/>
    <p:sldId id="375" r:id="rId9"/>
    <p:sldId id="376" r:id="rId10"/>
    <p:sldId id="379" r:id="rId11"/>
    <p:sldId id="378" r:id="rId12"/>
    <p:sldId id="380" r:id="rId13"/>
    <p:sldId id="383" r:id="rId14"/>
    <p:sldId id="384" r:id="rId15"/>
    <p:sldId id="385" r:id="rId16"/>
    <p:sldId id="502" r:id="rId17"/>
    <p:sldId id="387" r:id="rId18"/>
    <p:sldId id="388" r:id="rId19"/>
    <p:sldId id="392" r:id="rId20"/>
    <p:sldId id="500" r:id="rId21"/>
    <p:sldId id="394" r:id="rId22"/>
    <p:sldId id="395" r:id="rId23"/>
    <p:sldId id="399" r:id="rId24"/>
    <p:sldId id="501" r:id="rId25"/>
    <p:sldId id="400" r:id="rId26"/>
    <p:sldId id="396" r:id="rId27"/>
    <p:sldId id="490" r:id="rId28"/>
    <p:sldId id="491" r:id="rId29"/>
    <p:sldId id="402" r:id="rId30"/>
    <p:sldId id="403" r:id="rId31"/>
    <p:sldId id="404" r:id="rId32"/>
    <p:sldId id="405" r:id="rId33"/>
    <p:sldId id="406" r:id="rId34"/>
    <p:sldId id="407" r:id="rId35"/>
    <p:sldId id="408" r:id="rId36"/>
    <p:sldId id="410" r:id="rId37"/>
    <p:sldId id="416" r:id="rId38"/>
    <p:sldId id="486" r:id="rId39"/>
    <p:sldId id="418" r:id="rId40"/>
    <p:sldId id="419" r:id="rId41"/>
    <p:sldId id="487" r:id="rId42"/>
    <p:sldId id="496" r:id="rId43"/>
    <p:sldId id="499" r:id="rId44"/>
    <p:sldId id="503" r:id="rId45"/>
    <p:sldId id="504" r:id="rId46"/>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0" autoAdjust="0"/>
    <p:restoredTop sz="83713" autoAdjust="0"/>
  </p:normalViewPr>
  <p:slideViewPr>
    <p:cSldViewPr snapToObjects="1">
      <p:cViewPr varScale="1">
        <p:scale>
          <a:sx n="61" d="100"/>
          <a:sy n="61" d="100"/>
        </p:scale>
        <p:origin x="537" y="3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wmf"/><Relationship Id="rId2" Type="http://schemas.openxmlformats.org/officeDocument/2006/relationships/image" Target="../media/image6.emf"/><Relationship Id="rId1" Type="http://schemas.openxmlformats.org/officeDocument/2006/relationships/image" Target="../media/image5.emf"/><Relationship Id="rId6" Type="http://schemas.openxmlformats.org/officeDocument/2006/relationships/image" Target="../media/image10.w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1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3277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EA23AA59-C4DE-484D-8543-0FD8DE090360}" type="slidenum">
              <a:rPr lang="en-US" altLang="zh-CN"/>
              <a:pPr>
                <a:defRPr/>
              </a:pPr>
              <a:t>‹#›</a:t>
            </a:fld>
            <a:endParaRPr lang="en-US" altLang="zh-CN"/>
          </a:p>
        </p:txBody>
      </p:sp>
    </p:spTree>
    <p:extLst>
      <p:ext uri="{BB962C8B-B14F-4D97-AF65-F5344CB8AC3E}">
        <p14:creationId xmlns:p14="http://schemas.microsoft.com/office/powerpoint/2010/main" val="197733425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6T06:02:30.551"/>
    </inkml:context>
    <inkml:brush xml:id="br0">
      <inkml:brushProperty name="width" value="0.05" units="cm"/>
      <inkml:brushProperty name="height" value="0.05" units="cm"/>
    </inkml:brush>
  </inkml:definitions>
  <inkml:trace contextRef="#ctx0" brushRef="#br0">993 199 2903 0 0,'0'0'134'0'0,"0"0"100"0"0,0 0 342 0 0,0 0 147 0 0,0 0 28 0 0,-4 0-85 0 0,-10-2-384 0 0,11 2-170 0 0,3 0-31 0 0,-3-2 6 0 0,-37-16 675 0 0,37 17-635 0 0,1 0-6 0 0,-8-5-42 0 0,0 1 0 0 0,0 0 0 0 0,-1 1 0 0 0,1 0 0 0 0,-3 0-79 0 0,5 2 82 0 0,0 0 1 0 0,0 1-1 0 0,-1 1 1 0 0,1-1-1 0 0,-1 1 0 0 0,1 1 1 0 0,0-1-1 0 0,-1 2 0 0 0,-5 0-82 0 0,-46 16 491 0 0,27-7-192 0 0,0-2-1 0 0,-8-1-298 0 0,22-3 80 0 0,-1 1-1 0 0,2 0 1 0 0,-1 1 0 0 0,1 1-1 0 0,-6 4-79 0 0,19-10 2 0 0,-6 4 8 0 0,1 0 1 0 0,0 1-1 0 0,1 0 0 0 0,-1 1 0 0 0,-1 2-10 0 0,-13 10 13 0 0,-12 12 9 0 0,1 2 0 0 0,1 2-1 0 0,-25 35-21 0 0,24-29-1 0 0,-21 33 76 0 0,30-39 42 0 0,-28 40 227 0 0,45-61-60 0 0,0 1 0 0 0,-1 4-284 0 0,6-15 55 0 0,-6 24 221 0 0,8-25-270 0 0,1 0 0 0 0,0 0-1 0 0,0 0 1 0 0,0 1 0 0 0,1-1 0 0 0,0 0-1 0 0,-1 3-5 0 0,-2 42 13 0 0,0-34-13 0 0,1-3 0 0 0,0-1 0 0 0,1 0 0 0 0,1 5 0 0 0,0 3 0 0 0,2 2 0 0 0,2-1-12 0 0,4-2-36 0 0,4 0 47 0 0,-2-4 58 0 0,-6-8 13 0 0,-2-4-69 0 0,-1 0 0 0 0,1 0 0 0 0,-1 0 1 0 0,1 0-1 0 0,0 0 0 0 0,-1 0 0 0 0,1 0 1 0 0,0 0-1 0 0,0-1 0 0 0,1 1-1 0 0,4 12 37 0 0,-1-1 4 0 0,-6-12-36 0 0,1 0-1 0 0,-1 1 0 0 0,1-1 0 0 0,-1 0 1 0 0,1 0-1 0 0,-1 0 0 0 0,1 0 0 0 0,0 0 0 0 0,-1 0 1 0 0,1 0-1 0 0,0-1 0 0 0,0 1 0 0 0,0 0 1 0 0,0 0-5 0 0,9 9 54 0 0,15 17 26 0 0,-16-19 28 0 0,-1-1 0 0 0,1 1 1 0 0,4 1-109 0 0,-11-8 0 0 0,68 46 96 0 0,-64-44-77 0 0,0 0-1 0 0,0 0 1 0 0,0 0 0 0 0,3 0-19 0 0,9 4 32 0 0,62 35 248 0 0,-40-19 96 0 0,14 4-376 0 0,-44-24 29 0 0,0 0 0 0 0,-1 0 1 0 0,1-1-1 0 0,3 0-29 0 0,11 3 45 0 0,22 2 77 0 0,6 2 108 0 0,-34-5-63 0 0,0-1 0 0 0,19 1-167 0 0,-19-3 64 0 0,0 2-1 0 0,0 0 0 0 0,7 2-63 0 0,-10-2 65 0 0,0 0 1 0 0,0-1-1 0 0,2-1-65 0 0,8 1 107 0 0,-19-1-45 0 0,0-1 1 0 0,0 0-1 0 0,-1 0 0 0 0,1-1 1 0 0,1 1-63 0 0,-1-1 73 0 0,1 0-1 0 0,-1 1 1 0 0,1 0 0 0 0,2 1-73 0 0,13-1 128 0 0,-1-1 0 0 0,1 0 1 0 0,3-2-129 0 0,-9 1 49 0 0,4 2 11 0 0,46 9 6 0 0,-9-5-45 0 0,-32-1 44 0 0,-19-2-53 0 0,1 1 1 0 0,0-2 0 0 0,-1 1-1 0 0,1-1 1 0 0,4 0-13 0 0,12 3 112 0 0,-20-2-96 0 0,0-1 0 0 0,0 1-1 0 0,0-1 1 0 0,-1 0 0 0 0,1 0-1 0 0,0 0 1 0 0,0 0 0 0 0,0 0 0 0 0,0-1-1 0 0,0 1-15 0 0,75-10 227 0 0,-77 10-223 0 0,-1 0-1 0 0,1-1 1 0 0,0 1 0 0 0,0 0 0 0 0,0 0-1 0 0,0 0 1 0 0,0 0 0 0 0,0 0-1 0 0,-1 1 1 0 0,1-1 0 0 0,0 0 0 0 0,0 0-1 0 0,0 1 1 0 0,0-1 0 0 0,0 0 0 0 0,-1 1-1 0 0,1-1 1 0 0,0 1-4 0 0,4 1 2 0 0,2 0-2 0 0,1-1 0 0 0,-1-1 0 0 0,7 1 0 0 0,-6-1 0 0 0,-1 1 0 0 0,1-1 0 0 0,6 3 0 0 0,-2 0 3 0 0,0-1 0 0 0,0 0-1 0 0,0 0 1 0 0,11-1-3 0 0,-15-1 10 0 0,-1 1 0 0 0,0 0-1 0 0,1 1 1 0 0,3 1-10 0 0,19 3 14 0 0,-19-4-14 0 0,0 0 0 0 0,0-2 0 0 0,0 1 0 0 0,0-2 0 0 0,1 1 0 0 0,-1-1 0 0 0,7-2 0 0 0,1-1 23 0 0,0 2 0 0 0,0 0 0 0 0,0 1-23 0 0,4-1 70 0 0,20-3-70 0 0,-35 3 14 0 0,-1 0 0 0 0,1 1 1 0 0,1 0-1 0 0,-1 1 0 0 0,0-1 0 0 0,0 2 0 0 0,0-1 1 0 0,4 1-15 0 0,3 1 3 0 0,-8-2-3 0 0,28 8 0 0 0,-10-2 0 0 0,2 1 0 0 0,0-1 0 0 0,8 0 0 0 0,2 1 77 0 0,22 9-77 0 0,-43-12-13 0 0,33 9 13 0 0,-2-3 0 0 0,-19-4 0 0 0,18 0 0 0 0,24 5 0 0 0,-58-9 0 0 0,0 0 0 0 0,0-1 0 0 0,0-1 0 0 0,0 1 0 0 0,10-2 0 0 0,-13 0 0 0 0,0 2 0 0 0,0-1 0 0 0,0 1 0 0 0,-1 1 0 0 0,1 0 0 0 0,4 1 0 0 0,53 20 0 0 0,-8-2 0 0 0,65 16 0 0 0,-110-32 0 0 0,-7-2 0 0 0,0-1 0 0 0,1 0 0 0 0,-1 0 0 0 0,1 0 0 0 0,4 0 0 0 0,4 1-2 0 0,12 3 24 0 0,0 1 0 0 0,-1 2 0 0 0,16 7-22 0 0,3 0 0 0 0,-24-7 0 0 0,-1 2 0 0 0,2-2 0 0 0,25 2 0 0 0,-6-1 0 0 0,-27-7 0 0 0,0-1 0 0 0,0 0 0 0 0,0 0 0 0 0,0-2 0 0 0,14 0 0 0 0,16 1 0 0 0,-5 2 0 0 0,-25-1 0 0 0,0-1 0 0 0,0 0 0 0 0,0-1 0 0 0,3-1 0 0 0,57-3-1 0 0,-46 3 23 0 0,0-1-1 0 0,0-1 1 0 0,20-6-22 0 0,114-36 64 0 0,-129 30-35 0 0,-27 11-20 0 0,1 1-1 0 0,0 0 1 0 0,0 0 0 0 0,-1 0-1 0 0,3 1-8 0 0,7-1 6 0 0,-4 0 6 0 0,1 0 0 0 0,-1 0-1 0 0,0-1 1 0 0,-1 0-1 0 0,5-3-11 0 0,-10 3 0 0 0,30-12 0 0 0,-20 10 16 0 0,0 0 0 0 0,0 2 0 0 0,0-1 0 0 0,11 1-16 0 0,13-6 0 0 0,-30 7 0 0 0,0 0 0 0 0,0 1 0 0 0,0 1 0 0 0,6-1 0 0 0,84-7 0 0 0,-13-3 0 0 0,-78 11 0 0 0,1 0 0 0 0,-1-1 0 0 0,1 0 0 0 0,7-4 0 0 0,-9 3 0 0 0,1 1 0 0 0,-1-1 0 0 0,1 2 0 0 0,0-1 0 0 0,-1 1 0 0 0,3 1 0 0 0,64-6 0 0 0,-18-4 54 0 0,-9 9-22 0 0,-1-3 1 0 0,36-7-33 0 0,2 0 9 0 0,-77 9-9 0 0,31 1 0 0 0,-7 1 0 0 0,-3 0 0 0 0,2 1 0 0 0,-1-2 0 0 0,1-1 0 0 0,9-3 0 0 0,66-13 0 0 0,-47 9 0 0 0,-35 7 0 0 0,18-6 0 0 0,8-3 0 0 0,-11 3 0 0 0,10-5 0 0 0,-41 11 0 0 0,1-1 0 0 0,0 1 0 0 0,1 0 0 0 0,-1 0 0 0 0,1 1 0 0 0,0 0 0 0 0,1 1 0 0 0,27 0 0 0 0,-32-1 0 0 0,-3 0 0 0 0,0 1 0 0 0,0 0 0 0 0,0 0 0 0 0,0 0 0 0 0,0 0 0 0 0,0 0 0 0 0,0 1 0 0 0,0-1 0 0 0,1 1 0 0 0,57 9 0 0 0,-30-6 28 0 0,-24-1-4 0 0,42 5-12 0 0,-41-7-12 0 0,27 7 0 0 0,-13-1 0 0 0,2 2 0 0 0,-2 1 0 0 0,8 4 0 0 0,-23-12 0 0 0,2-1 0 0 0,39 13 0 0 0,-26-8 0 0 0,33-1 0 0 0,-43-4 0 0 0,8 2 0 0 0,41 16 0 0 0,-26-11 0 0 0,-27-7 0 0 0,1 1 0 0 0,-1 0 0 0 0,1 0 0 0 0,1 2 0 0 0,10 4 0 0 0,-1 0 0 0 0,1-2 0 0 0,0 0 0 0 0,0-1 0 0 0,1-1 0 0 0,-1-1 0 0 0,19 0 0 0 0,1 1 0 0 0,-33-3 0 0 0,1 0 0 0 0,-1 0 0 0 0,0-1 0 0 0,1 0 0 0 0,-1 0 0 0 0,0-1 0 0 0,5 0 0 0 0,97-15 0 0 0,-94 13 0 0 0,-1 1 0 0 0,0 0 0 0 0,1 1 0 0 0,-1 1 0 0 0,1 0 0 0 0,-1 1 0 0 0,2 1 0 0 0,5-1 0 0 0,-1 0 0 0 0,1-1 0 0 0,-1-1 0 0 0,0-1 0 0 0,1 0 0 0 0,-1 1 0 0 0,1 1 0 0 0,19 2 0 0 0,-4 2 0 0 0,0-2 0 0 0,0-2 0 0 0,15-2 0 0 0,108-15 0 0 0,-101 13 0 0 0,-41 4 3 0 0,0-1 1 0 0,0-1 0 0 0,1-1-4 0 0,21-3 54 0 0,24 0-54 0 0,-2 0-1 0 0,83-10 1 0 0,-85 9 0 0 0,-32 4 5 0 0,-1 0 1 0 0,4-3-6 0 0,28-10 30 0 0,-1-2 0 0 0,0-3 1 0 0,-1-3-1 0 0,-2-2 0 0 0,-1-2 0 0 0,23-17-30 0 0,4-4-11 0 0,71-46 83 0 0,-116 70-50 0 0,-2 0 1 0 0,-1-2-1 0 0,6-8-22 0 0,-17 11 18 0 0,-2 0 0 0 0,0-1-1 0 0,6-12-17 0 0,3-4 11 0 0,-17 25-11 0 0,-1 0 0 0 0,-1 0 0 0 0,0-1 0 0 0,3-9 0 0 0,0-4-53 0 0,-6 19-2 0 0,-1 0 1 0 0,-1 0 0 0 0,0-1 0 0 0,0 0 0 0 0,-1 1 0 0 0,-1-1 0 0 0,0 0 0 0 0,0-8 54 0 0,-2 17-14 0 0,-3-16-73 0 0,-3-7-18 0 0,4 21 104 0 0,0 1-1 0 0,0-1 1 0 0,0 0-1 0 0,-1 1 1 0 0,0-1 0 0 0,0 1-1 0 0,0 0 1 0 0,-3-3 1 0 0,-7-10-1 0 0,6 9 17 0 0,-1 0 1 0 0,0 0-1 0 0,0 1 0 0 0,-1 0 0 0 0,0 0 1 0 0,0 1-1 0 0,-7-3-16 0 0,-16-13 30 0 0,11 7-30 0 0,-2-3 0 0 0,-2 1 0 0 0,0 1 0 0 0,-5-1 0 0 0,3 3 0 0 0,17 8 0 0 0,-1 0 0 0 0,0 1 0 0 0,-1 0 0 0 0,0 0 0 0 0,1 1 0 0 0,-1 1 0 0 0,-1 0 0 0 0,1 1 0 0 0,-8-1 0 0 0,-13 3 38 0 0,0 2-1 0 0,1 1 0 0 0,-15 5-37 0 0,27-5 12 0 0,-48 8 51 0 0,29-3 15 0 0,-1-2 1 0 0,-19-1-79 0 0,3-1 68 0 0,36-1-33 0 0,0-2-1 0 0,1 0 0 0 0,-1-2 1 0 0,-5 0-35 0 0,-96-13 77 0 0,90 11-37 0 0,-30 1-40 0 0,-2 0 13 0 0,40 1 18 0 0,1 1 0 0 0,0 1 0 0 0,0 1 0 0 0,0 1 1 0 0,-14 4-32 0 0,-30 10 263 0 0,-11 6-263 0 0,19-5 69 0 0,24-10 142 0 0,0-1 1 0 0,0-2-1 0 0,-10 0-211 0 0,-3 0 318 0 0,-11 4-318 0 0,24-4 55 0 0,0-2-1 0 0,0-1 0 0 0,0-2 1 0 0,0-1-1 0 0,-2-2-54 0 0,-59 0 70 0 0,76 3-65 0 0,1-1-1 0 0,0-1 1 0 0,0 0 0 0 0,0-1 0 0 0,0-1 0 0 0,1-1 0 0 0,-1-1 0 0 0,1 0 0 0 0,0-1 0 0 0,1-1 0 0 0,0 0 0 0 0,0-1 0 0 0,1-1 0 0 0,0-1 0 0 0,-11-10-5 0 0,2 2 13 0 0,0 2-1 0 0,0 0 1 0 0,-2 1 0 0 0,-12-5-13 0 0,32 18 3 0 0,-30-14 21 0 0,0 1 0 0 0,0 2 0 0 0,-10-1-24 0 0,4 1 2 0 0,-153-50 116 0 0,78 32-108 0 0,55 16-10 0 0,24 7 0 0 0,-1 2 0 0 0,-7 1 0 0 0,19 2 0 0 0,-21-4 0 0 0,-27-10 0 0 0,-5-1 0 0 0,26 8 0 0 0,-24 1 0 0 0,-3-1 0 0 0,50 5 4 0 0,0 2 1 0 0,0 2 0 0 0,-14 0-5 0 0,-47 6 221 0 0,-31 8-221 0 0,29-3 72 0 0,43-4 41 0 0,-44 8-113 0 0,44-2 10 0 0,-12 1-9 0 0,0 3 0 0 0,-25 11-1 0 0,31-5 0 0 0,-277 102 0 0 0,249-93 32 0 0,-2-3 0 0 0,-16-2-32 0 0,49-14 34 0 0,-35 2-34 0 0,30-6 30 0 0,-15 7-30 0 0,-57 11 72 0 0,-115 6-72 0 0,226-30 18 0 0,-1 0-1 0 0,1-2 1 0 0,-1 0-1 0 0,1-1 0 0 0,-1-1-17 0 0,-37-9 116 0 0,-4-4-116 0 0,51 13 16 0 0,-29-5 34 0 0,0 1 0 0 0,-12 1-50 0 0,-8-1 17 0 0,-146-15 43 0 0,125 9-18 0 0,-57-7 46 0 0,89 13-78 0 0,21 3 44 0 0,-19 0-54 0 0,-44-2 11 0 0,53 2 38 0 0,0 2 0 0 0,0 2 0 0 0,0 1 1 0 0,-29 5-50 0 0,-67 14 178 0 0,-28 6 81 0 0,114-17-197 0 0,-1-2 1 0 0,0-2-1 0 0,0-2 0 0 0,0-2 1 0 0,-22-4-63 0 0,65 3 10 0 0,-21-4 60 0 0,-5-7 3 0 0,6 4-27 0 0,-4-2-16 0 0,13 1-30 0 0,-19-8 0 0 0,0-2 0 0 0,-40-32 75 0 0,69 46-62 0 0,0 0 0 0 0,0 1 0 0 0,0-1 0 0 0,0 2 0 0 0,-6-3-13 0 0,-3 0 41 0 0,-6-3-26 0 0,1 2 0 0 0,-1 0 0 0 0,0 2 0 0 0,-1 0 0 0 0,-20 0-15 0 0,-1 1-690 0 0,-43-2 2179 0 0,44 8-3859 0 0,3 4-5060 0 0,21 0 2431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6T06:20:04.537"/>
    </inkml:context>
    <inkml:brush xml:id="br0">
      <inkml:brushProperty name="width" value="0.05" units="cm"/>
      <inkml:brushProperty name="height" value="0.05" units="cm"/>
    </inkml:brush>
  </inkml:definitions>
  <inkml:trace contextRef="#ctx0" brushRef="#br0">1109 328 6447 0 0,'0'0'142'0'0,"0"0"22"0"0,0 0 13 0 0,-2 4-20 0 0,-2 10-50 0 0,3-11 274 0 0,-1 2 243 0 0,0 0-417 0 0,0-2-38 0 0,1 0 274 0 0,-2-2-294 0 0,0 0-56 0 0,-1-1 0 0 0,0 1-1 0 0,1 0 1 0 0,-1-1 0 0 0,0 0-1 0 0,0 0 1 0 0,1 0 0 0 0,-1 0-1 0 0,0-1 1 0 0,-2 0-93 0 0,-12-4 552 0 0,0-1 0 0 0,-2-1-552 0 0,8 3 33 0 0,-11-1-33 0 0,-17-1 0 0 0,1 4 0 0 0,20 1 0 0 0,5 0 0 0 0,-1 0 0 0 0,1 1 0 0 0,-4 1 0 0 0,5 0 0 0 0,3 0 202 0 0,-1 1 0 0 0,1 0-1 0 0,-2 1-201 0 0,-29 5 835 0 0,37-8-705 0 0,-16 2 30 0 0,1 0-1 0 0,-1 1 0 0 0,-10 3-159 0 0,7-1 0 0 0,3 2 0 0 0,9-1 0 0 0,-30 9 0 0 0,27-11 0 0 0,4-1 0 0 0,0 1 0 0 0,0 0 0 0 0,0 1 0 0 0,1 0 0 0 0,-6 3 0 0 0,12-4 0 0 0,-2-2 0 0 0,-16 4 0 0 0,-15-1 0 0 0,0 0 0 0 0,31-4 0 0 0,-1 0 0 0 0,-17 11 0 0 0,7-1 0 0 0,1 1 0 0 0,1-1 0 0 0,-14 8 0 0 0,16-8 0 0 0,-22 20 0 0 0,29-26 0 0 0,-20 13 0 0 0,20-15 0 0 0,-17 17 0 0 0,7-6 0 0 0,-13 15 0 0 0,15-16 0 0 0,3 4 0 0 0,-6 18 0 0 0,12-29 0 0 0,1-1 0 0 0,-4 21 0 0 0,-7 37 0 0 0,8-45 0 0 0,1 2 0 0 0,1-1 0 0 0,5-1 72 0 0,1-11 224 0 0,1-1 0 0 0,0 1 0 0 0,0-1-1 0 0,1 0 1 0 0,0 0 0 0 0,0 0 0 0 0,2 3-296 0 0,-4-7-111 0 0,0 1 114 0 0,0 1-1 0 0,1-1 0 0 0,-1 0 1 0 0,1 1-1 0 0,-1-1 1 0 0,1-1-1 0 0,0 1 0 0 0,2 1-2 0 0,1 2-3 0 0,13 14 3 0 0,0 0 0 0 0,2-2 0 0 0,21 17 0 0 0,4 4 0 0 0,-32-28 0 0 0,21 6 0 0 0,-28-13 0 0 0,1-1 0 0 0,-1 1 0 0 0,0 0 0 0 0,6 5 0 0 0,-10-6 0 0 0,1 0 0 0 0,-1 0 0 0 0,1 0 0 0 0,0-1 0 0 0,-1 1 0 0 0,1-1 0 0 0,2 1 0 0 0,2 1 0 0 0,30 17 0 0 0,-18-10 0 0 0,-1 0 0 0 0,0 1 0 0 0,2 4 0 0 0,-5-4 0 0 0,2-1 0 0 0,8 5 0 0 0,-10-6 0 0 0,1 0 0 0 0,11 11 0 0 0,-23-17 0 0 0,1 1 0 0 0,-1-1 0 0 0,1 1 0 0 0,1-2 0 0 0,-1 1 0 0 0,0-1 0 0 0,1 0 0 0 0,0 0 0 0 0,-1-1 0 0 0,2 1 0 0 0,27 6 0 0 0,1-1 0 0 0,0-1 0 0 0,0-2 0 0 0,34 1 0 0 0,-54-6 0 0 0,1 2 0 0 0,5 1 0 0 0,-5-1 0 0 0,0 0 0 0 0,6-1 0 0 0,55 3 731 0 0,-1 3 0 0 0,36 10-731 0 0,31 3 586 0 0,-117-17-586 0 0,63 7 0 0 0,1-4 0 0 0,75-4 0 0 0,-107-5 0 0 0,39 4 0 0 0,-62-1 0 0 0,12-1 0 0 0,-17 0 0 0 0,0 1 0 0 0,3 2 0 0 0,53 8 0 0 0,-26-2 0 0 0,53-1 0 0 0,-20-4 0 0 0,58 12 0 0 0,-149-15 0 0 0,210 18 0 0 0,-105-7 0 0 0,-12-2 0 0 0,4 6 0 0 0,-27-6 0 0 0,0-2 0 0 0,27-3 0 0 0,-73-3 0 0 0,46 5 0 0 0,-43-2 0 0 0,24-1 0 0 0,51 0 0 0 0,-37 0 0 0 0,3-3 0 0 0,-36-3 0 0 0,-1-3 0 0 0,0 0 0 0 0,0-3 0 0 0,31-11 0 0 0,6-2 0 0 0,-20 9 0 0 0,0 2 0 0 0,25-1 0 0 0,84-6 0 0 0,16 6 0 0 0,-117 8 0 0 0,6-3 0 0 0,-14 1 0 0 0,39 0 0 0 0,-34 6 0 0 0,-1-3 0 0 0,24-5 0 0 0,-42 4 0 0 0,11 1 0 0 0,-9 1 0 0 0,9-3 0 0 0,14-5 0 0 0,93-12 0 0 0,-36 4 0 0 0,-85 14 0 0 0,-22 2 0 0 0,-1 0 0 0 0,1 2 0 0 0,-1-1 0 0 0,1 1 0 0 0,6 2 0 0 0,8-1 0 0 0,0 0 0 0 0,0-1 0 0 0,25-5 0 0 0,-18 2 0 0 0,32 2 0 0 0,-15 1 0 0 0,-1-1 0 0 0,0-3 0 0 0,25-5 0 0 0,-38 2 382 0 0,-2-2 0 0 0,15-6-382 0 0,-11 3 399 0 0,28-4-399 0 0,-13 8-794 0 0,-28 5 1330 0 0,0-1 1 0 0,2-2-537 0 0,16-4 488 0 0,0-1-449 0 0,-1-1 1 0 0,-1-2-1 0 0,2-3-39 0 0,-23 8 0 0 0,0-1 0 0 0,-1-1 0 0 0,12-9 0 0 0,-15 9 0 0 0,-4 3 0 0 0,-1-1 0 0 0,1 0 0 0 0,-1-1 0 0 0,2-3 0 0 0,12-12 0 0 0,-16 17 0 0 0,0 0 0 0 0,-1-1 0 0 0,-1 0 0 0 0,4-5 0 0 0,-8 10 0 0 0,10-19 0 0 0,-11 18 0 0 0,0-1 0 0 0,0 1 0 0 0,0 0 0 0 0,-1-1 0 0 0,1 1 0 0 0,-1-1 0 0 0,-1 1 0 0 0,1-1 0 0 0,-1 0 0 0 0,0 1 0 0 0,0-1 0 0 0,-1 0 0 0 0,1 1 0 0 0,-1-1 0 0 0,-1 1 0 0 0,1-1 0 0 0,-1 1 0 0 0,0 0 0 0 0,0-1 0 0 0,-3-3 0 0 0,-2-5 0 0 0,-1 1 0 0 0,-1-1 0 0 0,-1 2 0 0 0,-5-6 0 0 0,-11-16 0 0 0,2 5 0 0 0,-1 0 0 0 0,-1 1 0 0 0,-23-16 0 0 0,20 17 0 0 0,-5-2 0 0 0,-2 2 0 0 0,0 2 0 0 0,-2 2 0 0 0,-4-1 0 0 0,28 16 0 0 0,-182-101 0 0 0,148 84 0 0 0,-2 3 0 0 0,-28-9 0 0 0,14 6 0 0 0,25 9 0 0 0,-1 2 0 0 0,0 2 0 0 0,-1 1 0 0 0,0 2 0 0 0,-21-1 0 0 0,36 7 30 0 0,1 1 420 0 0,-1 0 1 0 0,-7 1-451 0 0,-22 0 368 0 0,0-3 0 0 0,1-2 0 0 0,-8-4-368 0 0,17 3 13 0 0,-98-19-13 0 0,11 2 0 0 0,95 18 0 0 0,0 2 0 0 0,-1 2 0 0 0,0 1 0 0 0,-4 2 0 0 0,21-1 0 0 0,-1-1 0 0 0,-8-1 0 0 0,-34-1 0 0 0,22 6 0 0 0,0 2 0 0 0,-16 6 0 0 0,28-5 0 0 0,0-1 0 0 0,0-2 0 0 0,-1 0 0 0 0,1-2 0 0 0,-16-3 0 0 0,-21-5 0 0 0,2-3 0 0 0,-37-12 0 0 0,43 9 0 0 0,0 2 0 0 0,-1 3 0 0 0,0 2 0 0 0,0 4 0 0 0,-38 3 0 0 0,58 2 0 0 0,1 1 0 0 0,-25 8 0 0 0,-4 0 0 0 0,52-10 0 0 0,0-1 0 0 0,1-1 0 0 0,-1 0 0 0 0,0-1 0 0 0,0 0 0 0 0,-13-4 0 0 0,-19-7 0 0 0,-25-9 0 0 0,-23-6 0 0 0,69 21 0 0 0,-15-4 0 0 0,-20-1 0 0 0,47 9 0 0 0,1 1 0 0 0,0 0 0 0 0,0 2 0 0 0,-1-1 0 0 0,1 2 0 0 0,-7 1 0 0 0,-29 7 0 0 0,-73 14 0 0 0,96-22 0 0 0,0-1 0 0 0,0-1 0 0 0,0-2 0 0 0,-23-3 0 0 0,19 1 0 0 0,-94-9 0 0 0,87 9 0 0 0,-15 0 0 0 0,37 5 0 0 0,0 0 0 0 0,0 2 0 0 0,1 0 0 0 0,-1 1 0 0 0,1 0 0 0 0,-14 6 0 0 0,-7 2 0 0 0,16-7 0 0 0,-1-1 0 0 0,0 0 0 0 0,0-2 0 0 0,-6 0 0 0 0,6-1 0 0 0,0 0 0 0 0,1 2 0 0 0,0 1 0 0 0,-15 5 0 0 0,-33 10 0 0 0,34-10 0 0 0,-18 8 0 0 0,37-12 0 0 0,0-1 0 0 0,0 0 0 0 0,0-1 0 0 0,0-1 0 0 0,-1 0 0 0 0,-9-1 0 0 0,-25-1 0 0 0,-19-4 0 0 0,61 3 0 0 0,-29-3 0 0 0,-11-1 0 0 0,37 5 0 0 0,-25 2 0 0 0,32-1 0 0 0,-1-1 0 0 0,1 0 0 0 0,-1 0 0 0 0,1 0 0 0 0,-1-1 0 0 0,-2 0 0 0 0,-36-13 0 0 0,41 13 0 0 0,1 1 0 0 0,-1-1 0 0 0,1 0 0 0 0,-1 1 0 0 0,1 0 0 0 0,-1-1 0 0 0,1 1 0 0 0,-1 0 0 0 0,0 0 0 0 0,1 0 0 0 0,-1 0 0 0 0,1 0 0 0 0,-1 0 0 0 0,-1 0 0 0 0,-5 1 0 0 0,-37-8 0 0 0,44 7 0 0 0,-1-1 0 0 0,1 1 0 0 0,0 0 0 0 0,0-1 0 0 0,-1 1 0 0 0,1 0 0 0 0,0-1 0 0 0,-1 1 0 0 0,1 0 0 0 0,0 0 0 0 0,-1 0 0 0 0,1 1 0 0 0,-1-1 0 0 0,1 0 0 0 0,0 0 0 0 0,0 1 0 0 0,-1-1 0 0 0,1 0 0 0 0,0 1 0 0 0,-1 0 0 0 0,0 0 0 0 0,-1 0 0 0 0,0 1 0 0 0,0-1 0 0 0,0 1 0 0 0,-1-1 0 0 0,1 0 0 0 0,-3 0 0 0 0,5 0 0 0 0,0-1 0 0 0,0 0 0 0 0,0 1 0 0 0,-1-1 0 0 0,1 0 0 0 0,0 0 0 0 0,-1 0 0 0 0,1 0 0 0 0,0 0 0 0 0,-1 0 0 0 0,1 0 0 0 0,0 0 0 0 0,-1 0 0 0 0,-5 1 0 0 0,-23 13 0 0 0,28-12 0 0 0,-14 5 0 0 0,0 2 0 0 0,2 0 0 0 0,0-1 0 0 0,-3-4 0 0 0,2 1 0 0 0,-1 3 0 0 0,1-3 0 0 0,1 2 0 0 0,0-3 0 0 0,-2 0 0 0 0,-2-3 0 0 0,2-2 0 0 0,0-4 0 0 0,0 4 0 0 0,2-2 0 0 0,-10-8 0 0 0,9 7 0 0 0,8 2 0 0 0,-8-1 0 0 0,2 1 0 0 0,0-2 0 0 0,-1 3 0 0 0,1 1 0 0 0,-6 0 0 0 0,17 0 0 0 0,-30 2 0 0 0,17-1 0 0 0,2 1 0 0 0,-7 5 0 0 0,2-3 0 0 0,-19 8 0 0 0,19-9 0 0 0,14-3 0 0 0,-1 1 0 0 0,1 0 0 0 0,0 0 0 0 0,0 0 0 0 0,-1 1 0 0 0,-1 1 0 0 0,-30 13 0 0 0,19-5 302 0 0,15-8-161 0 0,0-2 347 0 0,2-1 21 0 0,-3 2-134 0 0,-3 3-627 0 0,4-4 105 0 0,0 1 0 0 0,0-1 0 0 0,0 1 0 0 0,0-1 0 0 0,0 0 0 0 0,0 1 0 0 0,0-1 0 0 0,0 0 0 0 0,0 0 0 0 0,-1-1 0 0 0,1 1 0 0 0,0 0 0 0 0,-1-1 0 0 0,1 0 0 0 0,-1 1 0 0 0,1-1 0 0 0,0 0 0 0 0,-1 0 0 0 0,-1-1 147 0 0,-4-1-743 0 0,0-1 0 0 0,0 0 1 0 0,0 0-1 0 0,-1-2 743 0 0,-23-12-1535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B641ABC4-95DD-415B-A5DD-26797A8ABBCC}" type="slidenum">
              <a:rPr lang="en-US" altLang="zh-CN"/>
              <a:pPr>
                <a:defRPr/>
              </a:pPr>
              <a:t>‹#›</a:t>
            </a:fld>
            <a:endParaRPr lang="en-US" altLang="zh-CN"/>
          </a:p>
        </p:txBody>
      </p:sp>
    </p:spTree>
    <p:extLst>
      <p:ext uri="{BB962C8B-B14F-4D97-AF65-F5344CB8AC3E}">
        <p14:creationId xmlns:p14="http://schemas.microsoft.com/office/powerpoint/2010/main" val="13712373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992188" y="768350"/>
            <a:ext cx="5114925" cy="3836988"/>
          </a:xfrm>
          <a:ln/>
        </p:spPr>
      </p:sp>
      <p:sp>
        <p:nvSpPr>
          <p:cNvPr id="15363" name="备注占位符 2"/>
          <p:cNvSpPr>
            <a:spLocks noGrp="1"/>
          </p:cNvSpPr>
          <p:nvPr>
            <p:ph type="body" idx="1"/>
          </p:nvPr>
        </p:nvSpPr>
        <p:spPr>
          <a:noFill/>
          <a:ln/>
        </p:spPr>
        <p:txBody>
          <a:bodyPr/>
          <a:lstStyle/>
          <a:p>
            <a:pPr eaLnBrk="1" hangingPunct="1"/>
            <a:endParaRPr lang="zh-CN" altLang="en-US" dirty="0"/>
          </a:p>
        </p:txBody>
      </p:sp>
      <p:sp>
        <p:nvSpPr>
          <p:cNvPr id="15364" name="灯片编号占位符 3"/>
          <p:cNvSpPr>
            <a:spLocks noGrp="1"/>
          </p:cNvSpPr>
          <p:nvPr>
            <p:ph type="sldNum" sz="quarter" idx="5"/>
          </p:nvPr>
        </p:nvSpPr>
        <p:spPr>
          <a:noFill/>
        </p:spPr>
        <p:txBody>
          <a:bodyPr/>
          <a:lstStyle/>
          <a:p>
            <a:fld id="{380A04BC-B1CC-4B3F-B178-FA0AC3135152}" type="slidenum">
              <a:rPr lang="en-US" altLang="zh-CN" smtClean="0"/>
              <a:pPr/>
              <a:t>1</a:t>
            </a:fld>
            <a:endParaRPr lang="en-US" altLang="zh-CN"/>
          </a:p>
        </p:txBody>
      </p:sp>
    </p:spTree>
    <p:extLst>
      <p:ext uri="{BB962C8B-B14F-4D97-AF65-F5344CB8AC3E}">
        <p14:creationId xmlns:p14="http://schemas.microsoft.com/office/powerpoint/2010/main" val="1061981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选择哪些数据？</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20</a:t>
            </a:fld>
            <a:endParaRPr lang="en-US" altLang="zh-CN"/>
          </a:p>
        </p:txBody>
      </p:sp>
    </p:spTree>
    <p:extLst>
      <p:ext uri="{BB962C8B-B14F-4D97-AF65-F5344CB8AC3E}">
        <p14:creationId xmlns:p14="http://schemas.microsoft.com/office/powerpoint/2010/main" val="350933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001-&gt;010,011-&gt;100,111-&gt;000</a:t>
            </a:r>
            <a:r>
              <a:rPr lang="zh-CN" altLang="en-US" dirty="0"/>
              <a:t>都会发生多位信号竞争问题。</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24</a:t>
            </a:fld>
            <a:endParaRPr lang="en-US" altLang="zh-CN"/>
          </a:p>
        </p:txBody>
      </p:sp>
    </p:spTree>
    <p:extLst>
      <p:ext uri="{BB962C8B-B14F-4D97-AF65-F5344CB8AC3E}">
        <p14:creationId xmlns:p14="http://schemas.microsoft.com/office/powerpoint/2010/main" val="101975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25</a:t>
            </a:fld>
            <a:endParaRPr lang="en-US" altLang="zh-CN"/>
          </a:p>
        </p:txBody>
      </p:sp>
    </p:spTree>
    <p:extLst>
      <p:ext uri="{BB962C8B-B14F-4D97-AF65-F5344CB8AC3E}">
        <p14:creationId xmlns:p14="http://schemas.microsoft.com/office/powerpoint/2010/main" val="503869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120000"/>
              </a:lnSpc>
            </a:pPr>
            <a:r>
              <a:rPr lang="zh-CN" altLang="en-US" sz="1200" b="1" dirty="0">
                <a:solidFill>
                  <a:schemeClr val="accent2"/>
                </a:solidFill>
                <a:ea typeface="黑体" pitchFamily="2" charset="-122"/>
              </a:rPr>
              <a:t>进位输出低电平有效</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26</a:t>
            </a:fld>
            <a:endParaRPr lang="en-US" altLang="zh-CN"/>
          </a:p>
        </p:txBody>
      </p:sp>
    </p:spTree>
    <p:extLst>
      <p:ext uri="{BB962C8B-B14F-4D97-AF65-F5344CB8AC3E}">
        <p14:creationId xmlns:p14="http://schemas.microsoft.com/office/powerpoint/2010/main" val="3167818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F71F65-26BE-4449-B7EF-ED6F0CFF4EDC}" type="slidenum">
              <a:rPr lang="en-US" altLang="zh-CN"/>
              <a:pPr/>
              <a:t>28</a:t>
            </a:fld>
            <a:endParaRPr lang="en-US" altLang="zh-CN"/>
          </a:p>
        </p:txBody>
      </p:sp>
      <p:sp>
        <p:nvSpPr>
          <p:cNvPr id="68610" name="Rectangle 2"/>
          <p:cNvSpPr>
            <a:spLocks noGrp="1" noRot="1" noChangeAspect="1" noChangeArrowheads="1" noTextEdit="1"/>
          </p:cNvSpPr>
          <p:nvPr>
            <p:ph type="sldImg"/>
          </p:nvPr>
        </p:nvSpPr>
        <p:spPr>
          <a:xfrm>
            <a:off x="992188" y="768350"/>
            <a:ext cx="5114925" cy="3836988"/>
          </a:xfrm>
          <a:ln/>
        </p:spPr>
      </p:sp>
      <p:sp>
        <p:nvSpPr>
          <p:cNvPr id="68611" name="Rectangle 3"/>
          <p:cNvSpPr>
            <a:spLocks noGrp="1" noChangeArrowheads="1"/>
          </p:cNvSpPr>
          <p:nvPr>
            <p:ph type="body" idx="1"/>
          </p:nvPr>
        </p:nvSpPr>
        <p:spPr/>
        <p:txBody>
          <a:bodyPr/>
          <a:lstStyle/>
          <a:p>
            <a:r>
              <a:rPr lang="zh-CN" altLang="en-US" dirty="0"/>
              <a:t>已有</a:t>
            </a:r>
            <a:r>
              <a:rPr lang="en-US" altLang="zh-CN" dirty="0"/>
              <a:t>N</a:t>
            </a:r>
            <a:r>
              <a:rPr lang="zh-CN" altLang="en-US" dirty="0"/>
              <a:t>进制计数器，要得到</a:t>
            </a:r>
            <a:r>
              <a:rPr lang="en-US" altLang="zh-CN" dirty="0"/>
              <a:t>M</a:t>
            </a:r>
            <a:r>
              <a:rPr lang="zh-CN" altLang="en-US" dirty="0"/>
              <a:t>进制计数器，要设法跳过</a:t>
            </a:r>
            <a:r>
              <a:rPr lang="en-US" altLang="zh-CN" dirty="0"/>
              <a:t>N-M</a:t>
            </a:r>
            <a:r>
              <a:rPr lang="zh-CN" altLang="en-US" dirty="0"/>
              <a:t>个状态</a:t>
            </a:r>
          </a:p>
          <a:p>
            <a:r>
              <a:rPr lang="zh-CN" altLang="en-US" dirty="0"/>
              <a:t>置零法 又 叫作 复位法（实际上一般异步置零才叫作复位）；而异步置零法 又叫作 清零法。</a:t>
            </a:r>
          </a:p>
          <a:p>
            <a:r>
              <a:rPr lang="zh-CN" altLang="en-US" dirty="0"/>
              <a:t>置数法 又 叫作 置位法。</a:t>
            </a:r>
          </a:p>
        </p:txBody>
      </p:sp>
    </p:spTree>
    <p:extLst>
      <p:ext uri="{BB962C8B-B14F-4D97-AF65-F5344CB8AC3E}">
        <p14:creationId xmlns:p14="http://schemas.microsoft.com/office/powerpoint/2010/main" val="1939195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由于置零信号随着计数器被置零而立即消失，所以置零信号的持续时间极短，如果触发器的复位速度有快有慢，可能动作慢的触发器还未来得及复位，置零信号已经消失。可靠性不高。</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FF0000"/>
                </a:solidFill>
                <a:latin typeface="黑体" pitchFamily="2" charset="-122"/>
                <a:ea typeface="黑体" pitchFamily="2" charset="-122"/>
              </a:rPr>
              <a:t>需改善异步清零信号宽度，连接到一个</a:t>
            </a:r>
            <a:r>
              <a:rPr lang="en-US" altLang="zh-CN" sz="1200" dirty="0">
                <a:solidFill>
                  <a:srgbClr val="FF0000"/>
                </a:solidFill>
                <a:latin typeface="黑体" pitchFamily="2" charset="-122"/>
                <a:ea typeface="黑体" pitchFamily="2" charset="-122"/>
              </a:rPr>
              <a:t>RS</a:t>
            </a:r>
            <a:r>
              <a:rPr lang="zh-CN" altLang="en-US" sz="1200" dirty="0">
                <a:solidFill>
                  <a:srgbClr val="FF0000"/>
                </a:solidFill>
                <a:latin typeface="黑体" pitchFamily="2" charset="-122"/>
                <a:ea typeface="黑体" pitchFamily="2" charset="-122"/>
              </a:rPr>
              <a:t>锁存器。</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30</a:t>
            </a:fld>
            <a:endParaRPr lang="en-US" altLang="zh-CN"/>
          </a:p>
        </p:txBody>
      </p:sp>
    </p:spTree>
    <p:extLst>
      <p:ext uri="{BB962C8B-B14F-4D97-AF65-F5344CB8AC3E}">
        <p14:creationId xmlns:p14="http://schemas.microsoft.com/office/powerpoint/2010/main" val="2743688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把</a:t>
            </a:r>
            <a:r>
              <a:rPr lang="en-US" altLang="zh-CN" dirty="0"/>
              <a:t>Q0Q1Q2Q3</a:t>
            </a:r>
            <a:r>
              <a:rPr lang="zh-CN" altLang="en-US" dirty="0"/>
              <a:t>的数值用高低电平表示。</a:t>
            </a:r>
            <a:endParaRPr lang="en-US" altLang="zh-CN" dirty="0"/>
          </a:p>
          <a:p>
            <a:r>
              <a:rPr lang="en-US" altLang="zh-CN" dirty="0"/>
              <a:t>Q2?</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35</a:t>
            </a:fld>
            <a:endParaRPr lang="en-US" altLang="zh-CN"/>
          </a:p>
        </p:txBody>
      </p:sp>
    </p:spTree>
    <p:extLst>
      <p:ext uri="{BB962C8B-B14F-4D97-AF65-F5344CB8AC3E}">
        <p14:creationId xmlns:p14="http://schemas.microsoft.com/office/powerpoint/2010/main" val="1617109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a:latin typeface="Tahoma" pitchFamily="34" charset="0"/>
                <a:ea typeface="黑体" pitchFamily="2" charset="-122"/>
              </a:rPr>
              <a:t>思考：利用低位的进位控制高位的时钟行不行？</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37</a:t>
            </a:fld>
            <a:endParaRPr lang="en-US" altLang="zh-CN"/>
          </a:p>
        </p:txBody>
      </p:sp>
    </p:spTree>
    <p:extLst>
      <p:ext uri="{BB962C8B-B14F-4D97-AF65-F5344CB8AC3E}">
        <p14:creationId xmlns:p14="http://schemas.microsoft.com/office/powerpoint/2010/main" val="2356279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考虑 异步清零的结构</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44</a:t>
            </a:fld>
            <a:endParaRPr lang="en-US" altLang="zh-CN"/>
          </a:p>
        </p:txBody>
      </p:sp>
    </p:spTree>
    <p:extLst>
      <p:ext uri="{BB962C8B-B14F-4D97-AF65-F5344CB8AC3E}">
        <p14:creationId xmlns:p14="http://schemas.microsoft.com/office/powerpoint/2010/main" val="1661162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120000"/>
              </a:lnSpc>
            </a:pPr>
            <a:r>
              <a:rPr lang="zh-CN" altLang="en-US" b="1" dirty="0">
                <a:latin typeface="Tahoma" panose="020B0604030504040204" pitchFamily="34" charset="0"/>
                <a:ea typeface="黑体" panose="02010609060101010101" pitchFamily="49" charset="-122"/>
              </a:rPr>
              <a:t>输出序列 </a:t>
            </a:r>
            <a:r>
              <a:rPr lang="en-US" altLang="zh-CN" b="1" dirty="0">
                <a:latin typeface="Tahoma" panose="020B0604030504040204" pitchFamily="34" charset="0"/>
                <a:ea typeface="黑体" panose="02010609060101010101" pitchFamily="49" charset="-122"/>
              </a:rPr>
              <a:t>0010-0011-0100-0110-0111-1000-1010-1011-1100-1110-1111-0000-0010</a:t>
            </a:r>
            <a:r>
              <a:rPr lang="zh-CN" altLang="en-US" b="1" dirty="0">
                <a:latin typeface="Tahoma" panose="020B0604030504040204" pitchFamily="34" charset="0"/>
                <a:ea typeface="黑体" panose="02010609060101010101" pitchFamily="49" charset="-122"/>
              </a:rPr>
              <a:t>。。。</a:t>
            </a:r>
            <a:endParaRPr lang="en-US" altLang="zh-CN" b="1" dirty="0">
              <a:latin typeface="Tahoma" panose="020B0604030504040204" pitchFamily="34" charset="0"/>
              <a:ea typeface="黑体" panose="02010609060101010101" pitchFamily="49" charset="-122"/>
            </a:endParaRPr>
          </a:p>
          <a:p>
            <a:pPr>
              <a:lnSpc>
                <a:spcPct val="120000"/>
              </a:lnSpc>
            </a:pPr>
            <a:r>
              <a:rPr lang="zh-CN" altLang="en-US" b="1" dirty="0">
                <a:latin typeface="Tahoma" panose="020B0604030504040204" pitchFamily="34" charset="0"/>
                <a:ea typeface="黑体" panose="02010609060101010101" pitchFamily="49" charset="-122"/>
              </a:rPr>
              <a:t>模12计数器</a:t>
            </a:r>
          </a:p>
          <a:p>
            <a:pPr>
              <a:lnSpc>
                <a:spcPct val="120000"/>
              </a:lnSpc>
            </a:pPr>
            <a:r>
              <a:rPr lang="en-US" altLang="zh-CN" b="1" dirty="0">
                <a:latin typeface="Tahoma" panose="020B0604030504040204" pitchFamily="34" charset="0"/>
                <a:ea typeface="黑体" panose="02010609060101010101" pitchFamily="49" charset="-122"/>
              </a:rPr>
              <a:t>QD：12</a:t>
            </a:r>
            <a:r>
              <a:rPr lang="zh-CN" altLang="en-US" b="1" dirty="0">
                <a:latin typeface="Tahoma" panose="020B0604030504040204" pitchFamily="34" charset="0"/>
                <a:ea typeface="黑体" panose="02010609060101010101" pitchFamily="49" charset="-122"/>
              </a:rPr>
              <a:t>分频</a:t>
            </a:r>
          </a:p>
          <a:p>
            <a:pPr>
              <a:lnSpc>
                <a:spcPct val="120000"/>
              </a:lnSpc>
            </a:pPr>
            <a:r>
              <a:rPr lang="zh-CN" altLang="en-US" b="1" dirty="0">
                <a:latin typeface="Tahoma" panose="020B0604030504040204" pitchFamily="34" charset="0"/>
                <a:ea typeface="黑体" panose="02010609060101010101" pitchFamily="49" charset="-122"/>
              </a:rPr>
              <a:t>占空比50％</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45</a:t>
            </a:fld>
            <a:endParaRPr lang="en-US" altLang="zh-CN"/>
          </a:p>
        </p:txBody>
      </p:sp>
    </p:spTree>
    <p:extLst>
      <p:ext uri="{BB962C8B-B14F-4D97-AF65-F5344CB8AC3E}">
        <p14:creationId xmlns:p14="http://schemas.microsoft.com/office/powerpoint/2010/main" val="3283288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57171A29-9800-49CD-911A-68BDE0588A39}" type="slidenum">
              <a:rPr lang="en-US" altLang="zh-CN" smtClean="0"/>
              <a:pPr/>
              <a:t>2</a:t>
            </a:fld>
            <a:endParaRPr lang="en-US" altLang="zh-CN"/>
          </a:p>
        </p:txBody>
      </p:sp>
      <p:sp>
        <p:nvSpPr>
          <p:cNvPr id="16387" name="Rectangle 2"/>
          <p:cNvSpPr>
            <a:spLocks noGrp="1" noRot="1" noChangeAspect="1" noTextEdit="1"/>
          </p:cNvSpPr>
          <p:nvPr>
            <p:ph type="sldImg"/>
          </p:nvPr>
        </p:nvSpPr>
        <p:spPr>
          <a:xfrm>
            <a:off x="992188" y="768350"/>
            <a:ext cx="5114925" cy="3836988"/>
          </a:xfrm>
          <a:ln/>
        </p:spPr>
      </p:sp>
      <p:sp>
        <p:nvSpPr>
          <p:cNvPr id="16388" name="Rectangle 3"/>
          <p:cNvSpPr>
            <a:spLocks noGrp="1"/>
          </p:cNvSpPr>
          <p:nvPr>
            <p:ph type="body" idx="1"/>
          </p:nvPr>
        </p:nvSpPr>
        <p:spPr>
          <a:noFill/>
          <a:ln/>
        </p:spPr>
        <p:txBody>
          <a:bodyPr/>
          <a:lstStyle/>
          <a:p>
            <a:r>
              <a:rPr lang="zh-CN" altLang="zh-CN" sz="1200" kern="1200" dirty="0">
                <a:solidFill>
                  <a:schemeClr val="tx1"/>
                </a:solidFill>
                <a:effectLst/>
                <a:latin typeface="Arial" charset="0"/>
                <a:ea typeface="宋体" pitchFamily="2" charset="-122"/>
                <a:cs typeface="+mn-cs"/>
              </a:rPr>
              <a:t>寄存器</a:t>
            </a:r>
          </a:p>
          <a:p>
            <a:r>
              <a:rPr lang="zh-CN" altLang="zh-CN" sz="1200" kern="1200" dirty="0">
                <a:solidFill>
                  <a:schemeClr val="tx1"/>
                </a:solidFill>
                <a:effectLst/>
                <a:latin typeface="Arial" charset="0"/>
                <a:ea typeface="宋体" pitchFamily="2" charset="-122"/>
                <a:cs typeface="+mn-cs"/>
              </a:rPr>
              <a:t>计数器、模</a:t>
            </a:r>
            <a:r>
              <a:rPr lang="en-US" altLang="zh-CN" sz="1200" kern="1200" dirty="0">
                <a:solidFill>
                  <a:schemeClr val="tx1"/>
                </a:solidFill>
                <a:effectLst/>
                <a:latin typeface="Arial" charset="0"/>
                <a:ea typeface="宋体" pitchFamily="2" charset="-122"/>
                <a:cs typeface="+mn-cs"/>
              </a:rPr>
              <a:t>-n</a:t>
            </a:r>
            <a:r>
              <a:rPr lang="zh-CN" altLang="zh-CN" sz="1200" kern="1200" dirty="0">
                <a:solidFill>
                  <a:schemeClr val="tx1"/>
                </a:solidFill>
                <a:effectLst/>
                <a:latin typeface="Arial" charset="0"/>
                <a:ea typeface="宋体" pitchFamily="2" charset="-122"/>
                <a:cs typeface="+mn-cs"/>
              </a:rPr>
              <a:t>计数器</a:t>
            </a:r>
          </a:p>
          <a:p>
            <a:r>
              <a:rPr lang="zh-CN" altLang="zh-CN" sz="1200" kern="1200" dirty="0">
                <a:solidFill>
                  <a:schemeClr val="tx1"/>
                </a:solidFill>
                <a:effectLst/>
                <a:latin typeface="Arial" charset="0"/>
                <a:ea typeface="宋体" pitchFamily="2" charset="-122"/>
                <a:cs typeface="+mn-cs"/>
              </a:rPr>
              <a:t>移位寄存器</a:t>
            </a:r>
          </a:p>
          <a:p>
            <a:r>
              <a:rPr lang="zh-CN" altLang="zh-CN" sz="1200" kern="1200" dirty="0">
                <a:solidFill>
                  <a:schemeClr val="tx1"/>
                </a:solidFill>
                <a:effectLst/>
                <a:latin typeface="Arial" charset="0"/>
                <a:ea typeface="宋体" pitchFamily="2" charset="-122"/>
                <a:cs typeface="+mn-cs"/>
              </a:rPr>
              <a:t>寄存器传输与控制：微操作</a:t>
            </a:r>
          </a:p>
          <a:p>
            <a:pPr eaLnBrk="1" hangingPunct="1"/>
            <a:endParaRPr lang="zh-CN" altLang="en-US"/>
          </a:p>
          <a:p>
            <a:endParaRPr lang="zh-CN" altLang="zh-CN"/>
          </a:p>
        </p:txBody>
      </p:sp>
    </p:spTree>
    <p:extLst>
      <p:ext uri="{BB962C8B-B14F-4D97-AF65-F5344CB8AC3E}">
        <p14:creationId xmlns:p14="http://schemas.microsoft.com/office/powerpoint/2010/main" val="104328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dirty="0"/>
              <a:t>电平噪声容限</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a:t>
            </a:fld>
            <a:endParaRPr lang="en-US" altLang="zh-CN"/>
          </a:p>
        </p:txBody>
      </p:sp>
    </p:spTree>
    <p:extLst>
      <p:ext uri="{BB962C8B-B14F-4D97-AF65-F5344CB8AC3E}">
        <p14:creationId xmlns:p14="http://schemas.microsoft.com/office/powerpoint/2010/main" val="2803100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a:pPr>
            <a:r>
              <a:rPr lang="zh-CN" altLang="en-US" dirty="0"/>
              <a:t>阴影或交叉线表示“无关”信号值。</a:t>
            </a:r>
            <a:endParaRPr lang="en-US" altLang="zh-CN" dirty="0"/>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endParaRPr kumimoji="0" lang="en-US" altLang="zh-CN" sz="1200" b="0" i="0" u="none" strike="noStrike" kern="0" cap="none" spc="0" normalizeH="0" baseline="0" noProof="0" dirty="0">
              <a:ln>
                <a:noFill/>
              </a:ln>
              <a:solidFill>
                <a:schemeClr val="tx1"/>
              </a:solidFill>
              <a:effectLst/>
              <a:uLnTx/>
              <a:uFillTx/>
              <a:latin typeface="Arial" charset="0"/>
              <a:ea typeface="宋体"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zh-CN" altLang="en-US" sz="1200" b="0" i="0" u="none" strike="noStrike" kern="0" cap="none" spc="0" normalizeH="0" baseline="0" noProof="0" dirty="0">
                <a:ln>
                  <a:noFill/>
                </a:ln>
                <a:solidFill>
                  <a:schemeClr val="tx1"/>
                </a:solidFill>
                <a:effectLst/>
                <a:uLnTx/>
                <a:uFillTx/>
                <a:latin typeface="Arial" charset="0"/>
                <a:ea typeface="宋体" pitchFamily="2" charset="-122"/>
                <a:cs typeface="+mn-cs"/>
              </a:rPr>
              <a:t>建立时间容限</a:t>
            </a:r>
            <a:r>
              <a:rPr kumimoji="0" lang="en-US" altLang="zh-CN" sz="1200" b="0" i="0" u="none" strike="noStrike" kern="0" cap="none" spc="0" normalizeH="0" baseline="0" noProof="0" dirty="0">
                <a:ln>
                  <a:noFill/>
                </a:ln>
                <a:solidFill>
                  <a:schemeClr val="tx1"/>
                </a:solidFill>
                <a:effectLst/>
                <a:uLnTx/>
                <a:uFillTx/>
                <a:latin typeface="Arial" charset="0"/>
                <a:ea typeface="宋体" pitchFamily="2" charset="-122"/>
                <a:cs typeface="+mn-cs"/>
              </a:rPr>
              <a:t>=</a:t>
            </a:r>
            <a:r>
              <a:rPr lang="en-US" altLang="zh-CN" sz="1200" kern="0" dirty="0">
                <a:solidFill>
                  <a:schemeClr val="tx1"/>
                </a:solidFill>
                <a:latin typeface="Arial" charset="0"/>
                <a:ea typeface="宋体" pitchFamily="2" charset="-122"/>
                <a:cs typeface="+mn-cs"/>
              </a:rPr>
              <a:t>t</a:t>
            </a:r>
            <a:r>
              <a:rPr kumimoji="0" lang="en-US" altLang="zh-CN" sz="1200" b="0" i="0" u="none" strike="noStrike" kern="0" cap="none" spc="0" normalizeH="0" baseline="-25000" noProof="0" dirty="0" err="1">
                <a:ln>
                  <a:noFill/>
                </a:ln>
                <a:solidFill>
                  <a:schemeClr val="tx1"/>
                </a:solidFill>
                <a:effectLst/>
                <a:uLnTx/>
                <a:uFillTx/>
                <a:latin typeface="Arial" charset="0"/>
                <a:ea typeface="宋体" pitchFamily="2" charset="-122"/>
                <a:cs typeface="+mn-cs"/>
              </a:rPr>
              <a:t>clk</a:t>
            </a:r>
            <a:r>
              <a:rPr kumimoji="0" lang="en-US" altLang="zh-CN" sz="1200" b="0" i="0" u="none" strike="noStrike" kern="0" cap="none" spc="0" normalizeH="0" baseline="0" noProof="0" dirty="0" err="1">
                <a:ln>
                  <a:noFill/>
                </a:ln>
                <a:solidFill>
                  <a:schemeClr val="tx1"/>
                </a:solidFill>
                <a:effectLst/>
                <a:uLnTx/>
                <a:uFillTx/>
                <a:latin typeface="Arial" charset="0"/>
                <a:ea typeface="宋体" pitchFamily="2" charset="-122"/>
                <a:cs typeface="+mn-cs"/>
              </a:rPr>
              <a:t>-t</a:t>
            </a:r>
            <a:r>
              <a:rPr kumimoji="0" lang="en-US" altLang="zh-CN" sz="1200" b="0" i="0" u="none" strike="noStrike" kern="0" cap="none" spc="0" normalizeH="0" baseline="-25000" noProof="0" dirty="0" err="1">
                <a:ln>
                  <a:noFill/>
                </a:ln>
                <a:solidFill>
                  <a:schemeClr val="tx1"/>
                </a:solidFill>
                <a:effectLst/>
                <a:uLnTx/>
                <a:uFillTx/>
                <a:latin typeface="Arial" charset="0"/>
                <a:ea typeface="宋体" pitchFamily="2" charset="-122"/>
                <a:cs typeface="+mn-cs"/>
              </a:rPr>
              <a:t>ffpd</a:t>
            </a:r>
            <a:r>
              <a:rPr kumimoji="0" lang="en-US" altLang="zh-CN" sz="1200" b="0" i="0" u="none" strike="noStrike" kern="0" cap="none" spc="0" normalizeH="0" baseline="-25000" noProof="0" dirty="0">
                <a:ln>
                  <a:noFill/>
                </a:ln>
                <a:solidFill>
                  <a:schemeClr val="tx1"/>
                </a:solidFill>
                <a:effectLst/>
                <a:uLnTx/>
                <a:uFillTx/>
                <a:latin typeface="Arial" charset="0"/>
                <a:ea typeface="宋体" pitchFamily="2" charset="-122"/>
                <a:cs typeface="+mn-cs"/>
              </a:rPr>
              <a:t>(max)</a:t>
            </a:r>
            <a:r>
              <a:rPr kumimoji="0" lang="en-US" altLang="zh-CN" sz="1200" b="0" i="0" u="none" strike="noStrike" kern="0" cap="none" spc="0" normalizeH="0" baseline="0" noProof="0" dirty="0">
                <a:ln>
                  <a:noFill/>
                </a:ln>
                <a:solidFill>
                  <a:schemeClr val="tx1"/>
                </a:solidFill>
                <a:effectLst/>
                <a:uLnTx/>
                <a:uFillTx/>
                <a:latin typeface="Arial" charset="0"/>
                <a:ea typeface="宋体" pitchFamily="2" charset="-122"/>
                <a:cs typeface="+mn-cs"/>
              </a:rPr>
              <a:t>-</a:t>
            </a:r>
            <a:r>
              <a:rPr kumimoji="0" lang="en-US" altLang="zh-CN" sz="1200" b="0" i="0" u="none" strike="noStrike" kern="0" cap="none" spc="0" normalizeH="0" baseline="0" noProof="0" dirty="0" err="1">
                <a:ln>
                  <a:noFill/>
                </a:ln>
                <a:solidFill>
                  <a:schemeClr val="tx1"/>
                </a:solidFill>
                <a:effectLst/>
                <a:uLnTx/>
                <a:uFillTx/>
                <a:latin typeface="Arial" charset="0"/>
                <a:ea typeface="宋体" pitchFamily="2" charset="-122"/>
                <a:cs typeface="+mn-cs"/>
              </a:rPr>
              <a:t>t</a:t>
            </a:r>
            <a:r>
              <a:rPr kumimoji="0" lang="en-US" altLang="zh-CN" sz="1200" b="0" i="0" u="none" strike="noStrike" kern="0" cap="none" spc="0" normalizeH="0" baseline="-25000" noProof="0" dirty="0" err="1">
                <a:ln>
                  <a:noFill/>
                </a:ln>
                <a:solidFill>
                  <a:schemeClr val="tx1"/>
                </a:solidFill>
                <a:effectLst/>
                <a:uLnTx/>
                <a:uFillTx/>
                <a:latin typeface="Arial" charset="0"/>
                <a:ea typeface="宋体" pitchFamily="2" charset="-122"/>
                <a:cs typeface="+mn-cs"/>
              </a:rPr>
              <a:t>comb</a:t>
            </a:r>
            <a:r>
              <a:rPr kumimoji="0" lang="en-US" altLang="zh-CN" sz="1200" b="0" i="0" u="none" strike="noStrike" kern="0" cap="none" spc="0" normalizeH="0" baseline="-25000" noProof="0" dirty="0">
                <a:ln>
                  <a:noFill/>
                </a:ln>
                <a:solidFill>
                  <a:schemeClr val="tx1"/>
                </a:solidFill>
                <a:effectLst/>
                <a:uLnTx/>
                <a:uFillTx/>
                <a:latin typeface="Arial" charset="0"/>
                <a:ea typeface="宋体" pitchFamily="2" charset="-122"/>
                <a:cs typeface="+mn-cs"/>
              </a:rPr>
              <a:t>(max)</a:t>
            </a:r>
            <a:r>
              <a:rPr kumimoji="0" lang="en-US" altLang="zh-CN" sz="1200" b="0" i="0" u="none" strike="noStrike" kern="0" cap="none" spc="0" normalizeH="0" baseline="0" noProof="0" dirty="0">
                <a:ln>
                  <a:noFill/>
                </a:ln>
                <a:solidFill>
                  <a:schemeClr val="tx1"/>
                </a:solidFill>
                <a:effectLst/>
                <a:uLnTx/>
                <a:uFillTx/>
                <a:latin typeface="Arial" charset="0"/>
                <a:ea typeface="宋体" pitchFamily="2" charset="-122"/>
                <a:cs typeface="+mn-cs"/>
              </a:rPr>
              <a:t>-</a:t>
            </a:r>
            <a:r>
              <a:rPr kumimoji="0" lang="en-US" altLang="zh-CN" sz="1200" b="0" i="0" u="none" strike="noStrike" kern="0" cap="none" spc="0" normalizeH="0" baseline="0" noProof="0" dirty="0" err="1">
                <a:ln>
                  <a:noFill/>
                </a:ln>
                <a:solidFill>
                  <a:schemeClr val="tx1"/>
                </a:solidFill>
                <a:effectLst/>
                <a:uLnTx/>
                <a:uFillTx/>
                <a:latin typeface="Arial" charset="0"/>
                <a:ea typeface="宋体" pitchFamily="2" charset="-122"/>
                <a:cs typeface="+mn-cs"/>
              </a:rPr>
              <a:t>t</a:t>
            </a:r>
            <a:r>
              <a:rPr kumimoji="0" lang="en-US" altLang="zh-CN" sz="1200" b="0" i="0" u="none" strike="noStrike" kern="0" cap="none" spc="0" normalizeH="0" baseline="-25000" noProof="0" dirty="0" err="1">
                <a:ln>
                  <a:noFill/>
                </a:ln>
                <a:solidFill>
                  <a:schemeClr val="tx1"/>
                </a:solidFill>
                <a:effectLst/>
                <a:uLnTx/>
                <a:uFillTx/>
                <a:latin typeface="Arial" charset="0"/>
                <a:ea typeface="宋体" pitchFamily="2" charset="-122"/>
                <a:cs typeface="+mn-cs"/>
              </a:rPr>
              <a:t>setup</a:t>
            </a:r>
            <a:r>
              <a:rPr kumimoji="0" lang="zh-CN" altLang="en-US" sz="1200" b="0" i="0" u="none" strike="noStrike" kern="0" cap="none" spc="0" normalizeH="0" noProof="0" dirty="0">
                <a:ln>
                  <a:noFill/>
                </a:ln>
                <a:solidFill>
                  <a:schemeClr val="tx1"/>
                </a:solidFill>
                <a:effectLst/>
                <a:uLnTx/>
                <a:uFillTx/>
                <a:latin typeface="Arial" charset="0"/>
                <a:ea typeface="宋体" pitchFamily="2" charset="-122"/>
                <a:cs typeface="+mn-cs"/>
              </a:rPr>
              <a:t>，</a:t>
            </a:r>
            <a:r>
              <a:rPr kumimoji="0" lang="en-US" altLang="zh-CN" sz="1200" b="0" i="0" u="none" strike="noStrike" kern="0" cap="none" spc="0" normalizeH="0" noProof="0" dirty="0">
                <a:ln>
                  <a:noFill/>
                </a:ln>
                <a:solidFill>
                  <a:srgbClr val="FF0000"/>
                </a:solidFill>
                <a:effectLst/>
                <a:uLnTx/>
                <a:uFillTx/>
                <a:latin typeface="Arial" charset="0"/>
                <a:ea typeface="宋体" pitchFamily="2" charset="-122"/>
                <a:cs typeface="+mn-cs"/>
              </a:rPr>
              <a:t>&gt;0</a:t>
            </a:r>
          </a:p>
          <a:p>
            <a:pPr marL="342900" lvl="0" indent="-342900" eaLnBrk="0" hangingPunct="0">
              <a:spcBef>
                <a:spcPct val="20000"/>
              </a:spcBef>
              <a:buClr>
                <a:schemeClr val="tx2"/>
              </a:buClr>
              <a:buSzPct val="70000"/>
              <a:buFont typeface="Wingdings" pitchFamily="2" charset="2"/>
              <a:buChar char="l"/>
              <a:defRPr/>
            </a:pPr>
            <a:r>
              <a:rPr kumimoji="0" lang="zh-CN" altLang="en-US" sz="1200" b="0" i="0" u="none" strike="noStrike" kern="0" cap="none" spc="0" normalizeH="0" noProof="0" dirty="0">
                <a:ln>
                  <a:noFill/>
                </a:ln>
                <a:solidFill>
                  <a:schemeClr val="tx1"/>
                </a:solidFill>
                <a:effectLst/>
                <a:uLnTx/>
                <a:uFillTx/>
                <a:latin typeface="Arial" charset="0"/>
                <a:ea typeface="宋体" pitchFamily="2" charset="-122"/>
                <a:cs typeface="+mn-cs"/>
              </a:rPr>
              <a:t>保持时间容限</a:t>
            </a:r>
            <a:r>
              <a:rPr kumimoji="0" lang="en-US" altLang="zh-CN" sz="1200" b="0" i="0" u="none" strike="noStrike" kern="0" cap="none" spc="0" normalizeH="0" noProof="0" dirty="0">
                <a:ln>
                  <a:noFill/>
                </a:ln>
                <a:solidFill>
                  <a:schemeClr val="tx1"/>
                </a:solidFill>
                <a:effectLst/>
                <a:uLnTx/>
                <a:uFillTx/>
                <a:latin typeface="Arial" charset="0"/>
                <a:ea typeface="宋体" pitchFamily="2" charset="-122"/>
                <a:cs typeface="+mn-cs"/>
              </a:rPr>
              <a:t>=</a:t>
            </a:r>
            <a:r>
              <a:rPr lang="en-US" altLang="zh-CN" sz="1200" kern="0" dirty="0" err="1"/>
              <a:t>t</a:t>
            </a:r>
            <a:r>
              <a:rPr lang="en-US" altLang="zh-CN" sz="1200" kern="0" baseline="-25000" dirty="0" err="1"/>
              <a:t>ffpd</a:t>
            </a:r>
            <a:r>
              <a:rPr lang="en-US" altLang="zh-CN" sz="1200" kern="0" baseline="-25000" dirty="0"/>
              <a:t>(min)</a:t>
            </a:r>
            <a:r>
              <a:rPr lang="en-US" altLang="zh-CN" sz="1200" kern="0" dirty="0"/>
              <a:t>+</a:t>
            </a:r>
            <a:r>
              <a:rPr lang="en-US" altLang="zh-CN" sz="1200" kern="0" dirty="0" err="1"/>
              <a:t>t</a:t>
            </a:r>
            <a:r>
              <a:rPr lang="en-US" altLang="zh-CN" sz="1200" kern="0" baseline="-25000" dirty="0" err="1"/>
              <a:t>comb</a:t>
            </a:r>
            <a:r>
              <a:rPr lang="en-US" altLang="zh-CN" sz="1200" kern="0" baseline="-25000" dirty="0"/>
              <a:t>(min)</a:t>
            </a:r>
            <a:r>
              <a:rPr lang="en-US" altLang="zh-CN" sz="1200" kern="0" dirty="0"/>
              <a:t>-</a:t>
            </a:r>
            <a:r>
              <a:rPr lang="en-US" altLang="zh-CN" sz="1200" kern="0" dirty="0" err="1"/>
              <a:t>t</a:t>
            </a:r>
            <a:r>
              <a:rPr lang="en-US" altLang="zh-CN" sz="1200" kern="0" baseline="-25000" dirty="0" err="1"/>
              <a:t>hold</a:t>
            </a:r>
            <a:r>
              <a:rPr lang="zh-CN" altLang="en-US" sz="1200" kern="0" dirty="0"/>
              <a:t>，</a:t>
            </a:r>
            <a:r>
              <a:rPr lang="en-US" altLang="zh-CN" sz="1200" kern="0" dirty="0">
                <a:solidFill>
                  <a:srgbClr val="FF0000"/>
                </a:solidFill>
              </a:rPr>
              <a:t>&gt;0</a:t>
            </a:r>
            <a:endParaRPr kumimoji="0" lang="zh-CN" altLang="en-US" sz="1200" b="0" i="0" u="none" strike="noStrike" kern="0" cap="none" spc="0" normalizeH="0" noProof="0" dirty="0">
              <a:ln>
                <a:noFill/>
              </a:ln>
              <a:solidFill>
                <a:srgbClr val="FF0000"/>
              </a:solidFill>
              <a:effectLst/>
              <a:uLnTx/>
              <a:uFillTx/>
              <a:latin typeface="Arial" charset="0"/>
              <a:ea typeface="宋体" pitchFamily="2" charset="-122"/>
              <a:cs typeface="+mn-cs"/>
            </a:endParaRPr>
          </a:p>
          <a:p>
            <a:r>
              <a:rPr lang="zh-CN" altLang="en-US" sz="1200" dirty="0"/>
              <a:t>表示电路中的各个部件在不引起电路工作失效的情况下，“比最坏的情况要坏”多少。</a:t>
            </a:r>
            <a:endParaRPr lang="en-US" altLang="zh-CN" sz="1200" dirty="0"/>
          </a:p>
          <a:p>
            <a:pPr marL="0" marR="0" lvl="3" indent="0" algn="l" defTabSz="914400" rtl="0" eaLnBrk="0" fontAlgn="base" latinLnBrk="0" hangingPunct="0">
              <a:lnSpc>
                <a:spcPct val="100000"/>
              </a:lnSpc>
              <a:spcBef>
                <a:spcPct val="30000"/>
              </a:spcBef>
              <a:spcAft>
                <a:spcPct val="0"/>
              </a:spcAft>
              <a:buClrTx/>
              <a:buSzTx/>
              <a:buFontTx/>
              <a:buNone/>
              <a:tabLst/>
              <a:defRPr/>
            </a:pPr>
            <a:r>
              <a:rPr lang="en-US" altLang="zh-TW" dirty="0"/>
              <a:t>Indicates how much “worse than worst case” the individual components of a circuit can be without causing the circuit to fail.</a:t>
            </a:r>
          </a:p>
          <a:p>
            <a:r>
              <a:rPr kumimoji="0" lang="en-US" altLang="zh-CN" sz="1200" b="0" i="0" u="none" strike="noStrike" kern="0" cap="none" spc="0" normalizeH="0" baseline="0" noProof="0" dirty="0">
                <a:ln>
                  <a:noFill/>
                </a:ln>
                <a:solidFill>
                  <a:schemeClr val="tx1"/>
                </a:solidFill>
                <a:effectLst/>
                <a:uLnTx/>
                <a:uFillTx/>
                <a:latin typeface="Arial" charset="0"/>
                <a:ea typeface="宋体" pitchFamily="2" charset="-122"/>
                <a:cs typeface="+mn-cs"/>
              </a:rPr>
              <a:t>setup-time margin</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a:t>
            </a:fld>
            <a:endParaRPr lang="en-US" altLang="zh-CN"/>
          </a:p>
        </p:txBody>
      </p:sp>
    </p:spTree>
    <p:extLst>
      <p:ext uri="{BB962C8B-B14F-4D97-AF65-F5344CB8AC3E}">
        <p14:creationId xmlns:p14="http://schemas.microsoft.com/office/powerpoint/2010/main" val="852410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fontScale="77500" lnSpcReduction="20000"/>
          </a:bodyPr>
          <a:lstStyle/>
          <a:p>
            <a:r>
              <a:rPr lang="zh-CN" altLang="en-US" sz="1200" b="0" i="0" kern="1200" dirty="0">
                <a:solidFill>
                  <a:schemeClr val="tx1"/>
                </a:solidFill>
                <a:effectLst/>
                <a:latin typeface="Arial" charset="0"/>
                <a:ea typeface="宋体" pitchFamily="2" charset="-122"/>
                <a:cs typeface="+mn-cs"/>
              </a:rPr>
              <a:t>寄存器</a:t>
            </a:r>
          </a:p>
          <a:p>
            <a:r>
              <a:rPr lang="zh-CN" altLang="en-US" sz="1200" b="0" i="0" kern="1200" dirty="0">
                <a:solidFill>
                  <a:schemeClr val="tx1"/>
                </a:solidFill>
                <a:effectLst/>
                <a:latin typeface="Arial" charset="0"/>
                <a:ea typeface="宋体" pitchFamily="2" charset="-122"/>
                <a:cs typeface="+mn-cs"/>
              </a:rPr>
              <a:t>寄存器（</a:t>
            </a:r>
            <a:r>
              <a:rPr lang="en-US" altLang="zh-CN" sz="1200" b="0" i="0" kern="1200" dirty="0">
                <a:solidFill>
                  <a:schemeClr val="tx1"/>
                </a:solidFill>
                <a:effectLst/>
                <a:latin typeface="Arial" charset="0"/>
                <a:ea typeface="宋体" pitchFamily="2" charset="-122"/>
                <a:cs typeface="+mn-cs"/>
              </a:rPr>
              <a:t>Register</a:t>
            </a:r>
            <a:r>
              <a:rPr lang="zh-CN" altLang="en-US" sz="1200" b="0" i="0" kern="1200" dirty="0">
                <a:solidFill>
                  <a:schemeClr val="tx1"/>
                </a:solidFill>
                <a:effectLst/>
                <a:latin typeface="Arial" charset="0"/>
                <a:ea typeface="宋体" pitchFamily="2" charset="-122"/>
                <a:cs typeface="+mn-cs"/>
              </a:rPr>
              <a:t>），是中央处理器内的其中组成部分。寄存器是有限存贮容量的高速存贮部件，它们可用来暂存指令、数据和地址。在中央处理器的控制部件中，包含的寄存器有指令寄存器（</a:t>
            </a:r>
            <a:r>
              <a:rPr lang="en-US" altLang="zh-CN" sz="1200" b="0" i="0" kern="1200" dirty="0">
                <a:solidFill>
                  <a:schemeClr val="tx1"/>
                </a:solidFill>
                <a:effectLst/>
                <a:latin typeface="Arial" charset="0"/>
                <a:ea typeface="宋体" pitchFamily="2" charset="-122"/>
                <a:cs typeface="+mn-cs"/>
              </a:rPr>
              <a:t>IR</a:t>
            </a:r>
            <a:r>
              <a:rPr lang="zh-CN" altLang="en-US" sz="1200" b="0" i="0" kern="1200" dirty="0">
                <a:solidFill>
                  <a:schemeClr val="tx1"/>
                </a:solidFill>
                <a:effectLst/>
                <a:latin typeface="Arial" charset="0"/>
                <a:ea typeface="宋体" pitchFamily="2" charset="-122"/>
                <a:cs typeface="+mn-cs"/>
              </a:rPr>
              <a:t>）和程序计数器。在中央处理器的算术及逻辑部件中，包含的寄存器有累加器。</a:t>
            </a:r>
          </a:p>
          <a:p>
            <a:endParaRPr lang="zh-CN" altLang="en-US" sz="1200" b="0" i="0" kern="1200" dirty="0">
              <a:solidFill>
                <a:schemeClr val="tx1"/>
              </a:solidFill>
              <a:effectLst/>
              <a:latin typeface="Arial" charset="0"/>
              <a:ea typeface="宋体" pitchFamily="2" charset="-122"/>
              <a:cs typeface="+mn-cs"/>
            </a:endParaRPr>
          </a:p>
          <a:p>
            <a:r>
              <a:rPr lang="zh-CN" altLang="en-US" sz="1200" b="0" i="0" kern="1200" dirty="0">
                <a:solidFill>
                  <a:schemeClr val="tx1"/>
                </a:solidFill>
                <a:effectLst/>
                <a:latin typeface="Arial" charset="0"/>
                <a:ea typeface="宋体" pitchFamily="2" charset="-122"/>
                <a:cs typeface="+mn-cs"/>
              </a:rPr>
              <a:t>在电脑架构里，处理器中的寄存器是少量且速度快的电脑存储器，借由提供快速共同地访问数值来加速计算机程序的运行：典型地说就是在已知时间点所作的之计算中间的数值。</a:t>
            </a:r>
          </a:p>
          <a:p>
            <a:endParaRPr lang="zh-CN" altLang="en-US" sz="1200" b="0" i="0" kern="1200" dirty="0">
              <a:solidFill>
                <a:schemeClr val="tx1"/>
              </a:solidFill>
              <a:effectLst/>
              <a:latin typeface="Arial" charset="0"/>
              <a:ea typeface="宋体" pitchFamily="2" charset="-122"/>
              <a:cs typeface="+mn-cs"/>
            </a:endParaRPr>
          </a:p>
          <a:p>
            <a:r>
              <a:rPr lang="zh-CN" altLang="en-US" sz="1200" b="0" i="0" kern="1200" dirty="0">
                <a:solidFill>
                  <a:schemeClr val="tx1"/>
                </a:solidFill>
                <a:effectLst/>
                <a:latin typeface="Arial" charset="0"/>
                <a:ea typeface="宋体" pitchFamily="2" charset="-122"/>
                <a:cs typeface="+mn-cs"/>
              </a:rPr>
              <a:t>寄存器是存储器层次结构中的最顶端，也是系统操作数据的最快速途径。寄存器通常都是以他们可以保存的比特数量来估量，举例来说，一个</a:t>
            </a:r>
            <a:r>
              <a:rPr lang="en-US" altLang="zh-CN" sz="1200" b="0" i="0" kern="1200" dirty="0">
                <a:solidFill>
                  <a:schemeClr val="tx1"/>
                </a:solidFill>
                <a:effectLst/>
                <a:latin typeface="Arial" charset="0"/>
                <a:ea typeface="宋体" pitchFamily="2" charset="-122"/>
                <a:cs typeface="+mn-cs"/>
              </a:rPr>
              <a:t>8</a:t>
            </a:r>
            <a:r>
              <a:rPr lang="zh-CN" altLang="en-US" sz="1200" b="0" i="0" kern="1200" dirty="0">
                <a:solidFill>
                  <a:schemeClr val="tx1"/>
                </a:solidFill>
                <a:effectLst/>
                <a:latin typeface="Arial" charset="0"/>
                <a:ea typeface="宋体" pitchFamily="2" charset="-122"/>
                <a:cs typeface="+mn-cs"/>
              </a:rPr>
              <a:t>位寄存器或</a:t>
            </a:r>
            <a:r>
              <a:rPr lang="en-US" altLang="zh-CN" sz="1200" b="0" i="0" kern="1200" dirty="0">
                <a:solidFill>
                  <a:schemeClr val="tx1"/>
                </a:solidFill>
                <a:effectLst/>
                <a:latin typeface="Arial" charset="0"/>
                <a:ea typeface="宋体" pitchFamily="2" charset="-122"/>
                <a:cs typeface="+mn-cs"/>
              </a:rPr>
              <a:t>32</a:t>
            </a:r>
            <a:r>
              <a:rPr lang="zh-CN" altLang="en-US" sz="1200" b="0" i="0" kern="1200" dirty="0">
                <a:solidFill>
                  <a:schemeClr val="tx1"/>
                </a:solidFill>
                <a:effectLst/>
                <a:latin typeface="Arial" charset="0"/>
                <a:ea typeface="宋体" pitchFamily="2" charset="-122"/>
                <a:cs typeface="+mn-cs"/>
              </a:rPr>
              <a:t>位寄存器。寄存器现在都以寄存器数组的方式来实现，但是他们也可能使用单独的触发器、高速的核心存储器、薄膜存储器以及在数种机器上的其他方式来实现出来。</a:t>
            </a:r>
          </a:p>
          <a:p>
            <a:endParaRPr lang="zh-CN" altLang="en-US" sz="1200" b="0" i="0" kern="1200" dirty="0">
              <a:solidFill>
                <a:schemeClr val="tx1"/>
              </a:solidFill>
              <a:effectLst/>
              <a:latin typeface="Arial" charset="0"/>
              <a:ea typeface="宋体" pitchFamily="2" charset="-122"/>
              <a:cs typeface="+mn-cs"/>
            </a:endParaRPr>
          </a:p>
          <a:p>
            <a:r>
              <a:rPr lang="zh-CN" altLang="en-US" sz="1200" b="0" i="0" kern="1200" dirty="0">
                <a:solidFill>
                  <a:schemeClr val="tx1"/>
                </a:solidFill>
                <a:effectLst/>
                <a:latin typeface="Arial" charset="0"/>
                <a:ea typeface="宋体" pitchFamily="2" charset="-122"/>
                <a:cs typeface="+mn-cs"/>
              </a:rPr>
              <a:t>这个名词通常都用来意指由一个指令之输出或输入可以直接索引到的寄存器组群。更适当的是称他们为“架构寄存器”。例如，</a:t>
            </a:r>
            <a:r>
              <a:rPr lang="en-US" altLang="zh-CN" sz="1200" b="0" i="0" kern="1200" dirty="0">
                <a:solidFill>
                  <a:schemeClr val="tx1"/>
                </a:solidFill>
                <a:effectLst/>
                <a:latin typeface="Arial" charset="0"/>
                <a:ea typeface="宋体" pitchFamily="2" charset="-122"/>
                <a:cs typeface="+mn-cs"/>
              </a:rPr>
              <a:t>x86</a:t>
            </a:r>
            <a:r>
              <a:rPr lang="zh-CN" altLang="en-US" sz="1200" b="0" i="0" kern="1200" dirty="0">
                <a:solidFill>
                  <a:schemeClr val="tx1"/>
                </a:solidFill>
                <a:effectLst/>
                <a:latin typeface="Arial" charset="0"/>
                <a:ea typeface="宋体" pitchFamily="2" charset="-122"/>
                <a:cs typeface="+mn-cs"/>
              </a:rPr>
              <a:t>指令集定义八个</a:t>
            </a:r>
            <a:r>
              <a:rPr lang="en-US" altLang="zh-CN" sz="1200" b="0" i="0" kern="1200" dirty="0">
                <a:solidFill>
                  <a:schemeClr val="tx1"/>
                </a:solidFill>
                <a:effectLst/>
                <a:latin typeface="Arial" charset="0"/>
                <a:ea typeface="宋体" pitchFamily="2" charset="-122"/>
                <a:cs typeface="+mn-cs"/>
              </a:rPr>
              <a:t>32</a:t>
            </a:r>
            <a:r>
              <a:rPr lang="zh-CN" altLang="en-US" sz="1200" b="0" i="0" kern="1200" dirty="0">
                <a:solidFill>
                  <a:schemeClr val="tx1"/>
                </a:solidFill>
                <a:effectLst/>
                <a:latin typeface="Arial" charset="0"/>
                <a:ea typeface="宋体" pitchFamily="2" charset="-122"/>
                <a:cs typeface="+mn-cs"/>
              </a:rPr>
              <a:t>位寄存器的集合，但一个实现</a:t>
            </a:r>
            <a:r>
              <a:rPr lang="en-US" altLang="zh-CN" sz="1200" b="0" i="0" kern="1200" dirty="0">
                <a:solidFill>
                  <a:schemeClr val="tx1"/>
                </a:solidFill>
                <a:effectLst/>
                <a:latin typeface="Arial" charset="0"/>
                <a:ea typeface="宋体" pitchFamily="2" charset="-122"/>
                <a:cs typeface="+mn-cs"/>
              </a:rPr>
              <a:t>x86</a:t>
            </a:r>
            <a:r>
              <a:rPr lang="zh-CN" altLang="en-US" sz="1200" b="0" i="0" kern="1200" dirty="0">
                <a:solidFill>
                  <a:schemeClr val="tx1"/>
                </a:solidFill>
                <a:effectLst/>
                <a:latin typeface="Arial" charset="0"/>
                <a:ea typeface="宋体" pitchFamily="2" charset="-122"/>
                <a:cs typeface="+mn-cs"/>
              </a:rPr>
              <a:t>指令集的</a:t>
            </a:r>
            <a:r>
              <a:rPr lang="en-US" altLang="zh-CN" sz="1200" b="0" i="0" kern="1200" dirty="0">
                <a:solidFill>
                  <a:schemeClr val="tx1"/>
                </a:solidFill>
                <a:effectLst/>
                <a:latin typeface="Arial" charset="0"/>
                <a:ea typeface="宋体" pitchFamily="2" charset="-122"/>
                <a:cs typeface="+mn-cs"/>
              </a:rPr>
              <a:t>CPU</a:t>
            </a:r>
            <a:r>
              <a:rPr lang="zh-CN" altLang="en-US" sz="1200" b="0" i="0" kern="1200" dirty="0">
                <a:solidFill>
                  <a:schemeClr val="tx1"/>
                </a:solidFill>
                <a:effectLst/>
                <a:latin typeface="Arial" charset="0"/>
                <a:ea typeface="宋体" pitchFamily="2" charset="-122"/>
                <a:cs typeface="+mn-cs"/>
              </a:rPr>
              <a:t>可以包含比八个更多的寄存器。</a:t>
            </a:r>
          </a:p>
          <a:p>
            <a:endParaRPr lang="zh-CN" altLang="en-US" sz="1200" b="0" i="0" kern="1200" dirty="0">
              <a:solidFill>
                <a:schemeClr val="tx1"/>
              </a:solidFill>
              <a:effectLst/>
              <a:latin typeface="Arial" charset="0"/>
              <a:ea typeface="宋体" pitchFamily="2" charset="-122"/>
              <a:cs typeface="+mn-cs"/>
            </a:endParaRPr>
          </a:p>
          <a:p>
            <a:r>
              <a:rPr lang="zh-CN" altLang="en-US" sz="1200" b="0" i="0" kern="1200" dirty="0">
                <a:solidFill>
                  <a:schemeClr val="tx1"/>
                </a:solidFill>
                <a:effectLst/>
                <a:latin typeface="Arial" charset="0"/>
                <a:ea typeface="宋体" pitchFamily="2" charset="-122"/>
                <a:cs typeface="+mn-cs"/>
              </a:rPr>
              <a:t>寄存器的种类</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编辑</a:t>
            </a:r>
            <a:r>
              <a:rPr lang="en-US" altLang="zh-CN" sz="1200" b="0" i="0" kern="1200" dirty="0">
                <a:solidFill>
                  <a:schemeClr val="tx1"/>
                </a:solidFill>
                <a:effectLst/>
                <a:latin typeface="Arial" charset="0"/>
                <a:ea typeface="宋体" pitchFamily="2" charset="-122"/>
                <a:cs typeface="+mn-cs"/>
              </a:rPr>
              <a:t>]</a:t>
            </a:r>
          </a:p>
          <a:p>
            <a:r>
              <a:rPr lang="zh-CN" altLang="en-US" sz="1200" b="0" i="0" kern="1200" dirty="0">
                <a:solidFill>
                  <a:schemeClr val="tx1"/>
                </a:solidFill>
                <a:effectLst/>
                <a:latin typeface="Arial" charset="0"/>
                <a:ea typeface="宋体" pitchFamily="2" charset="-122"/>
                <a:cs typeface="+mn-cs"/>
              </a:rPr>
              <a:t>数据寄存器用来存储整数数字（参考以下的浮点寄存器）。在某些简单（或旧）的</a:t>
            </a:r>
            <a:r>
              <a:rPr lang="en-US" altLang="zh-CN" sz="1200" b="0" i="0" kern="1200" dirty="0">
                <a:solidFill>
                  <a:schemeClr val="tx1"/>
                </a:solidFill>
                <a:effectLst/>
                <a:latin typeface="Arial" charset="0"/>
                <a:ea typeface="宋体" pitchFamily="2" charset="-122"/>
                <a:cs typeface="+mn-cs"/>
              </a:rPr>
              <a:t>CPU</a:t>
            </a:r>
            <a:r>
              <a:rPr lang="zh-CN" altLang="en-US" sz="1200" b="0" i="0" kern="1200" dirty="0">
                <a:solidFill>
                  <a:schemeClr val="tx1"/>
                </a:solidFill>
                <a:effectLst/>
                <a:latin typeface="Arial" charset="0"/>
                <a:ea typeface="宋体" pitchFamily="2" charset="-122"/>
                <a:cs typeface="+mn-cs"/>
              </a:rPr>
              <a:t>，特别的数据寄存器是累加器，作为数学计算之用。地址寄存器持有存储器地址，以及用来访问存储器。在某些简单</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旧的</a:t>
            </a:r>
            <a:r>
              <a:rPr lang="en-US" altLang="zh-CN" sz="1200" b="0" i="0" kern="1200" dirty="0">
                <a:solidFill>
                  <a:schemeClr val="tx1"/>
                </a:solidFill>
                <a:effectLst/>
                <a:latin typeface="Arial" charset="0"/>
                <a:ea typeface="宋体" pitchFamily="2" charset="-122"/>
                <a:cs typeface="+mn-cs"/>
              </a:rPr>
              <a:t>CPU</a:t>
            </a:r>
            <a:r>
              <a:rPr lang="zh-CN" altLang="en-US" sz="1200" b="0" i="0" kern="1200" dirty="0">
                <a:solidFill>
                  <a:schemeClr val="tx1"/>
                </a:solidFill>
                <a:effectLst/>
                <a:latin typeface="Arial" charset="0"/>
                <a:ea typeface="宋体" pitchFamily="2" charset="-122"/>
                <a:cs typeface="+mn-cs"/>
              </a:rPr>
              <a:t>里，特别的地址寄存器是索引寄存器（可能出现一个或多个）。通用目的寄存器（</a:t>
            </a:r>
            <a:r>
              <a:rPr lang="en-US" altLang="zh-CN" sz="1200" b="0" i="0" kern="1200" dirty="0">
                <a:solidFill>
                  <a:schemeClr val="tx1"/>
                </a:solidFill>
                <a:effectLst/>
                <a:latin typeface="Arial" charset="0"/>
                <a:ea typeface="宋体" pitchFamily="2" charset="-122"/>
                <a:cs typeface="+mn-cs"/>
              </a:rPr>
              <a:t>GPRs</a:t>
            </a:r>
            <a:r>
              <a:rPr lang="zh-CN" altLang="en-US" sz="1200" b="0" i="0" kern="1200" dirty="0">
                <a:solidFill>
                  <a:schemeClr val="tx1"/>
                </a:solidFill>
                <a:effectLst/>
                <a:latin typeface="Arial" charset="0"/>
                <a:ea typeface="宋体" pitchFamily="2" charset="-122"/>
                <a:cs typeface="+mn-cs"/>
              </a:rPr>
              <a:t>）</a:t>
            </a:r>
            <a:r>
              <a:rPr lang="en-US" altLang="zh-CN" sz="1200" b="0" i="0" kern="1200" dirty="0">
                <a:solidFill>
                  <a:schemeClr val="tx1"/>
                </a:solidFill>
                <a:effectLst/>
                <a:latin typeface="Arial" charset="0"/>
                <a:ea typeface="宋体" pitchFamily="2" charset="-122"/>
                <a:cs typeface="+mn-cs"/>
              </a:rPr>
              <a:t>- </a:t>
            </a:r>
            <a:r>
              <a:rPr lang="zh-CN" altLang="en-US" sz="1200" b="0" i="0" kern="1200" dirty="0">
                <a:solidFill>
                  <a:schemeClr val="tx1"/>
                </a:solidFill>
                <a:effectLst/>
                <a:latin typeface="Arial" charset="0"/>
                <a:ea typeface="宋体" pitchFamily="2" charset="-122"/>
                <a:cs typeface="+mn-cs"/>
              </a:rPr>
              <a:t>可以保存数据或地址两者，也就是说他们是结合 数据</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地址 寄存器的功用。浮点寄存器（</a:t>
            </a:r>
            <a:r>
              <a:rPr lang="en-US" altLang="zh-CN" sz="1200" b="0" i="0" kern="1200" dirty="0">
                <a:solidFill>
                  <a:schemeClr val="tx1"/>
                </a:solidFill>
                <a:effectLst/>
                <a:latin typeface="Arial" charset="0"/>
                <a:ea typeface="宋体" pitchFamily="2" charset="-122"/>
                <a:cs typeface="+mn-cs"/>
              </a:rPr>
              <a:t>FPRs</a:t>
            </a:r>
            <a:r>
              <a:rPr lang="zh-CN" altLang="en-US" sz="1200" b="0" i="0" kern="1200" dirty="0">
                <a:solidFill>
                  <a:schemeClr val="tx1"/>
                </a:solidFill>
                <a:effectLst/>
                <a:latin typeface="Arial" charset="0"/>
                <a:ea typeface="宋体" pitchFamily="2" charset="-122"/>
                <a:cs typeface="+mn-cs"/>
              </a:rPr>
              <a:t>）</a:t>
            </a:r>
            <a:r>
              <a:rPr lang="en-US" altLang="zh-CN" sz="1200" b="0" i="0" kern="1200" dirty="0">
                <a:solidFill>
                  <a:schemeClr val="tx1"/>
                </a:solidFill>
                <a:effectLst/>
                <a:latin typeface="Arial" charset="0"/>
                <a:ea typeface="宋体" pitchFamily="2" charset="-122"/>
                <a:cs typeface="+mn-cs"/>
              </a:rPr>
              <a:t>- </a:t>
            </a:r>
            <a:r>
              <a:rPr lang="zh-CN" altLang="en-US" sz="1200" b="0" i="0" kern="1200" dirty="0">
                <a:solidFill>
                  <a:schemeClr val="tx1"/>
                </a:solidFill>
                <a:effectLst/>
                <a:latin typeface="Arial" charset="0"/>
                <a:ea typeface="宋体" pitchFamily="2" charset="-122"/>
                <a:cs typeface="+mn-cs"/>
              </a:rPr>
              <a:t>用来存储浮点数字。常数寄存器用来持有只读的数值（例如</a:t>
            </a:r>
            <a:r>
              <a:rPr lang="en-US" altLang="zh-CN" sz="1200" b="0" i="0" kern="1200" dirty="0">
                <a:solidFill>
                  <a:schemeClr val="tx1"/>
                </a:solidFill>
                <a:effectLst/>
                <a:latin typeface="Arial" charset="0"/>
                <a:ea typeface="宋体" pitchFamily="2" charset="-122"/>
                <a:cs typeface="+mn-cs"/>
              </a:rPr>
              <a:t>0</a:t>
            </a:r>
            <a:r>
              <a:rPr lang="zh-CN" altLang="en-US" sz="1200" b="0" i="0" kern="1200" dirty="0">
                <a:solidFill>
                  <a:schemeClr val="tx1"/>
                </a:solidFill>
                <a:effectLst/>
                <a:latin typeface="Arial" charset="0"/>
                <a:ea typeface="宋体" pitchFamily="2" charset="-122"/>
                <a:cs typeface="+mn-cs"/>
              </a:rPr>
              <a:t>、</a:t>
            </a:r>
            <a:r>
              <a:rPr lang="en-US" altLang="zh-CN" sz="1200" b="0" i="0" kern="1200" dirty="0">
                <a:solidFill>
                  <a:schemeClr val="tx1"/>
                </a:solidFill>
                <a:effectLst/>
                <a:latin typeface="Arial" charset="0"/>
                <a:ea typeface="宋体" pitchFamily="2" charset="-122"/>
                <a:cs typeface="+mn-cs"/>
              </a:rPr>
              <a:t>1</a:t>
            </a:r>
            <a:r>
              <a:rPr lang="zh-CN" altLang="en-US" sz="1200" b="0" i="0" kern="1200" dirty="0">
                <a:solidFill>
                  <a:schemeClr val="tx1"/>
                </a:solidFill>
                <a:effectLst/>
                <a:latin typeface="Arial" charset="0"/>
                <a:ea typeface="宋体" pitchFamily="2" charset="-122"/>
                <a:cs typeface="+mn-cs"/>
              </a:rPr>
              <a:t>、圆周率等等）。矢量寄存器用来存储由矢量处理器运行</a:t>
            </a:r>
            <a:r>
              <a:rPr lang="en-US" altLang="zh-CN" sz="1200" b="0" i="0" kern="1200" dirty="0">
                <a:solidFill>
                  <a:schemeClr val="tx1"/>
                </a:solidFill>
                <a:effectLst/>
                <a:latin typeface="Arial" charset="0"/>
                <a:ea typeface="宋体" pitchFamily="2" charset="-122"/>
                <a:cs typeface="+mn-cs"/>
              </a:rPr>
              <a:t>SIMD</a:t>
            </a:r>
            <a:r>
              <a:rPr lang="zh-CN" altLang="en-US" sz="1200" b="0" i="0" kern="1200" dirty="0">
                <a:solidFill>
                  <a:schemeClr val="tx1"/>
                </a:solidFill>
                <a:effectLst/>
                <a:latin typeface="Arial" charset="0"/>
                <a:ea typeface="宋体" pitchFamily="2" charset="-122"/>
                <a:cs typeface="+mn-cs"/>
              </a:rPr>
              <a:t>指令所得到的数据。特殊目的寄存器存储</a:t>
            </a:r>
            <a:r>
              <a:rPr lang="en-US" altLang="zh-CN" sz="1200" b="0" i="0" kern="1200" dirty="0">
                <a:solidFill>
                  <a:schemeClr val="tx1"/>
                </a:solidFill>
                <a:effectLst/>
                <a:latin typeface="Arial" charset="0"/>
                <a:ea typeface="宋体" pitchFamily="2" charset="-122"/>
                <a:cs typeface="+mn-cs"/>
              </a:rPr>
              <a:t>CPU</a:t>
            </a:r>
            <a:r>
              <a:rPr lang="zh-CN" altLang="en-US" sz="1200" b="0" i="0" kern="1200" dirty="0">
                <a:solidFill>
                  <a:schemeClr val="tx1"/>
                </a:solidFill>
                <a:effectLst/>
                <a:latin typeface="Arial" charset="0"/>
                <a:ea typeface="宋体" pitchFamily="2" charset="-122"/>
                <a:cs typeface="+mn-cs"/>
              </a:rPr>
              <a:t>内部的数据，像是程序计数器（或称为指令指针），堆栈寄存器，以及状态寄存器（或称微处理器状态字组）。指令寄存器 </a:t>
            </a:r>
            <a:r>
              <a:rPr lang="en-US" altLang="zh-CN" sz="1200" b="0" i="0" kern="1200" dirty="0">
                <a:solidFill>
                  <a:schemeClr val="tx1"/>
                </a:solidFill>
                <a:effectLst/>
                <a:latin typeface="Arial" charset="0"/>
                <a:ea typeface="宋体" pitchFamily="2" charset="-122"/>
                <a:cs typeface="+mn-cs"/>
              </a:rPr>
              <a:t>- </a:t>
            </a:r>
            <a:r>
              <a:rPr lang="zh-CN" altLang="en-US" sz="1200" b="0" i="0" kern="1200" dirty="0">
                <a:solidFill>
                  <a:schemeClr val="tx1"/>
                </a:solidFill>
                <a:effectLst/>
                <a:latin typeface="Arial" charset="0"/>
                <a:ea typeface="宋体" pitchFamily="2" charset="-122"/>
                <a:cs typeface="+mn-cs"/>
              </a:rPr>
              <a:t>存储现在正在被运行的指令</a:t>
            </a:r>
          </a:p>
          <a:p>
            <a:r>
              <a:rPr lang="zh-CN" altLang="en-US" sz="1200" b="0" i="0" kern="1200" dirty="0">
                <a:solidFill>
                  <a:schemeClr val="tx1"/>
                </a:solidFill>
                <a:effectLst/>
                <a:latin typeface="Arial" charset="0"/>
                <a:ea typeface="宋体" pitchFamily="2" charset="-122"/>
                <a:cs typeface="+mn-cs"/>
              </a:rPr>
              <a:t>变址寄存器 </a:t>
            </a:r>
            <a:r>
              <a:rPr lang="en-US" altLang="zh-CN" sz="1200" b="0" i="0" kern="1200" dirty="0">
                <a:solidFill>
                  <a:schemeClr val="tx1"/>
                </a:solidFill>
                <a:effectLst/>
                <a:latin typeface="Arial" charset="0"/>
                <a:ea typeface="宋体" pitchFamily="2" charset="-122"/>
                <a:cs typeface="+mn-cs"/>
              </a:rPr>
              <a:t>- </a:t>
            </a:r>
            <a:r>
              <a:rPr lang="zh-CN" altLang="en-US" sz="1200" b="0" i="0" kern="1200" dirty="0">
                <a:solidFill>
                  <a:schemeClr val="tx1"/>
                </a:solidFill>
                <a:effectLst/>
                <a:latin typeface="Arial" charset="0"/>
                <a:ea typeface="宋体" pitchFamily="2" charset="-122"/>
                <a:cs typeface="+mn-cs"/>
              </a:rPr>
              <a:t>是在程序运行实用来更改运算对象地址之用。</a:t>
            </a:r>
          </a:p>
          <a:p>
            <a:r>
              <a:rPr lang="zh-CN" altLang="en-US" sz="1200" b="0" i="0" kern="1200" dirty="0">
                <a:solidFill>
                  <a:schemeClr val="tx1"/>
                </a:solidFill>
                <a:effectLst/>
                <a:latin typeface="Arial" charset="0"/>
                <a:ea typeface="宋体" pitchFamily="2" charset="-122"/>
                <a:cs typeface="+mn-cs"/>
              </a:rPr>
              <a:t>在某些架构下，模式指示寄存器（也称为“机器指示寄存器”）存储和设置跟处理器自己有关的数据。由于他们的意图目的是附加到特定处理器的设计，因此他们并不被预期会成微处理器世代之间保留的标准。</a:t>
            </a:r>
          </a:p>
          <a:p>
            <a:r>
              <a:rPr lang="zh-CN" altLang="en-US" sz="1200" b="0" i="0" kern="1200" dirty="0">
                <a:solidFill>
                  <a:schemeClr val="tx1"/>
                </a:solidFill>
                <a:effectLst/>
                <a:latin typeface="Arial" charset="0"/>
                <a:ea typeface="宋体" pitchFamily="2" charset="-122"/>
                <a:cs typeface="+mn-cs"/>
              </a:rPr>
              <a:t>有关从随机存取存储器提取信息的寄存器与</a:t>
            </a:r>
            <a:r>
              <a:rPr lang="en-US" altLang="zh-CN" sz="1200" b="0" i="0" kern="1200" dirty="0">
                <a:solidFill>
                  <a:schemeClr val="tx1"/>
                </a:solidFill>
                <a:effectLst/>
                <a:latin typeface="Arial" charset="0"/>
                <a:ea typeface="宋体" pitchFamily="2" charset="-122"/>
                <a:cs typeface="+mn-cs"/>
              </a:rPr>
              <a:t>CPU</a:t>
            </a:r>
            <a:r>
              <a:rPr lang="zh-CN" altLang="en-US" sz="1200" b="0" i="0" kern="1200" dirty="0">
                <a:solidFill>
                  <a:schemeClr val="tx1"/>
                </a:solidFill>
                <a:effectLst/>
                <a:latin typeface="Arial" charset="0"/>
                <a:ea typeface="宋体" pitchFamily="2" charset="-122"/>
                <a:cs typeface="+mn-cs"/>
              </a:rPr>
              <a:t>（位于不同芯片的存储寄存器集合） 存储器缓冲寄存器</a:t>
            </a:r>
          </a:p>
          <a:p>
            <a:r>
              <a:rPr lang="zh-CN" altLang="en-US" sz="1200" b="0" i="0" kern="1200" dirty="0">
                <a:solidFill>
                  <a:schemeClr val="tx1"/>
                </a:solidFill>
                <a:effectLst/>
                <a:latin typeface="Arial" charset="0"/>
                <a:ea typeface="宋体" pitchFamily="2" charset="-122"/>
                <a:cs typeface="+mn-cs"/>
              </a:rPr>
              <a:t>存储器数据寄存器</a:t>
            </a:r>
          </a:p>
          <a:p>
            <a:r>
              <a:rPr lang="zh-CN" altLang="en-US" sz="1200" b="0" i="0" kern="1200" dirty="0">
                <a:solidFill>
                  <a:schemeClr val="tx1"/>
                </a:solidFill>
                <a:effectLst/>
                <a:latin typeface="Arial" charset="0"/>
                <a:ea typeface="宋体" pitchFamily="2" charset="-122"/>
                <a:cs typeface="+mn-cs"/>
              </a:rPr>
              <a:t>存储器地址寄存器</a:t>
            </a:r>
          </a:p>
          <a:p>
            <a:r>
              <a:rPr lang="zh-CN" altLang="en-US" sz="1200" b="0" i="0" kern="1200" dirty="0">
                <a:solidFill>
                  <a:schemeClr val="tx1"/>
                </a:solidFill>
                <a:effectLst/>
                <a:latin typeface="Arial" charset="0"/>
                <a:ea typeface="宋体" pitchFamily="2" charset="-122"/>
                <a:cs typeface="+mn-cs"/>
              </a:rPr>
              <a:t>存储器型态范围寄存器</a:t>
            </a:r>
          </a:p>
          <a:p>
            <a:endParaRPr lang="zh-CN" altLang="en-US" sz="1200" b="0" i="0" kern="1200" dirty="0">
              <a:solidFill>
                <a:schemeClr val="tx1"/>
              </a:solidFill>
              <a:effectLst/>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7</a:t>
            </a:fld>
            <a:endParaRPr lang="en-US" altLang="zh-CN"/>
          </a:p>
        </p:txBody>
      </p:sp>
    </p:spTree>
    <p:extLst>
      <p:ext uri="{BB962C8B-B14F-4D97-AF65-F5344CB8AC3E}">
        <p14:creationId xmlns:p14="http://schemas.microsoft.com/office/powerpoint/2010/main" val="39927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锁存器和触发器的区别</a:t>
            </a:r>
          </a:p>
          <a:p>
            <a:endParaRPr lang="en-US" altLang="zh-CN" dirty="0"/>
          </a:p>
          <a:p>
            <a:r>
              <a:rPr lang="zh-CN" altLang="en-US" dirty="0"/>
              <a:t>前者是电位信号控制，后者是同步时钟边沿信号控制。</a:t>
            </a:r>
          </a:p>
          <a:p>
            <a:r>
              <a:rPr lang="zh-CN" altLang="en-US" dirty="0"/>
              <a:t>使用的场合不同：取决于控制方式、控制信号和数据之间的时间关系。</a:t>
            </a:r>
          </a:p>
          <a:p>
            <a:pPr lvl="1"/>
            <a:r>
              <a:rPr lang="zh-CN" altLang="en-US" dirty="0"/>
              <a:t>数据有效滞后于控制信息时，使用锁存器。</a:t>
            </a:r>
          </a:p>
          <a:p>
            <a:pPr lvl="1"/>
            <a:r>
              <a:rPr lang="zh-CN" altLang="en-US" dirty="0"/>
              <a:t>反之，可使用寄存器。</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10</a:t>
            </a:fld>
            <a:endParaRPr lang="en-US" altLang="zh-CN"/>
          </a:p>
        </p:txBody>
      </p:sp>
    </p:spTree>
    <p:extLst>
      <p:ext uri="{BB962C8B-B14F-4D97-AF65-F5344CB8AC3E}">
        <p14:creationId xmlns:p14="http://schemas.microsoft.com/office/powerpoint/2010/main" val="812225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各个触发器输入、输出之间不独立，前一个触发器输出接到后一个触发器的输入</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12</a:t>
            </a:fld>
            <a:endParaRPr lang="en-US" altLang="zh-CN"/>
          </a:p>
        </p:txBody>
      </p:sp>
    </p:spTree>
    <p:extLst>
      <p:ext uri="{BB962C8B-B14F-4D97-AF65-F5344CB8AC3E}">
        <p14:creationId xmlns:p14="http://schemas.microsoft.com/office/powerpoint/2010/main" val="2920856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2800" dirty="0"/>
              <a:t>行波计数器</a:t>
            </a:r>
            <a:r>
              <a:rPr lang="en-US" altLang="zh-CN" sz="2800" dirty="0"/>
              <a:t>ripple counter</a:t>
            </a:r>
            <a:r>
              <a:rPr lang="zh-CN" altLang="en-US" sz="2800" dirty="0"/>
              <a:t>：进位信息像波浪一样由低位向高位，每次传送一次。</a:t>
            </a:r>
            <a:endParaRPr lang="en-US" altLang="zh-CN" sz="2800" dirty="0"/>
          </a:p>
          <a:p>
            <a:pPr lvl="1"/>
            <a:r>
              <a:rPr lang="en-US" altLang="zh-CN" sz="2400" dirty="0"/>
              <a:t>T</a:t>
            </a:r>
            <a:r>
              <a:rPr lang="zh-CN" altLang="en-US" sz="2400" dirty="0"/>
              <a:t>触发器在每次都会发生状态翻转</a:t>
            </a:r>
            <a:endParaRPr lang="en-US" altLang="zh-CN" sz="2400" dirty="0"/>
          </a:p>
          <a:p>
            <a:pPr lvl="1"/>
            <a:r>
              <a:rPr lang="en-US" altLang="zh-CN" sz="2400" dirty="0"/>
              <a:t>Q0 </a:t>
            </a:r>
            <a:r>
              <a:rPr lang="zh-CN" altLang="en-US" sz="2400" dirty="0"/>
              <a:t>当时钟上升沿到达时，改变状态</a:t>
            </a:r>
            <a:endParaRPr lang="en-US" altLang="zh-CN" sz="2400" dirty="0"/>
          </a:p>
          <a:p>
            <a:pPr lvl="1"/>
            <a:r>
              <a:rPr lang="en-US" altLang="zh-CN" sz="2000" dirty="0"/>
              <a:t> </a:t>
            </a:r>
            <a:r>
              <a:rPr lang="en-US" altLang="zh-CN" sz="2400" dirty="0"/>
              <a:t>Q1 changes when Q0: 1 </a:t>
            </a:r>
            <a:r>
              <a:rPr lang="zh-CN" altLang="en-US" sz="2400" dirty="0"/>
              <a:t>→ </a:t>
            </a:r>
            <a:r>
              <a:rPr lang="en-US" altLang="zh-CN" sz="2400" dirty="0"/>
              <a:t>0</a:t>
            </a:r>
          </a:p>
          <a:p>
            <a:pPr lvl="1"/>
            <a:r>
              <a:rPr lang="en-US" altLang="zh-CN" sz="2400" dirty="0"/>
              <a:t> Q2 changes when Q1: 1 </a:t>
            </a:r>
            <a:r>
              <a:rPr lang="zh-CN" altLang="en-US" sz="2400" dirty="0"/>
              <a:t>→ </a:t>
            </a:r>
            <a:r>
              <a:rPr lang="en-US" altLang="zh-CN" sz="2400" dirty="0"/>
              <a:t>0</a:t>
            </a:r>
          </a:p>
          <a:p>
            <a:pPr lvl="2"/>
            <a:r>
              <a:rPr lang="en-US" altLang="zh-CN" sz="2400" dirty="0"/>
              <a:t>0000</a:t>
            </a:r>
            <a:r>
              <a:rPr lang="zh-CN" altLang="en-US" sz="2400" dirty="0"/>
              <a:t> →</a:t>
            </a:r>
            <a:r>
              <a:rPr lang="en-US" altLang="zh-CN" sz="2400" dirty="0"/>
              <a:t>0001</a:t>
            </a:r>
            <a:r>
              <a:rPr lang="zh-CN" altLang="en-US" sz="2400" dirty="0"/>
              <a:t> →</a:t>
            </a:r>
            <a:r>
              <a:rPr lang="en-US" altLang="zh-CN" sz="2400" dirty="0"/>
              <a:t>0010</a:t>
            </a:r>
            <a:r>
              <a:rPr lang="zh-CN" altLang="en-US" sz="2400" dirty="0"/>
              <a:t> →</a:t>
            </a:r>
            <a:r>
              <a:rPr lang="en-US" altLang="zh-CN" sz="2400" dirty="0"/>
              <a:t>0011</a:t>
            </a:r>
            <a:r>
              <a:rPr lang="zh-CN" altLang="en-US" sz="2400" dirty="0"/>
              <a:t> →</a:t>
            </a:r>
            <a:endParaRPr lang="en-US" altLang="zh-CN" sz="2400" dirty="0"/>
          </a:p>
          <a:p>
            <a:pPr lvl="2"/>
            <a:r>
              <a:rPr lang="en-US" altLang="zh-CN" sz="2400" dirty="0"/>
              <a:t>0100</a:t>
            </a:r>
            <a:r>
              <a:rPr lang="zh-CN" altLang="en-US" sz="2400" dirty="0"/>
              <a:t> →</a:t>
            </a:r>
            <a:r>
              <a:rPr lang="en-US" altLang="zh-CN" sz="2400" dirty="0"/>
              <a:t>0101</a:t>
            </a:r>
            <a:r>
              <a:rPr lang="zh-CN" altLang="en-US" sz="2400" dirty="0"/>
              <a:t> →</a:t>
            </a:r>
            <a:r>
              <a:rPr lang="en-US" altLang="zh-CN" sz="2400" dirty="0"/>
              <a:t>0110</a:t>
            </a:r>
            <a:r>
              <a:rPr lang="zh-CN" altLang="en-US" sz="2400" dirty="0"/>
              <a:t> →</a:t>
            </a:r>
            <a:r>
              <a:rPr lang="en-US" altLang="zh-CN" sz="2400" dirty="0"/>
              <a:t>0111</a:t>
            </a:r>
            <a:r>
              <a:rPr lang="zh-CN" altLang="en-US" sz="2400" dirty="0"/>
              <a:t> →</a:t>
            </a:r>
            <a:endParaRPr lang="en-US" altLang="zh-CN" sz="2400" dirty="0"/>
          </a:p>
          <a:p>
            <a:pPr lvl="2"/>
            <a:r>
              <a:rPr lang="en-US" altLang="zh-CN" sz="2400" dirty="0"/>
              <a:t>1000</a:t>
            </a:r>
            <a:r>
              <a:rPr lang="zh-CN" altLang="en-US" sz="2400" dirty="0"/>
              <a:t> →</a:t>
            </a:r>
            <a:r>
              <a:rPr lang="en-US" altLang="zh-CN" sz="2400" dirty="0"/>
              <a:t>….</a:t>
            </a:r>
          </a:p>
          <a:p>
            <a:r>
              <a:rPr lang="zh-CN" altLang="en-US" sz="2400" dirty="0"/>
              <a:t>延迟时间很长</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13</a:t>
            </a:fld>
            <a:endParaRPr lang="en-US" altLang="zh-CN"/>
          </a:p>
        </p:txBody>
      </p:sp>
    </p:spTree>
    <p:extLst>
      <p:ext uri="{BB962C8B-B14F-4D97-AF65-F5344CB8AC3E}">
        <p14:creationId xmlns:p14="http://schemas.microsoft.com/office/powerpoint/2010/main" val="173618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140000"/>
              </a:lnSpc>
            </a:pPr>
            <a:r>
              <a:rPr lang="zh-CN" altLang="en-US" b="1" dirty="0">
                <a:latin typeface="Tahoma" pitchFamily="34" charset="0"/>
                <a:ea typeface="黑体" pitchFamily="2" charset="-122"/>
              </a:rPr>
              <a:t>在多位二进制数的末位加 1，仅当第 </a:t>
            </a:r>
            <a:r>
              <a:rPr lang="en-US" altLang="zh-CN" b="1" dirty="0" err="1">
                <a:latin typeface="Tahoma" pitchFamily="34" charset="0"/>
                <a:ea typeface="黑体" pitchFamily="2" charset="-122"/>
              </a:rPr>
              <a:t>i</a:t>
            </a:r>
            <a:r>
              <a:rPr lang="en-US" altLang="zh-CN" b="1" dirty="0">
                <a:latin typeface="Tahoma" pitchFamily="34" charset="0"/>
                <a:ea typeface="黑体" pitchFamily="2" charset="-122"/>
              </a:rPr>
              <a:t> </a:t>
            </a:r>
            <a:r>
              <a:rPr lang="zh-CN" altLang="en-US" b="1" dirty="0">
                <a:latin typeface="Tahoma" pitchFamily="34" charset="0"/>
                <a:ea typeface="黑体" pitchFamily="2" charset="-122"/>
              </a:rPr>
              <a:t>位以下的各位都为 1 时，第 </a:t>
            </a:r>
            <a:r>
              <a:rPr lang="en-US" altLang="zh-CN" b="1" dirty="0" err="1">
                <a:latin typeface="Tahoma" pitchFamily="34" charset="0"/>
                <a:ea typeface="黑体" pitchFamily="2" charset="-122"/>
              </a:rPr>
              <a:t>i</a:t>
            </a:r>
            <a:r>
              <a:rPr lang="en-US" altLang="zh-CN" b="1" dirty="0">
                <a:latin typeface="Tahoma" pitchFamily="34" charset="0"/>
                <a:ea typeface="黑体" pitchFamily="2" charset="-122"/>
              </a:rPr>
              <a:t> </a:t>
            </a:r>
            <a:r>
              <a:rPr lang="zh-CN" altLang="en-US" b="1" dirty="0">
                <a:latin typeface="Tahoma" pitchFamily="34" charset="0"/>
                <a:ea typeface="黑体" pitchFamily="2" charset="-122"/>
              </a:rPr>
              <a:t>位的状态才会改变。</a:t>
            </a:r>
          </a:p>
          <a:p>
            <a:pPr>
              <a:lnSpc>
                <a:spcPct val="140000"/>
              </a:lnSpc>
            </a:pPr>
            <a:r>
              <a:rPr lang="zh-CN" altLang="en-US" b="1" dirty="0">
                <a:latin typeface="Tahoma" pitchFamily="34" charset="0"/>
                <a:ea typeface="黑体" pitchFamily="2" charset="-122"/>
              </a:rPr>
              <a:t>最低位的状态每次加1都要改变。</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15</a:t>
            </a:fld>
            <a:endParaRPr lang="en-US" altLang="zh-CN"/>
          </a:p>
        </p:txBody>
      </p:sp>
    </p:spTree>
    <p:extLst>
      <p:ext uri="{BB962C8B-B14F-4D97-AF65-F5344CB8AC3E}">
        <p14:creationId xmlns:p14="http://schemas.microsoft.com/office/powerpoint/2010/main" val="3695971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p>
        </p:txBody>
      </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a:xfrm>
            <a:off x="457200" y="6248400"/>
            <a:ext cx="2133600" cy="457200"/>
          </a:xfrm>
        </p:spPr>
        <p:txBody>
          <a:bodyPr/>
          <a:lstStyle>
            <a:lvl1pPr>
              <a:defRPr/>
            </a:lvl1pPr>
          </a:lstStyle>
          <a:p>
            <a:pPr>
              <a:defRPr/>
            </a:pPr>
            <a:fld id="{BA175D61-9465-4684-BE8A-2105BB4E828C}" type="datetime2">
              <a:rPr lang="zh-CN" altLang="en-US" smtClean="0"/>
              <a:t>2019年12月6日</a:t>
            </a:fld>
            <a:endParaRPr lang="en-US" altLang="zh-CN"/>
          </a:p>
        </p:txBody>
      </p:sp>
      <p:sp>
        <p:nvSpPr>
          <p:cNvPr id="39"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8</a:t>
            </a:r>
            <a:r>
              <a:rPr lang="zh-CN" altLang="en-US"/>
              <a:t>章时序逻辑设计实践</a:t>
            </a:r>
            <a:endParaRPr lang="en-US" altLang="zh-CN"/>
          </a:p>
        </p:txBody>
      </p:sp>
      <p:sp>
        <p:nvSpPr>
          <p:cNvPr id="40"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37EB4406-7260-4612-AFBF-A681DBC5D98C}" type="slidenum">
              <a:rPr lang="en-US" altLang="zh-CN"/>
              <a:pPr>
                <a:defRPr/>
              </a:pPr>
              <a:t>‹#›</a:t>
            </a:fld>
            <a:endParaRPr lang="en-US" altLang="zh-CN"/>
          </a:p>
        </p:txBody>
      </p:sp>
      <p:pic>
        <p:nvPicPr>
          <p:cNvPr id="54274" name="Picture 2" descr="Digital logic"/>
          <p:cNvPicPr>
            <a:picLocks noChangeAspect="1" noChangeArrowheads="1"/>
          </p:cNvPicPr>
          <p:nvPr userDrawn="1"/>
        </p:nvPicPr>
        <p:blipFill>
          <a:blip r:embed="rId2" cstate="print"/>
          <a:srcRect/>
          <a:stretch>
            <a:fillRect/>
          </a:stretch>
        </p:blipFill>
        <p:spPr bwMode="auto">
          <a:xfrm>
            <a:off x="7358082" y="2857496"/>
            <a:ext cx="1738282" cy="241935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A4EDB1D3-9378-417F-96E7-931D9EF13C85}" type="datetime2">
              <a:rPr lang="zh-CN" altLang="en-US" smtClean="0"/>
              <a:t>2019年12月6日</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8</a:t>
            </a:r>
            <a:r>
              <a:rPr lang="zh-CN" altLang="en-US"/>
              <a:t>章时序逻辑设计实践</a:t>
            </a: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38CFDAA-5283-40C9-80A4-C3781C02EB2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2285FB3D-44DB-43E3-992F-5E9619CCA5AB}" type="datetime2">
              <a:rPr lang="zh-CN" altLang="en-US" smtClean="0"/>
              <a:t>2019年12月6日</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8</a:t>
            </a:r>
            <a:r>
              <a:rPr lang="zh-CN" altLang="en-US"/>
              <a:t>章时序逻辑设计实践</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ABFBD5D-2B78-4DB4-9636-F6EF6D76740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5FBB9CA6-6F50-4089-A8FC-0EE09A987F95}" type="datetime2">
              <a:rPr lang="zh-CN" altLang="en-US" smtClean="0"/>
              <a:t>2019年12月6日</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8</a:t>
            </a:r>
            <a:r>
              <a:rPr lang="zh-CN" altLang="en-US"/>
              <a:t>章时序逻辑设计实践</a:t>
            </a: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C6AB4C8-3ADE-422A-88BF-39C99268A1B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A169C8F2-3CB4-40EA-BF0E-16D9C5EEF678}" type="datetime2">
              <a:rPr lang="zh-CN" altLang="en-US" smtClean="0"/>
              <a:t>2019年12月6日</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8</a:t>
            </a:r>
            <a:r>
              <a:rPr lang="zh-CN" altLang="en-US"/>
              <a:t>章时序逻辑设计实践</a:t>
            </a: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FDFDDDCF-CC0E-4CF3-A497-3FEE434E7AE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p>
        </p:txBody>
      </p:sp>
      <p:sp>
        <p:nvSpPr>
          <p:cNvPr id="1027" name="Rectangle 3"/>
          <p:cNvSpPr>
            <a:spLocks noGrp="1" noChangeArrowheads="1"/>
          </p:cNvSpPr>
          <p:nvPr>
            <p:ph type="title"/>
          </p:nvPr>
        </p:nvSpPr>
        <p:spPr bwMode="auto">
          <a:xfrm>
            <a:off x="1023961" y="185720"/>
            <a:ext cx="6905625" cy="7429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239838"/>
            <a:ext cx="8686800" cy="5094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fld id="{97564B85-E45F-48B6-B6F8-D4FE4190A7A3}" type="datetime2">
              <a:rPr lang="zh-CN" altLang="en-US" smtClean="0"/>
              <a:t>2019年12月6日</a:t>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zh-CN" altLang="en-US"/>
              <a:t>第</a:t>
            </a:r>
            <a:r>
              <a:rPr lang="en-US" altLang="zh-CN"/>
              <a:t>8</a:t>
            </a:r>
            <a:r>
              <a:rPr lang="zh-CN" altLang="en-US"/>
              <a:t>章时序逻辑设计实践</a:t>
            </a: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854FFF2B-ADF3-49B1-9B2E-EE997BAFC9F7}" type="slidenum">
              <a:rPr lang="en-US" altLang="zh-CN"/>
              <a:pPr>
                <a:defRPr/>
              </a:pPr>
              <a:t>‹#›</a:t>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headEnd/>
            <a:tailEnd/>
          </a:ln>
        </p:spPr>
        <p:txBody>
          <a:bodyPr wrap="none" anchor="ctr"/>
          <a:lstStyle/>
          <a:p>
            <a:pPr>
              <a:defRPr/>
            </a:pPr>
            <a:endParaRPr lang="zh-CN" altLang="en-US"/>
          </a:p>
        </p:txBody>
      </p:sp>
      <p:pic>
        <p:nvPicPr>
          <p:cNvPr id="1034" name="图片 41" descr="系标.jpg"/>
          <p:cNvPicPr>
            <a:picLocks noChangeAspect="1"/>
          </p:cNvPicPr>
          <p:nvPr userDrawn="1"/>
        </p:nvPicPr>
        <p:blipFill>
          <a:blip r:embed="rId7" cstate="print"/>
          <a:srcRect/>
          <a:stretch>
            <a:fillRect/>
          </a:stretch>
        </p:blipFill>
        <p:spPr bwMode="auto">
          <a:xfrm>
            <a:off x="0" y="0"/>
            <a:ext cx="990600" cy="992188"/>
          </a:xfrm>
          <a:prstGeom prst="rect">
            <a:avLst/>
          </a:prstGeom>
          <a:noFill/>
          <a:ln w="9525">
            <a:noFill/>
            <a:miter lim="800000"/>
            <a:headEnd/>
            <a:tailEnd/>
          </a:ln>
        </p:spPr>
      </p:pic>
      <p:pic>
        <p:nvPicPr>
          <p:cNvPr id="55300" name="Picture 4" descr="Microprocessor"/>
          <p:cNvPicPr>
            <a:picLocks noChangeAspect="1" noChangeArrowheads="1"/>
          </p:cNvPicPr>
          <p:nvPr userDrawn="1"/>
        </p:nvPicPr>
        <p:blipFill>
          <a:blip r:embed="rId8" cstate="print"/>
          <a:srcRect/>
          <a:stretch>
            <a:fillRect/>
          </a:stretch>
        </p:blipFill>
        <p:spPr bwMode="auto">
          <a:xfrm>
            <a:off x="7962900" y="0"/>
            <a:ext cx="1181099" cy="1066800"/>
          </a:xfrm>
          <a:prstGeom prst="rect">
            <a:avLst/>
          </a:prstGeom>
          <a:noFill/>
        </p:spPr>
      </p:pic>
    </p:spTree>
  </p:cSld>
  <p:clrMap bg1="lt1" tx1="dk1" bg2="lt2" tx2="dk2" accent1="accent1" accent2="accent2" accent3="accent3" accent4="accent4" accent5="accent5" accent6="accent6" hlink="hlink" folHlink="folHlink"/>
  <p:sldLayoutIdLst>
    <p:sldLayoutId id="2147483792" r:id="rId1"/>
    <p:sldLayoutId id="2147483782" r:id="rId2"/>
    <p:sldLayoutId id="2147483784" r:id="rId3"/>
    <p:sldLayoutId id="2147483786" r:id="rId4"/>
    <p:sldLayoutId id="2147483787" r:id="rId5"/>
  </p:sldLayoutIdLst>
  <p:hf hdr="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1.png"/><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image" Target="../media/image20.png"/><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220.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3.png"/><Relationship Id="rId4"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ustomXml" Target="../ink/ink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8.png"/><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customXml" Target="../ink/ink2.xml"/><Relationship Id="rId5" Type="http://schemas.openxmlformats.org/officeDocument/2006/relationships/image" Target="../media/image37.png"/><Relationship Id="rId4" Type="http://schemas.openxmlformats.org/officeDocument/2006/relationships/oleObject" Target="../embeddings/oleObject2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2.png"/><Relationship Id="rId4" Type="http://schemas.openxmlformats.org/officeDocument/2006/relationships/oleObject" Target="../embeddings/oleObject24.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emf"/><Relationship Id="rId18" Type="http://schemas.openxmlformats.org/officeDocument/2006/relationships/oleObject" Target="../embeddings/oleObject8.bin"/><Relationship Id="rId3" Type="http://schemas.openxmlformats.org/officeDocument/2006/relationships/notesSlide" Target="../notesSlides/notesSlide4.xml"/><Relationship Id="rId21" Type="http://schemas.openxmlformats.org/officeDocument/2006/relationships/oleObject" Target="../embeddings/oleObject10.bin"/><Relationship Id="rId7" Type="http://schemas.openxmlformats.org/officeDocument/2006/relationships/image" Target="../media/image6.emf"/><Relationship Id="rId12" Type="http://schemas.openxmlformats.org/officeDocument/2006/relationships/oleObject" Target="../embeddings/oleObject5.bin"/><Relationship Id="rId17" Type="http://schemas.openxmlformats.org/officeDocument/2006/relationships/image" Target="../media/image11.wmf"/><Relationship Id="rId2" Type="http://schemas.openxmlformats.org/officeDocument/2006/relationships/slideLayout" Target="../slideLayouts/slideLayout5.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emf"/><Relationship Id="rId5" Type="http://schemas.openxmlformats.org/officeDocument/2006/relationships/image" Target="../media/image5.emf"/><Relationship Id="rId15" Type="http://schemas.openxmlformats.org/officeDocument/2006/relationships/image" Target="../media/image10.wmf"/><Relationship Id="rId10" Type="http://schemas.openxmlformats.org/officeDocument/2006/relationships/oleObject" Target="../embeddings/oleObject4.bin"/><Relationship Id="rId19" Type="http://schemas.openxmlformats.org/officeDocument/2006/relationships/image" Target="../media/image12.emf"/><Relationship Id="rId4" Type="http://schemas.openxmlformats.org/officeDocument/2006/relationships/oleObject" Target="../embeddings/oleObject1.bin"/><Relationship Id="rId9" Type="http://schemas.openxmlformats.org/officeDocument/2006/relationships/image" Target="../media/image7.emf"/><Relationship Id="rId14" Type="http://schemas.openxmlformats.org/officeDocument/2006/relationships/oleObject" Target="../embeddings/oleObject6.bin"/><Relationship Id="rId22" Type="http://schemas.openxmlformats.org/officeDocument/2006/relationships/image" Target="../media/image1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png"/><Relationship Id="rId5" Type="http://schemas.openxmlformats.org/officeDocument/2006/relationships/oleObject" Target="../embeddings/oleObject12.bin"/><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png"/><Relationship Id="rId5" Type="http://schemas.openxmlformats.org/officeDocument/2006/relationships/oleObject" Target="../embeddings/oleObject14.bin"/><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51520" y="548680"/>
            <a:ext cx="6781800" cy="2133600"/>
          </a:xfrm>
        </p:spPr>
        <p:txBody>
          <a:bodyPr/>
          <a:lstStyle/>
          <a:p>
            <a:pPr eaLnBrk="1" hangingPunct="1"/>
            <a:r>
              <a:rPr lang="zh-CN" altLang="en-US" sz="4400" dirty="0"/>
              <a:t>第</a:t>
            </a:r>
            <a:r>
              <a:rPr lang="en-US" altLang="zh-CN" sz="4400" dirty="0"/>
              <a:t>8</a:t>
            </a:r>
            <a:r>
              <a:rPr lang="zh-CN" altLang="en-US" sz="4400" dirty="0"/>
              <a:t>章</a:t>
            </a:r>
            <a:br>
              <a:rPr lang="en-US" altLang="zh-CN" sz="4400" dirty="0"/>
            </a:br>
            <a:r>
              <a:rPr lang="zh-CN" altLang="en-US" sz="4400" dirty="0"/>
              <a:t>时序逻辑设计实践</a:t>
            </a:r>
            <a:endParaRPr lang="en-US" altLang="zh-CN" sz="4400" dirty="0"/>
          </a:p>
        </p:txBody>
      </p:sp>
      <p:sp>
        <p:nvSpPr>
          <p:cNvPr id="3075" name="Rectangle 3"/>
          <p:cNvSpPr>
            <a:spLocks noGrp="1" noChangeArrowheads="1"/>
          </p:cNvSpPr>
          <p:nvPr>
            <p:ph type="subTitle" idx="1"/>
          </p:nvPr>
        </p:nvSpPr>
        <p:spPr>
          <a:xfrm>
            <a:off x="849313" y="3049588"/>
            <a:ext cx="6248400" cy="2971800"/>
          </a:xfrm>
        </p:spPr>
        <p:txBody>
          <a:bodyPr/>
          <a:lstStyle/>
          <a:p>
            <a:pPr algn="ctr" eaLnBrk="1" hangingPunct="1"/>
            <a:endParaRPr lang="en-US" altLang="zh-CN" dirty="0"/>
          </a:p>
          <a:p>
            <a:pPr algn="ctr" eaLnBrk="1" hangingPunct="1"/>
            <a:r>
              <a:rPr lang="zh-CN" altLang="en-US"/>
              <a:t>第一讲</a:t>
            </a:r>
            <a:endParaRPr lang="en-US" altLang="zh-CN" dirty="0"/>
          </a:p>
          <a:p>
            <a:pPr algn="ctr" eaLnBrk="1" hangingPunct="1"/>
            <a:endParaRPr lang="zh-CN" altLang="en-US" dirty="0"/>
          </a:p>
          <a:p>
            <a:pPr algn="ctr" eaLnBrk="1" hangingPunct="1"/>
            <a:r>
              <a:rPr lang="zh-CN" altLang="en-US" dirty="0"/>
              <a:t>南京大学计算机系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50" name="Object 1026"/>
          <p:cNvGraphicFramePr>
            <a:graphicFrameLocks noChangeAspect="1"/>
          </p:cNvGraphicFramePr>
          <p:nvPr>
            <p:extLst>
              <p:ext uri="{D42A27DB-BD31-4B8C-83A1-F6EECF244321}">
                <p14:modId xmlns:p14="http://schemas.microsoft.com/office/powerpoint/2010/main" val="2290546466"/>
              </p:ext>
            </p:extLst>
          </p:nvPr>
        </p:nvGraphicFramePr>
        <p:xfrm>
          <a:off x="609600" y="1124744"/>
          <a:ext cx="2611438" cy="4038600"/>
        </p:xfrm>
        <a:graphic>
          <a:graphicData uri="http://schemas.openxmlformats.org/presentationml/2006/ole">
            <mc:AlternateContent xmlns:mc="http://schemas.openxmlformats.org/markup-compatibility/2006">
              <mc:Choice xmlns:v="urn:schemas-microsoft-com:vml" Requires="v">
                <p:oleObj spid="_x0000_s177400" name="Artwork" r:id="rId4" imgW="1848108" imgH="2857899" progId="Adobe.Illustrator.7">
                  <p:embed/>
                </p:oleObj>
              </mc:Choice>
              <mc:Fallback>
                <p:oleObj name="Artwork" r:id="rId4" imgW="1848108" imgH="2857899"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124744"/>
                        <a:ext cx="2611438" cy="403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51" name="Object 1027"/>
          <p:cNvGraphicFramePr>
            <a:graphicFrameLocks noChangeAspect="1"/>
          </p:cNvGraphicFramePr>
          <p:nvPr>
            <p:extLst>
              <p:ext uri="{D42A27DB-BD31-4B8C-83A1-F6EECF244321}">
                <p14:modId xmlns:p14="http://schemas.microsoft.com/office/powerpoint/2010/main" val="3507087287"/>
              </p:ext>
            </p:extLst>
          </p:nvPr>
        </p:nvGraphicFramePr>
        <p:xfrm>
          <a:off x="6080125" y="1124744"/>
          <a:ext cx="2073275" cy="4038600"/>
        </p:xfrm>
        <a:graphic>
          <a:graphicData uri="http://schemas.openxmlformats.org/presentationml/2006/ole">
            <mc:AlternateContent xmlns:mc="http://schemas.openxmlformats.org/markup-compatibility/2006">
              <mc:Choice xmlns:v="urn:schemas-microsoft-com:vml" Requires="v">
                <p:oleObj spid="_x0000_s177401" name="Artwork" r:id="rId6" imgW="1467055" imgH="2857899" progId="Adobe.Illustrator.7">
                  <p:embed/>
                </p:oleObj>
              </mc:Choice>
              <mc:Fallback>
                <p:oleObj name="Artwork" r:id="rId6" imgW="1467055" imgH="2857899" progId="Adobe.Illustrator.7">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0125" y="1124744"/>
                        <a:ext cx="2073275" cy="403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4" name="Text Box 1030"/>
          <p:cNvSpPr txBox="1">
            <a:spLocks noChangeArrowheads="1"/>
          </p:cNvSpPr>
          <p:nvPr/>
        </p:nvSpPr>
        <p:spPr bwMode="auto">
          <a:xfrm>
            <a:off x="457200" y="5157192"/>
            <a:ext cx="800323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400" b="1" dirty="0">
                <a:solidFill>
                  <a:schemeClr val="tx2"/>
                </a:solidFill>
                <a:latin typeface="+mn-ea"/>
                <a:ea typeface="+mn-ea"/>
              </a:rPr>
              <a:t>寄存器（</a:t>
            </a:r>
            <a:r>
              <a:rPr lang="en-US" altLang="zh-CN" sz="2400" b="1" dirty="0">
                <a:solidFill>
                  <a:schemeClr val="tx2"/>
                </a:solidFill>
                <a:latin typeface="+mn-ea"/>
                <a:ea typeface="+mn-ea"/>
              </a:rPr>
              <a:t>register）</a:t>
            </a:r>
            <a:r>
              <a:rPr lang="zh-CN" altLang="en-US" sz="2400" b="1" dirty="0">
                <a:solidFill>
                  <a:schemeClr val="tx2"/>
                </a:solidFill>
                <a:latin typeface="+mn-ea"/>
                <a:ea typeface="+mn-ea"/>
              </a:rPr>
              <a:t>和锁存器（</a:t>
            </a:r>
            <a:r>
              <a:rPr lang="en-US" altLang="zh-CN" sz="2400" b="1" dirty="0">
                <a:solidFill>
                  <a:schemeClr val="tx2"/>
                </a:solidFill>
                <a:latin typeface="+mn-ea"/>
                <a:ea typeface="+mn-ea"/>
              </a:rPr>
              <a:t>latch）</a:t>
            </a:r>
            <a:r>
              <a:rPr lang="zh-CN" altLang="en-US" sz="2400" b="1" dirty="0">
                <a:solidFill>
                  <a:schemeClr val="tx2"/>
                </a:solidFill>
                <a:latin typeface="+mn-ea"/>
                <a:ea typeface="+mn-ea"/>
              </a:rPr>
              <a:t>有什么区别？</a:t>
            </a:r>
          </a:p>
          <a:p>
            <a:pPr>
              <a:lnSpc>
                <a:spcPct val="120000"/>
              </a:lnSpc>
              <a:buClr>
                <a:schemeClr val="tx2"/>
              </a:buClr>
              <a:buFont typeface="Wingdings" pitchFamily="2" charset="2"/>
              <a:buChar char="§"/>
            </a:pPr>
            <a:r>
              <a:rPr lang="zh-CN" altLang="en-US" sz="2400" b="1" dirty="0">
                <a:latin typeface="+mn-ea"/>
                <a:ea typeface="+mn-ea"/>
              </a:rPr>
              <a:t> 寄存器：边沿触发特性</a:t>
            </a:r>
          </a:p>
          <a:p>
            <a:pPr>
              <a:lnSpc>
                <a:spcPct val="120000"/>
              </a:lnSpc>
              <a:buClr>
                <a:schemeClr val="tx2"/>
              </a:buClr>
              <a:buFont typeface="Wingdings" pitchFamily="2" charset="2"/>
              <a:buChar char="§"/>
            </a:pPr>
            <a:r>
              <a:rPr lang="zh-CN" altLang="en-US" sz="2400" b="1" dirty="0">
                <a:latin typeface="+mn-ea"/>
                <a:ea typeface="+mn-ea"/>
              </a:rPr>
              <a:t> 锁存器：</a:t>
            </a:r>
            <a:r>
              <a:rPr lang="en-US" altLang="zh-CN" sz="2400" b="1" dirty="0">
                <a:latin typeface="+mn-ea"/>
                <a:ea typeface="+mn-ea"/>
              </a:rPr>
              <a:t>C</a:t>
            </a:r>
            <a:r>
              <a:rPr lang="zh-CN" altLang="en-US" sz="2400" b="1" dirty="0">
                <a:latin typeface="+mn-ea"/>
                <a:ea typeface="+mn-ea"/>
              </a:rPr>
              <a:t>有效期间输出跟随输入变化</a:t>
            </a:r>
          </a:p>
        </p:txBody>
      </p:sp>
      <p:grpSp>
        <p:nvGrpSpPr>
          <p:cNvPr id="104456" name="Group 1032"/>
          <p:cNvGrpSpPr>
            <a:grpSpLocks/>
          </p:cNvGrpSpPr>
          <p:nvPr/>
        </p:nvGrpSpPr>
        <p:grpSpPr bwMode="auto">
          <a:xfrm>
            <a:off x="2743200" y="1581944"/>
            <a:ext cx="2590800" cy="1187450"/>
            <a:chOff x="1776" y="1680"/>
            <a:chExt cx="1632" cy="748"/>
          </a:xfrm>
        </p:grpSpPr>
        <p:sp>
          <p:nvSpPr>
            <p:cNvPr id="104452" name="Text Box 1028"/>
            <p:cNvSpPr txBox="1">
              <a:spLocks noChangeArrowheads="1"/>
            </p:cNvSpPr>
            <p:nvPr/>
          </p:nvSpPr>
          <p:spPr bwMode="auto">
            <a:xfrm>
              <a:off x="2398" y="1680"/>
              <a:ext cx="101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ea typeface="黑体" pitchFamily="2" charset="-122"/>
                </a:rPr>
                <a:t>74</a:t>
              </a:r>
              <a:r>
                <a:rPr lang="en-US" altLang="zh-CN" b="1">
                  <a:latin typeface="Tahoma" pitchFamily="34" charset="0"/>
                  <a:ea typeface="黑体" pitchFamily="2" charset="-122"/>
                </a:rPr>
                <a:t>x374</a:t>
              </a:r>
            </a:p>
            <a:p>
              <a:r>
                <a:rPr lang="zh-CN" altLang="en-US" b="1">
                  <a:latin typeface="Tahoma" pitchFamily="34" charset="0"/>
                  <a:ea typeface="黑体" pitchFamily="2" charset="-122"/>
                </a:rPr>
                <a:t>输出使能</a:t>
              </a:r>
            </a:p>
            <a:p>
              <a:r>
                <a:rPr lang="zh-CN" altLang="en-US" b="1">
                  <a:latin typeface="Tahoma" pitchFamily="34" charset="0"/>
                  <a:ea typeface="黑体" pitchFamily="2" charset="-122"/>
                </a:rPr>
                <a:t>8位寄存器</a:t>
              </a:r>
            </a:p>
          </p:txBody>
        </p:sp>
        <p:sp>
          <p:nvSpPr>
            <p:cNvPr id="104455" name="AutoShape 1031"/>
            <p:cNvSpPr>
              <a:spLocks noChangeArrowheads="1"/>
            </p:cNvSpPr>
            <p:nvPr/>
          </p:nvSpPr>
          <p:spPr bwMode="auto">
            <a:xfrm>
              <a:off x="1776" y="1824"/>
              <a:ext cx="576" cy="144"/>
            </a:xfrm>
            <a:prstGeom prst="leftArrow">
              <a:avLst>
                <a:gd name="adj1" fmla="val 50000"/>
                <a:gd name="adj2" fmla="val 100000"/>
              </a:avLst>
            </a:prstGeom>
            <a:solidFill>
              <a:schemeClr val="tx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58" name="Group 1034"/>
          <p:cNvGrpSpPr>
            <a:grpSpLocks/>
          </p:cNvGrpSpPr>
          <p:nvPr/>
        </p:nvGrpSpPr>
        <p:grpSpPr bwMode="auto">
          <a:xfrm>
            <a:off x="3505200" y="3410744"/>
            <a:ext cx="2438400" cy="1187450"/>
            <a:chOff x="2208" y="2832"/>
            <a:chExt cx="1536" cy="748"/>
          </a:xfrm>
        </p:grpSpPr>
        <p:sp>
          <p:nvSpPr>
            <p:cNvPr id="104453" name="Text Box 1029"/>
            <p:cNvSpPr txBox="1">
              <a:spLocks noChangeArrowheads="1"/>
            </p:cNvSpPr>
            <p:nvPr/>
          </p:nvSpPr>
          <p:spPr bwMode="auto">
            <a:xfrm>
              <a:off x="2208" y="2832"/>
              <a:ext cx="101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b="1">
                  <a:latin typeface="Tahoma" pitchFamily="34" charset="0"/>
                  <a:ea typeface="黑体" pitchFamily="2" charset="-122"/>
                </a:rPr>
                <a:t>74</a:t>
              </a:r>
              <a:r>
                <a:rPr lang="en-US" altLang="zh-CN" b="1">
                  <a:latin typeface="Tahoma" pitchFamily="34" charset="0"/>
                  <a:ea typeface="黑体" pitchFamily="2" charset="-122"/>
                </a:rPr>
                <a:t>x373</a:t>
              </a:r>
            </a:p>
            <a:p>
              <a:pPr algn="r"/>
              <a:r>
                <a:rPr lang="zh-CN" altLang="en-US" b="1">
                  <a:latin typeface="Tahoma" pitchFamily="34" charset="0"/>
                  <a:ea typeface="黑体" pitchFamily="2" charset="-122"/>
                </a:rPr>
                <a:t>输出使能</a:t>
              </a:r>
            </a:p>
            <a:p>
              <a:pPr algn="r"/>
              <a:r>
                <a:rPr lang="zh-CN" altLang="en-US" b="1">
                  <a:latin typeface="Tahoma" pitchFamily="34" charset="0"/>
                  <a:ea typeface="黑体" pitchFamily="2" charset="-122"/>
                </a:rPr>
                <a:t>8位锁存器</a:t>
              </a:r>
            </a:p>
          </p:txBody>
        </p:sp>
        <p:sp>
          <p:nvSpPr>
            <p:cNvPr id="104457" name="AutoShape 1033"/>
            <p:cNvSpPr>
              <a:spLocks noChangeArrowheads="1"/>
            </p:cNvSpPr>
            <p:nvPr/>
          </p:nvSpPr>
          <p:spPr bwMode="auto">
            <a:xfrm>
              <a:off x="3216" y="2976"/>
              <a:ext cx="528" cy="144"/>
            </a:xfrm>
            <a:prstGeom prst="rightArrow">
              <a:avLst>
                <a:gd name="adj1" fmla="val 50000"/>
                <a:gd name="adj2" fmla="val 91667"/>
              </a:avLst>
            </a:prstGeom>
            <a:solidFill>
              <a:schemeClr val="tx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日期占位符 1"/>
          <p:cNvSpPr>
            <a:spLocks noGrp="1"/>
          </p:cNvSpPr>
          <p:nvPr>
            <p:ph type="dt" sz="half" idx="10"/>
          </p:nvPr>
        </p:nvSpPr>
        <p:spPr/>
        <p:txBody>
          <a:bodyPr/>
          <a:lstStyle/>
          <a:p>
            <a:pPr>
              <a:defRPr/>
            </a:pPr>
            <a:fld id="{500702CF-CA7D-4FCF-B439-A822E967DD6C}"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10</a:t>
            </a:fld>
            <a:endParaRPr lang="en-US" altLang="zh-CN"/>
          </a:p>
        </p:txBody>
      </p:sp>
      <p:sp>
        <p:nvSpPr>
          <p:cNvPr id="14" name="Rectangle 2"/>
          <p:cNvSpPr txBox="1">
            <a:spLocks noChangeArrowheads="1"/>
          </p:cNvSpPr>
          <p:nvPr/>
        </p:nvSpPr>
        <p:spPr>
          <a:xfrm>
            <a:off x="971550" y="216568"/>
            <a:ext cx="3543300" cy="7620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kern="0"/>
              <a:t>8位寄存器</a:t>
            </a:r>
            <a:endParaRPr lang="en-US" altLang="zh-CN" kern="0" dirty="0"/>
          </a:p>
        </p:txBody>
      </p:sp>
    </p:spTree>
    <p:extLst>
      <p:ext uri="{BB962C8B-B14F-4D97-AF65-F5344CB8AC3E}">
        <p14:creationId xmlns:p14="http://schemas.microsoft.com/office/powerpoint/2010/main" val="4075324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blinds(horizontal)">
                                      <p:cBhvr>
                                        <p:cTn id="7" dur="500"/>
                                        <p:tgtEl>
                                          <p:spTgt spid="104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1"/>
                                        </p:tgtEl>
                                        <p:attrNameLst>
                                          <p:attrName>style.visibility</p:attrName>
                                        </p:attrNameLst>
                                      </p:cBhvr>
                                      <p:to>
                                        <p:strVal val="visible"/>
                                      </p:to>
                                    </p:set>
                                    <p:animEffect transition="in" filter="blinds(horizontal)">
                                      <p:cBhvr>
                                        <p:cTn id="12" dur="500"/>
                                        <p:tgtEl>
                                          <p:spTgt spid="1044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4456"/>
                                        </p:tgtEl>
                                        <p:attrNameLst>
                                          <p:attrName>style.visibility</p:attrName>
                                        </p:attrNameLst>
                                      </p:cBhvr>
                                      <p:to>
                                        <p:strVal val="visible"/>
                                      </p:to>
                                    </p:set>
                                    <p:animEffect transition="in" filter="blinds(horizontal)">
                                      <p:cBhvr>
                                        <p:cTn id="17" dur="500"/>
                                        <p:tgtEl>
                                          <p:spTgt spid="1044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4458"/>
                                        </p:tgtEl>
                                        <p:attrNameLst>
                                          <p:attrName>style.visibility</p:attrName>
                                        </p:attrNameLst>
                                      </p:cBhvr>
                                      <p:to>
                                        <p:strVal val="visible"/>
                                      </p:to>
                                    </p:set>
                                    <p:animEffect transition="in" filter="blinds(horizontal)">
                                      <p:cBhvr>
                                        <p:cTn id="22" dur="500"/>
                                        <p:tgtEl>
                                          <p:spTgt spid="1044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454">
                                            <p:txEl>
                                              <p:pRg st="0" end="0"/>
                                            </p:txEl>
                                          </p:spTgt>
                                        </p:tgtEl>
                                        <p:attrNameLst>
                                          <p:attrName>style.visibility</p:attrName>
                                        </p:attrNameLst>
                                      </p:cBhvr>
                                      <p:to>
                                        <p:strVal val="visible"/>
                                      </p:to>
                                    </p:set>
                                    <p:animEffect transition="in" filter="blinds(horizontal)">
                                      <p:cBhvr>
                                        <p:cTn id="27" dur="500"/>
                                        <p:tgtEl>
                                          <p:spTgt spid="104454">
                                            <p:txEl>
                                              <p:pRg st="0" end="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4454">
                                            <p:txEl>
                                              <p:pRg st="1" end="1"/>
                                            </p:txEl>
                                          </p:spTgt>
                                        </p:tgtEl>
                                        <p:attrNameLst>
                                          <p:attrName>style.visibility</p:attrName>
                                        </p:attrNameLst>
                                      </p:cBhvr>
                                      <p:to>
                                        <p:strVal val="visible"/>
                                      </p:to>
                                    </p:set>
                                    <p:animEffect transition="in" filter="blinds(horizontal)">
                                      <p:cBhvr>
                                        <p:cTn id="30" dur="500"/>
                                        <p:tgtEl>
                                          <p:spTgt spid="104454">
                                            <p:txEl>
                                              <p:pRg st="1" end="1"/>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4454">
                                            <p:txEl>
                                              <p:pRg st="2" end="2"/>
                                            </p:txEl>
                                          </p:spTgt>
                                        </p:tgtEl>
                                        <p:attrNameLst>
                                          <p:attrName>style.visibility</p:attrName>
                                        </p:attrNameLst>
                                      </p:cBhvr>
                                      <p:to>
                                        <p:strVal val="visible"/>
                                      </p:to>
                                    </p:set>
                                    <p:animEffect transition="in" filter="blinds(horizontal)">
                                      <p:cBhvr>
                                        <p:cTn id="33" dur="500"/>
                                        <p:tgtEl>
                                          <p:spTgt spid="1044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26" name="Object 2"/>
          <p:cNvGraphicFramePr>
            <a:graphicFrameLocks noChangeAspect="1"/>
          </p:cNvGraphicFramePr>
          <p:nvPr>
            <p:extLst>
              <p:ext uri="{D42A27DB-BD31-4B8C-83A1-F6EECF244321}">
                <p14:modId xmlns:p14="http://schemas.microsoft.com/office/powerpoint/2010/main" val="2218617257"/>
              </p:ext>
            </p:extLst>
          </p:nvPr>
        </p:nvGraphicFramePr>
        <p:xfrm>
          <a:off x="539552" y="2367880"/>
          <a:ext cx="7696200" cy="3581400"/>
        </p:xfrm>
        <a:graphic>
          <a:graphicData uri="http://schemas.openxmlformats.org/presentationml/2006/ole">
            <mc:AlternateContent xmlns:mc="http://schemas.openxmlformats.org/markup-compatibility/2006">
              <mc:Choice xmlns:v="urn:schemas-microsoft-com:vml" Requires="v">
                <p:oleObj spid="_x0000_s176252" name="Artwork" r:id="rId3" imgW="6230220" imgH="2952381" progId="Adobe.Illustrator.7">
                  <p:embed/>
                </p:oleObj>
              </mc:Choice>
              <mc:Fallback>
                <p:oleObj name="Artwork" r:id="rId3" imgW="6230220" imgH="2952381"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367880"/>
                        <a:ext cx="7696200" cy="3581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27" name="Text Box 3"/>
          <p:cNvSpPr txBox="1">
            <a:spLocks noChangeArrowheads="1"/>
          </p:cNvSpPr>
          <p:nvPr/>
        </p:nvSpPr>
        <p:spPr bwMode="auto">
          <a:xfrm>
            <a:off x="356993" y="1422151"/>
            <a:ext cx="398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华文新魏" pitchFamily="2" charset="-122"/>
                <a:ea typeface="华文新魏" pitchFamily="2" charset="-122"/>
              </a:rPr>
              <a:t>74</a:t>
            </a:r>
            <a:r>
              <a:rPr lang="en-US" altLang="zh-CN" sz="3200" b="1" dirty="0">
                <a:solidFill>
                  <a:schemeClr val="tx2"/>
                </a:solidFill>
                <a:latin typeface="华文新魏" pitchFamily="2" charset="-122"/>
                <a:ea typeface="华文新魏" pitchFamily="2" charset="-122"/>
              </a:rPr>
              <a:t>x377（</a:t>
            </a:r>
            <a:r>
              <a:rPr lang="zh-CN" altLang="en-US" sz="3200" b="1" dirty="0">
                <a:solidFill>
                  <a:schemeClr val="tx2"/>
                </a:solidFill>
                <a:latin typeface="华文新魏" pitchFamily="2" charset="-122"/>
                <a:ea typeface="华文新魏" pitchFamily="2" charset="-122"/>
              </a:rPr>
              <a:t>时钟使能）</a:t>
            </a:r>
          </a:p>
        </p:txBody>
      </p:sp>
      <p:grpSp>
        <p:nvGrpSpPr>
          <p:cNvPr id="103443" name="Group 19"/>
          <p:cNvGrpSpPr>
            <a:grpSpLocks/>
          </p:cNvGrpSpPr>
          <p:nvPr/>
        </p:nvGrpSpPr>
        <p:grpSpPr bwMode="auto">
          <a:xfrm>
            <a:off x="2520752" y="3282280"/>
            <a:ext cx="1447800" cy="1676400"/>
            <a:chOff x="1728" y="1776"/>
            <a:chExt cx="912" cy="1056"/>
          </a:xfrm>
        </p:grpSpPr>
        <p:sp>
          <p:nvSpPr>
            <p:cNvPr id="103429" name="Line 5"/>
            <p:cNvSpPr>
              <a:spLocks noChangeShapeType="1"/>
            </p:cNvSpPr>
            <p:nvPr/>
          </p:nvSpPr>
          <p:spPr bwMode="auto">
            <a:xfrm>
              <a:off x="1728" y="2448"/>
              <a:ext cx="912"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30" name="Line 6"/>
            <p:cNvSpPr>
              <a:spLocks noChangeShapeType="1"/>
            </p:cNvSpPr>
            <p:nvPr/>
          </p:nvSpPr>
          <p:spPr bwMode="auto">
            <a:xfrm>
              <a:off x="2400" y="1920"/>
              <a:ext cx="240" cy="0"/>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31" name="Line 7"/>
            <p:cNvSpPr>
              <a:spLocks noChangeShapeType="1"/>
            </p:cNvSpPr>
            <p:nvPr/>
          </p:nvSpPr>
          <p:spPr bwMode="auto">
            <a:xfrm>
              <a:off x="2400" y="1920"/>
              <a:ext cx="0" cy="912"/>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32" name="Line 8"/>
            <p:cNvSpPr>
              <a:spLocks noChangeShapeType="1"/>
            </p:cNvSpPr>
            <p:nvPr/>
          </p:nvSpPr>
          <p:spPr bwMode="auto">
            <a:xfrm>
              <a:off x="1728" y="2448"/>
              <a:ext cx="0" cy="384"/>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33" name="Text Box 9"/>
            <p:cNvSpPr txBox="1">
              <a:spLocks noChangeArrowheads="1"/>
            </p:cNvSpPr>
            <p:nvPr/>
          </p:nvSpPr>
          <p:spPr bwMode="auto">
            <a:xfrm>
              <a:off x="2064" y="2251"/>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accent2"/>
                  </a:solidFill>
                  <a:latin typeface="Tahoma" pitchFamily="34" charset="0"/>
                </a:rPr>
                <a:t>EN</a:t>
              </a:r>
            </a:p>
          </p:txBody>
        </p:sp>
        <mc:AlternateContent xmlns:mc="http://schemas.openxmlformats.org/markup-compatibility/2006" xmlns:a14="http://schemas.microsoft.com/office/drawing/2010/main">
          <mc:Choice Requires="a14">
            <p:sp>
              <p:nvSpPr>
                <p:cNvPr id="103434" name="Text Box 10"/>
                <p:cNvSpPr txBox="1">
                  <a:spLocks noChangeArrowheads="1"/>
                </p:cNvSpPr>
                <p:nvPr/>
              </p:nvSpPr>
              <p:spPr bwMode="auto">
                <a:xfrm>
                  <a:off x="2019" y="1776"/>
                  <a:ext cx="390" cy="25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000" b="1" i="1" smtClean="0">
                                <a:solidFill>
                                  <a:schemeClr val="accent2"/>
                                </a:solidFill>
                                <a:latin typeface="Cambria Math" panose="02040503050406030204" pitchFamily="18" charset="0"/>
                              </a:rPr>
                            </m:ctrlPr>
                          </m:accPr>
                          <m:e>
                            <m:r>
                              <a:rPr lang="en-US" altLang="zh-CN" sz="2000" b="1" i="1" smtClean="0">
                                <a:solidFill>
                                  <a:schemeClr val="accent2"/>
                                </a:solidFill>
                                <a:latin typeface="Cambria Math" panose="02040503050406030204" pitchFamily="18" charset="0"/>
                              </a:rPr>
                              <m:t>𝑬𝑵</m:t>
                            </m:r>
                          </m:e>
                        </m:acc>
                      </m:oMath>
                    </m:oMathPara>
                  </a14:m>
                  <a:endParaRPr lang="en-US" altLang="zh-CN" sz="2000" b="1" dirty="0">
                    <a:solidFill>
                      <a:schemeClr val="accent2"/>
                    </a:solidFill>
                    <a:latin typeface="Tahoma" pitchFamily="34" charset="0"/>
                  </a:endParaRPr>
                </a:p>
              </p:txBody>
            </p:sp>
          </mc:Choice>
          <mc:Fallback xmlns="">
            <p:sp>
              <p:nvSpPr>
                <p:cNvPr id="103434" name="Text Box 10"/>
                <p:cNvSpPr txBox="1">
                  <a:spLocks noRot="1" noChangeAspect="1" noMove="1" noResize="1" noEditPoints="1" noAdjustHandles="1" noChangeArrowheads="1" noChangeShapeType="1" noTextEdit="1"/>
                </p:cNvSpPr>
                <p:nvPr/>
              </p:nvSpPr>
              <p:spPr bwMode="auto">
                <a:xfrm>
                  <a:off x="2019" y="1776"/>
                  <a:ext cx="390" cy="252"/>
                </a:xfrm>
                <a:prstGeom prst="rect">
                  <a:avLst/>
                </a:prstGeom>
                <a:blipFill rotWithShape="0">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103435" name="Line 11"/>
          <p:cNvSpPr>
            <a:spLocks noChangeShapeType="1"/>
          </p:cNvSpPr>
          <p:nvPr/>
        </p:nvSpPr>
        <p:spPr bwMode="auto">
          <a:xfrm>
            <a:off x="1072952" y="4044280"/>
            <a:ext cx="28956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3442" name="Group 18"/>
          <p:cNvGrpSpPr>
            <a:grpSpLocks/>
          </p:cNvGrpSpPr>
          <p:nvPr/>
        </p:nvGrpSpPr>
        <p:grpSpPr bwMode="auto">
          <a:xfrm>
            <a:off x="3739952" y="2825080"/>
            <a:ext cx="3733800" cy="685800"/>
            <a:chOff x="2496" y="1488"/>
            <a:chExt cx="2352" cy="432"/>
          </a:xfrm>
        </p:grpSpPr>
        <p:sp>
          <p:nvSpPr>
            <p:cNvPr id="103441" name="Rectangle 17"/>
            <p:cNvSpPr>
              <a:spLocks noChangeArrowheads="1"/>
            </p:cNvSpPr>
            <p:nvPr/>
          </p:nvSpPr>
          <p:spPr bwMode="auto">
            <a:xfrm>
              <a:off x="2496" y="1488"/>
              <a:ext cx="96"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440" name="Group 16"/>
            <p:cNvGrpSpPr>
              <a:grpSpLocks/>
            </p:cNvGrpSpPr>
            <p:nvPr/>
          </p:nvGrpSpPr>
          <p:grpSpPr bwMode="auto">
            <a:xfrm>
              <a:off x="2496" y="1536"/>
              <a:ext cx="2352" cy="384"/>
              <a:chOff x="2496" y="1104"/>
              <a:chExt cx="2352" cy="384"/>
            </a:xfrm>
          </p:grpSpPr>
          <p:sp>
            <p:nvSpPr>
              <p:cNvPr id="103436" name="Line 12"/>
              <p:cNvSpPr>
                <a:spLocks noChangeShapeType="1"/>
              </p:cNvSpPr>
              <p:nvPr/>
            </p:nvSpPr>
            <p:spPr bwMode="auto">
              <a:xfrm>
                <a:off x="2496" y="1104"/>
                <a:ext cx="2352" cy="0"/>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37" name="Line 13"/>
              <p:cNvSpPr>
                <a:spLocks noChangeShapeType="1"/>
              </p:cNvSpPr>
              <p:nvPr/>
            </p:nvSpPr>
            <p:spPr bwMode="auto">
              <a:xfrm>
                <a:off x="4848" y="1104"/>
                <a:ext cx="0" cy="384"/>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38" name="Line 14"/>
              <p:cNvSpPr>
                <a:spLocks noChangeShapeType="1"/>
              </p:cNvSpPr>
              <p:nvPr/>
            </p:nvSpPr>
            <p:spPr bwMode="auto">
              <a:xfrm>
                <a:off x="2496" y="1104"/>
                <a:ext cx="0" cy="192"/>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39" name="Line 15"/>
              <p:cNvSpPr>
                <a:spLocks noChangeShapeType="1"/>
              </p:cNvSpPr>
              <p:nvPr/>
            </p:nvSpPr>
            <p:spPr bwMode="auto">
              <a:xfrm>
                <a:off x="2496" y="1296"/>
                <a:ext cx="144" cy="0"/>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03444" name="Rectangle 20"/>
          <p:cNvSpPr>
            <a:spLocks noChangeArrowheads="1"/>
          </p:cNvSpPr>
          <p:nvPr/>
        </p:nvSpPr>
        <p:spPr bwMode="auto">
          <a:xfrm>
            <a:off x="2977952" y="2596480"/>
            <a:ext cx="2895600" cy="2133600"/>
          </a:xfrm>
          <a:prstGeom prst="rect">
            <a:avLst/>
          </a:prstGeom>
          <a:noFill/>
          <a:ln w="57150" cmpd="thickThin">
            <a:solidFill>
              <a:srgbClr val="002060"/>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447" name="Group 23"/>
          <p:cNvGrpSpPr>
            <a:grpSpLocks/>
          </p:cNvGrpSpPr>
          <p:nvPr/>
        </p:nvGrpSpPr>
        <p:grpSpPr bwMode="auto">
          <a:xfrm>
            <a:off x="4344794" y="1318543"/>
            <a:ext cx="2957515" cy="1277938"/>
            <a:chOff x="2877" y="683"/>
            <a:chExt cx="1863" cy="805"/>
          </a:xfrm>
        </p:grpSpPr>
        <p:sp>
          <p:nvSpPr>
            <p:cNvPr id="103445" name="Text Box 21"/>
            <p:cNvSpPr txBox="1">
              <a:spLocks noChangeArrowheads="1"/>
            </p:cNvSpPr>
            <p:nvPr/>
          </p:nvSpPr>
          <p:spPr bwMode="auto">
            <a:xfrm>
              <a:off x="3403" y="683"/>
              <a:ext cx="1337"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00B050"/>
                  </a:solidFill>
                  <a:ea typeface="黑体" pitchFamily="2" charset="-122"/>
                </a:rPr>
                <a:t>二选一多路选择器，选择数据输入</a:t>
              </a:r>
              <a:r>
                <a:rPr lang="en-US" altLang="zh-CN" b="1" dirty="0">
                  <a:solidFill>
                    <a:srgbClr val="00B050"/>
                  </a:solidFill>
                  <a:ea typeface="黑体" pitchFamily="2" charset="-122"/>
                </a:rPr>
                <a:t>D</a:t>
              </a:r>
              <a:r>
                <a:rPr lang="zh-CN" altLang="en-US" b="1" dirty="0">
                  <a:solidFill>
                    <a:srgbClr val="00B050"/>
                  </a:solidFill>
                  <a:ea typeface="黑体" pitchFamily="2" charset="-122"/>
                </a:rPr>
                <a:t>或者触发器当前状态。</a:t>
              </a:r>
            </a:p>
          </p:txBody>
        </p:sp>
        <p:cxnSp>
          <p:nvCxnSpPr>
            <p:cNvPr id="103446" name="AutoShape 22"/>
            <p:cNvCxnSpPr>
              <a:cxnSpLocks noChangeShapeType="1"/>
              <a:stCxn id="103444" idx="0"/>
              <a:endCxn id="103445" idx="1"/>
            </p:cNvCxnSpPr>
            <p:nvPr/>
          </p:nvCxnSpPr>
          <p:spPr bwMode="auto">
            <a:xfrm rot="5400000" flipH="1" flipV="1">
              <a:off x="2883" y="968"/>
              <a:ext cx="514" cy="526"/>
            </a:xfrm>
            <a:prstGeom prst="curvedConnector2">
              <a:avLst/>
            </a:prstGeom>
            <a:noFill/>
            <a:ln w="38100">
              <a:solidFill>
                <a:srgbClr val="0070C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日期占位符 1"/>
          <p:cNvSpPr>
            <a:spLocks noGrp="1"/>
          </p:cNvSpPr>
          <p:nvPr>
            <p:ph type="dt" sz="half" idx="10"/>
          </p:nvPr>
        </p:nvSpPr>
        <p:spPr/>
        <p:txBody>
          <a:bodyPr/>
          <a:lstStyle/>
          <a:p>
            <a:pPr>
              <a:defRPr/>
            </a:pPr>
            <a:fld id="{AF6B1598-E663-495E-9FFD-163348F77A03}"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11</a:t>
            </a:fld>
            <a:endParaRPr lang="en-US" altLang="zh-CN"/>
          </a:p>
        </p:txBody>
      </p:sp>
      <p:sp>
        <p:nvSpPr>
          <p:cNvPr id="30" name="Rectangle 2"/>
          <p:cNvSpPr txBox="1">
            <a:spLocks noChangeArrowheads="1"/>
          </p:cNvSpPr>
          <p:nvPr/>
        </p:nvSpPr>
        <p:spPr>
          <a:xfrm>
            <a:off x="971550" y="216568"/>
            <a:ext cx="3543300" cy="7620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kern="0"/>
              <a:t>8位寄存器</a:t>
            </a:r>
            <a:endParaRPr lang="en-US" altLang="zh-CN" kern="0" dirty="0"/>
          </a:p>
        </p:txBody>
      </p:sp>
    </p:spTree>
    <p:extLst>
      <p:ext uri="{BB962C8B-B14F-4D97-AF65-F5344CB8AC3E}">
        <p14:creationId xmlns:p14="http://schemas.microsoft.com/office/powerpoint/2010/main" val="1634852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blinds(horizontal)">
                                      <p:cBhvr>
                                        <p:cTn id="7" dur="500"/>
                                        <p:tgtEl>
                                          <p:spTgt spid="103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3443"/>
                                        </p:tgtEl>
                                        <p:attrNameLst>
                                          <p:attrName>style.visibility</p:attrName>
                                        </p:attrNameLst>
                                      </p:cBhvr>
                                      <p:to>
                                        <p:strVal val="visible"/>
                                      </p:to>
                                    </p:set>
                                    <p:animEffect transition="in" filter="wipe(left)">
                                      <p:cBhvr>
                                        <p:cTn id="12" dur="500"/>
                                        <p:tgtEl>
                                          <p:spTgt spid="1034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435"/>
                                        </p:tgtEl>
                                        <p:attrNameLst>
                                          <p:attrName>style.visibility</p:attrName>
                                        </p:attrNameLst>
                                      </p:cBhvr>
                                      <p:to>
                                        <p:strVal val="visible"/>
                                      </p:to>
                                    </p:set>
                                    <p:animEffect transition="in" filter="wipe(left)">
                                      <p:cBhvr>
                                        <p:cTn id="17" dur="500"/>
                                        <p:tgtEl>
                                          <p:spTgt spid="1034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3442"/>
                                        </p:tgtEl>
                                        <p:attrNameLst>
                                          <p:attrName>style.visibility</p:attrName>
                                        </p:attrNameLst>
                                      </p:cBhvr>
                                      <p:to>
                                        <p:strVal val="visible"/>
                                      </p:to>
                                    </p:set>
                                    <p:animEffect transition="in" filter="blinds(horizontal)">
                                      <p:cBhvr>
                                        <p:cTn id="22" dur="500"/>
                                        <p:tgtEl>
                                          <p:spTgt spid="1034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03444"/>
                                        </p:tgtEl>
                                        <p:attrNameLst>
                                          <p:attrName>style.visibility</p:attrName>
                                        </p:attrNameLst>
                                      </p:cBhvr>
                                      <p:to>
                                        <p:strVal val="visible"/>
                                      </p:to>
                                    </p:set>
                                    <p:animEffect transition="in" filter="strips(downRight)">
                                      <p:cBhvr>
                                        <p:cTn id="27" dur="500"/>
                                        <p:tgtEl>
                                          <p:spTgt spid="1034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103447"/>
                                        </p:tgtEl>
                                        <p:attrNameLst>
                                          <p:attrName>style.visibility</p:attrName>
                                        </p:attrNameLst>
                                      </p:cBhvr>
                                      <p:to>
                                        <p:strVal val="visible"/>
                                      </p:to>
                                    </p:set>
                                    <p:animEffect transition="in" filter="strips(upRight)">
                                      <p:cBhvr>
                                        <p:cTn id="32" dur="500"/>
                                        <p:tgtEl>
                                          <p:spTgt spid="103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5" grpId="0" animBg="1"/>
      <p:bldP spid="103444"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132" name="Rectangle 1068"/>
          <p:cNvSpPr>
            <a:spLocks noGrp="1" noChangeArrowheads="1"/>
          </p:cNvSpPr>
          <p:nvPr>
            <p:ph type="title"/>
          </p:nvPr>
        </p:nvSpPr>
        <p:spPr>
          <a:xfrm>
            <a:off x="993863" y="116632"/>
            <a:ext cx="7308676" cy="685800"/>
          </a:xfrm>
        </p:spPr>
        <p:txBody>
          <a:bodyPr/>
          <a:lstStyle/>
          <a:p>
            <a:r>
              <a:rPr lang="zh-CN" altLang="en-US" dirty="0"/>
              <a:t>8.</a:t>
            </a:r>
            <a:r>
              <a:rPr lang="en-US" altLang="zh-CN" dirty="0"/>
              <a:t>3</a:t>
            </a:r>
            <a:r>
              <a:rPr lang="zh-CN" altLang="en-US" dirty="0"/>
              <a:t>  计数器</a:t>
            </a:r>
          </a:p>
        </p:txBody>
      </p:sp>
      <p:sp>
        <p:nvSpPr>
          <p:cNvPr id="89133" name="Rectangle 1069"/>
          <p:cNvSpPr>
            <a:spLocks noGrp="1" noChangeArrowheads="1"/>
          </p:cNvSpPr>
          <p:nvPr>
            <p:ph type="body" idx="1"/>
          </p:nvPr>
        </p:nvSpPr>
        <p:spPr>
          <a:xfrm>
            <a:off x="222250" y="1157538"/>
            <a:ext cx="8921750" cy="2424952"/>
          </a:xfrm>
        </p:spPr>
        <p:txBody>
          <a:bodyPr/>
          <a:lstStyle/>
          <a:p>
            <a:r>
              <a:rPr lang="zh-CN" altLang="en-US" sz="2400" dirty="0"/>
              <a:t>计数是一种最简单基本的运算，计数器就是实现计数功能的逻辑电路。</a:t>
            </a:r>
            <a:endParaRPr lang="en-US" altLang="zh-CN" sz="2400" dirty="0"/>
          </a:p>
          <a:p>
            <a:r>
              <a:rPr lang="zh-CN" altLang="en-US" sz="2400" dirty="0"/>
              <a:t>通过对脉冲的个数进行计数，以实现测量、计数和控制的功能，同时兼有分频功能。</a:t>
            </a:r>
            <a:endParaRPr lang="en-US" altLang="zh-CN" sz="2400" dirty="0"/>
          </a:p>
          <a:p>
            <a:r>
              <a:rPr lang="zh-CN" altLang="en-US" sz="2400" dirty="0"/>
              <a:t>计数器是由触发器和一些控制门所组成，这些触发器有</a:t>
            </a:r>
            <a:r>
              <a:rPr lang="en-US" altLang="zh-CN" sz="2400" dirty="0"/>
              <a:t>RS</a:t>
            </a:r>
            <a:r>
              <a:rPr lang="zh-CN" altLang="en-US" sz="2400" dirty="0"/>
              <a:t>触发器、</a:t>
            </a:r>
            <a:r>
              <a:rPr lang="en-US" altLang="zh-CN" sz="2400" dirty="0"/>
              <a:t>T</a:t>
            </a:r>
            <a:r>
              <a:rPr lang="zh-CN" altLang="en-US" sz="2400" dirty="0"/>
              <a:t>触发器、</a:t>
            </a:r>
            <a:r>
              <a:rPr lang="en-US" altLang="zh-CN" sz="2400" dirty="0"/>
              <a:t>D</a:t>
            </a:r>
            <a:r>
              <a:rPr lang="zh-CN" altLang="en-US" sz="2400" dirty="0"/>
              <a:t>触发器及</a:t>
            </a:r>
            <a:r>
              <a:rPr lang="en-US" altLang="zh-CN" sz="2400" dirty="0"/>
              <a:t>JK</a:t>
            </a:r>
            <a:r>
              <a:rPr lang="zh-CN" altLang="en-US" sz="2400" dirty="0"/>
              <a:t>触发器等。</a:t>
            </a:r>
            <a:endParaRPr lang="zh-CN" altLang="en-US" sz="2000" b="1" dirty="0">
              <a:latin typeface="Times New Roman" pitchFamily="18" charset="0"/>
            </a:endParaRPr>
          </a:p>
        </p:txBody>
      </p:sp>
      <p:grpSp>
        <p:nvGrpSpPr>
          <p:cNvPr id="89122" name="Group 1058"/>
          <p:cNvGrpSpPr>
            <a:grpSpLocks/>
          </p:cNvGrpSpPr>
          <p:nvPr/>
        </p:nvGrpSpPr>
        <p:grpSpPr bwMode="auto">
          <a:xfrm>
            <a:off x="3865885" y="3846660"/>
            <a:ext cx="4648200" cy="2606675"/>
            <a:chOff x="2400" y="1680"/>
            <a:chExt cx="2928" cy="1680"/>
          </a:xfrm>
        </p:grpSpPr>
        <p:sp>
          <p:nvSpPr>
            <p:cNvPr id="89095" name="Oval 1031"/>
            <p:cNvSpPr>
              <a:spLocks noChangeArrowheads="1"/>
            </p:cNvSpPr>
            <p:nvPr/>
          </p:nvSpPr>
          <p:spPr bwMode="auto">
            <a:xfrm>
              <a:off x="3120" y="1776"/>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a:t>
              </a:r>
            </a:p>
          </p:txBody>
        </p:sp>
        <p:sp>
          <p:nvSpPr>
            <p:cNvPr id="89096" name="Oval 1032"/>
            <p:cNvSpPr>
              <a:spLocks noChangeArrowheads="1"/>
            </p:cNvSpPr>
            <p:nvPr/>
          </p:nvSpPr>
          <p:spPr bwMode="auto">
            <a:xfrm>
              <a:off x="4032" y="1680"/>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S2</a:t>
              </a:r>
            </a:p>
          </p:txBody>
        </p:sp>
        <p:sp>
          <p:nvSpPr>
            <p:cNvPr id="89097" name="Oval 1033"/>
            <p:cNvSpPr>
              <a:spLocks noChangeArrowheads="1"/>
            </p:cNvSpPr>
            <p:nvPr/>
          </p:nvSpPr>
          <p:spPr bwMode="auto">
            <a:xfrm>
              <a:off x="4944" y="2064"/>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S3</a:t>
              </a:r>
            </a:p>
          </p:txBody>
        </p:sp>
        <p:sp>
          <p:nvSpPr>
            <p:cNvPr id="89098" name="Oval 1034"/>
            <p:cNvSpPr>
              <a:spLocks noChangeArrowheads="1"/>
            </p:cNvSpPr>
            <p:nvPr/>
          </p:nvSpPr>
          <p:spPr bwMode="auto">
            <a:xfrm>
              <a:off x="2400" y="2304"/>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Sm</a:t>
              </a:r>
            </a:p>
          </p:txBody>
        </p:sp>
        <p:sp>
          <p:nvSpPr>
            <p:cNvPr id="89099" name="Oval 1035"/>
            <p:cNvSpPr>
              <a:spLocks noChangeArrowheads="1"/>
            </p:cNvSpPr>
            <p:nvPr/>
          </p:nvSpPr>
          <p:spPr bwMode="auto">
            <a:xfrm>
              <a:off x="3648" y="2976"/>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S5</a:t>
              </a:r>
            </a:p>
          </p:txBody>
        </p:sp>
        <p:sp>
          <p:nvSpPr>
            <p:cNvPr id="89100" name="Oval 1036"/>
            <p:cNvSpPr>
              <a:spLocks noChangeArrowheads="1"/>
            </p:cNvSpPr>
            <p:nvPr/>
          </p:nvSpPr>
          <p:spPr bwMode="auto">
            <a:xfrm>
              <a:off x="4464" y="2688"/>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S4</a:t>
              </a:r>
            </a:p>
          </p:txBody>
        </p:sp>
        <p:cxnSp>
          <p:nvCxnSpPr>
            <p:cNvPr id="89101" name="AutoShape 1037"/>
            <p:cNvCxnSpPr>
              <a:cxnSpLocks noChangeShapeType="1"/>
              <a:endCxn id="89096" idx="2"/>
            </p:cNvCxnSpPr>
            <p:nvPr/>
          </p:nvCxnSpPr>
          <p:spPr bwMode="auto">
            <a:xfrm rot="16200000">
              <a:off x="3728" y="1624"/>
              <a:ext cx="48" cy="543"/>
            </a:xfrm>
            <a:prstGeom prst="curvedConnector2">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02" name="AutoShape 1038"/>
            <p:cNvCxnSpPr>
              <a:cxnSpLocks noChangeShapeType="1"/>
              <a:stCxn id="89096" idx="6"/>
              <a:endCxn id="89097" idx="1"/>
            </p:cNvCxnSpPr>
            <p:nvPr/>
          </p:nvCxnSpPr>
          <p:spPr bwMode="auto">
            <a:xfrm>
              <a:off x="4425" y="1872"/>
              <a:ext cx="575" cy="239"/>
            </a:xfrm>
            <a:prstGeom prst="curvedConnector2">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03" name="AutoShape 1039"/>
            <p:cNvCxnSpPr>
              <a:cxnSpLocks noChangeShapeType="1"/>
            </p:cNvCxnSpPr>
            <p:nvPr/>
          </p:nvCxnSpPr>
          <p:spPr bwMode="auto">
            <a:xfrm rot="5400000">
              <a:off x="4785" y="2529"/>
              <a:ext cx="423" cy="279"/>
            </a:xfrm>
            <a:prstGeom prst="curvedConnector2">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104" name="Freeform 1040"/>
            <p:cNvSpPr>
              <a:spLocks/>
            </p:cNvSpPr>
            <p:nvPr/>
          </p:nvSpPr>
          <p:spPr bwMode="auto">
            <a:xfrm>
              <a:off x="2880" y="3044"/>
              <a:ext cx="384" cy="124"/>
            </a:xfrm>
            <a:custGeom>
              <a:avLst/>
              <a:gdLst>
                <a:gd name="T0" fmla="*/ 0 w 449"/>
                <a:gd name="T1" fmla="*/ 0 h 172"/>
                <a:gd name="T2" fmla="*/ 105 w 449"/>
                <a:gd name="T3" fmla="*/ 60 h 172"/>
                <a:gd name="T4" fmla="*/ 314 w 449"/>
                <a:gd name="T5" fmla="*/ 135 h 172"/>
                <a:gd name="T6" fmla="*/ 449 w 449"/>
                <a:gd name="T7" fmla="*/ 172 h 172"/>
              </a:gdLst>
              <a:ahLst/>
              <a:cxnLst>
                <a:cxn ang="0">
                  <a:pos x="T0" y="T1"/>
                </a:cxn>
                <a:cxn ang="0">
                  <a:pos x="T2" y="T3"/>
                </a:cxn>
                <a:cxn ang="0">
                  <a:pos x="T4" y="T5"/>
                </a:cxn>
                <a:cxn ang="0">
                  <a:pos x="T6" y="T7"/>
                </a:cxn>
              </a:cxnLst>
              <a:rect l="0" t="0" r="r" b="b"/>
              <a:pathLst>
                <a:path w="449" h="172">
                  <a:moveTo>
                    <a:pt x="0" y="0"/>
                  </a:moveTo>
                  <a:cubicBezTo>
                    <a:pt x="22" y="34"/>
                    <a:pt x="66" y="48"/>
                    <a:pt x="105" y="60"/>
                  </a:cubicBezTo>
                  <a:cubicBezTo>
                    <a:pt x="170" y="104"/>
                    <a:pt x="238" y="118"/>
                    <a:pt x="314" y="135"/>
                  </a:cubicBezTo>
                  <a:cubicBezTo>
                    <a:pt x="358" y="145"/>
                    <a:pt x="404" y="172"/>
                    <a:pt x="449" y="172"/>
                  </a:cubicBezTo>
                </a:path>
              </a:pathLst>
            </a:custGeom>
            <a:noFill/>
            <a:ln w="57150" cap="rnd" cmpd="sng">
              <a:solidFill>
                <a:schemeClr val="tx1"/>
              </a:solidFill>
              <a:prstDash val="sysDot"/>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5" name="Freeform 1041"/>
            <p:cNvSpPr>
              <a:spLocks/>
            </p:cNvSpPr>
            <p:nvPr/>
          </p:nvSpPr>
          <p:spPr bwMode="auto">
            <a:xfrm>
              <a:off x="2592" y="2688"/>
              <a:ext cx="247" cy="314"/>
            </a:xfrm>
            <a:custGeom>
              <a:avLst/>
              <a:gdLst>
                <a:gd name="T0" fmla="*/ 0 w 247"/>
                <a:gd name="T1" fmla="*/ 0 h 314"/>
                <a:gd name="T2" fmla="*/ 135 w 247"/>
                <a:gd name="T3" fmla="*/ 247 h 314"/>
                <a:gd name="T4" fmla="*/ 179 w 247"/>
                <a:gd name="T5" fmla="*/ 277 h 314"/>
                <a:gd name="T6" fmla="*/ 202 w 247"/>
                <a:gd name="T7" fmla="*/ 292 h 314"/>
                <a:gd name="T8" fmla="*/ 247 w 247"/>
                <a:gd name="T9" fmla="*/ 314 h 314"/>
              </a:gdLst>
              <a:ahLst/>
              <a:cxnLst>
                <a:cxn ang="0">
                  <a:pos x="T0" y="T1"/>
                </a:cxn>
                <a:cxn ang="0">
                  <a:pos x="T2" y="T3"/>
                </a:cxn>
                <a:cxn ang="0">
                  <a:pos x="T4" y="T5"/>
                </a:cxn>
                <a:cxn ang="0">
                  <a:pos x="T6" y="T7"/>
                </a:cxn>
                <a:cxn ang="0">
                  <a:pos x="T8" y="T9"/>
                </a:cxn>
              </a:cxnLst>
              <a:rect l="0" t="0" r="r" b="b"/>
              <a:pathLst>
                <a:path w="247" h="314">
                  <a:moveTo>
                    <a:pt x="0" y="0"/>
                  </a:moveTo>
                  <a:cubicBezTo>
                    <a:pt x="10" y="98"/>
                    <a:pt x="49" y="188"/>
                    <a:pt x="135" y="247"/>
                  </a:cubicBezTo>
                  <a:cubicBezTo>
                    <a:pt x="150" y="257"/>
                    <a:pt x="164" y="267"/>
                    <a:pt x="179" y="277"/>
                  </a:cubicBezTo>
                  <a:cubicBezTo>
                    <a:pt x="187" y="282"/>
                    <a:pt x="194" y="287"/>
                    <a:pt x="202" y="292"/>
                  </a:cubicBezTo>
                  <a:cubicBezTo>
                    <a:pt x="216" y="301"/>
                    <a:pt x="247" y="314"/>
                    <a:pt x="247" y="314"/>
                  </a:cubicBezTo>
                </a:path>
              </a:pathLst>
            </a:custGeom>
            <a:noFill/>
            <a:ln w="38100" cap="flat" cmpd="sng">
              <a:solidFill>
                <a:schemeClr val="tx1"/>
              </a:solidFill>
              <a:prstDash val="solid"/>
              <a:miter lim="800000"/>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6" name="Freeform 1042"/>
            <p:cNvSpPr>
              <a:spLocks/>
            </p:cNvSpPr>
            <p:nvPr/>
          </p:nvSpPr>
          <p:spPr bwMode="auto">
            <a:xfrm>
              <a:off x="3250" y="3168"/>
              <a:ext cx="396" cy="52"/>
            </a:xfrm>
            <a:custGeom>
              <a:avLst/>
              <a:gdLst>
                <a:gd name="T0" fmla="*/ 0 w 396"/>
                <a:gd name="T1" fmla="*/ 0 h 52"/>
                <a:gd name="T2" fmla="*/ 396 w 396"/>
                <a:gd name="T3" fmla="*/ 52 h 52"/>
              </a:gdLst>
              <a:ahLst/>
              <a:cxnLst>
                <a:cxn ang="0">
                  <a:pos x="T0" y="T1"/>
                </a:cxn>
                <a:cxn ang="0">
                  <a:pos x="T2" y="T3"/>
                </a:cxn>
              </a:cxnLst>
              <a:rect l="0" t="0" r="r" b="b"/>
              <a:pathLst>
                <a:path w="396" h="52">
                  <a:moveTo>
                    <a:pt x="0" y="0"/>
                  </a:moveTo>
                  <a:cubicBezTo>
                    <a:pt x="122" y="44"/>
                    <a:pt x="268" y="52"/>
                    <a:pt x="396" y="52"/>
                  </a:cubicBezTo>
                </a:path>
              </a:pathLst>
            </a:custGeom>
            <a:noFill/>
            <a:ln w="38100" cap="flat" cmpd="sng">
              <a:solidFill>
                <a:schemeClr val="tx1"/>
              </a:solidFill>
              <a:prstDash val="solid"/>
              <a:miter lim="800000"/>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7" name="Freeform 1043"/>
            <p:cNvSpPr>
              <a:spLocks/>
            </p:cNvSpPr>
            <p:nvPr/>
          </p:nvSpPr>
          <p:spPr bwMode="auto">
            <a:xfrm>
              <a:off x="2584" y="2034"/>
              <a:ext cx="553" cy="269"/>
            </a:xfrm>
            <a:custGeom>
              <a:avLst/>
              <a:gdLst>
                <a:gd name="T0" fmla="*/ 0 w 553"/>
                <a:gd name="T1" fmla="*/ 269 h 269"/>
                <a:gd name="T2" fmla="*/ 67 w 553"/>
                <a:gd name="T3" fmla="*/ 187 h 269"/>
                <a:gd name="T4" fmla="*/ 105 w 553"/>
                <a:gd name="T5" fmla="*/ 157 h 269"/>
                <a:gd name="T6" fmla="*/ 127 w 553"/>
                <a:gd name="T7" fmla="*/ 135 h 269"/>
                <a:gd name="T8" fmla="*/ 194 w 553"/>
                <a:gd name="T9" fmla="*/ 97 h 269"/>
                <a:gd name="T10" fmla="*/ 553 w 553"/>
                <a:gd name="T11" fmla="*/ 0 h 269"/>
              </a:gdLst>
              <a:ahLst/>
              <a:cxnLst>
                <a:cxn ang="0">
                  <a:pos x="T0" y="T1"/>
                </a:cxn>
                <a:cxn ang="0">
                  <a:pos x="T2" y="T3"/>
                </a:cxn>
                <a:cxn ang="0">
                  <a:pos x="T4" y="T5"/>
                </a:cxn>
                <a:cxn ang="0">
                  <a:pos x="T6" y="T7"/>
                </a:cxn>
                <a:cxn ang="0">
                  <a:pos x="T8" y="T9"/>
                </a:cxn>
                <a:cxn ang="0">
                  <a:pos x="T10" y="T11"/>
                </a:cxn>
              </a:cxnLst>
              <a:rect l="0" t="0" r="r" b="b"/>
              <a:pathLst>
                <a:path w="553" h="269">
                  <a:moveTo>
                    <a:pt x="0" y="269"/>
                  </a:moveTo>
                  <a:cubicBezTo>
                    <a:pt x="28" y="241"/>
                    <a:pt x="33" y="210"/>
                    <a:pt x="67" y="187"/>
                  </a:cubicBezTo>
                  <a:cubicBezTo>
                    <a:pt x="100" y="138"/>
                    <a:pt x="61" y="186"/>
                    <a:pt x="105" y="157"/>
                  </a:cubicBezTo>
                  <a:cubicBezTo>
                    <a:pt x="114" y="151"/>
                    <a:pt x="119" y="141"/>
                    <a:pt x="127" y="135"/>
                  </a:cubicBezTo>
                  <a:cubicBezTo>
                    <a:pt x="207" y="73"/>
                    <a:pt x="143" y="123"/>
                    <a:pt x="194" y="97"/>
                  </a:cubicBezTo>
                  <a:cubicBezTo>
                    <a:pt x="291" y="47"/>
                    <a:pt x="444" y="0"/>
                    <a:pt x="553" y="0"/>
                  </a:cubicBezTo>
                </a:path>
              </a:pathLst>
            </a:custGeom>
            <a:noFill/>
            <a:ln w="381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8" name="Freeform 1044"/>
            <p:cNvSpPr>
              <a:spLocks/>
            </p:cNvSpPr>
            <p:nvPr/>
          </p:nvSpPr>
          <p:spPr bwMode="auto">
            <a:xfrm>
              <a:off x="4035" y="3055"/>
              <a:ext cx="531" cy="113"/>
            </a:xfrm>
            <a:custGeom>
              <a:avLst/>
              <a:gdLst>
                <a:gd name="T0" fmla="*/ 531 w 531"/>
                <a:gd name="T1" fmla="*/ 0 h 113"/>
                <a:gd name="T2" fmla="*/ 479 w 531"/>
                <a:gd name="T3" fmla="*/ 8 h 113"/>
                <a:gd name="T4" fmla="*/ 516 w 531"/>
                <a:gd name="T5" fmla="*/ 0 h 113"/>
                <a:gd name="T6" fmla="*/ 494 w 531"/>
                <a:gd name="T7" fmla="*/ 8 h 113"/>
                <a:gd name="T8" fmla="*/ 471 w 531"/>
                <a:gd name="T9" fmla="*/ 15 h 113"/>
                <a:gd name="T10" fmla="*/ 359 w 531"/>
                <a:gd name="T11" fmla="*/ 60 h 113"/>
                <a:gd name="T12" fmla="*/ 0 w 531"/>
                <a:gd name="T13" fmla="*/ 113 h 113"/>
              </a:gdLst>
              <a:ahLst/>
              <a:cxnLst>
                <a:cxn ang="0">
                  <a:pos x="T0" y="T1"/>
                </a:cxn>
                <a:cxn ang="0">
                  <a:pos x="T2" y="T3"/>
                </a:cxn>
                <a:cxn ang="0">
                  <a:pos x="T4" y="T5"/>
                </a:cxn>
                <a:cxn ang="0">
                  <a:pos x="T6" y="T7"/>
                </a:cxn>
                <a:cxn ang="0">
                  <a:pos x="T8" y="T9"/>
                </a:cxn>
                <a:cxn ang="0">
                  <a:pos x="T10" y="T11"/>
                </a:cxn>
                <a:cxn ang="0">
                  <a:pos x="T12" y="T13"/>
                </a:cxn>
              </a:cxnLst>
              <a:rect l="0" t="0" r="r" b="b"/>
              <a:pathLst>
                <a:path w="531" h="113">
                  <a:moveTo>
                    <a:pt x="531" y="0"/>
                  </a:moveTo>
                  <a:cubicBezTo>
                    <a:pt x="514" y="3"/>
                    <a:pt x="497" y="8"/>
                    <a:pt x="479" y="8"/>
                  </a:cubicBezTo>
                  <a:cubicBezTo>
                    <a:pt x="466" y="8"/>
                    <a:pt x="503" y="0"/>
                    <a:pt x="516" y="0"/>
                  </a:cubicBezTo>
                  <a:cubicBezTo>
                    <a:pt x="524" y="0"/>
                    <a:pt x="501" y="6"/>
                    <a:pt x="494" y="8"/>
                  </a:cubicBezTo>
                  <a:cubicBezTo>
                    <a:pt x="486" y="11"/>
                    <a:pt x="479" y="12"/>
                    <a:pt x="471" y="15"/>
                  </a:cubicBezTo>
                  <a:cubicBezTo>
                    <a:pt x="433" y="28"/>
                    <a:pt x="398" y="47"/>
                    <a:pt x="359" y="60"/>
                  </a:cubicBezTo>
                  <a:cubicBezTo>
                    <a:pt x="246" y="98"/>
                    <a:pt x="118" y="113"/>
                    <a:pt x="0" y="113"/>
                  </a:cubicBezTo>
                </a:path>
              </a:pathLst>
            </a:custGeom>
            <a:noFill/>
            <a:ln w="381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9121" name="Group 1057"/>
          <p:cNvGrpSpPr>
            <a:grpSpLocks/>
          </p:cNvGrpSpPr>
          <p:nvPr/>
        </p:nvGrpSpPr>
        <p:grpSpPr bwMode="auto">
          <a:xfrm>
            <a:off x="4246885" y="4091136"/>
            <a:ext cx="3886200" cy="2133600"/>
            <a:chOff x="2640" y="1872"/>
            <a:chExt cx="2448" cy="1344"/>
          </a:xfrm>
        </p:grpSpPr>
        <p:sp>
          <p:nvSpPr>
            <p:cNvPr id="89114" name="Text Box 1050"/>
            <p:cNvSpPr txBox="1">
              <a:spLocks noChangeArrowheads="1"/>
            </p:cNvSpPr>
            <p:nvPr/>
          </p:nvSpPr>
          <p:spPr bwMode="auto">
            <a:xfrm>
              <a:off x="2736" y="2112"/>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EN</a:t>
              </a:r>
            </a:p>
          </p:txBody>
        </p:sp>
        <p:sp>
          <p:nvSpPr>
            <p:cNvPr id="89115" name="Text Box 1051"/>
            <p:cNvSpPr txBox="1">
              <a:spLocks noChangeArrowheads="1"/>
            </p:cNvSpPr>
            <p:nvPr/>
          </p:nvSpPr>
          <p:spPr bwMode="auto">
            <a:xfrm>
              <a:off x="3552" y="1872"/>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EN</a:t>
              </a:r>
            </a:p>
          </p:txBody>
        </p:sp>
        <p:sp>
          <p:nvSpPr>
            <p:cNvPr id="89116" name="Text Box 1052"/>
            <p:cNvSpPr txBox="1">
              <a:spLocks noChangeArrowheads="1"/>
            </p:cNvSpPr>
            <p:nvPr/>
          </p:nvSpPr>
          <p:spPr bwMode="auto">
            <a:xfrm>
              <a:off x="4463" y="1910"/>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EN</a:t>
              </a:r>
            </a:p>
          </p:txBody>
        </p:sp>
        <p:sp>
          <p:nvSpPr>
            <p:cNvPr id="89117" name="Text Box 1053"/>
            <p:cNvSpPr txBox="1">
              <a:spLocks noChangeArrowheads="1"/>
            </p:cNvSpPr>
            <p:nvPr/>
          </p:nvSpPr>
          <p:spPr bwMode="auto">
            <a:xfrm>
              <a:off x="3311" y="2966"/>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EN</a:t>
              </a:r>
            </a:p>
          </p:txBody>
        </p:sp>
        <p:sp>
          <p:nvSpPr>
            <p:cNvPr id="89118" name="Text Box 1054"/>
            <p:cNvSpPr txBox="1">
              <a:spLocks noChangeArrowheads="1"/>
            </p:cNvSpPr>
            <p:nvPr/>
          </p:nvSpPr>
          <p:spPr bwMode="auto">
            <a:xfrm>
              <a:off x="4080" y="2880"/>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EN</a:t>
              </a:r>
            </a:p>
          </p:txBody>
        </p:sp>
        <p:sp>
          <p:nvSpPr>
            <p:cNvPr id="89119" name="Text Box 1055"/>
            <p:cNvSpPr txBox="1">
              <a:spLocks noChangeArrowheads="1"/>
            </p:cNvSpPr>
            <p:nvPr/>
          </p:nvSpPr>
          <p:spPr bwMode="auto">
            <a:xfrm>
              <a:off x="4751" y="2486"/>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EN</a:t>
              </a:r>
            </a:p>
          </p:txBody>
        </p:sp>
        <p:sp>
          <p:nvSpPr>
            <p:cNvPr id="89120" name="Text Box 1056"/>
            <p:cNvSpPr txBox="1">
              <a:spLocks noChangeArrowheads="1"/>
            </p:cNvSpPr>
            <p:nvPr/>
          </p:nvSpPr>
          <p:spPr bwMode="auto">
            <a:xfrm>
              <a:off x="2640" y="2678"/>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EN</a:t>
              </a:r>
            </a:p>
          </p:txBody>
        </p:sp>
      </p:grpSp>
      <p:grpSp>
        <p:nvGrpSpPr>
          <p:cNvPr id="89131" name="Group 1067"/>
          <p:cNvGrpSpPr>
            <a:grpSpLocks/>
          </p:cNvGrpSpPr>
          <p:nvPr/>
        </p:nvGrpSpPr>
        <p:grpSpPr bwMode="auto">
          <a:xfrm>
            <a:off x="3503935" y="3329136"/>
            <a:ext cx="5316537" cy="2667000"/>
            <a:chOff x="2172" y="1392"/>
            <a:chExt cx="3349" cy="1680"/>
          </a:xfrm>
        </p:grpSpPr>
        <p:sp>
          <p:nvSpPr>
            <p:cNvPr id="89110" name="Arc 1046"/>
            <p:cNvSpPr>
              <a:spLocks/>
            </p:cNvSpPr>
            <p:nvPr/>
          </p:nvSpPr>
          <p:spPr bwMode="auto">
            <a:xfrm>
              <a:off x="3072" y="1485"/>
              <a:ext cx="384" cy="387"/>
            </a:xfrm>
            <a:custGeom>
              <a:avLst/>
              <a:gdLst>
                <a:gd name="G0" fmla="+- 21600 0 0"/>
                <a:gd name="G1" fmla="+- 21600 0 0"/>
                <a:gd name="G2" fmla="+- 21600 0 0"/>
                <a:gd name="T0" fmla="*/ 9609 w 43200"/>
                <a:gd name="T1" fmla="*/ 39566 h 39566"/>
                <a:gd name="T2" fmla="*/ 39002 w 43200"/>
                <a:gd name="T3" fmla="*/ 34396 h 39566"/>
                <a:gd name="T4" fmla="*/ 21600 w 43200"/>
                <a:gd name="T5" fmla="*/ 21600 h 39566"/>
              </a:gdLst>
              <a:ahLst/>
              <a:cxnLst>
                <a:cxn ang="0">
                  <a:pos x="T0" y="T1"/>
                </a:cxn>
                <a:cxn ang="0">
                  <a:pos x="T2" y="T3"/>
                </a:cxn>
                <a:cxn ang="0">
                  <a:pos x="T4" y="T5"/>
                </a:cxn>
              </a:cxnLst>
              <a:rect l="0" t="0" r="r" b="b"/>
              <a:pathLst>
                <a:path w="43200" h="39566" fill="none" extrusionOk="0">
                  <a:moveTo>
                    <a:pt x="9609" y="39565"/>
                  </a:moveTo>
                  <a:cubicBezTo>
                    <a:pt x="3605" y="35558"/>
                    <a:pt x="0" y="28818"/>
                    <a:pt x="0" y="21600"/>
                  </a:cubicBezTo>
                  <a:cubicBezTo>
                    <a:pt x="0" y="9670"/>
                    <a:pt x="9670" y="0"/>
                    <a:pt x="21600" y="0"/>
                  </a:cubicBezTo>
                  <a:cubicBezTo>
                    <a:pt x="33529" y="0"/>
                    <a:pt x="43200" y="9670"/>
                    <a:pt x="43200" y="21600"/>
                  </a:cubicBezTo>
                  <a:cubicBezTo>
                    <a:pt x="43200" y="26203"/>
                    <a:pt x="41729" y="30686"/>
                    <a:pt x="39001" y="34395"/>
                  </a:cubicBezTo>
                </a:path>
                <a:path w="43200" h="39566" stroke="0" extrusionOk="0">
                  <a:moveTo>
                    <a:pt x="9609" y="39565"/>
                  </a:moveTo>
                  <a:cubicBezTo>
                    <a:pt x="3605" y="35558"/>
                    <a:pt x="0" y="28818"/>
                    <a:pt x="0" y="21600"/>
                  </a:cubicBezTo>
                  <a:cubicBezTo>
                    <a:pt x="0" y="9670"/>
                    <a:pt x="9670" y="0"/>
                    <a:pt x="21600" y="0"/>
                  </a:cubicBezTo>
                  <a:cubicBezTo>
                    <a:pt x="33529" y="0"/>
                    <a:pt x="43200" y="9670"/>
                    <a:pt x="43200" y="21600"/>
                  </a:cubicBezTo>
                  <a:cubicBezTo>
                    <a:pt x="43200" y="26203"/>
                    <a:pt x="41729" y="30686"/>
                    <a:pt x="39001" y="34395"/>
                  </a:cubicBezTo>
                  <a:lnTo>
                    <a:pt x="21600" y="21600"/>
                  </a:lnTo>
                  <a:close/>
                </a:path>
              </a:pathLst>
            </a:custGeom>
            <a:noFill/>
            <a:ln w="28575">
              <a:solidFill>
                <a:schemeClr val="hlink"/>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1" name="Text Box 1047"/>
            <p:cNvSpPr txBox="1">
              <a:spLocks noChangeArrowheads="1"/>
            </p:cNvSpPr>
            <p:nvPr/>
          </p:nvSpPr>
          <p:spPr bwMode="auto">
            <a:xfrm>
              <a:off x="2739" y="1536"/>
              <a:ext cx="3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rPr>
                <a:t>EN’</a:t>
              </a:r>
            </a:p>
          </p:txBody>
        </p:sp>
        <p:sp>
          <p:nvSpPr>
            <p:cNvPr id="89112" name="Arc 1048"/>
            <p:cNvSpPr>
              <a:spLocks/>
            </p:cNvSpPr>
            <p:nvPr/>
          </p:nvSpPr>
          <p:spPr bwMode="auto">
            <a:xfrm>
              <a:off x="3984" y="1392"/>
              <a:ext cx="384" cy="387"/>
            </a:xfrm>
            <a:custGeom>
              <a:avLst/>
              <a:gdLst>
                <a:gd name="G0" fmla="+- 21600 0 0"/>
                <a:gd name="G1" fmla="+- 21600 0 0"/>
                <a:gd name="G2" fmla="+- 21600 0 0"/>
                <a:gd name="T0" fmla="*/ 9609 w 43200"/>
                <a:gd name="T1" fmla="*/ 39566 h 39566"/>
                <a:gd name="T2" fmla="*/ 39002 w 43200"/>
                <a:gd name="T3" fmla="*/ 34396 h 39566"/>
                <a:gd name="T4" fmla="*/ 21600 w 43200"/>
                <a:gd name="T5" fmla="*/ 21600 h 39566"/>
              </a:gdLst>
              <a:ahLst/>
              <a:cxnLst>
                <a:cxn ang="0">
                  <a:pos x="T0" y="T1"/>
                </a:cxn>
                <a:cxn ang="0">
                  <a:pos x="T2" y="T3"/>
                </a:cxn>
                <a:cxn ang="0">
                  <a:pos x="T4" y="T5"/>
                </a:cxn>
              </a:cxnLst>
              <a:rect l="0" t="0" r="r" b="b"/>
              <a:pathLst>
                <a:path w="43200" h="39566" fill="none" extrusionOk="0">
                  <a:moveTo>
                    <a:pt x="9609" y="39565"/>
                  </a:moveTo>
                  <a:cubicBezTo>
                    <a:pt x="3605" y="35558"/>
                    <a:pt x="0" y="28818"/>
                    <a:pt x="0" y="21600"/>
                  </a:cubicBezTo>
                  <a:cubicBezTo>
                    <a:pt x="0" y="9670"/>
                    <a:pt x="9670" y="0"/>
                    <a:pt x="21600" y="0"/>
                  </a:cubicBezTo>
                  <a:cubicBezTo>
                    <a:pt x="33529" y="0"/>
                    <a:pt x="43200" y="9670"/>
                    <a:pt x="43200" y="21600"/>
                  </a:cubicBezTo>
                  <a:cubicBezTo>
                    <a:pt x="43200" y="26203"/>
                    <a:pt x="41729" y="30686"/>
                    <a:pt x="39001" y="34395"/>
                  </a:cubicBezTo>
                </a:path>
                <a:path w="43200" h="39566" stroke="0" extrusionOk="0">
                  <a:moveTo>
                    <a:pt x="9609" y="39565"/>
                  </a:moveTo>
                  <a:cubicBezTo>
                    <a:pt x="3605" y="35558"/>
                    <a:pt x="0" y="28818"/>
                    <a:pt x="0" y="21600"/>
                  </a:cubicBezTo>
                  <a:cubicBezTo>
                    <a:pt x="0" y="9670"/>
                    <a:pt x="9670" y="0"/>
                    <a:pt x="21600" y="0"/>
                  </a:cubicBezTo>
                  <a:cubicBezTo>
                    <a:pt x="33529" y="0"/>
                    <a:pt x="43200" y="9670"/>
                    <a:pt x="43200" y="21600"/>
                  </a:cubicBezTo>
                  <a:cubicBezTo>
                    <a:pt x="43200" y="26203"/>
                    <a:pt x="41729" y="30686"/>
                    <a:pt x="39001" y="34395"/>
                  </a:cubicBezTo>
                  <a:lnTo>
                    <a:pt x="21600" y="21600"/>
                  </a:lnTo>
                  <a:close/>
                </a:path>
              </a:pathLst>
            </a:custGeom>
            <a:noFill/>
            <a:ln w="28575">
              <a:solidFill>
                <a:schemeClr val="hlink"/>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3" name="Text Box 1049"/>
            <p:cNvSpPr txBox="1">
              <a:spLocks noChangeArrowheads="1"/>
            </p:cNvSpPr>
            <p:nvPr/>
          </p:nvSpPr>
          <p:spPr bwMode="auto">
            <a:xfrm>
              <a:off x="3651" y="1440"/>
              <a:ext cx="3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rPr>
                <a:t>EN’</a:t>
              </a:r>
            </a:p>
          </p:txBody>
        </p:sp>
        <p:sp>
          <p:nvSpPr>
            <p:cNvPr id="89123" name="Arc 1059"/>
            <p:cNvSpPr>
              <a:spLocks/>
            </p:cNvSpPr>
            <p:nvPr/>
          </p:nvSpPr>
          <p:spPr bwMode="auto">
            <a:xfrm>
              <a:off x="4322" y="2397"/>
              <a:ext cx="384" cy="419"/>
            </a:xfrm>
            <a:custGeom>
              <a:avLst/>
              <a:gdLst>
                <a:gd name="G0" fmla="+- 21600 0 0"/>
                <a:gd name="G1" fmla="+- 21600 0 0"/>
                <a:gd name="G2" fmla="+- 21600 0 0"/>
                <a:gd name="T0" fmla="*/ 17513 w 43200"/>
                <a:gd name="T1" fmla="*/ 42810 h 42810"/>
                <a:gd name="T2" fmla="*/ 41665 w 43200"/>
                <a:gd name="T3" fmla="*/ 29598 h 42810"/>
                <a:gd name="T4" fmla="*/ 21600 w 43200"/>
                <a:gd name="T5" fmla="*/ 21600 h 42810"/>
              </a:gdLst>
              <a:ahLst/>
              <a:cxnLst>
                <a:cxn ang="0">
                  <a:pos x="T0" y="T1"/>
                </a:cxn>
                <a:cxn ang="0">
                  <a:pos x="T2" y="T3"/>
                </a:cxn>
                <a:cxn ang="0">
                  <a:pos x="T4" y="T5"/>
                </a:cxn>
              </a:cxnLst>
              <a:rect l="0" t="0" r="r" b="b"/>
              <a:pathLst>
                <a:path w="43200" h="42810" fill="none" extrusionOk="0">
                  <a:moveTo>
                    <a:pt x="17513" y="42809"/>
                  </a:moveTo>
                  <a:cubicBezTo>
                    <a:pt x="7346" y="40850"/>
                    <a:pt x="0" y="31953"/>
                    <a:pt x="0" y="21600"/>
                  </a:cubicBezTo>
                  <a:cubicBezTo>
                    <a:pt x="0" y="9670"/>
                    <a:pt x="9670" y="0"/>
                    <a:pt x="21600" y="0"/>
                  </a:cubicBezTo>
                  <a:cubicBezTo>
                    <a:pt x="33529" y="0"/>
                    <a:pt x="43200" y="9670"/>
                    <a:pt x="43200" y="21600"/>
                  </a:cubicBezTo>
                  <a:cubicBezTo>
                    <a:pt x="43200" y="24339"/>
                    <a:pt x="42678" y="27053"/>
                    <a:pt x="41664" y="29597"/>
                  </a:cubicBezTo>
                </a:path>
                <a:path w="43200" h="42810" stroke="0" extrusionOk="0">
                  <a:moveTo>
                    <a:pt x="17513" y="42809"/>
                  </a:moveTo>
                  <a:cubicBezTo>
                    <a:pt x="7346" y="40850"/>
                    <a:pt x="0" y="31953"/>
                    <a:pt x="0" y="21600"/>
                  </a:cubicBezTo>
                  <a:cubicBezTo>
                    <a:pt x="0" y="9670"/>
                    <a:pt x="9670" y="0"/>
                    <a:pt x="21600" y="0"/>
                  </a:cubicBezTo>
                  <a:cubicBezTo>
                    <a:pt x="33529" y="0"/>
                    <a:pt x="43200" y="9670"/>
                    <a:pt x="43200" y="21600"/>
                  </a:cubicBezTo>
                  <a:cubicBezTo>
                    <a:pt x="43200" y="24339"/>
                    <a:pt x="42678" y="27053"/>
                    <a:pt x="41664" y="29597"/>
                  </a:cubicBezTo>
                  <a:lnTo>
                    <a:pt x="21600" y="21600"/>
                  </a:lnTo>
                  <a:close/>
                </a:path>
              </a:pathLst>
            </a:custGeom>
            <a:noFill/>
            <a:ln w="28575">
              <a:solidFill>
                <a:schemeClr val="hlink"/>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4" name="Text Box 1060"/>
            <p:cNvSpPr txBox="1">
              <a:spLocks noChangeArrowheads="1"/>
            </p:cNvSpPr>
            <p:nvPr/>
          </p:nvSpPr>
          <p:spPr bwMode="auto">
            <a:xfrm>
              <a:off x="3987" y="2397"/>
              <a:ext cx="3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rPr>
                <a:t>EN’</a:t>
              </a:r>
            </a:p>
          </p:txBody>
        </p:sp>
        <p:sp>
          <p:nvSpPr>
            <p:cNvPr id="89125" name="Arc 1061"/>
            <p:cNvSpPr>
              <a:spLocks/>
            </p:cNvSpPr>
            <p:nvPr/>
          </p:nvSpPr>
          <p:spPr bwMode="auto">
            <a:xfrm>
              <a:off x="3597" y="2685"/>
              <a:ext cx="384" cy="387"/>
            </a:xfrm>
            <a:custGeom>
              <a:avLst/>
              <a:gdLst>
                <a:gd name="G0" fmla="+- 21600 0 0"/>
                <a:gd name="G1" fmla="+- 21600 0 0"/>
                <a:gd name="G2" fmla="+- 21600 0 0"/>
                <a:gd name="T0" fmla="*/ 9609 w 43200"/>
                <a:gd name="T1" fmla="*/ 39566 h 39566"/>
                <a:gd name="T2" fmla="*/ 39002 w 43200"/>
                <a:gd name="T3" fmla="*/ 34396 h 39566"/>
                <a:gd name="T4" fmla="*/ 21600 w 43200"/>
                <a:gd name="T5" fmla="*/ 21600 h 39566"/>
              </a:gdLst>
              <a:ahLst/>
              <a:cxnLst>
                <a:cxn ang="0">
                  <a:pos x="T0" y="T1"/>
                </a:cxn>
                <a:cxn ang="0">
                  <a:pos x="T2" y="T3"/>
                </a:cxn>
                <a:cxn ang="0">
                  <a:pos x="T4" y="T5"/>
                </a:cxn>
              </a:cxnLst>
              <a:rect l="0" t="0" r="r" b="b"/>
              <a:pathLst>
                <a:path w="43200" h="39566" fill="none" extrusionOk="0">
                  <a:moveTo>
                    <a:pt x="9609" y="39565"/>
                  </a:moveTo>
                  <a:cubicBezTo>
                    <a:pt x="3605" y="35558"/>
                    <a:pt x="0" y="28818"/>
                    <a:pt x="0" y="21600"/>
                  </a:cubicBezTo>
                  <a:cubicBezTo>
                    <a:pt x="0" y="9670"/>
                    <a:pt x="9670" y="0"/>
                    <a:pt x="21600" y="0"/>
                  </a:cubicBezTo>
                  <a:cubicBezTo>
                    <a:pt x="33529" y="0"/>
                    <a:pt x="43200" y="9670"/>
                    <a:pt x="43200" y="21600"/>
                  </a:cubicBezTo>
                  <a:cubicBezTo>
                    <a:pt x="43200" y="26203"/>
                    <a:pt x="41729" y="30686"/>
                    <a:pt x="39001" y="34395"/>
                  </a:cubicBezTo>
                </a:path>
                <a:path w="43200" h="39566" stroke="0" extrusionOk="0">
                  <a:moveTo>
                    <a:pt x="9609" y="39565"/>
                  </a:moveTo>
                  <a:cubicBezTo>
                    <a:pt x="3605" y="35558"/>
                    <a:pt x="0" y="28818"/>
                    <a:pt x="0" y="21600"/>
                  </a:cubicBezTo>
                  <a:cubicBezTo>
                    <a:pt x="0" y="9670"/>
                    <a:pt x="9670" y="0"/>
                    <a:pt x="21600" y="0"/>
                  </a:cubicBezTo>
                  <a:cubicBezTo>
                    <a:pt x="33529" y="0"/>
                    <a:pt x="43200" y="9670"/>
                    <a:pt x="43200" y="21600"/>
                  </a:cubicBezTo>
                  <a:cubicBezTo>
                    <a:pt x="43200" y="26203"/>
                    <a:pt x="41729" y="30686"/>
                    <a:pt x="39001" y="34395"/>
                  </a:cubicBezTo>
                  <a:lnTo>
                    <a:pt x="21600" y="21600"/>
                  </a:lnTo>
                  <a:close/>
                </a:path>
              </a:pathLst>
            </a:custGeom>
            <a:noFill/>
            <a:ln w="28575">
              <a:solidFill>
                <a:schemeClr val="hlink"/>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6" name="Text Box 1062"/>
            <p:cNvSpPr txBox="1">
              <a:spLocks noChangeArrowheads="1"/>
            </p:cNvSpPr>
            <p:nvPr/>
          </p:nvSpPr>
          <p:spPr bwMode="auto">
            <a:xfrm>
              <a:off x="3312" y="2640"/>
              <a:ext cx="3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rPr>
                <a:t>EN’</a:t>
              </a:r>
            </a:p>
          </p:txBody>
        </p:sp>
        <p:sp>
          <p:nvSpPr>
            <p:cNvPr id="89127" name="Arc 1063"/>
            <p:cNvSpPr>
              <a:spLocks/>
            </p:cNvSpPr>
            <p:nvPr/>
          </p:nvSpPr>
          <p:spPr bwMode="auto">
            <a:xfrm>
              <a:off x="2172" y="2398"/>
              <a:ext cx="372" cy="423"/>
            </a:xfrm>
            <a:custGeom>
              <a:avLst/>
              <a:gdLst>
                <a:gd name="G0" fmla="+- 21600 0 0"/>
                <a:gd name="G1" fmla="+- 21600 0 0"/>
                <a:gd name="G2" fmla="+- 21600 0 0"/>
                <a:gd name="T0" fmla="*/ 41812 w 41812"/>
                <a:gd name="T1" fmla="*/ 29218 h 43200"/>
                <a:gd name="T2" fmla="*/ 26343 w 41812"/>
                <a:gd name="T3" fmla="*/ 527 h 43200"/>
                <a:gd name="T4" fmla="*/ 21600 w 41812"/>
                <a:gd name="T5" fmla="*/ 21600 h 43200"/>
              </a:gdLst>
              <a:ahLst/>
              <a:cxnLst>
                <a:cxn ang="0">
                  <a:pos x="T0" y="T1"/>
                </a:cxn>
                <a:cxn ang="0">
                  <a:pos x="T2" y="T3"/>
                </a:cxn>
                <a:cxn ang="0">
                  <a:pos x="T4" y="T5"/>
                </a:cxn>
              </a:cxnLst>
              <a:rect l="0" t="0" r="r" b="b"/>
              <a:pathLst>
                <a:path w="41812" h="43200" fill="none" extrusionOk="0">
                  <a:moveTo>
                    <a:pt x="41812" y="29218"/>
                  </a:moveTo>
                  <a:cubicBezTo>
                    <a:pt x="38641" y="37630"/>
                    <a:pt x="30590" y="43199"/>
                    <a:pt x="21600" y="43200"/>
                  </a:cubicBezTo>
                  <a:cubicBezTo>
                    <a:pt x="9670" y="43200"/>
                    <a:pt x="0" y="33529"/>
                    <a:pt x="0" y="21600"/>
                  </a:cubicBezTo>
                  <a:cubicBezTo>
                    <a:pt x="0" y="9670"/>
                    <a:pt x="9670" y="0"/>
                    <a:pt x="21600" y="0"/>
                  </a:cubicBezTo>
                  <a:cubicBezTo>
                    <a:pt x="23195" y="-1"/>
                    <a:pt x="24786" y="176"/>
                    <a:pt x="26342" y="527"/>
                  </a:cubicBezTo>
                </a:path>
                <a:path w="41812" h="43200" stroke="0" extrusionOk="0">
                  <a:moveTo>
                    <a:pt x="41812" y="29218"/>
                  </a:moveTo>
                  <a:cubicBezTo>
                    <a:pt x="38641" y="37630"/>
                    <a:pt x="30590" y="43199"/>
                    <a:pt x="21600" y="43200"/>
                  </a:cubicBezTo>
                  <a:cubicBezTo>
                    <a:pt x="9670" y="43200"/>
                    <a:pt x="0" y="33529"/>
                    <a:pt x="0" y="21600"/>
                  </a:cubicBezTo>
                  <a:cubicBezTo>
                    <a:pt x="0" y="9670"/>
                    <a:pt x="9670" y="0"/>
                    <a:pt x="21600" y="0"/>
                  </a:cubicBezTo>
                  <a:cubicBezTo>
                    <a:pt x="23195" y="-1"/>
                    <a:pt x="24786" y="176"/>
                    <a:pt x="26342" y="527"/>
                  </a:cubicBezTo>
                  <a:lnTo>
                    <a:pt x="21600" y="21600"/>
                  </a:lnTo>
                  <a:close/>
                </a:path>
              </a:pathLst>
            </a:custGeom>
            <a:noFill/>
            <a:ln w="28575">
              <a:solidFill>
                <a:schemeClr val="hlink"/>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8" name="Text Box 1064"/>
            <p:cNvSpPr txBox="1">
              <a:spLocks noChangeArrowheads="1"/>
            </p:cNvSpPr>
            <p:nvPr/>
          </p:nvSpPr>
          <p:spPr bwMode="auto">
            <a:xfrm>
              <a:off x="2211" y="2822"/>
              <a:ext cx="3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rPr>
                <a:t>EN’</a:t>
              </a:r>
            </a:p>
          </p:txBody>
        </p:sp>
        <p:sp>
          <p:nvSpPr>
            <p:cNvPr id="89129" name="Arc 1065"/>
            <p:cNvSpPr>
              <a:spLocks/>
            </p:cNvSpPr>
            <p:nvPr/>
          </p:nvSpPr>
          <p:spPr bwMode="auto">
            <a:xfrm>
              <a:off x="5137" y="1872"/>
              <a:ext cx="384" cy="422"/>
            </a:xfrm>
            <a:custGeom>
              <a:avLst/>
              <a:gdLst>
                <a:gd name="G0" fmla="+- 21566 0 0"/>
                <a:gd name="G1" fmla="+- 21600 0 0"/>
                <a:gd name="G2" fmla="+- 21600 0 0"/>
                <a:gd name="T0" fmla="*/ 0 w 43166"/>
                <a:gd name="T1" fmla="*/ 20380 h 43200"/>
                <a:gd name="T2" fmla="*/ 18967 w 43166"/>
                <a:gd name="T3" fmla="*/ 43043 h 43200"/>
                <a:gd name="T4" fmla="*/ 21566 w 43166"/>
                <a:gd name="T5" fmla="*/ 21600 h 43200"/>
              </a:gdLst>
              <a:ahLst/>
              <a:cxnLst>
                <a:cxn ang="0">
                  <a:pos x="T0" y="T1"/>
                </a:cxn>
                <a:cxn ang="0">
                  <a:pos x="T2" y="T3"/>
                </a:cxn>
                <a:cxn ang="0">
                  <a:pos x="T4" y="T5"/>
                </a:cxn>
              </a:cxnLst>
              <a:rect l="0" t="0" r="r" b="b"/>
              <a:pathLst>
                <a:path w="43166" h="43200" fill="none" extrusionOk="0">
                  <a:moveTo>
                    <a:pt x="0" y="20380"/>
                  </a:moveTo>
                  <a:cubicBezTo>
                    <a:pt x="647" y="8942"/>
                    <a:pt x="10110" y="-1"/>
                    <a:pt x="21566" y="0"/>
                  </a:cubicBezTo>
                  <a:cubicBezTo>
                    <a:pt x="33495" y="0"/>
                    <a:pt x="43166" y="9670"/>
                    <a:pt x="43166" y="21600"/>
                  </a:cubicBezTo>
                  <a:cubicBezTo>
                    <a:pt x="43166" y="33529"/>
                    <a:pt x="33495" y="43200"/>
                    <a:pt x="21566" y="43200"/>
                  </a:cubicBezTo>
                  <a:cubicBezTo>
                    <a:pt x="20697" y="43200"/>
                    <a:pt x="19829" y="43147"/>
                    <a:pt x="18966" y="43043"/>
                  </a:cubicBezTo>
                </a:path>
                <a:path w="43166" h="43200" stroke="0" extrusionOk="0">
                  <a:moveTo>
                    <a:pt x="0" y="20380"/>
                  </a:moveTo>
                  <a:cubicBezTo>
                    <a:pt x="647" y="8942"/>
                    <a:pt x="10110" y="-1"/>
                    <a:pt x="21566" y="0"/>
                  </a:cubicBezTo>
                  <a:cubicBezTo>
                    <a:pt x="33495" y="0"/>
                    <a:pt x="43166" y="9670"/>
                    <a:pt x="43166" y="21600"/>
                  </a:cubicBezTo>
                  <a:cubicBezTo>
                    <a:pt x="43166" y="33529"/>
                    <a:pt x="33495" y="43200"/>
                    <a:pt x="21566" y="43200"/>
                  </a:cubicBezTo>
                  <a:cubicBezTo>
                    <a:pt x="20697" y="43200"/>
                    <a:pt x="19829" y="43147"/>
                    <a:pt x="18966" y="43043"/>
                  </a:cubicBezTo>
                  <a:lnTo>
                    <a:pt x="21566" y="21600"/>
                  </a:lnTo>
                  <a:close/>
                </a:path>
              </a:pathLst>
            </a:custGeom>
            <a:noFill/>
            <a:ln w="28575">
              <a:solidFill>
                <a:schemeClr val="hlink"/>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0" name="Text Box 1066"/>
            <p:cNvSpPr txBox="1">
              <a:spLocks noChangeArrowheads="1"/>
            </p:cNvSpPr>
            <p:nvPr/>
          </p:nvSpPr>
          <p:spPr bwMode="auto">
            <a:xfrm>
              <a:off x="4896" y="1718"/>
              <a:ext cx="3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rPr>
                <a:t>EN’</a:t>
              </a:r>
            </a:p>
          </p:txBody>
        </p:sp>
      </p:grpSp>
      <p:sp>
        <p:nvSpPr>
          <p:cNvPr id="2" name="日期占位符 1"/>
          <p:cNvSpPr>
            <a:spLocks noGrp="1"/>
          </p:cNvSpPr>
          <p:nvPr>
            <p:ph type="dt" sz="half" idx="10"/>
          </p:nvPr>
        </p:nvSpPr>
        <p:spPr/>
        <p:txBody>
          <a:bodyPr/>
          <a:lstStyle/>
          <a:p>
            <a:pPr>
              <a:defRPr/>
            </a:pPr>
            <a:fld id="{A6A2A60E-695F-46AD-A021-2396C298F82F}"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12</a:t>
            </a:fld>
            <a:endParaRPr lang="en-US" altLang="zh-CN"/>
          </a:p>
        </p:txBody>
      </p:sp>
      <p:sp>
        <p:nvSpPr>
          <p:cNvPr id="44" name="Rectangle 2"/>
          <p:cNvSpPr txBox="1">
            <a:spLocks noChangeArrowheads="1"/>
          </p:cNvSpPr>
          <p:nvPr/>
        </p:nvSpPr>
        <p:spPr bwMode="auto">
          <a:xfrm>
            <a:off x="48023" y="3620970"/>
            <a:ext cx="3268614" cy="29043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a:lnSpc>
                <a:spcPct val="110000"/>
              </a:lnSpc>
            </a:pPr>
            <a:r>
              <a:rPr lang="zh-CN" altLang="en-US" sz="2400" kern="0" dirty="0">
                <a:latin typeface="+mn-ea"/>
              </a:rPr>
              <a:t>计数器的分类</a:t>
            </a:r>
          </a:p>
          <a:p>
            <a:pPr lvl="1">
              <a:lnSpc>
                <a:spcPct val="110000"/>
              </a:lnSpc>
            </a:pPr>
            <a:r>
              <a:rPr lang="zh-CN" altLang="en-US" sz="2000" kern="0" dirty="0">
                <a:latin typeface="+mn-ea"/>
              </a:rPr>
              <a:t>按时钟：同步、异步</a:t>
            </a:r>
          </a:p>
          <a:p>
            <a:pPr lvl="1">
              <a:lnSpc>
                <a:spcPct val="110000"/>
              </a:lnSpc>
            </a:pPr>
            <a:r>
              <a:rPr lang="zh-CN" altLang="en-US" sz="2000" kern="0" dirty="0">
                <a:latin typeface="+mn-ea"/>
              </a:rPr>
              <a:t>按计数方式：加法、减法、可逆</a:t>
            </a:r>
          </a:p>
          <a:p>
            <a:pPr lvl="1">
              <a:lnSpc>
                <a:spcPct val="110000"/>
              </a:lnSpc>
            </a:pPr>
            <a:r>
              <a:rPr lang="zh-CN" altLang="en-US" sz="2000" kern="0" dirty="0">
                <a:latin typeface="+mn-ea"/>
              </a:rPr>
              <a:t>按编码方式：二进制、十进制</a:t>
            </a:r>
            <a:r>
              <a:rPr lang="en-US" altLang="zh-CN" sz="2000" kern="0" dirty="0">
                <a:latin typeface="+mn-ea"/>
              </a:rPr>
              <a:t>BCD</a:t>
            </a:r>
            <a:r>
              <a:rPr lang="zh-CN" altLang="en-US" sz="2000" kern="0" dirty="0">
                <a:latin typeface="+mn-ea"/>
              </a:rPr>
              <a:t>码、循环码</a:t>
            </a:r>
          </a:p>
        </p:txBody>
      </p:sp>
    </p:spTree>
    <p:extLst>
      <p:ext uri="{BB962C8B-B14F-4D97-AF65-F5344CB8AC3E}">
        <p14:creationId xmlns:p14="http://schemas.microsoft.com/office/powerpoint/2010/main" val="3816808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89122"/>
                                        </p:tgtEl>
                                        <p:attrNameLst>
                                          <p:attrName>style.visibility</p:attrName>
                                        </p:attrNameLst>
                                      </p:cBhvr>
                                      <p:to>
                                        <p:strVal val="visible"/>
                                      </p:to>
                                    </p:set>
                                    <p:animEffect transition="in" filter="blinds(horizontal)">
                                      <p:cBhvr>
                                        <p:cTn id="11" dur="500"/>
                                        <p:tgtEl>
                                          <p:spTgt spid="891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89121"/>
                                        </p:tgtEl>
                                        <p:attrNameLst>
                                          <p:attrName>style.visibility</p:attrName>
                                        </p:attrNameLst>
                                      </p:cBhvr>
                                      <p:to>
                                        <p:strVal val="visible"/>
                                      </p:to>
                                    </p:set>
                                    <p:animEffect transition="in" filter="dissolve">
                                      <p:cBhvr>
                                        <p:cTn id="16" dur="500"/>
                                        <p:tgtEl>
                                          <p:spTgt spid="891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89131"/>
                                        </p:tgtEl>
                                        <p:attrNameLst>
                                          <p:attrName>style.visibility</p:attrName>
                                        </p:attrNameLst>
                                      </p:cBhvr>
                                      <p:to>
                                        <p:strVal val="visible"/>
                                      </p:to>
                                    </p:set>
                                    <p:animEffect transition="in" filter="dissolve">
                                      <p:cBhvr>
                                        <p:cTn id="21" dur="500"/>
                                        <p:tgtEl>
                                          <p:spTgt spid="89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000100" y="185720"/>
            <a:ext cx="7570813" cy="742950"/>
          </a:xfrm>
        </p:spPr>
        <p:txBody>
          <a:bodyPr/>
          <a:lstStyle/>
          <a:p>
            <a:r>
              <a:rPr lang="zh-CN" altLang="en-US" dirty="0"/>
              <a:t>行波计数器（</a:t>
            </a:r>
            <a:r>
              <a:rPr lang="en-US" altLang="zh-CN" dirty="0"/>
              <a:t>ripple counter）</a:t>
            </a:r>
            <a:endParaRPr lang="zh-CN" altLang="en-US" dirty="0"/>
          </a:p>
        </p:txBody>
      </p:sp>
      <p:sp>
        <p:nvSpPr>
          <p:cNvPr id="154627" name="Text Box 3"/>
          <p:cNvSpPr txBox="1">
            <a:spLocks noChangeArrowheads="1"/>
          </p:cNvSpPr>
          <p:nvPr/>
        </p:nvSpPr>
        <p:spPr bwMode="auto">
          <a:xfrm>
            <a:off x="136974" y="1176876"/>
            <a:ext cx="8827514" cy="2763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30000"/>
              </a:lnSpc>
              <a:buFont typeface="Arial" panose="020B0604020202020204" pitchFamily="34" charset="0"/>
              <a:buChar char="•"/>
            </a:pPr>
            <a:r>
              <a:rPr lang="zh-CN" altLang="en-US" sz="2800" dirty="0">
                <a:latin typeface="+mn-ea"/>
                <a:ea typeface="+mn-ea"/>
              </a:rPr>
              <a:t>行波计数器</a:t>
            </a:r>
            <a:r>
              <a:rPr lang="en-US" altLang="zh-CN" sz="2800" dirty="0">
                <a:latin typeface="+mn-ea"/>
                <a:ea typeface="+mn-ea"/>
              </a:rPr>
              <a:t>ripple counter</a:t>
            </a:r>
            <a:r>
              <a:rPr lang="zh-CN" altLang="en-US" sz="2800" dirty="0">
                <a:latin typeface="+mn-ea"/>
                <a:ea typeface="+mn-ea"/>
              </a:rPr>
              <a:t>：进位信息像波浪一样由低位向高位，每次传送一次。</a:t>
            </a:r>
            <a:endParaRPr lang="en-US" altLang="zh-CN" sz="2800" dirty="0">
              <a:latin typeface="+mn-ea"/>
              <a:ea typeface="+mn-ea"/>
            </a:endParaRPr>
          </a:p>
          <a:p>
            <a:pPr marL="457200" indent="-457200">
              <a:lnSpc>
                <a:spcPct val="130000"/>
              </a:lnSpc>
              <a:buFont typeface="Arial" panose="020B0604020202020204" pitchFamily="34" charset="0"/>
              <a:buChar char="•"/>
            </a:pPr>
            <a:r>
              <a:rPr lang="zh-CN" altLang="en-US" sz="2800" dirty="0">
                <a:latin typeface="+mn-ea"/>
                <a:ea typeface="+mn-ea"/>
              </a:rPr>
              <a:t>考虑二进制计数顺序：只有当第 </a:t>
            </a:r>
            <a:r>
              <a:rPr lang="en-US" altLang="zh-CN" sz="2800" dirty="0">
                <a:latin typeface="+mn-ea"/>
                <a:ea typeface="+mn-ea"/>
              </a:rPr>
              <a:t>i-1 </a:t>
            </a:r>
            <a:r>
              <a:rPr lang="zh-CN" altLang="en-US" sz="2800" dirty="0">
                <a:latin typeface="+mn-ea"/>
                <a:ea typeface="+mn-ea"/>
              </a:rPr>
              <a:t>位由1</a:t>
            </a:r>
            <a:r>
              <a:rPr lang="zh-CN" altLang="en-US" sz="2800" dirty="0">
                <a:latin typeface="+mn-ea"/>
                <a:ea typeface="+mn-ea"/>
                <a:sym typeface="Wingdings" pitchFamily="2" charset="2"/>
              </a:rPr>
              <a:t>0时，第 </a:t>
            </a:r>
            <a:r>
              <a:rPr lang="en-US" altLang="zh-CN" sz="2800" dirty="0" err="1">
                <a:latin typeface="+mn-ea"/>
                <a:ea typeface="+mn-ea"/>
                <a:sym typeface="Wingdings" pitchFamily="2" charset="2"/>
              </a:rPr>
              <a:t>i</a:t>
            </a:r>
            <a:r>
              <a:rPr lang="en-US" altLang="zh-CN" sz="2800" dirty="0">
                <a:latin typeface="+mn-ea"/>
                <a:ea typeface="+mn-ea"/>
                <a:sym typeface="Wingdings" pitchFamily="2" charset="2"/>
              </a:rPr>
              <a:t> </a:t>
            </a:r>
            <a:r>
              <a:rPr lang="zh-CN" altLang="en-US" sz="2800" dirty="0">
                <a:latin typeface="+mn-ea"/>
                <a:ea typeface="+mn-ea"/>
                <a:sym typeface="Wingdings" pitchFamily="2" charset="2"/>
              </a:rPr>
              <a:t>位才翻转。</a:t>
            </a:r>
            <a:endParaRPr lang="en-US" altLang="zh-CN" sz="2800" dirty="0">
              <a:latin typeface="+mn-ea"/>
              <a:ea typeface="+mn-ea"/>
            </a:endParaRPr>
          </a:p>
          <a:p>
            <a:pPr marL="457200" indent="-457200">
              <a:buClr>
                <a:schemeClr val="tx2"/>
              </a:buClr>
              <a:buSzPct val="80000"/>
              <a:buFont typeface="Arial" panose="020B0604020202020204" pitchFamily="34" charset="0"/>
              <a:buChar char="•"/>
            </a:pPr>
            <a:r>
              <a:rPr lang="zh-CN" altLang="en-US" sz="2800" dirty="0">
                <a:latin typeface="+mn-ea"/>
                <a:ea typeface="+mn-ea"/>
              </a:rPr>
              <a:t>利用 </a:t>
            </a:r>
            <a:r>
              <a:rPr lang="en-US" altLang="zh-CN" sz="2800" dirty="0">
                <a:latin typeface="+mn-ea"/>
                <a:ea typeface="+mn-ea"/>
              </a:rPr>
              <a:t>T </a:t>
            </a:r>
            <a:r>
              <a:rPr lang="zh-CN" altLang="en-US" sz="2800" dirty="0">
                <a:latin typeface="+mn-ea"/>
                <a:ea typeface="+mn-ea"/>
              </a:rPr>
              <a:t>触发器实现：</a:t>
            </a:r>
            <a:endParaRPr lang="en-US" altLang="zh-CN" sz="2800" dirty="0">
              <a:latin typeface="+mn-ea"/>
              <a:ea typeface="+mn-ea"/>
            </a:endParaRPr>
          </a:p>
        </p:txBody>
      </p:sp>
      <p:grpSp>
        <p:nvGrpSpPr>
          <p:cNvPr id="154641" name="Group 17"/>
          <p:cNvGrpSpPr>
            <a:grpSpLocks/>
          </p:cNvGrpSpPr>
          <p:nvPr/>
        </p:nvGrpSpPr>
        <p:grpSpPr bwMode="auto">
          <a:xfrm>
            <a:off x="273239" y="4388911"/>
            <a:ext cx="8077200" cy="1676400"/>
            <a:chOff x="192" y="864"/>
            <a:chExt cx="5088" cy="1056"/>
          </a:xfrm>
        </p:grpSpPr>
        <p:sp>
          <p:nvSpPr>
            <p:cNvPr id="154642" name="Text Box 18"/>
            <p:cNvSpPr txBox="1">
              <a:spLocks noChangeArrowheads="1"/>
            </p:cNvSpPr>
            <p:nvPr/>
          </p:nvSpPr>
          <p:spPr bwMode="auto">
            <a:xfrm>
              <a:off x="192" y="1456"/>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154643" name="Rectangle 19"/>
            <p:cNvSpPr>
              <a:spLocks noChangeArrowheads="1"/>
            </p:cNvSpPr>
            <p:nvPr/>
          </p:nvSpPr>
          <p:spPr bwMode="auto">
            <a:xfrm>
              <a:off x="864" y="1248"/>
              <a:ext cx="624"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dirty="0"/>
                <a:t>Q</a:t>
              </a:r>
            </a:p>
            <a:p>
              <a:pPr algn="r">
                <a:lnSpc>
                  <a:spcPct val="120000"/>
                </a:lnSpc>
              </a:pPr>
              <a:r>
                <a:rPr lang="en-US" altLang="zh-CN" sz="2400" b="1" dirty="0"/>
                <a:t>Q</a:t>
              </a:r>
            </a:p>
          </p:txBody>
        </p:sp>
        <p:sp>
          <p:nvSpPr>
            <p:cNvPr id="154644" name="Line 20"/>
            <p:cNvSpPr>
              <a:spLocks noChangeShapeType="1"/>
            </p:cNvSpPr>
            <p:nvPr/>
          </p:nvSpPr>
          <p:spPr bwMode="auto">
            <a:xfrm>
              <a:off x="1488"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5" name="Line 21"/>
            <p:cNvSpPr>
              <a:spLocks noChangeShapeType="1"/>
            </p:cNvSpPr>
            <p:nvPr/>
          </p:nvSpPr>
          <p:spPr bwMode="auto">
            <a:xfrm>
              <a:off x="1584"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6" name="Oval 22"/>
            <p:cNvSpPr>
              <a:spLocks noChangeArrowheads="1"/>
            </p:cNvSpPr>
            <p:nvPr/>
          </p:nvSpPr>
          <p:spPr bwMode="auto">
            <a:xfrm>
              <a:off x="1488"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Line 23"/>
            <p:cNvSpPr>
              <a:spLocks noChangeShapeType="1"/>
            </p:cNvSpPr>
            <p:nvPr/>
          </p:nvSpPr>
          <p:spPr bwMode="auto">
            <a:xfrm>
              <a:off x="624"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54648" name="Group 24"/>
            <p:cNvGrpSpPr>
              <a:grpSpLocks/>
            </p:cNvGrpSpPr>
            <p:nvPr/>
          </p:nvGrpSpPr>
          <p:grpSpPr bwMode="auto">
            <a:xfrm>
              <a:off x="864" y="1536"/>
              <a:ext cx="96" cy="96"/>
              <a:chOff x="1920" y="1440"/>
              <a:chExt cx="192" cy="288"/>
            </a:xfrm>
          </p:grpSpPr>
          <p:sp>
            <p:nvSpPr>
              <p:cNvPr id="154649" name="Line 25"/>
              <p:cNvSpPr>
                <a:spLocks noChangeShapeType="1"/>
              </p:cNvSpPr>
              <p:nvPr/>
            </p:nvSpPr>
            <p:spPr bwMode="auto">
              <a:xfrm>
                <a:off x="1920" y="1440"/>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50" name="Line 26"/>
              <p:cNvSpPr>
                <a:spLocks noChangeShapeType="1"/>
              </p:cNvSpPr>
              <p:nvPr/>
            </p:nvSpPr>
            <p:spPr bwMode="auto">
              <a:xfrm flipH="1">
                <a:off x="1920" y="1584"/>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4651" name="Text Box 27"/>
            <p:cNvSpPr txBox="1">
              <a:spLocks noChangeArrowheads="1"/>
            </p:cNvSpPr>
            <p:nvPr/>
          </p:nvSpPr>
          <p:spPr bwMode="auto">
            <a:xfrm>
              <a:off x="912"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154652" name="Rectangle 28"/>
            <p:cNvSpPr>
              <a:spLocks noChangeArrowheads="1"/>
            </p:cNvSpPr>
            <p:nvPr/>
          </p:nvSpPr>
          <p:spPr bwMode="auto">
            <a:xfrm>
              <a:off x="2016" y="1248"/>
              <a:ext cx="624"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dirty="0"/>
                <a:t>Q</a:t>
              </a:r>
            </a:p>
            <a:p>
              <a:pPr algn="r">
                <a:lnSpc>
                  <a:spcPct val="120000"/>
                </a:lnSpc>
              </a:pPr>
              <a:r>
                <a:rPr lang="en-US" altLang="zh-CN" sz="2400" b="1" dirty="0"/>
                <a:t>Q</a:t>
              </a:r>
            </a:p>
          </p:txBody>
        </p:sp>
        <p:sp>
          <p:nvSpPr>
            <p:cNvPr id="154653" name="Oval 29"/>
            <p:cNvSpPr>
              <a:spLocks noChangeArrowheads="1"/>
            </p:cNvSpPr>
            <p:nvPr/>
          </p:nvSpPr>
          <p:spPr bwMode="auto">
            <a:xfrm>
              <a:off x="2640"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Line 30"/>
            <p:cNvSpPr>
              <a:spLocks noChangeShapeType="1"/>
            </p:cNvSpPr>
            <p:nvPr/>
          </p:nvSpPr>
          <p:spPr bwMode="auto">
            <a:xfrm>
              <a:off x="1776"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54655" name="Group 31"/>
            <p:cNvGrpSpPr>
              <a:grpSpLocks/>
            </p:cNvGrpSpPr>
            <p:nvPr/>
          </p:nvGrpSpPr>
          <p:grpSpPr bwMode="auto">
            <a:xfrm>
              <a:off x="2016" y="1536"/>
              <a:ext cx="96" cy="96"/>
              <a:chOff x="1920" y="1440"/>
              <a:chExt cx="192" cy="288"/>
            </a:xfrm>
          </p:grpSpPr>
          <p:sp>
            <p:nvSpPr>
              <p:cNvPr id="154656" name="Line 32"/>
              <p:cNvSpPr>
                <a:spLocks noChangeShapeType="1"/>
              </p:cNvSpPr>
              <p:nvPr/>
            </p:nvSpPr>
            <p:spPr bwMode="auto">
              <a:xfrm>
                <a:off x="1920" y="1440"/>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57" name="Line 33"/>
              <p:cNvSpPr>
                <a:spLocks noChangeShapeType="1"/>
              </p:cNvSpPr>
              <p:nvPr/>
            </p:nvSpPr>
            <p:spPr bwMode="auto">
              <a:xfrm flipH="1">
                <a:off x="1920" y="1584"/>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4658" name="Text Box 34"/>
            <p:cNvSpPr txBox="1">
              <a:spLocks noChangeArrowheads="1"/>
            </p:cNvSpPr>
            <p:nvPr/>
          </p:nvSpPr>
          <p:spPr bwMode="auto">
            <a:xfrm>
              <a:off x="2064"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T</a:t>
              </a:r>
              <a:endParaRPr lang="zh-CN" altLang="en-US" b="1" dirty="0"/>
            </a:p>
          </p:txBody>
        </p:sp>
        <p:sp>
          <p:nvSpPr>
            <p:cNvPr id="154659" name="Rectangle 35"/>
            <p:cNvSpPr>
              <a:spLocks noChangeArrowheads="1"/>
            </p:cNvSpPr>
            <p:nvPr/>
          </p:nvSpPr>
          <p:spPr bwMode="auto">
            <a:xfrm>
              <a:off x="3168" y="1248"/>
              <a:ext cx="624"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a:t>Q</a:t>
              </a:r>
            </a:p>
            <a:p>
              <a:pPr algn="r">
                <a:lnSpc>
                  <a:spcPct val="120000"/>
                </a:lnSpc>
              </a:pPr>
              <a:r>
                <a:rPr lang="en-US" altLang="zh-CN" sz="2400" b="1"/>
                <a:t>Q</a:t>
              </a:r>
            </a:p>
          </p:txBody>
        </p:sp>
        <p:sp>
          <p:nvSpPr>
            <p:cNvPr id="154660" name="Oval 36"/>
            <p:cNvSpPr>
              <a:spLocks noChangeArrowheads="1"/>
            </p:cNvSpPr>
            <p:nvPr/>
          </p:nvSpPr>
          <p:spPr bwMode="auto">
            <a:xfrm>
              <a:off x="3792"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661" name="Group 37"/>
            <p:cNvGrpSpPr>
              <a:grpSpLocks/>
            </p:cNvGrpSpPr>
            <p:nvPr/>
          </p:nvGrpSpPr>
          <p:grpSpPr bwMode="auto">
            <a:xfrm>
              <a:off x="3168" y="1536"/>
              <a:ext cx="96" cy="96"/>
              <a:chOff x="1920" y="1440"/>
              <a:chExt cx="192" cy="288"/>
            </a:xfrm>
          </p:grpSpPr>
          <p:sp>
            <p:nvSpPr>
              <p:cNvPr id="154662" name="Line 38"/>
              <p:cNvSpPr>
                <a:spLocks noChangeShapeType="1"/>
              </p:cNvSpPr>
              <p:nvPr/>
            </p:nvSpPr>
            <p:spPr bwMode="auto">
              <a:xfrm>
                <a:off x="1920" y="1440"/>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3" name="Line 39"/>
              <p:cNvSpPr>
                <a:spLocks noChangeShapeType="1"/>
              </p:cNvSpPr>
              <p:nvPr/>
            </p:nvSpPr>
            <p:spPr bwMode="auto">
              <a:xfrm flipH="1">
                <a:off x="1920" y="1584"/>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4664" name="Text Box 40"/>
            <p:cNvSpPr txBox="1">
              <a:spLocks noChangeArrowheads="1"/>
            </p:cNvSpPr>
            <p:nvPr/>
          </p:nvSpPr>
          <p:spPr bwMode="auto">
            <a:xfrm>
              <a:off x="3216"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154665" name="Rectangle 41"/>
            <p:cNvSpPr>
              <a:spLocks noChangeArrowheads="1"/>
            </p:cNvSpPr>
            <p:nvPr/>
          </p:nvSpPr>
          <p:spPr bwMode="auto">
            <a:xfrm>
              <a:off x="4320" y="1248"/>
              <a:ext cx="624"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a:t>Q</a:t>
              </a:r>
            </a:p>
            <a:p>
              <a:pPr algn="r">
                <a:lnSpc>
                  <a:spcPct val="120000"/>
                </a:lnSpc>
              </a:pPr>
              <a:r>
                <a:rPr lang="en-US" altLang="zh-CN" sz="2400" b="1"/>
                <a:t>Q</a:t>
              </a:r>
            </a:p>
          </p:txBody>
        </p:sp>
        <p:sp>
          <p:nvSpPr>
            <p:cNvPr id="154666" name="Line 42"/>
            <p:cNvSpPr>
              <a:spLocks noChangeShapeType="1"/>
            </p:cNvSpPr>
            <p:nvPr/>
          </p:nvSpPr>
          <p:spPr bwMode="auto">
            <a:xfrm>
              <a:off x="5040" y="17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7" name="Oval 43"/>
            <p:cNvSpPr>
              <a:spLocks noChangeArrowheads="1"/>
            </p:cNvSpPr>
            <p:nvPr/>
          </p:nvSpPr>
          <p:spPr bwMode="auto">
            <a:xfrm>
              <a:off x="4944"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668" name="Group 44"/>
            <p:cNvGrpSpPr>
              <a:grpSpLocks/>
            </p:cNvGrpSpPr>
            <p:nvPr/>
          </p:nvGrpSpPr>
          <p:grpSpPr bwMode="auto">
            <a:xfrm>
              <a:off x="4320" y="1536"/>
              <a:ext cx="96" cy="96"/>
              <a:chOff x="1920" y="1440"/>
              <a:chExt cx="192" cy="288"/>
            </a:xfrm>
          </p:grpSpPr>
          <p:sp>
            <p:nvSpPr>
              <p:cNvPr id="154669" name="Line 45"/>
              <p:cNvSpPr>
                <a:spLocks noChangeShapeType="1"/>
              </p:cNvSpPr>
              <p:nvPr/>
            </p:nvSpPr>
            <p:spPr bwMode="auto">
              <a:xfrm>
                <a:off x="1920" y="1440"/>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0" name="Line 46"/>
              <p:cNvSpPr>
                <a:spLocks noChangeShapeType="1"/>
              </p:cNvSpPr>
              <p:nvPr/>
            </p:nvSpPr>
            <p:spPr bwMode="auto">
              <a:xfrm flipH="1">
                <a:off x="1920" y="1584"/>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4671" name="Text Box 47"/>
            <p:cNvSpPr txBox="1">
              <a:spLocks noChangeArrowheads="1"/>
            </p:cNvSpPr>
            <p:nvPr/>
          </p:nvSpPr>
          <p:spPr bwMode="auto">
            <a:xfrm>
              <a:off x="4368"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154672" name="Line 48"/>
            <p:cNvSpPr>
              <a:spLocks noChangeShapeType="1"/>
            </p:cNvSpPr>
            <p:nvPr/>
          </p:nvSpPr>
          <p:spPr bwMode="auto">
            <a:xfrm>
              <a:off x="1776" y="158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3" name="Line 49"/>
            <p:cNvSpPr>
              <a:spLocks noChangeShapeType="1"/>
            </p:cNvSpPr>
            <p:nvPr/>
          </p:nvSpPr>
          <p:spPr bwMode="auto">
            <a:xfrm>
              <a:off x="1680" y="1152"/>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4" name="Line 50"/>
            <p:cNvSpPr>
              <a:spLocks noChangeShapeType="1"/>
            </p:cNvSpPr>
            <p:nvPr/>
          </p:nvSpPr>
          <p:spPr bwMode="auto">
            <a:xfrm>
              <a:off x="2736"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5" name="Line 51"/>
            <p:cNvSpPr>
              <a:spLocks noChangeShapeType="1"/>
            </p:cNvSpPr>
            <p:nvPr/>
          </p:nvSpPr>
          <p:spPr bwMode="auto">
            <a:xfrm>
              <a:off x="2928"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6" name="Line 52"/>
            <p:cNvSpPr>
              <a:spLocks noChangeShapeType="1"/>
            </p:cNvSpPr>
            <p:nvPr/>
          </p:nvSpPr>
          <p:spPr bwMode="auto">
            <a:xfrm>
              <a:off x="2928" y="158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7" name="Line 53"/>
            <p:cNvSpPr>
              <a:spLocks noChangeShapeType="1"/>
            </p:cNvSpPr>
            <p:nvPr/>
          </p:nvSpPr>
          <p:spPr bwMode="auto">
            <a:xfrm>
              <a:off x="3888"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8" name="Line 54"/>
            <p:cNvSpPr>
              <a:spLocks noChangeShapeType="1"/>
            </p:cNvSpPr>
            <p:nvPr/>
          </p:nvSpPr>
          <p:spPr bwMode="auto">
            <a:xfrm>
              <a:off x="4080"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9" name="Line 55"/>
            <p:cNvSpPr>
              <a:spLocks noChangeShapeType="1"/>
            </p:cNvSpPr>
            <p:nvPr/>
          </p:nvSpPr>
          <p:spPr bwMode="auto">
            <a:xfrm>
              <a:off x="4080" y="158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0" name="Line 56"/>
            <p:cNvSpPr>
              <a:spLocks noChangeShapeType="1"/>
            </p:cNvSpPr>
            <p:nvPr/>
          </p:nvSpPr>
          <p:spPr bwMode="auto">
            <a:xfrm>
              <a:off x="2640"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1" name="Line 57"/>
            <p:cNvSpPr>
              <a:spLocks noChangeShapeType="1"/>
            </p:cNvSpPr>
            <p:nvPr/>
          </p:nvSpPr>
          <p:spPr bwMode="auto">
            <a:xfrm flipH="1">
              <a:off x="2832" y="1152"/>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2" name="Line 58"/>
            <p:cNvSpPr>
              <a:spLocks noChangeShapeType="1"/>
            </p:cNvSpPr>
            <p:nvPr/>
          </p:nvSpPr>
          <p:spPr bwMode="auto">
            <a:xfrm>
              <a:off x="3792"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3" name="Line 59"/>
            <p:cNvSpPr>
              <a:spLocks noChangeShapeType="1"/>
            </p:cNvSpPr>
            <p:nvPr/>
          </p:nvSpPr>
          <p:spPr bwMode="auto">
            <a:xfrm>
              <a:off x="3984" y="1152"/>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4" name="Line 60"/>
            <p:cNvSpPr>
              <a:spLocks noChangeShapeType="1"/>
            </p:cNvSpPr>
            <p:nvPr/>
          </p:nvSpPr>
          <p:spPr bwMode="auto">
            <a:xfrm>
              <a:off x="4944"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5" name="Line 61"/>
            <p:cNvSpPr>
              <a:spLocks noChangeShapeType="1"/>
            </p:cNvSpPr>
            <p:nvPr/>
          </p:nvSpPr>
          <p:spPr bwMode="auto">
            <a:xfrm>
              <a:off x="5136" y="1152"/>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6" name="Text Box 62"/>
            <p:cNvSpPr txBox="1">
              <a:spLocks noChangeArrowheads="1"/>
            </p:cNvSpPr>
            <p:nvPr/>
          </p:nvSpPr>
          <p:spPr bwMode="auto">
            <a:xfrm>
              <a:off x="1488"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Q0</a:t>
              </a:r>
            </a:p>
          </p:txBody>
        </p:sp>
        <p:sp>
          <p:nvSpPr>
            <p:cNvPr id="154687" name="Text Box 63"/>
            <p:cNvSpPr txBox="1">
              <a:spLocks noChangeArrowheads="1"/>
            </p:cNvSpPr>
            <p:nvPr/>
          </p:nvSpPr>
          <p:spPr bwMode="auto">
            <a:xfrm>
              <a:off x="2649"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Q1</a:t>
              </a:r>
            </a:p>
          </p:txBody>
        </p:sp>
        <p:sp>
          <p:nvSpPr>
            <p:cNvPr id="154688" name="Text Box 64"/>
            <p:cNvSpPr txBox="1">
              <a:spLocks noChangeArrowheads="1"/>
            </p:cNvSpPr>
            <p:nvPr/>
          </p:nvSpPr>
          <p:spPr bwMode="auto">
            <a:xfrm>
              <a:off x="3792"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Q2</a:t>
              </a:r>
            </a:p>
          </p:txBody>
        </p:sp>
        <p:sp>
          <p:nvSpPr>
            <p:cNvPr id="154689" name="Text Box 65"/>
            <p:cNvSpPr txBox="1">
              <a:spLocks noChangeArrowheads="1"/>
            </p:cNvSpPr>
            <p:nvPr/>
          </p:nvSpPr>
          <p:spPr bwMode="auto">
            <a:xfrm>
              <a:off x="4953"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Q3</a:t>
              </a:r>
            </a:p>
          </p:txBody>
        </p:sp>
      </p:grpSp>
      <p:sp>
        <p:nvSpPr>
          <p:cNvPr id="2" name="日期占位符 1"/>
          <p:cNvSpPr>
            <a:spLocks noGrp="1"/>
          </p:cNvSpPr>
          <p:nvPr>
            <p:ph type="dt" sz="half" idx="10"/>
          </p:nvPr>
        </p:nvSpPr>
        <p:spPr/>
        <p:txBody>
          <a:bodyPr/>
          <a:lstStyle/>
          <a:p>
            <a:pPr>
              <a:defRPr/>
            </a:pPr>
            <a:fld id="{0EA7E28E-0CD0-4EB6-9303-4EEBA0C88FD1}"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13</a:t>
            </a:fld>
            <a:endParaRPr lang="en-US" altLang="zh-CN"/>
          </a:p>
        </p:txBody>
      </p:sp>
    </p:spTree>
    <p:extLst>
      <p:ext uri="{BB962C8B-B14F-4D97-AF65-F5344CB8AC3E}">
        <p14:creationId xmlns:p14="http://schemas.microsoft.com/office/powerpoint/2010/main" val="2888821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4641"/>
                                        </p:tgtEl>
                                        <p:attrNameLst>
                                          <p:attrName>style.visibility</p:attrName>
                                        </p:attrNameLst>
                                      </p:cBhvr>
                                      <p:to>
                                        <p:strVal val="visible"/>
                                      </p:to>
                                    </p:set>
                                    <p:animEffect transition="in" filter="blinds(horizontal)">
                                      <p:cBhvr>
                                        <p:cTn id="7" dur="500"/>
                                        <p:tgtEl>
                                          <p:spTgt spid="154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650" name="Group 2"/>
          <p:cNvGrpSpPr>
            <a:grpSpLocks/>
          </p:cNvGrpSpPr>
          <p:nvPr/>
        </p:nvGrpSpPr>
        <p:grpSpPr bwMode="auto">
          <a:xfrm>
            <a:off x="228600" y="1166192"/>
            <a:ext cx="8610600" cy="457200"/>
            <a:chOff x="144" y="2304"/>
            <a:chExt cx="5424" cy="288"/>
          </a:xfrm>
        </p:grpSpPr>
        <p:sp>
          <p:nvSpPr>
            <p:cNvPr id="155651" name="Line 3"/>
            <p:cNvSpPr>
              <a:spLocks noChangeShapeType="1"/>
            </p:cNvSpPr>
            <p:nvPr/>
          </p:nvSpPr>
          <p:spPr bwMode="auto">
            <a:xfrm>
              <a:off x="52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2" name="Line 4"/>
            <p:cNvSpPr>
              <a:spLocks noChangeShapeType="1"/>
            </p:cNvSpPr>
            <p:nvPr/>
          </p:nvSpPr>
          <p:spPr bwMode="auto">
            <a:xfrm flipV="1">
              <a:off x="76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3" name="Line 5"/>
            <p:cNvSpPr>
              <a:spLocks noChangeShapeType="1"/>
            </p:cNvSpPr>
            <p:nvPr/>
          </p:nvSpPr>
          <p:spPr bwMode="auto">
            <a:xfrm>
              <a:off x="76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4" name="Line 6"/>
            <p:cNvSpPr>
              <a:spLocks noChangeShapeType="1"/>
            </p:cNvSpPr>
            <p:nvPr/>
          </p:nvSpPr>
          <p:spPr bwMode="auto">
            <a:xfrm>
              <a:off x="100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5" name="Line 7"/>
            <p:cNvSpPr>
              <a:spLocks noChangeShapeType="1"/>
            </p:cNvSpPr>
            <p:nvPr/>
          </p:nvSpPr>
          <p:spPr bwMode="auto">
            <a:xfrm flipV="1">
              <a:off x="100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6" name="Text Box 8"/>
            <p:cNvSpPr txBox="1">
              <a:spLocks noChangeArrowheads="1"/>
            </p:cNvSpPr>
            <p:nvPr/>
          </p:nvSpPr>
          <p:spPr bwMode="auto">
            <a:xfrm>
              <a:off x="144" y="230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155657" name="Line 9"/>
            <p:cNvSpPr>
              <a:spLocks noChangeShapeType="1"/>
            </p:cNvSpPr>
            <p:nvPr/>
          </p:nvSpPr>
          <p:spPr bwMode="auto">
            <a:xfrm flipV="1">
              <a:off x="124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8" name="Line 10"/>
            <p:cNvSpPr>
              <a:spLocks noChangeShapeType="1"/>
            </p:cNvSpPr>
            <p:nvPr/>
          </p:nvSpPr>
          <p:spPr bwMode="auto">
            <a:xfrm>
              <a:off x="124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9" name="Line 11"/>
            <p:cNvSpPr>
              <a:spLocks noChangeShapeType="1"/>
            </p:cNvSpPr>
            <p:nvPr/>
          </p:nvSpPr>
          <p:spPr bwMode="auto">
            <a:xfrm>
              <a:off x="148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0" name="Line 12"/>
            <p:cNvSpPr>
              <a:spLocks noChangeShapeType="1"/>
            </p:cNvSpPr>
            <p:nvPr/>
          </p:nvSpPr>
          <p:spPr bwMode="auto">
            <a:xfrm flipV="1">
              <a:off x="148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1" name="Line 13"/>
            <p:cNvSpPr>
              <a:spLocks noChangeShapeType="1"/>
            </p:cNvSpPr>
            <p:nvPr/>
          </p:nvSpPr>
          <p:spPr bwMode="auto">
            <a:xfrm flipV="1">
              <a:off x="172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2" name="Line 14"/>
            <p:cNvSpPr>
              <a:spLocks noChangeShapeType="1"/>
            </p:cNvSpPr>
            <p:nvPr/>
          </p:nvSpPr>
          <p:spPr bwMode="auto">
            <a:xfrm>
              <a:off x="172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3" name="Line 15"/>
            <p:cNvSpPr>
              <a:spLocks noChangeShapeType="1"/>
            </p:cNvSpPr>
            <p:nvPr/>
          </p:nvSpPr>
          <p:spPr bwMode="auto">
            <a:xfrm>
              <a:off x="196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4" name="Line 16"/>
            <p:cNvSpPr>
              <a:spLocks noChangeShapeType="1"/>
            </p:cNvSpPr>
            <p:nvPr/>
          </p:nvSpPr>
          <p:spPr bwMode="auto">
            <a:xfrm flipV="1">
              <a:off x="196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5" name="Line 17"/>
            <p:cNvSpPr>
              <a:spLocks noChangeShapeType="1"/>
            </p:cNvSpPr>
            <p:nvPr/>
          </p:nvSpPr>
          <p:spPr bwMode="auto">
            <a:xfrm flipV="1">
              <a:off x="220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6" name="Line 18"/>
            <p:cNvSpPr>
              <a:spLocks noChangeShapeType="1"/>
            </p:cNvSpPr>
            <p:nvPr/>
          </p:nvSpPr>
          <p:spPr bwMode="auto">
            <a:xfrm>
              <a:off x="220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7" name="Line 19"/>
            <p:cNvSpPr>
              <a:spLocks noChangeShapeType="1"/>
            </p:cNvSpPr>
            <p:nvPr/>
          </p:nvSpPr>
          <p:spPr bwMode="auto">
            <a:xfrm>
              <a:off x="244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8" name="Line 20"/>
            <p:cNvSpPr>
              <a:spLocks noChangeShapeType="1"/>
            </p:cNvSpPr>
            <p:nvPr/>
          </p:nvSpPr>
          <p:spPr bwMode="auto">
            <a:xfrm flipV="1">
              <a:off x="244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9" name="Line 21"/>
            <p:cNvSpPr>
              <a:spLocks noChangeShapeType="1"/>
            </p:cNvSpPr>
            <p:nvPr/>
          </p:nvSpPr>
          <p:spPr bwMode="auto">
            <a:xfrm flipV="1">
              <a:off x="268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0" name="Line 22"/>
            <p:cNvSpPr>
              <a:spLocks noChangeShapeType="1"/>
            </p:cNvSpPr>
            <p:nvPr/>
          </p:nvSpPr>
          <p:spPr bwMode="auto">
            <a:xfrm>
              <a:off x="268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1" name="Line 23"/>
            <p:cNvSpPr>
              <a:spLocks noChangeShapeType="1"/>
            </p:cNvSpPr>
            <p:nvPr/>
          </p:nvSpPr>
          <p:spPr bwMode="auto">
            <a:xfrm>
              <a:off x="292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2" name="Line 24"/>
            <p:cNvSpPr>
              <a:spLocks noChangeShapeType="1"/>
            </p:cNvSpPr>
            <p:nvPr/>
          </p:nvSpPr>
          <p:spPr bwMode="auto">
            <a:xfrm flipV="1">
              <a:off x="292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3" name="Line 25"/>
            <p:cNvSpPr>
              <a:spLocks noChangeShapeType="1"/>
            </p:cNvSpPr>
            <p:nvPr/>
          </p:nvSpPr>
          <p:spPr bwMode="auto">
            <a:xfrm flipV="1">
              <a:off x="316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4" name="Line 26"/>
            <p:cNvSpPr>
              <a:spLocks noChangeShapeType="1"/>
            </p:cNvSpPr>
            <p:nvPr/>
          </p:nvSpPr>
          <p:spPr bwMode="auto">
            <a:xfrm>
              <a:off x="316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5" name="Line 27"/>
            <p:cNvSpPr>
              <a:spLocks noChangeShapeType="1"/>
            </p:cNvSpPr>
            <p:nvPr/>
          </p:nvSpPr>
          <p:spPr bwMode="auto">
            <a:xfrm>
              <a:off x="340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6" name="Line 28"/>
            <p:cNvSpPr>
              <a:spLocks noChangeShapeType="1"/>
            </p:cNvSpPr>
            <p:nvPr/>
          </p:nvSpPr>
          <p:spPr bwMode="auto">
            <a:xfrm flipV="1">
              <a:off x="340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7" name="Line 29"/>
            <p:cNvSpPr>
              <a:spLocks noChangeShapeType="1"/>
            </p:cNvSpPr>
            <p:nvPr/>
          </p:nvSpPr>
          <p:spPr bwMode="auto">
            <a:xfrm flipV="1">
              <a:off x="364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8" name="Line 30"/>
            <p:cNvSpPr>
              <a:spLocks noChangeShapeType="1"/>
            </p:cNvSpPr>
            <p:nvPr/>
          </p:nvSpPr>
          <p:spPr bwMode="auto">
            <a:xfrm>
              <a:off x="364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9" name="Line 31"/>
            <p:cNvSpPr>
              <a:spLocks noChangeShapeType="1"/>
            </p:cNvSpPr>
            <p:nvPr/>
          </p:nvSpPr>
          <p:spPr bwMode="auto">
            <a:xfrm>
              <a:off x="388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0" name="Line 32"/>
            <p:cNvSpPr>
              <a:spLocks noChangeShapeType="1"/>
            </p:cNvSpPr>
            <p:nvPr/>
          </p:nvSpPr>
          <p:spPr bwMode="auto">
            <a:xfrm flipV="1">
              <a:off x="388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1" name="Line 33"/>
            <p:cNvSpPr>
              <a:spLocks noChangeShapeType="1"/>
            </p:cNvSpPr>
            <p:nvPr/>
          </p:nvSpPr>
          <p:spPr bwMode="auto">
            <a:xfrm flipV="1">
              <a:off x="412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2" name="Line 34"/>
            <p:cNvSpPr>
              <a:spLocks noChangeShapeType="1"/>
            </p:cNvSpPr>
            <p:nvPr/>
          </p:nvSpPr>
          <p:spPr bwMode="auto">
            <a:xfrm>
              <a:off x="412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3" name="Line 35"/>
            <p:cNvSpPr>
              <a:spLocks noChangeShapeType="1"/>
            </p:cNvSpPr>
            <p:nvPr/>
          </p:nvSpPr>
          <p:spPr bwMode="auto">
            <a:xfrm>
              <a:off x="436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4" name="Line 36"/>
            <p:cNvSpPr>
              <a:spLocks noChangeShapeType="1"/>
            </p:cNvSpPr>
            <p:nvPr/>
          </p:nvSpPr>
          <p:spPr bwMode="auto">
            <a:xfrm flipV="1">
              <a:off x="436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5" name="Line 37"/>
            <p:cNvSpPr>
              <a:spLocks noChangeShapeType="1"/>
            </p:cNvSpPr>
            <p:nvPr/>
          </p:nvSpPr>
          <p:spPr bwMode="auto">
            <a:xfrm flipV="1">
              <a:off x="460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6" name="Line 38"/>
            <p:cNvSpPr>
              <a:spLocks noChangeShapeType="1"/>
            </p:cNvSpPr>
            <p:nvPr/>
          </p:nvSpPr>
          <p:spPr bwMode="auto">
            <a:xfrm>
              <a:off x="460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7" name="Line 39"/>
            <p:cNvSpPr>
              <a:spLocks noChangeShapeType="1"/>
            </p:cNvSpPr>
            <p:nvPr/>
          </p:nvSpPr>
          <p:spPr bwMode="auto">
            <a:xfrm>
              <a:off x="484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8" name="Line 40"/>
            <p:cNvSpPr>
              <a:spLocks noChangeShapeType="1"/>
            </p:cNvSpPr>
            <p:nvPr/>
          </p:nvSpPr>
          <p:spPr bwMode="auto">
            <a:xfrm flipV="1">
              <a:off x="484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9" name="Line 41"/>
            <p:cNvSpPr>
              <a:spLocks noChangeShapeType="1"/>
            </p:cNvSpPr>
            <p:nvPr/>
          </p:nvSpPr>
          <p:spPr bwMode="auto">
            <a:xfrm flipV="1">
              <a:off x="508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0" name="Line 42"/>
            <p:cNvSpPr>
              <a:spLocks noChangeShapeType="1"/>
            </p:cNvSpPr>
            <p:nvPr/>
          </p:nvSpPr>
          <p:spPr bwMode="auto">
            <a:xfrm>
              <a:off x="508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1" name="Line 43"/>
            <p:cNvSpPr>
              <a:spLocks noChangeShapeType="1"/>
            </p:cNvSpPr>
            <p:nvPr/>
          </p:nvSpPr>
          <p:spPr bwMode="auto">
            <a:xfrm>
              <a:off x="532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2" name="Line 44"/>
            <p:cNvSpPr>
              <a:spLocks noChangeShapeType="1"/>
            </p:cNvSpPr>
            <p:nvPr/>
          </p:nvSpPr>
          <p:spPr bwMode="auto">
            <a:xfrm flipV="1">
              <a:off x="532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693" name="Group 45"/>
          <p:cNvGrpSpPr>
            <a:grpSpLocks/>
          </p:cNvGrpSpPr>
          <p:nvPr/>
        </p:nvGrpSpPr>
        <p:grpSpPr bwMode="auto">
          <a:xfrm>
            <a:off x="1219200" y="1623392"/>
            <a:ext cx="6858000" cy="685800"/>
            <a:chOff x="768" y="2592"/>
            <a:chExt cx="4320" cy="432"/>
          </a:xfrm>
        </p:grpSpPr>
        <p:sp>
          <p:nvSpPr>
            <p:cNvPr id="155694" name="Line 46"/>
            <p:cNvSpPr>
              <a:spLocks noChangeShapeType="1"/>
            </p:cNvSpPr>
            <p:nvPr/>
          </p:nvSpPr>
          <p:spPr bwMode="auto">
            <a:xfrm>
              <a:off x="76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5" name="Line 47"/>
            <p:cNvSpPr>
              <a:spLocks noChangeShapeType="1"/>
            </p:cNvSpPr>
            <p:nvPr/>
          </p:nvSpPr>
          <p:spPr bwMode="auto">
            <a:xfrm>
              <a:off x="124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6" name="Line 48"/>
            <p:cNvSpPr>
              <a:spLocks noChangeShapeType="1"/>
            </p:cNvSpPr>
            <p:nvPr/>
          </p:nvSpPr>
          <p:spPr bwMode="auto">
            <a:xfrm>
              <a:off x="172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7" name="Line 49"/>
            <p:cNvSpPr>
              <a:spLocks noChangeShapeType="1"/>
            </p:cNvSpPr>
            <p:nvPr/>
          </p:nvSpPr>
          <p:spPr bwMode="auto">
            <a:xfrm>
              <a:off x="220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8" name="Line 50"/>
            <p:cNvSpPr>
              <a:spLocks noChangeShapeType="1"/>
            </p:cNvSpPr>
            <p:nvPr/>
          </p:nvSpPr>
          <p:spPr bwMode="auto">
            <a:xfrm>
              <a:off x="268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9" name="Line 51"/>
            <p:cNvSpPr>
              <a:spLocks noChangeShapeType="1"/>
            </p:cNvSpPr>
            <p:nvPr/>
          </p:nvSpPr>
          <p:spPr bwMode="auto">
            <a:xfrm>
              <a:off x="316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0" name="Line 52"/>
            <p:cNvSpPr>
              <a:spLocks noChangeShapeType="1"/>
            </p:cNvSpPr>
            <p:nvPr/>
          </p:nvSpPr>
          <p:spPr bwMode="auto">
            <a:xfrm>
              <a:off x="364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1" name="Line 53"/>
            <p:cNvSpPr>
              <a:spLocks noChangeShapeType="1"/>
            </p:cNvSpPr>
            <p:nvPr/>
          </p:nvSpPr>
          <p:spPr bwMode="auto">
            <a:xfrm>
              <a:off x="412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2" name="Line 54"/>
            <p:cNvSpPr>
              <a:spLocks noChangeShapeType="1"/>
            </p:cNvSpPr>
            <p:nvPr/>
          </p:nvSpPr>
          <p:spPr bwMode="auto">
            <a:xfrm>
              <a:off x="460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3" name="Line 55"/>
            <p:cNvSpPr>
              <a:spLocks noChangeShapeType="1"/>
            </p:cNvSpPr>
            <p:nvPr/>
          </p:nvSpPr>
          <p:spPr bwMode="auto">
            <a:xfrm>
              <a:off x="508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704" name="Group 56"/>
          <p:cNvGrpSpPr>
            <a:grpSpLocks/>
          </p:cNvGrpSpPr>
          <p:nvPr/>
        </p:nvGrpSpPr>
        <p:grpSpPr bwMode="auto">
          <a:xfrm>
            <a:off x="407988" y="1851992"/>
            <a:ext cx="8431212" cy="457200"/>
            <a:chOff x="257" y="2736"/>
            <a:chExt cx="5311" cy="288"/>
          </a:xfrm>
        </p:grpSpPr>
        <p:sp>
          <p:nvSpPr>
            <p:cNvPr id="155705" name="Line 57"/>
            <p:cNvSpPr>
              <a:spLocks noChangeShapeType="1"/>
            </p:cNvSpPr>
            <p:nvPr/>
          </p:nvSpPr>
          <p:spPr bwMode="auto">
            <a:xfrm>
              <a:off x="528" y="3024"/>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6" name="Line 58"/>
            <p:cNvSpPr>
              <a:spLocks noChangeShapeType="1"/>
            </p:cNvSpPr>
            <p:nvPr/>
          </p:nvSpPr>
          <p:spPr bwMode="auto">
            <a:xfrm flipV="1">
              <a:off x="81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7" name="Line 59"/>
            <p:cNvSpPr>
              <a:spLocks noChangeShapeType="1"/>
            </p:cNvSpPr>
            <p:nvPr/>
          </p:nvSpPr>
          <p:spPr bwMode="auto">
            <a:xfrm>
              <a:off x="912" y="273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8" name="Text Box 60"/>
            <p:cNvSpPr txBox="1">
              <a:spLocks noChangeArrowheads="1"/>
            </p:cNvSpPr>
            <p:nvPr/>
          </p:nvSpPr>
          <p:spPr bwMode="auto">
            <a:xfrm>
              <a:off x="257" y="2736"/>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a:t>Q0</a:t>
              </a:r>
            </a:p>
          </p:txBody>
        </p:sp>
        <p:sp>
          <p:nvSpPr>
            <p:cNvPr id="155709" name="Line 61"/>
            <p:cNvSpPr>
              <a:spLocks noChangeShapeType="1"/>
            </p:cNvSpPr>
            <p:nvPr/>
          </p:nvSpPr>
          <p:spPr bwMode="auto">
            <a:xfrm>
              <a:off x="1392" y="302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0" name="Line 62"/>
            <p:cNvSpPr>
              <a:spLocks noChangeShapeType="1"/>
            </p:cNvSpPr>
            <p:nvPr/>
          </p:nvSpPr>
          <p:spPr bwMode="auto">
            <a:xfrm flipH="1" flipV="1">
              <a:off x="129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1" name="Line 63"/>
            <p:cNvSpPr>
              <a:spLocks noChangeShapeType="1"/>
            </p:cNvSpPr>
            <p:nvPr/>
          </p:nvSpPr>
          <p:spPr bwMode="auto">
            <a:xfrm flipV="1">
              <a:off x="177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2" name="Line 64"/>
            <p:cNvSpPr>
              <a:spLocks noChangeShapeType="1"/>
            </p:cNvSpPr>
            <p:nvPr/>
          </p:nvSpPr>
          <p:spPr bwMode="auto">
            <a:xfrm>
              <a:off x="1872" y="273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3" name="Line 65"/>
            <p:cNvSpPr>
              <a:spLocks noChangeShapeType="1"/>
            </p:cNvSpPr>
            <p:nvPr/>
          </p:nvSpPr>
          <p:spPr bwMode="auto">
            <a:xfrm flipH="1" flipV="1">
              <a:off x="225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4" name="Line 66"/>
            <p:cNvSpPr>
              <a:spLocks noChangeShapeType="1"/>
            </p:cNvSpPr>
            <p:nvPr/>
          </p:nvSpPr>
          <p:spPr bwMode="auto">
            <a:xfrm flipV="1">
              <a:off x="273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5" name="Line 67"/>
            <p:cNvSpPr>
              <a:spLocks noChangeShapeType="1"/>
            </p:cNvSpPr>
            <p:nvPr/>
          </p:nvSpPr>
          <p:spPr bwMode="auto">
            <a:xfrm>
              <a:off x="2832" y="273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6" name="Line 68"/>
            <p:cNvSpPr>
              <a:spLocks noChangeShapeType="1"/>
            </p:cNvSpPr>
            <p:nvPr/>
          </p:nvSpPr>
          <p:spPr bwMode="auto">
            <a:xfrm>
              <a:off x="3312" y="302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7" name="Line 69"/>
            <p:cNvSpPr>
              <a:spLocks noChangeShapeType="1"/>
            </p:cNvSpPr>
            <p:nvPr/>
          </p:nvSpPr>
          <p:spPr bwMode="auto">
            <a:xfrm flipH="1" flipV="1">
              <a:off x="321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8" name="Line 70"/>
            <p:cNvSpPr>
              <a:spLocks noChangeShapeType="1"/>
            </p:cNvSpPr>
            <p:nvPr/>
          </p:nvSpPr>
          <p:spPr bwMode="auto">
            <a:xfrm>
              <a:off x="2352" y="302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9" name="Line 71"/>
            <p:cNvSpPr>
              <a:spLocks noChangeShapeType="1"/>
            </p:cNvSpPr>
            <p:nvPr/>
          </p:nvSpPr>
          <p:spPr bwMode="auto">
            <a:xfrm flipV="1">
              <a:off x="369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0" name="Line 72"/>
            <p:cNvSpPr>
              <a:spLocks noChangeShapeType="1"/>
            </p:cNvSpPr>
            <p:nvPr/>
          </p:nvSpPr>
          <p:spPr bwMode="auto">
            <a:xfrm>
              <a:off x="3792" y="273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1" name="Line 73"/>
            <p:cNvSpPr>
              <a:spLocks noChangeShapeType="1"/>
            </p:cNvSpPr>
            <p:nvPr/>
          </p:nvSpPr>
          <p:spPr bwMode="auto">
            <a:xfrm>
              <a:off x="4272" y="302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2" name="Line 74"/>
            <p:cNvSpPr>
              <a:spLocks noChangeShapeType="1"/>
            </p:cNvSpPr>
            <p:nvPr/>
          </p:nvSpPr>
          <p:spPr bwMode="auto">
            <a:xfrm flipH="1" flipV="1">
              <a:off x="417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3" name="Line 75"/>
            <p:cNvSpPr>
              <a:spLocks noChangeShapeType="1"/>
            </p:cNvSpPr>
            <p:nvPr/>
          </p:nvSpPr>
          <p:spPr bwMode="auto">
            <a:xfrm flipV="1">
              <a:off x="465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4" name="Line 76"/>
            <p:cNvSpPr>
              <a:spLocks noChangeShapeType="1"/>
            </p:cNvSpPr>
            <p:nvPr/>
          </p:nvSpPr>
          <p:spPr bwMode="auto">
            <a:xfrm>
              <a:off x="4752" y="273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5" name="Line 77"/>
            <p:cNvSpPr>
              <a:spLocks noChangeShapeType="1"/>
            </p:cNvSpPr>
            <p:nvPr/>
          </p:nvSpPr>
          <p:spPr bwMode="auto">
            <a:xfrm>
              <a:off x="5232" y="3024"/>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6" name="Line 78"/>
            <p:cNvSpPr>
              <a:spLocks noChangeShapeType="1"/>
            </p:cNvSpPr>
            <p:nvPr/>
          </p:nvSpPr>
          <p:spPr bwMode="auto">
            <a:xfrm flipH="1" flipV="1">
              <a:off x="513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727" name="Group 79"/>
          <p:cNvGrpSpPr>
            <a:grpSpLocks/>
          </p:cNvGrpSpPr>
          <p:nvPr/>
        </p:nvGrpSpPr>
        <p:grpSpPr bwMode="auto">
          <a:xfrm>
            <a:off x="2133600" y="1851992"/>
            <a:ext cx="6096000" cy="1143000"/>
            <a:chOff x="1344" y="2736"/>
            <a:chExt cx="3840" cy="768"/>
          </a:xfrm>
        </p:grpSpPr>
        <p:sp>
          <p:nvSpPr>
            <p:cNvPr id="155728" name="Line 80"/>
            <p:cNvSpPr>
              <a:spLocks noChangeShapeType="1"/>
            </p:cNvSpPr>
            <p:nvPr/>
          </p:nvSpPr>
          <p:spPr bwMode="auto">
            <a:xfrm>
              <a:off x="1344" y="2736"/>
              <a:ext cx="0" cy="768"/>
            </a:xfrm>
            <a:prstGeom prst="line">
              <a:avLst/>
            </a:prstGeom>
            <a:noFill/>
            <a:ln w="19050">
              <a:solidFill>
                <a:schemeClr val="accent2"/>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9" name="Line 81"/>
            <p:cNvSpPr>
              <a:spLocks noChangeShapeType="1"/>
            </p:cNvSpPr>
            <p:nvPr/>
          </p:nvSpPr>
          <p:spPr bwMode="auto">
            <a:xfrm>
              <a:off x="2304" y="2736"/>
              <a:ext cx="0" cy="768"/>
            </a:xfrm>
            <a:prstGeom prst="line">
              <a:avLst/>
            </a:prstGeom>
            <a:noFill/>
            <a:ln w="19050">
              <a:solidFill>
                <a:schemeClr val="accent2"/>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30" name="Line 82"/>
            <p:cNvSpPr>
              <a:spLocks noChangeShapeType="1"/>
            </p:cNvSpPr>
            <p:nvPr/>
          </p:nvSpPr>
          <p:spPr bwMode="auto">
            <a:xfrm>
              <a:off x="3264" y="2736"/>
              <a:ext cx="0" cy="768"/>
            </a:xfrm>
            <a:prstGeom prst="line">
              <a:avLst/>
            </a:prstGeom>
            <a:noFill/>
            <a:ln w="19050">
              <a:solidFill>
                <a:schemeClr val="accent2"/>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31" name="Line 83"/>
            <p:cNvSpPr>
              <a:spLocks noChangeShapeType="1"/>
            </p:cNvSpPr>
            <p:nvPr/>
          </p:nvSpPr>
          <p:spPr bwMode="auto">
            <a:xfrm>
              <a:off x="4224" y="2736"/>
              <a:ext cx="0" cy="768"/>
            </a:xfrm>
            <a:prstGeom prst="line">
              <a:avLst/>
            </a:prstGeom>
            <a:noFill/>
            <a:ln w="19050">
              <a:solidFill>
                <a:schemeClr val="accent2"/>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32" name="Line 84"/>
            <p:cNvSpPr>
              <a:spLocks noChangeShapeType="1"/>
            </p:cNvSpPr>
            <p:nvPr/>
          </p:nvSpPr>
          <p:spPr bwMode="auto">
            <a:xfrm>
              <a:off x="5184" y="2736"/>
              <a:ext cx="0" cy="768"/>
            </a:xfrm>
            <a:prstGeom prst="line">
              <a:avLst/>
            </a:prstGeom>
            <a:noFill/>
            <a:ln w="19050">
              <a:solidFill>
                <a:schemeClr val="accent2"/>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733" name="Group 85"/>
          <p:cNvGrpSpPr>
            <a:grpSpLocks/>
          </p:cNvGrpSpPr>
          <p:nvPr/>
        </p:nvGrpSpPr>
        <p:grpSpPr bwMode="auto">
          <a:xfrm>
            <a:off x="407988" y="2537792"/>
            <a:ext cx="8431212" cy="457200"/>
            <a:chOff x="257" y="3168"/>
            <a:chExt cx="5311" cy="288"/>
          </a:xfrm>
        </p:grpSpPr>
        <p:sp>
          <p:nvSpPr>
            <p:cNvPr id="155734" name="Line 86"/>
            <p:cNvSpPr>
              <a:spLocks noChangeShapeType="1"/>
            </p:cNvSpPr>
            <p:nvPr/>
          </p:nvSpPr>
          <p:spPr bwMode="auto">
            <a:xfrm>
              <a:off x="528" y="3456"/>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35" name="Text Box 87"/>
            <p:cNvSpPr txBox="1">
              <a:spLocks noChangeArrowheads="1"/>
            </p:cNvSpPr>
            <p:nvPr/>
          </p:nvSpPr>
          <p:spPr bwMode="auto">
            <a:xfrm>
              <a:off x="257" y="3168"/>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a:t>Q1</a:t>
              </a:r>
            </a:p>
          </p:txBody>
        </p:sp>
        <p:sp>
          <p:nvSpPr>
            <p:cNvPr id="155736" name="Line 88"/>
            <p:cNvSpPr>
              <a:spLocks noChangeShapeType="1"/>
            </p:cNvSpPr>
            <p:nvPr/>
          </p:nvSpPr>
          <p:spPr bwMode="auto">
            <a:xfrm flipV="1">
              <a:off x="1392" y="31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37" name="Line 89"/>
            <p:cNvSpPr>
              <a:spLocks noChangeShapeType="1"/>
            </p:cNvSpPr>
            <p:nvPr/>
          </p:nvSpPr>
          <p:spPr bwMode="auto">
            <a:xfrm>
              <a:off x="1488" y="3168"/>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38" name="Line 90"/>
            <p:cNvSpPr>
              <a:spLocks noChangeShapeType="1"/>
            </p:cNvSpPr>
            <p:nvPr/>
          </p:nvSpPr>
          <p:spPr bwMode="auto">
            <a:xfrm flipH="1" flipV="1">
              <a:off x="2352" y="31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39" name="Line 91"/>
            <p:cNvSpPr>
              <a:spLocks noChangeShapeType="1"/>
            </p:cNvSpPr>
            <p:nvPr/>
          </p:nvSpPr>
          <p:spPr bwMode="auto">
            <a:xfrm>
              <a:off x="2448" y="3456"/>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40" name="Line 92"/>
            <p:cNvSpPr>
              <a:spLocks noChangeShapeType="1"/>
            </p:cNvSpPr>
            <p:nvPr/>
          </p:nvSpPr>
          <p:spPr bwMode="auto">
            <a:xfrm flipV="1">
              <a:off x="3312" y="31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41" name="Line 93"/>
            <p:cNvSpPr>
              <a:spLocks noChangeShapeType="1"/>
            </p:cNvSpPr>
            <p:nvPr/>
          </p:nvSpPr>
          <p:spPr bwMode="auto">
            <a:xfrm>
              <a:off x="3408" y="3168"/>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42" name="Line 94"/>
            <p:cNvSpPr>
              <a:spLocks noChangeShapeType="1"/>
            </p:cNvSpPr>
            <p:nvPr/>
          </p:nvSpPr>
          <p:spPr bwMode="auto">
            <a:xfrm>
              <a:off x="4368" y="3456"/>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43" name="Line 95"/>
            <p:cNvSpPr>
              <a:spLocks noChangeShapeType="1"/>
            </p:cNvSpPr>
            <p:nvPr/>
          </p:nvSpPr>
          <p:spPr bwMode="auto">
            <a:xfrm flipH="1" flipV="1">
              <a:off x="4272" y="31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44" name="Line 96"/>
            <p:cNvSpPr>
              <a:spLocks noChangeShapeType="1"/>
            </p:cNvSpPr>
            <p:nvPr/>
          </p:nvSpPr>
          <p:spPr bwMode="auto">
            <a:xfrm flipV="1">
              <a:off x="5232" y="31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45" name="Line 97"/>
            <p:cNvSpPr>
              <a:spLocks noChangeShapeType="1"/>
            </p:cNvSpPr>
            <p:nvPr/>
          </p:nvSpPr>
          <p:spPr bwMode="auto">
            <a:xfrm>
              <a:off x="5328" y="31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746" name="Group 98"/>
          <p:cNvGrpSpPr>
            <a:grpSpLocks/>
          </p:cNvGrpSpPr>
          <p:nvPr/>
        </p:nvGrpSpPr>
        <p:grpSpPr bwMode="auto">
          <a:xfrm>
            <a:off x="3810000" y="2537792"/>
            <a:ext cx="3048000" cy="1143000"/>
            <a:chOff x="2400" y="3168"/>
            <a:chExt cx="1920" cy="720"/>
          </a:xfrm>
        </p:grpSpPr>
        <p:sp>
          <p:nvSpPr>
            <p:cNvPr id="155747" name="Line 99"/>
            <p:cNvSpPr>
              <a:spLocks noChangeShapeType="1"/>
            </p:cNvSpPr>
            <p:nvPr/>
          </p:nvSpPr>
          <p:spPr bwMode="auto">
            <a:xfrm>
              <a:off x="2400" y="3168"/>
              <a:ext cx="0" cy="720"/>
            </a:xfrm>
            <a:prstGeom prst="line">
              <a:avLst/>
            </a:prstGeom>
            <a:noFill/>
            <a:ln w="19050">
              <a:solidFill>
                <a:schemeClr val="accent2"/>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48" name="Line 100"/>
            <p:cNvSpPr>
              <a:spLocks noChangeShapeType="1"/>
            </p:cNvSpPr>
            <p:nvPr/>
          </p:nvSpPr>
          <p:spPr bwMode="auto">
            <a:xfrm>
              <a:off x="4320" y="3168"/>
              <a:ext cx="0" cy="720"/>
            </a:xfrm>
            <a:prstGeom prst="line">
              <a:avLst/>
            </a:prstGeom>
            <a:noFill/>
            <a:ln w="19050">
              <a:solidFill>
                <a:schemeClr val="accent2"/>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749" name="Group 101"/>
          <p:cNvGrpSpPr>
            <a:grpSpLocks/>
          </p:cNvGrpSpPr>
          <p:nvPr/>
        </p:nvGrpSpPr>
        <p:grpSpPr bwMode="auto">
          <a:xfrm>
            <a:off x="407988" y="3223592"/>
            <a:ext cx="8431212" cy="457200"/>
            <a:chOff x="257" y="3600"/>
            <a:chExt cx="5311" cy="288"/>
          </a:xfrm>
        </p:grpSpPr>
        <p:sp>
          <p:nvSpPr>
            <p:cNvPr id="155750" name="Line 102"/>
            <p:cNvSpPr>
              <a:spLocks noChangeShapeType="1"/>
            </p:cNvSpPr>
            <p:nvPr/>
          </p:nvSpPr>
          <p:spPr bwMode="auto">
            <a:xfrm>
              <a:off x="528" y="3888"/>
              <a:ext cx="19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51" name="Text Box 103"/>
            <p:cNvSpPr txBox="1">
              <a:spLocks noChangeArrowheads="1"/>
            </p:cNvSpPr>
            <p:nvPr/>
          </p:nvSpPr>
          <p:spPr bwMode="auto">
            <a:xfrm>
              <a:off x="257" y="3600"/>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a:t>Q2</a:t>
              </a:r>
            </a:p>
          </p:txBody>
        </p:sp>
        <p:sp>
          <p:nvSpPr>
            <p:cNvPr id="155752" name="Line 104"/>
            <p:cNvSpPr>
              <a:spLocks noChangeShapeType="1"/>
            </p:cNvSpPr>
            <p:nvPr/>
          </p:nvSpPr>
          <p:spPr bwMode="auto">
            <a:xfrm flipV="1">
              <a:off x="2448" y="360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53" name="Line 105"/>
            <p:cNvSpPr>
              <a:spLocks noChangeShapeType="1"/>
            </p:cNvSpPr>
            <p:nvPr/>
          </p:nvSpPr>
          <p:spPr bwMode="auto">
            <a:xfrm>
              <a:off x="2544" y="3600"/>
              <a:ext cx="18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54" name="Line 106"/>
            <p:cNvSpPr>
              <a:spLocks noChangeShapeType="1"/>
            </p:cNvSpPr>
            <p:nvPr/>
          </p:nvSpPr>
          <p:spPr bwMode="auto">
            <a:xfrm>
              <a:off x="4464" y="3888"/>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55" name="Line 107"/>
            <p:cNvSpPr>
              <a:spLocks noChangeShapeType="1"/>
            </p:cNvSpPr>
            <p:nvPr/>
          </p:nvSpPr>
          <p:spPr bwMode="auto">
            <a:xfrm flipH="1" flipV="1">
              <a:off x="4368" y="360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756" name="Group 108"/>
          <p:cNvGrpSpPr>
            <a:grpSpLocks/>
          </p:cNvGrpSpPr>
          <p:nvPr/>
        </p:nvGrpSpPr>
        <p:grpSpPr bwMode="auto">
          <a:xfrm>
            <a:off x="1219200" y="2232992"/>
            <a:ext cx="6858000" cy="1676400"/>
            <a:chOff x="768" y="2976"/>
            <a:chExt cx="4320" cy="1056"/>
          </a:xfrm>
        </p:grpSpPr>
        <p:grpSp>
          <p:nvGrpSpPr>
            <p:cNvPr id="155757" name="Group 109"/>
            <p:cNvGrpSpPr>
              <a:grpSpLocks/>
            </p:cNvGrpSpPr>
            <p:nvPr/>
          </p:nvGrpSpPr>
          <p:grpSpPr bwMode="auto">
            <a:xfrm>
              <a:off x="768" y="2976"/>
              <a:ext cx="4320" cy="1056"/>
              <a:chOff x="768" y="2592"/>
              <a:chExt cx="4320" cy="432"/>
            </a:xfrm>
          </p:grpSpPr>
          <p:sp>
            <p:nvSpPr>
              <p:cNvPr id="155758" name="Line 110"/>
              <p:cNvSpPr>
                <a:spLocks noChangeShapeType="1"/>
              </p:cNvSpPr>
              <p:nvPr/>
            </p:nvSpPr>
            <p:spPr bwMode="auto">
              <a:xfrm>
                <a:off x="76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59" name="Line 111"/>
              <p:cNvSpPr>
                <a:spLocks noChangeShapeType="1"/>
              </p:cNvSpPr>
              <p:nvPr/>
            </p:nvSpPr>
            <p:spPr bwMode="auto">
              <a:xfrm>
                <a:off x="124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60" name="Line 112"/>
              <p:cNvSpPr>
                <a:spLocks noChangeShapeType="1"/>
              </p:cNvSpPr>
              <p:nvPr/>
            </p:nvSpPr>
            <p:spPr bwMode="auto">
              <a:xfrm>
                <a:off x="172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61" name="Line 113"/>
              <p:cNvSpPr>
                <a:spLocks noChangeShapeType="1"/>
              </p:cNvSpPr>
              <p:nvPr/>
            </p:nvSpPr>
            <p:spPr bwMode="auto">
              <a:xfrm>
                <a:off x="220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62" name="Line 114"/>
              <p:cNvSpPr>
                <a:spLocks noChangeShapeType="1"/>
              </p:cNvSpPr>
              <p:nvPr/>
            </p:nvSpPr>
            <p:spPr bwMode="auto">
              <a:xfrm>
                <a:off x="268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63" name="Line 115"/>
              <p:cNvSpPr>
                <a:spLocks noChangeShapeType="1"/>
              </p:cNvSpPr>
              <p:nvPr/>
            </p:nvSpPr>
            <p:spPr bwMode="auto">
              <a:xfrm>
                <a:off x="316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64" name="Line 116"/>
              <p:cNvSpPr>
                <a:spLocks noChangeShapeType="1"/>
              </p:cNvSpPr>
              <p:nvPr/>
            </p:nvSpPr>
            <p:spPr bwMode="auto">
              <a:xfrm>
                <a:off x="364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65" name="Line 117"/>
              <p:cNvSpPr>
                <a:spLocks noChangeShapeType="1"/>
              </p:cNvSpPr>
              <p:nvPr/>
            </p:nvSpPr>
            <p:spPr bwMode="auto">
              <a:xfrm>
                <a:off x="412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66" name="Line 118"/>
              <p:cNvSpPr>
                <a:spLocks noChangeShapeType="1"/>
              </p:cNvSpPr>
              <p:nvPr/>
            </p:nvSpPr>
            <p:spPr bwMode="auto">
              <a:xfrm>
                <a:off x="460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67" name="Line 119"/>
              <p:cNvSpPr>
                <a:spLocks noChangeShapeType="1"/>
              </p:cNvSpPr>
              <p:nvPr/>
            </p:nvSpPr>
            <p:spPr bwMode="auto">
              <a:xfrm>
                <a:off x="508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768" name="Group 120"/>
            <p:cNvGrpSpPr>
              <a:grpSpLocks/>
            </p:cNvGrpSpPr>
            <p:nvPr/>
          </p:nvGrpSpPr>
          <p:grpSpPr bwMode="auto">
            <a:xfrm>
              <a:off x="2496" y="3600"/>
              <a:ext cx="1920" cy="432"/>
              <a:chOff x="2400" y="3168"/>
              <a:chExt cx="1920" cy="720"/>
            </a:xfrm>
          </p:grpSpPr>
          <p:sp>
            <p:nvSpPr>
              <p:cNvPr id="155769" name="Line 121"/>
              <p:cNvSpPr>
                <a:spLocks noChangeShapeType="1"/>
              </p:cNvSpPr>
              <p:nvPr/>
            </p:nvSpPr>
            <p:spPr bwMode="auto">
              <a:xfrm>
                <a:off x="2400" y="3168"/>
                <a:ext cx="0" cy="720"/>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70" name="Line 122"/>
              <p:cNvSpPr>
                <a:spLocks noChangeShapeType="1"/>
              </p:cNvSpPr>
              <p:nvPr/>
            </p:nvSpPr>
            <p:spPr bwMode="auto">
              <a:xfrm>
                <a:off x="4320" y="3168"/>
                <a:ext cx="0" cy="720"/>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5771" name="Line 123"/>
            <p:cNvSpPr>
              <a:spLocks noChangeShapeType="1"/>
            </p:cNvSpPr>
            <p:nvPr/>
          </p:nvSpPr>
          <p:spPr bwMode="auto">
            <a:xfrm>
              <a:off x="2208" y="3984"/>
              <a:ext cx="288" cy="0"/>
            </a:xfrm>
            <a:prstGeom prst="line">
              <a:avLst/>
            </a:prstGeom>
            <a:noFill/>
            <a:ln w="28575">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72" name="Line 124"/>
            <p:cNvSpPr>
              <a:spLocks noChangeShapeType="1"/>
            </p:cNvSpPr>
            <p:nvPr/>
          </p:nvSpPr>
          <p:spPr bwMode="auto">
            <a:xfrm>
              <a:off x="4128" y="3984"/>
              <a:ext cx="288" cy="0"/>
            </a:xfrm>
            <a:prstGeom prst="line">
              <a:avLst/>
            </a:prstGeom>
            <a:noFill/>
            <a:ln w="28575">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773" name="Group 125"/>
          <p:cNvGrpSpPr>
            <a:grpSpLocks/>
          </p:cNvGrpSpPr>
          <p:nvPr/>
        </p:nvGrpSpPr>
        <p:grpSpPr bwMode="auto">
          <a:xfrm>
            <a:off x="533400" y="4061792"/>
            <a:ext cx="8077200" cy="1676400"/>
            <a:chOff x="192" y="864"/>
            <a:chExt cx="5088" cy="1056"/>
          </a:xfrm>
        </p:grpSpPr>
        <p:sp>
          <p:nvSpPr>
            <p:cNvPr id="155774" name="Text Box 126"/>
            <p:cNvSpPr txBox="1">
              <a:spLocks noChangeArrowheads="1"/>
            </p:cNvSpPr>
            <p:nvPr/>
          </p:nvSpPr>
          <p:spPr bwMode="auto">
            <a:xfrm>
              <a:off x="192" y="1456"/>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155775" name="Rectangle 127"/>
            <p:cNvSpPr>
              <a:spLocks noChangeArrowheads="1"/>
            </p:cNvSpPr>
            <p:nvPr/>
          </p:nvSpPr>
          <p:spPr bwMode="auto">
            <a:xfrm>
              <a:off x="864" y="1248"/>
              <a:ext cx="624"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dirty="0"/>
                <a:t>Q</a:t>
              </a:r>
            </a:p>
            <a:p>
              <a:pPr algn="r">
                <a:lnSpc>
                  <a:spcPct val="120000"/>
                </a:lnSpc>
              </a:pPr>
              <a:r>
                <a:rPr lang="en-US" altLang="zh-CN" sz="2400" b="1" dirty="0"/>
                <a:t>Q</a:t>
              </a:r>
            </a:p>
          </p:txBody>
        </p:sp>
        <p:sp>
          <p:nvSpPr>
            <p:cNvPr id="155776" name="Line 128"/>
            <p:cNvSpPr>
              <a:spLocks noChangeShapeType="1"/>
            </p:cNvSpPr>
            <p:nvPr/>
          </p:nvSpPr>
          <p:spPr bwMode="auto">
            <a:xfrm>
              <a:off x="1488"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77" name="Line 129"/>
            <p:cNvSpPr>
              <a:spLocks noChangeShapeType="1"/>
            </p:cNvSpPr>
            <p:nvPr/>
          </p:nvSpPr>
          <p:spPr bwMode="auto">
            <a:xfrm>
              <a:off x="1584"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78" name="Oval 130"/>
            <p:cNvSpPr>
              <a:spLocks noChangeArrowheads="1"/>
            </p:cNvSpPr>
            <p:nvPr/>
          </p:nvSpPr>
          <p:spPr bwMode="auto">
            <a:xfrm>
              <a:off x="1488"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779" name="Line 131"/>
            <p:cNvSpPr>
              <a:spLocks noChangeShapeType="1"/>
            </p:cNvSpPr>
            <p:nvPr/>
          </p:nvSpPr>
          <p:spPr bwMode="auto">
            <a:xfrm>
              <a:off x="624"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55780" name="Group 132"/>
            <p:cNvGrpSpPr>
              <a:grpSpLocks/>
            </p:cNvGrpSpPr>
            <p:nvPr/>
          </p:nvGrpSpPr>
          <p:grpSpPr bwMode="auto">
            <a:xfrm>
              <a:off x="864" y="1536"/>
              <a:ext cx="96" cy="96"/>
              <a:chOff x="1920" y="1440"/>
              <a:chExt cx="192" cy="288"/>
            </a:xfrm>
          </p:grpSpPr>
          <p:sp>
            <p:nvSpPr>
              <p:cNvPr id="155781" name="Line 133"/>
              <p:cNvSpPr>
                <a:spLocks noChangeShapeType="1"/>
              </p:cNvSpPr>
              <p:nvPr/>
            </p:nvSpPr>
            <p:spPr bwMode="auto">
              <a:xfrm>
                <a:off x="1920" y="1440"/>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82" name="Line 134"/>
              <p:cNvSpPr>
                <a:spLocks noChangeShapeType="1"/>
              </p:cNvSpPr>
              <p:nvPr/>
            </p:nvSpPr>
            <p:spPr bwMode="auto">
              <a:xfrm flipH="1">
                <a:off x="1920" y="1584"/>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5783" name="Text Box 135"/>
            <p:cNvSpPr txBox="1">
              <a:spLocks noChangeArrowheads="1"/>
            </p:cNvSpPr>
            <p:nvPr/>
          </p:nvSpPr>
          <p:spPr bwMode="auto">
            <a:xfrm>
              <a:off x="912"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155784" name="Rectangle 136"/>
            <p:cNvSpPr>
              <a:spLocks noChangeArrowheads="1"/>
            </p:cNvSpPr>
            <p:nvPr/>
          </p:nvSpPr>
          <p:spPr bwMode="auto">
            <a:xfrm>
              <a:off x="2016" y="1248"/>
              <a:ext cx="624"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dirty="0"/>
                <a:t>Q</a:t>
              </a:r>
            </a:p>
            <a:p>
              <a:pPr algn="r">
                <a:lnSpc>
                  <a:spcPct val="120000"/>
                </a:lnSpc>
              </a:pPr>
              <a:r>
                <a:rPr lang="en-US" altLang="zh-CN" sz="2400" b="1" dirty="0"/>
                <a:t>Q</a:t>
              </a:r>
            </a:p>
          </p:txBody>
        </p:sp>
        <p:sp>
          <p:nvSpPr>
            <p:cNvPr id="155785" name="Oval 137"/>
            <p:cNvSpPr>
              <a:spLocks noChangeArrowheads="1"/>
            </p:cNvSpPr>
            <p:nvPr/>
          </p:nvSpPr>
          <p:spPr bwMode="auto">
            <a:xfrm>
              <a:off x="2640"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786" name="Line 138"/>
            <p:cNvSpPr>
              <a:spLocks noChangeShapeType="1"/>
            </p:cNvSpPr>
            <p:nvPr/>
          </p:nvSpPr>
          <p:spPr bwMode="auto">
            <a:xfrm>
              <a:off x="1776"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55787" name="Group 139"/>
            <p:cNvGrpSpPr>
              <a:grpSpLocks/>
            </p:cNvGrpSpPr>
            <p:nvPr/>
          </p:nvGrpSpPr>
          <p:grpSpPr bwMode="auto">
            <a:xfrm>
              <a:off x="2016" y="1536"/>
              <a:ext cx="96" cy="96"/>
              <a:chOff x="1920" y="1440"/>
              <a:chExt cx="192" cy="288"/>
            </a:xfrm>
          </p:grpSpPr>
          <p:sp>
            <p:nvSpPr>
              <p:cNvPr id="155788" name="Line 140"/>
              <p:cNvSpPr>
                <a:spLocks noChangeShapeType="1"/>
              </p:cNvSpPr>
              <p:nvPr/>
            </p:nvSpPr>
            <p:spPr bwMode="auto">
              <a:xfrm>
                <a:off x="1920" y="1440"/>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89" name="Line 141"/>
              <p:cNvSpPr>
                <a:spLocks noChangeShapeType="1"/>
              </p:cNvSpPr>
              <p:nvPr/>
            </p:nvSpPr>
            <p:spPr bwMode="auto">
              <a:xfrm flipH="1">
                <a:off x="1920" y="1584"/>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5790" name="Text Box 142"/>
            <p:cNvSpPr txBox="1">
              <a:spLocks noChangeArrowheads="1"/>
            </p:cNvSpPr>
            <p:nvPr/>
          </p:nvSpPr>
          <p:spPr bwMode="auto">
            <a:xfrm>
              <a:off x="2064"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155791" name="Rectangle 143"/>
            <p:cNvSpPr>
              <a:spLocks noChangeArrowheads="1"/>
            </p:cNvSpPr>
            <p:nvPr/>
          </p:nvSpPr>
          <p:spPr bwMode="auto">
            <a:xfrm>
              <a:off x="3168" y="1248"/>
              <a:ext cx="624"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dirty="0"/>
                <a:t>Q</a:t>
              </a:r>
            </a:p>
            <a:p>
              <a:pPr algn="r">
                <a:lnSpc>
                  <a:spcPct val="120000"/>
                </a:lnSpc>
              </a:pPr>
              <a:r>
                <a:rPr lang="en-US" altLang="zh-CN" sz="2400" b="1" dirty="0"/>
                <a:t>Q</a:t>
              </a:r>
            </a:p>
          </p:txBody>
        </p:sp>
        <p:sp>
          <p:nvSpPr>
            <p:cNvPr id="155792" name="Oval 144"/>
            <p:cNvSpPr>
              <a:spLocks noChangeArrowheads="1"/>
            </p:cNvSpPr>
            <p:nvPr/>
          </p:nvSpPr>
          <p:spPr bwMode="auto">
            <a:xfrm>
              <a:off x="3792"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5793" name="Group 145"/>
            <p:cNvGrpSpPr>
              <a:grpSpLocks/>
            </p:cNvGrpSpPr>
            <p:nvPr/>
          </p:nvGrpSpPr>
          <p:grpSpPr bwMode="auto">
            <a:xfrm>
              <a:off x="3168" y="1536"/>
              <a:ext cx="96" cy="96"/>
              <a:chOff x="1920" y="1440"/>
              <a:chExt cx="192" cy="288"/>
            </a:xfrm>
          </p:grpSpPr>
          <p:sp>
            <p:nvSpPr>
              <p:cNvPr id="155794" name="Line 146"/>
              <p:cNvSpPr>
                <a:spLocks noChangeShapeType="1"/>
              </p:cNvSpPr>
              <p:nvPr/>
            </p:nvSpPr>
            <p:spPr bwMode="auto">
              <a:xfrm>
                <a:off x="1920" y="1440"/>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95" name="Line 147"/>
              <p:cNvSpPr>
                <a:spLocks noChangeShapeType="1"/>
              </p:cNvSpPr>
              <p:nvPr/>
            </p:nvSpPr>
            <p:spPr bwMode="auto">
              <a:xfrm flipH="1">
                <a:off x="1920" y="1584"/>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5796" name="Text Box 148"/>
            <p:cNvSpPr txBox="1">
              <a:spLocks noChangeArrowheads="1"/>
            </p:cNvSpPr>
            <p:nvPr/>
          </p:nvSpPr>
          <p:spPr bwMode="auto">
            <a:xfrm>
              <a:off x="3216"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155797" name="Rectangle 149"/>
            <p:cNvSpPr>
              <a:spLocks noChangeArrowheads="1"/>
            </p:cNvSpPr>
            <p:nvPr/>
          </p:nvSpPr>
          <p:spPr bwMode="auto">
            <a:xfrm>
              <a:off x="4320" y="1248"/>
              <a:ext cx="624"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dirty="0"/>
                <a:t>Q</a:t>
              </a:r>
            </a:p>
            <a:p>
              <a:pPr algn="r">
                <a:lnSpc>
                  <a:spcPct val="120000"/>
                </a:lnSpc>
              </a:pPr>
              <a:r>
                <a:rPr lang="en-US" altLang="zh-CN" sz="2400" b="1" dirty="0"/>
                <a:t>Q</a:t>
              </a:r>
            </a:p>
          </p:txBody>
        </p:sp>
        <p:sp>
          <p:nvSpPr>
            <p:cNvPr id="155798" name="Line 150"/>
            <p:cNvSpPr>
              <a:spLocks noChangeShapeType="1"/>
            </p:cNvSpPr>
            <p:nvPr/>
          </p:nvSpPr>
          <p:spPr bwMode="auto">
            <a:xfrm>
              <a:off x="5040" y="17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99" name="Oval 151"/>
            <p:cNvSpPr>
              <a:spLocks noChangeArrowheads="1"/>
            </p:cNvSpPr>
            <p:nvPr/>
          </p:nvSpPr>
          <p:spPr bwMode="auto">
            <a:xfrm>
              <a:off x="4944"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5800" name="Group 152"/>
            <p:cNvGrpSpPr>
              <a:grpSpLocks/>
            </p:cNvGrpSpPr>
            <p:nvPr/>
          </p:nvGrpSpPr>
          <p:grpSpPr bwMode="auto">
            <a:xfrm>
              <a:off x="4320" y="1536"/>
              <a:ext cx="96" cy="96"/>
              <a:chOff x="1920" y="1440"/>
              <a:chExt cx="192" cy="288"/>
            </a:xfrm>
          </p:grpSpPr>
          <p:sp>
            <p:nvSpPr>
              <p:cNvPr id="155801" name="Line 153"/>
              <p:cNvSpPr>
                <a:spLocks noChangeShapeType="1"/>
              </p:cNvSpPr>
              <p:nvPr/>
            </p:nvSpPr>
            <p:spPr bwMode="auto">
              <a:xfrm>
                <a:off x="1920" y="1440"/>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02" name="Line 154"/>
              <p:cNvSpPr>
                <a:spLocks noChangeShapeType="1"/>
              </p:cNvSpPr>
              <p:nvPr/>
            </p:nvSpPr>
            <p:spPr bwMode="auto">
              <a:xfrm flipH="1">
                <a:off x="1920" y="1584"/>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5803" name="Text Box 155"/>
            <p:cNvSpPr txBox="1">
              <a:spLocks noChangeArrowheads="1"/>
            </p:cNvSpPr>
            <p:nvPr/>
          </p:nvSpPr>
          <p:spPr bwMode="auto">
            <a:xfrm>
              <a:off x="4368"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155804" name="Line 156"/>
            <p:cNvSpPr>
              <a:spLocks noChangeShapeType="1"/>
            </p:cNvSpPr>
            <p:nvPr/>
          </p:nvSpPr>
          <p:spPr bwMode="auto">
            <a:xfrm>
              <a:off x="1776" y="158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05" name="Line 157"/>
            <p:cNvSpPr>
              <a:spLocks noChangeShapeType="1"/>
            </p:cNvSpPr>
            <p:nvPr/>
          </p:nvSpPr>
          <p:spPr bwMode="auto">
            <a:xfrm>
              <a:off x="1680" y="1152"/>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06" name="Line 158"/>
            <p:cNvSpPr>
              <a:spLocks noChangeShapeType="1"/>
            </p:cNvSpPr>
            <p:nvPr/>
          </p:nvSpPr>
          <p:spPr bwMode="auto">
            <a:xfrm>
              <a:off x="2736"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07" name="Line 159"/>
            <p:cNvSpPr>
              <a:spLocks noChangeShapeType="1"/>
            </p:cNvSpPr>
            <p:nvPr/>
          </p:nvSpPr>
          <p:spPr bwMode="auto">
            <a:xfrm>
              <a:off x="2928"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08" name="Line 160"/>
            <p:cNvSpPr>
              <a:spLocks noChangeShapeType="1"/>
            </p:cNvSpPr>
            <p:nvPr/>
          </p:nvSpPr>
          <p:spPr bwMode="auto">
            <a:xfrm>
              <a:off x="2928" y="158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09" name="Line 161"/>
            <p:cNvSpPr>
              <a:spLocks noChangeShapeType="1"/>
            </p:cNvSpPr>
            <p:nvPr/>
          </p:nvSpPr>
          <p:spPr bwMode="auto">
            <a:xfrm>
              <a:off x="3888"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0" name="Line 162"/>
            <p:cNvSpPr>
              <a:spLocks noChangeShapeType="1"/>
            </p:cNvSpPr>
            <p:nvPr/>
          </p:nvSpPr>
          <p:spPr bwMode="auto">
            <a:xfrm>
              <a:off x="4080"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1" name="Line 163"/>
            <p:cNvSpPr>
              <a:spLocks noChangeShapeType="1"/>
            </p:cNvSpPr>
            <p:nvPr/>
          </p:nvSpPr>
          <p:spPr bwMode="auto">
            <a:xfrm>
              <a:off x="4080" y="158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2" name="Line 164"/>
            <p:cNvSpPr>
              <a:spLocks noChangeShapeType="1"/>
            </p:cNvSpPr>
            <p:nvPr/>
          </p:nvSpPr>
          <p:spPr bwMode="auto">
            <a:xfrm>
              <a:off x="2640"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3" name="Line 165"/>
            <p:cNvSpPr>
              <a:spLocks noChangeShapeType="1"/>
            </p:cNvSpPr>
            <p:nvPr/>
          </p:nvSpPr>
          <p:spPr bwMode="auto">
            <a:xfrm flipH="1">
              <a:off x="2832" y="1152"/>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4" name="Line 166"/>
            <p:cNvSpPr>
              <a:spLocks noChangeShapeType="1"/>
            </p:cNvSpPr>
            <p:nvPr/>
          </p:nvSpPr>
          <p:spPr bwMode="auto">
            <a:xfrm>
              <a:off x="3792"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5" name="Line 167"/>
            <p:cNvSpPr>
              <a:spLocks noChangeShapeType="1"/>
            </p:cNvSpPr>
            <p:nvPr/>
          </p:nvSpPr>
          <p:spPr bwMode="auto">
            <a:xfrm>
              <a:off x="3984" y="1152"/>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6" name="Line 168"/>
            <p:cNvSpPr>
              <a:spLocks noChangeShapeType="1"/>
            </p:cNvSpPr>
            <p:nvPr/>
          </p:nvSpPr>
          <p:spPr bwMode="auto">
            <a:xfrm>
              <a:off x="4944"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7" name="Line 169"/>
            <p:cNvSpPr>
              <a:spLocks noChangeShapeType="1"/>
            </p:cNvSpPr>
            <p:nvPr/>
          </p:nvSpPr>
          <p:spPr bwMode="auto">
            <a:xfrm>
              <a:off x="5136" y="1152"/>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8" name="Text Box 170"/>
            <p:cNvSpPr txBox="1">
              <a:spLocks noChangeArrowheads="1"/>
            </p:cNvSpPr>
            <p:nvPr/>
          </p:nvSpPr>
          <p:spPr bwMode="auto">
            <a:xfrm>
              <a:off x="1488"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Q0</a:t>
              </a:r>
            </a:p>
          </p:txBody>
        </p:sp>
        <p:sp>
          <p:nvSpPr>
            <p:cNvPr id="155819" name="Text Box 171"/>
            <p:cNvSpPr txBox="1">
              <a:spLocks noChangeArrowheads="1"/>
            </p:cNvSpPr>
            <p:nvPr/>
          </p:nvSpPr>
          <p:spPr bwMode="auto">
            <a:xfrm>
              <a:off x="2649"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Q1</a:t>
              </a:r>
            </a:p>
          </p:txBody>
        </p:sp>
        <p:sp>
          <p:nvSpPr>
            <p:cNvPr id="155820" name="Text Box 172"/>
            <p:cNvSpPr txBox="1">
              <a:spLocks noChangeArrowheads="1"/>
            </p:cNvSpPr>
            <p:nvPr/>
          </p:nvSpPr>
          <p:spPr bwMode="auto">
            <a:xfrm>
              <a:off x="3792"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Q2</a:t>
              </a:r>
            </a:p>
          </p:txBody>
        </p:sp>
        <p:sp>
          <p:nvSpPr>
            <p:cNvPr id="155821" name="Text Box 173"/>
            <p:cNvSpPr txBox="1">
              <a:spLocks noChangeArrowheads="1"/>
            </p:cNvSpPr>
            <p:nvPr/>
          </p:nvSpPr>
          <p:spPr bwMode="auto">
            <a:xfrm>
              <a:off x="4953"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Q3</a:t>
              </a:r>
            </a:p>
          </p:txBody>
        </p:sp>
      </p:grpSp>
      <p:sp>
        <p:nvSpPr>
          <p:cNvPr id="155822" name="Text Box 174"/>
          <p:cNvSpPr txBox="1">
            <a:spLocks noChangeArrowheads="1"/>
          </p:cNvSpPr>
          <p:nvPr/>
        </p:nvSpPr>
        <p:spPr bwMode="auto">
          <a:xfrm>
            <a:off x="577850" y="5857230"/>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ea typeface="黑体" pitchFamily="2" charset="-122"/>
              </a:rPr>
              <a:t>速度慢，</a:t>
            </a:r>
          </a:p>
        </p:txBody>
      </p:sp>
      <p:sp>
        <p:nvSpPr>
          <p:cNvPr id="155823" name="Text Box 175"/>
          <p:cNvSpPr txBox="1">
            <a:spLocks noChangeArrowheads="1"/>
          </p:cNvSpPr>
          <p:nvPr/>
        </p:nvSpPr>
        <p:spPr bwMode="auto">
          <a:xfrm>
            <a:off x="1842314" y="5844368"/>
            <a:ext cx="61205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mn-ea"/>
                <a:ea typeface="+mn-ea"/>
              </a:rPr>
              <a:t>最坏情况，第</a:t>
            </a:r>
            <a:r>
              <a:rPr lang="en-US" altLang="zh-CN" sz="2400" b="1" dirty="0">
                <a:latin typeface="+mn-ea"/>
                <a:ea typeface="+mn-ea"/>
              </a:rPr>
              <a:t>n</a:t>
            </a:r>
            <a:r>
              <a:rPr lang="zh-CN" altLang="en-US" sz="2400" b="1" dirty="0">
                <a:latin typeface="+mn-ea"/>
                <a:ea typeface="+mn-ea"/>
              </a:rPr>
              <a:t>位要经过 </a:t>
            </a:r>
            <a:r>
              <a:rPr lang="en-US" altLang="zh-CN" sz="2400" b="1" dirty="0" err="1">
                <a:latin typeface="+mn-ea"/>
                <a:ea typeface="+mn-ea"/>
              </a:rPr>
              <a:t>n×t</a:t>
            </a:r>
            <a:r>
              <a:rPr lang="en-US" altLang="zh-CN" sz="2400" b="1" baseline="-25000" dirty="0" err="1">
                <a:latin typeface="+mn-ea"/>
                <a:ea typeface="+mn-ea"/>
              </a:rPr>
              <a:t>TQ</a:t>
            </a:r>
            <a:r>
              <a:rPr lang="en-US" altLang="zh-CN" sz="2400" b="1" dirty="0">
                <a:latin typeface="+mn-ea"/>
                <a:ea typeface="+mn-ea"/>
              </a:rPr>
              <a:t> </a:t>
            </a:r>
            <a:r>
              <a:rPr lang="zh-CN" altLang="en-US" sz="2400" b="1" dirty="0">
                <a:latin typeface="+mn-ea"/>
                <a:ea typeface="+mn-ea"/>
              </a:rPr>
              <a:t>的延迟时间</a:t>
            </a:r>
          </a:p>
        </p:txBody>
      </p:sp>
      <p:sp>
        <p:nvSpPr>
          <p:cNvPr id="155824" name="Text Box 176"/>
          <p:cNvSpPr txBox="1">
            <a:spLocks noChangeArrowheads="1"/>
          </p:cNvSpPr>
          <p:nvPr/>
        </p:nvSpPr>
        <p:spPr bwMode="auto">
          <a:xfrm>
            <a:off x="5641975" y="6186488"/>
            <a:ext cx="2405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latin typeface="Times New Roman"/>
                <a:ea typeface="华文新魏" pitchFamily="2" charset="-122"/>
              </a:rPr>
              <a:t>——</a:t>
            </a:r>
            <a:r>
              <a:rPr lang="zh-CN" altLang="en-US" sz="2800" b="1" dirty="0">
                <a:solidFill>
                  <a:schemeClr val="tx2"/>
                </a:solidFill>
                <a:latin typeface="华文新魏" pitchFamily="2" charset="-122"/>
                <a:ea typeface="华文新魏" pitchFamily="2" charset="-122"/>
              </a:rPr>
              <a:t> 异步时序</a:t>
            </a:r>
          </a:p>
        </p:txBody>
      </p:sp>
      <p:sp>
        <p:nvSpPr>
          <p:cNvPr id="2" name="日期占位符 1"/>
          <p:cNvSpPr>
            <a:spLocks noGrp="1"/>
          </p:cNvSpPr>
          <p:nvPr>
            <p:ph type="dt" sz="half" idx="10"/>
          </p:nvPr>
        </p:nvSpPr>
        <p:spPr/>
        <p:txBody>
          <a:bodyPr/>
          <a:lstStyle/>
          <a:p>
            <a:pPr>
              <a:defRPr/>
            </a:pPr>
            <a:fld id="{B537E5F1-6F09-4E98-80A9-9D4C3F1AB978}"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14</a:t>
            </a:fld>
            <a:endParaRPr lang="en-US" altLang="zh-CN"/>
          </a:p>
        </p:txBody>
      </p:sp>
      <p:sp>
        <p:nvSpPr>
          <p:cNvPr id="180" name="Rectangle 2"/>
          <p:cNvSpPr txBox="1">
            <a:spLocks noChangeArrowheads="1"/>
          </p:cNvSpPr>
          <p:nvPr/>
        </p:nvSpPr>
        <p:spPr>
          <a:xfrm>
            <a:off x="1000100" y="185720"/>
            <a:ext cx="7570813"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kern="0"/>
              <a:t>行波计数器（</a:t>
            </a:r>
            <a:r>
              <a:rPr lang="en-US" altLang="zh-CN" kern="0"/>
              <a:t>ripple counter）</a:t>
            </a:r>
            <a:endParaRPr lang="zh-CN" altLang="en-US" kern="0" dirty="0"/>
          </a:p>
        </p:txBody>
      </p:sp>
    </p:spTree>
    <p:extLst>
      <p:ext uri="{BB962C8B-B14F-4D97-AF65-F5344CB8AC3E}">
        <p14:creationId xmlns:p14="http://schemas.microsoft.com/office/powerpoint/2010/main" val="2755746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5650"/>
                                        </p:tgtEl>
                                        <p:attrNameLst>
                                          <p:attrName>style.visibility</p:attrName>
                                        </p:attrNameLst>
                                      </p:cBhvr>
                                      <p:to>
                                        <p:strVal val="visible"/>
                                      </p:to>
                                    </p:set>
                                    <p:animEffect transition="in" filter="blinds(horizontal)">
                                      <p:cBhvr>
                                        <p:cTn id="7" dur="500"/>
                                        <p:tgtEl>
                                          <p:spTgt spid="155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5693"/>
                                        </p:tgtEl>
                                        <p:attrNameLst>
                                          <p:attrName>style.visibility</p:attrName>
                                        </p:attrNameLst>
                                      </p:cBhvr>
                                      <p:to>
                                        <p:strVal val="visible"/>
                                      </p:to>
                                    </p:set>
                                    <p:animEffect transition="in" filter="wipe(up)">
                                      <p:cBhvr>
                                        <p:cTn id="12" dur="500"/>
                                        <p:tgtEl>
                                          <p:spTgt spid="1556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5704"/>
                                        </p:tgtEl>
                                        <p:attrNameLst>
                                          <p:attrName>style.visibility</p:attrName>
                                        </p:attrNameLst>
                                      </p:cBhvr>
                                      <p:to>
                                        <p:strVal val="visible"/>
                                      </p:to>
                                    </p:set>
                                    <p:animEffect transition="in" filter="blinds(horizontal)">
                                      <p:cBhvr>
                                        <p:cTn id="17" dur="500"/>
                                        <p:tgtEl>
                                          <p:spTgt spid="1557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55727"/>
                                        </p:tgtEl>
                                        <p:attrNameLst>
                                          <p:attrName>style.visibility</p:attrName>
                                        </p:attrNameLst>
                                      </p:cBhvr>
                                      <p:to>
                                        <p:strVal val="visible"/>
                                      </p:to>
                                    </p:set>
                                    <p:animEffect transition="in" filter="wipe(up)">
                                      <p:cBhvr>
                                        <p:cTn id="22" dur="500"/>
                                        <p:tgtEl>
                                          <p:spTgt spid="1557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5733"/>
                                        </p:tgtEl>
                                        <p:attrNameLst>
                                          <p:attrName>style.visibility</p:attrName>
                                        </p:attrNameLst>
                                      </p:cBhvr>
                                      <p:to>
                                        <p:strVal val="visible"/>
                                      </p:to>
                                    </p:set>
                                    <p:animEffect transition="in" filter="blinds(horizontal)">
                                      <p:cBhvr>
                                        <p:cTn id="27" dur="500"/>
                                        <p:tgtEl>
                                          <p:spTgt spid="1557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55746"/>
                                        </p:tgtEl>
                                        <p:attrNameLst>
                                          <p:attrName>style.visibility</p:attrName>
                                        </p:attrNameLst>
                                      </p:cBhvr>
                                      <p:to>
                                        <p:strVal val="visible"/>
                                      </p:to>
                                    </p:set>
                                    <p:animEffect transition="in" filter="wipe(up)">
                                      <p:cBhvr>
                                        <p:cTn id="32" dur="500"/>
                                        <p:tgtEl>
                                          <p:spTgt spid="1557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5749"/>
                                        </p:tgtEl>
                                        <p:attrNameLst>
                                          <p:attrName>style.visibility</p:attrName>
                                        </p:attrNameLst>
                                      </p:cBhvr>
                                      <p:to>
                                        <p:strVal val="visible"/>
                                      </p:to>
                                    </p:set>
                                    <p:animEffect transition="in" filter="blinds(horizontal)">
                                      <p:cBhvr>
                                        <p:cTn id="37" dur="500"/>
                                        <p:tgtEl>
                                          <p:spTgt spid="1557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55756"/>
                                        </p:tgtEl>
                                        <p:attrNameLst>
                                          <p:attrName>style.visibility</p:attrName>
                                        </p:attrNameLst>
                                      </p:cBhvr>
                                      <p:to>
                                        <p:strVal val="visible"/>
                                      </p:to>
                                    </p:set>
                                    <p:animEffect transition="in" filter="wipe(up)">
                                      <p:cBhvr>
                                        <p:cTn id="42" dur="500"/>
                                        <p:tgtEl>
                                          <p:spTgt spid="15575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5822"/>
                                        </p:tgtEl>
                                        <p:attrNameLst>
                                          <p:attrName>style.visibility</p:attrName>
                                        </p:attrNameLst>
                                      </p:cBhvr>
                                      <p:to>
                                        <p:strVal val="visible"/>
                                      </p:to>
                                    </p:set>
                                    <p:animEffect transition="in" filter="blinds(horizontal)">
                                      <p:cBhvr>
                                        <p:cTn id="47" dur="500"/>
                                        <p:tgtEl>
                                          <p:spTgt spid="1558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5823"/>
                                        </p:tgtEl>
                                        <p:attrNameLst>
                                          <p:attrName>style.visibility</p:attrName>
                                        </p:attrNameLst>
                                      </p:cBhvr>
                                      <p:to>
                                        <p:strVal val="visible"/>
                                      </p:to>
                                    </p:set>
                                    <p:animEffect transition="in" filter="blinds(horizontal)">
                                      <p:cBhvr>
                                        <p:cTn id="52" dur="500"/>
                                        <p:tgtEl>
                                          <p:spTgt spid="15582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5824"/>
                                        </p:tgtEl>
                                        <p:attrNameLst>
                                          <p:attrName>style.visibility</p:attrName>
                                        </p:attrNameLst>
                                      </p:cBhvr>
                                      <p:to>
                                        <p:strVal val="visible"/>
                                      </p:to>
                                    </p:set>
                                    <p:animEffect transition="in" filter="blinds(horizontal)">
                                      <p:cBhvr>
                                        <p:cTn id="57" dur="500"/>
                                        <p:tgtEl>
                                          <p:spTgt spid="155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822" grpId="0" autoUpdateAnimBg="0"/>
      <p:bldP spid="155823" grpId="0" autoUpdateAnimBg="0"/>
      <p:bldP spid="15582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000100" y="185720"/>
            <a:ext cx="8036396" cy="742950"/>
          </a:xfrm>
        </p:spPr>
        <p:txBody>
          <a:bodyPr/>
          <a:lstStyle/>
          <a:p>
            <a:r>
              <a:rPr lang="zh-CN" altLang="en-US" dirty="0"/>
              <a:t>同步计数器</a:t>
            </a:r>
            <a:r>
              <a:rPr lang="en-US" altLang="zh-CN" dirty="0"/>
              <a:t>synchronous counter</a:t>
            </a:r>
            <a:endParaRPr lang="zh-CN" altLang="en-US" dirty="0"/>
          </a:p>
        </p:txBody>
      </p:sp>
      <p:grpSp>
        <p:nvGrpSpPr>
          <p:cNvPr id="156680" name="Group 8"/>
          <p:cNvGrpSpPr>
            <a:grpSpLocks/>
          </p:cNvGrpSpPr>
          <p:nvPr/>
        </p:nvGrpSpPr>
        <p:grpSpPr bwMode="auto">
          <a:xfrm>
            <a:off x="457200" y="3153356"/>
            <a:ext cx="2103411" cy="1420364"/>
            <a:chOff x="3552" y="763"/>
            <a:chExt cx="1152" cy="677"/>
          </a:xfrm>
        </p:grpSpPr>
        <p:graphicFrame>
          <p:nvGraphicFramePr>
            <p:cNvPr id="156681" name="Object 9"/>
            <p:cNvGraphicFramePr>
              <a:graphicFrameLocks noChangeAspect="1"/>
            </p:cNvGraphicFramePr>
            <p:nvPr/>
          </p:nvGraphicFramePr>
          <p:xfrm>
            <a:off x="3552" y="763"/>
            <a:ext cx="1152" cy="677"/>
          </p:xfrm>
          <a:graphic>
            <a:graphicData uri="http://schemas.openxmlformats.org/presentationml/2006/ole">
              <mc:AlternateContent xmlns:mc="http://schemas.openxmlformats.org/markup-compatibility/2006">
                <mc:Choice xmlns:v="urn:schemas-microsoft-com:vml" Requires="v">
                  <p:oleObj spid="_x0000_s178306" name="Artwork" r:id="rId4" imgW="1200318" imgH="704948" progId="Adobe.Illustrator.7">
                    <p:embed/>
                  </p:oleObj>
                </mc:Choice>
                <mc:Fallback>
                  <p:oleObj name="Artwork" r:id="rId4" imgW="1200318" imgH="704948"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763"/>
                          <a:ext cx="1152" cy="6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6682" name="Text Box 10"/>
            <p:cNvSpPr txBox="1">
              <a:spLocks noChangeArrowheads="1"/>
            </p:cNvSpPr>
            <p:nvPr/>
          </p:nvSpPr>
          <p:spPr bwMode="auto">
            <a:xfrm>
              <a:off x="3792" y="816"/>
              <a:ext cx="620"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p>
              <a:r>
                <a:rPr lang="en-US" altLang="zh-CN" sz="2000" b="1">
                  <a:latin typeface="Arial" charset="0"/>
                </a:rPr>
                <a:t>EN    </a:t>
              </a:r>
              <a:r>
                <a:rPr lang="en-US" altLang="zh-CN" sz="2000" b="1" baseline="-25000">
                  <a:latin typeface="Arial" charset="0"/>
                </a:rPr>
                <a:t> </a:t>
              </a:r>
              <a:r>
                <a:rPr lang="en-US" altLang="zh-CN" sz="2000" b="1">
                  <a:latin typeface="Arial" charset="0"/>
                </a:rPr>
                <a:t>Q</a:t>
              </a:r>
            </a:p>
          </p:txBody>
        </p:sp>
        <p:sp>
          <p:nvSpPr>
            <p:cNvPr id="156683" name="Text Box 11"/>
            <p:cNvSpPr txBox="1">
              <a:spLocks noChangeArrowheads="1"/>
            </p:cNvSpPr>
            <p:nvPr/>
          </p:nvSpPr>
          <p:spPr bwMode="auto">
            <a:xfrm>
              <a:off x="3888" y="1104"/>
              <a:ext cx="510"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p>
              <a:r>
                <a:rPr lang="en-US" altLang="zh-CN" sz="2000" b="1">
                  <a:latin typeface="Arial" charset="0"/>
                </a:rPr>
                <a:t>T     Q</a:t>
              </a:r>
            </a:p>
          </p:txBody>
        </p:sp>
      </p:grpSp>
      <p:sp>
        <p:nvSpPr>
          <p:cNvPr id="156685" name="Text Box 13"/>
          <p:cNvSpPr txBox="1">
            <a:spLocks noChangeArrowheads="1"/>
          </p:cNvSpPr>
          <p:nvPr/>
        </p:nvSpPr>
        <p:spPr bwMode="auto">
          <a:xfrm>
            <a:off x="40378" y="4778127"/>
            <a:ext cx="304282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ahoma" pitchFamily="34" charset="0"/>
                <a:ea typeface="黑体" pitchFamily="2" charset="-122"/>
              </a:rPr>
              <a:t>Q* = EN·Q’ + EN’·Q </a:t>
            </a:r>
          </a:p>
          <a:p>
            <a:r>
              <a:rPr lang="en-US" altLang="zh-CN" sz="2400" dirty="0">
                <a:latin typeface="Tahoma" pitchFamily="34" charset="0"/>
                <a:ea typeface="黑体" pitchFamily="2" charset="-122"/>
              </a:rPr>
              <a:t>     = EN </a:t>
            </a:r>
            <a:r>
              <a:rPr lang="en-US" altLang="zh-CN" sz="2400" dirty="0">
                <a:latin typeface="Tahoma" pitchFamily="34" charset="0"/>
                <a:ea typeface="黑体" pitchFamily="2" charset="-122"/>
                <a:sym typeface="Symbol" pitchFamily="18" charset="2"/>
              </a:rPr>
              <a:t> </a:t>
            </a:r>
            <a:r>
              <a:rPr lang="en-US" altLang="zh-CN" sz="2400" dirty="0">
                <a:latin typeface="Tahoma" pitchFamily="34" charset="0"/>
                <a:ea typeface="黑体" pitchFamily="2" charset="-122"/>
              </a:rPr>
              <a:t>Q</a:t>
            </a:r>
          </a:p>
        </p:txBody>
      </p:sp>
      <p:sp>
        <p:nvSpPr>
          <p:cNvPr id="156686" name="Text Box 14"/>
          <p:cNvSpPr txBox="1">
            <a:spLocks noChangeArrowheads="1"/>
          </p:cNvSpPr>
          <p:nvPr/>
        </p:nvSpPr>
        <p:spPr bwMode="auto">
          <a:xfrm>
            <a:off x="3083198" y="2869818"/>
            <a:ext cx="6060801"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400" dirty="0">
                <a:latin typeface="+mn-ea"/>
                <a:ea typeface="+mn-ea"/>
              </a:rPr>
              <a:t>通过</a:t>
            </a:r>
            <a:r>
              <a:rPr lang="en-US" altLang="zh-CN" sz="2400" dirty="0">
                <a:latin typeface="+mn-ea"/>
                <a:ea typeface="+mn-ea"/>
              </a:rPr>
              <a:t>EN</a:t>
            </a:r>
            <a:r>
              <a:rPr lang="zh-CN" altLang="en-US" sz="2400" dirty="0">
                <a:latin typeface="+mn-ea"/>
                <a:ea typeface="+mn-ea"/>
              </a:rPr>
              <a:t>端进行翻转控制，需要翻转时，使 </a:t>
            </a:r>
            <a:r>
              <a:rPr lang="en-US" altLang="zh-CN" sz="2400" dirty="0">
                <a:latin typeface="+mn-ea"/>
                <a:ea typeface="+mn-ea"/>
              </a:rPr>
              <a:t>EN = 1</a:t>
            </a:r>
            <a:r>
              <a:rPr lang="zh-CN" altLang="en-US" sz="2400" dirty="0">
                <a:latin typeface="+mn-ea"/>
                <a:ea typeface="+mn-ea"/>
              </a:rPr>
              <a:t>。</a:t>
            </a:r>
            <a:endParaRPr lang="en-US" altLang="zh-CN" sz="2400" dirty="0">
              <a:latin typeface="+mn-ea"/>
              <a:ea typeface="+mn-ea"/>
            </a:endParaRPr>
          </a:p>
          <a:p>
            <a:pPr>
              <a:lnSpc>
                <a:spcPct val="130000"/>
              </a:lnSpc>
            </a:pPr>
            <a:r>
              <a:rPr lang="zh-CN" altLang="en-US" sz="2400" b="1" dirty="0">
                <a:latin typeface="Tahoma" pitchFamily="34" charset="0"/>
                <a:ea typeface="黑体" pitchFamily="2" charset="-122"/>
              </a:rPr>
              <a:t>仅当第 </a:t>
            </a:r>
            <a:r>
              <a:rPr lang="en-US" altLang="zh-CN" sz="2400" b="1" dirty="0" err="1">
                <a:latin typeface="Tahoma" pitchFamily="34" charset="0"/>
                <a:ea typeface="黑体" pitchFamily="2" charset="-122"/>
              </a:rPr>
              <a:t>i</a:t>
            </a:r>
            <a:r>
              <a:rPr lang="en-US" altLang="zh-CN" sz="2400" b="1" dirty="0">
                <a:latin typeface="Tahoma" pitchFamily="34" charset="0"/>
                <a:ea typeface="黑体" pitchFamily="2" charset="-122"/>
              </a:rPr>
              <a:t> </a:t>
            </a:r>
            <a:r>
              <a:rPr lang="zh-CN" altLang="en-US" sz="2400" b="1" dirty="0">
                <a:latin typeface="Tahoma" pitchFamily="34" charset="0"/>
                <a:ea typeface="黑体" pitchFamily="2" charset="-122"/>
              </a:rPr>
              <a:t>位以下的各位都为 1 时，第 </a:t>
            </a:r>
            <a:r>
              <a:rPr lang="en-US" altLang="zh-CN" sz="2400" b="1" dirty="0" err="1">
                <a:latin typeface="Tahoma" pitchFamily="34" charset="0"/>
                <a:ea typeface="黑体" pitchFamily="2" charset="-122"/>
              </a:rPr>
              <a:t>i</a:t>
            </a:r>
            <a:r>
              <a:rPr lang="en-US" altLang="zh-CN" sz="2400" b="1" dirty="0">
                <a:latin typeface="Tahoma" pitchFamily="34" charset="0"/>
                <a:ea typeface="黑体" pitchFamily="2" charset="-122"/>
              </a:rPr>
              <a:t> </a:t>
            </a:r>
            <a:r>
              <a:rPr lang="zh-CN" altLang="en-US" sz="2400" b="1" dirty="0">
                <a:latin typeface="Tahoma" pitchFamily="34" charset="0"/>
                <a:ea typeface="黑体" pitchFamily="2" charset="-122"/>
              </a:rPr>
              <a:t>位的状态才会改变。</a:t>
            </a:r>
          </a:p>
          <a:p>
            <a:pPr>
              <a:lnSpc>
                <a:spcPct val="130000"/>
              </a:lnSpc>
            </a:pPr>
            <a:r>
              <a:rPr lang="en-US" altLang="zh-CN" sz="2400" dirty="0">
                <a:latin typeface="+mn-ea"/>
                <a:ea typeface="+mn-ea"/>
              </a:rPr>
              <a:t> </a:t>
            </a:r>
            <a:r>
              <a:rPr lang="en-US" altLang="zh-CN" sz="2400" dirty="0" err="1">
                <a:latin typeface="+mn-ea"/>
                <a:ea typeface="+mn-ea"/>
              </a:rPr>
              <a:t>EN</a:t>
            </a:r>
            <a:r>
              <a:rPr lang="en-US" altLang="zh-CN" sz="2400" baseline="-25000" dirty="0" err="1">
                <a:latin typeface="+mn-ea"/>
                <a:ea typeface="+mn-ea"/>
              </a:rPr>
              <a:t>i</a:t>
            </a:r>
            <a:r>
              <a:rPr lang="en-US" altLang="zh-CN" sz="2400" dirty="0">
                <a:latin typeface="+mn-ea"/>
                <a:ea typeface="+mn-ea"/>
              </a:rPr>
              <a:t> = Q</a:t>
            </a:r>
            <a:r>
              <a:rPr lang="en-US" altLang="zh-CN" sz="2400" baseline="-25000" dirty="0">
                <a:latin typeface="+mn-ea"/>
                <a:ea typeface="+mn-ea"/>
              </a:rPr>
              <a:t>i-1 </a:t>
            </a:r>
            <a:r>
              <a:rPr lang="en-US" altLang="zh-CN" sz="2400" dirty="0">
                <a:latin typeface="+mn-ea"/>
                <a:ea typeface="+mn-ea"/>
              </a:rPr>
              <a:t>· Q</a:t>
            </a:r>
            <a:r>
              <a:rPr lang="en-US" altLang="zh-CN" sz="2400" baseline="-25000" dirty="0">
                <a:latin typeface="+mn-ea"/>
                <a:ea typeface="+mn-ea"/>
              </a:rPr>
              <a:t>i-2 </a:t>
            </a:r>
            <a:r>
              <a:rPr lang="en-US" altLang="zh-CN" sz="2400" dirty="0">
                <a:latin typeface="+mn-ea"/>
                <a:ea typeface="+mn-ea"/>
              </a:rPr>
              <a:t>·  … · Q</a:t>
            </a:r>
            <a:r>
              <a:rPr lang="en-US" altLang="zh-CN" sz="2400" baseline="-25000" dirty="0">
                <a:latin typeface="+mn-ea"/>
                <a:ea typeface="+mn-ea"/>
              </a:rPr>
              <a:t>1 </a:t>
            </a:r>
            <a:r>
              <a:rPr lang="en-US" altLang="zh-CN" sz="2400" dirty="0">
                <a:latin typeface="+mn-ea"/>
                <a:ea typeface="+mn-ea"/>
              </a:rPr>
              <a:t>· Q</a:t>
            </a:r>
            <a:r>
              <a:rPr lang="en-US" altLang="zh-CN" sz="2400" baseline="-25000" dirty="0">
                <a:latin typeface="+mn-ea"/>
                <a:ea typeface="+mn-ea"/>
              </a:rPr>
              <a:t>0</a:t>
            </a:r>
            <a:endParaRPr lang="zh-CN" altLang="en-US" sz="2400" baseline="-25000" dirty="0">
              <a:latin typeface="+mn-ea"/>
              <a:ea typeface="+mn-ea"/>
            </a:endParaRPr>
          </a:p>
        </p:txBody>
      </p:sp>
      <p:sp>
        <p:nvSpPr>
          <p:cNvPr id="156687" name="Text Box 15"/>
          <p:cNvSpPr txBox="1">
            <a:spLocks noChangeArrowheads="1"/>
          </p:cNvSpPr>
          <p:nvPr/>
        </p:nvSpPr>
        <p:spPr bwMode="auto">
          <a:xfrm>
            <a:off x="3124200" y="5519594"/>
            <a:ext cx="15279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chemeClr val="hlink"/>
                </a:solidFill>
                <a:latin typeface="Tahoma" pitchFamily="34" charset="0"/>
              </a:rPr>
              <a:t>EN</a:t>
            </a:r>
            <a:r>
              <a:rPr lang="en-US" altLang="zh-CN" sz="2400" b="1" baseline="-25000" dirty="0">
                <a:solidFill>
                  <a:schemeClr val="hlink"/>
                </a:solidFill>
                <a:latin typeface="Tahoma" pitchFamily="34" charset="0"/>
              </a:rPr>
              <a:t>0</a:t>
            </a:r>
            <a:r>
              <a:rPr lang="en-US" altLang="zh-CN" sz="2400" b="1" dirty="0">
                <a:solidFill>
                  <a:schemeClr val="hlink"/>
                </a:solidFill>
                <a:latin typeface="Tahoma" pitchFamily="34" charset="0"/>
              </a:rPr>
              <a:t> =  ? </a:t>
            </a:r>
            <a:endParaRPr lang="zh-CN" altLang="en-US" sz="2400" b="1" dirty="0">
              <a:solidFill>
                <a:schemeClr val="hlink"/>
              </a:solidFill>
              <a:latin typeface="Tahoma" pitchFamily="34" charset="0"/>
            </a:endParaRPr>
          </a:p>
        </p:txBody>
      </p:sp>
      <p:sp>
        <p:nvSpPr>
          <p:cNvPr id="156688" name="Text Box 16"/>
          <p:cNvSpPr txBox="1">
            <a:spLocks noChangeArrowheads="1"/>
          </p:cNvSpPr>
          <p:nvPr/>
        </p:nvSpPr>
        <p:spPr bwMode="auto">
          <a:xfrm>
            <a:off x="4236880" y="5568199"/>
            <a:ext cx="38023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latin typeface="Tahoma" pitchFamily="34" charset="0"/>
              </a:rPr>
              <a:t>1</a:t>
            </a:r>
          </a:p>
        </p:txBody>
      </p:sp>
      <p:sp>
        <p:nvSpPr>
          <p:cNvPr id="2" name="日期占位符 1"/>
          <p:cNvSpPr>
            <a:spLocks noGrp="1"/>
          </p:cNvSpPr>
          <p:nvPr>
            <p:ph type="dt" sz="half" idx="10"/>
          </p:nvPr>
        </p:nvSpPr>
        <p:spPr/>
        <p:txBody>
          <a:bodyPr/>
          <a:lstStyle/>
          <a:p>
            <a:pPr>
              <a:defRPr/>
            </a:pPr>
            <a:fld id="{5975F404-5D4E-4888-A6EF-518447996407}"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15</a:t>
            </a:fld>
            <a:endParaRPr lang="en-US" altLang="zh-CN"/>
          </a:p>
        </p:txBody>
      </p:sp>
      <p:sp>
        <p:nvSpPr>
          <p:cNvPr id="20" name="Text Box 3"/>
          <p:cNvSpPr txBox="1">
            <a:spLocks noChangeArrowheads="1"/>
          </p:cNvSpPr>
          <p:nvPr/>
        </p:nvSpPr>
        <p:spPr bwMode="auto">
          <a:xfrm>
            <a:off x="40378" y="1290947"/>
            <a:ext cx="899611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Clr>
                <a:schemeClr val="tx2"/>
              </a:buClr>
              <a:buSzPct val="80000"/>
              <a:buFont typeface="Wingdings" panose="05000000000000000000" pitchFamily="2" charset="2"/>
              <a:buChar char="l"/>
            </a:pPr>
            <a:r>
              <a:rPr lang="zh-CN" altLang="en-US" sz="2800" dirty="0">
                <a:latin typeface="+mn-ea"/>
                <a:ea typeface="+mn-ea"/>
              </a:rPr>
              <a:t>同步计数器中所有的触发器共用一个时钟信号，在时钟信号有效后，所有触发器的输出同时发生变化。</a:t>
            </a:r>
            <a:endParaRPr lang="en-US" altLang="zh-CN" sz="2800" dirty="0">
              <a:latin typeface="+mn-ea"/>
              <a:ea typeface="+mn-ea"/>
            </a:endParaRPr>
          </a:p>
          <a:p>
            <a:pPr marL="457200" indent="-457200">
              <a:buClr>
                <a:schemeClr val="tx2"/>
              </a:buClr>
              <a:buSzPct val="80000"/>
              <a:buFont typeface="Wingdings" panose="05000000000000000000" pitchFamily="2" charset="2"/>
              <a:buChar char="l"/>
            </a:pPr>
            <a:r>
              <a:rPr lang="zh-CN" altLang="en-US" sz="2800" dirty="0">
                <a:latin typeface="+mn-ea"/>
                <a:ea typeface="+mn-ea"/>
              </a:rPr>
              <a:t>利用带使能端的</a:t>
            </a:r>
            <a:r>
              <a:rPr lang="en-US" altLang="zh-CN" sz="2800" dirty="0">
                <a:latin typeface="+mn-ea"/>
                <a:ea typeface="+mn-ea"/>
              </a:rPr>
              <a:t>T</a:t>
            </a:r>
            <a:r>
              <a:rPr lang="zh-CN" altLang="en-US" sz="2800" dirty="0">
                <a:latin typeface="+mn-ea"/>
                <a:ea typeface="+mn-ea"/>
              </a:rPr>
              <a:t>触发器实现。</a:t>
            </a:r>
            <a:endParaRPr lang="en-US" altLang="zh-CN" sz="2800" dirty="0">
              <a:latin typeface="+mn-ea"/>
              <a:ea typeface="+mn-ea"/>
            </a:endParaRPr>
          </a:p>
        </p:txBody>
      </p:sp>
    </p:spTree>
    <p:extLst>
      <p:ext uri="{BB962C8B-B14F-4D97-AF65-F5344CB8AC3E}">
        <p14:creationId xmlns:p14="http://schemas.microsoft.com/office/powerpoint/2010/main" val="1014849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6680"/>
                                        </p:tgtEl>
                                        <p:attrNameLst>
                                          <p:attrName>style.visibility</p:attrName>
                                        </p:attrNameLst>
                                      </p:cBhvr>
                                      <p:to>
                                        <p:strVal val="visible"/>
                                      </p:to>
                                    </p:set>
                                    <p:animEffect transition="in" filter="blinds(horizontal)">
                                      <p:cBhvr>
                                        <p:cTn id="7" dur="500"/>
                                        <p:tgtEl>
                                          <p:spTgt spid="1566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6685"/>
                                        </p:tgtEl>
                                        <p:attrNameLst>
                                          <p:attrName>style.visibility</p:attrName>
                                        </p:attrNameLst>
                                      </p:cBhvr>
                                      <p:to>
                                        <p:strVal val="visible"/>
                                      </p:to>
                                    </p:set>
                                    <p:animEffect transition="in" filter="blinds(horizontal)">
                                      <p:cBhvr>
                                        <p:cTn id="12" dur="500"/>
                                        <p:tgtEl>
                                          <p:spTgt spid="1566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6686">
                                            <p:txEl>
                                              <p:pRg st="0" end="0"/>
                                            </p:txEl>
                                          </p:spTgt>
                                        </p:tgtEl>
                                        <p:attrNameLst>
                                          <p:attrName>style.visibility</p:attrName>
                                        </p:attrNameLst>
                                      </p:cBhvr>
                                      <p:to>
                                        <p:strVal val="visible"/>
                                      </p:to>
                                    </p:set>
                                    <p:animEffect transition="in" filter="blinds(horizontal)">
                                      <p:cBhvr>
                                        <p:cTn id="17" dur="500"/>
                                        <p:tgtEl>
                                          <p:spTgt spid="15668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6686">
                                            <p:txEl>
                                              <p:pRg st="1" end="1"/>
                                            </p:txEl>
                                          </p:spTgt>
                                        </p:tgtEl>
                                        <p:attrNameLst>
                                          <p:attrName>style.visibility</p:attrName>
                                        </p:attrNameLst>
                                      </p:cBhvr>
                                      <p:to>
                                        <p:strVal val="visible"/>
                                      </p:to>
                                    </p:set>
                                    <p:animEffect transition="in" filter="blinds(horizontal)">
                                      <p:cBhvr>
                                        <p:cTn id="22" dur="500"/>
                                        <p:tgtEl>
                                          <p:spTgt spid="15668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6686">
                                            <p:txEl>
                                              <p:pRg st="2" end="2"/>
                                            </p:txEl>
                                          </p:spTgt>
                                        </p:tgtEl>
                                        <p:attrNameLst>
                                          <p:attrName>style.visibility</p:attrName>
                                        </p:attrNameLst>
                                      </p:cBhvr>
                                      <p:to>
                                        <p:strVal val="visible"/>
                                      </p:to>
                                    </p:set>
                                    <p:animEffect transition="in" filter="blinds(horizontal)">
                                      <p:cBhvr>
                                        <p:cTn id="27" dur="500"/>
                                        <p:tgtEl>
                                          <p:spTgt spid="15668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6687"/>
                                        </p:tgtEl>
                                        <p:attrNameLst>
                                          <p:attrName>style.visibility</p:attrName>
                                        </p:attrNameLst>
                                      </p:cBhvr>
                                      <p:to>
                                        <p:strVal val="visible"/>
                                      </p:to>
                                    </p:set>
                                    <p:animEffect transition="in" filter="blinds(horizontal)">
                                      <p:cBhvr>
                                        <p:cTn id="32" dur="500"/>
                                        <p:tgtEl>
                                          <p:spTgt spid="1566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6688"/>
                                        </p:tgtEl>
                                        <p:attrNameLst>
                                          <p:attrName>style.visibility</p:attrName>
                                        </p:attrNameLst>
                                      </p:cBhvr>
                                      <p:to>
                                        <p:strVal val="visible"/>
                                      </p:to>
                                    </p:set>
                                    <p:animEffect transition="in" filter="blinds(horizontal)">
                                      <p:cBhvr>
                                        <p:cTn id="37" dur="500"/>
                                        <p:tgtEl>
                                          <p:spTgt spid="156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5" grpId="0" autoUpdateAnimBg="0"/>
      <p:bldP spid="156686" grpId="0" build="p" autoUpdateAnimBg="0"/>
      <p:bldP spid="156687" grpId="0" autoUpdateAnimBg="0"/>
      <p:bldP spid="15668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043608" y="304800"/>
            <a:ext cx="7452692" cy="685800"/>
          </a:xfrm>
        </p:spPr>
        <p:txBody>
          <a:bodyPr/>
          <a:lstStyle/>
          <a:p>
            <a:r>
              <a:rPr lang="zh-CN" altLang="en-US" dirty="0"/>
              <a:t>有使能端的同步计数器</a:t>
            </a:r>
          </a:p>
        </p:txBody>
      </p:sp>
      <p:graphicFrame>
        <p:nvGraphicFramePr>
          <p:cNvPr id="158723" name="Object 3"/>
          <p:cNvGraphicFramePr>
            <a:graphicFrameLocks noChangeAspect="1"/>
          </p:cNvGraphicFramePr>
          <p:nvPr/>
        </p:nvGraphicFramePr>
        <p:xfrm>
          <a:off x="1463800" y="1251496"/>
          <a:ext cx="5791200" cy="4699000"/>
        </p:xfrm>
        <a:graphic>
          <a:graphicData uri="http://schemas.openxmlformats.org/presentationml/2006/ole">
            <mc:AlternateContent xmlns:mc="http://schemas.openxmlformats.org/markup-compatibility/2006">
              <mc:Choice xmlns:v="urn:schemas-microsoft-com:vml" Requires="v">
                <p:oleObj spid="_x0000_s215077" name="Artwork" r:id="rId3" imgW="4247619" imgH="3448531" progId="Adobe.Illustrator.7">
                  <p:embed/>
                </p:oleObj>
              </mc:Choice>
              <mc:Fallback>
                <p:oleObj name="Artwork" r:id="rId3" imgW="4247619" imgH="3448531"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800" y="1251496"/>
                        <a:ext cx="5791200" cy="4699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44" name="Text Box 24"/>
          <p:cNvSpPr txBox="1">
            <a:spLocks noChangeArrowheads="1"/>
          </p:cNvSpPr>
          <p:nvPr/>
        </p:nvSpPr>
        <p:spPr bwMode="auto">
          <a:xfrm>
            <a:off x="7365331" y="1315789"/>
            <a:ext cx="13853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Tahoma" pitchFamily="34" charset="0"/>
                <a:ea typeface="黑体" pitchFamily="2" charset="-122"/>
              </a:rPr>
              <a:t>最低位 </a:t>
            </a:r>
            <a:r>
              <a:rPr lang="en-US" altLang="zh-CN" b="1" dirty="0">
                <a:solidFill>
                  <a:srgbClr val="FF0000"/>
                </a:solidFill>
                <a:latin typeface="Tahoma" pitchFamily="34" charset="0"/>
                <a:ea typeface="黑体" pitchFamily="2" charset="-122"/>
              </a:rPr>
              <a:t>LSB</a:t>
            </a:r>
            <a:endParaRPr lang="zh-CN" altLang="en-US" b="1" dirty="0">
              <a:solidFill>
                <a:srgbClr val="FF0000"/>
              </a:solidFill>
              <a:latin typeface="Tahoma" pitchFamily="34" charset="0"/>
              <a:ea typeface="黑体" pitchFamily="2" charset="-122"/>
            </a:endParaRPr>
          </a:p>
        </p:txBody>
      </p:sp>
      <p:sp>
        <p:nvSpPr>
          <p:cNvPr id="158747" name="Text Box 27"/>
          <p:cNvSpPr txBox="1">
            <a:spLocks noChangeArrowheads="1"/>
          </p:cNvSpPr>
          <p:nvPr/>
        </p:nvSpPr>
        <p:spPr bwMode="auto">
          <a:xfrm>
            <a:off x="7365331" y="5015459"/>
            <a:ext cx="14606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Tahoma" pitchFamily="34" charset="0"/>
                <a:ea typeface="黑体" pitchFamily="2" charset="-122"/>
              </a:rPr>
              <a:t>最高位 </a:t>
            </a:r>
            <a:r>
              <a:rPr lang="en-US" altLang="zh-CN" b="1" dirty="0">
                <a:solidFill>
                  <a:srgbClr val="FF0000"/>
                </a:solidFill>
                <a:latin typeface="Tahoma" pitchFamily="34" charset="0"/>
                <a:ea typeface="黑体" pitchFamily="2" charset="-122"/>
              </a:rPr>
              <a:t>MSB</a:t>
            </a:r>
            <a:endParaRPr lang="zh-CN" altLang="en-US" b="1" dirty="0">
              <a:solidFill>
                <a:srgbClr val="FF0000"/>
              </a:solidFill>
              <a:latin typeface="Tahoma" pitchFamily="34" charset="0"/>
              <a:ea typeface="黑体" pitchFamily="2" charset="-122"/>
            </a:endParaRPr>
          </a:p>
        </p:txBody>
      </p:sp>
      <p:sp>
        <p:nvSpPr>
          <p:cNvPr id="2" name="日期占位符 1"/>
          <p:cNvSpPr>
            <a:spLocks noGrp="1"/>
          </p:cNvSpPr>
          <p:nvPr>
            <p:ph type="dt" sz="half" idx="10"/>
          </p:nvPr>
        </p:nvSpPr>
        <p:spPr/>
        <p:txBody>
          <a:bodyPr/>
          <a:lstStyle/>
          <a:p>
            <a:pPr>
              <a:defRPr/>
            </a:pPr>
            <a:fld id="{C39A0282-6AA2-4FDB-B3E5-F8138D0A8203}"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16</a:t>
            </a:fld>
            <a:endParaRPr lang="en-US" altLang="zh-CN"/>
          </a:p>
        </p:txBody>
      </p:sp>
      <p:sp>
        <p:nvSpPr>
          <p:cNvPr id="32" name="Text Box 15"/>
          <p:cNvSpPr txBox="1">
            <a:spLocks noChangeArrowheads="1"/>
          </p:cNvSpPr>
          <p:nvPr/>
        </p:nvSpPr>
        <p:spPr bwMode="auto">
          <a:xfrm>
            <a:off x="2349789" y="1084956"/>
            <a:ext cx="1548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chemeClr val="hlink"/>
                </a:solidFill>
                <a:latin typeface="Tahoma" pitchFamily="34" charset="0"/>
              </a:rPr>
              <a:t>EN</a:t>
            </a:r>
            <a:r>
              <a:rPr lang="en-US" altLang="zh-CN" sz="2400" b="1" baseline="-25000" dirty="0">
                <a:solidFill>
                  <a:schemeClr val="hlink"/>
                </a:solidFill>
                <a:latin typeface="Tahoma" pitchFamily="34" charset="0"/>
              </a:rPr>
              <a:t>0</a:t>
            </a:r>
            <a:r>
              <a:rPr lang="en-US" altLang="zh-CN" sz="2400" b="1" dirty="0">
                <a:solidFill>
                  <a:schemeClr val="hlink"/>
                </a:solidFill>
                <a:latin typeface="Tahoma" pitchFamily="34" charset="0"/>
              </a:rPr>
              <a:t> =  1 </a:t>
            </a:r>
            <a:endParaRPr lang="zh-CN" altLang="en-US" sz="2400" b="1" dirty="0">
              <a:solidFill>
                <a:schemeClr val="hlink"/>
              </a:solidFill>
              <a:latin typeface="Tahoma" pitchFamily="34" charset="0"/>
            </a:endParaRPr>
          </a:p>
        </p:txBody>
      </p:sp>
    </p:spTree>
    <p:extLst>
      <p:ext uri="{BB962C8B-B14F-4D97-AF65-F5344CB8AC3E}">
        <p14:creationId xmlns:p14="http://schemas.microsoft.com/office/powerpoint/2010/main" val="215752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043608" y="304800"/>
            <a:ext cx="7452692" cy="685800"/>
          </a:xfrm>
        </p:spPr>
        <p:txBody>
          <a:bodyPr/>
          <a:lstStyle/>
          <a:p>
            <a:r>
              <a:rPr lang="zh-CN" altLang="en-US" dirty="0"/>
              <a:t>有使能端的同步计数器</a:t>
            </a:r>
          </a:p>
        </p:txBody>
      </p:sp>
      <p:graphicFrame>
        <p:nvGraphicFramePr>
          <p:cNvPr id="158723" name="Object 3"/>
          <p:cNvGraphicFramePr>
            <a:graphicFrameLocks noChangeAspect="1"/>
          </p:cNvGraphicFramePr>
          <p:nvPr>
            <p:extLst>
              <p:ext uri="{D42A27DB-BD31-4B8C-83A1-F6EECF244321}">
                <p14:modId xmlns:p14="http://schemas.microsoft.com/office/powerpoint/2010/main" val="3489715381"/>
              </p:ext>
            </p:extLst>
          </p:nvPr>
        </p:nvGraphicFramePr>
        <p:xfrm>
          <a:off x="1463800" y="1251496"/>
          <a:ext cx="5791200" cy="4699000"/>
        </p:xfrm>
        <a:graphic>
          <a:graphicData uri="http://schemas.openxmlformats.org/presentationml/2006/ole">
            <mc:AlternateContent xmlns:mc="http://schemas.openxmlformats.org/markup-compatibility/2006">
              <mc:Choice xmlns:v="urn:schemas-microsoft-com:vml" Requires="v">
                <p:oleObj spid="_x0000_s180354" name="Artwork" r:id="rId3" imgW="4247619" imgH="3448531" progId="Adobe.Illustrator.7">
                  <p:embed/>
                </p:oleObj>
              </mc:Choice>
              <mc:Fallback>
                <p:oleObj name="Artwork" r:id="rId3" imgW="4247619" imgH="3448531"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800" y="1251496"/>
                        <a:ext cx="5791200" cy="4699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8724" name="Group 4"/>
          <p:cNvGrpSpPr>
            <a:grpSpLocks/>
          </p:cNvGrpSpPr>
          <p:nvPr/>
        </p:nvGrpSpPr>
        <p:grpSpPr bwMode="auto">
          <a:xfrm>
            <a:off x="1246312" y="1302296"/>
            <a:ext cx="3951288" cy="4114800"/>
            <a:chOff x="1063" y="720"/>
            <a:chExt cx="2489" cy="2592"/>
          </a:xfrm>
        </p:grpSpPr>
        <p:grpSp>
          <p:nvGrpSpPr>
            <p:cNvPr id="158725" name="Group 5"/>
            <p:cNvGrpSpPr>
              <a:grpSpLocks/>
            </p:cNvGrpSpPr>
            <p:nvPr/>
          </p:nvGrpSpPr>
          <p:grpSpPr bwMode="auto">
            <a:xfrm>
              <a:off x="1702" y="864"/>
              <a:ext cx="1850" cy="2448"/>
              <a:chOff x="1702" y="864"/>
              <a:chExt cx="1850" cy="2448"/>
            </a:xfrm>
          </p:grpSpPr>
          <p:sp>
            <p:nvSpPr>
              <p:cNvPr id="158726" name="Line 6"/>
              <p:cNvSpPr>
                <a:spLocks noChangeShapeType="1"/>
              </p:cNvSpPr>
              <p:nvPr/>
            </p:nvSpPr>
            <p:spPr bwMode="auto">
              <a:xfrm>
                <a:off x="1968" y="864"/>
                <a:ext cx="0" cy="864"/>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27" name="Line 7"/>
              <p:cNvSpPr>
                <a:spLocks noChangeShapeType="1"/>
              </p:cNvSpPr>
              <p:nvPr/>
            </p:nvSpPr>
            <p:spPr bwMode="auto">
              <a:xfrm>
                <a:off x="1968" y="1728"/>
                <a:ext cx="480"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28" name="Line 8"/>
              <p:cNvSpPr>
                <a:spLocks noChangeShapeType="1"/>
              </p:cNvSpPr>
              <p:nvPr/>
            </p:nvSpPr>
            <p:spPr bwMode="auto">
              <a:xfrm>
                <a:off x="1968" y="2518"/>
                <a:ext cx="480"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29" name="Line 9"/>
              <p:cNvSpPr>
                <a:spLocks noChangeShapeType="1"/>
              </p:cNvSpPr>
              <p:nvPr/>
            </p:nvSpPr>
            <p:spPr bwMode="auto">
              <a:xfrm>
                <a:off x="1968" y="3312"/>
                <a:ext cx="480"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0" name="Line 10"/>
              <p:cNvSpPr>
                <a:spLocks noChangeShapeType="1"/>
              </p:cNvSpPr>
              <p:nvPr/>
            </p:nvSpPr>
            <p:spPr bwMode="auto">
              <a:xfrm>
                <a:off x="1968" y="1968"/>
                <a:ext cx="0" cy="528"/>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1" name="Line 11"/>
              <p:cNvSpPr>
                <a:spLocks noChangeShapeType="1"/>
              </p:cNvSpPr>
              <p:nvPr/>
            </p:nvSpPr>
            <p:spPr bwMode="auto">
              <a:xfrm>
                <a:off x="1968" y="1968"/>
                <a:ext cx="117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2" name="Line 12"/>
              <p:cNvSpPr>
                <a:spLocks noChangeShapeType="1"/>
              </p:cNvSpPr>
              <p:nvPr/>
            </p:nvSpPr>
            <p:spPr bwMode="auto">
              <a:xfrm>
                <a:off x="1702" y="864"/>
                <a:ext cx="182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3" name="Line 13"/>
              <p:cNvSpPr>
                <a:spLocks noChangeShapeType="1"/>
              </p:cNvSpPr>
              <p:nvPr/>
            </p:nvSpPr>
            <p:spPr bwMode="auto">
              <a:xfrm>
                <a:off x="1968" y="2759"/>
                <a:ext cx="0" cy="553"/>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4" name="Line 14"/>
              <p:cNvSpPr>
                <a:spLocks noChangeShapeType="1"/>
              </p:cNvSpPr>
              <p:nvPr/>
            </p:nvSpPr>
            <p:spPr bwMode="auto">
              <a:xfrm>
                <a:off x="3142" y="1632"/>
                <a:ext cx="0" cy="336"/>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5" name="Line 15"/>
              <p:cNvSpPr>
                <a:spLocks noChangeShapeType="1"/>
              </p:cNvSpPr>
              <p:nvPr/>
            </p:nvSpPr>
            <p:spPr bwMode="auto">
              <a:xfrm>
                <a:off x="2928" y="1643"/>
                <a:ext cx="62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6" name="Line 16"/>
              <p:cNvSpPr>
                <a:spLocks noChangeShapeType="1"/>
              </p:cNvSpPr>
              <p:nvPr/>
            </p:nvSpPr>
            <p:spPr bwMode="auto">
              <a:xfrm>
                <a:off x="2928" y="2423"/>
                <a:ext cx="62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7" name="Line 17"/>
              <p:cNvSpPr>
                <a:spLocks noChangeShapeType="1"/>
              </p:cNvSpPr>
              <p:nvPr/>
            </p:nvSpPr>
            <p:spPr bwMode="auto">
              <a:xfrm>
                <a:off x="3142" y="2423"/>
                <a:ext cx="0" cy="336"/>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8" name="Line 18"/>
              <p:cNvSpPr>
                <a:spLocks noChangeShapeType="1"/>
              </p:cNvSpPr>
              <p:nvPr/>
            </p:nvSpPr>
            <p:spPr bwMode="auto">
              <a:xfrm>
                <a:off x="1968" y="2758"/>
                <a:ext cx="117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9" name="Line 19"/>
              <p:cNvSpPr>
                <a:spLocks noChangeShapeType="1"/>
              </p:cNvSpPr>
              <p:nvPr/>
            </p:nvSpPr>
            <p:spPr bwMode="auto">
              <a:xfrm>
                <a:off x="2928" y="3203"/>
                <a:ext cx="62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8740" name="Group 20"/>
            <p:cNvGrpSpPr>
              <a:grpSpLocks/>
            </p:cNvGrpSpPr>
            <p:nvPr/>
          </p:nvGrpSpPr>
          <p:grpSpPr bwMode="auto">
            <a:xfrm>
              <a:off x="1063" y="720"/>
              <a:ext cx="665" cy="250"/>
              <a:chOff x="1063" y="720"/>
              <a:chExt cx="665" cy="250"/>
            </a:xfrm>
          </p:grpSpPr>
          <p:sp>
            <p:nvSpPr>
              <p:cNvPr id="158741" name="Rectangle 21"/>
              <p:cNvSpPr>
                <a:spLocks noChangeArrowheads="1"/>
              </p:cNvSpPr>
              <p:nvPr/>
            </p:nvSpPr>
            <p:spPr bwMode="auto">
              <a:xfrm>
                <a:off x="1200" y="768"/>
                <a:ext cx="480"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2" name="Text Box 22"/>
              <p:cNvSpPr txBox="1">
                <a:spLocks noChangeArrowheads="1"/>
              </p:cNvSpPr>
              <p:nvPr/>
            </p:nvSpPr>
            <p:spPr bwMode="auto">
              <a:xfrm>
                <a:off x="1063" y="720"/>
                <a:ext cx="6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accent2"/>
                    </a:solidFill>
                    <a:latin typeface="Tahoma" pitchFamily="34" charset="0"/>
                  </a:rPr>
                  <a:t>CNTEN</a:t>
                </a:r>
              </a:p>
            </p:txBody>
          </p:sp>
        </p:grpSp>
      </p:grpSp>
      <p:sp>
        <p:nvSpPr>
          <p:cNvPr id="158744" name="Text Box 24"/>
          <p:cNvSpPr txBox="1">
            <a:spLocks noChangeArrowheads="1"/>
          </p:cNvSpPr>
          <p:nvPr/>
        </p:nvSpPr>
        <p:spPr bwMode="auto">
          <a:xfrm>
            <a:off x="7365331" y="1315789"/>
            <a:ext cx="13853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Tahoma" pitchFamily="34" charset="0"/>
                <a:ea typeface="黑体" pitchFamily="2" charset="-122"/>
              </a:rPr>
              <a:t>最低位 </a:t>
            </a:r>
            <a:r>
              <a:rPr lang="en-US" altLang="zh-CN" b="1" dirty="0">
                <a:solidFill>
                  <a:srgbClr val="FF0000"/>
                </a:solidFill>
                <a:latin typeface="Tahoma" pitchFamily="34" charset="0"/>
                <a:ea typeface="黑体" pitchFamily="2" charset="-122"/>
              </a:rPr>
              <a:t>LSB</a:t>
            </a:r>
            <a:endParaRPr lang="zh-CN" altLang="en-US" b="1" dirty="0">
              <a:solidFill>
                <a:srgbClr val="FF0000"/>
              </a:solidFill>
              <a:latin typeface="Tahoma" pitchFamily="34" charset="0"/>
              <a:ea typeface="黑体" pitchFamily="2" charset="-122"/>
            </a:endParaRPr>
          </a:p>
        </p:txBody>
      </p:sp>
      <p:sp>
        <p:nvSpPr>
          <p:cNvPr id="158747" name="Text Box 27"/>
          <p:cNvSpPr txBox="1">
            <a:spLocks noChangeArrowheads="1"/>
          </p:cNvSpPr>
          <p:nvPr/>
        </p:nvSpPr>
        <p:spPr bwMode="auto">
          <a:xfrm>
            <a:off x="7365331" y="5015459"/>
            <a:ext cx="14606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Tahoma" pitchFamily="34" charset="0"/>
                <a:ea typeface="黑体" pitchFamily="2" charset="-122"/>
              </a:rPr>
              <a:t>最高位 </a:t>
            </a:r>
            <a:r>
              <a:rPr lang="en-US" altLang="zh-CN" b="1" dirty="0">
                <a:solidFill>
                  <a:srgbClr val="FF0000"/>
                </a:solidFill>
                <a:latin typeface="Tahoma" pitchFamily="34" charset="0"/>
                <a:ea typeface="黑体" pitchFamily="2" charset="-122"/>
              </a:rPr>
              <a:t>MSB</a:t>
            </a:r>
            <a:endParaRPr lang="zh-CN" altLang="en-US" b="1" dirty="0">
              <a:solidFill>
                <a:srgbClr val="FF0000"/>
              </a:solidFill>
              <a:latin typeface="Tahoma" pitchFamily="34" charset="0"/>
              <a:ea typeface="黑体" pitchFamily="2" charset="-122"/>
            </a:endParaRPr>
          </a:p>
        </p:txBody>
      </p:sp>
      <p:grpSp>
        <p:nvGrpSpPr>
          <p:cNvPr id="158749" name="Group 29"/>
          <p:cNvGrpSpPr>
            <a:grpSpLocks/>
          </p:cNvGrpSpPr>
          <p:nvPr/>
        </p:nvGrpSpPr>
        <p:grpSpPr bwMode="auto">
          <a:xfrm>
            <a:off x="179512" y="3969296"/>
            <a:ext cx="2286000" cy="685800"/>
            <a:chOff x="288" y="2496"/>
            <a:chExt cx="1440" cy="432"/>
          </a:xfrm>
        </p:grpSpPr>
        <p:sp>
          <p:nvSpPr>
            <p:cNvPr id="158750" name="Text Box 30"/>
            <p:cNvSpPr txBox="1">
              <a:spLocks noChangeArrowheads="1"/>
            </p:cNvSpPr>
            <p:nvPr/>
          </p:nvSpPr>
          <p:spPr bwMode="auto">
            <a:xfrm>
              <a:off x="288" y="2601"/>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华文新魏" pitchFamily="2" charset="-122"/>
                  <a:ea typeface="黑体" pitchFamily="2" charset="-122"/>
                </a:rPr>
                <a:t>串行</a:t>
              </a:r>
              <a:r>
                <a:rPr lang="zh-CN" altLang="en-US" sz="2800" b="1" dirty="0">
                  <a:solidFill>
                    <a:schemeClr val="accent2"/>
                  </a:solidFill>
                  <a:latin typeface="华文新魏" pitchFamily="2" charset="-122"/>
                  <a:ea typeface="黑体" pitchFamily="2" charset="-122"/>
                </a:rPr>
                <a:t>使能</a:t>
              </a:r>
            </a:p>
          </p:txBody>
        </p:sp>
        <p:sp>
          <p:nvSpPr>
            <p:cNvPr id="158751" name="Line 31"/>
            <p:cNvSpPr>
              <a:spLocks noChangeShapeType="1"/>
            </p:cNvSpPr>
            <p:nvPr/>
          </p:nvSpPr>
          <p:spPr bwMode="auto">
            <a:xfrm flipV="1">
              <a:off x="1296" y="2496"/>
              <a:ext cx="432" cy="288"/>
            </a:xfrm>
            <a:prstGeom prst="line">
              <a:avLst/>
            </a:prstGeom>
            <a:noFill/>
            <a:ln w="381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日期占位符 1"/>
          <p:cNvSpPr>
            <a:spLocks noGrp="1"/>
          </p:cNvSpPr>
          <p:nvPr>
            <p:ph type="dt" sz="half" idx="10"/>
          </p:nvPr>
        </p:nvSpPr>
        <p:spPr/>
        <p:txBody>
          <a:bodyPr/>
          <a:lstStyle/>
          <a:p>
            <a:pPr>
              <a:defRPr/>
            </a:pPr>
            <a:fld id="{C39A0282-6AA2-4FDB-B3E5-F8138D0A8203}"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17</a:t>
            </a:fld>
            <a:endParaRPr lang="en-US" altLang="zh-CN"/>
          </a:p>
        </p:txBody>
      </p:sp>
      <p:sp>
        <p:nvSpPr>
          <p:cNvPr id="35" name="Text Box 14"/>
          <p:cNvSpPr txBox="1">
            <a:spLocks noChangeArrowheads="1"/>
          </p:cNvSpPr>
          <p:nvPr/>
        </p:nvSpPr>
        <p:spPr bwMode="auto">
          <a:xfrm>
            <a:off x="60972" y="5701685"/>
            <a:ext cx="94179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mn-ea"/>
                <a:ea typeface="+mn-ea"/>
              </a:rPr>
              <a:t>使能信号由低位到高位串行传送。</a:t>
            </a:r>
            <a:endParaRPr lang="en-US" altLang="zh-CN" sz="2400" dirty="0">
              <a:latin typeface="+mn-ea"/>
              <a:ea typeface="+mn-ea"/>
            </a:endParaRPr>
          </a:p>
          <a:p>
            <a:r>
              <a:rPr lang="zh-CN" altLang="en-US" sz="2400" dirty="0">
                <a:latin typeface="+mn-ea"/>
                <a:ea typeface="+mn-ea"/>
              </a:rPr>
              <a:t>时钟周期太短的话，计数器最低位的变化可能来不及传送到最高位。</a:t>
            </a:r>
          </a:p>
        </p:txBody>
      </p:sp>
      <p:sp>
        <p:nvSpPr>
          <p:cNvPr id="32" name="Text Box 15"/>
          <p:cNvSpPr txBox="1">
            <a:spLocks noChangeArrowheads="1"/>
          </p:cNvSpPr>
          <p:nvPr/>
        </p:nvSpPr>
        <p:spPr bwMode="auto">
          <a:xfrm>
            <a:off x="2349789" y="1084956"/>
            <a:ext cx="1548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chemeClr val="hlink"/>
                </a:solidFill>
                <a:latin typeface="Tahoma" pitchFamily="34" charset="0"/>
              </a:rPr>
              <a:t>EN</a:t>
            </a:r>
            <a:r>
              <a:rPr lang="en-US" altLang="zh-CN" sz="2400" b="1" baseline="-25000" dirty="0">
                <a:solidFill>
                  <a:schemeClr val="hlink"/>
                </a:solidFill>
                <a:latin typeface="Tahoma" pitchFamily="34" charset="0"/>
              </a:rPr>
              <a:t>0</a:t>
            </a:r>
            <a:r>
              <a:rPr lang="en-US" altLang="zh-CN" sz="2400" b="1" dirty="0">
                <a:solidFill>
                  <a:schemeClr val="hlink"/>
                </a:solidFill>
                <a:latin typeface="Tahoma" pitchFamily="34" charset="0"/>
              </a:rPr>
              <a:t> =  1 </a:t>
            </a:r>
            <a:endParaRPr lang="zh-CN" altLang="en-US" sz="2400" b="1" dirty="0">
              <a:solidFill>
                <a:schemeClr val="hlink"/>
              </a:solidFill>
              <a:latin typeface="Tahoma" pitchFamily="34" charset="0"/>
            </a:endParaRPr>
          </a:p>
        </p:txBody>
      </p:sp>
    </p:spTree>
    <p:extLst>
      <p:ext uri="{BB962C8B-B14F-4D97-AF65-F5344CB8AC3E}">
        <p14:creationId xmlns:p14="http://schemas.microsoft.com/office/powerpoint/2010/main" val="2842526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wipe(left)">
                                      <p:cBhvr>
                                        <p:cTn id="7" dur="500"/>
                                        <p:tgtEl>
                                          <p:spTgt spid="158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58749"/>
                                        </p:tgtEl>
                                        <p:attrNameLst>
                                          <p:attrName>style.visibility</p:attrName>
                                        </p:attrNameLst>
                                      </p:cBhvr>
                                      <p:to>
                                        <p:strVal val="visible"/>
                                      </p:to>
                                    </p:set>
                                    <p:anim calcmode="lin" valueType="num">
                                      <p:cBhvr additive="base">
                                        <p:cTn id="12" dur="500" fill="hold"/>
                                        <p:tgtEl>
                                          <p:spTgt spid="158749"/>
                                        </p:tgtEl>
                                        <p:attrNameLst>
                                          <p:attrName>ppt_x</p:attrName>
                                        </p:attrNameLst>
                                      </p:cBhvr>
                                      <p:tavLst>
                                        <p:tav tm="0">
                                          <p:val>
                                            <p:strVal val="0-#ppt_w/2"/>
                                          </p:val>
                                        </p:tav>
                                        <p:tav tm="100000">
                                          <p:val>
                                            <p:strVal val="#ppt_x"/>
                                          </p:val>
                                        </p:tav>
                                      </p:tavLst>
                                    </p:anim>
                                    <p:anim calcmode="lin" valueType="num">
                                      <p:cBhvr additive="base">
                                        <p:cTn id="13" dur="500" fill="hold"/>
                                        <p:tgtEl>
                                          <p:spTgt spid="15874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linds(horizontal)">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746" name="Object 2"/>
          <p:cNvGraphicFramePr>
            <a:graphicFrameLocks noChangeAspect="1"/>
          </p:cNvGraphicFramePr>
          <p:nvPr>
            <p:extLst>
              <p:ext uri="{D42A27DB-BD31-4B8C-83A1-F6EECF244321}">
                <p14:modId xmlns:p14="http://schemas.microsoft.com/office/powerpoint/2010/main" val="337236863"/>
              </p:ext>
            </p:extLst>
          </p:nvPr>
        </p:nvGraphicFramePr>
        <p:xfrm>
          <a:off x="1329676" y="1200126"/>
          <a:ext cx="6324600" cy="4830762"/>
        </p:xfrm>
        <a:graphic>
          <a:graphicData uri="http://schemas.openxmlformats.org/presentationml/2006/ole">
            <mc:AlternateContent xmlns:mc="http://schemas.openxmlformats.org/markup-compatibility/2006">
              <mc:Choice xmlns:v="urn:schemas-microsoft-com:vml" Requires="v">
                <p:oleObj spid="_x0000_s181376" name="Artwork" r:id="rId3" imgW="4514286" imgH="3448531" progId="Adobe.Illustrator.7">
                  <p:embed/>
                </p:oleObj>
              </mc:Choice>
              <mc:Fallback>
                <p:oleObj name="Artwork" r:id="rId3" imgW="4514286" imgH="3448531"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676" y="1200126"/>
                        <a:ext cx="6324600" cy="4830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9747" name="Group 3"/>
          <p:cNvGrpSpPr>
            <a:grpSpLocks/>
          </p:cNvGrpSpPr>
          <p:nvPr/>
        </p:nvGrpSpPr>
        <p:grpSpPr bwMode="auto">
          <a:xfrm>
            <a:off x="1188389" y="1230288"/>
            <a:ext cx="4332287" cy="4343400"/>
            <a:chOff x="871" y="768"/>
            <a:chExt cx="2729" cy="2736"/>
          </a:xfrm>
        </p:grpSpPr>
        <p:grpSp>
          <p:nvGrpSpPr>
            <p:cNvPr id="159748" name="Group 4"/>
            <p:cNvGrpSpPr>
              <a:grpSpLocks/>
            </p:cNvGrpSpPr>
            <p:nvPr/>
          </p:nvGrpSpPr>
          <p:grpSpPr bwMode="auto">
            <a:xfrm>
              <a:off x="1488" y="912"/>
              <a:ext cx="2112" cy="2592"/>
              <a:chOff x="1488" y="912"/>
              <a:chExt cx="2112" cy="2592"/>
            </a:xfrm>
          </p:grpSpPr>
          <p:sp>
            <p:nvSpPr>
              <p:cNvPr id="159749" name="Line 5"/>
              <p:cNvSpPr>
                <a:spLocks noChangeShapeType="1"/>
              </p:cNvSpPr>
              <p:nvPr/>
            </p:nvSpPr>
            <p:spPr bwMode="auto">
              <a:xfrm>
                <a:off x="1776" y="912"/>
                <a:ext cx="0" cy="960"/>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750" name="Line 6"/>
              <p:cNvSpPr>
                <a:spLocks noChangeShapeType="1"/>
              </p:cNvSpPr>
              <p:nvPr/>
            </p:nvSpPr>
            <p:spPr bwMode="auto">
              <a:xfrm>
                <a:off x="1776" y="1824"/>
                <a:ext cx="912"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751" name="Line 7"/>
              <p:cNvSpPr>
                <a:spLocks noChangeShapeType="1"/>
              </p:cNvSpPr>
              <p:nvPr/>
            </p:nvSpPr>
            <p:spPr bwMode="auto">
              <a:xfrm>
                <a:off x="1776" y="2665"/>
                <a:ext cx="912" cy="0"/>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752" name="Line 8"/>
              <p:cNvSpPr>
                <a:spLocks noChangeShapeType="1"/>
              </p:cNvSpPr>
              <p:nvPr/>
            </p:nvSpPr>
            <p:spPr bwMode="auto">
              <a:xfrm>
                <a:off x="1488" y="912"/>
                <a:ext cx="2112"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753" name="Line 9"/>
              <p:cNvSpPr>
                <a:spLocks noChangeShapeType="1"/>
              </p:cNvSpPr>
              <p:nvPr/>
            </p:nvSpPr>
            <p:spPr bwMode="auto">
              <a:xfrm>
                <a:off x="1776" y="1824"/>
                <a:ext cx="0" cy="1680"/>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754" name="Line 10"/>
              <p:cNvSpPr>
                <a:spLocks noChangeShapeType="1"/>
              </p:cNvSpPr>
              <p:nvPr/>
            </p:nvSpPr>
            <p:spPr bwMode="auto">
              <a:xfrm>
                <a:off x="1776" y="3504"/>
                <a:ext cx="912"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9755" name="Group 11"/>
            <p:cNvGrpSpPr>
              <a:grpSpLocks/>
            </p:cNvGrpSpPr>
            <p:nvPr/>
          </p:nvGrpSpPr>
          <p:grpSpPr bwMode="auto">
            <a:xfrm>
              <a:off x="871" y="768"/>
              <a:ext cx="665" cy="250"/>
              <a:chOff x="871" y="768"/>
              <a:chExt cx="665" cy="250"/>
            </a:xfrm>
          </p:grpSpPr>
          <p:sp>
            <p:nvSpPr>
              <p:cNvPr id="159756" name="Rectangle 12"/>
              <p:cNvSpPr>
                <a:spLocks noChangeArrowheads="1"/>
              </p:cNvSpPr>
              <p:nvPr/>
            </p:nvSpPr>
            <p:spPr bwMode="auto">
              <a:xfrm>
                <a:off x="960" y="816"/>
                <a:ext cx="528"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7" name="Text Box 13"/>
              <p:cNvSpPr txBox="1">
                <a:spLocks noChangeArrowheads="1"/>
              </p:cNvSpPr>
              <p:nvPr/>
            </p:nvSpPr>
            <p:spPr bwMode="auto">
              <a:xfrm>
                <a:off x="871" y="768"/>
                <a:ext cx="6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accent2"/>
                    </a:solidFill>
                    <a:latin typeface="Tahoma" pitchFamily="34" charset="0"/>
                  </a:rPr>
                  <a:t>CNTEN</a:t>
                </a:r>
              </a:p>
            </p:txBody>
          </p:sp>
        </p:grpSp>
      </p:grpSp>
      <p:sp>
        <p:nvSpPr>
          <p:cNvPr id="159758" name="Rectangle 14"/>
          <p:cNvSpPr>
            <a:spLocks noGrp="1" noChangeArrowheads="1"/>
          </p:cNvSpPr>
          <p:nvPr>
            <p:ph type="title"/>
          </p:nvPr>
        </p:nvSpPr>
        <p:spPr>
          <a:xfrm>
            <a:off x="1043608" y="304800"/>
            <a:ext cx="7452692" cy="685800"/>
          </a:xfrm>
        </p:spPr>
        <p:txBody>
          <a:bodyPr/>
          <a:lstStyle/>
          <a:p>
            <a:r>
              <a:rPr lang="zh-CN" altLang="en-US" dirty="0"/>
              <a:t>有使能端的同步计数器</a:t>
            </a:r>
          </a:p>
        </p:txBody>
      </p:sp>
      <p:grpSp>
        <p:nvGrpSpPr>
          <p:cNvPr id="159759" name="Group 15"/>
          <p:cNvGrpSpPr>
            <a:grpSpLocks/>
          </p:cNvGrpSpPr>
          <p:nvPr/>
        </p:nvGrpSpPr>
        <p:grpSpPr bwMode="auto">
          <a:xfrm>
            <a:off x="186676" y="3973488"/>
            <a:ext cx="2286000" cy="685800"/>
            <a:chOff x="288" y="2496"/>
            <a:chExt cx="1440" cy="432"/>
          </a:xfrm>
        </p:grpSpPr>
        <p:sp>
          <p:nvSpPr>
            <p:cNvPr id="159760" name="Text Box 16"/>
            <p:cNvSpPr txBox="1">
              <a:spLocks noChangeArrowheads="1"/>
            </p:cNvSpPr>
            <p:nvPr/>
          </p:nvSpPr>
          <p:spPr bwMode="auto">
            <a:xfrm>
              <a:off x="288" y="2601"/>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华文新魏" pitchFamily="2" charset="-122"/>
                  <a:ea typeface="黑体" pitchFamily="2" charset="-122"/>
                </a:rPr>
                <a:t>并行</a:t>
              </a:r>
              <a:r>
                <a:rPr lang="zh-CN" altLang="en-US" sz="2800" b="1" dirty="0">
                  <a:solidFill>
                    <a:schemeClr val="accent2"/>
                  </a:solidFill>
                  <a:latin typeface="华文新魏" pitchFamily="2" charset="-122"/>
                  <a:ea typeface="黑体" pitchFamily="2" charset="-122"/>
                </a:rPr>
                <a:t>使能</a:t>
              </a:r>
            </a:p>
          </p:txBody>
        </p:sp>
        <p:sp>
          <p:nvSpPr>
            <p:cNvPr id="159761" name="Line 17"/>
            <p:cNvSpPr>
              <a:spLocks noChangeShapeType="1"/>
            </p:cNvSpPr>
            <p:nvPr/>
          </p:nvSpPr>
          <p:spPr bwMode="auto">
            <a:xfrm flipV="1">
              <a:off x="1296" y="2496"/>
              <a:ext cx="432" cy="288"/>
            </a:xfrm>
            <a:prstGeom prst="line">
              <a:avLst/>
            </a:prstGeom>
            <a:noFill/>
            <a:ln w="381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9763" name="Text Box 19"/>
          <p:cNvSpPr txBox="1">
            <a:spLocks noChangeArrowheads="1"/>
          </p:cNvSpPr>
          <p:nvPr/>
        </p:nvSpPr>
        <p:spPr bwMode="auto">
          <a:xfrm>
            <a:off x="7647848" y="5128939"/>
            <a:ext cx="14606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Tahoma" pitchFamily="34" charset="0"/>
                <a:ea typeface="黑体" pitchFamily="2" charset="-122"/>
              </a:rPr>
              <a:t>最高位 </a:t>
            </a:r>
            <a:r>
              <a:rPr lang="en-US" altLang="zh-CN" b="1" dirty="0">
                <a:solidFill>
                  <a:srgbClr val="FF0000"/>
                </a:solidFill>
                <a:latin typeface="Tahoma" pitchFamily="34" charset="0"/>
                <a:ea typeface="黑体" pitchFamily="2" charset="-122"/>
              </a:rPr>
              <a:t>MSB</a:t>
            </a:r>
            <a:endParaRPr lang="zh-CN" altLang="en-US" b="1" dirty="0">
              <a:solidFill>
                <a:srgbClr val="FF0000"/>
              </a:solidFill>
              <a:latin typeface="Tahoma" pitchFamily="34" charset="0"/>
              <a:ea typeface="黑体" pitchFamily="2" charset="-122"/>
            </a:endParaRPr>
          </a:p>
        </p:txBody>
      </p:sp>
      <p:sp>
        <p:nvSpPr>
          <p:cNvPr id="159766" name="Text Box 22"/>
          <p:cNvSpPr txBox="1">
            <a:spLocks noChangeArrowheads="1"/>
          </p:cNvSpPr>
          <p:nvPr/>
        </p:nvSpPr>
        <p:spPr bwMode="auto">
          <a:xfrm>
            <a:off x="7654276" y="1244577"/>
            <a:ext cx="13853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Tahoma" pitchFamily="34" charset="0"/>
                <a:ea typeface="黑体" pitchFamily="2" charset="-122"/>
              </a:rPr>
              <a:t>最低位 </a:t>
            </a:r>
            <a:r>
              <a:rPr lang="en-US" altLang="zh-CN" b="1" dirty="0">
                <a:solidFill>
                  <a:srgbClr val="FF0000"/>
                </a:solidFill>
                <a:latin typeface="Tahoma" pitchFamily="34" charset="0"/>
                <a:ea typeface="黑体" pitchFamily="2" charset="-122"/>
              </a:rPr>
              <a:t>LSB</a:t>
            </a:r>
            <a:endParaRPr lang="zh-CN" altLang="en-US" b="1" dirty="0">
              <a:solidFill>
                <a:srgbClr val="FF0000"/>
              </a:solidFill>
              <a:latin typeface="Tahoma" pitchFamily="34" charset="0"/>
              <a:ea typeface="黑体" pitchFamily="2" charset="-122"/>
            </a:endParaRPr>
          </a:p>
        </p:txBody>
      </p:sp>
      <p:sp>
        <p:nvSpPr>
          <p:cNvPr id="2" name="日期占位符 1"/>
          <p:cNvSpPr>
            <a:spLocks noGrp="1"/>
          </p:cNvSpPr>
          <p:nvPr>
            <p:ph type="dt" sz="half" idx="10"/>
          </p:nvPr>
        </p:nvSpPr>
        <p:spPr/>
        <p:txBody>
          <a:bodyPr/>
          <a:lstStyle/>
          <a:p>
            <a:pPr>
              <a:defRPr/>
            </a:pPr>
            <a:fld id="{25AE5EDC-B9E0-4056-88C5-69E4BEAAD0D6}"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18</a:t>
            </a:fld>
            <a:endParaRPr lang="en-US" altLang="zh-CN"/>
          </a:p>
        </p:txBody>
      </p:sp>
      <p:sp>
        <p:nvSpPr>
          <p:cNvPr id="27" name="Text Box 14"/>
          <p:cNvSpPr txBox="1">
            <a:spLocks noChangeArrowheads="1"/>
          </p:cNvSpPr>
          <p:nvPr/>
        </p:nvSpPr>
        <p:spPr bwMode="auto">
          <a:xfrm>
            <a:off x="44827" y="5991200"/>
            <a:ext cx="89562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mn-ea"/>
                <a:ea typeface="+mn-ea"/>
              </a:rPr>
              <a:t>使能信号到达每个触发器的使能输入端值需要经过</a:t>
            </a:r>
            <a:r>
              <a:rPr lang="en-US" altLang="zh-CN" sz="2400" dirty="0">
                <a:latin typeface="+mn-ea"/>
                <a:ea typeface="+mn-ea"/>
              </a:rPr>
              <a:t>1</a:t>
            </a:r>
            <a:r>
              <a:rPr lang="zh-CN" altLang="en-US" sz="2400" dirty="0">
                <a:latin typeface="+mn-ea"/>
                <a:ea typeface="+mn-ea"/>
              </a:rPr>
              <a:t>级逻辑电路。</a:t>
            </a:r>
          </a:p>
        </p:txBody>
      </p:sp>
    </p:spTree>
    <p:extLst>
      <p:ext uri="{BB962C8B-B14F-4D97-AF65-F5344CB8AC3E}">
        <p14:creationId xmlns:p14="http://schemas.microsoft.com/office/powerpoint/2010/main" val="1939685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9747"/>
                                        </p:tgtEl>
                                        <p:attrNameLst>
                                          <p:attrName>style.visibility</p:attrName>
                                        </p:attrNameLst>
                                      </p:cBhvr>
                                      <p:to>
                                        <p:strVal val="visible"/>
                                      </p:to>
                                    </p:set>
                                    <p:animEffect transition="in" filter="wipe(left)">
                                      <p:cBhvr>
                                        <p:cTn id="7" dur="500"/>
                                        <p:tgtEl>
                                          <p:spTgt spid="159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59759"/>
                                        </p:tgtEl>
                                        <p:attrNameLst>
                                          <p:attrName>style.visibility</p:attrName>
                                        </p:attrNameLst>
                                      </p:cBhvr>
                                      <p:to>
                                        <p:strVal val="visible"/>
                                      </p:to>
                                    </p:set>
                                    <p:anim calcmode="lin" valueType="num">
                                      <p:cBhvr additive="base">
                                        <p:cTn id="12" dur="500" fill="hold"/>
                                        <p:tgtEl>
                                          <p:spTgt spid="159759"/>
                                        </p:tgtEl>
                                        <p:attrNameLst>
                                          <p:attrName>ppt_x</p:attrName>
                                        </p:attrNameLst>
                                      </p:cBhvr>
                                      <p:tavLst>
                                        <p:tav tm="0">
                                          <p:val>
                                            <p:strVal val="0-#ppt_w/2"/>
                                          </p:val>
                                        </p:tav>
                                        <p:tav tm="100000">
                                          <p:val>
                                            <p:strVal val="#ppt_x"/>
                                          </p:val>
                                        </p:tav>
                                      </p:tavLst>
                                    </p:anim>
                                    <p:anim calcmode="lin" valueType="num">
                                      <p:cBhvr additive="base">
                                        <p:cTn id="13" dur="500" fill="hold"/>
                                        <p:tgtEl>
                                          <p:spTgt spid="15975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zh-CN" altLang="en-US" dirty="0"/>
              <a:t>4位二进制计数器74</a:t>
            </a:r>
            <a:r>
              <a:rPr lang="en-US" altLang="zh-CN" dirty="0"/>
              <a:t>x163</a:t>
            </a:r>
            <a:endParaRPr lang="zh-CN" altLang="en-US" dirty="0"/>
          </a:p>
        </p:txBody>
      </p:sp>
      <p:pic>
        <p:nvPicPr>
          <p:cNvPr id="163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179" y="1961728"/>
            <a:ext cx="2436813"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3844" name="Group 4"/>
          <p:cNvGrpSpPr>
            <a:grpSpLocks/>
          </p:cNvGrpSpPr>
          <p:nvPr/>
        </p:nvGrpSpPr>
        <p:grpSpPr bwMode="auto">
          <a:xfrm>
            <a:off x="669479" y="2723728"/>
            <a:ext cx="2603500" cy="523875"/>
            <a:chOff x="1224" y="1344"/>
            <a:chExt cx="1640" cy="330"/>
          </a:xfrm>
        </p:grpSpPr>
        <p:sp>
          <p:nvSpPr>
            <p:cNvPr id="163845" name="Text Box 5"/>
            <p:cNvSpPr txBox="1">
              <a:spLocks noChangeArrowheads="1"/>
            </p:cNvSpPr>
            <p:nvPr/>
          </p:nvSpPr>
          <p:spPr bwMode="auto">
            <a:xfrm>
              <a:off x="2496" y="1405"/>
              <a:ext cx="368" cy="26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en-US" altLang="zh-CN" sz="2200" b="1">
                  <a:solidFill>
                    <a:schemeClr val="accent2"/>
                  </a:solidFill>
                  <a:latin typeface="Tahoma" pitchFamily="34" charset="0"/>
                </a:rPr>
                <a:t>CLR</a:t>
              </a:r>
            </a:p>
          </p:txBody>
        </p:sp>
        <p:sp>
          <p:nvSpPr>
            <p:cNvPr id="163846" name="Text Box 6"/>
            <p:cNvSpPr txBox="1">
              <a:spLocks noChangeArrowheads="1"/>
            </p:cNvSpPr>
            <p:nvPr/>
          </p:nvSpPr>
          <p:spPr bwMode="auto">
            <a:xfrm>
              <a:off x="1224" y="1344"/>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ea typeface="黑体" pitchFamily="2" charset="-122"/>
                </a:rPr>
                <a:t>同步清零</a:t>
              </a:r>
            </a:p>
          </p:txBody>
        </p:sp>
      </p:grpSp>
      <p:grpSp>
        <p:nvGrpSpPr>
          <p:cNvPr id="163847" name="Group 7"/>
          <p:cNvGrpSpPr>
            <a:grpSpLocks/>
          </p:cNvGrpSpPr>
          <p:nvPr/>
        </p:nvGrpSpPr>
        <p:grpSpPr bwMode="auto">
          <a:xfrm>
            <a:off x="326579" y="3180928"/>
            <a:ext cx="2768600" cy="457200"/>
            <a:chOff x="1008" y="1632"/>
            <a:chExt cx="1744" cy="288"/>
          </a:xfrm>
        </p:grpSpPr>
        <p:sp>
          <p:nvSpPr>
            <p:cNvPr id="163848" name="Text Box 8"/>
            <p:cNvSpPr txBox="1">
              <a:spLocks noChangeArrowheads="1"/>
            </p:cNvSpPr>
            <p:nvPr/>
          </p:nvSpPr>
          <p:spPr bwMode="auto">
            <a:xfrm>
              <a:off x="2496" y="1645"/>
              <a:ext cx="256" cy="26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en-US" altLang="zh-CN" sz="2200" b="1">
                  <a:solidFill>
                    <a:schemeClr val="hlink"/>
                  </a:solidFill>
                  <a:latin typeface="Tahoma" pitchFamily="34" charset="0"/>
                </a:rPr>
                <a:t>LD</a:t>
              </a:r>
            </a:p>
          </p:txBody>
        </p:sp>
        <p:sp>
          <p:nvSpPr>
            <p:cNvPr id="163849" name="Text Box 9"/>
            <p:cNvSpPr txBox="1">
              <a:spLocks noChangeArrowheads="1"/>
            </p:cNvSpPr>
            <p:nvPr/>
          </p:nvSpPr>
          <p:spPr bwMode="auto">
            <a:xfrm>
              <a:off x="1008" y="1632"/>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ea typeface="黑体" pitchFamily="2" charset="-122"/>
                </a:rPr>
                <a:t>同步预置数</a:t>
              </a:r>
            </a:p>
          </p:txBody>
        </p:sp>
      </p:grpSp>
      <p:grpSp>
        <p:nvGrpSpPr>
          <p:cNvPr id="163850" name="Group 10"/>
          <p:cNvGrpSpPr>
            <a:grpSpLocks/>
          </p:cNvGrpSpPr>
          <p:nvPr/>
        </p:nvGrpSpPr>
        <p:grpSpPr bwMode="auto">
          <a:xfrm>
            <a:off x="3374580" y="5695528"/>
            <a:ext cx="2338388" cy="457200"/>
            <a:chOff x="2928" y="3216"/>
            <a:chExt cx="1473" cy="288"/>
          </a:xfrm>
        </p:grpSpPr>
        <p:sp>
          <p:nvSpPr>
            <p:cNvPr id="163851" name="Text Box 11"/>
            <p:cNvSpPr txBox="1">
              <a:spLocks noChangeArrowheads="1"/>
            </p:cNvSpPr>
            <p:nvPr/>
          </p:nvSpPr>
          <p:spPr bwMode="auto">
            <a:xfrm>
              <a:off x="2928" y="3216"/>
              <a:ext cx="419"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p>
              <a:r>
                <a:rPr lang="en-US" altLang="zh-CN" b="1">
                  <a:solidFill>
                    <a:schemeClr val="tx2"/>
                  </a:solidFill>
                </a:rPr>
                <a:t>RCO</a:t>
              </a:r>
            </a:p>
          </p:txBody>
        </p:sp>
        <p:sp>
          <p:nvSpPr>
            <p:cNvPr id="163852" name="Text Box 12"/>
            <p:cNvSpPr txBox="1">
              <a:spLocks noChangeArrowheads="1"/>
            </p:cNvSpPr>
            <p:nvPr/>
          </p:nvSpPr>
          <p:spPr bwMode="auto">
            <a:xfrm>
              <a:off x="3672" y="3216"/>
              <a:ext cx="7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chemeClr val="tx2"/>
                  </a:solidFill>
                  <a:ea typeface="黑体" pitchFamily="2" charset="-122"/>
                </a:rPr>
                <a:t>进位输出</a:t>
              </a:r>
            </a:p>
          </p:txBody>
        </p:sp>
      </p:grpSp>
      <p:grpSp>
        <p:nvGrpSpPr>
          <p:cNvPr id="163853" name="Group 13"/>
          <p:cNvGrpSpPr>
            <a:grpSpLocks/>
          </p:cNvGrpSpPr>
          <p:nvPr/>
        </p:nvGrpSpPr>
        <p:grpSpPr bwMode="auto">
          <a:xfrm>
            <a:off x="936179" y="3582568"/>
            <a:ext cx="2425700" cy="769938"/>
            <a:chOff x="1392" y="1885"/>
            <a:chExt cx="1528" cy="485"/>
          </a:xfrm>
        </p:grpSpPr>
        <p:sp>
          <p:nvSpPr>
            <p:cNvPr id="163854" name="Text Box 14"/>
            <p:cNvSpPr txBox="1">
              <a:spLocks noChangeArrowheads="1"/>
            </p:cNvSpPr>
            <p:nvPr/>
          </p:nvSpPr>
          <p:spPr bwMode="auto">
            <a:xfrm>
              <a:off x="2488" y="1885"/>
              <a:ext cx="432" cy="48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p>
              <a:r>
                <a:rPr lang="en-US" altLang="zh-CN" sz="2200" b="1" dirty="0">
                  <a:solidFill>
                    <a:srgbClr val="FF0000"/>
                  </a:solidFill>
                  <a:latin typeface="Tahoma" pitchFamily="34" charset="0"/>
                </a:rPr>
                <a:t>ENP</a:t>
              </a:r>
            </a:p>
            <a:p>
              <a:r>
                <a:rPr lang="en-US" altLang="zh-CN" sz="2200" b="1" dirty="0">
                  <a:solidFill>
                    <a:srgbClr val="FF0000"/>
                  </a:solidFill>
                  <a:latin typeface="Tahoma" pitchFamily="34" charset="0"/>
                </a:rPr>
                <a:t>ENT</a:t>
              </a:r>
            </a:p>
          </p:txBody>
        </p:sp>
        <p:sp>
          <p:nvSpPr>
            <p:cNvPr id="163855" name="Text Box 15"/>
            <p:cNvSpPr txBox="1">
              <a:spLocks noChangeArrowheads="1"/>
            </p:cNvSpPr>
            <p:nvPr/>
          </p:nvSpPr>
          <p:spPr bwMode="auto">
            <a:xfrm>
              <a:off x="1392" y="1919"/>
              <a:ext cx="5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B050"/>
                  </a:solidFill>
                  <a:ea typeface="黑体" pitchFamily="2" charset="-122"/>
                </a:rPr>
                <a:t>使能端</a:t>
              </a:r>
            </a:p>
          </p:txBody>
        </p:sp>
        <p:sp>
          <p:nvSpPr>
            <p:cNvPr id="163856" name="Line 16"/>
            <p:cNvSpPr>
              <a:spLocks noChangeShapeType="1"/>
            </p:cNvSpPr>
            <p:nvPr/>
          </p:nvSpPr>
          <p:spPr bwMode="auto">
            <a:xfrm>
              <a:off x="2112" y="2001"/>
              <a:ext cx="336"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857" name="Line 17"/>
            <p:cNvSpPr>
              <a:spLocks noChangeShapeType="1"/>
            </p:cNvSpPr>
            <p:nvPr/>
          </p:nvSpPr>
          <p:spPr bwMode="auto">
            <a:xfrm>
              <a:off x="2112" y="2230"/>
              <a:ext cx="336"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63858" name="Group 18"/>
          <p:cNvGrpSpPr>
            <a:grpSpLocks/>
          </p:cNvGrpSpPr>
          <p:nvPr/>
        </p:nvGrpSpPr>
        <p:grpSpPr bwMode="auto">
          <a:xfrm>
            <a:off x="107504" y="4171534"/>
            <a:ext cx="1900238" cy="423863"/>
            <a:chOff x="870" y="2256"/>
            <a:chExt cx="1197" cy="267"/>
          </a:xfrm>
        </p:grpSpPr>
        <p:sp>
          <p:nvSpPr>
            <p:cNvPr id="163859" name="Text Box 19"/>
            <p:cNvSpPr txBox="1">
              <a:spLocks noChangeArrowheads="1"/>
            </p:cNvSpPr>
            <p:nvPr/>
          </p:nvSpPr>
          <p:spPr bwMode="auto">
            <a:xfrm>
              <a:off x="870" y="2290"/>
              <a:ext cx="9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B050"/>
                  </a:solidFill>
                  <a:ea typeface="黑体" pitchFamily="2" charset="-122"/>
                </a:rPr>
                <a:t>进位输出清零</a:t>
              </a:r>
            </a:p>
          </p:txBody>
        </p:sp>
        <p:cxnSp>
          <p:nvCxnSpPr>
            <p:cNvPr id="163860" name="AutoShape 20"/>
            <p:cNvCxnSpPr>
              <a:cxnSpLocks noChangeShapeType="1"/>
              <a:stCxn id="163843" idx="1"/>
              <a:endCxn id="163859" idx="3"/>
            </p:cNvCxnSpPr>
            <p:nvPr/>
          </p:nvCxnSpPr>
          <p:spPr bwMode="auto">
            <a:xfrm rot="10800000" flipV="1">
              <a:off x="1865" y="2256"/>
              <a:ext cx="202" cy="151"/>
            </a:xfrm>
            <a:prstGeom prst="curvedConnector3">
              <a:avLst>
                <a:gd name="adj1" fmla="val 50000"/>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日期占位符 1"/>
          <p:cNvSpPr>
            <a:spLocks noGrp="1"/>
          </p:cNvSpPr>
          <p:nvPr>
            <p:ph type="dt" sz="half" idx="10"/>
          </p:nvPr>
        </p:nvSpPr>
        <p:spPr/>
        <p:txBody>
          <a:bodyPr/>
          <a:lstStyle/>
          <a:p>
            <a:pPr>
              <a:defRPr/>
            </a:pPr>
            <a:fld id="{713B52C6-D2B5-44AF-8DFF-358575AB072C}"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19</a:t>
            </a:fld>
            <a:endParaRPr lang="en-US" altLang="zh-CN" dirty="0"/>
          </a:p>
        </p:txBody>
      </p:sp>
      <p:sp>
        <p:nvSpPr>
          <p:cNvPr id="24" name="内容占位符 2"/>
          <p:cNvSpPr>
            <a:spLocks noGrp="1"/>
          </p:cNvSpPr>
          <p:nvPr>
            <p:ph idx="1"/>
          </p:nvPr>
        </p:nvSpPr>
        <p:spPr>
          <a:xfrm>
            <a:off x="251520" y="1113917"/>
            <a:ext cx="8892480" cy="982747"/>
          </a:xfrm>
        </p:spPr>
        <p:txBody>
          <a:bodyPr/>
          <a:lstStyle/>
          <a:p>
            <a:r>
              <a:rPr lang="zh-CN" altLang="en-US" sz="2400" dirty="0"/>
              <a:t>带低电平载入（置数）和清零端</a:t>
            </a:r>
            <a:r>
              <a:rPr lang="zh-CN" altLang="en-US" sz="2400" dirty="0">
                <a:solidFill>
                  <a:srgbClr val="FF0000"/>
                </a:solidFill>
              </a:rPr>
              <a:t>同步</a:t>
            </a:r>
            <a:r>
              <a:rPr lang="en-US" altLang="zh-CN" sz="2400" dirty="0">
                <a:solidFill>
                  <a:srgbClr val="FF0000"/>
                </a:solidFill>
              </a:rPr>
              <a:t>4</a:t>
            </a:r>
            <a:r>
              <a:rPr lang="zh-CN" altLang="en-US" sz="2400" dirty="0">
                <a:solidFill>
                  <a:srgbClr val="FF0000"/>
                </a:solidFill>
              </a:rPr>
              <a:t>位二进制计数器</a:t>
            </a:r>
            <a:endParaRPr lang="en-US" altLang="zh-CN" sz="2400" dirty="0">
              <a:solidFill>
                <a:srgbClr val="FF0000"/>
              </a:solidFill>
            </a:endParaRPr>
          </a:p>
          <a:p>
            <a:r>
              <a:rPr lang="zh-CN" altLang="en-US" sz="2400" dirty="0"/>
              <a:t>内部采用</a:t>
            </a:r>
            <a:r>
              <a:rPr lang="en-US" altLang="zh-CN" sz="2400" dirty="0"/>
              <a:t>D</a:t>
            </a:r>
            <a:r>
              <a:rPr lang="zh-CN" altLang="en-US" sz="2400" dirty="0"/>
              <a:t>触发器，便于实现载入和清零</a:t>
            </a:r>
          </a:p>
        </p:txBody>
      </p:sp>
      <p:grpSp>
        <p:nvGrpSpPr>
          <p:cNvPr id="25" name="Group 4"/>
          <p:cNvGrpSpPr>
            <a:grpSpLocks/>
          </p:cNvGrpSpPr>
          <p:nvPr/>
        </p:nvGrpSpPr>
        <p:grpSpPr bwMode="auto">
          <a:xfrm>
            <a:off x="4572000" y="1961728"/>
            <a:ext cx="4626059" cy="3332042"/>
            <a:chOff x="2304" y="1200"/>
            <a:chExt cx="3712" cy="2194"/>
          </a:xfrm>
        </p:grpSpPr>
        <p:sp>
          <p:nvSpPr>
            <p:cNvPr id="26" name="Text Box 5"/>
            <p:cNvSpPr txBox="1">
              <a:spLocks noChangeArrowheads="1"/>
            </p:cNvSpPr>
            <p:nvPr/>
          </p:nvSpPr>
          <p:spPr bwMode="auto">
            <a:xfrm>
              <a:off x="2880" y="1200"/>
              <a:ext cx="16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latin typeface="Tahoma" pitchFamily="34" charset="0"/>
                  <a:ea typeface="黑体" pitchFamily="2" charset="-122"/>
                </a:rPr>
                <a:t>74</a:t>
              </a:r>
              <a:r>
                <a:rPr lang="en-US" altLang="zh-CN" b="1">
                  <a:solidFill>
                    <a:schemeClr val="tx2"/>
                  </a:solidFill>
                  <a:latin typeface="Tahoma" pitchFamily="34" charset="0"/>
                  <a:ea typeface="黑体" pitchFamily="2" charset="-122"/>
                </a:rPr>
                <a:t>x163</a:t>
              </a:r>
              <a:r>
                <a:rPr lang="zh-CN" altLang="en-US" b="1">
                  <a:solidFill>
                    <a:schemeClr val="tx2"/>
                  </a:solidFill>
                  <a:latin typeface="Tahoma" pitchFamily="34" charset="0"/>
                  <a:ea typeface="黑体" pitchFamily="2" charset="-122"/>
                </a:rPr>
                <a:t>的功能表</a:t>
              </a:r>
            </a:p>
          </p:txBody>
        </p:sp>
        <p:sp>
          <p:nvSpPr>
            <p:cNvPr id="27" name="Text Box 6"/>
            <p:cNvSpPr txBox="1">
              <a:spLocks noChangeArrowheads="1"/>
            </p:cNvSpPr>
            <p:nvPr/>
          </p:nvSpPr>
          <p:spPr bwMode="auto">
            <a:xfrm>
              <a:off x="2834" y="1872"/>
              <a:ext cx="240"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b="1">
                  <a:latin typeface="Tahoma" pitchFamily="34" charset="0"/>
                </a:rPr>
                <a:t>0</a:t>
              </a:r>
            </a:p>
            <a:p>
              <a:pPr>
                <a:lnSpc>
                  <a:spcPct val="120000"/>
                </a:lnSpc>
              </a:pPr>
              <a:r>
                <a:rPr lang="zh-CN" altLang="en-US" sz="2400" b="1">
                  <a:latin typeface="Tahoma" pitchFamily="34" charset="0"/>
                </a:rPr>
                <a:t>1</a:t>
              </a:r>
            </a:p>
            <a:p>
              <a:pPr>
                <a:lnSpc>
                  <a:spcPct val="120000"/>
                </a:lnSpc>
              </a:pPr>
              <a:r>
                <a:rPr lang="zh-CN" altLang="en-US" sz="2400" b="1">
                  <a:latin typeface="Tahoma" pitchFamily="34" charset="0"/>
                </a:rPr>
                <a:t>1</a:t>
              </a:r>
            </a:p>
            <a:p>
              <a:pPr>
                <a:lnSpc>
                  <a:spcPct val="120000"/>
                </a:lnSpc>
              </a:pPr>
              <a:r>
                <a:rPr lang="zh-CN" altLang="en-US" sz="2400" b="1">
                  <a:latin typeface="Tahoma" pitchFamily="34" charset="0"/>
                </a:rPr>
                <a:t>1</a:t>
              </a:r>
            </a:p>
            <a:p>
              <a:pPr>
                <a:lnSpc>
                  <a:spcPct val="120000"/>
                </a:lnSpc>
              </a:pPr>
              <a:r>
                <a:rPr lang="zh-CN" altLang="en-US" sz="2400" b="1">
                  <a:latin typeface="Tahoma" pitchFamily="34" charset="0"/>
                </a:rPr>
                <a:t>1</a:t>
              </a:r>
            </a:p>
          </p:txBody>
        </p:sp>
        <p:sp>
          <p:nvSpPr>
            <p:cNvPr id="28" name="Line 7"/>
            <p:cNvSpPr>
              <a:spLocks noChangeShapeType="1"/>
            </p:cNvSpPr>
            <p:nvPr/>
          </p:nvSpPr>
          <p:spPr bwMode="auto">
            <a:xfrm>
              <a:off x="3216" y="1536"/>
              <a:ext cx="0" cy="18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 name="Line 8"/>
            <p:cNvSpPr>
              <a:spLocks noChangeShapeType="1"/>
            </p:cNvSpPr>
            <p:nvPr/>
          </p:nvSpPr>
          <p:spPr bwMode="auto">
            <a:xfrm>
              <a:off x="3648" y="1536"/>
              <a:ext cx="0" cy="18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0" name="Line 9"/>
            <p:cNvSpPr>
              <a:spLocks noChangeShapeType="1"/>
            </p:cNvSpPr>
            <p:nvPr/>
          </p:nvSpPr>
          <p:spPr bwMode="auto">
            <a:xfrm>
              <a:off x="4362" y="1536"/>
              <a:ext cx="6" cy="18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 name="Line 10"/>
            <p:cNvSpPr>
              <a:spLocks noChangeShapeType="1"/>
            </p:cNvSpPr>
            <p:nvPr/>
          </p:nvSpPr>
          <p:spPr bwMode="auto">
            <a:xfrm>
              <a:off x="2688" y="1536"/>
              <a:ext cx="0" cy="18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2" name="Line 11"/>
            <p:cNvSpPr>
              <a:spLocks noChangeShapeType="1"/>
            </p:cNvSpPr>
            <p:nvPr/>
          </p:nvSpPr>
          <p:spPr bwMode="auto">
            <a:xfrm>
              <a:off x="2304" y="1872"/>
              <a:ext cx="292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 name="Line 12"/>
            <p:cNvSpPr>
              <a:spLocks noChangeShapeType="1"/>
            </p:cNvSpPr>
            <p:nvPr/>
          </p:nvSpPr>
          <p:spPr bwMode="auto">
            <a:xfrm>
              <a:off x="2304" y="3360"/>
              <a:ext cx="297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 name="Text Box 13"/>
            <p:cNvSpPr txBox="1">
              <a:spLocks noChangeArrowheads="1"/>
            </p:cNvSpPr>
            <p:nvPr/>
          </p:nvSpPr>
          <p:spPr bwMode="auto">
            <a:xfrm>
              <a:off x="2352" y="2448"/>
              <a:ext cx="287"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b="1">
                  <a:latin typeface="Tahoma" pitchFamily="34" charset="0"/>
                  <a:sym typeface="Wingdings 2" pitchFamily="18" charset="2"/>
                </a:rPr>
                <a:t></a:t>
              </a:r>
              <a:endParaRPr lang="zh-CN" altLang="en-US" b="1">
                <a:latin typeface="Times New Roman" charset="0"/>
                <a:sym typeface="Symbol" pitchFamily="18" charset="2"/>
              </a:endParaRPr>
            </a:p>
            <a:p>
              <a:pPr>
                <a:lnSpc>
                  <a:spcPct val="120000"/>
                </a:lnSpc>
              </a:pPr>
              <a:r>
                <a:rPr lang="zh-CN" altLang="en-US" b="1">
                  <a:latin typeface="Tahoma" pitchFamily="34" charset="0"/>
                  <a:sym typeface="Wingdings 2" pitchFamily="18" charset="2"/>
                </a:rPr>
                <a:t></a:t>
              </a:r>
            </a:p>
          </p:txBody>
        </p:sp>
        <p:sp>
          <p:nvSpPr>
            <p:cNvPr id="35" name="Text Box 14"/>
            <p:cNvSpPr txBox="1">
              <a:spLocks noChangeArrowheads="1"/>
            </p:cNvSpPr>
            <p:nvPr/>
          </p:nvSpPr>
          <p:spPr bwMode="auto">
            <a:xfrm>
              <a:off x="2304" y="1584"/>
              <a:ext cx="4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CLK</a:t>
              </a:r>
            </a:p>
          </p:txBody>
        </p:sp>
        <p:sp>
          <p:nvSpPr>
            <p:cNvPr id="36" name="Text Box 15"/>
            <p:cNvSpPr txBox="1">
              <a:spLocks noChangeArrowheads="1"/>
            </p:cNvSpPr>
            <p:nvPr/>
          </p:nvSpPr>
          <p:spPr bwMode="auto">
            <a:xfrm>
              <a:off x="4440" y="1568"/>
              <a:ext cx="977"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000" b="1" dirty="0">
                  <a:latin typeface="黑体" pitchFamily="2" charset="-122"/>
                  <a:ea typeface="黑体" pitchFamily="2" charset="-122"/>
                </a:rPr>
                <a:t>工作状态</a:t>
              </a:r>
            </a:p>
          </p:txBody>
        </p:sp>
        <p:sp>
          <p:nvSpPr>
            <p:cNvPr id="37" name="Text Box 16"/>
            <p:cNvSpPr txBox="1">
              <a:spLocks noChangeArrowheads="1"/>
            </p:cNvSpPr>
            <p:nvPr/>
          </p:nvSpPr>
          <p:spPr bwMode="auto">
            <a:xfrm>
              <a:off x="4416" y="1874"/>
              <a:ext cx="1600" cy="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b="1" dirty="0">
                  <a:latin typeface="黑体" pitchFamily="2" charset="-122"/>
                  <a:ea typeface="黑体" pitchFamily="2" charset="-122"/>
                </a:rPr>
                <a:t>同步清零</a:t>
              </a:r>
              <a:endParaRPr lang="en-US" altLang="zh-CN" sz="2400" b="1" dirty="0">
                <a:latin typeface="黑体" pitchFamily="2" charset="-122"/>
                <a:ea typeface="黑体" pitchFamily="2" charset="-122"/>
              </a:endParaRPr>
            </a:p>
            <a:p>
              <a:pPr>
                <a:lnSpc>
                  <a:spcPct val="120000"/>
                </a:lnSpc>
              </a:pPr>
              <a:r>
                <a:rPr lang="zh-CN" altLang="en-US" sz="2400" b="1" dirty="0">
                  <a:latin typeface="黑体" pitchFamily="2" charset="-122"/>
                  <a:ea typeface="黑体" pitchFamily="2" charset="-122"/>
                </a:rPr>
                <a:t>同步置数</a:t>
              </a:r>
            </a:p>
            <a:p>
              <a:pPr>
                <a:lnSpc>
                  <a:spcPct val="120000"/>
                </a:lnSpc>
              </a:pPr>
              <a:r>
                <a:rPr lang="zh-CN" altLang="en-US" sz="2400" b="1" dirty="0">
                  <a:latin typeface="黑体" pitchFamily="2" charset="-122"/>
                  <a:ea typeface="黑体" pitchFamily="2" charset="-122"/>
                </a:rPr>
                <a:t>保持</a:t>
              </a:r>
            </a:p>
            <a:p>
              <a:pPr>
                <a:lnSpc>
                  <a:spcPct val="120000"/>
                </a:lnSpc>
              </a:pPr>
              <a:r>
                <a:rPr lang="zh-CN" altLang="en-US" sz="2400" b="1" dirty="0">
                  <a:latin typeface="黑体" pitchFamily="2" charset="-122"/>
                  <a:ea typeface="黑体" pitchFamily="2" charset="-122"/>
                </a:rPr>
                <a:t>保持,</a:t>
              </a:r>
              <a:r>
                <a:rPr lang="en-US" altLang="zh-CN" sz="2400" b="1" dirty="0">
                  <a:ea typeface="黑体" pitchFamily="2" charset="-122"/>
                </a:rPr>
                <a:t>RCO=0</a:t>
              </a:r>
            </a:p>
            <a:p>
              <a:pPr>
                <a:lnSpc>
                  <a:spcPct val="120000"/>
                </a:lnSpc>
              </a:pPr>
              <a:r>
                <a:rPr lang="zh-CN" altLang="en-US" sz="2400" b="1" dirty="0">
                  <a:latin typeface="黑体" pitchFamily="2" charset="-122"/>
                  <a:ea typeface="黑体" pitchFamily="2" charset="-122"/>
                </a:rPr>
                <a:t>计数</a:t>
              </a:r>
            </a:p>
          </p:txBody>
        </p:sp>
        <p:sp>
          <p:nvSpPr>
            <p:cNvPr id="38" name="Line 17"/>
            <p:cNvSpPr>
              <a:spLocks noChangeShapeType="1"/>
            </p:cNvSpPr>
            <p:nvPr/>
          </p:nvSpPr>
          <p:spPr bwMode="auto">
            <a:xfrm>
              <a:off x="2304" y="1536"/>
              <a:ext cx="2922"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39" name="Text Box 18"/>
            <p:cNvSpPr txBox="1">
              <a:spLocks noChangeArrowheads="1"/>
            </p:cNvSpPr>
            <p:nvPr/>
          </p:nvSpPr>
          <p:spPr bwMode="auto">
            <a:xfrm>
              <a:off x="2677" y="1574"/>
              <a:ext cx="677"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t>CLR_L</a:t>
              </a:r>
            </a:p>
          </p:txBody>
        </p:sp>
        <p:sp>
          <p:nvSpPr>
            <p:cNvPr id="40" name="Text Box 19"/>
            <p:cNvSpPr txBox="1">
              <a:spLocks noChangeArrowheads="1"/>
            </p:cNvSpPr>
            <p:nvPr/>
          </p:nvSpPr>
          <p:spPr bwMode="auto">
            <a:xfrm>
              <a:off x="3204" y="1574"/>
              <a:ext cx="558"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t>LD_L</a:t>
              </a:r>
            </a:p>
          </p:txBody>
        </p:sp>
        <p:sp>
          <p:nvSpPr>
            <p:cNvPr id="41" name="Text Box 20"/>
            <p:cNvSpPr txBox="1">
              <a:spLocks noChangeArrowheads="1"/>
            </p:cNvSpPr>
            <p:nvPr/>
          </p:nvSpPr>
          <p:spPr bwMode="auto">
            <a:xfrm>
              <a:off x="3621" y="1584"/>
              <a:ext cx="90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t>ENP  ENT</a:t>
              </a:r>
            </a:p>
          </p:txBody>
        </p:sp>
        <p:sp>
          <p:nvSpPr>
            <p:cNvPr id="42" name="Text Box 21"/>
            <p:cNvSpPr txBox="1">
              <a:spLocks noChangeArrowheads="1"/>
            </p:cNvSpPr>
            <p:nvPr/>
          </p:nvSpPr>
          <p:spPr bwMode="auto">
            <a:xfrm>
              <a:off x="3312" y="1872"/>
              <a:ext cx="289" cy="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2400" b="1" dirty="0">
                  <a:latin typeface="Tahoma" pitchFamily="34" charset="0"/>
                  <a:sym typeface="Wingdings 2" pitchFamily="18" charset="2"/>
                </a:rPr>
                <a:t></a:t>
              </a:r>
              <a:endParaRPr lang="zh-CN" altLang="en-US" sz="2400" b="1" dirty="0">
                <a:latin typeface="Tahoma" pitchFamily="34" charset="0"/>
              </a:endParaRPr>
            </a:p>
            <a:p>
              <a:pPr algn="ctr">
                <a:lnSpc>
                  <a:spcPct val="120000"/>
                </a:lnSpc>
              </a:pPr>
              <a:r>
                <a:rPr lang="zh-CN" altLang="en-US" sz="2400" b="1" dirty="0">
                  <a:latin typeface="Tahoma" pitchFamily="34" charset="0"/>
                </a:rPr>
                <a:t>0</a:t>
              </a:r>
            </a:p>
            <a:p>
              <a:pPr algn="ctr">
                <a:lnSpc>
                  <a:spcPct val="120000"/>
                </a:lnSpc>
              </a:pPr>
              <a:r>
                <a:rPr lang="zh-CN" altLang="en-US" sz="2400" b="1" dirty="0">
                  <a:latin typeface="Tahoma" pitchFamily="34" charset="0"/>
                </a:rPr>
                <a:t>1</a:t>
              </a:r>
            </a:p>
            <a:p>
              <a:pPr algn="ctr">
                <a:lnSpc>
                  <a:spcPct val="120000"/>
                </a:lnSpc>
              </a:pPr>
              <a:r>
                <a:rPr lang="zh-CN" altLang="en-US" sz="2400" b="1" dirty="0">
                  <a:latin typeface="Tahoma" pitchFamily="34" charset="0"/>
                </a:rPr>
                <a:t>1</a:t>
              </a:r>
            </a:p>
            <a:p>
              <a:pPr algn="ctr">
                <a:lnSpc>
                  <a:spcPct val="120000"/>
                </a:lnSpc>
              </a:pPr>
              <a:r>
                <a:rPr lang="zh-CN" altLang="en-US" sz="2400" b="1" dirty="0">
                  <a:latin typeface="Tahoma" pitchFamily="34" charset="0"/>
                </a:rPr>
                <a:t>1</a:t>
              </a:r>
            </a:p>
          </p:txBody>
        </p:sp>
        <p:sp>
          <p:nvSpPr>
            <p:cNvPr id="43" name="Text Box 22"/>
            <p:cNvSpPr txBox="1">
              <a:spLocks noChangeArrowheads="1"/>
            </p:cNvSpPr>
            <p:nvPr/>
          </p:nvSpPr>
          <p:spPr bwMode="auto">
            <a:xfrm>
              <a:off x="3720" y="1872"/>
              <a:ext cx="732" cy="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b="1" dirty="0">
                  <a:latin typeface="Tahoma" pitchFamily="34" charset="0"/>
                  <a:sym typeface="Wingdings 2" pitchFamily="18" charset="2"/>
                </a:rPr>
                <a:t></a:t>
              </a:r>
              <a:r>
                <a:rPr lang="zh-CN" altLang="en-US" sz="2400" b="1" dirty="0">
                  <a:latin typeface="Tahoma" pitchFamily="34" charset="0"/>
                  <a:sym typeface="Symbol" pitchFamily="18" charset="2"/>
                </a:rPr>
                <a:t>  </a:t>
              </a:r>
              <a:r>
                <a:rPr lang="zh-CN" altLang="en-US" sz="2400" b="1" dirty="0">
                  <a:latin typeface="Tahoma" pitchFamily="34" charset="0"/>
                  <a:sym typeface="Wingdings 2" pitchFamily="18" charset="2"/>
                </a:rPr>
                <a:t></a:t>
              </a:r>
              <a:endParaRPr lang="zh-CN" altLang="en-US" sz="2400" b="1" dirty="0">
                <a:latin typeface="Tahoma" pitchFamily="34" charset="0"/>
              </a:endParaRPr>
            </a:p>
            <a:p>
              <a:pPr eaLnBrk="0" hangingPunct="0">
                <a:lnSpc>
                  <a:spcPct val="120000"/>
                </a:lnSpc>
              </a:pPr>
              <a:r>
                <a:rPr lang="zh-CN" altLang="en-US" sz="2400" b="1" dirty="0">
                  <a:latin typeface="Tahoma" pitchFamily="34" charset="0"/>
                  <a:sym typeface="Wingdings 2" pitchFamily="18" charset="2"/>
                </a:rPr>
                <a:t></a:t>
              </a:r>
              <a:r>
                <a:rPr lang="zh-CN" altLang="en-US" sz="2400" b="1" dirty="0">
                  <a:latin typeface="Tahoma" pitchFamily="34" charset="0"/>
                  <a:sym typeface="Symbol" pitchFamily="18" charset="2"/>
                </a:rPr>
                <a:t>  </a:t>
              </a:r>
              <a:r>
                <a:rPr lang="zh-CN" altLang="en-US" sz="2400" b="1" dirty="0">
                  <a:latin typeface="Tahoma" pitchFamily="34" charset="0"/>
                  <a:sym typeface="Wingdings 2" pitchFamily="18" charset="2"/>
                </a:rPr>
                <a:t></a:t>
              </a:r>
              <a:endParaRPr lang="zh-CN" altLang="en-US" sz="2400" b="1" dirty="0">
                <a:latin typeface="Tahoma" pitchFamily="34" charset="0"/>
              </a:endParaRPr>
            </a:p>
            <a:p>
              <a:pPr eaLnBrk="0" hangingPunct="0">
                <a:lnSpc>
                  <a:spcPct val="120000"/>
                </a:lnSpc>
              </a:pPr>
              <a:r>
                <a:rPr lang="zh-CN" altLang="en-US" sz="2400" b="1" baseline="-25000" dirty="0">
                  <a:latin typeface="Tahoma" pitchFamily="34" charset="0"/>
                </a:rPr>
                <a:t> </a:t>
              </a:r>
              <a:r>
                <a:rPr lang="zh-CN" altLang="en-US" sz="2400" b="1" dirty="0">
                  <a:latin typeface="Tahoma" pitchFamily="34" charset="0"/>
                </a:rPr>
                <a:t>0  </a:t>
              </a:r>
              <a:r>
                <a:rPr lang="zh-CN" altLang="en-US" sz="2400" b="1" dirty="0">
                  <a:latin typeface="Tahoma" pitchFamily="34" charset="0"/>
                  <a:sym typeface="Wingdings 2" pitchFamily="18" charset="2"/>
                </a:rPr>
                <a:t></a:t>
              </a:r>
              <a:endParaRPr lang="zh-CN" altLang="en-US" sz="2400" b="1" dirty="0">
                <a:latin typeface="Tahoma" pitchFamily="34" charset="0"/>
              </a:endParaRPr>
            </a:p>
            <a:p>
              <a:pPr>
                <a:lnSpc>
                  <a:spcPct val="120000"/>
                </a:lnSpc>
              </a:pPr>
              <a:r>
                <a:rPr lang="zh-CN" altLang="en-US" sz="2400" b="1" dirty="0">
                  <a:latin typeface="Tahoma" pitchFamily="34" charset="0"/>
                  <a:sym typeface="Wingdings 2" pitchFamily="18" charset="2"/>
                </a:rPr>
                <a:t></a:t>
              </a:r>
              <a:r>
                <a:rPr lang="zh-CN" altLang="en-US" sz="2400" b="1" dirty="0">
                  <a:latin typeface="Tahoma" pitchFamily="34" charset="0"/>
                  <a:sym typeface="Symbol" pitchFamily="18" charset="2"/>
                </a:rPr>
                <a:t>  </a:t>
              </a:r>
              <a:r>
                <a:rPr lang="zh-CN" altLang="en-US" sz="2400" b="1" baseline="-25000" dirty="0">
                  <a:latin typeface="Tahoma" pitchFamily="34" charset="0"/>
                  <a:sym typeface="Symbol" pitchFamily="18" charset="2"/>
                </a:rPr>
                <a:t> </a:t>
              </a:r>
              <a:r>
                <a:rPr lang="zh-CN" altLang="en-US" sz="2400" b="1" dirty="0">
                  <a:latin typeface="Tahoma" pitchFamily="34" charset="0"/>
                  <a:sym typeface="Symbol" pitchFamily="18" charset="2"/>
                </a:rPr>
                <a:t>0</a:t>
              </a:r>
              <a:endParaRPr lang="zh-CN" altLang="en-US" sz="2400" b="1" dirty="0">
                <a:latin typeface="Tahoma" pitchFamily="34" charset="0"/>
              </a:endParaRPr>
            </a:p>
            <a:p>
              <a:pPr>
                <a:lnSpc>
                  <a:spcPct val="120000"/>
                </a:lnSpc>
              </a:pPr>
              <a:r>
                <a:rPr lang="zh-CN" altLang="en-US" sz="2400" b="1" baseline="-25000" dirty="0">
                  <a:latin typeface="Tahoma" pitchFamily="34" charset="0"/>
                </a:rPr>
                <a:t> </a:t>
              </a:r>
              <a:r>
                <a:rPr lang="zh-CN" altLang="en-US" sz="2400" b="1" dirty="0">
                  <a:latin typeface="Tahoma" pitchFamily="34" charset="0"/>
                </a:rPr>
                <a:t>1   1</a:t>
              </a:r>
            </a:p>
          </p:txBody>
        </p:sp>
        <p:grpSp>
          <p:nvGrpSpPr>
            <p:cNvPr id="44" name="Group 23"/>
            <p:cNvGrpSpPr>
              <a:grpSpLocks/>
            </p:cNvGrpSpPr>
            <p:nvPr/>
          </p:nvGrpSpPr>
          <p:grpSpPr bwMode="auto">
            <a:xfrm>
              <a:off x="2352" y="1968"/>
              <a:ext cx="240" cy="192"/>
              <a:chOff x="2304" y="1920"/>
              <a:chExt cx="240" cy="192"/>
            </a:xfrm>
          </p:grpSpPr>
          <p:sp>
            <p:nvSpPr>
              <p:cNvPr id="55" name="Line 24"/>
              <p:cNvSpPr>
                <a:spLocks noChangeShapeType="1"/>
              </p:cNvSpPr>
              <p:nvPr/>
            </p:nvSpPr>
            <p:spPr bwMode="auto">
              <a:xfrm flipV="1">
                <a:off x="2304" y="2112"/>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 name="Line 25"/>
              <p:cNvSpPr>
                <a:spLocks noChangeShapeType="1"/>
              </p:cNvSpPr>
              <p:nvPr/>
            </p:nvSpPr>
            <p:spPr bwMode="auto">
              <a:xfrm flipV="1">
                <a:off x="2400" y="1920"/>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7" name="Line 26"/>
              <p:cNvSpPr>
                <a:spLocks noChangeShapeType="1"/>
              </p:cNvSpPr>
              <p:nvPr/>
            </p:nvSpPr>
            <p:spPr bwMode="auto">
              <a:xfrm>
                <a:off x="2400" y="192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8" name="Line 27"/>
              <p:cNvSpPr>
                <a:spLocks noChangeShapeType="1"/>
              </p:cNvSpPr>
              <p:nvPr/>
            </p:nvSpPr>
            <p:spPr bwMode="auto">
              <a:xfrm flipV="1">
                <a:off x="2400" y="1968"/>
                <a:ext cx="0"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5" name="Group 28"/>
            <p:cNvGrpSpPr>
              <a:grpSpLocks/>
            </p:cNvGrpSpPr>
            <p:nvPr/>
          </p:nvGrpSpPr>
          <p:grpSpPr bwMode="auto">
            <a:xfrm>
              <a:off x="2352" y="2256"/>
              <a:ext cx="240" cy="192"/>
              <a:chOff x="2304" y="1920"/>
              <a:chExt cx="240" cy="192"/>
            </a:xfrm>
          </p:grpSpPr>
          <p:sp>
            <p:nvSpPr>
              <p:cNvPr id="51" name="Line 29"/>
              <p:cNvSpPr>
                <a:spLocks noChangeShapeType="1"/>
              </p:cNvSpPr>
              <p:nvPr/>
            </p:nvSpPr>
            <p:spPr bwMode="auto">
              <a:xfrm flipV="1">
                <a:off x="2304" y="2112"/>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 name="Line 30"/>
              <p:cNvSpPr>
                <a:spLocks noChangeShapeType="1"/>
              </p:cNvSpPr>
              <p:nvPr/>
            </p:nvSpPr>
            <p:spPr bwMode="auto">
              <a:xfrm flipV="1">
                <a:off x="2400" y="1920"/>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 name="Line 31"/>
              <p:cNvSpPr>
                <a:spLocks noChangeShapeType="1"/>
              </p:cNvSpPr>
              <p:nvPr/>
            </p:nvSpPr>
            <p:spPr bwMode="auto">
              <a:xfrm>
                <a:off x="2400" y="192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 name="Line 32"/>
              <p:cNvSpPr>
                <a:spLocks noChangeShapeType="1"/>
              </p:cNvSpPr>
              <p:nvPr/>
            </p:nvSpPr>
            <p:spPr bwMode="auto">
              <a:xfrm flipV="1">
                <a:off x="2400" y="1968"/>
                <a:ext cx="0"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6" name="Group 33"/>
            <p:cNvGrpSpPr>
              <a:grpSpLocks/>
            </p:cNvGrpSpPr>
            <p:nvPr/>
          </p:nvGrpSpPr>
          <p:grpSpPr bwMode="auto">
            <a:xfrm>
              <a:off x="2352" y="3072"/>
              <a:ext cx="240" cy="192"/>
              <a:chOff x="2304" y="1920"/>
              <a:chExt cx="240" cy="192"/>
            </a:xfrm>
          </p:grpSpPr>
          <p:sp>
            <p:nvSpPr>
              <p:cNvPr id="47" name="Line 34"/>
              <p:cNvSpPr>
                <a:spLocks noChangeShapeType="1"/>
              </p:cNvSpPr>
              <p:nvPr/>
            </p:nvSpPr>
            <p:spPr bwMode="auto">
              <a:xfrm flipV="1">
                <a:off x="2304" y="2112"/>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 name="Line 35"/>
              <p:cNvSpPr>
                <a:spLocks noChangeShapeType="1"/>
              </p:cNvSpPr>
              <p:nvPr/>
            </p:nvSpPr>
            <p:spPr bwMode="auto">
              <a:xfrm flipV="1">
                <a:off x="2400" y="1920"/>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 name="Line 36"/>
              <p:cNvSpPr>
                <a:spLocks noChangeShapeType="1"/>
              </p:cNvSpPr>
              <p:nvPr/>
            </p:nvSpPr>
            <p:spPr bwMode="auto">
              <a:xfrm>
                <a:off x="2400" y="192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 name="Line 37"/>
              <p:cNvSpPr>
                <a:spLocks noChangeShapeType="1"/>
              </p:cNvSpPr>
              <p:nvPr/>
            </p:nvSpPr>
            <p:spPr bwMode="auto">
              <a:xfrm flipV="1">
                <a:off x="2400" y="1968"/>
                <a:ext cx="0"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spTree>
    <p:extLst>
      <p:ext uri="{BB962C8B-B14F-4D97-AF65-F5344CB8AC3E}">
        <p14:creationId xmlns:p14="http://schemas.microsoft.com/office/powerpoint/2010/main" val="3858152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43"/>
                                        </p:tgtEl>
                                        <p:attrNameLst>
                                          <p:attrName>style.visibility</p:attrName>
                                        </p:attrNameLst>
                                      </p:cBhvr>
                                      <p:to>
                                        <p:strVal val="visible"/>
                                      </p:to>
                                    </p:set>
                                    <p:animEffect transition="in" filter="blinds(horizontal)">
                                      <p:cBhvr>
                                        <p:cTn id="7" dur="500"/>
                                        <p:tgtEl>
                                          <p:spTgt spid="163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44"/>
                                        </p:tgtEl>
                                        <p:attrNameLst>
                                          <p:attrName>style.visibility</p:attrName>
                                        </p:attrNameLst>
                                      </p:cBhvr>
                                      <p:to>
                                        <p:strVal val="visible"/>
                                      </p:to>
                                    </p:set>
                                    <p:animEffect transition="in" filter="blinds(horizontal)">
                                      <p:cBhvr>
                                        <p:cTn id="12" dur="500"/>
                                        <p:tgtEl>
                                          <p:spTgt spid="1638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3847"/>
                                        </p:tgtEl>
                                        <p:attrNameLst>
                                          <p:attrName>style.visibility</p:attrName>
                                        </p:attrNameLst>
                                      </p:cBhvr>
                                      <p:to>
                                        <p:strVal val="visible"/>
                                      </p:to>
                                    </p:set>
                                    <p:animEffect transition="in" filter="blinds(horizontal)">
                                      <p:cBhvr>
                                        <p:cTn id="17" dur="500"/>
                                        <p:tgtEl>
                                          <p:spTgt spid="1638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3850"/>
                                        </p:tgtEl>
                                        <p:attrNameLst>
                                          <p:attrName>style.visibility</p:attrName>
                                        </p:attrNameLst>
                                      </p:cBhvr>
                                      <p:to>
                                        <p:strVal val="visible"/>
                                      </p:to>
                                    </p:set>
                                    <p:animEffect transition="in" filter="blinds(horizontal)">
                                      <p:cBhvr>
                                        <p:cTn id="22" dur="500"/>
                                        <p:tgtEl>
                                          <p:spTgt spid="1638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3853"/>
                                        </p:tgtEl>
                                        <p:attrNameLst>
                                          <p:attrName>style.visibility</p:attrName>
                                        </p:attrNameLst>
                                      </p:cBhvr>
                                      <p:to>
                                        <p:strVal val="visible"/>
                                      </p:to>
                                    </p:set>
                                    <p:animEffect transition="in" filter="blinds(horizontal)">
                                      <p:cBhvr>
                                        <p:cTn id="27" dur="500"/>
                                        <p:tgtEl>
                                          <p:spTgt spid="1638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63858"/>
                                        </p:tgtEl>
                                        <p:attrNameLst>
                                          <p:attrName>style.visibility</p:attrName>
                                        </p:attrNameLst>
                                      </p:cBhvr>
                                      <p:to>
                                        <p:strVal val="visible"/>
                                      </p:to>
                                    </p:set>
                                    <p:animEffect transition="in" filter="wipe(up)">
                                      <p:cBhvr>
                                        <p:cTn id="32" dur="500"/>
                                        <p:tgtEl>
                                          <p:spTgt spid="16385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zh-CN" altLang="en-US" dirty="0"/>
              <a:t>主要内容</a:t>
            </a:r>
          </a:p>
        </p:txBody>
      </p:sp>
      <p:sp>
        <p:nvSpPr>
          <p:cNvPr id="4099" name="Rectangle 5"/>
          <p:cNvSpPr>
            <a:spLocks noGrp="1" noChangeArrowheads="1"/>
          </p:cNvSpPr>
          <p:nvPr>
            <p:ph type="body" idx="1"/>
          </p:nvPr>
        </p:nvSpPr>
        <p:spPr>
          <a:xfrm>
            <a:off x="457199" y="1071546"/>
            <a:ext cx="8507289" cy="5094287"/>
          </a:xfrm>
        </p:spPr>
        <p:txBody>
          <a:bodyPr/>
          <a:lstStyle/>
          <a:p>
            <a:r>
              <a:rPr lang="zh-CN" altLang="en-US" sz="4400" dirty="0"/>
              <a:t>时间容限</a:t>
            </a:r>
            <a:endParaRPr lang="en-US" altLang="zh-CN" sz="4400" dirty="0"/>
          </a:p>
          <a:p>
            <a:r>
              <a:rPr lang="zh-CN" altLang="en-US" sz="4000" dirty="0"/>
              <a:t>寄存器</a:t>
            </a:r>
            <a:endParaRPr lang="en-US" altLang="zh-CN" sz="4000" dirty="0">
              <a:latin typeface="+mn-ea"/>
            </a:endParaRPr>
          </a:p>
          <a:p>
            <a:r>
              <a:rPr lang="zh-CN" altLang="en-US" sz="4000" dirty="0">
                <a:latin typeface="+mn-ea"/>
              </a:rPr>
              <a:t>计数器</a:t>
            </a:r>
            <a:endParaRPr lang="en-US" altLang="zh-CN" sz="4000" dirty="0">
              <a:latin typeface="+mn-ea"/>
            </a:endParaRPr>
          </a:p>
          <a:p>
            <a:r>
              <a:rPr lang="zh-CN" altLang="en-US" sz="4400" dirty="0">
                <a:latin typeface="+mn-ea"/>
              </a:rPr>
              <a:t>移位寄存器</a:t>
            </a:r>
          </a:p>
        </p:txBody>
      </p:sp>
      <p:sp>
        <p:nvSpPr>
          <p:cNvPr id="4101" name="灯片编号占位符 5"/>
          <p:cNvSpPr>
            <a:spLocks noGrp="1"/>
          </p:cNvSpPr>
          <p:nvPr>
            <p:ph type="sldNum" sz="quarter" idx="12"/>
          </p:nvPr>
        </p:nvSpPr>
        <p:spPr>
          <a:noFill/>
        </p:spPr>
        <p:txBody>
          <a:bodyPr/>
          <a:lstStyle/>
          <a:p>
            <a:fld id="{F5A6F273-6003-4344-B366-549487F02684}" type="slidenum">
              <a:rPr lang="en-US" altLang="zh-CN" smtClean="0"/>
              <a:pPr/>
              <a:t>2</a:t>
            </a:fld>
            <a:endParaRPr lang="en-US" altLang="zh-CN"/>
          </a:p>
        </p:txBody>
      </p:sp>
      <p:sp>
        <p:nvSpPr>
          <p:cNvPr id="4102" name="页脚占位符 6"/>
          <p:cNvSpPr>
            <a:spLocks noGrp="1"/>
          </p:cNvSpPr>
          <p:nvPr>
            <p:ph type="ftr" sz="quarter" idx="11"/>
          </p:nvPr>
        </p:nvSpPr>
        <p:spPr>
          <a:noFill/>
        </p:spPr>
        <p:txBody>
          <a:bodyPr/>
          <a:lstStyle/>
          <a:p>
            <a:r>
              <a:rPr lang="zh-CN" altLang="en-US"/>
              <a:t>第</a:t>
            </a:r>
            <a:r>
              <a:rPr lang="en-US" altLang="zh-CN"/>
              <a:t>8</a:t>
            </a:r>
            <a:r>
              <a:rPr lang="zh-CN" altLang="en-US"/>
              <a:t>章时序逻辑设计实践</a:t>
            </a:r>
            <a:endParaRPr lang="en-US" altLang="zh-CN"/>
          </a:p>
        </p:txBody>
      </p:sp>
      <p:sp>
        <p:nvSpPr>
          <p:cNvPr id="2" name="日期占位符 1"/>
          <p:cNvSpPr>
            <a:spLocks noGrp="1"/>
          </p:cNvSpPr>
          <p:nvPr>
            <p:ph type="dt" sz="half" idx="10"/>
          </p:nvPr>
        </p:nvSpPr>
        <p:spPr/>
        <p:txBody>
          <a:bodyPr/>
          <a:lstStyle/>
          <a:p>
            <a:pPr>
              <a:defRPr/>
            </a:pPr>
            <a:fld id="{ABFA32A9-13CB-49EC-8D14-069358378F24}" type="datetime2">
              <a:rPr lang="zh-CN" altLang="en-US" smtClean="0"/>
              <a:t>2019年12月6日</a:t>
            </a:fld>
            <a:endParaRPr lang="en-US" altLang="zh-CN"/>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55657" y="-3395"/>
            <a:ext cx="7695993" cy="6845063"/>
          </a:xfrm>
        </p:spPr>
      </p:pic>
      <p:sp>
        <p:nvSpPr>
          <p:cNvPr id="4" name="日期占位符 3"/>
          <p:cNvSpPr>
            <a:spLocks noGrp="1"/>
          </p:cNvSpPr>
          <p:nvPr>
            <p:ph type="dt" sz="half" idx="10"/>
          </p:nvPr>
        </p:nvSpPr>
        <p:spPr/>
        <p:txBody>
          <a:bodyPr/>
          <a:lstStyle/>
          <a:p>
            <a:pPr>
              <a:defRPr/>
            </a:pPr>
            <a:fld id="{A4EDB1D3-9378-417F-96E7-931D9EF13C85}" type="datetime2">
              <a:rPr lang="zh-CN" altLang="en-US" smtClean="0"/>
              <a:t>2019年12月6日</a:t>
            </a:fld>
            <a:endParaRPr lang="en-US" altLang="zh-CN"/>
          </a:p>
        </p:txBody>
      </p:sp>
      <p:sp>
        <p:nvSpPr>
          <p:cNvPr id="5" name="页脚占位符 4"/>
          <p:cNvSpPr>
            <a:spLocks noGrp="1"/>
          </p:cNvSpPr>
          <p:nvPr>
            <p:ph type="ftr" sz="quarter" idx="11"/>
          </p:nvPr>
        </p:nvSpPr>
        <p:spPr/>
        <p:txBody>
          <a:bodyPr/>
          <a:lstStyle/>
          <a:p>
            <a:pPr>
              <a:defRPr/>
            </a:pPr>
            <a:r>
              <a:rPr lang="zh-CN" altLang="en-US" dirty="0"/>
              <a:t>第</a:t>
            </a:r>
            <a:r>
              <a:rPr lang="en-US" altLang="zh-CN" dirty="0"/>
              <a:t>8</a:t>
            </a:r>
            <a:r>
              <a:rPr lang="zh-CN" altLang="en-US" dirty="0"/>
              <a:t>章时序逻辑设计实践</a:t>
            </a:r>
            <a:endParaRPr lang="en-US" altLang="zh-CN" dirty="0"/>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20</a:t>
            </a:fld>
            <a:endParaRPr lang="en-US" altLang="zh-CN"/>
          </a:p>
        </p:txBody>
      </p:sp>
      <p:sp>
        <p:nvSpPr>
          <p:cNvPr id="8" name="Text Box 38"/>
          <p:cNvSpPr txBox="1">
            <a:spLocks noChangeArrowheads="1"/>
          </p:cNvSpPr>
          <p:nvPr/>
        </p:nvSpPr>
        <p:spPr bwMode="auto">
          <a:xfrm>
            <a:off x="4860032" y="5949280"/>
            <a:ext cx="2895344" cy="513730"/>
          </a:xfrm>
          <a:prstGeom prst="rect">
            <a:avLst/>
          </a:prstGeom>
          <a:noFill/>
          <a:ln>
            <a:noFill/>
          </a:ln>
          <a:effectLst/>
        </p:spPr>
        <p:txBody>
          <a:bodyPr wrap="none">
            <a:spAutoFit/>
          </a:bodyPr>
          <a:lstStyle/>
          <a:p>
            <a:pPr algn="ctr">
              <a:lnSpc>
                <a:spcPct val="130000"/>
              </a:lnSpc>
            </a:pPr>
            <a:r>
              <a:rPr lang="zh-CN" altLang="en-US" sz="2400" b="1" dirty="0">
                <a:solidFill>
                  <a:srgbClr val="FF0000"/>
                </a:solidFill>
                <a:latin typeface="Tahoma" pitchFamily="34" charset="0"/>
                <a:ea typeface="黑体" pitchFamily="2" charset="-122"/>
              </a:rPr>
              <a:t>74</a:t>
            </a:r>
            <a:r>
              <a:rPr lang="en-US" altLang="zh-CN" sz="2400" b="1" dirty="0">
                <a:solidFill>
                  <a:srgbClr val="FF0000"/>
                </a:solidFill>
                <a:latin typeface="Tahoma" pitchFamily="34" charset="0"/>
                <a:ea typeface="黑体" pitchFamily="2" charset="-122"/>
              </a:rPr>
              <a:t>x163</a:t>
            </a:r>
            <a:r>
              <a:rPr lang="zh-CN" altLang="en-US" sz="2400" b="1" dirty="0">
                <a:solidFill>
                  <a:srgbClr val="FF0000"/>
                </a:solidFill>
                <a:latin typeface="Tahoma" pitchFamily="34" charset="0"/>
                <a:ea typeface="黑体" pitchFamily="2" charset="-122"/>
              </a:rPr>
              <a:t>内部结构图</a:t>
            </a:r>
          </a:p>
        </p:txBody>
      </p:sp>
      <p:sp>
        <p:nvSpPr>
          <p:cNvPr id="9" name="文本框 8"/>
          <p:cNvSpPr txBox="1"/>
          <p:nvPr/>
        </p:nvSpPr>
        <p:spPr>
          <a:xfrm>
            <a:off x="1000100" y="6525344"/>
            <a:ext cx="2133393" cy="369332"/>
          </a:xfrm>
          <a:prstGeom prst="rect">
            <a:avLst/>
          </a:prstGeom>
          <a:solidFill>
            <a:schemeClr val="bg1"/>
          </a:solidFill>
        </p:spPr>
        <p:txBody>
          <a:bodyPr wrap="square" rtlCol="0">
            <a:spAutoFit/>
          </a:bodyPr>
          <a:lstStyle/>
          <a:p>
            <a:endParaRPr lang="zh-CN" altLang="en-US" dirty="0"/>
          </a:p>
        </p:txBody>
      </p:sp>
      <p:sp>
        <p:nvSpPr>
          <p:cNvPr id="3" name="圆角矩形 2"/>
          <p:cNvSpPr/>
          <p:nvPr/>
        </p:nvSpPr>
        <p:spPr>
          <a:xfrm>
            <a:off x="5364088" y="928670"/>
            <a:ext cx="1584176" cy="98816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标注 9"/>
          <p:cNvSpPr/>
          <p:nvPr/>
        </p:nvSpPr>
        <p:spPr>
          <a:xfrm>
            <a:off x="6948264" y="139785"/>
            <a:ext cx="1738535" cy="742950"/>
          </a:xfrm>
          <a:prstGeom prst="wedgeRectCallout">
            <a:avLst>
              <a:gd name="adj1" fmla="val -62731"/>
              <a:gd name="adj2" fmla="val 47898"/>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多路选择器</a:t>
            </a:r>
          </a:p>
        </p:txBody>
      </p:sp>
      <p:sp>
        <p:nvSpPr>
          <p:cNvPr id="11" name="圆角矩形 10"/>
          <p:cNvSpPr/>
          <p:nvPr/>
        </p:nvSpPr>
        <p:spPr>
          <a:xfrm>
            <a:off x="3875017" y="1465826"/>
            <a:ext cx="957333" cy="66703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标注 11"/>
          <p:cNvSpPr/>
          <p:nvPr/>
        </p:nvSpPr>
        <p:spPr>
          <a:xfrm>
            <a:off x="1402706" y="1372125"/>
            <a:ext cx="1738535" cy="544707"/>
          </a:xfrm>
          <a:prstGeom prst="wedgeRectCallout">
            <a:avLst>
              <a:gd name="adj1" fmla="val 89708"/>
              <a:gd name="adj2" fmla="val 8263"/>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计数或保持</a:t>
            </a:r>
          </a:p>
        </p:txBody>
      </p:sp>
    </p:spTree>
    <p:extLst>
      <p:ext uri="{BB962C8B-B14F-4D97-AF65-F5344CB8AC3E}">
        <p14:creationId xmlns:p14="http://schemas.microsoft.com/office/powerpoint/2010/main" val="276931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00200"/>
            <a:ext cx="6784032" cy="4658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891" name="Text Box 3"/>
          <p:cNvSpPr txBox="1">
            <a:spLocks noChangeArrowheads="1"/>
          </p:cNvSpPr>
          <p:nvPr/>
        </p:nvSpPr>
        <p:spPr bwMode="auto">
          <a:xfrm>
            <a:off x="457922" y="1162454"/>
            <a:ext cx="6653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latin typeface="华文新魏" pitchFamily="2" charset="-122"/>
                <a:ea typeface="华文新魏" pitchFamily="2" charset="-122"/>
              </a:rPr>
              <a:t>74</a:t>
            </a:r>
            <a:r>
              <a:rPr lang="en-US" altLang="zh-CN" sz="2800" b="1" dirty="0">
                <a:solidFill>
                  <a:schemeClr val="tx2"/>
                </a:solidFill>
                <a:latin typeface="华文新魏" pitchFamily="2" charset="-122"/>
                <a:ea typeface="华文新魏" pitchFamily="2" charset="-122"/>
              </a:rPr>
              <a:t>x163</a:t>
            </a:r>
            <a:r>
              <a:rPr lang="zh-CN" altLang="en-US" sz="2800" b="1" dirty="0">
                <a:solidFill>
                  <a:schemeClr val="tx2"/>
                </a:solidFill>
                <a:latin typeface="华文新魏" pitchFamily="2" charset="-122"/>
                <a:ea typeface="华文新魏" pitchFamily="2" charset="-122"/>
              </a:rPr>
              <a:t>工作于自由运行模式时的接线方法</a:t>
            </a:r>
          </a:p>
        </p:txBody>
      </p:sp>
      <p:sp>
        <p:nvSpPr>
          <p:cNvPr id="2" name="日期占位符 1"/>
          <p:cNvSpPr>
            <a:spLocks noGrp="1"/>
          </p:cNvSpPr>
          <p:nvPr>
            <p:ph type="dt" sz="half" idx="10"/>
          </p:nvPr>
        </p:nvSpPr>
        <p:spPr/>
        <p:txBody>
          <a:bodyPr/>
          <a:lstStyle/>
          <a:p>
            <a:pPr>
              <a:defRPr/>
            </a:pPr>
            <a:fld id="{BE5285D7-0A19-4052-8FFD-0862EAA07055}"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DFDDDCF-CC0E-4CF3-A497-3FEE434E7AE7}" type="slidenum">
              <a:rPr lang="en-US" altLang="zh-CN" smtClean="0"/>
              <a:pPr>
                <a:defRPr/>
              </a:pPr>
              <a:t>21</a:t>
            </a:fld>
            <a:endParaRPr lang="en-US" altLang="zh-CN"/>
          </a:p>
        </p:txBody>
      </p:sp>
      <p:sp>
        <p:nvSpPr>
          <p:cNvPr id="7" name="Rectangle 2"/>
          <p:cNvSpPr txBox="1">
            <a:spLocks noChangeArrowheads="1"/>
          </p:cNvSpPr>
          <p:nvPr/>
        </p:nvSpPr>
        <p:spPr>
          <a:xfrm>
            <a:off x="1000100" y="185720"/>
            <a:ext cx="6905625"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kern="0"/>
              <a:t>4位二进制计数器74</a:t>
            </a:r>
            <a:r>
              <a:rPr lang="en-US" altLang="zh-CN" kern="0"/>
              <a:t>x163</a:t>
            </a:r>
            <a:endParaRPr lang="zh-CN" altLang="en-US" kern="0" dirty="0"/>
          </a:p>
        </p:txBody>
      </p:sp>
    </p:spTree>
    <p:extLst>
      <p:ext uri="{BB962C8B-B14F-4D97-AF65-F5344CB8AC3E}">
        <p14:creationId xmlns:p14="http://schemas.microsoft.com/office/powerpoint/2010/main" val="3080174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196751"/>
            <a:ext cx="9144000" cy="3986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915" name="Text Box 3"/>
          <p:cNvSpPr txBox="1">
            <a:spLocks noChangeArrowheads="1"/>
          </p:cNvSpPr>
          <p:nvPr/>
        </p:nvSpPr>
        <p:spPr bwMode="auto">
          <a:xfrm>
            <a:off x="98415" y="5663938"/>
            <a:ext cx="8876177"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30000"/>
              </a:lnSpc>
            </a:pPr>
            <a:r>
              <a:rPr lang="zh-CN" altLang="en-US" sz="2800" b="1" dirty="0">
                <a:solidFill>
                  <a:schemeClr val="tx2"/>
                </a:solidFill>
                <a:latin typeface="华文新魏" pitchFamily="2" charset="-122"/>
                <a:ea typeface="华文新魏" pitchFamily="2" charset="-122"/>
              </a:rPr>
              <a:t>自由运行模式的</a:t>
            </a:r>
            <a:r>
              <a:rPr lang="zh-CN" altLang="en-US" sz="2800" b="1" dirty="0">
                <a:solidFill>
                  <a:schemeClr val="tx2"/>
                </a:solidFill>
                <a:latin typeface="Tahoma" pitchFamily="34" charset="0"/>
                <a:ea typeface="华文新魏" pitchFamily="2" charset="-122"/>
              </a:rPr>
              <a:t>’</a:t>
            </a:r>
            <a:r>
              <a:rPr lang="en-US" altLang="zh-CN" sz="2800" b="1" dirty="0">
                <a:solidFill>
                  <a:schemeClr val="tx2"/>
                </a:solidFill>
                <a:latin typeface="华文新魏" pitchFamily="2" charset="-122"/>
                <a:ea typeface="华文新魏" pitchFamily="2" charset="-122"/>
              </a:rPr>
              <a:t>163</a:t>
            </a:r>
            <a:r>
              <a:rPr lang="zh-CN" altLang="en-US" sz="2800" b="1" dirty="0">
                <a:solidFill>
                  <a:schemeClr val="tx2"/>
                </a:solidFill>
                <a:latin typeface="华文新魏" pitchFamily="2" charset="-122"/>
                <a:ea typeface="华文新魏" pitchFamily="2" charset="-122"/>
              </a:rPr>
              <a:t>可以用作2、4、8和16分频计数器</a:t>
            </a:r>
          </a:p>
        </p:txBody>
      </p:sp>
      <p:grpSp>
        <p:nvGrpSpPr>
          <p:cNvPr id="166916" name="Group 4"/>
          <p:cNvGrpSpPr>
            <a:grpSpLocks/>
          </p:cNvGrpSpPr>
          <p:nvPr/>
        </p:nvGrpSpPr>
        <p:grpSpPr bwMode="auto">
          <a:xfrm>
            <a:off x="873125" y="4829741"/>
            <a:ext cx="8083550" cy="396875"/>
            <a:chOff x="550" y="3168"/>
            <a:chExt cx="5092" cy="250"/>
          </a:xfrm>
        </p:grpSpPr>
        <p:sp>
          <p:nvSpPr>
            <p:cNvPr id="166917" name="Text Box 5"/>
            <p:cNvSpPr txBox="1">
              <a:spLocks noChangeArrowheads="1"/>
            </p:cNvSpPr>
            <p:nvPr/>
          </p:nvSpPr>
          <p:spPr bwMode="auto">
            <a:xfrm>
              <a:off x="550"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0</a:t>
              </a:r>
            </a:p>
          </p:txBody>
        </p:sp>
        <p:sp>
          <p:nvSpPr>
            <p:cNvPr id="166918" name="Text Box 6"/>
            <p:cNvSpPr txBox="1">
              <a:spLocks noChangeArrowheads="1"/>
            </p:cNvSpPr>
            <p:nvPr/>
          </p:nvSpPr>
          <p:spPr bwMode="auto">
            <a:xfrm>
              <a:off x="864"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1</a:t>
              </a:r>
            </a:p>
          </p:txBody>
        </p:sp>
        <p:sp>
          <p:nvSpPr>
            <p:cNvPr id="166919" name="Text Box 7"/>
            <p:cNvSpPr txBox="1">
              <a:spLocks noChangeArrowheads="1"/>
            </p:cNvSpPr>
            <p:nvPr/>
          </p:nvSpPr>
          <p:spPr bwMode="auto">
            <a:xfrm>
              <a:off x="1152"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2</a:t>
              </a:r>
            </a:p>
          </p:txBody>
        </p:sp>
        <p:sp>
          <p:nvSpPr>
            <p:cNvPr id="166920" name="Text Box 8"/>
            <p:cNvSpPr txBox="1">
              <a:spLocks noChangeArrowheads="1"/>
            </p:cNvSpPr>
            <p:nvPr/>
          </p:nvSpPr>
          <p:spPr bwMode="auto">
            <a:xfrm>
              <a:off x="1466"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3</a:t>
              </a:r>
            </a:p>
          </p:txBody>
        </p:sp>
        <p:sp>
          <p:nvSpPr>
            <p:cNvPr id="166921" name="Text Box 9"/>
            <p:cNvSpPr txBox="1">
              <a:spLocks noChangeArrowheads="1"/>
            </p:cNvSpPr>
            <p:nvPr/>
          </p:nvSpPr>
          <p:spPr bwMode="auto">
            <a:xfrm>
              <a:off x="1776"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4</a:t>
              </a:r>
            </a:p>
          </p:txBody>
        </p:sp>
        <p:sp>
          <p:nvSpPr>
            <p:cNvPr id="166922" name="Text Box 10"/>
            <p:cNvSpPr txBox="1">
              <a:spLocks noChangeArrowheads="1"/>
            </p:cNvSpPr>
            <p:nvPr/>
          </p:nvSpPr>
          <p:spPr bwMode="auto">
            <a:xfrm>
              <a:off x="2090"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5</a:t>
              </a:r>
            </a:p>
          </p:txBody>
        </p:sp>
        <p:sp>
          <p:nvSpPr>
            <p:cNvPr id="166923" name="Text Box 11"/>
            <p:cNvSpPr txBox="1">
              <a:spLocks noChangeArrowheads="1"/>
            </p:cNvSpPr>
            <p:nvPr/>
          </p:nvSpPr>
          <p:spPr bwMode="auto">
            <a:xfrm>
              <a:off x="2378"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6</a:t>
              </a:r>
            </a:p>
          </p:txBody>
        </p:sp>
        <p:sp>
          <p:nvSpPr>
            <p:cNvPr id="166924" name="Text Box 12"/>
            <p:cNvSpPr txBox="1">
              <a:spLocks noChangeArrowheads="1"/>
            </p:cNvSpPr>
            <p:nvPr/>
          </p:nvSpPr>
          <p:spPr bwMode="auto">
            <a:xfrm>
              <a:off x="2692"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7</a:t>
              </a:r>
            </a:p>
          </p:txBody>
        </p:sp>
        <p:sp>
          <p:nvSpPr>
            <p:cNvPr id="166925" name="Text Box 13"/>
            <p:cNvSpPr txBox="1">
              <a:spLocks noChangeArrowheads="1"/>
            </p:cNvSpPr>
            <p:nvPr/>
          </p:nvSpPr>
          <p:spPr bwMode="auto">
            <a:xfrm>
              <a:off x="2976"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8</a:t>
              </a:r>
            </a:p>
          </p:txBody>
        </p:sp>
        <p:sp>
          <p:nvSpPr>
            <p:cNvPr id="166926" name="Text Box 14"/>
            <p:cNvSpPr txBox="1">
              <a:spLocks noChangeArrowheads="1"/>
            </p:cNvSpPr>
            <p:nvPr/>
          </p:nvSpPr>
          <p:spPr bwMode="auto">
            <a:xfrm>
              <a:off x="3290"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9</a:t>
              </a:r>
            </a:p>
          </p:txBody>
        </p:sp>
        <p:sp>
          <p:nvSpPr>
            <p:cNvPr id="166927" name="Text Box 15"/>
            <p:cNvSpPr txBox="1">
              <a:spLocks noChangeArrowheads="1"/>
            </p:cNvSpPr>
            <p:nvPr/>
          </p:nvSpPr>
          <p:spPr bwMode="auto">
            <a:xfrm>
              <a:off x="3600" y="3168"/>
              <a:ext cx="2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zh-CN" altLang="en-US" sz="2000" b="1">
                  <a:solidFill>
                    <a:schemeClr val="hlink"/>
                  </a:solidFill>
                  <a:latin typeface="Tahoma" pitchFamily="34" charset="0"/>
                </a:rPr>
                <a:t>10</a:t>
              </a:r>
            </a:p>
          </p:txBody>
        </p:sp>
        <p:sp>
          <p:nvSpPr>
            <p:cNvPr id="166928" name="Text Box 16"/>
            <p:cNvSpPr txBox="1">
              <a:spLocks noChangeArrowheads="1"/>
            </p:cNvSpPr>
            <p:nvPr/>
          </p:nvSpPr>
          <p:spPr bwMode="auto">
            <a:xfrm>
              <a:off x="3902" y="3168"/>
              <a:ext cx="2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zh-CN" altLang="en-US" sz="2000" b="1" dirty="0">
                  <a:solidFill>
                    <a:schemeClr val="hlink"/>
                  </a:solidFill>
                  <a:latin typeface="Tahoma" pitchFamily="34" charset="0"/>
                </a:rPr>
                <a:t>11</a:t>
              </a:r>
            </a:p>
          </p:txBody>
        </p:sp>
        <p:sp>
          <p:nvSpPr>
            <p:cNvPr id="166929" name="Text Box 17"/>
            <p:cNvSpPr txBox="1">
              <a:spLocks noChangeArrowheads="1"/>
            </p:cNvSpPr>
            <p:nvPr/>
          </p:nvSpPr>
          <p:spPr bwMode="auto">
            <a:xfrm>
              <a:off x="4190" y="3168"/>
              <a:ext cx="2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zh-CN" altLang="en-US" sz="2000" b="1" dirty="0">
                  <a:solidFill>
                    <a:schemeClr val="hlink"/>
                  </a:solidFill>
                  <a:latin typeface="Tahoma" pitchFamily="34" charset="0"/>
                </a:rPr>
                <a:t>12</a:t>
              </a:r>
            </a:p>
          </p:txBody>
        </p:sp>
        <p:sp>
          <p:nvSpPr>
            <p:cNvPr id="166930" name="Text Box 18"/>
            <p:cNvSpPr txBox="1">
              <a:spLocks noChangeArrowheads="1"/>
            </p:cNvSpPr>
            <p:nvPr/>
          </p:nvSpPr>
          <p:spPr bwMode="auto">
            <a:xfrm>
              <a:off x="4478" y="3168"/>
              <a:ext cx="2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zh-CN" altLang="en-US" sz="2000" b="1">
                  <a:solidFill>
                    <a:schemeClr val="hlink"/>
                  </a:solidFill>
                  <a:latin typeface="Tahoma" pitchFamily="34" charset="0"/>
                </a:rPr>
                <a:t>13</a:t>
              </a:r>
            </a:p>
          </p:txBody>
        </p:sp>
        <p:sp>
          <p:nvSpPr>
            <p:cNvPr id="166931" name="Text Box 19"/>
            <p:cNvSpPr txBox="1">
              <a:spLocks noChangeArrowheads="1"/>
            </p:cNvSpPr>
            <p:nvPr/>
          </p:nvSpPr>
          <p:spPr bwMode="auto">
            <a:xfrm>
              <a:off x="4800" y="3168"/>
              <a:ext cx="2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zh-CN" altLang="en-US" sz="2000" b="1" dirty="0">
                  <a:solidFill>
                    <a:schemeClr val="hlink"/>
                  </a:solidFill>
                  <a:latin typeface="Tahoma" pitchFamily="34" charset="0"/>
                </a:rPr>
                <a:t>14</a:t>
              </a:r>
            </a:p>
          </p:txBody>
        </p:sp>
        <p:sp>
          <p:nvSpPr>
            <p:cNvPr id="166932" name="Text Box 20"/>
            <p:cNvSpPr txBox="1">
              <a:spLocks noChangeArrowheads="1"/>
            </p:cNvSpPr>
            <p:nvPr/>
          </p:nvSpPr>
          <p:spPr bwMode="auto">
            <a:xfrm>
              <a:off x="5102" y="3168"/>
              <a:ext cx="2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zh-CN" altLang="en-US" sz="2000" b="1">
                  <a:solidFill>
                    <a:schemeClr val="hlink"/>
                  </a:solidFill>
                  <a:latin typeface="Tahoma" pitchFamily="34" charset="0"/>
                </a:rPr>
                <a:t>15</a:t>
              </a:r>
            </a:p>
          </p:txBody>
        </p:sp>
        <p:sp>
          <p:nvSpPr>
            <p:cNvPr id="166933" name="Text Box 21"/>
            <p:cNvSpPr txBox="1">
              <a:spLocks noChangeArrowheads="1"/>
            </p:cNvSpPr>
            <p:nvPr/>
          </p:nvSpPr>
          <p:spPr bwMode="auto">
            <a:xfrm>
              <a:off x="5424"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0</a:t>
              </a:r>
            </a:p>
          </p:txBody>
        </p:sp>
      </p:grpSp>
      <p:sp>
        <p:nvSpPr>
          <p:cNvPr id="2" name="日期占位符 1"/>
          <p:cNvSpPr>
            <a:spLocks noGrp="1"/>
          </p:cNvSpPr>
          <p:nvPr>
            <p:ph type="dt" sz="half" idx="10"/>
          </p:nvPr>
        </p:nvSpPr>
        <p:spPr/>
        <p:txBody>
          <a:bodyPr/>
          <a:lstStyle/>
          <a:p>
            <a:pPr>
              <a:defRPr/>
            </a:pPr>
            <a:fld id="{3ADBB543-1154-4708-BBCF-42076FEC5A6D}"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22</a:t>
            </a:fld>
            <a:endParaRPr lang="en-US" altLang="zh-CN"/>
          </a:p>
        </p:txBody>
      </p:sp>
      <p:sp>
        <p:nvSpPr>
          <p:cNvPr id="25" name="Rectangle 2"/>
          <p:cNvSpPr txBox="1">
            <a:spLocks noChangeArrowheads="1"/>
          </p:cNvSpPr>
          <p:nvPr/>
        </p:nvSpPr>
        <p:spPr>
          <a:xfrm>
            <a:off x="1000100" y="185720"/>
            <a:ext cx="6905625"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kern="0"/>
              <a:t>4位二进制计数器74</a:t>
            </a:r>
            <a:r>
              <a:rPr lang="en-US" altLang="zh-CN" kern="0"/>
              <a:t>x163</a:t>
            </a:r>
            <a:endParaRPr lang="zh-CN" altLang="en-US" kern="0" dirty="0"/>
          </a:p>
        </p:txBody>
      </p:sp>
      <p:sp>
        <p:nvSpPr>
          <p:cNvPr id="26" name="圆角矩形 25"/>
          <p:cNvSpPr/>
          <p:nvPr/>
        </p:nvSpPr>
        <p:spPr>
          <a:xfrm>
            <a:off x="825561" y="1844824"/>
            <a:ext cx="1003239"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标注 26"/>
          <p:cNvSpPr/>
          <p:nvPr/>
        </p:nvSpPr>
        <p:spPr>
          <a:xfrm>
            <a:off x="2469244" y="1843868"/>
            <a:ext cx="1194706" cy="472184"/>
          </a:xfrm>
          <a:prstGeom prst="wedgeRectCallout">
            <a:avLst>
              <a:gd name="adj1" fmla="val -97757"/>
              <a:gd name="adj2" fmla="val 21640"/>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2</a:t>
            </a:r>
            <a:r>
              <a:rPr lang="zh-CN" altLang="en-US" sz="2400" dirty="0">
                <a:solidFill>
                  <a:srgbClr val="FF0000"/>
                </a:solidFill>
              </a:rPr>
              <a:t>分频</a:t>
            </a:r>
          </a:p>
        </p:txBody>
      </p:sp>
      <p:sp>
        <p:nvSpPr>
          <p:cNvPr id="28" name="圆角矩形 27"/>
          <p:cNvSpPr/>
          <p:nvPr/>
        </p:nvSpPr>
        <p:spPr>
          <a:xfrm>
            <a:off x="910472" y="2507871"/>
            <a:ext cx="1908928"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标注 28"/>
          <p:cNvSpPr/>
          <p:nvPr/>
        </p:nvSpPr>
        <p:spPr>
          <a:xfrm>
            <a:off x="3529694" y="2402079"/>
            <a:ext cx="1194706" cy="472184"/>
          </a:xfrm>
          <a:prstGeom prst="wedgeRectCallout">
            <a:avLst>
              <a:gd name="adj1" fmla="val -97757"/>
              <a:gd name="adj2" fmla="val 21640"/>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4</a:t>
            </a:r>
            <a:r>
              <a:rPr lang="zh-CN" altLang="en-US" sz="2400" dirty="0">
                <a:solidFill>
                  <a:srgbClr val="FF0000"/>
                </a:solidFill>
              </a:rPr>
              <a:t>分频</a:t>
            </a:r>
          </a:p>
        </p:txBody>
      </p:sp>
      <p:sp>
        <p:nvSpPr>
          <p:cNvPr id="30" name="圆角矩形 29"/>
          <p:cNvSpPr/>
          <p:nvPr/>
        </p:nvSpPr>
        <p:spPr>
          <a:xfrm>
            <a:off x="883635" y="3051837"/>
            <a:ext cx="3840765" cy="524139"/>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标注 30"/>
          <p:cNvSpPr/>
          <p:nvPr/>
        </p:nvSpPr>
        <p:spPr>
          <a:xfrm>
            <a:off x="5568950" y="3051837"/>
            <a:ext cx="1194706" cy="472184"/>
          </a:xfrm>
          <a:prstGeom prst="wedgeRectCallout">
            <a:avLst>
              <a:gd name="adj1" fmla="val -97757"/>
              <a:gd name="adj2" fmla="val 21640"/>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8</a:t>
            </a:r>
            <a:r>
              <a:rPr lang="zh-CN" altLang="en-US" sz="2400" dirty="0">
                <a:solidFill>
                  <a:srgbClr val="FF0000"/>
                </a:solidFill>
              </a:rPr>
              <a:t>分频</a:t>
            </a:r>
          </a:p>
        </p:txBody>
      </p:sp>
      <p:sp>
        <p:nvSpPr>
          <p:cNvPr id="32" name="圆角矩形 31"/>
          <p:cNvSpPr/>
          <p:nvPr/>
        </p:nvSpPr>
        <p:spPr>
          <a:xfrm>
            <a:off x="827584" y="3610956"/>
            <a:ext cx="7727436"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标注 32"/>
          <p:cNvSpPr/>
          <p:nvPr/>
        </p:nvSpPr>
        <p:spPr>
          <a:xfrm>
            <a:off x="7956376" y="2870131"/>
            <a:ext cx="1194706" cy="472184"/>
          </a:xfrm>
          <a:prstGeom prst="wedgeRectCallout">
            <a:avLst>
              <a:gd name="adj1" fmla="val -67920"/>
              <a:gd name="adj2" fmla="val 123390"/>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16</a:t>
            </a:r>
            <a:r>
              <a:rPr lang="zh-CN" altLang="en-US" sz="2400" dirty="0">
                <a:solidFill>
                  <a:srgbClr val="FF0000"/>
                </a:solidFill>
              </a:rPr>
              <a:t>分频</a:t>
            </a:r>
          </a:p>
        </p:txBody>
      </p:sp>
    </p:spTree>
    <p:extLst>
      <p:ext uri="{BB962C8B-B14F-4D97-AF65-F5344CB8AC3E}">
        <p14:creationId xmlns:p14="http://schemas.microsoft.com/office/powerpoint/2010/main" val="1642753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blinds(horizontal)">
                                      <p:cBhvr>
                                        <p:cTn id="7" dur="500"/>
                                        <p:tgtEl>
                                          <p:spTgt spid="166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6915"/>
                                        </p:tgtEl>
                                        <p:attrNameLst>
                                          <p:attrName>style.visibility</p:attrName>
                                        </p:attrNameLst>
                                      </p:cBhvr>
                                      <p:to>
                                        <p:strVal val="visible"/>
                                      </p:to>
                                    </p:set>
                                    <p:animEffect transition="in" filter="blinds(horizontal)">
                                      <p:cBhvr>
                                        <p:cTn id="12" dur="500"/>
                                        <p:tgtEl>
                                          <p:spTgt spid="1669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autoUpdateAnimBg="0"/>
      <p:bldP spid="26" grpId="0" animBg="1"/>
      <p:bldP spid="27" grpId="0" animBg="1"/>
      <p:bldP spid="28" grpId="0" animBg="1"/>
      <p:bldP spid="29" grpId="0" animBg="1"/>
      <p:bldP spid="30" grpId="0" animBg="1"/>
      <p:bldP spid="31" grpId="0" animBg="1"/>
      <p:bldP spid="32"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a:t>二进制计数器的状态译码</a:t>
            </a:r>
          </a:p>
        </p:txBody>
      </p:sp>
      <p:pic>
        <p:nvPicPr>
          <p:cNvPr id="171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62" y="1219200"/>
            <a:ext cx="8322118"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pPr>
              <a:defRPr/>
            </a:pPr>
            <a:fld id="{7C52B2F4-EB3A-4977-917B-6959D3C2F458}"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23</a:t>
            </a:fld>
            <a:endParaRPr lang="en-US" altLang="zh-CN"/>
          </a:p>
        </p:txBody>
      </p:sp>
      <p:sp>
        <p:nvSpPr>
          <p:cNvPr id="8" name="内容占位符 2"/>
          <p:cNvSpPr txBox="1">
            <a:spLocks/>
          </p:cNvSpPr>
          <p:nvPr/>
        </p:nvSpPr>
        <p:spPr>
          <a:xfrm>
            <a:off x="2049377" y="5224814"/>
            <a:ext cx="5364088" cy="581729"/>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None/>
            </a:pPr>
            <a:r>
              <a:rPr lang="zh-CN" altLang="en-US" sz="2800" dirty="0"/>
              <a:t>译码器的输出会产生什么问题？</a:t>
            </a:r>
          </a:p>
        </p:txBody>
      </p:sp>
    </p:spTree>
    <p:extLst>
      <p:ext uri="{BB962C8B-B14F-4D97-AF65-F5344CB8AC3E}">
        <p14:creationId xmlns:p14="http://schemas.microsoft.com/office/powerpoint/2010/main" val="226165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a:t>二进制计数器的状态译码</a:t>
            </a:r>
          </a:p>
        </p:txBody>
      </p:sp>
      <p:sp>
        <p:nvSpPr>
          <p:cNvPr id="171012" name="Text Box 4"/>
          <p:cNvSpPr txBox="1">
            <a:spLocks noChangeArrowheads="1"/>
          </p:cNvSpPr>
          <p:nvPr/>
        </p:nvSpPr>
        <p:spPr bwMode="auto">
          <a:xfrm>
            <a:off x="592558" y="5340161"/>
            <a:ext cx="7917552"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lang="zh-CN" altLang="en-US" sz="2400" b="1" dirty="0">
                <a:latin typeface="黑体" pitchFamily="2" charset="-122"/>
                <a:ea typeface="黑体" pitchFamily="2" charset="-122"/>
              </a:rPr>
              <a:t>若在一次状态转移中有多位输入信号同时变化，</a:t>
            </a:r>
          </a:p>
          <a:p>
            <a:pPr algn="ctr">
              <a:lnSpc>
                <a:spcPct val="130000"/>
              </a:lnSpc>
            </a:pPr>
            <a:r>
              <a:rPr lang="zh-CN" altLang="en-US" sz="2400" b="1" dirty="0">
                <a:latin typeface="黑体" pitchFamily="2" charset="-122"/>
                <a:ea typeface="黑体" pitchFamily="2" charset="-122"/>
              </a:rPr>
              <a:t>译码器输出端可能会产生</a:t>
            </a:r>
            <a:r>
              <a:rPr lang="zh-CN" altLang="en-US" sz="2400" b="1" dirty="0">
                <a:latin typeface="Times New Roman"/>
                <a:ea typeface="黑体" pitchFamily="2" charset="-122"/>
              </a:rPr>
              <a:t>“</a:t>
            </a:r>
            <a:r>
              <a:rPr lang="zh-CN" altLang="en-US" sz="2400" b="1" dirty="0">
                <a:latin typeface="黑体" pitchFamily="2" charset="-122"/>
                <a:ea typeface="黑体" pitchFamily="2" charset="-122"/>
              </a:rPr>
              <a:t>尖峰脉冲</a:t>
            </a:r>
            <a:r>
              <a:rPr lang="zh-CN" altLang="en-US" sz="2400" b="1" dirty="0">
                <a:latin typeface="Times New Roman"/>
                <a:ea typeface="黑体" pitchFamily="2" charset="-122"/>
              </a:rPr>
              <a:t>”</a:t>
            </a:r>
            <a:r>
              <a:rPr lang="zh-CN" altLang="en-US" sz="2400" b="1" dirty="0">
                <a:latin typeface="黑体" pitchFamily="2" charset="-122"/>
                <a:ea typeface="黑体" pitchFamily="2" charset="-122"/>
              </a:rPr>
              <a:t> </a:t>
            </a:r>
            <a:r>
              <a:rPr lang="zh-CN" altLang="en-US" sz="2400" b="1" dirty="0">
                <a:latin typeface="Times New Roman"/>
                <a:ea typeface="黑体" pitchFamily="2" charset="-122"/>
              </a:rPr>
              <a:t>——</a:t>
            </a:r>
            <a:r>
              <a:rPr lang="zh-CN" altLang="en-US" sz="2400" b="1" dirty="0">
                <a:latin typeface="黑体" pitchFamily="2" charset="-122"/>
                <a:ea typeface="黑体" pitchFamily="2" charset="-122"/>
              </a:rPr>
              <a:t> </a:t>
            </a:r>
            <a:r>
              <a:rPr lang="zh-CN" altLang="en-US" sz="2400" b="1" dirty="0">
                <a:latin typeface="Tahoma" pitchFamily="34" charset="0"/>
                <a:ea typeface="黑体" pitchFamily="2" charset="-122"/>
              </a:rPr>
              <a:t>功能性冒险</a:t>
            </a:r>
          </a:p>
        </p:txBody>
      </p:sp>
      <p:pic>
        <p:nvPicPr>
          <p:cNvPr id="171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10" y="1138031"/>
            <a:ext cx="8238004" cy="3992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pPr>
              <a:defRPr/>
            </a:pPr>
            <a:fld id="{7C52B2F4-EB3A-4977-917B-6959D3C2F458}"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24</a:t>
            </a:fld>
            <a:endParaRPr lang="en-US" altLang="zh-CN"/>
          </a:p>
        </p:txBody>
      </p:sp>
      <p:sp>
        <p:nvSpPr>
          <p:cNvPr id="5" name="椭圆 4"/>
          <p:cNvSpPr/>
          <p:nvPr/>
        </p:nvSpPr>
        <p:spPr>
          <a:xfrm>
            <a:off x="3707904" y="1138031"/>
            <a:ext cx="648072" cy="3992769"/>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标注 5"/>
          <p:cNvSpPr/>
          <p:nvPr/>
        </p:nvSpPr>
        <p:spPr>
          <a:xfrm>
            <a:off x="4572000" y="1268760"/>
            <a:ext cx="2232248" cy="864096"/>
          </a:xfrm>
          <a:prstGeom prst="wedgeRectCallout">
            <a:avLst>
              <a:gd name="adj1" fmla="val -63233"/>
              <a:gd name="adj2" fmla="val 2908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为什么有这么多的尖峰脉冲？</a:t>
            </a:r>
          </a:p>
        </p:txBody>
      </p:sp>
      <mc:AlternateContent xmlns:mc="http://schemas.openxmlformats.org/markup-compatibility/2006">
        <mc:Choice xmlns:p14="http://schemas.microsoft.com/office/powerpoint/2010/main" Requires="p14">
          <p:contentPart p14:bwMode="auto" r:id="rId4">
            <p14:nvContentPartPr>
              <p14:cNvPr id="7" name="墨迹 6">
                <a:extLst>
                  <a:ext uri="{FF2B5EF4-FFF2-40B4-BE49-F238E27FC236}">
                    <a16:creationId xmlns:a16="http://schemas.microsoft.com/office/drawing/2014/main" id="{0E6A101E-6CF6-44B9-A9B3-C7EB73CB1BBE}"/>
                  </a:ext>
                </a:extLst>
              </p14:cNvPr>
              <p14:cNvContentPartPr/>
              <p14:nvPr/>
            </p14:nvContentPartPr>
            <p14:xfrm>
              <a:off x="4376886" y="5302000"/>
              <a:ext cx="3210840" cy="641880"/>
            </p14:xfrm>
          </p:contentPart>
        </mc:Choice>
        <mc:Fallback>
          <p:pic>
            <p:nvPicPr>
              <p:cNvPr id="7" name="墨迹 6">
                <a:extLst>
                  <a:ext uri="{FF2B5EF4-FFF2-40B4-BE49-F238E27FC236}">
                    <a16:creationId xmlns:a16="http://schemas.microsoft.com/office/drawing/2014/main" id="{0E6A101E-6CF6-44B9-A9B3-C7EB73CB1BBE}"/>
                  </a:ext>
                </a:extLst>
              </p:cNvPr>
              <p:cNvPicPr/>
              <p:nvPr/>
            </p:nvPicPr>
            <p:blipFill>
              <a:blip r:embed="rId5"/>
              <a:stretch>
                <a:fillRect/>
              </a:stretch>
            </p:blipFill>
            <p:spPr>
              <a:xfrm>
                <a:off x="4368246" y="5293000"/>
                <a:ext cx="3228480" cy="659520"/>
              </a:xfrm>
              <a:prstGeom prst="rect">
                <a:avLst/>
              </a:prstGeom>
            </p:spPr>
          </p:pic>
        </mc:Fallback>
      </mc:AlternateContent>
    </p:spTree>
    <p:extLst>
      <p:ext uri="{BB962C8B-B14F-4D97-AF65-F5344CB8AC3E}">
        <p14:creationId xmlns:p14="http://schemas.microsoft.com/office/powerpoint/2010/main" val="201483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1012"/>
                                        </p:tgtEl>
                                        <p:attrNameLst>
                                          <p:attrName>style.visibility</p:attrName>
                                        </p:attrNameLst>
                                      </p:cBhvr>
                                      <p:to>
                                        <p:strVal val="visible"/>
                                      </p:to>
                                    </p:set>
                                    <p:anim calcmode="lin" valueType="num">
                                      <p:cBhvr additive="base">
                                        <p:cTn id="19" dur="500" fill="hold"/>
                                        <p:tgtEl>
                                          <p:spTgt spid="171012"/>
                                        </p:tgtEl>
                                        <p:attrNameLst>
                                          <p:attrName>ppt_x</p:attrName>
                                        </p:attrNameLst>
                                      </p:cBhvr>
                                      <p:tavLst>
                                        <p:tav tm="0">
                                          <p:val>
                                            <p:strVal val="#ppt_x"/>
                                          </p:val>
                                        </p:tav>
                                        <p:tav tm="100000">
                                          <p:val>
                                            <p:strVal val="#ppt_x"/>
                                          </p:val>
                                        </p:tav>
                                      </p:tavLst>
                                    </p:anim>
                                    <p:anim calcmode="lin" valueType="num">
                                      <p:cBhvr additive="base">
                                        <p:cTn id="20" dur="500" fill="hold"/>
                                        <p:tgtEl>
                                          <p:spTgt spid="171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759900"/>
            <a:ext cx="89916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2035" name="Group 3"/>
          <p:cNvGrpSpPr>
            <a:grpSpLocks/>
          </p:cNvGrpSpPr>
          <p:nvPr/>
        </p:nvGrpSpPr>
        <p:grpSpPr bwMode="auto">
          <a:xfrm>
            <a:off x="76200" y="1864675"/>
            <a:ext cx="6934200" cy="1138238"/>
            <a:chOff x="48" y="960"/>
            <a:chExt cx="4368" cy="717"/>
          </a:xfrm>
        </p:grpSpPr>
        <p:sp>
          <p:nvSpPr>
            <p:cNvPr id="172036" name="Line 4"/>
            <p:cNvSpPr>
              <a:spLocks noChangeShapeType="1"/>
            </p:cNvSpPr>
            <p:nvPr/>
          </p:nvSpPr>
          <p:spPr bwMode="auto">
            <a:xfrm>
              <a:off x="624" y="960"/>
              <a:ext cx="3456"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2037" name="Line 5"/>
            <p:cNvSpPr>
              <a:spLocks noChangeShapeType="1"/>
            </p:cNvSpPr>
            <p:nvPr/>
          </p:nvSpPr>
          <p:spPr bwMode="auto">
            <a:xfrm>
              <a:off x="4080" y="1274"/>
              <a:ext cx="336"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2038" name="Line 6"/>
            <p:cNvSpPr>
              <a:spLocks noChangeShapeType="1"/>
            </p:cNvSpPr>
            <p:nvPr/>
          </p:nvSpPr>
          <p:spPr bwMode="auto">
            <a:xfrm>
              <a:off x="612" y="960"/>
              <a:ext cx="0" cy="624"/>
            </a:xfrm>
            <a:prstGeom prst="line">
              <a:avLst/>
            </a:prstGeom>
            <a:noFill/>
            <a:ln w="38100">
              <a:solidFill>
                <a:schemeClr val="accent2"/>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2039" name="Line 7"/>
            <p:cNvSpPr>
              <a:spLocks noChangeShapeType="1"/>
            </p:cNvSpPr>
            <p:nvPr/>
          </p:nvSpPr>
          <p:spPr bwMode="auto">
            <a:xfrm>
              <a:off x="480" y="1584"/>
              <a:ext cx="62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2040" name="Line 8"/>
            <p:cNvSpPr>
              <a:spLocks noChangeShapeType="1"/>
            </p:cNvSpPr>
            <p:nvPr/>
          </p:nvSpPr>
          <p:spPr bwMode="auto">
            <a:xfrm>
              <a:off x="4080" y="960"/>
              <a:ext cx="0" cy="311"/>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2041" name="Text Box 9"/>
            <p:cNvSpPr txBox="1">
              <a:spLocks noChangeArrowheads="1"/>
            </p:cNvSpPr>
            <p:nvPr/>
          </p:nvSpPr>
          <p:spPr bwMode="auto">
            <a:xfrm>
              <a:off x="48" y="1471"/>
              <a:ext cx="434" cy="2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0800" rIns="0" bIns="10800">
              <a:spAutoFit/>
            </a:bodyPr>
            <a:lstStyle/>
            <a:p>
              <a:r>
                <a:rPr lang="en-US" altLang="zh-CN" sz="2000" b="1">
                  <a:solidFill>
                    <a:schemeClr val="accent2"/>
                  </a:solidFill>
                  <a:latin typeface="Tahoma" pitchFamily="34" charset="0"/>
                </a:rPr>
                <a:t>  CLK</a:t>
              </a:r>
              <a:r>
                <a:rPr lang="en-US" altLang="zh-CN" sz="2000" b="1" baseline="-25000">
                  <a:solidFill>
                    <a:schemeClr val="accent2"/>
                  </a:solidFill>
                  <a:latin typeface="Tahoma" pitchFamily="34" charset="0"/>
                </a:rPr>
                <a:t> </a:t>
              </a:r>
            </a:p>
          </p:txBody>
        </p:sp>
      </p:grpSp>
      <p:grpSp>
        <p:nvGrpSpPr>
          <p:cNvPr id="172042" name="Group 10"/>
          <p:cNvGrpSpPr>
            <a:grpSpLocks/>
          </p:cNvGrpSpPr>
          <p:nvPr/>
        </p:nvGrpSpPr>
        <p:grpSpPr bwMode="auto">
          <a:xfrm>
            <a:off x="6019800" y="1102675"/>
            <a:ext cx="2362200" cy="4114800"/>
            <a:chOff x="3792" y="480"/>
            <a:chExt cx="1488" cy="2592"/>
          </a:xfrm>
        </p:grpSpPr>
        <p:sp>
          <p:nvSpPr>
            <p:cNvPr id="172043" name="Rectangle 11"/>
            <p:cNvSpPr>
              <a:spLocks noChangeArrowheads="1"/>
            </p:cNvSpPr>
            <p:nvPr/>
          </p:nvSpPr>
          <p:spPr bwMode="auto">
            <a:xfrm>
              <a:off x="3792" y="768"/>
              <a:ext cx="1488" cy="2304"/>
            </a:xfrm>
            <a:prstGeom prst="rect">
              <a:avLst/>
            </a:prstGeom>
            <a:noFill/>
            <a:ln w="57150" cmpd="thickThin">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44" name="Text Box 12"/>
            <p:cNvSpPr txBox="1">
              <a:spLocks noChangeArrowheads="1"/>
            </p:cNvSpPr>
            <p:nvPr/>
          </p:nvSpPr>
          <p:spPr bwMode="auto">
            <a:xfrm>
              <a:off x="4032" y="480"/>
              <a:ext cx="9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latin typeface="黑体" pitchFamily="2" charset="-122"/>
                  <a:ea typeface="黑体" pitchFamily="2" charset="-122"/>
                </a:rPr>
                <a:t>8位寄存器</a:t>
              </a:r>
              <a:endParaRPr lang="en-US" altLang="zh-CN" b="1">
                <a:solidFill>
                  <a:schemeClr val="hlink"/>
                </a:solidFill>
                <a:latin typeface="黑体" pitchFamily="2" charset="-122"/>
                <a:ea typeface="黑体" pitchFamily="2" charset="-122"/>
              </a:endParaRPr>
            </a:p>
          </p:txBody>
        </p:sp>
      </p:grpSp>
      <p:sp>
        <p:nvSpPr>
          <p:cNvPr id="172045" name="Text Box 13"/>
          <p:cNvSpPr txBox="1">
            <a:spLocks noChangeArrowheads="1"/>
          </p:cNvSpPr>
          <p:nvPr/>
        </p:nvSpPr>
        <p:spPr bwMode="auto">
          <a:xfrm>
            <a:off x="251520" y="5446075"/>
            <a:ext cx="2698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ea typeface="华文新魏" pitchFamily="2" charset="-122"/>
              </a:rPr>
              <a:t>其他方法。。。</a:t>
            </a:r>
          </a:p>
        </p:txBody>
      </p:sp>
      <p:sp>
        <p:nvSpPr>
          <p:cNvPr id="172046" name="Text Box 14"/>
          <p:cNvSpPr txBox="1">
            <a:spLocks noChangeArrowheads="1"/>
          </p:cNvSpPr>
          <p:nvPr/>
        </p:nvSpPr>
        <p:spPr bwMode="auto">
          <a:xfrm>
            <a:off x="76200" y="1177442"/>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ea typeface="华文新魏" pitchFamily="2" charset="-122"/>
              </a:rPr>
              <a:t>改进：消除</a:t>
            </a:r>
            <a:r>
              <a:rPr lang="zh-CN" altLang="en-US" sz="2800" b="1" dirty="0">
                <a:solidFill>
                  <a:schemeClr val="tx2"/>
                </a:solidFill>
                <a:latin typeface="Times New Roman"/>
                <a:ea typeface="华文新魏" pitchFamily="2" charset="-122"/>
              </a:rPr>
              <a:t>“</a:t>
            </a:r>
            <a:r>
              <a:rPr lang="zh-CN" altLang="en-US" sz="2800" b="1" dirty="0">
                <a:solidFill>
                  <a:schemeClr val="tx2"/>
                </a:solidFill>
                <a:ea typeface="华文新魏" pitchFamily="2" charset="-122"/>
              </a:rPr>
              <a:t>毛刺</a:t>
            </a:r>
            <a:r>
              <a:rPr lang="zh-CN" altLang="en-US" sz="2800" b="1" dirty="0">
                <a:solidFill>
                  <a:schemeClr val="tx2"/>
                </a:solidFill>
                <a:latin typeface="Times New Roman"/>
                <a:ea typeface="华文新魏" pitchFamily="2" charset="-122"/>
              </a:rPr>
              <a:t>”</a:t>
            </a:r>
            <a:endParaRPr lang="zh-CN" altLang="en-US" sz="2800" b="1" dirty="0">
              <a:solidFill>
                <a:schemeClr val="tx2"/>
              </a:solidFill>
              <a:ea typeface="华文新魏" pitchFamily="2" charset="-122"/>
            </a:endParaRPr>
          </a:p>
        </p:txBody>
      </p:sp>
      <p:sp>
        <p:nvSpPr>
          <p:cNvPr id="2" name="日期占位符 1"/>
          <p:cNvSpPr>
            <a:spLocks noGrp="1"/>
          </p:cNvSpPr>
          <p:nvPr>
            <p:ph type="dt" sz="half" idx="10"/>
          </p:nvPr>
        </p:nvSpPr>
        <p:spPr/>
        <p:txBody>
          <a:bodyPr/>
          <a:lstStyle/>
          <a:p>
            <a:pPr>
              <a:defRPr/>
            </a:pPr>
            <a:fld id="{AF763541-5E52-4595-8F27-DC919B46BB27}"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25</a:t>
            </a:fld>
            <a:endParaRPr lang="en-US" altLang="zh-CN"/>
          </a:p>
        </p:txBody>
      </p:sp>
      <p:sp>
        <p:nvSpPr>
          <p:cNvPr id="18" name="内容占位符 2"/>
          <p:cNvSpPr txBox="1">
            <a:spLocks/>
          </p:cNvSpPr>
          <p:nvPr/>
        </p:nvSpPr>
        <p:spPr>
          <a:xfrm>
            <a:off x="3992251" y="5477037"/>
            <a:ext cx="4546848" cy="976299"/>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r>
              <a:rPr lang="zh-CN" altLang="en-US" sz="2800" dirty="0"/>
              <a:t>输出延迟一个时钟周期</a:t>
            </a:r>
            <a:endParaRPr lang="en-US" altLang="zh-CN" sz="2800" dirty="0"/>
          </a:p>
          <a:p>
            <a:r>
              <a:rPr lang="zh-CN" altLang="en-US" sz="2800" dirty="0"/>
              <a:t>可使用环形计数器实现</a:t>
            </a:r>
          </a:p>
        </p:txBody>
      </p:sp>
      <p:sp>
        <p:nvSpPr>
          <p:cNvPr id="5" name="矩形 4"/>
          <p:cNvSpPr/>
          <p:nvPr/>
        </p:nvSpPr>
        <p:spPr>
          <a:xfrm>
            <a:off x="1078052" y="215969"/>
            <a:ext cx="5827236" cy="707886"/>
          </a:xfrm>
          <a:prstGeom prst="rect">
            <a:avLst/>
          </a:prstGeom>
        </p:spPr>
        <p:txBody>
          <a:bodyPr wrap="none">
            <a:spAutoFit/>
          </a:bodyPr>
          <a:lstStyle/>
          <a:p>
            <a:r>
              <a:rPr lang="zh-CN" altLang="en-US" sz="4000" dirty="0"/>
              <a:t>二进制计数器的状态译码</a:t>
            </a:r>
          </a:p>
        </p:txBody>
      </p:sp>
    </p:spTree>
    <p:extLst>
      <p:ext uri="{BB962C8B-B14F-4D97-AF65-F5344CB8AC3E}">
        <p14:creationId xmlns:p14="http://schemas.microsoft.com/office/powerpoint/2010/main" val="4101050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72042"/>
                                        </p:tgtEl>
                                        <p:attrNameLst>
                                          <p:attrName>style.visibility</p:attrName>
                                        </p:attrNameLst>
                                      </p:cBhvr>
                                      <p:to>
                                        <p:strVal val="visible"/>
                                      </p:to>
                                    </p:set>
                                    <p:animEffect transition="in" filter="wipe(up)">
                                      <p:cBhvr>
                                        <p:cTn id="7" dur="500"/>
                                        <p:tgtEl>
                                          <p:spTgt spid="172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2035"/>
                                        </p:tgtEl>
                                        <p:attrNameLst>
                                          <p:attrName>style.visibility</p:attrName>
                                        </p:attrNameLst>
                                      </p:cBhvr>
                                      <p:to>
                                        <p:strVal val="visible"/>
                                      </p:to>
                                    </p:set>
                                    <p:animEffect transition="in" filter="wipe(left)">
                                      <p:cBhvr>
                                        <p:cTn id="12" dur="500"/>
                                        <p:tgtEl>
                                          <p:spTgt spid="172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2045"/>
                                        </p:tgtEl>
                                        <p:attrNameLst>
                                          <p:attrName>style.visibility</p:attrName>
                                        </p:attrNameLst>
                                      </p:cBhvr>
                                      <p:to>
                                        <p:strVal val="visible"/>
                                      </p:to>
                                    </p:set>
                                    <p:animEffect transition="in" filter="blinds(horizontal)">
                                      <p:cBhvr>
                                        <p:cTn id="17" dur="500"/>
                                        <p:tgtEl>
                                          <p:spTgt spid="17204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5" grpId="0" autoUpdateAnimBg="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a:t>其它</a:t>
            </a:r>
            <a:r>
              <a:rPr lang="en-US" altLang="zh-CN"/>
              <a:t>MSI</a:t>
            </a:r>
            <a:r>
              <a:rPr lang="zh-CN" altLang="en-US"/>
              <a:t>计数器</a:t>
            </a:r>
          </a:p>
        </p:txBody>
      </p:sp>
      <p:sp>
        <p:nvSpPr>
          <p:cNvPr id="167939" name="Rectangle 3"/>
          <p:cNvSpPr>
            <a:spLocks noGrp="1" noChangeArrowheads="1"/>
          </p:cNvSpPr>
          <p:nvPr>
            <p:ph type="body" idx="1"/>
          </p:nvPr>
        </p:nvSpPr>
        <p:spPr>
          <a:xfrm>
            <a:off x="233195" y="1143000"/>
            <a:ext cx="8534400" cy="3006080"/>
          </a:xfrm>
        </p:spPr>
        <p:txBody>
          <a:bodyPr/>
          <a:lstStyle/>
          <a:p>
            <a:pPr>
              <a:lnSpc>
                <a:spcPct val="120000"/>
              </a:lnSpc>
            </a:pPr>
            <a:r>
              <a:rPr lang="zh-CN" altLang="en-US" sz="2800" dirty="0">
                <a:latin typeface="+mn-ea"/>
              </a:rPr>
              <a:t>74</a:t>
            </a:r>
            <a:r>
              <a:rPr lang="en-US" altLang="zh-CN" sz="2800" dirty="0">
                <a:latin typeface="+mn-ea"/>
              </a:rPr>
              <a:t>x160、74x162:1</a:t>
            </a:r>
            <a:r>
              <a:rPr lang="zh-CN" altLang="en-US" sz="2800" dirty="0">
                <a:latin typeface="+mn-ea"/>
              </a:rPr>
              <a:t>位十进制（</a:t>
            </a:r>
            <a:r>
              <a:rPr lang="en-US" altLang="zh-CN" sz="2800" dirty="0">
                <a:latin typeface="+mn-ea"/>
              </a:rPr>
              <a:t>BCD）</a:t>
            </a:r>
            <a:r>
              <a:rPr lang="zh-CN" altLang="en-US" sz="2800" dirty="0">
                <a:latin typeface="+mn-ea"/>
              </a:rPr>
              <a:t>加法计数器</a:t>
            </a:r>
            <a:endParaRPr lang="en-US" altLang="zh-CN" sz="2800" dirty="0">
              <a:latin typeface="+mn-ea"/>
            </a:endParaRPr>
          </a:p>
          <a:p>
            <a:pPr lvl="1">
              <a:lnSpc>
                <a:spcPct val="120000"/>
              </a:lnSpc>
            </a:pPr>
            <a:r>
              <a:rPr lang="en-US" altLang="zh-CN" sz="2400" dirty="0">
                <a:latin typeface="+mn-ea"/>
              </a:rPr>
              <a:t>74x160</a:t>
            </a:r>
            <a:r>
              <a:rPr lang="zh-CN" altLang="en-US" sz="2400" dirty="0">
                <a:latin typeface="+mn-ea"/>
              </a:rPr>
              <a:t>异步清零，同步置数</a:t>
            </a:r>
            <a:endParaRPr lang="en-US" altLang="zh-CN" sz="2400" dirty="0">
              <a:latin typeface="+mn-ea"/>
            </a:endParaRPr>
          </a:p>
          <a:p>
            <a:pPr lvl="1">
              <a:lnSpc>
                <a:spcPct val="120000"/>
              </a:lnSpc>
            </a:pPr>
            <a:r>
              <a:rPr lang="en-US" altLang="zh-CN" sz="2400" dirty="0">
                <a:latin typeface="+mn-ea"/>
              </a:rPr>
              <a:t>74x162</a:t>
            </a:r>
            <a:r>
              <a:rPr lang="zh-CN" altLang="en-US" sz="2400" dirty="0">
                <a:latin typeface="+mn-ea"/>
              </a:rPr>
              <a:t>同步清零，同步置数</a:t>
            </a:r>
            <a:endParaRPr lang="en-US" altLang="zh-CN" sz="2400" dirty="0">
              <a:latin typeface="+mn-ea"/>
            </a:endParaRPr>
          </a:p>
          <a:p>
            <a:pPr>
              <a:lnSpc>
                <a:spcPct val="120000"/>
              </a:lnSpc>
            </a:pPr>
            <a:r>
              <a:rPr lang="zh-CN" altLang="en-US" sz="2800" dirty="0">
                <a:latin typeface="+mn-ea"/>
              </a:rPr>
              <a:t>74</a:t>
            </a:r>
            <a:r>
              <a:rPr lang="en-US" altLang="zh-CN" sz="2800" dirty="0">
                <a:latin typeface="+mn-ea"/>
              </a:rPr>
              <a:t>x161 4</a:t>
            </a:r>
            <a:r>
              <a:rPr lang="zh-CN" altLang="en-US" sz="2800" dirty="0">
                <a:latin typeface="+mn-ea"/>
              </a:rPr>
              <a:t>位二进制</a:t>
            </a:r>
            <a:r>
              <a:rPr lang="zh-CN" altLang="en-US" sz="2800" b="1" dirty="0">
                <a:solidFill>
                  <a:srgbClr val="FF0000"/>
                </a:solidFill>
                <a:latin typeface="+mn-ea"/>
              </a:rPr>
              <a:t>异步清零</a:t>
            </a:r>
            <a:r>
              <a:rPr lang="zh-CN" altLang="en-US" sz="2800" dirty="0">
                <a:latin typeface="+mn-ea"/>
              </a:rPr>
              <a:t>计数器</a:t>
            </a:r>
          </a:p>
          <a:p>
            <a:pPr>
              <a:lnSpc>
                <a:spcPct val="120000"/>
              </a:lnSpc>
            </a:pPr>
            <a:r>
              <a:rPr lang="zh-CN" altLang="en-US" dirty="0">
                <a:latin typeface="+mn-ea"/>
              </a:rPr>
              <a:t>74</a:t>
            </a:r>
            <a:r>
              <a:rPr lang="en-US" altLang="zh-CN" dirty="0">
                <a:latin typeface="+mn-ea"/>
              </a:rPr>
              <a:t>x169 </a:t>
            </a:r>
            <a:r>
              <a:rPr lang="en-US" altLang="zh-CN" sz="3200" dirty="0">
                <a:latin typeface="+mn-ea"/>
              </a:rPr>
              <a:t>4</a:t>
            </a:r>
            <a:r>
              <a:rPr lang="zh-CN" altLang="en-US" sz="3200" dirty="0">
                <a:latin typeface="+mn-ea"/>
              </a:rPr>
              <a:t>位二进制</a:t>
            </a:r>
            <a:r>
              <a:rPr lang="zh-CN" altLang="en-US" b="1" dirty="0">
                <a:solidFill>
                  <a:srgbClr val="FF0000"/>
                </a:solidFill>
                <a:latin typeface="+mn-ea"/>
              </a:rPr>
              <a:t>可逆</a:t>
            </a:r>
            <a:r>
              <a:rPr lang="zh-CN" altLang="en-US" dirty="0">
                <a:latin typeface="+mn-ea"/>
              </a:rPr>
              <a:t>计数器</a:t>
            </a:r>
          </a:p>
          <a:p>
            <a:pPr>
              <a:lnSpc>
                <a:spcPct val="120000"/>
              </a:lnSpc>
            </a:pPr>
            <a:endParaRPr lang="en-US" altLang="zh-CN" sz="2800" dirty="0">
              <a:latin typeface="+mn-ea"/>
            </a:endParaRPr>
          </a:p>
        </p:txBody>
      </p:sp>
      <p:sp>
        <p:nvSpPr>
          <p:cNvPr id="2" name="日期占位符 1"/>
          <p:cNvSpPr>
            <a:spLocks noGrp="1"/>
          </p:cNvSpPr>
          <p:nvPr>
            <p:ph type="dt" sz="half" idx="10"/>
          </p:nvPr>
        </p:nvSpPr>
        <p:spPr/>
        <p:txBody>
          <a:bodyPr/>
          <a:lstStyle/>
          <a:p>
            <a:pPr>
              <a:defRPr/>
            </a:pPr>
            <a:fld id="{E0BBD218-5D1D-41E2-80B5-5F1F9F3BEB2B}"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26</a:t>
            </a:fld>
            <a:endParaRPr lang="en-US" altLang="zh-CN"/>
          </a:p>
        </p:txBody>
      </p:sp>
      <p:sp>
        <p:nvSpPr>
          <p:cNvPr id="26" name="Text Box 7"/>
          <p:cNvSpPr txBox="1">
            <a:spLocks noChangeArrowheads="1"/>
          </p:cNvSpPr>
          <p:nvPr/>
        </p:nvSpPr>
        <p:spPr bwMode="auto">
          <a:xfrm>
            <a:off x="1259632" y="3933056"/>
            <a:ext cx="4993675"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40000"/>
              </a:lnSpc>
              <a:buFont typeface="Arial" panose="020B0604020202020204" pitchFamily="34" charset="0"/>
              <a:buChar char="•"/>
            </a:pPr>
            <a:r>
              <a:rPr lang="en-US" altLang="zh-CN" sz="2400" dirty="0">
                <a:latin typeface="+mn-ea"/>
                <a:ea typeface="+mn-ea"/>
              </a:rPr>
              <a:t>UP/DN = 1 </a:t>
            </a:r>
            <a:r>
              <a:rPr lang="zh-CN" altLang="en-US" sz="2400" dirty="0">
                <a:latin typeface="+mn-ea"/>
                <a:ea typeface="+mn-ea"/>
              </a:rPr>
              <a:t>   加法计数（升序）</a:t>
            </a:r>
          </a:p>
          <a:p>
            <a:pPr marL="342900" indent="-342900">
              <a:lnSpc>
                <a:spcPct val="140000"/>
              </a:lnSpc>
              <a:buFont typeface="Arial" panose="020B0604020202020204" pitchFamily="34" charset="0"/>
              <a:buChar char="•"/>
            </a:pPr>
            <a:r>
              <a:rPr lang="en-US" altLang="zh-CN" sz="2400" dirty="0">
                <a:latin typeface="+mn-ea"/>
                <a:ea typeface="+mn-ea"/>
              </a:rPr>
              <a:t>UP/DN = 0 </a:t>
            </a:r>
            <a:r>
              <a:rPr lang="zh-CN" altLang="en-US" sz="2400" dirty="0">
                <a:latin typeface="+mn-ea"/>
                <a:ea typeface="+mn-ea"/>
              </a:rPr>
              <a:t>   减法计数（降序）</a:t>
            </a:r>
          </a:p>
        </p:txBody>
      </p:sp>
      <p:pic>
        <p:nvPicPr>
          <p:cNvPr id="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413" y="2437512"/>
            <a:ext cx="2262188"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 Box 6"/>
          <p:cNvSpPr txBox="1">
            <a:spLocks noChangeArrowheads="1"/>
          </p:cNvSpPr>
          <p:nvPr/>
        </p:nvSpPr>
        <p:spPr bwMode="auto">
          <a:xfrm>
            <a:off x="6892926" y="3177287"/>
            <a:ext cx="827087" cy="327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p>
            <a:r>
              <a:rPr lang="en-US" altLang="zh-CN" sz="2000" b="1">
                <a:solidFill>
                  <a:schemeClr val="hlink"/>
                </a:solidFill>
                <a:latin typeface="Arial" charset="0"/>
              </a:rPr>
              <a:t>UP/DN</a:t>
            </a:r>
          </a:p>
        </p:txBody>
      </p:sp>
      <p:sp>
        <p:nvSpPr>
          <p:cNvPr id="10" name="Text Box 7"/>
          <p:cNvSpPr txBox="1">
            <a:spLocks noChangeArrowheads="1"/>
          </p:cNvSpPr>
          <p:nvPr/>
        </p:nvSpPr>
        <p:spPr bwMode="auto">
          <a:xfrm>
            <a:off x="295156" y="5418414"/>
            <a:ext cx="5724644" cy="532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2400" dirty="0">
                <a:latin typeface="+mn-ea"/>
                <a:ea typeface="+mn-ea"/>
              </a:rPr>
              <a:t>各类计数器的内部结构图参见</a:t>
            </a:r>
            <a:r>
              <a:rPr lang="en-US" altLang="zh-CN" sz="2400" dirty="0">
                <a:latin typeface="+mn-ea"/>
                <a:ea typeface="+mn-ea"/>
              </a:rPr>
              <a:t>IC</a:t>
            </a:r>
            <a:r>
              <a:rPr lang="zh-CN" altLang="en-US" sz="2400" dirty="0">
                <a:latin typeface="+mn-ea"/>
                <a:ea typeface="+mn-ea"/>
              </a:rPr>
              <a:t>数据手册</a:t>
            </a:r>
          </a:p>
        </p:txBody>
      </p:sp>
    </p:spTree>
    <p:extLst>
      <p:ext uri="{BB962C8B-B14F-4D97-AF65-F5344CB8AC3E}">
        <p14:creationId xmlns:p14="http://schemas.microsoft.com/office/powerpoint/2010/main" val="8616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linds(horizontal)">
                                      <p:cBhvr>
                                        <p:cTn id="7" dur="500"/>
                                        <p:tgtEl>
                                          <p:spTgt spid="2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xEl>
                                              <p:pRg st="1" end="1"/>
                                            </p:txEl>
                                          </p:spTgt>
                                        </p:tgtEl>
                                        <p:attrNameLst>
                                          <p:attrName>style.visibility</p:attrName>
                                        </p:attrNameLst>
                                      </p:cBhvr>
                                      <p:to>
                                        <p:strVal val="visible"/>
                                      </p:to>
                                    </p:set>
                                    <p:animEffect transition="in" filter="blinds(horizontal)">
                                      <p:cBhvr>
                                        <p:cTn id="10" dur="500"/>
                                        <p:tgtEl>
                                          <p:spTgt spid="2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linds(horizontal)">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linds(horizontal)">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blinds(horizontal)">
                                      <p:cBhvr>
                                        <p:cTn id="25"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autoUpdateAnimBg="0"/>
      <p:bldP spid="28" grpId="0" animBg="1" autoUpdateAnimBg="0"/>
      <p:bldP spid="10"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zh-CN" altLang="en-US" dirty="0"/>
              <a:t>任意模值计数器</a:t>
            </a:r>
          </a:p>
        </p:txBody>
      </p:sp>
      <p:sp>
        <p:nvSpPr>
          <p:cNvPr id="187395" name="Rectangle 3"/>
          <p:cNvSpPr>
            <a:spLocks noGrp="1" noChangeArrowheads="1"/>
          </p:cNvSpPr>
          <p:nvPr>
            <p:ph type="body" idx="1"/>
          </p:nvPr>
        </p:nvSpPr>
        <p:spPr>
          <a:xfrm>
            <a:off x="304800" y="1143000"/>
            <a:ext cx="8534400" cy="4953000"/>
          </a:xfrm>
        </p:spPr>
        <p:txBody>
          <a:bodyPr/>
          <a:lstStyle/>
          <a:p>
            <a:pPr lvl="1">
              <a:lnSpc>
                <a:spcPct val="110000"/>
              </a:lnSpc>
              <a:buFont typeface="Wingdings" pitchFamily="2" charset="2"/>
              <a:buNone/>
            </a:pPr>
            <a:r>
              <a:rPr lang="zh-CN" altLang="en-US" dirty="0">
                <a:latin typeface="Times New Roman"/>
              </a:rPr>
              <a:t>——</a:t>
            </a:r>
            <a:r>
              <a:rPr lang="zh-CN" altLang="en-US" dirty="0"/>
              <a:t> 利用</a:t>
            </a:r>
            <a:r>
              <a:rPr lang="en-US" altLang="zh-CN" dirty="0"/>
              <a:t>n</a:t>
            </a:r>
            <a:r>
              <a:rPr lang="zh-CN" altLang="en-US" dirty="0"/>
              <a:t>位二进制计数器实现模</a:t>
            </a:r>
            <a:r>
              <a:rPr lang="en-US" altLang="zh-CN" dirty="0"/>
              <a:t>m</a:t>
            </a:r>
            <a:r>
              <a:rPr lang="zh-CN" altLang="en-US" dirty="0"/>
              <a:t>计数器</a:t>
            </a:r>
          </a:p>
          <a:p>
            <a:pPr lvl="1">
              <a:lnSpc>
                <a:spcPct val="110000"/>
              </a:lnSpc>
              <a:buFont typeface="Wingdings" pitchFamily="2" charset="2"/>
              <a:buNone/>
            </a:pPr>
            <a:r>
              <a:rPr lang="zh-CN" altLang="en-US" dirty="0"/>
              <a:t>分两种情况考虑：</a:t>
            </a:r>
          </a:p>
          <a:p>
            <a:pPr lvl="1">
              <a:lnSpc>
                <a:spcPct val="110000"/>
              </a:lnSpc>
            </a:pPr>
            <a:r>
              <a:rPr lang="en-US" altLang="zh-CN" dirty="0"/>
              <a:t> m ≤ 2</a:t>
            </a:r>
            <a:r>
              <a:rPr lang="en-US" altLang="zh-CN" baseline="30000" dirty="0"/>
              <a:t>n</a:t>
            </a:r>
          </a:p>
          <a:p>
            <a:pPr lvl="1">
              <a:lnSpc>
                <a:spcPct val="110000"/>
              </a:lnSpc>
            </a:pPr>
            <a:endParaRPr lang="en-US" altLang="zh-CN" dirty="0"/>
          </a:p>
          <a:p>
            <a:pPr lvl="1">
              <a:lnSpc>
                <a:spcPct val="110000"/>
              </a:lnSpc>
            </a:pPr>
            <a:endParaRPr lang="en-US" altLang="zh-CN" dirty="0"/>
          </a:p>
          <a:p>
            <a:pPr lvl="1">
              <a:lnSpc>
                <a:spcPct val="110000"/>
              </a:lnSpc>
            </a:pPr>
            <a:r>
              <a:rPr lang="en-US" altLang="zh-CN" dirty="0"/>
              <a:t> m &gt; 2</a:t>
            </a:r>
            <a:r>
              <a:rPr lang="en-US" altLang="zh-CN" baseline="30000" dirty="0"/>
              <a:t>n</a:t>
            </a:r>
          </a:p>
        </p:txBody>
      </p:sp>
      <p:grpSp>
        <p:nvGrpSpPr>
          <p:cNvPr id="187396" name="Group 4"/>
          <p:cNvGrpSpPr>
            <a:grpSpLocks/>
          </p:cNvGrpSpPr>
          <p:nvPr/>
        </p:nvGrpSpPr>
        <p:grpSpPr bwMode="auto">
          <a:xfrm>
            <a:off x="3886200" y="1981200"/>
            <a:ext cx="4572000" cy="4267200"/>
            <a:chOff x="1872" y="960"/>
            <a:chExt cx="2880" cy="2688"/>
          </a:xfrm>
        </p:grpSpPr>
        <p:sp>
          <p:nvSpPr>
            <p:cNvPr id="187397" name="Oval 5"/>
            <p:cNvSpPr>
              <a:spLocks noChangeArrowheads="1"/>
            </p:cNvSpPr>
            <p:nvPr/>
          </p:nvSpPr>
          <p:spPr bwMode="auto">
            <a:xfrm>
              <a:off x="1872"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S0</a:t>
              </a:r>
            </a:p>
          </p:txBody>
        </p:sp>
        <p:sp>
          <p:nvSpPr>
            <p:cNvPr id="187398" name="Oval 6"/>
            <p:cNvSpPr>
              <a:spLocks noChangeArrowheads="1"/>
            </p:cNvSpPr>
            <p:nvPr/>
          </p:nvSpPr>
          <p:spPr bwMode="auto">
            <a:xfrm>
              <a:off x="2496"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a:t>
              </a:r>
            </a:p>
          </p:txBody>
        </p:sp>
        <p:sp>
          <p:nvSpPr>
            <p:cNvPr id="187399" name="Oval 7"/>
            <p:cNvSpPr>
              <a:spLocks noChangeArrowheads="1"/>
            </p:cNvSpPr>
            <p:nvPr/>
          </p:nvSpPr>
          <p:spPr bwMode="auto">
            <a:xfrm>
              <a:off x="3120"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S2</a:t>
              </a:r>
            </a:p>
          </p:txBody>
        </p:sp>
        <p:sp>
          <p:nvSpPr>
            <p:cNvPr id="187400" name="Oval 8"/>
            <p:cNvSpPr>
              <a:spLocks noChangeArrowheads="1"/>
            </p:cNvSpPr>
            <p:nvPr/>
          </p:nvSpPr>
          <p:spPr bwMode="auto">
            <a:xfrm>
              <a:off x="3744"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S3</a:t>
              </a:r>
            </a:p>
          </p:txBody>
        </p:sp>
        <p:sp>
          <p:nvSpPr>
            <p:cNvPr id="187401" name="Line 9"/>
            <p:cNvSpPr>
              <a:spLocks noChangeShapeType="1"/>
            </p:cNvSpPr>
            <p:nvPr/>
          </p:nvSpPr>
          <p:spPr bwMode="auto">
            <a:xfrm>
              <a:off x="2256"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02" name="Line 10"/>
            <p:cNvSpPr>
              <a:spLocks noChangeShapeType="1"/>
            </p:cNvSpPr>
            <p:nvPr/>
          </p:nvSpPr>
          <p:spPr bwMode="auto">
            <a:xfrm>
              <a:off x="2880"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03" name="Line 11"/>
            <p:cNvSpPr>
              <a:spLocks noChangeShapeType="1"/>
            </p:cNvSpPr>
            <p:nvPr/>
          </p:nvSpPr>
          <p:spPr bwMode="auto">
            <a:xfrm>
              <a:off x="3504"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04" name="Oval 12"/>
            <p:cNvSpPr>
              <a:spLocks noChangeArrowheads="1"/>
            </p:cNvSpPr>
            <p:nvPr/>
          </p:nvSpPr>
          <p:spPr bwMode="auto">
            <a:xfrm>
              <a:off x="4368"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S4</a:t>
              </a:r>
            </a:p>
          </p:txBody>
        </p:sp>
        <p:sp>
          <p:nvSpPr>
            <p:cNvPr id="187405" name="Line 13"/>
            <p:cNvSpPr>
              <a:spLocks noChangeShapeType="1"/>
            </p:cNvSpPr>
            <p:nvPr/>
          </p:nvSpPr>
          <p:spPr bwMode="auto">
            <a:xfrm>
              <a:off x="4128"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06" name="Oval 14"/>
            <p:cNvSpPr>
              <a:spLocks noChangeArrowheads="1"/>
            </p:cNvSpPr>
            <p:nvPr/>
          </p:nvSpPr>
          <p:spPr bwMode="auto">
            <a:xfrm>
              <a:off x="1872"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S12</a:t>
              </a:r>
            </a:p>
          </p:txBody>
        </p:sp>
        <p:sp>
          <p:nvSpPr>
            <p:cNvPr id="187407" name="Oval 15"/>
            <p:cNvSpPr>
              <a:spLocks noChangeArrowheads="1"/>
            </p:cNvSpPr>
            <p:nvPr/>
          </p:nvSpPr>
          <p:spPr bwMode="auto">
            <a:xfrm>
              <a:off x="2496"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S11</a:t>
              </a:r>
            </a:p>
          </p:txBody>
        </p:sp>
        <p:sp>
          <p:nvSpPr>
            <p:cNvPr id="187408" name="Oval 16"/>
            <p:cNvSpPr>
              <a:spLocks noChangeArrowheads="1"/>
            </p:cNvSpPr>
            <p:nvPr/>
          </p:nvSpPr>
          <p:spPr bwMode="auto">
            <a:xfrm>
              <a:off x="3120"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S10</a:t>
              </a:r>
            </a:p>
          </p:txBody>
        </p:sp>
        <p:sp>
          <p:nvSpPr>
            <p:cNvPr id="187409" name="Oval 17"/>
            <p:cNvSpPr>
              <a:spLocks noChangeArrowheads="1"/>
            </p:cNvSpPr>
            <p:nvPr/>
          </p:nvSpPr>
          <p:spPr bwMode="auto">
            <a:xfrm>
              <a:off x="3744"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S9</a:t>
              </a:r>
            </a:p>
          </p:txBody>
        </p:sp>
        <p:sp>
          <p:nvSpPr>
            <p:cNvPr id="187410" name="Line 18"/>
            <p:cNvSpPr>
              <a:spLocks noChangeShapeType="1"/>
            </p:cNvSpPr>
            <p:nvPr/>
          </p:nvSpPr>
          <p:spPr bwMode="auto">
            <a:xfrm>
              <a:off x="2256"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11" name="Line 19"/>
            <p:cNvSpPr>
              <a:spLocks noChangeShapeType="1"/>
            </p:cNvSpPr>
            <p:nvPr/>
          </p:nvSpPr>
          <p:spPr bwMode="auto">
            <a:xfrm>
              <a:off x="2880"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12" name="Line 20"/>
            <p:cNvSpPr>
              <a:spLocks noChangeShapeType="1"/>
            </p:cNvSpPr>
            <p:nvPr/>
          </p:nvSpPr>
          <p:spPr bwMode="auto">
            <a:xfrm>
              <a:off x="3504"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13" name="Oval 21"/>
            <p:cNvSpPr>
              <a:spLocks noChangeArrowheads="1"/>
            </p:cNvSpPr>
            <p:nvPr/>
          </p:nvSpPr>
          <p:spPr bwMode="auto">
            <a:xfrm>
              <a:off x="4368"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S8</a:t>
              </a:r>
            </a:p>
          </p:txBody>
        </p:sp>
        <p:sp>
          <p:nvSpPr>
            <p:cNvPr id="187414" name="Line 22"/>
            <p:cNvSpPr>
              <a:spLocks noChangeShapeType="1"/>
            </p:cNvSpPr>
            <p:nvPr/>
          </p:nvSpPr>
          <p:spPr bwMode="auto">
            <a:xfrm>
              <a:off x="4128"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15" name="Oval 23"/>
            <p:cNvSpPr>
              <a:spLocks noChangeArrowheads="1"/>
            </p:cNvSpPr>
            <p:nvPr/>
          </p:nvSpPr>
          <p:spPr bwMode="auto">
            <a:xfrm>
              <a:off x="4368" y="2688"/>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S7</a:t>
              </a:r>
            </a:p>
          </p:txBody>
        </p:sp>
        <p:sp>
          <p:nvSpPr>
            <p:cNvPr id="187416" name="Oval 24"/>
            <p:cNvSpPr>
              <a:spLocks noChangeArrowheads="1"/>
            </p:cNvSpPr>
            <p:nvPr/>
          </p:nvSpPr>
          <p:spPr bwMode="auto">
            <a:xfrm>
              <a:off x="4368" y="2112"/>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S6</a:t>
              </a:r>
            </a:p>
          </p:txBody>
        </p:sp>
        <p:sp>
          <p:nvSpPr>
            <p:cNvPr id="187417" name="Oval 25"/>
            <p:cNvSpPr>
              <a:spLocks noChangeArrowheads="1"/>
            </p:cNvSpPr>
            <p:nvPr/>
          </p:nvSpPr>
          <p:spPr bwMode="auto">
            <a:xfrm>
              <a:off x="4368" y="1536"/>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S5</a:t>
              </a:r>
            </a:p>
          </p:txBody>
        </p:sp>
        <p:sp>
          <p:nvSpPr>
            <p:cNvPr id="187418" name="Line 26"/>
            <p:cNvSpPr>
              <a:spLocks noChangeShapeType="1"/>
            </p:cNvSpPr>
            <p:nvPr/>
          </p:nvSpPr>
          <p:spPr bwMode="auto">
            <a:xfrm>
              <a:off x="4560" y="134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19" name="Line 27"/>
            <p:cNvSpPr>
              <a:spLocks noChangeShapeType="1"/>
            </p:cNvSpPr>
            <p:nvPr/>
          </p:nvSpPr>
          <p:spPr bwMode="auto">
            <a:xfrm>
              <a:off x="4560" y="1920"/>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0" name="Line 28"/>
            <p:cNvSpPr>
              <a:spLocks noChangeShapeType="1"/>
            </p:cNvSpPr>
            <p:nvPr/>
          </p:nvSpPr>
          <p:spPr bwMode="auto">
            <a:xfrm>
              <a:off x="4560" y="249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1" name="Line 29"/>
            <p:cNvSpPr>
              <a:spLocks noChangeShapeType="1"/>
            </p:cNvSpPr>
            <p:nvPr/>
          </p:nvSpPr>
          <p:spPr bwMode="auto">
            <a:xfrm>
              <a:off x="4560" y="3072"/>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2" name="Oval 30"/>
            <p:cNvSpPr>
              <a:spLocks noChangeArrowheads="1"/>
            </p:cNvSpPr>
            <p:nvPr/>
          </p:nvSpPr>
          <p:spPr bwMode="auto">
            <a:xfrm>
              <a:off x="1872" y="2688"/>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S13</a:t>
              </a:r>
            </a:p>
          </p:txBody>
        </p:sp>
        <p:sp>
          <p:nvSpPr>
            <p:cNvPr id="187423" name="Oval 31"/>
            <p:cNvSpPr>
              <a:spLocks noChangeArrowheads="1"/>
            </p:cNvSpPr>
            <p:nvPr/>
          </p:nvSpPr>
          <p:spPr bwMode="auto">
            <a:xfrm>
              <a:off x="1872" y="2112"/>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S14</a:t>
              </a:r>
            </a:p>
          </p:txBody>
        </p:sp>
        <p:sp>
          <p:nvSpPr>
            <p:cNvPr id="187424" name="Oval 32"/>
            <p:cNvSpPr>
              <a:spLocks noChangeArrowheads="1"/>
            </p:cNvSpPr>
            <p:nvPr/>
          </p:nvSpPr>
          <p:spPr bwMode="auto">
            <a:xfrm>
              <a:off x="1872" y="1536"/>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S15</a:t>
              </a:r>
            </a:p>
          </p:txBody>
        </p:sp>
        <p:sp>
          <p:nvSpPr>
            <p:cNvPr id="187425" name="Line 33"/>
            <p:cNvSpPr>
              <a:spLocks noChangeShapeType="1"/>
            </p:cNvSpPr>
            <p:nvPr/>
          </p:nvSpPr>
          <p:spPr bwMode="auto">
            <a:xfrm>
              <a:off x="2064" y="1344"/>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6" name="Line 34"/>
            <p:cNvSpPr>
              <a:spLocks noChangeShapeType="1"/>
            </p:cNvSpPr>
            <p:nvPr/>
          </p:nvSpPr>
          <p:spPr bwMode="auto">
            <a:xfrm>
              <a:off x="2064" y="1920"/>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7" name="Line 35"/>
            <p:cNvSpPr>
              <a:spLocks noChangeShapeType="1"/>
            </p:cNvSpPr>
            <p:nvPr/>
          </p:nvSpPr>
          <p:spPr bwMode="auto">
            <a:xfrm>
              <a:off x="2064" y="2496"/>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8" name="Line 36"/>
            <p:cNvSpPr>
              <a:spLocks noChangeShapeType="1"/>
            </p:cNvSpPr>
            <p:nvPr/>
          </p:nvSpPr>
          <p:spPr bwMode="auto">
            <a:xfrm>
              <a:off x="2064" y="3072"/>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7430" name="Text Box 38"/>
          <p:cNvSpPr txBox="1">
            <a:spLocks noChangeArrowheads="1"/>
          </p:cNvSpPr>
          <p:nvPr/>
        </p:nvSpPr>
        <p:spPr bwMode="auto">
          <a:xfrm>
            <a:off x="949892" y="2831081"/>
            <a:ext cx="2684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accent2"/>
                </a:solidFill>
                <a:latin typeface="Arial" charset="0"/>
                <a:ea typeface="黑体" pitchFamily="2" charset="-122"/>
              </a:rPr>
              <a:t>清零法、置数法</a:t>
            </a:r>
          </a:p>
        </p:txBody>
      </p:sp>
      <p:sp>
        <p:nvSpPr>
          <p:cNvPr id="187433" name="Text Box 41"/>
          <p:cNvSpPr txBox="1">
            <a:spLocks noChangeArrowheads="1"/>
          </p:cNvSpPr>
          <p:nvPr/>
        </p:nvSpPr>
        <p:spPr bwMode="auto">
          <a:xfrm>
            <a:off x="876045" y="4419600"/>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hlink"/>
                </a:solidFill>
                <a:ea typeface="黑体" pitchFamily="2" charset="-122"/>
              </a:rPr>
              <a:t>级联。。。</a:t>
            </a:r>
          </a:p>
        </p:txBody>
      </p:sp>
      <p:sp>
        <p:nvSpPr>
          <p:cNvPr id="2" name="日期占位符 1"/>
          <p:cNvSpPr>
            <a:spLocks noGrp="1"/>
          </p:cNvSpPr>
          <p:nvPr>
            <p:ph type="dt" sz="half" idx="10"/>
          </p:nvPr>
        </p:nvSpPr>
        <p:spPr/>
        <p:txBody>
          <a:bodyPr/>
          <a:lstStyle/>
          <a:p>
            <a:pPr>
              <a:defRPr/>
            </a:pPr>
            <a:fld id="{2E1515C9-E00A-4AFD-98FA-9FC73084B7EA}"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27</a:t>
            </a:fld>
            <a:endParaRPr lang="en-US" altLang="zh-CN"/>
          </a:p>
        </p:txBody>
      </p:sp>
    </p:spTree>
    <p:extLst>
      <p:ext uri="{BB962C8B-B14F-4D97-AF65-F5344CB8AC3E}">
        <p14:creationId xmlns:p14="http://schemas.microsoft.com/office/powerpoint/2010/main" val="81494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4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4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87396"/>
                                        </p:tgtEl>
                                        <p:attrNameLst>
                                          <p:attrName>style.visibility</p:attrName>
                                        </p:attrNameLst>
                                      </p:cBhvr>
                                      <p:to>
                                        <p:strVal val="visible"/>
                                      </p:to>
                                    </p:set>
                                    <p:animEffect transition="in" filter="dissolve">
                                      <p:cBhvr>
                                        <p:cTn id="15" dur="500"/>
                                        <p:tgtEl>
                                          <p:spTgt spid="187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30" grpId="0"/>
      <p:bldP spid="1874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a:t>任意模值计数器</a:t>
            </a:r>
            <a:endParaRPr lang="zh-CN" altLang="en-US" sz="3200" dirty="0"/>
          </a:p>
        </p:txBody>
      </p:sp>
      <p:sp>
        <p:nvSpPr>
          <p:cNvPr id="52227" name="Rectangle 3"/>
          <p:cNvSpPr>
            <a:spLocks noGrp="1" noChangeArrowheads="1"/>
          </p:cNvSpPr>
          <p:nvPr>
            <p:ph type="body" idx="1"/>
          </p:nvPr>
        </p:nvSpPr>
        <p:spPr>
          <a:xfrm>
            <a:off x="457200" y="1239839"/>
            <a:ext cx="8686800" cy="1051892"/>
          </a:xfrm>
        </p:spPr>
        <p:txBody>
          <a:bodyPr/>
          <a:lstStyle/>
          <a:p>
            <a:pPr marL="685800" indent="-685800">
              <a:buClr>
                <a:schemeClr val="accent2"/>
              </a:buClr>
              <a:buSzTx/>
              <a:buFont typeface="Wingdings" pitchFamily="2" charset="2"/>
              <a:buAutoNum type="arabicPeriod"/>
            </a:pPr>
            <a:r>
              <a:rPr lang="zh-CN" altLang="en-US" dirty="0"/>
              <a:t>当</a:t>
            </a:r>
            <a:r>
              <a:rPr lang="en-US" altLang="zh-CN" dirty="0"/>
              <a:t>M ≤N(2</a:t>
            </a:r>
            <a:r>
              <a:rPr lang="en-US" altLang="zh-CN" baseline="30000" dirty="0"/>
              <a:t>n</a:t>
            </a:r>
            <a:r>
              <a:rPr lang="en-US" altLang="zh-CN" dirty="0"/>
              <a:t> )</a:t>
            </a:r>
            <a:r>
              <a:rPr lang="zh-CN" altLang="en-US" dirty="0"/>
              <a:t>的情况</a:t>
            </a:r>
          </a:p>
        </p:txBody>
      </p:sp>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60848"/>
            <a:ext cx="344805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2229" name="Group 5"/>
          <p:cNvGrpSpPr>
            <a:grpSpLocks/>
          </p:cNvGrpSpPr>
          <p:nvPr/>
        </p:nvGrpSpPr>
        <p:grpSpPr bwMode="auto">
          <a:xfrm>
            <a:off x="790575" y="2194198"/>
            <a:ext cx="2895600" cy="2914650"/>
            <a:chOff x="498" y="1812"/>
            <a:chExt cx="1824" cy="1836"/>
          </a:xfrm>
        </p:grpSpPr>
        <p:sp>
          <p:nvSpPr>
            <p:cNvPr id="52230" name="Oval 6"/>
            <p:cNvSpPr>
              <a:spLocks noChangeArrowheads="1"/>
            </p:cNvSpPr>
            <p:nvPr/>
          </p:nvSpPr>
          <p:spPr bwMode="auto">
            <a:xfrm>
              <a:off x="498" y="1812"/>
              <a:ext cx="384" cy="384"/>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1" name="Oval 7"/>
            <p:cNvSpPr>
              <a:spLocks noChangeArrowheads="1"/>
            </p:cNvSpPr>
            <p:nvPr/>
          </p:nvSpPr>
          <p:spPr bwMode="auto">
            <a:xfrm>
              <a:off x="978" y="1812"/>
              <a:ext cx="384" cy="384"/>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2" name="Oval 8"/>
            <p:cNvSpPr>
              <a:spLocks noChangeArrowheads="1"/>
            </p:cNvSpPr>
            <p:nvPr/>
          </p:nvSpPr>
          <p:spPr bwMode="auto">
            <a:xfrm>
              <a:off x="1458" y="1812"/>
              <a:ext cx="384" cy="384"/>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3" name="Oval 9"/>
            <p:cNvSpPr>
              <a:spLocks noChangeArrowheads="1"/>
            </p:cNvSpPr>
            <p:nvPr/>
          </p:nvSpPr>
          <p:spPr bwMode="auto">
            <a:xfrm>
              <a:off x="1938" y="1824"/>
              <a:ext cx="384" cy="384"/>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4" name="Oval 10"/>
            <p:cNvSpPr>
              <a:spLocks noChangeArrowheads="1"/>
            </p:cNvSpPr>
            <p:nvPr/>
          </p:nvSpPr>
          <p:spPr bwMode="auto">
            <a:xfrm>
              <a:off x="1938" y="2784"/>
              <a:ext cx="384" cy="384"/>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5" name="Oval 11"/>
            <p:cNvSpPr>
              <a:spLocks noChangeArrowheads="1"/>
            </p:cNvSpPr>
            <p:nvPr/>
          </p:nvSpPr>
          <p:spPr bwMode="auto">
            <a:xfrm>
              <a:off x="1938" y="3264"/>
              <a:ext cx="384" cy="384"/>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36" name="Group 12"/>
          <p:cNvGrpSpPr>
            <a:grpSpLocks/>
          </p:cNvGrpSpPr>
          <p:nvPr/>
        </p:nvGrpSpPr>
        <p:grpSpPr bwMode="auto">
          <a:xfrm>
            <a:off x="1295400" y="2670448"/>
            <a:ext cx="1905000" cy="1905000"/>
            <a:chOff x="816" y="2112"/>
            <a:chExt cx="1200" cy="1200"/>
          </a:xfrm>
        </p:grpSpPr>
        <p:sp>
          <p:nvSpPr>
            <p:cNvPr id="52237" name="Line 13"/>
            <p:cNvSpPr>
              <a:spLocks noChangeShapeType="1"/>
            </p:cNvSpPr>
            <p:nvPr/>
          </p:nvSpPr>
          <p:spPr bwMode="auto">
            <a:xfrm flipH="1" flipV="1">
              <a:off x="816" y="2112"/>
              <a:ext cx="1200" cy="1200"/>
            </a:xfrm>
            <a:prstGeom prst="line">
              <a:avLst/>
            </a:prstGeom>
            <a:noFill/>
            <a:ln w="57150">
              <a:solidFill>
                <a:schemeClr val="hlink"/>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8" name="Text Box 14"/>
            <p:cNvSpPr txBox="1">
              <a:spLocks noChangeArrowheads="1"/>
            </p:cNvSpPr>
            <p:nvPr/>
          </p:nvSpPr>
          <p:spPr bwMode="auto">
            <a:xfrm>
              <a:off x="1440" y="2496"/>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chemeClr val="tx2"/>
                  </a:solidFill>
                  <a:ea typeface="黑体" pitchFamily="2" charset="-122"/>
                </a:rPr>
                <a:t>同步</a:t>
              </a:r>
            </a:p>
          </p:txBody>
        </p:sp>
      </p:grpSp>
      <p:grpSp>
        <p:nvGrpSpPr>
          <p:cNvPr id="52239" name="Group 15"/>
          <p:cNvGrpSpPr>
            <a:grpSpLocks/>
          </p:cNvGrpSpPr>
          <p:nvPr/>
        </p:nvGrpSpPr>
        <p:grpSpPr bwMode="auto">
          <a:xfrm>
            <a:off x="1266825" y="2746648"/>
            <a:ext cx="1857375" cy="1905000"/>
            <a:chOff x="798" y="2160"/>
            <a:chExt cx="1170" cy="1200"/>
          </a:xfrm>
        </p:grpSpPr>
        <p:sp>
          <p:nvSpPr>
            <p:cNvPr id="52240" name="Freeform 16"/>
            <p:cNvSpPr>
              <a:spLocks/>
            </p:cNvSpPr>
            <p:nvPr/>
          </p:nvSpPr>
          <p:spPr bwMode="auto">
            <a:xfrm>
              <a:off x="1650" y="3247"/>
              <a:ext cx="318" cy="113"/>
            </a:xfrm>
            <a:custGeom>
              <a:avLst/>
              <a:gdLst>
                <a:gd name="T0" fmla="*/ 318 w 318"/>
                <a:gd name="T1" fmla="*/ 113 h 113"/>
                <a:gd name="T2" fmla="*/ 174 w 318"/>
                <a:gd name="T3" fmla="*/ 11 h 113"/>
                <a:gd name="T4" fmla="*/ 0 w 318"/>
                <a:gd name="T5" fmla="*/ 47 h 113"/>
              </a:gdLst>
              <a:ahLst/>
              <a:cxnLst>
                <a:cxn ang="0">
                  <a:pos x="T0" y="T1"/>
                </a:cxn>
                <a:cxn ang="0">
                  <a:pos x="T2" y="T3"/>
                </a:cxn>
                <a:cxn ang="0">
                  <a:pos x="T4" y="T5"/>
                </a:cxn>
              </a:cxnLst>
              <a:rect l="0" t="0" r="r" b="b"/>
              <a:pathLst>
                <a:path w="318" h="113">
                  <a:moveTo>
                    <a:pt x="318" y="113"/>
                  </a:moveTo>
                  <a:cubicBezTo>
                    <a:pt x="294" y="96"/>
                    <a:pt x="227" y="22"/>
                    <a:pt x="174" y="11"/>
                  </a:cubicBezTo>
                  <a:cubicBezTo>
                    <a:pt x="121" y="0"/>
                    <a:pt x="36" y="39"/>
                    <a:pt x="0" y="47"/>
                  </a:cubicBezTo>
                </a:path>
              </a:pathLst>
            </a:custGeom>
            <a:noFill/>
            <a:ln w="57150" cap="rnd" cmpd="sng">
              <a:solidFill>
                <a:srgbClr val="FF0000"/>
              </a:solidFill>
              <a:prstDash val="sysDot"/>
              <a:miter lim="800000"/>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1" name="Line 17"/>
            <p:cNvSpPr>
              <a:spLocks noChangeShapeType="1"/>
            </p:cNvSpPr>
            <p:nvPr/>
          </p:nvSpPr>
          <p:spPr bwMode="auto">
            <a:xfrm flipH="1" flipV="1">
              <a:off x="798" y="2160"/>
              <a:ext cx="768" cy="1152"/>
            </a:xfrm>
            <a:prstGeom prst="line">
              <a:avLst/>
            </a:prstGeom>
            <a:noFill/>
            <a:ln w="57150" cap="rnd">
              <a:solidFill>
                <a:srgbClr val="FF0000"/>
              </a:solidFill>
              <a:prstDash val="sysDot"/>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2" name="Text Box 18"/>
            <p:cNvSpPr txBox="1">
              <a:spLocks noChangeArrowheads="1"/>
            </p:cNvSpPr>
            <p:nvPr/>
          </p:nvSpPr>
          <p:spPr bwMode="auto">
            <a:xfrm>
              <a:off x="1008" y="2976"/>
              <a:ext cx="384" cy="218"/>
            </a:xfrm>
            <a:prstGeom prst="rect">
              <a:avLst/>
            </a:prstGeom>
            <a:noFill/>
            <a:ln w="9525" cap="rnd">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chemeClr val="accent2"/>
                  </a:solidFill>
                  <a:ea typeface="黑体" pitchFamily="2" charset="-122"/>
                </a:rPr>
                <a:t>异步</a:t>
              </a:r>
            </a:p>
          </p:txBody>
        </p:sp>
      </p:grpSp>
      <p:pic>
        <p:nvPicPr>
          <p:cNvPr id="52243"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25" y="2038623"/>
            <a:ext cx="406717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2244" name="Group 20"/>
          <p:cNvGrpSpPr>
            <a:grpSpLocks/>
          </p:cNvGrpSpPr>
          <p:nvPr/>
        </p:nvGrpSpPr>
        <p:grpSpPr bwMode="auto">
          <a:xfrm>
            <a:off x="4752975" y="2251348"/>
            <a:ext cx="2057400" cy="533400"/>
            <a:chOff x="2994" y="1848"/>
            <a:chExt cx="1296" cy="336"/>
          </a:xfrm>
        </p:grpSpPr>
        <p:sp>
          <p:nvSpPr>
            <p:cNvPr id="52245" name="Oval 21"/>
            <p:cNvSpPr>
              <a:spLocks noChangeArrowheads="1"/>
            </p:cNvSpPr>
            <p:nvPr/>
          </p:nvSpPr>
          <p:spPr bwMode="auto">
            <a:xfrm>
              <a:off x="2994" y="1848"/>
              <a:ext cx="336" cy="336"/>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6" name="Oval 22"/>
            <p:cNvSpPr>
              <a:spLocks noChangeArrowheads="1"/>
            </p:cNvSpPr>
            <p:nvPr/>
          </p:nvSpPr>
          <p:spPr bwMode="auto">
            <a:xfrm>
              <a:off x="3426" y="1848"/>
              <a:ext cx="336" cy="336"/>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7" name="Oval 23"/>
            <p:cNvSpPr>
              <a:spLocks noChangeArrowheads="1"/>
            </p:cNvSpPr>
            <p:nvPr/>
          </p:nvSpPr>
          <p:spPr bwMode="auto">
            <a:xfrm>
              <a:off x="3954" y="1848"/>
              <a:ext cx="336" cy="336"/>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48" name="Group 24"/>
          <p:cNvGrpSpPr>
            <a:grpSpLocks/>
          </p:cNvGrpSpPr>
          <p:nvPr/>
        </p:nvGrpSpPr>
        <p:grpSpPr bwMode="auto">
          <a:xfrm>
            <a:off x="4752975" y="3013348"/>
            <a:ext cx="2047875" cy="2066925"/>
            <a:chOff x="2994" y="2328"/>
            <a:chExt cx="1290" cy="1302"/>
          </a:xfrm>
        </p:grpSpPr>
        <p:sp>
          <p:nvSpPr>
            <p:cNvPr id="52249" name="Oval 25"/>
            <p:cNvSpPr>
              <a:spLocks noChangeArrowheads="1"/>
            </p:cNvSpPr>
            <p:nvPr/>
          </p:nvSpPr>
          <p:spPr bwMode="auto">
            <a:xfrm>
              <a:off x="2994" y="2328"/>
              <a:ext cx="336" cy="336"/>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0" name="Oval 26"/>
            <p:cNvSpPr>
              <a:spLocks noChangeArrowheads="1"/>
            </p:cNvSpPr>
            <p:nvPr/>
          </p:nvSpPr>
          <p:spPr bwMode="auto">
            <a:xfrm>
              <a:off x="2994" y="2808"/>
              <a:ext cx="336" cy="336"/>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1" name="Oval 27"/>
            <p:cNvSpPr>
              <a:spLocks noChangeArrowheads="1"/>
            </p:cNvSpPr>
            <p:nvPr/>
          </p:nvSpPr>
          <p:spPr bwMode="auto">
            <a:xfrm>
              <a:off x="2994" y="3288"/>
              <a:ext cx="336" cy="336"/>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2" name="Oval 28"/>
            <p:cNvSpPr>
              <a:spLocks noChangeArrowheads="1"/>
            </p:cNvSpPr>
            <p:nvPr/>
          </p:nvSpPr>
          <p:spPr bwMode="auto">
            <a:xfrm>
              <a:off x="3948" y="3294"/>
              <a:ext cx="336" cy="336"/>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53" name="Group 29"/>
          <p:cNvGrpSpPr>
            <a:grpSpLocks/>
          </p:cNvGrpSpPr>
          <p:nvPr/>
        </p:nvGrpSpPr>
        <p:grpSpPr bwMode="auto">
          <a:xfrm>
            <a:off x="7164288" y="2365648"/>
            <a:ext cx="304800" cy="2590800"/>
            <a:chOff x="4512" y="1920"/>
            <a:chExt cx="192" cy="1632"/>
          </a:xfrm>
        </p:grpSpPr>
        <p:grpSp>
          <p:nvGrpSpPr>
            <p:cNvPr id="52254" name="Group 30"/>
            <p:cNvGrpSpPr>
              <a:grpSpLocks/>
            </p:cNvGrpSpPr>
            <p:nvPr/>
          </p:nvGrpSpPr>
          <p:grpSpPr bwMode="auto">
            <a:xfrm>
              <a:off x="4512" y="1920"/>
              <a:ext cx="192" cy="192"/>
              <a:chOff x="4368" y="1680"/>
              <a:chExt cx="192" cy="192"/>
            </a:xfrm>
          </p:grpSpPr>
          <p:sp>
            <p:nvSpPr>
              <p:cNvPr id="52255" name="Oval 31"/>
              <p:cNvSpPr>
                <a:spLocks noChangeArrowheads="1"/>
              </p:cNvSpPr>
              <p:nvPr/>
            </p:nvSpPr>
            <p:spPr bwMode="auto">
              <a:xfrm>
                <a:off x="4368" y="1680"/>
                <a:ext cx="192" cy="192"/>
              </a:xfrm>
              <a:prstGeom prst="ellipse">
                <a:avLst/>
              </a:prstGeom>
              <a:solidFill>
                <a:schemeClr val="accent2">
                  <a:alpha val="50000"/>
                </a:schemeClr>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6" name="Line 32"/>
              <p:cNvSpPr>
                <a:spLocks noChangeShapeType="1"/>
              </p:cNvSpPr>
              <p:nvPr/>
            </p:nvSpPr>
            <p:spPr bwMode="auto">
              <a:xfrm>
                <a:off x="4368" y="1680"/>
                <a:ext cx="192" cy="192"/>
              </a:xfrm>
              <a:prstGeom prst="line">
                <a:avLst/>
              </a:prstGeom>
              <a:noFill/>
              <a:ln w="762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57" name="Line 33"/>
              <p:cNvSpPr>
                <a:spLocks noChangeShapeType="1"/>
              </p:cNvSpPr>
              <p:nvPr/>
            </p:nvSpPr>
            <p:spPr bwMode="auto">
              <a:xfrm flipH="1">
                <a:off x="4368" y="1680"/>
                <a:ext cx="192" cy="192"/>
              </a:xfrm>
              <a:prstGeom prst="line">
                <a:avLst/>
              </a:prstGeom>
              <a:noFill/>
              <a:ln w="762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2258" name="Group 34"/>
            <p:cNvGrpSpPr>
              <a:grpSpLocks/>
            </p:cNvGrpSpPr>
            <p:nvPr/>
          </p:nvGrpSpPr>
          <p:grpSpPr bwMode="auto">
            <a:xfrm>
              <a:off x="4512" y="2400"/>
              <a:ext cx="192" cy="192"/>
              <a:chOff x="4368" y="1680"/>
              <a:chExt cx="192" cy="192"/>
            </a:xfrm>
          </p:grpSpPr>
          <p:sp>
            <p:nvSpPr>
              <p:cNvPr id="52259" name="Oval 35"/>
              <p:cNvSpPr>
                <a:spLocks noChangeArrowheads="1"/>
              </p:cNvSpPr>
              <p:nvPr/>
            </p:nvSpPr>
            <p:spPr bwMode="auto">
              <a:xfrm>
                <a:off x="4368" y="1680"/>
                <a:ext cx="192" cy="192"/>
              </a:xfrm>
              <a:prstGeom prst="ellipse">
                <a:avLst/>
              </a:prstGeom>
              <a:solidFill>
                <a:schemeClr val="accent2">
                  <a:alpha val="50000"/>
                </a:schemeClr>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0" name="Line 36"/>
              <p:cNvSpPr>
                <a:spLocks noChangeShapeType="1"/>
              </p:cNvSpPr>
              <p:nvPr/>
            </p:nvSpPr>
            <p:spPr bwMode="auto">
              <a:xfrm>
                <a:off x="4368" y="1680"/>
                <a:ext cx="192" cy="192"/>
              </a:xfrm>
              <a:prstGeom prst="line">
                <a:avLst/>
              </a:prstGeom>
              <a:noFill/>
              <a:ln w="762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61" name="Line 37"/>
              <p:cNvSpPr>
                <a:spLocks noChangeShapeType="1"/>
              </p:cNvSpPr>
              <p:nvPr/>
            </p:nvSpPr>
            <p:spPr bwMode="auto">
              <a:xfrm flipH="1">
                <a:off x="4368" y="1680"/>
                <a:ext cx="192" cy="192"/>
              </a:xfrm>
              <a:prstGeom prst="line">
                <a:avLst/>
              </a:prstGeom>
              <a:noFill/>
              <a:ln w="762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2262" name="Group 38"/>
            <p:cNvGrpSpPr>
              <a:grpSpLocks/>
            </p:cNvGrpSpPr>
            <p:nvPr/>
          </p:nvGrpSpPr>
          <p:grpSpPr bwMode="auto">
            <a:xfrm>
              <a:off x="4512" y="3360"/>
              <a:ext cx="192" cy="192"/>
              <a:chOff x="4368" y="1680"/>
              <a:chExt cx="192" cy="192"/>
            </a:xfrm>
          </p:grpSpPr>
          <p:sp>
            <p:nvSpPr>
              <p:cNvPr id="52263" name="Oval 39"/>
              <p:cNvSpPr>
                <a:spLocks noChangeArrowheads="1"/>
              </p:cNvSpPr>
              <p:nvPr/>
            </p:nvSpPr>
            <p:spPr bwMode="auto">
              <a:xfrm>
                <a:off x="4368" y="1680"/>
                <a:ext cx="192" cy="192"/>
              </a:xfrm>
              <a:prstGeom prst="ellipse">
                <a:avLst/>
              </a:prstGeom>
              <a:solidFill>
                <a:schemeClr val="accent2">
                  <a:alpha val="50000"/>
                </a:schemeClr>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4" name="Line 40"/>
              <p:cNvSpPr>
                <a:spLocks noChangeShapeType="1"/>
              </p:cNvSpPr>
              <p:nvPr/>
            </p:nvSpPr>
            <p:spPr bwMode="auto">
              <a:xfrm>
                <a:off x="4368" y="1680"/>
                <a:ext cx="192" cy="192"/>
              </a:xfrm>
              <a:prstGeom prst="line">
                <a:avLst/>
              </a:prstGeom>
              <a:noFill/>
              <a:ln w="762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65" name="Line 41"/>
              <p:cNvSpPr>
                <a:spLocks noChangeShapeType="1"/>
              </p:cNvSpPr>
              <p:nvPr/>
            </p:nvSpPr>
            <p:spPr bwMode="auto">
              <a:xfrm flipH="1">
                <a:off x="4368" y="1680"/>
                <a:ext cx="192" cy="192"/>
              </a:xfrm>
              <a:prstGeom prst="line">
                <a:avLst/>
              </a:prstGeom>
              <a:noFill/>
              <a:ln w="762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52266" name="Group 42"/>
          <p:cNvGrpSpPr>
            <a:grpSpLocks/>
          </p:cNvGrpSpPr>
          <p:nvPr/>
        </p:nvGrpSpPr>
        <p:grpSpPr bwMode="auto">
          <a:xfrm>
            <a:off x="5867400" y="2746648"/>
            <a:ext cx="657225" cy="1828800"/>
            <a:chOff x="3696" y="2160"/>
            <a:chExt cx="414" cy="1152"/>
          </a:xfrm>
        </p:grpSpPr>
        <p:sp>
          <p:nvSpPr>
            <p:cNvPr id="52267" name="Line 43"/>
            <p:cNvSpPr>
              <a:spLocks noChangeShapeType="1"/>
            </p:cNvSpPr>
            <p:nvPr/>
          </p:nvSpPr>
          <p:spPr bwMode="auto">
            <a:xfrm>
              <a:off x="4110" y="2160"/>
              <a:ext cx="0" cy="1152"/>
            </a:xfrm>
            <a:prstGeom prst="line">
              <a:avLst/>
            </a:prstGeom>
            <a:noFill/>
            <a:ln w="57150">
              <a:solidFill>
                <a:schemeClr val="hlink"/>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68" name="Text Box 44"/>
            <p:cNvSpPr txBox="1">
              <a:spLocks noChangeArrowheads="1"/>
            </p:cNvSpPr>
            <p:nvPr/>
          </p:nvSpPr>
          <p:spPr bwMode="auto">
            <a:xfrm>
              <a:off x="3696" y="2544"/>
              <a:ext cx="33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spcBef>
                  <a:spcPct val="50000"/>
                </a:spcBef>
              </a:pPr>
              <a:r>
                <a:rPr lang="zh-CN" altLang="en-US" sz="1800">
                  <a:solidFill>
                    <a:schemeClr val="tx2"/>
                  </a:solidFill>
                  <a:ea typeface="黑体" pitchFamily="2" charset="-122"/>
                </a:rPr>
                <a:t>同步</a:t>
              </a:r>
            </a:p>
          </p:txBody>
        </p:sp>
      </p:grpSp>
      <p:grpSp>
        <p:nvGrpSpPr>
          <p:cNvPr id="52269" name="Group 45"/>
          <p:cNvGrpSpPr>
            <a:grpSpLocks/>
          </p:cNvGrpSpPr>
          <p:nvPr/>
        </p:nvGrpSpPr>
        <p:grpSpPr bwMode="auto">
          <a:xfrm>
            <a:off x="6553200" y="2670448"/>
            <a:ext cx="609600" cy="1828800"/>
            <a:chOff x="4128" y="2112"/>
            <a:chExt cx="384" cy="1152"/>
          </a:xfrm>
        </p:grpSpPr>
        <p:sp>
          <p:nvSpPr>
            <p:cNvPr id="52270" name="Freeform 46"/>
            <p:cNvSpPr>
              <a:spLocks/>
            </p:cNvSpPr>
            <p:nvPr/>
          </p:nvSpPr>
          <p:spPr bwMode="auto">
            <a:xfrm>
              <a:off x="4128" y="2112"/>
              <a:ext cx="336" cy="104"/>
            </a:xfrm>
            <a:custGeom>
              <a:avLst/>
              <a:gdLst>
                <a:gd name="T0" fmla="*/ 0 w 336"/>
                <a:gd name="T1" fmla="*/ 48 h 104"/>
                <a:gd name="T2" fmla="*/ 192 w 336"/>
                <a:gd name="T3" fmla="*/ 96 h 104"/>
                <a:gd name="T4" fmla="*/ 336 w 336"/>
                <a:gd name="T5" fmla="*/ 0 h 104"/>
              </a:gdLst>
              <a:ahLst/>
              <a:cxnLst>
                <a:cxn ang="0">
                  <a:pos x="T0" y="T1"/>
                </a:cxn>
                <a:cxn ang="0">
                  <a:pos x="T2" y="T3"/>
                </a:cxn>
                <a:cxn ang="0">
                  <a:pos x="T4" y="T5"/>
                </a:cxn>
              </a:cxnLst>
              <a:rect l="0" t="0" r="r" b="b"/>
              <a:pathLst>
                <a:path w="336" h="104">
                  <a:moveTo>
                    <a:pt x="0" y="48"/>
                  </a:moveTo>
                  <a:cubicBezTo>
                    <a:pt x="68" y="76"/>
                    <a:pt x="136" y="104"/>
                    <a:pt x="192" y="96"/>
                  </a:cubicBezTo>
                  <a:cubicBezTo>
                    <a:pt x="248" y="88"/>
                    <a:pt x="292" y="44"/>
                    <a:pt x="336" y="0"/>
                  </a:cubicBezTo>
                </a:path>
              </a:pathLst>
            </a:custGeom>
            <a:noFill/>
            <a:ln w="50800" cap="rnd" cmpd="sng">
              <a:solidFill>
                <a:srgbClr val="FF0000"/>
              </a:solidFill>
              <a:prstDash val="sysDot"/>
              <a:miter lim="800000"/>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71" name="Line 47"/>
            <p:cNvSpPr>
              <a:spLocks noChangeShapeType="1"/>
            </p:cNvSpPr>
            <p:nvPr/>
          </p:nvSpPr>
          <p:spPr bwMode="auto">
            <a:xfrm flipH="1">
              <a:off x="4176" y="2160"/>
              <a:ext cx="336" cy="1104"/>
            </a:xfrm>
            <a:prstGeom prst="line">
              <a:avLst/>
            </a:prstGeom>
            <a:noFill/>
            <a:ln w="50800" cap="rnd">
              <a:solidFill>
                <a:srgbClr val="FF0000"/>
              </a:solidFill>
              <a:prstDash val="sysDot"/>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72" name="Text Box 48"/>
            <p:cNvSpPr txBox="1">
              <a:spLocks noChangeArrowheads="1"/>
            </p:cNvSpPr>
            <p:nvPr/>
          </p:nvSpPr>
          <p:spPr bwMode="auto">
            <a:xfrm>
              <a:off x="4176" y="2256"/>
              <a:ext cx="336" cy="1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spcBef>
                  <a:spcPct val="50000"/>
                </a:spcBef>
              </a:pPr>
              <a:r>
                <a:rPr lang="zh-CN" altLang="en-US" sz="1800">
                  <a:solidFill>
                    <a:schemeClr val="accent2"/>
                  </a:solidFill>
                  <a:ea typeface="黑体" pitchFamily="2" charset="-122"/>
                </a:rPr>
                <a:t>异步</a:t>
              </a:r>
            </a:p>
          </p:txBody>
        </p:sp>
      </p:grpSp>
      <p:sp>
        <p:nvSpPr>
          <p:cNvPr id="52273" name="Rectangle 49"/>
          <p:cNvSpPr>
            <a:spLocks noChangeArrowheads="1"/>
          </p:cNvSpPr>
          <p:nvPr/>
        </p:nvSpPr>
        <p:spPr bwMode="auto">
          <a:xfrm>
            <a:off x="2176220" y="5898629"/>
            <a:ext cx="511016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Clr>
                <a:srgbClr val="333399"/>
              </a:buClr>
              <a:buFont typeface="Wingdings" pitchFamily="2" charset="2"/>
              <a:buNone/>
            </a:pPr>
            <a:r>
              <a:rPr lang="zh-CN" altLang="en-US" sz="2800" b="1" dirty="0">
                <a:solidFill>
                  <a:schemeClr val="tx2"/>
                </a:solidFill>
                <a:latin typeface="+mn-ea"/>
                <a:ea typeface="+mn-ea"/>
              </a:rPr>
              <a:t>注意</a:t>
            </a:r>
            <a:r>
              <a:rPr lang="zh-CN" altLang="en-US" sz="2800" b="1" dirty="0">
                <a:solidFill>
                  <a:srgbClr val="CC3300"/>
                </a:solidFill>
                <a:latin typeface="+mn-ea"/>
                <a:ea typeface="+mn-ea"/>
              </a:rPr>
              <a:t>同步</a:t>
            </a:r>
            <a:r>
              <a:rPr lang="zh-CN" altLang="en-US" sz="2800" b="1" dirty="0">
                <a:solidFill>
                  <a:schemeClr val="tx2"/>
                </a:solidFill>
                <a:latin typeface="+mn-ea"/>
                <a:ea typeface="+mn-ea"/>
              </a:rPr>
              <a:t>与</a:t>
            </a:r>
            <a:r>
              <a:rPr lang="zh-CN" altLang="en-US" sz="2800" b="1" dirty="0">
                <a:solidFill>
                  <a:srgbClr val="CC3300"/>
                </a:solidFill>
                <a:latin typeface="+mn-ea"/>
                <a:ea typeface="+mn-ea"/>
              </a:rPr>
              <a:t>异步</a:t>
            </a:r>
            <a:r>
              <a:rPr lang="zh-CN" altLang="en-US" sz="2800" b="1" dirty="0">
                <a:latin typeface="+mn-ea"/>
                <a:ea typeface="+mn-ea"/>
              </a:rPr>
              <a:t>方法的区别 </a:t>
            </a:r>
            <a:r>
              <a:rPr lang="en-US" altLang="zh-CN" sz="2800" b="1" dirty="0">
                <a:latin typeface="+mn-ea"/>
                <a:ea typeface="+mn-ea"/>
              </a:rPr>
              <a:t>!</a:t>
            </a:r>
          </a:p>
        </p:txBody>
      </p:sp>
      <p:sp>
        <p:nvSpPr>
          <p:cNvPr id="51" name="Text Box 3"/>
          <p:cNvSpPr txBox="1">
            <a:spLocks noChangeArrowheads="1"/>
          </p:cNvSpPr>
          <p:nvPr/>
        </p:nvSpPr>
        <p:spPr bwMode="auto">
          <a:xfrm>
            <a:off x="1111519" y="5100007"/>
            <a:ext cx="14478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tx2"/>
              </a:buClr>
              <a:buSzPct val="80000"/>
            </a:pPr>
            <a:r>
              <a:rPr lang="zh-CN" altLang="en-US" sz="2800" b="1" dirty="0">
                <a:latin typeface="+mn-ea"/>
                <a:ea typeface="+mn-ea"/>
              </a:rPr>
              <a:t> 清零法</a:t>
            </a:r>
          </a:p>
        </p:txBody>
      </p:sp>
      <p:sp>
        <p:nvSpPr>
          <p:cNvPr id="52" name="Text Box 3"/>
          <p:cNvSpPr txBox="1">
            <a:spLocks noChangeArrowheads="1"/>
          </p:cNvSpPr>
          <p:nvPr/>
        </p:nvSpPr>
        <p:spPr bwMode="auto">
          <a:xfrm>
            <a:off x="5286375" y="5131400"/>
            <a:ext cx="14478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tx2"/>
              </a:buClr>
              <a:buSzPct val="80000"/>
            </a:pPr>
            <a:r>
              <a:rPr lang="zh-CN" altLang="en-US" sz="2800" b="1" dirty="0">
                <a:latin typeface="+mn-ea"/>
                <a:ea typeface="+mn-ea"/>
              </a:rPr>
              <a:t> 置数法</a:t>
            </a:r>
          </a:p>
        </p:txBody>
      </p:sp>
      <p:sp>
        <p:nvSpPr>
          <p:cNvPr id="2" name="矩形 1"/>
          <p:cNvSpPr/>
          <p:nvPr/>
        </p:nvSpPr>
        <p:spPr>
          <a:xfrm>
            <a:off x="4761762" y="1667678"/>
            <a:ext cx="3382113" cy="461665"/>
          </a:xfrm>
          <a:prstGeom prst="rect">
            <a:avLst/>
          </a:prstGeom>
        </p:spPr>
        <p:txBody>
          <a:bodyPr wrap="square">
            <a:spAutoFit/>
          </a:bodyPr>
          <a:lstStyle/>
          <a:p>
            <a:r>
              <a:rPr lang="zh-CN" altLang="en-US" sz="2400" dirty="0"/>
              <a:t>要设法跳过</a:t>
            </a:r>
            <a:r>
              <a:rPr lang="en-US" altLang="zh-CN" sz="2400" dirty="0"/>
              <a:t>N-M</a:t>
            </a:r>
            <a:r>
              <a:rPr lang="zh-CN" altLang="en-US" sz="2400" dirty="0"/>
              <a:t>个状态</a:t>
            </a:r>
          </a:p>
        </p:txBody>
      </p:sp>
    </p:spTree>
    <p:extLst>
      <p:ext uri="{BB962C8B-B14F-4D97-AF65-F5344CB8AC3E}">
        <p14:creationId xmlns:p14="http://schemas.microsoft.com/office/powerpoint/2010/main" val="1740410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additive="base">
                                        <p:cTn id="7" dur="500" fill="hold"/>
                                        <p:tgtEl>
                                          <p:spTgt spid="52228"/>
                                        </p:tgtEl>
                                        <p:attrNameLst>
                                          <p:attrName>ppt_x</p:attrName>
                                        </p:attrNameLst>
                                      </p:cBhvr>
                                      <p:tavLst>
                                        <p:tav tm="0">
                                          <p:val>
                                            <p:strVal val="0-#ppt_w/2"/>
                                          </p:val>
                                        </p:tav>
                                        <p:tav tm="100000">
                                          <p:val>
                                            <p:strVal val="#ppt_x"/>
                                          </p:val>
                                        </p:tav>
                                      </p:tavLst>
                                    </p:anim>
                                    <p:anim calcmode="lin" valueType="num">
                                      <p:cBhvr additive="base">
                                        <p:cTn id="8" dur="500" fill="hold"/>
                                        <p:tgtEl>
                                          <p:spTgt spid="522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blinds(horizontal)">
                                      <p:cBhvr>
                                        <p:cTn id="13" dur="500"/>
                                        <p:tgtEl>
                                          <p:spTgt spid="5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52229"/>
                                        </p:tgtEl>
                                        <p:attrNameLst>
                                          <p:attrName>style.visibility</p:attrName>
                                        </p:attrNameLst>
                                      </p:cBhvr>
                                      <p:to>
                                        <p:strVal val="visible"/>
                                      </p:to>
                                    </p:set>
                                    <p:animEffect transition="in" filter="dissolve">
                                      <p:cBhvr>
                                        <p:cTn id="18" dur="500"/>
                                        <p:tgtEl>
                                          <p:spTgt spid="5222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52236"/>
                                        </p:tgtEl>
                                        <p:attrNameLst>
                                          <p:attrName>style.visibility</p:attrName>
                                        </p:attrNameLst>
                                      </p:cBhvr>
                                      <p:to>
                                        <p:strVal val="visible"/>
                                      </p:to>
                                    </p:set>
                                    <p:animEffect transition="in" filter="dissolve">
                                      <p:cBhvr>
                                        <p:cTn id="23" dur="500"/>
                                        <p:tgtEl>
                                          <p:spTgt spid="522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52239"/>
                                        </p:tgtEl>
                                        <p:attrNameLst>
                                          <p:attrName>style.visibility</p:attrName>
                                        </p:attrNameLst>
                                      </p:cBhvr>
                                      <p:to>
                                        <p:strVal val="visible"/>
                                      </p:to>
                                    </p:set>
                                    <p:animEffect transition="in" filter="dissolve">
                                      <p:cBhvr>
                                        <p:cTn id="28" dur="500"/>
                                        <p:tgtEl>
                                          <p:spTgt spid="5223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52243"/>
                                        </p:tgtEl>
                                        <p:attrNameLst>
                                          <p:attrName>style.visibility</p:attrName>
                                        </p:attrNameLst>
                                      </p:cBhvr>
                                      <p:to>
                                        <p:strVal val="visible"/>
                                      </p:to>
                                    </p:set>
                                    <p:anim calcmode="lin" valueType="num">
                                      <p:cBhvr additive="base">
                                        <p:cTn id="33" dur="500" fill="hold"/>
                                        <p:tgtEl>
                                          <p:spTgt spid="52243"/>
                                        </p:tgtEl>
                                        <p:attrNameLst>
                                          <p:attrName>ppt_x</p:attrName>
                                        </p:attrNameLst>
                                      </p:cBhvr>
                                      <p:tavLst>
                                        <p:tav tm="0">
                                          <p:val>
                                            <p:strVal val="#ppt_x"/>
                                          </p:val>
                                        </p:tav>
                                        <p:tav tm="100000">
                                          <p:val>
                                            <p:strVal val="#ppt_x"/>
                                          </p:val>
                                        </p:tav>
                                      </p:tavLst>
                                    </p:anim>
                                    <p:anim calcmode="lin" valueType="num">
                                      <p:cBhvr additive="base">
                                        <p:cTn id="34" dur="500" fill="hold"/>
                                        <p:tgtEl>
                                          <p:spTgt spid="52243"/>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blinds(horizontal)">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52244"/>
                                        </p:tgtEl>
                                        <p:attrNameLst>
                                          <p:attrName>style.visibility</p:attrName>
                                        </p:attrNameLst>
                                      </p:cBhvr>
                                      <p:to>
                                        <p:strVal val="visible"/>
                                      </p:to>
                                    </p:set>
                                    <p:animEffect transition="in" filter="dissolve">
                                      <p:cBhvr>
                                        <p:cTn id="48" dur="500"/>
                                        <p:tgtEl>
                                          <p:spTgt spid="5224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52253"/>
                                        </p:tgtEl>
                                        <p:attrNameLst>
                                          <p:attrName>style.visibility</p:attrName>
                                        </p:attrNameLst>
                                      </p:cBhvr>
                                      <p:to>
                                        <p:strVal val="visible"/>
                                      </p:to>
                                    </p:set>
                                    <p:animEffect transition="in" filter="dissolve">
                                      <p:cBhvr>
                                        <p:cTn id="53" dur="500"/>
                                        <p:tgtEl>
                                          <p:spTgt spid="5225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52248"/>
                                        </p:tgtEl>
                                        <p:attrNameLst>
                                          <p:attrName>style.visibility</p:attrName>
                                        </p:attrNameLst>
                                      </p:cBhvr>
                                      <p:to>
                                        <p:strVal val="visible"/>
                                      </p:to>
                                    </p:set>
                                    <p:animEffect transition="in" filter="dissolve">
                                      <p:cBhvr>
                                        <p:cTn id="58" dur="500"/>
                                        <p:tgtEl>
                                          <p:spTgt spid="5224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5226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5226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2273">
                                            <p:txEl>
                                              <p:pRg st="0" end="0"/>
                                            </p:txEl>
                                          </p:spTgt>
                                        </p:tgtEl>
                                        <p:attrNameLst>
                                          <p:attrName>style.visibility</p:attrName>
                                        </p:attrNameLst>
                                      </p:cBhvr>
                                      <p:to>
                                        <p:strVal val="visible"/>
                                      </p:to>
                                    </p:set>
                                    <p:animEffect transition="in" filter="wipe(left)">
                                      <p:cBhvr>
                                        <p:cTn id="71" dur="500"/>
                                        <p:tgtEl>
                                          <p:spTgt spid="522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73" grpId="0" build="p" autoUpdateAnimBg="0"/>
      <p:bldP spid="51" grpId="0" autoUpdateAnimBg="0"/>
      <p:bldP spid="52" grpId="0" autoUpdateAnimBg="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zh-CN" altLang="en-US" sz="3200" dirty="0"/>
              <a:t>利用74</a:t>
            </a:r>
            <a:r>
              <a:rPr lang="en-US" altLang="zh-CN" sz="3200" dirty="0"/>
              <a:t>x163</a:t>
            </a:r>
            <a:r>
              <a:rPr lang="zh-CN" altLang="en-US" sz="3200" dirty="0"/>
              <a:t>实现模</a:t>
            </a:r>
            <a:r>
              <a:rPr lang="en-US" altLang="zh-CN" sz="3200" dirty="0"/>
              <a:t>11</a:t>
            </a:r>
            <a:r>
              <a:rPr lang="zh-CN" altLang="en-US" sz="3200" dirty="0"/>
              <a:t>计数器</a:t>
            </a:r>
            <a:endParaRPr lang="en-US" altLang="zh-CN" sz="3200" dirty="0"/>
          </a:p>
        </p:txBody>
      </p:sp>
      <p:sp>
        <p:nvSpPr>
          <p:cNvPr id="174083" name="Text Box 3"/>
          <p:cNvSpPr txBox="1">
            <a:spLocks noChangeArrowheads="1"/>
          </p:cNvSpPr>
          <p:nvPr/>
        </p:nvSpPr>
        <p:spPr bwMode="auto">
          <a:xfrm>
            <a:off x="838200" y="1233488"/>
            <a:ext cx="22749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571500" indent="-571500">
              <a:buClr>
                <a:schemeClr val="tx2"/>
              </a:buClr>
              <a:buSzPct val="80000"/>
              <a:buFont typeface="Wingdings" panose="05000000000000000000" pitchFamily="2" charset="2"/>
              <a:buChar char="n"/>
            </a:pPr>
            <a:r>
              <a:rPr lang="zh-CN" altLang="en-US" sz="3600" b="1" dirty="0">
                <a:ea typeface="华文新魏" pitchFamily="2" charset="-122"/>
              </a:rPr>
              <a:t> 清零法</a:t>
            </a:r>
          </a:p>
        </p:txBody>
      </p:sp>
      <p:grpSp>
        <p:nvGrpSpPr>
          <p:cNvPr id="174084" name="Group 4"/>
          <p:cNvGrpSpPr>
            <a:grpSpLocks/>
          </p:cNvGrpSpPr>
          <p:nvPr/>
        </p:nvGrpSpPr>
        <p:grpSpPr bwMode="auto">
          <a:xfrm>
            <a:off x="3352800" y="1828800"/>
            <a:ext cx="4572000" cy="4267200"/>
            <a:chOff x="1872" y="960"/>
            <a:chExt cx="2880" cy="2688"/>
          </a:xfrm>
        </p:grpSpPr>
        <p:sp>
          <p:nvSpPr>
            <p:cNvPr id="174085" name="Oval 5"/>
            <p:cNvSpPr>
              <a:spLocks noChangeArrowheads="1"/>
            </p:cNvSpPr>
            <p:nvPr/>
          </p:nvSpPr>
          <p:spPr bwMode="auto">
            <a:xfrm>
              <a:off x="1872"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S0</a:t>
              </a:r>
            </a:p>
          </p:txBody>
        </p:sp>
        <p:sp>
          <p:nvSpPr>
            <p:cNvPr id="174086" name="Oval 6"/>
            <p:cNvSpPr>
              <a:spLocks noChangeArrowheads="1"/>
            </p:cNvSpPr>
            <p:nvPr/>
          </p:nvSpPr>
          <p:spPr bwMode="auto">
            <a:xfrm>
              <a:off x="2496"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a:t>
              </a:r>
            </a:p>
          </p:txBody>
        </p:sp>
        <p:sp>
          <p:nvSpPr>
            <p:cNvPr id="174087" name="Oval 7"/>
            <p:cNvSpPr>
              <a:spLocks noChangeArrowheads="1"/>
            </p:cNvSpPr>
            <p:nvPr/>
          </p:nvSpPr>
          <p:spPr bwMode="auto">
            <a:xfrm>
              <a:off x="3120"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S2</a:t>
              </a:r>
            </a:p>
          </p:txBody>
        </p:sp>
        <p:sp>
          <p:nvSpPr>
            <p:cNvPr id="174088" name="Oval 8"/>
            <p:cNvSpPr>
              <a:spLocks noChangeArrowheads="1"/>
            </p:cNvSpPr>
            <p:nvPr/>
          </p:nvSpPr>
          <p:spPr bwMode="auto">
            <a:xfrm>
              <a:off x="3744"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S3</a:t>
              </a:r>
            </a:p>
          </p:txBody>
        </p:sp>
        <p:sp>
          <p:nvSpPr>
            <p:cNvPr id="174089" name="Line 9"/>
            <p:cNvSpPr>
              <a:spLocks noChangeShapeType="1"/>
            </p:cNvSpPr>
            <p:nvPr/>
          </p:nvSpPr>
          <p:spPr bwMode="auto">
            <a:xfrm>
              <a:off x="2256"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090" name="Line 10"/>
            <p:cNvSpPr>
              <a:spLocks noChangeShapeType="1"/>
            </p:cNvSpPr>
            <p:nvPr/>
          </p:nvSpPr>
          <p:spPr bwMode="auto">
            <a:xfrm>
              <a:off x="2880"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091" name="Line 11"/>
            <p:cNvSpPr>
              <a:spLocks noChangeShapeType="1"/>
            </p:cNvSpPr>
            <p:nvPr/>
          </p:nvSpPr>
          <p:spPr bwMode="auto">
            <a:xfrm>
              <a:off x="3504"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092" name="Oval 12"/>
            <p:cNvSpPr>
              <a:spLocks noChangeArrowheads="1"/>
            </p:cNvSpPr>
            <p:nvPr/>
          </p:nvSpPr>
          <p:spPr bwMode="auto">
            <a:xfrm>
              <a:off x="4368"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S4</a:t>
              </a:r>
            </a:p>
          </p:txBody>
        </p:sp>
        <p:sp>
          <p:nvSpPr>
            <p:cNvPr id="174093" name="Line 13"/>
            <p:cNvSpPr>
              <a:spLocks noChangeShapeType="1"/>
            </p:cNvSpPr>
            <p:nvPr/>
          </p:nvSpPr>
          <p:spPr bwMode="auto">
            <a:xfrm>
              <a:off x="4128"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094" name="Oval 14"/>
            <p:cNvSpPr>
              <a:spLocks noChangeArrowheads="1"/>
            </p:cNvSpPr>
            <p:nvPr/>
          </p:nvSpPr>
          <p:spPr bwMode="auto">
            <a:xfrm>
              <a:off x="1872"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S12</a:t>
              </a:r>
            </a:p>
          </p:txBody>
        </p:sp>
        <p:sp>
          <p:nvSpPr>
            <p:cNvPr id="174095" name="Oval 15"/>
            <p:cNvSpPr>
              <a:spLocks noChangeArrowheads="1"/>
            </p:cNvSpPr>
            <p:nvPr/>
          </p:nvSpPr>
          <p:spPr bwMode="auto">
            <a:xfrm>
              <a:off x="2496"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S11</a:t>
              </a:r>
            </a:p>
          </p:txBody>
        </p:sp>
        <p:sp>
          <p:nvSpPr>
            <p:cNvPr id="174096" name="Oval 16"/>
            <p:cNvSpPr>
              <a:spLocks noChangeArrowheads="1"/>
            </p:cNvSpPr>
            <p:nvPr/>
          </p:nvSpPr>
          <p:spPr bwMode="auto">
            <a:xfrm>
              <a:off x="3120"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S10</a:t>
              </a:r>
            </a:p>
          </p:txBody>
        </p:sp>
        <p:sp>
          <p:nvSpPr>
            <p:cNvPr id="174097" name="Oval 17"/>
            <p:cNvSpPr>
              <a:spLocks noChangeArrowheads="1"/>
            </p:cNvSpPr>
            <p:nvPr/>
          </p:nvSpPr>
          <p:spPr bwMode="auto">
            <a:xfrm>
              <a:off x="3744"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S9</a:t>
              </a:r>
            </a:p>
          </p:txBody>
        </p:sp>
        <p:sp>
          <p:nvSpPr>
            <p:cNvPr id="174098" name="Line 18"/>
            <p:cNvSpPr>
              <a:spLocks noChangeShapeType="1"/>
            </p:cNvSpPr>
            <p:nvPr/>
          </p:nvSpPr>
          <p:spPr bwMode="auto">
            <a:xfrm>
              <a:off x="2256"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099" name="Line 19"/>
            <p:cNvSpPr>
              <a:spLocks noChangeShapeType="1"/>
            </p:cNvSpPr>
            <p:nvPr/>
          </p:nvSpPr>
          <p:spPr bwMode="auto">
            <a:xfrm>
              <a:off x="2880"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0" name="Line 20"/>
            <p:cNvSpPr>
              <a:spLocks noChangeShapeType="1"/>
            </p:cNvSpPr>
            <p:nvPr/>
          </p:nvSpPr>
          <p:spPr bwMode="auto">
            <a:xfrm>
              <a:off x="3504"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1" name="Oval 21"/>
            <p:cNvSpPr>
              <a:spLocks noChangeArrowheads="1"/>
            </p:cNvSpPr>
            <p:nvPr/>
          </p:nvSpPr>
          <p:spPr bwMode="auto">
            <a:xfrm>
              <a:off x="4368"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S8</a:t>
              </a:r>
            </a:p>
          </p:txBody>
        </p:sp>
        <p:sp>
          <p:nvSpPr>
            <p:cNvPr id="174102" name="Line 22"/>
            <p:cNvSpPr>
              <a:spLocks noChangeShapeType="1"/>
            </p:cNvSpPr>
            <p:nvPr/>
          </p:nvSpPr>
          <p:spPr bwMode="auto">
            <a:xfrm>
              <a:off x="4128"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3" name="Oval 23"/>
            <p:cNvSpPr>
              <a:spLocks noChangeArrowheads="1"/>
            </p:cNvSpPr>
            <p:nvPr/>
          </p:nvSpPr>
          <p:spPr bwMode="auto">
            <a:xfrm>
              <a:off x="4368" y="2688"/>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S7</a:t>
              </a:r>
            </a:p>
          </p:txBody>
        </p:sp>
        <p:sp>
          <p:nvSpPr>
            <p:cNvPr id="174104" name="Oval 24"/>
            <p:cNvSpPr>
              <a:spLocks noChangeArrowheads="1"/>
            </p:cNvSpPr>
            <p:nvPr/>
          </p:nvSpPr>
          <p:spPr bwMode="auto">
            <a:xfrm>
              <a:off x="4368" y="2112"/>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S6</a:t>
              </a:r>
            </a:p>
          </p:txBody>
        </p:sp>
        <p:sp>
          <p:nvSpPr>
            <p:cNvPr id="174105" name="Oval 25"/>
            <p:cNvSpPr>
              <a:spLocks noChangeArrowheads="1"/>
            </p:cNvSpPr>
            <p:nvPr/>
          </p:nvSpPr>
          <p:spPr bwMode="auto">
            <a:xfrm>
              <a:off x="4368" y="1536"/>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S5</a:t>
              </a:r>
            </a:p>
          </p:txBody>
        </p:sp>
        <p:sp>
          <p:nvSpPr>
            <p:cNvPr id="174106" name="Line 26"/>
            <p:cNvSpPr>
              <a:spLocks noChangeShapeType="1"/>
            </p:cNvSpPr>
            <p:nvPr/>
          </p:nvSpPr>
          <p:spPr bwMode="auto">
            <a:xfrm>
              <a:off x="4560" y="134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7" name="Line 27"/>
            <p:cNvSpPr>
              <a:spLocks noChangeShapeType="1"/>
            </p:cNvSpPr>
            <p:nvPr/>
          </p:nvSpPr>
          <p:spPr bwMode="auto">
            <a:xfrm>
              <a:off x="4560" y="1920"/>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8" name="Line 28"/>
            <p:cNvSpPr>
              <a:spLocks noChangeShapeType="1"/>
            </p:cNvSpPr>
            <p:nvPr/>
          </p:nvSpPr>
          <p:spPr bwMode="auto">
            <a:xfrm>
              <a:off x="4560" y="249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9" name="Line 29"/>
            <p:cNvSpPr>
              <a:spLocks noChangeShapeType="1"/>
            </p:cNvSpPr>
            <p:nvPr/>
          </p:nvSpPr>
          <p:spPr bwMode="auto">
            <a:xfrm>
              <a:off x="4560" y="3072"/>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10" name="Oval 30"/>
            <p:cNvSpPr>
              <a:spLocks noChangeArrowheads="1"/>
            </p:cNvSpPr>
            <p:nvPr/>
          </p:nvSpPr>
          <p:spPr bwMode="auto">
            <a:xfrm>
              <a:off x="1872" y="2688"/>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S13</a:t>
              </a:r>
            </a:p>
          </p:txBody>
        </p:sp>
        <p:sp>
          <p:nvSpPr>
            <p:cNvPr id="174111" name="Oval 31"/>
            <p:cNvSpPr>
              <a:spLocks noChangeArrowheads="1"/>
            </p:cNvSpPr>
            <p:nvPr/>
          </p:nvSpPr>
          <p:spPr bwMode="auto">
            <a:xfrm>
              <a:off x="1872" y="2112"/>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S14</a:t>
              </a:r>
            </a:p>
          </p:txBody>
        </p:sp>
        <p:sp>
          <p:nvSpPr>
            <p:cNvPr id="174112" name="Oval 32"/>
            <p:cNvSpPr>
              <a:spLocks noChangeArrowheads="1"/>
            </p:cNvSpPr>
            <p:nvPr/>
          </p:nvSpPr>
          <p:spPr bwMode="auto">
            <a:xfrm>
              <a:off x="1872" y="1536"/>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S15</a:t>
              </a:r>
            </a:p>
          </p:txBody>
        </p:sp>
        <p:sp>
          <p:nvSpPr>
            <p:cNvPr id="174113" name="Line 33"/>
            <p:cNvSpPr>
              <a:spLocks noChangeShapeType="1"/>
            </p:cNvSpPr>
            <p:nvPr/>
          </p:nvSpPr>
          <p:spPr bwMode="auto">
            <a:xfrm>
              <a:off x="2064" y="1344"/>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14" name="Line 34"/>
            <p:cNvSpPr>
              <a:spLocks noChangeShapeType="1"/>
            </p:cNvSpPr>
            <p:nvPr/>
          </p:nvSpPr>
          <p:spPr bwMode="auto">
            <a:xfrm>
              <a:off x="2064" y="1920"/>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15" name="Line 35"/>
            <p:cNvSpPr>
              <a:spLocks noChangeShapeType="1"/>
            </p:cNvSpPr>
            <p:nvPr/>
          </p:nvSpPr>
          <p:spPr bwMode="auto">
            <a:xfrm>
              <a:off x="2064" y="2496"/>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16" name="Line 36"/>
            <p:cNvSpPr>
              <a:spLocks noChangeShapeType="1"/>
            </p:cNvSpPr>
            <p:nvPr/>
          </p:nvSpPr>
          <p:spPr bwMode="auto">
            <a:xfrm>
              <a:off x="2064" y="3072"/>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4117" name="Line 37"/>
          <p:cNvSpPr>
            <a:spLocks noChangeShapeType="1"/>
          </p:cNvSpPr>
          <p:nvPr/>
        </p:nvSpPr>
        <p:spPr bwMode="auto">
          <a:xfrm flipH="1" flipV="1">
            <a:off x="3886200" y="2286000"/>
            <a:ext cx="1752600" cy="32004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18" name="Freeform 38"/>
          <p:cNvSpPr>
            <a:spLocks/>
          </p:cNvSpPr>
          <p:nvPr/>
        </p:nvSpPr>
        <p:spPr bwMode="auto">
          <a:xfrm>
            <a:off x="4953000" y="2819400"/>
            <a:ext cx="2057400" cy="2311400"/>
          </a:xfrm>
          <a:custGeom>
            <a:avLst/>
            <a:gdLst>
              <a:gd name="T0" fmla="*/ 144 w 1544"/>
              <a:gd name="T1" fmla="*/ 8 h 1560"/>
              <a:gd name="T2" fmla="*/ 1248 w 1544"/>
              <a:gd name="T3" fmla="*/ 8 h 1560"/>
              <a:gd name="T4" fmla="*/ 1440 w 1544"/>
              <a:gd name="T5" fmla="*/ 56 h 1560"/>
              <a:gd name="T6" fmla="*/ 1488 w 1544"/>
              <a:gd name="T7" fmla="*/ 104 h 1560"/>
              <a:gd name="T8" fmla="*/ 1536 w 1544"/>
              <a:gd name="T9" fmla="*/ 200 h 1560"/>
              <a:gd name="T10" fmla="*/ 1536 w 1544"/>
              <a:gd name="T11" fmla="*/ 296 h 1560"/>
              <a:gd name="T12" fmla="*/ 1536 w 1544"/>
              <a:gd name="T13" fmla="*/ 1304 h 1560"/>
              <a:gd name="T14" fmla="*/ 1488 w 1544"/>
              <a:gd name="T15" fmla="*/ 1496 h 1560"/>
              <a:gd name="T16" fmla="*/ 1344 w 1544"/>
              <a:gd name="T17" fmla="*/ 1544 h 1560"/>
              <a:gd name="T18" fmla="*/ 864 w 1544"/>
              <a:gd name="T19" fmla="*/ 1544 h 1560"/>
              <a:gd name="T20" fmla="*/ 624 w 1544"/>
              <a:gd name="T21" fmla="*/ 1448 h 1560"/>
              <a:gd name="T22" fmla="*/ 480 w 1544"/>
              <a:gd name="T23" fmla="*/ 1256 h 1560"/>
              <a:gd name="T24" fmla="*/ 0 w 1544"/>
              <a:gd name="T25" fmla="*/ 296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4" h="1560">
                <a:moveTo>
                  <a:pt x="144" y="8"/>
                </a:moveTo>
                <a:cubicBezTo>
                  <a:pt x="588" y="4"/>
                  <a:pt x="1032" y="0"/>
                  <a:pt x="1248" y="8"/>
                </a:cubicBezTo>
                <a:cubicBezTo>
                  <a:pt x="1464" y="16"/>
                  <a:pt x="1400" y="40"/>
                  <a:pt x="1440" y="56"/>
                </a:cubicBezTo>
                <a:cubicBezTo>
                  <a:pt x="1480" y="72"/>
                  <a:pt x="1472" y="80"/>
                  <a:pt x="1488" y="104"/>
                </a:cubicBezTo>
                <a:cubicBezTo>
                  <a:pt x="1504" y="128"/>
                  <a:pt x="1528" y="168"/>
                  <a:pt x="1536" y="200"/>
                </a:cubicBezTo>
                <a:cubicBezTo>
                  <a:pt x="1544" y="232"/>
                  <a:pt x="1536" y="112"/>
                  <a:pt x="1536" y="296"/>
                </a:cubicBezTo>
                <a:cubicBezTo>
                  <a:pt x="1536" y="480"/>
                  <a:pt x="1544" y="1104"/>
                  <a:pt x="1536" y="1304"/>
                </a:cubicBezTo>
                <a:cubicBezTo>
                  <a:pt x="1528" y="1504"/>
                  <a:pt x="1520" y="1456"/>
                  <a:pt x="1488" y="1496"/>
                </a:cubicBezTo>
                <a:cubicBezTo>
                  <a:pt x="1456" y="1536"/>
                  <a:pt x="1448" y="1536"/>
                  <a:pt x="1344" y="1544"/>
                </a:cubicBezTo>
                <a:cubicBezTo>
                  <a:pt x="1240" y="1552"/>
                  <a:pt x="984" y="1560"/>
                  <a:pt x="864" y="1544"/>
                </a:cubicBezTo>
                <a:cubicBezTo>
                  <a:pt x="744" y="1528"/>
                  <a:pt x="688" y="1496"/>
                  <a:pt x="624" y="1448"/>
                </a:cubicBezTo>
                <a:cubicBezTo>
                  <a:pt x="560" y="1400"/>
                  <a:pt x="584" y="1448"/>
                  <a:pt x="480" y="1256"/>
                </a:cubicBezTo>
                <a:cubicBezTo>
                  <a:pt x="376" y="1064"/>
                  <a:pt x="188" y="680"/>
                  <a:pt x="0" y="296"/>
                </a:cubicBezTo>
              </a:path>
            </a:pathLst>
          </a:custGeom>
          <a:noFill/>
          <a:ln w="38100" cap="flat" cmpd="sng">
            <a:solidFill>
              <a:schemeClr val="accent2"/>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19" name="Text Box 39"/>
          <p:cNvSpPr txBox="1">
            <a:spLocks noChangeArrowheads="1"/>
          </p:cNvSpPr>
          <p:nvPr/>
        </p:nvSpPr>
        <p:spPr bwMode="auto">
          <a:xfrm>
            <a:off x="557213" y="2297974"/>
            <a:ext cx="2396810" cy="167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sz="2400" dirty="0">
                <a:latin typeface="Tahoma" pitchFamily="34" charset="0"/>
                <a:ea typeface="黑体" pitchFamily="2" charset="-122"/>
              </a:rPr>
              <a:t>计数到1010时，</a:t>
            </a:r>
          </a:p>
          <a:p>
            <a:pPr>
              <a:lnSpc>
                <a:spcPct val="150000"/>
              </a:lnSpc>
            </a:pPr>
            <a:r>
              <a:rPr lang="zh-CN" altLang="en-US" sz="2400" dirty="0">
                <a:latin typeface="Tahoma" pitchFamily="34" charset="0"/>
                <a:ea typeface="黑体" pitchFamily="2" charset="-122"/>
              </a:rPr>
              <a:t>利用同步清零端</a:t>
            </a:r>
          </a:p>
          <a:p>
            <a:pPr>
              <a:lnSpc>
                <a:spcPct val="150000"/>
              </a:lnSpc>
            </a:pPr>
            <a:r>
              <a:rPr lang="zh-CN" altLang="en-US" sz="2400" dirty="0">
                <a:latin typeface="Tahoma" pitchFamily="34" charset="0"/>
                <a:ea typeface="黑体" pitchFamily="2" charset="-122"/>
              </a:rPr>
              <a:t>强制为0000。</a:t>
            </a:r>
          </a:p>
        </p:txBody>
      </p:sp>
      <p:sp>
        <p:nvSpPr>
          <p:cNvPr id="174120" name="Text Box 40"/>
          <p:cNvSpPr txBox="1">
            <a:spLocks noChangeArrowheads="1"/>
          </p:cNvSpPr>
          <p:nvPr/>
        </p:nvSpPr>
        <p:spPr bwMode="auto">
          <a:xfrm>
            <a:off x="5308600" y="1004888"/>
            <a:ext cx="28103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latin typeface="Times New Roman"/>
                <a:ea typeface="华文新魏" pitchFamily="2" charset="-122"/>
              </a:rPr>
              <a:t>——</a:t>
            </a:r>
            <a:r>
              <a:rPr lang="zh-CN" altLang="en-US" sz="2800" b="1" dirty="0">
                <a:solidFill>
                  <a:schemeClr val="tx2"/>
                </a:solidFill>
                <a:latin typeface="华文新魏" pitchFamily="2" charset="-122"/>
                <a:ea typeface="华文新魏" pitchFamily="2" charset="-122"/>
              </a:rPr>
              <a:t> </a:t>
            </a:r>
            <a:r>
              <a:rPr lang="en-US" altLang="zh-CN" sz="2800" b="1" dirty="0">
                <a:solidFill>
                  <a:schemeClr val="tx2"/>
                </a:solidFill>
                <a:latin typeface="华文新魏" pitchFamily="2" charset="-122"/>
                <a:ea typeface="华文新魏" pitchFamily="2" charset="-122"/>
              </a:rPr>
              <a:t>m</a:t>
            </a:r>
            <a:r>
              <a:rPr lang="en-US" altLang="zh-CN" sz="2800" dirty="0"/>
              <a:t> ≤ </a:t>
            </a:r>
            <a:r>
              <a:rPr lang="en-US" altLang="zh-CN" sz="2800" b="1" dirty="0">
                <a:solidFill>
                  <a:schemeClr val="tx2"/>
                </a:solidFill>
                <a:latin typeface="华文新魏" pitchFamily="2" charset="-122"/>
                <a:ea typeface="华文新魏" pitchFamily="2" charset="-122"/>
              </a:rPr>
              <a:t>2</a:t>
            </a:r>
            <a:r>
              <a:rPr lang="en-US" altLang="zh-CN" sz="2800" b="1" baseline="30000" dirty="0">
                <a:solidFill>
                  <a:schemeClr val="tx2"/>
                </a:solidFill>
                <a:latin typeface="华文新魏" pitchFamily="2" charset="-122"/>
                <a:ea typeface="华文新魏" pitchFamily="2" charset="-122"/>
              </a:rPr>
              <a:t>n </a:t>
            </a:r>
            <a:r>
              <a:rPr lang="zh-CN" altLang="en-US" sz="2800" b="1" dirty="0">
                <a:solidFill>
                  <a:schemeClr val="tx2"/>
                </a:solidFill>
                <a:latin typeface="华文新魏" pitchFamily="2" charset="-122"/>
                <a:ea typeface="华文新魏" pitchFamily="2" charset="-122"/>
              </a:rPr>
              <a:t>情况</a:t>
            </a:r>
          </a:p>
        </p:txBody>
      </p:sp>
      <p:sp>
        <p:nvSpPr>
          <p:cNvPr id="2" name="日期占位符 1"/>
          <p:cNvSpPr>
            <a:spLocks noGrp="1"/>
          </p:cNvSpPr>
          <p:nvPr>
            <p:ph type="dt" sz="half" idx="10"/>
          </p:nvPr>
        </p:nvSpPr>
        <p:spPr/>
        <p:txBody>
          <a:bodyPr/>
          <a:lstStyle/>
          <a:p>
            <a:pPr>
              <a:defRPr/>
            </a:pPr>
            <a:fld id="{9F44CEF3-7080-4237-8715-6EA1DDE89190}"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29</a:t>
            </a:fld>
            <a:endParaRPr lang="en-US" altLang="zh-CN"/>
          </a:p>
        </p:txBody>
      </p:sp>
    </p:spTree>
    <p:extLst>
      <p:ext uri="{BB962C8B-B14F-4D97-AF65-F5344CB8AC3E}">
        <p14:creationId xmlns:p14="http://schemas.microsoft.com/office/powerpoint/2010/main" val="1460074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083"/>
                                        </p:tgtEl>
                                        <p:attrNameLst>
                                          <p:attrName>style.visibility</p:attrName>
                                        </p:attrNameLst>
                                      </p:cBhvr>
                                      <p:to>
                                        <p:strVal val="visible"/>
                                      </p:to>
                                    </p:set>
                                    <p:animEffect transition="in" filter="blinds(horizontal)">
                                      <p:cBhvr>
                                        <p:cTn id="7" dur="500"/>
                                        <p:tgtEl>
                                          <p:spTgt spid="174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4084"/>
                                        </p:tgtEl>
                                        <p:attrNameLst>
                                          <p:attrName>style.visibility</p:attrName>
                                        </p:attrNameLst>
                                      </p:cBhvr>
                                      <p:to>
                                        <p:strVal val="visible"/>
                                      </p:to>
                                    </p:set>
                                    <p:animEffect transition="in" filter="dissolve">
                                      <p:cBhvr>
                                        <p:cTn id="12" dur="500"/>
                                        <p:tgtEl>
                                          <p:spTgt spid="174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9" fill="hold" grpId="0" nodeType="clickEffect">
                                  <p:stCondLst>
                                    <p:cond delay="0"/>
                                  </p:stCondLst>
                                  <p:childTnLst>
                                    <p:set>
                                      <p:cBhvr>
                                        <p:cTn id="16" dur="1" fill="hold">
                                          <p:stCondLst>
                                            <p:cond delay="0"/>
                                          </p:stCondLst>
                                        </p:cTn>
                                        <p:tgtEl>
                                          <p:spTgt spid="174117"/>
                                        </p:tgtEl>
                                        <p:attrNameLst>
                                          <p:attrName>style.visibility</p:attrName>
                                        </p:attrNameLst>
                                      </p:cBhvr>
                                      <p:to>
                                        <p:strVal val="visible"/>
                                      </p:to>
                                    </p:set>
                                    <p:animEffect transition="in" filter="strips(upLeft)">
                                      <p:cBhvr>
                                        <p:cTn id="17" dur="500"/>
                                        <p:tgtEl>
                                          <p:spTgt spid="1741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19"/>
                                        </p:tgtEl>
                                        <p:attrNameLst>
                                          <p:attrName>style.visibility</p:attrName>
                                        </p:attrNameLst>
                                      </p:cBhvr>
                                      <p:to>
                                        <p:strVal val="visible"/>
                                      </p:to>
                                    </p:set>
                                    <p:animEffect transition="in" filter="blinds(horizontal)">
                                      <p:cBhvr>
                                        <p:cTn id="22" dur="500"/>
                                        <p:tgtEl>
                                          <p:spTgt spid="1741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4118"/>
                                        </p:tgtEl>
                                        <p:attrNameLst>
                                          <p:attrName>style.visibility</p:attrName>
                                        </p:attrNameLst>
                                      </p:cBhvr>
                                      <p:to>
                                        <p:strVal val="visible"/>
                                      </p:to>
                                    </p:set>
                                    <p:animEffect transition="in" filter="dissolve">
                                      <p:cBhvr>
                                        <p:cTn id="27" dur="500"/>
                                        <p:tgtEl>
                                          <p:spTgt spid="174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p:bldP spid="174117" grpId="0" animBg="1"/>
      <p:bldP spid="174118" grpId="0" animBg="1"/>
      <p:bldP spid="17411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9643" y="110563"/>
            <a:ext cx="6905625" cy="742950"/>
          </a:xfrm>
        </p:spPr>
        <p:txBody>
          <a:bodyPr/>
          <a:lstStyle/>
          <a:p>
            <a:r>
              <a:rPr lang="zh-CN" altLang="en-US" dirty="0"/>
              <a:t>定时图与时序关系</a:t>
            </a:r>
          </a:p>
        </p:txBody>
      </p:sp>
      <p:sp>
        <p:nvSpPr>
          <p:cNvPr id="3" name="内容占位符 2"/>
          <p:cNvSpPr>
            <a:spLocks noGrp="1"/>
          </p:cNvSpPr>
          <p:nvPr>
            <p:ph idx="1"/>
          </p:nvPr>
        </p:nvSpPr>
        <p:spPr>
          <a:xfrm>
            <a:off x="215943" y="4654261"/>
            <a:ext cx="8964488" cy="1858951"/>
          </a:xfrm>
        </p:spPr>
        <p:txBody>
          <a:bodyPr/>
          <a:lstStyle/>
          <a:p>
            <a:r>
              <a:rPr lang="zh-CN" altLang="en-US" sz="2400" dirty="0"/>
              <a:t>定时图：表示输入、输出、内部信号与时钟信号之间的关系。</a:t>
            </a:r>
            <a:endParaRPr lang="en-US" altLang="zh-CN" sz="2400" dirty="0"/>
          </a:p>
          <a:p>
            <a:r>
              <a:rPr lang="zh-CN" altLang="en-US" sz="2400" dirty="0"/>
              <a:t>典型的定时图给出了同步时序电路中输入信号和输出信号的要求和特性。</a:t>
            </a:r>
            <a:endParaRPr lang="en-US" altLang="zh-CN" sz="2400" dirty="0"/>
          </a:p>
          <a:p>
            <a:pPr lvl="1"/>
            <a:r>
              <a:rPr lang="zh-CN" altLang="en-US" sz="2000" dirty="0"/>
              <a:t>包括：系统时钟特性、传播延迟、触发器输入信号建立和保持时间等。</a:t>
            </a:r>
            <a:endParaRPr lang="en-US" altLang="zh-CN" sz="2000" dirty="0"/>
          </a:p>
        </p:txBody>
      </p:sp>
      <p:sp>
        <p:nvSpPr>
          <p:cNvPr id="5" name="页脚占位符 4"/>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a:t>
            </a:fld>
            <a:endParaRPr lang="en-US" altLang="zh-CN"/>
          </a:p>
        </p:txBody>
      </p:sp>
      <p:sp>
        <p:nvSpPr>
          <p:cNvPr id="4" name="日期占位符 3"/>
          <p:cNvSpPr>
            <a:spLocks noGrp="1"/>
          </p:cNvSpPr>
          <p:nvPr>
            <p:ph type="dt" sz="half" idx="10"/>
          </p:nvPr>
        </p:nvSpPr>
        <p:spPr/>
        <p:txBody>
          <a:bodyPr/>
          <a:lstStyle/>
          <a:p>
            <a:pPr>
              <a:defRPr/>
            </a:pPr>
            <a:fld id="{EE7FBD15-53C7-428E-91C7-F204D3A0BCCF}" type="datetime2">
              <a:rPr lang="zh-CN" altLang="en-US" smtClean="0"/>
              <a:t>2019年12月6日</a:t>
            </a:fld>
            <a:endParaRPr lang="en-US" altLang="zh-CN"/>
          </a:p>
        </p:txBody>
      </p:sp>
      <p:pic>
        <p:nvPicPr>
          <p:cNvPr id="9" name="图片 8" descr="8-74syncro3.jpg"/>
          <p:cNvPicPr>
            <a:picLocks noChangeAspect="1"/>
          </p:cNvPicPr>
          <p:nvPr/>
        </p:nvPicPr>
        <p:blipFill>
          <a:blip r:embed="rId3" cstate="print"/>
          <a:srcRect l="35743" t="7799" b="14270"/>
          <a:stretch>
            <a:fillRect/>
          </a:stretch>
        </p:blipFill>
        <p:spPr>
          <a:xfrm>
            <a:off x="1629865" y="2321321"/>
            <a:ext cx="5705182" cy="2403823"/>
          </a:xfrm>
          <a:prstGeom prst="rect">
            <a:avLst/>
          </a:prstGeom>
        </p:spPr>
      </p:pic>
      <p:sp>
        <p:nvSpPr>
          <p:cNvPr id="8" name="矩形标注 7"/>
          <p:cNvSpPr/>
          <p:nvPr/>
        </p:nvSpPr>
        <p:spPr>
          <a:xfrm>
            <a:off x="15009" y="3841628"/>
            <a:ext cx="1614856" cy="792088"/>
          </a:xfrm>
          <a:prstGeom prst="wedgeRectCallout">
            <a:avLst>
              <a:gd name="adj1" fmla="val 72272"/>
              <a:gd name="adj2" fmla="val -1683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周期性时钟信号</a:t>
            </a:r>
            <a:r>
              <a:rPr lang="en-US" altLang="zh-CN" sz="2400" dirty="0" err="1">
                <a:solidFill>
                  <a:schemeClr val="tx1"/>
                </a:solidFill>
              </a:rPr>
              <a:t>t</a:t>
            </a:r>
            <a:r>
              <a:rPr lang="en-US" altLang="zh-CN" sz="2400" baseline="-25000" dirty="0" err="1">
                <a:solidFill>
                  <a:schemeClr val="tx1"/>
                </a:solidFill>
              </a:rPr>
              <a:t>clk</a:t>
            </a:r>
            <a:endParaRPr lang="zh-CN" altLang="en-US" sz="2400" baseline="-25000" dirty="0">
              <a:solidFill>
                <a:schemeClr val="tx1"/>
              </a:solidFill>
            </a:endParaRPr>
          </a:p>
        </p:txBody>
      </p:sp>
      <p:sp>
        <p:nvSpPr>
          <p:cNvPr id="10" name="矩形标注 9"/>
          <p:cNvSpPr/>
          <p:nvPr/>
        </p:nvSpPr>
        <p:spPr>
          <a:xfrm>
            <a:off x="201857" y="1142777"/>
            <a:ext cx="3254806" cy="565111"/>
          </a:xfrm>
          <a:prstGeom prst="wedgeRectCallout">
            <a:avLst>
              <a:gd name="adj1" fmla="val 46712"/>
              <a:gd name="adj2" fmla="val 1288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组合电路传播延迟</a:t>
            </a:r>
            <a:r>
              <a:rPr lang="en-US" altLang="zh-CN" sz="2400" dirty="0" err="1">
                <a:solidFill>
                  <a:schemeClr val="tx1"/>
                </a:solidFill>
              </a:rPr>
              <a:t>t</a:t>
            </a:r>
            <a:r>
              <a:rPr lang="en-US" altLang="zh-CN" sz="2400" baseline="-25000" dirty="0" err="1">
                <a:solidFill>
                  <a:schemeClr val="tx1"/>
                </a:solidFill>
              </a:rPr>
              <a:t>comb</a:t>
            </a:r>
            <a:endParaRPr lang="zh-CN" altLang="en-US" sz="2400" baseline="-25000" dirty="0">
              <a:solidFill>
                <a:schemeClr val="tx1"/>
              </a:solidFill>
            </a:endParaRPr>
          </a:p>
        </p:txBody>
      </p:sp>
      <p:sp>
        <p:nvSpPr>
          <p:cNvPr id="11" name="矩形标注 10"/>
          <p:cNvSpPr/>
          <p:nvPr/>
        </p:nvSpPr>
        <p:spPr>
          <a:xfrm>
            <a:off x="5353944" y="1184087"/>
            <a:ext cx="3332856" cy="523801"/>
          </a:xfrm>
          <a:prstGeom prst="wedgeRectCallout">
            <a:avLst>
              <a:gd name="adj1" fmla="val -34706"/>
              <a:gd name="adj2" fmla="val 1120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时序电路传播延迟</a:t>
            </a:r>
            <a:r>
              <a:rPr lang="en-US" altLang="zh-CN" sz="2400" dirty="0" err="1">
                <a:solidFill>
                  <a:schemeClr val="tx1"/>
                </a:solidFill>
              </a:rPr>
              <a:t>t</a:t>
            </a:r>
            <a:r>
              <a:rPr lang="en-US" altLang="zh-CN" sz="2400" baseline="-25000" dirty="0" err="1">
                <a:solidFill>
                  <a:schemeClr val="tx1"/>
                </a:solidFill>
              </a:rPr>
              <a:t>ffpd</a:t>
            </a:r>
            <a:endParaRPr lang="zh-CN" altLang="en-US" sz="2400" baseline="-25000" dirty="0">
              <a:solidFill>
                <a:schemeClr val="tx1"/>
              </a:solidFill>
            </a:endParaRPr>
          </a:p>
        </p:txBody>
      </p:sp>
      <p:sp>
        <p:nvSpPr>
          <p:cNvPr id="12" name="矩形标注 11"/>
          <p:cNvSpPr/>
          <p:nvPr/>
        </p:nvSpPr>
        <p:spPr>
          <a:xfrm>
            <a:off x="6862670" y="2368627"/>
            <a:ext cx="2266321" cy="1832004"/>
          </a:xfrm>
          <a:prstGeom prst="wedgeRectCallout">
            <a:avLst>
              <a:gd name="adj1" fmla="val -77520"/>
              <a:gd name="adj2" fmla="val 2698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触发器激励输入建立时间</a:t>
            </a:r>
            <a:r>
              <a:rPr lang="en-US" altLang="zh-CN" sz="2400" dirty="0" err="1">
                <a:solidFill>
                  <a:schemeClr val="tx1"/>
                </a:solidFill>
              </a:rPr>
              <a:t>t</a:t>
            </a:r>
            <a:r>
              <a:rPr lang="en-US" altLang="zh-CN" sz="2400" baseline="-25000" dirty="0" err="1">
                <a:solidFill>
                  <a:schemeClr val="tx1"/>
                </a:solidFill>
              </a:rPr>
              <a:t>setup</a:t>
            </a:r>
            <a:r>
              <a:rPr lang="zh-CN" altLang="en-US" sz="2400" dirty="0">
                <a:solidFill>
                  <a:schemeClr val="tx1"/>
                </a:solidFill>
              </a:rPr>
              <a:t>和保持时间</a:t>
            </a:r>
            <a:r>
              <a:rPr lang="en-US" altLang="zh-CN" sz="2400" dirty="0" err="1">
                <a:solidFill>
                  <a:schemeClr val="tx1"/>
                </a:solidFill>
              </a:rPr>
              <a:t>t</a:t>
            </a:r>
            <a:r>
              <a:rPr lang="en-US" altLang="zh-CN" sz="2400" baseline="-25000" dirty="0" err="1">
                <a:solidFill>
                  <a:schemeClr val="tx1"/>
                </a:solidFill>
              </a:rPr>
              <a:t>hold</a:t>
            </a:r>
            <a:endParaRPr lang="zh-CN" altLang="en-US" sz="2400" baseline="-25000" dirty="0">
              <a:solidFill>
                <a:schemeClr val="tx1"/>
              </a:solidFill>
            </a:endParaRPr>
          </a:p>
        </p:txBody>
      </p:sp>
      <p:sp>
        <p:nvSpPr>
          <p:cNvPr id="7" name="左大括号 6"/>
          <p:cNvSpPr/>
          <p:nvPr/>
        </p:nvSpPr>
        <p:spPr>
          <a:xfrm rot="5400000">
            <a:off x="3284660" y="1033691"/>
            <a:ext cx="572446" cy="234782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左大括号 12"/>
          <p:cNvSpPr/>
          <p:nvPr/>
        </p:nvSpPr>
        <p:spPr>
          <a:xfrm rot="5400000">
            <a:off x="5616513" y="1805910"/>
            <a:ext cx="374441" cy="848898"/>
          </a:xfrm>
          <a:prstGeom prst="leftBrace">
            <a:avLst>
              <a:gd name="adj1" fmla="val 8333"/>
              <a:gd name="adj2" fmla="val 51826"/>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7"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Text Box 3"/>
          <p:cNvSpPr txBox="1">
            <a:spLocks noChangeArrowheads="1"/>
          </p:cNvSpPr>
          <p:nvPr/>
        </p:nvSpPr>
        <p:spPr bwMode="auto">
          <a:xfrm>
            <a:off x="339005" y="1172251"/>
            <a:ext cx="18229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buClr>
                <a:schemeClr val="tx2"/>
              </a:buClr>
              <a:buSzPct val="80000"/>
              <a:buFont typeface="Wingdings" panose="05000000000000000000" pitchFamily="2" charset="2"/>
              <a:buChar char="n"/>
            </a:pPr>
            <a:r>
              <a:rPr lang="zh-CN" altLang="en-US" sz="2800" b="1" dirty="0">
                <a:solidFill>
                  <a:srgbClr val="FF0000"/>
                </a:solidFill>
                <a:ea typeface="华文新魏" pitchFamily="2" charset="-122"/>
              </a:rPr>
              <a:t> 清零法</a:t>
            </a:r>
          </a:p>
        </p:txBody>
      </p:sp>
      <p:sp>
        <p:nvSpPr>
          <p:cNvPr id="175108" name="Text Box 4"/>
          <p:cNvSpPr txBox="1">
            <a:spLocks noChangeArrowheads="1"/>
          </p:cNvSpPr>
          <p:nvPr/>
        </p:nvSpPr>
        <p:spPr bwMode="auto">
          <a:xfrm>
            <a:off x="306198" y="1821815"/>
            <a:ext cx="2396810" cy="167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sz="2400" dirty="0">
                <a:latin typeface="Tahoma" pitchFamily="34" charset="0"/>
                <a:ea typeface="黑体" pitchFamily="2" charset="-122"/>
              </a:rPr>
              <a:t>计数到1010时，</a:t>
            </a:r>
          </a:p>
          <a:p>
            <a:pPr>
              <a:lnSpc>
                <a:spcPct val="150000"/>
              </a:lnSpc>
            </a:pPr>
            <a:r>
              <a:rPr lang="zh-CN" altLang="en-US" sz="2400" dirty="0">
                <a:latin typeface="Tahoma" pitchFamily="34" charset="0"/>
                <a:ea typeface="黑体" pitchFamily="2" charset="-122"/>
              </a:rPr>
              <a:t>利用同步清零端</a:t>
            </a:r>
          </a:p>
          <a:p>
            <a:pPr>
              <a:lnSpc>
                <a:spcPct val="150000"/>
              </a:lnSpc>
            </a:pPr>
            <a:r>
              <a:rPr lang="zh-CN" altLang="en-US" sz="2400" dirty="0">
                <a:latin typeface="Tahoma" pitchFamily="34" charset="0"/>
                <a:ea typeface="黑体" pitchFamily="2" charset="-122"/>
              </a:rPr>
              <a:t>强制为0000。</a:t>
            </a:r>
          </a:p>
        </p:txBody>
      </p:sp>
      <p:sp>
        <p:nvSpPr>
          <p:cNvPr id="175109" name="Text Box 5"/>
          <p:cNvSpPr txBox="1">
            <a:spLocks noChangeArrowheads="1"/>
          </p:cNvSpPr>
          <p:nvPr/>
        </p:nvSpPr>
        <p:spPr bwMode="auto">
          <a:xfrm>
            <a:off x="2153710" y="1176358"/>
            <a:ext cx="28103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latin typeface="Times New Roman"/>
                <a:ea typeface="华文新魏" pitchFamily="2" charset="-122"/>
              </a:rPr>
              <a:t>——</a:t>
            </a:r>
            <a:r>
              <a:rPr lang="zh-CN" altLang="en-US" sz="2800" b="1" dirty="0">
                <a:solidFill>
                  <a:schemeClr val="tx2"/>
                </a:solidFill>
                <a:latin typeface="华文新魏" pitchFamily="2" charset="-122"/>
                <a:ea typeface="华文新魏" pitchFamily="2" charset="-122"/>
              </a:rPr>
              <a:t> </a:t>
            </a:r>
            <a:r>
              <a:rPr lang="en-US" altLang="zh-CN" sz="2800" b="1" dirty="0">
                <a:solidFill>
                  <a:schemeClr val="tx2"/>
                </a:solidFill>
                <a:latin typeface="华文新魏" pitchFamily="2" charset="-122"/>
                <a:ea typeface="华文新魏" pitchFamily="2" charset="-122"/>
              </a:rPr>
              <a:t>m</a:t>
            </a:r>
            <a:r>
              <a:rPr lang="en-US" altLang="zh-CN" sz="2800" dirty="0"/>
              <a:t> ≤ </a:t>
            </a:r>
            <a:r>
              <a:rPr lang="en-US" altLang="zh-CN" sz="2800" b="1" dirty="0">
                <a:solidFill>
                  <a:schemeClr val="tx2"/>
                </a:solidFill>
                <a:latin typeface="华文新魏" pitchFamily="2" charset="-122"/>
                <a:ea typeface="华文新魏" pitchFamily="2" charset="-122"/>
              </a:rPr>
              <a:t>2</a:t>
            </a:r>
            <a:r>
              <a:rPr lang="en-US" altLang="zh-CN" sz="2800" b="1" baseline="30000" dirty="0">
                <a:solidFill>
                  <a:schemeClr val="tx2"/>
                </a:solidFill>
                <a:latin typeface="华文新魏" pitchFamily="2" charset="-122"/>
                <a:ea typeface="华文新魏" pitchFamily="2" charset="-122"/>
              </a:rPr>
              <a:t>n </a:t>
            </a:r>
            <a:r>
              <a:rPr lang="zh-CN" altLang="en-US" sz="2800" b="1" dirty="0">
                <a:solidFill>
                  <a:schemeClr val="tx2"/>
                </a:solidFill>
                <a:latin typeface="华文新魏" pitchFamily="2" charset="-122"/>
                <a:ea typeface="华文新魏" pitchFamily="2" charset="-122"/>
              </a:rPr>
              <a:t>情况</a:t>
            </a:r>
          </a:p>
        </p:txBody>
      </p:sp>
      <p:sp>
        <p:nvSpPr>
          <p:cNvPr id="175110" name="Rectangle 6"/>
          <p:cNvSpPr>
            <a:spLocks noChangeArrowheads="1"/>
          </p:cNvSpPr>
          <p:nvPr/>
        </p:nvSpPr>
        <p:spPr bwMode="auto">
          <a:xfrm>
            <a:off x="1116013" y="57150"/>
            <a:ext cx="784859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chemeClr val="tx2"/>
                </a:solidFill>
                <a:latin typeface="华文新魏" pitchFamily="2" charset="-122"/>
                <a:ea typeface="华文新魏" pitchFamily="2" charset="-122"/>
              </a:rPr>
              <a:t>利用74</a:t>
            </a:r>
            <a:r>
              <a:rPr lang="en-US" altLang="zh-CN" sz="3200" b="1" dirty="0">
                <a:solidFill>
                  <a:schemeClr val="tx2"/>
                </a:solidFill>
                <a:latin typeface="华文新魏" pitchFamily="2" charset="-122"/>
                <a:ea typeface="华文新魏" pitchFamily="2" charset="-122"/>
              </a:rPr>
              <a:t>x163</a:t>
            </a:r>
            <a:r>
              <a:rPr lang="zh-CN" altLang="en-US" sz="3200" b="1" dirty="0">
                <a:solidFill>
                  <a:schemeClr val="tx2"/>
                </a:solidFill>
                <a:latin typeface="华文新魏" pitchFamily="2" charset="-122"/>
                <a:ea typeface="华文新魏" pitchFamily="2" charset="-122"/>
              </a:rPr>
              <a:t>实现模</a:t>
            </a:r>
            <a:r>
              <a:rPr lang="en-US" altLang="zh-CN" sz="3200" b="1" dirty="0">
                <a:solidFill>
                  <a:schemeClr val="tx2"/>
                </a:solidFill>
                <a:latin typeface="华文新魏" pitchFamily="2" charset="-122"/>
                <a:ea typeface="华文新魏" pitchFamily="2" charset="-122"/>
              </a:rPr>
              <a:t>11</a:t>
            </a:r>
            <a:r>
              <a:rPr lang="zh-CN" altLang="en-US" sz="3200" b="1" dirty="0">
                <a:solidFill>
                  <a:schemeClr val="tx2"/>
                </a:solidFill>
                <a:latin typeface="华文新魏" pitchFamily="2" charset="-122"/>
                <a:ea typeface="华文新魏" pitchFamily="2" charset="-122"/>
              </a:rPr>
              <a:t>计数器</a:t>
            </a:r>
            <a:endParaRPr lang="en-US" altLang="zh-CN" sz="3200" b="1" dirty="0">
              <a:solidFill>
                <a:schemeClr val="tx2"/>
              </a:solidFill>
              <a:latin typeface="华文新魏" pitchFamily="2" charset="-122"/>
              <a:ea typeface="华文新魏" pitchFamily="2" charset="-122"/>
            </a:endParaRPr>
          </a:p>
        </p:txBody>
      </p:sp>
      <p:grpSp>
        <p:nvGrpSpPr>
          <p:cNvPr id="175111" name="Group 7"/>
          <p:cNvGrpSpPr>
            <a:grpSpLocks/>
          </p:cNvGrpSpPr>
          <p:nvPr/>
        </p:nvGrpSpPr>
        <p:grpSpPr bwMode="auto">
          <a:xfrm>
            <a:off x="3124200" y="1739900"/>
            <a:ext cx="5562600" cy="3816350"/>
            <a:chOff x="1968" y="1096"/>
            <a:chExt cx="3504" cy="2404"/>
          </a:xfrm>
        </p:grpSpPr>
        <p:graphicFrame>
          <p:nvGraphicFramePr>
            <p:cNvPr id="175112" name="Object 8"/>
            <p:cNvGraphicFramePr>
              <a:graphicFrameLocks noChangeAspect="1"/>
            </p:cNvGraphicFramePr>
            <p:nvPr/>
          </p:nvGraphicFramePr>
          <p:xfrm>
            <a:off x="1968" y="1096"/>
            <a:ext cx="3504" cy="2404"/>
          </p:xfrm>
          <a:graphic>
            <a:graphicData uri="http://schemas.openxmlformats.org/presentationml/2006/ole">
              <mc:AlternateContent xmlns:mc="http://schemas.openxmlformats.org/markup-compatibility/2006">
                <mc:Choice xmlns:v="urn:schemas-microsoft-com:vml" Requires="v">
                  <p:oleObj spid="_x0000_s184449" name="Image" r:id="rId4" imgW="5015873" imgH="3441270" progId="Photoshop.Image.7">
                    <p:embed/>
                  </p:oleObj>
                </mc:Choice>
                <mc:Fallback>
                  <p:oleObj name="Image" r:id="rId4" imgW="5015873" imgH="3441270"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1096"/>
                          <a:ext cx="3504" cy="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5113" name="Text Box 9"/>
            <p:cNvSpPr txBox="1">
              <a:spLocks noChangeArrowheads="1"/>
            </p:cNvSpPr>
            <p:nvPr/>
          </p:nvSpPr>
          <p:spPr bwMode="auto">
            <a:xfrm>
              <a:off x="1974" y="1296"/>
              <a:ext cx="4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CLK</a:t>
              </a:r>
            </a:p>
          </p:txBody>
        </p:sp>
        <p:sp>
          <p:nvSpPr>
            <p:cNvPr id="175114" name="Text Box 10"/>
            <p:cNvSpPr txBox="1">
              <a:spLocks noChangeArrowheads="1"/>
            </p:cNvSpPr>
            <p:nvPr/>
          </p:nvSpPr>
          <p:spPr bwMode="auto">
            <a:xfrm>
              <a:off x="5131" y="2112"/>
              <a:ext cx="341" cy="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000" b="1">
                  <a:latin typeface="Tahoma" pitchFamily="34" charset="0"/>
                </a:rPr>
                <a:t>Q0</a:t>
              </a:r>
            </a:p>
            <a:p>
              <a:pPr>
                <a:lnSpc>
                  <a:spcPct val="90000"/>
                </a:lnSpc>
              </a:pPr>
              <a:r>
                <a:rPr lang="en-US" altLang="zh-CN" sz="2000" b="1">
                  <a:latin typeface="Tahoma" pitchFamily="34" charset="0"/>
                </a:rPr>
                <a:t>Q1</a:t>
              </a:r>
            </a:p>
            <a:p>
              <a:pPr>
                <a:lnSpc>
                  <a:spcPct val="90000"/>
                </a:lnSpc>
              </a:pPr>
              <a:r>
                <a:rPr lang="en-US" altLang="zh-CN" sz="2000" b="1">
                  <a:latin typeface="Tahoma" pitchFamily="34" charset="0"/>
                </a:rPr>
                <a:t>Q2</a:t>
              </a:r>
            </a:p>
            <a:p>
              <a:pPr>
                <a:lnSpc>
                  <a:spcPct val="90000"/>
                </a:lnSpc>
              </a:pPr>
              <a:r>
                <a:rPr lang="en-US" altLang="zh-CN" sz="2000" b="1">
                  <a:latin typeface="Tahoma" pitchFamily="34" charset="0"/>
                </a:rPr>
                <a:t>Q3</a:t>
              </a:r>
            </a:p>
          </p:txBody>
        </p:sp>
      </p:grpSp>
      <p:sp>
        <p:nvSpPr>
          <p:cNvPr id="175115" name="Text Box 11"/>
          <p:cNvSpPr txBox="1">
            <a:spLocks noChangeArrowheads="1"/>
          </p:cNvSpPr>
          <p:nvPr/>
        </p:nvSpPr>
        <p:spPr bwMode="auto">
          <a:xfrm>
            <a:off x="306198" y="3832461"/>
            <a:ext cx="3761746"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400" b="1" dirty="0">
                <a:solidFill>
                  <a:schemeClr val="hlink"/>
                </a:solidFill>
                <a:latin typeface="Tahoma" pitchFamily="34" charset="0"/>
                <a:ea typeface="黑体" pitchFamily="2" charset="-122"/>
              </a:rPr>
              <a:t>思考：</a:t>
            </a:r>
          </a:p>
          <a:p>
            <a:pPr>
              <a:lnSpc>
                <a:spcPct val="120000"/>
              </a:lnSpc>
            </a:pPr>
            <a:r>
              <a:rPr lang="zh-CN" altLang="en-US" sz="2400" b="1" dirty="0">
                <a:solidFill>
                  <a:schemeClr val="hlink"/>
                </a:solidFill>
                <a:latin typeface="Tahoma" pitchFamily="34" charset="0"/>
                <a:ea typeface="黑体" pitchFamily="2" charset="-122"/>
              </a:rPr>
              <a:t>如果是74</a:t>
            </a:r>
            <a:r>
              <a:rPr lang="en-US" altLang="zh-CN" sz="2400" b="1" dirty="0">
                <a:solidFill>
                  <a:schemeClr val="hlink"/>
                </a:solidFill>
                <a:latin typeface="Tahoma" pitchFamily="34" charset="0"/>
                <a:ea typeface="黑体" pitchFamily="2" charset="-122"/>
              </a:rPr>
              <a:t>x161</a:t>
            </a:r>
            <a:r>
              <a:rPr lang="zh-CN" altLang="en-US" sz="2400" b="1" dirty="0">
                <a:solidFill>
                  <a:schemeClr val="hlink"/>
                </a:solidFill>
                <a:latin typeface="Tahoma" pitchFamily="34" charset="0"/>
                <a:ea typeface="黑体" pitchFamily="2" charset="-122"/>
              </a:rPr>
              <a:t>（异步清零）</a:t>
            </a:r>
            <a:r>
              <a:rPr lang="en-US" altLang="zh-CN" sz="2400" b="1" dirty="0">
                <a:solidFill>
                  <a:schemeClr val="hlink"/>
                </a:solidFill>
                <a:latin typeface="Tahoma" pitchFamily="34" charset="0"/>
                <a:ea typeface="黑体" pitchFamily="2" charset="-122"/>
              </a:rPr>
              <a:t>,</a:t>
            </a:r>
            <a:r>
              <a:rPr lang="zh-CN" altLang="en-US" sz="2400" b="1" dirty="0">
                <a:solidFill>
                  <a:schemeClr val="hlink"/>
                </a:solidFill>
                <a:latin typeface="Tahoma" pitchFamily="34" charset="0"/>
                <a:ea typeface="黑体" pitchFamily="2" charset="-122"/>
              </a:rPr>
              <a:t>可以这样连接吗？</a:t>
            </a:r>
          </a:p>
        </p:txBody>
      </p:sp>
      <p:sp>
        <p:nvSpPr>
          <p:cNvPr id="175116" name="Text Box 12"/>
          <p:cNvSpPr txBox="1">
            <a:spLocks noChangeArrowheads="1"/>
          </p:cNvSpPr>
          <p:nvPr/>
        </p:nvSpPr>
        <p:spPr bwMode="auto">
          <a:xfrm>
            <a:off x="233100" y="5588634"/>
            <a:ext cx="5969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FF0000"/>
                </a:solidFill>
                <a:latin typeface="黑体" pitchFamily="2" charset="-122"/>
                <a:ea typeface="黑体" pitchFamily="2" charset="-122"/>
              </a:rPr>
              <a:t>利用1011状态异步清零，会出现</a:t>
            </a:r>
            <a:r>
              <a:rPr lang="zh-CN" altLang="en-US" sz="2400" b="1" dirty="0">
                <a:solidFill>
                  <a:srgbClr val="FF0000"/>
                </a:solidFill>
                <a:latin typeface="Times New Roman"/>
                <a:ea typeface="黑体" pitchFamily="2" charset="-122"/>
              </a:rPr>
              <a:t>“</a:t>
            </a:r>
            <a:r>
              <a:rPr lang="zh-CN" altLang="en-US" sz="2400" b="1" dirty="0">
                <a:solidFill>
                  <a:srgbClr val="FF0000"/>
                </a:solidFill>
                <a:latin typeface="黑体" pitchFamily="2" charset="-122"/>
                <a:ea typeface="黑体" pitchFamily="2" charset="-122"/>
              </a:rPr>
              <a:t>毛刺</a:t>
            </a:r>
            <a:r>
              <a:rPr lang="zh-CN" altLang="en-US" sz="2400" b="1" dirty="0">
                <a:solidFill>
                  <a:srgbClr val="FF0000"/>
                </a:solidFill>
                <a:latin typeface="Times New Roman"/>
                <a:ea typeface="黑体" pitchFamily="2" charset="-122"/>
              </a:rPr>
              <a:t>”，并且清零信号时间极短。</a:t>
            </a:r>
            <a:endParaRPr lang="zh-CN" altLang="en-US" sz="2400" b="1" dirty="0">
              <a:solidFill>
                <a:srgbClr val="FF0000"/>
              </a:solidFill>
              <a:latin typeface="黑体" pitchFamily="2" charset="-122"/>
              <a:ea typeface="黑体" pitchFamily="2" charset="-122"/>
            </a:endParaRPr>
          </a:p>
        </p:txBody>
      </p:sp>
      <p:sp>
        <p:nvSpPr>
          <p:cNvPr id="2" name="日期占位符 1"/>
          <p:cNvSpPr>
            <a:spLocks noGrp="1"/>
          </p:cNvSpPr>
          <p:nvPr>
            <p:ph type="dt" sz="half" idx="10"/>
          </p:nvPr>
        </p:nvSpPr>
        <p:spPr/>
        <p:txBody>
          <a:bodyPr/>
          <a:lstStyle/>
          <a:p>
            <a:pPr>
              <a:defRPr/>
            </a:pPr>
            <a:fld id="{DA2CE2FC-B96D-4036-A92B-F2C6C75CFABF}"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30</a:t>
            </a:fld>
            <a:endParaRPr lang="en-US" altLang="zh-CN"/>
          </a:p>
        </p:txBody>
      </p:sp>
      <p:sp>
        <p:nvSpPr>
          <p:cNvPr id="15" name="Rectangle 5"/>
          <p:cNvSpPr>
            <a:spLocks noChangeArrowheads="1"/>
          </p:cNvSpPr>
          <p:nvPr/>
        </p:nvSpPr>
        <p:spPr bwMode="auto">
          <a:xfrm>
            <a:off x="4517988" y="6009480"/>
            <a:ext cx="3816424"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Clr>
                <a:srgbClr val="333399"/>
              </a:buClr>
              <a:buFont typeface="Wingdings" pitchFamily="2" charset="2"/>
              <a:buNone/>
            </a:pPr>
            <a:r>
              <a:rPr lang="zh-CN" altLang="en-US" sz="2400" dirty="0">
                <a:solidFill>
                  <a:srgbClr val="FF0000"/>
                </a:solidFill>
                <a:latin typeface="黑体" pitchFamily="2" charset="-122"/>
                <a:ea typeface="黑体" pitchFamily="2" charset="-122"/>
              </a:rPr>
              <a:t>需改善异步清零信号宽度。 </a:t>
            </a:r>
          </a:p>
        </p:txBody>
      </p:sp>
      <mc:AlternateContent xmlns:mc="http://schemas.openxmlformats.org/markup-compatibility/2006">
        <mc:Choice xmlns:p14="http://schemas.microsoft.com/office/powerpoint/2010/main" Requires="p14">
          <p:contentPart p14:bwMode="auto" r:id="rId6">
            <p14:nvContentPartPr>
              <p14:cNvPr id="5" name="墨迹 4">
                <a:extLst>
                  <a:ext uri="{FF2B5EF4-FFF2-40B4-BE49-F238E27FC236}">
                    <a16:creationId xmlns:a16="http://schemas.microsoft.com/office/drawing/2014/main" id="{1D9966BC-8B08-4D71-B3A6-A94FC2798383}"/>
                  </a:ext>
                </a:extLst>
              </p14:cNvPr>
              <p14:cNvContentPartPr/>
              <p14:nvPr/>
            </p14:nvContentPartPr>
            <p14:xfrm>
              <a:off x="901086" y="5463640"/>
              <a:ext cx="2496600" cy="585000"/>
            </p14:xfrm>
          </p:contentPart>
        </mc:Choice>
        <mc:Fallback>
          <p:pic>
            <p:nvPicPr>
              <p:cNvPr id="5" name="墨迹 4">
                <a:extLst>
                  <a:ext uri="{FF2B5EF4-FFF2-40B4-BE49-F238E27FC236}">
                    <a16:creationId xmlns:a16="http://schemas.microsoft.com/office/drawing/2014/main" id="{1D9966BC-8B08-4D71-B3A6-A94FC2798383}"/>
                  </a:ext>
                </a:extLst>
              </p:cNvPr>
              <p:cNvPicPr/>
              <p:nvPr/>
            </p:nvPicPr>
            <p:blipFill>
              <a:blip r:embed="rId7"/>
              <a:stretch>
                <a:fillRect/>
              </a:stretch>
            </p:blipFill>
            <p:spPr>
              <a:xfrm>
                <a:off x="892086" y="5454640"/>
                <a:ext cx="2514240" cy="602640"/>
              </a:xfrm>
              <a:prstGeom prst="rect">
                <a:avLst/>
              </a:prstGeom>
            </p:spPr>
          </p:pic>
        </mc:Fallback>
      </mc:AlternateContent>
    </p:spTree>
    <p:extLst>
      <p:ext uri="{BB962C8B-B14F-4D97-AF65-F5344CB8AC3E}">
        <p14:creationId xmlns:p14="http://schemas.microsoft.com/office/powerpoint/2010/main" val="3531119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5111"/>
                                        </p:tgtEl>
                                        <p:attrNameLst>
                                          <p:attrName>style.visibility</p:attrName>
                                        </p:attrNameLst>
                                      </p:cBhvr>
                                      <p:to>
                                        <p:strVal val="visible"/>
                                      </p:to>
                                    </p:set>
                                    <p:animEffect transition="in" filter="dissolve">
                                      <p:cBhvr>
                                        <p:cTn id="7" dur="500"/>
                                        <p:tgtEl>
                                          <p:spTgt spid="1751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5115"/>
                                        </p:tgtEl>
                                        <p:attrNameLst>
                                          <p:attrName>style.visibility</p:attrName>
                                        </p:attrNameLst>
                                      </p:cBhvr>
                                      <p:to>
                                        <p:strVal val="visible"/>
                                      </p:to>
                                    </p:set>
                                    <p:animEffect transition="in" filter="blinds(horizontal)">
                                      <p:cBhvr>
                                        <p:cTn id="12" dur="500"/>
                                        <p:tgtEl>
                                          <p:spTgt spid="175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5116"/>
                                        </p:tgtEl>
                                        <p:attrNameLst>
                                          <p:attrName>style.visibility</p:attrName>
                                        </p:attrNameLst>
                                      </p:cBhvr>
                                      <p:to>
                                        <p:strVal val="visible"/>
                                      </p:to>
                                    </p:set>
                                    <p:animEffect transition="in" filter="blinds(horizontal)">
                                      <p:cBhvr>
                                        <p:cTn id="17" dur="500"/>
                                        <p:tgtEl>
                                          <p:spTgt spid="1751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5" grpId="0" autoUpdateAnimBg="0"/>
      <p:bldP spid="175116" grpId="0" autoUpdateAnimBg="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1032388" y="56457"/>
            <a:ext cx="6905625" cy="742950"/>
          </a:xfrm>
        </p:spPr>
        <p:txBody>
          <a:bodyPr/>
          <a:lstStyle/>
          <a:p>
            <a:r>
              <a:rPr lang="zh-CN" altLang="en-US" sz="3200" dirty="0"/>
              <a:t>用74</a:t>
            </a:r>
            <a:r>
              <a:rPr lang="en-US" altLang="zh-CN" sz="3200" dirty="0"/>
              <a:t>x163</a:t>
            </a:r>
            <a:r>
              <a:rPr lang="zh-CN" altLang="en-US" sz="3200" dirty="0"/>
              <a:t>实现模</a:t>
            </a:r>
            <a:r>
              <a:rPr lang="en-US" altLang="zh-CN" sz="3200" dirty="0"/>
              <a:t>11</a:t>
            </a:r>
            <a:r>
              <a:rPr lang="zh-CN" altLang="en-US" sz="3200" dirty="0"/>
              <a:t>计数器</a:t>
            </a:r>
          </a:p>
        </p:txBody>
      </p:sp>
      <p:sp>
        <p:nvSpPr>
          <p:cNvPr id="176131" name="Text Box 3"/>
          <p:cNvSpPr txBox="1">
            <a:spLocks noChangeArrowheads="1"/>
          </p:cNvSpPr>
          <p:nvPr/>
        </p:nvSpPr>
        <p:spPr bwMode="auto">
          <a:xfrm>
            <a:off x="64576" y="1246787"/>
            <a:ext cx="5943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Clr>
                <a:schemeClr val="tx2"/>
              </a:buClr>
              <a:buSzPct val="80000"/>
              <a:buFont typeface="Wingdings" panose="05000000000000000000" pitchFamily="2" charset="2"/>
              <a:buChar char="n"/>
            </a:pPr>
            <a:r>
              <a:rPr lang="zh-CN" altLang="en-US" sz="3200" dirty="0">
                <a:ea typeface="华文新魏" pitchFamily="2" charset="-122"/>
              </a:rPr>
              <a:t> 置数法</a:t>
            </a:r>
            <a:r>
              <a:rPr lang="en-US" altLang="zh-CN" sz="3200" dirty="0">
                <a:ea typeface="华文新魏" pitchFamily="2" charset="-122"/>
              </a:rPr>
              <a:t>1</a:t>
            </a:r>
            <a:r>
              <a:rPr lang="zh-CN" altLang="en-US" sz="3200" dirty="0">
                <a:ea typeface="华文新魏" pitchFamily="2" charset="-122"/>
              </a:rPr>
              <a:t>：利用进位输出信号</a:t>
            </a:r>
          </a:p>
        </p:txBody>
      </p:sp>
      <p:sp>
        <p:nvSpPr>
          <p:cNvPr id="176132" name="Text Box 4"/>
          <p:cNvSpPr txBox="1">
            <a:spLocks noChangeArrowheads="1"/>
          </p:cNvSpPr>
          <p:nvPr/>
        </p:nvSpPr>
        <p:spPr bwMode="auto">
          <a:xfrm>
            <a:off x="5733379" y="1236507"/>
            <a:ext cx="28103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latin typeface="Times New Roman"/>
                <a:ea typeface="华文新魏" pitchFamily="2" charset="-122"/>
              </a:rPr>
              <a:t>——</a:t>
            </a:r>
            <a:r>
              <a:rPr lang="zh-CN" altLang="en-US" sz="2800" b="1" dirty="0">
                <a:solidFill>
                  <a:schemeClr val="tx2"/>
                </a:solidFill>
                <a:latin typeface="华文新魏" pitchFamily="2" charset="-122"/>
                <a:ea typeface="华文新魏" pitchFamily="2" charset="-122"/>
              </a:rPr>
              <a:t> </a:t>
            </a:r>
            <a:r>
              <a:rPr lang="en-US" altLang="zh-CN" sz="2800" b="1" dirty="0">
                <a:solidFill>
                  <a:schemeClr val="tx2"/>
                </a:solidFill>
                <a:latin typeface="华文新魏" pitchFamily="2" charset="-122"/>
                <a:ea typeface="华文新魏" pitchFamily="2" charset="-122"/>
              </a:rPr>
              <a:t>m</a:t>
            </a:r>
            <a:r>
              <a:rPr lang="en-US" altLang="zh-CN" sz="2800" dirty="0"/>
              <a:t> ≤ </a:t>
            </a:r>
            <a:r>
              <a:rPr lang="en-US" altLang="zh-CN" sz="2800" b="1" dirty="0">
                <a:solidFill>
                  <a:schemeClr val="tx2"/>
                </a:solidFill>
                <a:latin typeface="华文新魏" pitchFamily="2" charset="-122"/>
                <a:ea typeface="华文新魏" pitchFamily="2" charset="-122"/>
              </a:rPr>
              <a:t>2</a:t>
            </a:r>
            <a:r>
              <a:rPr lang="en-US" altLang="zh-CN" sz="2800" b="1" baseline="30000" dirty="0">
                <a:solidFill>
                  <a:schemeClr val="tx2"/>
                </a:solidFill>
                <a:latin typeface="华文新魏" pitchFamily="2" charset="-122"/>
                <a:ea typeface="华文新魏" pitchFamily="2" charset="-122"/>
              </a:rPr>
              <a:t>n </a:t>
            </a:r>
            <a:r>
              <a:rPr lang="zh-CN" altLang="en-US" sz="2800" b="1" dirty="0">
                <a:solidFill>
                  <a:schemeClr val="tx2"/>
                </a:solidFill>
                <a:latin typeface="华文新魏" pitchFamily="2" charset="-122"/>
                <a:ea typeface="华文新魏" pitchFamily="2" charset="-122"/>
              </a:rPr>
              <a:t>情况</a:t>
            </a:r>
          </a:p>
        </p:txBody>
      </p:sp>
      <p:grpSp>
        <p:nvGrpSpPr>
          <p:cNvPr id="176133" name="Group 5"/>
          <p:cNvGrpSpPr>
            <a:grpSpLocks/>
          </p:cNvGrpSpPr>
          <p:nvPr/>
        </p:nvGrpSpPr>
        <p:grpSpPr bwMode="auto">
          <a:xfrm>
            <a:off x="3429000" y="1828800"/>
            <a:ext cx="4572000" cy="4267200"/>
            <a:chOff x="1872" y="960"/>
            <a:chExt cx="2880" cy="2688"/>
          </a:xfrm>
        </p:grpSpPr>
        <p:sp>
          <p:nvSpPr>
            <p:cNvPr id="176134" name="Oval 6"/>
            <p:cNvSpPr>
              <a:spLocks noChangeArrowheads="1"/>
            </p:cNvSpPr>
            <p:nvPr/>
          </p:nvSpPr>
          <p:spPr bwMode="auto">
            <a:xfrm>
              <a:off x="1872"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S0</a:t>
              </a:r>
            </a:p>
          </p:txBody>
        </p:sp>
        <p:sp>
          <p:nvSpPr>
            <p:cNvPr id="176135" name="Oval 7"/>
            <p:cNvSpPr>
              <a:spLocks noChangeArrowheads="1"/>
            </p:cNvSpPr>
            <p:nvPr/>
          </p:nvSpPr>
          <p:spPr bwMode="auto">
            <a:xfrm>
              <a:off x="2496"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a:t>
              </a:r>
            </a:p>
          </p:txBody>
        </p:sp>
        <p:sp>
          <p:nvSpPr>
            <p:cNvPr id="176136" name="Oval 8"/>
            <p:cNvSpPr>
              <a:spLocks noChangeArrowheads="1"/>
            </p:cNvSpPr>
            <p:nvPr/>
          </p:nvSpPr>
          <p:spPr bwMode="auto">
            <a:xfrm>
              <a:off x="3120"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S2</a:t>
              </a:r>
            </a:p>
          </p:txBody>
        </p:sp>
        <p:sp>
          <p:nvSpPr>
            <p:cNvPr id="176137" name="Oval 9"/>
            <p:cNvSpPr>
              <a:spLocks noChangeArrowheads="1"/>
            </p:cNvSpPr>
            <p:nvPr/>
          </p:nvSpPr>
          <p:spPr bwMode="auto">
            <a:xfrm>
              <a:off x="3744"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S3</a:t>
              </a:r>
            </a:p>
          </p:txBody>
        </p:sp>
        <p:sp>
          <p:nvSpPr>
            <p:cNvPr id="176138" name="Line 10"/>
            <p:cNvSpPr>
              <a:spLocks noChangeShapeType="1"/>
            </p:cNvSpPr>
            <p:nvPr/>
          </p:nvSpPr>
          <p:spPr bwMode="auto">
            <a:xfrm>
              <a:off x="2256"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39" name="Line 11"/>
            <p:cNvSpPr>
              <a:spLocks noChangeShapeType="1"/>
            </p:cNvSpPr>
            <p:nvPr/>
          </p:nvSpPr>
          <p:spPr bwMode="auto">
            <a:xfrm>
              <a:off x="2880"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0" name="Line 12"/>
            <p:cNvSpPr>
              <a:spLocks noChangeShapeType="1"/>
            </p:cNvSpPr>
            <p:nvPr/>
          </p:nvSpPr>
          <p:spPr bwMode="auto">
            <a:xfrm>
              <a:off x="3504"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1" name="Oval 13"/>
            <p:cNvSpPr>
              <a:spLocks noChangeArrowheads="1"/>
            </p:cNvSpPr>
            <p:nvPr/>
          </p:nvSpPr>
          <p:spPr bwMode="auto">
            <a:xfrm>
              <a:off x="4368"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S4</a:t>
              </a:r>
            </a:p>
          </p:txBody>
        </p:sp>
        <p:sp>
          <p:nvSpPr>
            <p:cNvPr id="176142" name="Line 14"/>
            <p:cNvSpPr>
              <a:spLocks noChangeShapeType="1"/>
            </p:cNvSpPr>
            <p:nvPr/>
          </p:nvSpPr>
          <p:spPr bwMode="auto">
            <a:xfrm>
              <a:off x="4128"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3" name="Oval 15"/>
            <p:cNvSpPr>
              <a:spLocks noChangeArrowheads="1"/>
            </p:cNvSpPr>
            <p:nvPr/>
          </p:nvSpPr>
          <p:spPr bwMode="auto">
            <a:xfrm>
              <a:off x="1872"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S12</a:t>
              </a:r>
            </a:p>
          </p:txBody>
        </p:sp>
        <p:sp>
          <p:nvSpPr>
            <p:cNvPr id="176144" name="Oval 16"/>
            <p:cNvSpPr>
              <a:spLocks noChangeArrowheads="1"/>
            </p:cNvSpPr>
            <p:nvPr/>
          </p:nvSpPr>
          <p:spPr bwMode="auto">
            <a:xfrm>
              <a:off x="2496"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S11</a:t>
              </a:r>
            </a:p>
          </p:txBody>
        </p:sp>
        <p:sp>
          <p:nvSpPr>
            <p:cNvPr id="176145" name="Oval 17"/>
            <p:cNvSpPr>
              <a:spLocks noChangeArrowheads="1"/>
            </p:cNvSpPr>
            <p:nvPr/>
          </p:nvSpPr>
          <p:spPr bwMode="auto">
            <a:xfrm>
              <a:off x="3120"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S10</a:t>
              </a:r>
            </a:p>
          </p:txBody>
        </p:sp>
        <p:sp>
          <p:nvSpPr>
            <p:cNvPr id="176146" name="Oval 18"/>
            <p:cNvSpPr>
              <a:spLocks noChangeArrowheads="1"/>
            </p:cNvSpPr>
            <p:nvPr/>
          </p:nvSpPr>
          <p:spPr bwMode="auto">
            <a:xfrm>
              <a:off x="3744"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S9</a:t>
              </a:r>
            </a:p>
          </p:txBody>
        </p:sp>
        <p:sp>
          <p:nvSpPr>
            <p:cNvPr id="176147" name="Line 19"/>
            <p:cNvSpPr>
              <a:spLocks noChangeShapeType="1"/>
            </p:cNvSpPr>
            <p:nvPr/>
          </p:nvSpPr>
          <p:spPr bwMode="auto">
            <a:xfrm>
              <a:off x="2256"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8" name="Line 20"/>
            <p:cNvSpPr>
              <a:spLocks noChangeShapeType="1"/>
            </p:cNvSpPr>
            <p:nvPr/>
          </p:nvSpPr>
          <p:spPr bwMode="auto">
            <a:xfrm>
              <a:off x="2880"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9" name="Line 21"/>
            <p:cNvSpPr>
              <a:spLocks noChangeShapeType="1"/>
            </p:cNvSpPr>
            <p:nvPr/>
          </p:nvSpPr>
          <p:spPr bwMode="auto">
            <a:xfrm>
              <a:off x="3504"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50" name="Oval 22"/>
            <p:cNvSpPr>
              <a:spLocks noChangeArrowheads="1"/>
            </p:cNvSpPr>
            <p:nvPr/>
          </p:nvSpPr>
          <p:spPr bwMode="auto">
            <a:xfrm>
              <a:off x="4368"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S8</a:t>
              </a:r>
            </a:p>
          </p:txBody>
        </p:sp>
        <p:sp>
          <p:nvSpPr>
            <p:cNvPr id="176151" name="Line 23"/>
            <p:cNvSpPr>
              <a:spLocks noChangeShapeType="1"/>
            </p:cNvSpPr>
            <p:nvPr/>
          </p:nvSpPr>
          <p:spPr bwMode="auto">
            <a:xfrm>
              <a:off x="4128"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52" name="Oval 24"/>
            <p:cNvSpPr>
              <a:spLocks noChangeArrowheads="1"/>
            </p:cNvSpPr>
            <p:nvPr/>
          </p:nvSpPr>
          <p:spPr bwMode="auto">
            <a:xfrm>
              <a:off x="4368" y="2688"/>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S7</a:t>
              </a:r>
            </a:p>
          </p:txBody>
        </p:sp>
        <p:sp>
          <p:nvSpPr>
            <p:cNvPr id="176153" name="Oval 25"/>
            <p:cNvSpPr>
              <a:spLocks noChangeArrowheads="1"/>
            </p:cNvSpPr>
            <p:nvPr/>
          </p:nvSpPr>
          <p:spPr bwMode="auto">
            <a:xfrm>
              <a:off x="4368" y="2112"/>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S6</a:t>
              </a:r>
            </a:p>
          </p:txBody>
        </p:sp>
        <p:sp>
          <p:nvSpPr>
            <p:cNvPr id="176154" name="Oval 26"/>
            <p:cNvSpPr>
              <a:spLocks noChangeArrowheads="1"/>
            </p:cNvSpPr>
            <p:nvPr/>
          </p:nvSpPr>
          <p:spPr bwMode="auto">
            <a:xfrm>
              <a:off x="4368" y="1536"/>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S5</a:t>
              </a:r>
            </a:p>
          </p:txBody>
        </p:sp>
        <p:sp>
          <p:nvSpPr>
            <p:cNvPr id="176155" name="Line 27"/>
            <p:cNvSpPr>
              <a:spLocks noChangeShapeType="1"/>
            </p:cNvSpPr>
            <p:nvPr/>
          </p:nvSpPr>
          <p:spPr bwMode="auto">
            <a:xfrm>
              <a:off x="4560" y="134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56" name="Line 28"/>
            <p:cNvSpPr>
              <a:spLocks noChangeShapeType="1"/>
            </p:cNvSpPr>
            <p:nvPr/>
          </p:nvSpPr>
          <p:spPr bwMode="auto">
            <a:xfrm>
              <a:off x="4560" y="1920"/>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57" name="Line 29"/>
            <p:cNvSpPr>
              <a:spLocks noChangeShapeType="1"/>
            </p:cNvSpPr>
            <p:nvPr/>
          </p:nvSpPr>
          <p:spPr bwMode="auto">
            <a:xfrm>
              <a:off x="4560" y="249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58" name="Line 30"/>
            <p:cNvSpPr>
              <a:spLocks noChangeShapeType="1"/>
            </p:cNvSpPr>
            <p:nvPr/>
          </p:nvSpPr>
          <p:spPr bwMode="auto">
            <a:xfrm>
              <a:off x="4560" y="3072"/>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59" name="Oval 31"/>
            <p:cNvSpPr>
              <a:spLocks noChangeArrowheads="1"/>
            </p:cNvSpPr>
            <p:nvPr/>
          </p:nvSpPr>
          <p:spPr bwMode="auto">
            <a:xfrm>
              <a:off x="1872" y="2688"/>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S13</a:t>
              </a:r>
            </a:p>
          </p:txBody>
        </p:sp>
        <p:sp>
          <p:nvSpPr>
            <p:cNvPr id="176160" name="Oval 32"/>
            <p:cNvSpPr>
              <a:spLocks noChangeArrowheads="1"/>
            </p:cNvSpPr>
            <p:nvPr/>
          </p:nvSpPr>
          <p:spPr bwMode="auto">
            <a:xfrm>
              <a:off x="1872" y="2112"/>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S14</a:t>
              </a:r>
            </a:p>
          </p:txBody>
        </p:sp>
        <p:sp>
          <p:nvSpPr>
            <p:cNvPr id="176161" name="Oval 33"/>
            <p:cNvSpPr>
              <a:spLocks noChangeArrowheads="1"/>
            </p:cNvSpPr>
            <p:nvPr/>
          </p:nvSpPr>
          <p:spPr bwMode="auto">
            <a:xfrm>
              <a:off x="1872" y="1536"/>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S15</a:t>
              </a:r>
            </a:p>
          </p:txBody>
        </p:sp>
        <p:sp>
          <p:nvSpPr>
            <p:cNvPr id="176162" name="Line 34"/>
            <p:cNvSpPr>
              <a:spLocks noChangeShapeType="1"/>
            </p:cNvSpPr>
            <p:nvPr/>
          </p:nvSpPr>
          <p:spPr bwMode="auto">
            <a:xfrm>
              <a:off x="2064" y="1344"/>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63" name="Line 35"/>
            <p:cNvSpPr>
              <a:spLocks noChangeShapeType="1"/>
            </p:cNvSpPr>
            <p:nvPr/>
          </p:nvSpPr>
          <p:spPr bwMode="auto">
            <a:xfrm>
              <a:off x="2064" y="1920"/>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64" name="Line 36"/>
            <p:cNvSpPr>
              <a:spLocks noChangeShapeType="1"/>
            </p:cNvSpPr>
            <p:nvPr/>
          </p:nvSpPr>
          <p:spPr bwMode="auto">
            <a:xfrm>
              <a:off x="2064" y="2496"/>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65" name="Line 37"/>
            <p:cNvSpPr>
              <a:spLocks noChangeShapeType="1"/>
            </p:cNvSpPr>
            <p:nvPr/>
          </p:nvSpPr>
          <p:spPr bwMode="auto">
            <a:xfrm>
              <a:off x="2064" y="3072"/>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6166" name="Line 38"/>
          <p:cNvSpPr>
            <a:spLocks noChangeShapeType="1"/>
          </p:cNvSpPr>
          <p:nvPr/>
        </p:nvSpPr>
        <p:spPr bwMode="auto">
          <a:xfrm flipV="1">
            <a:off x="4038600" y="3048000"/>
            <a:ext cx="3352800" cy="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67" name="Text Box 39"/>
          <p:cNvSpPr txBox="1">
            <a:spLocks noChangeArrowheads="1"/>
          </p:cNvSpPr>
          <p:nvPr/>
        </p:nvSpPr>
        <p:spPr bwMode="auto">
          <a:xfrm>
            <a:off x="685802" y="1828800"/>
            <a:ext cx="2666998" cy="3339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dirty="0">
                <a:latin typeface="Tahoma" pitchFamily="34" charset="0"/>
                <a:ea typeface="黑体" pitchFamily="2" charset="-122"/>
              </a:rPr>
              <a:t>计数到1111时，利用进位输出信号</a:t>
            </a:r>
            <a:r>
              <a:rPr lang="en-US" altLang="zh-CN" sz="2400" dirty="0">
                <a:latin typeface="Tahoma" pitchFamily="34" charset="0"/>
                <a:ea typeface="黑体" pitchFamily="2" charset="-122"/>
              </a:rPr>
              <a:t>RCO</a:t>
            </a:r>
            <a:r>
              <a:rPr lang="zh-CN" altLang="en-US" sz="2400" dirty="0">
                <a:latin typeface="Tahoma" pitchFamily="34" charset="0"/>
                <a:ea typeface="黑体" pitchFamily="2" charset="-122"/>
              </a:rPr>
              <a:t>，使得同步预置数端</a:t>
            </a:r>
            <a:r>
              <a:rPr lang="en-US" altLang="zh-CN" sz="2400" dirty="0">
                <a:latin typeface="Tahoma" pitchFamily="34" charset="0"/>
                <a:ea typeface="黑体" pitchFamily="2" charset="-122"/>
              </a:rPr>
              <a:t>LD</a:t>
            </a:r>
            <a:r>
              <a:rPr lang="zh-CN" altLang="en-US" sz="2400" dirty="0">
                <a:latin typeface="Tahoma" pitchFamily="34" charset="0"/>
                <a:ea typeface="黑体" pitchFamily="2" charset="-122"/>
              </a:rPr>
              <a:t>输入有效，将初始赋值</a:t>
            </a:r>
            <a:r>
              <a:rPr lang="en-US" altLang="zh-CN" sz="2400" dirty="0">
                <a:latin typeface="Tahoma" pitchFamily="34" charset="0"/>
                <a:ea typeface="黑体" pitchFamily="2" charset="-122"/>
              </a:rPr>
              <a:t>0101</a:t>
            </a:r>
            <a:r>
              <a:rPr lang="zh-CN" altLang="en-US" sz="2400" dirty="0">
                <a:latin typeface="Tahoma" pitchFamily="34" charset="0"/>
                <a:ea typeface="黑体" pitchFamily="2" charset="-122"/>
              </a:rPr>
              <a:t>读入并输出。</a:t>
            </a:r>
          </a:p>
        </p:txBody>
      </p:sp>
      <p:sp>
        <p:nvSpPr>
          <p:cNvPr id="176168" name="Arc 40"/>
          <p:cNvSpPr>
            <a:spLocks/>
          </p:cNvSpPr>
          <p:nvPr/>
        </p:nvSpPr>
        <p:spPr bwMode="auto">
          <a:xfrm>
            <a:off x="4572000" y="3657600"/>
            <a:ext cx="2209800" cy="1295400"/>
          </a:xfrm>
          <a:custGeom>
            <a:avLst/>
            <a:gdLst>
              <a:gd name="G0" fmla="+- 21600 0 0"/>
              <a:gd name="G1" fmla="+- 21600 0 0"/>
              <a:gd name="G2" fmla="+- 21600 0 0"/>
              <a:gd name="T0" fmla="*/ 42541 w 43200"/>
              <a:gd name="T1" fmla="*/ 16305 h 43200"/>
              <a:gd name="T2" fmla="*/ 36457 w 43200"/>
              <a:gd name="T3" fmla="*/ 5921 h 43200"/>
              <a:gd name="T4" fmla="*/ 21600 w 43200"/>
              <a:gd name="T5" fmla="*/ 21600 h 43200"/>
            </a:gdLst>
            <a:ahLst/>
            <a:cxnLst>
              <a:cxn ang="0">
                <a:pos x="T0" y="T1"/>
              </a:cxn>
              <a:cxn ang="0">
                <a:pos x="T2" y="T3"/>
              </a:cxn>
              <a:cxn ang="0">
                <a:pos x="T4" y="T5"/>
              </a:cxn>
            </a:cxnLst>
            <a:rect l="0" t="0" r="r" b="b"/>
            <a:pathLst>
              <a:path w="43200" h="43200" fill="none" extrusionOk="0">
                <a:moveTo>
                  <a:pt x="42540" y="16305"/>
                </a:moveTo>
                <a:cubicBezTo>
                  <a:pt x="42978" y="18035"/>
                  <a:pt x="43200" y="19814"/>
                  <a:pt x="43200" y="21600"/>
                </a:cubicBezTo>
                <a:cubicBezTo>
                  <a:pt x="43200" y="33529"/>
                  <a:pt x="33529" y="43200"/>
                  <a:pt x="21600" y="43200"/>
                </a:cubicBezTo>
                <a:cubicBezTo>
                  <a:pt x="9670" y="43200"/>
                  <a:pt x="0" y="33529"/>
                  <a:pt x="0" y="21600"/>
                </a:cubicBezTo>
                <a:cubicBezTo>
                  <a:pt x="0" y="9670"/>
                  <a:pt x="9670" y="0"/>
                  <a:pt x="21600" y="0"/>
                </a:cubicBezTo>
                <a:cubicBezTo>
                  <a:pt x="27127" y="-1"/>
                  <a:pt x="32444" y="2119"/>
                  <a:pt x="36456" y="5921"/>
                </a:cubicBezTo>
              </a:path>
              <a:path w="43200" h="43200" stroke="0" extrusionOk="0">
                <a:moveTo>
                  <a:pt x="42540" y="16305"/>
                </a:moveTo>
                <a:cubicBezTo>
                  <a:pt x="42978" y="18035"/>
                  <a:pt x="43200" y="19814"/>
                  <a:pt x="43200" y="21600"/>
                </a:cubicBezTo>
                <a:cubicBezTo>
                  <a:pt x="43200" y="33529"/>
                  <a:pt x="33529" y="43200"/>
                  <a:pt x="21600" y="43200"/>
                </a:cubicBezTo>
                <a:cubicBezTo>
                  <a:pt x="9670" y="43200"/>
                  <a:pt x="0" y="33529"/>
                  <a:pt x="0" y="21600"/>
                </a:cubicBezTo>
                <a:cubicBezTo>
                  <a:pt x="0" y="9670"/>
                  <a:pt x="9670" y="0"/>
                  <a:pt x="21600" y="0"/>
                </a:cubicBezTo>
                <a:cubicBezTo>
                  <a:pt x="27127" y="-1"/>
                  <a:pt x="32444" y="2119"/>
                  <a:pt x="36456" y="5921"/>
                </a:cubicBezTo>
                <a:lnTo>
                  <a:pt x="21600" y="21600"/>
                </a:lnTo>
                <a:close/>
              </a:path>
            </a:pathLst>
          </a:custGeom>
          <a:noFill/>
          <a:ln w="38100">
            <a:solidFill>
              <a:schemeClr val="accent2"/>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日期占位符 1"/>
          <p:cNvSpPr>
            <a:spLocks noGrp="1"/>
          </p:cNvSpPr>
          <p:nvPr>
            <p:ph type="dt" sz="half" idx="10"/>
          </p:nvPr>
        </p:nvSpPr>
        <p:spPr/>
        <p:txBody>
          <a:bodyPr/>
          <a:lstStyle/>
          <a:p>
            <a:pPr>
              <a:defRPr/>
            </a:pPr>
            <a:fld id="{CD52CFB0-7544-4EE7-94F6-9668EA97397E}"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31</a:t>
            </a:fld>
            <a:endParaRPr lang="en-US" altLang="zh-CN"/>
          </a:p>
        </p:txBody>
      </p:sp>
    </p:spTree>
    <p:extLst>
      <p:ext uri="{BB962C8B-B14F-4D97-AF65-F5344CB8AC3E}">
        <p14:creationId xmlns:p14="http://schemas.microsoft.com/office/powerpoint/2010/main" val="172624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6133"/>
                                        </p:tgtEl>
                                        <p:attrNameLst>
                                          <p:attrName>style.visibility</p:attrName>
                                        </p:attrNameLst>
                                      </p:cBhvr>
                                      <p:to>
                                        <p:strVal val="visible"/>
                                      </p:to>
                                    </p:set>
                                    <p:animEffect transition="in" filter="dissolve">
                                      <p:cBhvr>
                                        <p:cTn id="7" dur="500"/>
                                        <p:tgtEl>
                                          <p:spTgt spid="176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176166"/>
                                        </p:tgtEl>
                                        <p:attrNameLst>
                                          <p:attrName>style.visibility</p:attrName>
                                        </p:attrNameLst>
                                      </p:cBhvr>
                                      <p:to>
                                        <p:strVal val="visible"/>
                                      </p:to>
                                    </p:set>
                                    <p:animEffect transition="in" filter="strips(upLeft)">
                                      <p:cBhvr>
                                        <p:cTn id="12" dur="500"/>
                                        <p:tgtEl>
                                          <p:spTgt spid="1761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6167"/>
                                        </p:tgtEl>
                                        <p:attrNameLst>
                                          <p:attrName>style.visibility</p:attrName>
                                        </p:attrNameLst>
                                      </p:cBhvr>
                                      <p:to>
                                        <p:strVal val="visible"/>
                                      </p:to>
                                    </p:set>
                                    <p:animEffect transition="in" filter="blinds(horizontal)">
                                      <p:cBhvr>
                                        <p:cTn id="17" dur="500"/>
                                        <p:tgtEl>
                                          <p:spTgt spid="1761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6168"/>
                                        </p:tgtEl>
                                        <p:attrNameLst>
                                          <p:attrName>style.visibility</p:attrName>
                                        </p:attrNameLst>
                                      </p:cBhvr>
                                      <p:to>
                                        <p:strVal val="visible"/>
                                      </p:to>
                                    </p:set>
                                    <p:animEffect transition="in" filter="dissolve">
                                      <p:cBhvr>
                                        <p:cTn id="22" dur="500"/>
                                        <p:tgtEl>
                                          <p:spTgt spid="176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66" grpId="0" animBg="1"/>
      <p:bldP spid="176167" grpId="0" autoUpdateAnimBg="0"/>
      <p:bldP spid="17616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1036542" y="117292"/>
            <a:ext cx="738068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chemeClr val="tx2"/>
                </a:solidFill>
                <a:latin typeface="华文新魏" pitchFamily="2" charset="-122"/>
                <a:ea typeface="华文新魏" pitchFamily="2" charset="-122"/>
              </a:rPr>
              <a:t>用74</a:t>
            </a:r>
            <a:r>
              <a:rPr lang="en-US" altLang="zh-CN" sz="3200" b="1" dirty="0">
                <a:solidFill>
                  <a:schemeClr val="tx2"/>
                </a:solidFill>
                <a:latin typeface="华文新魏" pitchFamily="2" charset="-122"/>
                <a:ea typeface="华文新魏" pitchFamily="2" charset="-122"/>
              </a:rPr>
              <a:t>x163</a:t>
            </a:r>
            <a:r>
              <a:rPr lang="zh-CN" altLang="en-US" sz="3200" b="1" dirty="0">
                <a:solidFill>
                  <a:schemeClr val="tx2"/>
                </a:solidFill>
                <a:latin typeface="华文新魏" pitchFamily="2" charset="-122"/>
                <a:ea typeface="华文新魏" pitchFamily="2" charset="-122"/>
              </a:rPr>
              <a:t>实现模</a:t>
            </a:r>
            <a:r>
              <a:rPr lang="en-US" altLang="zh-CN" sz="3200" b="1" dirty="0">
                <a:solidFill>
                  <a:schemeClr val="tx2"/>
                </a:solidFill>
                <a:latin typeface="华文新魏" pitchFamily="2" charset="-122"/>
                <a:ea typeface="华文新魏" pitchFamily="2" charset="-122"/>
              </a:rPr>
              <a:t>11</a:t>
            </a:r>
            <a:r>
              <a:rPr lang="zh-CN" altLang="en-US" sz="3200" b="1" dirty="0">
                <a:solidFill>
                  <a:schemeClr val="tx2"/>
                </a:solidFill>
                <a:latin typeface="华文新魏" pitchFamily="2" charset="-122"/>
                <a:ea typeface="华文新魏" pitchFamily="2" charset="-122"/>
              </a:rPr>
              <a:t>计数器</a:t>
            </a:r>
          </a:p>
        </p:txBody>
      </p:sp>
      <p:sp>
        <p:nvSpPr>
          <p:cNvPr id="177155" name="Text Box 3"/>
          <p:cNvSpPr txBox="1">
            <a:spLocks noChangeArrowheads="1"/>
          </p:cNvSpPr>
          <p:nvPr/>
        </p:nvSpPr>
        <p:spPr bwMode="auto">
          <a:xfrm>
            <a:off x="650780" y="1146806"/>
            <a:ext cx="251310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71500" indent="-571500">
              <a:buClr>
                <a:schemeClr val="tx2"/>
              </a:buClr>
              <a:buSzPct val="80000"/>
              <a:buFont typeface="Wingdings" panose="05000000000000000000" pitchFamily="2" charset="2"/>
              <a:buChar char="n"/>
            </a:pPr>
            <a:r>
              <a:rPr lang="zh-CN" altLang="en-US" sz="3200" dirty="0">
                <a:ea typeface="华文新魏" pitchFamily="2" charset="-122"/>
              </a:rPr>
              <a:t> 置数法</a:t>
            </a:r>
            <a:r>
              <a:rPr lang="en-US" altLang="zh-CN" sz="3200" dirty="0">
                <a:ea typeface="华文新魏" pitchFamily="2" charset="-122"/>
              </a:rPr>
              <a:t>1</a:t>
            </a:r>
            <a:endParaRPr lang="zh-CN" altLang="en-US" sz="3200" dirty="0">
              <a:ea typeface="华文新魏" pitchFamily="2" charset="-122"/>
            </a:endParaRPr>
          </a:p>
        </p:txBody>
      </p:sp>
      <p:sp>
        <p:nvSpPr>
          <p:cNvPr id="177156" name="Text Box 4"/>
          <p:cNvSpPr txBox="1">
            <a:spLocks noChangeArrowheads="1"/>
          </p:cNvSpPr>
          <p:nvPr/>
        </p:nvSpPr>
        <p:spPr bwMode="auto">
          <a:xfrm>
            <a:off x="4355976" y="1146806"/>
            <a:ext cx="28103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latin typeface="Times New Roman"/>
                <a:ea typeface="华文新魏" pitchFamily="2" charset="-122"/>
              </a:rPr>
              <a:t>——</a:t>
            </a:r>
            <a:r>
              <a:rPr lang="zh-CN" altLang="en-US" sz="2800" b="1" dirty="0">
                <a:solidFill>
                  <a:schemeClr val="tx2"/>
                </a:solidFill>
                <a:latin typeface="华文新魏" pitchFamily="2" charset="-122"/>
                <a:ea typeface="华文新魏" pitchFamily="2" charset="-122"/>
              </a:rPr>
              <a:t> </a:t>
            </a:r>
            <a:r>
              <a:rPr lang="en-US" altLang="zh-CN" sz="2800" b="1" dirty="0">
                <a:solidFill>
                  <a:schemeClr val="tx2"/>
                </a:solidFill>
                <a:latin typeface="华文新魏" pitchFamily="2" charset="-122"/>
                <a:ea typeface="华文新魏" pitchFamily="2" charset="-122"/>
              </a:rPr>
              <a:t>m</a:t>
            </a:r>
            <a:r>
              <a:rPr lang="en-US" altLang="zh-CN" sz="2800" dirty="0"/>
              <a:t> ≤ </a:t>
            </a:r>
            <a:r>
              <a:rPr lang="en-US" altLang="zh-CN" sz="2800" b="1" dirty="0">
                <a:solidFill>
                  <a:schemeClr val="tx2"/>
                </a:solidFill>
                <a:latin typeface="华文新魏" pitchFamily="2" charset="-122"/>
                <a:ea typeface="华文新魏" pitchFamily="2" charset="-122"/>
              </a:rPr>
              <a:t>2</a:t>
            </a:r>
            <a:r>
              <a:rPr lang="en-US" altLang="zh-CN" sz="2800" b="1" baseline="30000" dirty="0">
                <a:solidFill>
                  <a:schemeClr val="tx2"/>
                </a:solidFill>
                <a:latin typeface="华文新魏" pitchFamily="2" charset="-122"/>
                <a:ea typeface="华文新魏" pitchFamily="2" charset="-122"/>
              </a:rPr>
              <a:t>n </a:t>
            </a:r>
            <a:r>
              <a:rPr lang="zh-CN" altLang="en-US" sz="2800" b="1" dirty="0">
                <a:solidFill>
                  <a:schemeClr val="tx2"/>
                </a:solidFill>
                <a:latin typeface="华文新魏" pitchFamily="2" charset="-122"/>
                <a:ea typeface="华文新魏" pitchFamily="2" charset="-122"/>
              </a:rPr>
              <a:t>情况</a:t>
            </a:r>
          </a:p>
        </p:txBody>
      </p:sp>
      <p:grpSp>
        <p:nvGrpSpPr>
          <p:cNvPr id="177157" name="Group 5"/>
          <p:cNvGrpSpPr>
            <a:grpSpLocks/>
          </p:cNvGrpSpPr>
          <p:nvPr/>
        </p:nvGrpSpPr>
        <p:grpSpPr bwMode="auto">
          <a:xfrm>
            <a:off x="2011362" y="2662238"/>
            <a:ext cx="6484938" cy="3775075"/>
            <a:chOff x="1488" y="1414"/>
            <a:chExt cx="4085" cy="2378"/>
          </a:xfrm>
        </p:grpSpPr>
        <p:graphicFrame>
          <p:nvGraphicFramePr>
            <p:cNvPr id="177158" name="Object 6"/>
            <p:cNvGraphicFramePr>
              <a:graphicFrameLocks noChangeAspect="1"/>
            </p:cNvGraphicFramePr>
            <p:nvPr/>
          </p:nvGraphicFramePr>
          <p:xfrm>
            <a:off x="1488" y="1414"/>
            <a:ext cx="4080" cy="2378"/>
          </p:xfrm>
          <a:graphic>
            <a:graphicData uri="http://schemas.openxmlformats.org/presentationml/2006/ole">
              <mc:AlternateContent xmlns:mc="http://schemas.openxmlformats.org/markup-compatibility/2006">
                <mc:Choice xmlns:v="urn:schemas-microsoft-com:vml" Requires="v">
                  <p:oleObj spid="_x0000_s185471" name="Image" r:id="rId3" imgW="4292063" imgH="2501587" progId="Photoshop.Image.7">
                    <p:embed/>
                  </p:oleObj>
                </mc:Choice>
                <mc:Fallback>
                  <p:oleObj name="Image" r:id="rId3" imgW="4292063" imgH="2501587"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1414"/>
                          <a:ext cx="4080" cy="2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159" name="Rectangle 7"/>
            <p:cNvSpPr>
              <a:spLocks noChangeArrowheads="1"/>
            </p:cNvSpPr>
            <p:nvPr/>
          </p:nvSpPr>
          <p:spPr bwMode="auto">
            <a:xfrm>
              <a:off x="1488" y="1632"/>
              <a:ext cx="1152"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60" name="Text Box 8"/>
            <p:cNvSpPr txBox="1">
              <a:spLocks noChangeArrowheads="1"/>
            </p:cNvSpPr>
            <p:nvPr/>
          </p:nvSpPr>
          <p:spPr bwMode="auto">
            <a:xfrm>
              <a:off x="2214" y="1632"/>
              <a:ext cx="4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CLK</a:t>
              </a:r>
            </a:p>
          </p:txBody>
        </p:sp>
        <p:sp>
          <p:nvSpPr>
            <p:cNvPr id="177161" name="Text Box 9"/>
            <p:cNvSpPr txBox="1">
              <a:spLocks noChangeArrowheads="1"/>
            </p:cNvSpPr>
            <p:nvPr/>
          </p:nvSpPr>
          <p:spPr bwMode="auto">
            <a:xfrm>
              <a:off x="5232" y="2496"/>
              <a:ext cx="341" cy="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000" b="1">
                  <a:latin typeface="Tahoma" pitchFamily="34" charset="0"/>
                </a:rPr>
                <a:t>Q0</a:t>
              </a:r>
            </a:p>
            <a:p>
              <a:pPr>
                <a:lnSpc>
                  <a:spcPct val="90000"/>
                </a:lnSpc>
              </a:pPr>
              <a:r>
                <a:rPr lang="en-US" altLang="zh-CN" sz="2000" b="1">
                  <a:latin typeface="Tahoma" pitchFamily="34" charset="0"/>
                </a:rPr>
                <a:t>Q1</a:t>
              </a:r>
            </a:p>
            <a:p>
              <a:pPr>
                <a:lnSpc>
                  <a:spcPct val="90000"/>
                </a:lnSpc>
              </a:pPr>
              <a:r>
                <a:rPr lang="en-US" altLang="zh-CN" sz="2000" b="1">
                  <a:latin typeface="Tahoma" pitchFamily="34" charset="0"/>
                </a:rPr>
                <a:t>Q2</a:t>
              </a:r>
            </a:p>
            <a:p>
              <a:pPr>
                <a:lnSpc>
                  <a:spcPct val="90000"/>
                </a:lnSpc>
              </a:pPr>
              <a:r>
                <a:rPr lang="en-US" altLang="zh-CN" sz="2000" b="1">
                  <a:latin typeface="Tahoma" pitchFamily="34" charset="0"/>
                </a:rPr>
                <a:t>Q3</a:t>
              </a:r>
              <a:endParaRPr lang="zh-CN" altLang="en-US" sz="2000" b="1">
                <a:latin typeface="Tahoma" pitchFamily="34" charset="0"/>
              </a:endParaRPr>
            </a:p>
          </p:txBody>
        </p:sp>
      </p:grpSp>
      <p:sp>
        <p:nvSpPr>
          <p:cNvPr id="2" name="日期占位符 1"/>
          <p:cNvSpPr>
            <a:spLocks noGrp="1"/>
          </p:cNvSpPr>
          <p:nvPr>
            <p:ph type="dt" sz="half" idx="10"/>
          </p:nvPr>
        </p:nvSpPr>
        <p:spPr/>
        <p:txBody>
          <a:bodyPr/>
          <a:lstStyle/>
          <a:p>
            <a:pPr>
              <a:defRPr/>
            </a:pPr>
            <a:fld id="{986239C6-4C13-4E2E-8B55-0C319D77902D}"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32</a:t>
            </a:fld>
            <a:endParaRPr lang="en-US" altLang="zh-CN"/>
          </a:p>
        </p:txBody>
      </p:sp>
      <p:sp>
        <p:nvSpPr>
          <p:cNvPr id="5" name="矩形 4"/>
          <p:cNvSpPr/>
          <p:nvPr/>
        </p:nvSpPr>
        <p:spPr>
          <a:xfrm>
            <a:off x="747836" y="1556792"/>
            <a:ext cx="8144644" cy="1123128"/>
          </a:xfrm>
          <a:prstGeom prst="rect">
            <a:avLst/>
          </a:prstGeom>
        </p:spPr>
        <p:txBody>
          <a:bodyPr wrap="square">
            <a:spAutoFit/>
          </a:bodyPr>
          <a:lstStyle/>
          <a:p>
            <a:pPr>
              <a:lnSpc>
                <a:spcPct val="150000"/>
              </a:lnSpc>
            </a:pPr>
            <a:r>
              <a:rPr lang="zh-CN" altLang="en-US" sz="2400" dirty="0">
                <a:latin typeface="Tahoma" pitchFamily="34" charset="0"/>
                <a:ea typeface="黑体" pitchFamily="2" charset="-122"/>
              </a:rPr>
              <a:t>计数到1111时，利用进位输出信号</a:t>
            </a:r>
            <a:r>
              <a:rPr lang="en-US" altLang="zh-CN" sz="2400" dirty="0">
                <a:latin typeface="Tahoma" pitchFamily="34" charset="0"/>
                <a:ea typeface="黑体" pitchFamily="2" charset="-122"/>
              </a:rPr>
              <a:t>RCO</a:t>
            </a:r>
            <a:r>
              <a:rPr lang="zh-CN" altLang="en-US" sz="2400" dirty="0">
                <a:latin typeface="Tahoma" pitchFamily="34" charset="0"/>
                <a:ea typeface="黑体" pitchFamily="2" charset="-122"/>
              </a:rPr>
              <a:t>，使得同步预置数端</a:t>
            </a:r>
            <a:r>
              <a:rPr lang="en-US" altLang="zh-CN" sz="2400" dirty="0">
                <a:latin typeface="Tahoma" pitchFamily="34" charset="0"/>
                <a:ea typeface="黑体" pitchFamily="2" charset="-122"/>
              </a:rPr>
              <a:t>LD</a:t>
            </a:r>
            <a:r>
              <a:rPr lang="zh-CN" altLang="en-US" sz="2400" dirty="0">
                <a:latin typeface="Tahoma" pitchFamily="34" charset="0"/>
                <a:ea typeface="黑体" pitchFamily="2" charset="-122"/>
              </a:rPr>
              <a:t>输入有效，将初始赋值</a:t>
            </a:r>
            <a:r>
              <a:rPr lang="en-US" altLang="zh-CN" sz="2400" dirty="0">
                <a:latin typeface="Tahoma" pitchFamily="34" charset="0"/>
                <a:ea typeface="黑体" pitchFamily="2" charset="-122"/>
              </a:rPr>
              <a:t>0101</a:t>
            </a:r>
            <a:r>
              <a:rPr lang="zh-CN" altLang="en-US" sz="2400" dirty="0">
                <a:latin typeface="Tahoma" pitchFamily="34" charset="0"/>
                <a:ea typeface="黑体" pitchFamily="2" charset="-122"/>
              </a:rPr>
              <a:t>置入并输出。</a:t>
            </a:r>
          </a:p>
        </p:txBody>
      </p:sp>
      <p:sp>
        <p:nvSpPr>
          <p:cNvPr id="15" name="文本框 14"/>
          <p:cNvSpPr txBox="1"/>
          <p:nvPr/>
        </p:nvSpPr>
        <p:spPr>
          <a:xfrm>
            <a:off x="8417226" y="5525420"/>
            <a:ext cx="854256" cy="830997"/>
          </a:xfrm>
          <a:prstGeom prst="rect">
            <a:avLst/>
          </a:prstGeom>
          <a:noFill/>
        </p:spPr>
        <p:txBody>
          <a:bodyPr wrap="square" rtlCol="0">
            <a:spAutoFit/>
          </a:bodyPr>
          <a:lstStyle/>
          <a:p>
            <a:r>
              <a:rPr lang="zh-CN" altLang="en-US" sz="2400" dirty="0">
                <a:solidFill>
                  <a:srgbClr val="FF0000"/>
                </a:solidFill>
              </a:rPr>
              <a:t>置数信号</a:t>
            </a:r>
          </a:p>
        </p:txBody>
      </p:sp>
    </p:spTree>
    <p:extLst>
      <p:ext uri="{BB962C8B-B14F-4D97-AF65-F5344CB8AC3E}">
        <p14:creationId xmlns:p14="http://schemas.microsoft.com/office/powerpoint/2010/main" val="3778622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7157"/>
                                        </p:tgtEl>
                                        <p:attrNameLst>
                                          <p:attrName>style.visibility</p:attrName>
                                        </p:attrNameLst>
                                      </p:cBhvr>
                                      <p:to>
                                        <p:strVal val="visible"/>
                                      </p:to>
                                    </p:set>
                                    <p:animEffect transition="in" filter="dissolve">
                                      <p:cBhvr>
                                        <p:cTn id="7" dur="500"/>
                                        <p:tgtEl>
                                          <p:spTgt spid="1771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zh-CN" altLang="en-US" sz="3200"/>
              <a:t>74</a:t>
            </a:r>
            <a:r>
              <a:rPr lang="en-US" altLang="zh-CN" sz="3200"/>
              <a:t>x163</a:t>
            </a:r>
            <a:r>
              <a:rPr lang="zh-CN" altLang="en-US" sz="3200"/>
              <a:t>用作余3码计数器</a:t>
            </a:r>
          </a:p>
        </p:txBody>
      </p:sp>
      <p:grpSp>
        <p:nvGrpSpPr>
          <p:cNvPr id="178179" name="Group 3"/>
          <p:cNvGrpSpPr>
            <a:grpSpLocks/>
          </p:cNvGrpSpPr>
          <p:nvPr/>
        </p:nvGrpSpPr>
        <p:grpSpPr bwMode="auto">
          <a:xfrm>
            <a:off x="3888432" y="1898104"/>
            <a:ext cx="4572000" cy="4267200"/>
            <a:chOff x="1872" y="960"/>
            <a:chExt cx="2880" cy="2688"/>
          </a:xfrm>
        </p:grpSpPr>
        <p:sp>
          <p:nvSpPr>
            <p:cNvPr id="178180" name="Oval 4"/>
            <p:cNvSpPr>
              <a:spLocks noChangeArrowheads="1"/>
            </p:cNvSpPr>
            <p:nvPr/>
          </p:nvSpPr>
          <p:spPr bwMode="auto">
            <a:xfrm>
              <a:off x="1872"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S0</a:t>
              </a:r>
            </a:p>
          </p:txBody>
        </p:sp>
        <p:sp>
          <p:nvSpPr>
            <p:cNvPr id="178181" name="Oval 5"/>
            <p:cNvSpPr>
              <a:spLocks noChangeArrowheads="1"/>
            </p:cNvSpPr>
            <p:nvPr/>
          </p:nvSpPr>
          <p:spPr bwMode="auto">
            <a:xfrm>
              <a:off x="2496"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a:t>
              </a:r>
            </a:p>
          </p:txBody>
        </p:sp>
        <p:sp>
          <p:nvSpPr>
            <p:cNvPr id="178182" name="Oval 6"/>
            <p:cNvSpPr>
              <a:spLocks noChangeArrowheads="1"/>
            </p:cNvSpPr>
            <p:nvPr/>
          </p:nvSpPr>
          <p:spPr bwMode="auto">
            <a:xfrm>
              <a:off x="3120"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S2</a:t>
              </a:r>
            </a:p>
          </p:txBody>
        </p:sp>
        <p:sp>
          <p:nvSpPr>
            <p:cNvPr id="178183" name="Oval 7"/>
            <p:cNvSpPr>
              <a:spLocks noChangeArrowheads="1"/>
            </p:cNvSpPr>
            <p:nvPr/>
          </p:nvSpPr>
          <p:spPr bwMode="auto">
            <a:xfrm>
              <a:off x="3744"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S3</a:t>
              </a:r>
            </a:p>
          </p:txBody>
        </p:sp>
        <p:sp>
          <p:nvSpPr>
            <p:cNvPr id="178184" name="Line 8"/>
            <p:cNvSpPr>
              <a:spLocks noChangeShapeType="1"/>
            </p:cNvSpPr>
            <p:nvPr/>
          </p:nvSpPr>
          <p:spPr bwMode="auto">
            <a:xfrm>
              <a:off x="2256"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85" name="Line 9"/>
            <p:cNvSpPr>
              <a:spLocks noChangeShapeType="1"/>
            </p:cNvSpPr>
            <p:nvPr/>
          </p:nvSpPr>
          <p:spPr bwMode="auto">
            <a:xfrm>
              <a:off x="2880"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86" name="Line 10"/>
            <p:cNvSpPr>
              <a:spLocks noChangeShapeType="1"/>
            </p:cNvSpPr>
            <p:nvPr/>
          </p:nvSpPr>
          <p:spPr bwMode="auto">
            <a:xfrm>
              <a:off x="3504"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87" name="Oval 11"/>
            <p:cNvSpPr>
              <a:spLocks noChangeArrowheads="1"/>
            </p:cNvSpPr>
            <p:nvPr/>
          </p:nvSpPr>
          <p:spPr bwMode="auto">
            <a:xfrm>
              <a:off x="4368"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S4</a:t>
              </a:r>
            </a:p>
          </p:txBody>
        </p:sp>
        <p:sp>
          <p:nvSpPr>
            <p:cNvPr id="178188" name="Line 12"/>
            <p:cNvSpPr>
              <a:spLocks noChangeShapeType="1"/>
            </p:cNvSpPr>
            <p:nvPr/>
          </p:nvSpPr>
          <p:spPr bwMode="auto">
            <a:xfrm>
              <a:off x="4128"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89" name="Oval 13"/>
            <p:cNvSpPr>
              <a:spLocks noChangeArrowheads="1"/>
            </p:cNvSpPr>
            <p:nvPr/>
          </p:nvSpPr>
          <p:spPr bwMode="auto">
            <a:xfrm>
              <a:off x="1872"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S12</a:t>
              </a:r>
            </a:p>
          </p:txBody>
        </p:sp>
        <p:sp>
          <p:nvSpPr>
            <p:cNvPr id="178190" name="Oval 14"/>
            <p:cNvSpPr>
              <a:spLocks noChangeArrowheads="1"/>
            </p:cNvSpPr>
            <p:nvPr/>
          </p:nvSpPr>
          <p:spPr bwMode="auto">
            <a:xfrm>
              <a:off x="2496"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S11</a:t>
              </a:r>
            </a:p>
          </p:txBody>
        </p:sp>
        <p:sp>
          <p:nvSpPr>
            <p:cNvPr id="178191" name="Oval 15"/>
            <p:cNvSpPr>
              <a:spLocks noChangeArrowheads="1"/>
            </p:cNvSpPr>
            <p:nvPr/>
          </p:nvSpPr>
          <p:spPr bwMode="auto">
            <a:xfrm>
              <a:off x="3120"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S10</a:t>
              </a:r>
            </a:p>
          </p:txBody>
        </p:sp>
        <p:sp>
          <p:nvSpPr>
            <p:cNvPr id="178192" name="Oval 16"/>
            <p:cNvSpPr>
              <a:spLocks noChangeArrowheads="1"/>
            </p:cNvSpPr>
            <p:nvPr/>
          </p:nvSpPr>
          <p:spPr bwMode="auto">
            <a:xfrm>
              <a:off x="3744"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S9</a:t>
              </a:r>
            </a:p>
          </p:txBody>
        </p:sp>
        <p:sp>
          <p:nvSpPr>
            <p:cNvPr id="178193" name="Line 17"/>
            <p:cNvSpPr>
              <a:spLocks noChangeShapeType="1"/>
            </p:cNvSpPr>
            <p:nvPr/>
          </p:nvSpPr>
          <p:spPr bwMode="auto">
            <a:xfrm>
              <a:off x="2256"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94" name="Line 18"/>
            <p:cNvSpPr>
              <a:spLocks noChangeShapeType="1"/>
            </p:cNvSpPr>
            <p:nvPr/>
          </p:nvSpPr>
          <p:spPr bwMode="auto">
            <a:xfrm>
              <a:off x="2880"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95" name="Line 19"/>
            <p:cNvSpPr>
              <a:spLocks noChangeShapeType="1"/>
            </p:cNvSpPr>
            <p:nvPr/>
          </p:nvSpPr>
          <p:spPr bwMode="auto">
            <a:xfrm>
              <a:off x="3504"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96" name="Oval 20"/>
            <p:cNvSpPr>
              <a:spLocks noChangeArrowheads="1"/>
            </p:cNvSpPr>
            <p:nvPr/>
          </p:nvSpPr>
          <p:spPr bwMode="auto">
            <a:xfrm>
              <a:off x="4368"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S8</a:t>
              </a:r>
            </a:p>
          </p:txBody>
        </p:sp>
        <p:sp>
          <p:nvSpPr>
            <p:cNvPr id="178197" name="Line 21"/>
            <p:cNvSpPr>
              <a:spLocks noChangeShapeType="1"/>
            </p:cNvSpPr>
            <p:nvPr/>
          </p:nvSpPr>
          <p:spPr bwMode="auto">
            <a:xfrm>
              <a:off x="4128"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98" name="Oval 22"/>
            <p:cNvSpPr>
              <a:spLocks noChangeArrowheads="1"/>
            </p:cNvSpPr>
            <p:nvPr/>
          </p:nvSpPr>
          <p:spPr bwMode="auto">
            <a:xfrm>
              <a:off x="4368" y="2688"/>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S7</a:t>
              </a:r>
            </a:p>
          </p:txBody>
        </p:sp>
        <p:sp>
          <p:nvSpPr>
            <p:cNvPr id="178199" name="Oval 23"/>
            <p:cNvSpPr>
              <a:spLocks noChangeArrowheads="1"/>
            </p:cNvSpPr>
            <p:nvPr/>
          </p:nvSpPr>
          <p:spPr bwMode="auto">
            <a:xfrm>
              <a:off x="4368" y="2112"/>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S6</a:t>
              </a:r>
            </a:p>
          </p:txBody>
        </p:sp>
        <p:sp>
          <p:nvSpPr>
            <p:cNvPr id="178200" name="Oval 24"/>
            <p:cNvSpPr>
              <a:spLocks noChangeArrowheads="1"/>
            </p:cNvSpPr>
            <p:nvPr/>
          </p:nvSpPr>
          <p:spPr bwMode="auto">
            <a:xfrm>
              <a:off x="4368" y="1536"/>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S5</a:t>
              </a:r>
            </a:p>
          </p:txBody>
        </p:sp>
        <p:sp>
          <p:nvSpPr>
            <p:cNvPr id="178201" name="Line 25"/>
            <p:cNvSpPr>
              <a:spLocks noChangeShapeType="1"/>
            </p:cNvSpPr>
            <p:nvPr/>
          </p:nvSpPr>
          <p:spPr bwMode="auto">
            <a:xfrm>
              <a:off x="4560" y="134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02" name="Line 26"/>
            <p:cNvSpPr>
              <a:spLocks noChangeShapeType="1"/>
            </p:cNvSpPr>
            <p:nvPr/>
          </p:nvSpPr>
          <p:spPr bwMode="auto">
            <a:xfrm>
              <a:off x="4560" y="1920"/>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03" name="Line 27"/>
            <p:cNvSpPr>
              <a:spLocks noChangeShapeType="1"/>
            </p:cNvSpPr>
            <p:nvPr/>
          </p:nvSpPr>
          <p:spPr bwMode="auto">
            <a:xfrm>
              <a:off x="4560" y="249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04" name="Line 28"/>
            <p:cNvSpPr>
              <a:spLocks noChangeShapeType="1"/>
            </p:cNvSpPr>
            <p:nvPr/>
          </p:nvSpPr>
          <p:spPr bwMode="auto">
            <a:xfrm>
              <a:off x="4560" y="3072"/>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05" name="Oval 29"/>
            <p:cNvSpPr>
              <a:spLocks noChangeArrowheads="1"/>
            </p:cNvSpPr>
            <p:nvPr/>
          </p:nvSpPr>
          <p:spPr bwMode="auto">
            <a:xfrm>
              <a:off x="1872" y="2688"/>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S13</a:t>
              </a:r>
            </a:p>
          </p:txBody>
        </p:sp>
        <p:sp>
          <p:nvSpPr>
            <p:cNvPr id="178206" name="Oval 30"/>
            <p:cNvSpPr>
              <a:spLocks noChangeArrowheads="1"/>
            </p:cNvSpPr>
            <p:nvPr/>
          </p:nvSpPr>
          <p:spPr bwMode="auto">
            <a:xfrm>
              <a:off x="1872" y="2112"/>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S14</a:t>
              </a:r>
            </a:p>
          </p:txBody>
        </p:sp>
        <p:sp>
          <p:nvSpPr>
            <p:cNvPr id="178207" name="Oval 31"/>
            <p:cNvSpPr>
              <a:spLocks noChangeArrowheads="1"/>
            </p:cNvSpPr>
            <p:nvPr/>
          </p:nvSpPr>
          <p:spPr bwMode="auto">
            <a:xfrm>
              <a:off x="1872" y="1536"/>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S15</a:t>
              </a:r>
            </a:p>
          </p:txBody>
        </p:sp>
        <p:sp>
          <p:nvSpPr>
            <p:cNvPr id="178208" name="Line 32"/>
            <p:cNvSpPr>
              <a:spLocks noChangeShapeType="1"/>
            </p:cNvSpPr>
            <p:nvPr/>
          </p:nvSpPr>
          <p:spPr bwMode="auto">
            <a:xfrm>
              <a:off x="2064" y="1344"/>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09" name="Line 33"/>
            <p:cNvSpPr>
              <a:spLocks noChangeShapeType="1"/>
            </p:cNvSpPr>
            <p:nvPr/>
          </p:nvSpPr>
          <p:spPr bwMode="auto">
            <a:xfrm>
              <a:off x="2064" y="1920"/>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10" name="Line 34"/>
            <p:cNvSpPr>
              <a:spLocks noChangeShapeType="1"/>
            </p:cNvSpPr>
            <p:nvPr/>
          </p:nvSpPr>
          <p:spPr bwMode="auto">
            <a:xfrm>
              <a:off x="2064" y="2496"/>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11" name="Line 35"/>
            <p:cNvSpPr>
              <a:spLocks noChangeShapeType="1"/>
            </p:cNvSpPr>
            <p:nvPr/>
          </p:nvSpPr>
          <p:spPr bwMode="auto">
            <a:xfrm>
              <a:off x="2064" y="3072"/>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78212" name="Group 36"/>
          <p:cNvGrpSpPr>
            <a:grpSpLocks/>
          </p:cNvGrpSpPr>
          <p:nvPr/>
        </p:nvGrpSpPr>
        <p:grpSpPr bwMode="auto">
          <a:xfrm>
            <a:off x="6707832" y="1437729"/>
            <a:ext cx="958850" cy="1069975"/>
            <a:chOff x="3216" y="766"/>
            <a:chExt cx="604" cy="674"/>
          </a:xfrm>
        </p:grpSpPr>
        <p:sp>
          <p:nvSpPr>
            <p:cNvPr id="178213" name="Oval 37"/>
            <p:cNvSpPr>
              <a:spLocks noChangeArrowheads="1"/>
            </p:cNvSpPr>
            <p:nvPr/>
          </p:nvSpPr>
          <p:spPr bwMode="auto">
            <a:xfrm>
              <a:off x="3312" y="1056"/>
              <a:ext cx="384" cy="384"/>
            </a:xfrm>
            <a:prstGeom prst="ellipse">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hlink"/>
                  </a:solidFill>
                </a:rPr>
                <a:t>S3</a:t>
              </a:r>
            </a:p>
          </p:txBody>
        </p:sp>
        <p:sp>
          <p:nvSpPr>
            <p:cNvPr id="178214" name="Text Box 38"/>
            <p:cNvSpPr txBox="1">
              <a:spLocks noChangeArrowheads="1"/>
            </p:cNvSpPr>
            <p:nvPr/>
          </p:nvSpPr>
          <p:spPr bwMode="auto">
            <a:xfrm>
              <a:off x="3216" y="766"/>
              <a:ext cx="6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latin typeface="Tahoma" pitchFamily="34" charset="0"/>
                </a:rPr>
                <a:t>0011</a:t>
              </a:r>
            </a:p>
          </p:txBody>
        </p:sp>
      </p:grpSp>
      <p:grpSp>
        <p:nvGrpSpPr>
          <p:cNvPr id="178215" name="Group 39"/>
          <p:cNvGrpSpPr>
            <a:grpSpLocks/>
          </p:cNvGrpSpPr>
          <p:nvPr/>
        </p:nvGrpSpPr>
        <p:grpSpPr bwMode="auto">
          <a:xfrm>
            <a:off x="2929582" y="5555704"/>
            <a:ext cx="1568450" cy="609600"/>
            <a:chOff x="836" y="3360"/>
            <a:chExt cx="988" cy="384"/>
          </a:xfrm>
        </p:grpSpPr>
        <p:sp>
          <p:nvSpPr>
            <p:cNvPr id="178216" name="Oval 40"/>
            <p:cNvSpPr>
              <a:spLocks noChangeArrowheads="1"/>
            </p:cNvSpPr>
            <p:nvPr/>
          </p:nvSpPr>
          <p:spPr bwMode="auto">
            <a:xfrm>
              <a:off x="1440" y="3360"/>
              <a:ext cx="384" cy="384"/>
            </a:xfrm>
            <a:prstGeom prst="ellipse">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hlink"/>
                  </a:solidFill>
                </a:rPr>
                <a:t>S12</a:t>
              </a:r>
            </a:p>
          </p:txBody>
        </p:sp>
        <p:sp>
          <p:nvSpPr>
            <p:cNvPr id="178217" name="Text Box 41"/>
            <p:cNvSpPr txBox="1">
              <a:spLocks noChangeArrowheads="1"/>
            </p:cNvSpPr>
            <p:nvPr/>
          </p:nvSpPr>
          <p:spPr bwMode="auto">
            <a:xfrm>
              <a:off x="836" y="3406"/>
              <a:ext cx="6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latin typeface="Tahoma" pitchFamily="34" charset="0"/>
                </a:rPr>
                <a:t>1100</a:t>
              </a:r>
            </a:p>
          </p:txBody>
        </p:sp>
      </p:grpSp>
      <p:sp>
        <p:nvSpPr>
          <p:cNvPr id="178218" name="Line 42"/>
          <p:cNvSpPr>
            <a:spLocks noChangeShapeType="1"/>
          </p:cNvSpPr>
          <p:nvPr/>
        </p:nvSpPr>
        <p:spPr bwMode="auto">
          <a:xfrm flipV="1">
            <a:off x="4421832" y="2431504"/>
            <a:ext cx="2590800" cy="32004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19" name="Arc 43"/>
          <p:cNvSpPr>
            <a:spLocks/>
          </p:cNvSpPr>
          <p:nvPr/>
        </p:nvSpPr>
        <p:spPr bwMode="auto">
          <a:xfrm rot="1316396">
            <a:off x="6249045" y="3484017"/>
            <a:ext cx="1071562" cy="1689100"/>
          </a:xfrm>
          <a:custGeom>
            <a:avLst/>
            <a:gdLst>
              <a:gd name="G0" fmla="+- 21600 0 0"/>
              <a:gd name="G1" fmla="+- 20024 0 0"/>
              <a:gd name="G2" fmla="+- 21600 0 0"/>
              <a:gd name="T0" fmla="*/ 29700 w 43200"/>
              <a:gd name="T1" fmla="*/ 0 h 41624"/>
              <a:gd name="T2" fmla="*/ 10278 w 43200"/>
              <a:gd name="T3" fmla="*/ 1629 h 41624"/>
              <a:gd name="T4" fmla="*/ 21600 w 43200"/>
              <a:gd name="T5" fmla="*/ 20024 h 41624"/>
            </a:gdLst>
            <a:ahLst/>
            <a:cxnLst>
              <a:cxn ang="0">
                <a:pos x="T0" y="T1"/>
              </a:cxn>
              <a:cxn ang="0">
                <a:pos x="T2" y="T3"/>
              </a:cxn>
              <a:cxn ang="0">
                <a:pos x="T4" y="T5"/>
              </a:cxn>
            </a:cxnLst>
            <a:rect l="0" t="0" r="r" b="b"/>
            <a:pathLst>
              <a:path w="43200" h="41624" fill="none" extrusionOk="0">
                <a:moveTo>
                  <a:pt x="29699" y="0"/>
                </a:moveTo>
                <a:cubicBezTo>
                  <a:pt x="37859" y="3300"/>
                  <a:pt x="43200" y="11222"/>
                  <a:pt x="43200" y="20024"/>
                </a:cubicBezTo>
                <a:cubicBezTo>
                  <a:pt x="43200" y="31953"/>
                  <a:pt x="33529" y="41624"/>
                  <a:pt x="21600" y="41624"/>
                </a:cubicBezTo>
                <a:cubicBezTo>
                  <a:pt x="9670" y="41624"/>
                  <a:pt x="0" y="31953"/>
                  <a:pt x="0" y="20024"/>
                </a:cubicBezTo>
                <a:cubicBezTo>
                  <a:pt x="-1" y="12523"/>
                  <a:pt x="3890" y="5560"/>
                  <a:pt x="10278" y="1629"/>
                </a:cubicBezTo>
              </a:path>
              <a:path w="43200" h="41624" stroke="0" extrusionOk="0">
                <a:moveTo>
                  <a:pt x="29699" y="0"/>
                </a:moveTo>
                <a:cubicBezTo>
                  <a:pt x="37859" y="3300"/>
                  <a:pt x="43200" y="11222"/>
                  <a:pt x="43200" y="20024"/>
                </a:cubicBezTo>
                <a:cubicBezTo>
                  <a:pt x="43200" y="31953"/>
                  <a:pt x="33529" y="41624"/>
                  <a:pt x="21600" y="41624"/>
                </a:cubicBezTo>
                <a:cubicBezTo>
                  <a:pt x="9670" y="41624"/>
                  <a:pt x="0" y="31953"/>
                  <a:pt x="0" y="20024"/>
                </a:cubicBezTo>
                <a:cubicBezTo>
                  <a:pt x="-1" y="12523"/>
                  <a:pt x="3890" y="5560"/>
                  <a:pt x="10278" y="1629"/>
                </a:cubicBezTo>
                <a:lnTo>
                  <a:pt x="21600" y="20024"/>
                </a:lnTo>
                <a:close/>
              </a:path>
            </a:pathLst>
          </a:custGeom>
          <a:noFill/>
          <a:ln w="38100">
            <a:solidFill>
              <a:schemeClr val="accent2"/>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日期占位符 1"/>
          <p:cNvSpPr>
            <a:spLocks noGrp="1"/>
          </p:cNvSpPr>
          <p:nvPr>
            <p:ph type="dt" sz="half" idx="10"/>
          </p:nvPr>
        </p:nvSpPr>
        <p:spPr/>
        <p:txBody>
          <a:bodyPr/>
          <a:lstStyle/>
          <a:p>
            <a:pPr>
              <a:defRPr/>
            </a:pPr>
            <a:fld id="{6A6D8693-80AA-4C2B-9E8E-7A04EC857B16}"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33</a:t>
            </a:fld>
            <a:endParaRPr lang="en-US" altLang="zh-CN"/>
          </a:p>
        </p:txBody>
      </p:sp>
      <p:sp>
        <p:nvSpPr>
          <p:cNvPr id="47" name="Text Box 3"/>
          <p:cNvSpPr txBox="1">
            <a:spLocks noChangeArrowheads="1"/>
          </p:cNvSpPr>
          <p:nvPr/>
        </p:nvSpPr>
        <p:spPr bwMode="auto">
          <a:xfrm>
            <a:off x="46802" y="1185532"/>
            <a:ext cx="628003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Clr>
                <a:schemeClr val="tx2"/>
              </a:buClr>
              <a:buSzPct val="80000"/>
              <a:buFont typeface="Wingdings" panose="05000000000000000000" pitchFamily="2" charset="2"/>
              <a:buChar char="n"/>
            </a:pPr>
            <a:r>
              <a:rPr lang="zh-CN" altLang="en-US" sz="3200" dirty="0">
                <a:ea typeface="华文新魏" pitchFamily="2" charset="-122"/>
              </a:rPr>
              <a:t> 置数法</a:t>
            </a:r>
            <a:r>
              <a:rPr lang="en-US" altLang="zh-CN" sz="3200" dirty="0">
                <a:ea typeface="华文新魏" pitchFamily="2" charset="-122"/>
              </a:rPr>
              <a:t>2</a:t>
            </a:r>
            <a:r>
              <a:rPr lang="zh-CN" altLang="en-US" sz="3200" dirty="0">
                <a:ea typeface="华文新魏" pitchFamily="2" charset="-122"/>
              </a:rPr>
              <a:t>：利用任意数值输出产生置数输入信号。</a:t>
            </a:r>
          </a:p>
        </p:txBody>
      </p:sp>
    </p:spTree>
    <p:extLst>
      <p:ext uri="{BB962C8B-B14F-4D97-AF65-F5344CB8AC3E}">
        <p14:creationId xmlns:p14="http://schemas.microsoft.com/office/powerpoint/2010/main" val="3223061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8179"/>
                                        </p:tgtEl>
                                        <p:attrNameLst>
                                          <p:attrName>style.visibility</p:attrName>
                                        </p:attrNameLst>
                                      </p:cBhvr>
                                      <p:to>
                                        <p:strVal val="visible"/>
                                      </p:to>
                                    </p:set>
                                    <p:animEffect transition="in" filter="dissolve">
                                      <p:cBhvr>
                                        <p:cTn id="7" dur="500"/>
                                        <p:tgtEl>
                                          <p:spTgt spid="178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8212"/>
                                        </p:tgtEl>
                                        <p:attrNameLst>
                                          <p:attrName>style.visibility</p:attrName>
                                        </p:attrNameLst>
                                      </p:cBhvr>
                                      <p:to>
                                        <p:strVal val="visible"/>
                                      </p:to>
                                    </p:set>
                                    <p:animEffect transition="in" filter="blinds(horizontal)">
                                      <p:cBhvr>
                                        <p:cTn id="12" dur="500"/>
                                        <p:tgtEl>
                                          <p:spTgt spid="178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8215"/>
                                        </p:tgtEl>
                                        <p:attrNameLst>
                                          <p:attrName>style.visibility</p:attrName>
                                        </p:attrNameLst>
                                      </p:cBhvr>
                                      <p:to>
                                        <p:strVal val="visible"/>
                                      </p:to>
                                    </p:set>
                                    <p:animEffect transition="in" filter="blinds(horizontal)">
                                      <p:cBhvr>
                                        <p:cTn id="17" dur="500"/>
                                        <p:tgtEl>
                                          <p:spTgt spid="1782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78218"/>
                                        </p:tgtEl>
                                        <p:attrNameLst>
                                          <p:attrName>style.visibility</p:attrName>
                                        </p:attrNameLst>
                                      </p:cBhvr>
                                      <p:to>
                                        <p:strVal val="visible"/>
                                      </p:to>
                                    </p:set>
                                    <p:animEffect transition="in" filter="strips(upRight)">
                                      <p:cBhvr>
                                        <p:cTn id="22" dur="500"/>
                                        <p:tgtEl>
                                          <p:spTgt spid="1782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8219"/>
                                        </p:tgtEl>
                                        <p:attrNameLst>
                                          <p:attrName>style.visibility</p:attrName>
                                        </p:attrNameLst>
                                      </p:cBhvr>
                                      <p:to>
                                        <p:strVal val="visible"/>
                                      </p:to>
                                    </p:set>
                                    <p:animEffect transition="in" filter="dissolve">
                                      <p:cBhvr>
                                        <p:cTn id="27" dur="500"/>
                                        <p:tgtEl>
                                          <p:spTgt spid="178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18" grpId="0" animBg="1"/>
      <p:bldP spid="1782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36688"/>
            <a:ext cx="7924800" cy="435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204" name="Rectangle 4"/>
          <p:cNvSpPr>
            <a:spLocks noChangeArrowheads="1"/>
          </p:cNvSpPr>
          <p:nvPr/>
        </p:nvSpPr>
        <p:spPr bwMode="auto">
          <a:xfrm>
            <a:off x="647700" y="304800"/>
            <a:ext cx="784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3200" b="1" dirty="0">
                <a:solidFill>
                  <a:schemeClr val="tx2"/>
                </a:solidFill>
                <a:latin typeface="华文新魏" pitchFamily="2" charset="-122"/>
                <a:ea typeface="华文新魏" pitchFamily="2" charset="-122"/>
              </a:rPr>
              <a:t>74</a:t>
            </a:r>
            <a:r>
              <a:rPr lang="en-US" altLang="zh-CN" sz="3200" b="1" dirty="0">
                <a:solidFill>
                  <a:schemeClr val="tx2"/>
                </a:solidFill>
                <a:latin typeface="华文新魏" pitchFamily="2" charset="-122"/>
                <a:ea typeface="华文新魏" pitchFamily="2" charset="-122"/>
              </a:rPr>
              <a:t>x163</a:t>
            </a:r>
            <a:r>
              <a:rPr lang="zh-CN" altLang="en-US" sz="3200" b="1" dirty="0">
                <a:solidFill>
                  <a:schemeClr val="tx2"/>
                </a:solidFill>
                <a:latin typeface="华文新魏" pitchFamily="2" charset="-122"/>
                <a:ea typeface="华文新魏" pitchFamily="2" charset="-122"/>
              </a:rPr>
              <a:t>用作余3码计数器</a:t>
            </a:r>
          </a:p>
        </p:txBody>
      </p:sp>
      <p:sp>
        <p:nvSpPr>
          <p:cNvPr id="179205" name="Text Box 5"/>
          <p:cNvSpPr txBox="1">
            <a:spLocks noChangeArrowheads="1"/>
          </p:cNvSpPr>
          <p:nvPr/>
        </p:nvSpPr>
        <p:spPr bwMode="auto">
          <a:xfrm>
            <a:off x="3581400" y="3276600"/>
            <a:ext cx="3460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0</a:t>
            </a:r>
          </a:p>
          <a:p>
            <a:r>
              <a:rPr lang="zh-CN" altLang="en-US" sz="2000" b="1" dirty="0">
                <a:solidFill>
                  <a:srgbClr val="FF0000"/>
                </a:solidFill>
                <a:latin typeface="Tahoma" pitchFamily="34" charset="0"/>
              </a:rPr>
              <a:t>0</a:t>
            </a:r>
          </a:p>
        </p:txBody>
      </p:sp>
      <p:sp>
        <p:nvSpPr>
          <p:cNvPr id="2" name="日期占位符 1"/>
          <p:cNvSpPr>
            <a:spLocks noGrp="1"/>
          </p:cNvSpPr>
          <p:nvPr>
            <p:ph type="dt" sz="half" idx="10"/>
          </p:nvPr>
        </p:nvSpPr>
        <p:spPr/>
        <p:txBody>
          <a:bodyPr/>
          <a:lstStyle/>
          <a:p>
            <a:pPr>
              <a:defRPr/>
            </a:pPr>
            <a:fld id="{FEFC7477-F023-4188-B693-687D1D5D6326}"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34</a:t>
            </a:fld>
            <a:endParaRPr lang="en-US" altLang="zh-CN"/>
          </a:p>
        </p:txBody>
      </p:sp>
      <p:sp>
        <p:nvSpPr>
          <p:cNvPr id="8" name="文本框 7"/>
          <p:cNvSpPr txBox="1"/>
          <p:nvPr/>
        </p:nvSpPr>
        <p:spPr>
          <a:xfrm>
            <a:off x="7990098" y="4983181"/>
            <a:ext cx="854256" cy="830997"/>
          </a:xfrm>
          <a:prstGeom prst="rect">
            <a:avLst/>
          </a:prstGeom>
          <a:noFill/>
        </p:spPr>
        <p:txBody>
          <a:bodyPr wrap="square" rtlCol="0">
            <a:spAutoFit/>
          </a:bodyPr>
          <a:lstStyle/>
          <a:p>
            <a:r>
              <a:rPr lang="zh-CN" altLang="en-US" sz="2400" dirty="0">
                <a:solidFill>
                  <a:srgbClr val="FF0000"/>
                </a:solidFill>
              </a:rPr>
              <a:t>置数信号</a:t>
            </a:r>
          </a:p>
        </p:txBody>
      </p:sp>
      <p:sp>
        <p:nvSpPr>
          <p:cNvPr id="9" name="Text Box 24"/>
          <p:cNvSpPr txBox="1">
            <a:spLocks noChangeArrowheads="1"/>
          </p:cNvSpPr>
          <p:nvPr/>
        </p:nvSpPr>
        <p:spPr bwMode="auto">
          <a:xfrm>
            <a:off x="1680626" y="5857391"/>
            <a:ext cx="5009705"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lang="en-US" altLang="zh-CN" sz="2400" b="1" dirty="0">
                <a:latin typeface="Tahoma" pitchFamily="34" charset="0"/>
                <a:ea typeface="黑体" pitchFamily="2" charset="-122"/>
              </a:rPr>
              <a:t>Q0</a:t>
            </a:r>
            <a:r>
              <a:rPr lang="zh-CN" altLang="en-US" sz="2400" b="1" dirty="0">
                <a:latin typeface="Tahoma" pitchFamily="34" charset="0"/>
                <a:ea typeface="黑体" pitchFamily="2" charset="-122"/>
              </a:rPr>
              <a:t>、</a:t>
            </a:r>
            <a:r>
              <a:rPr lang="en-US" altLang="zh-CN" sz="2400" b="1" dirty="0">
                <a:latin typeface="Tahoma" pitchFamily="34" charset="0"/>
                <a:ea typeface="黑体" pitchFamily="2" charset="-122"/>
              </a:rPr>
              <a:t>Q1</a:t>
            </a:r>
            <a:r>
              <a:rPr lang="zh-CN" altLang="en-US" sz="2400" b="1" dirty="0">
                <a:latin typeface="Tahoma" pitchFamily="34" charset="0"/>
                <a:ea typeface="黑体" pitchFamily="2" charset="-122"/>
              </a:rPr>
              <a:t>、</a:t>
            </a:r>
            <a:r>
              <a:rPr lang="en-US" altLang="zh-CN" sz="2400" b="1" dirty="0">
                <a:latin typeface="Tahoma" pitchFamily="34" charset="0"/>
                <a:ea typeface="黑体" pitchFamily="2" charset="-122"/>
              </a:rPr>
              <a:t>Q2</a:t>
            </a:r>
            <a:r>
              <a:rPr lang="zh-CN" altLang="en-US" sz="2400" b="1" dirty="0">
                <a:latin typeface="Tahoma" pitchFamily="34" charset="0"/>
                <a:ea typeface="黑体" pitchFamily="2" charset="-122"/>
              </a:rPr>
              <a:t>、</a:t>
            </a:r>
            <a:r>
              <a:rPr lang="en-US" altLang="zh-CN" sz="2400" b="1" dirty="0">
                <a:latin typeface="Tahoma" pitchFamily="34" charset="0"/>
                <a:ea typeface="黑体" pitchFamily="2" charset="-122"/>
              </a:rPr>
              <a:t>Q3</a:t>
            </a:r>
            <a:r>
              <a:rPr lang="zh-CN" altLang="en-US" sz="2400" b="1" dirty="0">
                <a:latin typeface="Tahoma" pitchFamily="34" charset="0"/>
                <a:ea typeface="黑体" pitchFamily="2" charset="-122"/>
              </a:rPr>
              <a:t>分别是几分频？</a:t>
            </a:r>
          </a:p>
        </p:txBody>
      </p:sp>
    </p:spTree>
    <p:extLst>
      <p:ext uri="{BB962C8B-B14F-4D97-AF65-F5344CB8AC3E}">
        <p14:creationId xmlns:p14="http://schemas.microsoft.com/office/powerpoint/2010/main" val="99658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227" name="Group 3"/>
          <p:cNvGrpSpPr>
            <a:grpSpLocks/>
          </p:cNvGrpSpPr>
          <p:nvPr/>
        </p:nvGrpSpPr>
        <p:grpSpPr bwMode="auto">
          <a:xfrm>
            <a:off x="163512" y="1861315"/>
            <a:ext cx="8980487" cy="4145053"/>
            <a:chOff x="0" y="1462"/>
            <a:chExt cx="5760" cy="1850"/>
          </a:xfrm>
        </p:grpSpPr>
        <p:sp>
          <p:nvSpPr>
            <p:cNvPr id="180228" name="Rectangle 4"/>
            <p:cNvSpPr>
              <a:spLocks noChangeArrowheads="1"/>
            </p:cNvSpPr>
            <p:nvPr/>
          </p:nvSpPr>
          <p:spPr bwMode="auto">
            <a:xfrm>
              <a:off x="0" y="3216"/>
              <a:ext cx="5760" cy="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802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62"/>
              <a:ext cx="5760" cy="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230" name="Text Box 6"/>
            <p:cNvSpPr txBox="1">
              <a:spLocks noChangeArrowheads="1"/>
            </p:cNvSpPr>
            <p:nvPr/>
          </p:nvSpPr>
          <p:spPr bwMode="auto">
            <a:xfrm>
              <a:off x="0" y="1488"/>
              <a:ext cx="490"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 CLK</a:t>
              </a:r>
            </a:p>
          </p:txBody>
        </p:sp>
        <p:sp>
          <p:nvSpPr>
            <p:cNvPr id="180231" name="Text Box 7"/>
            <p:cNvSpPr txBox="1">
              <a:spLocks noChangeArrowheads="1"/>
            </p:cNvSpPr>
            <p:nvPr/>
          </p:nvSpPr>
          <p:spPr bwMode="auto">
            <a:xfrm>
              <a:off x="103" y="1814"/>
              <a:ext cx="32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Q0</a:t>
              </a:r>
            </a:p>
          </p:txBody>
        </p:sp>
        <p:sp>
          <p:nvSpPr>
            <p:cNvPr id="180232" name="Text Box 8"/>
            <p:cNvSpPr txBox="1">
              <a:spLocks noChangeArrowheads="1"/>
            </p:cNvSpPr>
            <p:nvPr/>
          </p:nvSpPr>
          <p:spPr bwMode="auto">
            <a:xfrm>
              <a:off x="103" y="2112"/>
              <a:ext cx="32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Q1</a:t>
              </a:r>
            </a:p>
          </p:txBody>
        </p:sp>
        <p:sp>
          <p:nvSpPr>
            <p:cNvPr id="180233" name="Text Box 9"/>
            <p:cNvSpPr txBox="1">
              <a:spLocks noChangeArrowheads="1"/>
            </p:cNvSpPr>
            <p:nvPr/>
          </p:nvSpPr>
          <p:spPr bwMode="auto">
            <a:xfrm>
              <a:off x="103" y="2448"/>
              <a:ext cx="32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Q2</a:t>
              </a:r>
            </a:p>
          </p:txBody>
        </p:sp>
        <p:sp>
          <p:nvSpPr>
            <p:cNvPr id="180234" name="Text Box 10"/>
            <p:cNvSpPr txBox="1">
              <a:spLocks noChangeArrowheads="1"/>
            </p:cNvSpPr>
            <p:nvPr/>
          </p:nvSpPr>
          <p:spPr bwMode="auto">
            <a:xfrm>
              <a:off x="103" y="2746"/>
              <a:ext cx="32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Q3</a:t>
              </a:r>
            </a:p>
          </p:txBody>
        </p:sp>
        <p:sp>
          <p:nvSpPr>
            <p:cNvPr id="180235" name="Text Box 11"/>
            <p:cNvSpPr txBox="1">
              <a:spLocks noChangeArrowheads="1"/>
            </p:cNvSpPr>
            <p:nvPr/>
          </p:nvSpPr>
          <p:spPr bwMode="auto">
            <a:xfrm>
              <a:off x="0" y="3024"/>
              <a:ext cx="52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en-US" altLang="zh-CN" sz="2000" b="1">
                  <a:solidFill>
                    <a:schemeClr val="hlink"/>
                  </a:solidFill>
                </a:rPr>
                <a:t> COUNT</a:t>
              </a:r>
            </a:p>
          </p:txBody>
        </p:sp>
        <p:sp>
          <p:nvSpPr>
            <p:cNvPr id="180236" name="Text Box 12"/>
            <p:cNvSpPr txBox="1">
              <a:spLocks noChangeArrowheads="1"/>
            </p:cNvSpPr>
            <p:nvPr/>
          </p:nvSpPr>
          <p:spPr bwMode="auto">
            <a:xfrm>
              <a:off x="720" y="3024"/>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3</a:t>
              </a:r>
            </a:p>
          </p:txBody>
        </p:sp>
        <p:sp>
          <p:nvSpPr>
            <p:cNvPr id="180237" name="Text Box 13"/>
            <p:cNvSpPr txBox="1">
              <a:spLocks noChangeArrowheads="1"/>
            </p:cNvSpPr>
            <p:nvPr/>
          </p:nvSpPr>
          <p:spPr bwMode="auto">
            <a:xfrm>
              <a:off x="1200" y="3024"/>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4</a:t>
              </a:r>
            </a:p>
          </p:txBody>
        </p:sp>
        <p:sp>
          <p:nvSpPr>
            <p:cNvPr id="180238" name="Text Box 14"/>
            <p:cNvSpPr txBox="1">
              <a:spLocks noChangeArrowheads="1"/>
            </p:cNvSpPr>
            <p:nvPr/>
          </p:nvSpPr>
          <p:spPr bwMode="auto">
            <a:xfrm>
              <a:off x="1680" y="3024"/>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5</a:t>
              </a:r>
            </a:p>
          </p:txBody>
        </p:sp>
        <p:sp>
          <p:nvSpPr>
            <p:cNvPr id="180239" name="Text Box 15"/>
            <p:cNvSpPr txBox="1">
              <a:spLocks noChangeArrowheads="1"/>
            </p:cNvSpPr>
            <p:nvPr/>
          </p:nvSpPr>
          <p:spPr bwMode="auto">
            <a:xfrm>
              <a:off x="2160" y="3024"/>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6</a:t>
              </a:r>
            </a:p>
          </p:txBody>
        </p:sp>
        <p:sp>
          <p:nvSpPr>
            <p:cNvPr id="180240" name="Text Box 16"/>
            <p:cNvSpPr txBox="1">
              <a:spLocks noChangeArrowheads="1"/>
            </p:cNvSpPr>
            <p:nvPr/>
          </p:nvSpPr>
          <p:spPr bwMode="auto">
            <a:xfrm>
              <a:off x="2640" y="3024"/>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7</a:t>
              </a:r>
            </a:p>
          </p:txBody>
        </p:sp>
        <p:sp>
          <p:nvSpPr>
            <p:cNvPr id="180241" name="Text Box 17"/>
            <p:cNvSpPr txBox="1">
              <a:spLocks noChangeArrowheads="1"/>
            </p:cNvSpPr>
            <p:nvPr/>
          </p:nvSpPr>
          <p:spPr bwMode="auto">
            <a:xfrm>
              <a:off x="3120" y="3024"/>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8</a:t>
              </a:r>
            </a:p>
          </p:txBody>
        </p:sp>
        <p:sp>
          <p:nvSpPr>
            <p:cNvPr id="180242" name="Text Box 18"/>
            <p:cNvSpPr txBox="1">
              <a:spLocks noChangeArrowheads="1"/>
            </p:cNvSpPr>
            <p:nvPr/>
          </p:nvSpPr>
          <p:spPr bwMode="auto">
            <a:xfrm>
              <a:off x="3600" y="3024"/>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9</a:t>
              </a:r>
            </a:p>
          </p:txBody>
        </p:sp>
        <p:sp>
          <p:nvSpPr>
            <p:cNvPr id="180243" name="Text Box 19"/>
            <p:cNvSpPr txBox="1">
              <a:spLocks noChangeArrowheads="1"/>
            </p:cNvSpPr>
            <p:nvPr/>
          </p:nvSpPr>
          <p:spPr bwMode="auto">
            <a:xfrm>
              <a:off x="4032" y="3024"/>
              <a:ext cx="320"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10</a:t>
              </a:r>
            </a:p>
          </p:txBody>
        </p:sp>
        <p:sp>
          <p:nvSpPr>
            <p:cNvPr id="180244" name="Text Box 20"/>
            <p:cNvSpPr txBox="1">
              <a:spLocks noChangeArrowheads="1"/>
            </p:cNvSpPr>
            <p:nvPr/>
          </p:nvSpPr>
          <p:spPr bwMode="auto">
            <a:xfrm>
              <a:off x="4512" y="3024"/>
              <a:ext cx="320"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11</a:t>
              </a:r>
            </a:p>
          </p:txBody>
        </p:sp>
        <p:sp>
          <p:nvSpPr>
            <p:cNvPr id="180245" name="Text Box 21"/>
            <p:cNvSpPr txBox="1">
              <a:spLocks noChangeArrowheads="1"/>
            </p:cNvSpPr>
            <p:nvPr/>
          </p:nvSpPr>
          <p:spPr bwMode="auto">
            <a:xfrm>
              <a:off x="4992" y="3024"/>
              <a:ext cx="320"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12</a:t>
              </a:r>
            </a:p>
          </p:txBody>
        </p:sp>
        <p:sp>
          <p:nvSpPr>
            <p:cNvPr id="180246" name="Text Box 22"/>
            <p:cNvSpPr txBox="1">
              <a:spLocks noChangeArrowheads="1"/>
            </p:cNvSpPr>
            <p:nvPr/>
          </p:nvSpPr>
          <p:spPr bwMode="auto">
            <a:xfrm>
              <a:off x="5494" y="3024"/>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3</a:t>
              </a:r>
            </a:p>
          </p:txBody>
        </p:sp>
      </p:grpSp>
      <p:sp>
        <p:nvSpPr>
          <p:cNvPr id="180248" name="Text Box 24"/>
          <p:cNvSpPr txBox="1">
            <a:spLocks noChangeArrowheads="1"/>
          </p:cNvSpPr>
          <p:nvPr/>
        </p:nvSpPr>
        <p:spPr bwMode="auto">
          <a:xfrm>
            <a:off x="388937" y="1189350"/>
            <a:ext cx="4390947"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lang="zh-CN" altLang="en-US" sz="2400" b="1" dirty="0">
                <a:latin typeface="Tahoma" pitchFamily="34" charset="0"/>
                <a:ea typeface="黑体" pitchFamily="2" charset="-122"/>
              </a:rPr>
              <a:t>画出</a:t>
            </a:r>
            <a:r>
              <a:rPr lang="en-US" altLang="zh-CN" sz="2400" b="1" dirty="0">
                <a:latin typeface="Tahoma" pitchFamily="34" charset="0"/>
                <a:ea typeface="黑体" pitchFamily="2" charset="-122"/>
              </a:rPr>
              <a:t>Q0</a:t>
            </a:r>
            <a:r>
              <a:rPr lang="zh-CN" altLang="en-US" sz="2400" b="1" dirty="0">
                <a:latin typeface="Tahoma" pitchFamily="34" charset="0"/>
                <a:ea typeface="黑体" pitchFamily="2" charset="-122"/>
              </a:rPr>
              <a:t>、</a:t>
            </a:r>
            <a:r>
              <a:rPr lang="en-US" altLang="zh-CN" sz="2400" b="1" dirty="0">
                <a:latin typeface="Tahoma" pitchFamily="34" charset="0"/>
                <a:ea typeface="黑体" pitchFamily="2" charset="-122"/>
              </a:rPr>
              <a:t>Q1</a:t>
            </a:r>
            <a:r>
              <a:rPr lang="zh-CN" altLang="en-US" sz="2400" b="1" dirty="0">
                <a:latin typeface="Tahoma" pitchFamily="34" charset="0"/>
                <a:ea typeface="黑体" pitchFamily="2" charset="-122"/>
              </a:rPr>
              <a:t>、</a:t>
            </a:r>
            <a:r>
              <a:rPr lang="en-US" altLang="zh-CN" sz="2400" b="1" dirty="0">
                <a:latin typeface="Tahoma" pitchFamily="34" charset="0"/>
                <a:ea typeface="黑体" pitchFamily="2" charset="-122"/>
              </a:rPr>
              <a:t>Q2</a:t>
            </a:r>
            <a:r>
              <a:rPr lang="zh-CN" altLang="en-US" sz="2400" b="1" dirty="0">
                <a:latin typeface="Tahoma" pitchFamily="34" charset="0"/>
                <a:ea typeface="黑体" pitchFamily="2" charset="-122"/>
              </a:rPr>
              <a:t>、</a:t>
            </a:r>
            <a:r>
              <a:rPr lang="en-US" altLang="zh-CN" sz="2400" b="1" dirty="0">
                <a:latin typeface="Tahoma" pitchFamily="34" charset="0"/>
                <a:ea typeface="黑体" pitchFamily="2" charset="-122"/>
              </a:rPr>
              <a:t>Q3</a:t>
            </a:r>
            <a:r>
              <a:rPr lang="zh-CN" altLang="en-US" sz="2400" b="1" dirty="0">
                <a:latin typeface="Tahoma" pitchFamily="34" charset="0"/>
                <a:ea typeface="黑体" pitchFamily="2" charset="-122"/>
              </a:rPr>
              <a:t>时序图</a:t>
            </a:r>
          </a:p>
        </p:txBody>
      </p:sp>
      <p:sp>
        <p:nvSpPr>
          <p:cNvPr id="2" name="日期占位符 1"/>
          <p:cNvSpPr>
            <a:spLocks noGrp="1"/>
          </p:cNvSpPr>
          <p:nvPr>
            <p:ph type="dt" sz="half" idx="10"/>
          </p:nvPr>
        </p:nvSpPr>
        <p:spPr/>
        <p:txBody>
          <a:bodyPr/>
          <a:lstStyle/>
          <a:p>
            <a:pPr>
              <a:defRPr/>
            </a:pPr>
            <a:fld id="{C16E6063-BA6D-4F2F-8A57-A9EACB6A0819}"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35</a:t>
            </a:fld>
            <a:endParaRPr lang="en-US" altLang="zh-CN"/>
          </a:p>
        </p:txBody>
      </p:sp>
      <p:sp>
        <p:nvSpPr>
          <p:cNvPr id="27" name="Rectangle 4"/>
          <p:cNvSpPr>
            <a:spLocks noChangeArrowheads="1"/>
          </p:cNvSpPr>
          <p:nvPr/>
        </p:nvSpPr>
        <p:spPr bwMode="auto">
          <a:xfrm>
            <a:off x="1143000" y="304800"/>
            <a:ext cx="7353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chemeClr val="tx2"/>
                </a:solidFill>
                <a:latin typeface="华文新魏" pitchFamily="2" charset="-122"/>
                <a:ea typeface="华文新魏" pitchFamily="2" charset="-122"/>
              </a:rPr>
              <a:t>74</a:t>
            </a:r>
            <a:r>
              <a:rPr lang="en-US" altLang="zh-CN" sz="3200" b="1" dirty="0">
                <a:solidFill>
                  <a:schemeClr val="tx2"/>
                </a:solidFill>
                <a:latin typeface="华文新魏" pitchFamily="2" charset="-122"/>
                <a:ea typeface="华文新魏" pitchFamily="2" charset="-122"/>
              </a:rPr>
              <a:t>x163</a:t>
            </a:r>
            <a:r>
              <a:rPr lang="zh-CN" altLang="en-US" sz="3200" b="1" dirty="0">
                <a:solidFill>
                  <a:schemeClr val="tx2"/>
                </a:solidFill>
                <a:latin typeface="华文新魏" pitchFamily="2" charset="-122"/>
                <a:ea typeface="华文新魏" pitchFamily="2" charset="-122"/>
              </a:rPr>
              <a:t>用作余3码计数器</a:t>
            </a:r>
          </a:p>
        </p:txBody>
      </p:sp>
      <p:sp>
        <p:nvSpPr>
          <p:cNvPr id="28" name="Text Box 24"/>
          <p:cNvSpPr txBox="1">
            <a:spLocks noChangeArrowheads="1"/>
          </p:cNvSpPr>
          <p:nvPr/>
        </p:nvSpPr>
        <p:spPr bwMode="auto">
          <a:xfrm>
            <a:off x="2259308" y="5857391"/>
            <a:ext cx="3852337"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lang="en-US" altLang="zh-CN" sz="2400" b="1" dirty="0">
                <a:latin typeface="Tahoma" pitchFamily="34" charset="0"/>
                <a:ea typeface="黑体" pitchFamily="2" charset="-122"/>
              </a:rPr>
              <a:t>Q3</a:t>
            </a:r>
            <a:r>
              <a:rPr lang="zh-CN" altLang="en-US" sz="2400" b="1" dirty="0">
                <a:latin typeface="Tahoma" pitchFamily="34" charset="0"/>
                <a:ea typeface="黑体" pitchFamily="2" charset="-122"/>
              </a:rPr>
              <a:t>，十分频，占空比</a:t>
            </a:r>
            <a:r>
              <a:rPr lang="en-US" altLang="zh-CN" sz="2400" b="1" dirty="0">
                <a:latin typeface="Tahoma" pitchFamily="34" charset="0"/>
                <a:ea typeface="黑体" pitchFamily="2" charset="-122"/>
              </a:rPr>
              <a:t>50%</a:t>
            </a:r>
            <a:endParaRPr lang="zh-CN" altLang="en-US" sz="2400" b="1" dirty="0">
              <a:latin typeface="Tahoma" pitchFamily="34" charset="0"/>
              <a:ea typeface="黑体" pitchFamily="2" charset="-122"/>
            </a:endParaRPr>
          </a:p>
        </p:txBody>
      </p:sp>
      <p:sp>
        <p:nvSpPr>
          <p:cNvPr id="29" name="Text Box 5"/>
          <p:cNvSpPr txBox="1">
            <a:spLocks noChangeArrowheads="1"/>
          </p:cNvSpPr>
          <p:nvPr/>
        </p:nvSpPr>
        <p:spPr bwMode="auto">
          <a:xfrm>
            <a:off x="1304478" y="2625999"/>
            <a:ext cx="3030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800" b="1" dirty="0">
                <a:solidFill>
                  <a:srgbClr val="FF0000"/>
                </a:solidFill>
                <a:latin typeface="Tahoma" pitchFamily="34" charset="0"/>
              </a:rPr>
              <a:t>1</a:t>
            </a:r>
          </a:p>
          <a:p>
            <a:pPr>
              <a:lnSpc>
                <a:spcPct val="150000"/>
              </a:lnSpc>
            </a:pPr>
            <a:r>
              <a:rPr lang="zh-CN" altLang="en-US" sz="2800" b="1" dirty="0">
                <a:solidFill>
                  <a:srgbClr val="FF0000"/>
                </a:solidFill>
                <a:latin typeface="Tahoma" pitchFamily="34" charset="0"/>
              </a:rPr>
              <a:t>1</a:t>
            </a:r>
          </a:p>
          <a:p>
            <a:pPr>
              <a:lnSpc>
                <a:spcPct val="150000"/>
              </a:lnSpc>
            </a:pPr>
            <a:r>
              <a:rPr lang="zh-CN" altLang="en-US" sz="2800" b="1" dirty="0">
                <a:solidFill>
                  <a:srgbClr val="FF0000"/>
                </a:solidFill>
                <a:latin typeface="Tahoma" pitchFamily="34" charset="0"/>
              </a:rPr>
              <a:t>0</a:t>
            </a:r>
          </a:p>
          <a:p>
            <a:pPr>
              <a:lnSpc>
                <a:spcPct val="150000"/>
              </a:lnSpc>
            </a:pPr>
            <a:r>
              <a:rPr lang="zh-CN" altLang="en-US" sz="2800" b="1" dirty="0">
                <a:solidFill>
                  <a:srgbClr val="FF0000"/>
                </a:solidFill>
                <a:latin typeface="Tahoma" pitchFamily="34" charset="0"/>
              </a:rPr>
              <a:t>0</a:t>
            </a:r>
          </a:p>
        </p:txBody>
      </p:sp>
      <p:sp>
        <p:nvSpPr>
          <p:cNvPr id="30" name="Text Box 5"/>
          <p:cNvSpPr txBox="1">
            <a:spLocks noChangeArrowheads="1"/>
          </p:cNvSpPr>
          <p:nvPr/>
        </p:nvSpPr>
        <p:spPr bwMode="auto">
          <a:xfrm>
            <a:off x="2034447" y="2640393"/>
            <a:ext cx="3030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800" b="1" dirty="0">
                <a:solidFill>
                  <a:srgbClr val="FF0000"/>
                </a:solidFill>
                <a:latin typeface="Tahoma" pitchFamily="34" charset="0"/>
              </a:rPr>
              <a:t>0</a:t>
            </a:r>
            <a:endParaRPr lang="zh-CN" altLang="en-US" sz="2800" b="1" dirty="0">
              <a:solidFill>
                <a:srgbClr val="FF0000"/>
              </a:solidFill>
              <a:latin typeface="Tahoma" pitchFamily="34" charset="0"/>
            </a:endParaRPr>
          </a:p>
          <a:p>
            <a:pPr>
              <a:lnSpc>
                <a:spcPct val="150000"/>
              </a:lnSpc>
            </a:pPr>
            <a:r>
              <a:rPr lang="en-US" altLang="zh-CN" sz="2800" b="1" dirty="0">
                <a:solidFill>
                  <a:srgbClr val="FF0000"/>
                </a:solidFill>
                <a:latin typeface="Tahoma" pitchFamily="34" charset="0"/>
              </a:rPr>
              <a:t>0</a:t>
            </a:r>
            <a:endParaRPr lang="zh-CN" altLang="en-US" sz="2800" b="1" dirty="0">
              <a:solidFill>
                <a:srgbClr val="FF0000"/>
              </a:solidFill>
              <a:latin typeface="Tahoma" pitchFamily="34" charset="0"/>
            </a:endParaRPr>
          </a:p>
          <a:p>
            <a:pPr>
              <a:lnSpc>
                <a:spcPct val="150000"/>
              </a:lnSpc>
            </a:pPr>
            <a:r>
              <a:rPr lang="en-US" altLang="zh-CN" sz="2800" b="1" dirty="0">
                <a:solidFill>
                  <a:srgbClr val="FF0000"/>
                </a:solidFill>
                <a:latin typeface="Tahoma" pitchFamily="34" charset="0"/>
              </a:rPr>
              <a:t>1</a:t>
            </a:r>
            <a:endParaRPr lang="zh-CN" altLang="en-US" sz="2800" b="1" dirty="0">
              <a:solidFill>
                <a:srgbClr val="FF0000"/>
              </a:solidFill>
              <a:latin typeface="Tahoma" pitchFamily="34" charset="0"/>
            </a:endParaRPr>
          </a:p>
          <a:p>
            <a:pPr>
              <a:lnSpc>
                <a:spcPct val="150000"/>
              </a:lnSpc>
            </a:pPr>
            <a:r>
              <a:rPr lang="zh-CN" altLang="en-US" sz="2800" b="1" dirty="0">
                <a:solidFill>
                  <a:srgbClr val="FF0000"/>
                </a:solidFill>
                <a:latin typeface="Tahoma" pitchFamily="34" charset="0"/>
              </a:rPr>
              <a:t>0</a:t>
            </a:r>
          </a:p>
        </p:txBody>
      </p:sp>
      <p:sp>
        <p:nvSpPr>
          <p:cNvPr id="31" name="Text Box 5"/>
          <p:cNvSpPr txBox="1">
            <a:spLocks noChangeArrowheads="1"/>
          </p:cNvSpPr>
          <p:nvPr/>
        </p:nvSpPr>
        <p:spPr bwMode="auto">
          <a:xfrm>
            <a:off x="2757822" y="2640393"/>
            <a:ext cx="3030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800" b="1" dirty="0">
                <a:solidFill>
                  <a:srgbClr val="FF0000"/>
                </a:solidFill>
                <a:latin typeface="Tahoma" pitchFamily="34" charset="0"/>
              </a:rPr>
              <a:t>1</a:t>
            </a:r>
            <a:endParaRPr lang="zh-CN" altLang="en-US" sz="2800" b="1" dirty="0">
              <a:solidFill>
                <a:srgbClr val="FF0000"/>
              </a:solidFill>
              <a:latin typeface="Tahoma" pitchFamily="34" charset="0"/>
            </a:endParaRPr>
          </a:p>
          <a:p>
            <a:pPr>
              <a:lnSpc>
                <a:spcPct val="150000"/>
              </a:lnSpc>
            </a:pPr>
            <a:r>
              <a:rPr lang="en-US" altLang="zh-CN" sz="2800" b="1" dirty="0">
                <a:solidFill>
                  <a:srgbClr val="FF0000"/>
                </a:solidFill>
                <a:latin typeface="Tahoma" pitchFamily="34" charset="0"/>
              </a:rPr>
              <a:t>0</a:t>
            </a:r>
            <a:endParaRPr lang="zh-CN" altLang="en-US" sz="2800" b="1" dirty="0">
              <a:solidFill>
                <a:srgbClr val="FF0000"/>
              </a:solidFill>
              <a:latin typeface="Tahoma" pitchFamily="34" charset="0"/>
            </a:endParaRPr>
          </a:p>
          <a:p>
            <a:pPr>
              <a:lnSpc>
                <a:spcPct val="150000"/>
              </a:lnSpc>
            </a:pPr>
            <a:r>
              <a:rPr lang="en-US" altLang="zh-CN" sz="2800" b="1" dirty="0">
                <a:solidFill>
                  <a:srgbClr val="FF0000"/>
                </a:solidFill>
                <a:latin typeface="Tahoma" pitchFamily="34" charset="0"/>
              </a:rPr>
              <a:t>1</a:t>
            </a:r>
            <a:endParaRPr lang="zh-CN" altLang="en-US" sz="2800" b="1" dirty="0">
              <a:solidFill>
                <a:srgbClr val="FF0000"/>
              </a:solidFill>
              <a:latin typeface="Tahoma" pitchFamily="34" charset="0"/>
            </a:endParaRPr>
          </a:p>
          <a:p>
            <a:pPr>
              <a:lnSpc>
                <a:spcPct val="150000"/>
              </a:lnSpc>
            </a:pPr>
            <a:r>
              <a:rPr lang="zh-CN" altLang="en-US" sz="2800" b="1" dirty="0">
                <a:solidFill>
                  <a:srgbClr val="FF0000"/>
                </a:solidFill>
                <a:latin typeface="Tahoma" pitchFamily="34" charset="0"/>
              </a:rPr>
              <a:t>0</a:t>
            </a:r>
          </a:p>
        </p:txBody>
      </p:sp>
    </p:spTree>
    <p:extLst>
      <p:ext uri="{BB962C8B-B14F-4D97-AF65-F5344CB8AC3E}">
        <p14:creationId xmlns:p14="http://schemas.microsoft.com/office/powerpoint/2010/main" val="917152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0227"/>
                                        </p:tgtEl>
                                        <p:attrNameLst>
                                          <p:attrName>style.visibility</p:attrName>
                                        </p:attrNameLst>
                                      </p:cBhvr>
                                      <p:to>
                                        <p:strVal val="visible"/>
                                      </p:to>
                                    </p:set>
                                    <p:animEffect transition="in" filter="blinds(horizontal)">
                                      <p:cBhvr>
                                        <p:cTn id="7" dur="500"/>
                                        <p:tgtEl>
                                          <p:spTgt spid="1802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linds(horizontal)">
                                      <p:cBhvr>
                                        <p:cTn id="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29" grpId="0"/>
      <p:bldP spid="30"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zh-CN" altLang="en-US" dirty="0"/>
              <a:t>模</a:t>
            </a:r>
            <a:r>
              <a:rPr lang="en-US" altLang="zh-CN" dirty="0"/>
              <a:t>m</a:t>
            </a:r>
            <a:r>
              <a:rPr lang="zh-CN" altLang="en-US" dirty="0"/>
              <a:t>计数器（ </a:t>
            </a:r>
            <a:r>
              <a:rPr lang="en-US" altLang="zh-CN" dirty="0"/>
              <a:t>m &gt; 2</a:t>
            </a:r>
            <a:r>
              <a:rPr lang="en-US" altLang="zh-CN" baseline="30000" dirty="0"/>
              <a:t>n</a:t>
            </a:r>
            <a:r>
              <a:rPr lang="en-US" altLang="zh-CN" dirty="0"/>
              <a:t>）</a:t>
            </a:r>
            <a:endParaRPr lang="zh-CN" altLang="en-US" dirty="0"/>
          </a:p>
        </p:txBody>
      </p:sp>
      <p:sp>
        <p:nvSpPr>
          <p:cNvPr id="182275" name="Rectangle 3"/>
          <p:cNvSpPr>
            <a:spLocks noGrp="1" noChangeArrowheads="1"/>
          </p:cNvSpPr>
          <p:nvPr>
            <p:ph type="body" idx="1"/>
          </p:nvPr>
        </p:nvSpPr>
        <p:spPr/>
        <p:txBody>
          <a:bodyPr/>
          <a:lstStyle/>
          <a:p>
            <a:pPr>
              <a:lnSpc>
                <a:spcPct val="120000"/>
              </a:lnSpc>
            </a:pPr>
            <a:r>
              <a:rPr lang="zh-CN" altLang="en-US" dirty="0"/>
              <a:t>先进行级联，再整体清零或置数</a:t>
            </a:r>
          </a:p>
          <a:p>
            <a:pPr lvl="1">
              <a:lnSpc>
                <a:spcPct val="120000"/>
              </a:lnSpc>
            </a:pPr>
            <a:r>
              <a:rPr lang="zh-CN" altLang="en-US" dirty="0"/>
              <a:t>例：用74</a:t>
            </a:r>
            <a:r>
              <a:rPr lang="en-US" altLang="zh-CN" dirty="0"/>
              <a:t>x163</a:t>
            </a:r>
            <a:r>
              <a:rPr lang="zh-CN" altLang="en-US" dirty="0"/>
              <a:t>构造模193计数器</a:t>
            </a:r>
          </a:p>
          <a:p>
            <a:pPr lvl="1">
              <a:lnSpc>
                <a:spcPct val="120000"/>
              </a:lnSpc>
              <a:buFont typeface="Wingdings" pitchFamily="2" charset="2"/>
              <a:buNone/>
            </a:pPr>
            <a:r>
              <a:rPr lang="zh-CN" altLang="en-US" dirty="0"/>
              <a:t>  两片</a:t>
            </a:r>
            <a:r>
              <a:rPr lang="en-US" altLang="zh-CN" dirty="0"/>
              <a:t>163</a:t>
            </a:r>
            <a:r>
              <a:rPr lang="zh-CN" altLang="en-US" dirty="0"/>
              <a:t>级联得8位二进制计数器（0～255）</a:t>
            </a:r>
          </a:p>
          <a:p>
            <a:pPr lvl="1">
              <a:lnSpc>
                <a:spcPct val="120000"/>
              </a:lnSpc>
              <a:buFont typeface="Wingdings" pitchFamily="2" charset="2"/>
              <a:buNone/>
            </a:pPr>
            <a:r>
              <a:rPr lang="zh-CN" altLang="en-US" dirty="0"/>
              <a:t>   </a:t>
            </a:r>
            <a:r>
              <a:rPr lang="zh-CN" altLang="en-US" dirty="0">
                <a:latin typeface="Times New Roman"/>
              </a:rPr>
              <a:t>——</a:t>
            </a:r>
            <a:r>
              <a:rPr lang="zh-CN" altLang="en-US" dirty="0"/>
              <a:t> 采用整体清零法：0～192</a:t>
            </a:r>
          </a:p>
          <a:p>
            <a:pPr lvl="1">
              <a:lnSpc>
                <a:spcPct val="120000"/>
              </a:lnSpc>
              <a:buFont typeface="Wingdings" pitchFamily="2" charset="2"/>
              <a:buNone/>
            </a:pPr>
            <a:r>
              <a:rPr lang="zh-CN" altLang="en-US" dirty="0"/>
              <a:t>   </a:t>
            </a:r>
            <a:r>
              <a:rPr lang="zh-CN" altLang="en-US" dirty="0">
                <a:latin typeface="Times New Roman"/>
              </a:rPr>
              <a:t>——</a:t>
            </a:r>
            <a:r>
              <a:rPr lang="zh-CN" altLang="en-US" dirty="0"/>
              <a:t> 采用整体置数法：63～255</a:t>
            </a:r>
          </a:p>
          <a:p>
            <a:pPr lvl="1">
              <a:lnSpc>
                <a:spcPct val="120000"/>
              </a:lnSpc>
              <a:buFont typeface="Wingdings" pitchFamily="2" charset="2"/>
              <a:buNone/>
            </a:pPr>
            <a:r>
              <a:rPr lang="zh-CN" altLang="en-US" dirty="0"/>
              <a:t>                    256－193＝63 </a:t>
            </a:r>
          </a:p>
          <a:p>
            <a:pPr>
              <a:lnSpc>
                <a:spcPct val="120000"/>
              </a:lnSpc>
            </a:pPr>
            <a:r>
              <a:rPr lang="zh-CN" altLang="en-US" dirty="0"/>
              <a:t>若 </a:t>
            </a:r>
            <a:r>
              <a:rPr lang="en-US" altLang="zh-CN" dirty="0"/>
              <a:t>m </a:t>
            </a:r>
            <a:r>
              <a:rPr lang="zh-CN" altLang="en-US" dirty="0"/>
              <a:t>可以分解：</a:t>
            </a:r>
            <a:r>
              <a:rPr lang="en-US" altLang="zh-CN" dirty="0"/>
              <a:t>m = m1</a:t>
            </a:r>
            <a:r>
              <a:rPr lang="en-US" altLang="zh-CN" dirty="0">
                <a:sym typeface="Wingdings 2" pitchFamily="18" charset="2"/>
              </a:rPr>
              <a:t>m</a:t>
            </a:r>
            <a:r>
              <a:rPr lang="en-US" altLang="zh-CN" dirty="0"/>
              <a:t>2</a:t>
            </a:r>
          </a:p>
          <a:p>
            <a:pPr lvl="1">
              <a:lnSpc>
                <a:spcPct val="120000"/>
              </a:lnSpc>
            </a:pPr>
            <a:r>
              <a:rPr lang="zh-CN" altLang="en-US" dirty="0"/>
              <a:t>分别实现</a:t>
            </a:r>
            <a:r>
              <a:rPr lang="en-US" altLang="zh-CN" dirty="0"/>
              <a:t>m1</a:t>
            </a:r>
            <a:r>
              <a:rPr lang="zh-CN" altLang="en-US" dirty="0"/>
              <a:t>和</a:t>
            </a:r>
            <a:r>
              <a:rPr lang="en-US" altLang="zh-CN" dirty="0"/>
              <a:t>m2，</a:t>
            </a:r>
            <a:r>
              <a:rPr lang="zh-CN" altLang="en-US" dirty="0"/>
              <a:t>再级联</a:t>
            </a:r>
            <a:endParaRPr lang="en-US" altLang="zh-CN" dirty="0"/>
          </a:p>
          <a:p>
            <a:pPr lvl="1">
              <a:lnSpc>
                <a:spcPct val="120000"/>
              </a:lnSpc>
            </a:pPr>
            <a:r>
              <a:rPr lang="zh-CN" altLang="en-US" dirty="0"/>
              <a:t>如</a:t>
            </a:r>
            <a:r>
              <a:rPr lang="en-US" altLang="zh-CN" dirty="0"/>
              <a:t>60</a:t>
            </a:r>
            <a:r>
              <a:rPr lang="zh-CN" altLang="en-US" dirty="0"/>
              <a:t>进制，可采用整体级联，或分解的方法</a:t>
            </a:r>
          </a:p>
        </p:txBody>
      </p:sp>
      <p:sp>
        <p:nvSpPr>
          <p:cNvPr id="2" name="日期占位符 1"/>
          <p:cNvSpPr>
            <a:spLocks noGrp="1"/>
          </p:cNvSpPr>
          <p:nvPr>
            <p:ph type="dt" sz="half" idx="10"/>
          </p:nvPr>
        </p:nvSpPr>
        <p:spPr/>
        <p:txBody>
          <a:bodyPr/>
          <a:lstStyle/>
          <a:p>
            <a:pPr>
              <a:defRPr/>
            </a:pPr>
            <a:fld id="{17D04869-1474-404A-A356-354EF79FE621}"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36</a:t>
            </a:fld>
            <a:endParaRPr lang="en-US" altLang="zh-CN"/>
          </a:p>
        </p:txBody>
      </p:sp>
    </p:spTree>
    <p:extLst>
      <p:ext uri="{BB962C8B-B14F-4D97-AF65-F5344CB8AC3E}">
        <p14:creationId xmlns:p14="http://schemas.microsoft.com/office/powerpoint/2010/main" val="1656638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linds(horizontal)">
                                      <p:cBhvr>
                                        <p:cTn id="7" dur="500"/>
                                        <p:tgtEl>
                                          <p:spTgt spid="182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blinds(horizontal)">
                                      <p:cBhvr>
                                        <p:cTn id="12" dur="500"/>
                                        <p:tgtEl>
                                          <p:spTgt spid="182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2275">
                                            <p:txEl>
                                              <p:pRg st="2" end="2"/>
                                            </p:txEl>
                                          </p:spTgt>
                                        </p:tgtEl>
                                        <p:attrNameLst>
                                          <p:attrName>style.visibility</p:attrName>
                                        </p:attrNameLst>
                                      </p:cBhvr>
                                      <p:to>
                                        <p:strVal val="visible"/>
                                      </p:to>
                                    </p:set>
                                    <p:animEffect transition="in" filter="blinds(horizontal)">
                                      <p:cBhvr>
                                        <p:cTn id="17" dur="500"/>
                                        <p:tgtEl>
                                          <p:spTgt spid="182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2275">
                                            <p:txEl>
                                              <p:pRg st="3" end="3"/>
                                            </p:txEl>
                                          </p:spTgt>
                                        </p:tgtEl>
                                        <p:attrNameLst>
                                          <p:attrName>style.visibility</p:attrName>
                                        </p:attrNameLst>
                                      </p:cBhvr>
                                      <p:to>
                                        <p:strVal val="visible"/>
                                      </p:to>
                                    </p:set>
                                    <p:animEffect transition="in" filter="blinds(horizontal)">
                                      <p:cBhvr>
                                        <p:cTn id="22" dur="500"/>
                                        <p:tgtEl>
                                          <p:spTgt spid="1822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2275">
                                            <p:txEl>
                                              <p:pRg st="4" end="4"/>
                                            </p:txEl>
                                          </p:spTgt>
                                        </p:tgtEl>
                                        <p:attrNameLst>
                                          <p:attrName>style.visibility</p:attrName>
                                        </p:attrNameLst>
                                      </p:cBhvr>
                                      <p:to>
                                        <p:strVal val="visible"/>
                                      </p:to>
                                    </p:set>
                                    <p:animEffect transition="in" filter="blinds(horizontal)">
                                      <p:cBhvr>
                                        <p:cTn id="27" dur="500"/>
                                        <p:tgtEl>
                                          <p:spTgt spid="1822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2275">
                                            <p:txEl>
                                              <p:pRg st="5" end="5"/>
                                            </p:txEl>
                                          </p:spTgt>
                                        </p:tgtEl>
                                        <p:attrNameLst>
                                          <p:attrName>style.visibility</p:attrName>
                                        </p:attrNameLst>
                                      </p:cBhvr>
                                      <p:to>
                                        <p:strVal val="visible"/>
                                      </p:to>
                                    </p:set>
                                    <p:animEffect transition="in" filter="blinds(horizontal)">
                                      <p:cBhvr>
                                        <p:cTn id="32" dur="500"/>
                                        <p:tgtEl>
                                          <p:spTgt spid="1822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2275">
                                            <p:txEl>
                                              <p:pRg st="6" end="6"/>
                                            </p:txEl>
                                          </p:spTgt>
                                        </p:tgtEl>
                                        <p:attrNameLst>
                                          <p:attrName>style.visibility</p:attrName>
                                        </p:attrNameLst>
                                      </p:cBhvr>
                                      <p:to>
                                        <p:strVal val="visible"/>
                                      </p:to>
                                    </p:set>
                                    <p:animEffect transition="in" filter="blinds(horizontal)">
                                      <p:cBhvr>
                                        <p:cTn id="37" dur="500"/>
                                        <p:tgtEl>
                                          <p:spTgt spid="1822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2275">
                                            <p:txEl>
                                              <p:pRg st="7" end="7"/>
                                            </p:txEl>
                                          </p:spTgt>
                                        </p:tgtEl>
                                        <p:attrNameLst>
                                          <p:attrName>style.visibility</p:attrName>
                                        </p:attrNameLst>
                                      </p:cBhvr>
                                      <p:to>
                                        <p:strVal val="visible"/>
                                      </p:to>
                                    </p:set>
                                    <p:animEffect transition="in" filter="blinds(horizontal)">
                                      <p:cBhvr>
                                        <p:cTn id="42" dur="500"/>
                                        <p:tgtEl>
                                          <p:spTgt spid="1822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2275">
                                            <p:txEl>
                                              <p:pRg st="8" end="8"/>
                                            </p:txEl>
                                          </p:spTgt>
                                        </p:tgtEl>
                                        <p:attrNameLst>
                                          <p:attrName>style.visibility</p:attrName>
                                        </p:attrNameLst>
                                      </p:cBhvr>
                                      <p:to>
                                        <p:strVal val="visible"/>
                                      </p:to>
                                    </p:set>
                                    <p:animEffect transition="in" filter="blinds(horizontal)">
                                      <p:cBhvr>
                                        <p:cTn id="47" dur="500"/>
                                        <p:tgtEl>
                                          <p:spTgt spid="1822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zh-CN" altLang="en-US"/>
              <a:t>计数器的级联</a:t>
            </a:r>
          </a:p>
        </p:txBody>
      </p:sp>
      <p:grpSp>
        <p:nvGrpSpPr>
          <p:cNvPr id="188419" name="Group 3"/>
          <p:cNvGrpSpPr>
            <a:grpSpLocks/>
          </p:cNvGrpSpPr>
          <p:nvPr/>
        </p:nvGrpSpPr>
        <p:grpSpPr bwMode="auto">
          <a:xfrm>
            <a:off x="0" y="1371600"/>
            <a:ext cx="9072563" cy="4005263"/>
            <a:chOff x="0" y="986"/>
            <a:chExt cx="5715" cy="2523"/>
          </a:xfrm>
        </p:grpSpPr>
        <p:graphicFrame>
          <p:nvGraphicFramePr>
            <p:cNvPr id="188420" name="Object 4"/>
            <p:cNvGraphicFramePr>
              <a:graphicFrameLocks noChangeAspect="1"/>
            </p:cNvGraphicFramePr>
            <p:nvPr/>
          </p:nvGraphicFramePr>
          <p:xfrm>
            <a:off x="672" y="986"/>
            <a:ext cx="4800" cy="2523"/>
          </p:xfrm>
          <a:graphic>
            <a:graphicData uri="http://schemas.openxmlformats.org/presentationml/2006/ole">
              <mc:AlternateContent xmlns:mc="http://schemas.openxmlformats.org/markup-compatibility/2006">
                <mc:Choice xmlns:v="urn:schemas-microsoft-com:vml" Requires="v">
                  <p:oleObj spid="_x0000_s188545" name="Image" r:id="rId4" imgW="6184127" imgH="3250794" progId="Photoshop.Image.7">
                    <p:embed/>
                  </p:oleObj>
                </mc:Choice>
                <mc:Fallback>
                  <p:oleObj name="Image" r:id="rId4" imgW="6184127" imgH="3250794"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 y="986"/>
                          <a:ext cx="4800" cy="2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21" name="Text Box 5"/>
            <p:cNvSpPr txBox="1">
              <a:spLocks noChangeArrowheads="1"/>
            </p:cNvSpPr>
            <p:nvPr/>
          </p:nvSpPr>
          <p:spPr bwMode="auto">
            <a:xfrm>
              <a:off x="96" y="1526"/>
              <a:ext cx="5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chemeClr val="tx2"/>
                  </a:solidFill>
                </a:rPr>
                <a:t>CLOCK</a:t>
              </a:r>
            </a:p>
          </p:txBody>
        </p:sp>
        <p:sp>
          <p:nvSpPr>
            <p:cNvPr id="188422" name="Text Box 6"/>
            <p:cNvSpPr txBox="1">
              <a:spLocks noChangeArrowheads="1"/>
            </p:cNvSpPr>
            <p:nvPr/>
          </p:nvSpPr>
          <p:spPr bwMode="auto">
            <a:xfrm>
              <a:off x="0" y="1718"/>
              <a:ext cx="7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chemeClr val="tx2"/>
                  </a:solidFill>
                </a:rPr>
                <a:t>RESET_L</a:t>
              </a:r>
            </a:p>
          </p:txBody>
        </p:sp>
        <p:sp>
          <p:nvSpPr>
            <p:cNvPr id="188423" name="Text Box 7"/>
            <p:cNvSpPr txBox="1">
              <a:spLocks noChangeArrowheads="1"/>
            </p:cNvSpPr>
            <p:nvPr/>
          </p:nvSpPr>
          <p:spPr bwMode="auto">
            <a:xfrm>
              <a:off x="48" y="1910"/>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chemeClr val="tx2"/>
                  </a:solidFill>
                </a:rPr>
                <a:t>LOAD_L</a:t>
              </a:r>
            </a:p>
          </p:txBody>
        </p:sp>
        <p:sp>
          <p:nvSpPr>
            <p:cNvPr id="188424" name="Text Box 8"/>
            <p:cNvSpPr txBox="1">
              <a:spLocks noChangeArrowheads="1"/>
            </p:cNvSpPr>
            <p:nvPr/>
          </p:nvSpPr>
          <p:spPr bwMode="auto">
            <a:xfrm>
              <a:off x="96" y="2102"/>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CNTEN</a:t>
              </a:r>
            </a:p>
          </p:txBody>
        </p:sp>
        <p:sp>
          <p:nvSpPr>
            <p:cNvPr id="188425" name="Text Box 9"/>
            <p:cNvSpPr txBox="1">
              <a:spLocks noChangeArrowheads="1"/>
            </p:cNvSpPr>
            <p:nvPr/>
          </p:nvSpPr>
          <p:spPr bwMode="auto">
            <a:xfrm>
              <a:off x="388" y="2466"/>
              <a:ext cx="28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000" b="1"/>
                <a:t>D0</a:t>
              </a:r>
            </a:p>
            <a:p>
              <a:pPr>
                <a:lnSpc>
                  <a:spcPct val="90000"/>
                </a:lnSpc>
              </a:pPr>
              <a:r>
                <a:rPr lang="en-US" altLang="zh-CN" sz="2000" b="1"/>
                <a:t>D1</a:t>
              </a:r>
            </a:p>
            <a:p>
              <a:pPr>
                <a:lnSpc>
                  <a:spcPct val="90000"/>
                </a:lnSpc>
              </a:pPr>
              <a:r>
                <a:rPr lang="en-US" altLang="zh-CN" sz="2000" b="1"/>
                <a:t>D2</a:t>
              </a:r>
            </a:p>
            <a:p>
              <a:pPr>
                <a:lnSpc>
                  <a:spcPct val="90000"/>
                </a:lnSpc>
              </a:pPr>
              <a:r>
                <a:rPr lang="en-US" altLang="zh-CN" sz="2000" b="1"/>
                <a:t>D3</a:t>
              </a:r>
            </a:p>
          </p:txBody>
        </p:sp>
        <p:sp>
          <p:nvSpPr>
            <p:cNvPr id="188426" name="Text Box 10"/>
            <p:cNvSpPr txBox="1">
              <a:spLocks noChangeArrowheads="1"/>
            </p:cNvSpPr>
            <p:nvPr/>
          </p:nvSpPr>
          <p:spPr bwMode="auto">
            <a:xfrm>
              <a:off x="5424" y="2438"/>
              <a:ext cx="29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Q4</a:t>
              </a:r>
            </a:p>
            <a:p>
              <a:r>
                <a:rPr lang="en-US" altLang="zh-CN" sz="2000" b="1"/>
                <a:t>Q5</a:t>
              </a:r>
            </a:p>
            <a:p>
              <a:r>
                <a:rPr lang="en-US" altLang="zh-CN" sz="2000" b="1"/>
                <a:t>Q6</a:t>
              </a:r>
            </a:p>
            <a:p>
              <a:r>
                <a:rPr lang="en-US" altLang="zh-CN" sz="2000" b="1"/>
                <a:t>Q7</a:t>
              </a:r>
            </a:p>
          </p:txBody>
        </p:sp>
        <p:sp>
          <p:nvSpPr>
            <p:cNvPr id="188427" name="Text Box 11"/>
            <p:cNvSpPr txBox="1">
              <a:spLocks noChangeArrowheads="1"/>
            </p:cNvSpPr>
            <p:nvPr/>
          </p:nvSpPr>
          <p:spPr bwMode="auto">
            <a:xfrm>
              <a:off x="1510" y="1282"/>
              <a:ext cx="65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spAutoFit/>
            </a:bodyPr>
            <a:lstStyle/>
            <a:p>
              <a:r>
                <a:rPr lang="zh-CN" altLang="en-US" sz="2000" b="1" dirty="0">
                  <a:latin typeface="Arial" charset="0"/>
                </a:rPr>
                <a:t>74</a:t>
              </a:r>
              <a:r>
                <a:rPr lang="en-US" altLang="zh-CN" sz="2000" b="1" dirty="0">
                  <a:latin typeface="Arial" charset="0"/>
                </a:rPr>
                <a:t>x163</a:t>
              </a:r>
            </a:p>
          </p:txBody>
        </p:sp>
        <p:sp>
          <p:nvSpPr>
            <p:cNvPr id="188428" name="Text Box 12"/>
            <p:cNvSpPr txBox="1">
              <a:spLocks noChangeArrowheads="1"/>
            </p:cNvSpPr>
            <p:nvPr/>
          </p:nvSpPr>
          <p:spPr bwMode="auto">
            <a:xfrm>
              <a:off x="4560" y="1296"/>
              <a:ext cx="65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spAutoFit/>
            </a:bodyPr>
            <a:lstStyle/>
            <a:p>
              <a:r>
                <a:rPr lang="zh-CN" altLang="en-US" sz="2000" b="1">
                  <a:latin typeface="Arial" charset="0"/>
                </a:rPr>
                <a:t>74</a:t>
              </a:r>
              <a:r>
                <a:rPr lang="en-US" altLang="zh-CN" sz="2000" b="1">
                  <a:latin typeface="Arial" charset="0"/>
                </a:rPr>
                <a:t>x163</a:t>
              </a:r>
            </a:p>
          </p:txBody>
        </p:sp>
      </p:grpSp>
      <p:grpSp>
        <p:nvGrpSpPr>
          <p:cNvPr id="188429" name="Group 13"/>
          <p:cNvGrpSpPr>
            <a:grpSpLocks/>
          </p:cNvGrpSpPr>
          <p:nvPr/>
        </p:nvGrpSpPr>
        <p:grpSpPr bwMode="auto">
          <a:xfrm>
            <a:off x="3468688" y="3317875"/>
            <a:ext cx="3692525" cy="1711325"/>
            <a:chOff x="2185" y="2090"/>
            <a:chExt cx="2326" cy="1078"/>
          </a:xfrm>
        </p:grpSpPr>
        <p:sp>
          <p:nvSpPr>
            <p:cNvPr id="188430" name="Line 14"/>
            <p:cNvSpPr>
              <a:spLocks noChangeShapeType="1"/>
            </p:cNvSpPr>
            <p:nvPr/>
          </p:nvSpPr>
          <p:spPr bwMode="auto">
            <a:xfrm>
              <a:off x="2185" y="3168"/>
              <a:ext cx="1968" cy="0"/>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8431" name="Line 15"/>
            <p:cNvSpPr>
              <a:spLocks noChangeShapeType="1"/>
            </p:cNvSpPr>
            <p:nvPr/>
          </p:nvSpPr>
          <p:spPr bwMode="auto">
            <a:xfrm>
              <a:off x="4153" y="2112"/>
              <a:ext cx="0" cy="1056"/>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8432" name="Line 16"/>
            <p:cNvSpPr>
              <a:spLocks noChangeShapeType="1"/>
            </p:cNvSpPr>
            <p:nvPr/>
          </p:nvSpPr>
          <p:spPr bwMode="auto">
            <a:xfrm flipV="1">
              <a:off x="4153" y="2090"/>
              <a:ext cx="358" cy="0"/>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8433" name="Line 17"/>
            <p:cNvSpPr>
              <a:spLocks noChangeShapeType="1"/>
            </p:cNvSpPr>
            <p:nvPr/>
          </p:nvSpPr>
          <p:spPr bwMode="auto">
            <a:xfrm flipV="1">
              <a:off x="4153" y="2278"/>
              <a:ext cx="358" cy="0"/>
            </a:xfrm>
            <a:prstGeom prst="line">
              <a:avLst/>
            </a:prstGeom>
            <a:noFill/>
            <a:ln w="5715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日期占位符 1"/>
          <p:cNvSpPr>
            <a:spLocks noGrp="1"/>
          </p:cNvSpPr>
          <p:nvPr>
            <p:ph type="dt" sz="half" idx="10"/>
          </p:nvPr>
        </p:nvSpPr>
        <p:spPr/>
        <p:txBody>
          <a:bodyPr/>
          <a:lstStyle/>
          <a:p>
            <a:pPr>
              <a:defRPr/>
            </a:pPr>
            <a:fld id="{0AED8EDB-F1A4-48DD-979B-E21706C02C17}"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37</a:t>
            </a:fld>
            <a:endParaRPr lang="en-US" altLang="zh-CN"/>
          </a:p>
        </p:txBody>
      </p:sp>
      <p:sp>
        <p:nvSpPr>
          <p:cNvPr id="22" name="Text Box 18"/>
          <p:cNvSpPr txBox="1">
            <a:spLocks noChangeArrowheads="1"/>
          </p:cNvSpPr>
          <p:nvPr/>
        </p:nvSpPr>
        <p:spPr bwMode="auto">
          <a:xfrm>
            <a:off x="2380064" y="5376863"/>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Tahoma" pitchFamily="34" charset="0"/>
                <a:ea typeface="黑体" pitchFamily="2" charset="-122"/>
              </a:rPr>
              <a:t>低位</a:t>
            </a:r>
          </a:p>
        </p:txBody>
      </p:sp>
      <p:sp>
        <p:nvSpPr>
          <p:cNvPr id="23" name="Text Box 18"/>
          <p:cNvSpPr txBox="1">
            <a:spLocks noChangeArrowheads="1"/>
          </p:cNvSpPr>
          <p:nvPr/>
        </p:nvSpPr>
        <p:spPr bwMode="auto">
          <a:xfrm>
            <a:off x="7380312" y="5386675"/>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Tahoma" pitchFamily="34" charset="0"/>
                <a:ea typeface="黑体" pitchFamily="2" charset="-122"/>
              </a:rPr>
              <a:t>高位</a:t>
            </a:r>
          </a:p>
        </p:txBody>
      </p:sp>
    </p:spTree>
    <p:extLst>
      <p:ext uri="{BB962C8B-B14F-4D97-AF65-F5344CB8AC3E}">
        <p14:creationId xmlns:p14="http://schemas.microsoft.com/office/powerpoint/2010/main" val="2514573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8419"/>
                                        </p:tgtEl>
                                        <p:attrNameLst>
                                          <p:attrName>style.visibility</p:attrName>
                                        </p:attrNameLst>
                                      </p:cBhvr>
                                      <p:to>
                                        <p:strVal val="visible"/>
                                      </p:to>
                                    </p:set>
                                    <p:animEffect transition="in" filter="dissolve">
                                      <p:cBhvr>
                                        <p:cTn id="7" dur="500"/>
                                        <p:tgtEl>
                                          <p:spTgt spid="188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8429"/>
                                        </p:tgtEl>
                                        <p:attrNameLst>
                                          <p:attrName>style.visibility</p:attrName>
                                        </p:attrNameLst>
                                      </p:cBhvr>
                                      <p:to>
                                        <p:strVal val="visible"/>
                                      </p:to>
                                    </p:set>
                                    <p:animEffect transition="in" filter="wipe(left)">
                                      <p:cBhvr>
                                        <p:cTn id="12" dur="500"/>
                                        <p:tgtEl>
                                          <p:spTgt spid="1884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467" name="Group 3"/>
          <p:cNvGrpSpPr>
            <a:grpSpLocks/>
          </p:cNvGrpSpPr>
          <p:nvPr/>
        </p:nvGrpSpPr>
        <p:grpSpPr bwMode="auto">
          <a:xfrm>
            <a:off x="2357438" y="1162199"/>
            <a:ext cx="2286000" cy="3919537"/>
            <a:chOff x="1536" y="747"/>
            <a:chExt cx="1440" cy="2469"/>
          </a:xfrm>
        </p:grpSpPr>
        <p:sp>
          <p:nvSpPr>
            <p:cNvPr id="190468" name="Rectangle 4"/>
            <p:cNvSpPr>
              <a:spLocks noChangeArrowheads="1"/>
            </p:cNvSpPr>
            <p:nvPr/>
          </p:nvSpPr>
          <p:spPr bwMode="auto">
            <a:xfrm>
              <a:off x="1776" y="100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190469" name="Oval 5"/>
            <p:cNvSpPr>
              <a:spLocks noChangeArrowheads="1"/>
            </p:cNvSpPr>
            <p:nvPr/>
          </p:nvSpPr>
          <p:spPr bwMode="auto">
            <a:xfrm>
              <a:off x="1680"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0" name="Oval 6"/>
            <p:cNvSpPr>
              <a:spLocks noChangeArrowheads="1"/>
            </p:cNvSpPr>
            <p:nvPr/>
          </p:nvSpPr>
          <p:spPr bwMode="auto">
            <a:xfrm>
              <a:off x="1680"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471" name="Group 7"/>
            <p:cNvGrpSpPr>
              <a:grpSpLocks/>
            </p:cNvGrpSpPr>
            <p:nvPr/>
          </p:nvGrpSpPr>
          <p:grpSpPr bwMode="auto">
            <a:xfrm>
              <a:off x="1776" y="1104"/>
              <a:ext cx="96" cy="96"/>
              <a:chOff x="2880" y="2064"/>
              <a:chExt cx="96" cy="192"/>
            </a:xfrm>
          </p:grpSpPr>
          <p:sp>
            <p:nvSpPr>
              <p:cNvPr id="190472" name="Line 8"/>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3" name="Line 9"/>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0474" name="Line 10"/>
            <p:cNvSpPr>
              <a:spLocks noChangeShapeType="1"/>
            </p:cNvSpPr>
            <p:nvPr/>
          </p:nvSpPr>
          <p:spPr bwMode="auto">
            <a:xfrm>
              <a:off x="1536"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5" name="Line 11"/>
            <p:cNvSpPr>
              <a:spLocks noChangeShapeType="1"/>
            </p:cNvSpPr>
            <p:nvPr/>
          </p:nvSpPr>
          <p:spPr bwMode="auto">
            <a:xfrm>
              <a:off x="1536" y="15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6" name="Line 12"/>
            <p:cNvSpPr>
              <a:spLocks noChangeShapeType="1"/>
            </p:cNvSpPr>
            <p:nvPr/>
          </p:nvSpPr>
          <p:spPr bwMode="auto">
            <a:xfrm>
              <a:off x="1536"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7" name="Line 13"/>
            <p:cNvSpPr>
              <a:spLocks noChangeShapeType="1"/>
            </p:cNvSpPr>
            <p:nvPr/>
          </p:nvSpPr>
          <p:spPr bwMode="auto">
            <a:xfrm>
              <a:off x="1536"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8" name="Line 14"/>
            <p:cNvSpPr>
              <a:spLocks noChangeShapeType="1"/>
            </p:cNvSpPr>
            <p:nvPr/>
          </p:nvSpPr>
          <p:spPr bwMode="auto">
            <a:xfrm>
              <a:off x="15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9" name="Line 15"/>
            <p:cNvSpPr>
              <a:spLocks noChangeShapeType="1"/>
            </p:cNvSpPr>
            <p:nvPr/>
          </p:nvSpPr>
          <p:spPr bwMode="auto">
            <a:xfrm>
              <a:off x="15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0" name="Line 16"/>
            <p:cNvSpPr>
              <a:spLocks noChangeShapeType="1"/>
            </p:cNvSpPr>
            <p:nvPr/>
          </p:nvSpPr>
          <p:spPr bwMode="auto">
            <a:xfrm>
              <a:off x="15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1" name="Line 17"/>
            <p:cNvSpPr>
              <a:spLocks noChangeShapeType="1"/>
            </p:cNvSpPr>
            <p:nvPr/>
          </p:nvSpPr>
          <p:spPr bwMode="auto">
            <a:xfrm>
              <a:off x="15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2" name="Line 18"/>
            <p:cNvSpPr>
              <a:spLocks noChangeShapeType="1"/>
            </p:cNvSpPr>
            <p:nvPr/>
          </p:nvSpPr>
          <p:spPr bwMode="auto">
            <a:xfrm>
              <a:off x="1536" y="11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3" name="Line 19"/>
            <p:cNvSpPr>
              <a:spLocks noChangeShapeType="1"/>
            </p:cNvSpPr>
            <p:nvPr/>
          </p:nvSpPr>
          <p:spPr bwMode="auto">
            <a:xfrm>
              <a:off x="27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4" name="Line 20"/>
            <p:cNvSpPr>
              <a:spLocks noChangeShapeType="1"/>
            </p:cNvSpPr>
            <p:nvPr/>
          </p:nvSpPr>
          <p:spPr bwMode="auto">
            <a:xfrm>
              <a:off x="27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5" name="Line 21"/>
            <p:cNvSpPr>
              <a:spLocks noChangeShapeType="1"/>
            </p:cNvSpPr>
            <p:nvPr/>
          </p:nvSpPr>
          <p:spPr bwMode="auto">
            <a:xfrm>
              <a:off x="27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6" name="Text Box 22"/>
            <p:cNvSpPr txBox="1">
              <a:spLocks noChangeArrowheads="1"/>
            </p:cNvSpPr>
            <p:nvPr/>
          </p:nvSpPr>
          <p:spPr bwMode="auto">
            <a:xfrm>
              <a:off x="1890" y="747"/>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sp>
          <p:nvSpPr>
            <p:cNvPr id="190487" name="Line 23"/>
            <p:cNvSpPr>
              <a:spLocks noChangeShapeType="1"/>
            </p:cNvSpPr>
            <p:nvPr/>
          </p:nvSpPr>
          <p:spPr bwMode="auto">
            <a:xfrm>
              <a:off x="27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8" name="Line 24"/>
            <p:cNvSpPr>
              <a:spLocks noChangeShapeType="1"/>
            </p:cNvSpPr>
            <p:nvPr/>
          </p:nvSpPr>
          <p:spPr bwMode="auto">
            <a:xfrm>
              <a:off x="2736"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0489" name="Group 25"/>
          <p:cNvGrpSpPr>
            <a:grpSpLocks/>
          </p:cNvGrpSpPr>
          <p:nvPr/>
        </p:nvGrpSpPr>
        <p:grpSpPr bwMode="auto">
          <a:xfrm>
            <a:off x="5786438" y="1162199"/>
            <a:ext cx="2286000" cy="3919537"/>
            <a:chOff x="1536" y="747"/>
            <a:chExt cx="1440" cy="2469"/>
          </a:xfrm>
        </p:grpSpPr>
        <p:sp>
          <p:nvSpPr>
            <p:cNvPr id="190490" name="Rectangle 26"/>
            <p:cNvSpPr>
              <a:spLocks noChangeArrowheads="1"/>
            </p:cNvSpPr>
            <p:nvPr/>
          </p:nvSpPr>
          <p:spPr bwMode="auto">
            <a:xfrm>
              <a:off x="1776" y="100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190491" name="Oval 27"/>
            <p:cNvSpPr>
              <a:spLocks noChangeArrowheads="1"/>
            </p:cNvSpPr>
            <p:nvPr/>
          </p:nvSpPr>
          <p:spPr bwMode="auto">
            <a:xfrm>
              <a:off x="1680"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2" name="Oval 28"/>
            <p:cNvSpPr>
              <a:spLocks noChangeArrowheads="1"/>
            </p:cNvSpPr>
            <p:nvPr/>
          </p:nvSpPr>
          <p:spPr bwMode="auto">
            <a:xfrm>
              <a:off x="1680"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493" name="Group 29"/>
            <p:cNvGrpSpPr>
              <a:grpSpLocks/>
            </p:cNvGrpSpPr>
            <p:nvPr/>
          </p:nvGrpSpPr>
          <p:grpSpPr bwMode="auto">
            <a:xfrm>
              <a:off x="1776" y="1104"/>
              <a:ext cx="96" cy="96"/>
              <a:chOff x="2880" y="2064"/>
              <a:chExt cx="96" cy="192"/>
            </a:xfrm>
          </p:grpSpPr>
          <p:sp>
            <p:nvSpPr>
              <p:cNvPr id="190494" name="Line 30"/>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5" name="Line 31"/>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0496" name="Line 32"/>
            <p:cNvSpPr>
              <a:spLocks noChangeShapeType="1"/>
            </p:cNvSpPr>
            <p:nvPr/>
          </p:nvSpPr>
          <p:spPr bwMode="auto">
            <a:xfrm>
              <a:off x="1536"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7" name="Line 33"/>
            <p:cNvSpPr>
              <a:spLocks noChangeShapeType="1"/>
            </p:cNvSpPr>
            <p:nvPr/>
          </p:nvSpPr>
          <p:spPr bwMode="auto">
            <a:xfrm>
              <a:off x="1536" y="15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8" name="Line 34"/>
            <p:cNvSpPr>
              <a:spLocks noChangeShapeType="1"/>
            </p:cNvSpPr>
            <p:nvPr/>
          </p:nvSpPr>
          <p:spPr bwMode="auto">
            <a:xfrm>
              <a:off x="1536"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9" name="Line 35"/>
            <p:cNvSpPr>
              <a:spLocks noChangeShapeType="1"/>
            </p:cNvSpPr>
            <p:nvPr/>
          </p:nvSpPr>
          <p:spPr bwMode="auto">
            <a:xfrm>
              <a:off x="1536"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0" name="Line 36"/>
            <p:cNvSpPr>
              <a:spLocks noChangeShapeType="1"/>
            </p:cNvSpPr>
            <p:nvPr/>
          </p:nvSpPr>
          <p:spPr bwMode="auto">
            <a:xfrm>
              <a:off x="15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1" name="Line 37"/>
            <p:cNvSpPr>
              <a:spLocks noChangeShapeType="1"/>
            </p:cNvSpPr>
            <p:nvPr/>
          </p:nvSpPr>
          <p:spPr bwMode="auto">
            <a:xfrm>
              <a:off x="15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2" name="Line 38"/>
            <p:cNvSpPr>
              <a:spLocks noChangeShapeType="1"/>
            </p:cNvSpPr>
            <p:nvPr/>
          </p:nvSpPr>
          <p:spPr bwMode="auto">
            <a:xfrm>
              <a:off x="15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3" name="Line 39"/>
            <p:cNvSpPr>
              <a:spLocks noChangeShapeType="1"/>
            </p:cNvSpPr>
            <p:nvPr/>
          </p:nvSpPr>
          <p:spPr bwMode="auto">
            <a:xfrm>
              <a:off x="15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4" name="Line 40"/>
            <p:cNvSpPr>
              <a:spLocks noChangeShapeType="1"/>
            </p:cNvSpPr>
            <p:nvPr/>
          </p:nvSpPr>
          <p:spPr bwMode="auto">
            <a:xfrm>
              <a:off x="1536" y="11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5" name="Line 41"/>
            <p:cNvSpPr>
              <a:spLocks noChangeShapeType="1"/>
            </p:cNvSpPr>
            <p:nvPr/>
          </p:nvSpPr>
          <p:spPr bwMode="auto">
            <a:xfrm>
              <a:off x="27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6" name="Line 42"/>
            <p:cNvSpPr>
              <a:spLocks noChangeShapeType="1"/>
            </p:cNvSpPr>
            <p:nvPr/>
          </p:nvSpPr>
          <p:spPr bwMode="auto">
            <a:xfrm>
              <a:off x="27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7" name="Line 43"/>
            <p:cNvSpPr>
              <a:spLocks noChangeShapeType="1"/>
            </p:cNvSpPr>
            <p:nvPr/>
          </p:nvSpPr>
          <p:spPr bwMode="auto">
            <a:xfrm>
              <a:off x="27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8" name="Text Box 44"/>
            <p:cNvSpPr txBox="1">
              <a:spLocks noChangeArrowheads="1"/>
            </p:cNvSpPr>
            <p:nvPr/>
          </p:nvSpPr>
          <p:spPr bwMode="auto">
            <a:xfrm>
              <a:off x="1890" y="747"/>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sp>
          <p:nvSpPr>
            <p:cNvPr id="190509" name="Line 45"/>
            <p:cNvSpPr>
              <a:spLocks noChangeShapeType="1"/>
            </p:cNvSpPr>
            <p:nvPr/>
          </p:nvSpPr>
          <p:spPr bwMode="auto">
            <a:xfrm>
              <a:off x="27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0" name="Line 46"/>
            <p:cNvSpPr>
              <a:spLocks noChangeShapeType="1"/>
            </p:cNvSpPr>
            <p:nvPr/>
          </p:nvSpPr>
          <p:spPr bwMode="auto">
            <a:xfrm>
              <a:off x="2736"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0524" name="Group 60"/>
          <p:cNvGrpSpPr>
            <a:grpSpLocks/>
          </p:cNvGrpSpPr>
          <p:nvPr/>
        </p:nvGrpSpPr>
        <p:grpSpPr bwMode="auto">
          <a:xfrm>
            <a:off x="506413" y="2414736"/>
            <a:ext cx="1857375" cy="838200"/>
            <a:chOff x="319" y="1392"/>
            <a:chExt cx="1170" cy="528"/>
          </a:xfrm>
        </p:grpSpPr>
        <p:sp>
          <p:nvSpPr>
            <p:cNvPr id="190525" name="Line 61"/>
            <p:cNvSpPr>
              <a:spLocks noChangeShapeType="1"/>
            </p:cNvSpPr>
            <p:nvPr/>
          </p:nvSpPr>
          <p:spPr bwMode="auto">
            <a:xfrm>
              <a:off x="1008" y="187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6" name="Line 62"/>
            <p:cNvSpPr>
              <a:spLocks noChangeShapeType="1"/>
            </p:cNvSpPr>
            <p:nvPr/>
          </p:nvSpPr>
          <p:spPr bwMode="auto">
            <a:xfrm>
              <a:off x="1489" y="1680"/>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7" name="Rectangle 63"/>
            <p:cNvSpPr>
              <a:spLocks noChangeArrowheads="1"/>
            </p:cNvSpPr>
            <p:nvPr/>
          </p:nvSpPr>
          <p:spPr bwMode="auto">
            <a:xfrm>
              <a:off x="720" y="1824"/>
              <a:ext cx="288" cy="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8" name="Line 64"/>
            <p:cNvSpPr>
              <a:spLocks noChangeShapeType="1"/>
            </p:cNvSpPr>
            <p:nvPr/>
          </p:nvSpPr>
          <p:spPr bwMode="auto">
            <a:xfrm>
              <a:off x="528" y="187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9" name="Line 65"/>
            <p:cNvSpPr>
              <a:spLocks noChangeShapeType="1"/>
            </p:cNvSpPr>
            <p:nvPr/>
          </p:nvSpPr>
          <p:spPr bwMode="auto">
            <a:xfrm flipV="1">
              <a:off x="528" y="1680"/>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0" name="Line 66"/>
            <p:cNvSpPr>
              <a:spLocks noChangeShapeType="1"/>
            </p:cNvSpPr>
            <p:nvPr/>
          </p:nvSpPr>
          <p:spPr bwMode="auto">
            <a:xfrm>
              <a:off x="432" y="168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1" name="Text Box 67"/>
            <p:cNvSpPr txBox="1">
              <a:spLocks noChangeArrowheads="1"/>
            </p:cNvSpPr>
            <p:nvPr/>
          </p:nvSpPr>
          <p:spPr bwMode="auto">
            <a:xfrm>
              <a:off x="319" y="1392"/>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+5</a:t>
              </a:r>
              <a:r>
                <a:rPr lang="en-US" altLang="zh-CN" b="1"/>
                <a:t>V</a:t>
              </a:r>
            </a:p>
          </p:txBody>
        </p:sp>
      </p:grpSp>
      <p:grpSp>
        <p:nvGrpSpPr>
          <p:cNvPr id="190532" name="Group 68"/>
          <p:cNvGrpSpPr>
            <a:grpSpLocks/>
          </p:cNvGrpSpPr>
          <p:nvPr/>
        </p:nvGrpSpPr>
        <p:grpSpPr bwMode="auto">
          <a:xfrm>
            <a:off x="4572000" y="2871936"/>
            <a:ext cx="1220788" cy="1981200"/>
            <a:chOff x="2735" y="1632"/>
            <a:chExt cx="769" cy="1248"/>
          </a:xfrm>
        </p:grpSpPr>
        <p:sp>
          <p:nvSpPr>
            <p:cNvPr id="190533" name="Line 69"/>
            <p:cNvSpPr>
              <a:spLocks noChangeShapeType="1"/>
            </p:cNvSpPr>
            <p:nvPr/>
          </p:nvSpPr>
          <p:spPr bwMode="auto">
            <a:xfrm flipV="1">
              <a:off x="3068" y="1824"/>
              <a:ext cx="0" cy="10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4" name="Line 70"/>
            <p:cNvSpPr>
              <a:spLocks noChangeShapeType="1"/>
            </p:cNvSpPr>
            <p:nvPr/>
          </p:nvSpPr>
          <p:spPr bwMode="auto">
            <a:xfrm>
              <a:off x="3068" y="182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5" name="Line 71"/>
            <p:cNvSpPr>
              <a:spLocks noChangeShapeType="1"/>
            </p:cNvSpPr>
            <p:nvPr/>
          </p:nvSpPr>
          <p:spPr bwMode="auto">
            <a:xfrm>
              <a:off x="2735" y="288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6" name="Line 72"/>
            <p:cNvSpPr>
              <a:spLocks noChangeShapeType="1"/>
            </p:cNvSpPr>
            <p:nvPr/>
          </p:nvSpPr>
          <p:spPr bwMode="auto">
            <a:xfrm>
              <a:off x="3504" y="1632"/>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 name="组合 8"/>
          <p:cNvGrpSpPr/>
          <p:nvPr/>
        </p:nvGrpSpPr>
        <p:grpSpPr>
          <a:xfrm>
            <a:off x="636588" y="1196752"/>
            <a:ext cx="5149850" cy="776659"/>
            <a:chOff x="636588" y="1196752"/>
            <a:chExt cx="5149850" cy="776659"/>
          </a:xfrm>
        </p:grpSpPr>
        <p:sp>
          <p:nvSpPr>
            <p:cNvPr id="190538" name="Line 74"/>
            <p:cNvSpPr>
              <a:spLocks noChangeShapeType="1"/>
            </p:cNvSpPr>
            <p:nvPr/>
          </p:nvSpPr>
          <p:spPr bwMode="auto">
            <a:xfrm>
              <a:off x="2357438" y="1196752"/>
              <a:ext cx="0" cy="608384"/>
            </a:xfrm>
            <a:prstGeom prst="line">
              <a:avLst/>
            </a:prstGeom>
            <a:noFill/>
            <a:ln w="28575">
              <a:solidFill>
                <a:srgbClr val="FF0000"/>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9" name="Text Box 75"/>
            <p:cNvSpPr txBox="1">
              <a:spLocks noChangeArrowheads="1"/>
            </p:cNvSpPr>
            <p:nvPr/>
          </p:nvSpPr>
          <p:spPr bwMode="auto">
            <a:xfrm>
              <a:off x="636588" y="1576536"/>
              <a:ext cx="1041400"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FF0000"/>
                  </a:solidFill>
                  <a:latin typeface="Tahoma" pitchFamily="34" charset="0"/>
                </a:rPr>
                <a:t>CLOCK</a:t>
              </a:r>
            </a:p>
          </p:txBody>
        </p:sp>
        <p:sp>
          <p:nvSpPr>
            <p:cNvPr id="190540" name="Line 76"/>
            <p:cNvSpPr>
              <a:spLocks noChangeShapeType="1"/>
            </p:cNvSpPr>
            <p:nvPr/>
          </p:nvSpPr>
          <p:spPr bwMode="auto">
            <a:xfrm>
              <a:off x="1671638" y="1805136"/>
              <a:ext cx="68580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1" name="Line 77"/>
            <p:cNvSpPr>
              <a:spLocks noChangeShapeType="1"/>
            </p:cNvSpPr>
            <p:nvPr/>
          </p:nvSpPr>
          <p:spPr bwMode="auto">
            <a:xfrm>
              <a:off x="2357438" y="1196752"/>
              <a:ext cx="342900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2" name="Line 78"/>
            <p:cNvSpPr>
              <a:spLocks noChangeShapeType="1"/>
            </p:cNvSpPr>
            <p:nvPr/>
          </p:nvSpPr>
          <p:spPr bwMode="auto">
            <a:xfrm flipV="1">
              <a:off x="5786438" y="1196752"/>
              <a:ext cx="0" cy="608384"/>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 name="标题 4"/>
          <p:cNvSpPr>
            <a:spLocks noGrp="1"/>
          </p:cNvSpPr>
          <p:nvPr>
            <p:ph type="title"/>
          </p:nvPr>
        </p:nvSpPr>
        <p:spPr/>
        <p:txBody>
          <a:bodyPr/>
          <a:lstStyle/>
          <a:p>
            <a:r>
              <a:rPr lang="zh-CN" altLang="en-US" dirty="0"/>
              <a:t>采用整体清零</a:t>
            </a:r>
          </a:p>
        </p:txBody>
      </p:sp>
      <p:sp>
        <p:nvSpPr>
          <p:cNvPr id="2" name="日期占位符 1"/>
          <p:cNvSpPr>
            <a:spLocks noGrp="1"/>
          </p:cNvSpPr>
          <p:nvPr>
            <p:ph type="dt" sz="half" idx="10"/>
          </p:nvPr>
        </p:nvSpPr>
        <p:spPr/>
        <p:txBody>
          <a:bodyPr/>
          <a:lstStyle/>
          <a:p>
            <a:pPr>
              <a:defRPr/>
            </a:pPr>
            <a:fld id="{282A7407-CEB9-4013-906A-FBED1CB5CED8}"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38</a:t>
            </a:fld>
            <a:endParaRPr lang="en-US" altLang="zh-CN"/>
          </a:p>
        </p:txBody>
      </p:sp>
      <p:grpSp>
        <p:nvGrpSpPr>
          <p:cNvPr id="12" name="组合 11"/>
          <p:cNvGrpSpPr/>
          <p:nvPr/>
        </p:nvGrpSpPr>
        <p:grpSpPr>
          <a:xfrm>
            <a:off x="687388" y="1957536"/>
            <a:ext cx="7845053" cy="3948226"/>
            <a:chOff x="687388" y="1957536"/>
            <a:chExt cx="7845053" cy="3948226"/>
          </a:xfrm>
        </p:grpSpPr>
        <p:sp>
          <p:nvSpPr>
            <p:cNvPr id="102" name="Line 101"/>
            <p:cNvSpPr>
              <a:spLocks noChangeShapeType="1"/>
            </p:cNvSpPr>
            <p:nvPr/>
          </p:nvSpPr>
          <p:spPr bwMode="auto">
            <a:xfrm>
              <a:off x="8244408" y="4167337"/>
              <a:ext cx="14288" cy="1502682"/>
            </a:xfrm>
            <a:prstGeom prst="line">
              <a:avLst/>
            </a:prstGeom>
            <a:noFill/>
            <a:ln w="38100">
              <a:solidFill>
                <a:schemeClr val="hlink"/>
              </a:solidFill>
              <a:miter lim="800000"/>
              <a:headEnd type="oval"/>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 name="组合 10"/>
            <p:cNvGrpSpPr/>
            <p:nvPr/>
          </p:nvGrpSpPr>
          <p:grpSpPr>
            <a:xfrm>
              <a:off x="687388" y="1957536"/>
              <a:ext cx="7845053" cy="3948226"/>
              <a:chOff x="687388" y="1957536"/>
              <a:chExt cx="7845053" cy="3948226"/>
            </a:xfrm>
          </p:grpSpPr>
          <p:sp>
            <p:nvSpPr>
              <p:cNvPr id="190548" name="Text Box 84"/>
              <p:cNvSpPr txBox="1">
                <a:spLocks noChangeArrowheads="1"/>
              </p:cNvSpPr>
              <p:nvPr/>
            </p:nvSpPr>
            <p:spPr bwMode="auto">
              <a:xfrm>
                <a:off x="687388" y="1957536"/>
                <a:ext cx="992188"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CLR_L</a:t>
                </a:r>
              </a:p>
            </p:txBody>
          </p:sp>
          <p:grpSp>
            <p:nvGrpSpPr>
              <p:cNvPr id="10" name="组合 9"/>
              <p:cNvGrpSpPr/>
              <p:nvPr/>
            </p:nvGrpSpPr>
            <p:grpSpPr>
              <a:xfrm>
                <a:off x="2133600" y="2185697"/>
                <a:ext cx="6398841" cy="3720065"/>
                <a:chOff x="2133600" y="2185697"/>
                <a:chExt cx="6398841" cy="3720065"/>
              </a:xfrm>
            </p:grpSpPr>
            <p:grpSp>
              <p:nvGrpSpPr>
                <p:cNvPr id="7" name="组合 6"/>
                <p:cNvGrpSpPr/>
                <p:nvPr/>
              </p:nvGrpSpPr>
              <p:grpSpPr>
                <a:xfrm>
                  <a:off x="2133600" y="2185697"/>
                  <a:ext cx="4419600" cy="3415263"/>
                  <a:chOff x="2133600" y="2185697"/>
                  <a:chExt cx="4419600" cy="3415263"/>
                </a:xfrm>
              </p:grpSpPr>
              <p:sp>
                <p:nvSpPr>
                  <p:cNvPr id="190515" name="Line 51"/>
                  <p:cNvSpPr>
                    <a:spLocks noChangeShapeType="1"/>
                  </p:cNvSpPr>
                  <p:nvPr/>
                </p:nvSpPr>
                <p:spPr bwMode="auto">
                  <a:xfrm>
                    <a:off x="2133600" y="2186136"/>
                    <a:ext cx="0" cy="3331535"/>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6" name="Line 52"/>
                  <p:cNvSpPr>
                    <a:spLocks noChangeShapeType="1"/>
                  </p:cNvSpPr>
                  <p:nvPr/>
                </p:nvSpPr>
                <p:spPr bwMode="auto">
                  <a:xfrm>
                    <a:off x="2133600" y="2186136"/>
                    <a:ext cx="2286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7" name="Line 53"/>
                  <p:cNvSpPr>
                    <a:spLocks noChangeShapeType="1"/>
                  </p:cNvSpPr>
                  <p:nvPr/>
                </p:nvSpPr>
                <p:spPr bwMode="auto">
                  <a:xfrm>
                    <a:off x="5562600" y="2186136"/>
                    <a:ext cx="2286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8" name="Line 54"/>
                  <p:cNvSpPr>
                    <a:spLocks noChangeShapeType="1"/>
                  </p:cNvSpPr>
                  <p:nvPr/>
                </p:nvSpPr>
                <p:spPr bwMode="auto">
                  <a:xfrm>
                    <a:off x="5547109" y="2185697"/>
                    <a:ext cx="0" cy="3331535"/>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9" name="Line 55"/>
                  <p:cNvSpPr>
                    <a:spLocks noChangeShapeType="1"/>
                  </p:cNvSpPr>
                  <p:nvPr/>
                </p:nvSpPr>
                <p:spPr bwMode="auto">
                  <a:xfrm>
                    <a:off x="2133600" y="5524762"/>
                    <a:ext cx="42672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1" name="Oval 57"/>
                  <p:cNvSpPr>
                    <a:spLocks noChangeArrowheads="1"/>
                  </p:cNvSpPr>
                  <p:nvPr/>
                </p:nvSpPr>
                <p:spPr bwMode="auto">
                  <a:xfrm>
                    <a:off x="6400800" y="5434383"/>
                    <a:ext cx="152400" cy="166577"/>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0" name="Group 91"/>
                <p:cNvGrpSpPr>
                  <a:grpSpLocks/>
                </p:cNvGrpSpPr>
                <p:nvPr/>
              </p:nvGrpSpPr>
              <p:grpSpPr bwMode="auto">
                <a:xfrm>
                  <a:off x="6562381" y="4472249"/>
                  <a:ext cx="1825625" cy="1433513"/>
                  <a:chOff x="4272" y="2649"/>
                  <a:chExt cx="1150" cy="903"/>
                </a:xfrm>
              </p:grpSpPr>
              <p:sp>
                <p:nvSpPr>
                  <p:cNvPr id="91" name="Rectangle 92"/>
                  <p:cNvSpPr>
                    <a:spLocks noChangeArrowheads="1"/>
                  </p:cNvSpPr>
                  <p:nvPr/>
                </p:nvSpPr>
                <p:spPr bwMode="auto">
                  <a:xfrm>
                    <a:off x="4272" y="3072"/>
                    <a:ext cx="1008" cy="4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2" name="Group 93"/>
                  <p:cNvGrpSpPr>
                    <a:grpSpLocks/>
                  </p:cNvGrpSpPr>
                  <p:nvPr/>
                </p:nvGrpSpPr>
                <p:grpSpPr bwMode="auto">
                  <a:xfrm>
                    <a:off x="4272" y="3120"/>
                    <a:ext cx="432" cy="384"/>
                    <a:chOff x="4224" y="3840"/>
                    <a:chExt cx="432" cy="384"/>
                  </a:xfrm>
                </p:grpSpPr>
                <p:sp>
                  <p:nvSpPr>
                    <p:cNvPr id="97" name="Arc 94"/>
                    <p:cNvSpPr>
                      <a:spLocks/>
                    </p:cNvSpPr>
                    <p:nvPr/>
                  </p:nvSpPr>
                  <p:spPr bwMode="auto">
                    <a:xfrm flipH="1" flipV="1">
                      <a:off x="4224" y="3840"/>
                      <a:ext cx="192" cy="384"/>
                    </a:xfrm>
                    <a:custGeom>
                      <a:avLst/>
                      <a:gdLst>
                        <a:gd name="G0" fmla="+- 0 0 0"/>
                        <a:gd name="G1" fmla="+- 21600 0 0"/>
                        <a:gd name="G2" fmla="+- 21600 0 0"/>
                        <a:gd name="T0" fmla="*/ 0 w 21600"/>
                        <a:gd name="T1" fmla="*/ 0 h 43199"/>
                        <a:gd name="T2" fmla="*/ 233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38"/>
                            <a:pt x="12070" y="43071"/>
                            <a:pt x="232" y="43198"/>
                          </a:cubicBezTo>
                        </a:path>
                        <a:path w="21600" h="43199" stroke="0" extrusionOk="0">
                          <a:moveTo>
                            <a:pt x="-1" y="0"/>
                          </a:moveTo>
                          <a:cubicBezTo>
                            <a:pt x="11929" y="0"/>
                            <a:pt x="21600" y="9670"/>
                            <a:pt x="21600" y="21600"/>
                          </a:cubicBezTo>
                          <a:cubicBezTo>
                            <a:pt x="21600" y="33438"/>
                            <a:pt x="12070" y="43071"/>
                            <a:pt x="232" y="43198"/>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95"/>
                    <p:cNvSpPr>
                      <a:spLocks noChangeShapeType="1"/>
                    </p:cNvSpPr>
                    <p:nvPr/>
                  </p:nvSpPr>
                  <p:spPr bwMode="auto">
                    <a:xfrm>
                      <a:off x="4416" y="3840"/>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 name="Line 96"/>
                    <p:cNvSpPr>
                      <a:spLocks noChangeShapeType="1"/>
                    </p:cNvSpPr>
                    <p:nvPr/>
                  </p:nvSpPr>
                  <p:spPr bwMode="auto">
                    <a:xfrm>
                      <a:off x="4416" y="4224"/>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 name="Line 97"/>
                    <p:cNvSpPr>
                      <a:spLocks noChangeShapeType="1"/>
                    </p:cNvSpPr>
                    <p:nvPr/>
                  </p:nvSpPr>
                  <p:spPr bwMode="auto">
                    <a:xfrm>
                      <a:off x="4656" y="3840"/>
                      <a:ext cx="0" cy="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3" name="Line 98"/>
                  <p:cNvSpPr>
                    <a:spLocks noChangeShapeType="1"/>
                  </p:cNvSpPr>
                  <p:nvPr/>
                </p:nvSpPr>
                <p:spPr bwMode="auto">
                  <a:xfrm>
                    <a:off x="4704" y="3216"/>
                    <a:ext cx="52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 name="Line 100"/>
                  <p:cNvSpPr>
                    <a:spLocks noChangeShapeType="1"/>
                  </p:cNvSpPr>
                  <p:nvPr/>
                </p:nvSpPr>
                <p:spPr bwMode="auto">
                  <a:xfrm>
                    <a:off x="4704" y="3408"/>
                    <a:ext cx="718" cy="0"/>
                  </a:xfrm>
                  <a:prstGeom prst="line">
                    <a:avLst/>
                  </a:prstGeom>
                  <a:noFill/>
                  <a:ln w="38100">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 name="Line 101"/>
                  <p:cNvSpPr>
                    <a:spLocks noChangeShapeType="1"/>
                  </p:cNvSpPr>
                  <p:nvPr/>
                </p:nvSpPr>
                <p:spPr bwMode="auto">
                  <a:xfrm>
                    <a:off x="5150" y="2649"/>
                    <a:ext cx="9" cy="567"/>
                  </a:xfrm>
                  <a:prstGeom prst="line">
                    <a:avLst/>
                  </a:prstGeom>
                  <a:noFill/>
                  <a:ln w="38100">
                    <a:solidFill>
                      <a:schemeClr val="hlink"/>
                    </a:solidFill>
                    <a:miter lim="800000"/>
                    <a:headEnd type="oval"/>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1" name="Line 100"/>
                <p:cNvSpPr>
                  <a:spLocks noChangeShapeType="1"/>
                </p:cNvSpPr>
                <p:nvPr/>
              </p:nvSpPr>
              <p:spPr bwMode="auto">
                <a:xfrm>
                  <a:off x="7769647" y="4167336"/>
                  <a:ext cx="76279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椭圆 7"/>
                <p:cNvSpPr/>
                <p:nvPr/>
              </p:nvSpPr>
              <p:spPr>
                <a:xfrm>
                  <a:off x="7956376" y="5327495"/>
                  <a:ext cx="45719" cy="10688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94" name="文本框 93"/>
          <p:cNvSpPr txBox="1"/>
          <p:nvPr/>
        </p:nvSpPr>
        <p:spPr>
          <a:xfrm>
            <a:off x="5537363" y="5482732"/>
            <a:ext cx="854256" cy="830997"/>
          </a:xfrm>
          <a:prstGeom prst="rect">
            <a:avLst/>
          </a:prstGeom>
          <a:noFill/>
        </p:spPr>
        <p:txBody>
          <a:bodyPr wrap="square" rtlCol="0">
            <a:spAutoFit/>
          </a:bodyPr>
          <a:lstStyle/>
          <a:p>
            <a:r>
              <a:rPr lang="zh-CN" altLang="en-US" sz="2400" dirty="0">
                <a:solidFill>
                  <a:srgbClr val="FF0000"/>
                </a:solidFill>
              </a:rPr>
              <a:t>清零信号</a:t>
            </a:r>
          </a:p>
        </p:txBody>
      </p:sp>
      <p:sp>
        <p:nvSpPr>
          <p:cNvPr id="103" name="Text Box 2"/>
          <p:cNvSpPr txBox="1">
            <a:spLocks noChangeArrowheads="1"/>
          </p:cNvSpPr>
          <p:nvPr/>
        </p:nvSpPr>
        <p:spPr bwMode="auto">
          <a:xfrm>
            <a:off x="347786" y="5641255"/>
            <a:ext cx="496415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latin typeface="Tahoma" pitchFamily="34" charset="0"/>
              </a:rPr>
              <a:t>计数范围</a:t>
            </a:r>
            <a:r>
              <a:rPr lang="en-US" altLang="zh-CN" sz="2000" b="1" dirty="0">
                <a:latin typeface="Tahoma" pitchFamily="34" charset="0"/>
              </a:rPr>
              <a:t>0~192</a:t>
            </a:r>
            <a:r>
              <a:rPr lang="zh-CN" altLang="en-US" sz="2000" b="1" dirty="0">
                <a:latin typeface="Tahoma" pitchFamily="34" charset="0"/>
              </a:rPr>
              <a:t> ( </a:t>
            </a:r>
            <a:r>
              <a:rPr lang="en-US" altLang="zh-CN" sz="2000" b="1" dirty="0">
                <a:latin typeface="Tahoma" pitchFamily="34" charset="0"/>
              </a:rPr>
              <a:t>11</a:t>
            </a:r>
            <a:r>
              <a:rPr lang="zh-CN" altLang="en-US" sz="2000" b="1" dirty="0">
                <a:latin typeface="Tahoma" pitchFamily="34" charset="0"/>
              </a:rPr>
              <a:t>00 </a:t>
            </a:r>
            <a:r>
              <a:rPr lang="en-US" altLang="zh-CN" sz="2000" b="1" dirty="0">
                <a:latin typeface="Tahoma" pitchFamily="34" charset="0"/>
              </a:rPr>
              <a:t>0000</a:t>
            </a:r>
            <a:r>
              <a:rPr lang="zh-CN" altLang="en-US" sz="2000" b="1" dirty="0">
                <a:latin typeface="Tahoma" pitchFamily="34" charset="0"/>
              </a:rPr>
              <a:t> )</a:t>
            </a:r>
            <a:r>
              <a:rPr lang="zh-CN" altLang="en-US" sz="2000" b="1" baseline="-25000" dirty="0">
                <a:latin typeface="Tahoma" pitchFamily="34" charset="0"/>
              </a:rPr>
              <a:t>2</a:t>
            </a:r>
            <a:r>
              <a:rPr lang="zh-CN" altLang="en-US" sz="2000" b="1" dirty="0">
                <a:latin typeface="Tahoma" pitchFamily="34" charset="0"/>
              </a:rPr>
              <a:t>，到达</a:t>
            </a:r>
            <a:r>
              <a:rPr lang="en-US" altLang="zh-CN" sz="2000" b="1" dirty="0">
                <a:latin typeface="Tahoma" pitchFamily="34" charset="0"/>
              </a:rPr>
              <a:t>192</a:t>
            </a:r>
            <a:r>
              <a:rPr lang="zh-CN" altLang="en-US" sz="2000" b="1" dirty="0">
                <a:latin typeface="Tahoma" pitchFamily="34" charset="0"/>
              </a:rPr>
              <a:t>后，清零信号有效，输出重新从</a:t>
            </a:r>
            <a:r>
              <a:rPr lang="en-US" altLang="zh-CN" sz="2000" b="1" dirty="0">
                <a:latin typeface="Tahoma" pitchFamily="34" charset="0"/>
              </a:rPr>
              <a:t>0</a:t>
            </a:r>
            <a:r>
              <a:rPr lang="zh-CN" altLang="en-US" sz="2000" b="1" dirty="0">
                <a:latin typeface="Tahoma" pitchFamily="34" charset="0"/>
              </a:rPr>
              <a:t>开始。</a:t>
            </a:r>
            <a:endParaRPr lang="zh-CN" altLang="en-US" sz="2000" b="1" baseline="-25000" dirty="0">
              <a:latin typeface="Tahoma" pitchFamily="34" charset="0"/>
            </a:endParaRPr>
          </a:p>
        </p:txBody>
      </p:sp>
      <p:sp>
        <p:nvSpPr>
          <p:cNvPr id="6" name="矩形 5"/>
          <p:cNvSpPr/>
          <p:nvPr/>
        </p:nvSpPr>
        <p:spPr>
          <a:xfrm>
            <a:off x="8226854" y="3229427"/>
            <a:ext cx="321387" cy="1569660"/>
          </a:xfrm>
          <a:prstGeom prst="rect">
            <a:avLst/>
          </a:prstGeom>
        </p:spPr>
        <p:txBody>
          <a:bodyPr wrap="square">
            <a:spAutoFit/>
          </a:bodyPr>
          <a:lstStyle/>
          <a:p>
            <a:r>
              <a:rPr lang="en-US" altLang="zh-CN" sz="2400" b="1" dirty="0">
                <a:solidFill>
                  <a:srgbClr val="FF0000"/>
                </a:solidFill>
                <a:latin typeface="Tahoma" pitchFamily="34" charset="0"/>
              </a:rPr>
              <a:t>0011</a:t>
            </a:r>
            <a:r>
              <a:rPr lang="zh-CN" altLang="en-US" sz="2400" b="1" dirty="0">
                <a:solidFill>
                  <a:srgbClr val="FF0000"/>
                </a:solidFill>
                <a:latin typeface="Tahoma" pitchFamily="34" charset="0"/>
              </a:rPr>
              <a:t>  </a:t>
            </a:r>
            <a:endParaRPr lang="zh-CN" altLang="en-US" sz="2400" dirty="0">
              <a:solidFill>
                <a:srgbClr val="FF0000"/>
              </a:solidFill>
            </a:endParaRPr>
          </a:p>
        </p:txBody>
      </p:sp>
    </p:spTree>
    <p:extLst>
      <p:ext uri="{BB962C8B-B14F-4D97-AF65-F5344CB8AC3E}">
        <p14:creationId xmlns:p14="http://schemas.microsoft.com/office/powerpoint/2010/main" val="3908537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90532"/>
                                        </p:tgtEl>
                                        <p:attrNameLst>
                                          <p:attrName>style.visibility</p:attrName>
                                        </p:attrNameLst>
                                      </p:cBhvr>
                                      <p:to>
                                        <p:strVal val="visible"/>
                                      </p:to>
                                    </p:set>
                                    <p:animEffect transition="in" filter="strips(upRight)">
                                      <p:cBhvr>
                                        <p:cTn id="7" dur="500"/>
                                        <p:tgtEl>
                                          <p:spTgt spid="190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0524"/>
                                        </p:tgtEl>
                                        <p:attrNameLst>
                                          <p:attrName>style.visibility</p:attrName>
                                        </p:attrNameLst>
                                      </p:cBhvr>
                                      <p:to>
                                        <p:strVal val="visible"/>
                                      </p:to>
                                    </p:set>
                                    <p:animEffect transition="in" filter="wipe(left)">
                                      <p:cBhvr>
                                        <p:cTn id="12" dur="500"/>
                                        <p:tgtEl>
                                          <p:spTgt spid="19052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3"/>
                                        </p:tgtEl>
                                        <p:attrNameLst>
                                          <p:attrName>style.visibility</p:attrName>
                                        </p:attrNameLst>
                                      </p:cBhvr>
                                      <p:to>
                                        <p:strVal val="visible"/>
                                      </p:to>
                                    </p:set>
                                    <p:animEffect transition="in" filter="blinds(horizontal)">
                                      <p:cBhvr>
                                        <p:cTn id="21" dur="500"/>
                                        <p:tgtEl>
                                          <p:spTgt spid="10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03" grpId="0" autoUpdateAnimBg="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467" name="Group 3"/>
          <p:cNvGrpSpPr>
            <a:grpSpLocks/>
          </p:cNvGrpSpPr>
          <p:nvPr/>
        </p:nvGrpSpPr>
        <p:grpSpPr bwMode="auto">
          <a:xfrm>
            <a:off x="2357438" y="1162199"/>
            <a:ext cx="2286000" cy="3919537"/>
            <a:chOff x="1536" y="747"/>
            <a:chExt cx="1440" cy="2469"/>
          </a:xfrm>
        </p:grpSpPr>
        <p:sp>
          <p:nvSpPr>
            <p:cNvPr id="190468" name="Rectangle 4"/>
            <p:cNvSpPr>
              <a:spLocks noChangeArrowheads="1"/>
            </p:cNvSpPr>
            <p:nvPr/>
          </p:nvSpPr>
          <p:spPr bwMode="auto">
            <a:xfrm>
              <a:off x="1776" y="100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190469" name="Oval 5"/>
            <p:cNvSpPr>
              <a:spLocks noChangeArrowheads="1"/>
            </p:cNvSpPr>
            <p:nvPr/>
          </p:nvSpPr>
          <p:spPr bwMode="auto">
            <a:xfrm>
              <a:off x="1680"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0" name="Oval 6"/>
            <p:cNvSpPr>
              <a:spLocks noChangeArrowheads="1"/>
            </p:cNvSpPr>
            <p:nvPr/>
          </p:nvSpPr>
          <p:spPr bwMode="auto">
            <a:xfrm>
              <a:off x="1680"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471" name="Group 7"/>
            <p:cNvGrpSpPr>
              <a:grpSpLocks/>
            </p:cNvGrpSpPr>
            <p:nvPr/>
          </p:nvGrpSpPr>
          <p:grpSpPr bwMode="auto">
            <a:xfrm>
              <a:off x="1776" y="1104"/>
              <a:ext cx="96" cy="96"/>
              <a:chOff x="2880" y="2064"/>
              <a:chExt cx="96" cy="192"/>
            </a:xfrm>
          </p:grpSpPr>
          <p:sp>
            <p:nvSpPr>
              <p:cNvPr id="190472" name="Line 8"/>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3" name="Line 9"/>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0474" name="Line 10"/>
            <p:cNvSpPr>
              <a:spLocks noChangeShapeType="1"/>
            </p:cNvSpPr>
            <p:nvPr/>
          </p:nvSpPr>
          <p:spPr bwMode="auto">
            <a:xfrm>
              <a:off x="1536"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5" name="Line 11"/>
            <p:cNvSpPr>
              <a:spLocks noChangeShapeType="1"/>
            </p:cNvSpPr>
            <p:nvPr/>
          </p:nvSpPr>
          <p:spPr bwMode="auto">
            <a:xfrm>
              <a:off x="1536" y="15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6" name="Line 12"/>
            <p:cNvSpPr>
              <a:spLocks noChangeShapeType="1"/>
            </p:cNvSpPr>
            <p:nvPr/>
          </p:nvSpPr>
          <p:spPr bwMode="auto">
            <a:xfrm>
              <a:off x="1536"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7" name="Line 13"/>
            <p:cNvSpPr>
              <a:spLocks noChangeShapeType="1"/>
            </p:cNvSpPr>
            <p:nvPr/>
          </p:nvSpPr>
          <p:spPr bwMode="auto">
            <a:xfrm>
              <a:off x="1536"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8" name="Line 14"/>
            <p:cNvSpPr>
              <a:spLocks noChangeShapeType="1"/>
            </p:cNvSpPr>
            <p:nvPr/>
          </p:nvSpPr>
          <p:spPr bwMode="auto">
            <a:xfrm>
              <a:off x="15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9" name="Line 15"/>
            <p:cNvSpPr>
              <a:spLocks noChangeShapeType="1"/>
            </p:cNvSpPr>
            <p:nvPr/>
          </p:nvSpPr>
          <p:spPr bwMode="auto">
            <a:xfrm>
              <a:off x="15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0" name="Line 16"/>
            <p:cNvSpPr>
              <a:spLocks noChangeShapeType="1"/>
            </p:cNvSpPr>
            <p:nvPr/>
          </p:nvSpPr>
          <p:spPr bwMode="auto">
            <a:xfrm>
              <a:off x="15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1" name="Line 17"/>
            <p:cNvSpPr>
              <a:spLocks noChangeShapeType="1"/>
            </p:cNvSpPr>
            <p:nvPr/>
          </p:nvSpPr>
          <p:spPr bwMode="auto">
            <a:xfrm>
              <a:off x="15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2" name="Line 18"/>
            <p:cNvSpPr>
              <a:spLocks noChangeShapeType="1"/>
            </p:cNvSpPr>
            <p:nvPr/>
          </p:nvSpPr>
          <p:spPr bwMode="auto">
            <a:xfrm>
              <a:off x="1536" y="11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3" name="Line 19"/>
            <p:cNvSpPr>
              <a:spLocks noChangeShapeType="1"/>
            </p:cNvSpPr>
            <p:nvPr/>
          </p:nvSpPr>
          <p:spPr bwMode="auto">
            <a:xfrm>
              <a:off x="27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4" name="Line 20"/>
            <p:cNvSpPr>
              <a:spLocks noChangeShapeType="1"/>
            </p:cNvSpPr>
            <p:nvPr/>
          </p:nvSpPr>
          <p:spPr bwMode="auto">
            <a:xfrm>
              <a:off x="27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5" name="Line 21"/>
            <p:cNvSpPr>
              <a:spLocks noChangeShapeType="1"/>
            </p:cNvSpPr>
            <p:nvPr/>
          </p:nvSpPr>
          <p:spPr bwMode="auto">
            <a:xfrm>
              <a:off x="27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6" name="Text Box 22"/>
            <p:cNvSpPr txBox="1">
              <a:spLocks noChangeArrowheads="1"/>
            </p:cNvSpPr>
            <p:nvPr/>
          </p:nvSpPr>
          <p:spPr bwMode="auto">
            <a:xfrm>
              <a:off x="1890" y="747"/>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sp>
          <p:nvSpPr>
            <p:cNvPr id="190487" name="Line 23"/>
            <p:cNvSpPr>
              <a:spLocks noChangeShapeType="1"/>
            </p:cNvSpPr>
            <p:nvPr/>
          </p:nvSpPr>
          <p:spPr bwMode="auto">
            <a:xfrm>
              <a:off x="27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8" name="Line 24"/>
            <p:cNvSpPr>
              <a:spLocks noChangeShapeType="1"/>
            </p:cNvSpPr>
            <p:nvPr/>
          </p:nvSpPr>
          <p:spPr bwMode="auto">
            <a:xfrm>
              <a:off x="2736"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0489" name="Group 25"/>
          <p:cNvGrpSpPr>
            <a:grpSpLocks/>
          </p:cNvGrpSpPr>
          <p:nvPr/>
        </p:nvGrpSpPr>
        <p:grpSpPr bwMode="auto">
          <a:xfrm>
            <a:off x="5786438" y="1162199"/>
            <a:ext cx="2286000" cy="3919537"/>
            <a:chOff x="1536" y="747"/>
            <a:chExt cx="1440" cy="2469"/>
          </a:xfrm>
        </p:grpSpPr>
        <p:sp>
          <p:nvSpPr>
            <p:cNvPr id="190490" name="Rectangle 26"/>
            <p:cNvSpPr>
              <a:spLocks noChangeArrowheads="1"/>
            </p:cNvSpPr>
            <p:nvPr/>
          </p:nvSpPr>
          <p:spPr bwMode="auto">
            <a:xfrm>
              <a:off x="1776" y="100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190491" name="Oval 27"/>
            <p:cNvSpPr>
              <a:spLocks noChangeArrowheads="1"/>
            </p:cNvSpPr>
            <p:nvPr/>
          </p:nvSpPr>
          <p:spPr bwMode="auto">
            <a:xfrm>
              <a:off x="1680"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2" name="Oval 28"/>
            <p:cNvSpPr>
              <a:spLocks noChangeArrowheads="1"/>
            </p:cNvSpPr>
            <p:nvPr/>
          </p:nvSpPr>
          <p:spPr bwMode="auto">
            <a:xfrm>
              <a:off x="1680"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493" name="Group 29"/>
            <p:cNvGrpSpPr>
              <a:grpSpLocks/>
            </p:cNvGrpSpPr>
            <p:nvPr/>
          </p:nvGrpSpPr>
          <p:grpSpPr bwMode="auto">
            <a:xfrm>
              <a:off x="1776" y="1104"/>
              <a:ext cx="96" cy="96"/>
              <a:chOff x="2880" y="2064"/>
              <a:chExt cx="96" cy="192"/>
            </a:xfrm>
          </p:grpSpPr>
          <p:sp>
            <p:nvSpPr>
              <p:cNvPr id="190494" name="Line 30"/>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5" name="Line 31"/>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0496" name="Line 32"/>
            <p:cNvSpPr>
              <a:spLocks noChangeShapeType="1"/>
            </p:cNvSpPr>
            <p:nvPr/>
          </p:nvSpPr>
          <p:spPr bwMode="auto">
            <a:xfrm>
              <a:off x="1536"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7" name="Line 33"/>
            <p:cNvSpPr>
              <a:spLocks noChangeShapeType="1"/>
            </p:cNvSpPr>
            <p:nvPr/>
          </p:nvSpPr>
          <p:spPr bwMode="auto">
            <a:xfrm>
              <a:off x="1536" y="15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8" name="Line 34"/>
            <p:cNvSpPr>
              <a:spLocks noChangeShapeType="1"/>
            </p:cNvSpPr>
            <p:nvPr/>
          </p:nvSpPr>
          <p:spPr bwMode="auto">
            <a:xfrm>
              <a:off x="1536"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9" name="Line 35"/>
            <p:cNvSpPr>
              <a:spLocks noChangeShapeType="1"/>
            </p:cNvSpPr>
            <p:nvPr/>
          </p:nvSpPr>
          <p:spPr bwMode="auto">
            <a:xfrm>
              <a:off x="1536"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0" name="Line 36"/>
            <p:cNvSpPr>
              <a:spLocks noChangeShapeType="1"/>
            </p:cNvSpPr>
            <p:nvPr/>
          </p:nvSpPr>
          <p:spPr bwMode="auto">
            <a:xfrm>
              <a:off x="15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1" name="Line 37"/>
            <p:cNvSpPr>
              <a:spLocks noChangeShapeType="1"/>
            </p:cNvSpPr>
            <p:nvPr/>
          </p:nvSpPr>
          <p:spPr bwMode="auto">
            <a:xfrm>
              <a:off x="15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2" name="Line 38"/>
            <p:cNvSpPr>
              <a:spLocks noChangeShapeType="1"/>
            </p:cNvSpPr>
            <p:nvPr/>
          </p:nvSpPr>
          <p:spPr bwMode="auto">
            <a:xfrm>
              <a:off x="15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3" name="Line 39"/>
            <p:cNvSpPr>
              <a:spLocks noChangeShapeType="1"/>
            </p:cNvSpPr>
            <p:nvPr/>
          </p:nvSpPr>
          <p:spPr bwMode="auto">
            <a:xfrm>
              <a:off x="15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4" name="Line 40"/>
            <p:cNvSpPr>
              <a:spLocks noChangeShapeType="1"/>
            </p:cNvSpPr>
            <p:nvPr/>
          </p:nvSpPr>
          <p:spPr bwMode="auto">
            <a:xfrm>
              <a:off x="1536" y="11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5" name="Line 41"/>
            <p:cNvSpPr>
              <a:spLocks noChangeShapeType="1"/>
            </p:cNvSpPr>
            <p:nvPr/>
          </p:nvSpPr>
          <p:spPr bwMode="auto">
            <a:xfrm>
              <a:off x="27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6" name="Line 42"/>
            <p:cNvSpPr>
              <a:spLocks noChangeShapeType="1"/>
            </p:cNvSpPr>
            <p:nvPr/>
          </p:nvSpPr>
          <p:spPr bwMode="auto">
            <a:xfrm>
              <a:off x="27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7" name="Line 43"/>
            <p:cNvSpPr>
              <a:spLocks noChangeShapeType="1"/>
            </p:cNvSpPr>
            <p:nvPr/>
          </p:nvSpPr>
          <p:spPr bwMode="auto">
            <a:xfrm>
              <a:off x="27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8" name="Text Box 44"/>
            <p:cNvSpPr txBox="1">
              <a:spLocks noChangeArrowheads="1"/>
            </p:cNvSpPr>
            <p:nvPr/>
          </p:nvSpPr>
          <p:spPr bwMode="auto">
            <a:xfrm>
              <a:off x="1890" y="747"/>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sp>
          <p:nvSpPr>
            <p:cNvPr id="190509" name="Line 45"/>
            <p:cNvSpPr>
              <a:spLocks noChangeShapeType="1"/>
            </p:cNvSpPr>
            <p:nvPr/>
          </p:nvSpPr>
          <p:spPr bwMode="auto">
            <a:xfrm>
              <a:off x="27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0" name="Line 46"/>
            <p:cNvSpPr>
              <a:spLocks noChangeShapeType="1"/>
            </p:cNvSpPr>
            <p:nvPr/>
          </p:nvSpPr>
          <p:spPr bwMode="auto">
            <a:xfrm>
              <a:off x="2736"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0511" name="Group 47"/>
          <p:cNvGrpSpPr>
            <a:grpSpLocks/>
          </p:cNvGrpSpPr>
          <p:nvPr/>
        </p:nvGrpSpPr>
        <p:grpSpPr bwMode="auto">
          <a:xfrm>
            <a:off x="2092325" y="3389461"/>
            <a:ext cx="3775075" cy="1311275"/>
            <a:chOff x="1462" y="1958"/>
            <a:chExt cx="2378" cy="826"/>
          </a:xfrm>
        </p:grpSpPr>
        <p:sp>
          <p:nvSpPr>
            <p:cNvPr id="190512" name="Text Box 48"/>
            <p:cNvSpPr txBox="1">
              <a:spLocks noChangeArrowheads="1"/>
            </p:cNvSpPr>
            <p:nvPr/>
          </p:nvSpPr>
          <p:spPr bwMode="auto">
            <a:xfrm>
              <a:off x="3622" y="1958"/>
              <a:ext cx="21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0</a:t>
              </a:r>
            </a:p>
            <a:p>
              <a:r>
                <a:rPr lang="zh-CN" altLang="en-US" sz="2000" b="1" dirty="0">
                  <a:solidFill>
                    <a:srgbClr val="FF0000"/>
                  </a:solidFill>
                  <a:latin typeface="Tahoma" pitchFamily="34" charset="0"/>
                </a:rPr>
                <a:t>0</a:t>
              </a:r>
            </a:p>
          </p:txBody>
        </p:sp>
        <p:sp>
          <p:nvSpPr>
            <p:cNvPr id="190513" name="Text Box 49"/>
            <p:cNvSpPr txBox="1">
              <a:spLocks noChangeArrowheads="1"/>
            </p:cNvSpPr>
            <p:nvPr/>
          </p:nvSpPr>
          <p:spPr bwMode="auto">
            <a:xfrm>
              <a:off x="1462" y="1958"/>
              <a:ext cx="21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1</a:t>
              </a:r>
            </a:p>
          </p:txBody>
        </p:sp>
      </p:grpSp>
      <p:grpSp>
        <p:nvGrpSpPr>
          <p:cNvPr id="190514" name="Group 50"/>
          <p:cNvGrpSpPr>
            <a:grpSpLocks/>
          </p:cNvGrpSpPr>
          <p:nvPr/>
        </p:nvGrpSpPr>
        <p:grpSpPr bwMode="auto">
          <a:xfrm>
            <a:off x="2133600" y="2490936"/>
            <a:ext cx="5943600" cy="3276600"/>
            <a:chOff x="1488" y="1392"/>
            <a:chExt cx="3744" cy="2064"/>
          </a:xfrm>
        </p:grpSpPr>
        <p:sp>
          <p:nvSpPr>
            <p:cNvPr id="190515" name="Line 51"/>
            <p:cNvSpPr>
              <a:spLocks noChangeShapeType="1"/>
            </p:cNvSpPr>
            <p:nvPr/>
          </p:nvSpPr>
          <p:spPr bwMode="auto">
            <a:xfrm>
              <a:off x="1488" y="1392"/>
              <a:ext cx="0" cy="192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6" name="Line 52"/>
            <p:cNvSpPr>
              <a:spLocks noChangeShapeType="1"/>
            </p:cNvSpPr>
            <p:nvPr/>
          </p:nvSpPr>
          <p:spPr bwMode="auto">
            <a:xfrm>
              <a:off x="1488" y="1392"/>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7" name="Line 53"/>
            <p:cNvSpPr>
              <a:spLocks noChangeShapeType="1"/>
            </p:cNvSpPr>
            <p:nvPr/>
          </p:nvSpPr>
          <p:spPr bwMode="auto">
            <a:xfrm>
              <a:off x="3648" y="1392"/>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8" name="Line 54"/>
            <p:cNvSpPr>
              <a:spLocks noChangeShapeType="1"/>
            </p:cNvSpPr>
            <p:nvPr/>
          </p:nvSpPr>
          <p:spPr bwMode="auto">
            <a:xfrm>
              <a:off x="3648" y="1392"/>
              <a:ext cx="0" cy="1920"/>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9" name="Line 55"/>
            <p:cNvSpPr>
              <a:spLocks noChangeShapeType="1"/>
            </p:cNvSpPr>
            <p:nvPr/>
          </p:nvSpPr>
          <p:spPr bwMode="auto">
            <a:xfrm>
              <a:off x="1488" y="3312"/>
              <a:ext cx="268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0" name="Line 56"/>
            <p:cNvSpPr>
              <a:spLocks noChangeShapeType="1"/>
            </p:cNvSpPr>
            <p:nvPr/>
          </p:nvSpPr>
          <p:spPr bwMode="auto">
            <a:xfrm>
              <a:off x="5232" y="2880"/>
              <a:ext cx="0" cy="43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1" name="Oval 57"/>
            <p:cNvSpPr>
              <a:spLocks noChangeArrowheads="1"/>
            </p:cNvSpPr>
            <p:nvPr/>
          </p:nvSpPr>
          <p:spPr bwMode="auto">
            <a:xfrm>
              <a:off x="4176" y="3264"/>
              <a:ext cx="96" cy="96"/>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2" name="AutoShape 58"/>
            <p:cNvSpPr>
              <a:spLocks noChangeArrowheads="1"/>
            </p:cNvSpPr>
            <p:nvPr/>
          </p:nvSpPr>
          <p:spPr bwMode="auto">
            <a:xfrm rot="-5400000">
              <a:off x="4248" y="3192"/>
              <a:ext cx="288" cy="240"/>
            </a:xfrm>
            <a:prstGeom prst="triangle">
              <a:avLst>
                <a:gd name="adj" fmla="val 50000"/>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3" name="Line 59"/>
            <p:cNvSpPr>
              <a:spLocks noChangeShapeType="1"/>
            </p:cNvSpPr>
            <p:nvPr/>
          </p:nvSpPr>
          <p:spPr bwMode="auto">
            <a:xfrm>
              <a:off x="4512" y="3312"/>
              <a:ext cx="72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0524" name="Group 60"/>
          <p:cNvGrpSpPr>
            <a:grpSpLocks/>
          </p:cNvGrpSpPr>
          <p:nvPr/>
        </p:nvGrpSpPr>
        <p:grpSpPr bwMode="auto">
          <a:xfrm>
            <a:off x="506413" y="2414736"/>
            <a:ext cx="1857375" cy="838200"/>
            <a:chOff x="319" y="1392"/>
            <a:chExt cx="1170" cy="528"/>
          </a:xfrm>
        </p:grpSpPr>
        <p:sp>
          <p:nvSpPr>
            <p:cNvPr id="190525" name="Line 61"/>
            <p:cNvSpPr>
              <a:spLocks noChangeShapeType="1"/>
            </p:cNvSpPr>
            <p:nvPr/>
          </p:nvSpPr>
          <p:spPr bwMode="auto">
            <a:xfrm>
              <a:off x="1008" y="187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6" name="Line 62"/>
            <p:cNvSpPr>
              <a:spLocks noChangeShapeType="1"/>
            </p:cNvSpPr>
            <p:nvPr/>
          </p:nvSpPr>
          <p:spPr bwMode="auto">
            <a:xfrm>
              <a:off x="1489" y="1680"/>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7" name="Rectangle 63"/>
            <p:cNvSpPr>
              <a:spLocks noChangeArrowheads="1"/>
            </p:cNvSpPr>
            <p:nvPr/>
          </p:nvSpPr>
          <p:spPr bwMode="auto">
            <a:xfrm>
              <a:off x="720" y="1824"/>
              <a:ext cx="288" cy="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8" name="Line 64"/>
            <p:cNvSpPr>
              <a:spLocks noChangeShapeType="1"/>
            </p:cNvSpPr>
            <p:nvPr/>
          </p:nvSpPr>
          <p:spPr bwMode="auto">
            <a:xfrm>
              <a:off x="528" y="187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9" name="Line 65"/>
            <p:cNvSpPr>
              <a:spLocks noChangeShapeType="1"/>
            </p:cNvSpPr>
            <p:nvPr/>
          </p:nvSpPr>
          <p:spPr bwMode="auto">
            <a:xfrm flipV="1">
              <a:off x="528" y="1680"/>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0" name="Line 66"/>
            <p:cNvSpPr>
              <a:spLocks noChangeShapeType="1"/>
            </p:cNvSpPr>
            <p:nvPr/>
          </p:nvSpPr>
          <p:spPr bwMode="auto">
            <a:xfrm>
              <a:off x="432" y="168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1" name="Text Box 67"/>
            <p:cNvSpPr txBox="1">
              <a:spLocks noChangeArrowheads="1"/>
            </p:cNvSpPr>
            <p:nvPr/>
          </p:nvSpPr>
          <p:spPr bwMode="auto">
            <a:xfrm>
              <a:off x="319" y="1392"/>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+5</a:t>
              </a:r>
              <a:r>
                <a:rPr lang="en-US" altLang="zh-CN" b="1"/>
                <a:t>V</a:t>
              </a:r>
            </a:p>
          </p:txBody>
        </p:sp>
      </p:grpSp>
      <p:grpSp>
        <p:nvGrpSpPr>
          <p:cNvPr id="190532" name="Group 68"/>
          <p:cNvGrpSpPr>
            <a:grpSpLocks/>
          </p:cNvGrpSpPr>
          <p:nvPr/>
        </p:nvGrpSpPr>
        <p:grpSpPr bwMode="auto">
          <a:xfrm>
            <a:off x="4572000" y="2871936"/>
            <a:ext cx="1220788" cy="1981200"/>
            <a:chOff x="2735" y="1632"/>
            <a:chExt cx="769" cy="1248"/>
          </a:xfrm>
        </p:grpSpPr>
        <p:sp>
          <p:nvSpPr>
            <p:cNvPr id="190533" name="Line 69"/>
            <p:cNvSpPr>
              <a:spLocks noChangeShapeType="1"/>
            </p:cNvSpPr>
            <p:nvPr/>
          </p:nvSpPr>
          <p:spPr bwMode="auto">
            <a:xfrm flipV="1">
              <a:off x="3068" y="1824"/>
              <a:ext cx="0" cy="10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4" name="Line 70"/>
            <p:cNvSpPr>
              <a:spLocks noChangeShapeType="1"/>
            </p:cNvSpPr>
            <p:nvPr/>
          </p:nvSpPr>
          <p:spPr bwMode="auto">
            <a:xfrm>
              <a:off x="3068" y="182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5" name="Line 71"/>
            <p:cNvSpPr>
              <a:spLocks noChangeShapeType="1"/>
            </p:cNvSpPr>
            <p:nvPr/>
          </p:nvSpPr>
          <p:spPr bwMode="auto">
            <a:xfrm>
              <a:off x="2735" y="288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6" name="Line 72"/>
            <p:cNvSpPr>
              <a:spLocks noChangeShapeType="1"/>
            </p:cNvSpPr>
            <p:nvPr/>
          </p:nvSpPr>
          <p:spPr bwMode="auto">
            <a:xfrm>
              <a:off x="3504" y="1632"/>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0537" name="Group 73"/>
          <p:cNvGrpSpPr>
            <a:grpSpLocks/>
          </p:cNvGrpSpPr>
          <p:nvPr/>
        </p:nvGrpSpPr>
        <p:grpSpPr bwMode="auto">
          <a:xfrm>
            <a:off x="636588" y="890736"/>
            <a:ext cx="5149850" cy="1463675"/>
            <a:chOff x="256" y="384"/>
            <a:chExt cx="3244" cy="922"/>
          </a:xfrm>
        </p:grpSpPr>
        <p:sp>
          <p:nvSpPr>
            <p:cNvPr id="190538" name="Line 74"/>
            <p:cNvSpPr>
              <a:spLocks noChangeShapeType="1"/>
            </p:cNvSpPr>
            <p:nvPr/>
          </p:nvSpPr>
          <p:spPr bwMode="auto">
            <a:xfrm>
              <a:off x="1340" y="384"/>
              <a:ext cx="0" cy="576"/>
            </a:xfrm>
            <a:prstGeom prst="line">
              <a:avLst/>
            </a:prstGeom>
            <a:noFill/>
            <a:ln w="28575">
              <a:solidFill>
                <a:srgbClr val="FF0000"/>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9" name="Text Box 75"/>
            <p:cNvSpPr txBox="1">
              <a:spLocks noChangeArrowheads="1"/>
            </p:cNvSpPr>
            <p:nvPr/>
          </p:nvSpPr>
          <p:spPr bwMode="auto">
            <a:xfrm>
              <a:off x="256" y="816"/>
              <a:ext cx="656" cy="2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FF0000"/>
                  </a:solidFill>
                  <a:latin typeface="Tahoma" pitchFamily="34" charset="0"/>
                </a:rPr>
                <a:t>CLOCK</a:t>
              </a:r>
            </a:p>
          </p:txBody>
        </p:sp>
        <p:sp>
          <p:nvSpPr>
            <p:cNvPr id="190540" name="Line 76"/>
            <p:cNvSpPr>
              <a:spLocks noChangeShapeType="1"/>
            </p:cNvSpPr>
            <p:nvPr/>
          </p:nvSpPr>
          <p:spPr bwMode="auto">
            <a:xfrm>
              <a:off x="908" y="960"/>
              <a:ext cx="432"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1" name="Line 77"/>
            <p:cNvSpPr>
              <a:spLocks noChangeShapeType="1"/>
            </p:cNvSpPr>
            <p:nvPr/>
          </p:nvSpPr>
          <p:spPr bwMode="auto">
            <a:xfrm>
              <a:off x="1340" y="384"/>
              <a:ext cx="216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2" name="Line 78"/>
            <p:cNvSpPr>
              <a:spLocks noChangeShapeType="1"/>
            </p:cNvSpPr>
            <p:nvPr/>
          </p:nvSpPr>
          <p:spPr bwMode="auto">
            <a:xfrm flipV="1">
              <a:off x="3500" y="384"/>
              <a:ext cx="0" cy="576"/>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3" name="Line 79"/>
            <p:cNvSpPr>
              <a:spLocks noChangeShapeType="1"/>
            </p:cNvSpPr>
            <p:nvPr/>
          </p:nvSpPr>
          <p:spPr bwMode="auto">
            <a:xfrm>
              <a:off x="1196" y="528"/>
              <a:ext cx="0" cy="672"/>
            </a:xfrm>
            <a:prstGeom prst="line">
              <a:avLst/>
            </a:prstGeom>
            <a:noFill/>
            <a:ln w="28575">
              <a:solidFill>
                <a:srgbClr val="FF0000"/>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4" name="Line 80"/>
            <p:cNvSpPr>
              <a:spLocks noChangeShapeType="1"/>
            </p:cNvSpPr>
            <p:nvPr/>
          </p:nvSpPr>
          <p:spPr bwMode="auto">
            <a:xfrm>
              <a:off x="1196" y="528"/>
              <a:ext cx="216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5" name="Line 81"/>
            <p:cNvSpPr>
              <a:spLocks noChangeShapeType="1"/>
            </p:cNvSpPr>
            <p:nvPr/>
          </p:nvSpPr>
          <p:spPr bwMode="auto">
            <a:xfrm flipV="1">
              <a:off x="3356" y="528"/>
              <a:ext cx="0" cy="672"/>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6" name="Line 82"/>
            <p:cNvSpPr>
              <a:spLocks noChangeShapeType="1"/>
            </p:cNvSpPr>
            <p:nvPr/>
          </p:nvSpPr>
          <p:spPr bwMode="auto">
            <a:xfrm>
              <a:off x="3356" y="1200"/>
              <a:ext cx="144"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7" name="Line 83"/>
            <p:cNvSpPr>
              <a:spLocks noChangeShapeType="1"/>
            </p:cNvSpPr>
            <p:nvPr/>
          </p:nvSpPr>
          <p:spPr bwMode="auto">
            <a:xfrm>
              <a:off x="912" y="1200"/>
              <a:ext cx="432"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8" name="Text Box 84"/>
            <p:cNvSpPr txBox="1">
              <a:spLocks noChangeArrowheads="1"/>
            </p:cNvSpPr>
            <p:nvPr/>
          </p:nvSpPr>
          <p:spPr bwMode="auto">
            <a:xfrm>
              <a:off x="288" y="1056"/>
              <a:ext cx="625" cy="2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CLR_L</a:t>
              </a:r>
            </a:p>
          </p:txBody>
        </p:sp>
      </p:grpSp>
      <p:sp>
        <p:nvSpPr>
          <p:cNvPr id="2" name="日期占位符 1"/>
          <p:cNvSpPr>
            <a:spLocks noGrp="1"/>
          </p:cNvSpPr>
          <p:nvPr>
            <p:ph type="dt" sz="half" idx="10"/>
          </p:nvPr>
        </p:nvSpPr>
        <p:spPr/>
        <p:txBody>
          <a:bodyPr/>
          <a:lstStyle/>
          <a:p>
            <a:pPr>
              <a:defRPr/>
            </a:pPr>
            <a:fld id="{282A7407-CEB9-4013-906A-FBED1CB5CED8}"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39</a:t>
            </a:fld>
            <a:endParaRPr lang="en-US" altLang="zh-CN"/>
          </a:p>
        </p:txBody>
      </p:sp>
      <p:sp>
        <p:nvSpPr>
          <p:cNvPr id="88" name="标题 4"/>
          <p:cNvSpPr txBox="1">
            <a:spLocks/>
          </p:cNvSpPr>
          <p:nvPr/>
        </p:nvSpPr>
        <p:spPr>
          <a:xfrm>
            <a:off x="1000100" y="185720"/>
            <a:ext cx="6905625"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dirty="0"/>
              <a:t>采用整体置数</a:t>
            </a:r>
          </a:p>
        </p:txBody>
      </p:sp>
      <p:sp>
        <p:nvSpPr>
          <p:cNvPr id="89" name="文本框 88"/>
          <p:cNvSpPr txBox="1"/>
          <p:nvPr/>
        </p:nvSpPr>
        <p:spPr>
          <a:xfrm>
            <a:off x="5622744" y="5510200"/>
            <a:ext cx="854256" cy="830997"/>
          </a:xfrm>
          <a:prstGeom prst="rect">
            <a:avLst/>
          </a:prstGeom>
          <a:noFill/>
        </p:spPr>
        <p:txBody>
          <a:bodyPr wrap="square" rtlCol="0">
            <a:spAutoFit/>
          </a:bodyPr>
          <a:lstStyle/>
          <a:p>
            <a:r>
              <a:rPr lang="zh-CN" altLang="en-US" sz="2400" dirty="0">
                <a:solidFill>
                  <a:srgbClr val="FF0000"/>
                </a:solidFill>
              </a:rPr>
              <a:t>置数信号</a:t>
            </a:r>
          </a:p>
        </p:txBody>
      </p:sp>
      <p:sp>
        <p:nvSpPr>
          <p:cNvPr id="90" name="Text Box 2"/>
          <p:cNvSpPr txBox="1">
            <a:spLocks noChangeArrowheads="1"/>
          </p:cNvSpPr>
          <p:nvPr/>
        </p:nvSpPr>
        <p:spPr bwMode="auto">
          <a:xfrm>
            <a:off x="135242" y="5641255"/>
            <a:ext cx="52749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latin typeface="Tahoma" pitchFamily="34" charset="0"/>
              </a:rPr>
              <a:t>计数范围</a:t>
            </a:r>
            <a:r>
              <a:rPr lang="en-US" altLang="zh-CN" sz="2000" b="1" dirty="0">
                <a:latin typeface="Tahoma" pitchFamily="34" charset="0"/>
              </a:rPr>
              <a:t>63</a:t>
            </a:r>
            <a:r>
              <a:rPr lang="zh-CN" altLang="en-US" sz="2000" b="1" dirty="0">
                <a:latin typeface="Tahoma" pitchFamily="34" charset="0"/>
              </a:rPr>
              <a:t> ( </a:t>
            </a:r>
            <a:r>
              <a:rPr lang="en-US" altLang="zh-CN" sz="2000" b="1" dirty="0">
                <a:latin typeface="Tahoma" pitchFamily="34" charset="0"/>
              </a:rPr>
              <a:t>0011</a:t>
            </a:r>
            <a:r>
              <a:rPr lang="zh-CN" altLang="en-US" sz="2000" b="1" dirty="0">
                <a:latin typeface="Tahoma" pitchFamily="34" charset="0"/>
              </a:rPr>
              <a:t> </a:t>
            </a:r>
            <a:r>
              <a:rPr lang="en-US" altLang="zh-CN" sz="2000" b="1" dirty="0">
                <a:latin typeface="Tahoma" pitchFamily="34" charset="0"/>
              </a:rPr>
              <a:t>1111</a:t>
            </a:r>
            <a:r>
              <a:rPr lang="zh-CN" altLang="en-US" sz="2000" b="1" dirty="0">
                <a:latin typeface="Tahoma" pitchFamily="34" charset="0"/>
              </a:rPr>
              <a:t> )</a:t>
            </a:r>
            <a:r>
              <a:rPr lang="zh-CN" altLang="en-US" sz="2000" b="1" baseline="-25000" dirty="0">
                <a:latin typeface="Tahoma" pitchFamily="34" charset="0"/>
              </a:rPr>
              <a:t>2 </a:t>
            </a:r>
            <a:r>
              <a:rPr lang="en-US" altLang="zh-CN" sz="2000" b="1" dirty="0">
                <a:latin typeface="Tahoma" pitchFamily="34" charset="0"/>
              </a:rPr>
              <a:t>~255</a:t>
            </a:r>
            <a:r>
              <a:rPr lang="zh-CN" altLang="en-US" sz="2000" b="1" dirty="0">
                <a:latin typeface="Tahoma" pitchFamily="34" charset="0"/>
              </a:rPr>
              <a:t> ，到达</a:t>
            </a:r>
            <a:r>
              <a:rPr lang="en-US" altLang="zh-CN" sz="2000" b="1" dirty="0">
                <a:latin typeface="Tahoma" pitchFamily="34" charset="0"/>
              </a:rPr>
              <a:t>255</a:t>
            </a:r>
            <a:r>
              <a:rPr lang="zh-CN" altLang="en-US" sz="2000" b="1" dirty="0">
                <a:latin typeface="Tahoma" pitchFamily="34" charset="0"/>
              </a:rPr>
              <a:t>后，置数信号有效，输出重新从</a:t>
            </a:r>
            <a:r>
              <a:rPr lang="en-US" altLang="zh-CN" sz="2000" b="1" dirty="0">
                <a:latin typeface="Tahoma" pitchFamily="34" charset="0"/>
              </a:rPr>
              <a:t>63</a:t>
            </a:r>
            <a:r>
              <a:rPr lang="zh-CN" altLang="en-US" sz="2000" b="1" dirty="0">
                <a:latin typeface="Tahoma" pitchFamily="34" charset="0"/>
              </a:rPr>
              <a:t>开始。</a:t>
            </a:r>
            <a:endParaRPr lang="zh-CN" altLang="en-US" sz="2000" b="1" baseline="-25000" dirty="0">
              <a:latin typeface="Tahoma" pitchFamily="34" charset="0"/>
            </a:endParaRPr>
          </a:p>
        </p:txBody>
      </p:sp>
    </p:spTree>
    <p:extLst>
      <p:ext uri="{BB962C8B-B14F-4D97-AF65-F5344CB8AC3E}">
        <p14:creationId xmlns:p14="http://schemas.microsoft.com/office/powerpoint/2010/main" val="3025244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0467"/>
                                        </p:tgtEl>
                                        <p:attrNameLst>
                                          <p:attrName>style.visibility</p:attrName>
                                        </p:attrNameLst>
                                      </p:cBhvr>
                                      <p:to>
                                        <p:strVal val="visible"/>
                                      </p:to>
                                    </p:set>
                                    <p:animEffect transition="in" filter="blinds(horizontal)">
                                      <p:cBhvr>
                                        <p:cTn id="7" dur="500"/>
                                        <p:tgtEl>
                                          <p:spTgt spid="190467"/>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90489"/>
                                        </p:tgtEl>
                                        <p:attrNameLst>
                                          <p:attrName>style.visibility</p:attrName>
                                        </p:attrNameLst>
                                      </p:cBhvr>
                                      <p:to>
                                        <p:strVal val="visible"/>
                                      </p:to>
                                    </p:set>
                                    <p:animEffect transition="in" filter="blinds(horizontal)">
                                      <p:cBhvr>
                                        <p:cTn id="11" dur="500"/>
                                        <p:tgtEl>
                                          <p:spTgt spid="1904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90537"/>
                                        </p:tgtEl>
                                        <p:attrNameLst>
                                          <p:attrName>style.visibility</p:attrName>
                                        </p:attrNameLst>
                                      </p:cBhvr>
                                      <p:to>
                                        <p:strVal val="visible"/>
                                      </p:to>
                                    </p:set>
                                    <p:animEffect transition="in" filter="wipe(left)">
                                      <p:cBhvr>
                                        <p:cTn id="16" dur="500"/>
                                        <p:tgtEl>
                                          <p:spTgt spid="1905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3" fill="hold" nodeType="clickEffect">
                                  <p:stCondLst>
                                    <p:cond delay="0"/>
                                  </p:stCondLst>
                                  <p:childTnLst>
                                    <p:set>
                                      <p:cBhvr>
                                        <p:cTn id="20" dur="1" fill="hold">
                                          <p:stCondLst>
                                            <p:cond delay="0"/>
                                          </p:stCondLst>
                                        </p:cTn>
                                        <p:tgtEl>
                                          <p:spTgt spid="190532"/>
                                        </p:tgtEl>
                                        <p:attrNameLst>
                                          <p:attrName>style.visibility</p:attrName>
                                        </p:attrNameLst>
                                      </p:cBhvr>
                                      <p:to>
                                        <p:strVal val="visible"/>
                                      </p:to>
                                    </p:set>
                                    <p:animEffect transition="in" filter="strips(upRight)">
                                      <p:cBhvr>
                                        <p:cTn id="21" dur="500"/>
                                        <p:tgtEl>
                                          <p:spTgt spid="1905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90524"/>
                                        </p:tgtEl>
                                        <p:attrNameLst>
                                          <p:attrName>style.visibility</p:attrName>
                                        </p:attrNameLst>
                                      </p:cBhvr>
                                      <p:to>
                                        <p:strVal val="visible"/>
                                      </p:to>
                                    </p:set>
                                    <p:animEffect transition="in" filter="wipe(left)">
                                      <p:cBhvr>
                                        <p:cTn id="26" dur="500"/>
                                        <p:tgtEl>
                                          <p:spTgt spid="19052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blinds(horizontal)">
                                      <p:cBhvr>
                                        <p:cTn id="31" dur="500"/>
                                        <p:tgtEl>
                                          <p:spTgt spid="9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90511"/>
                                        </p:tgtEl>
                                        <p:attrNameLst>
                                          <p:attrName>style.visibility</p:attrName>
                                        </p:attrNameLst>
                                      </p:cBhvr>
                                      <p:to>
                                        <p:strVal val="visible"/>
                                      </p:to>
                                    </p:set>
                                    <p:animEffect transition="in" filter="blinds(horizontal)">
                                      <p:cBhvr>
                                        <p:cTn id="36" dur="500"/>
                                        <p:tgtEl>
                                          <p:spTgt spid="1905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190514"/>
                                        </p:tgtEl>
                                        <p:attrNameLst>
                                          <p:attrName>style.visibility</p:attrName>
                                        </p:attrNameLst>
                                      </p:cBhvr>
                                      <p:to>
                                        <p:strVal val="visible"/>
                                      </p:to>
                                    </p:set>
                                    <p:animEffect transition="in" filter="wipe(down)">
                                      <p:cBhvr>
                                        <p:cTn id="41" dur="500"/>
                                        <p:tgtEl>
                                          <p:spTgt spid="19051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7155" name="Group 179"/>
          <p:cNvGrpSpPr>
            <a:grpSpLocks/>
          </p:cNvGrpSpPr>
          <p:nvPr/>
        </p:nvGrpSpPr>
        <p:grpSpPr bwMode="auto">
          <a:xfrm>
            <a:off x="1115616" y="793750"/>
            <a:ext cx="7162800" cy="457200"/>
            <a:chOff x="528" y="1296"/>
            <a:chExt cx="4512" cy="288"/>
          </a:xfrm>
        </p:grpSpPr>
        <p:grpSp>
          <p:nvGrpSpPr>
            <p:cNvPr id="127154" name="Group 178"/>
            <p:cNvGrpSpPr>
              <a:grpSpLocks/>
            </p:cNvGrpSpPr>
            <p:nvPr/>
          </p:nvGrpSpPr>
          <p:grpSpPr bwMode="auto">
            <a:xfrm>
              <a:off x="1200" y="1296"/>
              <a:ext cx="3840" cy="288"/>
              <a:chOff x="1200" y="1296"/>
              <a:chExt cx="3840" cy="288"/>
            </a:xfrm>
          </p:grpSpPr>
          <p:sp>
            <p:nvSpPr>
              <p:cNvPr id="126978" name="Line 2"/>
              <p:cNvSpPr>
                <a:spLocks noChangeShapeType="1"/>
              </p:cNvSpPr>
              <p:nvPr/>
            </p:nvSpPr>
            <p:spPr bwMode="auto">
              <a:xfrm>
                <a:off x="1200" y="158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79" name="Line 3"/>
              <p:cNvSpPr>
                <a:spLocks noChangeShapeType="1"/>
              </p:cNvSpPr>
              <p:nvPr/>
            </p:nvSpPr>
            <p:spPr bwMode="auto">
              <a:xfrm flipV="1">
                <a:off x="1584" y="12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0" name="Line 4"/>
              <p:cNvSpPr>
                <a:spLocks noChangeShapeType="1"/>
              </p:cNvSpPr>
              <p:nvPr/>
            </p:nvSpPr>
            <p:spPr bwMode="auto">
              <a:xfrm>
                <a:off x="1680" y="1296"/>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2" name="Line 6"/>
              <p:cNvSpPr>
                <a:spLocks noChangeShapeType="1"/>
              </p:cNvSpPr>
              <p:nvPr/>
            </p:nvSpPr>
            <p:spPr bwMode="auto">
              <a:xfrm>
                <a:off x="2400" y="12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3" name="Line 7"/>
              <p:cNvSpPr>
                <a:spLocks noChangeShapeType="1"/>
              </p:cNvSpPr>
              <p:nvPr/>
            </p:nvSpPr>
            <p:spPr bwMode="auto">
              <a:xfrm>
                <a:off x="2496" y="1584"/>
                <a:ext cx="15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4" name="Line 8"/>
              <p:cNvSpPr>
                <a:spLocks noChangeShapeType="1"/>
              </p:cNvSpPr>
              <p:nvPr/>
            </p:nvSpPr>
            <p:spPr bwMode="auto">
              <a:xfrm flipV="1">
                <a:off x="4032" y="12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5" name="Line 9"/>
              <p:cNvSpPr>
                <a:spLocks noChangeShapeType="1"/>
              </p:cNvSpPr>
              <p:nvPr/>
            </p:nvSpPr>
            <p:spPr bwMode="auto">
              <a:xfrm>
                <a:off x="4128" y="1296"/>
                <a:ext cx="91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7152" name="Text Box 176"/>
            <p:cNvSpPr txBox="1">
              <a:spLocks noChangeArrowheads="1"/>
            </p:cNvSpPr>
            <p:nvPr/>
          </p:nvSpPr>
          <p:spPr bwMode="auto">
            <a:xfrm>
              <a:off x="528" y="1296"/>
              <a:ext cx="6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dirty="0"/>
                <a:t>CLOCK</a:t>
              </a:r>
            </a:p>
          </p:txBody>
        </p:sp>
      </p:grpSp>
      <p:grpSp>
        <p:nvGrpSpPr>
          <p:cNvPr id="127168" name="Group 192"/>
          <p:cNvGrpSpPr>
            <a:grpSpLocks/>
          </p:cNvGrpSpPr>
          <p:nvPr/>
        </p:nvGrpSpPr>
        <p:grpSpPr bwMode="auto">
          <a:xfrm>
            <a:off x="2860576" y="228600"/>
            <a:ext cx="3886200" cy="1616075"/>
            <a:chOff x="1632" y="700"/>
            <a:chExt cx="2448" cy="1018"/>
          </a:xfrm>
        </p:grpSpPr>
        <p:sp>
          <p:nvSpPr>
            <p:cNvPr id="126981" name="Line 5"/>
            <p:cNvSpPr>
              <a:spLocks noChangeShapeType="1"/>
            </p:cNvSpPr>
            <p:nvPr/>
          </p:nvSpPr>
          <p:spPr bwMode="auto">
            <a:xfrm>
              <a:off x="1632" y="768"/>
              <a:ext cx="0" cy="864"/>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4" name="Line 18"/>
            <p:cNvSpPr>
              <a:spLocks noChangeShapeType="1"/>
            </p:cNvSpPr>
            <p:nvPr/>
          </p:nvSpPr>
          <p:spPr bwMode="auto">
            <a:xfrm>
              <a:off x="2448" y="768"/>
              <a:ext cx="0" cy="528"/>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56" name="Line 180"/>
            <p:cNvSpPr>
              <a:spLocks noChangeShapeType="1"/>
            </p:cNvSpPr>
            <p:nvPr/>
          </p:nvSpPr>
          <p:spPr bwMode="auto">
            <a:xfrm>
              <a:off x="4080" y="768"/>
              <a:ext cx="0" cy="864"/>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7158" name="Object 182"/>
            <p:cNvGraphicFramePr>
              <a:graphicFrameLocks noChangeAspect="1"/>
            </p:cNvGraphicFramePr>
            <p:nvPr/>
          </p:nvGraphicFramePr>
          <p:xfrm>
            <a:off x="1968" y="700"/>
            <a:ext cx="272" cy="308"/>
          </p:xfrm>
          <a:graphic>
            <a:graphicData uri="http://schemas.openxmlformats.org/presentationml/2006/ole">
              <mc:AlternateContent xmlns:mc="http://schemas.openxmlformats.org/markup-compatibility/2006">
                <mc:Choice xmlns:v="urn:schemas-microsoft-com:vml" Requires="v">
                  <p:oleObj spid="_x0000_s216268" name="Equation" r:id="rId4" imgW="190440" imgH="215640" progId="Equation.3">
                    <p:embed/>
                  </p:oleObj>
                </mc:Choice>
                <mc:Fallback>
                  <p:oleObj name="Equation" r:id="rId4" imgW="1904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700"/>
                          <a:ext cx="272"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159" name="Line 183"/>
            <p:cNvSpPr>
              <a:spLocks noChangeShapeType="1"/>
            </p:cNvSpPr>
            <p:nvPr/>
          </p:nvSpPr>
          <p:spPr bwMode="auto">
            <a:xfrm>
              <a:off x="2208" y="864"/>
              <a:ext cx="240"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61" name="Line 185"/>
            <p:cNvSpPr>
              <a:spLocks noChangeShapeType="1"/>
            </p:cNvSpPr>
            <p:nvPr/>
          </p:nvSpPr>
          <p:spPr bwMode="auto">
            <a:xfrm flipH="1">
              <a:off x="1632" y="864"/>
              <a:ext cx="288"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7162" name="Object 186"/>
            <p:cNvGraphicFramePr>
              <a:graphicFrameLocks noChangeAspect="1"/>
            </p:cNvGraphicFramePr>
            <p:nvPr/>
          </p:nvGraphicFramePr>
          <p:xfrm>
            <a:off x="3172" y="700"/>
            <a:ext cx="236" cy="308"/>
          </p:xfrm>
          <a:graphic>
            <a:graphicData uri="http://schemas.openxmlformats.org/presentationml/2006/ole">
              <mc:AlternateContent xmlns:mc="http://schemas.openxmlformats.org/markup-compatibility/2006">
                <mc:Choice xmlns:v="urn:schemas-microsoft-com:vml" Requires="v">
                  <p:oleObj spid="_x0000_s216269" name="Equation" r:id="rId6" imgW="164880" imgH="215640" progId="Equation.3">
                    <p:embed/>
                  </p:oleObj>
                </mc:Choice>
                <mc:Fallback>
                  <p:oleObj name="Equation" r:id="rId6" imgW="1648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2" y="700"/>
                          <a:ext cx="236"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163" name="Line 187"/>
            <p:cNvSpPr>
              <a:spLocks noChangeShapeType="1"/>
            </p:cNvSpPr>
            <p:nvPr/>
          </p:nvSpPr>
          <p:spPr bwMode="auto">
            <a:xfrm>
              <a:off x="3408" y="864"/>
              <a:ext cx="672"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64" name="Line 188"/>
            <p:cNvSpPr>
              <a:spLocks noChangeShapeType="1"/>
            </p:cNvSpPr>
            <p:nvPr/>
          </p:nvSpPr>
          <p:spPr bwMode="auto">
            <a:xfrm flipH="1">
              <a:off x="2448" y="864"/>
              <a:ext cx="672"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7165" name="Object 189"/>
            <p:cNvGraphicFramePr>
              <a:graphicFrameLocks noChangeAspect="1"/>
            </p:cNvGraphicFramePr>
            <p:nvPr>
              <p:extLst>
                <p:ext uri="{D42A27DB-BD31-4B8C-83A1-F6EECF244321}">
                  <p14:modId xmlns:p14="http://schemas.microsoft.com/office/powerpoint/2010/main" val="526455865"/>
                </p:ext>
              </p:extLst>
            </p:nvPr>
          </p:nvGraphicFramePr>
          <p:xfrm>
            <a:off x="2715" y="1392"/>
            <a:ext cx="414" cy="326"/>
          </p:xfrm>
          <a:graphic>
            <a:graphicData uri="http://schemas.openxmlformats.org/presentationml/2006/ole">
              <mc:AlternateContent xmlns:mc="http://schemas.openxmlformats.org/markup-compatibility/2006">
                <mc:Choice xmlns:v="urn:schemas-microsoft-com:vml" Requires="v">
                  <p:oleObj spid="_x0000_s216270" name="Equation" r:id="rId8" imgW="215640" imgH="228600" progId="Equation.3">
                    <p:embed/>
                  </p:oleObj>
                </mc:Choice>
                <mc:Fallback>
                  <p:oleObj name="Equation" r:id="rId8" imgW="21564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5" y="1392"/>
                          <a:ext cx="414" cy="326"/>
                        </a:xfrm>
                        <a:prstGeom prst="rect">
                          <a:avLst/>
                        </a:prstGeom>
                        <a:noFill/>
                        <a:ln>
                          <a:noFill/>
                        </a:ln>
                        <a:effectLst/>
                      </p:spPr>
                    </p:pic>
                  </p:oleObj>
                </mc:Fallback>
              </mc:AlternateContent>
            </a:graphicData>
          </a:graphic>
        </p:graphicFrame>
        <p:sp>
          <p:nvSpPr>
            <p:cNvPr id="127166" name="Line 190"/>
            <p:cNvSpPr>
              <a:spLocks noChangeShapeType="1"/>
            </p:cNvSpPr>
            <p:nvPr/>
          </p:nvSpPr>
          <p:spPr bwMode="auto">
            <a:xfrm>
              <a:off x="3024" y="1536"/>
              <a:ext cx="1056"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67" name="Line 191"/>
            <p:cNvSpPr>
              <a:spLocks noChangeShapeType="1"/>
            </p:cNvSpPr>
            <p:nvPr/>
          </p:nvSpPr>
          <p:spPr bwMode="auto">
            <a:xfrm flipH="1">
              <a:off x="1632" y="1536"/>
              <a:ext cx="1056"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7171" name="Group 195"/>
          <p:cNvGrpSpPr>
            <a:grpSpLocks/>
          </p:cNvGrpSpPr>
          <p:nvPr/>
        </p:nvGrpSpPr>
        <p:grpSpPr bwMode="auto">
          <a:xfrm>
            <a:off x="609600" y="1936750"/>
            <a:ext cx="7772400" cy="457200"/>
            <a:chOff x="144" y="1824"/>
            <a:chExt cx="4896" cy="288"/>
          </a:xfrm>
        </p:grpSpPr>
        <p:grpSp>
          <p:nvGrpSpPr>
            <p:cNvPr id="127169" name="Group 193"/>
            <p:cNvGrpSpPr>
              <a:grpSpLocks/>
            </p:cNvGrpSpPr>
            <p:nvPr/>
          </p:nvGrpSpPr>
          <p:grpSpPr bwMode="auto">
            <a:xfrm>
              <a:off x="1200" y="1824"/>
              <a:ext cx="3840" cy="288"/>
              <a:chOff x="1200" y="1824"/>
              <a:chExt cx="3840" cy="288"/>
            </a:xfrm>
          </p:grpSpPr>
          <p:sp>
            <p:nvSpPr>
              <p:cNvPr id="126986" name="Line 10"/>
              <p:cNvSpPr>
                <a:spLocks noChangeShapeType="1"/>
              </p:cNvSpPr>
              <p:nvPr/>
            </p:nvSpPr>
            <p:spPr bwMode="auto">
              <a:xfrm>
                <a:off x="1200" y="2112"/>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7" name="Line 11"/>
              <p:cNvSpPr>
                <a:spLocks noChangeShapeType="1"/>
              </p:cNvSpPr>
              <p:nvPr/>
            </p:nvSpPr>
            <p:spPr bwMode="auto">
              <a:xfrm flipV="1">
                <a:off x="1680"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8" name="Line 12"/>
              <p:cNvSpPr>
                <a:spLocks noChangeShapeType="1"/>
              </p:cNvSpPr>
              <p:nvPr/>
            </p:nvSpPr>
            <p:spPr bwMode="auto">
              <a:xfrm>
                <a:off x="1200" y="1824"/>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9" name="Line 13"/>
              <p:cNvSpPr>
                <a:spLocks noChangeShapeType="1"/>
              </p:cNvSpPr>
              <p:nvPr/>
            </p:nvSpPr>
            <p:spPr bwMode="auto">
              <a:xfrm>
                <a:off x="4128"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0" name="Line 14"/>
              <p:cNvSpPr>
                <a:spLocks noChangeShapeType="1"/>
              </p:cNvSpPr>
              <p:nvPr/>
            </p:nvSpPr>
            <p:spPr bwMode="auto">
              <a:xfrm>
                <a:off x="2160" y="1824"/>
                <a:ext cx="235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1" name="Line 15"/>
              <p:cNvSpPr>
                <a:spLocks noChangeShapeType="1"/>
              </p:cNvSpPr>
              <p:nvPr/>
            </p:nvSpPr>
            <p:spPr bwMode="auto">
              <a:xfrm flipV="1">
                <a:off x="4128"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2" name="Line 16"/>
              <p:cNvSpPr>
                <a:spLocks noChangeShapeType="1"/>
              </p:cNvSpPr>
              <p:nvPr/>
            </p:nvSpPr>
            <p:spPr bwMode="auto">
              <a:xfrm>
                <a:off x="4608" y="182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3" name="Line 17"/>
              <p:cNvSpPr>
                <a:spLocks noChangeShapeType="1"/>
              </p:cNvSpPr>
              <p:nvPr/>
            </p:nvSpPr>
            <p:spPr bwMode="auto">
              <a:xfrm>
                <a:off x="1680"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5" name="Line 19"/>
              <p:cNvSpPr>
                <a:spLocks noChangeShapeType="1"/>
              </p:cNvSpPr>
              <p:nvPr/>
            </p:nvSpPr>
            <p:spPr bwMode="auto">
              <a:xfrm flipV="1">
                <a:off x="1776"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6" name="Line 20"/>
              <p:cNvSpPr>
                <a:spLocks noChangeShapeType="1"/>
              </p:cNvSpPr>
              <p:nvPr/>
            </p:nvSpPr>
            <p:spPr bwMode="auto">
              <a:xfrm>
                <a:off x="1776"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7" name="Line 21"/>
              <p:cNvSpPr>
                <a:spLocks noChangeShapeType="1"/>
              </p:cNvSpPr>
              <p:nvPr/>
            </p:nvSpPr>
            <p:spPr bwMode="auto">
              <a:xfrm flipV="1">
                <a:off x="1872"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8" name="Line 22"/>
              <p:cNvSpPr>
                <a:spLocks noChangeShapeType="1"/>
              </p:cNvSpPr>
              <p:nvPr/>
            </p:nvSpPr>
            <p:spPr bwMode="auto">
              <a:xfrm>
                <a:off x="1872"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9" name="Line 23"/>
              <p:cNvSpPr>
                <a:spLocks noChangeShapeType="1"/>
              </p:cNvSpPr>
              <p:nvPr/>
            </p:nvSpPr>
            <p:spPr bwMode="auto">
              <a:xfrm flipV="1">
                <a:off x="1968"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00" name="Line 24"/>
              <p:cNvSpPr>
                <a:spLocks noChangeShapeType="1"/>
              </p:cNvSpPr>
              <p:nvPr/>
            </p:nvSpPr>
            <p:spPr bwMode="auto">
              <a:xfrm>
                <a:off x="1968"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01" name="Line 25"/>
              <p:cNvSpPr>
                <a:spLocks noChangeShapeType="1"/>
              </p:cNvSpPr>
              <p:nvPr/>
            </p:nvSpPr>
            <p:spPr bwMode="auto">
              <a:xfrm flipV="1">
                <a:off x="2064"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02" name="Line 26"/>
              <p:cNvSpPr>
                <a:spLocks noChangeShapeType="1"/>
              </p:cNvSpPr>
              <p:nvPr/>
            </p:nvSpPr>
            <p:spPr bwMode="auto">
              <a:xfrm>
                <a:off x="2064"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19" name="Line 43"/>
              <p:cNvSpPr>
                <a:spLocks noChangeShapeType="1"/>
              </p:cNvSpPr>
              <p:nvPr/>
            </p:nvSpPr>
            <p:spPr bwMode="auto">
              <a:xfrm>
                <a:off x="2160" y="2112"/>
                <a:ext cx="235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0" name="Line 44"/>
              <p:cNvSpPr>
                <a:spLocks noChangeShapeType="1"/>
              </p:cNvSpPr>
              <p:nvPr/>
            </p:nvSpPr>
            <p:spPr bwMode="auto">
              <a:xfrm>
                <a:off x="4224"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1" name="Line 45"/>
              <p:cNvSpPr>
                <a:spLocks noChangeShapeType="1"/>
              </p:cNvSpPr>
              <p:nvPr/>
            </p:nvSpPr>
            <p:spPr bwMode="auto">
              <a:xfrm flipV="1">
                <a:off x="4224"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2" name="Line 46"/>
              <p:cNvSpPr>
                <a:spLocks noChangeShapeType="1"/>
              </p:cNvSpPr>
              <p:nvPr/>
            </p:nvSpPr>
            <p:spPr bwMode="auto">
              <a:xfrm>
                <a:off x="4320"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3" name="Line 47"/>
              <p:cNvSpPr>
                <a:spLocks noChangeShapeType="1"/>
              </p:cNvSpPr>
              <p:nvPr/>
            </p:nvSpPr>
            <p:spPr bwMode="auto">
              <a:xfrm flipV="1">
                <a:off x="4320"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4" name="Line 48"/>
              <p:cNvSpPr>
                <a:spLocks noChangeShapeType="1"/>
              </p:cNvSpPr>
              <p:nvPr/>
            </p:nvSpPr>
            <p:spPr bwMode="auto">
              <a:xfrm>
                <a:off x="4416"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5" name="Line 49"/>
              <p:cNvSpPr>
                <a:spLocks noChangeShapeType="1"/>
              </p:cNvSpPr>
              <p:nvPr/>
            </p:nvSpPr>
            <p:spPr bwMode="auto">
              <a:xfrm flipV="1">
                <a:off x="4416"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6" name="Line 50"/>
              <p:cNvSpPr>
                <a:spLocks noChangeShapeType="1"/>
              </p:cNvSpPr>
              <p:nvPr/>
            </p:nvSpPr>
            <p:spPr bwMode="auto">
              <a:xfrm>
                <a:off x="4512"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7" name="Line 51"/>
              <p:cNvSpPr>
                <a:spLocks noChangeShapeType="1"/>
              </p:cNvSpPr>
              <p:nvPr/>
            </p:nvSpPr>
            <p:spPr bwMode="auto">
              <a:xfrm flipV="1">
                <a:off x="4512"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8" name="Line 52"/>
              <p:cNvSpPr>
                <a:spLocks noChangeShapeType="1"/>
              </p:cNvSpPr>
              <p:nvPr/>
            </p:nvSpPr>
            <p:spPr bwMode="auto">
              <a:xfrm>
                <a:off x="4608" y="2112"/>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7170" name="Text Box 194"/>
            <p:cNvSpPr txBox="1">
              <a:spLocks noChangeArrowheads="1"/>
            </p:cNvSpPr>
            <p:nvPr/>
          </p:nvSpPr>
          <p:spPr bwMode="auto">
            <a:xfrm>
              <a:off x="144" y="1824"/>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黑体" pitchFamily="2" charset="-122"/>
                </a:rPr>
                <a:t>触发器输出</a:t>
              </a:r>
            </a:p>
          </p:txBody>
        </p:sp>
      </p:grpSp>
      <p:grpSp>
        <p:nvGrpSpPr>
          <p:cNvPr id="127219" name="Group 243"/>
          <p:cNvGrpSpPr>
            <a:grpSpLocks/>
          </p:cNvGrpSpPr>
          <p:nvPr/>
        </p:nvGrpSpPr>
        <p:grpSpPr bwMode="auto">
          <a:xfrm>
            <a:off x="2555778" y="1708150"/>
            <a:ext cx="1584326" cy="1219200"/>
            <a:chOff x="1680" y="1460"/>
            <a:chExt cx="998" cy="768"/>
          </a:xfrm>
        </p:grpSpPr>
        <p:graphicFrame>
          <p:nvGraphicFramePr>
            <p:cNvPr id="127179" name="Object 203"/>
            <p:cNvGraphicFramePr>
              <a:graphicFrameLocks noChangeAspect="1"/>
            </p:cNvGraphicFramePr>
            <p:nvPr/>
          </p:nvGraphicFramePr>
          <p:xfrm>
            <a:off x="1920" y="1883"/>
            <a:ext cx="480" cy="345"/>
          </p:xfrm>
          <a:graphic>
            <a:graphicData uri="http://schemas.openxmlformats.org/presentationml/2006/ole">
              <mc:AlternateContent xmlns:mc="http://schemas.openxmlformats.org/markup-compatibility/2006">
                <mc:Choice xmlns:v="urn:schemas-microsoft-com:vml" Requires="v">
                  <p:oleObj spid="_x0000_s216271" name="Equation" r:id="rId10" imgW="266400" imgH="241200" progId="Equation.3">
                    <p:embed/>
                  </p:oleObj>
                </mc:Choice>
                <mc:Fallback>
                  <p:oleObj name="Equation" r:id="rId10" imgW="26640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0" y="1883"/>
                          <a:ext cx="480"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7188" name="Group 212"/>
            <p:cNvGrpSpPr>
              <a:grpSpLocks/>
            </p:cNvGrpSpPr>
            <p:nvPr/>
          </p:nvGrpSpPr>
          <p:grpSpPr bwMode="auto">
            <a:xfrm>
              <a:off x="1680" y="1460"/>
              <a:ext cx="998" cy="672"/>
              <a:chOff x="1440" y="1632"/>
              <a:chExt cx="998" cy="672"/>
            </a:xfrm>
          </p:grpSpPr>
          <p:sp>
            <p:nvSpPr>
              <p:cNvPr id="127172" name="Line 196"/>
              <p:cNvSpPr>
                <a:spLocks noChangeShapeType="1"/>
              </p:cNvSpPr>
              <p:nvPr/>
            </p:nvSpPr>
            <p:spPr bwMode="auto">
              <a:xfrm>
                <a:off x="1632" y="1632"/>
                <a:ext cx="0" cy="67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73" name="Line 197"/>
              <p:cNvSpPr>
                <a:spLocks noChangeShapeType="1"/>
              </p:cNvSpPr>
              <p:nvPr/>
            </p:nvSpPr>
            <p:spPr bwMode="auto">
              <a:xfrm>
                <a:off x="2166" y="1728"/>
                <a:ext cx="0" cy="576"/>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80" name="Line 204"/>
              <p:cNvSpPr>
                <a:spLocks noChangeShapeType="1"/>
              </p:cNvSpPr>
              <p:nvPr/>
            </p:nvSpPr>
            <p:spPr bwMode="auto">
              <a:xfrm>
                <a:off x="1440" y="2208"/>
                <a:ext cx="192"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81" name="Line 205"/>
              <p:cNvSpPr>
                <a:spLocks noChangeShapeType="1"/>
              </p:cNvSpPr>
              <p:nvPr/>
            </p:nvSpPr>
            <p:spPr bwMode="auto">
              <a:xfrm flipH="1">
                <a:off x="2198" y="2208"/>
                <a:ext cx="240"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127194" name="Group 218"/>
          <p:cNvGrpSpPr>
            <a:grpSpLocks/>
          </p:cNvGrpSpPr>
          <p:nvPr/>
        </p:nvGrpSpPr>
        <p:grpSpPr bwMode="auto">
          <a:xfrm>
            <a:off x="2860576" y="2774950"/>
            <a:ext cx="2290763" cy="1157288"/>
            <a:chOff x="1632" y="2304"/>
            <a:chExt cx="1443" cy="729"/>
          </a:xfrm>
        </p:grpSpPr>
        <p:sp>
          <p:nvSpPr>
            <p:cNvPr id="127176" name="Line 200"/>
            <p:cNvSpPr>
              <a:spLocks noChangeShapeType="1"/>
            </p:cNvSpPr>
            <p:nvPr/>
          </p:nvSpPr>
          <p:spPr bwMode="auto">
            <a:xfrm>
              <a:off x="1632" y="2304"/>
              <a:ext cx="0" cy="67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27193" name="Group 217"/>
            <p:cNvGrpSpPr>
              <a:grpSpLocks/>
            </p:cNvGrpSpPr>
            <p:nvPr/>
          </p:nvGrpSpPr>
          <p:grpSpPr bwMode="auto">
            <a:xfrm>
              <a:off x="2166" y="2304"/>
              <a:ext cx="909" cy="729"/>
              <a:chOff x="2166" y="2304"/>
              <a:chExt cx="909" cy="729"/>
            </a:xfrm>
          </p:grpSpPr>
          <p:sp>
            <p:nvSpPr>
              <p:cNvPr id="127177" name="Line 201"/>
              <p:cNvSpPr>
                <a:spLocks noChangeShapeType="1"/>
              </p:cNvSpPr>
              <p:nvPr/>
            </p:nvSpPr>
            <p:spPr bwMode="auto">
              <a:xfrm>
                <a:off x="2166" y="2304"/>
                <a:ext cx="0" cy="67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78" name="Line 202"/>
              <p:cNvSpPr>
                <a:spLocks noChangeShapeType="1"/>
              </p:cNvSpPr>
              <p:nvPr/>
            </p:nvSpPr>
            <p:spPr bwMode="auto">
              <a:xfrm>
                <a:off x="3073" y="2352"/>
                <a:ext cx="0" cy="67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7182" name="Object 206"/>
              <p:cNvGraphicFramePr>
                <a:graphicFrameLocks noChangeAspect="1"/>
              </p:cNvGraphicFramePr>
              <p:nvPr/>
            </p:nvGraphicFramePr>
            <p:xfrm>
              <a:off x="2397" y="2707"/>
              <a:ext cx="435" cy="326"/>
            </p:xfrm>
            <a:graphic>
              <a:graphicData uri="http://schemas.openxmlformats.org/presentationml/2006/ole">
                <mc:AlternateContent xmlns:mc="http://schemas.openxmlformats.org/markup-compatibility/2006">
                  <mc:Choice xmlns:v="urn:schemas-microsoft-com:vml" Requires="v">
                    <p:oleObj spid="_x0000_s216272" name="Equation" r:id="rId12" imgW="304560" imgH="228600" progId="Equation.3">
                      <p:embed/>
                    </p:oleObj>
                  </mc:Choice>
                  <mc:Fallback>
                    <p:oleObj name="Equation" r:id="rId12" imgW="30456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97" y="2707"/>
                            <a:ext cx="43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183" name="Line 207"/>
              <p:cNvSpPr>
                <a:spLocks noChangeShapeType="1"/>
              </p:cNvSpPr>
              <p:nvPr/>
            </p:nvSpPr>
            <p:spPr bwMode="auto">
              <a:xfrm>
                <a:off x="2832" y="2880"/>
                <a:ext cx="243"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84" name="Line 208"/>
              <p:cNvSpPr>
                <a:spLocks noChangeShapeType="1"/>
              </p:cNvSpPr>
              <p:nvPr/>
            </p:nvSpPr>
            <p:spPr bwMode="auto">
              <a:xfrm flipH="1">
                <a:off x="2198" y="2880"/>
                <a:ext cx="240"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127191" name="Group 215"/>
          <p:cNvGrpSpPr>
            <a:grpSpLocks/>
          </p:cNvGrpSpPr>
          <p:nvPr/>
        </p:nvGrpSpPr>
        <p:grpSpPr bwMode="auto">
          <a:xfrm>
            <a:off x="179512" y="3003550"/>
            <a:ext cx="8077200" cy="457200"/>
            <a:chOff x="-48" y="2448"/>
            <a:chExt cx="5088" cy="288"/>
          </a:xfrm>
        </p:grpSpPr>
        <p:grpSp>
          <p:nvGrpSpPr>
            <p:cNvPr id="127189" name="Group 213"/>
            <p:cNvGrpSpPr>
              <a:grpSpLocks/>
            </p:cNvGrpSpPr>
            <p:nvPr/>
          </p:nvGrpSpPr>
          <p:grpSpPr bwMode="auto">
            <a:xfrm>
              <a:off x="1200" y="2448"/>
              <a:ext cx="3840" cy="288"/>
              <a:chOff x="1200" y="2448"/>
              <a:chExt cx="3840" cy="288"/>
            </a:xfrm>
          </p:grpSpPr>
          <p:sp>
            <p:nvSpPr>
              <p:cNvPr id="127029" name="Line 53"/>
              <p:cNvSpPr>
                <a:spLocks noChangeShapeType="1"/>
              </p:cNvSpPr>
              <p:nvPr/>
            </p:nvSpPr>
            <p:spPr bwMode="auto">
              <a:xfrm>
                <a:off x="1200" y="2736"/>
                <a:ext cx="18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0" name="Line 54"/>
              <p:cNvSpPr>
                <a:spLocks noChangeShapeType="1"/>
              </p:cNvSpPr>
              <p:nvPr/>
            </p:nvSpPr>
            <p:spPr bwMode="auto">
              <a:xfrm flipV="1">
                <a:off x="168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1" name="Line 55"/>
              <p:cNvSpPr>
                <a:spLocks noChangeShapeType="1"/>
              </p:cNvSpPr>
              <p:nvPr/>
            </p:nvSpPr>
            <p:spPr bwMode="auto">
              <a:xfrm>
                <a:off x="1200" y="2448"/>
                <a:ext cx="18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2" name="Line 56"/>
              <p:cNvSpPr>
                <a:spLocks noChangeShapeType="1"/>
              </p:cNvSpPr>
              <p:nvPr/>
            </p:nvSpPr>
            <p:spPr bwMode="auto">
              <a:xfrm>
                <a:off x="412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3" name="Line 57"/>
              <p:cNvSpPr>
                <a:spLocks noChangeShapeType="1"/>
              </p:cNvSpPr>
              <p:nvPr/>
            </p:nvSpPr>
            <p:spPr bwMode="auto">
              <a:xfrm>
                <a:off x="3120" y="2448"/>
                <a:ext cx="19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4" name="Line 58"/>
              <p:cNvSpPr>
                <a:spLocks noChangeShapeType="1"/>
              </p:cNvSpPr>
              <p:nvPr/>
            </p:nvSpPr>
            <p:spPr bwMode="auto">
              <a:xfrm flipV="1">
                <a:off x="412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6" name="Line 60"/>
              <p:cNvSpPr>
                <a:spLocks noChangeShapeType="1"/>
              </p:cNvSpPr>
              <p:nvPr/>
            </p:nvSpPr>
            <p:spPr bwMode="auto">
              <a:xfrm>
                <a:off x="168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7" name="Line 61"/>
              <p:cNvSpPr>
                <a:spLocks noChangeShapeType="1"/>
              </p:cNvSpPr>
              <p:nvPr/>
            </p:nvSpPr>
            <p:spPr bwMode="auto">
              <a:xfrm flipV="1">
                <a:off x="177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8" name="Line 62"/>
              <p:cNvSpPr>
                <a:spLocks noChangeShapeType="1"/>
              </p:cNvSpPr>
              <p:nvPr/>
            </p:nvSpPr>
            <p:spPr bwMode="auto">
              <a:xfrm>
                <a:off x="177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9" name="Line 63"/>
              <p:cNvSpPr>
                <a:spLocks noChangeShapeType="1"/>
              </p:cNvSpPr>
              <p:nvPr/>
            </p:nvSpPr>
            <p:spPr bwMode="auto">
              <a:xfrm flipV="1">
                <a:off x="1872"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0" name="Line 64"/>
              <p:cNvSpPr>
                <a:spLocks noChangeShapeType="1"/>
              </p:cNvSpPr>
              <p:nvPr/>
            </p:nvSpPr>
            <p:spPr bwMode="auto">
              <a:xfrm>
                <a:off x="1872"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1" name="Line 65"/>
              <p:cNvSpPr>
                <a:spLocks noChangeShapeType="1"/>
              </p:cNvSpPr>
              <p:nvPr/>
            </p:nvSpPr>
            <p:spPr bwMode="auto">
              <a:xfrm flipV="1">
                <a:off x="196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2" name="Line 66"/>
              <p:cNvSpPr>
                <a:spLocks noChangeShapeType="1"/>
              </p:cNvSpPr>
              <p:nvPr/>
            </p:nvSpPr>
            <p:spPr bwMode="auto">
              <a:xfrm>
                <a:off x="196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3" name="Line 67"/>
              <p:cNvSpPr>
                <a:spLocks noChangeShapeType="1"/>
              </p:cNvSpPr>
              <p:nvPr/>
            </p:nvSpPr>
            <p:spPr bwMode="auto">
              <a:xfrm flipV="1">
                <a:off x="206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4" name="Line 68"/>
              <p:cNvSpPr>
                <a:spLocks noChangeShapeType="1"/>
              </p:cNvSpPr>
              <p:nvPr/>
            </p:nvSpPr>
            <p:spPr bwMode="auto">
              <a:xfrm>
                <a:off x="206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5" name="Line 69"/>
              <p:cNvSpPr>
                <a:spLocks noChangeShapeType="1"/>
              </p:cNvSpPr>
              <p:nvPr/>
            </p:nvSpPr>
            <p:spPr bwMode="auto">
              <a:xfrm>
                <a:off x="3120" y="2736"/>
                <a:ext cx="19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6" name="Line 70"/>
              <p:cNvSpPr>
                <a:spLocks noChangeShapeType="1"/>
              </p:cNvSpPr>
              <p:nvPr/>
            </p:nvSpPr>
            <p:spPr bwMode="auto">
              <a:xfrm>
                <a:off x="422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7" name="Line 71"/>
              <p:cNvSpPr>
                <a:spLocks noChangeShapeType="1"/>
              </p:cNvSpPr>
              <p:nvPr/>
            </p:nvSpPr>
            <p:spPr bwMode="auto">
              <a:xfrm flipV="1">
                <a:off x="422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8" name="Line 72"/>
              <p:cNvSpPr>
                <a:spLocks noChangeShapeType="1"/>
              </p:cNvSpPr>
              <p:nvPr/>
            </p:nvSpPr>
            <p:spPr bwMode="auto">
              <a:xfrm>
                <a:off x="432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9" name="Line 73"/>
              <p:cNvSpPr>
                <a:spLocks noChangeShapeType="1"/>
              </p:cNvSpPr>
              <p:nvPr/>
            </p:nvSpPr>
            <p:spPr bwMode="auto">
              <a:xfrm flipV="1">
                <a:off x="432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0" name="Line 74"/>
              <p:cNvSpPr>
                <a:spLocks noChangeShapeType="1"/>
              </p:cNvSpPr>
              <p:nvPr/>
            </p:nvSpPr>
            <p:spPr bwMode="auto">
              <a:xfrm>
                <a:off x="441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1" name="Line 75"/>
              <p:cNvSpPr>
                <a:spLocks noChangeShapeType="1"/>
              </p:cNvSpPr>
              <p:nvPr/>
            </p:nvSpPr>
            <p:spPr bwMode="auto">
              <a:xfrm flipV="1">
                <a:off x="441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2" name="Line 76"/>
              <p:cNvSpPr>
                <a:spLocks noChangeShapeType="1"/>
              </p:cNvSpPr>
              <p:nvPr/>
            </p:nvSpPr>
            <p:spPr bwMode="auto">
              <a:xfrm>
                <a:off x="4512"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3" name="Line 77"/>
              <p:cNvSpPr>
                <a:spLocks noChangeShapeType="1"/>
              </p:cNvSpPr>
              <p:nvPr/>
            </p:nvSpPr>
            <p:spPr bwMode="auto">
              <a:xfrm flipV="1">
                <a:off x="4512"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5" name="Line 79"/>
              <p:cNvSpPr>
                <a:spLocks noChangeShapeType="1"/>
              </p:cNvSpPr>
              <p:nvPr/>
            </p:nvSpPr>
            <p:spPr bwMode="auto">
              <a:xfrm flipV="1">
                <a:off x="216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6" name="Line 80"/>
              <p:cNvSpPr>
                <a:spLocks noChangeShapeType="1"/>
              </p:cNvSpPr>
              <p:nvPr/>
            </p:nvSpPr>
            <p:spPr bwMode="auto">
              <a:xfrm>
                <a:off x="216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7" name="Line 81"/>
              <p:cNvSpPr>
                <a:spLocks noChangeShapeType="1"/>
              </p:cNvSpPr>
              <p:nvPr/>
            </p:nvSpPr>
            <p:spPr bwMode="auto">
              <a:xfrm flipV="1">
                <a:off x="225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8" name="Line 82"/>
              <p:cNvSpPr>
                <a:spLocks noChangeShapeType="1"/>
              </p:cNvSpPr>
              <p:nvPr/>
            </p:nvSpPr>
            <p:spPr bwMode="auto">
              <a:xfrm>
                <a:off x="225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9" name="Line 83"/>
              <p:cNvSpPr>
                <a:spLocks noChangeShapeType="1"/>
              </p:cNvSpPr>
              <p:nvPr/>
            </p:nvSpPr>
            <p:spPr bwMode="auto">
              <a:xfrm flipV="1">
                <a:off x="2352"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0" name="Line 84"/>
              <p:cNvSpPr>
                <a:spLocks noChangeShapeType="1"/>
              </p:cNvSpPr>
              <p:nvPr/>
            </p:nvSpPr>
            <p:spPr bwMode="auto">
              <a:xfrm>
                <a:off x="2352"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1" name="Line 85"/>
              <p:cNvSpPr>
                <a:spLocks noChangeShapeType="1"/>
              </p:cNvSpPr>
              <p:nvPr/>
            </p:nvSpPr>
            <p:spPr bwMode="auto">
              <a:xfrm flipV="1">
                <a:off x="244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2" name="Line 86"/>
              <p:cNvSpPr>
                <a:spLocks noChangeShapeType="1"/>
              </p:cNvSpPr>
              <p:nvPr/>
            </p:nvSpPr>
            <p:spPr bwMode="auto">
              <a:xfrm>
                <a:off x="244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3" name="Line 87"/>
              <p:cNvSpPr>
                <a:spLocks noChangeShapeType="1"/>
              </p:cNvSpPr>
              <p:nvPr/>
            </p:nvSpPr>
            <p:spPr bwMode="auto">
              <a:xfrm flipV="1">
                <a:off x="254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4" name="Line 88"/>
              <p:cNvSpPr>
                <a:spLocks noChangeShapeType="1"/>
              </p:cNvSpPr>
              <p:nvPr/>
            </p:nvSpPr>
            <p:spPr bwMode="auto">
              <a:xfrm>
                <a:off x="254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5" name="Line 89"/>
              <p:cNvSpPr>
                <a:spLocks noChangeShapeType="1"/>
              </p:cNvSpPr>
              <p:nvPr/>
            </p:nvSpPr>
            <p:spPr bwMode="auto">
              <a:xfrm flipV="1">
                <a:off x="264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6" name="Line 90"/>
              <p:cNvSpPr>
                <a:spLocks noChangeShapeType="1"/>
              </p:cNvSpPr>
              <p:nvPr/>
            </p:nvSpPr>
            <p:spPr bwMode="auto">
              <a:xfrm>
                <a:off x="264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7" name="Line 91"/>
              <p:cNvSpPr>
                <a:spLocks noChangeShapeType="1"/>
              </p:cNvSpPr>
              <p:nvPr/>
            </p:nvSpPr>
            <p:spPr bwMode="auto">
              <a:xfrm flipV="1">
                <a:off x="273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8" name="Line 92"/>
              <p:cNvSpPr>
                <a:spLocks noChangeShapeType="1"/>
              </p:cNvSpPr>
              <p:nvPr/>
            </p:nvSpPr>
            <p:spPr bwMode="auto">
              <a:xfrm>
                <a:off x="273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9" name="Line 93"/>
              <p:cNvSpPr>
                <a:spLocks noChangeShapeType="1"/>
              </p:cNvSpPr>
              <p:nvPr/>
            </p:nvSpPr>
            <p:spPr bwMode="auto">
              <a:xfrm flipV="1">
                <a:off x="2832"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70" name="Line 94"/>
              <p:cNvSpPr>
                <a:spLocks noChangeShapeType="1"/>
              </p:cNvSpPr>
              <p:nvPr/>
            </p:nvSpPr>
            <p:spPr bwMode="auto">
              <a:xfrm>
                <a:off x="2832"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71" name="Line 95"/>
              <p:cNvSpPr>
                <a:spLocks noChangeShapeType="1"/>
              </p:cNvSpPr>
              <p:nvPr/>
            </p:nvSpPr>
            <p:spPr bwMode="auto">
              <a:xfrm flipV="1">
                <a:off x="292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72" name="Line 96"/>
              <p:cNvSpPr>
                <a:spLocks noChangeShapeType="1"/>
              </p:cNvSpPr>
              <p:nvPr/>
            </p:nvSpPr>
            <p:spPr bwMode="auto">
              <a:xfrm>
                <a:off x="292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73" name="Line 97"/>
              <p:cNvSpPr>
                <a:spLocks noChangeShapeType="1"/>
              </p:cNvSpPr>
              <p:nvPr/>
            </p:nvSpPr>
            <p:spPr bwMode="auto">
              <a:xfrm flipV="1">
                <a:off x="302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74" name="Line 98"/>
              <p:cNvSpPr>
                <a:spLocks noChangeShapeType="1"/>
              </p:cNvSpPr>
              <p:nvPr/>
            </p:nvSpPr>
            <p:spPr bwMode="auto">
              <a:xfrm>
                <a:off x="302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77" name="Line 101"/>
              <p:cNvSpPr>
                <a:spLocks noChangeShapeType="1"/>
              </p:cNvSpPr>
              <p:nvPr/>
            </p:nvSpPr>
            <p:spPr bwMode="auto">
              <a:xfrm>
                <a:off x="460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78" name="Line 102"/>
              <p:cNvSpPr>
                <a:spLocks noChangeShapeType="1"/>
              </p:cNvSpPr>
              <p:nvPr/>
            </p:nvSpPr>
            <p:spPr bwMode="auto">
              <a:xfrm flipV="1">
                <a:off x="460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79" name="Line 103"/>
              <p:cNvSpPr>
                <a:spLocks noChangeShapeType="1"/>
              </p:cNvSpPr>
              <p:nvPr/>
            </p:nvSpPr>
            <p:spPr bwMode="auto">
              <a:xfrm>
                <a:off x="470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80" name="Line 104"/>
              <p:cNvSpPr>
                <a:spLocks noChangeShapeType="1"/>
              </p:cNvSpPr>
              <p:nvPr/>
            </p:nvSpPr>
            <p:spPr bwMode="auto">
              <a:xfrm flipV="1">
                <a:off x="470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81" name="Line 105"/>
              <p:cNvSpPr>
                <a:spLocks noChangeShapeType="1"/>
              </p:cNvSpPr>
              <p:nvPr/>
            </p:nvSpPr>
            <p:spPr bwMode="auto">
              <a:xfrm>
                <a:off x="480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82" name="Line 106"/>
              <p:cNvSpPr>
                <a:spLocks noChangeShapeType="1"/>
              </p:cNvSpPr>
              <p:nvPr/>
            </p:nvSpPr>
            <p:spPr bwMode="auto">
              <a:xfrm flipV="1">
                <a:off x="480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83" name="Line 107"/>
              <p:cNvSpPr>
                <a:spLocks noChangeShapeType="1"/>
              </p:cNvSpPr>
              <p:nvPr/>
            </p:nvSpPr>
            <p:spPr bwMode="auto">
              <a:xfrm>
                <a:off x="489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84" name="Line 108"/>
              <p:cNvSpPr>
                <a:spLocks noChangeShapeType="1"/>
              </p:cNvSpPr>
              <p:nvPr/>
            </p:nvSpPr>
            <p:spPr bwMode="auto">
              <a:xfrm flipV="1">
                <a:off x="489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7190" name="Text Box 214"/>
            <p:cNvSpPr txBox="1">
              <a:spLocks noChangeArrowheads="1"/>
            </p:cNvSpPr>
            <p:nvPr/>
          </p:nvSpPr>
          <p:spPr bwMode="auto">
            <a:xfrm>
              <a:off x="-48" y="2448"/>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黑体" pitchFamily="2" charset="-122"/>
                </a:rPr>
                <a:t>组合电路输出</a:t>
              </a:r>
            </a:p>
          </p:txBody>
        </p:sp>
      </p:grpSp>
      <p:grpSp>
        <p:nvGrpSpPr>
          <p:cNvPr id="127212" name="Group 236"/>
          <p:cNvGrpSpPr>
            <a:grpSpLocks/>
          </p:cNvGrpSpPr>
          <p:nvPr/>
        </p:nvGrpSpPr>
        <p:grpSpPr bwMode="auto">
          <a:xfrm>
            <a:off x="544016" y="4070350"/>
            <a:ext cx="7772400" cy="457200"/>
            <a:chOff x="144" y="3120"/>
            <a:chExt cx="4896" cy="288"/>
          </a:xfrm>
        </p:grpSpPr>
        <p:sp>
          <p:nvSpPr>
            <p:cNvPr id="127085" name="Line 109"/>
            <p:cNvSpPr>
              <a:spLocks noChangeShapeType="1"/>
            </p:cNvSpPr>
            <p:nvPr/>
          </p:nvSpPr>
          <p:spPr bwMode="auto">
            <a:xfrm>
              <a:off x="1200" y="3408"/>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87" name="Line 111"/>
            <p:cNvSpPr>
              <a:spLocks noChangeShapeType="1"/>
            </p:cNvSpPr>
            <p:nvPr/>
          </p:nvSpPr>
          <p:spPr bwMode="auto">
            <a:xfrm>
              <a:off x="1200" y="3120"/>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89" name="Line 113"/>
            <p:cNvSpPr>
              <a:spLocks noChangeShapeType="1"/>
            </p:cNvSpPr>
            <p:nvPr/>
          </p:nvSpPr>
          <p:spPr bwMode="auto">
            <a:xfrm>
              <a:off x="3600" y="3120"/>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94" name="Line 118"/>
            <p:cNvSpPr>
              <a:spLocks noChangeShapeType="1"/>
            </p:cNvSpPr>
            <p:nvPr/>
          </p:nvSpPr>
          <p:spPr bwMode="auto">
            <a:xfrm flipV="1">
              <a:off x="187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95" name="Line 119"/>
            <p:cNvSpPr>
              <a:spLocks noChangeShapeType="1"/>
            </p:cNvSpPr>
            <p:nvPr/>
          </p:nvSpPr>
          <p:spPr bwMode="auto">
            <a:xfrm>
              <a:off x="187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96" name="Line 120"/>
            <p:cNvSpPr>
              <a:spLocks noChangeShapeType="1"/>
            </p:cNvSpPr>
            <p:nvPr/>
          </p:nvSpPr>
          <p:spPr bwMode="auto">
            <a:xfrm flipV="1">
              <a:off x="196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97" name="Line 121"/>
            <p:cNvSpPr>
              <a:spLocks noChangeShapeType="1"/>
            </p:cNvSpPr>
            <p:nvPr/>
          </p:nvSpPr>
          <p:spPr bwMode="auto">
            <a:xfrm>
              <a:off x="196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98" name="Line 122"/>
            <p:cNvSpPr>
              <a:spLocks noChangeShapeType="1"/>
            </p:cNvSpPr>
            <p:nvPr/>
          </p:nvSpPr>
          <p:spPr bwMode="auto">
            <a:xfrm flipV="1">
              <a:off x="206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99" name="Line 123"/>
            <p:cNvSpPr>
              <a:spLocks noChangeShapeType="1"/>
            </p:cNvSpPr>
            <p:nvPr/>
          </p:nvSpPr>
          <p:spPr bwMode="auto">
            <a:xfrm>
              <a:off x="206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00" name="Line 124"/>
            <p:cNvSpPr>
              <a:spLocks noChangeShapeType="1"/>
            </p:cNvSpPr>
            <p:nvPr/>
          </p:nvSpPr>
          <p:spPr bwMode="auto">
            <a:xfrm>
              <a:off x="3600" y="3408"/>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05" name="Line 129"/>
            <p:cNvSpPr>
              <a:spLocks noChangeShapeType="1"/>
            </p:cNvSpPr>
            <p:nvPr/>
          </p:nvSpPr>
          <p:spPr bwMode="auto">
            <a:xfrm>
              <a:off x="432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06" name="Line 130"/>
            <p:cNvSpPr>
              <a:spLocks noChangeShapeType="1"/>
            </p:cNvSpPr>
            <p:nvPr/>
          </p:nvSpPr>
          <p:spPr bwMode="auto">
            <a:xfrm flipV="1">
              <a:off x="432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07" name="Line 131"/>
            <p:cNvSpPr>
              <a:spLocks noChangeShapeType="1"/>
            </p:cNvSpPr>
            <p:nvPr/>
          </p:nvSpPr>
          <p:spPr bwMode="auto">
            <a:xfrm>
              <a:off x="441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08" name="Line 132"/>
            <p:cNvSpPr>
              <a:spLocks noChangeShapeType="1"/>
            </p:cNvSpPr>
            <p:nvPr/>
          </p:nvSpPr>
          <p:spPr bwMode="auto">
            <a:xfrm flipV="1">
              <a:off x="441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09" name="Line 133"/>
            <p:cNvSpPr>
              <a:spLocks noChangeShapeType="1"/>
            </p:cNvSpPr>
            <p:nvPr/>
          </p:nvSpPr>
          <p:spPr bwMode="auto">
            <a:xfrm flipV="1">
              <a:off x="216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0" name="Line 134"/>
            <p:cNvSpPr>
              <a:spLocks noChangeShapeType="1"/>
            </p:cNvSpPr>
            <p:nvPr/>
          </p:nvSpPr>
          <p:spPr bwMode="auto">
            <a:xfrm>
              <a:off x="216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1" name="Line 135"/>
            <p:cNvSpPr>
              <a:spLocks noChangeShapeType="1"/>
            </p:cNvSpPr>
            <p:nvPr/>
          </p:nvSpPr>
          <p:spPr bwMode="auto">
            <a:xfrm flipV="1">
              <a:off x="225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2" name="Line 136"/>
            <p:cNvSpPr>
              <a:spLocks noChangeShapeType="1"/>
            </p:cNvSpPr>
            <p:nvPr/>
          </p:nvSpPr>
          <p:spPr bwMode="auto">
            <a:xfrm>
              <a:off x="225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3" name="Line 137"/>
            <p:cNvSpPr>
              <a:spLocks noChangeShapeType="1"/>
            </p:cNvSpPr>
            <p:nvPr/>
          </p:nvSpPr>
          <p:spPr bwMode="auto">
            <a:xfrm flipV="1">
              <a:off x="235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4" name="Line 138"/>
            <p:cNvSpPr>
              <a:spLocks noChangeShapeType="1"/>
            </p:cNvSpPr>
            <p:nvPr/>
          </p:nvSpPr>
          <p:spPr bwMode="auto">
            <a:xfrm>
              <a:off x="235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5" name="Line 139"/>
            <p:cNvSpPr>
              <a:spLocks noChangeShapeType="1"/>
            </p:cNvSpPr>
            <p:nvPr/>
          </p:nvSpPr>
          <p:spPr bwMode="auto">
            <a:xfrm flipV="1">
              <a:off x="244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6" name="Line 140"/>
            <p:cNvSpPr>
              <a:spLocks noChangeShapeType="1"/>
            </p:cNvSpPr>
            <p:nvPr/>
          </p:nvSpPr>
          <p:spPr bwMode="auto">
            <a:xfrm>
              <a:off x="244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7" name="Line 141"/>
            <p:cNvSpPr>
              <a:spLocks noChangeShapeType="1"/>
            </p:cNvSpPr>
            <p:nvPr/>
          </p:nvSpPr>
          <p:spPr bwMode="auto">
            <a:xfrm flipV="1">
              <a:off x="254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8" name="Line 142"/>
            <p:cNvSpPr>
              <a:spLocks noChangeShapeType="1"/>
            </p:cNvSpPr>
            <p:nvPr/>
          </p:nvSpPr>
          <p:spPr bwMode="auto">
            <a:xfrm>
              <a:off x="254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9" name="Line 143"/>
            <p:cNvSpPr>
              <a:spLocks noChangeShapeType="1"/>
            </p:cNvSpPr>
            <p:nvPr/>
          </p:nvSpPr>
          <p:spPr bwMode="auto">
            <a:xfrm flipV="1">
              <a:off x="264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0" name="Line 144"/>
            <p:cNvSpPr>
              <a:spLocks noChangeShapeType="1"/>
            </p:cNvSpPr>
            <p:nvPr/>
          </p:nvSpPr>
          <p:spPr bwMode="auto">
            <a:xfrm>
              <a:off x="264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1" name="Line 145"/>
            <p:cNvSpPr>
              <a:spLocks noChangeShapeType="1"/>
            </p:cNvSpPr>
            <p:nvPr/>
          </p:nvSpPr>
          <p:spPr bwMode="auto">
            <a:xfrm flipV="1">
              <a:off x="273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2" name="Line 146"/>
            <p:cNvSpPr>
              <a:spLocks noChangeShapeType="1"/>
            </p:cNvSpPr>
            <p:nvPr/>
          </p:nvSpPr>
          <p:spPr bwMode="auto">
            <a:xfrm>
              <a:off x="273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3" name="Line 147"/>
            <p:cNvSpPr>
              <a:spLocks noChangeShapeType="1"/>
            </p:cNvSpPr>
            <p:nvPr/>
          </p:nvSpPr>
          <p:spPr bwMode="auto">
            <a:xfrm flipV="1">
              <a:off x="283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4" name="Line 148"/>
            <p:cNvSpPr>
              <a:spLocks noChangeShapeType="1"/>
            </p:cNvSpPr>
            <p:nvPr/>
          </p:nvSpPr>
          <p:spPr bwMode="auto">
            <a:xfrm>
              <a:off x="283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5" name="Line 149"/>
            <p:cNvSpPr>
              <a:spLocks noChangeShapeType="1"/>
            </p:cNvSpPr>
            <p:nvPr/>
          </p:nvSpPr>
          <p:spPr bwMode="auto">
            <a:xfrm flipV="1">
              <a:off x="292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6" name="Line 150"/>
            <p:cNvSpPr>
              <a:spLocks noChangeShapeType="1"/>
            </p:cNvSpPr>
            <p:nvPr/>
          </p:nvSpPr>
          <p:spPr bwMode="auto">
            <a:xfrm>
              <a:off x="292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7" name="Line 151"/>
            <p:cNvSpPr>
              <a:spLocks noChangeShapeType="1"/>
            </p:cNvSpPr>
            <p:nvPr/>
          </p:nvSpPr>
          <p:spPr bwMode="auto">
            <a:xfrm flipV="1">
              <a:off x="302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8" name="Line 152"/>
            <p:cNvSpPr>
              <a:spLocks noChangeShapeType="1"/>
            </p:cNvSpPr>
            <p:nvPr/>
          </p:nvSpPr>
          <p:spPr bwMode="auto">
            <a:xfrm>
              <a:off x="302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9" name="Line 153"/>
            <p:cNvSpPr>
              <a:spLocks noChangeShapeType="1"/>
            </p:cNvSpPr>
            <p:nvPr/>
          </p:nvSpPr>
          <p:spPr bwMode="auto">
            <a:xfrm>
              <a:off x="451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0" name="Line 154"/>
            <p:cNvSpPr>
              <a:spLocks noChangeShapeType="1"/>
            </p:cNvSpPr>
            <p:nvPr/>
          </p:nvSpPr>
          <p:spPr bwMode="auto">
            <a:xfrm flipV="1">
              <a:off x="451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1" name="Line 155"/>
            <p:cNvSpPr>
              <a:spLocks noChangeShapeType="1"/>
            </p:cNvSpPr>
            <p:nvPr/>
          </p:nvSpPr>
          <p:spPr bwMode="auto">
            <a:xfrm>
              <a:off x="460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2" name="Line 156"/>
            <p:cNvSpPr>
              <a:spLocks noChangeShapeType="1"/>
            </p:cNvSpPr>
            <p:nvPr/>
          </p:nvSpPr>
          <p:spPr bwMode="auto">
            <a:xfrm flipV="1">
              <a:off x="460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3" name="Line 157"/>
            <p:cNvSpPr>
              <a:spLocks noChangeShapeType="1"/>
            </p:cNvSpPr>
            <p:nvPr/>
          </p:nvSpPr>
          <p:spPr bwMode="auto">
            <a:xfrm>
              <a:off x="470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4" name="Line 158"/>
            <p:cNvSpPr>
              <a:spLocks noChangeShapeType="1"/>
            </p:cNvSpPr>
            <p:nvPr/>
          </p:nvSpPr>
          <p:spPr bwMode="auto">
            <a:xfrm flipV="1">
              <a:off x="470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5" name="Line 159"/>
            <p:cNvSpPr>
              <a:spLocks noChangeShapeType="1"/>
            </p:cNvSpPr>
            <p:nvPr/>
          </p:nvSpPr>
          <p:spPr bwMode="auto">
            <a:xfrm>
              <a:off x="480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6" name="Line 160"/>
            <p:cNvSpPr>
              <a:spLocks noChangeShapeType="1"/>
            </p:cNvSpPr>
            <p:nvPr/>
          </p:nvSpPr>
          <p:spPr bwMode="auto">
            <a:xfrm flipV="1">
              <a:off x="480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7" name="Line 161"/>
            <p:cNvSpPr>
              <a:spLocks noChangeShapeType="1"/>
            </p:cNvSpPr>
            <p:nvPr/>
          </p:nvSpPr>
          <p:spPr bwMode="auto">
            <a:xfrm flipV="1">
              <a:off x="312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8" name="Line 162"/>
            <p:cNvSpPr>
              <a:spLocks noChangeShapeType="1"/>
            </p:cNvSpPr>
            <p:nvPr/>
          </p:nvSpPr>
          <p:spPr bwMode="auto">
            <a:xfrm>
              <a:off x="312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9" name="Line 163"/>
            <p:cNvSpPr>
              <a:spLocks noChangeShapeType="1"/>
            </p:cNvSpPr>
            <p:nvPr/>
          </p:nvSpPr>
          <p:spPr bwMode="auto">
            <a:xfrm flipV="1">
              <a:off x="321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40" name="Line 164"/>
            <p:cNvSpPr>
              <a:spLocks noChangeShapeType="1"/>
            </p:cNvSpPr>
            <p:nvPr/>
          </p:nvSpPr>
          <p:spPr bwMode="auto">
            <a:xfrm>
              <a:off x="321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41" name="Line 165"/>
            <p:cNvSpPr>
              <a:spLocks noChangeShapeType="1"/>
            </p:cNvSpPr>
            <p:nvPr/>
          </p:nvSpPr>
          <p:spPr bwMode="auto">
            <a:xfrm flipV="1">
              <a:off x="331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42" name="Line 166"/>
            <p:cNvSpPr>
              <a:spLocks noChangeShapeType="1"/>
            </p:cNvSpPr>
            <p:nvPr/>
          </p:nvSpPr>
          <p:spPr bwMode="auto">
            <a:xfrm>
              <a:off x="331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43" name="Line 167"/>
            <p:cNvSpPr>
              <a:spLocks noChangeShapeType="1"/>
            </p:cNvSpPr>
            <p:nvPr/>
          </p:nvSpPr>
          <p:spPr bwMode="auto">
            <a:xfrm flipV="1">
              <a:off x="340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44" name="Line 168"/>
            <p:cNvSpPr>
              <a:spLocks noChangeShapeType="1"/>
            </p:cNvSpPr>
            <p:nvPr/>
          </p:nvSpPr>
          <p:spPr bwMode="auto">
            <a:xfrm>
              <a:off x="340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45" name="Line 169"/>
            <p:cNvSpPr>
              <a:spLocks noChangeShapeType="1"/>
            </p:cNvSpPr>
            <p:nvPr/>
          </p:nvSpPr>
          <p:spPr bwMode="auto">
            <a:xfrm flipV="1">
              <a:off x="350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46" name="Line 170"/>
            <p:cNvSpPr>
              <a:spLocks noChangeShapeType="1"/>
            </p:cNvSpPr>
            <p:nvPr/>
          </p:nvSpPr>
          <p:spPr bwMode="auto">
            <a:xfrm>
              <a:off x="350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50" name="Line 174"/>
            <p:cNvSpPr>
              <a:spLocks noChangeShapeType="1"/>
            </p:cNvSpPr>
            <p:nvPr/>
          </p:nvSpPr>
          <p:spPr bwMode="auto">
            <a:xfrm>
              <a:off x="489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51" name="Line 175"/>
            <p:cNvSpPr>
              <a:spLocks noChangeShapeType="1"/>
            </p:cNvSpPr>
            <p:nvPr/>
          </p:nvSpPr>
          <p:spPr bwMode="auto">
            <a:xfrm flipV="1">
              <a:off x="489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96" name="Text Box 220"/>
            <p:cNvSpPr txBox="1">
              <a:spLocks noChangeArrowheads="1"/>
            </p:cNvSpPr>
            <p:nvPr/>
          </p:nvSpPr>
          <p:spPr bwMode="auto">
            <a:xfrm>
              <a:off x="144" y="3120"/>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黑体" pitchFamily="2" charset="-122"/>
                </a:rPr>
                <a:t>触发器输入</a:t>
              </a:r>
            </a:p>
          </p:txBody>
        </p:sp>
        <p:sp>
          <p:nvSpPr>
            <p:cNvPr id="127206" name="Line 230"/>
            <p:cNvSpPr>
              <a:spLocks noChangeShapeType="1"/>
            </p:cNvSpPr>
            <p:nvPr/>
          </p:nvSpPr>
          <p:spPr bwMode="auto">
            <a:xfrm>
              <a:off x="1968" y="3120"/>
              <a:ext cx="15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07" name="Line 231"/>
            <p:cNvSpPr>
              <a:spLocks noChangeShapeType="1"/>
            </p:cNvSpPr>
            <p:nvPr/>
          </p:nvSpPr>
          <p:spPr bwMode="auto">
            <a:xfrm>
              <a:off x="1968" y="3408"/>
              <a:ext cx="15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10" name="Line 234"/>
            <p:cNvSpPr>
              <a:spLocks noChangeShapeType="1"/>
            </p:cNvSpPr>
            <p:nvPr/>
          </p:nvSpPr>
          <p:spPr bwMode="auto">
            <a:xfrm>
              <a:off x="4416" y="3120"/>
              <a:ext cx="6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11" name="Line 235"/>
            <p:cNvSpPr>
              <a:spLocks noChangeShapeType="1"/>
            </p:cNvSpPr>
            <p:nvPr/>
          </p:nvSpPr>
          <p:spPr bwMode="auto">
            <a:xfrm>
              <a:off x="4416" y="3408"/>
              <a:ext cx="6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7218" name="Group 242"/>
          <p:cNvGrpSpPr>
            <a:grpSpLocks/>
          </p:cNvGrpSpPr>
          <p:nvPr/>
        </p:nvGrpSpPr>
        <p:grpSpPr bwMode="auto">
          <a:xfrm>
            <a:off x="2860576" y="3841753"/>
            <a:ext cx="3781425" cy="1890714"/>
            <a:chOff x="1632" y="2976"/>
            <a:chExt cx="2382" cy="1191"/>
          </a:xfrm>
        </p:grpSpPr>
        <p:sp>
          <p:nvSpPr>
            <p:cNvPr id="127199" name="Line 223"/>
            <p:cNvSpPr>
              <a:spLocks noChangeShapeType="1"/>
            </p:cNvSpPr>
            <p:nvPr/>
          </p:nvSpPr>
          <p:spPr bwMode="auto">
            <a:xfrm>
              <a:off x="1632" y="2976"/>
              <a:ext cx="0" cy="67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01" name="Line 225"/>
            <p:cNvSpPr>
              <a:spLocks noChangeShapeType="1"/>
            </p:cNvSpPr>
            <p:nvPr/>
          </p:nvSpPr>
          <p:spPr bwMode="auto">
            <a:xfrm>
              <a:off x="3072" y="3024"/>
              <a:ext cx="0" cy="67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05" name="Line 229"/>
            <p:cNvSpPr>
              <a:spLocks noChangeShapeType="1"/>
            </p:cNvSpPr>
            <p:nvPr/>
          </p:nvSpPr>
          <p:spPr bwMode="auto">
            <a:xfrm flipH="1">
              <a:off x="3072" y="3600"/>
              <a:ext cx="480" cy="0"/>
            </a:xfrm>
            <a:prstGeom prst="line">
              <a:avLst/>
            </a:prstGeom>
            <a:noFill/>
            <a:ln w="5715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16" name="Line 240"/>
            <p:cNvSpPr>
              <a:spLocks noChangeShapeType="1"/>
            </p:cNvSpPr>
            <p:nvPr/>
          </p:nvSpPr>
          <p:spPr bwMode="auto">
            <a:xfrm>
              <a:off x="3312" y="3600"/>
              <a:ext cx="11" cy="291"/>
            </a:xfrm>
            <a:prstGeom prst="line">
              <a:avLst/>
            </a:prstGeom>
            <a:noFill/>
            <a:ln w="19050">
              <a:solidFill>
                <a:srgbClr val="FF0000"/>
              </a:solidFill>
              <a:miter lim="800000"/>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17" name="Text Box 241"/>
            <p:cNvSpPr txBox="1">
              <a:spLocks noChangeArrowheads="1"/>
            </p:cNvSpPr>
            <p:nvPr/>
          </p:nvSpPr>
          <p:spPr bwMode="auto">
            <a:xfrm>
              <a:off x="2898" y="3934"/>
              <a:ext cx="1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chemeClr val="hlink"/>
                  </a:solidFill>
                  <a:ea typeface="黑体" pitchFamily="2" charset="-122"/>
                </a:rPr>
                <a:t>建立时间容限</a:t>
              </a:r>
            </a:p>
          </p:txBody>
        </p:sp>
      </p:grpSp>
      <p:graphicFrame>
        <p:nvGraphicFramePr>
          <p:cNvPr id="127221" name="Object 245"/>
          <p:cNvGraphicFramePr>
            <a:graphicFrameLocks noChangeAspect="1"/>
          </p:cNvGraphicFramePr>
          <p:nvPr>
            <p:extLst>
              <p:ext uri="{D42A27DB-BD31-4B8C-83A1-F6EECF244321}">
                <p14:modId xmlns:p14="http://schemas.microsoft.com/office/powerpoint/2010/main" val="3834458976"/>
              </p:ext>
            </p:extLst>
          </p:nvPr>
        </p:nvGraphicFramePr>
        <p:xfrm>
          <a:off x="4574573" y="5918293"/>
          <a:ext cx="4586288" cy="549275"/>
        </p:xfrm>
        <a:graphic>
          <a:graphicData uri="http://schemas.openxmlformats.org/presentationml/2006/ole">
            <mc:AlternateContent xmlns:mc="http://schemas.openxmlformats.org/markup-compatibility/2006">
              <mc:Choice xmlns:v="urn:schemas-microsoft-com:vml" Requires="v">
                <p:oleObj spid="_x0000_s216273" name="公式" r:id="rId14" imgW="1930320" imgH="241200" progId="Equation.3">
                  <p:embed/>
                </p:oleObj>
              </mc:Choice>
              <mc:Fallback>
                <p:oleObj name="公式" r:id="rId14" imgW="1930320" imgH="241200" progId="Equation.3">
                  <p:embed/>
                  <p:pic>
                    <p:nvPicPr>
                      <p:cNvPr id="0" name=""/>
                      <p:cNvPicPr>
                        <a:picLocks noChangeAspect="1" noChangeArrowheads="1"/>
                      </p:cNvPicPr>
                      <p:nvPr/>
                    </p:nvPicPr>
                    <p:blipFill>
                      <a:blip r:embed="rId15"/>
                      <a:srcRect/>
                      <a:stretch>
                        <a:fillRect/>
                      </a:stretch>
                    </p:blipFill>
                    <p:spPr bwMode="auto">
                      <a:xfrm>
                        <a:off x="4574573" y="5918293"/>
                        <a:ext cx="4586288"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228" name="Text Box 252"/>
          <p:cNvSpPr txBox="1">
            <a:spLocks noChangeArrowheads="1"/>
          </p:cNvSpPr>
          <p:nvPr/>
        </p:nvSpPr>
        <p:spPr bwMode="auto">
          <a:xfrm>
            <a:off x="3286373" y="5226051"/>
            <a:ext cx="1717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chemeClr val="accent2"/>
                </a:solidFill>
                <a:ea typeface="黑体" pitchFamily="2" charset="-122"/>
              </a:rPr>
              <a:t>保持时间容限</a:t>
            </a:r>
          </a:p>
        </p:txBody>
      </p:sp>
      <p:graphicFrame>
        <p:nvGraphicFramePr>
          <p:cNvPr id="127229" name="Object 253"/>
          <p:cNvGraphicFramePr>
            <a:graphicFrameLocks noChangeAspect="1"/>
          </p:cNvGraphicFramePr>
          <p:nvPr>
            <p:extLst>
              <p:ext uri="{D42A27DB-BD31-4B8C-83A1-F6EECF244321}">
                <p14:modId xmlns:p14="http://schemas.microsoft.com/office/powerpoint/2010/main" val="4100939231"/>
              </p:ext>
            </p:extLst>
          </p:nvPr>
        </p:nvGraphicFramePr>
        <p:xfrm>
          <a:off x="244229" y="5859464"/>
          <a:ext cx="3802062" cy="549275"/>
        </p:xfrm>
        <a:graphic>
          <a:graphicData uri="http://schemas.openxmlformats.org/presentationml/2006/ole">
            <mc:AlternateContent xmlns:mc="http://schemas.openxmlformats.org/markup-compatibility/2006">
              <mc:Choice xmlns:v="urn:schemas-microsoft-com:vml" Requires="v">
                <p:oleObj spid="_x0000_s216274" name="公式" r:id="rId16" imgW="1600200" imgH="241200" progId="Equation.3">
                  <p:embed/>
                </p:oleObj>
              </mc:Choice>
              <mc:Fallback>
                <p:oleObj name="公式" r:id="rId16" imgW="1600200" imgH="241200" progId="Equation.3">
                  <p:embed/>
                  <p:pic>
                    <p:nvPicPr>
                      <p:cNvPr id="0" name=""/>
                      <p:cNvPicPr>
                        <a:picLocks noChangeAspect="1" noChangeArrowheads="1"/>
                      </p:cNvPicPr>
                      <p:nvPr/>
                    </p:nvPicPr>
                    <p:blipFill>
                      <a:blip r:embed="rId17"/>
                      <a:srcRect/>
                      <a:stretch>
                        <a:fillRect/>
                      </a:stretch>
                    </p:blipFill>
                    <p:spPr bwMode="auto">
                      <a:xfrm>
                        <a:off x="244229" y="5859464"/>
                        <a:ext cx="3802062"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组合 1"/>
          <p:cNvGrpSpPr/>
          <p:nvPr/>
        </p:nvGrpSpPr>
        <p:grpSpPr>
          <a:xfrm>
            <a:off x="3317775" y="3941681"/>
            <a:ext cx="1833563" cy="1224549"/>
            <a:chOff x="3428999" y="3941681"/>
            <a:chExt cx="1833563" cy="1224549"/>
          </a:xfrm>
        </p:grpSpPr>
        <p:sp>
          <p:nvSpPr>
            <p:cNvPr id="205" name="Line 225"/>
            <p:cNvSpPr>
              <a:spLocks noChangeShapeType="1"/>
            </p:cNvSpPr>
            <p:nvPr/>
          </p:nvSpPr>
          <p:spPr bwMode="auto">
            <a:xfrm>
              <a:off x="3459088" y="3941681"/>
              <a:ext cx="0" cy="1066800"/>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 name="Line 229"/>
            <p:cNvSpPr>
              <a:spLocks noChangeShapeType="1"/>
            </p:cNvSpPr>
            <p:nvPr/>
          </p:nvSpPr>
          <p:spPr bwMode="auto">
            <a:xfrm flipH="1">
              <a:off x="3428999" y="4832351"/>
              <a:ext cx="1833563" cy="0"/>
            </a:xfrm>
            <a:prstGeom prst="line">
              <a:avLst/>
            </a:prstGeom>
            <a:noFill/>
            <a:ln w="57150">
              <a:solidFill>
                <a:srgbClr val="00B05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7" name="Line 240"/>
            <p:cNvSpPr>
              <a:spLocks noChangeShapeType="1"/>
            </p:cNvSpPr>
            <p:nvPr/>
          </p:nvSpPr>
          <p:spPr bwMode="auto">
            <a:xfrm>
              <a:off x="4345780" y="4861430"/>
              <a:ext cx="0" cy="304800"/>
            </a:xfrm>
            <a:prstGeom prst="line">
              <a:avLst/>
            </a:prstGeom>
            <a:noFill/>
            <a:ln w="19050">
              <a:solidFill>
                <a:srgbClr val="00B050"/>
              </a:solidFill>
              <a:miter lim="800000"/>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 name="日期占位符 2"/>
          <p:cNvSpPr>
            <a:spLocks noGrp="1"/>
          </p:cNvSpPr>
          <p:nvPr>
            <p:ph type="dt" sz="half" idx="10"/>
          </p:nvPr>
        </p:nvSpPr>
        <p:spPr/>
        <p:txBody>
          <a:bodyPr/>
          <a:lstStyle/>
          <a:p>
            <a:pPr>
              <a:defRPr/>
            </a:pPr>
            <a:fld id="{C435A89C-2734-4762-B54B-57FBF2817480}" type="datetime2">
              <a:rPr lang="zh-CN" altLang="en-US" smtClean="0"/>
              <a:t>2019年12月6日</a:t>
            </a:fld>
            <a:endParaRPr lang="en-US" altLang="zh-CN"/>
          </a:p>
        </p:txBody>
      </p:sp>
      <p:sp>
        <p:nvSpPr>
          <p:cNvPr id="4" name="页脚占位符 3"/>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5" name="灯片编号占位符 4"/>
          <p:cNvSpPr>
            <a:spLocks noGrp="1"/>
          </p:cNvSpPr>
          <p:nvPr>
            <p:ph type="sldNum" sz="quarter" idx="12"/>
          </p:nvPr>
        </p:nvSpPr>
        <p:spPr/>
        <p:txBody>
          <a:bodyPr/>
          <a:lstStyle/>
          <a:p>
            <a:pPr>
              <a:defRPr/>
            </a:pPr>
            <a:fld id="{FDFDDDCF-CC0E-4CF3-A497-3FEE434E7AE7}" type="slidenum">
              <a:rPr lang="en-US" altLang="zh-CN" smtClean="0"/>
              <a:pPr>
                <a:defRPr/>
              </a:pPr>
              <a:t>4</a:t>
            </a:fld>
            <a:endParaRPr lang="en-US" altLang="zh-CN"/>
          </a:p>
        </p:txBody>
      </p:sp>
      <p:grpSp>
        <p:nvGrpSpPr>
          <p:cNvPr id="209" name="Group 239"/>
          <p:cNvGrpSpPr>
            <a:grpSpLocks/>
          </p:cNvGrpSpPr>
          <p:nvPr/>
        </p:nvGrpSpPr>
        <p:grpSpPr bwMode="auto">
          <a:xfrm>
            <a:off x="2165678" y="1708150"/>
            <a:ext cx="1182689" cy="3886200"/>
            <a:chOff x="3653" y="1536"/>
            <a:chExt cx="745" cy="2448"/>
          </a:xfrm>
        </p:grpSpPr>
        <p:graphicFrame>
          <p:nvGraphicFramePr>
            <p:cNvPr id="210" name="Object 209"/>
            <p:cNvGraphicFramePr>
              <a:graphicFrameLocks noChangeAspect="1"/>
            </p:cNvGraphicFramePr>
            <p:nvPr>
              <p:extLst>
                <p:ext uri="{D42A27DB-BD31-4B8C-83A1-F6EECF244321}">
                  <p14:modId xmlns:p14="http://schemas.microsoft.com/office/powerpoint/2010/main" val="460603494"/>
                </p:ext>
              </p:extLst>
            </p:nvPr>
          </p:nvGraphicFramePr>
          <p:xfrm>
            <a:off x="3653" y="3658"/>
            <a:ext cx="382" cy="326"/>
          </p:xfrm>
          <a:graphic>
            <a:graphicData uri="http://schemas.openxmlformats.org/presentationml/2006/ole">
              <mc:AlternateContent xmlns:mc="http://schemas.openxmlformats.org/markup-compatibility/2006">
                <mc:Choice xmlns:v="urn:schemas-microsoft-com:vml" Requires="v">
                  <p:oleObj spid="_x0000_s216275" name="Equation" r:id="rId18" imgW="266400" imgH="228600" progId="Equation.3">
                    <p:embed/>
                  </p:oleObj>
                </mc:Choice>
                <mc:Fallback>
                  <p:oleObj name="Equation" r:id="rId18" imgW="26640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53" y="3658"/>
                          <a:ext cx="382"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1" name="Line 210"/>
            <p:cNvSpPr>
              <a:spLocks noChangeShapeType="1"/>
            </p:cNvSpPr>
            <p:nvPr/>
          </p:nvSpPr>
          <p:spPr bwMode="auto">
            <a:xfrm>
              <a:off x="3880" y="3840"/>
              <a:ext cx="336"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 name="Line 228"/>
            <p:cNvSpPr>
              <a:spLocks noChangeShapeType="1"/>
            </p:cNvSpPr>
            <p:nvPr/>
          </p:nvSpPr>
          <p:spPr bwMode="auto">
            <a:xfrm>
              <a:off x="4077" y="3600"/>
              <a:ext cx="291" cy="0"/>
            </a:xfrm>
            <a:prstGeom prst="line">
              <a:avLst/>
            </a:prstGeom>
            <a:noFill/>
            <a:ln w="19050">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 name="Line 233"/>
            <p:cNvSpPr>
              <a:spLocks noChangeShapeType="1"/>
            </p:cNvSpPr>
            <p:nvPr/>
          </p:nvSpPr>
          <p:spPr bwMode="auto">
            <a:xfrm>
              <a:off x="4080" y="1536"/>
              <a:ext cx="0" cy="2160"/>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 name="Line 237"/>
            <p:cNvSpPr>
              <a:spLocks noChangeShapeType="1"/>
            </p:cNvSpPr>
            <p:nvPr/>
          </p:nvSpPr>
          <p:spPr bwMode="auto">
            <a:xfrm>
              <a:off x="4398" y="3072"/>
              <a:ext cx="0" cy="624"/>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 name="Line 238"/>
            <p:cNvSpPr>
              <a:spLocks noChangeShapeType="1"/>
            </p:cNvSpPr>
            <p:nvPr/>
          </p:nvSpPr>
          <p:spPr bwMode="auto">
            <a:xfrm>
              <a:off x="4224" y="3600"/>
              <a:ext cx="0" cy="24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 name="组合 5"/>
          <p:cNvGrpSpPr/>
          <p:nvPr/>
        </p:nvGrpSpPr>
        <p:grpSpPr>
          <a:xfrm>
            <a:off x="5940326" y="1555750"/>
            <a:ext cx="2174875" cy="3886203"/>
            <a:chOff x="5940326" y="1555750"/>
            <a:chExt cx="2174875" cy="3886203"/>
          </a:xfrm>
        </p:grpSpPr>
        <p:grpSp>
          <p:nvGrpSpPr>
            <p:cNvPr id="127215" name="Group 239"/>
            <p:cNvGrpSpPr>
              <a:grpSpLocks/>
            </p:cNvGrpSpPr>
            <p:nvPr/>
          </p:nvGrpSpPr>
          <p:grpSpPr bwMode="auto">
            <a:xfrm>
              <a:off x="5940326" y="1555750"/>
              <a:ext cx="2174875" cy="3886203"/>
              <a:chOff x="3572" y="1536"/>
              <a:chExt cx="1370" cy="2448"/>
            </a:xfrm>
          </p:grpSpPr>
          <p:graphicFrame>
            <p:nvGraphicFramePr>
              <p:cNvPr id="127185" name="Object 209"/>
              <p:cNvGraphicFramePr>
                <a:graphicFrameLocks noChangeAspect="1"/>
              </p:cNvGraphicFramePr>
              <p:nvPr/>
            </p:nvGraphicFramePr>
            <p:xfrm>
              <a:off x="4560" y="3658"/>
              <a:ext cx="382" cy="326"/>
            </p:xfrm>
            <a:graphic>
              <a:graphicData uri="http://schemas.openxmlformats.org/presentationml/2006/ole">
                <mc:AlternateContent xmlns:mc="http://schemas.openxmlformats.org/markup-compatibility/2006">
                  <mc:Choice xmlns:v="urn:schemas-microsoft-com:vml" Requires="v">
                    <p:oleObj spid="_x0000_s216276" name="Equation" r:id="rId20" imgW="266400" imgH="228600" progId="Equation.3">
                      <p:embed/>
                    </p:oleObj>
                  </mc:Choice>
                  <mc:Fallback>
                    <p:oleObj name="Equation" r:id="rId20" imgW="26640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60" y="3658"/>
                            <a:ext cx="382"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186" name="Line 210"/>
              <p:cNvSpPr>
                <a:spLocks noChangeShapeType="1"/>
              </p:cNvSpPr>
              <p:nvPr/>
            </p:nvSpPr>
            <p:spPr bwMode="auto">
              <a:xfrm>
                <a:off x="4224" y="3840"/>
                <a:ext cx="336"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02" name="Line 226"/>
              <p:cNvSpPr>
                <a:spLocks noChangeShapeType="1"/>
              </p:cNvSpPr>
              <p:nvPr/>
            </p:nvSpPr>
            <p:spPr bwMode="auto">
              <a:xfrm>
                <a:off x="3572" y="3072"/>
                <a:ext cx="0" cy="624"/>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7203" name="Object 227"/>
              <p:cNvGraphicFramePr>
                <a:graphicFrameLocks noChangeAspect="1"/>
              </p:cNvGraphicFramePr>
              <p:nvPr>
                <p:extLst>
                  <p:ext uri="{D42A27DB-BD31-4B8C-83A1-F6EECF244321}">
                    <p14:modId xmlns:p14="http://schemas.microsoft.com/office/powerpoint/2010/main" val="3776693348"/>
                  </p:ext>
                </p:extLst>
              </p:nvPr>
            </p:nvGraphicFramePr>
            <p:xfrm>
              <a:off x="3616" y="3600"/>
              <a:ext cx="435" cy="344"/>
            </p:xfrm>
            <a:graphic>
              <a:graphicData uri="http://schemas.openxmlformats.org/presentationml/2006/ole">
                <mc:AlternateContent xmlns:mc="http://schemas.openxmlformats.org/markup-compatibility/2006">
                  <mc:Choice xmlns:v="urn:schemas-microsoft-com:vml" Requires="v">
                    <p:oleObj spid="_x0000_s216277" name="Equation" r:id="rId21" imgW="304560" imgH="241200" progId="Equation.3">
                      <p:embed/>
                    </p:oleObj>
                  </mc:Choice>
                  <mc:Fallback>
                    <p:oleObj name="Equation" r:id="rId21" imgW="304560" imgH="241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16" y="3600"/>
                            <a:ext cx="435"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204" name="Line 228"/>
              <p:cNvSpPr>
                <a:spLocks noChangeShapeType="1"/>
              </p:cNvSpPr>
              <p:nvPr/>
            </p:nvSpPr>
            <p:spPr bwMode="auto">
              <a:xfrm>
                <a:off x="4077" y="3600"/>
                <a:ext cx="291" cy="0"/>
              </a:xfrm>
              <a:prstGeom prst="line">
                <a:avLst/>
              </a:prstGeom>
              <a:noFill/>
              <a:ln w="19050">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09" name="Line 233"/>
              <p:cNvSpPr>
                <a:spLocks noChangeShapeType="1"/>
              </p:cNvSpPr>
              <p:nvPr/>
            </p:nvSpPr>
            <p:spPr bwMode="auto">
              <a:xfrm>
                <a:off x="4080" y="1536"/>
                <a:ext cx="0" cy="2160"/>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13" name="Line 237"/>
              <p:cNvSpPr>
                <a:spLocks noChangeShapeType="1"/>
              </p:cNvSpPr>
              <p:nvPr/>
            </p:nvSpPr>
            <p:spPr bwMode="auto">
              <a:xfrm>
                <a:off x="4388" y="3072"/>
                <a:ext cx="0" cy="624"/>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14" name="Line 238"/>
              <p:cNvSpPr>
                <a:spLocks noChangeShapeType="1"/>
              </p:cNvSpPr>
              <p:nvPr/>
            </p:nvSpPr>
            <p:spPr bwMode="auto">
              <a:xfrm>
                <a:off x="4224" y="3600"/>
                <a:ext cx="0" cy="24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8" name="Line 228"/>
            <p:cNvSpPr>
              <a:spLocks noChangeShapeType="1"/>
            </p:cNvSpPr>
            <p:nvPr/>
          </p:nvSpPr>
          <p:spPr bwMode="auto">
            <a:xfrm>
              <a:off x="5940326" y="4797152"/>
              <a:ext cx="774699" cy="0"/>
            </a:xfrm>
            <a:prstGeom prst="line">
              <a:avLst/>
            </a:prstGeom>
            <a:noFill/>
            <a:ln w="19050">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 name="矩形 6"/>
          <p:cNvSpPr/>
          <p:nvPr/>
        </p:nvSpPr>
        <p:spPr>
          <a:xfrm>
            <a:off x="-8303" y="-2752"/>
            <a:ext cx="2678379" cy="830997"/>
          </a:xfrm>
          <a:prstGeom prst="rect">
            <a:avLst/>
          </a:prstGeom>
        </p:spPr>
        <p:txBody>
          <a:bodyPr wrap="square">
            <a:spAutoFit/>
          </a:bodyPr>
          <a:lstStyle/>
          <a:p>
            <a:r>
              <a:rPr lang="zh-CN" altLang="en-US" sz="2400" dirty="0"/>
              <a:t>系统时钟频率越高，系统响应越快！</a:t>
            </a:r>
          </a:p>
        </p:txBody>
      </p:sp>
      <p:sp>
        <p:nvSpPr>
          <p:cNvPr id="8" name="左箭头 7"/>
          <p:cNvSpPr/>
          <p:nvPr/>
        </p:nvSpPr>
        <p:spPr>
          <a:xfrm rot="19847830">
            <a:off x="2772104" y="5741591"/>
            <a:ext cx="819912" cy="19923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左箭头 219"/>
          <p:cNvSpPr/>
          <p:nvPr/>
        </p:nvSpPr>
        <p:spPr>
          <a:xfrm rot="12653353" flipV="1">
            <a:off x="6375078" y="5699986"/>
            <a:ext cx="637607" cy="25259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2092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7171"/>
                                        </p:tgtEl>
                                        <p:attrNameLst>
                                          <p:attrName>style.visibility</p:attrName>
                                        </p:attrNameLst>
                                      </p:cBhvr>
                                      <p:to>
                                        <p:strVal val="visible"/>
                                      </p:to>
                                    </p:set>
                                    <p:animEffect transition="in" filter="blinds(horizontal)">
                                      <p:cBhvr>
                                        <p:cTn id="7" dur="500"/>
                                        <p:tgtEl>
                                          <p:spTgt spid="12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7219"/>
                                        </p:tgtEl>
                                        <p:attrNameLst>
                                          <p:attrName>style.visibility</p:attrName>
                                        </p:attrNameLst>
                                      </p:cBhvr>
                                      <p:to>
                                        <p:strVal val="visible"/>
                                      </p:to>
                                    </p:set>
                                    <p:animEffect transition="in" filter="wipe(up)">
                                      <p:cBhvr>
                                        <p:cTn id="12" dur="500"/>
                                        <p:tgtEl>
                                          <p:spTgt spid="127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7191"/>
                                        </p:tgtEl>
                                        <p:attrNameLst>
                                          <p:attrName>style.visibility</p:attrName>
                                        </p:attrNameLst>
                                      </p:cBhvr>
                                      <p:to>
                                        <p:strVal val="visible"/>
                                      </p:to>
                                    </p:set>
                                    <p:animEffect transition="in" filter="blinds(horizontal)">
                                      <p:cBhvr>
                                        <p:cTn id="17" dur="500"/>
                                        <p:tgtEl>
                                          <p:spTgt spid="1271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27194"/>
                                        </p:tgtEl>
                                        <p:attrNameLst>
                                          <p:attrName>style.visibility</p:attrName>
                                        </p:attrNameLst>
                                      </p:cBhvr>
                                      <p:to>
                                        <p:strVal val="visible"/>
                                      </p:to>
                                    </p:set>
                                    <p:animEffect transition="in" filter="wipe(up)">
                                      <p:cBhvr>
                                        <p:cTn id="22" dur="500"/>
                                        <p:tgtEl>
                                          <p:spTgt spid="1271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7212"/>
                                        </p:tgtEl>
                                        <p:attrNameLst>
                                          <p:attrName>style.visibility</p:attrName>
                                        </p:attrNameLst>
                                      </p:cBhvr>
                                      <p:to>
                                        <p:strVal val="visible"/>
                                      </p:to>
                                    </p:set>
                                    <p:animEffect transition="in" filter="blinds(horizontal)">
                                      <p:cBhvr>
                                        <p:cTn id="27" dur="500"/>
                                        <p:tgtEl>
                                          <p:spTgt spid="1272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127218"/>
                                        </p:tgtEl>
                                        <p:attrNameLst>
                                          <p:attrName>style.visibility</p:attrName>
                                        </p:attrNameLst>
                                      </p:cBhvr>
                                      <p:to>
                                        <p:strVal val="visible"/>
                                      </p:to>
                                    </p:set>
                                    <p:animEffect transition="in" filter="wipe(up)">
                                      <p:cBhvr>
                                        <p:cTn id="36" dur="500"/>
                                        <p:tgtEl>
                                          <p:spTgt spid="12721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0"/>
                                        </p:tgtEl>
                                        <p:attrNameLst>
                                          <p:attrName>style.visibility</p:attrName>
                                        </p:attrNameLst>
                                      </p:cBhvr>
                                      <p:to>
                                        <p:strVal val="visible"/>
                                      </p:to>
                                    </p:set>
                                  </p:childTnLst>
                                </p:cTn>
                              </p:par>
                              <p:par>
                                <p:cTn id="41" presetID="3" presetClass="entr" presetSubtype="10" fill="hold" nodeType="withEffect">
                                  <p:stCondLst>
                                    <p:cond delay="0"/>
                                  </p:stCondLst>
                                  <p:childTnLst>
                                    <p:set>
                                      <p:cBhvr>
                                        <p:cTn id="42" dur="1" fill="hold">
                                          <p:stCondLst>
                                            <p:cond delay="0"/>
                                          </p:stCondLst>
                                        </p:cTn>
                                        <p:tgtEl>
                                          <p:spTgt spid="127221"/>
                                        </p:tgtEl>
                                        <p:attrNameLst>
                                          <p:attrName>style.visibility</p:attrName>
                                        </p:attrNameLst>
                                      </p:cBhvr>
                                      <p:to>
                                        <p:strVal val="visible"/>
                                      </p:to>
                                    </p:set>
                                    <p:animEffect transition="in" filter="blinds(horizontal)">
                                      <p:cBhvr>
                                        <p:cTn id="43" dur="500"/>
                                        <p:tgtEl>
                                          <p:spTgt spid="12722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209"/>
                                        </p:tgtEl>
                                        <p:attrNameLst>
                                          <p:attrName>style.visibility</p:attrName>
                                        </p:attrNameLst>
                                      </p:cBhvr>
                                      <p:to>
                                        <p:strVal val="visible"/>
                                      </p:to>
                                    </p:set>
                                    <p:animEffect transition="in" filter="wipe(up)">
                                      <p:cBhvr>
                                        <p:cTn id="52" dur="500"/>
                                        <p:tgtEl>
                                          <p:spTgt spid="209"/>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additive="base">
                                        <p:cTn id="57" dur="500" fill="hold"/>
                                        <p:tgtEl>
                                          <p:spTgt spid="2"/>
                                        </p:tgtEl>
                                        <p:attrNameLst>
                                          <p:attrName>ppt_x</p:attrName>
                                        </p:attrNameLst>
                                      </p:cBhvr>
                                      <p:tavLst>
                                        <p:tav tm="0">
                                          <p:val>
                                            <p:strVal val="#ppt_x"/>
                                          </p:val>
                                        </p:tav>
                                        <p:tav tm="100000">
                                          <p:val>
                                            <p:strVal val="#ppt_x"/>
                                          </p:val>
                                        </p:tav>
                                      </p:tavLst>
                                    </p:anim>
                                    <p:anim calcmode="lin" valueType="num">
                                      <p:cBhvr additive="base">
                                        <p:cTn id="5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27228"/>
                                        </p:tgtEl>
                                        <p:attrNameLst>
                                          <p:attrName>style.visibility</p:attrName>
                                        </p:attrNameLst>
                                      </p:cBhvr>
                                      <p:to>
                                        <p:strVal val="visible"/>
                                      </p:to>
                                    </p:set>
                                    <p:animEffect transition="in" filter="blinds(horizontal)">
                                      <p:cBhvr>
                                        <p:cTn id="63" dur="500"/>
                                        <p:tgtEl>
                                          <p:spTgt spid="12722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childTnLst>
                                </p:cTn>
                              </p:par>
                              <p:par>
                                <p:cTn id="68" presetID="3" presetClass="entr" presetSubtype="10" fill="hold" nodeType="withEffect">
                                  <p:stCondLst>
                                    <p:cond delay="0"/>
                                  </p:stCondLst>
                                  <p:childTnLst>
                                    <p:set>
                                      <p:cBhvr>
                                        <p:cTn id="69" dur="1" fill="hold">
                                          <p:stCondLst>
                                            <p:cond delay="0"/>
                                          </p:stCondLst>
                                        </p:cTn>
                                        <p:tgtEl>
                                          <p:spTgt spid="127229"/>
                                        </p:tgtEl>
                                        <p:attrNameLst>
                                          <p:attrName>style.visibility</p:attrName>
                                        </p:attrNameLst>
                                      </p:cBhvr>
                                      <p:to>
                                        <p:strVal val="visible"/>
                                      </p:to>
                                    </p:set>
                                    <p:animEffect transition="in" filter="blinds(horizontal)">
                                      <p:cBhvr>
                                        <p:cTn id="70" dur="500"/>
                                        <p:tgtEl>
                                          <p:spTgt spid="127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228" grpId="0" autoUpdateAnimBg="0"/>
      <p:bldP spid="7" grpId="0"/>
      <p:bldP spid="8" grpId="0" animBg="1"/>
      <p:bldP spid="2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490" name="Group 2"/>
          <p:cNvGrpSpPr>
            <a:grpSpLocks/>
          </p:cNvGrpSpPr>
          <p:nvPr/>
        </p:nvGrpSpPr>
        <p:grpSpPr bwMode="auto">
          <a:xfrm>
            <a:off x="636588" y="1247477"/>
            <a:ext cx="7440612" cy="4876800"/>
            <a:chOff x="401" y="432"/>
            <a:chExt cx="4687" cy="3072"/>
          </a:xfrm>
        </p:grpSpPr>
        <p:grpSp>
          <p:nvGrpSpPr>
            <p:cNvPr id="191491" name="Group 3"/>
            <p:cNvGrpSpPr>
              <a:grpSpLocks/>
            </p:cNvGrpSpPr>
            <p:nvPr/>
          </p:nvGrpSpPr>
          <p:grpSpPr bwMode="auto">
            <a:xfrm>
              <a:off x="1485" y="603"/>
              <a:ext cx="1440" cy="2469"/>
              <a:chOff x="1536" y="747"/>
              <a:chExt cx="1440" cy="2469"/>
            </a:xfrm>
          </p:grpSpPr>
          <p:sp>
            <p:nvSpPr>
              <p:cNvPr id="191492" name="Rectangle 4"/>
              <p:cNvSpPr>
                <a:spLocks noChangeArrowheads="1"/>
              </p:cNvSpPr>
              <p:nvPr/>
            </p:nvSpPr>
            <p:spPr bwMode="auto">
              <a:xfrm>
                <a:off x="1776" y="100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191493" name="Oval 5"/>
              <p:cNvSpPr>
                <a:spLocks noChangeArrowheads="1"/>
              </p:cNvSpPr>
              <p:nvPr/>
            </p:nvSpPr>
            <p:spPr bwMode="auto">
              <a:xfrm>
                <a:off x="1680"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494" name="Oval 6"/>
              <p:cNvSpPr>
                <a:spLocks noChangeArrowheads="1"/>
              </p:cNvSpPr>
              <p:nvPr/>
            </p:nvSpPr>
            <p:spPr bwMode="auto">
              <a:xfrm>
                <a:off x="1680"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1495" name="Group 7"/>
              <p:cNvGrpSpPr>
                <a:grpSpLocks/>
              </p:cNvGrpSpPr>
              <p:nvPr/>
            </p:nvGrpSpPr>
            <p:grpSpPr bwMode="auto">
              <a:xfrm>
                <a:off x="1776" y="1104"/>
                <a:ext cx="96" cy="96"/>
                <a:chOff x="2880" y="2064"/>
                <a:chExt cx="96" cy="192"/>
              </a:xfrm>
            </p:grpSpPr>
            <p:sp>
              <p:nvSpPr>
                <p:cNvPr id="191496" name="Line 8"/>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497" name="Line 9"/>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1498" name="Line 10"/>
              <p:cNvSpPr>
                <a:spLocks noChangeShapeType="1"/>
              </p:cNvSpPr>
              <p:nvPr/>
            </p:nvSpPr>
            <p:spPr bwMode="auto">
              <a:xfrm>
                <a:off x="1536"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499" name="Line 11"/>
              <p:cNvSpPr>
                <a:spLocks noChangeShapeType="1"/>
              </p:cNvSpPr>
              <p:nvPr/>
            </p:nvSpPr>
            <p:spPr bwMode="auto">
              <a:xfrm>
                <a:off x="1536" y="15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0" name="Line 12"/>
              <p:cNvSpPr>
                <a:spLocks noChangeShapeType="1"/>
              </p:cNvSpPr>
              <p:nvPr/>
            </p:nvSpPr>
            <p:spPr bwMode="auto">
              <a:xfrm>
                <a:off x="1536"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1" name="Line 13"/>
              <p:cNvSpPr>
                <a:spLocks noChangeShapeType="1"/>
              </p:cNvSpPr>
              <p:nvPr/>
            </p:nvSpPr>
            <p:spPr bwMode="auto">
              <a:xfrm>
                <a:off x="1536"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2" name="Line 14"/>
              <p:cNvSpPr>
                <a:spLocks noChangeShapeType="1"/>
              </p:cNvSpPr>
              <p:nvPr/>
            </p:nvSpPr>
            <p:spPr bwMode="auto">
              <a:xfrm>
                <a:off x="15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3" name="Line 15"/>
              <p:cNvSpPr>
                <a:spLocks noChangeShapeType="1"/>
              </p:cNvSpPr>
              <p:nvPr/>
            </p:nvSpPr>
            <p:spPr bwMode="auto">
              <a:xfrm>
                <a:off x="15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4" name="Line 16"/>
              <p:cNvSpPr>
                <a:spLocks noChangeShapeType="1"/>
              </p:cNvSpPr>
              <p:nvPr/>
            </p:nvSpPr>
            <p:spPr bwMode="auto">
              <a:xfrm>
                <a:off x="15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5" name="Line 17"/>
              <p:cNvSpPr>
                <a:spLocks noChangeShapeType="1"/>
              </p:cNvSpPr>
              <p:nvPr/>
            </p:nvSpPr>
            <p:spPr bwMode="auto">
              <a:xfrm>
                <a:off x="15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6" name="Line 18"/>
              <p:cNvSpPr>
                <a:spLocks noChangeShapeType="1"/>
              </p:cNvSpPr>
              <p:nvPr/>
            </p:nvSpPr>
            <p:spPr bwMode="auto">
              <a:xfrm>
                <a:off x="1536" y="11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7" name="Line 19"/>
              <p:cNvSpPr>
                <a:spLocks noChangeShapeType="1"/>
              </p:cNvSpPr>
              <p:nvPr/>
            </p:nvSpPr>
            <p:spPr bwMode="auto">
              <a:xfrm>
                <a:off x="27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8" name="Line 20"/>
              <p:cNvSpPr>
                <a:spLocks noChangeShapeType="1"/>
              </p:cNvSpPr>
              <p:nvPr/>
            </p:nvSpPr>
            <p:spPr bwMode="auto">
              <a:xfrm>
                <a:off x="27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9" name="Line 21"/>
              <p:cNvSpPr>
                <a:spLocks noChangeShapeType="1"/>
              </p:cNvSpPr>
              <p:nvPr/>
            </p:nvSpPr>
            <p:spPr bwMode="auto">
              <a:xfrm>
                <a:off x="27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10" name="Text Box 22"/>
              <p:cNvSpPr txBox="1">
                <a:spLocks noChangeArrowheads="1"/>
              </p:cNvSpPr>
              <p:nvPr/>
            </p:nvSpPr>
            <p:spPr bwMode="auto">
              <a:xfrm>
                <a:off x="1890" y="747"/>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sp>
            <p:nvSpPr>
              <p:cNvPr id="191511" name="Line 23"/>
              <p:cNvSpPr>
                <a:spLocks noChangeShapeType="1"/>
              </p:cNvSpPr>
              <p:nvPr/>
            </p:nvSpPr>
            <p:spPr bwMode="auto">
              <a:xfrm>
                <a:off x="27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12" name="Line 24"/>
              <p:cNvSpPr>
                <a:spLocks noChangeShapeType="1"/>
              </p:cNvSpPr>
              <p:nvPr/>
            </p:nvSpPr>
            <p:spPr bwMode="auto">
              <a:xfrm>
                <a:off x="2736"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1513" name="Group 25"/>
            <p:cNvGrpSpPr>
              <a:grpSpLocks/>
            </p:cNvGrpSpPr>
            <p:nvPr/>
          </p:nvGrpSpPr>
          <p:grpSpPr bwMode="auto">
            <a:xfrm>
              <a:off x="3645" y="603"/>
              <a:ext cx="1440" cy="2469"/>
              <a:chOff x="1536" y="747"/>
              <a:chExt cx="1440" cy="2469"/>
            </a:xfrm>
          </p:grpSpPr>
          <p:sp>
            <p:nvSpPr>
              <p:cNvPr id="191514" name="Rectangle 26"/>
              <p:cNvSpPr>
                <a:spLocks noChangeArrowheads="1"/>
              </p:cNvSpPr>
              <p:nvPr/>
            </p:nvSpPr>
            <p:spPr bwMode="auto">
              <a:xfrm>
                <a:off x="1776" y="100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191515" name="Oval 27"/>
              <p:cNvSpPr>
                <a:spLocks noChangeArrowheads="1"/>
              </p:cNvSpPr>
              <p:nvPr/>
            </p:nvSpPr>
            <p:spPr bwMode="auto">
              <a:xfrm>
                <a:off x="1680"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16" name="Oval 28"/>
              <p:cNvSpPr>
                <a:spLocks noChangeArrowheads="1"/>
              </p:cNvSpPr>
              <p:nvPr/>
            </p:nvSpPr>
            <p:spPr bwMode="auto">
              <a:xfrm>
                <a:off x="1680"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1517" name="Group 29"/>
              <p:cNvGrpSpPr>
                <a:grpSpLocks/>
              </p:cNvGrpSpPr>
              <p:nvPr/>
            </p:nvGrpSpPr>
            <p:grpSpPr bwMode="auto">
              <a:xfrm>
                <a:off x="1776" y="1104"/>
                <a:ext cx="96" cy="96"/>
                <a:chOff x="2880" y="2064"/>
                <a:chExt cx="96" cy="192"/>
              </a:xfrm>
            </p:grpSpPr>
            <p:sp>
              <p:nvSpPr>
                <p:cNvPr id="191518" name="Line 30"/>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19" name="Line 31"/>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1520" name="Line 32"/>
              <p:cNvSpPr>
                <a:spLocks noChangeShapeType="1"/>
              </p:cNvSpPr>
              <p:nvPr/>
            </p:nvSpPr>
            <p:spPr bwMode="auto">
              <a:xfrm>
                <a:off x="1536"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1" name="Line 33"/>
              <p:cNvSpPr>
                <a:spLocks noChangeShapeType="1"/>
              </p:cNvSpPr>
              <p:nvPr/>
            </p:nvSpPr>
            <p:spPr bwMode="auto">
              <a:xfrm>
                <a:off x="1536" y="15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2" name="Line 34"/>
              <p:cNvSpPr>
                <a:spLocks noChangeShapeType="1"/>
              </p:cNvSpPr>
              <p:nvPr/>
            </p:nvSpPr>
            <p:spPr bwMode="auto">
              <a:xfrm>
                <a:off x="1536"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3" name="Line 35"/>
              <p:cNvSpPr>
                <a:spLocks noChangeShapeType="1"/>
              </p:cNvSpPr>
              <p:nvPr/>
            </p:nvSpPr>
            <p:spPr bwMode="auto">
              <a:xfrm>
                <a:off x="1536"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4" name="Line 36"/>
              <p:cNvSpPr>
                <a:spLocks noChangeShapeType="1"/>
              </p:cNvSpPr>
              <p:nvPr/>
            </p:nvSpPr>
            <p:spPr bwMode="auto">
              <a:xfrm>
                <a:off x="15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5" name="Line 37"/>
              <p:cNvSpPr>
                <a:spLocks noChangeShapeType="1"/>
              </p:cNvSpPr>
              <p:nvPr/>
            </p:nvSpPr>
            <p:spPr bwMode="auto">
              <a:xfrm>
                <a:off x="15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6" name="Line 38"/>
              <p:cNvSpPr>
                <a:spLocks noChangeShapeType="1"/>
              </p:cNvSpPr>
              <p:nvPr/>
            </p:nvSpPr>
            <p:spPr bwMode="auto">
              <a:xfrm>
                <a:off x="15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7" name="Line 39"/>
              <p:cNvSpPr>
                <a:spLocks noChangeShapeType="1"/>
              </p:cNvSpPr>
              <p:nvPr/>
            </p:nvSpPr>
            <p:spPr bwMode="auto">
              <a:xfrm>
                <a:off x="15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8" name="Line 40"/>
              <p:cNvSpPr>
                <a:spLocks noChangeShapeType="1"/>
              </p:cNvSpPr>
              <p:nvPr/>
            </p:nvSpPr>
            <p:spPr bwMode="auto">
              <a:xfrm>
                <a:off x="1536" y="11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9" name="Line 41"/>
              <p:cNvSpPr>
                <a:spLocks noChangeShapeType="1"/>
              </p:cNvSpPr>
              <p:nvPr/>
            </p:nvSpPr>
            <p:spPr bwMode="auto">
              <a:xfrm>
                <a:off x="27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30" name="Line 42"/>
              <p:cNvSpPr>
                <a:spLocks noChangeShapeType="1"/>
              </p:cNvSpPr>
              <p:nvPr/>
            </p:nvSpPr>
            <p:spPr bwMode="auto">
              <a:xfrm>
                <a:off x="27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31" name="Line 43"/>
              <p:cNvSpPr>
                <a:spLocks noChangeShapeType="1"/>
              </p:cNvSpPr>
              <p:nvPr/>
            </p:nvSpPr>
            <p:spPr bwMode="auto">
              <a:xfrm>
                <a:off x="27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32" name="Text Box 44"/>
              <p:cNvSpPr txBox="1">
                <a:spLocks noChangeArrowheads="1"/>
              </p:cNvSpPr>
              <p:nvPr/>
            </p:nvSpPr>
            <p:spPr bwMode="auto">
              <a:xfrm>
                <a:off x="1890" y="747"/>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sp>
            <p:nvSpPr>
              <p:cNvPr id="191533" name="Line 45"/>
              <p:cNvSpPr>
                <a:spLocks noChangeShapeType="1"/>
              </p:cNvSpPr>
              <p:nvPr/>
            </p:nvSpPr>
            <p:spPr bwMode="auto">
              <a:xfrm>
                <a:off x="27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34" name="Line 46"/>
              <p:cNvSpPr>
                <a:spLocks noChangeShapeType="1"/>
              </p:cNvSpPr>
              <p:nvPr/>
            </p:nvSpPr>
            <p:spPr bwMode="auto">
              <a:xfrm>
                <a:off x="2736"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1535" name="Group 47"/>
            <p:cNvGrpSpPr>
              <a:grpSpLocks/>
            </p:cNvGrpSpPr>
            <p:nvPr/>
          </p:nvGrpSpPr>
          <p:grpSpPr bwMode="auto">
            <a:xfrm>
              <a:off x="1318" y="2006"/>
              <a:ext cx="2378" cy="826"/>
              <a:chOff x="1462" y="1958"/>
              <a:chExt cx="2378" cy="826"/>
            </a:xfrm>
          </p:grpSpPr>
          <p:sp>
            <p:nvSpPr>
              <p:cNvPr id="191536" name="Text Box 48"/>
              <p:cNvSpPr txBox="1">
                <a:spLocks noChangeArrowheads="1"/>
              </p:cNvSpPr>
              <p:nvPr/>
            </p:nvSpPr>
            <p:spPr bwMode="auto">
              <a:xfrm>
                <a:off x="3622" y="1958"/>
                <a:ext cx="21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0</a:t>
                </a:r>
              </a:p>
              <a:p>
                <a:r>
                  <a:rPr lang="zh-CN" altLang="en-US" sz="2000" b="1" dirty="0">
                    <a:solidFill>
                      <a:srgbClr val="FF0000"/>
                    </a:solidFill>
                    <a:latin typeface="Tahoma" pitchFamily="34" charset="0"/>
                  </a:rPr>
                  <a:t>0</a:t>
                </a:r>
              </a:p>
            </p:txBody>
          </p:sp>
          <p:sp>
            <p:nvSpPr>
              <p:cNvPr id="191537" name="Text Box 49"/>
              <p:cNvSpPr txBox="1">
                <a:spLocks noChangeArrowheads="1"/>
              </p:cNvSpPr>
              <p:nvPr/>
            </p:nvSpPr>
            <p:spPr bwMode="auto">
              <a:xfrm>
                <a:off x="1462" y="1958"/>
                <a:ext cx="21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0000"/>
                    </a:solidFill>
                    <a:latin typeface="Tahoma" pitchFamily="34" charset="0"/>
                  </a:rPr>
                  <a:t>1</a:t>
                </a:r>
              </a:p>
              <a:p>
                <a:r>
                  <a:rPr lang="zh-CN" altLang="en-US" sz="2000" b="1">
                    <a:solidFill>
                      <a:srgbClr val="FF0000"/>
                    </a:solidFill>
                    <a:latin typeface="Tahoma" pitchFamily="34" charset="0"/>
                  </a:rPr>
                  <a:t>1</a:t>
                </a:r>
              </a:p>
              <a:p>
                <a:r>
                  <a:rPr lang="zh-CN" altLang="en-US" sz="2000" b="1">
                    <a:solidFill>
                      <a:srgbClr val="FF0000"/>
                    </a:solidFill>
                    <a:latin typeface="Tahoma" pitchFamily="34" charset="0"/>
                  </a:rPr>
                  <a:t>1</a:t>
                </a:r>
              </a:p>
              <a:p>
                <a:r>
                  <a:rPr lang="zh-CN" altLang="en-US" sz="2000" b="1">
                    <a:solidFill>
                      <a:srgbClr val="FF0000"/>
                    </a:solidFill>
                    <a:latin typeface="Tahoma" pitchFamily="34" charset="0"/>
                  </a:rPr>
                  <a:t>1</a:t>
                </a:r>
              </a:p>
            </p:txBody>
          </p:sp>
        </p:grpSp>
        <p:grpSp>
          <p:nvGrpSpPr>
            <p:cNvPr id="191538" name="Group 50"/>
            <p:cNvGrpSpPr>
              <a:grpSpLocks/>
            </p:cNvGrpSpPr>
            <p:nvPr/>
          </p:nvGrpSpPr>
          <p:grpSpPr bwMode="auto">
            <a:xfrm>
              <a:off x="1344" y="1440"/>
              <a:ext cx="3744" cy="2064"/>
              <a:chOff x="1488" y="1392"/>
              <a:chExt cx="3744" cy="2064"/>
            </a:xfrm>
          </p:grpSpPr>
          <p:sp>
            <p:nvSpPr>
              <p:cNvPr id="191539" name="Line 51"/>
              <p:cNvSpPr>
                <a:spLocks noChangeShapeType="1"/>
              </p:cNvSpPr>
              <p:nvPr/>
            </p:nvSpPr>
            <p:spPr bwMode="auto">
              <a:xfrm>
                <a:off x="1488" y="1392"/>
                <a:ext cx="0" cy="192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40" name="Line 52"/>
              <p:cNvSpPr>
                <a:spLocks noChangeShapeType="1"/>
              </p:cNvSpPr>
              <p:nvPr/>
            </p:nvSpPr>
            <p:spPr bwMode="auto">
              <a:xfrm>
                <a:off x="1488" y="1392"/>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41" name="Line 53"/>
              <p:cNvSpPr>
                <a:spLocks noChangeShapeType="1"/>
              </p:cNvSpPr>
              <p:nvPr/>
            </p:nvSpPr>
            <p:spPr bwMode="auto">
              <a:xfrm>
                <a:off x="3648" y="1392"/>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42" name="Line 54"/>
              <p:cNvSpPr>
                <a:spLocks noChangeShapeType="1"/>
              </p:cNvSpPr>
              <p:nvPr/>
            </p:nvSpPr>
            <p:spPr bwMode="auto">
              <a:xfrm>
                <a:off x="3648" y="1392"/>
                <a:ext cx="0" cy="1920"/>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43" name="Line 55"/>
              <p:cNvSpPr>
                <a:spLocks noChangeShapeType="1"/>
              </p:cNvSpPr>
              <p:nvPr/>
            </p:nvSpPr>
            <p:spPr bwMode="auto">
              <a:xfrm>
                <a:off x="1488" y="3312"/>
                <a:ext cx="268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44" name="Line 56"/>
              <p:cNvSpPr>
                <a:spLocks noChangeShapeType="1"/>
              </p:cNvSpPr>
              <p:nvPr/>
            </p:nvSpPr>
            <p:spPr bwMode="auto">
              <a:xfrm>
                <a:off x="5232" y="2880"/>
                <a:ext cx="0" cy="43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45" name="Oval 57"/>
              <p:cNvSpPr>
                <a:spLocks noChangeArrowheads="1"/>
              </p:cNvSpPr>
              <p:nvPr/>
            </p:nvSpPr>
            <p:spPr bwMode="auto">
              <a:xfrm>
                <a:off x="4176" y="3264"/>
                <a:ext cx="96" cy="96"/>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46" name="AutoShape 58"/>
              <p:cNvSpPr>
                <a:spLocks noChangeArrowheads="1"/>
              </p:cNvSpPr>
              <p:nvPr/>
            </p:nvSpPr>
            <p:spPr bwMode="auto">
              <a:xfrm rot="-5400000">
                <a:off x="4248" y="3192"/>
                <a:ext cx="288" cy="240"/>
              </a:xfrm>
              <a:prstGeom prst="triangle">
                <a:avLst>
                  <a:gd name="adj" fmla="val 50000"/>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47" name="Line 59"/>
              <p:cNvSpPr>
                <a:spLocks noChangeShapeType="1"/>
              </p:cNvSpPr>
              <p:nvPr/>
            </p:nvSpPr>
            <p:spPr bwMode="auto">
              <a:xfrm>
                <a:off x="4512" y="3312"/>
                <a:ext cx="72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1548" name="Group 60"/>
            <p:cNvGrpSpPr>
              <a:grpSpLocks/>
            </p:cNvGrpSpPr>
            <p:nvPr/>
          </p:nvGrpSpPr>
          <p:grpSpPr bwMode="auto">
            <a:xfrm>
              <a:off x="401" y="432"/>
              <a:ext cx="3244" cy="922"/>
              <a:chOff x="256" y="384"/>
              <a:chExt cx="3244" cy="922"/>
            </a:xfrm>
          </p:grpSpPr>
          <p:sp>
            <p:nvSpPr>
              <p:cNvPr id="191549" name="Line 61"/>
              <p:cNvSpPr>
                <a:spLocks noChangeShapeType="1"/>
              </p:cNvSpPr>
              <p:nvPr/>
            </p:nvSpPr>
            <p:spPr bwMode="auto">
              <a:xfrm>
                <a:off x="1340" y="384"/>
                <a:ext cx="0" cy="576"/>
              </a:xfrm>
              <a:prstGeom prst="line">
                <a:avLst/>
              </a:prstGeom>
              <a:noFill/>
              <a:ln w="28575">
                <a:solidFill>
                  <a:srgbClr val="FF0000"/>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0" name="Text Box 62"/>
              <p:cNvSpPr txBox="1">
                <a:spLocks noChangeArrowheads="1"/>
              </p:cNvSpPr>
              <p:nvPr/>
            </p:nvSpPr>
            <p:spPr bwMode="auto">
              <a:xfrm>
                <a:off x="256" y="816"/>
                <a:ext cx="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FF0000"/>
                    </a:solidFill>
                    <a:latin typeface="Tahoma" pitchFamily="34" charset="0"/>
                  </a:rPr>
                  <a:t>CLOCK</a:t>
                </a:r>
              </a:p>
            </p:txBody>
          </p:sp>
          <p:sp>
            <p:nvSpPr>
              <p:cNvPr id="191551" name="Line 63"/>
              <p:cNvSpPr>
                <a:spLocks noChangeShapeType="1"/>
              </p:cNvSpPr>
              <p:nvPr/>
            </p:nvSpPr>
            <p:spPr bwMode="auto">
              <a:xfrm>
                <a:off x="908" y="960"/>
                <a:ext cx="432"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2" name="Line 64"/>
              <p:cNvSpPr>
                <a:spLocks noChangeShapeType="1"/>
              </p:cNvSpPr>
              <p:nvPr/>
            </p:nvSpPr>
            <p:spPr bwMode="auto">
              <a:xfrm>
                <a:off x="1340" y="384"/>
                <a:ext cx="216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3" name="Line 65"/>
              <p:cNvSpPr>
                <a:spLocks noChangeShapeType="1"/>
              </p:cNvSpPr>
              <p:nvPr/>
            </p:nvSpPr>
            <p:spPr bwMode="auto">
              <a:xfrm flipV="1">
                <a:off x="3500" y="384"/>
                <a:ext cx="0" cy="576"/>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4" name="Line 66"/>
              <p:cNvSpPr>
                <a:spLocks noChangeShapeType="1"/>
              </p:cNvSpPr>
              <p:nvPr/>
            </p:nvSpPr>
            <p:spPr bwMode="auto">
              <a:xfrm>
                <a:off x="1196" y="528"/>
                <a:ext cx="0" cy="67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5" name="Line 67"/>
              <p:cNvSpPr>
                <a:spLocks noChangeShapeType="1"/>
              </p:cNvSpPr>
              <p:nvPr/>
            </p:nvSpPr>
            <p:spPr bwMode="auto">
              <a:xfrm>
                <a:off x="1196" y="528"/>
                <a:ext cx="216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6" name="Line 68"/>
              <p:cNvSpPr>
                <a:spLocks noChangeShapeType="1"/>
              </p:cNvSpPr>
              <p:nvPr/>
            </p:nvSpPr>
            <p:spPr bwMode="auto">
              <a:xfrm flipV="1">
                <a:off x="3356" y="528"/>
                <a:ext cx="0" cy="6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7" name="Line 69"/>
              <p:cNvSpPr>
                <a:spLocks noChangeShapeType="1"/>
              </p:cNvSpPr>
              <p:nvPr/>
            </p:nvSpPr>
            <p:spPr bwMode="auto">
              <a:xfrm>
                <a:off x="3356" y="120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8" name="Line 70"/>
              <p:cNvSpPr>
                <a:spLocks noChangeShapeType="1"/>
              </p:cNvSpPr>
              <p:nvPr/>
            </p:nvSpPr>
            <p:spPr bwMode="auto">
              <a:xfrm>
                <a:off x="912" y="1200"/>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9" name="Text Box 71"/>
              <p:cNvSpPr txBox="1">
                <a:spLocks noChangeArrowheads="1"/>
              </p:cNvSpPr>
              <p:nvPr/>
            </p:nvSpPr>
            <p:spPr bwMode="auto">
              <a:xfrm>
                <a:off x="288" y="1056"/>
                <a:ext cx="6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CLR_L</a:t>
                </a:r>
              </a:p>
            </p:txBody>
          </p:sp>
        </p:grpSp>
      </p:grpSp>
      <p:grpSp>
        <p:nvGrpSpPr>
          <p:cNvPr id="191560" name="Group 72"/>
          <p:cNvGrpSpPr>
            <a:grpSpLocks/>
          </p:cNvGrpSpPr>
          <p:nvPr/>
        </p:nvGrpSpPr>
        <p:grpSpPr bwMode="auto">
          <a:xfrm>
            <a:off x="506413" y="2771477"/>
            <a:ext cx="1855787" cy="838200"/>
            <a:chOff x="175" y="1344"/>
            <a:chExt cx="1169" cy="528"/>
          </a:xfrm>
        </p:grpSpPr>
        <p:sp>
          <p:nvSpPr>
            <p:cNvPr id="191561" name="Line 73"/>
            <p:cNvSpPr>
              <a:spLocks noChangeShapeType="1"/>
            </p:cNvSpPr>
            <p:nvPr/>
          </p:nvSpPr>
          <p:spPr bwMode="auto">
            <a:xfrm>
              <a:off x="864" y="1824"/>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62" name="Rectangle 74"/>
            <p:cNvSpPr>
              <a:spLocks noChangeArrowheads="1"/>
            </p:cNvSpPr>
            <p:nvPr/>
          </p:nvSpPr>
          <p:spPr bwMode="auto">
            <a:xfrm>
              <a:off x="576" y="1776"/>
              <a:ext cx="288" cy="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63" name="Line 75"/>
            <p:cNvSpPr>
              <a:spLocks noChangeShapeType="1"/>
            </p:cNvSpPr>
            <p:nvPr/>
          </p:nvSpPr>
          <p:spPr bwMode="auto">
            <a:xfrm>
              <a:off x="384" y="182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64" name="Line 76"/>
            <p:cNvSpPr>
              <a:spLocks noChangeShapeType="1"/>
            </p:cNvSpPr>
            <p:nvPr/>
          </p:nvSpPr>
          <p:spPr bwMode="auto">
            <a:xfrm flipV="1">
              <a:off x="384" y="1632"/>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65" name="Line 77"/>
            <p:cNvSpPr>
              <a:spLocks noChangeShapeType="1"/>
            </p:cNvSpPr>
            <p:nvPr/>
          </p:nvSpPr>
          <p:spPr bwMode="auto">
            <a:xfrm>
              <a:off x="288" y="163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66" name="Text Box 78"/>
            <p:cNvSpPr txBox="1">
              <a:spLocks noChangeArrowheads="1"/>
            </p:cNvSpPr>
            <p:nvPr/>
          </p:nvSpPr>
          <p:spPr bwMode="auto">
            <a:xfrm>
              <a:off x="175" y="1344"/>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+5</a:t>
              </a:r>
              <a:r>
                <a:rPr lang="en-US" altLang="zh-CN" b="1"/>
                <a:t>V</a:t>
              </a:r>
            </a:p>
          </p:txBody>
        </p:sp>
      </p:grpSp>
      <p:grpSp>
        <p:nvGrpSpPr>
          <p:cNvPr id="191567" name="Group 79"/>
          <p:cNvGrpSpPr>
            <a:grpSpLocks/>
          </p:cNvGrpSpPr>
          <p:nvPr/>
        </p:nvGrpSpPr>
        <p:grpSpPr bwMode="auto">
          <a:xfrm>
            <a:off x="4576763" y="3533477"/>
            <a:ext cx="1214437" cy="1676400"/>
            <a:chOff x="2831" y="2784"/>
            <a:chExt cx="765" cy="1056"/>
          </a:xfrm>
        </p:grpSpPr>
        <p:sp>
          <p:nvSpPr>
            <p:cNvPr id="191568" name="Line 80"/>
            <p:cNvSpPr>
              <a:spLocks noChangeShapeType="1"/>
            </p:cNvSpPr>
            <p:nvPr/>
          </p:nvSpPr>
          <p:spPr bwMode="auto">
            <a:xfrm flipV="1">
              <a:off x="3164" y="2784"/>
              <a:ext cx="0" cy="10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69" name="Line 81"/>
            <p:cNvSpPr>
              <a:spLocks noChangeShapeType="1"/>
            </p:cNvSpPr>
            <p:nvPr/>
          </p:nvSpPr>
          <p:spPr bwMode="auto">
            <a:xfrm>
              <a:off x="3164" y="278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70" name="Line 82"/>
            <p:cNvSpPr>
              <a:spLocks noChangeShapeType="1"/>
            </p:cNvSpPr>
            <p:nvPr/>
          </p:nvSpPr>
          <p:spPr bwMode="auto">
            <a:xfrm>
              <a:off x="2831" y="384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1571" name="Group 83"/>
          <p:cNvGrpSpPr>
            <a:grpSpLocks/>
          </p:cNvGrpSpPr>
          <p:nvPr/>
        </p:nvGrpSpPr>
        <p:grpSpPr bwMode="auto">
          <a:xfrm>
            <a:off x="1903413" y="3228677"/>
            <a:ext cx="6707187" cy="3368675"/>
            <a:chOff x="1055" y="1632"/>
            <a:chExt cx="4225" cy="2122"/>
          </a:xfrm>
        </p:grpSpPr>
        <p:sp>
          <p:nvSpPr>
            <p:cNvPr id="191572" name="Text Box 84"/>
            <p:cNvSpPr txBox="1">
              <a:spLocks noChangeArrowheads="1"/>
            </p:cNvSpPr>
            <p:nvPr/>
          </p:nvSpPr>
          <p:spPr bwMode="auto">
            <a:xfrm>
              <a:off x="4943" y="1968"/>
              <a:ext cx="29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Q4</a:t>
              </a:r>
            </a:p>
            <a:p>
              <a:r>
                <a:rPr lang="en-US" altLang="zh-CN" sz="2000" b="1"/>
                <a:t>Q5</a:t>
              </a:r>
            </a:p>
            <a:p>
              <a:r>
                <a:rPr lang="en-US" altLang="zh-CN" sz="2000" b="1"/>
                <a:t>Q6</a:t>
              </a:r>
            </a:p>
            <a:p>
              <a:r>
                <a:rPr lang="en-US" altLang="zh-CN" sz="2000" b="1"/>
                <a:t>Q7</a:t>
              </a:r>
            </a:p>
          </p:txBody>
        </p:sp>
        <p:sp>
          <p:nvSpPr>
            <p:cNvPr id="191573" name="Line 85"/>
            <p:cNvSpPr>
              <a:spLocks noChangeShapeType="1"/>
            </p:cNvSpPr>
            <p:nvPr/>
          </p:nvSpPr>
          <p:spPr bwMode="auto">
            <a:xfrm>
              <a:off x="1056" y="1632"/>
              <a:ext cx="336" cy="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74" name="Line 86"/>
            <p:cNvSpPr>
              <a:spLocks noChangeShapeType="1"/>
            </p:cNvSpPr>
            <p:nvPr/>
          </p:nvSpPr>
          <p:spPr bwMode="auto">
            <a:xfrm>
              <a:off x="1055" y="1632"/>
              <a:ext cx="0" cy="2016"/>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75" name="Line 87"/>
            <p:cNvSpPr>
              <a:spLocks noChangeShapeType="1"/>
            </p:cNvSpPr>
            <p:nvPr/>
          </p:nvSpPr>
          <p:spPr bwMode="auto">
            <a:xfrm>
              <a:off x="3215" y="1632"/>
              <a:ext cx="288" cy="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76" name="Line 88"/>
            <p:cNvSpPr>
              <a:spLocks noChangeShapeType="1"/>
            </p:cNvSpPr>
            <p:nvPr/>
          </p:nvSpPr>
          <p:spPr bwMode="auto">
            <a:xfrm>
              <a:off x="3215" y="1632"/>
              <a:ext cx="0" cy="2016"/>
            </a:xfrm>
            <a:prstGeom prst="line">
              <a:avLst/>
            </a:prstGeom>
            <a:noFill/>
            <a:ln w="38100">
              <a:solidFill>
                <a:schemeClr val="accent2"/>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77" name="Line 89"/>
            <p:cNvSpPr>
              <a:spLocks noChangeShapeType="1"/>
            </p:cNvSpPr>
            <p:nvPr/>
          </p:nvSpPr>
          <p:spPr bwMode="auto">
            <a:xfrm>
              <a:off x="1055" y="3648"/>
              <a:ext cx="3888"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78" name="Text Box 90"/>
            <p:cNvSpPr txBox="1">
              <a:spLocks noChangeArrowheads="1"/>
            </p:cNvSpPr>
            <p:nvPr/>
          </p:nvSpPr>
          <p:spPr bwMode="auto">
            <a:xfrm>
              <a:off x="4943" y="3504"/>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accent2"/>
                  </a:solidFill>
                  <a:latin typeface="Tahoma" pitchFamily="34" charset="0"/>
                </a:rPr>
                <a:t>EN</a:t>
              </a:r>
            </a:p>
          </p:txBody>
        </p:sp>
      </p:grpSp>
      <p:grpSp>
        <p:nvGrpSpPr>
          <p:cNvPr id="191579" name="Group 91"/>
          <p:cNvGrpSpPr>
            <a:grpSpLocks/>
          </p:cNvGrpSpPr>
          <p:nvPr/>
        </p:nvGrpSpPr>
        <p:grpSpPr bwMode="auto">
          <a:xfrm>
            <a:off x="6553200" y="5514677"/>
            <a:ext cx="1600200" cy="914400"/>
            <a:chOff x="4272" y="3072"/>
            <a:chExt cx="1008" cy="576"/>
          </a:xfrm>
        </p:grpSpPr>
        <p:sp>
          <p:nvSpPr>
            <p:cNvPr id="191580" name="Rectangle 92"/>
            <p:cNvSpPr>
              <a:spLocks noChangeArrowheads="1"/>
            </p:cNvSpPr>
            <p:nvPr/>
          </p:nvSpPr>
          <p:spPr bwMode="auto">
            <a:xfrm>
              <a:off x="4272" y="3072"/>
              <a:ext cx="1008" cy="4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1581" name="Group 93"/>
            <p:cNvGrpSpPr>
              <a:grpSpLocks/>
            </p:cNvGrpSpPr>
            <p:nvPr/>
          </p:nvGrpSpPr>
          <p:grpSpPr bwMode="auto">
            <a:xfrm>
              <a:off x="4272" y="3120"/>
              <a:ext cx="432" cy="384"/>
              <a:chOff x="4224" y="3840"/>
              <a:chExt cx="432" cy="384"/>
            </a:xfrm>
          </p:grpSpPr>
          <p:sp>
            <p:nvSpPr>
              <p:cNvPr id="191582" name="Arc 94"/>
              <p:cNvSpPr>
                <a:spLocks/>
              </p:cNvSpPr>
              <p:nvPr/>
            </p:nvSpPr>
            <p:spPr bwMode="auto">
              <a:xfrm flipH="1" flipV="1">
                <a:off x="4224" y="3840"/>
                <a:ext cx="192" cy="384"/>
              </a:xfrm>
              <a:custGeom>
                <a:avLst/>
                <a:gdLst>
                  <a:gd name="G0" fmla="+- 0 0 0"/>
                  <a:gd name="G1" fmla="+- 21600 0 0"/>
                  <a:gd name="G2" fmla="+- 21600 0 0"/>
                  <a:gd name="T0" fmla="*/ 0 w 21600"/>
                  <a:gd name="T1" fmla="*/ 0 h 43199"/>
                  <a:gd name="T2" fmla="*/ 233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38"/>
                      <a:pt x="12070" y="43071"/>
                      <a:pt x="232" y="43198"/>
                    </a:cubicBezTo>
                  </a:path>
                  <a:path w="21600" h="43199" stroke="0" extrusionOk="0">
                    <a:moveTo>
                      <a:pt x="-1" y="0"/>
                    </a:moveTo>
                    <a:cubicBezTo>
                      <a:pt x="11929" y="0"/>
                      <a:pt x="21600" y="9670"/>
                      <a:pt x="21600" y="21600"/>
                    </a:cubicBezTo>
                    <a:cubicBezTo>
                      <a:pt x="21600" y="33438"/>
                      <a:pt x="12070" y="43071"/>
                      <a:pt x="232" y="43198"/>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83" name="Line 95"/>
              <p:cNvSpPr>
                <a:spLocks noChangeShapeType="1"/>
              </p:cNvSpPr>
              <p:nvPr/>
            </p:nvSpPr>
            <p:spPr bwMode="auto">
              <a:xfrm>
                <a:off x="4416" y="3840"/>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84" name="Line 96"/>
              <p:cNvSpPr>
                <a:spLocks noChangeShapeType="1"/>
              </p:cNvSpPr>
              <p:nvPr/>
            </p:nvSpPr>
            <p:spPr bwMode="auto">
              <a:xfrm>
                <a:off x="4416" y="4224"/>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85" name="Line 97"/>
              <p:cNvSpPr>
                <a:spLocks noChangeShapeType="1"/>
              </p:cNvSpPr>
              <p:nvPr/>
            </p:nvSpPr>
            <p:spPr bwMode="auto">
              <a:xfrm>
                <a:off x="4656" y="3840"/>
                <a:ext cx="0" cy="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1586" name="Line 98"/>
            <p:cNvSpPr>
              <a:spLocks noChangeShapeType="1"/>
            </p:cNvSpPr>
            <p:nvPr/>
          </p:nvSpPr>
          <p:spPr bwMode="auto">
            <a:xfrm>
              <a:off x="4704" y="3216"/>
              <a:ext cx="52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87" name="Line 99"/>
            <p:cNvSpPr>
              <a:spLocks noChangeShapeType="1"/>
            </p:cNvSpPr>
            <p:nvPr/>
          </p:nvSpPr>
          <p:spPr bwMode="auto">
            <a:xfrm>
              <a:off x="4944" y="3408"/>
              <a:ext cx="0" cy="240"/>
            </a:xfrm>
            <a:prstGeom prst="line">
              <a:avLst/>
            </a:prstGeom>
            <a:noFill/>
            <a:ln w="38100">
              <a:solidFill>
                <a:schemeClr val="accent2"/>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88" name="Line 100"/>
            <p:cNvSpPr>
              <a:spLocks noChangeShapeType="1"/>
            </p:cNvSpPr>
            <p:nvPr/>
          </p:nvSpPr>
          <p:spPr bwMode="auto">
            <a:xfrm>
              <a:off x="4704" y="3408"/>
              <a:ext cx="240"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89" name="Line 101"/>
            <p:cNvSpPr>
              <a:spLocks noChangeShapeType="1"/>
            </p:cNvSpPr>
            <p:nvPr/>
          </p:nvSpPr>
          <p:spPr bwMode="auto">
            <a:xfrm>
              <a:off x="5232" y="3072"/>
              <a:ext cx="0" cy="14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日期占位符 1"/>
          <p:cNvSpPr>
            <a:spLocks noGrp="1"/>
          </p:cNvSpPr>
          <p:nvPr>
            <p:ph type="dt" sz="half" idx="10"/>
          </p:nvPr>
        </p:nvSpPr>
        <p:spPr/>
        <p:txBody>
          <a:bodyPr/>
          <a:lstStyle/>
          <a:p>
            <a:pPr>
              <a:defRPr/>
            </a:pPr>
            <a:fld id="{4A542464-FCDD-46B4-8759-215D221E92D6}"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40</a:t>
            </a:fld>
            <a:endParaRPr lang="en-US" altLang="zh-CN"/>
          </a:p>
        </p:txBody>
      </p:sp>
      <p:sp>
        <p:nvSpPr>
          <p:cNvPr id="105" name="标题 4"/>
          <p:cNvSpPr txBox="1">
            <a:spLocks/>
          </p:cNvSpPr>
          <p:nvPr/>
        </p:nvSpPr>
        <p:spPr>
          <a:xfrm>
            <a:off x="1000100" y="185720"/>
            <a:ext cx="6905625"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dirty="0"/>
              <a:t>带使能控制端</a:t>
            </a:r>
          </a:p>
        </p:txBody>
      </p:sp>
    </p:spTree>
    <p:extLst>
      <p:ext uri="{BB962C8B-B14F-4D97-AF65-F5344CB8AC3E}">
        <p14:creationId xmlns:p14="http://schemas.microsoft.com/office/powerpoint/2010/main" val="2829897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91567"/>
                                        </p:tgtEl>
                                        <p:attrNameLst>
                                          <p:attrName>style.visibility</p:attrName>
                                        </p:attrNameLst>
                                      </p:cBhvr>
                                      <p:to>
                                        <p:strVal val="visible"/>
                                      </p:to>
                                    </p:set>
                                    <p:animEffect transition="in" filter="strips(upRight)">
                                      <p:cBhvr>
                                        <p:cTn id="7" dur="500"/>
                                        <p:tgtEl>
                                          <p:spTgt spid="19156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1560"/>
                                        </p:tgtEl>
                                        <p:attrNameLst>
                                          <p:attrName>style.visibility</p:attrName>
                                        </p:attrNameLst>
                                      </p:cBhvr>
                                      <p:to>
                                        <p:strVal val="visible"/>
                                      </p:to>
                                    </p:set>
                                    <p:animEffect transition="in" filter="wipe(left)">
                                      <p:cBhvr>
                                        <p:cTn id="11" dur="500"/>
                                        <p:tgtEl>
                                          <p:spTgt spid="1915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91571"/>
                                        </p:tgtEl>
                                        <p:attrNameLst>
                                          <p:attrName>style.visibility</p:attrName>
                                        </p:attrNameLst>
                                      </p:cBhvr>
                                      <p:to>
                                        <p:strVal val="visible"/>
                                      </p:to>
                                    </p:set>
                                    <p:animEffect transition="in" filter="wipe(up)">
                                      <p:cBhvr>
                                        <p:cTn id="16" dur="500"/>
                                        <p:tgtEl>
                                          <p:spTgt spid="19157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91579"/>
                                        </p:tgtEl>
                                        <p:attrNameLst>
                                          <p:attrName>style.visibility</p:attrName>
                                        </p:attrNameLst>
                                      </p:cBhvr>
                                      <p:to>
                                        <p:strVal val="visible"/>
                                      </p:to>
                                    </p:set>
                                    <p:animEffect transition="in" filter="blinds(horizontal)">
                                      <p:cBhvr>
                                        <p:cTn id="21" dur="500"/>
                                        <p:tgtEl>
                                          <p:spTgt spid="191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zh-CN" dirty="0"/>
              <a:t>60</a:t>
            </a:r>
            <a:r>
              <a:rPr lang="zh-CN" altLang="en-US" dirty="0"/>
              <a:t>进制的计数器整体级联</a:t>
            </a:r>
            <a:r>
              <a:rPr lang="en-US" altLang="zh-CN" dirty="0"/>
              <a:t>0~59</a:t>
            </a:r>
            <a:endParaRPr lang="zh-CN" altLang="en-US" dirty="0"/>
          </a:p>
        </p:txBody>
      </p:sp>
      <p:grpSp>
        <p:nvGrpSpPr>
          <p:cNvPr id="188419" name="Group 3"/>
          <p:cNvGrpSpPr>
            <a:grpSpLocks/>
          </p:cNvGrpSpPr>
          <p:nvPr/>
        </p:nvGrpSpPr>
        <p:grpSpPr bwMode="auto">
          <a:xfrm>
            <a:off x="0" y="1349375"/>
            <a:ext cx="8190523" cy="4005263"/>
            <a:chOff x="0" y="972"/>
            <a:chExt cx="6221" cy="2523"/>
          </a:xfrm>
        </p:grpSpPr>
        <p:graphicFrame>
          <p:nvGraphicFramePr>
            <p:cNvPr id="188420" name="Object 4"/>
            <p:cNvGraphicFramePr>
              <a:graphicFrameLocks noChangeAspect="1"/>
            </p:cNvGraphicFramePr>
            <p:nvPr>
              <p:extLst>
                <p:ext uri="{D42A27DB-BD31-4B8C-83A1-F6EECF244321}">
                  <p14:modId xmlns:p14="http://schemas.microsoft.com/office/powerpoint/2010/main" val="246898984"/>
                </p:ext>
              </p:extLst>
            </p:nvPr>
          </p:nvGraphicFramePr>
          <p:xfrm>
            <a:off x="1052" y="972"/>
            <a:ext cx="4800" cy="2523"/>
          </p:xfrm>
          <a:graphic>
            <a:graphicData uri="http://schemas.openxmlformats.org/presentationml/2006/ole">
              <mc:AlternateContent xmlns:mc="http://schemas.openxmlformats.org/markup-compatibility/2006">
                <mc:Choice xmlns:v="urn:schemas-microsoft-com:vml" Requires="v">
                  <p:oleObj spid="_x0000_s207965" name="Image" r:id="rId3" imgW="6184127" imgH="3250794" progId="Photoshop.Image.7">
                    <p:embed/>
                  </p:oleObj>
                </mc:Choice>
                <mc:Fallback>
                  <p:oleObj name="Image" r:id="rId3" imgW="6184127" imgH="3250794"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 y="972"/>
                          <a:ext cx="4800" cy="2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21" name="Text Box 5"/>
            <p:cNvSpPr txBox="1">
              <a:spLocks noChangeArrowheads="1"/>
            </p:cNvSpPr>
            <p:nvPr/>
          </p:nvSpPr>
          <p:spPr bwMode="auto">
            <a:xfrm>
              <a:off x="96" y="1526"/>
              <a:ext cx="5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chemeClr val="tx2"/>
                  </a:solidFill>
                </a:rPr>
                <a:t>CLOCK</a:t>
              </a:r>
            </a:p>
          </p:txBody>
        </p:sp>
        <p:sp>
          <p:nvSpPr>
            <p:cNvPr id="188422" name="Text Box 6"/>
            <p:cNvSpPr txBox="1">
              <a:spLocks noChangeArrowheads="1"/>
            </p:cNvSpPr>
            <p:nvPr/>
          </p:nvSpPr>
          <p:spPr bwMode="auto">
            <a:xfrm>
              <a:off x="0" y="1718"/>
              <a:ext cx="7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chemeClr val="tx2"/>
                  </a:solidFill>
                </a:rPr>
                <a:t>RESET_L</a:t>
              </a:r>
            </a:p>
          </p:txBody>
        </p:sp>
        <p:sp>
          <p:nvSpPr>
            <p:cNvPr id="188423" name="Text Box 7"/>
            <p:cNvSpPr txBox="1">
              <a:spLocks noChangeArrowheads="1"/>
            </p:cNvSpPr>
            <p:nvPr/>
          </p:nvSpPr>
          <p:spPr bwMode="auto">
            <a:xfrm>
              <a:off x="48" y="1910"/>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chemeClr val="tx2"/>
                  </a:solidFill>
                </a:rPr>
                <a:t>LOAD_L</a:t>
              </a:r>
            </a:p>
          </p:txBody>
        </p:sp>
        <p:sp>
          <p:nvSpPr>
            <p:cNvPr id="188424" name="Text Box 8"/>
            <p:cNvSpPr txBox="1">
              <a:spLocks noChangeArrowheads="1"/>
            </p:cNvSpPr>
            <p:nvPr/>
          </p:nvSpPr>
          <p:spPr bwMode="auto">
            <a:xfrm>
              <a:off x="96" y="2102"/>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CNTEN</a:t>
              </a:r>
            </a:p>
          </p:txBody>
        </p:sp>
        <p:sp>
          <p:nvSpPr>
            <p:cNvPr id="188425" name="Text Box 9"/>
            <p:cNvSpPr txBox="1">
              <a:spLocks noChangeArrowheads="1"/>
            </p:cNvSpPr>
            <p:nvPr/>
          </p:nvSpPr>
          <p:spPr bwMode="auto">
            <a:xfrm>
              <a:off x="388" y="2466"/>
              <a:ext cx="28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000" b="1"/>
                <a:t>D0</a:t>
              </a:r>
            </a:p>
            <a:p>
              <a:pPr>
                <a:lnSpc>
                  <a:spcPct val="90000"/>
                </a:lnSpc>
              </a:pPr>
              <a:r>
                <a:rPr lang="en-US" altLang="zh-CN" sz="2000" b="1"/>
                <a:t>D1</a:t>
              </a:r>
            </a:p>
            <a:p>
              <a:pPr>
                <a:lnSpc>
                  <a:spcPct val="90000"/>
                </a:lnSpc>
              </a:pPr>
              <a:r>
                <a:rPr lang="en-US" altLang="zh-CN" sz="2000" b="1"/>
                <a:t>D2</a:t>
              </a:r>
            </a:p>
            <a:p>
              <a:pPr>
                <a:lnSpc>
                  <a:spcPct val="90000"/>
                </a:lnSpc>
              </a:pPr>
              <a:r>
                <a:rPr lang="en-US" altLang="zh-CN" sz="2000" b="1"/>
                <a:t>D3</a:t>
              </a:r>
            </a:p>
          </p:txBody>
        </p:sp>
        <p:sp>
          <p:nvSpPr>
            <p:cNvPr id="188426" name="Text Box 10"/>
            <p:cNvSpPr txBox="1">
              <a:spLocks noChangeArrowheads="1"/>
            </p:cNvSpPr>
            <p:nvPr/>
          </p:nvSpPr>
          <p:spPr bwMode="auto">
            <a:xfrm>
              <a:off x="5930" y="2400"/>
              <a:ext cx="29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Q4</a:t>
              </a:r>
            </a:p>
            <a:p>
              <a:r>
                <a:rPr lang="en-US" altLang="zh-CN" sz="2000" b="1" dirty="0"/>
                <a:t>Q5</a:t>
              </a:r>
            </a:p>
            <a:p>
              <a:r>
                <a:rPr lang="en-US" altLang="zh-CN" sz="2000" b="1" dirty="0"/>
                <a:t>Q6</a:t>
              </a:r>
            </a:p>
            <a:p>
              <a:r>
                <a:rPr lang="en-US" altLang="zh-CN" sz="2000" b="1" dirty="0"/>
                <a:t>Q7</a:t>
              </a:r>
            </a:p>
          </p:txBody>
        </p:sp>
        <p:sp>
          <p:nvSpPr>
            <p:cNvPr id="188427" name="Text Box 11"/>
            <p:cNvSpPr txBox="1">
              <a:spLocks noChangeArrowheads="1"/>
            </p:cNvSpPr>
            <p:nvPr/>
          </p:nvSpPr>
          <p:spPr bwMode="auto">
            <a:xfrm>
              <a:off x="1510" y="1282"/>
              <a:ext cx="65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spAutoFit/>
            </a:bodyPr>
            <a:lstStyle/>
            <a:p>
              <a:r>
                <a:rPr lang="zh-CN" altLang="en-US" sz="2000" b="1" dirty="0">
                  <a:latin typeface="Arial" charset="0"/>
                </a:rPr>
                <a:t>74</a:t>
              </a:r>
              <a:r>
                <a:rPr lang="en-US" altLang="zh-CN" sz="2000" b="1" dirty="0">
                  <a:latin typeface="Arial" charset="0"/>
                </a:rPr>
                <a:t>x163</a:t>
              </a:r>
            </a:p>
          </p:txBody>
        </p:sp>
        <p:sp>
          <p:nvSpPr>
            <p:cNvPr id="188428" name="Text Box 12"/>
            <p:cNvSpPr txBox="1">
              <a:spLocks noChangeArrowheads="1"/>
            </p:cNvSpPr>
            <p:nvPr/>
          </p:nvSpPr>
          <p:spPr bwMode="auto">
            <a:xfrm>
              <a:off x="4560" y="1296"/>
              <a:ext cx="65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spAutoFit/>
            </a:bodyPr>
            <a:lstStyle/>
            <a:p>
              <a:r>
                <a:rPr lang="zh-CN" altLang="en-US" sz="2000" b="1">
                  <a:latin typeface="Arial" charset="0"/>
                </a:rPr>
                <a:t>74</a:t>
              </a:r>
              <a:r>
                <a:rPr lang="en-US" altLang="zh-CN" sz="2000" b="1">
                  <a:latin typeface="Arial" charset="0"/>
                </a:rPr>
                <a:t>x163</a:t>
              </a:r>
            </a:p>
          </p:txBody>
        </p:sp>
      </p:grpSp>
      <p:grpSp>
        <p:nvGrpSpPr>
          <p:cNvPr id="188429" name="Group 13"/>
          <p:cNvGrpSpPr>
            <a:grpSpLocks/>
          </p:cNvGrpSpPr>
          <p:nvPr/>
        </p:nvGrpSpPr>
        <p:grpSpPr bwMode="auto">
          <a:xfrm>
            <a:off x="3468688" y="3317875"/>
            <a:ext cx="2962867" cy="1711325"/>
            <a:chOff x="2185" y="2090"/>
            <a:chExt cx="2326" cy="1078"/>
          </a:xfrm>
        </p:grpSpPr>
        <p:sp>
          <p:nvSpPr>
            <p:cNvPr id="188430" name="Line 14"/>
            <p:cNvSpPr>
              <a:spLocks noChangeShapeType="1"/>
            </p:cNvSpPr>
            <p:nvPr/>
          </p:nvSpPr>
          <p:spPr bwMode="auto">
            <a:xfrm>
              <a:off x="2185" y="3168"/>
              <a:ext cx="1968" cy="0"/>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8431" name="Line 15"/>
            <p:cNvSpPr>
              <a:spLocks noChangeShapeType="1"/>
            </p:cNvSpPr>
            <p:nvPr/>
          </p:nvSpPr>
          <p:spPr bwMode="auto">
            <a:xfrm>
              <a:off x="4153" y="2112"/>
              <a:ext cx="0" cy="1056"/>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8432" name="Line 16"/>
            <p:cNvSpPr>
              <a:spLocks noChangeShapeType="1"/>
            </p:cNvSpPr>
            <p:nvPr/>
          </p:nvSpPr>
          <p:spPr bwMode="auto">
            <a:xfrm flipV="1">
              <a:off x="4153" y="2090"/>
              <a:ext cx="358" cy="0"/>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8433" name="Line 17"/>
            <p:cNvSpPr>
              <a:spLocks noChangeShapeType="1"/>
            </p:cNvSpPr>
            <p:nvPr/>
          </p:nvSpPr>
          <p:spPr bwMode="auto">
            <a:xfrm flipV="1">
              <a:off x="4153" y="2278"/>
              <a:ext cx="358" cy="0"/>
            </a:xfrm>
            <a:prstGeom prst="line">
              <a:avLst/>
            </a:prstGeom>
            <a:noFill/>
            <a:ln w="5715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日期占位符 1"/>
          <p:cNvSpPr>
            <a:spLocks noGrp="1"/>
          </p:cNvSpPr>
          <p:nvPr>
            <p:ph type="dt" sz="half" idx="10"/>
          </p:nvPr>
        </p:nvSpPr>
        <p:spPr/>
        <p:txBody>
          <a:bodyPr/>
          <a:lstStyle/>
          <a:p>
            <a:pPr>
              <a:defRPr/>
            </a:pPr>
            <a:fld id="{0AED8EDB-F1A4-48DD-979B-E21706C02C17}"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41</a:t>
            </a:fld>
            <a:endParaRPr lang="en-US" altLang="zh-CN"/>
          </a:p>
        </p:txBody>
      </p:sp>
      <p:sp>
        <p:nvSpPr>
          <p:cNvPr id="26" name="Text Box 2"/>
          <p:cNvSpPr txBox="1">
            <a:spLocks noChangeArrowheads="1"/>
          </p:cNvSpPr>
          <p:nvPr/>
        </p:nvSpPr>
        <p:spPr bwMode="auto">
          <a:xfrm>
            <a:off x="4276281" y="5578799"/>
            <a:ext cx="26869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FF0000"/>
                </a:solidFill>
                <a:latin typeface="Tahoma" pitchFamily="34" charset="0"/>
              </a:rPr>
              <a:t>59</a:t>
            </a:r>
            <a:r>
              <a:rPr lang="zh-CN" altLang="en-US" b="1" baseline="-25000" dirty="0">
                <a:solidFill>
                  <a:srgbClr val="FF0000"/>
                </a:solidFill>
                <a:latin typeface="Tahoma" pitchFamily="34" charset="0"/>
              </a:rPr>
              <a:t>10</a:t>
            </a:r>
            <a:r>
              <a:rPr lang="zh-CN" altLang="en-US" b="1" dirty="0">
                <a:solidFill>
                  <a:srgbClr val="FF0000"/>
                </a:solidFill>
                <a:latin typeface="Tahoma" pitchFamily="34" charset="0"/>
              </a:rPr>
              <a:t> = ( 0011 1</a:t>
            </a:r>
            <a:r>
              <a:rPr lang="en-US" altLang="zh-CN" b="1" dirty="0">
                <a:solidFill>
                  <a:srgbClr val="FF0000"/>
                </a:solidFill>
                <a:latin typeface="Tahoma" pitchFamily="34" charset="0"/>
              </a:rPr>
              <a:t>0</a:t>
            </a:r>
            <a:r>
              <a:rPr lang="zh-CN" altLang="en-US" b="1" dirty="0">
                <a:solidFill>
                  <a:srgbClr val="FF0000"/>
                </a:solidFill>
                <a:latin typeface="Tahoma" pitchFamily="34" charset="0"/>
              </a:rPr>
              <a:t>11 )</a:t>
            </a:r>
            <a:r>
              <a:rPr lang="zh-CN" altLang="en-US" b="1" baseline="-25000" dirty="0">
                <a:solidFill>
                  <a:srgbClr val="FF0000"/>
                </a:solidFill>
                <a:latin typeface="Tahoma" pitchFamily="34" charset="0"/>
              </a:rPr>
              <a:t>2</a:t>
            </a:r>
          </a:p>
        </p:txBody>
      </p:sp>
      <p:grpSp>
        <p:nvGrpSpPr>
          <p:cNvPr id="5" name="组合 4"/>
          <p:cNvGrpSpPr/>
          <p:nvPr/>
        </p:nvGrpSpPr>
        <p:grpSpPr>
          <a:xfrm>
            <a:off x="2359396" y="3861048"/>
            <a:ext cx="1909392" cy="2257598"/>
            <a:chOff x="2359396" y="3861048"/>
            <a:chExt cx="1909392" cy="2257598"/>
          </a:xfrm>
        </p:grpSpPr>
        <p:sp>
          <p:nvSpPr>
            <p:cNvPr id="109" name="Rectangle 92"/>
            <p:cNvSpPr>
              <a:spLocks noChangeArrowheads="1"/>
            </p:cNvSpPr>
            <p:nvPr/>
          </p:nvSpPr>
          <p:spPr bwMode="auto">
            <a:xfrm>
              <a:off x="2668588" y="5356646"/>
              <a:ext cx="16002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0" name="Group 93"/>
            <p:cNvGrpSpPr>
              <a:grpSpLocks/>
            </p:cNvGrpSpPr>
            <p:nvPr/>
          </p:nvGrpSpPr>
          <p:grpSpPr bwMode="auto">
            <a:xfrm>
              <a:off x="2668588" y="5432846"/>
              <a:ext cx="685800" cy="609600"/>
              <a:chOff x="4224" y="3840"/>
              <a:chExt cx="432" cy="384"/>
            </a:xfrm>
          </p:grpSpPr>
          <p:sp>
            <p:nvSpPr>
              <p:cNvPr id="115" name="Arc 94"/>
              <p:cNvSpPr>
                <a:spLocks/>
              </p:cNvSpPr>
              <p:nvPr/>
            </p:nvSpPr>
            <p:spPr bwMode="auto">
              <a:xfrm flipH="1" flipV="1">
                <a:off x="4224" y="3840"/>
                <a:ext cx="192" cy="384"/>
              </a:xfrm>
              <a:custGeom>
                <a:avLst/>
                <a:gdLst>
                  <a:gd name="G0" fmla="+- 0 0 0"/>
                  <a:gd name="G1" fmla="+- 21600 0 0"/>
                  <a:gd name="G2" fmla="+- 21600 0 0"/>
                  <a:gd name="T0" fmla="*/ 0 w 21600"/>
                  <a:gd name="T1" fmla="*/ 0 h 43199"/>
                  <a:gd name="T2" fmla="*/ 233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38"/>
                      <a:pt x="12070" y="43071"/>
                      <a:pt x="232" y="43198"/>
                    </a:cubicBezTo>
                  </a:path>
                  <a:path w="21600" h="43199" stroke="0" extrusionOk="0">
                    <a:moveTo>
                      <a:pt x="-1" y="0"/>
                    </a:moveTo>
                    <a:cubicBezTo>
                      <a:pt x="11929" y="0"/>
                      <a:pt x="21600" y="9670"/>
                      <a:pt x="21600" y="21600"/>
                    </a:cubicBezTo>
                    <a:cubicBezTo>
                      <a:pt x="21600" y="33438"/>
                      <a:pt x="12070" y="43071"/>
                      <a:pt x="232" y="43198"/>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Line 95"/>
              <p:cNvSpPr>
                <a:spLocks noChangeShapeType="1"/>
              </p:cNvSpPr>
              <p:nvPr/>
            </p:nvSpPr>
            <p:spPr bwMode="auto">
              <a:xfrm>
                <a:off x="4416" y="3840"/>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 name="Line 96"/>
              <p:cNvSpPr>
                <a:spLocks noChangeShapeType="1"/>
              </p:cNvSpPr>
              <p:nvPr/>
            </p:nvSpPr>
            <p:spPr bwMode="auto">
              <a:xfrm>
                <a:off x="4416" y="4224"/>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 name="Line 97"/>
              <p:cNvSpPr>
                <a:spLocks noChangeShapeType="1"/>
              </p:cNvSpPr>
              <p:nvPr/>
            </p:nvSpPr>
            <p:spPr bwMode="auto">
              <a:xfrm>
                <a:off x="4656" y="3840"/>
                <a:ext cx="0" cy="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1" name="Line 98"/>
            <p:cNvSpPr>
              <a:spLocks noChangeShapeType="1"/>
            </p:cNvSpPr>
            <p:nvPr/>
          </p:nvSpPr>
          <p:spPr bwMode="auto">
            <a:xfrm>
              <a:off x="3354388" y="5517232"/>
              <a:ext cx="2095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 name="Line 101"/>
            <p:cNvSpPr>
              <a:spLocks noChangeShapeType="1"/>
            </p:cNvSpPr>
            <p:nvPr/>
          </p:nvSpPr>
          <p:spPr bwMode="auto">
            <a:xfrm>
              <a:off x="3563888" y="3861048"/>
              <a:ext cx="0" cy="1668760"/>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 name="Line 55"/>
            <p:cNvSpPr>
              <a:spLocks noChangeShapeType="1"/>
            </p:cNvSpPr>
            <p:nvPr/>
          </p:nvSpPr>
          <p:spPr bwMode="auto">
            <a:xfrm>
              <a:off x="2359396" y="5729064"/>
              <a:ext cx="30919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 name="Line 98"/>
            <p:cNvSpPr>
              <a:spLocks noChangeShapeType="1"/>
            </p:cNvSpPr>
            <p:nvPr/>
          </p:nvSpPr>
          <p:spPr bwMode="auto">
            <a:xfrm>
              <a:off x="3373760" y="5661248"/>
              <a:ext cx="34252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 name="Line 98"/>
            <p:cNvSpPr>
              <a:spLocks noChangeShapeType="1"/>
            </p:cNvSpPr>
            <p:nvPr/>
          </p:nvSpPr>
          <p:spPr bwMode="auto">
            <a:xfrm flipV="1">
              <a:off x="3347864" y="5949280"/>
              <a:ext cx="504056" cy="8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 name="Line 101"/>
            <p:cNvSpPr>
              <a:spLocks noChangeShapeType="1"/>
            </p:cNvSpPr>
            <p:nvPr/>
          </p:nvSpPr>
          <p:spPr bwMode="auto">
            <a:xfrm>
              <a:off x="3716288" y="4149080"/>
              <a:ext cx="0" cy="1512168"/>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 name="Line 101"/>
            <p:cNvSpPr>
              <a:spLocks noChangeShapeType="1"/>
            </p:cNvSpPr>
            <p:nvPr/>
          </p:nvSpPr>
          <p:spPr bwMode="auto">
            <a:xfrm>
              <a:off x="3851920" y="4695428"/>
              <a:ext cx="0" cy="1253852"/>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 name="组合 6"/>
          <p:cNvGrpSpPr/>
          <p:nvPr/>
        </p:nvGrpSpPr>
        <p:grpSpPr>
          <a:xfrm>
            <a:off x="697794" y="3861048"/>
            <a:ext cx="7016829" cy="2736304"/>
            <a:chOff x="697794" y="3861048"/>
            <a:chExt cx="7016829" cy="2736304"/>
          </a:xfrm>
        </p:grpSpPr>
        <p:grpSp>
          <p:nvGrpSpPr>
            <p:cNvPr id="128" name="组合 127"/>
            <p:cNvGrpSpPr/>
            <p:nvPr/>
          </p:nvGrpSpPr>
          <p:grpSpPr>
            <a:xfrm>
              <a:off x="697794" y="3861048"/>
              <a:ext cx="7016829" cy="2736304"/>
              <a:chOff x="1970348" y="3382342"/>
              <a:chExt cx="7381173" cy="2736304"/>
            </a:xfrm>
          </p:grpSpPr>
          <p:sp>
            <p:nvSpPr>
              <p:cNvPr id="129" name="Rectangle 92"/>
              <p:cNvSpPr>
                <a:spLocks noChangeArrowheads="1"/>
              </p:cNvSpPr>
              <p:nvPr/>
            </p:nvSpPr>
            <p:spPr bwMode="auto">
              <a:xfrm>
                <a:off x="2668588" y="5356646"/>
                <a:ext cx="1256216"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0" name="Group 93"/>
              <p:cNvGrpSpPr>
                <a:grpSpLocks/>
              </p:cNvGrpSpPr>
              <p:nvPr/>
            </p:nvGrpSpPr>
            <p:grpSpPr bwMode="auto">
              <a:xfrm>
                <a:off x="2668588" y="5432846"/>
                <a:ext cx="685800" cy="609600"/>
                <a:chOff x="4224" y="3840"/>
                <a:chExt cx="432" cy="384"/>
              </a:xfrm>
            </p:grpSpPr>
            <p:sp>
              <p:nvSpPr>
                <p:cNvPr id="140" name="Arc 94"/>
                <p:cNvSpPr>
                  <a:spLocks/>
                </p:cNvSpPr>
                <p:nvPr/>
              </p:nvSpPr>
              <p:spPr bwMode="auto">
                <a:xfrm flipH="1" flipV="1">
                  <a:off x="4224" y="3840"/>
                  <a:ext cx="192" cy="384"/>
                </a:xfrm>
                <a:custGeom>
                  <a:avLst/>
                  <a:gdLst>
                    <a:gd name="G0" fmla="+- 0 0 0"/>
                    <a:gd name="G1" fmla="+- 21600 0 0"/>
                    <a:gd name="G2" fmla="+- 21600 0 0"/>
                    <a:gd name="T0" fmla="*/ 0 w 21600"/>
                    <a:gd name="T1" fmla="*/ 0 h 43199"/>
                    <a:gd name="T2" fmla="*/ 233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38"/>
                        <a:pt x="12070" y="43071"/>
                        <a:pt x="232" y="43198"/>
                      </a:cubicBezTo>
                    </a:path>
                    <a:path w="21600" h="43199" stroke="0" extrusionOk="0">
                      <a:moveTo>
                        <a:pt x="-1" y="0"/>
                      </a:moveTo>
                      <a:cubicBezTo>
                        <a:pt x="11929" y="0"/>
                        <a:pt x="21600" y="9670"/>
                        <a:pt x="21600" y="21600"/>
                      </a:cubicBezTo>
                      <a:cubicBezTo>
                        <a:pt x="21600" y="33438"/>
                        <a:pt x="12070" y="43071"/>
                        <a:pt x="232" y="43198"/>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Line 95"/>
                <p:cNvSpPr>
                  <a:spLocks noChangeShapeType="1"/>
                </p:cNvSpPr>
                <p:nvPr/>
              </p:nvSpPr>
              <p:spPr bwMode="auto">
                <a:xfrm>
                  <a:off x="4416" y="3840"/>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 name="Line 96"/>
                <p:cNvSpPr>
                  <a:spLocks noChangeShapeType="1"/>
                </p:cNvSpPr>
                <p:nvPr/>
              </p:nvSpPr>
              <p:spPr bwMode="auto">
                <a:xfrm>
                  <a:off x="4416" y="4224"/>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 name="Line 97"/>
                <p:cNvSpPr>
                  <a:spLocks noChangeShapeType="1"/>
                </p:cNvSpPr>
                <p:nvPr/>
              </p:nvSpPr>
              <p:spPr bwMode="auto">
                <a:xfrm>
                  <a:off x="4656" y="3840"/>
                  <a:ext cx="0" cy="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1" name="Line 98"/>
              <p:cNvSpPr>
                <a:spLocks noChangeShapeType="1"/>
              </p:cNvSpPr>
              <p:nvPr/>
            </p:nvSpPr>
            <p:spPr bwMode="auto">
              <a:xfrm flipV="1">
                <a:off x="3354388" y="5507661"/>
                <a:ext cx="363840" cy="9569"/>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 name="Line 101"/>
              <p:cNvSpPr>
                <a:spLocks noChangeShapeType="1"/>
              </p:cNvSpPr>
              <p:nvPr/>
            </p:nvSpPr>
            <p:spPr bwMode="auto">
              <a:xfrm>
                <a:off x="9171148" y="3382342"/>
                <a:ext cx="0" cy="2355304"/>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 name="Line 55"/>
              <p:cNvSpPr>
                <a:spLocks noChangeShapeType="1"/>
              </p:cNvSpPr>
              <p:nvPr/>
            </p:nvSpPr>
            <p:spPr bwMode="auto">
              <a:xfrm>
                <a:off x="1970348" y="5733256"/>
                <a:ext cx="585428" cy="109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 name="Oval 57"/>
              <p:cNvSpPr>
                <a:spLocks noChangeArrowheads="1"/>
              </p:cNvSpPr>
              <p:nvPr/>
            </p:nvSpPr>
            <p:spPr bwMode="auto">
              <a:xfrm>
                <a:off x="2516188" y="5652864"/>
                <a:ext cx="152400" cy="152400"/>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Line 98"/>
              <p:cNvSpPr>
                <a:spLocks noChangeShapeType="1"/>
              </p:cNvSpPr>
              <p:nvPr/>
            </p:nvSpPr>
            <p:spPr bwMode="auto">
              <a:xfrm flipV="1">
                <a:off x="3347863" y="5729064"/>
                <a:ext cx="5823285" cy="762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7" name="Line 98"/>
              <p:cNvSpPr>
                <a:spLocks noChangeShapeType="1"/>
              </p:cNvSpPr>
              <p:nvPr/>
            </p:nvSpPr>
            <p:spPr bwMode="auto">
              <a:xfrm flipV="1">
                <a:off x="3347863" y="5914156"/>
                <a:ext cx="6003658" cy="43507"/>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 name="Line 101"/>
              <p:cNvSpPr>
                <a:spLocks noChangeShapeType="1"/>
              </p:cNvSpPr>
              <p:nvPr/>
            </p:nvSpPr>
            <p:spPr bwMode="auto">
              <a:xfrm>
                <a:off x="9341083" y="3670374"/>
                <a:ext cx="10438" cy="2243783"/>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44" name="Line 101"/>
            <p:cNvSpPr>
              <a:spLocks noChangeShapeType="1"/>
            </p:cNvSpPr>
            <p:nvPr/>
          </p:nvSpPr>
          <p:spPr bwMode="auto">
            <a:xfrm>
              <a:off x="2359397" y="5737646"/>
              <a:ext cx="0" cy="258291"/>
            </a:xfrm>
            <a:prstGeom prst="line">
              <a:avLst/>
            </a:prstGeom>
            <a:noFill/>
            <a:ln w="38100">
              <a:solidFill>
                <a:schemeClr val="hlink"/>
              </a:solidFill>
              <a:miter lim="800000"/>
              <a:headEnd type="none"/>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 name="组合 5"/>
          <p:cNvGrpSpPr/>
          <p:nvPr/>
        </p:nvGrpSpPr>
        <p:grpSpPr>
          <a:xfrm>
            <a:off x="697793" y="2718594"/>
            <a:ext cx="1661603" cy="3527276"/>
            <a:chOff x="697793" y="2718594"/>
            <a:chExt cx="1661603" cy="3527276"/>
          </a:xfrm>
        </p:grpSpPr>
        <p:sp>
          <p:nvSpPr>
            <p:cNvPr id="145" name="Line 101"/>
            <p:cNvSpPr>
              <a:spLocks noChangeShapeType="1"/>
            </p:cNvSpPr>
            <p:nvPr/>
          </p:nvSpPr>
          <p:spPr bwMode="auto">
            <a:xfrm>
              <a:off x="697794" y="2718594"/>
              <a:ext cx="0" cy="3527276"/>
            </a:xfrm>
            <a:prstGeom prst="line">
              <a:avLst/>
            </a:prstGeom>
            <a:noFill/>
            <a:ln w="53975">
              <a:solidFill>
                <a:srgbClr val="FF0000"/>
              </a:solidFill>
              <a:miter lim="800000"/>
              <a:headEnd type="none"/>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 name="Line 98"/>
            <p:cNvSpPr>
              <a:spLocks noChangeShapeType="1"/>
            </p:cNvSpPr>
            <p:nvPr/>
          </p:nvSpPr>
          <p:spPr bwMode="auto">
            <a:xfrm flipV="1">
              <a:off x="697793" y="2729556"/>
              <a:ext cx="1661603" cy="977"/>
            </a:xfrm>
            <a:prstGeom prst="line">
              <a:avLst/>
            </a:prstGeom>
            <a:noFill/>
            <a:ln w="539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5" name="矩形 54"/>
          <p:cNvSpPr/>
          <p:nvPr/>
        </p:nvSpPr>
        <p:spPr>
          <a:xfrm>
            <a:off x="8327816" y="3631142"/>
            <a:ext cx="321387" cy="1323439"/>
          </a:xfrm>
          <a:prstGeom prst="rect">
            <a:avLst/>
          </a:prstGeom>
        </p:spPr>
        <p:txBody>
          <a:bodyPr wrap="square">
            <a:spAutoFit/>
          </a:bodyPr>
          <a:lstStyle/>
          <a:p>
            <a:r>
              <a:rPr lang="en-US" altLang="zh-CN" sz="2000" b="1" dirty="0">
                <a:solidFill>
                  <a:srgbClr val="FF0000"/>
                </a:solidFill>
                <a:latin typeface="Tahoma" pitchFamily="34" charset="0"/>
              </a:rPr>
              <a:t>1100</a:t>
            </a:r>
            <a:r>
              <a:rPr lang="zh-CN" altLang="en-US" sz="2000" b="1" dirty="0">
                <a:solidFill>
                  <a:srgbClr val="FF0000"/>
                </a:solidFill>
                <a:latin typeface="Tahoma" pitchFamily="34" charset="0"/>
              </a:rPr>
              <a:t>  </a:t>
            </a:r>
            <a:endParaRPr lang="zh-CN" altLang="en-US" sz="2000" dirty="0">
              <a:solidFill>
                <a:srgbClr val="FF0000"/>
              </a:solidFill>
            </a:endParaRPr>
          </a:p>
        </p:txBody>
      </p:sp>
      <p:sp>
        <p:nvSpPr>
          <p:cNvPr id="56" name="矩形 55"/>
          <p:cNvSpPr/>
          <p:nvPr/>
        </p:nvSpPr>
        <p:spPr>
          <a:xfrm>
            <a:off x="4372123" y="3661044"/>
            <a:ext cx="321387" cy="1323439"/>
          </a:xfrm>
          <a:prstGeom prst="rect">
            <a:avLst/>
          </a:prstGeom>
        </p:spPr>
        <p:txBody>
          <a:bodyPr wrap="square">
            <a:spAutoFit/>
          </a:bodyPr>
          <a:lstStyle/>
          <a:p>
            <a:r>
              <a:rPr lang="en-US" altLang="zh-CN" sz="2000" b="1" dirty="0">
                <a:solidFill>
                  <a:srgbClr val="FF0000"/>
                </a:solidFill>
                <a:latin typeface="Tahoma" pitchFamily="34" charset="0"/>
              </a:rPr>
              <a:t>1101</a:t>
            </a:r>
            <a:r>
              <a:rPr lang="zh-CN" altLang="en-US" sz="2000" b="1" dirty="0">
                <a:solidFill>
                  <a:srgbClr val="FF0000"/>
                </a:solidFill>
                <a:latin typeface="Tahoma" pitchFamily="34" charset="0"/>
              </a:rPr>
              <a:t>  </a:t>
            </a:r>
            <a:endParaRPr lang="zh-CN" altLang="en-US" sz="2000" dirty="0">
              <a:solidFill>
                <a:srgbClr val="FF0000"/>
              </a:solidFill>
            </a:endParaRPr>
          </a:p>
        </p:txBody>
      </p:sp>
    </p:spTree>
    <p:extLst>
      <p:ext uri="{BB962C8B-B14F-4D97-AF65-F5344CB8AC3E}">
        <p14:creationId xmlns:p14="http://schemas.microsoft.com/office/powerpoint/2010/main" val="2710837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8429"/>
                                        </p:tgtEl>
                                        <p:attrNameLst>
                                          <p:attrName>style.visibility</p:attrName>
                                        </p:attrNameLst>
                                      </p:cBhvr>
                                      <p:to>
                                        <p:strVal val="visible"/>
                                      </p:to>
                                    </p:set>
                                    <p:animEffect transition="in" filter="wipe(left)">
                                      <p:cBhvr>
                                        <p:cTn id="7" dur="500"/>
                                        <p:tgtEl>
                                          <p:spTgt spid="1884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55" grpId="0"/>
      <p:bldP spid="5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通过异步清零实现</a:t>
            </a:r>
            <a:r>
              <a:rPr lang="en-US" altLang="zh-CN" dirty="0"/>
              <a:t>60</a:t>
            </a:r>
            <a:r>
              <a:rPr lang="zh-CN" altLang="en-US" dirty="0"/>
              <a:t>进制</a:t>
            </a:r>
          </a:p>
        </p:txBody>
      </p:sp>
      <p:sp>
        <p:nvSpPr>
          <p:cNvPr id="4" name="日期占位符 3"/>
          <p:cNvSpPr>
            <a:spLocks noGrp="1"/>
          </p:cNvSpPr>
          <p:nvPr>
            <p:ph type="dt" sz="half" idx="10"/>
          </p:nvPr>
        </p:nvSpPr>
        <p:spPr/>
        <p:txBody>
          <a:bodyPr/>
          <a:lstStyle/>
          <a:p>
            <a:pPr>
              <a:defRPr/>
            </a:pPr>
            <a:fld id="{A4EDB1D3-9378-417F-96E7-931D9EF13C85}" type="datetime2">
              <a:rPr lang="zh-CN" altLang="en-US" smtClean="0"/>
              <a:t>2019年12月6日</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42</a:t>
            </a:fld>
            <a:endParaRPr lang="en-US" altLang="zh-CN"/>
          </a:p>
        </p:txBody>
      </p:sp>
      <p:grpSp>
        <p:nvGrpSpPr>
          <p:cNvPr id="7" name="Group 13"/>
          <p:cNvGrpSpPr>
            <a:grpSpLocks/>
          </p:cNvGrpSpPr>
          <p:nvPr/>
        </p:nvGrpSpPr>
        <p:grpSpPr bwMode="auto">
          <a:xfrm>
            <a:off x="3468688" y="3317875"/>
            <a:ext cx="2962867" cy="1711325"/>
            <a:chOff x="2185" y="2090"/>
            <a:chExt cx="2326" cy="1078"/>
          </a:xfrm>
        </p:grpSpPr>
        <p:sp>
          <p:nvSpPr>
            <p:cNvPr id="8" name="Line 14"/>
            <p:cNvSpPr>
              <a:spLocks noChangeShapeType="1"/>
            </p:cNvSpPr>
            <p:nvPr/>
          </p:nvSpPr>
          <p:spPr bwMode="auto">
            <a:xfrm>
              <a:off x="2185" y="3168"/>
              <a:ext cx="1968" cy="0"/>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15"/>
            <p:cNvSpPr>
              <a:spLocks noChangeShapeType="1"/>
            </p:cNvSpPr>
            <p:nvPr/>
          </p:nvSpPr>
          <p:spPr bwMode="auto">
            <a:xfrm>
              <a:off x="4153" y="2112"/>
              <a:ext cx="0" cy="1056"/>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6"/>
            <p:cNvSpPr>
              <a:spLocks noChangeShapeType="1"/>
            </p:cNvSpPr>
            <p:nvPr/>
          </p:nvSpPr>
          <p:spPr bwMode="auto">
            <a:xfrm flipV="1">
              <a:off x="4153" y="2090"/>
              <a:ext cx="358" cy="0"/>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7"/>
            <p:cNvSpPr>
              <a:spLocks noChangeShapeType="1"/>
            </p:cNvSpPr>
            <p:nvPr/>
          </p:nvSpPr>
          <p:spPr bwMode="auto">
            <a:xfrm flipV="1">
              <a:off x="4153" y="2278"/>
              <a:ext cx="358" cy="0"/>
            </a:xfrm>
            <a:prstGeom prst="line">
              <a:avLst/>
            </a:prstGeom>
            <a:noFill/>
            <a:ln w="5715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 name="组合 11"/>
          <p:cNvGrpSpPr/>
          <p:nvPr/>
        </p:nvGrpSpPr>
        <p:grpSpPr>
          <a:xfrm>
            <a:off x="53885" y="1349375"/>
            <a:ext cx="8190523" cy="5247977"/>
            <a:chOff x="0" y="1349375"/>
            <a:chExt cx="8190523" cy="5247977"/>
          </a:xfrm>
        </p:grpSpPr>
        <p:grpSp>
          <p:nvGrpSpPr>
            <p:cNvPr id="13" name="Group 3"/>
            <p:cNvGrpSpPr>
              <a:grpSpLocks/>
            </p:cNvGrpSpPr>
            <p:nvPr/>
          </p:nvGrpSpPr>
          <p:grpSpPr bwMode="auto">
            <a:xfrm>
              <a:off x="0" y="1349375"/>
              <a:ext cx="8190523" cy="4005263"/>
              <a:chOff x="0" y="972"/>
              <a:chExt cx="6221" cy="2523"/>
            </a:xfrm>
          </p:grpSpPr>
          <p:graphicFrame>
            <p:nvGraphicFramePr>
              <p:cNvPr id="47" name="Object 4"/>
              <p:cNvGraphicFramePr>
                <a:graphicFrameLocks noChangeAspect="1"/>
              </p:cNvGraphicFramePr>
              <p:nvPr>
                <p:extLst>
                  <p:ext uri="{D42A27DB-BD31-4B8C-83A1-F6EECF244321}">
                    <p14:modId xmlns:p14="http://schemas.microsoft.com/office/powerpoint/2010/main" val="4033415827"/>
                  </p:ext>
                </p:extLst>
              </p:nvPr>
            </p:nvGraphicFramePr>
            <p:xfrm>
              <a:off x="1052" y="972"/>
              <a:ext cx="4800" cy="2523"/>
            </p:xfrm>
            <a:graphic>
              <a:graphicData uri="http://schemas.openxmlformats.org/presentationml/2006/ole">
                <mc:AlternateContent xmlns:mc="http://schemas.openxmlformats.org/markup-compatibility/2006">
                  <mc:Choice xmlns:v="urn:schemas-microsoft-com:vml" Requires="v">
                    <p:oleObj spid="_x0000_s214095" name="Image" r:id="rId3" imgW="6184127" imgH="3250794" progId="Photoshop.Image.7">
                      <p:embed/>
                    </p:oleObj>
                  </mc:Choice>
                  <mc:Fallback>
                    <p:oleObj name="Image" r:id="rId3" imgW="6184127" imgH="3250794"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 y="972"/>
                            <a:ext cx="4800" cy="2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Text Box 5"/>
              <p:cNvSpPr txBox="1">
                <a:spLocks noChangeArrowheads="1"/>
              </p:cNvSpPr>
              <p:nvPr/>
            </p:nvSpPr>
            <p:spPr bwMode="auto">
              <a:xfrm>
                <a:off x="96" y="1526"/>
                <a:ext cx="5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chemeClr val="tx2"/>
                    </a:solidFill>
                  </a:rPr>
                  <a:t>CLOCK</a:t>
                </a:r>
              </a:p>
            </p:txBody>
          </p:sp>
          <p:sp>
            <p:nvSpPr>
              <p:cNvPr id="49" name="Text Box 6"/>
              <p:cNvSpPr txBox="1">
                <a:spLocks noChangeArrowheads="1"/>
              </p:cNvSpPr>
              <p:nvPr/>
            </p:nvSpPr>
            <p:spPr bwMode="auto">
              <a:xfrm>
                <a:off x="0" y="1718"/>
                <a:ext cx="7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chemeClr val="tx2"/>
                    </a:solidFill>
                  </a:rPr>
                  <a:t>RESET_L</a:t>
                </a:r>
              </a:p>
            </p:txBody>
          </p:sp>
          <p:sp>
            <p:nvSpPr>
              <p:cNvPr id="50" name="Text Box 7"/>
              <p:cNvSpPr txBox="1">
                <a:spLocks noChangeArrowheads="1"/>
              </p:cNvSpPr>
              <p:nvPr/>
            </p:nvSpPr>
            <p:spPr bwMode="auto">
              <a:xfrm>
                <a:off x="48" y="1910"/>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chemeClr val="tx2"/>
                    </a:solidFill>
                  </a:rPr>
                  <a:t>LOAD_L</a:t>
                </a:r>
              </a:p>
            </p:txBody>
          </p:sp>
          <p:sp>
            <p:nvSpPr>
              <p:cNvPr id="51" name="Text Box 8"/>
              <p:cNvSpPr txBox="1">
                <a:spLocks noChangeArrowheads="1"/>
              </p:cNvSpPr>
              <p:nvPr/>
            </p:nvSpPr>
            <p:spPr bwMode="auto">
              <a:xfrm>
                <a:off x="96" y="2102"/>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CNTEN</a:t>
                </a:r>
              </a:p>
            </p:txBody>
          </p:sp>
          <p:sp>
            <p:nvSpPr>
              <p:cNvPr id="52" name="Text Box 9"/>
              <p:cNvSpPr txBox="1">
                <a:spLocks noChangeArrowheads="1"/>
              </p:cNvSpPr>
              <p:nvPr/>
            </p:nvSpPr>
            <p:spPr bwMode="auto">
              <a:xfrm>
                <a:off x="388" y="2466"/>
                <a:ext cx="28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000" b="1"/>
                  <a:t>D0</a:t>
                </a:r>
              </a:p>
              <a:p>
                <a:pPr>
                  <a:lnSpc>
                    <a:spcPct val="90000"/>
                  </a:lnSpc>
                </a:pPr>
                <a:r>
                  <a:rPr lang="en-US" altLang="zh-CN" sz="2000" b="1"/>
                  <a:t>D1</a:t>
                </a:r>
              </a:p>
              <a:p>
                <a:pPr>
                  <a:lnSpc>
                    <a:spcPct val="90000"/>
                  </a:lnSpc>
                </a:pPr>
                <a:r>
                  <a:rPr lang="en-US" altLang="zh-CN" sz="2000" b="1"/>
                  <a:t>D2</a:t>
                </a:r>
              </a:p>
              <a:p>
                <a:pPr>
                  <a:lnSpc>
                    <a:spcPct val="90000"/>
                  </a:lnSpc>
                </a:pPr>
                <a:r>
                  <a:rPr lang="en-US" altLang="zh-CN" sz="2000" b="1"/>
                  <a:t>D3</a:t>
                </a:r>
              </a:p>
            </p:txBody>
          </p:sp>
          <p:sp>
            <p:nvSpPr>
              <p:cNvPr id="53" name="Text Box 10"/>
              <p:cNvSpPr txBox="1">
                <a:spLocks noChangeArrowheads="1"/>
              </p:cNvSpPr>
              <p:nvPr/>
            </p:nvSpPr>
            <p:spPr bwMode="auto">
              <a:xfrm>
                <a:off x="5930" y="2400"/>
                <a:ext cx="29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Q4</a:t>
                </a:r>
              </a:p>
              <a:p>
                <a:r>
                  <a:rPr lang="en-US" altLang="zh-CN" sz="2000" b="1" dirty="0"/>
                  <a:t>Q5</a:t>
                </a:r>
              </a:p>
              <a:p>
                <a:r>
                  <a:rPr lang="en-US" altLang="zh-CN" sz="2000" b="1" dirty="0"/>
                  <a:t>Q6</a:t>
                </a:r>
              </a:p>
              <a:p>
                <a:r>
                  <a:rPr lang="en-US" altLang="zh-CN" sz="2000" b="1" dirty="0"/>
                  <a:t>Q7</a:t>
                </a:r>
              </a:p>
            </p:txBody>
          </p:sp>
          <p:sp>
            <p:nvSpPr>
              <p:cNvPr id="54" name="Text Box 11"/>
              <p:cNvSpPr txBox="1">
                <a:spLocks noChangeArrowheads="1"/>
              </p:cNvSpPr>
              <p:nvPr/>
            </p:nvSpPr>
            <p:spPr bwMode="auto">
              <a:xfrm>
                <a:off x="1510" y="1282"/>
                <a:ext cx="790"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spAutoFit/>
              </a:bodyPr>
              <a:lstStyle/>
              <a:p>
                <a:r>
                  <a:rPr lang="zh-CN" altLang="en-US" sz="2000" b="1" dirty="0">
                    <a:latin typeface="Arial" charset="0"/>
                  </a:rPr>
                  <a:t>74</a:t>
                </a:r>
                <a:r>
                  <a:rPr lang="en-US" altLang="zh-CN" sz="2000" b="1" dirty="0">
                    <a:latin typeface="Arial" charset="0"/>
                  </a:rPr>
                  <a:t>x161</a:t>
                </a:r>
              </a:p>
            </p:txBody>
          </p:sp>
          <p:sp>
            <p:nvSpPr>
              <p:cNvPr id="55" name="Text Box 12"/>
              <p:cNvSpPr txBox="1">
                <a:spLocks noChangeArrowheads="1"/>
              </p:cNvSpPr>
              <p:nvPr/>
            </p:nvSpPr>
            <p:spPr bwMode="auto">
              <a:xfrm>
                <a:off x="4560" y="1296"/>
                <a:ext cx="790"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spAutoFit/>
              </a:bodyPr>
              <a:lstStyle/>
              <a:p>
                <a:r>
                  <a:rPr lang="zh-CN" altLang="en-US" sz="2000" b="1" dirty="0">
                    <a:latin typeface="Arial" charset="0"/>
                  </a:rPr>
                  <a:t>74</a:t>
                </a:r>
                <a:r>
                  <a:rPr lang="en-US" altLang="zh-CN" sz="2000" b="1" dirty="0">
                    <a:latin typeface="Arial" charset="0"/>
                  </a:rPr>
                  <a:t>x161</a:t>
                </a:r>
              </a:p>
            </p:txBody>
          </p:sp>
        </p:grpSp>
        <p:grpSp>
          <p:nvGrpSpPr>
            <p:cNvPr id="14" name="组合 13"/>
            <p:cNvGrpSpPr/>
            <p:nvPr/>
          </p:nvGrpSpPr>
          <p:grpSpPr>
            <a:xfrm>
              <a:off x="2359396" y="4482232"/>
              <a:ext cx="1909392" cy="1636414"/>
              <a:chOff x="2359396" y="4482232"/>
              <a:chExt cx="1909392" cy="1636414"/>
            </a:xfrm>
          </p:grpSpPr>
          <p:sp>
            <p:nvSpPr>
              <p:cNvPr id="34" name="Rectangle 92"/>
              <p:cNvSpPr>
                <a:spLocks noChangeArrowheads="1"/>
              </p:cNvSpPr>
              <p:nvPr/>
            </p:nvSpPr>
            <p:spPr bwMode="auto">
              <a:xfrm>
                <a:off x="2668588" y="5356646"/>
                <a:ext cx="16002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 name="Group 93"/>
              <p:cNvGrpSpPr>
                <a:grpSpLocks/>
              </p:cNvGrpSpPr>
              <p:nvPr/>
            </p:nvGrpSpPr>
            <p:grpSpPr bwMode="auto">
              <a:xfrm>
                <a:off x="2668588" y="5432846"/>
                <a:ext cx="685800" cy="609600"/>
                <a:chOff x="4224" y="3840"/>
                <a:chExt cx="432" cy="384"/>
              </a:xfrm>
            </p:grpSpPr>
            <p:sp>
              <p:nvSpPr>
                <p:cNvPr id="43" name="Arc 94"/>
                <p:cNvSpPr>
                  <a:spLocks/>
                </p:cNvSpPr>
                <p:nvPr/>
              </p:nvSpPr>
              <p:spPr bwMode="auto">
                <a:xfrm flipH="1" flipV="1">
                  <a:off x="4224" y="3840"/>
                  <a:ext cx="192" cy="384"/>
                </a:xfrm>
                <a:custGeom>
                  <a:avLst/>
                  <a:gdLst>
                    <a:gd name="G0" fmla="+- 0 0 0"/>
                    <a:gd name="G1" fmla="+- 21600 0 0"/>
                    <a:gd name="G2" fmla="+- 21600 0 0"/>
                    <a:gd name="T0" fmla="*/ 0 w 21600"/>
                    <a:gd name="T1" fmla="*/ 0 h 43199"/>
                    <a:gd name="T2" fmla="*/ 233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38"/>
                        <a:pt x="12070" y="43071"/>
                        <a:pt x="232" y="43198"/>
                      </a:cubicBezTo>
                    </a:path>
                    <a:path w="21600" h="43199" stroke="0" extrusionOk="0">
                      <a:moveTo>
                        <a:pt x="-1" y="0"/>
                      </a:moveTo>
                      <a:cubicBezTo>
                        <a:pt x="11929" y="0"/>
                        <a:pt x="21600" y="9670"/>
                        <a:pt x="21600" y="21600"/>
                      </a:cubicBezTo>
                      <a:cubicBezTo>
                        <a:pt x="21600" y="33438"/>
                        <a:pt x="12070" y="43071"/>
                        <a:pt x="232" y="43198"/>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95"/>
                <p:cNvSpPr>
                  <a:spLocks noChangeShapeType="1"/>
                </p:cNvSpPr>
                <p:nvPr/>
              </p:nvSpPr>
              <p:spPr bwMode="auto">
                <a:xfrm>
                  <a:off x="4416" y="3840"/>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Line 96"/>
                <p:cNvSpPr>
                  <a:spLocks noChangeShapeType="1"/>
                </p:cNvSpPr>
                <p:nvPr/>
              </p:nvSpPr>
              <p:spPr bwMode="auto">
                <a:xfrm>
                  <a:off x="4416" y="4224"/>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97"/>
                <p:cNvSpPr>
                  <a:spLocks noChangeShapeType="1"/>
                </p:cNvSpPr>
                <p:nvPr/>
              </p:nvSpPr>
              <p:spPr bwMode="auto">
                <a:xfrm>
                  <a:off x="4656" y="3840"/>
                  <a:ext cx="0" cy="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 name="Line 55"/>
              <p:cNvSpPr>
                <a:spLocks noChangeShapeType="1"/>
              </p:cNvSpPr>
              <p:nvPr/>
            </p:nvSpPr>
            <p:spPr bwMode="auto">
              <a:xfrm>
                <a:off x="2359396" y="5729064"/>
                <a:ext cx="30919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98"/>
              <p:cNvSpPr>
                <a:spLocks noChangeShapeType="1"/>
              </p:cNvSpPr>
              <p:nvPr/>
            </p:nvSpPr>
            <p:spPr bwMode="auto">
              <a:xfrm>
                <a:off x="3373760" y="5661248"/>
                <a:ext cx="34252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98"/>
              <p:cNvSpPr>
                <a:spLocks noChangeShapeType="1"/>
              </p:cNvSpPr>
              <p:nvPr/>
            </p:nvSpPr>
            <p:spPr bwMode="auto">
              <a:xfrm flipV="1">
                <a:off x="3347864" y="5949280"/>
                <a:ext cx="504056" cy="8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101"/>
              <p:cNvSpPr>
                <a:spLocks noChangeShapeType="1"/>
              </p:cNvSpPr>
              <p:nvPr/>
            </p:nvSpPr>
            <p:spPr bwMode="auto">
              <a:xfrm>
                <a:off x="3716288" y="4482232"/>
                <a:ext cx="0" cy="1179016"/>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101"/>
              <p:cNvSpPr>
                <a:spLocks noChangeShapeType="1"/>
              </p:cNvSpPr>
              <p:nvPr/>
            </p:nvSpPr>
            <p:spPr bwMode="auto">
              <a:xfrm>
                <a:off x="3851920" y="4695428"/>
                <a:ext cx="0" cy="1253852"/>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 name="组合 14"/>
            <p:cNvGrpSpPr/>
            <p:nvPr/>
          </p:nvGrpSpPr>
          <p:grpSpPr>
            <a:xfrm>
              <a:off x="697794" y="3861048"/>
              <a:ext cx="7016829" cy="2736304"/>
              <a:chOff x="697794" y="3861048"/>
              <a:chExt cx="7016829" cy="2736304"/>
            </a:xfrm>
          </p:grpSpPr>
          <p:grpSp>
            <p:nvGrpSpPr>
              <p:cNvPr id="19" name="组合 18"/>
              <p:cNvGrpSpPr/>
              <p:nvPr/>
            </p:nvGrpSpPr>
            <p:grpSpPr>
              <a:xfrm>
                <a:off x="697794" y="3861048"/>
                <a:ext cx="7016829" cy="2736304"/>
                <a:chOff x="1970348" y="3382342"/>
                <a:chExt cx="7381173" cy="2736304"/>
              </a:xfrm>
            </p:grpSpPr>
            <p:sp>
              <p:nvSpPr>
                <p:cNvPr id="21" name="Rectangle 92"/>
                <p:cNvSpPr>
                  <a:spLocks noChangeArrowheads="1"/>
                </p:cNvSpPr>
                <p:nvPr/>
              </p:nvSpPr>
              <p:spPr bwMode="auto">
                <a:xfrm>
                  <a:off x="2668588" y="5356646"/>
                  <a:ext cx="1256216"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Group 93"/>
                <p:cNvGrpSpPr>
                  <a:grpSpLocks/>
                </p:cNvGrpSpPr>
                <p:nvPr/>
              </p:nvGrpSpPr>
              <p:grpSpPr bwMode="auto">
                <a:xfrm>
                  <a:off x="2668588" y="5432846"/>
                  <a:ext cx="685800" cy="609600"/>
                  <a:chOff x="4224" y="3840"/>
                  <a:chExt cx="432" cy="384"/>
                </a:xfrm>
              </p:grpSpPr>
              <p:sp>
                <p:nvSpPr>
                  <p:cNvPr id="30" name="Arc 94"/>
                  <p:cNvSpPr>
                    <a:spLocks/>
                  </p:cNvSpPr>
                  <p:nvPr/>
                </p:nvSpPr>
                <p:spPr bwMode="auto">
                  <a:xfrm flipH="1" flipV="1">
                    <a:off x="4224" y="3840"/>
                    <a:ext cx="192" cy="384"/>
                  </a:xfrm>
                  <a:custGeom>
                    <a:avLst/>
                    <a:gdLst>
                      <a:gd name="G0" fmla="+- 0 0 0"/>
                      <a:gd name="G1" fmla="+- 21600 0 0"/>
                      <a:gd name="G2" fmla="+- 21600 0 0"/>
                      <a:gd name="T0" fmla="*/ 0 w 21600"/>
                      <a:gd name="T1" fmla="*/ 0 h 43199"/>
                      <a:gd name="T2" fmla="*/ 233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38"/>
                          <a:pt x="12070" y="43071"/>
                          <a:pt x="232" y="43198"/>
                        </a:cubicBezTo>
                      </a:path>
                      <a:path w="21600" h="43199" stroke="0" extrusionOk="0">
                        <a:moveTo>
                          <a:pt x="-1" y="0"/>
                        </a:moveTo>
                        <a:cubicBezTo>
                          <a:pt x="11929" y="0"/>
                          <a:pt x="21600" y="9670"/>
                          <a:pt x="21600" y="21600"/>
                        </a:cubicBezTo>
                        <a:cubicBezTo>
                          <a:pt x="21600" y="33438"/>
                          <a:pt x="12070" y="43071"/>
                          <a:pt x="232" y="43198"/>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95"/>
                  <p:cNvSpPr>
                    <a:spLocks noChangeShapeType="1"/>
                  </p:cNvSpPr>
                  <p:nvPr/>
                </p:nvSpPr>
                <p:spPr bwMode="auto">
                  <a:xfrm>
                    <a:off x="4416" y="3840"/>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96"/>
                  <p:cNvSpPr>
                    <a:spLocks noChangeShapeType="1"/>
                  </p:cNvSpPr>
                  <p:nvPr/>
                </p:nvSpPr>
                <p:spPr bwMode="auto">
                  <a:xfrm>
                    <a:off x="4416" y="4224"/>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97"/>
                  <p:cNvSpPr>
                    <a:spLocks noChangeShapeType="1"/>
                  </p:cNvSpPr>
                  <p:nvPr/>
                </p:nvSpPr>
                <p:spPr bwMode="auto">
                  <a:xfrm>
                    <a:off x="4656" y="3840"/>
                    <a:ext cx="0" cy="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 name="Line 98"/>
                <p:cNvSpPr>
                  <a:spLocks noChangeShapeType="1"/>
                </p:cNvSpPr>
                <p:nvPr/>
              </p:nvSpPr>
              <p:spPr bwMode="auto">
                <a:xfrm flipV="1">
                  <a:off x="3354388" y="5507661"/>
                  <a:ext cx="363840" cy="9569"/>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101"/>
                <p:cNvSpPr>
                  <a:spLocks noChangeShapeType="1"/>
                </p:cNvSpPr>
                <p:nvPr/>
              </p:nvSpPr>
              <p:spPr bwMode="auto">
                <a:xfrm>
                  <a:off x="9171148" y="3382342"/>
                  <a:ext cx="0" cy="2355304"/>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55"/>
                <p:cNvSpPr>
                  <a:spLocks noChangeShapeType="1"/>
                </p:cNvSpPr>
                <p:nvPr/>
              </p:nvSpPr>
              <p:spPr bwMode="auto">
                <a:xfrm>
                  <a:off x="1970348" y="5733256"/>
                  <a:ext cx="585428" cy="109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Oval 57"/>
                <p:cNvSpPr>
                  <a:spLocks noChangeArrowheads="1"/>
                </p:cNvSpPr>
                <p:nvPr/>
              </p:nvSpPr>
              <p:spPr bwMode="auto">
                <a:xfrm>
                  <a:off x="2516188" y="5652864"/>
                  <a:ext cx="152400" cy="152400"/>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98"/>
                <p:cNvSpPr>
                  <a:spLocks noChangeShapeType="1"/>
                </p:cNvSpPr>
                <p:nvPr/>
              </p:nvSpPr>
              <p:spPr bwMode="auto">
                <a:xfrm flipV="1">
                  <a:off x="3347863" y="5729064"/>
                  <a:ext cx="5823285" cy="762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98"/>
                <p:cNvSpPr>
                  <a:spLocks noChangeShapeType="1"/>
                </p:cNvSpPr>
                <p:nvPr/>
              </p:nvSpPr>
              <p:spPr bwMode="auto">
                <a:xfrm flipV="1">
                  <a:off x="3347863" y="5914156"/>
                  <a:ext cx="6003658" cy="43507"/>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101"/>
                <p:cNvSpPr>
                  <a:spLocks noChangeShapeType="1"/>
                </p:cNvSpPr>
                <p:nvPr/>
              </p:nvSpPr>
              <p:spPr bwMode="auto">
                <a:xfrm>
                  <a:off x="9341083" y="3670374"/>
                  <a:ext cx="10438" cy="2243783"/>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 name="Line 101"/>
              <p:cNvSpPr>
                <a:spLocks noChangeShapeType="1"/>
              </p:cNvSpPr>
              <p:nvPr/>
            </p:nvSpPr>
            <p:spPr bwMode="auto">
              <a:xfrm>
                <a:off x="2359397" y="5737646"/>
                <a:ext cx="0" cy="258291"/>
              </a:xfrm>
              <a:prstGeom prst="line">
                <a:avLst/>
              </a:prstGeom>
              <a:noFill/>
              <a:ln w="38100">
                <a:solidFill>
                  <a:schemeClr val="hlink"/>
                </a:solidFill>
                <a:miter lim="800000"/>
                <a:headEnd type="none"/>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6" name="组合 15"/>
            <p:cNvGrpSpPr/>
            <p:nvPr/>
          </p:nvGrpSpPr>
          <p:grpSpPr>
            <a:xfrm>
              <a:off x="697792" y="2718594"/>
              <a:ext cx="1661603" cy="3527276"/>
              <a:chOff x="697792" y="2718594"/>
              <a:chExt cx="1661603" cy="3527276"/>
            </a:xfrm>
          </p:grpSpPr>
          <p:sp>
            <p:nvSpPr>
              <p:cNvPr id="17" name="Line 101"/>
              <p:cNvSpPr>
                <a:spLocks noChangeShapeType="1"/>
              </p:cNvSpPr>
              <p:nvPr/>
            </p:nvSpPr>
            <p:spPr bwMode="auto">
              <a:xfrm>
                <a:off x="697794" y="2718594"/>
                <a:ext cx="0" cy="3527276"/>
              </a:xfrm>
              <a:prstGeom prst="line">
                <a:avLst/>
              </a:prstGeom>
              <a:noFill/>
              <a:ln w="53975">
                <a:solidFill>
                  <a:srgbClr val="FF0000"/>
                </a:solidFill>
                <a:miter lim="800000"/>
                <a:headEnd type="none"/>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98"/>
              <p:cNvSpPr>
                <a:spLocks noChangeShapeType="1"/>
              </p:cNvSpPr>
              <p:nvPr/>
            </p:nvSpPr>
            <p:spPr bwMode="auto">
              <a:xfrm flipV="1">
                <a:off x="697792" y="2730202"/>
                <a:ext cx="1661603" cy="331"/>
              </a:xfrm>
              <a:prstGeom prst="line">
                <a:avLst/>
              </a:prstGeom>
              <a:noFill/>
              <a:ln w="539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56" name="Text Box 2"/>
          <p:cNvSpPr txBox="1">
            <a:spLocks noChangeArrowheads="1"/>
          </p:cNvSpPr>
          <p:nvPr/>
        </p:nvSpPr>
        <p:spPr bwMode="auto">
          <a:xfrm>
            <a:off x="3995607" y="5576168"/>
            <a:ext cx="35141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FF0000"/>
                </a:solidFill>
                <a:latin typeface="Tahoma" pitchFamily="34" charset="0"/>
              </a:rPr>
              <a:t>60</a:t>
            </a:r>
            <a:r>
              <a:rPr lang="zh-CN" altLang="en-US" sz="2400" b="1" baseline="-25000" dirty="0">
                <a:solidFill>
                  <a:srgbClr val="FF0000"/>
                </a:solidFill>
                <a:latin typeface="Tahoma" pitchFamily="34" charset="0"/>
              </a:rPr>
              <a:t>10</a:t>
            </a:r>
            <a:r>
              <a:rPr lang="zh-CN" altLang="en-US" sz="2400" b="1" dirty="0">
                <a:solidFill>
                  <a:srgbClr val="FF0000"/>
                </a:solidFill>
                <a:latin typeface="Tahoma" pitchFamily="34" charset="0"/>
              </a:rPr>
              <a:t> = ( 0011 1</a:t>
            </a:r>
            <a:r>
              <a:rPr lang="en-US" altLang="zh-CN" sz="2400" b="1" dirty="0">
                <a:solidFill>
                  <a:srgbClr val="FF0000"/>
                </a:solidFill>
                <a:latin typeface="Tahoma" pitchFamily="34" charset="0"/>
              </a:rPr>
              <a:t>100</a:t>
            </a:r>
            <a:r>
              <a:rPr lang="zh-CN" altLang="en-US" sz="2400" b="1" dirty="0">
                <a:solidFill>
                  <a:srgbClr val="FF0000"/>
                </a:solidFill>
                <a:latin typeface="Tahoma" pitchFamily="34" charset="0"/>
              </a:rPr>
              <a:t> )</a:t>
            </a:r>
            <a:r>
              <a:rPr lang="zh-CN" altLang="en-US" sz="2400" b="1" baseline="-25000" dirty="0">
                <a:solidFill>
                  <a:srgbClr val="FF0000"/>
                </a:solidFill>
                <a:latin typeface="Tahoma" pitchFamily="34" charset="0"/>
              </a:rPr>
              <a:t>2</a:t>
            </a:r>
          </a:p>
        </p:txBody>
      </p:sp>
      <p:sp>
        <p:nvSpPr>
          <p:cNvPr id="57" name="矩形 56"/>
          <p:cNvSpPr/>
          <p:nvPr/>
        </p:nvSpPr>
        <p:spPr>
          <a:xfrm>
            <a:off x="8327816" y="3631142"/>
            <a:ext cx="321387" cy="1323439"/>
          </a:xfrm>
          <a:prstGeom prst="rect">
            <a:avLst/>
          </a:prstGeom>
        </p:spPr>
        <p:txBody>
          <a:bodyPr wrap="square">
            <a:spAutoFit/>
          </a:bodyPr>
          <a:lstStyle/>
          <a:p>
            <a:r>
              <a:rPr lang="en-US" altLang="zh-CN" sz="2000" b="1" dirty="0">
                <a:solidFill>
                  <a:srgbClr val="FF0000"/>
                </a:solidFill>
                <a:latin typeface="Tahoma" pitchFamily="34" charset="0"/>
              </a:rPr>
              <a:t>1100</a:t>
            </a:r>
            <a:r>
              <a:rPr lang="zh-CN" altLang="en-US" sz="2000" b="1" dirty="0">
                <a:solidFill>
                  <a:srgbClr val="FF0000"/>
                </a:solidFill>
                <a:latin typeface="Tahoma" pitchFamily="34" charset="0"/>
              </a:rPr>
              <a:t>  </a:t>
            </a:r>
            <a:endParaRPr lang="zh-CN" altLang="en-US" sz="2000" dirty="0">
              <a:solidFill>
                <a:srgbClr val="FF0000"/>
              </a:solidFill>
            </a:endParaRPr>
          </a:p>
        </p:txBody>
      </p:sp>
      <p:sp>
        <p:nvSpPr>
          <p:cNvPr id="58" name="矩形 57"/>
          <p:cNvSpPr/>
          <p:nvPr/>
        </p:nvSpPr>
        <p:spPr>
          <a:xfrm>
            <a:off x="4372123" y="3661044"/>
            <a:ext cx="321387" cy="1323439"/>
          </a:xfrm>
          <a:prstGeom prst="rect">
            <a:avLst/>
          </a:prstGeom>
        </p:spPr>
        <p:txBody>
          <a:bodyPr wrap="square">
            <a:spAutoFit/>
          </a:bodyPr>
          <a:lstStyle/>
          <a:p>
            <a:r>
              <a:rPr lang="en-US" altLang="zh-CN" sz="2000" b="1" dirty="0">
                <a:solidFill>
                  <a:srgbClr val="FF0000"/>
                </a:solidFill>
                <a:latin typeface="Tahoma" pitchFamily="34" charset="0"/>
              </a:rPr>
              <a:t>0011</a:t>
            </a:r>
            <a:r>
              <a:rPr lang="zh-CN" altLang="en-US" sz="2000" b="1" dirty="0">
                <a:solidFill>
                  <a:srgbClr val="FF0000"/>
                </a:solidFill>
                <a:latin typeface="Tahoma" pitchFamily="34" charset="0"/>
              </a:rPr>
              <a:t>  </a:t>
            </a:r>
            <a:endParaRPr lang="zh-CN" altLang="en-US" sz="2000" dirty="0">
              <a:solidFill>
                <a:srgbClr val="FF0000"/>
              </a:solidFill>
            </a:endParaRPr>
          </a:p>
        </p:txBody>
      </p:sp>
    </p:spTree>
    <p:extLst>
      <p:ext uri="{BB962C8B-B14F-4D97-AF65-F5344CB8AC3E}">
        <p14:creationId xmlns:p14="http://schemas.microsoft.com/office/powerpoint/2010/main" val="8158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467" name="Group 3"/>
          <p:cNvGrpSpPr>
            <a:grpSpLocks/>
          </p:cNvGrpSpPr>
          <p:nvPr/>
        </p:nvGrpSpPr>
        <p:grpSpPr bwMode="auto">
          <a:xfrm>
            <a:off x="2357438" y="1162199"/>
            <a:ext cx="2286000" cy="3919537"/>
            <a:chOff x="1536" y="747"/>
            <a:chExt cx="1440" cy="2469"/>
          </a:xfrm>
        </p:grpSpPr>
        <p:sp>
          <p:nvSpPr>
            <p:cNvPr id="190468" name="Rectangle 4"/>
            <p:cNvSpPr>
              <a:spLocks noChangeArrowheads="1"/>
            </p:cNvSpPr>
            <p:nvPr/>
          </p:nvSpPr>
          <p:spPr bwMode="auto">
            <a:xfrm>
              <a:off x="1776" y="100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190469" name="Oval 5"/>
            <p:cNvSpPr>
              <a:spLocks noChangeArrowheads="1"/>
            </p:cNvSpPr>
            <p:nvPr/>
          </p:nvSpPr>
          <p:spPr bwMode="auto">
            <a:xfrm>
              <a:off x="1680"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0" name="Oval 6"/>
            <p:cNvSpPr>
              <a:spLocks noChangeArrowheads="1"/>
            </p:cNvSpPr>
            <p:nvPr/>
          </p:nvSpPr>
          <p:spPr bwMode="auto">
            <a:xfrm>
              <a:off x="1680"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471" name="Group 7"/>
            <p:cNvGrpSpPr>
              <a:grpSpLocks/>
            </p:cNvGrpSpPr>
            <p:nvPr/>
          </p:nvGrpSpPr>
          <p:grpSpPr bwMode="auto">
            <a:xfrm>
              <a:off x="1776" y="1104"/>
              <a:ext cx="96" cy="96"/>
              <a:chOff x="2880" y="2064"/>
              <a:chExt cx="96" cy="192"/>
            </a:xfrm>
          </p:grpSpPr>
          <p:sp>
            <p:nvSpPr>
              <p:cNvPr id="190472" name="Line 8"/>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3" name="Line 9"/>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0474" name="Line 10"/>
            <p:cNvSpPr>
              <a:spLocks noChangeShapeType="1"/>
            </p:cNvSpPr>
            <p:nvPr/>
          </p:nvSpPr>
          <p:spPr bwMode="auto">
            <a:xfrm>
              <a:off x="1536"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5" name="Line 11"/>
            <p:cNvSpPr>
              <a:spLocks noChangeShapeType="1"/>
            </p:cNvSpPr>
            <p:nvPr/>
          </p:nvSpPr>
          <p:spPr bwMode="auto">
            <a:xfrm>
              <a:off x="1536" y="15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6" name="Line 12"/>
            <p:cNvSpPr>
              <a:spLocks noChangeShapeType="1"/>
            </p:cNvSpPr>
            <p:nvPr/>
          </p:nvSpPr>
          <p:spPr bwMode="auto">
            <a:xfrm>
              <a:off x="1536"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7" name="Line 13"/>
            <p:cNvSpPr>
              <a:spLocks noChangeShapeType="1"/>
            </p:cNvSpPr>
            <p:nvPr/>
          </p:nvSpPr>
          <p:spPr bwMode="auto">
            <a:xfrm>
              <a:off x="1536"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8" name="Line 14"/>
            <p:cNvSpPr>
              <a:spLocks noChangeShapeType="1"/>
            </p:cNvSpPr>
            <p:nvPr/>
          </p:nvSpPr>
          <p:spPr bwMode="auto">
            <a:xfrm>
              <a:off x="15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9" name="Line 15"/>
            <p:cNvSpPr>
              <a:spLocks noChangeShapeType="1"/>
            </p:cNvSpPr>
            <p:nvPr/>
          </p:nvSpPr>
          <p:spPr bwMode="auto">
            <a:xfrm>
              <a:off x="15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0" name="Line 16"/>
            <p:cNvSpPr>
              <a:spLocks noChangeShapeType="1"/>
            </p:cNvSpPr>
            <p:nvPr/>
          </p:nvSpPr>
          <p:spPr bwMode="auto">
            <a:xfrm>
              <a:off x="15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1" name="Line 17"/>
            <p:cNvSpPr>
              <a:spLocks noChangeShapeType="1"/>
            </p:cNvSpPr>
            <p:nvPr/>
          </p:nvSpPr>
          <p:spPr bwMode="auto">
            <a:xfrm>
              <a:off x="15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2" name="Line 18"/>
            <p:cNvSpPr>
              <a:spLocks noChangeShapeType="1"/>
            </p:cNvSpPr>
            <p:nvPr/>
          </p:nvSpPr>
          <p:spPr bwMode="auto">
            <a:xfrm>
              <a:off x="1536" y="11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3" name="Line 19"/>
            <p:cNvSpPr>
              <a:spLocks noChangeShapeType="1"/>
            </p:cNvSpPr>
            <p:nvPr/>
          </p:nvSpPr>
          <p:spPr bwMode="auto">
            <a:xfrm>
              <a:off x="27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4" name="Line 20"/>
            <p:cNvSpPr>
              <a:spLocks noChangeShapeType="1"/>
            </p:cNvSpPr>
            <p:nvPr/>
          </p:nvSpPr>
          <p:spPr bwMode="auto">
            <a:xfrm>
              <a:off x="27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5" name="Line 21"/>
            <p:cNvSpPr>
              <a:spLocks noChangeShapeType="1"/>
            </p:cNvSpPr>
            <p:nvPr/>
          </p:nvSpPr>
          <p:spPr bwMode="auto">
            <a:xfrm>
              <a:off x="27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6" name="Text Box 22"/>
            <p:cNvSpPr txBox="1">
              <a:spLocks noChangeArrowheads="1"/>
            </p:cNvSpPr>
            <p:nvPr/>
          </p:nvSpPr>
          <p:spPr bwMode="auto">
            <a:xfrm>
              <a:off x="1890" y="747"/>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sp>
          <p:nvSpPr>
            <p:cNvPr id="190487" name="Line 23"/>
            <p:cNvSpPr>
              <a:spLocks noChangeShapeType="1"/>
            </p:cNvSpPr>
            <p:nvPr/>
          </p:nvSpPr>
          <p:spPr bwMode="auto">
            <a:xfrm>
              <a:off x="27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8" name="Line 24"/>
            <p:cNvSpPr>
              <a:spLocks noChangeShapeType="1"/>
            </p:cNvSpPr>
            <p:nvPr/>
          </p:nvSpPr>
          <p:spPr bwMode="auto">
            <a:xfrm>
              <a:off x="2736"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0489" name="Group 25"/>
          <p:cNvGrpSpPr>
            <a:grpSpLocks/>
          </p:cNvGrpSpPr>
          <p:nvPr/>
        </p:nvGrpSpPr>
        <p:grpSpPr bwMode="auto">
          <a:xfrm>
            <a:off x="5786438" y="1162199"/>
            <a:ext cx="2286000" cy="3919537"/>
            <a:chOff x="1536" y="747"/>
            <a:chExt cx="1440" cy="2469"/>
          </a:xfrm>
        </p:grpSpPr>
        <p:sp>
          <p:nvSpPr>
            <p:cNvPr id="190490" name="Rectangle 26"/>
            <p:cNvSpPr>
              <a:spLocks noChangeArrowheads="1"/>
            </p:cNvSpPr>
            <p:nvPr/>
          </p:nvSpPr>
          <p:spPr bwMode="auto">
            <a:xfrm>
              <a:off x="1776" y="100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190491" name="Oval 27"/>
            <p:cNvSpPr>
              <a:spLocks noChangeArrowheads="1"/>
            </p:cNvSpPr>
            <p:nvPr/>
          </p:nvSpPr>
          <p:spPr bwMode="auto">
            <a:xfrm>
              <a:off x="1680"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2" name="Oval 28"/>
            <p:cNvSpPr>
              <a:spLocks noChangeArrowheads="1"/>
            </p:cNvSpPr>
            <p:nvPr/>
          </p:nvSpPr>
          <p:spPr bwMode="auto">
            <a:xfrm>
              <a:off x="1680"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493" name="Group 29"/>
            <p:cNvGrpSpPr>
              <a:grpSpLocks/>
            </p:cNvGrpSpPr>
            <p:nvPr/>
          </p:nvGrpSpPr>
          <p:grpSpPr bwMode="auto">
            <a:xfrm>
              <a:off x="1776" y="1104"/>
              <a:ext cx="96" cy="96"/>
              <a:chOff x="2880" y="2064"/>
              <a:chExt cx="96" cy="192"/>
            </a:xfrm>
          </p:grpSpPr>
          <p:sp>
            <p:nvSpPr>
              <p:cNvPr id="190494" name="Line 30"/>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5" name="Line 31"/>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0496" name="Line 32"/>
            <p:cNvSpPr>
              <a:spLocks noChangeShapeType="1"/>
            </p:cNvSpPr>
            <p:nvPr/>
          </p:nvSpPr>
          <p:spPr bwMode="auto">
            <a:xfrm>
              <a:off x="1536"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7" name="Line 33"/>
            <p:cNvSpPr>
              <a:spLocks noChangeShapeType="1"/>
            </p:cNvSpPr>
            <p:nvPr/>
          </p:nvSpPr>
          <p:spPr bwMode="auto">
            <a:xfrm>
              <a:off x="1536" y="15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8" name="Line 34"/>
            <p:cNvSpPr>
              <a:spLocks noChangeShapeType="1"/>
            </p:cNvSpPr>
            <p:nvPr/>
          </p:nvSpPr>
          <p:spPr bwMode="auto">
            <a:xfrm>
              <a:off x="1536"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9" name="Line 35"/>
            <p:cNvSpPr>
              <a:spLocks noChangeShapeType="1"/>
            </p:cNvSpPr>
            <p:nvPr/>
          </p:nvSpPr>
          <p:spPr bwMode="auto">
            <a:xfrm>
              <a:off x="1536"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0" name="Line 36"/>
            <p:cNvSpPr>
              <a:spLocks noChangeShapeType="1"/>
            </p:cNvSpPr>
            <p:nvPr/>
          </p:nvSpPr>
          <p:spPr bwMode="auto">
            <a:xfrm>
              <a:off x="15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1" name="Line 37"/>
            <p:cNvSpPr>
              <a:spLocks noChangeShapeType="1"/>
            </p:cNvSpPr>
            <p:nvPr/>
          </p:nvSpPr>
          <p:spPr bwMode="auto">
            <a:xfrm>
              <a:off x="15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2" name="Line 38"/>
            <p:cNvSpPr>
              <a:spLocks noChangeShapeType="1"/>
            </p:cNvSpPr>
            <p:nvPr/>
          </p:nvSpPr>
          <p:spPr bwMode="auto">
            <a:xfrm>
              <a:off x="15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3" name="Line 39"/>
            <p:cNvSpPr>
              <a:spLocks noChangeShapeType="1"/>
            </p:cNvSpPr>
            <p:nvPr/>
          </p:nvSpPr>
          <p:spPr bwMode="auto">
            <a:xfrm>
              <a:off x="15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4" name="Line 40"/>
            <p:cNvSpPr>
              <a:spLocks noChangeShapeType="1"/>
            </p:cNvSpPr>
            <p:nvPr/>
          </p:nvSpPr>
          <p:spPr bwMode="auto">
            <a:xfrm>
              <a:off x="1536" y="11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5" name="Line 41"/>
            <p:cNvSpPr>
              <a:spLocks noChangeShapeType="1"/>
            </p:cNvSpPr>
            <p:nvPr/>
          </p:nvSpPr>
          <p:spPr bwMode="auto">
            <a:xfrm>
              <a:off x="27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6" name="Line 42"/>
            <p:cNvSpPr>
              <a:spLocks noChangeShapeType="1"/>
            </p:cNvSpPr>
            <p:nvPr/>
          </p:nvSpPr>
          <p:spPr bwMode="auto">
            <a:xfrm>
              <a:off x="27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7" name="Line 43"/>
            <p:cNvSpPr>
              <a:spLocks noChangeShapeType="1"/>
            </p:cNvSpPr>
            <p:nvPr/>
          </p:nvSpPr>
          <p:spPr bwMode="auto">
            <a:xfrm>
              <a:off x="27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8" name="Text Box 44"/>
            <p:cNvSpPr txBox="1">
              <a:spLocks noChangeArrowheads="1"/>
            </p:cNvSpPr>
            <p:nvPr/>
          </p:nvSpPr>
          <p:spPr bwMode="auto">
            <a:xfrm>
              <a:off x="1890" y="747"/>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sp>
          <p:nvSpPr>
            <p:cNvPr id="190509" name="Line 45"/>
            <p:cNvSpPr>
              <a:spLocks noChangeShapeType="1"/>
            </p:cNvSpPr>
            <p:nvPr/>
          </p:nvSpPr>
          <p:spPr bwMode="auto">
            <a:xfrm>
              <a:off x="27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0" name="Line 46"/>
            <p:cNvSpPr>
              <a:spLocks noChangeShapeType="1"/>
            </p:cNvSpPr>
            <p:nvPr/>
          </p:nvSpPr>
          <p:spPr bwMode="auto">
            <a:xfrm>
              <a:off x="2736"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0524" name="Group 60"/>
          <p:cNvGrpSpPr>
            <a:grpSpLocks/>
          </p:cNvGrpSpPr>
          <p:nvPr/>
        </p:nvGrpSpPr>
        <p:grpSpPr bwMode="auto">
          <a:xfrm>
            <a:off x="506413" y="2414736"/>
            <a:ext cx="1857375" cy="838200"/>
            <a:chOff x="319" y="1392"/>
            <a:chExt cx="1170" cy="528"/>
          </a:xfrm>
        </p:grpSpPr>
        <p:sp>
          <p:nvSpPr>
            <p:cNvPr id="190525" name="Line 61"/>
            <p:cNvSpPr>
              <a:spLocks noChangeShapeType="1"/>
            </p:cNvSpPr>
            <p:nvPr/>
          </p:nvSpPr>
          <p:spPr bwMode="auto">
            <a:xfrm>
              <a:off x="1008" y="187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6" name="Line 62"/>
            <p:cNvSpPr>
              <a:spLocks noChangeShapeType="1"/>
            </p:cNvSpPr>
            <p:nvPr/>
          </p:nvSpPr>
          <p:spPr bwMode="auto">
            <a:xfrm>
              <a:off x="1489" y="1680"/>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7" name="Rectangle 63"/>
            <p:cNvSpPr>
              <a:spLocks noChangeArrowheads="1"/>
            </p:cNvSpPr>
            <p:nvPr/>
          </p:nvSpPr>
          <p:spPr bwMode="auto">
            <a:xfrm>
              <a:off x="720" y="1824"/>
              <a:ext cx="288" cy="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8" name="Line 64"/>
            <p:cNvSpPr>
              <a:spLocks noChangeShapeType="1"/>
            </p:cNvSpPr>
            <p:nvPr/>
          </p:nvSpPr>
          <p:spPr bwMode="auto">
            <a:xfrm>
              <a:off x="528" y="187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9" name="Line 65"/>
            <p:cNvSpPr>
              <a:spLocks noChangeShapeType="1"/>
            </p:cNvSpPr>
            <p:nvPr/>
          </p:nvSpPr>
          <p:spPr bwMode="auto">
            <a:xfrm flipV="1">
              <a:off x="528" y="1680"/>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0" name="Line 66"/>
            <p:cNvSpPr>
              <a:spLocks noChangeShapeType="1"/>
            </p:cNvSpPr>
            <p:nvPr/>
          </p:nvSpPr>
          <p:spPr bwMode="auto">
            <a:xfrm>
              <a:off x="432" y="168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1" name="Text Box 67"/>
            <p:cNvSpPr txBox="1">
              <a:spLocks noChangeArrowheads="1"/>
            </p:cNvSpPr>
            <p:nvPr/>
          </p:nvSpPr>
          <p:spPr bwMode="auto">
            <a:xfrm>
              <a:off x="319" y="1392"/>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+5</a:t>
              </a:r>
              <a:r>
                <a:rPr lang="en-US" altLang="zh-CN" b="1"/>
                <a:t>V</a:t>
              </a:r>
            </a:p>
          </p:txBody>
        </p:sp>
      </p:grpSp>
      <p:grpSp>
        <p:nvGrpSpPr>
          <p:cNvPr id="9" name="组合 8"/>
          <p:cNvGrpSpPr/>
          <p:nvPr/>
        </p:nvGrpSpPr>
        <p:grpSpPr>
          <a:xfrm>
            <a:off x="636588" y="1196752"/>
            <a:ext cx="5149850" cy="776659"/>
            <a:chOff x="636588" y="1196752"/>
            <a:chExt cx="5149850" cy="776659"/>
          </a:xfrm>
        </p:grpSpPr>
        <p:sp>
          <p:nvSpPr>
            <p:cNvPr id="190538" name="Line 74"/>
            <p:cNvSpPr>
              <a:spLocks noChangeShapeType="1"/>
            </p:cNvSpPr>
            <p:nvPr/>
          </p:nvSpPr>
          <p:spPr bwMode="auto">
            <a:xfrm>
              <a:off x="2357438" y="1196752"/>
              <a:ext cx="0" cy="608384"/>
            </a:xfrm>
            <a:prstGeom prst="line">
              <a:avLst/>
            </a:prstGeom>
            <a:noFill/>
            <a:ln w="28575">
              <a:solidFill>
                <a:srgbClr val="FF0000"/>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9" name="Text Box 75"/>
            <p:cNvSpPr txBox="1">
              <a:spLocks noChangeArrowheads="1"/>
            </p:cNvSpPr>
            <p:nvPr/>
          </p:nvSpPr>
          <p:spPr bwMode="auto">
            <a:xfrm>
              <a:off x="636588" y="1576536"/>
              <a:ext cx="1041400"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FF0000"/>
                  </a:solidFill>
                  <a:latin typeface="Tahoma" pitchFamily="34" charset="0"/>
                </a:rPr>
                <a:t>CLOCK</a:t>
              </a:r>
            </a:p>
          </p:txBody>
        </p:sp>
        <p:sp>
          <p:nvSpPr>
            <p:cNvPr id="190540" name="Line 76"/>
            <p:cNvSpPr>
              <a:spLocks noChangeShapeType="1"/>
            </p:cNvSpPr>
            <p:nvPr/>
          </p:nvSpPr>
          <p:spPr bwMode="auto">
            <a:xfrm>
              <a:off x="1671638" y="1805136"/>
              <a:ext cx="68580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1" name="Line 77"/>
            <p:cNvSpPr>
              <a:spLocks noChangeShapeType="1"/>
            </p:cNvSpPr>
            <p:nvPr/>
          </p:nvSpPr>
          <p:spPr bwMode="auto">
            <a:xfrm>
              <a:off x="2357438" y="1196752"/>
              <a:ext cx="342900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2" name="Line 78"/>
            <p:cNvSpPr>
              <a:spLocks noChangeShapeType="1"/>
            </p:cNvSpPr>
            <p:nvPr/>
          </p:nvSpPr>
          <p:spPr bwMode="auto">
            <a:xfrm flipV="1">
              <a:off x="5786438" y="1196752"/>
              <a:ext cx="0" cy="608384"/>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 name="标题 4"/>
          <p:cNvSpPr>
            <a:spLocks noGrp="1"/>
          </p:cNvSpPr>
          <p:nvPr>
            <p:ph type="title"/>
          </p:nvPr>
        </p:nvSpPr>
        <p:spPr/>
        <p:txBody>
          <a:bodyPr/>
          <a:lstStyle/>
          <a:p>
            <a:r>
              <a:rPr lang="en-US" altLang="zh-CN" dirty="0"/>
              <a:t>60</a:t>
            </a:r>
            <a:r>
              <a:rPr lang="zh-CN" altLang="en-US" dirty="0"/>
              <a:t>进制的计数器分解计数</a:t>
            </a:r>
          </a:p>
        </p:txBody>
      </p:sp>
      <p:sp>
        <p:nvSpPr>
          <p:cNvPr id="2" name="日期占位符 1"/>
          <p:cNvSpPr>
            <a:spLocks noGrp="1"/>
          </p:cNvSpPr>
          <p:nvPr>
            <p:ph type="dt" sz="half" idx="10"/>
          </p:nvPr>
        </p:nvSpPr>
        <p:spPr/>
        <p:txBody>
          <a:bodyPr/>
          <a:lstStyle/>
          <a:p>
            <a:pPr>
              <a:defRPr/>
            </a:pPr>
            <a:fld id="{282A7407-CEB9-4013-906A-FBED1CB5CED8}"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43</a:t>
            </a:fld>
            <a:endParaRPr lang="en-US" altLang="zh-CN"/>
          </a:p>
        </p:txBody>
      </p:sp>
      <p:sp>
        <p:nvSpPr>
          <p:cNvPr id="103" name="Text Box 18"/>
          <p:cNvSpPr txBox="1">
            <a:spLocks noChangeArrowheads="1"/>
          </p:cNvSpPr>
          <p:nvPr/>
        </p:nvSpPr>
        <p:spPr bwMode="auto">
          <a:xfrm>
            <a:off x="2890838" y="5236894"/>
            <a:ext cx="11336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Tahoma" pitchFamily="34" charset="0"/>
                <a:ea typeface="黑体" pitchFamily="2" charset="-122"/>
              </a:rPr>
              <a:t>低位</a:t>
            </a:r>
            <a:r>
              <a:rPr lang="en-US" altLang="zh-CN" b="1" dirty="0">
                <a:solidFill>
                  <a:srgbClr val="FF0000"/>
                </a:solidFill>
                <a:latin typeface="Tahoma" pitchFamily="34" charset="0"/>
                <a:ea typeface="黑体" pitchFamily="2" charset="-122"/>
              </a:rPr>
              <a:t>0~9</a:t>
            </a:r>
            <a:endParaRPr lang="zh-CN" altLang="en-US" b="1" dirty="0">
              <a:solidFill>
                <a:srgbClr val="FF0000"/>
              </a:solidFill>
              <a:latin typeface="Tahoma" pitchFamily="34" charset="0"/>
              <a:ea typeface="黑体" pitchFamily="2" charset="-122"/>
            </a:endParaRPr>
          </a:p>
        </p:txBody>
      </p:sp>
      <p:sp>
        <p:nvSpPr>
          <p:cNvPr id="104" name="Text Box 18"/>
          <p:cNvSpPr txBox="1">
            <a:spLocks noChangeArrowheads="1"/>
          </p:cNvSpPr>
          <p:nvPr/>
        </p:nvSpPr>
        <p:spPr bwMode="auto">
          <a:xfrm>
            <a:off x="6348413" y="5270059"/>
            <a:ext cx="11336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Tahoma" pitchFamily="34" charset="0"/>
                <a:ea typeface="黑体" pitchFamily="2" charset="-122"/>
              </a:rPr>
              <a:t>高位</a:t>
            </a:r>
            <a:r>
              <a:rPr lang="en-US" altLang="zh-CN" b="1" dirty="0">
                <a:solidFill>
                  <a:srgbClr val="FF0000"/>
                </a:solidFill>
                <a:latin typeface="Tahoma" pitchFamily="34" charset="0"/>
                <a:ea typeface="黑体" pitchFamily="2" charset="-122"/>
              </a:rPr>
              <a:t>0~5</a:t>
            </a:r>
            <a:endParaRPr lang="zh-CN" altLang="en-US" b="1" dirty="0">
              <a:solidFill>
                <a:srgbClr val="FF0000"/>
              </a:solidFill>
              <a:latin typeface="Tahoma" pitchFamily="34" charset="0"/>
              <a:ea typeface="黑体" pitchFamily="2" charset="-122"/>
            </a:endParaRPr>
          </a:p>
        </p:txBody>
      </p:sp>
      <p:sp>
        <p:nvSpPr>
          <p:cNvPr id="105" name="文本框 104"/>
          <p:cNvSpPr txBox="1"/>
          <p:nvPr/>
        </p:nvSpPr>
        <p:spPr>
          <a:xfrm>
            <a:off x="1579397" y="5807141"/>
            <a:ext cx="5226050" cy="523220"/>
          </a:xfrm>
          <a:prstGeom prst="rect">
            <a:avLst/>
          </a:prstGeom>
          <a:noFill/>
        </p:spPr>
        <p:txBody>
          <a:bodyPr wrap="square" rtlCol="0">
            <a:spAutoFit/>
          </a:bodyPr>
          <a:lstStyle/>
          <a:p>
            <a:r>
              <a:rPr lang="zh-CN" altLang="en-US" sz="2800" dirty="0">
                <a:solidFill>
                  <a:srgbClr val="FF0000"/>
                </a:solidFill>
              </a:rPr>
              <a:t>思考：各个控制信号如何连接？</a:t>
            </a:r>
          </a:p>
        </p:txBody>
      </p:sp>
    </p:spTree>
    <p:extLst>
      <p:ext uri="{BB962C8B-B14F-4D97-AF65-F5344CB8AC3E}">
        <p14:creationId xmlns:p14="http://schemas.microsoft.com/office/powerpoint/2010/main" val="2284915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0524"/>
                                        </p:tgtEl>
                                        <p:attrNameLst>
                                          <p:attrName>style.visibility</p:attrName>
                                        </p:attrNameLst>
                                      </p:cBhvr>
                                      <p:to>
                                        <p:strVal val="visible"/>
                                      </p:to>
                                    </p:set>
                                    <p:animEffect transition="in" filter="wipe(left)">
                                      <p:cBhvr>
                                        <p:cTn id="7" dur="500"/>
                                        <p:tgtEl>
                                          <p:spTgt spid="19052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3"/>
                                        </p:tgtEl>
                                        <p:attrNameLst>
                                          <p:attrName>style.visibility</p:attrName>
                                        </p:attrNameLst>
                                      </p:cBhvr>
                                      <p:to>
                                        <p:strVal val="visible"/>
                                      </p:to>
                                    </p:set>
                                    <p:animEffect transition="in" filter="blinds(horizontal)">
                                      <p:cBhvr>
                                        <p:cTn id="16" dur="500"/>
                                        <p:tgtEl>
                                          <p:spTgt spid="10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blinds(horizontal)">
                                      <p:cBhvr>
                                        <p:cTn id="21" dur="500"/>
                                        <p:tgtEl>
                                          <p:spTgt spid="10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utoUpdateAnimBg="0"/>
      <p:bldP spid="104" grpId="0" autoUpdateAnimBg="0"/>
      <p:bldP spid="10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A169C8F2-3CB4-40EA-BF0E-16D9C5EEF678}"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44</a:t>
            </a:fld>
            <a:endParaRPr lang="en-US" altLang="zh-CN"/>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文本框 6"/>
          <p:cNvSpPr txBox="1"/>
          <p:nvPr/>
        </p:nvSpPr>
        <p:spPr>
          <a:xfrm>
            <a:off x="3334172" y="6075773"/>
            <a:ext cx="2952328" cy="461665"/>
          </a:xfrm>
          <a:prstGeom prst="rect">
            <a:avLst/>
          </a:prstGeom>
          <a:noFill/>
        </p:spPr>
        <p:txBody>
          <a:bodyPr wrap="square" rtlCol="0">
            <a:spAutoFit/>
          </a:bodyPr>
          <a:lstStyle/>
          <a:p>
            <a:r>
              <a:rPr lang="en-US" altLang="zh-CN" sz="2400" dirty="0"/>
              <a:t>74X161</a:t>
            </a:r>
            <a:r>
              <a:rPr lang="zh-CN" altLang="en-US" sz="2400" dirty="0"/>
              <a:t>内部结构图</a:t>
            </a:r>
          </a:p>
        </p:txBody>
      </p:sp>
    </p:spTree>
    <p:extLst>
      <p:ext uri="{BB962C8B-B14F-4D97-AF65-F5344CB8AC3E}">
        <p14:creationId xmlns:p14="http://schemas.microsoft.com/office/powerpoint/2010/main" val="20892282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2"/>
          <p:cNvSpPr>
            <a:spLocks noGrp="1"/>
          </p:cNvSpPr>
          <p:nvPr>
            <p:ph type="sldNum" sz="quarter" idx="11"/>
          </p:nvPr>
        </p:nvSpPr>
        <p:spPr/>
        <p:txBody>
          <a:bodyPr/>
          <a:lstStyle/>
          <a:p>
            <a:fld id="{E7F6731F-8C58-407E-8A92-2A7EE8A576C6}" type="slidenum">
              <a:rPr lang="zh-CN" altLang="en-US"/>
              <a:pPr/>
              <a:t>45</a:t>
            </a:fld>
            <a:endParaRPr lang="en-US" altLang="zh-CN"/>
          </a:p>
        </p:txBody>
      </p:sp>
      <p:sp>
        <p:nvSpPr>
          <p:cNvPr id="193538" name="Rectangle 2"/>
          <p:cNvSpPr>
            <a:spLocks noChangeArrowheads="1"/>
          </p:cNvSpPr>
          <p:nvPr/>
        </p:nvSpPr>
        <p:spPr bwMode="auto">
          <a:xfrm>
            <a:off x="647700" y="304800"/>
            <a:ext cx="784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Arial Narrow" panose="020B0606020202030204" pitchFamily="34" charset="0"/>
                <a:ea typeface="宋体" panose="02010600030101010101" pitchFamily="2" charset="-122"/>
              </a:defRPr>
            </a:lvl1pPr>
            <a:lvl2pPr>
              <a:defRPr kumimoji="1" sz="2400">
                <a:solidFill>
                  <a:schemeClr val="tx1"/>
                </a:solidFill>
                <a:latin typeface="Arial Narrow" panose="020B0606020202030204" pitchFamily="34" charset="0"/>
                <a:ea typeface="宋体" panose="02010600030101010101" pitchFamily="2" charset="-122"/>
              </a:defRPr>
            </a:lvl2pPr>
            <a:lvl3pPr>
              <a:defRPr kumimoji="1" sz="2400">
                <a:solidFill>
                  <a:schemeClr val="tx1"/>
                </a:solidFill>
                <a:latin typeface="Arial Narrow" panose="020B0606020202030204" pitchFamily="34" charset="0"/>
                <a:ea typeface="宋体" panose="02010600030101010101" pitchFamily="2" charset="-122"/>
              </a:defRPr>
            </a:lvl3pPr>
            <a:lvl4pPr>
              <a:defRPr kumimoji="1" sz="2400">
                <a:solidFill>
                  <a:schemeClr val="tx1"/>
                </a:solidFill>
                <a:latin typeface="Arial Narrow" panose="020B0606020202030204" pitchFamily="34" charset="0"/>
                <a:ea typeface="宋体" panose="02010600030101010101" pitchFamily="2" charset="-122"/>
              </a:defRPr>
            </a:lvl4pPr>
            <a:lvl5pPr>
              <a:defRPr kumimoji="1" sz="2400">
                <a:solidFill>
                  <a:schemeClr val="tx1"/>
                </a:solidFill>
                <a:latin typeface="Arial Narrow" panose="020B0606020202030204" pitchFamily="34" charset="0"/>
                <a:ea typeface="宋体" panose="02010600030101010101" pitchFamily="2" charset="-122"/>
              </a:defRPr>
            </a:lvl5pPr>
            <a:lvl6pPr marL="457200" fontAlgn="base">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6pPr>
            <a:lvl7pPr marL="914400" fontAlgn="base">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7pPr>
            <a:lvl8pPr marL="1371600" fontAlgn="base">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8pPr>
            <a:lvl9pPr marL="1828800" fontAlgn="base">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9pPr>
          </a:lstStyle>
          <a:p>
            <a:pPr algn="ctr"/>
            <a:r>
              <a:rPr lang="zh-CN" altLang="en-US" sz="3200" b="1">
                <a:solidFill>
                  <a:schemeClr val="tx2"/>
                </a:solidFill>
                <a:latin typeface="华文新魏" panose="02010800040101010101" pitchFamily="2" charset="-122"/>
                <a:ea typeface="华文新魏" panose="02010800040101010101" pitchFamily="2" charset="-122"/>
              </a:rPr>
              <a:t>练习：分析下面的电路的模为多少？</a:t>
            </a:r>
          </a:p>
        </p:txBody>
      </p:sp>
      <p:grpSp>
        <p:nvGrpSpPr>
          <p:cNvPr id="193539" name="Group 3"/>
          <p:cNvGrpSpPr>
            <a:grpSpLocks/>
          </p:cNvGrpSpPr>
          <p:nvPr/>
        </p:nvGrpSpPr>
        <p:grpSpPr bwMode="auto">
          <a:xfrm>
            <a:off x="1905000" y="1295400"/>
            <a:ext cx="4495800" cy="4648200"/>
            <a:chOff x="624" y="864"/>
            <a:chExt cx="2832" cy="2928"/>
          </a:xfrm>
        </p:grpSpPr>
        <p:grpSp>
          <p:nvGrpSpPr>
            <p:cNvPr id="193540" name="Group 4"/>
            <p:cNvGrpSpPr>
              <a:grpSpLocks/>
            </p:cNvGrpSpPr>
            <p:nvPr/>
          </p:nvGrpSpPr>
          <p:grpSpPr bwMode="auto">
            <a:xfrm>
              <a:off x="1728" y="864"/>
              <a:ext cx="1440" cy="2496"/>
              <a:chOff x="2160" y="1008"/>
              <a:chExt cx="1440" cy="2496"/>
            </a:xfrm>
          </p:grpSpPr>
          <p:sp>
            <p:nvSpPr>
              <p:cNvPr id="193541" name="Rectangle 5"/>
              <p:cNvSpPr>
                <a:spLocks noChangeArrowheads="1"/>
              </p:cNvSpPr>
              <p:nvPr/>
            </p:nvSpPr>
            <p:spPr bwMode="auto">
              <a:xfrm>
                <a:off x="2400" y="1296"/>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anose="020B0604030504040204" pitchFamily="34" charset="0"/>
                  </a:rPr>
                  <a:t>  CLK</a:t>
                </a:r>
              </a:p>
              <a:p>
                <a:pPr>
                  <a:lnSpc>
                    <a:spcPct val="110000"/>
                  </a:lnSpc>
                </a:pPr>
                <a:r>
                  <a:rPr lang="en-US" altLang="zh-CN" sz="2000" b="1">
                    <a:latin typeface="Tahoma" panose="020B0604030504040204" pitchFamily="34" charset="0"/>
                  </a:rPr>
                  <a:t>CLR</a:t>
                </a:r>
              </a:p>
              <a:p>
                <a:pPr>
                  <a:lnSpc>
                    <a:spcPct val="110000"/>
                  </a:lnSpc>
                </a:pPr>
                <a:r>
                  <a:rPr lang="en-US" altLang="zh-CN" sz="2000" b="1">
                    <a:latin typeface="Tahoma" panose="020B0604030504040204" pitchFamily="34" charset="0"/>
                  </a:rPr>
                  <a:t>LD</a:t>
                </a:r>
              </a:p>
              <a:p>
                <a:pPr>
                  <a:lnSpc>
                    <a:spcPct val="110000"/>
                  </a:lnSpc>
                </a:pPr>
                <a:r>
                  <a:rPr lang="en-US" altLang="zh-CN" sz="2000" b="1">
                    <a:latin typeface="Tahoma" panose="020B0604030504040204" pitchFamily="34" charset="0"/>
                  </a:rPr>
                  <a:t>ENP</a:t>
                </a:r>
              </a:p>
              <a:p>
                <a:pPr>
                  <a:lnSpc>
                    <a:spcPct val="110000"/>
                  </a:lnSpc>
                </a:pPr>
                <a:r>
                  <a:rPr lang="en-US" altLang="zh-CN" sz="2000" b="1">
                    <a:latin typeface="Tahoma" panose="020B0604030504040204" pitchFamily="34" charset="0"/>
                  </a:rPr>
                  <a:t>ENT</a:t>
                </a:r>
              </a:p>
              <a:p>
                <a:pPr>
                  <a:lnSpc>
                    <a:spcPct val="110000"/>
                  </a:lnSpc>
                </a:pPr>
                <a:r>
                  <a:rPr lang="en-US" altLang="zh-CN" sz="2000" b="1">
                    <a:latin typeface="Tahoma" panose="020B0604030504040204" pitchFamily="34" charset="0"/>
                  </a:rPr>
                  <a:t>A           QA</a:t>
                </a:r>
              </a:p>
              <a:p>
                <a:pPr>
                  <a:lnSpc>
                    <a:spcPct val="110000"/>
                  </a:lnSpc>
                </a:pPr>
                <a:r>
                  <a:rPr lang="en-US" altLang="zh-CN" sz="2000" b="1">
                    <a:latin typeface="Tahoma" panose="020B0604030504040204" pitchFamily="34" charset="0"/>
                  </a:rPr>
                  <a:t>B           QB</a:t>
                </a:r>
              </a:p>
              <a:p>
                <a:pPr>
                  <a:lnSpc>
                    <a:spcPct val="110000"/>
                  </a:lnSpc>
                </a:pPr>
                <a:r>
                  <a:rPr lang="en-US" altLang="zh-CN" sz="2000" b="1">
                    <a:latin typeface="Tahoma" panose="020B0604030504040204" pitchFamily="34" charset="0"/>
                  </a:rPr>
                  <a:t>C           QC</a:t>
                </a:r>
              </a:p>
              <a:p>
                <a:pPr>
                  <a:lnSpc>
                    <a:spcPct val="110000"/>
                  </a:lnSpc>
                </a:pPr>
                <a:r>
                  <a:rPr lang="en-US" altLang="zh-CN" sz="2000" b="1">
                    <a:latin typeface="Tahoma" panose="020B0604030504040204" pitchFamily="34" charset="0"/>
                  </a:rPr>
                  <a:t>D           QD</a:t>
                </a:r>
              </a:p>
              <a:p>
                <a:pPr>
                  <a:lnSpc>
                    <a:spcPct val="110000"/>
                  </a:lnSpc>
                </a:pPr>
                <a:r>
                  <a:rPr lang="en-US" altLang="zh-CN" sz="2000" b="1">
                    <a:latin typeface="Tahoma" panose="020B0604030504040204" pitchFamily="34" charset="0"/>
                  </a:rPr>
                  <a:t>           RCO</a:t>
                </a:r>
              </a:p>
            </p:txBody>
          </p:sp>
          <p:sp>
            <p:nvSpPr>
              <p:cNvPr id="193542" name="Oval 6"/>
              <p:cNvSpPr>
                <a:spLocks noChangeArrowheads="1"/>
              </p:cNvSpPr>
              <p:nvPr/>
            </p:nvSpPr>
            <p:spPr bwMode="auto">
              <a:xfrm>
                <a:off x="2304" y="163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3" name="Oval 7"/>
              <p:cNvSpPr>
                <a:spLocks noChangeArrowheads="1"/>
              </p:cNvSpPr>
              <p:nvPr/>
            </p:nvSpPr>
            <p:spPr bwMode="auto">
              <a:xfrm>
                <a:off x="2304" y="182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3544" name="Group 8"/>
              <p:cNvGrpSpPr>
                <a:grpSpLocks/>
              </p:cNvGrpSpPr>
              <p:nvPr/>
            </p:nvGrpSpPr>
            <p:grpSpPr bwMode="auto">
              <a:xfrm>
                <a:off x="2400" y="1392"/>
                <a:ext cx="96" cy="96"/>
                <a:chOff x="2880" y="2064"/>
                <a:chExt cx="96" cy="192"/>
              </a:xfrm>
            </p:grpSpPr>
            <p:sp>
              <p:nvSpPr>
                <p:cNvPr id="193545" name="Line 9"/>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46" name="Line 10"/>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3547" name="Line 11"/>
              <p:cNvSpPr>
                <a:spLocks noChangeShapeType="1"/>
              </p:cNvSpPr>
              <p:nvPr/>
            </p:nvSpPr>
            <p:spPr bwMode="auto">
              <a:xfrm>
                <a:off x="2160"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48" name="Line 12"/>
              <p:cNvSpPr>
                <a:spLocks noChangeShapeType="1"/>
              </p:cNvSpPr>
              <p:nvPr/>
            </p:nvSpPr>
            <p:spPr bwMode="auto">
              <a:xfrm>
                <a:off x="2160" y="187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49" name="Line 13"/>
              <p:cNvSpPr>
                <a:spLocks noChangeShapeType="1"/>
              </p:cNvSpPr>
              <p:nvPr/>
            </p:nvSpPr>
            <p:spPr bwMode="auto">
              <a:xfrm>
                <a:off x="2160" y="21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0" name="Line 14"/>
              <p:cNvSpPr>
                <a:spLocks noChangeShapeType="1"/>
              </p:cNvSpPr>
              <p:nvPr/>
            </p:nvSpPr>
            <p:spPr bwMode="auto">
              <a:xfrm>
                <a:off x="2160"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1" name="Line 15"/>
              <p:cNvSpPr>
                <a:spLocks noChangeShapeType="1"/>
              </p:cNvSpPr>
              <p:nvPr/>
            </p:nvSpPr>
            <p:spPr bwMode="auto">
              <a:xfrm>
                <a:off x="2160" y="25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2" name="Line 16"/>
              <p:cNvSpPr>
                <a:spLocks noChangeShapeType="1"/>
              </p:cNvSpPr>
              <p:nvPr/>
            </p:nvSpPr>
            <p:spPr bwMode="auto">
              <a:xfrm>
                <a:off x="2160" y="273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3" name="Line 17"/>
              <p:cNvSpPr>
                <a:spLocks noChangeShapeType="1"/>
              </p:cNvSpPr>
              <p:nvPr/>
            </p:nvSpPr>
            <p:spPr bwMode="auto">
              <a:xfrm>
                <a:off x="2160" y="29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4" name="Line 18"/>
              <p:cNvSpPr>
                <a:spLocks noChangeShapeType="1"/>
              </p:cNvSpPr>
              <p:nvPr/>
            </p:nvSpPr>
            <p:spPr bwMode="auto">
              <a:xfrm>
                <a:off x="2160" y="31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5" name="Line 19"/>
              <p:cNvSpPr>
                <a:spLocks noChangeShapeType="1"/>
              </p:cNvSpPr>
              <p:nvPr/>
            </p:nvSpPr>
            <p:spPr bwMode="auto">
              <a:xfrm>
                <a:off x="2160" y="14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6" name="Line 20"/>
              <p:cNvSpPr>
                <a:spLocks noChangeShapeType="1"/>
              </p:cNvSpPr>
              <p:nvPr/>
            </p:nvSpPr>
            <p:spPr bwMode="auto">
              <a:xfrm>
                <a:off x="3360" y="25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7" name="Line 21"/>
              <p:cNvSpPr>
                <a:spLocks noChangeShapeType="1"/>
              </p:cNvSpPr>
              <p:nvPr/>
            </p:nvSpPr>
            <p:spPr bwMode="auto">
              <a:xfrm>
                <a:off x="3360" y="273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8" name="Line 22"/>
              <p:cNvSpPr>
                <a:spLocks noChangeShapeType="1"/>
              </p:cNvSpPr>
              <p:nvPr/>
            </p:nvSpPr>
            <p:spPr bwMode="auto">
              <a:xfrm>
                <a:off x="3360" y="29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9" name="Line 23"/>
              <p:cNvSpPr>
                <a:spLocks noChangeShapeType="1"/>
              </p:cNvSpPr>
              <p:nvPr/>
            </p:nvSpPr>
            <p:spPr bwMode="auto">
              <a:xfrm>
                <a:off x="3360" y="31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0" name="Text Box 24"/>
              <p:cNvSpPr txBox="1">
                <a:spLocks noChangeArrowheads="1"/>
              </p:cNvSpPr>
              <p:nvPr/>
            </p:nvSpPr>
            <p:spPr bwMode="auto">
              <a:xfrm>
                <a:off x="2514" y="1008"/>
                <a:ext cx="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Arial" panose="020B0604020202020204" pitchFamily="34" charset="0"/>
                  </a:rPr>
                  <a:t>74</a:t>
                </a:r>
                <a:r>
                  <a:rPr lang="en-US" altLang="zh-CN" b="1">
                    <a:latin typeface="Arial" panose="020B0604020202020204" pitchFamily="34" charset="0"/>
                  </a:rPr>
                  <a:t>x163</a:t>
                </a:r>
              </a:p>
            </p:txBody>
          </p:sp>
        </p:grpSp>
        <p:sp>
          <p:nvSpPr>
            <p:cNvPr id="193561" name="Line 25"/>
            <p:cNvSpPr>
              <a:spLocks noChangeShapeType="1"/>
            </p:cNvSpPr>
            <p:nvPr/>
          </p:nvSpPr>
          <p:spPr bwMode="auto">
            <a:xfrm>
              <a:off x="3168" y="2976"/>
              <a:ext cx="0" cy="52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2" name="Line 26"/>
            <p:cNvSpPr>
              <a:spLocks noChangeShapeType="1"/>
            </p:cNvSpPr>
            <p:nvPr/>
          </p:nvSpPr>
          <p:spPr bwMode="auto">
            <a:xfrm flipH="1">
              <a:off x="1728" y="3504"/>
              <a:ext cx="144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3" name="Line 27"/>
            <p:cNvSpPr>
              <a:spLocks noChangeShapeType="1"/>
            </p:cNvSpPr>
            <p:nvPr/>
          </p:nvSpPr>
          <p:spPr bwMode="auto">
            <a:xfrm flipV="1">
              <a:off x="1728" y="2976"/>
              <a:ext cx="0" cy="52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4" name="Line 28"/>
            <p:cNvSpPr>
              <a:spLocks noChangeShapeType="1"/>
            </p:cNvSpPr>
            <p:nvPr/>
          </p:nvSpPr>
          <p:spPr bwMode="auto">
            <a:xfrm>
              <a:off x="3168" y="2592"/>
              <a:ext cx="288"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5" name="Line 29"/>
            <p:cNvSpPr>
              <a:spLocks noChangeShapeType="1"/>
            </p:cNvSpPr>
            <p:nvPr/>
          </p:nvSpPr>
          <p:spPr bwMode="auto">
            <a:xfrm>
              <a:off x="3456" y="2592"/>
              <a:ext cx="0" cy="120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6" name="Line 30"/>
            <p:cNvSpPr>
              <a:spLocks noChangeShapeType="1"/>
            </p:cNvSpPr>
            <p:nvPr/>
          </p:nvSpPr>
          <p:spPr bwMode="auto">
            <a:xfrm flipH="1">
              <a:off x="1440" y="3792"/>
              <a:ext cx="2016"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7" name="Line 31"/>
            <p:cNvSpPr>
              <a:spLocks noChangeShapeType="1"/>
            </p:cNvSpPr>
            <p:nvPr/>
          </p:nvSpPr>
          <p:spPr bwMode="auto">
            <a:xfrm flipV="1">
              <a:off x="1440" y="1728"/>
              <a:ext cx="0" cy="2064"/>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8" name="Line 32"/>
            <p:cNvSpPr>
              <a:spLocks noChangeShapeType="1"/>
            </p:cNvSpPr>
            <p:nvPr/>
          </p:nvSpPr>
          <p:spPr bwMode="auto">
            <a:xfrm>
              <a:off x="1440" y="1728"/>
              <a:ext cx="288"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9" name="Text Box 33"/>
            <p:cNvSpPr txBox="1">
              <a:spLocks noChangeArrowheads="1"/>
            </p:cNvSpPr>
            <p:nvPr/>
          </p:nvSpPr>
          <p:spPr bwMode="auto">
            <a:xfrm>
              <a:off x="1488" y="2256"/>
              <a:ext cx="21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anose="020B0604030504040204" pitchFamily="34" charset="0"/>
                </a:rPr>
                <a:t>0</a:t>
              </a:r>
            </a:p>
            <a:p>
              <a:r>
                <a:rPr lang="zh-CN" altLang="en-US" sz="2000" b="1">
                  <a:solidFill>
                    <a:schemeClr val="hlink"/>
                  </a:solidFill>
                  <a:latin typeface="Tahoma" panose="020B0604030504040204" pitchFamily="34" charset="0"/>
                </a:rPr>
                <a:t>1</a:t>
              </a:r>
            </a:p>
          </p:txBody>
        </p:sp>
        <p:sp>
          <p:nvSpPr>
            <p:cNvPr id="193570" name="Line 34"/>
            <p:cNvSpPr>
              <a:spLocks noChangeShapeType="1"/>
            </p:cNvSpPr>
            <p:nvPr/>
          </p:nvSpPr>
          <p:spPr bwMode="auto">
            <a:xfrm>
              <a:off x="1313" y="2160"/>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71" name="Line 35"/>
            <p:cNvSpPr>
              <a:spLocks noChangeShapeType="1"/>
            </p:cNvSpPr>
            <p:nvPr/>
          </p:nvSpPr>
          <p:spPr bwMode="auto">
            <a:xfrm>
              <a:off x="1728" y="1968"/>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72" name="Rectangle 36"/>
            <p:cNvSpPr>
              <a:spLocks noChangeArrowheads="1"/>
            </p:cNvSpPr>
            <p:nvPr/>
          </p:nvSpPr>
          <p:spPr bwMode="auto">
            <a:xfrm>
              <a:off x="1025" y="2112"/>
              <a:ext cx="288" cy="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3" name="Line 37"/>
            <p:cNvSpPr>
              <a:spLocks noChangeShapeType="1"/>
            </p:cNvSpPr>
            <p:nvPr/>
          </p:nvSpPr>
          <p:spPr bwMode="auto">
            <a:xfrm>
              <a:off x="833" y="216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74" name="Line 38"/>
            <p:cNvSpPr>
              <a:spLocks noChangeShapeType="1"/>
            </p:cNvSpPr>
            <p:nvPr/>
          </p:nvSpPr>
          <p:spPr bwMode="auto">
            <a:xfrm flipV="1">
              <a:off x="833" y="1968"/>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75" name="Line 39"/>
            <p:cNvSpPr>
              <a:spLocks noChangeShapeType="1"/>
            </p:cNvSpPr>
            <p:nvPr/>
          </p:nvSpPr>
          <p:spPr bwMode="auto">
            <a:xfrm>
              <a:off x="737" y="196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76" name="Text Box 40"/>
            <p:cNvSpPr txBox="1">
              <a:spLocks noChangeArrowheads="1"/>
            </p:cNvSpPr>
            <p:nvPr/>
          </p:nvSpPr>
          <p:spPr bwMode="auto">
            <a:xfrm>
              <a:off x="624" y="1680"/>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+5</a:t>
              </a:r>
              <a:r>
                <a:rPr lang="en-US" altLang="zh-CN" b="1"/>
                <a:t>V</a:t>
              </a:r>
            </a:p>
          </p:txBody>
        </p:sp>
        <p:sp>
          <p:nvSpPr>
            <p:cNvPr id="193577" name="Line 41"/>
            <p:cNvSpPr>
              <a:spLocks noChangeShapeType="1"/>
            </p:cNvSpPr>
            <p:nvPr/>
          </p:nvSpPr>
          <p:spPr bwMode="auto">
            <a:xfrm>
              <a:off x="1728" y="1536"/>
              <a:ext cx="0" cy="43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78" name="Line 42"/>
            <p:cNvSpPr>
              <a:spLocks noChangeShapeType="1"/>
            </p:cNvSpPr>
            <p:nvPr/>
          </p:nvSpPr>
          <p:spPr bwMode="auto">
            <a:xfrm>
              <a:off x="833" y="2400"/>
              <a:ext cx="96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79" name="Line 43"/>
            <p:cNvSpPr>
              <a:spLocks noChangeShapeType="1"/>
            </p:cNvSpPr>
            <p:nvPr/>
          </p:nvSpPr>
          <p:spPr bwMode="auto">
            <a:xfrm>
              <a:off x="833" y="2400"/>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80" name="AutoShape 44"/>
            <p:cNvSpPr>
              <a:spLocks noChangeArrowheads="1"/>
            </p:cNvSpPr>
            <p:nvPr/>
          </p:nvSpPr>
          <p:spPr bwMode="auto">
            <a:xfrm flipV="1">
              <a:off x="737" y="2544"/>
              <a:ext cx="192" cy="96"/>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1" name="Line 45"/>
            <p:cNvSpPr>
              <a:spLocks noChangeShapeType="1"/>
            </p:cNvSpPr>
            <p:nvPr/>
          </p:nvSpPr>
          <p:spPr bwMode="auto">
            <a:xfrm>
              <a:off x="1728" y="2160"/>
              <a:ext cx="0" cy="43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82" name="Text Box 46"/>
            <p:cNvSpPr txBox="1">
              <a:spLocks noChangeArrowheads="1"/>
            </p:cNvSpPr>
            <p:nvPr/>
          </p:nvSpPr>
          <p:spPr bwMode="auto">
            <a:xfrm>
              <a:off x="1089" y="1152"/>
              <a:ext cx="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CLOCK</a:t>
              </a:r>
            </a:p>
          </p:txBody>
        </p:sp>
        <p:sp>
          <p:nvSpPr>
            <p:cNvPr id="193583" name="Line 47"/>
            <p:cNvSpPr>
              <a:spLocks noChangeShapeType="1"/>
            </p:cNvSpPr>
            <p:nvPr/>
          </p:nvSpPr>
          <p:spPr bwMode="auto">
            <a:xfrm>
              <a:off x="3312" y="2784"/>
              <a:ext cx="0" cy="864"/>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84" name="Line 48"/>
            <p:cNvSpPr>
              <a:spLocks noChangeShapeType="1"/>
            </p:cNvSpPr>
            <p:nvPr/>
          </p:nvSpPr>
          <p:spPr bwMode="auto">
            <a:xfrm flipH="1">
              <a:off x="1584" y="3648"/>
              <a:ext cx="1728"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85" name="Line 49"/>
            <p:cNvSpPr>
              <a:spLocks noChangeShapeType="1"/>
            </p:cNvSpPr>
            <p:nvPr/>
          </p:nvSpPr>
          <p:spPr bwMode="auto">
            <a:xfrm flipV="1">
              <a:off x="1584" y="2784"/>
              <a:ext cx="0" cy="864"/>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86" name="Line 50"/>
            <p:cNvSpPr>
              <a:spLocks noChangeShapeType="1"/>
            </p:cNvSpPr>
            <p:nvPr/>
          </p:nvSpPr>
          <p:spPr bwMode="auto">
            <a:xfrm>
              <a:off x="3168" y="2784"/>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87" name="Line 51"/>
            <p:cNvSpPr>
              <a:spLocks noChangeShapeType="1"/>
            </p:cNvSpPr>
            <p:nvPr/>
          </p:nvSpPr>
          <p:spPr bwMode="auto">
            <a:xfrm>
              <a:off x="1584" y="278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3588" name="Text Box 52"/>
          <p:cNvSpPr txBox="1">
            <a:spLocks noChangeArrowheads="1"/>
          </p:cNvSpPr>
          <p:nvPr/>
        </p:nvSpPr>
        <p:spPr bwMode="auto">
          <a:xfrm>
            <a:off x="6172200" y="1676400"/>
            <a:ext cx="184731" cy="38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endParaRPr lang="zh-CN" altLang="en-US" b="1" dirty="0">
              <a:latin typeface="Tahoma" panose="020B0604030504040204" pitchFamily="34" charset="0"/>
              <a:ea typeface="黑体" panose="02010609060101010101" pitchFamily="49" charset="-122"/>
            </a:endParaRPr>
          </a:p>
        </p:txBody>
      </p:sp>
    </p:spTree>
    <p:extLst>
      <p:ext uri="{BB962C8B-B14F-4D97-AF65-F5344CB8AC3E}">
        <p14:creationId xmlns:p14="http://schemas.microsoft.com/office/powerpoint/2010/main" val="58590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193588"/>
                                        </p:tgtEl>
                                        <p:attrNameLst>
                                          <p:attrName>style.visibility</p:attrName>
                                        </p:attrNameLst>
                                      </p:cBhvr>
                                      <p:to>
                                        <p:strVal val="visible"/>
                                      </p:to>
                                    </p:set>
                                    <p:animEffect transition="in" filter="blinds(horizontal)">
                                      <p:cBhvr>
                                        <p:cTn id="7" dur="500"/>
                                        <p:tgtEl>
                                          <p:spTgt spid="19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8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时间容限</a:t>
            </a:r>
          </a:p>
        </p:txBody>
      </p:sp>
      <p:sp>
        <p:nvSpPr>
          <p:cNvPr id="6" name="内容占位符 5"/>
          <p:cNvSpPr>
            <a:spLocks noGrp="1"/>
          </p:cNvSpPr>
          <p:nvPr>
            <p:ph idx="1"/>
          </p:nvPr>
        </p:nvSpPr>
        <p:spPr>
          <a:xfrm>
            <a:off x="457200" y="1239839"/>
            <a:ext cx="8686800" cy="3188890"/>
          </a:xfrm>
        </p:spPr>
        <p:txBody>
          <a:bodyPr/>
          <a:lstStyle/>
          <a:p>
            <a:r>
              <a:rPr lang="zh-CN" altLang="en-US" sz="3200" b="1" dirty="0">
                <a:solidFill>
                  <a:srgbClr val="FF0000"/>
                </a:solidFill>
              </a:rPr>
              <a:t>定时容限</a:t>
            </a:r>
            <a:r>
              <a:rPr lang="en-US" altLang="zh-CN" sz="3200" dirty="0"/>
              <a:t>timing margin</a:t>
            </a:r>
            <a:r>
              <a:rPr lang="zh-CN" altLang="en-US" sz="3200" dirty="0"/>
              <a:t>：“</a:t>
            </a:r>
            <a:r>
              <a:rPr lang="en-US" altLang="zh-CN" sz="3200" dirty="0"/>
              <a:t>worse than worst case</a:t>
            </a:r>
            <a:r>
              <a:rPr lang="zh-CN" altLang="en-US" sz="3200" dirty="0"/>
              <a:t>”</a:t>
            </a:r>
          </a:p>
          <a:p>
            <a:pPr lvl="1"/>
            <a:r>
              <a:rPr lang="zh-CN" altLang="en-US" sz="2800" dirty="0"/>
              <a:t>表示电路中的各个部件在不引起电路工作失效的情况下，“比最坏的情况要坏”多少。</a:t>
            </a:r>
            <a:endParaRPr lang="en-US" altLang="zh-CN" sz="2800" dirty="0"/>
          </a:p>
          <a:p>
            <a:pPr lvl="0">
              <a:defRPr/>
            </a:pPr>
            <a:r>
              <a:rPr lang="zh-CN" altLang="en-US" sz="3200" dirty="0"/>
              <a:t>建立时间容限</a:t>
            </a:r>
            <a:r>
              <a:rPr lang="en-US" altLang="zh-CN" sz="3200" dirty="0"/>
              <a:t>=</a:t>
            </a:r>
            <a:r>
              <a:rPr lang="en-US" altLang="zh-CN" sz="3200" dirty="0" err="1"/>
              <a:t>t</a:t>
            </a:r>
            <a:r>
              <a:rPr lang="en-US" altLang="zh-CN" sz="3200" baseline="-25000" dirty="0" err="1"/>
              <a:t>clk</a:t>
            </a:r>
            <a:r>
              <a:rPr lang="en-US" altLang="zh-CN" sz="3200" dirty="0" err="1"/>
              <a:t>-t</a:t>
            </a:r>
            <a:r>
              <a:rPr lang="en-US" altLang="zh-CN" sz="3200" baseline="-25000" dirty="0" err="1"/>
              <a:t>ffpd</a:t>
            </a:r>
            <a:r>
              <a:rPr lang="en-US" altLang="zh-CN" sz="3200" baseline="-25000" dirty="0"/>
              <a:t>(max)</a:t>
            </a:r>
            <a:r>
              <a:rPr lang="en-US" altLang="zh-CN" sz="3200" dirty="0"/>
              <a:t>-</a:t>
            </a:r>
            <a:r>
              <a:rPr lang="en-US" altLang="zh-CN" sz="3200" dirty="0" err="1"/>
              <a:t>t</a:t>
            </a:r>
            <a:r>
              <a:rPr lang="en-US" altLang="zh-CN" sz="3200" baseline="-25000" dirty="0" err="1"/>
              <a:t>comb</a:t>
            </a:r>
            <a:r>
              <a:rPr lang="en-US" altLang="zh-CN" sz="3200" baseline="-25000" dirty="0"/>
              <a:t>(max)</a:t>
            </a:r>
            <a:r>
              <a:rPr lang="en-US" altLang="zh-CN" sz="3200" dirty="0"/>
              <a:t>-</a:t>
            </a:r>
            <a:r>
              <a:rPr lang="en-US" altLang="zh-CN" sz="3200" dirty="0" err="1"/>
              <a:t>t</a:t>
            </a:r>
            <a:r>
              <a:rPr lang="en-US" altLang="zh-CN" sz="3200" baseline="-25000" dirty="0" err="1"/>
              <a:t>setup</a:t>
            </a:r>
            <a:r>
              <a:rPr lang="zh-CN" altLang="en-US" sz="3200" dirty="0"/>
              <a:t>，</a:t>
            </a:r>
            <a:r>
              <a:rPr lang="en-US" altLang="zh-CN" sz="3200" dirty="0">
                <a:solidFill>
                  <a:srgbClr val="FF0000"/>
                </a:solidFill>
              </a:rPr>
              <a:t>&gt;0</a:t>
            </a:r>
          </a:p>
          <a:p>
            <a:pPr lvl="0">
              <a:defRPr/>
            </a:pPr>
            <a:r>
              <a:rPr lang="zh-CN" altLang="en-US" sz="3200" dirty="0"/>
              <a:t>保持时间容限</a:t>
            </a:r>
            <a:r>
              <a:rPr lang="en-US" altLang="zh-CN" sz="3200" dirty="0"/>
              <a:t>=</a:t>
            </a:r>
            <a:r>
              <a:rPr lang="en-US" altLang="zh-CN" sz="3200" dirty="0" err="1"/>
              <a:t>t</a:t>
            </a:r>
            <a:r>
              <a:rPr lang="en-US" altLang="zh-CN" sz="3200" baseline="-25000" dirty="0" err="1"/>
              <a:t>ffpd</a:t>
            </a:r>
            <a:r>
              <a:rPr lang="en-US" altLang="zh-CN" sz="3200" baseline="-25000" dirty="0"/>
              <a:t>(min)</a:t>
            </a:r>
            <a:r>
              <a:rPr lang="en-US" altLang="zh-CN" sz="3200" dirty="0"/>
              <a:t>+</a:t>
            </a:r>
            <a:r>
              <a:rPr lang="en-US" altLang="zh-CN" sz="3200" dirty="0" err="1"/>
              <a:t>t</a:t>
            </a:r>
            <a:r>
              <a:rPr lang="en-US" altLang="zh-CN" sz="3200" baseline="-25000" dirty="0" err="1"/>
              <a:t>comb</a:t>
            </a:r>
            <a:r>
              <a:rPr lang="en-US" altLang="zh-CN" sz="3200" baseline="-25000" dirty="0"/>
              <a:t>(min)</a:t>
            </a:r>
            <a:r>
              <a:rPr lang="en-US" altLang="zh-CN" sz="3200" dirty="0"/>
              <a:t>-</a:t>
            </a:r>
            <a:r>
              <a:rPr lang="en-US" altLang="zh-CN" sz="3200" dirty="0" err="1"/>
              <a:t>t</a:t>
            </a:r>
            <a:r>
              <a:rPr lang="en-US" altLang="zh-CN" sz="3200" baseline="-25000" dirty="0" err="1"/>
              <a:t>hold</a:t>
            </a:r>
            <a:r>
              <a:rPr lang="zh-CN" altLang="en-US" sz="3200" dirty="0"/>
              <a:t>，</a:t>
            </a:r>
            <a:r>
              <a:rPr lang="en-US" altLang="zh-CN" sz="3200" dirty="0">
                <a:solidFill>
                  <a:srgbClr val="FF0000"/>
                </a:solidFill>
              </a:rPr>
              <a:t>&gt;0</a:t>
            </a:r>
            <a:endParaRPr lang="zh-CN" altLang="en-US" sz="3200" dirty="0"/>
          </a:p>
          <a:p>
            <a:endParaRPr lang="zh-CN" altLang="en-US" sz="3200" dirty="0"/>
          </a:p>
        </p:txBody>
      </p:sp>
      <p:sp>
        <p:nvSpPr>
          <p:cNvPr id="2" name="日期占位符 1"/>
          <p:cNvSpPr>
            <a:spLocks noGrp="1"/>
          </p:cNvSpPr>
          <p:nvPr>
            <p:ph type="dt" sz="half" idx="10"/>
          </p:nvPr>
        </p:nvSpPr>
        <p:spPr/>
        <p:txBody>
          <a:bodyPr/>
          <a:lstStyle/>
          <a:p>
            <a:pPr>
              <a:defRPr/>
            </a:pPr>
            <a:fld id="{A169C8F2-3CB4-40EA-BF0E-16D9C5EEF678}"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5</a:t>
            </a:fld>
            <a:endParaRPr lang="en-US" altLang="zh-CN"/>
          </a:p>
        </p:txBody>
      </p:sp>
      <p:sp>
        <p:nvSpPr>
          <p:cNvPr id="9" name="TextBox 6"/>
          <p:cNvSpPr txBox="1"/>
          <p:nvPr/>
        </p:nvSpPr>
        <p:spPr>
          <a:xfrm>
            <a:off x="611560" y="5111068"/>
            <a:ext cx="7920880" cy="584775"/>
          </a:xfrm>
          <a:prstGeom prst="rect">
            <a:avLst/>
          </a:prstGeom>
          <a:solidFill>
            <a:schemeClr val="accent1">
              <a:lumMod val="20000"/>
              <a:lumOff val="80000"/>
            </a:schemeClr>
          </a:solidFill>
        </p:spPr>
        <p:txBody>
          <a:bodyPr wrap="square" rtlCol="0">
            <a:spAutoFit/>
          </a:bodyPr>
          <a:lstStyle/>
          <a:p>
            <a:r>
              <a:rPr lang="zh-CN" altLang="en-US" sz="3200" b="1" dirty="0">
                <a:solidFill>
                  <a:srgbClr val="FF0000"/>
                </a:solidFill>
              </a:rPr>
              <a:t>延迟时间固定，选择频率最高的时钟信号。</a:t>
            </a:r>
          </a:p>
        </p:txBody>
      </p:sp>
    </p:spTree>
    <p:extLst>
      <p:ext uri="{BB962C8B-B14F-4D97-AF65-F5344CB8AC3E}">
        <p14:creationId xmlns:p14="http://schemas.microsoft.com/office/powerpoint/2010/main" val="184672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176" name="Rectangle 112"/>
          <p:cNvSpPr>
            <a:spLocks noGrp="1" noChangeArrowheads="1"/>
          </p:cNvSpPr>
          <p:nvPr>
            <p:ph type="title"/>
          </p:nvPr>
        </p:nvSpPr>
        <p:spPr/>
        <p:txBody>
          <a:bodyPr/>
          <a:lstStyle/>
          <a:p>
            <a:r>
              <a:rPr lang="zh-CN" altLang="en-US" dirty="0"/>
              <a:t>8.2寄存器</a:t>
            </a:r>
          </a:p>
        </p:txBody>
      </p:sp>
      <p:sp>
        <p:nvSpPr>
          <p:cNvPr id="88177" name="Rectangle 113"/>
          <p:cNvSpPr>
            <a:spLocks noGrp="1" noChangeArrowheads="1"/>
          </p:cNvSpPr>
          <p:nvPr>
            <p:ph type="body" idx="1"/>
          </p:nvPr>
        </p:nvSpPr>
        <p:spPr>
          <a:xfrm>
            <a:off x="304800" y="1143000"/>
            <a:ext cx="4411216" cy="651100"/>
          </a:xfrm>
        </p:spPr>
        <p:txBody>
          <a:bodyPr/>
          <a:lstStyle/>
          <a:p>
            <a:r>
              <a:rPr lang="en-US" altLang="zh-CN" dirty="0">
                <a:latin typeface="+mn-ea"/>
              </a:rPr>
              <a:t>SSI</a:t>
            </a:r>
            <a:r>
              <a:rPr lang="zh-CN" altLang="en-US" dirty="0">
                <a:latin typeface="+mn-ea"/>
              </a:rPr>
              <a:t>锁存器和触发器</a:t>
            </a:r>
          </a:p>
        </p:txBody>
      </p:sp>
      <p:sp>
        <p:nvSpPr>
          <p:cNvPr id="88167" name="Text Box 103"/>
          <p:cNvSpPr txBox="1">
            <a:spLocks noChangeArrowheads="1"/>
          </p:cNvSpPr>
          <p:nvPr/>
        </p:nvSpPr>
        <p:spPr bwMode="auto">
          <a:xfrm>
            <a:off x="6829065" y="5980113"/>
            <a:ext cx="1333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Tahoma" pitchFamily="34" charset="0"/>
                <a:ea typeface="黑体" pitchFamily="2" charset="-122"/>
              </a:rPr>
              <a:t>D</a:t>
            </a:r>
            <a:r>
              <a:rPr lang="zh-CN" altLang="en-US" b="1" dirty="0">
                <a:latin typeface="Tahoma" pitchFamily="34" charset="0"/>
                <a:ea typeface="黑体" pitchFamily="2" charset="-122"/>
              </a:rPr>
              <a:t>锁存器</a:t>
            </a:r>
          </a:p>
        </p:txBody>
      </p:sp>
      <p:sp>
        <p:nvSpPr>
          <p:cNvPr id="2" name="日期占位符 1"/>
          <p:cNvSpPr>
            <a:spLocks noGrp="1"/>
          </p:cNvSpPr>
          <p:nvPr>
            <p:ph type="dt" sz="half" idx="10"/>
          </p:nvPr>
        </p:nvSpPr>
        <p:spPr/>
        <p:txBody>
          <a:bodyPr/>
          <a:lstStyle/>
          <a:p>
            <a:pPr>
              <a:defRPr/>
            </a:pPr>
            <a:fld id="{E02A7846-4298-4D39-9907-316F564DACCB}"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6</a:t>
            </a:fld>
            <a:endParaRPr lang="en-US" altLang="zh-CN"/>
          </a:p>
        </p:txBody>
      </p:sp>
      <p:pic>
        <p:nvPicPr>
          <p:cNvPr id="83" name="图片 82" descr="8-3ssiffs.jpg"/>
          <p:cNvPicPr>
            <a:picLocks noChangeAspect="1"/>
          </p:cNvPicPr>
          <p:nvPr/>
        </p:nvPicPr>
        <p:blipFill>
          <a:blip r:embed="rId2" cstate="print"/>
          <a:srcRect r="50000"/>
          <a:stretch>
            <a:fillRect/>
          </a:stretch>
        </p:blipFill>
        <p:spPr>
          <a:xfrm>
            <a:off x="304800" y="1816693"/>
            <a:ext cx="5481264" cy="4279307"/>
          </a:xfrm>
          <a:prstGeom prst="rect">
            <a:avLst/>
          </a:prstGeom>
        </p:spPr>
      </p:pic>
      <p:pic>
        <p:nvPicPr>
          <p:cNvPr id="84" name="图片 83" descr="8-3ssiffs.jpg"/>
          <p:cNvPicPr>
            <a:picLocks noChangeAspect="1"/>
          </p:cNvPicPr>
          <p:nvPr/>
        </p:nvPicPr>
        <p:blipFill>
          <a:blip r:embed="rId2" cstate="print"/>
          <a:srcRect l="75007" b="20750"/>
          <a:stretch>
            <a:fillRect/>
          </a:stretch>
        </p:blipFill>
        <p:spPr>
          <a:xfrm>
            <a:off x="6044625" y="1794100"/>
            <a:ext cx="2902381" cy="4085567"/>
          </a:xfrm>
          <a:prstGeom prst="rect">
            <a:avLst/>
          </a:prstGeom>
        </p:spPr>
      </p:pic>
      <p:sp>
        <p:nvSpPr>
          <p:cNvPr id="85" name="Text Box 103"/>
          <p:cNvSpPr txBox="1">
            <a:spLocks noChangeArrowheads="1"/>
          </p:cNvSpPr>
          <p:nvPr/>
        </p:nvSpPr>
        <p:spPr bwMode="auto">
          <a:xfrm>
            <a:off x="683568" y="5984542"/>
            <a:ext cx="1056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Tahoma" pitchFamily="34" charset="0"/>
                <a:ea typeface="黑体" pitchFamily="2" charset="-122"/>
              </a:rPr>
              <a:t>D</a:t>
            </a:r>
            <a:r>
              <a:rPr lang="zh-CN" altLang="en-US" b="1" dirty="0">
                <a:latin typeface="Tahoma" pitchFamily="34" charset="0"/>
                <a:ea typeface="黑体" pitchFamily="2" charset="-122"/>
              </a:rPr>
              <a:t>触发器</a:t>
            </a:r>
          </a:p>
        </p:txBody>
      </p:sp>
      <p:sp>
        <p:nvSpPr>
          <p:cNvPr id="86" name="Text Box 103"/>
          <p:cNvSpPr txBox="1">
            <a:spLocks noChangeArrowheads="1"/>
          </p:cNvSpPr>
          <p:nvPr/>
        </p:nvSpPr>
        <p:spPr bwMode="auto">
          <a:xfrm>
            <a:off x="3707904" y="6016528"/>
            <a:ext cx="11576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Tahoma" pitchFamily="34" charset="0"/>
                <a:ea typeface="黑体" pitchFamily="2" charset="-122"/>
              </a:rPr>
              <a:t>JK</a:t>
            </a:r>
            <a:r>
              <a:rPr lang="zh-CN" altLang="en-US" b="1" dirty="0">
                <a:latin typeface="Tahoma" pitchFamily="34" charset="0"/>
                <a:ea typeface="黑体" pitchFamily="2" charset="-122"/>
              </a:rPr>
              <a:t>触发器</a:t>
            </a:r>
          </a:p>
        </p:txBody>
      </p:sp>
    </p:spTree>
    <p:extLst>
      <p:ext uri="{BB962C8B-B14F-4D97-AF65-F5344CB8AC3E}">
        <p14:creationId xmlns:p14="http://schemas.microsoft.com/office/powerpoint/2010/main" val="298933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a:t>
            </a:r>
            <a:r>
              <a:rPr lang="en-US" altLang="zh-CN" dirty="0"/>
              <a:t>register</a:t>
            </a:r>
            <a:endParaRPr lang="zh-CN" altLang="en-US" dirty="0"/>
          </a:p>
        </p:txBody>
      </p:sp>
      <p:sp>
        <p:nvSpPr>
          <p:cNvPr id="3" name="内容占位符 2"/>
          <p:cNvSpPr>
            <a:spLocks noGrp="1"/>
          </p:cNvSpPr>
          <p:nvPr>
            <p:ph idx="1"/>
          </p:nvPr>
        </p:nvSpPr>
        <p:spPr>
          <a:xfrm>
            <a:off x="115522" y="1210495"/>
            <a:ext cx="9028478" cy="1546220"/>
          </a:xfrm>
        </p:spPr>
        <p:txBody>
          <a:bodyPr/>
          <a:lstStyle/>
          <a:p>
            <a:r>
              <a:rPr lang="zh-CN" altLang="en-US" sz="2800" dirty="0">
                <a:solidFill>
                  <a:srgbClr val="FF0000"/>
                </a:solidFill>
              </a:rPr>
              <a:t>共用</a:t>
            </a:r>
            <a:r>
              <a:rPr lang="zh-CN" altLang="en-US" sz="2800" dirty="0"/>
              <a:t>一个时钟信号的多个</a:t>
            </a:r>
            <a:r>
              <a:rPr lang="en-US" altLang="zh-CN" sz="2800" dirty="0"/>
              <a:t>D</a:t>
            </a:r>
            <a:r>
              <a:rPr lang="zh-CN" altLang="en-US" sz="2800" dirty="0"/>
              <a:t>触发器组合在一起，称为</a:t>
            </a:r>
            <a:r>
              <a:rPr lang="zh-CN" altLang="en-US" sz="2800" dirty="0">
                <a:solidFill>
                  <a:srgbClr val="FF0000"/>
                </a:solidFill>
              </a:rPr>
              <a:t>寄存器</a:t>
            </a:r>
            <a:r>
              <a:rPr lang="zh-CN" altLang="en-US" sz="2800" dirty="0"/>
              <a:t>，通常用来</a:t>
            </a:r>
            <a:r>
              <a:rPr lang="zh-CN" altLang="en-US" sz="2800" b="1" dirty="0">
                <a:solidFill>
                  <a:srgbClr val="FF0000"/>
                </a:solidFill>
              </a:rPr>
              <a:t>存储</a:t>
            </a:r>
            <a:r>
              <a:rPr lang="zh-CN" altLang="en-US" sz="2800" dirty="0"/>
              <a:t>一组相关的二进制数（如指令、数据、地址和状态等）。例如</a:t>
            </a:r>
            <a:r>
              <a:rPr lang="en-US" altLang="zh-CN" sz="2800" dirty="0"/>
              <a:t>CPU</a:t>
            </a:r>
            <a:r>
              <a:rPr lang="zh-CN" altLang="en-US" sz="2800" dirty="0"/>
              <a:t>内部的寄存器组。</a:t>
            </a:r>
          </a:p>
        </p:txBody>
      </p:sp>
      <p:sp>
        <p:nvSpPr>
          <p:cNvPr id="5" name="页脚占位符 4"/>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7</a:t>
            </a:fld>
            <a:endParaRPr lang="en-US" altLang="zh-CN"/>
          </a:p>
        </p:txBody>
      </p:sp>
      <p:pic>
        <p:nvPicPr>
          <p:cNvPr id="8194" name="Picture 2"/>
          <p:cNvPicPr>
            <a:picLocks noChangeAspect="1" noChangeArrowheads="1"/>
          </p:cNvPicPr>
          <p:nvPr/>
        </p:nvPicPr>
        <p:blipFill>
          <a:blip r:embed="rId3" cstate="print"/>
          <a:srcRect/>
          <a:stretch>
            <a:fillRect/>
          </a:stretch>
        </p:blipFill>
        <p:spPr bwMode="auto">
          <a:xfrm>
            <a:off x="5650394" y="2597419"/>
            <a:ext cx="3103787" cy="4071941"/>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1979712" y="3155617"/>
            <a:ext cx="1847850" cy="2743200"/>
          </a:xfrm>
          <a:prstGeom prst="rect">
            <a:avLst/>
          </a:prstGeom>
          <a:noFill/>
          <a:ln w="9525">
            <a:noFill/>
            <a:miter lim="800000"/>
            <a:headEnd/>
            <a:tailEnd/>
          </a:ln>
        </p:spPr>
      </p:pic>
      <p:sp>
        <p:nvSpPr>
          <p:cNvPr id="9" name="矩形 8"/>
          <p:cNvSpPr/>
          <p:nvPr/>
        </p:nvSpPr>
        <p:spPr>
          <a:xfrm>
            <a:off x="2048274" y="6156012"/>
            <a:ext cx="1710725" cy="369332"/>
          </a:xfrm>
          <a:prstGeom prst="rect">
            <a:avLst/>
          </a:prstGeom>
        </p:spPr>
        <p:txBody>
          <a:bodyPr wrap="none">
            <a:spAutoFit/>
          </a:bodyPr>
          <a:lstStyle/>
          <a:p>
            <a:r>
              <a:rPr lang="en-US" altLang="zh-CN" dirty="0"/>
              <a:t>74x175 (4 bits)</a:t>
            </a:r>
            <a:endParaRPr lang="zh-CN" altLang="en-US" dirty="0"/>
          </a:p>
        </p:txBody>
      </p:sp>
      <p:sp>
        <p:nvSpPr>
          <p:cNvPr id="4" name="日期占位符 3"/>
          <p:cNvSpPr>
            <a:spLocks noGrp="1"/>
          </p:cNvSpPr>
          <p:nvPr>
            <p:ph type="dt" sz="half" idx="10"/>
          </p:nvPr>
        </p:nvSpPr>
        <p:spPr/>
        <p:txBody>
          <a:bodyPr/>
          <a:lstStyle/>
          <a:p>
            <a:pPr>
              <a:defRPr/>
            </a:pPr>
            <a:fld id="{29F2CF40-C622-47E9-BA61-D9FC5DC32DE0}" type="datetime2">
              <a:rPr lang="zh-CN" altLang="en-US" smtClean="0"/>
              <a:t>2019年12月6日</a:t>
            </a:fld>
            <a:endParaRPr lang="en-US" altLang="zh-CN"/>
          </a:p>
        </p:txBody>
      </p:sp>
    </p:spTree>
    <p:extLst>
      <p:ext uri="{BB962C8B-B14F-4D97-AF65-F5344CB8AC3E}">
        <p14:creationId xmlns:p14="http://schemas.microsoft.com/office/powerpoint/2010/main" val="28071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985838" y="148221"/>
            <a:ext cx="3924300" cy="609600"/>
          </a:xfrm>
        </p:spPr>
        <p:txBody>
          <a:bodyPr/>
          <a:lstStyle/>
          <a:p>
            <a:r>
              <a:rPr lang="zh-CN" altLang="en-US" sz="3200" dirty="0"/>
              <a:t>4位寄存器74</a:t>
            </a:r>
            <a:r>
              <a:rPr lang="en-US" altLang="zh-CN" sz="3200" dirty="0"/>
              <a:t>x175</a:t>
            </a:r>
          </a:p>
        </p:txBody>
      </p:sp>
      <p:graphicFrame>
        <p:nvGraphicFramePr>
          <p:cNvPr id="101380" name="Object 4"/>
          <p:cNvGraphicFramePr>
            <a:graphicFrameLocks noChangeAspect="1"/>
          </p:cNvGraphicFramePr>
          <p:nvPr/>
        </p:nvGraphicFramePr>
        <p:xfrm>
          <a:off x="938213" y="1447800"/>
          <a:ext cx="2566987" cy="3810000"/>
        </p:xfrm>
        <a:graphic>
          <a:graphicData uri="http://schemas.openxmlformats.org/presentationml/2006/ole">
            <mc:AlternateContent xmlns:mc="http://schemas.openxmlformats.org/markup-compatibility/2006">
              <mc:Choice xmlns:v="urn:schemas-microsoft-com:vml" Requires="v">
                <p:oleObj spid="_x0000_s173304" name="Artwork" r:id="rId3" imgW="1848108" imgH="2742857" progId="Adobe.Illustrator.7">
                  <p:embed/>
                </p:oleObj>
              </mc:Choice>
              <mc:Fallback>
                <p:oleObj name="Artwork" r:id="rId3" imgW="1848108" imgH="2742857"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1447800"/>
                        <a:ext cx="2566987" cy="3810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1414" name="Group 38"/>
          <p:cNvGrpSpPr>
            <a:grpSpLocks/>
          </p:cNvGrpSpPr>
          <p:nvPr/>
        </p:nvGrpSpPr>
        <p:grpSpPr bwMode="auto">
          <a:xfrm>
            <a:off x="3563888" y="731837"/>
            <a:ext cx="4862514" cy="5720924"/>
            <a:chOff x="2303" y="336"/>
            <a:chExt cx="3063" cy="3729"/>
          </a:xfrm>
        </p:grpSpPr>
        <p:graphicFrame>
          <p:nvGraphicFramePr>
            <p:cNvPr id="101381" name="Object 5"/>
            <p:cNvGraphicFramePr>
              <a:graphicFrameLocks noChangeAspect="1"/>
            </p:cNvGraphicFramePr>
            <p:nvPr>
              <p:extLst>
                <p:ext uri="{D42A27DB-BD31-4B8C-83A1-F6EECF244321}">
                  <p14:modId xmlns:p14="http://schemas.microsoft.com/office/powerpoint/2010/main" val="2371805958"/>
                </p:ext>
              </p:extLst>
            </p:nvPr>
          </p:nvGraphicFramePr>
          <p:xfrm>
            <a:off x="2530" y="344"/>
            <a:ext cx="2836" cy="3721"/>
          </p:xfrm>
          <a:graphic>
            <a:graphicData uri="http://schemas.openxmlformats.org/presentationml/2006/ole">
              <mc:AlternateContent xmlns:mc="http://schemas.openxmlformats.org/markup-compatibility/2006">
                <mc:Choice xmlns:v="urn:schemas-microsoft-com:vml" Requires="v">
                  <p:oleObj spid="_x0000_s173305" name="Artwork" r:id="rId5" imgW="4153480" imgH="5447619" progId="Adobe.Illustrator.7">
                    <p:embed/>
                  </p:oleObj>
                </mc:Choice>
                <mc:Fallback>
                  <p:oleObj name="Artwork" r:id="rId5" imgW="4153480" imgH="5447619" progId="Adobe.Illustrator.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0" y="344"/>
                          <a:ext cx="2836" cy="37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88" name="Text Box 12"/>
            <p:cNvSpPr txBox="1">
              <a:spLocks noChangeArrowheads="1"/>
            </p:cNvSpPr>
            <p:nvPr/>
          </p:nvSpPr>
          <p:spPr bwMode="auto">
            <a:xfrm>
              <a:off x="2592" y="336"/>
              <a:ext cx="33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1</a:t>
              </a:r>
              <a:r>
                <a:rPr lang="en-US" altLang="zh-CN" sz="2000" b="1">
                  <a:latin typeface="Tahoma" pitchFamily="34" charset="0"/>
                </a:rPr>
                <a:t>D</a:t>
              </a:r>
            </a:p>
          </p:txBody>
        </p:sp>
        <p:sp>
          <p:nvSpPr>
            <p:cNvPr id="101389" name="Text Box 13"/>
            <p:cNvSpPr txBox="1">
              <a:spLocks noChangeArrowheads="1"/>
            </p:cNvSpPr>
            <p:nvPr/>
          </p:nvSpPr>
          <p:spPr bwMode="auto">
            <a:xfrm>
              <a:off x="2592" y="1286"/>
              <a:ext cx="33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2</a:t>
              </a:r>
              <a:r>
                <a:rPr lang="en-US" altLang="zh-CN" sz="2000" b="1">
                  <a:latin typeface="Tahoma" pitchFamily="34" charset="0"/>
                </a:rPr>
                <a:t>D</a:t>
              </a:r>
            </a:p>
          </p:txBody>
        </p:sp>
        <p:sp>
          <p:nvSpPr>
            <p:cNvPr id="101390" name="Text Box 14"/>
            <p:cNvSpPr txBox="1">
              <a:spLocks noChangeArrowheads="1"/>
            </p:cNvSpPr>
            <p:nvPr/>
          </p:nvSpPr>
          <p:spPr bwMode="auto">
            <a:xfrm>
              <a:off x="2592" y="2208"/>
              <a:ext cx="33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latin typeface="Tahoma" pitchFamily="34" charset="0"/>
                </a:rPr>
                <a:t>3</a:t>
              </a:r>
              <a:r>
                <a:rPr lang="en-US" altLang="zh-CN" sz="2000" b="1" dirty="0">
                  <a:latin typeface="Tahoma" pitchFamily="34" charset="0"/>
                </a:rPr>
                <a:t>D</a:t>
              </a:r>
            </a:p>
          </p:txBody>
        </p:sp>
        <p:sp>
          <p:nvSpPr>
            <p:cNvPr id="101391" name="Text Box 15"/>
            <p:cNvSpPr txBox="1">
              <a:spLocks noChangeArrowheads="1"/>
            </p:cNvSpPr>
            <p:nvPr/>
          </p:nvSpPr>
          <p:spPr bwMode="auto">
            <a:xfrm>
              <a:off x="2592" y="3158"/>
              <a:ext cx="33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4</a:t>
              </a:r>
              <a:r>
                <a:rPr lang="en-US" altLang="zh-CN" sz="2000" b="1">
                  <a:latin typeface="Tahoma" pitchFamily="34" charset="0"/>
                </a:rPr>
                <a:t>D</a:t>
              </a:r>
            </a:p>
          </p:txBody>
        </p:sp>
        <p:sp>
          <p:nvSpPr>
            <p:cNvPr id="101392" name="Text Box 16"/>
            <p:cNvSpPr txBox="1">
              <a:spLocks noChangeArrowheads="1"/>
            </p:cNvSpPr>
            <p:nvPr/>
          </p:nvSpPr>
          <p:spPr bwMode="auto">
            <a:xfrm>
              <a:off x="2496" y="3456"/>
              <a:ext cx="4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accent2"/>
                  </a:solidFill>
                  <a:latin typeface="Tahoma" pitchFamily="34" charset="0"/>
                </a:rPr>
                <a:t>CLK</a:t>
              </a:r>
            </a:p>
          </p:txBody>
        </p:sp>
        <p:sp>
          <p:nvSpPr>
            <p:cNvPr id="101393" name="Text Box 17"/>
            <p:cNvSpPr txBox="1">
              <a:spLocks noChangeArrowheads="1"/>
            </p:cNvSpPr>
            <p:nvPr/>
          </p:nvSpPr>
          <p:spPr bwMode="auto">
            <a:xfrm>
              <a:off x="2303" y="3782"/>
              <a:ext cx="62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rPr>
                <a:t>CLR_L</a:t>
              </a:r>
            </a:p>
          </p:txBody>
        </p:sp>
        <p:sp>
          <p:nvSpPr>
            <p:cNvPr id="101382" name="Line 6"/>
            <p:cNvSpPr>
              <a:spLocks noChangeShapeType="1"/>
            </p:cNvSpPr>
            <p:nvPr/>
          </p:nvSpPr>
          <p:spPr bwMode="auto">
            <a:xfrm>
              <a:off x="3744" y="1614"/>
              <a:ext cx="288" cy="0"/>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85" name="Line 9"/>
            <p:cNvSpPr>
              <a:spLocks noChangeShapeType="1"/>
            </p:cNvSpPr>
            <p:nvPr/>
          </p:nvSpPr>
          <p:spPr bwMode="auto">
            <a:xfrm>
              <a:off x="3744" y="680"/>
              <a:ext cx="288"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86" name="Line 10"/>
            <p:cNvSpPr>
              <a:spLocks noChangeShapeType="1"/>
            </p:cNvSpPr>
            <p:nvPr/>
          </p:nvSpPr>
          <p:spPr bwMode="auto">
            <a:xfrm>
              <a:off x="3744" y="672"/>
              <a:ext cx="0" cy="2928"/>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94" name="Line 18"/>
            <p:cNvSpPr>
              <a:spLocks noChangeShapeType="1"/>
            </p:cNvSpPr>
            <p:nvPr/>
          </p:nvSpPr>
          <p:spPr bwMode="auto">
            <a:xfrm>
              <a:off x="3744" y="2561"/>
              <a:ext cx="288" cy="0"/>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95" name="Line 19"/>
            <p:cNvSpPr>
              <a:spLocks noChangeShapeType="1"/>
            </p:cNvSpPr>
            <p:nvPr/>
          </p:nvSpPr>
          <p:spPr bwMode="auto">
            <a:xfrm>
              <a:off x="3744" y="3491"/>
              <a:ext cx="288" cy="0"/>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97" name="Line 21"/>
            <p:cNvSpPr>
              <a:spLocks noChangeShapeType="1"/>
            </p:cNvSpPr>
            <p:nvPr/>
          </p:nvSpPr>
          <p:spPr bwMode="auto">
            <a:xfrm flipH="1">
              <a:off x="3618" y="3600"/>
              <a:ext cx="14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98" name="Line 22"/>
            <p:cNvSpPr>
              <a:spLocks noChangeShapeType="1"/>
            </p:cNvSpPr>
            <p:nvPr/>
          </p:nvSpPr>
          <p:spPr bwMode="auto">
            <a:xfrm flipH="1">
              <a:off x="2901" y="3600"/>
              <a:ext cx="38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01" name="Line 25"/>
            <p:cNvSpPr>
              <a:spLocks noChangeShapeType="1"/>
            </p:cNvSpPr>
            <p:nvPr/>
          </p:nvSpPr>
          <p:spPr bwMode="auto">
            <a:xfrm>
              <a:off x="3910" y="2038"/>
              <a:ext cx="480" cy="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02" name="Line 26"/>
            <p:cNvSpPr>
              <a:spLocks noChangeShapeType="1"/>
            </p:cNvSpPr>
            <p:nvPr/>
          </p:nvSpPr>
          <p:spPr bwMode="auto">
            <a:xfrm>
              <a:off x="3910" y="1104"/>
              <a:ext cx="48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03" name="Line 27"/>
            <p:cNvSpPr>
              <a:spLocks noChangeShapeType="1"/>
            </p:cNvSpPr>
            <p:nvPr/>
          </p:nvSpPr>
          <p:spPr bwMode="auto">
            <a:xfrm>
              <a:off x="3910" y="1104"/>
              <a:ext cx="0" cy="2784"/>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04" name="Line 28"/>
            <p:cNvSpPr>
              <a:spLocks noChangeShapeType="1"/>
            </p:cNvSpPr>
            <p:nvPr/>
          </p:nvSpPr>
          <p:spPr bwMode="auto">
            <a:xfrm>
              <a:off x="3910" y="2976"/>
              <a:ext cx="480" cy="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06" name="Line 30"/>
            <p:cNvSpPr>
              <a:spLocks noChangeShapeType="1"/>
            </p:cNvSpPr>
            <p:nvPr/>
          </p:nvSpPr>
          <p:spPr bwMode="auto">
            <a:xfrm flipH="1">
              <a:off x="3600" y="3910"/>
              <a:ext cx="76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07" name="Line 31"/>
            <p:cNvSpPr>
              <a:spLocks noChangeShapeType="1"/>
            </p:cNvSpPr>
            <p:nvPr/>
          </p:nvSpPr>
          <p:spPr bwMode="auto">
            <a:xfrm flipH="1">
              <a:off x="2906" y="3910"/>
              <a:ext cx="28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08" name="Line 32"/>
            <p:cNvSpPr>
              <a:spLocks noChangeShapeType="1"/>
            </p:cNvSpPr>
            <p:nvPr/>
          </p:nvSpPr>
          <p:spPr bwMode="auto">
            <a:xfrm flipV="1">
              <a:off x="4368" y="1008"/>
              <a:ext cx="0" cy="9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09" name="Line 33"/>
            <p:cNvSpPr>
              <a:spLocks noChangeShapeType="1"/>
            </p:cNvSpPr>
            <p:nvPr/>
          </p:nvSpPr>
          <p:spPr bwMode="auto">
            <a:xfrm flipV="1">
              <a:off x="4368" y="1942"/>
              <a:ext cx="0" cy="9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10" name="Line 34"/>
            <p:cNvSpPr>
              <a:spLocks noChangeShapeType="1"/>
            </p:cNvSpPr>
            <p:nvPr/>
          </p:nvSpPr>
          <p:spPr bwMode="auto">
            <a:xfrm flipV="1">
              <a:off x="4368" y="2880"/>
              <a:ext cx="0" cy="9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11" name="Line 35"/>
            <p:cNvSpPr>
              <a:spLocks noChangeShapeType="1"/>
            </p:cNvSpPr>
            <p:nvPr/>
          </p:nvSpPr>
          <p:spPr bwMode="auto">
            <a:xfrm flipV="1">
              <a:off x="4368" y="3815"/>
              <a:ext cx="0" cy="9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日期占位符 1"/>
          <p:cNvSpPr>
            <a:spLocks noGrp="1"/>
          </p:cNvSpPr>
          <p:nvPr>
            <p:ph type="dt" sz="half" idx="10"/>
          </p:nvPr>
        </p:nvSpPr>
        <p:spPr/>
        <p:txBody>
          <a:bodyPr/>
          <a:lstStyle/>
          <a:p>
            <a:pPr>
              <a:defRPr/>
            </a:pPr>
            <a:fld id="{4213D99D-59DE-4ACF-AD26-80F904A7BC5F}"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8</a:t>
            </a:fld>
            <a:endParaRPr lang="en-US" altLang="zh-CN"/>
          </a:p>
        </p:txBody>
      </p:sp>
    </p:spTree>
    <p:extLst>
      <p:ext uri="{BB962C8B-B14F-4D97-AF65-F5344CB8AC3E}">
        <p14:creationId xmlns:p14="http://schemas.microsoft.com/office/powerpoint/2010/main" val="134686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1414"/>
                                        </p:tgtEl>
                                        <p:attrNameLst>
                                          <p:attrName>style.visibility</p:attrName>
                                        </p:attrNameLst>
                                      </p:cBhvr>
                                      <p:to>
                                        <p:strVal val="visible"/>
                                      </p:to>
                                    </p:set>
                                    <p:animEffect transition="in" filter="blinds(horizontal)">
                                      <p:cBhvr>
                                        <p:cTn id="7" dur="500"/>
                                        <p:tgtEl>
                                          <p:spTgt spid="101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Effect transition="in" filter="blinds(horizontal)">
                                      <p:cBhvr>
                                        <p:cTn id="12" dur="500"/>
                                        <p:tgtEl>
                                          <p:spTgt spid="10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4"/>
          <p:cNvSpPr>
            <a:spLocks noGrp="1"/>
          </p:cNvSpPr>
          <p:nvPr>
            <p:ph type="sldNum" sz="quarter" idx="11"/>
          </p:nvPr>
        </p:nvSpPr>
        <p:spPr/>
        <p:txBody>
          <a:bodyPr/>
          <a:lstStyle/>
          <a:p>
            <a:fld id="{14A29FE8-FD40-4708-8345-226BB41009E3}" type="slidenum">
              <a:rPr lang="zh-CN" altLang="en-US"/>
              <a:pPr/>
              <a:t>9</a:t>
            </a:fld>
            <a:endParaRPr lang="en-US" altLang="zh-CN"/>
          </a:p>
        </p:txBody>
      </p:sp>
      <p:sp>
        <p:nvSpPr>
          <p:cNvPr id="93186" name="Rectangle 2"/>
          <p:cNvSpPr>
            <a:spLocks noGrp="1" noChangeArrowheads="1"/>
          </p:cNvSpPr>
          <p:nvPr>
            <p:ph type="title"/>
          </p:nvPr>
        </p:nvSpPr>
        <p:spPr>
          <a:xfrm>
            <a:off x="971550" y="216568"/>
            <a:ext cx="3543300" cy="762000"/>
          </a:xfrm>
        </p:spPr>
        <p:txBody>
          <a:bodyPr/>
          <a:lstStyle/>
          <a:p>
            <a:r>
              <a:rPr lang="zh-CN" altLang="en-US" dirty="0"/>
              <a:t>8位寄存器</a:t>
            </a:r>
            <a:endParaRPr lang="en-US" altLang="zh-CN" dirty="0"/>
          </a:p>
        </p:txBody>
      </p:sp>
      <p:graphicFrame>
        <p:nvGraphicFramePr>
          <p:cNvPr id="93188" name="Object 4"/>
          <p:cNvGraphicFramePr>
            <a:graphicFrameLocks noChangeAspect="1"/>
          </p:cNvGraphicFramePr>
          <p:nvPr/>
        </p:nvGraphicFramePr>
        <p:xfrm>
          <a:off x="4114800" y="228600"/>
          <a:ext cx="3970338" cy="6400800"/>
        </p:xfrm>
        <a:graphic>
          <a:graphicData uri="http://schemas.openxmlformats.org/presentationml/2006/ole">
            <mc:AlternateContent xmlns:mc="http://schemas.openxmlformats.org/markup-compatibility/2006">
              <mc:Choice xmlns:v="urn:schemas-microsoft-com:vml" Requires="v">
                <p:oleObj spid="_x0000_s174326" name="Artwork" r:id="rId3" imgW="4466667" imgH="7201905" progId="Adobe.Illustrator.7">
                  <p:embed/>
                </p:oleObj>
              </mc:Choice>
              <mc:Fallback>
                <p:oleObj name="Artwork" r:id="rId3" imgW="4466667" imgH="7201905"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28600"/>
                        <a:ext cx="3970338" cy="6400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89" name="Object 5"/>
          <p:cNvGraphicFramePr>
            <a:graphicFrameLocks noChangeAspect="1"/>
          </p:cNvGraphicFramePr>
          <p:nvPr/>
        </p:nvGraphicFramePr>
        <p:xfrm>
          <a:off x="857250" y="1447800"/>
          <a:ext cx="2463800" cy="3810000"/>
        </p:xfrm>
        <a:graphic>
          <a:graphicData uri="http://schemas.openxmlformats.org/presentationml/2006/ole">
            <mc:AlternateContent xmlns:mc="http://schemas.openxmlformats.org/markup-compatibility/2006">
              <mc:Choice xmlns:v="urn:schemas-microsoft-com:vml" Requires="v">
                <p:oleObj spid="_x0000_s174327" name="Artwork" r:id="rId5" imgW="1848108" imgH="2857899" progId="Adobe.Illustrator.7">
                  <p:embed/>
                </p:oleObj>
              </mc:Choice>
              <mc:Fallback>
                <p:oleObj name="Artwork" r:id="rId5" imgW="1848108" imgH="2857899" progId="Adobe.Illustrator.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50" y="1447800"/>
                        <a:ext cx="2463800" cy="3810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91" name="Text Box 7"/>
          <p:cNvSpPr txBox="1">
            <a:spLocks noChangeArrowheads="1"/>
          </p:cNvSpPr>
          <p:nvPr/>
        </p:nvSpPr>
        <p:spPr bwMode="auto">
          <a:xfrm>
            <a:off x="697455" y="5346700"/>
            <a:ext cx="2973891" cy="476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2400" b="1" dirty="0">
                <a:latin typeface="黑体" pitchFamily="2" charset="-122"/>
                <a:ea typeface="黑体" pitchFamily="2" charset="-122"/>
              </a:rPr>
              <a:t>74</a:t>
            </a:r>
            <a:r>
              <a:rPr lang="en-US" altLang="zh-CN" sz="2400" b="1" dirty="0">
                <a:latin typeface="黑体" pitchFamily="2" charset="-122"/>
                <a:ea typeface="黑体" pitchFamily="2" charset="-122"/>
              </a:rPr>
              <a:t>x374（</a:t>
            </a:r>
            <a:r>
              <a:rPr lang="zh-CN" altLang="en-US" sz="2400" b="1" dirty="0">
                <a:latin typeface="黑体" pitchFamily="2" charset="-122"/>
                <a:ea typeface="黑体" pitchFamily="2" charset="-122"/>
              </a:rPr>
              <a:t>三态输出）</a:t>
            </a:r>
          </a:p>
        </p:txBody>
      </p:sp>
      <p:grpSp>
        <p:nvGrpSpPr>
          <p:cNvPr id="93200" name="Group 16"/>
          <p:cNvGrpSpPr>
            <a:grpSpLocks/>
          </p:cNvGrpSpPr>
          <p:nvPr/>
        </p:nvGrpSpPr>
        <p:grpSpPr bwMode="auto">
          <a:xfrm>
            <a:off x="5297488" y="415925"/>
            <a:ext cx="1525587" cy="5562600"/>
            <a:chOff x="3337" y="262"/>
            <a:chExt cx="961" cy="3504"/>
          </a:xfrm>
        </p:grpSpPr>
        <p:sp>
          <p:nvSpPr>
            <p:cNvPr id="93195" name="Line 11"/>
            <p:cNvSpPr>
              <a:spLocks noChangeShapeType="1"/>
            </p:cNvSpPr>
            <p:nvPr/>
          </p:nvSpPr>
          <p:spPr bwMode="auto">
            <a:xfrm>
              <a:off x="3337" y="262"/>
              <a:ext cx="960" cy="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196" name="Line 12"/>
            <p:cNvSpPr>
              <a:spLocks noChangeShapeType="1"/>
            </p:cNvSpPr>
            <p:nvPr/>
          </p:nvSpPr>
          <p:spPr bwMode="auto">
            <a:xfrm>
              <a:off x="4298" y="262"/>
              <a:ext cx="0" cy="3504"/>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3201" name="Group 17"/>
          <p:cNvGrpSpPr>
            <a:grpSpLocks/>
          </p:cNvGrpSpPr>
          <p:nvPr/>
        </p:nvGrpSpPr>
        <p:grpSpPr bwMode="auto">
          <a:xfrm>
            <a:off x="1538288" y="1219200"/>
            <a:ext cx="2614612" cy="1295400"/>
            <a:chOff x="969" y="768"/>
            <a:chExt cx="1647" cy="816"/>
          </a:xfrm>
        </p:grpSpPr>
        <p:sp>
          <p:nvSpPr>
            <p:cNvPr id="93197" name="Text Box 13"/>
            <p:cNvSpPr txBox="1">
              <a:spLocks noChangeArrowheads="1"/>
            </p:cNvSpPr>
            <p:nvPr/>
          </p:nvSpPr>
          <p:spPr bwMode="auto">
            <a:xfrm>
              <a:off x="969" y="1392"/>
              <a:ext cx="243"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r>
                <a:rPr lang="en-US" altLang="zh-CN" sz="2000" b="1">
                  <a:solidFill>
                    <a:schemeClr val="accent2"/>
                  </a:solidFill>
                  <a:latin typeface="Tahoma" pitchFamily="34" charset="0"/>
                </a:rPr>
                <a:t>OE</a:t>
              </a:r>
            </a:p>
          </p:txBody>
        </p:sp>
        <p:sp>
          <p:nvSpPr>
            <p:cNvPr id="93198" name="Text Box 14"/>
            <p:cNvSpPr txBox="1">
              <a:spLocks noChangeArrowheads="1"/>
            </p:cNvSpPr>
            <p:nvPr/>
          </p:nvSpPr>
          <p:spPr bwMode="auto">
            <a:xfrm>
              <a:off x="1728" y="768"/>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ea typeface="黑体" pitchFamily="2" charset="-122"/>
                </a:rPr>
                <a:t>输出使能</a:t>
              </a:r>
            </a:p>
          </p:txBody>
        </p:sp>
        <p:cxnSp>
          <p:nvCxnSpPr>
            <p:cNvPr id="93199" name="AutoShape 15"/>
            <p:cNvCxnSpPr>
              <a:cxnSpLocks noChangeShapeType="1"/>
              <a:stCxn id="93197" idx="3"/>
              <a:endCxn id="93198" idx="2"/>
            </p:cNvCxnSpPr>
            <p:nvPr/>
          </p:nvCxnSpPr>
          <p:spPr bwMode="auto">
            <a:xfrm flipV="1">
              <a:off x="1212" y="1056"/>
              <a:ext cx="960" cy="432"/>
            </a:xfrm>
            <a:prstGeom prst="curvedConnector2">
              <a:avLst/>
            </a:prstGeom>
            <a:noFill/>
            <a:ln w="381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日期占位符 1"/>
          <p:cNvSpPr>
            <a:spLocks noGrp="1"/>
          </p:cNvSpPr>
          <p:nvPr>
            <p:ph type="dt" sz="half" idx="10"/>
          </p:nvPr>
        </p:nvSpPr>
        <p:spPr/>
        <p:txBody>
          <a:bodyPr/>
          <a:lstStyle/>
          <a:p>
            <a:pPr>
              <a:defRPr/>
            </a:pPr>
            <a:fld id="{F890ACFD-F485-4C64-89D5-3EE797A93AC1}" type="datetime2">
              <a:rPr lang="zh-CN" altLang="en-US" smtClean="0"/>
              <a:t>2019年12月6日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16" name="Text Box 7"/>
          <p:cNvSpPr txBox="1">
            <a:spLocks noChangeArrowheads="1"/>
          </p:cNvSpPr>
          <p:nvPr/>
        </p:nvSpPr>
        <p:spPr bwMode="auto">
          <a:xfrm>
            <a:off x="745823" y="5737434"/>
            <a:ext cx="282000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2400" b="1" dirty="0">
                <a:latin typeface="黑体" pitchFamily="2" charset="-122"/>
                <a:ea typeface="黑体" pitchFamily="2" charset="-122"/>
              </a:rPr>
              <a:t>74</a:t>
            </a:r>
            <a:r>
              <a:rPr lang="en-US" altLang="zh-CN" sz="2400" b="1" dirty="0">
                <a:latin typeface="黑体" pitchFamily="2" charset="-122"/>
                <a:ea typeface="黑体" pitchFamily="2" charset="-122"/>
              </a:rPr>
              <a:t>x373（D</a:t>
            </a:r>
            <a:r>
              <a:rPr lang="zh-CN" altLang="en-US" sz="2400" b="1" dirty="0">
                <a:latin typeface="黑体" pitchFamily="2" charset="-122"/>
                <a:ea typeface="黑体" pitchFamily="2" charset="-122"/>
              </a:rPr>
              <a:t>锁存器）</a:t>
            </a:r>
          </a:p>
        </p:txBody>
      </p:sp>
    </p:spTree>
    <p:extLst>
      <p:ext uri="{BB962C8B-B14F-4D97-AF65-F5344CB8AC3E}">
        <p14:creationId xmlns:p14="http://schemas.microsoft.com/office/powerpoint/2010/main" val="2550660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189"/>
                                        </p:tgtEl>
                                        <p:attrNameLst>
                                          <p:attrName>style.visibility</p:attrName>
                                        </p:attrNameLst>
                                      </p:cBhvr>
                                      <p:to>
                                        <p:strVal val="visible"/>
                                      </p:to>
                                    </p:set>
                                    <p:animEffect transition="in" filter="blinds(horizontal)">
                                      <p:cBhvr>
                                        <p:cTn id="7" dur="500"/>
                                        <p:tgtEl>
                                          <p:spTgt spid="93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93201"/>
                                        </p:tgtEl>
                                        <p:attrNameLst>
                                          <p:attrName>style.visibility</p:attrName>
                                        </p:attrNameLst>
                                      </p:cBhvr>
                                      <p:to>
                                        <p:strVal val="visible"/>
                                      </p:to>
                                    </p:set>
                                    <p:animEffect transition="in" filter="strips(upRight)">
                                      <p:cBhvr>
                                        <p:cTn id="12" dur="500"/>
                                        <p:tgtEl>
                                          <p:spTgt spid="932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3188"/>
                                        </p:tgtEl>
                                        <p:attrNameLst>
                                          <p:attrName>style.visibility</p:attrName>
                                        </p:attrNameLst>
                                      </p:cBhvr>
                                      <p:to>
                                        <p:strVal val="visible"/>
                                      </p:to>
                                    </p:set>
                                    <p:animEffect transition="in" filter="blinds(horizontal)">
                                      <p:cBhvr>
                                        <p:cTn id="17" dur="500"/>
                                        <p:tgtEl>
                                          <p:spTgt spid="931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3200"/>
                                        </p:tgtEl>
                                        <p:attrNameLst>
                                          <p:attrName>style.visibility</p:attrName>
                                        </p:attrNameLst>
                                      </p:cBhvr>
                                      <p:to>
                                        <p:strVal val="visible"/>
                                      </p:to>
                                    </p:set>
                                    <p:animEffect transition="in" filter="wipe(up)">
                                      <p:cBhvr>
                                        <p:cTn id="22" dur="500"/>
                                        <p:tgtEl>
                                          <p:spTgt spid="932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3191"/>
                                        </p:tgtEl>
                                        <p:attrNameLst>
                                          <p:attrName>style.visibility</p:attrName>
                                        </p:attrNameLst>
                                      </p:cBhvr>
                                      <p:to>
                                        <p:strVal val="visible"/>
                                      </p:to>
                                    </p:set>
                                    <p:animEffect transition="in" filter="blinds(horizontal)">
                                      <p:cBhvr>
                                        <p:cTn id="27" dur="500"/>
                                        <p:tgtEl>
                                          <p:spTgt spid="9319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autoUpdateAnimBg="0"/>
      <p:bldP spid="16" grpId="0" autoUpdateAnimBg="0"/>
    </p:bldLst>
  </p:timing>
</p:sld>
</file>

<file path=ppt/theme/theme1.xml><?xml version="1.0" encoding="utf-8"?>
<a:theme xmlns:a="http://schemas.openxmlformats.org/drawingml/2006/main" name="dld">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whj1</Template>
  <TotalTime>7058</TotalTime>
  <Words>3519</Words>
  <Application>Microsoft Office PowerPoint</Application>
  <PresentationFormat>全屏显示(4:3)</PresentationFormat>
  <Paragraphs>845</Paragraphs>
  <Slides>45</Slides>
  <Notes>19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45</vt:i4>
      </vt:variant>
    </vt:vector>
  </HeadingPairs>
  <TitlesOfParts>
    <vt:vector size="58" baseType="lpstr">
      <vt:lpstr>黑体</vt:lpstr>
      <vt:lpstr>华文新魏</vt:lpstr>
      <vt:lpstr>宋体</vt:lpstr>
      <vt:lpstr>Arial</vt:lpstr>
      <vt:lpstr>Cambria Math</vt:lpstr>
      <vt:lpstr>Tahoma</vt:lpstr>
      <vt:lpstr>Times New Roman</vt:lpstr>
      <vt:lpstr>Wingdings</vt:lpstr>
      <vt:lpstr>dld</vt:lpstr>
      <vt:lpstr>Image</vt:lpstr>
      <vt:lpstr>Equation</vt:lpstr>
      <vt:lpstr>公式</vt:lpstr>
      <vt:lpstr>Artwork</vt:lpstr>
      <vt:lpstr>第8章 时序逻辑设计实践</vt:lpstr>
      <vt:lpstr>主要内容</vt:lpstr>
      <vt:lpstr>定时图与时序关系</vt:lpstr>
      <vt:lpstr>PowerPoint 演示文稿</vt:lpstr>
      <vt:lpstr>时间容限</vt:lpstr>
      <vt:lpstr>8.2寄存器</vt:lpstr>
      <vt:lpstr>寄存器register</vt:lpstr>
      <vt:lpstr>4位寄存器74x175</vt:lpstr>
      <vt:lpstr>8位寄存器</vt:lpstr>
      <vt:lpstr>PowerPoint 演示文稿</vt:lpstr>
      <vt:lpstr>PowerPoint 演示文稿</vt:lpstr>
      <vt:lpstr>8.3  计数器</vt:lpstr>
      <vt:lpstr>行波计数器（ripple counter）</vt:lpstr>
      <vt:lpstr>PowerPoint 演示文稿</vt:lpstr>
      <vt:lpstr>同步计数器synchronous counter</vt:lpstr>
      <vt:lpstr>有使能端的同步计数器</vt:lpstr>
      <vt:lpstr>有使能端的同步计数器</vt:lpstr>
      <vt:lpstr>有使能端的同步计数器</vt:lpstr>
      <vt:lpstr>4位二进制计数器74x163</vt:lpstr>
      <vt:lpstr>PowerPoint 演示文稿</vt:lpstr>
      <vt:lpstr>PowerPoint 演示文稿</vt:lpstr>
      <vt:lpstr>PowerPoint 演示文稿</vt:lpstr>
      <vt:lpstr>二进制计数器的状态译码</vt:lpstr>
      <vt:lpstr>二进制计数器的状态译码</vt:lpstr>
      <vt:lpstr>PowerPoint 演示文稿</vt:lpstr>
      <vt:lpstr>其它MSI计数器</vt:lpstr>
      <vt:lpstr>任意模值计数器</vt:lpstr>
      <vt:lpstr>任意模值计数器</vt:lpstr>
      <vt:lpstr>利用74x163实现模11计数器</vt:lpstr>
      <vt:lpstr>PowerPoint 演示文稿</vt:lpstr>
      <vt:lpstr>用74x163实现模11计数器</vt:lpstr>
      <vt:lpstr>PowerPoint 演示文稿</vt:lpstr>
      <vt:lpstr>74x163用作余3码计数器</vt:lpstr>
      <vt:lpstr>PowerPoint 演示文稿</vt:lpstr>
      <vt:lpstr>PowerPoint 演示文稿</vt:lpstr>
      <vt:lpstr>模m计数器（ m &gt; 2n）</vt:lpstr>
      <vt:lpstr>计数器的级联</vt:lpstr>
      <vt:lpstr>采用整体清零</vt:lpstr>
      <vt:lpstr>PowerPoint 演示文稿</vt:lpstr>
      <vt:lpstr>PowerPoint 演示文稿</vt:lpstr>
      <vt:lpstr>60进制的计数器整体级联0~59</vt:lpstr>
      <vt:lpstr>通过异步清零实现60进制</vt:lpstr>
      <vt:lpstr>60进制的计数器分解计数</vt:lpstr>
      <vt:lpstr>PowerPoint 演示文稿</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dc:title>
  <dc:creator>Wu Haijun</dc:creator>
  <cp:lastModifiedBy>刘 扬</cp:lastModifiedBy>
  <cp:revision>310</cp:revision>
  <dcterms:created xsi:type="dcterms:W3CDTF">2006-07-10T13:07:00Z</dcterms:created>
  <dcterms:modified xsi:type="dcterms:W3CDTF">2019-12-06T07:09:10Z</dcterms:modified>
</cp:coreProperties>
</file>