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9" r:id="rId1"/>
  </p:sldMasterIdLst>
  <p:notesMasterIdLst>
    <p:notesMasterId r:id="rId49"/>
  </p:notesMasterIdLst>
  <p:handoutMasterIdLst>
    <p:handoutMasterId r:id="rId50"/>
  </p:handoutMasterIdLst>
  <p:sldIdLst>
    <p:sldId id="256" r:id="rId2"/>
    <p:sldId id="291" r:id="rId3"/>
    <p:sldId id="594" r:id="rId4"/>
    <p:sldId id="509" r:id="rId5"/>
    <p:sldId id="736" r:id="rId6"/>
    <p:sldId id="416" r:id="rId7"/>
    <p:sldId id="478" r:id="rId8"/>
    <p:sldId id="657" r:id="rId9"/>
    <p:sldId id="558" r:id="rId10"/>
    <p:sldId id="559" r:id="rId11"/>
    <p:sldId id="560" r:id="rId12"/>
    <p:sldId id="566" r:id="rId13"/>
    <p:sldId id="567" r:id="rId14"/>
    <p:sldId id="645" r:id="rId15"/>
    <p:sldId id="530" r:id="rId16"/>
    <p:sldId id="569" r:id="rId17"/>
    <p:sldId id="570" r:id="rId18"/>
    <p:sldId id="532" r:id="rId19"/>
    <p:sldId id="533" r:id="rId20"/>
    <p:sldId id="538" r:id="rId21"/>
    <p:sldId id="659" r:id="rId22"/>
    <p:sldId id="662" r:id="rId23"/>
    <p:sldId id="670" r:id="rId24"/>
    <p:sldId id="663" r:id="rId25"/>
    <p:sldId id="664" r:id="rId26"/>
    <p:sldId id="665" r:id="rId27"/>
    <p:sldId id="666" r:id="rId28"/>
    <p:sldId id="677" r:id="rId29"/>
    <p:sldId id="673" r:id="rId30"/>
    <p:sldId id="557" r:id="rId31"/>
    <p:sldId id="300" r:id="rId32"/>
    <p:sldId id="571" r:id="rId33"/>
    <p:sldId id="573" r:id="rId34"/>
    <p:sldId id="626" r:id="rId35"/>
    <p:sldId id="631" r:id="rId36"/>
    <p:sldId id="629" r:id="rId37"/>
    <p:sldId id="632" r:id="rId38"/>
    <p:sldId id="633" r:id="rId39"/>
    <p:sldId id="634" r:id="rId40"/>
    <p:sldId id="636" r:id="rId41"/>
    <p:sldId id="637" r:id="rId42"/>
    <p:sldId id="734" r:id="rId43"/>
    <p:sldId id="735" r:id="rId44"/>
    <p:sldId id="575" r:id="rId45"/>
    <p:sldId id="576" r:id="rId46"/>
    <p:sldId id="317" r:id="rId47"/>
    <p:sldId id="318" r:id="rId48"/>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81" autoAdjust="0"/>
    <p:restoredTop sz="84532" autoAdjust="0"/>
  </p:normalViewPr>
  <p:slideViewPr>
    <p:cSldViewPr snapToObjects="1">
      <p:cViewPr varScale="1">
        <p:scale>
          <a:sx n="57" d="100"/>
          <a:sy n="57" d="100"/>
        </p:scale>
        <p:origin x="1636" y="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F8251A-2918-46E6-AFE7-18B337FF770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FA73A073-AF32-4780-8389-3C3BD917C788}">
      <dgm:prSet phldrT="[文本]"/>
      <dgm:spPr/>
      <dgm:t>
        <a:bodyPr/>
        <a:lstStyle/>
        <a:p>
          <a:r>
            <a:rPr lang="en-US" altLang="zh-CN" dirty="0"/>
            <a:t>digital logic circuit</a:t>
          </a:r>
          <a:endParaRPr lang="zh-CN" altLang="en-US" dirty="0"/>
        </a:p>
      </dgm:t>
    </dgm:pt>
    <dgm:pt modelId="{165465AE-25F7-43E6-A770-3B19652FC1ED}" type="parTrans" cxnId="{56AD965B-584B-4D7F-800C-FF7BB8FB3529}">
      <dgm:prSet/>
      <dgm:spPr/>
      <dgm:t>
        <a:bodyPr/>
        <a:lstStyle/>
        <a:p>
          <a:endParaRPr lang="zh-CN" altLang="en-US"/>
        </a:p>
      </dgm:t>
    </dgm:pt>
    <dgm:pt modelId="{C8E1ED6F-ECD1-49E1-82E9-91AD5A2FBD30}" type="sibTrans" cxnId="{56AD965B-584B-4D7F-800C-FF7BB8FB3529}">
      <dgm:prSet/>
      <dgm:spPr/>
      <dgm:t>
        <a:bodyPr/>
        <a:lstStyle/>
        <a:p>
          <a:endParaRPr lang="zh-CN" altLang="en-US"/>
        </a:p>
      </dgm:t>
    </dgm:pt>
    <dgm:pt modelId="{BFECA49A-2705-4113-9482-918D4D5F6B22}">
      <dgm:prSet phldrT="[文本]"/>
      <dgm:spPr/>
      <dgm:t>
        <a:bodyPr/>
        <a:lstStyle/>
        <a:p>
          <a:r>
            <a:rPr lang="en-US" altLang="zh-CN" dirty="0"/>
            <a:t>PLD</a:t>
          </a:r>
          <a:endParaRPr lang="zh-CN" altLang="en-US" dirty="0"/>
        </a:p>
      </dgm:t>
    </dgm:pt>
    <dgm:pt modelId="{57B3FA19-9E6C-417F-86AE-265047E9D595}" type="parTrans" cxnId="{194D4636-1B35-42DB-B742-3FCA9C766E3B}">
      <dgm:prSet/>
      <dgm:spPr/>
      <dgm:t>
        <a:bodyPr/>
        <a:lstStyle/>
        <a:p>
          <a:endParaRPr lang="zh-CN" altLang="en-US"/>
        </a:p>
      </dgm:t>
    </dgm:pt>
    <dgm:pt modelId="{FF2B6CC5-9D54-4760-BF7B-7E6DFB77F5E6}" type="sibTrans" cxnId="{194D4636-1B35-42DB-B742-3FCA9C766E3B}">
      <dgm:prSet/>
      <dgm:spPr/>
      <dgm:t>
        <a:bodyPr/>
        <a:lstStyle/>
        <a:p>
          <a:endParaRPr lang="zh-CN" altLang="en-US"/>
        </a:p>
      </dgm:t>
    </dgm:pt>
    <dgm:pt modelId="{7135C4E2-3C8F-43F0-8194-A01F90B916C8}">
      <dgm:prSet phldrT="[文本]"/>
      <dgm:spPr/>
      <dgm:t>
        <a:bodyPr/>
        <a:lstStyle/>
        <a:p>
          <a:r>
            <a:rPr lang="en-US" altLang="zh-CN" dirty="0"/>
            <a:t>ROM/RAM</a:t>
          </a:r>
          <a:endParaRPr lang="zh-CN" altLang="en-US" dirty="0"/>
        </a:p>
      </dgm:t>
    </dgm:pt>
    <dgm:pt modelId="{4B7BC1E7-ED65-4025-B315-429BDD02CE1D}" type="parTrans" cxnId="{06489051-385A-4810-ACAC-976CDA6006CE}">
      <dgm:prSet/>
      <dgm:spPr/>
      <dgm:t>
        <a:bodyPr/>
        <a:lstStyle/>
        <a:p>
          <a:endParaRPr lang="zh-CN" altLang="en-US"/>
        </a:p>
      </dgm:t>
    </dgm:pt>
    <dgm:pt modelId="{F73F6EC9-79BB-4EEA-81B4-0CA251995B5D}" type="sibTrans" cxnId="{06489051-385A-4810-ACAC-976CDA6006CE}">
      <dgm:prSet/>
      <dgm:spPr/>
      <dgm:t>
        <a:bodyPr/>
        <a:lstStyle/>
        <a:p>
          <a:endParaRPr lang="zh-CN" altLang="en-US"/>
        </a:p>
      </dgm:t>
    </dgm:pt>
    <dgm:pt modelId="{E5334D7B-FC4E-42FF-A6A4-DC2378598DE1}">
      <dgm:prSet phldrT="[文本]"/>
      <dgm:spPr/>
      <dgm:t>
        <a:bodyPr/>
        <a:lstStyle/>
        <a:p>
          <a:r>
            <a:rPr lang="en-US" altLang="zh-CN" dirty="0"/>
            <a:t>PAL/GAL</a:t>
          </a:r>
          <a:endParaRPr lang="zh-CN" altLang="en-US" dirty="0"/>
        </a:p>
      </dgm:t>
    </dgm:pt>
    <dgm:pt modelId="{56D94ADA-72C9-40BD-B08F-FDB4B03AB6B9}" type="parTrans" cxnId="{8D81B3A1-85A6-4982-BF4F-D1CA85FD76DD}">
      <dgm:prSet/>
      <dgm:spPr/>
      <dgm:t>
        <a:bodyPr/>
        <a:lstStyle/>
        <a:p>
          <a:endParaRPr lang="zh-CN" altLang="en-US"/>
        </a:p>
      </dgm:t>
    </dgm:pt>
    <dgm:pt modelId="{D870E546-4CAA-4326-BE04-56FB5111728A}" type="sibTrans" cxnId="{8D81B3A1-85A6-4982-BF4F-D1CA85FD76DD}">
      <dgm:prSet/>
      <dgm:spPr/>
      <dgm:t>
        <a:bodyPr/>
        <a:lstStyle/>
        <a:p>
          <a:endParaRPr lang="zh-CN" altLang="en-US"/>
        </a:p>
      </dgm:t>
    </dgm:pt>
    <dgm:pt modelId="{1FBF54C1-803B-48B6-B73D-EF2C7FE26FBC}">
      <dgm:prSet phldrT="[文本]"/>
      <dgm:spPr/>
      <dgm:t>
        <a:bodyPr/>
        <a:lstStyle/>
        <a:p>
          <a:r>
            <a:rPr lang="en-US" altLang="zh-CN" dirty="0"/>
            <a:t>ASIC</a:t>
          </a:r>
          <a:endParaRPr lang="zh-CN" altLang="en-US" dirty="0"/>
        </a:p>
      </dgm:t>
    </dgm:pt>
    <dgm:pt modelId="{C8423A3F-CC62-4A30-8D8B-A3B3C464F4CE}" type="parTrans" cxnId="{63D81AC0-5B95-47AA-BD93-B3CB1F576EB7}">
      <dgm:prSet/>
      <dgm:spPr/>
      <dgm:t>
        <a:bodyPr/>
        <a:lstStyle/>
        <a:p>
          <a:endParaRPr lang="zh-CN" altLang="en-US"/>
        </a:p>
      </dgm:t>
    </dgm:pt>
    <dgm:pt modelId="{5D9D0EE0-2FA6-44CA-A19B-0F34909ED0E7}" type="sibTrans" cxnId="{63D81AC0-5B95-47AA-BD93-B3CB1F576EB7}">
      <dgm:prSet/>
      <dgm:spPr/>
      <dgm:t>
        <a:bodyPr/>
        <a:lstStyle/>
        <a:p>
          <a:endParaRPr lang="zh-CN" altLang="en-US"/>
        </a:p>
      </dgm:t>
    </dgm:pt>
    <dgm:pt modelId="{B7D9C7F5-68BA-46FD-BCFF-CEDAD5F05F2E}">
      <dgm:prSet/>
      <dgm:spPr/>
      <dgm:t>
        <a:bodyPr/>
        <a:lstStyle/>
        <a:p>
          <a:r>
            <a:rPr lang="en-US" altLang="zh-CN" dirty="0"/>
            <a:t>CPLD</a:t>
          </a:r>
          <a:endParaRPr lang="zh-CN" altLang="en-US" dirty="0"/>
        </a:p>
      </dgm:t>
    </dgm:pt>
    <dgm:pt modelId="{F3538B62-BB91-41F5-B894-966EB5495506}" type="parTrans" cxnId="{2DF258B8-8339-419E-802F-07E96007D22A}">
      <dgm:prSet/>
      <dgm:spPr/>
      <dgm:t>
        <a:bodyPr/>
        <a:lstStyle/>
        <a:p>
          <a:endParaRPr lang="zh-CN" altLang="en-US"/>
        </a:p>
      </dgm:t>
    </dgm:pt>
    <dgm:pt modelId="{26F9FF1F-D4B8-493F-A592-75E5B4AC70C6}" type="sibTrans" cxnId="{2DF258B8-8339-419E-802F-07E96007D22A}">
      <dgm:prSet/>
      <dgm:spPr/>
      <dgm:t>
        <a:bodyPr/>
        <a:lstStyle/>
        <a:p>
          <a:endParaRPr lang="zh-CN" altLang="en-US"/>
        </a:p>
      </dgm:t>
    </dgm:pt>
    <dgm:pt modelId="{58019FE2-7BDB-4C59-ADE0-AD3FE6D8DB01}">
      <dgm:prSet/>
      <dgm:spPr/>
      <dgm:t>
        <a:bodyPr/>
        <a:lstStyle/>
        <a:p>
          <a:r>
            <a:rPr lang="en-US" altLang="zh-CN" dirty="0"/>
            <a:t>FPGA</a:t>
          </a:r>
          <a:endParaRPr lang="zh-CN" altLang="en-US" dirty="0"/>
        </a:p>
      </dgm:t>
    </dgm:pt>
    <dgm:pt modelId="{682260F3-29A6-4F01-8ECC-13F809DCF04F}" type="parTrans" cxnId="{8D1B579E-E1BE-4574-9751-8AB6417B9996}">
      <dgm:prSet/>
      <dgm:spPr/>
      <dgm:t>
        <a:bodyPr/>
        <a:lstStyle/>
        <a:p>
          <a:endParaRPr lang="zh-CN" altLang="en-US"/>
        </a:p>
      </dgm:t>
    </dgm:pt>
    <dgm:pt modelId="{1CF68A54-6B96-41E0-8FD2-96442F58BD5C}" type="sibTrans" cxnId="{8D1B579E-E1BE-4574-9751-8AB6417B9996}">
      <dgm:prSet/>
      <dgm:spPr/>
      <dgm:t>
        <a:bodyPr/>
        <a:lstStyle/>
        <a:p>
          <a:endParaRPr lang="zh-CN" altLang="en-US"/>
        </a:p>
      </dgm:t>
    </dgm:pt>
    <dgm:pt modelId="{FF6FFCC9-E84D-4DAA-97DC-20A24EC0E9DF}">
      <dgm:prSet/>
      <dgm:spPr/>
      <dgm:t>
        <a:bodyPr/>
        <a:lstStyle/>
        <a:p>
          <a:r>
            <a:rPr lang="en-US" altLang="zh-CN" dirty="0"/>
            <a:t>SSI/MSI</a:t>
          </a:r>
          <a:endParaRPr lang="zh-CN" altLang="en-US" dirty="0"/>
        </a:p>
      </dgm:t>
    </dgm:pt>
    <dgm:pt modelId="{AD944FA2-1E66-4F36-831B-BA1EF16EDB2A}" type="parTrans" cxnId="{6BD18D39-AD4F-490C-9B58-310B921A76A7}">
      <dgm:prSet/>
      <dgm:spPr/>
      <dgm:t>
        <a:bodyPr/>
        <a:lstStyle/>
        <a:p>
          <a:endParaRPr lang="zh-CN" altLang="en-US"/>
        </a:p>
      </dgm:t>
    </dgm:pt>
    <dgm:pt modelId="{798C8AB5-89B1-4E00-B5B1-7F33154D4B3A}" type="sibTrans" cxnId="{6BD18D39-AD4F-490C-9B58-310B921A76A7}">
      <dgm:prSet/>
      <dgm:spPr/>
      <dgm:t>
        <a:bodyPr/>
        <a:lstStyle/>
        <a:p>
          <a:endParaRPr lang="zh-CN" altLang="en-US"/>
        </a:p>
      </dgm:t>
    </dgm:pt>
    <dgm:pt modelId="{C04D5E20-0788-4791-A32F-EC4931378F14}" type="pres">
      <dgm:prSet presAssocID="{40F8251A-2918-46E6-AFE7-18B337FF7703}" presName="hierChild1" presStyleCnt="0">
        <dgm:presLayoutVars>
          <dgm:chPref val="1"/>
          <dgm:dir/>
          <dgm:animOne val="branch"/>
          <dgm:animLvl val="lvl"/>
          <dgm:resizeHandles/>
        </dgm:presLayoutVars>
      </dgm:prSet>
      <dgm:spPr/>
    </dgm:pt>
    <dgm:pt modelId="{9A758B23-9A57-4ABD-8D7C-B8DF188DC198}" type="pres">
      <dgm:prSet presAssocID="{FA73A073-AF32-4780-8389-3C3BD917C788}" presName="hierRoot1" presStyleCnt="0"/>
      <dgm:spPr/>
    </dgm:pt>
    <dgm:pt modelId="{987DD355-3788-4E3E-86BA-AB673DD082A1}" type="pres">
      <dgm:prSet presAssocID="{FA73A073-AF32-4780-8389-3C3BD917C788}" presName="composite" presStyleCnt="0"/>
      <dgm:spPr/>
    </dgm:pt>
    <dgm:pt modelId="{42C3DAE5-355F-4706-B5E4-6A8C42BD6325}" type="pres">
      <dgm:prSet presAssocID="{FA73A073-AF32-4780-8389-3C3BD917C788}" presName="background" presStyleLbl="node0" presStyleIdx="0" presStyleCnt="1"/>
      <dgm:spPr/>
    </dgm:pt>
    <dgm:pt modelId="{EFA6C382-2D3A-4A7D-9A47-D864E234E876}" type="pres">
      <dgm:prSet presAssocID="{FA73A073-AF32-4780-8389-3C3BD917C788}" presName="text" presStyleLbl="fgAcc0" presStyleIdx="0" presStyleCnt="1">
        <dgm:presLayoutVars>
          <dgm:chPref val="3"/>
        </dgm:presLayoutVars>
      </dgm:prSet>
      <dgm:spPr/>
    </dgm:pt>
    <dgm:pt modelId="{C1558B29-E78C-405D-ADC5-4BDCB9AC431C}" type="pres">
      <dgm:prSet presAssocID="{FA73A073-AF32-4780-8389-3C3BD917C788}" presName="hierChild2" presStyleCnt="0"/>
      <dgm:spPr/>
    </dgm:pt>
    <dgm:pt modelId="{55862EEF-AAC4-4062-8D7B-BC66E882645E}" type="pres">
      <dgm:prSet presAssocID="{AD944FA2-1E66-4F36-831B-BA1EF16EDB2A}" presName="Name10" presStyleLbl="parChTrans1D2" presStyleIdx="0" presStyleCnt="3"/>
      <dgm:spPr/>
    </dgm:pt>
    <dgm:pt modelId="{836551CB-224E-4FFA-9000-FAB28389A9DE}" type="pres">
      <dgm:prSet presAssocID="{FF6FFCC9-E84D-4DAA-97DC-20A24EC0E9DF}" presName="hierRoot2" presStyleCnt="0"/>
      <dgm:spPr/>
    </dgm:pt>
    <dgm:pt modelId="{5E334307-C5FE-4598-8664-A5D7EF67A48C}" type="pres">
      <dgm:prSet presAssocID="{FF6FFCC9-E84D-4DAA-97DC-20A24EC0E9DF}" presName="composite2" presStyleCnt="0"/>
      <dgm:spPr/>
    </dgm:pt>
    <dgm:pt modelId="{7001BE1A-361D-401D-9A81-E7B7AC26ECD8}" type="pres">
      <dgm:prSet presAssocID="{FF6FFCC9-E84D-4DAA-97DC-20A24EC0E9DF}" presName="background2" presStyleLbl="node2" presStyleIdx="0" presStyleCnt="3"/>
      <dgm:spPr/>
    </dgm:pt>
    <dgm:pt modelId="{A7BFDA1B-4253-4280-B075-D341B04D62EC}" type="pres">
      <dgm:prSet presAssocID="{FF6FFCC9-E84D-4DAA-97DC-20A24EC0E9DF}" presName="text2" presStyleLbl="fgAcc2" presStyleIdx="0" presStyleCnt="3">
        <dgm:presLayoutVars>
          <dgm:chPref val="3"/>
        </dgm:presLayoutVars>
      </dgm:prSet>
      <dgm:spPr/>
    </dgm:pt>
    <dgm:pt modelId="{3572C915-546B-4D1A-81F7-C1F4E733236D}" type="pres">
      <dgm:prSet presAssocID="{FF6FFCC9-E84D-4DAA-97DC-20A24EC0E9DF}" presName="hierChild3" presStyleCnt="0"/>
      <dgm:spPr/>
    </dgm:pt>
    <dgm:pt modelId="{36DF62A5-429E-4C1D-9F73-D3506E838CC4}" type="pres">
      <dgm:prSet presAssocID="{57B3FA19-9E6C-417F-86AE-265047E9D595}" presName="Name10" presStyleLbl="parChTrans1D2" presStyleIdx="1" presStyleCnt="3"/>
      <dgm:spPr/>
    </dgm:pt>
    <dgm:pt modelId="{65151322-76D6-426B-B30A-6459F9B524BF}" type="pres">
      <dgm:prSet presAssocID="{BFECA49A-2705-4113-9482-918D4D5F6B22}" presName="hierRoot2" presStyleCnt="0"/>
      <dgm:spPr/>
    </dgm:pt>
    <dgm:pt modelId="{258C4416-9EBA-41B3-BBC6-E0B7E486F8D6}" type="pres">
      <dgm:prSet presAssocID="{BFECA49A-2705-4113-9482-918D4D5F6B22}" presName="composite2" presStyleCnt="0"/>
      <dgm:spPr/>
    </dgm:pt>
    <dgm:pt modelId="{73D6D211-8D28-4DDD-BA95-7F80B8A1820D}" type="pres">
      <dgm:prSet presAssocID="{BFECA49A-2705-4113-9482-918D4D5F6B22}" presName="background2" presStyleLbl="node2" presStyleIdx="1" presStyleCnt="3"/>
      <dgm:spPr/>
    </dgm:pt>
    <dgm:pt modelId="{EE08A38D-4785-45EB-9F4E-2B3861CF7184}" type="pres">
      <dgm:prSet presAssocID="{BFECA49A-2705-4113-9482-918D4D5F6B22}" presName="text2" presStyleLbl="fgAcc2" presStyleIdx="1" presStyleCnt="3">
        <dgm:presLayoutVars>
          <dgm:chPref val="3"/>
        </dgm:presLayoutVars>
      </dgm:prSet>
      <dgm:spPr/>
    </dgm:pt>
    <dgm:pt modelId="{2E375750-FF17-484E-BCE6-02EF8B5A91B7}" type="pres">
      <dgm:prSet presAssocID="{BFECA49A-2705-4113-9482-918D4D5F6B22}" presName="hierChild3" presStyleCnt="0"/>
      <dgm:spPr/>
    </dgm:pt>
    <dgm:pt modelId="{6CE234B2-68AA-4880-8E4E-46B0FC6234E5}" type="pres">
      <dgm:prSet presAssocID="{4B7BC1E7-ED65-4025-B315-429BDD02CE1D}" presName="Name17" presStyleLbl="parChTrans1D3" presStyleIdx="0" presStyleCnt="4"/>
      <dgm:spPr/>
    </dgm:pt>
    <dgm:pt modelId="{9805A7CE-147D-4200-A7FE-81FA42288DF2}" type="pres">
      <dgm:prSet presAssocID="{7135C4E2-3C8F-43F0-8194-A01F90B916C8}" presName="hierRoot3" presStyleCnt="0"/>
      <dgm:spPr/>
    </dgm:pt>
    <dgm:pt modelId="{6BB8AB4A-C081-439D-B8DF-744CA15FF4E2}" type="pres">
      <dgm:prSet presAssocID="{7135C4E2-3C8F-43F0-8194-A01F90B916C8}" presName="composite3" presStyleCnt="0"/>
      <dgm:spPr/>
    </dgm:pt>
    <dgm:pt modelId="{BB81BCF1-92A8-4403-B684-D912D39988C4}" type="pres">
      <dgm:prSet presAssocID="{7135C4E2-3C8F-43F0-8194-A01F90B916C8}" presName="background3" presStyleLbl="node3" presStyleIdx="0" presStyleCnt="4"/>
      <dgm:spPr/>
    </dgm:pt>
    <dgm:pt modelId="{27009546-4EC8-4371-A983-BF4A67424964}" type="pres">
      <dgm:prSet presAssocID="{7135C4E2-3C8F-43F0-8194-A01F90B916C8}" presName="text3" presStyleLbl="fgAcc3" presStyleIdx="0" presStyleCnt="4">
        <dgm:presLayoutVars>
          <dgm:chPref val="3"/>
        </dgm:presLayoutVars>
      </dgm:prSet>
      <dgm:spPr/>
    </dgm:pt>
    <dgm:pt modelId="{82668484-C628-467F-905E-9265F18946C8}" type="pres">
      <dgm:prSet presAssocID="{7135C4E2-3C8F-43F0-8194-A01F90B916C8}" presName="hierChild4" presStyleCnt="0"/>
      <dgm:spPr/>
    </dgm:pt>
    <dgm:pt modelId="{9B093C1E-8D8D-430F-913C-8867E72AA7B8}" type="pres">
      <dgm:prSet presAssocID="{56D94ADA-72C9-40BD-B08F-FDB4B03AB6B9}" presName="Name17" presStyleLbl="parChTrans1D3" presStyleIdx="1" presStyleCnt="4"/>
      <dgm:spPr/>
    </dgm:pt>
    <dgm:pt modelId="{DB38CC69-EE56-4675-AE3C-76606B25B074}" type="pres">
      <dgm:prSet presAssocID="{E5334D7B-FC4E-42FF-A6A4-DC2378598DE1}" presName="hierRoot3" presStyleCnt="0"/>
      <dgm:spPr/>
    </dgm:pt>
    <dgm:pt modelId="{1124BB0C-16F6-42FC-987B-C3317EC126C2}" type="pres">
      <dgm:prSet presAssocID="{E5334D7B-FC4E-42FF-A6A4-DC2378598DE1}" presName="composite3" presStyleCnt="0"/>
      <dgm:spPr/>
    </dgm:pt>
    <dgm:pt modelId="{BB44001E-DE32-4F59-984C-0E5A29693F23}" type="pres">
      <dgm:prSet presAssocID="{E5334D7B-FC4E-42FF-A6A4-DC2378598DE1}" presName="background3" presStyleLbl="node3" presStyleIdx="1" presStyleCnt="4"/>
      <dgm:spPr/>
    </dgm:pt>
    <dgm:pt modelId="{FF5145CB-FB3E-409B-AE39-09B1F2734B6A}" type="pres">
      <dgm:prSet presAssocID="{E5334D7B-FC4E-42FF-A6A4-DC2378598DE1}" presName="text3" presStyleLbl="fgAcc3" presStyleIdx="1" presStyleCnt="4">
        <dgm:presLayoutVars>
          <dgm:chPref val="3"/>
        </dgm:presLayoutVars>
      </dgm:prSet>
      <dgm:spPr/>
    </dgm:pt>
    <dgm:pt modelId="{9CE64C3F-02AB-48E3-94E3-611B709151A7}" type="pres">
      <dgm:prSet presAssocID="{E5334D7B-FC4E-42FF-A6A4-DC2378598DE1}" presName="hierChild4" presStyleCnt="0"/>
      <dgm:spPr/>
    </dgm:pt>
    <dgm:pt modelId="{2278D799-5049-4A0A-B017-59760030488D}" type="pres">
      <dgm:prSet presAssocID="{F3538B62-BB91-41F5-B894-966EB5495506}" presName="Name17" presStyleLbl="parChTrans1D3" presStyleIdx="2" presStyleCnt="4"/>
      <dgm:spPr/>
    </dgm:pt>
    <dgm:pt modelId="{B1797DC2-E7E1-40FC-9CBE-101026221612}" type="pres">
      <dgm:prSet presAssocID="{B7D9C7F5-68BA-46FD-BCFF-CEDAD5F05F2E}" presName="hierRoot3" presStyleCnt="0"/>
      <dgm:spPr/>
    </dgm:pt>
    <dgm:pt modelId="{1AE34DD6-C5ED-4CE3-88EE-E2445F6EB692}" type="pres">
      <dgm:prSet presAssocID="{B7D9C7F5-68BA-46FD-BCFF-CEDAD5F05F2E}" presName="composite3" presStyleCnt="0"/>
      <dgm:spPr/>
    </dgm:pt>
    <dgm:pt modelId="{CF71AD6F-F229-466B-9F15-99FA15387B31}" type="pres">
      <dgm:prSet presAssocID="{B7D9C7F5-68BA-46FD-BCFF-CEDAD5F05F2E}" presName="background3" presStyleLbl="node3" presStyleIdx="2" presStyleCnt="4"/>
      <dgm:spPr/>
    </dgm:pt>
    <dgm:pt modelId="{9E434A4A-8724-4826-8C3B-88D09836F004}" type="pres">
      <dgm:prSet presAssocID="{B7D9C7F5-68BA-46FD-BCFF-CEDAD5F05F2E}" presName="text3" presStyleLbl="fgAcc3" presStyleIdx="2" presStyleCnt="4">
        <dgm:presLayoutVars>
          <dgm:chPref val="3"/>
        </dgm:presLayoutVars>
      </dgm:prSet>
      <dgm:spPr/>
    </dgm:pt>
    <dgm:pt modelId="{7C787199-E021-4AD5-895D-5F6E1D33E780}" type="pres">
      <dgm:prSet presAssocID="{B7D9C7F5-68BA-46FD-BCFF-CEDAD5F05F2E}" presName="hierChild4" presStyleCnt="0"/>
      <dgm:spPr/>
    </dgm:pt>
    <dgm:pt modelId="{C6013D51-4C2C-4AA4-A21E-0FD102C01BD6}" type="pres">
      <dgm:prSet presAssocID="{682260F3-29A6-4F01-8ECC-13F809DCF04F}" presName="Name17" presStyleLbl="parChTrans1D3" presStyleIdx="3" presStyleCnt="4"/>
      <dgm:spPr/>
    </dgm:pt>
    <dgm:pt modelId="{988F70B9-355F-431C-A05E-74C8D2DBD3A6}" type="pres">
      <dgm:prSet presAssocID="{58019FE2-7BDB-4C59-ADE0-AD3FE6D8DB01}" presName="hierRoot3" presStyleCnt="0"/>
      <dgm:spPr/>
    </dgm:pt>
    <dgm:pt modelId="{55C219E1-A446-47D4-BCCC-C2990A8A139E}" type="pres">
      <dgm:prSet presAssocID="{58019FE2-7BDB-4C59-ADE0-AD3FE6D8DB01}" presName="composite3" presStyleCnt="0"/>
      <dgm:spPr/>
    </dgm:pt>
    <dgm:pt modelId="{85ED2285-830F-4DA3-BC59-BC4CCD1BE70A}" type="pres">
      <dgm:prSet presAssocID="{58019FE2-7BDB-4C59-ADE0-AD3FE6D8DB01}" presName="background3" presStyleLbl="node3" presStyleIdx="3" presStyleCnt="4"/>
      <dgm:spPr/>
    </dgm:pt>
    <dgm:pt modelId="{44284829-C221-4EF0-A05A-677418534B40}" type="pres">
      <dgm:prSet presAssocID="{58019FE2-7BDB-4C59-ADE0-AD3FE6D8DB01}" presName="text3" presStyleLbl="fgAcc3" presStyleIdx="3" presStyleCnt="4">
        <dgm:presLayoutVars>
          <dgm:chPref val="3"/>
        </dgm:presLayoutVars>
      </dgm:prSet>
      <dgm:spPr/>
    </dgm:pt>
    <dgm:pt modelId="{6AA9819A-629C-40B4-9887-CF769E1F7EF1}" type="pres">
      <dgm:prSet presAssocID="{58019FE2-7BDB-4C59-ADE0-AD3FE6D8DB01}" presName="hierChild4" presStyleCnt="0"/>
      <dgm:spPr/>
    </dgm:pt>
    <dgm:pt modelId="{9C8E5DA6-D4B8-4178-8934-6C26D63A080C}" type="pres">
      <dgm:prSet presAssocID="{C8423A3F-CC62-4A30-8D8B-A3B3C464F4CE}" presName="Name10" presStyleLbl="parChTrans1D2" presStyleIdx="2" presStyleCnt="3"/>
      <dgm:spPr/>
    </dgm:pt>
    <dgm:pt modelId="{A3304200-921F-4178-B0C6-CE37BFB26BC6}" type="pres">
      <dgm:prSet presAssocID="{1FBF54C1-803B-48B6-B73D-EF2C7FE26FBC}" presName="hierRoot2" presStyleCnt="0"/>
      <dgm:spPr/>
    </dgm:pt>
    <dgm:pt modelId="{7D41EA1A-6C16-403A-BB41-C047D11BC85A}" type="pres">
      <dgm:prSet presAssocID="{1FBF54C1-803B-48B6-B73D-EF2C7FE26FBC}" presName="composite2" presStyleCnt="0"/>
      <dgm:spPr/>
    </dgm:pt>
    <dgm:pt modelId="{DA23D6E2-2F86-4A02-B507-59040A0307E6}" type="pres">
      <dgm:prSet presAssocID="{1FBF54C1-803B-48B6-B73D-EF2C7FE26FBC}" presName="background2" presStyleLbl="node2" presStyleIdx="2" presStyleCnt="3"/>
      <dgm:spPr/>
    </dgm:pt>
    <dgm:pt modelId="{FE3397C4-A586-42A2-AFCC-0A392D968824}" type="pres">
      <dgm:prSet presAssocID="{1FBF54C1-803B-48B6-B73D-EF2C7FE26FBC}" presName="text2" presStyleLbl="fgAcc2" presStyleIdx="2" presStyleCnt="3">
        <dgm:presLayoutVars>
          <dgm:chPref val="3"/>
        </dgm:presLayoutVars>
      </dgm:prSet>
      <dgm:spPr/>
    </dgm:pt>
    <dgm:pt modelId="{3E42E1E5-CA36-49A0-9F0D-41BBDD1B69E1}" type="pres">
      <dgm:prSet presAssocID="{1FBF54C1-803B-48B6-B73D-EF2C7FE26FBC}" presName="hierChild3" presStyleCnt="0"/>
      <dgm:spPr/>
    </dgm:pt>
  </dgm:ptLst>
  <dgm:cxnLst>
    <dgm:cxn modelId="{CBA3CD09-CC1E-48E4-8E46-FC64E7B75CE8}" type="presOf" srcId="{56D94ADA-72C9-40BD-B08F-FDB4B03AB6B9}" destId="{9B093C1E-8D8D-430F-913C-8867E72AA7B8}" srcOrd="0" destOrd="0" presId="urn:microsoft.com/office/officeart/2005/8/layout/hierarchy1"/>
    <dgm:cxn modelId="{F9C7970C-B3BC-4F35-8283-5270B20A0A2F}" type="presOf" srcId="{AD944FA2-1E66-4F36-831B-BA1EF16EDB2A}" destId="{55862EEF-AAC4-4062-8D7B-BC66E882645E}" srcOrd="0" destOrd="0" presId="urn:microsoft.com/office/officeart/2005/8/layout/hierarchy1"/>
    <dgm:cxn modelId="{EF9C2D34-8516-4177-9F31-3E6479E01667}" type="presOf" srcId="{E5334D7B-FC4E-42FF-A6A4-DC2378598DE1}" destId="{FF5145CB-FB3E-409B-AE39-09B1F2734B6A}" srcOrd="0" destOrd="0" presId="urn:microsoft.com/office/officeart/2005/8/layout/hierarchy1"/>
    <dgm:cxn modelId="{194D4636-1B35-42DB-B742-3FCA9C766E3B}" srcId="{FA73A073-AF32-4780-8389-3C3BD917C788}" destId="{BFECA49A-2705-4113-9482-918D4D5F6B22}" srcOrd="1" destOrd="0" parTransId="{57B3FA19-9E6C-417F-86AE-265047E9D595}" sibTransId="{FF2B6CC5-9D54-4760-BF7B-7E6DFB77F5E6}"/>
    <dgm:cxn modelId="{6BD18D39-AD4F-490C-9B58-310B921A76A7}" srcId="{FA73A073-AF32-4780-8389-3C3BD917C788}" destId="{FF6FFCC9-E84D-4DAA-97DC-20A24EC0E9DF}" srcOrd="0" destOrd="0" parTransId="{AD944FA2-1E66-4F36-831B-BA1EF16EDB2A}" sibTransId="{798C8AB5-89B1-4E00-B5B1-7F33154D4B3A}"/>
    <dgm:cxn modelId="{B5B5D33F-EBE1-4097-82C6-620CF036399E}" type="presOf" srcId="{C8423A3F-CC62-4A30-8D8B-A3B3C464F4CE}" destId="{9C8E5DA6-D4B8-4178-8934-6C26D63A080C}" srcOrd="0" destOrd="0" presId="urn:microsoft.com/office/officeart/2005/8/layout/hierarchy1"/>
    <dgm:cxn modelId="{56AD965B-584B-4D7F-800C-FF7BB8FB3529}" srcId="{40F8251A-2918-46E6-AFE7-18B337FF7703}" destId="{FA73A073-AF32-4780-8389-3C3BD917C788}" srcOrd="0" destOrd="0" parTransId="{165465AE-25F7-43E6-A770-3B19652FC1ED}" sibTransId="{C8E1ED6F-ECD1-49E1-82E9-91AD5A2FBD30}"/>
    <dgm:cxn modelId="{7F88D34F-812C-4CE3-8F63-3B610DB99786}" type="presOf" srcId="{4B7BC1E7-ED65-4025-B315-429BDD02CE1D}" destId="{6CE234B2-68AA-4880-8E4E-46B0FC6234E5}" srcOrd="0" destOrd="0" presId="urn:microsoft.com/office/officeart/2005/8/layout/hierarchy1"/>
    <dgm:cxn modelId="{0FE9D170-BFA6-4CF6-BD3E-7CEE3C40E7DA}" type="presOf" srcId="{40F8251A-2918-46E6-AFE7-18B337FF7703}" destId="{C04D5E20-0788-4791-A32F-EC4931378F14}" srcOrd="0" destOrd="0" presId="urn:microsoft.com/office/officeart/2005/8/layout/hierarchy1"/>
    <dgm:cxn modelId="{06489051-385A-4810-ACAC-976CDA6006CE}" srcId="{BFECA49A-2705-4113-9482-918D4D5F6B22}" destId="{7135C4E2-3C8F-43F0-8194-A01F90B916C8}" srcOrd="0" destOrd="0" parTransId="{4B7BC1E7-ED65-4025-B315-429BDD02CE1D}" sibTransId="{F73F6EC9-79BB-4EEA-81B4-0CA251995B5D}"/>
    <dgm:cxn modelId="{F0576959-8E45-4624-8FC6-946A3940DCA8}" type="presOf" srcId="{BFECA49A-2705-4113-9482-918D4D5F6B22}" destId="{EE08A38D-4785-45EB-9F4E-2B3861CF7184}" srcOrd="0" destOrd="0" presId="urn:microsoft.com/office/officeart/2005/8/layout/hierarchy1"/>
    <dgm:cxn modelId="{8551F98F-4642-40F9-AB58-BEADAC45EBB9}" type="presOf" srcId="{7135C4E2-3C8F-43F0-8194-A01F90B916C8}" destId="{27009546-4EC8-4371-A983-BF4A67424964}" srcOrd="0" destOrd="0" presId="urn:microsoft.com/office/officeart/2005/8/layout/hierarchy1"/>
    <dgm:cxn modelId="{5DB9D191-1571-45BD-83E3-9572796D02F6}" type="presOf" srcId="{FF6FFCC9-E84D-4DAA-97DC-20A24EC0E9DF}" destId="{A7BFDA1B-4253-4280-B075-D341B04D62EC}" srcOrd="0" destOrd="0" presId="urn:microsoft.com/office/officeart/2005/8/layout/hierarchy1"/>
    <dgm:cxn modelId="{9FB3BD96-5182-499B-98CC-648F2F959531}" type="presOf" srcId="{682260F3-29A6-4F01-8ECC-13F809DCF04F}" destId="{C6013D51-4C2C-4AA4-A21E-0FD102C01BD6}" srcOrd="0" destOrd="0" presId="urn:microsoft.com/office/officeart/2005/8/layout/hierarchy1"/>
    <dgm:cxn modelId="{8D1B579E-E1BE-4574-9751-8AB6417B9996}" srcId="{BFECA49A-2705-4113-9482-918D4D5F6B22}" destId="{58019FE2-7BDB-4C59-ADE0-AD3FE6D8DB01}" srcOrd="3" destOrd="0" parTransId="{682260F3-29A6-4F01-8ECC-13F809DCF04F}" sibTransId="{1CF68A54-6B96-41E0-8FD2-96442F58BD5C}"/>
    <dgm:cxn modelId="{8D81B3A1-85A6-4982-BF4F-D1CA85FD76DD}" srcId="{BFECA49A-2705-4113-9482-918D4D5F6B22}" destId="{E5334D7B-FC4E-42FF-A6A4-DC2378598DE1}" srcOrd="1" destOrd="0" parTransId="{56D94ADA-72C9-40BD-B08F-FDB4B03AB6B9}" sibTransId="{D870E546-4CAA-4326-BE04-56FB5111728A}"/>
    <dgm:cxn modelId="{DA2DB3B4-F166-4F34-A391-AFDE5447CCED}" type="presOf" srcId="{1FBF54C1-803B-48B6-B73D-EF2C7FE26FBC}" destId="{FE3397C4-A586-42A2-AFCC-0A392D968824}" srcOrd="0" destOrd="0" presId="urn:microsoft.com/office/officeart/2005/8/layout/hierarchy1"/>
    <dgm:cxn modelId="{2DF258B8-8339-419E-802F-07E96007D22A}" srcId="{BFECA49A-2705-4113-9482-918D4D5F6B22}" destId="{B7D9C7F5-68BA-46FD-BCFF-CEDAD5F05F2E}" srcOrd="2" destOrd="0" parTransId="{F3538B62-BB91-41F5-B894-966EB5495506}" sibTransId="{26F9FF1F-D4B8-493F-A592-75E5B4AC70C6}"/>
    <dgm:cxn modelId="{63D81AC0-5B95-47AA-BD93-B3CB1F576EB7}" srcId="{FA73A073-AF32-4780-8389-3C3BD917C788}" destId="{1FBF54C1-803B-48B6-B73D-EF2C7FE26FBC}" srcOrd="2" destOrd="0" parTransId="{C8423A3F-CC62-4A30-8D8B-A3B3C464F4CE}" sibTransId="{5D9D0EE0-2FA6-44CA-A19B-0F34909ED0E7}"/>
    <dgm:cxn modelId="{754C83CD-8C83-4249-97CB-6511019EC0F7}" type="presOf" srcId="{57B3FA19-9E6C-417F-86AE-265047E9D595}" destId="{36DF62A5-429E-4C1D-9F73-D3506E838CC4}" srcOrd="0" destOrd="0" presId="urn:microsoft.com/office/officeart/2005/8/layout/hierarchy1"/>
    <dgm:cxn modelId="{9017B4D6-7C5A-4D5E-9401-ED05AF354FC7}" type="presOf" srcId="{F3538B62-BB91-41F5-B894-966EB5495506}" destId="{2278D799-5049-4A0A-B017-59760030488D}" srcOrd="0" destOrd="0" presId="urn:microsoft.com/office/officeart/2005/8/layout/hierarchy1"/>
    <dgm:cxn modelId="{8A3D89E4-866C-4BFB-AA36-A754B59FB0DF}" type="presOf" srcId="{B7D9C7F5-68BA-46FD-BCFF-CEDAD5F05F2E}" destId="{9E434A4A-8724-4826-8C3B-88D09836F004}" srcOrd="0" destOrd="0" presId="urn:microsoft.com/office/officeart/2005/8/layout/hierarchy1"/>
    <dgm:cxn modelId="{0C3C09F9-F76E-405C-A7D2-798969CDB630}" type="presOf" srcId="{58019FE2-7BDB-4C59-ADE0-AD3FE6D8DB01}" destId="{44284829-C221-4EF0-A05A-677418534B40}" srcOrd="0" destOrd="0" presId="urn:microsoft.com/office/officeart/2005/8/layout/hierarchy1"/>
    <dgm:cxn modelId="{992346FA-A2BA-4BCC-A94C-9986883876C3}" type="presOf" srcId="{FA73A073-AF32-4780-8389-3C3BD917C788}" destId="{EFA6C382-2D3A-4A7D-9A47-D864E234E876}" srcOrd="0" destOrd="0" presId="urn:microsoft.com/office/officeart/2005/8/layout/hierarchy1"/>
    <dgm:cxn modelId="{5BEFE2A1-F93E-4A7C-A381-E12235932898}" type="presParOf" srcId="{C04D5E20-0788-4791-A32F-EC4931378F14}" destId="{9A758B23-9A57-4ABD-8D7C-B8DF188DC198}" srcOrd="0" destOrd="0" presId="urn:microsoft.com/office/officeart/2005/8/layout/hierarchy1"/>
    <dgm:cxn modelId="{CE73DF86-4EE6-40D1-BA95-467A72DEF86C}" type="presParOf" srcId="{9A758B23-9A57-4ABD-8D7C-B8DF188DC198}" destId="{987DD355-3788-4E3E-86BA-AB673DD082A1}" srcOrd="0" destOrd="0" presId="urn:microsoft.com/office/officeart/2005/8/layout/hierarchy1"/>
    <dgm:cxn modelId="{EF40225C-473F-42BB-9A50-1A1683B8A7D5}" type="presParOf" srcId="{987DD355-3788-4E3E-86BA-AB673DD082A1}" destId="{42C3DAE5-355F-4706-B5E4-6A8C42BD6325}" srcOrd="0" destOrd="0" presId="urn:microsoft.com/office/officeart/2005/8/layout/hierarchy1"/>
    <dgm:cxn modelId="{C383EA02-C3A2-4BFA-8467-379227DF89F5}" type="presParOf" srcId="{987DD355-3788-4E3E-86BA-AB673DD082A1}" destId="{EFA6C382-2D3A-4A7D-9A47-D864E234E876}" srcOrd="1" destOrd="0" presId="urn:microsoft.com/office/officeart/2005/8/layout/hierarchy1"/>
    <dgm:cxn modelId="{9BF55942-E48D-4572-A7A7-44D43A1ECE5F}" type="presParOf" srcId="{9A758B23-9A57-4ABD-8D7C-B8DF188DC198}" destId="{C1558B29-E78C-405D-ADC5-4BDCB9AC431C}" srcOrd="1" destOrd="0" presId="urn:microsoft.com/office/officeart/2005/8/layout/hierarchy1"/>
    <dgm:cxn modelId="{8D440C4C-A105-416B-896E-98768B6F0DCA}" type="presParOf" srcId="{C1558B29-E78C-405D-ADC5-4BDCB9AC431C}" destId="{55862EEF-AAC4-4062-8D7B-BC66E882645E}" srcOrd="0" destOrd="0" presId="urn:microsoft.com/office/officeart/2005/8/layout/hierarchy1"/>
    <dgm:cxn modelId="{479CC5BD-0144-4FDB-AA36-299A5F663076}" type="presParOf" srcId="{C1558B29-E78C-405D-ADC5-4BDCB9AC431C}" destId="{836551CB-224E-4FFA-9000-FAB28389A9DE}" srcOrd="1" destOrd="0" presId="urn:microsoft.com/office/officeart/2005/8/layout/hierarchy1"/>
    <dgm:cxn modelId="{D67C0CAC-C88F-47CB-A2D3-D0BCE9E5BCEE}" type="presParOf" srcId="{836551CB-224E-4FFA-9000-FAB28389A9DE}" destId="{5E334307-C5FE-4598-8664-A5D7EF67A48C}" srcOrd="0" destOrd="0" presId="urn:microsoft.com/office/officeart/2005/8/layout/hierarchy1"/>
    <dgm:cxn modelId="{27EB7534-D810-490E-8846-A057046AC64F}" type="presParOf" srcId="{5E334307-C5FE-4598-8664-A5D7EF67A48C}" destId="{7001BE1A-361D-401D-9A81-E7B7AC26ECD8}" srcOrd="0" destOrd="0" presId="urn:microsoft.com/office/officeart/2005/8/layout/hierarchy1"/>
    <dgm:cxn modelId="{1F21D65E-9EE3-45FA-A918-C7BDF098941C}" type="presParOf" srcId="{5E334307-C5FE-4598-8664-A5D7EF67A48C}" destId="{A7BFDA1B-4253-4280-B075-D341B04D62EC}" srcOrd="1" destOrd="0" presId="urn:microsoft.com/office/officeart/2005/8/layout/hierarchy1"/>
    <dgm:cxn modelId="{39AAF39D-462F-41D4-B9E3-F761198639FF}" type="presParOf" srcId="{836551CB-224E-4FFA-9000-FAB28389A9DE}" destId="{3572C915-546B-4D1A-81F7-C1F4E733236D}" srcOrd="1" destOrd="0" presId="urn:microsoft.com/office/officeart/2005/8/layout/hierarchy1"/>
    <dgm:cxn modelId="{62152C43-7A94-451D-B88E-FE8B2FECCA64}" type="presParOf" srcId="{C1558B29-E78C-405D-ADC5-4BDCB9AC431C}" destId="{36DF62A5-429E-4C1D-9F73-D3506E838CC4}" srcOrd="2" destOrd="0" presId="urn:microsoft.com/office/officeart/2005/8/layout/hierarchy1"/>
    <dgm:cxn modelId="{D8A7D5AF-8E02-450D-90AC-3C089CE4C451}" type="presParOf" srcId="{C1558B29-E78C-405D-ADC5-4BDCB9AC431C}" destId="{65151322-76D6-426B-B30A-6459F9B524BF}" srcOrd="3" destOrd="0" presId="urn:microsoft.com/office/officeart/2005/8/layout/hierarchy1"/>
    <dgm:cxn modelId="{B151CFDF-26F5-4ADB-9305-BCF0CAE3E1C2}" type="presParOf" srcId="{65151322-76D6-426B-B30A-6459F9B524BF}" destId="{258C4416-9EBA-41B3-BBC6-E0B7E486F8D6}" srcOrd="0" destOrd="0" presId="urn:microsoft.com/office/officeart/2005/8/layout/hierarchy1"/>
    <dgm:cxn modelId="{22517932-D10D-4D4C-B6E6-F1DF89D6ADDD}" type="presParOf" srcId="{258C4416-9EBA-41B3-BBC6-E0B7E486F8D6}" destId="{73D6D211-8D28-4DDD-BA95-7F80B8A1820D}" srcOrd="0" destOrd="0" presId="urn:microsoft.com/office/officeart/2005/8/layout/hierarchy1"/>
    <dgm:cxn modelId="{9334D2F0-13C4-4A58-9489-F444A0D9A3E4}" type="presParOf" srcId="{258C4416-9EBA-41B3-BBC6-E0B7E486F8D6}" destId="{EE08A38D-4785-45EB-9F4E-2B3861CF7184}" srcOrd="1" destOrd="0" presId="urn:microsoft.com/office/officeart/2005/8/layout/hierarchy1"/>
    <dgm:cxn modelId="{343D338F-6D2F-406A-8FFA-675620BA17CD}" type="presParOf" srcId="{65151322-76D6-426B-B30A-6459F9B524BF}" destId="{2E375750-FF17-484E-BCE6-02EF8B5A91B7}" srcOrd="1" destOrd="0" presId="urn:microsoft.com/office/officeart/2005/8/layout/hierarchy1"/>
    <dgm:cxn modelId="{B44B8573-A60D-45BD-9CA3-3629FA9BF01E}" type="presParOf" srcId="{2E375750-FF17-484E-BCE6-02EF8B5A91B7}" destId="{6CE234B2-68AA-4880-8E4E-46B0FC6234E5}" srcOrd="0" destOrd="0" presId="urn:microsoft.com/office/officeart/2005/8/layout/hierarchy1"/>
    <dgm:cxn modelId="{2F3ACB80-37D4-4FB9-BAA0-3C00080B99ED}" type="presParOf" srcId="{2E375750-FF17-484E-BCE6-02EF8B5A91B7}" destId="{9805A7CE-147D-4200-A7FE-81FA42288DF2}" srcOrd="1" destOrd="0" presId="urn:microsoft.com/office/officeart/2005/8/layout/hierarchy1"/>
    <dgm:cxn modelId="{66599E7F-691E-41E4-AF59-12DDB90387C2}" type="presParOf" srcId="{9805A7CE-147D-4200-A7FE-81FA42288DF2}" destId="{6BB8AB4A-C081-439D-B8DF-744CA15FF4E2}" srcOrd="0" destOrd="0" presId="urn:microsoft.com/office/officeart/2005/8/layout/hierarchy1"/>
    <dgm:cxn modelId="{AB674DC7-80C6-425D-9EBD-347348F455D1}" type="presParOf" srcId="{6BB8AB4A-C081-439D-B8DF-744CA15FF4E2}" destId="{BB81BCF1-92A8-4403-B684-D912D39988C4}" srcOrd="0" destOrd="0" presId="urn:microsoft.com/office/officeart/2005/8/layout/hierarchy1"/>
    <dgm:cxn modelId="{3E91AEC7-8916-4A68-B612-8F7CC581C257}" type="presParOf" srcId="{6BB8AB4A-C081-439D-B8DF-744CA15FF4E2}" destId="{27009546-4EC8-4371-A983-BF4A67424964}" srcOrd="1" destOrd="0" presId="urn:microsoft.com/office/officeart/2005/8/layout/hierarchy1"/>
    <dgm:cxn modelId="{3FB79910-5EA3-4ED2-B8CE-5D7B6AE551B8}" type="presParOf" srcId="{9805A7CE-147D-4200-A7FE-81FA42288DF2}" destId="{82668484-C628-467F-905E-9265F18946C8}" srcOrd="1" destOrd="0" presId="urn:microsoft.com/office/officeart/2005/8/layout/hierarchy1"/>
    <dgm:cxn modelId="{2ADA946A-B6B5-4873-A6F1-2C4A76EAB46F}" type="presParOf" srcId="{2E375750-FF17-484E-BCE6-02EF8B5A91B7}" destId="{9B093C1E-8D8D-430F-913C-8867E72AA7B8}" srcOrd="2" destOrd="0" presId="urn:microsoft.com/office/officeart/2005/8/layout/hierarchy1"/>
    <dgm:cxn modelId="{67B535D9-533B-409C-B887-42C5CE4C18F2}" type="presParOf" srcId="{2E375750-FF17-484E-BCE6-02EF8B5A91B7}" destId="{DB38CC69-EE56-4675-AE3C-76606B25B074}" srcOrd="3" destOrd="0" presId="urn:microsoft.com/office/officeart/2005/8/layout/hierarchy1"/>
    <dgm:cxn modelId="{4846903B-1C67-4C21-AE74-53658B6E4767}" type="presParOf" srcId="{DB38CC69-EE56-4675-AE3C-76606B25B074}" destId="{1124BB0C-16F6-42FC-987B-C3317EC126C2}" srcOrd="0" destOrd="0" presId="urn:microsoft.com/office/officeart/2005/8/layout/hierarchy1"/>
    <dgm:cxn modelId="{FF098D0A-3D50-4D20-936A-857B43B2AD7B}" type="presParOf" srcId="{1124BB0C-16F6-42FC-987B-C3317EC126C2}" destId="{BB44001E-DE32-4F59-984C-0E5A29693F23}" srcOrd="0" destOrd="0" presId="urn:microsoft.com/office/officeart/2005/8/layout/hierarchy1"/>
    <dgm:cxn modelId="{981D50E4-ADDF-43B2-9E18-E77EEFEBE97F}" type="presParOf" srcId="{1124BB0C-16F6-42FC-987B-C3317EC126C2}" destId="{FF5145CB-FB3E-409B-AE39-09B1F2734B6A}" srcOrd="1" destOrd="0" presId="urn:microsoft.com/office/officeart/2005/8/layout/hierarchy1"/>
    <dgm:cxn modelId="{49278D2E-62BD-4E9B-A612-C3C3BCDB3496}" type="presParOf" srcId="{DB38CC69-EE56-4675-AE3C-76606B25B074}" destId="{9CE64C3F-02AB-48E3-94E3-611B709151A7}" srcOrd="1" destOrd="0" presId="urn:microsoft.com/office/officeart/2005/8/layout/hierarchy1"/>
    <dgm:cxn modelId="{D5FA896D-8206-4562-ABE7-17799D637944}" type="presParOf" srcId="{2E375750-FF17-484E-BCE6-02EF8B5A91B7}" destId="{2278D799-5049-4A0A-B017-59760030488D}" srcOrd="4" destOrd="0" presId="urn:microsoft.com/office/officeart/2005/8/layout/hierarchy1"/>
    <dgm:cxn modelId="{DD79A9EC-41EC-4F2E-AB22-C1F9207A7493}" type="presParOf" srcId="{2E375750-FF17-484E-BCE6-02EF8B5A91B7}" destId="{B1797DC2-E7E1-40FC-9CBE-101026221612}" srcOrd="5" destOrd="0" presId="urn:microsoft.com/office/officeart/2005/8/layout/hierarchy1"/>
    <dgm:cxn modelId="{6E67B413-BF06-4527-AFD8-0D6F06D1254A}" type="presParOf" srcId="{B1797DC2-E7E1-40FC-9CBE-101026221612}" destId="{1AE34DD6-C5ED-4CE3-88EE-E2445F6EB692}" srcOrd="0" destOrd="0" presId="urn:microsoft.com/office/officeart/2005/8/layout/hierarchy1"/>
    <dgm:cxn modelId="{E9E90579-D879-4F93-A492-3DE0AB7AB665}" type="presParOf" srcId="{1AE34DD6-C5ED-4CE3-88EE-E2445F6EB692}" destId="{CF71AD6F-F229-466B-9F15-99FA15387B31}" srcOrd="0" destOrd="0" presId="urn:microsoft.com/office/officeart/2005/8/layout/hierarchy1"/>
    <dgm:cxn modelId="{8BA19D96-8F0E-43B8-9415-737A3400DA0F}" type="presParOf" srcId="{1AE34DD6-C5ED-4CE3-88EE-E2445F6EB692}" destId="{9E434A4A-8724-4826-8C3B-88D09836F004}" srcOrd="1" destOrd="0" presId="urn:microsoft.com/office/officeart/2005/8/layout/hierarchy1"/>
    <dgm:cxn modelId="{DD866E8C-82C4-43EB-9707-5C7611FA3381}" type="presParOf" srcId="{B1797DC2-E7E1-40FC-9CBE-101026221612}" destId="{7C787199-E021-4AD5-895D-5F6E1D33E780}" srcOrd="1" destOrd="0" presId="urn:microsoft.com/office/officeart/2005/8/layout/hierarchy1"/>
    <dgm:cxn modelId="{0C7B5702-A62C-4104-984E-9A868FA6337C}" type="presParOf" srcId="{2E375750-FF17-484E-BCE6-02EF8B5A91B7}" destId="{C6013D51-4C2C-4AA4-A21E-0FD102C01BD6}" srcOrd="6" destOrd="0" presId="urn:microsoft.com/office/officeart/2005/8/layout/hierarchy1"/>
    <dgm:cxn modelId="{6865C702-BFDC-4380-B03D-A689BCF0A90A}" type="presParOf" srcId="{2E375750-FF17-484E-BCE6-02EF8B5A91B7}" destId="{988F70B9-355F-431C-A05E-74C8D2DBD3A6}" srcOrd="7" destOrd="0" presId="urn:microsoft.com/office/officeart/2005/8/layout/hierarchy1"/>
    <dgm:cxn modelId="{C299CA45-FF75-4325-ABDF-C19AD4421CCC}" type="presParOf" srcId="{988F70B9-355F-431C-A05E-74C8D2DBD3A6}" destId="{55C219E1-A446-47D4-BCCC-C2990A8A139E}" srcOrd="0" destOrd="0" presId="urn:microsoft.com/office/officeart/2005/8/layout/hierarchy1"/>
    <dgm:cxn modelId="{0F8C3E87-1AF1-4E32-AF48-52A1D8F88616}" type="presParOf" srcId="{55C219E1-A446-47D4-BCCC-C2990A8A139E}" destId="{85ED2285-830F-4DA3-BC59-BC4CCD1BE70A}" srcOrd="0" destOrd="0" presId="urn:microsoft.com/office/officeart/2005/8/layout/hierarchy1"/>
    <dgm:cxn modelId="{5EC2B42B-3F7E-4D85-9E1D-C93CD009DBDA}" type="presParOf" srcId="{55C219E1-A446-47D4-BCCC-C2990A8A139E}" destId="{44284829-C221-4EF0-A05A-677418534B40}" srcOrd="1" destOrd="0" presId="urn:microsoft.com/office/officeart/2005/8/layout/hierarchy1"/>
    <dgm:cxn modelId="{20F3489D-52E0-4741-945E-7EF967600D42}" type="presParOf" srcId="{988F70B9-355F-431C-A05E-74C8D2DBD3A6}" destId="{6AA9819A-629C-40B4-9887-CF769E1F7EF1}" srcOrd="1" destOrd="0" presId="urn:microsoft.com/office/officeart/2005/8/layout/hierarchy1"/>
    <dgm:cxn modelId="{5A2B8C33-8121-4027-B8C9-73F8C1081338}" type="presParOf" srcId="{C1558B29-E78C-405D-ADC5-4BDCB9AC431C}" destId="{9C8E5DA6-D4B8-4178-8934-6C26D63A080C}" srcOrd="4" destOrd="0" presId="urn:microsoft.com/office/officeart/2005/8/layout/hierarchy1"/>
    <dgm:cxn modelId="{E910DE46-CB3C-48A5-8D12-8E7DFCB8FF39}" type="presParOf" srcId="{C1558B29-E78C-405D-ADC5-4BDCB9AC431C}" destId="{A3304200-921F-4178-B0C6-CE37BFB26BC6}" srcOrd="5" destOrd="0" presId="urn:microsoft.com/office/officeart/2005/8/layout/hierarchy1"/>
    <dgm:cxn modelId="{D5D44D03-E885-4DFB-AEAA-6251C8F34F19}" type="presParOf" srcId="{A3304200-921F-4178-B0C6-CE37BFB26BC6}" destId="{7D41EA1A-6C16-403A-BB41-C047D11BC85A}" srcOrd="0" destOrd="0" presId="urn:microsoft.com/office/officeart/2005/8/layout/hierarchy1"/>
    <dgm:cxn modelId="{C008BAE3-08A6-47E2-8B69-634DEA99B1D6}" type="presParOf" srcId="{7D41EA1A-6C16-403A-BB41-C047D11BC85A}" destId="{DA23D6E2-2F86-4A02-B507-59040A0307E6}" srcOrd="0" destOrd="0" presId="urn:microsoft.com/office/officeart/2005/8/layout/hierarchy1"/>
    <dgm:cxn modelId="{3763BA13-39E5-44CF-A934-4CBB80036A76}" type="presParOf" srcId="{7D41EA1A-6C16-403A-BB41-C047D11BC85A}" destId="{FE3397C4-A586-42A2-AFCC-0A392D968824}" srcOrd="1" destOrd="0" presId="urn:microsoft.com/office/officeart/2005/8/layout/hierarchy1"/>
    <dgm:cxn modelId="{2997288B-C90F-403F-81A3-C2625BA085C2}" type="presParOf" srcId="{A3304200-921F-4178-B0C6-CE37BFB26BC6}" destId="{3E42E1E5-CA36-49A0-9F0D-41BBDD1B69E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8E5DA6-D4B8-4178-8934-6C26D63A080C}">
      <dsp:nvSpPr>
        <dsp:cNvPr id="0" name=""/>
        <dsp:cNvSpPr/>
      </dsp:nvSpPr>
      <dsp:spPr>
        <a:xfrm>
          <a:off x="4242449" y="1345837"/>
          <a:ext cx="2220902" cy="528473"/>
        </a:xfrm>
        <a:custGeom>
          <a:avLst/>
          <a:gdLst/>
          <a:ahLst/>
          <a:cxnLst/>
          <a:rect l="0" t="0" r="0" b="0"/>
          <a:pathLst>
            <a:path>
              <a:moveTo>
                <a:pt x="0" y="0"/>
              </a:moveTo>
              <a:lnTo>
                <a:pt x="0" y="360139"/>
              </a:lnTo>
              <a:lnTo>
                <a:pt x="2220902" y="360139"/>
              </a:lnTo>
              <a:lnTo>
                <a:pt x="2220902" y="5284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013D51-4C2C-4AA4-A21E-0FD102C01BD6}">
      <dsp:nvSpPr>
        <dsp:cNvPr id="0" name=""/>
        <dsp:cNvSpPr/>
      </dsp:nvSpPr>
      <dsp:spPr>
        <a:xfrm>
          <a:off x="4242449" y="3028170"/>
          <a:ext cx="3331353" cy="528473"/>
        </a:xfrm>
        <a:custGeom>
          <a:avLst/>
          <a:gdLst/>
          <a:ahLst/>
          <a:cxnLst/>
          <a:rect l="0" t="0" r="0" b="0"/>
          <a:pathLst>
            <a:path>
              <a:moveTo>
                <a:pt x="0" y="0"/>
              </a:moveTo>
              <a:lnTo>
                <a:pt x="0" y="360139"/>
              </a:lnTo>
              <a:lnTo>
                <a:pt x="3331353" y="360139"/>
              </a:lnTo>
              <a:lnTo>
                <a:pt x="3331353" y="5284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78D799-5049-4A0A-B017-59760030488D}">
      <dsp:nvSpPr>
        <dsp:cNvPr id="0" name=""/>
        <dsp:cNvSpPr/>
      </dsp:nvSpPr>
      <dsp:spPr>
        <a:xfrm>
          <a:off x="4242449" y="3028170"/>
          <a:ext cx="1110451" cy="528473"/>
        </a:xfrm>
        <a:custGeom>
          <a:avLst/>
          <a:gdLst/>
          <a:ahLst/>
          <a:cxnLst/>
          <a:rect l="0" t="0" r="0" b="0"/>
          <a:pathLst>
            <a:path>
              <a:moveTo>
                <a:pt x="0" y="0"/>
              </a:moveTo>
              <a:lnTo>
                <a:pt x="0" y="360139"/>
              </a:lnTo>
              <a:lnTo>
                <a:pt x="1110451" y="360139"/>
              </a:lnTo>
              <a:lnTo>
                <a:pt x="1110451" y="5284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093C1E-8D8D-430F-913C-8867E72AA7B8}">
      <dsp:nvSpPr>
        <dsp:cNvPr id="0" name=""/>
        <dsp:cNvSpPr/>
      </dsp:nvSpPr>
      <dsp:spPr>
        <a:xfrm>
          <a:off x="3131998" y="3028170"/>
          <a:ext cx="1110451" cy="528473"/>
        </a:xfrm>
        <a:custGeom>
          <a:avLst/>
          <a:gdLst/>
          <a:ahLst/>
          <a:cxnLst/>
          <a:rect l="0" t="0" r="0" b="0"/>
          <a:pathLst>
            <a:path>
              <a:moveTo>
                <a:pt x="1110451" y="0"/>
              </a:moveTo>
              <a:lnTo>
                <a:pt x="1110451" y="360139"/>
              </a:lnTo>
              <a:lnTo>
                <a:pt x="0" y="360139"/>
              </a:lnTo>
              <a:lnTo>
                <a:pt x="0" y="5284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E234B2-68AA-4880-8E4E-46B0FC6234E5}">
      <dsp:nvSpPr>
        <dsp:cNvPr id="0" name=""/>
        <dsp:cNvSpPr/>
      </dsp:nvSpPr>
      <dsp:spPr>
        <a:xfrm>
          <a:off x="911096" y="3028170"/>
          <a:ext cx="3331353" cy="528473"/>
        </a:xfrm>
        <a:custGeom>
          <a:avLst/>
          <a:gdLst/>
          <a:ahLst/>
          <a:cxnLst/>
          <a:rect l="0" t="0" r="0" b="0"/>
          <a:pathLst>
            <a:path>
              <a:moveTo>
                <a:pt x="3331353" y="0"/>
              </a:moveTo>
              <a:lnTo>
                <a:pt x="3331353" y="360139"/>
              </a:lnTo>
              <a:lnTo>
                <a:pt x="0" y="360139"/>
              </a:lnTo>
              <a:lnTo>
                <a:pt x="0" y="5284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DF62A5-429E-4C1D-9F73-D3506E838CC4}">
      <dsp:nvSpPr>
        <dsp:cNvPr id="0" name=""/>
        <dsp:cNvSpPr/>
      </dsp:nvSpPr>
      <dsp:spPr>
        <a:xfrm>
          <a:off x="4196729" y="1345837"/>
          <a:ext cx="91440" cy="528473"/>
        </a:xfrm>
        <a:custGeom>
          <a:avLst/>
          <a:gdLst/>
          <a:ahLst/>
          <a:cxnLst/>
          <a:rect l="0" t="0" r="0" b="0"/>
          <a:pathLst>
            <a:path>
              <a:moveTo>
                <a:pt x="45720" y="0"/>
              </a:moveTo>
              <a:lnTo>
                <a:pt x="45720" y="5284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862EEF-AAC4-4062-8D7B-BC66E882645E}">
      <dsp:nvSpPr>
        <dsp:cNvPr id="0" name=""/>
        <dsp:cNvSpPr/>
      </dsp:nvSpPr>
      <dsp:spPr>
        <a:xfrm>
          <a:off x="2021547" y="1345837"/>
          <a:ext cx="2220902" cy="528473"/>
        </a:xfrm>
        <a:custGeom>
          <a:avLst/>
          <a:gdLst/>
          <a:ahLst/>
          <a:cxnLst/>
          <a:rect l="0" t="0" r="0" b="0"/>
          <a:pathLst>
            <a:path>
              <a:moveTo>
                <a:pt x="2220902" y="0"/>
              </a:moveTo>
              <a:lnTo>
                <a:pt x="2220902" y="360139"/>
              </a:lnTo>
              <a:lnTo>
                <a:pt x="0" y="360139"/>
              </a:lnTo>
              <a:lnTo>
                <a:pt x="0" y="5284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C3DAE5-355F-4706-B5E4-6A8C42BD6325}">
      <dsp:nvSpPr>
        <dsp:cNvPr id="0" name=""/>
        <dsp:cNvSpPr/>
      </dsp:nvSpPr>
      <dsp:spPr>
        <a:xfrm>
          <a:off x="3333898" y="191977"/>
          <a:ext cx="1817102" cy="11538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A6C382-2D3A-4A7D-9A47-D864E234E876}">
      <dsp:nvSpPr>
        <dsp:cNvPr id="0" name=""/>
        <dsp:cNvSpPr/>
      </dsp:nvSpPr>
      <dsp:spPr>
        <a:xfrm>
          <a:off x="3535799" y="383782"/>
          <a:ext cx="1817102" cy="115385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digital logic circuit</a:t>
          </a:r>
          <a:endParaRPr lang="zh-CN" altLang="en-US" sz="2400" kern="1200" dirty="0"/>
        </a:p>
      </dsp:txBody>
      <dsp:txXfrm>
        <a:off x="3569594" y="417577"/>
        <a:ext cx="1749512" cy="1086269"/>
      </dsp:txXfrm>
    </dsp:sp>
    <dsp:sp modelId="{7001BE1A-361D-401D-9A81-E7B7AC26ECD8}">
      <dsp:nvSpPr>
        <dsp:cNvPr id="0" name=""/>
        <dsp:cNvSpPr/>
      </dsp:nvSpPr>
      <dsp:spPr>
        <a:xfrm>
          <a:off x="1112996" y="1874310"/>
          <a:ext cx="1817102" cy="11538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BFDA1B-4253-4280-B075-D341B04D62EC}">
      <dsp:nvSpPr>
        <dsp:cNvPr id="0" name=""/>
        <dsp:cNvSpPr/>
      </dsp:nvSpPr>
      <dsp:spPr>
        <a:xfrm>
          <a:off x="1314896" y="2066116"/>
          <a:ext cx="1817102" cy="115385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SSI/MSI</a:t>
          </a:r>
          <a:endParaRPr lang="zh-CN" altLang="en-US" sz="2400" kern="1200" dirty="0"/>
        </a:p>
      </dsp:txBody>
      <dsp:txXfrm>
        <a:off x="1348691" y="2099911"/>
        <a:ext cx="1749512" cy="1086269"/>
      </dsp:txXfrm>
    </dsp:sp>
    <dsp:sp modelId="{73D6D211-8D28-4DDD-BA95-7F80B8A1820D}">
      <dsp:nvSpPr>
        <dsp:cNvPr id="0" name=""/>
        <dsp:cNvSpPr/>
      </dsp:nvSpPr>
      <dsp:spPr>
        <a:xfrm>
          <a:off x="3333898" y="1874310"/>
          <a:ext cx="1817102" cy="11538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08A38D-4785-45EB-9F4E-2B3861CF7184}">
      <dsp:nvSpPr>
        <dsp:cNvPr id="0" name=""/>
        <dsp:cNvSpPr/>
      </dsp:nvSpPr>
      <dsp:spPr>
        <a:xfrm>
          <a:off x="3535799" y="2066116"/>
          <a:ext cx="1817102" cy="115385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PLD</a:t>
          </a:r>
          <a:endParaRPr lang="zh-CN" altLang="en-US" sz="2400" kern="1200" dirty="0"/>
        </a:p>
      </dsp:txBody>
      <dsp:txXfrm>
        <a:off x="3569594" y="2099911"/>
        <a:ext cx="1749512" cy="1086269"/>
      </dsp:txXfrm>
    </dsp:sp>
    <dsp:sp modelId="{BB81BCF1-92A8-4403-B684-D912D39988C4}">
      <dsp:nvSpPr>
        <dsp:cNvPr id="0" name=""/>
        <dsp:cNvSpPr/>
      </dsp:nvSpPr>
      <dsp:spPr>
        <a:xfrm>
          <a:off x="2544" y="3556644"/>
          <a:ext cx="1817102" cy="11538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009546-4EC8-4371-A983-BF4A67424964}">
      <dsp:nvSpPr>
        <dsp:cNvPr id="0" name=""/>
        <dsp:cNvSpPr/>
      </dsp:nvSpPr>
      <dsp:spPr>
        <a:xfrm>
          <a:off x="204445" y="3748449"/>
          <a:ext cx="1817102" cy="115385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ROM/RAM</a:t>
          </a:r>
          <a:endParaRPr lang="zh-CN" altLang="en-US" sz="2400" kern="1200" dirty="0"/>
        </a:p>
      </dsp:txBody>
      <dsp:txXfrm>
        <a:off x="238240" y="3782244"/>
        <a:ext cx="1749512" cy="1086269"/>
      </dsp:txXfrm>
    </dsp:sp>
    <dsp:sp modelId="{BB44001E-DE32-4F59-984C-0E5A29693F23}">
      <dsp:nvSpPr>
        <dsp:cNvPr id="0" name=""/>
        <dsp:cNvSpPr/>
      </dsp:nvSpPr>
      <dsp:spPr>
        <a:xfrm>
          <a:off x="2223447" y="3556644"/>
          <a:ext cx="1817102" cy="11538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5145CB-FB3E-409B-AE39-09B1F2734B6A}">
      <dsp:nvSpPr>
        <dsp:cNvPr id="0" name=""/>
        <dsp:cNvSpPr/>
      </dsp:nvSpPr>
      <dsp:spPr>
        <a:xfrm>
          <a:off x="2425347" y="3748449"/>
          <a:ext cx="1817102" cy="115385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PAL/GAL</a:t>
          </a:r>
          <a:endParaRPr lang="zh-CN" altLang="en-US" sz="2400" kern="1200" dirty="0"/>
        </a:p>
      </dsp:txBody>
      <dsp:txXfrm>
        <a:off x="2459142" y="3782244"/>
        <a:ext cx="1749512" cy="1086269"/>
      </dsp:txXfrm>
    </dsp:sp>
    <dsp:sp modelId="{CF71AD6F-F229-466B-9F15-99FA15387B31}">
      <dsp:nvSpPr>
        <dsp:cNvPr id="0" name=""/>
        <dsp:cNvSpPr/>
      </dsp:nvSpPr>
      <dsp:spPr>
        <a:xfrm>
          <a:off x="4444350" y="3556644"/>
          <a:ext cx="1817102" cy="11538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434A4A-8724-4826-8C3B-88D09836F004}">
      <dsp:nvSpPr>
        <dsp:cNvPr id="0" name=""/>
        <dsp:cNvSpPr/>
      </dsp:nvSpPr>
      <dsp:spPr>
        <a:xfrm>
          <a:off x="4646250" y="3748449"/>
          <a:ext cx="1817102" cy="115385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CPLD</a:t>
          </a:r>
          <a:endParaRPr lang="zh-CN" altLang="en-US" sz="2400" kern="1200" dirty="0"/>
        </a:p>
      </dsp:txBody>
      <dsp:txXfrm>
        <a:off x="4680045" y="3782244"/>
        <a:ext cx="1749512" cy="1086269"/>
      </dsp:txXfrm>
    </dsp:sp>
    <dsp:sp modelId="{85ED2285-830F-4DA3-BC59-BC4CCD1BE70A}">
      <dsp:nvSpPr>
        <dsp:cNvPr id="0" name=""/>
        <dsp:cNvSpPr/>
      </dsp:nvSpPr>
      <dsp:spPr>
        <a:xfrm>
          <a:off x="6665252" y="3556644"/>
          <a:ext cx="1817102" cy="11538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284829-C221-4EF0-A05A-677418534B40}">
      <dsp:nvSpPr>
        <dsp:cNvPr id="0" name=""/>
        <dsp:cNvSpPr/>
      </dsp:nvSpPr>
      <dsp:spPr>
        <a:xfrm>
          <a:off x="6867152" y="3748449"/>
          <a:ext cx="1817102" cy="115385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FPGA</a:t>
          </a:r>
          <a:endParaRPr lang="zh-CN" altLang="en-US" sz="2400" kern="1200" dirty="0"/>
        </a:p>
      </dsp:txBody>
      <dsp:txXfrm>
        <a:off x="6900947" y="3782244"/>
        <a:ext cx="1749512" cy="1086269"/>
      </dsp:txXfrm>
    </dsp:sp>
    <dsp:sp modelId="{DA23D6E2-2F86-4A02-B507-59040A0307E6}">
      <dsp:nvSpPr>
        <dsp:cNvPr id="0" name=""/>
        <dsp:cNvSpPr/>
      </dsp:nvSpPr>
      <dsp:spPr>
        <a:xfrm>
          <a:off x="5554801" y="1874310"/>
          <a:ext cx="1817102" cy="11538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3397C4-A586-42A2-AFCC-0A392D968824}">
      <dsp:nvSpPr>
        <dsp:cNvPr id="0" name=""/>
        <dsp:cNvSpPr/>
      </dsp:nvSpPr>
      <dsp:spPr>
        <a:xfrm>
          <a:off x="5756701" y="2066116"/>
          <a:ext cx="1817102" cy="115385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ASIC</a:t>
          </a:r>
          <a:endParaRPr lang="zh-CN" altLang="en-US" sz="2400" kern="1200" dirty="0"/>
        </a:p>
      </dsp:txBody>
      <dsp:txXfrm>
        <a:off x="5790496" y="2099911"/>
        <a:ext cx="1749512" cy="108626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1.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2.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3.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4.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4.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5.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6.png"/></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image" Target="../media/image4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png"/><Relationship Id="rId4"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image" Target="../media/image34.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defRPr>
            </a:lvl1pPr>
          </a:lstStyle>
          <a:p>
            <a:pPr>
              <a:defRPr/>
            </a:pPr>
            <a:endParaRPr lang="en-US" altLang="zh-CN"/>
          </a:p>
        </p:txBody>
      </p:sp>
      <p:sp>
        <p:nvSpPr>
          <p:cNvPr id="3277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defRPr>
            </a:lvl1pPr>
          </a:lstStyle>
          <a:p>
            <a:pPr>
              <a:defRPr/>
            </a:pPr>
            <a:endParaRPr lang="en-US" altLang="zh-CN"/>
          </a:p>
        </p:txBody>
      </p:sp>
      <p:sp>
        <p:nvSpPr>
          <p:cNvPr id="3277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defRPr>
            </a:lvl1pPr>
          </a:lstStyle>
          <a:p>
            <a:pPr>
              <a:defRPr/>
            </a:pPr>
            <a:endParaRPr lang="en-US" altLang="zh-CN"/>
          </a:p>
        </p:txBody>
      </p:sp>
      <p:sp>
        <p:nvSpPr>
          <p:cNvPr id="3277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defRPr>
            </a:lvl1pPr>
          </a:lstStyle>
          <a:p>
            <a:pPr>
              <a:defRPr/>
            </a:pPr>
            <a:fld id="{EA23AA59-C4DE-484D-8543-0FD8DE090360}" type="slidenum">
              <a:rPr lang="en-US" altLang="zh-CN"/>
              <a:pPr>
                <a:defRPr/>
              </a:pPr>
              <a:t>‹#›</a:t>
            </a:fld>
            <a:endParaRPr lang="en-US" altLang="zh-CN"/>
          </a:p>
        </p:txBody>
      </p:sp>
    </p:spTree>
    <p:extLst>
      <p:ext uri="{BB962C8B-B14F-4D97-AF65-F5344CB8AC3E}">
        <p14:creationId xmlns:p14="http://schemas.microsoft.com/office/powerpoint/2010/main" val="7824076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defRPr>
            </a:lvl1pPr>
          </a:lstStyle>
          <a:p>
            <a:pPr>
              <a:defRPr/>
            </a:pPr>
            <a:endParaRPr lang="en-US" altLang="zh-CN"/>
          </a:p>
        </p:txBody>
      </p:sp>
      <p:sp>
        <p:nvSpPr>
          <p:cNvPr id="8195"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19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defRPr>
            </a:lvl1pPr>
          </a:lstStyle>
          <a:p>
            <a:pPr>
              <a:defRPr/>
            </a:pPr>
            <a:endParaRPr lang="en-US" altLang="zh-CN"/>
          </a:p>
        </p:txBody>
      </p:sp>
      <p:sp>
        <p:nvSpPr>
          <p:cNvPr id="819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defRPr>
            </a:lvl1pPr>
          </a:lstStyle>
          <a:p>
            <a:pPr>
              <a:defRPr/>
            </a:pPr>
            <a:fld id="{B641ABC4-95DD-415B-A5DD-26797A8ABBCC}" type="slidenum">
              <a:rPr lang="en-US" altLang="zh-CN"/>
              <a:pPr>
                <a:defRPr/>
              </a:pPr>
              <a:t>‹#›</a:t>
            </a:fld>
            <a:endParaRPr lang="en-US" altLang="zh-CN"/>
          </a:p>
        </p:txBody>
      </p:sp>
    </p:spTree>
    <p:extLst>
      <p:ext uri="{BB962C8B-B14F-4D97-AF65-F5344CB8AC3E}">
        <p14:creationId xmlns:p14="http://schemas.microsoft.com/office/powerpoint/2010/main" val="20284308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baike.baidu.cn/view/1441955.htm"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xfrm>
            <a:off x="992188" y="768350"/>
            <a:ext cx="5114925" cy="3836988"/>
          </a:xfrm>
          <a:ln/>
        </p:spPr>
      </p:sp>
      <p:sp>
        <p:nvSpPr>
          <p:cNvPr id="15363" name="备注占位符 2"/>
          <p:cNvSpPr>
            <a:spLocks noGrp="1"/>
          </p:cNvSpPr>
          <p:nvPr>
            <p:ph type="body" idx="1"/>
          </p:nvPr>
        </p:nvSpPr>
        <p:spPr>
          <a:noFill/>
          <a:ln/>
        </p:spPr>
        <p:txBody>
          <a:bodyPr/>
          <a:lstStyle/>
          <a:p>
            <a:pPr eaLnBrk="1" hangingPunct="1"/>
            <a:endParaRPr lang="zh-CN" altLang="en-US"/>
          </a:p>
        </p:txBody>
      </p:sp>
      <p:sp>
        <p:nvSpPr>
          <p:cNvPr id="15364" name="灯片编号占位符 3"/>
          <p:cNvSpPr>
            <a:spLocks noGrp="1"/>
          </p:cNvSpPr>
          <p:nvPr>
            <p:ph type="sldNum" sz="quarter" idx="5"/>
          </p:nvPr>
        </p:nvSpPr>
        <p:spPr>
          <a:noFill/>
        </p:spPr>
        <p:txBody>
          <a:bodyPr/>
          <a:lstStyle/>
          <a:p>
            <a:fld id="{380A04BC-B1CC-4B3F-B178-FA0AC3135152}" type="slidenum">
              <a:rPr lang="en-US" altLang="zh-CN" smtClean="0"/>
              <a:pPr/>
              <a:t>1</a:t>
            </a:fld>
            <a:endParaRPr lang="en-US" altLang="zh-CN"/>
          </a:p>
        </p:txBody>
      </p:sp>
    </p:spTree>
    <p:extLst>
      <p:ext uri="{BB962C8B-B14F-4D97-AF65-F5344CB8AC3E}">
        <p14:creationId xmlns:p14="http://schemas.microsoft.com/office/powerpoint/2010/main" val="3794153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11</a:t>
            </a:fld>
            <a:endParaRPr lang="en-US" altLang="zh-CN"/>
          </a:p>
        </p:txBody>
      </p:sp>
    </p:spTree>
    <p:extLst>
      <p:ext uri="{BB962C8B-B14F-4D97-AF65-F5344CB8AC3E}">
        <p14:creationId xmlns:p14="http://schemas.microsoft.com/office/powerpoint/2010/main" val="3211985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12</a:t>
            </a:fld>
            <a:endParaRPr lang="en-US" altLang="zh-CN"/>
          </a:p>
        </p:txBody>
      </p:sp>
    </p:spTree>
    <p:extLst>
      <p:ext uri="{BB962C8B-B14F-4D97-AF65-F5344CB8AC3E}">
        <p14:creationId xmlns:p14="http://schemas.microsoft.com/office/powerpoint/2010/main" val="3456273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13</a:t>
            </a:fld>
            <a:endParaRPr lang="en-US" altLang="zh-CN"/>
          </a:p>
        </p:txBody>
      </p:sp>
    </p:spTree>
    <p:extLst>
      <p:ext uri="{BB962C8B-B14F-4D97-AF65-F5344CB8AC3E}">
        <p14:creationId xmlns:p14="http://schemas.microsoft.com/office/powerpoint/2010/main" val="500867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a:ea typeface="宋体" charset="-122"/>
              </a:rPr>
              <a:t>256K bytes, 1M byte, or larger</a:t>
            </a:r>
          </a:p>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14</a:t>
            </a:fld>
            <a:endParaRPr lang="en-US" altLang="zh-CN"/>
          </a:p>
        </p:txBody>
      </p:sp>
    </p:spTree>
    <p:extLst>
      <p:ext uri="{BB962C8B-B14F-4D97-AF65-F5344CB8AC3E}">
        <p14:creationId xmlns:p14="http://schemas.microsoft.com/office/powerpoint/2010/main" val="2226335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r>
              <a:rPr lang="en-US" altLang="zh-CN" sz="1200" kern="1200" baseline="0" dirty="0">
                <a:solidFill>
                  <a:schemeClr val="tx1"/>
                </a:solidFill>
                <a:latin typeface="Arial" charset="0"/>
                <a:ea typeface="宋体" pitchFamily="2" charset="-122"/>
                <a:cs typeface="+mn-cs"/>
              </a:rPr>
              <a:t>Programmable ROM</a:t>
            </a:r>
          </a:p>
          <a:p>
            <a:r>
              <a:rPr lang="zh-CN" altLang="en-US" sz="1200" kern="1200" baseline="0" dirty="0">
                <a:solidFill>
                  <a:schemeClr val="tx1"/>
                </a:solidFill>
                <a:latin typeface="Arial" charset="0"/>
                <a:ea typeface="宋体" pitchFamily="2" charset="-122"/>
                <a:cs typeface="+mn-cs"/>
              </a:rPr>
              <a:t>􀁺 反向二极管结构，可用高压反</a:t>
            </a:r>
          </a:p>
          <a:p>
            <a:r>
              <a:rPr lang="zh-CN" altLang="en-US" sz="1200" kern="1200" baseline="0" dirty="0">
                <a:solidFill>
                  <a:schemeClr val="tx1"/>
                </a:solidFill>
                <a:latin typeface="Arial" charset="0"/>
                <a:ea typeface="宋体" pitchFamily="2" charset="-122"/>
                <a:cs typeface="+mn-cs"/>
              </a:rPr>
              <a:t>向击穿</a:t>
            </a:r>
          </a:p>
          <a:p>
            <a:r>
              <a:rPr lang="zh-CN" altLang="en-US" sz="1200" kern="1200" baseline="0" dirty="0">
                <a:solidFill>
                  <a:schemeClr val="tx1"/>
                </a:solidFill>
                <a:latin typeface="Arial" charset="0"/>
                <a:ea typeface="宋体" pitchFamily="2" charset="-122"/>
                <a:cs typeface="+mn-cs"/>
              </a:rPr>
              <a:t>未击穿</a:t>
            </a:r>
            <a:r>
              <a:rPr lang="en-US" altLang="zh-CN" sz="1200" kern="1200" baseline="0" dirty="0">
                <a:solidFill>
                  <a:schemeClr val="tx1"/>
                </a:solidFill>
                <a:latin typeface="Arial" charset="0"/>
                <a:ea typeface="宋体" pitchFamily="2" charset="-122"/>
                <a:cs typeface="+mn-cs"/>
              </a:rPr>
              <a:t>0 / </a:t>
            </a:r>
            <a:r>
              <a:rPr lang="zh-CN" altLang="en-US" sz="1200" kern="1200" baseline="0" dirty="0">
                <a:solidFill>
                  <a:schemeClr val="tx1"/>
                </a:solidFill>
                <a:latin typeface="Arial" charset="0"/>
                <a:ea typeface="宋体" pitchFamily="2" charset="-122"/>
                <a:cs typeface="+mn-cs"/>
              </a:rPr>
              <a:t>击穿</a:t>
            </a:r>
            <a:r>
              <a:rPr lang="en-US" altLang="zh-CN" sz="1200" kern="1200" baseline="0" dirty="0">
                <a:solidFill>
                  <a:schemeClr val="tx1"/>
                </a:solidFill>
                <a:latin typeface="Arial" charset="0"/>
                <a:ea typeface="宋体" pitchFamily="2" charset="-122"/>
                <a:cs typeface="+mn-cs"/>
              </a:rPr>
              <a:t>1</a:t>
            </a:r>
          </a:p>
          <a:p>
            <a:r>
              <a:rPr lang="zh-CN" altLang="en-US" sz="1200" kern="1200" baseline="0" dirty="0">
                <a:solidFill>
                  <a:schemeClr val="tx1"/>
                </a:solidFill>
                <a:latin typeface="Arial" charset="0"/>
                <a:ea typeface="宋体" pitchFamily="2" charset="-122"/>
                <a:cs typeface="+mn-cs"/>
              </a:rPr>
              <a:t>􀁺 双极性熔丝结构，可用编程脉</a:t>
            </a:r>
          </a:p>
          <a:p>
            <a:r>
              <a:rPr lang="zh-CN" altLang="en-US" sz="1200" kern="1200" baseline="0" dirty="0">
                <a:solidFill>
                  <a:schemeClr val="tx1"/>
                </a:solidFill>
                <a:latin typeface="Arial" charset="0"/>
                <a:ea typeface="宋体" pitchFamily="2" charset="-122"/>
                <a:cs typeface="+mn-cs"/>
              </a:rPr>
              <a:t>冲熔断</a:t>
            </a:r>
            <a:r>
              <a:rPr lang="en-US" altLang="zh-CN" sz="1200" kern="1200" baseline="0" dirty="0">
                <a:solidFill>
                  <a:schemeClr val="tx1"/>
                </a:solidFill>
                <a:latin typeface="Arial" charset="0"/>
                <a:ea typeface="宋体" pitchFamily="2" charset="-122"/>
                <a:cs typeface="+mn-cs"/>
              </a:rPr>
              <a:t>(20V)</a:t>
            </a:r>
          </a:p>
          <a:p>
            <a:r>
              <a:rPr lang="zh-CN" altLang="en-US" sz="1200" kern="1200" baseline="0" dirty="0">
                <a:solidFill>
                  <a:schemeClr val="tx1"/>
                </a:solidFill>
                <a:latin typeface="Arial" charset="0"/>
                <a:ea typeface="宋体" pitchFamily="2" charset="-122"/>
                <a:cs typeface="+mn-cs"/>
              </a:rPr>
              <a:t>未熔断</a:t>
            </a:r>
            <a:r>
              <a:rPr lang="en-US" altLang="zh-CN" sz="1200" kern="1200" baseline="0" dirty="0">
                <a:solidFill>
                  <a:schemeClr val="tx1"/>
                </a:solidFill>
                <a:latin typeface="Arial" charset="0"/>
                <a:ea typeface="宋体" pitchFamily="2" charset="-122"/>
                <a:cs typeface="+mn-cs"/>
              </a:rPr>
              <a:t>1 / </a:t>
            </a:r>
            <a:r>
              <a:rPr lang="zh-CN" altLang="en-US" sz="1200" kern="1200" baseline="0" dirty="0">
                <a:solidFill>
                  <a:schemeClr val="tx1"/>
                </a:solidFill>
                <a:latin typeface="Arial" charset="0"/>
                <a:ea typeface="宋体" pitchFamily="2" charset="-122"/>
                <a:cs typeface="+mn-cs"/>
              </a:rPr>
              <a:t>熔断</a:t>
            </a:r>
            <a:r>
              <a:rPr lang="en-US" altLang="zh-CN" sz="1200" kern="1200" baseline="0" dirty="0">
                <a:solidFill>
                  <a:schemeClr val="tx1"/>
                </a:solidFill>
                <a:latin typeface="Arial" charset="0"/>
                <a:ea typeface="宋体" pitchFamily="2" charset="-122"/>
                <a:cs typeface="+mn-cs"/>
              </a:rPr>
              <a:t>0</a:t>
            </a:r>
          </a:p>
          <a:p>
            <a:r>
              <a:rPr lang="zh-CN" altLang="en-US" sz="1200" kern="1200" baseline="0" dirty="0">
                <a:solidFill>
                  <a:schemeClr val="tx1"/>
                </a:solidFill>
                <a:latin typeface="Arial" charset="0"/>
                <a:ea typeface="宋体" pitchFamily="2" charset="-122"/>
                <a:cs typeface="+mn-cs"/>
              </a:rPr>
              <a:t>未熔断</a:t>
            </a:r>
            <a:r>
              <a:rPr lang="en-US" altLang="zh-CN" sz="1200" kern="1200" baseline="0" dirty="0">
                <a:solidFill>
                  <a:schemeClr val="tx1"/>
                </a:solidFill>
                <a:latin typeface="Arial" charset="0"/>
                <a:ea typeface="宋体" pitchFamily="2" charset="-122"/>
                <a:cs typeface="+mn-cs"/>
              </a:rPr>
              <a:t>0 / </a:t>
            </a:r>
            <a:r>
              <a:rPr lang="zh-CN" altLang="en-US" sz="1200" kern="1200" baseline="0" dirty="0">
                <a:solidFill>
                  <a:schemeClr val="tx1"/>
                </a:solidFill>
                <a:latin typeface="Arial" charset="0"/>
                <a:ea typeface="宋体" pitchFamily="2" charset="-122"/>
                <a:cs typeface="+mn-cs"/>
              </a:rPr>
              <a:t>熔断</a:t>
            </a:r>
            <a:r>
              <a:rPr lang="en-US" altLang="zh-CN" sz="1200" kern="1200" baseline="0" dirty="0">
                <a:solidFill>
                  <a:schemeClr val="tx1"/>
                </a:solidFill>
                <a:latin typeface="Arial" charset="0"/>
                <a:ea typeface="宋体" pitchFamily="2" charset="-122"/>
                <a:cs typeface="+mn-cs"/>
              </a:rPr>
              <a:t>1 (</a:t>
            </a:r>
            <a:r>
              <a:rPr lang="zh-CN" altLang="en-US" sz="1200" kern="1200" baseline="0" dirty="0">
                <a:solidFill>
                  <a:schemeClr val="tx1"/>
                </a:solidFill>
                <a:latin typeface="Arial" charset="0"/>
                <a:ea typeface="宋体" pitchFamily="2" charset="-122"/>
                <a:cs typeface="+mn-cs"/>
              </a:rPr>
              <a:t>反熔丝结构</a:t>
            </a:r>
            <a:r>
              <a:rPr lang="en-US" altLang="zh-CN" sz="1200" kern="1200" baseline="0" dirty="0">
                <a:solidFill>
                  <a:schemeClr val="tx1"/>
                </a:solidFill>
                <a:latin typeface="Arial" charset="0"/>
                <a:ea typeface="宋体" pitchFamily="2" charset="-122"/>
                <a:cs typeface="+mn-cs"/>
              </a:rPr>
              <a:t>)</a:t>
            </a:r>
          </a:p>
          <a:p>
            <a:r>
              <a:rPr lang="zh-CN" altLang="en-US" sz="1200" kern="1200" baseline="0" dirty="0">
                <a:solidFill>
                  <a:schemeClr val="tx1"/>
                </a:solidFill>
                <a:latin typeface="Arial" charset="0"/>
                <a:ea typeface="宋体" pitchFamily="2" charset="-122"/>
                <a:cs typeface="+mn-cs"/>
              </a:rPr>
              <a:t>􀂋 用户编程</a:t>
            </a:r>
          </a:p>
          <a:p>
            <a:r>
              <a:rPr lang="zh-CN" altLang="en-US" sz="1200" kern="1200" baseline="0" dirty="0">
                <a:solidFill>
                  <a:schemeClr val="tx1"/>
                </a:solidFill>
                <a:latin typeface="Arial" charset="0"/>
                <a:ea typeface="宋体" pitchFamily="2" charset="-122"/>
                <a:cs typeface="+mn-cs"/>
              </a:rPr>
              <a:t>􀂋 一次性编程</a:t>
            </a:r>
            <a:r>
              <a:rPr lang="en-US" altLang="zh-CN" sz="1200" kern="1200" baseline="0" dirty="0">
                <a:solidFill>
                  <a:schemeClr val="tx1"/>
                </a:solidFill>
                <a:latin typeface="Arial" charset="0"/>
                <a:ea typeface="宋体" pitchFamily="2" charset="-122"/>
                <a:cs typeface="+mn-cs"/>
              </a:rPr>
              <a:t>(OTP-ROM)</a:t>
            </a:r>
            <a:r>
              <a:rPr lang="zh-CN" altLang="en-US" sz="1200" kern="1200" baseline="0" dirty="0">
                <a:solidFill>
                  <a:schemeClr val="tx1"/>
                </a:solidFill>
                <a:latin typeface="Arial" charset="0"/>
                <a:ea typeface="宋体" pitchFamily="2" charset="-122"/>
                <a:cs typeface="+mn-cs"/>
              </a:rPr>
              <a:t>，不可</a:t>
            </a:r>
          </a:p>
          <a:p>
            <a:r>
              <a:rPr lang="zh-CN" altLang="en-US" sz="1200" kern="1200" baseline="0" dirty="0">
                <a:solidFill>
                  <a:schemeClr val="tx1"/>
                </a:solidFill>
                <a:latin typeface="Arial" charset="0"/>
                <a:ea typeface="宋体" pitchFamily="2" charset="-122"/>
                <a:cs typeface="+mn-cs"/>
              </a:rPr>
              <a:t>更改*</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15</a:t>
            </a:fld>
            <a:endParaRPr lang="en-US" altLang="zh-CN"/>
          </a:p>
        </p:txBody>
      </p:sp>
    </p:spTree>
    <p:extLst>
      <p:ext uri="{BB962C8B-B14F-4D97-AF65-F5344CB8AC3E}">
        <p14:creationId xmlns:p14="http://schemas.microsoft.com/office/powerpoint/2010/main" val="1088809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r>
              <a:rPr lang="zh-CN" altLang="en-US" dirty="0"/>
              <a:t>细小的熔丝可能未完全熔断，会再生长。</a:t>
            </a:r>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16</a:t>
            </a:fld>
            <a:endParaRPr lang="en-US" altLang="zh-CN"/>
          </a:p>
        </p:txBody>
      </p:sp>
    </p:spTree>
    <p:extLst>
      <p:ext uri="{BB962C8B-B14F-4D97-AF65-F5344CB8AC3E}">
        <p14:creationId xmlns:p14="http://schemas.microsoft.com/office/powerpoint/2010/main" val="2664822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17</a:t>
            </a:fld>
            <a:endParaRPr lang="en-US" altLang="zh-CN"/>
          </a:p>
        </p:txBody>
      </p:sp>
    </p:spTree>
    <p:extLst>
      <p:ext uri="{BB962C8B-B14F-4D97-AF65-F5344CB8AC3E}">
        <p14:creationId xmlns:p14="http://schemas.microsoft.com/office/powerpoint/2010/main" val="3854027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18</a:t>
            </a:fld>
            <a:endParaRPr lang="en-US" altLang="zh-CN"/>
          </a:p>
        </p:txBody>
      </p:sp>
    </p:spTree>
    <p:extLst>
      <p:ext uri="{BB962C8B-B14F-4D97-AF65-F5344CB8AC3E}">
        <p14:creationId xmlns:p14="http://schemas.microsoft.com/office/powerpoint/2010/main" val="2490818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pPr>
              <a:lnSpc>
                <a:spcPct val="90000"/>
              </a:lnSpc>
            </a:pPr>
            <a:r>
              <a:rPr lang="en-US" altLang="zh-CN" sz="2800" dirty="0"/>
              <a:t>EPROM</a:t>
            </a:r>
            <a:r>
              <a:rPr lang="zh-CN" altLang="en-US" dirty="0"/>
              <a:t>擦除方法</a:t>
            </a:r>
          </a:p>
          <a:p>
            <a:pPr lvl="1">
              <a:lnSpc>
                <a:spcPct val="90000"/>
              </a:lnSpc>
            </a:pPr>
            <a:r>
              <a:rPr lang="zh-CN" altLang="en-US" dirty="0"/>
              <a:t>这种器件的上方有一个石英窗口，见图所示。当用光子能量较高的紫外线照射</a:t>
            </a:r>
            <a:r>
              <a:rPr lang="en-US" altLang="zh-CN" dirty="0"/>
              <a:t>G1</a:t>
            </a:r>
            <a:r>
              <a:rPr lang="zh-CN" altLang="en-US" dirty="0"/>
              <a:t>浮栅时，</a:t>
            </a:r>
            <a:r>
              <a:rPr lang="en-US" altLang="zh-CN" dirty="0"/>
              <a:t>G1</a:t>
            </a:r>
            <a:r>
              <a:rPr lang="zh-CN" altLang="en-US" dirty="0"/>
              <a:t>中的电子获得足够的能量，从而穿过氧化层回到衬低，见图所示。</a:t>
            </a:r>
          </a:p>
          <a:p>
            <a:pPr lvl="1">
              <a:lnSpc>
                <a:spcPct val="90000"/>
              </a:lnSpc>
            </a:pPr>
            <a:r>
              <a:rPr lang="zh-CN" altLang="en-US" dirty="0"/>
              <a:t>这样，浮栅上的电子消失，达到擦去存储信息的目的，相当于存储器又存了全</a:t>
            </a:r>
            <a:r>
              <a:rPr lang="en-US" altLang="zh-CN" dirty="0"/>
              <a:t>1</a:t>
            </a:r>
            <a:r>
              <a:rPr lang="zh-CN" altLang="en-US" dirty="0"/>
              <a:t>。</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19</a:t>
            </a:fld>
            <a:endParaRPr lang="en-US" altLang="zh-CN"/>
          </a:p>
        </p:txBody>
      </p:sp>
    </p:spTree>
    <p:extLst>
      <p:ext uri="{BB962C8B-B14F-4D97-AF65-F5344CB8AC3E}">
        <p14:creationId xmlns:p14="http://schemas.microsoft.com/office/powerpoint/2010/main" val="2382208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fontScale="70000" lnSpcReduction="20000"/>
          </a:bodyPr>
          <a:lstStyle/>
          <a:p>
            <a:r>
              <a:rPr lang="en-US" altLang="zh-CN" dirty="0"/>
              <a:t>EEPROM </a:t>
            </a:r>
            <a:r>
              <a:rPr lang="zh-CN" altLang="en-US" dirty="0"/>
              <a:t>（</a:t>
            </a:r>
            <a:r>
              <a:rPr lang="en-US" altLang="zh-CN" dirty="0"/>
              <a:t>Electrically Erasable Programmable Read-Only Memory</a:t>
            </a:r>
            <a:r>
              <a:rPr lang="zh-CN" altLang="en-US" dirty="0"/>
              <a:t>）。它的最大优点是可直接用电信号擦除，也可用电信号写入。</a:t>
            </a:r>
            <a:r>
              <a:rPr lang="en-US" altLang="zh-CN" dirty="0"/>
              <a:t>EEPROM</a:t>
            </a:r>
            <a:r>
              <a:rPr lang="zh-CN" altLang="en-US" dirty="0"/>
              <a:t>不能取代</a:t>
            </a:r>
            <a:r>
              <a:rPr lang="en-US" altLang="zh-CN" dirty="0"/>
              <a:t>RAM</a:t>
            </a:r>
            <a:r>
              <a:rPr lang="zh-CN" altLang="en-US" dirty="0"/>
              <a:t>的原应是其工艺复杂， 耗费的门电路过多，且重编程时间比较长，同时其有效重编程次数也比较低。</a:t>
            </a:r>
            <a:endParaRPr lang="en-US" altLang="zh-CN" dirty="0"/>
          </a:p>
          <a:p>
            <a:r>
              <a:rPr lang="zh-CN" altLang="en-US" sz="1200" kern="1200" baseline="0" dirty="0">
                <a:solidFill>
                  <a:schemeClr val="tx1"/>
                </a:solidFill>
                <a:latin typeface="Arial" charset="0"/>
                <a:ea typeface="宋体" pitchFamily="2" charset="-122"/>
                <a:cs typeface="+mn-cs"/>
              </a:rPr>
              <a:t>电擦除、重写</a:t>
            </a:r>
            <a:r>
              <a:rPr lang="en-US" altLang="zh-CN" sz="1200" kern="1200" baseline="0" dirty="0">
                <a:solidFill>
                  <a:schemeClr val="tx1"/>
                </a:solidFill>
                <a:latin typeface="Arial" charset="0"/>
                <a:ea typeface="宋体" pitchFamily="2" charset="-122"/>
                <a:cs typeface="+mn-cs"/>
              </a:rPr>
              <a:t>(20ms)</a:t>
            </a:r>
          </a:p>
          <a:p>
            <a:r>
              <a:rPr lang="zh-CN" altLang="en-US" dirty="0"/>
              <a:t>但是将其用来取代</a:t>
            </a:r>
            <a:r>
              <a:rPr lang="en-US" altLang="zh-CN" dirty="0"/>
              <a:t>RAM</a:t>
            </a:r>
            <a:r>
              <a:rPr lang="zh-CN" altLang="en-US" dirty="0"/>
              <a:t>就显得不合适，因为</a:t>
            </a:r>
            <a:r>
              <a:rPr lang="en-US" altLang="zh-CN" dirty="0"/>
              <a:t>RAM</a:t>
            </a:r>
            <a:r>
              <a:rPr lang="zh-CN" altLang="en-US" dirty="0"/>
              <a:t>需要能够按字节改写，而</a:t>
            </a:r>
            <a:r>
              <a:rPr lang="en-US" altLang="zh-CN" dirty="0"/>
              <a:t>Flash ROM</a:t>
            </a:r>
            <a:r>
              <a:rPr lang="zh-CN" altLang="en-US" dirty="0"/>
              <a:t>做不到。</a:t>
            </a:r>
            <a:endParaRPr lang="en-US" altLang="zh-CN" dirty="0"/>
          </a:p>
          <a:p>
            <a:r>
              <a:rPr lang="en-US" altLang="zh-CN" sz="1200" kern="1200" baseline="0" dirty="0">
                <a:solidFill>
                  <a:schemeClr val="tx1"/>
                </a:solidFill>
                <a:latin typeface="Arial" charset="0"/>
                <a:ea typeface="宋体" pitchFamily="2" charset="-122"/>
                <a:cs typeface="+mn-cs"/>
              </a:rPr>
              <a:t>Flash-RAM(ROM)“</a:t>
            </a:r>
            <a:r>
              <a:rPr lang="zh-CN" altLang="en-US" sz="1200" kern="1200" baseline="0" dirty="0">
                <a:solidFill>
                  <a:schemeClr val="tx1"/>
                </a:solidFill>
                <a:latin typeface="Arial" charset="0"/>
                <a:ea typeface="宋体" pitchFamily="2" charset="-122"/>
                <a:cs typeface="+mn-cs"/>
              </a:rPr>
              <a:t>闪存”</a:t>
            </a:r>
            <a:endParaRPr lang="en-US" altLang="zh-CN" sz="1200" kern="1200" baseline="0" dirty="0">
              <a:solidFill>
                <a:schemeClr val="tx1"/>
              </a:solidFill>
              <a:latin typeface="Arial" charset="0"/>
              <a:ea typeface="宋体" pitchFamily="2" charset="-122"/>
              <a:cs typeface="+mn-cs"/>
            </a:endParaRPr>
          </a:p>
          <a:p>
            <a:pPr lvl="1"/>
            <a:r>
              <a:rPr lang="zh-CN" altLang="en-US" dirty="0"/>
              <a:t>闪存是一种特殊的、以宏块抹写的</a:t>
            </a:r>
            <a:r>
              <a:rPr lang="en-US" altLang="zh-CN" dirty="0"/>
              <a:t>EEPROM</a:t>
            </a:r>
            <a:r>
              <a:rPr lang="zh-CN" altLang="en-US" dirty="0"/>
              <a:t>。</a:t>
            </a:r>
            <a:endParaRPr lang="en-US" altLang="zh-CN" dirty="0"/>
          </a:p>
          <a:p>
            <a:pPr lvl="1"/>
            <a:r>
              <a:rPr lang="zh-CN" altLang="en-US" dirty="0"/>
              <a:t>每个宏块的大小不定，不同厂家的产品有不同的规格。</a:t>
            </a:r>
            <a:endParaRPr lang="en-US" altLang="zh-CN" dirty="0"/>
          </a:p>
          <a:p>
            <a:pPr lvl="1"/>
            <a:r>
              <a:rPr lang="zh-CN" altLang="en-US" dirty="0"/>
              <a:t>具有成本低、抗震、速度快、无噪声、耗电低的优点，成为非易失性固态存储最重要也最广为采纳的技术。</a:t>
            </a:r>
            <a:endParaRPr lang="en-US" altLang="zh-CN" dirty="0"/>
          </a:p>
          <a:p>
            <a:pPr lvl="1"/>
            <a:r>
              <a:rPr lang="zh-CN" altLang="en-US" dirty="0"/>
              <a:t>用于</a:t>
            </a:r>
            <a:r>
              <a:rPr lang="en-US" altLang="zh-CN" dirty="0"/>
              <a:t>u</a:t>
            </a:r>
            <a:r>
              <a:rPr lang="zh-CN" altLang="en-US" dirty="0"/>
              <a:t>盘、</a:t>
            </a:r>
            <a:r>
              <a:rPr lang="en-US" altLang="zh-CN" dirty="0"/>
              <a:t>PDA</a:t>
            </a:r>
            <a:r>
              <a:rPr lang="zh-CN" altLang="en-US" dirty="0"/>
              <a:t>、笔记本电脑、</a:t>
            </a:r>
            <a:r>
              <a:rPr lang="en-US" altLang="zh-CN" dirty="0"/>
              <a:t> </a:t>
            </a:r>
            <a:r>
              <a:rPr lang="zh-CN" altLang="en-US" dirty="0"/>
              <a:t>数字随身听、</a:t>
            </a:r>
            <a:r>
              <a:rPr lang="en-US" altLang="zh-CN" dirty="0"/>
              <a:t> </a:t>
            </a:r>
            <a:r>
              <a:rPr lang="zh-CN" altLang="en-US" dirty="0"/>
              <a:t>数码相机和手机等各类便携设备。</a:t>
            </a:r>
          </a:p>
          <a:p>
            <a:r>
              <a:rPr lang="zh-CN" altLang="en-US" sz="1200" b="0" i="0" kern="1200" dirty="0">
                <a:solidFill>
                  <a:schemeClr val="tx1"/>
                </a:solidFill>
                <a:effectLst/>
                <a:latin typeface="Arial" charset="0"/>
                <a:ea typeface="宋体" pitchFamily="2" charset="-122"/>
                <a:cs typeface="+mn-cs"/>
              </a:rPr>
              <a:t>快闪存储器（</a:t>
            </a:r>
            <a:r>
              <a:rPr lang="en-US" altLang="zh-CN" sz="1200" b="0" i="0" kern="1200" dirty="0">
                <a:solidFill>
                  <a:schemeClr val="tx1"/>
                </a:solidFill>
                <a:effectLst/>
                <a:latin typeface="Arial" charset="0"/>
                <a:ea typeface="宋体" pitchFamily="2" charset="-122"/>
                <a:cs typeface="+mn-cs"/>
              </a:rPr>
              <a:t>flash EPROM</a:t>
            </a:r>
            <a:r>
              <a:rPr lang="zh-CN" altLang="en-US" sz="1200" b="0" i="0" kern="1200" dirty="0">
                <a:solidFill>
                  <a:schemeClr val="tx1"/>
                </a:solidFill>
                <a:effectLst/>
                <a:latin typeface="Arial" charset="0"/>
                <a:ea typeface="宋体" pitchFamily="2" charset="-122"/>
                <a:cs typeface="+mn-cs"/>
              </a:rPr>
              <a:t>）是电子可擦除可编程只读存储器</a:t>
            </a:r>
            <a:r>
              <a:rPr lang="en-US" altLang="zh-CN" sz="1200" b="0" i="0" kern="1200" dirty="0">
                <a:solidFill>
                  <a:schemeClr val="tx1"/>
                </a:solidFill>
                <a:effectLst/>
                <a:latin typeface="Arial" charset="0"/>
                <a:ea typeface="宋体" pitchFamily="2" charset="-122"/>
                <a:cs typeface="+mn-cs"/>
              </a:rPr>
              <a:t>(electrically erasable programmable read-only memory, EEPROM)</a:t>
            </a:r>
            <a:r>
              <a:rPr lang="zh-CN" altLang="en-US" sz="1200" b="0" i="0" kern="1200" dirty="0">
                <a:solidFill>
                  <a:schemeClr val="tx1"/>
                </a:solidFill>
                <a:effectLst/>
                <a:latin typeface="Arial" charset="0"/>
                <a:ea typeface="宋体" pitchFamily="2" charset="-122"/>
                <a:cs typeface="+mn-cs"/>
              </a:rPr>
              <a:t>的一种形式。快闪存储器允许在操作中多次擦或写，并具有非易失性，即单指保存数据而言，它并不需要耗电。快闪存储器和传统的</a:t>
            </a:r>
            <a:r>
              <a:rPr lang="en-US" altLang="zh-CN" sz="1200" b="0" i="0" kern="1200" dirty="0">
                <a:solidFill>
                  <a:schemeClr val="tx1"/>
                </a:solidFill>
                <a:effectLst/>
                <a:latin typeface="Arial" charset="0"/>
                <a:ea typeface="宋体" pitchFamily="2" charset="-122"/>
                <a:cs typeface="+mn-cs"/>
              </a:rPr>
              <a:t>EEPROM</a:t>
            </a:r>
            <a:r>
              <a:rPr lang="zh-CN" altLang="en-US" sz="1200" b="0" i="0" kern="1200" dirty="0">
                <a:solidFill>
                  <a:schemeClr val="tx1"/>
                </a:solidFill>
                <a:effectLst/>
                <a:latin typeface="Arial" charset="0"/>
                <a:ea typeface="宋体" pitchFamily="2" charset="-122"/>
                <a:cs typeface="+mn-cs"/>
              </a:rPr>
              <a:t>不同在于它是以较大区块进行数据抹擦，而传统的</a:t>
            </a:r>
            <a:r>
              <a:rPr lang="en-US" altLang="zh-CN" sz="1200" b="0" i="0" kern="1200" dirty="0">
                <a:solidFill>
                  <a:schemeClr val="tx1"/>
                </a:solidFill>
                <a:effectLst/>
                <a:latin typeface="Arial" charset="0"/>
                <a:ea typeface="宋体" pitchFamily="2" charset="-122"/>
                <a:cs typeface="+mn-cs"/>
              </a:rPr>
              <a:t>EEPROM</a:t>
            </a:r>
            <a:r>
              <a:rPr lang="zh-CN" altLang="en-US" sz="1200" b="0" i="0" kern="1200" dirty="0">
                <a:solidFill>
                  <a:schemeClr val="tx1"/>
                </a:solidFill>
                <a:effectLst/>
                <a:latin typeface="Arial" charset="0"/>
                <a:ea typeface="宋体" pitchFamily="2" charset="-122"/>
                <a:cs typeface="+mn-cs"/>
              </a:rPr>
              <a:t>只能进行擦除和重写单个存储位置。这就使得快闪在写入大量数据时具有显著地优势。</a:t>
            </a:r>
          </a:p>
          <a:p>
            <a:r>
              <a:rPr lang="zh-CN" altLang="en-US" sz="1200" b="0" i="0" kern="1200" dirty="0">
                <a:solidFill>
                  <a:schemeClr val="tx1"/>
                </a:solidFill>
                <a:effectLst/>
                <a:latin typeface="Arial" charset="0"/>
                <a:ea typeface="宋体" pitchFamily="2" charset="-122"/>
                <a:cs typeface="+mn-cs"/>
              </a:rPr>
              <a:t>闪存具有较快的读取速度，其读取时间小于</a:t>
            </a:r>
            <a:r>
              <a:rPr lang="en-US" altLang="zh-CN" sz="1200" b="0" i="0" kern="1200" dirty="0">
                <a:solidFill>
                  <a:schemeClr val="tx1"/>
                </a:solidFill>
                <a:effectLst/>
                <a:latin typeface="Arial" charset="0"/>
                <a:ea typeface="宋体" pitchFamily="2" charset="-122"/>
                <a:cs typeface="+mn-cs"/>
              </a:rPr>
              <a:t>100ns</a:t>
            </a:r>
            <a:r>
              <a:rPr lang="zh-CN" altLang="en-US" sz="1200" b="0" i="0" kern="1200" dirty="0">
                <a:solidFill>
                  <a:schemeClr val="tx1"/>
                </a:solidFill>
                <a:effectLst/>
                <a:latin typeface="Arial" charset="0"/>
                <a:ea typeface="宋体" pitchFamily="2" charset="-122"/>
                <a:cs typeface="+mn-cs"/>
              </a:rPr>
              <a:t>，这个速度可以和主存储器相比。但是由于它的写入操作比较复杂，花费时间较长。而</a:t>
            </a:r>
            <a:r>
              <a:rPr lang="en-US" altLang="zh-CN" sz="1200" b="0" i="0" kern="1200" baseline="30000" dirty="0">
                <a:solidFill>
                  <a:schemeClr val="tx1"/>
                </a:solidFill>
                <a:effectLst/>
                <a:latin typeface="Arial" charset="0"/>
                <a:ea typeface="宋体" pitchFamily="2" charset="-122"/>
                <a:cs typeface="+mn-cs"/>
              </a:rPr>
              <a:t>[1]</a:t>
            </a:r>
            <a:r>
              <a:rPr lang="zh-CN" altLang="en-US" sz="1200" b="0" i="0" kern="1200" dirty="0">
                <a:solidFill>
                  <a:schemeClr val="tx1"/>
                </a:solidFill>
                <a:effectLst/>
                <a:latin typeface="Arial" charset="0"/>
                <a:ea typeface="宋体" pitchFamily="2" charset="-122"/>
                <a:cs typeface="+mn-cs"/>
              </a:rPr>
              <a:t>与硬盘相比，闪存的动态抗震能力更强，因此它非常适合用于移动设备上，例如笔记本电脑、相机和手机等。闪存的一个典型应用</a:t>
            </a:r>
            <a:r>
              <a:rPr lang="en-US" altLang="zh-CN" sz="1200" b="0" i="0" kern="1200" dirty="0">
                <a:solidFill>
                  <a:schemeClr val="tx1"/>
                </a:solidFill>
                <a:effectLst/>
                <a:latin typeface="Arial" charset="0"/>
                <a:ea typeface="宋体" pitchFamily="2" charset="-122"/>
                <a:cs typeface="+mn-cs"/>
              </a:rPr>
              <a:t>USB</a:t>
            </a:r>
            <a:r>
              <a:rPr lang="zh-CN" altLang="en-US" sz="1200" b="0" i="0" kern="1200" dirty="0">
                <a:solidFill>
                  <a:schemeClr val="tx1"/>
                </a:solidFill>
                <a:effectLst/>
                <a:latin typeface="Arial" charset="0"/>
                <a:ea typeface="宋体" pitchFamily="2" charset="-122"/>
                <a:cs typeface="+mn-cs"/>
              </a:rPr>
              <a:t>盘已经成为计算机系统之间传输数据的流行手段。</a:t>
            </a:r>
          </a:p>
          <a:p>
            <a:r>
              <a:rPr lang="zh-CN" altLang="en-US" sz="1200" b="0" i="0" u="none" strike="noStrike" kern="1200" dirty="0">
                <a:solidFill>
                  <a:schemeClr val="tx1"/>
                </a:solidFill>
                <a:effectLst/>
                <a:latin typeface="Arial" charset="0"/>
                <a:ea typeface="宋体" pitchFamily="2" charset="-122"/>
                <a:cs typeface="+mn-cs"/>
                <a:hlinkClick r:id="rId3"/>
              </a:rPr>
              <a:t>编辑本段</a:t>
            </a:r>
            <a:r>
              <a:rPr lang="zh-CN" altLang="en-US" sz="1200" b="1" i="0" kern="1200" dirty="0">
                <a:solidFill>
                  <a:schemeClr val="tx1"/>
                </a:solidFill>
                <a:effectLst/>
                <a:latin typeface="Arial" charset="0"/>
                <a:ea typeface="宋体" pitchFamily="2" charset="-122"/>
                <a:cs typeface="+mn-cs"/>
              </a:rPr>
              <a:t>限制</a:t>
            </a:r>
          </a:p>
          <a:p>
            <a:r>
              <a:rPr lang="zh-CN" altLang="en-US" sz="1200" b="0" i="0" kern="1200" dirty="0">
                <a:solidFill>
                  <a:schemeClr val="tx1"/>
                </a:solidFill>
                <a:effectLst/>
                <a:latin typeface="Arial" charset="0"/>
                <a:ea typeface="宋体" pitchFamily="2" charset="-122"/>
                <a:cs typeface="+mn-cs"/>
              </a:rPr>
              <a:t>限制之一：区块擦除</a:t>
            </a:r>
          </a:p>
          <a:p>
            <a:r>
              <a:rPr lang="zh-CN" altLang="en-US" sz="1200" b="0" i="0" kern="1200" dirty="0">
                <a:solidFill>
                  <a:schemeClr val="tx1"/>
                </a:solidFill>
                <a:effectLst/>
                <a:latin typeface="Arial" charset="0"/>
                <a:ea typeface="宋体" pitchFamily="2" charset="-122"/>
                <a:cs typeface="+mn-cs"/>
              </a:rPr>
              <a:t>作为新型的</a:t>
            </a:r>
            <a:r>
              <a:rPr lang="en-US" altLang="zh-CN" sz="1200" b="0" i="0" kern="1200" dirty="0">
                <a:solidFill>
                  <a:schemeClr val="tx1"/>
                </a:solidFill>
                <a:effectLst/>
                <a:latin typeface="Arial" charset="0"/>
                <a:ea typeface="宋体" pitchFamily="2" charset="-122"/>
                <a:cs typeface="+mn-cs"/>
              </a:rPr>
              <a:t>EEPROM</a:t>
            </a:r>
            <a:r>
              <a:rPr lang="zh-CN" altLang="en-US" sz="1200" b="0" i="0" kern="1200" dirty="0">
                <a:solidFill>
                  <a:schemeClr val="tx1"/>
                </a:solidFill>
                <a:effectLst/>
                <a:latin typeface="Arial" charset="0"/>
                <a:ea typeface="宋体" pitchFamily="2" charset="-122"/>
                <a:cs typeface="+mn-cs"/>
              </a:rPr>
              <a:t>，闪存擦除已保存的数据不是以单个存储位置为单位，而必须是以一个区块为单位进行。也就是说，闪存支持随机读取和写入，但是不允许随机改写。一般来说都是设置某一区中的所有位为“</a:t>
            </a:r>
            <a:r>
              <a:rPr lang="en-US" altLang="zh-CN" sz="1200" b="0" i="0" kern="1200" dirty="0">
                <a:solidFill>
                  <a:schemeClr val="tx1"/>
                </a:solidFill>
                <a:effectLst/>
                <a:latin typeface="Arial" charset="0"/>
                <a:ea typeface="宋体" pitchFamily="2" charset="-122"/>
                <a:cs typeface="+mn-cs"/>
              </a:rPr>
              <a:t>1”</a:t>
            </a:r>
            <a:r>
              <a:rPr lang="zh-CN" altLang="en-US" sz="1200" b="0" i="0" kern="1200" dirty="0">
                <a:solidFill>
                  <a:schemeClr val="tx1"/>
                </a:solidFill>
                <a:effectLst/>
                <a:latin typeface="Arial" charset="0"/>
                <a:ea typeface="宋体" pitchFamily="2" charset="-122"/>
                <a:cs typeface="+mn-cs"/>
              </a:rPr>
              <a:t>，刚开始区块内的所有部份都可以写入，然而当有任何一个位被设为“</a:t>
            </a:r>
            <a:r>
              <a:rPr lang="en-US" altLang="zh-CN" sz="1200" b="0" i="0" kern="1200" dirty="0">
                <a:solidFill>
                  <a:schemeClr val="tx1"/>
                </a:solidFill>
                <a:effectLst/>
                <a:latin typeface="Arial" charset="0"/>
                <a:ea typeface="宋体" pitchFamily="2" charset="-122"/>
                <a:cs typeface="+mn-cs"/>
              </a:rPr>
              <a:t>0”</a:t>
            </a:r>
            <a:r>
              <a:rPr lang="zh-CN" altLang="en-US" sz="1200" b="0" i="0" kern="1200" dirty="0">
                <a:solidFill>
                  <a:schemeClr val="tx1"/>
                </a:solidFill>
                <a:effectLst/>
                <a:latin typeface="Arial" charset="0"/>
                <a:ea typeface="宋体" pitchFamily="2" charset="-122"/>
                <a:cs typeface="+mn-cs"/>
              </a:rPr>
              <a:t>时，就只能借由清除整个区块来回复“</a:t>
            </a:r>
            <a:r>
              <a:rPr lang="en-US" altLang="zh-CN" sz="1200" b="0" i="0" kern="1200" dirty="0">
                <a:solidFill>
                  <a:schemeClr val="tx1"/>
                </a:solidFill>
                <a:effectLst/>
                <a:latin typeface="Arial" charset="0"/>
                <a:ea typeface="宋体" pitchFamily="2" charset="-122"/>
                <a:cs typeface="+mn-cs"/>
              </a:rPr>
              <a:t>1”</a:t>
            </a:r>
            <a:r>
              <a:rPr lang="zh-CN" altLang="en-US" sz="1200" b="0" i="0" kern="1200" dirty="0">
                <a:solidFill>
                  <a:schemeClr val="tx1"/>
                </a:solidFill>
                <a:effectLst/>
                <a:latin typeface="Arial" charset="0"/>
                <a:ea typeface="宋体" pitchFamily="2" charset="-122"/>
                <a:cs typeface="+mn-cs"/>
              </a:rPr>
              <a:t>的状态。</a:t>
            </a:r>
          </a:p>
          <a:p>
            <a:r>
              <a:rPr lang="zh-CN" altLang="en-US" sz="1200" b="0" i="0" kern="1200" dirty="0">
                <a:solidFill>
                  <a:schemeClr val="tx1"/>
                </a:solidFill>
                <a:effectLst/>
                <a:latin typeface="Arial" charset="0"/>
                <a:ea typeface="宋体" pitchFamily="2" charset="-122"/>
                <a:cs typeface="+mn-cs"/>
              </a:rPr>
              <a:t>限制之二：有限次的擦除</a:t>
            </a:r>
          </a:p>
          <a:p>
            <a:r>
              <a:rPr lang="zh-CN" altLang="en-US" sz="1200" b="0" i="0" kern="1200" dirty="0">
                <a:solidFill>
                  <a:schemeClr val="tx1"/>
                </a:solidFill>
                <a:effectLst/>
                <a:latin typeface="Arial" charset="0"/>
                <a:ea typeface="宋体" pitchFamily="2" charset="-122"/>
                <a:cs typeface="+mn-cs"/>
              </a:rPr>
              <a:t>闪存的擦除次数有有限，从</a:t>
            </a:r>
            <a:r>
              <a:rPr lang="en-US" altLang="zh-CN" sz="1200" b="0" i="0" kern="1200" dirty="0">
                <a:solidFill>
                  <a:schemeClr val="tx1"/>
                </a:solidFill>
                <a:effectLst/>
                <a:latin typeface="Arial" charset="0"/>
                <a:ea typeface="宋体" pitchFamily="2" charset="-122"/>
                <a:cs typeface="+mn-cs"/>
              </a:rPr>
              <a:t>10 000</a:t>
            </a:r>
            <a:r>
              <a:rPr lang="zh-CN" altLang="en-US" sz="1200" b="0" i="0" kern="1200" dirty="0">
                <a:solidFill>
                  <a:schemeClr val="tx1"/>
                </a:solidFill>
                <a:effectLst/>
                <a:latin typeface="Arial" charset="0"/>
                <a:ea typeface="宋体" pitchFamily="2" charset="-122"/>
                <a:cs typeface="+mn-cs"/>
              </a:rPr>
              <a:t>次到</a:t>
            </a:r>
            <a:r>
              <a:rPr lang="en-US" altLang="zh-CN" sz="1200" b="0" i="0" kern="1200" dirty="0">
                <a:solidFill>
                  <a:schemeClr val="tx1"/>
                </a:solidFill>
                <a:effectLst/>
                <a:latin typeface="Arial" charset="0"/>
                <a:ea typeface="宋体" pitchFamily="2" charset="-122"/>
                <a:cs typeface="+mn-cs"/>
              </a:rPr>
              <a:t>1</a:t>
            </a:r>
            <a:r>
              <a:rPr lang="zh-CN" altLang="en-US" sz="1200" b="0" i="0" kern="1200" dirty="0">
                <a:solidFill>
                  <a:schemeClr val="tx1"/>
                </a:solidFill>
                <a:effectLst/>
                <a:latin typeface="Arial" charset="0"/>
                <a:ea typeface="宋体" pitchFamily="2" charset="-122"/>
                <a:cs typeface="+mn-cs"/>
              </a:rPr>
              <a:t>百万次不等。尽管可以通过耗损平衡以及坏区管理等技术延长其使用寿命，但是这个限制也决定了闪存不适用于大量数据读写循环的高可靠性数据存储应用。</a:t>
            </a:r>
          </a:p>
          <a:p>
            <a:endParaRPr lang="zh-CN" altLang="en-US" sz="1200" kern="1200" baseline="0" dirty="0">
              <a:solidFill>
                <a:schemeClr val="tx1"/>
              </a:solidFill>
              <a:latin typeface="Arial" charset="0"/>
              <a:ea typeface="宋体" pitchFamily="2" charset="-122"/>
              <a:cs typeface="+mn-cs"/>
            </a:endParaRPr>
          </a:p>
          <a:p>
            <a:endParaRPr lang="en-US" altLang="zh-CN" sz="1200" kern="1200" baseline="0" dirty="0">
              <a:solidFill>
                <a:schemeClr val="tx1"/>
              </a:solidFill>
              <a:latin typeface="Arial" charset="0"/>
              <a:ea typeface="宋体" pitchFamily="2" charset="-122"/>
              <a:cs typeface="+mn-cs"/>
            </a:endParaRPr>
          </a:p>
          <a:p>
            <a:endParaRPr lang="en-US" altLang="zh-CN" sz="1200" kern="1200" baseline="0" dirty="0">
              <a:solidFill>
                <a:schemeClr val="tx1"/>
              </a:solidFill>
              <a:latin typeface="Arial" charset="0"/>
              <a:ea typeface="宋体" pitchFamily="2" charset="-122"/>
              <a:cs typeface="+mn-cs"/>
            </a:endParaRPr>
          </a:p>
          <a:p>
            <a:endParaRPr lang="en-US" altLang="zh-CN" sz="1200" kern="1200" baseline="0" dirty="0">
              <a:solidFill>
                <a:schemeClr val="tx1"/>
              </a:solidFill>
              <a:latin typeface="Arial" charset="0"/>
              <a:ea typeface="宋体" pitchFamily="2" charset="-122"/>
              <a:cs typeface="+mn-cs"/>
            </a:endParaRPr>
          </a:p>
          <a:p>
            <a:r>
              <a:rPr lang="zh-CN" altLang="en-US" sz="1200" kern="1200" baseline="0" dirty="0">
                <a:solidFill>
                  <a:schemeClr val="tx1"/>
                </a:solidFill>
                <a:latin typeface="Arial" charset="0"/>
                <a:ea typeface="宋体" pitchFamily="2" charset="-122"/>
                <a:cs typeface="+mn-cs"/>
              </a:rPr>
              <a:t>􀁺浮栅隧道氧化层</a:t>
            </a:r>
            <a:r>
              <a:rPr lang="en-US" altLang="zh-CN" sz="1200" kern="1200" baseline="0" dirty="0">
                <a:solidFill>
                  <a:schemeClr val="tx1"/>
                </a:solidFill>
                <a:latin typeface="Arial" charset="0"/>
                <a:ea typeface="宋体" pitchFamily="2" charset="-122"/>
                <a:cs typeface="+mn-cs"/>
              </a:rPr>
              <a:t>MOS</a:t>
            </a:r>
            <a:r>
              <a:rPr lang="zh-CN" altLang="en-US" sz="1200" kern="1200" baseline="0" dirty="0">
                <a:solidFill>
                  <a:schemeClr val="tx1"/>
                </a:solidFill>
                <a:latin typeface="Arial" charset="0"/>
                <a:ea typeface="宋体" pitchFamily="2" charset="-122"/>
                <a:cs typeface="+mn-cs"/>
              </a:rPr>
              <a:t>管</a:t>
            </a:r>
            <a:r>
              <a:rPr lang="en-US" altLang="zh-CN" sz="1200" kern="1200" baseline="0" dirty="0">
                <a:solidFill>
                  <a:schemeClr val="tx1"/>
                </a:solidFill>
                <a:latin typeface="Arial" charset="0"/>
                <a:ea typeface="宋体" pitchFamily="2" charset="-122"/>
                <a:cs typeface="+mn-cs"/>
              </a:rPr>
              <a:t>(</a:t>
            </a:r>
            <a:r>
              <a:rPr lang="en-US" altLang="zh-CN" sz="1200" kern="1200" baseline="0" dirty="0" err="1">
                <a:solidFill>
                  <a:schemeClr val="tx1"/>
                </a:solidFill>
                <a:latin typeface="Arial" charset="0"/>
                <a:ea typeface="宋体" pitchFamily="2" charset="-122"/>
                <a:cs typeface="+mn-cs"/>
              </a:rPr>
              <a:t>Flotox</a:t>
            </a:r>
            <a:r>
              <a:rPr lang="en-US" altLang="zh-CN" sz="1200" kern="1200" baseline="0" dirty="0">
                <a:solidFill>
                  <a:schemeClr val="tx1"/>
                </a:solidFill>
                <a:latin typeface="Arial" charset="0"/>
                <a:ea typeface="宋体" pitchFamily="2" charset="-122"/>
                <a:cs typeface="+mn-cs"/>
              </a:rPr>
              <a:t>)——</a:t>
            </a:r>
            <a:r>
              <a:rPr lang="zh-CN" altLang="en-US" sz="1200" kern="1200" baseline="0" dirty="0">
                <a:solidFill>
                  <a:schemeClr val="tx1"/>
                </a:solidFill>
                <a:latin typeface="Arial" charset="0"/>
                <a:ea typeface="宋体" pitchFamily="2" charset="-122"/>
                <a:cs typeface="+mn-cs"/>
              </a:rPr>
              <a:t>隧道效应</a:t>
            </a:r>
          </a:p>
          <a:p>
            <a:r>
              <a:rPr lang="zh-CN" altLang="en-US" sz="1200" kern="1200" baseline="0" dirty="0">
                <a:solidFill>
                  <a:schemeClr val="tx1"/>
                </a:solidFill>
                <a:latin typeface="Arial" charset="0"/>
                <a:ea typeface="宋体" pitchFamily="2" charset="-122"/>
                <a:cs typeface="+mn-cs"/>
              </a:rPr>
              <a:t>􀁠 注入电荷：</a:t>
            </a:r>
            <a:r>
              <a:rPr lang="en-US" altLang="zh-CN" sz="1200" kern="1200" baseline="0" dirty="0">
                <a:solidFill>
                  <a:schemeClr val="tx1"/>
                </a:solidFill>
                <a:latin typeface="Arial" charset="0"/>
                <a:ea typeface="宋体" pitchFamily="2" charset="-122"/>
                <a:cs typeface="+mn-cs"/>
              </a:rPr>
              <a:t>WL=5V</a:t>
            </a:r>
            <a:r>
              <a:rPr lang="zh-CN" altLang="en-US" sz="1200" kern="1200" baseline="0" dirty="0">
                <a:solidFill>
                  <a:schemeClr val="tx1"/>
                </a:solidFill>
                <a:latin typeface="Arial" charset="0"/>
                <a:ea typeface="宋体" pitchFamily="2" charset="-122"/>
                <a:cs typeface="+mn-cs"/>
              </a:rPr>
              <a:t>和</a:t>
            </a:r>
            <a:r>
              <a:rPr lang="en-US" altLang="zh-CN" sz="1200" kern="1200" baseline="0" dirty="0" err="1">
                <a:solidFill>
                  <a:schemeClr val="tx1"/>
                </a:solidFill>
                <a:latin typeface="Arial" charset="0"/>
                <a:ea typeface="宋体" pitchFamily="2" charset="-122"/>
                <a:cs typeface="+mn-cs"/>
              </a:rPr>
              <a:t>Gc</a:t>
            </a:r>
            <a:r>
              <a:rPr lang="en-US" altLang="zh-CN" sz="1200" kern="1200" baseline="0" dirty="0">
                <a:solidFill>
                  <a:schemeClr val="tx1"/>
                </a:solidFill>
                <a:latin typeface="Arial" charset="0"/>
                <a:ea typeface="宋体" pitchFamily="2" charset="-122"/>
                <a:cs typeface="+mn-cs"/>
              </a:rPr>
              <a:t>=</a:t>
            </a:r>
            <a:r>
              <a:rPr lang="zh-CN" altLang="en-US" sz="1200" kern="1200" baseline="0" dirty="0">
                <a:solidFill>
                  <a:schemeClr val="tx1"/>
                </a:solidFill>
                <a:latin typeface="Arial" charset="0"/>
                <a:ea typeface="宋体" pitchFamily="2" charset="-122"/>
                <a:cs typeface="+mn-cs"/>
              </a:rPr>
              <a:t>高压</a:t>
            </a:r>
            <a:r>
              <a:rPr lang="en-US" altLang="zh-CN" sz="1200" kern="1200" baseline="0" dirty="0">
                <a:solidFill>
                  <a:schemeClr val="tx1"/>
                </a:solidFill>
                <a:latin typeface="Arial" charset="0"/>
                <a:ea typeface="宋体" pitchFamily="2" charset="-122"/>
                <a:cs typeface="+mn-cs"/>
              </a:rPr>
              <a:t>(~20V)</a:t>
            </a:r>
            <a:r>
              <a:rPr lang="zh-CN" altLang="en-US" sz="1200" kern="1200" baseline="0" dirty="0">
                <a:solidFill>
                  <a:schemeClr val="tx1"/>
                </a:solidFill>
                <a:latin typeface="Arial" charset="0"/>
                <a:ea typeface="宋体" pitchFamily="2" charset="-122"/>
                <a:cs typeface="+mn-cs"/>
              </a:rPr>
              <a:t>，</a:t>
            </a:r>
            <a:r>
              <a:rPr lang="en-US" altLang="zh-CN" sz="1200" kern="1200" baseline="0" dirty="0">
                <a:solidFill>
                  <a:schemeClr val="tx1"/>
                </a:solidFill>
                <a:latin typeface="Arial" charset="0"/>
                <a:ea typeface="宋体" pitchFamily="2" charset="-122"/>
                <a:cs typeface="+mn-cs"/>
              </a:rPr>
              <a:t>BL</a:t>
            </a:r>
            <a:r>
              <a:rPr lang="zh-CN" altLang="en-US" sz="1200" kern="1200" baseline="0" dirty="0">
                <a:solidFill>
                  <a:schemeClr val="tx1"/>
                </a:solidFill>
                <a:latin typeface="Arial" charset="0"/>
                <a:ea typeface="宋体" pitchFamily="2" charset="-122"/>
                <a:cs typeface="+mn-cs"/>
              </a:rPr>
              <a:t>接地</a:t>
            </a:r>
          </a:p>
          <a:p>
            <a:r>
              <a:rPr lang="zh-CN" altLang="en-US" sz="1200" kern="1200" baseline="0" dirty="0">
                <a:solidFill>
                  <a:schemeClr val="tx1"/>
                </a:solidFill>
                <a:latin typeface="Arial" charset="0"/>
                <a:ea typeface="宋体" pitchFamily="2" charset="-122"/>
                <a:cs typeface="+mn-cs"/>
              </a:rPr>
              <a:t>􀁠 清除电荷：</a:t>
            </a:r>
            <a:r>
              <a:rPr lang="en-US" altLang="zh-CN" sz="1200" kern="1200" baseline="0" dirty="0">
                <a:solidFill>
                  <a:schemeClr val="tx1"/>
                </a:solidFill>
                <a:latin typeface="Arial" charset="0"/>
                <a:ea typeface="宋体" pitchFamily="2" charset="-122"/>
                <a:cs typeface="+mn-cs"/>
              </a:rPr>
              <a:t>WL=5V</a:t>
            </a:r>
            <a:r>
              <a:rPr lang="zh-CN" altLang="en-US" sz="1200" kern="1200" baseline="0" dirty="0">
                <a:solidFill>
                  <a:schemeClr val="tx1"/>
                </a:solidFill>
                <a:latin typeface="Arial" charset="0"/>
                <a:ea typeface="宋体" pitchFamily="2" charset="-122"/>
                <a:cs typeface="+mn-cs"/>
              </a:rPr>
              <a:t>和</a:t>
            </a:r>
            <a:r>
              <a:rPr lang="en-US" altLang="zh-CN" sz="1200" kern="1200" baseline="0" dirty="0">
                <a:solidFill>
                  <a:schemeClr val="tx1"/>
                </a:solidFill>
                <a:latin typeface="Arial" charset="0"/>
                <a:ea typeface="宋体" pitchFamily="2" charset="-122"/>
                <a:cs typeface="+mn-cs"/>
              </a:rPr>
              <a:t>BL=</a:t>
            </a:r>
            <a:r>
              <a:rPr lang="zh-CN" altLang="en-US" sz="1200" kern="1200" baseline="0" dirty="0">
                <a:solidFill>
                  <a:schemeClr val="tx1"/>
                </a:solidFill>
                <a:latin typeface="Arial" charset="0"/>
                <a:ea typeface="宋体" pitchFamily="2" charset="-122"/>
                <a:cs typeface="+mn-cs"/>
              </a:rPr>
              <a:t>高压</a:t>
            </a:r>
            <a:r>
              <a:rPr lang="en-US" altLang="zh-CN" sz="1200" kern="1200" baseline="0" dirty="0">
                <a:solidFill>
                  <a:schemeClr val="tx1"/>
                </a:solidFill>
                <a:latin typeface="Arial" charset="0"/>
                <a:ea typeface="宋体" pitchFamily="2" charset="-122"/>
                <a:cs typeface="+mn-cs"/>
              </a:rPr>
              <a:t>(~20V)</a:t>
            </a:r>
            <a:r>
              <a:rPr lang="zh-CN" altLang="en-US" sz="1200" kern="1200" baseline="0" dirty="0">
                <a:solidFill>
                  <a:schemeClr val="tx1"/>
                </a:solidFill>
                <a:latin typeface="Arial" charset="0"/>
                <a:ea typeface="宋体" pitchFamily="2" charset="-122"/>
                <a:cs typeface="+mn-cs"/>
              </a:rPr>
              <a:t>，</a:t>
            </a:r>
            <a:r>
              <a:rPr lang="en-US" altLang="zh-CN" sz="1200" kern="1200" baseline="0" dirty="0" err="1">
                <a:solidFill>
                  <a:schemeClr val="tx1"/>
                </a:solidFill>
                <a:latin typeface="Arial" charset="0"/>
                <a:ea typeface="宋体" pitchFamily="2" charset="-122"/>
                <a:cs typeface="+mn-cs"/>
              </a:rPr>
              <a:t>Gc</a:t>
            </a:r>
            <a:r>
              <a:rPr lang="zh-CN" altLang="en-US" sz="1200" kern="1200" baseline="0" dirty="0">
                <a:solidFill>
                  <a:schemeClr val="tx1"/>
                </a:solidFill>
                <a:latin typeface="Arial" charset="0"/>
                <a:ea typeface="宋体" pitchFamily="2" charset="-122"/>
                <a:cs typeface="+mn-cs"/>
              </a:rPr>
              <a:t>接地</a:t>
            </a:r>
          </a:p>
          <a:p>
            <a:r>
              <a:rPr lang="zh-CN" altLang="en-US" sz="1200" kern="1200" baseline="0" dirty="0">
                <a:solidFill>
                  <a:schemeClr val="tx1"/>
                </a:solidFill>
                <a:latin typeface="Arial" charset="0"/>
                <a:ea typeface="宋体" pitchFamily="2" charset="-122"/>
                <a:cs typeface="+mn-cs"/>
              </a:rPr>
              <a:t>􀁠 </a:t>
            </a:r>
            <a:r>
              <a:rPr lang="en-US" altLang="zh-CN" sz="1200" kern="1200" baseline="0" dirty="0">
                <a:solidFill>
                  <a:schemeClr val="tx1"/>
                </a:solidFill>
                <a:latin typeface="Arial" charset="0"/>
                <a:ea typeface="宋体" pitchFamily="2" charset="-122"/>
                <a:cs typeface="+mn-cs"/>
              </a:rPr>
              <a:t>BL</a:t>
            </a:r>
            <a:r>
              <a:rPr lang="zh-CN" altLang="en-US" sz="1200" kern="1200" baseline="0" dirty="0">
                <a:solidFill>
                  <a:schemeClr val="tx1"/>
                </a:solidFill>
                <a:latin typeface="Arial" charset="0"/>
                <a:ea typeface="宋体" pitchFamily="2" charset="-122"/>
                <a:cs typeface="+mn-cs"/>
              </a:rPr>
              <a:t>读取：</a:t>
            </a:r>
            <a:r>
              <a:rPr lang="en-US" altLang="zh-CN" sz="1200" kern="1200" baseline="0" dirty="0" err="1">
                <a:solidFill>
                  <a:schemeClr val="tx1"/>
                </a:solidFill>
                <a:latin typeface="Arial" charset="0"/>
                <a:ea typeface="宋体" pitchFamily="2" charset="-122"/>
                <a:cs typeface="+mn-cs"/>
              </a:rPr>
              <a:t>Gc</a:t>
            </a:r>
            <a:r>
              <a:rPr lang="en-US" altLang="zh-CN" sz="1200" kern="1200" baseline="0" dirty="0">
                <a:solidFill>
                  <a:schemeClr val="tx1"/>
                </a:solidFill>
                <a:latin typeface="Arial" charset="0"/>
                <a:ea typeface="宋体" pitchFamily="2" charset="-122"/>
                <a:cs typeface="+mn-cs"/>
              </a:rPr>
              <a:t>=3V</a:t>
            </a:r>
            <a:r>
              <a:rPr lang="zh-CN" altLang="en-US" sz="1200" kern="1200" baseline="0" dirty="0">
                <a:solidFill>
                  <a:schemeClr val="tx1"/>
                </a:solidFill>
                <a:latin typeface="Arial" charset="0"/>
                <a:ea typeface="宋体" pitchFamily="2" charset="-122"/>
                <a:cs typeface="+mn-cs"/>
              </a:rPr>
              <a:t>，</a:t>
            </a:r>
            <a:r>
              <a:rPr lang="en-US" altLang="zh-CN" sz="1200" kern="1200" baseline="0" dirty="0">
                <a:solidFill>
                  <a:schemeClr val="tx1"/>
                </a:solidFill>
                <a:latin typeface="Arial" charset="0"/>
                <a:ea typeface="宋体" pitchFamily="2" charset="-122"/>
                <a:cs typeface="+mn-cs"/>
              </a:rPr>
              <a:t>WL=5</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20</a:t>
            </a:fld>
            <a:endParaRPr lang="en-US" altLang="zh-CN"/>
          </a:p>
        </p:txBody>
      </p:sp>
    </p:spTree>
    <p:extLst>
      <p:ext uri="{BB962C8B-B14F-4D97-AF65-F5344CB8AC3E}">
        <p14:creationId xmlns:p14="http://schemas.microsoft.com/office/powerpoint/2010/main" val="2283129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只读存储器：</a:t>
            </a:r>
            <a:r>
              <a:rPr lang="en-US" altLang="zh-CN" sz="1200" kern="1200" dirty="0">
                <a:solidFill>
                  <a:schemeClr val="tx1"/>
                </a:solidFill>
                <a:effectLst/>
                <a:latin typeface="Arial" charset="0"/>
                <a:ea typeface="宋体" pitchFamily="2" charset="-122"/>
                <a:cs typeface="+mn-cs"/>
              </a:rPr>
              <a:t> ROM</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随机存储器：</a:t>
            </a:r>
            <a:r>
              <a:rPr lang="en-US" altLang="zh-CN" sz="1200" kern="1200" dirty="0">
                <a:solidFill>
                  <a:schemeClr val="tx1"/>
                </a:solidFill>
                <a:effectLst/>
                <a:latin typeface="Arial" charset="0"/>
                <a:ea typeface="宋体" pitchFamily="2" charset="-122"/>
                <a:cs typeface="+mn-cs"/>
              </a:rPr>
              <a:t> RAM</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动态存储器：</a:t>
            </a:r>
            <a:r>
              <a:rPr lang="en-US" altLang="zh-CN" sz="1200" kern="1200" dirty="0">
                <a:solidFill>
                  <a:schemeClr val="tx1"/>
                </a:solidFill>
                <a:effectLst/>
                <a:latin typeface="Arial" charset="0"/>
                <a:ea typeface="宋体" pitchFamily="2" charset="-122"/>
                <a:cs typeface="+mn-cs"/>
              </a:rPr>
              <a:t> DRAM</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可编程控制器：</a:t>
            </a:r>
            <a:r>
              <a:rPr lang="en-US" altLang="zh-CN" sz="1200" kern="1200" dirty="0">
                <a:solidFill>
                  <a:schemeClr val="tx1"/>
                </a:solidFill>
                <a:effectLst/>
                <a:latin typeface="Arial" charset="0"/>
                <a:ea typeface="宋体" pitchFamily="2" charset="-122"/>
                <a:cs typeface="+mn-cs"/>
              </a:rPr>
              <a:t> PLA</a:t>
            </a:r>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PAL</a:t>
            </a:r>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GAL</a:t>
            </a:r>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CPLD</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现场可编程门阵列：</a:t>
            </a:r>
            <a:r>
              <a:rPr lang="en-US" altLang="zh-CN" sz="1200" kern="1200" dirty="0">
                <a:solidFill>
                  <a:schemeClr val="tx1"/>
                </a:solidFill>
                <a:effectLst/>
                <a:latin typeface="Arial" charset="0"/>
                <a:ea typeface="宋体" pitchFamily="2" charset="-122"/>
                <a:cs typeface="+mn-cs"/>
              </a:rPr>
              <a:t> FPGA</a:t>
            </a:r>
            <a:r>
              <a:rPr lang="zh-CN" altLang="zh-CN" sz="1200" kern="1200">
                <a:solidFill>
                  <a:schemeClr val="tx1"/>
                </a:solidFill>
                <a:effectLst/>
                <a:latin typeface="Arial" charset="0"/>
                <a:ea typeface="宋体" pitchFamily="2" charset="-122"/>
                <a:cs typeface="+mn-cs"/>
              </a:rPr>
              <a:t>及其应用</a:t>
            </a:r>
          </a:p>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a:t>
            </a:fld>
            <a:endParaRPr lang="en-US" altLang="zh-CN"/>
          </a:p>
        </p:txBody>
      </p:sp>
    </p:spTree>
    <p:extLst>
      <p:ext uri="{BB962C8B-B14F-4D97-AF65-F5344CB8AC3E}">
        <p14:creationId xmlns:p14="http://schemas.microsoft.com/office/powerpoint/2010/main" val="9767544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21</a:t>
            </a:fld>
            <a:endParaRPr lang="en-US" altLang="zh-CN"/>
          </a:p>
        </p:txBody>
      </p:sp>
    </p:spTree>
    <p:extLst>
      <p:ext uri="{BB962C8B-B14F-4D97-AF65-F5344CB8AC3E}">
        <p14:creationId xmlns:p14="http://schemas.microsoft.com/office/powerpoint/2010/main" val="132891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pPr algn="just" eaLnBrk="1" hangingPunct="1">
              <a:lnSpc>
                <a:spcPct val="145000"/>
              </a:lnSpc>
              <a:spcBef>
                <a:spcPct val="50000"/>
              </a:spcBef>
            </a:pPr>
            <a:r>
              <a:rPr lang="zh-CN" altLang="en-US" sz="1200" dirty="0"/>
              <a:t>用</a:t>
            </a:r>
            <a:r>
              <a:rPr lang="en-US" altLang="zh-CN" sz="1200" dirty="0"/>
              <a:t>ROM</a:t>
            </a:r>
            <a:r>
              <a:rPr lang="zh-CN" altLang="en-US" sz="1200" dirty="0"/>
              <a:t>实现逻辑函数一般按以下步骤进行：  ① 根据逻辑函数的输入、输出变量数目，确定</a:t>
            </a:r>
            <a:r>
              <a:rPr lang="en-US" altLang="zh-CN" sz="1200" dirty="0"/>
              <a:t>ROM</a:t>
            </a:r>
            <a:r>
              <a:rPr lang="zh-CN" altLang="en-US" sz="1200" dirty="0"/>
              <a:t>的容量，选择合适的</a:t>
            </a:r>
            <a:r>
              <a:rPr lang="en-US" altLang="zh-CN" sz="1200" dirty="0"/>
              <a:t>ROM</a:t>
            </a:r>
            <a:r>
              <a:rPr lang="zh-CN" altLang="en-US" sz="1200" dirty="0"/>
              <a:t>。</a:t>
            </a:r>
          </a:p>
          <a:p>
            <a:pPr algn="just" eaLnBrk="1" hangingPunct="1">
              <a:lnSpc>
                <a:spcPct val="145000"/>
              </a:lnSpc>
              <a:spcBef>
                <a:spcPct val="50000"/>
              </a:spcBef>
              <a:buNone/>
            </a:pPr>
            <a:r>
              <a:rPr lang="zh-CN" altLang="en-US" sz="1200" dirty="0"/>
              <a:t>        ② 写出逻辑函数的最小项表达式，画出</a:t>
            </a:r>
            <a:r>
              <a:rPr lang="en-US" altLang="zh-CN" sz="1200" dirty="0"/>
              <a:t>ROM</a:t>
            </a:r>
            <a:r>
              <a:rPr lang="zh-CN" altLang="en-US" sz="1200" dirty="0"/>
              <a:t>的阵列图。</a:t>
            </a:r>
          </a:p>
          <a:p>
            <a:pPr eaLnBrk="1" hangingPunct="1">
              <a:lnSpc>
                <a:spcPct val="145000"/>
              </a:lnSpc>
              <a:spcBef>
                <a:spcPct val="50000"/>
              </a:spcBef>
              <a:buNone/>
            </a:pPr>
            <a:r>
              <a:rPr lang="zh-CN" altLang="en-US" sz="1200" dirty="0"/>
              <a:t>        ③ 根据阵列图对</a:t>
            </a:r>
            <a:r>
              <a:rPr lang="en-US" altLang="zh-CN" sz="1200" dirty="0"/>
              <a:t>ROM</a:t>
            </a:r>
            <a:r>
              <a:rPr lang="zh-CN" altLang="en-US" sz="1200" dirty="0"/>
              <a:t>进行编程。 </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22</a:t>
            </a:fld>
            <a:endParaRPr lang="en-US" altLang="zh-CN"/>
          </a:p>
        </p:txBody>
      </p:sp>
    </p:spTree>
    <p:extLst>
      <p:ext uri="{BB962C8B-B14F-4D97-AF65-F5344CB8AC3E}">
        <p14:creationId xmlns:p14="http://schemas.microsoft.com/office/powerpoint/2010/main" val="25570549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ADE5D-60FE-4C3F-AC9F-0BB1876A2E38}" type="slidenum">
              <a:rPr lang="en-US" altLang="zh-CN"/>
              <a:pPr/>
              <a:t>23</a:t>
            </a:fld>
            <a:endParaRPr lang="en-US" altLang="zh-CN"/>
          </a:p>
        </p:txBody>
      </p:sp>
      <p:sp>
        <p:nvSpPr>
          <p:cNvPr id="146434" name="Rectangle 2"/>
          <p:cNvSpPr>
            <a:spLocks noGrp="1" noRot="1" noChangeAspect="1" noChangeArrowheads="1" noTextEdit="1"/>
          </p:cNvSpPr>
          <p:nvPr>
            <p:ph type="sldImg"/>
          </p:nvPr>
        </p:nvSpPr>
        <p:spPr>
          <a:xfrm>
            <a:off x="992188" y="768350"/>
            <a:ext cx="5114925" cy="3836988"/>
          </a:xfrm>
          <a:ln/>
        </p:spPr>
      </p:sp>
      <p:sp>
        <p:nvSpPr>
          <p:cNvPr id="1464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673121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24</a:t>
            </a:fld>
            <a:endParaRPr lang="en-US" altLang="zh-CN"/>
          </a:p>
        </p:txBody>
      </p:sp>
    </p:spTree>
    <p:extLst>
      <p:ext uri="{BB962C8B-B14F-4D97-AF65-F5344CB8AC3E}">
        <p14:creationId xmlns:p14="http://schemas.microsoft.com/office/powerpoint/2010/main" val="6062664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25</a:t>
            </a:fld>
            <a:endParaRPr lang="en-US" altLang="zh-CN"/>
          </a:p>
        </p:txBody>
      </p:sp>
    </p:spTree>
    <p:extLst>
      <p:ext uri="{BB962C8B-B14F-4D97-AF65-F5344CB8AC3E}">
        <p14:creationId xmlns:p14="http://schemas.microsoft.com/office/powerpoint/2010/main" val="3571981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26</a:t>
            </a:fld>
            <a:endParaRPr lang="en-US" altLang="zh-CN"/>
          </a:p>
        </p:txBody>
      </p:sp>
    </p:spTree>
    <p:extLst>
      <p:ext uri="{BB962C8B-B14F-4D97-AF65-F5344CB8AC3E}">
        <p14:creationId xmlns:p14="http://schemas.microsoft.com/office/powerpoint/2010/main" val="40615219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27</a:t>
            </a:fld>
            <a:endParaRPr lang="en-US" altLang="zh-CN"/>
          </a:p>
        </p:txBody>
      </p:sp>
    </p:spTree>
    <p:extLst>
      <p:ext uri="{BB962C8B-B14F-4D97-AF65-F5344CB8AC3E}">
        <p14:creationId xmlns:p14="http://schemas.microsoft.com/office/powerpoint/2010/main" val="25170923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28</a:t>
            </a:fld>
            <a:endParaRPr lang="en-US" altLang="zh-CN"/>
          </a:p>
        </p:txBody>
      </p:sp>
    </p:spTree>
    <p:extLst>
      <p:ext uri="{BB962C8B-B14F-4D97-AF65-F5344CB8AC3E}">
        <p14:creationId xmlns:p14="http://schemas.microsoft.com/office/powerpoint/2010/main" val="3503375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r>
              <a:rPr lang="en-US" altLang="zh-CN" sz="1200" dirty="0">
                <a:solidFill>
                  <a:schemeClr val="accent2"/>
                </a:solidFill>
                <a:ea typeface="宋体" pitchFamily="2" charset="-122"/>
              </a:rPr>
              <a:t>Microprocessor EPROM application</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29</a:t>
            </a:fld>
            <a:endParaRPr lang="en-US" altLang="zh-CN"/>
          </a:p>
        </p:txBody>
      </p:sp>
    </p:spTree>
    <p:extLst>
      <p:ext uri="{BB962C8B-B14F-4D97-AF65-F5344CB8AC3E}">
        <p14:creationId xmlns:p14="http://schemas.microsoft.com/office/powerpoint/2010/main" val="32003892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30</a:t>
            </a:fld>
            <a:endParaRPr lang="en-US" altLang="zh-CN"/>
          </a:p>
        </p:txBody>
      </p:sp>
    </p:spTree>
    <p:extLst>
      <p:ext uri="{BB962C8B-B14F-4D97-AF65-F5344CB8AC3E}">
        <p14:creationId xmlns:p14="http://schemas.microsoft.com/office/powerpoint/2010/main" val="2333334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i="1" dirty="0"/>
              <a:t>中小规模集成电路 </a:t>
            </a:r>
            <a:r>
              <a:rPr lang="en-US" altLang="zh-CN" i="1" dirty="0"/>
              <a:t>SSI</a:t>
            </a:r>
            <a:r>
              <a:rPr lang="zh-CN" altLang="en-US" i="1" dirty="0"/>
              <a:t>、</a:t>
            </a:r>
            <a:r>
              <a:rPr lang="en-US" altLang="zh-CN" i="1" dirty="0"/>
              <a:t>MSI</a:t>
            </a:r>
          </a:p>
          <a:p>
            <a:pPr lvl="1"/>
            <a:r>
              <a:rPr lang="zh-CN" altLang="en-US" dirty="0"/>
              <a:t>通用型，原则上可实现任意复杂的数字系统</a:t>
            </a:r>
          </a:p>
          <a:p>
            <a:r>
              <a:rPr lang="zh-CN" altLang="en-US" i="1" dirty="0"/>
              <a:t>专用集成电路 </a:t>
            </a:r>
            <a:r>
              <a:rPr lang="en-US" altLang="zh-CN" i="1" dirty="0"/>
              <a:t>ASIC</a:t>
            </a:r>
          </a:p>
          <a:p>
            <a:pPr lvl="1"/>
            <a:r>
              <a:rPr lang="zh-CN" altLang="en-US" dirty="0"/>
              <a:t>全定制或半定制</a:t>
            </a:r>
          </a:p>
          <a:p>
            <a:pPr lvl="1"/>
            <a:r>
              <a:rPr lang="zh-CN" altLang="en-US" dirty="0"/>
              <a:t>性能佳，体积和功耗小，量产成本低</a:t>
            </a:r>
          </a:p>
          <a:p>
            <a:pPr lvl="1"/>
            <a:r>
              <a:rPr lang="zh-CN" altLang="en-US" dirty="0"/>
              <a:t>专用，</a:t>
            </a:r>
            <a:r>
              <a:rPr lang="en-US" altLang="zh-CN" dirty="0"/>
              <a:t>NRE</a:t>
            </a:r>
            <a:r>
              <a:rPr lang="zh-CN" altLang="en-US" dirty="0"/>
              <a:t>费用高，设计周期长</a:t>
            </a:r>
          </a:p>
          <a:p>
            <a:r>
              <a:rPr lang="zh-CN" altLang="en-US" i="1" dirty="0"/>
              <a:t>可编程逻辑器件 </a:t>
            </a:r>
            <a:r>
              <a:rPr lang="en-US" altLang="zh-CN" i="1" dirty="0"/>
              <a:t>Programmable Logic Device </a:t>
            </a:r>
          </a:p>
          <a:p>
            <a:pPr lvl="1"/>
            <a:r>
              <a:rPr lang="zh-CN" altLang="en-US" dirty="0"/>
              <a:t>批量大，成本低</a:t>
            </a:r>
          </a:p>
          <a:p>
            <a:pPr lvl="1"/>
            <a:r>
              <a:rPr lang="zh-CN" altLang="en-US" dirty="0"/>
              <a:t>可编程，容易在线升级</a:t>
            </a:r>
          </a:p>
          <a:p>
            <a:pPr lvl="1"/>
            <a:r>
              <a:rPr lang="zh-CN" altLang="en-US" dirty="0"/>
              <a:t>适合样品开发和小批量生产</a:t>
            </a:r>
          </a:p>
          <a:p>
            <a:pPr>
              <a:lnSpc>
                <a:spcPct val="90000"/>
              </a:lnSpc>
            </a:pPr>
            <a:r>
              <a:rPr lang="zh-CN" altLang="en-US" sz="2800" dirty="0">
                <a:latin typeface="Times New Roman" pitchFamily="18" charset="0"/>
              </a:rPr>
              <a:t>复杂可编程逻辑器件</a:t>
            </a:r>
            <a:r>
              <a:rPr lang="en-US" altLang="zh-CN" sz="2800" dirty="0">
                <a:latin typeface="Times New Roman" pitchFamily="18" charset="0"/>
              </a:rPr>
              <a:t>Complex Programmable Logic Device</a:t>
            </a:r>
          </a:p>
          <a:p>
            <a:pPr marL="638175" lvl="2" indent="-342900">
              <a:lnSpc>
                <a:spcPct val="90000"/>
              </a:lnSpc>
              <a:buClr>
                <a:schemeClr val="tx2"/>
              </a:buClr>
            </a:pPr>
            <a:r>
              <a:rPr lang="zh-CN" altLang="en-US" sz="2400" dirty="0">
                <a:latin typeface="宋体" pitchFamily="2" charset="-122"/>
              </a:rPr>
              <a:t>由内部</a:t>
            </a:r>
            <a:r>
              <a:rPr lang="en-US" altLang="zh-CN" sz="2400" dirty="0">
                <a:latin typeface="宋体" pitchFamily="2" charset="-122"/>
              </a:rPr>
              <a:t>PLD</a:t>
            </a:r>
            <a:r>
              <a:rPr lang="zh-CN" altLang="en-US" sz="2400" dirty="0">
                <a:latin typeface="宋体" pitchFamily="2" charset="-122"/>
              </a:rPr>
              <a:t>、输入输出块和可编程内部连线组成。</a:t>
            </a:r>
            <a:endParaRPr lang="en-US" altLang="zh-CN" sz="2400" dirty="0">
              <a:latin typeface="宋体" pitchFamily="2" charset="-122"/>
            </a:endParaRPr>
          </a:p>
          <a:p>
            <a:pPr marL="638175" lvl="2" indent="-342900">
              <a:lnSpc>
                <a:spcPct val="90000"/>
              </a:lnSpc>
              <a:buClr>
                <a:schemeClr val="tx2"/>
              </a:buClr>
            </a:pPr>
            <a:r>
              <a:rPr lang="en-US" altLang="zh-CN" sz="2400" dirty="0"/>
              <a:t>CPLD</a:t>
            </a:r>
            <a:r>
              <a:rPr lang="zh-CN" altLang="en-US" sz="2400" dirty="0"/>
              <a:t>容易使用、时序可预测和速度高等优点</a:t>
            </a:r>
            <a:endParaRPr lang="en-US" altLang="zh-CN" sz="2400" dirty="0">
              <a:latin typeface="Times New Roman" pitchFamily="18" charset="0"/>
            </a:endParaRPr>
          </a:p>
          <a:p>
            <a:pPr>
              <a:lnSpc>
                <a:spcPct val="90000"/>
              </a:lnSpc>
            </a:pPr>
            <a:r>
              <a:rPr lang="zh-CN" altLang="en-US" sz="2800" dirty="0"/>
              <a:t>现场可编程门阵列</a:t>
            </a:r>
            <a:r>
              <a:rPr lang="en-US" altLang="zh-CN" sz="2800" dirty="0">
                <a:latin typeface="+mn-ea"/>
              </a:rPr>
              <a:t>Field Programmable Gate Array</a:t>
            </a:r>
          </a:p>
          <a:p>
            <a:pPr lvl="1">
              <a:lnSpc>
                <a:spcPct val="90000"/>
              </a:lnSpc>
            </a:pPr>
            <a:r>
              <a:rPr lang="zh-CN" altLang="en-US" sz="2400" dirty="0"/>
              <a:t>由可编程逻辑功能块、可编程</a:t>
            </a:r>
            <a:r>
              <a:rPr lang="en-US" altLang="zh-CN" sz="2400" dirty="0"/>
              <a:t>I/O</a:t>
            </a:r>
            <a:r>
              <a:rPr lang="zh-CN" altLang="en-US" sz="2400" dirty="0"/>
              <a:t>块和可编程互连。</a:t>
            </a:r>
            <a:endParaRPr lang="en-US" altLang="zh-CN" sz="2400" dirty="0"/>
          </a:p>
          <a:p>
            <a:pPr lvl="1">
              <a:lnSpc>
                <a:spcPct val="90000"/>
              </a:lnSpc>
            </a:pPr>
            <a:r>
              <a:rPr lang="zh-CN" altLang="en-US" sz="2400" dirty="0"/>
              <a:t>含有高层次的内置模块（比如加法器和乘法器）和内置的存储器。</a:t>
            </a:r>
            <a:endParaRPr lang="en-US" altLang="zh-CN" sz="2400" dirty="0"/>
          </a:p>
          <a:p>
            <a:pPr>
              <a:lnSpc>
                <a:spcPct val="90000"/>
              </a:lnSpc>
            </a:pPr>
            <a:r>
              <a:rPr lang="zh-CN" altLang="en-US" sz="2800" dirty="0"/>
              <a:t>以硬件描述语言描述的逻辑电路，利用逻辑综合和布局、布线工具软件，烧录至</a:t>
            </a:r>
            <a:r>
              <a:rPr lang="en-US" altLang="zh-CN" sz="2800" dirty="0"/>
              <a:t>FPGA</a:t>
            </a:r>
            <a:r>
              <a:rPr lang="zh-CN" altLang="en-US" sz="2800" dirty="0"/>
              <a:t>上进行测试，这一过程是现代集成电路设计验证的技术主流。</a:t>
            </a:r>
            <a:endParaRPr lang="en-US" altLang="zh-CN" sz="2800" dirty="0"/>
          </a:p>
          <a:p>
            <a:r>
              <a:rPr lang="zh-CN" altLang="en-US" dirty="0"/>
              <a:t>以硬件描述语言（</a:t>
            </a:r>
            <a:r>
              <a:rPr lang="en-US" altLang="zh-CN" dirty="0"/>
              <a:t>Verilog</a:t>
            </a:r>
            <a:r>
              <a:rPr lang="zh-CN" altLang="en-US" dirty="0"/>
              <a:t>或</a:t>
            </a:r>
            <a:r>
              <a:rPr lang="en-US" altLang="zh-CN" dirty="0"/>
              <a:t>VHDL</a:t>
            </a:r>
            <a:r>
              <a:rPr lang="zh-CN" altLang="en-US" dirty="0"/>
              <a:t>）描述的逻辑电路，可以利用逻辑综合和布局、布线工具软件，快速地烧录至</a:t>
            </a:r>
            <a:r>
              <a:rPr lang="en-US" altLang="zh-CN" dirty="0"/>
              <a:t>FPGA</a:t>
            </a:r>
            <a:r>
              <a:rPr lang="zh-CN" altLang="en-US" dirty="0"/>
              <a:t>上进行测试，这一过程是现代集成电路设计验证的技术主流。这些可编程逻辑元件可以被用来实现一些基本的逻辑门数字电路（比如与门、或门、异或门、非门）或者更复杂一些的组合逻辑功能，比如译码器等。在大多数的</a:t>
            </a:r>
            <a:r>
              <a:rPr lang="en-US" altLang="zh-CN" dirty="0"/>
              <a:t>FPGA</a:t>
            </a:r>
            <a:r>
              <a:rPr lang="zh-CN" altLang="en-US" dirty="0"/>
              <a:t>里面，这些可编辑的元件里也包含记忆元件，例如触发器（</a:t>
            </a:r>
            <a:r>
              <a:rPr lang="en-US" altLang="zh-CN" dirty="0"/>
              <a:t>Flip</a:t>
            </a:r>
            <a:r>
              <a:rPr lang="zh-CN" altLang="en-US" dirty="0"/>
              <a:t>－</a:t>
            </a:r>
            <a:r>
              <a:rPr lang="en-US" altLang="zh-CN" dirty="0"/>
              <a:t>flop</a:t>
            </a:r>
            <a:r>
              <a:rPr lang="zh-CN" altLang="en-US" dirty="0"/>
              <a:t>）或者其他更加完整的记忆块，从而构成时序逻辑电路。</a:t>
            </a:r>
          </a:p>
          <a:p>
            <a:r>
              <a:rPr lang="en-US" altLang="zh-CN" dirty="0"/>
              <a:t>CPLD</a:t>
            </a:r>
            <a:r>
              <a:rPr lang="zh-CN" altLang="en-US" dirty="0"/>
              <a:t>适合用来实现各种运算和组合逻辑（</a:t>
            </a:r>
            <a:r>
              <a:rPr lang="en-US" altLang="zh-CN" dirty="0"/>
              <a:t>combinational logic</a:t>
            </a:r>
            <a:r>
              <a:rPr lang="zh-CN" altLang="en-US" dirty="0"/>
              <a:t>）。一颗</a:t>
            </a:r>
            <a:r>
              <a:rPr lang="en-US" altLang="zh-CN" dirty="0"/>
              <a:t>CPLD</a:t>
            </a:r>
            <a:r>
              <a:rPr lang="zh-CN" altLang="en-US" dirty="0"/>
              <a:t>内等于包含了数颗的</a:t>
            </a:r>
            <a:r>
              <a:rPr lang="en-US" altLang="zh-CN" dirty="0"/>
              <a:t>PAL</a:t>
            </a:r>
            <a:r>
              <a:rPr lang="zh-CN" altLang="en-US" dirty="0"/>
              <a:t>（可编程阵列逻辑），各</a:t>
            </a:r>
            <a:r>
              <a:rPr lang="en-US" altLang="zh-CN" dirty="0"/>
              <a:t>PAL</a:t>
            </a:r>
            <a:r>
              <a:rPr lang="zh-CN" altLang="en-US" dirty="0"/>
              <a:t>（逻辑区块）间的互接连线也可以进行程序性的规划、烧录，</a:t>
            </a:r>
            <a:r>
              <a:rPr lang="en-US" altLang="zh-CN" dirty="0"/>
              <a:t>CPLD</a:t>
            </a:r>
            <a:r>
              <a:rPr lang="zh-CN" altLang="en-US" dirty="0"/>
              <a:t>运用这种多合一（</a:t>
            </a:r>
            <a:r>
              <a:rPr lang="en-US" altLang="zh-CN" dirty="0"/>
              <a:t>All-In-One</a:t>
            </a:r>
            <a:r>
              <a:rPr lang="zh-CN" altLang="en-US" dirty="0"/>
              <a:t>）的整合作法，使其一颗就能实现数千个逻辑门，甚至数十万个逻辑门才能构成的电路。</a:t>
            </a:r>
          </a:p>
          <a:p>
            <a:endParaRPr lang="zh-CN" altLang="en-US" dirty="0"/>
          </a:p>
          <a:p>
            <a:endParaRPr lang="zh-CN" altLang="en-US" dirty="0"/>
          </a:p>
          <a:p>
            <a:r>
              <a:rPr lang="en-US" altLang="zh-CN" dirty="0"/>
              <a:t>FPGA</a:t>
            </a:r>
            <a:r>
              <a:rPr lang="zh-CN" altLang="en-US" dirty="0"/>
              <a:t>与</a:t>
            </a:r>
            <a:r>
              <a:rPr lang="en-US" altLang="zh-CN" dirty="0"/>
              <a:t>CPLD</a:t>
            </a:r>
            <a:r>
              <a:rPr lang="zh-CN" altLang="en-US" dirty="0"/>
              <a:t>的辨别和分类主要是根据其结构特点和工作原理。通常的分类方法是：</a:t>
            </a:r>
          </a:p>
          <a:p>
            <a:r>
              <a:rPr lang="zh-CN" altLang="en-US" dirty="0"/>
              <a:t>将以乘积项结构方式构成逻辑行为的器件称为</a:t>
            </a:r>
            <a:r>
              <a:rPr lang="en-US" altLang="zh-CN" dirty="0"/>
              <a:t>CPLD</a:t>
            </a:r>
            <a:r>
              <a:rPr lang="zh-CN" altLang="en-US" dirty="0"/>
              <a:t>，如</a:t>
            </a:r>
            <a:r>
              <a:rPr lang="en-US" altLang="zh-CN" dirty="0"/>
              <a:t>Lattice</a:t>
            </a:r>
            <a:r>
              <a:rPr lang="zh-CN" altLang="en-US" dirty="0"/>
              <a:t>的</a:t>
            </a:r>
            <a:r>
              <a:rPr lang="en-US" altLang="zh-CN" dirty="0" err="1"/>
              <a:t>ispLSI</a:t>
            </a:r>
            <a:r>
              <a:rPr lang="zh-CN" altLang="en-US" dirty="0"/>
              <a:t>系列、</a:t>
            </a:r>
            <a:r>
              <a:rPr lang="en-US" altLang="zh-CN" dirty="0"/>
              <a:t>Xilinx</a:t>
            </a:r>
            <a:r>
              <a:rPr lang="zh-CN" altLang="en-US" dirty="0"/>
              <a:t>的</a:t>
            </a:r>
            <a:r>
              <a:rPr lang="en-US" altLang="zh-CN" dirty="0"/>
              <a:t>XC9500</a:t>
            </a:r>
            <a:r>
              <a:rPr lang="zh-CN" altLang="en-US" dirty="0"/>
              <a:t>系列、</a:t>
            </a:r>
            <a:r>
              <a:rPr lang="en-US" altLang="zh-CN" dirty="0"/>
              <a:t>Altera</a:t>
            </a:r>
            <a:r>
              <a:rPr lang="zh-CN" altLang="en-US" dirty="0"/>
              <a:t>的</a:t>
            </a:r>
            <a:r>
              <a:rPr lang="en-US" altLang="zh-CN" dirty="0"/>
              <a:t>MAX7000S</a:t>
            </a:r>
            <a:r>
              <a:rPr lang="zh-CN" altLang="en-US" dirty="0"/>
              <a:t>系列和</a:t>
            </a:r>
            <a:r>
              <a:rPr lang="en-US" altLang="zh-CN" dirty="0"/>
              <a:t>Lattice(</a:t>
            </a:r>
            <a:r>
              <a:rPr lang="zh-CN" altLang="en-US" dirty="0"/>
              <a:t>原</a:t>
            </a:r>
            <a:r>
              <a:rPr lang="en-US" altLang="zh-CN" dirty="0" err="1"/>
              <a:t>Vantis</a:t>
            </a:r>
            <a:r>
              <a:rPr lang="en-US" altLang="zh-CN" dirty="0"/>
              <a:t>)</a:t>
            </a:r>
            <a:r>
              <a:rPr lang="zh-CN" altLang="en-US" dirty="0"/>
              <a:t>的</a:t>
            </a:r>
            <a:r>
              <a:rPr lang="en-US" altLang="zh-CN" dirty="0"/>
              <a:t>Mach</a:t>
            </a:r>
            <a:r>
              <a:rPr lang="zh-CN" altLang="en-US" dirty="0"/>
              <a:t>系列等。</a:t>
            </a:r>
          </a:p>
          <a:p>
            <a:r>
              <a:rPr lang="zh-CN" altLang="en-US" dirty="0"/>
              <a:t>将以查表法结构方式构成逻辑行为的器件称为</a:t>
            </a:r>
            <a:r>
              <a:rPr lang="en-US" altLang="zh-CN" dirty="0"/>
              <a:t>FPGA</a:t>
            </a:r>
            <a:r>
              <a:rPr lang="zh-CN" altLang="en-US" dirty="0"/>
              <a:t>，如</a:t>
            </a:r>
            <a:r>
              <a:rPr lang="en-US" altLang="zh-CN" dirty="0"/>
              <a:t>Xilinx</a:t>
            </a:r>
            <a:r>
              <a:rPr lang="zh-CN" altLang="en-US" dirty="0"/>
              <a:t>的</a:t>
            </a:r>
            <a:r>
              <a:rPr lang="en-US" altLang="zh-CN" dirty="0"/>
              <a:t>SPARTAN</a:t>
            </a:r>
            <a:r>
              <a:rPr lang="zh-CN" altLang="en-US" dirty="0"/>
              <a:t>系列、</a:t>
            </a:r>
            <a:r>
              <a:rPr lang="en-US" altLang="zh-CN" dirty="0"/>
              <a:t>Altera</a:t>
            </a:r>
            <a:r>
              <a:rPr lang="zh-CN" altLang="en-US" dirty="0"/>
              <a:t>的</a:t>
            </a:r>
            <a:r>
              <a:rPr lang="en-US" altLang="zh-CN" dirty="0"/>
              <a:t>FLEX10K</a:t>
            </a:r>
            <a:r>
              <a:rPr lang="zh-CN" altLang="en-US" dirty="0"/>
              <a:t>或</a:t>
            </a:r>
            <a:r>
              <a:rPr lang="en-US" altLang="zh-CN" dirty="0"/>
              <a:t>ACEX1K</a:t>
            </a:r>
            <a:r>
              <a:rPr lang="zh-CN" altLang="en-US" dirty="0"/>
              <a:t>系列等。</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a:t>
            </a:fld>
            <a:endParaRPr lang="en-US" altLang="zh-CN"/>
          </a:p>
        </p:txBody>
      </p:sp>
    </p:spTree>
    <p:extLst>
      <p:ext uri="{BB962C8B-B14F-4D97-AF65-F5344CB8AC3E}">
        <p14:creationId xmlns:p14="http://schemas.microsoft.com/office/powerpoint/2010/main" val="24466499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pPr>
              <a:lnSpc>
                <a:spcPct val="90000"/>
              </a:lnSpc>
            </a:pPr>
            <a:endParaRPr lang="en-US" altLang="zh-CN" sz="1200" dirty="0"/>
          </a:p>
          <a:p>
            <a:pPr>
              <a:lnSpc>
                <a:spcPct val="90000"/>
              </a:lnSpc>
            </a:pPr>
            <a:r>
              <a:rPr lang="en-US" altLang="zh-CN" sz="1200" dirty="0"/>
              <a:t>RAM</a:t>
            </a:r>
            <a:r>
              <a:rPr lang="zh-CN" altLang="en-US" sz="1200" dirty="0"/>
              <a:t>的优点是读写方便，使用灵活。</a:t>
            </a:r>
          </a:p>
          <a:p>
            <a:pPr>
              <a:lnSpc>
                <a:spcPct val="90000"/>
              </a:lnSpc>
            </a:pPr>
            <a:r>
              <a:rPr lang="zh-CN" altLang="en-US" sz="1200" dirty="0"/>
              <a:t>但断电后</a:t>
            </a:r>
            <a:r>
              <a:rPr lang="en-US" altLang="zh-CN" sz="1200" dirty="0"/>
              <a:t>RAM</a:t>
            </a:r>
            <a:r>
              <a:rPr lang="zh-CN" altLang="en-US" sz="1200" dirty="0"/>
              <a:t>中的信息会丢失，所以它是易失型存储器。 </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31</a:t>
            </a:fld>
            <a:endParaRPr lang="en-US" altLang="zh-CN"/>
          </a:p>
        </p:txBody>
      </p:sp>
    </p:spTree>
    <p:extLst>
      <p:ext uri="{BB962C8B-B14F-4D97-AF65-F5344CB8AC3E}">
        <p14:creationId xmlns:p14="http://schemas.microsoft.com/office/powerpoint/2010/main" val="36250970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32</a:t>
            </a:fld>
            <a:endParaRPr lang="en-US" altLang="zh-CN"/>
          </a:p>
        </p:txBody>
      </p:sp>
    </p:spTree>
    <p:extLst>
      <p:ext uri="{BB962C8B-B14F-4D97-AF65-F5344CB8AC3E}">
        <p14:creationId xmlns:p14="http://schemas.microsoft.com/office/powerpoint/2010/main" val="275711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33</a:t>
            </a:fld>
            <a:endParaRPr lang="en-US" altLang="zh-CN"/>
          </a:p>
        </p:txBody>
      </p:sp>
    </p:spTree>
    <p:extLst>
      <p:ext uri="{BB962C8B-B14F-4D97-AF65-F5344CB8AC3E}">
        <p14:creationId xmlns:p14="http://schemas.microsoft.com/office/powerpoint/2010/main" val="1211390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r>
              <a:rPr lang="en-US" altLang="zh-CN" sz="1200" dirty="0">
                <a:ea typeface="宋体" charset="-122"/>
              </a:rPr>
              <a:t>Chip select</a:t>
            </a:r>
          </a:p>
          <a:p>
            <a:r>
              <a:rPr lang="en-US" altLang="zh-CN" sz="1200" dirty="0">
                <a:ea typeface="宋体" charset="-122"/>
              </a:rPr>
              <a:t>Output enable</a:t>
            </a:r>
          </a:p>
          <a:p>
            <a:r>
              <a:rPr lang="en-US" altLang="zh-CN" sz="1200" dirty="0">
                <a:ea typeface="宋体" charset="-122"/>
              </a:rPr>
              <a:t>Write enable</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34</a:t>
            </a:fld>
            <a:endParaRPr lang="en-US" altLang="zh-CN"/>
          </a:p>
        </p:txBody>
      </p:sp>
    </p:spTree>
    <p:extLst>
      <p:ext uri="{BB962C8B-B14F-4D97-AF65-F5344CB8AC3E}">
        <p14:creationId xmlns:p14="http://schemas.microsoft.com/office/powerpoint/2010/main" val="38068366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35</a:t>
            </a:fld>
            <a:endParaRPr lang="en-US" altLang="zh-CN"/>
          </a:p>
        </p:txBody>
      </p:sp>
    </p:spTree>
    <p:extLst>
      <p:ext uri="{BB962C8B-B14F-4D97-AF65-F5344CB8AC3E}">
        <p14:creationId xmlns:p14="http://schemas.microsoft.com/office/powerpoint/2010/main" val="25780381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pPr>
              <a:lnSpc>
                <a:spcPct val="90000"/>
              </a:lnSpc>
            </a:pPr>
            <a:r>
              <a:rPr lang="en-US" altLang="zh-CN" sz="2800" dirty="0">
                <a:ea typeface="宋体" charset="-122"/>
              </a:rPr>
              <a:t>Use the same data pins for reads and writes</a:t>
            </a:r>
          </a:p>
          <a:p>
            <a:pPr lvl="1">
              <a:lnSpc>
                <a:spcPct val="90000"/>
              </a:lnSpc>
            </a:pPr>
            <a:r>
              <a:rPr lang="en-US" altLang="zh-CN" sz="2400" dirty="0">
                <a:ea typeface="宋体" charset="-122"/>
              </a:rPr>
              <a:t>Especially common on wide devices</a:t>
            </a:r>
          </a:p>
          <a:p>
            <a:pPr lvl="1">
              <a:lnSpc>
                <a:spcPct val="90000"/>
              </a:lnSpc>
            </a:pPr>
            <a:r>
              <a:rPr lang="en-US" altLang="zh-CN" sz="2400" dirty="0">
                <a:ea typeface="宋体" charset="-122"/>
              </a:rPr>
              <a:t>Makes sense when used with microprocessor buses (also bidirectional)</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36</a:t>
            </a:fld>
            <a:endParaRPr lang="en-US" altLang="zh-CN"/>
          </a:p>
        </p:txBody>
      </p:sp>
    </p:spTree>
    <p:extLst>
      <p:ext uri="{BB962C8B-B14F-4D97-AF65-F5344CB8AC3E}">
        <p14:creationId xmlns:p14="http://schemas.microsoft.com/office/powerpoint/2010/main" val="38579489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rgbClr val="000066"/>
                </a:solidFill>
                <a:latin typeface="Times New Roman" pitchFamily="18" charset="0"/>
                <a:ea typeface="楷体_GB2312" pitchFamily="49" charset="-122"/>
              </a:rPr>
              <a:t>在由</a:t>
            </a:r>
            <a:r>
              <a:rPr lang="en-US" altLang="zh-CN" sz="1200" dirty="0">
                <a:solidFill>
                  <a:srgbClr val="000066"/>
                </a:solidFill>
                <a:latin typeface="Times New Roman" pitchFamily="18" charset="0"/>
                <a:ea typeface="楷体_GB2312" pitchFamily="49" charset="-122"/>
              </a:rPr>
              <a:t>SSRAM</a:t>
            </a:r>
            <a:r>
              <a:rPr lang="zh-CN" altLang="en-US" sz="1200" dirty="0">
                <a:solidFill>
                  <a:srgbClr val="000066"/>
                </a:solidFill>
                <a:latin typeface="Times New Roman" pitchFamily="18" charset="0"/>
                <a:ea typeface="楷体_GB2312" pitchFamily="49" charset="-122"/>
              </a:rPr>
              <a:t>构成的计算机系统中，由于在时钟有效沿到来时，地址、数据、控制等信号被锁存到</a:t>
            </a:r>
            <a:r>
              <a:rPr lang="en-US" altLang="zh-CN" sz="1200" dirty="0">
                <a:solidFill>
                  <a:srgbClr val="000066"/>
                </a:solidFill>
                <a:latin typeface="Times New Roman" pitchFamily="18" charset="0"/>
                <a:ea typeface="楷体_GB2312" pitchFamily="49" charset="-122"/>
              </a:rPr>
              <a:t>SSRAM</a:t>
            </a:r>
            <a:r>
              <a:rPr lang="zh-CN" altLang="en-US" sz="1200" dirty="0">
                <a:solidFill>
                  <a:srgbClr val="000066"/>
                </a:solidFill>
                <a:latin typeface="Times New Roman" pitchFamily="18" charset="0"/>
                <a:ea typeface="楷体_GB2312" pitchFamily="49" charset="-122"/>
              </a:rPr>
              <a:t>内部的寄存器中，因此读写过程的延时等待均在时钟作用下，由</a:t>
            </a:r>
            <a:r>
              <a:rPr lang="en-US" altLang="zh-CN" sz="1200" dirty="0">
                <a:solidFill>
                  <a:srgbClr val="000066"/>
                </a:solidFill>
                <a:latin typeface="Times New Roman" pitchFamily="18" charset="0"/>
                <a:ea typeface="楷体_GB2312" pitchFamily="49" charset="-122"/>
              </a:rPr>
              <a:t>SSRAM</a:t>
            </a:r>
            <a:r>
              <a:rPr lang="zh-CN" altLang="en-US" sz="1200" dirty="0">
                <a:solidFill>
                  <a:srgbClr val="000066"/>
                </a:solidFill>
                <a:latin typeface="Times New Roman" pitchFamily="18" charset="0"/>
                <a:ea typeface="楷体_GB2312" pitchFamily="49" charset="-122"/>
              </a:rPr>
              <a:t>内部控制完成。此时，系统中的微处理器在读写</a:t>
            </a:r>
            <a:r>
              <a:rPr lang="en-US" altLang="zh-CN" sz="1200" dirty="0">
                <a:solidFill>
                  <a:srgbClr val="000066"/>
                </a:solidFill>
                <a:latin typeface="Times New Roman" pitchFamily="18" charset="0"/>
                <a:ea typeface="楷体_GB2312" pitchFamily="49" charset="-122"/>
              </a:rPr>
              <a:t>SSRAM</a:t>
            </a:r>
            <a:r>
              <a:rPr lang="zh-CN" altLang="en-US" sz="1200" dirty="0">
                <a:solidFill>
                  <a:srgbClr val="000066"/>
                </a:solidFill>
                <a:latin typeface="Times New Roman" pitchFamily="18" charset="0"/>
                <a:ea typeface="楷体_GB2312" pitchFamily="49" charset="-122"/>
              </a:rPr>
              <a:t>的同时，可以处理其他任务，从而提高了整个系统的工作速度。 </a:t>
            </a:r>
            <a:endParaRPr lang="en-US" altLang="zh-CN" sz="1200" dirty="0">
              <a:solidFill>
                <a:srgbClr val="000066"/>
              </a:solidFill>
              <a:latin typeface="Times New Roman" pitchFamily="18" charset="0"/>
              <a:ea typeface="楷体_GB2312" pitchFamily="49" charset="-122"/>
            </a:endParaRPr>
          </a:p>
          <a:p>
            <a:pPr marL="227013" indent="-227013">
              <a:lnSpc>
                <a:spcPct val="90000"/>
              </a:lnSpc>
            </a:pPr>
            <a:r>
              <a:rPr lang="en-US" altLang="zh-CN" sz="1200" dirty="0">
                <a:ea typeface="宋体" charset="-122"/>
              </a:rPr>
              <a:t>Use latch-type SRAM cells internally</a:t>
            </a:r>
          </a:p>
          <a:p>
            <a:pPr marL="227013" indent="-227013">
              <a:lnSpc>
                <a:spcPct val="90000"/>
              </a:lnSpc>
            </a:pPr>
            <a:r>
              <a:rPr lang="en-US" altLang="zh-CN" sz="1200">
                <a:ea typeface="宋体" charset="-122"/>
              </a:rPr>
              <a:t>Put registers in front of address and control (and maybe data) for easier interfacing with synchronous systems at high speeds</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a:solidFill>
                <a:srgbClr val="000066"/>
              </a:solidFill>
              <a:latin typeface="Times New Roman" pitchFamily="18" charset="0"/>
              <a:ea typeface="楷体_GB2312" pitchFamily="49"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37</a:t>
            </a:fld>
            <a:endParaRPr lang="en-US" altLang="zh-CN"/>
          </a:p>
        </p:txBody>
      </p:sp>
    </p:spTree>
    <p:extLst>
      <p:ext uri="{BB962C8B-B14F-4D97-AF65-F5344CB8AC3E}">
        <p14:creationId xmlns:p14="http://schemas.microsoft.com/office/powerpoint/2010/main" val="5978015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r>
              <a:rPr lang="en-US" altLang="zh-CN" dirty="0" err="1">
                <a:ea typeface="宋体" charset="-122"/>
              </a:rPr>
              <a:t>nMOS</a:t>
            </a:r>
            <a:r>
              <a:rPr lang="zh-CN" altLang="en-US" dirty="0">
                <a:ea typeface="宋体" charset="-122"/>
              </a:rPr>
              <a:t>晶体管，在栅极</a:t>
            </a:r>
            <a:r>
              <a:rPr lang="en-US" altLang="zh-CN" dirty="0">
                <a:ea typeface="宋体" charset="-122"/>
              </a:rPr>
              <a:t>gate</a:t>
            </a:r>
            <a:r>
              <a:rPr lang="zh-CN" altLang="en-US" dirty="0">
                <a:ea typeface="宋体" charset="-122"/>
              </a:rPr>
              <a:t>端加载高电平，则源极和漏极间导通导通，根据电容充放电，判断存储的内容。</a:t>
            </a:r>
            <a:endParaRPr lang="en-US" altLang="zh-CN" dirty="0">
              <a:ea typeface="宋体"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ea typeface="宋体" charset="-122"/>
              </a:rPr>
              <a:t>注意：存储为</a:t>
            </a:r>
            <a:r>
              <a:rPr lang="en-US" altLang="zh-CN" sz="1200" dirty="0">
                <a:ea typeface="宋体" charset="-122"/>
              </a:rPr>
              <a:t>1</a:t>
            </a:r>
            <a:r>
              <a:rPr lang="zh-CN" altLang="en-US" sz="1200" dirty="0">
                <a:ea typeface="宋体" charset="-122"/>
              </a:rPr>
              <a:t>，最终会逐渐放电而消失。</a:t>
            </a:r>
            <a:endParaRPr lang="en-US" altLang="zh-CN" sz="1200" dirty="0">
              <a:ea typeface="宋体" charset="-122"/>
            </a:endParaRPr>
          </a:p>
          <a:p>
            <a:endParaRPr lang="en-US" altLang="zh-CN" dirty="0">
              <a:ea typeface="宋体" charset="-122"/>
            </a:endParaRPr>
          </a:p>
          <a:p>
            <a:endParaRPr lang="en-US" altLang="zh-CN" dirty="0">
              <a:ea typeface="宋体" charset="-122"/>
            </a:endParaRPr>
          </a:p>
          <a:p>
            <a:r>
              <a:rPr lang="en-US" altLang="zh-CN" dirty="0">
                <a:ea typeface="宋体" charset="-122"/>
              </a:rPr>
              <a:t>SRAMs typically use six transistors per bit of storage.</a:t>
            </a:r>
          </a:p>
          <a:p>
            <a:r>
              <a:rPr lang="en-US" altLang="zh-CN" dirty="0">
                <a:ea typeface="宋体" charset="-122"/>
              </a:rPr>
              <a:t>DRAMs use only one</a:t>
            </a:r>
            <a:br>
              <a:rPr lang="en-US" altLang="zh-CN" dirty="0">
                <a:ea typeface="宋体" charset="-122"/>
              </a:rPr>
            </a:br>
            <a:r>
              <a:rPr lang="en-US" altLang="zh-CN" dirty="0">
                <a:ea typeface="宋体" charset="-122"/>
              </a:rPr>
              <a:t>transistor per bit:</a:t>
            </a:r>
          </a:p>
          <a:p>
            <a:r>
              <a:rPr lang="en-US" altLang="zh-CN" dirty="0">
                <a:ea typeface="宋体" charset="-122"/>
              </a:rPr>
              <a:t>1/0 = capacitor</a:t>
            </a:r>
            <a:br>
              <a:rPr lang="en-US" altLang="zh-CN" dirty="0">
                <a:ea typeface="宋体" charset="-122"/>
              </a:rPr>
            </a:br>
            <a:r>
              <a:rPr lang="en-US" altLang="zh-CN" dirty="0">
                <a:ea typeface="宋体" charset="-122"/>
              </a:rPr>
              <a:t>charged/discharged</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38</a:t>
            </a:fld>
            <a:endParaRPr lang="en-US" altLang="zh-CN"/>
          </a:p>
        </p:txBody>
      </p:sp>
    </p:spTree>
    <p:extLst>
      <p:ext uri="{BB962C8B-B14F-4D97-AF65-F5344CB8AC3E}">
        <p14:creationId xmlns:p14="http://schemas.microsoft.com/office/powerpoint/2010/main" val="8279147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pPr lvl="1"/>
            <a:r>
              <a:rPr lang="en-US" altLang="zh-CN" sz="2400" dirty="0">
                <a:ea typeface="宋体" charset="-122"/>
              </a:rPr>
              <a:t>Take the word line HIGH.</a:t>
            </a:r>
          </a:p>
          <a:p>
            <a:pPr lvl="1"/>
            <a:r>
              <a:rPr lang="en-US" altLang="zh-CN" sz="2400" dirty="0">
                <a:ea typeface="宋体" charset="-122"/>
              </a:rPr>
              <a:t>Detect whether current flows into or out of the cell.</a:t>
            </a:r>
          </a:p>
          <a:p>
            <a:pPr lvl="1"/>
            <a:r>
              <a:rPr lang="en-US" altLang="zh-CN" sz="2400" dirty="0">
                <a:ea typeface="宋体" charset="-122"/>
              </a:rPr>
              <a:t>Note: cell contents are destroyed by the read!</a:t>
            </a:r>
          </a:p>
          <a:p>
            <a:pPr lvl="1"/>
            <a:r>
              <a:rPr lang="en-US" altLang="zh-CN" sz="2400" dirty="0">
                <a:ea typeface="宋体" charset="-122"/>
              </a:rPr>
              <a:t>Must write the bit value back after reading.</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39</a:t>
            </a:fld>
            <a:endParaRPr lang="en-US" altLang="zh-CN"/>
          </a:p>
        </p:txBody>
      </p:sp>
    </p:spTree>
    <p:extLst>
      <p:ext uri="{BB962C8B-B14F-4D97-AF65-F5344CB8AC3E}">
        <p14:creationId xmlns:p14="http://schemas.microsoft.com/office/powerpoint/2010/main" val="3028066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pPr>
              <a:lnSpc>
                <a:spcPct val="90000"/>
              </a:lnSpc>
            </a:pPr>
            <a:r>
              <a:rPr lang="en-US" altLang="zh-CN" sz="1200" dirty="0">
                <a:ea typeface="宋体" charset="-122"/>
              </a:rPr>
              <a:t>Typical devices require each cell to be refreshed once every 4 to 64 </a:t>
            </a:r>
            <a:r>
              <a:rPr lang="en-US" altLang="zh-CN" sz="1200" dirty="0" err="1">
                <a:ea typeface="宋体" charset="-122"/>
              </a:rPr>
              <a:t>mS.</a:t>
            </a:r>
            <a:endParaRPr lang="en-US" altLang="zh-CN" sz="1200" dirty="0">
              <a:ea typeface="宋体" charset="-122"/>
            </a:endParaRPr>
          </a:p>
          <a:p>
            <a:pPr>
              <a:lnSpc>
                <a:spcPct val="90000"/>
              </a:lnSpc>
            </a:pPr>
            <a:r>
              <a:rPr lang="en-US" altLang="zh-CN" sz="1200" dirty="0">
                <a:ea typeface="宋体" charset="-122"/>
              </a:rPr>
              <a:t>During “suspended” operation, notebook computers use power mainly for DRAM refresh.</a:t>
            </a:r>
          </a:p>
          <a:p>
            <a:r>
              <a:rPr lang="zh-CN" altLang="en-US" sz="1200" dirty="0">
                <a:ea typeface="宋体" charset="-122"/>
              </a:rPr>
              <a:t>在电脑休眠期间主要的功耗就在于保持</a:t>
            </a:r>
            <a:r>
              <a:rPr lang="en-US" altLang="zh-CN" sz="1200" dirty="0">
                <a:ea typeface="宋体" charset="-122"/>
              </a:rPr>
              <a:t>DRAM</a:t>
            </a:r>
            <a:r>
              <a:rPr lang="zh-CN" altLang="en-US" sz="1200" dirty="0">
                <a:ea typeface="宋体" charset="-122"/>
              </a:rPr>
              <a:t>的刷新</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40</a:t>
            </a:fld>
            <a:endParaRPr lang="en-US" altLang="zh-CN"/>
          </a:p>
        </p:txBody>
      </p:sp>
    </p:spTree>
    <p:extLst>
      <p:ext uri="{BB962C8B-B14F-4D97-AF65-F5344CB8AC3E}">
        <p14:creationId xmlns:p14="http://schemas.microsoft.com/office/powerpoint/2010/main" val="884242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4</a:t>
            </a:fld>
            <a:endParaRPr lang="en-US" altLang="zh-CN"/>
          </a:p>
        </p:txBody>
      </p:sp>
    </p:spTree>
    <p:extLst>
      <p:ext uri="{BB962C8B-B14F-4D97-AF65-F5344CB8AC3E}">
        <p14:creationId xmlns:p14="http://schemas.microsoft.com/office/powerpoint/2010/main" val="7239723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fontScale="85000" lnSpcReduction="20000"/>
          </a:bodyPr>
          <a:lstStyle/>
          <a:p>
            <a:r>
              <a:rPr lang="zh-CN" altLang="en-US" sz="2800" dirty="0">
                <a:ea typeface="宋体" charset="-122"/>
              </a:rPr>
              <a:t>完成一个读周期的步骤：</a:t>
            </a:r>
            <a:endParaRPr lang="en-US" altLang="zh-CN" sz="2800" dirty="0">
              <a:ea typeface="宋体" charset="-122"/>
            </a:endParaRPr>
          </a:p>
          <a:p>
            <a:pPr marL="801687" lvl="1" indent="-457200">
              <a:buFont typeface="+mj-lt"/>
              <a:buAutoNum type="arabicPeriod"/>
            </a:pPr>
            <a:r>
              <a:rPr lang="zh-CN" altLang="en-US" sz="2400" dirty="0">
                <a:ea typeface="宋体" charset="-122"/>
              </a:rPr>
              <a:t>选择把所期望的地址段，发出</a:t>
            </a:r>
            <a:r>
              <a:rPr lang="en-US" altLang="zh-CN" sz="2400" dirty="0">
                <a:ea typeface="宋体" charset="-122"/>
              </a:rPr>
              <a:t>PRE</a:t>
            </a:r>
            <a:r>
              <a:rPr lang="zh-CN" altLang="en-US" sz="2400" dirty="0">
                <a:ea typeface="宋体" charset="-122"/>
              </a:rPr>
              <a:t>命令。对该段中的所有位线预充电，使其达到</a:t>
            </a:r>
            <a:r>
              <a:rPr lang="en-US" altLang="zh-CN" sz="2400" dirty="0">
                <a:ea typeface="宋体" charset="-122"/>
              </a:rPr>
              <a:t>U</a:t>
            </a:r>
            <a:r>
              <a:rPr lang="en-US" altLang="zh-CN" sz="2400" baseline="-25000" dirty="0">
                <a:ea typeface="宋体" charset="-122"/>
              </a:rPr>
              <a:t>DD</a:t>
            </a:r>
            <a:r>
              <a:rPr lang="en-US" altLang="zh-CN" sz="2400" dirty="0">
                <a:ea typeface="宋体" charset="-122"/>
              </a:rPr>
              <a:t>/2</a:t>
            </a:r>
            <a:r>
              <a:rPr lang="zh-CN" altLang="en-US" sz="2400" dirty="0">
                <a:ea typeface="宋体" charset="-122"/>
              </a:rPr>
              <a:t>。</a:t>
            </a:r>
            <a:endParaRPr lang="en-US" altLang="zh-CN" sz="2400" dirty="0">
              <a:ea typeface="宋体" charset="-122"/>
            </a:endParaRPr>
          </a:p>
          <a:p>
            <a:pPr marL="801687" lvl="1" indent="-457200">
              <a:buFont typeface="+mj-lt"/>
              <a:buAutoNum type="arabicPeriod"/>
            </a:pPr>
            <a:r>
              <a:rPr lang="zh-CN" altLang="en-US" sz="2400" dirty="0">
                <a:ea typeface="宋体" charset="-122"/>
              </a:rPr>
              <a:t>等待几个时钟沿，直到预充电操作完成。</a:t>
            </a:r>
            <a:endParaRPr lang="en-US" altLang="zh-CN" sz="2400" dirty="0">
              <a:ea typeface="宋体" charset="-122"/>
            </a:endParaRPr>
          </a:p>
          <a:p>
            <a:pPr marL="801687" lvl="1" indent="-457200">
              <a:buFont typeface="+mj-lt"/>
              <a:buAutoNum type="arabicPeriod"/>
            </a:pPr>
            <a:r>
              <a:rPr lang="zh-CN" altLang="en-US" sz="2400" dirty="0">
                <a:ea typeface="宋体" charset="-122"/>
              </a:rPr>
              <a:t>再次选择所期望的段，并把期望地址的高位输入到输入端</a:t>
            </a:r>
            <a:r>
              <a:rPr lang="en-US" altLang="zh-CN" sz="2400" dirty="0">
                <a:ea typeface="宋体" charset="-122"/>
              </a:rPr>
              <a:t>A[11:0]</a:t>
            </a:r>
            <a:r>
              <a:rPr lang="zh-CN" altLang="en-US" sz="2400" dirty="0">
                <a:ea typeface="宋体" charset="-122"/>
              </a:rPr>
              <a:t>，并发出</a:t>
            </a:r>
            <a:r>
              <a:rPr lang="en-US" altLang="zh-CN" sz="2400" dirty="0">
                <a:ea typeface="宋体" charset="-122"/>
              </a:rPr>
              <a:t>ACTV</a:t>
            </a:r>
            <a:r>
              <a:rPr lang="zh-CN" altLang="en-US" sz="2400" dirty="0">
                <a:ea typeface="宋体" charset="-122"/>
              </a:rPr>
              <a:t>命令。</a:t>
            </a:r>
            <a:endParaRPr lang="en-US" altLang="zh-CN" sz="2400" dirty="0">
              <a:ea typeface="宋体" charset="-122"/>
            </a:endParaRPr>
          </a:p>
          <a:p>
            <a:pPr marL="801687" lvl="1" indent="-457200">
              <a:buFont typeface="+mj-lt"/>
              <a:buAutoNum type="arabicPeriod"/>
            </a:pPr>
            <a:r>
              <a:rPr lang="zh-CN" altLang="en-US" sz="2400" dirty="0">
                <a:ea typeface="宋体" charset="-122"/>
              </a:rPr>
              <a:t>等待几个时钟沿（</a:t>
            </a:r>
            <a:r>
              <a:rPr lang="en-US" altLang="zh-CN" sz="2400" dirty="0">
                <a:ea typeface="宋体" charset="-122"/>
              </a:rPr>
              <a:t>RAS-CAS</a:t>
            </a:r>
            <a:r>
              <a:rPr lang="zh-CN" altLang="en-US" sz="2400" dirty="0">
                <a:ea typeface="宋体" charset="-122"/>
              </a:rPr>
              <a:t>延迟），使得读出的</a:t>
            </a:r>
            <a:r>
              <a:rPr lang="en-US" altLang="zh-CN" sz="2400" dirty="0">
                <a:ea typeface="宋体" charset="-122"/>
              </a:rPr>
              <a:t>4096</a:t>
            </a:r>
            <a:r>
              <a:rPr lang="zh-CN" altLang="en-US" sz="2400" dirty="0">
                <a:ea typeface="宋体" charset="-122"/>
              </a:rPr>
              <a:t>位的字在内部稳定下来</a:t>
            </a:r>
            <a:endParaRPr lang="en-US" altLang="zh-CN" sz="2400" dirty="0">
              <a:ea typeface="宋体" charset="-122"/>
            </a:endParaRPr>
          </a:p>
          <a:p>
            <a:pPr marL="801687" lvl="1" indent="-457200">
              <a:buFont typeface="+mj-lt"/>
              <a:buAutoNum type="arabicPeriod"/>
            </a:pPr>
            <a:r>
              <a:rPr lang="zh-CN" altLang="en-US" sz="2400" dirty="0">
                <a:ea typeface="宋体" charset="-122"/>
              </a:rPr>
              <a:t>将期望地址的低位送到输入端</a:t>
            </a:r>
            <a:r>
              <a:rPr lang="en-US" altLang="zh-CN" sz="2400" dirty="0">
                <a:ea typeface="宋体" charset="-122"/>
              </a:rPr>
              <a:t>A[11:0]</a:t>
            </a:r>
            <a:r>
              <a:rPr lang="zh-CN" altLang="en-US" sz="2400" dirty="0">
                <a:ea typeface="宋体" charset="-122"/>
              </a:rPr>
              <a:t>，并发出</a:t>
            </a:r>
            <a:r>
              <a:rPr lang="en-US" altLang="zh-CN" sz="2400" dirty="0">
                <a:ea typeface="宋体" charset="-122"/>
              </a:rPr>
              <a:t>READ</a:t>
            </a:r>
            <a:r>
              <a:rPr lang="zh-CN" altLang="en-US" sz="2400" dirty="0">
                <a:ea typeface="宋体" charset="-122"/>
              </a:rPr>
              <a:t>命令。</a:t>
            </a:r>
            <a:endParaRPr lang="en-US" altLang="zh-CN" sz="2400" dirty="0">
              <a:ea typeface="宋体" charset="-122"/>
            </a:endParaRPr>
          </a:p>
          <a:p>
            <a:pPr marL="801687" lvl="1" indent="-457200">
              <a:buFont typeface="+mj-lt"/>
              <a:buAutoNum type="arabicPeriod"/>
            </a:pPr>
            <a:r>
              <a:rPr lang="zh-CN" altLang="en-US" sz="2400" dirty="0">
                <a:ea typeface="宋体" charset="-122"/>
              </a:rPr>
              <a:t>在等待几个时钟沿（</a:t>
            </a:r>
            <a:r>
              <a:rPr lang="en-US" altLang="zh-CN" sz="2400" dirty="0">
                <a:ea typeface="宋体" charset="-122"/>
              </a:rPr>
              <a:t>CAS</a:t>
            </a:r>
            <a:r>
              <a:rPr lang="zh-CN" altLang="en-US" sz="2400" dirty="0">
                <a:ea typeface="宋体" charset="-122"/>
              </a:rPr>
              <a:t>等待），</a:t>
            </a:r>
            <a:r>
              <a:rPr lang="en-US" altLang="zh-CN" sz="2400" dirty="0">
                <a:ea typeface="宋体" charset="-122"/>
              </a:rPr>
              <a:t>4</a:t>
            </a:r>
            <a:r>
              <a:rPr lang="zh-CN" altLang="en-US" sz="2400" dirty="0">
                <a:ea typeface="宋体" charset="-122"/>
              </a:rPr>
              <a:t>位地址从列多路选择器传送到</a:t>
            </a:r>
            <a:r>
              <a:rPr lang="en-US" altLang="zh-CN" sz="2400" dirty="0">
                <a:ea typeface="宋体" charset="-122"/>
              </a:rPr>
              <a:t>DQ[1:4]</a:t>
            </a:r>
          </a:p>
          <a:p>
            <a:pPr marL="801687" lvl="1" indent="-457200">
              <a:buFont typeface="+mj-lt"/>
              <a:buAutoNum type="arabicPeriod"/>
            </a:pPr>
            <a:r>
              <a:rPr lang="zh-CN" altLang="en-US" sz="2400" dirty="0">
                <a:ea typeface="宋体" charset="-122"/>
              </a:rPr>
              <a:t>读取输入输出引脚</a:t>
            </a:r>
            <a:r>
              <a:rPr lang="en-US" altLang="zh-CN" sz="2400" dirty="0">
                <a:ea typeface="宋体" charset="-122"/>
              </a:rPr>
              <a:t>DQ[1:4]</a:t>
            </a:r>
            <a:r>
              <a:rPr lang="zh-CN" altLang="en-US" sz="2400" dirty="0">
                <a:ea typeface="宋体" charset="-122"/>
              </a:rPr>
              <a:t>上的数据。</a:t>
            </a:r>
            <a:endParaRPr lang="en-US" altLang="zh-CN" sz="2400" dirty="0">
              <a:ea typeface="宋体"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41</a:t>
            </a:fld>
            <a:endParaRPr lang="en-US" altLang="zh-CN"/>
          </a:p>
        </p:txBody>
      </p:sp>
    </p:spTree>
    <p:extLst>
      <p:ext uri="{BB962C8B-B14F-4D97-AF65-F5344CB8AC3E}">
        <p14:creationId xmlns:p14="http://schemas.microsoft.com/office/powerpoint/2010/main" val="22556256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pPr marL="342900" indent="-342900">
              <a:spcBef>
                <a:spcPct val="20000"/>
              </a:spcBef>
              <a:buClr>
                <a:schemeClr val="hlink"/>
              </a:buClr>
              <a:buFont typeface="Wingdings" pitchFamily="2" charset="2"/>
              <a:buBlip>
                <a:blip r:embed="rId3"/>
              </a:buBlip>
            </a:pPr>
            <a:r>
              <a:rPr lang="zh-CN" altLang="en-US" dirty="0"/>
              <a:t>查找表（</a:t>
            </a:r>
            <a:r>
              <a:rPr lang="en-US" altLang="zh-CN" dirty="0"/>
              <a:t>Look-Up-Table)</a:t>
            </a:r>
            <a:r>
              <a:rPr lang="zh-CN" altLang="en-US" dirty="0"/>
              <a:t>简称为</a:t>
            </a:r>
            <a:r>
              <a:rPr lang="en-US" altLang="zh-CN" dirty="0"/>
              <a:t>LUT</a:t>
            </a:r>
            <a:r>
              <a:rPr lang="zh-CN" altLang="en-US" dirty="0"/>
              <a:t>，</a:t>
            </a:r>
            <a:r>
              <a:rPr lang="en-US" altLang="zh-CN" dirty="0"/>
              <a:t>LUT</a:t>
            </a:r>
            <a:r>
              <a:rPr lang="zh-CN" altLang="en-US" dirty="0"/>
              <a:t>本质上就是一个</a:t>
            </a:r>
            <a:r>
              <a:rPr lang="en-US" altLang="zh-CN" dirty="0"/>
              <a:t>RAM</a:t>
            </a:r>
            <a:r>
              <a:rPr lang="zh-CN" altLang="en-US" dirty="0"/>
              <a:t>。 目前</a:t>
            </a:r>
            <a:r>
              <a:rPr lang="en-US" altLang="zh-CN" dirty="0"/>
              <a:t>FPGA</a:t>
            </a:r>
            <a:r>
              <a:rPr lang="zh-CN" altLang="en-US" dirty="0"/>
              <a:t>中多使用</a:t>
            </a:r>
            <a:r>
              <a:rPr lang="en-US" altLang="zh-CN" dirty="0"/>
              <a:t>4</a:t>
            </a:r>
            <a:r>
              <a:rPr lang="zh-CN" altLang="en-US" dirty="0"/>
              <a:t>输入的</a:t>
            </a:r>
            <a:r>
              <a:rPr lang="en-US" altLang="zh-CN" dirty="0"/>
              <a:t>LUT</a:t>
            </a:r>
            <a:r>
              <a:rPr lang="zh-CN" altLang="en-US" dirty="0"/>
              <a:t>，所以每一个</a:t>
            </a:r>
            <a:r>
              <a:rPr lang="en-US" altLang="zh-CN" dirty="0"/>
              <a:t>LUT</a:t>
            </a:r>
            <a:r>
              <a:rPr lang="zh-CN" altLang="en-US" dirty="0"/>
              <a:t>可以看成一个有</a:t>
            </a:r>
            <a:r>
              <a:rPr lang="en-US" altLang="zh-CN" dirty="0"/>
              <a:t>4</a:t>
            </a:r>
            <a:r>
              <a:rPr lang="zh-CN" altLang="en-US" dirty="0"/>
              <a:t>位地址线的</a:t>
            </a:r>
            <a:r>
              <a:rPr lang="en-US" altLang="zh-CN" dirty="0"/>
              <a:t>16x1</a:t>
            </a:r>
            <a:r>
              <a:rPr lang="zh-CN" altLang="en-US" dirty="0"/>
              <a:t>的</a:t>
            </a:r>
            <a:r>
              <a:rPr lang="en-US" altLang="zh-CN" dirty="0"/>
              <a:t>RAM</a:t>
            </a:r>
            <a:r>
              <a:rPr lang="zh-CN" altLang="en-US" dirty="0"/>
              <a:t>。 当用户通过原理图或</a:t>
            </a:r>
            <a:r>
              <a:rPr lang="en-US" altLang="zh-CN" dirty="0"/>
              <a:t>HDL</a:t>
            </a:r>
            <a:r>
              <a:rPr lang="zh-CN" altLang="en-US" dirty="0"/>
              <a:t>语言描述了一个逻辑电路以后，</a:t>
            </a:r>
            <a:r>
              <a:rPr lang="en-US" altLang="zh-CN" dirty="0"/>
              <a:t>PLD/FPGA</a:t>
            </a:r>
            <a:r>
              <a:rPr lang="zh-CN" altLang="en-US" dirty="0"/>
              <a:t>开发软件会自动计算逻辑电路的所有可能的结果，并把结果事先写入</a:t>
            </a:r>
            <a:r>
              <a:rPr lang="en-US" altLang="zh-CN" dirty="0"/>
              <a:t>RAM,</a:t>
            </a:r>
            <a:r>
              <a:rPr lang="zh-CN" altLang="en-US" dirty="0"/>
              <a:t>这样，每输入一个信号进行逻辑运算就等于输入一个地址进行查表，找出地址对应的内容，然后输出即可。</a:t>
            </a:r>
            <a:br>
              <a:rPr lang="zh-CN" altLang="en-US" dirty="0"/>
            </a:br>
            <a:r>
              <a:rPr lang="en-US" altLang="zh-CN" sz="1200" dirty="0">
                <a:effectLst>
                  <a:outerShdw blurRad="38100" dist="38100" dir="2700000" algn="tl">
                    <a:srgbClr val="000000"/>
                  </a:outerShdw>
                </a:effectLst>
                <a:ea typeface="宋体" pitchFamily="2" charset="-122"/>
              </a:rPr>
              <a:t>LUT is a RAM with data width of 1bit.</a:t>
            </a:r>
          </a:p>
          <a:p>
            <a:pPr marL="342900" indent="-342900">
              <a:spcBef>
                <a:spcPct val="20000"/>
              </a:spcBef>
              <a:buClr>
                <a:schemeClr val="hlink"/>
              </a:buClr>
              <a:buFont typeface="Wingdings" pitchFamily="2" charset="2"/>
              <a:buBlip>
                <a:blip r:embed="rId3"/>
              </a:buBlip>
            </a:pPr>
            <a:r>
              <a:rPr lang="en-US" altLang="zh-CN" sz="1200" dirty="0">
                <a:effectLst>
                  <a:outerShdw blurRad="38100" dist="38100" dir="2700000" algn="tl">
                    <a:srgbClr val="000000"/>
                  </a:outerShdw>
                </a:effectLst>
                <a:ea typeface="宋体" pitchFamily="2" charset="-122"/>
              </a:rPr>
              <a:t>The contents are programmed at power up</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42</a:t>
            </a:fld>
            <a:endParaRPr lang="en-US" altLang="zh-CN"/>
          </a:p>
        </p:txBody>
      </p:sp>
    </p:spTree>
    <p:extLst>
      <p:ext uri="{BB962C8B-B14F-4D97-AF65-F5344CB8AC3E}">
        <p14:creationId xmlns:p14="http://schemas.microsoft.com/office/powerpoint/2010/main" val="27891455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r>
              <a:rPr lang="zh-CN" altLang="en-US" sz="1200" b="1" dirty="0">
                <a:solidFill>
                  <a:srgbClr val="FF3300"/>
                </a:solidFill>
                <a:latin typeface="Times New Roman" pitchFamily="18" charset="0"/>
                <a:ea typeface="楷体_GB2312" pitchFamily="49" charset="-122"/>
              </a:rPr>
              <a:t>位数的扩展</a:t>
            </a:r>
            <a:r>
              <a:rPr lang="zh-CN" altLang="en-US" b="1" dirty="0">
                <a:latin typeface="Times New Roman" pitchFamily="18" charset="0"/>
                <a:ea typeface="楷体_GB2312" pitchFamily="49" charset="-122"/>
              </a:rPr>
              <a:t>：把各片对应的地址线连接在一起，</a:t>
            </a:r>
            <a:r>
              <a:rPr lang="zh-CN" altLang="en-US" sz="1200" b="1" dirty="0">
                <a:latin typeface="Times New Roman" pitchFamily="18" charset="0"/>
                <a:ea typeface="楷体_GB2312" pitchFamily="49" charset="-122"/>
              </a:rPr>
              <a:t>数据线并列使用即可。</a:t>
            </a:r>
            <a:endParaRPr lang="en-US" altLang="zh-CN" sz="1200" b="1" dirty="0">
              <a:latin typeface="Times New Roman" pitchFamily="18" charset="0"/>
              <a:ea typeface="楷体_GB2312" pitchFamily="49" charset="-122"/>
            </a:endParaRPr>
          </a:p>
          <a:p>
            <a:r>
              <a:rPr lang="zh-CN" altLang="en-US" sz="1200" kern="1200" baseline="0" dirty="0">
                <a:solidFill>
                  <a:schemeClr val="tx1"/>
                </a:solidFill>
                <a:latin typeface="Arial" charset="0"/>
                <a:ea typeface="宋体" pitchFamily="2" charset="-122"/>
                <a:cs typeface="+mn-cs"/>
              </a:rPr>
              <a:t>寻址不变，扩展位宽： </a:t>
            </a:r>
            <a:r>
              <a:rPr lang="en-US" altLang="zh-CN" sz="1200" b="1" kern="1200" baseline="0" dirty="0">
                <a:solidFill>
                  <a:schemeClr val="tx1"/>
                </a:solidFill>
                <a:latin typeface="Arial" charset="0"/>
                <a:ea typeface="宋体" pitchFamily="2" charset="-122"/>
                <a:cs typeface="+mn-cs"/>
              </a:rPr>
              <a:t>1Mb </a:t>
            </a:r>
            <a:r>
              <a:rPr lang="zh-CN" altLang="en-US" sz="1200" b="1" kern="1200" baseline="0" dirty="0">
                <a:solidFill>
                  <a:schemeClr val="tx1"/>
                </a:solidFill>
                <a:latin typeface="Arial" charset="0"/>
                <a:ea typeface="宋体" pitchFamily="2" charset="-122"/>
                <a:cs typeface="+mn-cs"/>
              </a:rPr>
              <a:t>􀃆 </a:t>
            </a:r>
            <a:r>
              <a:rPr lang="en-US" altLang="zh-CN" sz="1200" b="1" kern="1200" baseline="0" dirty="0">
                <a:solidFill>
                  <a:schemeClr val="tx1"/>
                </a:solidFill>
                <a:latin typeface="Arial" charset="0"/>
                <a:ea typeface="宋体" pitchFamily="2" charset="-122"/>
                <a:cs typeface="+mn-cs"/>
              </a:rPr>
              <a:t>1MB</a:t>
            </a:r>
          </a:p>
          <a:p>
            <a:r>
              <a:rPr lang="zh-CN" altLang="en-US" sz="1200" kern="1200" baseline="0" dirty="0">
                <a:solidFill>
                  <a:schemeClr val="tx1"/>
                </a:solidFill>
                <a:latin typeface="Arial" charset="0"/>
                <a:ea typeface="宋体" pitchFamily="2" charset="-122"/>
                <a:cs typeface="+mn-cs"/>
              </a:rPr>
              <a:t>位宽不变，扩大寻址： </a:t>
            </a:r>
            <a:r>
              <a:rPr lang="en-US" altLang="zh-CN" sz="1200" b="1" kern="1200" baseline="0" dirty="0">
                <a:solidFill>
                  <a:schemeClr val="tx1"/>
                </a:solidFill>
                <a:latin typeface="Arial" charset="0"/>
                <a:ea typeface="宋体" pitchFamily="2" charset="-122"/>
                <a:cs typeface="+mn-cs"/>
              </a:rPr>
              <a:t>1Mb </a:t>
            </a:r>
            <a:r>
              <a:rPr lang="zh-CN" altLang="en-US" sz="1200" b="1" kern="1200" baseline="0" dirty="0">
                <a:solidFill>
                  <a:schemeClr val="tx1"/>
                </a:solidFill>
                <a:latin typeface="Arial" charset="0"/>
                <a:ea typeface="宋体" pitchFamily="2" charset="-122"/>
                <a:cs typeface="+mn-cs"/>
              </a:rPr>
              <a:t>􀃆 </a:t>
            </a:r>
            <a:r>
              <a:rPr lang="en-US" altLang="zh-CN" sz="1200" b="1" kern="1200" baseline="0" dirty="0">
                <a:solidFill>
                  <a:schemeClr val="tx1"/>
                </a:solidFill>
                <a:latin typeface="Arial" charset="0"/>
                <a:ea typeface="宋体" pitchFamily="2" charset="-122"/>
                <a:cs typeface="+mn-cs"/>
              </a:rPr>
              <a:t>8Mb</a:t>
            </a:r>
          </a:p>
          <a:p>
            <a:r>
              <a:rPr lang="zh-CN" altLang="en-US" sz="1200" kern="1200" baseline="0" dirty="0">
                <a:solidFill>
                  <a:schemeClr val="tx1"/>
                </a:solidFill>
                <a:latin typeface="Arial" charset="0"/>
                <a:ea typeface="宋体" pitchFamily="2" charset="-122"/>
                <a:cs typeface="+mn-cs"/>
              </a:rPr>
              <a:t>扩大寻址，压缩位宽： </a:t>
            </a:r>
            <a:r>
              <a:rPr lang="en-US" altLang="zh-CN" sz="1200" b="1" kern="1200" baseline="0" dirty="0">
                <a:solidFill>
                  <a:schemeClr val="tx1"/>
                </a:solidFill>
                <a:latin typeface="Arial" charset="0"/>
                <a:ea typeface="宋体" pitchFamily="2" charset="-122"/>
                <a:cs typeface="+mn-cs"/>
              </a:rPr>
              <a:t>1MB </a:t>
            </a:r>
            <a:r>
              <a:rPr lang="zh-CN" altLang="en-US" sz="1200" b="1" kern="1200" baseline="0" dirty="0">
                <a:solidFill>
                  <a:schemeClr val="tx1"/>
                </a:solidFill>
                <a:latin typeface="Arial" charset="0"/>
                <a:ea typeface="宋体" pitchFamily="2" charset="-122"/>
                <a:cs typeface="+mn-cs"/>
              </a:rPr>
              <a:t>􀃆 </a:t>
            </a:r>
            <a:r>
              <a:rPr lang="en-US" altLang="zh-CN" sz="1200" b="1" kern="1200" baseline="0" dirty="0">
                <a:solidFill>
                  <a:schemeClr val="tx1"/>
                </a:solidFill>
                <a:latin typeface="Arial" charset="0"/>
                <a:ea typeface="宋体" pitchFamily="2" charset="-122"/>
                <a:cs typeface="+mn-cs"/>
              </a:rPr>
              <a:t>8Mb</a:t>
            </a:r>
          </a:p>
          <a:p>
            <a:r>
              <a:rPr lang="zh-CN" altLang="en-US" sz="1200" kern="1200" baseline="0" dirty="0">
                <a:solidFill>
                  <a:schemeClr val="tx1"/>
                </a:solidFill>
                <a:latin typeface="Arial" charset="0"/>
                <a:ea typeface="宋体" pitchFamily="2" charset="-122"/>
                <a:cs typeface="+mn-cs"/>
              </a:rPr>
              <a:t>扩展位宽，压缩寻址： </a:t>
            </a:r>
            <a:r>
              <a:rPr lang="en-US" altLang="zh-CN" sz="1200" b="1" kern="1200" baseline="0" dirty="0">
                <a:solidFill>
                  <a:schemeClr val="tx1"/>
                </a:solidFill>
                <a:latin typeface="Arial" charset="0"/>
                <a:ea typeface="宋体" pitchFamily="2" charset="-122"/>
                <a:cs typeface="+mn-cs"/>
              </a:rPr>
              <a:t>8Mb </a:t>
            </a:r>
            <a:r>
              <a:rPr lang="zh-CN" altLang="en-US" sz="1200" b="1" kern="1200" baseline="0" dirty="0">
                <a:solidFill>
                  <a:schemeClr val="tx1"/>
                </a:solidFill>
                <a:latin typeface="Arial" charset="0"/>
                <a:ea typeface="宋体" pitchFamily="2" charset="-122"/>
                <a:cs typeface="+mn-cs"/>
              </a:rPr>
              <a:t>􀃆 </a:t>
            </a:r>
            <a:r>
              <a:rPr lang="en-US" altLang="zh-CN" sz="1200" b="1" kern="1200" baseline="0" dirty="0">
                <a:solidFill>
                  <a:schemeClr val="tx1"/>
                </a:solidFill>
                <a:latin typeface="Arial" charset="0"/>
                <a:ea typeface="宋体" pitchFamily="2" charset="-122"/>
                <a:cs typeface="+mn-cs"/>
              </a:rPr>
              <a:t>1MB</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44</a:t>
            </a:fld>
            <a:endParaRPr lang="en-US" altLang="zh-CN"/>
          </a:p>
        </p:txBody>
      </p:sp>
    </p:spTree>
    <p:extLst>
      <p:ext uri="{BB962C8B-B14F-4D97-AF65-F5344CB8AC3E}">
        <p14:creationId xmlns:p14="http://schemas.microsoft.com/office/powerpoint/2010/main" val="17415314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pPr algn="l">
              <a:lnSpc>
                <a:spcPct val="110000"/>
              </a:lnSpc>
            </a:pPr>
            <a:r>
              <a:rPr lang="zh-CN" altLang="en-US" sz="1200" b="1" dirty="0">
                <a:latin typeface="Times New Roman" pitchFamily="18" charset="0"/>
                <a:ea typeface="楷体_GB2312" pitchFamily="49" charset="-122"/>
              </a:rPr>
              <a:t>各片</a:t>
            </a:r>
            <a:r>
              <a:rPr lang="en-US" altLang="zh-CN" sz="1200" b="1" dirty="0">
                <a:latin typeface="Times New Roman" pitchFamily="18" charset="0"/>
                <a:ea typeface="楷体_GB2312" pitchFamily="49" charset="-122"/>
              </a:rPr>
              <a:t>RAM</a:t>
            </a:r>
            <a:r>
              <a:rPr lang="zh-CN" altLang="en-US" sz="1200" b="1" dirty="0">
                <a:latin typeface="Times New Roman" pitchFamily="18" charset="0"/>
                <a:ea typeface="楷体_GB2312" pitchFamily="49" charset="-122"/>
              </a:rPr>
              <a:t>对应的数据线联接在一起；</a:t>
            </a:r>
          </a:p>
          <a:p>
            <a:pPr algn="l">
              <a:lnSpc>
                <a:spcPct val="110000"/>
              </a:lnSpc>
            </a:pPr>
            <a:r>
              <a:rPr lang="zh-CN" altLang="en-US" sz="1200" b="1" dirty="0">
                <a:latin typeface="Times New Roman" pitchFamily="18" charset="0"/>
                <a:ea typeface="楷体_GB2312" pitchFamily="49" charset="-122"/>
              </a:rPr>
              <a:t>低位地址线也并联接起来，而高位的地址线，首先通过译码器译码，然后将其输出按高低位接至各片的选片控制端。   </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45</a:t>
            </a:fld>
            <a:endParaRPr lang="en-US" altLang="zh-CN"/>
          </a:p>
        </p:txBody>
      </p:sp>
    </p:spTree>
    <p:extLst>
      <p:ext uri="{BB962C8B-B14F-4D97-AF65-F5344CB8AC3E}">
        <p14:creationId xmlns:p14="http://schemas.microsoft.com/office/powerpoint/2010/main" val="15814730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7A7F8B-0C8B-4C03-9932-1A7069F348B4}" type="slidenum">
              <a:rPr lang="zh-CN" altLang="en-US"/>
              <a:pPr/>
              <a:t>46</a:t>
            </a:fld>
            <a:endParaRPr lang="en-US" altLang="zh-CN"/>
          </a:p>
        </p:txBody>
      </p:sp>
      <p:sp>
        <p:nvSpPr>
          <p:cNvPr id="355330" name="Rectangle 2"/>
          <p:cNvSpPr>
            <a:spLocks noGrp="1" noRot="1" noChangeAspect="1" noChangeArrowheads="1" noTextEdit="1"/>
          </p:cNvSpPr>
          <p:nvPr>
            <p:ph type="sldImg"/>
          </p:nvPr>
        </p:nvSpPr>
        <p:spPr>
          <a:xfrm>
            <a:off x="992188" y="768350"/>
            <a:ext cx="5114925" cy="3836988"/>
          </a:xfrm>
          <a:ln/>
        </p:spPr>
      </p:sp>
      <p:sp>
        <p:nvSpPr>
          <p:cNvPr id="35533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5643815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47</a:t>
            </a:fld>
            <a:endParaRPr lang="en-US" altLang="zh-CN"/>
          </a:p>
        </p:txBody>
      </p:sp>
    </p:spTree>
    <p:extLst>
      <p:ext uri="{BB962C8B-B14F-4D97-AF65-F5344CB8AC3E}">
        <p14:creationId xmlns:p14="http://schemas.microsoft.com/office/powerpoint/2010/main" val="4121903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r>
              <a:rPr lang="zh-CN" altLang="en-US" dirty="0"/>
              <a:t>技术指标主要有：</a:t>
            </a:r>
          </a:p>
          <a:p>
            <a:pPr lvl="1"/>
            <a:r>
              <a:rPr lang="en-US" altLang="zh-CN" dirty="0"/>
              <a:t>1. </a:t>
            </a:r>
            <a:r>
              <a:rPr lang="zh-CN" altLang="en-US" dirty="0"/>
              <a:t>存储容量：存储单元个数</a:t>
            </a:r>
            <a:r>
              <a:rPr lang="en-US" altLang="zh-CN" dirty="0"/>
              <a:t>M×</a:t>
            </a:r>
            <a:r>
              <a:rPr lang="zh-CN" altLang="en-US" dirty="0"/>
              <a:t>每单元位数</a:t>
            </a:r>
            <a:r>
              <a:rPr lang="en-US" altLang="zh-CN" dirty="0"/>
              <a:t>N</a:t>
            </a:r>
          </a:p>
          <a:p>
            <a:pPr lvl="1"/>
            <a:r>
              <a:rPr lang="en-US" altLang="zh-CN" dirty="0"/>
              <a:t>2. </a:t>
            </a:r>
            <a:r>
              <a:rPr lang="zh-CN" altLang="en-US" dirty="0"/>
              <a:t>存取时间：从启动读</a:t>
            </a:r>
            <a:r>
              <a:rPr lang="en-US" altLang="zh-CN" dirty="0"/>
              <a:t>(</a:t>
            </a:r>
            <a:r>
              <a:rPr lang="zh-CN" altLang="en-US" dirty="0"/>
              <a:t>写</a:t>
            </a:r>
            <a:r>
              <a:rPr lang="en-US" altLang="zh-CN" dirty="0"/>
              <a:t>)</a:t>
            </a:r>
            <a:r>
              <a:rPr lang="zh-CN" altLang="en-US" dirty="0"/>
              <a:t>操作到操作完成的时间</a:t>
            </a:r>
          </a:p>
          <a:p>
            <a:pPr lvl="1"/>
            <a:r>
              <a:rPr lang="en-US" altLang="zh-CN" dirty="0"/>
              <a:t>3. </a:t>
            </a:r>
            <a:r>
              <a:rPr lang="zh-CN" altLang="en-US" dirty="0"/>
              <a:t>存取周期：两次独立的存储器操作所需间隔的最小时间</a:t>
            </a:r>
          </a:p>
          <a:p>
            <a:pPr lvl="1"/>
            <a:r>
              <a:rPr lang="en-US" altLang="zh-CN" dirty="0"/>
              <a:t>4. </a:t>
            </a:r>
            <a:r>
              <a:rPr lang="zh-CN" altLang="en-US" dirty="0"/>
              <a:t>平均故障间隔时间</a:t>
            </a:r>
            <a:r>
              <a:rPr lang="en-US" altLang="zh-CN" dirty="0"/>
              <a:t>MTBF</a:t>
            </a:r>
            <a:r>
              <a:rPr lang="zh-CN" altLang="en-US" dirty="0"/>
              <a:t>（可靠性）</a:t>
            </a:r>
          </a:p>
          <a:p>
            <a:pPr lvl="1"/>
            <a:r>
              <a:rPr lang="en-US" altLang="zh-CN" dirty="0"/>
              <a:t>5. </a:t>
            </a:r>
            <a:r>
              <a:rPr lang="zh-CN" altLang="en-US" dirty="0"/>
              <a:t>功耗：动态功耗、静态功耗</a:t>
            </a:r>
          </a:p>
          <a:p>
            <a:endParaRPr lang="en-US" altLang="zh-CN" dirty="0">
              <a:ea typeface="宋体" pitchFamily="2" charset="-122"/>
            </a:endParaRPr>
          </a:p>
          <a:p>
            <a:r>
              <a:rPr lang="en-US" altLang="zh-CN" dirty="0">
                <a:ea typeface="宋体" pitchFamily="2" charset="-122"/>
              </a:rPr>
              <a:t>Memory signals fall into three groups</a:t>
            </a:r>
          </a:p>
          <a:p>
            <a:pPr lvl="1"/>
            <a:r>
              <a:rPr lang="en-US" altLang="zh-CN" dirty="0">
                <a:solidFill>
                  <a:srgbClr val="FF33CC"/>
                </a:solidFill>
                <a:ea typeface="宋体" pitchFamily="2" charset="-122"/>
              </a:rPr>
              <a:t>Address</a:t>
            </a:r>
            <a:r>
              <a:rPr lang="tr-TR" altLang="zh-CN" dirty="0">
                <a:solidFill>
                  <a:srgbClr val="FF33CC"/>
                </a:solidFill>
              </a:rPr>
              <a:t> bus</a:t>
            </a:r>
            <a:r>
              <a:rPr lang="en-US" altLang="zh-CN" dirty="0">
                <a:ea typeface="宋体" pitchFamily="2" charset="-122"/>
              </a:rPr>
              <a:t> - selects one of memory locations</a:t>
            </a:r>
          </a:p>
          <a:p>
            <a:pPr lvl="1"/>
            <a:r>
              <a:rPr lang="en-US" altLang="zh-CN" dirty="0">
                <a:solidFill>
                  <a:schemeClr val="accent1"/>
                </a:solidFill>
                <a:ea typeface="宋体" pitchFamily="2" charset="-122"/>
              </a:rPr>
              <a:t>Data</a:t>
            </a:r>
            <a:r>
              <a:rPr lang="tr-TR" altLang="zh-CN" dirty="0">
                <a:solidFill>
                  <a:schemeClr val="accent1"/>
                </a:solidFill>
              </a:rPr>
              <a:t> bus</a:t>
            </a:r>
            <a:r>
              <a:rPr lang="en-US" altLang="zh-CN" dirty="0">
                <a:ea typeface="宋体" pitchFamily="2" charset="-122"/>
              </a:rPr>
              <a:t> </a:t>
            </a:r>
            <a:endParaRPr lang="tr-TR" altLang="zh-CN" dirty="0"/>
          </a:p>
          <a:p>
            <a:pPr lvl="2"/>
            <a:r>
              <a:rPr lang="tr-TR" altLang="zh-CN" dirty="0">
                <a:solidFill>
                  <a:srgbClr val="FF6600"/>
                </a:solidFill>
              </a:rPr>
              <a:t>Read</a:t>
            </a:r>
            <a:r>
              <a:rPr lang="tr-TR" altLang="zh-CN" dirty="0"/>
              <a:t>:</a:t>
            </a:r>
            <a:r>
              <a:rPr lang="en-US" altLang="zh-CN" dirty="0">
                <a:ea typeface="宋体" pitchFamily="2" charset="-122"/>
              </a:rPr>
              <a:t> the selected location’s stored </a:t>
            </a:r>
            <a:r>
              <a:rPr lang="tr-TR" altLang="zh-CN" dirty="0"/>
              <a:t>data</a:t>
            </a:r>
            <a:r>
              <a:rPr lang="en-US" altLang="zh-CN" dirty="0">
                <a:ea typeface="宋体" pitchFamily="2" charset="-122"/>
              </a:rPr>
              <a:t> </a:t>
            </a:r>
            <a:r>
              <a:rPr lang="tr-TR" altLang="zh-CN" dirty="0"/>
              <a:t>is put on the data bus</a:t>
            </a:r>
          </a:p>
          <a:p>
            <a:pPr lvl="2"/>
            <a:r>
              <a:rPr lang="tr-TR" altLang="zh-CN" dirty="0">
                <a:solidFill>
                  <a:srgbClr val="993366"/>
                </a:solidFill>
              </a:rPr>
              <a:t>Write (RAM)</a:t>
            </a:r>
            <a:r>
              <a:rPr lang="tr-TR" altLang="zh-CN" dirty="0"/>
              <a:t>: The data on the data bus is stored into the </a:t>
            </a:r>
            <a:r>
              <a:rPr lang="en-US" altLang="zh-CN" dirty="0">
                <a:ea typeface="宋体" pitchFamily="2" charset="-122"/>
              </a:rPr>
              <a:t>selected location</a:t>
            </a:r>
          </a:p>
          <a:p>
            <a:pPr lvl="1"/>
            <a:r>
              <a:rPr lang="en-US" altLang="zh-CN" dirty="0" err="1">
                <a:solidFill>
                  <a:srgbClr val="9900CC"/>
                </a:solidFill>
                <a:ea typeface="宋体" pitchFamily="2" charset="-122"/>
              </a:rPr>
              <a:t>Contro</a:t>
            </a:r>
            <a:r>
              <a:rPr lang="tr-TR" altLang="zh-CN" dirty="0">
                <a:solidFill>
                  <a:srgbClr val="9900CC"/>
                </a:solidFill>
              </a:rPr>
              <a:t>l signals </a:t>
            </a:r>
            <a:r>
              <a:rPr lang="en-US" altLang="zh-CN" dirty="0">
                <a:ea typeface="宋体" pitchFamily="2" charset="-122"/>
              </a:rPr>
              <a:t>- specifies what the </a:t>
            </a:r>
            <a:r>
              <a:rPr lang="tr-TR" altLang="zh-CN" dirty="0"/>
              <a:t>memory</a:t>
            </a:r>
            <a:r>
              <a:rPr lang="en-US" altLang="zh-CN" dirty="0">
                <a:ea typeface="宋体" pitchFamily="2" charset="-122"/>
              </a:rPr>
              <a:t> is to do</a:t>
            </a:r>
          </a:p>
          <a:p>
            <a:pPr lvl="2"/>
            <a:r>
              <a:rPr lang="en-US" altLang="zh-CN" dirty="0">
                <a:ea typeface="宋体" pitchFamily="2" charset="-122"/>
              </a:rPr>
              <a:t>Control signals are usually active low</a:t>
            </a:r>
          </a:p>
          <a:p>
            <a:pPr lvl="2"/>
            <a:r>
              <a:rPr lang="en-US" altLang="zh-CN" dirty="0">
                <a:ea typeface="宋体" pitchFamily="2" charset="-122"/>
              </a:rPr>
              <a:t>Most common signals are:</a:t>
            </a:r>
          </a:p>
          <a:p>
            <a:pPr lvl="3"/>
            <a:r>
              <a:rPr lang="en-US" altLang="zh-CN" dirty="0">
                <a:ea typeface="宋体" pitchFamily="2" charset="-122"/>
              </a:rPr>
              <a:t>CS: Chip Select; must be active to </a:t>
            </a:r>
            <a:r>
              <a:rPr lang="tr-TR" altLang="zh-CN" dirty="0"/>
              <a:t>d</a:t>
            </a:r>
            <a:r>
              <a:rPr lang="en-US" altLang="zh-CN" dirty="0">
                <a:ea typeface="宋体" pitchFamily="2" charset="-122"/>
              </a:rPr>
              <a:t>o anything</a:t>
            </a:r>
          </a:p>
          <a:p>
            <a:pPr lvl="3"/>
            <a:r>
              <a:rPr lang="en-US" altLang="zh-CN" dirty="0">
                <a:ea typeface="宋体" pitchFamily="2" charset="-122"/>
              </a:rPr>
              <a:t>OE: Output Enable; active to read data</a:t>
            </a:r>
          </a:p>
          <a:p>
            <a:pPr lvl="3"/>
            <a:r>
              <a:rPr lang="en-US" altLang="zh-CN" dirty="0">
                <a:ea typeface="宋体" pitchFamily="2" charset="-122"/>
              </a:rPr>
              <a:t>WR: Write; active to write data</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6</a:t>
            </a:fld>
            <a:endParaRPr lang="en-US" altLang="zh-CN"/>
          </a:p>
        </p:txBody>
      </p:sp>
    </p:spTree>
    <p:extLst>
      <p:ext uri="{BB962C8B-B14F-4D97-AF65-F5344CB8AC3E}">
        <p14:creationId xmlns:p14="http://schemas.microsoft.com/office/powerpoint/2010/main" val="255270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r>
              <a:rPr lang="zh-CN" altLang="en-US" sz="1200" dirty="0"/>
              <a:t>工作时，将一个给定的地址码加到</a:t>
            </a:r>
            <a:r>
              <a:rPr lang="en-US" altLang="zh-CN" sz="1200" dirty="0"/>
              <a:t>ROM</a:t>
            </a:r>
            <a:r>
              <a:rPr lang="zh-CN" altLang="en-US" sz="1200" dirty="0"/>
              <a:t>的地址码输入端，便可在它的数据输出端得到一个事先存入的数据。</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7</a:t>
            </a:fld>
            <a:endParaRPr lang="en-US" altLang="zh-CN"/>
          </a:p>
        </p:txBody>
      </p:sp>
    </p:spTree>
    <p:extLst>
      <p:ext uri="{BB962C8B-B14F-4D97-AF65-F5344CB8AC3E}">
        <p14:creationId xmlns:p14="http://schemas.microsoft.com/office/powerpoint/2010/main" val="379635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8</a:t>
            </a:fld>
            <a:endParaRPr lang="en-US" altLang="zh-CN"/>
          </a:p>
        </p:txBody>
      </p:sp>
    </p:spTree>
    <p:extLst>
      <p:ext uri="{BB962C8B-B14F-4D97-AF65-F5344CB8AC3E}">
        <p14:creationId xmlns:p14="http://schemas.microsoft.com/office/powerpoint/2010/main" val="90552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9</a:t>
            </a:fld>
            <a:endParaRPr lang="en-US" altLang="zh-CN"/>
          </a:p>
        </p:txBody>
      </p:sp>
    </p:spTree>
    <p:extLst>
      <p:ext uri="{BB962C8B-B14F-4D97-AF65-F5344CB8AC3E}">
        <p14:creationId xmlns:p14="http://schemas.microsoft.com/office/powerpoint/2010/main" val="2428596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10</a:t>
            </a:fld>
            <a:endParaRPr lang="en-US" altLang="zh-CN"/>
          </a:p>
        </p:txBody>
      </p:sp>
    </p:spTree>
    <p:extLst>
      <p:ext uri="{BB962C8B-B14F-4D97-AF65-F5344CB8AC3E}">
        <p14:creationId xmlns:p14="http://schemas.microsoft.com/office/powerpoint/2010/main" val="995711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zh-CN" altLang="en-US"/>
          </a:p>
        </p:txBody>
      </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zh-CN" altLang="en-US"/>
          </a:p>
        </p:txBody>
      </p:sp>
      <p:sp>
        <p:nvSpPr>
          <p:cNvPr id="5123"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p>
        </p:txBody>
      </p:sp>
      <p:sp>
        <p:nvSpPr>
          <p:cNvPr id="5124"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a:t>单击此处编辑母版副标题样式</a:t>
            </a:r>
          </a:p>
        </p:txBody>
      </p:sp>
      <p:sp>
        <p:nvSpPr>
          <p:cNvPr id="38" name="Rectangle 5"/>
          <p:cNvSpPr>
            <a:spLocks noGrp="1" noChangeArrowheads="1"/>
          </p:cNvSpPr>
          <p:nvPr>
            <p:ph type="dt" sz="half" idx="10"/>
          </p:nvPr>
        </p:nvSpPr>
        <p:spPr>
          <a:xfrm>
            <a:off x="457200" y="6248400"/>
            <a:ext cx="2133600" cy="457200"/>
          </a:xfrm>
        </p:spPr>
        <p:txBody>
          <a:bodyPr/>
          <a:lstStyle>
            <a:lvl1pPr>
              <a:defRPr/>
            </a:lvl1pPr>
          </a:lstStyle>
          <a:p>
            <a:pPr>
              <a:defRPr/>
            </a:pPr>
            <a:fld id="{74421C27-7C96-4D86-A770-F023EDBE52C9}" type="datetime2">
              <a:rPr lang="zh-CN" altLang="en-US" smtClean="0"/>
              <a:t>2019年6月4日</a:t>
            </a:fld>
            <a:endParaRPr lang="en-US" altLang="zh-CN"/>
          </a:p>
        </p:txBody>
      </p:sp>
      <p:sp>
        <p:nvSpPr>
          <p:cNvPr id="39" name="Rectangle 6"/>
          <p:cNvSpPr>
            <a:spLocks noGrp="1" noChangeArrowheads="1"/>
          </p:cNvSpPr>
          <p:nvPr>
            <p:ph type="ftr" sz="quarter" idx="11"/>
          </p:nvPr>
        </p:nvSpPr>
        <p:spPr>
          <a:xfrm>
            <a:off x="3124200" y="6248400"/>
            <a:ext cx="2895600" cy="457200"/>
          </a:xfrm>
        </p:spPr>
        <p:txBody>
          <a:bodyPr/>
          <a:lstStyle>
            <a:lvl1pPr>
              <a:defRPr/>
            </a:lvl1pPr>
          </a:lstStyle>
          <a:p>
            <a:pPr>
              <a:defRPr/>
            </a:pPr>
            <a:r>
              <a:rPr lang="en-US" altLang="zh-CN"/>
              <a:t>PLDs</a:t>
            </a:r>
          </a:p>
        </p:txBody>
      </p:sp>
      <p:sp>
        <p:nvSpPr>
          <p:cNvPr id="40" name="Rectangle 7"/>
          <p:cNvSpPr>
            <a:spLocks noGrp="1" noChangeArrowheads="1"/>
          </p:cNvSpPr>
          <p:nvPr>
            <p:ph type="sldNum" sz="quarter" idx="12"/>
          </p:nvPr>
        </p:nvSpPr>
        <p:spPr>
          <a:xfrm>
            <a:off x="6553200" y="6248400"/>
            <a:ext cx="2133600" cy="457200"/>
          </a:xfrm>
        </p:spPr>
        <p:txBody>
          <a:bodyPr/>
          <a:lstStyle>
            <a:lvl1pPr>
              <a:defRPr/>
            </a:lvl1pPr>
          </a:lstStyle>
          <a:p>
            <a:pPr>
              <a:defRPr/>
            </a:pPr>
            <a:fld id="{37EB4406-7260-4612-AFBF-A681DBC5D98C}" type="slidenum">
              <a:rPr lang="en-US" altLang="zh-CN"/>
              <a:pPr>
                <a:defRPr/>
              </a:pPr>
              <a:t>‹#›</a:t>
            </a:fld>
            <a:endParaRPr lang="en-US" altLang="zh-CN"/>
          </a:p>
        </p:txBody>
      </p:sp>
      <p:pic>
        <p:nvPicPr>
          <p:cNvPr id="54274" name="Picture 2" descr="Digital logic"/>
          <p:cNvPicPr>
            <a:picLocks noChangeAspect="1" noChangeArrowheads="1"/>
          </p:cNvPicPr>
          <p:nvPr userDrawn="1"/>
        </p:nvPicPr>
        <p:blipFill>
          <a:blip r:embed="rId2" cstate="print"/>
          <a:srcRect/>
          <a:stretch>
            <a:fillRect/>
          </a:stretch>
        </p:blipFill>
        <p:spPr bwMode="auto">
          <a:xfrm>
            <a:off x="7358082" y="2857496"/>
            <a:ext cx="1738282" cy="2419351"/>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0100" y="185720"/>
            <a:ext cx="6905625" cy="742950"/>
          </a:xfr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fld id="{74E7D410-0506-44E1-9CA7-315615BE25B6}" type="datetime2">
              <a:rPr lang="zh-CN" altLang="en-US" smtClean="0"/>
              <a:t>2019年6月4日</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zh-CN"/>
              <a:t>PLDs</a:t>
            </a:r>
          </a:p>
        </p:txBody>
      </p:sp>
      <p:sp>
        <p:nvSpPr>
          <p:cNvPr id="6" name="Rectangle 7"/>
          <p:cNvSpPr>
            <a:spLocks noGrp="1" noChangeArrowheads="1"/>
          </p:cNvSpPr>
          <p:nvPr>
            <p:ph type="sldNum" sz="quarter" idx="12"/>
          </p:nvPr>
        </p:nvSpPr>
        <p:spPr>
          <a:ln/>
        </p:spPr>
        <p:txBody>
          <a:bodyPr/>
          <a:lstStyle>
            <a:lvl1pPr>
              <a:defRPr/>
            </a:lvl1pPr>
          </a:lstStyle>
          <a:p>
            <a:pPr>
              <a:defRPr/>
            </a:pPr>
            <a:fld id="{F38CFDAA-5283-40C9-80A4-C3781C02EB22}"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39838"/>
            <a:ext cx="4267200" cy="5094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76800" y="1239838"/>
            <a:ext cx="4267200" cy="5094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fld id="{AEE846A4-CD7C-4641-A556-ED1C3CE9FED9}" type="datetime2">
              <a:rPr lang="zh-CN" altLang="en-US" smtClean="0"/>
              <a:t>2019年6月4日</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zh-CN"/>
              <a:t>PLDs</a:t>
            </a:r>
          </a:p>
        </p:txBody>
      </p:sp>
      <p:sp>
        <p:nvSpPr>
          <p:cNvPr id="7" name="Rectangle 7"/>
          <p:cNvSpPr>
            <a:spLocks noGrp="1" noChangeArrowheads="1"/>
          </p:cNvSpPr>
          <p:nvPr>
            <p:ph type="sldNum" sz="quarter" idx="12"/>
          </p:nvPr>
        </p:nvSpPr>
        <p:spPr>
          <a:ln/>
        </p:spPr>
        <p:txBody>
          <a:bodyPr/>
          <a:lstStyle>
            <a:lvl1pPr>
              <a:defRPr/>
            </a:lvl1pPr>
          </a:lstStyle>
          <a:p>
            <a:pPr>
              <a:defRPr/>
            </a:pPr>
            <a:fld id="{9ABFBD5D-2B78-4DB4-9636-F6EF6D767400}"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fld id="{F54145EC-6733-44F4-9796-1B2442FDAF1A}" type="datetime2">
              <a:rPr lang="zh-CN" altLang="en-US" smtClean="0"/>
              <a:t>2019年6月4日</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r>
              <a:rPr lang="en-US" altLang="zh-CN"/>
              <a:t>PLDs</a:t>
            </a:r>
          </a:p>
        </p:txBody>
      </p:sp>
      <p:sp>
        <p:nvSpPr>
          <p:cNvPr id="5" name="Rectangle 7"/>
          <p:cNvSpPr>
            <a:spLocks noGrp="1" noChangeArrowheads="1"/>
          </p:cNvSpPr>
          <p:nvPr>
            <p:ph type="sldNum" sz="quarter" idx="12"/>
          </p:nvPr>
        </p:nvSpPr>
        <p:spPr>
          <a:ln/>
        </p:spPr>
        <p:txBody>
          <a:bodyPr/>
          <a:lstStyle>
            <a:lvl1pPr>
              <a:defRPr/>
            </a:lvl1pPr>
          </a:lstStyle>
          <a:p>
            <a:pPr>
              <a:defRPr/>
            </a:pPr>
            <a:fld id="{0C6AB4C8-3ADE-422A-88BF-39C99268A1B3}"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9E648371-604A-4187-A42B-75CE9D33FB7D}" type="datetime2">
              <a:rPr lang="zh-CN" altLang="en-US" smtClean="0"/>
              <a:t>2019年6月4日</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r>
              <a:rPr lang="en-US" altLang="zh-CN"/>
              <a:t>PLDs</a:t>
            </a:r>
          </a:p>
        </p:txBody>
      </p:sp>
      <p:sp>
        <p:nvSpPr>
          <p:cNvPr id="4" name="Rectangle 7"/>
          <p:cNvSpPr>
            <a:spLocks noGrp="1" noChangeArrowheads="1"/>
          </p:cNvSpPr>
          <p:nvPr>
            <p:ph type="sldNum" sz="quarter" idx="12"/>
          </p:nvPr>
        </p:nvSpPr>
        <p:spPr>
          <a:ln/>
        </p:spPr>
        <p:txBody>
          <a:bodyPr/>
          <a:lstStyle>
            <a:lvl1pPr>
              <a:defRPr/>
            </a:lvl1pPr>
          </a:lstStyle>
          <a:p>
            <a:pPr>
              <a:defRPr/>
            </a:pPr>
            <a:fld id="{FDFDDDCF-CC0E-4CF3-A497-3FEE434E7AE7}"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228600"/>
            <a:ext cx="7793038" cy="906463"/>
          </a:xfrm>
        </p:spPr>
        <p:txBody>
          <a:bodyPr/>
          <a:lstStyle/>
          <a:p>
            <a:r>
              <a:rPr lang="zh-CN" altLang="en-US"/>
              <a:t>单击此处编辑母版标题样式</a:t>
            </a:r>
          </a:p>
        </p:txBody>
      </p:sp>
      <p:sp>
        <p:nvSpPr>
          <p:cNvPr id="3" name="文本占位符 2"/>
          <p:cNvSpPr>
            <a:spLocks noGrp="1"/>
          </p:cNvSpPr>
          <p:nvPr>
            <p:ph type="body" sz="half" idx="1"/>
          </p:nvPr>
        </p:nvSpPr>
        <p:spPr>
          <a:xfrm>
            <a:off x="990600" y="1524000"/>
            <a:ext cx="3905250" cy="46085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48250" y="1524000"/>
            <a:ext cx="3906838" cy="46085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914400" y="6324600"/>
            <a:ext cx="1905000" cy="457200"/>
          </a:xfrm>
        </p:spPr>
        <p:txBody>
          <a:bodyPr/>
          <a:lstStyle>
            <a:lvl1pPr>
              <a:defRPr/>
            </a:lvl1pPr>
          </a:lstStyle>
          <a:p>
            <a:fld id="{45B96983-8D35-4BC2-AEFB-CAD1BF55055C}" type="datetime2">
              <a:rPr lang="zh-CN" altLang="en-US" smtClean="0"/>
              <a:t>2019年6月4日</a:t>
            </a:fld>
            <a:endParaRPr lang="en-US" altLang="zh-CN"/>
          </a:p>
        </p:txBody>
      </p:sp>
      <p:sp>
        <p:nvSpPr>
          <p:cNvPr id="6" name="页脚占位符 5"/>
          <p:cNvSpPr>
            <a:spLocks noGrp="1"/>
          </p:cNvSpPr>
          <p:nvPr>
            <p:ph type="ftr" sz="quarter" idx="11"/>
          </p:nvPr>
        </p:nvSpPr>
        <p:spPr>
          <a:xfrm>
            <a:off x="3352800" y="6324600"/>
            <a:ext cx="2895600" cy="457200"/>
          </a:xfrm>
        </p:spPr>
        <p:txBody>
          <a:bodyPr/>
          <a:lstStyle>
            <a:lvl1pPr>
              <a:defRPr/>
            </a:lvl1pPr>
          </a:lstStyle>
          <a:p>
            <a:r>
              <a:rPr lang="en-US" altLang="zh-CN"/>
              <a:t>PLDs</a:t>
            </a:r>
          </a:p>
        </p:txBody>
      </p:sp>
      <p:sp>
        <p:nvSpPr>
          <p:cNvPr id="7" name="灯片编号占位符 6"/>
          <p:cNvSpPr>
            <a:spLocks noGrp="1"/>
          </p:cNvSpPr>
          <p:nvPr>
            <p:ph type="sldNum" sz="quarter" idx="12"/>
          </p:nvPr>
        </p:nvSpPr>
        <p:spPr>
          <a:xfrm>
            <a:off x="6781800" y="6324600"/>
            <a:ext cx="1905000" cy="457200"/>
          </a:xfrm>
        </p:spPr>
        <p:txBody>
          <a:bodyPr/>
          <a:lstStyle>
            <a:lvl1pPr>
              <a:defRPr/>
            </a:lvl1pPr>
          </a:lstStyle>
          <a:p>
            <a:fld id="{5798D5B4-92B5-4769-A776-738A91BEC473}" type="slidenum">
              <a:rPr lang="zh-CN" altLang="en-US"/>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6434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1981200" cy="476250"/>
          </a:xfrm>
        </p:spPr>
        <p:txBody>
          <a:bodyPr/>
          <a:lstStyle>
            <a:lvl1pPr>
              <a:defRPr/>
            </a:lvl1pPr>
          </a:lstStyle>
          <a:p>
            <a:fld id="{67DA930C-09B6-484B-8313-63E8C7C422E9}" type="datetime2">
              <a:rPr lang="zh-CN" altLang="en-US" smtClean="0"/>
              <a:t>2019年6月4日</a:t>
            </a:fld>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r>
              <a:rPr lang="en-US" altLang="zh-CN"/>
              <a:t>PLDs</a:t>
            </a:r>
          </a:p>
        </p:txBody>
      </p:sp>
      <p:sp>
        <p:nvSpPr>
          <p:cNvPr id="7" name="灯片编号占位符 6"/>
          <p:cNvSpPr>
            <a:spLocks noGrp="1"/>
          </p:cNvSpPr>
          <p:nvPr>
            <p:ph type="sldNum" sz="quarter" idx="12"/>
          </p:nvPr>
        </p:nvSpPr>
        <p:spPr>
          <a:xfrm>
            <a:off x="6553200" y="6245225"/>
            <a:ext cx="1981200" cy="476250"/>
          </a:xfrm>
        </p:spPr>
        <p:txBody>
          <a:bodyPr/>
          <a:lstStyle>
            <a:lvl1pPr>
              <a:defRPr/>
            </a:lvl1pPr>
          </a:lstStyle>
          <a:p>
            <a:fld id="{3DFC779E-C09B-4A2F-8617-7AD94ADC2054}"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80010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66738" y="3962400"/>
            <a:ext cx="80010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1981200" cy="476250"/>
          </a:xfrm>
        </p:spPr>
        <p:txBody>
          <a:bodyPr/>
          <a:lstStyle>
            <a:lvl1pPr>
              <a:defRPr/>
            </a:lvl1pPr>
          </a:lstStyle>
          <a:p>
            <a:fld id="{0342CE6D-EEC9-4378-A1CA-F46552D480F6}" type="datetime2">
              <a:rPr lang="zh-CN" altLang="en-US" smtClean="0"/>
              <a:t>2019年6月4日</a:t>
            </a:fld>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r>
              <a:rPr lang="en-US" altLang="zh-CN"/>
              <a:t>PLDs</a:t>
            </a:r>
          </a:p>
        </p:txBody>
      </p:sp>
      <p:sp>
        <p:nvSpPr>
          <p:cNvPr id="7" name="灯片编号占位符 6"/>
          <p:cNvSpPr>
            <a:spLocks noGrp="1"/>
          </p:cNvSpPr>
          <p:nvPr>
            <p:ph type="sldNum" sz="quarter" idx="12"/>
          </p:nvPr>
        </p:nvSpPr>
        <p:spPr>
          <a:xfrm>
            <a:off x="6553200" y="6245225"/>
            <a:ext cx="1981200" cy="476250"/>
          </a:xfrm>
        </p:spPr>
        <p:txBody>
          <a:bodyPr/>
          <a:lstStyle>
            <a:lvl1pPr>
              <a:defRPr/>
            </a:lvl1pPr>
          </a:lstStyle>
          <a:p>
            <a:fld id="{1E10C4F9-AF6B-4272-A3B5-D77819E43A61}"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3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907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43350"/>
            <a:ext cx="4038600" cy="21907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0"/>
          </p:nvPr>
        </p:nvSpPr>
        <p:spPr>
          <a:xfrm>
            <a:off x="6553200" y="6243638"/>
            <a:ext cx="2133600" cy="457200"/>
          </a:xfrm>
        </p:spPr>
        <p:txBody>
          <a:bodyPr/>
          <a:lstStyle>
            <a:lvl1pPr>
              <a:defRPr/>
            </a:lvl1pPr>
          </a:lstStyle>
          <a:p>
            <a:fld id="{BC23745A-BC5E-45B1-8BD5-0D9B92BC1773}" type="slidenum">
              <a:rPr lang="en-US" altLang="zh-CN"/>
              <a:pPr/>
              <a:t>‹#›</a:t>
            </a:fld>
            <a:endParaRPr lang="en-US" altLang="zh-CN"/>
          </a:p>
        </p:txBody>
      </p:sp>
      <p:sp>
        <p:nvSpPr>
          <p:cNvPr id="7" name="日期占位符 6"/>
          <p:cNvSpPr>
            <a:spLocks noGrp="1"/>
          </p:cNvSpPr>
          <p:nvPr>
            <p:ph type="dt" sz="half" idx="11"/>
          </p:nvPr>
        </p:nvSpPr>
        <p:spPr>
          <a:xfrm>
            <a:off x="457200" y="6243638"/>
            <a:ext cx="2133600" cy="457200"/>
          </a:xfrm>
        </p:spPr>
        <p:txBody>
          <a:bodyPr/>
          <a:lstStyle>
            <a:lvl1pPr>
              <a:defRPr/>
            </a:lvl1pPr>
          </a:lstStyle>
          <a:p>
            <a:fld id="{BE267211-66F5-48A1-B023-F981FA07FE2F}" type="datetime2">
              <a:rPr lang="zh-CN" altLang="en-US" smtClean="0"/>
              <a:t>2019年6月4日</a:t>
            </a:fld>
            <a:endParaRPr lang="en-US" altLang="zh-CN"/>
          </a:p>
        </p:txBody>
      </p:sp>
      <p:sp>
        <p:nvSpPr>
          <p:cNvPr id="8" name="页脚占位符 7"/>
          <p:cNvSpPr>
            <a:spLocks noGrp="1"/>
          </p:cNvSpPr>
          <p:nvPr>
            <p:ph type="ftr" sz="quarter" idx="12"/>
          </p:nvPr>
        </p:nvSpPr>
        <p:spPr>
          <a:xfrm>
            <a:off x="3124200" y="6243638"/>
            <a:ext cx="2895600" cy="457200"/>
          </a:xfrm>
        </p:spPr>
        <p:txBody>
          <a:bodyPr/>
          <a:lstStyle>
            <a:lvl1pPr>
              <a:defRPr/>
            </a:lvl1pPr>
          </a:lstStyle>
          <a:p>
            <a:r>
              <a:rPr lang="en-US" altLang="zh-CN"/>
              <a:t>PLDs</a:t>
            </a:r>
          </a:p>
        </p:txBody>
      </p:sp>
    </p:spTree>
    <p:extLst>
      <p:ext uri="{BB962C8B-B14F-4D97-AF65-F5344CB8AC3E}">
        <p14:creationId xmlns:p14="http://schemas.microsoft.com/office/powerpoint/2010/main" val="4029494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defRPr/>
            </a:pPr>
            <a:endParaRPr lang="zh-CN" altLang="en-US"/>
          </a:p>
        </p:txBody>
      </p:sp>
      <p:sp>
        <p:nvSpPr>
          <p:cNvPr id="1027" name="Rectangle 3"/>
          <p:cNvSpPr>
            <a:spLocks noGrp="1" noChangeArrowheads="1"/>
          </p:cNvSpPr>
          <p:nvPr>
            <p:ph type="title"/>
          </p:nvPr>
        </p:nvSpPr>
        <p:spPr bwMode="auto">
          <a:xfrm>
            <a:off x="1023961" y="185720"/>
            <a:ext cx="6905625" cy="7429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4"/>
          <p:cNvSpPr>
            <a:spLocks noGrp="1" noChangeArrowheads="1"/>
          </p:cNvSpPr>
          <p:nvPr>
            <p:ph type="body" idx="1"/>
          </p:nvPr>
        </p:nvSpPr>
        <p:spPr bwMode="auto">
          <a:xfrm>
            <a:off x="457200" y="1239838"/>
            <a:ext cx="8686800" cy="50942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1" name="Rectangle 5"/>
          <p:cNvSpPr>
            <a:spLocks noGrp="1" noChangeArrowheads="1"/>
          </p:cNvSpPr>
          <p:nvPr>
            <p:ph type="dt" sz="half" idx="2"/>
          </p:nvPr>
        </p:nvSpPr>
        <p:spPr bwMode="auto">
          <a:xfrm>
            <a:off x="457200" y="6392863"/>
            <a:ext cx="2133600" cy="3127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fld id="{A9BB0199-ACD0-4D4F-9245-6EF4F152ED7B}" type="datetime2">
              <a:rPr lang="zh-CN" altLang="en-US" smtClean="0"/>
              <a:t>2019年6月4日</a:t>
            </a:fld>
            <a:endParaRPr lang="en-US" altLang="zh-CN"/>
          </a:p>
        </p:txBody>
      </p:sp>
      <p:sp>
        <p:nvSpPr>
          <p:cNvPr id="4102" name="Rectangle 6"/>
          <p:cNvSpPr>
            <a:spLocks noGrp="1" noChangeArrowheads="1"/>
          </p:cNvSpPr>
          <p:nvPr>
            <p:ph type="ftr" sz="quarter" idx="3"/>
          </p:nvPr>
        </p:nvSpPr>
        <p:spPr bwMode="auto">
          <a:xfrm>
            <a:off x="3124200" y="6437313"/>
            <a:ext cx="2895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r>
              <a:rPr lang="en-US" altLang="zh-CN"/>
              <a:t>PLDs</a:t>
            </a:r>
          </a:p>
        </p:txBody>
      </p:sp>
      <p:sp>
        <p:nvSpPr>
          <p:cNvPr id="4103" name="Rectangle 7"/>
          <p:cNvSpPr>
            <a:spLocks noGrp="1" noChangeArrowheads="1"/>
          </p:cNvSpPr>
          <p:nvPr>
            <p:ph type="sldNum" sz="quarter" idx="4"/>
          </p:nvPr>
        </p:nvSpPr>
        <p:spPr bwMode="auto">
          <a:xfrm>
            <a:off x="6553200" y="6437313"/>
            <a:ext cx="2133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854FFF2B-ADF3-49B1-9B2E-EE997BAFC9F7}" type="slidenum">
              <a:rPr lang="en-US" altLang="zh-CN"/>
              <a:pPr>
                <a:defRPr/>
              </a:pPr>
              <a:t>‹#›</a:t>
            </a:fld>
            <a:endParaRPr lang="en-US" altLang="zh-CN"/>
          </a:p>
        </p:txBody>
      </p:sp>
      <p:sp>
        <p:nvSpPr>
          <p:cNvPr id="4136" name="Line 40"/>
          <p:cNvSpPr>
            <a:spLocks noChangeShapeType="1"/>
          </p:cNvSpPr>
          <p:nvPr/>
        </p:nvSpPr>
        <p:spPr bwMode="auto">
          <a:xfrm>
            <a:off x="0" y="1066800"/>
            <a:ext cx="9144000" cy="0"/>
          </a:xfrm>
          <a:prstGeom prst="line">
            <a:avLst/>
          </a:prstGeom>
          <a:noFill/>
          <a:ln w="76200">
            <a:solidFill>
              <a:schemeClr val="tx1"/>
            </a:solidFill>
            <a:round/>
            <a:headEnd/>
            <a:tailEnd/>
          </a:ln>
        </p:spPr>
        <p:txBody>
          <a:bodyPr wrap="none" anchor="ctr"/>
          <a:lstStyle/>
          <a:p>
            <a:pPr>
              <a:defRPr/>
            </a:pPr>
            <a:endParaRPr lang="zh-CN" altLang="en-US"/>
          </a:p>
        </p:txBody>
      </p:sp>
      <p:pic>
        <p:nvPicPr>
          <p:cNvPr id="1034" name="图片 41" descr="系标.jpg"/>
          <p:cNvPicPr>
            <a:picLocks noChangeAspect="1"/>
          </p:cNvPicPr>
          <p:nvPr/>
        </p:nvPicPr>
        <p:blipFill>
          <a:blip r:embed="rId11" cstate="print"/>
          <a:srcRect/>
          <a:stretch>
            <a:fillRect/>
          </a:stretch>
        </p:blipFill>
        <p:spPr bwMode="auto">
          <a:xfrm>
            <a:off x="0" y="0"/>
            <a:ext cx="990600" cy="992188"/>
          </a:xfrm>
          <a:prstGeom prst="rect">
            <a:avLst/>
          </a:prstGeom>
          <a:noFill/>
          <a:ln w="9525">
            <a:noFill/>
            <a:miter lim="800000"/>
            <a:headEnd/>
            <a:tailEnd/>
          </a:ln>
        </p:spPr>
      </p:pic>
      <p:pic>
        <p:nvPicPr>
          <p:cNvPr id="55300" name="Picture 4" descr="Microprocessor"/>
          <p:cNvPicPr>
            <a:picLocks noChangeAspect="1" noChangeArrowheads="1"/>
          </p:cNvPicPr>
          <p:nvPr/>
        </p:nvPicPr>
        <p:blipFill>
          <a:blip r:embed="rId12" cstate="print"/>
          <a:srcRect/>
          <a:stretch>
            <a:fillRect/>
          </a:stretch>
        </p:blipFill>
        <p:spPr bwMode="auto">
          <a:xfrm>
            <a:off x="7962900" y="0"/>
            <a:ext cx="1181099" cy="1066800"/>
          </a:xfrm>
          <a:prstGeom prst="rect">
            <a:avLst/>
          </a:prstGeom>
          <a:noFill/>
        </p:spPr>
      </p:pic>
    </p:spTree>
  </p:cSld>
  <p:clrMap bg1="lt1" tx1="dk1" bg2="lt2" tx2="dk2" accent1="accent1" accent2="accent2" accent3="accent3" accent4="accent4" accent5="accent5" accent6="accent6" hlink="hlink" folHlink="folHlink"/>
  <p:sldLayoutIdLst>
    <p:sldLayoutId id="2147483792" r:id="rId1"/>
    <p:sldLayoutId id="2147483782" r:id="rId2"/>
    <p:sldLayoutId id="2147483784" r:id="rId3"/>
    <p:sldLayoutId id="2147483786" r:id="rId4"/>
    <p:sldLayoutId id="2147483787" r:id="rId5"/>
    <p:sldLayoutId id="2147483793" r:id="rId6"/>
    <p:sldLayoutId id="2147483798" r:id="rId7"/>
    <p:sldLayoutId id="2147483799" r:id="rId8"/>
    <p:sldLayoutId id="2147483801" r:id="rId9"/>
  </p:sldLayoutIdLst>
  <p:hf hdr="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6.png"/><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6.png"/><Relationship Id="rId4"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22.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11" Type="http://schemas.openxmlformats.org/officeDocument/2006/relationships/image" Target="../media/image30.wmf"/><Relationship Id="rId5" Type="http://schemas.openxmlformats.org/officeDocument/2006/relationships/image" Target="../media/image27.png"/><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29.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image" Target="../media/image31.wmf"/><Relationship Id="rId5" Type="http://schemas.openxmlformats.org/officeDocument/2006/relationships/oleObject" Target="../embeddings/oleObject11.bin"/><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vmlDrawing" Target="../drawings/vmlDrawing7.vml"/><Relationship Id="rId5" Type="http://schemas.openxmlformats.org/officeDocument/2006/relationships/image" Target="../media/image33.wmf"/><Relationship Id="rId4" Type="http://schemas.openxmlformats.org/officeDocument/2006/relationships/oleObject" Target="../embeddings/oleObject12.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4.bin"/><Relationship Id="rId5" Type="http://schemas.openxmlformats.org/officeDocument/2006/relationships/image" Target="../media/image34.png"/><Relationship Id="rId4" Type="http://schemas.openxmlformats.org/officeDocument/2006/relationships/oleObject" Target="../embeddings/oleObject13.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36.png"/><Relationship Id="rId4" Type="http://schemas.openxmlformats.org/officeDocument/2006/relationships/oleObject" Target="../embeddings/oleObject15.bin"/></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8.xml"/><Relationship Id="rId1" Type="http://schemas.openxmlformats.org/officeDocument/2006/relationships/vmlDrawing" Target="../drawings/vmlDrawing10.vml"/><Relationship Id="rId6" Type="http://schemas.openxmlformats.org/officeDocument/2006/relationships/image" Target="../media/image38.wmf"/><Relationship Id="rId5" Type="http://schemas.openxmlformats.org/officeDocument/2006/relationships/oleObject" Target="../embeddings/oleObject16.bin"/><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40.png"/><Relationship Id="rId4" Type="http://schemas.openxmlformats.org/officeDocument/2006/relationships/oleObject" Target="../embeddings/oleObject17.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41.png"/><Relationship Id="rId4" Type="http://schemas.openxmlformats.org/officeDocument/2006/relationships/oleObject" Target="../embeddings/oleObject18.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42.png"/><Relationship Id="rId4" Type="http://schemas.openxmlformats.org/officeDocument/2006/relationships/oleObject" Target="../embeddings/oleObject19.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43.png"/><Relationship Id="rId4" Type="http://schemas.openxmlformats.org/officeDocument/2006/relationships/oleObject" Target="../embeddings/oleObject20.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44.png"/><Relationship Id="rId4" Type="http://schemas.openxmlformats.org/officeDocument/2006/relationships/oleObject" Target="../embeddings/oleObject21.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44.png"/><Relationship Id="rId4" Type="http://schemas.openxmlformats.org/officeDocument/2006/relationships/oleObject" Target="../embeddings/oleObject22.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45.png"/><Relationship Id="rId4" Type="http://schemas.openxmlformats.org/officeDocument/2006/relationships/oleObject" Target="../embeddings/oleObject23.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46.png"/><Relationship Id="rId4" Type="http://schemas.openxmlformats.org/officeDocument/2006/relationships/oleObject" Target="../embeddings/oleObject24.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3.xml"/><Relationship Id="rId1" Type="http://schemas.openxmlformats.org/officeDocument/2006/relationships/vmlDrawing" Target="../drawings/vmlDrawing19.vml"/><Relationship Id="rId6" Type="http://schemas.openxmlformats.org/officeDocument/2006/relationships/image" Target="../media/image49.emf"/><Relationship Id="rId5" Type="http://schemas.openxmlformats.org/officeDocument/2006/relationships/oleObject" Target="../embeddings/oleObject26.bin"/><Relationship Id="rId4" Type="http://schemas.openxmlformats.org/officeDocument/2006/relationships/image" Target="../media/image48.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7.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png"/><Relationship Id="rId4" Type="http://schemas.openxmlformats.org/officeDocument/2006/relationships/oleObject" Target="../embeddings/oleObject1.bin"/><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sz="4400" dirty="0"/>
              <a:t>第</a:t>
            </a:r>
            <a:r>
              <a:rPr lang="en-US" altLang="zh-CN" sz="4400" dirty="0"/>
              <a:t>9</a:t>
            </a:r>
            <a:r>
              <a:rPr lang="zh-CN" altLang="en-US" sz="4400" dirty="0"/>
              <a:t>章</a:t>
            </a:r>
            <a:br>
              <a:rPr lang="en-US" altLang="zh-CN" sz="4400" dirty="0"/>
            </a:br>
            <a:r>
              <a:rPr lang="zh-CN" altLang="en-US" sz="4400" dirty="0"/>
              <a:t>可编程逻辑器件</a:t>
            </a:r>
            <a:endParaRPr lang="en-US" altLang="zh-CN" sz="4400" dirty="0"/>
          </a:p>
        </p:txBody>
      </p:sp>
      <p:sp>
        <p:nvSpPr>
          <p:cNvPr id="3075" name="Rectangle 3"/>
          <p:cNvSpPr>
            <a:spLocks noGrp="1" noChangeArrowheads="1"/>
          </p:cNvSpPr>
          <p:nvPr>
            <p:ph type="subTitle" idx="1"/>
          </p:nvPr>
        </p:nvSpPr>
        <p:spPr>
          <a:xfrm>
            <a:off x="849313" y="3049588"/>
            <a:ext cx="6248400" cy="2971800"/>
          </a:xfrm>
        </p:spPr>
        <p:txBody>
          <a:bodyPr/>
          <a:lstStyle/>
          <a:p>
            <a:pPr algn="ctr" eaLnBrk="1" hangingPunct="1"/>
            <a:endParaRPr lang="en-US" altLang="zh-CN" dirty="0"/>
          </a:p>
          <a:p>
            <a:pPr algn="ctr" eaLnBrk="1" hangingPunct="1"/>
            <a:endParaRPr lang="en-US" altLang="zh-CN" dirty="0"/>
          </a:p>
          <a:p>
            <a:pPr algn="ctr" eaLnBrk="1" hangingPunct="1"/>
            <a:endParaRPr lang="zh-CN" altLang="en-US" dirty="0"/>
          </a:p>
          <a:p>
            <a:pPr algn="ctr" eaLnBrk="1" hangingPunct="1"/>
            <a:r>
              <a:rPr lang="zh-CN" altLang="en-US" dirty="0"/>
              <a:t>南京大学计算机系</a:t>
            </a:r>
          </a:p>
          <a:p>
            <a:pPr algn="ctr" eaLnBrk="1" hangingPunct="1"/>
            <a:r>
              <a:rPr lang="zh-CN" alt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4"/>
          <p:cNvSpPr>
            <a:spLocks noGrp="1" noChangeArrowheads="1"/>
          </p:cNvSpPr>
          <p:nvPr>
            <p:ph type="title"/>
          </p:nvPr>
        </p:nvSpPr>
        <p:spPr/>
        <p:txBody>
          <a:bodyPr/>
          <a:lstStyle/>
          <a:p>
            <a:r>
              <a:rPr lang="en-US" altLang="zh-CN" dirty="0"/>
              <a:t>ROM</a:t>
            </a:r>
            <a:r>
              <a:rPr lang="zh-CN" altLang="en-US" dirty="0"/>
              <a:t>结构</a:t>
            </a:r>
          </a:p>
        </p:txBody>
      </p:sp>
      <p:pic>
        <p:nvPicPr>
          <p:cNvPr id="72711" name="Picture 7"/>
          <p:cNvPicPr>
            <a:picLocks noGrp="1" noChangeAspect="1" noChangeArrowheads="1"/>
          </p:cNvPicPr>
          <p:nvPr>
            <p:ph idx="1"/>
          </p:nvPr>
        </p:nvPicPr>
        <p:blipFill>
          <a:blip r:embed="rId4" cstate="print"/>
          <a:srcRect/>
          <a:stretch>
            <a:fillRect/>
          </a:stretch>
        </p:blipFill>
        <p:spPr>
          <a:xfrm>
            <a:off x="596900" y="1754188"/>
            <a:ext cx="5270500" cy="4267200"/>
          </a:xfrm>
          <a:noFill/>
          <a:ln>
            <a:solidFill>
              <a:schemeClr val="tx1"/>
            </a:solidFill>
          </a:ln>
        </p:spPr>
      </p:pic>
      <p:sp>
        <p:nvSpPr>
          <p:cNvPr id="72712" name="Line 8"/>
          <p:cNvSpPr>
            <a:spLocks noChangeShapeType="1"/>
          </p:cNvSpPr>
          <p:nvPr/>
        </p:nvSpPr>
        <p:spPr bwMode="auto">
          <a:xfrm>
            <a:off x="3308350" y="2060575"/>
            <a:ext cx="0" cy="647700"/>
          </a:xfrm>
          <a:prstGeom prst="line">
            <a:avLst/>
          </a:prstGeom>
          <a:noFill/>
          <a:ln w="38100">
            <a:solidFill>
              <a:schemeClr val="accent2"/>
            </a:solidFill>
            <a:round/>
            <a:headEnd/>
            <a:tailEnd/>
          </a:ln>
          <a:effectLst/>
        </p:spPr>
        <p:txBody>
          <a:bodyPr/>
          <a:lstStyle/>
          <a:p>
            <a:endParaRPr lang="zh-CN" altLang="en-US"/>
          </a:p>
        </p:txBody>
      </p:sp>
      <p:sp>
        <p:nvSpPr>
          <p:cNvPr id="72713" name="Line 9"/>
          <p:cNvSpPr>
            <a:spLocks noChangeShapeType="1"/>
          </p:cNvSpPr>
          <p:nvPr/>
        </p:nvSpPr>
        <p:spPr bwMode="auto">
          <a:xfrm flipH="1">
            <a:off x="3113088" y="2708275"/>
            <a:ext cx="195262" cy="187325"/>
          </a:xfrm>
          <a:prstGeom prst="line">
            <a:avLst/>
          </a:prstGeom>
          <a:noFill/>
          <a:ln w="38100">
            <a:solidFill>
              <a:schemeClr val="accent2"/>
            </a:solidFill>
            <a:round/>
            <a:headEnd/>
            <a:tailEnd/>
          </a:ln>
          <a:effectLst/>
        </p:spPr>
        <p:txBody>
          <a:bodyPr/>
          <a:lstStyle/>
          <a:p>
            <a:endParaRPr lang="zh-CN" altLang="en-US"/>
          </a:p>
        </p:txBody>
      </p:sp>
      <p:sp>
        <p:nvSpPr>
          <p:cNvPr id="72714" name="Line 10"/>
          <p:cNvSpPr>
            <a:spLocks noChangeShapeType="1"/>
          </p:cNvSpPr>
          <p:nvPr/>
        </p:nvSpPr>
        <p:spPr bwMode="auto">
          <a:xfrm flipH="1">
            <a:off x="2041525" y="2890838"/>
            <a:ext cx="1079500" cy="0"/>
          </a:xfrm>
          <a:prstGeom prst="line">
            <a:avLst/>
          </a:prstGeom>
          <a:noFill/>
          <a:ln w="38100">
            <a:solidFill>
              <a:schemeClr val="accent2"/>
            </a:solidFill>
            <a:round/>
            <a:headEnd/>
            <a:tailEnd/>
          </a:ln>
          <a:effectLst/>
        </p:spPr>
        <p:txBody>
          <a:bodyPr/>
          <a:lstStyle/>
          <a:p>
            <a:endParaRPr lang="zh-CN" altLang="en-US"/>
          </a:p>
        </p:txBody>
      </p:sp>
      <p:sp>
        <p:nvSpPr>
          <p:cNvPr id="72715" name="Rectangle 11"/>
          <p:cNvSpPr>
            <a:spLocks noChangeArrowheads="1"/>
          </p:cNvSpPr>
          <p:nvPr/>
        </p:nvSpPr>
        <p:spPr bwMode="auto">
          <a:xfrm>
            <a:off x="3092450" y="2636838"/>
            <a:ext cx="288925" cy="287337"/>
          </a:xfrm>
          <a:prstGeom prst="rect">
            <a:avLst/>
          </a:prstGeom>
          <a:solidFill>
            <a:schemeClr val="accent2">
              <a:alpha val="20000"/>
            </a:schemeClr>
          </a:solidFill>
          <a:ln w="19050">
            <a:solidFill>
              <a:schemeClr val="accent2"/>
            </a:solidFill>
            <a:prstDash val="dash"/>
            <a:miter lim="800000"/>
            <a:headEnd/>
            <a:tailEnd/>
          </a:ln>
          <a:effectLst/>
        </p:spPr>
        <p:txBody>
          <a:bodyPr wrap="none" anchor="ctr"/>
          <a:lstStyle/>
          <a:p>
            <a:endParaRPr lang="zh-CN" altLang="en-US"/>
          </a:p>
        </p:txBody>
      </p:sp>
      <p:pic>
        <p:nvPicPr>
          <p:cNvPr id="72716" name="Picture 12"/>
          <p:cNvPicPr>
            <a:picLocks noChangeAspect="1" noChangeArrowheads="1"/>
          </p:cNvPicPr>
          <p:nvPr/>
        </p:nvPicPr>
        <p:blipFill>
          <a:blip r:embed="rId5" cstate="print"/>
          <a:srcRect/>
          <a:stretch>
            <a:fillRect/>
          </a:stretch>
        </p:blipFill>
        <p:spPr bwMode="auto">
          <a:xfrm>
            <a:off x="7070725" y="4223814"/>
            <a:ext cx="600075" cy="533400"/>
          </a:xfrm>
          <a:prstGeom prst="rect">
            <a:avLst/>
          </a:prstGeom>
          <a:noFill/>
          <a:ln w="9525">
            <a:solidFill>
              <a:schemeClr val="tx1"/>
            </a:solidFill>
            <a:miter lim="800000"/>
            <a:headEnd/>
            <a:tailEnd/>
          </a:ln>
        </p:spPr>
      </p:pic>
      <p:sp>
        <p:nvSpPr>
          <p:cNvPr id="72717" name="Text Box 13"/>
          <p:cNvSpPr txBox="1">
            <a:spLocks noChangeArrowheads="1"/>
          </p:cNvSpPr>
          <p:nvPr/>
        </p:nvSpPr>
        <p:spPr bwMode="auto">
          <a:xfrm>
            <a:off x="2072482" y="1038208"/>
            <a:ext cx="317500" cy="366713"/>
          </a:xfrm>
          <a:prstGeom prst="rect">
            <a:avLst/>
          </a:prstGeom>
          <a:noFill/>
          <a:ln w="9525">
            <a:noFill/>
            <a:miter lim="800000"/>
            <a:headEnd/>
            <a:tailEnd/>
          </a:ln>
          <a:effectLst/>
        </p:spPr>
        <p:txBody>
          <a:bodyPr wrap="none">
            <a:spAutoFit/>
          </a:bodyPr>
          <a:lstStyle/>
          <a:p>
            <a:r>
              <a:rPr lang="en-US" altLang="zh-CN"/>
              <a:t>+</a:t>
            </a:r>
          </a:p>
        </p:txBody>
      </p:sp>
      <p:sp>
        <p:nvSpPr>
          <p:cNvPr id="72718" name="Text Box 14"/>
          <p:cNvSpPr txBox="1">
            <a:spLocks noChangeArrowheads="1"/>
          </p:cNvSpPr>
          <p:nvPr/>
        </p:nvSpPr>
        <p:spPr bwMode="auto">
          <a:xfrm>
            <a:off x="1567657" y="1543033"/>
            <a:ext cx="260350" cy="366713"/>
          </a:xfrm>
          <a:prstGeom prst="rect">
            <a:avLst/>
          </a:prstGeom>
          <a:noFill/>
          <a:ln w="9525">
            <a:noFill/>
            <a:miter lim="800000"/>
            <a:headEnd/>
            <a:tailEnd/>
          </a:ln>
          <a:effectLst/>
        </p:spPr>
        <p:txBody>
          <a:bodyPr wrap="none">
            <a:spAutoFit/>
          </a:bodyPr>
          <a:lstStyle/>
          <a:p>
            <a:r>
              <a:rPr lang="en-US" altLang="zh-CN"/>
              <a:t>-</a:t>
            </a:r>
          </a:p>
        </p:txBody>
      </p:sp>
      <p:sp>
        <p:nvSpPr>
          <p:cNvPr id="72719" name="Line 15"/>
          <p:cNvSpPr>
            <a:spLocks noChangeShapeType="1"/>
          </p:cNvSpPr>
          <p:nvPr/>
        </p:nvSpPr>
        <p:spPr bwMode="auto">
          <a:xfrm>
            <a:off x="3308350" y="2781300"/>
            <a:ext cx="0" cy="3024188"/>
          </a:xfrm>
          <a:prstGeom prst="line">
            <a:avLst/>
          </a:prstGeom>
          <a:noFill/>
          <a:ln w="38100">
            <a:solidFill>
              <a:srgbClr val="0070C0"/>
            </a:solidFill>
            <a:round/>
            <a:headEnd/>
            <a:tailEnd/>
          </a:ln>
          <a:effectLst/>
        </p:spPr>
        <p:txBody>
          <a:bodyPr/>
          <a:lstStyle/>
          <a:p>
            <a:endParaRPr lang="zh-CN" altLang="en-US"/>
          </a:p>
        </p:txBody>
      </p:sp>
      <p:sp>
        <p:nvSpPr>
          <p:cNvPr id="72720" name="Line 16"/>
          <p:cNvSpPr>
            <a:spLocks noChangeShapeType="1"/>
          </p:cNvSpPr>
          <p:nvPr/>
        </p:nvSpPr>
        <p:spPr bwMode="auto">
          <a:xfrm flipH="1">
            <a:off x="3295650" y="5805488"/>
            <a:ext cx="988318" cy="0"/>
          </a:xfrm>
          <a:prstGeom prst="line">
            <a:avLst/>
          </a:prstGeom>
          <a:noFill/>
          <a:ln w="38100">
            <a:solidFill>
              <a:srgbClr val="0070C0"/>
            </a:solidFill>
            <a:round/>
            <a:headEnd/>
            <a:tailEnd/>
          </a:ln>
          <a:effectLst/>
        </p:spPr>
        <p:txBody>
          <a:bodyPr/>
          <a:lstStyle/>
          <a:p>
            <a:endParaRPr lang="zh-CN" altLang="en-US"/>
          </a:p>
        </p:txBody>
      </p:sp>
      <p:sp>
        <p:nvSpPr>
          <p:cNvPr id="72721" name="Line 17"/>
          <p:cNvSpPr>
            <a:spLocks noChangeShapeType="1"/>
          </p:cNvSpPr>
          <p:nvPr/>
        </p:nvSpPr>
        <p:spPr bwMode="auto">
          <a:xfrm>
            <a:off x="3995738" y="2060575"/>
            <a:ext cx="0" cy="2808288"/>
          </a:xfrm>
          <a:prstGeom prst="line">
            <a:avLst/>
          </a:prstGeom>
          <a:noFill/>
          <a:ln w="38100">
            <a:solidFill>
              <a:srgbClr val="FF0000"/>
            </a:solidFill>
            <a:round/>
            <a:headEnd/>
            <a:tailEnd/>
          </a:ln>
          <a:effectLst/>
        </p:spPr>
        <p:txBody>
          <a:bodyPr/>
          <a:lstStyle/>
          <a:p>
            <a:endParaRPr lang="zh-CN" altLang="en-US"/>
          </a:p>
        </p:txBody>
      </p:sp>
      <p:sp>
        <p:nvSpPr>
          <p:cNvPr id="72722" name="Line 18"/>
          <p:cNvSpPr>
            <a:spLocks noChangeShapeType="1"/>
          </p:cNvSpPr>
          <p:nvPr/>
        </p:nvSpPr>
        <p:spPr bwMode="auto">
          <a:xfrm flipH="1" flipV="1">
            <a:off x="3995738" y="4868862"/>
            <a:ext cx="1008310" cy="1241"/>
          </a:xfrm>
          <a:prstGeom prst="line">
            <a:avLst/>
          </a:prstGeom>
          <a:noFill/>
          <a:ln w="38100">
            <a:solidFill>
              <a:srgbClr val="FF0000"/>
            </a:solidFill>
            <a:round/>
            <a:headEnd/>
            <a:tailEnd/>
          </a:ln>
          <a:effectLst/>
        </p:spPr>
        <p:txBody>
          <a:bodyPr/>
          <a:lstStyle/>
          <a:p>
            <a:endParaRPr lang="zh-CN" altLang="en-US"/>
          </a:p>
        </p:txBody>
      </p:sp>
      <p:sp>
        <p:nvSpPr>
          <p:cNvPr id="72724" name="Rectangle 20"/>
          <p:cNvSpPr>
            <a:spLocks noChangeArrowheads="1"/>
          </p:cNvSpPr>
          <p:nvPr/>
        </p:nvSpPr>
        <p:spPr bwMode="auto">
          <a:xfrm>
            <a:off x="3851275" y="2636838"/>
            <a:ext cx="288925" cy="287337"/>
          </a:xfrm>
          <a:prstGeom prst="rect">
            <a:avLst/>
          </a:prstGeom>
          <a:solidFill>
            <a:schemeClr val="accent2">
              <a:alpha val="20000"/>
            </a:schemeClr>
          </a:solidFill>
          <a:ln w="19050">
            <a:solidFill>
              <a:schemeClr val="accent2"/>
            </a:solidFill>
            <a:prstDash val="dash"/>
            <a:miter lim="800000"/>
            <a:headEnd/>
            <a:tailEnd/>
          </a:ln>
          <a:effectLst/>
        </p:spPr>
        <p:txBody>
          <a:bodyPr wrap="none" anchor="ctr"/>
          <a:lstStyle/>
          <a:p>
            <a:endParaRPr lang="zh-CN" altLang="en-US"/>
          </a:p>
        </p:txBody>
      </p:sp>
      <p:sp>
        <p:nvSpPr>
          <p:cNvPr id="72725" name="Oval 21"/>
          <p:cNvSpPr>
            <a:spLocks noChangeArrowheads="1"/>
          </p:cNvSpPr>
          <p:nvPr/>
        </p:nvSpPr>
        <p:spPr bwMode="auto">
          <a:xfrm>
            <a:off x="1889125" y="2781300"/>
            <a:ext cx="215900" cy="215900"/>
          </a:xfrm>
          <a:prstGeom prst="ellipse">
            <a:avLst/>
          </a:prstGeom>
          <a:noFill/>
          <a:ln w="19050">
            <a:solidFill>
              <a:srgbClr val="FF0000"/>
            </a:solidFill>
            <a:prstDash val="sysDot"/>
            <a:round/>
            <a:headEnd/>
            <a:tailEnd/>
          </a:ln>
          <a:effectLst/>
        </p:spPr>
        <p:txBody>
          <a:bodyPr wrap="none" anchor="ctr"/>
          <a:lstStyle/>
          <a:p>
            <a:endParaRPr lang="zh-CN" altLang="en-US"/>
          </a:p>
        </p:txBody>
      </p:sp>
      <p:sp>
        <p:nvSpPr>
          <p:cNvPr id="72732" name="Text Box 28"/>
          <p:cNvSpPr txBox="1">
            <a:spLocks noChangeArrowheads="1"/>
          </p:cNvSpPr>
          <p:nvPr/>
        </p:nvSpPr>
        <p:spPr bwMode="auto">
          <a:xfrm>
            <a:off x="6166932" y="4818865"/>
            <a:ext cx="3005951" cy="400110"/>
          </a:xfrm>
          <a:prstGeom prst="rect">
            <a:avLst/>
          </a:prstGeom>
          <a:noFill/>
          <a:ln w="9525">
            <a:noFill/>
            <a:miter lim="800000"/>
            <a:headEnd/>
            <a:tailEnd/>
          </a:ln>
          <a:effectLst/>
        </p:spPr>
        <p:txBody>
          <a:bodyPr wrap="none">
            <a:spAutoFit/>
          </a:bodyPr>
          <a:lstStyle/>
          <a:p>
            <a:r>
              <a:rPr lang="zh-CN" altLang="en-US" sz="2000" dirty="0"/>
              <a:t>二极管的导通，拉低电平</a:t>
            </a:r>
          </a:p>
        </p:txBody>
      </p:sp>
      <p:sp>
        <p:nvSpPr>
          <p:cNvPr id="25" name="灯片编号占位符 24"/>
          <p:cNvSpPr>
            <a:spLocks noGrp="1"/>
          </p:cNvSpPr>
          <p:nvPr>
            <p:ph type="sldNum" sz="quarter" idx="12"/>
          </p:nvPr>
        </p:nvSpPr>
        <p:spPr/>
        <p:txBody>
          <a:bodyPr/>
          <a:lstStyle/>
          <a:p>
            <a:pPr>
              <a:defRPr/>
            </a:pPr>
            <a:fld id="{F38CFDAA-5283-40C9-80A4-C3781C02EB22}" type="slidenum">
              <a:rPr lang="en-US" altLang="zh-CN" smtClean="0"/>
              <a:pPr>
                <a:defRPr/>
              </a:pPr>
              <a:t>10</a:t>
            </a:fld>
            <a:endParaRPr lang="en-US" altLang="zh-CN"/>
          </a:p>
        </p:txBody>
      </p:sp>
      <p:sp>
        <p:nvSpPr>
          <p:cNvPr id="26" name="页脚占位符 25"/>
          <p:cNvSpPr>
            <a:spLocks noGrp="1"/>
          </p:cNvSpPr>
          <p:nvPr>
            <p:ph type="ftr" sz="quarter" idx="11"/>
          </p:nvPr>
        </p:nvSpPr>
        <p:spPr/>
        <p:txBody>
          <a:bodyPr/>
          <a:lstStyle/>
          <a:p>
            <a:pPr>
              <a:defRPr/>
            </a:pPr>
            <a:r>
              <a:rPr lang="en-US" altLang="zh-CN"/>
              <a:t>PLDs</a:t>
            </a:r>
          </a:p>
        </p:txBody>
      </p:sp>
      <p:graphicFrame>
        <p:nvGraphicFramePr>
          <p:cNvPr id="372737" name="Object 1"/>
          <p:cNvGraphicFramePr>
            <a:graphicFrameLocks noChangeAspect="1"/>
          </p:cNvGraphicFramePr>
          <p:nvPr>
            <p:extLst>
              <p:ext uri="{D42A27DB-BD31-4B8C-83A1-F6EECF244321}">
                <p14:modId xmlns:p14="http://schemas.microsoft.com/office/powerpoint/2010/main" val="3862666565"/>
              </p:ext>
            </p:extLst>
          </p:nvPr>
        </p:nvGraphicFramePr>
        <p:xfrm>
          <a:off x="5279963" y="1147761"/>
          <a:ext cx="4000496" cy="2552702"/>
        </p:xfrm>
        <a:graphic>
          <a:graphicData uri="http://schemas.openxmlformats.org/presentationml/2006/ole">
            <mc:AlternateContent xmlns:mc="http://schemas.openxmlformats.org/markup-compatibility/2006">
              <mc:Choice xmlns:v="urn:schemas-microsoft-com:vml" Requires="v">
                <p:oleObj spid="_x0000_s372802" name="Artwork" r:id="rId6" imgW="2980952" imgH="2038095" progId="">
                  <p:embed/>
                </p:oleObj>
              </mc:Choice>
              <mc:Fallback>
                <p:oleObj name="Artwork" r:id="rId6" imgW="2980952" imgH="2038095"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79963" y="1147761"/>
                        <a:ext cx="4000496" cy="25527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pPr>
              <a:defRPr/>
            </a:pPr>
            <a:fld id="{159382B5-1BEC-4F42-A85B-33DD3FB8A32B}" type="datetime2">
              <a:rPr lang="zh-CN" altLang="en-US" smtClean="0"/>
              <a:t>2019年6月4日</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2737"/>
                                        </p:tgtEl>
                                        <p:attrNameLst>
                                          <p:attrName>style.visibility</p:attrName>
                                        </p:attrNameLst>
                                      </p:cBhvr>
                                      <p:to>
                                        <p:strVal val="visible"/>
                                      </p:to>
                                    </p:set>
                                    <p:animEffect transition="in" filter="blinds(horizontal)">
                                      <p:cBhvr>
                                        <p:cTn id="7" dur="500"/>
                                        <p:tgtEl>
                                          <p:spTgt spid="372737"/>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72725"/>
                                        </p:tgtEl>
                                        <p:attrNameLst>
                                          <p:attrName>style.visibility</p:attrName>
                                        </p:attrNameLst>
                                      </p:cBhvr>
                                      <p:to>
                                        <p:strVal val="visible"/>
                                      </p:to>
                                    </p:set>
                                    <p:animEffect transition="in" filter="wedge">
                                      <p:cBhvr>
                                        <p:cTn id="12" dur="1000"/>
                                        <p:tgtEl>
                                          <p:spTgt spid="72725"/>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72715"/>
                                        </p:tgtEl>
                                        <p:attrNameLst>
                                          <p:attrName>style.visibility</p:attrName>
                                        </p:attrNameLst>
                                      </p:cBhvr>
                                      <p:to>
                                        <p:strVal val="visible"/>
                                      </p:to>
                                    </p:set>
                                    <p:animEffect transition="in" filter="wedge">
                                      <p:cBhvr>
                                        <p:cTn id="17" dur="1000"/>
                                        <p:tgtEl>
                                          <p:spTgt spid="72715"/>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nodeType="clickEffect">
                                  <p:stCondLst>
                                    <p:cond delay="0"/>
                                  </p:stCondLst>
                                  <p:childTnLst>
                                    <p:set>
                                      <p:cBhvr>
                                        <p:cTn id="21" dur="1" fill="hold">
                                          <p:stCondLst>
                                            <p:cond delay="0"/>
                                          </p:stCondLst>
                                        </p:cTn>
                                        <p:tgtEl>
                                          <p:spTgt spid="72716"/>
                                        </p:tgtEl>
                                        <p:attrNameLst>
                                          <p:attrName>style.visibility</p:attrName>
                                        </p:attrNameLst>
                                      </p:cBhvr>
                                      <p:to>
                                        <p:strVal val="visible"/>
                                      </p:to>
                                    </p:set>
                                    <p:animEffect transition="in" filter="wipe(down)">
                                      <p:cBhvr>
                                        <p:cTn id="22" dur="290">
                                          <p:stCondLst>
                                            <p:cond delay="0"/>
                                          </p:stCondLst>
                                        </p:cTn>
                                        <p:tgtEl>
                                          <p:spTgt spid="72716"/>
                                        </p:tgtEl>
                                      </p:cBhvr>
                                    </p:animEffect>
                                    <p:anim calcmode="lin" valueType="num">
                                      <p:cBhvr>
                                        <p:cTn id="23" dur="911" tmFilter="0,0; 0.14,0.36; 0.43,0.73; 0.71,0.91; 1.0,1.0">
                                          <p:stCondLst>
                                            <p:cond delay="0"/>
                                          </p:stCondLst>
                                        </p:cTn>
                                        <p:tgtEl>
                                          <p:spTgt spid="72716"/>
                                        </p:tgtEl>
                                        <p:attrNameLst>
                                          <p:attrName>ppt_x</p:attrName>
                                        </p:attrNameLst>
                                      </p:cBhvr>
                                      <p:tavLst>
                                        <p:tav tm="0">
                                          <p:val>
                                            <p:strVal val="#ppt_x-0.25"/>
                                          </p:val>
                                        </p:tav>
                                        <p:tav tm="100000">
                                          <p:val>
                                            <p:strVal val="#ppt_x"/>
                                          </p:val>
                                        </p:tav>
                                      </p:tavLst>
                                    </p:anim>
                                    <p:anim calcmode="lin" valueType="num">
                                      <p:cBhvr>
                                        <p:cTn id="24" dur="332" tmFilter="0.0,0.0; 0.25,0.07; 0.50,0.2; 0.75,0.467; 1.0,1.0">
                                          <p:stCondLst>
                                            <p:cond delay="0"/>
                                          </p:stCondLst>
                                        </p:cTn>
                                        <p:tgtEl>
                                          <p:spTgt spid="72716"/>
                                        </p:tgtEl>
                                        <p:attrNameLst>
                                          <p:attrName>ppt_y</p:attrName>
                                        </p:attrNameLst>
                                      </p:cBhvr>
                                      <p:tavLst>
                                        <p:tav tm="0" fmla="#ppt_y-sin(pi*$)/3">
                                          <p:val>
                                            <p:fltVal val="0.5"/>
                                          </p:val>
                                        </p:tav>
                                        <p:tav tm="100000">
                                          <p:val>
                                            <p:fltVal val="1"/>
                                          </p:val>
                                        </p:tav>
                                      </p:tavLst>
                                    </p:anim>
                                    <p:anim calcmode="lin" valueType="num">
                                      <p:cBhvr>
                                        <p:cTn id="25" dur="332" tmFilter="0, 0; 0.125,0.2665; 0.25,0.4; 0.375,0.465; 0.5,0.5;  0.625,0.535; 0.75,0.6; 0.875,0.7335; 1,1">
                                          <p:stCondLst>
                                            <p:cond delay="332"/>
                                          </p:stCondLst>
                                        </p:cTn>
                                        <p:tgtEl>
                                          <p:spTgt spid="72716"/>
                                        </p:tgtEl>
                                        <p:attrNameLst>
                                          <p:attrName>ppt_y</p:attrName>
                                        </p:attrNameLst>
                                      </p:cBhvr>
                                      <p:tavLst>
                                        <p:tav tm="0" fmla="#ppt_y-sin(pi*$)/9">
                                          <p:val>
                                            <p:fltVal val="0"/>
                                          </p:val>
                                        </p:tav>
                                        <p:tav tm="100000">
                                          <p:val>
                                            <p:fltVal val="1"/>
                                          </p:val>
                                        </p:tav>
                                      </p:tavLst>
                                    </p:anim>
                                    <p:anim calcmode="lin" valueType="num">
                                      <p:cBhvr>
                                        <p:cTn id="26" dur="166" tmFilter="0, 0; 0.125,0.2665; 0.25,0.4; 0.375,0.465; 0.5,0.5;  0.625,0.535; 0.75,0.6; 0.875,0.7335; 1,1">
                                          <p:stCondLst>
                                            <p:cond delay="662"/>
                                          </p:stCondLst>
                                        </p:cTn>
                                        <p:tgtEl>
                                          <p:spTgt spid="72716"/>
                                        </p:tgtEl>
                                        <p:attrNameLst>
                                          <p:attrName>ppt_y</p:attrName>
                                        </p:attrNameLst>
                                      </p:cBhvr>
                                      <p:tavLst>
                                        <p:tav tm="0" fmla="#ppt_y-sin(pi*$)/27">
                                          <p:val>
                                            <p:fltVal val="0"/>
                                          </p:val>
                                        </p:tav>
                                        <p:tav tm="100000">
                                          <p:val>
                                            <p:fltVal val="1"/>
                                          </p:val>
                                        </p:tav>
                                      </p:tavLst>
                                    </p:anim>
                                    <p:anim calcmode="lin" valueType="num">
                                      <p:cBhvr>
                                        <p:cTn id="27" dur="82" tmFilter="0, 0; 0.125,0.2665; 0.25,0.4; 0.375,0.465; 0.5,0.5;  0.625,0.535; 0.75,0.6; 0.875,0.7335; 1,1">
                                          <p:stCondLst>
                                            <p:cond delay="828"/>
                                          </p:stCondLst>
                                        </p:cTn>
                                        <p:tgtEl>
                                          <p:spTgt spid="72716"/>
                                        </p:tgtEl>
                                        <p:attrNameLst>
                                          <p:attrName>ppt_y</p:attrName>
                                        </p:attrNameLst>
                                      </p:cBhvr>
                                      <p:tavLst>
                                        <p:tav tm="0" fmla="#ppt_y-sin(pi*$)/81">
                                          <p:val>
                                            <p:fltVal val="0"/>
                                          </p:val>
                                        </p:tav>
                                        <p:tav tm="100000">
                                          <p:val>
                                            <p:fltVal val="1"/>
                                          </p:val>
                                        </p:tav>
                                      </p:tavLst>
                                    </p:anim>
                                    <p:animScale>
                                      <p:cBhvr>
                                        <p:cTn id="28" dur="13">
                                          <p:stCondLst>
                                            <p:cond delay="325"/>
                                          </p:stCondLst>
                                        </p:cTn>
                                        <p:tgtEl>
                                          <p:spTgt spid="72716"/>
                                        </p:tgtEl>
                                      </p:cBhvr>
                                      <p:to x="100000" y="60000"/>
                                    </p:animScale>
                                    <p:animScale>
                                      <p:cBhvr>
                                        <p:cTn id="29" dur="83" decel="50000">
                                          <p:stCondLst>
                                            <p:cond delay="338"/>
                                          </p:stCondLst>
                                        </p:cTn>
                                        <p:tgtEl>
                                          <p:spTgt spid="72716"/>
                                        </p:tgtEl>
                                      </p:cBhvr>
                                      <p:to x="100000" y="100000"/>
                                    </p:animScale>
                                    <p:animScale>
                                      <p:cBhvr>
                                        <p:cTn id="30" dur="13">
                                          <p:stCondLst>
                                            <p:cond delay="656"/>
                                          </p:stCondLst>
                                        </p:cTn>
                                        <p:tgtEl>
                                          <p:spTgt spid="72716"/>
                                        </p:tgtEl>
                                      </p:cBhvr>
                                      <p:to x="100000" y="80000"/>
                                    </p:animScale>
                                    <p:animScale>
                                      <p:cBhvr>
                                        <p:cTn id="31" dur="83" decel="50000">
                                          <p:stCondLst>
                                            <p:cond delay="669"/>
                                          </p:stCondLst>
                                        </p:cTn>
                                        <p:tgtEl>
                                          <p:spTgt spid="72716"/>
                                        </p:tgtEl>
                                      </p:cBhvr>
                                      <p:to x="100000" y="100000"/>
                                    </p:animScale>
                                    <p:animScale>
                                      <p:cBhvr>
                                        <p:cTn id="32" dur="13">
                                          <p:stCondLst>
                                            <p:cond delay="821"/>
                                          </p:stCondLst>
                                        </p:cTn>
                                        <p:tgtEl>
                                          <p:spTgt spid="72716"/>
                                        </p:tgtEl>
                                      </p:cBhvr>
                                      <p:to x="100000" y="90000"/>
                                    </p:animScale>
                                    <p:animScale>
                                      <p:cBhvr>
                                        <p:cTn id="33" dur="83" decel="50000">
                                          <p:stCondLst>
                                            <p:cond delay="834"/>
                                          </p:stCondLst>
                                        </p:cTn>
                                        <p:tgtEl>
                                          <p:spTgt spid="72716"/>
                                        </p:tgtEl>
                                      </p:cBhvr>
                                      <p:to x="100000" y="100000"/>
                                    </p:animScale>
                                    <p:animScale>
                                      <p:cBhvr>
                                        <p:cTn id="34" dur="13">
                                          <p:stCondLst>
                                            <p:cond delay="904"/>
                                          </p:stCondLst>
                                        </p:cTn>
                                        <p:tgtEl>
                                          <p:spTgt spid="72716"/>
                                        </p:tgtEl>
                                      </p:cBhvr>
                                      <p:to x="100000" y="95000"/>
                                    </p:animScale>
                                    <p:animScale>
                                      <p:cBhvr>
                                        <p:cTn id="35" dur="83" decel="50000">
                                          <p:stCondLst>
                                            <p:cond delay="917"/>
                                          </p:stCondLst>
                                        </p:cTn>
                                        <p:tgtEl>
                                          <p:spTgt spid="72716"/>
                                        </p:tgtEl>
                                      </p:cBhvr>
                                      <p:to x="100000" y="100000"/>
                                    </p:animScale>
                                  </p:childTnLst>
                                </p:cTn>
                              </p:par>
                              <p:par>
                                <p:cTn id="36" presetID="1" presetClass="entr" presetSubtype="0" fill="hold" grpId="1" nodeType="withEffect">
                                  <p:stCondLst>
                                    <p:cond delay="0"/>
                                  </p:stCondLst>
                                  <p:childTnLst>
                                    <p:set>
                                      <p:cBhvr>
                                        <p:cTn id="37" dur="1" fill="hold">
                                          <p:stCondLst>
                                            <p:cond delay="0"/>
                                          </p:stCondLst>
                                        </p:cTn>
                                        <p:tgtEl>
                                          <p:spTgt spid="7273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49" presetClass="entr" presetSubtype="0" decel="100000" fill="hold" grpId="0" nodeType="clickEffect">
                                  <p:stCondLst>
                                    <p:cond delay="0"/>
                                  </p:stCondLst>
                                  <p:childTnLst>
                                    <p:set>
                                      <p:cBhvr>
                                        <p:cTn id="41" dur="1" fill="hold">
                                          <p:stCondLst>
                                            <p:cond delay="0"/>
                                          </p:stCondLst>
                                        </p:cTn>
                                        <p:tgtEl>
                                          <p:spTgt spid="72717"/>
                                        </p:tgtEl>
                                        <p:attrNameLst>
                                          <p:attrName>style.visibility</p:attrName>
                                        </p:attrNameLst>
                                      </p:cBhvr>
                                      <p:to>
                                        <p:strVal val="visible"/>
                                      </p:to>
                                    </p:set>
                                    <p:anim calcmode="lin" valueType="num">
                                      <p:cBhvr>
                                        <p:cTn id="42" dur="500" fill="hold"/>
                                        <p:tgtEl>
                                          <p:spTgt spid="72717"/>
                                        </p:tgtEl>
                                        <p:attrNameLst>
                                          <p:attrName>ppt_w</p:attrName>
                                        </p:attrNameLst>
                                      </p:cBhvr>
                                      <p:tavLst>
                                        <p:tav tm="0">
                                          <p:val>
                                            <p:fltVal val="0"/>
                                          </p:val>
                                        </p:tav>
                                        <p:tav tm="100000">
                                          <p:val>
                                            <p:strVal val="#ppt_w"/>
                                          </p:val>
                                        </p:tav>
                                      </p:tavLst>
                                    </p:anim>
                                    <p:anim calcmode="lin" valueType="num">
                                      <p:cBhvr>
                                        <p:cTn id="43" dur="500" fill="hold"/>
                                        <p:tgtEl>
                                          <p:spTgt spid="72717"/>
                                        </p:tgtEl>
                                        <p:attrNameLst>
                                          <p:attrName>ppt_h</p:attrName>
                                        </p:attrNameLst>
                                      </p:cBhvr>
                                      <p:tavLst>
                                        <p:tav tm="0">
                                          <p:val>
                                            <p:fltVal val="0"/>
                                          </p:val>
                                        </p:tav>
                                        <p:tav tm="100000">
                                          <p:val>
                                            <p:strVal val="#ppt_h"/>
                                          </p:val>
                                        </p:tav>
                                      </p:tavLst>
                                    </p:anim>
                                    <p:anim calcmode="lin" valueType="num">
                                      <p:cBhvr>
                                        <p:cTn id="44" dur="500" fill="hold"/>
                                        <p:tgtEl>
                                          <p:spTgt spid="72717"/>
                                        </p:tgtEl>
                                        <p:attrNameLst>
                                          <p:attrName>style.rotation</p:attrName>
                                        </p:attrNameLst>
                                      </p:cBhvr>
                                      <p:tavLst>
                                        <p:tav tm="0">
                                          <p:val>
                                            <p:fltVal val="360"/>
                                          </p:val>
                                        </p:tav>
                                        <p:tav tm="100000">
                                          <p:val>
                                            <p:fltVal val="0"/>
                                          </p:val>
                                        </p:tav>
                                      </p:tavLst>
                                    </p:anim>
                                    <p:animEffect transition="in" filter="fade">
                                      <p:cBhvr>
                                        <p:cTn id="45" dur="500"/>
                                        <p:tgtEl>
                                          <p:spTgt spid="72717"/>
                                        </p:tgtEl>
                                      </p:cBhvr>
                                    </p:animEffect>
                                  </p:childTnLst>
                                </p:cTn>
                              </p:par>
                            </p:childTnLst>
                          </p:cTn>
                        </p:par>
                        <p:par>
                          <p:cTn id="46" fill="hold">
                            <p:stCondLst>
                              <p:cond delay="500"/>
                            </p:stCondLst>
                            <p:childTnLst>
                              <p:par>
                                <p:cTn id="47" presetID="49" presetClass="entr" presetSubtype="0" decel="100000" fill="hold" grpId="0" nodeType="afterEffect">
                                  <p:stCondLst>
                                    <p:cond delay="0"/>
                                  </p:stCondLst>
                                  <p:childTnLst>
                                    <p:set>
                                      <p:cBhvr>
                                        <p:cTn id="48" dur="1" fill="hold">
                                          <p:stCondLst>
                                            <p:cond delay="0"/>
                                          </p:stCondLst>
                                        </p:cTn>
                                        <p:tgtEl>
                                          <p:spTgt spid="72718"/>
                                        </p:tgtEl>
                                        <p:attrNameLst>
                                          <p:attrName>style.visibility</p:attrName>
                                        </p:attrNameLst>
                                      </p:cBhvr>
                                      <p:to>
                                        <p:strVal val="visible"/>
                                      </p:to>
                                    </p:set>
                                    <p:anim calcmode="lin" valueType="num">
                                      <p:cBhvr>
                                        <p:cTn id="49" dur="500" fill="hold"/>
                                        <p:tgtEl>
                                          <p:spTgt spid="72718"/>
                                        </p:tgtEl>
                                        <p:attrNameLst>
                                          <p:attrName>ppt_w</p:attrName>
                                        </p:attrNameLst>
                                      </p:cBhvr>
                                      <p:tavLst>
                                        <p:tav tm="0">
                                          <p:val>
                                            <p:fltVal val="0"/>
                                          </p:val>
                                        </p:tav>
                                        <p:tav tm="100000">
                                          <p:val>
                                            <p:strVal val="#ppt_w"/>
                                          </p:val>
                                        </p:tav>
                                      </p:tavLst>
                                    </p:anim>
                                    <p:anim calcmode="lin" valueType="num">
                                      <p:cBhvr>
                                        <p:cTn id="50" dur="500" fill="hold"/>
                                        <p:tgtEl>
                                          <p:spTgt spid="72718"/>
                                        </p:tgtEl>
                                        <p:attrNameLst>
                                          <p:attrName>ppt_h</p:attrName>
                                        </p:attrNameLst>
                                      </p:cBhvr>
                                      <p:tavLst>
                                        <p:tav tm="0">
                                          <p:val>
                                            <p:fltVal val="0"/>
                                          </p:val>
                                        </p:tav>
                                        <p:tav tm="100000">
                                          <p:val>
                                            <p:strVal val="#ppt_h"/>
                                          </p:val>
                                        </p:tav>
                                      </p:tavLst>
                                    </p:anim>
                                    <p:anim calcmode="lin" valueType="num">
                                      <p:cBhvr>
                                        <p:cTn id="51" dur="500" fill="hold"/>
                                        <p:tgtEl>
                                          <p:spTgt spid="72718"/>
                                        </p:tgtEl>
                                        <p:attrNameLst>
                                          <p:attrName>style.rotation</p:attrName>
                                        </p:attrNameLst>
                                      </p:cBhvr>
                                      <p:tavLst>
                                        <p:tav tm="0">
                                          <p:val>
                                            <p:fltVal val="360"/>
                                          </p:val>
                                        </p:tav>
                                        <p:tav tm="100000">
                                          <p:val>
                                            <p:fltVal val="0"/>
                                          </p:val>
                                        </p:tav>
                                      </p:tavLst>
                                    </p:anim>
                                    <p:animEffect transition="in" filter="fade">
                                      <p:cBhvr>
                                        <p:cTn id="52" dur="500"/>
                                        <p:tgtEl>
                                          <p:spTgt spid="72718"/>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12" fill="hold" grpId="0" nodeType="clickEffect">
                                  <p:stCondLst>
                                    <p:cond delay="0"/>
                                  </p:stCondLst>
                                  <p:childTnLst>
                                    <p:set>
                                      <p:cBhvr>
                                        <p:cTn id="56" dur="1" fill="hold">
                                          <p:stCondLst>
                                            <p:cond delay="0"/>
                                          </p:stCondLst>
                                        </p:cTn>
                                        <p:tgtEl>
                                          <p:spTgt spid="72712"/>
                                        </p:tgtEl>
                                        <p:attrNameLst>
                                          <p:attrName>style.visibility</p:attrName>
                                        </p:attrNameLst>
                                      </p:cBhvr>
                                      <p:to>
                                        <p:strVal val="visible"/>
                                      </p:to>
                                    </p:set>
                                    <p:animEffect transition="in" filter="strips(downLeft)">
                                      <p:cBhvr>
                                        <p:cTn id="57" dur="500"/>
                                        <p:tgtEl>
                                          <p:spTgt spid="72712"/>
                                        </p:tgtEl>
                                      </p:cBhvr>
                                    </p:animEffect>
                                  </p:childTnLst>
                                </p:cTn>
                              </p:par>
                            </p:childTnLst>
                          </p:cTn>
                        </p:par>
                        <p:par>
                          <p:cTn id="58" fill="hold">
                            <p:stCondLst>
                              <p:cond delay="500"/>
                            </p:stCondLst>
                            <p:childTnLst>
                              <p:par>
                                <p:cTn id="59" presetID="18" presetClass="entr" presetSubtype="12" fill="hold" grpId="0" nodeType="afterEffect">
                                  <p:stCondLst>
                                    <p:cond delay="0"/>
                                  </p:stCondLst>
                                  <p:childTnLst>
                                    <p:set>
                                      <p:cBhvr>
                                        <p:cTn id="60" dur="1" fill="hold">
                                          <p:stCondLst>
                                            <p:cond delay="0"/>
                                          </p:stCondLst>
                                        </p:cTn>
                                        <p:tgtEl>
                                          <p:spTgt spid="72713"/>
                                        </p:tgtEl>
                                        <p:attrNameLst>
                                          <p:attrName>style.visibility</p:attrName>
                                        </p:attrNameLst>
                                      </p:cBhvr>
                                      <p:to>
                                        <p:strVal val="visible"/>
                                      </p:to>
                                    </p:set>
                                    <p:animEffect transition="in" filter="strips(downLeft)">
                                      <p:cBhvr>
                                        <p:cTn id="61" dur="500"/>
                                        <p:tgtEl>
                                          <p:spTgt spid="72713"/>
                                        </p:tgtEl>
                                      </p:cBhvr>
                                    </p:animEffect>
                                  </p:childTnLst>
                                </p:cTn>
                              </p:par>
                            </p:childTnLst>
                          </p:cTn>
                        </p:par>
                        <p:par>
                          <p:cTn id="62" fill="hold">
                            <p:stCondLst>
                              <p:cond delay="1000"/>
                            </p:stCondLst>
                            <p:childTnLst>
                              <p:par>
                                <p:cTn id="63" presetID="18" presetClass="entr" presetSubtype="12" fill="hold" grpId="0" nodeType="afterEffect">
                                  <p:stCondLst>
                                    <p:cond delay="0"/>
                                  </p:stCondLst>
                                  <p:childTnLst>
                                    <p:set>
                                      <p:cBhvr>
                                        <p:cTn id="64" dur="1" fill="hold">
                                          <p:stCondLst>
                                            <p:cond delay="0"/>
                                          </p:stCondLst>
                                        </p:cTn>
                                        <p:tgtEl>
                                          <p:spTgt spid="72714"/>
                                        </p:tgtEl>
                                        <p:attrNameLst>
                                          <p:attrName>style.visibility</p:attrName>
                                        </p:attrNameLst>
                                      </p:cBhvr>
                                      <p:to>
                                        <p:strVal val="visible"/>
                                      </p:to>
                                    </p:set>
                                    <p:animEffect transition="in" filter="strips(downLeft)">
                                      <p:cBhvr>
                                        <p:cTn id="65" dur="500"/>
                                        <p:tgtEl>
                                          <p:spTgt spid="72714"/>
                                        </p:tgtEl>
                                      </p:cBhvr>
                                    </p:animEffect>
                                  </p:childTnLst>
                                </p:cTn>
                              </p:par>
                            </p:childTnLst>
                          </p:cTn>
                        </p:par>
                      </p:childTnLst>
                    </p:cTn>
                  </p:par>
                  <p:par>
                    <p:cTn id="66" fill="hold">
                      <p:stCondLst>
                        <p:cond delay="indefinite"/>
                      </p:stCondLst>
                      <p:childTnLst>
                        <p:par>
                          <p:cTn id="67" fill="hold">
                            <p:stCondLst>
                              <p:cond delay="0"/>
                            </p:stCondLst>
                            <p:childTnLst>
                              <p:par>
                                <p:cTn id="68" presetID="18" presetClass="entr" presetSubtype="12" fill="hold" grpId="0" nodeType="clickEffect">
                                  <p:stCondLst>
                                    <p:cond delay="0"/>
                                  </p:stCondLst>
                                  <p:childTnLst>
                                    <p:set>
                                      <p:cBhvr>
                                        <p:cTn id="69" dur="1" fill="hold">
                                          <p:stCondLst>
                                            <p:cond delay="0"/>
                                          </p:stCondLst>
                                        </p:cTn>
                                        <p:tgtEl>
                                          <p:spTgt spid="72719"/>
                                        </p:tgtEl>
                                        <p:attrNameLst>
                                          <p:attrName>style.visibility</p:attrName>
                                        </p:attrNameLst>
                                      </p:cBhvr>
                                      <p:to>
                                        <p:strVal val="visible"/>
                                      </p:to>
                                    </p:set>
                                    <p:animEffect transition="in" filter="strips(downLeft)">
                                      <p:cBhvr>
                                        <p:cTn id="70" dur="500"/>
                                        <p:tgtEl>
                                          <p:spTgt spid="72719"/>
                                        </p:tgtEl>
                                      </p:cBhvr>
                                    </p:animEffect>
                                  </p:childTnLst>
                                </p:cTn>
                              </p:par>
                            </p:childTnLst>
                          </p:cTn>
                        </p:par>
                        <p:par>
                          <p:cTn id="71" fill="hold">
                            <p:stCondLst>
                              <p:cond delay="500"/>
                            </p:stCondLst>
                            <p:childTnLst>
                              <p:par>
                                <p:cTn id="72" presetID="18" presetClass="entr" presetSubtype="6" fill="hold" grpId="0" nodeType="afterEffect">
                                  <p:stCondLst>
                                    <p:cond delay="0"/>
                                  </p:stCondLst>
                                  <p:childTnLst>
                                    <p:set>
                                      <p:cBhvr>
                                        <p:cTn id="73" dur="1" fill="hold">
                                          <p:stCondLst>
                                            <p:cond delay="0"/>
                                          </p:stCondLst>
                                        </p:cTn>
                                        <p:tgtEl>
                                          <p:spTgt spid="72720"/>
                                        </p:tgtEl>
                                        <p:attrNameLst>
                                          <p:attrName>style.visibility</p:attrName>
                                        </p:attrNameLst>
                                      </p:cBhvr>
                                      <p:to>
                                        <p:strVal val="visible"/>
                                      </p:to>
                                    </p:set>
                                    <p:animEffect transition="in" filter="strips(downRight)">
                                      <p:cBhvr>
                                        <p:cTn id="74" dur="500"/>
                                        <p:tgtEl>
                                          <p:spTgt spid="72720"/>
                                        </p:tgtEl>
                                      </p:cBhvr>
                                    </p:animEffect>
                                  </p:childTnLst>
                                </p:cTn>
                              </p:par>
                            </p:childTnLst>
                          </p:cTn>
                        </p:par>
                      </p:childTnLst>
                    </p:cTn>
                  </p:par>
                  <p:par>
                    <p:cTn id="75" fill="hold">
                      <p:stCondLst>
                        <p:cond delay="indefinite"/>
                      </p:stCondLst>
                      <p:childTnLst>
                        <p:par>
                          <p:cTn id="76" fill="hold">
                            <p:stCondLst>
                              <p:cond delay="0"/>
                            </p:stCondLst>
                            <p:childTnLst>
                              <p:par>
                                <p:cTn id="77" presetID="20" presetClass="entr" presetSubtype="0" fill="hold" grpId="0" nodeType="clickEffect">
                                  <p:stCondLst>
                                    <p:cond delay="0"/>
                                  </p:stCondLst>
                                  <p:childTnLst>
                                    <p:set>
                                      <p:cBhvr>
                                        <p:cTn id="78" dur="1" fill="hold">
                                          <p:stCondLst>
                                            <p:cond delay="0"/>
                                          </p:stCondLst>
                                        </p:cTn>
                                        <p:tgtEl>
                                          <p:spTgt spid="72724"/>
                                        </p:tgtEl>
                                        <p:attrNameLst>
                                          <p:attrName>style.visibility</p:attrName>
                                        </p:attrNameLst>
                                      </p:cBhvr>
                                      <p:to>
                                        <p:strVal val="visible"/>
                                      </p:to>
                                    </p:set>
                                    <p:animEffect transition="in" filter="wedge">
                                      <p:cBhvr>
                                        <p:cTn id="79" dur="1000"/>
                                        <p:tgtEl>
                                          <p:spTgt spid="72724"/>
                                        </p:tgtEl>
                                      </p:cBhvr>
                                    </p:animEffect>
                                  </p:childTnLst>
                                </p:cTn>
                              </p:par>
                            </p:childTnLst>
                          </p:cTn>
                        </p:par>
                      </p:childTnLst>
                    </p:cTn>
                  </p:par>
                  <p:par>
                    <p:cTn id="80" fill="hold">
                      <p:stCondLst>
                        <p:cond delay="indefinite"/>
                      </p:stCondLst>
                      <p:childTnLst>
                        <p:par>
                          <p:cTn id="81" fill="hold">
                            <p:stCondLst>
                              <p:cond delay="0"/>
                            </p:stCondLst>
                            <p:childTnLst>
                              <p:par>
                                <p:cTn id="82" presetID="18" presetClass="entr" presetSubtype="12" fill="hold" grpId="0" nodeType="clickEffect">
                                  <p:stCondLst>
                                    <p:cond delay="0"/>
                                  </p:stCondLst>
                                  <p:childTnLst>
                                    <p:set>
                                      <p:cBhvr>
                                        <p:cTn id="83" dur="1" fill="hold">
                                          <p:stCondLst>
                                            <p:cond delay="0"/>
                                          </p:stCondLst>
                                        </p:cTn>
                                        <p:tgtEl>
                                          <p:spTgt spid="72721"/>
                                        </p:tgtEl>
                                        <p:attrNameLst>
                                          <p:attrName>style.visibility</p:attrName>
                                        </p:attrNameLst>
                                      </p:cBhvr>
                                      <p:to>
                                        <p:strVal val="visible"/>
                                      </p:to>
                                    </p:set>
                                    <p:animEffect transition="in" filter="strips(downLeft)">
                                      <p:cBhvr>
                                        <p:cTn id="84" dur="500"/>
                                        <p:tgtEl>
                                          <p:spTgt spid="72721"/>
                                        </p:tgtEl>
                                      </p:cBhvr>
                                    </p:animEffect>
                                  </p:childTnLst>
                                </p:cTn>
                              </p:par>
                            </p:childTnLst>
                          </p:cTn>
                        </p:par>
                        <p:par>
                          <p:cTn id="85" fill="hold">
                            <p:stCondLst>
                              <p:cond delay="500"/>
                            </p:stCondLst>
                            <p:childTnLst>
                              <p:par>
                                <p:cTn id="86" presetID="18" presetClass="entr" presetSubtype="6" fill="hold" grpId="0" nodeType="afterEffect">
                                  <p:stCondLst>
                                    <p:cond delay="0"/>
                                  </p:stCondLst>
                                  <p:childTnLst>
                                    <p:set>
                                      <p:cBhvr>
                                        <p:cTn id="87" dur="1" fill="hold">
                                          <p:stCondLst>
                                            <p:cond delay="0"/>
                                          </p:stCondLst>
                                        </p:cTn>
                                        <p:tgtEl>
                                          <p:spTgt spid="72722"/>
                                        </p:tgtEl>
                                        <p:attrNameLst>
                                          <p:attrName>style.visibility</p:attrName>
                                        </p:attrNameLst>
                                      </p:cBhvr>
                                      <p:to>
                                        <p:strVal val="visible"/>
                                      </p:to>
                                    </p:set>
                                    <p:animEffect transition="in" filter="strips(downRight)">
                                      <p:cBhvr>
                                        <p:cTn id="88" dur="500"/>
                                        <p:tgtEl>
                                          <p:spTgt spid="7272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72732"/>
                                        </p:tgtEl>
                                        <p:attrNameLst>
                                          <p:attrName>style.visibility</p:attrName>
                                        </p:attrNameLst>
                                      </p:cBhvr>
                                      <p:to>
                                        <p:strVal val="visible"/>
                                      </p:to>
                                    </p:set>
                                    <p:animEffect transition="in" filter="fade">
                                      <p:cBhvr>
                                        <p:cTn id="91" dur="2000"/>
                                        <p:tgtEl>
                                          <p:spTgt spid="72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2" grpId="0" animBg="1"/>
      <p:bldP spid="72713" grpId="0" animBg="1"/>
      <p:bldP spid="72714" grpId="0" animBg="1"/>
      <p:bldP spid="72715" grpId="0" animBg="1"/>
      <p:bldP spid="72717" grpId="0"/>
      <p:bldP spid="72718" grpId="0"/>
      <p:bldP spid="72719" grpId="0" animBg="1"/>
      <p:bldP spid="72720" grpId="0" animBg="1"/>
      <p:bldP spid="72721" grpId="0" animBg="1"/>
      <p:bldP spid="72722" grpId="0" animBg="1"/>
      <p:bldP spid="72724" grpId="0" animBg="1"/>
      <p:bldP spid="72725" grpId="0" animBg="1"/>
      <p:bldP spid="72732" grpId="0"/>
      <p:bldP spid="7273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CN"/>
              <a:t>ROM</a:t>
            </a:r>
            <a:r>
              <a:rPr lang="zh-CN" altLang="en-US"/>
              <a:t>结构</a:t>
            </a:r>
          </a:p>
        </p:txBody>
      </p:sp>
      <p:pic>
        <p:nvPicPr>
          <p:cNvPr id="74755" name="Picture 3"/>
          <p:cNvPicPr>
            <a:picLocks noGrp="1" noChangeAspect="1" noChangeArrowheads="1"/>
          </p:cNvPicPr>
          <p:nvPr>
            <p:ph idx="1"/>
          </p:nvPr>
        </p:nvPicPr>
        <p:blipFill>
          <a:blip r:embed="rId3" cstate="print"/>
          <a:srcRect/>
          <a:stretch>
            <a:fillRect/>
          </a:stretch>
        </p:blipFill>
        <p:spPr>
          <a:xfrm>
            <a:off x="596900" y="1754188"/>
            <a:ext cx="5270500" cy="4267200"/>
          </a:xfrm>
          <a:noFill/>
          <a:ln>
            <a:solidFill>
              <a:schemeClr val="tx1"/>
            </a:solidFill>
          </a:ln>
        </p:spPr>
      </p:pic>
      <p:sp>
        <p:nvSpPr>
          <p:cNvPr id="74771" name="Text Box 19"/>
          <p:cNvSpPr txBox="1">
            <a:spLocks noChangeArrowheads="1"/>
          </p:cNvSpPr>
          <p:nvPr/>
        </p:nvSpPr>
        <p:spPr bwMode="auto">
          <a:xfrm>
            <a:off x="271463" y="3302000"/>
            <a:ext cx="268287" cy="274638"/>
          </a:xfrm>
          <a:prstGeom prst="rect">
            <a:avLst/>
          </a:prstGeom>
          <a:solidFill>
            <a:schemeClr val="accent6">
              <a:lumMod val="20000"/>
              <a:lumOff val="80000"/>
            </a:schemeClr>
          </a:solidFill>
          <a:ln w="9525">
            <a:noFill/>
            <a:miter lim="800000"/>
            <a:headEnd/>
            <a:tailEnd/>
          </a:ln>
          <a:effectLst/>
        </p:spPr>
        <p:txBody>
          <a:bodyPr wrap="none">
            <a:spAutoFit/>
          </a:bodyPr>
          <a:lstStyle/>
          <a:p>
            <a:r>
              <a:rPr lang="en-US" altLang="zh-CN" sz="1200"/>
              <a:t>1</a:t>
            </a:r>
          </a:p>
        </p:txBody>
      </p:sp>
      <p:sp>
        <p:nvSpPr>
          <p:cNvPr id="74772" name="Text Box 20"/>
          <p:cNvSpPr txBox="1">
            <a:spLocks noChangeArrowheads="1"/>
          </p:cNvSpPr>
          <p:nvPr/>
        </p:nvSpPr>
        <p:spPr bwMode="auto">
          <a:xfrm>
            <a:off x="263525" y="3662363"/>
            <a:ext cx="268288" cy="274637"/>
          </a:xfrm>
          <a:prstGeom prst="rect">
            <a:avLst/>
          </a:prstGeom>
          <a:solidFill>
            <a:schemeClr val="accent6">
              <a:lumMod val="20000"/>
              <a:lumOff val="80000"/>
            </a:schemeClr>
          </a:solidFill>
          <a:ln w="9525">
            <a:noFill/>
            <a:miter lim="800000"/>
            <a:headEnd/>
            <a:tailEnd/>
          </a:ln>
          <a:effectLst/>
        </p:spPr>
        <p:txBody>
          <a:bodyPr wrap="none">
            <a:spAutoFit/>
          </a:bodyPr>
          <a:lstStyle/>
          <a:p>
            <a:r>
              <a:rPr lang="en-US" altLang="zh-CN" sz="1200"/>
              <a:t>0</a:t>
            </a:r>
          </a:p>
        </p:txBody>
      </p:sp>
      <p:sp>
        <p:nvSpPr>
          <p:cNvPr id="74773" name="Text Box 21"/>
          <p:cNvSpPr txBox="1">
            <a:spLocks noChangeArrowheads="1"/>
          </p:cNvSpPr>
          <p:nvPr/>
        </p:nvSpPr>
        <p:spPr bwMode="auto">
          <a:xfrm>
            <a:off x="263525" y="4022725"/>
            <a:ext cx="268288" cy="274638"/>
          </a:xfrm>
          <a:prstGeom prst="rect">
            <a:avLst/>
          </a:prstGeom>
          <a:solidFill>
            <a:schemeClr val="accent6">
              <a:lumMod val="20000"/>
              <a:lumOff val="80000"/>
            </a:schemeClr>
          </a:solidFill>
          <a:ln w="9525">
            <a:noFill/>
            <a:miter lim="800000"/>
            <a:headEnd/>
            <a:tailEnd/>
          </a:ln>
          <a:effectLst/>
        </p:spPr>
        <p:txBody>
          <a:bodyPr wrap="none">
            <a:spAutoFit/>
          </a:bodyPr>
          <a:lstStyle/>
          <a:p>
            <a:r>
              <a:rPr lang="en-US" altLang="zh-CN" sz="1200"/>
              <a:t>1</a:t>
            </a:r>
          </a:p>
        </p:txBody>
      </p:sp>
      <p:sp>
        <p:nvSpPr>
          <p:cNvPr id="74774" name="Oval 22"/>
          <p:cNvSpPr>
            <a:spLocks noChangeArrowheads="1"/>
          </p:cNvSpPr>
          <p:nvPr/>
        </p:nvSpPr>
        <p:spPr bwMode="auto">
          <a:xfrm>
            <a:off x="1889125" y="4005263"/>
            <a:ext cx="215900" cy="215900"/>
          </a:xfrm>
          <a:prstGeom prst="ellipse">
            <a:avLst/>
          </a:prstGeom>
          <a:noFill/>
          <a:ln w="19050">
            <a:solidFill>
              <a:srgbClr val="FF0000"/>
            </a:solidFill>
            <a:prstDash val="sysDot"/>
            <a:round/>
            <a:headEnd/>
            <a:tailEnd/>
          </a:ln>
          <a:effectLst/>
        </p:spPr>
        <p:txBody>
          <a:bodyPr wrap="none" anchor="ctr"/>
          <a:lstStyle/>
          <a:p>
            <a:endParaRPr lang="zh-CN" altLang="en-US"/>
          </a:p>
        </p:txBody>
      </p:sp>
      <p:sp>
        <p:nvSpPr>
          <p:cNvPr id="74776" name="Text Box 24"/>
          <p:cNvSpPr txBox="1">
            <a:spLocks noChangeArrowheads="1"/>
          </p:cNvSpPr>
          <p:nvPr/>
        </p:nvSpPr>
        <p:spPr bwMode="auto">
          <a:xfrm>
            <a:off x="2195513" y="2708275"/>
            <a:ext cx="268287" cy="274638"/>
          </a:xfrm>
          <a:prstGeom prst="rect">
            <a:avLst/>
          </a:prstGeom>
          <a:solidFill>
            <a:schemeClr val="accent3">
              <a:lumMod val="95000"/>
            </a:schemeClr>
          </a:solidFill>
          <a:ln w="9525">
            <a:noFill/>
            <a:miter lim="800000"/>
            <a:headEnd/>
            <a:tailEnd/>
          </a:ln>
          <a:effectLst/>
        </p:spPr>
        <p:txBody>
          <a:bodyPr wrap="none">
            <a:spAutoFit/>
          </a:bodyPr>
          <a:lstStyle/>
          <a:p>
            <a:r>
              <a:rPr lang="en-US" altLang="zh-CN" sz="1200"/>
              <a:t>1</a:t>
            </a:r>
          </a:p>
        </p:txBody>
      </p:sp>
      <p:sp>
        <p:nvSpPr>
          <p:cNvPr id="74777" name="Text Box 25"/>
          <p:cNvSpPr txBox="1">
            <a:spLocks noChangeArrowheads="1"/>
          </p:cNvSpPr>
          <p:nvPr/>
        </p:nvSpPr>
        <p:spPr bwMode="auto">
          <a:xfrm>
            <a:off x="2195513" y="2997200"/>
            <a:ext cx="268287" cy="274638"/>
          </a:xfrm>
          <a:prstGeom prst="rect">
            <a:avLst/>
          </a:prstGeom>
          <a:solidFill>
            <a:schemeClr val="accent3">
              <a:lumMod val="95000"/>
            </a:schemeClr>
          </a:solidFill>
          <a:ln w="9525">
            <a:noFill/>
            <a:miter lim="800000"/>
            <a:headEnd/>
            <a:tailEnd/>
          </a:ln>
          <a:effectLst/>
        </p:spPr>
        <p:txBody>
          <a:bodyPr wrap="none">
            <a:spAutoFit/>
          </a:bodyPr>
          <a:lstStyle/>
          <a:p>
            <a:r>
              <a:rPr lang="en-US" altLang="zh-CN" sz="1200"/>
              <a:t>1</a:t>
            </a:r>
          </a:p>
        </p:txBody>
      </p:sp>
      <p:sp>
        <p:nvSpPr>
          <p:cNvPr id="74778" name="Text Box 26"/>
          <p:cNvSpPr txBox="1">
            <a:spLocks noChangeArrowheads="1"/>
          </p:cNvSpPr>
          <p:nvPr/>
        </p:nvSpPr>
        <p:spPr bwMode="auto">
          <a:xfrm>
            <a:off x="2195513" y="3284538"/>
            <a:ext cx="268287" cy="274637"/>
          </a:xfrm>
          <a:prstGeom prst="rect">
            <a:avLst/>
          </a:prstGeom>
          <a:solidFill>
            <a:schemeClr val="accent3">
              <a:lumMod val="95000"/>
            </a:schemeClr>
          </a:solidFill>
          <a:ln w="9525">
            <a:noFill/>
            <a:miter lim="800000"/>
            <a:headEnd/>
            <a:tailEnd/>
          </a:ln>
          <a:effectLst/>
        </p:spPr>
        <p:txBody>
          <a:bodyPr wrap="none">
            <a:spAutoFit/>
          </a:bodyPr>
          <a:lstStyle/>
          <a:p>
            <a:r>
              <a:rPr lang="en-US" altLang="zh-CN" sz="1200"/>
              <a:t>1</a:t>
            </a:r>
          </a:p>
        </p:txBody>
      </p:sp>
      <p:sp>
        <p:nvSpPr>
          <p:cNvPr id="74779" name="Text Box 27"/>
          <p:cNvSpPr txBox="1">
            <a:spLocks noChangeArrowheads="1"/>
          </p:cNvSpPr>
          <p:nvPr/>
        </p:nvSpPr>
        <p:spPr bwMode="auto">
          <a:xfrm>
            <a:off x="2195513" y="3500438"/>
            <a:ext cx="268287" cy="274637"/>
          </a:xfrm>
          <a:prstGeom prst="rect">
            <a:avLst/>
          </a:prstGeom>
          <a:solidFill>
            <a:schemeClr val="accent3">
              <a:lumMod val="95000"/>
            </a:schemeClr>
          </a:solidFill>
          <a:ln w="9525">
            <a:noFill/>
            <a:miter lim="800000"/>
            <a:headEnd/>
            <a:tailEnd/>
          </a:ln>
          <a:effectLst/>
        </p:spPr>
        <p:txBody>
          <a:bodyPr wrap="none">
            <a:spAutoFit/>
          </a:bodyPr>
          <a:lstStyle/>
          <a:p>
            <a:r>
              <a:rPr lang="en-US" altLang="zh-CN" sz="1200"/>
              <a:t>1</a:t>
            </a:r>
          </a:p>
        </p:txBody>
      </p:sp>
      <p:sp>
        <p:nvSpPr>
          <p:cNvPr id="74780" name="Text Box 28"/>
          <p:cNvSpPr txBox="1">
            <a:spLocks noChangeArrowheads="1"/>
          </p:cNvSpPr>
          <p:nvPr/>
        </p:nvSpPr>
        <p:spPr bwMode="auto">
          <a:xfrm>
            <a:off x="2195513" y="3716338"/>
            <a:ext cx="268287" cy="274637"/>
          </a:xfrm>
          <a:prstGeom prst="rect">
            <a:avLst/>
          </a:prstGeom>
          <a:solidFill>
            <a:schemeClr val="accent3">
              <a:lumMod val="95000"/>
            </a:schemeClr>
          </a:solidFill>
          <a:ln w="9525">
            <a:noFill/>
            <a:miter lim="800000"/>
            <a:headEnd/>
            <a:tailEnd/>
          </a:ln>
          <a:effectLst/>
        </p:spPr>
        <p:txBody>
          <a:bodyPr wrap="none">
            <a:spAutoFit/>
          </a:bodyPr>
          <a:lstStyle/>
          <a:p>
            <a:r>
              <a:rPr lang="en-US" altLang="zh-CN" sz="1200"/>
              <a:t>1</a:t>
            </a:r>
          </a:p>
        </p:txBody>
      </p:sp>
      <p:sp>
        <p:nvSpPr>
          <p:cNvPr id="74781" name="Text Box 29"/>
          <p:cNvSpPr txBox="1">
            <a:spLocks noChangeArrowheads="1"/>
          </p:cNvSpPr>
          <p:nvPr/>
        </p:nvSpPr>
        <p:spPr bwMode="auto">
          <a:xfrm>
            <a:off x="2195513" y="4221163"/>
            <a:ext cx="268287" cy="274637"/>
          </a:xfrm>
          <a:prstGeom prst="rect">
            <a:avLst/>
          </a:prstGeom>
          <a:solidFill>
            <a:schemeClr val="accent3">
              <a:lumMod val="95000"/>
            </a:schemeClr>
          </a:solidFill>
          <a:ln w="9525">
            <a:noFill/>
            <a:miter lim="800000"/>
            <a:headEnd/>
            <a:tailEnd/>
          </a:ln>
          <a:effectLst/>
        </p:spPr>
        <p:txBody>
          <a:bodyPr wrap="none">
            <a:spAutoFit/>
          </a:bodyPr>
          <a:lstStyle/>
          <a:p>
            <a:r>
              <a:rPr lang="en-US" altLang="zh-CN" sz="1200"/>
              <a:t>1</a:t>
            </a:r>
          </a:p>
        </p:txBody>
      </p:sp>
      <p:sp>
        <p:nvSpPr>
          <p:cNvPr id="74782" name="Text Box 30"/>
          <p:cNvSpPr txBox="1">
            <a:spLocks noChangeArrowheads="1"/>
          </p:cNvSpPr>
          <p:nvPr/>
        </p:nvSpPr>
        <p:spPr bwMode="auto">
          <a:xfrm>
            <a:off x="2195513" y="4508500"/>
            <a:ext cx="268287" cy="274638"/>
          </a:xfrm>
          <a:prstGeom prst="rect">
            <a:avLst/>
          </a:prstGeom>
          <a:solidFill>
            <a:schemeClr val="accent3">
              <a:lumMod val="95000"/>
            </a:schemeClr>
          </a:solidFill>
          <a:ln w="9525">
            <a:noFill/>
            <a:miter lim="800000"/>
            <a:headEnd/>
            <a:tailEnd/>
          </a:ln>
          <a:effectLst/>
        </p:spPr>
        <p:txBody>
          <a:bodyPr wrap="none">
            <a:spAutoFit/>
          </a:bodyPr>
          <a:lstStyle/>
          <a:p>
            <a:r>
              <a:rPr lang="en-US" altLang="zh-CN" sz="1200"/>
              <a:t>1</a:t>
            </a:r>
          </a:p>
        </p:txBody>
      </p:sp>
      <p:sp>
        <p:nvSpPr>
          <p:cNvPr id="74775" name="Text Box 23"/>
          <p:cNvSpPr txBox="1">
            <a:spLocks noChangeArrowheads="1"/>
          </p:cNvSpPr>
          <p:nvPr/>
        </p:nvSpPr>
        <p:spPr bwMode="auto">
          <a:xfrm>
            <a:off x="2195513" y="3986213"/>
            <a:ext cx="277812" cy="284162"/>
          </a:xfrm>
          <a:prstGeom prst="rect">
            <a:avLst/>
          </a:prstGeom>
          <a:solidFill>
            <a:schemeClr val="accent3">
              <a:lumMod val="95000"/>
            </a:schemeClr>
          </a:solidFill>
          <a:ln w="9525">
            <a:solidFill>
              <a:schemeClr val="tx1"/>
            </a:solidFill>
            <a:miter lim="800000"/>
            <a:headEnd/>
            <a:tailEnd/>
          </a:ln>
          <a:effectLst/>
        </p:spPr>
        <p:txBody>
          <a:bodyPr wrap="none">
            <a:spAutoFit/>
          </a:bodyPr>
          <a:lstStyle/>
          <a:p>
            <a:r>
              <a:rPr lang="en-US" altLang="zh-CN" sz="1200">
                <a:solidFill>
                  <a:srgbClr val="FF0000"/>
                </a:solidFill>
              </a:rPr>
              <a:t>0</a:t>
            </a:r>
          </a:p>
        </p:txBody>
      </p:sp>
      <p:sp>
        <p:nvSpPr>
          <p:cNvPr id="74784" name="Rectangle 32"/>
          <p:cNvSpPr>
            <a:spLocks noChangeArrowheads="1"/>
          </p:cNvSpPr>
          <p:nvPr/>
        </p:nvSpPr>
        <p:spPr bwMode="auto">
          <a:xfrm>
            <a:off x="2484438" y="2636838"/>
            <a:ext cx="800100" cy="1296987"/>
          </a:xfrm>
          <a:prstGeom prst="rect">
            <a:avLst/>
          </a:prstGeom>
          <a:solidFill>
            <a:schemeClr val="bg1"/>
          </a:solidFill>
          <a:ln w="9525">
            <a:noFill/>
            <a:miter lim="800000"/>
            <a:headEnd/>
            <a:tailEnd/>
          </a:ln>
          <a:effectLst/>
        </p:spPr>
        <p:txBody>
          <a:bodyPr wrap="none" anchor="ctr"/>
          <a:lstStyle/>
          <a:p>
            <a:endParaRPr lang="zh-CN" altLang="en-US"/>
          </a:p>
        </p:txBody>
      </p:sp>
      <p:sp>
        <p:nvSpPr>
          <p:cNvPr id="74785" name="Rectangle 33"/>
          <p:cNvSpPr>
            <a:spLocks noChangeArrowheads="1"/>
          </p:cNvSpPr>
          <p:nvPr/>
        </p:nvSpPr>
        <p:spPr bwMode="auto">
          <a:xfrm>
            <a:off x="3305175" y="2636838"/>
            <a:ext cx="215900" cy="1296987"/>
          </a:xfrm>
          <a:prstGeom prst="rect">
            <a:avLst/>
          </a:prstGeom>
          <a:solidFill>
            <a:schemeClr val="bg1"/>
          </a:solidFill>
          <a:ln w="9525">
            <a:noFill/>
            <a:miter lim="800000"/>
            <a:headEnd/>
            <a:tailEnd/>
          </a:ln>
          <a:effectLst/>
        </p:spPr>
        <p:txBody>
          <a:bodyPr wrap="none" anchor="ctr"/>
          <a:lstStyle/>
          <a:p>
            <a:endParaRPr lang="zh-CN" altLang="en-US"/>
          </a:p>
        </p:txBody>
      </p:sp>
      <p:sp>
        <p:nvSpPr>
          <p:cNvPr id="74786" name="Rectangle 34"/>
          <p:cNvSpPr>
            <a:spLocks noChangeArrowheads="1"/>
          </p:cNvSpPr>
          <p:nvPr/>
        </p:nvSpPr>
        <p:spPr bwMode="auto">
          <a:xfrm>
            <a:off x="3544888" y="2579688"/>
            <a:ext cx="234949" cy="1357312"/>
          </a:xfrm>
          <a:prstGeom prst="rect">
            <a:avLst/>
          </a:prstGeom>
          <a:solidFill>
            <a:schemeClr val="bg1"/>
          </a:solidFill>
          <a:ln w="9525">
            <a:noFill/>
            <a:miter lim="800000"/>
            <a:headEnd/>
            <a:tailEnd/>
          </a:ln>
          <a:effectLst/>
        </p:spPr>
        <p:txBody>
          <a:bodyPr wrap="none" anchor="ctr"/>
          <a:lstStyle/>
          <a:p>
            <a:pPr algn="ctr"/>
            <a:endParaRPr lang="zh-CN" altLang="zh-CN"/>
          </a:p>
        </p:txBody>
      </p:sp>
      <p:sp>
        <p:nvSpPr>
          <p:cNvPr id="74787" name="Rectangle 35"/>
          <p:cNvSpPr>
            <a:spLocks noChangeArrowheads="1"/>
          </p:cNvSpPr>
          <p:nvPr/>
        </p:nvSpPr>
        <p:spPr bwMode="auto">
          <a:xfrm>
            <a:off x="3789363" y="2584450"/>
            <a:ext cx="234950" cy="1296988"/>
          </a:xfrm>
          <a:prstGeom prst="rect">
            <a:avLst/>
          </a:prstGeom>
          <a:solidFill>
            <a:schemeClr val="bg1"/>
          </a:solidFill>
          <a:ln w="9525">
            <a:noFill/>
            <a:miter lim="800000"/>
            <a:headEnd/>
            <a:tailEnd/>
          </a:ln>
          <a:effectLst/>
        </p:spPr>
        <p:txBody>
          <a:bodyPr wrap="none" anchor="ctr"/>
          <a:lstStyle/>
          <a:p>
            <a:pPr algn="ctr"/>
            <a:endParaRPr lang="zh-CN" altLang="zh-CN"/>
          </a:p>
        </p:txBody>
      </p:sp>
      <p:sp>
        <p:nvSpPr>
          <p:cNvPr id="74788" name="Rectangle 36"/>
          <p:cNvSpPr>
            <a:spLocks noChangeArrowheads="1"/>
          </p:cNvSpPr>
          <p:nvPr/>
        </p:nvSpPr>
        <p:spPr bwMode="auto">
          <a:xfrm>
            <a:off x="2484438" y="4149725"/>
            <a:ext cx="790575" cy="574675"/>
          </a:xfrm>
          <a:prstGeom prst="rect">
            <a:avLst/>
          </a:prstGeom>
          <a:solidFill>
            <a:schemeClr val="bg1"/>
          </a:solidFill>
          <a:ln w="9525">
            <a:noFill/>
            <a:miter lim="800000"/>
            <a:headEnd/>
            <a:tailEnd/>
          </a:ln>
          <a:effectLst/>
        </p:spPr>
        <p:txBody>
          <a:bodyPr wrap="none" anchor="ctr"/>
          <a:lstStyle/>
          <a:p>
            <a:endParaRPr lang="zh-CN" altLang="en-US"/>
          </a:p>
        </p:txBody>
      </p:sp>
      <p:sp>
        <p:nvSpPr>
          <p:cNvPr id="74789" name="Rectangle 37"/>
          <p:cNvSpPr>
            <a:spLocks noChangeArrowheads="1"/>
          </p:cNvSpPr>
          <p:nvPr/>
        </p:nvSpPr>
        <p:spPr bwMode="auto">
          <a:xfrm>
            <a:off x="3300413" y="4130675"/>
            <a:ext cx="234950" cy="882650"/>
          </a:xfrm>
          <a:prstGeom prst="rect">
            <a:avLst/>
          </a:prstGeom>
          <a:solidFill>
            <a:schemeClr val="bg1"/>
          </a:solidFill>
          <a:ln w="9525">
            <a:noFill/>
            <a:miter lim="800000"/>
            <a:headEnd/>
            <a:tailEnd/>
          </a:ln>
          <a:effectLst/>
        </p:spPr>
        <p:txBody>
          <a:bodyPr wrap="none" anchor="ctr"/>
          <a:lstStyle/>
          <a:p>
            <a:endParaRPr lang="zh-CN" altLang="en-US"/>
          </a:p>
        </p:txBody>
      </p:sp>
      <p:sp>
        <p:nvSpPr>
          <p:cNvPr id="74790" name="Rectangle 38"/>
          <p:cNvSpPr>
            <a:spLocks noChangeArrowheads="1"/>
          </p:cNvSpPr>
          <p:nvPr/>
        </p:nvSpPr>
        <p:spPr bwMode="auto">
          <a:xfrm>
            <a:off x="3544888" y="4146550"/>
            <a:ext cx="234950" cy="882650"/>
          </a:xfrm>
          <a:prstGeom prst="rect">
            <a:avLst/>
          </a:prstGeom>
          <a:solidFill>
            <a:schemeClr val="bg1"/>
          </a:solidFill>
          <a:ln w="9525">
            <a:noFill/>
            <a:miter lim="800000"/>
            <a:headEnd/>
            <a:tailEnd/>
          </a:ln>
          <a:effectLst/>
        </p:spPr>
        <p:txBody>
          <a:bodyPr wrap="none" anchor="ctr"/>
          <a:lstStyle/>
          <a:p>
            <a:endParaRPr lang="zh-CN" altLang="en-US"/>
          </a:p>
        </p:txBody>
      </p:sp>
      <p:sp>
        <p:nvSpPr>
          <p:cNvPr id="74791" name="Rectangle 39"/>
          <p:cNvSpPr>
            <a:spLocks noChangeArrowheads="1"/>
          </p:cNvSpPr>
          <p:nvPr/>
        </p:nvSpPr>
        <p:spPr bwMode="auto">
          <a:xfrm>
            <a:off x="3789363" y="4152900"/>
            <a:ext cx="234950" cy="882650"/>
          </a:xfrm>
          <a:prstGeom prst="rect">
            <a:avLst/>
          </a:prstGeom>
          <a:solidFill>
            <a:schemeClr val="bg1"/>
          </a:solidFill>
          <a:ln w="9525">
            <a:noFill/>
            <a:miter lim="800000"/>
            <a:headEnd/>
            <a:tailEnd/>
          </a:ln>
          <a:effectLst/>
        </p:spPr>
        <p:txBody>
          <a:bodyPr wrap="none" anchor="ctr"/>
          <a:lstStyle/>
          <a:p>
            <a:endParaRPr lang="zh-CN" altLang="en-US"/>
          </a:p>
        </p:txBody>
      </p:sp>
      <p:sp>
        <p:nvSpPr>
          <p:cNvPr id="74792" name="Rectangle 40"/>
          <p:cNvSpPr>
            <a:spLocks noChangeArrowheads="1"/>
          </p:cNvSpPr>
          <p:nvPr/>
        </p:nvSpPr>
        <p:spPr bwMode="auto">
          <a:xfrm>
            <a:off x="4038600" y="2708275"/>
            <a:ext cx="287338" cy="2043113"/>
          </a:xfrm>
          <a:prstGeom prst="rect">
            <a:avLst/>
          </a:prstGeom>
          <a:solidFill>
            <a:schemeClr val="bg1"/>
          </a:solidFill>
          <a:ln w="9525">
            <a:noFill/>
            <a:miter lim="800000"/>
            <a:headEnd/>
            <a:tailEnd/>
          </a:ln>
          <a:effectLst/>
        </p:spPr>
        <p:txBody>
          <a:bodyPr wrap="none" anchor="ctr"/>
          <a:lstStyle/>
          <a:p>
            <a:endParaRPr lang="zh-CN" altLang="en-US"/>
          </a:p>
        </p:txBody>
      </p:sp>
      <p:sp>
        <p:nvSpPr>
          <p:cNvPr id="74793" name="Text Box 41"/>
          <p:cNvSpPr txBox="1">
            <a:spLocks noChangeArrowheads="1"/>
          </p:cNvSpPr>
          <p:nvPr/>
        </p:nvSpPr>
        <p:spPr bwMode="auto">
          <a:xfrm>
            <a:off x="3151188" y="4437063"/>
            <a:ext cx="268287" cy="274637"/>
          </a:xfrm>
          <a:prstGeom prst="rect">
            <a:avLst/>
          </a:prstGeom>
          <a:solidFill>
            <a:schemeClr val="accent6">
              <a:lumMod val="20000"/>
              <a:lumOff val="80000"/>
            </a:schemeClr>
          </a:solidFill>
          <a:ln w="9525">
            <a:noFill/>
            <a:miter lim="800000"/>
            <a:headEnd/>
            <a:tailEnd/>
          </a:ln>
          <a:effectLst/>
        </p:spPr>
        <p:txBody>
          <a:bodyPr wrap="none">
            <a:spAutoFit/>
          </a:bodyPr>
          <a:lstStyle/>
          <a:p>
            <a:r>
              <a:rPr lang="en-US" altLang="zh-CN" sz="1200"/>
              <a:t>1</a:t>
            </a:r>
          </a:p>
        </p:txBody>
      </p:sp>
      <p:sp>
        <p:nvSpPr>
          <p:cNvPr id="74794" name="Text Box 42"/>
          <p:cNvSpPr txBox="1">
            <a:spLocks noChangeArrowheads="1"/>
          </p:cNvSpPr>
          <p:nvPr/>
        </p:nvSpPr>
        <p:spPr bwMode="auto">
          <a:xfrm>
            <a:off x="3395663" y="4149725"/>
            <a:ext cx="268287" cy="274638"/>
          </a:xfrm>
          <a:prstGeom prst="rect">
            <a:avLst/>
          </a:prstGeom>
          <a:solidFill>
            <a:schemeClr val="accent6">
              <a:lumMod val="20000"/>
              <a:lumOff val="80000"/>
            </a:schemeClr>
          </a:solidFill>
          <a:ln w="9525">
            <a:noFill/>
            <a:miter lim="800000"/>
            <a:headEnd/>
            <a:tailEnd/>
          </a:ln>
          <a:effectLst/>
        </p:spPr>
        <p:txBody>
          <a:bodyPr wrap="none">
            <a:spAutoFit/>
          </a:bodyPr>
          <a:lstStyle/>
          <a:p>
            <a:r>
              <a:rPr lang="en-US" altLang="zh-CN" sz="1200"/>
              <a:t>1</a:t>
            </a:r>
          </a:p>
        </p:txBody>
      </p:sp>
      <p:sp>
        <p:nvSpPr>
          <p:cNvPr id="74795" name="Text Box 43"/>
          <p:cNvSpPr txBox="1">
            <a:spLocks noChangeArrowheads="1"/>
          </p:cNvSpPr>
          <p:nvPr/>
        </p:nvSpPr>
        <p:spPr bwMode="auto">
          <a:xfrm>
            <a:off x="3635375" y="4437063"/>
            <a:ext cx="277813" cy="284162"/>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en-US" altLang="zh-CN" sz="1200">
                <a:solidFill>
                  <a:srgbClr val="FF0000"/>
                </a:solidFill>
              </a:rPr>
              <a:t>0</a:t>
            </a:r>
          </a:p>
        </p:txBody>
      </p:sp>
      <p:sp>
        <p:nvSpPr>
          <p:cNvPr id="74796" name="Text Box 44"/>
          <p:cNvSpPr txBox="1">
            <a:spLocks noChangeArrowheads="1"/>
          </p:cNvSpPr>
          <p:nvPr/>
        </p:nvSpPr>
        <p:spPr bwMode="auto">
          <a:xfrm>
            <a:off x="3914775" y="4149725"/>
            <a:ext cx="268288" cy="274638"/>
          </a:xfrm>
          <a:prstGeom prst="rect">
            <a:avLst/>
          </a:prstGeom>
          <a:solidFill>
            <a:schemeClr val="accent6">
              <a:lumMod val="20000"/>
              <a:lumOff val="80000"/>
            </a:schemeClr>
          </a:solidFill>
          <a:ln w="9525">
            <a:noFill/>
            <a:miter lim="800000"/>
            <a:headEnd/>
            <a:tailEnd/>
          </a:ln>
          <a:effectLst/>
        </p:spPr>
        <p:txBody>
          <a:bodyPr wrap="none">
            <a:spAutoFit/>
          </a:bodyPr>
          <a:lstStyle/>
          <a:p>
            <a:r>
              <a:rPr lang="en-US" altLang="zh-CN" sz="1200"/>
              <a:t>1</a:t>
            </a:r>
          </a:p>
        </p:txBody>
      </p:sp>
      <p:sp>
        <p:nvSpPr>
          <p:cNvPr id="74797" name="Text Box 45"/>
          <p:cNvSpPr txBox="1">
            <a:spLocks noChangeArrowheads="1"/>
          </p:cNvSpPr>
          <p:nvPr/>
        </p:nvSpPr>
        <p:spPr bwMode="auto">
          <a:xfrm>
            <a:off x="5795963" y="4705350"/>
            <a:ext cx="277812" cy="284163"/>
          </a:xfrm>
          <a:prstGeom prst="rect">
            <a:avLst/>
          </a:prstGeom>
          <a:solidFill>
            <a:schemeClr val="accent5">
              <a:lumMod val="20000"/>
              <a:lumOff val="80000"/>
            </a:schemeClr>
          </a:solidFill>
          <a:ln w="9525">
            <a:solidFill>
              <a:schemeClr val="tx1"/>
            </a:solidFill>
            <a:miter lim="800000"/>
            <a:headEnd/>
            <a:tailEnd/>
          </a:ln>
          <a:effectLst/>
        </p:spPr>
        <p:txBody>
          <a:bodyPr wrap="none">
            <a:spAutoFit/>
          </a:bodyPr>
          <a:lstStyle/>
          <a:p>
            <a:r>
              <a:rPr lang="en-US" altLang="zh-CN" sz="1200"/>
              <a:t>0</a:t>
            </a:r>
          </a:p>
        </p:txBody>
      </p:sp>
      <p:sp>
        <p:nvSpPr>
          <p:cNvPr id="74798" name="Text Box 46"/>
          <p:cNvSpPr txBox="1">
            <a:spLocks noChangeArrowheads="1"/>
          </p:cNvSpPr>
          <p:nvPr/>
        </p:nvSpPr>
        <p:spPr bwMode="auto">
          <a:xfrm>
            <a:off x="5795963" y="5032375"/>
            <a:ext cx="277812" cy="284163"/>
          </a:xfrm>
          <a:prstGeom prst="rect">
            <a:avLst/>
          </a:prstGeom>
          <a:solidFill>
            <a:schemeClr val="accent5">
              <a:lumMod val="20000"/>
              <a:lumOff val="80000"/>
            </a:schemeClr>
          </a:solidFill>
          <a:ln w="9525">
            <a:solidFill>
              <a:schemeClr val="tx1"/>
            </a:solidFill>
            <a:miter lim="800000"/>
            <a:headEnd/>
            <a:tailEnd/>
          </a:ln>
          <a:effectLst/>
        </p:spPr>
        <p:txBody>
          <a:bodyPr wrap="none">
            <a:spAutoFit/>
          </a:bodyPr>
          <a:lstStyle/>
          <a:p>
            <a:r>
              <a:rPr lang="en-US" altLang="zh-CN" sz="1200"/>
              <a:t>1</a:t>
            </a:r>
          </a:p>
        </p:txBody>
      </p:sp>
      <p:sp>
        <p:nvSpPr>
          <p:cNvPr id="74799" name="Text Box 47"/>
          <p:cNvSpPr txBox="1">
            <a:spLocks noChangeArrowheads="1"/>
          </p:cNvSpPr>
          <p:nvPr/>
        </p:nvSpPr>
        <p:spPr bwMode="auto">
          <a:xfrm>
            <a:off x="5795963" y="5373688"/>
            <a:ext cx="277812" cy="284162"/>
          </a:xfrm>
          <a:prstGeom prst="rect">
            <a:avLst/>
          </a:prstGeom>
          <a:solidFill>
            <a:schemeClr val="accent5">
              <a:lumMod val="20000"/>
              <a:lumOff val="80000"/>
            </a:schemeClr>
          </a:solidFill>
          <a:ln w="9525">
            <a:solidFill>
              <a:schemeClr val="tx1"/>
            </a:solidFill>
            <a:miter lim="800000"/>
            <a:headEnd/>
            <a:tailEnd/>
          </a:ln>
          <a:effectLst/>
        </p:spPr>
        <p:txBody>
          <a:bodyPr wrap="none">
            <a:spAutoFit/>
          </a:bodyPr>
          <a:lstStyle/>
          <a:p>
            <a:r>
              <a:rPr lang="en-US" altLang="zh-CN" sz="1200"/>
              <a:t>0</a:t>
            </a:r>
          </a:p>
        </p:txBody>
      </p:sp>
      <p:sp>
        <p:nvSpPr>
          <p:cNvPr id="74800" name="Text Box 48"/>
          <p:cNvSpPr txBox="1">
            <a:spLocks noChangeArrowheads="1"/>
          </p:cNvSpPr>
          <p:nvPr/>
        </p:nvSpPr>
        <p:spPr bwMode="auto">
          <a:xfrm>
            <a:off x="5795963" y="5699125"/>
            <a:ext cx="277812" cy="284163"/>
          </a:xfrm>
          <a:prstGeom prst="rect">
            <a:avLst/>
          </a:prstGeom>
          <a:solidFill>
            <a:schemeClr val="accent5">
              <a:lumMod val="20000"/>
              <a:lumOff val="80000"/>
            </a:schemeClr>
          </a:solidFill>
          <a:ln w="9525">
            <a:solidFill>
              <a:schemeClr val="tx1"/>
            </a:solidFill>
            <a:miter lim="800000"/>
            <a:headEnd/>
            <a:tailEnd/>
          </a:ln>
          <a:effectLst/>
        </p:spPr>
        <p:txBody>
          <a:bodyPr wrap="none">
            <a:spAutoFit/>
          </a:bodyPr>
          <a:lstStyle/>
          <a:p>
            <a:r>
              <a:rPr lang="en-US" altLang="zh-CN" sz="1200"/>
              <a:t>0</a:t>
            </a:r>
          </a:p>
        </p:txBody>
      </p:sp>
      <p:sp>
        <p:nvSpPr>
          <p:cNvPr id="33" name="Text Box 80"/>
          <p:cNvSpPr txBox="1">
            <a:spLocks noChangeArrowheads="1"/>
          </p:cNvSpPr>
          <p:nvPr/>
        </p:nvSpPr>
        <p:spPr bwMode="auto">
          <a:xfrm>
            <a:off x="6085802" y="1754188"/>
            <a:ext cx="2765465" cy="1200329"/>
          </a:xfrm>
          <a:prstGeom prst="rect">
            <a:avLst/>
          </a:prstGeom>
          <a:solidFill>
            <a:srgbClr val="FFFFCC"/>
          </a:solidFill>
          <a:ln w="9525">
            <a:solidFill>
              <a:srgbClr val="996600"/>
            </a:solidFill>
            <a:miter lim="800000"/>
            <a:headEnd/>
            <a:tailEnd/>
          </a:ln>
        </p:spPr>
        <p:txBody>
          <a:bodyPr wrap="square">
            <a:spAutoFit/>
          </a:bodyPr>
          <a:lstStyle/>
          <a:p>
            <a:r>
              <a:rPr lang="en-US" altLang="zh-CN" sz="2400" b="1" dirty="0">
                <a:solidFill>
                  <a:srgbClr val="FF0066"/>
                </a:solidFill>
              </a:rPr>
              <a:t>2</a:t>
            </a:r>
            <a:r>
              <a:rPr lang="en-US" altLang="zh-CN" sz="2400" b="1" i="1" baseline="30000" dirty="0">
                <a:solidFill>
                  <a:srgbClr val="FF0066"/>
                </a:solidFill>
              </a:rPr>
              <a:t>n</a:t>
            </a:r>
            <a:r>
              <a:rPr lang="zh-CN" altLang="en-US" sz="2400" b="1" dirty="0"/>
              <a:t>个与门构成 </a:t>
            </a:r>
            <a:r>
              <a:rPr lang="en-US" altLang="zh-CN" sz="2400" b="1" i="1" dirty="0"/>
              <a:t>n </a:t>
            </a:r>
            <a:r>
              <a:rPr lang="zh-CN" altLang="en-US" sz="2400" b="1" dirty="0"/>
              <a:t>位</a:t>
            </a:r>
          </a:p>
          <a:p>
            <a:r>
              <a:rPr lang="zh-CN" altLang="en-US" sz="2400" b="1" dirty="0"/>
              <a:t>二进制译码器 </a:t>
            </a:r>
            <a:r>
              <a:rPr lang="en-US" altLang="zh-CN" sz="2400" b="1" dirty="0"/>
              <a:t>, </a:t>
            </a:r>
            <a:r>
              <a:rPr lang="zh-CN" altLang="en-US" sz="2400" b="1" dirty="0"/>
              <a:t>输</a:t>
            </a:r>
          </a:p>
          <a:p>
            <a:r>
              <a:rPr lang="zh-CN" altLang="en-US" sz="2400" b="1" dirty="0"/>
              <a:t>出</a:t>
            </a:r>
            <a:r>
              <a:rPr lang="en-US" altLang="zh-CN" sz="2400" b="1" dirty="0">
                <a:solidFill>
                  <a:srgbClr val="FF0066"/>
                </a:solidFill>
              </a:rPr>
              <a:t>2</a:t>
            </a:r>
            <a:r>
              <a:rPr lang="en-US" altLang="zh-CN" sz="2400" b="1" i="1" baseline="30000" dirty="0">
                <a:solidFill>
                  <a:srgbClr val="FF0066"/>
                </a:solidFill>
              </a:rPr>
              <a:t>n </a:t>
            </a:r>
            <a:r>
              <a:rPr lang="zh-CN" altLang="en-US" sz="2400" b="1" dirty="0"/>
              <a:t>个最小项。</a:t>
            </a:r>
          </a:p>
        </p:txBody>
      </p:sp>
      <p:sp>
        <p:nvSpPr>
          <p:cNvPr id="35" name="灯片编号占位符 34"/>
          <p:cNvSpPr>
            <a:spLocks noGrp="1"/>
          </p:cNvSpPr>
          <p:nvPr>
            <p:ph type="sldNum" sz="quarter" idx="12"/>
          </p:nvPr>
        </p:nvSpPr>
        <p:spPr/>
        <p:txBody>
          <a:bodyPr/>
          <a:lstStyle/>
          <a:p>
            <a:pPr>
              <a:defRPr/>
            </a:pPr>
            <a:fld id="{F38CFDAA-5283-40C9-80A4-C3781C02EB22}" type="slidenum">
              <a:rPr lang="en-US" altLang="zh-CN" smtClean="0"/>
              <a:pPr>
                <a:defRPr/>
              </a:pPr>
              <a:t>11</a:t>
            </a:fld>
            <a:endParaRPr lang="en-US" altLang="zh-CN"/>
          </a:p>
        </p:txBody>
      </p:sp>
      <p:sp>
        <p:nvSpPr>
          <p:cNvPr id="36" name="页脚占位符 35"/>
          <p:cNvSpPr>
            <a:spLocks noGrp="1"/>
          </p:cNvSpPr>
          <p:nvPr>
            <p:ph type="ftr" sz="quarter" idx="11"/>
          </p:nvPr>
        </p:nvSpPr>
        <p:spPr/>
        <p:txBody>
          <a:bodyPr/>
          <a:lstStyle/>
          <a:p>
            <a:pPr>
              <a:defRPr/>
            </a:pPr>
            <a:r>
              <a:rPr lang="en-US" altLang="zh-CN"/>
              <a:t>PLDs</a:t>
            </a:r>
          </a:p>
        </p:txBody>
      </p:sp>
      <p:sp>
        <p:nvSpPr>
          <p:cNvPr id="37" name="Text Box 34"/>
          <p:cNvSpPr txBox="1">
            <a:spLocks noChangeArrowheads="1"/>
          </p:cNvSpPr>
          <p:nvPr/>
        </p:nvSpPr>
        <p:spPr bwMode="auto">
          <a:xfrm>
            <a:off x="6111050" y="3059048"/>
            <a:ext cx="2740217" cy="1200329"/>
          </a:xfrm>
          <a:prstGeom prst="rect">
            <a:avLst/>
          </a:prstGeom>
          <a:solidFill>
            <a:schemeClr val="accent5">
              <a:lumMod val="20000"/>
              <a:lumOff val="80000"/>
            </a:schemeClr>
          </a:solidFill>
          <a:ln w="9525">
            <a:solidFill>
              <a:schemeClr val="tx1"/>
            </a:solidFill>
            <a:miter lim="800000"/>
            <a:headEnd/>
            <a:tailEnd/>
          </a:ln>
          <a:effectLst/>
        </p:spPr>
        <p:txBody>
          <a:bodyPr wrap="square">
            <a:spAutoFit/>
          </a:bodyPr>
          <a:lstStyle/>
          <a:p>
            <a:r>
              <a:rPr lang="zh-CN" altLang="en-US" sz="2400" dirty="0"/>
              <a:t>交叉点有二极管：存储</a:t>
            </a:r>
            <a:r>
              <a:rPr lang="en-US" altLang="zh-CN" sz="2400" dirty="0"/>
              <a:t>1</a:t>
            </a:r>
            <a:r>
              <a:rPr lang="zh-CN" altLang="en-US" sz="2400" dirty="0"/>
              <a:t>，否则，存储</a:t>
            </a:r>
            <a:r>
              <a:rPr lang="en-US" altLang="zh-CN" sz="2400" dirty="0"/>
              <a:t>0</a:t>
            </a:r>
          </a:p>
        </p:txBody>
      </p:sp>
      <p:sp>
        <p:nvSpPr>
          <p:cNvPr id="2" name="日期占位符 1"/>
          <p:cNvSpPr>
            <a:spLocks noGrp="1"/>
          </p:cNvSpPr>
          <p:nvPr>
            <p:ph type="dt" sz="half" idx="10"/>
          </p:nvPr>
        </p:nvSpPr>
        <p:spPr/>
        <p:txBody>
          <a:bodyPr/>
          <a:lstStyle/>
          <a:p>
            <a:pPr>
              <a:defRPr/>
            </a:pPr>
            <a:fld id="{36B0F279-8D86-4CAC-B1D2-2A121585CEB9}" type="datetime2">
              <a:rPr lang="zh-CN" altLang="en-US" smtClean="0"/>
              <a:t>2019年6月4日</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4771"/>
                                        </p:tgtEl>
                                        <p:attrNameLst>
                                          <p:attrName>style.visibility</p:attrName>
                                        </p:attrNameLst>
                                      </p:cBhvr>
                                      <p:to>
                                        <p:strVal val="visible"/>
                                      </p:to>
                                    </p:set>
                                    <p:animEffect transition="in" filter="wipe(down)">
                                      <p:cBhvr>
                                        <p:cTn id="7" dur="290">
                                          <p:stCondLst>
                                            <p:cond delay="0"/>
                                          </p:stCondLst>
                                        </p:cTn>
                                        <p:tgtEl>
                                          <p:spTgt spid="74771"/>
                                        </p:tgtEl>
                                      </p:cBhvr>
                                    </p:animEffect>
                                    <p:anim calcmode="lin" valueType="num">
                                      <p:cBhvr>
                                        <p:cTn id="8" dur="911" tmFilter="0,0; 0.14,0.36; 0.43,0.73; 0.71,0.91; 1.0,1.0">
                                          <p:stCondLst>
                                            <p:cond delay="0"/>
                                          </p:stCondLst>
                                        </p:cTn>
                                        <p:tgtEl>
                                          <p:spTgt spid="74771"/>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74771"/>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74771"/>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74771"/>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74771"/>
                                        </p:tgtEl>
                                        <p:attrNameLst>
                                          <p:attrName>ppt_y</p:attrName>
                                        </p:attrNameLst>
                                      </p:cBhvr>
                                      <p:tavLst>
                                        <p:tav tm="0" fmla="#ppt_y-sin(pi*$)/81">
                                          <p:val>
                                            <p:fltVal val="0"/>
                                          </p:val>
                                        </p:tav>
                                        <p:tav tm="100000">
                                          <p:val>
                                            <p:fltVal val="1"/>
                                          </p:val>
                                        </p:tav>
                                      </p:tavLst>
                                    </p:anim>
                                    <p:animScale>
                                      <p:cBhvr>
                                        <p:cTn id="13" dur="13">
                                          <p:stCondLst>
                                            <p:cond delay="325"/>
                                          </p:stCondLst>
                                        </p:cTn>
                                        <p:tgtEl>
                                          <p:spTgt spid="74771"/>
                                        </p:tgtEl>
                                      </p:cBhvr>
                                      <p:to x="100000" y="60000"/>
                                    </p:animScale>
                                    <p:animScale>
                                      <p:cBhvr>
                                        <p:cTn id="14" dur="83" decel="50000">
                                          <p:stCondLst>
                                            <p:cond delay="338"/>
                                          </p:stCondLst>
                                        </p:cTn>
                                        <p:tgtEl>
                                          <p:spTgt spid="74771"/>
                                        </p:tgtEl>
                                      </p:cBhvr>
                                      <p:to x="100000" y="100000"/>
                                    </p:animScale>
                                    <p:animScale>
                                      <p:cBhvr>
                                        <p:cTn id="15" dur="13">
                                          <p:stCondLst>
                                            <p:cond delay="656"/>
                                          </p:stCondLst>
                                        </p:cTn>
                                        <p:tgtEl>
                                          <p:spTgt spid="74771"/>
                                        </p:tgtEl>
                                      </p:cBhvr>
                                      <p:to x="100000" y="80000"/>
                                    </p:animScale>
                                    <p:animScale>
                                      <p:cBhvr>
                                        <p:cTn id="16" dur="83" decel="50000">
                                          <p:stCondLst>
                                            <p:cond delay="669"/>
                                          </p:stCondLst>
                                        </p:cTn>
                                        <p:tgtEl>
                                          <p:spTgt spid="74771"/>
                                        </p:tgtEl>
                                      </p:cBhvr>
                                      <p:to x="100000" y="100000"/>
                                    </p:animScale>
                                    <p:animScale>
                                      <p:cBhvr>
                                        <p:cTn id="17" dur="13">
                                          <p:stCondLst>
                                            <p:cond delay="821"/>
                                          </p:stCondLst>
                                        </p:cTn>
                                        <p:tgtEl>
                                          <p:spTgt spid="74771"/>
                                        </p:tgtEl>
                                      </p:cBhvr>
                                      <p:to x="100000" y="90000"/>
                                    </p:animScale>
                                    <p:animScale>
                                      <p:cBhvr>
                                        <p:cTn id="18" dur="83" decel="50000">
                                          <p:stCondLst>
                                            <p:cond delay="834"/>
                                          </p:stCondLst>
                                        </p:cTn>
                                        <p:tgtEl>
                                          <p:spTgt spid="74771"/>
                                        </p:tgtEl>
                                      </p:cBhvr>
                                      <p:to x="100000" y="100000"/>
                                    </p:animScale>
                                    <p:animScale>
                                      <p:cBhvr>
                                        <p:cTn id="19" dur="13">
                                          <p:stCondLst>
                                            <p:cond delay="904"/>
                                          </p:stCondLst>
                                        </p:cTn>
                                        <p:tgtEl>
                                          <p:spTgt spid="74771"/>
                                        </p:tgtEl>
                                      </p:cBhvr>
                                      <p:to x="100000" y="95000"/>
                                    </p:animScale>
                                    <p:animScale>
                                      <p:cBhvr>
                                        <p:cTn id="20" dur="83" decel="50000">
                                          <p:stCondLst>
                                            <p:cond delay="917"/>
                                          </p:stCondLst>
                                        </p:cTn>
                                        <p:tgtEl>
                                          <p:spTgt spid="74771"/>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74772"/>
                                        </p:tgtEl>
                                        <p:attrNameLst>
                                          <p:attrName>style.visibility</p:attrName>
                                        </p:attrNameLst>
                                      </p:cBhvr>
                                      <p:to>
                                        <p:strVal val="visible"/>
                                      </p:to>
                                    </p:set>
                                    <p:animEffect transition="in" filter="wipe(down)">
                                      <p:cBhvr>
                                        <p:cTn id="23" dur="290">
                                          <p:stCondLst>
                                            <p:cond delay="0"/>
                                          </p:stCondLst>
                                        </p:cTn>
                                        <p:tgtEl>
                                          <p:spTgt spid="74772"/>
                                        </p:tgtEl>
                                      </p:cBhvr>
                                    </p:animEffect>
                                    <p:anim calcmode="lin" valueType="num">
                                      <p:cBhvr>
                                        <p:cTn id="24" dur="911" tmFilter="0,0; 0.14,0.36; 0.43,0.73; 0.71,0.91; 1.0,1.0">
                                          <p:stCondLst>
                                            <p:cond delay="0"/>
                                          </p:stCondLst>
                                        </p:cTn>
                                        <p:tgtEl>
                                          <p:spTgt spid="74772"/>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74772"/>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74772"/>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74772"/>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74772"/>
                                        </p:tgtEl>
                                        <p:attrNameLst>
                                          <p:attrName>ppt_y</p:attrName>
                                        </p:attrNameLst>
                                      </p:cBhvr>
                                      <p:tavLst>
                                        <p:tav tm="0" fmla="#ppt_y-sin(pi*$)/81">
                                          <p:val>
                                            <p:fltVal val="0"/>
                                          </p:val>
                                        </p:tav>
                                        <p:tav tm="100000">
                                          <p:val>
                                            <p:fltVal val="1"/>
                                          </p:val>
                                        </p:tav>
                                      </p:tavLst>
                                    </p:anim>
                                    <p:animScale>
                                      <p:cBhvr>
                                        <p:cTn id="29" dur="13">
                                          <p:stCondLst>
                                            <p:cond delay="325"/>
                                          </p:stCondLst>
                                        </p:cTn>
                                        <p:tgtEl>
                                          <p:spTgt spid="74772"/>
                                        </p:tgtEl>
                                      </p:cBhvr>
                                      <p:to x="100000" y="60000"/>
                                    </p:animScale>
                                    <p:animScale>
                                      <p:cBhvr>
                                        <p:cTn id="30" dur="83" decel="50000">
                                          <p:stCondLst>
                                            <p:cond delay="338"/>
                                          </p:stCondLst>
                                        </p:cTn>
                                        <p:tgtEl>
                                          <p:spTgt spid="74772"/>
                                        </p:tgtEl>
                                      </p:cBhvr>
                                      <p:to x="100000" y="100000"/>
                                    </p:animScale>
                                    <p:animScale>
                                      <p:cBhvr>
                                        <p:cTn id="31" dur="13">
                                          <p:stCondLst>
                                            <p:cond delay="656"/>
                                          </p:stCondLst>
                                        </p:cTn>
                                        <p:tgtEl>
                                          <p:spTgt spid="74772"/>
                                        </p:tgtEl>
                                      </p:cBhvr>
                                      <p:to x="100000" y="80000"/>
                                    </p:animScale>
                                    <p:animScale>
                                      <p:cBhvr>
                                        <p:cTn id="32" dur="83" decel="50000">
                                          <p:stCondLst>
                                            <p:cond delay="669"/>
                                          </p:stCondLst>
                                        </p:cTn>
                                        <p:tgtEl>
                                          <p:spTgt spid="74772"/>
                                        </p:tgtEl>
                                      </p:cBhvr>
                                      <p:to x="100000" y="100000"/>
                                    </p:animScale>
                                    <p:animScale>
                                      <p:cBhvr>
                                        <p:cTn id="33" dur="13">
                                          <p:stCondLst>
                                            <p:cond delay="821"/>
                                          </p:stCondLst>
                                        </p:cTn>
                                        <p:tgtEl>
                                          <p:spTgt spid="74772"/>
                                        </p:tgtEl>
                                      </p:cBhvr>
                                      <p:to x="100000" y="90000"/>
                                    </p:animScale>
                                    <p:animScale>
                                      <p:cBhvr>
                                        <p:cTn id="34" dur="83" decel="50000">
                                          <p:stCondLst>
                                            <p:cond delay="834"/>
                                          </p:stCondLst>
                                        </p:cTn>
                                        <p:tgtEl>
                                          <p:spTgt spid="74772"/>
                                        </p:tgtEl>
                                      </p:cBhvr>
                                      <p:to x="100000" y="100000"/>
                                    </p:animScale>
                                    <p:animScale>
                                      <p:cBhvr>
                                        <p:cTn id="35" dur="13">
                                          <p:stCondLst>
                                            <p:cond delay="904"/>
                                          </p:stCondLst>
                                        </p:cTn>
                                        <p:tgtEl>
                                          <p:spTgt spid="74772"/>
                                        </p:tgtEl>
                                      </p:cBhvr>
                                      <p:to x="100000" y="95000"/>
                                    </p:animScale>
                                    <p:animScale>
                                      <p:cBhvr>
                                        <p:cTn id="36" dur="83" decel="50000">
                                          <p:stCondLst>
                                            <p:cond delay="917"/>
                                          </p:stCondLst>
                                        </p:cTn>
                                        <p:tgtEl>
                                          <p:spTgt spid="74772"/>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74773"/>
                                        </p:tgtEl>
                                        <p:attrNameLst>
                                          <p:attrName>style.visibility</p:attrName>
                                        </p:attrNameLst>
                                      </p:cBhvr>
                                      <p:to>
                                        <p:strVal val="visible"/>
                                      </p:to>
                                    </p:set>
                                    <p:animEffect transition="in" filter="wipe(down)">
                                      <p:cBhvr>
                                        <p:cTn id="39" dur="290">
                                          <p:stCondLst>
                                            <p:cond delay="0"/>
                                          </p:stCondLst>
                                        </p:cTn>
                                        <p:tgtEl>
                                          <p:spTgt spid="74773"/>
                                        </p:tgtEl>
                                      </p:cBhvr>
                                    </p:animEffect>
                                    <p:anim calcmode="lin" valueType="num">
                                      <p:cBhvr>
                                        <p:cTn id="40" dur="911" tmFilter="0,0; 0.14,0.36; 0.43,0.73; 0.71,0.91; 1.0,1.0">
                                          <p:stCondLst>
                                            <p:cond delay="0"/>
                                          </p:stCondLst>
                                        </p:cTn>
                                        <p:tgtEl>
                                          <p:spTgt spid="74773"/>
                                        </p:tgtEl>
                                        <p:attrNameLst>
                                          <p:attrName>ppt_x</p:attrName>
                                        </p:attrNameLst>
                                      </p:cBhvr>
                                      <p:tavLst>
                                        <p:tav tm="0">
                                          <p:val>
                                            <p:strVal val="#ppt_x-0.25"/>
                                          </p:val>
                                        </p:tav>
                                        <p:tav tm="100000">
                                          <p:val>
                                            <p:strVal val="#ppt_x"/>
                                          </p:val>
                                        </p:tav>
                                      </p:tavLst>
                                    </p:anim>
                                    <p:anim calcmode="lin" valueType="num">
                                      <p:cBhvr>
                                        <p:cTn id="41" dur="332" tmFilter="0.0,0.0; 0.25,0.07; 0.50,0.2; 0.75,0.467; 1.0,1.0">
                                          <p:stCondLst>
                                            <p:cond delay="0"/>
                                          </p:stCondLst>
                                        </p:cTn>
                                        <p:tgtEl>
                                          <p:spTgt spid="74773"/>
                                        </p:tgtEl>
                                        <p:attrNameLst>
                                          <p:attrName>ppt_y</p:attrName>
                                        </p:attrNameLst>
                                      </p:cBhvr>
                                      <p:tavLst>
                                        <p:tav tm="0" fmla="#ppt_y-sin(pi*$)/3">
                                          <p:val>
                                            <p:fltVal val="0.5"/>
                                          </p:val>
                                        </p:tav>
                                        <p:tav tm="100000">
                                          <p:val>
                                            <p:fltVal val="1"/>
                                          </p:val>
                                        </p:tav>
                                      </p:tavLst>
                                    </p:anim>
                                    <p:anim calcmode="lin" valueType="num">
                                      <p:cBhvr>
                                        <p:cTn id="42" dur="332" tmFilter="0, 0; 0.125,0.2665; 0.25,0.4; 0.375,0.465; 0.5,0.5;  0.625,0.535; 0.75,0.6; 0.875,0.7335; 1,1">
                                          <p:stCondLst>
                                            <p:cond delay="332"/>
                                          </p:stCondLst>
                                        </p:cTn>
                                        <p:tgtEl>
                                          <p:spTgt spid="74773"/>
                                        </p:tgtEl>
                                        <p:attrNameLst>
                                          <p:attrName>ppt_y</p:attrName>
                                        </p:attrNameLst>
                                      </p:cBhvr>
                                      <p:tavLst>
                                        <p:tav tm="0" fmla="#ppt_y-sin(pi*$)/9">
                                          <p:val>
                                            <p:fltVal val="0"/>
                                          </p:val>
                                        </p:tav>
                                        <p:tav tm="100000">
                                          <p:val>
                                            <p:fltVal val="1"/>
                                          </p:val>
                                        </p:tav>
                                      </p:tavLst>
                                    </p:anim>
                                    <p:anim calcmode="lin" valueType="num">
                                      <p:cBhvr>
                                        <p:cTn id="43" dur="166" tmFilter="0, 0; 0.125,0.2665; 0.25,0.4; 0.375,0.465; 0.5,0.5;  0.625,0.535; 0.75,0.6; 0.875,0.7335; 1,1">
                                          <p:stCondLst>
                                            <p:cond delay="662"/>
                                          </p:stCondLst>
                                        </p:cTn>
                                        <p:tgtEl>
                                          <p:spTgt spid="74773"/>
                                        </p:tgtEl>
                                        <p:attrNameLst>
                                          <p:attrName>ppt_y</p:attrName>
                                        </p:attrNameLst>
                                      </p:cBhvr>
                                      <p:tavLst>
                                        <p:tav tm="0" fmla="#ppt_y-sin(pi*$)/27">
                                          <p:val>
                                            <p:fltVal val="0"/>
                                          </p:val>
                                        </p:tav>
                                        <p:tav tm="100000">
                                          <p:val>
                                            <p:fltVal val="1"/>
                                          </p:val>
                                        </p:tav>
                                      </p:tavLst>
                                    </p:anim>
                                    <p:anim calcmode="lin" valueType="num">
                                      <p:cBhvr>
                                        <p:cTn id="44" dur="82" tmFilter="0, 0; 0.125,0.2665; 0.25,0.4; 0.375,0.465; 0.5,0.5;  0.625,0.535; 0.75,0.6; 0.875,0.7335; 1,1">
                                          <p:stCondLst>
                                            <p:cond delay="828"/>
                                          </p:stCondLst>
                                        </p:cTn>
                                        <p:tgtEl>
                                          <p:spTgt spid="74773"/>
                                        </p:tgtEl>
                                        <p:attrNameLst>
                                          <p:attrName>ppt_y</p:attrName>
                                        </p:attrNameLst>
                                      </p:cBhvr>
                                      <p:tavLst>
                                        <p:tav tm="0" fmla="#ppt_y-sin(pi*$)/81">
                                          <p:val>
                                            <p:fltVal val="0"/>
                                          </p:val>
                                        </p:tav>
                                        <p:tav tm="100000">
                                          <p:val>
                                            <p:fltVal val="1"/>
                                          </p:val>
                                        </p:tav>
                                      </p:tavLst>
                                    </p:anim>
                                    <p:animScale>
                                      <p:cBhvr>
                                        <p:cTn id="45" dur="13">
                                          <p:stCondLst>
                                            <p:cond delay="325"/>
                                          </p:stCondLst>
                                        </p:cTn>
                                        <p:tgtEl>
                                          <p:spTgt spid="74773"/>
                                        </p:tgtEl>
                                      </p:cBhvr>
                                      <p:to x="100000" y="60000"/>
                                    </p:animScale>
                                    <p:animScale>
                                      <p:cBhvr>
                                        <p:cTn id="46" dur="83" decel="50000">
                                          <p:stCondLst>
                                            <p:cond delay="338"/>
                                          </p:stCondLst>
                                        </p:cTn>
                                        <p:tgtEl>
                                          <p:spTgt spid="74773"/>
                                        </p:tgtEl>
                                      </p:cBhvr>
                                      <p:to x="100000" y="100000"/>
                                    </p:animScale>
                                    <p:animScale>
                                      <p:cBhvr>
                                        <p:cTn id="47" dur="13">
                                          <p:stCondLst>
                                            <p:cond delay="656"/>
                                          </p:stCondLst>
                                        </p:cTn>
                                        <p:tgtEl>
                                          <p:spTgt spid="74773"/>
                                        </p:tgtEl>
                                      </p:cBhvr>
                                      <p:to x="100000" y="80000"/>
                                    </p:animScale>
                                    <p:animScale>
                                      <p:cBhvr>
                                        <p:cTn id="48" dur="83" decel="50000">
                                          <p:stCondLst>
                                            <p:cond delay="669"/>
                                          </p:stCondLst>
                                        </p:cTn>
                                        <p:tgtEl>
                                          <p:spTgt spid="74773"/>
                                        </p:tgtEl>
                                      </p:cBhvr>
                                      <p:to x="100000" y="100000"/>
                                    </p:animScale>
                                    <p:animScale>
                                      <p:cBhvr>
                                        <p:cTn id="49" dur="13">
                                          <p:stCondLst>
                                            <p:cond delay="821"/>
                                          </p:stCondLst>
                                        </p:cTn>
                                        <p:tgtEl>
                                          <p:spTgt spid="74773"/>
                                        </p:tgtEl>
                                      </p:cBhvr>
                                      <p:to x="100000" y="90000"/>
                                    </p:animScale>
                                    <p:animScale>
                                      <p:cBhvr>
                                        <p:cTn id="50" dur="83" decel="50000">
                                          <p:stCondLst>
                                            <p:cond delay="834"/>
                                          </p:stCondLst>
                                        </p:cTn>
                                        <p:tgtEl>
                                          <p:spTgt spid="74773"/>
                                        </p:tgtEl>
                                      </p:cBhvr>
                                      <p:to x="100000" y="100000"/>
                                    </p:animScale>
                                    <p:animScale>
                                      <p:cBhvr>
                                        <p:cTn id="51" dur="13">
                                          <p:stCondLst>
                                            <p:cond delay="904"/>
                                          </p:stCondLst>
                                        </p:cTn>
                                        <p:tgtEl>
                                          <p:spTgt spid="74773"/>
                                        </p:tgtEl>
                                      </p:cBhvr>
                                      <p:to x="100000" y="95000"/>
                                    </p:animScale>
                                    <p:animScale>
                                      <p:cBhvr>
                                        <p:cTn id="52" dur="83" decel="50000">
                                          <p:stCondLst>
                                            <p:cond delay="917"/>
                                          </p:stCondLst>
                                        </p:cTn>
                                        <p:tgtEl>
                                          <p:spTgt spid="74773"/>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20" presetClass="entr" presetSubtype="0" fill="hold" grpId="0" nodeType="clickEffect">
                                  <p:stCondLst>
                                    <p:cond delay="0"/>
                                  </p:stCondLst>
                                  <p:childTnLst>
                                    <p:set>
                                      <p:cBhvr>
                                        <p:cTn id="56" dur="1" fill="hold">
                                          <p:stCondLst>
                                            <p:cond delay="0"/>
                                          </p:stCondLst>
                                        </p:cTn>
                                        <p:tgtEl>
                                          <p:spTgt spid="74774"/>
                                        </p:tgtEl>
                                        <p:attrNameLst>
                                          <p:attrName>style.visibility</p:attrName>
                                        </p:attrNameLst>
                                      </p:cBhvr>
                                      <p:to>
                                        <p:strVal val="visible"/>
                                      </p:to>
                                    </p:set>
                                    <p:animEffect transition="in" filter="wedge">
                                      <p:cBhvr>
                                        <p:cTn id="57" dur="1000"/>
                                        <p:tgtEl>
                                          <p:spTgt spid="74774"/>
                                        </p:tgtEl>
                                      </p:cBhvr>
                                    </p:animEffect>
                                  </p:childTnLst>
                                </p:cTn>
                              </p:par>
                            </p:childTnLst>
                          </p:cTn>
                        </p:par>
                      </p:childTnLst>
                    </p:cTn>
                  </p:par>
                  <p:par>
                    <p:cTn id="58" fill="hold">
                      <p:stCondLst>
                        <p:cond delay="indefinite"/>
                      </p:stCondLst>
                      <p:childTnLst>
                        <p:par>
                          <p:cTn id="59" fill="hold">
                            <p:stCondLst>
                              <p:cond delay="0"/>
                            </p:stCondLst>
                            <p:childTnLst>
                              <p:par>
                                <p:cTn id="60" presetID="26" presetClass="entr" presetSubtype="0" fill="hold" grpId="0" nodeType="clickEffect">
                                  <p:stCondLst>
                                    <p:cond delay="0"/>
                                  </p:stCondLst>
                                  <p:childTnLst>
                                    <p:set>
                                      <p:cBhvr>
                                        <p:cTn id="61" dur="1" fill="hold">
                                          <p:stCondLst>
                                            <p:cond delay="0"/>
                                          </p:stCondLst>
                                        </p:cTn>
                                        <p:tgtEl>
                                          <p:spTgt spid="74775"/>
                                        </p:tgtEl>
                                        <p:attrNameLst>
                                          <p:attrName>style.visibility</p:attrName>
                                        </p:attrNameLst>
                                      </p:cBhvr>
                                      <p:to>
                                        <p:strVal val="visible"/>
                                      </p:to>
                                    </p:set>
                                    <p:animEffect transition="in" filter="wipe(down)">
                                      <p:cBhvr>
                                        <p:cTn id="62" dur="290">
                                          <p:stCondLst>
                                            <p:cond delay="0"/>
                                          </p:stCondLst>
                                        </p:cTn>
                                        <p:tgtEl>
                                          <p:spTgt spid="74775"/>
                                        </p:tgtEl>
                                      </p:cBhvr>
                                    </p:animEffect>
                                    <p:anim calcmode="lin" valueType="num">
                                      <p:cBhvr>
                                        <p:cTn id="63" dur="911" tmFilter="0,0; 0.14,0.36; 0.43,0.73; 0.71,0.91; 1.0,1.0">
                                          <p:stCondLst>
                                            <p:cond delay="0"/>
                                          </p:stCondLst>
                                        </p:cTn>
                                        <p:tgtEl>
                                          <p:spTgt spid="74775"/>
                                        </p:tgtEl>
                                        <p:attrNameLst>
                                          <p:attrName>ppt_x</p:attrName>
                                        </p:attrNameLst>
                                      </p:cBhvr>
                                      <p:tavLst>
                                        <p:tav tm="0">
                                          <p:val>
                                            <p:strVal val="#ppt_x-0.25"/>
                                          </p:val>
                                        </p:tav>
                                        <p:tav tm="100000">
                                          <p:val>
                                            <p:strVal val="#ppt_x"/>
                                          </p:val>
                                        </p:tav>
                                      </p:tavLst>
                                    </p:anim>
                                    <p:anim calcmode="lin" valueType="num">
                                      <p:cBhvr>
                                        <p:cTn id="64" dur="332" tmFilter="0.0,0.0; 0.25,0.07; 0.50,0.2; 0.75,0.467; 1.0,1.0">
                                          <p:stCondLst>
                                            <p:cond delay="0"/>
                                          </p:stCondLst>
                                        </p:cTn>
                                        <p:tgtEl>
                                          <p:spTgt spid="74775"/>
                                        </p:tgtEl>
                                        <p:attrNameLst>
                                          <p:attrName>ppt_y</p:attrName>
                                        </p:attrNameLst>
                                      </p:cBhvr>
                                      <p:tavLst>
                                        <p:tav tm="0" fmla="#ppt_y-sin(pi*$)/3">
                                          <p:val>
                                            <p:fltVal val="0.5"/>
                                          </p:val>
                                        </p:tav>
                                        <p:tav tm="100000">
                                          <p:val>
                                            <p:fltVal val="1"/>
                                          </p:val>
                                        </p:tav>
                                      </p:tavLst>
                                    </p:anim>
                                    <p:anim calcmode="lin" valueType="num">
                                      <p:cBhvr>
                                        <p:cTn id="65" dur="332" tmFilter="0, 0; 0.125,0.2665; 0.25,0.4; 0.375,0.465; 0.5,0.5;  0.625,0.535; 0.75,0.6; 0.875,0.7335; 1,1">
                                          <p:stCondLst>
                                            <p:cond delay="332"/>
                                          </p:stCondLst>
                                        </p:cTn>
                                        <p:tgtEl>
                                          <p:spTgt spid="74775"/>
                                        </p:tgtEl>
                                        <p:attrNameLst>
                                          <p:attrName>ppt_y</p:attrName>
                                        </p:attrNameLst>
                                      </p:cBhvr>
                                      <p:tavLst>
                                        <p:tav tm="0" fmla="#ppt_y-sin(pi*$)/9">
                                          <p:val>
                                            <p:fltVal val="0"/>
                                          </p:val>
                                        </p:tav>
                                        <p:tav tm="100000">
                                          <p:val>
                                            <p:fltVal val="1"/>
                                          </p:val>
                                        </p:tav>
                                      </p:tavLst>
                                    </p:anim>
                                    <p:anim calcmode="lin" valueType="num">
                                      <p:cBhvr>
                                        <p:cTn id="66" dur="166" tmFilter="0, 0; 0.125,0.2665; 0.25,0.4; 0.375,0.465; 0.5,0.5;  0.625,0.535; 0.75,0.6; 0.875,0.7335; 1,1">
                                          <p:stCondLst>
                                            <p:cond delay="662"/>
                                          </p:stCondLst>
                                        </p:cTn>
                                        <p:tgtEl>
                                          <p:spTgt spid="74775"/>
                                        </p:tgtEl>
                                        <p:attrNameLst>
                                          <p:attrName>ppt_y</p:attrName>
                                        </p:attrNameLst>
                                      </p:cBhvr>
                                      <p:tavLst>
                                        <p:tav tm="0" fmla="#ppt_y-sin(pi*$)/27">
                                          <p:val>
                                            <p:fltVal val="0"/>
                                          </p:val>
                                        </p:tav>
                                        <p:tav tm="100000">
                                          <p:val>
                                            <p:fltVal val="1"/>
                                          </p:val>
                                        </p:tav>
                                      </p:tavLst>
                                    </p:anim>
                                    <p:anim calcmode="lin" valueType="num">
                                      <p:cBhvr>
                                        <p:cTn id="67" dur="82" tmFilter="0, 0; 0.125,0.2665; 0.25,0.4; 0.375,0.465; 0.5,0.5;  0.625,0.535; 0.75,0.6; 0.875,0.7335; 1,1">
                                          <p:stCondLst>
                                            <p:cond delay="828"/>
                                          </p:stCondLst>
                                        </p:cTn>
                                        <p:tgtEl>
                                          <p:spTgt spid="74775"/>
                                        </p:tgtEl>
                                        <p:attrNameLst>
                                          <p:attrName>ppt_y</p:attrName>
                                        </p:attrNameLst>
                                      </p:cBhvr>
                                      <p:tavLst>
                                        <p:tav tm="0" fmla="#ppt_y-sin(pi*$)/81">
                                          <p:val>
                                            <p:fltVal val="0"/>
                                          </p:val>
                                        </p:tav>
                                        <p:tav tm="100000">
                                          <p:val>
                                            <p:fltVal val="1"/>
                                          </p:val>
                                        </p:tav>
                                      </p:tavLst>
                                    </p:anim>
                                    <p:animScale>
                                      <p:cBhvr>
                                        <p:cTn id="68" dur="13">
                                          <p:stCondLst>
                                            <p:cond delay="325"/>
                                          </p:stCondLst>
                                        </p:cTn>
                                        <p:tgtEl>
                                          <p:spTgt spid="74775"/>
                                        </p:tgtEl>
                                      </p:cBhvr>
                                      <p:to x="100000" y="60000"/>
                                    </p:animScale>
                                    <p:animScale>
                                      <p:cBhvr>
                                        <p:cTn id="69" dur="83" decel="50000">
                                          <p:stCondLst>
                                            <p:cond delay="338"/>
                                          </p:stCondLst>
                                        </p:cTn>
                                        <p:tgtEl>
                                          <p:spTgt spid="74775"/>
                                        </p:tgtEl>
                                      </p:cBhvr>
                                      <p:to x="100000" y="100000"/>
                                    </p:animScale>
                                    <p:animScale>
                                      <p:cBhvr>
                                        <p:cTn id="70" dur="13">
                                          <p:stCondLst>
                                            <p:cond delay="656"/>
                                          </p:stCondLst>
                                        </p:cTn>
                                        <p:tgtEl>
                                          <p:spTgt spid="74775"/>
                                        </p:tgtEl>
                                      </p:cBhvr>
                                      <p:to x="100000" y="80000"/>
                                    </p:animScale>
                                    <p:animScale>
                                      <p:cBhvr>
                                        <p:cTn id="71" dur="83" decel="50000">
                                          <p:stCondLst>
                                            <p:cond delay="669"/>
                                          </p:stCondLst>
                                        </p:cTn>
                                        <p:tgtEl>
                                          <p:spTgt spid="74775"/>
                                        </p:tgtEl>
                                      </p:cBhvr>
                                      <p:to x="100000" y="100000"/>
                                    </p:animScale>
                                    <p:animScale>
                                      <p:cBhvr>
                                        <p:cTn id="72" dur="13">
                                          <p:stCondLst>
                                            <p:cond delay="821"/>
                                          </p:stCondLst>
                                        </p:cTn>
                                        <p:tgtEl>
                                          <p:spTgt spid="74775"/>
                                        </p:tgtEl>
                                      </p:cBhvr>
                                      <p:to x="100000" y="90000"/>
                                    </p:animScale>
                                    <p:animScale>
                                      <p:cBhvr>
                                        <p:cTn id="73" dur="83" decel="50000">
                                          <p:stCondLst>
                                            <p:cond delay="834"/>
                                          </p:stCondLst>
                                        </p:cTn>
                                        <p:tgtEl>
                                          <p:spTgt spid="74775"/>
                                        </p:tgtEl>
                                      </p:cBhvr>
                                      <p:to x="100000" y="100000"/>
                                    </p:animScale>
                                    <p:animScale>
                                      <p:cBhvr>
                                        <p:cTn id="74" dur="13">
                                          <p:stCondLst>
                                            <p:cond delay="904"/>
                                          </p:stCondLst>
                                        </p:cTn>
                                        <p:tgtEl>
                                          <p:spTgt spid="74775"/>
                                        </p:tgtEl>
                                      </p:cBhvr>
                                      <p:to x="100000" y="95000"/>
                                    </p:animScale>
                                    <p:animScale>
                                      <p:cBhvr>
                                        <p:cTn id="75" dur="83" decel="50000">
                                          <p:stCondLst>
                                            <p:cond delay="917"/>
                                          </p:stCondLst>
                                        </p:cTn>
                                        <p:tgtEl>
                                          <p:spTgt spid="74775"/>
                                        </p:tgtEl>
                                      </p:cBhvr>
                                      <p:to x="100000" y="100000"/>
                                    </p:animScale>
                                  </p:childTnLst>
                                </p:cTn>
                              </p:par>
                            </p:childTnLst>
                          </p:cTn>
                        </p:par>
                      </p:childTnLst>
                    </p:cTn>
                  </p:par>
                  <p:par>
                    <p:cTn id="76" fill="hold">
                      <p:stCondLst>
                        <p:cond delay="indefinite"/>
                      </p:stCondLst>
                      <p:childTnLst>
                        <p:par>
                          <p:cTn id="77" fill="hold">
                            <p:stCondLst>
                              <p:cond delay="0"/>
                            </p:stCondLst>
                            <p:childTnLst>
                              <p:par>
                                <p:cTn id="78" presetID="26" presetClass="entr" presetSubtype="0" fill="hold" grpId="0" nodeType="clickEffect">
                                  <p:stCondLst>
                                    <p:cond delay="0"/>
                                  </p:stCondLst>
                                  <p:childTnLst>
                                    <p:set>
                                      <p:cBhvr>
                                        <p:cTn id="79" dur="1" fill="hold">
                                          <p:stCondLst>
                                            <p:cond delay="0"/>
                                          </p:stCondLst>
                                        </p:cTn>
                                        <p:tgtEl>
                                          <p:spTgt spid="74776"/>
                                        </p:tgtEl>
                                        <p:attrNameLst>
                                          <p:attrName>style.visibility</p:attrName>
                                        </p:attrNameLst>
                                      </p:cBhvr>
                                      <p:to>
                                        <p:strVal val="visible"/>
                                      </p:to>
                                    </p:set>
                                    <p:animEffect transition="in" filter="wipe(down)">
                                      <p:cBhvr>
                                        <p:cTn id="80" dur="290">
                                          <p:stCondLst>
                                            <p:cond delay="0"/>
                                          </p:stCondLst>
                                        </p:cTn>
                                        <p:tgtEl>
                                          <p:spTgt spid="74776"/>
                                        </p:tgtEl>
                                      </p:cBhvr>
                                    </p:animEffect>
                                    <p:anim calcmode="lin" valueType="num">
                                      <p:cBhvr>
                                        <p:cTn id="81" dur="911" tmFilter="0,0; 0.14,0.36; 0.43,0.73; 0.71,0.91; 1.0,1.0">
                                          <p:stCondLst>
                                            <p:cond delay="0"/>
                                          </p:stCondLst>
                                        </p:cTn>
                                        <p:tgtEl>
                                          <p:spTgt spid="74776"/>
                                        </p:tgtEl>
                                        <p:attrNameLst>
                                          <p:attrName>ppt_x</p:attrName>
                                        </p:attrNameLst>
                                      </p:cBhvr>
                                      <p:tavLst>
                                        <p:tav tm="0">
                                          <p:val>
                                            <p:strVal val="#ppt_x-0.25"/>
                                          </p:val>
                                        </p:tav>
                                        <p:tav tm="100000">
                                          <p:val>
                                            <p:strVal val="#ppt_x"/>
                                          </p:val>
                                        </p:tav>
                                      </p:tavLst>
                                    </p:anim>
                                    <p:anim calcmode="lin" valueType="num">
                                      <p:cBhvr>
                                        <p:cTn id="82" dur="332" tmFilter="0.0,0.0; 0.25,0.07; 0.50,0.2; 0.75,0.467; 1.0,1.0">
                                          <p:stCondLst>
                                            <p:cond delay="0"/>
                                          </p:stCondLst>
                                        </p:cTn>
                                        <p:tgtEl>
                                          <p:spTgt spid="74776"/>
                                        </p:tgtEl>
                                        <p:attrNameLst>
                                          <p:attrName>ppt_y</p:attrName>
                                        </p:attrNameLst>
                                      </p:cBhvr>
                                      <p:tavLst>
                                        <p:tav tm="0" fmla="#ppt_y-sin(pi*$)/3">
                                          <p:val>
                                            <p:fltVal val="0.5"/>
                                          </p:val>
                                        </p:tav>
                                        <p:tav tm="100000">
                                          <p:val>
                                            <p:fltVal val="1"/>
                                          </p:val>
                                        </p:tav>
                                      </p:tavLst>
                                    </p:anim>
                                    <p:anim calcmode="lin" valueType="num">
                                      <p:cBhvr>
                                        <p:cTn id="83" dur="332" tmFilter="0, 0; 0.125,0.2665; 0.25,0.4; 0.375,0.465; 0.5,0.5;  0.625,0.535; 0.75,0.6; 0.875,0.7335; 1,1">
                                          <p:stCondLst>
                                            <p:cond delay="332"/>
                                          </p:stCondLst>
                                        </p:cTn>
                                        <p:tgtEl>
                                          <p:spTgt spid="74776"/>
                                        </p:tgtEl>
                                        <p:attrNameLst>
                                          <p:attrName>ppt_y</p:attrName>
                                        </p:attrNameLst>
                                      </p:cBhvr>
                                      <p:tavLst>
                                        <p:tav tm="0" fmla="#ppt_y-sin(pi*$)/9">
                                          <p:val>
                                            <p:fltVal val="0"/>
                                          </p:val>
                                        </p:tav>
                                        <p:tav tm="100000">
                                          <p:val>
                                            <p:fltVal val="1"/>
                                          </p:val>
                                        </p:tav>
                                      </p:tavLst>
                                    </p:anim>
                                    <p:anim calcmode="lin" valueType="num">
                                      <p:cBhvr>
                                        <p:cTn id="84" dur="166" tmFilter="0, 0; 0.125,0.2665; 0.25,0.4; 0.375,0.465; 0.5,0.5;  0.625,0.535; 0.75,0.6; 0.875,0.7335; 1,1">
                                          <p:stCondLst>
                                            <p:cond delay="662"/>
                                          </p:stCondLst>
                                        </p:cTn>
                                        <p:tgtEl>
                                          <p:spTgt spid="74776"/>
                                        </p:tgtEl>
                                        <p:attrNameLst>
                                          <p:attrName>ppt_y</p:attrName>
                                        </p:attrNameLst>
                                      </p:cBhvr>
                                      <p:tavLst>
                                        <p:tav tm="0" fmla="#ppt_y-sin(pi*$)/27">
                                          <p:val>
                                            <p:fltVal val="0"/>
                                          </p:val>
                                        </p:tav>
                                        <p:tav tm="100000">
                                          <p:val>
                                            <p:fltVal val="1"/>
                                          </p:val>
                                        </p:tav>
                                      </p:tavLst>
                                    </p:anim>
                                    <p:anim calcmode="lin" valueType="num">
                                      <p:cBhvr>
                                        <p:cTn id="85" dur="82" tmFilter="0, 0; 0.125,0.2665; 0.25,0.4; 0.375,0.465; 0.5,0.5;  0.625,0.535; 0.75,0.6; 0.875,0.7335; 1,1">
                                          <p:stCondLst>
                                            <p:cond delay="828"/>
                                          </p:stCondLst>
                                        </p:cTn>
                                        <p:tgtEl>
                                          <p:spTgt spid="74776"/>
                                        </p:tgtEl>
                                        <p:attrNameLst>
                                          <p:attrName>ppt_y</p:attrName>
                                        </p:attrNameLst>
                                      </p:cBhvr>
                                      <p:tavLst>
                                        <p:tav tm="0" fmla="#ppt_y-sin(pi*$)/81">
                                          <p:val>
                                            <p:fltVal val="0"/>
                                          </p:val>
                                        </p:tav>
                                        <p:tav tm="100000">
                                          <p:val>
                                            <p:fltVal val="1"/>
                                          </p:val>
                                        </p:tav>
                                      </p:tavLst>
                                    </p:anim>
                                    <p:animScale>
                                      <p:cBhvr>
                                        <p:cTn id="86" dur="13">
                                          <p:stCondLst>
                                            <p:cond delay="325"/>
                                          </p:stCondLst>
                                        </p:cTn>
                                        <p:tgtEl>
                                          <p:spTgt spid="74776"/>
                                        </p:tgtEl>
                                      </p:cBhvr>
                                      <p:to x="100000" y="60000"/>
                                    </p:animScale>
                                    <p:animScale>
                                      <p:cBhvr>
                                        <p:cTn id="87" dur="83" decel="50000">
                                          <p:stCondLst>
                                            <p:cond delay="338"/>
                                          </p:stCondLst>
                                        </p:cTn>
                                        <p:tgtEl>
                                          <p:spTgt spid="74776"/>
                                        </p:tgtEl>
                                      </p:cBhvr>
                                      <p:to x="100000" y="100000"/>
                                    </p:animScale>
                                    <p:animScale>
                                      <p:cBhvr>
                                        <p:cTn id="88" dur="13">
                                          <p:stCondLst>
                                            <p:cond delay="656"/>
                                          </p:stCondLst>
                                        </p:cTn>
                                        <p:tgtEl>
                                          <p:spTgt spid="74776"/>
                                        </p:tgtEl>
                                      </p:cBhvr>
                                      <p:to x="100000" y="80000"/>
                                    </p:animScale>
                                    <p:animScale>
                                      <p:cBhvr>
                                        <p:cTn id="89" dur="83" decel="50000">
                                          <p:stCondLst>
                                            <p:cond delay="669"/>
                                          </p:stCondLst>
                                        </p:cTn>
                                        <p:tgtEl>
                                          <p:spTgt spid="74776"/>
                                        </p:tgtEl>
                                      </p:cBhvr>
                                      <p:to x="100000" y="100000"/>
                                    </p:animScale>
                                    <p:animScale>
                                      <p:cBhvr>
                                        <p:cTn id="90" dur="13">
                                          <p:stCondLst>
                                            <p:cond delay="821"/>
                                          </p:stCondLst>
                                        </p:cTn>
                                        <p:tgtEl>
                                          <p:spTgt spid="74776"/>
                                        </p:tgtEl>
                                      </p:cBhvr>
                                      <p:to x="100000" y="90000"/>
                                    </p:animScale>
                                    <p:animScale>
                                      <p:cBhvr>
                                        <p:cTn id="91" dur="83" decel="50000">
                                          <p:stCondLst>
                                            <p:cond delay="834"/>
                                          </p:stCondLst>
                                        </p:cTn>
                                        <p:tgtEl>
                                          <p:spTgt spid="74776"/>
                                        </p:tgtEl>
                                      </p:cBhvr>
                                      <p:to x="100000" y="100000"/>
                                    </p:animScale>
                                    <p:animScale>
                                      <p:cBhvr>
                                        <p:cTn id="92" dur="13">
                                          <p:stCondLst>
                                            <p:cond delay="904"/>
                                          </p:stCondLst>
                                        </p:cTn>
                                        <p:tgtEl>
                                          <p:spTgt spid="74776"/>
                                        </p:tgtEl>
                                      </p:cBhvr>
                                      <p:to x="100000" y="95000"/>
                                    </p:animScale>
                                    <p:animScale>
                                      <p:cBhvr>
                                        <p:cTn id="93" dur="83" decel="50000">
                                          <p:stCondLst>
                                            <p:cond delay="917"/>
                                          </p:stCondLst>
                                        </p:cTn>
                                        <p:tgtEl>
                                          <p:spTgt spid="74776"/>
                                        </p:tgtEl>
                                      </p:cBhvr>
                                      <p:to x="100000" y="100000"/>
                                    </p:animScale>
                                  </p:childTnLst>
                                </p:cTn>
                              </p:par>
                              <p:par>
                                <p:cTn id="94" presetID="26" presetClass="entr" presetSubtype="0" fill="hold" grpId="0" nodeType="withEffect">
                                  <p:stCondLst>
                                    <p:cond delay="0"/>
                                  </p:stCondLst>
                                  <p:childTnLst>
                                    <p:set>
                                      <p:cBhvr>
                                        <p:cTn id="95" dur="1" fill="hold">
                                          <p:stCondLst>
                                            <p:cond delay="0"/>
                                          </p:stCondLst>
                                        </p:cTn>
                                        <p:tgtEl>
                                          <p:spTgt spid="74777"/>
                                        </p:tgtEl>
                                        <p:attrNameLst>
                                          <p:attrName>style.visibility</p:attrName>
                                        </p:attrNameLst>
                                      </p:cBhvr>
                                      <p:to>
                                        <p:strVal val="visible"/>
                                      </p:to>
                                    </p:set>
                                    <p:animEffect transition="in" filter="wipe(down)">
                                      <p:cBhvr>
                                        <p:cTn id="96" dur="290">
                                          <p:stCondLst>
                                            <p:cond delay="0"/>
                                          </p:stCondLst>
                                        </p:cTn>
                                        <p:tgtEl>
                                          <p:spTgt spid="74777"/>
                                        </p:tgtEl>
                                      </p:cBhvr>
                                    </p:animEffect>
                                    <p:anim calcmode="lin" valueType="num">
                                      <p:cBhvr>
                                        <p:cTn id="97" dur="911" tmFilter="0,0; 0.14,0.36; 0.43,0.73; 0.71,0.91; 1.0,1.0">
                                          <p:stCondLst>
                                            <p:cond delay="0"/>
                                          </p:stCondLst>
                                        </p:cTn>
                                        <p:tgtEl>
                                          <p:spTgt spid="74777"/>
                                        </p:tgtEl>
                                        <p:attrNameLst>
                                          <p:attrName>ppt_x</p:attrName>
                                        </p:attrNameLst>
                                      </p:cBhvr>
                                      <p:tavLst>
                                        <p:tav tm="0">
                                          <p:val>
                                            <p:strVal val="#ppt_x-0.25"/>
                                          </p:val>
                                        </p:tav>
                                        <p:tav tm="100000">
                                          <p:val>
                                            <p:strVal val="#ppt_x"/>
                                          </p:val>
                                        </p:tav>
                                      </p:tavLst>
                                    </p:anim>
                                    <p:anim calcmode="lin" valueType="num">
                                      <p:cBhvr>
                                        <p:cTn id="98" dur="332" tmFilter="0.0,0.0; 0.25,0.07; 0.50,0.2; 0.75,0.467; 1.0,1.0">
                                          <p:stCondLst>
                                            <p:cond delay="0"/>
                                          </p:stCondLst>
                                        </p:cTn>
                                        <p:tgtEl>
                                          <p:spTgt spid="74777"/>
                                        </p:tgtEl>
                                        <p:attrNameLst>
                                          <p:attrName>ppt_y</p:attrName>
                                        </p:attrNameLst>
                                      </p:cBhvr>
                                      <p:tavLst>
                                        <p:tav tm="0" fmla="#ppt_y-sin(pi*$)/3">
                                          <p:val>
                                            <p:fltVal val="0.5"/>
                                          </p:val>
                                        </p:tav>
                                        <p:tav tm="100000">
                                          <p:val>
                                            <p:fltVal val="1"/>
                                          </p:val>
                                        </p:tav>
                                      </p:tavLst>
                                    </p:anim>
                                    <p:anim calcmode="lin" valueType="num">
                                      <p:cBhvr>
                                        <p:cTn id="99" dur="332" tmFilter="0, 0; 0.125,0.2665; 0.25,0.4; 0.375,0.465; 0.5,0.5;  0.625,0.535; 0.75,0.6; 0.875,0.7335; 1,1">
                                          <p:stCondLst>
                                            <p:cond delay="332"/>
                                          </p:stCondLst>
                                        </p:cTn>
                                        <p:tgtEl>
                                          <p:spTgt spid="74777"/>
                                        </p:tgtEl>
                                        <p:attrNameLst>
                                          <p:attrName>ppt_y</p:attrName>
                                        </p:attrNameLst>
                                      </p:cBhvr>
                                      <p:tavLst>
                                        <p:tav tm="0" fmla="#ppt_y-sin(pi*$)/9">
                                          <p:val>
                                            <p:fltVal val="0"/>
                                          </p:val>
                                        </p:tav>
                                        <p:tav tm="100000">
                                          <p:val>
                                            <p:fltVal val="1"/>
                                          </p:val>
                                        </p:tav>
                                      </p:tavLst>
                                    </p:anim>
                                    <p:anim calcmode="lin" valueType="num">
                                      <p:cBhvr>
                                        <p:cTn id="100" dur="166" tmFilter="0, 0; 0.125,0.2665; 0.25,0.4; 0.375,0.465; 0.5,0.5;  0.625,0.535; 0.75,0.6; 0.875,0.7335; 1,1">
                                          <p:stCondLst>
                                            <p:cond delay="662"/>
                                          </p:stCondLst>
                                        </p:cTn>
                                        <p:tgtEl>
                                          <p:spTgt spid="74777"/>
                                        </p:tgtEl>
                                        <p:attrNameLst>
                                          <p:attrName>ppt_y</p:attrName>
                                        </p:attrNameLst>
                                      </p:cBhvr>
                                      <p:tavLst>
                                        <p:tav tm="0" fmla="#ppt_y-sin(pi*$)/27">
                                          <p:val>
                                            <p:fltVal val="0"/>
                                          </p:val>
                                        </p:tav>
                                        <p:tav tm="100000">
                                          <p:val>
                                            <p:fltVal val="1"/>
                                          </p:val>
                                        </p:tav>
                                      </p:tavLst>
                                    </p:anim>
                                    <p:anim calcmode="lin" valueType="num">
                                      <p:cBhvr>
                                        <p:cTn id="101" dur="82" tmFilter="0, 0; 0.125,0.2665; 0.25,0.4; 0.375,0.465; 0.5,0.5;  0.625,0.535; 0.75,0.6; 0.875,0.7335; 1,1">
                                          <p:stCondLst>
                                            <p:cond delay="828"/>
                                          </p:stCondLst>
                                        </p:cTn>
                                        <p:tgtEl>
                                          <p:spTgt spid="74777"/>
                                        </p:tgtEl>
                                        <p:attrNameLst>
                                          <p:attrName>ppt_y</p:attrName>
                                        </p:attrNameLst>
                                      </p:cBhvr>
                                      <p:tavLst>
                                        <p:tav tm="0" fmla="#ppt_y-sin(pi*$)/81">
                                          <p:val>
                                            <p:fltVal val="0"/>
                                          </p:val>
                                        </p:tav>
                                        <p:tav tm="100000">
                                          <p:val>
                                            <p:fltVal val="1"/>
                                          </p:val>
                                        </p:tav>
                                      </p:tavLst>
                                    </p:anim>
                                    <p:animScale>
                                      <p:cBhvr>
                                        <p:cTn id="102" dur="13">
                                          <p:stCondLst>
                                            <p:cond delay="325"/>
                                          </p:stCondLst>
                                        </p:cTn>
                                        <p:tgtEl>
                                          <p:spTgt spid="74777"/>
                                        </p:tgtEl>
                                      </p:cBhvr>
                                      <p:to x="100000" y="60000"/>
                                    </p:animScale>
                                    <p:animScale>
                                      <p:cBhvr>
                                        <p:cTn id="103" dur="83" decel="50000">
                                          <p:stCondLst>
                                            <p:cond delay="338"/>
                                          </p:stCondLst>
                                        </p:cTn>
                                        <p:tgtEl>
                                          <p:spTgt spid="74777"/>
                                        </p:tgtEl>
                                      </p:cBhvr>
                                      <p:to x="100000" y="100000"/>
                                    </p:animScale>
                                    <p:animScale>
                                      <p:cBhvr>
                                        <p:cTn id="104" dur="13">
                                          <p:stCondLst>
                                            <p:cond delay="656"/>
                                          </p:stCondLst>
                                        </p:cTn>
                                        <p:tgtEl>
                                          <p:spTgt spid="74777"/>
                                        </p:tgtEl>
                                      </p:cBhvr>
                                      <p:to x="100000" y="80000"/>
                                    </p:animScale>
                                    <p:animScale>
                                      <p:cBhvr>
                                        <p:cTn id="105" dur="83" decel="50000">
                                          <p:stCondLst>
                                            <p:cond delay="669"/>
                                          </p:stCondLst>
                                        </p:cTn>
                                        <p:tgtEl>
                                          <p:spTgt spid="74777"/>
                                        </p:tgtEl>
                                      </p:cBhvr>
                                      <p:to x="100000" y="100000"/>
                                    </p:animScale>
                                    <p:animScale>
                                      <p:cBhvr>
                                        <p:cTn id="106" dur="13">
                                          <p:stCondLst>
                                            <p:cond delay="821"/>
                                          </p:stCondLst>
                                        </p:cTn>
                                        <p:tgtEl>
                                          <p:spTgt spid="74777"/>
                                        </p:tgtEl>
                                      </p:cBhvr>
                                      <p:to x="100000" y="90000"/>
                                    </p:animScale>
                                    <p:animScale>
                                      <p:cBhvr>
                                        <p:cTn id="107" dur="83" decel="50000">
                                          <p:stCondLst>
                                            <p:cond delay="834"/>
                                          </p:stCondLst>
                                        </p:cTn>
                                        <p:tgtEl>
                                          <p:spTgt spid="74777"/>
                                        </p:tgtEl>
                                      </p:cBhvr>
                                      <p:to x="100000" y="100000"/>
                                    </p:animScale>
                                    <p:animScale>
                                      <p:cBhvr>
                                        <p:cTn id="108" dur="13">
                                          <p:stCondLst>
                                            <p:cond delay="904"/>
                                          </p:stCondLst>
                                        </p:cTn>
                                        <p:tgtEl>
                                          <p:spTgt spid="74777"/>
                                        </p:tgtEl>
                                      </p:cBhvr>
                                      <p:to x="100000" y="95000"/>
                                    </p:animScale>
                                    <p:animScale>
                                      <p:cBhvr>
                                        <p:cTn id="109" dur="83" decel="50000">
                                          <p:stCondLst>
                                            <p:cond delay="917"/>
                                          </p:stCondLst>
                                        </p:cTn>
                                        <p:tgtEl>
                                          <p:spTgt spid="74777"/>
                                        </p:tgtEl>
                                      </p:cBhvr>
                                      <p:to x="100000" y="100000"/>
                                    </p:animScale>
                                  </p:childTnLst>
                                </p:cTn>
                              </p:par>
                              <p:par>
                                <p:cTn id="110" presetID="26" presetClass="entr" presetSubtype="0" fill="hold" grpId="0" nodeType="withEffect">
                                  <p:stCondLst>
                                    <p:cond delay="0"/>
                                  </p:stCondLst>
                                  <p:childTnLst>
                                    <p:set>
                                      <p:cBhvr>
                                        <p:cTn id="111" dur="1" fill="hold">
                                          <p:stCondLst>
                                            <p:cond delay="0"/>
                                          </p:stCondLst>
                                        </p:cTn>
                                        <p:tgtEl>
                                          <p:spTgt spid="74778"/>
                                        </p:tgtEl>
                                        <p:attrNameLst>
                                          <p:attrName>style.visibility</p:attrName>
                                        </p:attrNameLst>
                                      </p:cBhvr>
                                      <p:to>
                                        <p:strVal val="visible"/>
                                      </p:to>
                                    </p:set>
                                    <p:animEffect transition="in" filter="wipe(down)">
                                      <p:cBhvr>
                                        <p:cTn id="112" dur="290">
                                          <p:stCondLst>
                                            <p:cond delay="0"/>
                                          </p:stCondLst>
                                        </p:cTn>
                                        <p:tgtEl>
                                          <p:spTgt spid="74778"/>
                                        </p:tgtEl>
                                      </p:cBhvr>
                                    </p:animEffect>
                                    <p:anim calcmode="lin" valueType="num">
                                      <p:cBhvr>
                                        <p:cTn id="113" dur="911" tmFilter="0,0; 0.14,0.36; 0.43,0.73; 0.71,0.91; 1.0,1.0">
                                          <p:stCondLst>
                                            <p:cond delay="0"/>
                                          </p:stCondLst>
                                        </p:cTn>
                                        <p:tgtEl>
                                          <p:spTgt spid="74778"/>
                                        </p:tgtEl>
                                        <p:attrNameLst>
                                          <p:attrName>ppt_x</p:attrName>
                                        </p:attrNameLst>
                                      </p:cBhvr>
                                      <p:tavLst>
                                        <p:tav tm="0">
                                          <p:val>
                                            <p:strVal val="#ppt_x-0.25"/>
                                          </p:val>
                                        </p:tav>
                                        <p:tav tm="100000">
                                          <p:val>
                                            <p:strVal val="#ppt_x"/>
                                          </p:val>
                                        </p:tav>
                                      </p:tavLst>
                                    </p:anim>
                                    <p:anim calcmode="lin" valueType="num">
                                      <p:cBhvr>
                                        <p:cTn id="114" dur="332" tmFilter="0.0,0.0; 0.25,0.07; 0.50,0.2; 0.75,0.467; 1.0,1.0">
                                          <p:stCondLst>
                                            <p:cond delay="0"/>
                                          </p:stCondLst>
                                        </p:cTn>
                                        <p:tgtEl>
                                          <p:spTgt spid="74778"/>
                                        </p:tgtEl>
                                        <p:attrNameLst>
                                          <p:attrName>ppt_y</p:attrName>
                                        </p:attrNameLst>
                                      </p:cBhvr>
                                      <p:tavLst>
                                        <p:tav tm="0" fmla="#ppt_y-sin(pi*$)/3">
                                          <p:val>
                                            <p:fltVal val="0.5"/>
                                          </p:val>
                                        </p:tav>
                                        <p:tav tm="100000">
                                          <p:val>
                                            <p:fltVal val="1"/>
                                          </p:val>
                                        </p:tav>
                                      </p:tavLst>
                                    </p:anim>
                                    <p:anim calcmode="lin" valueType="num">
                                      <p:cBhvr>
                                        <p:cTn id="115" dur="332" tmFilter="0, 0; 0.125,0.2665; 0.25,0.4; 0.375,0.465; 0.5,0.5;  0.625,0.535; 0.75,0.6; 0.875,0.7335; 1,1">
                                          <p:stCondLst>
                                            <p:cond delay="332"/>
                                          </p:stCondLst>
                                        </p:cTn>
                                        <p:tgtEl>
                                          <p:spTgt spid="74778"/>
                                        </p:tgtEl>
                                        <p:attrNameLst>
                                          <p:attrName>ppt_y</p:attrName>
                                        </p:attrNameLst>
                                      </p:cBhvr>
                                      <p:tavLst>
                                        <p:tav tm="0" fmla="#ppt_y-sin(pi*$)/9">
                                          <p:val>
                                            <p:fltVal val="0"/>
                                          </p:val>
                                        </p:tav>
                                        <p:tav tm="100000">
                                          <p:val>
                                            <p:fltVal val="1"/>
                                          </p:val>
                                        </p:tav>
                                      </p:tavLst>
                                    </p:anim>
                                    <p:anim calcmode="lin" valueType="num">
                                      <p:cBhvr>
                                        <p:cTn id="116" dur="166" tmFilter="0, 0; 0.125,0.2665; 0.25,0.4; 0.375,0.465; 0.5,0.5;  0.625,0.535; 0.75,0.6; 0.875,0.7335; 1,1">
                                          <p:stCondLst>
                                            <p:cond delay="662"/>
                                          </p:stCondLst>
                                        </p:cTn>
                                        <p:tgtEl>
                                          <p:spTgt spid="74778"/>
                                        </p:tgtEl>
                                        <p:attrNameLst>
                                          <p:attrName>ppt_y</p:attrName>
                                        </p:attrNameLst>
                                      </p:cBhvr>
                                      <p:tavLst>
                                        <p:tav tm="0" fmla="#ppt_y-sin(pi*$)/27">
                                          <p:val>
                                            <p:fltVal val="0"/>
                                          </p:val>
                                        </p:tav>
                                        <p:tav tm="100000">
                                          <p:val>
                                            <p:fltVal val="1"/>
                                          </p:val>
                                        </p:tav>
                                      </p:tavLst>
                                    </p:anim>
                                    <p:anim calcmode="lin" valueType="num">
                                      <p:cBhvr>
                                        <p:cTn id="117" dur="82" tmFilter="0, 0; 0.125,0.2665; 0.25,0.4; 0.375,0.465; 0.5,0.5;  0.625,0.535; 0.75,0.6; 0.875,0.7335; 1,1">
                                          <p:stCondLst>
                                            <p:cond delay="828"/>
                                          </p:stCondLst>
                                        </p:cTn>
                                        <p:tgtEl>
                                          <p:spTgt spid="74778"/>
                                        </p:tgtEl>
                                        <p:attrNameLst>
                                          <p:attrName>ppt_y</p:attrName>
                                        </p:attrNameLst>
                                      </p:cBhvr>
                                      <p:tavLst>
                                        <p:tav tm="0" fmla="#ppt_y-sin(pi*$)/81">
                                          <p:val>
                                            <p:fltVal val="0"/>
                                          </p:val>
                                        </p:tav>
                                        <p:tav tm="100000">
                                          <p:val>
                                            <p:fltVal val="1"/>
                                          </p:val>
                                        </p:tav>
                                      </p:tavLst>
                                    </p:anim>
                                    <p:animScale>
                                      <p:cBhvr>
                                        <p:cTn id="118" dur="13">
                                          <p:stCondLst>
                                            <p:cond delay="325"/>
                                          </p:stCondLst>
                                        </p:cTn>
                                        <p:tgtEl>
                                          <p:spTgt spid="74778"/>
                                        </p:tgtEl>
                                      </p:cBhvr>
                                      <p:to x="100000" y="60000"/>
                                    </p:animScale>
                                    <p:animScale>
                                      <p:cBhvr>
                                        <p:cTn id="119" dur="83" decel="50000">
                                          <p:stCondLst>
                                            <p:cond delay="338"/>
                                          </p:stCondLst>
                                        </p:cTn>
                                        <p:tgtEl>
                                          <p:spTgt spid="74778"/>
                                        </p:tgtEl>
                                      </p:cBhvr>
                                      <p:to x="100000" y="100000"/>
                                    </p:animScale>
                                    <p:animScale>
                                      <p:cBhvr>
                                        <p:cTn id="120" dur="13">
                                          <p:stCondLst>
                                            <p:cond delay="656"/>
                                          </p:stCondLst>
                                        </p:cTn>
                                        <p:tgtEl>
                                          <p:spTgt spid="74778"/>
                                        </p:tgtEl>
                                      </p:cBhvr>
                                      <p:to x="100000" y="80000"/>
                                    </p:animScale>
                                    <p:animScale>
                                      <p:cBhvr>
                                        <p:cTn id="121" dur="83" decel="50000">
                                          <p:stCondLst>
                                            <p:cond delay="669"/>
                                          </p:stCondLst>
                                        </p:cTn>
                                        <p:tgtEl>
                                          <p:spTgt spid="74778"/>
                                        </p:tgtEl>
                                      </p:cBhvr>
                                      <p:to x="100000" y="100000"/>
                                    </p:animScale>
                                    <p:animScale>
                                      <p:cBhvr>
                                        <p:cTn id="122" dur="13">
                                          <p:stCondLst>
                                            <p:cond delay="821"/>
                                          </p:stCondLst>
                                        </p:cTn>
                                        <p:tgtEl>
                                          <p:spTgt spid="74778"/>
                                        </p:tgtEl>
                                      </p:cBhvr>
                                      <p:to x="100000" y="90000"/>
                                    </p:animScale>
                                    <p:animScale>
                                      <p:cBhvr>
                                        <p:cTn id="123" dur="83" decel="50000">
                                          <p:stCondLst>
                                            <p:cond delay="834"/>
                                          </p:stCondLst>
                                        </p:cTn>
                                        <p:tgtEl>
                                          <p:spTgt spid="74778"/>
                                        </p:tgtEl>
                                      </p:cBhvr>
                                      <p:to x="100000" y="100000"/>
                                    </p:animScale>
                                    <p:animScale>
                                      <p:cBhvr>
                                        <p:cTn id="124" dur="13">
                                          <p:stCondLst>
                                            <p:cond delay="904"/>
                                          </p:stCondLst>
                                        </p:cTn>
                                        <p:tgtEl>
                                          <p:spTgt spid="74778"/>
                                        </p:tgtEl>
                                      </p:cBhvr>
                                      <p:to x="100000" y="95000"/>
                                    </p:animScale>
                                    <p:animScale>
                                      <p:cBhvr>
                                        <p:cTn id="125" dur="83" decel="50000">
                                          <p:stCondLst>
                                            <p:cond delay="917"/>
                                          </p:stCondLst>
                                        </p:cTn>
                                        <p:tgtEl>
                                          <p:spTgt spid="74778"/>
                                        </p:tgtEl>
                                      </p:cBhvr>
                                      <p:to x="100000" y="100000"/>
                                    </p:animScale>
                                  </p:childTnLst>
                                </p:cTn>
                              </p:par>
                              <p:par>
                                <p:cTn id="126" presetID="26" presetClass="entr" presetSubtype="0" fill="hold" grpId="0" nodeType="withEffect">
                                  <p:stCondLst>
                                    <p:cond delay="0"/>
                                  </p:stCondLst>
                                  <p:childTnLst>
                                    <p:set>
                                      <p:cBhvr>
                                        <p:cTn id="127" dur="1" fill="hold">
                                          <p:stCondLst>
                                            <p:cond delay="0"/>
                                          </p:stCondLst>
                                        </p:cTn>
                                        <p:tgtEl>
                                          <p:spTgt spid="74779"/>
                                        </p:tgtEl>
                                        <p:attrNameLst>
                                          <p:attrName>style.visibility</p:attrName>
                                        </p:attrNameLst>
                                      </p:cBhvr>
                                      <p:to>
                                        <p:strVal val="visible"/>
                                      </p:to>
                                    </p:set>
                                    <p:animEffect transition="in" filter="wipe(down)">
                                      <p:cBhvr>
                                        <p:cTn id="128" dur="290">
                                          <p:stCondLst>
                                            <p:cond delay="0"/>
                                          </p:stCondLst>
                                        </p:cTn>
                                        <p:tgtEl>
                                          <p:spTgt spid="74779"/>
                                        </p:tgtEl>
                                      </p:cBhvr>
                                    </p:animEffect>
                                    <p:anim calcmode="lin" valueType="num">
                                      <p:cBhvr>
                                        <p:cTn id="129" dur="911" tmFilter="0,0; 0.14,0.36; 0.43,0.73; 0.71,0.91; 1.0,1.0">
                                          <p:stCondLst>
                                            <p:cond delay="0"/>
                                          </p:stCondLst>
                                        </p:cTn>
                                        <p:tgtEl>
                                          <p:spTgt spid="74779"/>
                                        </p:tgtEl>
                                        <p:attrNameLst>
                                          <p:attrName>ppt_x</p:attrName>
                                        </p:attrNameLst>
                                      </p:cBhvr>
                                      <p:tavLst>
                                        <p:tav tm="0">
                                          <p:val>
                                            <p:strVal val="#ppt_x-0.25"/>
                                          </p:val>
                                        </p:tav>
                                        <p:tav tm="100000">
                                          <p:val>
                                            <p:strVal val="#ppt_x"/>
                                          </p:val>
                                        </p:tav>
                                      </p:tavLst>
                                    </p:anim>
                                    <p:anim calcmode="lin" valueType="num">
                                      <p:cBhvr>
                                        <p:cTn id="130" dur="332" tmFilter="0.0,0.0; 0.25,0.07; 0.50,0.2; 0.75,0.467; 1.0,1.0">
                                          <p:stCondLst>
                                            <p:cond delay="0"/>
                                          </p:stCondLst>
                                        </p:cTn>
                                        <p:tgtEl>
                                          <p:spTgt spid="74779"/>
                                        </p:tgtEl>
                                        <p:attrNameLst>
                                          <p:attrName>ppt_y</p:attrName>
                                        </p:attrNameLst>
                                      </p:cBhvr>
                                      <p:tavLst>
                                        <p:tav tm="0" fmla="#ppt_y-sin(pi*$)/3">
                                          <p:val>
                                            <p:fltVal val="0.5"/>
                                          </p:val>
                                        </p:tav>
                                        <p:tav tm="100000">
                                          <p:val>
                                            <p:fltVal val="1"/>
                                          </p:val>
                                        </p:tav>
                                      </p:tavLst>
                                    </p:anim>
                                    <p:anim calcmode="lin" valueType="num">
                                      <p:cBhvr>
                                        <p:cTn id="131" dur="332" tmFilter="0, 0; 0.125,0.2665; 0.25,0.4; 0.375,0.465; 0.5,0.5;  0.625,0.535; 0.75,0.6; 0.875,0.7335; 1,1">
                                          <p:stCondLst>
                                            <p:cond delay="332"/>
                                          </p:stCondLst>
                                        </p:cTn>
                                        <p:tgtEl>
                                          <p:spTgt spid="74779"/>
                                        </p:tgtEl>
                                        <p:attrNameLst>
                                          <p:attrName>ppt_y</p:attrName>
                                        </p:attrNameLst>
                                      </p:cBhvr>
                                      <p:tavLst>
                                        <p:tav tm="0" fmla="#ppt_y-sin(pi*$)/9">
                                          <p:val>
                                            <p:fltVal val="0"/>
                                          </p:val>
                                        </p:tav>
                                        <p:tav tm="100000">
                                          <p:val>
                                            <p:fltVal val="1"/>
                                          </p:val>
                                        </p:tav>
                                      </p:tavLst>
                                    </p:anim>
                                    <p:anim calcmode="lin" valueType="num">
                                      <p:cBhvr>
                                        <p:cTn id="132" dur="166" tmFilter="0, 0; 0.125,0.2665; 0.25,0.4; 0.375,0.465; 0.5,0.5;  0.625,0.535; 0.75,0.6; 0.875,0.7335; 1,1">
                                          <p:stCondLst>
                                            <p:cond delay="662"/>
                                          </p:stCondLst>
                                        </p:cTn>
                                        <p:tgtEl>
                                          <p:spTgt spid="74779"/>
                                        </p:tgtEl>
                                        <p:attrNameLst>
                                          <p:attrName>ppt_y</p:attrName>
                                        </p:attrNameLst>
                                      </p:cBhvr>
                                      <p:tavLst>
                                        <p:tav tm="0" fmla="#ppt_y-sin(pi*$)/27">
                                          <p:val>
                                            <p:fltVal val="0"/>
                                          </p:val>
                                        </p:tav>
                                        <p:tav tm="100000">
                                          <p:val>
                                            <p:fltVal val="1"/>
                                          </p:val>
                                        </p:tav>
                                      </p:tavLst>
                                    </p:anim>
                                    <p:anim calcmode="lin" valueType="num">
                                      <p:cBhvr>
                                        <p:cTn id="133" dur="82" tmFilter="0, 0; 0.125,0.2665; 0.25,0.4; 0.375,0.465; 0.5,0.5;  0.625,0.535; 0.75,0.6; 0.875,0.7335; 1,1">
                                          <p:stCondLst>
                                            <p:cond delay="828"/>
                                          </p:stCondLst>
                                        </p:cTn>
                                        <p:tgtEl>
                                          <p:spTgt spid="74779"/>
                                        </p:tgtEl>
                                        <p:attrNameLst>
                                          <p:attrName>ppt_y</p:attrName>
                                        </p:attrNameLst>
                                      </p:cBhvr>
                                      <p:tavLst>
                                        <p:tav tm="0" fmla="#ppt_y-sin(pi*$)/81">
                                          <p:val>
                                            <p:fltVal val="0"/>
                                          </p:val>
                                        </p:tav>
                                        <p:tav tm="100000">
                                          <p:val>
                                            <p:fltVal val="1"/>
                                          </p:val>
                                        </p:tav>
                                      </p:tavLst>
                                    </p:anim>
                                    <p:animScale>
                                      <p:cBhvr>
                                        <p:cTn id="134" dur="13">
                                          <p:stCondLst>
                                            <p:cond delay="325"/>
                                          </p:stCondLst>
                                        </p:cTn>
                                        <p:tgtEl>
                                          <p:spTgt spid="74779"/>
                                        </p:tgtEl>
                                      </p:cBhvr>
                                      <p:to x="100000" y="60000"/>
                                    </p:animScale>
                                    <p:animScale>
                                      <p:cBhvr>
                                        <p:cTn id="135" dur="83" decel="50000">
                                          <p:stCondLst>
                                            <p:cond delay="338"/>
                                          </p:stCondLst>
                                        </p:cTn>
                                        <p:tgtEl>
                                          <p:spTgt spid="74779"/>
                                        </p:tgtEl>
                                      </p:cBhvr>
                                      <p:to x="100000" y="100000"/>
                                    </p:animScale>
                                    <p:animScale>
                                      <p:cBhvr>
                                        <p:cTn id="136" dur="13">
                                          <p:stCondLst>
                                            <p:cond delay="656"/>
                                          </p:stCondLst>
                                        </p:cTn>
                                        <p:tgtEl>
                                          <p:spTgt spid="74779"/>
                                        </p:tgtEl>
                                      </p:cBhvr>
                                      <p:to x="100000" y="80000"/>
                                    </p:animScale>
                                    <p:animScale>
                                      <p:cBhvr>
                                        <p:cTn id="137" dur="83" decel="50000">
                                          <p:stCondLst>
                                            <p:cond delay="669"/>
                                          </p:stCondLst>
                                        </p:cTn>
                                        <p:tgtEl>
                                          <p:spTgt spid="74779"/>
                                        </p:tgtEl>
                                      </p:cBhvr>
                                      <p:to x="100000" y="100000"/>
                                    </p:animScale>
                                    <p:animScale>
                                      <p:cBhvr>
                                        <p:cTn id="138" dur="13">
                                          <p:stCondLst>
                                            <p:cond delay="821"/>
                                          </p:stCondLst>
                                        </p:cTn>
                                        <p:tgtEl>
                                          <p:spTgt spid="74779"/>
                                        </p:tgtEl>
                                      </p:cBhvr>
                                      <p:to x="100000" y="90000"/>
                                    </p:animScale>
                                    <p:animScale>
                                      <p:cBhvr>
                                        <p:cTn id="139" dur="83" decel="50000">
                                          <p:stCondLst>
                                            <p:cond delay="834"/>
                                          </p:stCondLst>
                                        </p:cTn>
                                        <p:tgtEl>
                                          <p:spTgt spid="74779"/>
                                        </p:tgtEl>
                                      </p:cBhvr>
                                      <p:to x="100000" y="100000"/>
                                    </p:animScale>
                                    <p:animScale>
                                      <p:cBhvr>
                                        <p:cTn id="140" dur="13">
                                          <p:stCondLst>
                                            <p:cond delay="904"/>
                                          </p:stCondLst>
                                        </p:cTn>
                                        <p:tgtEl>
                                          <p:spTgt spid="74779"/>
                                        </p:tgtEl>
                                      </p:cBhvr>
                                      <p:to x="100000" y="95000"/>
                                    </p:animScale>
                                    <p:animScale>
                                      <p:cBhvr>
                                        <p:cTn id="141" dur="83" decel="50000">
                                          <p:stCondLst>
                                            <p:cond delay="917"/>
                                          </p:stCondLst>
                                        </p:cTn>
                                        <p:tgtEl>
                                          <p:spTgt spid="74779"/>
                                        </p:tgtEl>
                                      </p:cBhvr>
                                      <p:to x="100000" y="100000"/>
                                    </p:animScale>
                                  </p:childTnLst>
                                </p:cTn>
                              </p:par>
                              <p:par>
                                <p:cTn id="142" presetID="26" presetClass="entr" presetSubtype="0" fill="hold" grpId="0" nodeType="withEffect">
                                  <p:stCondLst>
                                    <p:cond delay="0"/>
                                  </p:stCondLst>
                                  <p:childTnLst>
                                    <p:set>
                                      <p:cBhvr>
                                        <p:cTn id="143" dur="1" fill="hold">
                                          <p:stCondLst>
                                            <p:cond delay="0"/>
                                          </p:stCondLst>
                                        </p:cTn>
                                        <p:tgtEl>
                                          <p:spTgt spid="74780"/>
                                        </p:tgtEl>
                                        <p:attrNameLst>
                                          <p:attrName>style.visibility</p:attrName>
                                        </p:attrNameLst>
                                      </p:cBhvr>
                                      <p:to>
                                        <p:strVal val="visible"/>
                                      </p:to>
                                    </p:set>
                                    <p:animEffect transition="in" filter="wipe(down)">
                                      <p:cBhvr>
                                        <p:cTn id="144" dur="290">
                                          <p:stCondLst>
                                            <p:cond delay="0"/>
                                          </p:stCondLst>
                                        </p:cTn>
                                        <p:tgtEl>
                                          <p:spTgt spid="74780"/>
                                        </p:tgtEl>
                                      </p:cBhvr>
                                    </p:animEffect>
                                    <p:anim calcmode="lin" valueType="num">
                                      <p:cBhvr>
                                        <p:cTn id="145" dur="911" tmFilter="0,0; 0.14,0.36; 0.43,0.73; 0.71,0.91; 1.0,1.0">
                                          <p:stCondLst>
                                            <p:cond delay="0"/>
                                          </p:stCondLst>
                                        </p:cTn>
                                        <p:tgtEl>
                                          <p:spTgt spid="74780"/>
                                        </p:tgtEl>
                                        <p:attrNameLst>
                                          <p:attrName>ppt_x</p:attrName>
                                        </p:attrNameLst>
                                      </p:cBhvr>
                                      <p:tavLst>
                                        <p:tav tm="0">
                                          <p:val>
                                            <p:strVal val="#ppt_x-0.25"/>
                                          </p:val>
                                        </p:tav>
                                        <p:tav tm="100000">
                                          <p:val>
                                            <p:strVal val="#ppt_x"/>
                                          </p:val>
                                        </p:tav>
                                      </p:tavLst>
                                    </p:anim>
                                    <p:anim calcmode="lin" valueType="num">
                                      <p:cBhvr>
                                        <p:cTn id="146" dur="332" tmFilter="0.0,0.0; 0.25,0.07; 0.50,0.2; 0.75,0.467; 1.0,1.0">
                                          <p:stCondLst>
                                            <p:cond delay="0"/>
                                          </p:stCondLst>
                                        </p:cTn>
                                        <p:tgtEl>
                                          <p:spTgt spid="74780"/>
                                        </p:tgtEl>
                                        <p:attrNameLst>
                                          <p:attrName>ppt_y</p:attrName>
                                        </p:attrNameLst>
                                      </p:cBhvr>
                                      <p:tavLst>
                                        <p:tav tm="0" fmla="#ppt_y-sin(pi*$)/3">
                                          <p:val>
                                            <p:fltVal val="0.5"/>
                                          </p:val>
                                        </p:tav>
                                        <p:tav tm="100000">
                                          <p:val>
                                            <p:fltVal val="1"/>
                                          </p:val>
                                        </p:tav>
                                      </p:tavLst>
                                    </p:anim>
                                    <p:anim calcmode="lin" valueType="num">
                                      <p:cBhvr>
                                        <p:cTn id="147" dur="332" tmFilter="0, 0; 0.125,0.2665; 0.25,0.4; 0.375,0.465; 0.5,0.5;  0.625,0.535; 0.75,0.6; 0.875,0.7335; 1,1">
                                          <p:stCondLst>
                                            <p:cond delay="332"/>
                                          </p:stCondLst>
                                        </p:cTn>
                                        <p:tgtEl>
                                          <p:spTgt spid="74780"/>
                                        </p:tgtEl>
                                        <p:attrNameLst>
                                          <p:attrName>ppt_y</p:attrName>
                                        </p:attrNameLst>
                                      </p:cBhvr>
                                      <p:tavLst>
                                        <p:tav tm="0" fmla="#ppt_y-sin(pi*$)/9">
                                          <p:val>
                                            <p:fltVal val="0"/>
                                          </p:val>
                                        </p:tav>
                                        <p:tav tm="100000">
                                          <p:val>
                                            <p:fltVal val="1"/>
                                          </p:val>
                                        </p:tav>
                                      </p:tavLst>
                                    </p:anim>
                                    <p:anim calcmode="lin" valueType="num">
                                      <p:cBhvr>
                                        <p:cTn id="148" dur="166" tmFilter="0, 0; 0.125,0.2665; 0.25,0.4; 0.375,0.465; 0.5,0.5;  0.625,0.535; 0.75,0.6; 0.875,0.7335; 1,1">
                                          <p:stCondLst>
                                            <p:cond delay="662"/>
                                          </p:stCondLst>
                                        </p:cTn>
                                        <p:tgtEl>
                                          <p:spTgt spid="74780"/>
                                        </p:tgtEl>
                                        <p:attrNameLst>
                                          <p:attrName>ppt_y</p:attrName>
                                        </p:attrNameLst>
                                      </p:cBhvr>
                                      <p:tavLst>
                                        <p:tav tm="0" fmla="#ppt_y-sin(pi*$)/27">
                                          <p:val>
                                            <p:fltVal val="0"/>
                                          </p:val>
                                        </p:tav>
                                        <p:tav tm="100000">
                                          <p:val>
                                            <p:fltVal val="1"/>
                                          </p:val>
                                        </p:tav>
                                      </p:tavLst>
                                    </p:anim>
                                    <p:anim calcmode="lin" valueType="num">
                                      <p:cBhvr>
                                        <p:cTn id="149" dur="82" tmFilter="0, 0; 0.125,0.2665; 0.25,0.4; 0.375,0.465; 0.5,0.5;  0.625,0.535; 0.75,0.6; 0.875,0.7335; 1,1">
                                          <p:stCondLst>
                                            <p:cond delay="828"/>
                                          </p:stCondLst>
                                        </p:cTn>
                                        <p:tgtEl>
                                          <p:spTgt spid="74780"/>
                                        </p:tgtEl>
                                        <p:attrNameLst>
                                          <p:attrName>ppt_y</p:attrName>
                                        </p:attrNameLst>
                                      </p:cBhvr>
                                      <p:tavLst>
                                        <p:tav tm="0" fmla="#ppt_y-sin(pi*$)/81">
                                          <p:val>
                                            <p:fltVal val="0"/>
                                          </p:val>
                                        </p:tav>
                                        <p:tav tm="100000">
                                          <p:val>
                                            <p:fltVal val="1"/>
                                          </p:val>
                                        </p:tav>
                                      </p:tavLst>
                                    </p:anim>
                                    <p:animScale>
                                      <p:cBhvr>
                                        <p:cTn id="150" dur="13">
                                          <p:stCondLst>
                                            <p:cond delay="325"/>
                                          </p:stCondLst>
                                        </p:cTn>
                                        <p:tgtEl>
                                          <p:spTgt spid="74780"/>
                                        </p:tgtEl>
                                      </p:cBhvr>
                                      <p:to x="100000" y="60000"/>
                                    </p:animScale>
                                    <p:animScale>
                                      <p:cBhvr>
                                        <p:cTn id="151" dur="83" decel="50000">
                                          <p:stCondLst>
                                            <p:cond delay="338"/>
                                          </p:stCondLst>
                                        </p:cTn>
                                        <p:tgtEl>
                                          <p:spTgt spid="74780"/>
                                        </p:tgtEl>
                                      </p:cBhvr>
                                      <p:to x="100000" y="100000"/>
                                    </p:animScale>
                                    <p:animScale>
                                      <p:cBhvr>
                                        <p:cTn id="152" dur="13">
                                          <p:stCondLst>
                                            <p:cond delay="656"/>
                                          </p:stCondLst>
                                        </p:cTn>
                                        <p:tgtEl>
                                          <p:spTgt spid="74780"/>
                                        </p:tgtEl>
                                      </p:cBhvr>
                                      <p:to x="100000" y="80000"/>
                                    </p:animScale>
                                    <p:animScale>
                                      <p:cBhvr>
                                        <p:cTn id="153" dur="83" decel="50000">
                                          <p:stCondLst>
                                            <p:cond delay="669"/>
                                          </p:stCondLst>
                                        </p:cTn>
                                        <p:tgtEl>
                                          <p:spTgt spid="74780"/>
                                        </p:tgtEl>
                                      </p:cBhvr>
                                      <p:to x="100000" y="100000"/>
                                    </p:animScale>
                                    <p:animScale>
                                      <p:cBhvr>
                                        <p:cTn id="154" dur="13">
                                          <p:stCondLst>
                                            <p:cond delay="821"/>
                                          </p:stCondLst>
                                        </p:cTn>
                                        <p:tgtEl>
                                          <p:spTgt spid="74780"/>
                                        </p:tgtEl>
                                      </p:cBhvr>
                                      <p:to x="100000" y="90000"/>
                                    </p:animScale>
                                    <p:animScale>
                                      <p:cBhvr>
                                        <p:cTn id="155" dur="83" decel="50000">
                                          <p:stCondLst>
                                            <p:cond delay="834"/>
                                          </p:stCondLst>
                                        </p:cTn>
                                        <p:tgtEl>
                                          <p:spTgt spid="74780"/>
                                        </p:tgtEl>
                                      </p:cBhvr>
                                      <p:to x="100000" y="100000"/>
                                    </p:animScale>
                                    <p:animScale>
                                      <p:cBhvr>
                                        <p:cTn id="156" dur="13">
                                          <p:stCondLst>
                                            <p:cond delay="904"/>
                                          </p:stCondLst>
                                        </p:cTn>
                                        <p:tgtEl>
                                          <p:spTgt spid="74780"/>
                                        </p:tgtEl>
                                      </p:cBhvr>
                                      <p:to x="100000" y="95000"/>
                                    </p:animScale>
                                    <p:animScale>
                                      <p:cBhvr>
                                        <p:cTn id="157" dur="83" decel="50000">
                                          <p:stCondLst>
                                            <p:cond delay="917"/>
                                          </p:stCondLst>
                                        </p:cTn>
                                        <p:tgtEl>
                                          <p:spTgt spid="74780"/>
                                        </p:tgtEl>
                                      </p:cBhvr>
                                      <p:to x="100000" y="100000"/>
                                    </p:animScale>
                                  </p:childTnLst>
                                </p:cTn>
                              </p:par>
                              <p:par>
                                <p:cTn id="158" presetID="26" presetClass="entr" presetSubtype="0" fill="hold" grpId="0" nodeType="withEffect">
                                  <p:stCondLst>
                                    <p:cond delay="0"/>
                                  </p:stCondLst>
                                  <p:childTnLst>
                                    <p:set>
                                      <p:cBhvr>
                                        <p:cTn id="159" dur="1" fill="hold">
                                          <p:stCondLst>
                                            <p:cond delay="0"/>
                                          </p:stCondLst>
                                        </p:cTn>
                                        <p:tgtEl>
                                          <p:spTgt spid="74781"/>
                                        </p:tgtEl>
                                        <p:attrNameLst>
                                          <p:attrName>style.visibility</p:attrName>
                                        </p:attrNameLst>
                                      </p:cBhvr>
                                      <p:to>
                                        <p:strVal val="visible"/>
                                      </p:to>
                                    </p:set>
                                    <p:animEffect transition="in" filter="wipe(down)">
                                      <p:cBhvr>
                                        <p:cTn id="160" dur="290">
                                          <p:stCondLst>
                                            <p:cond delay="0"/>
                                          </p:stCondLst>
                                        </p:cTn>
                                        <p:tgtEl>
                                          <p:spTgt spid="74781"/>
                                        </p:tgtEl>
                                      </p:cBhvr>
                                    </p:animEffect>
                                    <p:anim calcmode="lin" valueType="num">
                                      <p:cBhvr>
                                        <p:cTn id="161" dur="911" tmFilter="0,0; 0.14,0.36; 0.43,0.73; 0.71,0.91; 1.0,1.0">
                                          <p:stCondLst>
                                            <p:cond delay="0"/>
                                          </p:stCondLst>
                                        </p:cTn>
                                        <p:tgtEl>
                                          <p:spTgt spid="74781"/>
                                        </p:tgtEl>
                                        <p:attrNameLst>
                                          <p:attrName>ppt_x</p:attrName>
                                        </p:attrNameLst>
                                      </p:cBhvr>
                                      <p:tavLst>
                                        <p:tav tm="0">
                                          <p:val>
                                            <p:strVal val="#ppt_x-0.25"/>
                                          </p:val>
                                        </p:tav>
                                        <p:tav tm="100000">
                                          <p:val>
                                            <p:strVal val="#ppt_x"/>
                                          </p:val>
                                        </p:tav>
                                      </p:tavLst>
                                    </p:anim>
                                    <p:anim calcmode="lin" valueType="num">
                                      <p:cBhvr>
                                        <p:cTn id="162" dur="332" tmFilter="0.0,0.0; 0.25,0.07; 0.50,0.2; 0.75,0.467; 1.0,1.0">
                                          <p:stCondLst>
                                            <p:cond delay="0"/>
                                          </p:stCondLst>
                                        </p:cTn>
                                        <p:tgtEl>
                                          <p:spTgt spid="74781"/>
                                        </p:tgtEl>
                                        <p:attrNameLst>
                                          <p:attrName>ppt_y</p:attrName>
                                        </p:attrNameLst>
                                      </p:cBhvr>
                                      <p:tavLst>
                                        <p:tav tm="0" fmla="#ppt_y-sin(pi*$)/3">
                                          <p:val>
                                            <p:fltVal val="0.5"/>
                                          </p:val>
                                        </p:tav>
                                        <p:tav tm="100000">
                                          <p:val>
                                            <p:fltVal val="1"/>
                                          </p:val>
                                        </p:tav>
                                      </p:tavLst>
                                    </p:anim>
                                    <p:anim calcmode="lin" valueType="num">
                                      <p:cBhvr>
                                        <p:cTn id="163" dur="332" tmFilter="0, 0; 0.125,0.2665; 0.25,0.4; 0.375,0.465; 0.5,0.5;  0.625,0.535; 0.75,0.6; 0.875,0.7335; 1,1">
                                          <p:stCondLst>
                                            <p:cond delay="332"/>
                                          </p:stCondLst>
                                        </p:cTn>
                                        <p:tgtEl>
                                          <p:spTgt spid="74781"/>
                                        </p:tgtEl>
                                        <p:attrNameLst>
                                          <p:attrName>ppt_y</p:attrName>
                                        </p:attrNameLst>
                                      </p:cBhvr>
                                      <p:tavLst>
                                        <p:tav tm="0" fmla="#ppt_y-sin(pi*$)/9">
                                          <p:val>
                                            <p:fltVal val="0"/>
                                          </p:val>
                                        </p:tav>
                                        <p:tav tm="100000">
                                          <p:val>
                                            <p:fltVal val="1"/>
                                          </p:val>
                                        </p:tav>
                                      </p:tavLst>
                                    </p:anim>
                                    <p:anim calcmode="lin" valueType="num">
                                      <p:cBhvr>
                                        <p:cTn id="164" dur="166" tmFilter="0, 0; 0.125,0.2665; 0.25,0.4; 0.375,0.465; 0.5,0.5;  0.625,0.535; 0.75,0.6; 0.875,0.7335; 1,1">
                                          <p:stCondLst>
                                            <p:cond delay="662"/>
                                          </p:stCondLst>
                                        </p:cTn>
                                        <p:tgtEl>
                                          <p:spTgt spid="74781"/>
                                        </p:tgtEl>
                                        <p:attrNameLst>
                                          <p:attrName>ppt_y</p:attrName>
                                        </p:attrNameLst>
                                      </p:cBhvr>
                                      <p:tavLst>
                                        <p:tav tm="0" fmla="#ppt_y-sin(pi*$)/27">
                                          <p:val>
                                            <p:fltVal val="0"/>
                                          </p:val>
                                        </p:tav>
                                        <p:tav tm="100000">
                                          <p:val>
                                            <p:fltVal val="1"/>
                                          </p:val>
                                        </p:tav>
                                      </p:tavLst>
                                    </p:anim>
                                    <p:anim calcmode="lin" valueType="num">
                                      <p:cBhvr>
                                        <p:cTn id="165" dur="82" tmFilter="0, 0; 0.125,0.2665; 0.25,0.4; 0.375,0.465; 0.5,0.5;  0.625,0.535; 0.75,0.6; 0.875,0.7335; 1,1">
                                          <p:stCondLst>
                                            <p:cond delay="828"/>
                                          </p:stCondLst>
                                        </p:cTn>
                                        <p:tgtEl>
                                          <p:spTgt spid="74781"/>
                                        </p:tgtEl>
                                        <p:attrNameLst>
                                          <p:attrName>ppt_y</p:attrName>
                                        </p:attrNameLst>
                                      </p:cBhvr>
                                      <p:tavLst>
                                        <p:tav tm="0" fmla="#ppt_y-sin(pi*$)/81">
                                          <p:val>
                                            <p:fltVal val="0"/>
                                          </p:val>
                                        </p:tav>
                                        <p:tav tm="100000">
                                          <p:val>
                                            <p:fltVal val="1"/>
                                          </p:val>
                                        </p:tav>
                                      </p:tavLst>
                                    </p:anim>
                                    <p:animScale>
                                      <p:cBhvr>
                                        <p:cTn id="166" dur="13">
                                          <p:stCondLst>
                                            <p:cond delay="325"/>
                                          </p:stCondLst>
                                        </p:cTn>
                                        <p:tgtEl>
                                          <p:spTgt spid="74781"/>
                                        </p:tgtEl>
                                      </p:cBhvr>
                                      <p:to x="100000" y="60000"/>
                                    </p:animScale>
                                    <p:animScale>
                                      <p:cBhvr>
                                        <p:cTn id="167" dur="83" decel="50000">
                                          <p:stCondLst>
                                            <p:cond delay="338"/>
                                          </p:stCondLst>
                                        </p:cTn>
                                        <p:tgtEl>
                                          <p:spTgt spid="74781"/>
                                        </p:tgtEl>
                                      </p:cBhvr>
                                      <p:to x="100000" y="100000"/>
                                    </p:animScale>
                                    <p:animScale>
                                      <p:cBhvr>
                                        <p:cTn id="168" dur="13">
                                          <p:stCondLst>
                                            <p:cond delay="656"/>
                                          </p:stCondLst>
                                        </p:cTn>
                                        <p:tgtEl>
                                          <p:spTgt spid="74781"/>
                                        </p:tgtEl>
                                      </p:cBhvr>
                                      <p:to x="100000" y="80000"/>
                                    </p:animScale>
                                    <p:animScale>
                                      <p:cBhvr>
                                        <p:cTn id="169" dur="83" decel="50000">
                                          <p:stCondLst>
                                            <p:cond delay="669"/>
                                          </p:stCondLst>
                                        </p:cTn>
                                        <p:tgtEl>
                                          <p:spTgt spid="74781"/>
                                        </p:tgtEl>
                                      </p:cBhvr>
                                      <p:to x="100000" y="100000"/>
                                    </p:animScale>
                                    <p:animScale>
                                      <p:cBhvr>
                                        <p:cTn id="170" dur="13">
                                          <p:stCondLst>
                                            <p:cond delay="821"/>
                                          </p:stCondLst>
                                        </p:cTn>
                                        <p:tgtEl>
                                          <p:spTgt spid="74781"/>
                                        </p:tgtEl>
                                      </p:cBhvr>
                                      <p:to x="100000" y="90000"/>
                                    </p:animScale>
                                    <p:animScale>
                                      <p:cBhvr>
                                        <p:cTn id="171" dur="83" decel="50000">
                                          <p:stCondLst>
                                            <p:cond delay="834"/>
                                          </p:stCondLst>
                                        </p:cTn>
                                        <p:tgtEl>
                                          <p:spTgt spid="74781"/>
                                        </p:tgtEl>
                                      </p:cBhvr>
                                      <p:to x="100000" y="100000"/>
                                    </p:animScale>
                                    <p:animScale>
                                      <p:cBhvr>
                                        <p:cTn id="172" dur="13">
                                          <p:stCondLst>
                                            <p:cond delay="904"/>
                                          </p:stCondLst>
                                        </p:cTn>
                                        <p:tgtEl>
                                          <p:spTgt spid="74781"/>
                                        </p:tgtEl>
                                      </p:cBhvr>
                                      <p:to x="100000" y="95000"/>
                                    </p:animScale>
                                    <p:animScale>
                                      <p:cBhvr>
                                        <p:cTn id="173" dur="83" decel="50000">
                                          <p:stCondLst>
                                            <p:cond delay="917"/>
                                          </p:stCondLst>
                                        </p:cTn>
                                        <p:tgtEl>
                                          <p:spTgt spid="74781"/>
                                        </p:tgtEl>
                                      </p:cBhvr>
                                      <p:to x="100000" y="100000"/>
                                    </p:animScale>
                                  </p:childTnLst>
                                </p:cTn>
                              </p:par>
                              <p:par>
                                <p:cTn id="174" presetID="26" presetClass="entr" presetSubtype="0" fill="hold" grpId="0" nodeType="withEffect">
                                  <p:stCondLst>
                                    <p:cond delay="0"/>
                                  </p:stCondLst>
                                  <p:childTnLst>
                                    <p:set>
                                      <p:cBhvr>
                                        <p:cTn id="175" dur="1" fill="hold">
                                          <p:stCondLst>
                                            <p:cond delay="0"/>
                                          </p:stCondLst>
                                        </p:cTn>
                                        <p:tgtEl>
                                          <p:spTgt spid="74782"/>
                                        </p:tgtEl>
                                        <p:attrNameLst>
                                          <p:attrName>style.visibility</p:attrName>
                                        </p:attrNameLst>
                                      </p:cBhvr>
                                      <p:to>
                                        <p:strVal val="visible"/>
                                      </p:to>
                                    </p:set>
                                    <p:animEffect transition="in" filter="wipe(down)">
                                      <p:cBhvr>
                                        <p:cTn id="176" dur="290">
                                          <p:stCondLst>
                                            <p:cond delay="0"/>
                                          </p:stCondLst>
                                        </p:cTn>
                                        <p:tgtEl>
                                          <p:spTgt spid="74782"/>
                                        </p:tgtEl>
                                      </p:cBhvr>
                                    </p:animEffect>
                                    <p:anim calcmode="lin" valueType="num">
                                      <p:cBhvr>
                                        <p:cTn id="177" dur="911" tmFilter="0,0; 0.14,0.36; 0.43,0.73; 0.71,0.91; 1.0,1.0">
                                          <p:stCondLst>
                                            <p:cond delay="0"/>
                                          </p:stCondLst>
                                        </p:cTn>
                                        <p:tgtEl>
                                          <p:spTgt spid="74782"/>
                                        </p:tgtEl>
                                        <p:attrNameLst>
                                          <p:attrName>ppt_x</p:attrName>
                                        </p:attrNameLst>
                                      </p:cBhvr>
                                      <p:tavLst>
                                        <p:tav tm="0">
                                          <p:val>
                                            <p:strVal val="#ppt_x-0.25"/>
                                          </p:val>
                                        </p:tav>
                                        <p:tav tm="100000">
                                          <p:val>
                                            <p:strVal val="#ppt_x"/>
                                          </p:val>
                                        </p:tav>
                                      </p:tavLst>
                                    </p:anim>
                                    <p:anim calcmode="lin" valueType="num">
                                      <p:cBhvr>
                                        <p:cTn id="178" dur="332" tmFilter="0.0,0.0; 0.25,0.07; 0.50,0.2; 0.75,0.467; 1.0,1.0">
                                          <p:stCondLst>
                                            <p:cond delay="0"/>
                                          </p:stCondLst>
                                        </p:cTn>
                                        <p:tgtEl>
                                          <p:spTgt spid="74782"/>
                                        </p:tgtEl>
                                        <p:attrNameLst>
                                          <p:attrName>ppt_y</p:attrName>
                                        </p:attrNameLst>
                                      </p:cBhvr>
                                      <p:tavLst>
                                        <p:tav tm="0" fmla="#ppt_y-sin(pi*$)/3">
                                          <p:val>
                                            <p:fltVal val="0.5"/>
                                          </p:val>
                                        </p:tav>
                                        <p:tav tm="100000">
                                          <p:val>
                                            <p:fltVal val="1"/>
                                          </p:val>
                                        </p:tav>
                                      </p:tavLst>
                                    </p:anim>
                                    <p:anim calcmode="lin" valueType="num">
                                      <p:cBhvr>
                                        <p:cTn id="179" dur="332" tmFilter="0, 0; 0.125,0.2665; 0.25,0.4; 0.375,0.465; 0.5,0.5;  0.625,0.535; 0.75,0.6; 0.875,0.7335; 1,1">
                                          <p:stCondLst>
                                            <p:cond delay="332"/>
                                          </p:stCondLst>
                                        </p:cTn>
                                        <p:tgtEl>
                                          <p:spTgt spid="74782"/>
                                        </p:tgtEl>
                                        <p:attrNameLst>
                                          <p:attrName>ppt_y</p:attrName>
                                        </p:attrNameLst>
                                      </p:cBhvr>
                                      <p:tavLst>
                                        <p:tav tm="0" fmla="#ppt_y-sin(pi*$)/9">
                                          <p:val>
                                            <p:fltVal val="0"/>
                                          </p:val>
                                        </p:tav>
                                        <p:tav tm="100000">
                                          <p:val>
                                            <p:fltVal val="1"/>
                                          </p:val>
                                        </p:tav>
                                      </p:tavLst>
                                    </p:anim>
                                    <p:anim calcmode="lin" valueType="num">
                                      <p:cBhvr>
                                        <p:cTn id="180" dur="166" tmFilter="0, 0; 0.125,0.2665; 0.25,0.4; 0.375,0.465; 0.5,0.5;  0.625,0.535; 0.75,0.6; 0.875,0.7335; 1,1">
                                          <p:stCondLst>
                                            <p:cond delay="662"/>
                                          </p:stCondLst>
                                        </p:cTn>
                                        <p:tgtEl>
                                          <p:spTgt spid="74782"/>
                                        </p:tgtEl>
                                        <p:attrNameLst>
                                          <p:attrName>ppt_y</p:attrName>
                                        </p:attrNameLst>
                                      </p:cBhvr>
                                      <p:tavLst>
                                        <p:tav tm="0" fmla="#ppt_y-sin(pi*$)/27">
                                          <p:val>
                                            <p:fltVal val="0"/>
                                          </p:val>
                                        </p:tav>
                                        <p:tav tm="100000">
                                          <p:val>
                                            <p:fltVal val="1"/>
                                          </p:val>
                                        </p:tav>
                                      </p:tavLst>
                                    </p:anim>
                                    <p:anim calcmode="lin" valueType="num">
                                      <p:cBhvr>
                                        <p:cTn id="181" dur="82" tmFilter="0, 0; 0.125,0.2665; 0.25,0.4; 0.375,0.465; 0.5,0.5;  0.625,0.535; 0.75,0.6; 0.875,0.7335; 1,1">
                                          <p:stCondLst>
                                            <p:cond delay="828"/>
                                          </p:stCondLst>
                                        </p:cTn>
                                        <p:tgtEl>
                                          <p:spTgt spid="74782"/>
                                        </p:tgtEl>
                                        <p:attrNameLst>
                                          <p:attrName>ppt_y</p:attrName>
                                        </p:attrNameLst>
                                      </p:cBhvr>
                                      <p:tavLst>
                                        <p:tav tm="0" fmla="#ppt_y-sin(pi*$)/81">
                                          <p:val>
                                            <p:fltVal val="0"/>
                                          </p:val>
                                        </p:tav>
                                        <p:tav tm="100000">
                                          <p:val>
                                            <p:fltVal val="1"/>
                                          </p:val>
                                        </p:tav>
                                      </p:tavLst>
                                    </p:anim>
                                    <p:animScale>
                                      <p:cBhvr>
                                        <p:cTn id="182" dur="13">
                                          <p:stCondLst>
                                            <p:cond delay="325"/>
                                          </p:stCondLst>
                                        </p:cTn>
                                        <p:tgtEl>
                                          <p:spTgt spid="74782"/>
                                        </p:tgtEl>
                                      </p:cBhvr>
                                      <p:to x="100000" y="60000"/>
                                    </p:animScale>
                                    <p:animScale>
                                      <p:cBhvr>
                                        <p:cTn id="183" dur="83" decel="50000">
                                          <p:stCondLst>
                                            <p:cond delay="338"/>
                                          </p:stCondLst>
                                        </p:cTn>
                                        <p:tgtEl>
                                          <p:spTgt spid="74782"/>
                                        </p:tgtEl>
                                      </p:cBhvr>
                                      <p:to x="100000" y="100000"/>
                                    </p:animScale>
                                    <p:animScale>
                                      <p:cBhvr>
                                        <p:cTn id="184" dur="13">
                                          <p:stCondLst>
                                            <p:cond delay="656"/>
                                          </p:stCondLst>
                                        </p:cTn>
                                        <p:tgtEl>
                                          <p:spTgt spid="74782"/>
                                        </p:tgtEl>
                                      </p:cBhvr>
                                      <p:to x="100000" y="80000"/>
                                    </p:animScale>
                                    <p:animScale>
                                      <p:cBhvr>
                                        <p:cTn id="185" dur="83" decel="50000">
                                          <p:stCondLst>
                                            <p:cond delay="669"/>
                                          </p:stCondLst>
                                        </p:cTn>
                                        <p:tgtEl>
                                          <p:spTgt spid="74782"/>
                                        </p:tgtEl>
                                      </p:cBhvr>
                                      <p:to x="100000" y="100000"/>
                                    </p:animScale>
                                    <p:animScale>
                                      <p:cBhvr>
                                        <p:cTn id="186" dur="13">
                                          <p:stCondLst>
                                            <p:cond delay="821"/>
                                          </p:stCondLst>
                                        </p:cTn>
                                        <p:tgtEl>
                                          <p:spTgt spid="74782"/>
                                        </p:tgtEl>
                                      </p:cBhvr>
                                      <p:to x="100000" y="90000"/>
                                    </p:animScale>
                                    <p:animScale>
                                      <p:cBhvr>
                                        <p:cTn id="187" dur="83" decel="50000">
                                          <p:stCondLst>
                                            <p:cond delay="834"/>
                                          </p:stCondLst>
                                        </p:cTn>
                                        <p:tgtEl>
                                          <p:spTgt spid="74782"/>
                                        </p:tgtEl>
                                      </p:cBhvr>
                                      <p:to x="100000" y="100000"/>
                                    </p:animScale>
                                    <p:animScale>
                                      <p:cBhvr>
                                        <p:cTn id="188" dur="13">
                                          <p:stCondLst>
                                            <p:cond delay="904"/>
                                          </p:stCondLst>
                                        </p:cTn>
                                        <p:tgtEl>
                                          <p:spTgt spid="74782"/>
                                        </p:tgtEl>
                                      </p:cBhvr>
                                      <p:to x="100000" y="95000"/>
                                    </p:animScale>
                                    <p:animScale>
                                      <p:cBhvr>
                                        <p:cTn id="189" dur="83" decel="50000">
                                          <p:stCondLst>
                                            <p:cond delay="917"/>
                                          </p:stCondLst>
                                        </p:cTn>
                                        <p:tgtEl>
                                          <p:spTgt spid="74782"/>
                                        </p:tgtEl>
                                      </p:cBhvr>
                                      <p:to x="100000" y="100000"/>
                                    </p:animScale>
                                  </p:childTnLst>
                                </p:cTn>
                              </p:par>
                            </p:childTnLst>
                          </p:cTn>
                        </p:par>
                      </p:childTnLst>
                    </p:cTn>
                  </p:par>
                  <p:par>
                    <p:cTn id="190" fill="hold">
                      <p:stCondLst>
                        <p:cond delay="indefinite"/>
                      </p:stCondLst>
                      <p:childTnLst>
                        <p:par>
                          <p:cTn id="191" fill="hold">
                            <p:stCondLst>
                              <p:cond delay="0"/>
                            </p:stCondLst>
                            <p:childTnLst>
                              <p:par>
                                <p:cTn id="192" presetID="10" presetClass="entr" presetSubtype="0" fill="hold" grpId="0" nodeType="clickEffect">
                                  <p:stCondLst>
                                    <p:cond delay="0"/>
                                  </p:stCondLst>
                                  <p:childTnLst>
                                    <p:set>
                                      <p:cBhvr>
                                        <p:cTn id="193" dur="1" fill="hold">
                                          <p:stCondLst>
                                            <p:cond delay="0"/>
                                          </p:stCondLst>
                                        </p:cTn>
                                        <p:tgtEl>
                                          <p:spTgt spid="74792"/>
                                        </p:tgtEl>
                                        <p:attrNameLst>
                                          <p:attrName>style.visibility</p:attrName>
                                        </p:attrNameLst>
                                      </p:cBhvr>
                                      <p:to>
                                        <p:strVal val="visible"/>
                                      </p:to>
                                    </p:set>
                                    <p:animEffect transition="in" filter="fade">
                                      <p:cBhvr>
                                        <p:cTn id="194" dur="2000"/>
                                        <p:tgtEl>
                                          <p:spTgt spid="74792"/>
                                        </p:tgtEl>
                                      </p:cBhvr>
                                    </p:animEffect>
                                  </p:childTnLst>
                                </p:cTn>
                              </p:par>
                              <p:par>
                                <p:cTn id="195" presetID="10" presetClass="entr" presetSubtype="0" fill="hold" grpId="0" nodeType="withEffect">
                                  <p:stCondLst>
                                    <p:cond delay="0"/>
                                  </p:stCondLst>
                                  <p:childTnLst>
                                    <p:set>
                                      <p:cBhvr>
                                        <p:cTn id="196" dur="1" fill="hold">
                                          <p:stCondLst>
                                            <p:cond delay="0"/>
                                          </p:stCondLst>
                                        </p:cTn>
                                        <p:tgtEl>
                                          <p:spTgt spid="74787"/>
                                        </p:tgtEl>
                                        <p:attrNameLst>
                                          <p:attrName>style.visibility</p:attrName>
                                        </p:attrNameLst>
                                      </p:cBhvr>
                                      <p:to>
                                        <p:strVal val="visible"/>
                                      </p:to>
                                    </p:set>
                                    <p:animEffect transition="in" filter="fade">
                                      <p:cBhvr>
                                        <p:cTn id="197" dur="2000"/>
                                        <p:tgtEl>
                                          <p:spTgt spid="74787"/>
                                        </p:tgtEl>
                                      </p:cBhvr>
                                    </p:animEffect>
                                  </p:childTnLst>
                                </p:cTn>
                              </p:par>
                              <p:par>
                                <p:cTn id="198" presetID="10" presetClass="entr" presetSubtype="0" fill="hold" grpId="0" nodeType="withEffect">
                                  <p:stCondLst>
                                    <p:cond delay="0"/>
                                  </p:stCondLst>
                                  <p:childTnLst>
                                    <p:set>
                                      <p:cBhvr>
                                        <p:cTn id="199" dur="1" fill="hold">
                                          <p:stCondLst>
                                            <p:cond delay="0"/>
                                          </p:stCondLst>
                                        </p:cTn>
                                        <p:tgtEl>
                                          <p:spTgt spid="74786"/>
                                        </p:tgtEl>
                                        <p:attrNameLst>
                                          <p:attrName>style.visibility</p:attrName>
                                        </p:attrNameLst>
                                      </p:cBhvr>
                                      <p:to>
                                        <p:strVal val="visible"/>
                                      </p:to>
                                    </p:set>
                                    <p:animEffect transition="in" filter="fade">
                                      <p:cBhvr>
                                        <p:cTn id="200" dur="2000"/>
                                        <p:tgtEl>
                                          <p:spTgt spid="74786"/>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74785"/>
                                        </p:tgtEl>
                                        <p:attrNameLst>
                                          <p:attrName>style.visibility</p:attrName>
                                        </p:attrNameLst>
                                      </p:cBhvr>
                                      <p:to>
                                        <p:strVal val="visible"/>
                                      </p:to>
                                    </p:set>
                                    <p:animEffect transition="in" filter="fade">
                                      <p:cBhvr>
                                        <p:cTn id="203" dur="2000"/>
                                        <p:tgtEl>
                                          <p:spTgt spid="74785"/>
                                        </p:tgtEl>
                                      </p:cBhvr>
                                    </p:animEffect>
                                  </p:childTnLst>
                                </p:cTn>
                              </p:par>
                              <p:par>
                                <p:cTn id="204" presetID="10" presetClass="entr" presetSubtype="0" fill="hold" grpId="0" nodeType="withEffect">
                                  <p:stCondLst>
                                    <p:cond delay="0"/>
                                  </p:stCondLst>
                                  <p:childTnLst>
                                    <p:set>
                                      <p:cBhvr>
                                        <p:cTn id="205" dur="1" fill="hold">
                                          <p:stCondLst>
                                            <p:cond delay="0"/>
                                          </p:stCondLst>
                                        </p:cTn>
                                        <p:tgtEl>
                                          <p:spTgt spid="74784"/>
                                        </p:tgtEl>
                                        <p:attrNameLst>
                                          <p:attrName>style.visibility</p:attrName>
                                        </p:attrNameLst>
                                      </p:cBhvr>
                                      <p:to>
                                        <p:strVal val="visible"/>
                                      </p:to>
                                    </p:set>
                                    <p:animEffect transition="in" filter="fade">
                                      <p:cBhvr>
                                        <p:cTn id="206" dur="2000"/>
                                        <p:tgtEl>
                                          <p:spTgt spid="74784"/>
                                        </p:tgtEl>
                                      </p:cBhvr>
                                    </p:animEffect>
                                  </p:childTnLst>
                                </p:cTn>
                              </p:par>
                              <p:par>
                                <p:cTn id="207" presetID="10" presetClass="entr" presetSubtype="0" fill="hold" grpId="0" nodeType="withEffect">
                                  <p:stCondLst>
                                    <p:cond delay="0"/>
                                  </p:stCondLst>
                                  <p:childTnLst>
                                    <p:set>
                                      <p:cBhvr>
                                        <p:cTn id="208" dur="1" fill="hold">
                                          <p:stCondLst>
                                            <p:cond delay="0"/>
                                          </p:stCondLst>
                                        </p:cTn>
                                        <p:tgtEl>
                                          <p:spTgt spid="74788"/>
                                        </p:tgtEl>
                                        <p:attrNameLst>
                                          <p:attrName>style.visibility</p:attrName>
                                        </p:attrNameLst>
                                      </p:cBhvr>
                                      <p:to>
                                        <p:strVal val="visible"/>
                                      </p:to>
                                    </p:set>
                                    <p:animEffect transition="in" filter="fade">
                                      <p:cBhvr>
                                        <p:cTn id="209" dur="2000"/>
                                        <p:tgtEl>
                                          <p:spTgt spid="74788"/>
                                        </p:tgtEl>
                                      </p:cBhvr>
                                    </p:animEffect>
                                  </p:childTnLst>
                                </p:cTn>
                              </p:par>
                              <p:par>
                                <p:cTn id="210" presetID="10" presetClass="entr" presetSubtype="0" fill="hold" grpId="0" nodeType="withEffect">
                                  <p:stCondLst>
                                    <p:cond delay="0"/>
                                  </p:stCondLst>
                                  <p:childTnLst>
                                    <p:set>
                                      <p:cBhvr>
                                        <p:cTn id="211" dur="1" fill="hold">
                                          <p:stCondLst>
                                            <p:cond delay="0"/>
                                          </p:stCondLst>
                                        </p:cTn>
                                        <p:tgtEl>
                                          <p:spTgt spid="74789"/>
                                        </p:tgtEl>
                                        <p:attrNameLst>
                                          <p:attrName>style.visibility</p:attrName>
                                        </p:attrNameLst>
                                      </p:cBhvr>
                                      <p:to>
                                        <p:strVal val="visible"/>
                                      </p:to>
                                    </p:set>
                                    <p:animEffect transition="in" filter="fade">
                                      <p:cBhvr>
                                        <p:cTn id="212" dur="2000"/>
                                        <p:tgtEl>
                                          <p:spTgt spid="74789"/>
                                        </p:tgtEl>
                                      </p:cBhvr>
                                    </p:animEffect>
                                  </p:childTnLst>
                                </p:cTn>
                              </p:par>
                              <p:par>
                                <p:cTn id="213" presetID="10" presetClass="entr" presetSubtype="0" fill="hold" grpId="0" nodeType="withEffect">
                                  <p:stCondLst>
                                    <p:cond delay="0"/>
                                  </p:stCondLst>
                                  <p:childTnLst>
                                    <p:set>
                                      <p:cBhvr>
                                        <p:cTn id="214" dur="1" fill="hold">
                                          <p:stCondLst>
                                            <p:cond delay="0"/>
                                          </p:stCondLst>
                                        </p:cTn>
                                        <p:tgtEl>
                                          <p:spTgt spid="74790"/>
                                        </p:tgtEl>
                                        <p:attrNameLst>
                                          <p:attrName>style.visibility</p:attrName>
                                        </p:attrNameLst>
                                      </p:cBhvr>
                                      <p:to>
                                        <p:strVal val="visible"/>
                                      </p:to>
                                    </p:set>
                                    <p:animEffect transition="in" filter="fade">
                                      <p:cBhvr>
                                        <p:cTn id="215" dur="2000"/>
                                        <p:tgtEl>
                                          <p:spTgt spid="74790"/>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74791"/>
                                        </p:tgtEl>
                                        <p:attrNameLst>
                                          <p:attrName>style.visibility</p:attrName>
                                        </p:attrNameLst>
                                      </p:cBhvr>
                                      <p:to>
                                        <p:strVal val="visible"/>
                                      </p:to>
                                    </p:set>
                                    <p:animEffect transition="in" filter="fade">
                                      <p:cBhvr>
                                        <p:cTn id="218" dur="2000"/>
                                        <p:tgtEl>
                                          <p:spTgt spid="74791"/>
                                        </p:tgtEl>
                                      </p:cBhvr>
                                    </p:animEffect>
                                  </p:childTnLst>
                                </p:cTn>
                              </p:par>
                            </p:childTnLst>
                          </p:cTn>
                        </p:par>
                      </p:childTnLst>
                    </p:cTn>
                  </p:par>
                  <p:par>
                    <p:cTn id="219" fill="hold">
                      <p:stCondLst>
                        <p:cond delay="indefinite"/>
                      </p:stCondLst>
                      <p:childTnLst>
                        <p:par>
                          <p:cTn id="220" fill="hold">
                            <p:stCondLst>
                              <p:cond delay="0"/>
                            </p:stCondLst>
                            <p:childTnLst>
                              <p:par>
                                <p:cTn id="221" presetID="26" presetClass="entr" presetSubtype="0" fill="hold" grpId="0" nodeType="clickEffect">
                                  <p:stCondLst>
                                    <p:cond delay="0"/>
                                  </p:stCondLst>
                                  <p:childTnLst>
                                    <p:set>
                                      <p:cBhvr>
                                        <p:cTn id="222" dur="1" fill="hold">
                                          <p:stCondLst>
                                            <p:cond delay="0"/>
                                          </p:stCondLst>
                                        </p:cTn>
                                        <p:tgtEl>
                                          <p:spTgt spid="74793"/>
                                        </p:tgtEl>
                                        <p:attrNameLst>
                                          <p:attrName>style.visibility</p:attrName>
                                        </p:attrNameLst>
                                      </p:cBhvr>
                                      <p:to>
                                        <p:strVal val="visible"/>
                                      </p:to>
                                    </p:set>
                                    <p:animEffect transition="in" filter="wipe(down)">
                                      <p:cBhvr>
                                        <p:cTn id="223" dur="290">
                                          <p:stCondLst>
                                            <p:cond delay="0"/>
                                          </p:stCondLst>
                                        </p:cTn>
                                        <p:tgtEl>
                                          <p:spTgt spid="74793"/>
                                        </p:tgtEl>
                                      </p:cBhvr>
                                    </p:animEffect>
                                    <p:anim calcmode="lin" valueType="num">
                                      <p:cBhvr>
                                        <p:cTn id="224" dur="911" tmFilter="0,0; 0.14,0.36; 0.43,0.73; 0.71,0.91; 1.0,1.0">
                                          <p:stCondLst>
                                            <p:cond delay="0"/>
                                          </p:stCondLst>
                                        </p:cTn>
                                        <p:tgtEl>
                                          <p:spTgt spid="74793"/>
                                        </p:tgtEl>
                                        <p:attrNameLst>
                                          <p:attrName>ppt_x</p:attrName>
                                        </p:attrNameLst>
                                      </p:cBhvr>
                                      <p:tavLst>
                                        <p:tav tm="0">
                                          <p:val>
                                            <p:strVal val="#ppt_x-0.25"/>
                                          </p:val>
                                        </p:tav>
                                        <p:tav tm="100000">
                                          <p:val>
                                            <p:strVal val="#ppt_x"/>
                                          </p:val>
                                        </p:tav>
                                      </p:tavLst>
                                    </p:anim>
                                    <p:anim calcmode="lin" valueType="num">
                                      <p:cBhvr>
                                        <p:cTn id="225" dur="332" tmFilter="0.0,0.0; 0.25,0.07; 0.50,0.2; 0.75,0.467; 1.0,1.0">
                                          <p:stCondLst>
                                            <p:cond delay="0"/>
                                          </p:stCondLst>
                                        </p:cTn>
                                        <p:tgtEl>
                                          <p:spTgt spid="74793"/>
                                        </p:tgtEl>
                                        <p:attrNameLst>
                                          <p:attrName>ppt_y</p:attrName>
                                        </p:attrNameLst>
                                      </p:cBhvr>
                                      <p:tavLst>
                                        <p:tav tm="0" fmla="#ppt_y-sin(pi*$)/3">
                                          <p:val>
                                            <p:fltVal val="0.5"/>
                                          </p:val>
                                        </p:tav>
                                        <p:tav tm="100000">
                                          <p:val>
                                            <p:fltVal val="1"/>
                                          </p:val>
                                        </p:tav>
                                      </p:tavLst>
                                    </p:anim>
                                    <p:anim calcmode="lin" valueType="num">
                                      <p:cBhvr>
                                        <p:cTn id="226" dur="332" tmFilter="0, 0; 0.125,0.2665; 0.25,0.4; 0.375,0.465; 0.5,0.5;  0.625,0.535; 0.75,0.6; 0.875,0.7335; 1,1">
                                          <p:stCondLst>
                                            <p:cond delay="332"/>
                                          </p:stCondLst>
                                        </p:cTn>
                                        <p:tgtEl>
                                          <p:spTgt spid="74793"/>
                                        </p:tgtEl>
                                        <p:attrNameLst>
                                          <p:attrName>ppt_y</p:attrName>
                                        </p:attrNameLst>
                                      </p:cBhvr>
                                      <p:tavLst>
                                        <p:tav tm="0" fmla="#ppt_y-sin(pi*$)/9">
                                          <p:val>
                                            <p:fltVal val="0"/>
                                          </p:val>
                                        </p:tav>
                                        <p:tav tm="100000">
                                          <p:val>
                                            <p:fltVal val="1"/>
                                          </p:val>
                                        </p:tav>
                                      </p:tavLst>
                                    </p:anim>
                                    <p:anim calcmode="lin" valueType="num">
                                      <p:cBhvr>
                                        <p:cTn id="227" dur="166" tmFilter="0, 0; 0.125,0.2665; 0.25,0.4; 0.375,0.465; 0.5,0.5;  0.625,0.535; 0.75,0.6; 0.875,0.7335; 1,1">
                                          <p:stCondLst>
                                            <p:cond delay="662"/>
                                          </p:stCondLst>
                                        </p:cTn>
                                        <p:tgtEl>
                                          <p:spTgt spid="74793"/>
                                        </p:tgtEl>
                                        <p:attrNameLst>
                                          <p:attrName>ppt_y</p:attrName>
                                        </p:attrNameLst>
                                      </p:cBhvr>
                                      <p:tavLst>
                                        <p:tav tm="0" fmla="#ppt_y-sin(pi*$)/27">
                                          <p:val>
                                            <p:fltVal val="0"/>
                                          </p:val>
                                        </p:tav>
                                        <p:tav tm="100000">
                                          <p:val>
                                            <p:fltVal val="1"/>
                                          </p:val>
                                        </p:tav>
                                      </p:tavLst>
                                    </p:anim>
                                    <p:anim calcmode="lin" valueType="num">
                                      <p:cBhvr>
                                        <p:cTn id="228" dur="82" tmFilter="0, 0; 0.125,0.2665; 0.25,0.4; 0.375,0.465; 0.5,0.5;  0.625,0.535; 0.75,0.6; 0.875,0.7335; 1,1">
                                          <p:stCondLst>
                                            <p:cond delay="828"/>
                                          </p:stCondLst>
                                        </p:cTn>
                                        <p:tgtEl>
                                          <p:spTgt spid="74793"/>
                                        </p:tgtEl>
                                        <p:attrNameLst>
                                          <p:attrName>ppt_y</p:attrName>
                                        </p:attrNameLst>
                                      </p:cBhvr>
                                      <p:tavLst>
                                        <p:tav tm="0" fmla="#ppt_y-sin(pi*$)/81">
                                          <p:val>
                                            <p:fltVal val="0"/>
                                          </p:val>
                                        </p:tav>
                                        <p:tav tm="100000">
                                          <p:val>
                                            <p:fltVal val="1"/>
                                          </p:val>
                                        </p:tav>
                                      </p:tavLst>
                                    </p:anim>
                                    <p:animScale>
                                      <p:cBhvr>
                                        <p:cTn id="229" dur="13">
                                          <p:stCondLst>
                                            <p:cond delay="325"/>
                                          </p:stCondLst>
                                        </p:cTn>
                                        <p:tgtEl>
                                          <p:spTgt spid="74793"/>
                                        </p:tgtEl>
                                      </p:cBhvr>
                                      <p:to x="100000" y="60000"/>
                                    </p:animScale>
                                    <p:animScale>
                                      <p:cBhvr>
                                        <p:cTn id="230" dur="83" decel="50000">
                                          <p:stCondLst>
                                            <p:cond delay="338"/>
                                          </p:stCondLst>
                                        </p:cTn>
                                        <p:tgtEl>
                                          <p:spTgt spid="74793"/>
                                        </p:tgtEl>
                                      </p:cBhvr>
                                      <p:to x="100000" y="100000"/>
                                    </p:animScale>
                                    <p:animScale>
                                      <p:cBhvr>
                                        <p:cTn id="231" dur="13">
                                          <p:stCondLst>
                                            <p:cond delay="656"/>
                                          </p:stCondLst>
                                        </p:cTn>
                                        <p:tgtEl>
                                          <p:spTgt spid="74793"/>
                                        </p:tgtEl>
                                      </p:cBhvr>
                                      <p:to x="100000" y="80000"/>
                                    </p:animScale>
                                    <p:animScale>
                                      <p:cBhvr>
                                        <p:cTn id="232" dur="83" decel="50000">
                                          <p:stCondLst>
                                            <p:cond delay="669"/>
                                          </p:stCondLst>
                                        </p:cTn>
                                        <p:tgtEl>
                                          <p:spTgt spid="74793"/>
                                        </p:tgtEl>
                                      </p:cBhvr>
                                      <p:to x="100000" y="100000"/>
                                    </p:animScale>
                                    <p:animScale>
                                      <p:cBhvr>
                                        <p:cTn id="233" dur="13">
                                          <p:stCondLst>
                                            <p:cond delay="821"/>
                                          </p:stCondLst>
                                        </p:cTn>
                                        <p:tgtEl>
                                          <p:spTgt spid="74793"/>
                                        </p:tgtEl>
                                      </p:cBhvr>
                                      <p:to x="100000" y="90000"/>
                                    </p:animScale>
                                    <p:animScale>
                                      <p:cBhvr>
                                        <p:cTn id="234" dur="83" decel="50000">
                                          <p:stCondLst>
                                            <p:cond delay="834"/>
                                          </p:stCondLst>
                                        </p:cTn>
                                        <p:tgtEl>
                                          <p:spTgt spid="74793"/>
                                        </p:tgtEl>
                                      </p:cBhvr>
                                      <p:to x="100000" y="100000"/>
                                    </p:animScale>
                                    <p:animScale>
                                      <p:cBhvr>
                                        <p:cTn id="235" dur="13">
                                          <p:stCondLst>
                                            <p:cond delay="904"/>
                                          </p:stCondLst>
                                        </p:cTn>
                                        <p:tgtEl>
                                          <p:spTgt spid="74793"/>
                                        </p:tgtEl>
                                      </p:cBhvr>
                                      <p:to x="100000" y="95000"/>
                                    </p:animScale>
                                    <p:animScale>
                                      <p:cBhvr>
                                        <p:cTn id="236" dur="83" decel="50000">
                                          <p:stCondLst>
                                            <p:cond delay="917"/>
                                          </p:stCondLst>
                                        </p:cTn>
                                        <p:tgtEl>
                                          <p:spTgt spid="74793"/>
                                        </p:tgtEl>
                                      </p:cBhvr>
                                      <p:to x="100000" y="100000"/>
                                    </p:animScale>
                                  </p:childTnLst>
                                </p:cTn>
                              </p:par>
                              <p:par>
                                <p:cTn id="237" presetID="26" presetClass="entr" presetSubtype="0" fill="hold" grpId="0" nodeType="withEffect">
                                  <p:stCondLst>
                                    <p:cond delay="0"/>
                                  </p:stCondLst>
                                  <p:childTnLst>
                                    <p:set>
                                      <p:cBhvr>
                                        <p:cTn id="238" dur="1" fill="hold">
                                          <p:stCondLst>
                                            <p:cond delay="0"/>
                                          </p:stCondLst>
                                        </p:cTn>
                                        <p:tgtEl>
                                          <p:spTgt spid="74794"/>
                                        </p:tgtEl>
                                        <p:attrNameLst>
                                          <p:attrName>style.visibility</p:attrName>
                                        </p:attrNameLst>
                                      </p:cBhvr>
                                      <p:to>
                                        <p:strVal val="visible"/>
                                      </p:to>
                                    </p:set>
                                    <p:animEffect transition="in" filter="wipe(down)">
                                      <p:cBhvr>
                                        <p:cTn id="239" dur="290">
                                          <p:stCondLst>
                                            <p:cond delay="0"/>
                                          </p:stCondLst>
                                        </p:cTn>
                                        <p:tgtEl>
                                          <p:spTgt spid="74794"/>
                                        </p:tgtEl>
                                      </p:cBhvr>
                                    </p:animEffect>
                                    <p:anim calcmode="lin" valueType="num">
                                      <p:cBhvr>
                                        <p:cTn id="240" dur="911" tmFilter="0,0; 0.14,0.36; 0.43,0.73; 0.71,0.91; 1.0,1.0">
                                          <p:stCondLst>
                                            <p:cond delay="0"/>
                                          </p:stCondLst>
                                        </p:cTn>
                                        <p:tgtEl>
                                          <p:spTgt spid="74794"/>
                                        </p:tgtEl>
                                        <p:attrNameLst>
                                          <p:attrName>ppt_x</p:attrName>
                                        </p:attrNameLst>
                                      </p:cBhvr>
                                      <p:tavLst>
                                        <p:tav tm="0">
                                          <p:val>
                                            <p:strVal val="#ppt_x-0.25"/>
                                          </p:val>
                                        </p:tav>
                                        <p:tav tm="100000">
                                          <p:val>
                                            <p:strVal val="#ppt_x"/>
                                          </p:val>
                                        </p:tav>
                                      </p:tavLst>
                                    </p:anim>
                                    <p:anim calcmode="lin" valueType="num">
                                      <p:cBhvr>
                                        <p:cTn id="241" dur="332" tmFilter="0.0,0.0; 0.25,0.07; 0.50,0.2; 0.75,0.467; 1.0,1.0">
                                          <p:stCondLst>
                                            <p:cond delay="0"/>
                                          </p:stCondLst>
                                        </p:cTn>
                                        <p:tgtEl>
                                          <p:spTgt spid="74794"/>
                                        </p:tgtEl>
                                        <p:attrNameLst>
                                          <p:attrName>ppt_y</p:attrName>
                                        </p:attrNameLst>
                                      </p:cBhvr>
                                      <p:tavLst>
                                        <p:tav tm="0" fmla="#ppt_y-sin(pi*$)/3">
                                          <p:val>
                                            <p:fltVal val="0.5"/>
                                          </p:val>
                                        </p:tav>
                                        <p:tav tm="100000">
                                          <p:val>
                                            <p:fltVal val="1"/>
                                          </p:val>
                                        </p:tav>
                                      </p:tavLst>
                                    </p:anim>
                                    <p:anim calcmode="lin" valueType="num">
                                      <p:cBhvr>
                                        <p:cTn id="242" dur="332" tmFilter="0, 0; 0.125,0.2665; 0.25,0.4; 0.375,0.465; 0.5,0.5;  0.625,0.535; 0.75,0.6; 0.875,0.7335; 1,1">
                                          <p:stCondLst>
                                            <p:cond delay="332"/>
                                          </p:stCondLst>
                                        </p:cTn>
                                        <p:tgtEl>
                                          <p:spTgt spid="74794"/>
                                        </p:tgtEl>
                                        <p:attrNameLst>
                                          <p:attrName>ppt_y</p:attrName>
                                        </p:attrNameLst>
                                      </p:cBhvr>
                                      <p:tavLst>
                                        <p:tav tm="0" fmla="#ppt_y-sin(pi*$)/9">
                                          <p:val>
                                            <p:fltVal val="0"/>
                                          </p:val>
                                        </p:tav>
                                        <p:tav tm="100000">
                                          <p:val>
                                            <p:fltVal val="1"/>
                                          </p:val>
                                        </p:tav>
                                      </p:tavLst>
                                    </p:anim>
                                    <p:anim calcmode="lin" valueType="num">
                                      <p:cBhvr>
                                        <p:cTn id="243" dur="166" tmFilter="0, 0; 0.125,0.2665; 0.25,0.4; 0.375,0.465; 0.5,0.5;  0.625,0.535; 0.75,0.6; 0.875,0.7335; 1,1">
                                          <p:stCondLst>
                                            <p:cond delay="662"/>
                                          </p:stCondLst>
                                        </p:cTn>
                                        <p:tgtEl>
                                          <p:spTgt spid="74794"/>
                                        </p:tgtEl>
                                        <p:attrNameLst>
                                          <p:attrName>ppt_y</p:attrName>
                                        </p:attrNameLst>
                                      </p:cBhvr>
                                      <p:tavLst>
                                        <p:tav tm="0" fmla="#ppt_y-sin(pi*$)/27">
                                          <p:val>
                                            <p:fltVal val="0"/>
                                          </p:val>
                                        </p:tav>
                                        <p:tav tm="100000">
                                          <p:val>
                                            <p:fltVal val="1"/>
                                          </p:val>
                                        </p:tav>
                                      </p:tavLst>
                                    </p:anim>
                                    <p:anim calcmode="lin" valueType="num">
                                      <p:cBhvr>
                                        <p:cTn id="244" dur="82" tmFilter="0, 0; 0.125,0.2665; 0.25,0.4; 0.375,0.465; 0.5,0.5;  0.625,0.535; 0.75,0.6; 0.875,0.7335; 1,1">
                                          <p:stCondLst>
                                            <p:cond delay="828"/>
                                          </p:stCondLst>
                                        </p:cTn>
                                        <p:tgtEl>
                                          <p:spTgt spid="74794"/>
                                        </p:tgtEl>
                                        <p:attrNameLst>
                                          <p:attrName>ppt_y</p:attrName>
                                        </p:attrNameLst>
                                      </p:cBhvr>
                                      <p:tavLst>
                                        <p:tav tm="0" fmla="#ppt_y-sin(pi*$)/81">
                                          <p:val>
                                            <p:fltVal val="0"/>
                                          </p:val>
                                        </p:tav>
                                        <p:tav tm="100000">
                                          <p:val>
                                            <p:fltVal val="1"/>
                                          </p:val>
                                        </p:tav>
                                      </p:tavLst>
                                    </p:anim>
                                    <p:animScale>
                                      <p:cBhvr>
                                        <p:cTn id="245" dur="13">
                                          <p:stCondLst>
                                            <p:cond delay="325"/>
                                          </p:stCondLst>
                                        </p:cTn>
                                        <p:tgtEl>
                                          <p:spTgt spid="74794"/>
                                        </p:tgtEl>
                                      </p:cBhvr>
                                      <p:to x="100000" y="60000"/>
                                    </p:animScale>
                                    <p:animScale>
                                      <p:cBhvr>
                                        <p:cTn id="246" dur="83" decel="50000">
                                          <p:stCondLst>
                                            <p:cond delay="338"/>
                                          </p:stCondLst>
                                        </p:cTn>
                                        <p:tgtEl>
                                          <p:spTgt spid="74794"/>
                                        </p:tgtEl>
                                      </p:cBhvr>
                                      <p:to x="100000" y="100000"/>
                                    </p:animScale>
                                    <p:animScale>
                                      <p:cBhvr>
                                        <p:cTn id="247" dur="13">
                                          <p:stCondLst>
                                            <p:cond delay="656"/>
                                          </p:stCondLst>
                                        </p:cTn>
                                        <p:tgtEl>
                                          <p:spTgt spid="74794"/>
                                        </p:tgtEl>
                                      </p:cBhvr>
                                      <p:to x="100000" y="80000"/>
                                    </p:animScale>
                                    <p:animScale>
                                      <p:cBhvr>
                                        <p:cTn id="248" dur="83" decel="50000">
                                          <p:stCondLst>
                                            <p:cond delay="669"/>
                                          </p:stCondLst>
                                        </p:cTn>
                                        <p:tgtEl>
                                          <p:spTgt spid="74794"/>
                                        </p:tgtEl>
                                      </p:cBhvr>
                                      <p:to x="100000" y="100000"/>
                                    </p:animScale>
                                    <p:animScale>
                                      <p:cBhvr>
                                        <p:cTn id="249" dur="13">
                                          <p:stCondLst>
                                            <p:cond delay="821"/>
                                          </p:stCondLst>
                                        </p:cTn>
                                        <p:tgtEl>
                                          <p:spTgt spid="74794"/>
                                        </p:tgtEl>
                                      </p:cBhvr>
                                      <p:to x="100000" y="90000"/>
                                    </p:animScale>
                                    <p:animScale>
                                      <p:cBhvr>
                                        <p:cTn id="250" dur="83" decel="50000">
                                          <p:stCondLst>
                                            <p:cond delay="834"/>
                                          </p:stCondLst>
                                        </p:cTn>
                                        <p:tgtEl>
                                          <p:spTgt spid="74794"/>
                                        </p:tgtEl>
                                      </p:cBhvr>
                                      <p:to x="100000" y="100000"/>
                                    </p:animScale>
                                    <p:animScale>
                                      <p:cBhvr>
                                        <p:cTn id="251" dur="13">
                                          <p:stCondLst>
                                            <p:cond delay="904"/>
                                          </p:stCondLst>
                                        </p:cTn>
                                        <p:tgtEl>
                                          <p:spTgt spid="74794"/>
                                        </p:tgtEl>
                                      </p:cBhvr>
                                      <p:to x="100000" y="95000"/>
                                    </p:animScale>
                                    <p:animScale>
                                      <p:cBhvr>
                                        <p:cTn id="252" dur="83" decel="50000">
                                          <p:stCondLst>
                                            <p:cond delay="917"/>
                                          </p:stCondLst>
                                        </p:cTn>
                                        <p:tgtEl>
                                          <p:spTgt spid="74794"/>
                                        </p:tgtEl>
                                      </p:cBhvr>
                                      <p:to x="100000" y="100000"/>
                                    </p:animScale>
                                  </p:childTnLst>
                                </p:cTn>
                              </p:par>
                              <p:par>
                                <p:cTn id="253" presetID="26" presetClass="entr" presetSubtype="0" fill="hold" grpId="0" nodeType="withEffect">
                                  <p:stCondLst>
                                    <p:cond delay="0"/>
                                  </p:stCondLst>
                                  <p:childTnLst>
                                    <p:set>
                                      <p:cBhvr>
                                        <p:cTn id="254" dur="1" fill="hold">
                                          <p:stCondLst>
                                            <p:cond delay="0"/>
                                          </p:stCondLst>
                                        </p:cTn>
                                        <p:tgtEl>
                                          <p:spTgt spid="74796"/>
                                        </p:tgtEl>
                                        <p:attrNameLst>
                                          <p:attrName>style.visibility</p:attrName>
                                        </p:attrNameLst>
                                      </p:cBhvr>
                                      <p:to>
                                        <p:strVal val="visible"/>
                                      </p:to>
                                    </p:set>
                                    <p:animEffect transition="in" filter="wipe(down)">
                                      <p:cBhvr>
                                        <p:cTn id="255" dur="290">
                                          <p:stCondLst>
                                            <p:cond delay="0"/>
                                          </p:stCondLst>
                                        </p:cTn>
                                        <p:tgtEl>
                                          <p:spTgt spid="74796"/>
                                        </p:tgtEl>
                                      </p:cBhvr>
                                    </p:animEffect>
                                    <p:anim calcmode="lin" valueType="num">
                                      <p:cBhvr>
                                        <p:cTn id="256" dur="911" tmFilter="0,0; 0.14,0.36; 0.43,0.73; 0.71,0.91; 1.0,1.0">
                                          <p:stCondLst>
                                            <p:cond delay="0"/>
                                          </p:stCondLst>
                                        </p:cTn>
                                        <p:tgtEl>
                                          <p:spTgt spid="74796"/>
                                        </p:tgtEl>
                                        <p:attrNameLst>
                                          <p:attrName>ppt_x</p:attrName>
                                        </p:attrNameLst>
                                      </p:cBhvr>
                                      <p:tavLst>
                                        <p:tav tm="0">
                                          <p:val>
                                            <p:strVal val="#ppt_x-0.25"/>
                                          </p:val>
                                        </p:tav>
                                        <p:tav tm="100000">
                                          <p:val>
                                            <p:strVal val="#ppt_x"/>
                                          </p:val>
                                        </p:tav>
                                      </p:tavLst>
                                    </p:anim>
                                    <p:anim calcmode="lin" valueType="num">
                                      <p:cBhvr>
                                        <p:cTn id="257" dur="332" tmFilter="0.0,0.0; 0.25,0.07; 0.50,0.2; 0.75,0.467; 1.0,1.0">
                                          <p:stCondLst>
                                            <p:cond delay="0"/>
                                          </p:stCondLst>
                                        </p:cTn>
                                        <p:tgtEl>
                                          <p:spTgt spid="74796"/>
                                        </p:tgtEl>
                                        <p:attrNameLst>
                                          <p:attrName>ppt_y</p:attrName>
                                        </p:attrNameLst>
                                      </p:cBhvr>
                                      <p:tavLst>
                                        <p:tav tm="0" fmla="#ppt_y-sin(pi*$)/3">
                                          <p:val>
                                            <p:fltVal val="0.5"/>
                                          </p:val>
                                        </p:tav>
                                        <p:tav tm="100000">
                                          <p:val>
                                            <p:fltVal val="1"/>
                                          </p:val>
                                        </p:tav>
                                      </p:tavLst>
                                    </p:anim>
                                    <p:anim calcmode="lin" valueType="num">
                                      <p:cBhvr>
                                        <p:cTn id="258" dur="332" tmFilter="0, 0; 0.125,0.2665; 0.25,0.4; 0.375,0.465; 0.5,0.5;  0.625,0.535; 0.75,0.6; 0.875,0.7335; 1,1">
                                          <p:stCondLst>
                                            <p:cond delay="332"/>
                                          </p:stCondLst>
                                        </p:cTn>
                                        <p:tgtEl>
                                          <p:spTgt spid="74796"/>
                                        </p:tgtEl>
                                        <p:attrNameLst>
                                          <p:attrName>ppt_y</p:attrName>
                                        </p:attrNameLst>
                                      </p:cBhvr>
                                      <p:tavLst>
                                        <p:tav tm="0" fmla="#ppt_y-sin(pi*$)/9">
                                          <p:val>
                                            <p:fltVal val="0"/>
                                          </p:val>
                                        </p:tav>
                                        <p:tav tm="100000">
                                          <p:val>
                                            <p:fltVal val="1"/>
                                          </p:val>
                                        </p:tav>
                                      </p:tavLst>
                                    </p:anim>
                                    <p:anim calcmode="lin" valueType="num">
                                      <p:cBhvr>
                                        <p:cTn id="259" dur="166" tmFilter="0, 0; 0.125,0.2665; 0.25,0.4; 0.375,0.465; 0.5,0.5;  0.625,0.535; 0.75,0.6; 0.875,0.7335; 1,1">
                                          <p:stCondLst>
                                            <p:cond delay="662"/>
                                          </p:stCondLst>
                                        </p:cTn>
                                        <p:tgtEl>
                                          <p:spTgt spid="74796"/>
                                        </p:tgtEl>
                                        <p:attrNameLst>
                                          <p:attrName>ppt_y</p:attrName>
                                        </p:attrNameLst>
                                      </p:cBhvr>
                                      <p:tavLst>
                                        <p:tav tm="0" fmla="#ppt_y-sin(pi*$)/27">
                                          <p:val>
                                            <p:fltVal val="0"/>
                                          </p:val>
                                        </p:tav>
                                        <p:tav tm="100000">
                                          <p:val>
                                            <p:fltVal val="1"/>
                                          </p:val>
                                        </p:tav>
                                      </p:tavLst>
                                    </p:anim>
                                    <p:anim calcmode="lin" valueType="num">
                                      <p:cBhvr>
                                        <p:cTn id="260" dur="82" tmFilter="0, 0; 0.125,0.2665; 0.25,0.4; 0.375,0.465; 0.5,0.5;  0.625,0.535; 0.75,0.6; 0.875,0.7335; 1,1">
                                          <p:stCondLst>
                                            <p:cond delay="828"/>
                                          </p:stCondLst>
                                        </p:cTn>
                                        <p:tgtEl>
                                          <p:spTgt spid="74796"/>
                                        </p:tgtEl>
                                        <p:attrNameLst>
                                          <p:attrName>ppt_y</p:attrName>
                                        </p:attrNameLst>
                                      </p:cBhvr>
                                      <p:tavLst>
                                        <p:tav tm="0" fmla="#ppt_y-sin(pi*$)/81">
                                          <p:val>
                                            <p:fltVal val="0"/>
                                          </p:val>
                                        </p:tav>
                                        <p:tav tm="100000">
                                          <p:val>
                                            <p:fltVal val="1"/>
                                          </p:val>
                                        </p:tav>
                                      </p:tavLst>
                                    </p:anim>
                                    <p:animScale>
                                      <p:cBhvr>
                                        <p:cTn id="261" dur="13">
                                          <p:stCondLst>
                                            <p:cond delay="325"/>
                                          </p:stCondLst>
                                        </p:cTn>
                                        <p:tgtEl>
                                          <p:spTgt spid="74796"/>
                                        </p:tgtEl>
                                      </p:cBhvr>
                                      <p:to x="100000" y="60000"/>
                                    </p:animScale>
                                    <p:animScale>
                                      <p:cBhvr>
                                        <p:cTn id="262" dur="83" decel="50000">
                                          <p:stCondLst>
                                            <p:cond delay="338"/>
                                          </p:stCondLst>
                                        </p:cTn>
                                        <p:tgtEl>
                                          <p:spTgt spid="74796"/>
                                        </p:tgtEl>
                                      </p:cBhvr>
                                      <p:to x="100000" y="100000"/>
                                    </p:animScale>
                                    <p:animScale>
                                      <p:cBhvr>
                                        <p:cTn id="263" dur="13">
                                          <p:stCondLst>
                                            <p:cond delay="656"/>
                                          </p:stCondLst>
                                        </p:cTn>
                                        <p:tgtEl>
                                          <p:spTgt spid="74796"/>
                                        </p:tgtEl>
                                      </p:cBhvr>
                                      <p:to x="100000" y="80000"/>
                                    </p:animScale>
                                    <p:animScale>
                                      <p:cBhvr>
                                        <p:cTn id="264" dur="83" decel="50000">
                                          <p:stCondLst>
                                            <p:cond delay="669"/>
                                          </p:stCondLst>
                                        </p:cTn>
                                        <p:tgtEl>
                                          <p:spTgt spid="74796"/>
                                        </p:tgtEl>
                                      </p:cBhvr>
                                      <p:to x="100000" y="100000"/>
                                    </p:animScale>
                                    <p:animScale>
                                      <p:cBhvr>
                                        <p:cTn id="265" dur="13">
                                          <p:stCondLst>
                                            <p:cond delay="821"/>
                                          </p:stCondLst>
                                        </p:cTn>
                                        <p:tgtEl>
                                          <p:spTgt spid="74796"/>
                                        </p:tgtEl>
                                      </p:cBhvr>
                                      <p:to x="100000" y="90000"/>
                                    </p:animScale>
                                    <p:animScale>
                                      <p:cBhvr>
                                        <p:cTn id="266" dur="83" decel="50000">
                                          <p:stCondLst>
                                            <p:cond delay="834"/>
                                          </p:stCondLst>
                                        </p:cTn>
                                        <p:tgtEl>
                                          <p:spTgt spid="74796"/>
                                        </p:tgtEl>
                                      </p:cBhvr>
                                      <p:to x="100000" y="100000"/>
                                    </p:animScale>
                                    <p:animScale>
                                      <p:cBhvr>
                                        <p:cTn id="267" dur="13">
                                          <p:stCondLst>
                                            <p:cond delay="904"/>
                                          </p:stCondLst>
                                        </p:cTn>
                                        <p:tgtEl>
                                          <p:spTgt spid="74796"/>
                                        </p:tgtEl>
                                      </p:cBhvr>
                                      <p:to x="100000" y="95000"/>
                                    </p:animScale>
                                    <p:animScale>
                                      <p:cBhvr>
                                        <p:cTn id="268" dur="83" decel="50000">
                                          <p:stCondLst>
                                            <p:cond delay="917"/>
                                          </p:stCondLst>
                                        </p:cTn>
                                        <p:tgtEl>
                                          <p:spTgt spid="74796"/>
                                        </p:tgtEl>
                                      </p:cBhvr>
                                      <p:to x="100000" y="100000"/>
                                    </p:animScale>
                                  </p:childTnLst>
                                </p:cTn>
                              </p:par>
                            </p:childTnLst>
                          </p:cTn>
                        </p:par>
                      </p:childTnLst>
                    </p:cTn>
                  </p:par>
                  <p:par>
                    <p:cTn id="269" fill="hold">
                      <p:stCondLst>
                        <p:cond delay="indefinite"/>
                      </p:stCondLst>
                      <p:childTnLst>
                        <p:par>
                          <p:cTn id="270" fill="hold">
                            <p:stCondLst>
                              <p:cond delay="0"/>
                            </p:stCondLst>
                            <p:childTnLst>
                              <p:par>
                                <p:cTn id="271" presetID="26" presetClass="entr" presetSubtype="0" fill="hold" grpId="0" nodeType="clickEffect">
                                  <p:stCondLst>
                                    <p:cond delay="0"/>
                                  </p:stCondLst>
                                  <p:childTnLst>
                                    <p:set>
                                      <p:cBhvr>
                                        <p:cTn id="272" dur="1" fill="hold">
                                          <p:stCondLst>
                                            <p:cond delay="0"/>
                                          </p:stCondLst>
                                        </p:cTn>
                                        <p:tgtEl>
                                          <p:spTgt spid="74795"/>
                                        </p:tgtEl>
                                        <p:attrNameLst>
                                          <p:attrName>style.visibility</p:attrName>
                                        </p:attrNameLst>
                                      </p:cBhvr>
                                      <p:to>
                                        <p:strVal val="visible"/>
                                      </p:to>
                                    </p:set>
                                    <p:animEffect transition="in" filter="wipe(down)">
                                      <p:cBhvr>
                                        <p:cTn id="273" dur="290">
                                          <p:stCondLst>
                                            <p:cond delay="0"/>
                                          </p:stCondLst>
                                        </p:cTn>
                                        <p:tgtEl>
                                          <p:spTgt spid="74795"/>
                                        </p:tgtEl>
                                      </p:cBhvr>
                                    </p:animEffect>
                                    <p:anim calcmode="lin" valueType="num">
                                      <p:cBhvr>
                                        <p:cTn id="274" dur="911" tmFilter="0,0; 0.14,0.36; 0.43,0.73; 0.71,0.91; 1.0,1.0">
                                          <p:stCondLst>
                                            <p:cond delay="0"/>
                                          </p:stCondLst>
                                        </p:cTn>
                                        <p:tgtEl>
                                          <p:spTgt spid="74795"/>
                                        </p:tgtEl>
                                        <p:attrNameLst>
                                          <p:attrName>ppt_x</p:attrName>
                                        </p:attrNameLst>
                                      </p:cBhvr>
                                      <p:tavLst>
                                        <p:tav tm="0">
                                          <p:val>
                                            <p:strVal val="#ppt_x-0.25"/>
                                          </p:val>
                                        </p:tav>
                                        <p:tav tm="100000">
                                          <p:val>
                                            <p:strVal val="#ppt_x"/>
                                          </p:val>
                                        </p:tav>
                                      </p:tavLst>
                                    </p:anim>
                                    <p:anim calcmode="lin" valueType="num">
                                      <p:cBhvr>
                                        <p:cTn id="275" dur="332" tmFilter="0.0,0.0; 0.25,0.07; 0.50,0.2; 0.75,0.467; 1.0,1.0">
                                          <p:stCondLst>
                                            <p:cond delay="0"/>
                                          </p:stCondLst>
                                        </p:cTn>
                                        <p:tgtEl>
                                          <p:spTgt spid="74795"/>
                                        </p:tgtEl>
                                        <p:attrNameLst>
                                          <p:attrName>ppt_y</p:attrName>
                                        </p:attrNameLst>
                                      </p:cBhvr>
                                      <p:tavLst>
                                        <p:tav tm="0" fmla="#ppt_y-sin(pi*$)/3">
                                          <p:val>
                                            <p:fltVal val="0.5"/>
                                          </p:val>
                                        </p:tav>
                                        <p:tav tm="100000">
                                          <p:val>
                                            <p:fltVal val="1"/>
                                          </p:val>
                                        </p:tav>
                                      </p:tavLst>
                                    </p:anim>
                                    <p:anim calcmode="lin" valueType="num">
                                      <p:cBhvr>
                                        <p:cTn id="276" dur="332" tmFilter="0, 0; 0.125,0.2665; 0.25,0.4; 0.375,0.465; 0.5,0.5;  0.625,0.535; 0.75,0.6; 0.875,0.7335; 1,1">
                                          <p:stCondLst>
                                            <p:cond delay="332"/>
                                          </p:stCondLst>
                                        </p:cTn>
                                        <p:tgtEl>
                                          <p:spTgt spid="74795"/>
                                        </p:tgtEl>
                                        <p:attrNameLst>
                                          <p:attrName>ppt_y</p:attrName>
                                        </p:attrNameLst>
                                      </p:cBhvr>
                                      <p:tavLst>
                                        <p:tav tm="0" fmla="#ppt_y-sin(pi*$)/9">
                                          <p:val>
                                            <p:fltVal val="0"/>
                                          </p:val>
                                        </p:tav>
                                        <p:tav tm="100000">
                                          <p:val>
                                            <p:fltVal val="1"/>
                                          </p:val>
                                        </p:tav>
                                      </p:tavLst>
                                    </p:anim>
                                    <p:anim calcmode="lin" valueType="num">
                                      <p:cBhvr>
                                        <p:cTn id="277" dur="166" tmFilter="0, 0; 0.125,0.2665; 0.25,0.4; 0.375,0.465; 0.5,0.5;  0.625,0.535; 0.75,0.6; 0.875,0.7335; 1,1">
                                          <p:stCondLst>
                                            <p:cond delay="662"/>
                                          </p:stCondLst>
                                        </p:cTn>
                                        <p:tgtEl>
                                          <p:spTgt spid="74795"/>
                                        </p:tgtEl>
                                        <p:attrNameLst>
                                          <p:attrName>ppt_y</p:attrName>
                                        </p:attrNameLst>
                                      </p:cBhvr>
                                      <p:tavLst>
                                        <p:tav tm="0" fmla="#ppt_y-sin(pi*$)/27">
                                          <p:val>
                                            <p:fltVal val="0"/>
                                          </p:val>
                                        </p:tav>
                                        <p:tav tm="100000">
                                          <p:val>
                                            <p:fltVal val="1"/>
                                          </p:val>
                                        </p:tav>
                                      </p:tavLst>
                                    </p:anim>
                                    <p:anim calcmode="lin" valueType="num">
                                      <p:cBhvr>
                                        <p:cTn id="278" dur="82" tmFilter="0, 0; 0.125,0.2665; 0.25,0.4; 0.375,0.465; 0.5,0.5;  0.625,0.535; 0.75,0.6; 0.875,0.7335; 1,1">
                                          <p:stCondLst>
                                            <p:cond delay="828"/>
                                          </p:stCondLst>
                                        </p:cTn>
                                        <p:tgtEl>
                                          <p:spTgt spid="74795"/>
                                        </p:tgtEl>
                                        <p:attrNameLst>
                                          <p:attrName>ppt_y</p:attrName>
                                        </p:attrNameLst>
                                      </p:cBhvr>
                                      <p:tavLst>
                                        <p:tav tm="0" fmla="#ppt_y-sin(pi*$)/81">
                                          <p:val>
                                            <p:fltVal val="0"/>
                                          </p:val>
                                        </p:tav>
                                        <p:tav tm="100000">
                                          <p:val>
                                            <p:fltVal val="1"/>
                                          </p:val>
                                        </p:tav>
                                      </p:tavLst>
                                    </p:anim>
                                    <p:animScale>
                                      <p:cBhvr>
                                        <p:cTn id="279" dur="13">
                                          <p:stCondLst>
                                            <p:cond delay="325"/>
                                          </p:stCondLst>
                                        </p:cTn>
                                        <p:tgtEl>
                                          <p:spTgt spid="74795"/>
                                        </p:tgtEl>
                                      </p:cBhvr>
                                      <p:to x="100000" y="60000"/>
                                    </p:animScale>
                                    <p:animScale>
                                      <p:cBhvr>
                                        <p:cTn id="280" dur="83" decel="50000">
                                          <p:stCondLst>
                                            <p:cond delay="338"/>
                                          </p:stCondLst>
                                        </p:cTn>
                                        <p:tgtEl>
                                          <p:spTgt spid="74795"/>
                                        </p:tgtEl>
                                      </p:cBhvr>
                                      <p:to x="100000" y="100000"/>
                                    </p:animScale>
                                    <p:animScale>
                                      <p:cBhvr>
                                        <p:cTn id="281" dur="13">
                                          <p:stCondLst>
                                            <p:cond delay="656"/>
                                          </p:stCondLst>
                                        </p:cTn>
                                        <p:tgtEl>
                                          <p:spTgt spid="74795"/>
                                        </p:tgtEl>
                                      </p:cBhvr>
                                      <p:to x="100000" y="80000"/>
                                    </p:animScale>
                                    <p:animScale>
                                      <p:cBhvr>
                                        <p:cTn id="282" dur="83" decel="50000">
                                          <p:stCondLst>
                                            <p:cond delay="669"/>
                                          </p:stCondLst>
                                        </p:cTn>
                                        <p:tgtEl>
                                          <p:spTgt spid="74795"/>
                                        </p:tgtEl>
                                      </p:cBhvr>
                                      <p:to x="100000" y="100000"/>
                                    </p:animScale>
                                    <p:animScale>
                                      <p:cBhvr>
                                        <p:cTn id="283" dur="13">
                                          <p:stCondLst>
                                            <p:cond delay="821"/>
                                          </p:stCondLst>
                                        </p:cTn>
                                        <p:tgtEl>
                                          <p:spTgt spid="74795"/>
                                        </p:tgtEl>
                                      </p:cBhvr>
                                      <p:to x="100000" y="90000"/>
                                    </p:animScale>
                                    <p:animScale>
                                      <p:cBhvr>
                                        <p:cTn id="284" dur="83" decel="50000">
                                          <p:stCondLst>
                                            <p:cond delay="834"/>
                                          </p:stCondLst>
                                        </p:cTn>
                                        <p:tgtEl>
                                          <p:spTgt spid="74795"/>
                                        </p:tgtEl>
                                      </p:cBhvr>
                                      <p:to x="100000" y="100000"/>
                                    </p:animScale>
                                    <p:animScale>
                                      <p:cBhvr>
                                        <p:cTn id="285" dur="13">
                                          <p:stCondLst>
                                            <p:cond delay="904"/>
                                          </p:stCondLst>
                                        </p:cTn>
                                        <p:tgtEl>
                                          <p:spTgt spid="74795"/>
                                        </p:tgtEl>
                                      </p:cBhvr>
                                      <p:to x="100000" y="95000"/>
                                    </p:animScale>
                                    <p:animScale>
                                      <p:cBhvr>
                                        <p:cTn id="286" dur="83" decel="50000">
                                          <p:stCondLst>
                                            <p:cond delay="917"/>
                                          </p:stCondLst>
                                        </p:cTn>
                                        <p:tgtEl>
                                          <p:spTgt spid="74795"/>
                                        </p:tgtEl>
                                      </p:cBhvr>
                                      <p:to x="100000" y="100000"/>
                                    </p:animScale>
                                  </p:childTnLst>
                                </p:cTn>
                              </p:par>
                            </p:childTnLst>
                          </p:cTn>
                        </p:par>
                      </p:childTnLst>
                    </p:cTn>
                  </p:par>
                  <p:par>
                    <p:cTn id="287" fill="hold">
                      <p:stCondLst>
                        <p:cond delay="indefinite"/>
                      </p:stCondLst>
                      <p:childTnLst>
                        <p:par>
                          <p:cTn id="288" fill="hold">
                            <p:stCondLst>
                              <p:cond delay="0"/>
                            </p:stCondLst>
                            <p:childTnLst>
                              <p:par>
                                <p:cTn id="289" presetID="0" presetClass="path" presetSubtype="0" accel="50000" decel="50000" fill="hold" grpId="1" nodeType="clickEffect">
                                  <p:stCondLst>
                                    <p:cond delay="0"/>
                                  </p:stCondLst>
                                  <p:childTnLst>
                                    <p:animMotion origin="layout" path="M -1.38889E-6 1.85185E-6 L -1.38889E-6 0.1868 L 0.09393 0.1868 " pathEditMode="relative" rAng="0" ptsTypes="AAA">
                                      <p:cBhvr>
                                        <p:cTn id="290" dur="2000" fill="hold"/>
                                        <p:tgtEl>
                                          <p:spTgt spid="74793"/>
                                        </p:tgtEl>
                                        <p:attrNameLst>
                                          <p:attrName>ppt_x</p:attrName>
                                          <p:attrName>ppt_y</p:attrName>
                                        </p:attrNameLst>
                                      </p:cBhvr>
                                      <p:rCtr x="4700" y="9300"/>
                                    </p:animMotion>
                                  </p:childTnLst>
                                </p:cTn>
                              </p:par>
                              <p:par>
                                <p:cTn id="291" presetID="0" presetClass="path" presetSubtype="0" accel="50000" decel="50000" fill="hold" grpId="1" nodeType="withEffect">
                                  <p:stCondLst>
                                    <p:cond delay="0"/>
                                  </p:stCondLst>
                                  <p:childTnLst>
                                    <p:animMotion origin="layout" path="M 2.5E-6 1.11022E-16 L 0.00139 0.1794 L 0.09045 0.1794 " pathEditMode="relative" rAng="0" ptsTypes="AAA">
                                      <p:cBhvr>
                                        <p:cTn id="292" dur="2000" fill="hold"/>
                                        <p:tgtEl>
                                          <p:spTgt spid="74794"/>
                                        </p:tgtEl>
                                        <p:attrNameLst>
                                          <p:attrName>ppt_x</p:attrName>
                                          <p:attrName>ppt_y</p:attrName>
                                        </p:attrNameLst>
                                      </p:cBhvr>
                                      <p:rCtr x="4500" y="9000"/>
                                    </p:animMotion>
                                  </p:childTnLst>
                                </p:cTn>
                              </p:par>
                              <p:par>
                                <p:cTn id="293" presetID="0" presetClass="path" presetSubtype="0" accel="50000" decel="50000" fill="hold" grpId="1" nodeType="withEffect">
                                  <p:stCondLst>
                                    <p:cond delay="0"/>
                                  </p:stCondLst>
                                  <p:childTnLst>
                                    <p:animMotion origin="layout" path="M 0 0 L 0.00104 0.09028 L 0.09479 0.09028 " pathEditMode="relative" ptsTypes="AAA">
                                      <p:cBhvr>
                                        <p:cTn id="294" dur="2000" fill="hold"/>
                                        <p:tgtEl>
                                          <p:spTgt spid="74795"/>
                                        </p:tgtEl>
                                        <p:attrNameLst>
                                          <p:attrName>ppt_x</p:attrName>
                                          <p:attrName>ppt_y</p:attrName>
                                        </p:attrNameLst>
                                      </p:cBhvr>
                                    </p:animMotion>
                                  </p:childTnLst>
                                </p:cTn>
                              </p:par>
                              <p:par>
                                <p:cTn id="295" presetID="0" presetClass="path" presetSubtype="0" accel="50000" decel="50000" fill="hold" grpId="1" nodeType="withEffect">
                                  <p:stCondLst>
                                    <p:cond delay="0"/>
                                  </p:stCondLst>
                                  <p:childTnLst>
                                    <p:animMotion origin="layout" path="M 0 0 L -0.00104 0.08611 L 0.09271 0.08611 " pathEditMode="relative" ptsTypes="AAA">
                                      <p:cBhvr>
                                        <p:cTn id="296" dur="2000" fill="hold"/>
                                        <p:tgtEl>
                                          <p:spTgt spid="74796"/>
                                        </p:tgtEl>
                                        <p:attrNameLst>
                                          <p:attrName>ppt_x</p:attrName>
                                          <p:attrName>ppt_y</p:attrName>
                                        </p:attrNameLst>
                                      </p:cBhvr>
                                    </p:animMotion>
                                  </p:childTnLst>
                                </p:cTn>
                              </p:par>
                            </p:childTnLst>
                          </p:cTn>
                        </p:par>
                      </p:childTnLst>
                    </p:cTn>
                  </p:par>
                  <p:par>
                    <p:cTn id="297" fill="hold">
                      <p:stCondLst>
                        <p:cond delay="indefinite"/>
                      </p:stCondLst>
                      <p:childTnLst>
                        <p:par>
                          <p:cTn id="298" fill="hold">
                            <p:stCondLst>
                              <p:cond delay="0"/>
                            </p:stCondLst>
                            <p:childTnLst>
                              <p:par>
                                <p:cTn id="299" presetID="26" presetClass="entr" presetSubtype="0" fill="hold" grpId="0" nodeType="clickEffect">
                                  <p:stCondLst>
                                    <p:cond delay="0"/>
                                  </p:stCondLst>
                                  <p:childTnLst>
                                    <p:set>
                                      <p:cBhvr>
                                        <p:cTn id="300" dur="1" fill="hold">
                                          <p:stCondLst>
                                            <p:cond delay="0"/>
                                          </p:stCondLst>
                                        </p:cTn>
                                        <p:tgtEl>
                                          <p:spTgt spid="74797"/>
                                        </p:tgtEl>
                                        <p:attrNameLst>
                                          <p:attrName>style.visibility</p:attrName>
                                        </p:attrNameLst>
                                      </p:cBhvr>
                                      <p:to>
                                        <p:strVal val="visible"/>
                                      </p:to>
                                    </p:set>
                                    <p:animEffect transition="in" filter="wipe(down)">
                                      <p:cBhvr>
                                        <p:cTn id="301" dur="290">
                                          <p:stCondLst>
                                            <p:cond delay="0"/>
                                          </p:stCondLst>
                                        </p:cTn>
                                        <p:tgtEl>
                                          <p:spTgt spid="74797"/>
                                        </p:tgtEl>
                                      </p:cBhvr>
                                    </p:animEffect>
                                    <p:anim calcmode="lin" valueType="num">
                                      <p:cBhvr>
                                        <p:cTn id="302" dur="911" tmFilter="0,0; 0.14,0.36; 0.43,0.73; 0.71,0.91; 1.0,1.0">
                                          <p:stCondLst>
                                            <p:cond delay="0"/>
                                          </p:stCondLst>
                                        </p:cTn>
                                        <p:tgtEl>
                                          <p:spTgt spid="74797"/>
                                        </p:tgtEl>
                                        <p:attrNameLst>
                                          <p:attrName>ppt_x</p:attrName>
                                        </p:attrNameLst>
                                      </p:cBhvr>
                                      <p:tavLst>
                                        <p:tav tm="0">
                                          <p:val>
                                            <p:strVal val="#ppt_x-0.25"/>
                                          </p:val>
                                        </p:tav>
                                        <p:tav tm="100000">
                                          <p:val>
                                            <p:strVal val="#ppt_x"/>
                                          </p:val>
                                        </p:tav>
                                      </p:tavLst>
                                    </p:anim>
                                    <p:anim calcmode="lin" valueType="num">
                                      <p:cBhvr>
                                        <p:cTn id="303" dur="332" tmFilter="0.0,0.0; 0.25,0.07; 0.50,0.2; 0.75,0.467; 1.0,1.0">
                                          <p:stCondLst>
                                            <p:cond delay="0"/>
                                          </p:stCondLst>
                                        </p:cTn>
                                        <p:tgtEl>
                                          <p:spTgt spid="74797"/>
                                        </p:tgtEl>
                                        <p:attrNameLst>
                                          <p:attrName>ppt_y</p:attrName>
                                        </p:attrNameLst>
                                      </p:cBhvr>
                                      <p:tavLst>
                                        <p:tav tm="0" fmla="#ppt_y-sin(pi*$)/3">
                                          <p:val>
                                            <p:fltVal val="0.5"/>
                                          </p:val>
                                        </p:tav>
                                        <p:tav tm="100000">
                                          <p:val>
                                            <p:fltVal val="1"/>
                                          </p:val>
                                        </p:tav>
                                      </p:tavLst>
                                    </p:anim>
                                    <p:anim calcmode="lin" valueType="num">
                                      <p:cBhvr>
                                        <p:cTn id="304" dur="332" tmFilter="0, 0; 0.125,0.2665; 0.25,0.4; 0.375,0.465; 0.5,0.5;  0.625,0.535; 0.75,0.6; 0.875,0.7335; 1,1">
                                          <p:stCondLst>
                                            <p:cond delay="332"/>
                                          </p:stCondLst>
                                        </p:cTn>
                                        <p:tgtEl>
                                          <p:spTgt spid="74797"/>
                                        </p:tgtEl>
                                        <p:attrNameLst>
                                          <p:attrName>ppt_y</p:attrName>
                                        </p:attrNameLst>
                                      </p:cBhvr>
                                      <p:tavLst>
                                        <p:tav tm="0" fmla="#ppt_y-sin(pi*$)/9">
                                          <p:val>
                                            <p:fltVal val="0"/>
                                          </p:val>
                                        </p:tav>
                                        <p:tav tm="100000">
                                          <p:val>
                                            <p:fltVal val="1"/>
                                          </p:val>
                                        </p:tav>
                                      </p:tavLst>
                                    </p:anim>
                                    <p:anim calcmode="lin" valueType="num">
                                      <p:cBhvr>
                                        <p:cTn id="305" dur="166" tmFilter="0, 0; 0.125,0.2665; 0.25,0.4; 0.375,0.465; 0.5,0.5;  0.625,0.535; 0.75,0.6; 0.875,0.7335; 1,1">
                                          <p:stCondLst>
                                            <p:cond delay="662"/>
                                          </p:stCondLst>
                                        </p:cTn>
                                        <p:tgtEl>
                                          <p:spTgt spid="74797"/>
                                        </p:tgtEl>
                                        <p:attrNameLst>
                                          <p:attrName>ppt_y</p:attrName>
                                        </p:attrNameLst>
                                      </p:cBhvr>
                                      <p:tavLst>
                                        <p:tav tm="0" fmla="#ppt_y-sin(pi*$)/27">
                                          <p:val>
                                            <p:fltVal val="0"/>
                                          </p:val>
                                        </p:tav>
                                        <p:tav tm="100000">
                                          <p:val>
                                            <p:fltVal val="1"/>
                                          </p:val>
                                        </p:tav>
                                      </p:tavLst>
                                    </p:anim>
                                    <p:anim calcmode="lin" valueType="num">
                                      <p:cBhvr>
                                        <p:cTn id="306" dur="82" tmFilter="0, 0; 0.125,0.2665; 0.25,0.4; 0.375,0.465; 0.5,0.5;  0.625,0.535; 0.75,0.6; 0.875,0.7335; 1,1">
                                          <p:stCondLst>
                                            <p:cond delay="828"/>
                                          </p:stCondLst>
                                        </p:cTn>
                                        <p:tgtEl>
                                          <p:spTgt spid="74797"/>
                                        </p:tgtEl>
                                        <p:attrNameLst>
                                          <p:attrName>ppt_y</p:attrName>
                                        </p:attrNameLst>
                                      </p:cBhvr>
                                      <p:tavLst>
                                        <p:tav tm="0" fmla="#ppt_y-sin(pi*$)/81">
                                          <p:val>
                                            <p:fltVal val="0"/>
                                          </p:val>
                                        </p:tav>
                                        <p:tav tm="100000">
                                          <p:val>
                                            <p:fltVal val="1"/>
                                          </p:val>
                                        </p:tav>
                                      </p:tavLst>
                                    </p:anim>
                                    <p:animScale>
                                      <p:cBhvr>
                                        <p:cTn id="307" dur="13">
                                          <p:stCondLst>
                                            <p:cond delay="325"/>
                                          </p:stCondLst>
                                        </p:cTn>
                                        <p:tgtEl>
                                          <p:spTgt spid="74797"/>
                                        </p:tgtEl>
                                      </p:cBhvr>
                                      <p:to x="100000" y="60000"/>
                                    </p:animScale>
                                    <p:animScale>
                                      <p:cBhvr>
                                        <p:cTn id="308" dur="83" decel="50000">
                                          <p:stCondLst>
                                            <p:cond delay="338"/>
                                          </p:stCondLst>
                                        </p:cTn>
                                        <p:tgtEl>
                                          <p:spTgt spid="74797"/>
                                        </p:tgtEl>
                                      </p:cBhvr>
                                      <p:to x="100000" y="100000"/>
                                    </p:animScale>
                                    <p:animScale>
                                      <p:cBhvr>
                                        <p:cTn id="309" dur="13">
                                          <p:stCondLst>
                                            <p:cond delay="656"/>
                                          </p:stCondLst>
                                        </p:cTn>
                                        <p:tgtEl>
                                          <p:spTgt spid="74797"/>
                                        </p:tgtEl>
                                      </p:cBhvr>
                                      <p:to x="100000" y="80000"/>
                                    </p:animScale>
                                    <p:animScale>
                                      <p:cBhvr>
                                        <p:cTn id="310" dur="83" decel="50000">
                                          <p:stCondLst>
                                            <p:cond delay="669"/>
                                          </p:stCondLst>
                                        </p:cTn>
                                        <p:tgtEl>
                                          <p:spTgt spid="74797"/>
                                        </p:tgtEl>
                                      </p:cBhvr>
                                      <p:to x="100000" y="100000"/>
                                    </p:animScale>
                                    <p:animScale>
                                      <p:cBhvr>
                                        <p:cTn id="311" dur="13">
                                          <p:stCondLst>
                                            <p:cond delay="821"/>
                                          </p:stCondLst>
                                        </p:cTn>
                                        <p:tgtEl>
                                          <p:spTgt spid="74797"/>
                                        </p:tgtEl>
                                      </p:cBhvr>
                                      <p:to x="100000" y="90000"/>
                                    </p:animScale>
                                    <p:animScale>
                                      <p:cBhvr>
                                        <p:cTn id="312" dur="83" decel="50000">
                                          <p:stCondLst>
                                            <p:cond delay="834"/>
                                          </p:stCondLst>
                                        </p:cTn>
                                        <p:tgtEl>
                                          <p:spTgt spid="74797"/>
                                        </p:tgtEl>
                                      </p:cBhvr>
                                      <p:to x="100000" y="100000"/>
                                    </p:animScale>
                                    <p:animScale>
                                      <p:cBhvr>
                                        <p:cTn id="313" dur="13">
                                          <p:stCondLst>
                                            <p:cond delay="904"/>
                                          </p:stCondLst>
                                        </p:cTn>
                                        <p:tgtEl>
                                          <p:spTgt spid="74797"/>
                                        </p:tgtEl>
                                      </p:cBhvr>
                                      <p:to x="100000" y="95000"/>
                                    </p:animScale>
                                    <p:animScale>
                                      <p:cBhvr>
                                        <p:cTn id="314" dur="83" decel="50000">
                                          <p:stCondLst>
                                            <p:cond delay="917"/>
                                          </p:stCondLst>
                                        </p:cTn>
                                        <p:tgtEl>
                                          <p:spTgt spid="74797"/>
                                        </p:tgtEl>
                                      </p:cBhvr>
                                      <p:to x="100000" y="100000"/>
                                    </p:animScale>
                                  </p:childTnLst>
                                </p:cTn>
                              </p:par>
                              <p:par>
                                <p:cTn id="315" presetID="26" presetClass="entr" presetSubtype="0" fill="hold" grpId="0" nodeType="withEffect">
                                  <p:stCondLst>
                                    <p:cond delay="0"/>
                                  </p:stCondLst>
                                  <p:childTnLst>
                                    <p:set>
                                      <p:cBhvr>
                                        <p:cTn id="316" dur="1" fill="hold">
                                          <p:stCondLst>
                                            <p:cond delay="0"/>
                                          </p:stCondLst>
                                        </p:cTn>
                                        <p:tgtEl>
                                          <p:spTgt spid="74798"/>
                                        </p:tgtEl>
                                        <p:attrNameLst>
                                          <p:attrName>style.visibility</p:attrName>
                                        </p:attrNameLst>
                                      </p:cBhvr>
                                      <p:to>
                                        <p:strVal val="visible"/>
                                      </p:to>
                                    </p:set>
                                    <p:animEffect transition="in" filter="wipe(down)">
                                      <p:cBhvr>
                                        <p:cTn id="317" dur="290">
                                          <p:stCondLst>
                                            <p:cond delay="0"/>
                                          </p:stCondLst>
                                        </p:cTn>
                                        <p:tgtEl>
                                          <p:spTgt spid="74798"/>
                                        </p:tgtEl>
                                      </p:cBhvr>
                                    </p:animEffect>
                                    <p:anim calcmode="lin" valueType="num">
                                      <p:cBhvr>
                                        <p:cTn id="318" dur="911" tmFilter="0,0; 0.14,0.36; 0.43,0.73; 0.71,0.91; 1.0,1.0">
                                          <p:stCondLst>
                                            <p:cond delay="0"/>
                                          </p:stCondLst>
                                        </p:cTn>
                                        <p:tgtEl>
                                          <p:spTgt spid="74798"/>
                                        </p:tgtEl>
                                        <p:attrNameLst>
                                          <p:attrName>ppt_x</p:attrName>
                                        </p:attrNameLst>
                                      </p:cBhvr>
                                      <p:tavLst>
                                        <p:tav tm="0">
                                          <p:val>
                                            <p:strVal val="#ppt_x-0.25"/>
                                          </p:val>
                                        </p:tav>
                                        <p:tav tm="100000">
                                          <p:val>
                                            <p:strVal val="#ppt_x"/>
                                          </p:val>
                                        </p:tav>
                                      </p:tavLst>
                                    </p:anim>
                                    <p:anim calcmode="lin" valueType="num">
                                      <p:cBhvr>
                                        <p:cTn id="319" dur="332" tmFilter="0.0,0.0; 0.25,0.07; 0.50,0.2; 0.75,0.467; 1.0,1.0">
                                          <p:stCondLst>
                                            <p:cond delay="0"/>
                                          </p:stCondLst>
                                        </p:cTn>
                                        <p:tgtEl>
                                          <p:spTgt spid="74798"/>
                                        </p:tgtEl>
                                        <p:attrNameLst>
                                          <p:attrName>ppt_y</p:attrName>
                                        </p:attrNameLst>
                                      </p:cBhvr>
                                      <p:tavLst>
                                        <p:tav tm="0" fmla="#ppt_y-sin(pi*$)/3">
                                          <p:val>
                                            <p:fltVal val="0.5"/>
                                          </p:val>
                                        </p:tav>
                                        <p:tav tm="100000">
                                          <p:val>
                                            <p:fltVal val="1"/>
                                          </p:val>
                                        </p:tav>
                                      </p:tavLst>
                                    </p:anim>
                                    <p:anim calcmode="lin" valueType="num">
                                      <p:cBhvr>
                                        <p:cTn id="320" dur="332" tmFilter="0, 0; 0.125,0.2665; 0.25,0.4; 0.375,0.465; 0.5,0.5;  0.625,0.535; 0.75,0.6; 0.875,0.7335; 1,1">
                                          <p:stCondLst>
                                            <p:cond delay="332"/>
                                          </p:stCondLst>
                                        </p:cTn>
                                        <p:tgtEl>
                                          <p:spTgt spid="74798"/>
                                        </p:tgtEl>
                                        <p:attrNameLst>
                                          <p:attrName>ppt_y</p:attrName>
                                        </p:attrNameLst>
                                      </p:cBhvr>
                                      <p:tavLst>
                                        <p:tav tm="0" fmla="#ppt_y-sin(pi*$)/9">
                                          <p:val>
                                            <p:fltVal val="0"/>
                                          </p:val>
                                        </p:tav>
                                        <p:tav tm="100000">
                                          <p:val>
                                            <p:fltVal val="1"/>
                                          </p:val>
                                        </p:tav>
                                      </p:tavLst>
                                    </p:anim>
                                    <p:anim calcmode="lin" valueType="num">
                                      <p:cBhvr>
                                        <p:cTn id="321" dur="166" tmFilter="0, 0; 0.125,0.2665; 0.25,0.4; 0.375,0.465; 0.5,0.5;  0.625,0.535; 0.75,0.6; 0.875,0.7335; 1,1">
                                          <p:stCondLst>
                                            <p:cond delay="662"/>
                                          </p:stCondLst>
                                        </p:cTn>
                                        <p:tgtEl>
                                          <p:spTgt spid="74798"/>
                                        </p:tgtEl>
                                        <p:attrNameLst>
                                          <p:attrName>ppt_y</p:attrName>
                                        </p:attrNameLst>
                                      </p:cBhvr>
                                      <p:tavLst>
                                        <p:tav tm="0" fmla="#ppt_y-sin(pi*$)/27">
                                          <p:val>
                                            <p:fltVal val="0"/>
                                          </p:val>
                                        </p:tav>
                                        <p:tav tm="100000">
                                          <p:val>
                                            <p:fltVal val="1"/>
                                          </p:val>
                                        </p:tav>
                                      </p:tavLst>
                                    </p:anim>
                                    <p:anim calcmode="lin" valueType="num">
                                      <p:cBhvr>
                                        <p:cTn id="322" dur="82" tmFilter="0, 0; 0.125,0.2665; 0.25,0.4; 0.375,0.465; 0.5,0.5;  0.625,0.535; 0.75,0.6; 0.875,0.7335; 1,1">
                                          <p:stCondLst>
                                            <p:cond delay="828"/>
                                          </p:stCondLst>
                                        </p:cTn>
                                        <p:tgtEl>
                                          <p:spTgt spid="74798"/>
                                        </p:tgtEl>
                                        <p:attrNameLst>
                                          <p:attrName>ppt_y</p:attrName>
                                        </p:attrNameLst>
                                      </p:cBhvr>
                                      <p:tavLst>
                                        <p:tav tm="0" fmla="#ppt_y-sin(pi*$)/81">
                                          <p:val>
                                            <p:fltVal val="0"/>
                                          </p:val>
                                        </p:tav>
                                        <p:tav tm="100000">
                                          <p:val>
                                            <p:fltVal val="1"/>
                                          </p:val>
                                        </p:tav>
                                      </p:tavLst>
                                    </p:anim>
                                    <p:animScale>
                                      <p:cBhvr>
                                        <p:cTn id="323" dur="13">
                                          <p:stCondLst>
                                            <p:cond delay="325"/>
                                          </p:stCondLst>
                                        </p:cTn>
                                        <p:tgtEl>
                                          <p:spTgt spid="74798"/>
                                        </p:tgtEl>
                                      </p:cBhvr>
                                      <p:to x="100000" y="60000"/>
                                    </p:animScale>
                                    <p:animScale>
                                      <p:cBhvr>
                                        <p:cTn id="324" dur="83" decel="50000">
                                          <p:stCondLst>
                                            <p:cond delay="338"/>
                                          </p:stCondLst>
                                        </p:cTn>
                                        <p:tgtEl>
                                          <p:spTgt spid="74798"/>
                                        </p:tgtEl>
                                      </p:cBhvr>
                                      <p:to x="100000" y="100000"/>
                                    </p:animScale>
                                    <p:animScale>
                                      <p:cBhvr>
                                        <p:cTn id="325" dur="13">
                                          <p:stCondLst>
                                            <p:cond delay="656"/>
                                          </p:stCondLst>
                                        </p:cTn>
                                        <p:tgtEl>
                                          <p:spTgt spid="74798"/>
                                        </p:tgtEl>
                                      </p:cBhvr>
                                      <p:to x="100000" y="80000"/>
                                    </p:animScale>
                                    <p:animScale>
                                      <p:cBhvr>
                                        <p:cTn id="326" dur="83" decel="50000">
                                          <p:stCondLst>
                                            <p:cond delay="669"/>
                                          </p:stCondLst>
                                        </p:cTn>
                                        <p:tgtEl>
                                          <p:spTgt spid="74798"/>
                                        </p:tgtEl>
                                      </p:cBhvr>
                                      <p:to x="100000" y="100000"/>
                                    </p:animScale>
                                    <p:animScale>
                                      <p:cBhvr>
                                        <p:cTn id="327" dur="13">
                                          <p:stCondLst>
                                            <p:cond delay="821"/>
                                          </p:stCondLst>
                                        </p:cTn>
                                        <p:tgtEl>
                                          <p:spTgt spid="74798"/>
                                        </p:tgtEl>
                                      </p:cBhvr>
                                      <p:to x="100000" y="90000"/>
                                    </p:animScale>
                                    <p:animScale>
                                      <p:cBhvr>
                                        <p:cTn id="328" dur="83" decel="50000">
                                          <p:stCondLst>
                                            <p:cond delay="834"/>
                                          </p:stCondLst>
                                        </p:cTn>
                                        <p:tgtEl>
                                          <p:spTgt spid="74798"/>
                                        </p:tgtEl>
                                      </p:cBhvr>
                                      <p:to x="100000" y="100000"/>
                                    </p:animScale>
                                    <p:animScale>
                                      <p:cBhvr>
                                        <p:cTn id="329" dur="13">
                                          <p:stCondLst>
                                            <p:cond delay="904"/>
                                          </p:stCondLst>
                                        </p:cTn>
                                        <p:tgtEl>
                                          <p:spTgt spid="74798"/>
                                        </p:tgtEl>
                                      </p:cBhvr>
                                      <p:to x="100000" y="95000"/>
                                    </p:animScale>
                                    <p:animScale>
                                      <p:cBhvr>
                                        <p:cTn id="330" dur="83" decel="50000">
                                          <p:stCondLst>
                                            <p:cond delay="917"/>
                                          </p:stCondLst>
                                        </p:cTn>
                                        <p:tgtEl>
                                          <p:spTgt spid="74798"/>
                                        </p:tgtEl>
                                      </p:cBhvr>
                                      <p:to x="100000" y="100000"/>
                                    </p:animScale>
                                  </p:childTnLst>
                                </p:cTn>
                              </p:par>
                              <p:par>
                                <p:cTn id="331" presetID="26" presetClass="entr" presetSubtype="0" fill="hold" grpId="0" nodeType="withEffect">
                                  <p:stCondLst>
                                    <p:cond delay="0"/>
                                  </p:stCondLst>
                                  <p:childTnLst>
                                    <p:set>
                                      <p:cBhvr>
                                        <p:cTn id="332" dur="1" fill="hold">
                                          <p:stCondLst>
                                            <p:cond delay="0"/>
                                          </p:stCondLst>
                                        </p:cTn>
                                        <p:tgtEl>
                                          <p:spTgt spid="74799"/>
                                        </p:tgtEl>
                                        <p:attrNameLst>
                                          <p:attrName>style.visibility</p:attrName>
                                        </p:attrNameLst>
                                      </p:cBhvr>
                                      <p:to>
                                        <p:strVal val="visible"/>
                                      </p:to>
                                    </p:set>
                                    <p:animEffect transition="in" filter="wipe(down)">
                                      <p:cBhvr>
                                        <p:cTn id="333" dur="290">
                                          <p:stCondLst>
                                            <p:cond delay="0"/>
                                          </p:stCondLst>
                                        </p:cTn>
                                        <p:tgtEl>
                                          <p:spTgt spid="74799"/>
                                        </p:tgtEl>
                                      </p:cBhvr>
                                    </p:animEffect>
                                    <p:anim calcmode="lin" valueType="num">
                                      <p:cBhvr>
                                        <p:cTn id="334" dur="911" tmFilter="0,0; 0.14,0.36; 0.43,0.73; 0.71,0.91; 1.0,1.0">
                                          <p:stCondLst>
                                            <p:cond delay="0"/>
                                          </p:stCondLst>
                                        </p:cTn>
                                        <p:tgtEl>
                                          <p:spTgt spid="74799"/>
                                        </p:tgtEl>
                                        <p:attrNameLst>
                                          <p:attrName>ppt_x</p:attrName>
                                        </p:attrNameLst>
                                      </p:cBhvr>
                                      <p:tavLst>
                                        <p:tav tm="0">
                                          <p:val>
                                            <p:strVal val="#ppt_x-0.25"/>
                                          </p:val>
                                        </p:tav>
                                        <p:tav tm="100000">
                                          <p:val>
                                            <p:strVal val="#ppt_x"/>
                                          </p:val>
                                        </p:tav>
                                      </p:tavLst>
                                    </p:anim>
                                    <p:anim calcmode="lin" valueType="num">
                                      <p:cBhvr>
                                        <p:cTn id="335" dur="332" tmFilter="0.0,0.0; 0.25,0.07; 0.50,0.2; 0.75,0.467; 1.0,1.0">
                                          <p:stCondLst>
                                            <p:cond delay="0"/>
                                          </p:stCondLst>
                                        </p:cTn>
                                        <p:tgtEl>
                                          <p:spTgt spid="74799"/>
                                        </p:tgtEl>
                                        <p:attrNameLst>
                                          <p:attrName>ppt_y</p:attrName>
                                        </p:attrNameLst>
                                      </p:cBhvr>
                                      <p:tavLst>
                                        <p:tav tm="0" fmla="#ppt_y-sin(pi*$)/3">
                                          <p:val>
                                            <p:fltVal val="0.5"/>
                                          </p:val>
                                        </p:tav>
                                        <p:tav tm="100000">
                                          <p:val>
                                            <p:fltVal val="1"/>
                                          </p:val>
                                        </p:tav>
                                      </p:tavLst>
                                    </p:anim>
                                    <p:anim calcmode="lin" valueType="num">
                                      <p:cBhvr>
                                        <p:cTn id="336" dur="332" tmFilter="0, 0; 0.125,0.2665; 0.25,0.4; 0.375,0.465; 0.5,0.5;  0.625,0.535; 0.75,0.6; 0.875,0.7335; 1,1">
                                          <p:stCondLst>
                                            <p:cond delay="332"/>
                                          </p:stCondLst>
                                        </p:cTn>
                                        <p:tgtEl>
                                          <p:spTgt spid="74799"/>
                                        </p:tgtEl>
                                        <p:attrNameLst>
                                          <p:attrName>ppt_y</p:attrName>
                                        </p:attrNameLst>
                                      </p:cBhvr>
                                      <p:tavLst>
                                        <p:tav tm="0" fmla="#ppt_y-sin(pi*$)/9">
                                          <p:val>
                                            <p:fltVal val="0"/>
                                          </p:val>
                                        </p:tav>
                                        <p:tav tm="100000">
                                          <p:val>
                                            <p:fltVal val="1"/>
                                          </p:val>
                                        </p:tav>
                                      </p:tavLst>
                                    </p:anim>
                                    <p:anim calcmode="lin" valueType="num">
                                      <p:cBhvr>
                                        <p:cTn id="337" dur="166" tmFilter="0, 0; 0.125,0.2665; 0.25,0.4; 0.375,0.465; 0.5,0.5;  0.625,0.535; 0.75,0.6; 0.875,0.7335; 1,1">
                                          <p:stCondLst>
                                            <p:cond delay="662"/>
                                          </p:stCondLst>
                                        </p:cTn>
                                        <p:tgtEl>
                                          <p:spTgt spid="74799"/>
                                        </p:tgtEl>
                                        <p:attrNameLst>
                                          <p:attrName>ppt_y</p:attrName>
                                        </p:attrNameLst>
                                      </p:cBhvr>
                                      <p:tavLst>
                                        <p:tav tm="0" fmla="#ppt_y-sin(pi*$)/27">
                                          <p:val>
                                            <p:fltVal val="0"/>
                                          </p:val>
                                        </p:tav>
                                        <p:tav tm="100000">
                                          <p:val>
                                            <p:fltVal val="1"/>
                                          </p:val>
                                        </p:tav>
                                      </p:tavLst>
                                    </p:anim>
                                    <p:anim calcmode="lin" valueType="num">
                                      <p:cBhvr>
                                        <p:cTn id="338" dur="82" tmFilter="0, 0; 0.125,0.2665; 0.25,0.4; 0.375,0.465; 0.5,0.5;  0.625,0.535; 0.75,0.6; 0.875,0.7335; 1,1">
                                          <p:stCondLst>
                                            <p:cond delay="828"/>
                                          </p:stCondLst>
                                        </p:cTn>
                                        <p:tgtEl>
                                          <p:spTgt spid="74799"/>
                                        </p:tgtEl>
                                        <p:attrNameLst>
                                          <p:attrName>ppt_y</p:attrName>
                                        </p:attrNameLst>
                                      </p:cBhvr>
                                      <p:tavLst>
                                        <p:tav tm="0" fmla="#ppt_y-sin(pi*$)/81">
                                          <p:val>
                                            <p:fltVal val="0"/>
                                          </p:val>
                                        </p:tav>
                                        <p:tav tm="100000">
                                          <p:val>
                                            <p:fltVal val="1"/>
                                          </p:val>
                                        </p:tav>
                                      </p:tavLst>
                                    </p:anim>
                                    <p:animScale>
                                      <p:cBhvr>
                                        <p:cTn id="339" dur="13">
                                          <p:stCondLst>
                                            <p:cond delay="325"/>
                                          </p:stCondLst>
                                        </p:cTn>
                                        <p:tgtEl>
                                          <p:spTgt spid="74799"/>
                                        </p:tgtEl>
                                      </p:cBhvr>
                                      <p:to x="100000" y="60000"/>
                                    </p:animScale>
                                    <p:animScale>
                                      <p:cBhvr>
                                        <p:cTn id="340" dur="83" decel="50000">
                                          <p:stCondLst>
                                            <p:cond delay="338"/>
                                          </p:stCondLst>
                                        </p:cTn>
                                        <p:tgtEl>
                                          <p:spTgt spid="74799"/>
                                        </p:tgtEl>
                                      </p:cBhvr>
                                      <p:to x="100000" y="100000"/>
                                    </p:animScale>
                                    <p:animScale>
                                      <p:cBhvr>
                                        <p:cTn id="341" dur="13">
                                          <p:stCondLst>
                                            <p:cond delay="656"/>
                                          </p:stCondLst>
                                        </p:cTn>
                                        <p:tgtEl>
                                          <p:spTgt spid="74799"/>
                                        </p:tgtEl>
                                      </p:cBhvr>
                                      <p:to x="100000" y="80000"/>
                                    </p:animScale>
                                    <p:animScale>
                                      <p:cBhvr>
                                        <p:cTn id="342" dur="83" decel="50000">
                                          <p:stCondLst>
                                            <p:cond delay="669"/>
                                          </p:stCondLst>
                                        </p:cTn>
                                        <p:tgtEl>
                                          <p:spTgt spid="74799"/>
                                        </p:tgtEl>
                                      </p:cBhvr>
                                      <p:to x="100000" y="100000"/>
                                    </p:animScale>
                                    <p:animScale>
                                      <p:cBhvr>
                                        <p:cTn id="343" dur="13">
                                          <p:stCondLst>
                                            <p:cond delay="821"/>
                                          </p:stCondLst>
                                        </p:cTn>
                                        <p:tgtEl>
                                          <p:spTgt spid="74799"/>
                                        </p:tgtEl>
                                      </p:cBhvr>
                                      <p:to x="100000" y="90000"/>
                                    </p:animScale>
                                    <p:animScale>
                                      <p:cBhvr>
                                        <p:cTn id="344" dur="83" decel="50000">
                                          <p:stCondLst>
                                            <p:cond delay="834"/>
                                          </p:stCondLst>
                                        </p:cTn>
                                        <p:tgtEl>
                                          <p:spTgt spid="74799"/>
                                        </p:tgtEl>
                                      </p:cBhvr>
                                      <p:to x="100000" y="100000"/>
                                    </p:animScale>
                                    <p:animScale>
                                      <p:cBhvr>
                                        <p:cTn id="345" dur="13">
                                          <p:stCondLst>
                                            <p:cond delay="904"/>
                                          </p:stCondLst>
                                        </p:cTn>
                                        <p:tgtEl>
                                          <p:spTgt spid="74799"/>
                                        </p:tgtEl>
                                      </p:cBhvr>
                                      <p:to x="100000" y="95000"/>
                                    </p:animScale>
                                    <p:animScale>
                                      <p:cBhvr>
                                        <p:cTn id="346" dur="83" decel="50000">
                                          <p:stCondLst>
                                            <p:cond delay="917"/>
                                          </p:stCondLst>
                                        </p:cTn>
                                        <p:tgtEl>
                                          <p:spTgt spid="74799"/>
                                        </p:tgtEl>
                                      </p:cBhvr>
                                      <p:to x="100000" y="100000"/>
                                    </p:animScale>
                                  </p:childTnLst>
                                </p:cTn>
                              </p:par>
                              <p:par>
                                <p:cTn id="347" presetID="26" presetClass="entr" presetSubtype="0" fill="hold" grpId="0" nodeType="withEffect">
                                  <p:stCondLst>
                                    <p:cond delay="0"/>
                                  </p:stCondLst>
                                  <p:childTnLst>
                                    <p:set>
                                      <p:cBhvr>
                                        <p:cTn id="348" dur="1" fill="hold">
                                          <p:stCondLst>
                                            <p:cond delay="0"/>
                                          </p:stCondLst>
                                        </p:cTn>
                                        <p:tgtEl>
                                          <p:spTgt spid="74800"/>
                                        </p:tgtEl>
                                        <p:attrNameLst>
                                          <p:attrName>style.visibility</p:attrName>
                                        </p:attrNameLst>
                                      </p:cBhvr>
                                      <p:to>
                                        <p:strVal val="visible"/>
                                      </p:to>
                                    </p:set>
                                    <p:animEffect transition="in" filter="wipe(down)">
                                      <p:cBhvr>
                                        <p:cTn id="349" dur="290">
                                          <p:stCondLst>
                                            <p:cond delay="0"/>
                                          </p:stCondLst>
                                        </p:cTn>
                                        <p:tgtEl>
                                          <p:spTgt spid="74800"/>
                                        </p:tgtEl>
                                      </p:cBhvr>
                                    </p:animEffect>
                                    <p:anim calcmode="lin" valueType="num">
                                      <p:cBhvr>
                                        <p:cTn id="350" dur="911" tmFilter="0,0; 0.14,0.36; 0.43,0.73; 0.71,0.91; 1.0,1.0">
                                          <p:stCondLst>
                                            <p:cond delay="0"/>
                                          </p:stCondLst>
                                        </p:cTn>
                                        <p:tgtEl>
                                          <p:spTgt spid="74800"/>
                                        </p:tgtEl>
                                        <p:attrNameLst>
                                          <p:attrName>ppt_x</p:attrName>
                                        </p:attrNameLst>
                                      </p:cBhvr>
                                      <p:tavLst>
                                        <p:tav tm="0">
                                          <p:val>
                                            <p:strVal val="#ppt_x-0.25"/>
                                          </p:val>
                                        </p:tav>
                                        <p:tav tm="100000">
                                          <p:val>
                                            <p:strVal val="#ppt_x"/>
                                          </p:val>
                                        </p:tav>
                                      </p:tavLst>
                                    </p:anim>
                                    <p:anim calcmode="lin" valueType="num">
                                      <p:cBhvr>
                                        <p:cTn id="351" dur="332" tmFilter="0.0,0.0; 0.25,0.07; 0.50,0.2; 0.75,0.467; 1.0,1.0">
                                          <p:stCondLst>
                                            <p:cond delay="0"/>
                                          </p:stCondLst>
                                        </p:cTn>
                                        <p:tgtEl>
                                          <p:spTgt spid="74800"/>
                                        </p:tgtEl>
                                        <p:attrNameLst>
                                          <p:attrName>ppt_y</p:attrName>
                                        </p:attrNameLst>
                                      </p:cBhvr>
                                      <p:tavLst>
                                        <p:tav tm="0" fmla="#ppt_y-sin(pi*$)/3">
                                          <p:val>
                                            <p:fltVal val="0.5"/>
                                          </p:val>
                                        </p:tav>
                                        <p:tav tm="100000">
                                          <p:val>
                                            <p:fltVal val="1"/>
                                          </p:val>
                                        </p:tav>
                                      </p:tavLst>
                                    </p:anim>
                                    <p:anim calcmode="lin" valueType="num">
                                      <p:cBhvr>
                                        <p:cTn id="352" dur="332" tmFilter="0, 0; 0.125,0.2665; 0.25,0.4; 0.375,0.465; 0.5,0.5;  0.625,0.535; 0.75,0.6; 0.875,0.7335; 1,1">
                                          <p:stCondLst>
                                            <p:cond delay="332"/>
                                          </p:stCondLst>
                                        </p:cTn>
                                        <p:tgtEl>
                                          <p:spTgt spid="74800"/>
                                        </p:tgtEl>
                                        <p:attrNameLst>
                                          <p:attrName>ppt_y</p:attrName>
                                        </p:attrNameLst>
                                      </p:cBhvr>
                                      <p:tavLst>
                                        <p:tav tm="0" fmla="#ppt_y-sin(pi*$)/9">
                                          <p:val>
                                            <p:fltVal val="0"/>
                                          </p:val>
                                        </p:tav>
                                        <p:tav tm="100000">
                                          <p:val>
                                            <p:fltVal val="1"/>
                                          </p:val>
                                        </p:tav>
                                      </p:tavLst>
                                    </p:anim>
                                    <p:anim calcmode="lin" valueType="num">
                                      <p:cBhvr>
                                        <p:cTn id="353" dur="166" tmFilter="0, 0; 0.125,0.2665; 0.25,0.4; 0.375,0.465; 0.5,0.5;  0.625,0.535; 0.75,0.6; 0.875,0.7335; 1,1">
                                          <p:stCondLst>
                                            <p:cond delay="662"/>
                                          </p:stCondLst>
                                        </p:cTn>
                                        <p:tgtEl>
                                          <p:spTgt spid="74800"/>
                                        </p:tgtEl>
                                        <p:attrNameLst>
                                          <p:attrName>ppt_y</p:attrName>
                                        </p:attrNameLst>
                                      </p:cBhvr>
                                      <p:tavLst>
                                        <p:tav tm="0" fmla="#ppt_y-sin(pi*$)/27">
                                          <p:val>
                                            <p:fltVal val="0"/>
                                          </p:val>
                                        </p:tav>
                                        <p:tav tm="100000">
                                          <p:val>
                                            <p:fltVal val="1"/>
                                          </p:val>
                                        </p:tav>
                                      </p:tavLst>
                                    </p:anim>
                                    <p:anim calcmode="lin" valueType="num">
                                      <p:cBhvr>
                                        <p:cTn id="354" dur="82" tmFilter="0, 0; 0.125,0.2665; 0.25,0.4; 0.375,0.465; 0.5,0.5;  0.625,0.535; 0.75,0.6; 0.875,0.7335; 1,1">
                                          <p:stCondLst>
                                            <p:cond delay="828"/>
                                          </p:stCondLst>
                                        </p:cTn>
                                        <p:tgtEl>
                                          <p:spTgt spid="74800"/>
                                        </p:tgtEl>
                                        <p:attrNameLst>
                                          <p:attrName>ppt_y</p:attrName>
                                        </p:attrNameLst>
                                      </p:cBhvr>
                                      <p:tavLst>
                                        <p:tav tm="0" fmla="#ppt_y-sin(pi*$)/81">
                                          <p:val>
                                            <p:fltVal val="0"/>
                                          </p:val>
                                        </p:tav>
                                        <p:tav tm="100000">
                                          <p:val>
                                            <p:fltVal val="1"/>
                                          </p:val>
                                        </p:tav>
                                      </p:tavLst>
                                    </p:anim>
                                    <p:animScale>
                                      <p:cBhvr>
                                        <p:cTn id="355" dur="13">
                                          <p:stCondLst>
                                            <p:cond delay="325"/>
                                          </p:stCondLst>
                                        </p:cTn>
                                        <p:tgtEl>
                                          <p:spTgt spid="74800"/>
                                        </p:tgtEl>
                                      </p:cBhvr>
                                      <p:to x="100000" y="60000"/>
                                    </p:animScale>
                                    <p:animScale>
                                      <p:cBhvr>
                                        <p:cTn id="356" dur="83" decel="50000">
                                          <p:stCondLst>
                                            <p:cond delay="338"/>
                                          </p:stCondLst>
                                        </p:cTn>
                                        <p:tgtEl>
                                          <p:spTgt spid="74800"/>
                                        </p:tgtEl>
                                      </p:cBhvr>
                                      <p:to x="100000" y="100000"/>
                                    </p:animScale>
                                    <p:animScale>
                                      <p:cBhvr>
                                        <p:cTn id="357" dur="13">
                                          <p:stCondLst>
                                            <p:cond delay="656"/>
                                          </p:stCondLst>
                                        </p:cTn>
                                        <p:tgtEl>
                                          <p:spTgt spid="74800"/>
                                        </p:tgtEl>
                                      </p:cBhvr>
                                      <p:to x="100000" y="80000"/>
                                    </p:animScale>
                                    <p:animScale>
                                      <p:cBhvr>
                                        <p:cTn id="358" dur="83" decel="50000">
                                          <p:stCondLst>
                                            <p:cond delay="669"/>
                                          </p:stCondLst>
                                        </p:cTn>
                                        <p:tgtEl>
                                          <p:spTgt spid="74800"/>
                                        </p:tgtEl>
                                      </p:cBhvr>
                                      <p:to x="100000" y="100000"/>
                                    </p:animScale>
                                    <p:animScale>
                                      <p:cBhvr>
                                        <p:cTn id="359" dur="13">
                                          <p:stCondLst>
                                            <p:cond delay="821"/>
                                          </p:stCondLst>
                                        </p:cTn>
                                        <p:tgtEl>
                                          <p:spTgt spid="74800"/>
                                        </p:tgtEl>
                                      </p:cBhvr>
                                      <p:to x="100000" y="90000"/>
                                    </p:animScale>
                                    <p:animScale>
                                      <p:cBhvr>
                                        <p:cTn id="360" dur="83" decel="50000">
                                          <p:stCondLst>
                                            <p:cond delay="834"/>
                                          </p:stCondLst>
                                        </p:cTn>
                                        <p:tgtEl>
                                          <p:spTgt spid="74800"/>
                                        </p:tgtEl>
                                      </p:cBhvr>
                                      <p:to x="100000" y="100000"/>
                                    </p:animScale>
                                    <p:animScale>
                                      <p:cBhvr>
                                        <p:cTn id="361" dur="13">
                                          <p:stCondLst>
                                            <p:cond delay="904"/>
                                          </p:stCondLst>
                                        </p:cTn>
                                        <p:tgtEl>
                                          <p:spTgt spid="74800"/>
                                        </p:tgtEl>
                                      </p:cBhvr>
                                      <p:to x="100000" y="95000"/>
                                    </p:animScale>
                                    <p:animScale>
                                      <p:cBhvr>
                                        <p:cTn id="362" dur="83" decel="50000">
                                          <p:stCondLst>
                                            <p:cond delay="917"/>
                                          </p:stCondLst>
                                        </p:cTn>
                                        <p:tgtEl>
                                          <p:spTgt spid="74800"/>
                                        </p:tgtEl>
                                      </p:cBhvr>
                                      <p:to x="100000" y="100000"/>
                                    </p:animScale>
                                  </p:childTnLst>
                                </p:cTn>
                              </p:par>
                            </p:childTnLst>
                          </p:cTn>
                        </p:par>
                      </p:childTnLst>
                    </p:cTn>
                  </p:par>
                  <p:par>
                    <p:cTn id="363" fill="hold">
                      <p:stCondLst>
                        <p:cond delay="indefinite"/>
                      </p:stCondLst>
                      <p:childTnLst>
                        <p:par>
                          <p:cTn id="364" fill="hold">
                            <p:stCondLst>
                              <p:cond delay="0"/>
                            </p:stCondLst>
                            <p:childTnLst>
                              <p:par>
                                <p:cTn id="365" presetID="23" presetClass="entr" presetSubtype="16" fill="hold" grpId="0" nodeType="clickEffect">
                                  <p:stCondLst>
                                    <p:cond delay="0"/>
                                  </p:stCondLst>
                                  <p:childTnLst>
                                    <p:set>
                                      <p:cBhvr>
                                        <p:cTn id="366" dur="1" fill="hold">
                                          <p:stCondLst>
                                            <p:cond delay="0"/>
                                          </p:stCondLst>
                                        </p:cTn>
                                        <p:tgtEl>
                                          <p:spTgt spid="33"/>
                                        </p:tgtEl>
                                        <p:attrNameLst>
                                          <p:attrName>style.visibility</p:attrName>
                                        </p:attrNameLst>
                                      </p:cBhvr>
                                      <p:to>
                                        <p:strVal val="visible"/>
                                      </p:to>
                                    </p:set>
                                    <p:anim calcmode="lin" valueType="num">
                                      <p:cBhvr>
                                        <p:cTn id="367" dur="500" fill="hold"/>
                                        <p:tgtEl>
                                          <p:spTgt spid="33"/>
                                        </p:tgtEl>
                                        <p:attrNameLst>
                                          <p:attrName>ppt_w</p:attrName>
                                        </p:attrNameLst>
                                      </p:cBhvr>
                                      <p:tavLst>
                                        <p:tav tm="0">
                                          <p:val>
                                            <p:fltVal val="0"/>
                                          </p:val>
                                        </p:tav>
                                        <p:tav tm="100000">
                                          <p:val>
                                            <p:strVal val="#ppt_w"/>
                                          </p:val>
                                        </p:tav>
                                      </p:tavLst>
                                    </p:anim>
                                    <p:anim calcmode="lin" valueType="num">
                                      <p:cBhvr>
                                        <p:cTn id="368" dur="500" fill="hold"/>
                                        <p:tgtEl>
                                          <p:spTgt spid="33"/>
                                        </p:tgtEl>
                                        <p:attrNameLst>
                                          <p:attrName>ppt_h</p:attrName>
                                        </p:attrNameLst>
                                      </p:cBhvr>
                                      <p:tavLst>
                                        <p:tav tm="0">
                                          <p:val>
                                            <p:fltVal val="0"/>
                                          </p:val>
                                        </p:tav>
                                        <p:tav tm="100000">
                                          <p:val>
                                            <p:strVal val="#ppt_h"/>
                                          </p:val>
                                        </p:tav>
                                      </p:tavLst>
                                    </p:anim>
                                  </p:childTnLst>
                                </p:cTn>
                              </p:par>
                            </p:childTnLst>
                          </p:cTn>
                        </p:par>
                      </p:childTnLst>
                    </p:cTn>
                  </p:par>
                  <p:par>
                    <p:cTn id="369" fill="hold">
                      <p:stCondLst>
                        <p:cond delay="indefinite"/>
                      </p:stCondLst>
                      <p:childTnLst>
                        <p:par>
                          <p:cTn id="370" fill="hold">
                            <p:stCondLst>
                              <p:cond delay="0"/>
                            </p:stCondLst>
                            <p:childTnLst>
                              <p:par>
                                <p:cTn id="371" presetID="10" presetClass="entr" presetSubtype="0" fill="hold" grpId="0" nodeType="clickEffect">
                                  <p:stCondLst>
                                    <p:cond delay="0"/>
                                  </p:stCondLst>
                                  <p:childTnLst>
                                    <p:set>
                                      <p:cBhvr>
                                        <p:cTn id="372" dur="1" fill="hold">
                                          <p:stCondLst>
                                            <p:cond delay="0"/>
                                          </p:stCondLst>
                                        </p:cTn>
                                        <p:tgtEl>
                                          <p:spTgt spid="37"/>
                                        </p:tgtEl>
                                        <p:attrNameLst>
                                          <p:attrName>style.visibility</p:attrName>
                                        </p:attrNameLst>
                                      </p:cBhvr>
                                      <p:to>
                                        <p:strVal val="visible"/>
                                      </p:to>
                                    </p:set>
                                    <p:animEffect transition="in" filter="fade">
                                      <p:cBhvr>
                                        <p:cTn id="373"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71" grpId="0" animBg="1"/>
      <p:bldP spid="74772" grpId="0" animBg="1"/>
      <p:bldP spid="74773" grpId="0" animBg="1"/>
      <p:bldP spid="74774" grpId="0" animBg="1"/>
      <p:bldP spid="74776" grpId="0" animBg="1"/>
      <p:bldP spid="74777" grpId="0" animBg="1"/>
      <p:bldP spid="74778" grpId="0" animBg="1"/>
      <p:bldP spid="74779" grpId="0" animBg="1"/>
      <p:bldP spid="74780" grpId="0" animBg="1"/>
      <p:bldP spid="74781" grpId="0" animBg="1"/>
      <p:bldP spid="74782" grpId="0" animBg="1"/>
      <p:bldP spid="74775" grpId="0" animBg="1"/>
      <p:bldP spid="74784" grpId="0" animBg="1"/>
      <p:bldP spid="74785" grpId="0" animBg="1"/>
      <p:bldP spid="74786" grpId="0" animBg="1"/>
      <p:bldP spid="74787" grpId="0" animBg="1"/>
      <p:bldP spid="74788" grpId="0" animBg="1"/>
      <p:bldP spid="74789" grpId="0" animBg="1"/>
      <p:bldP spid="74790" grpId="0" animBg="1"/>
      <p:bldP spid="74791" grpId="0" animBg="1"/>
      <p:bldP spid="74792" grpId="0" animBg="1"/>
      <p:bldP spid="74793" grpId="0" animBg="1"/>
      <p:bldP spid="74793" grpId="1" animBg="1"/>
      <p:bldP spid="74794" grpId="0" animBg="1"/>
      <p:bldP spid="74794" grpId="1" animBg="1"/>
      <p:bldP spid="74795" grpId="0" animBg="1"/>
      <p:bldP spid="74795" grpId="1" animBg="1"/>
      <p:bldP spid="74796" grpId="0" animBg="1"/>
      <p:bldP spid="74796" grpId="1" animBg="1"/>
      <p:bldP spid="74797" grpId="0" animBg="1"/>
      <p:bldP spid="74798" grpId="0" animBg="1"/>
      <p:bldP spid="74799" grpId="0" animBg="1"/>
      <p:bldP spid="74800" grpId="0" animBg="1"/>
      <p:bldP spid="33" grpId="0" animBg="1" autoUpdateAnimBg="0"/>
      <p:bldP spid="3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6"/>
          <p:cNvPicPr>
            <a:picLocks noChangeAspect="1" noChangeArrowheads="1"/>
          </p:cNvPicPr>
          <p:nvPr/>
        </p:nvPicPr>
        <p:blipFill rotWithShape="1">
          <a:blip r:embed="rId3" cstate="print"/>
          <a:srcRect t="71214"/>
          <a:stretch/>
        </p:blipFill>
        <p:spPr bwMode="auto">
          <a:xfrm>
            <a:off x="2482885" y="4797152"/>
            <a:ext cx="6553200" cy="1361316"/>
          </a:xfrm>
          <a:prstGeom prst="rect">
            <a:avLst/>
          </a:prstGeom>
          <a:noFill/>
          <a:ln w="9525">
            <a:solidFill>
              <a:schemeClr val="tx1"/>
            </a:solidFill>
            <a:miter lim="800000"/>
            <a:headEnd/>
            <a:tailEnd/>
          </a:ln>
        </p:spPr>
      </p:pic>
      <p:sp>
        <p:nvSpPr>
          <p:cNvPr id="35842" name="Rectangle 2"/>
          <p:cNvSpPr>
            <a:spLocks noGrp="1" noChangeArrowheads="1"/>
          </p:cNvSpPr>
          <p:nvPr>
            <p:ph type="title"/>
          </p:nvPr>
        </p:nvSpPr>
        <p:spPr/>
        <p:txBody>
          <a:bodyPr/>
          <a:lstStyle/>
          <a:p>
            <a:r>
              <a:rPr lang="zh-CN" altLang="en-US"/>
              <a:t>使用二维译码的</a:t>
            </a:r>
            <a:r>
              <a:rPr lang="en-US" altLang="zh-CN"/>
              <a:t>ROM</a:t>
            </a:r>
          </a:p>
        </p:txBody>
      </p:sp>
      <p:pic>
        <p:nvPicPr>
          <p:cNvPr id="35846" name="Picture 6"/>
          <p:cNvPicPr>
            <a:picLocks noGrp="1" noChangeAspect="1" noChangeArrowheads="1"/>
          </p:cNvPicPr>
          <p:nvPr>
            <p:ph idx="1"/>
          </p:nvPr>
        </p:nvPicPr>
        <p:blipFill rotWithShape="1">
          <a:blip r:embed="rId3" cstate="print"/>
          <a:srcRect b="27263"/>
          <a:stretch/>
        </p:blipFill>
        <p:spPr>
          <a:xfrm>
            <a:off x="2482885" y="1357298"/>
            <a:ext cx="6553200" cy="3439854"/>
          </a:xfrm>
          <a:noFill/>
          <a:ln>
            <a:solidFill>
              <a:schemeClr val="tx1"/>
            </a:solidFill>
          </a:ln>
        </p:spPr>
      </p:pic>
      <p:sp>
        <p:nvSpPr>
          <p:cNvPr id="35849" name="AutoShape 9"/>
          <p:cNvSpPr>
            <a:spLocks noChangeArrowheads="1"/>
          </p:cNvSpPr>
          <p:nvPr/>
        </p:nvSpPr>
        <p:spPr bwMode="auto">
          <a:xfrm>
            <a:off x="3132173" y="1573198"/>
            <a:ext cx="863600" cy="358775"/>
          </a:xfrm>
          <a:prstGeom prst="wedgeRectCallout">
            <a:avLst>
              <a:gd name="adj1" fmla="val 51287"/>
              <a:gd name="adj2" fmla="val 224338"/>
            </a:avLst>
          </a:prstGeom>
          <a:solidFill>
            <a:schemeClr val="accent6">
              <a:lumMod val="20000"/>
              <a:lumOff val="80000"/>
            </a:schemeClr>
          </a:solidFill>
          <a:ln w="9525">
            <a:solidFill>
              <a:schemeClr val="tx1"/>
            </a:solidFill>
            <a:miter lim="800000"/>
            <a:headEnd/>
            <a:tailEnd/>
          </a:ln>
          <a:effectLst/>
        </p:spPr>
        <p:txBody>
          <a:bodyPr/>
          <a:lstStyle/>
          <a:p>
            <a:pPr algn="ctr"/>
            <a:r>
              <a:rPr lang="zh-CN" altLang="en-US"/>
              <a:t>字线</a:t>
            </a:r>
          </a:p>
        </p:txBody>
      </p:sp>
      <p:sp>
        <p:nvSpPr>
          <p:cNvPr id="35850" name="AutoShape 10"/>
          <p:cNvSpPr>
            <a:spLocks noChangeArrowheads="1"/>
          </p:cNvSpPr>
          <p:nvPr/>
        </p:nvSpPr>
        <p:spPr bwMode="auto">
          <a:xfrm>
            <a:off x="8568443" y="1573198"/>
            <a:ext cx="431800" cy="646113"/>
          </a:xfrm>
          <a:prstGeom prst="wedgeRectCallout">
            <a:avLst>
              <a:gd name="adj1" fmla="val -110049"/>
              <a:gd name="adj2" fmla="val 67704"/>
            </a:avLst>
          </a:prstGeom>
          <a:solidFill>
            <a:schemeClr val="accent6">
              <a:lumMod val="20000"/>
              <a:lumOff val="80000"/>
            </a:schemeClr>
          </a:solidFill>
          <a:ln w="9525">
            <a:solidFill>
              <a:schemeClr val="tx1"/>
            </a:solidFill>
            <a:miter lim="800000"/>
            <a:headEnd/>
            <a:tailEnd/>
          </a:ln>
          <a:effectLst/>
        </p:spPr>
        <p:txBody>
          <a:bodyPr/>
          <a:lstStyle/>
          <a:p>
            <a:pPr algn="ctr"/>
            <a:r>
              <a:rPr lang="zh-CN" altLang="en-US" dirty="0"/>
              <a:t>位线</a:t>
            </a:r>
          </a:p>
        </p:txBody>
      </p:sp>
      <p:pic>
        <p:nvPicPr>
          <p:cNvPr id="35852" name="Picture 12"/>
          <p:cNvPicPr>
            <a:picLocks noChangeAspect="1" noChangeArrowheads="1"/>
          </p:cNvPicPr>
          <p:nvPr/>
        </p:nvPicPr>
        <p:blipFill>
          <a:blip r:embed="rId4" cstate="print"/>
          <a:srcRect/>
          <a:stretch>
            <a:fillRect/>
          </a:stretch>
        </p:blipFill>
        <p:spPr bwMode="auto">
          <a:xfrm>
            <a:off x="2266985" y="3300398"/>
            <a:ext cx="123825" cy="142875"/>
          </a:xfrm>
          <a:prstGeom prst="rect">
            <a:avLst/>
          </a:prstGeom>
          <a:noFill/>
          <a:ln w="9525">
            <a:solidFill>
              <a:schemeClr val="tx1"/>
            </a:solidFill>
            <a:miter lim="800000"/>
            <a:headEnd/>
            <a:tailEnd/>
          </a:ln>
        </p:spPr>
      </p:pic>
      <p:pic>
        <p:nvPicPr>
          <p:cNvPr id="35853" name="Picture 13"/>
          <p:cNvPicPr>
            <a:picLocks noChangeAspect="1" noChangeArrowheads="1"/>
          </p:cNvPicPr>
          <p:nvPr/>
        </p:nvPicPr>
        <p:blipFill>
          <a:blip r:embed="rId5" cstate="print"/>
          <a:srcRect/>
          <a:stretch>
            <a:fillRect/>
          </a:stretch>
        </p:blipFill>
        <p:spPr bwMode="auto">
          <a:xfrm>
            <a:off x="2266985" y="3482960"/>
            <a:ext cx="114300" cy="142875"/>
          </a:xfrm>
          <a:prstGeom prst="rect">
            <a:avLst/>
          </a:prstGeom>
          <a:noFill/>
          <a:ln w="9525">
            <a:solidFill>
              <a:schemeClr val="tx1"/>
            </a:solidFill>
            <a:miter lim="800000"/>
            <a:headEnd/>
            <a:tailEnd/>
          </a:ln>
        </p:spPr>
      </p:pic>
      <p:pic>
        <p:nvPicPr>
          <p:cNvPr id="35854" name="Picture 14"/>
          <p:cNvPicPr>
            <a:picLocks noChangeAspect="1" noChangeArrowheads="1"/>
          </p:cNvPicPr>
          <p:nvPr/>
        </p:nvPicPr>
        <p:blipFill>
          <a:blip r:embed="rId5" cstate="print"/>
          <a:srcRect/>
          <a:stretch>
            <a:fillRect/>
          </a:stretch>
        </p:blipFill>
        <p:spPr bwMode="auto">
          <a:xfrm>
            <a:off x="2266985" y="3660760"/>
            <a:ext cx="114300" cy="142875"/>
          </a:xfrm>
          <a:prstGeom prst="rect">
            <a:avLst/>
          </a:prstGeom>
          <a:noFill/>
          <a:ln w="9525">
            <a:solidFill>
              <a:schemeClr val="tx1"/>
            </a:solidFill>
            <a:miter lim="800000"/>
            <a:headEnd/>
            <a:tailEnd/>
          </a:ln>
        </p:spPr>
      </p:pic>
      <p:sp>
        <p:nvSpPr>
          <p:cNvPr id="35855" name="Oval 15"/>
          <p:cNvSpPr>
            <a:spLocks noChangeArrowheads="1"/>
          </p:cNvSpPr>
          <p:nvPr/>
        </p:nvSpPr>
        <p:spPr bwMode="auto">
          <a:xfrm>
            <a:off x="3684623" y="2771760"/>
            <a:ext cx="215900" cy="215900"/>
          </a:xfrm>
          <a:prstGeom prst="ellipse">
            <a:avLst/>
          </a:prstGeom>
          <a:noFill/>
          <a:ln w="19050">
            <a:solidFill>
              <a:schemeClr val="accent2"/>
            </a:solidFill>
            <a:prstDash val="sysDot"/>
            <a:round/>
            <a:headEnd/>
            <a:tailEnd/>
          </a:ln>
          <a:effectLst/>
        </p:spPr>
        <p:txBody>
          <a:bodyPr wrap="none" anchor="ctr"/>
          <a:lstStyle/>
          <a:p>
            <a:endParaRPr lang="zh-CN" altLang="en-US"/>
          </a:p>
        </p:txBody>
      </p:sp>
      <p:pic>
        <p:nvPicPr>
          <p:cNvPr id="35856" name="Picture 16"/>
          <p:cNvPicPr>
            <a:picLocks noChangeAspect="1" noChangeArrowheads="1"/>
          </p:cNvPicPr>
          <p:nvPr/>
        </p:nvPicPr>
        <p:blipFill>
          <a:blip r:embed="rId5" cstate="print"/>
          <a:srcRect/>
          <a:stretch>
            <a:fillRect/>
          </a:stretch>
        </p:blipFill>
        <p:spPr bwMode="auto">
          <a:xfrm>
            <a:off x="3924335" y="2687623"/>
            <a:ext cx="114300" cy="142875"/>
          </a:xfrm>
          <a:prstGeom prst="rect">
            <a:avLst/>
          </a:prstGeom>
          <a:noFill/>
          <a:ln w="9525">
            <a:solidFill>
              <a:schemeClr val="tx1"/>
            </a:solidFill>
            <a:miter lim="800000"/>
            <a:headEnd/>
            <a:tailEnd/>
          </a:ln>
        </p:spPr>
      </p:pic>
      <p:pic>
        <p:nvPicPr>
          <p:cNvPr id="35857" name="Picture 17"/>
          <p:cNvPicPr>
            <a:picLocks noChangeAspect="1" noChangeArrowheads="1"/>
          </p:cNvPicPr>
          <p:nvPr/>
        </p:nvPicPr>
        <p:blipFill>
          <a:blip r:embed="rId4" cstate="print"/>
          <a:srcRect/>
          <a:stretch>
            <a:fillRect/>
          </a:stretch>
        </p:blipFill>
        <p:spPr bwMode="auto">
          <a:xfrm>
            <a:off x="3924335" y="2446323"/>
            <a:ext cx="123825" cy="142875"/>
          </a:xfrm>
          <a:prstGeom prst="rect">
            <a:avLst/>
          </a:prstGeom>
          <a:noFill/>
          <a:ln w="9525">
            <a:solidFill>
              <a:schemeClr val="tx1"/>
            </a:solidFill>
            <a:miter lim="800000"/>
            <a:headEnd/>
            <a:tailEnd/>
          </a:ln>
        </p:spPr>
      </p:pic>
      <p:pic>
        <p:nvPicPr>
          <p:cNvPr id="35858" name="Picture 18"/>
          <p:cNvPicPr>
            <a:picLocks noChangeAspect="1" noChangeArrowheads="1"/>
          </p:cNvPicPr>
          <p:nvPr/>
        </p:nvPicPr>
        <p:blipFill>
          <a:blip r:embed="rId4" cstate="print"/>
          <a:srcRect/>
          <a:stretch>
            <a:fillRect/>
          </a:stretch>
        </p:blipFill>
        <p:spPr bwMode="auto">
          <a:xfrm>
            <a:off x="3924335" y="2951148"/>
            <a:ext cx="123825" cy="142875"/>
          </a:xfrm>
          <a:prstGeom prst="rect">
            <a:avLst/>
          </a:prstGeom>
          <a:noFill/>
          <a:ln w="9525">
            <a:solidFill>
              <a:schemeClr val="tx1"/>
            </a:solidFill>
            <a:miter lim="800000"/>
            <a:headEnd/>
            <a:tailEnd/>
          </a:ln>
        </p:spPr>
      </p:pic>
      <p:pic>
        <p:nvPicPr>
          <p:cNvPr id="35859" name="Picture 19"/>
          <p:cNvPicPr>
            <a:picLocks noChangeAspect="1" noChangeArrowheads="1"/>
          </p:cNvPicPr>
          <p:nvPr/>
        </p:nvPicPr>
        <p:blipFill>
          <a:blip r:embed="rId4" cstate="print"/>
          <a:srcRect/>
          <a:stretch>
            <a:fillRect/>
          </a:stretch>
        </p:blipFill>
        <p:spPr bwMode="auto">
          <a:xfrm>
            <a:off x="3924335" y="3238485"/>
            <a:ext cx="123825" cy="142875"/>
          </a:xfrm>
          <a:prstGeom prst="rect">
            <a:avLst/>
          </a:prstGeom>
          <a:noFill/>
          <a:ln w="9525">
            <a:solidFill>
              <a:schemeClr val="tx1"/>
            </a:solidFill>
            <a:miter lim="800000"/>
            <a:headEnd/>
            <a:tailEnd/>
          </a:ln>
        </p:spPr>
      </p:pic>
      <p:pic>
        <p:nvPicPr>
          <p:cNvPr id="35860" name="Picture 20"/>
          <p:cNvPicPr>
            <a:picLocks noChangeAspect="1" noChangeArrowheads="1"/>
          </p:cNvPicPr>
          <p:nvPr/>
        </p:nvPicPr>
        <p:blipFill>
          <a:blip r:embed="rId4" cstate="print"/>
          <a:srcRect/>
          <a:stretch>
            <a:fillRect/>
          </a:stretch>
        </p:blipFill>
        <p:spPr bwMode="auto">
          <a:xfrm>
            <a:off x="3924335" y="3517885"/>
            <a:ext cx="123825" cy="142875"/>
          </a:xfrm>
          <a:prstGeom prst="rect">
            <a:avLst/>
          </a:prstGeom>
          <a:noFill/>
          <a:ln w="9525">
            <a:solidFill>
              <a:schemeClr val="tx1"/>
            </a:solidFill>
            <a:miter lim="800000"/>
            <a:headEnd/>
            <a:tailEnd/>
          </a:ln>
        </p:spPr>
      </p:pic>
      <p:pic>
        <p:nvPicPr>
          <p:cNvPr id="35861" name="Picture 21"/>
          <p:cNvPicPr>
            <a:picLocks noChangeAspect="1" noChangeArrowheads="1"/>
          </p:cNvPicPr>
          <p:nvPr/>
        </p:nvPicPr>
        <p:blipFill>
          <a:blip r:embed="rId4" cstate="print"/>
          <a:srcRect/>
          <a:stretch>
            <a:fillRect/>
          </a:stretch>
        </p:blipFill>
        <p:spPr bwMode="auto">
          <a:xfrm>
            <a:off x="3924335" y="3743310"/>
            <a:ext cx="123825" cy="142875"/>
          </a:xfrm>
          <a:prstGeom prst="rect">
            <a:avLst/>
          </a:prstGeom>
          <a:noFill/>
          <a:ln w="9525">
            <a:solidFill>
              <a:schemeClr val="tx1"/>
            </a:solidFill>
            <a:miter lim="800000"/>
            <a:headEnd/>
            <a:tailEnd/>
          </a:ln>
        </p:spPr>
      </p:pic>
      <p:pic>
        <p:nvPicPr>
          <p:cNvPr id="35862" name="Picture 22"/>
          <p:cNvPicPr>
            <a:picLocks noChangeAspect="1" noChangeArrowheads="1"/>
          </p:cNvPicPr>
          <p:nvPr/>
        </p:nvPicPr>
        <p:blipFill>
          <a:blip r:embed="rId4" cstate="print"/>
          <a:srcRect/>
          <a:stretch>
            <a:fillRect/>
          </a:stretch>
        </p:blipFill>
        <p:spPr bwMode="auto">
          <a:xfrm>
            <a:off x="3924335" y="4030648"/>
            <a:ext cx="123825" cy="142875"/>
          </a:xfrm>
          <a:prstGeom prst="rect">
            <a:avLst/>
          </a:prstGeom>
          <a:noFill/>
          <a:ln w="9525">
            <a:solidFill>
              <a:schemeClr val="tx1"/>
            </a:solidFill>
            <a:miter lim="800000"/>
            <a:headEnd/>
            <a:tailEnd/>
          </a:ln>
        </p:spPr>
      </p:pic>
      <p:pic>
        <p:nvPicPr>
          <p:cNvPr id="35863" name="Picture 23"/>
          <p:cNvPicPr>
            <a:picLocks noChangeAspect="1" noChangeArrowheads="1"/>
          </p:cNvPicPr>
          <p:nvPr/>
        </p:nvPicPr>
        <p:blipFill>
          <a:blip r:embed="rId4" cstate="print"/>
          <a:srcRect/>
          <a:stretch>
            <a:fillRect/>
          </a:stretch>
        </p:blipFill>
        <p:spPr bwMode="auto">
          <a:xfrm>
            <a:off x="3924335" y="4317985"/>
            <a:ext cx="123825" cy="142875"/>
          </a:xfrm>
          <a:prstGeom prst="rect">
            <a:avLst/>
          </a:prstGeom>
          <a:noFill/>
          <a:ln w="9525">
            <a:solidFill>
              <a:schemeClr val="tx1"/>
            </a:solidFill>
            <a:miter lim="800000"/>
            <a:headEnd/>
            <a:tailEnd/>
          </a:ln>
        </p:spPr>
      </p:pic>
      <p:pic>
        <p:nvPicPr>
          <p:cNvPr id="35864" name="Picture 24"/>
          <p:cNvPicPr>
            <a:picLocks noChangeAspect="1" noChangeArrowheads="1"/>
          </p:cNvPicPr>
          <p:nvPr/>
        </p:nvPicPr>
        <p:blipFill>
          <a:blip r:embed="rId5" cstate="print"/>
          <a:srcRect/>
          <a:stretch>
            <a:fillRect/>
          </a:stretch>
        </p:blipFill>
        <p:spPr bwMode="auto">
          <a:xfrm>
            <a:off x="6127785" y="4668823"/>
            <a:ext cx="114300" cy="142875"/>
          </a:xfrm>
          <a:prstGeom prst="rect">
            <a:avLst/>
          </a:prstGeom>
          <a:noFill/>
          <a:ln w="9525">
            <a:solidFill>
              <a:schemeClr val="tx1"/>
            </a:solidFill>
            <a:miter lim="800000"/>
            <a:headEnd/>
            <a:tailEnd/>
          </a:ln>
        </p:spPr>
      </p:pic>
      <p:pic>
        <p:nvPicPr>
          <p:cNvPr id="35865" name="Picture 25"/>
          <p:cNvPicPr>
            <a:picLocks noChangeAspect="1" noChangeArrowheads="1"/>
          </p:cNvPicPr>
          <p:nvPr/>
        </p:nvPicPr>
        <p:blipFill>
          <a:blip r:embed="rId5" cstate="print"/>
          <a:srcRect/>
          <a:stretch>
            <a:fillRect/>
          </a:stretch>
        </p:blipFill>
        <p:spPr bwMode="auto">
          <a:xfrm>
            <a:off x="7164423" y="4668823"/>
            <a:ext cx="114300" cy="142875"/>
          </a:xfrm>
          <a:prstGeom prst="rect">
            <a:avLst/>
          </a:prstGeom>
          <a:noFill/>
          <a:ln w="9525">
            <a:solidFill>
              <a:schemeClr val="tx1"/>
            </a:solidFill>
            <a:miter lim="800000"/>
            <a:headEnd/>
            <a:tailEnd/>
          </a:ln>
        </p:spPr>
      </p:pic>
      <p:pic>
        <p:nvPicPr>
          <p:cNvPr id="35866" name="Picture 26"/>
          <p:cNvPicPr>
            <a:picLocks noChangeAspect="1" noChangeArrowheads="1"/>
          </p:cNvPicPr>
          <p:nvPr/>
        </p:nvPicPr>
        <p:blipFill>
          <a:blip r:embed="rId5" cstate="print"/>
          <a:srcRect/>
          <a:stretch>
            <a:fillRect/>
          </a:stretch>
        </p:blipFill>
        <p:spPr bwMode="auto">
          <a:xfrm>
            <a:off x="7740685" y="4668823"/>
            <a:ext cx="114300" cy="142875"/>
          </a:xfrm>
          <a:prstGeom prst="rect">
            <a:avLst/>
          </a:prstGeom>
          <a:noFill/>
          <a:ln w="9525">
            <a:solidFill>
              <a:schemeClr val="tx1"/>
            </a:solidFill>
            <a:miter lim="800000"/>
            <a:headEnd/>
            <a:tailEnd/>
          </a:ln>
        </p:spPr>
      </p:pic>
      <p:pic>
        <p:nvPicPr>
          <p:cNvPr id="35867" name="Picture 27"/>
          <p:cNvPicPr>
            <a:picLocks noChangeAspect="1" noChangeArrowheads="1"/>
          </p:cNvPicPr>
          <p:nvPr/>
        </p:nvPicPr>
        <p:blipFill>
          <a:blip r:embed="rId5" cstate="print"/>
          <a:srcRect/>
          <a:stretch>
            <a:fillRect/>
          </a:stretch>
        </p:blipFill>
        <p:spPr bwMode="auto">
          <a:xfrm>
            <a:off x="8028023" y="4668823"/>
            <a:ext cx="114300" cy="142875"/>
          </a:xfrm>
          <a:prstGeom prst="rect">
            <a:avLst/>
          </a:prstGeom>
          <a:noFill/>
          <a:ln w="9525">
            <a:solidFill>
              <a:schemeClr val="tx1"/>
            </a:solidFill>
            <a:miter lim="800000"/>
            <a:headEnd/>
            <a:tailEnd/>
          </a:ln>
        </p:spPr>
      </p:pic>
      <p:pic>
        <p:nvPicPr>
          <p:cNvPr id="35868" name="Picture 28"/>
          <p:cNvPicPr>
            <a:picLocks noChangeAspect="1" noChangeArrowheads="1"/>
          </p:cNvPicPr>
          <p:nvPr/>
        </p:nvPicPr>
        <p:blipFill>
          <a:blip r:embed="rId5" cstate="print"/>
          <a:srcRect/>
          <a:stretch>
            <a:fillRect/>
          </a:stretch>
        </p:blipFill>
        <p:spPr bwMode="auto">
          <a:xfrm>
            <a:off x="8243923" y="4668823"/>
            <a:ext cx="114300" cy="142875"/>
          </a:xfrm>
          <a:prstGeom prst="rect">
            <a:avLst/>
          </a:prstGeom>
          <a:noFill/>
          <a:ln w="9525">
            <a:solidFill>
              <a:schemeClr val="tx1"/>
            </a:solidFill>
            <a:miter lim="800000"/>
            <a:headEnd/>
            <a:tailEnd/>
          </a:ln>
        </p:spPr>
      </p:pic>
      <p:sp>
        <p:nvSpPr>
          <p:cNvPr id="35869" name="Text Box 29"/>
          <p:cNvSpPr txBox="1">
            <a:spLocks noChangeArrowheads="1"/>
          </p:cNvSpPr>
          <p:nvPr/>
        </p:nvSpPr>
        <p:spPr bwMode="auto">
          <a:xfrm>
            <a:off x="6869148" y="1169179"/>
            <a:ext cx="1489075" cy="376238"/>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zh-CN" altLang="en-US"/>
              <a:t>容量：</a:t>
            </a:r>
            <a:r>
              <a:rPr lang="en-US" altLang="zh-CN"/>
              <a:t>8×16</a:t>
            </a:r>
          </a:p>
        </p:txBody>
      </p:sp>
      <p:sp>
        <p:nvSpPr>
          <p:cNvPr id="35870" name="Text Box 30"/>
          <p:cNvSpPr txBox="1">
            <a:spLocks noChangeArrowheads="1"/>
          </p:cNvSpPr>
          <p:nvPr/>
        </p:nvSpPr>
        <p:spPr bwMode="auto">
          <a:xfrm>
            <a:off x="7278723" y="5460985"/>
            <a:ext cx="1616075" cy="376238"/>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zh-CN" altLang="en-US" dirty="0"/>
              <a:t>容量：</a:t>
            </a:r>
            <a:r>
              <a:rPr lang="en-US" altLang="zh-CN" dirty="0"/>
              <a:t>128×1</a:t>
            </a:r>
          </a:p>
        </p:txBody>
      </p:sp>
      <p:sp>
        <p:nvSpPr>
          <p:cNvPr id="27" name="灯片编号占位符 26"/>
          <p:cNvSpPr>
            <a:spLocks noGrp="1"/>
          </p:cNvSpPr>
          <p:nvPr>
            <p:ph type="sldNum" sz="quarter" idx="12"/>
          </p:nvPr>
        </p:nvSpPr>
        <p:spPr/>
        <p:txBody>
          <a:bodyPr/>
          <a:lstStyle/>
          <a:p>
            <a:pPr>
              <a:defRPr/>
            </a:pPr>
            <a:fld id="{F38CFDAA-5283-40C9-80A4-C3781C02EB22}" type="slidenum">
              <a:rPr lang="en-US" altLang="zh-CN" smtClean="0"/>
              <a:pPr>
                <a:defRPr/>
              </a:pPr>
              <a:t>12</a:t>
            </a:fld>
            <a:endParaRPr lang="en-US" altLang="zh-CN"/>
          </a:p>
        </p:txBody>
      </p:sp>
      <p:sp>
        <p:nvSpPr>
          <p:cNvPr id="28" name="页脚占位符 27"/>
          <p:cNvSpPr>
            <a:spLocks noGrp="1"/>
          </p:cNvSpPr>
          <p:nvPr>
            <p:ph type="ftr" sz="quarter" idx="11"/>
          </p:nvPr>
        </p:nvSpPr>
        <p:spPr/>
        <p:txBody>
          <a:bodyPr/>
          <a:lstStyle/>
          <a:p>
            <a:pPr>
              <a:defRPr/>
            </a:pPr>
            <a:r>
              <a:rPr lang="en-US" altLang="zh-CN"/>
              <a:t>PLDs</a:t>
            </a:r>
          </a:p>
        </p:txBody>
      </p:sp>
      <p:sp>
        <p:nvSpPr>
          <p:cNvPr id="29" name="Rectangle 3"/>
          <p:cNvSpPr txBox="1">
            <a:spLocks noChangeArrowheads="1"/>
          </p:cNvSpPr>
          <p:nvPr/>
        </p:nvSpPr>
        <p:spPr bwMode="auto">
          <a:xfrm>
            <a:off x="-1" y="1171570"/>
            <a:ext cx="2209835" cy="48656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ts val="0"/>
              </a:spcBef>
              <a:buClr>
                <a:schemeClr val="tx2"/>
              </a:buClr>
              <a:buSzPct val="70000"/>
              <a:buFont typeface="Wingdings" pitchFamily="2" charset="2"/>
              <a:buChar char="l"/>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rPr>
              <a:t>减少</a:t>
            </a:r>
            <a:r>
              <a:rPr lang="zh-CN" altLang="en-US" sz="2400" kern="0" dirty="0"/>
              <a:t>译码器的大小</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到地址数目的平方根数量级</a:t>
            </a:r>
            <a:endParaRPr kumimoji="0" lang="en-US" altLang="zh-CN"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spcBef>
                <a:spcPts val="0"/>
              </a:spcBef>
              <a:spcAft>
                <a:spcPct val="0"/>
              </a:spcAft>
              <a:buClr>
                <a:schemeClr val="tx2"/>
              </a:buClr>
              <a:buSzPct val="70000"/>
              <a:buFont typeface="Wingdings" pitchFamily="2" charset="2"/>
              <a:buChar char="l"/>
              <a:tabLst/>
              <a:defRPr/>
            </a:pPr>
            <a:r>
              <a:rPr lang="en-US" altLang="zh-CN" sz="2400" kern="0" dirty="0">
                <a:latin typeface="+mn-lt"/>
                <a:ea typeface="+mn-ea"/>
              </a:rPr>
              <a:t>ROM</a:t>
            </a:r>
            <a:r>
              <a:rPr lang="zh-CN" altLang="en-US" sz="2400" kern="0" dirty="0">
                <a:latin typeface="+mn-lt"/>
                <a:ea typeface="+mn-ea"/>
              </a:rPr>
              <a:t>单元排列成一个矩形，使用译码器和多路选择器</a:t>
            </a:r>
            <a:endParaRPr lang="en-US" altLang="zh-CN" sz="2400" kern="0" dirty="0">
              <a:latin typeface="+mn-lt"/>
              <a:ea typeface="+mn-ea"/>
            </a:endParaRPr>
          </a:p>
          <a:p>
            <a:pPr marL="342900" marR="0" lvl="0" indent="-342900" algn="l" defTabSz="914400" rtl="0" eaLnBrk="0" fontAlgn="base" latinLnBrk="0" hangingPunct="0">
              <a:spcBef>
                <a:spcPts val="0"/>
              </a:spcBef>
              <a:spcAft>
                <a:spcPct val="0"/>
              </a:spcAft>
              <a:buClr>
                <a:schemeClr val="tx2"/>
              </a:buClr>
              <a:buSzPct val="70000"/>
              <a:buFont typeface="Wingdings" pitchFamily="2" charset="2"/>
              <a:buChar char="l"/>
              <a:tabLst/>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rPr>
              <a:t>高阶地址决定行数据，低价地址决定位数据</a:t>
            </a:r>
            <a:endParaRPr kumimoji="0" lang="en-US" altLang="zh-CN"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spcBef>
                <a:spcPts val="0"/>
              </a:spcBef>
              <a:spcAft>
                <a:spcPct val="0"/>
              </a:spcAft>
              <a:buClr>
                <a:schemeClr val="tx2"/>
              </a:buClr>
              <a:buSzPct val="70000"/>
              <a:buFont typeface="Wingdings" pitchFamily="2" charset="2"/>
              <a:buChar char="l"/>
              <a:tabLst/>
              <a:defRPr/>
            </a:pPr>
            <a:endParaRPr kumimoji="0" lang="zh-CN" alt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2" name="日期占位符 1"/>
          <p:cNvSpPr>
            <a:spLocks noGrp="1"/>
          </p:cNvSpPr>
          <p:nvPr>
            <p:ph type="dt" sz="half" idx="10"/>
          </p:nvPr>
        </p:nvSpPr>
        <p:spPr/>
        <p:txBody>
          <a:bodyPr/>
          <a:lstStyle/>
          <a:p>
            <a:pPr>
              <a:defRPr/>
            </a:pPr>
            <a:fld id="{0B6138D1-6B25-4E96-835D-B54E70E71C87}" type="datetime2">
              <a:rPr lang="zh-CN" altLang="en-US" smtClean="0"/>
              <a:t>2019年6月4日</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5849"/>
                                        </p:tgtEl>
                                        <p:attrNameLst>
                                          <p:attrName>style.visibility</p:attrName>
                                        </p:attrNameLst>
                                      </p:cBhvr>
                                      <p:to>
                                        <p:strVal val="visible"/>
                                      </p:to>
                                    </p:set>
                                    <p:animEffect transition="in" filter="wipe(down)">
                                      <p:cBhvr>
                                        <p:cTn id="7" dur="290">
                                          <p:stCondLst>
                                            <p:cond delay="0"/>
                                          </p:stCondLst>
                                        </p:cTn>
                                        <p:tgtEl>
                                          <p:spTgt spid="35849"/>
                                        </p:tgtEl>
                                      </p:cBhvr>
                                    </p:animEffect>
                                    <p:anim calcmode="lin" valueType="num">
                                      <p:cBhvr>
                                        <p:cTn id="8" dur="911" tmFilter="0,0; 0.14,0.36; 0.43,0.73; 0.71,0.91; 1.0,1.0">
                                          <p:stCondLst>
                                            <p:cond delay="0"/>
                                          </p:stCondLst>
                                        </p:cTn>
                                        <p:tgtEl>
                                          <p:spTgt spid="35849"/>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35849"/>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35849"/>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35849"/>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35849"/>
                                        </p:tgtEl>
                                        <p:attrNameLst>
                                          <p:attrName>ppt_y</p:attrName>
                                        </p:attrNameLst>
                                      </p:cBhvr>
                                      <p:tavLst>
                                        <p:tav tm="0" fmla="#ppt_y-sin(pi*$)/81">
                                          <p:val>
                                            <p:fltVal val="0"/>
                                          </p:val>
                                        </p:tav>
                                        <p:tav tm="100000">
                                          <p:val>
                                            <p:fltVal val="1"/>
                                          </p:val>
                                        </p:tav>
                                      </p:tavLst>
                                    </p:anim>
                                    <p:animScale>
                                      <p:cBhvr>
                                        <p:cTn id="13" dur="13">
                                          <p:stCondLst>
                                            <p:cond delay="325"/>
                                          </p:stCondLst>
                                        </p:cTn>
                                        <p:tgtEl>
                                          <p:spTgt spid="35849"/>
                                        </p:tgtEl>
                                      </p:cBhvr>
                                      <p:to x="100000" y="60000"/>
                                    </p:animScale>
                                    <p:animScale>
                                      <p:cBhvr>
                                        <p:cTn id="14" dur="83" decel="50000">
                                          <p:stCondLst>
                                            <p:cond delay="338"/>
                                          </p:stCondLst>
                                        </p:cTn>
                                        <p:tgtEl>
                                          <p:spTgt spid="35849"/>
                                        </p:tgtEl>
                                      </p:cBhvr>
                                      <p:to x="100000" y="100000"/>
                                    </p:animScale>
                                    <p:animScale>
                                      <p:cBhvr>
                                        <p:cTn id="15" dur="13">
                                          <p:stCondLst>
                                            <p:cond delay="656"/>
                                          </p:stCondLst>
                                        </p:cTn>
                                        <p:tgtEl>
                                          <p:spTgt spid="35849"/>
                                        </p:tgtEl>
                                      </p:cBhvr>
                                      <p:to x="100000" y="80000"/>
                                    </p:animScale>
                                    <p:animScale>
                                      <p:cBhvr>
                                        <p:cTn id="16" dur="83" decel="50000">
                                          <p:stCondLst>
                                            <p:cond delay="669"/>
                                          </p:stCondLst>
                                        </p:cTn>
                                        <p:tgtEl>
                                          <p:spTgt spid="35849"/>
                                        </p:tgtEl>
                                      </p:cBhvr>
                                      <p:to x="100000" y="100000"/>
                                    </p:animScale>
                                    <p:animScale>
                                      <p:cBhvr>
                                        <p:cTn id="17" dur="13">
                                          <p:stCondLst>
                                            <p:cond delay="821"/>
                                          </p:stCondLst>
                                        </p:cTn>
                                        <p:tgtEl>
                                          <p:spTgt spid="35849"/>
                                        </p:tgtEl>
                                      </p:cBhvr>
                                      <p:to x="100000" y="90000"/>
                                    </p:animScale>
                                    <p:animScale>
                                      <p:cBhvr>
                                        <p:cTn id="18" dur="83" decel="50000">
                                          <p:stCondLst>
                                            <p:cond delay="834"/>
                                          </p:stCondLst>
                                        </p:cTn>
                                        <p:tgtEl>
                                          <p:spTgt spid="35849"/>
                                        </p:tgtEl>
                                      </p:cBhvr>
                                      <p:to x="100000" y="100000"/>
                                    </p:animScale>
                                    <p:animScale>
                                      <p:cBhvr>
                                        <p:cTn id="19" dur="13">
                                          <p:stCondLst>
                                            <p:cond delay="904"/>
                                          </p:stCondLst>
                                        </p:cTn>
                                        <p:tgtEl>
                                          <p:spTgt spid="35849"/>
                                        </p:tgtEl>
                                      </p:cBhvr>
                                      <p:to x="100000" y="95000"/>
                                    </p:animScale>
                                    <p:animScale>
                                      <p:cBhvr>
                                        <p:cTn id="20" dur="83" decel="50000">
                                          <p:stCondLst>
                                            <p:cond delay="917"/>
                                          </p:stCondLst>
                                        </p:cTn>
                                        <p:tgtEl>
                                          <p:spTgt spid="35849"/>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5850"/>
                                        </p:tgtEl>
                                        <p:attrNameLst>
                                          <p:attrName>style.visibility</p:attrName>
                                        </p:attrNameLst>
                                      </p:cBhvr>
                                      <p:to>
                                        <p:strVal val="visible"/>
                                      </p:to>
                                    </p:set>
                                    <p:animEffect transition="in" filter="wipe(down)">
                                      <p:cBhvr>
                                        <p:cTn id="25" dur="290">
                                          <p:stCondLst>
                                            <p:cond delay="0"/>
                                          </p:stCondLst>
                                        </p:cTn>
                                        <p:tgtEl>
                                          <p:spTgt spid="35850"/>
                                        </p:tgtEl>
                                      </p:cBhvr>
                                    </p:animEffect>
                                    <p:anim calcmode="lin" valueType="num">
                                      <p:cBhvr>
                                        <p:cTn id="26" dur="911" tmFilter="0,0; 0.14,0.36; 0.43,0.73; 0.71,0.91; 1.0,1.0">
                                          <p:stCondLst>
                                            <p:cond delay="0"/>
                                          </p:stCondLst>
                                        </p:cTn>
                                        <p:tgtEl>
                                          <p:spTgt spid="35850"/>
                                        </p:tgtEl>
                                        <p:attrNameLst>
                                          <p:attrName>ppt_x</p:attrName>
                                        </p:attrNameLst>
                                      </p:cBhvr>
                                      <p:tavLst>
                                        <p:tav tm="0">
                                          <p:val>
                                            <p:strVal val="#ppt_x-0.25"/>
                                          </p:val>
                                        </p:tav>
                                        <p:tav tm="100000">
                                          <p:val>
                                            <p:strVal val="#ppt_x"/>
                                          </p:val>
                                        </p:tav>
                                      </p:tavLst>
                                    </p:anim>
                                    <p:anim calcmode="lin" valueType="num">
                                      <p:cBhvr>
                                        <p:cTn id="27" dur="332" tmFilter="0.0,0.0; 0.25,0.07; 0.50,0.2; 0.75,0.467; 1.0,1.0">
                                          <p:stCondLst>
                                            <p:cond delay="0"/>
                                          </p:stCondLst>
                                        </p:cTn>
                                        <p:tgtEl>
                                          <p:spTgt spid="35850"/>
                                        </p:tgtEl>
                                        <p:attrNameLst>
                                          <p:attrName>ppt_y</p:attrName>
                                        </p:attrNameLst>
                                      </p:cBhvr>
                                      <p:tavLst>
                                        <p:tav tm="0" fmla="#ppt_y-sin(pi*$)/3">
                                          <p:val>
                                            <p:fltVal val="0.5"/>
                                          </p:val>
                                        </p:tav>
                                        <p:tav tm="100000">
                                          <p:val>
                                            <p:fltVal val="1"/>
                                          </p:val>
                                        </p:tav>
                                      </p:tavLst>
                                    </p:anim>
                                    <p:anim calcmode="lin" valueType="num">
                                      <p:cBhvr>
                                        <p:cTn id="28" dur="332" tmFilter="0, 0; 0.125,0.2665; 0.25,0.4; 0.375,0.465; 0.5,0.5;  0.625,0.535; 0.75,0.6; 0.875,0.7335; 1,1">
                                          <p:stCondLst>
                                            <p:cond delay="332"/>
                                          </p:stCondLst>
                                        </p:cTn>
                                        <p:tgtEl>
                                          <p:spTgt spid="35850"/>
                                        </p:tgtEl>
                                        <p:attrNameLst>
                                          <p:attrName>ppt_y</p:attrName>
                                        </p:attrNameLst>
                                      </p:cBhvr>
                                      <p:tavLst>
                                        <p:tav tm="0" fmla="#ppt_y-sin(pi*$)/9">
                                          <p:val>
                                            <p:fltVal val="0"/>
                                          </p:val>
                                        </p:tav>
                                        <p:tav tm="100000">
                                          <p:val>
                                            <p:fltVal val="1"/>
                                          </p:val>
                                        </p:tav>
                                      </p:tavLst>
                                    </p:anim>
                                    <p:anim calcmode="lin" valueType="num">
                                      <p:cBhvr>
                                        <p:cTn id="29" dur="166" tmFilter="0, 0; 0.125,0.2665; 0.25,0.4; 0.375,0.465; 0.5,0.5;  0.625,0.535; 0.75,0.6; 0.875,0.7335; 1,1">
                                          <p:stCondLst>
                                            <p:cond delay="662"/>
                                          </p:stCondLst>
                                        </p:cTn>
                                        <p:tgtEl>
                                          <p:spTgt spid="35850"/>
                                        </p:tgtEl>
                                        <p:attrNameLst>
                                          <p:attrName>ppt_y</p:attrName>
                                        </p:attrNameLst>
                                      </p:cBhvr>
                                      <p:tavLst>
                                        <p:tav tm="0" fmla="#ppt_y-sin(pi*$)/27">
                                          <p:val>
                                            <p:fltVal val="0"/>
                                          </p:val>
                                        </p:tav>
                                        <p:tav tm="100000">
                                          <p:val>
                                            <p:fltVal val="1"/>
                                          </p:val>
                                        </p:tav>
                                      </p:tavLst>
                                    </p:anim>
                                    <p:anim calcmode="lin" valueType="num">
                                      <p:cBhvr>
                                        <p:cTn id="30" dur="82" tmFilter="0, 0; 0.125,0.2665; 0.25,0.4; 0.375,0.465; 0.5,0.5;  0.625,0.535; 0.75,0.6; 0.875,0.7335; 1,1">
                                          <p:stCondLst>
                                            <p:cond delay="828"/>
                                          </p:stCondLst>
                                        </p:cTn>
                                        <p:tgtEl>
                                          <p:spTgt spid="35850"/>
                                        </p:tgtEl>
                                        <p:attrNameLst>
                                          <p:attrName>ppt_y</p:attrName>
                                        </p:attrNameLst>
                                      </p:cBhvr>
                                      <p:tavLst>
                                        <p:tav tm="0" fmla="#ppt_y-sin(pi*$)/81">
                                          <p:val>
                                            <p:fltVal val="0"/>
                                          </p:val>
                                        </p:tav>
                                        <p:tav tm="100000">
                                          <p:val>
                                            <p:fltVal val="1"/>
                                          </p:val>
                                        </p:tav>
                                      </p:tavLst>
                                    </p:anim>
                                    <p:animScale>
                                      <p:cBhvr>
                                        <p:cTn id="31" dur="13">
                                          <p:stCondLst>
                                            <p:cond delay="325"/>
                                          </p:stCondLst>
                                        </p:cTn>
                                        <p:tgtEl>
                                          <p:spTgt spid="35850"/>
                                        </p:tgtEl>
                                      </p:cBhvr>
                                      <p:to x="100000" y="60000"/>
                                    </p:animScale>
                                    <p:animScale>
                                      <p:cBhvr>
                                        <p:cTn id="32" dur="83" decel="50000">
                                          <p:stCondLst>
                                            <p:cond delay="338"/>
                                          </p:stCondLst>
                                        </p:cTn>
                                        <p:tgtEl>
                                          <p:spTgt spid="35850"/>
                                        </p:tgtEl>
                                      </p:cBhvr>
                                      <p:to x="100000" y="100000"/>
                                    </p:animScale>
                                    <p:animScale>
                                      <p:cBhvr>
                                        <p:cTn id="33" dur="13">
                                          <p:stCondLst>
                                            <p:cond delay="656"/>
                                          </p:stCondLst>
                                        </p:cTn>
                                        <p:tgtEl>
                                          <p:spTgt spid="35850"/>
                                        </p:tgtEl>
                                      </p:cBhvr>
                                      <p:to x="100000" y="80000"/>
                                    </p:animScale>
                                    <p:animScale>
                                      <p:cBhvr>
                                        <p:cTn id="34" dur="83" decel="50000">
                                          <p:stCondLst>
                                            <p:cond delay="669"/>
                                          </p:stCondLst>
                                        </p:cTn>
                                        <p:tgtEl>
                                          <p:spTgt spid="35850"/>
                                        </p:tgtEl>
                                      </p:cBhvr>
                                      <p:to x="100000" y="100000"/>
                                    </p:animScale>
                                    <p:animScale>
                                      <p:cBhvr>
                                        <p:cTn id="35" dur="13">
                                          <p:stCondLst>
                                            <p:cond delay="821"/>
                                          </p:stCondLst>
                                        </p:cTn>
                                        <p:tgtEl>
                                          <p:spTgt spid="35850"/>
                                        </p:tgtEl>
                                      </p:cBhvr>
                                      <p:to x="100000" y="90000"/>
                                    </p:animScale>
                                    <p:animScale>
                                      <p:cBhvr>
                                        <p:cTn id="36" dur="83" decel="50000">
                                          <p:stCondLst>
                                            <p:cond delay="834"/>
                                          </p:stCondLst>
                                        </p:cTn>
                                        <p:tgtEl>
                                          <p:spTgt spid="35850"/>
                                        </p:tgtEl>
                                      </p:cBhvr>
                                      <p:to x="100000" y="100000"/>
                                    </p:animScale>
                                    <p:animScale>
                                      <p:cBhvr>
                                        <p:cTn id="37" dur="13">
                                          <p:stCondLst>
                                            <p:cond delay="904"/>
                                          </p:stCondLst>
                                        </p:cTn>
                                        <p:tgtEl>
                                          <p:spTgt spid="35850"/>
                                        </p:tgtEl>
                                      </p:cBhvr>
                                      <p:to x="100000" y="95000"/>
                                    </p:animScale>
                                    <p:animScale>
                                      <p:cBhvr>
                                        <p:cTn id="38" dur="83" decel="50000">
                                          <p:stCondLst>
                                            <p:cond delay="917"/>
                                          </p:stCondLst>
                                        </p:cTn>
                                        <p:tgtEl>
                                          <p:spTgt spid="35850"/>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5852"/>
                                        </p:tgtEl>
                                        <p:attrNameLst>
                                          <p:attrName>style.visibility</p:attrName>
                                        </p:attrNameLst>
                                      </p:cBhvr>
                                      <p:to>
                                        <p:strVal val="visible"/>
                                      </p:to>
                                    </p:set>
                                    <p:animEffect transition="in" filter="wipe(down)">
                                      <p:cBhvr>
                                        <p:cTn id="43" dur="145">
                                          <p:stCondLst>
                                            <p:cond delay="0"/>
                                          </p:stCondLst>
                                        </p:cTn>
                                        <p:tgtEl>
                                          <p:spTgt spid="35852"/>
                                        </p:tgtEl>
                                      </p:cBhvr>
                                    </p:animEffect>
                                    <p:anim calcmode="lin" valueType="num">
                                      <p:cBhvr>
                                        <p:cTn id="44" dur="456" tmFilter="0,0; 0.14,0.36; 0.43,0.73; 0.71,0.91; 1.0,1.0">
                                          <p:stCondLst>
                                            <p:cond delay="0"/>
                                          </p:stCondLst>
                                        </p:cTn>
                                        <p:tgtEl>
                                          <p:spTgt spid="35852"/>
                                        </p:tgtEl>
                                        <p:attrNameLst>
                                          <p:attrName>ppt_x</p:attrName>
                                        </p:attrNameLst>
                                      </p:cBhvr>
                                      <p:tavLst>
                                        <p:tav tm="0">
                                          <p:val>
                                            <p:strVal val="#ppt_x-0.25"/>
                                          </p:val>
                                        </p:tav>
                                        <p:tav tm="100000">
                                          <p:val>
                                            <p:strVal val="#ppt_x"/>
                                          </p:val>
                                        </p:tav>
                                      </p:tavLst>
                                    </p:anim>
                                    <p:anim calcmode="lin" valueType="num">
                                      <p:cBhvr>
                                        <p:cTn id="45" dur="166" tmFilter="0.0,0.0; 0.25,0.07; 0.50,0.2; 0.75,0.467; 1.0,1.0">
                                          <p:stCondLst>
                                            <p:cond delay="0"/>
                                          </p:stCondLst>
                                        </p:cTn>
                                        <p:tgtEl>
                                          <p:spTgt spid="35852"/>
                                        </p:tgtEl>
                                        <p:attrNameLst>
                                          <p:attrName>ppt_y</p:attrName>
                                        </p:attrNameLst>
                                      </p:cBhvr>
                                      <p:tavLst>
                                        <p:tav tm="0" fmla="#ppt_y-sin(pi*$)/3">
                                          <p:val>
                                            <p:fltVal val="0.5"/>
                                          </p:val>
                                        </p:tav>
                                        <p:tav tm="100000">
                                          <p:val>
                                            <p:fltVal val="1"/>
                                          </p:val>
                                        </p:tav>
                                      </p:tavLst>
                                    </p:anim>
                                    <p:anim calcmode="lin" valueType="num">
                                      <p:cBhvr>
                                        <p:cTn id="46" dur="166" tmFilter="0, 0; 0.125,0.2665; 0.25,0.4; 0.375,0.465; 0.5,0.5;  0.625,0.535; 0.75,0.6; 0.875,0.7335; 1,1">
                                          <p:stCondLst>
                                            <p:cond delay="166"/>
                                          </p:stCondLst>
                                        </p:cTn>
                                        <p:tgtEl>
                                          <p:spTgt spid="35852"/>
                                        </p:tgtEl>
                                        <p:attrNameLst>
                                          <p:attrName>ppt_y</p:attrName>
                                        </p:attrNameLst>
                                      </p:cBhvr>
                                      <p:tavLst>
                                        <p:tav tm="0" fmla="#ppt_y-sin(pi*$)/9">
                                          <p:val>
                                            <p:fltVal val="0"/>
                                          </p:val>
                                        </p:tav>
                                        <p:tav tm="100000">
                                          <p:val>
                                            <p:fltVal val="1"/>
                                          </p:val>
                                        </p:tav>
                                      </p:tavLst>
                                    </p:anim>
                                    <p:anim calcmode="lin" valueType="num">
                                      <p:cBhvr>
                                        <p:cTn id="47" dur="83" tmFilter="0, 0; 0.125,0.2665; 0.25,0.4; 0.375,0.465; 0.5,0.5;  0.625,0.535; 0.75,0.6; 0.875,0.7335; 1,1">
                                          <p:stCondLst>
                                            <p:cond delay="331"/>
                                          </p:stCondLst>
                                        </p:cTn>
                                        <p:tgtEl>
                                          <p:spTgt spid="35852"/>
                                        </p:tgtEl>
                                        <p:attrNameLst>
                                          <p:attrName>ppt_y</p:attrName>
                                        </p:attrNameLst>
                                      </p:cBhvr>
                                      <p:tavLst>
                                        <p:tav tm="0" fmla="#ppt_y-sin(pi*$)/27">
                                          <p:val>
                                            <p:fltVal val="0"/>
                                          </p:val>
                                        </p:tav>
                                        <p:tav tm="100000">
                                          <p:val>
                                            <p:fltVal val="1"/>
                                          </p:val>
                                        </p:tav>
                                      </p:tavLst>
                                    </p:anim>
                                    <p:anim calcmode="lin" valueType="num">
                                      <p:cBhvr>
                                        <p:cTn id="48" dur="41" tmFilter="0, 0; 0.125,0.2665; 0.25,0.4; 0.375,0.465; 0.5,0.5;  0.625,0.535; 0.75,0.6; 0.875,0.7335; 1,1">
                                          <p:stCondLst>
                                            <p:cond delay="414"/>
                                          </p:stCondLst>
                                        </p:cTn>
                                        <p:tgtEl>
                                          <p:spTgt spid="35852"/>
                                        </p:tgtEl>
                                        <p:attrNameLst>
                                          <p:attrName>ppt_y</p:attrName>
                                        </p:attrNameLst>
                                      </p:cBhvr>
                                      <p:tavLst>
                                        <p:tav tm="0" fmla="#ppt_y-sin(pi*$)/81">
                                          <p:val>
                                            <p:fltVal val="0"/>
                                          </p:val>
                                        </p:tav>
                                        <p:tav tm="100000">
                                          <p:val>
                                            <p:fltVal val="1"/>
                                          </p:val>
                                        </p:tav>
                                      </p:tavLst>
                                    </p:anim>
                                    <p:animScale>
                                      <p:cBhvr>
                                        <p:cTn id="49" dur="7">
                                          <p:stCondLst>
                                            <p:cond delay="162"/>
                                          </p:stCondLst>
                                        </p:cTn>
                                        <p:tgtEl>
                                          <p:spTgt spid="35852"/>
                                        </p:tgtEl>
                                      </p:cBhvr>
                                      <p:to x="100000" y="60000"/>
                                    </p:animScale>
                                    <p:animScale>
                                      <p:cBhvr>
                                        <p:cTn id="50" dur="41" decel="50000">
                                          <p:stCondLst>
                                            <p:cond delay="169"/>
                                          </p:stCondLst>
                                        </p:cTn>
                                        <p:tgtEl>
                                          <p:spTgt spid="35852"/>
                                        </p:tgtEl>
                                      </p:cBhvr>
                                      <p:to x="100000" y="100000"/>
                                    </p:animScale>
                                    <p:animScale>
                                      <p:cBhvr>
                                        <p:cTn id="51" dur="7">
                                          <p:stCondLst>
                                            <p:cond delay="328"/>
                                          </p:stCondLst>
                                        </p:cTn>
                                        <p:tgtEl>
                                          <p:spTgt spid="35852"/>
                                        </p:tgtEl>
                                      </p:cBhvr>
                                      <p:to x="100000" y="80000"/>
                                    </p:animScale>
                                    <p:animScale>
                                      <p:cBhvr>
                                        <p:cTn id="52" dur="41" decel="50000">
                                          <p:stCondLst>
                                            <p:cond delay="335"/>
                                          </p:stCondLst>
                                        </p:cTn>
                                        <p:tgtEl>
                                          <p:spTgt spid="35852"/>
                                        </p:tgtEl>
                                      </p:cBhvr>
                                      <p:to x="100000" y="100000"/>
                                    </p:animScale>
                                    <p:animScale>
                                      <p:cBhvr>
                                        <p:cTn id="53" dur="7">
                                          <p:stCondLst>
                                            <p:cond delay="410"/>
                                          </p:stCondLst>
                                        </p:cTn>
                                        <p:tgtEl>
                                          <p:spTgt spid="35852"/>
                                        </p:tgtEl>
                                      </p:cBhvr>
                                      <p:to x="100000" y="90000"/>
                                    </p:animScale>
                                    <p:animScale>
                                      <p:cBhvr>
                                        <p:cTn id="54" dur="41" decel="50000">
                                          <p:stCondLst>
                                            <p:cond delay="417"/>
                                          </p:stCondLst>
                                        </p:cTn>
                                        <p:tgtEl>
                                          <p:spTgt spid="35852"/>
                                        </p:tgtEl>
                                      </p:cBhvr>
                                      <p:to x="100000" y="100000"/>
                                    </p:animScale>
                                    <p:animScale>
                                      <p:cBhvr>
                                        <p:cTn id="55" dur="7">
                                          <p:stCondLst>
                                            <p:cond delay="452"/>
                                          </p:stCondLst>
                                        </p:cTn>
                                        <p:tgtEl>
                                          <p:spTgt spid="35852"/>
                                        </p:tgtEl>
                                      </p:cBhvr>
                                      <p:to x="100000" y="95000"/>
                                    </p:animScale>
                                    <p:animScale>
                                      <p:cBhvr>
                                        <p:cTn id="56" dur="41" decel="50000">
                                          <p:stCondLst>
                                            <p:cond delay="458"/>
                                          </p:stCondLst>
                                        </p:cTn>
                                        <p:tgtEl>
                                          <p:spTgt spid="35852"/>
                                        </p:tgtEl>
                                      </p:cBhvr>
                                      <p:to x="100000" y="100000"/>
                                    </p:animScale>
                                  </p:childTnLst>
                                </p:cTn>
                              </p:par>
                            </p:childTnLst>
                          </p:cTn>
                        </p:par>
                        <p:par>
                          <p:cTn id="57" fill="hold">
                            <p:stCondLst>
                              <p:cond delay="500"/>
                            </p:stCondLst>
                            <p:childTnLst>
                              <p:par>
                                <p:cTn id="58" presetID="26" presetClass="entr" presetSubtype="0" fill="hold" nodeType="afterEffect">
                                  <p:stCondLst>
                                    <p:cond delay="0"/>
                                  </p:stCondLst>
                                  <p:childTnLst>
                                    <p:set>
                                      <p:cBhvr>
                                        <p:cTn id="59" dur="1" fill="hold">
                                          <p:stCondLst>
                                            <p:cond delay="0"/>
                                          </p:stCondLst>
                                        </p:cTn>
                                        <p:tgtEl>
                                          <p:spTgt spid="35853"/>
                                        </p:tgtEl>
                                        <p:attrNameLst>
                                          <p:attrName>style.visibility</p:attrName>
                                        </p:attrNameLst>
                                      </p:cBhvr>
                                      <p:to>
                                        <p:strVal val="visible"/>
                                      </p:to>
                                    </p:set>
                                    <p:animEffect transition="in" filter="wipe(down)">
                                      <p:cBhvr>
                                        <p:cTn id="60" dur="145">
                                          <p:stCondLst>
                                            <p:cond delay="0"/>
                                          </p:stCondLst>
                                        </p:cTn>
                                        <p:tgtEl>
                                          <p:spTgt spid="35853"/>
                                        </p:tgtEl>
                                      </p:cBhvr>
                                    </p:animEffect>
                                    <p:anim calcmode="lin" valueType="num">
                                      <p:cBhvr>
                                        <p:cTn id="61" dur="456" tmFilter="0,0; 0.14,0.36; 0.43,0.73; 0.71,0.91; 1.0,1.0">
                                          <p:stCondLst>
                                            <p:cond delay="0"/>
                                          </p:stCondLst>
                                        </p:cTn>
                                        <p:tgtEl>
                                          <p:spTgt spid="35853"/>
                                        </p:tgtEl>
                                        <p:attrNameLst>
                                          <p:attrName>ppt_x</p:attrName>
                                        </p:attrNameLst>
                                      </p:cBhvr>
                                      <p:tavLst>
                                        <p:tav tm="0">
                                          <p:val>
                                            <p:strVal val="#ppt_x-0.25"/>
                                          </p:val>
                                        </p:tav>
                                        <p:tav tm="100000">
                                          <p:val>
                                            <p:strVal val="#ppt_x"/>
                                          </p:val>
                                        </p:tav>
                                      </p:tavLst>
                                    </p:anim>
                                    <p:anim calcmode="lin" valueType="num">
                                      <p:cBhvr>
                                        <p:cTn id="62" dur="166" tmFilter="0.0,0.0; 0.25,0.07; 0.50,0.2; 0.75,0.467; 1.0,1.0">
                                          <p:stCondLst>
                                            <p:cond delay="0"/>
                                          </p:stCondLst>
                                        </p:cTn>
                                        <p:tgtEl>
                                          <p:spTgt spid="35853"/>
                                        </p:tgtEl>
                                        <p:attrNameLst>
                                          <p:attrName>ppt_y</p:attrName>
                                        </p:attrNameLst>
                                      </p:cBhvr>
                                      <p:tavLst>
                                        <p:tav tm="0" fmla="#ppt_y-sin(pi*$)/3">
                                          <p:val>
                                            <p:fltVal val="0.5"/>
                                          </p:val>
                                        </p:tav>
                                        <p:tav tm="100000">
                                          <p:val>
                                            <p:fltVal val="1"/>
                                          </p:val>
                                        </p:tav>
                                      </p:tavLst>
                                    </p:anim>
                                    <p:anim calcmode="lin" valueType="num">
                                      <p:cBhvr>
                                        <p:cTn id="63" dur="166" tmFilter="0, 0; 0.125,0.2665; 0.25,0.4; 0.375,0.465; 0.5,0.5;  0.625,0.535; 0.75,0.6; 0.875,0.7335; 1,1">
                                          <p:stCondLst>
                                            <p:cond delay="166"/>
                                          </p:stCondLst>
                                        </p:cTn>
                                        <p:tgtEl>
                                          <p:spTgt spid="35853"/>
                                        </p:tgtEl>
                                        <p:attrNameLst>
                                          <p:attrName>ppt_y</p:attrName>
                                        </p:attrNameLst>
                                      </p:cBhvr>
                                      <p:tavLst>
                                        <p:tav tm="0" fmla="#ppt_y-sin(pi*$)/9">
                                          <p:val>
                                            <p:fltVal val="0"/>
                                          </p:val>
                                        </p:tav>
                                        <p:tav tm="100000">
                                          <p:val>
                                            <p:fltVal val="1"/>
                                          </p:val>
                                        </p:tav>
                                      </p:tavLst>
                                    </p:anim>
                                    <p:anim calcmode="lin" valueType="num">
                                      <p:cBhvr>
                                        <p:cTn id="64" dur="83" tmFilter="0, 0; 0.125,0.2665; 0.25,0.4; 0.375,0.465; 0.5,0.5;  0.625,0.535; 0.75,0.6; 0.875,0.7335; 1,1">
                                          <p:stCondLst>
                                            <p:cond delay="331"/>
                                          </p:stCondLst>
                                        </p:cTn>
                                        <p:tgtEl>
                                          <p:spTgt spid="35853"/>
                                        </p:tgtEl>
                                        <p:attrNameLst>
                                          <p:attrName>ppt_y</p:attrName>
                                        </p:attrNameLst>
                                      </p:cBhvr>
                                      <p:tavLst>
                                        <p:tav tm="0" fmla="#ppt_y-sin(pi*$)/27">
                                          <p:val>
                                            <p:fltVal val="0"/>
                                          </p:val>
                                        </p:tav>
                                        <p:tav tm="100000">
                                          <p:val>
                                            <p:fltVal val="1"/>
                                          </p:val>
                                        </p:tav>
                                      </p:tavLst>
                                    </p:anim>
                                    <p:anim calcmode="lin" valueType="num">
                                      <p:cBhvr>
                                        <p:cTn id="65" dur="41" tmFilter="0, 0; 0.125,0.2665; 0.25,0.4; 0.375,0.465; 0.5,0.5;  0.625,0.535; 0.75,0.6; 0.875,0.7335; 1,1">
                                          <p:stCondLst>
                                            <p:cond delay="414"/>
                                          </p:stCondLst>
                                        </p:cTn>
                                        <p:tgtEl>
                                          <p:spTgt spid="35853"/>
                                        </p:tgtEl>
                                        <p:attrNameLst>
                                          <p:attrName>ppt_y</p:attrName>
                                        </p:attrNameLst>
                                      </p:cBhvr>
                                      <p:tavLst>
                                        <p:tav tm="0" fmla="#ppt_y-sin(pi*$)/81">
                                          <p:val>
                                            <p:fltVal val="0"/>
                                          </p:val>
                                        </p:tav>
                                        <p:tav tm="100000">
                                          <p:val>
                                            <p:fltVal val="1"/>
                                          </p:val>
                                        </p:tav>
                                      </p:tavLst>
                                    </p:anim>
                                    <p:animScale>
                                      <p:cBhvr>
                                        <p:cTn id="66" dur="7">
                                          <p:stCondLst>
                                            <p:cond delay="162"/>
                                          </p:stCondLst>
                                        </p:cTn>
                                        <p:tgtEl>
                                          <p:spTgt spid="35853"/>
                                        </p:tgtEl>
                                      </p:cBhvr>
                                      <p:to x="100000" y="60000"/>
                                    </p:animScale>
                                    <p:animScale>
                                      <p:cBhvr>
                                        <p:cTn id="67" dur="41" decel="50000">
                                          <p:stCondLst>
                                            <p:cond delay="169"/>
                                          </p:stCondLst>
                                        </p:cTn>
                                        <p:tgtEl>
                                          <p:spTgt spid="35853"/>
                                        </p:tgtEl>
                                      </p:cBhvr>
                                      <p:to x="100000" y="100000"/>
                                    </p:animScale>
                                    <p:animScale>
                                      <p:cBhvr>
                                        <p:cTn id="68" dur="7">
                                          <p:stCondLst>
                                            <p:cond delay="328"/>
                                          </p:stCondLst>
                                        </p:cTn>
                                        <p:tgtEl>
                                          <p:spTgt spid="35853"/>
                                        </p:tgtEl>
                                      </p:cBhvr>
                                      <p:to x="100000" y="80000"/>
                                    </p:animScale>
                                    <p:animScale>
                                      <p:cBhvr>
                                        <p:cTn id="69" dur="41" decel="50000">
                                          <p:stCondLst>
                                            <p:cond delay="335"/>
                                          </p:stCondLst>
                                        </p:cTn>
                                        <p:tgtEl>
                                          <p:spTgt spid="35853"/>
                                        </p:tgtEl>
                                      </p:cBhvr>
                                      <p:to x="100000" y="100000"/>
                                    </p:animScale>
                                    <p:animScale>
                                      <p:cBhvr>
                                        <p:cTn id="70" dur="7">
                                          <p:stCondLst>
                                            <p:cond delay="410"/>
                                          </p:stCondLst>
                                        </p:cTn>
                                        <p:tgtEl>
                                          <p:spTgt spid="35853"/>
                                        </p:tgtEl>
                                      </p:cBhvr>
                                      <p:to x="100000" y="90000"/>
                                    </p:animScale>
                                    <p:animScale>
                                      <p:cBhvr>
                                        <p:cTn id="71" dur="41" decel="50000">
                                          <p:stCondLst>
                                            <p:cond delay="417"/>
                                          </p:stCondLst>
                                        </p:cTn>
                                        <p:tgtEl>
                                          <p:spTgt spid="35853"/>
                                        </p:tgtEl>
                                      </p:cBhvr>
                                      <p:to x="100000" y="100000"/>
                                    </p:animScale>
                                    <p:animScale>
                                      <p:cBhvr>
                                        <p:cTn id="72" dur="7">
                                          <p:stCondLst>
                                            <p:cond delay="452"/>
                                          </p:stCondLst>
                                        </p:cTn>
                                        <p:tgtEl>
                                          <p:spTgt spid="35853"/>
                                        </p:tgtEl>
                                      </p:cBhvr>
                                      <p:to x="100000" y="95000"/>
                                    </p:animScale>
                                    <p:animScale>
                                      <p:cBhvr>
                                        <p:cTn id="73" dur="41" decel="50000">
                                          <p:stCondLst>
                                            <p:cond delay="458"/>
                                          </p:stCondLst>
                                        </p:cTn>
                                        <p:tgtEl>
                                          <p:spTgt spid="35853"/>
                                        </p:tgtEl>
                                      </p:cBhvr>
                                      <p:to x="100000" y="100000"/>
                                    </p:animScale>
                                  </p:childTnLst>
                                </p:cTn>
                              </p:par>
                            </p:childTnLst>
                          </p:cTn>
                        </p:par>
                        <p:par>
                          <p:cTn id="74" fill="hold">
                            <p:stCondLst>
                              <p:cond delay="1000"/>
                            </p:stCondLst>
                            <p:childTnLst>
                              <p:par>
                                <p:cTn id="75" presetID="26" presetClass="entr" presetSubtype="0" fill="hold" nodeType="afterEffect">
                                  <p:stCondLst>
                                    <p:cond delay="0"/>
                                  </p:stCondLst>
                                  <p:childTnLst>
                                    <p:set>
                                      <p:cBhvr>
                                        <p:cTn id="76" dur="1" fill="hold">
                                          <p:stCondLst>
                                            <p:cond delay="0"/>
                                          </p:stCondLst>
                                        </p:cTn>
                                        <p:tgtEl>
                                          <p:spTgt spid="35854"/>
                                        </p:tgtEl>
                                        <p:attrNameLst>
                                          <p:attrName>style.visibility</p:attrName>
                                        </p:attrNameLst>
                                      </p:cBhvr>
                                      <p:to>
                                        <p:strVal val="visible"/>
                                      </p:to>
                                    </p:set>
                                    <p:animEffect transition="in" filter="wipe(down)">
                                      <p:cBhvr>
                                        <p:cTn id="77" dur="145">
                                          <p:stCondLst>
                                            <p:cond delay="0"/>
                                          </p:stCondLst>
                                        </p:cTn>
                                        <p:tgtEl>
                                          <p:spTgt spid="35854"/>
                                        </p:tgtEl>
                                      </p:cBhvr>
                                    </p:animEffect>
                                    <p:anim calcmode="lin" valueType="num">
                                      <p:cBhvr>
                                        <p:cTn id="78" dur="456" tmFilter="0,0; 0.14,0.36; 0.43,0.73; 0.71,0.91; 1.0,1.0">
                                          <p:stCondLst>
                                            <p:cond delay="0"/>
                                          </p:stCondLst>
                                        </p:cTn>
                                        <p:tgtEl>
                                          <p:spTgt spid="35854"/>
                                        </p:tgtEl>
                                        <p:attrNameLst>
                                          <p:attrName>ppt_x</p:attrName>
                                        </p:attrNameLst>
                                      </p:cBhvr>
                                      <p:tavLst>
                                        <p:tav tm="0">
                                          <p:val>
                                            <p:strVal val="#ppt_x-0.25"/>
                                          </p:val>
                                        </p:tav>
                                        <p:tav tm="100000">
                                          <p:val>
                                            <p:strVal val="#ppt_x"/>
                                          </p:val>
                                        </p:tav>
                                      </p:tavLst>
                                    </p:anim>
                                    <p:anim calcmode="lin" valueType="num">
                                      <p:cBhvr>
                                        <p:cTn id="79" dur="166" tmFilter="0.0,0.0; 0.25,0.07; 0.50,0.2; 0.75,0.467; 1.0,1.0">
                                          <p:stCondLst>
                                            <p:cond delay="0"/>
                                          </p:stCondLst>
                                        </p:cTn>
                                        <p:tgtEl>
                                          <p:spTgt spid="35854"/>
                                        </p:tgtEl>
                                        <p:attrNameLst>
                                          <p:attrName>ppt_y</p:attrName>
                                        </p:attrNameLst>
                                      </p:cBhvr>
                                      <p:tavLst>
                                        <p:tav tm="0" fmla="#ppt_y-sin(pi*$)/3">
                                          <p:val>
                                            <p:fltVal val="0.5"/>
                                          </p:val>
                                        </p:tav>
                                        <p:tav tm="100000">
                                          <p:val>
                                            <p:fltVal val="1"/>
                                          </p:val>
                                        </p:tav>
                                      </p:tavLst>
                                    </p:anim>
                                    <p:anim calcmode="lin" valueType="num">
                                      <p:cBhvr>
                                        <p:cTn id="80" dur="166" tmFilter="0, 0; 0.125,0.2665; 0.25,0.4; 0.375,0.465; 0.5,0.5;  0.625,0.535; 0.75,0.6; 0.875,0.7335; 1,1">
                                          <p:stCondLst>
                                            <p:cond delay="166"/>
                                          </p:stCondLst>
                                        </p:cTn>
                                        <p:tgtEl>
                                          <p:spTgt spid="35854"/>
                                        </p:tgtEl>
                                        <p:attrNameLst>
                                          <p:attrName>ppt_y</p:attrName>
                                        </p:attrNameLst>
                                      </p:cBhvr>
                                      <p:tavLst>
                                        <p:tav tm="0" fmla="#ppt_y-sin(pi*$)/9">
                                          <p:val>
                                            <p:fltVal val="0"/>
                                          </p:val>
                                        </p:tav>
                                        <p:tav tm="100000">
                                          <p:val>
                                            <p:fltVal val="1"/>
                                          </p:val>
                                        </p:tav>
                                      </p:tavLst>
                                    </p:anim>
                                    <p:anim calcmode="lin" valueType="num">
                                      <p:cBhvr>
                                        <p:cTn id="81" dur="83" tmFilter="0, 0; 0.125,0.2665; 0.25,0.4; 0.375,0.465; 0.5,0.5;  0.625,0.535; 0.75,0.6; 0.875,0.7335; 1,1">
                                          <p:stCondLst>
                                            <p:cond delay="331"/>
                                          </p:stCondLst>
                                        </p:cTn>
                                        <p:tgtEl>
                                          <p:spTgt spid="35854"/>
                                        </p:tgtEl>
                                        <p:attrNameLst>
                                          <p:attrName>ppt_y</p:attrName>
                                        </p:attrNameLst>
                                      </p:cBhvr>
                                      <p:tavLst>
                                        <p:tav tm="0" fmla="#ppt_y-sin(pi*$)/27">
                                          <p:val>
                                            <p:fltVal val="0"/>
                                          </p:val>
                                        </p:tav>
                                        <p:tav tm="100000">
                                          <p:val>
                                            <p:fltVal val="1"/>
                                          </p:val>
                                        </p:tav>
                                      </p:tavLst>
                                    </p:anim>
                                    <p:anim calcmode="lin" valueType="num">
                                      <p:cBhvr>
                                        <p:cTn id="82" dur="41" tmFilter="0, 0; 0.125,0.2665; 0.25,0.4; 0.375,0.465; 0.5,0.5;  0.625,0.535; 0.75,0.6; 0.875,0.7335; 1,1">
                                          <p:stCondLst>
                                            <p:cond delay="414"/>
                                          </p:stCondLst>
                                        </p:cTn>
                                        <p:tgtEl>
                                          <p:spTgt spid="35854"/>
                                        </p:tgtEl>
                                        <p:attrNameLst>
                                          <p:attrName>ppt_y</p:attrName>
                                        </p:attrNameLst>
                                      </p:cBhvr>
                                      <p:tavLst>
                                        <p:tav tm="0" fmla="#ppt_y-sin(pi*$)/81">
                                          <p:val>
                                            <p:fltVal val="0"/>
                                          </p:val>
                                        </p:tav>
                                        <p:tav tm="100000">
                                          <p:val>
                                            <p:fltVal val="1"/>
                                          </p:val>
                                        </p:tav>
                                      </p:tavLst>
                                    </p:anim>
                                    <p:animScale>
                                      <p:cBhvr>
                                        <p:cTn id="83" dur="7">
                                          <p:stCondLst>
                                            <p:cond delay="162"/>
                                          </p:stCondLst>
                                        </p:cTn>
                                        <p:tgtEl>
                                          <p:spTgt spid="35854"/>
                                        </p:tgtEl>
                                      </p:cBhvr>
                                      <p:to x="100000" y="60000"/>
                                    </p:animScale>
                                    <p:animScale>
                                      <p:cBhvr>
                                        <p:cTn id="84" dur="41" decel="50000">
                                          <p:stCondLst>
                                            <p:cond delay="169"/>
                                          </p:stCondLst>
                                        </p:cTn>
                                        <p:tgtEl>
                                          <p:spTgt spid="35854"/>
                                        </p:tgtEl>
                                      </p:cBhvr>
                                      <p:to x="100000" y="100000"/>
                                    </p:animScale>
                                    <p:animScale>
                                      <p:cBhvr>
                                        <p:cTn id="85" dur="7">
                                          <p:stCondLst>
                                            <p:cond delay="328"/>
                                          </p:stCondLst>
                                        </p:cTn>
                                        <p:tgtEl>
                                          <p:spTgt spid="35854"/>
                                        </p:tgtEl>
                                      </p:cBhvr>
                                      <p:to x="100000" y="80000"/>
                                    </p:animScale>
                                    <p:animScale>
                                      <p:cBhvr>
                                        <p:cTn id="86" dur="41" decel="50000">
                                          <p:stCondLst>
                                            <p:cond delay="335"/>
                                          </p:stCondLst>
                                        </p:cTn>
                                        <p:tgtEl>
                                          <p:spTgt spid="35854"/>
                                        </p:tgtEl>
                                      </p:cBhvr>
                                      <p:to x="100000" y="100000"/>
                                    </p:animScale>
                                    <p:animScale>
                                      <p:cBhvr>
                                        <p:cTn id="87" dur="7">
                                          <p:stCondLst>
                                            <p:cond delay="410"/>
                                          </p:stCondLst>
                                        </p:cTn>
                                        <p:tgtEl>
                                          <p:spTgt spid="35854"/>
                                        </p:tgtEl>
                                      </p:cBhvr>
                                      <p:to x="100000" y="90000"/>
                                    </p:animScale>
                                    <p:animScale>
                                      <p:cBhvr>
                                        <p:cTn id="88" dur="41" decel="50000">
                                          <p:stCondLst>
                                            <p:cond delay="417"/>
                                          </p:stCondLst>
                                        </p:cTn>
                                        <p:tgtEl>
                                          <p:spTgt spid="35854"/>
                                        </p:tgtEl>
                                      </p:cBhvr>
                                      <p:to x="100000" y="100000"/>
                                    </p:animScale>
                                    <p:animScale>
                                      <p:cBhvr>
                                        <p:cTn id="89" dur="7">
                                          <p:stCondLst>
                                            <p:cond delay="452"/>
                                          </p:stCondLst>
                                        </p:cTn>
                                        <p:tgtEl>
                                          <p:spTgt spid="35854"/>
                                        </p:tgtEl>
                                      </p:cBhvr>
                                      <p:to x="100000" y="95000"/>
                                    </p:animScale>
                                    <p:animScale>
                                      <p:cBhvr>
                                        <p:cTn id="90" dur="41" decel="50000">
                                          <p:stCondLst>
                                            <p:cond delay="458"/>
                                          </p:stCondLst>
                                        </p:cTn>
                                        <p:tgtEl>
                                          <p:spTgt spid="35854"/>
                                        </p:tgtEl>
                                      </p:cBhvr>
                                      <p:to x="100000" y="100000"/>
                                    </p:animScale>
                                  </p:childTnLst>
                                </p:cTn>
                              </p:par>
                            </p:childTnLst>
                          </p:cTn>
                        </p:par>
                      </p:childTnLst>
                    </p:cTn>
                  </p:par>
                  <p:par>
                    <p:cTn id="91" fill="hold">
                      <p:stCondLst>
                        <p:cond delay="indefinite"/>
                      </p:stCondLst>
                      <p:childTnLst>
                        <p:par>
                          <p:cTn id="92" fill="hold">
                            <p:stCondLst>
                              <p:cond delay="0"/>
                            </p:stCondLst>
                            <p:childTnLst>
                              <p:par>
                                <p:cTn id="93" presetID="20" presetClass="entr" presetSubtype="0" fill="hold" grpId="0" nodeType="clickEffect">
                                  <p:stCondLst>
                                    <p:cond delay="0"/>
                                  </p:stCondLst>
                                  <p:childTnLst>
                                    <p:set>
                                      <p:cBhvr>
                                        <p:cTn id="94" dur="1" fill="hold">
                                          <p:stCondLst>
                                            <p:cond delay="0"/>
                                          </p:stCondLst>
                                        </p:cTn>
                                        <p:tgtEl>
                                          <p:spTgt spid="35855"/>
                                        </p:tgtEl>
                                        <p:attrNameLst>
                                          <p:attrName>style.visibility</p:attrName>
                                        </p:attrNameLst>
                                      </p:cBhvr>
                                      <p:to>
                                        <p:strVal val="visible"/>
                                      </p:to>
                                    </p:set>
                                    <p:animEffect transition="in" filter="wedge">
                                      <p:cBhvr>
                                        <p:cTn id="95" dur="500"/>
                                        <p:tgtEl>
                                          <p:spTgt spid="35855"/>
                                        </p:tgtEl>
                                      </p:cBhvr>
                                    </p:animEffect>
                                  </p:childTnLst>
                                </p:cTn>
                              </p:par>
                            </p:childTnLst>
                          </p:cTn>
                        </p:par>
                      </p:childTnLst>
                    </p:cTn>
                  </p:par>
                  <p:par>
                    <p:cTn id="96" fill="hold">
                      <p:stCondLst>
                        <p:cond delay="indefinite"/>
                      </p:stCondLst>
                      <p:childTnLst>
                        <p:par>
                          <p:cTn id="97" fill="hold">
                            <p:stCondLst>
                              <p:cond delay="0"/>
                            </p:stCondLst>
                            <p:childTnLst>
                              <p:par>
                                <p:cTn id="98" presetID="49" presetClass="entr" presetSubtype="0" decel="100000" fill="hold" nodeType="clickEffect">
                                  <p:stCondLst>
                                    <p:cond delay="0"/>
                                  </p:stCondLst>
                                  <p:childTnLst>
                                    <p:set>
                                      <p:cBhvr>
                                        <p:cTn id="99" dur="1" fill="hold">
                                          <p:stCondLst>
                                            <p:cond delay="0"/>
                                          </p:stCondLst>
                                        </p:cTn>
                                        <p:tgtEl>
                                          <p:spTgt spid="35856"/>
                                        </p:tgtEl>
                                        <p:attrNameLst>
                                          <p:attrName>style.visibility</p:attrName>
                                        </p:attrNameLst>
                                      </p:cBhvr>
                                      <p:to>
                                        <p:strVal val="visible"/>
                                      </p:to>
                                    </p:set>
                                    <p:anim calcmode="lin" valueType="num">
                                      <p:cBhvr>
                                        <p:cTn id="100" dur="500" fill="hold"/>
                                        <p:tgtEl>
                                          <p:spTgt spid="35856"/>
                                        </p:tgtEl>
                                        <p:attrNameLst>
                                          <p:attrName>ppt_w</p:attrName>
                                        </p:attrNameLst>
                                      </p:cBhvr>
                                      <p:tavLst>
                                        <p:tav tm="0">
                                          <p:val>
                                            <p:fltVal val="0"/>
                                          </p:val>
                                        </p:tav>
                                        <p:tav tm="100000">
                                          <p:val>
                                            <p:strVal val="#ppt_w"/>
                                          </p:val>
                                        </p:tav>
                                      </p:tavLst>
                                    </p:anim>
                                    <p:anim calcmode="lin" valueType="num">
                                      <p:cBhvr>
                                        <p:cTn id="101" dur="500" fill="hold"/>
                                        <p:tgtEl>
                                          <p:spTgt spid="35856"/>
                                        </p:tgtEl>
                                        <p:attrNameLst>
                                          <p:attrName>ppt_h</p:attrName>
                                        </p:attrNameLst>
                                      </p:cBhvr>
                                      <p:tavLst>
                                        <p:tav tm="0">
                                          <p:val>
                                            <p:fltVal val="0"/>
                                          </p:val>
                                        </p:tav>
                                        <p:tav tm="100000">
                                          <p:val>
                                            <p:strVal val="#ppt_h"/>
                                          </p:val>
                                        </p:tav>
                                      </p:tavLst>
                                    </p:anim>
                                    <p:anim calcmode="lin" valueType="num">
                                      <p:cBhvr>
                                        <p:cTn id="102" dur="500" fill="hold"/>
                                        <p:tgtEl>
                                          <p:spTgt spid="35856"/>
                                        </p:tgtEl>
                                        <p:attrNameLst>
                                          <p:attrName>style.rotation</p:attrName>
                                        </p:attrNameLst>
                                      </p:cBhvr>
                                      <p:tavLst>
                                        <p:tav tm="0">
                                          <p:val>
                                            <p:fltVal val="360"/>
                                          </p:val>
                                        </p:tav>
                                        <p:tav tm="100000">
                                          <p:val>
                                            <p:fltVal val="0"/>
                                          </p:val>
                                        </p:tav>
                                      </p:tavLst>
                                    </p:anim>
                                    <p:animEffect transition="in" filter="fade">
                                      <p:cBhvr>
                                        <p:cTn id="103" dur="500"/>
                                        <p:tgtEl>
                                          <p:spTgt spid="35856"/>
                                        </p:tgtEl>
                                      </p:cBhvr>
                                    </p:animEffect>
                                  </p:childTnLst>
                                </p:cTn>
                              </p:par>
                            </p:childTnLst>
                          </p:cTn>
                        </p:par>
                      </p:childTnLst>
                    </p:cTn>
                  </p:par>
                  <p:par>
                    <p:cTn id="104" fill="hold">
                      <p:stCondLst>
                        <p:cond delay="indefinite"/>
                      </p:stCondLst>
                      <p:childTnLst>
                        <p:par>
                          <p:cTn id="105" fill="hold">
                            <p:stCondLst>
                              <p:cond delay="0"/>
                            </p:stCondLst>
                            <p:childTnLst>
                              <p:par>
                                <p:cTn id="106" presetID="49" presetClass="entr" presetSubtype="0" decel="100000" fill="hold" nodeType="clickEffect">
                                  <p:stCondLst>
                                    <p:cond delay="0"/>
                                  </p:stCondLst>
                                  <p:childTnLst>
                                    <p:set>
                                      <p:cBhvr>
                                        <p:cTn id="107" dur="1" fill="hold">
                                          <p:stCondLst>
                                            <p:cond delay="0"/>
                                          </p:stCondLst>
                                        </p:cTn>
                                        <p:tgtEl>
                                          <p:spTgt spid="35857"/>
                                        </p:tgtEl>
                                        <p:attrNameLst>
                                          <p:attrName>style.visibility</p:attrName>
                                        </p:attrNameLst>
                                      </p:cBhvr>
                                      <p:to>
                                        <p:strVal val="visible"/>
                                      </p:to>
                                    </p:set>
                                    <p:anim calcmode="lin" valueType="num">
                                      <p:cBhvr>
                                        <p:cTn id="108" dur="500" fill="hold"/>
                                        <p:tgtEl>
                                          <p:spTgt spid="35857"/>
                                        </p:tgtEl>
                                        <p:attrNameLst>
                                          <p:attrName>ppt_w</p:attrName>
                                        </p:attrNameLst>
                                      </p:cBhvr>
                                      <p:tavLst>
                                        <p:tav tm="0">
                                          <p:val>
                                            <p:fltVal val="0"/>
                                          </p:val>
                                        </p:tav>
                                        <p:tav tm="100000">
                                          <p:val>
                                            <p:strVal val="#ppt_w"/>
                                          </p:val>
                                        </p:tav>
                                      </p:tavLst>
                                    </p:anim>
                                    <p:anim calcmode="lin" valueType="num">
                                      <p:cBhvr>
                                        <p:cTn id="109" dur="500" fill="hold"/>
                                        <p:tgtEl>
                                          <p:spTgt spid="35857"/>
                                        </p:tgtEl>
                                        <p:attrNameLst>
                                          <p:attrName>ppt_h</p:attrName>
                                        </p:attrNameLst>
                                      </p:cBhvr>
                                      <p:tavLst>
                                        <p:tav tm="0">
                                          <p:val>
                                            <p:fltVal val="0"/>
                                          </p:val>
                                        </p:tav>
                                        <p:tav tm="100000">
                                          <p:val>
                                            <p:strVal val="#ppt_h"/>
                                          </p:val>
                                        </p:tav>
                                      </p:tavLst>
                                    </p:anim>
                                    <p:anim calcmode="lin" valueType="num">
                                      <p:cBhvr>
                                        <p:cTn id="110" dur="500" fill="hold"/>
                                        <p:tgtEl>
                                          <p:spTgt spid="35857"/>
                                        </p:tgtEl>
                                        <p:attrNameLst>
                                          <p:attrName>style.rotation</p:attrName>
                                        </p:attrNameLst>
                                      </p:cBhvr>
                                      <p:tavLst>
                                        <p:tav tm="0">
                                          <p:val>
                                            <p:fltVal val="360"/>
                                          </p:val>
                                        </p:tav>
                                        <p:tav tm="100000">
                                          <p:val>
                                            <p:fltVal val="0"/>
                                          </p:val>
                                        </p:tav>
                                      </p:tavLst>
                                    </p:anim>
                                    <p:animEffect transition="in" filter="fade">
                                      <p:cBhvr>
                                        <p:cTn id="111" dur="500"/>
                                        <p:tgtEl>
                                          <p:spTgt spid="35857"/>
                                        </p:tgtEl>
                                      </p:cBhvr>
                                    </p:animEffect>
                                  </p:childTnLst>
                                </p:cTn>
                              </p:par>
                              <p:par>
                                <p:cTn id="112" presetID="49" presetClass="entr" presetSubtype="0" decel="100000" fill="hold" nodeType="withEffect">
                                  <p:stCondLst>
                                    <p:cond delay="0"/>
                                  </p:stCondLst>
                                  <p:childTnLst>
                                    <p:set>
                                      <p:cBhvr>
                                        <p:cTn id="113" dur="1" fill="hold">
                                          <p:stCondLst>
                                            <p:cond delay="0"/>
                                          </p:stCondLst>
                                        </p:cTn>
                                        <p:tgtEl>
                                          <p:spTgt spid="35858"/>
                                        </p:tgtEl>
                                        <p:attrNameLst>
                                          <p:attrName>style.visibility</p:attrName>
                                        </p:attrNameLst>
                                      </p:cBhvr>
                                      <p:to>
                                        <p:strVal val="visible"/>
                                      </p:to>
                                    </p:set>
                                    <p:anim calcmode="lin" valueType="num">
                                      <p:cBhvr>
                                        <p:cTn id="114" dur="500" fill="hold"/>
                                        <p:tgtEl>
                                          <p:spTgt spid="35858"/>
                                        </p:tgtEl>
                                        <p:attrNameLst>
                                          <p:attrName>ppt_w</p:attrName>
                                        </p:attrNameLst>
                                      </p:cBhvr>
                                      <p:tavLst>
                                        <p:tav tm="0">
                                          <p:val>
                                            <p:fltVal val="0"/>
                                          </p:val>
                                        </p:tav>
                                        <p:tav tm="100000">
                                          <p:val>
                                            <p:strVal val="#ppt_w"/>
                                          </p:val>
                                        </p:tav>
                                      </p:tavLst>
                                    </p:anim>
                                    <p:anim calcmode="lin" valueType="num">
                                      <p:cBhvr>
                                        <p:cTn id="115" dur="500" fill="hold"/>
                                        <p:tgtEl>
                                          <p:spTgt spid="35858"/>
                                        </p:tgtEl>
                                        <p:attrNameLst>
                                          <p:attrName>ppt_h</p:attrName>
                                        </p:attrNameLst>
                                      </p:cBhvr>
                                      <p:tavLst>
                                        <p:tav tm="0">
                                          <p:val>
                                            <p:fltVal val="0"/>
                                          </p:val>
                                        </p:tav>
                                        <p:tav tm="100000">
                                          <p:val>
                                            <p:strVal val="#ppt_h"/>
                                          </p:val>
                                        </p:tav>
                                      </p:tavLst>
                                    </p:anim>
                                    <p:anim calcmode="lin" valueType="num">
                                      <p:cBhvr>
                                        <p:cTn id="116" dur="500" fill="hold"/>
                                        <p:tgtEl>
                                          <p:spTgt spid="35858"/>
                                        </p:tgtEl>
                                        <p:attrNameLst>
                                          <p:attrName>style.rotation</p:attrName>
                                        </p:attrNameLst>
                                      </p:cBhvr>
                                      <p:tavLst>
                                        <p:tav tm="0">
                                          <p:val>
                                            <p:fltVal val="360"/>
                                          </p:val>
                                        </p:tav>
                                        <p:tav tm="100000">
                                          <p:val>
                                            <p:fltVal val="0"/>
                                          </p:val>
                                        </p:tav>
                                      </p:tavLst>
                                    </p:anim>
                                    <p:animEffect transition="in" filter="fade">
                                      <p:cBhvr>
                                        <p:cTn id="117" dur="500"/>
                                        <p:tgtEl>
                                          <p:spTgt spid="35858"/>
                                        </p:tgtEl>
                                      </p:cBhvr>
                                    </p:animEffect>
                                  </p:childTnLst>
                                </p:cTn>
                              </p:par>
                              <p:par>
                                <p:cTn id="118" presetID="49" presetClass="entr" presetSubtype="0" decel="100000" fill="hold" nodeType="withEffect">
                                  <p:stCondLst>
                                    <p:cond delay="0"/>
                                  </p:stCondLst>
                                  <p:childTnLst>
                                    <p:set>
                                      <p:cBhvr>
                                        <p:cTn id="119" dur="1" fill="hold">
                                          <p:stCondLst>
                                            <p:cond delay="0"/>
                                          </p:stCondLst>
                                        </p:cTn>
                                        <p:tgtEl>
                                          <p:spTgt spid="35859"/>
                                        </p:tgtEl>
                                        <p:attrNameLst>
                                          <p:attrName>style.visibility</p:attrName>
                                        </p:attrNameLst>
                                      </p:cBhvr>
                                      <p:to>
                                        <p:strVal val="visible"/>
                                      </p:to>
                                    </p:set>
                                    <p:anim calcmode="lin" valueType="num">
                                      <p:cBhvr>
                                        <p:cTn id="120" dur="500" fill="hold"/>
                                        <p:tgtEl>
                                          <p:spTgt spid="35859"/>
                                        </p:tgtEl>
                                        <p:attrNameLst>
                                          <p:attrName>ppt_w</p:attrName>
                                        </p:attrNameLst>
                                      </p:cBhvr>
                                      <p:tavLst>
                                        <p:tav tm="0">
                                          <p:val>
                                            <p:fltVal val="0"/>
                                          </p:val>
                                        </p:tav>
                                        <p:tav tm="100000">
                                          <p:val>
                                            <p:strVal val="#ppt_w"/>
                                          </p:val>
                                        </p:tav>
                                      </p:tavLst>
                                    </p:anim>
                                    <p:anim calcmode="lin" valueType="num">
                                      <p:cBhvr>
                                        <p:cTn id="121" dur="500" fill="hold"/>
                                        <p:tgtEl>
                                          <p:spTgt spid="35859"/>
                                        </p:tgtEl>
                                        <p:attrNameLst>
                                          <p:attrName>ppt_h</p:attrName>
                                        </p:attrNameLst>
                                      </p:cBhvr>
                                      <p:tavLst>
                                        <p:tav tm="0">
                                          <p:val>
                                            <p:fltVal val="0"/>
                                          </p:val>
                                        </p:tav>
                                        <p:tav tm="100000">
                                          <p:val>
                                            <p:strVal val="#ppt_h"/>
                                          </p:val>
                                        </p:tav>
                                      </p:tavLst>
                                    </p:anim>
                                    <p:anim calcmode="lin" valueType="num">
                                      <p:cBhvr>
                                        <p:cTn id="122" dur="500" fill="hold"/>
                                        <p:tgtEl>
                                          <p:spTgt spid="35859"/>
                                        </p:tgtEl>
                                        <p:attrNameLst>
                                          <p:attrName>style.rotation</p:attrName>
                                        </p:attrNameLst>
                                      </p:cBhvr>
                                      <p:tavLst>
                                        <p:tav tm="0">
                                          <p:val>
                                            <p:fltVal val="360"/>
                                          </p:val>
                                        </p:tav>
                                        <p:tav tm="100000">
                                          <p:val>
                                            <p:fltVal val="0"/>
                                          </p:val>
                                        </p:tav>
                                      </p:tavLst>
                                    </p:anim>
                                    <p:animEffect transition="in" filter="fade">
                                      <p:cBhvr>
                                        <p:cTn id="123" dur="500"/>
                                        <p:tgtEl>
                                          <p:spTgt spid="35859"/>
                                        </p:tgtEl>
                                      </p:cBhvr>
                                    </p:animEffect>
                                  </p:childTnLst>
                                </p:cTn>
                              </p:par>
                              <p:par>
                                <p:cTn id="124" presetID="49" presetClass="entr" presetSubtype="0" decel="100000" fill="hold" nodeType="withEffect">
                                  <p:stCondLst>
                                    <p:cond delay="0"/>
                                  </p:stCondLst>
                                  <p:childTnLst>
                                    <p:set>
                                      <p:cBhvr>
                                        <p:cTn id="125" dur="1" fill="hold">
                                          <p:stCondLst>
                                            <p:cond delay="0"/>
                                          </p:stCondLst>
                                        </p:cTn>
                                        <p:tgtEl>
                                          <p:spTgt spid="35860"/>
                                        </p:tgtEl>
                                        <p:attrNameLst>
                                          <p:attrName>style.visibility</p:attrName>
                                        </p:attrNameLst>
                                      </p:cBhvr>
                                      <p:to>
                                        <p:strVal val="visible"/>
                                      </p:to>
                                    </p:set>
                                    <p:anim calcmode="lin" valueType="num">
                                      <p:cBhvr>
                                        <p:cTn id="126" dur="500" fill="hold"/>
                                        <p:tgtEl>
                                          <p:spTgt spid="35860"/>
                                        </p:tgtEl>
                                        <p:attrNameLst>
                                          <p:attrName>ppt_w</p:attrName>
                                        </p:attrNameLst>
                                      </p:cBhvr>
                                      <p:tavLst>
                                        <p:tav tm="0">
                                          <p:val>
                                            <p:fltVal val="0"/>
                                          </p:val>
                                        </p:tav>
                                        <p:tav tm="100000">
                                          <p:val>
                                            <p:strVal val="#ppt_w"/>
                                          </p:val>
                                        </p:tav>
                                      </p:tavLst>
                                    </p:anim>
                                    <p:anim calcmode="lin" valueType="num">
                                      <p:cBhvr>
                                        <p:cTn id="127" dur="500" fill="hold"/>
                                        <p:tgtEl>
                                          <p:spTgt spid="35860"/>
                                        </p:tgtEl>
                                        <p:attrNameLst>
                                          <p:attrName>ppt_h</p:attrName>
                                        </p:attrNameLst>
                                      </p:cBhvr>
                                      <p:tavLst>
                                        <p:tav tm="0">
                                          <p:val>
                                            <p:fltVal val="0"/>
                                          </p:val>
                                        </p:tav>
                                        <p:tav tm="100000">
                                          <p:val>
                                            <p:strVal val="#ppt_h"/>
                                          </p:val>
                                        </p:tav>
                                      </p:tavLst>
                                    </p:anim>
                                    <p:anim calcmode="lin" valueType="num">
                                      <p:cBhvr>
                                        <p:cTn id="128" dur="500" fill="hold"/>
                                        <p:tgtEl>
                                          <p:spTgt spid="35860"/>
                                        </p:tgtEl>
                                        <p:attrNameLst>
                                          <p:attrName>style.rotation</p:attrName>
                                        </p:attrNameLst>
                                      </p:cBhvr>
                                      <p:tavLst>
                                        <p:tav tm="0">
                                          <p:val>
                                            <p:fltVal val="360"/>
                                          </p:val>
                                        </p:tav>
                                        <p:tav tm="100000">
                                          <p:val>
                                            <p:fltVal val="0"/>
                                          </p:val>
                                        </p:tav>
                                      </p:tavLst>
                                    </p:anim>
                                    <p:animEffect transition="in" filter="fade">
                                      <p:cBhvr>
                                        <p:cTn id="129" dur="500"/>
                                        <p:tgtEl>
                                          <p:spTgt spid="35860"/>
                                        </p:tgtEl>
                                      </p:cBhvr>
                                    </p:animEffect>
                                  </p:childTnLst>
                                </p:cTn>
                              </p:par>
                              <p:par>
                                <p:cTn id="130" presetID="49" presetClass="entr" presetSubtype="0" decel="100000" fill="hold" nodeType="withEffect">
                                  <p:stCondLst>
                                    <p:cond delay="0"/>
                                  </p:stCondLst>
                                  <p:childTnLst>
                                    <p:set>
                                      <p:cBhvr>
                                        <p:cTn id="131" dur="1" fill="hold">
                                          <p:stCondLst>
                                            <p:cond delay="0"/>
                                          </p:stCondLst>
                                        </p:cTn>
                                        <p:tgtEl>
                                          <p:spTgt spid="35861"/>
                                        </p:tgtEl>
                                        <p:attrNameLst>
                                          <p:attrName>style.visibility</p:attrName>
                                        </p:attrNameLst>
                                      </p:cBhvr>
                                      <p:to>
                                        <p:strVal val="visible"/>
                                      </p:to>
                                    </p:set>
                                    <p:anim calcmode="lin" valueType="num">
                                      <p:cBhvr>
                                        <p:cTn id="132" dur="500" fill="hold"/>
                                        <p:tgtEl>
                                          <p:spTgt spid="35861"/>
                                        </p:tgtEl>
                                        <p:attrNameLst>
                                          <p:attrName>ppt_w</p:attrName>
                                        </p:attrNameLst>
                                      </p:cBhvr>
                                      <p:tavLst>
                                        <p:tav tm="0">
                                          <p:val>
                                            <p:fltVal val="0"/>
                                          </p:val>
                                        </p:tav>
                                        <p:tav tm="100000">
                                          <p:val>
                                            <p:strVal val="#ppt_w"/>
                                          </p:val>
                                        </p:tav>
                                      </p:tavLst>
                                    </p:anim>
                                    <p:anim calcmode="lin" valueType="num">
                                      <p:cBhvr>
                                        <p:cTn id="133" dur="500" fill="hold"/>
                                        <p:tgtEl>
                                          <p:spTgt spid="35861"/>
                                        </p:tgtEl>
                                        <p:attrNameLst>
                                          <p:attrName>ppt_h</p:attrName>
                                        </p:attrNameLst>
                                      </p:cBhvr>
                                      <p:tavLst>
                                        <p:tav tm="0">
                                          <p:val>
                                            <p:fltVal val="0"/>
                                          </p:val>
                                        </p:tav>
                                        <p:tav tm="100000">
                                          <p:val>
                                            <p:strVal val="#ppt_h"/>
                                          </p:val>
                                        </p:tav>
                                      </p:tavLst>
                                    </p:anim>
                                    <p:anim calcmode="lin" valueType="num">
                                      <p:cBhvr>
                                        <p:cTn id="134" dur="500" fill="hold"/>
                                        <p:tgtEl>
                                          <p:spTgt spid="35861"/>
                                        </p:tgtEl>
                                        <p:attrNameLst>
                                          <p:attrName>style.rotation</p:attrName>
                                        </p:attrNameLst>
                                      </p:cBhvr>
                                      <p:tavLst>
                                        <p:tav tm="0">
                                          <p:val>
                                            <p:fltVal val="360"/>
                                          </p:val>
                                        </p:tav>
                                        <p:tav tm="100000">
                                          <p:val>
                                            <p:fltVal val="0"/>
                                          </p:val>
                                        </p:tav>
                                      </p:tavLst>
                                    </p:anim>
                                    <p:animEffect transition="in" filter="fade">
                                      <p:cBhvr>
                                        <p:cTn id="135" dur="500"/>
                                        <p:tgtEl>
                                          <p:spTgt spid="35861"/>
                                        </p:tgtEl>
                                      </p:cBhvr>
                                    </p:animEffect>
                                  </p:childTnLst>
                                </p:cTn>
                              </p:par>
                              <p:par>
                                <p:cTn id="136" presetID="49" presetClass="entr" presetSubtype="0" decel="100000" fill="hold" nodeType="withEffect">
                                  <p:stCondLst>
                                    <p:cond delay="0"/>
                                  </p:stCondLst>
                                  <p:childTnLst>
                                    <p:set>
                                      <p:cBhvr>
                                        <p:cTn id="137" dur="1" fill="hold">
                                          <p:stCondLst>
                                            <p:cond delay="0"/>
                                          </p:stCondLst>
                                        </p:cTn>
                                        <p:tgtEl>
                                          <p:spTgt spid="35862"/>
                                        </p:tgtEl>
                                        <p:attrNameLst>
                                          <p:attrName>style.visibility</p:attrName>
                                        </p:attrNameLst>
                                      </p:cBhvr>
                                      <p:to>
                                        <p:strVal val="visible"/>
                                      </p:to>
                                    </p:set>
                                    <p:anim calcmode="lin" valueType="num">
                                      <p:cBhvr>
                                        <p:cTn id="138" dur="500" fill="hold"/>
                                        <p:tgtEl>
                                          <p:spTgt spid="35862"/>
                                        </p:tgtEl>
                                        <p:attrNameLst>
                                          <p:attrName>ppt_w</p:attrName>
                                        </p:attrNameLst>
                                      </p:cBhvr>
                                      <p:tavLst>
                                        <p:tav tm="0">
                                          <p:val>
                                            <p:fltVal val="0"/>
                                          </p:val>
                                        </p:tav>
                                        <p:tav tm="100000">
                                          <p:val>
                                            <p:strVal val="#ppt_w"/>
                                          </p:val>
                                        </p:tav>
                                      </p:tavLst>
                                    </p:anim>
                                    <p:anim calcmode="lin" valueType="num">
                                      <p:cBhvr>
                                        <p:cTn id="139" dur="500" fill="hold"/>
                                        <p:tgtEl>
                                          <p:spTgt spid="35862"/>
                                        </p:tgtEl>
                                        <p:attrNameLst>
                                          <p:attrName>ppt_h</p:attrName>
                                        </p:attrNameLst>
                                      </p:cBhvr>
                                      <p:tavLst>
                                        <p:tav tm="0">
                                          <p:val>
                                            <p:fltVal val="0"/>
                                          </p:val>
                                        </p:tav>
                                        <p:tav tm="100000">
                                          <p:val>
                                            <p:strVal val="#ppt_h"/>
                                          </p:val>
                                        </p:tav>
                                      </p:tavLst>
                                    </p:anim>
                                    <p:anim calcmode="lin" valueType="num">
                                      <p:cBhvr>
                                        <p:cTn id="140" dur="500" fill="hold"/>
                                        <p:tgtEl>
                                          <p:spTgt spid="35862"/>
                                        </p:tgtEl>
                                        <p:attrNameLst>
                                          <p:attrName>style.rotation</p:attrName>
                                        </p:attrNameLst>
                                      </p:cBhvr>
                                      <p:tavLst>
                                        <p:tav tm="0">
                                          <p:val>
                                            <p:fltVal val="360"/>
                                          </p:val>
                                        </p:tav>
                                        <p:tav tm="100000">
                                          <p:val>
                                            <p:fltVal val="0"/>
                                          </p:val>
                                        </p:tav>
                                      </p:tavLst>
                                    </p:anim>
                                    <p:animEffect transition="in" filter="fade">
                                      <p:cBhvr>
                                        <p:cTn id="141" dur="500"/>
                                        <p:tgtEl>
                                          <p:spTgt spid="35862"/>
                                        </p:tgtEl>
                                      </p:cBhvr>
                                    </p:animEffect>
                                  </p:childTnLst>
                                </p:cTn>
                              </p:par>
                              <p:par>
                                <p:cTn id="142" presetID="49" presetClass="entr" presetSubtype="0" decel="100000" fill="hold" nodeType="withEffect">
                                  <p:stCondLst>
                                    <p:cond delay="0"/>
                                  </p:stCondLst>
                                  <p:childTnLst>
                                    <p:set>
                                      <p:cBhvr>
                                        <p:cTn id="143" dur="1" fill="hold">
                                          <p:stCondLst>
                                            <p:cond delay="0"/>
                                          </p:stCondLst>
                                        </p:cTn>
                                        <p:tgtEl>
                                          <p:spTgt spid="35863"/>
                                        </p:tgtEl>
                                        <p:attrNameLst>
                                          <p:attrName>style.visibility</p:attrName>
                                        </p:attrNameLst>
                                      </p:cBhvr>
                                      <p:to>
                                        <p:strVal val="visible"/>
                                      </p:to>
                                    </p:set>
                                    <p:anim calcmode="lin" valueType="num">
                                      <p:cBhvr>
                                        <p:cTn id="144" dur="500" fill="hold"/>
                                        <p:tgtEl>
                                          <p:spTgt spid="35863"/>
                                        </p:tgtEl>
                                        <p:attrNameLst>
                                          <p:attrName>ppt_w</p:attrName>
                                        </p:attrNameLst>
                                      </p:cBhvr>
                                      <p:tavLst>
                                        <p:tav tm="0">
                                          <p:val>
                                            <p:fltVal val="0"/>
                                          </p:val>
                                        </p:tav>
                                        <p:tav tm="100000">
                                          <p:val>
                                            <p:strVal val="#ppt_w"/>
                                          </p:val>
                                        </p:tav>
                                      </p:tavLst>
                                    </p:anim>
                                    <p:anim calcmode="lin" valueType="num">
                                      <p:cBhvr>
                                        <p:cTn id="145" dur="500" fill="hold"/>
                                        <p:tgtEl>
                                          <p:spTgt spid="35863"/>
                                        </p:tgtEl>
                                        <p:attrNameLst>
                                          <p:attrName>ppt_h</p:attrName>
                                        </p:attrNameLst>
                                      </p:cBhvr>
                                      <p:tavLst>
                                        <p:tav tm="0">
                                          <p:val>
                                            <p:fltVal val="0"/>
                                          </p:val>
                                        </p:tav>
                                        <p:tav tm="100000">
                                          <p:val>
                                            <p:strVal val="#ppt_h"/>
                                          </p:val>
                                        </p:tav>
                                      </p:tavLst>
                                    </p:anim>
                                    <p:anim calcmode="lin" valueType="num">
                                      <p:cBhvr>
                                        <p:cTn id="146" dur="500" fill="hold"/>
                                        <p:tgtEl>
                                          <p:spTgt spid="35863"/>
                                        </p:tgtEl>
                                        <p:attrNameLst>
                                          <p:attrName>style.rotation</p:attrName>
                                        </p:attrNameLst>
                                      </p:cBhvr>
                                      <p:tavLst>
                                        <p:tav tm="0">
                                          <p:val>
                                            <p:fltVal val="360"/>
                                          </p:val>
                                        </p:tav>
                                        <p:tav tm="100000">
                                          <p:val>
                                            <p:fltVal val="0"/>
                                          </p:val>
                                        </p:tav>
                                      </p:tavLst>
                                    </p:anim>
                                    <p:animEffect transition="in" filter="fade">
                                      <p:cBhvr>
                                        <p:cTn id="147" dur="500"/>
                                        <p:tgtEl>
                                          <p:spTgt spid="35863"/>
                                        </p:tgtEl>
                                      </p:cBhvr>
                                    </p:animEffect>
                                  </p:childTnLst>
                                </p:cTn>
                              </p:par>
                            </p:childTnLst>
                          </p:cTn>
                        </p:par>
                      </p:childTnLst>
                    </p:cTn>
                  </p:par>
                  <p:par>
                    <p:cTn id="148" fill="hold">
                      <p:stCondLst>
                        <p:cond delay="indefinite"/>
                      </p:stCondLst>
                      <p:childTnLst>
                        <p:par>
                          <p:cTn id="149" fill="hold">
                            <p:stCondLst>
                              <p:cond delay="0"/>
                            </p:stCondLst>
                            <p:childTnLst>
                              <p:par>
                                <p:cTn id="150" presetID="49" presetClass="entr" presetSubtype="0" decel="100000" fill="hold" nodeType="clickEffect">
                                  <p:stCondLst>
                                    <p:cond delay="0"/>
                                  </p:stCondLst>
                                  <p:childTnLst>
                                    <p:set>
                                      <p:cBhvr>
                                        <p:cTn id="151" dur="1" fill="hold">
                                          <p:stCondLst>
                                            <p:cond delay="0"/>
                                          </p:stCondLst>
                                        </p:cTn>
                                        <p:tgtEl>
                                          <p:spTgt spid="35864"/>
                                        </p:tgtEl>
                                        <p:attrNameLst>
                                          <p:attrName>style.visibility</p:attrName>
                                        </p:attrNameLst>
                                      </p:cBhvr>
                                      <p:to>
                                        <p:strVal val="visible"/>
                                      </p:to>
                                    </p:set>
                                    <p:anim calcmode="lin" valueType="num">
                                      <p:cBhvr>
                                        <p:cTn id="152" dur="500" fill="hold"/>
                                        <p:tgtEl>
                                          <p:spTgt spid="35864"/>
                                        </p:tgtEl>
                                        <p:attrNameLst>
                                          <p:attrName>ppt_w</p:attrName>
                                        </p:attrNameLst>
                                      </p:cBhvr>
                                      <p:tavLst>
                                        <p:tav tm="0">
                                          <p:val>
                                            <p:fltVal val="0"/>
                                          </p:val>
                                        </p:tav>
                                        <p:tav tm="100000">
                                          <p:val>
                                            <p:strVal val="#ppt_w"/>
                                          </p:val>
                                        </p:tav>
                                      </p:tavLst>
                                    </p:anim>
                                    <p:anim calcmode="lin" valueType="num">
                                      <p:cBhvr>
                                        <p:cTn id="153" dur="500" fill="hold"/>
                                        <p:tgtEl>
                                          <p:spTgt spid="35864"/>
                                        </p:tgtEl>
                                        <p:attrNameLst>
                                          <p:attrName>ppt_h</p:attrName>
                                        </p:attrNameLst>
                                      </p:cBhvr>
                                      <p:tavLst>
                                        <p:tav tm="0">
                                          <p:val>
                                            <p:fltVal val="0"/>
                                          </p:val>
                                        </p:tav>
                                        <p:tav tm="100000">
                                          <p:val>
                                            <p:strVal val="#ppt_h"/>
                                          </p:val>
                                        </p:tav>
                                      </p:tavLst>
                                    </p:anim>
                                    <p:anim calcmode="lin" valueType="num">
                                      <p:cBhvr>
                                        <p:cTn id="154" dur="500" fill="hold"/>
                                        <p:tgtEl>
                                          <p:spTgt spid="35864"/>
                                        </p:tgtEl>
                                        <p:attrNameLst>
                                          <p:attrName>style.rotation</p:attrName>
                                        </p:attrNameLst>
                                      </p:cBhvr>
                                      <p:tavLst>
                                        <p:tav tm="0">
                                          <p:val>
                                            <p:fltVal val="360"/>
                                          </p:val>
                                        </p:tav>
                                        <p:tav tm="100000">
                                          <p:val>
                                            <p:fltVal val="0"/>
                                          </p:val>
                                        </p:tav>
                                      </p:tavLst>
                                    </p:anim>
                                    <p:animEffect transition="in" filter="fade">
                                      <p:cBhvr>
                                        <p:cTn id="155" dur="500"/>
                                        <p:tgtEl>
                                          <p:spTgt spid="35864"/>
                                        </p:tgtEl>
                                      </p:cBhvr>
                                    </p:animEffect>
                                  </p:childTnLst>
                                </p:cTn>
                              </p:par>
                            </p:childTnLst>
                          </p:cTn>
                        </p:par>
                      </p:childTnLst>
                    </p:cTn>
                  </p:par>
                  <p:par>
                    <p:cTn id="156" fill="hold">
                      <p:stCondLst>
                        <p:cond delay="indefinite"/>
                      </p:stCondLst>
                      <p:childTnLst>
                        <p:par>
                          <p:cTn id="157" fill="hold">
                            <p:stCondLst>
                              <p:cond delay="0"/>
                            </p:stCondLst>
                            <p:childTnLst>
                              <p:par>
                                <p:cTn id="158" presetID="49" presetClass="entr" presetSubtype="0" decel="100000" fill="hold" nodeType="clickEffect">
                                  <p:stCondLst>
                                    <p:cond delay="0"/>
                                  </p:stCondLst>
                                  <p:childTnLst>
                                    <p:set>
                                      <p:cBhvr>
                                        <p:cTn id="159" dur="1" fill="hold">
                                          <p:stCondLst>
                                            <p:cond delay="0"/>
                                          </p:stCondLst>
                                        </p:cTn>
                                        <p:tgtEl>
                                          <p:spTgt spid="35865"/>
                                        </p:tgtEl>
                                        <p:attrNameLst>
                                          <p:attrName>style.visibility</p:attrName>
                                        </p:attrNameLst>
                                      </p:cBhvr>
                                      <p:to>
                                        <p:strVal val="visible"/>
                                      </p:to>
                                    </p:set>
                                    <p:anim calcmode="lin" valueType="num">
                                      <p:cBhvr>
                                        <p:cTn id="160" dur="500" fill="hold"/>
                                        <p:tgtEl>
                                          <p:spTgt spid="35865"/>
                                        </p:tgtEl>
                                        <p:attrNameLst>
                                          <p:attrName>ppt_w</p:attrName>
                                        </p:attrNameLst>
                                      </p:cBhvr>
                                      <p:tavLst>
                                        <p:tav tm="0">
                                          <p:val>
                                            <p:fltVal val="0"/>
                                          </p:val>
                                        </p:tav>
                                        <p:tav tm="100000">
                                          <p:val>
                                            <p:strVal val="#ppt_w"/>
                                          </p:val>
                                        </p:tav>
                                      </p:tavLst>
                                    </p:anim>
                                    <p:anim calcmode="lin" valueType="num">
                                      <p:cBhvr>
                                        <p:cTn id="161" dur="500" fill="hold"/>
                                        <p:tgtEl>
                                          <p:spTgt spid="35865"/>
                                        </p:tgtEl>
                                        <p:attrNameLst>
                                          <p:attrName>ppt_h</p:attrName>
                                        </p:attrNameLst>
                                      </p:cBhvr>
                                      <p:tavLst>
                                        <p:tav tm="0">
                                          <p:val>
                                            <p:fltVal val="0"/>
                                          </p:val>
                                        </p:tav>
                                        <p:tav tm="100000">
                                          <p:val>
                                            <p:strVal val="#ppt_h"/>
                                          </p:val>
                                        </p:tav>
                                      </p:tavLst>
                                    </p:anim>
                                    <p:anim calcmode="lin" valueType="num">
                                      <p:cBhvr>
                                        <p:cTn id="162" dur="500" fill="hold"/>
                                        <p:tgtEl>
                                          <p:spTgt spid="35865"/>
                                        </p:tgtEl>
                                        <p:attrNameLst>
                                          <p:attrName>style.rotation</p:attrName>
                                        </p:attrNameLst>
                                      </p:cBhvr>
                                      <p:tavLst>
                                        <p:tav tm="0">
                                          <p:val>
                                            <p:fltVal val="360"/>
                                          </p:val>
                                        </p:tav>
                                        <p:tav tm="100000">
                                          <p:val>
                                            <p:fltVal val="0"/>
                                          </p:val>
                                        </p:tav>
                                      </p:tavLst>
                                    </p:anim>
                                    <p:animEffect transition="in" filter="fade">
                                      <p:cBhvr>
                                        <p:cTn id="163" dur="500"/>
                                        <p:tgtEl>
                                          <p:spTgt spid="35865"/>
                                        </p:tgtEl>
                                      </p:cBhvr>
                                    </p:animEffect>
                                  </p:childTnLst>
                                </p:cTn>
                              </p:par>
                            </p:childTnLst>
                          </p:cTn>
                        </p:par>
                        <p:par>
                          <p:cTn id="164" fill="hold">
                            <p:stCondLst>
                              <p:cond delay="500"/>
                            </p:stCondLst>
                            <p:childTnLst>
                              <p:par>
                                <p:cTn id="165" presetID="49" presetClass="entr" presetSubtype="0" decel="100000" fill="hold" nodeType="afterEffect">
                                  <p:stCondLst>
                                    <p:cond delay="0"/>
                                  </p:stCondLst>
                                  <p:childTnLst>
                                    <p:set>
                                      <p:cBhvr>
                                        <p:cTn id="166" dur="1" fill="hold">
                                          <p:stCondLst>
                                            <p:cond delay="0"/>
                                          </p:stCondLst>
                                        </p:cTn>
                                        <p:tgtEl>
                                          <p:spTgt spid="35866"/>
                                        </p:tgtEl>
                                        <p:attrNameLst>
                                          <p:attrName>style.visibility</p:attrName>
                                        </p:attrNameLst>
                                      </p:cBhvr>
                                      <p:to>
                                        <p:strVal val="visible"/>
                                      </p:to>
                                    </p:set>
                                    <p:anim calcmode="lin" valueType="num">
                                      <p:cBhvr>
                                        <p:cTn id="167" dur="500" fill="hold"/>
                                        <p:tgtEl>
                                          <p:spTgt spid="35866"/>
                                        </p:tgtEl>
                                        <p:attrNameLst>
                                          <p:attrName>ppt_w</p:attrName>
                                        </p:attrNameLst>
                                      </p:cBhvr>
                                      <p:tavLst>
                                        <p:tav tm="0">
                                          <p:val>
                                            <p:fltVal val="0"/>
                                          </p:val>
                                        </p:tav>
                                        <p:tav tm="100000">
                                          <p:val>
                                            <p:strVal val="#ppt_w"/>
                                          </p:val>
                                        </p:tav>
                                      </p:tavLst>
                                    </p:anim>
                                    <p:anim calcmode="lin" valueType="num">
                                      <p:cBhvr>
                                        <p:cTn id="168" dur="500" fill="hold"/>
                                        <p:tgtEl>
                                          <p:spTgt spid="35866"/>
                                        </p:tgtEl>
                                        <p:attrNameLst>
                                          <p:attrName>ppt_h</p:attrName>
                                        </p:attrNameLst>
                                      </p:cBhvr>
                                      <p:tavLst>
                                        <p:tav tm="0">
                                          <p:val>
                                            <p:fltVal val="0"/>
                                          </p:val>
                                        </p:tav>
                                        <p:tav tm="100000">
                                          <p:val>
                                            <p:strVal val="#ppt_h"/>
                                          </p:val>
                                        </p:tav>
                                      </p:tavLst>
                                    </p:anim>
                                    <p:anim calcmode="lin" valueType="num">
                                      <p:cBhvr>
                                        <p:cTn id="169" dur="500" fill="hold"/>
                                        <p:tgtEl>
                                          <p:spTgt spid="35866"/>
                                        </p:tgtEl>
                                        <p:attrNameLst>
                                          <p:attrName>style.rotation</p:attrName>
                                        </p:attrNameLst>
                                      </p:cBhvr>
                                      <p:tavLst>
                                        <p:tav tm="0">
                                          <p:val>
                                            <p:fltVal val="360"/>
                                          </p:val>
                                        </p:tav>
                                        <p:tav tm="100000">
                                          <p:val>
                                            <p:fltVal val="0"/>
                                          </p:val>
                                        </p:tav>
                                      </p:tavLst>
                                    </p:anim>
                                    <p:animEffect transition="in" filter="fade">
                                      <p:cBhvr>
                                        <p:cTn id="170" dur="500"/>
                                        <p:tgtEl>
                                          <p:spTgt spid="35866"/>
                                        </p:tgtEl>
                                      </p:cBhvr>
                                    </p:animEffect>
                                  </p:childTnLst>
                                </p:cTn>
                              </p:par>
                            </p:childTnLst>
                          </p:cTn>
                        </p:par>
                        <p:par>
                          <p:cTn id="171" fill="hold">
                            <p:stCondLst>
                              <p:cond delay="1000"/>
                            </p:stCondLst>
                            <p:childTnLst>
                              <p:par>
                                <p:cTn id="172" presetID="49" presetClass="entr" presetSubtype="0" decel="100000" fill="hold" nodeType="afterEffect">
                                  <p:stCondLst>
                                    <p:cond delay="0"/>
                                  </p:stCondLst>
                                  <p:childTnLst>
                                    <p:set>
                                      <p:cBhvr>
                                        <p:cTn id="173" dur="1" fill="hold">
                                          <p:stCondLst>
                                            <p:cond delay="0"/>
                                          </p:stCondLst>
                                        </p:cTn>
                                        <p:tgtEl>
                                          <p:spTgt spid="35867"/>
                                        </p:tgtEl>
                                        <p:attrNameLst>
                                          <p:attrName>style.visibility</p:attrName>
                                        </p:attrNameLst>
                                      </p:cBhvr>
                                      <p:to>
                                        <p:strVal val="visible"/>
                                      </p:to>
                                    </p:set>
                                    <p:anim calcmode="lin" valueType="num">
                                      <p:cBhvr>
                                        <p:cTn id="174" dur="500" fill="hold"/>
                                        <p:tgtEl>
                                          <p:spTgt spid="35867"/>
                                        </p:tgtEl>
                                        <p:attrNameLst>
                                          <p:attrName>ppt_w</p:attrName>
                                        </p:attrNameLst>
                                      </p:cBhvr>
                                      <p:tavLst>
                                        <p:tav tm="0">
                                          <p:val>
                                            <p:fltVal val="0"/>
                                          </p:val>
                                        </p:tav>
                                        <p:tav tm="100000">
                                          <p:val>
                                            <p:strVal val="#ppt_w"/>
                                          </p:val>
                                        </p:tav>
                                      </p:tavLst>
                                    </p:anim>
                                    <p:anim calcmode="lin" valueType="num">
                                      <p:cBhvr>
                                        <p:cTn id="175" dur="500" fill="hold"/>
                                        <p:tgtEl>
                                          <p:spTgt spid="35867"/>
                                        </p:tgtEl>
                                        <p:attrNameLst>
                                          <p:attrName>ppt_h</p:attrName>
                                        </p:attrNameLst>
                                      </p:cBhvr>
                                      <p:tavLst>
                                        <p:tav tm="0">
                                          <p:val>
                                            <p:fltVal val="0"/>
                                          </p:val>
                                        </p:tav>
                                        <p:tav tm="100000">
                                          <p:val>
                                            <p:strVal val="#ppt_h"/>
                                          </p:val>
                                        </p:tav>
                                      </p:tavLst>
                                    </p:anim>
                                    <p:anim calcmode="lin" valueType="num">
                                      <p:cBhvr>
                                        <p:cTn id="176" dur="500" fill="hold"/>
                                        <p:tgtEl>
                                          <p:spTgt spid="35867"/>
                                        </p:tgtEl>
                                        <p:attrNameLst>
                                          <p:attrName>style.rotation</p:attrName>
                                        </p:attrNameLst>
                                      </p:cBhvr>
                                      <p:tavLst>
                                        <p:tav tm="0">
                                          <p:val>
                                            <p:fltVal val="360"/>
                                          </p:val>
                                        </p:tav>
                                        <p:tav tm="100000">
                                          <p:val>
                                            <p:fltVal val="0"/>
                                          </p:val>
                                        </p:tav>
                                      </p:tavLst>
                                    </p:anim>
                                    <p:animEffect transition="in" filter="fade">
                                      <p:cBhvr>
                                        <p:cTn id="177" dur="500"/>
                                        <p:tgtEl>
                                          <p:spTgt spid="35867"/>
                                        </p:tgtEl>
                                      </p:cBhvr>
                                    </p:animEffect>
                                  </p:childTnLst>
                                </p:cTn>
                              </p:par>
                            </p:childTnLst>
                          </p:cTn>
                        </p:par>
                        <p:par>
                          <p:cTn id="178" fill="hold">
                            <p:stCondLst>
                              <p:cond delay="1500"/>
                            </p:stCondLst>
                            <p:childTnLst>
                              <p:par>
                                <p:cTn id="179" presetID="49" presetClass="entr" presetSubtype="0" decel="100000" fill="hold" nodeType="afterEffect">
                                  <p:stCondLst>
                                    <p:cond delay="0"/>
                                  </p:stCondLst>
                                  <p:childTnLst>
                                    <p:set>
                                      <p:cBhvr>
                                        <p:cTn id="180" dur="1" fill="hold">
                                          <p:stCondLst>
                                            <p:cond delay="0"/>
                                          </p:stCondLst>
                                        </p:cTn>
                                        <p:tgtEl>
                                          <p:spTgt spid="35868"/>
                                        </p:tgtEl>
                                        <p:attrNameLst>
                                          <p:attrName>style.visibility</p:attrName>
                                        </p:attrNameLst>
                                      </p:cBhvr>
                                      <p:to>
                                        <p:strVal val="visible"/>
                                      </p:to>
                                    </p:set>
                                    <p:anim calcmode="lin" valueType="num">
                                      <p:cBhvr>
                                        <p:cTn id="181" dur="500" fill="hold"/>
                                        <p:tgtEl>
                                          <p:spTgt spid="35868"/>
                                        </p:tgtEl>
                                        <p:attrNameLst>
                                          <p:attrName>ppt_w</p:attrName>
                                        </p:attrNameLst>
                                      </p:cBhvr>
                                      <p:tavLst>
                                        <p:tav tm="0">
                                          <p:val>
                                            <p:fltVal val="0"/>
                                          </p:val>
                                        </p:tav>
                                        <p:tav tm="100000">
                                          <p:val>
                                            <p:strVal val="#ppt_w"/>
                                          </p:val>
                                        </p:tav>
                                      </p:tavLst>
                                    </p:anim>
                                    <p:anim calcmode="lin" valueType="num">
                                      <p:cBhvr>
                                        <p:cTn id="182" dur="500" fill="hold"/>
                                        <p:tgtEl>
                                          <p:spTgt spid="35868"/>
                                        </p:tgtEl>
                                        <p:attrNameLst>
                                          <p:attrName>ppt_h</p:attrName>
                                        </p:attrNameLst>
                                      </p:cBhvr>
                                      <p:tavLst>
                                        <p:tav tm="0">
                                          <p:val>
                                            <p:fltVal val="0"/>
                                          </p:val>
                                        </p:tav>
                                        <p:tav tm="100000">
                                          <p:val>
                                            <p:strVal val="#ppt_h"/>
                                          </p:val>
                                        </p:tav>
                                      </p:tavLst>
                                    </p:anim>
                                    <p:anim calcmode="lin" valueType="num">
                                      <p:cBhvr>
                                        <p:cTn id="183" dur="500" fill="hold"/>
                                        <p:tgtEl>
                                          <p:spTgt spid="35868"/>
                                        </p:tgtEl>
                                        <p:attrNameLst>
                                          <p:attrName>style.rotation</p:attrName>
                                        </p:attrNameLst>
                                      </p:cBhvr>
                                      <p:tavLst>
                                        <p:tav tm="0">
                                          <p:val>
                                            <p:fltVal val="360"/>
                                          </p:val>
                                        </p:tav>
                                        <p:tav tm="100000">
                                          <p:val>
                                            <p:fltVal val="0"/>
                                          </p:val>
                                        </p:tav>
                                      </p:tavLst>
                                    </p:anim>
                                    <p:animEffect transition="in" filter="fade">
                                      <p:cBhvr>
                                        <p:cTn id="184" dur="500"/>
                                        <p:tgtEl>
                                          <p:spTgt spid="35868"/>
                                        </p:tgtEl>
                                      </p:cBhvr>
                                    </p:animEffect>
                                  </p:childTnLst>
                                </p:cTn>
                              </p:par>
                            </p:childTnLst>
                          </p:cTn>
                        </p:par>
                      </p:childTnLst>
                    </p:cTn>
                  </p:par>
                  <p:par>
                    <p:cTn id="185" fill="hold">
                      <p:stCondLst>
                        <p:cond delay="indefinite"/>
                      </p:stCondLst>
                      <p:childTnLst>
                        <p:par>
                          <p:cTn id="186" fill="hold">
                            <p:stCondLst>
                              <p:cond delay="0"/>
                            </p:stCondLst>
                            <p:childTnLst>
                              <p:par>
                                <p:cTn id="187" presetID="49" presetClass="entr" presetSubtype="0" decel="100000" fill="hold" grpId="0" nodeType="clickEffect">
                                  <p:stCondLst>
                                    <p:cond delay="0"/>
                                  </p:stCondLst>
                                  <p:childTnLst>
                                    <p:set>
                                      <p:cBhvr>
                                        <p:cTn id="188" dur="1" fill="hold">
                                          <p:stCondLst>
                                            <p:cond delay="0"/>
                                          </p:stCondLst>
                                        </p:cTn>
                                        <p:tgtEl>
                                          <p:spTgt spid="35869"/>
                                        </p:tgtEl>
                                        <p:attrNameLst>
                                          <p:attrName>style.visibility</p:attrName>
                                        </p:attrNameLst>
                                      </p:cBhvr>
                                      <p:to>
                                        <p:strVal val="visible"/>
                                      </p:to>
                                    </p:set>
                                    <p:anim calcmode="lin" valueType="num">
                                      <p:cBhvr>
                                        <p:cTn id="189" dur="500" fill="hold"/>
                                        <p:tgtEl>
                                          <p:spTgt spid="35869"/>
                                        </p:tgtEl>
                                        <p:attrNameLst>
                                          <p:attrName>ppt_w</p:attrName>
                                        </p:attrNameLst>
                                      </p:cBhvr>
                                      <p:tavLst>
                                        <p:tav tm="0">
                                          <p:val>
                                            <p:fltVal val="0"/>
                                          </p:val>
                                        </p:tav>
                                        <p:tav tm="100000">
                                          <p:val>
                                            <p:strVal val="#ppt_w"/>
                                          </p:val>
                                        </p:tav>
                                      </p:tavLst>
                                    </p:anim>
                                    <p:anim calcmode="lin" valueType="num">
                                      <p:cBhvr>
                                        <p:cTn id="190" dur="500" fill="hold"/>
                                        <p:tgtEl>
                                          <p:spTgt spid="35869"/>
                                        </p:tgtEl>
                                        <p:attrNameLst>
                                          <p:attrName>ppt_h</p:attrName>
                                        </p:attrNameLst>
                                      </p:cBhvr>
                                      <p:tavLst>
                                        <p:tav tm="0">
                                          <p:val>
                                            <p:fltVal val="0"/>
                                          </p:val>
                                        </p:tav>
                                        <p:tav tm="100000">
                                          <p:val>
                                            <p:strVal val="#ppt_h"/>
                                          </p:val>
                                        </p:tav>
                                      </p:tavLst>
                                    </p:anim>
                                    <p:anim calcmode="lin" valueType="num">
                                      <p:cBhvr>
                                        <p:cTn id="191" dur="500" fill="hold"/>
                                        <p:tgtEl>
                                          <p:spTgt spid="35869"/>
                                        </p:tgtEl>
                                        <p:attrNameLst>
                                          <p:attrName>style.rotation</p:attrName>
                                        </p:attrNameLst>
                                      </p:cBhvr>
                                      <p:tavLst>
                                        <p:tav tm="0">
                                          <p:val>
                                            <p:fltVal val="360"/>
                                          </p:val>
                                        </p:tav>
                                        <p:tav tm="100000">
                                          <p:val>
                                            <p:fltVal val="0"/>
                                          </p:val>
                                        </p:tav>
                                      </p:tavLst>
                                    </p:anim>
                                    <p:animEffect transition="in" filter="fade">
                                      <p:cBhvr>
                                        <p:cTn id="192" dur="500"/>
                                        <p:tgtEl>
                                          <p:spTgt spid="35869"/>
                                        </p:tgtEl>
                                      </p:cBhvr>
                                    </p:animEffec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30"/>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49" presetClass="entr" presetSubtype="0" decel="100000" fill="hold" grpId="0" nodeType="clickEffect">
                                  <p:stCondLst>
                                    <p:cond delay="0"/>
                                  </p:stCondLst>
                                  <p:childTnLst>
                                    <p:set>
                                      <p:cBhvr>
                                        <p:cTn id="200" dur="1" fill="hold">
                                          <p:stCondLst>
                                            <p:cond delay="0"/>
                                          </p:stCondLst>
                                        </p:cTn>
                                        <p:tgtEl>
                                          <p:spTgt spid="35870"/>
                                        </p:tgtEl>
                                        <p:attrNameLst>
                                          <p:attrName>style.visibility</p:attrName>
                                        </p:attrNameLst>
                                      </p:cBhvr>
                                      <p:to>
                                        <p:strVal val="visible"/>
                                      </p:to>
                                    </p:set>
                                    <p:anim calcmode="lin" valueType="num">
                                      <p:cBhvr>
                                        <p:cTn id="201" dur="500" fill="hold"/>
                                        <p:tgtEl>
                                          <p:spTgt spid="35870"/>
                                        </p:tgtEl>
                                        <p:attrNameLst>
                                          <p:attrName>ppt_w</p:attrName>
                                        </p:attrNameLst>
                                      </p:cBhvr>
                                      <p:tavLst>
                                        <p:tav tm="0">
                                          <p:val>
                                            <p:fltVal val="0"/>
                                          </p:val>
                                        </p:tav>
                                        <p:tav tm="100000">
                                          <p:val>
                                            <p:strVal val="#ppt_w"/>
                                          </p:val>
                                        </p:tav>
                                      </p:tavLst>
                                    </p:anim>
                                    <p:anim calcmode="lin" valueType="num">
                                      <p:cBhvr>
                                        <p:cTn id="202" dur="500" fill="hold"/>
                                        <p:tgtEl>
                                          <p:spTgt spid="35870"/>
                                        </p:tgtEl>
                                        <p:attrNameLst>
                                          <p:attrName>ppt_h</p:attrName>
                                        </p:attrNameLst>
                                      </p:cBhvr>
                                      <p:tavLst>
                                        <p:tav tm="0">
                                          <p:val>
                                            <p:fltVal val="0"/>
                                          </p:val>
                                        </p:tav>
                                        <p:tav tm="100000">
                                          <p:val>
                                            <p:strVal val="#ppt_h"/>
                                          </p:val>
                                        </p:tav>
                                      </p:tavLst>
                                    </p:anim>
                                    <p:anim calcmode="lin" valueType="num">
                                      <p:cBhvr>
                                        <p:cTn id="203" dur="500" fill="hold"/>
                                        <p:tgtEl>
                                          <p:spTgt spid="35870"/>
                                        </p:tgtEl>
                                        <p:attrNameLst>
                                          <p:attrName>style.rotation</p:attrName>
                                        </p:attrNameLst>
                                      </p:cBhvr>
                                      <p:tavLst>
                                        <p:tav tm="0">
                                          <p:val>
                                            <p:fltVal val="360"/>
                                          </p:val>
                                        </p:tav>
                                        <p:tav tm="100000">
                                          <p:val>
                                            <p:fltVal val="0"/>
                                          </p:val>
                                        </p:tav>
                                      </p:tavLst>
                                    </p:anim>
                                    <p:animEffect transition="in" filter="fade">
                                      <p:cBhvr>
                                        <p:cTn id="204" dur="500"/>
                                        <p:tgtEl>
                                          <p:spTgt spid="35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9" grpId="0" animBg="1"/>
      <p:bldP spid="35850" grpId="0" animBg="1"/>
      <p:bldP spid="35855" grpId="0" animBg="1"/>
      <p:bldP spid="35869" grpId="0" animBg="1"/>
      <p:bldP spid="3587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28662" y="71414"/>
            <a:ext cx="8362950" cy="846158"/>
          </a:xfrm>
        </p:spPr>
        <p:txBody>
          <a:bodyPr/>
          <a:lstStyle/>
          <a:p>
            <a:r>
              <a:rPr lang="zh-CN" altLang="en-US" dirty="0"/>
              <a:t>使用二维译码</a:t>
            </a:r>
            <a:r>
              <a:rPr lang="en-US" altLang="zh-CN" dirty="0"/>
              <a:t>ROM</a:t>
            </a:r>
            <a:r>
              <a:rPr lang="zh-CN" altLang="en-US" dirty="0"/>
              <a:t>实现逻辑函数</a:t>
            </a:r>
            <a:endParaRPr lang="en-US" altLang="zh-CN" dirty="0"/>
          </a:p>
        </p:txBody>
      </p:sp>
      <p:pic>
        <p:nvPicPr>
          <p:cNvPr id="37891" name="Picture 3"/>
          <p:cNvPicPr>
            <a:picLocks noGrp="1" noChangeAspect="1" noChangeArrowheads="1"/>
          </p:cNvPicPr>
          <p:nvPr>
            <p:ph idx="1"/>
          </p:nvPr>
        </p:nvPicPr>
        <p:blipFill>
          <a:blip r:embed="rId3" cstate="print"/>
          <a:srcRect/>
          <a:stretch>
            <a:fillRect/>
          </a:stretch>
        </p:blipFill>
        <p:spPr>
          <a:xfrm>
            <a:off x="684213" y="1214422"/>
            <a:ext cx="7065962" cy="5099050"/>
          </a:xfrm>
          <a:noFill/>
          <a:ln>
            <a:solidFill>
              <a:schemeClr val="tx1"/>
            </a:solidFill>
          </a:ln>
        </p:spPr>
      </p:pic>
      <p:grpSp>
        <p:nvGrpSpPr>
          <p:cNvPr id="2" name="Group 32"/>
          <p:cNvGrpSpPr>
            <a:grpSpLocks/>
          </p:cNvGrpSpPr>
          <p:nvPr/>
        </p:nvGrpSpPr>
        <p:grpSpPr bwMode="auto">
          <a:xfrm>
            <a:off x="2444750" y="2305034"/>
            <a:ext cx="4762500" cy="2463800"/>
            <a:chOff x="1519" y="1727"/>
            <a:chExt cx="3275" cy="1688"/>
          </a:xfrm>
        </p:grpSpPr>
        <p:sp>
          <p:nvSpPr>
            <p:cNvPr id="37894" name="Rectangle 6"/>
            <p:cNvSpPr>
              <a:spLocks noChangeArrowheads="1"/>
            </p:cNvSpPr>
            <p:nvPr/>
          </p:nvSpPr>
          <p:spPr bwMode="auto">
            <a:xfrm>
              <a:off x="1528" y="1736"/>
              <a:ext cx="3266" cy="1633"/>
            </a:xfrm>
            <a:prstGeom prst="rect">
              <a:avLst/>
            </a:prstGeom>
            <a:solidFill>
              <a:schemeClr val="bg1"/>
            </a:solidFill>
            <a:ln w="19050">
              <a:noFill/>
              <a:miter lim="800000"/>
              <a:headEnd/>
              <a:tailEnd/>
            </a:ln>
            <a:effectLst/>
          </p:spPr>
          <p:txBody>
            <a:bodyPr wrap="none" anchor="ctr"/>
            <a:lstStyle/>
            <a:p>
              <a:endParaRPr lang="zh-CN" altLang="en-US"/>
            </a:p>
          </p:txBody>
        </p:sp>
        <p:sp>
          <p:nvSpPr>
            <p:cNvPr id="37895" name="Line 7"/>
            <p:cNvSpPr>
              <a:spLocks noChangeShapeType="1"/>
            </p:cNvSpPr>
            <p:nvPr/>
          </p:nvSpPr>
          <p:spPr bwMode="auto">
            <a:xfrm>
              <a:off x="1528" y="1908"/>
              <a:ext cx="3130" cy="0"/>
            </a:xfrm>
            <a:prstGeom prst="line">
              <a:avLst/>
            </a:prstGeom>
            <a:noFill/>
            <a:ln w="19050">
              <a:solidFill>
                <a:schemeClr val="tx1"/>
              </a:solidFill>
              <a:round/>
              <a:headEnd/>
              <a:tailEnd/>
            </a:ln>
            <a:effectLst/>
          </p:spPr>
          <p:txBody>
            <a:bodyPr/>
            <a:lstStyle/>
            <a:p>
              <a:endParaRPr lang="zh-CN" altLang="en-US"/>
            </a:p>
          </p:txBody>
        </p:sp>
        <p:sp>
          <p:nvSpPr>
            <p:cNvPr id="37896" name="Line 8"/>
            <p:cNvSpPr>
              <a:spLocks noChangeShapeType="1"/>
            </p:cNvSpPr>
            <p:nvPr/>
          </p:nvSpPr>
          <p:spPr bwMode="auto">
            <a:xfrm>
              <a:off x="1528" y="2099"/>
              <a:ext cx="3130" cy="0"/>
            </a:xfrm>
            <a:prstGeom prst="line">
              <a:avLst/>
            </a:prstGeom>
            <a:noFill/>
            <a:ln w="19050">
              <a:solidFill>
                <a:schemeClr val="tx1"/>
              </a:solidFill>
              <a:round/>
              <a:headEnd/>
              <a:tailEnd/>
            </a:ln>
            <a:effectLst/>
          </p:spPr>
          <p:txBody>
            <a:bodyPr/>
            <a:lstStyle/>
            <a:p>
              <a:endParaRPr lang="zh-CN" altLang="en-US"/>
            </a:p>
          </p:txBody>
        </p:sp>
        <p:sp>
          <p:nvSpPr>
            <p:cNvPr id="37897" name="Line 9"/>
            <p:cNvSpPr>
              <a:spLocks noChangeShapeType="1"/>
            </p:cNvSpPr>
            <p:nvPr/>
          </p:nvSpPr>
          <p:spPr bwMode="auto">
            <a:xfrm>
              <a:off x="1528" y="2300"/>
              <a:ext cx="3130" cy="0"/>
            </a:xfrm>
            <a:prstGeom prst="line">
              <a:avLst/>
            </a:prstGeom>
            <a:noFill/>
            <a:ln w="19050">
              <a:solidFill>
                <a:schemeClr val="tx1"/>
              </a:solidFill>
              <a:round/>
              <a:headEnd/>
              <a:tailEnd/>
            </a:ln>
            <a:effectLst/>
          </p:spPr>
          <p:txBody>
            <a:bodyPr/>
            <a:lstStyle/>
            <a:p>
              <a:endParaRPr lang="zh-CN" altLang="en-US"/>
            </a:p>
          </p:txBody>
        </p:sp>
        <p:sp>
          <p:nvSpPr>
            <p:cNvPr id="37898" name="Line 10"/>
            <p:cNvSpPr>
              <a:spLocks noChangeShapeType="1"/>
            </p:cNvSpPr>
            <p:nvPr/>
          </p:nvSpPr>
          <p:spPr bwMode="auto">
            <a:xfrm>
              <a:off x="1528" y="2501"/>
              <a:ext cx="3130" cy="0"/>
            </a:xfrm>
            <a:prstGeom prst="line">
              <a:avLst/>
            </a:prstGeom>
            <a:noFill/>
            <a:ln w="19050">
              <a:solidFill>
                <a:schemeClr val="tx1"/>
              </a:solidFill>
              <a:round/>
              <a:headEnd/>
              <a:tailEnd/>
            </a:ln>
            <a:effectLst/>
          </p:spPr>
          <p:txBody>
            <a:bodyPr/>
            <a:lstStyle/>
            <a:p>
              <a:endParaRPr lang="zh-CN" altLang="en-US"/>
            </a:p>
          </p:txBody>
        </p:sp>
        <p:sp>
          <p:nvSpPr>
            <p:cNvPr id="37899" name="Line 11"/>
            <p:cNvSpPr>
              <a:spLocks noChangeShapeType="1"/>
            </p:cNvSpPr>
            <p:nvPr/>
          </p:nvSpPr>
          <p:spPr bwMode="auto">
            <a:xfrm>
              <a:off x="1519" y="2701"/>
              <a:ext cx="3130" cy="0"/>
            </a:xfrm>
            <a:prstGeom prst="line">
              <a:avLst/>
            </a:prstGeom>
            <a:noFill/>
            <a:ln w="19050">
              <a:solidFill>
                <a:schemeClr val="tx1"/>
              </a:solidFill>
              <a:round/>
              <a:headEnd/>
              <a:tailEnd/>
            </a:ln>
            <a:effectLst/>
          </p:spPr>
          <p:txBody>
            <a:bodyPr/>
            <a:lstStyle/>
            <a:p>
              <a:endParaRPr lang="zh-CN" altLang="en-US"/>
            </a:p>
          </p:txBody>
        </p:sp>
        <p:sp>
          <p:nvSpPr>
            <p:cNvPr id="37900" name="Line 12"/>
            <p:cNvSpPr>
              <a:spLocks noChangeShapeType="1"/>
            </p:cNvSpPr>
            <p:nvPr/>
          </p:nvSpPr>
          <p:spPr bwMode="auto">
            <a:xfrm>
              <a:off x="1519" y="2893"/>
              <a:ext cx="3130" cy="0"/>
            </a:xfrm>
            <a:prstGeom prst="line">
              <a:avLst/>
            </a:prstGeom>
            <a:noFill/>
            <a:ln w="19050">
              <a:solidFill>
                <a:schemeClr val="tx1"/>
              </a:solidFill>
              <a:round/>
              <a:headEnd/>
              <a:tailEnd/>
            </a:ln>
            <a:effectLst/>
          </p:spPr>
          <p:txBody>
            <a:bodyPr/>
            <a:lstStyle/>
            <a:p>
              <a:endParaRPr lang="zh-CN" altLang="en-US"/>
            </a:p>
          </p:txBody>
        </p:sp>
        <p:sp>
          <p:nvSpPr>
            <p:cNvPr id="37901" name="Line 13"/>
            <p:cNvSpPr>
              <a:spLocks noChangeShapeType="1"/>
            </p:cNvSpPr>
            <p:nvPr/>
          </p:nvSpPr>
          <p:spPr bwMode="auto">
            <a:xfrm>
              <a:off x="1519" y="3094"/>
              <a:ext cx="3130" cy="0"/>
            </a:xfrm>
            <a:prstGeom prst="line">
              <a:avLst/>
            </a:prstGeom>
            <a:noFill/>
            <a:ln w="19050">
              <a:solidFill>
                <a:schemeClr val="tx1"/>
              </a:solidFill>
              <a:round/>
              <a:headEnd/>
              <a:tailEnd/>
            </a:ln>
            <a:effectLst/>
          </p:spPr>
          <p:txBody>
            <a:bodyPr/>
            <a:lstStyle/>
            <a:p>
              <a:endParaRPr lang="zh-CN" altLang="en-US"/>
            </a:p>
          </p:txBody>
        </p:sp>
        <p:sp>
          <p:nvSpPr>
            <p:cNvPr id="37902" name="Line 14"/>
            <p:cNvSpPr>
              <a:spLocks noChangeShapeType="1"/>
            </p:cNvSpPr>
            <p:nvPr/>
          </p:nvSpPr>
          <p:spPr bwMode="auto">
            <a:xfrm>
              <a:off x="1519" y="3295"/>
              <a:ext cx="3130" cy="0"/>
            </a:xfrm>
            <a:prstGeom prst="line">
              <a:avLst/>
            </a:prstGeom>
            <a:noFill/>
            <a:ln w="19050">
              <a:solidFill>
                <a:schemeClr val="tx1"/>
              </a:solidFill>
              <a:round/>
              <a:headEnd/>
              <a:tailEnd/>
            </a:ln>
            <a:effectLst/>
          </p:spPr>
          <p:txBody>
            <a:bodyPr/>
            <a:lstStyle/>
            <a:p>
              <a:endParaRPr lang="zh-CN" altLang="en-US"/>
            </a:p>
          </p:txBody>
        </p:sp>
        <p:sp>
          <p:nvSpPr>
            <p:cNvPr id="37903" name="Line 15"/>
            <p:cNvSpPr>
              <a:spLocks noChangeShapeType="1"/>
            </p:cNvSpPr>
            <p:nvPr/>
          </p:nvSpPr>
          <p:spPr bwMode="auto">
            <a:xfrm>
              <a:off x="1643" y="1736"/>
              <a:ext cx="0" cy="1678"/>
            </a:xfrm>
            <a:prstGeom prst="line">
              <a:avLst/>
            </a:prstGeom>
            <a:noFill/>
            <a:ln w="19050">
              <a:solidFill>
                <a:schemeClr val="tx1"/>
              </a:solidFill>
              <a:round/>
              <a:headEnd/>
              <a:tailEnd/>
            </a:ln>
            <a:effectLst/>
          </p:spPr>
          <p:txBody>
            <a:bodyPr/>
            <a:lstStyle/>
            <a:p>
              <a:endParaRPr lang="zh-CN" altLang="en-US"/>
            </a:p>
          </p:txBody>
        </p:sp>
        <p:sp>
          <p:nvSpPr>
            <p:cNvPr id="37904" name="Line 16"/>
            <p:cNvSpPr>
              <a:spLocks noChangeShapeType="1"/>
            </p:cNvSpPr>
            <p:nvPr/>
          </p:nvSpPr>
          <p:spPr bwMode="auto">
            <a:xfrm>
              <a:off x="1844" y="1736"/>
              <a:ext cx="0" cy="1678"/>
            </a:xfrm>
            <a:prstGeom prst="line">
              <a:avLst/>
            </a:prstGeom>
            <a:noFill/>
            <a:ln w="19050">
              <a:solidFill>
                <a:schemeClr val="tx1"/>
              </a:solidFill>
              <a:round/>
              <a:headEnd/>
              <a:tailEnd/>
            </a:ln>
            <a:effectLst/>
          </p:spPr>
          <p:txBody>
            <a:bodyPr/>
            <a:lstStyle/>
            <a:p>
              <a:endParaRPr lang="zh-CN" altLang="en-US"/>
            </a:p>
          </p:txBody>
        </p:sp>
        <p:sp>
          <p:nvSpPr>
            <p:cNvPr id="37905" name="Line 17"/>
            <p:cNvSpPr>
              <a:spLocks noChangeShapeType="1"/>
            </p:cNvSpPr>
            <p:nvPr/>
          </p:nvSpPr>
          <p:spPr bwMode="auto">
            <a:xfrm>
              <a:off x="2044" y="1728"/>
              <a:ext cx="0" cy="1678"/>
            </a:xfrm>
            <a:prstGeom prst="line">
              <a:avLst/>
            </a:prstGeom>
            <a:noFill/>
            <a:ln w="19050">
              <a:solidFill>
                <a:schemeClr val="tx1"/>
              </a:solidFill>
              <a:round/>
              <a:headEnd/>
              <a:tailEnd/>
            </a:ln>
            <a:effectLst/>
          </p:spPr>
          <p:txBody>
            <a:bodyPr/>
            <a:lstStyle/>
            <a:p>
              <a:endParaRPr lang="zh-CN" altLang="en-US"/>
            </a:p>
          </p:txBody>
        </p:sp>
        <p:sp>
          <p:nvSpPr>
            <p:cNvPr id="37906" name="Line 18"/>
            <p:cNvSpPr>
              <a:spLocks noChangeShapeType="1"/>
            </p:cNvSpPr>
            <p:nvPr/>
          </p:nvSpPr>
          <p:spPr bwMode="auto">
            <a:xfrm>
              <a:off x="2245" y="1737"/>
              <a:ext cx="0" cy="1678"/>
            </a:xfrm>
            <a:prstGeom prst="line">
              <a:avLst/>
            </a:prstGeom>
            <a:noFill/>
            <a:ln w="19050">
              <a:solidFill>
                <a:schemeClr val="tx1"/>
              </a:solidFill>
              <a:round/>
              <a:headEnd/>
              <a:tailEnd/>
            </a:ln>
            <a:effectLst/>
          </p:spPr>
          <p:txBody>
            <a:bodyPr/>
            <a:lstStyle/>
            <a:p>
              <a:endParaRPr lang="zh-CN" altLang="en-US"/>
            </a:p>
          </p:txBody>
        </p:sp>
        <p:sp>
          <p:nvSpPr>
            <p:cNvPr id="37907" name="Line 19"/>
            <p:cNvSpPr>
              <a:spLocks noChangeShapeType="1"/>
            </p:cNvSpPr>
            <p:nvPr/>
          </p:nvSpPr>
          <p:spPr bwMode="auto">
            <a:xfrm>
              <a:off x="2438" y="1735"/>
              <a:ext cx="0" cy="1678"/>
            </a:xfrm>
            <a:prstGeom prst="line">
              <a:avLst/>
            </a:prstGeom>
            <a:noFill/>
            <a:ln w="19050">
              <a:solidFill>
                <a:schemeClr val="tx1"/>
              </a:solidFill>
              <a:round/>
              <a:headEnd/>
              <a:tailEnd/>
            </a:ln>
            <a:effectLst/>
          </p:spPr>
          <p:txBody>
            <a:bodyPr/>
            <a:lstStyle/>
            <a:p>
              <a:endParaRPr lang="zh-CN" altLang="en-US"/>
            </a:p>
          </p:txBody>
        </p:sp>
        <p:sp>
          <p:nvSpPr>
            <p:cNvPr id="37908" name="Line 20"/>
            <p:cNvSpPr>
              <a:spLocks noChangeShapeType="1"/>
            </p:cNvSpPr>
            <p:nvPr/>
          </p:nvSpPr>
          <p:spPr bwMode="auto">
            <a:xfrm>
              <a:off x="2648" y="1735"/>
              <a:ext cx="0" cy="1678"/>
            </a:xfrm>
            <a:prstGeom prst="line">
              <a:avLst/>
            </a:prstGeom>
            <a:noFill/>
            <a:ln w="19050">
              <a:solidFill>
                <a:schemeClr val="tx1"/>
              </a:solidFill>
              <a:round/>
              <a:headEnd/>
              <a:tailEnd/>
            </a:ln>
            <a:effectLst/>
          </p:spPr>
          <p:txBody>
            <a:bodyPr/>
            <a:lstStyle/>
            <a:p>
              <a:endParaRPr lang="zh-CN" altLang="en-US"/>
            </a:p>
          </p:txBody>
        </p:sp>
        <p:sp>
          <p:nvSpPr>
            <p:cNvPr id="37909" name="Line 21"/>
            <p:cNvSpPr>
              <a:spLocks noChangeShapeType="1"/>
            </p:cNvSpPr>
            <p:nvPr/>
          </p:nvSpPr>
          <p:spPr bwMode="auto">
            <a:xfrm>
              <a:off x="2839" y="1727"/>
              <a:ext cx="0" cy="1678"/>
            </a:xfrm>
            <a:prstGeom prst="line">
              <a:avLst/>
            </a:prstGeom>
            <a:noFill/>
            <a:ln w="19050">
              <a:solidFill>
                <a:schemeClr val="tx1"/>
              </a:solidFill>
              <a:round/>
              <a:headEnd/>
              <a:tailEnd/>
            </a:ln>
            <a:effectLst/>
          </p:spPr>
          <p:txBody>
            <a:bodyPr/>
            <a:lstStyle/>
            <a:p>
              <a:endParaRPr lang="zh-CN" altLang="en-US"/>
            </a:p>
          </p:txBody>
        </p:sp>
        <p:sp>
          <p:nvSpPr>
            <p:cNvPr id="37910" name="Line 22"/>
            <p:cNvSpPr>
              <a:spLocks noChangeShapeType="1"/>
            </p:cNvSpPr>
            <p:nvPr/>
          </p:nvSpPr>
          <p:spPr bwMode="auto">
            <a:xfrm>
              <a:off x="3040" y="1736"/>
              <a:ext cx="0" cy="1678"/>
            </a:xfrm>
            <a:prstGeom prst="line">
              <a:avLst/>
            </a:prstGeom>
            <a:noFill/>
            <a:ln w="19050">
              <a:solidFill>
                <a:schemeClr val="tx1"/>
              </a:solidFill>
              <a:round/>
              <a:headEnd/>
              <a:tailEnd/>
            </a:ln>
            <a:effectLst/>
          </p:spPr>
          <p:txBody>
            <a:bodyPr/>
            <a:lstStyle/>
            <a:p>
              <a:endParaRPr lang="zh-CN" altLang="en-US"/>
            </a:p>
          </p:txBody>
        </p:sp>
        <p:sp>
          <p:nvSpPr>
            <p:cNvPr id="37911" name="Line 23"/>
            <p:cNvSpPr>
              <a:spLocks noChangeShapeType="1"/>
            </p:cNvSpPr>
            <p:nvPr/>
          </p:nvSpPr>
          <p:spPr bwMode="auto">
            <a:xfrm>
              <a:off x="3241" y="1735"/>
              <a:ext cx="0" cy="1678"/>
            </a:xfrm>
            <a:prstGeom prst="line">
              <a:avLst/>
            </a:prstGeom>
            <a:noFill/>
            <a:ln w="19050">
              <a:solidFill>
                <a:schemeClr val="tx1"/>
              </a:solidFill>
              <a:round/>
              <a:headEnd/>
              <a:tailEnd/>
            </a:ln>
            <a:effectLst/>
          </p:spPr>
          <p:txBody>
            <a:bodyPr/>
            <a:lstStyle/>
            <a:p>
              <a:endParaRPr lang="zh-CN" altLang="en-US"/>
            </a:p>
          </p:txBody>
        </p:sp>
        <p:sp>
          <p:nvSpPr>
            <p:cNvPr id="37912" name="Line 24"/>
            <p:cNvSpPr>
              <a:spLocks noChangeShapeType="1"/>
            </p:cNvSpPr>
            <p:nvPr/>
          </p:nvSpPr>
          <p:spPr bwMode="auto">
            <a:xfrm>
              <a:off x="3436" y="1735"/>
              <a:ext cx="0" cy="1678"/>
            </a:xfrm>
            <a:prstGeom prst="line">
              <a:avLst/>
            </a:prstGeom>
            <a:noFill/>
            <a:ln w="19050">
              <a:solidFill>
                <a:schemeClr val="tx1"/>
              </a:solidFill>
              <a:round/>
              <a:headEnd/>
              <a:tailEnd/>
            </a:ln>
            <a:effectLst/>
          </p:spPr>
          <p:txBody>
            <a:bodyPr/>
            <a:lstStyle/>
            <a:p>
              <a:endParaRPr lang="zh-CN" altLang="en-US"/>
            </a:p>
          </p:txBody>
        </p:sp>
        <p:sp>
          <p:nvSpPr>
            <p:cNvPr id="37913" name="Line 25"/>
            <p:cNvSpPr>
              <a:spLocks noChangeShapeType="1"/>
            </p:cNvSpPr>
            <p:nvPr/>
          </p:nvSpPr>
          <p:spPr bwMode="auto">
            <a:xfrm>
              <a:off x="3636" y="1727"/>
              <a:ext cx="0" cy="1678"/>
            </a:xfrm>
            <a:prstGeom prst="line">
              <a:avLst/>
            </a:prstGeom>
            <a:noFill/>
            <a:ln w="19050">
              <a:solidFill>
                <a:schemeClr val="tx1"/>
              </a:solidFill>
              <a:round/>
              <a:headEnd/>
              <a:tailEnd/>
            </a:ln>
            <a:effectLst/>
          </p:spPr>
          <p:txBody>
            <a:bodyPr/>
            <a:lstStyle/>
            <a:p>
              <a:endParaRPr lang="zh-CN" altLang="en-US"/>
            </a:p>
          </p:txBody>
        </p:sp>
        <p:sp>
          <p:nvSpPr>
            <p:cNvPr id="37914" name="Line 26"/>
            <p:cNvSpPr>
              <a:spLocks noChangeShapeType="1"/>
            </p:cNvSpPr>
            <p:nvPr/>
          </p:nvSpPr>
          <p:spPr bwMode="auto">
            <a:xfrm>
              <a:off x="3837" y="1736"/>
              <a:ext cx="0" cy="1678"/>
            </a:xfrm>
            <a:prstGeom prst="line">
              <a:avLst/>
            </a:prstGeom>
            <a:noFill/>
            <a:ln w="19050">
              <a:solidFill>
                <a:schemeClr val="tx1"/>
              </a:solidFill>
              <a:round/>
              <a:headEnd/>
              <a:tailEnd/>
            </a:ln>
            <a:effectLst/>
          </p:spPr>
          <p:txBody>
            <a:bodyPr/>
            <a:lstStyle/>
            <a:p>
              <a:endParaRPr lang="zh-CN" altLang="en-US"/>
            </a:p>
          </p:txBody>
        </p:sp>
        <p:sp>
          <p:nvSpPr>
            <p:cNvPr id="37915" name="Line 27"/>
            <p:cNvSpPr>
              <a:spLocks noChangeShapeType="1"/>
            </p:cNvSpPr>
            <p:nvPr/>
          </p:nvSpPr>
          <p:spPr bwMode="auto">
            <a:xfrm>
              <a:off x="4030" y="1735"/>
              <a:ext cx="0" cy="1678"/>
            </a:xfrm>
            <a:prstGeom prst="line">
              <a:avLst/>
            </a:prstGeom>
            <a:noFill/>
            <a:ln w="19050">
              <a:solidFill>
                <a:schemeClr val="tx1"/>
              </a:solidFill>
              <a:round/>
              <a:headEnd/>
              <a:tailEnd/>
            </a:ln>
            <a:effectLst/>
          </p:spPr>
          <p:txBody>
            <a:bodyPr/>
            <a:lstStyle/>
            <a:p>
              <a:endParaRPr lang="zh-CN" altLang="en-US"/>
            </a:p>
          </p:txBody>
        </p:sp>
        <p:sp>
          <p:nvSpPr>
            <p:cNvPr id="37916" name="Line 28"/>
            <p:cNvSpPr>
              <a:spLocks noChangeShapeType="1"/>
            </p:cNvSpPr>
            <p:nvPr/>
          </p:nvSpPr>
          <p:spPr bwMode="auto">
            <a:xfrm>
              <a:off x="4231" y="1735"/>
              <a:ext cx="0" cy="1678"/>
            </a:xfrm>
            <a:prstGeom prst="line">
              <a:avLst/>
            </a:prstGeom>
            <a:noFill/>
            <a:ln w="19050">
              <a:solidFill>
                <a:schemeClr val="tx1"/>
              </a:solidFill>
              <a:round/>
              <a:headEnd/>
              <a:tailEnd/>
            </a:ln>
            <a:effectLst/>
          </p:spPr>
          <p:txBody>
            <a:bodyPr/>
            <a:lstStyle/>
            <a:p>
              <a:endParaRPr lang="zh-CN" altLang="en-US"/>
            </a:p>
          </p:txBody>
        </p:sp>
        <p:sp>
          <p:nvSpPr>
            <p:cNvPr id="37917" name="Line 29"/>
            <p:cNvSpPr>
              <a:spLocks noChangeShapeType="1"/>
            </p:cNvSpPr>
            <p:nvPr/>
          </p:nvSpPr>
          <p:spPr bwMode="auto">
            <a:xfrm>
              <a:off x="4431" y="1727"/>
              <a:ext cx="0" cy="1678"/>
            </a:xfrm>
            <a:prstGeom prst="line">
              <a:avLst/>
            </a:prstGeom>
            <a:noFill/>
            <a:ln w="19050">
              <a:solidFill>
                <a:schemeClr val="tx1"/>
              </a:solidFill>
              <a:round/>
              <a:headEnd/>
              <a:tailEnd/>
            </a:ln>
            <a:effectLst/>
          </p:spPr>
          <p:txBody>
            <a:bodyPr/>
            <a:lstStyle/>
            <a:p>
              <a:endParaRPr lang="zh-CN" altLang="en-US"/>
            </a:p>
          </p:txBody>
        </p:sp>
        <p:sp>
          <p:nvSpPr>
            <p:cNvPr id="37918" name="Line 30"/>
            <p:cNvSpPr>
              <a:spLocks noChangeShapeType="1"/>
            </p:cNvSpPr>
            <p:nvPr/>
          </p:nvSpPr>
          <p:spPr bwMode="auto">
            <a:xfrm>
              <a:off x="4632" y="1736"/>
              <a:ext cx="0" cy="1678"/>
            </a:xfrm>
            <a:prstGeom prst="line">
              <a:avLst/>
            </a:prstGeom>
            <a:noFill/>
            <a:ln w="19050">
              <a:solidFill>
                <a:schemeClr val="tx1"/>
              </a:solidFill>
              <a:round/>
              <a:headEnd/>
              <a:tailEnd/>
            </a:ln>
            <a:effectLst/>
          </p:spPr>
          <p:txBody>
            <a:bodyPr/>
            <a:lstStyle/>
            <a:p>
              <a:endParaRPr lang="zh-CN" altLang="en-US"/>
            </a:p>
          </p:txBody>
        </p:sp>
      </p:grpSp>
      <p:sp>
        <p:nvSpPr>
          <p:cNvPr id="37919" name="Text Box 31"/>
          <p:cNvSpPr txBox="1">
            <a:spLocks noChangeArrowheads="1"/>
          </p:cNvSpPr>
          <p:nvPr/>
        </p:nvSpPr>
        <p:spPr bwMode="auto">
          <a:xfrm>
            <a:off x="6372225" y="2681272"/>
            <a:ext cx="2403475" cy="650875"/>
          </a:xfrm>
          <a:prstGeom prst="rect">
            <a:avLst/>
          </a:prstGeom>
          <a:solidFill>
            <a:schemeClr val="accent5">
              <a:lumMod val="20000"/>
              <a:lumOff val="80000"/>
            </a:schemeClr>
          </a:solidFill>
          <a:ln w="9525">
            <a:solidFill>
              <a:schemeClr val="tx1"/>
            </a:solidFill>
            <a:miter lim="800000"/>
            <a:headEnd/>
            <a:tailEnd/>
          </a:ln>
          <a:effectLst/>
        </p:spPr>
        <p:txBody>
          <a:bodyPr wrap="none">
            <a:spAutoFit/>
          </a:bodyPr>
          <a:lstStyle/>
          <a:p>
            <a:r>
              <a:rPr lang="zh-CN" altLang="en-US"/>
              <a:t>在</a:t>
            </a:r>
            <a:r>
              <a:rPr lang="en-US" altLang="zh-CN"/>
              <a:t>128</a:t>
            </a:r>
            <a:r>
              <a:rPr lang="zh-CN" altLang="en-US"/>
              <a:t>个交叉点中合适</a:t>
            </a:r>
          </a:p>
          <a:p>
            <a:r>
              <a:rPr lang="zh-CN" altLang="en-US"/>
              <a:t>的位置放上二极管</a:t>
            </a:r>
            <a:r>
              <a:rPr lang="en-US" altLang="zh-CN"/>
              <a:t>.</a:t>
            </a:r>
          </a:p>
        </p:txBody>
      </p:sp>
      <p:pic>
        <p:nvPicPr>
          <p:cNvPr id="37921" name="Picture 33"/>
          <p:cNvPicPr>
            <a:picLocks noChangeAspect="1" noChangeArrowheads="1"/>
          </p:cNvPicPr>
          <p:nvPr/>
        </p:nvPicPr>
        <p:blipFill>
          <a:blip r:embed="rId4" cstate="print"/>
          <a:srcRect/>
          <a:stretch>
            <a:fillRect/>
          </a:stretch>
        </p:blipFill>
        <p:spPr bwMode="auto">
          <a:xfrm>
            <a:off x="2705100" y="2932097"/>
            <a:ext cx="200025" cy="180975"/>
          </a:xfrm>
          <a:prstGeom prst="rect">
            <a:avLst/>
          </a:prstGeom>
          <a:noFill/>
        </p:spPr>
      </p:pic>
      <p:sp>
        <p:nvSpPr>
          <p:cNvPr id="34" name="灯片编号占位符 33"/>
          <p:cNvSpPr>
            <a:spLocks noGrp="1"/>
          </p:cNvSpPr>
          <p:nvPr>
            <p:ph type="sldNum" sz="quarter" idx="12"/>
          </p:nvPr>
        </p:nvSpPr>
        <p:spPr/>
        <p:txBody>
          <a:bodyPr/>
          <a:lstStyle/>
          <a:p>
            <a:pPr>
              <a:defRPr/>
            </a:pPr>
            <a:fld id="{F38CFDAA-5283-40C9-80A4-C3781C02EB22}" type="slidenum">
              <a:rPr lang="en-US" altLang="zh-CN" smtClean="0"/>
              <a:pPr>
                <a:defRPr/>
              </a:pPr>
              <a:t>13</a:t>
            </a:fld>
            <a:endParaRPr lang="en-US" altLang="zh-CN"/>
          </a:p>
        </p:txBody>
      </p:sp>
      <p:sp>
        <p:nvSpPr>
          <p:cNvPr id="35" name="页脚占位符 34"/>
          <p:cNvSpPr>
            <a:spLocks noGrp="1"/>
          </p:cNvSpPr>
          <p:nvPr>
            <p:ph type="ftr" sz="quarter" idx="11"/>
          </p:nvPr>
        </p:nvSpPr>
        <p:spPr/>
        <p:txBody>
          <a:bodyPr/>
          <a:lstStyle/>
          <a:p>
            <a:pPr>
              <a:defRPr/>
            </a:pPr>
            <a:r>
              <a:rPr lang="en-US" altLang="zh-CN"/>
              <a:t>PLDs</a:t>
            </a:r>
          </a:p>
        </p:txBody>
      </p:sp>
      <p:sp>
        <p:nvSpPr>
          <p:cNvPr id="3" name="日期占位符 2"/>
          <p:cNvSpPr>
            <a:spLocks noGrp="1"/>
          </p:cNvSpPr>
          <p:nvPr>
            <p:ph type="dt" sz="half" idx="10"/>
          </p:nvPr>
        </p:nvSpPr>
        <p:spPr/>
        <p:txBody>
          <a:bodyPr/>
          <a:lstStyle/>
          <a:p>
            <a:pPr>
              <a:defRPr/>
            </a:pPr>
            <a:fld id="{B638D02B-6C84-4409-B124-1ED6D42030D2}" type="datetime2">
              <a:rPr lang="zh-CN" altLang="en-US" smtClean="0"/>
              <a:t>2019年6月4日</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7919"/>
                                        </p:tgtEl>
                                        <p:attrNameLst>
                                          <p:attrName>style.visibility</p:attrName>
                                        </p:attrNameLst>
                                      </p:cBhvr>
                                      <p:to>
                                        <p:strVal val="visible"/>
                                      </p:to>
                                    </p:set>
                                    <p:anim to="" calcmode="lin" valueType="num">
                                      <p:cBhvr>
                                        <p:cTn id="7" dur="1" fill="hold"/>
                                        <p:tgtEl>
                                          <p:spTgt spid="37919"/>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5" presetClass="entr" presetSubtype="0" fill="hold" nodeType="clickEffect">
                                  <p:stCondLst>
                                    <p:cond delay="0"/>
                                  </p:stCondLst>
                                  <p:childTnLst>
                                    <p:set>
                                      <p:cBhvr>
                                        <p:cTn id="16" dur="1" fill="hold">
                                          <p:stCondLst>
                                            <p:cond delay="0"/>
                                          </p:stCondLst>
                                        </p:cTn>
                                        <p:tgtEl>
                                          <p:spTgt spid="37921"/>
                                        </p:tgtEl>
                                        <p:attrNameLst>
                                          <p:attrName>style.visibility</p:attrName>
                                        </p:attrNameLst>
                                      </p:cBhvr>
                                      <p:to>
                                        <p:strVal val="visible"/>
                                      </p:to>
                                    </p:set>
                                    <p:anim calcmode="lin" valueType="num">
                                      <p:cBhvr>
                                        <p:cTn id="17" dur="1000" fill="hold"/>
                                        <p:tgtEl>
                                          <p:spTgt spid="37921"/>
                                        </p:tgtEl>
                                        <p:attrNameLst>
                                          <p:attrName>ppt_w</p:attrName>
                                        </p:attrNameLst>
                                      </p:cBhvr>
                                      <p:tavLst>
                                        <p:tav tm="0">
                                          <p:val>
                                            <p:fltVal val="0"/>
                                          </p:val>
                                        </p:tav>
                                        <p:tav tm="100000">
                                          <p:val>
                                            <p:strVal val="#ppt_w"/>
                                          </p:val>
                                        </p:tav>
                                      </p:tavLst>
                                    </p:anim>
                                    <p:anim calcmode="lin" valueType="num">
                                      <p:cBhvr>
                                        <p:cTn id="18" dur="1000" fill="hold"/>
                                        <p:tgtEl>
                                          <p:spTgt spid="37921"/>
                                        </p:tgtEl>
                                        <p:attrNameLst>
                                          <p:attrName>ppt_h</p:attrName>
                                        </p:attrNameLst>
                                      </p:cBhvr>
                                      <p:tavLst>
                                        <p:tav tm="0">
                                          <p:val>
                                            <p:fltVal val="0"/>
                                          </p:val>
                                        </p:tav>
                                        <p:tav tm="100000">
                                          <p:val>
                                            <p:strVal val="#ppt_h"/>
                                          </p:val>
                                        </p:tav>
                                      </p:tavLst>
                                    </p:anim>
                                    <p:anim calcmode="lin" valueType="num">
                                      <p:cBhvr>
                                        <p:cTn id="19" dur="1000" fill="hold"/>
                                        <p:tgtEl>
                                          <p:spTgt spid="37921"/>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3792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1043608" y="134233"/>
            <a:ext cx="7243786" cy="810344"/>
          </a:xfrm>
        </p:spPr>
        <p:txBody>
          <a:bodyPr/>
          <a:lstStyle/>
          <a:p>
            <a:r>
              <a:rPr lang="zh-CN" altLang="en-US" dirty="0">
                <a:ea typeface="宋体" charset="-122"/>
              </a:rPr>
              <a:t>只读存储器</a:t>
            </a:r>
            <a:endParaRPr lang="en-US" altLang="zh-CN" dirty="0">
              <a:ea typeface="宋体" charset="-122"/>
            </a:endParaRPr>
          </a:p>
        </p:txBody>
      </p:sp>
      <p:graphicFrame>
        <p:nvGraphicFramePr>
          <p:cNvPr id="262147" name="Object 3"/>
          <p:cNvGraphicFramePr>
            <a:graphicFrameLocks noChangeAspect="1"/>
          </p:cNvGraphicFramePr>
          <p:nvPr/>
        </p:nvGraphicFramePr>
        <p:xfrm>
          <a:off x="685800" y="1643050"/>
          <a:ext cx="7300912" cy="4243388"/>
        </p:xfrm>
        <a:graphic>
          <a:graphicData uri="http://schemas.openxmlformats.org/presentationml/2006/ole">
            <mc:AlternateContent xmlns:mc="http://schemas.openxmlformats.org/markup-compatibility/2006">
              <mc:Choice xmlns:v="urn:schemas-microsoft-com:vml" Requires="v">
                <p:oleObj spid="_x0000_s362560" name="Artwork" r:id="rId4" imgW="6373115" imgH="3704762" progId="">
                  <p:embed/>
                </p:oleObj>
              </mc:Choice>
              <mc:Fallback>
                <p:oleObj name="Artwork" r:id="rId4" imgW="6373115" imgH="3704762"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643050"/>
                        <a:ext cx="7300912" cy="42433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2148" name="Rectangle 4"/>
          <p:cNvSpPr>
            <a:spLocks noGrp="1" noChangeArrowheads="1"/>
          </p:cNvSpPr>
          <p:nvPr>
            <p:ph type="body" idx="1"/>
          </p:nvPr>
        </p:nvSpPr>
        <p:spPr>
          <a:xfrm>
            <a:off x="685800" y="1143000"/>
            <a:ext cx="7772400" cy="1214446"/>
          </a:xfrm>
        </p:spPr>
        <p:txBody>
          <a:bodyPr/>
          <a:lstStyle/>
          <a:p>
            <a:r>
              <a:rPr lang="zh-CN" altLang="en-US" sz="2800" dirty="0">
                <a:ea typeface="宋体" charset="-122"/>
              </a:rPr>
              <a:t>用</a:t>
            </a:r>
            <a:r>
              <a:rPr lang="en-US" altLang="zh-CN" sz="2800" dirty="0">
                <a:ea typeface="宋体" charset="-122"/>
              </a:rPr>
              <a:t>MOS</a:t>
            </a:r>
            <a:r>
              <a:rPr lang="zh-CN" altLang="en-US" sz="2800" dirty="0">
                <a:ea typeface="宋体" charset="-122"/>
              </a:rPr>
              <a:t>晶体管替代二极管</a:t>
            </a:r>
            <a:endParaRPr lang="en-US" altLang="zh-CN" sz="2800" dirty="0">
              <a:ea typeface="宋体" charset="-122"/>
            </a:endParaRPr>
          </a:p>
          <a:p>
            <a:endParaRPr lang="en-US" altLang="zh-CN" sz="2800" dirty="0">
              <a:ea typeface="宋体" charset="-122"/>
            </a:endParaRPr>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14</a:t>
            </a:fld>
            <a:endParaRPr lang="en-US" altLang="zh-CN"/>
          </a:p>
        </p:txBody>
      </p:sp>
      <p:sp>
        <p:nvSpPr>
          <p:cNvPr id="7" name="页脚占位符 6"/>
          <p:cNvSpPr>
            <a:spLocks noGrp="1"/>
          </p:cNvSpPr>
          <p:nvPr>
            <p:ph type="ftr" sz="quarter" idx="11"/>
          </p:nvPr>
        </p:nvSpPr>
        <p:spPr/>
        <p:txBody>
          <a:bodyPr/>
          <a:lstStyle/>
          <a:p>
            <a:pPr>
              <a:defRPr/>
            </a:pPr>
            <a:r>
              <a:rPr lang="en-US" altLang="zh-CN"/>
              <a:t>PLDs</a:t>
            </a:r>
          </a:p>
        </p:txBody>
      </p:sp>
      <p:sp>
        <p:nvSpPr>
          <p:cNvPr id="2" name="日期占位符 1"/>
          <p:cNvSpPr>
            <a:spLocks noGrp="1"/>
          </p:cNvSpPr>
          <p:nvPr>
            <p:ph type="dt" sz="half" idx="10"/>
          </p:nvPr>
        </p:nvSpPr>
        <p:spPr/>
        <p:txBody>
          <a:bodyPr/>
          <a:lstStyle/>
          <a:p>
            <a:pPr>
              <a:defRPr/>
            </a:pPr>
            <a:fld id="{24057562-F3F3-4FD1-A4CA-94BD5D870E05}" type="datetime2">
              <a:rPr lang="zh-CN" altLang="en-US" smtClean="0"/>
              <a:t>2019年6月4日</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PLDs</a:t>
            </a:r>
          </a:p>
        </p:txBody>
      </p:sp>
      <p:sp>
        <p:nvSpPr>
          <p:cNvPr id="6" name="灯片编号占位符 5"/>
          <p:cNvSpPr>
            <a:spLocks noGrp="1"/>
          </p:cNvSpPr>
          <p:nvPr>
            <p:ph type="sldNum" sz="quarter" idx="12"/>
          </p:nvPr>
        </p:nvSpPr>
        <p:spPr/>
        <p:txBody>
          <a:bodyPr/>
          <a:lstStyle/>
          <a:p>
            <a:fld id="{230C9E73-A825-4A88-98AF-293A2E170B8D}" type="slidenum">
              <a:rPr lang="zh-CN" altLang="en-US"/>
              <a:pPr/>
              <a:t>15</a:t>
            </a:fld>
            <a:endParaRPr lang="en-US" altLang="zh-CN"/>
          </a:p>
        </p:txBody>
      </p:sp>
      <p:sp>
        <p:nvSpPr>
          <p:cNvPr id="361474" name="Rectangle 2"/>
          <p:cNvSpPr>
            <a:spLocks noGrp="1" noChangeArrowheads="1"/>
          </p:cNvSpPr>
          <p:nvPr>
            <p:ph type="title"/>
          </p:nvPr>
        </p:nvSpPr>
        <p:spPr/>
        <p:txBody>
          <a:bodyPr/>
          <a:lstStyle/>
          <a:p>
            <a:r>
              <a:rPr lang="zh-CN" altLang="en-US" dirty="0"/>
              <a:t>商用</a:t>
            </a:r>
            <a:r>
              <a:rPr lang="en-US" altLang="zh-CN" dirty="0" err="1"/>
              <a:t>ROM的</a:t>
            </a:r>
            <a:r>
              <a:rPr lang="zh-CN" altLang="en-US" dirty="0"/>
              <a:t>类型</a:t>
            </a:r>
          </a:p>
        </p:txBody>
      </p:sp>
      <p:sp>
        <p:nvSpPr>
          <p:cNvPr id="361475" name="Rectangle 3"/>
          <p:cNvSpPr>
            <a:spLocks noGrp="1" noChangeArrowheads="1"/>
          </p:cNvSpPr>
          <p:nvPr>
            <p:ph type="body" idx="1"/>
          </p:nvPr>
        </p:nvSpPr>
        <p:spPr/>
        <p:txBody>
          <a:bodyPr/>
          <a:lstStyle/>
          <a:p>
            <a:r>
              <a:rPr lang="zh-CN" altLang="en-US" sz="2800" dirty="0"/>
              <a:t>掩模式只读存储器（</a:t>
            </a:r>
            <a:r>
              <a:rPr lang="en-US" altLang="zh-CN" sz="2800" dirty="0"/>
              <a:t>ROM</a:t>
            </a:r>
            <a:r>
              <a:rPr lang="zh-CN" altLang="en-US" sz="2800" dirty="0"/>
              <a:t>）</a:t>
            </a:r>
          </a:p>
          <a:p>
            <a:pPr lvl="1"/>
            <a:r>
              <a:rPr lang="zh-CN" altLang="en-US" sz="2400" dirty="0"/>
              <a:t>这类</a:t>
            </a:r>
            <a:r>
              <a:rPr lang="en-US" altLang="zh-CN" sz="2400" dirty="0"/>
              <a:t>ROM</a:t>
            </a:r>
            <a:r>
              <a:rPr lang="zh-CN" altLang="en-US" sz="2400" dirty="0"/>
              <a:t>所存的数据，在芯片制造过程中就确定了，使用时只能读出，不能改变。</a:t>
            </a:r>
          </a:p>
          <a:p>
            <a:pPr lvl="1"/>
            <a:r>
              <a:rPr lang="zh-CN" altLang="en-US" sz="2400" dirty="0"/>
              <a:t>优点是可靠性高，集成度高。</a:t>
            </a:r>
          </a:p>
          <a:p>
            <a:pPr lvl="1"/>
            <a:r>
              <a:rPr lang="zh-CN" altLang="en-US" sz="2400" dirty="0"/>
              <a:t>缺点是不能改写。这种器件只能专用，用户可向厂家定做。</a:t>
            </a:r>
            <a:endParaRPr lang="en-US" altLang="zh-CN" sz="2400" dirty="0"/>
          </a:p>
          <a:p>
            <a:pPr>
              <a:lnSpc>
                <a:spcPct val="90000"/>
              </a:lnSpc>
            </a:pPr>
            <a:r>
              <a:rPr lang="zh-CN" altLang="en-US" sz="2800" dirty="0"/>
              <a:t>一次编程只读存储器（</a:t>
            </a:r>
            <a:r>
              <a:rPr lang="en-US" altLang="zh-CN" sz="2800" dirty="0"/>
              <a:t>PROM</a:t>
            </a:r>
            <a:r>
              <a:rPr lang="zh-CN" altLang="en-US" sz="2800" dirty="0"/>
              <a:t>）</a:t>
            </a:r>
          </a:p>
          <a:p>
            <a:pPr lvl="1">
              <a:lnSpc>
                <a:spcPct val="90000"/>
              </a:lnSpc>
            </a:pPr>
            <a:r>
              <a:rPr lang="en-US" altLang="zh-CN" sz="2400" dirty="0"/>
              <a:t>PROM</a:t>
            </a:r>
            <a:r>
              <a:rPr lang="zh-CN" altLang="en-US" sz="2400" dirty="0"/>
              <a:t>在产品出厂时，所有存储元均置成全</a:t>
            </a:r>
            <a:r>
              <a:rPr lang="en-US" altLang="zh-CN" sz="2400" dirty="0"/>
              <a:t>0</a:t>
            </a:r>
            <a:r>
              <a:rPr lang="zh-CN" altLang="en-US" sz="2400" dirty="0"/>
              <a:t>或全</a:t>
            </a:r>
            <a:r>
              <a:rPr lang="en-US" altLang="zh-CN" sz="2400" dirty="0"/>
              <a:t>1</a:t>
            </a:r>
            <a:r>
              <a:rPr lang="zh-CN" altLang="en-US" sz="2400" dirty="0"/>
              <a:t>，用户根据需要可自行将某些存储元改为</a:t>
            </a:r>
            <a:r>
              <a:rPr lang="en-US" altLang="zh-CN" sz="2400" dirty="0"/>
              <a:t>1</a:t>
            </a:r>
            <a:r>
              <a:rPr lang="zh-CN" altLang="en-US" sz="2400" dirty="0"/>
              <a:t>或</a:t>
            </a:r>
            <a:r>
              <a:rPr lang="en-US" altLang="zh-CN" sz="2400" dirty="0"/>
              <a:t>0</a:t>
            </a:r>
            <a:r>
              <a:rPr lang="zh-CN" altLang="en-US" sz="2400" dirty="0"/>
              <a:t>。</a:t>
            </a:r>
          </a:p>
          <a:p>
            <a:pPr lvl="1">
              <a:lnSpc>
                <a:spcPct val="90000"/>
              </a:lnSpc>
            </a:pPr>
            <a:r>
              <a:rPr lang="zh-CN" altLang="en-US" sz="2400" dirty="0"/>
              <a:t>例如，双极性</a:t>
            </a:r>
            <a:r>
              <a:rPr lang="en-US" altLang="zh-CN" sz="2400" dirty="0"/>
              <a:t>PROM</a:t>
            </a:r>
            <a:r>
              <a:rPr lang="zh-CN" altLang="en-US" sz="2400" dirty="0"/>
              <a:t>有两种结构：一种是熔丝烧断型，一种是</a:t>
            </a:r>
            <a:r>
              <a:rPr lang="en-US" altLang="zh-CN" sz="2400" dirty="0"/>
              <a:t>PN</a:t>
            </a:r>
            <a:r>
              <a:rPr lang="zh-CN" altLang="en-US" sz="2400" dirty="0"/>
              <a:t>结击穿型。</a:t>
            </a:r>
          </a:p>
          <a:p>
            <a:pPr lvl="1">
              <a:lnSpc>
                <a:spcPct val="90000"/>
              </a:lnSpc>
            </a:pPr>
            <a:r>
              <a:rPr lang="zh-CN" altLang="en-US" sz="2400" dirty="0"/>
              <a:t>它们只能进行一次性改写，一旦编程完毕，其内容便是永久性的。</a:t>
            </a:r>
            <a:endParaRPr lang="en-US" altLang="zh-CN" sz="2400" dirty="0"/>
          </a:p>
        </p:txBody>
      </p:sp>
      <p:sp>
        <p:nvSpPr>
          <p:cNvPr id="2" name="日期占位符 1"/>
          <p:cNvSpPr>
            <a:spLocks noGrp="1"/>
          </p:cNvSpPr>
          <p:nvPr>
            <p:ph type="dt" sz="half" idx="10"/>
          </p:nvPr>
        </p:nvSpPr>
        <p:spPr/>
        <p:txBody>
          <a:bodyPr/>
          <a:lstStyle/>
          <a:p>
            <a:pPr>
              <a:defRPr/>
            </a:pPr>
            <a:fld id="{62B82743-DD28-4BD8-9F56-1389FC683EBF}" type="datetime2">
              <a:rPr lang="zh-CN" altLang="en-US" smtClean="0"/>
              <a:t>2019年6月4日</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928662" y="0"/>
            <a:ext cx="8001000" cy="858859"/>
          </a:xfrm>
        </p:spPr>
        <p:txBody>
          <a:bodyPr/>
          <a:lstStyle/>
          <a:p>
            <a:r>
              <a:rPr lang="zh-CN" altLang="en-US" dirty="0"/>
              <a:t>可编程只读存储器</a:t>
            </a:r>
            <a:r>
              <a:rPr lang="en-US" altLang="zh-CN" dirty="0"/>
              <a:t>(PROM)</a:t>
            </a:r>
          </a:p>
        </p:txBody>
      </p:sp>
      <p:pic>
        <p:nvPicPr>
          <p:cNvPr id="24582" name="Picture 6"/>
          <p:cNvPicPr>
            <a:picLocks noGrp="1" noChangeAspect="1" noChangeArrowheads="1"/>
          </p:cNvPicPr>
          <p:nvPr>
            <p:ph sz="half" idx="1"/>
          </p:nvPr>
        </p:nvPicPr>
        <p:blipFill>
          <a:blip r:embed="rId3" cstate="print"/>
          <a:srcRect/>
          <a:stretch>
            <a:fillRect/>
          </a:stretch>
        </p:blipFill>
        <p:spPr>
          <a:xfrm>
            <a:off x="566738" y="1435085"/>
            <a:ext cx="3925887" cy="4214813"/>
          </a:xfrm>
          <a:noFill/>
          <a:ln>
            <a:solidFill>
              <a:schemeClr val="tx1"/>
            </a:solidFill>
          </a:ln>
        </p:spPr>
      </p:pic>
      <p:sp>
        <p:nvSpPr>
          <p:cNvPr id="24583" name="Rectangle 7"/>
          <p:cNvSpPr>
            <a:spLocks noGrp="1" noChangeArrowheads="1"/>
          </p:cNvSpPr>
          <p:nvPr>
            <p:ph type="body" sz="half" idx="2"/>
          </p:nvPr>
        </p:nvSpPr>
        <p:spPr>
          <a:xfrm>
            <a:off x="4637088" y="3948098"/>
            <a:ext cx="4292574" cy="2052670"/>
          </a:xfrm>
        </p:spPr>
        <p:txBody>
          <a:bodyPr/>
          <a:lstStyle/>
          <a:p>
            <a:pPr>
              <a:lnSpc>
                <a:spcPct val="80000"/>
              </a:lnSpc>
            </a:pPr>
            <a:r>
              <a:rPr lang="zh-CN" altLang="en-US" sz="2400" dirty="0"/>
              <a:t>在所有交叉点上都配置三极管（缺省存入</a:t>
            </a:r>
            <a:r>
              <a:rPr lang="en-US" altLang="zh-CN" sz="2400" dirty="0"/>
              <a:t>1</a:t>
            </a:r>
            <a:r>
              <a:rPr lang="zh-CN" altLang="en-US" sz="2400" dirty="0"/>
              <a:t>）</a:t>
            </a:r>
          </a:p>
          <a:p>
            <a:pPr>
              <a:lnSpc>
                <a:spcPct val="80000"/>
              </a:lnSpc>
            </a:pPr>
            <a:r>
              <a:rPr lang="zh-CN" altLang="en-US" sz="2400" dirty="0"/>
              <a:t>编程时将不需要的三极管对应的熔丝烧断即可</a:t>
            </a:r>
          </a:p>
          <a:p>
            <a:pPr>
              <a:lnSpc>
                <a:spcPct val="80000"/>
              </a:lnSpc>
            </a:pPr>
            <a:r>
              <a:rPr lang="zh-CN" altLang="en-US" sz="2400" dirty="0"/>
              <a:t>熔丝被烧断的交叉点存储</a:t>
            </a:r>
            <a:r>
              <a:rPr lang="en-US" altLang="zh-CN" sz="2400" dirty="0">
                <a:solidFill>
                  <a:srgbClr val="FF0000"/>
                </a:solidFill>
              </a:rPr>
              <a:t>0</a:t>
            </a:r>
            <a:r>
              <a:rPr lang="zh-CN" altLang="en-US" sz="2400" dirty="0"/>
              <a:t>，否则存储</a:t>
            </a:r>
            <a:r>
              <a:rPr lang="en-US" altLang="zh-CN" sz="2400" dirty="0">
                <a:solidFill>
                  <a:srgbClr val="FF0000"/>
                </a:solidFill>
              </a:rPr>
              <a:t>1</a:t>
            </a:r>
          </a:p>
        </p:txBody>
      </p:sp>
      <p:sp>
        <p:nvSpPr>
          <p:cNvPr id="24586" name="Oval 10"/>
          <p:cNvSpPr>
            <a:spLocks noChangeArrowheads="1"/>
          </p:cNvSpPr>
          <p:nvPr/>
        </p:nvSpPr>
        <p:spPr bwMode="auto">
          <a:xfrm>
            <a:off x="3708400" y="1357298"/>
            <a:ext cx="504825" cy="1008062"/>
          </a:xfrm>
          <a:prstGeom prst="ellipse">
            <a:avLst/>
          </a:prstGeom>
          <a:noFill/>
          <a:ln w="12700">
            <a:solidFill>
              <a:srgbClr val="FF3300"/>
            </a:solidFill>
            <a:prstDash val="dash"/>
            <a:round/>
            <a:headEnd/>
            <a:tailEnd/>
          </a:ln>
          <a:effectLst/>
        </p:spPr>
        <p:txBody>
          <a:bodyPr wrap="none" anchor="ctr"/>
          <a:lstStyle/>
          <a:p>
            <a:endParaRPr lang="zh-CN" altLang="en-US"/>
          </a:p>
        </p:txBody>
      </p:sp>
      <p:pic>
        <p:nvPicPr>
          <p:cNvPr id="24585" name="Picture 9"/>
          <p:cNvPicPr>
            <a:picLocks noChangeAspect="1" noChangeArrowheads="1"/>
          </p:cNvPicPr>
          <p:nvPr/>
        </p:nvPicPr>
        <p:blipFill>
          <a:blip r:embed="rId4" cstate="print"/>
          <a:srcRect/>
          <a:stretch>
            <a:fillRect/>
          </a:stretch>
        </p:blipFill>
        <p:spPr bwMode="auto">
          <a:xfrm>
            <a:off x="5219700" y="1358885"/>
            <a:ext cx="1498600" cy="2014538"/>
          </a:xfrm>
          <a:prstGeom prst="rect">
            <a:avLst/>
          </a:prstGeom>
          <a:noFill/>
          <a:ln w="9525">
            <a:solidFill>
              <a:schemeClr val="tx1"/>
            </a:solidFill>
            <a:miter lim="800000"/>
            <a:headEnd/>
            <a:tailEnd/>
          </a:ln>
        </p:spPr>
      </p:pic>
      <p:sp>
        <p:nvSpPr>
          <p:cNvPr id="8" name="灯片编号占位符 7"/>
          <p:cNvSpPr>
            <a:spLocks noGrp="1"/>
          </p:cNvSpPr>
          <p:nvPr>
            <p:ph type="sldNum" sz="quarter" idx="12"/>
          </p:nvPr>
        </p:nvSpPr>
        <p:spPr/>
        <p:txBody>
          <a:bodyPr/>
          <a:lstStyle/>
          <a:p>
            <a:fld id="{3DFC779E-C09B-4A2F-8617-7AD94ADC2054}" type="slidenum">
              <a:rPr lang="en-US" altLang="zh-CN" smtClean="0"/>
              <a:pPr/>
              <a:t>16</a:t>
            </a:fld>
            <a:endParaRPr lang="en-US" altLang="zh-CN"/>
          </a:p>
        </p:txBody>
      </p:sp>
      <p:sp>
        <p:nvSpPr>
          <p:cNvPr id="9" name="页脚占位符 8"/>
          <p:cNvSpPr>
            <a:spLocks noGrp="1"/>
          </p:cNvSpPr>
          <p:nvPr>
            <p:ph type="ftr" sz="quarter" idx="11"/>
          </p:nvPr>
        </p:nvSpPr>
        <p:spPr/>
        <p:txBody>
          <a:bodyPr/>
          <a:lstStyle/>
          <a:p>
            <a:r>
              <a:rPr lang="en-US" altLang="zh-CN"/>
              <a:t>PLDs</a:t>
            </a:r>
          </a:p>
        </p:txBody>
      </p:sp>
      <p:sp>
        <p:nvSpPr>
          <p:cNvPr id="2" name="日期占位符 1"/>
          <p:cNvSpPr>
            <a:spLocks noGrp="1"/>
          </p:cNvSpPr>
          <p:nvPr>
            <p:ph type="dt" sz="half" idx="10"/>
          </p:nvPr>
        </p:nvSpPr>
        <p:spPr/>
        <p:txBody>
          <a:bodyPr/>
          <a:lstStyle/>
          <a:p>
            <a:fld id="{7B41D7CD-C1A5-4675-8B6F-8CAE5C32B2AA}" type="datetime2">
              <a:rPr lang="zh-CN" altLang="en-US" smtClean="0"/>
              <a:t>2019年6月4日</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4586"/>
                                        </p:tgtEl>
                                        <p:attrNameLst>
                                          <p:attrName>style.visibility</p:attrName>
                                        </p:attrNameLst>
                                      </p:cBhvr>
                                      <p:to>
                                        <p:strVal val="visible"/>
                                      </p:to>
                                    </p:set>
                                    <p:animEffect transition="in" filter="wedge">
                                      <p:cBhvr>
                                        <p:cTn id="7" dur="500"/>
                                        <p:tgtEl>
                                          <p:spTgt spid="2458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4585"/>
                                        </p:tgtEl>
                                        <p:attrNameLst>
                                          <p:attrName>style.visibility</p:attrName>
                                        </p:attrNameLst>
                                      </p:cBhvr>
                                      <p:to>
                                        <p:strVal val="visible"/>
                                      </p:to>
                                    </p:set>
                                  </p:childTnLst>
                                </p:cTn>
                              </p:par>
                              <p:par>
                                <p:cTn id="12" presetID="0" presetClass="path" presetSubtype="0" accel="50000" decel="50000" fill="hold" nodeType="withEffect">
                                  <p:stCondLst>
                                    <p:cond delay="0"/>
                                  </p:stCondLst>
                                  <p:childTnLst>
                                    <p:animMotion origin="layout" path="M -0.2316 -0.09445 L 2.22222E-6 2.59259E-6 " pathEditMode="relative" rAng="0" ptsTypes="AA">
                                      <p:cBhvr>
                                        <p:cTn id="13" dur="2000" fill="hold"/>
                                        <p:tgtEl>
                                          <p:spTgt spid="24585"/>
                                        </p:tgtEl>
                                        <p:attrNameLst>
                                          <p:attrName>ppt_x</p:attrName>
                                          <p:attrName>ppt_y</p:attrName>
                                        </p:attrNameLst>
                                      </p:cBhvr>
                                      <p:rCtr x="11600" y="4700"/>
                                    </p:animMotion>
                                  </p:childTnLst>
                                </p:cTn>
                              </p:par>
                              <p:par>
                                <p:cTn id="14" presetID="6" presetClass="emph" presetSubtype="0" fill="hold" nodeType="withEffect">
                                  <p:stCondLst>
                                    <p:cond delay="0"/>
                                  </p:stCondLst>
                                  <p:childTnLst>
                                    <p:animScale>
                                      <p:cBhvr>
                                        <p:cTn id="15" dur="2000" fill="hold"/>
                                        <p:tgtEl>
                                          <p:spTgt spid="24585"/>
                                        </p:tgtEl>
                                      </p:cBhvr>
                                      <p:by x="150000" y="150000"/>
                                    </p:animScale>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4583">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4583">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45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build="p"/>
      <p:bldP spid="2458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a:t>PROM</a:t>
            </a:r>
            <a:r>
              <a:rPr lang="zh-CN" altLang="en-US"/>
              <a:t>和编程器</a:t>
            </a:r>
          </a:p>
        </p:txBody>
      </p:sp>
      <p:pic>
        <p:nvPicPr>
          <p:cNvPr id="28679" name="Picture 7" descr="ump20048img"/>
          <p:cNvPicPr>
            <a:picLocks noChangeAspect="1" noChangeArrowheads="1"/>
          </p:cNvPicPr>
          <p:nvPr/>
        </p:nvPicPr>
        <p:blipFill>
          <a:blip r:embed="rId3" cstate="print"/>
          <a:srcRect/>
          <a:stretch>
            <a:fillRect/>
          </a:stretch>
        </p:blipFill>
        <p:spPr bwMode="auto">
          <a:xfrm>
            <a:off x="1423988" y="3284538"/>
            <a:ext cx="3508375" cy="2112962"/>
          </a:xfrm>
          <a:prstGeom prst="rect">
            <a:avLst/>
          </a:prstGeom>
          <a:noFill/>
        </p:spPr>
      </p:pic>
      <p:sp>
        <p:nvSpPr>
          <p:cNvPr id="28682" name="Text Box 10"/>
          <p:cNvSpPr txBox="1">
            <a:spLocks noChangeArrowheads="1"/>
          </p:cNvSpPr>
          <p:nvPr/>
        </p:nvSpPr>
        <p:spPr bwMode="auto">
          <a:xfrm>
            <a:off x="2555875" y="5300663"/>
            <a:ext cx="1327150" cy="366712"/>
          </a:xfrm>
          <a:prstGeom prst="rect">
            <a:avLst/>
          </a:prstGeom>
          <a:noFill/>
          <a:ln w="9525">
            <a:noFill/>
            <a:miter lim="800000"/>
            <a:headEnd/>
            <a:tailEnd/>
          </a:ln>
          <a:effectLst/>
        </p:spPr>
        <p:txBody>
          <a:bodyPr wrap="none">
            <a:spAutoFit/>
          </a:bodyPr>
          <a:lstStyle/>
          <a:p>
            <a:r>
              <a:rPr lang="zh-CN" altLang="en-US"/>
              <a:t>万能编程器</a:t>
            </a:r>
          </a:p>
        </p:txBody>
      </p:sp>
      <p:pic>
        <p:nvPicPr>
          <p:cNvPr id="28681" name="Picture 9"/>
          <p:cNvPicPr>
            <a:picLocks noChangeAspect="1" noChangeArrowheads="1"/>
          </p:cNvPicPr>
          <p:nvPr/>
        </p:nvPicPr>
        <p:blipFill>
          <a:blip r:embed="rId4" cstate="print"/>
          <a:srcRect/>
          <a:stretch>
            <a:fillRect/>
          </a:stretch>
        </p:blipFill>
        <p:spPr bwMode="auto">
          <a:xfrm>
            <a:off x="1836738" y="1773238"/>
            <a:ext cx="1439862" cy="720725"/>
          </a:xfrm>
          <a:prstGeom prst="rect">
            <a:avLst/>
          </a:prstGeom>
          <a:noFill/>
        </p:spPr>
      </p:pic>
      <p:sp>
        <p:nvSpPr>
          <p:cNvPr id="28683" name="Rectangle 11"/>
          <p:cNvSpPr>
            <a:spLocks noChangeArrowheads="1"/>
          </p:cNvSpPr>
          <p:nvPr/>
        </p:nvSpPr>
        <p:spPr bwMode="auto">
          <a:xfrm>
            <a:off x="1042988" y="1989138"/>
            <a:ext cx="869950" cy="366712"/>
          </a:xfrm>
          <a:prstGeom prst="rect">
            <a:avLst/>
          </a:prstGeom>
          <a:noFill/>
          <a:ln w="9525">
            <a:noFill/>
            <a:miter lim="800000"/>
            <a:headEnd/>
            <a:tailEnd/>
          </a:ln>
          <a:effectLst/>
        </p:spPr>
        <p:txBody>
          <a:bodyPr wrap="none">
            <a:spAutoFit/>
          </a:bodyPr>
          <a:lstStyle/>
          <a:p>
            <a:r>
              <a:rPr lang="en-US" altLang="zh-CN">
                <a:solidFill>
                  <a:schemeClr val="tx2"/>
                </a:solidFill>
              </a:rPr>
              <a:t>PROM</a:t>
            </a:r>
          </a:p>
        </p:txBody>
      </p:sp>
      <p:pic>
        <p:nvPicPr>
          <p:cNvPr id="28687" name="Picture 15" descr="27c010"/>
          <p:cNvPicPr>
            <a:picLocks noChangeAspect="1" noChangeArrowheads="1"/>
          </p:cNvPicPr>
          <p:nvPr/>
        </p:nvPicPr>
        <p:blipFill>
          <a:blip r:embed="rId5" cstate="print"/>
          <a:srcRect/>
          <a:stretch>
            <a:fillRect/>
          </a:stretch>
        </p:blipFill>
        <p:spPr bwMode="auto">
          <a:xfrm>
            <a:off x="5940425" y="2205038"/>
            <a:ext cx="1746250" cy="3003550"/>
          </a:xfrm>
          <a:prstGeom prst="rect">
            <a:avLst/>
          </a:prstGeom>
          <a:noFill/>
          <a:ln w="9525">
            <a:solidFill>
              <a:schemeClr val="tx1"/>
            </a:solidFill>
            <a:miter lim="800000"/>
            <a:headEnd/>
            <a:tailEnd/>
          </a:ln>
        </p:spPr>
      </p:pic>
      <p:sp>
        <p:nvSpPr>
          <p:cNvPr id="28688" name="Rectangle 16"/>
          <p:cNvSpPr>
            <a:spLocks noChangeArrowheads="1"/>
          </p:cNvSpPr>
          <p:nvPr/>
        </p:nvSpPr>
        <p:spPr bwMode="auto">
          <a:xfrm>
            <a:off x="6848475" y="2511425"/>
            <a:ext cx="282575" cy="165100"/>
          </a:xfrm>
          <a:prstGeom prst="rect">
            <a:avLst/>
          </a:prstGeom>
          <a:solidFill>
            <a:srgbClr val="FF0000">
              <a:alpha val="39999"/>
            </a:srgbClr>
          </a:solidFill>
          <a:ln w="9525">
            <a:solidFill>
              <a:srgbClr val="FF0000"/>
            </a:solidFill>
            <a:prstDash val="dash"/>
            <a:miter lim="800000"/>
            <a:headEnd/>
            <a:tailEnd/>
          </a:ln>
          <a:effectLst/>
        </p:spPr>
        <p:txBody>
          <a:bodyPr wrap="none" anchor="ctr"/>
          <a:lstStyle/>
          <a:p>
            <a:endParaRPr lang="zh-CN" altLang="en-US"/>
          </a:p>
        </p:txBody>
      </p:sp>
      <p:sp>
        <p:nvSpPr>
          <p:cNvPr id="28689" name="Text Box 17"/>
          <p:cNvSpPr txBox="1">
            <a:spLocks noChangeArrowheads="1"/>
          </p:cNvSpPr>
          <p:nvPr/>
        </p:nvSpPr>
        <p:spPr bwMode="auto">
          <a:xfrm>
            <a:off x="7681913" y="2401888"/>
            <a:ext cx="1327150" cy="366712"/>
          </a:xfrm>
          <a:prstGeom prst="rect">
            <a:avLst/>
          </a:prstGeom>
          <a:solidFill>
            <a:schemeClr val="accent6">
              <a:lumMod val="20000"/>
              <a:lumOff val="80000"/>
            </a:schemeClr>
          </a:solidFill>
          <a:ln w="9525">
            <a:noFill/>
            <a:miter lim="800000"/>
            <a:headEnd/>
            <a:tailEnd/>
          </a:ln>
          <a:effectLst/>
        </p:spPr>
        <p:txBody>
          <a:bodyPr wrap="none">
            <a:spAutoFit/>
          </a:bodyPr>
          <a:lstStyle/>
          <a:p>
            <a:r>
              <a:rPr lang="zh-CN" altLang="en-US" dirty="0"/>
              <a:t>编程使能端</a:t>
            </a:r>
          </a:p>
        </p:txBody>
      </p:sp>
      <p:sp>
        <p:nvSpPr>
          <p:cNvPr id="11" name="灯片编号占位符 10"/>
          <p:cNvSpPr>
            <a:spLocks noGrp="1"/>
          </p:cNvSpPr>
          <p:nvPr>
            <p:ph type="sldNum" sz="quarter" idx="12"/>
          </p:nvPr>
        </p:nvSpPr>
        <p:spPr/>
        <p:txBody>
          <a:bodyPr/>
          <a:lstStyle/>
          <a:p>
            <a:pPr>
              <a:defRPr/>
            </a:pPr>
            <a:fld id="{F38CFDAA-5283-40C9-80A4-C3781C02EB22}" type="slidenum">
              <a:rPr lang="en-US" altLang="zh-CN" smtClean="0"/>
              <a:pPr>
                <a:defRPr/>
              </a:pPr>
              <a:t>17</a:t>
            </a:fld>
            <a:endParaRPr lang="en-US" altLang="zh-CN"/>
          </a:p>
        </p:txBody>
      </p:sp>
      <p:sp>
        <p:nvSpPr>
          <p:cNvPr id="12" name="页脚占位符 11"/>
          <p:cNvSpPr>
            <a:spLocks noGrp="1"/>
          </p:cNvSpPr>
          <p:nvPr>
            <p:ph type="ftr" sz="quarter" idx="11"/>
          </p:nvPr>
        </p:nvSpPr>
        <p:spPr/>
        <p:txBody>
          <a:bodyPr/>
          <a:lstStyle/>
          <a:p>
            <a:pPr>
              <a:defRPr/>
            </a:pPr>
            <a:r>
              <a:rPr lang="en-US" altLang="zh-CN"/>
              <a:t>PLDs</a:t>
            </a:r>
          </a:p>
        </p:txBody>
      </p:sp>
      <p:sp>
        <p:nvSpPr>
          <p:cNvPr id="2" name="日期占位符 1"/>
          <p:cNvSpPr>
            <a:spLocks noGrp="1"/>
          </p:cNvSpPr>
          <p:nvPr>
            <p:ph type="dt" sz="half" idx="10"/>
          </p:nvPr>
        </p:nvSpPr>
        <p:spPr/>
        <p:txBody>
          <a:bodyPr/>
          <a:lstStyle/>
          <a:p>
            <a:pPr>
              <a:defRPr/>
            </a:pPr>
            <a:fld id="{C0BBF0A0-29A6-4434-AF5A-2D9962D274D6}" type="datetime2">
              <a:rPr lang="zh-CN" altLang="en-US" smtClean="0"/>
              <a:t>2019年6月4日</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8687"/>
                                        </p:tgtEl>
                                        <p:attrNameLst>
                                          <p:attrName>style.visibility</p:attrName>
                                        </p:attrNameLst>
                                      </p:cBhvr>
                                      <p:to>
                                        <p:strVal val="visible"/>
                                      </p:to>
                                    </p:set>
                                    <p:anim to="" calcmode="lin" valueType="num">
                                      <p:cBhvr>
                                        <p:cTn id="7" dur="1" fill="hold"/>
                                        <p:tgtEl>
                                          <p:spTgt spid="28687"/>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28688"/>
                                        </p:tgtEl>
                                        <p:attrNameLst>
                                          <p:attrName>style.visibility</p:attrName>
                                        </p:attrNameLst>
                                      </p:cBhvr>
                                      <p:to>
                                        <p:strVal val="visible"/>
                                      </p:to>
                                    </p:set>
                                    <p:animEffect transition="in" filter="wedge">
                                      <p:cBhvr>
                                        <p:cTn id="12" dur="500"/>
                                        <p:tgtEl>
                                          <p:spTgt spid="28688"/>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286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8" grpId="0" animBg="1"/>
      <p:bldP spid="2868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PLDs</a:t>
            </a:r>
          </a:p>
        </p:txBody>
      </p:sp>
      <p:sp>
        <p:nvSpPr>
          <p:cNvPr id="6" name="灯片编号占位符 5"/>
          <p:cNvSpPr>
            <a:spLocks noGrp="1"/>
          </p:cNvSpPr>
          <p:nvPr>
            <p:ph type="sldNum" sz="quarter" idx="12"/>
          </p:nvPr>
        </p:nvSpPr>
        <p:spPr/>
        <p:txBody>
          <a:bodyPr/>
          <a:lstStyle/>
          <a:p>
            <a:fld id="{057E87B7-3033-41AD-B8F8-34968604E03C}" type="slidenum">
              <a:rPr lang="zh-CN" altLang="en-US"/>
              <a:pPr/>
              <a:t>18</a:t>
            </a:fld>
            <a:endParaRPr lang="en-US" altLang="zh-CN"/>
          </a:p>
        </p:txBody>
      </p:sp>
      <p:sp>
        <p:nvSpPr>
          <p:cNvPr id="362498" name="Rectangle 2"/>
          <p:cNvSpPr>
            <a:spLocks noGrp="1" noChangeArrowheads="1"/>
          </p:cNvSpPr>
          <p:nvPr>
            <p:ph type="title"/>
          </p:nvPr>
        </p:nvSpPr>
        <p:spPr/>
        <p:txBody>
          <a:bodyPr/>
          <a:lstStyle/>
          <a:p>
            <a:r>
              <a:rPr lang="en-US" altLang="zh-CN" dirty="0"/>
              <a:t>2 </a:t>
            </a:r>
            <a:r>
              <a:rPr lang="en-US" altLang="zh-CN" dirty="0" err="1"/>
              <a:t>ROM的</a:t>
            </a:r>
            <a:r>
              <a:rPr lang="zh-CN" altLang="en-US" dirty="0"/>
              <a:t>分类</a:t>
            </a:r>
          </a:p>
        </p:txBody>
      </p:sp>
      <p:sp>
        <p:nvSpPr>
          <p:cNvPr id="362499" name="Rectangle 3"/>
          <p:cNvSpPr>
            <a:spLocks noGrp="1" noChangeArrowheads="1"/>
          </p:cNvSpPr>
          <p:nvPr>
            <p:ph type="body" idx="1"/>
          </p:nvPr>
        </p:nvSpPr>
        <p:spPr/>
        <p:txBody>
          <a:bodyPr/>
          <a:lstStyle/>
          <a:p>
            <a:pPr>
              <a:lnSpc>
                <a:spcPct val="90000"/>
              </a:lnSpc>
            </a:pPr>
            <a:r>
              <a:rPr lang="zh-CN" altLang="en-US" sz="3200" dirty="0"/>
              <a:t>多次改写编程的只读存储器</a:t>
            </a:r>
          </a:p>
          <a:p>
            <a:pPr lvl="1">
              <a:lnSpc>
                <a:spcPct val="90000"/>
              </a:lnSpc>
            </a:pPr>
            <a:r>
              <a:rPr lang="zh-CN" altLang="en-US" sz="2800" dirty="0"/>
              <a:t>这类</a:t>
            </a:r>
            <a:r>
              <a:rPr lang="en-US" altLang="zh-CN" sz="2800" dirty="0"/>
              <a:t>ROM</a:t>
            </a:r>
            <a:r>
              <a:rPr lang="zh-CN" altLang="en-US" sz="2800" dirty="0"/>
              <a:t>有</a:t>
            </a:r>
            <a:r>
              <a:rPr lang="en-US" altLang="zh-CN" sz="2800" dirty="0"/>
              <a:t>:</a:t>
            </a:r>
          </a:p>
          <a:p>
            <a:pPr lvl="2">
              <a:lnSpc>
                <a:spcPct val="90000"/>
              </a:lnSpc>
            </a:pPr>
            <a:r>
              <a:rPr lang="zh-CN" altLang="en-US" sz="2400" dirty="0"/>
              <a:t>光擦编程只读存储器</a:t>
            </a:r>
            <a:r>
              <a:rPr lang="en-US" altLang="zh-CN" sz="2400" dirty="0"/>
              <a:t>EPROM</a:t>
            </a:r>
            <a:endParaRPr lang="zh-CN" altLang="en-US" sz="2400" dirty="0"/>
          </a:p>
          <a:p>
            <a:pPr lvl="2">
              <a:lnSpc>
                <a:spcPct val="90000"/>
              </a:lnSpc>
            </a:pPr>
            <a:r>
              <a:rPr lang="zh-CN" altLang="en-US" sz="2400" dirty="0"/>
              <a:t>电擦编程只读存储器</a:t>
            </a:r>
            <a:r>
              <a:rPr lang="en-US" altLang="zh-CN" sz="2400" dirty="0"/>
              <a:t>E</a:t>
            </a:r>
            <a:r>
              <a:rPr lang="en-US" altLang="zh-CN" sz="2400" baseline="30000" dirty="0"/>
              <a:t>2</a:t>
            </a:r>
            <a:r>
              <a:rPr lang="en-US" altLang="zh-CN" sz="2400" dirty="0"/>
              <a:t>PROM</a:t>
            </a:r>
            <a:endParaRPr lang="zh-CN" altLang="en-US" sz="2400" dirty="0"/>
          </a:p>
          <a:p>
            <a:pPr lvl="2">
              <a:lnSpc>
                <a:spcPct val="90000"/>
              </a:lnSpc>
            </a:pPr>
            <a:r>
              <a:rPr lang="zh-CN" altLang="en-US" sz="2400" dirty="0"/>
              <a:t>电改写只读存储器</a:t>
            </a:r>
            <a:r>
              <a:rPr lang="en-US" altLang="zh-CN" sz="2400" dirty="0"/>
              <a:t>EAROM</a:t>
            </a:r>
            <a:r>
              <a:rPr lang="zh-CN" altLang="en-US" sz="2400" dirty="0"/>
              <a:t>。</a:t>
            </a:r>
          </a:p>
          <a:p>
            <a:pPr lvl="1">
              <a:lnSpc>
                <a:spcPct val="90000"/>
              </a:lnSpc>
            </a:pPr>
            <a:r>
              <a:rPr lang="zh-CN" altLang="en-US" sz="2800" dirty="0"/>
              <a:t>这三种器件可用</a:t>
            </a:r>
            <a:r>
              <a:rPr lang="zh-CN" altLang="en-US" sz="2800" b="1" dirty="0">
                <a:solidFill>
                  <a:srgbClr val="FF0000"/>
                </a:solidFill>
              </a:rPr>
              <a:t>紫外线</a:t>
            </a:r>
            <a:r>
              <a:rPr lang="zh-CN" altLang="en-US" sz="2800" dirty="0"/>
              <a:t>照射或电的方法擦除已写入的数据，然后，再用电的方法重新写入新的数据。</a:t>
            </a:r>
          </a:p>
          <a:p>
            <a:pPr lvl="1">
              <a:lnSpc>
                <a:spcPct val="90000"/>
              </a:lnSpc>
            </a:pPr>
            <a:r>
              <a:rPr lang="zh-CN" altLang="en-US" sz="2800" dirty="0"/>
              <a:t>用户可根据需要多次改写</a:t>
            </a:r>
            <a:r>
              <a:rPr lang="en-US" altLang="zh-CN" sz="2800" dirty="0"/>
              <a:t>ROM</a:t>
            </a:r>
            <a:r>
              <a:rPr lang="zh-CN" altLang="en-US" sz="2800" dirty="0"/>
              <a:t>中的内容。</a:t>
            </a:r>
          </a:p>
          <a:p>
            <a:pPr lvl="1">
              <a:lnSpc>
                <a:spcPct val="90000"/>
              </a:lnSpc>
            </a:pPr>
            <a:r>
              <a:rPr lang="zh-CN" altLang="en-US" sz="2800" dirty="0"/>
              <a:t>目前这类</a:t>
            </a:r>
            <a:r>
              <a:rPr lang="en-US" altLang="zh-CN" sz="2800" dirty="0"/>
              <a:t>ROM</a:t>
            </a:r>
            <a:r>
              <a:rPr lang="zh-CN" altLang="en-US" sz="2800" dirty="0"/>
              <a:t>得到最为广泛的应用。 　</a:t>
            </a:r>
          </a:p>
        </p:txBody>
      </p:sp>
      <p:sp>
        <p:nvSpPr>
          <p:cNvPr id="2" name="日期占位符 1"/>
          <p:cNvSpPr>
            <a:spLocks noGrp="1"/>
          </p:cNvSpPr>
          <p:nvPr>
            <p:ph type="dt" sz="half" idx="10"/>
          </p:nvPr>
        </p:nvSpPr>
        <p:spPr/>
        <p:txBody>
          <a:bodyPr/>
          <a:lstStyle/>
          <a:p>
            <a:pPr>
              <a:defRPr/>
            </a:pPr>
            <a:fld id="{F6093229-21F8-47FE-89E3-77B30DC35333}" type="datetime2">
              <a:rPr lang="zh-CN" altLang="en-US" smtClean="0"/>
              <a:t>2019年6月4日</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PLDs</a:t>
            </a:r>
          </a:p>
        </p:txBody>
      </p:sp>
      <p:sp>
        <p:nvSpPr>
          <p:cNvPr id="6" name="灯片编号占位符 5"/>
          <p:cNvSpPr>
            <a:spLocks noGrp="1"/>
          </p:cNvSpPr>
          <p:nvPr>
            <p:ph type="sldNum" sz="quarter" idx="12"/>
          </p:nvPr>
        </p:nvSpPr>
        <p:spPr/>
        <p:txBody>
          <a:bodyPr/>
          <a:lstStyle/>
          <a:p>
            <a:fld id="{F9363BF4-BB57-4248-B228-814E4C0943C3}" type="slidenum">
              <a:rPr lang="zh-CN" altLang="en-US"/>
              <a:pPr/>
              <a:t>19</a:t>
            </a:fld>
            <a:endParaRPr lang="en-US" altLang="zh-CN"/>
          </a:p>
        </p:txBody>
      </p:sp>
      <p:sp>
        <p:nvSpPr>
          <p:cNvPr id="379906" name="Rectangle 2"/>
          <p:cNvSpPr>
            <a:spLocks noGrp="1" noChangeArrowheads="1"/>
          </p:cNvSpPr>
          <p:nvPr>
            <p:ph type="title"/>
          </p:nvPr>
        </p:nvSpPr>
        <p:spPr>
          <a:xfrm>
            <a:off x="1000100" y="185720"/>
            <a:ext cx="7429552" cy="742950"/>
          </a:xfrm>
        </p:spPr>
        <p:txBody>
          <a:bodyPr/>
          <a:lstStyle/>
          <a:p>
            <a:r>
              <a:rPr lang="en-US" altLang="zh-CN" sz="3200" dirty="0"/>
              <a:t>2 </a:t>
            </a:r>
            <a:r>
              <a:rPr lang="en-US" altLang="zh-CN" sz="3200" dirty="0" err="1"/>
              <a:t>ROM的</a:t>
            </a:r>
            <a:r>
              <a:rPr lang="zh-CN" altLang="en-US" sz="3200" dirty="0"/>
              <a:t>分类</a:t>
            </a:r>
          </a:p>
        </p:txBody>
      </p:sp>
      <p:sp>
        <p:nvSpPr>
          <p:cNvPr id="379907" name="Rectangle 3"/>
          <p:cNvSpPr>
            <a:spLocks noGrp="1" noChangeArrowheads="1"/>
          </p:cNvSpPr>
          <p:nvPr>
            <p:ph type="body" idx="1"/>
          </p:nvPr>
        </p:nvSpPr>
        <p:spPr>
          <a:xfrm>
            <a:off x="457200" y="1239839"/>
            <a:ext cx="8686800" cy="3046418"/>
          </a:xfrm>
        </p:spPr>
        <p:txBody>
          <a:bodyPr/>
          <a:lstStyle/>
          <a:p>
            <a:r>
              <a:rPr lang="zh-CN" altLang="en-US" sz="2800" dirty="0"/>
              <a:t>光擦除可编程只读存储器（</a:t>
            </a:r>
            <a:r>
              <a:rPr lang="en-US" altLang="zh-CN" sz="2800" dirty="0"/>
              <a:t>Erasable Programmable Read Only Memory</a:t>
            </a:r>
            <a:r>
              <a:rPr lang="zh-CN" altLang="en-US" sz="2800" dirty="0"/>
              <a:t>，</a:t>
            </a:r>
            <a:r>
              <a:rPr lang="en-US" altLang="zh-CN" sz="2800" dirty="0"/>
              <a:t>EPROM</a:t>
            </a:r>
            <a:r>
              <a:rPr lang="zh-CN" altLang="en-US" sz="2800" dirty="0"/>
              <a:t>） </a:t>
            </a:r>
            <a:endParaRPr lang="en-US" altLang="zh-CN" sz="2800" dirty="0"/>
          </a:p>
          <a:p>
            <a:pPr lvl="1"/>
            <a:r>
              <a:rPr lang="zh-CN" altLang="en-US" sz="2400" dirty="0"/>
              <a:t>可利用高电压将资料编程写入，</a:t>
            </a:r>
            <a:endParaRPr lang="en-US" altLang="zh-CN" sz="2400" dirty="0"/>
          </a:p>
          <a:p>
            <a:pPr lvl="1"/>
            <a:r>
              <a:rPr lang="zh-CN" altLang="en-US" sz="2400" dirty="0"/>
              <a:t>抹除时将线路曝光于紫外线下（</a:t>
            </a:r>
            <a:r>
              <a:rPr lang="en-US" altLang="zh-CN" sz="2400" dirty="0"/>
              <a:t>5-20</a:t>
            </a:r>
            <a:r>
              <a:rPr lang="zh-CN" altLang="en-US" sz="2400" dirty="0"/>
              <a:t>分钟），则资料可被清空，并且可重复使用。</a:t>
            </a:r>
            <a:endParaRPr lang="en-US" altLang="zh-CN" sz="2400" dirty="0"/>
          </a:p>
          <a:p>
            <a:pPr lvl="1"/>
            <a:r>
              <a:rPr lang="zh-CN" altLang="en-US" sz="2400" dirty="0"/>
              <a:t>通常在封装外壳上会预留一个石英透明窗以方便曝光。</a:t>
            </a:r>
            <a:endParaRPr lang="zh-CN" altLang="en-US" sz="2000" dirty="0"/>
          </a:p>
        </p:txBody>
      </p:sp>
      <p:pic>
        <p:nvPicPr>
          <p:cNvPr id="8" name="Picture 8" descr="G5-16.gif (1927 字节)"/>
          <p:cNvPicPr>
            <a:picLocks noChangeAspect="1" noChangeArrowheads="1"/>
          </p:cNvPicPr>
          <p:nvPr/>
        </p:nvPicPr>
        <p:blipFill>
          <a:blip r:embed="rId3" cstate="print"/>
          <a:srcRect/>
          <a:stretch>
            <a:fillRect/>
          </a:stretch>
        </p:blipFill>
        <p:spPr bwMode="auto">
          <a:xfrm>
            <a:off x="5917374" y="4439444"/>
            <a:ext cx="3168650" cy="1611313"/>
          </a:xfrm>
          <a:prstGeom prst="rect">
            <a:avLst/>
          </a:prstGeom>
          <a:noFill/>
        </p:spPr>
      </p:pic>
      <p:pic>
        <p:nvPicPr>
          <p:cNvPr id="9" name="Picture 5" descr="eprom_2732_Image1"/>
          <p:cNvPicPr>
            <a:picLocks noChangeAspect="1" noChangeArrowheads="1"/>
          </p:cNvPicPr>
          <p:nvPr/>
        </p:nvPicPr>
        <p:blipFill>
          <a:blip r:embed="rId4" cstate="print"/>
          <a:srcRect/>
          <a:stretch>
            <a:fillRect/>
          </a:stretch>
        </p:blipFill>
        <p:spPr bwMode="auto">
          <a:xfrm>
            <a:off x="457200" y="3871119"/>
            <a:ext cx="2265363" cy="2179638"/>
          </a:xfrm>
          <a:prstGeom prst="rect">
            <a:avLst/>
          </a:prstGeom>
          <a:noFill/>
        </p:spPr>
      </p:pic>
      <p:pic>
        <p:nvPicPr>
          <p:cNvPr id="10" name="Picture 7" descr="pe140_uveraser"/>
          <p:cNvPicPr>
            <a:picLocks noChangeAspect="1" noChangeArrowheads="1"/>
          </p:cNvPicPr>
          <p:nvPr/>
        </p:nvPicPr>
        <p:blipFill>
          <a:blip r:embed="rId5" cstate="print"/>
          <a:srcRect/>
          <a:stretch>
            <a:fillRect/>
          </a:stretch>
        </p:blipFill>
        <p:spPr bwMode="auto">
          <a:xfrm>
            <a:off x="2722563" y="3837790"/>
            <a:ext cx="2686876" cy="2508245"/>
          </a:xfrm>
          <a:prstGeom prst="rect">
            <a:avLst/>
          </a:prstGeom>
          <a:noFill/>
        </p:spPr>
      </p:pic>
      <p:pic>
        <p:nvPicPr>
          <p:cNvPr id="11" name="Picture 11" descr="uv%20eraser"/>
          <p:cNvPicPr>
            <a:picLocks noChangeAspect="1" noChangeArrowheads="1"/>
          </p:cNvPicPr>
          <p:nvPr/>
        </p:nvPicPr>
        <p:blipFill>
          <a:blip r:embed="rId6" cstate="print"/>
          <a:srcRect/>
          <a:stretch>
            <a:fillRect/>
          </a:stretch>
        </p:blipFill>
        <p:spPr bwMode="auto">
          <a:xfrm>
            <a:off x="3517074" y="4439444"/>
            <a:ext cx="2400300" cy="1733550"/>
          </a:xfrm>
          <a:prstGeom prst="rect">
            <a:avLst/>
          </a:prstGeom>
          <a:noFill/>
          <a:effectLst>
            <a:outerShdw dist="71842" dir="2700000" algn="ctr" rotWithShape="0">
              <a:schemeClr val="tx1">
                <a:alpha val="50000"/>
              </a:schemeClr>
            </a:outerShdw>
          </a:effectLst>
        </p:spPr>
      </p:pic>
      <p:sp>
        <p:nvSpPr>
          <p:cNvPr id="2" name="日期占位符 1"/>
          <p:cNvSpPr>
            <a:spLocks noGrp="1"/>
          </p:cNvSpPr>
          <p:nvPr>
            <p:ph type="dt" sz="half" idx="10"/>
          </p:nvPr>
        </p:nvSpPr>
        <p:spPr/>
        <p:txBody>
          <a:bodyPr/>
          <a:lstStyle/>
          <a:p>
            <a:pPr>
              <a:defRPr/>
            </a:pPr>
            <a:fld id="{D2E665D8-0F3F-4274-98B6-ABD45D795ECD}" type="datetime2">
              <a:rPr lang="zh-CN" altLang="en-US" smtClean="0"/>
              <a:t>2019年6月4日</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to="" calcmode="lin" valueType="num">
                                      <p:cBhvr>
                                        <p:cTn id="7" dur="1" fill="hold"/>
                                        <p:tgtEl>
                                          <p:spTgt spid="9"/>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to="" calcmode="lin" valueType="num">
                                      <p:cBhvr>
                                        <p:cTn id="12" dur="1" fill="hold"/>
                                        <p:tgtEl>
                                          <p:spTgt spid="10"/>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to="" calcmode="lin" valueType="num">
                                      <p:cBhvr>
                                        <p:cTn id="17" dur="1" fill="hold"/>
                                        <p:tgtEl>
                                          <p:spTgt spid="11"/>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PLDs</a:t>
            </a:r>
          </a:p>
        </p:txBody>
      </p:sp>
      <p:sp>
        <p:nvSpPr>
          <p:cNvPr id="6" name="灯片编号占位符 5"/>
          <p:cNvSpPr>
            <a:spLocks noGrp="1"/>
          </p:cNvSpPr>
          <p:nvPr>
            <p:ph type="sldNum" sz="quarter" idx="12"/>
          </p:nvPr>
        </p:nvSpPr>
        <p:spPr/>
        <p:txBody>
          <a:bodyPr/>
          <a:lstStyle/>
          <a:p>
            <a:fld id="{E9F8B5FA-2DBC-4201-936E-3BBA13217EB3}" type="slidenum">
              <a:rPr lang="zh-CN" altLang="en-US"/>
              <a:pPr/>
              <a:t>2</a:t>
            </a:fld>
            <a:endParaRPr lang="en-US" altLang="zh-CN"/>
          </a:p>
        </p:txBody>
      </p:sp>
      <p:sp>
        <p:nvSpPr>
          <p:cNvPr id="314370" name="Rectangle 2"/>
          <p:cNvSpPr>
            <a:spLocks noGrp="1" noChangeArrowheads="1"/>
          </p:cNvSpPr>
          <p:nvPr>
            <p:ph type="title"/>
          </p:nvPr>
        </p:nvSpPr>
        <p:spPr/>
        <p:txBody>
          <a:bodyPr/>
          <a:lstStyle/>
          <a:p>
            <a:r>
              <a:rPr lang="zh-CN" altLang="en-US"/>
              <a:t>内容提要</a:t>
            </a:r>
          </a:p>
        </p:txBody>
      </p:sp>
      <p:sp>
        <p:nvSpPr>
          <p:cNvPr id="314371" name="Rectangle 3"/>
          <p:cNvSpPr>
            <a:spLocks noGrp="1" noChangeArrowheads="1"/>
          </p:cNvSpPr>
          <p:nvPr>
            <p:ph type="body" idx="1"/>
          </p:nvPr>
        </p:nvSpPr>
        <p:spPr/>
        <p:txBody>
          <a:bodyPr/>
          <a:lstStyle/>
          <a:p>
            <a:r>
              <a:rPr lang="zh-CN" altLang="en-US" sz="4800" dirty="0"/>
              <a:t>半导体存储器</a:t>
            </a:r>
            <a:endParaRPr lang="en-US" altLang="zh-CN" sz="4800" dirty="0"/>
          </a:p>
          <a:p>
            <a:pPr lvl="1"/>
            <a:r>
              <a:rPr lang="en-US" altLang="zh-CN" sz="4400" dirty="0"/>
              <a:t>ROM</a:t>
            </a:r>
          </a:p>
          <a:p>
            <a:pPr lvl="1"/>
            <a:r>
              <a:rPr lang="en-US" altLang="zh-CN" sz="4400" dirty="0"/>
              <a:t>RAM</a:t>
            </a:r>
            <a:endParaRPr lang="zh-CN" altLang="en-US" sz="4400" dirty="0"/>
          </a:p>
          <a:p>
            <a:r>
              <a:rPr lang="zh-CN" altLang="en-US" sz="4800"/>
              <a:t>可编程逻辑器件</a:t>
            </a:r>
            <a:endParaRPr lang="en-US" altLang="zh-CN" sz="4800" dirty="0"/>
          </a:p>
          <a:p>
            <a:pPr lvl="1"/>
            <a:r>
              <a:rPr lang="en-US" altLang="zh-CN" sz="4400" dirty="0"/>
              <a:t>Simple PLD</a:t>
            </a:r>
          </a:p>
          <a:p>
            <a:pPr lvl="1"/>
            <a:r>
              <a:rPr lang="en-US" altLang="zh-CN" sz="4400" dirty="0"/>
              <a:t>Complex PLD/FPGA</a:t>
            </a:r>
            <a:endParaRPr lang="zh-CN" altLang="en-US" sz="4400" dirty="0"/>
          </a:p>
        </p:txBody>
      </p:sp>
      <p:sp>
        <p:nvSpPr>
          <p:cNvPr id="2" name="日期占位符 1"/>
          <p:cNvSpPr>
            <a:spLocks noGrp="1"/>
          </p:cNvSpPr>
          <p:nvPr>
            <p:ph type="dt" sz="half" idx="10"/>
          </p:nvPr>
        </p:nvSpPr>
        <p:spPr/>
        <p:txBody>
          <a:bodyPr/>
          <a:lstStyle/>
          <a:p>
            <a:pPr>
              <a:defRPr/>
            </a:pPr>
            <a:fld id="{BD0A352D-F20A-4287-8352-14579BEC5367}" type="datetime2">
              <a:rPr lang="zh-CN" altLang="en-US" smtClean="0"/>
              <a:t>2019年6月4日</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5"/>
          <p:cNvSpPr>
            <a:spLocks noGrp="1"/>
          </p:cNvSpPr>
          <p:nvPr>
            <p:ph type="ftr" sz="quarter" idx="11"/>
          </p:nvPr>
        </p:nvSpPr>
        <p:spPr/>
        <p:txBody>
          <a:bodyPr/>
          <a:lstStyle/>
          <a:p>
            <a:r>
              <a:rPr lang="en-US" altLang="zh-CN"/>
              <a:t>PLDs</a:t>
            </a:r>
          </a:p>
        </p:txBody>
      </p:sp>
      <p:sp>
        <p:nvSpPr>
          <p:cNvPr id="9" name="灯片编号占位符 6"/>
          <p:cNvSpPr>
            <a:spLocks noGrp="1"/>
          </p:cNvSpPr>
          <p:nvPr>
            <p:ph type="sldNum" sz="quarter" idx="12"/>
          </p:nvPr>
        </p:nvSpPr>
        <p:spPr/>
        <p:txBody>
          <a:bodyPr/>
          <a:lstStyle/>
          <a:p>
            <a:fld id="{66B4B654-5A4F-4266-B970-26A6502A2F69}" type="slidenum">
              <a:rPr lang="zh-CN" altLang="en-US"/>
              <a:pPr/>
              <a:t>20</a:t>
            </a:fld>
            <a:endParaRPr lang="en-US" altLang="zh-CN"/>
          </a:p>
        </p:txBody>
      </p:sp>
      <p:sp>
        <p:nvSpPr>
          <p:cNvPr id="381954" name="Rectangle 2"/>
          <p:cNvSpPr>
            <a:spLocks noGrp="1" noChangeArrowheads="1"/>
          </p:cNvSpPr>
          <p:nvPr>
            <p:ph type="title"/>
          </p:nvPr>
        </p:nvSpPr>
        <p:spPr>
          <a:xfrm>
            <a:off x="1143000" y="116632"/>
            <a:ext cx="7793038" cy="906463"/>
          </a:xfrm>
        </p:spPr>
        <p:txBody>
          <a:bodyPr/>
          <a:lstStyle/>
          <a:p>
            <a:r>
              <a:rPr lang="en-US" altLang="zh-CN" sz="3600" dirty="0" err="1"/>
              <a:t>ROM的</a:t>
            </a:r>
            <a:r>
              <a:rPr lang="zh-CN" altLang="en-US" sz="3600" dirty="0"/>
              <a:t>类型</a:t>
            </a:r>
            <a:endParaRPr lang="zh-CN" altLang="en-US" sz="3200" dirty="0"/>
          </a:p>
        </p:txBody>
      </p:sp>
      <p:sp>
        <p:nvSpPr>
          <p:cNvPr id="381955" name="Rectangle 3"/>
          <p:cNvSpPr>
            <a:spLocks noGrp="1" noChangeArrowheads="1"/>
          </p:cNvSpPr>
          <p:nvPr>
            <p:ph type="body" sz="half" idx="1"/>
          </p:nvPr>
        </p:nvSpPr>
        <p:spPr>
          <a:xfrm>
            <a:off x="107504" y="1135063"/>
            <a:ext cx="9036496" cy="5030241"/>
          </a:xfrm>
        </p:spPr>
        <p:txBody>
          <a:bodyPr/>
          <a:lstStyle/>
          <a:p>
            <a:pPr>
              <a:lnSpc>
                <a:spcPct val="90000"/>
              </a:lnSpc>
            </a:pPr>
            <a:r>
              <a:rPr lang="zh-CN" altLang="en-US" sz="2800" dirty="0"/>
              <a:t>可电擦除可编程只读存储器</a:t>
            </a:r>
            <a:r>
              <a:rPr lang="en-US" altLang="zh-CN" sz="2800" dirty="0"/>
              <a:t>EEPROM</a:t>
            </a:r>
          </a:p>
          <a:p>
            <a:pPr lvl="1">
              <a:lnSpc>
                <a:spcPct val="90000"/>
              </a:lnSpc>
            </a:pPr>
            <a:r>
              <a:rPr lang="en-US" altLang="zh-CN" sz="2400" dirty="0"/>
              <a:t>EEPROM</a:t>
            </a:r>
            <a:r>
              <a:rPr lang="zh-CN" altLang="en-US" sz="2400" dirty="0"/>
              <a:t>也写成</a:t>
            </a:r>
            <a:r>
              <a:rPr lang="en-US" altLang="zh-CN" sz="2400" dirty="0"/>
              <a:t>E</a:t>
            </a:r>
            <a:r>
              <a:rPr lang="en-US" altLang="zh-CN" sz="2400" baseline="30000" dirty="0"/>
              <a:t>2</a:t>
            </a:r>
            <a:r>
              <a:rPr lang="en-US" altLang="zh-CN" sz="2400" dirty="0"/>
              <a:t>PROM</a:t>
            </a:r>
            <a:r>
              <a:rPr lang="zh-CN" altLang="en-US" sz="2400" dirty="0"/>
              <a:t>，</a:t>
            </a:r>
          </a:p>
          <a:p>
            <a:pPr lvl="1">
              <a:lnSpc>
                <a:spcPct val="90000"/>
              </a:lnSpc>
            </a:pPr>
            <a:r>
              <a:rPr lang="zh-CN" altLang="en-US" sz="2400" dirty="0"/>
              <a:t>最大优点是单个存储单元可直接用</a:t>
            </a:r>
            <a:r>
              <a:rPr lang="zh-CN" altLang="en-US" sz="2400" b="1" dirty="0">
                <a:solidFill>
                  <a:srgbClr val="FF0000"/>
                </a:solidFill>
              </a:rPr>
              <a:t>电信号</a:t>
            </a:r>
            <a:r>
              <a:rPr lang="zh-CN" altLang="en-US" sz="2400" dirty="0"/>
              <a:t>擦除，也可用电信号写入。</a:t>
            </a:r>
            <a:endParaRPr lang="en-US" altLang="zh-CN" sz="2400" dirty="0"/>
          </a:p>
          <a:p>
            <a:pPr lvl="1">
              <a:lnSpc>
                <a:spcPct val="90000"/>
              </a:lnSpc>
            </a:pPr>
            <a:r>
              <a:rPr lang="zh-CN" altLang="en-US" sz="2400" dirty="0"/>
              <a:t>浮栅被更薄的绝缘层包围。</a:t>
            </a:r>
            <a:endParaRPr lang="en-US" altLang="zh-CN" sz="2400" dirty="0"/>
          </a:p>
          <a:p>
            <a:r>
              <a:rPr lang="zh-CN" altLang="en-US" sz="2800" b="1" dirty="0"/>
              <a:t>快闪存储器</a:t>
            </a:r>
            <a:r>
              <a:rPr lang="en-US" altLang="zh-CN" sz="2800" dirty="0"/>
              <a:t>Flash memory </a:t>
            </a:r>
            <a:r>
              <a:rPr lang="zh-CN" altLang="en-US" sz="2800" dirty="0"/>
              <a:t>指的是“闪存”</a:t>
            </a:r>
            <a:endParaRPr lang="en-US" altLang="zh-CN" sz="2800" dirty="0"/>
          </a:p>
          <a:p>
            <a:pPr lvl="1"/>
            <a:r>
              <a:rPr lang="zh-CN" altLang="en-US" sz="2400" dirty="0"/>
              <a:t>闪存是一种特殊的、以宏块为单位进行读写的</a:t>
            </a:r>
            <a:r>
              <a:rPr lang="en-US" altLang="zh-CN" sz="2400" dirty="0"/>
              <a:t>EEPROM</a:t>
            </a:r>
            <a:r>
              <a:rPr lang="zh-CN" altLang="en-US" sz="2400" dirty="0"/>
              <a:t>。</a:t>
            </a:r>
            <a:endParaRPr lang="en-US" altLang="zh-CN" sz="2400" dirty="0"/>
          </a:p>
          <a:p>
            <a:pPr lvl="1"/>
            <a:r>
              <a:rPr lang="zh-CN" altLang="en-US" sz="2400" dirty="0"/>
              <a:t>每个</a:t>
            </a:r>
            <a:r>
              <a:rPr lang="zh-CN" altLang="en-US" sz="2400" b="1" dirty="0">
                <a:solidFill>
                  <a:srgbClr val="FF0000"/>
                </a:solidFill>
              </a:rPr>
              <a:t>宏块</a:t>
            </a:r>
            <a:r>
              <a:rPr lang="zh-CN" altLang="en-US" sz="2400" dirty="0"/>
              <a:t>的大小不定，不同厂家的产品有不同的规格。</a:t>
            </a:r>
            <a:endParaRPr lang="en-US" altLang="zh-CN" sz="2400" dirty="0"/>
          </a:p>
          <a:p>
            <a:pPr lvl="1"/>
            <a:r>
              <a:rPr lang="zh-CN" altLang="en-US" sz="2400" dirty="0"/>
              <a:t>具有成本低、抗震、速度快、无噪声、耗电低的优点，目前成为非易失性固态存储应用最广泛的技术。</a:t>
            </a:r>
            <a:endParaRPr lang="en-US" altLang="zh-CN" sz="2400" dirty="0"/>
          </a:p>
          <a:p>
            <a:pPr lvl="1"/>
            <a:r>
              <a:rPr lang="zh-CN" altLang="en-US" sz="2400" dirty="0"/>
              <a:t>用于</a:t>
            </a:r>
            <a:r>
              <a:rPr lang="en-US" altLang="zh-CN" sz="2400" dirty="0"/>
              <a:t>u</a:t>
            </a:r>
            <a:r>
              <a:rPr lang="zh-CN" altLang="en-US" sz="2400" dirty="0"/>
              <a:t>盘、</a:t>
            </a:r>
            <a:r>
              <a:rPr lang="en-US" altLang="zh-CN" sz="2400" dirty="0"/>
              <a:t>PDA</a:t>
            </a:r>
            <a:r>
              <a:rPr lang="zh-CN" altLang="en-US" sz="2400" dirty="0"/>
              <a:t>、笔记本电脑、</a:t>
            </a:r>
            <a:r>
              <a:rPr lang="en-US" altLang="zh-CN" sz="2400" dirty="0"/>
              <a:t> </a:t>
            </a:r>
            <a:r>
              <a:rPr lang="zh-CN" altLang="en-US" sz="2400" dirty="0"/>
              <a:t>数字随身听、</a:t>
            </a:r>
            <a:r>
              <a:rPr lang="en-US" altLang="zh-CN" sz="2400" dirty="0"/>
              <a:t> </a:t>
            </a:r>
            <a:r>
              <a:rPr lang="zh-CN" altLang="en-US" sz="2400" dirty="0"/>
              <a:t>数码相机和手机等各类便携设备。</a:t>
            </a:r>
            <a:endParaRPr lang="en-US" altLang="zh-CN" sz="2400" dirty="0"/>
          </a:p>
          <a:p>
            <a:pPr>
              <a:lnSpc>
                <a:spcPct val="90000"/>
              </a:lnSpc>
            </a:pPr>
            <a:endParaRPr lang="zh-CN" altLang="en-US" sz="3200" dirty="0"/>
          </a:p>
        </p:txBody>
      </p:sp>
      <p:sp>
        <p:nvSpPr>
          <p:cNvPr id="2" name="日期占位符 1"/>
          <p:cNvSpPr>
            <a:spLocks noGrp="1"/>
          </p:cNvSpPr>
          <p:nvPr>
            <p:ph type="dt" sz="half" idx="10"/>
          </p:nvPr>
        </p:nvSpPr>
        <p:spPr/>
        <p:txBody>
          <a:bodyPr/>
          <a:lstStyle/>
          <a:p>
            <a:fld id="{91946C21-845A-4D31-9C1F-01EA9CD5C38E}" type="datetime2">
              <a:rPr lang="zh-CN" altLang="en-US" smtClean="0"/>
              <a:t>2019年6月4日</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ROM</a:t>
            </a:r>
            <a:r>
              <a:rPr lang="zh-CN" altLang="en-US" dirty="0"/>
              <a:t>结构</a:t>
            </a:r>
          </a:p>
        </p:txBody>
      </p:sp>
      <p:sp>
        <p:nvSpPr>
          <p:cNvPr id="5" name="页脚占位符 4"/>
          <p:cNvSpPr>
            <a:spLocks noGrp="1"/>
          </p:cNvSpPr>
          <p:nvPr>
            <p:ph type="ftr" sz="quarter" idx="11"/>
          </p:nvPr>
        </p:nvSpPr>
        <p:spPr/>
        <p:txBody>
          <a:bodyPr/>
          <a:lstStyle/>
          <a:p>
            <a:pPr>
              <a:defRPr/>
            </a:pPr>
            <a:r>
              <a:rPr lang="en-US" altLang="zh-CN"/>
              <a:t>PLDs</a:t>
            </a:r>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21</a:t>
            </a:fld>
            <a:endParaRPr lang="en-US" altLang="zh-CN"/>
          </a:p>
        </p:txBody>
      </p:sp>
      <p:graphicFrame>
        <p:nvGraphicFramePr>
          <p:cNvPr id="295938" name="Object 2"/>
          <p:cNvGraphicFramePr>
            <a:graphicFrameLocks noGrp="1" noChangeAspect="1"/>
          </p:cNvGraphicFramePr>
          <p:nvPr>
            <p:ph idx="1"/>
          </p:nvPr>
        </p:nvGraphicFramePr>
        <p:xfrm>
          <a:off x="0" y="1102121"/>
          <a:ext cx="6019800" cy="5290742"/>
        </p:xfrm>
        <a:graphic>
          <a:graphicData uri="http://schemas.openxmlformats.org/presentationml/2006/ole">
            <mc:AlternateContent xmlns:mc="http://schemas.openxmlformats.org/markup-compatibility/2006">
              <mc:Choice xmlns:v="urn:schemas-microsoft-com:vml" Requires="v">
                <p:oleObj spid="_x0000_s487488" name="Artwork" r:id="rId4" imgW="4409524" imgH="4648849" progId="">
                  <p:embed/>
                </p:oleObj>
              </mc:Choice>
              <mc:Fallback>
                <p:oleObj name="Artwork" r:id="rId4" imgW="4409524" imgH="4648849"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102121"/>
                        <a:ext cx="6019800" cy="529074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8"/>
          <p:cNvSpPr txBox="1">
            <a:spLocks noChangeArrowheads="1"/>
          </p:cNvSpPr>
          <p:nvPr/>
        </p:nvSpPr>
        <p:spPr>
          <a:xfrm>
            <a:off x="6008799" y="4270375"/>
            <a:ext cx="3135201" cy="206375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itchFamily="2" charset="2"/>
              <a:buChar char="l"/>
              <a:tabLst/>
              <a:defRPr/>
            </a:pPr>
            <a:r>
              <a:rPr kumimoji="0" lang="zh-CN" altLang="en-US" sz="2600" b="0" i="0" u="none" strike="noStrike" kern="0" cap="none" spc="0" normalizeH="0" baseline="0" noProof="0" dirty="0">
                <a:ln>
                  <a:noFill/>
                </a:ln>
                <a:solidFill>
                  <a:schemeClr val="tx1"/>
                </a:solidFill>
                <a:effectLst/>
                <a:uLnTx/>
                <a:uFillTx/>
                <a:latin typeface="+mn-lt"/>
                <a:ea typeface="+mn-ea"/>
                <a:cs typeface="+mn-cs"/>
              </a:rPr>
              <a:t>地址输入端 </a:t>
            </a:r>
            <a:r>
              <a:rPr kumimoji="0" lang="en-US" altLang="zh-CN" sz="2600" b="0" i="0" u="none" strike="noStrike" kern="0" cap="none" spc="0" normalizeH="0" baseline="0" noProof="0" dirty="0">
                <a:ln>
                  <a:noFill/>
                </a:ln>
                <a:solidFill>
                  <a:schemeClr val="tx1"/>
                </a:solidFill>
                <a:effectLst/>
                <a:uLnTx/>
                <a:uFillTx/>
                <a:latin typeface="+mn-lt"/>
                <a:ea typeface="+mn-ea"/>
                <a:cs typeface="+mn-cs"/>
              </a:rPr>
              <a:t>A</a:t>
            </a:r>
            <a:r>
              <a:rPr kumimoji="0" lang="en-US" altLang="zh-CN" sz="2600" b="0" i="0" u="none" strike="noStrike" kern="0" cap="none" spc="0" normalizeH="0" baseline="0" noProof="0" dirty="0">
                <a:ln>
                  <a:noFill/>
                </a:ln>
                <a:solidFill>
                  <a:srgbClr val="990000"/>
                </a:solidFill>
                <a:effectLst/>
                <a:uLnTx/>
                <a:uFillTx/>
                <a:latin typeface="+mn-lt"/>
                <a:ea typeface="+mn-ea"/>
                <a:cs typeface="+mn-cs"/>
              </a:rPr>
              <a:t>x</a:t>
            </a:r>
          </a:p>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itchFamily="2" charset="2"/>
              <a:buChar char="l"/>
              <a:tabLst/>
              <a:defRPr/>
            </a:pPr>
            <a:r>
              <a:rPr kumimoji="0" lang="zh-CN" altLang="en-US" sz="2600" b="0" i="0" u="none" strike="noStrike" kern="0" cap="none" spc="0" normalizeH="0" baseline="0" noProof="0" dirty="0">
                <a:ln>
                  <a:noFill/>
                </a:ln>
                <a:solidFill>
                  <a:schemeClr val="tx1"/>
                </a:solidFill>
                <a:effectLst/>
                <a:uLnTx/>
                <a:uFillTx/>
                <a:latin typeface="+mn-lt"/>
                <a:ea typeface="+mn-ea"/>
                <a:cs typeface="+mn-cs"/>
              </a:rPr>
              <a:t>数据输出端 </a:t>
            </a:r>
            <a:r>
              <a:rPr kumimoji="0" lang="en-US" altLang="zh-CN" sz="2600" b="0" i="0" u="none" strike="noStrike" kern="0" cap="none" spc="0" normalizeH="0" baseline="0" noProof="0" dirty="0" err="1">
                <a:ln>
                  <a:noFill/>
                </a:ln>
                <a:solidFill>
                  <a:schemeClr val="tx1"/>
                </a:solidFill>
                <a:effectLst/>
                <a:uLnTx/>
                <a:uFillTx/>
                <a:latin typeface="+mn-lt"/>
                <a:ea typeface="+mn-ea"/>
                <a:cs typeface="+mn-cs"/>
              </a:rPr>
              <a:t>Dx</a:t>
            </a:r>
            <a:endParaRPr kumimoji="0" lang="en-US" altLang="zh-CN" sz="26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itchFamily="2" charset="2"/>
              <a:buChar char="l"/>
              <a:tabLst/>
              <a:defRPr/>
            </a:pPr>
            <a:r>
              <a:rPr kumimoji="0" lang="zh-CN" altLang="en-US" sz="2600" b="0" i="0" u="none" strike="noStrike" kern="0" cap="none" spc="0" normalizeH="0" baseline="0" noProof="0" dirty="0">
                <a:ln>
                  <a:noFill/>
                </a:ln>
                <a:solidFill>
                  <a:schemeClr val="tx1"/>
                </a:solidFill>
                <a:effectLst/>
                <a:uLnTx/>
                <a:uFillTx/>
                <a:latin typeface="+mn-lt"/>
                <a:ea typeface="+mn-ea"/>
                <a:cs typeface="+mn-cs"/>
              </a:rPr>
              <a:t>片选端</a:t>
            </a:r>
            <a:r>
              <a:rPr kumimoji="0" lang="en-US" altLang="zh-CN" sz="2600" b="0" i="0" u="none" strike="noStrike" kern="0" cap="none" spc="0" normalizeH="0" baseline="0" noProof="0" dirty="0">
                <a:ln>
                  <a:noFill/>
                </a:ln>
                <a:solidFill>
                  <a:schemeClr val="tx1"/>
                </a:solidFill>
                <a:effectLst/>
                <a:uLnTx/>
                <a:uFillTx/>
                <a:latin typeface="+mn-lt"/>
                <a:ea typeface="+mn-ea"/>
                <a:cs typeface="+mn-cs"/>
              </a:rPr>
              <a:t>CE/CS</a:t>
            </a:r>
          </a:p>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itchFamily="2" charset="2"/>
              <a:buChar char="l"/>
              <a:tabLst/>
              <a:defRPr/>
            </a:pPr>
            <a:r>
              <a:rPr kumimoji="0" lang="zh-CN" altLang="en-US" sz="2600" b="0" i="0" u="none" strike="noStrike" kern="0" cap="none" spc="0" normalizeH="0" baseline="0" noProof="0" dirty="0">
                <a:ln>
                  <a:noFill/>
                </a:ln>
                <a:solidFill>
                  <a:schemeClr val="tx1"/>
                </a:solidFill>
                <a:effectLst/>
                <a:uLnTx/>
                <a:uFillTx/>
                <a:latin typeface="+mn-lt"/>
                <a:ea typeface="+mn-ea"/>
                <a:cs typeface="+mn-cs"/>
              </a:rPr>
              <a:t>输出使能</a:t>
            </a:r>
            <a:r>
              <a:rPr kumimoji="0" lang="en-US" altLang="zh-CN" sz="2600" b="0" i="0" u="none" strike="noStrike" kern="0" cap="none" spc="0" normalizeH="0" baseline="0" noProof="0" dirty="0">
                <a:ln>
                  <a:noFill/>
                </a:ln>
                <a:solidFill>
                  <a:schemeClr val="tx1"/>
                </a:solidFill>
                <a:effectLst/>
                <a:uLnTx/>
                <a:uFillTx/>
                <a:latin typeface="+mn-lt"/>
                <a:ea typeface="+mn-ea"/>
                <a:cs typeface="+mn-cs"/>
              </a:rPr>
              <a:t>OE</a:t>
            </a:r>
          </a:p>
        </p:txBody>
      </p:sp>
      <p:grpSp>
        <p:nvGrpSpPr>
          <p:cNvPr id="3" name="Group 36"/>
          <p:cNvGrpSpPr>
            <a:grpSpLocks/>
          </p:cNvGrpSpPr>
          <p:nvPr/>
        </p:nvGrpSpPr>
        <p:grpSpPr bwMode="auto">
          <a:xfrm>
            <a:off x="6089658" y="1392238"/>
            <a:ext cx="3054342" cy="1854200"/>
            <a:chOff x="1633" y="777"/>
            <a:chExt cx="2112" cy="1168"/>
          </a:xfrm>
        </p:grpSpPr>
        <p:sp>
          <p:nvSpPr>
            <p:cNvPr id="10" name="Text Box 5"/>
            <p:cNvSpPr txBox="1">
              <a:spLocks noChangeArrowheads="1"/>
            </p:cNvSpPr>
            <p:nvPr/>
          </p:nvSpPr>
          <p:spPr bwMode="auto">
            <a:xfrm>
              <a:off x="2113" y="825"/>
              <a:ext cx="1117" cy="770"/>
            </a:xfrm>
            <a:prstGeom prst="rect">
              <a:avLst/>
            </a:prstGeom>
            <a:noFill/>
            <a:ln w="25400">
              <a:noFill/>
              <a:miter lim="800000"/>
              <a:headEnd type="none" w="sm" len="sm"/>
              <a:tailEnd type="none" w="sm" len="sm"/>
            </a:ln>
            <a:effectLst/>
          </p:spPr>
          <p:txBody>
            <a:bodyPr>
              <a:spAutoFit/>
            </a:bodyPr>
            <a:lstStyle/>
            <a:p>
              <a:pPr>
                <a:tabLst>
                  <a:tab pos="1082675" algn="l"/>
                </a:tabLst>
              </a:pPr>
              <a:r>
                <a:rPr lang="en-US" altLang="zh-CN" dirty="0">
                  <a:ea typeface="宋体" pitchFamily="2" charset="-122"/>
                </a:rPr>
                <a:t>   2</a:t>
              </a:r>
              <a:r>
                <a:rPr lang="en-US" altLang="zh-CN" baseline="30000" dirty="0">
                  <a:ea typeface="宋体" pitchFamily="2" charset="-122"/>
                </a:rPr>
                <a:t>k</a:t>
              </a:r>
              <a:r>
                <a:rPr lang="en-US" altLang="zh-CN" dirty="0">
                  <a:ea typeface="宋体" pitchFamily="2" charset="-122"/>
                </a:rPr>
                <a:t> x n ROM</a:t>
              </a:r>
            </a:p>
            <a:p>
              <a:pPr>
                <a:tabLst>
                  <a:tab pos="1082675" algn="l"/>
                </a:tabLst>
              </a:pPr>
              <a:endParaRPr lang="tr-TR" sz="800" dirty="0"/>
            </a:p>
            <a:p>
              <a:pPr>
                <a:tabLst>
                  <a:tab pos="1082675" algn="l"/>
                </a:tabLst>
              </a:pPr>
              <a:endParaRPr lang="tr-TR" sz="800" dirty="0"/>
            </a:p>
            <a:p>
              <a:pPr>
                <a:tabLst>
                  <a:tab pos="1082675" algn="l"/>
                </a:tabLst>
              </a:pPr>
              <a:endParaRPr lang="tr-TR" sz="800" dirty="0"/>
            </a:p>
            <a:p>
              <a:pPr>
                <a:tabLst>
                  <a:tab pos="1082675" algn="l"/>
                </a:tabLst>
              </a:pPr>
              <a:r>
                <a:rPr lang="en-US" altLang="zh-CN" sz="1600" dirty="0">
                  <a:ea typeface="宋体" pitchFamily="2" charset="-122"/>
                </a:rPr>
                <a:t>ADRS</a:t>
              </a:r>
              <a:r>
                <a:rPr lang="tr-TR" sz="1600" dirty="0"/>
                <a:t>         Data  </a:t>
              </a:r>
            </a:p>
            <a:p>
              <a:pPr>
                <a:tabLst>
                  <a:tab pos="1082675" algn="l"/>
                </a:tabLst>
              </a:pPr>
              <a:r>
                <a:rPr lang="tr-TR" sz="1600" dirty="0"/>
                <a:t>                   </a:t>
              </a:r>
              <a:r>
                <a:rPr lang="en-US" altLang="zh-CN" sz="1600" dirty="0">
                  <a:ea typeface="宋体" pitchFamily="2" charset="-122"/>
                </a:rPr>
                <a:t>O</a:t>
              </a:r>
              <a:r>
                <a:rPr lang="tr-TR" sz="1600" dirty="0"/>
                <a:t>ut</a:t>
              </a:r>
            </a:p>
          </p:txBody>
        </p:sp>
        <p:sp>
          <p:nvSpPr>
            <p:cNvPr id="11" name="Rectangle 6"/>
            <p:cNvSpPr>
              <a:spLocks noChangeArrowheads="1"/>
            </p:cNvSpPr>
            <p:nvPr/>
          </p:nvSpPr>
          <p:spPr bwMode="auto">
            <a:xfrm>
              <a:off x="2113" y="777"/>
              <a:ext cx="1153" cy="1159"/>
            </a:xfrm>
            <a:prstGeom prst="rect">
              <a:avLst/>
            </a:prstGeom>
            <a:noFill/>
            <a:ln w="25400">
              <a:solidFill>
                <a:schemeClr val="tx1"/>
              </a:solidFill>
              <a:miter lim="800000"/>
              <a:headEnd type="none" w="sm" len="sm"/>
              <a:tailEnd type="none" w="sm" len="sm"/>
            </a:ln>
            <a:effectLst/>
          </p:spPr>
          <p:txBody>
            <a:bodyPr wrap="none" anchor="ctr"/>
            <a:lstStyle/>
            <a:p>
              <a:endParaRPr lang="zh-CN" altLang="en-US"/>
            </a:p>
          </p:txBody>
        </p:sp>
        <p:sp>
          <p:nvSpPr>
            <p:cNvPr id="12" name="Line 7"/>
            <p:cNvSpPr>
              <a:spLocks noChangeShapeType="1"/>
            </p:cNvSpPr>
            <p:nvPr/>
          </p:nvSpPr>
          <p:spPr bwMode="auto">
            <a:xfrm>
              <a:off x="1633" y="1616"/>
              <a:ext cx="480" cy="0"/>
            </a:xfrm>
            <a:prstGeom prst="line">
              <a:avLst/>
            </a:prstGeom>
            <a:noFill/>
            <a:ln w="25400">
              <a:solidFill>
                <a:schemeClr val="tx1"/>
              </a:solidFill>
              <a:round/>
              <a:headEnd type="none" w="sm" len="sm"/>
              <a:tailEnd type="triangle" w="med" len="med"/>
            </a:ln>
            <a:effectLst/>
          </p:spPr>
          <p:txBody>
            <a:bodyPr wrap="none" anchor="ctr"/>
            <a:lstStyle/>
            <a:p>
              <a:endParaRPr lang="zh-CN" altLang="en-US"/>
            </a:p>
          </p:txBody>
        </p:sp>
        <p:grpSp>
          <p:nvGrpSpPr>
            <p:cNvPr id="7" name="Group 8"/>
            <p:cNvGrpSpPr>
              <a:grpSpLocks/>
            </p:cNvGrpSpPr>
            <p:nvPr/>
          </p:nvGrpSpPr>
          <p:grpSpPr bwMode="auto">
            <a:xfrm>
              <a:off x="1633" y="1151"/>
              <a:ext cx="480" cy="240"/>
              <a:chOff x="624" y="1824"/>
              <a:chExt cx="480" cy="240"/>
            </a:xfrm>
          </p:grpSpPr>
          <p:sp>
            <p:nvSpPr>
              <p:cNvPr id="21" name="Line 9"/>
              <p:cNvSpPr>
                <a:spLocks noChangeShapeType="1"/>
              </p:cNvSpPr>
              <p:nvPr/>
            </p:nvSpPr>
            <p:spPr bwMode="auto">
              <a:xfrm>
                <a:off x="624" y="2016"/>
                <a:ext cx="480" cy="0"/>
              </a:xfrm>
              <a:prstGeom prst="line">
                <a:avLst/>
              </a:prstGeom>
              <a:noFill/>
              <a:ln w="25400">
                <a:solidFill>
                  <a:schemeClr val="tx1"/>
                </a:solidFill>
                <a:round/>
                <a:headEnd type="none" w="sm" len="sm"/>
                <a:tailEnd type="triangle" w="med" len="med"/>
              </a:ln>
              <a:effectLst/>
            </p:spPr>
            <p:txBody>
              <a:bodyPr wrap="none" anchor="ctr"/>
              <a:lstStyle/>
              <a:p>
                <a:endParaRPr lang="zh-CN" altLang="en-US"/>
              </a:p>
            </p:txBody>
          </p:sp>
          <p:grpSp>
            <p:nvGrpSpPr>
              <p:cNvPr id="9" name="Group 10"/>
              <p:cNvGrpSpPr>
                <a:grpSpLocks/>
              </p:cNvGrpSpPr>
              <p:nvPr/>
            </p:nvGrpSpPr>
            <p:grpSpPr bwMode="auto">
              <a:xfrm>
                <a:off x="672" y="1824"/>
                <a:ext cx="192" cy="240"/>
                <a:chOff x="672" y="1824"/>
                <a:chExt cx="192" cy="240"/>
              </a:xfrm>
            </p:grpSpPr>
            <p:sp>
              <p:nvSpPr>
                <p:cNvPr id="23" name="Line 11"/>
                <p:cNvSpPr>
                  <a:spLocks noChangeShapeType="1"/>
                </p:cNvSpPr>
                <p:nvPr/>
              </p:nvSpPr>
              <p:spPr bwMode="auto">
                <a:xfrm flipH="1">
                  <a:off x="816" y="1920"/>
                  <a:ext cx="48" cy="144"/>
                </a:xfrm>
                <a:prstGeom prst="line">
                  <a:avLst/>
                </a:prstGeom>
                <a:noFill/>
                <a:ln w="25400">
                  <a:solidFill>
                    <a:schemeClr val="tx1"/>
                  </a:solidFill>
                  <a:round/>
                  <a:headEnd type="none" w="sm" len="sm"/>
                  <a:tailEnd type="none" w="sm" len="sm"/>
                </a:ln>
                <a:effectLst/>
              </p:spPr>
              <p:txBody>
                <a:bodyPr wrap="none" anchor="ctr"/>
                <a:lstStyle/>
                <a:p>
                  <a:endParaRPr lang="zh-CN" altLang="en-US"/>
                </a:p>
              </p:txBody>
            </p:sp>
            <p:sp>
              <p:nvSpPr>
                <p:cNvPr id="24" name="Text Box 12"/>
                <p:cNvSpPr txBox="1">
                  <a:spLocks noChangeArrowheads="1"/>
                </p:cNvSpPr>
                <p:nvPr/>
              </p:nvSpPr>
              <p:spPr bwMode="auto">
                <a:xfrm>
                  <a:off x="672" y="1824"/>
                  <a:ext cx="185" cy="212"/>
                </a:xfrm>
                <a:prstGeom prst="rect">
                  <a:avLst/>
                </a:prstGeom>
                <a:noFill/>
                <a:ln w="25400">
                  <a:noFill/>
                  <a:miter lim="800000"/>
                  <a:headEnd type="none" w="sm" len="sm"/>
                  <a:tailEnd type="none" w="sm" len="sm"/>
                </a:ln>
                <a:effectLst/>
              </p:spPr>
              <p:txBody>
                <a:bodyPr wrap="none">
                  <a:spAutoFit/>
                </a:bodyPr>
                <a:lstStyle/>
                <a:p>
                  <a:r>
                    <a:rPr lang="en-US" altLang="zh-CN" sz="1600">
                      <a:ea typeface="宋体" pitchFamily="2" charset="-122"/>
                    </a:rPr>
                    <a:t>k</a:t>
                  </a:r>
                  <a:endParaRPr lang="en-US" altLang="zh-CN">
                    <a:ea typeface="宋体" pitchFamily="2" charset="-122"/>
                  </a:endParaRPr>
                </a:p>
              </p:txBody>
            </p:sp>
          </p:grpSp>
        </p:grpSp>
        <p:grpSp>
          <p:nvGrpSpPr>
            <p:cNvPr id="13" name="Group 13"/>
            <p:cNvGrpSpPr>
              <a:grpSpLocks/>
            </p:cNvGrpSpPr>
            <p:nvPr/>
          </p:nvGrpSpPr>
          <p:grpSpPr bwMode="auto">
            <a:xfrm>
              <a:off x="3265" y="1217"/>
              <a:ext cx="480" cy="240"/>
              <a:chOff x="2256" y="1824"/>
              <a:chExt cx="480" cy="240"/>
            </a:xfrm>
          </p:grpSpPr>
          <p:sp>
            <p:nvSpPr>
              <p:cNvPr id="17" name="Line 14"/>
              <p:cNvSpPr>
                <a:spLocks noChangeShapeType="1"/>
              </p:cNvSpPr>
              <p:nvPr/>
            </p:nvSpPr>
            <p:spPr bwMode="auto">
              <a:xfrm>
                <a:off x="2256" y="2016"/>
                <a:ext cx="480" cy="0"/>
              </a:xfrm>
              <a:prstGeom prst="line">
                <a:avLst/>
              </a:prstGeom>
              <a:noFill/>
              <a:ln w="25400">
                <a:solidFill>
                  <a:schemeClr val="tx1"/>
                </a:solidFill>
                <a:round/>
                <a:headEnd type="none" w="sm" len="sm"/>
                <a:tailEnd type="triangle" w="med" len="med"/>
              </a:ln>
              <a:effectLst/>
            </p:spPr>
            <p:txBody>
              <a:bodyPr wrap="none" anchor="ctr"/>
              <a:lstStyle/>
              <a:p>
                <a:endParaRPr lang="zh-CN" altLang="en-US"/>
              </a:p>
            </p:txBody>
          </p:sp>
          <p:grpSp>
            <p:nvGrpSpPr>
              <p:cNvPr id="14" name="Group 15"/>
              <p:cNvGrpSpPr>
                <a:grpSpLocks/>
              </p:cNvGrpSpPr>
              <p:nvPr/>
            </p:nvGrpSpPr>
            <p:grpSpPr bwMode="auto">
              <a:xfrm>
                <a:off x="2352" y="1824"/>
                <a:ext cx="192" cy="240"/>
                <a:chOff x="672" y="1968"/>
                <a:chExt cx="192" cy="240"/>
              </a:xfrm>
            </p:grpSpPr>
            <p:sp>
              <p:nvSpPr>
                <p:cNvPr id="19" name="Line 16"/>
                <p:cNvSpPr>
                  <a:spLocks noChangeShapeType="1"/>
                </p:cNvSpPr>
                <p:nvPr/>
              </p:nvSpPr>
              <p:spPr bwMode="auto">
                <a:xfrm flipH="1">
                  <a:off x="816" y="2064"/>
                  <a:ext cx="48" cy="144"/>
                </a:xfrm>
                <a:prstGeom prst="line">
                  <a:avLst/>
                </a:prstGeom>
                <a:noFill/>
                <a:ln w="25400">
                  <a:solidFill>
                    <a:schemeClr val="tx1"/>
                  </a:solidFill>
                  <a:round/>
                  <a:headEnd type="none" w="sm" len="sm"/>
                  <a:tailEnd type="none" w="sm" len="sm"/>
                </a:ln>
                <a:effectLst/>
              </p:spPr>
              <p:txBody>
                <a:bodyPr wrap="none" anchor="ctr"/>
                <a:lstStyle/>
                <a:p>
                  <a:endParaRPr lang="zh-CN" altLang="en-US"/>
                </a:p>
              </p:txBody>
            </p:sp>
            <p:sp>
              <p:nvSpPr>
                <p:cNvPr id="20" name="Text Box 17"/>
                <p:cNvSpPr txBox="1">
                  <a:spLocks noChangeArrowheads="1"/>
                </p:cNvSpPr>
                <p:nvPr/>
              </p:nvSpPr>
              <p:spPr bwMode="auto">
                <a:xfrm>
                  <a:off x="672" y="1968"/>
                  <a:ext cx="183" cy="212"/>
                </a:xfrm>
                <a:prstGeom prst="rect">
                  <a:avLst/>
                </a:prstGeom>
                <a:noFill/>
                <a:ln w="25400">
                  <a:noFill/>
                  <a:miter lim="800000"/>
                  <a:headEnd type="none" w="sm" len="sm"/>
                  <a:tailEnd type="none" w="sm" len="sm"/>
                </a:ln>
                <a:effectLst/>
              </p:spPr>
              <p:txBody>
                <a:bodyPr wrap="none">
                  <a:spAutoFit/>
                </a:bodyPr>
                <a:lstStyle/>
                <a:p>
                  <a:r>
                    <a:rPr lang="en-US" altLang="zh-CN" sz="1600">
                      <a:ea typeface="宋体" pitchFamily="2" charset="-122"/>
                    </a:rPr>
                    <a:t>n</a:t>
                  </a:r>
                  <a:endParaRPr lang="en-US" altLang="zh-CN">
                    <a:ea typeface="宋体" pitchFamily="2" charset="-122"/>
                  </a:endParaRPr>
                </a:p>
              </p:txBody>
            </p:sp>
          </p:grpSp>
        </p:grpSp>
        <p:sp>
          <p:nvSpPr>
            <p:cNvPr id="15" name="Line 34"/>
            <p:cNvSpPr>
              <a:spLocks noChangeShapeType="1"/>
            </p:cNvSpPr>
            <p:nvPr/>
          </p:nvSpPr>
          <p:spPr bwMode="auto">
            <a:xfrm>
              <a:off x="1633" y="1820"/>
              <a:ext cx="480" cy="0"/>
            </a:xfrm>
            <a:prstGeom prst="line">
              <a:avLst/>
            </a:prstGeom>
            <a:noFill/>
            <a:ln w="25400">
              <a:solidFill>
                <a:schemeClr val="tx1"/>
              </a:solidFill>
              <a:round/>
              <a:headEnd type="none" w="sm" len="sm"/>
              <a:tailEnd type="triangle" w="med" len="med"/>
            </a:ln>
            <a:effectLst/>
          </p:spPr>
          <p:txBody>
            <a:bodyPr wrap="none" anchor="ctr"/>
            <a:lstStyle/>
            <a:p>
              <a:endParaRPr lang="zh-CN" altLang="en-US"/>
            </a:p>
          </p:txBody>
        </p:sp>
        <p:sp>
          <p:nvSpPr>
            <p:cNvPr id="16" name="Text Box 35"/>
            <p:cNvSpPr txBox="1">
              <a:spLocks noChangeArrowheads="1"/>
            </p:cNvSpPr>
            <p:nvPr/>
          </p:nvSpPr>
          <p:spPr bwMode="auto">
            <a:xfrm>
              <a:off x="2109" y="1502"/>
              <a:ext cx="450" cy="443"/>
            </a:xfrm>
            <a:prstGeom prst="rect">
              <a:avLst/>
            </a:prstGeom>
            <a:noFill/>
            <a:ln w="25400">
              <a:noFill/>
              <a:miter lim="800000"/>
              <a:headEnd type="none" w="sm" len="sm"/>
              <a:tailEnd type="none" w="sm" len="sm"/>
            </a:ln>
            <a:effectLst/>
          </p:spPr>
          <p:txBody>
            <a:bodyPr wrap="square">
              <a:spAutoFit/>
            </a:bodyPr>
            <a:lstStyle/>
            <a:p>
              <a:pPr>
                <a:spcBef>
                  <a:spcPct val="50000"/>
                </a:spcBef>
              </a:pPr>
              <a:r>
                <a:rPr lang="tr-TR" sz="1600" dirty="0"/>
                <a:t>CS</a:t>
              </a:r>
            </a:p>
            <a:p>
              <a:pPr>
                <a:spcBef>
                  <a:spcPct val="50000"/>
                </a:spcBef>
              </a:pPr>
              <a:r>
                <a:rPr lang="tr-TR" sz="1600" dirty="0"/>
                <a:t>OE</a:t>
              </a:r>
              <a:endParaRPr lang="en-US" altLang="zh-CN" sz="1600" dirty="0">
                <a:ea typeface="宋体" pitchFamily="2" charset="-122"/>
              </a:endParaRPr>
            </a:p>
          </p:txBody>
        </p:sp>
      </p:grpSp>
      <p:sp>
        <p:nvSpPr>
          <p:cNvPr id="4" name="日期占位符 3"/>
          <p:cNvSpPr>
            <a:spLocks noGrp="1"/>
          </p:cNvSpPr>
          <p:nvPr>
            <p:ph type="dt" sz="half" idx="10"/>
          </p:nvPr>
        </p:nvSpPr>
        <p:spPr/>
        <p:txBody>
          <a:bodyPr/>
          <a:lstStyle/>
          <a:p>
            <a:pPr>
              <a:defRPr/>
            </a:pPr>
            <a:fld id="{9E4CA9EE-36DE-4B25-AA24-FE153254D068}" type="datetime2">
              <a:rPr lang="zh-CN" altLang="en-US" smtClean="0"/>
              <a:t>2019年6月4日</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PLDs</a:t>
            </a:r>
          </a:p>
        </p:txBody>
      </p:sp>
      <p:sp>
        <p:nvSpPr>
          <p:cNvPr id="6" name="灯片编号占位符 5"/>
          <p:cNvSpPr>
            <a:spLocks noGrp="1"/>
          </p:cNvSpPr>
          <p:nvPr>
            <p:ph type="sldNum" sz="quarter" idx="12"/>
          </p:nvPr>
        </p:nvSpPr>
        <p:spPr/>
        <p:txBody>
          <a:bodyPr/>
          <a:lstStyle/>
          <a:p>
            <a:fld id="{7A2D8E4A-7A57-4E03-B52C-C74875186633}" type="slidenum">
              <a:rPr lang="zh-CN" altLang="en-US"/>
              <a:pPr/>
              <a:t>22</a:t>
            </a:fld>
            <a:endParaRPr lang="en-US" altLang="zh-CN"/>
          </a:p>
        </p:txBody>
      </p:sp>
      <p:sp>
        <p:nvSpPr>
          <p:cNvPr id="388098" name="Rectangle 2"/>
          <p:cNvSpPr>
            <a:spLocks noGrp="1" noChangeArrowheads="1"/>
          </p:cNvSpPr>
          <p:nvPr>
            <p:ph type="title"/>
          </p:nvPr>
        </p:nvSpPr>
        <p:spPr/>
        <p:txBody>
          <a:bodyPr/>
          <a:lstStyle/>
          <a:p>
            <a:r>
              <a:rPr lang="en-US" altLang="zh-CN" dirty="0"/>
              <a:t>3 </a:t>
            </a:r>
            <a:r>
              <a:rPr lang="en-US" altLang="zh-CN" dirty="0" err="1"/>
              <a:t>ROM的应用</a:t>
            </a:r>
            <a:endParaRPr lang="en-US" altLang="zh-CN" dirty="0"/>
          </a:p>
        </p:txBody>
      </p:sp>
      <p:sp>
        <p:nvSpPr>
          <p:cNvPr id="388099" name="Rectangle 3"/>
          <p:cNvSpPr>
            <a:spLocks noGrp="1" noChangeArrowheads="1"/>
          </p:cNvSpPr>
          <p:nvPr>
            <p:ph type="body" idx="1"/>
          </p:nvPr>
        </p:nvSpPr>
        <p:spPr/>
        <p:txBody>
          <a:bodyPr/>
          <a:lstStyle/>
          <a:p>
            <a:r>
              <a:rPr lang="en-US" altLang="zh-CN" sz="3600" b="1" kern="1200" dirty="0">
                <a:latin typeface="Arial" charset="0"/>
                <a:ea typeface="宋体" pitchFamily="2" charset="-122"/>
              </a:rPr>
              <a:t>ROM = </a:t>
            </a:r>
            <a:r>
              <a:rPr lang="zh-CN" altLang="en-US" sz="3600" b="1" kern="1200" dirty="0">
                <a:latin typeface="Arial" charset="0"/>
                <a:ea typeface="宋体" pitchFamily="2" charset="-122"/>
              </a:rPr>
              <a:t>最小项译码器</a:t>
            </a:r>
            <a:r>
              <a:rPr lang="en-US" altLang="zh-CN" sz="3600" b="1" kern="1200" dirty="0">
                <a:latin typeface="Arial" charset="0"/>
                <a:ea typeface="宋体" pitchFamily="2" charset="-122"/>
              </a:rPr>
              <a:t>+ </a:t>
            </a:r>
            <a:r>
              <a:rPr lang="zh-CN" altLang="en-US" sz="3600" b="1" kern="1200" dirty="0">
                <a:latin typeface="Arial" charset="0"/>
                <a:ea typeface="宋体" pitchFamily="2" charset="-122"/>
              </a:rPr>
              <a:t>可编程或矩阵</a:t>
            </a:r>
          </a:p>
          <a:p>
            <a:r>
              <a:rPr lang="en-US" altLang="zh-CN" sz="3600" b="1" kern="1200" dirty="0">
                <a:latin typeface="Arial" charset="0"/>
                <a:ea typeface="宋体" pitchFamily="2" charset="-122"/>
              </a:rPr>
              <a:t>ROM = </a:t>
            </a:r>
            <a:r>
              <a:rPr lang="zh-CN" altLang="en-US" sz="3600" b="1" kern="1200" dirty="0">
                <a:latin typeface="Arial" charset="0"/>
                <a:ea typeface="宋体" pitchFamily="2" charset="-122"/>
              </a:rPr>
              <a:t>存真值表的存储器</a:t>
            </a:r>
          </a:p>
          <a:p>
            <a:r>
              <a:rPr lang="zh-CN" altLang="en-US" sz="3600" kern="1200" dirty="0">
                <a:latin typeface="Arial" charset="0"/>
                <a:ea typeface="宋体" pitchFamily="2" charset="-122"/>
              </a:rPr>
              <a:t>通用可编程逻辑器件</a:t>
            </a:r>
            <a:endParaRPr lang="zh-CN" altLang="en-US" sz="3600" dirty="0"/>
          </a:p>
          <a:p>
            <a:r>
              <a:rPr lang="zh-CN" altLang="en-US" sz="3600" dirty="0"/>
              <a:t>组合逻辑设计</a:t>
            </a:r>
          </a:p>
          <a:p>
            <a:pPr lvl="1"/>
            <a:r>
              <a:rPr lang="zh-CN" altLang="en-US" sz="3200" dirty="0"/>
              <a:t>由于</a:t>
            </a:r>
            <a:r>
              <a:rPr lang="en-US" altLang="zh-CN" sz="3200" dirty="0"/>
              <a:t>ROM</a:t>
            </a:r>
            <a:r>
              <a:rPr lang="zh-CN" altLang="en-US" sz="3200" dirty="0"/>
              <a:t>的地址译码器输出是全部输入变量的</a:t>
            </a:r>
            <a:r>
              <a:rPr lang="zh-CN" altLang="en-US" sz="3200" dirty="0">
                <a:solidFill>
                  <a:srgbClr val="FF0000"/>
                </a:solidFill>
              </a:rPr>
              <a:t>最小项</a:t>
            </a:r>
            <a:r>
              <a:rPr lang="zh-CN" altLang="en-US" sz="3200" dirty="0"/>
              <a:t>，每一位数据的输出是这些最小项之</a:t>
            </a:r>
            <a:r>
              <a:rPr lang="zh-CN" altLang="en-US" sz="3200" dirty="0">
                <a:solidFill>
                  <a:srgbClr val="FF0000"/>
                </a:solidFill>
              </a:rPr>
              <a:t>和</a:t>
            </a:r>
            <a:r>
              <a:rPr lang="zh-CN" altLang="en-US" sz="3200" dirty="0"/>
              <a:t>，因此任何形式的组合逻辑函数均能通过向</a:t>
            </a:r>
            <a:r>
              <a:rPr lang="en-US" altLang="zh-CN" sz="3200" dirty="0"/>
              <a:t>ROM</a:t>
            </a:r>
            <a:r>
              <a:rPr lang="zh-CN" altLang="en-US" sz="3200" dirty="0"/>
              <a:t>写入数据来实现。 </a:t>
            </a:r>
          </a:p>
        </p:txBody>
      </p:sp>
      <p:sp>
        <p:nvSpPr>
          <p:cNvPr id="2" name="日期占位符 1"/>
          <p:cNvSpPr>
            <a:spLocks noGrp="1"/>
          </p:cNvSpPr>
          <p:nvPr>
            <p:ph type="dt" sz="half" idx="10"/>
          </p:nvPr>
        </p:nvSpPr>
        <p:spPr/>
        <p:txBody>
          <a:bodyPr/>
          <a:lstStyle/>
          <a:p>
            <a:pPr>
              <a:defRPr/>
            </a:pPr>
            <a:fld id="{405A3153-32F3-4946-9BE5-6541D20277F0}" type="datetime2">
              <a:rPr lang="zh-CN" altLang="en-US" smtClean="0"/>
              <a:t>2019年6月4日</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1258888" y="333375"/>
            <a:ext cx="7358062" cy="646331"/>
          </a:xfrm>
          <a:prstGeom prst="rect">
            <a:avLst/>
          </a:prstGeom>
          <a:noFill/>
          <a:ln w="9525">
            <a:noFill/>
            <a:miter lim="800000"/>
            <a:headEnd/>
            <a:tailEnd/>
          </a:ln>
          <a:effectLst/>
        </p:spPr>
        <p:txBody>
          <a:bodyPr wrap="square">
            <a:spAutoFit/>
          </a:bodyPr>
          <a:lstStyle/>
          <a:p>
            <a:pPr>
              <a:spcBef>
                <a:spcPct val="50000"/>
              </a:spcBef>
            </a:pPr>
            <a:r>
              <a:rPr kumimoji="1" lang="zh-CN" altLang="en-US" sz="3600" b="1" dirty="0">
                <a:latin typeface="Times New Roman" pitchFamily="18" charset="0"/>
              </a:rPr>
              <a:t>用</a:t>
            </a:r>
            <a:r>
              <a:rPr kumimoji="1" lang="en-US" altLang="zh-CN" sz="3600" b="1" dirty="0">
                <a:latin typeface="Times New Roman" pitchFamily="18" charset="0"/>
              </a:rPr>
              <a:t>PROM</a:t>
            </a:r>
            <a:r>
              <a:rPr kumimoji="1" lang="zh-CN" altLang="en-US" sz="3600" b="1" dirty="0">
                <a:latin typeface="Times New Roman" pitchFamily="18" charset="0"/>
              </a:rPr>
              <a:t>实现组合逻辑电路功能</a:t>
            </a:r>
          </a:p>
        </p:txBody>
      </p:sp>
      <p:graphicFrame>
        <p:nvGraphicFramePr>
          <p:cNvPr id="145411" name="Object 3"/>
          <p:cNvGraphicFramePr>
            <a:graphicFrameLocks noChangeAspect="1"/>
          </p:cNvGraphicFramePr>
          <p:nvPr>
            <p:extLst>
              <p:ext uri="{D42A27DB-BD31-4B8C-83A1-F6EECF244321}">
                <p14:modId xmlns:p14="http://schemas.microsoft.com/office/powerpoint/2010/main" val="4215555726"/>
              </p:ext>
            </p:extLst>
          </p:nvPr>
        </p:nvGraphicFramePr>
        <p:xfrm>
          <a:off x="2117154" y="1557338"/>
          <a:ext cx="3924300" cy="4191000"/>
        </p:xfrm>
        <a:graphic>
          <a:graphicData uri="http://schemas.openxmlformats.org/presentationml/2006/ole">
            <mc:AlternateContent xmlns:mc="http://schemas.openxmlformats.org/markup-compatibility/2006">
              <mc:Choice xmlns:v="urn:schemas-microsoft-com:vml" Requires="v">
                <p:oleObj spid="_x0000_s540926" name="位图图像" r:id="rId4" imgW="5028571" imgH="2666667" progId="PBrush">
                  <p:embed/>
                </p:oleObj>
              </mc:Choice>
              <mc:Fallback>
                <p:oleObj name="位图图像" r:id="rId4" imgW="5028571" imgH="2666667" progId="PBrush">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r="44022"/>
                      <a:stretch>
                        <a:fillRect/>
                      </a:stretch>
                    </p:blipFill>
                    <p:spPr bwMode="auto">
                      <a:xfrm>
                        <a:off x="2117154" y="1557338"/>
                        <a:ext cx="3924300" cy="419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412" name="Text Box 4"/>
          <p:cNvSpPr txBox="1">
            <a:spLocks noChangeArrowheads="1"/>
          </p:cNvSpPr>
          <p:nvPr/>
        </p:nvSpPr>
        <p:spPr bwMode="auto">
          <a:xfrm>
            <a:off x="878904" y="5029200"/>
            <a:ext cx="7391400" cy="457200"/>
          </a:xfrm>
          <a:prstGeom prst="rect">
            <a:avLst/>
          </a:prstGeom>
          <a:noFill/>
          <a:ln w="9525">
            <a:noFill/>
            <a:miter lim="800000"/>
            <a:headEnd/>
            <a:tailEnd/>
          </a:ln>
          <a:effectLst/>
        </p:spPr>
        <p:txBody>
          <a:bodyPr>
            <a:spAutoFit/>
          </a:bodyPr>
          <a:lstStyle/>
          <a:p>
            <a:pPr algn="just"/>
            <a:r>
              <a:rPr kumimoji="1" lang="zh-CN" altLang="en-US" sz="2400" b="1">
                <a:latin typeface="Times New Roman" pitchFamily="18" charset="0"/>
              </a:rPr>
              <a:t>实现的函数为：</a:t>
            </a:r>
          </a:p>
        </p:txBody>
      </p:sp>
      <p:sp>
        <p:nvSpPr>
          <p:cNvPr id="145413" name="Text Box 5"/>
          <p:cNvSpPr txBox="1">
            <a:spLocks noChangeArrowheads="1"/>
          </p:cNvSpPr>
          <p:nvPr/>
        </p:nvSpPr>
        <p:spPr bwMode="auto">
          <a:xfrm>
            <a:off x="878904" y="5791200"/>
            <a:ext cx="8229600" cy="396875"/>
          </a:xfrm>
          <a:prstGeom prst="rect">
            <a:avLst/>
          </a:prstGeom>
          <a:noFill/>
          <a:ln w="9525">
            <a:noFill/>
            <a:miter lim="800000"/>
            <a:headEnd/>
            <a:tailEnd/>
          </a:ln>
          <a:effectLst/>
        </p:spPr>
        <p:txBody>
          <a:bodyPr>
            <a:spAutoFit/>
          </a:bodyPr>
          <a:lstStyle/>
          <a:p>
            <a:pPr>
              <a:spcBef>
                <a:spcPct val="50000"/>
              </a:spcBef>
            </a:pPr>
            <a:endParaRPr kumimoji="1" lang="zh-CN" altLang="zh-CN" sz="2000">
              <a:latin typeface="Times New Roman" pitchFamily="18" charset="0"/>
            </a:endParaRPr>
          </a:p>
        </p:txBody>
      </p:sp>
      <p:grpSp>
        <p:nvGrpSpPr>
          <p:cNvPr id="2" name="Group 6"/>
          <p:cNvGrpSpPr>
            <a:grpSpLocks/>
          </p:cNvGrpSpPr>
          <p:nvPr/>
        </p:nvGrpSpPr>
        <p:grpSpPr bwMode="auto">
          <a:xfrm>
            <a:off x="1031304" y="5715000"/>
            <a:ext cx="7239000" cy="457200"/>
            <a:chOff x="336" y="3600"/>
            <a:chExt cx="4560" cy="288"/>
          </a:xfrm>
        </p:grpSpPr>
        <p:graphicFrame>
          <p:nvGraphicFramePr>
            <p:cNvPr id="145415" name="Object 7"/>
            <p:cNvGraphicFramePr>
              <a:graphicFrameLocks noChangeAspect="1"/>
            </p:cNvGraphicFramePr>
            <p:nvPr/>
          </p:nvGraphicFramePr>
          <p:xfrm>
            <a:off x="336" y="3600"/>
            <a:ext cx="1440" cy="288"/>
          </p:xfrm>
          <a:graphic>
            <a:graphicData uri="http://schemas.openxmlformats.org/presentationml/2006/ole">
              <mc:AlternateContent xmlns:mc="http://schemas.openxmlformats.org/markup-compatibility/2006">
                <mc:Choice xmlns:v="urn:schemas-microsoft-com:vml" Requires="v">
                  <p:oleObj spid="_x0000_s540927" name="公式" r:id="rId6" imgW="774360" imgH="190440" progId="Equation.3">
                    <p:embed/>
                  </p:oleObj>
                </mc:Choice>
                <mc:Fallback>
                  <p:oleObj name="公式" r:id="rId6" imgW="774360" imgH="1904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 y="3600"/>
                          <a:ext cx="1440"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5416" name="Object 8"/>
            <p:cNvGraphicFramePr>
              <a:graphicFrameLocks noChangeAspect="1"/>
            </p:cNvGraphicFramePr>
            <p:nvPr/>
          </p:nvGraphicFramePr>
          <p:xfrm>
            <a:off x="2208" y="3600"/>
            <a:ext cx="1248" cy="267"/>
          </p:xfrm>
          <a:graphic>
            <a:graphicData uri="http://schemas.openxmlformats.org/presentationml/2006/ole">
              <mc:AlternateContent xmlns:mc="http://schemas.openxmlformats.org/markup-compatibility/2006">
                <mc:Choice xmlns:v="urn:schemas-microsoft-com:vml" Requires="v">
                  <p:oleObj spid="_x0000_s540928" name="公式" r:id="rId8" imgW="787320" imgH="190440" progId="Equation.3">
                    <p:embed/>
                  </p:oleObj>
                </mc:Choice>
                <mc:Fallback>
                  <p:oleObj name="公式" r:id="rId8" imgW="787320" imgH="19044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8" y="3600"/>
                          <a:ext cx="1248" cy="2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5417" name="Object 9"/>
            <p:cNvGraphicFramePr>
              <a:graphicFrameLocks noChangeAspect="1"/>
            </p:cNvGraphicFramePr>
            <p:nvPr/>
          </p:nvGraphicFramePr>
          <p:xfrm>
            <a:off x="3936" y="3600"/>
            <a:ext cx="960" cy="266"/>
          </p:xfrm>
          <a:graphic>
            <a:graphicData uri="http://schemas.openxmlformats.org/presentationml/2006/ole">
              <mc:AlternateContent xmlns:mc="http://schemas.openxmlformats.org/markup-compatibility/2006">
                <mc:Choice xmlns:v="urn:schemas-microsoft-com:vml" Requires="v">
                  <p:oleObj spid="_x0000_s540929" name="公式" r:id="rId10" imgW="469800" imgH="164880" progId="Equation.3">
                    <p:embed/>
                  </p:oleObj>
                </mc:Choice>
                <mc:Fallback>
                  <p:oleObj name="公式" r:id="rId10" imgW="469800" imgH="16488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36" y="3600"/>
                          <a:ext cx="960" cy="2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5418" name="Line 10"/>
          <p:cNvSpPr>
            <a:spLocks noChangeShapeType="1"/>
          </p:cNvSpPr>
          <p:nvPr/>
        </p:nvSpPr>
        <p:spPr bwMode="auto">
          <a:xfrm flipV="1">
            <a:off x="1756792" y="3429000"/>
            <a:ext cx="936625" cy="2305050"/>
          </a:xfrm>
          <a:prstGeom prst="line">
            <a:avLst/>
          </a:prstGeom>
          <a:noFill/>
          <a:ln w="57150">
            <a:solidFill>
              <a:schemeClr val="accent1"/>
            </a:solidFill>
            <a:round/>
            <a:headEnd/>
            <a:tailEnd type="triangle" w="med" len="med"/>
          </a:ln>
          <a:effectLst/>
        </p:spPr>
        <p:txBody>
          <a:bodyPr wrap="none" anchor="ctr"/>
          <a:lstStyle/>
          <a:p>
            <a:endParaRPr lang="zh-CN" altLang="en-US"/>
          </a:p>
        </p:txBody>
      </p:sp>
      <p:sp>
        <p:nvSpPr>
          <p:cNvPr id="145419" name="Line 11"/>
          <p:cNvSpPr>
            <a:spLocks noChangeShapeType="1"/>
          </p:cNvSpPr>
          <p:nvPr/>
        </p:nvSpPr>
        <p:spPr bwMode="auto">
          <a:xfrm flipV="1">
            <a:off x="2261617" y="3500438"/>
            <a:ext cx="720725" cy="2376487"/>
          </a:xfrm>
          <a:prstGeom prst="line">
            <a:avLst/>
          </a:prstGeom>
          <a:noFill/>
          <a:ln w="57150">
            <a:solidFill>
              <a:schemeClr val="accent1"/>
            </a:solidFill>
            <a:round/>
            <a:headEnd/>
            <a:tailEnd type="triangle" w="med" len="med"/>
          </a:ln>
          <a:effectLst/>
        </p:spPr>
        <p:txBody>
          <a:bodyPr wrap="none" anchor="ctr"/>
          <a:lstStyle/>
          <a:p>
            <a:endParaRPr lang="zh-CN" altLang="en-US"/>
          </a:p>
        </p:txBody>
      </p:sp>
      <p:sp>
        <p:nvSpPr>
          <p:cNvPr id="145420" name="AutoShape 12"/>
          <p:cNvSpPr>
            <a:spLocks noChangeArrowheads="1"/>
          </p:cNvSpPr>
          <p:nvPr/>
        </p:nvSpPr>
        <p:spPr bwMode="auto">
          <a:xfrm>
            <a:off x="-3522" y="1466889"/>
            <a:ext cx="2376264" cy="846112"/>
          </a:xfrm>
          <a:prstGeom prst="wedgeRoundRectCallout">
            <a:avLst>
              <a:gd name="adj1" fmla="val 58960"/>
              <a:gd name="adj2" fmla="val 126559"/>
              <a:gd name="adj3" fmla="val 16667"/>
            </a:avLst>
          </a:prstGeom>
          <a:solidFill>
            <a:srgbClr val="FFCC99"/>
          </a:solidFill>
          <a:ln w="9525">
            <a:solidFill>
              <a:schemeClr val="tx1"/>
            </a:solidFill>
            <a:miter lim="800000"/>
            <a:headEnd/>
            <a:tailEnd/>
          </a:ln>
          <a:effectLst/>
        </p:spPr>
        <p:txBody>
          <a:bodyPr wrap="none" anchor="ctr"/>
          <a:lstStyle/>
          <a:p>
            <a:pPr algn="ctr"/>
            <a:r>
              <a:rPr kumimoji="1" lang="zh-CN" altLang="en-US" sz="2400" b="1" dirty="0">
                <a:solidFill>
                  <a:srgbClr val="990033"/>
                </a:solidFill>
                <a:latin typeface="Times New Roman" pitchFamily="18" charset="0"/>
              </a:rPr>
              <a:t>与阵列连接固定</a:t>
            </a:r>
            <a:endParaRPr kumimoji="1" lang="en-US" altLang="zh-CN" sz="2400" b="1" dirty="0">
              <a:solidFill>
                <a:srgbClr val="990033"/>
              </a:solidFill>
              <a:latin typeface="Times New Roman" pitchFamily="18" charset="0"/>
            </a:endParaRPr>
          </a:p>
          <a:p>
            <a:pPr algn="ctr"/>
            <a:r>
              <a:rPr kumimoji="1" lang="zh-CN" altLang="en-US" sz="2400" b="1" dirty="0">
                <a:solidFill>
                  <a:srgbClr val="990033"/>
                </a:solidFill>
                <a:latin typeface="Times New Roman" pitchFamily="18" charset="0"/>
              </a:rPr>
              <a:t>最小项排列</a:t>
            </a:r>
          </a:p>
        </p:txBody>
      </p:sp>
      <p:sp>
        <p:nvSpPr>
          <p:cNvPr id="145421" name="AutoShape 13"/>
          <p:cNvSpPr>
            <a:spLocks noChangeArrowheads="1"/>
          </p:cNvSpPr>
          <p:nvPr/>
        </p:nvSpPr>
        <p:spPr bwMode="auto">
          <a:xfrm>
            <a:off x="6386997" y="1652806"/>
            <a:ext cx="2057400" cy="990600"/>
          </a:xfrm>
          <a:prstGeom prst="wedgeRoundRectCallout">
            <a:avLst>
              <a:gd name="adj1" fmla="val -119596"/>
              <a:gd name="adj2" fmla="val 87709"/>
              <a:gd name="adj3" fmla="val 16667"/>
            </a:avLst>
          </a:prstGeom>
          <a:solidFill>
            <a:srgbClr val="FFCC99"/>
          </a:solidFill>
          <a:ln w="9525">
            <a:solidFill>
              <a:schemeClr val="tx1"/>
            </a:solidFill>
            <a:miter lim="800000"/>
            <a:headEnd/>
            <a:tailEnd/>
          </a:ln>
          <a:effectLst/>
        </p:spPr>
        <p:txBody>
          <a:bodyPr wrap="none" anchor="ctr"/>
          <a:lstStyle/>
          <a:p>
            <a:pPr algn="ctr"/>
            <a:r>
              <a:rPr kumimoji="1" lang="zh-CN" altLang="en-US" sz="2400" b="1" dirty="0">
                <a:solidFill>
                  <a:srgbClr val="990033"/>
                </a:solidFill>
                <a:latin typeface="Times New Roman" pitchFamily="18" charset="0"/>
              </a:rPr>
              <a:t>或阵列可编程</a:t>
            </a:r>
          </a:p>
        </p:txBody>
      </p:sp>
      <p:sp>
        <p:nvSpPr>
          <p:cNvPr id="145423" name="Oval 15"/>
          <p:cNvSpPr>
            <a:spLocks noChangeArrowheads="1"/>
          </p:cNvSpPr>
          <p:nvPr/>
        </p:nvSpPr>
        <p:spPr bwMode="auto">
          <a:xfrm>
            <a:off x="1613917" y="5661025"/>
            <a:ext cx="854075" cy="587375"/>
          </a:xfrm>
          <a:prstGeom prst="ellipse">
            <a:avLst/>
          </a:prstGeom>
          <a:noFill/>
          <a:ln w="38100">
            <a:solidFill>
              <a:schemeClr val="accent1"/>
            </a:solidFill>
            <a:round/>
            <a:headEnd/>
            <a:tailEnd/>
          </a:ln>
          <a:effectLst/>
        </p:spPr>
        <p:txBody>
          <a:bodyPr wrap="none" anchor="ctr"/>
          <a:lstStyle/>
          <a:p>
            <a:endParaRPr lang="zh-CN" altLang="en-US"/>
          </a:p>
        </p:txBody>
      </p:sp>
      <p:sp>
        <p:nvSpPr>
          <p:cNvPr id="145424" name="Line 16"/>
          <p:cNvSpPr>
            <a:spLocks noChangeShapeType="1"/>
          </p:cNvSpPr>
          <p:nvPr/>
        </p:nvSpPr>
        <p:spPr bwMode="auto">
          <a:xfrm flipV="1">
            <a:off x="2372742" y="3429000"/>
            <a:ext cx="1976437" cy="2465388"/>
          </a:xfrm>
          <a:prstGeom prst="line">
            <a:avLst/>
          </a:prstGeom>
          <a:noFill/>
          <a:ln w="57150">
            <a:solidFill>
              <a:schemeClr val="accent1"/>
            </a:solidFill>
            <a:round/>
            <a:headEnd/>
            <a:tailEnd type="triangle" w="med" len="med"/>
          </a:ln>
          <a:effectLst/>
        </p:spPr>
        <p:txBody>
          <a:bodyPr wrap="none" anchor="ctr"/>
          <a:lstStyle/>
          <a:p>
            <a:endParaRPr lang="zh-CN" altLang="en-US"/>
          </a:p>
        </p:txBody>
      </p:sp>
      <p:sp>
        <p:nvSpPr>
          <p:cNvPr id="145426" name="Oval 18"/>
          <p:cNvSpPr>
            <a:spLocks noChangeArrowheads="1"/>
          </p:cNvSpPr>
          <p:nvPr/>
        </p:nvSpPr>
        <p:spPr bwMode="auto">
          <a:xfrm>
            <a:off x="2477517" y="5661025"/>
            <a:ext cx="863600" cy="658813"/>
          </a:xfrm>
          <a:prstGeom prst="ellipse">
            <a:avLst/>
          </a:prstGeom>
          <a:noFill/>
          <a:ln w="38100">
            <a:solidFill>
              <a:schemeClr val="accent1"/>
            </a:solidFill>
            <a:round/>
            <a:headEnd/>
            <a:tailEnd/>
          </a:ln>
          <a:effectLst/>
        </p:spPr>
        <p:txBody>
          <a:bodyPr wrap="none" anchor="ctr"/>
          <a:lstStyle/>
          <a:p>
            <a:endParaRPr lang="zh-CN" altLang="en-US"/>
          </a:p>
        </p:txBody>
      </p:sp>
      <p:sp>
        <p:nvSpPr>
          <p:cNvPr id="145427" name="Line 19"/>
          <p:cNvSpPr>
            <a:spLocks noChangeShapeType="1"/>
          </p:cNvSpPr>
          <p:nvPr/>
        </p:nvSpPr>
        <p:spPr bwMode="auto">
          <a:xfrm flipV="1">
            <a:off x="2909317" y="3860800"/>
            <a:ext cx="1512887" cy="1873250"/>
          </a:xfrm>
          <a:prstGeom prst="line">
            <a:avLst/>
          </a:prstGeom>
          <a:noFill/>
          <a:ln w="57150">
            <a:solidFill>
              <a:schemeClr val="accent1"/>
            </a:solidFill>
            <a:round/>
            <a:headEnd/>
            <a:tailEnd type="triangle" w="med" len="med"/>
          </a:ln>
          <a:effectLst/>
        </p:spPr>
        <p:txBody>
          <a:bodyPr wrap="none" anchor="ctr"/>
          <a:lstStyle/>
          <a:p>
            <a:endParaRPr lang="zh-CN" altLang="en-US"/>
          </a:p>
        </p:txBody>
      </p:sp>
      <p:sp>
        <p:nvSpPr>
          <p:cNvPr id="22" name="灯片编号占位符 21"/>
          <p:cNvSpPr>
            <a:spLocks noGrp="1"/>
          </p:cNvSpPr>
          <p:nvPr>
            <p:ph type="sldNum" sz="quarter" idx="12"/>
          </p:nvPr>
        </p:nvSpPr>
        <p:spPr/>
        <p:txBody>
          <a:bodyPr/>
          <a:lstStyle/>
          <a:p>
            <a:pPr>
              <a:defRPr/>
            </a:pPr>
            <a:fld id="{F38CFDAA-5283-40C9-80A4-C3781C02EB22}" type="slidenum">
              <a:rPr lang="en-US" altLang="zh-CN" smtClean="0"/>
              <a:pPr>
                <a:defRPr/>
              </a:pPr>
              <a:t>23</a:t>
            </a:fld>
            <a:endParaRPr lang="en-US" altLang="zh-CN"/>
          </a:p>
        </p:txBody>
      </p:sp>
      <p:sp>
        <p:nvSpPr>
          <p:cNvPr id="23" name="页脚占位符 22"/>
          <p:cNvSpPr>
            <a:spLocks noGrp="1"/>
          </p:cNvSpPr>
          <p:nvPr>
            <p:ph type="ftr" sz="quarter" idx="11"/>
          </p:nvPr>
        </p:nvSpPr>
        <p:spPr/>
        <p:txBody>
          <a:bodyPr/>
          <a:lstStyle/>
          <a:p>
            <a:pPr>
              <a:defRPr/>
            </a:pPr>
            <a:r>
              <a:rPr lang="en-US" altLang="zh-CN"/>
              <a:t>PLDs</a:t>
            </a:r>
          </a:p>
        </p:txBody>
      </p:sp>
      <p:sp>
        <p:nvSpPr>
          <p:cNvPr id="3" name="日期占位符 2"/>
          <p:cNvSpPr>
            <a:spLocks noGrp="1"/>
          </p:cNvSpPr>
          <p:nvPr>
            <p:ph type="dt" sz="half" idx="10"/>
          </p:nvPr>
        </p:nvSpPr>
        <p:spPr/>
        <p:txBody>
          <a:bodyPr/>
          <a:lstStyle/>
          <a:p>
            <a:pPr>
              <a:defRPr/>
            </a:pPr>
            <a:fld id="{E717FE05-DD56-4EC8-99E6-89F1465E3369}" type="datetime2">
              <a:rPr lang="zh-CN" altLang="en-US" smtClean="0"/>
              <a:t>2019年6月4日</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5420"/>
                                        </p:tgtEl>
                                        <p:attrNameLst>
                                          <p:attrName>style.visibility</p:attrName>
                                        </p:attrNameLst>
                                      </p:cBhvr>
                                      <p:to>
                                        <p:strVal val="visible"/>
                                      </p:to>
                                    </p:set>
                                  </p:childTnLst>
                                  <p:subTnLst>
                                    <p:set>
                                      <p:cBhvr override="childStyle">
                                        <p:cTn dur="1" fill="hold" display="0" masterRel="nextClick" afterEffect="1"/>
                                        <p:tgtEl>
                                          <p:spTgt spid="14542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5421"/>
                                        </p:tgtEl>
                                        <p:attrNameLst>
                                          <p:attrName>style.visibility</p:attrName>
                                        </p:attrNameLst>
                                      </p:cBhvr>
                                      <p:to>
                                        <p:strVal val="visible"/>
                                      </p:to>
                                    </p:set>
                                  </p:childTnLst>
                                  <p:subTnLst>
                                    <p:set>
                                      <p:cBhvr override="childStyle">
                                        <p:cTn dur="1" fill="hold" display="0" masterRel="nextClick" afterEffect="1"/>
                                        <p:tgtEl>
                                          <p:spTgt spid="14542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5412"/>
                                        </p:tgtEl>
                                        <p:attrNameLst>
                                          <p:attrName>style.visibility</p:attrName>
                                        </p:attrNameLst>
                                      </p:cBhvr>
                                      <p:to>
                                        <p:strVal val="visible"/>
                                      </p:to>
                                    </p:set>
                                    <p:animEffect transition="in" filter="wipe(left)">
                                      <p:cBhvr>
                                        <p:cTn id="15" dur="500"/>
                                        <p:tgtEl>
                                          <p:spTgt spid="14541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8" presetClass="entr" presetSubtype="9" fill="hold" grpId="0" nodeType="clickEffect">
                                  <p:stCondLst>
                                    <p:cond delay="0"/>
                                  </p:stCondLst>
                                  <p:childTnLst>
                                    <p:set>
                                      <p:cBhvr>
                                        <p:cTn id="25" dur="1" fill="hold">
                                          <p:stCondLst>
                                            <p:cond delay="0"/>
                                          </p:stCondLst>
                                        </p:cTn>
                                        <p:tgtEl>
                                          <p:spTgt spid="145418"/>
                                        </p:tgtEl>
                                        <p:attrNameLst>
                                          <p:attrName>style.visibility</p:attrName>
                                        </p:attrNameLst>
                                      </p:cBhvr>
                                      <p:to>
                                        <p:strVal val="visible"/>
                                      </p:to>
                                    </p:set>
                                    <p:animEffect transition="in" filter="strips(upLeft)">
                                      <p:cBhvr>
                                        <p:cTn id="26" dur="500"/>
                                        <p:tgtEl>
                                          <p:spTgt spid="145418"/>
                                        </p:tgtEl>
                                      </p:cBhvr>
                                    </p:animEffect>
                                  </p:childTnLst>
                                  <p:subTnLst>
                                    <p:set>
                                      <p:cBhvr override="childStyle">
                                        <p:cTn dur="1" fill="hold" display="0" masterRel="nextClick" afterEffect="1"/>
                                        <p:tgtEl>
                                          <p:spTgt spid="145418"/>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8" presetClass="entr" presetSubtype="9" fill="hold" grpId="0" nodeType="clickEffect">
                                  <p:stCondLst>
                                    <p:cond delay="0"/>
                                  </p:stCondLst>
                                  <p:childTnLst>
                                    <p:set>
                                      <p:cBhvr>
                                        <p:cTn id="30" dur="1" fill="hold">
                                          <p:stCondLst>
                                            <p:cond delay="0"/>
                                          </p:stCondLst>
                                        </p:cTn>
                                        <p:tgtEl>
                                          <p:spTgt spid="145419"/>
                                        </p:tgtEl>
                                        <p:attrNameLst>
                                          <p:attrName>style.visibility</p:attrName>
                                        </p:attrNameLst>
                                      </p:cBhvr>
                                      <p:to>
                                        <p:strVal val="visible"/>
                                      </p:to>
                                    </p:set>
                                    <p:animEffect transition="in" filter="strips(upLeft)">
                                      <p:cBhvr>
                                        <p:cTn id="31" dur="500"/>
                                        <p:tgtEl>
                                          <p:spTgt spid="145419"/>
                                        </p:tgtEl>
                                      </p:cBhvr>
                                    </p:animEffect>
                                  </p:childTnLst>
                                  <p:subTnLst>
                                    <p:set>
                                      <p:cBhvr override="childStyle">
                                        <p:cTn dur="1" fill="hold" display="0" masterRel="nextClick" afterEffect="1"/>
                                        <p:tgtEl>
                                          <p:spTgt spid="145419"/>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45423"/>
                                        </p:tgtEl>
                                        <p:attrNameLst>
                                          <p:attrName>style.visibility</p:attrName>
                                        </p:attrNameLst>
                                      </p:cBhvr>
                                      <p:to>
                                        <p:strVal val="visible"/>
                                      </p:to>
                                    </p:set>
                                    <p:animEffect transition="in" filter="blinds(horizontal)">
                                      <p:cBhvr>
                                        <p:cTn id="36" dur="500"/>
                                        <p:tgtEl>
                                          <p:spTgt spid="145423"/>
                                        </p:tgtEl>
                                      </p:cBhvr>
                                    </p:animEffect>
                                  </p:childTnLst>
                                  <p:subTnLst>
                                    <p:set>
                                      <p:cBhvr override="childStyle">
                                        <p:cTn dur="1" fill="hold" display="0" masterRel="nextClick" afterEffect="1"/>
                                        <p:tgtEl>
                                          <p:spTgt spid="145423"/>
                                        </p:tgtEl>
                                        <p:attrNameLst>
                                          <p:attrName>style.visibility</p:attrName>
                                        </p:attrNameLst>
                                      </p:cBhvr>
                                      <p:to>
                                        <p:strVal val="hidden"/>
                                      </p:to>
                                    </p:set>
                                  </p:subTnLst>
                                </p:cTn>
                              </p:par>
                              <p:par>
                                <p:cTn id="37" presetID="3" presetClass="entr" presetSubtype="10" fill="hold" grpId="0" nodeType="withEffect">
                                  <p:stCondLst>
                                    <p:cond delay="0"/>
                                  </p:stCondLst>
                                  <p:childTnLst>
                                    <p:set>
                                      <p:cBhvr>
                                        <p:cTn id="38" dur="1" fill="hold">
                                          <p:stCondLst>
                                            <p:cond delay="0"/>
                                          </p:stCondLst>
                                        </p:cTn>
                                        <p:tgtEl>
                                          <p:spTgt spid="145424"/>
                                        </p:tgtEl>
                                        <p:attrNameLst>
                                          <p:attrName>style.visibility</p:attrName>
                                        </p:attrNameLst>
                                      </p:cBhvr>
                                      <p:to>
                                        <p:strVal val="visible"/>
                                      </p:to>
                                    </p:set>
                                    <p:animEffect transition="in" filter="blinds(horizontal)">
                                      <p:cBhvr>
                                        <p:cTn id="39" dur="500"/>
                                        <p:tgtEl>
                                          <p:spTgt spid="145424"/>
                                        </p:tgtEl>
                                      </p:cBhvr>
                                    </p:animEffect>
                                  </p:childTnLst>
                                  <p:subTnLst>
                                    <p:set>
                                      <p:cBhvr override="childStyle">
                                        <p:cTn dur="1" fill="hold" display="0" masterRel="nextClick" afterEffect="1"/>
                                        <p:tgtEl>
                                          <p:spTgt spid="145424"/>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45426"/>
                                        </p:tgtEl>
                                        <p:attrNameLst>
                                          <p:attrName>style.visibility</p:attrName>
                                        </p:attrNameLst>
                                      </p:cBhvr>
                                      <p:to>
                                        <p:strVal val="visible"/>
                                      </p:to>
                                    </p:set>
                                    <p:animEffect transition="in" filter="blinds(horizontal)">
                                      <p:cBhvr>
                                        <p:cTn id="44" dur="500"/>
                                        <p:tgtEl>
                                          <p:spTgt spid="145426"/>
                                        </p:tgtEl>
                                      </p:cBhvr>
                                    </p:animEffect>
                                  </p:childTnLst>
                                  <p:subTnLst>
                                    <p:set>
                                      <p:cBhvr override="childStyle">
                                        <p:cTn dur="1" fill="hold" display="0" masterRel="nextClick" afterEffect="1"/>
                                        <p:tgtEl>
                                          <p:spTgt spid="145426"/>
                                        </p:tgtEl>
                                        <p:attrNameLst>
                                          <p:attrName>style.visibility</p:attrName>
                                        </p:attrNameLst>
                                      </p:cBhvr>
                                      <p:to>
                                        <p:strVal val="hidden"/>
                                      </p:to>
                                    </p:set>
                                  </p:subTnLst>
                                </p:cTn>
                              </p:par>
                              <p:par>
                                <p:cTn id="45" presetID="3" presetClass="entr" presetSubtype="10" fill="hold" grpId="0" nodeType="withEffect">
                                  <p:stCondLst>
                                    <p:cond delay="0"/>
                                  </p:stCondLst>
                                  <p:childTnLst>
                                    <p:set>
                                      <p:cBhvr>
                                        <p:cTn id="46" dur="1" fill="hold">
                                          <p:stCondLst>
                                            <p:cond delay="0"/>
                                          </p:stCondLst>
                                        </p:cTn>
                                        <p:tgtEl>
                                          <p:spTgt spid="145427"/>
                                        </p:tgtEl>
                                        <p:attrNameLst>
                                          <p:attrName>style.visibility</p:attrName>
                                        </p:attrNameLst>
                                      </p:cBhvr>
                                      <p:to>
                                        <p:strVal val="visible"/>
                                      </p:to>
                                    </p:set>
                                    <p:animEffect transition="in" filter="blinds(horizontal)">
                                      <p:cBhvr>
                                        <p:cTn id="47" dur="500"/>
                                        <p:tgtEl>
                                          <p:spTgt spid="145427"/>
                                        </p:tgtEl>
                                      </p:cBhvr>
                                    </p:animEffect>
                                  </p:childTnLst>
                                  <p:subTnLst>
                                    <p:set>
                                      <p:cBhvr override="childStyle">
                                        <p:cTn dur="1" fill="hold" display="0" masterRel="nextClick" afterEffect="1"/>
                                        <p:tgtEl>
                                          <p:spTgt spid="14542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autoUpdateAnimBg="0"/>
      <p:bldP spid="145418" grpId="0" animBg="1"/>
      <p:bldP spid="145419" grpId="0" animBg="1"/>
      <p:bldP spid="145420" grpId="0" animBg="1" autoUpdateAnimBg="0"/>
      <p:bldP spid="145421" grpId="0" animBg="1" autoUpdateAnimBg="0"/>
      <p:bldP spid="145423" grpId="0" animBg="1"/>
      <p:bldP spid="145424" grpId="0" animBg="1"/>
      <p:bldP spid="145426" grpId="0" animBg="1"/>
      <p:bldP spid="14542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973138" y="65087"/>
            <a:ext cx="6724650" cy="707886"/>
          </a:xfrm>
          <a:prstGeom prst="rect">
            <a:avLst/>
          </a:prstGeom>
          <a:noFill/>
          <a:ln w="9525">
            <a:noFill/>
            <a:miter lim="800000"/>
            <a:headEnd/>
            <a:tailEnd/>
          </a:ln>
        </p:spPr>
        <p:txBody>
          <a:bodyPr wrap="square">
            <a:spAutoFit/>
          </a:bodyPr>
          <a:lstStyle/>
          <a:p>
            <a:r>
              <a:rPr lang="en-US" altLang="zh-CN" sz="4000" dirty="0"/>
              <a:t>3 </a:t>
            </a:r>
            <a:r>
              <a:rPr lang="en-US" altLang="zh-CN" sz="4000" dirty="0" err="1"/>
              <a:t>ROM的应用</a:t>
            </a:r>
            <a:endParaRPr lang="zh-CN" altLang="en-US" sz="4000" b="1" dirty="0">
              <a:solidFill>
                <a:srgbClr val="FF0066"/>
              </a:solidFill>
            </a:endParaRPr>
          </a:p>
        </p:txBody>
      </p:sp>
      <p:sp>
        <p:nvSpPr>
          <p:cNvPr id="75780" name="Text Box 4"/>
          <p:cNvSpPr txBox="1">
            <a:spLocks noChangeArrowheads="1"/>
          </p:cNvSpPr>
          <p:nvPr/>
        </p:nvSpPr>
        <p:spPr bwMode="auto">
          <a:xfrm>
            <a:off x="835025" y="1243013"/>
            <a:ext cx="3132138" cy="369332"/>
          </a:xfrm>
          <a:prstGeom prst="rect">
            <a:avLst/>
          </a:prstGeom>
          <a:noFill/>
          <a:ln w="9525">
            <a:noFill/>
            <a:miter lim="800000"/>
            <a:headEnd/>
            <a:tailEnd/>
          </a:ln>
        </p:spPr>
        <p:txBody>
          <a:bodyPr wrap="square">
            <a:spAutoFit/>
          </a:bodyPr>
          <a:lstStyle/>
          <a:p>
            <a:r>
              <a:rPr lang="zh-CN" altLang="en-US" b="1" dirty="0">
                <a:solidFill>
                  <a:srgbClr val="0033CC"/>
                </a:solidFill>
              </a:rPr>
              <a:t>用 </a:t>
            </a:r>
            <a:r>
              <a:rPr lang="en-US" altLang="zh-CN" b="1" dirty="0">
                <a:solidFill>
                  <a:srgbClr val="0033CC"/>
                </a:solidFill>
              </a:rPr>
              <a:t>ROM </a:t>
            </a:r>
            <a:r>
              <a:rPr lang="zh-CN" altLang="en-US" b="1" dirty="0">
                <a:solidFill>
                  <a:srgbClr val="0033CC"/>
                </a:solidFill>
              </a:rPr>
              <a:t>实现以下逻辑函数</a:t>
            </a:r>
          </a:p>
        </p:txBody>
      </p:sp>
      <p:sp>
        <p:nvSpPr>
          <p:cNvPr id="75781" name="Text Box 5"/>
          <p:cNvSpPr txBox="1">
            <a:spLocks noChangeArrowheads="1"/>
          </p:cNvSpPr>
          <p:nvPr/>
        </p:nvSpPr>
        <p:spPr bwMode="auto">
          <a:xfrm>
            <a:off x="177800" y="1353622"/>
            <a:ext cx="657225" cy="369332"/>
          </a:xfrm>
          <a:prstGeom prst="rect">
            <a:avLst/>
          </a:prstGeom>
          <a:noFill/>
          <a:ln w="9525">
            <a:noFill/>
            <a:miter lim="800000"/>
            <a:headEnd/>
            <a:tailEnd/>
          </a:ln>
        </p:spPr>
        <p:txBody>
          <a:bodyPr wrap="square">
            <a:spAutoFit/>
          </a:bodyPr>
          <a:lstStyle/>
          <a:p>
            <a:r>
              <a:rPr lang="en-US" altLang="zh-CN" b="1" dirty="0">
                <a:solidFill>
                  <a:srgbClr val="FF0066"/>
                </a:solidFill>
              </a:rPr>
              <a:t>[</a:t>
            </a:r>
            <a:r>
              <a:rPr lang="zh-CN" altLang="en-US" b="1" dirty="0">
                <a:solidFill>
                  <a:srgbClr val="FF0066"/>
                </a:solidFill>
              </a:rPr>
              <a:t>例</a:t>
            </a:r>
            <a:r>
              <a:rPr lang="en-US" altLang="zh-CN" b="1" dirty="0">
                <a:solidFill>
                  <a:srgbClr val="FF0066"/>
                </a:solidFill>
              </a:rPr>
              <a:t>]</a:t>
            </a:r>
          </a:p>
        </p:txBody>
      </p:sp>
      <p:sp>
        <p:nvSpPr>
          <p:cNvPr id="75782" name="AutoShape 6"/>
          <p:cNvSpPr>
            <a:spLocks/>
          </p:cNvSpPr>
          <p:nvPr/>
        </p:nvSpPr>
        <p:spPr bwMode="auto">
          <a:xfrm>
            <a:off x="3943350" y="1243013"/>
            <a:ext cx="152400" cy="1604962"/>
          </a:xfrm>
          <a:prstGeom prst="leftBrace">
            <a:avLst>
              <a:gd name="adj1" fmla="val 87760"/>
              <a:gd name="adj2" fmla="val 50000"/>
            </a:avLst>
          </a:prstGeom>
          <a:noFill/>
          <a:ln w="19050">
            <a:solidFill>
              <a:srgbClr val="0033CC"/>
            </a:solidFill>
            <a:round/>
            <a:headEnd/>
            <a:tailEnd/>
          </a:ln>
          <a:effectLst/>
        </p:spPr>
        <p:txBody>
          <a:bodyPr wrap="none" anchor="ctr"/>
          <a:lstStyle/>
          <a:p>
            <a:endParaRPr lang="zh-CN" altLang="en-US"/>
          </a:p>
        </p:txBody>
      </p:sp>
      <p:sp>
        <p:nvSpPr>
          <p:cNvPr id="75783" name="Text Box 7"/>
          <p:cNvSpPr txBox="1">
            <a:spLocks noChangeArrowheads="1"/>
          </p:cNvSpPr>
          <p:nvPr/>
        </p:nvSpPr>
        <p:spPr bwMode="auto">
          <a:xfrm>
            <a:off x="4121150" y="1081088"/>
            <a:ext cx="4495800" cy="457200"/>
          </a:xfrm>
          <a:prstGeom prst="rect">
            <a:avLst/>
          </a:prstGeom>
          <a:noFill/>
          <a:ln w="9525">
            <a:noFill/>
            <a:miter lim="800000"/>
            <a:headEnd/>
            <a:tailEnd/>
          </a:ln>
          <a:effectLst/>
        </p:spPr>
        <p:txBody>
          <a:bodyPr>
            <a:spAutoFit/>
          </a:bodyPr>
          <a:lstStyle/>
          <a:p>
            <a:r>
              <a:rPr lang="en-US" altLang="zh-CN" b="1" i="1">
                <a:solidFill>
                  <a:srgbClr val="0033CC"/>
                </a:solidFill>
                <a:ea typeface="楷体_GB2312" pitchFamily="49" charset="-122"/>
              </a:rPr>
              <a:t>Y</a:t>
            </a:r>
            <a:r>
              <a:rPr lang="en-US" altLang="zh-CN" b="1" baseline="-25000">
                <a:solidFill>
                  <a:srgbClr val="0033CC"/>
                </a:solidFill>
                <a:ea typeface="楷体_GB2312" pitchFamily="49" charset="-122"/>
              </a:rPr>
              <a:t>1</a:t>
            </a:r>
            <a:r>
              <a:rPr lang="en-US" altLang="zh-CN" b="1">
                <a:solidFill>
                  <a:srgbClr val="0033CC"/>
                </a:solidFill>
                <a:ea typeface="楷体_GB2312" pitchFamily="49" charset="-122"/>
              </a:rPr>
              <a:t>= </a:t>
            </a:r>
            <a:r>
              <a:rPr lang="en-US" altLang="zh-CN" b="1">
                <a:solidFill>
                  <a:srgbClr val="0033CC"/>
                </a:solidFill>
                <a:ea typeface="楷体_GB2312" pitchFamily="49" charset="-122"/>
                <a:sym typeface="Symbol" pitchFamily="18" charset="2"/>
              </a:rPr>
              <a:t></a:t>
            </a:r>
            <a:r>
              <a:rPr lang="en-US" altLang="zh-CN" b="1">
                <a:solidFill>
                  <a:srgbClr val="0033CC"/>
                </a:solidFill>
                <a:ea typeface="楷体_GB2312" pitchFamily="49" charset="-122"/>
              </a:rPr>
              <a:t> </a:t>
            </a:r>
            <a:r>
              <a:rPr lang="en-US" altLang="zh-CN" b="1" i="1" baseline="-25000">
                <a:solidFill>
                  <a:srgbClr val="0033CC"/>
                </a:solidFill>
                <a:ea typeface="楷体_GB2312" pitchFamily="49" charset="-122"/>
              </a:rPr>
              <a:t>m</a:t>
            </a:r>
            <a:r>
              <a:rPr lang="en-US" altLang="zh-CN" b="1">
                <a:solidFill>
                  <a:srgbClr val="0033CC"/>
                </a:solidFill>
                <a:ea typeface="楷体_GB2312" pitchFamily="49" charset="-122"/>
              </a:rPr>
              <a:t> (2,3,4,5,8,9,14,15</a:t>
            </a:r>
            <a:r>
              <a:rPr lang="zh-CN" altLang="en-US" b="1">
                <a:solidFill>
                  <a:srgbClr val="0033CC"/>
                </a:solidFill>
                <a:ea typeface="楷体_GB2312" pitchFamily="49" charset="-122"/>
              </a:rPr>
              <a:t>）</a:t>
            </a:r>
          </a:p>
        </p:txBody>
      </p:sp>
      <p:sp>
        <p:nvSpPr>
          <p:cNvPr id="75784" name="Text Box 8"/>
          <p:cNvSpPr txBox="1">
            <a:spLocks noChangeArrowheads="1"/>
          </p:cNvSpPr>
          <p:nvPr/>
        </p:nvSpPr>
        <p:spPr bwMode="auto">
          <a:xfrm>
            <a:off x="4121150" y="1544638"/>
            <a:ext cx="4495800" cy="457200"/>
          </a:xfrm>
          <a:prstGeom prst="rect">
            <a:avLst/>
          </a:prstGeom>
          <a:noFill/>
          <a:ln w="9525">
            <a:noFill/>
            <a:miter lim="800000"/>
            <a:headEnd/>
            <a:tailEnd/>
          </a:ln>
          <a:effectLst/>
        </p:spPr>
        <p:txBody>
          <a:bodyPr>
            <a:spAutoFit/>
          </a:bodyPr>
          <a:lstStyle/>
          <a:p>
            <a:r>
              <a:rPr lang="en-US" altLang="zh-CN" b="1" i="1">
                <a:solidFill>
                  <a:srgbClr val="0033CC"/>
                </a:solidFill>
                <a:ea typeface="楷体_GB2312" pitchFamily="49" charset="-122"/>
              </a:rPr>
              <a:t>Y</a:t>
            </a:r>
            <a:r>
              <a:rPr lang="en-US" altLang="zh-CN" b="1" baseline="-25000">
                <a:solidFill>
                  <a:srgbClr val="0033CC"/>
                </a:solidFill>
                <a:ea typeface="楷体_GB2312" pitchFamily="49" charset="-122"/>
              </a:rPr>
              <a:t>2</a:t>
            </a:r>
            <a:r>
              <a:rPr lang="en-US" altLang="zh-CN" b="1">
                <a:solidFill>
                  <a:srgbClr val="0033CC"/>
                </a:solidFill>
                <a:ea typeface="楷体_GB2312" pitchFamily="49" charset="-122"/>
              </a:rPr>
              <a:t>= </a:t>
            </a:r>
            <a:r>
              <a:rPr lang="en-US" altLang="zh-CN" b="1">
                <a:solidFill>
                  <a:srgbClr val="0033CC"/>
                </a:solidFill>
                <a:ea typeface="楷体_GB2312" pitchFamily="49" charset="-122"/>
                <a:sym typeface="Symbol" pitchFamily="18" charset="2"/>
              </a:rPr>
              <a:t></a:t>
            </a:r>
            <a:r>
              <a:rPr lang="en-US" altLang="zh-CN" b="1">
                <a:solidFill>
                  <a:srgbClr val="0033CC"/>
                </a:solidFill>
                <a:ea typeface="楷体_GB2312" pitchFamily="49" charset="-122"/>
              </a:rPr>
              <a:t> </a:t>
            </a:r>
            <a:r>
              <a:rPr lang="en-US" altLang="zh-CN" b="1" i="1" baseline="-25000">
                <a:solidFill>
                  <a:srgbClr val="0033CC"/>
                </a:solidFill>
                <a:ea typeface="楷体_GB2312" pitchFamily="49" charset="-122"/>
              </a:rPr>
              <a:t>m</a:t>
            </a:r>
            <a:r>
              <a:rPr lang="en-US" altLang="zh-CN" b="1">
                <a:solidFill>
                  <a:srgbClr val="0033CC"/>
                </a:solidFill>
                <a:ea typeface="楷体_GB2312" pitchFamily="49" charset="-122"/>
              </a:rPr>
              <a:t> (6,7,10,11,14,15</a:t>
            </a:r>
            <a:r>
              <a:rPr lang="zh-CN" altLang="en-US" b="1">
                <a:solidFill>
                  <a:srgbClr val="0033CC"/>
                </a:solidFill>
                <a:ea typeface="楷体_GB2312" pitchFamily="49" charset="-122"/>
              </a:rPr>
              <a:t>）</a:t>
            </a:r>
          </a:p>
        </p:txBody>
      </p:sp>
      <p:sp>
        <p:nvSpPr>
          <p:cNvPr id="75785" name="Text Box 9"/>
          <p:cNvSpPr txBox="1">
            <a:spLocks noChangeArrowheads="1"/>
          </p:cNvSpPr>
          <p:nvPr/>
        </p:nvSpPr>
        <p:spPr bwMode="auto">
          <a:xfrm>
            <a:off x="4121150" y="2001838"/>
            <a:ext cx="4495800" cy="457200"/>
          </a:xfrm>
          <a:prstGeom prst="rect">
            <a:avLst/>
          </a:prstGeom>
          <a:noFill/>
          <a:ln w="9525">
            <a:noFill/>
            <a:miter lim="800000"/>
            <a:headEnd/>
            <a:tailEnd/>
          </a:ln>
          <a:effectLst/>
        </p:spPr>
        <p:txBody>
          <a:bodyPr>
            <a:spAutoFit/>
          </a:bodyPr>
          <a:lstStyle/>
          <a:p>
            <a:r>
              <a:rPr lang="en-US" altLang="zh-CN" b="1" i="1">
                <a:solidFill>
                  <a:srgbClr val="0033CC"/>
                </a:solidFill>
                <a:ea typeface="楷体_GB2312" pitchFamily="49" charset="-122"/>
              </a:rPr>
              <a:t>Y</a:t>
            </a:r>
            <a:r>
              <a:rPr lang="en-US" altLang="zh-CN" b="1" baseline="-25000">
                <a:solidFill>
                  <a:srgbClr val="0033CC"/>
                </a:solidFill>
                <a:ea typeface="楷体_GB2312" pitchFamily="49" charset="-122"/>
              </a:rPr>
              <a:t>3</a:t>
            </a:r>
            <a:r>
              <a:rPr lang="en-US" altLang="zh-CN" b="1">
                <a:solidFill>
                  <a:srgbClr val="0033CC"/>
                </a:solidFill>
                <a:ea typeface="楷体_GB2312" pitchFamily="49" charset="-122"/>
              </a:rPr>
              <a:t>= </a:t>
            </a:r>
            <a:r>
              <a:rPr lang="en-US" altLang="zh-CN" b="1">
                <a:solidFill>
                  <a:srgbClr val="0033CC"/>
                </a:solidFill>
                <a:ea typeface="楷体_GB2312" pitchFamily="49" charset="-122"/>
                <a:sym typeface="Symbol" pitchFamily="18" charset="2"/>
              </a:rPr>
              <a:t></a:t>
            </a:r>
            <a:r>
              <a:rPr lang="en-US" altLang="zh-CN" b="1">
                <a:solidFill>
                  <a:srgbClr val="0033CC"/>
                </a:solidFill>
                <a:ea typeface="楷体_GB2312" pitchFamily="49" charset="-122"/>
              </a:rPr>
              <a:t> </a:t>
            </a:r>
            <a:r>
              <a:rPr lang="en-US" altLang="zh-CN" b="1" i="1" baseline="-25000">
                <a:solidFill>
                  <a:srgbClr val="0033CC"/>
                </a:solidFill>
                <a:ea typeface="楷体_GB2312" pitchFamily="49" charset="-122"/>
              </a:rPr>
              <a:t>m</a:t>
            </a:r>
            <a:r>
              <a:rPr lang="en-US" altLang="zh-CN" b="1">
                <a:solidFill>
                  <a:srgbClr val="0033CC"/>
                </a:solidFill>
                <a:ea typeface="楷体_GB2312" pitchFamily="49" charset="-122"/>
              </a:rPr>
              <a:t> (0,3,6,9,12,15</a:t>
            </a:r>
            <a:r>
              <a:rPr lang="zh-CN" altLang="en-US" b="1">
                <a:solidFill>
                  <a:srgbClr val="0033CC"/>
                </a:solidFill>
                <a:ea typeface="楷体_GB2312" pitchFamily="49" charset="-122"/>
              </a:rPr>
              <a:t>）</a:t>
            </a:r>
          </a:p>
        </p:txBody>
      </p:sp>
      <p:sp>
        <p:nvSpPr>
          <p:cNvPr id="75786" name="Text Box 10"/>
          <p:cNvSpPr txBox="1">
            <a:spLocks noChangeArrowheads="1"/>
          </p:cNvSpPr>
          <p:nvPr/>
        </p:nvSpPr>
        <p:spPr bwMode="auto">
          <a:xfrm>
            <a:off x="4121150" y="2459038"/>
            <a:ext cx="4495800" cy="457200"/>
          </a:xfrm>
          <a:prstGeom prst="rect">
            <a:avLst/>
          </a:prstGeom>
          <a:noFill/>
          <a:ln w="9525">
            <a:noFill/>
            <a:miter lim="800000"/>
            <a:headEnd/>
            <a:tailEnd/>
          </a:ln>
          <a:effectLst/>
        </p:spPr>
        <p:txBody>
          <a:bodyPr>
            <a:spAutoFit/>
          </a:bodyPr>
          <a:lstStyle/>
          <a:p>
            <a:r>
              <a:rPr lang="en-US" altLang="zh-CN" b="1" i="1">
                <a:solidFill>
                  <a:srgbClr val="0033CC"/>
                </a:solidFill>
                <a:ea typeface="楷体_GB2312" pitchFamily="49" charset="-122"/>
              </a:rPr>
              <a:t>Y</a:t>
            </a:r>
            <a:r>
              <a:rPr lang="en-US" altLang="zh-CN" b="1" baseline="-25000">
                <a:solidFill>
                  <a:srgbClr val="0033CC"/>
                </a:solidFill>
                <a:ea typeface="楷体_GB2312" pitchFamily="49" charset="-122"/>
              </a:rPr>
              <a:t>4</a:t>
            </a:r>
            <a:r>
              <a:rPr lang="en-US" altLang="zh-CN" b="1">
                <a:solidFill>
                  <a:srgbClr val="0033CC"/>
                </a:solidFill>
                <a:ea typeface="楷体_GB2312" pitchFamily="49" charset="-122"/>
              </a:rPr>
              <a:t>= </a:t>
            </a:r>
            <a:r>
              <a:rPr lang="en-US" altLang="zh-CN" b="1">
                <a:solidFill>
                  <a:srgbClr val="0033CC"/>
                </a:solidFill>
                <a:ea typeface="楷体_GB2312" pitchFamily="49" charset="-122"/>
                <a:sym typeface="Symbol" pitchFamily="18" charset="2"/>
              </a:rPr>
              <a:t></a:t>
            </a:r>
            <a:r>
              <a:rPr lang="en-US" altLang="zh-CN" b="1">
                <a:solidFill>
                  <a:srgbClr val="0033CC"/>
                </a:solidFill>
                <a:ea typeface="楷体_GB2312" pitchFamily="49" charset="-122"/>
              </a:rPr>
              <a:t> </a:t>
            </a:r>
            <a:r>
              <a:rPr lang="en-US" altLang="zh-CN" b="1" i="1" baseline="-25000">
                <a:solidFill>
                  <a:srgbClr val="0033CC"/>
                </a:solidFill>
                <a:ea typeface="楷体_GB2312" pitchFamily="49" charset="-122"/>
              </a:rPr>
              <a:t>m</a:t>
            </a:r>
            <a:r>
              <a:rPr lang="en-US" altLang="zh-CN" b="1">
                <a:solidFill>
                  <a:srgbClr val="0033CC"/>
                </a:solidFill>
                <a:ea typeface="楷体_GB2312" pitchFamily="49" charset="-122"/>
              </a:rPr>
              <a:t> (7,11,13,14,15</a:t>
            </a:r>
            <a:r>
              <a:rPr lang="zh-CN" altLang="en-US" b="1">
                <a:solidFill>
                  <a:srgbClr val="0033CC"/>
                </a:solidFill>
                <a:ea typeface="楷体_GB2312" pitchFamily="49" charset="-122"/>
              </a:rPr>
              <a:t>）</a:t>
            </a:r>
          </a:p>
        </p:txBody>
      </p:sp>
      <p:grpSp>
        <p:nvGrpSpPr>
          <p:cNvPr id="2" name="Group 11"/>
          <p:cNvGrpSpPr>
            <a:grpSpLocks/>
          </p:cNvGrpSpPr>
          <p:nvPr/>
        </p:nvGrpSpPr>
        <p:grpSpPr bwMode="auto">
          <a:xfrm>
            <a:off x="412750" y="2852738"/>
            <a:ext cx="8237538" cy="3589337"/>
            <a:chOff x="218" y="1832"/>
            <a:chExt cx="5189" cy="2261"/>
          </a:xfrm>
        </p:grpSpPr>
        <p:sp>
          <p:nvSpPr>
            <p:cNvPr id="75788" name="Line 12"/>
            <p:cNvSpPr>
              <a:spLocks noChangeShapeType="1"/>
            </p:cNvSpPr>
            <p:nvPr/>
          </p:nvSpPr>
          <p:spPr bwMode="auto">
            <a:xfrm>
              <a:off x="1073" y="1973"/>
              <a:ext cx="4032" cy="0"/>
            </a:xfrm>
            <a:prstGeom prst="line">
              <a:avLst/>
            </a:prstGeom>
            <a:noFill/>
            <a:ln w="28575">
              <a:solidFill>
                <a:srgbClr val="0033CC"/>
              </a:solidFill>
              <a:round/>
              <a:headEnd/>
              <a:tailEnd/>
            </a:ln>
            <a:effectLst/>
          </p:spPr>
          <p:txBody>
            <a:bodyPr/>
            <a:lstStyle/>
            <a:p>
              <a:endParaRPr lang="zh-CN" altLang="en-US"/>
            </a:p>
          </p:txBody>
        </p:sp>
        <p:sp>
          <p:nvSpPr>
            <p:cNvPr id="75789" name="Line 13"/>
            <p:cNvSpPr>
              <a:spLocks noChangeShapeType="1"/>
            </p:cNvSpPr>
            <p:nvPr/>
          </p:nvSpPr>
          <p:spPr bwMode="auto">
            <a:xfrm>
              <a:off x="672" y="2139"/>
              <a:ext cx="4433" cy="0"/>
            </a:xfrm>
            <a:prstGeom prst="line">
              <a:avLst/>
            </a:prstGeom>
            <a:noFill/>
            <a:ln w="28575">
              <a:solidFill>
                <a:srgbClr val="0033CC"/>
              </a:solidFill>
              <a:round/>
              <a:headEnd/>
              <a:tailEnd/>
            </a:ln>
            <a:effectLst/>
          </p:spPr>
          <p:txBody>
            <a:bodyPr/>
            <a:lstStyle/>
            <a:p>
              <a:endParaRPr lang="zh-CN" altLang="en-US"/>
            </a:p>
          </p:txBody>
        </p:sp>
        <p:sp>
          <p:nvSpPr>
            <p:cNvPr id="75790" name="Oval 14"/>
            <p:cNvSpPr>
              <a:spLocks noChangeArrowheads="1"/>
            </p:cNvSpPr>
            <p:nvPr/>
          </p:nvSpPr>
          <p:spPr bwMode="auto">
            <a:xfrm>
              <a:off x="1002" y="1944"/>
              <a:ext cx="69" cy="67"/>
            </a:xfrm>
            <a:prstGeom prst="ellipse">
              <a:avLst/>
            </a:prstGeom>
            <a:noFill/>
            <a:ln w="28575">
              <a:solidFill>
                <a:srgbClr val="0033CC"/>
              </a:solidFill>
              <a:round/>
              <a:headEnd/>
              <a:tailEnd/>
            </a:ln>
            <a:effectLst/>
          </p:spPr>
          <p:txBody>
            <a:bodyPr wrap="none" anchor="ctr"/>
            <a:lstStyle/>
            <a:p>
              <a:endParaRPr lang="zh-CN" altLang="en-US"/>
            </a:p>
          </p:txBody>
        </p:sp>
        <p:sp>
          <p:nvSpPr>
            <p:cNvPr id="75791" name="Rectangle 15"/>
            <p:cNvSpPr>
              <a:spLocks noChangeArrowheads="1"/>
            </p:cNvSpPr>
            <p:nvPr/>
          </p:nvSpPr>
          <p:spPr bwMode="auto">
            <a:xfrm>
              <a:off x="857" y="1873"/>
              <a:ext cx="141" cy="204"/>
            </a:xfrm>
            <a:prstGeom prst="rect">
              <a:avLst/>
            </a:prstGeom>
            <a:solidFill>
              <a:srgbClr val="CCFFFF"/>
            </a:solidFill>
            <a:ln w="38100">
              <a:solidFill>
                <a:srgbClr val="0033CC"/>
              </a:solidFill>
              <a:miter lim="800000"/>
              <a:headEnd/>
              <a:tailEnd/>
            </a:ln>
            <a:effectLst/>
          </p:spPr>
          <p:txBody>
            <a:bodyPr wrap="none" anchor="ctr"/>
            <a:lstStyle/>
            <a:p>
              <a:endParaRPr lang="zh-CN" altLang="en-US"/>
            </a:p>
          </p:txBody>
        </p:sp>
        <p:sp>
          <p:nvSpPr>
            <p:cNvPr id="75792" name="Line 16"/>
            <p:cNvSpPr>
              <a:spLocks noChangeShapeType="1"/>
            </p:cNvSpPr>
            <p:nvPr/>
          </p:nvSpPr>
          <p:spPr bwMode="auto">
            <a:xfrm flipH="1">
              <a:off x="484" y="1966"/>
              <a:ext cx="377" cy="0"/>
            </a:xfrm>
            <a:prstGeom prst="line">
              <a:avLst/>
            </a:prstGeom>
            <a:noFill/>
            <a:ln w="28575">
              <a:solidFill>
                <a:srgbClr val="0033CC"/>
              </a:solidFill>
              <a:round/>
              <a:headEnd/>
              <a:tailEnd/>
            </a:ln>
            <a:effectLst/>
          </p:spPr>
          <p:txBody>
            <a:bodyPr/>
            <a:lstStyle/>
            <a:p>
              <a:endParaRPr lang="zh-CN" altLang="en-US"/>
            </a:p>
          </p:txBody>
        </p:sp>
        <p:sp>
          <p:nvSpPr>
            <p:cNvPr id="75793" name="Oval 17"/>
            <p:cNvSpPr>
              <a:spLocks noChangeArrowheads="1"/>
            </p:cNvSpPr>
            <p:nvPr/>
          </p:nvSpPr>
          <p:spPr bwMode="auto">
            <a:xfrm>
              <a:off x="436" y="1941"/>
              <a:ext cx="48" cy="48"/>
            </a:xfrm>
            <a:prstGeom prst="ellipse">
              <a:avLst/>
            </a:prstGeom>
            <a:noFill/>
            <a:ln w="28575">
              <a:solidFill>
                <a:srgbClr val="0033CC"/>
              </a:solidFill>
              <a:round/>
              <a:headEnd/>
              <a:tailEnd/>
            </a:ln>
            <a:effectLst/>
          </p:spPr>
          <p:txBody>
            <a:bodyPr wrap="none" anchor="ctr"/>
            <a:lstStyle/>
            <a:p>
              <a:endParaRPr lang="zh-CN" altLang="en-US"/>
            </a:p>
          </p:txBody>
        </p:sp>
        <p:sp>
          <p:nvSpPr>
            <p:cNvPr id="75794" name="Line 18"/>
            <p:cNvSpPr>
              <a:spLocks noChangeShapeType="1"/>
            </p:cNvSpPr>
            <p:nvPr/>
          </p:nvSpPr>
          <p:spPr bwMode="auto">
            <a:xfrm flipV="1">
              <a:off x="673" y="1966"/>
              <a:ext cx="0" cy="173"/>
            </a:xfrm>
            <a:prstGeom prst="line">
              <a:avLst/>
            </a:prstGeom>
            <a:noFill/>
            <a:ln w="28575">
              <a:solidFill>
                <a:srgbClr val="0033CC"/>
              </a:solidFill>
              <a:round/>
              <a:headEnd/>
              <a:tailEnd/>
            </a:ln>
            <a:effectLst/>
          </p:spPr>
          <p:txBody>
            <a:bodyPr/>
            <a:lstStyle/>
            <a:p>
              <a:endParaRPr lang="zh-CN" altLang="en-US"/>
            </a:p>
          </p:txBody>
        </p:sp>
        <p:sp>
          <p:nvSpPr>
            <p:cNvPr id="75795" name="Oval 19"/>
            <p:cNvSpPr>
              <a:spLocks noChangeArrowheads="1"/>
            </p:cNvSpPr>
            <p:nvPr/>
          </p:nvSpPr>
          <p:spPr bwMode="auto">
            <a:xfrm>
              <a:off x="648" y="1942"/>
              <a:ext cx="54" cy="53"/>
            </a:xfrm>
            <a:prstGeom prst="ellipse">
              <a:avLst/>
            </a:prstGeom>
            <a:solidFill>
              <a:srgbClr val="0033CC"/>
            </a:solidFill>
            <a:ln w="6350">
              <a:solidFill>
                <a:srgbClr val="0033CC"/>
              </a:solidFill>
              <a:round/>
              <a:headEnd/>
              <a:tailEnd/>
            </a:ln>
            <a:effectLst/>
          </p:spPr>
          <p:txBody>
            <a:bodyPr wrap="none" anchor="ctr"/>
            <a:lstStyle/>
            <a:p>
              <a:endParaRPr lang="zh-CN" altLang="en-US"/>
            </a:p>
          </p:txBody>
        </p:sp>
        <p:sp>
          <p:nvSpPr>
            <p:cNvPr id="75796" name="Text Box 20"/>
            <p:cNvSpPr txBox="1">
              <a:spLocks noChangeArrowheads="1"/>
            </p:cNvSpPr>
            <p:nvPr/>
          </p:nvSpPr>
          <p:spPr bwMode="auto">
            <a:xfrm>
              <a:off x="218" y="1832"/>
              <a:ext cx="387" cy="250"/>
            </a:xfrm>
            <a:prstGeom prst="rect">
              <a:avLst/>
            </a:prstGeom>
            <a:noFill/>
            <a:ln w="28575">
              <a:noFill/>
              <a:miter lim="800000"/>
              <a:headEnd/>
              <a:tailEnd/>
            </a:ln>
            <a:effectLst/>
          </p:spPr>
          <p:txBody>
            <a:bodyPr>
              <a:spAutoFit/>
            </a:bodyPr>
            <a:lstStyle/>
            <a:p>
              <a:pPr>
                <a:spcBef>
                  <a:spcPct val="50000"/>
                </a:spcBef>
              </a:pPr>
              <a:r>
                <a:rPr lang="en-US" altLang="zh-CN" sz="2000" b="1" i="1">
                  <a:solidFill>
                    <a:srgbClr val="FF0066"/>
                  </a:solidFill>
                </a:rPr>
                <a:t>A</a:t>
              </a:r>
            </a:p>
          </p:txBody>
        </p:sp>
        <p:sp>
          <p:nvSpPr>
            <p:cNvPr id="75797" name="Text Box 21"/>
            <p:cNvSpPr txBox="1">
              <a:spLocks noChangeArrowheads="1"/>
            </p:cNvSpPr>
            <p:nvPr/>
          </p:nvSpPr>
          <p:spPr bwMode="auto">
            <a:xfrm>
              <a:off x="834" y="1857"/>
              <a:ext cx="188" cy="231"/>
            </a:xfrm>
            <a:prstGeom prst="rect">
              <a:avLst/>
            </a:prstGeom>
            <a:noFill/>
            <a:ln w="28575">
              <a:noFill/>
              <a:miter lim="800000"/>
              <a:headEnd/>
              <a:tailEnd/>
            </a:ln>
            <a:effectLst/>
          </p:spPr>
          <p:txBody>
            <a:bodyPr wrap="none">
              <a:spAutoFit/>
            </a:bodyPr>
            <a:lstStyle/>
            <a:p>
              <a:r>
                <a:rPr lang="en-US" altLang="zh-CN" sz="1800" b="1">
                  <a:solidFill>
                    <a:srgbClr val="0033CC"/>
                  </a:solidFill>
                </a:rPr>
                <a:t>1</a:t>
              </a:r>
            </a:p>
          </p:txBody>
        </p:sp>
        <p:sp>
          <p:nvSpPr>
            <p:cNvPr id="75798" name="Line 22"/>
            <p:cNvSpPr>
              <a:spLocks noChangeShapeType="1"/>
            </p:cNvSpPr>
            <p:nvPr/>
          </p:nvSpPr>
          <p:spPr bwMode="auto">
            <a:xfrm>
              <a:off x="1073" y="2293"/>
              <a:ext cx="4032" cy="0"/>
            </a:xfrm>
            <a:prstGeom prst="line">
              <a:avLst/>
            </a:prstGeom>
            <a:noFill/>
            <a:ln w="28575">
              <a:solidFill>
                <a:srgbClr val="0033CC"/>
              </a:solidFill>
              <a:round/>
              <a:headEnd/>
              <a:tailEnd/>
            </a:ln>
            <a:effectLst/>
          </p:spPr>
          <p:txBody>
            <a:bodyPr/>
            <a:lstStyle/>
            <a:p>
              <a:endParaRPr lang="zh-CN" altLang="en-US"/>
            </a:p>
          </p:txBody>
        </p:sp>
        <p:sp>
          <p:nvSpPr>
            <p:cNvPr id="75799" name="Line 23"/>
            <p:cNvSpPr>
              <a:spLocks noChangeShapeType="1"/>
            </p:cNvSpPr>
            <p:nvPr/>
          </p:nvSpPr>
          <p:spPr bwMode="auto">
            <a:xfrm>
              <a:off x="672" y="2459"/>
              <a:ext cx="4433" cy="0"/>
            </a:xfrm>
            <a:prstGeom prst="line">
              <a:avLst/>
            </a:prstGeom>
            <a:noFill/>
            <a:ln w="28575">
              <a:solidFill>
                <a:srgbClr val="0033CC"/>
              </a:solidFill>
              <a:round/>
              <a:headEnd/>
              <a:tailEnd/>
            </a:ln>
            <a:effectLst/>
          </p:spPr>
          <p:txBody>
            <a:bodyPr/>
            <a:lstStyle/>
            <a:p>
              <a:endParaRPr lang="zh-CN" altLang="en-US"/>
            </a:p>
          </p:txBody>
        </p:sp>
        <p:sp>
          <p:nvSpPr>
            <p:cNvPr id="75800" name="Oval 24"/>
            <p:cNvSpPr>
              <a:spLocks noChangeArrowheads="1"/>
            </p:cNvSpPr>
            <p:nvPr/>
          </p:nvSpPr>
          <p:spPr bwMode="auto">
            <a:xfrm>
              <a:off x="1002" y="2264"/>
              <a:ext cx="69" cy="67"/>
            </a:xfrm>
            <a:prstGeom prst="ellipse">
              <a:avLst/>
            </a:prstGeom>
            <a:noFill/>
            <a:ln w="28575">
              <a:solidFill>
                <a:srgbClr val="0033CC"/>
              </a:solidFill>
              <a:round/>
              <a:headEnd/>
              <a:tailEnd/>
            </a:ln>
            <a:effectLst/>
          </p:spPr>
          <p:txBody>
            <a:bodyPr wrap="none" anchor="ctr"/>
            <a:lstStyle/>
            <a:p>
              <a:endParaRPr lang="zh-CN" altLang="en-US"/>
            </a:p>
          </p:txBody>
        </p:sp>
        <p:sp>
          <p:nvSpPr>
            <p:cNvPr id="75801" name="Rectangle 25"/>
            <p:cNvSpPr>
              <a:spLocks noChangeArrowheads="1"/>
            </p:cNvSpPr>
            <p:nvPr/>
          </p:nvSpPr>
          <p:spPr bwMode="auto">
            <a:xfrm>
              <a:off x="857" y="2193"/>
              <a:ext cx="141" cy="204"/>
            </a:xfrm>
            <a:prstGeom prst="rect">
              <a:avLst/>
            </a:prstGeom>
            <a:solidFill>
              <a:srgbClr val="CCFFFF"/>
            </a:solidFill>
            <a:ln w="38100">
              <a:solidFill>
                <a:srgbClr val="0033CC"/>
              </a:solidFill>
              <a:miter lim="800000"/>
              <a:headEnd/>
              <a:tailEnd/>
            </a:ln>
            <a:effectLst/>
          </p:spPr>
          <p:txBody>
            <a:bodyPr wrap="none" anchor="ctr"/>
            <a:lstStyle/>
            <a:p>
              <a:endParaRPr lang="zh-CN" altLang="en-US"/>
            </a:p>
          </p:txBody>
        </p:sp>
        <p:sp>
          <p:nvSpPr>
            <p:cNvPr id="75802" name="Line 26"/>
            <p:cNvSpPr>
              <a:spLocks noChangeShapeType="1"/>
            </p:cNvSpPr>
            <p:nvPr/>
          </p:nvSpPr>
          <p:spPr bwMode="auto">
            <a:xfrm flipH="1">
              <a:off x="484" y="2286"/>
              <a:ext cx="377" cy="0"/>
            </a:xfrm>
            <a:prstGeom prst="line">
              <a:avLst/>
            </a:prstGeom>
            <a:noFill/>
            <a:ln w="28575">
              <a:solidFill>
                <a:srgbClr val="0033CC"/>
              </a:solidFill>
              <a:round/>
              <a:headEnd/>
              <a:tailEnd/>
            </a:ln>
            <a:effectLst/>
          </p:spPr>
          <p:txBody>
            <a:bodyPr/>
            <a:lstStyle/>
            <a:p>
              <a:endParaRPr lang="zh-CN" altLang="en-US"/>
            </a:p>
          </p:txBody>
        </p:sp>
        <p:sp>
          <p:nvSpPr>
            <p:cNvPr id="75803" name="Oval 27"/>
            <p:cNvSpPr>
              <a:spLocks noChangeArrowheads="1"/>
            </p:cNvSpPr>
            <p:nvPr/>
          </p:nvSpPr>
          <p:spPr bwMode="auto">
            <a:xfrm>
              <a:off x="436" y="2261"/>
              <a:ext cx="48" cy="48"/>
            </a:xfrm>
            <a:prstGeom prst="ellipse">
              <a:avLst/>
            </a:prstGeom>
            <a:noFill/>
            <a:ln w="28575">
              <a:solidFill>
                <a:srgbClr val="0033CC"/>
              </a:solidFill>
              <a:round/>
              <a:headEnd/>
              <a:tailEnd/>
            </a:ln>
            <a:effectLst/>
          </p:spPr>
          <p:txBody>
            <a:bodyPr wrap="none" anchor="ctr"/>
            <a:lstStyle/>
            <a:p>
              <a:endParaRPr lang="zh-CN" altLang="en-US"/>
            </a:p>
          </p:txBody>
        </p:sp>
        <p:sp>
          <p:nvSpPr>
            <p:cNvPr id="75804" name="Line 28"/>
            <p:cNvSpPr>
              <a:spLocks noChangeShapeType="1"/>
            </p:cNvSpPr>
            <p:nvPr/>
          </p:nvSpPr>
          <p:spPr bwMode="auto">
            <a:xfrm flipV="1">
              <a:off x="673" y="2286"/>
              <a:ext cx="0" cy="173"/>
            </a:xfrm>
            <a:prstGeom prst="line">
              <a:avLst/>
            </a:prstGeom>
            <a:noFill/>
            <a:ln w="28575">
              <a:solidFill>
                <a:srgbClr val="0033CC"/>
              </a:solidFill>
              <a:round/>
              <a:headEnd/>
              <a:tailEnd/>
            </a:ln>
            <a:effectLst/>
          </p:spPr>
          <p:txBody>
            <a:bodyPr/>
            <a:lstStyle/>
            <a:p>
              <a:endParaRPr lang="zh-CN" altLang="en-US"/>
            </a:p>
          </p:txBody>
        </p:sp>
        <p:sp>
          <p:nvSpPr>
            <p:cNvPr id="75805" name="Oval 29"/>
            <p:cNvSpPr>
              <a:spLocks noChangeArrowheads="1"/>
            </p:cNvSpPr>
            <p:nvPr/>
          </p:nvSpPr>
          <p:spPr bwMode="auto">
            <a:xfrm>
              <a:off x="648" y="2262"/>
              <a:ext cx="54" cy="53"/>
            </a:xfrm>
            <a:prstGeom prst="ellipse">
              <a:avLst/>
            </a:prstGeom>
            <a:solidFill>
              <a:srgbClr val="0033CC"/>
            </a:solidFill>
            <a:ln w="6350">
              <a:solidFill>
                <a:srgbClr val="0033CC"/>
              </a:solidFill>
              <a:round/>
              <a:headEnd/>
              <a:tailEnd/>
            </a:ln>
            <a:effectLst/>
          </p:spPr>
          <p:txBody>
            <a:bodyPr wrap="none" anchor="ctr"/>
            <a:lstStyle/>
            <a:p>
              <a:endParaRPr lang="zh-CN" altLang="en-US"/>
            </a:p>
          </p:txBody>
        </p:sp>
        <p:sp>
          <p:nvSpPr>
            <p:cNvPr id="75806" name="Text Box 30"/>
            <p:cNvSpPr txBox="1">
              <a:spLocks noChangeArrowheads="1"/>
            </p:cNvSpPr>
            <p:nvPr/>
          </p:nvSpPr>
          <p:spPr bwMode="auto">
            <a:xfrm>
              <a:off x="218" y="2152"/>
              <a:ext cx="387" cy="250"/>
            </a:xfrm>
            <a:prstGeom prst="rect">
              <a:avLst/>
            </a:prstGeom>
            <a:noFill/>
            <a:ln w="28575">
              <a:noFill/>
              <a:miter lim="800000"/>
              <a:headEnd/>
              <a:tailEnd/>
            </a:ln>
            <a:effectLst/>
          </p:spPr>
          <p:txBody>
            <a:bodyPr>
              <a:spAutoFit/>
            </a:bodyPr>
            <a:lstStyle/>
            <a:p>
              <a:pPr>
                <a:spcBef>
                  <a:spcPct val="50000"/>
                </a:spcBef>
              </a:pPr>
              <a:r>
                <a:rPr lang="en-US" altLang="zh-CN" sz="2000" b="1" i="1">
                  <a:solidFill>
                    <a:srgbClr val="FF0066"/>
                  </a:solidFill>
                </a:rPr>
                <a:t>B</a:t>
              </a:r>
            </a:p>
          </p:txBody>
        </p:sp>
        <p:sp>
          <p:nvSpPr>
            <p:cNvPr id="75807" name="Text Box 31"/>
            <p:cNvSpPr txBox="1">
              <a:spLocks noChangeArrowheads="1"/>
            </p:cNvSpPr>
            <p:nvPr/>
          </p:nvSpPr>
          <p:spPr bwMode="auto">
            <a:xfrm>
              <a:off x="834" y="2177"/>
              <a:ext cx="188" cy="231"/>
            </a:xfrm>
            <a:prstGeom prst="rect">
              <a:avLst/>
            </a:prstGeom>
            <a:noFill/>
            <a:ln w="28575">
              <a:noFill/>
              <a:miter lim="800000"/>
              <a:headEnd/>
              <a:tailEnd/>
            </a:ln>
            <a:effectLst/>
          </p:spPr>
          <p:txBody>
            <a:bodyPr wrap="none">
              <a:spAutoFit/>
            </a:bodyPr>
            <a:lstStyle/>
            <a:p>
              <a:r>
                <a:rPr lang="en-US" altLang="zh-CN" sz="1800" b="1">
                  <a:solidFill>
                    <a:srgbClr val="0033CC"/>
                  </a:solidFill>
                </a:rPr>
                <a:t>1</a:t>
              </a:r>
            </a:p>
          </p:txBody>
        </p:sp>
        <p:sp>
          <p:nvSpPr>
            <p:cNvPr id="75808" name="Line 32"/>
            <p:cNvSpPr>
              <a:spLocks noChangeShapeType="1"/>
            </p:cNvSpPr>
            <p:nvPr/>
          </p:nvSpPr>
          <p:spPr bwMode="auto">
            <a:xfrm>
              <a:off x="1073" y="2613"/>
              <a:ext cx="4032" cy="0"/>
            </a:xfrm>
            <a:prstGeom prst="line">
              <a:avLst/>
            </a:prstGeom>
            <a:noFill/>
            <a:ln w="28575">
              <a:solidFill>
                <a:srgbClr val="0033CC"/>
              </a:solidFill>
              <a:round/>
              <a:headEnd/>
              <a:tailEnd/>
            </a:ln>
            <a:effectLst/>
          </p:spPr>
          <p:txBody>
            <a:bodyPr/>
            <a:lstStyle/>
            <a:p>
              <a:endParaRPr lang="zh-CN" altLang="en-US"/>
            </a:p>
          </p:txBody>
        </p:sp>
        <p:sp>
          <p:nvSpPr>
            <p:cNvPr id="75809" name="Line 33"/>
            <p:cNvSpPr>
              <a:spLocks noChangeShapeType="1"/>
            </p:cNvSpPr>
            <p:nvPr/>
          </p:nvSpPr>
          <p:spPr bwMode="auto">
            <a:xfrm>
              <a:off x="672" y="2779"/>
              <a:ext cx="4433" cy="0"/>
            </a:xfrm>
            <a:prstGeom prst="line">
              <a:avLst/>
            </a:prstGeom>
            <a:noFill/>
            <a:ln w="28575">
              <a:solidFill>
                <a:srgbClr val="0033CC"/>
              </a:solidFill>
              <a:round/>
              <a:headEnd/>
              <a:tailEnd/>
            </a:ln>
            <a:effectLst/>
          </p:spPr>
          <p:txBody>
            <a:bodyPr/>
            <a:lstStyle/>
            <a:p>
              <a:endParaRPr lang="zh-CN" altLang="en-US"/>
            </a:p>
          </p:txBody>
        </p:sp>
        <p:sp>
          <p:nvSpPr>
            <p:cNvPr id="75810" name="Oval 34"/>
            <p:cNvSpPr>
              <a:spLocks noChangeArrowheads="1"/>
            </p:cNvSpPr>
            <p:nvPr/>
          </p:nvSpPr>
          <p:spPr bwMode="auto">
            <a:xfrm>
              <a:off x="1002" y="2584"/>
              <a:ext cx="69" cy="67"/>
            </a:xfrm>
            <a:prstGeom prst="ellipse">
              <a:avLst/>
            </a:prstGeom>
            <a:noFill/>
            <a:ln w="28575">
              <a:solidFill>
                <a:srgbClr val="0033CC"/>
              </a:solidFill>
              <a:round/>
              <a:headEnd/>
              <a:tailEnd/>
            </a:ln>
            <a:effectLst/>
          </p:spPr>
          <p:txBody>
            <a:bodyPr wrap="none" anchor="ctr"/>
            <a:lstStyle/>
            <a:p>
              <a:endParaRPr lang="zh-CN" altLang="en-US"/>
            </a:p>
          </p:txBody>
        </p:sp>
        <p:sp>
          <p:nvSpPr>
            <p:cNvPr id="75811" name="Rectangle 35"/>
            <p:cNvSpPr>
              <a:spLocks noChangeArrowheads="1"/>
            </p:cNvSpPr>
            <p:nvPr/>
          </p:nvSpPr>
          <p:spPr bwMode="auto">
            <a:xfrm>
              <a:off x="857" y="2513"/>
              <a:ext cx="141" cy="204"/>
            </a:xfrm>
            <a:prstGeom prst="rect">
              <a:avLst/>
            </a:prstGeom>
            <a:solidFill>
              <a:srgbClr val="CCFFFF"/>
            </a:solidFill>
            <a:ln w="38100">
              <a:solidFill>
                <a:srgbClr val="0033CC"/>
              </a:solidFill>
              <a:miter lim="800000"/>
              <a:headEnd/>
              <a:tailEnd/>
            </a:ln>
            <a:effectLst/>
          </p:spPr>
          <p:txBody>
            <a:bodyPr wrap="none" anchor="ctr"/>
            <a:lstStyle/>
            <a:p>
              <a:endParaRPr lang="zh-CN" altLang="en-US"/>
            </a:p>
          </p:txBody>
        </p:sp>
        <p:sp>
          <p:nvSpPr>
            <p:cNvPr id="75812" name="Line 36"/>
            <p:cNvSpPr>
              <a:spLocks noChangeShapeType="1"/>
            </p:cNvSpPr>
            <p:nvPr/>
          </p:nvSpPr>
          <p:spPr bwMode="auto">
            <a:xfrm flipH="1">
              <a:off x="484" y="2606"/>
              <a:ext cx="377" cy="0"/>
            </a:xfrm>
            <a:prstGeom prst="line">
              <a:avLst/>
            </a:prstGeom>
            <a:noFill/>
            <a:ln w="28575">
              <a:solidFill>
                <a:srgbClr val="0033CC"/>
              </a:solidFill>
              <a:round/>
              <a:headEnd/>
              <a:tailEnd/>
            </a:ln>
            <a:effectLst/>
          </p:spPr>
          <p:txBody>
            <a:bodyPr/>
            <a:lstStyle/>
            <a:p>
              <a:endParaRPr lang="zh-CN" altLang="en-US"/>
            </a:p>
          </p:txBody>
        </p:sp>
        <p:sp>
          <p:nvSpPr>
            <p:cNvPr id="75813" name="Oval 37"/>
            <p:cNvSpPr>
              <a:spLocks noChangeArrowheads="1"/>
            </p:cNvSpPr>
            <p:nvPr/>
          </p:nvSpPr>
          <p:spPr bwMode="auto">
            <a:xfrm>
              <a:off x="436" y="2581"/>
              <a:ext cx="48" cy="48"/>
            </a:xfrm>
            <a:prstGeom prst="ellipse">
              <a:avLst/>
            </a:prstGeom>
            <a:noFill/>
            <a:ln w="28575">
              <a:solidFill>
                <a:srgbClr val="0033CC"/>
              </a:solidFill>
              <a:round/>
              <a:headEnd/>
              <a:tailEnd/>
            </a:ln>
            <a:effectLst/>
          </p:spPr>
          <p:txBody>
            <a:bodyPr wrap="none" anchor="ctr"/>
            <a:lstStyle/>
            <a:p>
              <a:endParaRPr lang="zh-CN" altLang="en-US"/>
            </a:p>
          </p:txBody>
        </p:sp>
        <p:sp>
          <p:nvSpPr>
            <p:cNvPr id="75814" name="Line 38"/>
            <p:cNvSpPr>
              <a:spLocks noChangeShapeType="1"/>
            </p:cNvSpPr>
            <p:nvPr/>
          </p:nvSpPr>
          <p:spPr bwMode="auto">
            <a:xfrm flipV="1">
              <a:off x="673" y="2606"/>
              <a:ext cx="0" cy="173"/>
            </a:xfrm>
            <a:prstGeom prst="line">
              <a:avLst/>
            </a:prstGeom>
            <a:noFill/>
            <a:ln w="28575">
              <a:solidFill>
                <a:srgbClr val="0033CC"/>
              </a:solidFill>
              <a:round/>
              <a:headEnd/>
              <a:tailEnd/>
            </a:ln>
            <a:effectLst/>
          </p:spPr>
          <p:txBody>
            <a:bodyPr/>
            <a:lstStyle/>
            <a:p>
              <a:endParaRPr lang="zh-CN" altLang="en-US"/>
            </a:p>
          </p:txBody>
        </p:sp>
        <p:sp>
          <p:nvSpPr>
            <p:cNvPr id="75815" name="Oval 39"/>
            <p:cNvSpPr>
              <a:spLocks noChangeArrowheads="1"/>
            </p:cNvSpPr>
            <p:nvPr/>
          </p:nvSpPr>
          <p:spPr bwMode="auto">
            <a:xfrm>
              <a:off x="648" y="2582"/>
              <a:ext cx="54" cy="53"/>
            </a:xfrm>
            <a:prstGeom prst="ellipse">
              <a:avLst/>
            </a:prstGeom>
            <a:solidFill>
              <a:srgbClr val="0033CC"/>
            </a:solidFill>
            <a:ln w="6350">
              <a:solidFill>
                <a:srgbClr val="0033CC"/>
              </a:solidFill>
              <a:round/>
              <a:headEnd/>
              <a:tailEnd/>
            </a:ln>
            <a:effectLst/>
          </p:spPr>
          <p:txBody>
            <a:bodyPr wrap="none" anchor="ctr"/>
            <a:lstStyle/>
            <a:p>
              <a:endParaRPr lang="zh-CN" altLang="en-US"/>
            </a:p>
          </p:txBody>
        </p:sp>
        <p:sp>
          <p:nvSpPr>
            <p:cNvPr id="75816" name="Text Box 40"/>
            <p:cNvSpPr txBox="1">
              <a:spLocks noChangeArrowheads="1"/>
            </p:cNvSpPr>
            <p:nvPr/>
          </p:nvSpPr>
          <p:spPr bwMode="auto">
            <a:xfrm>
              <a:off x="218" y="2472"/>
              <a:ext cx="387" cy="250"/>
            </a:xfrm>
            <a:prstGeom prst="rect">
              <a:avLst/>
            </a:prstGeom>
            <a:noFill/>
            <a:ln w="28575">
              <a:noFill/>
              <a:miter lim="800000"/>
              <a:headEnd/>
              <a:tailEnd/>
            </a:ln>
            <a:effectLst/>
          </p:spPr>
          <p:txBody>
            <a:bodyPr>
              <a:spAutoFit/>
            </a:bodyPr>
            <a:lstStyle/>
            <a:p>
              <a:pPr>
                <a:spcBef>
                  <a:spcPct val="50000"/>
                </a:spcBef>
              </a:pPr>
              <a:r>
                <a:rPr lang="en-US" altLang="zh-CN" sz="2000" b="1" i="1">
                  <a:solidFill>
                    <a:srgbClr val="FF0066"/>
                  </a:solidFill>
                </a:rPr>
                <a:t>C</a:t>
              </a:r>
            </a:p>
          </p:txBody>
        </p:sp>
        <p:sp>
          <p:nvSpPr>
            <p:cNvPr id="75817" name="Text Box 41"/>
            <p:cNvSpPr txBox="1">
              <a:spLocks noChangeArrowheads="1"/>
            </p:cNvSpPr>
            <p:nvPr/>
          </p:nvSpPr>
          <p:spPr bwMode="auto">
            <a:xfrm>
              <a:off x="834" y="2497"/>
              <a:ext cx="188" cy="231"/>
            </a:xfrm>
            <a:prstGeom prst="rect">
              <a:avLst/>
            </a:prstGeom>
            <a:noFill/>
            <a:ln w="28575">
              <a:noFill/>
              <a:miter lim="800000"/>
              <a:headEnd/>
              <a:tailEnd/>
            </a:ln>
            <a:effectLst/>
          </p:spPr>
          <p:txBody>
            <a:bodyPr wrap="none">
              <a:spAutoFit/>
            </a:bodyPr>
            <a:lstStyle/>
            <a:p>
              <a:r>
                <a:rPr lang="en-US" altLang="zh-CN" sz="1800" b="1">
                  <a:solidFill>
                    <a:srgbClr val="0033CC"/>
                  </a:solidFill>
                </a:rPr>
                <a:t>1</a:t>
              </a:r>
            </a:p>
          </p:txBody>
        </p:sp>
        <p:sp>
          <p:nvSpPr>
            <p:cNvPr id="75818" name="Line 42"/>
            <p:cNvSpPr>
              <a:spLocks noChangeShapeType="1"/>
            </p:cNvSpPr>
            <p:nvPr/>
          </p:nvSpPr>
          <p:spPr bwMode="auto">
            <a:xfrm>
              <a:off x="1073" y="2933"/>
              <a:ext cx="4032" cy="0"/>
            </a:xfrm>
            <a:prstGeom prst="line">
              <a:avLst/>
            </a:prstGeom>
            <a:noFill/>
            <a:ln w="28575">
              <a:solidFill>
                <a:srgbClr val="0033CC"/>
              </a:solidFill>
              <a:round/>
              <a:headEnd/>
              <a:tailEnd/>
            </a:ln>
            <a:effectLst/>
          </p:spPr>
          <p:txBody>
            <a:bodyPr/>
            <a:lstStyle/>
            <a:p>
              <a:endParaRPr lang="zh-CN" altLang="en-US"/>
            </a:p>
          </p:txBody>
        </p:sp>
        <p:sp>
          <p:nvSpPr>
            <p:cNvPr id="75819" name="Line 43"/>
            <p:cNvSpPr>
              <a:spLocks noChangeShapeType="1"/>
            </p:cNvSpPr>
            <p:nvPr/>
          </p:nvSpPr>
          <p:spPr bwMode="auto">
            <a:xfrm>
              <a:off x="672" y="3099"/>
              <a:ext cx="4433" cy="0"/>
            </a:xfrm>
            <a:prstGeom prst="line">
              <a:avLst/>
            </a:prstGeom>
            <a:noFill/>
            <a:ln w="28575">
              <a:solidFill>
                <a:srgbClr val="0033CC"/>
              </a:solidFill>
              <a:round/>
              <a:headEnd/>
              <a:tailEnd/>
            </a:ln>
            <a:effectLst/>
          </p:spPr>
          <p:txBody>
            <a:bodyPr/>
            <a:lstStyle/>
            <a:p>
              <a:endParaRPr lang="zh-CN" altLang="en-US"/>
            </a:p>
          </p:txBody>
        </p:sp>
        <p:sp>
          <p:nvSpPr>
            <p:cNvPr id="75820" name="Oval 44"/>
            <p:cNvSpPr>
              <a:spLocks noChangeArrowheads="1"/>
            </p:cNvSpPr>
            <p:nvPr/>
          </p:nvSpPr>
          <p:spPr bwMode="auto">
            <a:xfrm>
              <a:off x="1002" y="2904"/>
              <a:ext cx="69" cy="67"/>
            </a:xfrm>
            <a:prstGeom prst="ellipse">
              <a:avLst/>
            </a:prstGeom>
            <a:noFill/>
            <a:ln w="28575">
              <a:solidFill>
                <a:srgbClr val="0033CC"/>
              </a:solidFill>
              <a:round/>
              <a:headEnd/>
              <a:tailEnd/>
            </a:ln>
            <a:effectLst/>
          </p:spPr>
          <p:txBody>
            <a:bodyPr wrap="none" anchor="ctr"/>
            <a:lstStyle/>
            <a:p>
              <a:endParaRPr lang="zh-CN" altLang="en-US"/>
            </a:p>
          </p:txBody>
        </p:sp>
        <p:sp>
          <p:nvSpPr>
            <p:cNvPr id="75821" name="Rectangle 45"/>
            <p:cNvSpPr>
              <a:spLocks noChangeArrowheads="1"/>
            </p:cNvSpPr>
            <p:nvPr/>
          </p:nvSpPr>
          <p:spPr bwMode="auto">
            <a:xfrm>
              <a:off x="857" y="2833"/>
              <a:ext cx="141" cy="204"/>
            </a:xfrm>
            <a:prstGeom prst="rect">
              <a:avLst/>
            </a:prstGeom>
            <a:solidFill>
              <a:srgbClr val="CCFFFF"/>
            </a:solidFill>
            <a:ln w="38100">
              <a:solidFill>
                <a:srgbClr val="0033CC"/>
              </a:solidFill>
              <a:miter lim="800000"/>
              <a:headEnd/>
              <a:tailEnd/>
            </a:ln>
            <a:effectLst/>
          </p:spPr>
          <p:txBody>
            <a:bodyPr wrap="none" anchor="ctr"/>
            <a:lstStyle/>
            <a:p>
              <a:endParaRPr lang="zh-CN" altLang="en-US"/>
            </a:p>
          </p:txBody>
        </p:sp>
        <p:sp>
          <p:nvSpPr>
            <p:cNvPr id="75822" name="Line 46"/>
            <p:cNvSpPr>
              <a:spLocks noChangeShapeType="1"/>
            </p:cNvSpPr>
            <p:nvPr/>
          </p:nvSpPr>
          <p:spPr bwMode="auto">
            <a:xfrm flipH="1">
              <a:off x="484" y="2926"/>
              <a:ext cx="377" cy="0"/>
            </a:xfrm>
            <a:prstGeom prst="line">
              <a:avLst/>
            </a:prstGeom>
            <a:noFill/>
            <a:ln w="28575">
              <a:solidFill>
                <a:srgbClr val="0033CC"/>
              </a:solidFill>
              <a:round/>
              <a:headEnd/>
              <a:tailEnd/>
            </a:ln>
            <a:effectLst/>
          </p:spPr>
          <p:txBody>
            <a:bodyPr/>
            <a:lstStyle/>
            <a:p>
              <a:endParaRPr lang="zh-CN" altLang="en-US"/>
            </a:p>
          </p:txBody>
        </p:sp>
        <p:sp>
          <p:nvSpPr>
            <p:cNvPr id="75823" name="Oval 47"/>
            <p:cNvSpPr>
              <a:spLocks noChangeArrowheads="1"/>
            </p:cNvSpPr>
            <p:nvPr/>
          </p:nvSpPr>
          <p:spPr bwMode="auto">
            <a:xfrm>
              <a:off x="436" y="2901"/>
              <a:ext cx="48" cy="48"/>
            </a:xfrm>
            <a:prstGeom prst="ellipse">
              <a:avLst/>
            </a:prstGeom>
            <a:noFill/>
            <a:ln w="28575">
              <a:solidFill>
                <a:srgbClr val="0033CC"/>
              </a:solidFill>
              <a:round/>
              <a:headEnd/>
              <a:tailEnd/>
            </a:ln>
            <a:effectLst/>
          </p:spPr>
          <p:txBody>
            <a:bodyPr wrap="none" anchor="ctr"/>
            <a:lstStyle/>
            <a:p>
              <a:endParaRPr lang="zh-CN" altLang="en-US"/>
            </a:p>
          </p:txBody>
        </p:sp>
        <p:sp>
          <p:nvSpPr>
            <p:cNvPr id="75824" name="Line 48"/>
            <p:cNvSpPr>
              <a:spLocks noChangeShapeType="1"/>
            </p:cNvSpPr>
            <p:nvPr/>
          </p:nvSpPr>
          <p:spPr bwMode="auto">
            <a:xfrm flipV="1">
              <a:off x="673" y="2926"/>
              <a:ext cx="0" cy="173"/>
            </a:xfrm>
            <a:prstGeom prst="line">
              <a:avLst/>
            </a:prstGeom>
            <a:noFill/>
            <a:ln w="28575">
              <a:solidFill>
                <a:srgbClr val="0033CC"/>
              </a:solidFill>
              <a:round/>
              <a:headEnd/>
              <a:tailEnd/>
            </a:ln>
            <a:effectLst/>
          </p:spPr>
          <p:txBody>
            <a:bodyPr/>
            <a:lstStyle/>
            <a:p>
              <a:endParaRPr lang="zh-CN" altLang="en-US"/>
            </a:p>
          </p:txBody>
        </p:sp>
        <p:sp>
          <p:nvSpPr>
            <p:cNvPr id="75825" name="Oval 49"/>
            <p:cNvSpPr>
              <a:spLocks noChangeArrowheads="1"/>
            </p:cNvSpPr>
            <p:nvPr/>
          </p:nvSpPr>
          <p:spPr bwMode="auto">
            <a:xfrm>
              <a:off x="648" y="2902"/>
              <a:ext cx="54" cy="53"/>
            </a:xfrm>
            <a:prstGeom prst="ellipse">
              <a:avLst/>
            </a:prstGeom>
            <a:solidFill>
              <a:srgbClr val="0033CC"/>
            </a:solidFill>
            <a:ln w="6350">
              <a:solidFill>
                <a:srgbClr val="0033CC"/>
              </a:solidFill>
              <a:round/>
              <a:headEnd/>
              <a:tailEnd/>
            </a:ln>
            <a:effectLst/>
          </p:spPr>
          <p:txBody>
            <a:bodyPr wrap="none" anchor="ctr"/>
            <a:lstStyle/>
            <a:p>
              <a:endParaRPr lang="zh-CN" altLang="en-US"/>
            </a:p>
          </p:txBody>
        </p:sp>
        <p:sp>
          <p:nvSpPr>
            <p:cNvPr id="75826" name="Text Box 50"/>
            <p:cNvSpPr txBox="1">
              <a:spLocks noChangeArrowheads="1"/>
            </p:cNvSpPr>
            <p:nvPr/>
          </p:nvSpPr>
          <p:spPr bwMode="auto">
            <a:xfrm>
              <a:off x="218" y="2792"/>
              <a:ext cx="387" cy="250"/>
            </a:xfrm>
            <a:prstGeom prst="rect">
              <a:avLst/>
            </a:prstGeom>
            <a:noFill/>
            <a:ln w="28575">
              <a:noFill/>
              <a:miter lim="800000"/>
              <a:headEnd/>
              <a:tailEnd/>
            </a:ln>
            <a:effectLst/>
          </p:spPr>
          <p:txBody>
            <a:bodyPr>
              <a:spAutoFit/>
            </a:bodyPr>
            <a:lstStyle/>
            <a:p>
              <a:pPr>
                <a:spcBef>
                  <a:spcPct val="50000"/>
                </a:spcBef>
              </a:pPr>
              <a:r>
                <a:rPr lang="en-US" altLang="zh-CN" sz="2000" b="1" i="1">
                  <a:solidFill>
                    <a:srgbClr val="FF0066"/>
                  </a:solidFill>
                </a:rPr>
                <a:t>D</a:t>
              </a:r>
            </a:p>
          </p:txBody>
        </p:sp>
        <p:sp>
          <p:nvSpPr>
            <p:cNvPr id="75827" name="Text Box 51"/>
            <p:cNvSpPr txBox="1">
              <a:spLocks noChangeArrowheads="1"/>
            </p:cNvSpPr>
            <p:nvPr/>
          </p:nvSpPr>
          <p:spPr bwMode="auto">
            <a:xfrm>
              <a:off x="834" y="2817"/>
              <a:ext cx="188" cy="231"/>
            </a:xfrm>
            <a:prstGeom prst="rect">
              <a:avLst/>
            </a:prstGeom>
            <a:noFill/>
            <a:ln w="28575">
              <a:noFill/>
              <a:miter lim="800000"/>
              <a:headEnd/>
              <a:tailEnd/>
            </a:ln>
            <a:effectLst/>
          </p:spPr>
          <p:txBody>
            <a:bodyPr wrap="none">
              <a:spAutoFit/>
            </a:bodyPr>
            <a:lstStyle/>
            <a:p>
              <a:r>
                <a:rPr lang="en-US" altLang="zh-CN" sz="1800" b="1">
                  <a:solidFill>
                    <a:srgbClr val="0033CC"/>
                  </a:solidFill>
                </a:rPr>
                <a:t>1</a:t>
              </a:r>
            </a:p>
          </p:txBody>
        </p:sp>
        <p:sp>
          <p:nvSpPr>
            <p:cNvPr id="75828" name="Line 52"/>
            <p:cNvSpPr>
              <a:spLocks noChangeShapeType="1"/>
            </p:cNvSpPr>
            <p:nvPr/>
          </p:nvSpPr>
          <p:spPr bwMode="auto">
            <a:xfrm>
              <a:off x="1088" y="3509"/>
              <a:ext cx="4106" cy="0"/>
            </a:xfrm>
            <a:prstGeom prst="line">
              <a:avLst/>
            </a:prstGeom>
            <a:noFill/>
            <a:ln w="28575">
              <a:solidFill>
                <a:srgbClr val="0033CC"/>
              </a:solidFill>
              <a:round/>
              <a:headEnd/>
              <a:tailEnd/>
            </a:ln>
            <a:effectLst/>
          </p:spPr>
          <p:txBody>
            <a:bodyPr/>
            <a:lstStyle/>
            <a:p>
              <a:endParaRPr lang="zh-CN" altLang="en-US"/>
            </a:p>
          </p:txBody>
        </p:sp>
        <p:sp>
          <p:nvSpPr>
            <p:cNvPr id="75829" name="Line 53"/>
            <p:cNvSpPr>
              <a:spLocks noChangeShapeType="1"/>
            </p:cNvSpPr>
            <p:nvPr/>
          </p:nvSpPr>
          <p:spPr bwMode="auto">
            <a:xfrm>
              <a:off x="1088" y="3666"/>
              <a:ext cx="4106" cy="0"/>
            </a:xfrm>
            <a:prstGeom prst="line">
              <a:avLst/>
            </a:prstGeom>
            <a:noFill/>
            <a:ln w="28575">
              <a:solidFill>
                <a:srgbClr val="0033CC"/>
              </a:solidFill>
              <a:round/>
              <a:headEnd/>
              <a:tailEnd/>
            </a:ln>
            <a:effectLst/>
          </p:spPr>
          <p:txBody>
            <a:bodyPr/>
            <a:lstStyle/>
            <a:p>
              <a:endParaRPr lang="zh-CN" altLang="en-US"/>
            </a:p>
          </p:txBody>
        </p:sp>
        <p:sp>
          <p:nvSpPr>
            <p:cNvPr id="75830" name="Line 54"/>
            <p:cNvSpPr>
              <a:spLocks noChangeShapeType="1"/>
            </p:cNvSpPr>
            <p:nvPr/>
          </p:nvSpPr>
          <p:spPr bwMode="auto">
            <a:xfrm>
              <a:off x="1088" y="3824"/>
              <a:ext cx="4106" cy="0"/>
            </a:xfrm>
            <a:prstGeom prst="line">
              <a:avLst/>
            </a:prstGeom>
            <a:noFill/>
            <a:ln w="28575">
              <a:solidFill>
                <a:srgbClr val="0033CC"/>
              </a:solidFill>
              <a:round/>
              <a:headEnd/>
              <a:tailEnd/>
            </a:ln>
            <a:effectLst/>
          </p:spPr>
          <p:txBody>
            <a:bodyPr/>
            <a:lstStyle/>
            <a:p>
              <a:endParaRPr lang="zh-CN" altLang="en-US"/>
            </a:p>
          </p:txBody>
        </p:sp>
        <p:sp>
          <p:nvSpPr>
            <p:cNvPr id="75831" name="Line 55"/>
            <p:cNvSpPr>
              <a:spLocks noChangeShapeType="1"/>
            </p:cNvSpPr>
            <p:nvPr/>
          </p:nvSpPr>
          <p:spPr bwMode="auto">
            <a:xfrm>
              <a:off x="1088" y="3982"/>
              <a:ext cx="4106" cy="0"/>
            </a:xfrm>
            <a:prstGeom prst="line">
              <a:avLst/>
            </a:prstGeom>
            <a:noFill/>
            <a:ln w="28575">
              <a:solidFill>
                <a:srgbClr val="0033CC"/>
              </a:solidFill>
              <a:round/>
              <a:headEnd/>
              <a:tailEnd/>
            </a:ln>
            <a:effectLst/>
          </p:spPr>
          <p:txBody>
            <a:bodyPr/>
            <a:lstStyle/>
            <a:p>
              <a:endParaRPr lang="zh-CN" altLang="en-US"/>
            </a:p>
          </p:txBody>
        </p:sp>
        <p:sp>
          <p:nvSpPr>
            <p:cNvPr id="75832" name="Line 56"/>
            <p:cNvSpPr>
              <a:spLocks noChangeShapeType="1"/>
            </p:cNvSpPr>
            <p:nvPr/>
          </p:nvSpPr>
          <p:spPr bwMode="auto">
            <a:xfrm>
              <a:off x="1228" y="1885"/>
              <a:ext cx="0" cy="2208"/>
            </a:xfrm>
            <a:prstGeom prst="line">
              <a:avLst/>
            </a:prstGeom>
            <a:noFill/>
            <a:ln w="28575">
              <a:solidFill>
                <a:srgbClr val="0033CC"/>
              </a:solidFill>
              <a:round/>
              <a:headEnd/>
              <a:tailEnd/>
            </a:ln>
            <a:effectLst/>
          </p:spPr>
          <p:txBody>
            <a:bodyPr/>
            <a:lstStyle/>
            <a:p>
              <a:endParaRPr lang="zh-CN" altLang="en-US"/>
            </a:p>
          </p:txBody>
        </p:sp>
        <p:sp>
          <p:nvSpPr>
            <p:cNvPr id="75833" name="Line 57"/>
            <p:cNvSpPr>
              <a:spLocks noChangeShapeType="1"/>
            </p:cNvSpPr>
            <p:nvPr/>
          </p:nvSpPr>
          <p:spPr bwMode="auto">
            <a:xfrm>
              <a:off x="1466" y="1885"/>
              <a:ext cx="0" cy="2208"/>
            </a:xfrm>
            <a:prstGeom prst="line">
              <a:avLst/>
            </a:prstGeom>
            <a:noFill/>
            <a:ln w="28575">
              <a:solidFill>
                <a:srgbClr val="0033CC"/>
              </a:solidFill>
              <a:round/>
              <a:headEnd/>
              <a:tailEnd/>
            </a:ln>
            <a:effectLst/>
          </p:spPr>
          <p:txBody>
            <a:bodyPr/>
            <a:lstStyle/>
            <a:p>
              <a:endParaRPr lang="zh-CN" altLang="en-US"/>
            </a:p>
          </p:txBody>
        </p:sp>
        <p:sp>
          <p:nvSpPr>
            <p:cNvPr id="75834" name="Line 58"/>
            <p:cNvSpPr>
              <a:spLocks noChangeShapeType="1"/>
            </p:cNvSpPr>
            <p:nvPr/>
          </p:nvSpPr>
          <p:spPr bwMode="auto">
            <a:xfrm>
              <a:off x="1705" y="1885"/>
              <a:ext cx="0" cy="2208"/>
            </a:xfrm>
            <a:prstGeom prst="line">
              <a:avLst/>
            </a:prstGeom>
            <a:noFill/>
            <a:ln w="28575">
              <a:solidFill>
                <a:srgbClr val="0033CC"/>
              </a:solidFill>
              <a:round/>
              <a:headEnd/>
              <a:tailEnd/>
            </a:ln>
            <a:effectLst/>
          </p:spPr>
          <p:txBody>
            <a:bodyPr/>
            <a:lstStyle/>
            <a:p>
              <a:endParaRPr lang="zh-CN" altLang="en-US"/>
            </a:p>
          </p:txBody>
        </p:sp>
        <p:sp>
          <p:nvSpPr>
            <p:cNvPr id="75835" name="Line 59"/>
            <p:cNvSpPr>
              <a:spLocks noChangeShapeType="1"/>
            </p:cNvSpPr>
            <p:nvPr/>
          </p:nvSpPr>
          <p:spPr bwMode="auto">
            <a:xfrm>
              <a:off x="1943" y="1885"/>
              <a:ext cx="0" cy="2208"/>
            </a:xfrm>
            <a:prstGeom prst="line">
              <a:avLst/>
            </a:prstGeom>
            <a:noFill/>
            <a:ln w="28575">
              <a:solidFill>
                <a:srgbClr val="0033CC"/>
              </a:solidFill>
              <a:round/>
              <a:headEnd/>
              <a:tailEnd/>
            </a:ln>
            <a:effectLst/>
          </p:spPr>
          <p:txBody>
            <a:bodyPr/>
            <a:lstStyle/>
            <a:p>
              <a:endParaRPr lang="zh-CN" altLang="en-US"/>
            </a:p>
          </p:txBody>
        </p:sp>
        <p:sp>
          <p:nvSpPr>
            <p:cNvPr id="75836" name="Line 60"/>
            <p:cNvSpPr>
              <a:spLocks noChangeShapeType="1"/>
            </p:cNvSpPr>
            <p:nvPr/>
          </p:nvSpPr>
          <p:spPr bwMode="auto">
            <a:xfrm>
              <a:off x="2182" y="1885"/>
              <a:ext cx="0" cy="2208"/>
            </a:xfrm>
            <a:prstGeom prst="line">
              <a:avLst/>
            </a:prstGeom>
            <a:noFill/>
            <a:ln w="28575">
              <a:solidFill>
                <a:srgbClr val="0033CC"/>
              </a:solidFill>
              <a:round/>
              <a:headEnd/>
              <a:tailEnd/>
            </a:ln>
            <a:effectLst/>
          </p:spPr>
          <p:txBody>
            <a:bodyPr/>
            <a:lstStyle/>
            <a:p>
              <a:endParaRPr lang="zh-CN" altLang="en-US"/>
            </a:p>
          </p:txBody>
        </p:sp>
        <p:sp>
          <p:nvSpPr>
            <p:cNvPr id="75837" name="Line 61"/>
            <p:cNvSpPr>
              <a:spLocks noChangeShapeType="1"/>
            </p:cNvSpPr>
            <p:nvPr/>
          </p:nvSpPr>
          <p:spPr bwMode="auto">
            <a:xfrm>
              <a:off x="2421" y="1885"/>
              <a:ext cx="0" cy="2208"/>
            </a:xfrm>
            <a:prstGeom prst="line">
              <a:avLst/>
            </a:prstGeom>
            <a:noFill/>
            <a:ln w="28575">
              <a:solidFill>
                <a:srgbClr val="0033CC"/>
              </a:solidFill>
              <a:round/>
              <a:headEnd/>
              <a:tailEnd/>
            </a:ln>
            <a:effectLst/>
          </p:spPr>
          <p:txBody>
            <a:bodyPr/>
            <a:lstStyle/>
            <a:p>
              <a:endParaRPr lang="zh-CN" altLang="en-US"/>
            </a:p>
          </p:txBody>
        </p:sp>
        <p:sp>
          <p:nvSpPr>
            <p:cNvPr id="75838" name="Line 62"/>
            <p:cNvSpPr>
              <a:spLocks noChangeShapeType="1"/>
            </p:cNvSpPr>
            <p:nvPr/>
          </p:nvSpPr>
          <p:spPr bwMode="auto">
            <a:xfrm>
              <a:off x="2659" y="1885"/>
              <a:ext cx="0" cy="2208"/>
            </a:xfrm>
            <a:prstGeom prst="line">
              <a:avLst/>
            </a:prstGeom>
            <a:noFill/>
            <a:ln w="28575">
              <a:solidFill>
                <a:srgbClr val="0033CC"/>
              </a:solidFill>
              <a:round/>
              <a:headEnd/>
              <a:tailEnd/>
            </a:ln>
            <a:effectLst/>
          </p:spPr>
          <p:txBody>
            <a:bodyPr/>
            <a:lstStyle/>
            <a:p>
              <a:endParaRPr lang="zh-CN" altLang="en-US"/>
            </a:p>
          </p:txBody>
        </p:sp>
        <p:sp>
          <p:nvSpPr>
            <p:cNvPr id="75839" name="Line 63"/>
            <p:cNvSpPr>
              <a:spLocks noChangeShapeType="1"/>
            </p:cNvSpPr>
            <p:nvPr/>
          </p:nvSpPr>
          <p:spPr bwMode="auto">
            <a:xfrm>
              <a:off x="2898" y="1885"/>
              <a:ext cx="0" cy="2208"/>
            </a:xfrm>
            <a:prstGeom prst="line">
              <a:avLst/>
            </a:prstGeom>
            <a:noFill/>
            <a:ln w="28575">
              <a:solidFill>
                <a:srgbClr val="0033CC"/>
              </a:solidFill>
              <a:round/>
              <a:headEnd/>
              <a:tailEnd/>
            </a:ln>
            <a:effectLst/>
          </p:spPr>
          <p:txBody>
            <a:bodyPr/>
            <a:lstStyle/>
            <a:p>
              <a:endParaRPr lang="zh-CN" altLang="en-US"/>
            </a:p>
          </p:txBody>
        </p:sp>
        <p:sp>
          <p:nvSpPr>
            <p:cNvPr id="75840" name="Line 64"/>
            <p:cNvSpPr>
              <a:spLocks noChangeShapeType="1"/>
            </p:cNvSpPr>
            <p:nvPr/>
          </p:nvSpPr>
          <p:spPr bwMode="auto">
            <a:xfrm>
              <a:off x="3136" y="1885"/>
              <a:ext cx="0" cy="2208"/>
            </a:xfrm>
            <a:prstGeom prst="line">
              <a:avLst/>
            </a:prstGeom>
            <a:noFill/>
            <a:ln w="28575">
              <a:solidFill>
                <a:srgbClr val="0033CC"/>
              </a:solidFill>
              <a:round/>
              <a:headEnd/>
              <a:tailEnd/>
            </a:ln>
            <a:effectLst/>
          </p:spPr>
          <p:txBody>
            <a:bodyPr/>
            <a:lstStyle/>
            <a:p>
              <a:endParaRPr lang="zh-CN" altLang="en-US"/>
            </a:p>
          </p:txBody>
        </p:sp>
        <p:sp>
          <p:nvSpPr>
            <p:cNvPr id="75841" name="Line 65"/>
            <p:cNvSpPr>
              <a:spLocks noChangeShapeType="1"/>
            </p:cNvSpPr>
            <p:nvPr/>
          </p:nvSpPr>
          <p:spPr bwMode="auto">
            <a:xfrm>
              <a:off x="3375" y="1885"/>
              <a:ext cx="0" cy="2208"/>
            </a:xfrm>
            <a:prstGeom prst="line">
              <a:avLst/>
            </a:prstGeom>
            <a:noFill/>
            <a:ln w="28575">
              <a:solidFill>
                <a:srgbClr val="0033CC"/>
              </a:solidFill>
              <a:round/>
              <a:headEnd/>
              <a:tailEnd/>
            </a:ln>
            <a:effectLst/>
          </p:spPr>
          <p:txBody>
            <a:bodyPr/>
            <a:lstStyle/>
            <a:p>
              <a:endParaRPr lang="zh-CN" altLang="en-US"/>
            </a:p>
          </p:txBody>
        </p:sp>
        <p:sp>
          <p:nvSpPr>
            <p:cNvPr id="75842" name="Line 66"/>
            <p:cNvSpPr>
              <a:spLocks noChangeShapeType="1"/>
            </p:cNvSpPr>
            <p:nvPr/>
          </p:nvSpPr>
          <p:spPr bwMode="auto">
            <a:xfrm>
              <a:off x="3614" y="1885"/>
              <a:ext cx="0" cy="2208"/>
            </a:xfrm>
            <a:prstGeom prst="line">
              <a:avLst/>
            </a:prstGeom>
            <a:noFill/>
            <a:ln w="28575">
              <a:solidFill>
                <a:srgbClr val="0033CC"/>
              </a:solidFill>
              <a:round/>
              <a:headEnd/>
              <a:tailEnd/>
            </a:ln>
            <a:effectLst/>
          </p:spPr>
          <p:txBody>
            <a:bodyPr/>
            <a:lstStyle/>
            <a:p>
              <a:endParaRPr lang="zh-CN" altLang="en-US"/>
            </a:p>
          </p:txBody>
        </p:sp>
        <p:sp>
          <p:nvSpPr>
            <p:cNvPr id="75843" name="Line 67"/>
            <p:cNvSpPr>
              <a:spLocks noChangeShapeType="1"/>
            </p:cNvSpPr>
            <p:nvPr/>
          </p:nvSpPr>
          <p:spPr bwMode="auto">
            <a:xfrm>
              <a:off x="3884" y="1885"/>
              <a:ext cx="0" cy="2208"/>
            </a:xfrm>
            <a:prstGeom prst="line">
              <a:avLst/>
            </a:prstGeom>
            <a:noFill/>
            <a:ln w="28575">
              <a:solidFill>
                <a:srgbClr val="0033CC"/>
              </a:solidFill>
              <a:round/>
              <a:headEnd/>
              <a:tailEnd/>
            </a:ln>
            <a:effectLst/>
          </p:spPr>
          <p:txBody>
            <a:bodyPr/>
            <a:lstStyle/>
            <a:p>
              <a:endParaRPr lang="zh-CN" altLang="en-US"/>
            </a:p>
          </p:txBody>
        </p:sp>
        <p:sp>
          <p:nvSpPr>
            <p:cNvPr id="75844" name="Line 68"/>
            <p:cNvSpPr>
              <a:spLocks noChangeShapeType="1"/>
            </p:cNvSpPr>
            <p:nvPr/>
          </p:nvSpPr>
          <p:spPr bwMode="auto">
            <a:xfrm>
              <a:off x="4154" y="1885"/>
              <a:ext cx="0" cy="2208"/>
            </a:xfrm>
            <a:prstGeom prst="line">
              <a:avLst/>
            </a:prstGeom>
            <a:noFill/>
            <a:ln w="28575">
              <a:solidFill>
                <a:srgbClr val="0033CC"/>
              </a:solidFill>
              <a:round/>
              <a:headEnd/>
              <a:tailEnd/>
            </a:ln>
            <a:effectLst/>
          </p:spPr>
          <p:txBody>
            <a:bodyPr/>
            <a:lstStyle/>
            <a:p>
              <a:endParaRPr lang="zh-CN" altLang="en-US"/>
            </a:p>
          </p:txBody>
        </p:sp>
        <p:sp>
          <p:nvSpPr>
            <p:cNvPr id="75845" name="Line 69"/>
            <p:cNvSpPr>
              <a:spLocks noChangeShapeType="1"/>
            </p:cNvSpPr>
            <p:nvPr/>
          </p:nvSpPr>
          <p:spPr bwMode="auto">
            <a:xfrm>
              <a:off x="4424" y="1885"/>
              <a:ext cx="0" cy="2208"/>
            </a:xfrm>
            <a:prstGeom prst="line">
              <a:avLst/>
            </a:prstGeom>
            <a:noFill/>
            <a:ln w="28575">
              <a:solidFill>
                <a:srgbClr val="0033CC"/>
              </a:solidFill>
              <a:round/>
              <a:headEnd/>
              <a:tailEnd/>
            </a:ln>
            <a:effectLst/>
          </p:spPr>
          <p:txBody>
            <a:bodyPr/>
            <a:lstStyle/>
            <a:p>
              <a:endParaRPr lang="zh-CN" altLang="en-US"/>
            </a:p>
          </p:txBody>
        </p:sp>
        <p:sp>
          <p:nvSpPr>
            <p:cNvPr id="75846" name="Line 70"/>
            <p:cNvSpPr>
              <a:spLocks noChangeShapeType="1"/>
            </p:cNvSpPr>
            <p:nvPr/>
          </p:nvSpPr>
          <p:spPr bwMode="auto">
            <a:xfrm>
              <a:off x="4694" y="1885"/>
              <a:ext cx="0" cy="2208"/>
            </a:xfrm>
            <a:prstGeom prst="line">
              <a:avLst/>
            </a:prstGeom>
            <a:noFill/>
            <a:ln w="28575">
              <a:solidFill>
                <a:srgbClr val="0033CC"/>
              </a:solidFill>
              <a:round/>
              <a:headEnd/>
              <a:tailEnd/>
            </a:ln>
            <a:effectLst/>
          </p:spPr>
          <p:txBody>
            <a:bodyPr/>
            <a:lstStyle/>
            <a:p>
              <a:endParaRPr lang="zh-CN" altLang="en-US"/>
            </a:p>
          </p:txBody>
        </p:sp>
        <p:sp>
          <p:nvSpPr>
            <p:cNvPr id="75847" name="Line 71"/>
            <p:cNvSpPr>
              <a:spLocks noChangeShapeType="1"/>
            </p:cNvSpPr>
            <p:nvPr/>
          </p:nvSpPr>
          <p:spPr bwMode="auto">
            <a:xfrm>
              <a:off x="4965" y="1885"/>
              <a:ext cx="0" cy="2208"/>
            </a:xfrm>
            <a:prstGeom prst="line">
              <a:avLst/>
            </a:prstGeom>
            <a:noFill/>
            <a:ln w="28575">
              <a:solidFill>
                <a:srgbClr val="0033CC"/>
              </a:solidFill>
              <a:round/>
              <a:headEnd/>
              <a:tailEnd/>
            </a:ln>
            <a:effectLst/>
          </p:spPr>
          <p:txBody>
            <a:bodyPr/>
            <a:lstStyle/>
            <a:p>
              <a:endParaRPr lang="zh-CN" altLang="en-US"/>
            </a:p>
          </p:txBody>
        </p:sp>
        <p:grpSp>
          <p:nvGrpSpPr>
            <p:cNvPr id="3" name="Group 72"/>
            <p:cNvGrpSpPr>
              <a:grpSpLocks/>
            </p:cNvGrpSpPr>
            <p:nvPr/>
          </p:nvGrpSpPr>
          <p:grpSpPr bwMode="auto">
            <a:xfrm>
              <a:off x="1212" y="3095"/>
              <a:ext cx="4068" cy="250"/>
              <a:chOff x="1099" y="2185"/>
              <a:chExt cx="4068" cy="250"/>
            </a:xfrm>
          </p:grpSpPr>
          <p:sp>
            <p:nvSpPr>
              <p:cNvPr id="75849" name="Text Box 73"/>
              <p:cNvSpPr txBox="1">
                <a:spLocks noChangeArrowheads="1"/>
              </p:cNvSpPr>
              <p:nvPr/>
            </p:nvSpPr>
            <p:spPr bwMode="auto">
              <a:xfrm>
                <a:off x="1099" y="2185"/>
                <a:ext cx="292" cy="250"/>
              </a:xfrm>
              <a:prstGeom prst="rect">
                <a:avLst/>
              </a:prstGeom>
              <a:noFill/>
              <a:ln w="28575">
                <a:noFill/>
                <a:miter lim="800000"/>
                <a:headEnd/>
                <a:tailEnd/>
              </a:ln>
              <a:effectLst/>
            </p:spPr>
            <p:txBody>
              <a:bodyPr wrap="none">
                <a:spAutoFit/>
              </a:bodyPr>
              <a:lstStyle/>
              <a:p>
                <a:r>
                  <a:rPr lang="en-US" altLang="zh-CN" sz="2000" b="1" i="1">
                    <a:solidFill>
                      <a:srgbClr val="FF0066"/>
                    </a:solidFill>
                  </a:rPr>
                  <a:t>m</a:t>
                </a:r>
                <a:r>
                  <a:rPr lang="en-US" altLang="zh-CN" sz="2000" b="1" baseline="-25000">
                    <a:solidFill>
                      <a:srgbClr val="FF0066"/>
                    </a:solidFill>
                  </a:rPr>
                  <a:t>0</a:t>
                </a:r>
                <a:endParaRPr lang="en-US" altLang="zh-CN" sz="2000" b="1" i="1">
                  <a:solidFill>
                    <a:srgbClr val="FF0066"/>
                  </a:solidFill>
                </a:endParaRPr>
              </a:p>
            </p:txBody>
          </p:sp>
          <p:sp>
            <p:nvSpPr>
              <p:cNvPr id="75850" name="Text Box 74"/>
              <p:cNvSpPr txBox="1">
                <a:spLocks noChangeArrowheads="1"/>
              </p:cNvSpPr>
              <p:nvPr/>
            </p:nvSpPr>
            <p:spPr bwMode="auto">
              <a:xfrm>
                <a:off x="1338" y="2185"/>
                <a:ext cx="292" cy="250"/>
              </a:xfrm>
              <a:prstGeom prst="rect">
                <a:avLst/>
              </a:prstGeom>
              <a:noFill/>
              <a:ln w="28575">
                <a:noFill/>
                <a:miter lim="800000"/>
                <a:headEnd/>
                <a:tailEnd/>
              </a:ln>
              <a:effectLst/>
            </p:spPr>
            <p:txBody>
              <a:bodyPr wrap="none">
                <a:spAutoFit/>
              </a:bodyPr>
              <a:lstStyle/>
              <a:p>
                <a:r>
                  <a:rPr lang="en-US" altLang="zh-CN" sz="2000" b="1" i="1">
                    <a:solidFill>
                      <a:srgbClr val="FF0066"/>
                    </a:solidFill>
                  </a:rPr>
                  <a:t>m</a:t>
                </a:r>
                <a:r>
                  <a:rPr lang="en-US" altLang="zh-CN" sz="2000" b="1" baseline="-25000">
                    <a:solidFill>
                      <a:srgbClr val="FF0066"/>
                    </a:solidFill>
                  </a:rPr>
                  <a:t>1</a:t>
                </a:r>
                <a:endParaRPr lang="en-US" altLang="zh-CN" sz="2000" b="1" i="1">
                  <a:solidFill>
                    <a:srgbClr val="FF0066"/>
                  </a:solidFill>
                </a:endParaRPr>
              </a:p>
            </p:txBody>
          </p:sp>
          <p:sp>
            <p:nvSpPr>
              <p:cNvPr id="75851" name="Text Box 75"/>
              <p:cNvSpPr txBox="1">
                <a:spLocks noChangeArrowheads="1"/>
              </p:cNvSpPr>
              <p:nvPr/>
            </p:nvSpPr>
            <p:spPr bwMode="auto">
              <a:xfrm>
                <a:off x="1576" y="2185"/>
                <a:ext cx="292" cy="250"/>
              </a:xfrm>
              <a:prstGeom prst="rect">
                <a:avLst/>
              </a:prstGeom>
              <a:noFill/>
              <a:ln w="28575">
                <a:noFill/>
                <a:miter lim="800000"/>
                <a:headEnd/>
                <a:tailEnd/>
              </a:ln>
              <a:effectLst/>
            </p:spPr>
            <p:txBody>
              <a:bodyPr wrap="none">
                <a:spAutoFit/>
              </a:bodyPr>
              <a:lstStyle/>
              <a:p>
                <a:r>
                  <a:rPr lang="en-US" altLang="zh-CN" sz="2000" b="1" i="1">
                    <a:solidFill>
                      <a:srgbClr val="FF0066"/>
                    </a:solidFill>
                  </a:rPr>
                  <a:t>m</a:t>
                </a:r>
                <a:r>
                  <a:rPr lang="en-US" altLang="zh-CN" sz="2000" b="1" baseline="-25000">
                    <a:solidFill>
                      <a:srgbClr val="FF0066"/>
                    </a:solidFill>
                  </a:rPr>
                  <a:t>2</a:t>
                </a:r>
                <a:endParaRPr lang="en-US" altLang="zh-CN" sz="2000" b="1" i="1">
                  <a:solidFill>
                    <a:srgbClr val="FF0066"/>
                  </a:solidFill>
                </a:endParaRPr>
              </a:p>
            </p:txBody>
          </p:sp>
          <p:sp>
            <p:nvSpPr>
              <p:cNvPr id="75852" name="Text Box 76"/>
              <p:cNvSpPr txBox="1">
                <a:spLocks noChangeArrowheads="1"/>
              </p:cNvSpPr>
              <p:nvPr/>
            </p:nvSpPr>
            <p:spPr bwMode="auto">
              <a:xfrm>
                <a:off x="1814" y="2185"/>
                <a:ext cx="292" cy="250"/>
              </a:xfrm>
              <a:prstGeom prst="rect">
                <a:avLst/>
              </a:prstGeom>
              <a:noFill/>
              <a:ln w="28575">
                <a:noFill/>
                <a:miter lim="800000"/>
                <a:headEnd/>
                <a:tailEnd/>
              </a:ln>
              <a:effectLst/>
            </p:spPr>
            <p:txBody>
              <a:bodyPr wrap="none">
                <a:spAutoFit/>
              </a:bodyPr>
              <a:lstStyle/>
              <a:p>
                <a:r>
                  <a:rPr lang="en-US" altLang="zh-CN" sz="2000" b="1" i="1">
                    <a:solidFill>
                      <a:srgbClr val="FF0066"/>
                    </a:solidFill>
                  </a:rPr>
                  <a:t>m</a:t>
                </a:r>
                <a:r>
                  <a:rPr lang="en-US" altLang="zh-CN" sz="2000" b="1" baseline="-25000">
                    <a:solidFill>
                      <a:srgbClr val="FF0066"/>
                    </a:solidFill>
                  </a:rPr>
                  <a:t>3</a:t>
                </a:r>
                <a:endParaRPr lang="en-US" altLang="zh-CN" sz="2000" b="1" i="1">
                  <a:solidFill>
                    <a:srgbClr val="FF0066"/>
                  </a:solidFill>
                </a:endParaRPr>
              </a:p>
            </p:txBody>
          </p:sp>
          <p:sp>
            <p:nvSpPr>
              <p:cNvPr id="75853" name="Text Box 77"/>
              <p:cNvSpPr txBox="1">
                <a:spLocks noChangeArrowheads="1"/>
              </p:cNvSpPr>
              <p:nvPr/>
            </p:nvSpPr>
            <p:spPr bwMode="auto">
              <a:xfrm>
                <a:off x="2052" y="2185"/>
                <a:ext cx="292" cy="250"/>
              </a:xfrm>
              <a:prstGeom prst="rect">
                <a:avLst/>
              </a:prstGeom>
              <a:noFill/>
              <a:ln w="28575">
                <a:noFill/>
                <a:miter lim="800000"/>
                <a:headEnd/>
                <a:tailEnd/>
              </a:ln>
              <a:effectLst/>
            </p:spPr>
            <p:txBody>
              <a:bodyPr wrap="none">
                <a:spAutoFit/>
              </a:bodyPr>
              <a:lstStyle/>
              <a:p>
                <a:r>
                  <a:rPr lang="en-US" altLang="zh-CN" sz="2000" b="1" i="1">
                    <a:solidFill>
                      <a:srgbClr val="FF0066"/>
                    </a:solidFill>
                  </a:rPr>
                  <a:t>m</a:t>
                </a:r>
                <a:r>
                  <a:rPr lang="en-US" altLang="zh-CN" sz="2000" b="1" baseline="-25000">
                    <a:solidFill>
                      <a:srgbClr val="FF0066"/>
                    </a:solidFill>
                  </a:rPr>
                  <a:t>4</a:t>
                </a:r>
                <a:endParaRPr lang="en-US" altLang="zh-CN" sz="2000" b="1" i="1">
                  <a:solidFill>
                    <a:srgbClr val="FF0066"/>
                  </a:solidFill>
                </a:endParaRPr>
              </a:p>
            </p:txBody>
          </p:sp>
          <p:sp>
            <p:nvSpPr>
              <p:cNvPr id="75854" name="Text Box 78"/>
              <p:cNvSpPr txBox="1">
                <a:spLocks noChangeArrowheads="1"/>
              </p:cNvSpPr>
              <p:nvPr/>
            </p:nvSpPr>
            <p:spPr bwMode="auto">
              <a:xfrm>
                <a:off x="2291" y="2185"/>
                <a:ext cx="292" cy="250"/>
              </a:xfrm>
              <a:prstGeom prst="rect">
                <a:avLst/>
              </a:prstGeom>
              <a:noFill/>
              <a:ln w="28575">
                <a:noFill/>
                <a:miter lim="800000"/>
                <a:headEnd/>
                <a:tailEnd/>
              </a:ln>
              <a:effectLst/>
            </p:spPr>
            <p:txBody>
              <a:bodyPr wrap="none">
                <a:spAutoFit/>
              </a:bodyPr>
              <a:lstStyle/>
              <a:p>
                <a:r>
                  <a:rPr lang="en-US" altLang="zh-CN" sz="2000" b="1" i="1">
                    <a:solidFill>
                      <a:srgbClr val="FF0066"/>
                    </a:solidFill>
                  </a:rPr>
                  <a:t>m</a:t>
                </a:r>
                <a:r>
                  <a:rPr lang="en-US" altLang="zh-CN" sz="2000" b="1" baseline="-25000">
                    <a:solidFill>
                      <a:srgbClr val="FF0066"/>
                    </a:solidFill>
                  </a:rPr>
                  <a:t>5</a:t>
                </a:r>
                <a:endParaRPr lang="en-US" altLang="zh-CN" sz="2000" b="1" i="1">
                  <a:solidFill>
                    <a:srgbClr val="FF0066"/>
                  </a:solidFill>
                </a:endParaRPr>
              </a:p>
            </p:txBody>
          </p:sp>
          <p:sp>
            <p:nvSpPr>
              <p:cNvPr id="75855" name="Text Box 79"/>
              <p:cNvSpPr txBox="1">
                <a:spLocks noChangeArrowheads="1"/>
              </p:cNvSpPr>
              <p:nvPr/>
            </p:nvSpPr>
            <p:spPr bwMode="auto">
              <a:xfrm>
                <a:off x="2529" y="2185"/>
                <a:ext cx="292" cy="250"/>
              </a:xfrm>
              <a:prstGeom prst="rect">
                <a:avLst/>
              </a:prstGeom>
              <a:noFill/>
              <a:ln w="28575">
                <a:noFill/>
                <a:miter lim="800000"/>
                <a:headEnd/>
                <a:tailEnd/>
              </a:ln>
              <a:effectLst/>
            </p:spPr>
            <p:txBody>
              <a:bodyPr wrap="none">
                <a:spAutoFit/>
              </a:bodyPr>
              <a:lstStyle/>
              <a:p>
                <a:r>
                  <a:rPr lang="en-US" altLang="zh-CN" sz="2000" b="1" i="1">
                    <a:solidFill>
                      <a:srgbClr val="FF0066"/>
                    </a:solidFill>
                  </a:rPr>
                  <a:t>m</a:t>
                </a:r>
                <a:r>
                  <a:rPr lang="en-US" altLang="zh-CN" sz="2000" b="1" baseline="-25000">
                    <a:solidFill>
                      <a:srgbClr val="FF0066"/>
                    </a:solidFill>
                  </a:rPr>
                  <a:t>6</a:t>
                </a:r>
                <a:endParaRPr lang="en-US" altLang="zh-CN" sz="2000" b="1" i="1">
                  <a:solidFill>
                    <a:srgbClr val="FF0066"/>
                  </a:solidFill>
                </a:endParaRPr>
              </a:p>
            </p:txBody>
          </p:sp>
          <p:sp>
            <p:nvSpPr>
              <p:cNvPr id="75856" name="Text Box 80"/>
              <p:cNvSpPr txBox="1">
                <a:spLocks noChangeArrowheads="1"/>
              </p:cNvSpPr>
              <p:nvPr/>
            </p:nvSpPr>
            <p:spPr bwMode="auto">
              <a:xfrm>
                <a:off x="2767" y="2185"/>
                <a:ext cx="292" cy="250"/>
              </a:xfrm>
              <a:prstGeom prst="rect">
                <a:avLst/>
              </a:prstGeom>
              <a:noFill/>
              <a:ln w="28575">
                <a:noFill/>
                <a:miter lim="800000"/>
                <a:headEnd/>
                <a:tailEnd/>
              </a:ln>
              <a:effectLst/>
            </p:spPr>
            <p:txBody>
              <a:bodyPr wrap="none">
                <a:spAutoFit/>
              </a:bodyPr>
              <a:lstStyle/>
              <a:p>
                <a:r>
                  <a:rPr lang="en-US" altLang="zh-CN" sz="2000" b="1" i="1">
                    <a:solidFill>
                      <a:srgbClr val="FF0066"/>
                    </a:solidFill>
                  </a:rPr>
                  <a:t>m</a:t>
                </a:r>
                <a:r>
                  <a:rPr lang="en-US" altLang="zh-CN" sz="2000" b="1" baseline="-25000">
                    <a:solidFill>
                      <a:srgbClr val="FF0066"/>
                    </a:solidFill>
                  </a:rPr>
                  <a:t>7</a:t>
                </a:r>
                <a:endParaRPr lang="en-US" altLang="zh-CN" sz="2000" b="1" i="1">
                  <a:solidFill>
                    <a:srgbClr val="FF0066"/>
                  </a:solidFill>
                </a:endParaRPr>
              </a:p>
            </p:txBody>
          </p:sp>
          <p:sp>
            <p:nvSpPr>
              <p:cNvPr id="75857" name="Text Box 81"/>
              <p:cNvSpPr txBox="1">
                <a:spLocks noChangeArrowheads="1"/>
              </p:cNvSpPr>
              <p:nvPr/>
            </p:nvSpPr>
            <p:spPr bwMode="auto">
              <a:xfrm>
                <a:off x="3005" y="2185"/>
                <a:ext cx="292" cy="250"/>
              </a:xfrm>
              <a:prstGeom prst="rect">
                <a:avLst/>
              </a:prstGeom>
              <a:noFill/>
              <a:ln w="28575">
                <a:noFill/>
                <a:miter lim="800000"/>
                <a:headEnd/>
                <a:tailEnd/>
              </a:ln>
              <a:effectLst/>
            </p:spPr>
            <p:txBody>
              <a:bodyPr wrap="none">
                <a:spAutoFit/>
              </a:bodyPr>
              <a:lstStyle/>
              <a:p>
                <a:r>
                  <a:rPr lang="en-US" altLang="zh-CN" sz="2000" b="1" i="1">
                    <a:solidFill>
                      <a:srgbClr val="FF0066"/>
                    </a:solidFill>
                  </a:rPr>
                  <a:t>m</a:t>
                </a:r>
                <a:r>
                  <a:rPr lang="en-US" altLang="zh-CN" sz="2000" b="1" baseline="-25000">
                    <a:solidFill>
                      <a:srgbClr val="FF0066"/>
                    </a:solidFill>
                  </a:rPr>
                  <a:t>8</a:t>
                </a:r>
                <a:endParaRPr lang="en-US" altLang="zh-CN" sz="2000" b="1" i="1">
                  <a:solidFill>
                    <a:srgbClr val="FF0066"/>
                  </a:solidFill>
                </a:endParaRPr>
              </a:p>
            </p:txBody>
          </p:sp>
          <p:sp>
            <p:nvSpPr>
              <p:cNvPr id="75858" name="Text Box 82"/>
              <p:cNvSpPr txBox="1">
                <a:spLocks noChangeArrowheads="1"/>
              </p:cNvSpPr>
              <p:nvPr/>
            </p:nvSpPr>
            <p:spPr bwMode="auto">
              <a:xfrm>
                <a:off x="3243" y="2185"/>
                <a:ext cx="292" cy="250"/>
              </a:xfrm>
              <a:prstGeom prst="rect">
                <a:avLst/>
              </a:prstGeom>
              <a:noFill/>
              <a:ln w="28575">
                <a:noFill/>
                <a:miter lim="800000"/>
                <a:headEnd/>
                <a:tailEnd/>
              </a:ln>
              <a:effectLst/>
            </p:spPr>
            <p:txBody>
              <a:bodyPr wrap="none">
                <a:spAutoFit/>
              </a:bodyPr>
              <a:lstStyle/>
              <a:p>
                <a:r>
                  <a:rPr lang="en-US" altLang="zh-CN" sz="2000" b="1" i="1">
                    <a:solidFill>
                      <a:srgbClr val="FF0066"/>
                    </a:solidFill>
                  </a:rPr>
                  <a:t>m</a:t>
                </a:r>
                <a:r>
                  <a:rPr lang="en-US" altLang="zh-CN" sz="2000" b="1" baseline="-25000">
                    <a:solidFill>
                      <a:srgbClr val="FF0066"/>
                    </a:solidFill>
                  </a:rPr>
                  <a:t>9</a:t>
                </a:r>
                <a:endParaRPr lang="en-US" altLang="zh-CN" sz="2000" b="1" i="1">
                  <a:solidFill>
                    <a:srgbClr val="FF0066"/>
                  </a:solidFill>
                </a:endParaRPr>
              </a:p>
            </p:txBody>
          </p:sp>
          <p:sp>
            <p:nvSpPr>
              <p:cNvPr id="75859" name="Text Box 83"/>
              <p:cNvSpPr txBox="1">
                <a:spLocks noChangeArrowheads="1"/>
              </p:cNvSpPr>
              <p:nvPr/>
            </p:nvSpPr>
            <p:spPr bwMode="auto">
              <a:xfrm>
                <a:off x="3467" y="2185"/>
                <a:ext cx="344" cy="250"/>
              </a:xfrm>
              <a:prstGeom prst="rect">
                <a:avLst/>
              </a:prstGeom>
              <a:noFill/>
              <a:ln w="28575">
                <a:noFill/>
                <a:miter lim="800000"/>
                <a:headEnd/>
                <a:tailEnd/>
              </a:ln>
              <a:effectLst/>
            </p:spPr>
            <p:txBody>
              <a:bodyPr wrap="none">
                <a:spAutoFit/>
              </a:bodyPr>
              <a:lstStyle/>
              <a:p>
                <a:r>
                  <a:rPr lang="en-US" altLang="zh-CN" sz="2000" b="1" i="1">
                    <a:solidFill>
                      <a:srgbClr val="FF0066"/>
                    </a:solidFill>
                  </a:rPr>
                  <a:t>m</a:t>
                </a:r>
                <a:r>
                  <a:rPr lang="en-US" altLang="zh-CN" sz="2000" b="1" baseline="-25000">
                    <a:solidFill>
                      <a:srgbClr val="FF0066"/>
                    </a:solidFill>
                  </a:rPr>
                  <a:t>10</a:t>
                </a:r>
                <a:endParaRPr lang="en-US" altLang="zh-CN" sz="2000" b="1" i="1">
                  <a:solidFill>
                    <a:srgbClr val="FF0066"/>
                  </a:solidFill>
                </a:endParaRPr>
              </a:p>
            </p:txBody>
          </p:sp>
          <p:sp>
            <p:nvSpPr>
              <p:cNvPr id="75860" name="Text Box 84"/>
              <p:cNvSpPr txBox="1">
                <a:spLocks noChangeArrowheads="1"/>
              </p:cNvSpPr>
              <p:nvPr/>
            </p:nvSpPr>
            <p:spPr bwMode="auto">
              <a:xfrm>
                <a:off x="3739" y="2185"/>
                <a:ext cx="344" cy="250"/>
              </a:xfrm>
              <a:prstGeom prst="rect">
                <a:avLst/>
              </a:prstGeom>
              <a:noFill/>
              <a:ln w="28575">
                <a:noFill/>
                <a:miter lim="800000"/>
                <a:headEnd/>
                <a:tailEnd/>
              </a:ln>
              <a:effectLst/>
            </p:spPr>
            <p:txBody>
              <a:bodyPr wrap="none">
                <a:spAutoFit/>
              </a:bodyPr>
              <a:lstStyle/>
              <a:p>
                <a:r>
                  <a:rPr lang="en-US" altLang="zh-CN" sz="2000" b="1" i="1">
                    <a:solidFill>
                      <a:srgbClr val="FF0066"/>
                    </a:solidFill>
                  </a:rPr>
                  <a:t>m</a:t>
                </a:r>
                <a:r>
                  <a:rPr lang="en-US" altLang="zh-CN" sz="2000" b="1" baseline="-25000">
                    <a:solidFill>
                      <a:srgbClr val="FF0066"/>
                    </a:solidFill>
                  </a:rPr>
                  <a:t>11</a:t>
                </a:r>
                <a:endParaRPr lang="en-US" altLang="zh-CN" sz="2000" b="1" i="1">
                  <a:solidFill>
                    <a:srgbClr val="FF0066"/>
                  </a:solidFill>
                </a:endParaRPr>
              </a:p>
            </p:txBody>
          </p:sp>
          <p:sp>
            <p:nvSpPr>
              <p:cNvPr id="75861" name="Text Box 85"/>
              <p:cNvSpPr txBox="1">
                <a:spLocks noChangeArrowheads="1"/>
              </p:cNvSpPr>
              <p:nvPr/>
            </p:nvSpPr>
            <p:spPr bwMode="auto">
              <a:xfrm>
                <a:off x="4010" y="2185"/>
                <a:ext cx="344" cy="250"/>
              </a:xfrm>
              <a:prstGeom prst="rect">
                <a:avLst/>
              </a:prstGeom>
              <a:noFill/>
              <a:ln w="28575">
                <a:noFill/>
                <a:miter lim="800000"/>
                <a:headEnd/>
                <a:tailEnd/>
              </a:ln>
              <a:effectLst/>
            </p:spPr>
            <p:txBody>
              <a:bodyPr wrap="none">
                <a:spAutoFit/>
              </a:bodyPr>
              <a:lstStyle/>
              <a:p>
                <a:r>
                  <a:rPr lang="en-US" altLang="zh-CN" sz="2000" b="1" i="1">
                    <a:solidFill>
                      <a:srgbClr val="FF0066"/>
                    </a:solidFill>
                  </a:rPr>
                  <a:t>m</a:t>
                </a:r>
                <a:r>
                  <a:rPr lang="en-US" altLang="zh-CN" sz="2000" b="1" baseline="-25000">
                    <a:solidFill>
                      <a:srgbClr val="FF0066"/>
                    </a:solidFill>
                  </a:rPr>
                  <a:t>12</a:t>
                </a:r>
                <a:endParaRPr lang="en-US" altLang="zh-CN" sz="2000" b="1" i="1">
                  <a:solidFill>
                    <a:srgbClr val="FF0066"/>
                  </a:solidFill>
                </a:endParaRPr>
              </a:p>
            </p:txBody>
          </p:sp>
          <p:sp>
            <p:nvSpPr>
              <p:cNvPr id="75862" name="Text Box 86"/>
              <p:cNvSpPr txBox="1">
                <a:spLocks noChangeArrowheads="1"/>
              </p:cNvSpPr>
              <p:nvPr/>
            </p:nvSpPr>
            <p:spPr bwMode="auto">
              <a:xfrm>
                <a:off x="4281" y="2185"/>
                <a:ext cx="344" cy="250"/>
              </a:xfrm>
              <a:prstGeom prst="rect">
                <a:avLst/>
              </a:prstGeom>
              <a:noFill/>
              <a:ln w="28575">
                <a:noFill/>
                <a:miter lim="800000"/>
                <a:headEnd/>
                <a:tailEnd/>
              </a:ln>
              <a:effectLst/>
            </p:spPr>
            <p:txBody>
              <a:bodyPr wrap="none">
                <a:spAutoFit/>
              </a:bodyPr>
              <a:lstStyle/>
              <a:p>
                <a:r>
                  <a:rPr lang="en-US" altLang="zh-CN" sz="2000" b="1" i="1">
                    <a:solidFill>
                      <a:srgbClr val="FF0066"/>
                    </a:solidFill>
                  </a:rPr>
                  <a:t>m</a:t>
                </a:r>
                <a:r>
                  <a:rPr lang="en-US" altLang="zh-CN" sz="2000" b="1" baseline="-25000">
                    <a:solidFill>
                      <a:srgbClr val="FF0066"/>
                    </a:solidFill>
                  </a:rPr>
                  <a:t>13</a:t>
                </a:r>
                <a:endParaRPr lang="en-US" altLang="zh-CN" sz="2000" b="1" i="1">
                  <a:solidFill>
                    <a:srgbClr val="FF0066"/>
                  </a:solidFill>
                </a:endParaRPr>
              </a:p>
            </p:txBody>
          </p:sp>
          <p:sp>
            <p:nvSpPr>
              <p:cNvPr id="75863" name="Text Box 87"/>
              <p:cNvSpPr txBox="1">
                <a:spLocks noChangeArrowheads="1"/>
              </p:cNvSpPr>
              <p:nvPr/>
            </p:nvSpPr>
            <p:spPr bwMode="auto">
              <a:xfrm>
                <a:off x="4552" y="2185"/>
                <a:ext cx="344" cy="250"/>
              </a:xfrm>
              <a:prstGeom prst="rect">
                <a:avLst/>
              </a:prstGeom>
              <a:noFill/>
              <a:ln w="28575">
                <a:noFill/>
                <a:miter lim="800000"/>
                <a:headEnd/>
                <a:tailEnd/>
              </a:ln>
              <a:effectLst/>
            </p:spPr>
            <p:txBody>
              <a:bodyPr wrap="none">
                <a:spAutoFit/>
              </a:bodyPr>
              <a:lstStyle/>
              <a:p>
                <a:r>
                  <a:rPr lang="en-US" altLang="zh-CN" sz="2000" b="1" i="1">
                    <a:solidFill>
                      <a:srgbClr val="FF0066"/>
                    </a:solidFill>
                  </a:rPr>
                  <a:t>m</a:t>
                </a:r>
                <a:r>
                  <a:rPr lang="en-US" altLang="zh-CN" sz="2000" b="1" baseline="-25000">
                    <a:solidFill>
                      <a:srgbClr val="FF0066"/>
                    </a:solidFill>
                  </a:rPr>
                  <a:t>14</a:t>
                </a:r>
                <a:endParaRPr lang="en-US" altLang="zh-CN" sz="2000" b="1" i="1">
                  <a:solidFill>
                    <a:srgbClr val="FF0066"/>
                  </a:solidFill>
                </a:endParaRPr>
              </a:p>
            </p:txBody>
          </p:sp>
          <p:sp>
            <p:nvSpPr>
              <p:cNvPr id="75864" name="Text Box 88"/>
              <p:cNvSpPr txBox="1">
                <a:spLocks noChangeArrowheads="1"/>
              </p:cNvSpPr>
              <p:nvPr/>
            </p:nvSpPr>
            <p:spPr bwMode="auto">
              <a:xfrm>
                <a:off x="4823" y="2185"/>
                <a:ext cx="344" cy="250"/>
              </a:xfrm>
              <a:prstGeom prst="rect">
                <a:avLst/>
              </a:prstGeom>
              <a:noFill/>
              <a:ln w="28575">
                <a:noFill/>
                <a:miter lim="800000"/>
                <a:headEnd/>
                <a:tailEnd/>
              </a:ln>
              <a:effectLst/>
            </p:spPr>
            <p:txBody>
              <a:bodyPr wrap="none">
                <a:spAutoFit/>
              </a:bodyPr>
              <a:lstStyle/>
              <a:p>
                <a:r>
                  <a:rPr lang="en-US" altLang="zh-CN" sz="2000" b="1" i="1">
                    <a:solidFill>
                      <a:srgbClr val="FF0066"/>
                    </a:solidFill>
                  </a:rPr>
                  <a:t>m</a:t>
                </a:r>
                <a:r>
                  <a:rPr lang="en-US" altLang="zh-CN" sz="2000" b="1" baseline="-25000">
                    <a:solidFill>
                      <a:srgbClr val="FF0066"/>
                    </a:solidFill>
                  </a:rPr>
                  <a:t>15</a:t>
                </a:r>
                <a:endParaRPr lang="en-US" altLang="zh-CN" sz="2000" b="1" i="1">
                  <a:solidFill>
                    <a:srgbClr val="FF0066"/>
                  </a:solidFill>
                </a:endParaRPr>
              </a:p>
            </p:txBody>
          </p:sp>
        </p:grpSp>
        <p:sp>
          <p:nvSpPr>
            <p:cNvPr id="75865" name="Oval 89"/>
            <p:cNvSpPr>
              <a:spLocks noChangeArrowheads="1"/>
            </p:cNvSpPr>
            <p:nvPr/>
          </p:nvSpPr>
          <p:spPr bwMode="auto">
            <a:xfrm>
              <a:off x="1201" y="1945"/>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66" name="Oval 90"/>
            <p:cNvSpPr>
              <a:spLocks noChangeArrowheads="1"/>
            </p:cNvSpPr>
            <p:nvPr/>
          </p:nvSpPr>
          <p:spPr bwMode="auto">
            <a:xfrm>
              <a:off x="1439" y="1944"/>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67" name="Oval 91"/>
            <p:cNvSpPr>
              <a:spLocks noChangeArrowheads="1"/>
            </p:cNvSpPr>
            <p:nvPr/>
          </p:nvSpPr>
          <p:spPr bwMode="auto">
            <a:xfrm>
              <a:off x="1677" y="1943"/>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68" name="Oval 92"/>
            <p:cNvSpPr>
              <a:spLocks noChangeArrowheads="1"/>
            </p:cNvSpPr>
            <p:nvPr/>
          </p:nvSpPr>
          <p:spPr bwMode="auto">
            <a:xfrm>
              <a:off x="1915" y="1944"/>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69" name="Oval 93"/>
            <p:cNvSpPr>
              <a:spLocks noChangeArrowheads="1"/>
            </p:cNvSpPr>
            <p:nvPr/>
          </p:nvSpPr>
          <p:spPr bwMode="auto">
            <a:xfrm>
              <a:off x="1201" y="2264"/>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70" name="Oval 94"/>
            <p:cNvSpPr>
              <a:spLocks noChangeArrowheads="1"/>
            </p:cNvSpPr>
            <p:nvPr/>
          </p:nvSpPr>
          <p:spPr bwMode="auto">
            <a:xfrm>
              <a:off x="1439" y="2263"/>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71" name="Oval 95"/>
            <p:cNvSpPr>
              <a:spLocks noChangeArrowheads="1"/>
            </p:cNvSpPr>
            <p:nvPr/>
          </p:nvSpPr>
          <p:spPr bwMode="auto">
            <a:xfrm>
              <a:off x="1677" y="2262"/>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72" name="Oval 96"/>
            <p:cNvSpPr>
              <a:spLocks noChangeArrowheads="1"/>
            </p:cNvSpPr>
            <p:nvPr/>
          </p:nvSpPr>
          <p:spPr bwMode="auto">
            <a:xfrm>
              <a:off x="1915" y="2263"/>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73" name="Oval 97"/>
            <p:cNvSpPr>
              <a:spLocks noChangeArrowheads="1"/>
            </p:cNvSpPr>
            <p:nvPr/>
          </p:nvSpPr>
          <p:spPr bwMode="auto">
            <a:xfrm>
              <a:off x="1201" y="2585"/>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74" name="Oval 98"/>
            <p:cNvSpPr>
              <a:spLocks noChangeArrowheads="1"/>
            </p:cNvSpPr>
            <p:nvPr/>
          </p:nvSpPr>
          <p:spPr bwMode="auto">
            <a:xfrm>
              <a:off x="1439" y="2584"/>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75" name="Oval 99"/>
            <p:cNvSpPr>
              <a:spLocks noChangeArrowheads="1"/>
            </p:cNvSpPr>
            <p:nvPr/>
          </p:nvSpPr>
          <p:spPr bwMode="auto">
            <a:xfrm>
              <a:off x="2155" y="1946"/>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76" name="Oval 100"/>
            <p:cNvSpPr>
              <a:spLocks noChangeArrowheads="1"/>
            </p:cNvSpPr>
            <p:nvPr/>
          </p:nvSpPr>
          <p:spPr bwMode="auto">
            <a:xfrm>
              <a:off x="2393" y="1945"/>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77" name="Oval 101"/>
            <p:cNvSpPr>
              <a:spLocks noChangeArrowheads="1"/>
            </p:cNvSpPr>
            <p:nvPr/>
          </p:nvSpPr>
          <p:spPr bwMode="auto">
            <a:xfrm>
              <a:off x="2631" y="1944"/>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78" name="Oval 102"/>
            <p:cNvSpPr>
              <a:spLocks noChangeArrowheads="1"/>
            </p:cNvSpPr>
            <p:nvPr/>
          </p:nvSpPr>
          <p:spPr bwMode="auto">
            <a:xfrm>
              <a:off x="2869" y="1945"/>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79" name="Oval 103"/>
            <p:cNvSpPr>
              <a:spLocks noChangeArrowheads="1"/>
            </p:cNvSpPr>
            <p:nvPr/>
          </p:nvSpPr>
          <p:spPr bwMode="auto">
            <a:xfrm>
              <a:off x="2155" y="2431"/>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80" name="Oval 104"/>
            <p:cNvSpPr>
              <a:spLocks noChangeArrowheads="1"/>
            </p:cNvSpPr>
            <p:nvPr/>
          </p:nvSpPr>
          <p:spPr bwMode="auto">
            <a:xfrm>
              <a:off x="2393" y="2430"/>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81" name="Oval 105"/>
            <p:cNvSpPr>
              <a:spLocks noChangeArrowheads="1"/>
            </p:cNvSpPr>
            <p:nvPr/>
          </p:nvSpPr>
          <p:spPr bwMode="auto">
            <a:xfrm>
              <a:off x="2631" y="2429"/>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82" name="Oval 106"/>
            <p:cNvSpPr>
              <a:spLocks noChangeArrowheads="1"/>
            </p:cNvSpPr>
            <p:nvPr/>
          </p:nvSpPr>
          <p:spPr bwMode="auto">
            <a:xfrm>
              <a:off x="2869" y="2430"/>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83" name="Oval 107"/>
            <p:cNvSpPr>
              <a:spLocks noChangeArrowheads="1"/>
            </p:cNvSpPr>
            <p:nvPr/>
          </p:nvSpPr>
          <p:spPr bwMode="auto">
            <a:xfrm>
              <a:off x="2156" y="2584"/>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84" name="Oval 108"/>
            <p:cNvSpPr>
              <a:spLocks noChangeArrowheads="1"/>
            </p:cNvSpPr>
            <p:nvPr/>
          </p:nvSpPr>
          <p:spPr bwMode="auto">
            <a:xfrm>
              <a:off x="2394" y="2583"/>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85" name="Oval 109"/>
            <p:cNvSpPr>
              <a:spLocks noChangeArrowheads="1"/>
            </p:cNvSpPr>
            <p:nvPr/>
          </p:nvSpPr>
          <p:spPr bwMode="auto">
            <a:xfrm>
              <a:off x="2633" y="2749"/>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86" name="Oval 110"/>
            <p:cNvSpPr>
              <a:spLocks noChangeArrowheads="1"/>
            </p:cNvSpPr>
            <p:nvPr/>
          </p:nvSpPr>
          <p:spPr bwMode="auto">
            <a:xfrm>
              <a:off x="2871" y="2750"/>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87" name="Oval 111"/>
            <p:cNvSpPr>
              <a:spLocks noChangeArrowheads="1"/>
            </p:cNvSpPr>
            <p:nvPr/>
          </p:nvSpPr>
          <p:spPr bwMode="auto">
            <a:xfrm>
              <a:off x="2155" y="2906"/>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88" name="Oval 112"/>
            <p:cNvSpPr>
              <a:spLocks noChangeArrowheads="1"/>
            </p:cNvSpPr>
            <p:nvPr/>
          </p:nvSpPr>
          <p:spPr bwMode="auto">
            <a:xfrm>
              <a:off x="2631" y="2904"/>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89" name="Oval 113"/>
            <p:cNvSpPr>
              <a:spLocks noChangeArrowheads="1"/>
            </p:cNvSpPr>
            <p:nvPr/>
          </p:nvSpPr>
          <p:spPr bwMode="auto">
            <a:xfrm>
              <a:off x="2394" y="3070"/>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90" name="Oval 114"/>
            <p:cNvSpPr>
              <a:spLocks noChangeArrowheads="1"/>
            </p:cNvSpPr>
            <p:nvPr/>
          </p:nvSpPr>
          <p:spPr bwMode="auto">
            <a:xfrm>
              <a:off x="2870" y="3070"/>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91" name="Oval 115"/>
            <p:cNvSpPr>
              <a:spLocks noChangeArrowheads="1"/>
            </p:cNvSpPr>
            <p:nvPr/>
          </p:nvSpPr>
          <p:spPr bwMode="auto">
            <a:xfrm>
              <a:off x="3110" y="2109"/>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92" name="Oval 116"/>
            <p:cNvSpPr>
              <a:spLocks noChangeArrowheads="1"/>
            </p:cNvSpPr>
            <p:nvPr/>
          </p:nvSpPr>
          <p:spPr bwMode="auto">
            <a:xfrm>
              <a:off x="3348" y="2110"/>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93" name="Oval 117"/>
            <p:cNvSpPr>
              <a:spLocks noChangeArrowheads="1"/>
            </p:cNvSpPr>
            <p:nvPr/>
          </p:nvSpPr>
          <p:spPr bwMode="auto">
            <a:xfrm>
              <a:off x="3108" y="2263"/>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94" name="Oval 118"/>
            <p:cNvSpPr>
              <a:spLocks noChangeArrowheads="1"/>
            </p:cNvSpPr>
            <p:nvPr/>
          </p:nvSpPr>
          <p:spPr bwMode="auto">
            <a:xfrm>
              <a:off x="3346" y="2264"/>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95" name="Oval 119"/>
            <p:cNvSpPr>
              <a:spLocks noChangeArrowheads="1"/>
            </p:cNvSpPr>
            <p:nvPr/>
          </p:nvSpPr>
          <p:spPr bwMode="auto">
            <a:xfrm>
              <a:off x="3108" y="2584"/>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96" name="Oval 120"/>
            <p:cNvSpPr>
              <a:spLocks noChangeArrowheads="1"/>
            </p:cNvSpPr>
            <p:nvPr/>
          </p:nvSpPr>
          <p:spPr bwMode="auto">
            <a:xfrm>
              <a:off x="3346" y="2585"/>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97" name="Oval 121"/>
            <p:cNvSpPr>
              <a:spLocks noChangeArrowheads="1"/>
            </p:cNvSpPr>
            <p:nvPr/>
          </p:nvSpPr>
          <p:spPr bwMode="auto">
            <a:xfrm>
              <a:off x="3109" y="2902"/>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98" name="Oval 122"/>
            <p:cNvSpPr>
              <a:spLocks noChangeArrowheads="1"/>
            </p:cNvSpPr>
            <p:nvPr/>
          </p:nvSpPr>
          <p:spPr bwMode="auto">
            <a:xfrm>
              <a:off x="3347" y="3068"/>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899" name="Oval 123"/>
            <p:cNvSpPr>
              <a:spLocks noChangeArrowheads="1"/>
            </p:cNvSpPr>
            <p:nvPr/>
          </p:nvSpPr>
          <p:spPr bwMode="auto">
            <a:xfrm>
              <a:off x="1678" y="2749"/>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00" name="Oval 124"/>
            <p:cNvSpPr>
              <a:spLocks noChangeArrowheads="1"/>
            </p:cNvSpPr>
            <p:nvPr/>
          </p:nvSpPr>
          <p:spPr bwMode="auto">
            <a:xfrm>
              <a:off x="1916" y="2750"/>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01" name="Oval 125"/>
            <p:cNvSpPr>
              <a:spLocks noChangeArrowheads="1"/>
            </p:cNvSpPr>
            <p:nvPr/>
          </p:nvSpPr>
          <p:spPr bwMode="auto">
            <a:xfrm>
              <a:off x="1438" y="3068"/>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02" name="Oval 126"/>
            <p:cNvSpPr>
              <a:spLocks noChangeArrowheads="1"/>
            </p:cNvSpPr>
            <p:nvPr/>
          </p:nvSpPr>
          <p:spPr bwMode="auto">
            <a:xfrm>
              <a:off x="1678" y="2904"/>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03" name="Oval 127"/>
            <p:cNvSpPr>
              <a:spLocks noChangeArrowheads="1"/>
            </p:cNvSpPr>
            <p:nvPr/>
          </p:nvSpPr>
          <p:spPr bwMode="auto">
            <a:xfrm>
              <a:off x="1915" y="3070"/>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04" name="Oval 128"/>
            <p:cNvSpPr>
              <a:spLocks noChangeArrowheads="1"/>
            </p:cNvSpPr>
            <p:nvPr/>
          </p:nvSpPr>
          <p:spPr bwMode="auto">
            <a:xfrm>
              <a:off x="1199" y="2904"/>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05" name="Oval 129"/>
            <p:cNvSpPr>
              <a:spLocks noChangeArrowheads="1"/>
            </p:cNvSpPr>
            <p:nvPr/>
          </p:nvSpPr>
          <p:spPr bwMode="auto">
            <a:xfrm>
              <a:off x="3585" y="2905"/>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06" name="Oval 130"/>
            <p:cNvSpPr>
              <a:spLocks noChangeArrowheads="1"/>
            </p:cNvSpPr>
            <p:nvPr/>
          </p:nvSpPr>
          <p:spPr bwMode="auto">
            <a:xfrm>
              <a:off x="3856" y="2749"/>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07" name="Oval 131"/>
            <p:cNvSpPr>
              <a:spLocks noChangeArrowheads="1"/>
            </p:cNvSpPr>
            <p:nvPr/>
          </p:nvSpPr>
          <p:spPr bwMode="auto">
            <a:xfrm>
              <a:off x="3586" y="2751"/>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08" name="Oval 132"/>
            <p:cNvSpPr>
              <a:spLocks noChangeArrowheads="1"/>
            </p:cNvSpPr>
            <p:nvPr/>
          </p:nvSpPr>
          <p:spPr bwMode="auto">
            <a:xfrm>
              <a:off x="3856" y="2109"/>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09" name="Oval 133"/>
            <p:cNvSpPr>
              <a:spLocks noChangeArrowheads="1"/>
            </p:cNvSpPr>
            <p:nvPr/>
          </p:nvSpPr>
          <p:spPr bwMode="auto">
            <a:xfrm>
              <a:off x="3586" y="2111"/>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10" name="Oval 134"/>
            <p:cNvSpPr>
              <a:spLocks noChangeArrowheads="1"/>
            </p:cNvSpPr>
            <p:nvPr/>
          </p:nvSpPr>
          <p:spPr bwMode="auto">
            <a:xfrm>
              <a:off x="3856" y="2264"/>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11" name="Oval 135"/>
            <p:cNvSpPr>
              <a:spLocks noChangeArrowheads="1"/>
            </p:cNvSpPr>
            <p:nvPr/>
          </p:nvSpPr>
          <p:spPr bwMode="auto">
            <a:xfrm>
              <a:off x="3586" y="2266"/>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12" name="Oval 136"/>
            <p:cNvSpPr>
              <a:spLocks noChangeArrowheads="1"/>
            </p:cNvSpPr>
            <p:nvPr/>
          </p:nvSpPr>
          <p:spPr bwMode="auto">
            <a:xfrm>
              <a:off x="4397" y="2109"/>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13" name="Oval 137"/>
            <p:cNvSpPr>
              <a:spLocks noChangeArrowheads="1"/>
            </p:cNvSpPr>
            <p:nvPr/>
          </p:nvSpPr>
          <p:spPr bwMode="auto">
            <a:xfrm>
              <a:off x="4127" y="2111"/>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14" name="Oval 138"/>
            <p:cNvSpPr>
              <a:spLocks noChangeArrowheads="1"/>
            </p:cNvSpPr>
            <p:nvPr/>
          </p:nvSpPr>
          <p:spPr bwMode="auto">
            <a:xfrm>
              <a:off x="4396" y="2429"/>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15" name="Oval 139"/>
            <p:cNvSpPr>
              <a:spLocks noChangeArrowheads="1"/>
            </p:cNvSpPr>
            <p:nvPr/>
          </p:nvSpPr>
          <p:spPr bwMode="auto">
            <a:xfrm>
              <a:off x="4126" y="2431"/>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16" name="Oval 140"/>
            <p:cNvSpPr>
              <a:spLocks noChangeArrowheads="1"/>
            </p:cNvSpPr>
            <p:nvPr/>
          </p:nvSpPr>
          <p:spPr bwMode="auto">
            <a:xfrm>
              <a:off x="4396" y="2583"/>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17" name="Oval 141"/>
            <p:cNvSpPr>
              <a:spLocks noChangeArrowheads="1"/>
            </p:cNvSpPr>
            <p:nvPr/>
          </p:nvSpPr>
          <p:spPr bwMode="auto">
            <a:xfrm>
              <a:off x="4126" y="2585"/>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18" name="Oval 142"/>
            <p:cNvSpPr>
              <a:spLocks noChangeArrowheads="1"/>
            </p:cNvSpPr>
            <p:nvPr/>
          </p:nvSpPr>
          <p:spPr bwMode="auto">
            <a:xfrm>
              <a:off x="4936" y="2109"/>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19" name="Oval 143"/>
            <p:cNvSpPr>
              <a:spLocks noChangeArrowheads="1"/>
            </p:cNvSpPr>
            <p:nvPr/>
          </p:nvSpPr>
          <p:spPr bwMode="auto">
            <a:xfrm>
              <a:off x="4666" y="2111"/>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20" name="Oval 144"/>
            <p:cNvSpPr>
              <a:spLocks noChangeArrowheads="1"/>
            </p:cNvSpPr>
            <p:nvPr/>
          </p:nvSpPr>
          <p:spPr bwMode="auto">
            <a:xfrm>
              <a:off x="4935" y="2428"/>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21" name="Oval 145"/>
            <p:cNvSpPr>
              <a:spLocks noChangeArrowheads="1"/>
            </p:cNvSpPr>
            <p:nvPr/>
          </p:nvSpPr>
          <p:spPr bwMode="auto">
            <a:xfrm>
              <a:off x="4665" y="2430"/>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22" name="Oval 146"/>
            <p:cNvSpPr>
              <a:spLocks noChangeArrowheads="1"/>
            </p:cNvSpPr>
            <p:nvPr/>
          </p:nvSpPr>
          <p:spPr bwMode="auto">
            <a:xfrm>
              <a:off x="4937" y="2748"/>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23" name="Oval 147"/>
            <p:cNvSpPr>
              <a:spLocks noChangeArrowheads="1"/>
            </p:cNvSpPr>
            <p:nvPr/>
          </p:nvSpPr>
          <p:spPr bwMode="auto">
            <a:xfrm>
              <a:off x="4667" y="2750"/>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24" name="Oval 148"/>
            <p:cNvSpPr>
              <a:spLocks noChangeArrowheads="1"/>
            </p:cNvSpPr>
            <p:nvPr/>
          </p:nvSpPr>
          <p:spPr bwMode="auto">
            <a:xfrm>
              <a:off x="4937" y="3070"/>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25" name="Oval 149"/>
            <p:cNvSpPr>
              <a:spLocks noChangeArrowheads="1"/>
            </p:cNvSpPr>
            <p:nvPr/>
          </p:nvSpPr>
          <p:spPr bwMode="auto">
            <a:xfrm>
              <a:off x="4666" y="2905"/>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26" name="Oval 150"/>
            <p:cNvSpPr>
              <a:spLocks noChangeArrowheads="1"/>
            </p:cNvSpPr>
            <p:nvPr/>
          </p:nvSpPr>
          <p:spPr bwMode="auto">
            <a:xfrm>
              <a:off x="4396" y="3071"/>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27" name="Oval 151"/>
            <p:cNvSpPr>
              <a:spLocks noChangeArrowheads="1"/>
            </p:cNvSpPr>
            <p:nvPr/>
          </p:nvSpPr>
          <p:spPr bwMode="auto">
            <a:xfrm>
              <a:off x="4126" y="2905"/>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sp>
          <p:nvSpPr>
            <p:cNvPr id="75928" name="Oval 152"/>
            <p:cNvSpPr>
              <a:spLocks noChangeArrowheads="1"/>
            </p:cNvSpPr>
            <p:nvPr/>
          </p:nvSpPr>
          <p:spPr bwMode="auto">
            <a:xfrm>
              <a:off x="3855" y="3071"/>
              <a:ext cx="56" cy="56"/>
            </a:xfrm>
            <a:prstGeom prst="ellipse">
              <a:avLst/>
            </a:prstGeom>
            <a:solidFill>
              <a:srgbClr val="0033CC"/>
            </a:solidFill>
            <a:ln w="19050">
              <a:solidFill>
                <a:srgbClr val="0033CC"/>
              </a:solidFill>
              <a:round/>
              <a:headEnd/>
              <a:tailEnd/>
            </a:ln>
            <a:effectLst/>
          </p:spPr>
          <p:txBody>
            <a:bodyPr wrap="none" anchor="ctr"/>
            <a:lstStyle/>
            <a:p>
              <a:endParaRPr lang="zh-CN" altLang="en-US"/>
            </a:p>
          </p:txBody>
        </p:sp>
        <p:grpSp>
          <p:nvGrpSpPr>
            <p:cNvPr id="4" name="Group 153"/>
            <p:cNvGrpSpPr>
              <a:grpSpLocks/>
            </p:cNvGrpSpPr>
            <p:nvPr/>
          </p:nvGrpSpPr>
          <p:grpSpPr bwMode="auto">
            <a:xfrm>
              <a:off x="5155" y="3389"/>
              <a:ext cx="252" cy="703"/>
              <a:chOff x="5155" y="3389"/>
              <a:chExt cx="252" cy="703"/>
            </a:xfrm>
          </p:grpSpPr>
          <p:sp>
            <p:nvSpPr>
              <p:cNvPr id="75930" name="Text Box 154"/>
              <p:cNvSpPr txBox="1">
                <a:spLocks noChangeArrowheads="1"/>
              </p:cNvSpPr>
              <p:nvPr/>
            </p:nvSpPr>
            <p:spPr bwMode="auto">
              <a:xfrm>
                <a:off x="5155" y="3547"/>
                <a:ext cx="252" cy="231"/>
              </a:xfrm>
              <a:prstGeom prst="rect">
                <a:avLst/>
              </a:prstGeom>
              <a:noFill/>
              <a:ln w="28575">
                <a:noFill/>
                <a:miter lim="800000"/>
                <a:headEnd/>
                <a:tailEnd/>
              </a:ln>
              <a:effectLst/>
            </p:spPr>
            <p:txBody>
              <a:bodyPr wrap="none">
                <a:spAutoFit/>
              </a:bodyPr>
              <a:lstStyle/>
              <a:p>
                <a:r>
                  <a:rPr lang="en-US" altLang="zh-CN" sz="1800" b="1" i="1">
                    <a:solidFill>
                      <a:srgbClr val="FF0066"/>
                    </a:solidFill>
                  </a:rPr>
                  <a:t>Y</a:t>
                </a:r>
                <a:r>
                  <a:rPr lang="en-US" altLang="zh-CN" sz="1800" b="1" baseline="-25000">
                    <a:solidFill>
                      <a:srgbClr val="FF0066"/>
                    </a:solidFill>
                  </a:rPr>
                  <a:t>2</a:t>
                </a:r>
                <a:endParaRPr lang="en-US" altLang="zh-CN" sz="1800" b="1" i="1">
                  <a:solidFill>
                    <a:srgbClr val="FF0066"/>
                  </a:solidFill>
                </a:endParaRPr>
              </a:p>
            </p:txBody>
          </p:sp>
          <p:sp>
            <p:nvSpPr>
              <p:cNvPr id="75931" name="Text Box 155"/>
              <p:cNvSpPr txBox="1">
                <a:spLocks noChangeArrowheads="1"/>
              </p:cNvSpPr>
              <p:nvPr/>
            </p:nvSpPr>
            <p:spPr bwMode="auto">
              <a:xfrm>
                <a:off x="5155" y="3704"/>
                <a:ext cx="252" cy="231"/>
              </a:xfrm>
              <a:prstGeom prst="rect">
                <a:avLst/>
              </a:prstGeom>
              <a:noFill/>
              <a:ln w="28575">
                <a:noFill/>
                <a:miter lim="800000"/>
                <a:headEnd/>
                <a:tailEnd/>
              </a:ln>
              <a:effectLst/>
            </p:spPr>
            <p:txBody>
              <a:bodyPr wrap="none">
                <a:spAutoFit/>
              </a:bodyPr>
              <a:lstStyle/>
              <a:p>
                <a:r>
                  <a:rPr lang="en-US" altLang="zh-CN" sz="1800" b="1" i="1">
                    <a:solidFill>
                      <a:srgbClr val="FF0066"/>
                    </a:solidFill>
                  </a:rPr>
                  <a:t>Y</a:t>
                </a:r>
                <a:r>
                  <a:rPr lang="en-US" altLang="zh-CN" sz="1800" b="1" baseline="-25000">
                    <a:solidFill>
                      <a:srgbClr val="FF0066"/>
                    </a:solidFill>
                  </a:rPr>
                  <a:t>3</a:t>
                </a:r>
                <a:endParaRPr lang="en-US" altLang="zh-CN" sz="1800" b="1" i="1">
                  <a:solidFill>
                    <a:srgbClr val="FF0066"/>
                  </a:solidFill>
                </a:endParaRPr>
              </a:p>
            </p:txBody>
          </p:sp>
          <p:sp>
            <p:nvSpPr>
              <p:cNvPr id="75932" name="Text Box 156"/>
              <p:cNvSpPr txBox="1">
                <a:spLocks noChangeArrowheads="1"/>
              </p:cNvSpPr>
              <p:nvPr/>
            </p:nvSpPr>
            <p:spPr bwMode="auto">
              <a:xfrm>
                <a:off x="5155" y="3861"/>
                <a:ext cx="252" cy="231"/>
              </a:xfrm>
              <a:prstGeom prst="rect">
                <a:avLst/>
              </a:prstGeom>
              <a:noFill/>
              <a:ln w="28575">
                <a:noFill/>
                <a:miter lim="800000"/>
                <a:headEnd/>
                <a:tailEnd/>
              </a:ln>
              <a:effectLst/>
            </p:spPr>
            <p:txBody>
              <a:bodyPr wrap="none">
                <a:spAutoFit/>
              </a:bodyPr>
              <a:lstStyle/>
              <a:p>
                <a:r>
                  <a:rPr lang="en-US" altLang="zh-CN" sz="1800" b="1" i="1">
                    <a:solidFill>
                      <a:srgbClr val="FF0066"/>
                    </a:solidFill>
                  </a:rPr>
                  <a:t>Y</a:t>
                </a:r>
                <a:r>
                  <a:rPr lang="en-US" altLang="zh-CN" sz="1800" b="1" baseline="-25000">
                    <a:solidFill>
                      <a:srgbClr val="FF0066"/>
                    </a:solidFill>
                  </a:rPr>
                  <a:t>4</a:t>
                </a:r>
                <a:endParaRPr lang="en-US" altLang="zh-CN" sz="1800" b="1" i="1">
                  <a:solidFill>
                    <a:srgbClr val="FF0066"/>
                  </a:solidFill>
                </a:endParaRPr>
              </a:p>
            </p:txBody>
          </p:sp>
          <p:sp>
            <p:nvSpPr>
              <p:cNvPr id="75933" name="Text Box 157"/>
              <p:cNvSpPr txBox="1">
                <a:spLocks noChangeArrowheads="1"/>
              </p:cNvSpPr>
              <p:nvPr/>
            </p:nvSpPr>
            <p:spPr bwMode="auto">
              <a:xfrm>
                <a:off x="5155" y="3389"/>
                <a:ext cx="252" cy="231"/>
              </a:xfrm>
              <a:prstGeom prst="rect">
                <a:avLst/>
              </a:prstGeom>
              <a:noFill/>
              <a:ln w="28575">
                <a:noFill/>
                <a:miter lim="800000"/>
                <a:headEnd/>
                <a:tailEnd/>
              </a:ln>
              <a:effectLst/>
            </p:spPr>
            <p:txBody>
              <a:bodyPr wrap="none">
                <a:spAutoFit/>
              </a:bodyPr>
              <a:lstStyle/>
              <a:p>
                <a:r>
                  <a:rPr lang="en-US" altLang="zh-CN" sz="1800" b="1" i="1">
                    <a:solidFill>
                      <a:srgbClr val="FF0066"/>
                    </a:solidFill>
                  </a:rPr>
                  <a:t>Y</a:t>
                </a:r>
                <a:r>
                  <a:rPr lang="en-US" altLang="zh-CN" sz="1800" b="1" baseline="-25000">
                    <a:solidFill>
                      <a:srgbClr val="FF0066"/>
                    </a:solidFill>
                  </a:rPr>
                  <a:t>1</a:t>
                </a:r>
                <a:endParaRPr lang="en-US" altLang="zh-CN" sz="1800" b="1" i="1">
                  <a:solidFill>
                    <a:srgbClr val="FF0066"/>
                  </a:solidFill>
                </a:endParaRPr>
              </a:p>
            </p:txBody>
          </p:sp>
        </p:grpSp>
      </p:grpSp>
      <p:sp>
        <p:nvSpPr>
          <p:cNvPr id="75934" name="Text Box 158"/>
          <p:cNvSpPr txBox="1">
            <a:spLocks noChangeArrowheads="1"/>
          </p:cNvSpPr>
          <p:nvPr/>
        </p:nvSpPr>
        <p:spPr bwMode="auto">
          <a:xfrm>
            <a:off x="8286750" y="3497263"/>
            <a:ext cx="558800" cy="1020762"/>
          </a:xfrm>
          <a:prstGeom prst="rect">
            <a:avLst/>
          </a:prstGeom>
          <a:solidFill>
            <a:srgbClr val="FFFFCC"/>
          </a:solidFill>
          <a:ln w="9525">
            <a:solidFill>
              <a:srgbClr val="996600"/>
            </a:solidFill>
            <a:miter lim="800000"/>
            <a:headEnd/>
            <a:tailEnd/>
          </a:ln>
          <a:effectLst/>
        </p:spPr>
        <p:txBody>
          <a:bodyPr vert="eaVert" wrap="none">
            <a:spAutoFit/>
          </a:bodyPr>
          <a:lstStyle/>
          <a:p>
            <a:pPr algn="ctr"/>
            <a:r>
              <a:rPr lang="zh-CN" altLang="en-US" b="1">
                <a:solidFill>
                  <a:srgbClr val="0033CC"/>
                </a:solidFill>
              </a:rPr>
              <a:t>译码器</a:t>
            </a:r>
          </a:p>
        </p:txBody>
      </p:sp>
      <p:sp>
        <p:nvSpPr>
          <p:cNvPr id="75935" name="Text Box 159"/>
          <p:cNvSpPr txBox="1">
            <a:spLocks noChangeArrowheads="1"/>
          </p:cNvSpPr>
          <p:nvPr/>
        </p:nvSpPr>
        <p:spPr bwMode="auto">
          <a:xfrm>
            <a:off x="973138" y="5311775"/>
            <a:ext cx="558800" cy="1020763"/>
          </a:xfrm>
          <a:prstGeom prst="rect">
            <a:avLst/>
          </a:prstGeom>
          <a:solidFill>
            <a:srgbClr val="FFFFCC"/>
          </a:solidFill>
          <a:ln w="9525">
            <a:solidFill>
              <a:srgbClr val="996600"/>
            </a:solidFill>
            <a:miter lim="800000"/>
            <a:headEnd/>
            <a:tailEnd/>
          </a:ln>
          <a:effectLst/>
        </p:spPr>
        <p:txBody>
          <a:bodyPr vert="eaVert" wrap="none">
            <a:spAutoFit/>
          </a:bodyPr>
          <a:lstStyle/>
          <a:p>
            <a:pPr algn="ctr"/>
            <a:r>
              <a:rPr lang="zh-CN" altLang="en-US" b="1">
                <a:solidFill>
                  <a:srgbClr val="FF0066"/>
                </a:solidFill>
              </a:rPr>
              <a:t>编码器</a:t>
            </a:r>
          </a:p>
        </p:txBody>
      </p:sp>
      <p:grpSp>
        <p:nvGrpSpPr>
          <p:cNvPr id="5" name="Group 160"/>
          <p:cNvGrpSpPr>
            <a:grpSpLocks/>
          </p:cNvGrpSpPr>
          <p:nvPr/>
        </p:nvGrpSpPr>
        <p:grpSpPr bwMode="auto">
          <a:xfrm>
            <a:off x="4243388" y="5719763"/>
            <a:ext cx="3749675" cy="90487"/>
            <a:chOff x="2631" y="3638"/>
            <a:chExt cx="2362" cy="57"/>
          </a:xfrm>
        </p:grpSpPr>
        <p:sp>
          <p:nvSpPr>
            <p:cNvPr id="75937" name="Oval 161"/>
            <p:cNvSpPr>
              <a:spLocks noChangeArrowheads="1"/>
            </p:cNvSpPr>
            <p:nvPr/>
          </p:nvSpPr>
          <p:spPr bwMode="auto">
            <a:xfrm>
              <a:off x="2631" y="3638"/>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sp>
          <p:nvSpPr>
            <p:cNvPr id="75938" name="Oval 162"/>
            <p:cNvSpPr>
              <a:spLocks noChangeArrowheads="1"/>
            </p:cNvSpPr>
            <p:nvPr/>
          </p:nvSpPr>
          <p:spPr bwMode="auto">
            <a:xfrm>
              <a:off x="2869" y="3639"/>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sp>
          <p:nvSpPr>
            <p:cNvPr id="75939" name="Oval 163"/>
            <p:cNvSpPr>
              <a:spLocks noChangeArrowheads="1"/>
            </p:cNvSpPr>
            <p:nvPr/>
          </p:nvSpPr>
          <p:spPr bwMode="auto">
            <a:xfrm>
              <a:off x="4667" y="3639"/>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sp>
          <p:nvSpPr>
            <p:cNvPr id="75940" name="Oval 164"/>
            <p:cNvSpPr>
              <a:spLocks noChangeArrowheads="1"/>
            </p:cNvSpPr>
            <p:nvPr/>
          </p:nvSpPr>
          <p:spPr bwMode="auto">
            <a:xfrm>
              <a:off x="4937" y="3639"/>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sp>
          <p:nvSpPr>
            <p:cNvPr id="75941" name="Oval 165"/>
            <p:cNvSpPr>
              <a:spLocks noChangeArrowheads="1"/>
            </p:cNvSpPr>
            <p:nvPr/>
          </p:nvSpPr>
          <p:spPr bwMode="auto">
            <a:xfrm>
              <a:off x="3586" y="3639"/>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sp>
          <p:nvSpPr>
            <p:cNvPr id="75942" name="Oval 166"/>
            <p:cNvSpPr>
              <a:spLocks noChangeArrowheads="1"/>
            </p:cNvSpPr>
            <p:nvPr/>
          </p:nvSpPr>
          <p:spPr bwMode="auto">
            <a:xfrm>
              <a:off x="3856" y="3638"/>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grpSp>
      <p:grpSp>
        <p:nvGrpSpPr>
          <p:cNvPr id="6" name="Group 167"/>
          <p:cNvGrpSpPr>
            <a:grpSpLocks/>
          </p:cNvGrpSpPr>
          <p:nvPr/>
        </p:nvGrpSpPr>
        <p:grpSpPr bwMode="auto">
          <a:xfrm>
            <a:off x="1974850" y="5967413"/>
            <a:ext cx="6021388" cy="93662"/>
            <a:chOff x="1202" y="3794"/>
            <a:chExt cx="3793" cy="59"/>
          </a:xfrm>
        </p:grpSpPr>
        <p:sp>
          <p:nvSpPr>
            <p:cNvPr id="75944" name="Oval 168"/>
            <p:cNvSpPr>
              <a:spLocks noChangeArrowheads="1"/>
            </p:cNvSpPr>
            <p:nvPr/>
          </p:nvSpPr>
          <p:spPr bwMode="auto">
            <a:xfrm>
              <a:off x="3345" y="3797"/>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sp>
          <p:nvSpPr>
            <p:cNvPr id="75945" name="Oval 169"/>
            <p:cNvSpPr>
              <a:spLocks noChangeArrowheads="1"/>
            </p:cNvSpPr>
            <p:nvPr/>
          </p:nvSpPr>
          <p:spPr bwMode="auto">
            <a:xfrm>
              <a:off x="2630" y="3794"/>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sp>
          <p:nvSpPr>
            <p:cNvPr id="75946" name="Oval 170"/>
            <p:cNvSpPr>
              <a:spLocks noChangeArrowheads="1"/>
            </p:cNvSpPr>
            <p:nvPr/>
          </p:nvSpPr>
          <p:spPr bwMode="auto">
            <a:xfrm>
              <a:off x="1915" y="3796"/>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sp>
          <p:nvSpPr>
            <p:cNvPr id="75947" name="Oval 171"/>
            <p:cNvSpPr>
              <a:spLocks noChangeArrowheads="1"/>
            </p:cNvSpPr>
            <p:nvPr/>
          </p:nvSpPr>
          <p:spPr bwMode="auto">
            <a:xfrm>
              <a:off x="1202" y="3796"/>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sp>
          <p:nvSpPr>
            <p:cNvPr id="75948" name="Oval 172"/>
            <p:cNvSpPr>
              <a:spLocks noChangeArrowheads="1"/>
            </p:cNvSpPr>
            <p:nvPr/>
          </p:nvSpPr>
          <p:spPr bwMode="auto">
            <a:xfrm>
              <a:off x="4939" y="3794"/>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sp>
          <p:nvSpPr>
            <p:cNvPr id="75949" name="Oval 173"/>
            <p:cNvSpPr>
              <a:spLocks noChangeArrowheads="1"/>
            </p:cNvSpPr>
            <p:nvPr/>
          </p:nvSpPr>
          <p:spPr bwMode="auto">
            <a:xfrm>
              <a:off x="4126" y="3795"/>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grpSp>
      <p:grpSp>
        <p:nvGrpSpPr>
          <p:cNvPr id="7" name="Group 174"/>
          <p:cNvGrpSpPr>
            <a:grpSpLocks/>
          </p:cNvGrpSpPr>
          <p:nvPr/>
        </p:nvGrpSpPr>
        <p:grpSpPr bwMode="auto">
          <a:xfrm>
            <a:off x="4621213" y="6219825"/>
            <a:ext cx="3371850" cy="92075"/>
            <a:chOff x="2869" y="3953"/>
            <a:chExt cx="2124" cy="58"/>
          </a:xfrm>
        </p:grpSpPr>
        <p:sp>
          <p:nvSpPr>
            <p:cNvPr id="75951" name="Oval 175"/>
            <p:cNvSpPr>
              <a:spLocks noChangeArrowheads="1"/>
            </p:cNvSpPr>
            <p:nvPr/>
          </p:nvSpPr>
          <p:spPr bwMode="auto">
            <a:xfrm>
              <a:off x="2869" y="3953"/>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sp>
          <p:nvSpPr>
            <p:cNvPr id="75952" name="Oval 176"/>
            <p:cNvSpPr>
              <a:spLocks noChangeArrowheads="1"/>
            </p:cNvSpPr>
            <p:nvPr/>
          </p:nvSpPr>
          <p:spPr bwMode="auto">
            <a:xfrm>
              <a:off x="4667" y="3954"/>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sp>
          <p:nvSpPr>
            <p:cNvPr id="75953" name="Oval 177"/>
            <p:cNvSpPr>
              <a:spLocks noChangeArrowheads="1"/>
            </p:cNvSpPr>
            <p:nvPr/>
          </p:nvSpPr>
          <p:spPr bwMode="auto">
            <a:xfrm>
              <a:off x="4937" y="3954"/>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sp>
          <p:nvSpPr>
            <p:cNvPr id="75954" name="Oval 178"/>
            <p:cNvSpPr>
              <a:spLocks noChangeArrowheads="1"/>
            </p:cNvSpPr>
            <p:nvPr/>
          </p:nvSpPr>
          <p:spPr bwMode="auto">
            <a:xfrm>
              <a:off x="4395" y="3955"/>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sp>
          <p:nvSpPr>
            <p:cNvPr id="75955" name="Oval 179"/>
            <p:cNvSpPr>
              <a:spLocks noChangeArrowheads="1"/>
            </p:cNvSpPr>
            <p:nvPr/>
          </p:nvSpPr>
          <p:spPr bwMode="auto">
            <a:xfrm>
              <a:off x="3856" y="3955"/>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grpSp>
      <p:grpSp>
        <p:nvGrpSpPr>
          <p:cNvPr id="8" name="Group 180"/>
          <p:cNvGrpSpPr>
            <a:grpSpLocks/>
          </p:cNvGrpSpPr>
          <p:nvPr/>
        </p:nvGrpSpPr>
        <p:grpSpPr bwMode="auto">
          <a:xfrm>
            <a:off x="2730500" y="5468938"/>
            <a:ext cx="5262563" cy="92075"/>
            <a:chOff x="1678" y="3480"/>
            <a:chExt cx="3315" cy="58"/>
          </a:xfrm>
        </p:grpSpPr>
        <p:sp>
          <p:nvSpPr>
            <p:cNvPr id="75957" name="Oval 181"/>
            <p:cNvSpPr>
              <a:spLocks noChangeArrowheads="1"/>
            </p:cNvSpPr>
            <p:nvPr/>
          </p:nvSpPr>
          <p:spPr bwMode="auto">
            <a:xfrm>
              <a:off x="3109" y="3480"/>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sp>
          <p:nvSpPr>
            <p:cNvPr id="75958" name="Oval 182"/>
            <p:cNvSpPr>
              <a:spLocks noChangeArrowheads="1"/>
            </p:cNvSpPr>
            <p:nvPr/>
          </p:nvSpPr>
          <p:spPr bwMode="auto">
            <a:xfrm>
              <a:off x="3347" y="3481"/>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sp>
          <p:nvSpPr>
            <p:cNvPr id="75959" name="Oval 183"/>
            <p:cNvSpPr>
              <a:spLocks noChangeArrowheads="1"/>
            </p:cNvSpPr>
            <p:nvPr/>
          </p:nvSpPr>
          <p:spPr bwMode="auto">
            <a:xfrm>
              <a:off x="2154" y="3480"/>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sp>
          <p:nvSpPr>
            <p:cNvPr id="75960" name="Oval 184"/>
            <p:cNvSpPr>
              <a:spLocks noChangeArrowheads="1"/>
            </p:cNvSpPr>
            <p:nvPr/>
          </p:nvSpPr>
          <p:spPr bwMode="auto">
            <a:xfrm>
              <a:off x="2392" y="3481"/>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sp>
          <p:nvSpPr>
            <p:cNvPr id="75961" name="Oval 185"/>
            <p:cNvSpPr>
              <a:spLocks noChangeArrowheads="1"/>
            </p:cNvSpPr>
            <p:nvPr/>
          </p:nvSpPr>
          <p:spPr bwMode="auto">
            <a:xfrm>
              <a:off x="1678" y="3480"/>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sp>
          <p:nvSpPr>
            <p:cNvPr id="75962" name="Oval 186"/>
            <p:cNvSpPr>
              <a:spLocks noChangeArrowheads="1"/>
            </p:cNvSpPr>
            <p:nvPr/>
          </p:nvSpPr>
          <p:spPr bwMode="auto">
            <a:xfrm>
              <a:off x="1916" y="3481"/>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sp>
          <p:nvSpPr>
            <p:cNvPr id="75963" name="Oval 187"/>
            <p:cNvSpPr>
              <a:spLocks noChangeArrowheads="1"/>
            </p:cNvSpPr>
            <p:nvPr/>
          </p:nvSpPr>
          <p:spPr bwMode="auto">
            <a:xfrm>
              <a:off x="4667" y="3482"/>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sp>
          <p:nvSpPr>
            <p:cNvPr id="75964" name="Oval 188"/>
            <p:cNvSpPr>
              <a:spLocks noChangeArrowheads="1"/>
            </p:cNvSpPr>
            <p:nvPr/>
          </p:nvSpPr>
          <p:spPr bwMode="auto">
            <a:xfrm>
              <a:off x="4937" y="3482"/>
              <a:ext cx="56" cy="56"/>
            </a:xfrm>
            <a:prstGeom prst="ellipse">
              <a:avLst/>
            </a:prstGeom>
            <a:solidFill>
              <a:srgbClr val="FF0066"/>
            </a:solidFill>
            <a:ln w="19050">
              <a:solidFill>
                <a:srgbClr val="FF0066"/>
              </a:solidFill>
              <a:round/>
              <a:headEnd/>
              <a:tailEnd/>
            </a:ln>
            <a:effectLst/>
          </p:spPr>
          <p:txBody>
            <a:bodyPr wrap="none" anchor="ctr"/>
            <a:lstStyle/>
            <a:p>
              <a:endParaRPr lang="zh-CN" altLang="en-US"/>
            </a:p>
          </p:txBody>
        </p:sp>
      </p:grpSp>
      <p:sp>
        <p:nvSpPr>
          <p:cNvPr id="194" name="灯片编号占位符 193"/>
          <p:cNvSpPr>
            <a:spLocks noGrp="1"/>
          </p:cNvSpPr>
          <p:nvPr>
            <p:ph type="sldNum" sz="quarter" idx="12"/>
          </p:nvPr>
        </p:nvSpPr>
        <p:spPr/>
        <p:txBody>
          <a:bodyPr/>
          <a:lstStyle/>
          <a:p>
            <a:pPr>
              <a:defRPr/>
            </a:pPr>
            <a:fld id="{FDFDDDCF-CC0E-4CF3-A497-3FEE434E7AE7}" type="slidenum">
              <a:rPr lang="en-US" altLang="zh-CN" smtClean="0"/>
              <a:pPr>
                <a:defRPr/>
              </a:pPr>
              <a:t>24</a:t>
            </a:fld>
            <a:endParaRPr lang="en-US" altLang="zh-CN"/>
          </a:p>
        </p:txBody>
      </p:sp>
      <p:sp>
        <p:nvSpPr>
          <p:cNvPr id="195" name="页脚占位符 194"/>
          <p:cNvSpPr>
            <a:spLocks noGrp="1"/>
          </p:cNvSpPr>
          <p:nvPr>
            <p:ph type="ftr" sz="quarter" idx="11"/>
          </p:nvPr>
        </p:nvSpPr>
        <p:spPr/>
        <p:txBody>
          <a:bodyPr/>
          <a:lstStyle/>
          <a:p>
            <a:pPr>
              <a:defRPr/>
            </a:pPr>
            <a:r>
              <a:rPr lang="en-US" altLang="zh-CN"/>
              <a:t>PLDs</a:t>
            </a:r>
          </a:p>
        </p:txBody>
      </p:sp>
      <p:sp>
        <p:nvSpPr>
          <p:cNvPr id="9" name="日期占位符 8"/>
          <p:cNvSpPr>
            <a:spLocks noGrp="1"/>
          </p:cNvSpPr>
          <p:nvPr>
            <p:ph type="dt" sz="half" idx="10"/>
          </p:nvPr>
        </p:nvSpPr>
        <p:spPr/>
        <p:txBody>
          <a:bodyPr/>
          <a:lstStyle/>
          <a:p>
            <a:pPr>
              <a:defRPr/>
            </a:pPr>
            <a:fld id="{B3580628-6A01-4417-A142-422FF673061B}" type="datetime2">
              <a:rPr lang="zh-CN" altLang="en-US" smtClean="0"/>
              <a:t>2019年6月4日</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1000"/>
                                  </p:stCondLst>
                                  <p:iterate type="wd">
                                    <p:tmPct val="100000"/>
                                  </p:iterate>
                                  <p:childTnLst>
                                    <p:set>
                                      <p:cBhvr>
                                        <p:cTn id="10" dur="1" fill="hold">
                                          <p:stCondLst>
                                            <p:cond delay="0"/>
                                          </p:stCondLst>
                                        </p:cTn>
                                        <p:tgtEl>
                                          <p:spTgt spid="75935"/>
                                        </p:tgtEl>
                                        <p:attrNameLst>
                                          <p:attrName>style.visibility</p:attrName>
                                        </p:attrNameLst>
                                      </p:cBhvr>
                                      <p:to>
                                        <p:strVal val="visible"/>
                                      </p:to>
                                    </p:set>
                                    <p:animEffect transition="in" filter="wipe(up)">
                                      <p:cBhvr>
                                        <p:cTn id="11" dur="300"/>
                                        <p:tgtEl>
                                          <p:spTgt spid="75935"/>
                                        </p:tgtEl>
                                      </p:cBhvr>
                                    </p:animEffect>
                                  </p:childTnLst>
                                </p:cTn>
                              </p:par>
                            </p:childTnLst>
                          </p:cTn>
                        </p:par>
                        <p:par>
                          <p:cTn id="12" fill="hold">
                            <p:stCondLst>
                              <p:cond delay="1800"/>
                            </p:stCondLst>
                            <p:childTnLst>
                              <p:par>
                                <p:cTn id="13" presetID="22" presetClass="entr" presetSubtype="1" fill="hold" grpId="0" nodeType="afterEffect">
                                  <p:stCondLst>
                                    <p:cond delay="1000"/>
                                  </p:stCondLst>
                                  <p:iterate type="wd">
                                    <p:tmPct val="100000"/>
                                  </p:iterate>
                                  <p:childTnLst>
                                    <p:set>
                                      <p:cBhvr>
                                        <p:cTn id="14" dur="1" fill="hold">
                                          <p:stCondLst>
                                            <p:cond delay="0"/>
                                          </p:stCondLst>
                                        </p:cTn>
                                        <p:tgtEl>
                                          <p:spTgt spid="75934"/>
                                        </p:tgtEl>
                                        <p:attrNameLst>
                                          <p:attrName>style.visibility</p:attrName>
                                        </p:attrNameLst>
                                      </p:cBhvr>
                                      <p:to>
                                        <p:strVal val="visible"/>
                                      </p:to>
                                    </p:set>
                                    <p:animEffect transition="in" filter="wipe(up)">
                                      <p:cBhvr>
                                        <p:cTn id="15" dur="300"/>
                                        <p:tgtEl>
                                          <p:spTgt spid="75934"/>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500" fill="hold"/>
                                        <p:tgtEl>
                                          <p:spTgt spid="7"/>
                                        </p:tgtEl>
                                        <p:attrNameLst>
                                          <p:attrName>ppt_x</p:attrName>
                                        </p:attrNameLst>
                                      </p:cBhvr>
                                      <p:tavLst>
                                        <p:tav tm="0">
                                          <p:val>
                                            <p:strVal val="#ppt_x"/>
                                          </p:val>
                                        </p:tav>
                                        <p:tav tm="100000">
                                          <p:val>
                                            <p:strVal val="#ppt_x"/>
                                          </p:val>
                                        </p:tav>
                                      </p:tavLst>
                                    </p:anim>
                                    <p:anim calcmode="lin" valueType="num">
                                      <p:cBhvr additive="base">
                                        <p:cTn id="3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34" grpId="0" animBg="1" autoUpdateAnimBg="0"/>
      <p:bldP spid="75935"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Text Box 2"/>
          <p:cNvSpPr txBox="1">
            <a:spLocks noChangeArrowheads="1"/>
          </p:cNvSpPr>
          <p:nvPr/>
        </p:nvSpPr>
        <p:spPr bwMode="auto">
          <a:xfrm>
            <a:off x="455899" y="1544349"/>
            <a:ext cx="7596336" cy="3769302"/>
          </a:xfrm>
          <a:prstGeom prst="rect">
            <a:avLst/>
          </a:prstGeom>
          <a:noFill/>
          <a:ln w="9525">
            <a:noFill/>
            <a:miter lim="800000"/>
            <a:headEnd/>
            <a:tailEnd/>
          </a:ln>
          <a:effectLst/>
        </p:spPr>
        <p:txBody>
          <a:bodyPr wrap="square">
            <a:spAutoFit/>
          </a:bodyPr>
          <a:lstStyle/>
          <a:p>
            <a:pPr algn="just" eaLnBrk="1" hangingPunct="1">
              <a:lnSpc>
                <a:spcPct val="130000"/>
              </a:lnSpc>
              <a:spcBef>
                <a:spcPct val="50000"/>
              </a:spcBef>
            </a:pPr>
            <a:r>
              <a:rPr lang="en-US" altLang="zh-CN" sz="2400" b="0" dirty="0">
                <a:solidFill>
                  <a:schemeClr val="tx1"/>
                </a:solidFill>
              </a:rPr>
              <a:t>       【 </a:t>
            </a:r>
            <a:r>
              <a:rPr lang="zh-CN" altLang="en-US" sz="2400" b="0" dirty="0">
                <a:solidFill>
                  <a:schemeClr val="tx1"/>
                </a:solidFill>
              </a:rPr>
              <a:t>例 </a:t>
            </a:r>
            <a:r>
              <a:rPr lang="en-US" altLang="zh-CN" sz="2400" b="0" dirty="0">
                <a:solidFill>
                  <a:schemeClr val="tx1"/>
                </a:solidFill>
              </a:rPr>
              <a:t> 】</a:t>
            </a:r>
            <a:r>
              <a:rPr lang="zh-CN" altLang="en-US" sz="2400" b="0" dirty="0">
                <a:solidFill>
                  <a:schemeClr val="tx1"/>
                </a:solidFill>
              </a:rPr>
              <a:t>用</a:t>
            </a:r>
            <a:r>
              <a:rPr lang="en-US" altLang="zh-CN" sz="2400" b="0" dirty="0">
                <a:solidFill>
                  <a:schemeClr val="tx1"/>
                </a:solidFill>
              </a:rPr>
              <a:t>ROM</a:t>
            </a:r>
            <a:r>
              <a:rPr lang="zh-CN" altLang="en-US" sz="2400" b="0" dirty="0">
                <a:solidFill>
                  <a:schemeClr val="tx1"/>
                </a:solidFill>
              </a:rPr>
              <a:t>设计一个四位二进制码转换为格雷码的代码转换电路。</a:t>
            </a:r>
          </a:p>
          <a:p>
            <a:pPr algn="just" eaLnBrk="1" hangingPunct="1">
              <a:lnSpc>
                <a:spcPct val="130000"/>
              </a:lnSpc>
              <a:spcBef>
                <a:spcPct val="50000"/>
              </a:spcBef>
            </a:pPr>
            <a:r>
              <a:rPr lang="zh-CN" altLang="en-US" sz="2400" dirty="0">
                <a:solidFill>
                  <a:schemeClr val="tx1"/>
                </a:solidFill>
              </a:rPr>
              <a:t>       解：</a:t>
            </a:r>
            <a:r>
              <a:rPr lang="zh-CN" altLang="en-US" sz="2400" b="0" dirty="0">
                <a:solidFill>
                  <a:schemeClr val="tx1"/>
                </a:solidFill>
              </a:rPr>
              <a:t>① 输入是四位自然二进制码</a:t>
            </a:r>
            <a:r>
              <a:rPr lang="en-US" altLang="zh-CN" sz="2400" b="0" i="1" dirty="0">
                <a:solidFill>
                  <a:schemeClr val="tx1"/>
                </a:solidFill>
              </a:rPr>
              <a:t>B</a:t>
            </a:r>
            <a:r>
              <a:rPr lang="en-US" altLang="zh-CN" sz="2400" b="0" baseline="-25000" dirty="0">
                <a:solidFill>
                  <a:schemeClr val="tx1"/>
                </a:solidFill>
              </a:rPr>
              <a:t>3</a:t>
            </a:r>
            <a:r>
              <a:rPr lang="en-US" altLang="zh-CN" sz="2400" b="0" dirty="0">
                <a:solidFill>
                  <a:schemeClr val="tx1"/>
                </a:solidFill>
              </a:rPr>
              <a:t>~</a:t>
            </a:r>
            <a:r>
              <a:rPr lang="en-US" altLang="zh-CN" sz="2400" b="0" i="1" dirty="0">
                <a:solidFill>
                  <a:schemeClr val="tx1"/>
                </a:solidFill>
              </a:rPr>
              <a:t>B</a:t>
            </a:r>
            <a:r>
              <a:rPr lang="en-US" altLang="zh-CN" sz="2400" b="0" baseline="-25000" dirty="0">
                <a:solidFill>
                  <a:schemeClr val="tx1"/>
                </a:solidFill>
              </a:rPr>
              <a:t>0</a:t>
            </a:r>
            <a:r>
              <a:rPr lang="zh-CN" altLang="en-US" sz="2400" b="0" dirty="0">
                <a:solidFill>
                  <a:schemeClr val="tx1"/>
                </a:solidFill>
              </a:rPr>
              <a:t>，输出是四位格雷码</a:t>
            </a:r>
            <a:r>
              <a:rPr lang="en-US" altLang="zh-CN" sz="2400" b="0" i="1" dirty="0">
                <a:solidFill>
                  <a:schemeClr val="tx1"/>
                </a:solidFill>
              </a:rPr>
              <a:t>G</a:t>
            </a:r>
            <a:r>
              <a:rPr lang="en-US" altLang="zh-CN" sz="2400" b="0" baseline="-25000" dirty="0">
                <a:solidFill>
                  <a:schemeClr val="tx1"/>
                </a:solidFill>
              </a:rPr>
              <a:t>3</a:t>
            </a:r>
            <a:r>
              <a:rPr lang="en-US" altLang="zh-CN" sz="2400" b="0" dirty="0">
                <a:solidFill>
                  <a:schemeClr val="tx1"/>
                </a:solidFill>
              </a:rPr>
              <a:t>~</a:t>
            </a:r>
            <a:r>
              <a:rPr lang="en-US" altLang="zh-CN" sz="2400" b="0" i="1" dirty="0">
                <a:solidFill>
                  <a:schemeClr val="tx1"/>
                </a:solidFill>
              </a:rPr>
              <a:t>G</a:t>
            </a:r>
            <a:r>
              <a:rPr lang="en-US" altLang="zh-CN" sz="2400" b="0" baseline="-25000" dirty="0">
                <a:solidFill>
                  <a:schemeClr val="tx1"/>
                </a:solidFill>
              </a:rPr>
              <a:t>0</a:t>
            </a:r>
            <a:r>
              <a:rPr lang="zh-CN" altLang="en-US" sz="2400" b="0" dirty="0">
                <a:solidFill>
                  <a:schemeClr val="tx1"/>
                </a:solidFill>
              </a:rPr>
              <a:t>，故选</a:t>
            </a:r>
            <a:r>
              <a:rPr lang="en-US" altLang="zh-CN" sz="2400" b="0" dirty="0">
                <a:solidFill>
                  <a:schemeClr val="tx1"/>
                </a:solidFill>
              </a:rPr>
              <a:t>2</a:t>
            </a:r>
            <a:r>
              <a:rPr lang="en-US" altLang="zh-CN" sz="2400" b="0" baseline="30000" dirty="0">
                <a:solidFill>
                  <a:schemeClr val="tx1"/>
                </a:solidFill>
              </a:rPr>
              <a:t>4</a:t>
            </a:r>
            <a:r>
              <a:rPr lang="en-US" altLang="zh-CN" sz="2400" b="0" dirty="0">
                <a:solidFill>
                  <a:schemeClr val="tx1"/>
                </a:solidFill>
              </a:rPr>
              <a:t>×4 </a:t>
            </a:r>
            <a:r>
              <a:rPr lang="zh-CN" altLang="en-US" sz="2400" b="0" dirty="0">
                <a:solidFill>
                  <a:schemeClr val="tx1"/>
                </a:solidFill>
              </a:rPr>
              <a:t>的</a:t>
            </a:r>
            <a:r>
              <a:rPr lang="en-US" altLang="zh-CN" sz="2400" b="0" dirty="0">
                <a:solidFill>
                  <a:schemeClr val="tx1"/>
                </a:solidFill>
              </a:rPr>
              <a:t>ROM</a:t>
            </a:r>
            <a:r>
              <a:rPr lang="zh-CN" altLang="en-US" sz="2400" b="0" dirty="0">
                <a:solidFill>
                  <a:schemeClr val="tx1"/>
                </a:solidFill>
              </a:rPr>
              <a:t>。</a:t>
            </a:r>
          </a:p>
          <a:p>
            <a:pPr algn="just" eaLnBrk="1" hangingPunct="1">
              <a:lnSpc>
                <a:spcPct val="130000"/>
              </a:lnSpc>
              <a:spcBef>
                <a:spcPct val="50000"/>
              </a:spcBef>
            </a:pPr>
            <a:r>
              <a:rPr lang="zh-CN" altLang="en-US" sz="2400" b="0" dirty="0">
                <a:solidFill>
                  <a:schemeClr val="tx1"/>
                </a:solidFill>
              </a:rPr>
              <a:t>       ② 四位二进制码转换为格雷码的真值表，即</a:t>
            </a:r>
            <a:r>
              <a:rPr lang="en-US" altLang="zh-CN" sz="2400" b="0" dirty="0">
                <a:solidFill>
                  <a:schemeClr val="tx1"/>
                </a:solidFill>
              </a:rPr>
              <a:t>ROM</a:t>
            </a:r>
            <a:r>
              <a:rPr lang="zh-CN" altLang="en-US" sz="2400" b="0" dirty="0">
                <a:solidFill>
                  <a:schemeClr val="tx1"/>
                </a:solidFill>
              </a:rPr>
              <a:t>的编程数据表如表所示。由此可写出输出函数的最小项之和式为： </a:t>
            </a:r>
          </a:p>
        </p:txBody>
      </p:sp>
      <p:sp>
        <p:nvSpPr>
          <p:cNvPr id="5" name="Text Box 2"/>
          <p:cNvSpPr txBox="1">
            <a:spLocks noChangeArrowheads="1"/>
          </p:cNvSpPr>
          <p:nvPr/>
        </p:nvSpPr>
        <p:spPr bwMode="auto">
          <a:xfrm>
            <a:off x="973138" y="65087"/>
            <a:ext cx="6724650" cy="707886"/>
          </a:xfrm>
          <a:prstGeom prst="rect">
            <a:avLst/>
          </a:prstGeom>
          <a:noFill/>
          <a:ln w="9525">
            <a:noFill/>
            <a:miter lim="800000"/>
            <a:headEnd/>
            <a:tailEnd/>
          </a:ln>
        </p:spPr>
        <p:txBody>
          <a:bodyPr wrap="square">
            <a:spAutoFit/>
          </a:bodyPr>
          <a:lstStyle/>
          <a:p>
            <a:r>
              <a:rPr lang="en-US" altLang="zh-CN" sz="4000" dirty="0"/>
              <a:t>3 </a:t>
            </a:r>
            <a:r>
              <a:rPr lang="en-US" altLang="zh-CN" sz="4000" dirty="0" err="1"/>
              <a:t>ROM的应用</a:t>
            </a:r>
            <a:endParaRPr lang="zh-CN" altLang="en-US" sz="4000" b="1" dirty="0">
              <a:solidFill>
                <a:srgbClr val="FF0066"/>
              </a:solidFill>
            </a:endParaRPr>
          </a:p>
        </p:txBody>
      </p:sp>
      <p:sp>
        <p:nvSpPr>
          <p:cNvPr id="7" name="灯片编号占位符 6"/>
          <p:cNvSpPr>
            <a:spLocks noGrp="1"/>
          </p:cNvSpPr>
          <p:nvPr>
            <p:ph type="sldNum" sz="quarter" idx="12"/>
          </p:nvPr>
        </p:nvSpPr>
        <p:spPr/>
        <p:txBody>
          <a:bodyPr/>
          <a:lstStyle/>
          <a:p>
            <a:pPr>
              <a:defRPr/>
            </a:pPr>
            <a:fld id="{FDFDDDCF-CC0E-4CF3-A497-3FEE434E7AE7}" type="slidenum">
              <a:rPr lang="en-US" altLang="zh-CN" smtClean="0"/>
              <a:pPr>
                <a:defRPr/>
              </a:pPr>
              <a:t>25</a:t>
            </a:fld>
            <a:endParaRPr lang="en-US" altLang="zh-CN"/>
          </a:p>
        </p:txBody>
      </p:sp>
      <p:sp>
        <p:nvSpPr>
          <p:cNvPr id="8" name="页脚占位符 7"/>
          <p:cNvSpPr>
            <a:spLocks noGrp="1"/>
          </p:cNvSpPr>
          <p:nvPr>
            <p:ph type="ftr" sz="quarter" idx="11"/>
          </p:nvPr>
        </p:nvSpPr>
        <p:spPr/>
        <p:txBody>
          <a:bodyPr/>
          <a:lstStyle/>
          <a:p>
            <a:pPr>
              <a:defRPr/>
            </a:pPr>
            <a:r>
              <a:rPr lang="en-US" altLang="zh-CN"/>
              <a:t>PLDs</a:t>
            </a:r>
          </a:p>
        </p:txBody>
      </p:sp>
      <p:sp>
        <p:nvSpPr>
          <p:cNvPr id="2" name="日期占位符 1"/>
          <p:cNvSpPr>
            <a:spLocks noGrp="1"/>
          </p:cNvSpPr>
          <p:nvPr>
            <p:ph type="dt" sz="half" idx="10"/>
          </p:nvPr>
        </p:nvSpPr>
        <p:spPr/>
        <p:txBody>
          <a:bodyPr/>
          <a:lstStyle/>
          <a:p>
            <a:pPr>
              <a:defRPr/>
            </a:pPr>
            <a:fld id="{E710BB07-5369-4685-95AB-117DC1497B36}" type="datetime2">
              <a:rPr lang="zh-CN" altLang="en-US" smtClean="0"/>
              <a:t>2019年6月4日</a:t>
            </a:fld>
            <a:endParaRPr lang="en-US" altLang="zh-CN"/>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Text Box 2"/>
          <p:cNvSpPr txBox="1">
            <a:spLocks noChangeArrowheads="1"/>
          </p:cNvSpPr>
          <p:nvPr/>
        </p:nvSpPr>
        <p:spPr bwMode="auto">
          <a:xfrm>
            <a:off x="683568" y="1181061"/>
            <a:ext cx="3544560" cy="369332"/>
          </a:xfrm>
          <a:prstGeom prst="rect">
            <a:avLst/>
          </a:prstGeom>
          <a:noFill/>
          <a:ln w="9525">
            <a:noFill/>
            <a:miter lim="800000"/>
            <a:headEnd/>
            <a:tailEnd/>
          </a:ln>
          <a:effectLst/>
        </p:spPr>
        <p:txBody>
          <a:bodyPr wrap="none">
            <a:spAutoFit/>
          </a:bodyPr>
          <a:lstStyle/>
          <a:p>
            <a:pPr algn="l" eaLnBrk="1" hangingPunct="1"/>
            <a:r>
              <a:rPr lang="en-US" altLang="zh-CN" b="0" dirty="0">
                <a:solidFill>
                  <a:schemeClr val="tx1"/>
                </a:solidFill>
              </a:rPr>
              <a:t> </a:t>
            </a:r>
            <a:r>
              <a:rPr lang="zh-CN" altLang="en-US" b="0" dirty="0">
                <a:solidFill>
                  <a:schemeClr val="tx1"/>
                </a:solidFill>
              </a:rPr>
              <a:t>二进制码转换为格雷码的真值表 </a:t>
            </a:r>
          </a:p>
        </p:txBody>
      </p:sp>
      <p:pic>
        <p:nvPicPr>
          <p:cNvPr id="368643" name="Picture 3" descr="未标题-1 拷贝"/>
          <p:cNvPicPr>
            <a:picLocks noChangeAspect="1" noChangeArrowheads="1"/>
          </p:cNvPicPr>
          <p:nvPr/>
        </p:nvPicPr>
        <p:blipFill>
          <a:blip r:embed="rId4" cstate="print"/>
          <a:srcRect/>
          <a:stretch>
            <a:fillRect/>
          </a:stretch>
        </p:blipFill>
        <p:spPr bwMode="auto">
          <a:xfrm>
            <a:off x="49354" y="1539519"/>
            <a:ext cx="5057906" cy="4897794"/>
          </a:xfrm>
          <a:prstGeom prst="rect">
            <a:avLst/>
          </a:prstGeom>
          <a:noFill/>
        </p:spPr>
      </p:pic>
      <p:sp>
        <p:nvSpPr>
          <p:cNvPr id="5" name="灯片编号占位符 4"/>
          <p:cNvSpPr>
            <a:spLocks noGrp="1"/>
          </p:cNvSpPr>
          <p:nvPr>
            <p:ph type="sldNum" sz="quarter" idx="12"/>
          </p:nvPr>
        </p:nvSpPr>
        <p:spPr/>
        <p:txBody>
          <a:bodyPr/>
          <a:lstStyle/>
          <a:p>
            <a:pPr>
              <a:defRPr/>
            </a:pPr>
            <a:fld id="{FDFDDDCF-CC0E-4CF3-A497-3FEE434E7AE7}" type="slidenum">
              <a:rPr lang="en-US" altLang="zh-CN" smtClean="0"/>
              <a:pPr>
                <a:defRPr/>
              </a:pPr>
              <a:t>26</a:t>
            </a:fld>
            <a:endParaRPr lang="en-US" altLang="zh-CN"/>
          </a:p>
        </p:txBody>
      </p:sp>
      <p:sp>
        <p:nvSpPr>
          <p:cNvPr id="6" name="页脚占位符 5"/>
          <p:cNvSpPr>
            <a:spLocks noGrp="1"/>
          </p:cNvSpPr>
          <p:nvPr>
            <p:ph type="ftr" sz="quarter" idx="11"/>
          </p:nvPr>
        </p:nvSpPr>
        <p:spPr/>
        <p:txBody>
          <a:bodyPr/>
          <a:lstStyle/>
          <a:p>
            <a:pPr>
              <a:defRPr/>
            </a:pPr>
            <a:r>
              <a:rPr lang="en-US" altLang="zh-CN"/>
              <a:t>PLDs</a:t>
            </a:r>
          </a:p>
        </p:txBody>
      </p:sp>
      <p:sp>
        <p:nvSpPr>
          <p:cNvPr id="2" name="日期占位符 1"/>
          <p:cNvSpPr>
            <a:spLocks noGrp="1"/>
          </p:cNvSpPr>
          <p:nvPr>
            <p:ph type="dt" sz="half" idx="10"/>
          </p:nvPr>
        </p:nvSpPr>
        <p:spPr/>
        <p:txBody>
          <a:bodyPr/>
          <a:lstStyle/>
          <a:p>
            <a:pPr>
              <a:defRPr/>
            </a:pPr>
            <a:fld id="{1B2734D2-3E23-4E6E-96FB-4E531666B7C6}" type="datetime2">
              <a:rPr lang="zh-CN" altLang="en-US" smtClean="0"/>
              <a:t>2019年6月4日</a:t>
            </a:fld>
            <a:endParaRPr lang="en-US" altLang="zh-CN"/>
          </a:p>
        </p:txBody>
      </p:sp>
      <p:graphicFrame>
        <p:nvGraphicFramePr>
          <p:cNvPr id="7" name="Object 3">
            <a:extLst>
              <a:ext uri="{FF2B5EF4-FFF2-40B4-BE49-F238E27FC236}">
                <a16:creationId xmlns:a16="http://schemas.microsoft.com/office/drawing/2014/main" id="{2C2B063A-FF95-4DC2-992D-8E654878EE87}"/>
              </a:ext>
            </a:extLst>
          </p:cNvPr>
          <p:cNvGraphicFramePr>
            <a:graphicFrameLocks noChangeAspect="1"/>
          </p:cNvGraphicFramePr>
          <p:nvPr>
            <p:extLst>
              <p:ext uri="{D42A27DB-BD31-4B8C-83A1-F6EECF244321}">
                <p14:modId xmlns:p14="http://schemas.microsoft.com/office/powerpoint/2010/main" val="748124747"/>
              </p:ext>
            </p:extLst>
          </p:nvPr>
        </p:nvGraphicFramePr>
        <p:xfrm>
          <a:off x="5075928" y="2996952"/>
          <a:ext cx="4048125" cy="2155825"/>
        </p:xfrm>
        <a:graphic>
          <a:graphicData uri="http://schemas.openxmlformats.org/presentationml/2006/ole">
            <mc:AlternateContent xmlns:mc="http://schemas.openxmlformats.org/markup-compatibility/2006">
              <mc:Choice xmlns:v="urn:schemas-microsoft-com:vml" Requires="v">
                <p:oleObj spid="_x0000_s562179" name="公式" r:id="rId5" imgW="1955520" imgH="1041120" progId="Equation.3">
                  <p:embed/>
                </p:oleObj>
              </mc:Choice>
              <mc:Fallback>
                <p:oleObj name="公式" r:id="rId5" imgW="1955520" imgH="1041120" progId="Equation.3">
                  <p:embed/>
                  <p:pic>
                    <p:nvPicPr>
                      <p:cNvPr id="36761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5928" y="2996952"/>
                        <a:ext cx="4048125" cy="2155825"/>
                      </a:xfrm>
                      <a:prstGeom prst="rect">
                        <a:avLst/>
                      </a:prstGeom>
                      <a:noFill/>
                    </p:spPr>
                  </p:pic>
                </p:oleObj>
              </mc:Fallback>
            </mc:AlternateContent>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Text Box 2"/>
          <p:cNvSpPr txBox="1">
            <a:spLocks noChangeArrowheads="1"/>
          </p:cNvSpPr>
          <p:nvPr/>
        </p:nvSpPr>
        <p:spPr bwMode="auto">
          <a:xfrm>
            <a:off x="457200" y="1099268"/>
            <a:ext cx="8686800" cy="424732"/>
          </a:xfrm>
          <a:prstGeom prst="rect">
            <a:avLst/>
          </a:prstGeom>
          <a:noFill/>
          <a:ln w="9525">
            <a:noFill/>
            <a:miter lim="800000"/>
            <a:headEnd/>
            <a:tailEnd/>
          </a:ln>
          <a:effectLst/>
        </p:spPr>
        <p:txBody>
          <a:bodyPr wrap="square">
            <a:spAutoFit/>
          </a:bodyPr>
          <a:lstStyle/>
          <a:p>
            <a:pPr algn="just" eaLnBrk="1" hangingPunct="1">
              <a:lnSpc>
                <a:spcPct val="120000"/>
              </a:lnSpc>
              <a:spcBef>
                <a:spcPct val="50000"/>
              </a:spcBef>
            </a:pPr>
            <a:r>
              <a:rPr lang="en-US" altLang="zh-CN" b="0" dirty="0">
                <a:solidFill>
                  <a:schemeClr val="tx1"/>
                </a:solidFill>
              </a:rPr>
              <a:t>        ③ </a:t>
            </a:r>
            <a:r>
              <a:rPr lang="zh-CN" altLang="en-US" b="0" dirty="0">
                <a:solidFill>
                  <a:schemeClr val="tx1"/>
                </a:solidFill>
              </a:rPr>
              <a:t>用</a:t>
            </a:r>
            <a:r>
              <a:rPr lang="en-US" altLang="zh-CN" b="0" dirty="0">
                <a:solidFill>
                  <a:schemeClr val="tx1"/>
                </a:solidFill>
              </a:rPr>
              <a:t>ROM</a:t>
            </a:r>
            <a:r>
              <a:rPr lang="zh-CN" altLang="en-US" b="0" dirty="0">
                <a:solidFill>
                  <a:schemeClr val="tx1"/>
                </a:solidFill>
              </a:rPr>
              <a:t>实现码组转换的阵列图及逻辑符号图分别如图 </a:t>
            </a:r>
            <a:r>
              <a:rPr lang="en-US" altLang="zh-CN" b="0" dirty="0">
                <a:solidFill>
                  <a:schemeClr val="tx1"/>
                </a:solidFill>
              </a:rPr>
              <a:t>(</a:t>
            </a:r>
            <a:r>
              <a:rPr lang="en-US" altLang="zh-CN" b="0" i="1" dirty="0">
                <a:solidFill>
                  <a:schemeClr val="tx1"/>
                </a:solidFill>
              </a:rPr>
              <a:t>a</a:t>
            </a:r>
            <a:r>
              <a:rPr lang="en-US" altLang="zh-CN" b="0" dirty="0">
                <a:solidFill>
                  <a:schemeClr val="tx1"/>
                </a:solidFill>
              </a:rPr>
              <a:t>)</a:t>
            </a:r>
            <a:r>
              <a:rPr lang="zh-CN" altLang="en-US" b="0" dirty="0">
                <a:solidFill>
                  <a:schemeClr val="tx1"/>
                </a:solidFill>
              </a:rPr>
              <a:t>、 </a:t>
            </a:r>
            <a:r>
              <a:rPr lang="en-US" altLang="zh-CN" b="0" dirty="0">
                <a:solidFill>
                  <a:schemeClr val="tx1"/>
                </a:solidFill>
              </a:rPr>
              <a:t>(</a:t>
            </a:r>
            <a:r>
              <a:rPr lang="en-US" altLang="zh-CN" b="0" i="1" dirty="0">
                <a:solidFill>
                  <a:schemeClr val="tx1"/>
                </a:solidFill>
              </a:rPr>
              <a:t>b</a:t>
            </a:r>
            <a:r>
              <a:rPr lang="en-US" altLang="zh-CN" b="0" dirty="0">
                <a:solidFill>
                  <a:schemeClr val="tx1"/>
                </a:solidFill>
              </a:rPr>
              <a:t>)</a:t>
            </a:r>
            <a:r>
              <a:rPr lang="zh-CN" altLang="en-US" b="0" dirty="0">
                <a:solidFill>
                  <a:schemeClr val="tx1"/>
                </a:solidFill>
              </a:rPr>
              <a:t>所示。 </a:t>
            </a:r>
          </a:p>
        </p:txBody>
      </p:sp>
      <p:sp>
        <p:nvSpPr>
          <p:cNvPr id="369667" name="Text Box 3"/>
          <p:cNvSpPr txBox="1">
            <a:spLocks noChangeArrowheads="1"/>
          </p:cNvSpPr>
          <p:nvPr/>
        </p:nvSpPr>
        <p:spPr bwMode="auto">
          <a:xfrm>
            <a:off x="1843088" y="6156325"/>
            <a:ext cx="5854700" cy="396875"/>
          </a:xfrm>
          <a:prstGeom prst="rect">
            <a:avLst/>
          </a:prstGeom>
          <a:solidFill>
            <a:schemeClr val="bg1"/>
          </a:solidFill>
          <a:ln w="9525">
            <a:noFill/>
            <a:miter lim="800000"/>
            <a:headEnd/>
            <a:tailEnd/>
          </a:ln>
          <a:effectLst/>
        </p:spPr>
        <p:txBody>
          <a:bodyPr wrap="none">
            <a:spAutoFit/>
          </a:bodyPr>
          <a:lstStyle/>
          <a:p>
            <a:pPr eaLnBrk="1" hangingPunct="1"/>
            <a:r>
              <a:rPr lang="en-US" altLang="zh-CN" sz="2000">
                <a:solidFill>
                  <a:schemeClr val="tx1"/>
                </a:solidFill>
              </a:rPr>
              <a:t>(</a:t>
            </a:r>
            <a:r>
              <a:rPr lang="en-US" altLang="zh-CN" sz="2000" i="1">
                <a:solidFill>
                  <a:schemeClr val="tx1"/>
                </a:solidFill>
              </a:rPr>
              <a:t>a</a:t>
            </a:r>
            <a:r>
              <a:rPr lang="en-US" altLang="zh-CN" sz="2000">
                <a:solidFill>
                  <a:schemeClr val="tx1"/>
                </a:solidFill>
              </a:rPr>
              <a:t>) </a:t>
            </a:r>
            <a:r>
              <a:rPr lang="zh-CN" altLang="en-US" sz="2000">
                <a:solidFill>
                  <a:schemeClr val="tx1"/>
                </a:solidFill>
              </a:rPr>
              <a:t>二进制码转为格雷码的阵列图； </a:t>
            </a:r>
            <a:r>
              <a:rPr lang="en-US" altLang="zh-CN" sz="2000">
                <a:solidFill>
                  <a:schemeClr val="tx1"/>
                </a:solidFill>
              </a:rPr>
              <a:t>(</a:t>
            </a:r>
            <a:r>
              <a:rPr lang="en-US" altLang="zh-CN" sz="2000" i="1">
                <a:solidFill>
                  <a:schemeClr val="tx1"/>
                </a:solidFill>
              </a:rPr>
              <a:t>b</a:t>
            </a:r>
            <a:r>
              <a:rPr lang="en-US" altLang="zh-CN" sz="2000">
                <a:solidFill>
                  <a:schemeClr val="tx1"/>
                </a:solidFill>
              </a:rPr>
              <a:t>) </a:t>
            </a:r>
            <a:r>
              <a:rPr lang="zh-CN" altLang="en-US" sz="2000">
                <a:solidFill>
                  <a:schemeClr val="tx1"/>
                </a:solidFill>
              </a:rPr>
              <a:t>逻辑符号图 </a:t>
            </a:r>
          </a:p>
        </p:txBody>
      </p:sp>
      <p:graphicFrame>
        <p:nvGraphicFramePr>
          <p:cNvPr id="369668" name="Object 4"/>
          <p:cNvGraphicFramePr>
            <a:graphicFrameLocks noChangeAspect="1"/>
          </p:cNvGraphicFramePr>
          <p:nvPr/>
        </p:nvGraphicFramePr>
        <p:xfrm>
          <a:off x="0" y="1524000"/>
          <a:ext cx="9144000" cy="4879975"/>
        </p:xfrm>
        <a:graphic>
          <a:graphicData uri="http://schemas.openxmlformats.org/presentationml/2006/ole">
            <mc:AlternateContent xmlns:mc="http://schemas.openxmlformats.org/markup-compatibility/2006">
              <mc:Choice xmlns:v="urn:schemas-microsoft-com:vml" Requires="v">
                <p:oleObj spid="_x0000_s491584" name="VISIO" r:id="rId4" imgW="5249160" imgH="2801160" progId="Visio.Drawing.11">
                  <p:embed/>
                </p:oleObj>
              </mc:Choice>
              <mc:Fallback>
                <p:oleObj name="VISIO" r:id="rId4" imgW="5249160" imgH="2801160"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524000"/>
                        <a:ext cx="9144000" cy="487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2"/>
          <p:cNvSpPr txBox="1">
            <a:spLocks noChangeArrowheads="1"/>
          </p:cNvSpPr>
          <p:nvPr/>
        </p:nvSpPr>
        <p:spPr bwMode="auto">
          <a:xfrm>
            <a:off x="973138" y="65087"/>
            <a:ext cx="6724650" cy="707886"/>
          </a:xfrm>
          <a:prstGeom prst="rect">
            <a:avLst/>
          </a:prstGeom>
          <a:noFill/>
          <a:ln w="9525">
            <a:noFill/>
            <a:miter lim="800000"/>
            <a:headEnd/>
            <a:tailEnd/>
          </a:ln>
        </p:spPr>
        <p:txBody>
          <a:bodyPr wrap="square">
            <a:spAutoFit/>
          </a:bodyPr>
          <a:lstStyle/>
          <a:p>
            <a:r>
              <a:rPr lang="en-US" altLang="zh-CN" sz="4000" dirty="0"/>
              <a:t>3 </a:t>
            </a:r>
            <a:r>
              <a:rPr lang="en-US" altLang="zh-CN" sz="4000" dirty="0" err="1"/>
              <a:t>ROM的应用</a:t>
            </a:r>
            <a:endParaRPr lang="zh-CN" altLang="en-US" sz="4000" b="1" dirty="0">
              <a:solidFill>
                <a:srgbClr val="FF0066"/>
              </a:solidFill>
            </a:endParaRPr>
          </a:p>
        </p:txBody>
      </p:sp>
      <p:sp>
        <p:nvSpPr>
          <p:cNvPr id="7" name="灯片编号占位符 6"/>
          <p:cNvSpPr>
            <a:spLocks noGrp="1"/>
          </p:cNvSpPr>
          <p:nvPr>
            <p:ph type="sldNum" sz="quarter" idx="12"/>
          </p:nvPr>
        </p:nvSpPr>
        <p:spPr/>
        <p:txBody>
          <a:bodyPr/>
          <a:lstStyle/>
          <a:p>
            <a:pPr>
              <a:defRPr/>
            </a:pPr>
            <a:fld id="{FDFDDDCF-CC0E-4CF3-A497-3FEE434E7AE7}" type="slidenum">
              <a:rPr lang="en-US" altLang="zh-CN" smtClean="0"/>
              <a:pPr>
                <a:defRPr/>
              </a:pPr>
              <a:t>27</a:t>
            </a:fld>
            <a:endParaRPr lang="en-US" altLang="zh-CN"/>
          </a:p>
        </p:txBody>
      </p:sp>
      <p:sp>
        <p:nvSpPr>
          <p:cNvPr id="8" name="页脚占位符 7"/>
          <p:cNvSpPr>
            <a:spLocks noGrp="1"/>
          </p:cNvSpPr>
          <p:nvPr>
            <p:ph type="ftr" sz="quarter" idx="11"/>
          </p:nvPr>
        </p:nvSpPr>
        <p:spPr/>
        <p:txBody>
          <a:bodyPr/>
          <a:lstStyle/>
          <a:p>
            <a:pPr>
              <a:defRPr/>
            </a:pPr>
            <a:r>
              <a:rPr lang="en-US" altLang="zh-CN"/>
              <a:t>PLDs</a:t>
            </a:r>
          </a:p>
        </p:txBody>
      </p:sp>
      <p:sp>
        <p:nvSpPr>
          <p:cNvPr id="2" name="日期占位符 1"/>
          <p:cNvSpPr>
            <a:spLocks noGrp="1"/>
          </p:cNvSpPr>
          <p:nvPr>
            <p:ph type="dt" sz="half" idx="10"/>
          </p:nvPr>
        </p:nvSpPr>
        <p:spPr/>
        <p:txBody>
          <a:bodyPr/>
          <a:lstStyle/>
          <a:p>
            <a:pPr>
              <a:defRPr/>
            </a:pPr>
            <a:fld id="{289D33A8-5523-4A09-BD1C-54961909C3F8}" type="datetime2">
              <a:rPr lang="zh-CN" altLang="en-US" smtClean="0"/>
              <a:t>2019年6月4日</a:t>
            </a:fld>
            <a:endParaRPr lang="en-US" altLang="zh-CN"/>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1143000" y="97297"/>
            <a:ext cx="2895600" cy="833448"/>
          </a:xfrm>
        </p:spPr>
        <p:txBody>
          <a:bodyPr/>
          <a:lstStyle/>
          <a:p>
            <a:r>
              <a:rPr lang="en-US" altLang="zh-CN" dirty="0">
                <a:ea typeface="宋体" charset="-122"/>
              </a:rPr>
              <a:t>4x4 </a:t>
            </a:r>
            <a:r>
              <a:rPr lang="zh-CN" altLang="en-US" dirty="0">
                <a:ea typeface="宋体" charset="-122"/>
              </a:rPr>
              <a:t>乘法器</a:t>
            </a:r>
            <a:endParaRPr lang="en-US" altLang="zh-CN" dirty="0">
              <a:ea typeface="宋体" charset="-122"/>
            </a:endParaRPr>
          </a:p>
        </p:txBody>
      </p:sp>
      <p:graphicFrame>
        <p:nvGraphicFramePr>
          <p:cNvPr id="258052" name="Object 4"/>
          <p:cNvGraphicFramePr>
            <a:graphicFrameLocks noChangeAspect="1"/>
          </p:cNvGraphicFramePr>
          <p:nvPr/>
        </p:nvGraphicFramePr>
        <p:xfrm>
          <a:off x="4475195" y="0"/>
          <a:ext cx="4668837" cy="2817020"/>
        </p:xfrm>
        <a:graphic>
          <a:graphicData uri="http://schemas.openxmlformats.org/presentationml/2006/ole">
            <mc:AlternateContent xmlns:mc="http://schemas.openxmlformats.org/markup-compatibility/2006">
              <mc:Choice xmlns:v="urn:schemas-microsoft-com:vml" Requires="v">
                <p:oleObj spid="_x0000_s544828" name="Artwork" r:id="rId4" imgW="4667902" imgH="2305372" progId="">
                  <p:embed/>
                </p:oleObj>
              </mc:Choice>
              <mc:Fallback>
                <p:oleObj name="Artwork" r:id="rId4" imgW="4667902" imgH="2305372"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5195" y="0"/>
                        <a:ext cx="4668837" cy="28170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8053" name="Object 5"/>
          <p:cNvGraphicFramePr>
            <a:graphicFrameLocks noChangeAspect="1"/>
          </p:cNvGraphicFramePr>
          <p:nvPr/>
        </p:nvGraphicFramePr>
        <p:xfrm>
          <a:off x="1857356" y="2817020"/>
          <a:ext cx="5929338" cy="3552030"/>
        </p:xfrm>
        <a:graphic>
          <a:graphicData uri="http://schemas.openxmlformats.org/presentationml/2006/ole">
            <mc:AlternateContent xmlns:mc="http://schemas.openxmlformats.org/markup-compatibility/2006">
              <mc:Choice xmlns:v="urn:schemas-microsoft-com:vml" Requires="v">
                <p:oleObj spid="_x0000_s544829" name="Artwork" r:id="rId6" imgW="3296110" imgH="2209524" progId="">
                  <p:embed/>
                </p:oleObj>
              </mc:Choice>
              <mc:Fallback>
                <p:oleObj name="Artwork" r:id="rId6" imgW="3296110" imgH="2209524"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7356" y="2817020"/>
                        <a:ext cx="5929338" cy="35520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28</a:t>
            </a:fld>
            <a:endParaRPr lang="en-US" altLang="zh-CN"/>
          </a:p>
        </p:txBody>
      </p:sp>
      <p:sp>
        <p:nvSpPr>
          <p:cNvPr id="7" name="页脚占位符 6"/>
          <p:cNvSpPr>
            <a:spLocks noGrp="1"/>
          </p:cNvSpPr>
          <p:nvPr>
            <p:ph type="ftr" sz="quarter" idx="11"/>
          </p:nvPr>
        </p:nvSpPr>
        <p:spPr/>
        <p:txBody>
          <a:bodyPr/>
          <a:lstStyle/>
          <a:p>
            <a:pPr>
              <a:defRPr/>
            </a:pPr>
            <a:r>
              <a:rPr lang="en-US" altLang="zh-CN"/>
              <a:t>PLDs</a:t>
            </a:r>
          </a:p>
        </p:txBody>
      </p:sp>
      <p:sp>
        <p:nvSpPr>
          <p:cNvPr id="8" name="TextBox 7"/>
          <p:cNvSpPr txBox="1"/>
          <p:nvPr/>
        </p:nvSpPr>
        <p:spPr>
          <a:xfrm>
            <a:off x="865957" y="1643050"/>
            <a:ext cx="2958305" cy="461665"/>
          </a:xfrm>
          <a:prstGeom prst="rect">
            <a:avLst/>
          </a:prstGeom>
          <a:noFill/>
        </p:spPr>
        <p:txBody>
          <a:bodyPr wrap="square" rtlCol="0">
            <a:spAutoFit/>
          </a:bodyPr>
          <a:lstStyle/>
          <a:p>
            <a:r>
              <a:rPr lang="en-US" altLang="zh-CN" sz="2400" dirty="0"/>
              <a:t>0X0,0X1,…,FXF</a:t>
            </a:r>
            <a:endParaRPr lang="zh-CN" altLang="en-US" sz="2400" dirty="0"/>
          </a:p>
        </p:txBody>
      </p:sp>
      <p:sp>
        <p:nvSpPr>
          <p:cNvPr id="2" name="日期占位符 1"/>
          <p:cNvSpPr>
            <a:spLocks noGrp="1"/>
          </p:cNvSpPr>
          <p:nvPr>
            <p:ph type="dt" sz="half" idx="10"/>
          </p:nvPr>
        </p:nvSpPr>
        <p:spPr/>
        <p:txBody>
          <a:bodyPr/>
          <a:lstStyle/>
          <a:p>
            <a:pPr>
              <a:defRPr/>
            </a:pPr>
            <a:fld id="{23871201-E682-4224-861F-3830D8DEA30A}" type="datetime2">
              <a:rPr lang="zh-CN" altLang="en-US" smtClean="0"/>
              <a:t>2019年6月4日</a:t>
            </a:fld>
            <a:endParaRPr lang="en-US" altLang="zh-CN"/>
          </a:p>
        </p:txBody>
      </p:sp>
    </p:spTree>
    <p:extLst>
      <p:ext uri="{BB962C8B-B14F-4D97-AF65-F5344CB8AC3E}">
        <p14:creationId xmlns:p14="http://schemas.microsoft.com/office/powerpoint/2010/main" val="213380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8053"/>
                                        </p:tgtEl>
                                        <p:attrNameLst>
                                          <p:attrName>style.visibility</p:attrName>
                                        </p:attrNameLst>
                                      </p:cBhvr>
                                      <p:to>
                                        <p:strVal val="visible"/>
                                      </p:to>
                                    </p:set>
                                    <p:animEffect transition="in" filter="blinds(horizontal)">
                                      <p:cBhvr>
                                        <p:cTn id="12" dur="500"/>
                                        <p:tgtEl>
                                          <p:spTgt spid="258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900D6532-CFF3-4597-89D8-157C48ACEC0A}" type="slidenum">
              <a:rPr lang="en-US" altLang="zh-CN"/>
              <a:pPr/>
              <a:t>29</a:t>
            </a:fld>
            <a:endParaRPr lang="en-US" altLang="zh-CN"/>
          </a:p>
        </p:txBody>
      </p:sp>
      <p:sp>
        <p:nvSpPr>
          <p:cNvPr id="513026" name="Rectangle 2"/>
          <p:cNvSpPr>
            <a:spLocks noGrp="1" noChangeArrowheads="1"/>
          </p:cNvSpPr>
          <p:nvPr>
            <p:ph type="title"/>
          </p:nvPr>
        </p:nvSpPr>
        <p:spPr>
          <a:xfrm>
            <a:off x="928662" y="152400"/>
            <a:ext cx="7275538" cy="609600"/>
          </a:xfrm>
        </p:spPr>
        <p:txBody>
          <a:bodyPr/>
          <a:lstStyle/>
          <a:p>
            <a:pPr algn="l"/>
            <a:r>
              <a:rPr lang="en-US" altLang="zh-CN" sz="3200" dirty="0">
                <a:solidFill>
                  <a:schemeClr val="tx1"/>
                </a:solidFill>
                <a:ea typeface="宋体" pitchFamily="2" charset="-122"/>
              </a:rPr>
              <a:t>ROM</a:t>
            </a:r>
            <a:r>
              <a:rPr lang="zh-CN" altLang="en-US" sz="3200" dirty="0">
                <a:solidFill>
                  <a:schemeClr val="tx1"/>
                </a:solidFill>
                <a:ea typeface="宋体" pitchFamily="2" charset="-122"/>
              </a:rPr>
              <a:t>扩展与读写控制</a:t>
            </a:r>
            <a:endParaRPr lang="en-US" altLang="zh-CN" sz="3200" dirty="0">
              <a:solidFill>
                <a:schemeClr val="tx1"/>
              </a:solidFill>
              <a:ea typeface="宋体" pitchFamily="2" charset="-122"/>
            </a:endParaRPr>
          </a:p>
        </p:txBody>
      </p:sp>
      <p:graphicFrame>
        <p:nvGraphicFramePr>
          <p:cNvPr id="513027" name="Object 3"/>
          <p:cNvGraphicFramePr>
            <a:graphicFrameLocks noChangeAspect="1"/>
          </p:cNvGraphicFramePr>
          <p:nvPr/>
        </p:nvGraphicFramePr>
        <p:xfrm>
          <a:off x="214282" y="1120775"/>
          <a:ext cx="8472518" cy="5153025"/>
        </p:xfrm>
        <a:graphic>
          <a:graphicData uri="http://schemas.openxmlformats.org/presentationml/2006/ole">
            <mc:AlternateContent xmlns:mc="http://schemas.openxmlformats.org/markup-compatibility/2006">
              <mc:Choice xmlns:v="urn:schemas-microsoft-com:vml" Requires="v">
                <p:oleObj spid="_x0000_s542777" name="Artwork" r:id="rId4" imgW="11790476" imgH="7752381" progId="">
                  <p:embed/>
                </p:oleObj>
              </mc:Choice>
              <mc:Fallback>
                <p:oleObj name="Artwork" r:id="rId4" imgW="11790476" imgH="7752381"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282" y="1120775"/>
                        <a:ext cx="8472518" cy="5153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页脚占位符 5"/>
          <p:cNvSpPr>
            <a:spLocks noGrp="1"/>
          </p:cNvSpPr>
          <p:nvPr>
            <p:ph type="ftr" sz="quarter" idx="11"/>
          </p:nvPr>
        </p:nvSpPr>
        <p:spPr/>
        <p:txBody>
          <a:bodyPr/>
          <a:lstStyle/>
          <a:p>
            <a:pPr>
              <a:defRPr/>
            </a:pPr>
            <a:r>
              <a:rPr lang="en-US" altLang="zh-CN"/>
              <a:t>PLDs</a:t>
            </a:r>
          </a:p>
        </p:txBody>
      </p:sp>
      <p:sp>
        <p:nvSpPr>
          <p:cNvPr id="7" name="TextBox 6"/>
          <p:cNvSpPr txBox="1"/>
          <p:nvPr/>
        </p:nvSpPr>
        <p:spPr>
          <a:xfrm>
            <a:off x="2214546" y="6067981"/>
            <a:ext cx="5072098" cy="400110"/>
          </a:xfrm>
          <a:prstGeom prst="rect">
            <a:avLst/>
          </a:prstGeom>
          <a:noFill/>
        </p:spPr>
        <p:txBody>
          <a:bodyPr wrap="square" rtlCol="0">
            <a:spAutoFit/>
          </a:bodyPr>
          <a:lstStyle/>
          <a:p>
            <a:r>
              <a:rPr lang="zh-CN" altLang="en-US" sz="2000" dirty="0"/>
              <a:t>数字系统中的地址译码与</a:t>
            </a:r>
            <a:r>
              <a:rPr lang="en-US" altLang="zh-CN" sz="2000" dirty="0"/>
              <a:t>ROM</a:t>
            </a:r>
            <a:r>
              <a:rPr lang="zh-CN" altLang="en-US" sz="2000" dirty="0"/>
              <a:t>扩展</a:t>
            </a:r>
          </a:p>
        </p:txBody>
      </p:sp>
      <p:sp>
        <p:nvSpPr>
          <p:cNvPr id="2" name="日期占位符 1"/>
          <p:cNvSpPr>
            <a:spLocks noGrp="1"/>
          </p:cNvSpPr>
          <p:nvPr>
            <p:ph type="dt" sz="half" idx="10"/>
          </p:nvPr>
        </p:nvSpPr>
        <p:spPr/>
        <p:txBody>
          <a:bodyPr/>
          <a:lstStyle/>
          <a:p>
            <a:pPr>
              <a:defRPr/>
            </a:pPr>
            <a:fld id="{4F560B71-B017-4D77-931F-92519FD92105}" type="datetime2">
              <a:rPr lang="zh-CN" altLang="en-US" smtClean="0"/>
              <a:t>2019年6月4日</a:t>
            </a:fld>
            <a:endParaRPr lang="en-US" altLang="zh-CN"/>
          </a:p>
        </p:txBody>
      </p:sp>
    </p:spTree>
    <p:extLst>
      <p:ext uri="{BB962C8B-B14F-4D97-AF65-F5344CB8AC3E}">
        <p14:creationId xmlns:p14="http://schemas.microsoft.com/office/powerpoint/2010/main" val="1719036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数字逻辑电路分类</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1986568937"/>
              </p:ext>
            </p:extLst>
          </p:nvPr>
        </p:nvGraphicFramePr>
        <p:xfrm>
          <a:off x="171480" y="1239838"/>
          <a:ext cx="8686800" cy="5094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页脚占位符 4"/>
          <p:cNvSpPr>
            <a:spLocks noGrp="1"/>
          </p:cNvSpPr>
          <p:nvPr>
            <p:ph type="ftr" sz="quarter" idx="11"/>
          </p:nvPr>
        </p:nvSpPr>
        <p:spPr/>
        <p:txBody>
          <a:bodyPr/>
          <a:lstStyle/>
          <a:p>
            <a:pPr>
              <a:defRPr/>
            </a:pPr>
            <a:r>
              <a:rPr lang="en-US" altLang="zh-CN"/>
              <a:t>PLDs</a:t>
            </a:r>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3</a:t>
            </a:fld>
            <a:endParaRPr lang="en-US" altLang="zh-CN"/>
          </a:p>
        </p:txBody>
      </p:sp>
      <p:sp>
        <p:nvSpPr>
          <p:cNvPr id="3" name="日期占位符 2"/>
          <p:cNvSpPr>
            <a:spLocks noGrp="1"/>
          </p:cNvSpPr>
          <p:nvPr>
            <p:ph type="dt" sz="half" idx="10"/>
          </p:nvPr>
        </p:nvSpPr>
        <p:spPr/>
        <p:txBody>
          <a:bodyPr/>
          <a:lstStyle/>
          <a:p>
            <a:pPr>
              <a:defRPr/>
            </a:pPr>
            <a:fld id="{FDED2271-581E-4E5B-800B-AF34560134A5}" type="datetime2">
              <a:rPr lang="zh-CN" altLang="en-US" smtClean="0"/>
              <a:t>2019年6月4日</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lstStyle/>
          <a:p>
            <a:r>
              <a:rPr lang="en-US" altLang="zh-CN" dirty="0"/>
              <a:t>2 </a:t>
            </a:r>
            <a:r>
              <a:rPr lang="zh-CN" altLang="en-US" dirty="0"/>
              <a:t>随机读写存储器</a:t>
            </a:r>
            <a:br>
              <a:rPr lang="en-US" altLang="zh-CN" dirty="0"/>
            </a:br>
            <a:r>
              <a:rPr lang="en-US" altLang="zh-CN" dirty="0"/>
              <a:t>RAM</a:t>
            </a:r>
            <a:endParaRPr lang="zh-CN" altLang="en-US" dirty="0"/>
          </a:p>
        </p:txBody>
      </p:sp>
      <p:sp>
        <p:nvSpPr>
          <p:cNvPr id="8" name="副标题 7"/>
          <p:cNvSpPr>
            <a:spLocks noGrp="1"/>
          </p:cNvSpPr>
          <p:nvPr>
            <p:ph type="subTitle" idx="1"/>
          </p:nvPr>
        </p:nvSpPr>
        <p:spPr/>
        <p:txBody>
          <a:bodyPr/>
          <a:lstStyle/>
          <a:p>
            <a:r>
              <a:rPr lang="en-US" altLang="zh-CN" dirty="0"/>
              <a:t>RAM</a:t>
            </a:r>
            <a:r>
              <a:rPr lang="zh-CN" altLang="en-US" dirty="0"/>
              <a:t>的功能和特点</a:t>
            </a:r>
          </a:p>
          <a:p>
            <a:r>
              <a:rPr lang="en-US" altLang="zh-CN" dirty="0"/>
              <a:t>RAM</a:t>
            </a:r>
            <a:r>
              <a:rPr lang="zh-CN" altLang="en-US" dirty="0"/>
              <a:t>的结构</a:t>
            </a:r>
          </a:p>
          <a:p>
            <a:r>
              <a:rPr lang="zh-CN" altLang="en-US" dirty="0"/>
              <a:t>地址译码方法</a:t>
            </a:r>
          </a:p>
          <a:p>
            <a:r>
              <a:rPr lang="en-US" altLang="zh-CN" dirty="0"/>
              <a:t>RAM</a:t>
            </a:r>
            <a:r>
              <a:rPr lang="zh-CN" altLang="en-US" dirty="0"/>
              <a:t>的存储元</a:t>
            </a:r>
          </a:p>
          <a:p>
            <a:r>
              <a:rPr lang="zh-CN" altLang="en-US" dirty="0"/>
              <a:t>存储器容量的扩充</a:t>
            </a:r>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PLDs</a:t>
            </a:r>
          </a:p>
        </p:txBody>
      </p:sp>
      <p:sp>
        <p:nvSpPr>
          <p:cNvPr id="6" name="灯片编号占位符 5"/>
          <p:cNvSpPr>
            <a:spLocks noGrp="1"/>
          </p:cNvSpPr>
          <p:nvPr>
            <p:ph type="sldNum" sz="quarter" idx="12"/>
          </p:nvPr>
        </p:nvSpPr>
        <p:spPr/>
        <p:txBody>
          <a:bodyPr/>
          <a:lstStyle/>
          <a:p>
            <a:fld id="{9492C9F3-22C8-44F1-B482-5CAB0EEE421F}" type="slidenum">
              <a:rPr lang="zh-CN" altLang="en-US"/>
              <a:pPr/>
              <a:t>31</a:t>
            </a:fld>
            <a:endParaRPr lang="en-US" altLang="zh-CN"/>
          </a:p>
        </p:txBody>
      </p:sp>
      <p:sp>
        <p:nvSpPr>
          <p:cNvPr id="320514" name="Rectangle 2"/>
          <p:cNvSpPr>
            <a:spLocks noGrp="1" noChangeArrowheads="1"/>
          </p:cNvSpPr>
          <p:nvPr>
            <p:ph type="title"/>
          </p:nvPr>
        </p:nvSpPr>
        <p:spPr/>
        <p:txBody>
          <a:bodyPr/>
          <a:lstStyle/>
          <a:p>
            <a:r>
              <a:rPr lang="en-US" altLang="zh-CN" dirty="0"/>
              <a:t>2</a:t>
            </a:r>
            <a:r>
              <a:rPr lang="zh-CN" altLang="en-US" dirty="0"/>
              <a:t>、读写存储器 </a:t>
            </a:r>
          </a:p>
        </p:txBody>
      </p:sp>
      <p:sp>
        <p:nvSpPr>
          <p:cNvPr id="320515" name="Rectangle 3"/>
          <p:cNvSpPr>
            <a:spLocks noGrp="1" noChangeArrowheads="1"/>
          </p:cNvSpPr>
          <p:nvPr>
            <p:ph type="body" idx="1"/>
          </p:nvPr>
        </p:nvSpPr>
        <p:spPr/>
        <p:txBody>
          <a:bodyPr/>
          <a:lstStyle/>
          <a:p>
            <a:pPr>
              <a:lnSpc>
                <a:spcPct val="90000"/>
              </a:lnSpc>
            </a:pPr>
            <a:r>
              <a:rPr lang="zh-CN" altLang="en-US" sz="2800" dirty="0"/>
              <a:t>读</a:t>
            </a:r>
            <a:r>
              <a:rPr lang="en-US" altLang="zh-CN" sz="2800" dirty="0"/>
              <a:t>/</a:t>
            </a:r>
            <a:r>
              <a:rPr lang="zh-CN" altLang="en-US" sz="2800" dirty="0"/>
              <a:t>写存储器</a:t>
            </a:r>
            <a:r>
              <a:rPr lang="en-US" altLang="zh-CN" sz="2800" dirty="0"/>
              <a:t>(Read/Write Memory RWM)</a:t>
            </a:r>
            <a:r>
              <a:rPr lang="zh-CN" altLang="en-US" sz="2800" dirty="0"/>
              <a:t>是指可以在任何时候存储和检索信息的存储器阵列</a:t>
            </a:r>
            <a:endParaRPr lang="en-US" altLang="zh-CN" sz="2800" dirty="0"/>
          </a:p>
          <a:p>
            <a:pPr>
              <a:lnSpc>
                <a:spcPct val="90000"/>
              </a:lnSpc>
            </a:pPr>
            <a:r>
              <a:rPr lang="zh-CN" altLang="en-US" sz="2800" dirty="0"/>
              <a:t>现在数字系统中的读写存储器大多数是</a:t>
            </a:r>
            <a:r>
              <a:rPr lang="zh-CN" altLang="en-US" sz="2800" b="1" dirty="0">
                <a:solidFill>
                  <a:srgbClr val="FF0000"/>
                </a:solidFill>
              </a:rPr>
              <a:t>随机存取</a:t>
            </a:r>
            <a:r>
              <a:rPr lang="zh-CN" altLang="en-US" sz="2800" dirty="0"/>
              <a:t>存储器（</a:t>
            </a:r>
            <a:r>
              <a:rPr lang="en-US" altLang="zh-CN" sz="2800" dirty="0"/>
              <a:t>Random-access Memory, RAM</a:t>
            </a:r>
            <a:r>
              <a:rPr lang="zh-CN" altLang="en-US" sz="2800" dirty="0"/>
              <a:t>），意思说读或写存储器的</a:t>
            </a:r>
            <a:r>
              <a:rPr lang="en-US" altLang="zh-CN" sz="2800" dirty="0"/>
              <a:t>1</a:t>
            </a:r>
            <a:r>
              <a:rPr lang="zh-CN" altLang="en-US" sz="2800" dirty="0"/>
              <a:t>个位所花费的时间与该位在</a:t>
            </a:r>
            <a:r>
              <a:rPr lang="en-US" altLang="zh-CN" sz="2800" dirty="0"/>
              <a:t>RAM</a:t>
            </a:r>
            <a:r>
              <a:rPr lang="zh-CN" altLang="en-US" sz="2800" dirty="0"/>
              <a:t>中的位置无关。</a:t>
            </a:r>
            <a:endParaRPr lang="en-US" altLang="zh-CN" sz="2800" dirty="0"/>
          </a:p>
          <a:p>
            <a:pPr>
              <a:lnSpc>
                <a:spcPct val="90000"/>
              </a:lnSpc>
            </a:pPr>
            <a:r>
              <a:rPr lang="zh-CN" altLang="en-US" sz="2800" dirty="0">
                <a:solidFill>
                  <a:srgbClr val="FF0000"/>
                </a:solidFill>
              </a:rPr>
              <a:t>静态存储器</a:t>
            </a:r>
            <a:r>
              <a:rPr lang="en-US" altLang="zh-CN" sz="2800" dirty="0"/>
              <a:t>Static RAM,SRAM</a:t>
            </a:r>
            <a:r>
              <a:rPr lang="zh-CN" altLang="en-US" sz="2800" dirty="0"/>
              <a:t>：一旦在某个存储位置写入数据，</a:t>
            </a:r>
            <a:r>
              <a:rPr lang="zh-CN" altLang="en-US" sz="2800" dirty="0">
                <a:solidFill>
                  <a:srgbClr val="FF0000"/>
                </a:solidFill>
              </a:rPr>
              <a:t>只要电源不被切断</a:t>
            </a:r>
            <a:r>
              <a:rPr lang="zh-CN" altLang="en-US" sz="2800" dirty="0"/>
              <a:t>，其存储内容保持不变，除非重新写入新内容。</a:t>
            </a:r>
            <a:endParaRPr lang="en-US" altLang="zh-CN" sz="2800" dirty="0"/>
          </a:p>
          <a:p>
            <a:pPr>
              <a:lnSpc>
                <a:spcPct val="90000"/>
              </a:lnSpc>
            </a:pPr>
            <a:r>
              <a:rPr lang="zh-CN" altLang="en-US" sz="2800" dirty="0">
                <a:solidFill>
                  <a:srgbClr val="FF0000"/>
                </a:solidFill>
              </a:rPr>
              <a:t>动态存储器</a:t>
            </a:r>
            <a:r>
              <a:rPr lang="en-US" altLang="zh-CN" sz="2800" dirty="0"/>
              <a:t>Dynamic RAM,DRAM</a:t>
            </a:r>
            <a:r>
              <a:rPr lang="zh-CN" altLang="en-US" sz="2800" dirty="0"/>
              <a:t>：必须对存储数据进行</a:t>
            </a:r>
            <a:r>
              <a:rPr lang="zh-CN" altLang="en-US" sz="2800" dirty="0">
                <a:solidFill>
                  <a:srgbClr val="FF0000"/>
                </a:solidFill>
              </a:rPr>
              <a:t>周期性读出和写入刷新</a:t>
            </a:r>
            <a:r>
              <a:rPr lang="zh-CN" altLang="en-US" sz="2800" dirty="0"/>
              <a:t>，否则存储器中的数据将会消失。</a:t>
            </a:r>
          </a:p>
        </p:txBody>
      </p:sp>
      <p:sp>
        <p:nvSpPr>
          <p:cNvPr id="2" name="日期占位符 1"/>
          <p:cNvSpPr>
            <a:spLocks noGrp="1"/>
          </p:cNvSpPr>
          <p:nvPr>
            <p:ph type="dt" sz="half" idx="10"/>
          </p:nvPr>
        </p:nvSpPr>
        <p:spPr/>
        <p:txBody>
          <a:bodyPr/>
          <a:lstStyle/>
          <a:p>
            <a:pPr>
              <a:defRPr/>
            </a:pPr>
            <a:fld id="{6531F438-27EA-439D-BB91-B7D15A06BD78}" type="datetime2">
              <a:rPr lang="zh-CN" altLang="en-US" smtClean="0"/>
              <a:t>2019年6月4日</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928662" y="71414"/>
            <a:ext cx="8001000" cy="806469"/>
          </a:xfrm>
        </p:spPr>
        <p:txBody>
          <a:bodyPr/>
          <a:lstStyle/>
          <a:p>
            <a:r>
              <a:rPr lang="zh-CN" altLang="en-US" dirty="0"/>
              <a:t>静态</a:t>
            </a:r>
            <a:r>
              <a:rPr lang="en-US" altLang="zh-CN" dirty="0"/>
              <a:t>RAM(SRAM)</a:t>
            </a:r>
          </a:p>
        </p:txBody>
      </p:sp>
      <p:sp>
        <p:nvSpPr>
          <p:cNvPr id="44040" name="Rectangle 8"/>
          <p:cNvSpPr>
            <a:spLocks noGrp="1" noChangeArrowheads="1"/>
          </p:cNvSpPr>
          <p:nvPr>
            <p:ph type="body" sz="half" idx="2"/>
          </p:nvPr>
        </p:nvSpPr>
        <p:spPr>
          <a:xfrm>
            <a:off x="5218112" y="1500174"/>
            <a:ext cx="3925888" cy="2944813"/>
          </a:xfrm>
        </p:spPr>
        <p:txBody>
          <a:bodyPr/>
          <a:lstStyle/>
          <a:p>
            <a:r>
              <a:rPr lang="zh-CN" altLang="en-US" sz="2800" dirty="0"/>
              <a:t>地址输入端</a:t>
            </a:r>
            <a:r>
              <a:rPr lang="en-US" altLang="zh-CN" sz="2800" dirty="0"/>
              <a:t>A</a:t>
            </a:r>
            <a:r>
              <a:rPr lang="en-US" altLang="zh-CN" sz="2800" baseline="-25000" dirty="0"/>
              <a:t>n-1</a:t>
            </a:r>
            <a:r>
              <a:rPr lang="en-US" altLang="zh-CN" sz="2800" dirty="0"/>
              <a:t>..A</a:t>
            </a:r>
            <a:r>
              <a:rPr lang="en-US" altLang="zh-CN" sz="2800" baseline="-25000" dirty="0"/>
              <a:t>0</a:t>
            </a:r>
          </a:p>
          <a:p>
            <a:r>
              <a:rPr lang="zh-CN" altLang="en-US" sz="2800" dirty="0"/>
              <a:t>数据输入端</a:t>
            </a:r>
            <a:r>
              <a:rPr lang="en-US" altLang="zh-CN" sz="2800" dirty="0"/>
              <a:t>DIN</a:t>
            </a:r>
            <a:r>
              <a:rPr lang="en-US" altLang="zh-CN" sz="2800" baseline="-25000" dirty="0"/>
              <a:t>b-1..0</a:t>
            </a:r>
          </a:p>
          <a:p>
            <a:r>
              <a:rPr lang="zh-CN" altLang="en-US" sz="2800" dirty="0"/>
              <a:t>数据输出端</a:t>
            </a:r>
            <a:r>
              <a:rPr lang="en-US" altLang="zh-CN" sz="2800" dirty="0"/>
              <a:t>DOUT</a:t>
            </a:r>
            <a:r>
              <a:rPr lang="en-US" altLang="zh-CN" sz="2800" baseline="-25000" dirty="0"/>
              <a:t>b-1..0</a:t>
            </a:r>
          </a:p>
          <a:p>
            <a:r>
              <a:rPr lang="zh-CN" altLang="en-US" sz="2800" dirty="0"/>
              <a:t>片选</a:t>
            </a:r>
            <a:r>
              <a:rPr lang="en-US" altLang="zh-CN" sz="2800" dirty="0"/>
              <a:t>CS</a:t>
            </a:r>
          </a:p>
          <a:p>
            <a:r>
              <a:rPr lang="zh-CN" altLang="en-US" sz="2800" dirty="0"/>
              <a:t>写使能</a:t>
            </a:r>
            <a:r>
              <a:rPr lang="en-US" altLang="zh-CN" sz="2800" dirty="0"/>
              <a:t>WE</a:t>
            </a:r>
          </a:p>
          <a:p>
            <a:r>
              <a:rPr lang="zh-CN" altLang="en-US" sz="2800" dirty="0"/>
              <a:t>输出使能</a:t>
            </a:r>
            <a:r>
              <a:rPr lang="en-US" altLang="zh-CN" sz="2800" dirty="0"/>
              <a:t>OE</a:t>
            </a:r>
          </a:p>
        </p:txBody>
      </p:sp>
      <p:pic>
        <p:nvPicPr>
          <p:cNvPr id="44045" name="Picture 13"/>
          <p:cNvPicPr>
            <a:picLocks noGrp="1" noChangeAspect="1" noChangeArrowheads="1"/>
          </p:cNvPicPr>
          <p:nvPr>
            <p:ph sz="half" idx="1"/>
          </p:nvPr>
        </p:nvPicPr>
        <p:blipFill>
          <a:blip r:embed="rId3" cstate="print"/>
          <a:srcRect/>
          <a:stretch>
            <a:fillRect/>
          </a:stretch>
        </p:blipFill>
        <p:spPr>
          <a:xfrm>
            <a:off x="684213" y="1209664"/>
            <a:ext cx="4316415" cy="4791103"/>
          </a:xfrm>
          <a:noFill/>
          <a:ln>
            <a:solidFill>
              <a:schemeClr val="tx1"/>
            </a:solidFill>
          </a:ln>
        </p:spPr>
      </p:pic>
      <p:sp>
        <p:nvSpPr>
          <p:cNvPr id="6" name="灯片编号占位符 5"/>
          <p:cNvSpPr>
            <a:spLocks noGrp="1"/>
          </p:cNvSpPr>
          <p:nvPr>
            <p:ph type="sldNum" sz="quarter" idx="12"/>
          </p:nvPr>
        </p:nvSpPr>
        <p:spPr/>
        <p:txBody>
          <a:bodyPr/>
          <a:lstStyle/>
          <a:p>
            <a:fld id="{3DFC779E-C09B-4A2F-8617-7AD94ADC2054}" type="slidenum">
              <a:rPr lang="en-US" altLang="zh-CN" smtClean="0"/>
              <a:pPr/>
              <a:t>32</a:t>
            </a:fld>
            <a:endParaRPr lang="en-US" altLang="zh-CN"/>
          </a:p>
        </p:txBody>
      </p:sp>
      <p:sp>
        <p:nvSpPr>
          <p:cNvPr id="7" name="页脚占位符 6"/>
          <p:cNvSpPr>
            <a:spLocks noGrp="1"/>
          </p:cNvSpPr>
          <p:nvPr>
            <p:ph type="ftr" sz="quarter" idx="11"/>
          </p:nvPr>
        </p:nvSpPr>
        <p:spPr/>
        <p:txBody>
          <a:bodyPr/>
          <a:lstStyle/>
          <a:p>
            <a:r>
              <a:rPr lang="en-US" altLang="zh-CN"/>
              <a:t>PLDs</a:t>
            </a:r>
          </a:p>
        </p:txBody>
      </p:sp>
      <p:sp>
        <p:nvSpPr>
          <p:cNvPr id="2" name="日期占位符 1"/>
          <p:cNvSpPr>
            <a:spLocks noGrp="1"/>
          </p:cNvSpPr>
          <p:nvPr>
            <p:ph type="dt" sz="half" idx="10"/>
          </p:nvPr>
        </p:nvSpPr>
        <p:spPr/>
        <p:txBody>
          <a:bodyPr/>
          <a:lstStyle/>
          <a:p>
            <a:fld id="{3DB41ADB-5DD3-4EA8-8DDC-88C358BBD6AE}" type="datetime2">
              <a:rPr lang="zh-CN" altLang="en-US" smtClean="0"/>
              <a:t>2019年6月4日</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2" name="Rectangle 8"/>
          <p:cNvSpPr>
            <a:spLocks noGrp="1" noChangeArrowheads="1"/>
          </p:cNvSpPr>
          <p:nvPr>
            <p:ph type="title"/>
          </p:nvPr>
        </p:nvSpPr>
        <p:spPr>
          <a:xfrm>
            <a:off x="857224" y="0"/>
            <a:ext cx="8001000" cy="877907"/>
          </a:xfrm>
        </p:spPr>
        <p:txBody>
          <a:bodyPr/>
          <a:lstStyle/>
          <a:p>
            <a:r>
              <a:rPr lang="en-US" altLang="zh-CN" dirty="0"/>
              <a:t>SRAM</a:t>
            </a:r>
            <a:r>
              <a:rPr lang="zh-CN" altLang="en-US" dirty="0"/>
              <a:t>的基本单元</a:t>
            </a:r>
          </a:p>
        </p:txBody>
      </p:sp>
      <p:pic>
        <p:nvPicPr>
          <p:cNvPr id="47111" name="Picture 7"/>
          <p:cNvPicPr>
            <a:picLocks noGrp="1" noChangeAspect="1" noChangeArrowheads="1"/>
          </p:cNvPicPr>
          <p:nvPr>
            <p:ph sz="half" idx="1"/>
          </p:nvPr>
        </p:nvPicPr>
        <p:blipFill>
          <a:blip r:embed="rId4" cstate="print"/>
          <a:srcRect/>
          <a:stretch>
            <a:fillRect/>
          </a:stretch>
        </p:blipFill>
        <p:spPr>
          <a:xfrm>
            <a:off x="817613" y="1142984"/>
            <a:ext cx="7716787" cy="1812925"/>
          </a:xfrm>
          <a:noFill/>
          <a:ln>
            <a:solidFill>
              <a:schemeClr val="tx1"/>
            </a:solidFill>
          </a:ln>
        </p:spPr>
      </p:pic>
      <p:sp>
        <p:nvSpPr>
          <p:cNvPr id="47113" name="Rectangle 9"/>
          <p:cNvSpPr>
            <a:spLocks noGrp="1" noChangeArrowheads="1"/>
          </p:cNvSpPr>
          <p:nvPr>
            <p:ph type="body" sz="half" idx="2"/>
          </p:nvPr>
        </p:nvSpPr>
        <p:spPr>
          <a:xfrm>
            <a:off x="306299" y="3214685"/>
            <a:ext cx="4980081" cy="3030539"/>
          </a:xfrm>
        </p:spPr>
        <p:txBody>
          <a:bodyPr/>
          <a:lstStyle/>
          <a:p>
            <a:pPr>
              <a:lnSpc>
                <a:spcPct val="90000"/>
              </a:lnSpc>
            </a:pPr>
            <a:r>
              <a:rPr lang="en-US" altLang="zh-CN" sz="2400" dirty="0"/>
              <a:t>SRAM</a:t>
            </a:r>
            <a:r>
              <a:rPr lang="zh-CN" altLang="en-US" sz="2400" dirty="0"/>
              <a:t>中每个单元中存储器件为</a:t>
            </a:r>
            <a:r>
              <a:rPr lang="en-US" altLang="zh-CN" sz="2400" dirty="0">
                <a:solidFill>
                  <a:srgbClr val="FF0000"/>
                </a:solidFill>
              </a:rPr>
              <a:t>D</a:t>
            </a:r>
            <a:r>
              <a:rPr lang="zh-CN" altLang="en-US" sz="2400" dirty="0">
                <a:solidFill>
                  <a:srgbClr val="FF0000"/>
                </a:solidFill>
              </a:rPr>
              <a:t>锁存器</a:t>
            </a:r>
            <a:r>
              <a:rPr lang="zh-CN" altLang="en-US" sz="2400" dirty="0"/>
              <a:t>。</a:t>
            </a:r>
            <a:endParaRPr lang="en-US" altLang="zh-CN" sz="2400" dirty="0"/>
          </a:p>
          <a:p>
            <a:pPr>
              <a:lnSpc>
                <a:spcPct val="90000"/>
              </a:lnSpc>
            </a:pPr>
            <a:r>
              <a:rPr lang="en-US" altLang="zh-CN" sz="2400" dirty="0"/>
              <a:t>IN:</a:t>
            </a:r>
            <a:r>
              <a:rPr lang="zh-CN" altLang="en-US" sz="2400" dirty="0"/>
              <a:t>数据输入</a:t>
            </a:r>
          </a:p>
          <a:p>
            <a:pPr>
              <a:lnSpc>
                <a:spcPct val="90000"/>
              </a:lnSpc>
            </a:pPr>
            <a:r>
              <a:rPr lang="en-US" altLang="zh-CN" sz="2400" dirty="0"/>
              <a:t>SEL_L:</a:t>
            </a:r>
            <a:r>
              <a:rPr lang="zh-CN" altLang="en-US" sz="2400" dirty="0"/>
              <a:t>片选</a:t>
            </a:r>
            <a:r>
              <a:rPr lang="en-US" altLang="zh-CN" sz="2400" dirty="0"/>
              <a:t>,</a:t>
            </a:r>
            <a:r>
              <a:rPr lang="zh-CN" altLang="en-US" sz="2400" dirty="0"/>
              <a:t>低有效</a:t>
            </a:r>
          </a:p>
          <a:p>
            <a:pPr>
              <a:lnSpc>
                <a:spcPct val="90000"/>
              </a:lnSpc>
            </a:pPr>
            <a:r>
              <a:rPr lang="en-US" altLang="zh-CN" sz="2400" dirty="0"/>
              <a:t>WR_L: </a:t>
            </a:r>
            <a:r>
              <a:rPr lang="zh-CN" altLang="en-US" sz="2400" dirty="0"/>
              <a:t>写使能</a:t>
            </a:r>
            <a:r>
              <a:rPr lang="en-US" altLang="zh-CN" sz="2400" dirty="0"/>
              <a:t>,</a:t>
            </a:r>
            <a:r>
              <a:rPr lang="zh-CN" altLang="en-US" sz="2400" dirty="0"/>
              <a:t>低有效</a:t>
            </a:r>
          </a:p>
          <a:p>
            <a:pPr>
              <a:lnSpc>
                <a:spcPct val="90000"/>
              </a:lnSpc>
            </a:pPr>
            <a:r>
              <a:rPr lang="zh-CN" altLang="en-US" sz="2400" dirty="0"/>
              <a:t>当</a:t>
            </a:r>
            <a:r>
              <a:rPr lang="en-US" altLang="zh-CN" sz="2400" dirty="0"/>
              <a:t>SEL_L</a:t>
            </a:r>
            <a:r>
              <a:rPr lang="zh-CN" altLang="en-US" sz="2400" dirty="0"/>
              <a:t>有效时，数据被输出</a:t>
            </a:r>
          </a:p>
          <a:p>
            <a:pPr>
              <a:lnSpc>
                <a:spcPct val="90000"/>
              </a:lnSpc>
            </a:pPr>
            <a:r>
              <a:rPr lang="zh-CN" altLang="en-US" sz="2400" dirty="0"/>
              <a:t>当</a:t>
            </a:r>
            <a:r>
              <a:rPr lang="en-US" altLang="zh-CN" sz="2400" dirty="0"/>
              <a:t>SEL_L</a:t>
            </a:r>
            <a:r>
              <a:rPr lang="zh-CN" altLang="en-US" sz="2400" dirty="0"/>
              <a:t>和</a:t>
            </a:r>
            <a:r>
              <a:rPr lang="en-US" altLang="zh-CN" sz="2400" dirty="0"/>
              <a:t>WR_L</a:t>
            </a:r>
            <a:r>
              <a:rPr lang="zh-CN" altLang="en-US" sz="2400" dirty="0"/>
              <a:t>同时有效时，数据被写入单元</a:t>
            </a:r>
          </a:p>
        </p:txBody>
      </p:sp>
      <p:sp>
        <p:nvSpPr>
          <p:cNvPr id="6" name="灯片编号占位符 5"/>
          <p:cNvSpPr>
            <a:spLocks noGrp="1"/>
          </p:cNvSpPr>
          <p:nvPr>
            <p:ph type="sldNum" sz="quarter" idx="12"/>
          </p:nvPr>
        </p:nvSpPr>
        <p:spPr/>
        <p:txBody>
          <a:bodyPr/>
          <a:lstStyle/>
          <a:p>
            <a:fld id="{1E10C4F9-AF6B-4272-A3B5-D77819E43A61}" type="slidenum">
              <a:rPr lang="en-US" altLang="zh-CN" smtClean="0"/>
              <a:pPr/>
              <a:t>33</a:t>
            </a:fld>
            <a:endParaRPr lang="en-US" altLang="zh-CN"/>
          </a:p>
        </p:txBody>
      </p:sp>
      <p:sp>
        <p:nvSpPr>
          <p:cNvPr id="7" name="页脚占位符 6"/>
          <p:cNvSpPr>
            <a:spLocks noGrp="1"/>
          </p:cNvSpPr>
          <p:nvPr>
            <p:ph type="ftr" sz="quarter" idx="11"/>
          </p:nvPr>
        </p:nvSpPr>
        <p:spPr/>
        <p:txBody>
          <a:bodyPr/>
          <a:lstStyle/>
          <a:p>
            <a:r>
              <a:rPr lang="en-US" altLang="zh-CN"/>
              <a:t>PLDs</a:t>
            </a:r>
          </a:p>
        </p:txBody>
      </p:sp>
      <p:graphicFrame>
        <p:nvGraphicFramePr>
          <p:cNvPr id="333825" name="Object 1"/>
          <p:cNvGraphicFramePr>
            <a:graphicFrameLocks noChangeAspect="1"/>
          </p:cNvGraphicFramePr>
          <p:nvPr/>
        </p:nvGraphicFramePr>
        <p:xfrm>
          <a:off x="5000628" y="3178159"/>
          <a:ext cx="3965037" cy="3067066"/>
        </p:xfrm>
        <a:graphic>
          <a:graphicData uri="http://schemas.openxmlformats.org/presentationml/2006/ole">
            <mc:AlternateContent xmlns:mc="http://schemas.openxmlformats.org/markup-compatibility/2006">
              <mc:Choice xmlns:v="urn:schemas-microsoft-com:vml" Requires="v">
                <p:oleObj spid="_x0000_s333887" name="Picture2" r:id="rId5" imgW="3037680" imgH="3439080" progId="Word.Picture.8">
                  <p:embed/>
                </p:oleObj>
              </mc:Choice>
              <mc:Fallback>
                <p:oleObj name="Picture2" r:id="rId5" imgW="3037680" imgH="3439080" progId="Word.Picture.8">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b="7385"/>
                      <a:stretch>
                        <a:fillRect/>
                      </a:stretch>
                    </p:blipFill>
                    <p:spPr bwMode="auto">
                      <a:xfrm>
                        <a:off x="5000628" y="3178159"/>
                        <a:ext cx="3965037" cy="3067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矩形 8"/>
          <p:cNvSpPr/>
          <p:nvPr/>
        </p:nvSpPr>
        <p:spPr>
          <a:xfrm>
            <a:off x="5633220" y="6060559"/>
            <a:ext cx="2509020" cy="369332"/>
          </a:xfrm>
          <a:prstGeom prst="rect">
            <a:avLst/>
          </a:prstGeom>
        </p:spPr>
        <p:txBody>
          <a:bodyPr wrap="none">
            <a:spAutoFit/>
          </a:bodyPr>
          <a:lstStyle/>
          <a:p>
            <a:r>
              <a:rPr lang="zh-CN" altLang="en-US" b="1" dirty="0"/>
              <a:t>六管基本存储电路单元</a:t>
            </a:r>
            <a:endParaRPr lang="zh-CN" altLang="en-US" dirty="0"/>
          </a:p>
        </p:txBody>
      </p:sp>
      <p:sp>
        <p:nvSpPr>
          <p:cNvPr id="2" name="日期占位符 1"/>
          <p:cNvSpPr>
            <a:spLocks noGrp="1"/>
          </p:cNvSpPr>
          <p:nvPr>
            <p:ph type="dt" sz="half" idx="10"/>
          </p:nvPr>
        </p:nvSpPr>
        <p:spPr/>
        <p:txBody>
          <a:bodyPr/>
          <a:lstStyle/>
          <a:p>
            <a:fld id="{2CC77E84-C3F9-4733-B9AA-92716C1FF37F}" type="datetime2">
              <a:rPr lang="zh-CN" altLang="en-US" smtClean="0"/>
              <a:t>2019年6月4日</a:t>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a:xfrm>
            <a:off x="838200" y="0"/>
            <a:ext cx="2209800" cy="1595454"/>
          </a:xfrm>
        </p:spPr>
        <p:txBody>
          <a:bodyPr/>
          <a:lstStyle/>
          <a:p>
            <a:r>
              <a:rPr lang="en-US" altLang="zh-CN" sz="3200" dirty="0">
                <a:ea typeface="宋体" charset="-122"/>
              </a:rPr>
              <a:t>SRAM control lines</a:t>
            </a:r>
          </a:p>
        </p:txBody>
      </p:sp>
      <p:sp>
        <p:nvSpPr>
          <p:cNvPr id="505859" name="Rectangle 3"/>
          <p:cNvSpPr>
            <a:spLocks noGrp="1" noChangeArrowheads="1"/>
          </p:cNvSpPr>
          <p:nvPr>
            <p:ph type="body" idx="1"/>
          </p:nvPr>
        </p:nvSpPr>
        <p:spPr>
          <a:xfrm>
            <a:off x="0" y="1428735"/>
            <a:ext cx="2895600" cy="4964127"/>
          </a:xfrm>
        </p:spPr>
        <p:txBody>
          <a:bodyPr/>
          <a:lstStyle/>
          <a:p>
            <a:r>
              <a:rPr lang="zh-CN" altLang="en-US" sz="2400" dirty="0">
                <a:ea typeface="宋体" charset="-122"/>
              </a:rPr>
              <a:t>读操作，输出数据是地址输入的组合函数</a:t>
            </a:r>
            <a:endParaRPr lang="en-US" altLang="zh-CN" sz="2400" dirty="0">
              <a:ea typeface="宋体" charset="-122"/>
            </a:endParaRPr>
          </a:p>
          <a:p>
            <a:r>
              <a:rPr lang="zh-CN" altLang="en-US" sz="2400" dirty="0">
                <a:ea typeface="宋体" charset="-122"/>
              </a:rPr>
              <a:t>写操作过程中，输入数据存储在锁存器中</a:t>
            </a:r>
            <a:endParaRPr lang="en-US" altLang="zh-CN" sz="2400" dirty="0">
              <a:ea typeface="宋体" charset="-122"/>
            </a:endParaRPr>
          </a:p>
          <a:p>
            <a:r>
              <a:rPr lang="zh-CN" altLang="en-US" sz="2400" dirty="0">
                <a:ea typeface="宋体" charset="-122"/>
              </a:rPr>
              <a:t>当</a:t>
            </a:r>
            <a:r>
              <a:rPr lang="en-US" altLang="zh-CN" sz="2400" dirty="0">
                <a:ea typeface="宋体" charset="-122"/>
              </a:rPr>
              <a:t>CS_L</a:t>
            </a:r>
            <a:r>
              <a:rPr lang="zh-CN" altLang="en-US" sz="2400" dirty="0">
                <a:ea typeface="宋体" charset="-122"/>
              </a:rPr>
              <a:t>、</a:t>
            </a:r>
            <a:r>
              <a:rPr lang="en-US" altLang="zh-CN" sz="2400" dirty="0">
                <a:ea typeface="宋体" charset="-122"/>
              </a:rPr>
              <a:t>WE_L</a:t>
            </a:r>
            <a:r>
              <a:rPr lang="zh-CN" altLang="en-US" sz="2400" dirty="0">
                <a:ea typeface="宋体" charset="-122"/>
              </a:rPr>
              <a:t>同时有效时，</a:t>
            </a:r>
            <a:r>
              <a:rPr lang="en-US" altLang="zh-CN" sz="2400" dirty="0">
                <a:ea typeface="宋体" charset="-122"/>
              </a:rPr>
              <a:t>WR_L</a:t>
            </a:r>
            <a:r>
              <a:rPr lang="zh-CN" altLang="en-US" sz="2400" dirty="0">
                <a:ea typeface="宋体" charset="-122"/>
              </a:rPr>
              <a:t>才有效。</a:t>
            </a:r>
            <a:endParaRPr lang="en-US" altLang="zh-CN" sz="2400" dirty="0">
              <a:ea typeface="宋体" charset="-122"/>
            </a:endParaRPr>
          </a:p>
          <a:p>
            <a:r>
              <a:rPr lang="zh-CN" altLang="en-US" sz="2400" dirty="0">
                <a:ea typeface="宋体" charset="-122"/>
              </a:rPr>
              <a:t>地址输入在</a:t>
            </a:r>
            <a:r>
              <a:rPr lang="en-US" altLang="zh-CN" sz="2400" dirty="0">
                <a:ea typeface="宋体" charset="-122"/>
              </a:rPr>
              <a:t>WR_L</a:t>
            </a:r>
            <a:r>
              <a:rPr lang="zh-CN" altLang="en-US" sz="2400" dirty="0">
                <a:ea typeface="宋体" charset="-122"/>
              </a:rPr>
              <a:t>有效前和失效后都必须保持一段时间稳定</a:t>
            </a:r>
            <a:endParaRPr lang="en-US" altLang="zh-CN" sz="2400" dirty="0">
              <a:ea typeface="宋体" charset="-122"/>
            </a:endParaRPr>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34</a:t>
            </a:fld>
            <a:endParaRPr lang="en-US" altLang="zh-CN"/>
          </a:p>
        </p:txBody>
      </p:sp>
      <p:sp>
        <p:nvSpPr>
          <p:cNvPr id="7" name="页脚占位符 6"/>
          <p:cNvSpPr>
            <a:spLocks noGrp="1"/>
          </p:cNvSpPr>
          <p:nvPr>
            <p:ph type="ftr" sz="quarter" idx="11"/>
          </p:nvPr>
        </p:nvSpPr>
        <p:spPr/>
        <p:txBody>
          <a:bodyPr/>
          <a:lstStyle/>
          <a:p>
            <a:pPr>
              <a:defRPr/>
            </a:pPr>
            <a:r>
              <a:rPr lang="en-US" altLang="zh-CN"/>
              <a:t>PLDs</a:t>
            </a:r>
          </a:p>
        </p:txBody>
      </p:sp>
      <p:sp>
        <p:nvSpPr>
          <p:cNvPr id="2" name="日期占位符 1"/>
          <p:cNvSpPr>
            <a:spLocks noGrp="1"/>
          </p:cNvSpPr>
          <p:nvPr>
            <p:ph type="dt" sz="half" idx="10"/>
          </p:nvPr>
        </p:nvSpPr>
        <p:spPr/>
        <p:txBody>
          <a:bodyPr/>
          <a:lstStyle/>
          <a:p>
            <a:pPr>
              <a:defRPr/>
            </a:pPr>
            <a:fld id="{8EC6DCA1-AF75-4B6A-B15F-85032ABFB01D}" type="datetime2">
              <a:rPr lang="zh-CN" altLang="en-US" smtClean="0"/>
              <a:t>2019年6月4日</a:t>
            </a:fld>
            <a:endParaRPr lang="en-US" altLang="zh-CN"/>
          </a:p>
        </p:txBody>
      </p:sp>
      <p:graphicFrame>
        <p:nvGraphicFramePr>
          <p:cNvPr id="8" name="Object 4"/>
          <p:cNvGraphicFramePr>
            <a:graphicFrameLocks noChangeAspect="1"/>
          </p:cNvGraphicFramePr>
          <p:nvPr>
            <p:extLst>
              <p:ext uri="{D42A27DB-BD31-4B8C-83A1-F6EECF244321}">
                <p14:modId xmlns:p14="http://schemas.microsoft.com/office/powerpoint/2010/main" val="2439446082"/>
              </p:ext>
            </p:extLst>
          </p:nvPr>
        </p:nvGraphicFramePr>
        <p:xfrm>
          <a:off x="2646170" y="21234"/>
          <a:ext cx="6497830" cy="6576117"/>
        </p:xfrm>
        <a:graphic>
          <a:graphicData uri="http://schemas.openxmlformats.org/presentationml/2006/ole">
            <mc:AlternateContent xmlns:mc="http://schemas.openxmlformats.org/markup-compatibility/2006">
              <mc:Choice xmlns:v="urn:schemas-microsoft-com:vml" Requires="v">
                <p:oleObj spid="_x0000_s344130" name="Artwork" r:id="rId4" imgW="8580952" imgH="9221487" progId="Adobe.Illustrator.7">
                  <p:embed/>
                </p:oleObj>
              </mc:Choice>
              <mc:Fallback>
                <p:oleObj name="Artwork" r:id="rId4" imgW="8580952" imgH="9221487" progId="Adobe.Illustrator.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6170" y="21234"/>
                        <a:ext cx="6497830" cy="6576117"/>
                      </a:xfrm>
                      <a:prstGeom prst="rect">
                        <a:avLst/>
                      </a:prstGeom>
                      <a:noFill/>
                      <a:ln>
                        <a:noFill/>
                      </a:ln>
                      <a:effec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9954" name="Object 2"/>
          <p:cNvGraphicFramePr>
            <a:graphicFrameLocks noChangeAspect="1"/>
          </p:cNvGraphicFramePr>
          <p:nvPr/>
        </p:nvGraphicFramePr>
        <p:xfrm>
          <a:off x="276225" y="676275"/>
          <a:ext cx="8593138" cy="5507038"/>
        </p:xfrm>
        <a:graphic>
          <a:graphicData uri="http://schemas.openxmlformats.org/presentationml/2006/ole">
            <mc:AlternateContent xmlns:mc="http://schemas.openxmlformats.org/markup-compatibility/2006">
              <mc:Choice xmlns:v="urn:schemas-microsoft-com:vml" Requires="v">
                <p:oleObj spid="_x0000_s348224" name="Artwork" r:id="rId4" imgW="8590476" imgH="5504762" progId="">
                  <p:embed/>
                </p:oleObj>
              </mc:Choice>
              <mc:Fallback>
                <p:oleObj name="Artwork" r:id="rId4" imgW="8590476" imgH="5504762"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225" y="676275"/>
                        <a:ext cx="8593138" cy="55070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9955" name="Rectangle 3"/>
          <p:cNvSpPr>
            <a:spLocks noGrp="1" noChangeArrowheads="1"/>
          </p:cNvSpPr>
          <p:nvPr>
            <p:ph type="title"/>
          </p:nvPr>
        </p:nvSpPr>
        <p:spPr>
          <a:xfrm>
            <a:off x="914400" y="76200"/>
            <a:ext cx="3886200" cy="762000"/>
          </a:xfrm>
        </p:spPr>
        <p:txBody>
          <a:bodyPr/>
          <a:lstStyle/>
          <a:p>
            <a:r>
              <a:rPr lang="en-US" altLang="zh-CN" dirty="0">
                <a:ea typeface="宋体" charset="-122"/>
              </a:rPr>
              <a:t>SRAM devices</a:t>
            </a:r>
          </a:p>
        </p:txBody>
      </p:sp>
      <p:sp>
        <p:nvSpPr>
          <p:cNvPr id="509956" name="Rectangle 4"/>
          <p:cNvSpPr>
            <a:spLocks noGrp="1" noChangeArrowheads="1"/>
          </p:cNvSpPr>
          <p:nvPr>
            <p:ph type="body" idx="1"/>
          </p:nvPr>
        </p:nvSpPr>
        <p:spPr>
          <a:xfrm>
            <a:off x="228600" y="914400"/>
            <a:ext cx="4572000" cy="762000"/>
          </a:xfrm>
        </p:spPr>
        <p:txBody>
          <a:bodyPr/>
          <a:lstStyle/>
          <a:p>
            <a:r>
              <a:rPr lang="en-US" altLang="zh-CN" sz="2800">
                <a:ea typeface="宋体" charset="-122"/>
              </a:rPr>
              <a:t>Similar to ROM packages</a:t>
            </a:r>
          </a:p>
        </p:txBody>
      </p:sp>
      <p:sp>
        <p:nvSpPr>
          <p:cNvPr id="509957" name="Text Box 5"/>
          <p:cNvSpPr txBox="1">
            <a:spLocks noChangeArrowheads="1"/>
          </p:cNvSpPr>
          <p:nvPr/>
        </p:nvSpPr>
        <p:spPr bwMode="auto">
          <a:xfrm>
            <a:off x="1431925" y="6248400"/>
            <a:ext cx="1778000" cy="457200"/>
          </a:xfrm>
          <a:prstGeom prst="rect">
            <a:avLst/>
          </a:prstGeom>
          <a:noFill/>
          <a:ln w="25400">
            <a:noFill/>
            <a:miter lim="800000"/>
            <a:headEnd/>
            <a:tailEnd/>
          </a:ln>
          <a:effectLst/>
        </p:spPr>
        <p:txBody>
          <a:bodyPr wrap="none">
            <a:spAutoFit/>
          </a:bodyPr>
          <a:lstStyle/>
          <a:p>
            <a:pPr eaLnBrk="0" hangingPunct="0"/>
            <a:r>
              <a:rPr lang="en-US" altLang="zh-CN">
                <a:latin typeface="Helvetica" pitchFamily="34" charset="0"/>
                <a:ea typeface="宋体" charset="-122"/>
              </a:rPr>
              <a:t>28-pin DIPs</a:t>
            </a:r>
          </a:p>
        </p:txBody>
      </p:sp>
      <p:sp>
        <p:nvSpPr>
          <p:cNvPr id="509958" name="Text Box 6"/>
          <p:cNvSpPr txBox="1">
            <a:spLocks noChangeArrowheads="1"/>
          </p:cNvSpPr>
          <p:nvPr/>
        </p:nvSpPr>
        <p:spPr bwMode="auto">
          <a:xfrm>
            <a:off x="5918200" y="6248400"/>
            <a:ext cx="1778000" cy="457200"/>
          </a:xfrm>
          <a:prstGeom prst="rect">
            <a:avLst/>
          </a:prstGeom>
          <a:noFill/>
          <a:ln w="25400">
            <a:noFill/>
            <a:miter lim="800000"/>
            <a:headEnd/>
            <a:tailEnd/>
          </a:ln>
          <a:effectLst/>
        </p:spPr>
        <p:txBody>
          <a:bodyPr wrap="none">
            <a:spAutoFit/>
          </a:bodyPr>
          <a:lstStyle/>
          <a:p>
            <a:pPr eaLnBrk="0" hangingPunct="0"/>
            <a:r>
              <a:rPr lang="en-US" altLang="zh-CN">
                <a:latin typeface="Helvetica" pitchFamily="34" charset="0"/>
                <a:ea typeface="宋体" charset="-122"/>
              </a:rPr>
              <a:t>32-pin DIPs</a:t>
            </a:r>
          </a:p>
        </p:txBody>
      </p:sp>
      <p:sp>
        <p:nvSpPr>
          <p:cNvPr id="8" name="灯片编号占位符 7"/>
          <p:cNvSpPr>
            <a:spLocks noGrp="1"/>
          </p:cNvSpPr>
          <p:nvPr>
            <p:ph type="sldNum" sz="quarter" idx="12"/>
          </p:nvPr>
        </p:nvSpPr>
        <p:spPr/>
        <p:txBody>
          <a:bodyPr/>
          <a:lstStyle/>
          <a:p>
            <a:pPr>
              <a:defRPr/>
            </a:pPr>
            <a:fld id="{F38CFDAA-5283-40C9-80A4-C3781C02EB22}" type="slidenum">
              <a:rPr lang="en-US" altLang="zh-CN" smtClean="0"/>
              <a:pPr>
                <a:defRPr/>
              </a:pPr>
              <a:t>35</a:t>
            </a:fld>
            <a:endParaRPr lang="en-US" altLang="zh-CN"/>
          </a:p>
        </p:txBody>
      </p:sp>
      <p:sp>
        <p:nvSpPr>
          <p:cNvPr id="9" name="页脚占位符 8"/>
          <p:cNvSpPr>
            <a:spLocks noGrp="1"/>
          </p:cNvSpPr>
          <p:nvPr>
            <p:ph type="ftr" sz="quarter" idx="11"/>
          </p:nvPr>
        </p:nvSpPr>
        <p:spPr/>
        <p:txBody>
          <a:bodyPr/>
          <a:lstStyle/>
          <a:p>
            <a:pPr>
              <a:defRPr/>
            </a:pPr>
            <a:r>
              <a:rPr lang="en-US" altLang="zh-CN"/>
              <a:t>PLDs</a:t>
            </a:r>
          </a:p>
        </p:txBody>
      </p:sp>
      <p:sp>
        <p:nvSpPr>
          <p:cNvPr id="2" name="日期占位符 1"/>
          <p:cNvSpPr>
            <a:spLocks noGrp="1"/>
          </p:cNvSpPr>
          <p:nvPr>
            <p:ph type="dt" sz="half" idx="10"/>
          </p:nvPr>
        </p:nvSpPr>
        <p:spPr/>
        <p:txBody>
          <a:bodyPr/>
          <a:lstStyle/>
          <a:p>
            <a:pPr>
              <a:defRPr/>
            </a:pPr>
            <a:fld id="{EC0ADCF0-C9E8-46D7-86ED-AC7EEE37CEF4}" type="datetime2">
              <a:rPr lang="zh-CN" altLang="en-US" smtClean="0"/>
              <a:t>2019年6月4日</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9957"/>
                                        </p:tgtEl>
                                        <p:attrNameLst>
                                          <p:attrName>style.visibility</p:attrName>
                                        </p:attrNameLst>
                                      </p:cBhvr>
                                      <p:to>
                                        <p:strVal val="visible"/>
                                      </p:to>
                                    </p:set>
                                    <p:anim calcmode="lin" valueType="num">
                                      <p:cBhvr additive="base">
                                        <p:cTn id="7" dur="500" fill="hold"/>
                                        <p:tgtEl>
                                          <p:spTgt spid="509957"/>
                                        </p:tgtEl>
                                        <p:attrNameLst>
                                          <p:attrName>ppt_x</p:attrName>
                                        </p:attrNameLst>
                                      </p:cBhvr>
                                      <p:tavLst>
                                        <p:tav tm="0">
                                          <p:val>
                                            <p:strVal val="#ppt_x"/>
                                          </p:val>
                                        </p:tav>
                                        <p:tav tm="100000">
                                          <p:val>
                                            <p:strVal val="#ppt_x"/>
                                          </p:val>
                                        </p:tav>
                                      </p:tavLst>
                                    </p:anim>
                                    <p:anim calcmode="lin" valueType="num">
                                      <p:cBhvr additive="base">
                                        <p:cTn id="8" dur="500" fill="hold"/>
                                        <p:tgtEl>
                                          <p:spTgt spid="50995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09958"/>
                                        </p:tgtEl>
                                        <p:attrNameLst>
                                          <p:attrName>style.visibility</p:attrName>
                                        </p:attrNameLst>
                                      </p:cBhvr>
                                      <p:to>
                                        <p:strVal val="visible"/>
                                      </p:to>
                                    </p:set>
                                    <p:anim calcmode="lin" valueType="num">
                                      <p:cBhvr additive="base">
                                        <p:cTn id="13" dur="500" fill="hold"/>
                                        <p:tgtEl>
                                          <p:spTgt spid="509958"/>
                                        </p:tgtEl>
                                        <p:attrNameLst>
                                          <p:attrName>ppt_x</p:attrName>
                                        </p:attrNameLst>
                                      </p:cBhvr>
                                      <p:tavLst>
                                        <p:tav tm="0">
                                          <p:val>
                                            <p:strVal val="#ppt_x"/>
                                          </p:val>
                                        </p:tav>
                                        <p:tav tm="100000">
                                          <p:val>
                                            <p:strVal val="#ppt_x"/>
                                          </p:val>
                                        </p:tav>
                                      </p:tavLst>
                                    </p:anim>
                                    <p:anim calcmode="lin" valueType="num">
                                      <p:cBhvr additive="base">
                                        <p:cTn id="14" dur="500" fill="hold"/>
                                        <p:tgtEl>
                                          <p:spTgt spid="5099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7" grpId="0" autoUpdateAnimBg="0"/>
      <p:bldP spid="509958"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a:xfrm>
            <a:off x="1063830" y="0"/>
            <a:ext cx="8072462" cy="810344"/>
          </a:xfrm>
        </p:spPr>
        <p:txBody>
          <a:bodyPr/>
          <a:lstStyle/>
          <a:p>
            <a:r>
              <a:rPr lang="zh-CN" altLang="en-US" sz="3600" dirty="0">
                <a:ea typeface="宋体" charset="-122"/>
              </a:rPr>
              <a:t>双向数据总线的</a:t>
            </a:r>
            <a:r>
              <a:rPr lang="en-US" altLang="zh-CN" sz="3600" dirty="0">
                <a:ea typeface="宋体" charset="-122"/>
              </a:rPr>
              <a:t>SRAM</a:t>
            </a:r>
          </a:p>
        </p:txBody>
      </p:sp>
      <p:sp>
        <p:nvSpPr>
          <p:cNvPr id="508931" name="Rectangle 3"/>
          <p:cNvSpPr>
            <a:spLocks noGrp="1" noChangeArrowheads="1"/>
          </p:cNvSpPr>
          <p:nvPr>
            <p:ph type="body" idx="1"/>
          </p:nvPr>
        </p:nvSpPr>
        <p:spPr>
          <a:xfrm>
            <a:off x="685800" y="5072074"/>
            <a:ext cx="7772400" cy="1023926"/>
          </a:xfrm>
        </p:spPr>
        <p:txBody>
          <a:bodyPr/>
          <a:lstStyle/>
          <a:p>
            <a:pPr>
              <a:lnSpc>
                <a:spcPct val="90000"/>
              </a:lnSpc>
            </a:pPr>
            <a:r>
              <a:rPr lang="zh-CN" altLang="en-US" sz="2400" dirty="0">
                <a:ea typeface="宋体" charset="-122"/>
              </a:rPr>
              <a:t>同一数据引脚既可用于读操作又可用于写操作。</a:t>
            </a:r>
            <a:endParaRPr lang="en-US" altLang="zh-CN" sz="2400" dirty="0">
              <a:ea typeface="宋体" charset="-122"/>
            </a:endParaRPr>
          </a:p>
        </p:txBody>
      </p:sp>
      <p:graphicFrame>
        <p:nvGraphicFramePr>
          <p:cNvPr id="508932" name="Object 4"/>
          <p:cNvGraphicFramePr>
            <a:graphicFrameLocks noChangeAspect="1"/>
          </p:cNvGraphicFramePr>
          <p:nvPr/>
        </p:nvGraphicFramePr>
        <p:xfrm>
          <a:off x="242888" y="1371600"/>
          <a:ext cx="8659812" cy="3128970"/>
        </p:xfrm>
        <a:graphic>
          <a:graphicData uri="http://schemas.openxmlformats.org/presentationml/2006/ole">
            <mc:AlternateContent xmlns:mc="http://schemas.openxmlformats.org/markup-compatibility/2006">
              <mc:Choice xmlns:v="urn:schemas-microsoft-com:vml" Requires="v">
                <p:oleObj spid="_x0000_s347200" name="Artwork" r:id="rId4" imgW="8659434" imgH="2371429" progId="">
                  <p:embed/>
                </p:oleObj>
              </mc:Choice>
              <mc:Fallback>
                <p:oleObj name="Artwork" r:id="rId4" imgW="8659434" imgH="2371429"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888" y="1371600"/>
                        <a:ext cx="8659812" cy="31289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36</a:t>
            </a:fld>
            <a:endParaRPr lang="en-US" altLang="zh-CN"/>
          </a:p>
        </p:txBody>
      </p:sp>
      <p:sp>
        <p:nvSpPr>
          <p:cNvPr id="7" name="页脚占位符 6"/>
          <p:cNvSpPr>
            <a:spLocks noGrp="1"/>
          </p:cNvSpPr>
          <p:nvPr>
            <p:ph type="ftr" sz="quarter" idx="11"/>
          </p:nvPr>
        </p:nvSpPr>
        <p:spPr/>
        <p:txBody>
          <a:bodyPr/>
          <a:lstStyle/>
          <a:p>
            <a:pPr>
              <a:defRPr/>
            </a:pPr>
            <a:r>
              <a:rPr lang="en-US" altLang="zh-CN"/>
              <a:t>PLDs</a:t>
            </a:r>
          </a:p>
        </p:txBody>
      </p:sp>
      <p:sp>
        <p:nvSpPr>
          <p:cNvPr id="2" name="日期占位符 1"/>
          <p:cNvSpPr>
            <a:spLocks noGrp="1"/>
          </p:cNvSpPr>
          <p:nvPr>
            <p:ph type="dt" sz="half" idx="10"/>
          </p:nvPr>
        </p:nvSpPr>
        <p:spPr/>
        <p:txBody>
          <a:bodyPr/>
          <a:lstStyle/>
          <a:p>
            <a:pPr>
              <a:defRPr/>
            </a:pPr>
            <a:fld id="{12FDD7C1-EE55-47AE-9718-975547F750BF}" type="datetime2">
              <a:rPr lang="zh-CN" altLang="en-US" smtClean="0"/>
              <a:t>2019年6月4日</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8931">
                                            <p:txEl>
                                              <p:pRg st="0" end="0"/>
                                            </p:txEl>
                                          </p:spTgt>
                                        </p:tgtEl>
                                        <p:attrNameLst>
                                          <p:attrName>style.visibility</p:attrName>
                                        </p:attrNameLst>
                                      </p:cBhvr>
                                      <p:to>
                                        <p:strVal val="visible"/>
                                      </p:to>
                                    </p:set>
                                    <p:animEffect transition="in" filter="wipe(up)">
                                      <p:cBhvr>
                                        <p:cTn id="7" dur="500"/>
                                        <p:tgtEl>
                                          <p:spTgt spid="5089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build="p" bldLvl="2"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a:xfrm>
            <a:off x="1004862" y="0"/>
            <a:ext cx="2652738" cy="1066800"/>
          </a:xfrm>
        </p:spPr>
        <p:txBody>
          <a:bodyPr/>
          <a:lstStyle/>
          <a:p>
            <a:r>
              <a:rPr lang="zh-CN" altLang="en-US" dirty="0">
                <a:ea typeface="宋体" charset="-122"/>
              </a:rPr>
              <a:t>同步</a:t>
            </a:r>
            <a:r>
              <a:rPr lang="en-US" altLang="zh-CN" dirty="0">
                <a:ea typeface="宋体" charset="-122"/>
              </a:rPr>
              <a:t>SRAM</a:t>
            </a:r>
          </a:p>
        </p:txBody>
      </p:sp>
      <p:sp>
        <p:nvSpPr>
          <p:cNvPr id="510979" name="Rectangle 3"/>
          <p:cNvSpPr>
            <a:spLocks noGrp="1" noChangeArrowheads="1"/>
          </p:cNvSpPr>
          <p:nvPr>
            <p:ph type="body" idx="1"/>
          </p:nvPr>
        </p:nvSpPr>
        <p:spPr>
          <a:xfrm>
            <a:off x="76200" y="1066800"/>
            <a:ext cx="3581400" cy="5257800"/>
          </a:xfrm>
        </p:spPr>
        <p:txBody>
          <a:bodyPr/>
          <a:lstStyle/>
          <a:p>
            <a:pPr marL="227013" indent="-227013">
              <a:lnSpc>
                <a:spcPct val="90000"/>
              </a:lnSpc>
            </a:pPr>
            <a:r>
              <a:rPr lang="en-US" altLang="zh-CN" sz="2800" dirty="0">
                <a:ea typeface="宋体" charset="-122"/>
              </a:rPr>
              <a:t>SSRAM</a:t>
            </a:r>
            <a:r>
              <a:rPr lang="zh-CN" altLang="en-US" sz="2800" dirty="0">
                <a:ea typeface="宋体" charset="-122"/>
              </a:rPr>
              <a:t>：使用锁存器</a:t>
            </a:r>
            <a:endParaRPr lang="en-US" altLang="zh-CN" sz="2800" dirty="0">
              <a:ea typeface="宋体" charset="-122"/>
            </a:endParaRPr>
          </a:p>
          <a:p>
            <a:pPr marL="227013" indent="-227013">
              <a:lnSpc>
                <a:spcPct val="90000"/>
              </a:lnSpc>
            </a:pPr>
            <a:r>
              <a:rPr lang="zh-CN" altLang="en-US" sz="2800" dirty="0">
                <a:ea typeface="宋体" charset="-122"/>
              </a:rPr>
              <a:t>具有一个用于控制、地址和数据的时钟控制端口</a:t>
            </a:r>
            <a:endParaRPr lang="en-US" altLang="zh-CN" sz="2800" dirty="0">
              <a:ea typeface="宋体" charset="-122"/>
            </a:endParaRPr>
          </a:p>
          <a:p>
            <a:pPr marL="227013" indent="-227013">
              <a:lnSpc>
                <a:spcPct val="90000"/>
              </a:lnSpc>
            </a:pPr>
            <a:r>
              <a:rPr lang="zh-CN" altLang="en-US" sz="2800" dirty="0">
                <a:ea typeface="宋体" charset="-122"/>
              </a:rPr>
              <a:t>例如</a:t>
            </a:r>
            <a:r>
              <a:rPr lang="en-US" altLang="zh-CN" sz="2800" dirty="0">
                <a:ea typeface="宋体" charset="-122"/>
              </a:rPr>
              <a:t>, Pentium cache RAMs</a:t>
            </a:r>
          </a:p>
        </p:txBody>
      </p:sp>
      <p:graphicFrame>
        <p:nvGraphicFramePr>
          <p:cNvPr id="510980" name="Object 4"/>
          <p:cNvGraphicFramePr>
            <a:graphicFrameLocks noChangeAspect="1"/>
          </p:cNvGraphicFramePr>
          <p:nvPr>
            <p:extLst>
              <p:ext uri="{D42A27DB-BD31-4B8C-83A1-F6EECF244321}">
                <p14:modId xmlns:p14="http://schemas.microsoft.com/office/powerpoint/2010/main" val="3736538952"/>
              </p:ext>
            </p:extLst>
          </p:nvPr>
        </p:nvGraphicFramePr>
        <p:xfrm>
          <a:off x="3491880" y="0"/>
          <a:ext cx="5657410" cy="6530882"/>
        </p:xfrm>
        <a:graphic>
          <a:graphicData uri="http://schemas.openxmlformats.org/presentationml/2006/ole">
            <mc:AlternateContent xmlns:mc="http://schemas.openxmlformats.org/markup-compatibility/2006">
              <mc:Choice xmlns:v="urn:schemas-microsoft-com:vml" Requires="v">
                <p:oleObj spid="_x0000_s349249" name="Artwork" r:id="rId4" imgW="5676190" imgH="6552381" progId="">
                  <p:embed/>
                </p:oleObj>
              </mc:Choice>
              <mc:Fallback>
                <p:oleObj name="Artwork" r:id="rId4" imgW="5676190" imgH="6552381"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1880" y="0"/>
                        <a:ext cx="5657410" cy="6530882"/>
                      </a:xfrm>
                      <a:prstGeom prst="rect">
                        <a:avLst/>
                      </a:prstGeom>
                      <a:noFill/>
                      <a:ln>
                        <a:noFill/>
                      </a:ln>
                      <a:effectLst/>
                    </p:spPr>
                  </p:pic>
                </p:oleObj>
              </mc:Fallback>
            </mc:AlternateContent>
          </a:graphicData>
        </a:graphic>
      </p:graphicFrame>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37</a:t>
            </a:fld>
            <a:endParaRPr lang="en-US" altLang="zh-CN"/>
          </a:p>
        </p:txBody>
      </p:sp>
      <p:sp>
        <p:nvSpPr>
          <p:cNvPr id="7" name="页脚占位符 6"/>
          <p:cNvSpPr>
            <a:spLocks noGrp="1"/>
          </p:cNvSpPr>
          <p:nvPr>
            <p:ph type="ftr" sz="quarter" idx="11"/>
          </p:nvPr>
        </p:nvSpPr>
        <p:spPr/>
        <p:txBody>
          <a:bodyPr/>
          <a:lstStyle/>
          <a:p>
            <a:pPr>
              <a:defRPr/>
            </a:pPr>
            <a:r>
              <a:rPr lang="en-US" altLang="zh-CN"/>
              <a:t>PLDs</a:t>
            </a:r>
          </a:p>
        </p:txBody>
      </p:sp>
      <p:sp>
        <p:nvSpPr>
          <p:cNvPr id="2" name="日期占位符 1"/>
          <p:cNvSpPr>
            <a:spLocks noGrp="1"/>
          </p:cNvSpPr>
          <p:nvPr>
            <p:ph type="dt" sz="half" idx="10"/>
          </p:nvPr>
        </p:nvSpPr>
        <p:spPr/>
        <p:txBody>
          <a:bodyPr/>
          <a:lstStyle/>
          <a:p>
            <a:pPr>
              <a:defRPr/>
            </a:pPr>
            <a:fld id="{ABF85037-75ED-4C30-90FA-F0298F8DC0DF}" type="datetime2">
              <a:rPr lang="zh-CN" altLang="en-US" smtClean="0"/>
              <a:t>2019年6月4日</a:t>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02" name="Object 2"/>
          <p:cNvGraphicFramePr>
            <a:graphicFrameLocks noChangeAspect="1"/>
          </p:cNvGraphicFramePr>
          <p:nvPr/>
        </p:nvGraphicFramePr>
        <p:xfrm>
          <a:off x="5938850" y="1285860"/>
          <a:ext cx="3186106" cy="3071834"/>
        </p:xfrm>
        <a:graphic>
          <a:graphicData uri="http://schemas.openxmlformats.org/presentationml/2006/ole">
            <mc:AlternateContent xmlns:mc="http://schemas.openxmlformats.org/markup-compatibility/2006">
              <mc:Choice xmlns:v="urn:schemas-microsoft-com:vml" Requires="v">
                <p:oleObj spid="_x0000_s350273" name="Artwork" r:id="rId4" imgW="3381847" imgH="1838095" progId="">
                  <p:embed/>
                </p:oleObj>
              </mc:Choice>
              <mc:Fallback>
                <p:oleObj name="Artwork" r:id="rId4" imgW="3381847" imgH="1838095"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8850" y="1285860"/>
                        <a:ext cx="3186106" cy="30718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03" name="Rectangle 3"/>
          <p:cNvSpPr>
            <a:spLocks noGrp="1" noChangeArrowheads="1"/>
          </p:cNvSpPr>
          <p:nvPr>
            <p:ph type="title"/>
          </p:nvPr>
        </p:nvSpPr>
        <p:spPr>
          <a:xfrm>
            <a:off x="1011052" y="127680"/>
            <a:ext cx="6529406" cy="734144"/>
          </a:xfrm>
        </p:spPr>
        <p:txBody>
          <a:bodyPr/>
          <a:lstStyle/>
          <a:p>
            <a:r>
              <a:rPr lang="en-US" altLang="zh-CN" sz="4000" dirty="0">
                <a:solidFill>
                  <a:srgbClr val="FF0000"/>
                </a:solidFill>
                <a:ea typeface="黑体" pitchFamily="49" charset="-122"/>
              </a:rPr>
              <a:t>2. </a:t>
            </a:r>
            <a:r>
              <a:rPr lang="zh-CN" altLang="en-US" sz="4000" dirty="0">
                <a:solidFill>
                  <a:srgbClr val="FF0000"/>
                </a:solidFill>
                <a:ea typeface="黑体" pitchFamily="49" charset="-122"/>
              </a:rPr>
              <a:t>动态随机存储器</a:t>
            </a:r>
            <a:r>
              <a:rPr lang="zh-CN" altLang="en-US" sz="4000" dirty="0">
                <a:solidFill>
                  <a:schemeClr val="tx1"/>
                </a:solidFill>
                <a:ea typeface="黑体" pitchFamily="49" charset="-122"/>
              </a:rPr>
              <a:t>（</a:t>
            </a:r>
            <a:r>
              <a:rPr lang="en-US" altLang="zh-CN" sz="4000" dirty="0">
                <a:solidFill>
                  <a:schemeClr val="tx1"/>
                </a:solidFill>
                <a:ea typeface="黑体" pitchFamily="49" charset="-122"/>
              </a:rPr>
              <a:t>DRAM)</a:t>
            </a:r>
            <a:endParaRPr lang="en-US" altLang="zh-CN" dirty="0">
              <a:ea typeface="宋体" charset="-122"/>
            </a:endParaRPr>
          </a:p>
        </p:txBody>
      </p:sp>
      <p:sp>
        <p:nvSpPr>
          <p:cNvPr id="512004" name="Rectangle 4"/>
          <p:cNvSpPr>
            <a:spLocks noGrp="1" noChangeArrowheads="1"/>
          </p:cNvSpPr>
          <p:nvPr>
            <p:ph type="body" idx="1"/>
          </p:nvPr>
        </p:nvSpPr>
        <p:spPr>
          <a:xfrm>
            <a:off x="107504" y="1066800"/>
            <a:ext cx="6696744" cy="4882480"/>
          </a:xfrm>
        </p:spPr>
        <p:txBody>
          <a:bodyPr/>
          <a:lstStyle/>
          <a:p>
            <a:r>
              <a:rPr lang="zh-CN" altLang="en-US" sz="2800" dirty="0">
                <a:latin typeface="+mn-ea"/>
              </a:rPr>
              <a:t>静态</a:t>
            </a:r>
            <a:r>
              <a:rPr lang="en-US" altLang="zh-CN" sz="2800" dirty="0">
                <a:latin typeface="+mn-ea"/>
              </a:rPr>
              <a:t>RAM</a:t>
            </a:r>
            <a:r>
              <a:rPr lang="zh-CN" altLang="en-US" sz="2800" dirty="0">
                <a:latin typeface="+mn-ea"/>
              </a:rPr>
              <a:t>中最基本的存储器单元是</a:t>
            </a:r>
            <a:r>
              <a:rPr lang="en-US" altLang="zh-CN" sz="2800" dirty="0">
                <a:solidFill>
                  <a:srgbClr val="FF0000"/>
                </a:solidFill>
                <a:latin typeface="+mn-ea"/>
              </a:rPr>
              <a:t>D</a:t>
            </a:r>
            <a:r>
              <a:rPr lang="zh-CN" altLang="en-US" sz="2800" dirty="0">
                <a:latin typeface="+mn-ea"/>
              </a:rPr>
              <a:t>锁存器，需要</a:t>
            </a:r>
            <a:r>
              <a:rPr lang="en-US" altLang="zh-CN" sz="2800" dirty="0">
                <a:latin typeface="+mn-ea"/>
              </a:rPr>
              <a:t>4-6</a:t>
            </a:r>
            <a:r>
              <a:rPr lang="zh-CN" altLang="en-US" sz="2800" dirty="0">
                <a:latin typeface="+mn-ea"/>
              </a:rPr>
              <a:t>个门电路来实现。</a:t>
            </a:r>
            <a:endParaRPr lang="en-US" altLang="zh-CN" sz="2800" dirty="0">
              <a:latin typeface="+mn-ea"/>
            </a:endParaRPr>
          </a:p>
          <a:p>
            <a:r>
              <a:rPr lang="zh-CN" altLang="en-US" sz="2800" dirty="0">
                <a:latin typeface="+mn-ea"/>
              </a:rPr>
              <a:t>为提高集成度，动态</a:t>
            </a:r>
            <a:r>
              <a:rPr lang="en-US" altLang="zh-CN" sz="2800" dirty="0">
                <a:latin typeface="+mn-ea"/>
              </a:rPr>
              <a:t>RAM</a:t>
            </a:r>
            <a:r>
              <a:rPr lang="zh-CN" altLang="en-US" sz="2800" dirty="0">
                <a:latin typeface="+mn-ea"/>
              </a:rPr>
              <a:t>中每位只用</a:t>
            </a:r>
            <a:r>
              <a:rPr lang="zh-CN" altLang="en-US" sz="2800" dirty="0">
                <a:solidFill>
                  <a:srgbClr val="FF0000"/>
                </a:solidFill>
                <a:latin typeface="+mn-ea"/>
              </a:rPr>
              <a:t>一个</a:t>
            </a:r>
            <a:r>
              <a:rPr lang="en-US" altLang="zh-CN" sz="2800" dirty="0" err="1">
                <a:solidFill>
                  <a:srgbClr val="FF0000"/>
                </a:solidFill>
                <a:latin typeface="+mn-ea"/>
              </a:rPr>
              <a:t>nMOS</a:t>
            </a:r>
            <a:r>
              <a:rPr lang="zh-CN" altLang="en-US" sz="2800" dirty="0">
                <a:latin typeface="+mn-ea"/>
              </a:rPr>
              <a:t>晶体管的存储器单元。</a:t>
            </a:r>
            <a:endParaRPr lang="en-US" altLang="zh-CN" sz="2800" dirty="0">
              <a:latin typeface="+mn-ea"/>
            </a:endParaRPr>
          </a:p>
          <a:p>
            <a:pPr algn="just"/>
            <a:r>
              <a:rPr lang="zh-CN" altLang="en-US" sz="2800" dirty="0">
                <a:latin typeface="+mn-ea"/>
              </a:rPr>
              <a:t>动态</a:t>
            </a:r>
            <a:r>
              <a:rPr lang="en-US" altLang="zh-CN" sz="2800" dirty="0">
                <a:latin typeface="+mn-ea"/>
              </a:rPr>
              <a:t>RAM</a:t>
            </a:r>
            <a:r>
              <a:rPr lang="zh-CN" altLang="en-US" sz="2800" dirty="0">
                <a:latin typeface="+mn-ea"/>
              </a:rPr>
              <a:t>结构</a:t>
            </a:r>
          </a:p>
          <a:p>
            <a:pPr lvl="1" algn="just"/>
            <a:r>
              <a:rPr lang="zh-CN" altLang="en-US" sz="2400" dirty="0">
                <a:latin typeface="+mn-ea"/>
              </a:rPr>
              <a:t>在微小的电容器上存储信息，并通过一个晶体管来存储信息。</a:t>
            </a:r>
            <a:endParaRPr lang="en-US" altLang="zh-CN" sz="2400" dirty="0">
              <a:latin typeface="+mn-ea"/>
            </a:endParaRPr>
          </a:p>
          <a:p>
            <a:pPr lvl="1"/>
            <a:r>
              <a:rPr lang="zh-CN" altLang="en-US" sz="2400" dirty="0">
                <a:latin typeface="+mn-ea"/>
              </a:rPr>
              <a:t>写操作，字线设置为高电平，导通晶体管</a:t>
            </a:r>
            <a:endParaRPr lang="en-US" altLang="zh-CN" sz="2400" dirty="0">
              <a:latin typeface="+mn-ea"/>
            </a:endParaRPr>
          </a:p>
          <a:p>
            <a:pPr lvl="2"/>
            <a:r>
              <a:rPr lang="zh-CN" altLang="en-US" sz="2100" dirty="0">
                <a:latin typeface="+mn-ea"/>
              </a:rPr>
              <a:t>存储</a:t>
            </a:r>
            <a:r>
              <a:rPr lang="en-US" altLang="zh-CN" sz="2100" dirty="0">
                <a:latin typeface="+mn-ea"/>
              </a:rPr>
              <a:t>1</a:t>
            </a:r>
            <a:r>
              <a:rPr lang="zh-CN" altLang="en-US" sz="2100" dirty="0">
                <a:latin typeface="+mn-ea"/>
              </a:rPr>
              <a:t>：位线设置为高电压，电容器充电</a:t>
            </a:r>
            <a:endParaRPr lang="en-US" altLang="zh-CN" sz="2100" dirty="0">
              <a:latin typeface="+mn-ea"/>
            </a:endParaRPr>
          </a:p>
          <a:p>
            <a:pPr lvl="2"/>
            <a:r>
              <a:rPr lang="zh-CN" altLang="en-US" sz="2100" dirty="0">
                <a:latin typeface="+mn-ea"/>
              </a:rPr>
              <a:t>存储</a:t>
            </a:r>
            <a:r>
              <a:rPr lang="en-US" altLang="zh-CN" sz="2100" dirty="0">
                <a:latin typeface="+mn-ea"/>
              </a:rPr>
              <a:t>0</a:t>
            </a:r>
            <a:r>
              <a:rPr lang="zh-CN" altLang="en-US" sz="2100" dirty="0">
                <a:latin typeface="+mn-ea"/>
              </a:rPr>
              <a:t>：位线设置为低电压，电容器放电</a:t>
            </a:r>
            <a:endParaRPr lang="en-US" altLang="zh-CN" sz="2100" dirty="0">
              <a:latin typeface="+mn-ea"/>
            </a:endParaRPr>
          </a:p>
          <a:p>
            <a:pPr lvl="1"/>
            <a:r>
              <a:rPr lang="zh-CN" altLang="en-US" sz="2400" dirty="0">
                <a:ea typeface="宋体" charset="-122"/>
              </a:rPr>
              <a:t>注意：存储为</a:t>
            </a:r>
            <a:r>
              <a:rPr lang="en-US" altLang="zh-CN" sz="2400" dirty="0">
                <a:ea typeface="宋体" charset="-122"/>
              </a:rPr>
              <a:t>1</a:t>
            </a:r>
            <a:r>
              <a:rPr lang="zh-CN" altLang="en-US" sz="2400" dirty="0">
                <a:ea typeface="宋体" charset="-122"/>
              </a:rPr>
              <a:t>，最终会逐渐放电而消失。</a:t>
            </a:r>
            <a:endParaRPr lang="en-US" altLang="zh-CN" sz="2400" dirty="0">
              <a:ea typeface="宋体" charset="-122"/>
            </a:endParaRPr>
          </a:p>
          <a:p>
            <a:pPr lvl="1"/>
            <a:endParaRPr lang="en-US" altLang="zh-CN" dirty="0">
              <a:ea typeface="宋体" charset="-122"/>
            </a:endParaRPr>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38</a:t>
            </a:fld>
            <a:endParaRPr lang="en-US" altLang="zh-CN"/>
          </a:p>
        </p:txBody>
      </p:sp>
      <p:sp>
        <p:nvSpPr>
          <p:cNvPr id="7" name="页脚占位符 6"/>
          <p:cNvSpPr>
            <a:spLocks noGrp="1"/>
          </p:cNvSpPr>
          <p:nvPr>
            <p:ph type="ftr" sz="quarter" idx="11"/>
          </p:nvPr>
        </p:nvSpPr>
        <p:spPr/>
        <p:txBody>
          <a:bodyPr/>
          <a:lstStyle/>
          <a:p>
            <a:pPr>
              <a:defRPr/>
            </a:pPr>
            <a:r>
              <a:rPr lang="en-US" altLang="zh-CN"/>
              <a:t>PLDs</a:t>
            </a:r>
          </a:p>
        </p:txBody>
      </p:sp>
      <p:sp>
        <p:nvSpPr>
          <p:cNvPr id="2" name="日期占位符 1"/>
          <p:cNvSpPr>
            <a:spLocks noGrp="1"/>
          </p:cNvSpPr>
          <p:nvPr>
            <p:ph type="dt" sz="half" idx="10"/>
          </p:nvPr>
        </p:nvSpPr>
        <p:spPr/>
        <p:txBody>
          <a:bodyPr/>
          <a:lstStyle/>
          <a:p>
            <a:pPr>
              <a:defRPr/>
            </a:pPr>
            <a:fld id="{5F9576B8-B682-48B3-96AD-F3821843BC7A}" type="datetime2">
              <a:rPr lang="zh-CN" altLang="en-US" smtClean="0"/>
              <a:t>2019年6月4日</a:t>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a:xfrm>
            <a:off x="1041445" y="118338"/>
            <a:ext cx="6648472" cy="810344"/>
          </a:xfrm>
        </p:spPr>
        <p:txBody>
          <a:bodyPr/>
          <a:lstStyle/>
          <a:p>
            <a:r>
              <a:rPr lang="en-US" altLang="zh-CN" dirty="0">
                <a:ea typeface="宋体" charset="-122"/>
              </a:rPr>
              <a:t>DRAM </a:t>
            </a:r>
            <a:r>
              <a:rPr lang="zh-CN" altLang="en-US" dirty="0">
                <a:ea typeface="宋体" charset="-122"/>
              </a:rPr>
              <a:t>读操作</a:t>
            </a:r>
            <a:endParaRPr lang="en-US" altLang="zh-CN" dirty="0">
              <a:ea typeface="宋体" charset="-122"/>
            </a:endParaRPr>
          </a:p>
        </p:txBody>
      </p:sp>
      <p:sp>
        <p:nvSpPr>
          <p:cNvPr id="513027" name="Rectangle 3"/>
          <p:cNvSpPr>
            <a:spLocks noGrp="1" noChangeArrowheads="1"/>
          </p:cNvSpPr>
          <p:nvPr>
            <p:ph type="body" idx="1"/>
          </p:nvPr>
        </p:nvSpPr>
        <p:spPr>
          <a:xfrm>
            <a:off x="288981" y="2106583"/>
            <a:ext cx="8153400" cy="4286280"/>
          </a:xfrm>
        </p:spPr>
        <p:txBody>
          <a:bodyPr/>
          <a:lstStyle/>
          <a:p>
            <a:r>
              <a:rPr lang="zh-CN" altLang="en-US" sz="2800" dirty="0">
                <a:ea typeface="宋体" charset="-122"/>
              </a:rPr>
              <a:t>位线被预充电压到</a:t>
            </a:r>
            <a:r>
              <a:rPr lang="en-US" altLang="zh-CN" sz="2800" dirty="0">
                <a:ea typeface="宋体" charset="-122"/>
              </a:rPr>
              <a:t> V</a:t>
            </a:r>
            <a:r>
              <a:rPr lang="en-US" altLang="zh-CN" sz="2800" baseline="-25000" dirty="0">
                <a:ea typeface="宋体" charset="-122"/>
              </a:rPr>
              <a:t>DD</a:t>
            </a:r>
            <a:r>
              <a:rPr lang="en-US" altLang="zh-CN" sz="2800" dirty="0">
                <a:ea typeface="宋体" charset="-122"/>
              </a:rPr>
              <a:t>/2</a:t>
            </a:r>
            <a:r>
              <a:rPr lang="zh-CN" altLang="en-US" sz="2800" dirty="0">
                <a:ea typeface="宋体" charset="-122"/>
              </a:rPr>
              <a:t>。</a:t>
            </a:r>
            <a:endParaRPr lang="en-US" altLang="zh-CN" sz="2800" dirty="0">
              <a:ea typeface="宋体" charset="-122"/>
            </a:endParaRPr>
          </a:p>
          <a:p>
            <a:r>
              <a:rPr lang="zh-CN" altLang="en-US" sz="2800" dirty="0">
                <a:ea typeface="宋体" charset="-122"/>
              </a:rPr>
              <a:t>字线设置为高电平。</a:t>
            </a:r>
            <a:endParaRPr lang="en-US" altLang="zh-CN" sz="2800" dirty="0">
              <a:ea typeface="宋体" charset="-122"/>
            </a:endParaRPr>
          </a:p>
          <a:p>
            <a:r>
              <a:rPr lang="zh-CN" altLang="en-US" sz="2800" dirty="0">
                <a:ea typeface="宋体" charset="-122"/>
              </a:rPr>
              <a:t>根据电容器电压是高电平还是低电平，检测预充电的位线是被推高了还是被推低了。（通过读出放大器来检测）</a:t>
            </a:r>
            <a:endParaRPr lang="en-US" altLang="zh-CN" sz="2800" dirty="0">
              <a:ea typeface="宋体" charset="-122"/>
            </a:endParaRPr>
          </a:p>
          <a:p>
            <a:r>
              <a:rPr lang="zh-CN" altLang="en-US" sz="2800" dirty="0">
                <a:ea typeface="宋体" charset="-122"/>
              </a:rPr>
              <a:t>注意：</a:t>
            </a:r>
            <a:endParaRPr lang="en-US" altLang="zh-CN" sz="2800" dirty="0">
              <a:ea typeface="宋体" charset="-122"/>
            </a:endParaRPr>
          </a:p>
          <a:p>
            <a:pPr lvl="1"/>
            <a:r>
              <a:rPr lang="zh-CN" altLang="en-US" sz="2400" dirty="0">
                <a:ea typeface="宋体" charset="-122"/>
              </a:rPr>
              <a:t>读出一个单元会破坏存储在电容器上的原始电压。</a:t>
            </a:r>
            <a:endParaRPr lang="en-US" altLang="zh-CN" sz="2400" dirty="0">
              <a:ea typeface="宋体" charset="-122"/>
            </a:endParaRPr>
          </a:p>
          <a:p>
            <a:pPr lvl="1"/>
            <a:r>
              <a:rPr lang="zh-CN" altLang="en-US" sz="2400" dirty="0">
                <a:ea typeface="宋体" charset="-122"/>
              </a:rPr>
              <a:t>需要在读出数据后重新写入原来单元中</a:t>
            </a:r>
            <a:endParaRPr lang="en-US" altLang="zh-CN" sz="2800" dirty="0">
              <a:ea typeface="宋体" charset="-122"/>
            </a:endParaRPr>
          </a:p>
        </p:txBody>
      </p:sp>
      <p:graphicFrame>
        <p:nvGraphicFramePr>
          <p:cNvPr id="513028" name="Object 4"/>
          <p:cNvGraphicFramePr>
            <a:graphicFrameLocks noChangeAspect="1"/>
          </p:cNvGraphicFramePr>
          <p:nvPr>
            <p:extLst>
              <p:ext uri="{D42A27DB-BD31-4B8C-83A1-F6EECF244321}">
                <p14:modId xmlns:p14="http://schemas.microsoft.com/office/powerpoint/2010/main" val="1878560194"/>
              </p:ext>
            </p:extLst>
          </p:nvPr>
        </p:nvGraphicFramePr>
        <p:xfrm>
          <a:off x="5029200" y="0"/>
          <a:ext cx="4114800" cy="2736830"/>
        </p:xfrm>
        <a:graphic>
          <a:graphicData uri="http://schemas.openxmlformats.org/presentationml/2006/ole">
            <mc:AlternateContent xmlns:mc="http://schemas.openxmlformats.org/markup-compatibility/2006">
              <mc:Choice xmlns:v="urn:schemas-microsoft-com:vml" Requires="v">
                <p:oleObj spid="_x0000_s351296" name="Artwork" r:id="rId4" imgW="3381847" imgH="1838095" progId="">
                  <p:embed/>
                </p:oleObj>
              </mc:Choice>
              <mc:Fallback>
                <p:oleObj name="Artwork" r:id="rId4" imgW="3381847" imgH="1838095"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0"/>
                        <a:ext cx="4114800" cy="27368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39</a:t>
            </a:fld>
            <a:endParaRPr lang="en-US" altLang="zh-CN"/>
          </a:p>
        </p:txBody>
      </p:sp>
      <p:sp>
        <p:nvSpPr>
          <p:cNvPr id="7" name="页脚占位符 6"/>
          <p:cNvSpPr>
            <a:spLocks noGrp="1"/>
          </p:cNvSpPr>
          <p:nvPr>
            <p:ph type="ftr" sz="quarter" idx="11"/>
          </p:nvPr>
        </p:nvSpPr>
        <p:spPr/>
        <p:txBody>
          <a:bodyPr/>
          <a:lstStyle/>
          <a:p>
            <a:pPr>
              <a:defRPr/>
            </a:pPr>
            <a:r>
              <a:rPr lang="en-US" altLang="zh-CN"/>
              <a:t>PLDs</a:t>
            </a:r>
          </a:p>
        </p:txBody>
      </p:sp>
      <p:sp>
        <p:nvSpPr>
          <p:cNvPr id="2" name="日期占位符 1"/>
          <p:cNvSpPr>
            <a:spLocks noGrp="1"/>
          </p:cNvSpPr>
          <p:nvPr>
            <p:ph type="dt" sz="half" idx="10"/>
          </p:nvPr>
        </p:nvSpPr>
        <p:spPr/>
        <p:txBody>
          <a:bodyPr/>
          <a:lstStyle/>
          <a:p>
            <a:pPr>
              <a:defRPr/>
            </a:pPr>
            <a:fld id="{342C36F9-721E-4B84-907C-55BDDC39D15C}" type="datetime2">
              <a:rPr lang="zh-CN" altLang="en-US" smtClean="0"/>
              <a:t>2019年6月4日</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lstStyle/>
          <a:p>
            <a:r>
              <a:rPr lang="en-US" altLang="zh-CN" dirty="0"/>
              <a:t>9.1 </a:t>
            </a:r>
            <a:r>
              <a:rPr lang="zh-CN" altLang="en-US" b="0" dirty="0"/>
              <a:t>半导体存储器</a:t>
            </a:r>
            <a:endParaRPr lang="zh-CN" altLang="en-US" dirty="0"/>
          </a:p>
        </p:txBody>
      </p:sp>
      <p:sp>
        <p:nvSpPr>
          <p:cNvPr id="8" name="副标题 7"/>
          <p:cNvSpPr>
            <a:spLocks noGrp="1"/>
          </p:cNvSpPr>
          <p:nvPr>
            <p:ph type="subTitle" idx="1"/>
          </p:nvPr>
        </p:nvSpPr>
        <p:spPr/>
        <p:txBody>
          <a:bodyPr/>
          <a:lstStyle/>
          <a:p>
            <a:r>
              <a:rPr lang="en-US" altLang="zh-CN" dirty="0"/>
              <a:t>ROM</a:t>
            </a:r>
          </a:p>
          <a:p>
            <a:r>
              <a:rPr lang="en-US" altLang="zh-CN" dirty="0"/>
              <a:t>RAM</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a:xfrm>
            <a:off x="914400" y="98425"/>
            <a:ext cx="4943484" cy="758807"/>
          </a:xfrm>
        </p:spPr>
        <p:txBody>
          <a:bodyPr/>
          <a:lstStyle/>
          <a:p>
            <a:r>
              <a:rPr lang="en-US" altLang="zh-CN" dirty="0">
                <a:ea typeface="宋体" charset="-122"/>
              </a:rPr>
              <a:t>DRAM </a:t>
            </a:r>
            <a:r>
              <a:rPr lang="zh-CN" altLang="en-US" dirty="0">
                <a:ea typeface="宋体" charset="-122"/>
              </a:rPr>
              <a:t>刷新操作</a:t>
            </a:r>
            <a:endParaRPr lang="en-US" altLang="zh-CN" dirty="0">
              <a:ea typeface="宋体" charset="-122"/>
            </a:endParaRPr>
          </a:p>
        </p:txBody>
      </p:sp>
      <p:sp>
        <p:nvSpPr>
          <p:cNvPr id="515075" name="Rectangle 3"/>
          <p:cNvSpPr>
            <a:spLocks noGrp="1" noChangeArrowheads="1"/>
          </p:cNvSpPr>
          <p:nvPr>
            <p:ph type="body" idx="1"/>
          </p:nvPr>
        </p:nvSpPr>
        <p:spPr>
          <a:xfrm>
            <a:off x="457200" y="4365104"/>
            <a:ext cx="8686800" cy="1883296"/>
          </a:xfrm>
        </p:spPr>
        <p:txBody>
          <a:bodyPr/>
          <a:lstStyle/>
          <a:p>
            <a:pPr>
              <a:lnSpc>
                <a:spcPct val="90000"/>
              </a:lnSpc>
            </a:pPr>
            <a:r>
              <a:rPr lang="zh-CN" altLang="en-US" sz="2800" dirty="0">
                <a:ea typeface="宋体" charset="-122"/>
              </a:rPr>
              <a:t>顺序地将每一个单元中电压有点下降的内容读入到</a:t>
            </a:r>
            <a:r>
              <a:rPr lang="en-US" altLang="zh-CN" sz="2800" dirty="0">
                <a:ea typeface="宋体" charset="-122"/>
              </a:rPr>
              <a:t>D</a:t>
            </a:r>
            <a:r>
              <a:rPr lang="zh-CN" altLang="en-US" sz="2800" dirty="0">
                <a:ea typeface="宋体" charset="-122"/>
              </a:rPr>
              <a:t>锁存器，然后写回一个来自锁存器的固定低电平或高电平</a:t>
            </a:r>
            <a:endParaRPr lang="en-US" altLang="zh-CN" sz="2800" dirty="0">
              <a:ea typeface="宋体" charset="-122"/>
            </a:endParaRPr>
          </a:p>
          <a:p>
            <a:pPr>
              <a:lnSpc>
                <a:spcPct val="90000"/>
              </a:lnSpc>
            </a:pPr>
            <a:r>
              <a:rPr lang="zh-CN" altLang="en-US" sz="2800" dirty="0">
                <a:ea typeface="宋体" charset="-122"/>
              </a:rPr>
              <a:t>每隔几毫秒就刷新存储单元一遍。</a:t>
            </a:r>
            <a:endParaRPr lang="en-US" altLang="zh-CN" sz="2800" dirty="0">
              <a:ea typeface="宋体" charset="-122"/>
            </a:endParaRPr>
          </a:p>
          <a:p>
            <a:pPr marL="0" indent="0">
              <a:lnSpc>
                <a:spcPct val="90000"/>
              </a:lnSpc>
              <a:buNone/>
            </a:pPr>
            <a:endParaRPr lang="en-US" altLang="zh-CN" sz="2800" dirty="0">
              <a:ea typeface="宋体" charset="-122"/>
            </a:endParaRPr>
          </a:p>
        </p:txBody>
      </p:sp>
      <p:graphicFrame>
        <p:nvGraphicFramePr>
          <p:cNvPr id="515076" name="Object 4"/>
          <p:cNvGraphicFramePr>
            <a:graphicFrameLocks noChangeAspect="1"/>
          </p:cNvGraphicFramePr>
          <p:nvPr/>
        </p:nvGraphicFramePr>
        <p:xfrm>
          <a:off x="533400" y="1241425"/>
          <a:ext cx="8153400" cy="2616203"/>
        </p:xfrm>
        <a:graphic>
          <a:graphicData uri="http://schemas.openxmlformats.org/presentationml/2006/ole">
            <mc:AlternateContent xmlns:mc="http://schemas.openxmlformats.org/markup-compatibility/2006">
              <mc:Choice xmlns:v="urn:schemas-microsoft-com:vml" Requires="v">
                <p:oleObj spid="_x0000_s353345" name="Artwork" r:id="rId4" imgW="5106113" imgH="1895238" progId="">
                  <p:embed/>
                </p:oleObj>
              </mc:Choice>
              <mc:Fallback>
                <p:oleObj name="Artwork" r:id="rId4" imgW="5106113" imgH="1895238"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241425"/>
                        <a:ext cx="8153400" cy="2616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40</a:t>
            </a:fld>
            <a:endParaRPr lang="en-US" altLang="zh-CN"/>
          </a:p>
        </p:txBody>
      </p:sp>
      <p:sp>
        <p:nvSpPr>
          <p:cNvPr id="7" name="页脚占位符 6"/>
          <p:cNvSpPr>
            <a:spLocks noGrp="1"/>
          </p:cNvSpPr>
          <p:nvPr>
            <p:ph type="ftr" sz="quarter" idx="11"/>
          </p:nvPr>
        </p:nvSpPr>
        <p:spPr/>
        <p:txBody>
          <a:bodyPr/>
          <a:lstStyle/>
          <a:p>
            <a:pPr>
              <a:defRPr/>
            </a:pPr>
            <a:r>
              <a:rPr lang="en-US" altLang="zh-CN"/>
              <a:t>PLDs</a:t>
            </a:r>
          </a:p>
        </p:txBody>
      </p:sp>
      <p:sp>
        <p:nvSpPr>
          <p:cNvPr id="2" name="日期占位符 1"/>
          <p:cNvSpPr>
            <a:spLocks noGrp="1"/>
          </p:cNvSpPr>
          <p:nvPr>
            <p:ph type="dt" sz="half" idx="10"/>
          </p:nvPr>
        </p:nvSpPr>
        <p:spPr/>
        <p:txBody>
          <a:bodyPr/>
          <a:lstStyle/>
          <a:p>
            <a:pPr>
              <a:defRPr/>
            </a:pPr>
            <a:fld id="{133F42DF-6238-4247-BF64-AF2E3ED1EF4E}" type="datetime2">
              <a:rPr lang="zh-CN" altLang="en-US" smtClean="0"/>
              <a:t>2019年6月4日</a:t>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a:xfrm>
            <a:off x="857224" y="228600"/>
            <a:ext cx="8286776" cy="609600"/>
          </a:xfrm>
        </p:spPr>
        <p:txBody>
          <a:bodyPr/>
          <a:lstStyle/>
          <a:p>
            <a:r>
              <a:rPr lang="en-US" altLang="zh-CN" dirty="0">
                <a:ea typeface="宋体" charset="-122"/>
              </a:rPr>
              <a:t>DRAM-chip</a:t>
            </a:r>
            <a:r>
              <a:rPr lang="zh-CN" altLang="en-US" dirty="0">
                <a:ea typeface="宋体" charset="-122"/>
              </a:rPr>
              <a:t>内部结构</a:t>
            </a:r>
            <a:endParaRPr lang="en-US" altLang="zh-CN" dirty="0">
              <a:ea typeface="宋体" charset="-122"/>
            </a:endParaRPr>
          </a:p>
        </p:txBody>
      </p:sp>
      <p:graphicFrame>
        <p:nvGraphicFramePr>
          <p:cNvPr id="516099" name="Object 3"/>
          <p:cNvGraphicFramePr>
            <a:graphicFrameLocks noChangeAspect="1"/>
          </p:cNvGraphicFramePr>
          <p:nvPr/>
        </p:nvGraphicFramePr>
        <p:xfrm>
          <a:off x="2590800" y="1066800"/>
          <a:ext cx="6248400" cy="5607050"/>
        </p:xfrm>
        <a:graphic>
          <a:graphicData uri="http://schemas.openxmlformats.org/presentationml/2006/ole">
            <mc:AlternateContent xmlns:mc="http://schemas.openxmlformats.org/markup-compatibility/2006">
              <mc:Choice xmlns:v="urn:schemas-microsoft-com:vml" Requires="v">
                <p:oleObj spid="_x0000_s354368" name="Artwork" r:id="rId4" imgW="4458322" imgH="4001058" progId="">
                  <p:embed/>
                </p:oleObj>
              </mc:Choice>
              <mc:Fallback>
                <p:oleObj name="Artwork" r:id="rId4" imgW="4458322" imgH="4001058"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1066800"/>
                        <a:ext cx="6248400" cy="5607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6100" name="Text Box 4"/>
          <p:cNvSpPr txBox="1">
            <a:spLocks noChangeArrowheads="1"/>
          </p:cNvSpPr>
          <p:nvPr/>
        </p:nvSpPr>
        <p:spPr bwMode="auto">
          <a:xfrm>
            <a:off x="517525" y="1336675"/>
            <a:ext cx="1217613" cy="822325"/>
          </a:xfrm>
          <a:prstGeom prst="rect">
            <a:avLst/>
          </a:prstGeom>
          <a:noFill/>
          <a:ln w="25400">
            <a:noFill/>
            <a:miter lim="800000"/>
            <a:headEnd/>
            <a:tailEnd/>
          </a:ln>
          <a:effectLst/>
        </p:spPr>
        <p:txBody>
          <a:bodyPr wrap="none">
            <a:spAutoFit/>
          </a:bodyPr>
          <a:lstStyle/>
          <a:p>
            <a:pPr eaLnBrk="0" hangingPunct="0"/>
            <a:r>
              <a:rPr lang="en-US" altLang="zh-CN" dirty="0">
                <a:latin typeface="Helvetica" pitchFamily="34" charset="0"/>
                <a:ea typeface="宋体" charset="-122"/>
              </a:rPr>
              <a:t>64K x 1</a:t>
            </a:r>
            <a:br>
              <a:rPr lang="en-US" altLang="zh-CN" dirty="0">
                <a:latin typeface="Helvetica" pitchFamily="34" charset="0"/>
                <a:ea typeface="宋体" charset="-122"/>
              </a:rPr>
            </a:br>
            <a:r>
              <a:rPr lang="en-US" altLang="zh-CN" dirty="0">
                <a:latin typeface="Helvetica" pitchFamily="34" charset="0"/>
                <a:ea typeface="宋体" charset="-122"/>
              </a:rPr>
              <a:t>DRAM</a:t>
            </a:r>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41</a:t>
            </a:fld>
            <a:endParaRPr lang="en-US" altLang="zh-CN"/>
          </a:p>
        </p:txBody>
      </p:sp>
      <p:sp>
        <p:nvSpPr>
          <p:cNvPr id="7" name="页脚占位符 6"/>
          <p:cNvSpPr>
            <a:spLocks noGrp="1"/>
          </p:cNvSpPr>
          <p:nvPr>
            <p:ph type="ftr" sz="quarter" idx="11"/>
          </p:nvPr>
        </p:nvSpPr>
        <p:spPr/>
        <p:txBody>
          <a:bodyPr/>
          <a:lstStyle/>
          <a:p>
            <a:pPr>
              <a:defRPr/>
            </a:pPr>
            <a:r>
              <a:rPr lang="en-US" altLang="zh-CN"/>
              <a:t>PLDs</a:t>
            </a:r>
          </a:p>
        </p:txBody>
      </p:sp>
      <p:sp>
        <p:nvSpPr>
          <p:cNvPr id="2" name="日期占位符 1"/>
          <p:cNvSpPr>
            <a:spLocks noGrp="1"/>
          </p:cNvSpPr>
          <p:nvPr>
            <p:ph type="dt" sz="half" idx="10"/>
          </p:nvPr>
        </p:nvSpPr>
        <p:spPr/>
        <p:txBody>
          <a:bodyPr/>
          <a:lstStyle/>
          <a:p>
            <a:pPr>
              <a:defRPr/>
            </a:pPr>
            <a:fld id="{B61890B3-65E3-4524-B661-EA058831254C}" type="datetime2">
              <a:rPr lang="zh-CN" altLang="en-US" smtClean="0"/>
              <a:t>2019年6月4日</a:t>
            </a:fld>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a:xfrm>
            <a:off x="954075" y="169073"/>
            <a:ext cx="7686700" cy="785794"/>
          </a:xfrm>
        </p:spPr>
        <p:txBody>
          <a:bodyPr/>
          <a:lstStyle/>
          <a:p>
            <a:r>
              <a:rPr lang="en-US" altLang="zh-CN" dirty="0">
                <a:ea typeface="宋体" pitchFamily="2" charset="-122"/>
              </a:rPr>
              <a:t>RAM</a:t>
            </a:r>
            <a:r>
              <a:rPr lang="zh-CN" altLang="en-US" dirty="0">
                <a:ea typeface="宋体" pitchFamily="2" charset="-122"/>
              </a:rPr>
              <a:t>应用</a:t>
            </a:r>
            <a:r>
              <a:rPr lang="en-US" altLang="zh-CN" dirty="0">
                <a:ea typeface="宋体" pitchFamily="2" charset="-122"/>
              </a:rPr>
              <a:t>-</a:t>
            </a:r>
            <a:r>
              <a:rPr lang="zh-CN" altLang="en-US" dirty="0">
                <a:ea typeface="宋体" pitchFamily="2" charset="-122"/>
              </a:rPr>
              <a:t>查找表技术</a:t>
            </a:r>
            <a:endParaRPr lang="en-US" altLang="zh-CN" dirty="0">
              <a:ea typeface="宋体" pitchFamily="2" charset="-122"/>
            </a:endParaRPr>
          </a:p>
        </p:txBody>
      </p:sp>
      <p:sp>
        <p:nvSpPr>
          <p:cNvPr id="377939" name="Rectangle 83"/>
          <p:cNvSpPr>
            <a:spLocks noChangeArrowheads="1"/>
          </p:cNvSpPr>
          <p:nvPr/>
        </p:nvSpPr>
        <p:spPr bwMode="auto">
          <a:xfrm>
            <a:off x="323850" y="1209751"/>
            <a:ext cx="8820150" cy="2587339"/>
          </a:xfrm>
          <a:prstGeom prst="rect">
            <a:avLst/>
          </a:prstGeom>
          <a:noFill/>
          <a:ln w="9525">
            <a:noFill/>
            <a:miter lim="800000"/>
            <a:headEnd/>
            <a:tailEnd/>
          </a:ln>
          <a:effectLst/>
        </p:spPr>
        <p:txBody>
          <a:bodyPr/>
          <a:lstStyle/>
          <a:p>
            <a:pPr>
              <a:buFont typeface="Arial" pitchFamily="34" charset="0"/>
              <a:buChar char="•"/>
            </a:pPr>
            <a:r>
              <a:rPr lang="zh-CN" altLang="en-US" sz="2400" dirty="0"/>
              <a:t>查找表（</a:t>
            </a:r>
            <a:r>
              <a:rPr lang="en-US" altLang="zh-CN" sz="2400" dirty="0"/>
              <a:t>Look-Up-Table)</a:t>
            </a:r>
            <a:r>
              <a:rPr lang="zh-CN" altLang="en-US" sz="2400" dirty="0"/>
              <a:t>简称为</a:t>
            </a:r>
            <a:r>
              <a:rPr lang="en-US" altLang="zh-CN" sz="2400" dirty="0"/>
              <a:t>LUT</a:t>
            </a:r>
            <a:r>
              <a:rPr lang="zh-CN" altLang="en-US" sz="2400" dirty="0"/>
              <a:t>，本质上就是一个</a:t>
            </a:r>
            <a:r>
              <a:rPr lang="en-US" altLang="zh-CN" sz="2400" dirty="0"/>
              <a:t>RAM</a:t>
            </a:r>
            <a:r>
              <a:rPr lang="zh-CN" altLang="en-US" sz="2400" dirty="0"/>
              <a:t>。</a:t>
            </a:r>
            <a:endParaRPr lang="en-US" altLang="zh-CN" sz="2400" dirty="0"/>
          </a:p>
          <a:p>
            <a:pPr>
              <a:buFont typeface="Arial" pitchFamily="34" charset="0"/>
              <a:buChar char="•"/>
            </a:pPr>
            <a:r>
              <a:rPr lang="zh-CN" altLang="en-US" sz="2400" dirty="0"/>
              <a:t>目前</a:t>
            </a:r>
            <a:r>
              <a:rPr lang="en-US" altLang="zh-CN" sz="2400" dirty="0"/>
              <a:t>FPGA</a:t>
            </a:r>
            <a:r>
              <a:rPr lang="zh-CN" altLang="en-US" sz="2400" dirty="0"/>
              <a:t>中多使用</a:t>
            </a:r>
            <a:r>
              <a:rPr lang="en-US" altLang="zh-CN" sz="2400" dirty="0"/>
              <a:t>4</a:t>
            </a:r>
            <a:r>
              <a:rPr lang="zh-CN" altLang="en-US" sz="2400" dirty="0"/>
              <a:t>输入的</a:t>
            </a:r>
            <a:r>
              <a:rPr lang="en-US" altLang="zh-CN" sz="2400" dirty="0"/>
              <a:t>LUT</a:t>
            </a:r>
            <a:r>
              <a:rPr lang="zh-CN" altLang="en-US" sz="2400" dirty="0"/>
              <a:t>， 当用户通过原理图或硬件描述语言描述了一个逻辑电路以后，</a:t>
            </a:r>
            <a:r>
              <a:rPr lang="en-US" altLang="zh-CN" sz="2400" dirty="0"/>
              <a:t>PLD/FPGA</a:t>
            </a:r>
            <a:r>
              <a:rPr lang="zh-CN" altLang="en-US" sz="2400" dirty="0"/>
              <a:t>开发软件会自动计算逻辑电路的所有可能的结果，并把结果事先写入一个有</a:t>
            </a:r>
            <a:r>
              <a:rPr lang="en-US" altLang="zh-CN" sz="2400" dirty="0"/>
              <a:t>4</a:t>
            </a:r>
            <a:r>
              <a:rPr lang="zh-CN" altLang="en-US" sz="2400" dirty="0"/>
              <a:t>位地址线的</a:t>
            </a:r>
            <a:r>
              <a:rPr lang="en-US" altLang="zh-CN" sz="2400" dirty="0"/>
              <a:t>16x1 </a:t>
            </a:r>
            <a:r>
              <a:rPr lang="zh-CN" altLang="en-US" sz="2400" dirty="0"/>
              <a:t>的</a:t>
            </a:r>
            <a:r>
              <a:rPr lang="en-US" altLang="zh-CN" sz="2400" dirty="0"/>
              <a:t>RAM</a:t>
            </a:r>
            <a:r>
              <a:rPr lang="zh-CN" altLang="en-US" sz="2400" dirty="0"/>
              <a:t>。</a:t>
            </a:r>
            <a:endParaRPr lang="en-US" altLang="zh-CN" sz="2400" dirty="0"/>
          </a:p>
          <a:p>
            <a:pPr>
              <a:buFont typeface="Arial" pitchFamily="34" charset="0"/>
              <a:buChar char="•"/>
            </a:pPr>
            <a:r>
              <a:rPr lang="zh-CN" altLang="en-US" sz="2400" dirty="0"/>
              <a:t>每输入一组信号进行逻辑运算就等于输入一个地址进行查表，找出地址对应的内容，然后输出即可。</a:t>
            </a:r>
            <a:br>
              <a:rPr lang="zh-CN" altLang="en-US" sz="2400" dirty="0"/>
            </a:br>
            <a:endParaRPr lang="zh-CN" altLang="en-US" sz="2400" dirty="0"/>
          </a:p>
        </p:txBody>
      </p:sp>
      <p:sp>
        <p:nvSpPr>
          <p:cNvPr id="11" name="灯片编号占位符 10"/>
          <p:cNvSpPr>
            <a:spLocks noGrp="1"/>
          </p:cNvSpPr>
          <p:nvPr>
            <p:ph type="sldNum" sz="quarter" idx="10"/>
          </p:nvPr>
        </p:nvSpPr>
        <p:spPr/>
        <p:txBody>
          <a:bodyPr/>
          <a:lstStyle/>
          <a:p>
            <a:fld id="{BC23745A-BC5E-45B1-8BD5-0D9B92BC1773}" type="slidenum">
              <a:rPr lang="en-US" altLang="zh-CN" smtClean="0"/>
              <a:pPr/>
              <a:t>42</a:t>
            </a:fld>
            <a:endParaRPr lang="en-US" altLang="zh-CN"/>
          </a:p>
        </p:txBody>
      </p:sp>
      <p:sp>
        <p:nvSpPr>
          <p:cNvPr id="12" name="页脚占位符 11"/>
          <p:cNvSpPr>
            <a:spLocks noGrp="1"/>
          </p:cNvSpPr>
          <p:nvPr>
            <p:ph type="ftr" sz="quarter" idx="12"/>
          </p:nvPr>
        </p:nvSpPr>
        <p:spPr/>
        <p:txBody>
          <a:bodyPr/>
          <a:lstStyle/>
          <a:p>
            <a:r>
              <a:rPr lang="en-US" altLang="zh-CN"/>
              <a:t>PLDs</a:t>
            </a:r>
          </a:p>
        </p:txBody>
      </p:sp>
      <p:sp>
        <p:nvSpPr>
          <p:cNvPr id="2" name="日期占位符 1"/>
          <p:cNvSpPr>
            <a:spLocks noGrp="1"/>
          </p:cNvSpPr>
          <p:nvPr>
            <p:ph type="dt" sz="half" idx="11"/>
          </p:nvPr>
        </p:nvSpPr>
        <p:spPr/>
        <p:txBody>
          <a:bodyPr/>
          <a:lstStyle/>
          <a:p>
            <a:fld id="{27054456-6C59-46CB-AE5A-9CB310385FA0}" type="datetime2">
              <a:rPr lang="zh-CN" altLang="en-US" smtClean="0"/>
              <a:t>2019年6月4日</a:t>
            </a:fld>
            <a:endParaRPr lang="en-US" altLang="zh-CN"/>
          </a:p>
        </p:txBody>
      </p:sp>
      <p:sp>
        <p:nvSpPr>
          <p:cNvPr id="16" name="内容占位符 10"/>
          <p:cNvSpPr>
            <a:spLocks noGrp="1"/>
          </p:cNvSpPr>
          <p:nvPr>
            <p:ph sz="half" idx="1"/>
          </p:nvPr>
        </p:nvSpPr>
        <p:spPr>
          <a:xfrm>
            <a:off x="649039" y="4076137"/>
            <a:ext cx="2690051" cy="553063"/>
          </a:xfrm>
        </p:spPr>
        <p:txBody>
          <a:bodyPr/>
          <a:lstStyle/>
          <a:p>
            <a:pPr marL="0" indent="0">
              <a:buNone/>
            </a:pPr>
            <a:r>
              <a:rPr lang="en-US" altLang="zh-CN" dirty="0">
                <a:ea typeface="宋体" panose="02010600030101010101" pitchFamily="2" charset="-122"/>
              </a:rPr>
              <a:t>f = x</a:t>
            </a:r>
            <a:r>
              <a:rPr lang="en-US" altLang="zh-CN" baseline="-25000" dirty="0">
                <a:ea typeface="宋体" panose="02010600030101010101" pitchFamily="2" charset="-122"/>
              </a:rPr>
              <a:t>1</a:t>
            </a:r>
            <a:r>
              <a:rPr lang="en-US" altLang="zh-CN" dirty="0">
                <a:ea typeface="宋体" panose="02010600030101010101" pitchFamily="2" charset="-122"/>
              </a:rPr>
              <a:t>'x</a:t>
            </a:r>
            <a:r>
              <a:rPr lang="en-US" altLang="zh-CN" baseline="-25000" dirty="0">
                <a:ea typeface="宋体" panose="02010600030101010101" pitchFamily="2" charset="-122"/>
              </a:rPr>
              <a:t>2</a:t>
            </a:r>
            <a:r>
              <a:rPr lang="en-US" altLang="zh-CN" dirty="0">
                <a:ea typeface="宋体" panose="02010600030101010101" pitchFamily="2" charset="-122"/>
              </a:rPr>
              <a:t>' + x</a:t>
            </a:r>
            <a:r>
              <a:rPr lang="en-US" altLang="zh-CN" baseline="-25000" dirty="0">
                <a:ea typeface="宋体" panose="02010600030101010101" pitchFamily="2" charset="-122"/>
              </a:rPr>
              <a:t>1</a:t>
            </a:r>
            <a:r>
              <a:rPr lang="en-US" altLang="zh-CN" dirty="0">
                <a:ea typeface="宋体" panose="02010600030101010101" pitchFamily="2" charset="-122"/>
              </a:rPr>
              <a:t>x</a:t>
            </a:r>
            <a:r>
              <a:rPr lang="en-US" altLang="zh-CN" baseline="-25000" dirty="0">
                <a:ea typeface="宋体" panose="02010600030101010101" pitchFamily="2" charset="-122"/>
              </a:rPr>
              <a:t>2</a:t>
            </a:r>
            <a:endParaRPr lang="zh-CN" altLang="en-US" dirty="0"/>
          </a:p>
        </p:txBody>
      </p:sp>
      <p:grpSp>
        <p:nvGrpSpPr>
          <p:cNvPr id="17" name="Group 148"/>
          <p:cNvGrpSpPr>
            <a:grpSpLocks/>
          </p:cNvGrpSpPr>
          <p:nvPr/>
        </p:nvGrpSpPr>
        <p:grpSpPr bwMode="auto">
          <a:xfrm>
            <a:off x="5008314" y="3789040"/>
            <a:ext cx="3740150" cy="2774950"/>
            <a:chOff x="2640" y="1206"/>
            <a:chExt cx="2356" cy="1748"/>
          </a:xfrm>
        </p:grpSpPr>
        <p:sp>
          <p:nvSpPr>
            <p:cNvPr id="18" name="Line 149"/>
            <p:cNvSpPr>
              <a:spLocks noChangeShapeType="1"/>
            </p:cNvSpPr>
            <p:nvPr/>
          </p:nvSpPr>
          <p:spPr bwMode="auto">
            <a:xfrm>
              <a:off x="3462" y="2209"/>
              <a:ext cx="16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50"/>
            <p:cNvSpPr>
              <a:spLocks noChangeShapeType="1"/>
            </p:cNvSpPr>
            <p:nvPr/>
          </p:nvSpPr>
          <p:spPr bwMode="auto">
            <a:xfrm>
              <a:off x="3462" y="2486"/>
              <a:ext cx="16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51"/>
            <p:cNvSpPr>
              <a:spLocks noChangeShapeType="1"/>
            </p:cNvSpPr>
            <p:nvPr/>
          </p:nvSpPr>
          <p:spPr bwMode="auto">
            <a:xfrm>
              <a:off x="3462" y="1916"/>
              <a:ext cx="16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52"/>
            <p:cNvSpPr>
              <a:spLocks noChangeShapeType="1"/>
            </p:cNvSpPr>
            <p:nvPr/>
          </p:nvSpPr>
          <p:spPr bwMode="auto">
            <a:xfrm>
              <a:off x="3462" y="1624"/>
              <a:ext cx="16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153"/>
            <p:cNvSpPr>
              <a:spLocks noChangeShapeType="1"/>
            </p:cNvSpPr>
            <p:nvPr/>
          </p:nvSpPr>
          <p:spPr bwMode="auto">
            <a:xfrm flipH="1">
              <a:off x="3820" y="1770"/>
              <a:ext cx="325"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Freeform 154"/>
            <p:cNvSpPr>
              <a:spLocks/>
            </p:cNvSpPr>
            <p:nvPr/>
          </p:nvSpPr>
          <p:spPr bwMode="auto">
            <a:xfrm>
              <a:off x="3625" y="1542"/>
              <a:ext cx="195" cy="456"/>
            </a:xfrm>
            <a:custGeom>
              <a:avLst/>
              <a:gdLst>
                <a:gd name="T0" fmla="*/ 98 w 390"/>
                <a:gd name="T1" fmla="*/ 49 h 911"/>
                <a:gd name="T2" fmla="*/ 98 w 390"/>
                <a:gd name="T3" fmla="*/ 187 h 911"/>
                <a:gd name="T4" fmla="*/ 0 w 390"/>
                <a:gd name="T5" fmla="*/ 228 h 911"/>
                <a:gd name="T6" fmla="*/ 0 w 390"/>
                <a:gd name="T7" fmla="*/ 0 h 911"/>
                <a:gd name="T8" fmla="*/ 98 w 390"/>
                <a:gd name="T9" fmla="*/ 49 h 911"/>
                <a:gd name="T10" fmla="*/ 0 60000 65536"/>
                <a:gd name="T11" fmla="*/ 0 60000 65536"/>
                <a:gd name="T12" fmla="*/ 0 60000 65536"/>
                <a:gd name="T13" fmla="*/ 0 60000 65536"/>
                <a:gd name="T14" fmla="*/ 0 60000 65536"/>
                <a:gd name="T15" fmla="*/ 0 w 390"/>
                <a:gd name="T16" fmla="*/ 0 h 911"/>
                <a:gd name="T17" fmla="*/ 390 w 390"/>
                <a:gd name="T18" fmla="*/ 911 h 911"/>
              </a:gdLst>
              <a:ahLst/>
              <a:cxnLst>
                <a:cxn ang="T10">
                  <a:pos x="T0" y="T1"/>
                </a:cxn>
                <a:cxn ang="T11">
                  <a:pos x="T2" y="T3"/>
                </a:cxn>
                <a:cxn ang="T12">
                  <a:pos x="T4" y="T5"/>
                </a:cxn>
                <a:cxn ang="T13">
                  <a:pos x="T6" y="T7"/>
                </a:cxn>
                <a:cxn ang="T14">
                  <a:pos x="T8" y="T9"/>
                </a:cxn>
              </a:cxnLst>
              <a:rect l="T15" t="T16" r="T17" b="T18"/>
              <a:pathLst>
                <a:path w="390" h="911">
                  <a:moveTo>
                    <a:pt x="390" y="195"/>
                  </a:moveTo>
                  <a:lnTo>
                    <a:pt x="390" y="748"/>
                  </a:lnTo>
                  <a:lnTo>
                    <a:pt x="0" y="911"/>
                  </a:lnTo>
                  <a:lnTo>
                    <a:pt x="0" y="0"/>
                  </a:lnTo>
                  <a:lnTo>
                    <a:pt x="390" y="195"/>
                  </a:lnTo>
                  <a:close/>
                </a:path>
              </a:pathLst>
            </a:custGeom>
            <a:solidFill>
              <a:srgbClr val="FFFFFF"/>
            </a:solidFill>
            <a:ln w="23813">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24" name="Line 155"/>
            <p:cNvSpPr>
              <a:spLocks noChangeShapeType="1"/>
            </p:cNvSpPr>
            <p:nvPr/>
          </p:nvSpPr>
          <p:spPr bwMode="auto">
            <a:xfrm flipV="1">
              <a:off x="3739" y="1949"/>
              <a:ext cx="1" cy="114"/>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Rectangle 156"/>
            <p:cNvSpPr>
              <a:spLocks noChangeArrowheads="1"/>
            </p:cNvSpPr>
            <p:nvPr/>
          </p:nvSpPr>
          <p:spPr bwMode="auto">
            <a:xfrm>
              <a:off x="4912" y="1968"/>
              <a:ext cx="8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900" i="1">
                  <a:solidFill>
                    <a:srgbClr val="000000"/>
                  </a:solidFill>
                  <a:latin typeface="Times-Roman"/>
                  <a:ea typeface="宋体" panose="02010600030101010101" pitchFamily="2" charset="-122"/>
                </a:rPr>
                <a:t>f </a:t>
              </a:r>
              <a:endParaRPr lang="en-US" altLang="zh-CN" sz="2400">
                <a:latin typeface="Times New Roman" panose="02020603050405020304" pitchFamily="18" charset="0"/>
                <a:ea typeface="宋体" panose="02010600030101010101" pitchFamily="2" charset="-122"/>
              </a:endParaRPr>
            </a:p>
          </p:txBody>
        </p:sp>
        <p:sp>
          <p:nvSpPr>
            <p:cNvPr id="26" name="Rectangle 157"/>
            <p:cNvSpPr>
              <a:spLocks noChangeArrowheads="1"/>
            </p:cNvSpPr>
            <p:nvPr/>
          </p:nvSpPr>
          <p:spPr bwMode="auto">
            <a:xfrm>
              <a:off x="3170" y="1477"/>
              <a:ext cx="292" cy="293"/>
            </a:xfrm>
            <a:prstGeom prst="rect">
              <a:avLst/>
            </a:prstGeom>
            <a:noFill/>
            <a:ln w="23813">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27" name="Rectangle 158"/>
            <p:cNvSpPr>
              <a:spLocks noChangeArrowheads="1"/>
            </p:cNvSpPr>
            <p:nvPr/>
          </p:nvSpPr>
          <p:spPr bwMode="auto">
            <a:xfrm>
              <a:off x="3229" y="1558"/>
              <a:ext cx="1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900">
                  <a:solidFill>
                    <a:srgbClr val="FF3300"/>
                  </a:solidFill>
                  <a:latin typeface="Times-Roman"/>
                  <a:ea typeface="宋体" panose="02010600030101010101" pitchFamily="2" charset="-122"/>
                </a:rPr>
                <a:t>1 </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28" name="Rectangle 159"/>
            <p:cNvSpPr>
              <a:spLocks noChangeArrowheads="1"/>
            </p:cNvSpPr>
            <p:nvPr/>
          </p:nvSpPr>
          <p:spPr bwMode="auto">
            <a:xfrm>
              <a:off x="3170" y="1770"/>
              <a:ext cx="292" cy="293"/>
            </a:xfrm>
            <a:prstGeom prst="rect">
              <a:avLst/>
            </a:prstGeom>
            <a:noFill/>
            <a:ln w="23813">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29" name="Rectangle 160"/>
            <p:cNvSpPr>
              <a:spLocks noChangeArrowheads="1"/>
            </p:cNvSpPr>
            <p:nvPr/>
          </p:nvSpPr>
          <p:spPr bwMode="auto">
            <a:xfrm>
              <a:off x="3229" y="1846"/>
              <a:ext cx="1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900">
                  <a:solidFill>
                    <a:srgbClr val="FF3300"/>
                  </a:solidFill>
                  <a:latin typeface="Times-Roman"/>
                  <a:ea typeface="宋体" panose="02010600030101010101" pitchFamily="2" charset="-122"/>
                </a:rPr>
                <a:t>0 </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30" name="Rectangle 161"/>
            <p:cNvSpPr>
              <a:spLocks noChangeArrowheads="1"/>
            </p:cNvSpPr>
            <p:nvPr/>
          </p:nvSpPr>
          <p:spPr bwMode="auto">
            <a:xfrm>
              <a:off x="3170" y="2063"/>
              <a:ext cx="292" cy="276"/>
            </a:xfrm>
            <a:prstGeom prst="rect">
              <a:avLst/>
            </a:prstGeom>
            <a:noFill/>
            <a:ln w="23813">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31" name="Rectangle 162"/>
            <p:cNvSpPr>
              <a:spLocks noChangeArrowheads="1"/>
            </p:cNvSpPr>
            <p:nvPr/>
          </p:nvSpPr>
          <p:spPr bwMode="auto">
            <a:xfrm>
              <a:off x="3229" y="2134"/>
              <a:ext cx="1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900">
                  <a:solidFill>
                    <a:srgbClr val="FF3300"/>
                  </a:solidFill>
                  <a:latin typeface="Times-Roman"/>
                  <a:ea typeface="宋体" panose="02010600030101010101" pitchFamily="2" charset="-122"/>
                </a:rPr>
                <a:t>0 </a:t>
              </a:r>
              <a:endParaRPr lang="en-US" altLang="zh-CN" sz="2400">
                <a:solidFill>
                  <a:srgbClr val="FF3300"/>
                </a:solidFill>
                <a:latin typeface="Times New Roman" panose="02020603050405020304" pitchFamily="18" charset="0"/>
                <a:ea typeface="宋体" panose="02010600030101010101" pitchFamily="2" charset="-122"/>
              </a:endParaRPr>
            </a:p>
          </p:txBody>
        </p:sp>
        <p:sp>
          <p:nvSpPr>
            <p:cNvPr id="32" name="Rectangle 163"/>
            <p:cNvSpPr>
              <a:spLocks noChangeArrowheads="1"/>
            </p:cNvSpPr>
            <p:nvPr/>
          </p:nvSpPr>
          <p:spPr bwMode="auto">
            <a:xfrm>
              <a:off x="3170" y="2339"/>
              <a:ext cx="292" cy="293"/>
            </a:xfrm>
            <a:prstGeom prst="rect">
              <a:avLst/>
            </a:prstGeom>
            <a:noFill/>
            <a:ln w="23813">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33" name="Line 164"/>
            <p:cNvSpPr>
              <a:spLocks noChangeShapeType="1"/>
            </p:cNvSpPr>
            <p:nvPr/>
          </p:nvSpPr>
          <p:spPr bwMode="auto">
            <a:xfrm flipH="1">
              <a:off x="3820" y="2339"/>
              <a:ext cx="325"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Freeform 165"/>
            <p:cNvSpPr>
              <a:spLocks/>
            </p:cNvSpPr>
            <p:nvPr/>
          </p:nvSpPr>
          <p:spPr bwMode="auto">
            <a:xfrm>
              <a:off x="3625" y="2112"/>
              <a:ext cx="195" cy="471"/>
            </a:xfrm>
            <a:custGeom>
              <a:avLst/>
              <a:gdLst>
                <a:gd name="T0" fmla="*/ 98 w 390"/>
                <a:gd name="T1" fmla="*/ 48 h 944"/>
                <a:gd name="T2" fmla="*/ 98 w 390"/>
                <a:gd name="T3" fmla="*/ 186 h 944"/>
                <a:gd name="T4" fmla="*/ 0 w 390"/>
                <a:gd name="T5" fmla="*/ 235 h 944"/>
                <a:gd name="T6" fmla="*/ 0 w 390"/>
                <a:gd name="T7" fmla="*/ 0 h 944"/>
                <a:gd name="T8" fmla="*/ 98 w 390"/>
                <a:gd name="T9" fmla="*/ 48 h 944"/>
                <a:gd name="T10" fmla="*/ 0 60000 65536"/>
                <a:gd name="T11" fmla="*/ 0 60000 65536"/>
                <a:gd name="T12" fmla="*/ 0 60000 65536"/>
                <a:gd name="T13" fmla="*/ 0 60000 65536"/>
                <a:gd name="T14" fmla="*/ 0 60000 65536"/>
                <a:gd name="T15" fmla="*/ 0 w 390"/>
                <a:gd name="T16" fmla="*/ 0 h 944"/>
                <a:gd name="T17" fmla="*/ 390 w 390"/>
                <a:gd name="T18" fmla="*/ 944 h 944"/>
              </a:gdLst>
              <a:ahLst/>
              <a:cxnLst>
                <a:cxn ang="T10">
                  <a:pos x="T0" y="T1"/>
                </a:cxn>
                <a:cxn ang="T11">
                  <a:pos x="T2" y="T3"/>
                </a:cxn>
                <a:cxn ang="T12">
                  <a:pos x="T4" y="T5"/>
                </a:cxn>
                <a:cxn ang="T13">
                  <a:pos x="T6" y="T7"/>
                </a:cxn>
                <a:cxn ang="T14">
                  <a:pos x="T8" y="T9"/>
                </a:cxn>
              </a:cxnLst>
              <a:rect l="T15" t="T16" r="T17" b="T18"/>
              <a:pathLst>
                <a:path w="390" h="944">
                  <a:moveTo>
                    <a:pt x="390" y="195"/>
                  </a:moveTo>
                  <a:lnTo>
                    <a:pt x="390" y="748"/>
                  </a:lnTo>
                  <a:lnTo>
                    <a:pt x="0" y="944"/>
                  </a:lnTo>
                  <a:lnTo>
                    <a:pt x="0" y="0"/>
                  </a:lnTo>
                  <a:lnTo>
                    <a:pt x="390" y="195"/>
                  </a:lnTo>
                  <a:close/>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35" name="Line 166"/>
            <p:cNvSpPr>
              <a:spLocks noChangeShapeType="1"/>
            </p:cNvSpPr>
            <p:nvPr/>
          </p:nvSpPr>
          <p:spPr bwMode="auto">
            <a:xfrm flipV="1">
              <a:off x="3739" y="2518"/>
              <a:ext cx="1" cy="114"/>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167"/>
            <p:cNvSpPr>
              <a:spLocks noChangeShapeType="1"/>
            </p:cNvSpPr>
            <p:nvPr/>
          </p:nvSpPr>
          <p:spPr bwMode="auto">
            <a:xfrm>
              <a:off x="4145" y="2209"/>
              <a:ext cx="179"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168"/>
            <p:cNvSpPr>
              <a:spLocks noChangeShapeType="1"/>
            </p:cNvSpPr>
            <p:nvPr/>
          </p:nvSpPr>
          <p:spPr bwMode="auto">
            <a:xfrm>
              <a:off x="4145" y="1916"/>
              <a:ext cx="179"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169"/>
            <p:cNvSpPr>
              <a:spLocks noChangeShapeType="1"/>
            </p:cNvSpPr>
            <p:nvPr/>
          </p:nvSpPr>
          <p:spPr bwMode="auto">
            <a:xfrm flipH="1">
              <a:off x="4503" y="2063"/>
              <a:ext cx="341"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Freeform 170"/>
            <p:cNvSpPr>
              <a:spLocks/>
            </p:cNvSpPr>
            <p:nvPr/>
          </p:nvSpPr>
          <p:spPr bwMode="auto">
            <a:xfrm>
              <a:off x="4324" y="1835"/>
              <a:ext cx="179" cy="456"/>
            </a:xfrm>
            <a:custGeom>
              <a:avLst/>
              <a:gdLst>
                <a:gd name="T0" fmla="*/ 90 w 358"/>
                <a:gd name="T1" fmla="*/ 41 h 911"/>
                <a:gd name="T2" fmla="*/ 90 w 358"/>
                <a:gd name="T3" fmla="*/ 179 h 911"/>
                <a:gd name="T4" fmla="*/ 0 w 358"/>
                <a:gd name="T5" fmla="*/ 228 h 911"/>
                <a:gd name="T6" fmla="*/ 0 w 358"/>
                <a:gd name="T7" fmla="*/ 0 h 911"/>
                <a:gd name="T8" fmla="*/ 90 w 358"/>
                <a:gd name="T9" fmla="*/ 41 h 911"/>
                <a:gd name="T10" fmla="*/ 0 60000 65536"/>
                <a:gd name="T11" fmla="*/ 0 60000 65536"/>
                <a:gd name="T12" fmla="*/ 0 60000 65536"/>
                <a:gd name="T13" fmla="*/ 0 60000 65536"/>
                <a:gd name="T14" fmla="*/ 0 60000 65536"/>
                <a:gd name="T15" fmla="*/ 0 w 358"/>
                <a:gd name="T16" fmla="*/ 0 h 911"/>
                <a:gd name="T17" fmla="*/ 358 w 358"/>
                <a:gd name="T18" fmla="*/ 911 h 911"/>
              </a:gdLst>
              <a:ahLst/>
              <a:cxnLst>
                <a:cxn ang="T10">
                  <a:pos x="T0" y="T1"/>
                </a:cxn>
                <a:cxn ang="T11">
                  <a:pos x="T2" y="T3"/>
                </a:cxn>
                <a:cxn ang="T12">
                  <a:pos x="T4" y="T5"/>
                </a:cxn>
                <a:cxn ang="T13">
                  <a:pos x="T6" y="T7"/>
                </a:cxn>
                <a:cxn ang="T14">
                  <a:pos x="T8" y="T9"/>
                </a:cxn>
              </a:cxnLst>
              <a:rect l="T15" t="T16" r="T17" b="T18"/>
              <a:pathLst>
                <a:path w="358" h="911">
                  <a:moveTo>
                    <a:pt x="358" y="163"/>
                  </a:moveTo>
                  <a:lnTo>
                    <a:pt x="358" y="716"/>
                  </a:lnTo>
                  <a:lnTo>
                    <a:pt x="0" y="911"/>
                  </a:lnTo>
                  <a:lnTo>
                    <a:pt x="0" y="0"/>
                  </a:lnTo>
                  <a:lnTo>
                    <a:pt x="358" y="163"/>
                  </a:lnTo>
                  <a:close/>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40" name="Line 171"/>
            <p:cNvSpPr>
              <a:spLocks noChangeShapeType="1"/>
            </p:cNvSpPr>
            <p:nvPr/>
          </p:nvSpPr>
          <p:spPr bwMode="auto">
            <a:xfrm flipV="1">
              <a:off x="4145" y="2209"/>
              <a:ext cx="1" cy="130"/>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172"/>
            <p:cNvSpPr>
              <a:spLocks noChangeShapeType="1"/>
            </p:cNvSpPr>
            <p:nvPr/>
          </p:nvSpPr>
          <p:spPr bwMode="auto">
            <a:xfrm>
              <a:off x="4145" y="1770"/>
              <a:ext cx="1" cy="146"/>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Freeform 173"/>
            <p:cNvSpPr>
              <a:spLocks/>
            </p:cNvSpPr>
            <p:nvPr/>
          </p:nvSpPr>
          <p:spPr bwMode="auto">
            <a:xfrm>
              <a:off x="2828" y="1315"/>
              <a:ext cx="1610" cy="569"/>
            </a:xfrm>
            <a:custGeom>
              <a:avLst/>
              <a:gdLst>
                <a:gd name="T0" fmla="*/ 0 w 3220"/>
                <a:gd name="T1" fmla="*/ 0 h 1139"/>
                <a:gd name="T2" fmla="*/ 805 w 3220"/>
                <a:gd name="T3" fmla="*/ 0 h 1139"/>
                <a:gd name="T4" fmla="*/ 805 w 3220"/>
                <a:gd name="T5" fmla="*/ 284 h 1139"/>
                <a:gd name="T6" fmla="*/ 0 60000 65536"/>
                <a:gd name="T7" fmla="*/ 0 60000 65536"/>
                <a:gd name="T8" fmla="*/ 0 60000 65536"/>
                <a:gd name="T9" fmla="*/ 0 w 3220"/>
                <a:gd name="T10" fmla="*/ 0 h 1139"/>
                <a:gd name="T11" fmla="*/ 3220 w 3220"/>
                <a:gd name="T12" fmla="*/ 1139 h 1139"/>
              </a:gdLst>
              <a:ahLst/>
              <a:cxnLst>
                <a:cxn ang="T6">
                  <a:pos x="T0" y="T1"/>
                </a:cxn>
                <a:cxn ang="T7">
                  <a:pos x="T2" y="T3"/>
                </a:cxn>
                <a:cxn ang="T8">
                  <a:pos x="T4" y="T5"/>
                </a:cxn>
              </a:cxnLst>
              <a:rect l="T9" t="T10" r="T11" b="T12"/>
              <a:pathLst>
                <a:path w="3220" h="1139">
                  <a:moveTo>
                    <a:pt x="0" y="0"/>
                  </a:moveTo>
                  <a:lnTo>
                    <a:pt x="3220" y="0"/>
                  </a:lnTo>
                  <a:lnTo>
                    <a:pt x="3220" y="1139"/>
                  </a:lnTo>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43" name="Rectangle 174"/>
            <p:cNvSpPr>
              <a:spLocks noChangeArrowheads="1"/>
            </p:cNvSpPr>
            <p:nvPr/>
          </p:nvSpPr>
          <p:spPr bwMode="auto">
            <a:xfrm>
              <a:off x="3229" y="2422"/>
              <a:ext cx="1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900">
                  <a:solidFill>
                    <a:srgbClr val="FF3300"/>
                  </a:solidFill>
                  <a:latin typeface="Times-Roman"/>
                  <a:ea typeface="宋体" panose="02010600030101010101" pitchFamily="2" charset="-122"/>
                </a:rPr>
                <a:t>1 </a:t>
              </a:r>
              <a:endParaRPr lang="en-US" altLang="zh-CN" sz="2400">
                <a:solidFill>
                  <a:srgbClr val="FF3300"/>
                </a:solidFill>
                <a:latin typeface="Times New Roman" panose="02020603050405020304" pitchFamily="18" charset="0"/>
                <a:ea typeface="宋体" panose="02010600030101010101" pitchFamily="2" charset="-122"/>
              </a:endParaRPr>
            </a:p>
          </p:txBody>
        </p:sp>
        <p:grpSp>
          <p:nvGrpSpPr>
            <p:cNvPr id="44" name="Group 175"/>
            <p:cNvGrpSpPr>
              <a:grpSpLocks/>
            </p:cNvGrpSpPr>
            <p:nvPr/>
          </p:nvGrpSpPr>
          <p:grpSpPr bwMode="auto">
            <a:xfrm>
              <a:off x="2640" y="1206"/>
              <a:ext cx="172" cy="222"/>
              <a:chOff x="1612" y="626"/>
              <a:chExt cx="172" cy="222"/>
            </a:xfrm>
          </p:grpSpPr>
          <p:sp>
            <p:nvSpPr>
              <p:cNvPr id="52" name="Rectangle 176"/>
              <p:cNvSpPr>
                <a:spLocks noChangeArrowheads="1"/>
              </p:cNvSpPr>
              <p:nvPr/>
            </p:nvSpPr>
            <p:spPr bwMode="auto">
              <a:xfrm>
                <a:off x="1612" y="626"/>
                <a:ext cx="11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900" i="1">
                    <a:solidFill>
                      <a:srgbClr val="000000"/>
                    </a:solidFill>
                    <a:latin typeface="Times-Roman"/>
                    <a:ea typeface="宋体" panose="02010600030101010101" pitchFamily="2" charset="-122"/>
                  </a:rPr>
                  <a:t>x </a:t>
                </a:r>
                <a:endParaRPr lang="en-US" altLang="zh-CN" sz="2400">
                  <a:latin typeface="Times New Roman" panose="02020603050405020304" pitchFamily="18" charset="0"/>
                  <a:ea typeface="宋体" panose="02010600030101010101" pitchFamily="2" charset="-122"/>
                </a:endParaRPr>
              </a:p>
            </p:txBody>
          </p:sp>
          <p:sp>
            <p:nvSpPr>
              <p:cNvPr id="53" name="Rectangle 177"/>
              <p:cNvSpPr>
                <a:spLocks noChangeArrowheads="1"/>
              </p:cNvSpPr>
              <p:nvPr/>
            </p:nvSpPr>
            <p:spPr bwMode="auto">
              <a:xfrm>
                <a:off x="1684" y="704"/>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500">
                    <a:solidFill>
                      <a:srgbClr val="000000"/>
                    </a:solidFill>
                    <a:latin typeface="Times-Roman"/>
                    <a:ea typeface="宋体" panose="02010600030101010101" pitchFamily="2" charset="-122"/>
                  </a:rPr>
                  <a:t>1 </a:t>
                </a:r>
                <a:endParaRPr lang="en-US" altLang="zh-CN" sz="2400">
                  <a:latin typeface="Times New Roman" panose="02020603050405020304" pitchFamily="18" charset="0"/>
                  <a:ea typeface="宋体" panose="02010600030101010101" pitchFamily="2" charset="-122"/>
                </a:endParaRPr>
              </a:p>
            </p:txBody>
          </p:sp>
        </p:grpSp>
        <p:sp>
          <p:nvSpPr>
            <p:cNvPr id="45" name="Rectangle 178"/>
            <p:cNvSpPr>
              <a:spLocks noChangeArrowheads="1"/>
            </p:cNvSpPr>
            <p:nvPr/>
          </p:nvSpPr>
          <p:spPr bwMode="auto">
            <a:xfrm>
              <a:off x="2640" y="2736"/>
              <a:ext cx="11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900" i="1">
                  <a:solidFill>
                    <a:srgbClr val="000000"/>
                  </a:solidFill>
                  <a:latin typeface="Times-Roman"/>
                  <a:ea typeface="宋体" panose="02010600030101010101" pitchFamily="2" charset="-122"/>
                </a:rPr>
                <a:t>x </a:t>
              </a:r>
              <a:endParaRPr lang="en-US" altLang="zh-CN" sz="2400">
                <a:latin typeface="Times New Roman" panose="02020603050405020304" pitchFamily="18" charset="0"/>
                <a:ea typeface="宋体" panose="02010600030101010101" pitchFamily="2" charset="-122"/>
              </a:endParaRPr>
            </a:p>
          </p:txBody>
        </p:sp>
        <p:sp>
          <p:nvSpPr>
            <p:cNvPr id="46" name="Rectangle 179"/>
            <p:cNvSpPr>
              <a:spLocks noChangeArrowheads="1"/>
            </p:cNvSpPr>
            <p:nvPr/>
          </p:nvSpPr>
          <p:spPr bwMode="auto">
            <a:xfrm>
              <a:off x="2712" y="2810"/>
              <a:ext cx="1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500">
                  <a:solidFill>
                    <a:srgbClr val="000000"/>
                  </a:solidFill>
                  <a:latin typeface="Times-Roman"/>
                  <a:ea typeface="宋体" panose="02010600030101010101" pitchFamily="2" charset="-122"/>
                </a:rPr>
                <a:t>2 </a:t>
              </a:r>
              <a:endParaRPr lang="en-US" altLang="zh-CN" sz="2400">
                <a:latin typeface="Times New Roman" panose="02020603050405020304" pitchFamily="18" charset="0"/>
                <a:ea typeface="宋体" panose="02010600030101010101" pitchFamily="2" charset="-122"/>
              </a:endParaRPr>
            </a:p>
          </p:txBody>
        </p:sp>
        <p:sp>
          <p:nvSpPr>
            <p:cNvPr id="47" name="Line 180"/>
            <p:cNvSpPr>
              <a:spLocks noChangeShapeType="1"/>
            </p:cNvSpPr>
            <p:nvPr/>
          </p:nvSpPr>
          <p:spPr bwMode="auto">
            <a:xfrm>
              <a:off x="2824" y="2832"/>
              <a:ext cx="115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181"/>
            <p:cNvSpPr>
              <a:spLocks noChangeShapeType="1"/>
            </p:cNvSpPr>
            <p:nvPr/>
          </p:nvSpPr>
          <p:spPr bwMode="auto">
            <a:xfrm>
              <a:off x="3736" y="2544"/>
              <a:ext cx="0" cy="2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Line 182"/>
            <p:cNvSpPr>
              <a:spLocks noChangeShapeType="1"/>
            </p:cNvSpPr>
            <p:nvPr/>
          </p:nvSpPr>
          <p:spPr bwMode="auto">
            <a:xfrm flipV="1">
              <a:off x="3968" y="2064"/>
              <a:ext cx="0" cy="76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183"/>
            <p:cNvSpPr>
              <a:spLocks noChangeShapeType="1"/>
            </p:cNvSpPr>
            <p:nvPr/>
          </p:nvSpPr>
          <p:spPr bwMode="auto">
            <a:xfrm flipH="1">
              <a:off x="3736" y="2064"/>
              <a:ext cx="24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Oval 184"/>
            <p:cNvSpPr>
              <a:spLocks noChangeArrowheads="1"/>
            </p:cNvSpPr>
            <p:nvPr/>
          </p:nvSpPr>
          <p:spPr bwMode="auto">
            <a:xfrm>
              <a:off x="3712" y="2808"/>
              <a:ext cx="48" cy="48"/>
            </a:xfrm>
            <a:prstGeom prst="ellipse">
              <a:avLst/>
            </a:prstGeom>
            <a:solidFill>
              <a:schemeClr val="tx2"/>
            </a:solidFill>
            <a:ln w="9525" algn="ctr">
              <a:solidFill>
                <a:srgbClr val="0000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grpSp>
      <p:graphicFrame>
        <p:nvGraphicFramePr>
          <p:cNvPr id="54" name="Group 146"/>
          <p:cNvGraphicFramePr>
            <a:graphicFrameLocks noGrp="1"/>
          </p:cNvGraphicFramePr>
          <p:nvPr>
            <p:extLst>
              <p:ext uri="{D42A27DB-BD31-4B8C-83A1-F6EECF244321}">
                <p14:modId xmlns:p14="http://schemas.microsoft.com/office/powerpoint/2010/main" val="3779103026"/>
              </p:ext>
            </p:extLst>
          </p:nvPr>
        </p:nvGraphicFramePr>
        <p:xfrm>
          <a:off x="877639" y="4814143"/>
          <a:ext cx="1943100" cy="1422402"/>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tblGrid>
              <a:tr h="284163">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x</a:t>
                      </a:r>
                      <a:r>
                        <a:rPr kumimoji="0" lang="en-US" altLang="zh-CN" sz="18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1</a:t>
                      </a:r>
                    </a:p>
                  </a:txBody>
                  <a:tcPr marL="0" marR="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X</a:t>
                      </a:r>
                      <a:r>
                        <a:rPr kumimoji="0" lang="en-US" altLang="zh-CN" sz="18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2</a:t>
                      </a:r>
                    </a:p>
                  </a:txBody>
                  <a:tcPr marL="0" marR="0" marT="0" marB="0"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F</a:t>
                      </a:r>
                      <a:endParaRPr kumimoji="0" lang="en-US" altLang="zh-CN" sz="18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4163">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p>
                  </a:txBody>
                  <a:tcPr marL="0" marR="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p>
                  </a:txBody>
                  <a:tcPr marL="0" marR="0" marT="0" marB="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p>
                  </a:txBody>
                  <a:tcPr marL="0" marR="0" marT="0" marB="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85750">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p>
                  </a:txBody>
                  <a:tcPr marL="0" marR="0" marT="0" marB="0" horzOverflow="overflow">
                    <a:lnL>
                      <a:noFill/>
                    </a:lnL>
                    <a:lnR>
                      <a:noFill/>
                    </a:lnR>
                    <a:lnT>
                      <a:noFill/>
                    </a:lnT>
                    <a:lnB>
                      <a:noFill/>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p>
                  </a:txBody>
                  <a:tcPr marL="0" marR="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p>
                  </a:txBody>
                  <a:tcPr marL="0" marR="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2"/>
                  </a:ext>
                </a:extLst>
              </a:tr>
              <a:tr h="284163">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p>
                  </a:txBody>
                  <a:tcPr marL="0" marR="0" marT="0" marB="0" horzOverflow="overflow">
                    <a:lnL>
                      <a:noFill/>
                    </a:lnL>
                    <a:lnR>
                      <a:noFill/>
                    </a:lnR>
                    <a:lnT>
                      <a:noFill/>
                    </a:lnT>
                    <a:lnB>
                      <a:noFill/>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p>
                  </a:txBody>
                  <a:tcPr marL="0" marR="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p>
                  </a:txBody>
                  <a:tcPr marL="0" marR="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3"/>
                  </a:ext>
                </a:extLst>
              </a:tr>
              <a:tr h="284163">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p>
                  </a:txBody>
                  <a:tcPr marL="0" marR="0" marT="0" marB="0" horzOverflow="overflow">
                    <a:lnL>
                      <a:noFill/>
                    </a:lnL>
                    <a:lnR>
                      <a:noFill/>
                    </a:lnR>
                    <a:lnT>
                      <a:noFill/>
                    </a:lnT>
                    <a:lnB>
                      <a:noFill/>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p>
                  </a:txBody>
                  <a:tcPr marL="0" marR="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accent1"/>
                        </a:buClr>
                        <a:buSzPct val="7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hlink"/>
                        </a:buClr>
                        <a:buSzPct val="65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accent1"/>
                        </a:buClr>
                        <a:buSzPct val="7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p>
                  </a:txBody>
                  <a:tcPr marL="0" marR="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4759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itchFamily="2" charset="-122"/>
              </a:rPr>
              <a:t>RAM</a:t>
            </a:r>
            <a:r>
              <a:rPr lang="zh-CN" altLang="en-US" dirty="0">
                <a:ea typeface="宋体" pitchFamily="2" charset="-122"/>
              </a:rPr>
              <a:t>应用</a:t>
            </a:r>
            <a:r>
              <a:rPr lang="en-US" altLang="zh-CN" dirty="0">
                <a:ea typeface="宋体" pitchFamily="2" charset="-122"/>
              </a:rPr>
              <a:t>-</a:t>
            </a:r>
            <a:r>
              <a:rPr lang="zh-CN" altLang="en-US" dirty="0">
                <a:ea typeface="宋体" pitchFamily="2" charset="-122"/>
              </a:rPr>
              <a:t>查找表技术</a:t>
            </a:r>
            <a:endParaRPr lang="zh-CN" altLang="en-US" dirty="0"/>
          </a:p>
        </p:txBody>
      </p:sp>
      <p:sp>
        <p:nvSpPr>
          <p:cNvPr id="5" name="日期占位符 4"/>
          <p:cNvSpPr>
            <a:spLocks noGrp="1"/>
          </p:cNvSpPr>
          <p:nvPr>
            <p:ph type="dt" sz="half" idx="10"/>
          </p:nvPr>
        </p:nvSpPr>
        <p:spPr/>
        <p:txBody>
          <a:bodyPr/>
          <a:lstStyle/>
          <a:p>
            <a:pPr>
              <a:defRPr/>
            </a:pPr>
            <a:fld id="{76DA4C27-90C1-432E-A75C-1F640A33A16F}" type="datetime2">
              <a:rPr lang="zh-CN" altLang="en-US" smtClean="0"/>
              <a:t>2019年6月4日</a:t>
            </a:fld>
            <a:endParaRPr lang="en-US" altLang="zh-CN"/>
          </a:p>
        </p:txBody>
      </p:sp>
      <p:sp>
        <p:nvSpPr>
          <p:cNvPr id="6" name="页脚占位符 5"/>
          <p:cNvSpPr>
            <a:spLocks noGrp="1"/>
          </p:cNvSpPr>
          <p:nvPr>
            <p:ph type="ftr" sz="quarter" idx="11"/>
          </p:nvPr>
        </p:nvSpPr>
        <p:spPr/>
        <p:txBody>
          <a:bodyPr/>
          <a:lstStyle/>
          <a:p>
            <a:pPr>
              <a:defRPr/>
            </a:pPr>
            <a:r>
              <a:rPr lang="en-US" altLang="zh-CN"/>
              <a:t>PLDs</a:t>
            </a:r>
          </a:p>
        </p:txBody>
      </p:sp>
      <p:sp>
        <p:nvSpPr>
          <p:cNvPr id="7" name="灯片编号占位符 6"/>
          <p:cNvSpPr>
            <a:spLocks noGrp="1"/>
          </p:cNvSpPr>
          <p:nvPr>
            <p:ph type="sldNum" sz="quarter" idx="12"/>
          </p:nvPr>
        </p:nvSpPr>
        <p:spPr/>
        <p:txBody>
          <a:bodyPr/>
          <a:lstStyle/>
          <a:p>
            <a:pPr>
              <a:defRPr/>
            </a:pPr>
            <a:fld id="{9ABFBD5D-2B78-4DB4-9636-F6EF6D767400}" type="slidenum">
              <a:rPr lang="en-US" altLang="zh-CN" smtClean="0"/>
              <a:pPr>
                <a:defRPr/>
              </a:pPr>
              <a:t>43</a:t>
            </a:fld>
            <a:endParaRPr lang="en-US" altLang="zh-CN"/>
          </a:p>
        </p:txBody>
      </p:sp>
      <p:grpSp>
        <p:nvGrpSpPr>
          <p:cNvPr id="8" name="Group 189"/>
          <p:cNvGrpSpPr>
            <a:grpSpLocks/>
          </p:cNvGrpSpPr>
          <p:nvPr/>
        </p:nvGrpSpPr>
        <p:grpSpPr bwMode="auto">
          <a:xfrm>
            <a:off x="4162877" y="1218560"/>
            <a:ext cx="4930775" cy="4870450"/>
            <a:chOff x="2640" y="1012"/>
            <a:chExt cx="3106" cy="3068"/>
          </a:xfrm>
        </p:grpSpPr>
        <p:sp>
          <p:nvSpPr>
            <p:cNvPr id="9" name="Line 109"/>
            <p:cNvSpPr>
              <a:spLocks noChangeShapeType="1"/>
            </p:cNvSpPr>
            <p:nvPr/>
          </p:nvSpPr>
          <p:spPr bwMode="auto">
            <a:xfrm>
              <a:off x="3462" y="2209"/>
              <a:ext cx="16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10"/>
            <p:cNvSpPr>
              <a:spLocks noChangeShapeType="1"/>
            </p:cNvSpPr>
            <p:nvPr/>
          </p:nvSpPr>
          <p:spPr bwMode="auto">
            <a:xfrm>
              <a:off x="3462" y="2486"/>
              <a:ext cx="16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111"/>
            <p:cNvSpPr>
              <a:spLocks noChangeShapeType="1"/>
            </p:cNvSpPr>
            <p:nvPr/>
          </p:nvSpPr>
          <p:spPr bwMode="auto">
            <a:xfrm>
              <a:off x="3462" y="3071"/>
              <a:ext cx="16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12"/>
            <p:cNvSpPr>
              <a:spLocks noChangeShapeType="1"/>
            </p:cNvSpPr>
            <p:nvPr/>
          </p:nvSpPr>
          <p:spPr bwMode="auto">
            <a:xfrm>
              <a:off x="3462" y="2779"/>
              <a:ext cx="16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13"/>
            <p:cNvSpPr>
              <a:spLocks noChangeShapeType="1"/>
            </p:cNvSpPr>
            <p:nvPr/>
          </p:nvSpPr>
          <p:spPr bwMode="auto">
            <a:xfrm>
              <a:off x="3462" y="3641"/>
              <a:ext cx="16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14"/>
            <p:cNvSpPr>
              <a:spLocks noChangeShapeType="1"/>
            </p:cNvSpPr>
            <p:nvPr/>
          </p:nvSpPr>
          <p:spPr bwMode="auto">
            <a:xfrm>
              <a:off x="3462" y="3348"/>
              <a:ext cx="16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15"/>
            <p:cNvSpPr>
              <a:spLocks noChangeShapeType="1"/>
            </p:cNvSpPr>
            <p:nvPr/>
          </p:nvSpPr>
          <p:spPr bwMode="auto">
            <a:xfrm>
              <a:off x="3462" y="1916"/>
              <a:ext cx="16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16"/>
            <p:cNvSpPr>
              <a:spLocks noChangeShapeType="1"/>
            </p:cNvSpPr>
            <p:nvPr/>
          </p:nvSpPr>
          <p:spPr bwMode="auto">
            <a:xfrm>
              <a:off x="3462" y="1624"/>
              <a:ext cx="16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17"/>
            <p:cNvSpPr>
              <a:spLocks noChangeShapeType="1"/>
            </p:cNvSpPr>
            <p:nvPr/>
          </p:nvSpPr>
          <p:spPr bwMode="auto">
            <a:xfrm flipH="1">
              <a:off x="3820" y="1770"/>
              <a:ext cx="325"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Freeform 118"/>
            <p:cNvSpPr>
              <a:spLocks/>
            </p:cNvSpPr>
            <p:nvPr/>
          </p:nvSpPr>
          <p:spPr bwMode="auto">
            <a:xfrm>
              <a:off x="3625" y="1542"/>
              <a:ext cx="195" cy="456"/>
            </a:xfrm>
            <a:custGeom>
              <a:avLst/>
              <a:gdLst>
                <a:gd name="T0" fmla="*/ 98 w 390"/>
                <a:gd name="T1" fmla="*/ 49 h 911"/>
                <a:gd name="T2" fmla="*/ 98 w 390"/>
                <a:gd name="T3" fmla="*/ 187 h 911"/>
                <a:gd name="T4" fmla="*/ 0 w 390"/>
                <a:gd name="T5" fmla="*/ 228 h 911"/>
                <a:gd name="T6" fmla="*/ 0 w 390"/>
                <a:gd name="T7" fmla="*/ 0 h 911"/>
                <a:gd name="T8" fmla="*/ 98 w 390"/>
                <a:gd name="T9" fmla="*/ 49 h 911"/>
                <a:gd name="T10" fmla="*/ 0 60000 65536"/>
                <a:gd name="T11" fmla="*/ 0 60000 65536"/>
                <a:gd name="T12" fmla="*/ 0 60000 65536"/>
                <a:gd name="T13" fmla="*/ 0 60000 65536"/>
                <a:gd name="T14" fmla="*/ 0 60000 65536"/>
                <a:gd name="T15" fmla="*/ 0 w 390"/>
                <a:gd name="T16" fmla="*/ 0 h 911"/>
                <a:gd name="T17" fmla="*/ 390 w 390"/>
                <a:gd name="T18" fmla="*/ 911 h 911"/>
              </a:gdLst>
              <a:ahLst/>
              <a:cxnLst>
                <a:cxn ang="T10">
                  <a:pos x="T0" y="T1"/>
                </a:cxn>
                <a:cxn ang="T11">
                  <a:pos x="T2" y="T3"/>
                </a:cxn>
                <a:cxn ang="T12">
                  <a:pos x="T4" y="T5"/>
                </a:cxn>
                <a:cxn ang="T13">
                  <a:pos x="T6" y="T7"/>
                </a:cxn>
                <a:cxn ang="T14">
                  <a:pos x="T8" y="T9"/>
                </a:cxn>
              </a:cxnLst>
              <a:rect l="T15" t="T16" r="T17" b="T18"/>
              <a:pathLst>
                <a:path w="390" h="911">
                  <a:moveTo>
                    <a:pt x="390" y="195"/>
                  </a:moveTo>
                  <a:lnTo>
                    <a:pt x="390" y="748"/>
                  </a:lnTo>
                  <a:lnTo>
                    <a:pt x="0" y="911"/>
                  </a:lnTo>
                  <a:lnTo>
                    <a:pt x="0" y="0"/>
                  </a:lnTo>
                  <a:lnTo>
                    <a:pt x="390" y="195"/>
                  </a:lnTo>
                  <a:close/>
                </a:path>
              </a:pathLst>
            </a:custGeom>
            <a:solidFill>
              <a:srgbClr val="FFFFFF"/>
            </a:solidFill>
            <a:ln w="23813">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19" name="Line 119"/>
            <p:cNvSpPr>
              <a:spLocks noChangeShapeType="1"/>
            </p:cNvSpPr>
            <p:nvPr/>
          </p:nvSpPr>
          <p:spPr bwMode="auto">
            <a:xfrm flipV="1">
              <a:off x="3739" y="1949"/>
              <a:ext cx="1" cy="114"/>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Rectangle 120"/>
            <p:cNvSpPr>
              <a:spLocks noChangeArrowheads="1"/>
            </p:cNvSpPr>
            <p:nvPr/>
          </p:nvSpPr>
          <p:spPr bwMode="auto">
            <a:xfrm>
              <a:off x="5662" y="2541"/>
              <a:ext cx="8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900" i="1">
                  <a:solidFill>
                    <a:srgbClr val="000000"/>
                  </a:solidFill>
                  <a:latin typeface="Times-Roman"/>
                  <a:ea typeface="宋体" panose="02010600030101010101" pitchFamily="2" charset="-122"/>
                </a:rPr>
                <a:t>f </a:t>
              </a:r>
              <a:endParaRPr lang="en-US" altLang="zh-CN" sz="2400">
                <a:latin typeface="Times New Roman" panose="02020603050405020304" pitchFamily="18" charset="0"/>
                <a:ea typeface="宋体" panose="02010600030101010101" pitchFamily="2" charset="-122"/>
              </a:endParaRPr>
            </a:p>
          </p:txBody>
        </p:sp>
        <p:sp>
          <p:nvSpPr>
            <p:cNvPr id="21" name="Rectangle 121"/>
            <p:cNvSpPr>
              <a:spLocks noChangeArrowheads="1"/>
            </p:cNvSpPr>
            <p:nvPr/>
          </p:nvSpPr>
          <p:spPr bwMode="auto">
            <a:xfrm>
              <a:off x="3170" y="1477"/>
              <a:ext cx="292" cy="293"/>
            </a:xfrm>
            <a:prstGeom prst="rect">
              <a:avLst/>
            </a:prstGeom>
            <a:noFill/>
            <a:ln w="23813">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22" name="Rectangle 122"/>
            <p:cNvSpPr>
              <a:spLocks noChangeArrowheads="1"/>
            </p:cNvSpPr>
            <p:nvPr/>
          </p:nvSpPr>
          <p:spPr bwMode="auto">
            <a:xfrm>
              <a:off x="3229" y="1558"/>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900" dirty="0">
                  <a:solidFill>
                    <a:srgbClr val="FF3300"/>
                  </a:solidFill>
                  <a:latin typeface="Times-Roman"/>
                  <a:ea typeface="宋体" panose="02010600030101010101" pitchFamily="2" charset="-122"/>
                </a:rPr>
                <a:t>1 </a:t>
              </a:r>
              <a:endParaRPr lang="en-US" altLang="zh-CN" sz="2400" dirty="0">
                <a:solidFill>
                  <a:srgbClr val="FF3300"/>
                </a:solidFill>
                <a:latin typeface="Times New Roman" panose="02020603050405020304" pitchFamily="18" charset="0"/>
                <a:ea typeface="宋体" panose="02010600030101010101" pitchFamily="2" charset="-122"/>
              </a:endParaRPr>
            </a:p>
          </p:txBody>
        </p:sp>
        <p:sp>
          <p:nvSpPr>
            <p:cNvPr id="23" name="Rectangle 123"/>
            <p:cNvSpPr>
              <a:spLocks noChangeArrowheads="1"/>
            </p:cNvSpPr>
            <p:nvPr/>
          </p:nvSpPr>
          <p:spPr bwMode="auto">
            <a:xfrm>
              <a:off x="3170" y="1770"/>
              <a:ext cx="292" cy="293"/>
            </a:xfrm>
            <a:prstGeom prst="rect">
              <a:avLst/>
            </a:prstGeom>
            <a:noFill/>
            <a:ln w="23813">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24" name="Rectangle 124"/>
            <p:cNvSpPr>
              <a:spLocks noChangeArrowheads="1"/>
            </p:cNvSpPr>
            <p:nvPr/>
          </p:nvSpPr>
          <p:spPr bwMode="auto">
            <a:xfrm>
              <a:off x="3229" y="1846"/>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900" dirty="0">
                  <a:solidFill>
                    <a:srgbClr val="FF3300"/>
                  </a:solidFill>
                  <a:latin typeface="Times-Roman"/>
                </a:rPr>
                <a:t>0</a:t>
              </a:r>
              <a:r>
                <a:rPr lang="en-US" altLang="zh-CN" sz="1900" dirty="0">
                  <a:solidFill>
                    <a:srgbClr val="FF3300"/>
                  </a:solidFill>
                  <a:latin typeface="Times-Roman"/>
                  <a:ea typeface="宋体" panose="02010600030101010101" pitchFamily="2" charset="-122"/>
                </a:rPr>
                <a:t> </a:t>
              </a:r>
              <a:endParaRPr lang="en-US" altLang="zh-CN" sz="2400" dirty="0">
                <a:solidFill>
                  <a:srgbClr val="FF3300"/>
                </a:solidFill>
                <a:latin typeface="Times New Roman" panose="02020603050405020304" pitchFamily="18" charset="0"/>
                <a:ea typeface="宋体" panose="02010600030101010101" pitchFamily="2" charset="-122"/>
              </a:endParaRPr>
            </a:p>
          </p:txBody>
        </p:sp>
        <p:sp>
          <p:nvSpPr>
            <p:cNvPr id="25" name="Rectangle 125"/>
            <p:cNvSpPr>
              <a:spLocks noChangeArrowheads="1"/>
            </p:cNvSpPr>
            <p:nvPr/>
          </p:nvSpPr>
          <p:spPr bwMode="auto">
            <a:xfrm>
              <a:off x="3170" y="2063"/>
              <a:ext cx="292" cy="276"/>
            </a:xfrm>
            <a:prstGeom prst="rect">
              <a:avLst/>
            </a:prstGeom>
            <a:noFill/>
            <a:ln w="23813">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26" name="Rectangle 126"/>
            <p:cNvSpPr>
              <a:spLocks noChangeArrowheads="1"/>
            </p:cNvSpPr>
            <p:nvPr/>
          </p:nvSpPr>
          <p:spPr bwMode="auto">
            <a:xfrm>
              <a:off x="3229" y="2134"/>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900" dirty="0">
                  <a:solidFill>
                    <a:srgbClr val="FF3300"/>
                  </a:solidFill>
                  <a:latin typeface="Times-Roman"/>
                  <a:ea typeface="宋体" panose="02010600030101010101" pitchFamily="2" charset="-122"/>
                </a:rPr>
                <a:t>1 </a:t>
              </a:r>
              <a:endParaRPr lang="en-US" altLang="zh-CN" sz="2400" dirty="0">
                <a:solidFill>
                  <a:srgbClr val="FF3300"/>
                </a:solidFill>
                <a:latin typeface="Times New Roman" panose="02020603050405020304" pitchFamily="18" charset="0"/>
                <a:ea typeface="宋体" panose="02010600030101010101" pitchFamily="2" charset="-122"/>
              </a:endParaRPr>
            </a:p>
          </p:txBody>
        </p:sp>
        <p:sp>
          <p:nvSpPr>
            <p:cNvPr id="27" name="Rectangle 127"/>
            <p:cNvSpPr>
              <a:spLocks noChangeArrowheads="1"/>
            </p:cNvSpPr>
            <p:nvPr/>
          </p:nvSpPr>
          <p:spPr bwMode="auto">
            <a:xfrm>
              <a:off x="3170" y="2339"/>
              <a:ext cx="292" cy="293"/>
            </a:xfrm>
            <a:prstGeom prst="rect">
              <a:avLst/>
            </a:prstGeom>
            <a:noFill/>
            <a:ln w="23813">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28" name="Line 128"/>
            <p:cNvSpPr>
              <a:spLocks noChangeShapeType="1"/>
            </p:cNvSpPr>
            <p:nvPr/>
          </p:nvSpPr>
          <p:spPr bwMode="auto">
            <a:xfrm flipH="1">
              <a:off x="3820" y="2339"/>
              <a:ext cx="325"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Freeform 129"/>
            <p:cNvSpPr>
              <a:spLocks/>
            </p:cNvSpPr>
            <p:nvPr/>
          </p:nvSpPr>
          <p:spPr bwMode="auto">
            <a:xfrm>
              <a:off x="3625" y="2112"/>
              <a:ext cx="195" cy="471"/>
            </a:xfrm>
            <a:custGeom>
              <a:avLst/>
              <a:gdLst>
                <a:gd name="T0" fmla="*/ 98 w 390"/>
                <a:gd name="T1" fmla="*/ 48 h 944"/>
                <a:gd name="T2" fmla="*/ 98 w 390"/>
                <a:gd name="T3" fmla="*/ 186 h 944"/>
                <a:gd name="T4" fmla="*/ 0 w 390"/>
                <a:gd name="T5" fmla="*/ 235 h 944"/>
                <a:gd name="T6" fmla="*/ 0 w 390"/>
                <a:gd name="T7" fmla="*/ 0 h 944"/>
                <a:gd name="T8" fmla="*/ 98 w 390"/>
                <a:gd name="T9" fmla="*/ 48 h 944"/>
                <a:gd name="T10" fmla="*/ 0 60000 65536"/>
                <a:gd name="T11" fmla="*/ 0 60000 65536"/>
                <a:gd name="T12" fmla="*/ 0 60000 65536"/>
                <a:gd name="T13" fmla="*/ 0 60000 65536"/>
                <a:gd name="T14" fmla="*/ 0 60000 65536"/>
                <a:gd name="T15" fmla="*/ 0 w 390"/>
                <a:gd name="T16" fmla="*/ 0 h 944"/>
                <a:gd name="T17" fmla="*/ 390 w 390"/>
                <a:gd name="T18" fmla="*/ 944 h 944"/>
              </a:gdLst>
              <a:ahLst/>
              <a:cxnLst>
                <a:cxn ang="T10">
                  <a:pos x="T0" y="T1"/>
                </a:cxn>
                <a:cxn ang="T11">
                  <a:pos x="T2" y="T3"/>
                </a:cxn>
                <a:cxn ang="T12">
                  <a:pos x="T4" y="T5"/>
                </a:cxn>
                <a:cxn ang="T13">
                  <a:pos x="T6" y="T7"/>
                </a:cxn>
                <a:cxn ang="T14">
                  <a:pos x="T8" y="T9"/>
                </a:cxn>
              </a:cxnLst>
              <a:rect l="T15" t="T16" r="T17" b="T18"/>
              <a:pathLst>
                <a:path w="390" h="944">
                  <a:moveTo>
                    <a:pt x="390" y="195"/>
                  </a:moveTo>
                  <a:lnTo>
                    <a:pt x="390" y="748"/>
                  </a:lnTo>
                  <a:lnTo>
                    <a:pt x="0" y="944"/>
                  </a:lnTo>
                  <a:lnTo>
                    <a:pt x="0" y="0"/>
                  </a:lnTo>
                  <a:lnTo>
                    <a:pt x="390" y="195"/>
                  </a:lnTo>
                  <a:close/>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30" name="Line 130"/>
            <p:cNvSpPr>
              <a:spLocks noChangeShapeType="1"/>
            </p:cNvSpPr>
            <p:nvPr/>
          </p:nvSpPr>
          <p:spPr bwMode="auto">
            <a:xfrm flipV="1">
              <a:off x="3739" y="2518"/>
              <a:ext cx="1" cy="114"/>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131"/>
            <p:cNvSpPr>
              <a:spLocks noChangeShapeType="1"/>
            </p:cNvSpPr>
            <p:nvPr/>
          </p:nvSpPr>
          <p:spPr bwMode="auto">
            <a:xfrm>
              <a:off x="4145" y="2209"/>
              <a:ext cx="179"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132"/>
            <p:cNvSpPr>
              <a:spLocks noChangeShapeType="1"/>
            </p:cNvSpPr>
            <p:nvPr/>
          </p:nvSpPr>
          <p:spPr bwMode="auto">
            <a:xfrm>
              <a:off x="4145" y="1916"/>
              <a:ext cx="179"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133"/>
            <p:cNvSpPr>
              <a:spLocks noChangeShapeType="1"/>
            </p:cNvSpPr>
            <p:nvPr/>
          </p:nvSpPr>
          <p:spPr bwMode="auto">
            <a:xfrm flipH="1">
              <a:off x="4503" y="2063"/>
              <a:ext cx="341"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Freeform 134"/>
            <p:cNvSpPr>
              <a:spLocks/>
            </p:cNvSpPr>
            <p:nvPr/>
          </p:nvSpPr>
          <p:spPr bwMode="auto">
            <a:xfrm>
              <a:off x="4324" y="1835"/>
              <a:ext cx="179" cy="456"/>
            </a:xfrm>
            <a:custGeom>
              <a:avLst/>
              <a:gdLst>
                <a:gd name="T0" fmla="*/ 90 w 358"/>
                <a:gd name="T1" fmla="*/ 41 h 911"/>
                <a:gd name="T2" fmla="*/ 90 w 358"/>
                <a:gd name="T3" fmla="*/ 179 h 911"/>
                <a:gd name="T4" fmla="*/ 0 w 358"/>
                <a:gd name="T5" fmla="*/ 228 h 911"/>
                <a:gd name="T6" fmla="*/ 0 w 358"/>
                <a:gd name="T7" fmla="*/ 0 h 911"/>
                <a:gd name="T8" fmla="*/ 90 w 358"/>
                <a:gd name="T9" fmla="*/ 41 h 911"/>
                <a:gd name="T10" fmla="*/ 0 60000 65536"/>
                <a:gd name="T11" fmla="*/ 0 60000 65536"/>
                <a:gd name="T12" fmla="*/ 0 60000 65536"/>
                <a:gd name="T13" fmla="*/ 0 60000 65536"/>
                <a:gd name="T14" fmla="*/ 0 60000 65536"/>
                <a:gd name="T15" fmla="*/ 0 w 358"/>
                <a:gd name="T16" fmla="*/ 0 h 911"/>
                <a:gd name="T17" fmla="*/ 358 w 358"/>
                <a:gd name="T18" fmla="*/ 911 h 911"/>
              </a:gdLst>
              <a:ahLst/>
              <a:cxnLst>
                <a:cxn ang="T10">
                  <a:pos x="T0" y="T1"/>
                </a:cxn>
                <a:cxn ang="T11">
                  <a:pos x="T2" y="T3"/>
                </a:cxn>
                <a:cxn ang="T12">
                  <a:pos x="T4" y="T5"/>
                </a:cxn>
                <a:cxn ang="T13">
                  <a:pos x="T6" y="T7"/>
                </a:cxn>
                <a:cxn ang="T14">
                  <a:pos x="T8" y="T9"/>
                </a:cxn>
              </a:cxnLst>
              <a:rect l="T15" t="T16" r="T17" b="T18"/>
              <a:pathLst>
                <a:path w="358" h="911">
                  <a:moveTo>
                    <a:pt x="358" y="163"/>
                  </a:moveTo>
                  <a:lnTo>
                    <a:pt x="358" y="716"/>
                  </a:lnTo>
                  <a:lnTo>
                    <a:pt x="0" y="911"/>
                  </a:lnTo>
                  <a:lnTo>
                    <a:pt x="0" y="0"/>
                  </a:lnTo>
                  <a:lnTo>
                    <a:pt x="358" y="163"/>
                  </a:lnTo>
                  <a:close/>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35" name="Line 135"/>
            <p:cNvSpPr>
              <a:spLocks noChangeShapeType="1"/>
            </p:cNvSpPr>
            <p:nvPr/>
          </p:nvSpPr>
          <p:spPr bwMode="auto">
            <a:xfrm flipV="1">
              <a:off x="4145" y="2209"/>
              <a:ext cx="1" cy="130"/>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136"/>
            <p:cNvSpPr>
              <a:spLocks noChangeShapeType="1"/>
            </p:cNvSpPr>
            <p:nvPr/>
          </p:nvSpPr>
          <p:spPr bwMode="auto">
            <a:xfrm>
              <a:off x="4145" y="1770"/>
              <a:ext cx="1" cy="146"/>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Freeform 137"/>
            <p:cNvSpPr>
              <a:spLocks/>
            </p:cNvSpPr>
            <p:nvPr/>
          </p:nvSpPr>
          <p:spPr bwMode="auto">
            <a:xfrm>
              <a:off x="2828" y="1315"/>
              <a:ext cx="1610" cy="569"/>
            </a:xfrm>
            <a:custGeom>
              <a:avLst/>
              <a:gdLst>
                <a:gd name="T0" fmla="*/ 0 w 3220"/>
                <a:gd name="T1" fmla="*/ 0 h 1139"/>
                <a:gd name="T2" fmla="*/ 805 w 3220"/>
                <a:gd name="T3" fmla="*/ 0 h 1139"/>
                <a:gd name="T4" fmla="*/ 805 w 3220"/>
                <a:gd name="T5" fmla="*/ 284 h 1139"/>
                <a:gd name="T6" fmla="*/ 0 60000 65536"/>
                <a:gd name="T7" fmla="*/ 0 60000 65536"/>
                <a:gd name="T8" fmla="*/ 0 60000 65536"/>
                <a:gd name="T9" fmla="*/ 0 w 3220"/>
                <a:gd name="T10" fmla="*/ 0 h 1139"/>
                <a:gd name="T11" fmla="*/ 3220 w 3220"/>
                <a:gd name="T12" fmla="*/ 1139 h 1139"/>
              </a:gdLst>
              <a:ahLst/>
              <a:cxnLst>
                <a:cxn ang="T6">
                  <a:pos x="T0" y="T1"/>
                </a:cxn>
                <a:cxn ang="T7">
                  <a:pos x="T2" y="T3"/>
                </a:cxn>
                <a:cxn ang="T8">
                  <a:pos x="T4" y="T5"/>
                </a:cxn>
              </a:cxnLst>
              <a:rect l="T9" t="T10" r="T11" b="T12"/>
              <a:pathLst>
                <a:path w="3220" h="1139">
                  <a:moveTo>
                    <a:pt x="0" y="0"/>
                  </a:moveTo>
                  <a:lnTo>
                    <a:pt x="3220" y="0"/>
                  </a:lnTo>
                  <a:lnTo>
                    <a:pt x="3220" y="1139"/>
                  </a:lnTo>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38" name="Rectangle 138"/>
            <p:cNvSpPr>
              <a:spLocks noChangeArrowheads="1"/>
            </p:cNvSpPr>
            <p:nvPr/>
          </p:nvSpPr>
          <p:spPr bwMode="auto">
            <a:xfrm>
              <a:off x="3056" y="1022"/>
              <a:ext cx="2260" cy="3058"/>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39" name="Line 139"/>
            <p:cNvSpPr>
              <a:spLocks noChangeShapeType="1"/>
            </p:cNvSpPr>
            <p:nvPr/>
          </p:nvSpPr>
          <p:spPr bwMode="auto">
            <a:xfrm flipH="1">
              <a:off x="3820" y="2925"/>
              <a:ext cx="325"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Freeform 140"/>
            <p:cNvSpPr>
              <a:spLocks/>
            </p:cNvSpPr>
            <p:nvPr/>
          </p:nvSpPr>
          <p:spPr bwMode="auto">
            <a:xfrm>
              <a:off x="3625" y="2697"/>
              <a:ext cx="195" cy="456"/>
            </a:xfrm>
            <a:custGeom>
              <a:avLst/>
              <a:gdLst>
                <a:gd name="T0" fmla="*/ 98 w 390"/>
                <a:gd name="T1" fmla="*/ 41 h 911"/>
                <a:gd name="T2" fmla="*/ 98 w 390"/>
                <a:gd name="T3" fmla="*/ 179 h 911"/>
                <a:gd name="T4" fmla="*/ 0 w 390"/>
                <a:gd name="T5" fmla="*/ 228 h 911"/>
                <a:gd name="T6" fmla="*/ 0 w 390"/>
                <a:gd name="T7" fmla="*/ 0 h 911"/>
                <a:gd name="T8" fmla="*/ 98 w 390"/>
                <a:gd name="T9" fmla="*/ 41 h 911"/>
                <a:gd name="T10" fmla="*/ 0 60000 65536"/>
                <a:gd name="T11" fmla="*/ 0 60000 65536"/>
                <a:gd name="T12" fmla="*/ 0 60000 65536"/>
                <a:gd name="T13" fmla="*/ 0 60000 65536"/>
                <a:gd name="T14" fmla="*/ 0 60000 65536"/>
                <a:gd name="T15" fmla="*/ 0 w 390"/>
                <a:gd name="T16" fmla="*/ 0 h 911"/>
                <a:gd name="T17" fmla="*/ 390 w 390"/>
                <a:gd name="T18" fmla="*/ 911 h 911"/>
              </a:gdLst>
              <a:ahLst/>
              <a:cxnLst>
                <a:cxn ang="T10">
                  <a:pos x="T0" y="T1"/>
                </a:cxn>
                <a:cxn ang="T11">
                  <a:pos x="T2" y="T3"/>
                </a:cxn>
                <a:cxn ang="T12">
                  <a:pos x="T4" y="T5"/>
                </a:cxn>
                <a:cxn ang="T13">
                  <a:pos x="T6" y="T7"/>
                </a:cxn>
                <a:cxn ang="T14">
                  <a:pos x="T8" y="T9"/>
                </a:cxn>
              </a:cxnLst>
              <a:rect l="T15" t="T16" r="T17" b="T18"/>
              <a:pathLst>
                <a:path w="390" h="911">
                  <a:moveTo>
                    <a:pt x="390" y="163"/>
                  </a:moveTo>
                  <a:lnTo>
                    <a:pt x="390" y="716"/>
                  </a:lnTo>
                  <a:lnTo>
                    <a:pt x="0" y="911"/>
                  </a:lnTo>
                  <a:lnTo>
                    <a:pt x="0" y="0"/>
                  </a:lnTo>
                  <a:lnTo>
                    <a:pt x="390" y="163"/>
                  </a:lnTo>
                  <a:close/>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41" name="Line 141"/>
            <p:cNvSpPr>
              <a:spLocks noChangeShapeType="1"/>
            </p:cNvSpPr>
            <p:nvPr/>
          </p:nvSpPr>
          <p:spPr bwMode="auto">
            <a:xfrm flipV="1">
              <a:off x="3739" y="3104"/>
              <a:ext cx="1" cy="114"/>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Rectangle 142"/>
            <p:cNvSpPr>
              <a:spLocks noChangeArrowheads="1"/>
            </p:cNvSpPr>
            <p:nvPr/>
          </p:nvSpPr>
          <p:spPr bwMode="auto">
            <a:xfrm>
              <a:off x="3229" y="2422"/>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900" dirty="0">
                  <a:solidFill>
                    <a:srgbClr val="FF3300"/>
                  </a:solidFill>
                  <a:latin typeface="Times-Roman"/>
                </a:rPr>
                <a:t>0</a:t>
              </a:r>
              <a:r>
                <a:rPr lang="en-US" altLang="zh-CN" sz="1900" dirty="0">
                  <a:solidFill>
                    <a:srgbClr val="FF3300"/>
                  </a:solidFill>
                  <a:latin typeface="Times-Roman"/>
                  <a:ea typeface="宋体" panose="02010600030101010101" pitchFamily="2" charset="-122"/>
                </a:rPr>
                <a:t> </a:t>
              </a:r>
              <a:endParaRPr lang="en-US" altLang="zh-CN" sz="2400" dirty="0">
                <a:solidFill>
                  <a:srgbClr val="FF3300"/>
                </a:solidFill>
                <a:latin typeface="Times New Roman" panose="02020603050405020304" pitchFamily="18" charset="0"/>
                <a:ea typeface="宋体" panose="02010600030101010101" pitchFamily="2" charset="-122"/>
              </a:endParaRPr>
            </a:p>
          </p:txBody>
        </p:sp>
        <p:sp>
          <p:nvSpPr>
            <p:cNvPr id="43" name="Rectangle 143"/>
            <p:cNvSpPr>
              <a:spLocks noChangeArrowheads="1"/>
            </p:cNvSpPr>
            <p:nvPr/>
          </p:nvSpPr>
          <p:spPr bwMode="auto">
            <a:xfrm>
              <a:off x="3170" y="2632"/>
              <a:ext cx="292" cy="293"/>
            </a:xfrm>
            <a:prstGeom prst="rect">
              <a:avLst/>
            </a:prstGeom>
            <a:noFill/>
            <a:ln w="23813">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44" name="Rectangle 144"/>
            <p:cNvSpPr>
              <a:spLocks noChangeArrowheads="1"/>
            </p:cNvSpPr>
            <p:nvPr/>
          </p:nvSpPr>
          <p:spPr bwMode="auto">
            <a:xfrm>
              <a:off x="3229" y="2711"/>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900" dirty="0">
                  <a:solidFill>
                    <a:srgbClr val="FF3300"/>
                  </a:solidFill>
                  <a:latin typeface="Times-Roman"/>
                </a:rPr>
                <a:t>1</a:t>
              </a:r>
              <a:r>
                <a:rPr lang="en-US" altLang="zh-CN" sz="1900" dirty="0">
                  <a:solidFill>
                    <a:srgbClr val="FF3300"/>
                  </a:solidFill>
                  <a:latin typeface="Times-Roman"/>
                  <a:ea typeface="宋体" panose="02010600030101010101" pitchFamily="2" charset="-122"/>
                </a:rPr>
                <a:t> </a:t>
              </a:r>
              <a:endParaRPr lang="en-US" altLang="zh-CN" sz="2400" dirty="0">
                <a:solidFill>
                  <a:srgbClr val="FF3300"/>
                </a:solidFill>
                <a:latin typeface="Times New Roman" panose="02020603050405020304" pitchFamily="18" charset="0"/>
                <a:ea typeface="宋体" panose="02010600030101010101" pitchFamily="2" charset="-122"/>
              </a:endParaRPr>
            </a:p>
          </p:txBody>
        </p:sp>
        <p:sp>
          <p:nvSpPr>
            <p:cNvPr id="45" name="Rectangle 145"/>
            <p:cNvSpPr>
              <a:spLocks noChangeArrowheads="1"/>
            </p:cNvSpPr>
            <p:nvPr/>
          </p:nvSpPr>
          <p:spPr bwMode="auto">
            <a:xfrm>
              <a:off x="3170" y="2925"/>
              <a:ext cx="292" cy="293"/>
            </a:xfrm>
            <a:prstGeom prst="rect">
              <a:avLst/>
            </a:prstGeom>
            <a:noFill/>
            <a:ln w="23813">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46" name="Rectangle 146"/>
            <p:cNvSpPr>
              <a:spLocks noChangeArrowheads="1"/>
            </p:cNvSpPr>
            <p:nvPr/>
          </p:nvSpPr>
          <p:spPr bwMode="auto">
            <a:xfrm>
              <a:off x="3229" y="2999"/>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900" dirty="0">
                  <a:solidFill>
                    <a:srgbClr val="FF3300"/>
                  </a:solidFill>
                  <a:latin typeface="Times-Roman"/>
                </a:rPr>
                <a:t>0</a:t>
              </a:r>
              <a:r>
                <a:rPr lang="en-US" altLang="zh-CN" sz="1900" dirty="0">
                  <a:solidFill>
                    <a:srgbClr val="FF3300"/>
                  </a:solidFill>
                  <a:latin typeface="Times-Roman"/>
                  <a:ea typeface="宋体" panose="02010600030101010101" pitchFamily="2" charset="-122"/>
                </a:rPr>
                <a:t> </a:t>
              </a:r>
              <a:endParaRPr lang="en-US" altLang="zh-CN" sz="2400" dirty="0">
                <a:solidFill>
                  <a:srgbClr val="FF3300"/>
                </a:solidFill>
                <a:latin typeface="Times New Roman" panose="02020603050405020304" pitchFamily="18" charset="0"/>
                <a:ea typeface="宋体" panose="02010600030101010101" pitchFamily="2" charset="-122"/>
              </a:endParaRPr>
            </a:p>
          </p:txBody>
        </p:sp>
        <p:sp>
          <p:nvSpPr>
            <p:cNvPr id="47" name="Rectangle 147"/>
            <p:cNvSpPr>
              <a:spLocks noChangeArrowheads="1"/>
            </p:cNvSpPr>
            <p:nvPr/>
          </p:nvSpPr>
          <p:spPr bwMode="auto">
            <a:xfrm>
              <a:off x="3170" y="3218"/>
              <a:ext cx="292" cy="276"/>
            </a:xfrm>
            <a:prstGeom prst="rect">
              <a:avLst/>
            </a:prstGeom>
            <a:noFill/>
            <a:ln w="23813">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48" name="Rectangle 148"/>
            <p:cNvSpPr>
              <a:spLocks noChangeArrowheads="1"/>
            </p:cNvSpPr>
            <p:nvPr/>
          </p:nvSpPr>
          <p:spPr bwMode="auto">
            <a:xfrm>
              <a:off x="3229" y="3287"/>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900" dirty="0">
                  <a:solidFill>
                    <a:srgbClr val="FF3300"/>
                  </a:solidFill>
                  <a:latin typeface="Times-Roman"/>
                  <a:ea typeface="宋体" panose="02010600030101010101" pitchFamily="2" charset="-122"/>
                </a:rPr>
                <a:t>1 </a:t>
              </a:r>
              <a:endParaRPr lang="en-US" altLang="zh-CN" sz="2400" dirty="0">
                <a:solidFill>
                  <a:srgbClr val="FF3300"/>
                </a:solidFill>
                <a:latin typeface="Times New Roman" panose="02020603050405020304" pitchFamily="18" charset="0"/>
                <a:ea typeface="宋体" panose="02010600030101010101" pitchFamily="2" charset="-122"/>
              </a:endParaRPr>
            </a:p>
          </p:txBody>
        </p:sp>
        <p:sp>
          <p:nvSpPr>
            <p:cNvPr id="49" name="Rectangle 149"/>
            <p:cNvSpPr>
              <a:spLocks noChangeArrowheads="1"/>
            </p:cNvSpPr>
            <p:nvPr/>
          </p:nvSpPr>
          <p:spPr bwMode="auto">
            <a:xfrm>
              <a:off x="3170" y="3494"/>
              <a:ext cx="292" cy="293"/>
            </a:xfrm>
            <a:prstGeom prst="rect">
              <a:avLst/>
            </a:prstGeom>
            <a:noFill/>
            <a:ln w="23813">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50" name="Line 150"/>
            <p:cNvSpPr>
              <a:spLocks noChangeShapeType="1"/>
            </p:cNvSpPr>
            <p:nvPr/>
          </p:nvSpPr>
          <p:spPr bwMode="auto">
            <a:xfrm flipH="1">
              <a:off x="3820" y="3494"/>
              <a:ext cx="325"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Freeform 151"/>
            <p:cNvSpPr>
              <a:spLocks/>
            </p:cNvSpPr>
            <p:nvPr/>
          </p:nvSpPr>
          <p:spPr bwMode="auto">
            <a:xfrm>
              <a:off x="3625" y="3267"/>
              <a:ext cx="195" cy="471"/>
            </a:xfrm>
            <a:custGeom>
              <a:avLst/>
              <a:gdLst>
                <a:gd name="T0" fmla="*/ 98 w 390"/>
                <a:gd name="T1" fmla="*/ 48 h 944"/>
                <a:gd name="T2" fmla="*/ 98 w 390"/>
                <a:gd name="T3" fmla="*/ 186 h 944"/>
                <a:gd name="T4" fmla="*/ 0 w 390"/>
                <a:gd name="T5" fmla="*/ 235 h 944"/>
                <a:gd name="T6" fmla="*/ 0 w 390"/>
                <a:gd name="T7" fmla="*/ 0 h 944"/>
                <a:gd name="T8" fmla="*/ 98 w 390"/>
                <a:gd name="T9" fmla="*/ 48 h 944"/>
                <a:gd name="T10" fmla="*/ 0 60000 65536"/>
                <a:gd name="T11" fmla="*/ 0 60000 65536"/>
                <a:gd name="T12" fmla="*/ 0 60000 65536"/>
                <a:gd name="T13" fmla="*/ 0 60000 65536"/>
                <a:gd name="T14" fmla="*/ 0 60000 65536"/>
                <a:gd name="T15" fmla="*/ 0 w 390"/>
                <a:gd name="T16" fmla="*/ 0 h 944"/>
                <a:gd name="T17" fmla="*/ 390 w 390"/>
                <a:gd name="T18" fmla="*/ 944 h 944"/>
              </a:gdLst>
              <a:ahLst/>
              <a:cxnLst>
                <a:cxn ang="T10">
                  <a:pos x="T0" y="T1"/>
                </a:cxn>
                <a:cxn ang="T11">
                  <a:pos x="T2" y="T3"/>
                </a:cxn>
                <a:cxn ang="T12">
                  <a:pos x="T4" y="T5"/>
                </a:cxn>
                <a:cxn ang="T13">
                  <a:pos x="T6" y="T7"/>
                </a:cxn>
                <a:cxn ang="T14">
                  <a:pos x="T8" y="T9"/>
                </a:cxn>
              </a:cxnLst>
              <a:rect l="T15" t="T16" r="T17" b="T18"/>
              <a:pathLst>
                <a:path w="390" h="944">
                  <a:moveTo>
                    <a:pt x="390" y="195"/>
                  </a:moveTo>
                  <a:lnTo>
                    <a:pt x="390" y="748"/>
                  </a:lnTo>
                  <a:lnTo>
                    <a:pt x="0" y="944"/>
                  </a:lnTo>
                  <a:lnTo>
                    <a:pt x="0" y="0"/>
                  </a:lnTo>
                  <a:lnTo>
                    <a:pt x="390" y="195"/>
                  </a:lnTo>
                  <a:close/>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52" name="Line 152"/>
            <p:cNvSpPr>
              <a:spLocks noChangeShapeType="1"/>
            </p:cNvSpPr>
            <p:nvPr/>
          </p:nvSpPr>
          <p:spPr bwMode="auto">
            <a:xfrm>
              <a:off x="4145" y="3348"/>
              <a:ext cx="179"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Line 153"/>
            <p:cNvSpPr>
              <a:spLocks noChangeShapeType="1"/>
            </p:cNvSpPr>
            <p:nvPr/>
          </p:nvSpPr>
          <p:spPr bwMode="auto">
            <a:xfrm>
              <a:off x="4145" y="3071"/>
              <a:ext cx="179"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154"/>
            <p:cNvSpPr>
              <a:spLocks noChangeShapeType="1"/>
            </p:cNvSpPr>
            <p:nvPr/>
          </p:nvSpPr>
          <p:spPr bwMode="auto">
            <a:xfrm flipH="1">
              <a:off x="4503" y="3218"/>
              <a:ext cx="341"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Freeform 155"/>
            <p:cNvSpPr>
              <a:spLocks/>
            </p:cNvSpPr>
            <p:nvPr/>
          </p:nvSpPr>
          <p:spPr bwMode="auto">
            <a:xfrm>
              <a:off x="4324" y="2974"/>
              <a:ext cx="179" cy="471"/>
            </a:xfrm>
            <a:custGeom>
              <a:avLst/>
              <a:gdLst>
                <a:gd name="T0" fmla="*/ 90 w 358"/>
                <a:gd name="T1" fmla="*/ 49 h 944"/>
                <a:gd name="T2" fmla="*/ 90 w 358"/>
                <a:gd name="T3" fmla="*/ 187 h 944"/>
                <a:gd name="T4" fmla="*/ 0 w 358"/>
                <a:gd name="T5" fmla="*/ 235 h 944"/>
                <a:gd name="T6" fmla="*/ 0 w 358"/>
                <a:gd name="T7" fmla="*/ 0 h 944"/>
                <a:gd name="T8" fmla="*/ 90 w 358"/>
                <a:gd name="T9" fmla="*/ 49 h 944"/>
                <a:gd name="T10" fmla="*/ 0 60000 65536"/>
                <a:gd name="T11" fmla="*/ 0 60000 65536"/>
                <a:gd name="T12" fmla="*/ 0 60000 65536"/>
                <a:gd name="T13" fmla="*/ 0 60000 65536"/>
                <a:gd name="T14" fmla="*/ 0 60000 65536"/>
                <a:gd name="T15" fmla="*/ 0 w 358"/>
                <a:gd name="T16" fmla="*/ 0 h 944"/>
                <a:gd name="T17" fmla="*/ 358 w 358"/>
                <a:gd name="T18" fmla="*/ 944 h 944"/>
              </a:gdLst>
              <a:ahLst/>
              <a:cxnLst>
                <a:cxn ang="T10">
                  <a:pos x="T0" y="T1"/>
                </a:cxn>
                <a:cxn ang="T11">
                  <a:pos x="T2" y="T3"/>
                </a:cxn>
                <a:cxn ang="T12">
                  <a:pos x="T4" y="T5"/>
                </a:cxn>
                <a:cxn ang="T13">
                  <a:pos x="T6" y="T7"/>
                </a:cxn>
                <a:cxn ang="T14">
                  <a:pos x="T8" y="T9"/>
                </a:cxn>
              </a:cxnLst>
              <a:rect l="T15" t="T16" r="T17" b="T18"/>
              <a:pathLst>
                <a:path w="358" h="944">
                  <a:moveTo>
                    <a:pt x="358" y="196"/>
                  </a:moveTo>
                  <a:lnTo>
                    <a:pt x="358" y="749"/>
                  </a:lnTo>
                  <a:lnTo>
                    <a:pt x="0" y="944"/>
                  </a:lnTo>
                  <a:lnTo>
                    <a:pt x="0" y="0"/>
                  </a:lnTo>
                  <a:lnTo>
                    <a:pt x="358" y="196"/>
                  </a:lnTo>
                  <a:close/>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56" name="Line 156"/>
            <p:cNvSpPr>
              <a:spLocks noChangeShapeType="1"/>
            </p:cNvSpPr>
            <p:nvPr/>
          </p:nvSpPr>
          <p:spPr bwMode="auto">
            <a:xfrm flipV="1">
              <a:off x="4145" y="3348"/>
              <a:ext cx="1" cy="146"/>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157"/>
            <p:cNvSpPr>
              <a:spLocks noChangeShapeType="1"/>
            </p:cNvSpPr>
            <p:nvPr/>
          </p:nvSpPr>
          <p:spPr bwMode="auto">
            <a:xfrm>
              <a:off x="4145" y="2925"/>
              <a:ext cx="1" cy="146"/>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158"/>
            <p:cNvSpPr>
              <a:spLocks noChangeShapeType="1"/>
            </p:cNvSpPr>
            <p:nvPr/>
          </p:nvSpPr>
          <p:spPr bwMode="auto">
            <a:xfrm flipV="1">
              <a:off x="3739" y="3673"/>
              <a:ext cx="1" cy="293"/>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Freeform 159"/>
            <p:cNvSpPr>
              <a:spLocks/>
            </p:cNvSpPr>
            <p:nvPr/>
          </p:nvSpPr>
          <p:spPr bwMode="auto">
            <a:xfrm>
              <a:off x="2844" y="2063"/>
              <a:ext cx="1155" cy="1903"/>
            </a:xfrm>
            <a:custGeom>
              <a:avLst/>
              <a:gdLst>
                <a:gd name="T0" fmla="*/ 0 w 2309"/>
                <a:gd name="T1" fmla="*/ 952 h 3806"/>
                <a:gd name="T2" fmla="*/ 578 w 2309"/>
                <a:gd name="T3" fmla="*/ 952 h 3806"/>
                <a:gd name="T4" fmla="*/ 578 w 2309"/>
                <a:gd name="T5" fmla="*/ 0 h 3806"/>
                <a:gd name="T6" fmla="*/ 447 w 2309"/>
                <a:gd name="T7" fmla="*/ 0 h 3806"/>
                <a:gd name="T8" fmla="*/ 0 60000 65536"/>
                <a:gd name="T9" fmla="*/ 0 60000 65536"/>
                <a:gd name="T10" fmla="*/ 0 60000 65536"/>
                <a:gd name="T11" fmla="*/ 0 60000 65536"/>
                <a:gd name="T12" fmla="*/ 0 w 2309"/>
                <a:gd name="T13" fmla="*/ 0 h 3806"/>
                <a:gd name="T14" fmla="*/ 2309 w 2309"/>
                <a:gd name="T15" fmla="*/ 3806 h 3806"/>
              </a:gdLst>
              <a:ahLst/>
              <a:cxnLst>
                <a:cxn ang="T8">
                  <a:pos x="T0" y="T1"/>
                </a:cxn>
                <a:cxn ang="T9">
                  <a:pos x="T2" y="T3"/>
                </a:cxn>
                <a:cxn ang="T10">
                  <a:pos x="T4" y="T5"/>
                </a:cxn>
                <a:cxn ang="T11">
                  <a:pos x="T6" y="T7"/>
                </a:cxn>
              </a:cxnLst>
              <a:rect l="T12" t="T13" r="T14" b="T15"/>
              <a:pathLst>
                <a:path w="2309" h="3806">
                  <a:moveTo>
                    <a:pt x="0" y="3806"/>
                  </a:moveTo>
                  <a:lnTo>
                    <a:pt x="2309" y="3806"/>
                  </a:lnTo>
                  <a:lnTo>
                    <a:pt x="2309" y="0"/>
                  </a:lnTo>
                  <a:lnTo>
                    <a:pt x="1788" y="0"/>
                  </a:lnTo>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60" name="Line 160"/>
            <p:cNvSpPr>
              <a:spLocks noChangeShapeType="1"/>
            </p:cNvSpPr>
            <p:nvPr/>
          </p:nvSpPr>
          <p:spPr bwMode="auto">
            <a:xfrm flipH="1">
              <a:off x="3739" y="3218"/>
              <a:ext cx="260"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Line 161"/>
            <p:cNvSpPr>
              <a:spLocks noChangeShapeType="1"/>
            </p:cNvSpPr>
            <p:nvPr/>
          </p:nvSpPr>
          <p:spPr bwMode="auto">
            <a:xfrm flipH="1">
              <a:off x="3739" y="2632"/>
              <a:ext cx="260"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Freeform 162"/>
            <p:cNvSpPr>
              <a:spLocks/>
            </p:cNvSpPr>
            <p:nvPr/>
          </p:nvSpPr>
          <p:spPr bwMode="auto">
            <a:xfrm>
              <a:off x="3983" y="2616"/>
              <a:ext cx="32" cy="32"/>
            </a:xfrm>
            <a:custGeom>
              <a:avLst/>
              <a:gdLst>
                <a:gd name="T0" fmla="*/ 7 w 65"/>
                <a:gd name="T1" fmla="*/ 0 h 65"/>
                <a:gd name="T2" fmla="*/ 6 w 65"/>
                <a:gd name="T3" fmla="*/ 0 h 65"/>
                <a:gd name="T4" fmla="*/ 5 w 65"/>
                <a:gd name="T5" fmla="*/ 0 h 65"/>
                <a:gd name="T6" fmla="*/ 4 w 65"/>
                <a:gd name="T7" fmla="*/ 1 h 65"/>
                <a:gd name="T8" fmla="*/ 3 w 65"/>
                <a:gd name="T9" fmla="*/ 1 h 65"/>
                <a:gd name="T10" fmla="*/ 2 w 65"/>
                <a:gd name="T11" fmla="*/ 2 h 65"/>
                <a:gd name="T12" fmla="*/ 1 w 65"/>
                <a:gd name="T13" fmla="*/ 3 h 65"/>
                <a:gd name="T14" fmla="*/ 0 w 65"/>
                <a:gd name="T15" fmla="*/ 4 h 65"/>
                <a:gd name="T16" fmla="*/ 0 w 65"/>
                <a:gd name="T17" fmla="*/ 5 h 65"/>
                <a:gd name="T18" fmla="*/ 0 w 65"/>
                <a:gd name="T19" fmla="*/ 6 h 65"/>
                <a:gd name="T20" fmla="*/ 0 w 65"/>
                <a:gd name="T21" fmla="*/ 7 h 65"/>
                <a:gd name="T22" fmla="*/ 0 w 65"/>
                <a:gd name="T23" fmla="*/ 8 h 65"/>
                <a:gd name="T24" fmla="*/ 0 w 65"/>
                <a:gd name="T25" fmla="*/ 9 h 65"/>
                <a:gd name="T26" fmla="*/ 0 w 65"/>
                <a:gd name="T27" fmla="*/ 11 h 65"/>
                <a:gd name="T28" fmla="*/ 0 w 65"/>
                <a:gd name="T29" fmla="*/ 12 h 65"/>
                <a:gd name="T30" fmla="*/ 1 w 65"/>
                <a:gd name="T31" fmla="*/ 13 h 65"/>
                <a:gd name="T32" fmla="*/ 2 w 65"/>
                <a:gd name="T33" fmla="*/ 14 h 65"/>
                <a:gd name="T34" fmla="*/ 3 w 65"/>
                <a:gd name="T35" fmla="*/ 14 h 65"/>
                <a:gd name="T36" fmla="*/ 4 w 65"/>
                <a:gd name="T37" fmla="*/ 15 h 65"/>
                <a:gd name="T38" fmla="*/ 5 w 65"/>
                <a:gd name="T39" fmla="*/ 15 h 65"/>
                <a:gd name="T40" fmla="*/ 6 w 65"/>
                <a:gd name="T41" fmla="*/ 16 h 65"/>
                <a:gd name="T42" fmla="*/ 7 w 65"/>
                <a:gd name="T43" fmla="*/ 16 h 65"/>
                <a:gd name="T44" fmla="*/ 8 w 65"/>
                <a:gd name="T45" fmla="*/ 16 h 65"/>
                <a:gd name="T46" fmla="*/ 9 w 65"/>
                <a:gd name="T47" fmla="*/ 16 h 65"/>
                <a:gd name="T48" fmla="*/ 11 w 65"/>
                <a:gd name="T49" fmla="*/ 15 h 65"/>
                <a:gd name="T50" fmla="*/ 11 w 65"/>
                <a:gd name="T51" fmla="*/ 15 h 65"/>
                <a:gd name="T52" fmla="*/ 13 w 65"/>
                <a:gd name="T53" fmla="*/ 14 h 65"/>
                <a:gd name="T54" fmla="*/ 13 w 65"/>
                <a:gd name="T55" fmla="*/ 14 h 65"/>
                <a:gd name="T56" fmla="*/ 14 w 65"/>
                <a:gd name="T57" fmla="*/ 13 h 65"/>
                <a:gd name="T58" fmla="*/ 15 w 65"/>
                <a:gd name="T59" fmla="*/ 12 h 65"/>
                <a:gd name="T60" fmla="*/ 15 w 65"/>
                <a:gd name="T61" fmla="*/ 11 h 65"/>
                <a:gd name="T62" fmla="*/ 16 w 65"/>
                <a:gd name="T63" fmla="*/ 9 h 65"/>
                <a:gd name="T64" fmla="*/ 16 w 65"/>
                <a:gd name="T65" fmla="*/ 8 h 65"/>
                <a:gd name="T66" fmla="*/ 16 w 65"/>
                <a:gd name="T67" fmla="*/ 7 h 65"/>
                <a:gd name="T68" fmla="*/ 16 w 65"/>
                <a:gd name="T69" fmla="*/ 6 h 65"/>
                <a:gd name="T70" fmla="*/ 15 w 65"/>
                <a:gd name="T71" fmla="*/ 5 h 65"/>
                <a:gd name="T72" fmla="*/ 15 w 65"/>
                <a:gd name="T73" fmla="*/ 4 h 65"/>
                <a:gd name="T74" fmla="*/ 14 w 65"/>
                <a:gd name="T75" fmla="*/ 3 h 65"/>
                <a:gd name="T76" fmla="*/ 13 w 65"/>
                <a:gd name="T77" fmla="*/ 2 h 65"/>
                <a:gd name="T78" fmla="*/ 13 w 65"/>
                <a:gd name="T79" fmla="*/ 1 h 65"/>
                <a:gd name="T80" fmla="*/ 11 w 65"/>
                <a:gd name="T81" fmla="*/ 1 h 65"/>
                <a:gd name="T82" fmla="*/ 11 w 65"/>
                <a:gd name="T83" fmla="*/ 0 h 65"/>
                <a:gd name="T84" fmla="*/ 9 w 65"/>
                <a:gd name="T85" fmla="*/ 0 h 65"/>
                <a:gd name="T86" fmla="*/ 8 w 65"/>
                <a:gd name="T87" fmla="*/ 0 h 65"/>
                <a:gd name="T88" fmla="*/ 8 w 65"/>
                <a:gd name="T89" fmla="*/ 8 h 6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5"/>
                <a:gd name="T136" fmla="*/ 0 h 65"/>
                <a:gd name="T137" fmla="*/ 65 w 65"/>
                <a:gd name="T138" fmla="*/ 65 h 6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5" h="65">
                  <a:moveTo>
                    <a:pt x="33" y="32"/>
                  </a:moveTo>
                  <a:lnTo>
                    <a:pt x="33" y="0"/>
                  </a:lnTo>
                  <a:lnTo>
                    <a:pt x="31" y="0"/>
                  </a:lnTo>
                  <a:lnTo>
                    <a:pt x="29" y="1"/>
                  </a:lnTo>
                  <a:lnTo>
                    <a:pt x="28" y="1"/>
                  </a:lnTo>
                  <a:lnTo>
                    <a:pt x="26" y="1"/>
                  </a:lnTo>
                  <a:lnTo>
                    <a:pt x="25" y="1"/>
                  </a:lnTo>
                  <a:lnTo>
                    <a:pt x="23" y="1"/>
                  </a:lnTo>
                  <a:lnTo>
                    <a:pt x="21" y="3"/>
                  </a:lnTo>
                  <a:lnTo>
                    <a:pt x="20" y="3"/>
                  </a:lnTo>
                  <a:lnTo>
                    <a:pt x="18" y="3"/>
                  </a:lnTo>
                  <a:lnTo>
                    <a:pt x="16" y="5"/>
                  </a:lnTo>
                  <a:lnTo>
                    <a:pt x="15" y="5"/>
                  </a:lnTo>
                  <a:lnTo>
                    <a:pt x="15" y="6"/>
                  </a:lnTo>
                  <a:lnTo>
                    <a:pt x="13" y="6"/>
                  </a:lnTo>
                  <a:lnTo>
                    <a:pt x="12" y="8"/>
                  </a:lnTo>
                  <a:lnTo>
                    <a:pt x="10" y="10"/>
                  </a:lnTo>
                  <a:lnTo>
                    <a:pt x="8" y="11"/>
                  </a:lnTo>
                  <a:lnTo>
                    <a:pt x="7" y="13"/>
                  </a:lnTo>
                  <a:lnTo>
                    <a:pt x="5" y="14"/>
                  </a:lnTo>
                  <a:lnTo>
                    <a:pt x="5" y="16"/>
                  </a:lnTo>
                  <a:lnTo>
                    <a:pt x="3" y="18"/>
                  </a:lnTo>
                  <a:lnTo>
                    <a:pt x="3" y="19"/>
                  </a:lnTo>
                  <a:lnTo>
                    <a:pt x="2" y="21"/>
                  </a:lnTo>
                  <a:lnTo>
                    <a:pt x="2" y="23"/>
                  </a:lnTo>
                  <a:lnTo>
                    <a:pt x="0" y="24"/>
                  </a:lnTo>
                  <a:lnTo>
                    <a:pt x="0" y="26"/>
                  </a:lnTo>
                  <a:lnTo>
                    <a:pt x="0" y="27"/>
                  </a:lnTo>
                  <a:lnTo>
                    <a:pt x="0" y="29"/>
                  </a:lnTo>
                  <a:lnTo>
                    <a:pt x="0" y="31"/>
                  </a:lnTo>
                  <a:lnTo>
                    <a:pt x="0" y="32"/>
                  </a:lnTo>
                  <a:lnTo>
                    <a:pt x="0" y="34"/>
                  </a:lnTo>
                  <a:lnTo>
                    <a:pt x="0" y="36"/>
                  </a:lnTo>
                  <a:lnTo>
                    <a:pt x="0" y="37"/>
                  </a:lnTo>
                  <a:lnTo>
                    <a:pt x="0" y="39"/>
                  </a:lnTo>
                  <a:lnTo>
                    <a:pt x="0" y="40"/>
                  </a:lnTo>
                  <a:lnTo>
                    <a:pt x="2" y="42"/>
                  </a:lnTo>
                  <a:lnTo>
                    <a:pt x="2" y="44"/>
                  </a:lnTo>
                  <a:lnTo>
                    <a:pt x="2" y="45"/>
                  </a:lnTo>
                  <a:lnTo>
                    <a:pt x="3" y="47"/>
                  </a:lnTo>
                  <a:lnTo>
                    <a:pt x="3" y="49"/>
                  </a:lnTo>
                  <a:lnTo>
                    <a:pt x="5" y="50"/>
                  </a:lnTo>
                  <a:lnTo>
                    <a:pt x="5" y="52"/>
                  </a:lnTo>
                  <a:lnTo>
                    <a:pt x="7" y="52"/>
                  </a:lnTo>
                  <a:lnTo>
                    <a:pt x="7" y="53"/>
                  </a:lnTo>
                  <a:lnTo>
                    <a:pt x="8" y="55"/>
                  </a:lnTo>
                  <a:lnTo>
                    <a:pt x="10" y="57"/>
                  </a:lnTo>
                  <a:lnTo>
                    <a:pt x="12" y="58"/>
                  </a:lnTo>
                  <a:lnTo>
                    <a:pt x="13" y="58"/>
                  </a:lnTo>
                  <a:lnTo>
                    <a:pt x="15" y="60"/>
                  </a:lnTo>
                  <a:lnTo>
                    <a:pt x="15" y="62"/>
                  </a:lnTo>
                  <a:lnTo>
                    <a:pt x="16" y="62"/>
                  </a:lnTo>
                  <a:lnTo>
                    <a:pt x="18" y="62"/>
                  </a:lnTo>
                  <a:lnTo>
                    <a:pt x="20" y="63"/>
                  </a:lnTo>
                  <a:lnTo>
                    <a:pt x="21" y="63"/>
                  </a:lnTo>
                  <a:lnTo>
                    <a:pt x="23" y="65"/>
                  </a:lnTo>
                  <a:lnTo>
                    <a:pt x="25" y="65"/>
                  </a:lnTo>
                  <a:lnTo>
                    <a:pt x="26" y="65"/>
                  </a:lnTo>
                  <a:lnTo>
                    <a:pt x="28" y="65"/>
                  </a:lnTo>
                  <a:lnTo>
                    <a:pt x="29" y="65"/>
                  </a:lnTo>
                  <a:lnTo>
                    <a:pt x="31" y="65"/>
                  </a:lnTo>
                  <a:lnTo>
                    <a:pt x="33" y="65"/>
                  </a:lnTo>
                  <a:lnTo>
                    <a:pt x="34" y="65"/>
                  </a:lnTo>
                  <a:lnTo>
                    <a:pt x="36" y="65"/>
                  </a:lnTo>
                  <a:lnTo>
                    <a:pt x="38" y="65"/>
                  </a:lnTo>
                  <a:lnTo>
                    <a:pt x="39" y="65"/>
                  </a:lnTo>
                  <a:lnTo>
                    <a:pt x="41" y="65"/>
                  </a:lnTo>
                  <a:lnTo>
                    <a:pt x="42" y="65"/>
                  </a:lnTo>
                  <a:lnTo>
                    <a:pt x="44" y="63"/>
                  </a:lnTo>
                  <a:lnTo>
                    <a:pt x="46" y="62"/>
                  </a:lnTo>
                  <a:lnTo>
                    <a:pt x="47" y="62"/>
                  </a:lnTo>
                  <a:lnTo>
                    <a:pt x="49" y="62"/>
                  </a:lnTo>
                  <a:lnTo>
                    <a:pt x="51" y="60"/>
                  </a:lnTo>
                  <a:lnTo>
                    <a:pt x="52" y="58"/>
                  </a:lnTo>
                  <a:lnTo>
                    <a:pt x="54" y="57"/>
                  </a:lnTo>
                  <a:lnTo>
                    <a:pt x="55" y="57"/>
                  </a:lnTo>
                  <a:lnTo>
                    <a:pt x="55" y="55"/>
                  </a:lnTo>
                  <a:lnTo>
                    <a:pt x="57" y="53"/>
                  </a:lnTo>
                  <a:lnTo>
                    <a:pt x="59" y="52"/>
                  </a:lnTo>
                  <a:lnTo>
                    <a:pt x="60" y="50"/>
                  </a:lnTo>
                  <a:lnTo>
                    <a:pt x="60" y="49"/>
                  </a:lnTo>
                  <a:lnTo>
                    <a:pt x="62" y="47"/>
                  </a:lnTo>
                  <a:lnTo>
                    <a:pt x="62" y="45"/>
                  </a:lnTo>
                  <a:lnTo>
                    <a:pt x="62" y="44"/>
                  </a:lnTo>
                  <a:lnTo>
                    <a:pt x="64" y="42"/>
                  </a:lnTo>
                  <a:lnTo>
                    <a:pt x="64" y="40"/>
                  </a:lnTo>
                  <a:lnTo>
                    <a:pt x="64" y="39"/>
                  </a:lnTo>
                  <a:lnTo>
                    <a:pt x="64" y="37"/>
                  </a:lnTo>
                  <a:lnTo>
                    <a:pt x="65" y="36"/>
                  </a:lnTo>
                  <a:lnTo>
                    <a:pt x="65" y="34"/>
                  </a:lnTo>
                  <a:lnTo>
                    <a:pt x="65" y="32"/>
                  </a:lnTo>
                  <a:lnTo>
                    <a:pt x="65" y="31"/>
                  </a:lnTo>
                  <a:lnTo>
                    <a:pt x="65" y="29"/>
                  </a:lnTo>
                  <a:lnTo>
                    <a:pt x="64" y="27"/>
                  </a:lnTo>
                  <a:lnTo>
                    <a:pt x="64" y="26"/>
                  </a:lnTo>
                  <a:lnTo>
                    <a:pt x="64" y="24"/>
                  </a:lnTo>
                  <a:lnTo>
                    <a:pt x="64" y="23"/>
                  </a:lnTo>
                  <a:lnTo>
                    <a:pt x="62" y="23"/>
                  </a:lnTo>
                  <a:lnTo>
                    <a:pt x="62" y="21"/>
                  </a:lnTo>
                  <a:lnTo>
                    <a:pt x="62" y="19"/>
                  </a:lnTo>
                  <a:lnTo>
                    <a:pt x="60" y="18"/>
                  </a:lnTo>
                  <a:lnTo>
                    <a:pt x="60" y="16"/>
                  </a:lnTo>
                  <a:lnTo>
                    <a:pt x="59" y="14"/>
                  </a:lnTo>
                  <a:lnTo>
                    <a:pt x="59" y="13"/>
                  </a:lnTo>
                  <a:lnTo>
                    <a:pt x="57" y="13"/>
                  </a:lnTo>
                  <a:lnTo>
                    <a:pt x="55" y="11"/>
                  </a:lnTo>
                  <a:lnTo>
                    <a:pt x="55" y="10"/>
                  </a:lnTo>
                  <a:lnTo>
                    <a:pt x="54" y="10"/>
                  </a:lnTo>
                  <a:lnTo>
                    <a:pt x="52" y="8"/>
                  </a:lnTo>
                  <a:lnTo>
                    <a:pt x="52" y="6"/>
                  </a:lnTo>
                  <a:lnTo>
                    <a:pt x="51" y="6"/>
                  </a:lnTo>
                  <a:lnTo>
                    <a:pt x="49" y="5"/>
                  </a:lnTo>
                  <a:lnTo>
                    <a:pt x="47" y="5"/>
                  </a:lnTo>
                  <a:lnTo>
                    <a:pt x="46" y="3"/>
                  </a:lnTo>
                  <a:lnTo>
                    <a:pt x="44" y="3"/>
                  </a:lnTo>
                  <a:lnTo>
                    <a:pt x="42" y="1"/>
                  </a:lnTo>
                  <a:lnTo>
                    <a:pt x="41" y="1"/>
                  </a:lnTo>
                  <a:lnTo>
                    <a:pt x="39" y="1"/>
                  </a:lnTo>
                  <a:lnTo>
                    <a:pt x="38" y="1"/>
                  </a:lnTo>
                  <a:lnTo>
                    <a:pt x="36" y="1"/>
                  </a:lnTo>
                  <a:lnTo>
                    <a:pt x="34" y="0"/>
                  </a:lnTo>
                  <a:lnTo>
                    <a:pt x="33" y="0"/>
                  </a:lnTo>
                  <a:lnTo>
                    <a:pt x="33"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63" name="Freeform 163"/>
            <p:cNvSpPr>
              <a:spLocks/>
            </p:cNvSpPr>
            <p:nvPr/>
          </p:nvSpPr>
          <p:spPr bwMode="auto">
            <a:xfrm>
              <a:off x="3972" y="2622"/>
              <a:ext cx="40" cy="40"/>
            </a:xfrm>
            <a:custGeom>
              <a:avLst/>
              <a:gdLst>
                <a:gd name="T0" fmla="*/ 9 w 80"/>
                <a:gd name="T1" fmla="*/ 0 h 79"/>
                <a:gd name="T2" fmla="*/ 7 w 80"/>
                <a:gd name="T3" fmla="*/ 1 h 79"/>
                <a:gd name="T4" fmla="*/ 6 w 80"/>
                <a:gd name="T5" fmla="*/ 1 h 79"/>
                <a:gd name="T6" fmla="*/ 5 w 80"/>
                <a:gd name="T7" fmla="*/ 2 h 79"/>
                <a:gd name="T8" fmla="*/ 3 w 80"/>
                <a:gd name="T9" fmla="*/ 3 h 79"/>
                <a:gd name="T10" fmla="*/ 3 w 80"/>
                <a:gd name="T11" fmla="*/ 4 h 79"/>
                <a:gd name="T12" fmla="*/ 2 w 80"/>
                <a:gd name="T13" fmla="*/ 5 h 79"/>
                <a:gd name="T14" fmla="*/ 1 w 80"/>
                <a:gd name="T15" fmla="*/ 6 h 79"/>
                <a:gd name="T16" fmla="*/ 1 w 80"/>
                <a:gd name="T17" fmla="*/ 7 h 79"/>
                <a:gd name="T18" fmla="*/ 1 w 80"/>
                <a:gd name="T19" fmla="*/ 9 h 79"/>
                <a:gd name="T20" fmla="*/ 0 w 80"/>
                <a:gd name="T21" fmla="*/ 10 h 79"/>
                <a:gd name="T22" fmla="*/ 1 w 80"/>
                <a:gd name="T23" fmla="*/ 11 h 79"/>
                <a:gd name="T24" fmla="*/ 1 w 80"/>
                <a:gd name="T25" fmla="*/ 13 h 79"/>
                <a:gd name="T26" fmla="*/ 1 w 80"/>
                <a:gd name="T27" fmla="*/ 14 h 79"/>
                <a:gd name="T28" fmla="*/ 1 w 80"/>
                <a:gd name="T29" fmla="*/ 15 h 79"/>
                <a:gd name="T30" fmla="*/ 3 w 80"/>
                <a:gd name="T31" fmla="*/ 17 h 79"/>
                <a:gd name="T32" fmla="*/ 3 w 80"/>
                <a:gd name="T33" fmla="*/ 18 h 79"/>
                <a:gd name="T34" fmla="*/ 5 w 80"/>
                <a:gd name="T35" fmla="*/ 19 h 79"/>
                <a:gd name="T36" fmla="*/ 5 w 80"/>
                <a:gd name="T37" fmla="*/ 19 h 79"/>
                <a:gd name="T38" fmla="*/ 7 w 80"/>
                <a:gd name="T39" fmla="*/ 20 h 79"/>
                <a:gd name="T40" fmla="*/ 9 w 80"/>
                <a:gd name="T41" fmla="*/ 20 h 79"/>
                <a:gd name="T42" fmla="*/ 10 w 80"/>
                <a:gd name="T43" fmla="*/ 20 h 79"/>
                <a:gd name="T44" fmla="*/ 11 w 80"/>
                <a:gd name="T45" fmla="*/ 20 h 79"/>
                <a:gd name="T46" fmla="*/ 12 w 80"/>
                <a:gd name="T47" fmla="*/ 20 h 79"/>
                <a:gd name="T48" fmla="*/ 13 w 80"/>
                <a:gd name="T49" fmla="*/ 19 h 79"/>
                <a:gd name="T50" fmla="*/ 15 w 80"/>
                <a:gd name="T51" fmla="*/ 19 h 79"/>
                <a:gd name="T52" fmla="*/ 17 w 80"/>
                <a:gd name="T53" fmla="*/ 18 h 79"/>
                <a:gd name="T54" fmla="*/ 18 w 80"/>
                <a:gd name="T55" fmla="*/ 17 h 79"/>
                <a:gd name="T56" fmla="*/ 19 w 80"/>
                <a:gd name="T57" fmla="*/ 16 h 79"/>
                <a:gd name="T58" fmla="*/ 19 w 80"/>
                <a:gd name="T59" fmla="*/ 15 h 79"/>
                <a:gd name="T60" fmla="*/ 20 w 80"/>
                <a:gd name="T61" fmla="*/ 13 h 79"/>
                <a:gd name="T62" fmla="*/ 20 w 80"/>
                <a:gd name="T63" fmla="*/ 12 h 79"/>
                <a:gd name="T64" fmla="*/ 20 w 80"/>
                <a:gd name="T65" fmla="*/ 10 h 79"/>
                <a:gd name="T66" fmla="*/ 20 w 80"/>
                <a:gd name="T67" fmla="*/ 9 h 79"/>
                <a:gd name="T68" fmla="*/ 20 w 80"/>
                <a:gd name="T69" fmla="*/ 8 h 79"/>
                <a:gd name="T70" fmla="*/ 19 w 80"/>
                <a:gd name="T71" fmla="*/ 6 h 79"/>
                <a:gd name="T72" fmla="*/ 19 w 80"/>
                <a:gd name="T73" fmla="*/ 5 h 79"/>
                <a:gd name="T74" fmla="*/ 18 w 80"/>
                <a:gd name="T75" fmla="*/ 4 h 79"/>
                <a:gd name="T76" fmla="*/ 17 w 80"/>
                <a:gd name="T77" fmla="*/ 3 h 79"/>
                <a:gd name="T78" fmla="*/ 15 w 80"/>
                <a:gd name="T79" fmla="*/ 2 h 79"/>
                <a:gd name="T80" fmla="*/ 14 w 80"/>
                <a:gd name="T81" fmla="*/ 2 h 79"/>
                <a:gd name="T82" fmla="*/ 13 w 80"/>
                <a:gd name="T83" fmla="*/ 1 h 79"/>
                <a:gd name="T84" fmla="*/ 11 w 80"/>
                <a:gd name="T85" fmla="*/ 1 h 79"/>
                <a:gd name="T86" fmla="*/ 10 w 80"/>
                <a:gd name="T87" fmla="*/ 0 h 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0"/>
                <a:gd name="T133" fmla="*/ 0 h 79"/>
                <a:gd name="T134" fmla="*/ 80 w 80"/>
                <a:gd name="T135" fmla="*/ 79 h 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0" h="79">
                  <a:moveTo>
                    <a:pt x="41" y="0"/>
                  </a:moveTo>
                  <a:lnTo>
                    <a:pt x="39" y="0"/>
                  </a:lnTo>
                  <a:lnTo>
                    <a:pt x="36" y="0"/>
                  </a:lnTo>
                  <a:lnTo>
                    <a:pt x="34" y="1"/>
                  </a:lnTo>
                  <a:lnTo>
                    <a:pt x="33" y="1"/>
                  </a:lnTo>
                  <a:lnTo>
                    <a:pt x="31" y="1"/>
                  </a:lnTo>
                  <a:lnTo>
                    <a:pt x="29" y="1"/>
                  </a:lnTo>
                  <a:lnTo>
                    <a:pt x="26" y="3"/>
                  </a:lnTo>
                  <a:lnTo>
                    <a:pt x="24" y="3"/>
                  </a:lnTo>
                  <a:lnTo>
                    <a:pt x="23" y="5"/>
                  </a:lnTo>
                  <a:lnTo>
                    <a:pt x="21" y="5"/>
                  </a:lnTo>
                  <a:lnTo>
                    <a:pt x="20" y="6"/>
                  </a:lnTo>
                  <a:lnTo>
                    <a:pt x="18" y="6"/>
                  </a:lnTo>
                  <a:lnTo>
                    <a:pt x="16" y="8"/>
                  </a:lnTo>
                  <a:lnTo>
                    <a:pt x="15" y="10"/>
                  </a:lnTo>
                  <a:lnTo>
                    <a:pt x="13" y="11"/>
                  </a:lnTo>
                  <a:lnTo>
                    <a:pt x="11" y="13"/>
                  </a:lnTo>
                  <a:lnTo>
                    <a:pt x="10" y="14"/>
                  </a:lnTo>
                  <a:lnTo>
                    <a:pt x="8" y="16"/>
                  </a:lnTo>
                  <a:lnTo>
                    <a:pt x="8" y="18"/>
                  </a:lnTo>
                  <a:lnTo>
                    <a:pt x="7" y="19"/>
                  </a:lnTo>
                  <a:lnTo>
                    <a:pt x="5" y="21"/>
                  </a:lnTo>
                  <a:lnTo>
                    <a:pt x="5" y="23"/>
                  </a:lnTo>
                  <a:lnTo>
                    <a:pt x="3" y="24"/>
                  </a:lnTo>
                  <a:lnTo>
                    <a:pt x="3" y="26"/>
                  </a:lnTo>
                  <a:lnTo>
                    <a:pt x="3" y="27"/>
                  </a:lnTo>
                  <a:lnTo>
                    <a:pt x="2" y="31"/>
                  </a:lnTo>
                  <a:lnTo>
                    <a:pt x="2" y="32"/>
                  </a:lnTo>
                  <a:lnTo>
                    <a:pt x="2" y="34"/>
                  </a:lnTo>
                  <a:lnTo>
                    <a:pt x="2" y="36"/>
                  </a:lnTo>
                  <a:lnTo>
                    <a:pt x="2" y="37"/>
                  </a:lnTo>
                  <a:lnTo>
                    <a:pt x="0" y="40"/>
                  </a:lnTo>
                  <a:lnTo>
                    <a:pt x="2" y="42"/>
                  </a:lnTo>
                  <a:lnTo>
                    <a:pt x="2" y="44"/>
                  </a:lnTo>
                  <a:lnTo>
                    <a:pt x="2" y="45"/>
                  </a:lnTo>
                  <a:lnTo>
                    <a:pt x="2" y="49"/>
                  </a:lnTo>
                  <a:lnTo>
                    <a:pt x="2" y="50"/>
                  </a:lnTo>
                  <a:lnTo>
                    <a:pt x="3" y="52"/>
                  </a:lnTo>
                  <a:lnTo>
                    <a:pt x="3" y="53"/>
                  </a:lnTo>
                  <a:lnTo>
                    <a:pt x="3" y="55"/>
                  </a:lnTo>
                  <a:lnTo>
                    <a:pt x="5" y="57"/>
                  </a:lnTo>
                  <a:lnTo>
                    <a:pt x="5" y="58"/>
                  </a:lnTo>
                  <a:lnTo>
                    <a:pt x="7" y="60"/>
                  </a:lnTo>
                  <a:lnTo>
                    <a:pt x="8" y="62"/>
                  </a:lnTo>
                  <a:lnTo>
                    <a:pt x="8" y="63"/>
                  </a:lnTo>
                  <a:lnTo>
                    <a:pt x="10" y="65"/>
                  </a:lnTo>
                  <a:lnTo>
                    <a:pt x="11" y="66"/>
                  </a:lnTo>
                  <a:lnTo>
                    <a:pt x="13" y="68"/>
                  </a:lnTo>
                  <a:lnTo>
                    <a:pt x="13" y="70"/>
                  </a:lnTo>
                  <a:lnTo>
                    <a:pt x="15" y="70"/>
                  </a:lnTo>
                  <a:lnTo>
                    <a:pt x="16" y="71"/>
                  </a:lnTo>
                  <a:lnTo>
                    <a:pt x="18" y="73"/>
                  </a:lnTo>
                  <a:lnTo>
                    <a:pt x="20" y="75"/>
                  </a:lnTo>
                  <a:lnTo>
                    <a:pt x="21" y="75"/>
                  </a:lnTo>
                  <a:lnTo>
                    <a:pt x="23" y="76"/>
                  </a:lnTo>
                  <a:lnTo>
                    <a:pt x="24" y="76"/>
                  </a:lnTo>
                  <a:lnTo>
                    <a:pt x="26" y="78"/>
                  </a:lnTo>
                  <a:lnTo>
                    <a:pt x="29" y="78"/>
                  </a:lnTo>
                  <a:lnTo>
                    <a:pt x="31" y="78"/>
                  </a:lnTo>
                  <a:lnTo>
                    <a:pt x="33" y="79"/>
                  </a:lnTo>
                  <a:lnTo>
                    <a:pt x="34" y="79"/>
                  </a:lnTo>
                  <a:lnTo>
                    <a:pt x="36" y="79"/>
                  </a:lnTo>
                  <a:lnTo>
                    <a:pt x="39" y="79"/>
                  </a:lnTo>
                  <a:lnTo>
                    <a:pt x="41" y="79"/>
                  </a:lnTo>
                  <a:lnTo>
                    <a:pt x="42" y="79"/>
                  </a:lnTo>
                  <a:lnTo>
                    <a:pt x="44" y="79"/>
                  </a:lnTo>
                  <a:lnTo>
                    <a:pt x="47" y="79"/>
                  </a:lnTo>
                  <a:lnTo>
                    <a:pt x="49" y="79"/>
                  </a:lnTo>
                  <a:lnTo>
                    <a:pt x="50" y="78"/>
                  </a:lnTo>
                  <a:lnTo>
                    <a:pt x="52" y="78"/>
                  </a:lnTo>
                  <a:lnTo>
                    <a:pt x="54" y="78"/>
                  </a:lnTo>
                  <a:lnTo>
                    <a:pt x="55" y="76"/>
                  </a:lnTo>
                  <a:lnTo>
                    <a:pt x="57" y="76"/>
                  </a:lnTo>
                  <a:lnTo>
                    <a:pt x="60" y="75"/>
                  </a:lnTo>
                  <a:lnTo>
                    <a:pt x="62" y="75"/>
                  </a:lnTo>
                  <a:lnTo>
                    <a:pt x="63" y="73"/>
                  </a:lnTo>
                  <a:lnTo>
                    <a:pt x="63" y="71"/>
                  </a:lnTo>
                  <a:lnTo>
                    <a:pt x="65" y="70"/>
                  </a:lnTo>
                  <a:lnTo>
                    <a:pt x="67" y="70"/>
                  </a:lnTo>
                  <a:lnTo>
                    <a:pt x="68" y="68"/>
                  </a:lnTo>
                  <a:lnTo>
                    <a:pt x="70" y="66"/>
                  </a:lnTo>
                  <a:lnTo>
                    <a:pt x="72" y="65"/>
                  </a:lnTo>
                  <a:lnTo>
                    <a:pt x="72" y="63"/>
                  </a:lnTo>
                  <a:lnTo>
                    <a:pt x="73" y="62"/>
                  </a:lnTo>
                  <a:lnTo>
                    <a:pt x="75" y="60"/>
                  </a:lnTo>
                  <a:lnTo>
                    <a:pt x="75" y="58"/>
                  </a:lnTo>
                  <a:lnTo>
                    <a:pt x="76" y="57"/>
                  </a:lnTo>
                  <a:lnTo>
                    <a:pt x="76" y="55"/>
                  </a:lnTo>
                  <a:lnTo>
                    <a:pt x="78" y="53"/>
                  </a:lnTo>
                  <a:lnTo>
                    <a:pt x="78" y="52"/>
                  </a:lnTo>
                  <a:lnTo>
                    <a:pt x="80" y="50"/>
                  </a:lnTo>
                  <a:lnTo>
                    <a:pt x="80" y="49"/>
                  </a:lnTo>
                  <a:lnTo>
                    <a:pt x="80" y="45"/>
                  </a:lnTo>
                  <a:lnTo>
                    <a:pt x="80" y="44"/>
                  </a:lnTo>
                  <a:lnTo>
                    <a:pt x="80" y="42"/>
                  </a:lnTo>
                  <a:lnTo>
                    <a:pt x="80" y="40"/>
                  </a:lnTo>
                  <a:lnTo>
                    <a:pt x="80" y="37"/>
                  </a:lnTo>
                  <a:lnTo>
                    <a:pt x="80" y="36"/>
                  </a:lnTo>
                  <a:lnTo>
                    <a:pt x="80" y="34"/>
                  </a:lnTo>
                  <a:lnTo>
                    <a:pt x="80" y="32"/>
                  </a:lnTo>
                  <a:lnTo>
                    <a:pt x="80" y="31"/>
                  </a:lnTo>
                  <a:lnTo>
                    <a:pt x="78" y="27"/>
                  </a:lnTo>
                  <a:lnTo>
                    <a:pt x="78" y="26"/>
                  </a:lnTo>
                  <a:lnTo>
                    <a:pt x="76" y="24"/>
                  </a:lnTo>
                  <a:lnTo>
                    <a:pt x="76" y="23"/>
                  </a:lnTo>
                  <a:lnTo>
                    <a:pt x="75" y="21"/>
                  </a:lnTo>
                  <a:lnTo>
                    <a:pt x="75" y="19"/>
                  </a:lnTo>
                  <a:lnTo>
                    <a:pt x="73" y="18"/>
                  </a:lnTo>
                  <a:lnTo>
                    <a:pt x="72" y="16"/>
                  </a:lnTo>
                  <a:lnTo>
                    <a:pt x="72" y="14"/>
                  </a:lnTo>
                  <a:lnTo>
                    <a:pt x="70" y="13"/>
                  </a:lnTo>
                  <a:lnTo>
                    <a:pt x="68" y="11"/>
                  </a:lnTo>
                  <a:lnTo>
                    <a:pt x="67" y="11"/>
                  </a:lnTo>
                  <a:lnTo>
                    <a:pt x="65" y="10"/>
                  </a:lnTo>
                  <a:lnTo>
                    <a:pt x="63" y="8"/>
                  </a:lnTo>
                  <a:lnTo>
                    <a:pt x="63" y="6"/>
                  </a:lnTo>
                  <a:lnTo>
                    <a:pt x="62" y="6"/>
                  </a:lnTo>
                  <a:lnTo>
                    <a:pt x="60" y="5"/>
                  </a:lnTo>
                  <a:lnTo>
                    <a:pt x="57" y="5"/>
                  </a:lnTo>
                  <a:lnTo>
                    <a:pt x="55" y="3"/>
                  </a:lnTo>
                  <a:lnTo>
                    <a:pt x="54" y="3"/>
                  </a:lnTo>
                  <a:lnTo>
                    <a:pt x="52" y="1"/>
                  </a:lnTo>
                  <a:lnTo>
                    <a:pt x="50" y="1"/>
                  </a:lnTo>
                  <a:lnTo>
                    <a:pt x="49" y="1"/>
                  </a:lnTo>
                  <a:lnTo>
                    <a:pt x="47" y="1"/>
                  </a:lnTo>
                  <a:lnTo>
                    <a:pt x="44" y="0"/>
                  </a:lnTo>
                  <a:lnTo>
                    <a:pt x="42" y="0"/>
                  </a:lnTo>
                  <a:lnTo>
                    <a:pt x="41" y="0"/>
                  </a:lnTo>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64" name="Freeform 164"/>
            <p:cNvSpPr>
              <a:spLocks/>
            </p:cNvSpPr>
            <p:nvPr/>
          </p:nvSpPr>
          <p:spPr bwMode="auto">
            <a:xfrm>
              <a:off x="3983" y="3201"/>
              <a:ext cx="32" cy="33"/>
            </a:xfrm>
            <a:custGeom>
              <a:avLst/>
              <a:gdLst>
                <a:gd name="T0" fmla="*/ 7 w 65"/>
                <a:gd name="T1" fmla="*/ 0 h 65"/>
                <a:gd name="T2" fmla="*/ 6 w 65"/>
                <a:gd name="T3" fmla="*/ 1 h 65"/>
                <a:gd name="T4" fmla="*/ 5 w 65"/>
                <a:gd name="T5" fmla="*/ 1 h 65"/>
                <a:gd name="T6" fmla="*/ 4 w 65"/>
                <a:gd name="T7" fmla="*/ 2 h 65"/>
                <a:gd name="T8" fmla="*/ 3 w 65"/>
                <a:gd name="T9" fmla="*/ 2 h 65"/>
                <a:gd name="T10" fmla="*/ 2 w 65"/>
                <a:gd name="T11" fmla="*/ 3 h 65"/>
                <a:gd name="T12" fmla="*/ 1 w 65"/>
                <a:gd name="T13" fmla="*/ 4 h 65"/>
                <a:gd name="T14" fmla="*/ 0 w 65"/>
                <a:gd name="T15" fmla="*/ 5 h 65"/>
                <a:gd name="T16" fmla="*/ 0 w 65"/>
                <a:gd name="T17" fmla="*/ 6 h 65"/>
                <a:gd name="T18" fmla="*/ 0 w 65"/>
                <a:gd name="T19" fmla="*/ 7 h 65"/>
                <a:gd name="T20" fmla="*/ 0 w 65"/>
                <a:gd name="T21" fmla="*/ 8 h 65"/>
                <a:gd name="T22" fmla="*/ 0 w 65"/>
                <a:gd name="T23" fmla="*/ 9 h 65"/>
                <a:gd name="T24" fmla="*/ 0 w 65"/>
                <a:gd name="T25" fmla="*/ 10 h 65"/>
                <a:gd name="T26" fmla="*/ 0 w 65"/>
                <a:gd name="T27" fmla="*/ 11 h 65"/>
                <a:gd name="T28" fmla="*/ 0 w 65"/>
                <a:gd name="T29" fmla="*/ 13 h 65"/>
                <a:gd name="T30" fmla="*/ 1 w 65"/>
                <a:gd name="T31" fmla="*/ 13 h 65"/>
                <a:gd name="T32" fmla="*/ 2 w 65"/>
                <a:gd name="T33" fmla="*/ 15 h 65"/>
                <a:gd name="T34" fmla="*/ 3 w 65"/>
                <a:gd name="T35" fmla="*/ 15 h 65"/>
                <a:gd name="T36" fmla="*/ 4 w 65"/>
                <a:gd name="T37" fmla="*/ 16 h 65"/>
                <a:gd name="T38" fmla="*/ 5 w 65"/>
                <a:gd name="T39" fmla="*/ 16 h 65"/>
                <a:gd name="T40" fmla="*/ 6 w 65"/>
                <a:gd name="T41" fmla="*/ 17 h 65"/>
                <a:gd name="T42" fmla="*/ 7 w 65"/>
                <a:gd name="T43" fmla="*/ 17 h 65"/>
                <a:gd name="T44" fmla="*/ 8 w 65"/>
                <a:gd name="T45" fmla="*/ 17 h 65"/>
                <a:gd name="T46" fmla="*/ 9 w 65"/>
                <a:gd name="T47" fmla="*/ 17 h 65"/>
                <a:gd name="T48" fmla="*/ 11 w 65"/>
                <a:gd name="T49" fmla="*/ 16 h 65"/>
                <a:gd name="T50" fmla="*/ 11 w 65"/>
                <a:gd name="T51" fmla="*/ 16 h 65"/>
                <a:gd name="T52" fmla="*/ 13 w 65"/>
                <a:gd name="T53" fmla="*/ 15 h 65"/>
                <a:gd name="T54" fmla="*/ 13 w 65"/>
                <a:gd name="T55" fmla="*/ 15 h 65"/>
                <a:gd name="T56" fmla="*/ 14 w 65"/>
                <a:gd name="T57" fmla="*/ 13 h 65"/>
                <a:gd name="T58" fmla="*/ 15 w 65"/>
                <a:gd name="T59" fmla="*/ 13 h 65"/>
                <a:gd name="T60" fmla="*/ 15 w 65"/>
                <a:gd name="T61" fmla="*/ 11 h 65"/>
                <a:gd name="T62" fmla="*/ 16 w 65"/>
                <a:gd name="T63" fmla="*/ 10 h 65"/>
                <a:gd name="T64" fmla="*/ 16 w 65"/>
                <a:gd name="T65" fmla="*/ 9 h 65"/>
                <a:gd name="T66" fmla="*/ 16 w 65"/>
                <a:gd name="T67" fmla="*/ 8 h 65"/>
                <a:gd name="T68" fmla="*/ 16 w 65"/>
                <a:gd name="T69" fmla="*/ 7 h 65"/>
                <a:gd name="T70" fmla="*/ 15 w 65"/>
                <a:gd name="T71" fmla="*/ 6 h 65"/>
                <a:gd name="T72" fmla="*/ 15 w 65"/>
                <a:gd name="T73" fmla="*/ 5 h 65"/>
                <a:gd name="T74" fmla="*/ 14 w 65"/>
                <a:gd name="T75" fmla="*/ 4 h 65"/>
                <a:gd name="T76" fmla="*/ 13 w 65"/>
                <a:gd name="T77" fmla="*/ 3 h 65"/>
                <a:gd name="T78" fmla="*/ 13 w 65"/>
                <a:gd name="T79" fmla="*/ 2 h 65"/>
                <a:gd name="T80" fmla="*/ 11 w 65"/>
                <a:gd name="T81" fmla="*/ 2 h 65"/>
                <a:gd name="T82" fmla="*/ 11 w 65"/>
                <a:gd name="T83" fmla="*/ 1 h 65"/>
                <a:gd name="T84" fmla="*/ 9 w 65"/>
                <a:gd name="T85" fmla="*/ 1 h 65"/>
                <a:gd name="T86" fmla="*/ 8 w 65"/>
                <a:gd name="T87" fmla="*/ 0 h 65"/>
                <a:gd name="T88" fmla="*/ 8 w 65"/>
                <a:gd name="T89" fmla="*/ 8 h 6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5"/>
                <a:gd name="T136" fmla="*/ 0 h 65"/>
                <a:gd name="T137" fmla="*/ 65 w 65"/>
                <a:gd name="T138" fmla="*/ 65 h 6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5" h="65">
                  <a:moveTo>
                    <a:pt x="33" y="32"/>
                  </a:moveTo>
                  <a:lnTo>
                    <a:pt x="33" y="0"/>
                  </a:lnTo>
                  <a:lnTo>
                    <a:pt x="31" y="0"/>
                  </a:lnTo>
                  <a:lnTo>
                    <a:pt x="29" y="2"/>
                  </a:lnTo>
                  <a:lnTo>
                    <a:pt x="28" y="2"/>
                  </a:lnTo>
                  <a:lnTo>
                    <a:pt x="26" y="2"/>
                  </a:lnTo>
                  <a:lnTo>
                    <a:pt x="25" y="2"/>
                  </a:lnTo>
                  <a:lnTo>
                    <a:pt x="23" y="2"/>
                  </a:lnTo>
                  <a:lnTo>
                    <a:pt x="21" y="3"/>
                  </a:lnTo>
                  <a:lnTo>
                    <a:pt x="20" y="3"/>
                  </a:lnTo>
                  <a:lnTo>
                    <a:pt x="18" y="3"/>
                  </a:lnTo>
                  <a:lnTo>
                    <a:pt x="16" y="5"/>
                  </a:lnTo>
                  <a:lnTo>
                    <a:pt x="15" y="5"/>
                  </a:lnTo>
                  <a:lnTo>
                    <a:pt x="15" y="6"/>
                  </a:lnTo>
                  <a:lnTo>
                    <a:pt x="13" y="6"/>
                  </a:lnTo>
                  <a:lnTo>
                    <a:pt x="12" y="8"/>
                  </a:lnTo>
                  <a:lnTo>
                    <a:pt x="10" y="10"/>
                  </a:lnTo>
                  <a:lnTo>
                    <a:pt x="8" y="11"/>
                  </a:lnTo>
                  <a:lnTo>
                    <a:pt x="7" y="13"/>
                  </a:lnTo>
                  <a:lnTo>
                    <a:pt x="5" y="15"/>
                  </a:lnTo>
                  <a:lnTo>
                    <a:pt x="5" y="16"/>
                  </a:lnTo>
                  <a:lnTo>
                    <a:pt x="3" y="18"/>
                  </a:lnTo>
                  <a:lnTo>
                    <a:pt x="3" y="19"/>
                  </a:lnTo>
                  <a:lnTo>
                    <a:pt x="2" y="21"/>
                  </a:lnTo>
                  <a:lnTo>
                    <a:pt x="2" y="23"/>
                  </a:lnTo>
                  <a:lnTo>
                    <a:pt x="0" y="24"/>
                  </a:lnTo>
                  <a:lnTo>
                    <a:pt x="0" y="26"/>
                  </a:lnTo>
                  <a:lnTo>
                    <a:pt x="0" y="28"/>
                  </a:lnTo>
                  <a:lnTo>
                    <a:pt x="0" y="29"/>
                  </a:lnTo>
                  <a:lnTo>
                    <a:pt x="0" y="31"/>
                  </a:lnTo>
                  <a:lnTo>
                    <a:pt x="0" y="32"/>
                  </a:lnTo>
                  <a:lnTo>
                    <a:pt x="0" y="34"/>
                  </a:lnTo>
                  <a:lnTo>
                    <a:pt x="0" y="36"/>
                  </a:lnTo>
                  <a:lnTo>
                    <a:pt x="0" y="37"/>
                  </a:lnTo>
                  <a:lnTo>
                    <a:pt x="0" y="39"/>
                  </a:lnTo>
                  <a:lnTo>
                    <a:pt x="0" y="41"/>
                  </a:lnTo>
                  <a:lnTo>
                    <a:pt x="2" y="42"/>
                  </a:lnTo>
                  <a:lnTo>
                    <a:pt x="2" y="44"/>
                  </a:lnTo>
                  <a:lnTo>
                    <a:pt x="2" y="45"/>
                  </a:lnTo>
                  <a:lnTo>
                    <a:pt x="3" y="47"/>
                  </a:lnTo>
                  <a:lnTo>
                    <a:pt x="3" y="49"/>
                  </a:lnTo>
                  <a:lnTo>
                    <a:pt x="5" y="50"/>
                  </a:lnTo>
                  <a:lnTo>
                    <a:pt x="5" y="52"/>
                  </a:lnTo>
                  <a:lnTo>
                    <a:pt x="7" y="52"/>
                  </a:lnTo>
                  <a:lnTo>
                    <a:pt x="7" y="54"/>
                  </a:lnTo>
                  <a:lnTo>
                    <a:pt x="8" y="55"/>
                  </a:lnTo>
                  <a:lnTo>
                    <a:pt x="10" y="57"/>
                  </a:lnTo>
                  <a:lnTo>
                    <a:pt x="12" y="59"/>
                  </a:lnTo>
                  <a:lnTo>
                    <a:pt x="13" y="59"/>
                  </a:lnTo>
                  <a:lnTo>
                    <a:pt x="15" y="60"/>
                  </a:lnTo>
                  <a:lnTo>
                    <a:pt x="15" y="62"/>
                  </a:lnTo>
                  <a:lnTo>
                    <a:pt x="16" y="62"/>
                  </a:lnTo>
                  <a:lnTo>
                    <a:pt x="18" y="62"/>
                  </a:lnTo>
                  <a:lnTo>
                    <a:pt x="20" y="63"/>
                  </a:lnTo>
                  <a:lnTo>
                    <a:pt x="21" y="63"/>
                  </a:lnTo>
                  <a:lnTo>
                    <a:pt x="23" y="65"/>
                  </a:lnTo>
                  <a:lnTo>
                    <a:pt x="25" y="65"/>
                  </a:lnTo>
                  <a:lnTo>
                    <a:pt x="26" y="65"/>
                  </a:lnTo>
                  <a:lnTo>
                    <a:pt x="28" y="65"/>
                  </a:lnTo>
                  <a:lnTo>
                    <a:pt x="29" y="65"/>
                  </a:lnTo>
                  <a:lnTo>
                    <a:pt x="31" y="65"/>
                  </a:lnTo>
                  <a:lnTo>
                    <a:pt x="33" y="65"/>
                  </a:lnTo>
                  <a:lnTo>
                    <a:pt x="34" y="65"/>
                  </a:lnTo>
                  <a:lnTo>
                    <a:pt x="36" y="65"/>
                  </a:lnTo>
                  <a:lnTo>
                    <a:pt x="38" y="65"/>
                  </a:lnTo>
                  <a:lnTo>
                    <a:pt x="39" y="65"/>
                  </a:lnTo>
                  <a:lnTo>
                    <a:pt x="41" y="65"/>
                  </a:lnTo>
                  <a:lnTo>
                    <a:pt x="42" y="65"/>
                  </a:lnTo>
                  <a:lnTo>
                    <a:pt x="44" y="63"/>
                  </a:lnTo>
                  <a:lnTo>
                    <a:pt x="46" y="62"/>
                  </a:lnTo>
                  <a:lnTo>
                    <a:pt x="47" y="62"/>
                  </a:lnTo>
                  <a:lnTo>
                    <a:pt x="49" y="62"/>
                  </a:lnTo>
                  <a:lnTo>
                    <a:pt x="51" y="60"/>
                  </a:lnTo>
                  <a:lnTo>
                    <a:pt x="52" y="59"/>
                  </a:lnTo>
                  <a:lnTo>
                    <a:pt x="54" y="57"/>
                  </a:lnTo>
                  <a:lnTo>
                    <a:pt x="55" y="57"/>
                  </a:lnTo>
                  <a:lnTo>
                    <a:pt x="55" y="55"/>
                  </a:lnTo>
                  <a:lnTo>
                    <a:pt x="57" y="54"/>
                  </a:lnTo>
                  <a:lnTo>
                    <a:pt x="59" y="52"/>
                  </a:lnTo>
                  <a:lnTo>
                    <a:pt x="60" y="50"/>
                  </a:lnTo>
                  <a:lnTo>
                    <a:pt x="60" y="49"/>
                  </a:lnTo>
                  <a:lnTo>
                    <a:pt x="62" y="47"/>
                  </a:lnTo>
                  <a:lnTo>
                    <a:pt x="62" y="45"/>
                  </a:lnTo>
                  <a:lnTo>
                    <a:pt x="62" y="44"/>
                  </a:lnTo>
                  <a:lnTo>
                    <a:pt x="64" y="42"/>
                  </a:lnTo>
                  <a:lnTo>
                    <a:pt x="64" y="41"/>
                  </a:lnTo>
                  <a:lnTo>
                    <a:pt x="64" y="39"/>
                  </a:lnTo>
                  <a:lnTo>
                    <a:pt x="64" y="37"/>
                  </a:lnTo>
                  <a:lnTo>
                    <a:pt x="65" y="36"/>
                  </a:lnTo>
                  <a:lnTo>
                    <a:pt x="65" y="34"/>
                  </a:lnTo>
                  <a:lnTo>
                    <a:pt x="65" y="32"/>
                  </a:lnTo>
                  <a:lnTo>
                    <a:pt x="65" y="31"/>
                  </a:lnTo>
                  <a:lnTo>
                    <a:pt x="65" y="29"/>
                  </a:lnTo>
                  <a:lnTo>
                    <a:pt x="64" y="28"/>
                  </a:lnTo>
                  <a:lnTo>
                    <a:pt x="64" y="26"/>
                  </a:lnTo>
                  <a:lnTo>
                    <a:pt x="64" y="24"/>
                  </a:lnTo>
                  <a:lnTo>
                    <a:pt x="64" y="23"/>
                  </a:lnTo>
                  <a:lnTo>
                    <a:pt x="62" y="23"/>
                  </a:lnTo>
                  <a:lnTo>
                    <a:pt x="62" y="21"/>
                  </a:lnTo>
                  <a:lnTo>
                    <a:pt x="62" y="19"/>
                  </a:lnTo>
                  <a:lnTo>
                    <a:pt x="60" y="18"/>
                  </a:lnTo>
                  <a:lnTo>
                    <a:pt x="60" y="16"/>
                  </a:lnTo>
                  <a:lnTo>
                    <a:pt x="59" y="15"/>
                  </a:lnTo>
                  <a:lnTo>
                    <a:pt x="59" y="13"/>
                  </a:lnTo>
                  <a:lnTo>
                    <a:pt x="57" y="13"/>
                  </a:lnTo>
                  <a:lnTo>
                    <a:pt x="55" y="11"/>
                  </a:lnTo>
                  <a:lnTo>
                    <a:pt x="55" y="10"/>
                  </a:lnTo>
                  <a:lnTo>
                    <a:pt x="54" y="10"/>
                  </a:lnTo>
                  <a:lnTo>
                    <a:pt x="52" y="8"/>
                  </a:lnTo>
                  <a:lnTo>
                    <a:pt x="52" y="6"/>
                  </a:lnTo>
                  <a:lnTo>
                    <a:pt x="51" y="6"/>
                  </a:lnTo>
                  <a:lnTo>
                    <a:pt x="49" y="5"/>
                  </a:lnTo>
                  <a:lnTo>
                    <a:pt x="47" y="5"/>
                  </a:lnTo>
                  <a:lnTo>
                    <a:pt x="46" y="3"/>
                  </a:lnTo>
                  <a:lnTo>
                    <a:pt x="44" y="3"/>
                  </a:lnTo>
                  <a:lnTo>
                    <a:pt x="42" y="2"/>
                  </a:lnTo>
                  <a:lnTo>
                    <a:pt x="41" y="2"/>
                  </a:lnTo>
                  <a:lnTo>
                    <a:pt x="39" y="2"/>
                  </a:lnTo>
                  <a:lnTo>
                    <a:pt x="38" y="2"/>
                  </a:lnTo>
                  <a:lnTo>
                    <a:pt x="36" y="2"/>
                  </a:lnTo>
                  <a:lnTo>
                    <a:pt x="34" y="0"/>
                  </a:lnTo>
                  <a:lnTo>
                    <a:pt x="33" y="0"/>
                  </a:lnTo>
                  <a:lnTo>
                    <a:pt x="33"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65" name="Freeform 165"/>
            <p:cNvSpPr>
              <a:spLocks/>
            </p:cNvSpPr>
            <p:nvPr/>
          </p:nvSpPr>
          <p:spPr bwMode="auto">
            <a:xfrm>
              <a:off x="3972" y="3192"/>
              <a:ext cx="40" cy="40"/>
            </a:xfrm>
            <a:custGeom>
              <a:avLst/>
              <a:gdLst>
                <a:gd name="T0" fmla="*/ 9 w 80"/>
                <a:gd name="T1" fmla="*/ 0 h 80"/>
                <a:gd name="T2" fmla="*/ 7 w 80"/>
                <a:gd name="T3" fmla="*/ 1 h 80"/>
                <a:gd name="T4" fmla="*/ 6 w 80"/>
                <a:gd name="T5" fmla="*/ 1 h 80"/>
                <a:gd name="T6" fmla="*/ 5 w 80"/>
                <a:gd name="T7" fmla="*/ 1 h 80"/>
                <a:gd name="T8" fmla="*/ 3 w 80"/>
                <a:gd name="T9" fmla="*/ 3 h 80"/>
                <a:gd name="T10" fmla="*/ 3 w 80"/>
                <a:gd name="T11" fmla="*/ 3 h 80"/>
                <a:gd name="T12" fmla="*/ 2 w 80"/>
                <a:gd name="T13" fmla="*/ 5 h 80"/>
                <a:gd name="T14" fmla="*/ 1 w 80"/>
                <a:gd name="T15" fmla="*/ 5 h 80"/>
                <a:gd name="T16" fmla="*/ 1 w 80"/>
                <a:gd name="T17" fmla="*/ 7 h 80"/>
                <a:gd name="T18" fmla="*/ 1 w 80"/>
                <a:gd name="T19" fmla="*/ 9 h 80"/>
                <a:gd name="T20" fmla="*/ 0 w 80"/>
                <a:gd name="T21" fmla="*/ 10 h 80"/>
                <a:gd name="T22" fmla="*/ 1 w 80"/>
                <a:gd name="T23" fmla="*/ 11 h 80"/>
                <a:gd name="T24" fmla="*/ 1 w 80"/>
                <a:gd name="T25" fmla="*/ 12 h 80"/>
                <a:gd name="T26" fmla="*/ 1 w 80"/>
                <a:gd name="T27" fmla="*/ 14 h 80"/>
                <a:gd name="T28" fmla="*/ 1 w 80"/>
                <a:gd name="T29" fmla="*/ 15 h 80"/>
                <a:gd name="T30" fmla="*/ 3 w 80"/>
                <a:gd name="T31" fmla="*/ 17 h 80"/>
                <a:gd name="T32" fmla="*/ 3 w 80"/>
                <a:gd name="T33" fmla="*/ 18 h 80"/>
                <a:gd name="T34" fmla="*/ 5 w 80"/>
                <a:gd name="T35" fmla="*/ 19 h 80"/>
                <a:gd name="T36" fmla="*/ 5 w 80"/>
                <a:gd name="T37" fmla="*/ 20 h 80"/>
                <a:gd name="T38" fmla="*/ 7 w 80"/>
                <a:gd name="T39" fmla="*/ 20 h 80"/>
                <a:gd name="T40" fmla="*/ 9 w 80"/>
                <a:gd name="T41" fmla="*/ 20 h 80"/>
                <a:gd name="T42" fmla="*/ 10 w 80"/>
                <a:gd name="T43" fmla="*/ 20 h 80"/>
                <a:gd name="T44" fmla="*/ 11 w 80"/>
                <a:gd name="T45" fmla="*/ 20 h 80"/>
                <a:gd name="T46" fmla="*/ 12 w 80"/>
                <a:gd name="T47" fmla="*/ 20 h 80"/>
                <a:gd name="T48" fmla="*/ 13 w 80"/>
                <a:gd name="T49" fmla="*/ 20 h 80"/>
                <a:gd name="T50" fmla="*/ 15 w 80"/>
                <a:gd name="T51" fmla="*/ 19 h 80"/>
                <a:gd name="T52" fmla="*/ 17 w 80"/>
                <a:gd name="T53" fmla="*/ 18 h 80"/>
                <a:gd name="T54" fmla="*/ 18 w 80"/>
                <a:gd name="T55" fmla="*/ 17 h 80"/>
                <a:gd name="T56" fmla="*/ 19 w 80"/>
                <a:gd name="T57" fmla="*/ 15 h 80"/>
                <a:gd name="T58" fmla="*/ 19 w 80"/>
                <a:gd name="T59" fmla="*/ 14 h 80"/>
                <a:gd name="T60" fmla="*/ 20 w 80"/>
                <a:gd name="T61" fmla="*/ 13 h 80"/>
                <a:gd name="T62" fmla="*/ 20 w 80"/>
                <a:gd name="T63" fmla="*/ 11 h 80"/>
                <a:gd name="T64" fmla="*/ 20 w 80"/>
                <a:gd name="T65" fmla="*/ 10 h 80"/>
                <a:gd name="T66" fmla="*/ 20 w 80"/>
                <a:gd name="T67" fmla="*/ 9 h 80"/>
                <a:gd name="T68" fmla="*/ 20 w 80"/>
                <a:gd name="T69" fmla="*/ 7 h 80"/>
                <a:gd name="T70" fmla="*/ 19 w 80"/>
                <a:gd name="T71" fmla="*/ 6 h 80"/>
                <a:gd name="T72" fmla="*/ 19 w 80"/>
                <a:gd name="T73" fmla="*/ 5 h 80"/>
                <a:gd name="T74" fmla="*/ 18 w 80"/>
                <a:gd name="T75" fmla="*/ 3 h 80"/>
                <a:gd name="T76" fmla="*/ 17 w 80"/>
                <a:gd name="T77" fmla="*/ 3 h 80"/>
                <a:gd name="T78" fmla="*/ 15 w 80"/>
                <a:gd name="T79" fmla="*/ 1 h 80"/>
                <a:gd name="T80" fmla="*/ 14 w 80"/>
                <a:gd name="T81" fmla="*/ 1 h 80"/>
                <a:gd name="T82" fmla="*/ 13 w 80"/>
                <a:gd name="T83" fmla="*/ 1 h 80"/>
                <a:gd name="T84" fmla="*/ 11 w 80"/>
                <a:gd name="T85" fmla="*/ 1 h 80"/>
                <a:gd name="T86" fmla="*/ 10 w 80"/>
                <a:gd name="T87" fmla="*/ 0 h 8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0"/>
                <a:gd name="T133" fmla="*/ 0 h 80"/>
                <a:gd name="T134" fmla="*/ 80 w 80"/>
                <a:gd name="T135" fmla="*/ 80 h 8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0" h="80">
                  <a:moveTo>
                    <a:pt x="41" y="0"/>
                  </a:moveTo>
                  <a:lnTo>
                    <a:pt x="39" y="0"/>
                  </a:lnTo>
                  <a:lnTo>
                    <a:pt x="36" y="0"/>
                  </a:lnTo>
                  <a:lnTo>
                    <a:pt x="34" y="2"/>
                  </a:lnTo>
                  <a:lnTo>
                    <a:pt x="33" y="2"/>
                  </a:lnTo>
                  <a:lnTo>
                    <a:pt x="31" y="2"/>
                  </a:lnTo>
                  <a:lnTo>
                    <a:pt x="29" y="2"/>
                  </a:lnTo>
                  <a:lnTo>
                    <a:pt x="26" y="4"/>
                  </a:lnTo>
                  <a:lnTo>
                    <a:pt x="24" y="4"/>
                  </a:lnTo>
                  <a:lnTo>
                    <a:pt x="23" y="5"/>
                  </a:lnTo>
                  <a:lnTo>
                    <a:pt x="21" y="5"/>
                  </a:lnTo>
                  <a:lnTo>
                    <a:pt x="20" y="7"/>
                  </a:lnTo>
                  <a:lnTo>
                    <a:pt x="18" y="7"/>
                  </a:lnTo>
                  <a:lnTo>
                    <a:pt x="16" y="9"/>
                  </a:lnTo>
                  <a:lnTo>
                    <a:pt x="15" y="10"/>
                  </a:lnTo>
                  <a:lnTo>
                    <a:pt x="13" y="12"/>
                  </a:lnTo>
                  <a:lnTo>
                    <a:pt x="11" y="13"/>
                  </a:lnTo>
                  <a:lnTo>
                    <a:pt x="10" y="15"/>
                  </a:lnTo>
                  <a:lnTo>
                    <a:pt x="8" y="17"/>
                  </a:lnTo>
                  <a:lnTo>
                    <a:pt x="8" y="18"/>
                  </a:lnTo>
                  <a:lnTo>
                    <a:pt x="7" y="20"/>
                  </a:lnTo>
                  <a:lnTo>
                    <a:pt x="5" y="22"/>
                  </a:lnTo>
                  <a:lnTo>
                    <a:pt x="5" y="23"/>
                  </a:lnTo>
                  <a:lnTo>
                    <a:pt x="3" y="25"/>
                  </a:lnTo>
                  <a:lnTo>
                    <a:pt x="3" y="26"/>
                  </a:lnTo>
                  <a:lnTo>
                    <a:pt x="3" y="28"/>
                  </a:lnTo>
                  <a:lnTo>
                    <a:pt x="2" y="31"/>
                  </a:lnTo>
                  <a:lnTo>
                    <a:pt x="2" y="33"/>
                  </a:lnTo>
                  <a:lnTo>
                    <a:pt x="2" y="35"/>
                  </a:lnTo>
                  <a:lnTo>
                    <a:pt x="2" y="36"/>
                  </a:lnTo>
                  <a:lnTo>
                    <a:pt x="2" y="38"/>
                  </a:lnTo>
                  <a:lnTo>
                    <a:pt x="0" y="41"/>
                  </a:lnTo>
                  <a:lnTo>
                    <a:pt x="2" y="43"/>
                  </a:lnTo>
                  <a:lnTo>
                    <a:pt x="2" y="44"/>
                  </a:lnTo>
                  <a:lnTo>
                    <a:pt x="2" y="46"/>
                  </a:lnTo>
                  <a:lnTo>
                    <a:pt x="2" y="49"/>
                  </a:lnTo>
                  <a:lnTo>
                    <a:pt x="2" y="51"/>
                  </a:lnTo>
                  <a:lnTo>
                    <a:pt x="3" y="52"/>
                  </a:lnTo>
                  <a:lnTo>
                    <a:pt x="3" y="54"/>
                  </a:lnTo>
                  <a:lnTo>
                    <a:pt x="3" y="56"/>
                  </a:lnTo>
                  <a:lnTo>
                    <a:pt x="5" y="57"/>
                  </a:lnTo>
                  <a:lnTo>
                    <a:pt x="5" y="59"/>
                  </a:lnTo>
                  <a:lnTo>
                    <a:pt x="7" y="61"/>
                  </a:lnTo>
                  <a:lnTo>
                    <a:pt x="8" y="62"/>
                  </a:lnTo>
                  <a:lnTo>
                    <a:pt x="8" y="64"/>
                  </a:lnTo>
                  <a:lnTo>
                    <a:pt x="10" y="65"/>
                  </a:lnTo>
                  <a:lnTo>
                    <a:pt x="11" y="67"/>
                  </a:lnTo>
                  <a:lnTo>
                    <a:pt x="13" y="69"/>
                  </a:lnTo>
                  <a:lnTo>
                    <a:pt x="13" y="70"/>
                  </a:lnTo>
                  <a:lnTo>
                    <a:pt x="15" y="70"/>
                  </a:lnTo>
                  <a:lnTo>
                    <a:pt x="16" y="72"/>
                  </a:lnTo>
                  <a:lnTo>
                    <a:pt x="18" y="74"/>
                  </a:lnTo>
                  <a:lnTo>
                    <a:pt x="20" y="75"/>
                  </a:lnTo>
                  <a:lnTo>
                    <a:pt x="21" y="75"/>
                  </a:lnTo>
                  <a:lnTo>
                    <a:pt x="23" y="77"/>
                  </a:lnTo>
                  <a:lnTo>
                    <a:pt x="24" y="77"/>
                  </a:lnTo>
                  <a:lnTo>
                    <a:pt x="26" y="79"/>
                  </a:lnTo>
                  <a:lnTo>
                    <a:pt x="29" y="79"/>
                  </a:lnTo>
                  <a:lnTo>
                    <a:pt x="31" y="79"/>
                  </a:lnTo>
                  <a:lnTo>
                    <a:pt x="33" y="80"/>
                  </a:lnTo>
                  <a:lnTo>
                    <a:pt x="34" y="80"/>
                  </a:lnTo>
                  <a:lnTo>
                    <a:pt x="36" y="80"/>
                  </a:lnTo>
                  <a:lnTo>
                    <a:pt x="39" y="80"/>
                  </a:lnTo>
                  <a:lnTo>
                    <a:pt x="41" y="80"/>
                  </a:lnTo>
                  <a:lnTo>
                    <a:pt x="42" y="80"/>
                  </a:lnTo>
                  <a:lnTo>
                    <a:pt x="44" y="80"/>
                  </a:lnTo>
                  <a:lnTo>
                    <a:pt x="47" y="80"/>
                  </a:lnTo>
                  <a:lnTo>
                    <a:pt x="49" y="80"/>
                  </a:lnTo>
                  <a:lnTo>
                    <a:pt x="50" y="79"/>
                  </a:lnTo>
                  <a:lnTo>
                    <a:pt x="52" y="79"/>
                  </a:lnTo>
                  <a:lnTo>
                    <a:pt x="54" y="79"/>
                  </a:lnTo>
                  <a:lnTo>
                    <a:pt x="55" y="77"/>
                  </a:lnTo>
                  <a:lnTo>
                    <a:pt x="57" y="77"/>
                  </a:lnTo>
                  <a:lnTo>
                    <a:pt x="60" y="75"/>
                  </a:lnTo>
                  <a:lnTo>
                    <a:pt x="62" y="75"/>
                  </a:lnTo>
                  <a:lnTo>
                    <a:pt x="63" y="74"/>
                  </a:lnTo>
                  <a:lnTo>
                    <a:pt x="63" y="72"/>
                  </a:lnTo>
                  <a:lnTo>
                    <a:pt x="65" y="70"/>
                  </a:lnTo>
                  <a:lnTo>
                    <a:pt x="67" y="70"/>
                  </a:lnTo>
                  <a:lnTo>
                    <a:pt x="68" y="69"/>
                  </a:lnTo>
                  <a:lnTo>
                    <a:pt x="70" y="67"/>
                  </a:lnTo>
                  <a:lnTo>
                    <a:pt x="72" y="65"/>
                  </a:lnTo>
                  <a:lnTo>
                    <a:pt x="72" y="64"/>
                  </a:lnTo>
                  <a:lnTo>
                    <a:pt x="73" y="62"/>
                  </a:lnTo>
                  <a:lnTo>
                    <a:pt x="75" y="61"/>
                  </a:lnTo>
                  <a:lnTo>
                    <a:pt x="75" y="59"/>
                  </a:lnTo>
                  <a:lnTo>
                    <a:pt x="76" y="57"/>
                  </a:lnTo>
                  <a:lnTo>
                    <a:pt x="76" y="56"/>
                  </a:lnTo>
                  <a:lnTo>
                    <a:pt x="78" y="54"/>
                  </a:lnTo>
                  <a:lnTo>
                    <a:pt x="78" y="52"/>
                  </a:lnTo>
                  <a:lnTo>
                    <a:pt x="80" y="51"/>
                  </a:lnTo>
                  <a:lnTo>
                    <a:pt x="80" y="49"/>
                  </a:lnTo>
                  <a:lnTo>
                    <a:pt x="80" y="46"/>
                  </a:lnTo>
                  <a:lnTo>
                    <a:pt x="80" y="44"/>
                  </a:lnTo>
                  <a:lnTo>
                    <a:pt x="80" y="43"/>
                  </a:lnTo>
                  <a:lnTo>
                    <a:pt x="80" y="41"/>
                  </a:lnTo>
                  <a:lnTo>
                    <a:pt x="80" y="38"/>
                  </a:lnTo>
                  <a:lnTo>
                    <a:pt x="80" y="36"/>
                  </a:lnTo>
                  <a:lnTo>
                    <a:pt x="80" y="35"/>
                  </a:lnTo>
                  <a:lnTo>
                    <a:pt x="80" y="33"/>
                  </a:lnTo>
                  <a:lnTo>
                    <a:pt x="80" y="31"/>
                  </a:lnTo>
                  <a:lnTo>
                    <a:pt x="78" y="28"/>
                  </a:lnTo>
                  <a:lnTo>
                    <a:pt x="78" y="26"/>
                  </a:lnTo>
                  <a:lnTo>
                    <a:pt x="76" y="25"/>
                  </a:lnTo>
                  <a:lnTo>
                    <a:pt x="76" y="23"/>
                  </a:lnTo>
                  <a:lnTo>
                    <a:pt x="75" y="22"/>
                  </a:lnTo>
                  <a:lnTo>
                    <a:pt x="75" y="20"/>
                  </a:lnTo>
                  <a:lnTo>
                    <a:pt x="73" y="18"/>
                  </a:lnTo>
                  <a:lnTo>
                    <a:pt x="72" y="17"/>
                  </a:lnTo>
                  <a:lnTo>
                    <a:pt x="72" y="15"/>
                  </a:lnTo>
                  <a:lnTo>
                    <a:pt x="70" y="13"/>
                  </a:lnTo>
                  <a:lnTo>
                    <a:pt x="68" y="12"/>
                  </a:lnTo>
                  <a:lnTo>
                    <a:pt x="67" y="12"/>
                  </a:lnTo>
                  <a:lnTo>
                    <a:pt x="65" y="10"/>
                  </a:lnTo>
                  <a:lnTo>
                    <a:pt x="63" y="9"/>
                  </a:lnTo>
                  <a:lnTo>
                    <a:pt x="63" y="7"/>
                  </a:lnTo>
                  <a:lnTo>
                    <a:pt x="62" y="7"/>
                  </a:lnTo>
                  <a:lnTo>
                    <a:pt x="60" y="5"/>
                  </a:lnTo>
                  <a:lnTo>
                    <a:pt x="57" y="5"/>
                  </a:lnTo>
                  <a:lnTo>
                    <a:pt x="55" y="4"/>
                  </a:lnTo>
                  <a:lnTo>
                    <a:pt x="54" y="4"/>
                  </a:lnTo>
                  <a:lnTo>
                    <a:pt x="52" y="2"/>
                  </a:lnTo>
                  <a:lnTo>
                    <a:pt x="50" y="2"/>
                  </a:lnTo>
                  <a:lnTo>
                    <a:pt x="49" y="2"/>
                  </a:lnTo>
                  <a:lnTo>
                    <a:pt x="47" y="2"/>
                  </a:lnTo>
                  <a:lnTo>
                    <a:pt x="44" y="0"/>
                  </a:lnTo>
                  <a:lnTo>
                    <a:pt x="42" y="0"/>
                  </a:lnTo>
                  <a:lnTo>
                    <a:pt x="41" y="0"/>
                  </a:lnTo>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66" name="Freeform 166"/>
            <p:cNvSpPr>
              <a:spLocks/>
            </p:cNvSpPr>
            <p:nvPr/>
          </p:nvSpPr>
          <p:spPr bwMode="auto">
            <a:xfrm>
              <a:off x="3722" y="3950"/>
              <a:ext cx="33" cy="32"/>
            </a:xfrm>
            <a:custGeom>
              <a:avLst/>
              <a:gdLst>
                <a:gd name="T0" fmla="*/ 8 w 65"/>
                <a:gd name="T1" fmla="*/ 0 h 66"/>
                <a:gd name="T2" fmla="*/ 7 w 65"/>
                <a:gd name="T3" fmla="*/ 0 h 66"/>
                <a:gd name="T4" fmla="*/ 6 w 65"/>
                <a:gd name="T5" fmla="*/ 1 h 66"/>
                <a:gd name="T6" fmla="*/ 4 w 65"/>
                <a:gd name="T7" fmla="*/ 1 h 66"/>
                <a:gd name="T8" fmla="*/ 4 w 65"/>
                <a:gd name="T9" fmla="*/ 1 h 66"/>
                <a:gd name="T10" fmla="*/ 3 w 65"/>
                <a:gd name="T11" fmla="*/ 2 h 66"/>
                <a:gd name="T12" fmla="*/ 2 w 65"/>
                <a:gd name="T13" fmla="*/ 3 h 66"/>
                <a:gd name="T14" fmla="*/ 1 w 65"/>
                <a:gd name="T15" fmla="*/ 4 h 66"/>
                <a:gd name="T16" fmla="*/ 1 w 65"/>
                <a:gd name="T17" fmla="*/ 5 h 66"/>
                <a:gd name="T18" fmla="*/ 0 w 65"/>
                <a:gd name="T19" fmla="*/ 6 h 66"/>
                <a:gd name="T20" fmla="*/ 0 w 65"/>
                <a:gd name="T21" fmla="*/ 7 h 66"/>
                <a:gd name="T22" fmla="*/ 0 w 65"/>
                <a:gd name="T23" fmla="*/ 8 h 66"/>
                <a:gd name="T24" fmla="*/ 0 w 65"/>
                <a:gd name="T25" fmla="*/ 9 h 66"/>
                <a:gd name="T26" fmla="*/ 1 w 65"/>
                <a:gd name="T27" fmla="*/ 10 h 66"/>
                <a:gd name="T28" fmla="*/ 1 w 65"/>
                <a:gd name="T29" fmla="*/ 12 h 66"/>
                <a:gd name="T30" fmla="*/ 2 w 65"/>
                <a:gd name="T31" fmla="*/ 13 h 66"/>
                <a:gd name="T32" fmla="*/ 3 w 65"/>
                <a:gd name="T33" fmla="*/ 14 h 66"/>
                <a:gd name="T34" fmla="*/ 4 w 65"/>
                <a:gd name="T35" fmla="*/ 14 h 66"/>
                <a:gd name="T36" fmla="*/ 4 w 65"/>
                <a:gd name="T37" fmla="*/ 15 h 66"/>
                <a:gd name="T38" fmla="*/ 6 w 65"/>
                <a:gd name="T39" fmla="*/ 15 h 66"/>
                <a:gd name="T40" fmla="*/ 7 w 65"/>
                <a:gd name="T41" fmla="*/ 16 h 66"/>
                <a:gd name="T42" fmla="*/ 8 w 65"/>
                <a:gd name="T43" fmla="*/ 16 h 66"/>
                <a:gd name="T44" fmla="*/ 9 w 65"/>
                <a:gd name="T45" fmla="*/ 16 h 66"/>
                <a:gd name="T46" fmla="*/ 10 w 65"/>
                <a:gd name="T47" fmla="*/ 16 h 66"/>
                <a:gd name="T48" fmla="*/ 11 w 65"/>
                <a:gd name="T49" fmla="*/ 15 h 66"/>
                <a:gd name="T50" fmla="*/ 12 w 65"/>
                <a:gd name="T51" fmla="*/ 15 h 66"/>
                <a:gd name="T52" fmla="*/ 13 w 65"/>
                <a:gd name="T53" fmla="*/ 14 h 66"/>
                <a:gd name="T54" fmla="*/ 14 w 65"/>
                <a:gd name="T55" fmla="*/ 14 h 66"/>
                <a:gd name="T56" fmla="*/ 15 w 65"/>
                <a:gd name="T57" fmla="*/ 13 h 66"/>
                <a:gd name="T58" fmla="*/ 15 w 65"/>
                <a:gd name="T59" fmla="*/ 12 h 66"/>
                <a:gd name="T60" fmla="*/ 16 w 65"/>
                <a:gd name="T61" fmla="*/ 10 h 66"/>
                <a:gd name="T62" fmla="*/ 16 w 65"/>
                <a:gd name="T63" fmla="*/ 9 h 66"/>
                <a:gd name="T64" fmla="*/ 17 w 65"/>
                <a:gd name="T65" fmla="*/ 8 h 66"/>
                <a:gd name="T66" fmla="*/ 17 w 65"/>
                <a:gd name="T67" fmla="*/ 7 h 66"/>
                <a:gd name="T68" fmla="*/ 16 w 65"/>
                <a:gd name="T69" fmla="*/ 6 h 66"/>
                <a:gd name="T70" fmla="*/ 16 w 65"/>
                <a:gd name="T71" fmla="*/ 5 h 66"/>
                <a:gd name="T72" fmla="*/ 15 w 65"/>
                <a:gd name="T73" fmla="*/ 4 h 66"/>
                <a:gd name="T74" fmla="*/ 15 w 65"/>
                <a:gd name="T75" fmla="*/ 3 h 66"/>
                <a:gd name="T76" fmla="*/ 14 w 65"/>
                <a:gd name="T77" fmla="*/ 2 h 66"/>
                <a:gd name="T78" fmla="*/ 13 w 65"/>
                <a:gd name="T79" fmla="*/ 1 h 66"/>
                <a:gd name="T80" fmla="*/ 12 w 65"/>
                <a:gd name="T81" fmla="*/ 1 h 66"/>
                <a:gd name="T82" fmla="*/ 11 w 65"/>
                <a:gd name="T83" fmla="*/ 1 h 66"/>
                <a:gd name="T84" fmla="*/ 10 w 65"/>
                <a:gd name="T85" fmla="*/ 0 h 66"/>
                <a:gd name="T86" fmla="*/ 9 w 65"/>
                <a:gd name="T87" fmla="*/ 0 h 66"/>
                <a:gd name="T88" fmla="*/ 8 w 65"/>
                <a:gd name="T89" fmla="*/ 8 h 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5"/>
                <a:gd name="T136" fmla="*/ 0 h 66"/>
                <a:gd name="T137" fmla="*/ 65 w 65"/>
                <a:gd name="T138" fmla="*/ 66 h 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5" h="66">
                  <a:moveTo>
                    <a:pt x="32" y="33"/>
                  </a:moveTo>
                  <a:lnTo>
                    <a:pt x="32" y="0"/>
                  </a:lnTo>
                  <a:lnTo>
                    <a:pt x="31" y="0"/>
                  </a:lnTo>
                  <a:lnTo>
                    <a:pt x="29" y="2"/>
                  </a:lnTo>
                  <a:lnTo>
                    <a:pt x="28" y="2"/>
                  </a:lnTo>
                  <a:lnTo>
                    <a:pt x="26" y="2"/>
                  </a:lnTo>
                  <a:lnTo>
                    <a:pt x="24" y="2"/>
                  </a:lnTo>
                  <a:lnTo>
                    <a:pt x="23" y="2"/>
                  </a:lnTo>
                  <a:lnTo>
                    <a:pt x="21" y="4"/>
                  </a:lnTo>
                  <a:lnTo>
                    <a:pt x="19" y="4"/>
                  </a:lnTo>
                  <a:lnTo>
                    <a:pt x="18" y="4"/>
                  </a:lnTo>
                  <a:lnTo>
                    <a:pt x="16" y="5"/>
                  </a:lnTo>
                  <a:lnTo>
                    <a:pt x="15" y="5"/>
                  </a:lnTo>
                  <a:lnTo>
                    <a:pt x="15" y="7"/>
                  </a:lnTo>
                  <a:lnTo>
                    <a:pt x="13" y="7"/>
                  </a:lnTo>
                  <a:lnTo>
                    <a:pt x="11" y="9"/>
                  </a:lnTo>
                  <a:lnTo>
                    <a:pt x="10" y="10"/>
                  </a:lnTo>
                  <a:lnTo>
                    <a:pt x="8" y="12"/>
                  </a:lnTo>
                  <a:lnTo>
                    <a:pt x="6" y="13"/>
                  </a:lnTo>
                  <a:lnTo>
                    <a:pt x="5" y="15"/>
                  </a:lnTo>
                  <a:lnTo>
                    <a:pt x="5" y="17"/>
                  </a:lnTo>
                  <a:lnTo>
                    <a:pt x="3" y="18"/>
                  </a:lnTo>
                  <a:lnTo>
                    <a:pt x="3" y="20"/>
                  </a:lnTo>
                  <a:lnTo>
                    <a:pt x="2" y="22"/>
                  </a:lnTo>
                  <a:lnTo>
                    <a:pt x="2" y="23"/>
                  </a:lnTo>
                  <a:lnTo>
                    <a:pt x="0" y="25"/>
                  </a:lnTo>
                  <a:lnTo>
                    <a:pt x="0" y="26"/>
                  </a:lnTo>
                  <a:lnTo>
                    <a:pt x="0" y="28"/>
                  </a:lnTo>
                  <a:lnTo>
                    <a:pt x="0" y="30"/>
                  </a:lnTo>
                  <a:lnTo>
                    <a:pt x="0" y="31"/>
                  </a:lnTo>
                  <a:lnTo>
                    <a:pt x="0" y="33"/>
                  </a:lnTo>
                  <a:lnTo>
                    <a:pt x="0" y="35"/>
                  </a:lnTo>
                  <a:lnTo>
                    <a:pt x="0" y="36"/>
                  </a:lnTo>
                  <a:lnTo>
                    <a:pt x="0" y="38"/>
                  </a:lnTo>
                  <a:lnTo>
                    <a:pt x="0" y="40"/>
                  </a:lnTo>
                  <a:lnTo>
                    <a:pt x="0" y="41"/>
                  </a:lnTo>
                  <a:lnTo>
                    <a:pt x="2" y="43"/>
                  </a:lnTo>
                  <a:lnTo>
                    <a:pt x="2" y="44"/>
                  </a:lnTo>
                  <a:lnTo>
                    <a:pt x="2" y="46"/>
                  </a:lnTo>
                  <a:lnTo>
                    <a:pt x="3" y="48"/>
                  </a:lnTo>
                  <a:lnTo>
                    <a:pt x="3" y="49"/>
                  </a:lnTo>
                  <a:lnTo>
                    <a:pt x="5" y="51"/>
                  </a:lnTo>
                  <a:lnTo>
                    <a:pt x="5" y="53"/>
                  </a:lnTo>
                  <a:lnTo>
                    <a:pt x="6" y="53"/>
                  </a:lnTo>
                  <a:lnTo>
                    <a:pt x="6" y="54"/>
                  </a:lnTo>
                  <a:lnTo>
                    <a:pt x="8" y="56"/>
                  </a:lnTo>
                  <a:lnTo>
                    <a:pt x="10" y="57"/>
                  </a:lnTo>
                  <a:lnTo>
                    <a:pt x="11" y="59"/>
                  </a:lnTo>
                  <a:lnTo>
                    <a:pt x="13" y="59"/>
                  </a:lnTo>
                  <a:lnTo>
                    <a:pt x="15" y="61"/>
                  </a:lnTo>
                  <a:lnTo>
                    <a:pt x="15" y="62"/>
                  </a:lnTo>
                  <a:lnTo>
                    <a:pt x="16" y="62"/>
                  </a:lnTo>
                  <a:lnTo>
                    <a:pt x="18" y="62"/>
                  </a:lnTo>
                  <a:lnTo>
                    <a:pt x="19" y="64"/>
                  </a:lnTo>
                  <a:lnTo>
                    <a:pt x="21" y="64"/>
                  </a:lnTo>
                  <a:lnTo>
                    <a:pt x="23" y="66"/>
                  </a:lnTo>
                  <a:lnTo>
                    <a:pt x="24" y="66"/>
                  </a:lnTo>
                  <a:lnTo>
                    <a:pt x="26" y="66"/>
                  </a:lnTo>
                  <a:lnTo>
                    <a:pt x="28" y="66"/>
                  </a:lnTo>
                  <a:lnTo>
                    <a:pt x="29" y="66"/>
                  </a:lnTo>
                  <a:lnTo>
                    <a:pt x="31" y="66"/>
                  </a:lnTo>
                  <a:lnTo>
                    <a:pt x="32" y="66"/>
                  </a:lnTo>
                  <a:lnTo>
                    <a:pt x="34" y="66"/>
                  </a:lnTo>
                  <a:lnTo>
                    <a:pt x="36" y="66"/>
                  </a:lnTo>
                  <a:lnTo>
                    <a:pt x="37" y="66"/>
                  </a:lnTo>
                  <a:lnTo>
                    <a:pt x="39" y="66"/>
                  </a:lnTo>
                  <a:lnTo>
                    <a:pt x="41" y="66"/>
                  </a:lnTo>
                  <a:lnTo>
                    <a:pt x="42" y="66"/>
                  </a:lnTo>
                  <a:lnTo>
                    <a:pt x="44" y="64"/>
                  </a:lnTo>
                  <a:lnTo>
                    <a:pt x="45" y="62"/>
                  </a:lnTo>
                  <a:lnTo>
                    <a:pt x="47" y="62"/>
                  </a:lnTo>
                  <a:lnTo>
                    <a:pt x="49" y="62"/>
                  </a:lnTo>
                  <a:lnTo>
                    <a:pt x="50" y="61"/>
                  </a:lnTo>
                  <a:lnTo>
                    <a:pt x="52" y="59"/>
                  </a:lnTo>
                  <a:lnTo>
                    <a:pt x="54" y="57"/>
                  </a:lnTo>
                  <a:lnTo>
                    <a:pt x="55" y="57"/>
                  </a:lnTo>
                  <a:lnTo>
                    <a:pt x="55" y="56"/>
                  </a:lnTo>
                  <a:lnTo>
                    <a:pt x="57" y="54"/>
                  </a:lnTo>
                  <a:lnTo>
                    <a:pt x="58" y="53"/>
                  </a:lnTo>
                  <a:lnTo>
                    <a:pt x="60" y="51"/>
                  </a:lnTo>
                  <a:lnTo>
                    <a:pt x="60" y="49"/>
                  </a:lnTo>
                  <a:lnTo>
                    <a:pt x="62" y="48"/>
                  </a:lnTo>
                  <a:lnTo>
                    <a:pt x="62" y="46"/>
                  </a:lnTo>
                  <a:lnTo>
                    <a:pt x="62" y="44"/>
                  </a:lnTo>
                  <a:lnTo>
                    <a:pt x="63" y="43"/>
                  </a:lnTo>
                  <a:lnTo>
                    <a:pt x="63" y="41"/>
                  </a:lnTo>
                  <a:lnTo>
                    <a:pt x="63" y="40"/>
                  </a:lnTo>
                  <a:lnTo>
                    <a:pt x="63" y="38"/>
                  </a:lnTo>
                  <a:lnTo>
                    <a:pt x="65" y="36"/>
                  </a:lnTo>
                  <a:lnTo>
                    <a:pt x="65" y="35"/>
                  </a:lnTo>
                  <a:lnTo>
                    <a:pt x="65" y="33"/>
                  </a:lnTo>
                  <a:lnTo>
                    <a:pt x="65" y="31"/>
                  </a:lnTo>
                  <a:lnTo>
                    <a:pt x="65" y="30"/>
                  </a:lnTo>
                  <a:lnTo>
                    <a:pt x="63" y="28"/>
                  </a:lnTo>
                  <a:lnTo>
                    <a:pt x="63" y="26"/>
                  </a:lnTo>
                  <a:lnTo>
                    <a:pt x="63" y="25"/>
                  </a:lnTo>
                  <a:lnTo>
                    <a:pt x="63" y="23"/>
                  </a:lnTo>
                  <a:lnTo>
                    <a:pt x="62" y="23"/>
                  </a:lnTo>
                  <a:lnTo>
                    <a:pt x="62" y="22"/>
                  </a:lnTo>
                  <a:lnTo>
                    <a:pt x="62" y="20"/>
                  </a:lnTo>
                  <a:lnTo>
                    <a:pt x="60" y="18"/>
                  </a:lnTo>
                  <a:lnTo>
                    <a:pt x="60" y="17"/>
                  </a:lnTo>
                  <a:lnTo>
                    <a:pt x="58" y="15"/>
                  </a:lnTo>
                  <a:lnTo>
                    <a:pt x="58" y="13"/>
                  </a:lnTo>
                  <a:lnTo>
                    <a:pt x="57" y="13"/>
                  </a:lnTo>
                  <a:lnTo>
                    <a:pt x="55" y="12"/>
                  </a:lnTo>
                  <a:lnTo>
                    <a:pt x="55" y="10"/>
                  </a:lnTo>
                  <a:lnTo>
                    <a:pt x="54" y="10"/>
                  </a:lnTo>
                  <a:lnTo>
                    <a:pt x="52" y="9"/>
                  </a:lnTo>
                  <a:lnTo>
                    <a:pt x="52" y="7"/>
                  </a:lnTo>
                  <a:lnTo>
                    <a:pt x="50" y="7"/>
                  </a:lnTo>
                  <a:lnTo>
                    <a:pt x="49" y="5"/>
                  </a:lnTo>
                  <a:lnTo>
                    <a:pt x="47" y="5"/>
                  </a:lnTo>
                  <a:lnTo>
                    <a:pt x="45" y="4"/>
                  </a:lnTo>
                  <a:lnTo>
                    <a:pt x="44" y="4"/>
                  </a:lnTo>
                  <a:lnTo>
                    <a:pt x="42" y="2"/>
                  </a:lnTo>
                  <a:lnTo>
                    <a:pt x="41" y="2"/>
                  </a:lnTo>
                  <a:lnTo>
                    <a:pt x="39" y="2"/>
                  </a:lnTo>
                  <a:lnTo>
                    <a:pt x="37" y="2"/>
                  </a:lnTo>
                  <a:lnTo>
                    <a:pt x="36" y="2"/>
                  </a:lnTo>
                  <a:lnTo>
                    <a:pt x="34" y="0"/>
                  </a:lnTo>
                  <a:lnTo>
                    <a:pt x="32" y="0"/>
                  </a:lnTo>
                  <a:lnTo>
                    <a:pt x="32"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67" name="Freeform 167"/>
            <p:cNvSpPr>
              <a:spLocks/>
            </p:cNvSpPr>
            <p:nvPr/>
          </p:nvSpPr>
          <p:spPr bwMode="auto">
            <a:xfrm>
              <a:off x="3728" y="3940"/>
              <a:ext cx="40" cy="40"/>
            </a:xfrm>
            <a:custGeom>
              <a:avLst/>
              <a:gdLst>
                <a:gd name="T0" fmla="*/ 9 w 80"/>
                <a:gd name="T1" fmla="*/ 0 h 80"/>
                <a:gd name="T2" fmla="*/ 7 w 80"/>
                <a:gd name="T3" fmla="*/ 1 h 80"/>
                <a:gd name="T4" fmla="*/ 6 w 80"/>
                <a:gd name="T5" fmla="*/ 1 h 80"/>
                <a:gd name="T6" fmla="*/ 5 w 80"/>
                <a:gd name="T7" fmla="*/ 1 h 80"/>
                <a:gd name="T8" fmla="*/ 3 w 80"/>
                <a:gd name="T9" fmla="*/ 3 h 80"/>
                <a:gd name="T10" fmla="*/ 3 w 80"/>
                <a:gd name="T11" fmla="*/ 3 h 80"/>
                <a:gd name="T12" fmla="*/ 2 w 80"/>
                <a:gd name="T13" fmla="*/ 5 h 80"/>
                <a:gd name="T14" fmla="*/ 1 w 80"/>
                <a:gd name="T15" fmla="*/ 5 h 80"/>
                <a:gd name="T16" fmla="*/ 1 w 80"/>
                <a:gd name="T17" fmla="*/ 7 h 80"/>
                <a:gd name="T18" fmla="*/ 1 w 80"/>
                <a:gd name="T19" fmla="*/ 9 h 80"/>
                <a:gd name="T20" fmla="*/ 0 w 80"/>
                <a:gd name="T21" fmla="*/ 10 h 80"/>
                <a:gd name="T22" fmla="*/ 1 w 80"/>
                <a:gd name="T23" fmla="*/ 11 h 80"/>
                <a:gd name="T24" fmla="*/ 1 w 80"/>
                <a:gd name="T25" fmla="*/ 12 h 80"/>
                <a:gd name="T26" fmla="*/ 1 w 80"/>
                <a:gd name="T27" fmla="*/ 13 h 80"/>
                <a:gd name="T28" fmla="*/ 1 w 80"/>
                <a:gd name="T29" fmla="*/ 15 h 80"/>
                <a:gd name="T30" fmla="*/ 3 w 80"/>
                <a:gd name="T31" fmla="*/ 17 h 80"/>
                <a:gd name="T32" fmla="*/ 3 w 80"/>
                <a:gd name="T33" fmla="*/ 18 h 80"/>
                <a:gd name="T34" fmla="*/ 5 w 80"/>
                <a:gd name="T35" fmla="*/ 19 h 80"/>
                <a:gd name="T36" fmla="*/ 5 w 80"/>
                <a:gd name="T37" fmla="*/ 19 h 80"/>
                <a:gd name="T38" fmla="*/ 7 w 80"/>
                <a:gd name="T39" fmla="*/ 20 h 80"/>
                <a:gd name="T40" fmla="*/ 9 w 80"/>
                <a:gd name="T41" fmla="*/ 20 h 80"/>
                <a:gd name="T42" fmla="*/ 10 w 80"/>
                <a:gd name="T43" fmla="*/ 20 h 80"/>
                <a:gd name="T44" fmla="*/ 11 w 80"/>
                <a:gd name="T45" fmla="*/ 20 h 80"/>
                <a:gd name="T46" fmla="*/ 12 w 80"/>
                <a:gd name="T47" fmla="*/ 20 h 80"/>
                <a:gd name="T48" fmla="*/ 14 w 80"/>
                <a:gd name="T49" fmla="*/ 19 h 80"/>
                <a:gd name="T50" fmla="*/ 15 w 80"/>
                <a:gd name="T51" fmla="*/ 19 h 80"/>
                <a:gd name="T52" fmla="*/ 17 w 80"/>
                <a:gd name="T53" fmla="*/ 18 h 80"/>
                <a:gd name="T54" fmla="*/ 18 w 80"/>
                <a:gd name="T55" fmla="*/ 17 h 80"/>
                <a:gd name="T56" fmla="*/ 19 w 80"/>
                <a:gd name="T57" fmla="*/ 15 h 80"/>
                <a:gd name="T58" fmla="*/ 20 w 80"/>
                <a:gd name="T59" fmla="*/ 14 h 80"/>
                <a:gd name="T60" fmla="*/ 20 w 80"/>
                <a:gd name="T61" fmla="*/ 13 h 80"/>
                <a:gd name="T62" fmla="*/ 20 w 80"/>
                <a:gd name="T63" fmla="*/ 11 h 80"/>
                <a:gd name="T64" fmla="*/ 20 w 80"/>
                <a:gd name="T65" fmla="*/ 10 h 80"/>
                <a:gd name="T66" fmla="*/ 20 w 80"/>
                <a:gd name="T67" fmla="*/ 9 h 80"/>
                <a:gd name="T68" fmla="*/ 20 w 80"/>
                <a:gd name="T69" fmla="*/ 7 h 80"/>
                <a:gd name="T70" fmla="*/ 20 w 80"/>
                <a:gd name="T71" fmla="*/ 6 h 80"/>
                <a:gd name="T72" fmla="*/ 19 w 80"/>
                <a:gd name="T73" fmla="*/ 5 h 80"/>
                <a:gd name="T74" fmla="*/ 18 w 80"/>
                <a:gd name="T75" fmla="*/ 3 h 80"/>
                <a:gd name="T76" fmla="*/ 17 w 80"/>
                <a:gd name="T77" fmla="*/ 3 h 80"/>
                <a:gd name="T78" fmla="*/ 16 w 80"/>
                <a:gd name="T79" fmla="*/ 1 h 80"/>
                <a:gd name="T80" fmla="*/ 14 w 80"/>
                <a:gd name="T81" fmla="*/ 1 h 80"/>
                <a:gd name="T82" fmla="*/ 13 w 80"/>
                <a:gd name="T83" fmla="*/ 1 h 80"/>
                <a:gd name="T84" fmla="*/ 11 w 80"/>
                <a:gd name="T85" fmla="*/ 1 h 80"/>
                <a:gd name="T86" fmla="*/ 10 w 80"/>
                <a:gd name="T87" fmla="*/ 0 h 8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0"/>
                <a:gd name="T133" fmla="*/ 0 h 80"/>
                <a:gd name="T134" fmla="*/ 80 w 80"/>
                <a:gd name="T135" fmla="*/ 80 h 8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0" h="80">
                  <a:moveTo>
                    <a:pt x="41" y="0"/>
                  </a:moveTo>
                  <a:lnTo>
                    <a:pt x="39" y="0"/>
                  </a:lnTo>
                  <a:lnTo>
                    <a:pt x="36" y="0"/>
                  </a:lnTo>
                  <a:lnTo>
                    <a:pt x="34" y="2"/>
                  </a:lnTo>
                  <a:lnTo>
                    <a:pt x="33" y="2"/>
                  </a:lnTo>
                  <a:lnTo>
                    <a:pt x="31" y="2"/>
                  </a:lnTo>
                  <a:lnTo>
                    <a:pt x="30" y="2"/>
                  </a:lnTo>
                  <a:lnTo>
                    <a:pt x="28" y="3"/>
                  </a:lnTo>
                  <a:lnTo>
                    <a:pt x="25" y="3"/>
                  </a:lnTo>
                  <a:lnTo>
                    <a:pt x="23" y="5"/>
                  </a:lnTo>
                  <a:lnTo>
                    <a:pt x="21" y="5"/>
                  </a:lnTo>
                  <a:lnTo>
                    <a:pt x="20" y="6"/>
                  </a:lnTo>
                  <a:lnTo>
                    <a:pt x="18" y="6"/>
                  </a:lnTo>
                  <a:lnTo>
                    <a:pt x="17" y="8"/>
                  </a:lnTo>
                  <a:lnTo>
                    <a:pt x="15" y="10"/>
                  </a:lnTo>
                  <a:lnTo>
                    <a:pt x="13" y="11"/>
                  </a:lnTo>
                  <a:lnTo>
                    <a:pt x="12" y="13"/>
                  </a:lnTo>
                  <a:lnTo>
                    <a:pt x="10" y="15"/>
                  </a:lnTo>
                  <a:lnTo>
                    <a:pt x="8" y="16"/>
                  </a:lnTo>
                  <a:lnTo>
                    <a:pt x="8" y="18"/>
                  </a:lnTo>
                  <a:lnTo>
                    <a:pt x="7" y="19"/>
                  </a:lnTo>
                  <a:lnTo>
                    <a:pt x="5" y="21"/>
                  </a:lnTo>
                  <a:lnTo>
                    <a:pt x="5" y="23"/>
                  </a:lnTo>
                  <a:lnTo>
                    <a:pt x="4" y="24"/>
                  </a:lnTo>
                  <a:lnTo>
                    <a:pt x="4" y="26"/>
                  </a:lnTo>
                  <a:lnTo>
                    <a:pt x="4" y="28"/>
                  </a:lnTo>
                  <a:lnTo>
                    <a:pt x="2" y="31"/>
                  </a:lnTo>
                  <a:lnTo>
                    <a:pt x="2" y="32"/>
                  </a:lnTo>
                  <a:lnTo>
                    <a:pt x="2" y="34"/>
                  </a:lnTo>
                  <a:lnTo>
                    <a:pt x="2" y="36"/>
                  </a:lnTo>
                  <a:lnTo>
                    <a:pt x="2" y="37"/>
                  </a:lnTo>
                  <a:lnTo>
                    <a:pt x="0" y="41"/>
                  </a:lnTo>
                  <a:lnTo>
                    <a:pt x="2" y="42"/>
                  </a:lnTo>
                  <a:lnTo>
                    <a:pt x="2" y="44"/>
                  </a:lnTo>
                  <a:lnTo>
                    <a:pt x="2" y="45"/>
                  </a:lnTo>
                  <a:lnTo>
                    <a:pt x="2" y="49"/>
                  </a:lnTo>
                  <a:lnTo>
                    <a:pt x="2" y="50"/>
                  </a:lnTo>
                  <a:lnTo>
                    <a:pt x="4" y="52"/>
                  </a:lnTo>
                  <a:lnTo>
                    <a:pt x="4" y="54"/>
                  </a:lnTo>
                  <a:lnTo>
                    <a:pt x="4" y="55"/>
                  </a:lnTo>
                  <a:lnTo>
                    <a:pt x="5" y="57"/>
                  </a:lnTo>
                  <a:lnTo>
                    <a:pt x="5" y="59"/>
                  </a:lnTo>
                  <a:lnTo>
                    <a:pt x="7" y="60"/>
                  </a:lnTo>
                  <a:lnTo>
                    <a:pt x="8" y="62"/>
                  </a:lnTo>
                  <a:lnTo>
                    <a:pt x="8" y="63"/>
                  </a:lnTo>
                  <a:lnTo>
                    <a:pt x="10" y="65"/>
                  </a:lnTo>
                  <a:lnTo>
                    <a:pt x="12" y="67"/>
                  </a:lnTo>
                  <a:lnTo>
                    <a:pt x="13" y="68"/>
                  </a:lnTo>
                  <a:lnTo>
                    <a:pt x="13" y="70"/>
                  </a:lnTo>
                  <a:lnTo>
                    <a:pt x="15" y="70"/>
                  </a:lnTo>
                  <a:lnTo>
                    <a:pt x="17" y="72"/>
                  </a:lnTo>
                  <a:lnTo>
                    <a:pt x="18" y="73"/>
                  </a:lnTo>
                  <a:lnTo>
                    <a:pt x="20" y="75"/>
                  </a:lnTo>
                  <a:lnTo>
                    <a:pt x="21" y="75"/>
                  </a:lnTo>
                  <a:lnTo>
                    <a:pt x="23" y="76"/>
                  </a:lnTo>
                  <a:lnTo>
                    <a:pt x="25" y="76"/>
                  </a:lnTo>
                  <a:lnTo>
                    <a:pt x="28" y="78"/>
                  </a:lnTo>
                  <a:lnTo>
                    <a:pt x="30" y="78"/>
                  </a:lnTo>
                  <a:lnTo>
                    <a:pt x="31" y="78"/>
                  </a:lnTo>
                  <a:lnTo>
                    <a:pt x="33" y="80"/>
                  </a:lnTo>
                  <a:lnTo>
                    <a:pt x="34" y="80"/>
                  </a:lnTo>
                  <a:lnTo>
                    <a:pt x="36" y="80"/>
                  </a:lnTo>
                  <a:lnTo>
                    <a:pt x="39" y="80"/>
                  </a:lnTo>
                  <a:lnTo>
                    <a:pt x="41" y="80"/>
                  </a:lnTo>
                  <a:lnTo>
                    <a:pt x="43" y="80"/>
                  </a:lnTo>
                  <a:lnTo>
                    <a:pt x="44" y="80"/>
                  </a:lnTo>
                  <a:lnTo>
                    <a:pt x="47" y="80"/>
                  </a:lnTo>
                  <a:lnTo>
                    <a:pt x="49" y="80"/>
                  </a:lnTo>
                  <a:lnTo>
                    <a:pt x="51" y="78"/>
                  </a:lnTo>
                  <a:lnTo>
                    <a:pt x="52" y="78"/>
                  </a:lnTo>
                  <a:lnTo>
                    <a:pt x="54" y="78"/>
                  </a:lnTo>
                  <a:lnTo>
                    <a:pt x="56" y="76"/>
                  </a:lnTo>
                  <a:lnTo>
                    <a:pt x="57" y="76"/>
                  </a:lnTo>
                  <a:lnTo>
                    <a:pt x="60" y="75"/>
                  </a:lnTo>
                  <a:lnTo>
                    <a:pt x="62" y="75"/>
                  </a:lnTo>
                  <a:lnTo>
                    <a:pt x="64" y="73"/>
                  </a:lnTo>
                  <a:lnTo>
                    <a:pt x="64" y="72"/>
                  </a:lnTo>
                  <a:lnTo>
                    <a:pt x="65" y="70"/>
                  </a:lnTo>
                  <a:lnTo>
                    <a:pt x="67" y="70"/>
                  </a:lnTo>
                  <a:lnTo>
                    <a:pt x="69" y="68"/>
                  </a:lnTo>
                  <a:lnTo>
                    <a:pt x="70" y="67"/>
                  </a:lnTo>
                  <a:lnTo>
                    <a:pt x="72" y="65"/>
                  </a:lnTo>
                  <a:lnTo>
                    <a:pt x="72" y="63"/>
                  </a:lnTo>
                  <a:lnTo>
                    <a:pt x="73" y="62"/>
                  </a:lnTo>
                  <a:lnTo>
                    <a:pt x="75" y="60"/>
                  </a:lnTo>
                  <a:lnTo>
                    <a:pt x="75" y="59"/>
                  </a:lnTo>
                  <a:lnTo>
                    <a:pt x="77" y="57"/>
                  </a:lnTo>
                  <a:lnTo>
                    <a:pt x="77" y="55"/>
                  </a:lnTo>
                  <a:lnTo>
                    <a:pt x="78" y="54"/>
                  </a:lnTo>
                  <a:lnTo>
                    <a:pt x="78" y="52"/>
                  </a:lnTo>
                  <a:lnTo>
                    <a:pt x="80" y="50"/>
                  </a:lnTo>
                  <a:lnTo>
                    <a:pt x="80" y="49"/>
                  </a:lnTo>
                  <a:lnTo>
                    <a:pt x="80" y="45"/>
                  </a:lnTo>
                  <a:lnTo>
                    <a:pt x="80" y="44"/>
                  </a:lnTo>
                  <a:lnTo>
                    <a:pt x="80" y="42"/>
                  </a:lnTo>
                  <a:lnTo>
                    <a:pt x="80" y="41"/>
                  </a:lnTo>
                  <a:lnTo>
                    <a:pt x="80" y="37"/>
                  </a:lnTo>
                  <a:lnTo>
                    <a:pt x="80" y="36"/>
                  </a:lnTo>
                  <a:lnTo>
                    <a:pt x="80" y="34"/>
                  </a:lnTo>
                  <a:lnTo>
                    <a:pt x="80" y="32"/>
                  </a:lnTo>
                  <a:lnTo>
                    <a:pt x="80" y="31"/>
                  </a:lnTo>
                  <a:lnTo>
                    <a:pt x="78" y="28"/>
                  </a:lnTo>
                  <a:lnTo>
                    <a:pt x="78" y="26"/>
                  </a:lnTo>
                  <a:lnTo>
                    <a:pt x="77" y="24"/>
                  </a:lnTo>
                  <a:lnTo>
                    <a:pt x="77" y="23"/>
                  </a:lnTo>
                  <a:lnTo>
                    <a:pt x="75" y="21"/>
                  </a:lnTo>
                  <a:lnTo>
                    <a:pt x="75" y="19"/>
                  </a:lnTo>
                  <a:lnTo>
                    <a:pt x="73" y="18"/>
                  </a:lnTo>
                  <a:lnTo>
                    <a:pt x="72" y="16"/>
                  </a:lnTo>
                  <a:lnTo>
                    <a:pt x="72" y="15"/>
                  </a:lnTo>
                  <a:lnTo>
                    <a:pt x="70" y="13"/>
                  </a:lnTo>
                  <a:lnTo>
                    <a:pt x="69" y="11"/>
                  </a:lnTo>
                  <a:lnTo>
                    <a:pt x="67" y="11"/>
                  </a:lnTo>
                  <a:lnTo>
                    <a:pt x="65" y="10"/>
                  </a:lnTo>
                  <a:lnTo>
                    <a:pt x="64" y="8"/>
                  </a:lnTo>
                  <a:lnTo>
                    <a:pt x="64" y="6"/>
                  </a:lnTo>
                  <a:lnTo>
                    <a:pt x="62" y="6"/>
                  </a:lnTo>
                  <a:lnTo>
                    <a:pt x="60" y="5"/>
                  </a:lnTo>
                  <a:lnTo>
                    <a:pt x="57" y="5"/>
                  </a:lnTo>
                  <a:lnTo>
                    <a:pt x="56" y="3"/>
                  </a:lnTo>
                  <a:lnTo>
                    <a:pt x="54" y="3"/>
                  </a:lnTo>
                  <a:lnTo>
                    <a:pt x="52" y="2"/>
                  </a:lnTo>
                  <a:lnTo>
                    <a:pt x="51" y="2"/>
                  </a:lnTo>
                  <a:lnTo>
                    <a:pt x="49" y="2"/>
                  </a:lnTo>
                  <a:lnTo>
                    <a:pt x="47" y="2"/>
                  </a:lnTo>
                  <a:lnTo>
                    <a:pt x="44" y="0"/>
                  </a:lnTo>
                  <a:lnTo>
                    <a:pt x="43" y="0"/>
                  </a:lnTo>
                  <a:lnTo>
                    <a:pt x="41" y="0"/>
                  </a:lnTo>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68" name="Line 168"/>
            <p:cNvSpPr>
              <a:spLocks noChangeShapeType="1"/>
            </p:cNvSpPr>
            <p:nvPr/>
          </p:nvSpPr>
          <p:spPr bwMode="auto">
            <a:xfrm>
              <a:off x="4844" y="2779"/>
              <a:ext cx="16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 name="Line 169"/>
            <p:cNvSpPr>
              <a:spLocks noChangeShapeType="1"/>
            </p:cNvSpPr>
            <p:nvPr/>
          </p:nvSpPr>
          <p:spPr bwMode="auto">
            <a:xfrm>
              <a:off x="4844" y="2486"/>
              <a:ext cx="16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 name="Line 170"/>
            <p:cNvSpPr>
              <a:spLocks noChangeShapeType="1"/>
            </p:cNvSpPr>
            <p:nvPr/>
          </p:nvSpPr>
          <p:spPr bwMode="auto">
            <a:xfrm flipH="1">
              <a:off x="5202" y="2632"/>
              <a:ext cx="325"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 name="Freeform 171"/>
            <p:cNvSpPr>
              <a:spLocks/>
            </p:cNvSpPr>
            <p:nvPr/>
          </p:nvSpPr>
          <p:spPr bwMode="auto">
            <a:xfrm>
              <a:off x="5007" y="2404"/>
              <a:ext cx="195" cy="456"/>
            </a:xfrm>
            <a:custGeom>
              <a:avLst/>
              <a:gdLst>
                <a:gd name="T0" fmla="*/ 98 w 390"/>
                <a:gd name="T1" fmla="*/ 49 h 911"/>
                <a:gd name="T2" fmla="*/ 98 w 390"/>
                <a:gd name="T3" fmla="*/ 187 h 911"/>
                <a:gd name="T4" fmla="*/ 0 w 390"/>
                <a:gd name="T5" fmla="*/ 228 h 911"/>
                <a:gd name="T6" fmla="*/ 0 w 390"/>
                <a:gd name="T7" fmla="*/ 0 h 911"/>
                <a:gd name="T8" fmla="*/ 98 w 390"/>
                <a:gd name="T9" fmla="*/ 49 h 911"/>
                <a:gd name="T10" fmla="*/ 0 60000 65536"/>
                <a:gd name="T11" fmla="*/ 0 60000 65536"/>
                <a:gd name="T12" fmla="*/ 0 60000 65536"/>
                <a:gd name="T13" fmla="*/ 0 60000 65536"/>
                <a:gd name="T14" fmla="*/ 0 60000 65536"/>
                <a:gd name="T15" fmla="*/ 0 w 390"/>
                <a:gd name="T16" fmla="*/ 0 h 911"/>
                <a:gd name="T17" fmla="*/ 390 w 390"/>
                <a:gd name="T18" fmla="*/ 911 h 911"/>
              </a:gdLst>
              <a:ahLst/>
              <a:cxnLst>
                <a:cxn ang="T10">
                  <a:pos x="T0" y="T1"/>
                </a:cxn>
                <a:cxn ang="T11">
                  <a:pos x="T2" y="T3"/>
                </a:cxn>
                <a:cxn ang="T12">
                  <a:pos x="T4" y="T5"/>
                </a:cxn>
                <a:cxn ang="T13">
                  <a:pos x="T6" y="T7"/>
                </a:cxn>
                <a:cxn ang="T14">
                  <a:pos x="T8" y="T9"/>
                </a:cxn>
              </a:cxnLst>
              <a:rect l="T15" t="T16" r="T17" b="T18"/>
              <a:pathLst>
                <a:path w="390" h="911">
                  <a:moveTo>
                    <a:pt x="390" y="195"/>
                  </a:moveTo>
                  <a:lnTo>
                    <a:pt x="390" y="748"/>
                  </a:lnTo>
                  <a:lnTo>
                    <a:pt x="0" y="911"/>
                  </a:lnTo>
                  <a:lnTo>
                    <a:pt x="0" y="0"/>
                  </a:lnTo>
                  <a:lnTo>
                    <a:pt x="390" y="195"/>
                  </a:lnTo>
                  <a:close/>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72" name="Line 172"/>
            <p:cNvSpPr>
              <a:spLocks noChangeShapeType="1"/>
            </p:cNvSpPr>
            <p:nvPr/>
          </p:nvSpPr>
          <p:spPr bwMode="auto">
            <a:xfrm flipV="1">
              <a:off x="4844" y="2063"/>
              <a:ext cx="1" cy="423"/>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 name="Line 173"/>
            <p:cNvSpPr>
              <a:spLocks noChangeShapeType="1"/>
            </p:cNvSpPr>
            <p:nvPr/>
          </p:nvSpPr>
          <p:spPr bwMode="auto">
            <a:xfrm flipV="1">
              <a:off x="4844" y="2779"/>
              <a:ext cx="1" cy="439"/>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 name="Line 174"/>
            <p:cNvSpPr>
              <a:spLocks noChangeShapeType="1"/>
            </p:cNvSpPr>
            <p:nvPr/>
          </p:nvSpPr>
          <p:spPr bwMode="auto">
            <a:xfrm flipV="1">
              <a:off x="4438" y="2925"/>
              <a:ext cx="1" cy="114"/>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 name="Freeform 175"/>
            <p:cNvSpPr>
              <a:spLocks/>
            </p:cNvSpPr>
            <p:nvPr/>
          </p:nvSpPr>
          <p:spPr bwMode="auto">
            <a:xfrm>
              <a:off x="4438" y="1315"/>
              <a:ext cx="244" cy="1610"/>
            </a:xfrm>
            <a:custGeom>
              <a:avLst/>
              <a:gdLst>
                <a:gd name="T0" fmla="*/ 0 w 487"/>
                <a:gd name="T1" fmla="*/ 0 h 3221"/>
                <a:gd name="T2" fmla="*/ 122 w 487"/>
                <a:gd name="T3" fmla="*/ 0 h 3221"/>
                <a:gd name="T4" fmla="*/ 122 w 487"/>
                <a:gd name="T5" fmla="*/ 170 h 3221"/>
                <a:gd name="T6" fmla="*/ 122 w 487"/>
                <a:gd name="T7" fmla="*/ 805 h 3221"/>
                <a:gd name="T8" fmla="*/ 98 w 487"/>
                <a:gd name="T9" fmla="*/ 805 h 3221"/>
                <a:gd name="T10" fmla="*/ 0 w 487"/>
                <a:gd name="T11" fmla="*/ 805 h 3221"/>
                <a:gd name="T12" fmla="*/ 0 60000 65536"/>
                <a:gd name="T13" fmla="*/ 0 60000 65536"/>
                <a:gd name="T14" fmla="*/ 0 60000 65536"/>
                <a:gd name="T15" fmla="*/ 0 60000 65536"/>
                <a:gd name="T16" fmla="*/ 0 60000 65536"/>
                <a:gd name="T17" fmla="*/ 0 60000 65536"/>
                <a:gd name="T18" fmla="*/ 0 w 487"/>
                <a:gd name="T19" fmla="*/ 0 h 3221"/>
                <a:gd name="T20" fmla="*/ 487 w 487"/>
                <a:gd name="T21" fmla="*/ 3221 h 3221"/>
              </a:gdLst>
              <a:ahLst/>
              <a:cxnLst>
                <a:cxn ang="T12">
                  <a:pos x="T0" y="T1"/>
                </a:cxn>
                <a:cxn ang="T13">
                  <a:pos x="T2" y="T3"/>
                </a:cxn>
                <a:cxn ang="T14">
                  <a:pos x="T4" y="T5"/>
                </a:cxn>
                <a:cxn ang="T15">
                  <a:pos x="T6" y="T7"/>
                </a:cxn>
                <a:cxn ang="T16">
                  <a:pos x="T8" y="T9"/>
                </a:cxn>
                <a:cxn ang="T17">
                  <a:pos x="T10" y="T11"/>
                </a:cxn>
              </a:cxnLst>
              <a:rect l="T18" t="T19" r="T20" b="T21"/>
              <a:pathLst>
                <a:path w="487" h="3221">
                  <a:moveTo>
                    <a:pt x="0" y="0"/>
                  </a:moveTo>
                  <a:lnTo>
                    <a:pt x="487" y="0"/>
                  </a:lnTo>
                  <a:lnTo>
                    <a:pt x="487" y="683"/>
                  </a:lnTo>
                  <a:lnTo>
                    <a:pt x="487" y="3221"/>
                  </a:lnTo>
                  <a:lnTo>
                    <a:pt x="390" y="3221"/>
                  </a:lnTo>
                  <a:lnTo>
                    <a:pt x="0" y="3221"/>
                  </a:lnTo>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76" name="Freeform 176"/>
            <p:cNvSpPr>
              <a:spLocks/>
            </p:cNvSpPr>
            <p:nvPr/>
          </p:nvSpPr>
          <p:spPr bwMode="auto">
            <a:xfrm>
              <a:off x="4422" y="1298"/>
              <a:ext cx="32" cy="33"/>
            </a:xfrm>
            <a:custGeom>
              <a:avLst/>
              <a:gdLst>
                <a:gd name="T0" fmla="*/ 7 w 65"/>
                <a:gd name="T1" fmla="*/ 0 h 65"/>
                <a:gd name="T2" fmla="*/ 6 w 65"/>
                <a:gd name="T3" fmla="*/ 1 h 65"/>
                <a:gd name="T4" fmla="*/ 5 w 65"/>
                <a:gd name="T5" fmla="*/ 1 h 65"/>
                <a:gd name="T6" fmla="*/ 4 w 65"/>
                <a:gd name="T7" fmla="*/ 1 h 65"/>
                <a:gd name="T8" fmla="*/ 3 w 65"/>
                <a:gd name="T9" fmla="*/ 2 h 65"/>
                <a:gd name="T10" fmla="*/ 2 w 65"/>
                <a:gd name="T11" fmla="*/ 3 h 65"/>
                <a:gd name="T12" fmla="*/ 1 w 65"/>
                <a:gd name="T13" fmla="*/ 4 h 65"/>
                <a:gd name="T14" fmla="*/ 0 w 65"/>
                <a:gd name="T15" fmla="*/ 5 h 65"/>
                <a:gd name="T16" fmla="*/ 0 w 65"/>
                <a:gd name="T17" fmla="*/ 6 h 65"/>
                <a:gd name="T18" fmla="*/ 0 w 65"/>
                <a:gd name="T19" fmla="*/ 7 h 65"/>
                <a:gd name="T20" fmla="*/ 0 w 65"/>
                <a:gd name="T21" fmla="*/ 8 h 65"/>
                <a:gd name="T22" fmla="*/ 0 w 65"/>
                <a:gd name="T23" fmla="*/ 9 h 65"/>
                <a:gd name="T24" fmla="*/ 0 w 65"/>
                <a:gd name="T25" fmla="*/ 10 h 65"/>
                <a:gd name="T26" fmla="*/ 0 w 65"/>
                <a:gd name="T27" fmla="*/ 11 h 65"/>
                <a:gd name="T28" fmla="*/ 0 w 65"/>
                <a:gd name="T29" fmla="*/ 12 h 65"/>
                <a:gd name="T30" fmla="*/ 1 w 65"/>
                <a:gd name="T31" fmla="*/ 13 h 65"/>
                <a:gd name="T32" fmla="*/ 2 w 65"/>
                <a:gd name="T33" fmla="*/ 15 h 65"/>
                <a:gd name="T34" fmla="*/ 3 w 65"/>
                <a:gd name="T35" fmla="*/ 15 h 65"/>
                <a:gd name="T36" fmla="*/ 4 w 65"/>
                <a:gd name="T37" fmla="*/ 16 h 65"/>
                <a:gd name="T38" fmla="*/ 5 w 65"/>
                <a:gd name="T39" fmla="*/ 16 h 65"/>
                <a:gd name="T40" fmla="*/ 6 w 65"/>
                <a:gd name="T41" fmla="*/ 17 h 65"/>
                <a:gd name="T42" fmla="*/ 7 w 65"/>
                <a:gd name="T43" fmla="*/ 17 h 65"/>
                <a:gd name="T44" fmla="*/ 8 w 65"/>
                <a:gd name="T45" fmla="*/ 17 h 65"/>
                <a:gd name="T46" fmla="*/ 9 w 65"/>
                <a:gd name="T47" fmla="*/ 17 h 65"/>
                <a:gd name="T48" fmla="*/ 11 w 65"/>
                <a:gd name="T49" fmla="*/ 16 h 65"/>
                <a:gd name="T50" fmla="*/ 11 w 65"/>
                <a:gd name="T51" fmla="*/ 16 h 65"/>
                <a:gd name="T52" fmla="*/ 13 w 65"/>
                <a:gd name="T53" fmla="*/ 15 h 65"/>
                <a:gd name="T54" fmla="*/ 13 w 65"/>
                <a:gd name="T55" fmla="*/ 15 h 65"/>
                <a:gd name="T56" fmla="*/ 14 w 65"/>
                <a:gd name="T57" fmla="*/ 13 h 65"/>
                <a:gd name="T58" fmla="*/ 15 w 65"/>
                <a:gd name="T59" fmla="*/ 12 h 65"/>
                <a:gd name="T60" fmla="*/ 15 w 65"/>
                <a:gd name="T61" fmla="*/ 11 h 65"/>
                <a:gd name="T62" fmla="*/ 16 w 65"/>
                <a:gd name="T63" fmla="*/ 10 h 65"/>
                <a:gd name="T64" fmla="*/ 16 w 65"/>
                <a:gd name="T65" fmla="*/ 9 h 65"/>
                <a:gd name="T66" fmla="*/ 16 w 65"/>
                <a:gd name="T67" fmla="*/ 8 h 65"/>
                <a:gd name="T68" fmla="*/ 16 w 65"/>
                <a:gd name="T69" fmla="*/ 7 h 65"/>
                <a:gd name="T70" fmla="*/ 15 w 65"/>
                <a:gd name="T71" fmla="*/ 6 h 65"/>
                <a:gd name="T72" fmla="*/ 15 w 65"/>
                <a:gd name="T73" fmla="*/ 5 h 65"/>
                <a:gd name="T74" fmla="*/ 14 w 65"/>
                <a:gd name="T75" fmla="*/ 4 h 65"/>
                <a:gd name="T76" fmla="*/ 13 w 65"/>
                <a:gd name="T77" fmla="*/ 3 h 65"/>
                <a:gd name="T78" fmla="*/ 13 w 65"/>
                <a:gd name="T79" fmla="*/ 2 h 65"/>
                <a:gd name="T80" fmla="*/ 11 w 65"/>
                <a:gd name="T81" fmla="*/ 1 h 65"/>
                <a:gd name="T82" fmla="*/ 11 w 65"/>
                <a:gd name="T83" fmla="*/ 1 h 65"/>
                <a:gd name="T84" fmla="*/ 9 w 65"/>
                <a:gd name="T85" fmla="*/ 1 h 65"/>
                <a:gd name="T86" fmla="*/ 8 w 65"/>
                <a:gd name="T87" fmla="*/ 0 h 65"/>
                <a:gd name="T88" fmla="*/ 8 w 65"/>
                <a:gd name="T89" fmla="*/ 8 h 6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5"/>
                <a:gd name="T136" fmla="*/ 0 h 65"/>
                <a:gd name="T137" fmla="*/ 65 w 65"/>
                <a:gd name="T138" fmla="*/ 65 h 6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5" h="65">
                  <a:moveTo>
                    <a:pt x="33" y="32"/>
                  </a:moveTo>
                  <a:lnTo>
                    <a:pt x="33" y="0"/>
                  </a:lnTo>
                  <a:lnTo>
                    <a:pt x="31" y="0"/>
                  </a:lnTo>
                  <a:lnTo>
                    <a:pt x="29" y="1"/>
                  </a:lnTo>
                  <a:lnTo>
                    <a:pt x="28" y="1"/>
                  </a:lnTo>
                  <a:lnTo>
                    <a:pt x="26" y="1"/>
                  </a:lnTo>
                  <a:lnTo>
                    <a:pt x="25" y="1"/>
                  </a:lnTo>
                  <a:lnTo>
                    <a:pt x="23" y="1"/>
                  </a:lnTo>
                  <a:lnTo>
                    <a:pt x="21" y="3"/>
                  </a:lnTo>
                  <a:lnTo>
                    <a:pt x="20" y="3"/>
                  </a:lnTo>
                  <a:lnTo>
                    <a:pt x="18" y="3"/>
                  </a:lnTo>
                  <a:lnTo>
                    <a:pt x="16" y="4"/>
                  </a:lnTo>
                  <a:lnTo>
                    <a:pt x="15" y="4"/>
                  </a:lnTo>
                  <a:lnTo>
                    <a:pt x="15" y="6"/>
                  </a:lnTo>
                  <a:lnTo>
                    <a:pt x="13" y="6"/>
                  </a:lnTo>
                  <a:lnTo>
                    <a:pt x="12" y="8"/>
                  </a:lnTo>
                  <a:lnTo>
                    <a:pt x="10" y="9"/>
                  </a:lnTo>
                  <a:lnTo>
                    <a:pt x="8" y="11"/>
                  </a:lnTo>
                  <a:lnTo>
                    <a:pt x="7" y="13"/>
                  </a:lnTo>
                  <a:lnTo>
                    <a:pt x="5" y="14"/>
                  </a:lnTo>
                  <a:lnTo>
                    <a:pt x="5" y="16"/>
                  </a:lnTo>
                  <a:lnTo>
                    <a:pt x="3" y="17"/>
                  </a:lnTo>
                  <a:lnTo>
                    <a:pt x="3" y="19"/>
                  </a:lnTo>
                  <a:lnTo>
                    <a:pt x="2" y="21"/>
                  </a:lnTo>
                  <a:lnTo>
                    <a:pt x="2" y="22"/>
                  </a:lnTo>
                  <a:lnTo>
                    <a:pt x="0" y="24"/>
                  </a:lnTo>
                  <a:lnTo>
                    <a:pt x="0" y="26"/>
                  </a:lnTo>
                  <a:lnTo>
                    <a:pt x="0" y="27"/>
                  </a:lnTo>
                  <a:lnTo>
                    <a:pt x="0" y="29"/>
                  </a:lnTo>
                  <a:lnTo>
                    <a:pt x="0" y="30"/>
                  </a:lnTo>
                  <a:lnTo>
                    <a:pt x="0" y="32"/>
                  </a:lnTo>
                  <a:lnTo>
                    <a:pt x="0" y="34"/>
                  </a:lnTo>
                  <a:lnTo>
                    <a:pt x="0" y="35"/>
                  </a:lnTo>
                  <a:lnTo>
                    <a:pt x="0" y="37"/>
                  </a:lnTo>
                  <a:lnTo>
                    <a:pt x="0" y="39"/>
                  </a:lnTo>
                  <a:lnTo>
                    <a:pt x="0" y="40"/>
                  </a:lnTo>
                  <a:lnTo>
                    <a:pt x="2" y="42"/>
                  </a:lnTo>
                  <a:lnTo>
                    <a:pt x="2" y="44"/>
                  </a:lnTo>
                  <a:lnTo>
                    <a:pt x="2" y="45"/>
                  </a:lnTo>
                  <a:lnTo>
                    <a:pt x="3" y="47"/>
                  </a:lnTo>
                  <a:lnTo>
                    <a:pt x="3" y="48"/>
                  </a:lnTo>
                  <a:lnTo>
                    <a:pt x="5" y="50"/>
                  </a:lnTo>
                  <a:lnTo>
                    <a:pt x="5" y="52"/>
                  </a:lnTo>
                  <a:lnTo>
                    <a:pt x="7" y="52"/>
                  </a:lnTo>
                  <a:lnTo>
                    <a:pt x="7" y="53"/>
                  </a:lnTo>
                  <a:lnTo>
                    <a:pt x="8" y="55"/>
                  </a:lnTo>
                  <a:lnTo>
                    <a:pt x="10" y="57"/>
                  </a:lnTo>
                  <a:lnTo>
                    <a:pt x="12" y="58"/>
                  </a:lnTo>
                  <a:lnTo>
                    <a:pt x="13" y="58"/>
                  </a:lnTo>
                  <a:lnTo>
                    <a:pt x="15" y="60"/>
                  </a:lnTo>
                  <a:lnTo>
                    <a:pt x="15" y="61"/>
                  </a:lnTo>
                  <a:lnTo>
                    <a:pt x="16" y="61"/>
                  </a:lnTo>
                  <a:lnTo>
                    <a:pt x="18" y="61"/>
                  </a:lnTo>
                  <a:lnTo>
                    <a:pt x="20" y="63"/>
                  </a:lnTo>
                  <a:lnTo>
                    <a:pt x="21" y="63"/>
                  </a:lnTo>
                  <a:lnTo>
                    <a:pt x="23" y="65"/>
                  </a:lnTo>
                  <a:lnTo>
                    <a:pt x="25" y="65"/>
                  </a:lnTo>
                  <a:lnTo>
                    <a:pt x="26" y="65"/>
                  </a:lnTo>
                  <a:lnTo>
                    <a:pt x="28" y="65"/>
                  </a:lnTo>
                  <a:lnTo>
                    <a:pt x="29" y="65"/>
                  </a:lnTo>
                  <a:lnTo>
                    <a:pt x="31" y="65"/>
                  </a:lnTo>
                  <a:lnTo>
                    <a:pt x="33" y="65"/>
                  </a:lnTo>
                  <a:lnTo>
                    <a:pt x="34" y="65"/>
                  </a:lnTo>
                  <a:lnTo>
                    <a:pt x="36" y="65"/>
                  </a:lnTo>
                  <a:lnTo>
                    <a:pt x="38" y="65"/>
                  </a:lnTo>
                  <a:lnTo>
                    <a:pt x="39" y="65"/>
                  </a:lnTo>
                  <a:lnTo>
                    <a:pt x="41" y="65"/>
                  </a:lnTo>
                  <a:lnTo>
                    <a:pt x="42" y="65"/>
                  </a:lnTo>
                  <a:lnTo>
                    <a:pt x="44" y="63"/>
                  </a:lnTo>
                  <a:lnTo>
                    <a:pt x="46" y="61"/>
                  </a:lnTo>
                  <a:lnTo>
                    <a:pt x="47" y="61"/>
                  </a:lnTo>
                  <a:lnTo>
                    <a:pt x="49" y="61"/>
                  </a:lnTo>
                  <a:lnTo>
                    <a:pt x="51" y="60"/>
                  </a:lnTo>
                  <a:lnTo>
                    <a:pt x="52" y="58"/>
                  </a:lnTo>
                  <a:lnTo>
                    <a:pt x="54" y="57"/>
                  </a:lnTo>
                  <a:lnTo>
                    <a:pt x="55" y="57"/>
                  </a:lnTo>
                  <a:lnTo>
                    <a:pt x="55" y="55"/>
                  </a:lnTo>
                  <a:lnTo>
                    <a:pt x="57" y="53"/>
                  </a:lnTo>
                  <a:lnTo>
                    <a:pt x="59" y="52"/>
                  </a:lnTo>
                  <a:lnTo>
                    <a:pt x="60" y="50"/>
                  </a:lnTo>
                  <a:lnTo>
                    <a:pt x="60" y="48"/>
                  </a:lnTo>
                  <a:lnTo>
                    <a:pt x="62" y="47"/>
                  </a:lnTo>
                  <a:lnTo>
                    <a:pt x="62" y="45"/>
                  </a:lnTo>
                  <a:lnTo>
                    <a:pt x="62" y="44"/>
                  </a:lnTo>
                  <a:lnTo>
                    <a:pt x="64" y="42"/>
                  </a:lnTo>
                  <a:lnTo>
                    <a:pt x="64" y="40"/>
                  </a:lnTo>
                  <a:lnTo>
                    <a:pt x="64" y="39"/>
                  </a:lnTo>
                  <a:lnTo>
                    <a:pt x="64" y="37"/>
                  </a:lnTo>
                  <a:lnTo>
                    <a:pt x="65" y="35"/>
                  </a:lnTo>
                  <a:lnTo>
                    <a:pt x="65" y="34"/>
                  </a:lnTo>
                  <a:lnTo>
                    <a:pt x="65" y="32"/>
                  </a:lnTo>
                  <a:lnTo>
                    <a:pt x="65" y="30"/>
                  </a:lnTo>
                  <a:lnTo>
                    <a:pt x="65" y="29"/>
                  </a:lnTo>
                  <a:lnTo>
                    <a:pt x="64" y="27"/>
                  </a:lnTo>
                  <a:lnTo>
                    <a:pt x="64" y="26"/>
                  </a:lnTo>
                  <a:lnTo>
                    <a:pt x="64" y="24"/>
                  </a:lnTo>
                  <a:lnTo>
                    <a:pt x="64" y="22"/>
                  </a:lnTo>
                  <a:lnTo>
                    <a:pt x="62" y="22"/>
                  </a:lnTo>
                  <a:lnTo>
                    <a:pt x="62" y="21"/>
                  </a:lnTo>
                  <a:lnTo>
                    <a:pt x="62" y="19"/>
                  </a:lnTo>
                  <a:lnTo>
                    <a:pt x="60" y="17"/>
                  </a:lnTo>
                  <a:lnTo>
                    <a:pt x="60" y="16"/>
                  </a:lnTo>
                  <a:lnTo>
                    <a:pt x="59" y="14"/>
                  </a:lnTo>
                  <a:lnTo>
                    <a:pt x="59" y="13"/>
                  </a:lnTo>
                  <a:lnTo>
                    <a:pt x="57" y="13"/>
                  </a:lnTo>
                  <a:lnTo>
                    <a:pt x="55" y="11"/>
                  </a:lnTo>
                  <a:lnTo>
                    <a:pt x="55" y="9"/>
                  </a:lnTo>
                  <a:lnTo>
                    <a:pt x="54" y="9"/>
                  </a:lnTo>
                  <a:lnTo>
                    <a:pt x="52" y="8"/>
                  </a:lnTo>
                  <a:lnTo>
                    <a:pt x="52" y="6"/>
                  </a:lnTo>
                  <a:lnTo>
                    <a:pt x="51" y="6"/>
                  </a:lnTo>
                  <a:lnTo>
                    <a:pt x="49" y="4"/>
                  </a:lnTo>
                  <a:lnTo>
                    <a:pt x="47" y="4"/>
                  </a:lnTo>
                  <a:lnTo>
                    <a:pt x="46" y="3"/>
                  </a:lnTo>
                  <a:lnTo>
                    <a:pt x="44" y="3"/>
                  </a:lnTo>
                  <a:lnTo>
                    <a:pt x="42" y="1"/>
                  </a:lnTo>
                  <a:lnTo>
                    <a:pt x="41" y="1"/>
                  </a:lnTo>
                  <a:lnTo>
                    <a:pt x="39" y="1"/>
                  </a:lnTo>
                  <a:lnTo>
                    <a:pt x="38" y="1"/>
                  </a:lnTo>
                  <a:lnTo>
                    <a:pt x="36" y="1"/>
                  </a:lnTo>
                  <a:lnTo>
                    <a:pt x="34" y="0"/>
                  </a:lnTo>
                  <a:lnTo>
                    <a:pt x="33" y="0"/>
                  </a:lnTo>
                  <a:lnTo>
                    <a:pt x="33"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77" name="Freeform 177"/>
            <p:cNvSpPr>
              <a:spLocks/>
            </p:cNvSpPr>
            <p:nvPr/>
          </p:nvSpPr>
          <p:spPr bwMode="auto">
            <a:xfrm>
              <a:off x="4411" y="1289"/>
              <a:ext cx="40" cy="39"/>
            </a:xfrm>
            <a:custGeom>
              <a:avLst/>
              <a:gdLst>
                <a:gd name="T0" fmla="*/ 9 w 80"/>
                <a:gd name="T1" fmla="*/ 0 h 80"/>
                <a:gd name="T2" fmla="*/ 7 w 80"/>
                <a:gd name="T3" fmla="*/ 0 h 80"/>
                <a:gd name="T4" fmla="*/ 6 w 80"/>
                <a:gd name="T5" fmla="*/ 0 h 80"/>
                <a:gd name="T6" fmla="*/ 5 w 80"/>
                <a:gd name="T7" fmla="*/ 1 h 80"/>
                <a:gd name="T8" fmla="*/ 3 w 80"/>
                <a:gd name="T9" fmla="*/ 2 h 80"/>
                <a:gd name="T10" fmla="*/ 3 w 80"/>
                <a:gd name="T11" fmla="*/ 3 h 80"/>
                <a:gd name="T12" fmla="*/ 2 w 80"/>
                <a:gd name="T13" fmla="*/ 4 h 80"/>
                <a:gd name="T14" fmla="*/ 1 w 80"/>
                <a:gd name="T15" fmla="*/ 5 h 80"/>
                <a:gd name="T16" fmla="*/ 1 w 80"/>
                <a:gd name="T17" fmla="*/ 7 h 80"/>
                <a:gd name="T18" fmla="*/ 1 w 80"/>
                <a:gd name="T19" fmla="*/ 8 h 80"/>
                <a:gd name="T20" fmla="*/ 0 w 80"/>
                <a:gd name="T21" fmla="*/ 10 h 80"/>
                <a:gd name="T22" fmla="*/ 1 w 80"/>
                <a:gd name="T23" fmla="*/ 10 h 80"/>
                <a:gd name="T24" fmla="*/ 1 w 80"/>
                <a:gd name="T25" fmla="*/ 12 h 80"/>
                <a:gd name="T26" fmla="*/ 1 w 80"/>
                <a:gd name="T27" fmla="*/ 13 h 80"/>
                <a:gd name="T28" fmla="*/ 1 w 80"/>
                <a:gd name="T29" fmla="*/ 14 h 80"/>
                <a:gd name="T30" fmla="*/ 3 w 80"/>
                <a:gd name="T31" fmla="*/ 16 h 80"/>
                <a:gd name="T32" fmla="*/ 3 w 80"/>
                <a:gd name="T33" fmla="*/ 17 h 80"/>
                <a:gd name="T34" fmla="*/ 5 w 80"/>
                <a:gd name="T35" fmla="*/ 18 h 80"/>
                <a:gd name="T36" fmla="*/ 5 w 80"/>
                <a:gd name="T37" fmla="*/ 19 h 80"/>
                <a:gd name="T38" fmla="*/ 7 w 80"/>
                <a:gd name="T39" fmla="*/ 19 h 80"/>
                <a:gd name="T40" fmla="*/ 9 w 80"/>
                <a:gd name="T41" fmla="*/ 19 h 80"/>
                <a:gd name="T42" fmla="*/ 10 w 80"/>
                <a:gd name="T43" fmla="*/ 19 h 80"/>
                <a:gd name="T44" fmla="*/ 11 w 80"/>
                <a:gd name="T45" fmla="*/ 19 h 80"/>
                <a:gd name="T46" fmla="*/ 12 w 80"/>
                <a:gd name="T47" fmla="*/ 19 h 80"/>
                <a:gd name="T48" fmla="*/ 13 w 80"/>
                <a:gd name="T49" fmla="*/ 19 h 80"/>
                <a:gd name="T50" fmla="*/ 15 w 80"/>
                <a:gd name="T51" fmla="*/ 18 h 80"/>
                <a:gd name="T52" fmla="*/ 17 w 80"/>
                <a:gd name="T53" fmla="*/ 17 h 80"/>
                <a:gd name="T54" fmla="*/ 18 w 80"/>
                <a:gd name="T55" fmla="*/ 16 h 80"/>
                <a:gd name="T56" fmla="*/ 19 w 80"/>
                <a:gd name="T57" fmla="*/ 15 h 80"/>
                <a:gd name="T58" fmla="*/ 19 w 80"/>
                <a:gd name="T59" fmla="*/ 14 h 80"/>
                <a:gd name="T60" fmla="*/ 20 w 80"/>
                <a:gd name="T61" fmla="*/ 12 h 80"/>
                <a:gd name="T62" fmla="*/ 20 w 80"/>
                <a:gd name="T63" fmla="*/ 11 h 80"/>
                <a:gd name="T64" fmla="*/ 20 w 80"/>
                <a:gd name="T65" fmla="*/ 10 h 80"/>
                <a:gd name="T66" fmla="*/ 20 w 80"/>
                <a:gd name="T67" fmla="*/ 9 h 80"/>
                <a:gd name="T68" fmla="*/ 20 w 80"/>
                <a:gd name="T69" fmla="*/ 7 h 80"/>
                <a:gd name="T70" fmla="*/ 19 w 80"/>
                <a:gd name="T71" fmla="*/ 6 h 80"/>
                <a:gd name="T72" fmla="*/ 19 w 80"/>
                <a:gd name="T73" fmla="*/ 5 h 80"/>
                <a:gd name="T74" fmla="*/ 18 w 80"/>
                <a:gd name="T75" fmla="*/ 3 h 80"/>
                <a:gd name="T76" fmla="*/ 17 w 80"/>
                <a:gd name="T77" fmla="*/ 2 h 80"/>
                <a:gd name="T78" fmla="*/ 15 w 80"/>
                <a:gd name="T79" fmla="*/ 1 h 80"/>
                <a:gd name="T80" fmla="*/ 14 w 80"/>
                <a:gd name="T81" fmla="*/ 1 h 80"/>
                <a:gd name="T82" fmla="*/ 13 w 80"/>
                <a:gd name="T83" fmla="*/ 0 h 80"/>
                <a:gd name="T84" fmla="*/ 11 w 80"/>
                <a:gd name="T85" fmla="*/ 0 h 80"/>
                <a:gd name="T86" fmla="*/ 10 w 80"/>
                <a:gd name="T87" fmla="*/ 0 h 8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0"/>
                <a:gd name="T133" fmla="*/ 0 h 80"/>
                <a:gd name="T134" fmla="*/ 80 w 80"/>
                <a:gd name="T135" fmla="*/ 80 h 8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0" h="80">
                  <a:moveTo>
                    <a:pt x="41" y="0"/>
                  </a:moveTo>
                  <a:lnTo>
                    <a:pt x="39" y="0"/>
                  </a:lnTo>
                  <a:lnTo>
                    <a:pt x="36" y="0"/>
                  </a:lnTo>
                  <a:lnTo>
                    <a:pt x="34" y="2"/>
                  </a:lnTo>
                  <a:lnTo>
                    <a:pt x="33" y="2"/>
                  </a:lnTo>
                  <a:lnTo>
                    <a:pt x="31" y="2"/>
                  </a:lnTo>
                  <a:lnTo>
                    <a:pt x="29" y="2"/>
                  </a:lnTo>
                  <a:lnTo>
                    <a:pt x="26" y="3"/>
                  </a:lnTo>
                  <a:lnTo>
                    <a:pt x="24" y="3"/>
                  </a:lnTo>
                  <a:lnTo>
                    <a:pt x="23" y="5"/>
                  </a:lnTo>
                  <a:lnTo>
                    <a:pt x="21" y="5"/>
                  </a:lnTo>
                  <a:lnTo>
                    <a:pt x="20" y="7"/>
                  </a:lnTo>
                  <a:lnTo>
                    <a:pt x="18" y="7"/>
                  </a:lnTo>
                  <a:lnTo>
                    <a:pt x="16" y="8"/>
                  </a:lnTo>
                  <a:lnTo>
                    <a:pt x="15" y="10"/>
                  </a:lnTo>
                  <a:lnTo>
                    <a:pt x="13" y="11"/>
                  </a:lnTo>
                  <a:lnTo>
                    <a:pt x="11" y="13"/>
                  </a:lnTo>
                  <a:lnTo>
                    <a:pt x="10" y="15"/>
                  </a:lnTo>
                  <a:lnTo>
                    <a:pt x="8" y="16"/>
                  </a:lnTo>
                  <a:lnTo>
                    <a:pt x="8" y="18"/>
                  </a:lnTo>
                  <a:lnTo>
                    <a:pt x="7" y="20"/>
                  </a:lnTo>
                  <a:lnTo>
                    <a:pt x="5" y="21"/>
                  </a:lnTo>
                  <a:lnTo>
                    <a:pt x="5" y="23"/>
                  </a:lnTo>
                  <a:lnTo>
                    <a:pt x="3" y="24"/>
                  </a:lnTo>
                  <a:lnTo>
                    <a:pt x="3" y="26"/>
                  </a:lnTo>
                  <a:lnTo>
                    <a:pt x="3" y="28"/>
                  </a:lnTo>
                  <a:lnTo>
                    <a:pt x="2" y="31"/>
                  </a:lnTo>
                  <a:lnTo>
                    <a:pt x="2" y="33"/>
                  </a:lnTo>
                  <a:lnTo>
                    <a:pt x="2" y="34"/>
                  </a:lnTo>
                  <a:lnTo>
                    <a:pt x="2" y="36"/>
                  </a:lnTo>
                  <a:lnTo>
                    <a:pt x="2" y="37"/>
                  </a:lnTo>
                  <a:lnTo>
                    <a:pt x="0" y="41"/>
                  </a:lnTo>
                  <a:lnTo>
                    <a:pt x="2" y="42"/>
                  </a:lnTo>
                  <a:lnTo>
                    <a:pt x="2" y="44"/>
                  </a:lnTo>
                  <a:lnTo>
                    <a:pt x="2" y="46"/>
                  </a:lnTo>
                  <a:lnTo>
                    <a:pt x="2" y="49"/>
                  </a:lnTo>
                  <a:lnTo>
                    <a:pt x="2" y="50"/>
                  </a:lnTo>
                  <a:lnTo>
                    <a:pt x="3" y="52"/>
                  </a:lnTo>
                  <a:lnTo>
                    <a:pt x="3" y="54"/>
                  </a:lnTo>
                  <a:lnTo>
                    <a:pt x="3" y="55"/>
                  </a:lnTo>
                  <a:lnTo>
                    <a:pt x="5" y="57"/>
                  </a:lnTo>
                  <a:lnTo>
                    <a:pt x="5" y="59"/>
                  </a:lnTo>
                  <a:lnTo>
                    <a:pt x="7" y="60"/>
                  </a:lnTo>
                  <a:lnTo>
                    <a:pt x="8" y="62"/>
                  </a:lnTo>
                  <a:lnTo>
                    <a:pt x="8" y="64"/>
                  </a:lnTo>
                  <a:lnTo>
                    <a:pt x="10" y="65"/>
                  </a:lnTo>
                  <a:lnTo>
                    <a:pt x="11" y="67"/>
                  </a:lnTo>
                  <a:lnTo>
                    <a:pt x="13" y="68"/>
                  </a:lnTo>
                  <a:lnTo>
                    <a:pt x="13" y="70"/>
                  </a:lnTo>
                  <a:lnTo>
                    <a:pt x="15" y="70"/>
                  </a:lnTo>
                  <a:lnTo>
                    <a:pt x="16" y="72"/>
                  </a:lnTo>
                  <a:lnTo>
                    <a:pt x="18" y="73"/>
                  </a:lnTo>
                  <a:lnTo>
                    <a:pt x="20" y="75"/>
                  </a:lnTo>
                  <a:lnTo>
                    <a:pt x="21" y="75"/>
                  </a:lnTo>
                  <a:lnTo>
                    <a:pt x="23" y="77"/>
                  </a:lnTo>
                  <a:lnTo>
                    <a:pt x="24" y="77"/>
                  </a:lnTo>
                  <a:lnTo>
                    <a:pt x="26" y="78"/>
                  </a:lnTo>
                  <a:lnTo>
                    <a:pt x="29" y="78"/>
                  </a:lnTo>
                  <a:lnTo>
                    <a:pt x="31" y="78"/>
                  </a:lnTo>
                  <a:lnTo>
                    <a:pt x="33" y="80"/>
                  </a:lnTo>
                  <a:lnTo>
                    <a:pt x="34" y="80"/>
                  </a:lnTo>
                  <a:lnTo>
                    <a:pt x="36" y="80"/>
                  </a:lnTo>
                  <a:lnTo>
                    <a:pt x="39" y="80"/>
                  </a:lnTo>
                  <a:lnTo>
                    <a:pt x="41" y="80"/>
                  </a:lnTo>
                  <a:lnTo>
                    <a:pt x="42" y="80"/>
                  </a:lnTo>
                  <a:lnTo>
                    <a:pt x="44" y="80"/>
                  </a:lnTo>
                  <a:lnTo>
                    <a:pt x="47" y="80"/>
                  </a:lnTo>
                  <a:lnTo>
                    <a:pt x="49" y="80"/>
                  </a:lnTo>
                  <a:lnTo>
                    <a:pt x="50" y="78"/>
                  </a:lnTo>
                  <a:lnTo>
                    <a:pt x="52" y="78"/>
                  </a:lnTo>
                  <a:lnTo>
                    <a:pt x="54" y="78"/>
                  </a:lnTo>
                  <a:lnTo>
                    <a:pt x="55" y="77"/>
                  </a:lnTo>
                  <a:lnTo>
                    <a:pt x="57" y="77"/>
                  </a:lnTo>
                  <a:lnTo>
                    <a:pt x="60" y="75"/>
                  </a:lnTo>
                  <a:lnTo>
                    <a:pt x="62" y="75"/>
                  </a:lnTo>
                  <a:lnTo>
                    <a:pt x="63" y="73"/>
                  </a:lnTo>
                  <a:lnTo>
                    <a:pt x="63" y="72"/>
                  </a:lnTo>
                  <a:lnTo>
                    <a:pt x="65" y="70"/>
                  </a:lnTo>
                  <a:lnTo>
                    <a:pt x="67" y="70"/>
                  </a:lnTo>
                  <a:lnTo>
                    <a:pt x="68" y="68"/>
                  </a:lnTo>
                  <a:lnTo>
                    <a:pt x="70" y="67"/>
                  </a:lnTo>
                  <a:lnTo>
                    <a:pt x="72" y="65"/>
                  </a:lnTo>
                  <a:lnTo>
                    <a:pt x="72" y="64"/>
                  </a:lnTo>
                  <a:lnTo>
                    <a:pt x="73" y="62"/>
                  </a:lnTo>
                  <a:lnTo>
                    <a:pt x="75" y="60"/>
                  </a:lnTo>
                  <a:lnTo>
                    <a:pt x="75" y="59"/>
                  </a:lnTo>
                  <a:lnTo>
                    <a:pt x="76" y="57"/>
                  </a:lnTo>
                  <a:lnTo>
                    <a:pt x="76" y="55"/>
                  </a:lnTo>
                  <a:lnTo>
                    <a:pt x="78" y="54"/>
                  </a:lnTo>
                  <a:lnTo>
                    <a:pt x="78" y="52"/>
                  </a:lnTo>
                  <a:lnTo>
                    <a:pt x="80" y="50"/>
                  </a:lnTo>
                  <a:lnTo>
                    <a:pt x="80" y="49"/>
                  </a:lnTo>
                  <a:lnTo>
                    <a:pt x="80" y="46"/>
                  </a:lnTo>
                  <a:lnTo>
                    <a:pt x="80" y="44"/>
                  </a:lnTo>
                  <a:lnTo>
                    <a:pt x="80" y="42"/>
                  </a:lnTo>
                  <a:lnTo>
                    <a:pt x="80" y="41"/>
                  </a:lnTo>
                  <a:lnTo>
                    <a:pt x="80" y="37"/>
                  </a:lnTo>
                  <a:lnTo>
                    <a:pt x="80" y="36"/>
                  </a:lnTo>
                  <a:lnTo>
                    <a:pt x="80" y="34"/>
                  </a:lnTo>
                  <a:lnTo>
                    <a:pt x="80" y="33"/>
                  </a:lnTo>
                  <a:lnTo>
                    <a:pt x="80" y="31"/>
                  </a:lnTo>
                  <a:lnTo>
                    <a:pt x="78" y="28"/>
                  </a:lnTo>
                  <a:lnTo>
                    <a:pt x="78" y="26"/>
                  </a:lnTo>
                  <a:lnTo>
                    <a:pt x="76" y="24"/>
                  </a:lnTo>
                  <a:lnTo>
                    <a:pt x="76" y="23"/>
                  </a:lnTo>
                  <a:lnTo>
                    <a:pt x="75" y="21"/>
                  </a:lnTo>
                  <a:lnTo>
                    <a:pt x="75" y="20"/>
                  </a:lnTo>
                  <a:lnTo>
                    <a:pt x="73" y="18"/>
                  </a:lnTo>
                  <a:lnTo>
                    <a:pt x="72" y="16"/>
                  </a:lnTo>
                  <a:lnTo>
                    <a:pt x="72" y="15"/>
                  </a:lnTo>
                  <a:lnTo>
                    <a:pt x="70" y="13"/>
                  </a:lnTo>
                  <a:lnTo>
                    <a:pt x="68" y="11"/>
                  </a:lnTo>
                  <a:lnTo>
                    <a:pt x="67" y="11"/>
                  </a:lnTo>
                  <a:lnTo>
                    <a:pt x="65" y="10"/>
                  </a:lnTo>
                  <a:lnTo>
                    <a:pt x="63" y="8"/>
                  </a:lnTo>
                  <a:lnTo>
                    <a:pt x="63" y="7"/>
                  </a:lnTo>
                  <a:lnTo>
                    <a:pt x="62" y="7"/>
                  </a:lnTo>
                  <a:lnTo>
                    <a:pt x="60" y="5"/>
                  </a:lnTo>
                  <a:lnTo>
                    <a:pt x="57" y="5"/>
                  </a:lnTo>
                  <a:lnTo>
                    <a:pt x="55" y="3"/>
                  </a:lnTo>
                  <a:lnTo>
                    <a:pt x="54" y="3"/>
                  </a:lnTo>
                  <a:lnTo>
                    <a:pt x="52" y="2"/>
                  </a:lnTo>
                  <a:lnTo>
                    <a:pt x="50" y="2"/>
                  </a:lnTo>
                  <a:lnTo>
                    <a:pt x="49" y="2"/>
                  </a:lnTo>
                  <a:lnTo>
                    <a:pt x="47" y="2"/>
                  </a:lnTo>
                  <a:lnTo>
                    <a:pt x="44" y="0"/>
                  </a:lnTo>
                  <a:lnTo>
                    <a:pt x="42" y="0"/>
                  </a:lnTo>
                  <a:lnTo>
                    <a:pt x="41" y="0"/>
                  </a:lnTo>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78" name="Freeform 178"/>
            <p:cNvSpPr>
              <a:spLocks/>
            </p:cNvSpPr>
            <p:nvPr/>
          </p:nvSpPr>
          <p:spPr bwMode="auto">
            <a:xfrm>
              <a:off x="2828" y="1136"/>
              <a:ext cx="2293" cy="1333"/>
            </a:xfrm>
            <a:custGeom>
              <a:avLst/>
              <a:gdLst>
                <a:gd name="T0" fmla="*/ 0 w 4585"/>
                <a:gd name="T1" fmla="*/ 0 h 2668"/>
                <a:gd name="T2" fmla="*/ 1147 w 4585"/>
                <a:gd name="T3" fmla="*/ 0 h 2668"/>
                <a:gd name="T4" fmla="*/ 1147 w 4585"/>
                <a:gd name="T5" fmla="*/ 666 h 2668"/>
                <a:gd name="T6" fmla="*/ 0 60000 65536"/>
                <a:gd name="T7" fmla="*/ 0 60000 65536"/>
                <a:gd name="T8" fmla="*/ 0 60000 65536"/>
                <a:gd name="T9" fmla="*/ 0 w 4585"/>
                <a:gd name="T10" fmla="*/ 0 h 2668"/>
                <a:gd name="T11" fmla="*/ 4585 w 4585"/>
                <a:gd name="T12" fmla="*/ 2668 h 2668"/>
              </a:gdLst>
              <a:ahLst/>
              <a:cxnLst>
                <a:cxn ang="T6">
                  <a:pos x="T0" y="T1"/>
                </a:cxn>
                <a:cxn ang="T7">
                  <a:pos x="T2" y="T3"/>
                </a:cxn>
                <a:cxn ang="T8">
                  <a:pos x="T4" y="T5"/>
                </a:cxn>
              </a:cxnLst>
              <a:rect l="T9" t="T10" r="T11" b="T12"/>
              <a:pathLst>
                <a:path w="4585" h="2668">
                  <a:moveTo>
                    <a:pt x="0" y="0"/>
                  </a:moveTo>
                  <a:lnTo>
                    <a:pt x="4585" y="0"/>
                  </a:lnTo>
                  <a:lnTo>
                    <a:pt x="4585" y="2668"/>
                  </a:lnTo>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79" name="Rectangle 179"/>
            <p:cNvSpPr>
              <a:spLocks noChangeArrowheads="1"/>
            </p:cNvSpPr>
            <p:nvPr/>
          </p:nvSpPr>
          <p:spPr bwMode="auto">
            <a:xfrm>
              <a:off x="3229" y="3576"/>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900" dirty="0">
                  <a:solidFill>
                    <a:srgbClr val="FF3300"/>
                  </a:solidFill>
                  <a:latin typeface="Times-Roman"/>
                  <a:ea typeface="宋体" panose="02010600030101010101" pitchFamily="2" charset="-122"/>
                </a:rPr>
                <a:t>1 </a:t>
              </a:r>
              <a:endParaRPr lang="en-US" altLang="zh-CN" sz="2400" dirty="0">
                <a:solidFill>
                  <a:srgbClr val="FF3300"/>
                </a:solidFill>
                <a:latin typeface="Times New Roman" panose="02020603050405020304" pitchFamily="18" charset="0"/>
                <a:ea typeface="宋体" panose="02010600030101010101" pitchFamily="2" charset="-122"/>
              </a:endParaRPr>
            </a:p>
          </p:txBody>
        </p:sp>
        <p:sp>
          <p:nvSpPr>
            <p:cNvPr id="80" name="Rectangle 181"/>
            <p:cNvSpPr>
              <a:spLocks noChangeArrowheads="1"/>
            </p:cNvSpPr>
            <p:nvPr/>
          </p:nvSpPr>
          <p:spPr bwMode="auto">
            <a:xfrm>
              <a:off x="2640" y="1206"/>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900" i="1" dirty="0">
                  <a:solidFill>
                    <a:srgbClr val="000000"/>
                  </a:solidFill>
                  <a:latin typeface="Times-Roman"/>
                  <a:ea typeface="宋体" panose="02010600030101010101" pitchFamily="2" charset="-122"/>
                </a:rPr>
                <a:t>b</a:t>
              </a:r>
              <a:endParaRPr lang="en-US" altLang="zh-CN" sz="2400" dirty="0">
                <a:latin typeface="Times New Roman" panose="02020603050405020304" pitchFamily="18" charset="0"/>
                <a:ea typeface="宋体" panose="02010600030101010101" pitchFamily="2" charset="-122"/>
              </a:endParaRPr>
            </a:p>
          </p:txBody>
        </p:sp>
        <p:sp>
          <p:nvSpPr>
            <p:cNvPr id="81" name="Rectangle 183"/>
            <p:cNvSpPr>
              <a:spLocks noChangeArrowheads="1"/>
            </p:cNvSpPr>
            <p:nvPr/>
          </p:nvSpPr>
          <p:spPr bwMode="auto">
            <a:xfrm>
              <a:off x="2640" y="3850"/>
              <a:ext cx="1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900" i="1" dirty="0">
                  <a:solidFill>
                    <a:srgbClr val="000000"/>
                  </a:solidFill>
                  <a:latin typeface="Times-Roman"/>
                  <a:ea typeface="宋体" panose="02010600030101010101" pitchFamily="2" charset="-122"/>
                </a:rPr>
                <a:t>c </a:t>
              </a:r>
              <a:endParaRPr lang="en-US" altLang="zh-CN" sz="2400" dirty="0">
                <a:latin typeface="Times New Roman" panose="02020603050405020304" pitchFamily="18" charset="0"/>
                <a:ea typeface="宋体" panose="02010600030101010101" pitchFamily="2" charset="-122"/>
              </a:endParaRPr>
            </a:p>
          </p:txBody>
        </p:sp>
        <p:sp>
          <p:nvSpPr>
            <p:cNvPr id="82" name="Rectangle 186"/>
            <p:cNvSpPr>
              <a:spLocks noChangeArrowheads="1"/>
            </p:cNvSpPr>
            <p:nvPr/>
          </p:nvSpPr>
          <p:spPr bwMode="auto">
            <a:xfrm>
              <a:off x="2642" y="1012"/>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900" i="1" dirty="0">
                  <a:solidFill>
                    <a:srgbClr val="000000"/>
                  </a:solidFill>
                  <a:latin typeface="Times-Roman"/>
                  <a:ea typeface="宋体" panose="02010600030101010101" pitchFamily="2" charset="-122"/>
                </a:rPr>
                <a:t>a</a:t>
              </a:r>
              <a:endParaRPr lang="en-US" altLang="zh-CN" sz="2400" dirty="0">
                <a:latin typeface="Times New Roman" panose="02020603050405020304" pitchFamily="18" charset="0"/>
                <a:ea typeface="宋体" panose="02010600030101010101" pitchFamily="2" charset="-122"/>
              </a:endParaRPr>
            </a:p>
          </p:txBody>
        </p:sp>
      </p:grpSp>
      <p:graphicFrame>
        <p:nvGraphicFramePr>
          <p:cNvPr id="83" name="Group 81"/>
          <p:cNvGraphicFramePr>
            <a:graphicFrameLocks noGrp="1"/>
          </p:cNvGraphicFramePr>
          <p:nvPr>
            <p:ph sz="quarter" idx="2"/>
          </p:nvPr>
        </p:nvGraphicFramePr>
        <p:xfrm>
          <a:off x="233338" y="1642289"/>
          <a:ext cx="1530350" cy="3017520"/>
        </p:xfrm>
        <a:graphic>
          <a:graphicData uri="http://schemas.openxmlformats.org/drawingml/2006/table">
            <a:tbl>
              <a:tblPr/>
              <a:tblGrid>
                <a:gridCol w="382588">
                  <a:extLst>
                    <a:ext uri="{9D8B030D-6E8A-4147-A177-3AD203B41FA5}">
                      <a16:colId xmlns:a16="http://schemas.microsoft.com/office/drawing/2014/main" val="20000"/>
                    </a:ext>
                  </a:extLst>
                </a:gridCol>
                <a:gridCol w="382587">
                  <a:extLst>
                    <a:ext uri="{9D8B030D-6E8A-4147-A177-3AD203B41FA5}">
                      <a16:colId xmlns:a16="http://schemas.microsoft.com/office/drawing/2014/main" val="20001"/>
                    </a:ext>
                  </a:extLst>
                </a:gridCol>
                <a:gridCol w="382588">
                  <a:extLst>
                    <a:ext uri="{9D8B030D-6E8A-4147-A177-3AD203B41FA5}">
                      <a16:colId xmlns:a16="http://schemas.microsoft.com/office/drawing/2014/main" val="20002"/>
                    </a:ext>
                  </a:extLst>
                </a:gridCol>
                <a:gridCol w="382587">
                  <a:extLst>
                    <a:ext uri="{9D8B030D-6E8A-4147-A177-3AD203B41FA5}">
                      <a16:colId xmlns:a16="http://schemas.microsoft.com/office/drawing/2014/main" val="20003"/>
                    </a:ext>
                  </a:extLst>
                </a:gridCol>
              </a:tblGrid>
              <a:tr h="2428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chemeClr val="tx1"/>
                          </a:solidFill>
                          <a:effectLst/>
                          <a:latin typeface="Arial" pitchFamily="34" charset="0"/>
                          <a:ea typeface="宋体" pitchFamily="2" charset="-122"/>
                          <a:cs typeface="Arial"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Arial"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chemeClr val="tx1"/>
                          </a:solidFill>
                          <a:effectLst/>
                          <a:latin typeface="Arial" pitchFamily="34" charset="0"/>
                          <a:ea typeface="宋体" pitchFamily="2" charset="-122"/>
                          <a:cs typeface="Arial"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chemeClr val="tx1"/>
                          </a:solidFill>
                          <a:effectLst/>
                          <a:latin typeface="Arial" pitchFamily="34" charset="0"/>
                          <a:ea typeface="宋体" pitchFamily="2" charset="-122"/>
                          <a:cs typeface="Arial" pitchFamily="34" charset="0"/>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444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cs typeface="Arial"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cs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cs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chemeClr val="tx1"/>
                          </a:solidFill>
                          <a:effectLst/>
                          <a:latin typeface="Arial" pitchFamily="34" charset="0"/>
                          <a:ea typeface="宋体" pitchFamily="2" charset="-122"/>
                          <a:cs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428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cs typeface="Arial"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cs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chemeClr val="tx1"/>
                          </a:solidFill>
                          <a:effectLst/>
                          <a:latin typeface="Arial" pitchFamily="34" charset="0"/>
                          <a:ea typeface="宋体" pitchFamily="2" charset="-122"/>
                          <a:cs typeface="Arial"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428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cs typeface="Arial"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cs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chemeClr val="tx1"/>
                          </a:solidFill>
                          <a:effectLst/>
                          <a:latin typeface="Arial" pitchFamily="34" charset="0"/>
                          <a:ea typeface="宋体" pitchFamily="2" charset="-122"/>
                          <a:cs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444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cs typeface="Arial"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chemeClr val="tx1"/>
                          </a:solidFill>
                          <a:effectLst/>
                          <a:latin typeface="Arial" pitchFamily="34" charset="0"/>
                          <a:ea typeface="宋体" pitchFamily="2" charset="-122"/>
                          <a:cs typeface="Arial"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428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cs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cs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cs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428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cs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cs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Arial"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444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cs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cs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2428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cs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0" i="0" u="none" strike="noStrike" cap="none" normalizeH="0" baseline="0" dirty="0">
                          <a:ln>
                            <a:noFill/>
                          </a:ln>
                          <a:solidFill>
                            <a:schemeClr val="tx1"/>
                          </a:solidFill>
                          <a:effectLst/>
                          <a:latin typeface="Arial" pitchFamily="34" charset="0"/>
                          <a:ea typeface="宋体" pitchFamily="2" charset="-122"/>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a:ln>
                            <a:noFill/>
                          </a:ln>
                          <a:solidFill>
                            <a:schemeClr val="tx1"/>
                          </a:solidFill>
                          <a:effectLst/>
                          <a:latin typeface="Arial" pitchFamily="34" charset="0"/>
                          <a:ea typeface="宋体" pitchFamily="2" charset="-122"/>
                          <a:cs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graphicFrame>
        <p:nvGraphicFramePr>
          <p:cNvPr id="84" name="Object 82"/>
          <p:cNvGraphicFramePr>
            <a:graphicFrameLocks noGrp="1" noChangeAspect="1"/>
          </p:cNvGraphicFramePr>
          <p:nvPr>
            <p:ph sz="quarter" idx="4294967295"/>
          </p:nvPr>
        </p:nvGraphicFramePr>
        <p:xfrm>
          <a:off x="2120900" y="1944688"/>
          <a:ext cx="2589213" cy="2190750"/>
        </p:xfrm>
        <a:graphic>
          <a:graphicData uri="http://schemas.openxmlformats.org/presentationml/2006/ole">
            <mc:AlternateContent xmlns:mc="http://schemas.openxmlformats.org/markup-compatibility/2006">
              <mc:Choice xmlns:v="urn:schemas-microsoft-com:vml" Requires="v">
                <p:oleObj spid="_x0000_s561206" name="Visio" r:id="rId3" imgW="4318784" imgH="3652741" progId="Visio.Drawing.11">
                  <p:embed/>
                </p:oleObj>
              </mc:Choice>
              <mc:Fallback>
                <p:oleObj name="Visio" r:id="rId3" imgW="4318784" imgH="3652741" progId="Visio.Drawing.11">
                  <p:embed/>
                  <p:pic>
                    <p:nvPicPr>
                      <p:cNvPr id="0" name=""/>
                      <p:cNvPicPr>
                        <a:picLocks noChangeAspect="1" noChangeArrowheads="1"/>
                      </p:cNvPicPr>
                      <p:nvPr/>
                    </p:nvPicPr>
                    <p:blipFill>
                      <a:blip r:embed="rId4"/>
                      <a:srcRect/>
                      <a:stretch>
                        <a:fillRect/>
                      </a:stretch>
                    </p:blipFill>
                    <p:spPr bwMode="auto">
                      <a:xfrm>
                        <a:off x="2120900" y="1944688"/>
                        <a:ext cx="2589213" cy="2190750"/>
                      </a:xfrm>
                      <a:prstGeom prst="rect">
                        <a:avLst/>
                      </a:prstGeom>
                      <a:solidFill>
                        <a:schemeClr val="bg1"/>
                      </a:solidFill>
                      <a:ln w="28575">
                        <a:solidFill>
                          <a:srgbClr val="993300"/>
                        </a:solidFill>
                        <a:miter lim="800000"/>
                        <a:headEnd/>
                        <a:tailEnd/>
                      </a:ln>
                    </p:spPr>
                  </p:pic>
                </p:oleObj>
              </mc:Fallback>
            </mc:AlternateContent>
          </a:graphicData>
        </a:graphic>
      </p:graphicFrame>
      <p:sp>
        <p:nvSpPr>
          <p:cNvPr id="85" name="Text Box 70"/>
          <p:cNvSpPr txBox="1">
            <a:spLocks noChangeArrowheads="1"/>
          </p:cNvSpPr>
          <p:nvPr/>
        </p:nvSpPr>
        <p:spPr bwMode="auto">
          <a:xfrm>
            <a:off x="251520" y="1124744"/>
            <a:ext cx="1873250" cy="366713"/>
          </a:xfrm>
          <a:prstGeom prst="rect">
            <a:avLst/>
          </a:prstGeom>
          <a:noFill/>
          <a:ln w="9525">
            <a:noFill/>
            <a:miter lim="800000"/>
            <a:headEnd/>
            <a:tailEnd/>
          </a:ln>
          <a:effectLst/>
        </p:spPr>
        <p:txBody>
          <a:bodyPr>
            <a:spAutoFit/>
          </a:bodyPr>
          <a:lstStyle/>
          <a:p>
            <a:pPr>
              <a:spcBef>
                <a:spcPct val="50000"/>
              </a:spcBef>
            </a:pPr>
            <a:r>
              <a:rPr lang="en-US" altLang="zh-CN" dirty="0">
                <a:ea typeface="宋体" pitchFamily="2" charset="-122"/>
              </a:rPr>
              <a:t>Truth Table</a:t>
            </a:r>
          </a:p>
        </p:txBody>
      </p:sp>
      <p:sp>
        <p:nvSpPr>
          <p:cNvPr id="86" name="内容占位符 10"/>
          <p:cNvSpPr>
            <a:spLocks noGrp="1"/>
          </p:cNvSpPr>
          <p:nvPr>
            <p:ph sz="half" idx="1"/>
          </p:nvPr>
        </p:nvSpPr>
        <p:spPr>
          <a:xfrm>
            <a:off x="6694146" y="5345835"/>
            <a:ext cx="1637522" cy="517526"/>
          </a:xfrm>
        </p:spPr>
        <p:txBody>
          <a:bodyPr/>
          <a:lstStyle/>
          <a:p>
            <a:pPr marL="0" indent="0">
              <a:buNone/>
            </a:pPr>
            <a:r>
              <a:rPr lang="en-US" altLang="zh-CN" dirty="0">
                <a:ea typeface="宋体" panose="02010600030101010101" pitchFamily="2" charset="-122"/>
              </a:rPr>
              <a:t>f = </a:t>
            </a:r>
            <a:r>
              <a:rPr lang="en-US" altLang="zh-CN" dirty="0" err="1">
                <a:ea typeface="宋体" panose="02010600030101010101" pitchFamily="2" charset="-122"/>
              </a:rPr>
              <a:t>ab+c</a:t>
            </a:r>
            <a:r>
              <a:rPr lang="en-US" altLang="zh-CN" dirty="0">
                <a:ea typeface="宋体" panose="02010600030101010101" pitchFamily="2" charset="-122"/>
              </a:rPr>
              <a:t>'</a:t>
            </a:r>
            <a:endParaRPr lang="zh-CN" altLang="en-US" dirty="0"/>
          </a:p>
        </p:txBody>
      </p:sp>
      <p:graphicFrame>
        <p:nvGraphicFramePr>
          <p:cNvPr id="87" name="Object 5"/>
          <p:cNvGraphicFramePr>
            <a:graphicFrameLocks noChangeAspect="1"/>
          </p:cNvGraphicFramePr>
          <p:nvPr/>
        </p:nvGraphicFramePr>
        <p:xfrm>
          <a:off x="187778" y="4798373"/>
          <a:ext cx="2957512" cy="1357312"/>
        </p:xfrm>
        <a:graphic>
          <a:graphicData uri="http://schemas.openxmlformats.org/presentationml/2006/ole">
            <mc:AlternateContent xmlns:mc="http://schemas.openxmlformats.org/markup-compatibility/2006">
              <mc:Choice xmlns:v="urn:schemas-microsoft-com:vml" Requires="v">
                <p:oleObj spid="_x0000_s561207" name="Visio" r:id="rId5" imgW="5866638" imgH="2692908" progId="Visio.Drawing.11">
                  <p:embed/>
                </p:oleObj>
              </mc:Choice>
              <mc:Fallback>
                <p:oleObj name="Visio" r:id="rId5" imgW="5866638" imgH="2692908"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778" y="4798373"/>
                        <a:ext cx="2957512" cy="1357312"/>
                      </a:xfrm>
                      <a:prstGeom prst="rect">
                        <a:avLst/>
                      </a:prstGeom>
                      <a:solidFill>
                        <a:schemeClr val="bg1"/>
                      </a:solidFill>
                      <a:ln w="2857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90981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500" fill="hold"/>
                                        <p:tgtEl>
                                          <p:spTgt spid="87"/>
                                        </p:tgtEl>
                                        <p:attrNameLst>
                                          <p:attrName>ppt_x</p:attrName>
                                        </p:attrNameLst>
                                      </p:cBhvr>
                                      <p:tavLst>
                                        <p:tav tm="0">
                                          <p:val>
                                            <p:strVal val="#ppt_x"/>
                                          </p:val>
                                        </p:tav>
                                        <p:tav tm="100000">
                                          <p:val>
                                            <p:strVal val="#ppt_x"/>
                                          </p:val>
                                        </p:tav>
                                      </p:tavLst>
                                    </p:anim>
                                    <p:anim calcmode="lin" valueType="num">
                                      <p:cBhvr additive="base">
                                        <p:cTn id="8"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4"/>
                                        </p:tgtEl>
                                        <p:attrNameLst>
                                          <p:attrName>style.visibility</p:attrName>
                                        </p:attrNameLst>
                                      </p:cBhvr>
                                      <p:to>
                                        <p:strVal val="visible"/>
                                      </p:to>
                                    </p:set>
                                    <p:anim calcmode="lin" valueType="num">
                                      <p:cBhvr additive="base">
                                        <p:cTn id="13" dur="500" fill="hold"/>
                                        <p:tgtEl>
                                          <p:spTgt spid="84"/>
                                        </p:tgtEl>
                                        <p:attrNameLst>
                                          <p:attrName>ppt_x</p:attrName>
                                        </p:attrNameLst>
                                      </p:cBhvr>
                                      <p:tavLst>
                                        <p:tav tm="0">
                                          <p:val>
                                            <p:strVal val="#ppt_x"/>
                                          </p:val>
                                        </p:tav>
                                        <p:tav tm="100000">
                                          <p:val>
                                            <p:strVal val="#ppt_x"/>
                                          </p:val>
                                        </p:tav>
                                      </p:tavLst>
                                    </p:anim>
                                    <p:anim calcmode="lin" valueType="num">
                                      <p:cBhvr additive="base">
                                        <p:cTn id="14"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a:t>存储器的容量扩展（一）</a:t>
            </a:r>
          </a:p>
        </p:txBody>
      </p:sp>
      <p:sp>
        <p:nvSpPr>
          <p:cNvPr id="54275" name="Rectangle 3"/>
          <p:cNvSpPr>
            <a:spLocks noGrp="1" noChangeArrowheads="1"/>
          </p:cNvSpPr>
          <p:nvPr>
            <p:ph type="body" idx="1"/>
          </p:nvPr>
        </p:nvSpPr>
        <p:spPr>
          <a:xfrm>
            <a:off x="566738" y="1433512"/>
            <a:ext cx="8001000" cy="1043632"/>
          </a:xfrm>
        </p:spPr>
        <p:txBody>
          <a:bodyPr/>
          <a:lstStyle/>
          <a:p>
            <a:pPr>
              <a:buFont typeface="Wingdings" pitchFamily="2" charset="2"/>
              <a:buNone/>
            </a:pPr>
            <a:r>
              <a:rPr lang="zh-CN" altLang="en-US"/>
              <a:t>一、位扩展</a:t>
            </a:r>
          </a:p>
        </p:txBody>
      </p:sp>
      <p:sp>
        <p:nvSpPr>
          <p:cNvPr id="54277" name="Text Box 5"/>
          <p:cNvSpPr txBox="1">
            <a:spLocks noChangeArrowheads="1"/>
          </p:cNvSpPr>
          <p:nvPr/>
        </p:nvSpPr>
        <p:spPr bwMode="auto">
          <a:xfrm>
            <a:off x="1455738" y="1905000"/>
            <a:ext cx="5835252" cy="461665"/>
          </a:xfrm>
          <a:prstGeom prst="rect">
            <a:avLst/>
          </a:prstGeom>
          <a:noFill/>
          <a:ln w="9525">
            <a:noFill/>
            <a:miter lim="800000"/>
            <a:headEnd/>
            <a:tailEnd/>
          </a:ln>
          <a:effectLst/>
        </p:spPr>
        <p:txBody>
          <a:bodyPr wrap="none">
            <a:spAutoFit/>
          </a:bodyPr>
          <a:lstStyle/>
          <a:p>
            <a:r>
              <a:rPr lang="zh-CN" altLang="en-US" sz="2400" dirty="0"/>
              <a:t>将</a:t>
            </a:r>
            <a:r>
              <a:rPr lang="en-US" altLang="zh-CN" sz="2400" dirty="0"/>
              <a:t>8</a:t>
            </a:r>
            <a:r>
              <a:rPr lang="zh-CN" altLang="en-US" sz="2400" dirty="0"/>
              <a:t>片</a:t>
            </a:r>
            <a:r>
              <a:rPr lang="en-US" altLang="zh-CN" sz="2400" dirty="0"/>
              <a:t>1024*1</a:t>
            </a:r>
            <a:r>
              <a:rPr lang="zh-CN" altLang="en-US" sz="2400" dirty="0"/>
              <a:t>的</a:t>
            </a:r>
            <a:r>
              <a:rPr lang="en-US" altLang="zh-CN" sz="2400" dirty="0"/>
              <a:t>RAM</a:t>
            </a:r>
            <a:r>
              <a:rPr lang="zh-CN" altLang="en-US" sz="2400" dirty="0"/>
              <a:t>扩展成</a:t>
            </a:r>
            <a:r>
              <a:rPr lang="en-US" altLang="zh-CN" sz="2400" dirty="0"/>
              <a:t>1024*8</a:t>
            </a:r>
            <a:r>
              <a:rPr lang="zh-CN" altLang="en-US" sz="2400" dirty="0"/>
              <a:t>的</a:t>
            </a:r>
            <a:r>
              <a:rPr lang="en-US" altLang="zh-CN" sz="2400" dirty="0"/>
              <a:t>RAM</a:t>
            </a:r>
          </a:p>
        </p:txBody>
      </p:sp>
      <p:sp>
        <p:nvSpPr>
          <p:cNvPr id="54278" name="Rectangle 6"/>
          <p:cNvSpPr>
            <a:spLocks noChangeArrowheads="1"/>
          </p:cNvSpPr>
          <p:nvPr/>
        </p:nvSpPr>
        <p:spPr bwMode="auto">
          <a:xfrm>
            <a:off x="1455738" y="2477144"/>
            <a:ext cx="6409127" cy="461665"/>
          </a:xfrm>
          <a:prstGeom prst="rect">
            <a:avLst/>
          </a:prstGeom>
          <a:solidFill>
            <a:schemeClr val="accent6">
              <a:lumMod val="20000"/>
              <a:lumOff val="80000"/>
            </a:schemeClr>
          </a:solidFill>
          <a:ln w="9525">
            <a:solidFill>
              <a:schemeClr val="tx1"/>
            </a:solidFill>
            <a:miter lim="800000"/>
            <a:headEnd/>
            <a:tailEnd/>
          </a:ln>
          <a:effectLst/>
        </p:spPr>
        <p:txBody>
          <a:bodyPr wrap="none">
            <a:spAutoFit/>
          </a:bodyPr>
          <a:lstStyle/>
          <a:p>
            <a:r>
              <a:rPr lang="zh-CN" altLang="en-US" sz="2400" dirty="0"/>
              <a:t>要点：所有</a:t>
            </a:r>
            <a:r>
              <a:rPr lang="en-US" altLang="zh-CN" sz="2400" dirty="0"/>
              <a:t>RAM</a:t>
            </a:r>
            <a:r>
              <a:rPr lang="zh-CN" altLang="en-US" sz="2400" dirty="0"/>
              <a:t>使用相同的控制线和地址线。</a:t>
            </a:r>
          </a:p>
        </p:txBody>
      </p:sp>
      <p:grpSp>
        <p:nvGrpSpPr>
          <p:cNvPr id="7" name="Group 5"/>
          <p:cNvGrpSpPr>
            <a:grpSpLocks noChangeAspect="1"/>
          </p:cNvGrpSpPr>
          <p:nvPr/>
        </p:nvGrpSpPr>
        <p:grpSpPr bwMode="auto">
          <a:xfrm>
            <a:off x="395288" y="2852738"/>
            <a:ext cx="8496300" cy="3536950"/>
            <a:chOff x="240" y="1330"/>
            <a:chExt cx="5352" cy="2228"/>
          </a:xfrm>
        </p:grpSpPr>
        <p:sp>
          <p:nvSpPr>
            <p:cNvPr id="8" name="AutoShape 6"/>
            <p:cNvSpPr>
              <a:spLocks noChangeAspect="1" noChangeArrowheads="1" noTextEdit="1"/>
            </p:cNvSpPr>
            <p:nvPr/>
          </p:nvSpPr>
          <p:spPr bwMode="auto">
            <a:xfrm>
              <a:off x="240" y="1330"/>
              <a:ext cx="5352" cy="2228"/>
            </a:xfrm>
            <a:prstGeom prst="rect">
              <a:avLst/>
            </a:prstGeom>
            <a:noFill/>
            <a:ln w="9525">
              <a:noFill/>
              <a:miter lim="800000"/>
              <a:headEnd/>
              <a:tailEnd/>
            </a:ln>
          </p:spPr>
          <p:txBody>
            <a:bodyPr/>
            <a:lstStyle/>
            <a:p>
              <a:endParaRPr lang="zh-CN" altLang="en-US"/>
            </a:p>
          </p:txBody>
        </p:sp>
        <p:sp>
          <p:nvSpPr>
            <p:cNvPr id="9" name="Line 7"/>
            <p:cNvSpPr>
              <a:spLocks noChangeShapeType="1"/>
            </p:cNvSpPr>
            <p:nvPr/>
          </p:nvSpPr>
          <p:spPr bwMode="auto">
            <a:xfrm>
              <a:off x="1895" y="2277"/>
              <a:ext cx="93" cy="1"/>
            </a:xfrm>
            <a:prstGeom prst="line">
              <a:avLst/>
            </a:prstGeom>
            <a:noFill/>
            <a:ln w="20638">
              <a:solidFill>
                <a:srgbClr val="0000FF"/>
              </a:solidFill>
              <a:round/>
              <a:headEnd/>
              <a:tailEnd/>
            </a:ln>
          </p:spPr>
          <p:txBody>
            <a:bodyPr/>
            <a:lstStyle/>
            <a:p>
              <a:endParaRPr lang="zh-CN" altLang="en-US"/>
            </a:p>
          </p:txBody>
        </p:sp>
        <p:sp>
          <p:nvSpPr>
            <p:cNvPr id="10" name="Line 8"/>
            <p:cNvSpPr>
              <a:spLocks noChangeShapeType="1"/>
            </p:cNvSpPr>
            <p:nvPr/>
          </p:nvSpPr>
          <p:spPr bwMode="auto">
            <a:xfrm flipV="1">
              <a:off x="1601" y="1503"/>
              <a:ext cx="1" cy="254"/>
            </a:xfrm>
            <a:prstGeom prst="line">
              <a:avLst/>
            </a:prstGeom>
            <a:noFill/>
            <a:ln w="20638">
              <a:solidFill>
                <a:srgbClr val="0000FF"/>
              </a:solidFill>
              <a:round/>
              <a:headEnd/>
              <a:tailEnd/>
            </a:ln>
          </p:spPr>
          <p:txBody>
            <a:bodyPr/>
            <a:lstStyle/>
            <a:p>
              <a:endParaRPr lang="zh-CN" altLang="en-US"/>
            </a:p>
          </p:txBody>
        </p:sp>
        <p:sp>
          <p:nvSpPr>
            <p:cNvPr id="11" name="Line 9"/>
            <p:cNvSpPr>
              <a:spLocks noChangeShapeType="1"/>
            </p:cNvSpPr>
            <p:nvPr/>
          </p:nvSpPr>
          <p:spPr bwMode="auto">
            <a:xfrm>
              <a:off x="3363" y="2277"/>
              <a:ext cx="94" cy="1"/>
            </a:xfrm>
            <a:prstGeom prst="line">
              <a:avLst/>
            </a:prstGeom>
            <a:noFill/>
            <a:ln w="20638">
              <a:solidFill>
                <a:srgbClr val="0000FF"/>
              </a:solidFill>
              <a:round/>
              <a:headEnd/>
              <a:tailEnd/>
            </a:ln>
          </p:spPr>
          <p:txBody>
            <a:bodyPr/>
            <a:lstStyle/>
            <a:p>
              <a:endParaRPr lang="zh-CN" altLang="en-US"/>
            </a:p>
          </p:txBody>
        </p:sp>
        <p:sp>
          <p:nvSpPr>
            <p:cNvPr id="12" name="Line 10"/>
            <p:cNvSpPr>
              <a:spLocks noChangeShapeType="1"/>
            </p:cNvSpPr>
            <p:nvPr/>
          </p:nvSpPr>
          <p:spPr bwMode="auto">
            <a:xfrm flipV="1">
              <a:off x="3069" y="1503"/>
              <a:ext cx="1" cy="254"/>
            </a:xfrm>
            <a:prstGeom prst="line">
              <a:avLst/>
            </a:prstGeom>
            <a:noFill/>
            <a:ln w="20638">
              <a:solidFill>
                <a:srgbClr val="0000FF"/>
              </a:solidFill>
              <a:round/>
              <a:headEnd/>
              <a:tailEnd/>
            </a:ln>
          </p:spPr>
          <p:txBody>
            <a:bodyPr/>
            <a:lstStyle/>
            <a:p>
              <a:endParaRPr lang="zh-CN" altLang="en-US"/>
            </a:p>
          </p:txBody>
        </p:sp>
        <p:sp>
          <p:nvSpPr>
            <p:cNvPr id="13" name="Line 11"/>
            <p:cNvSpPr>
              <a:spLocks noChangeShapeType="1"/>
            </p:cNvSpPr>
            <p:nvPr/>
          </p:nvSpPr>
          <p:spPr bwMode="auto">
            <a:xfrm>
              <a:off x="5138" y="2277"/>
              <a:ext cx="94" cy="1"/>
            </a:xfrm>
            <a:prstGeom prst="line">
              <a:avLst/>
            </a:prstGeom>
            <a:noFill/>
            <a:ln w="20638">
              <a:solidFill>
                <a:srgbClr val="0000FF"/>
              </a:solidFill>
              <a:round/>
              <a:headEnd/>
              <a:tailEnd/>
            </a:ln>
          </p:spPr>
          <p:txBody>
            <a:bodyPr/>
            <a:lstStyle/>
            <a:p>
              <a:endParaRPr lang="zh-CN" altLang="en-US"/>
            </a:p>
          </p:txBody>
        </p:sp>
        <p:sp>
          <p:nvSpPr>
            <p:cNvPr id="14" name="Line 12"/>
            <p:cNvSpPr>
              <a:spLocks noChangeShapeType="1"/>
            </p:cNvSpPr>
            <p:nvPr/>
          </p:nvSpPr>
          <p:spPr bwMode="auto">
            <a:xfrm flipV="1">
              <a:off x="4845" y="1503"/>
              <a:ext cx="1" cy="254"/>
            </a:xfrm>
            <a:prstGeom prst="line">
              <a:avLst/>
            </a:prstGeom>
            <a:noFill/>
            <a:ln w="20638">
              <a:solidFill>
                <a:srgbClr val="0000FF"/>
              </a:solidFill>
              <a:round/>
              <a:headEnd/>
              <a:tailEnd/>
            </a:ln>
          </p:spPr>
          <p:txBody>
            <a:bodyPr/>
            <a:lstStyle/>
            <a:p>
              <a:endParaRPr lang="zh-CN" altLang="en-US"/>
            </a:p>
          </p:txBody>
        </p:sp>
        <p:sp>
          <p:nvSpPr>
            <p:cNvPr id="15" name="Line 13"/>
            <p:cNvSpPr>
              <a:spLocks noChangeShapeType="1"/>
            </p:cNvSpPr>
            <p:nvPr/>
          </p:nvSpPr>
          <p:spPr bwMode="auto">
            <a:xfrm>
              <a:off x="454" y="3198"/>
              <a:ext cx="93" cy="1"/>
            </a:xfrm>
            <a:prstGeom prst="line">
              <a:avLst/>
            </a:prstGeom>
            <a:noFill/>
            <a:ln w="20638">
              <a:solidFill>
                <a:srgbClr val="0000FF"/>
              </a:solidFill>
              <a:round/>
              <a:headEnd/>
              <a:tailEnd/>
            </a:ln>
          </p:spPr>
          <p:txBody>
            <a:bodyPr/>
            <a:lstStyle/>
            <a:p>
              <a:endParaRPr lang="zh-CN" altLang="en-US"/>
            </a:p>
          </p:txBody>
        </p:sp>
        <p:sp>
          <p:nvSpPr>
            <p:cNvPr id="16" name="Line 14"/>
            <p:cNvSpPr>
              <a:spLocks noChangeShapeType="1"/>
            </p:cNvSpPr>
            <p:nvPr/>
          </p:nvSpPr>
          <p:spPr bwMode="auto">
            <a:xfrm>
              <a:off x="387" y="3371"/>
              <a:ext cx="133" cy="1"/>
            </a:xfrm>
            <a:prstGeom prst="line">
              <a:avLst/>
            </a:prstGeom>
            <a:noFill/>
            <a:ln w="20638">
              <a:solidFill>
                <a:srgbClr val="0000FF"/>
              </a:solidFill>
              <a:round/>
              <a:headEnd/>
              <a:tailEnd/>
            </a:ln>
          </p:spPr>
          <p:txBody>
            <a:bodyPr/>
            <a:lstStyle/>
            <a:p>
              <a:endParaRPr lang="zh-CN" altLang="en-US"/>
            </a:p>
          </p:txBody>
        </p:sp>
        <p:sp>
          <p:nvSpPr>
            <p:cNvPr id="17" name="Rectangle 15"/>
            <p:cNvSpPr>
              <a:spLocks noChangeArrowheads="1"/>
            </p:cNvSpPr>
            <p:nvPr/>
          </p:nvSpPr>
          <p:spPr bwMode="auto">
            <a:xfrm>
              <a:off x="921" y="1757"/>
              <a:ext cx="1361" cy="680"/>
            </a:xfrm>
            <a:prstGeom prst="rect">
              <a:avLst/>
            </a:prstGeom>
            <a:noFill/>
            <a:ln w="20638">
              <a:solidFill>
                <a:srgbClr val="0000FF"/>
              </a:solidFill>
              <a:miter lim="800000"/>
              <a:headEnd/>
              <a:tailEnd/>
            </a:ln>
          </p:spPr>
          <p:txBody>
            <a:bodyPr/>
            <a:lstStyle/>
            <a:p>
              <a:endParaRPr lang="zh-CN" altLang="en-US"/>
            </a:p>
          </p:txBody>
        </p:sp>
        <p:sp>
          <p:nvSpPr>
            <p:cNvPr id="18" name="Rectangle 16"/>
            <p:cNvSpPr>
              <a:spLocks noChangeArrowheads="1"/>
            </p:cNvSpPr>
            <p:nvPr/>
          </p:nvSpPr>
          <p:spPr bwMode="auto">
            <a:xfrm>
              <a:off x="2389" y="1757"/>
              <a:ext cx="1361" cy="680"/>
            </a:xfrm>
            <a:prstGeom prst="rect">
              <a:avLst/>
            </a:prstGeom>
            <a:noFill/>
            <a:ln w="20638">
              <a:solidFill>
                <a:srgbClr val="0000FF"/>
              </a:solidFill>
              <a:miter lim="800000"/>
              <a:headEnd/>
              <a:tailEnd/>
            </a:ln>
          </p:spPr>
          <p:txBody>
            <a:bodyPr/>
            <a:lstStyle/>
            <a:p>
              <a:endParaRPr lang="zh-CN" altLang="en-US"/>
            </a:p>
          </p:txBody>
        </p:sp>
        <p:sp>
          <p:nvSpPr>
            <p:cNvPr id="19" name="Rectangle 17"/>
            <p:cNvSpPr>
              <a:spLocks noChangeArrowheads="1"/>
            </p:cNvSpPr>
            <p:nvPr/>
          </p:nvSpPr>
          <p:spPr bwMode="auto">
            <a:xfrm>
              <a:off x="4164" y="1757"/>
              <a:ext cx="1361" cy="680"/>
            </a:xfrm>
            <a:prstGeom prst="rect">
              <a:avLst/>
            </a:prstGeom>
            <a:noFill/>
            <a:ln w="20638">
              <a:solidFill>
                <a:srgbClr val="0000FF"/>
              </a:solidFill>
              <a:miter lim="800000"/>
              <a:headEnd/>
              <a:tailEnd/>
            </a:ln>
          </p:spPr>
          <p:txBody>
            <a:bodyPr/>
            <a:lstStyle/>
            <a:p>
              <a:endParaRPr lang="zh-CN" altLang="en-US"/>
            </a:p>
          </p:txBody>
        </p:sp>
        <p:sp>
          <p:nvSpPr>
            <p:cNvPr id="20" name="Line 18"/>
            <p:cNvSpPr>
              <a:spLocks noChangeShapeType="1"/>
            </p:cNvSpPr>
            <p:nvPr/>
          </p:nvSpPr>
          <p:spPr bwMode="auto">
            <a:xfrm>
              <a:off x="1067" y="2437"/>
              <a:ext cx="1" cy="267"/>
            </a:xfrm>
            <a:prstGeom prst="line">
              <a:avLst/>
            </a:prstGeom>
            <a:noFill/>
            <a:ln w="20638">
              <a:solidFill>
                <a:srgbClr val="0000FF"/>
              </a:solidFill>
              <a:round/>
              <a:headEnd/>
              <a:tailEnd/>
            </a:ln>
          </p:spPr>
          <p:txBody>
            <a:bodyPr/>
            <a:lstStyle/>
            <a:p>
              <a:endParaRPr lang="zh-CN" altLang="en-US"/>
            </a:p>
          </p:txBody>
        </p:sp>
        <p:sp>
          <p:nvSpPr>
            <p:cNvPr id="21" name="Line 19"/>
            <p:cNvSpPr>
              <a:spLocks noChangeShapeType="1"/>
            </p:cNvSpPr>
            <p:nvPr/>
          </p:nvSpPr>
          <p:spPr bwMode="auto">
            <a:xfrm>
              <a:off x="1241" y="2437"/>
              <a:ext cx="1" cy="414"/>
            </a:xfrm>
            <a:prstGeom prst="line">
              <a:avLst/>
            </a:prstGeom>
            <a:noFill/>
            <a:ln w="20638">
              <a:solidFill>
                <a:srgbClr val="0000FF"/>
              </a:solidFill>
              <a:round/>
              <a:headEnd/>
              <a:tailEnd/>
            </a:ln>
          </p:spPr>
          <p:txBody>
            <a:bodyPr/>
            <a:lstStyle/>
            <a:p>
              <a:endParaRPr lang="zh-CN" altLang="en-US"/>
            </a:p>
          </p:txBody>
        </p:sp>
        <p:sp>
          <p:nvSpPr>
            <p:cNvPr id="22" name="Line 20"/>
            <p:cNvSpPr>
              <a:spLocks noChangeShapeType="1"/>
            </p:cNvSpPr>
            <p:nvPr/>
          </p:nvSpPr>
          <p:spPr bwMode="auto">
            <a:xfrm>
              <a:off x="1615" y="2437"/>
              <a:ext cx="1" cy="707"/>
            </a:xfrm>
            <a:prstGeom prst="line">
              <a:avLst/>
            </a:prstGeom>
            <a:noFill/>
            <a:ln w="20638">
              <a:solidFill>
                <a:srgbClr val="0000FF"/>
              </a:solidFill>
              <a:round/>
              <a:headEnd/>
              <a:tailEnd/>
            </a:ln>
          </p:spPr>
          <p:txBody>
            <a:bodyPr/>
            <a:lstStyle/>
            <a:p>
              <a:endParaRPr lang="zh-CN" altLang="en-US"/>
            </a:p>
          </p:txBody>
        </p:sp>
        <p:sp>
          <p:nvSpPr>
            <p:cNvPr id="23" name="Line 21"/>
            <p:cNvSpPr>
              <a:spLocks noChangeShapeType="1"/>
            </p:cNvSpPr>
            <p:nvPr/>
          </p:nvSpPr>
          <p:spPr bwMode="auto">
            <a:xfrm flipV="1">
              <a:off x="1868" y="2451"/>
              <a:ext cx="1" cy="813"/>
            </a:xfrm>
            <a:prstGeom prst="line">
              <a:avLst/>
            </a:prstGeom>
            <a:noFill/>
            <a:ln w="20638">
              <a:solidFill>
                <a:srgbClr val="0000FF"/>
              </a:solidFill>
              <a:round/>
              <a:headEnd/>
              <a:tailEnd/>
            </a:ln>
          </p:spPr>
          <p:txBody>
            <a:bodyPr/>
            <a:lstStyle/>
            <a:p>
              <a:endParaRPr lang="zh-CN" altLang="en-US"/>
            </a:p>
          </p:txBody>
        </p:sp>
        <p:sp>
          <p:nvSpPr>
            <p:cNvPr id="24" name="Line 22"/>
            <p:cNvSpPr>
              <a:spLocks noChangeShapeType="1"/>
            </p:cNvSpPr>
            <p:nvPr/>
          </p:nvSpPr>
          <p:spPr bwMode="auto">
            <a:xfrm>
              <a:off x="2135" y="2491"/>
              <a:ext cx="1" cy="907"/>
            </a:xfrm>
            <a:prstGeom prst="line">
              <a:avLst/>
            </a:prstGeom>
            <a:noFill/>
            <a:ln w="20638">
              <a:solidFill>
                <a:srgbClr val="0000FF"/>
              </a:solidFill>
              <a:round/>
              <a:headEnd/>
              <a:tailEnd/>
            </a:ln>
          </p:spPr>
          <p:txBody>
            <a:bodyPr/>
            <a:lstStyle/>
            <a:p>
              <a:endParaRPr lang="zh-CN" altLang="en-US"/>
            </a:p>
          </p:txBody>
        </p:sp>
        <p:sp>
          <p:nvSpPr>
            <p:cNvPr id="25" name="Line 23"/>
            <p:cNvSpPr>
              <a:spLocks noChangeShapeType="1"/>
            </p:cNvSpPr>
            <p:nvPr/>
          </p:nvSpPr>
          <p:spPr bwMode="auto">
            <a:xfrm>
              <a:off x="2709" y="2437"/>
              <a:ext cx="1" cy="414"/>
            </a:xfrm>
            <a:prstGeom prst="line">
              <a:avLst/>
            </a:prstGeom>
            <a:noFill/>
            <a:ln w="20638">
              <a:solidFill>
                <a:srgbClr val="0000FF"/>
              </a:solidFill>
              <a:round/>
              <a:headEnd/>
              <a:tailEnd/>
            </a:ln>
          </p:spPr>
          <p:txBody>
            <a:bodyPr/>
            <a:lstStyle/>
            <a:p>
              <a:endParaRPr lang="zh-CN" altLang="en-US"/>
            </a:p>
          </p:txBody>
        </p:sp>
        <p:sp>
          <p:nvSpPr>
            <p:cNvPr id="26" name="Line 24"/>
            <p:cNvSpPr>
              <a:spLocks noChangeShapeType="1"/>
            </p:cNvSpPr>
            <p:nvPr/>
          </p:nvSpPr>
          <p:spPr bwMode="auto">
            <a:xfrm>
              <a:off x="3083" y="2437"/>
              <a:ext cx="1" cy="707"/>
            </a:xfrm>
            <a:prstGeom prst="line">
              <a:avLst/>
            </a:prstGeom>
            <a:noFill/>
            <a:ln w="20638">
              <a:solidFill>
                <a:srgbClr val="0000FF"/>
              </a:solidFill>
              <a:round/>
              <a:headEnd/>
              <a:tailEnd/>
            </a:ln>
          </p:spPr>
          <p:txBody>
            <a:bodyPr/>
            <a:lstStyle/>
            <a:p>
              <a:endParaRPr lang="zh-CN" altLang="en-US"/>
            </a:p>
          </p:txBody>
        </p:sp>
        <p:sp>
          <p:nvSpPr>
            <p:cNvPr id="27" name="Oval 25"/>
            <p:cNvSpPr>
              <a:spLocks noChangeArrowheads="1"/>
            </p:cNvSpPr>
            <p:nvPr/>
          </p:nvSpPr>
          <p:spPr bwMode="auto">
            <a:xfrm>
              <a:off x="3056" y="3118"/>
              <a:ext cx="54" cy="53"/>
            </a:xfrm>
            <a:prstGeom prst="ellipse">
              <a:avLst/>
            </a:prstGeom>
            <a:solidFill>
              <a:srgbClr val="FF0000"/>
            </a:solidFill>
            <a:ln w="20638">
              <a:solidFill>
                <a:srgbClr val="FF0000"/>
              </a:solidFill>
              <a:round/>
              <a:headEnd/>
              <a:tailEnd/>
            </a:ln>
          </p:spPr>
          <p:txBody>
            <a:bodyPr/>
            <a:lstStyle/>
            <a:p>
              <a:endParaRPr lang="zh-CN" altLang="en-US"/>
            </a:p>
          </p:txBody>
        </p:sp>
        <p:sp>
          <p:nvSpPr>
            <p:cNvPr id="28" name="Line 26"/>
            <p:cNvSpPr>
              <a:spLocks noChangeShapeType="1"/>
            </p:cNvSpPr>
            <p:nvPr/>
          </p:nvSpPr>
          <p:spPr bwMode="auto">
            <a:xfrm flipV="1">
              <a:off x="3336" y="2451"/>
              <a:ext cx="1" cy="813"/>
            </a:xfrm>
            <a:prstGeom prst="line">
              <a:avLst/>
            </a:prstGeom>
            <a:noFill/>
            <a:ln w="20638">
              <a:solidFill>
                <a:srgbClr val="0000FF"/>
              </a:solidFill>
              <a:round/>
              <a:headEnd/>
              <a:tailEnd/>
            </a:ln>
          </p:spPr>
          <p:txBody>
            <a:bodyPr/>
            <a:lstStyle/>
            <a:p>
              <a:endParaRPr lang="zh-CN" altLang="en-US"/>
            </a:p>
          </p:txBody>
        </p:sp>
        <p:sp>
          <p:nvSpPr>
            <p:cNvPr id="29" name="Line 27"/>
            <p:cNvSpPr>
              <a:spLocks noChangeShapeType="1"/>
            </p:cNvSpPr>
            <p:nvPr/>
          </p:nvSpPr>
          <p:spPr bwMode="auto">
            <a:xfrm>
              <a:off x="3603" y="2491"/>
              <a:ext cx="1" cy="907"/>
            </a:xfrm>
            <a:prstGeom prst="line">
              <a:avLst/>
            </a:prstGeom>
            <a:noFill/>
            <a:ln w="20638">
              <a:solidFill>
                <a:srgbClr val="0000FF"/>
              </a:solidFill>
              <a:round/>
              <a:headEnd/>
              <a:tailEnd/>
            </a:ln>
          </p:spPr>
          <p:txBody>
            <a:bodyPr/>
            <a:lstStyle/>
            <a:p>
              <a:endParaRPr lang="zh-CN" altLang="en-US"/>
            </a:p>
          </p:txBody>
        </p:sp>
        <p:sp>
          <p:nvSpPr>
            <p:cNvPr id="30" name="Line 28"/>
            <p:cNvSpPr>
              <a:spLocks noChangeShapeType="1"/>
            </p:cNvSpPr>
            <p:nvPr/>
          </p:nvSpPr>
          <p:spPr bwMode="auto">
            <a:xfrm>
              <a:off x="4311" y="2437"/>
              <a:ext cx="1" cy="267"/>
            </a:xfrm>
            <a:prstGeom prst="line">
              <a:avLst/>
            </a:prstGeom>
            <a:noFill/>
            <a:ln w="20638">
              <a:solidFill>
                <a:srgbClr val="0000FF"/>
              </a:solidFill>
              <a:round/>
              <a:headEnd/>
              <a:tailEnd/>
            </a:ln>
          </p:spPr>
          <p:txBody>
            <a:bodyPr/>
            <a:lstStyle/>
            <a:p>
              <a:endParaRPr lang="zh-CN" altLang="en-US"/>
            </a:p>
          </p:txBody>
        </p:sp>
        <p:sp>
          <p:nvSpPr>
            <p:cNvPr id="31" name="Line 29"/>
            <p:cNvSpPr>
              <a:spLocks noChangeShapeType="1"/>
            </p:cNvSpPr>
            <p:nvPr/>
          </p:nvSpPr>
          <p:spPr bwMode="auto">
            <a:xfrm>
              <a:off x="4858" y="2437"/>
              <a:ext cx="1" cy="707"/>
            </a:xfrm>
            <a:prstGeom prst="line">
              <a:avLst/>
            </a:prstGeom>
            <a:noFill/>
            <a:ln w="20638">
              <a:solidFill>
                <a:srgbClr val="0000FF"/>
              </a:solidFill>
              <a:round/>
              <a:headEnd/>
              <a:tailEnd/>
            </a:ln>
          </p:spPr>
          <p:txBody>
            <a:bodyPr/>
            <a:lstStyle/>
            <a:p>
              <a:endParaRPr lang="zh-CN" altLang="en-US"/>
            </a:p>
          </p:txBody>
        </p:sp>
        <p:sp>
          <p:nvSpPr>
            <p:cNvPr id="32" name="Line 30"/>
            <p:cNvSpPr>
              <a:spLocks noChangeShapeType="1"/>
            </p:cNvSpPr>
            <p:nvPr/>
          </p:nvSpPr>
          <p:spPr bwMode="auto">
            <a:xfrm flipV="1">
              <a:off x="5112" y="2437"/>
              <a:ext cx="1" cy="827"/>
            </a:xfrm>
            <a:prstGeom prst="line">
              <a:avLst/>
            </a:prstGeom>
            <a:noFill/>
            <a:ln w="20638">
              <a:solidFill>
                <a:srgbClr val="0000FF"/>
              </a:solidFill>
              <a:round/>
              <a:headEnd/>
              <a:tailEnd/>
            </a:ln>
          </p:spPr>
          <p:txBody>
            <a:bodyPr/>
            <a:lstStyle/>
            <a:p>
              <a:endParaRPr lang="zh-CN" altLang="en-US"/>
            </a:p>
          </p:txBody>
        </p:sp>
        <p:sp>
          <p:nvSpPr>
            <p:cNvPr id="33" name="Line 31"/>
            <p:cNvSpPr>
              <a:spLocks noChangeShapeType="1"/>
            </p:cNvSpPr>
            <p:nvPr/>
          </p:nvSpPr>
          <p:spPr bwMode="auto">
            <a:xfrm>
              <a:off x="5378" y="2491"/>
              <a:ext cx="1" cy="907"/>
            </a:xfrm>
            <a:prstGeom prst="line">
              <a:avLst/>
            </a:prstGeom>
            <a:noFill/>
            <a:ln w="20638">
              <a:solidFill>
                <a:srgbClr val="0000FF"/>
              </a:solidFill>
              <a:round/>
              <a:headEnd/>
              <a:tailEnd/>
            </a:ln>
          </p:spPr>
          <p:txBody>
            <a:bodyPr/>
            <a:lstStyle/>
            <a:p>
              <a:endParaRPr lang="zh-CN" altLang="en-US"/>
            </a:p>
          </p:txBody>
        </p:sp>
        <p:sp>
          <p:nvSpPr>
            <p:cNvPr id="34" name="Line 32"/>
            <p:cNvSpPr>
              <a:spLocks noChangeShapeType="1"/>
            </p:cNvSpPr>
            <p:nvPr/>
          </p:nvSpPr>
          <p:spPr bwMode="auto">
            <a:xfrm>
              <a:off x="667" y="2704"/>
              <a:ext cx="400" cy="1"/>
            </a:xfrm>
            <a:prstGeom prst="line">
              <a:avLst/>
            </a:prstGeom>
            <a:noFill/>
            <a:ln w="20638">
              <a:solidFill>
                <a:srgbClr val="0000FF"/>
              </a:solidFill>
              <a:round/>
              <a:headEnd/>
              <a:tailEnd/>
            </a:ln>
          </p:spPr>
          <p:txBody>
            <a:bodyPr/>
            <a:lstStyle/>
            <a:p>
              <a:endParaRPr lang="zh-CN" altLang="en-US"/>
            </a:p>
          </p:txBody>
        </p:sp>
        <p:sp>
          <p:nvSpPr>
            <p:cNvPr id="35" name="Oval 33"/>
            <p:cNvSpPr>
              <a:spLocks noChangeArrowheads="1"/>
            </p:cNvSpPr>
            <p:nvPr/>
          </p:nvSpPr>
          <p:spPr bwMode="auto">
            <a:xfrm>
              <a:off x="1041" y="2677"/>
              <a:ext cx="53" cy="54"/>
            </a:xfrm>
            <a:prstGeom prst="ellipse">
              <a:avLst/>
            </a:prstGeom>
            <a:solidFill>
              <a:srgbClr val="FF0000"/>
            </a:solidFill>
            <a:ln w="20638">
              <a:solidFill>
                <a:srgbClr val="FF0000"/>
              </a:solidFill>
              <a:round/>
              <a:headEnd/>
              <a:tailEnd/>
            </a:ln>
          </p:spPr>
          <p:txBody>
            <a:bodyPr/>
            <a:lstStyle/>
            <a:p>
              <a:endParaRPr lang="zh-CN" altLang="en-US"/>
            </a:p>
          </p:txBody>
        </p:sp>
        <p:sp>
          <p:nvSpPr>
            <p:cNvPr id="36" name="Line 34"/>
            <p:cNvSpPr>
              <a:spLocks noChangeShapeType="1"/>
            </p:cNvSpPr>
            <p:nvPr/>
          </p:nvSpPr>
          <p:spPr bwMode="auto">
            <a:xfrm>
              <a:off x="2536" y="2704"/>
              <a:ext cx="1" cy="13"/>
            </a:xfrm>
            <a:prstGeom prst="line">
              <a:avLst/>
            </a:prstGeom>
            <a:noFill/>
            <a:ln w="20638">
              <a:solidFill>
                <a:srgbClr val="0000FF"/>
              </a:solidFill>
              <a:round/>
              <a:headEnd/>
              <a:tailEnd/>
            </a:ln>
          </p:spPr>
          <p:txBody>
            <a:bodyPr/>
            <a:lstStyle/>
            <a:p>
              <a:endParaRPr lang="zh-CN" altLang="en-US"/>
            </a:p>
          </p:txBody>
        </p:sp>
        <p:sp>
          <p:nvSpPr>
            <p:cNvPr id="37" name="Line 35"/>
            <p:cNvSpPr>
              <a:spLocks noChangeShapeType="1"/>
            </p:cNvSpPr>
            <p:nvPr/>
          </p:nvSpPr>
          <p:spPr bwMode="auto">
            <a:xfrm flipV="1">
              <a:off x="2536" y="2437"/>
              <a:ext cx="1" cy="267"/>
            </a:xfrm>
            <a:prstGeom prst="line">
              <a:avLst/>
            </a:prstGeom>
            <a:noFill/>
            <a:ln w="20638">
              <a:solidFill>
                <a:srgbClr val="0000FF"/>
              </a:solidFill>
              <a:round/>
              <a:headEnd/>
              <a:tailEnd/>
            </a:ln>
          </p:spPr>
          <p:txBody>
            <a:bodyPr/>
            <a:lstStyle/>
            <a:p>
              <a:endParaRPr lang="zh-CN" altLang="en-US"/>
            </a:p>
          </p:txBody>
        </p:sp>
        <p:sp>
          <p:nvSpPr>
            <p:cNvPr id="38" name="Line 36"/>
            <p:cNvSpPr>
              <a:spLocks noChangeShapeType="1"/>
            </p:cNvSpPr>
            <p:nvPr/>
          </p:nvSpPr>
          <p:spPr bwMode="auto">
            <a:xfrm>
              <a:off x="1067" y="2704"/>
              <a:ext cx="1469" cy="1"/>
            </a:xfrm>
            <a:prstGeom prst="line">
              <a:avLst/>
            </a:prstGeom>
            <a:noFill/>
            <a:ln w="20638">
              <a:solidFill>
                <a:srgbClr val="0000FF"/>
              </a:solidFill>
              <a:round/>
              <a:headEnd/>
              <a:tailEnd/>
            </a:ln>
          </p:spPr>
          <p:txBody>
            <a:bodyPr/>
            <a:lstStyle/>
            <a:p>
              <a:endParaRPr lang="zh-CN" altLang="en-US"/>
            </a:p>
          </p:txBody>
        </p:sp>
        <p:sp>
          <p:nvSpPr>
            <p:cNvPr id="39" name="Oval 37"/>
            <p:cNvSpPr>
              <a:spLocks noChangeArrowheads="1"/>
            </p:cNvSpPr>
            <p:nvPr/>
          </p:nvSpPr>
          <p:spPr bwMode="auto">
            <a:xfrm>
              <a:off x="2509" y="2677"/>
              <a:ext cx="53" cy="54"/>
            </a:xfrm>
            <a:prstGeom prst="ellipse">
              <a:avLst/>
            </a:prstGeom>
            <a:solidFill>
              <a:srgbClr val="FF0000"/>
            </a:solidFill>
            <a:ln w="20638">
              <a:solidFill>
                <a:srgbClr val="FF0000"/>
              </a:solidFill>
              <a:round/>
              <a:headEnd/>
              <a:tailEnd/>
            </a:ln>
          </p:spPr>
          <p:txBody>
            <a:bodyPr/>
            <a:lstStyle/>
            <a:p>
              <a:endParaRPr lang="zh-CN" altLang="en-US"/>
            </a:p>
          </p:txBody>
        </p:sp>
        <p:sp>
          <p:nvSpPr>
            <p:cNvPr id="40" name="Line 38"/>
            <p:cNvSpPr>
              <a:spLocks noChangeShapeType="1"/>
            </p:cNvSpPr>
            <p:nvPr/>
          </p:nvSpPr>
          <p:spPr bwMode="auto">
            <a:xfrm>
              <a:off x="1067" y="2704"/>
              <a:ext cx="1" cy="13"/>
            </a:xfrm>
            <a:prstGeom prst="line">
              <a:avLst/>
            </a:prstGeom>
            <a:noFill/>
            <a:ln w="20638">
              <a:solidFill>
                <a:srgbClr val="0000FF"/>
              </a:solidFill>
              <a:round/>
              <a:headEnd/>
              <a:tailEnd/>
            </a:ln>
          </p:spPr>
          <p:txBody>
            <a:bodyPr/>
            <a:lstStyle/>
            <a:p>
              <a:endParaRPr lang="zh-CN" altLang="en-US"/>
            </a:p>
          </p:txBody>
        </p:sp>
        <p:sp>
          <p:nvSpPr>
            <p:cNvPr id="41" name="Line 39"/>
            <p:cNvSpPr>
              <a:spLocks noChangeShapeType="1"/>
            </p:cNvSpPr>
            <p:nvPr/>
          </p:nvSpPr>
          <p:spPr bwMode="auto">
            <a:xfrm>
              <a:off x="2562" y="2704"/>
              <a:ext cx="1749" cy="1"/>
            </a:xfrm>
            <a:prstGeom prst="line">
              <a:avLst/>
            </a:prstGeom>
            <a:noFill/>
            <a:ln w="20638">
              <a:solidFill>
                <a:srgbClr val="0000FF"/>
              </a:solidFill>
              <a:round/>
              <a:headEnd/>
              <a:tailEnd/>
            </a:ln>
          </p:spPr>
          <p:txBody>
            <a:bodyPr/>
            <a:lstStyle/>
            <a:p>
              <a:endParaRPr lang="zh-CN" altLang="en-US"/>
            </a:p>
          </p:txBody>
        </p:sp>
        <p:sp>
          <p:nvSpPr>
            <p:cNvPr id="42" name="Line 40"/>
            <p:cNvSpPr>
              <a:spLocks noChangeShapeType="1"/>
            </p:cNvSpPr>
            <p:nvPr/>
          </p:nvSpPr>
          <p:spPr bwMode="auto">
            <a:xfrm>
              <a:off x="667" y="2864"/>
              <a:ext cx="574" cy="1"/>
            </a:xfrm>
            <a:prstGeom prst="line">
              <a:avLst/>
            </a:prstGeom>
            <a:noFill/>
            <a:ln w="20638">
              <a:solidFill>
                <a:srgbClr val="0000FF"/>
              </a:solidFill>
              <a:round/>
              <a:headEnd/>
              <a:tailEnd/>
            </a:ln>
          </p:spPr>
          <p:txBody>
            <a:bodyPr/>
            <a:lstStyle/>
            <a:p>
              <a:endParaRPr lang="zh-CN" altLang="en-US"/>
            </a:p>
          </p:txBody>
        </p:sp>
        <p:sp>
          <p:nvSpPr>
            <p:cNvPr id="43" name="Oval 41"/>
            <p:cNvSpPr>
              <a:spLocks noChangeArrowheads="1"/>
            </p:cNvSpPr>
            <p:nvPr/>
          </p:nvSpPr>
          <p:spPr bwMode="auto">
            <a:xfrm>
              <a:off x="1214" y="2838"/>
              <a:ext cx="54" cy="53"/>
            </a:xfrm>
            <a:prstGeom prst="ellipse">
              <a:avLst/>
            </a:prstGeom>
            <a:solidFill>
              <a:srgbClr val="FF0000"/>
            </a:solidFill>
            <a:ln w="20638">
              <a:solidFill>
                <a:srgbClr val="FF0000"/>
              </a:solidFill>
              <a:round/>
              <a:headEnd/>
              <a:tailEnd/>
            </a:ln>
          </p:spPr>
          <p:txBody>
            <a:bodyPr/>
            <a:lstStyle/>
            <a:p>
              <a:endParaRPr lang="zh-CN" altLang="en-US"/>
            </a:p>
          </p:txBody>
        </p:sp>
        <p:sp>
          <p:nvSpPr>
            <p:cNvPr id="44" name="Line 42"/>
            <p:cNvSpPr>
              <a:spLocks noChangeShapeType="1"/>
            </p:cNvSpPr>
            <p:nvPr/>
          </p:nvSpPr>
          <p:spPr bwMode="auto">
            <a:xfrm flipV="1">
              <a:off x="4484" y="2437"/>
              <a:ext cx="1" cy="427"/>
            </a:xfrm>
            <a:prstGeom prst="line">
              <a:avLst/>
            </a:prstGeom>
            <a:noFill/>
            <a:ln w="20638">
              <a:solidFill>
                <a:srgbClr val="0000FF"/>
              </a:solidFill>
              <a:round/>
              <a:headEnd/>
              <a:tailEnd/>
            </a:ln>
          </p:spPr>
          <p:txBody>
            <a:bodyPr/>
            <a:lstStyle/>
            <a:p>
              <a:endParaRPr lang="zh-CN" altLang="en-US"/>
            </a:p>
          </p:txBody>
        </p:sp>
        <p:sp>
          <p:nvSpPr>
            <p:cNvPr id="45" name="Line 43"/>
            <p:cNvSpPr>
              <a:spLocks noChangeShapeType="1"/>
            </p:cNvSpPr>
            <p:nvPr/>
          </p:nvSpPr>
          <p:spPr bwMode="auto">
            <a:xfrm>
              <a:off x="1241" y="2864"/>
              <a:ext cx="3243" cy="1"/>
            </a:xfrm>
            <a:prstGeom prst="line">
              <a:avLst/>
            </a:prstGeom>
            <a:noFill/>
            <a:ln w="20638">
              <a:solidFill>
                <a:srgbClr val="0000FF"/>
              </a:solidFill>
              <a:round/>
              <a:headEnd/>
              <a:tailEnd/>
            </a:ln>
          </p:spPr>
          <p:txBody>
            <a:bodyPr/>
            <a:lstStyle/>
            <a:p>
              <a:endParaRPr lang="zh-CN" altLang="en-US"/>
            </a:p>
          </p:txBody>
        </p:sp>
        <p:sp>
          <p:nvSpPr>
            <p:cNvPr id="46" name="Line 44"/>
            <p:cNvSpPr>
              <a:spLocks noChangeShapeType="1"/>
            </p:cNvSpPr>
            <p:nvPr/>
          </p:nvSpPr>
          <p:spPr bwMode="auto">
            <a:xfrm>
              <a:off x="667" y="3144"/>
              <a:ext cx="948" cy="1"/>
            </a:xfrm>
            <a:prstGeom prst="line">
              <a:avLst/>
            </a:prstGeom>
            <a:noFill/>
            <a:ln w="20638">
              <a:solidFill>
                <a:srgbClr val="0000FF"/>
              </a:solidFill>
              <a:round/>
              <a:headEnd/>
              <a:tailEnd/>
            </a:ln>
          </p:spPr>
          <p:txBody>
            <a:bodyPr/>
            <a:lstStyle/>
            <a:p>
              <a:endParaRPr lang="zh-CN" altLang="en-US"/>
            </a:p>
          </p:txBody>
        </p:sp>
        <p:sp>
          <p:nvSpPr>
            <p:cNvPr id="47" name="Oval 45"/>
            <p:cNvSpPr>
              <a:spLocks noChangeArrowheads="1"/>
            </p:cNvSpPr>
            <p:nvPr/>
          </p:nvSpPr>
          <p:spPr bwMode="auto">
            <a:xfrm>
              <a:off x="1588" y="3118"/>
              <a:ext cx="53" cy="53"/>
            </a:xfrm>
            <a:prstGeom prst="ellipse">
              <a:avLst/>
            </a:prstGeom>
            <a:solidFill>
              <a:srgbClr val="FF0000"/>
            </a:solidFill>
            <a:ln w="20638">
              <a:solidFill>
                <a:srgbClr val="FF0000"/>
              </a:solidFill>
              <a:round/>
              <a:headEnd/>
              <a:tailEnd/>
            </a:ln>
          </p:spPr>
          <p:txBody>
            <a:bodyPr/>
            <a:lstStyle/>
            <a:p>
              <a:endParaRPr lang="zh-CN" altLang="en-US"/>
            </a:p>
          </p:txBody>
        </p:sp>
        <p:sp>
          <p:nvSpPr>
            <p:cNvPr id="48" name="Line 46"/>
            <p:cNvSpPr>
              <a:spLocks noChangeShapeType="1"/>
            </p:cNvSpPr>
            <p:nvPr/>
          </p:nvSpPr>
          <p:spPr bwMode="auto">
            <a:xfrm>
              <a:off x="1615" y="3144"/>
              <a:ext cx="1468" cy="1"/>
            </a:xfrm>
            <a:prstGeom prst="line">
              <a:avLst/>
            </a:prstGeom>
            <a:noFill/>
            <a:ln w="20638">
              <a:solidFill>
                <a:srgbClr val="0000FF"/>
              </a:solidFill>
              <a:round/>
              <a:headEnd/>
              <a:tailEnd/>
            </a:ln>
          </p:spPr>
          <p:txBody>
            <a:bodyPr/>
            <a:lstStyle/>
            <a:p>
              <a:endParaRPr lang="zh-CN" altLang="en-US"/>
            </a:p>
          </p:txBody>
        </p:sp>
        <p:sp>
          <p:nvSpPr>
            <p:cNvPr id="49" name="Line 47"/>
            <p:cNvSpPr>
              <a:spLocks noChangeShapeType="1"/>
            </p:cNvSpPr>
            <p:nvPr/>
          </p:nvSpPr>
          <p:spPr bwMode="auto">
            <a:xfrm>
              <a:off x="667" y="3264"/>
              <a:ext cx="1201" cy="1"/>
            </a:xfrm>
            <a:prstGeom prst="line">
              <a:avLst/>
            </a:prstGeom>
            <a:noFill/>
            <a:ln w="20638">
              <a:solidFill>
                <a:srgbClr val="0000FF"/>
              </a:solidFill>
              <a:round/>
              <a:headEnd/>
              <a:tailEnd/>
            </a:ln>
          </p:spPr>
          <p:txBody>
            <a:bodyPr/>
            <a:lstStyle/>
            <a:p>
              <a:endParaRPr lang="zh-CN" altLang="en-US"/>
            </a:p>
          </p:txBody>
        </p:sp>
        <p:sp>
          <p:nvSpPr>
            <p:cNvPr id="50" name="Oval 48"/>
            <p:cNvSpPr>
              <a:spLocks noChangeArrowheads="1"/>
            </p:cNvSpPr>
            <p:nvPr/>
          </p:nvSpPr>
          <p:spPr bwMode="auto">
            <a:xfrm>
              <a:off x="1842" y="3238"/>
              <a:ext cx="53" cy="53"/>
            </a:xfrm>
            <a:prstGeom prst="ellipse">
              <a:avLst/>
            </a:prstGeom>
            <a:solidFill>
              <a:srgbClr val="FF0000"/>
            </a:solidFill>
            <a:ln w="20638">
              <a:solidFill>
                <a:srgbClr val="FF0000"/>
              </a:solidFill>
              <a:round/>
              <a:headEnd/>
              <a:tailEnd/>
            </a:ln>
          </p:spPr>
          <p:txBody>
            <a:bodyPr/>
            <a:lstStyle/>
            <a:p>
              <a:endParaRPr lang="zh-CN" altLang="en-US"/>
            </a:p>
          </p:txBody>
        </p:sp>
        <p:sp>
          <p:nvSpPr>
            <p:cNvPr id="51" name="Line 49"/>
            <p:cNvSpPr>
              <a:spLocks noChangeShapeType="1"/>
            </p:cNvSpPr>
            <p:nvPr/>
          </p:nvSpPr>
          <p:spPr bwMode="auto">
            <a:xfrm>
              <a:off x="1868" y="3264"/>
              <a:ext cx="1468" cy="1"/>
            </a:xfrm>
            <a:prstGeom prst="line">
              <a:avLst/>
            </a:prstGeom>
            <a:noFill/>
            <a:ln w="20638">
              <a:solidFill>
                <a:srgbClr val="0000FF"/>
              </a:solidFill>
              <a:round/>
              <a:headEnd/>
              <a:tailEnd/>
            </a:ln>
          </p:spPr>
          <p:txBody>
            <a:bodyPr/>
            <a:lstStyle/>
            <a:p>
              <a:endParaRPr lang="zh-CN" altLang="en-US"/>
            </a:p>
          </p:txBody>
        </p:sp>
        <p:sp>
          <p:nvSpPr>
            <p:cNvPr id="52" name="Oval 50"/>
            <p:cNvSpPr>
              <a:spLocks noChangeArrowheads="1"/>
            </p:cNvSpPr>
            <p:nvPr/>
          </p:nvSpPr>
          <p:spPr bwMode="auto">
            <a:xfrm>
              <a:off x="3310" y="3238"/>
              <a:ext cx="53" cy="53"/>
            </a:xfrm>
            <a:prstGeom prst="ellipse">
              <a:avLst/>
            </a:prstGeom>
            <a:solidFill>
              <a:srgbClr val="FF0000"/>
            </a:solidFill>
            <a:ln w="20638">
              <a:solidFill>
                <a:srgbClr val="FF0000"/>
              </a:solidFill>
              <a:round/>
              <a:headEnd/>
              <a:tailEnd/>
            </a:ln>
          </p:spPr>
          <p:txBody>
            <a:bodyPr/>
            <a:lstStyle/>
            <a:p>
              <a:endParaRPr lang="zh-CN" altLang="en-US"/>
            </a:p>
          </p:txBody>
        </p:sp>
        <p:sp>
          <p:nvSpPr>
            <p:cNvPr id="53" name="Line 51"/>
            <p:cNvSpPr>
              <a:spLocks noChangeShapeType="1"/>
            </p:cNvSpPr>
            <p:nvPr/>
          </p:nvSpPr>
          <p:spPr bwMode="auto">
            <a:xfrm>
              <a:off x="667" y="3398"/>
              <a:ext cx="1468" cy="1"/>
            </a:xfrm>
            <a:prstGeom prst="line">
              <a:avLst/>
            </a:prstGeom>
            <a:noFill/>
            <a:ln w="20638">
              <a:solidFill>
                <a:srgbClr val="0000FF"/>
              </a:solidFill>
              <a:round/>
              <a:headEnd/>
              <a:tailEnd/>
            </a:ln>
          </p:spPr>
          <p:txBody>
            <a:bodyPr/>
            <a:lstStyle/>
            <a:p>
              <a:endParaRPr lang="zh-CN" altLang="en-US"/>
            </a:p>
          </p:txBody>
        </p:sp>
        <p:sp>
          <p:nvSpPr>
            <p:cNvPr id="54" name="Oval 52"/>
            <p:cNvSpPr>
              <a:spLocks noChangeArrowheads="1"/>
            </p:cNvSpPr>
            <p:nvPr/>
          </p:nvSpPr>
          <p:spPr bwMode="auto">
            <a:xfrm>
              <a:off x="2109" y="3371"/>
              <a:ext cx="53" cy="54"/>
            </a:xfrm>
            <a:prstGeom prst="ellipse">
              <a:avLst/>
            </a:prstGeom>
            <a:solidFill>
              <a:srgbClr val="FF0000"/>
            </a:solidFill>
            <a:ln w="20638">
              <a:solidFill>
                <a:srgbClr val="FF0000"/>
              </a:solidFill>
              <a:round/>
              <a:headEnd/>
              <a:tailEnd/>
            </a:ln>
          </p:spPr>
          <p:txBody>
            <a:bodyPr/>
            <a:lstStyle/>
            <a:p>
              <a:endParaRPr lang="zh-CN" altLang="en-US"/>
            </a:p>
          </p:txBody>
        </p:sp>
        <p:sp>
          <p:nvSpPr>
            <p:cNvPr id="55" name="Line 53"/>
            <p:cNvSpPr>
              <a:spLocks noChangeShapeType="1"/>
            </p:cNvSpPr>
            <p:nvPr/>
          </p:nvSpPr>
          <p:spPr bwMode="auto">
            <a:xfrm>
              <a:off x="2135" y="3398"/>
              <a:ext cx="1468" cy="1"/>
            </a:xfrm>
            <a:prstGeom prst="line">
              <a:avLst/>
            </a:prstGeom>
            <a:noFill/>
            <a:ln w="20638">
              <a:solidFill>
                <a:srgbClr val="0000FF"/>
              </a:solidFill>
              <a:round/>
              <a:headEnd/>
              <a:tailEnd/>
            </a:ln>
          </p:spPr>
          <p:txBody>
            <a:bodyPr/>
            <a:lstStyle/>
            <a:p>
              <a:endParaRPr lang="zh-CN" altLang="en-US"/>
            </a:p>
          </p:txBody>
        </p:sp>
        <p:sp>
          <p:nvSpPr>
            <p:cNvPr id="56" name="Oval 54"/>
            <p:cNvSpPr>
              <a:spLocks noChangeArrowheads="1"/>
            </p:cNvSpPr>
            <p:nvPr/>
          </p:nvSpPr>
          <p:spPr bwMode="auto">
            <a:xfrm>
              <a:off x="3577" y="3371"/>
              <a:ext cx="53" cy="54"/>
            </a:xfrm>
            <a:prstGeom prst="ellipse">
              <a:avLst/>
            </a:prstGeom>
            <a:solidFill>
              <a:srgbClr val="FF0000"/>
            </a:solidFill>
            <a:ln w="20638">
              <a:solidFill>
                <a:srgbClr val="FF0000"/>
              </a:solidFill>
              <a:round/>
              <a:headEnd/>
              <a:tailEnd/>
            </a:ln>
          </p:spPr>
          <p:txBody>
            <a:bodyPr/>
            <a:lstStyle/>
            <a:p>
              <a:endParaRPr lang="zh-CN" altLang="en-US"/>
            </a:p>
          </p:txBody>
        </p:sp>
        <p:sp>
          <p:nvSpPr>
            <p:cNvPr id="57" name="Line 55"/>
            <p:cNvSpPr>
              <a:spLocks noChangeShapeType="1"/>
            </p:cNvSpPr>
            <p:nvPr/>
          </p:nvSpPr>
          <p:spPr bwMode="auto">
            <a:xfrm>
              <a:off x="3083" y="3144"/>
              <a:ext cx="1775" cy="1"/>
            </a:xfrm>
            <a:prstGeom prst="line">
              <a:avLst/>
            </a:prstGeom>
            <a:noFill/>
            <a:ln w="20638">
              <a:solidFill>
                <a:srgbClr val="0000FF"/>
              </a:solidFill>
              <a:round/>
              <a:headEnd/>
              <a:tailEnd/>
            </a:ln>
          </p:spPr>
          <p:txBody>
            <a:bodyPr/>
            <a:lstStyle/>
            <a:p>
              <a:endParaRPr lang="zh-CN" altLang="en-US"/>
            </a:p>
          </p:txBody>
        </p:sp>
        <p:sp>
          <p:nvSpPr>
            <p:cNvPr id="58" name="Line 56"/>
            <p:cNvSpPr>
              <a:spLocks noChangeShapeType="1"/>
            </p:cNvSpPr>
            <p:nvPr/>
          </p:nvSpPr>
          <p:spPr bwMode="auto">
            <a:xfrm>
              <a:off x="3336" y="3264"/>
              <a:ext cx="1776" cy="1"/>
            </a:xfrm>
            <a:prstGeom prst="line">
              <a:avLst/>
            </a:prstGeom>
            <a:noFill/>
            <a:ln w="20638">
              <a:solidFill>
                <a:srgbClr val="0000FF"/>
              </a:solidFill>
              <a:round/>
              <a:headEnd/>
              <a:tailEnd/>
            </a:ln>
          </p:spPr>
          <p:txBody>
            <a:bodyPr/>
            <a:lstStyle/>
            <a:p>
              <a:endParaRPr lang="zh-CN" altLang="en-US"/>
            </a:p>
          </p:txBody>
        </p:sp>
        <p:sp>
          <p:nvSpPr>
            <p:cNvPr id="59" name="Line 57"/>
            <p:cNvSpPr>
              <a:spLocks noChangeShapeType="1"/>
            </p:cNvSpPr>
            <p:nvPr/>
          </p:nvSpPr>
          <p:spPr bwMode="auto">
            <a:xfrm>
              <a:off x="3603" y="3398"/>
              <a:ext cx="1775" cy="1"/>
            </a:xfrm>
            <a:prstGeom prst="line">
              <a:avLst/>
            </a:prstGeom>
            <a:noFill/>
            <a:ln w="20638">
              <a:solidFill>
                <a:srgbClr val="0000FF"/>
              </a:solidFill>
              <a:round/>
              <a:headEnd/>
              <a:tailEnd/>
            </a:ln>
          </p:spPr>
          <p:txBody>
            <a:bodyPr/>
            <a:lstStyle/>
            <a:p>
              <a:endParaRPr lang="zh-CN" altLang="en-US"/>
            </a:p>
          </p:txBody>
        </p:sp>
        <p:sp>
          <p:nvSpPr>
            <p:cNvPr id="60" name="Oval 58"/>
            <p:cNvSpPr>
              <a:spLocks noChangeArrowheads="1"/>
            </p:cNvSpPr>
            <p:nvPr/>
          </p:nvSpPr>
          <p:spPr bwMode="auto">
            <a:xfrm>
              <a:off x="1575" y="1450"/>
              <a:ext cx="53" cy="53"/>
            </a:xfrm>
            <a:prstGeom prst="ellipse">
              <a:avLst/>
            </a:prstGeom>
            <a:noFill/>
            <a:ln w="20638">
              <a:solidFill>
                <a:srgbClr val="0000FF"/>
              </a:solidFill>
              <a:round/>
              <a:headEnd/>
              <a:tailEnd/>
            </a:ln>
          </p:spPr>
          <p:txBody>
            <a:bodyPr/>
            <a:lstStyle/>
            <a:p>
              <a:endParaRPr lang="zh-CN" altLang="en-US"/>
            </a:p>
          </p:txBody>
        </p:sp>
        <p:sp>
          <p:nvSpPr>
            <p:cNvPr id="61" name="Oval 59"/>
            <p:cNvSpPr>
              <a:spLocks noChangeArrowheads="1"/>
            </p:cNvSpPr>
            <p:nvPr/>
          </p:nvSpPr>
          <p:spPr bwMode="auto">
            <a:xfrm>
              <a:off x="2109" y="2437"/>
              <a:ext cx="53" cy="54"/>
            </a:xfrm>
            <a:prstGeom prst="ellipse">
              <a:avLst/>
            </a:prstGeom>
            <a:noFill/>
            <a:ln w="20638">
              <a:solidFill>
                <a:srgbClr val="0000FF"/>
              </a:solidFill>
              <a:round/>
              <a:headEnd/>
              <a:tailEnd/>
            </a:ln>
          </p:spPr>
          <p:txBody>
            <a:bodyPr/>
            <a:lstStyle/>
            <a:p>
              <a:endParaRPr lang="zh-CN" altLang="en-US"/>
            </a:p>
          </p:txBody>
        </p:sp>
        <p:sp>
          <p:nvSpPr>
            <p:cNvPr id="62" name="Oval 60"/>
            <p:cNvSpPr>
              <a:spLocks noChangeArrowheads="1"/>
            </p:cNvSpPr>
            <p:nvPr/>
          </p:nvSpPr>
          <p:spPr bwMode="auto">
            <a:xfrm>
              <a:off x="614" y="2838"/>
              <a:ext cx="53" cy="53"/>
            </a:xfrm>
            <a:prstGeom prst="ellipse">
              <a:avLst/>
            </a:prstGeom>
            <a:noFill/>
            <a:ln w="20638">
              <a:solidFill>
                <a:srgbClr val="0000FF"/>
              </a:solidFill>
              <a:round/>
              <a:headEnd/>
              <a:tailEnd/>
            </a:ln>
          </p:spPr>
          <p:txBody>
            <a:bodyPr/>
            <a:lstStyle/>
            <a:p>
              <a:endParaRPr lang="zh-CN" altLang="en-US"/>
            </a:p>
          </p:txBody>
        </p:sp>
        <p:sp>
          <p:nvSpPr>
            <p:cNvPr id="63" name="Oval 61"/>
            <p:cNvSpPr>
              <a:spLocks noChangeArrowheads="1"/>
            </p:cNvSpPr>
            <p:nvPr/>
          </p:nvSpPr>
          <p:spPr bwMode="auto">
            <a:xfrm>
              <a:off x="614" y="3118"/>
              <a:ext cx="53" cy="53"/>
            </a:xfrm>
            <a:prstGeom prst="ellipse">
              <a:avLst/>
            </a:prstGeom>
            <a:noFill/>
            <a:ln w="20638">
              <a:solidFill>
                <a:srgbClr val="0000FF"/>
              </a:solidFill>
              <a:round/>
              <a:headEnd/>
              <a:tailEnd/>
            </a:ln>
          </p:spPr>
          <p:txBody>
            <a:bodyPr/>
            <a:lstStyle/>
            <a:p>
              <a:endParaRPr lang="zh-CN" altLang="en-US"/>
            </a:p>
          </p:txBody>
        </p:sp>
        <p:sp>
          <p:nvSpPr>
            <p:cNvPr id="64" name="Oval 62"/>
            <p:cNvSpPr>
              <a:spLocks noChangeArrowheads="1"/>
            </p:cNvSpPr>
            <p:nvPr/>
          </p:nvSpPr>
          <p:spPr bwMode="auto">
            <a:xfrm>
              <a:off x="614" y="3238"/>
              <a:ext cx="53" cy="53"/>
            </a:xfrm>
            <a:prstGeom prst="ellipse">
              <a:avLst/>
            </a:prstGeom>
            <a:noFill/>
            <a:ln w="20638">
              <a:solidFill>
                <a:srgbClr val="0000FF"/>
              </a:solidFill>
              <a:round/>
              <a:headEnd/>
              <a:tailEnd/>
            </a:ln>
          </p:spPr>
          <p:txBody>
            <a:bodyPr/>
            <a:lstStyle/>
            <a:p>
              <a:endParaRPr lang="zh-CN" altLang="en-US"/>
            </a:p>
          </p:txBody>
        </p:sp>
        <p:sp>
          <p:nvSpPr>
            <p:cNvPr id="65" name="Oval 63"/>
            <p:cNvSpPr>
              <a:spLocks noChangeArrowheads="1"/>
            </p:cNvSpPr>
            <p:nvPr/>
          </p:nvSpPr>
          <p:spPr bwMode="auto">
            <a:xfrm>
              <a:off x="614" y="3371"/>
              <a:ext cx="53" cy="54"/>
            </a:xfrm>
            <a:prstGeom prst="ellipse">
              <a:avLst/>
            </a:prstGeom>
            <a:noFill/>
            <a:ln w="20638">
              <a:solidFill>
                <a:srgbClr val="0000FF"/>
              </a:solidFill>
              <a:round/>
              <a:headEnd/>
              <a:tailEnd/>
            </a:ln>
          </p:spPr>
          <p:txBody>
            <a:bodyPr/>
            <a:lstStyle/>
            <a:p>
              <a:endParaRPr lang="zh-CN" altLang="en-US"/>
            </a:p>
          </p:txBody>
        </p:sp>
        <p:sp>
          <p:nvSpPr>
            <p:cNvPr id="66" name="Oval 64"/>
            <p:cNvSpPr>
              <a:spLocks noChangeArrowheads="1"/>
            </p:cNvSpPr>
            <p:nvPr/>
          </p:nvSpPr>
          <p:spPr bwMode="auto">
            <a:xfrm>
              <a:off x="3043" y="1450"/>
              <a:ext cx="53" cy="53"/>
            </a:xfrm>
            <a:prstGeom prst="ellipse">
              <a:avLst/>
            </a:prstGeom>
            <a:noFill/>
            <a:ln w="20638">
              <a:solidFill>
                <a:srgbClr val="0000FF"/>
              </a:solidFill>
              <a:round/>
              <a:headEnd/>
              <a:tailEnd/>
            </a:ln>
          </p:spPr>
          <p:txBody>
            <a:bodyPr/>
            <a:lstStyle/>
            <a:p>
              <a:endParaRPr lang="zh-CN" altLang="en-US"/>
            </a:p>
          </p:txBody>
        </p:sp>
        <p:sp>
          <p:nvSpPr>
            <p:cNvPr id="67" name="Oval 65"/>
            <p:cNvSpPr>
              <a:spLocks noChangeArrowheads="1"/>
            </p:cNvSpPr>
            <p:nvPr/>
          </p:nvSpPr>
          <p:spPr bwMode="auto">
            <a:xfrm>
              <a:off x="3577" y="2437"/>
              <a:ext cx="53" cy="54"/>
            </a:xfrm>
            <a:prstGeom prst="ellipse">
              <a:avLst/>
            </a:prstGeom>
            <a:noFill/>
            <a:ln w="20638">
              <a:solidFill>
                <a:srgbClr val="0000FF"/>
              </a:solidFill>
              <a:round/>
              <a:headEnd/>
              <a:tailEnd/>
            </a:ln>
          </p:spPr>
          <p:txBody>
            <a:bodyPr/>
            <a:lstStyle/>
            <a:p>
              <a:endParaRPr lang="zh-CN" altLang="en-US"/>
            </a:p>
          </p:txBody>
        </p:sp>
        <p:sp>
          <p:nvSpPr>
            <p:cNvPr id="68" name="Oval 66"/>
            <p:cNvSpPr>
              <a:spLocks noChangeArrowheads="1"/>
            </p:cNvSpPr>
            <p:nvPr/>
          </p:nvSpPr>
          <p:spPr bwMode="auto">
            <a:xfrm>
              <a:off x="4818" y="1450"/>
              <a:ext cx="53" cy="53"/>
            </a:xfrm>
            <a:prstGeom prst="ellipse">
              <a:avLst/>
            </a:prstGeom>
            <a:noFill/>
            <a:ln w="20638">
              <a:solidFill>
                <a:srgbClr val="0000FF"/>
              </a:solidFill>
              <a:round/>
              <a:headEnd/>
              <a:tailEnd/>
            </a:ln>
          </p:spPr>
          <p:txBody>
            <a:bodyPr/>
            <a:lstStyle/>
            <a:p>
              <a:endParaRPr lang="zh-CN" altLang="en-US"/>
            </a:p>
          </p:txBody>
        </p:sp>
        <p:sp>
          <p:nvSpPr>
            <p:cNvPr id="69" name="Oval 67"/>
            <p:cNvSpPr>
              <a:spLocks noChangeArrowheads="1"/>
            </p:cNvSpPr>
            <p:nvPr/>
          </p:nvSpPr>
          <p:spPr bwMode="auto">
            <a:xfrm>
              <a:off x="5352" y="2437"/>
              <a:ext cx="53" cy="54"/>
            </a:xfrm>
            <a:prstGeom prst="ellipse">
              <a:avLst/>
            </a:prstGeom>
            <a:noFill/>
            <a:ln w="20638">
              <a:solidFill>
                <a:srgbClr val="0000FF"/>
              </a:solidFill>
              <a:round/>
              <a:headEnd/>
              <a:tailEnd/>
            </a:ln>
          </p:spPr>
          <p:txBody>
            <a:bodyPr/>
            <a:lstStyle/>
            <a:p>
              <a:endParaRPr lang="zh-CN" altLang="en-US"/>
            </a:p>
          </p:txBody>
        </p:sp>
        <p:sp>
          <p:nvSpPr>
            <p:cNvPr id="70" name="Oval 68"/>
            <p:cNvSpPr>
              <a:spLocks noChangeArrowheads="1"/>
            </p:cNvSpPr>
            <p:nvPr/>
          </p:nvSpPr>
          <p:spPr bwMode="auto">
            <a:xfrm>
              <a:off x="614" y="2677"/>
              <a:ext cx="53" cy="54"/>
            </a:xfrm>
            <a:prstGeom prst="ellipse">
              <a:avLst/>
            </a:prstGeom>
            <a:noFill/>
            <a:ln w="20638">
              <a:solidFill>
                <a:srgbClr val="0000FF"/>
              </a:solidFill>
              <a:round/>
              <a:headEnd/>
              <a:tailEnd/>
            </a:ln>
          </p:spPr>
          <p:txBody>
            <a:bodyPr/>
            <a:lstStyle/>
            <a:p>
              <a:endParaRPr lang="zh-CN" altLang="en-US"/>
            </a:p>
          </p:txBody>
        </p:sp>
        <p:sp>
          <p:nvSpPr>
            <p:cNvPr id="71" name="Rectangle 69"/>
            <p:cNvSpPr>
              <a:spLocks noChangeArrowheads="1"/>
            </p:cNvSpPr>
            <p:nvPr/>
          </p:nvSpPr>
          <p:spPr bwMode="auto">
            <a:xfrm>
              <a:off x="1214" y="2037"/>
              <a:ext cx="769" cy="165"/>
            </a:xfrm>
            <a:prstGeom prst="rect">
              <a:avLst/>
            </a:prstGeom>
            <a:noFill/>
            <a:ln w="9525">
              <a:noFill/>
              <a:miter lim="800000"/>
              <a:headEnd/>
              <a:tailEnd/>
            </a:ln>
          </p:spPr>
          <p:txBody>
            <a:bodyPr wrap="none" lIns="0" tIns="0" rIns="0" bIns="0">
              <a:spAutoFit/>
            </a:bodyPr>
            <a:lstStyle/>
            <a:p>
              <a:pPr algn="l" eaLnBrk="0" hangingPunct="0"/>
              <a:r>
                <a:rPr lang="en-US" altLang="zh-CN" sz="1700" b="1" dirty="0">
                  <a:solidFill>
                    <a:srgbClr val="800080"/>
                  </a:solidFill>
                  <a:latin typeface="Times New Roman" pitchFamily="18" charset="0"/>
                </a:rPr>
                <a:t>1024X1RAM</a:t>
              </a:r>
              <a:endParaRPr lang="en-US" altLang="zh-CN" sz="2400" b="1" baseline="-25000" dirty="0">
                <a:solidFill>
                  <a:schemeClr val="tx2"/>
                </a:solidFill>
                <a:latin typeface="Times New Roman" pitchFamily="18" charset="0"/>
              </a:endParaRPr>
            </a:p>
          </p:txBody>
        </p:sp>
        <p:sp>
          <p:nvSpPr>
            <p:cNvPr id="72" name="Rectangle 70"/>
            <p:cNvSpPr>
              <a:spLocks noChangeArrowheads="1"/>
            </p:cNvSpPr>
            <p:nvPr/>
          </p:nvSpPr>
          <p:spPr bwMode="auto">
            <a:xfrm>
              <a:off x="1014" y="2277"/>
              <a:ext cx="98"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A</a:t>
              </a:r>
              <a:endParaRPr lang="en-US" altLang="zh-CN" sz="2400" b="1" baseline="-25000">
                <a:solidFill>
                  <a:schemeClr val="tx2"/>
                </a:solidFill>
                <a:latin typeface="Times New Roman" pitchFamily="18" charset="0"/>
              </a:endParaRPr>
            </a:p>
          </p:txBody>
        </p:sp>
        <p:sp>
          <p:nvSpPr>
            <p:cNvPr id="73" name="Rectangle 71"/>
            <p:cNvSpPr>
              <a:spLocks noChangeArrowheads="1"/>
            </p:cNvSpPr>
            <p:nvPr/>
          </p:nvSpPr>
          <p:spPr bwMode="auto">
            <a:xfrm>
              <a:off x="1188" y="2277"/>
              <a:ext cx="98"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A</a:t>
              </a:r>
              <a:endParaRPr lang="en-US" altLang="zh-CN" sz="2400" b="1" baseline="-25000">
                <a:solidFill>
                  <a:schemeClr val="tx2"/>
                </a:solidFill>
                <a:latin typeface="Times New Roman" pitchFamily="18" charset="0"/>
              </a:endParaRPr>
            </a:p>
          </p:txBody>
        </p:sp>
        <p:sp>
          <p:nvSpPr>
            <p:cNvPr id="74" name="Rectangle 72"/>
            <p:cNvSpPr>
              <a:spLocks noChangeArrowheads="1"/>
            </p:cNvSpPr>
            <p:nvPr/>
          </p:nvSpPr>
          <p:spPr bwMode="auto">
            <a:xfrm>
              <a:off x="1561" y="2277"/>
              <a:ext cx="98"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A</a:t>
              </a:r>
              <a:endParaRPr lang="en-US" altLang="zh-CN" sz="2400" b="1" baseline="-25000">
                <a:solidFill>
                  <a:schemeClr val="tx2"/>
                </a:solidFill>
                <a:latin typeface="Times New Roman" pitchFamily="18" charset="0"/>
              </a:endParaRPr>
            </a:p>
          </p:txBody>
        </p:sp>
        <p:sp>
          <p:nvSpPr>
            <p:cNvPr id="75" name="Rectangle 73"/>
            <p:cNvSpPr>
              <a:spLocks noChangeArrowheads="1"/>
            </p:cNvSpPr>
            <p:nvPr/>
          </p:nvSpPr>
          <p:spPr bwMode="auto">
            <a:xfrm>
              <a:off x="1762" y="2277"/>
              <a:ext cx="272"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R/W</a:t>
              </a:r>
              <a:endParaRPr lang="en-US" altLang="zh-CN" sz="2400" b="1" baseline="-25000">
                <a:solidFill>
                  <a:schemeClr val="tx2"/>
                </a:solidFill>
                <a:latin typeface="Times New Roman" pitchFamily="18" charset="0"/>
              </a:endParaRPr>
            </a:p>
          </p:txBody>
        </p:sp>
        <p:sp>
          <p:nvSpPr>
            <p:cNvPr id="76" name="Rectangle 74"/>
            <p:cNvSpPr>
              <a:spLocks noChangeArrowheads="1"/>
            </p:cNvSpPr>
            <p:nvPr/>
          </p:nvSpPr>
          <p:spPr bwMode="auto">
            <a:xfrm>
              <a:off x="2042" y="2277"/>
              <a:ext cx="174"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CS</a:t>
              </a:r>
              <a:endParaRPr lang="en-US" altLang="zh-CN" sz="2400" b="1" baseline="-25000">
                <a:solidFill>
                  <a:schemeClr val="tx2"/>
                </a:solidFill>
                <a:latin typeface="Times New Roman" pitchFamily="18" charset="0"/>
              </a:endParaRPr>
            </a:p>
          </p:txBody>
        </p:sp>
        <p:sp>
          <p:nvSpPr>
            <p:cNvPr id="77" name="Rectangle 75"/>
            <p:cNvSpPr>
              <a:spLocks noChangeArrowheads="1"/>
            </p:cNvSpPr>
            <p:nvPr/>
          </p:nvSpPr>
          <p:spPr bwMode="auto">
            <a:xfrm>
              <a:off x="1108" y="2317"/>
              <a:ext cx="48" cy="115"/>
            </a:xfrm>
            <a:prstGeom prst="rect">
              <a:avLst/>
            </a:prstGeom>
            <a:noFill/>
            <a:ln w="9525">
              <a:noFill/>
              <a:miter lim="800000"/>
              <a:headEnd/>
              <a:tailEnd/>
            </a:ln>
          </p:spPr>
          <p:txBody>
            <a:bodyPr wrap="none" lIns="0" tIns="0" rIns="0" bIns="0">
              <a:spAutoFit/>
            </a:bodyPr>
            <a:lstStyle/>
            <a:p>
              <a:pPr algn="l" eaLnBrk="0" hangingPunct="0"/>
              <a:r>
                <a:rPr lang="en-US" altLang="zh-CN" sz="1200" b="1">
                  <a:solidFill>
                    <a:srgbClr val="800080"/>
                  </a:solidFill>
                  <a:latin typeface="Times New Roman" pitchFamily="18" charset="0"/>
                </a:rPr>
                <a:t>0</a:t>
              </a:r>
              <a:endParaRPr lang="en-US" altLang="zh-CN" sz="2400" b="1" baseline="-25000">
                <a:solidFill>
                  <a:schemeClr val="tx2"/>
                </a:solidFill>
                <a:latin typeface="Times New Roman" pitchFamily="18" charset="0"/>
              </a:endParaRPr>
            </a:p>
          </p:txBody>
        </p:sp>
        <p:sp>
          <p:nvSpPr>
            <p:cNvPr id="78" name="Rectangle 76"/>
            <p:cNvSpPr>
              <a:spLocks noChangeArrowheads="1"/>
            </p:cNvSpPr>
            <p:nvPr/>
          </p:nvSpPr>
          <p:spPr bwMode="auto">
            <a:xfrm>
              <a:off x="1281" y="2304"/>
              <a:ext cx="48" cy="115"/>
            </a:xfrm>
            <a:prstGeom prst="rect">
              <a:avLst/>
            </a:prstGeom>
            <a:noFill/>
            <a:ln w="9525">
              <a:noFill/>
              <a:miter lim="800000"/>
              <a:headEnd/>
              <a:tailEnd/>
            </a:ln>
          </p:spPr>
          <p:txBody>
            <a:bodyPr wrap="none" lIns="0" tIns="0" rIns="0" bIns="0">
              <a:spAutoFit/>
            </a:bodyPr>
            <a:lstStyle/>
            <a:p>
              <a:pPr algn="l" eaLnBrk="0" hangingPunct="0"/>
              <a:r>
                <a:rPr lang="en-US" altLang="zh-CN" sz="1200" b="1">
                  <a:solidFill>
                    <a:srgbClr val="800080"/>
                  </a:solidFill>
                  <a:latin typeface="Times New Roman" pitchFamily="18" charset="0"/>
                </a:rPr>
                <a:t>1</a:t>
              </a:r>
              <a:endParaRPr lang="en-US" altLang="zh-CN" sz="2400" b="1" baseline="-25000">
                <a:solidFill>
                  <a:schemeClr val="tx2"/>
                </a:solidFill>
                <a:latin typeface="Times New Roman" pitchFamily="18" charset="0"/>
              </a:endParaRPr>
            </a:p>
          </p:txBody>
        </p:sp>
        <p:sp>
          <p:nvSpPr>
            <p:cNvPr id="79" name="Rectangle 77"/>
            <p:cNvSpPr>
              <a:spLocks noChangeArrowheads="1"/>
            </p:cNvSpPr>
            <p:nvPr/>
          </p:nvSpPr>
          <p:spPr bwMode="auto">
            <a:xfrm>
              <a:off x="1334" y="2130"/>
              <a:ext cx="198" cy="317"/>
            </a:xfrm>
            <a:prstGeom prst="rect">
              <a:avLst/>
            </a:prstGeom>
            <a:noFill/>
            <a:ln w="9525">
              <a:noFill/>
              <a:miter lim="800000"/>
              <a:headEnd/>
              <a:tailEnd/>
            </a:ln>
          </p:spPr>
          <p:txBody>
            <a:bodyPr wrap="none" lIns="0" tIns="0" rIns="0" bIns="0">
              <a:spAutoFit/>
            </a:bodyPr>
            <a:lstStyle/>
            <a:p>
              <a:pPr algn="l" eaLnBrk="0" hangingPunct="0"/>
              <a:r>
                <a:rPr lang="en-US" altLang="zh-CN" sz="3300" b="1" dirty="0">
                  <a:solidFill>
                    <a:srgbClr val="800080"/>
                  </a:solidFill>
                  <a:latin typeface="Times New Roman" pitchFamily="18" charset="0"/>
                </a:rPr>
                <a:t>...</a:t>
              </a:r>
              <a:endParaRPr lang="en-US" altLang="zh-CN" sz="2400" b="1" baseline="-25000" dirty="0">
                <a:solidFill>
                  <a:schemeClr val="tx2"/>
                </a:solidFill>
                <a:latin typeface="Times New Roman" pitchFamily="18" charset="0"/>
              </a:endParaRPr>
            </a:p>
          </p:txBody>
        </p:sp>
        <p:sp>
          <p:nvSpPr>
            <p:cNvPr id="80" name="Rectangle 78"/>
            <p:cNvSpPr>
              <a:spLocks noChangeArrowheads="1"/>
            </p:cNvSpPr>
            <p:nvPr/>
          </p:nvSpPr>
          <p:spPr bwMode="auto">
            <a:xfrm>
              <a:off x="1521" y="1784"/>
              <a:ext cx="197"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I/O</a:t>
              </a:r>
              <a:endParaRPr lang="en-US" altLang="zh-CN" sz="2400" b="1" baseline="-25000">
                <a:solidFill>
                  <a:schemeClr val="tx2"/>
                </a:solidFill>
                <a:latin typeface="Times New Roman" pitchFamily="18" charset="0"/>
              </a:endParaRPr>
            </a:p>
          </p:txBody>
        </p:sp>
        <p:sp>
          <p:nvSpPr>
            <p:cNvPr id="81" name="Rectangle 79"/>
            <p:cNvSpPr>
              <a:spLocks noChangeArrowheads="1"/>
            </p:cNvSpPr>
            <p:nvPr/>
          </p:nvSpPr>
          <p:spPr bwMode="auto">
            <a:xfrm>
              <a:off x="1655" y="1397"/>
              <a:ext cx="197"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I/O</a:t>
              </a:r>
              <a:endParaRPr lang="en-US" altLang="zh-CN" sz="2400" b="1" baseline="-25000">
                <a:solidFill>
                  <a:schemeClr val="tx2"/>
                </a:solidFill>
                <a:latin typeface="Times New Roman" pitchFamily="18" charset="0"/>
              </a:endParaRPr>
            </a:p>
          </p:txBody>
        </p:sp>
        <p:sp>
          <p:nvSpPr>
            <p:cNvPr id="82" name="Rectangle 80"/>
            <p:cNvSpPr>
              <a:spLocks noChangeArrowheads="1"/>
            </p:cNvSpPr>
            <p:nvPr/>
          </p:nvSpPr>
          <p:spPr bwMode="auto">
            <a:xfrm rot="16200000">
              <a:off x="672" y="2859"/>
              <a:ext cx="198" cy="317"/>
            </a:xfrm>
            <a:prstGeom prst="rect">
              <a:avLst/>
            </a:prstGeom>
            <a:noFill/>
            <a:ln w="9525">
              <a:noFill/>
              <a:miter lim="800000"/>
              <a:headEnd/>
              <a:tailEnd/>
            </a:ln>
          </p:spPr>
          <p:txBody>
            <a:bodyPr wrap="none" lIns="0" tIns="0" rIns="0" bIns="0">
              <a:spAutoFit/>
            </a:bodyPr>
            <a:lstStyle/>
            <a:p>
              <a:pPr algn="l" eaLnBrk="0" hangingPunct="0"/>
              <a:r>
                <a:rPr lang="en-US" altLang="zh-CN" sz="3300" b="1">
                  <a:solidFill>
                    <a:srgbClr val="800080"/>
                  </a:solidFill>
                  <a:latin typeface="Times New Roman" pitchFamily="18" charset="0"/>
                </a:rPr>
                <a:t>...</a:t>
              </a:r>
              <a:endParaRPr lang="en-US" altLang="zh-CN" sz="2400" b="1" baseline="-25000">
                <a:solidFill>
                  <a:schemeClr val="tx2"/>
                </a:solidFill>
                <a:latin typeface="Times New Roman" pitchFamily="18" charset="0"/>
              </a:endParaRPr>
            </a:p>
          </p:txBody>
        </p:sp>
        <p:sp>
          <p:nvSpPr>
            <p:cNvPr id="83" name="Rectangle 81"/>
            <p:cNvSpPr>
              <a:spLocks noChangeArrowheads="1"/>
            </p:cNvSpPr>
            <p:nvPr/>
          </p:nvSpPr>
          <p:spPr bwMode="auto">
            <a:xfrm>
              <a:off x="2682" y="2037"/>
              <a:ext cx="769" cy="165"/>
            </a:xfrm>
            <a:prstGeom prst="rect">
              <a:avLst/>
            </a:prstGeom>
            <a:noFill/>
            <a:ln w="9525">
              <a:noFill/>
              <a:miter lim="800000"/>
              <a:headEnd/>
              <a:tailEnd/>
            </a:ln>
          </p:spPr>
          <p:txBody>
            <a:bodyPr wrap="none" lIns="0" tIns="0" rIns="0" bIns="0">
              <a:spAutoFit/>
            </a:bodyPr>
            <a:lstStyle/>
            <a:p>
              <a:pPr algn="l" eaLnBrk="0" hangingPunct="0"/>
              <a:r>
                <a:rPr lang="en-US" altLang="zh-CN" sz="1700" b="1" dirty="0">
                  <a:solidFill>
                    <a:srgbClr val="800080"/>
                  </a:solidFill>
                  <a:latin typeface="Times New Roman" pitchFamily="18" charset="0"/>
                </a:rPr>
                <a:t>1024X1RAM</a:t>
              </a:r>
              <a:endParaRPr lang="en-US" altLang="zh-CN" sz="2400" b="1" baseline="-25000" dirty="0">
                <a:solidFill>
                  <a:schemeClr val="tx2"/>
                </a:solidFill>
                <a:latin typeface="Times New Roman" pitchFamily="18" charset="0"/>
              </a:endParaRPr>
            </a:p>
          </p:txBody>
        </p:sp>
        <p:sp>
          <p:nvSpPr>
            <p:cNvPr id="84" name="Rectangle 82"/>
            <p:cNvSpPr>
              <a:spLocks noChangeArrowheads="1"/>
            </p:cNvSpPr>
            <p:nvPr/>
          </p:nvSpPr>
          <p:spPr bwMode="auto">
            <a:xfrm>
              <a:off x="2482" y="2277"/>
              <a:ext cx="98"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A</a:t>
              </a:r>
              <a:endParaRPr lang="en-US" altLang="zh-CN" sz="2400" b="1" baseline="-25000">
                <a:solidFill>
                  <a:schemeClr val="tx2"/>
                </a:solidFill>
                <a:latin typeface="Times New Roman" pitchFamily="18" charset="0"/>
              </a:endParaRPr>
            </a:p>
          </p:txBody>
        </p:sp>
        <p:sp>
          <p:nvSpPr>
            <p:cNvPr id="85" name="Rectangle 83"/>
            <p:cNvSpPr>
              <a:spLocks noChangeArrowheads="1"/>
            </p:cNvSpPr>
            <p:nvPr/>
          </p:nvSpPr>
          <p:spPr bwMode="auto">
            <a:xfrm>
              <a:off x="2656" y="2277"/>
              <a:ext cx="98"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A</a:t>
              </a:r>
              <a:endParaRPr lang="en-US" altLang="zh-CN" sz="2400" b="1" baseline="-25000">
                <a:solidFill>
                  <a:schemeClr val="tx2"/>
                </a:solidFill>
                <a:latin typeface="Times New Roman" pitchFamily="18" charset="0"/>
              </a:endParaRPr>
            </a:p>
          </p:txBody>
        </p:sp>
        <p:sp>
          <p:nvSpPr>
            <p:cNvPr id="86" name="Rectangle 84"/>
            <p:cNvSpPr>
              <a:spLocks noChangeArrowheads="1"/>
            </p:cNvSpPr>
            <p:nvPr/>
          </p:nvSpPr>
          <p:spPr bwMode="auto">
            <a:xfrm>
              <a:off x="3029" y="2277"/>
              <a:ext cx="98"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A</a:t>
              </a:r>
              <a:endParaRPr lang="en-US" altLang="zh-CN" sz="2400" b="1" baseline="-25000">
                <a:solidFill>
                  <a:schemeClr val="tx2"/>
                </a:solidFill>
                <a:latin typeface="Times New Roman" pitchFamily="18" charset="0"/>
              </a:endParaRPr>
            </a:p>
          </p:txBody>
        </p:sp>
        <p:sp>
          <p:nvSpPr>
            <p:cNvPr id="87" name="Rectangle 85"/>
            <p:cNvSpPr>
              <a:spLocks noChangeArrowheads="1"/>
            </p:cNvSpPr>
            <p:nvPr/>
          </p:nvSpPr>
          <p:spPr bwMode="auto">
            <a:xfrm>
              <a:off x="3230" y="2291"/>
              <a:ext cx="272"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R/W</a:t>
              </a:r>
              <a:endParaRPr lang="en-US" altLang="zh-CN" sz="2400" b="1" baseline="-25000">
                <a:solidFill>
                  <a:schemeClr val="tx2"/>
                </a:solidFill>
                <a:latin typeface="Times New Roman" pitchFamily="18" charset="0"/>
              </a:endParaRPr>
            </a:p>
          </p:txBody>
        </p:sp>
        <p:sp>
          <p:nvSpPr>
            <p:cNvPr id="88" name="Rectangle 86"/>
            <p:cNvSpPr>
              <a:spLocks noChangeArrowheads="1"/>
            </p:cNvSpPr>
            <p:nvPr/>
          </p:nvSpPr>
          <p:spPr bwMode="auto">
            <a:xfrm>
              <a:off x="3510" y="2291"/>
              <a:ext cx="174"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CS</a:t>
              </a:r>
              <a:endParaRPr lang="en-US" altLang="zh-CN" sz="2400" b="1" baseline="-25000">
                <a:solidFill>
                  <a:schemeClr val="tx2"/>
                </a:solidFill>
                <a:latin typeface="Times New Roman" pitchFamily="18" charset="0"/>
              </a:endParaRPr>
            </a:p>
          </p:txBody>
        </p:sp>
        <p:sp>
          <p:nvSpPr>
            <p:cNvPr id="89" name="Rectangle 87"/>
            <p:cNvSpPr>
              <a:spLocks noChangeArrowheads="1"/>
            </p:cNvSpPr>
            <p:nvPr/>
          </p:nvSpPr>
          <p:spPr bwMode="auto">
            <a:xfrm>
              <a:off x="2576" y="2317"/>
              <a:ext cx="48" cy="115"/>
            </a:xfrm>
            <a:prstGeom prst="rect">
              <a:avLst/>
            </a:prstGeom>
            <a:noFill/>
            <a:ln w="9525">
              <a:noFill/>
              <a:miter lim="800000"/>
              <a:headEnd/>
              <a:tailEnd/>
            </a:ln>
          </p:spPr>
          <p:txBody>
            <a:bodyPr wrap="none" lIns="0" tIns="0" rIns="0" bIns="0">
              <a:spAutoFit/>
            </a:bodyPr>
            <a:lstStyle/>
            <a:p>
              <a:pPr algn="l" eaLnBrk="0" hangingPunct="0"/>
              <a:r>
                <a:rPr lang="en-US" altLang="zh-CN" sz="1200" b="1">
                  <a:solidFill>
                    <a:srgbClr val="800080"/>
                  </a:solidFill>
                  <a:latin typeface="Times New Roman" pitchFamily="18" charset="0"/>
                </a:rPr>
                <a:t>0</a:t>
              </a:r>
              <a:endParaRPr lang="en-US" altLang="zh-CN" sz="2400" b="1" baseline="-25000">
                <a:solidFill>
                  <a:schemeClr val="tx2"/>
                </a:solidFill>
                <a:latin typeface="Times New Roman" pitchFamily="18" charset="0"/>
              </a:endParaRPr>
            </a:p>
          </p:txBody>
        </p:sp>
        <p:sp>
          <p:nvSpPr>
            <p:cNvPr id="90" name="Rectangle 88"/>
            <p:cNvSpPr>
              <a:spLocks noChangeArrowheads="1"/>
            </p:cNvSpPr>
            <p:nvPr/>
          </p:nvSpPr>
          <p:spPr bwMode="auto">
            <a:xfrm>
              <a:off x="2749" y="2317"/>
              <a:ext cx="48" cy="115"/>
            </a:xfrm>
            <a:prstGeom prst="rect">
              <a:avLst/>
            </a:prstGeom>
            <a:noFill/>
            <a:ln w="9525">
              <a:noFill/>
              <a:miter lim="800000"/>
              <a:headEnd/>
              <a:tailEnd/>
            </a:ln>
          </p:spPr>
          <p:txBody>
            <a:bodyPr wrap="none" lIns="0" tIns="0" rIns="0" bIns="0">
              <a:spAutoFit/>
            </a:bodyPr>
            <a:lstStyle/>
            <a:p>
              <a:pPr algn="l" eaLnBrk="0" hangingPunct="0"/>
              <a:r>
                <a:rPr lang="en-US" altLang="zh-CN" sz="1200" b="1">
                  <a:solidFill>
                    <a:srgbClr val="800080"/>
                  </a:solidFill>
                  <a:latin typeface="Times New Roman" pitchFamily="18" charset="0"/>
                </a:rPr>
                <a:t>1</a:t>
              </a:r>
              <a:endParaRPr lang="en-US" altLang="zh-CN" sz="2400" b="1" baseline="-25000">
                <a:solidFill>
                  <a:schemeClr val="tx2"/>
                </a:solidFill>
                <a:latin typeface="Times New Roman" pitchFamily="18" charset="0"/>
              </a:endParaRPr>
            </a:p>
          </p:txBody>
        </p:sp>
        <p:sp>
          <p:nvSpPr>
            <p:cNvPr id="91" name="Rectangle 89"/>
            <p:cNvSpPr>
              <a:spLocks noChangeArrowheads="1"/>
            </p:cNvSpPr>
            <p:nvPr/>
          </p:nvSpPr>
          <p:spPr bwMode="auto">
            <a:xfrm>
              <a:off x="2803" y="2130"/>
              <a:ext cx="198" cy="317"/>
            </a:xfrm>
            <a:prstGeom prst="rect">
              <a:avLst/>
            </a:prstGeom>
            <a:noFill/>
            <a:ln w="9525">
              <a:noFill/>
              <a:miter lim="800000"/>
              <a:headEnd/>
              <a:tailEnd/>
            </a:ln>
          </p:spPr>
          <p:txBody>
            <a:bodyPr wrap="none" lIns="0" tIns="0" rIns="0" bIns="0">
              <a:spAutoFit/>
            </a:bodyPr>
            <a:lstStyle/>
            <a:p>
              <a:pPr algn="l" eaLnBrk="0" hangingPunct="0"/>
              <a:r>
                <a:rPr lang="en-US" altLang="zh-CN" sz="3300" b="1" dirty="0">
                  <a:solidFill>
                    <a:srgbClr val="800080"/>
                  </a:solidFill>
                  <a:latin typeface="Times New Roman" pitchFamily="18" charset="0"/>
                </a:rPr>
                <a:t>...</a:t>
              </a:r>
              <a:endParaRPr lang="en-US" altLang="zh-CN" sz="2400" b="1" baseline="-25000" dirty="0">
                <a:solidFill>
                  <a:schemeClr val="tx2"/>
                </a:solidFill>
                <a:latin typeface="Times New Roman" pitchFamily="18" charset="0"/>
              </a:endParaRPr>
            </a:p>
          </p:txBody>
        </p:sp>
        <p:sp>
          <p:nvSpPr>
            <p:cNvPr id="92" name="Rectangle 90"/>
            <p:cNvSpPr>
              <a:spLocks noChangeArrowheads="1"/>
            </p:cNvSpPr>
            <p:nvPr/>
          </p:nvSpPr>
          <p:spPr bwMode="auto">
            <a:xfrm>
              <a:off x="2989" y="1784"/>
              <a:ext cx="197"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I/O</a:t>
              </a:r>
              <a:endParaRPr lang="en-US" altLang="zh-CN" sz="2400" b="1" baseline="-25000">
                <a:solidFill>
                  <a:schemeClr val="tx2"/>
                </a:solidFill>
                <a:latin typeface="Times New Roman" pitchFamily="18" charset="0"/>
              </a:endParaRPr>
            </a:p>
          </p:txBody>
        </p:sp>
        <p:sp>
          <p:nvSpPr>
            <p:cNvPr id="93" name="Rectangle 91"/>
            <p:cNvSpPr>
              <a:spLocks noChangeArrowheads="1"/>
            </p:cNvSpPr>
            <p:nvPr/>
          </p:nvSpPr>
          <p:spPr bwMode="auto">
            <a:xfrm>
              <a:off x="3123" y="1397"/>
              <a:ext cx="197"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I/O</a:t>
              </a:r>
              <a:endParaRPr lang="en-US" altLang="zh-CN" sz="2400" b="1" baseline="-25000">
                <a:solidFill>
                  <a:schemeClr val="tx2"/>
                </a:solidFill>
                <a:latin typeface="Times New Roman" pitchFamily="18" charset="0"/>
              </a:endParaRPr>
            </a:p>
          </p:txBody>
        </p:sp>
        <p:sp>
          <p:nvSpPr>
            <p:cNvPr id="94" name="Rectangle 92"/>
            <p:cNvSpPr>
              <a:spLocks noChangeArrowheads="1"/>
            </p:cNvSpPr>
            <p:nvPr/>
          </p:nvSpPr>
          <p:spPr bwMode="auto">
            <a:xfrm>
              <a:off x="4458" y="2037"/>
              <a:ext cx="769" cy="165"/>
            </a:xfrm>
            <a:prstGeom prst="rect">
              <a:avLst/>
            </a:prstGeom>
            <a:noFill/>
            <a:ln w="9525">
              <a:noFill/>
              <a:miter lim="800000"/>
              <a:headEnd/>
              <a:tailEnd/>
            </a:ln>
          </p:spPr>
          <p:txBody>
            <a:bodyPr wrap="none" lIns="0" tIns="0" rIns="0" bIns="0">
              <a:spAutoFit/>
            </a:bodyPr>
            <a:lstStyle/>
            <a:p>
              <a:pPr algn="l" eaLnBrk="0" hangingPunct="0"/>
              <a:r>
                <a:rPr lang="en-US" altLang="zh-CN" sz="1700" b="1" dirty="0">
                  <a:solidFill>
                    <a:srgbClr val="800080"/>
                  </a:solidFill>
                  <a:latin typeface="Times New Roman" pitchFamily="18" charset="0"/>
                </a:rPr>
                <a:t>1024X1RAM</a:t>
              </a:r>
              <a:endParaRPr lang="en-US" altLang="zh-CN" sz="2400" b="1" baseline="-25000" dirty="0">
                <a:solidFill>
                  <a:schemeClr val="tx2"/>
                </a:solidFill>
                <a:latin typeface="Times New Roman" pitchFamily="18" charset="0"/>
              </a:endParaRPr>
            </a:p>
          </p:txBody>
        </p:sp>
        <p:sp>
          <p:nvSpPr>
            <p:cNvPr id="95" name="Rectangle 93"/>
            <p:cNvSpPr>
              <a:spLocks noChangeArrowheads="1"/>
            </p:cNvSpPr>
            <p:nvPr/>
          </p:nvSpPr>
          <p:spPr bwMode="auto">
            <a:xfrm>
              <a:off x="4257" y="2277"/>
              <a:ext cx="98"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A</a:t>
              </a:r>
              <a:endParaRPr lang="en-US" altLang="zh-CN" sz="2400" b="1" baseline="-25000">
                <a:solidFill>
                  <a:schemeClr val="tx2"/>
                </a:solidFill>
                <a:latin typeface="Times New Roman" pitchFamily="18" charset="0"/>
              </a:endParaRPr>
            </a:p>
          </p:txBody>
        </p:sp>
        <p:sp>
          <p:nvSpPr>
            <p:cNvPr id="96" name="Rectangle 94"/>
            <p:cNvSpPr>
              <a:spLocks noChangeArrowheads="1"/>
            </p:cNvSpPr>
            <p:nvPr/>
          </p:nvSpPr>
          <p:spPr bwMode="auto">
            <a:xfrm>
              <a:off x="4431" y="2277"/>
              <a:ext cx="98"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A</a:t>
              </a:r>
              <a:endParaRPr lang="en-US" altLang="zh-CN" sz="2400" b="1" baseline="-25000">
                <a:solidFill>
                  <a:schemeClr val="tx2"/>
                </a:solidFill>
                <a:latin typeface="Times New Roman" pitchFamily="18" charset="0"/>
              </a:endParaRPr>
            </a:p>
          </p:txBody>
        </p:sp>
        <p:sp>
          <p:nvSpPr>
            <p:cNvPr id="97" name="Rectangle 95"/>
            <p:cNvSpPr>
              <a:spLocks noChangeArrowheads="1"/>
            </p:cNvSpPr>
            <p:nvPr/>
          </p:nvSpPr>
          <p:spPr bwMode="auto">
            <a:xfrm>
              <a:off x="4805" y="2277"/>
              <a:ext cx="98"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A</a:t>
              </a:r>
              <a:endParaRPr lang="en-US" altLang="zh-CN" sz="2400" b="1" baseline="-25000">
                <a:solidFill>
                  <a:schemeClr val="tx2"/>
                </a:solidFill>
                <a:latin typeface="Times New Roman" pitchFamily="18" charset="0"/>
              </a:endParaRPr>
            </a:p>
          </p:txBody>
        </p:sp>
        <p:sp>
          <p:nvSpPr>
            <p:cNvPr id="98" name="Rectangle 96"/>
            <p:cNvSpPr>
              <a:spLocks noChangeArrowheads="1"/>
            </p:cNvSpPr>
            <p:nvPr/>
          </p:nvSpPr>
          <p:spPr bwMode="auto">
            <a:xfrm>
              <a:off x="5005" y="2291"/>
              <a:ext cx="272"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R/W</a:t>
              </a:r>
              <a:endParaRPr lang="en-US" altLang="zh-CN" sz="2400" b="1" baseline="-25000">
                <a:solidFill>
                  <a:schemeClr val="tx2"/>
                </a:solidFill>
                <a:latin typeface="Times New Roman" pitchFamily="18" charset="0"/>
              </a:endParaRPr>
            </a:p>
          </p:txBody>
        </p:sp>
        <p:sp>
          <p:nvSpPr>
            <p:cNvPr id="99" name="Rectangle 97"/>
            <p:cNvSpPr>
              <a:spLocks noChangeArrowheads="1"/>
            </p:cNvSpPr>
            <p:nvPr/>
          </p:nvSpPr>
          <p:spPr bwMode="auto">
            <a:xfrm>
              <a:off x="5285" y="2291"/>
              <a:ext cx="174"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CS</a:t>
              </a:r>
              <a:endParaRPr lang="en-US" altLang="zh-CN" sz="2400" b="1" baseline="-25000">
                <a:solidFill>
                  <a:schemeClr val="tx2"/>
                </a:solidFill>
                <a:latin typeface="Times New Roman" pitchFamily="18" charset="0"/>
              </a:endParaRPr>
            </a:p>
          </p:txBody>
        </p:sp>
        <p:sp>
          <p:nvSpPr>
            <p:cNvPr id="100" name="Rectangle 98"/>
            <p:cNvSpPr>
              <a:spLocks noChangeArrowheads="1"/>
            </p:cNvSpPr>
            <p:nvPr/>
          </p:nvSpPr>
          <p:spPr bwMode="auto">
            <a:xfrm>
              <a:off x="4351" y="2317"/>
              <a:ext cx="48" cy="115"/>
            </a:xfrm>
            <a:prstGeom prst="rect">
              <a:avLst/>
            </a:prstGeom>
            <a:noFill/>
            <a:ln w="9525">
              <a:noFill/>
              <a:miter lim="800000"/>
              <a:headEnd/>
              <a:tailEnd/>
            </a:ln>
          </p:spPr>
          <p:txBody>
            <a:bodyPr wrap="none" lIns="0" tIns="0" rIns="0" bIns="0">
              <a:spAutoFit/>
            </a:bodyPr>
            <a:lstStyle/>
            <a:p>
              <a:pPr algn="l" eaLnBrk="0" hangingPunct="0"/>
              <a:r>
                <a:rPr lang="en-US" altLang="zh-CN" sz="1200" b="1">
                  <a:solidFill>
                    <a:srgbClr val="800080"/>
                  </a:solidFill>
                  <a:latin typeface="Times New Roman" pitchFamily="18" charset="0"/>
                </a:rPr>
                <a:t>0</a:t>
              </a:r>
              <a:endParaRPr lang="en-US" altLang="zh-CN" sz="2400" b="1" baseline="-25000">
                <a:solidFill>
                  <a:schemeClr val="tx2"/>
                </a:solidFill>
                <a:latin typeface="Times New Roman" pitchFamily="18" charset="0"/>
              </a:endParaRPr>
            </a:p>
          </p:txBody>
        </p:sp>
        <p:sp>
          <p:nvSpPr>
            <p:cNvPr id="101" name="Rectangle 99"/>
            <p:cNvSpPr>
              <a:spLocks noChangeArrowheads="1"/>
            </p:cNvSpPr>
            <p:nvPr/>
          </p:nvSpPr>
          <p:spPr bwMode="auto">
            <a:xfrm>
              <a:off x="4538" y="2317"/>
              <a:ext cx="48" cy="115"/>
            </a:xfrm>
            <a:prstGeom prst="rect">
              <a:avLst/>
            </a:prstGeom>
            <a:noFill/>
            <a:ln w="9525">
              <a:noFill/>
              <a:miter lim="800000"/>
              <a:headEnd/>
              <a:tailEnd/>
            </a:ln>
          </p:spPr>
          <p:txBody>
            <a:bodyPr wrap="none" lIns="0" tIns="0" rIns="0" bIns="0">
              <a:spAutoFit/>
            </a:bodyPr>
            <a:lstStyle/>
            <a:p>
              <a:pPr algn="l" eaLnBrk="0" hangingPunct="0"/>
              <a:r>
                <a:rPr lang="en-US" altLang="zh-CN" sz="1200" b="1">
                  <a:solidFill>
                    <a:srgbClr val="800080"/>
                  </a:solidFill>
                  <a:latin typeface="Times New Roman" pitchFamily="18" charset="0"/>
                </a:rPr>
                <a:t>1</a:t>
              </a:r>
              <a:endParaRPr lang="en-US" altLang="zh-CN" sz="2400" b="1" baseline="-25000">
                <a:solidFill>
                  <a:schemeClr val="tx2"/>
                </a:solidFill>
                <a:latin typeface="Times New Roman" pitchFamily="18" charset="0"/>
              </a:endParaRPr>
            </a:p>
          </p:txBody>
        </p:sp>
        <p:sp>
          <p:nvSpPr>
            <p:cNvPr id="102" name="Rectangle 100"/>
            <p:cNvSpPr>
              <a:spLocks noChangeArrowheads="1"/>
            </p:cNvSpPr>
            <p:nvPr/>
          </p:nvSpPr>
          <p:spPr bwMode="auto">
            <a:xfrm>
              <a:off x="4911" y="2331"/>
              <a:ext cx="48" cy="115"/>
            </a:xfrm>
            <a:prstGeom prst="rect">
              <a:avLst/>
            </a:prstGeom>
            <a:noFill/>
            <a:ln w="9525">
              <a:noFill/>
              <a:miter lim="800000"/>
              <a:headEnd/>
              <a:tailEnd/>
            </a:ln>
          </p:spPr>
          <p:txBody>
            <a:bodyPr wrap="none" lIns="0" tIns="0" rIns="0" bIns="0">
              <a:spAutoFit/>
            </a:bodyPr>
            <a:lstStyle/>
            <a:p>
              <a:pPr algn="l" eaLnBrk="0" hangingPunct="0"/>
              <a:r>
                <a:rPr lang="en-US" altLang="zh-CN" sz="1200" b="1">
                  <a:solidFill>
                    <a:srgbClr val="800080"/>
                  </a:solidFill>
                  <a:latin typeface="Times New Roman" pitchFamily="18" charset="0"/>
                </a:rPr>
                <a:t>9</a:t>
              </a:r>
              <a:endParaRPr lang="en-US" altLang="zh-CN" sz="2400" b="1" baseline="-25000">
                <a:solidFill>
                  <a:schemeClr val="tx2"/>
                </a:solidFill>
                <a:latin typeface="Times New Roman" pitchFamily="18" charset="0"/>
              </a:endParaRPr>
            </a:p>
          </p:txBody>
        </p:sp>
        <p:sp>
          <p:nvSpPr>
            <p:cNvPr id="103" name="Rectangle 101"/>
            <p:cNvSpPr>
              <a:spLocks noChangeArrowheads="1"/>
            </p:cNvSpPr>
            <p:nvPr/>
          </p:nvSpPr>
          <p:spPr bwMode="auto">
            <a:xfrm>
              <a:off x="4578" y="2130"/>
              <a:ext cx="198" cy="317"/>
            </a:xfrm>
            <a:prstGeom prst="rect">
              <a:avLst/>
            </a:prstGeom>
            <a:noFill/>
            <a:ln w="9525">
              <a:noFill/>
              <a:miter lim="800000"/>
              <a:headEnd/>
              <a:tailEnd/>
            </a:ln>
          </p:spPr>
          <p:txBody>
            <a:bodyPr wrap="none" lIns="0" tIns="0" rIns="0" bIns="0">
              <a:spAutoFit/>
            </a:bodyPr>
            <a:lstStyle/>
            <a:p>
              <a:pPr algn="l" eaLnBrk="0" hangingPunct="0"/>
              <a:r>
                <a:rPr lang="en-US" altLang="zh-CN" sz="3300" b="1">
                  <a:solidFill>
                    <a:srgbClr val="800080"/>
                  </a:solidFill>
                  <a:latin typeface="Times New Roman" pitchFamily="18" charset="0"/>
                </a:rPr>
                <a:t>...</a:t>
              </a:r>
              <a:endParaRPr lang="en-US" altLang="zh-CN" sz="2400" b="1" baseline="-25000">
                <a:solidFill>
                  <a:schemeClr val="tx2"/>
                </a:solidFill>
                <a:latin typeface="Times New Roman" pitchFamily="18" charset="0"/>
              </a:endParaRPr>
            </a:p>
          </p:txBody>
        </p:sp>
        <p:sp>
          <p:nvSpPr>
            <p:cNvPr id="104" name="Rectangle 102"/>
            <p:cNvSpPr>
              <a:spLocks noChangeArrowheads="1"/>
            </p:cNvSpPr>
            <p:nvPr/>
          </p:nvSpPr>
          <p:spPr bwMode="auto">
            <a:xfrm>
              <a:off x="4765" y="1784"/>
              <a:ext cx="197"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I/O</a:t>
              </a:r>
              <a:endParaRPr lang="en-US" altLang="zh-CN" sz="2400" b="1" baseline="-25000">
                <a:solidFill>
                  <a:schemeClr val="tx2"/>
                </a:solidFill>
                <a:latin typeface="Times New Roman" pitchFamily="18" charset="0"/>
              </a:endParaRPr>
            </a:p>
          </p:txBody>
        </p:sp>
        <p:sp>
          <p:nvSpPr>
            <p:cNvPr id="105" name="Rectangle 103"/>
            <p:cNvSpPr>
              <a:spLocks noChangeArrowheads="1"/>
            </p:cNvSpPr>
            <p:nvPr/>
          </p:nvSpPr>
          <p:spPr bwMode="auto">
            <a:xfrm>
              <a:off x="4898" y="1397"/>
              <a:ext cx="197"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I/O</a:t>
              </a:r>
              <a:endParaRPr lang="en-US" altLang="zh-CN" sz="2400" b="1" baseline="-25000">
                <a:solidFill>
                  <a:schemeClr val="tx2"/>
                </a:solidFill>
                <a:latin typeface="Times New Roman" pitchFamily="18" charset="0"/>
              </a:endParaRPr>
            </a:p>
          </p:txBody>
        </p:sp>
        <p:sp>
          <p:nvSpPr>
            <p:cNvPr id="106" name="Rectangle 104"/>
            <p:cNvSpPr>
              <a:spLocks noChangeArrowheads="1"/>
            </p:cNvSpPr>
            <p:nvPr/>
          </p:nvSpPr>
          <p:spPr bwMode="auto">
            <a:xfrm>
              <a:off x="3857" y="1890"/>
              <a:ext cx="198" cy="317"/>
            </a:xfrm>
            <a:prstGeom prst="rect">
              <a:avLst/>
            </a:prstGeom>
            <a:noFill/>
            <a:ln w="9525">
              <a:noFill/>
              <a:miter lim="800000"/>
              <a:headEnd/>
              <a:tailEnd/>
            </a:ln>
          </p:spPr>
          <p:txBody>
            <a:bodyPr wrap="none" lIns="0" tIns="0" rIns="0" bIns="0">
              <a:spAutoFit/>
            </a:bodyPr>
            <a:lstStyle/>
            <a:p>
              <a:pPr algn="l" eaLnBrk="0" hangingPunct="0"/>
              <a:r>
                <a:rPr lang="en-US" altLang="zh-CN" sz="3300" b="1">
                  <a:solidFill>
                    <a:srgbClr val="800080"/>
                  </a:solidFill>
                  <a:latin typeface="Times New Roman" pitchFamily="18" charset="0"/>
                </a:rPr>
                <a:t>...</a:t>
              </a:r>
              <a:endParaRPr lang="en-US" altLang="zh-CN" sz="2400" b="1" baseline="-25000">
                <a:solidFill>
                  <a:schemeClr val="tx2"/>
                </a:solidFill>
                <a:latin typeface="Times New Roman" pitchFamily="18" charset="0"/>
              </a:endParaRPr>
            </a:p>
          </p:txBody>
        </p:sp>
        <p:sp>
          <p:nvSpPr>
            <p:cNvPr id="107" name="Rectangle 105"/>
            <p:cNvSpPr>
              <a:spLocks noChangeArrowheads="1"/>
            </p:cNvSpPr>
            <p:nvPr/>
          </p:nvSpPr>
          <p:spPr bwMode="auto">
            <a:xfrm>
              <a:off x="387" y="2611"/>
              <a:ext cx="98"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A</a:t>
              </a:r>
              <a:endParaRPr lang="en-US" altLang="zh-CN" sz="2400" b="1" baseline="-25000">
                <a:solidFill>
                  <a:schemeClr val="tx2"/>
                </a:solidFill>
                <a:latin typeface="Times New Roman" pitchFamily="18" charset="0"/>
              </a:endParaRPr>
            </a:p>
          </p:txBody>
        </p:sp>
        <p:sp>
          <p:nvSpPr>
            <p:cNvPr id="108" name="Rectangle 106"/>
            <p:cNvSpPr>
              <a:spLocks noChangeArrowheads="1"/>
            </p:cNvSpPr>
            <p:nvPr/>
          </p:nvSpPr>
          <p:spPr bwMode="auto">
            <a:xfrm>
              <a:off x="373" y="3038"/>
              <a:ext cx="98"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A</a:t>
              </a:r>
              <a:endParaRPr lang="en-US" altLang="zh-CN" sz="2400" b="1" baseline="-25000">
                <a:solidFill>
                  <a:schemeClr val="tx2"/>
                </a:solidFill>
                <a:latin typeface="Times New Roman" pitchFamily="18" charset="0"/>
              </a:endParaRPr>
            </a:p>
          </p:txBody>
        </p:sp>
        <p:sp>
          <p:nvSpPr>
            <p:cNvPr id="109" name="Rectangle 107"/>
            <p:cNvSpPr>
              <a:spLocks noChangeArrowheads="1"/>
            </p:cNvSpPr>
            <p:nvPr/>
          </p:nvSpPr>
          <p:spPr bwMode="auto">
            <a:xfrm>
              <a:off x="494" y="2677"/>
              <a:ext cx="48" cy="115"/>
            </a:xfrm>
            <a:prstGeom prst="rect">
              <a:avLst/>
            </a:prstGeom>
            <a:noFill/>
            <a:ln w="9525">
              <a:noFill/>
              <a:miter lim="800000"/>
              <a:headEnd/>
              <a:tailEnd/>
            </a:ln>
          </p:spPr>
          <p:txBody>
            <a:bodyPr wrap="none" lIns="0" tIns="0" rIns="0" bIns="0">
              <a:spAutoFit/>
            </a:bodyPr>
            <a:lstStyle/>
            <a:p>
              <a:pPr algn="l" eaLnBrk="0" hangingPunct="0"/>
              <a:r>
                <a:rPr lang="en-US" altLang="zh-CN" sz="1200" b="1">
                  <a:solidFill>
                    <a:srgbClr val="800080"/>
                  </a:solidFill>
                  <a:latin typeface="Times New Roman" pitchFamily="18" charset="0"/>
                </a:rPr>
                <a:t>0</a:t>
              </a:r>
              <a:endParaRPr lang="en-US" altLang="zh-CN" sz="2400" b="1" baseline="-25000">
                <a:solidFill>
                  <a:schemeClr val="tx2"/>
                </a:solidFill>
                <a:latin typeface="Times New Roman" pitchFamily="18" charset="0"/>
              </a:endParaRPr>
            </a:p>
          </p:txBody>
        </p:sp>
        <p:sp>
          <p:nvSpPr>
            <p:cNvPr id="110" name="Rectangle 108"/>
            <p:cNvSpPr>
              <a:spLocks noChangeArrowheads="1"/>
            </p:cNvSpPr>
            <p:nvPr/>
          </p:nvSpPr>
          <p:spPr bwMode="auto">
            <a:xfrm>
              <a:off x="494" y="2838"/>
              <a:ext cx="48" cy="115"/>
            </a:xfrm>
            <a:prstGeom prst="rect">
              <a:avLst/>
            </a:prstGeom>
            <a:noFill/>
            <a:ln w="9525">
              <a:noFill/>
              <a:miter lim="800000"/>
              <a:headEnd/>
              <a:tailEnd/>
            </a:ln>
          </p:spPr>
          <p:txBody>
            <a:bodyPr wrap="none" lIns="0" tIns="0" rIns="0" bIns="0">
              <a:spAutoFit/>
            </a:bodyPr>
            <a:lstStyle/>
            <a:p>
              <a:pPr algn="l" eaLnBrk="0" hangingPunct="0"/>
              <a:r>
                <a:rPr lang="en-US" altLang="zh-CN" sz="1200" b="1">
                  <a:solidFill>
                    <a:srgbClr val="800080"/>
                  </a:solidFill>
                  <a:latin typeface="Times New Roman" pitchFamily="18" charset="0"/>
                </a:rPr>
                <a:t>1</a:t>
              </a:r>
              <a:endParaRPr lang="en-US" altLang="zh-CN" sz="2400" b="1" baseline="-25000">
                <a:solidFill>
                  <a:schemeClr val="tx2"/>
                </a:solidFill>
                <a:latin typeface="Times New Roman" pitchFamily="18" charset="0"/>
              </a:endParaRPr>
            </a:p>
          </p:txBody>
        </p:sp>
        <p:sp>
          <p:nvSpPr>
            <p:cNvPr id="111" name="Rectangle 109"/>
            <p:cNvSpPr>
              <a:spLocks noChangeArrowheads="1"/>
            </p:cNvSpPr>
            <p:nvPr/>
          </p:nvSpPr>
          <p:spPr bwMode="auto">
            <a:xfrm>
              <a:off x="307" y="3211"/>
              <a:ext cx="272"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R/W</a:t>
              </a:r>
              <a:endParaRPr lang="en-US" altLang="zh-CN" sz="2400" b="1" baseline="-25000">
                <a:solidFill>
                  <a:schemeClr val="tx2"/>
                </a:solidFill>
                <a:latin typeface="Times New Roman" pitchFamily="18" charset="0"/>
              </a:endParaRPr>
            </a:p>
          </p:txBody>
        </p:sp>
        <p:sp>
          <p:nvSpPr>
            <p:cNvPr id="112" name="Rectangle 110"/>
            <p:cNvSpPr>
              <a:spLocks noChangeArrowheads="1"/>
            </p:cNvSpPr>
            <p:nvPr/>
          </p:nvSpPr>
          <p:spPr bwMode="auto">
            <a:xfrm>
              <a:off x="373" y="3358"/>
              <a:ext cx="174"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CS</a:t>
              </a:r>
              <a:endParaRPr lang="en-US" altLang="zh-CN" sz="2400" b="1" baseline="-25000">
                <a:solidFill>
                  <a:schemeClr val="tx2"/>
                </a:solidFill>
                <a:latin typeface="Times New Roman" pitchFamily="18" charset="0"/>
              </a:endParaRPr>
            </a:p>
          </p:txBody>
        </p:sp>
        <p:sp>
          <p:nvSpPr>
            <p:cNvPr id="113" name="Rectangle 111"/>
            <p:cNvSpPr>
              <a:spLocks noChangeArrowheads="1"/>
            </p:cNvSpPr>
            <p:nvPr/>
          </p:nvSpPr>
          <p:spPr bwMode="auto">
            <a:xfrm>
              <a:off x="1842" y="1463"/>
              <a:ext cx="48" cy="115"/>
            </a:xfrm>
            <a:prstGeom prst="rect">
              <a:avLst/>
            </a:prstGeom>
            <a:noFill/>
            <a:ln w="9525">
              <a:noFill/>
              <a:miter lim="800000"/>
              <a:headEnd/>
              <a:tailEnd/>
            </a:ln>
          </p:spPr>
          <p:txBody>
            <a:bodyPr wrap="none" lIns="0" tIns="0" rIns="0" bIns="0">
              <a:spAutoFit/>
            </a:bodyPr>
            <a:lstStyle/>
            <a:p>
              <a:pPr algn="l" eaLnBrk="0" hangingPunct="0"/>
              <a:r>
                <a:rPr lang="en-US" altLang="zh-CN" sz="1200" b="1">
                  <a:solidFill>
                    <a:srgbClr val="800080"/>
                  </a:solidFill>
                  <a:latin typeface="Times New Roman" pitchFamily="18" charset="0"/>
                </a:rPr>
                <a:t>0</a:t>
              </a:r>
              <a:endParaRPr lang="en-US" altLang="zh-CN" sz="2400" b="1" baseline="-25000">
                <a:solidFill>
                  <a:schemeClr val="tx2"/>
                </a:solidFill>
                <a:latin typeface="Times New Roman" pitchFamily="18" charset="0"/>
              </a:endParaRPr>
            </a:p>
          </p:txBody>
        </p:sp>
        <p:sp>
          <p:nvSpPr>
            <p:cNvPr id="114" name="Rectangle 112"/>
            <p:cNvSpPr>
              <a:spLocks noChangeArrowheads="1"/>
            </p:cNvSpPr>
            <p:nvPr/>
          </p:nvSpPr>
          <p:spPr bwMode="auto">
            <a:xfrm>
              <a:off x="3296" y="1450"/>
              <a:ext cx="48" cy="115"/>
            </a:xfrm>
            <a:prstGeom prst="rect">
              <a:avLst/>
            </a:prstGeom>
            <a:noFill/>
            <a:ln w="9525">
              <a:noFill/>
              <a:miter lim="800000"/>
              <a:headEnd/>
              <a:tailEnd/>
            </a:ln>
          </p:spPr>
          <p:txBody>
            <a:bodyPr wrap="none" lIns="0" tIns="0" rIns="0" bIns="0">
              <a:spAutoFit/>
            </a:bodyPr>
            <a:lstStyle/>
            <a:p>
              <a:pPr algn="l" eaLnBrk="0" hangingPunct="0"/>
              <a:r>
                <a:rPr lang="en-US" altLang="zh-CN" sz="1200" b="1">
                  <a:solidFill>
                    <a:srgbClr val="800080"/>
                  </a:solidFill>
                  <a:latin typeface="Times New Roman" pitchFamily="18" charset="0"/>
                </a:rPr>
                <a:t>1</a:t>
              </a:r>
              <a:endParaRPr lang="en-US" altLang="zh-CN" sz="2400" b="1" baseline="-25000">
                <a:solidFill>
                  <a:schemeClr val="tx2"/>
                </a:solidFill>
                <a:latin typeface="Times New Roman" pitchFamily="18" charset="0"/>
              </a:endParaRPr>
            </a:p>
          </p:txBody>
        </p:sp>
        <p:sp>
          <p:nvSpPr>
            <p:cNvPr id="115" name="Rectangle 113"/>
            <p:cNvSpPr>
              <a:spLocks noChangeArrowheads="1"/>
            </p:cNvSpPr>
            <p:nvPr/>
          </p:nvSpPr>
          <p:spPr bwMode="auto">
            <a:xfrm>
              <a:off x="5071" y="1450"/>
              <a:ext cx="48" cy="115"/>
            </a:xfrm>
            <a:prstGeom prst="rect">
              <a:avLst/>
            </a:prstGeom>
            <a:noFill/>
            <a:ln w="9525">
              <a:noFill/>
              <a:miter lim="800000"/>
              <a:headEnd/>
              <a:tailEnd/>
            </a:ln>
          </p:spPr>
          <p:txBody>
            <a:bodyPr wrap="none" lIns="0" tIns="0" rIns="0" bIns="0">
              <a:spAutoFit/>
            </a:bodyPr>
            <a:lstStyle/>
            <a:p>
              <a:pPr algn="l" eaLnBrk="0" hangingPunct="0"/>
              <a:r>
                <a:rPr lang="en-US" altLang="zh-CN" sz="1200" b="1">
                  <a:solidFill>
                    <a:srgbClr val="800080"/>
                  </a:solidFill>
                  <a:latin typeface="Times New Roman" pitchFamily="18" charset="0"/>
                </a:rPr>
                <a:t>7</a:t>
              </a:r>
              <a:endParaRPr lang="en-US" altLang="zh-CN" sz="2400" b="1" baseline="-25000">
                <a:solidFill>
                  <a:schemeClr val="tx2"/>
                </a:solidFill>
                <a:latin typeface="Times New Roman" pitchFamily="18" charset="0"/>
              </a:endParaRPr>
            </a:p>
          </p:txBody>
        </p:sp>
        <p:sp>
          <p:nvSpPr>
            <p:cNvPr id="116" name="Rectangle 114"/>
            <p:cNvSpPr>
              <a:spLocks noChangeArrowheads="1"/>
            </p:cNvSpPr>
            <p:nvPr/>
          </p:nvSpPr>
          <p:spPr bwMode="auto">
            <a:xfrm>
              <a:off x="3123" y="2317"/>
              <a:ext cx="48" cy="115"/>
            </a:xfrm>
            <a:prstGeom prst="rect">
              <a:avLst/>
            </a:prstGeom>
            <a:noFill/>
            <a:ln w="9525">
              <a:noFill/>
              <a:miter lim="800000"/>
              <a:headEnd/>
              <a:tailEnd/>
            </a:ln>
          </p:spPr>
          <p:txBody>
            <a:bodyPr wrap="none" lIns="0" tIns="0" rIns="0" bIns="0">
              <a:spAutoFit/>
            </a:bodyPr>
            <a:lstStyle/>
            <a:p>
              <a:pPr algn="l" eaLnBrk="0" hangingPunct="0"/>
              <a:r>
                <a:rPr lang="en-US" altLang="zh-CN" sz="1200" b="1">
                  <a:solidFill>
                    <a:srgbClr val="800080"/>
                  </a:solidFill>
                  <a:latin typeface="Times New Roman" pitchFamily="18" charset="0"/>
                </a:rPr>
                <a:t>9</a:t>
              </a:r>
              <a:endParaRPr lang="en-US" altLang="zh-CN" sz="2400" b="1" baseline="-25000">
                <a:solidFill>
                  <a:schemeClr val="tx2"/>
                </a:solidFill>
                <a:latin typeface="Times New Roman" pitchFamily="18" charset="0"/>
              </a:endParaRPr>
            </a:p>
          </p:txBody>
        </p:sp>
        <p:sp>
          <p:nvSpPr>
            <p:cNvPr id="117" name="Rectangle 115"/>
            <p:cNvSpPr>
              <a:spLocks noChangeArrowheads="1"/>
            </p:cNvSpPr>
            <p:nvPr/>
          </p:nvSpPr>
          <p:spPr bwMode="auto">
            <a:xfrm>
              <a:off x="1655" y="2331"/>
              <a:ext cx="48" cy="115"/>
            </a:xfrm>
            <a:prstGeom prst="rect">
              <a:avLst/>
            </a:prstGeom>
            <a:noFill/>
            <a:ln w="9525">
              <a:noFill/>
              <a:miter lim="800000"/>
              <a:headEnd/>
              <a:tailEnd/>
            </a:ln>
          </p:spPr>
          <p:txBody>
            <a:bodyPr wrap="none" lIns="0" tIns="0" rIns="0" bIns="0">
              <a:spAutoFit/>
            </a:bodyPr>
            <a:lstStyle/>
            <a:p>
              <a:pPr algn="l" eaLnBrk="0" hangingPunct="0"/>
              <a:r>
                <a:rPr lang="en-US" altLang="zh-CN" sz="1200" b="1">
                  <a:solidFill>
                    <a:srgbClr val="800080"/>
                  </a:solidFill>
                  <a:latin typeface="Times New Roman" pitchFamily="18" charset="0"/>
                </a:rPr>
                <a:t>9</a:t>
              </a:r>
              <a:endParaRPr lang="en-US" altLang="zh-CN" sz="2400" b="1" baseline="-25000">
                <a:solidFill>
                  <a:schemeClr val="tx2"/>
                </a:solidFill>
                <a:latin typeface="Times New Roman" pitchFamily="18" charset="0"/>
              </a:endParaRPr>
            </a:p>
          </p:txBody>
        </p:sp>
        <p:sp>
          <p:nvSpPr>
            <p:cNvPr id="118" name="Rectangle 116"/>
            <p:cNvSpPr>
              <a:spLocks noChangeArrowheads="1"/>
            </p:cNvSpPr>
            <p:nvPr/>
          </p:nvSpPr>
          <p:spPr bwMode="auto">
            <a:xfrm>
              <a:off x="494" y="3091"/>
              <a:ext cx="48" cy="115"/>
            </a:xfrm>
            <a:prstGeom prst="rect">
              <a:avLst/>
            </a:prstGeom>
            <a:noFill/>
            <a:ln w="9525">
              <a:noFill/>
              <a:miter lim="800000"/>
              <a:headEnd/>
              <a:tailEnd/>
            </a:ln>
          </p:spPr>
          <p:txBody>
            <a:bodyPr wrap="none" lIns="0" tIns="0" rIns="0" bIns="0">
              <a:spAutoFit/>
            </a:bodyPr>
            <a:lstStyle/>
            <a:p>
              <a:pPr algn="l" eaLnBrk="0" hangingPunct="0"/>
              <a:r>
                <a:rPr lang="en-US" altLang="zh-CN" sz="1200" b="1">
                  <a:solidFill>
                    <a:srgbClr val="800080"/>
                  </a:solidFill>
                  <a:latin typeface="Times New Roman" pitchFamily="18" charset="0"/>
                </a:rPr>
                <a:t>9</a:t>
              </a:r>
              <a:endParaRPr lang="en-US" altLang="zh-CN" sz="2400" b="1" baseline="-25000">
                <a:solidFill>
                  <a:schemeClr val="tx2"/>
                </a:solidFill>
                <a:latin typeface="Times New Roman" pitchFamily="18" charset="0"/>
              </a:endParaRPr>
            </a:p>
          </p:txBody>
        </p:sp>
        <p:sp>
          <p:nvSpPr>
            <p:cNvPr id="119" name="Rectangle 117"/>
            <p:cNvSpPr>
              <a:spLocks noChangeArrowheads="1"/>
            </p:cNvSpPr>
            <p:nvPr/>
          </p:nvSpPr>
          <p:spPr bwMode="auto">
            <a:xfrm>
              <a:off x="387" y="2758"/>
              <a:ext cx="98" cy="163"/>
            </a:xfrm>
            <a:prstGeom prst="rect">
              <a:avLst/>
            </a:prstGeom>
            <a:noFill/>
            <a:ln w="9525">
              <a:noFill/>
              <a:miter lim="800000"/>
              <a:headEnd/>
              <a:tailEnd/>
            </a:ln>
          </p:spPr>
          <p:txBody>
            <a:bodyPr wrap="none" lIns="0" tIns="0" rIns="0" bIns="0">
              <a:spAutoFit/>
            </a:bodyPr>
            <a:lstStyle/>
            <a:p>
              <a:pPr algn="l" eaLnBrk="0" hangingPunct="0"/>
              <a:r>
                <a:rPr lang="en-US" altLang="zh-CN" sz="1700" b="1">
                  <a:solidFill>
                    <a:srgbClr val="800080"/>
                  </a:solidFill>
                  <a:latin typeface="Times New Roman" pitchFamily="18" charset="0"/>
                </a:rPr>
                <a:t>A</a:t>
              </a:r>
              <a:endParaRPr lang="en-US" altLang="zh-CN" sz="2400" b="1" baseline="-25000">
                <a:solidFill>
                  <a:schemeClr val="tx2"/>
                </a:solidFill>
                <a:latin typeface="Times New Roman" pitchFamily="18" charset="0"/>
              </a:endParaRPr>
            </a:p>
          </p:txBody>
        </p:sp>
      </p:grpSp>
      <p:sp>
        <p:nvSpPr>
          <p:cNvPr id="121" name="灯片编号占位符 120"/>
          <p:cNvSpPr>
            <a:spLocks noGrp="1"/>
          </p:cNvSpPr>
          <p:nvPr>
            <p:ph type="sldNum" sz="quarter" idx="12"/>
          </p:nvPr>
        </p:nvSpPr>
        <p:spPr/>
        <p:txBody>
          <a:bodyPr/>
          <a:lstStyle/>
          <a:p>
            <a:pPr>
              <a:defRPr/>
            </a:pPr>
            <a:fld id="{F38CFDAA-5283-40C9-80A4-C3781C02EB22}" type="slidenum">
              <a:rPr lang="en-US" altLang="zh-CN" smtClean="0"/>
              <a:pPr>
                <a:defRPr/>
              </a:pPr>
              <a:t>44</a:t>
            </a:fld>
            <a:endParaRPr lang="en-US" altLang="zh-CN"/>
          </a:p>
        </p:txBody>
      </p:sp>
      <p:sp>
        <p:nvSpPr>
          <p:cNvPr id="122" name="页脚占位符 121"/>
          <p:cNvSpPr>
            <a:spLocks noGrp="1"/>
          </p:cNvSpPr>
          <p:nvPr>
            <p:ph type="ftr" sz="quarter" idx="11"/>
          </p:nvPr>
        </p:nvSpPr>
        <p:spPr/>
        <p:txBody>
          <a:bodyPr/>
          <a:lstStyle/>
          <a:p>
            <a:pPr>
              <a:defRPr/>
            </a:pPr>
            <a:r>
              <a:rPr lang="en-US" altLang="zh-CN"/>
              <a:t>PLDs</a:t>
            </a:r>
          </a:p>
        </p:txBody>
      </p:sp>
      <p:sp>
        <p:nvSpPr>
          <p:cNvPr id="2" name="日期占位符 1"/>
          <p:cNvSpPr>
            <a:spLocks noGrp="1"/>
          </p:cNvSpPr>
          <p:nvPr>
            <p:ph type="dt" sz="half" idx="10"/>
          </p:nvPr>
        </p:nvSpPr>
        <p:spPr/>
        <p:txBody>
          <a:bodyPr/>
          <a:lstStyle/>
          <a:p>
            <a:pPr>
              <a:defRPr/>
            </a:pPr>
            <a:fld id="{AA9DF27A-C012-4A55-A686-6AF1DFC604AC}" type="datetime2">
              <a:rPr lang="zh-CN" altLang="en-US" smtClean="0"/>
              <a:t>2019年6月4日</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4278"/>
                                        </p:tgtEl>
                                        <p:attrNameLst>
                                          <p:attrName>style.visibility</p:attrName>
                                        </p:attrNameLst>
                                      </p:cBhvr>
                                      <p:to>
                                        <p:strVal val="visible"/>
                                      </p:to>
                                    </p:set>
                                    <p:anim to="" calcmode="lin" valueType="num">
                                      <p:cBhvr>
                                        <p:cTn id="7" dur="1" fill="hold"/>
                                        <p:tgtEl>
                                          <p:spTgt spid="54278"/>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a:t>存储器的容量扩展（二）</a:t>
            </a:r>
          </a:p>
        </p:txBody>
      </p:sp>
      <p:sp>
        <p:nvSpPr>
          <p:cNvPr id="56323" name="Rectangle 3"/>
          <p:cNvSpPr>
            <a:spLocks noGrp="1" noChangeArrowheads="1"/>
          </p:cNvSpPr>
          <p:nvPr>
            <p:ph type="body" idx="1"/>
          </p:nvPr>
        </p:nvSpPr>
        <p:spPr>
          <a:xfrm>
            <a:off x="566738" y="1119173"/>
            <a:ext cx="8001000" cy="638175"/>
          </a:xfrm>
        </p:spPr>
        <p:txBody>
          <a:bodyPr/>
          <a:lstStyle/>
          <a:p>
            <a:pPr>
              <a:buFont typeface="Wingdings" pitchFamily="2" charset="2"/>
              <a:buNone/>
            </a:pPr>
            <a:r>
              <a:rPr lang="zh-CN" altLang="en-US" dirty="0"/>
              <a:t>二、字扩展</a:t>
            </a:r>
          </a:p>
        </p:txBody>
      </p:sp>
      <p:sp>
        <p:nvSpPr>
          <p:cNvPr id="56325" name="Text Box 5"/>
          <p:cNvSpPr txBox="1">
            <a:spLocks noChangeArrowheads="1"/>
          </p:cNvSpPr>
          <p:nvPr/>
        </p:nvSpPr>
        <p:spPr bwMode="auto">
          <a:xfrm>
            <a:off x="1455738" y="1636995"/>
            <a:ext cx="5663730" cy="461665"/>
          </a:xfrm>
          <a:prstGeom prst="rect">
            <a:avLst/>
          </a:prstGeom>
          <a:noFill/>
          <a:ln w="9525">
            <a:noFill/>
            <a:miter lim="800000"/>
            <a:headEnd/>
            <a:tailEnd/>
          </a:ln>
          <a:effectLst/>
        </p:spPr>
        <p:txBody>
          <a:bodyPr wrap="none">
            <a:spAutoFit/>
          </a:bodyPr>
          <a:lstStyle/>
          <a:p>
            <a:r>
              <a:rPr lang="zh-CN" altLang="en-US" sz="2400" dirty="0"/>
              <a:t>将</a:t>
            </a:r>
            <a:r>
              <a:rPr lang="en-US" altLang="zh-CN" sz="2400" dirty="0"/>
              <a:t>4</a:t>
            </a:r>
            <a:r>
              <a:rPr lang="zh-CN" altLang="en-US" sz="2400" dirty="0"/>
              <a:t>片</a:t>
            </a:r>
            <a:r>
              <a:rPr lang="en-US" altLang="zh-CN" sz="2400" dirty="0"/>
              <a:t>256*8</a:t>
            </a:r>
            <a:r>
              <a:rPr lang="zh-CN" altLang="en-US" sz="2400" dirty="0"/>
              <a:t>的</a:t>
            </a:r>
            <a:r>
              <a:rPr lang="en-US" altLang="zh-CN" sz="2400" dirty="0"/>
              <a:t>RAM</a:t>
            </a:r>
            <a:r>
              <a:rPr lang="zh-CN" altLang="en-US" sz="2400" dirty="0"/>
              <a:t>扩展成</a:t>
            </a:r>
            <a:r>
              <a:rPr lang="en-US" altLang="zh-CN" sz="2400" dirty="0"/>
              <a:t>1024*8</a:t>
            </a:r>
            <a:r>
              <a:rPr lang="zh-CN" altLang="en-US" sz="2400" dirty="0"/>
              <a:t>的</a:t>
            </a:r>
            <a:r>
              <a:rPr lang="en-US" altLang="zh-CN" sz="2400" dirty="0"/>
              <a:t>RAM</a:t>
            </a:r>
          </a:p>
        </p:txBody>
      </p:sp>
      <p:sp>
        <p:nvSpPr>
          <p:cNvPr id="56326" name="Rectangle 6"/>
          <p:cNvSpPr>
            <a:spLocks noChangeArrowheads="1"/>
          </p:cNvSpPr>
          <p:nvPr/>
        </p:nvSpPr>
        <p:spPr bwMode="auto">
          <a:xfrm>
            <a:off x="1476375" y="2098660"/>
            <a:ext cx="7024680" cy="954107"/>
          </a:xfrm>
          <a:prstGeom prst="rect">
            <a:avLst/>
          </a:prstGeom>
          <a:solidFill>
            <a:schemeClr val="accent5">
              <a:lumMod val="20000"/>
              <a:lumOff val="80000"/>
            </a:schemeClr>
          </a:solidFill>
          <a:ln w="9525">
            <a:solidFill>
              <a:schemeClr val="tx1"/>
            </a:solidFill>
            <a:miter lim="800000"/>
            <a:headEnd/>
            <a:tailEnd/>
          </a:ln>
          <a:effectLst/>
        </p:spPr>
        <p:txBody>
          <a:bodyPr wrap="none">
            <a:spAutoFit/>
          </a:bodyPr>
          <a:lstStyle/>
          <a:p>
            <a:r>
              <a:rPr lang="zh-CN" altLang="en-US" sz="2400" dirty="0"/>
              <a:t>要点：所有</a:t>
            </a:r>
            <a:r>
              <a:rPr lang="en-US" altLang="zh-CN" sz="2400" dirty="0"/>
              <a:t>RAM</a:t>
            </a:r>
            <a:r>
              <a:rPr lang="zh-CN" altLang="en-US" sz="2400" dirty="0"/>
              <a:t>使用相同的地址线和读写控制线，</a:t>
            </a:r>
          </a:p>
          <a:p>
            <a:r>
              <a:rPr lang="zh-CN" altLang="en-US" sz="2400" dirty="0"/>
              <a:t>但是</a:t>
            </a:r>
            <a:r>
              <a:rPr lang="zh-CN" altLang="en-US" sz="3200" b="1" dirty="0">
                <a:solidFill>
                  <a:srgbClr val="FF3300"/>
                </a:solidFill>
                <a:ea typeface="华文新魏" pitchFamily="2" charset="-122"/>
              </a:rPr>
              <a:t>片选</a:t>
            </a:r>
            <a:r>
              <a:rPr lang="zh-CN" altLang="en-US" sz="2400" dirty="0"/>
              <a:t>信号不同，由译码器产生。</a:t>
            </a:r>
          </a:p>
        </p:txBody>
      </p:sp>
      <p:pic>
        <p:nvPicPr>
          <p:cNvPr id="7" name="Picture 7"/>
          <p:cNvPicPr>
            <a:picLocks noChangeAspect="1" noChangeArrowheads="1"/>
          </p:cNvPicPr>
          <p:nvPr/>
        </p:nvPicPr>
        <p:blipFill>
          <a:blip r:embed="rId3" cstate="print"/>
          <a:srcRect/>
          <a:stretch>
            <a:fillRect/>
          </a:stretch>
        </p:blipFill>
        <p:spPr bwMode="auto">
          <a:xfrm>
            <a:off x="1476374" y="3214686"/>
            <a:ext cx="6810401" cy="3076575"/>
          </a:xfrm>
          <a:prstGeom prst="rect">
            <a:avLst/>
          </a:prstGeom>
          <a:noFill/>
          <a:ln w="9525">
            <a:solidFill>
              <a:schemeClr val="tx1"/>
            </a:solidFill>
            <a:miter lim="800000"/>
            <a:headEnd/>
            <a:tailEnd/>
          </a:ln>
        </p:spPr>
      </p:pic>
      <p:sp>
        <p:nvSpPr>
          <p:cNvPr id="206" name="灯片编号占位符 205"/>
          <p:cNvSpPr>
            <a:spLocks noGrp="1"/>
          </p:cNvSpPr>
          <p:nvPr>
            <p:ph type="sldNum" sz="quarter" idx="12"/>
          </p:nvPr>
        </p:nvSpPr>
        <p:spPr/>
        <p:txBody>
          <a:bodyPr/>
          <a:lstStyle/>
          <a:p>
            <a:pPr>
              <a:defRPr/>
            </a:pPr>
            <a:fld id="{F38CFDAA-5283-40C9-80A4-C3781C02EB22}" type="slidenum">
              <a:rPr lang="en-US" altLang="zh-CN" smtClean="0"/>
              <a:pPr>
                <a:defRPr/>
              </a:pPr>
              <a:t>45</a:t>
            </a:fld>
            <a:endParaRPr lang="en-US" altLang="zh-CN"/>
          </a:p>
        </p:txBody>
      </p:sp>
      <p:sp>
        <p:nvSpPr>
          <p:cNvPr id="207" name="页脚占位符 206"/>
          <p:cNvSpPr>
            <a:spLocks noGrp="1"/>
          </p:cNvSpPr>
          <p:nvPr>
            <p:ph type="ftr" sz="quarter" idx="11"/>
          </p:nvPr>
        </p:nvSpPr>
        <p:spPr/>
        <p:txBody>
          <a:bodyPr/>
          <a:lstStyle/>
          <a:p>
            <a:pPr>
              <a:defRPr/>
            </a:pPr>
            <a:r>
              <a:rPr lang="en-US" altLang="zh-CN"/>
              <a:t>PLDs</a:t>
            </a:r>
          </a:p>
        </p:txBody>
      </p:sp>
      <p:sp>
        <p:nvSpPr>
          <p:cNvPr id="2" name="日期占位符 1"/>
          <p:cNvSpPr>
            <a:spLocks noGrp="1"/>
          </p:cNvSpPr>
          <p:nvPr>
            <p:ph type="dt" sz="half" idx="10"/>
          </p:nvPr>
        </p:nvSpPr>
        <p:spPr/>
        <p:txBody>
          <a:bodyPr/>
          <a:lstStyle/>
          <a:p>
            <a:pPr>
              <a:defRPr/>
            </a:pPr>
            <a:fld id="{F2FF4CB6-22CD-4261-A9D2-7F105BB85576}" type="datetime2">
              <a:rPr lang="zh-CN" altLang="en-US" smtClean="0"/>
              <a:t>2019年6月4日</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6326"/>
                                        </p:tgtEl>
                                        <p:attrNameLst>
                                          <p:attrName>style.visibility</p:attrName>
                                        </p:attrNameLst>
                                      </p:cBhvr>
                                      <p:to>
                                        <p:strVal val="visible"/>
                                      </p:to>
                                    </p:set>
                                    <p:anim to="" calcmode="lin" valueType="num">
                                      <p:cBhvr>
                                        <p:cTn id="7" dur="1" fill="hold"/>
                                        <p:tgtEl>
                                          <p:spTgt spid="56326"/>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to="" calcmode="lin" valueType="num">
                                      <p:cBhvr>
                                        <p:cTn id="12"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6"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1" name="页脚占位符 4"/>
          <p:cNvSpPr>
            <a:spLocks noGrp="1"/>
          </p:cNvSpPr>
          <p:nvPr>
            <p:ph type="ftr" sz="quarter" idx="11"/>
          </p:nvPr>
        </p:nvSpPr>
        <p:spPr/>
        <p:txBody>
          <a:bodyPr/>
          <a:lstStyle/>
          <a:p>
            <a:r>
              <a:rPr lang="en-US" altLang="zh-CN"/>
              <a:t>PLDs</a:t>
            </a:r>
          </a:p>
        </p:txBody>
      </p:sp>
      <p:sp>
        <p:nvSpPr>
          <p:cNvPr id="202" name="灯片编号占位符 5"/>
          <p:cNvSpPr>
            <a:spLocks noGrp="1"/>
          </p:cNvSpPr>
          <p:nvPr>
            <p:ph type="sldNum" sz="quarter" idx="12"/>
          </p:nvPr>
        </p:nvSpPr>
        <p:spPr/>
        <p:txBody>
          <a:bodyPr/>
          <a:lstStyle/>
          <a:p>
            <a:fld id="{E07BD611-3C62-4D6C-A067-1F921E7EB0DF}" type="slidenum">
              <a:rPr lang="zh-CN" altLang="en-US"/>
              <a:pPr/>
              <a:t>46</a:t>
            </a:fld>
            <a:endParaRPr lang="en-US" altLang="zh-CN"/>
          </a:p>
        </p:txBody>
      </p:sp>
      <p:grpSp>
        <p:nvGrpSpPr>
          <p:cNvPr id="2" name="Group 4"/>
          <p:cNvGrpSpPr>
            <a:grpSpLocks/>
          </p:cNvGrpSpPr>
          <p:nvPr/>
        </p:nvGrpSpPr>
        <p:grpSpPr bwMode="auto">
          <a:xfrm>
            <a:off x="231775" y="255588"/>
            <a:ext cx="8689975" cy="6324600"/>
            <a:chOff x="518" y="721"/>
            <a:chExt cx="4743" cy="3258"/>
          </a:xfrm>
        </p:grpSpPr>
        <p:sp>
          <p:nvSpPr>
            <p:cNvPr id="354309" name="Rectangle 5"/>
            <p:cNvSpPr>
              <a:spLocks noChangeArrowheads="1"/>
            </p:cNvSpPr>
            <p:nvPr/>
          </p:nvSpPr>
          <p:spPr bwMode="auto">
            <a:xfrm>
              <a:off x="1396" y="2498"/>
              <a:ext cx="552" cy="1292"/>
            </a:xfrm>
            <a:prstGeom prst="rect">
              <a:avLst/>
            </a:prstGeom>
            <a:noFill/>
            <a:ln w="28575">
              <a:solidFill>
                <a:srgbClr val="FF0000"/>
              </a:solidFill>
              <a:miter lim="800000"/>
              <a:headEnd/>
              <a:tailEnd/>
            </a:ln>
          </p:spPr>
          <p:txBody>
            <a:bodyPr/>
            <a:lstStyle/>
            <a:p>
              <a:endParaRPr lang="zh-CN" altLang="en-US"/>
            </a:p>
          </p:txBody>
        </p:sp>
        <p:sp>
          <p:nvSpPr>
            <p:cNvPr id="354310" name="Rectangle 6"/>
            <p:cNvSpPr>
              <a:spLocks noChangeArrowheads="1"/>
            </p:cNvSpPr>
            <p:nvPr/>
          </p:nvSpPr>
          <p:spPr bwMode="auto">
            <a:xfrm>
              <a:off x="1327" y="1205"/>
              <a:ext cx="1006" cy="503"/>
            </a:xfrm>
            <a:prstGeom prst="rect">
              <a:avLst/>
            </a:prstGeom>
            <a:noFill/>
            <a:ln w="28575">
              <a:solidFill>
                <a:srgbClr val="FF0000"/>
              </a:solidFill>
              <a:miter lim="800000"/>
              <a:headEnd/>
              <a:tailEnd/>
            </a:ln>
          </p:spPr>
          <p:txBody>
            <a:bodyPr/>
            <a:lstStyle/>
            <a:p>
              <a:endParaRPr lang="zh-CN" altLang="en-US"/>
            </a:p>
          </p:txBody>
        </p:sp>
        <p:sp>
          <p:nvSpPr>
            <p:cNvPr id="354311" name="Rectangle 7"/>
            <p:cNvSpPr>
              <a:spLocks noChangeArrowheads="1"/>
            </p:cNvSpPr>
            <p:nvPr/>
          </p:nvSpPr>
          <p:spPr bwMode="auto">
            <a:xfrm>
              <a:off x="3723" y="1205"/>
              <a:ext cx="1006" cy="503"/>
            </a:xfrm>
            <a:prstGeom prst="rect">
              <a:avLst/>
            </a:prstGeom>
            <a:noFill/>
            <a:ln w="28575">
              <a:solidFill>
                <a:srgbClr val="FF0000"/>
              </a:solidFill>
              <a:miter lim="800000"/>
              <a:headEnd/>
              <a:tailEnd/>
            </a:ln>
          </p:spPr>
          <p:txBody>
            <a:bodyPr/>
            <a:lstStyle/>
            <a:p>
              <a:endParaRPr lang="zh-CN" altLang="en-US"/>
            </a:p>
          </p:txBody>
        </p:sp>
        <p:sp>
          <p:nvSpPr>
            <p:cNvPr id="354312" name="Rectangle 8"/>
            <p:cNvSpPr>
              <a:spLocks noChangeArrowheads="1"/>
            </p:cNvSpPr>
            <p:nvPr/>
          </p:nvSpPr>
          <p:spPr bwMode="auto">
            <a:xfrm>
              <a:off x="2412" y="1205"/>
              <a:ext cx="1006" cy="503"/>
            </a:xfrm>
            <a:prstGeom prst="rect">
              <a:avLst/>
            </a:prstGeom>
            <a:noFill/>
            <a:ln w="28575">
              <a:solidFill>
                <a:srgbClr val="FF0000"/>
              </a:solidFill>
              <a:miter lim="800000"/>
              <a:headEnd/>
              <a:tailEnd/>
            </a:ln>
          </p:spPr>
          <p:txBody>
            <a:bodyPr/>
            <a:lstStyle/>
            <a:p>
              <a:endParaRPr lang="zh-CN" altLang="en-US"/>
            </a:p>
          </p:txBody>
        </p:sp>
        <p:sp>
          <p:nvSpPr>
            <p:cNvPr id="354313" name="Line 9"/>
            <p:cNvSpPr>
              <a:spLocks noChangeShapeType="1"/>
            </p:cNvSpPr>
            <p:nvPr/>
          </p:nvSpPr>
          <p:spPr bwMode="auto">
            <a:xfrm>
              <a:off x="814" y="2803"/>
              <a:ext cx="582" cy="1"/>
            </a:xfrm>
            <a:prstGeom prst="line">
              <a:avLst/>
            </a:prstGeom>
            <a:noFill/>
            <a:ln w="15875">
              <a:solidFill>
                <a:srgbClr val="FF0000"/>
              </a:solidFill>
              <a:round/>
              <a:headEnd/>
              <a:tailEnd/>
            </a:ln>
          </p:spPr>
          <p:txBody>
            <a:bodyPr/>
            <a:lstStyle/>
            <a:p>
              <a:endParaRPr lang="zh-CN" altLang="en-US"/>
            </a:p>
          </p:txBody>
        </p:sp>
        <p:sp>
          <p:nvSpPr>
            <p:cNvPr id="354314" name="Line 10"/>
            <p:cNvSpPr>
              <a:spLocks noChangeShapeType="1"/>
            </p:cNvSpPr>
            <p:nvPr/>
          </p:nvSpPr>
          <p:spPr bwMode="auto">
            <a:xfrm>
              <a:off x="1090" y="3701"/>
              <a:ext cx="237" cy="1"/>
            </a:xfrm>
            <a:prstGeom prst="line">
              <a:avLst/>
            </a:prstGeom>
            <a:noFill/>
            <a:ln w="15875">
              <a:solidFill>
                <a:srgbClr val="FF0000"/>
              </a:solidFill>
              <a:round/>
              <a:headEnd/>
              <a:tailEnd/>
            </a:ln>
          </p:spPr>
          <p:txBody>
            <a:bodyPr/>
            <a:lstStyle/>
            <a:p>
              <a:endParaRPr lang="zh-CN" altLang="en-US"/>
            </a:p>
          </p:txBody>
        </p:sp>
        <p:sp>
          <p:nvSpPr>
            <p:cNvPr id="354315" name="Line 11"/>
            <p:cNvSpPr>
              <a:spLocks noChangeShapeType="1"/>
            </p:cNvSpPr>
            <p:nvPr/>
          </p:nvSpPr>
          <p:spPr bwMode="auto">
            <a:xfrm>
              <a:off x="1100" y="3297"/>
              <a:ext cx="286" cy="1"/>
            </a:xfrm>
            <a:prstGeom prst="line">
              <a:avLst/>
            </a:prstGeom>
            <a:noFill/>
            <a:ln w="15875">
              <a:solidFill>
                <a:srgbClr val="FF0000"/>
              </a:solidFill>
              <a:round/>
              <a:headEnd/>
              <a:tailEnd/>
            </a:ln>
          </p:spPr>
          <p:txBody>
            <a:bodyPr/>
            <a:lstStyle/>
            <a:p>
              <a:endParaRPr lang="zh-CN" altLang="en-US"/>
            </a:p>
          </p:txBody>
        </p:sp>
        <p:sp>
          <p:nvSpPr>
            <p:cNvPr id="354316" name="Line 12"/>
            <p:cNvSpPr>
              <a:spLocks noChangeShapeType="1"/>
            </p:cNvSpPr>
            <p:nvPr/>
          </p:nvSpPr>
          <p:spPr bwMode="auto">
            <a:xfrm>
              <a:off x="834" y="2606"/>
              <a:ext cx="552" cy="1"/>
            </a:xfrm>
            <a:prstGeom prst="line">
              <a:avLst/>
            </a:prstGeom>
            <a:noFill/>
            <a:ln w="15875">
              <a:solidFill>
                <a:srgbClr val="FF0000"/>
              </a:solidFill>
              <a:round/>
              <a:headEnd/>
              <a:tailEnd/>
            </a:ln>
          </p:spPr>
          <p:txBody>
            <a:bodyPr/>
            <a:lstStyle/>
            <a:p>
              <a:endParaRPr lang="zh-CN" altLang="en-US"/>
            </a:p>
          </p:txBody>
        </p:sp>
        <p:sp>
          <p:nvSpPr>
            <p:cNvPr id="354317" name="Line 13"/>
            <p:cNvSpPr>
              <a:spLocks noChangeShapeType="1"/>
            </p:cNvSpPr>
            <p:nvPr/>
          </p:nvSpPr>
          <p:spPr bwMode="auto">
            <a:xfrm>
              <a:off x="1100" y="3524"/>
              <a:ext cx="227" cy="1"/>
            </a:xfrm>
            <a:prstGeom prst="line">
              <a:avLst/>
            </a:prstGeom>
            <a:noFill/>
            <a:ln w="15875">
              <a:solidFill>
                <a:srgbClr val="FF0000"/>
              </a:solidFill>
              <a:round/>
              <a:headEnd/>
              <a:tailEnd/>
            </a:ln>
          </p:spPr>
          <p:txBody>
            <a:bodyPr/>
            <a:lstStyle/>
            <a:p>
              <a:endParaRPr lang="zh-CN" altLang="en-US"/>
            </a:p>
          </p:txBody>
        </p:sp>
        <p:sp>
          <p:nvSpPr>
            <p:cNvPr id="354318" name="Line 14"/>
            <p:cNvSpPr>
              <a:spLocks noChangeShapeType="1"/>
            </p:cNvSpPr>
            <p:nvPr/>
          </p:nvSpPr>
          <p:spPr bwMode="auto">
            <a:xfrm>
              <a:off x="824" y="3001"/>
              <a:ext cx="572" cy="1"/>
            </a:xfrm>
            <a:prstGeom prst="line">
              <a:avLst/>
            </a:prstGeom>
            <a:noFill/>
            <a:ln w="15875">
              <a:solidFill>
                <a:srgbClr val="FF0000"/>
              </a:solidFill>
              <a:round/>
              <a:headEnd/>
              <a:tailEnd/>
            </a:ln>
          </p:spPr>
          <p:txBody>
            <a:bodyPr/>
            <a:lstStyle/>
            <a:p>
              <a:endParaRPr lang="zh-CN" altLang="en-US"/>
            </a:p>
          </p:txBody>
        </p:sp>
        <p:sp>
          <p:nvSpPr>
            <p:cNvPr id="354319" name="Line 15"/>
            <p:cNvSpPr>
              <a:spLocks noChangeShapeType="1"/>
            </p:cNvSpPr>
            <p:nvPr/>
          </p:nvSpPr>
          <p:spPr bwMode="auto">
            <a:xfrm>
              <a:off x="1011" y="3978"/>
              <a:ext cx="217" cy="1"/>
            </a:xfrm>
            <a:prstGeom prst="line">
              <a:avLst/>
            </a:prstGeom>
            <a:noFill/>
            <a:ln w="15875">
              <a:solidFill>
                <a:srgbClr val="FF0000"/>
              </a:solidFill>
              <a:round/>
              <a:headEnd/>
              <a:tailEnd/>
            </a:ln>
          </p:spPr>
          <p:txBody>
            <a:bodyPr/>
            <a:lstStyle/>
            <a:p>
              <a:endParaRPr lang="zh-CN" altLang="en-US"/>
            </a:p>
          </p:txBody>
        </p:sp>
        <p:sp>
          <p:nvSpPr>
            <p:cNvPr id="354320" name="Line 16"/>
            <p:cNvSpPr>
              <a:spLocks noChangeShapeType="1"/>
            </p:cNvSpPr>
            <p:nvPr/>
          </p:nvSpPr>
          <p:spPr bwMode="auto">
            <a:xfrm>
              <a:off x="696" y="2271"/>
              <a:ext cx="69" cy="1"/>
            </a:xfrm>
            <a:prstGeom prst="line">
              <a:avLst/>
            </a:prstGeom>
            <a:noFill/>
            <a:ln w="15875">
              <a:solidFill>
                <a:srgbClr val="000040"/>
              </a:solidFill>
              <a:round/>
              <a:headEnd/>
              <a:tailEnd/>
            </a:ln>
          </p:spPr>
          <p:txBody>
            <a:bodyPr/>
            <a:lstStyle/>
            <a:p>
              <a:endParaRPr lang="zh-CN" altLang="en-US"/>
            </a:p>
          </p:txBody>
        </p:sp>
        <p:sp>
          <p:nvSpPr>
            <p:cNvPr id="354321" name="Line 17"/>
            <p:cNvSpPr>
              <a:spLocks noChangeShapeType="1"/>
            </p:cNvSpPr>
            <p:nvPr/>
          </p:nvSpPr>
          <p:spPr bwMode="auto">
            <a:xfrm>
              <a:off x="2047" y="1590"/>
              <a:ext cx="69" cy="1"/>
            </a:xfrm>
            <a:prstGeom prst="line">
              <a:avLst/>
            </a:prstGeom>
            <a:noFill/>
            <a:ln w="15875">
              <a:solidFill>
                <a:srgbClr val="000040"/>
              </a:solidFill>
              <a:round/>
              <a:headEnd/>
              <a:tailEnd/>
            </a:ln>
          </p:spPr>
          <p:txBody>
            <a:bodyPr/>
            <a:lstStyle/>
            <a:p>
              <a:endParaRPr lang="zh-CN" altLang="en-US"/>
            </a:p>
          </p:txBody>
        </p:sp>
        <p:sp>
          <p:nvSpPr>
            <p:cNvPr id="354322" name="Line 18"/>
            <p:cNvSpPr>
              <a:spLocks noChangeShapeType="1"/>
            </p:cNvSpPr>
            <p:nvPr/>
          </p:nvSpPr>
          <p:spPr bwMode="auto">
            <a:xfrm>
              <a:off x="4443" y="1590"/>
              <a:ext cx="69" cy="1"/>
            </a:xfrm>
            <a:prstGeom prst="line">
              <a:avLst/>
            </a:prstGeom>
            <a:noFill/>
            <a:ln w="15875">
              <a:solidFill>
                <a:srgbClr val="000040"/>
              </a:solidFill>
              <a:round/>
              <a:headEnd/>
              <a:tailEnd/>
            </a:ln>
          </p:spPr>
          <p:txBody>
            <a:bodyPr/>
            <a:lstStyle/>
            <a:p>
              <a:endParaRPr lang="zh-CN" altLang="en-US"/>
            </a:p>
          </p:txBody>
        </p:sp>
        <p:sp>
          <p:nvSpPr>
            <p:cNvPr id="354323" name="Line 19"/>
            <p:cNvSpPr>
              <a:spLocks noChangeShapeType="1"/>
            </p:cNvSpPr>
            <p:nvPr/>
          </p:nvSpPr>
          <p:spPr bwMode="auto">
            <a:xfrm>
              <a:off x="3132" y="1590"/>
              <a:ext cx="69" cy="1"/>
            </a:xfrm>
            <a:prstGeom prst="line">
              <a:avLst/>
            </a:prstGeom>
            <a:noFill/>
            <a:ln w="15875">
              <a:solidFill>
                <a:srgbClr val="000040"/>
              </a:solidFill>
              <a:round/>
              <a:headEnd/>
              <a:tailEnd/>
            </a:ln>
          </p:spPr>
          <p:txBody>
            <a:bodyPr/>
            <a:lstStyle/>
            <a:p>
              <a:endParaRPr lang="zh-CN" altLang="en-US"/>
            </a:p>
          </p:txBody>
        </p:sp>
        <p:sp>
          <p:nvSpPr>
            <p:cNvPr id="354324" name="Line 20"/>
            <p:cNvSpPr>
              <a:spLocks noChangeShapeType="1"/>
            </p:cNvSpPr>
            <p:nvPr/>
          </p:nvSpPr>
          <p:spPr bwMode="auto">
            <a:xfrm>
              <a:off x="1100" y="3524"/>
              <a:ext cx="1" cy="454"/>
            </a:xfrm>
            <a:prstGeom prst="line">
              <a:avLst/>
            </a:prstGeom>
            <a:noFill/>
            <a:ln w="15875">
              <a:solidFill>
                <a:srgbClr val="0000FF"/>
              </a:solidFill>
              <a:round/>
              <a:headEnd/>
              <a:tailEnd/>
            </a:ln>
          </p:spPr>
          <p:txBody>
            <a:bodyPr/>
            <a:lstStyle/>
            <a:p>
              <a:endParaRPr lang="zh-CN" altLang="en-US"/>
            </a:p>
          </p:txBody>
        </p:sp>
        <p:sp>
          <p:nvSpPr>
            <p:cNvPr id="354325" name="Line 21"/>
            <p:cNvSpPr>
              <a:spLocks noChangeShapeType="1"/>
            </p:cNvSpPr>
            <p:nvPr/>
          </p:nvSpPr>
          <p:spPr bwMode="auto">
            <a:xfrm>
              <a:off x="2648" y="1708"/>
              <a:ext cx="1" cy="306"/>
            </a:xfrm>
            <a:prstGeom prst="line">
              <a:avLst/>
            </a:prstGeom>
            <a:noFill/>
            <a:ln w="15875">
              <a:solidFill>
                <a:srgbClr val="0000FF"/>
              </a:solidFill>
              <a:round/>
              <a:headEnd/>
              <a:tailEnd/>
            </a:ln>
          </p:spPr>
          <p:txBody>
            <a:bodyPr/>
            <a:lstStyle/>
            <a:p>
              <a:endParaRPr lang="zh-CN" altLang="en-US"/>
            </a:p>
          </p:txBody>
        </p:sp>
        <p:sp>
          <p:nvSpPr>
            <p:cNvPr id="354326" name="Line 22"/>
            <p:cNvSpPr>
              <a:spLocks noChangeShapeType="1"/>
            </p:cNvSpPr>
            <p:nvPr/>
          </p:nvSpPr>
          <p:spPr bwMode="auto">
            <a:xfrm>
              <a:off x="854" y="2320"/>
              <a:ext cx="1173" cy="1"/>
            </a:xfrm>
            <a:prstGeom prst="line">
              <a:avLst/>
            </a:prstGeom>
            <a:noFill/>
            <a:ln w="15875">
              <a:solidFill>
                <a:srgbClr val="0000FF"/>
              </a:solidFill>
              <a:round/>
              <a:headEnd/>
              <a:tailEnd/>
            </a:ln>
          </p:spPr>
          <p:txBody>
            <a:bodyPr/>
            <a:lstStyle/>
            <a:p>
              <a:endParaRPr lang="zh-CN" altLang="en-US"/>
            </a:p>
          </p:txBody>
        </p:sp>
        <p:sp>
          <p:nvSpPr>
            <p:cNvPr id="354327" name="Oval 23"/>
            <p:cNvSpPr>
              <a:spLocks noChangeArrowheads="1"/>
            </p:cNvSpPr>
            <p:nvPr/>
          </p:nvSpPr>
          <p:spPr bwMode="auto">
            <a:xfrm>
              <a:off x="2007" y="2300"/>
              <a:ext cx="40" cy="40"/>
            </a:xfrm>
            <a:prstGeom prst="ellipse">
              <a:avLst/>
            </a:prstGeom>
            <a:solidFill>
              <a:srgbClr val="000000"/>
            </a:solidFill>
            <a:ln w="15875">
              <a:solidFill>
                <a:srgbClr val="000000"/>
              </a:solidFill>
              <a:round/>
              <a:headEnd/>
              <a:tailEnd/>
            </a:ln>
          </p:spPr>
          <p:txBody>
            <a:bodyPr/>
            <a:lstStyle/>
            <a:p>
              <a:endParaRPr lang="zh-CN" altLang="en-US"/>
            </a:p>
          </p:txBody>
        </p:sp>
        <p:sp>
          <p:nvSpPr>
            <p:cNvPr id="354328" name="Line 24"/>
            <p:cNvSpPr>
              <a:spLocks noChangeShapeType="1"/>
            </p:cNvSpPr>
            <p:nvPr/>
          </p:nvSpPr>
          <p:spPr bwMode="auto">
            <a:xfrm>
              <a:off x="4236" y="1708"/>
              <a:ext cx="1" cy="523"/>
            </a:xfrm>
            <a:prstGeom prst="line">
              <a:avLst/>
            </a:prstGeom>
            <a:noFill/>
            <a:ln w="15875">
              <a:solidFill>
                <a:srgbClr val="0000FF"/>
              </a:solidFill>
              <a:round/>
              <a:headEnd/>
              <a:tailEnd/>
            </a:ln>
          </p:spPr>
          <p:txBody>
            <a:bodyPr/>
            <a:lstStyle/>
            <a:p>
              <a:endParaRPr lang="zh-CN" altLang="en-US"/>
            </a:p>
          </p:txBody>
        </p:sp>
        <p:sp>
          <p:nvSpPr>
            <p:cNvPr id="354329" name="Line 25"/>
            <p:cNvSpPr>
              <a:spLocks noChangeShapeType="1"/>
            </p:cNvSpPr>
            <p:nvPr/>
          </p:nvSpPr>
          <p:spPr bwMode="auto">
            <a:xfrm>
              <a:off x="3832" y="1708"/>
              <a:ext cx="1" cy="197"/>
            </a:xfrm>
            <a:prstGeom prst="line">
              <a:avLst/>
            </a:prstGeom>
            <a:noFill/>
            <a:ln w="15875">
              <a:solidFill>
                <a:srgbClr val="0000FF"/>
              </a:solidFill>
              <a:round/>
              <a:headEnd/>
              <a:tailEnd/>
            </a:ln>
          </p:spPr>
          <p:txBody>
            <a:bodyPr/>
            <a:lstStyle/>
            <a:p>
              <a:endParaRPr lang="zh-CN" altLang="en-US"/>
            </a:p>
          </p:txBody>
        </p:sp>
        <p:sp>
          <p:nvSpPr>
            <p:cNvPr id="354330" name="Line 26"/>
            <p:cNvSpPr>
              <a:spLocks noChangeShapeType="1"/>
            </p:cNvSpPr>
            <p:nvPr/>
          </p:nvSpPr>
          <p:spPr bwMode="auto">
            <a:xfrm>
              <a:off x="2924" y="2231"/>
              <a:ext cx="1312" cy="1"/>
            </a:xfrm>
            <a:prstGeom prst="line">
              <a:avLst/>
            </a:prstGeom>
            <a:noFill/>
            <a:ln w="15875">
              <a:solidFill>
                <a:srgbClr val="0000FF"/>
              </a:solidFill>
              <a:round/>
              <a:headEnd/>
              <a:tailEnd/>
            </a:ln>
          </p:spPr>
          <p:txBody>
            <a:bodyPr/>
            <a:lstStyle/>
            <a:p>
              <a:endParaRPr lang="zh-CN" altLang="en-US"/>
            </a:p>
          </p:txBody>
        </p:sp>
        <p:sp>
          <p:nvSpPr>
            <p:cNvPr id="354331" name="Line 27"/>
            <p:cNvSpPr>
              <a:spLocks noChangeShapeType="1"/>
            </p:cNvSpPr>
            <p:nvPr/>
          </p:nvSpPr>
          <p:spPr bwMode="auto">
            <a:xfrm>
              <a:off x="854" y="1905"/>
              <a:ext cx="581" cy="1"/>
            </a:xfrm>
            <a:prstGeom prst="line">
              <a:avLst/>
            </a:prstGeom>
            <a:noFill/>
            <a:ln w="15875">
              <a:solidFill>
                <a:srgbClr val="0000FF"/>
              </a:solidFill>
              <a:round/>
              <a:headEnd/>
              <a:tailEnd/>
            </a:ln>
          </p:spPr>
          <p:txBody>
            <a:bodyPr/>
            <a:lstStyle/>
            <a:p>
              <a:endParaRPr lang="zh-CN" altLang="en-US"/>
            </a:p>
          </p:txBody>
        </p:sp>
        <p:sp>
          <p:nvSpPr>
            <p:cNvPr id="354332" name="Oval 28"/>
            <p:cNvSpPr>
              <a:spLocks noChangeArrowheads="1"/>
            </p:cNvSpPr>
            <p:nvPr/>
          </p:nvSpPr>
          <p:spPr bwMode="auto">
            <a:xfrm>
              <a:off x="1416" y="1886"/>
              <a:ext cx="39" cy="39"/>
            </a:xfrm>
            <a:prstGeom prst="ellipse">
              <a:avLst/>
            </a:prstGeom>
            <a:solidFill>
              <a:srgbClr val="000000"/>
            </a:solidFill>
            <a:ln w="15875">
              <a:solidFill>
                <a:srgbClr val="000000"/>
              </a:solidFill>
              <a:round/>
              <a:headEnd/>
              <a:tailEnd/>
            </a:ln>
          </p:spPr>
          <p:txBody>
            <a:bodyPr/>
            <a:lstStyle/>
            <a:p>
              <a:endParaRPr lang="zh-CN" altLang="en-US"/>
            </a:p>
          </p:txBody>
        </p:sp>
        <p:sp>
          <p:nvSpPr>
            <p:cNvPr id="354333" name="Line 29"/>
            <p:cNvSpPr>
              <a:spLocks noChangeShapeType="1"/>
            </p:cNvSpPr>
            <p:nvPr/>
          </p:nvSpPr>
          <p:spPr bwMode="auto">
            <a:xfrm flipV="1">
              <a:off x="2027" y="1718"/>
              <a:ext cx="1" cy="602"/>
            </a:xfrm>
            <a:prstGeom prst="line">
              <a:avLst/>
            </a:prstGeom>
            <a:noFill/>
            <a:ln w="15875">
              <a:solidFill>
                <a:srgbClr val="0000FF"/>
              </a:solidFill>
              <a:round/>
              <a:headEnd/>
              <a:tailEnd/>
            </a:ln>
          </p:spPr>
          <p:txBody>
            <a:bodyPr/>
            <a:lstStyle/>
            <a:p>
              <a:endParaRPr lang="zh-CN" altLang="en-US"/>
            </a:p>
          </p:txBody>
        </p:sp>
        <p:sp>
          <p:nvSpPr>
            <p:cNvPr id="354334" name="Line 30"/>
            <p:cNvSpPr>
              <a:spLocks noChangeShapeType="1"/>
            </p:cNvSpPr>
            <p:nvPr/>
          </p:nvSpPr>
          <p:spPr bwMode="auto">
            <a:xfrm>
              <a:off x="3112" y="2320"/>
              <a:ext cx="1311" cy="1"/>
            </a:xfrm>
            <a:prstGeom prst="line">
              <a:avLst/>
            </a:prstGeom>
            <a:noFill/>
            <a:ln w="15875">
              <a:solidFill>
                <a:srgbClr val="0000FF"/>
              </a:solidFill>
              <a:round/>
              <a:headEnd/>
              <a:tailEnd/>
            </a:ln>
          </p:spPr>
          <p:txBody>
            <a:bodyPr/>
            <a:lstStyle/>
            <a:p>
              <a:endParaRPr lang="zh-CN" altLang="en-US"/>
            </a:p>
          </p:txBody>
        </p:sp>
        <p:sp>
          <p:nvSpPr>
            <p:cNvPr id="354335" name="Line 31"/>
            <p:cNvSpPr>
              <a:spLocks noChangeShapeType="1"/>
            </p:cNvSpPr>
            <p:nvPr/>
          </p:nvSpPr>
          <p:spPr bwMode="auto">
            <a:xfrm>
              <a:off x="1435" y="1708"/>
              <a:ext cx="1" cy="197"/>
            </a:xfrm>
            <a:prstGeom prst="line">
              <a:avLst/>
            </a:prstGeom>
            <a:noFill/>
            <a:ln w="15875">
              <a:solidFill>
                <a:srgbClr val="0000FF"/>
              </a:solidFill>
              <a:round/>
              <a:headEnd/>
              <a:tailEnd/>
            </a:ln>
          </p:spPr>
          <p:txBody>
            <a:bodyPr/>
            <a:lstStyle/>
            <a:p>
              <a:endParaRPr lang="zh-CN" altLang="en-US"/>
            </a:p>
          </p:txBody>
        </p:sp>
        <p:sp>
          <p:nvSpPr>
            <p:cNvPr id="354336" name="Line 32"/>
            <p:cNvSpPr>
              <a:spLocks noChangeShapeType="1"/>
            </p:cNvSpPr>
            <p:nvPr/>
          </p:nvSpPr>
          <p:spPr bwMode="auto">
            <a:xfrm>
              <a:off x="2540" y="1905"/>
              <a:ext cx="1292" cy="1"/>
            </a:xfrm>
            <a:prstGeom prst="line">
              <a:avLst/>
            </a:prstGeom>
            <a:noFill/>
            <a:ln w="15875">
              <a:solidFill>
                <a:srgbClr val="0000FF"/>
              </a:solidFill>
              <a:round/>
              <a:headEnd/>
              <a:tailEnd/>
            </a:ln>
          </p:spPr>
          <p:txBody>
            <a:bodyPr/>
            <a:lstStyle/>
            <a:p>
              <a:endParaRPr lang="zh-CN" altLang="en-US"/>
            </a:p>
          </p:txBody>
        </p:sp>
        <p:sp>
          <p:nvSpPr>
            <p:cNvPr id="354337" name="Line 33"/>
            <p:cNvSpPr>
              <a:spLocks noChangeShapeType="1"/>
            </p:cNvSpPr>
            <p:nvPr/>
          </p:nvSpPr>
          <p:spPr bwMode="auto">
            <a:xfrm flipV="1">
              <a:off x="3112" y="1718"/>
              <a:ext cx="1" cy="602"/>
            </a:xfrm>
            <a:prstGeom prst="line">
              <a:avLst/>
            </a:prstGeom>
            <a:noFill/>
            <a:ln w="15875">
              <a:solidFill>
                <a:srgbClr val="0000FF"/>
              </a:solidFill>
              <a:round/>
              <a:headEnd/>
              <a:tailEnd/>
            </a:ln>
          </p:spPr>
          <p:txBody>
            <a:bodyPr/>
            <a:lstStyle/>
            <a:p>
              <a:endParaRPr lang="zh-CN" altLang="en-US"/>
            </a:p>
          </p:txBody>
        </p:sp>
        <p:sp>
          <p:nvSpPr>
            <p:cNvPr id="354338" name="Line 34"/>
            <p:cNvSpPr>
              <a:spLocks noChangeShapeType="1"/>
            </p:cNvSpPr>
            <p:nvPr/>
          </p:nvSpPr>
          <p:spPr bwMode="auto">
            <a:xfrm>
              <a:off x="854" y="2231"/>
              <a:ext cx="986" cy="1"/>
            </a:xfrm>
            <a:prstGeom prst="line">
              <a:avLst/>
            </a:prstGeom>
            <a:noFill/>
            <a:ln w="15875">
              <a:solidFill>
                <a:srgbClr val="0000FF"/>
              </a:solidFill>
              <a:round/>
              <a:headEnd/>
              <a:tailEnd/>
            </a:ln>
          </p:spPr>
          <p:txBody>
            <a:bodyPr/>
            <a:lstStyle/>
            <a:p>
              <a:endParaRPr lang="zh-CN" altLang="en-US"/>
            </a:p>
          </p:txBody>
        </p:sp>
        <p:sp>
          <p:nvSpPr>
            <p:cNvPr id="354339" name="Oval 35"/>
            <p:cNvSpPr>
              <a:spLocks noChangeArrowheads="1"/>
            </p:cNvSpPr>
            <p:nvPr/>
          </p:nvSpPr>
          <p:spPr bwMode="auto">
            <a:xfrm>
              <a:off x="1820" y="2211"/>
              <a:ext cx="39" cy="40"/>
            </a:xfrm>
            <a:prstGeom prst="ellipse">
              <a:avLst/>
            </a:prstGeom>
            <a:solidFill>
              <a:srgbClr val="000000"/>
            </a:solidFill>
            <a:ln w="15875">
              <a:solidFill>
                <a:srgbClr val="000000"/>
              </a:solidFill>
              <a:round/>
              <a:headEnd/>
              <a:tailEnd/>
            </a:ln>
          </p:spPr>
          <p:txBody>
            <a:bodyPr/>
            <a:lstStyle/>
            <a:p>
              <a:endParaRPr lang="zh-CN" altLang="en-US"/>
            </a:p>
          </p:txBody>
        </p:sp>
        <p:sp>
          <p:nvSpPr>
            <p:cNvPr id="354340" name="Line 36"/>
            <p:cNvSpPr>
              <a:spLocks noChangeShapeType="1"/>
            </p:cNvSpPr>
            <p:nvPr/>
          </p:nvSpPr>
          <p:spPr bwMode="auto">
            <a:xfrm>
              <a:off x="1840" y="1708"/>
              <a:ext cx="1" cy="523"/>
            </a:xfrm>
            <a:prstGeom prst="line">
              <a:avLst/>
            </a:prstGeom>
            <a:noFill/>
            <a:ln w="15875">
              <a:solidFill>
                <a:srgbClr val="0000FF"/>
              </a:solidFill>
              <a:round/>
              <a:headEnd/>
              <a:tailEnd/>
            </a:ln>
          </p:spPr>
          <p:txBody>
            <a:bodyPr/>
            <a:lstStyle/>
            <a:p>
              <a:endParaRPr lang="zh-CN" altLang="en-US"/>
            </a:p>
          </p:txBody>
        </p:sp>
        <p:sp>
          <p:nvSpPr>
            <p:cNvPr id="354341" name="Line 37"/>
            <p:cNvSpPr>
              <a:spLocks noChangeShapeType="1"/>
            </p:cNvSpPr>
            <p:nvPr/>
          </p:nvSpPr>
          <p:spPr bwMode="auto">
            <a:xfrm>
              <a:off x="1564" y="1708"/>
              <a:ext cx="1" cy="306"/>
            </a:xfrm>
            <a:prstGeom prst="line">
              <a:avLst/>
            </a:prstGeom>
            <a:noFill/>
            <a:ln w="15875">
              <a:solidFill>
                <a:srgbClr val="0000FF"/>
              </a:solidFill>
              <a:round/>
              <a:headEnd/>
              <a:tailEnd/>
            </a:ln>
          </p:spPr>
          <p:txBody>
            <a:bodyPr/>
            <a:lstStyle/>
            <a:p>
              <a:endParaRPr lang="zh-CN" altLang="en-US"/>
            </a:p>
          </p:txBody>
        </p:sp>
        <p:sp>
          <p:nvSpPr>
            <p:cNvPr id="354342" name="Line 38"/>
            <p:cNvSpPr>
              <a:spLocks noChangeShapeType="1"/>
            </p:cNvSpPr>
            <p:nvPr/>
          </p:nvSpPr>
          <p:spPr bwMode="auto">
            <a:xfrm flipV="1">
              <a:off x="2520" y="1708"/>
              <a:ext cx="1" cy="197"/>
            </a:xfrm>
            <a:prstGeom prst="line">
              <a:avLst/>
            </a:prstGeom>
            <a:noFill/>
            <a:ln w="15875">
              <a:solidFill>
                <a:srgbClr val="0000FF"/>
              </a:solidFill>
              <a:round/>
              <a:headEnd/>
              <a:tailEnd/>
            </a:ln>
          </p:spPr>
          <p:txBody>
            <a:bodyPr/>
            <a:lstStyle/>
            <a:p>
              <a:endParaRPr lang="zh-CN" altLang="en-US"/>
            </a:p>
          </p:txBody>
        </p:sp>
        <p:sp>
          <p:nvSpPr>
            <p:cNvPr id="354343" name="Line 39"/>
            <p:cNvSpPr>
              <a:spLocks noChangeShapeType="1"/>
            </p:cNvSpPr>
            <p:nvPr/>
          </p:nvSpPr>
          <p:spPr bwMode="auto">
            <a:xfrm>
              <a:off x="2924" y="1708"/>
              <a:ext cx="1" cy="523"/>
            </a:xfrm>
            <a:prstGeom prst="line">
              <a:avLst/>
            </a:prstGeom>
            <a:noFill/>
            <a:ln w="15875">
              <a:solidFill>
                <a:srgbClr val="0000FF"/>
              </a:solidFill>
              <a:round/>
              <a:headEnd/>
              <a:tailEnd/>
            </a:ln>
          </p:spPr>
          <p:txBody>
            <a:bodyPr/>
            <a:lstStyle/>
            <a:p>
              <a:endParaRPr lang="zh-CN" altLang="en-US"/>
            </a:p>
          </p:txBody>
        </p:sp>
        <p:sp>
          <p:nvSpPr>
            <p:cNvPr id="354344" name="Oval 40"/>
            <p:cNvSpPr>
              <a:spLocks noChangeArrowheads="1"/>
            </p:cNvSpPr>
            <p:nvPr/>
          </p:nvSpPr>
          <p:spPr bwMode="auto">
            <a:xfrm>
              <a:off x="2905" y="2211"/>
              <a:ext cx="39" cy="40"/>
            </a:xfrm>
            <a:prstGeom prst="ellipse">
              <a:avLst/>
            </a:prstGeom>
            <a:solidFill>
              <a:srgbClr val="000000"/>
            </a:solidFill>
            <a:ln w="15875">
              <a:solidFill>
                <a:srgbClr val="000000"/>
              </a:solidFill>
              <a:round/>
              <a:headEnd/>
              <a:tailEnd/>
            </a:ln>
          </p:spPr>
          <p:txBody>
            <a:bodyPr/>
            <a:lstStyle/>
            <a:p>
              <a:endParaRPr lang="zh-CN" altLang="en-US"/>
            </a:p>
          </p:txBody>
        </p:sp>
        <p:sp>
          <p:nvSpPr>
            <p:cNvPr id="354345" name="Line 41"/>
            <p:cNvSpPr>
              <a:spLocks noChangeShapeType="1"/>
            </p:cNvSpPr>
            <p:nvPr/>
          </p:nvSpPr>
          <p:spPr bwMode="auto">
            <a:xfrm>
              <a:off x="2520" y="1905"/>
              <a:ext cx="1" cy="10"/>
            </a:xfrm>
            <a:prstGeom prst="line">
              <a:avLst/>
            </a:prstGeom>
            <a:noFill/>
            <a:ln w="15875">
              <a:solidFill>
                <a:srgbClr val="0000FF"/>
              </a:solidFill>
              <a:round/>
              <a:headEnd/>
              <a:tailEnd/>
            </a:ln>
          </p:spPr>
          <p:txBody>
            <a:bodyPr/>
            <a:lstStyle/>
            <a:p>
              <a:endParaRPr lang="zh-CN" altLang="en-US"/>
            </a:p>
          </p:txBody>
        </p:sp>
        <p:sp>
          <p:nvSpPr>
            <p:cNvPr id="354346" name="Line 42"/>
            <p:cNvSpPr>
              <a:spLocks noChangeShapeType="1"/>
            </p:cNvSpPr>
            <p:nvPr/>
          </p:nvSpPr>
          <p:spPr bwMode="auto">
            <a:xfrm flipV="1">
              <a:off x="3960" y="1708"/>
              <a:ext cx="1" cy="316"/>
            </a:xfrm>
            <a:prstGeom prst="line">
              <a:avLst/>
            </a:prstGeom>
            <a:noFill/>
            <a:ln w="15875">
              <a:solidFill>
                <a:srgbClr val="0000FF"/>
              </a:solidFill>
              <a:round/>
              <a:headEnd/>
              <a:tailEnd/>
            </a:ln>
          </p:spPr>
          <p:txBody>
            <a:bodyPr/>
            <a:lstStyle/>
            <a:p>
              <a:endParaRPr lang="zh-CN" altLang="en-US"/>
            </a:p>
          </p:txBody>
        </p:sp>
        <p:sp>
          <p:nvSpPr>
            <p:cNvPr id="354347" name="Line 43"/>
            <p:cNvSpPr>
              <a:spLocks noChangeShapeType="1"/>
            </p:cNvSpPr>
            <p:nvPr/>
          </p:nvSpPr>
          <p:spPr bwMode="auto">
            <a:xfrm flipV="1">
              <a:off x="4423" y="1708"/>
              <a:ext cx="1" cy="612"/>
            </a:xfrm>
            <a:prstGeom prst="line">
              <a:avLst/>
            </a:prstGeom>
            <a:noFill/>
            <a:ln w="15875">
              <a:solidFill>
                <a:srgbClr val="0000FF"/>
              </a:solidFill>
              <a:round/>
              <a:headEnd/>
              <a:tailEnd/>
            </a:ln>
          </p:spPr>
          <p:txBody>
            <a:bodyPr/>
            <a:lstStyle/>
            <a:p>
              <a:endParaRPr lang="zh-CN" altLang="en-US"/>
            </a:p>
          </p:txBody>
        </p:sp>
        <p:sp>
          <p:nvSpPr>
            <p:cNvPr id="354348" name="Line 44"/>
            <p:cNvSpPr>
              <a:spLocks noChangeShapeType="1"/>
            </p:cNvSpPr>
            <p:nvPr/>
          </p:nvSpPr>
          <p:spPr bwMode="auto">
            <a:xfrm>
              <a:off x="854" y="2024"/>
              <a:ext cx="719" cy="1"/>
            </a:xfrm>
            <a:prstGeom prst="line">
              <a:avLst/>
            </a:prstGeom>
            <a:noFill/>
            <a:ln w="15875">
              <a:solidFill>
                <a:srgbClr val="0000FF"/>
              </a:solidFill>
              <a:round/>
              <a:headEnd/>
              <a:tailEnd/>
            </a:ln>
          </p:spPr>
          <p:txBody>
            <a:bodyPr/>
            <a:lstStyle/>
            <a:p>
              <a:endParaRPr lang="zh-CN" altLang="en-US"/>
            </a:p>
          </p:txBody>
        </p:sp>
        <p:sp>
          <p:nvSpPr>
            <p:cNvPr id="354349" name="Oval 45"/>
            <p:cNvSpPr>
              <a:spLocks noChangeArrowheads="1"/>
            </p:cNvSpPr>
            <p:nvPr/>
          </p:nvSpPr>
          <p:spPr bwMode="auto">
            <a:xfrm>
              <a:off x="1554" y="2004"/>
              <a:ext cx="39" cy="40"/>
            </a:xfrm>
            <a:prstGeom prst="ellipse">
              <a:avLst/>
            </a:prstGeom>
            <a:solidFill>
              <a:srgbClr val="000000"/>
            </a:solidFill>
            <a:ln w="15875">
              <a:solidFill>
                <a:srgbClr val="000000"/>
              </a:solidFill>
              <a:round/>
              <a:headEnd/>
              <a:tailEnd/>
            </a:ln>
          </p:spPr>
          <p:txBody>
            <a:bodyPr/>
            <a:lstStyle/>
            <a:p>
              <a:endParaRPr lang="zh-CN" altLang="en-US"/>
            </a:p>
          </p:txBody>
        </p:sp>
        <p:sp>
          <p:nvSpPr>
            <p:cNvPr id="354350" name="Line 46"/>
            <p:cNvSpPr>
              <a:spLocks noChangeShapeType="1"/>
            </p:cNvSpPr>
            <p:nvPr/>
          </p:nvSpPr>
          <p:spPr bwMode="auto">
            <a:xfrm>
              <a:off x="1840" y="2231"/>
              <a:ext cx="1084" cy="1"/>
            </a:xfrm>
            <a:prstGeom prst="line">
              <a:avLst/>
            </a:prstGeom>
            <a:noFill/>
            <a:ln w="15875">
              <a:solidFill>
                <a:srgbClr val="0000FF"/>
              </a:solidFill>
              <a:round/>
              <a:headEnd/>
              <a:tailEnd/>
            </a:ln>
          </p:spPr>
          <p:txBody>
            <a:bodyPr/>
            <a:lstStyle/>
            <a:p>
              <a:endParaRPr lang="zh-CN" altLang="en-US"/>
            </a:p>
          </p:txBody>
        </p:sp>
        <p:sp>
          <p:nvSpPr>
            <p:cNvPr id="354351" name="Line 47"/>
            <p:cNvSpPr>
              <a:spLocks noChangeShapeType="1"/>
            </p:cNvSpPr>
            <p:nvPr/>
          </p:nvSpPr>
          <p:spPr bwMode="auto">
            <a:xfrm>
              <a:off x="1435" y="1905"/>
              <a:ext cx="1" cy="10"/>
            </a:xfrm>
            <a:prstGeom prst="line">
              <a:avLst/>
            </a:prstGeom>
            <a:noFill/>
            <a:ln w="15875">
              <a:solidFill>
                <a:srgbClr val="0000FF"/>
              </a:solidFill>
              <a:round/>
              <a:headEnd/>
              <a:tailEnd/>
            </a:ln>
          </p:spPr>
          <p:txBody>
            <a:bodyPr/>
            <a:lstStyle/>
            <a:p>
              <a:endParaRPr lang="zh-CN" altLang="en-US"/>
            </a:p>
          </p:txBody>
        </p:sp>
        <p:sp>
          <p:nvSpPr>
            <p:cNvPr id="354352" name="Line 48"/>
            <p:cNvSpPr>
              <a:spLocks noChangeShapeType="1"/>
            </p:cNvSpPr>
            <p:nvPr/>
          </p:nvSpPr>
          <p:spPr bwMode="auto">
            <a:xfrm>
              <a:off x="2027" y="2320"/>
              <a:ext cx="1085" cy="1"/>
            </a:xfrm>
            <a:prstGeom prst="line">
              <a:avLst/>
            </a:prstGeom>
            <a:noFill/>
            <a:ln w="15875">
              <a:solidFill>
                <a:srgbClr val="0000FF"/>
              </a:solidFill>
              <a:round/>
              <a:headEnd/>
              <a:tailEnd/>
            </a:ln>
          </p:spPr>
          <p:txBody>
            <a:bodyPr/>
            <a:lstStyle/>
            <a:p>
              <a:endParaRPr lang="zh-CN" altLang="en-US"/>
            </a:p>
          </p:txBody>
        </p:sp>
        <p:sp>
          <p:nvSpPr>
            <p:cNvPr id="354353" name="Oval 49"/>
            <p:cNvSpPr>
              <a:spLocks noChangeArrowheads="1"/>
            </p:cNvSpPr>
            <p:nvPr/>
          </p:nvSpPr>
          <p:spPr bwMode="auto">
            <a:xfrm>
              <a:off x="3092" y="2300"/>
              <a:ext cx="40" cy="40"/>
            </a:xfrm>
            <a:prstGeom prst="ellipse">
              <a:avLst/>
            </a:prstGeom>
            <a:solidFill>
              <a:srgbClr val="000000"/>
            </a:solidFill>
            <a:ln w="15875">
              <a:solidFill>
                <a:srgbClr val="000000"/>
              </a:solidFill>
              <a:round/>
              <a:headEnd/>
              <a:tailEnd/>
            </a:ln>
          </p:spPr>
          <p:txBody>
            <a:bodyPr/>
            <a:lstStyle/>
            <a:p>
              <a:endParaRPr lang="zh-CN" altLang="en-US"/>
            </a:p>
          </p:txBody>
        </p:sp>
        <p:sp>
          <p:nvSpPr>
            <p:cNvPr id="354354" name="Line 50"/>
            <p:cNvSpPr>
              <a:spLocks noChangeShapeType="1"/>
            </p:cNvSpPr>
            <p:nvPr/>
          </p:nvSpPr>
          <p:spPr bwMode="auto">
            <a:xfrm>
              <a:off x="1435" y="1905"/>
              <a:ext cx="1085" cy="1"/>
            </a:xfrm>
            <a:prstGeom prst="line">
              <a:avLst/>
            </a:prstGeom>
            <a:noFill/>
            <a:ln w="15875">
              <a:solidFill>
                <a:srgbClr val="0000FF"/>
              </a:solidFill>
              <a:round/>
              <a:headEnd/>
              <a:tailEnd/>
            </a:ln>
          </p:spPr>
          <p:txBody>
            <a:bodyPr/>
            <a:lstStyle/>
            <a:p>
              <a:endParaRPr lang="zh-CN" altLang="en-US"/>
            </a:p>
          </p:txBody>
        </p:sp>
        <p:sp>
          <p:nvSpPr>
            <p:cNvPr id="354355" name="Oval 51"/>
            <p:cNvSpPr>
              <a:spLocks noChangeArrowheads="1"/>
            </p:cNvSpPr>
            <p:nvPr/>
          </p:nvSpPr>
          <p:spPr bwMode="auto">
            <a:xfrm>
              <a:off x="2500" y="1886"/>
              <a:ext cx="40" cy="39"/>
            </a:xfrm>
            <a:prstGeom prst="ellipse">
              <a:avLst/>
            </a:prstGeom>
            <a:solidFill>
              <a:srgbClr val="000000"/>
            </a:solidFill>
            <a:ln w="15875">
              <a:solidFill>
                <a:srgbClr val="000000"/>
              </a:solidFill>
              <a:round/>
              <a:headEnd/>
              <a:tailEnd/>
            </a:ln>
          </p:spPr>
          <p:txBody>
            <a:bodyPr/>
            <a:lstStyle/>
            <a:p>
              <a:endParaRPr lang="zh-CN" altLang="en-US"/>
            </a:p>
          </p:txBody>
        </p:sp>
        <p:sp>
          <p:nvSpPr>
            <p:cNvPr id="354356" name="Line 52"/>
            <p:cNvSpPr>
              <a:spLocks noChangeShapeType="1"/>
            </p:cNvSpPr>
            <p:nvPr/>
          </p:nvSpPr>
          <p:spPr bwMode="auto">
            <a:xfrm>
              <a:off x="2224" y="1748"/>
              <a:ext cx="1" cy="1075"/>
            </a:xfrm>
            <a:prstGeom prst="line">
              <a:avLst/>
            </a:prstGeom>
            <a:noFill/>
            <a:ln w="15875">
              <a:solidFill>
                <a:srgbClr val="0000FF"/>
              </a:solidFill>
              <a:round/>
              <a:headEnd/>
              <a:tailEnd/>
            </a:ln>
          </p:spPr>
          <p:txBody>
            <a:bodyPr/>
            <a:lstStyle/>
            <a:p>
              <a:endParaRPr lang="zh-CN" altLang="en-US"/>
            </a:p>
          </p:txBody>
        </p:sp>
        <p:sp>
          <p:nvSpPr>
            <p:cNvPr id="354357" name="Line 53"/>
            <p:cNvSpPr>
              <a:spLocks noChangeShapeType="1"/>
            </p:cNvSpPr>
            <p:nvPr/>
          </p:nvSpPr>
          <p:spPr bwMode="auto">
            <a:xfrm flipH="1">
              <a:off x="2017" y="2823"/>
              <a:ext cx="207" cy="1"/>
            </a:xfrm>
            <a:prstGeom prst="line">
              <a:avLst/>
            </a:prstGeom>
            <a:noFill/>
            <a:ln w="15875">
              <a:solidFill>
                <a:srgbClr val="0000FF"/>
              </a:solidFill>
              <a:round/>
              <a:headEnd/>
              <a:tailEnd/>
            </a:ln>
          </p:spPr>
          <p:txBody>
            <a:bodyPr/>
            <a:lstStyle/>
            <a:p>
              <a:endParaRPr lang="zh-CN" altLang="en-US"/>
            </a:p>
          </p:txBody>
        </p:sp>
        <p:sp>
          <p:nvSpPr>
            <p:cNvPr id="354358" name="Line 54"/>
            <p:cNvSpPr>
              <a:spLocks noChangeShapeType="1"/>
            </p:cNvSpPr>
            <p:nvPr/>
          </p:nvSpPr>
          <p:spPr bwMode="auto">
            <a:xfrm>
              <a:off x="3309" y="1748"/>
              <a:ext cx="1" cy="1263"/>
            </a:xfrm>
            <a:prstGeom prst="line">
              <a:avLst/>
            </a:prstGeom>
            <a:noFill/>
            <a:ln w="15875">
              <a:solidFill>
                <a:srgbClr val="0000FF"/>
              </a:solidFill>
              <a:round/>
              <a:headEnd/>
              <a:tailEnd/>
            </a:ln>
          </p:spPr>
          <p:txBody>
            <a:bodyPr/>
            <a:lstStyle/>
            <a:p>
              <a:endParaRPr lang="zh-CN" altLang="en-US"/>
            </a:p>
          </p:txBody>
        </p:sp>
        <p:sp>
          <p:nvSpPr>
            <p:cNvPr id="354359" name="Line 55"/>
            <p:cNvSpPr>
              <a:spLocks noChangeShapeType="1"/>
            </p:cNvSpPr>
            <p:nvPr/>
          </p:nvSpPr>
          <p:spPr bwMode="auto">
            <a:xfrm>
              <a:off x="2017" y="3011"/>
              <a:ext cx="1292" cy="1"/>
            </a:xfrm>
            <a:prstGeom prst="line">
              <a:avLst/>
            </a:prstGeom>
            <a:noFill/>
            <a:ln w="15875">
              <a:solidFill>
                <a:srgbClr val="0000FF"/>
              </a:solidFill>
              <a:round/>
              <a:headEnd/>
              <a:tailEnd/>
            </a:ln>
          </p:spPr>
          <p:txBody>
            <a:bodyPr/>
            <a:lstStyle/>
            <a:p>
              <a:endParaRPr lang="zh-CN" altLang="en-US"/>
            </a:p>
          </p:txBody>
        </p:sp>
        <p:sp>
          <p:nvSpPr>
            <p:cNvPr id="354360" name="Line 56"/>
            <p:cNvSpPr>
              <a:spLocks noChangeShapeType="1"/>
            </p:cNvSpPr>
            <p:nvPr/>
          </p:nvSpPr>
          <p:spPr bwMode="auto">
            <a:xfrm>
              <a:off x="4621" y="1748"/>
              <a:ext cx="1" cy="1756"/>
            </a:xfrm>
            <a:prstGeom prst="line">
              <a:avLst/>
            </a:prstGeom>
            <a:noFill/>
            <a:ln w="28575">
              <a:solidFill>
                <a:srgbClr val="0000FF"/>
              </a:solidFill>
              <a:round/>
              <a:headEnd/>
              <a:tailEnd/>
            </a:ln>
          </p:spPr>
          <p:txBody>
            <a:bodyPr/>
            <a:lstStyle/>
            <a:p>
              <a:endParaRPr lang="zh-CN" altLang="en-US"/>
            </a:p>
          </p:txBody>
        </p:sp>
        <p:sp>
          <p:nvSpPr>
            <p:cNvPr id="354361" name="Line 57"/>
            <p:cNvSpPr>
              <a:spLocks noChangeShapeType="1"/>
            </p:cNvSpPr>
            <p:nvPr/>
          </p:nvSpPr>
          <p:spPr bwMode="auto">
            <a:xfrm flipH="1">
              <a:off x="2007" y="3504"/>
              <a:ext cx="2614" cy="1"/>
            </a:xfrm>
            <a:prstGeom prst="line">
              <a:avLst/>
            </a:prstGeom>
            <a:noFill/>
            <a:ln w="15875">
              <a:solidFill>
                <a:srgbClr val="0000FF"/>
              </a:solidFill>
              <a:round/>
              <a:headEnd/>
              <a:tailEnd/>
            </a:ln>
          </p:spPr>
          <p:txBody>
            <a:bodyPr/>
            <a:lstStyle/>
            <a:p>
              <a:endParaRPr lang="zh-CN" altLang="en-US"/>
            </a:p>
          </p:txBody>
        </p:sp>
        <p:sp>
          <p:nvSpPr>
            <p:cNvPr id="354362" name="Line 58"/>
            <p:cNvSpPr>
              <a:spLocks noChangeShapeType="1"/>
            </p:cNvSpPr>
            <p:nvPr/>
          </p:nvSpPr>
          <p:spPr bwMode="auto">
            <a:xfrm>
              <a:off x="1573" y="2024"/>
              <a:ext cx="1075" cy="1"/>
            </a:xfrm>
            <a:prstGeom prst="line">
              <a:avLst/>
            </a:prstGeom>
            <a:noFill/>
            <a:ln w="15875">
              <a:solidFill>
                <a:srgbClr val="0000FF"/>
              </a:solidFill>
              <a:round/>
              <a:headEnd/>
              <a:tailEnd/>
            </a:ln>
          </p:spPr>
          <p:txBody>
            <a:bodyPr/>
            <a:lstStyle/>
            <a:p>
              <a:endParaRPr lang="zh-CN" altLang="en-US"/>
            </a:p>
          </p:txBody>
        </p:sp>
        <p:sp>
          <p:nvSpPr>
            <p:cNvPr id="354363" name="Oval 59"/>
            <p:cNvSpPr>
              <a:spLocks noChangeArrowheads="1"/>
            </p:cNvSpPr>
            <p:nvPr/>
          </p:nvSpPr>
          <p:spPr bwMode="auto">
            <a:xfrm>
              <a:off x="2629" y="2004"/>
              <a:ext cx="39" cy="40"/>
            </a:xfrm>
            <a:prstGeom prst="ellipse">
              <a:avLst/>
            </a:prstGeom>
            <a:solidFill>
              <a:srgbClr val="000000"/>
            </a:solidFill>
            <a:ln w="15875">
              <a:solidFill>
                <a:srgbClr val="000000"/>
              </a:solidFill>
              <a:round/>
              <a:headEnd/>
              <a:tailEnd/>
            </a:ln>
          </p:spPr>
          <p:txBody>
            <a:bodyPr/>
            <a:lstStyle/>
            <a:p>
              <a:endParaRPr lang="zh-CN" altLang="en-US"/>
            </a:p>
          </p:txBody>
        </p:sp>
        <p:sp>
          <p:nvSpPr>
            <p:cNvPr id="354364" name="Line 60"/>
            <p:cNvSpPr>
              <a:spLocks noChangeShapeType="1"/>
            </p:cNvSpPr>
            <p:nvPr/>
          </p:nvSpPr>
          <p:spPr bwMode="auto">
            <a:xfrm>
              <a:off x="2648" y="2024"/>
              <a:ext cx="1312" cy="1"/>
            </a:xfrm>
            <a:prstGeom prst="line">
              <a:avLst/>
            </a:prstGeom>
            <a:noFill/>
            <a:ln w="15875">
              <a:solidFill>
                <a:srgbClr val="0000FF"/>
              </a:solidFill>
              <a:round/>
              <a:headEnd/>
              <a:tailEnd/>
            </a:ln>
          </p:spPr>
          <p:txBody>
            <a:bodyPr/>
            <a:lstStyle/>
            <a:p>
              <a:endParaRPr lang="zh-CN" altLang="en-US"/>
            </a:p>
          </p:txBody>
        </p:sp>
        <p:sp>
          <p:nvSpPr>
            <p:cNvPr id="354365" name="Line 61"/>
            <p:cNvSpPr>
              <a:spLocks noChangeShapeType="1"/>
            </p:cNvSpPr>
            <p:nvPr/>
          </p:nvSpPr>
          <p:spPr bwMode="auto">
            <a:xfrm flipV="1">
              <a:off x="1455" y="1126"/>
              <a:ext cx="1" cy="79"/>
            </a:xfrm>
            <a:prstGeom prst="line">
              <a:avLst/>
            </a:prstGeom>
            <a:noFill/>
            <a:ln w="15875">
              <a:solidFill>
                <a:srgbClr val="0000FF"/>
              </a:solidFill>
              <a:round/>
              <a:headEnd/>
              <a:tailEnd/>
            </a:ln>
          </p:spPr>
          <p:txBody>
            <a:bodyPr/>
            <a:lstStyle/>
            <a:p>
              <a:endParaRPr lang="zh-CN" altLang="en-US"/>
            </a:p>
          </p:txBody>
        </p:sp>
        <p:sp>
          <p:nvSpPr>
            <p:cNvPr id="354366" name="Line 62"/>
            <p:cNvSpPr>
              <a:spLocks noChangeShapeType="1"/>
            </p:cNvSpPr>
            <p:nvPr/>
          </p:nvSpPr>
          <p:spPr bwMode="auto">
            <a:xfrm>
              <a:off x="1455" y="1126"/>
              <a:ext cx="1045" cy="1"/>
            </a:xfrm>
            <a:prstGeom prst="line">
              <a:avLst/>
            </a:prstGeom>
            <a:noFill/>
            <a:ln w="15875">
              <a:solidFill>
                <a:srgbClr val="0000FF"/>
              </a:solidFill>
              <a:round/>
              <a:headEnd/>
              <a:tailEnd/>
            </a:ln>
          </p:spPr>
          <p:txBody>
            <a:bodyPr/>
            <a:lstStyle/>
            <a:p>
              <a:endParaRPr lang="zh-CN" altLang="en-US"/>
            </a:p>
          </p:txBody>
        </p:sp>
        <p:sp>
          <p:nvSpPr>
            <p:cNvPr id="354367" name="Oval 63"/>
            <p:cNvSpPr>
              <a:spLocks noChangeArrowheads="1"/>
            </p:cNvSpPr>
            <p:nvPr/>
          </p:nvSpPr>
          <p:spPr bwMode="auto">
            <a:xfrm>
              <a:off x="2481" y="1106"/>
              <a:ext cx="39" cy="40"/>
            </a:xfrm>
            <a:prstGeom prst="ellipse">
              <a:avLst/>
            </a:prstGeom>
            <a:solidFill>
              <a:srgbClr val="000000"/>
            </a:solidFill>
            <a:ln w="15875">
              <a:solidFill>
                <a:srgbClr val="000000"/>
              </a:solidFill>
              <a:round/>
              <a:headEnd/>
              <a:tailEnd/>
            </a:ln>
          </p:spPr>
          <p:txBody>
            <a:bodyPr/>
            <a:lstStyle/>
            <a:p>
              <a:endParaRPr lang="zh-CN" altLang="en-US"/>
            </a:p>
          </p:txBody>
        </p:sp>
        <p:sp>
          <p:nvSpPr>
            <p:cNvPr id="354368" name="Line 64"/>
            <p:cNvSpPr>
              <a:spLocks noChangeShapeType="1"/>
            </p:cNvSpPr>
            <p:nvPr/>
          </p:nvSpPr>
          <p:spPr bwMode="auto">
            <a:xfrm>
              <a:off x="2500" y="1126"/>
              <a:ext cx="1342" cy="1"/>
            </a:xfrm>
            <a:prstGeom prst="line">
              <a:avLst/>
            </a:prstGeom>
            <a:noFill/>
            <a:ln w="15875">
              <a:solidFill>
                <a:srgbClr val="0000FF"/>
              </a:solidFill>
              <a:round/>
              <a:headEnd/>
              <a:tailEnd/>
            </a:ln>
          </p:spPr>
          <p:txBody>
            <a:bodyPr/>
            <a:lstStyle/>
            <a:p>
              <a:endParaRPr lang="zh-CN" altLang="en-US"/>
            </a:p>
          </p:txBody>
        </p:sp>
        <p:sp>
          <p:nvSpPr>
            <p:cNvPr id="354369" name="Oval 65"/>
            <p:cNvSpPr>
              <a:spLocks noChangeArrowheads="1"/>
            </p:cNvSpPr>
            <p:nvPr/>
          </p:nvSpPr>
          <p:spPr bwMode="auto">
            <a:xfrm>
              <a:off x="3822" y="1106"/>
              <a:ext cx="39" cy="40"/>
            </a:xfrm>
            <a:prstGeom prst="ellipse">
              <a:avLst/>
            </a:prstGeom>
            <a:solidFill>
              <a:srgbClr val="000000"/>
            </a:solidFill>
            <a:ln w="15875">
              <a:solidFill>
                <a:srgbClr val="000000"/>
              </a:solidFill>
              <a:round/>
              <a:headEnd/>
              <a:tailEnd/>
            </a:ln>
          </p:spPr>
          <p:txBody>
            <a:bodyPr/>
            <a:lstStyle/>
            <a:p>
              <a:endParaRPr lang="zh-CN" altLang="en-US"/>
            </a:p>
          </p:txBody>
        </p:sp>
        <p:sp>
          <p:nvSpPr>
            <p:cNvPr id="354370" name="Line 66"/>
            <p:cNvSpPr>
              <a:spLocks noChangeShapeType="1"/>
            </p:cNvSpPr>
            <p:nvPr/>
          </p:nvSpPr>
          <p:spPr bwMode="auto">
            <a:xfrm flipV="1">
              <a:off x="2500" y="1126"/>
              <a:ext cx="1" cy="79"/>
            </a:xfrm>
            <a:prstGeom prst="line">
              <a:avLst/>
            </a:prstGeom>
            <a:noFill/>
            <a:ln w="15875">
              <a:solidFill>
                <a:srgbClr val="0000FF"/>
              </a:solidFill>
              <a:round/>
              <a:headEnd/>
              <a:tailEnd/>
            </a:ln>
          </p:spPr>
          <p:txBody>
            <a:bodyPr/>
            <a:lstStyle/>
            <a:p>
              <a:endParaRPr lang="zh-CN" altLang="en-US"/>
            </a:p>
          </p:txBody>
        </p:sp>
        <p:sp>
          <p:nvSpPr>
            <p:cNvPr id="354371" name="Line 67"/>
            <p:cNvSpPr>
              <a:spLocks noChangeShapeType="1"/>
            </p:cNvSpPr>
            <p:nvPr/>
          </p:nvSpPr>
          <p:spPr bwMode="auto">
            <a:xfrm flipV="1">
              <a:off x="3842" y="1126"/>
              <a:ext cx="1" cy="79"/>
            </a:xfrm>
            <a:prstGeom prst="line">
              <a:avLst/>
            </a:prstGeom>
            <a:noFill/>
            <a:ln w="15875">
              <a:solidFill>
                <a:srgbClr val="0000FF"/>
              </a:solidFill>
              <a:round/>
              <a:headEnd/>
              <a:tailEnd/>
            </a:ln>
          </p:spPr>
          <p:txBody>
            <a:bodyPr/>
            <a:lstStyle/>
            <a:p>
              <a:endParaRPr lang="zh-CN" altLang="en-US"/>
            </a:p>
          </p:txBody>
        </p:sp>
        <p:sp>
          <p:nvSpPr>
            <p:cNvPr id="354372" name="Line 68"/>
            <p:cNvSpPr>
              <a:spLocks noChangeShapeType="1"/>
            </p:cNvSpPr>
            <p:nvPr/>
          </p:nvSpPr>
          <p:spPr bwMode="auto">
            <a:xfrm>
              <a:off x="3842" y="1126"/>
              <a:ext cx="1173" cy="1"/>
            </a:xfrm>
            <a:prstGeom prst="line">
              <a:avLst/>
            </a:prstGeom>
            <a:noFill/>
            <a:ln w="15875">
              <a:solidFill>
                <a:srgbClr val="0000FF"/>
              </a:solidFill>
              <a:round/>
              <a:headEnd/>
              <a:tailEnd/>
            </a:ln>
          </p:spPr>
          <p:txBody>
            <a:bodyPr/>
            <a:lstStyle/>
            <a:p>
              <a:endParaRPr lang="zh-CN" altLang="en-US"/>
            </a:p>
          </p:txBody>
        </p:sp>
        <p:sp>
          <p:nvSpPr>
            <p:cNvPr id="354373" name="Line 69"/>
            <p:cNvSpPr>
              <a:spLocks noChangeShapeType="1"/>
            </p:cNvSpPr>
            <p:nvPr/>
          </p:nvSpPr>
          <p:spPr bwMode="auto">
            <a:xfrm flipV="1">
              <a:off x="3842" y="1116"/>
              <a:ext cx="1" cy="10"/>
            </a:xfrm>
            <a:prstGeom prst="line">
              <a:avLst/>
            </a:prstGeom>
            <a:noFill/>
            <a:ln w="15875">
              <a:solidFill>
                <a:srgbClr val="0000FF"/>
              </a:solidFill>
              <a:round/>
              <a:headEnd/>
              <a:tailEnd/>
            </a:ln>
          </p:spPr>
          <p:txBody>
            <a:bodyPr/>
            <a:lstStyle/>
            <a:p>
              <a:endParaRPr lang="zh-CN" altLang="en-US"/>
            </a:p>
          </p:txBody>
        </p:sp>
        <p:sp>
          <p:nvSpPr>
            <p:cNvPr id="354374" name="Line 70"/>
            <p:cNvSpPr>
              <a:spLocks noChangeShapeType="1"/>
            </p:cNvSpPr>
            <p:nvPr/>
          </p:nvSpPr>
          <p:spPr bwMode="auto">
            <a:xfrm flipV="1">
              <a:off x="1662" y="1027"/>
              <a:ext cx="1" cy="178"/>
            </a:xfrm>
            <a:prstGeom prst="line">
              <a:avLst/>
            </a:prstGeom>
            <a:noFill/>
            <a:ln w="15875">
              <a:solidFill>
                <a:srgbClr val="0000FF"/>
              </a:solidFill>
              <a:round/>
              <a:headEnd/>
              <a:tailEnd/>
            </a:ln>
          </p:spPr>
          <p:txBody>
            <a:bodyPr/>
            <a:lstStyle/>
            <a:p>
              <a:endParaRPr lang="zh-CN" altLang="en-US"/>
            </a:p>
          </p:txBody>
        </p:sp>
        <p:sp>
          <p:nvSpPr>
            <p:cNvPr id="354375" name="Line 71"/>
            <p:cNvSpPr>
              <a:spLocks noChangeShapeType="1"/>
            </p:cNvSpPr>
            <p:nvPr/>
          </p:nvSpPr>
          <p:spPr bwMode="auto">
            <a:xfrm>
              <a:off x="1662" y="1027"/>
              <a:ext cx="1115" cy="1"/>
            </a:xfrm>
            <a:prstGeom prst="line">
              <a:avLst/>
            </a:prstGeom>
            <a:noFill/>
            <a:ln w="15875">
              <a:solidFill>
                <a:srgbClr val="0000FF"/>
              </a:solidFill>
              <a:round/>
              <a:headEnd/>
              <a:tailEnd/>
            </a:ln>
          </p:spPr>
          <p:txBody>
            <a:bodyPr/>
            <a:lstStyle/>
            <a:p>
              <a:endParaRPr lang="zh-CN" altLang="en-US"/>
            </a:p>
          </p:txBody>
        </p:sp>
        <p:sp>
          <p:nvSpPr>
            <p:cNvPr id="354376" name="Oval 72"/>
            <p:cNvSpPr>
              <a:spLocks noChangeArrowheads="1"/>
            </p:cNvSpPr>
            <p:nvPr/>
          </p:nvSpPr>
          <p:spPr bwMode="auto">
            <a:xfrm>
              <a:off x="2757" y="1008"/>
              <a:ext cx="39" cy="39"/>
            </a:xfrm>
            <a:prstGeom prst="ellipse">
              <a:avLst/>
            </a:prstGeom>
            <a:solidFill>
              <a:srgbClr val="000000"/>
            </a:solidFill>
            <a:ln w="15875">
              <a:solidFill>
                <a:srgbClr val="000000"/>
              </a:solidFill>
              <a:round/>
              <a:headEnd/>
              <a:tailEnd/>
            </a:ln>
          </p:spPr>
          <p:txBody>
            <a:bodyPr/>
            <a:lstStyle/>
            <a:p>
              <a:endParaRPr lang="zh-CN" altLang="en-US"/>
            </a:p>
          </p:txBody>
        </p:sp>
        <p:sp>
          <p:nvSpPr>
            <p:cNvPr id="354377" name="Line 73"/>
            <p:cNvSpPr>
              <a:spLocks noChangeShapeType="1"/>
            </p:cNvSpPr>
            <p:nvPr/>
          </p:nvSpPr>
          <p:spPr bwMode="auto">
            <a:xfrm>
              <a:off x="2777" y="1027"/>
              <a:ext cx="1301" cy="1"/>
            </a:xfrm>
            <a:prstGeom prst="line">
              <a:avLst/>
            </a:prstGeom>
            <a:noFill/>
            <a:ln w="15875">
              <a:solidFill>
                <a:srgbClr val="0000FF"/>
              </a:solidFill>
              <a:round/>
              <a:headEnd/>
              <a:tailEnd/>
            </a:ln>
          </p:spPr>
          <p:txBody>
            <a:bodyPr/>
            <a:lstStyle/>
            <a:p>
              <a:endParaRPr lang="zh-CN" altLang="en-US"/>
            </a:p>
          </p:txBody>
        </p:sp>
        <p:sp>
          <p:nvSpPr>
            <p:cNvPr id="354378" name="Line 74"/>
            <p:cNvSpPr>
              <a:spLocks noChangeShapeType="1"/>
            </p:cNvSpPr>
            <p:nvPr/>
          </p:nvSpPr>
          <p:spPr bwMode="auto">
            <a:xfrm flipV="1">
              <a:off x="2777" y="1027"/>
              <a:ext cx="1" cy="188"/>
            </a:xfrm>
            <a:prstGeom prst="line">
              <a:avLst/>
            </a:prstGeom>
            <a:noFill/>
            <a:ln w="15875">
              <a:solidFill>
                <a:srgbClr val="0000FF"/>
              </a:solidFill>
              <a:round/>
              <a:headEnd/>
              <a:tailEnd/>
            </a:ln>
          </p:spPr>
          <p:txBody>
            <a:bodyPr/>
            <a:lstStyle/>
            <a:p>
              <a:endParaRPr lang="zh-CN" altLang="en-US"/>
            </a:p>
          </p:txBody>
        </p:sp>
        <p:sp>
          <p:nvSpPr>
            <p:cNvPr id="354379" name="Line 75"/>
            <p:cNvSpPr>
              <a:spLocks noChangeShapeType="1"/>
            </p:cNvSpPr>
            <p:nvPr/>
          </p:nvSpPr>
          <p:spPr bwMode="auto">
            <a:xfrm flipV="1">
              <a:off x="4078" y="1027"/>
              <a:ext cx="1" cy="188"/>
            </a:xfrm>
            <a:prstGeom prst="line">
              <a:avLst/>
            </a:prstGeom>
            <a:noFill/>
            <a:ln w="15875">
              <a:solidFill>
                <a:srgbClr val="0000FF"/>
              </a:solidFill>
              <a:round/>
              <a:headEnd/>
              <a:tailEnd/>
            </a:ln>
          </p:spPr>
          <p:txBody>
            <a:bodyPr/>
            <a:lstStyle/>
            <a:p>
              <a:endParaRPr lang="zh-CN" altLang="en-US"/>
            </a:p>
          </p:txBody>
        </p:sp>
        <p:sp>
          <p:nvSpPr>
            <p:cNvPr id="354380" name="Oval 76"/>
            <p:cNvSpPr>
              <a:spLocks noChangeArrowheads="1"/>
            </p:cNvSpPr>
            <p:nvPr/>
          </p:nvSpPr>
          <p:spPr bwMode="auto">
            <a:xfrm>
              <a:off x="4058" y="1008"/>
              <a:ext cx="40" cy="39"/>
            </a:xfrm>
            <a:prstGeom prst="ellipse">
              <a:avLst/>
            </a:prstGeom>
            <a:solidFill>
              <a:srgbClr val="000000"/>
            </a:solidFill>
            <a:ln w="15875">
              <a:solidFill>
                <a:srgbClr val="000000"/>
              </a:solidFill>
              <a:round/>
              <a:headEnd/>
              <a:tailEnd/>
            </a:ln>
          </p:spPr>
          <p:txBody>
            <a:bodyPr/>
            <a:lstStyle/>
            <a:p>
              <a:endParaRPr lang="zh-CN" altLang="en-US"/>
            </a:p>
          </p:txBody>
        </p:sp>
        <p:sp>
          <p:nvSpPr>
            <p:cNvPr id="354381" name="Line 77"/>
            <p:cNvSpPr>
              <a:spLocks noChangeShapeType="1"/>
            </p:cNvSpPr>
            <p:nvPr/>
          </p:nvSpPr>
          <p:spPr bwMode="auto">
            <a:xfrm>
              <a:off x="4078" y="1027"/>
              <a:ext cx="937" cy="1"/>
            </a:xfrm>
            <a:prstGeom prst="line">
              <a:avLst/>
            </a:prstGeom>
            <a:noFill/>
            <a:ln w="15875">
              <a:solidFill>
                <a:srgbClr val="0000FF"/>
              </a:solidFill>
              <a:round/>
              <a:headEnd/>
              <a:tailEnd/>
            </a:ln>
          </p:spPr>
          <p:txBody>
            <a:bodyPr/>
            <a:lstStyle/>
            <a:p>
              <a:endParaRPr lang="zh-CN" altLang="en-US"/>
            </a:p>
          </p:txBody>
        </p:sp>
        <p:sp>
          <p:nvSpPr>
            <p:cNvPr id="354382" name="Line 78"/>
            <p:cNvSpPr>
              <a:spLocks noChangeShapeType="1"/>
            </p:cNvSpPr>
            <p:nvPr/>
          </p:nvSpPr>
          <p:spPr bwMode="auto">
            <a:xfrm>
              <a:off x="2096" y="1205"/>
              <a:ext cx="10" cy="1"/>
            </a:xfrm>
            <a:prstGeom prst="line">
              <a:avLst/>
            </a:prstGeom>
            <a:noFill/>
            <a:ln w="15875">
              <a:solidFill>
                <a:srgbClr val="0000FF"/>
              </a:solidFill>
              <a:round/>
              <a:headEnd/>
              <a:tailEnd/>
            </a:ln>
          </p:spPr>
          <p:txBody>
            <a:bodyPr/>
            <a:lstStyle/>
            <a:p>
              <a:endParaRPr lang="zh-CN" altLang="en-US"/>
            </a:p>
          </p:txBody>
        </p:sp>
        <p:sp>
          <p:nvSpPr>
            <p:cNvPr id="354383" name="Line 79"/>
            <p:cNvSpPr>
              <a:spLocks noChangeShapeType="1"/>
            </p:cNvSpPr>
            <p:nvPr/>
          </p:nvSpPr>
          <p:spPr bwMode="auto">
            <a:xfrm flipV="1">
              <a:off x="2106" y="771"/>
              <a:ext cx="1" cy="434"/>
            </a:xfrm>
            <a:prstGeom prst="line">
              <a:avLst/>
            </a:prstGeom>
            <a:noFill/>
            <a:ln w="15875">
              <a:solidFill>
                <a:srgbClr val="0000FF"/>
              </a:solidFill>
              <a:round/>
              <a:headEnd/>
              <a:tailEnd/>
            </a:ln>
          </p:spPr>
          <p:txBody>
            <a:bodyPr/>
            <a:lstStyle/>
            <a:p>
              <a:endParaRPr lang="zh-CN" altLang="en-US"/>
            </a:p>
          </p:txBody>
        </p:sp>
        <p:sp>
          <p:nvSpPr>
            <p:cNvPr id="354384" name="Line 80"/>
            <p:cNvSpPr>
              <a:spLocks noChangeShapeType="1"/>
            </p:cNvSpPr>
            <p:nvPr/>
          </p:nvSpPr>
          <p:spPr bwMode="auto">
            <a:xfrm>
              <a:off x="2106" y="771"/>
              <a:ext cx="1124" cy="1"/>
            </a:xfrm>
            <a:prstGeom prst="line">
              <a:avLst/>
            </a:prstGeom>
            <a:noFill/>
            <a:ln w="15875">
              <a:solidFill>
                <a:srgbClr val="0000FF"/>
              </a:solidFill>
              <a:round/>
              <a:headEnd/>
              <a:tailEnd/>
            </a:ln>
          </p:spPr>
          <p:txBody>
            <a:bodyPr/>
            <a:lstStyle/>
            <a:p>
              <a:endParaRPr lang="zh-CN" altLang="en-US"/>
            </a:p>
          </p:txBody>
        </p:sp>
        <p:sp>
          <p:nvSpPr>
            <p:cNvPr id="354385" name="Oval 81"/>
            <p:cNvSpPr>
              <a:spLocks noChangeArrowheads="1"/>
            </p:cNvSpPr>
            <p:nvPr/>
          </p:nvSpPr>
          <p:spPr bwMode="auto">
            <a:xfrm>
              <a:off x="3210" y="751"/>
              <a:ext cx="40" cy="39"/>
            </a:xfrm>
            <a:prstGeom prst="ellipse">
              <a:avLst/>
            </a:prstGeom>
            <a:solidFill>
              <a:srgbClr val="000000"/>
            </a:solidFill>
            <a:ln w="15875">
              <a:solidFill>
                <a:srgbClr val="000000"/>
              </a:solidFill>
              <a:round/>
              <a:headEnd/>
              <a:tailEnd/>
            </a:ln>
          </p:spPr>
          <p:txBody>
            <a:bodyPr/>
            <a:lstStyle/>
            <a:p>
              <a:endParaRPr lang="zh-CN" altLang="en-US"/>
            </a:p>
          </p:txBody>
        </p:sp>
        <p:sp>
          <p:nvSpPr>
            <p:cNvPr id="354386" name="Line 82"/>
            <p:cNvSpPr>
              <a:spLocks noChangeShapeType="1"/>
            </p:cNvSpPr>
            <p:nvPr/>
          </p:nvSpPr>
          <p:spPr bwMode="auto">
            <a:xfrm>
              <a:off x="3230" y="771"/>
              <a:ext cx="1302" cy="1"/>
            </a:xfrm>
            <a:prstGeom prst="line">
              <a:avLst/>
            </a:prstGeom>
            <a:noFill/>
            <a:ln w="15875">
              <a:solidFill>
                <a:srgbClr val="0000FF"/>
              </a:solidFill>
              <a:round/>
              <a:headEnd/>
              <a:tailEnd/>
            </a:ln>
          </p:spPr>
          <p:txBody>
            <a:bodyPr/>
            <a:lstStyle/>
            <a:p>
              <a:endParaRPr lang="zh-CN" altLang="en-US"/>
            </a:p>
          </p:txBody>
        </p:sp>
        <p:sp>
          <p:nvSpPr>
            <p:cNvPr id="354387" name="Line 83"/>
            <p:cNvSpPr>
              <a:spLocks noChangeShapeType="1"/>
            </p:cNvSpPr>
            <p:nvPr/>
          </p:nvSpPr>
          <p:spPr bwMode="auto">
            <a:xfrm flipV="1">
              <a:off x="3230" y="771"/>
              <a:ext cx="1" cy="434"/>
            </a:xfrm>
            <a:prstGeom prst="line">
              <a:avLst/>
            </a:prstGeom>
            <a:noFill/>
            <a:ln w="15875">
              <a:solidFill>
                <a:srgbClr val="0000FF"/>
              </a:solidFill>
              <a:round/>
              <a:headEnd/>
              <a:tailEnd/>
            </a:ln>
          </p:spPr>
          <p:txBody>
            <a:bodyPr/>
            <a:lstStyle/>
            <a:p>
              <a:endParaRPr lang="zh-CN" altLang="en-US"/>
            </a:p>
          </p:txBody>
        </p:sp>
        <p:sp>
          <p:nvSpPr>
            <p:cNvPr id="354388" name="Line 84"/>
            <p:cNvSpPr>
              <a:spLocks noChangeShapeType="1"/>
            </p:cNvSpPr>
            <p:nvPr/>
          </p:nvSpPr>
          <p:spPr bwMode="auto">
            <a:xfrm flipV="1">
              <a:off x="4532" y="771"/>
              <a:ext cx="1" cy="434"/>
            </a:xfrm>
            <a:prstGeom prst="line">
              <a:avLst/>
            </a:prstGeom>
            <a:noFill/>
            <a:ln w="15875">
              <a:solidFill>
                <a:srgbClr val="0000FF"/>
              </a:solidFill>
              <a:round/>
              <a:headEnd/>
              <a:tailEnd/>
            </a:ln>
          </p:spPr>
          <p:txBody>
            <a:bodyPr/>
            <a:lstStyle/>
            <a:p>
              <a:endParaRPr lang="zh-CN" altLang="en-US"/>
            </a:p>
          </p:txBody>
        </p:sp>
        <p:sp>
          <p:nvSpPr>
            <p:cNvPr id="354389" name="Oval 85"/>
            <p:cNvSpPr>
              <a:spLocks noChangeArrowheads="1"/>
            </p:cNvSpPr>
            <p:nvPr/>
          </p:nvSpPr>
          <p:spPr bwMode="auto">
            <a:xfrm>
              <a:off x="4512" y="751"/>
              <a:ext cx="40" cy="39"/>
            </a:xfrm>
            <a:prstGeom prst="ellipse">
              <a:avLst/>
            </a:prstGeom>
            <a:solidFill>
              <a:srgbClr val="000000"/>
            </a:solidFill>
            <a:ln w="15875">
              <a:solidFill>
                <a:srgbClr val="000000"/>
              </a:solidFill>
              <a:round/>
              <a:headEnd/>
              <a:tailEnd/>
            </a:ln>
          </p:spPr>
          <p:txBody>
            <a:bodyPr/>
            <a:lstStyle/>
            <a:p>
              <a:endParaRPr lang="zh-CN" altLang="en-US"/>
            </a:p>
          </p:txBody>
        </p:sp>
        <p:sp>
          <p:nvSpPr>
            <p:cNvPr id="354390" name="Line 86"/>
            <p:cNvSpPr>
              <a:spLocks noChangeShapeType="1"/>
            </p:cNvSpPr>
            <p:nvPr/>
          </p:nvSpPr>
          <p:spPr bwMode="auto">
            <a:xfrm>
              <a:off x="4532" y="771"/>
              <a:ext cx="473" cy="1"/>
            </a:xfrm>
            <a:prstGeom prst="line">
              <a:avLst/>
            </a:prstGeom>
            <a:noFill/>
            <a:ln w="15875">
              <a:solidFill>
                <a:srgbClr val="0000FF"/>
              </a:solidFill>
              <a:round/>
              <a:headEnd/>
              <a:tailEnd/>
            </a:ln>
          </p:spPr>
          <p:txBody>
            <a:bodyPr/>
            <a:lstStyle/>
            <a:p>
              <a:endParaRPr lang="zh-CN" altLang="en-US"/>
            </a:p>
          </p:txBody>
        </p:sp>
        <p:sp>
          <p:nvSpPr>
            <p:cNvPr id="354391" name="Oval 87"/>
            <p:cNvSpPr>
              <a:spLocks noChangeArrowheads="1"/>
            </p:cNvSpPr>
            <p:nvPr/>
          </p:nvSpPr>
          <p:spPr bwMode="auto">
            <a:xfrm>
              <a:off x="755" y="2961"/>
              <a:ext cx="69" cy="69"/>
            </a:xfrm>
            <a:prstGeom prst="ellipse">
              <a:avLst/>
            </a:prstGeom>
            <a:noFill/>
            <a:ln w="15875">
              <a:solidFill>
                <a:srgbClr val="FF0000"/>
              </a:solidFill>
              <a:round/>
              <a:headEnd/>
              <a:tailEnd/>
            </a:ln>
          </p:spPr>
          <p:txBody>
            <a:bodyPr/>
            <a:lstStyle/>
            <a:p>
              <a:endParaRPr lang="zh-CN" altLang="en-US"/>
            </a:p>
          </p:txBody>
        </p:sp>
        <p:sp>
          <p:nvSpPr>
            <p:cNvPr id="354392" name="Oval 88"/>
            <p:cNvSpPr>
              <a:spLocks noChangeArrowheads="1"/>
            </p:cNvSpPr>
            <p:nvPr/>
          </p:nvSpPr>
          <p:spPr bwMode="auto">
            <a:xfrm>
              <a:off x="1327" y="3484"/>
              <a:ext cx="69" cy="69"/>
            </a:xfrm>
            <a:prstGeom prst="ellipse">
              <a:avLst/>
            </a:prstGeom>
            <a:noFill/>
            <a:ln w="15875">
              <a:solidFill>
                <a:srgbClr val="FF0000"/>
              </a:solidFill>
              <a:round/>
              <a:headEnd/>
              <a:tailEnd/>
            </a:ln>
          </p:spPr>
          <p:txBody>
            <a:bodyPr/>
            <a:lstStyle/>
            <a:p>
              <a:endParaRPr lang="zh-CN" altLang="en-US"/>
            </a:p>
          </p:txBody>
        </p:sp>
        <p:sp>
          <p:nvSpPr>
            <p:cNvPr id="354393" name="Oval 89"/>
            <p:cNvSpPr>
              <a:spLocks noChangeArrowheads="1"/>
            </p:cNvSpPr>
            <p:nvPr/>
          </p:nvSpPr>
          <p:spPr bwMode="auto">
            <a:xfrm>
              <a:off x="1948" y="2971"/>
              <a:ext cx="69" cy="69"/>
            </a:xfrm>
            <a:prstGeom prst="ellipse">
              <a:avLst/>
            </a:prstGeom>
            <a:noFill/>
            <a:ln w="15875">
              <a:solidFill>
                <a:srgbClr val="FF0000"/>
              </a:solidFill>
              <a:round/>
              <a:headEnd/>
              <a:tailEnd/>
            </a:ln>
          </p:spPr>
          <p:txBody>
            <a:bodyPr/>
            <a:lstStyle/>
            <a:p>
              <a:endParaRPr lang="zh-CN" altLang="en-US"/>
            </a:p>
          </p:txBody>
        </p:sp>
        <p:sp>
          <p:nvSpPr>
            <p:cNvPr id="354394" name="Oval 90"/>
            <p:cNvSpPr>
              <a:spLocks noChangeArrowheads="1"/>
            </p:cNvSpPr>
            <p:nvPr/>
          </p:nvSpPr>
          <p:spPr bwMode="auto">
            <a:xfrm>
              <a:off x="1948" y="2784"/>
              <a:ext cx="69" cy="69"/>
            </a:xfrm>
            <a:prstGeom prst="ellipse">
              <a:avLst/>
            </a:prstGeom>
            <a:noFill/>
            <a:ln w="15875">
              <a:solidFill>
                <a:srgbClr val="FF0000"/>
              </a:solidFill>
              <a:round/>
              <a:headEnd/>
              <a:tailEnd/>
            </a:ln>
          </p:spPr>
          <p:txBody>
            <a:bodyPr/>
            <a:lstStyle/>
            <a:p>
              <a:endParaRPr lang="zh-CN" altLang="en-US"/>
            </a:p>
          </p:txBody>
        </p:sp>
        <p:sp>
          <p:nvSpPr>
            <p:cNvPr id="354395" name="Oval 91"/>
            <p:cNvSpPr>
              <a:spLocks noChangeArrowheads="1"/>
            </p:cNvSpPr>
            <p:nvPr/>
          </p:nvSpPr>
          <p:spPr bwMode="auto">
            <a:xfrm>
              <a:off x="765" y="2567"/>
              <a:ext cx="69" cy="69"/>
            </a:xfrm>
            <a:prstGeom prst="ellipse">
              <a:avLst/>
            </a:prstGeom>
            <a:noFill/>
            <a:ln w="15875">
              <a:solidFill>
                <a:srgbClr val="FF0000"/>
              </a:solidFill>
              <a:round/>
              <a:headEnd/>
              <a:tailEnd/>
            </a:ln>
          </p:spPr>
          <p:txBody>
            <a:bodyPr/>
            <a:lstStyle/>
            <a:p>
              <a:endParaRPr lang="zh-CN" altLang="en-US"/>
            </a:p>
          </p:txBody>
        </p:sp>
        <p:sp>
          <p:nvSpPr>
            <p:cNvPr id="354396" name="Oval 92"/>
            <p:cNvSpPr>
              <a:spLocks noChangeArrowheads="1"/>
            </p:cNvSpPr>
            <p:nvPr/>
          </p:nvSpPr>
          <p:spPr bwMode="auto">
            <a:xfrm>
              <a:off x="745" y="2764"/>
              <a:ext cx="69" cy="69"/>
            </a:xfrm>
            <a:prstGeom prst="ellipse">
              <a:avLst/>
            </a:prstGeom>
            <a:noFill/>
            <a:ln w="15875">
              <a:solidFill>
                <a:srgbClr val="FF0000"/>
              </a:solidFill>
              <a:round/>
              <a:headEnd/>
              <a:tailEnd/>
            </a:ln>
          </p:spPr>
          <p:txBody>
            <a:bodyPr/>
            <a:lstStyle/>
            <a:p>
              <a:endParaRPr lang="zh-CN" altLang="en-US"/>
            </a:p>
          </p:txBody>
        </p:sp>
        <p:sp>
          <p:nvSpPr>
            <p:cNvPr id="354397" name="Oval 93"/>
            <p:cNvSpPr>
              <a:spLocks noChangeArrowheads="1"/>
            </p:cNvSpPr>
            <p:nvPr/>
          </p:nvSpPr>
          <p:spPr bwMode="auto">
            <a:xfrm>
              <a:off x="1327" y="3662"/>
              <a:ext cx="69" cy="69"/>
            </a:xfrm>
            <a:prstGeom prst="ellipse">
              <a:avLst/>
            </a:prstGeom>
            <a:noFill/>
            <a:ln w="15875">
              <a:solidFill>
                <a:srgbClr val="FF0000"/>
              </a:solidFill>
              <a:round/>
              <a:headEnd/>
              <a:tailEnd/>
            </a:ln>
          </p:spPr>
          <p:txBody>
            <a:bodyPr/>
            <a:lstStyle/>
            <a:p>
              <a:endParaRPr lang="zh-CN" altLang="en-US"/>
            </a:p>
          </p:txBody>
        </p:sp>
        <p:sp>
          <p:nvSpPr>
            <p:cNvPr id="354398" name="Oval 94"/>
            <p:cNvSpPr>
              <a:spLocks noChangeArrowheads="1"/>
            </p:cNvSpPr>
            <p:nvPr/>
          </p:nvSpPr>
          <p:spPr bwMode="auto">
            <a:xfrm>
              <a:off x="1948" y="3465"/>
              <a:ext cx="69" cy="69"/>
            </a:xfrm>
            <a:prstGeom prst="ellipse">
              <a:avLst/>
            </a:prstGeom>
            <a:noFill/>
            <a:ln w="15875">
              <a:solidFill>
                <a:srgbClr val="FF0000"/>
              </a:solidFill>
              <a:round/>
              <a:headEnd/>
              <a:tailEnd/>
            </a:ln>
          </p:spPr>
          <p:txBody>
            <a:bodyPr/>
            <a:lstStyle/>
            <a:p>
              <a:endParaRPr lang="zh-CN" altLang="en-US"/>
            </a:p>
          </p:txBody>
        </p:sp>
        <p:sp>
          <p:nvSpPr>
            <p:cNvPr id="354399" name="Oval 95"/>
            <p:cNvSpPr>
              <a:spLocks noChangeArrowheads="1"/>
            </p:cNvSpPr>
            <p:nvPr/>
          </p:nvSpPr>
          <p:spPr bwMode="auto">
            <a:xfrm>
              <a:off x="814" y="2004"/>
              <a:ext cx="40" cy="40"/>
            </a:xfrm>
            <a:prstGeom prst="ellipse">
              <a:avLst/>
            </a:prstGeom>
            <a:noFill/>
            <a:ln w="15875">
              <a:solidFill>
                <a:srgbClr val="FF0000"/>
              </a:solidFill>
              <a:round/>
              <a:headEnd/>
              <a:tailEnd/>
            </a:ln>
          </p:spPr>
          <p:txBody>
            <a:bodyPr/>
            <a:lstStyle/>
            <a:p>
              <a:endParaRPr lang="zh-CN" altLang="en-US"/>
            </a:p>
          </p:txBody>
        </p:sp>
        <p:sp>
          <p:nvSpPr>
            <p:cNvPr id="354400" name="Oval 96"/>
            <p:cNvSpPr>
              <a:spLocks noChangeArrowheads="1"/>
            </p:cNvSpPr>
            <p:nvPr/>
          </p:nvSpPr>
          <p:spPr bwMode="auto">
            <a:xfrm>
              <a:off x="814" y="1876"/>
              <a:ext cx="40" cy="49"/>
            </a:xfrm>
            <a:prstGeom prst="ellipse">
              <a:avLst/>
            </a:prstGeom>
            <a:noFill/>
            <a:ln w="15875">
              <a:solidFill>
                <a:srgbClr val="FF0000"/>
              </a:solidFill>
              <a:round/>
              <a:headEnd/>
              <a:tailEnd/>
            </a:ln>
          </p:spPr>
          <p:txBody>
            <a:bodyPr/>
            <a:lstStyle/>
            <a:p>
              <a:endParaRPr lang="zh-CN" altLang="en-US"/>
            </a:p>
          </p:txBody>
        </p:sp>
        <p:sp>
          <p:nvSpPr>
            <p:cNvPr id="354401" name="Oval 97"/>
            <p:cNvSpPr>
              <a:spLocks noChangeArrowheads="1"/>
            </p:cNvSpPr>
            <p:nvPr/>
          </p:nvSpPr>
          <p:spPr bwMode="auto">
            <a:xfrm>
              <a:off x="814" y="2211"/>
              <a:ext cx="40" cy="40"/>
            </a:xfrm>
            <a:prstGeom prst="ellipse">
              <a:avLst/>
            </a:prstGeom>
            <a:noFill/>
            <a:ln w="15875">
              <a:solidFill>
                <a:srgbClr val="FF0000"/>
              </a:solidFill>
              <a:round/>
              <a:headEnd/>
              <a:tailEnd/>
            </a:ln>
          </p:spPr>
          <p:txBody>
            <a:bodyPr/>
            <a:lstStyle/>
            <a:p>
              <a:endParaRPr lang="zh-CN" altLang="en-US"/>
            </a:p>
          </p:txBody>
        </p:sp>
        <p:sp>
          <p:nvSpPr>
            <p:cNvPr id="354402" name="Oval 98"/>
            <p:cNvSpPr>
              <a:spLocks noChangeArrowheads="1"/>
            </p:cNvSpPr>
            <p:nvPr/>
          </p:nvSpPr>
          <p:spPr bwMode="auto">
            <a:xfrm>
              <a:off x="4601" y="1708"/>
              <a:ext cx="39" cy="40"/>
            </a:xfrm>
            <a:prstGeom prst="ellipse">
              <a:avLst/>
            </a:prstGeom>
            <a:noFill/>
            <a:ln w="15875">
              <a:solidFill>
                <a:srgbClr val="FF0000"/>
              </a:solidFill>
              <a:round/>
              <a:headEnd/>
              <a:tailEnd/>
            </a:ln>
          </p:spPr>
          <p:txBody>
            <a:bodyPr/>
            <a:lstStyle/>
            <a:p>
              <a:endParaRPr lang="zh-CN" altLang="en-US"/>
            </a:p>
          </p:txBody>
        </p:sp>
        <p:sp>
          <p:nvSpPr>
            <p:cNvPr id="354403" name="Oval 99"/>
            <p:cNvSpPr>
              <a:spLocks noChangeArrowheads="1"/>
            </p:cNvSpPr>
            <p:nvPr/>
          </p:nvSpPr>
          <p:spPr bwMode="auto">
            <a:xfrm>
              <a:off x="3289" y="1708"/>
              <a:ext cx="40" cy="40"/>
            </a:xfrm>
            <a:prstGeom prst="ellipse">
              <a:avLst/>
            </a:prstGeom>
            <a:noFill/>
            <a:ln w="15875">
              <a:solidFill>
                <a:srgbClr val="FF0000"/>
              </a:solidFill>
              <a:round/>
              <a:headEnd/>
              <a:tailEnd/>
            </a:ln>
          </p:spPr>
          <p:txBody>
            <a:bodyPr/>
            <a:lstStyle/>
            <a:p>
              <a:endParaRPr lang="zh-CN" altLang="en-US"/>
            </a:p>
          </p:txBody>
        </p:sp>
        <p:sp>
          <p:nvSpPr>
            <p:cNvPr id="354404" name="Oval 100"/>
            <p:cNvSpPr>
              <a:spLocks noChangeArrowheads="1"/>
            </p:cNvSpPr>
            <p:nvPr/>
          </p:nvSpPr>
          <p:spPr bwMode="auto">
            <a:xfrm>
              <a:off x="2205" y="1708"/>
              <a:ext cx="39" cy="40"/>
            </a:xfrm>
            <a:prstGeom prst="ellipse">
              <a:avLst/>
            </a:prstGeom>
            <a:noFill/>
            <a:ln w="15875">
              <a:solidFill>
                <a:srgbClr val="FF0000"/>
              </a:solidFill>
              <a:round/>
              <a:headEnd/>
              <a:tailEnd/>
            </a:ln>
          </p:spPr>
          <p:txBody>
            <a:bodyPr/>
            <a:lstStyle/>
            <a:p>
              <a:endParaRPr lang="zh-CN" altLang="en-US"/>
            </a:p>
          </p:txBody>
        </p:sp>
        <p:sp>
          <p:nvSpPr>
            <p:cNvPr id="354405" name="Oval 101"/>
            <p:cNvSpPr>
              <a:spLocks noChangeArrowheads="1"/>
            </p:cNvSpPr>
            <p:nvPr/>
          </p:nvSpPr>
          <p:spPr bwMode="auto">
            <a:xfrm>
              <a:off x="814" y="2300"/>
              <a:ext cx="40" cy="40"/>
            </a:xfrm>
            <a:prstGeom prst="ellipse">
              <a:avLst/>
            </a:prstGeom>
            <a:noFill/>
            <a:ln w="15875">
              <a:solidFill>
                <a:srgbClr val="FF0000"/>
              </a:solidFill>
              <a:round/>
              <a:headEnd/>
              <a:tailEnd/>
            </a:ln>
          </p:spPr>
          <p:txBody>
            <a:bodyPr/>
            <a:lstStyle/>
            <a:p>
              <a:endParaRPr lang="zh-CN" altLang="en-US"/>
            </a:p>
          </p:txBody>
        </p:sp>
        <p:sp>
          <p:nvSpPr>
            <p:cNvPr id="354406" name="Oval 102"/>
            <p:cNvSpPr>
              <a:spLocks noChangeArrowheads="1"/>
            </p:cNvSpPr>
            <p:nvPr/>
          </p:nvSpPr>
          <p:spPr bwMode="auto">
            <a:xfrm>
              <a:off x="5015" y="751"/>
              <a:ext cx="39" cy="39"/>
            </a:xfrm>
            <a:prstGeom prst="ellipse">
              <a:avLst/>
            </a:prstGeom>
            <a:noFill/>
            <a:ln w="15875">
              <a:solidFill>
                <a:srgbClr val="FF0000"/>
              </a:solidFill>
              <a:round/>
              <a:headEnd/>
              <a:tailEnd/>
            </a:ln>
          </p:spPr>
          <p:txBody>
            <a:bodyPr/>
            <a:lstStyle/>
            <a:p>
              <a:endParaRPr lang="zh-CN" altLang="en-US"/>
            </a:p>
          </p:txBody>
        </p:sp>
        <p:sp>
          <p:nvSpPr>
            <p:cNvPr id="354407" name="Oval 103"/>
            <p:cNvSpPr>
              <a:spLocks noChangeArrowheads="1"/>
            </p:cNvSpPr>
            <p:nvPr/>
          </p:nvSpPr>
          <p:spPr bwMode="auto">
            <a:xfrm>
              <a:off x="5015" y="1008"/>
              <a:ext cx="39" cy="39"/>
            </a:xfrm>
            <a:prstGeom prst="ellipse">
              <a:avLst/>
            </a:prstGeom>
            <a:noFill/>
            <a:ln w="15875">
              <a:solidFill>
                <a:srgbClr val="FF0000"/>
              </a:solidFill>
              <a:round/>
              <a:headEnd/>
              <a:tailEnd/>
            </a:ln>
          </p:spPr>
          <p:txBody>
            <a:bodyPr/>
            <a:lstStyle/>
            <a:p>
              <a:endParaRPr lang="zh-CN" altLang="en-US"/>
            </a:p>
          </p:txBody>
        </p:sp>
        <p:sp>
          <p:nvSpPr>
            <p:cNvPr id="354408" name="Oval 104"/>
            <p:cNvSpPr>
              <a:spLocks noChangeArrowheads="1"/>
            </p:cNvSpPr>
            <p:nvPr/>
          </p:nvSpPr>
          <p:spPr bwMode="auto">
            <a:xfrm>
              <a:off x="5015" y="1106"/>
              <a:ext cx="39" cy="40"/>
            </a:xfrm>
            <a:prstGeom prst="ellipse">
              <a:avLst/>
            </a:prstGeom>
            <a:noFill/>
            <a:ln w="15875">
              <a:solidFill>
                <a:srgbClr val="FF0000"/>
              </a:solidFill>
              <a:round/>
              <a:headEnd/>
              <a:tailEnd/>
            </a:ln>
          </p:spPr>
          <p:txBody>
            <a:bodyPr/>
            <a:lstStyle/>
            <a:p>
              <a:endParaRPr lang="zh-CN" altLang="en-US"/>
            </a:p>
          </p:txBody>
        </p:sp>
        <p:sp>
          <p:nvSpPr>
            <p:cNvPr id="354409" name="Rectangle 105"/>
            <p:cNvSpPr>
              <a:spLocks noChangeArrowheads="1"/>
            </p:cNvSpPr>
            <p:nvPr/>
          </p:nvSpPr>
          <p:spPr bwMode="auto">
            <a:xfrm>
              <a:off x="1859" y="2754"/>
              <a:ext cx="49"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0</a:t>
              </a:r>
              <a:endParaRPr lang="en-US" altLang="zh-CN" sz="1400" b="1" baseline="-25000">
                <a:solidFill>
                  <a:schemeClr val="tx2"/>
                </a:solidFill>
                <a:latin typeface="Times New Roman" pitchFamily="18" charset="0"/>
              </a:endParaRPr>
            </a:p>
          </p:txBody>
        </p:sp>
        <p:sp>
          <p:nvSpPr>
            <p:cNvPr id="354410" name="Rectangle 106"/>
            <p:cNvSpPr>
              <a:spLocks noChangeArrowheads="1"/>
            </p:cNvSpPr>
            <p:nvPr/>
          </p:nvSpPr>
          <p:spPr bwMode="auto">
            <a:xfrm>
              <a:off x="1504" y="3277"/>
              <a:ext cx="49"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1</a:t>
              </a:r>
              <a:endParaRPr lang="en-US" altLang="zh-CN" sz="1400" b="1" baseline="-25000">
                <a:solidFill>
                  <a:schemeClr val="tx2"/>
                </a:solidFill>
                <a:latin typeface="Times New Roman" pitchFamily="18" charset="0"/>
              </a:endParaRPr>
            </a:p>
          </p:txBody>
        </p:sp>
        <p:sp>
          <p:nvSpPr>
            <p:cNvPr id="354411" name="Rectangle 107"/>
            <p:cNvSpPr>
              <a:spLocks noChangeArrowheads="1"/>
            </p:cNvSpPr>
            <p:nvPr/>
          </p:nvSpPr>
          <p:spPr bwMode="auto">
            <a:xfrm>
              <a:off x="1997" y="2902"/>
              <a:ext cx="49"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宋体" pitchFamily="2" charset="-122"/>
                </a:rPr>
                <a:t>.</a:t>
              </a:r>
              <a:endParaRPr lang="en-US" altLang="zh-CN" sz="1400" b="1" baseline="-25000">
                <a:solidFill>
                  <a:schemeClr val="tx2"/>
                </a:solidFill>
                <a:latin typeface="Times New Roman" pitchFamily="18" charset="0"/>
              </a:endParaRPr>
            </a:p>
          </p:txBody>
        </p:sp>
        <p:sp>
          <p:nvSpPr>
            <p:cNvPr id="354412" name="Rectangle 108"/>
            <p:cNvSpPr>
              <a:spLocks noChangeArrowheads="1"/>
            </p:cNvSpPr>
            <p:nvPr/>
          </p:nvSpPr>
          <p:spPr bwMode="auto">
            <a:xfrm>
              <a:off x="1416" y="3238"/>
              <a:ext cx="75"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G</a:t>
              </a:r>
              <a:endParaRPr lang="en-US" altLang="zh-CN" sz="1400" b="1" baseline="-25000">
                <a:solidFill>
                  <a:schemeClr val="tx2"/>
                </a:solidFill>
                <a:latin typeface="Times New Roman" pitchFamily="18" charset="0"/>
              </a:endParaRPr>
            </a:p>
          </p:txBody>
        </p:sp>
        <p:sp>
          <p:nvSpPr>
            <p:cNvPr id="354413" name="Rectangle 109"/>
            <p:cNvSpPr>
              <a:spLocks noChangeArrowheads="1"/>
            </p:cNvSpPr>
            <p:nvPr/>
          </p:nvSpPr>
          <p:spPr bwMode="auto">
            <a:xfrm>
              <a:off x="1495" y="3484"/>
              <a:ext cx="119"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2A</a:t>
              </a:r>
              <a:endParaRPr lang="en-US" altLang="zh-CN" sz="1400" b="1" baseline="-25000">
                <a:solidFill>
                  <a:schemeClr val="tx2"/>
                </a:solidFill>
                <a:latin typeface="Times New Roman" pitchFamily="18" charset="0"/>
              </a:endParaRPr>
            </a:p>
          </p:txBody>
        </p:sp>
        <p:sp>
          <p:nvSpPr>
            <p:cNvPr id="354414" name="Rectangle 110"/>
            <p:cNvSpPr>
              <a:spLocks noChangeArrowheads="1"/>
            </p:cNvSpPr>
            <p:nvPr/>
          </p:nvSpPr>
          <p:spPr bwMode="auto">
            <a:xfrm>
              <a:off x="587" y="2932"/>
              <a:ext cx="97"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12</a:t>
              </a:r>
              <a:endParaRPr lang="en-US" altLang="zh-CN" sz="1400" b="1" baseline="-25000">
                <a:solidFill>
                  <a:schemeClr val="tx2"/>
                </a:solidFill>
                <a:latin typeface="Times New Roman" pitchFamily="18" charset="0"/>
              </a:endParaRPr>
            </a:p>
          </p:txBody>
        </p:sp>
        <p:sp>
          <p:nvSpPr>
            <p:cNvPr id="354415" name="Rectangle 111"/>
            <p:cNvSpPr>
              <a:spLocks noChangeArrowheads="1"/>
            </p:cNvSpPr>
            <p:nvPr/>
          </p:nvSpPr>
          <p:spPr bwMode="auto">
            <a:xfrm>
              <a:off x="1445" y="3830"/>
              <a:ext cx="361"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74LS138</a:t>
              </a:r>
              <a:endParaRPr lang="en-US" altLang="zh-CN" sz="1400" b="1" baseline="-25000">
                <a:solidFill>
                  <a:schemeClr val="tx2"/>
                </a:solidFill>
                <a:latin typeface="Times New Roman" pitchFamily="18" charset="0"/>
              </a:endParaRPr>
            </a:p>
          </p:txBody>
        </p:sp>
        <p:sp>
          <p:nvSpPr>
            <p:cNvPr id="354416" name="Rectangle 112"/>
            <p:cNvSpPr>
              <a:spLocks noChangeArrowheads="1"/>
            </p:cNvSpPr>
            <p:nvPr/>
          </p:nvSpPr>
          <p:spPr bwMode="auto">
            <a:xfrm>
              <a:off x="1426" y="2537"/>
              <a:ext cx="70"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a:t>
              </a:r>
              <a:endParaRPr lang="en-US" altLang="zh-CN" sz="1400" b="1" baseline="-25000">
                <a:solidFill>
                  <a:schemeClr val="tx2"/>
                </a:solidFill>
                <a:latin typeface="Times New Roman" pitchFamily="18" charset="0"/>
              </a:endParaRPr>
            </a:p>
          </p:txBody>
        </p:sp>
        <p:sp>
          <p:nvSpPr>
            <p:cNvPr id="354417" name="Rectangle 113"/>
            <p:cNvSpPr>
              <a:spLocks noChangeArrowheads="1"/>
            </p:cNvSpPr>
            <p:nvPr/>
          </p:nvSpPr>
          <p:spPr bwMode="auto">
            <a:xfrm>
              <a:off x="1771" y="2724"/>
              <a:ext cx="70"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Y</a:t>
              </a:r>
              <a:endParaRPr lang="en-US" altLang="zh-CN" sz="1400" b="1" baseline="-25000">
                <a:solidFill>
                  <a:schemeClr val="tx2"/>
                </a:solidFill>
                <a:latin typeface="Times New Roman" pitchFamily="18" charset="0"/>
              </a:endParaRPr>
            </a:p>
          </p:txBody>
        </p:sp>
        <p:sp>
          <p:nvSpPr>
            <p:cNvPr id="354418" name="Rectangle 114"/>
            <p:cNvSpPr>
              <a:spLocks noChangeArrowheads="1"/>
            </p:cNvSpPr>
            <p:nvPr/>
          </p:nvSpPr>
          <p:spPr bwMode="auto">
            <a:xfrm>
              <a:off x="854" y="3238"/>
              <a:ext cx="174"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+5V</a:t>
              </a:r>
              <a:endParaRPr lang="en-US" altLang="zh-CN" sz="1400" b="1" baseline="-25000">
                <a:solidFill>
                  <a:schemeClr val="tx2"/>
                </a:solidFill>
                <a:latin typeface="Times New Roman" pitchFamily="18" charset="0"/>
              </a:endParaRPr>
            </a:p>
          </p:txBody>
        </p:sp>
        <p:sp>
          <p:nvSpPr>
            <p:cNvPr id="354419" name="Rectangle 115"/>
            <p:cNvSpPr>
              <a:spLocks noChangeArrowheads="1"/>
            </p:cNvSpPr>
            <p:nvPr/>
          </p:nvSpPr>
          <p:spPr bwMode="auto">
            <a:xfrm>
              <a:off x="1997" y="3011"/>
              <a:ext cx="49"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宋体" pitchFamily="2" charset="-122"/>
                </a:rPr>
                <a:t>.</a:t>
              </a:r>
              <a:endParaRPr lang="en-US" altLang="zh-CN" sz="1400" b="1" baseline="-25000">
                <a:solidFill>
                  <a:schemeClr val="tx2"/>
                </a:solidFill>
                <a:latin typeface="Times New Roman" pitchFamily="18" charset="0"/>
              </a:endParaRPr>
            </a:p>
          </p:txBody>
        </p:sp>
        <p:sp>
          <p:nvSpPr>
            <p:cNvPr id="354420" name="Rectangle 116"/>
            <p:cNvSpPr>
              <a:spLocks noChangeArrowheads="1"/>
            </p:cNvSpPr>
            <p:nvPr/>
          </p:nvSpPr>
          <p:spPr bwMode="auto">
            <a:xfrm>
              <a:off x="1416" y="3445"/>
              <a:ext cx="75"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G</a:t>
              </a:r>
              <a:endParaRPr lang="en-US" altLang="zh-CN" sz="1400" b="1" baseline="-25000">
                <a:solidFill>
                  <a:schemeClr val="tx2"/>
                </a:solidFill>
                <a:latin typeface="Times New Roman" pitchFamily="18" charset="0"/>
              </a:endParaRPr>
            </a:p>
          </p:txBody>
        </p:sp>
        <p:sp>
          <p:nvSpPr>
            <p:cNvPr id="354421" name="Rectangle 117"/>
            <p:cNvSpPr>
              <a:spLocks noChangeArrowheads="1"/>
            </p:cNvSpPr>
            <p:nvPr/>
          </p:nvSpPr>
          <p:spPr bwMode="auto">
            <a:xfrm>
              <a:off x="1426" y="2932"/>
              <a:ext cx="70"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C</a:t>
              </a:r>
              <a:endParaRPr lang="en-US" altLang="zh-CN" sz="1400" b="1" baseline="-25000">
                <a:solidFill>
                  <a:schemeClr val="tx2"/>
                </a:solidFill>
                <a:latin typeface="Times New Roman" pitchFamily="18" charset="0"/>
              </a:endParaRPr>
            </a:p>
          </p:txBody>
        </p:sp>
        <p:sp>
          <p:nvSpPr>
            <p:cNvPr id="354422" name="Rectangle 118"/>
            <p:cNvSpPr>
              <a:spLocks noChangeArrowheads="1"/>
            </p:cNvSpPr>
            <p:nvPr/>
          </p:nvSpPr>
          <p:spPr bwMode="auto">
            <a:xfrm>
              <a:off x="1859" y="3465"/>
              <a:ext cx="49"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7</a:t>
              </a:r>
              <a:endParaRPr lang="en-US" altLang="zh-CN" sz="1400" b="1" baseline="-25000">
                <a:solidFill>
                  <a:schemeClr val="tx2"/>
                </a:solidFill>
                <a:latin typeface="Times New Roman" pitchFamily="18" charset="0"/>
              </a:endParaRPr>
            </a:p>
          </p:txBody>
        </p:sp>
        <p:sp>
          <p:nvSpPr>
            <p:cNvPr id="354423" name="Rectangle 119"/>
            <p:cNvSpPr>
              <a:spLocks noChangeArrowheads="1"/>
            </p:cNvSpPr>
            <p:nvPr/>
          </p:nvSpPr>
          <p:spPr bwMode="auto">
            <a:xfrm>
              <a:off x="1771" y="3425"/>
              <a:ext cx="70"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Y</a:t>
              </a:r>
              <a:endParaRPr lang="en-US" altLang="zh-CN" sz="1400" b="1" baseline="-25000">
                <a:solidFill>
                  <a:schemeClr val="tx2"/>
                </a:solidFill>
                <a:latin typeface="Times New Roman" pitchFamily="18" charset="0"/>
              </a:endParaRPr>
            </a:p>
          </p:txBody>
        </p:sp>
        <p:sp>
          <p:nvSpPr>
            <p:cNvPr id="354424" name="Rectangle 120"/>
            <p:cNvSpPr>
              <a:spLocks noChangeArrowheads="1"/>
            </p:cNvSpPr>
            <p:nvPr/>
          </p:nvSpPr>
          <p:spPr bwMode="auto">
            <a:xfrm>
              <a:off x="1790" y="3119"/>
              <a:ext cx="48"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宋体" pitchFamily="2" charset="-122"/>
                </a:rPr>
                <a:t>.</a:t>
              </a:r>
              <a:endParaRPr lang="en-US" altLang="zh-CN" sz="1400" b="1" baseline="-25000">
                <a:solidFill>
                  <a:schemeClr val="tx2"/>
                </a:solidFill>
                <a:latin typeface="Times New Roman" pitchFamily="18" charset="0"/>
              </a:endParaRPr>
            </a:p>
          </p:txBody>
        </p:sp>
        <p:sp>
          <p:nvSpPr>
            <p:cNvPr id="354425" name="Rectangle 121"/>
            <p:cNvSpPr>
              <a:spLocks noChangeArrowheads="1"/>
            </p:cNvSpPr>
            <p:nvPr/>
          </p:nvSpPr>
          <p:spPr bwMode="auto">
            <a:xfrm>
              <a:off x="1426" y="3632"/>
              <a:ext cx="75"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G</a:t>
              </a:r>
              <a:endParaRPr lang="en-US" altLang="zh-CN" sz="1400" b="1" baseline="-25000">
                <a:solidFill>
                  <a:schemeClr val="tx2"/>
                </a:solidFill>
                <a:latin typeface="Times New Roman" pitchFamily="18" charset="0"/>
              </a:endParaRPr>
            </a:p>
          </p:txBody>
        </p:sp>
        <p:sp>
          <p:nvSpPr>
            <p:cNvPr id="354426" name="Rectangle 122"/>
            <p:cNvSpPr>
              <a:spLocks noChangeArrowheads="1"/>
            </p:cNvSpPr>
            <p:nvPr/>
          </p:nvSpPr>
          <p:spPr bwMode="auto">
            <a:xfrm>
              <a:off x="1504" y="3662"/>
              <a:ext cx="114"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2B</a:t>
              </a:r>
              <a:endParaRPr lang="en-US" altLang="zh-CN" sz="1400" b="1" baseline="-25000">
                <a:solidFill>
                  <a:schemeClr val="tx2"/>
                </a:solidFill>
                <a:latin typeface="Times New Roman" pitchFamily="18" charset="0"/>
              </a:endParaRPr>
            </a:p>
          </p:txBody>
        </p:sp>
        <p:sp>
          <p:nvSpPr>
            <p:cNvPr id="354427" name="Rectangle 123"/>
            <p:cNvSpPr>
              <a:spLocks noChangeArrowheads="1"/>
            </p:cNvSpPr>
            <p:nvPr/>
          </p:nvSpPr>
          <p:spPr bwMode="auto">
            <a:xfrm>
              <a:off x="528" y="2488"/>
              <a:ext cx="71"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a:t>
              </a:r>
              <a:endParaRPr lang="en-US" altLang="zh-CN" sz="1400" b="1" baseline="-25000">
                <a:solidFill>
                  <a:schemeClr val="tx2"/>
                </a:solidFill>
                <a:latin typeface="Times New Roman" pitchFamily="18" charset="0"/>
              </a:endParaRPr>
            </a:p>
          </p:txBody>
        </p:sp>
        <p:sp>
          <p:nvSpPr>
            <p:cNvPr id="354428" name="Rectangle 124"/>
            <p:cNvSpPr>
              <a:spLocks noChangeArrowheads="1"/>
            </p:cNvSpPr>
            <p:nvPr/>
          </p:nvSpPr>
          <p:spPr bwMode="auto">
            <a:xfrm>
              <a:off x="1771" y="2922"/>
              <a:ext cx="70"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Y</a:t>
              </a:r>
              <a:endParaRPr lang="en-US" altLang="zh-CN" sz="1400" b="1" baseline="-25000">
                <a:solidFill>
                  <a:schemeClr val="tx2"/>
                </a:solidFill>
                <a:latin typeface="Times New Roman" pitchFamily="18" charset="0"/>
              </a:endParaRPr>
            </a:p>
          </p:txBody>
        </p:sp>
        <p:sp>
          <p:nvSpPr>
            <p:cNvPr id="354429" name="Rectangle 125"/>
            <p:cNvSpPr>
              <a:spLocks noChangeArrowheads="1"/>
            </p:cNvSpPr>
            <p:nvPr/>
          </p:nvSpPr>
          <p:spPr bwMode="auto">
            <a:xfrm>
              <a:off x="518" y="2902"/>
              <a:ext cx="70"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a:t>
              </a:r>
              <a:endParaRPr lang="en-US" altLang="zh-CN" sz="1400" b="1" baseline="-25000">
                <a:solidFill>
                  <a:schemeClr val="tx2"/>
                </a:solidFill>
                <a:latin typeface="Times New Roman" pitchFamily="18" charset="0"/>
              </a:endParaRPr>
            </a:p>
          </p:txBody>
        </p:sp>
        <p:sp>
          <p:nvSpPr>
            <p:cNvPr id="354430" name="Rectangle 126"/>
            <p:cNvSpPr>
              <a:spLocks noChangeArrowheads="1"/>
            </p:cNvSpPr>
            <p:nvPr/>
          </p:nvSpPr>
          <p:spPr bwMode="auto">
            <a:xfrm>
              <a:off x="1790" y="2892"/>
              <a:ext cx="48"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宋体" pitchFamily="2" charset="-122"/>
                </a:rPr>
                <a:t>.</a:t>
              </a:r>
              <a:endParaRPr lang="en-US" altLang="zh-CN" sz="1400" b="1" baseline="-25000">
                <a:solidFill>
                  <a:schemeClr val="tx2"/>
                </a:solidFill>
                <a:latin typeface="Times New Roman" pitchFamily="18" charset="0"/>
              </a:endParaRPr>
            </a:p>
          </p:txBody>
        </p:sp>
        <p:sp>
          <p:nvSpPr>
            <p:cNvPr id="354431" name="Rectangle 127"/>
            <p:cNvSpPr>
              <a:spLocks noChangeArrowheads="1"/>
            </p:cNvSpPr>
            <p:nvPr/>
          </p:nvSpPr>
          <p:spPr bwMode="auto">
            <a:xfrm>
              <a:off x="607" y="2724"/>
              <a:ext cx="97"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11</a:t>
              </a:r>
              <a:endParaRPr lang="en-US" altLang="zh-CN" sz="1400" b="1" baseline="-25000">
                <a:solidFill>
                  <a:schemeClr val="tx2"/>
                </a:solidFill>
                <a:latin typeface="Times New Roman" pitchFamily="18" charset="0"/>
              </a:endParaRPr>
            </a:p>
          </p:txBody>
        </p:sp>
        <p:sp>
          <p:nvSpPr>
            <p:cNvPr id="354432" name="Rectangle 128"/>
            <p:cNvSpPr>
              <a:spLocks noChangeArrowheads="1"/>
            </p:cNvSpPr>
            <p:nvPr/>
          </p:nvSpPr>
          <p:spPr bwMode="auto">
            <a:xfrm>
              <a:off x="528" y="2705"/>
              <a:ext cx="71"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a:t>
              </a:r>
              <a:endParaRPr lang="en-US" altLang="zh-CN" sz="1400" b="1" baseline="-25000">
                <a:solidFill>
                  <a:schemeClr val="tx2"/>
                </a:solidFill>
                <a:latin typeface="Times New Roman" pitchFamily="18" charset="0"/>
              </a:endParaRPr>
            </a:p>
          </p:txBody>
        </p:sp>
        <p:sp>
          <p:nvSpPr>
            <p:cNvPr id="354433" name="Rectangle 129"/>
            <p:cNvSpPr>
              <a:spLocks noChangeArrowheads="1"/>
            </p:cNvSpPr>
            <p:nvPr/>
          </p:nvSpPr>
          <p:spPr bwMode="auto">
            <a:xfrm>
              <a:off x="1850" y="2942"/>
              <a:ext cx="48"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1</a:t>
              </a:r>
              <a:endParaRPr lang="en-US" altLang="zh-CN" sz="1400" b="1" baseline="-25000">
                <a:solidFill>
                  <a:schemeClr val="tx2"/>
                </a:solidFill>
                <a:latin typeface="Times New Roman" pitchFamily="18" charset="0"/>
              </a:endParaRPr>
            </a:p>
          </p:txBody>
        </p:sp>
        <p:sp>
          <p:nvSpPr>
            <p:cNvPr id="354434" name="Rectangle 130"/>
            <p:cNvSpPr>
              <a:spLocks noChangeArrowheads="1"/>
            </p:cNvSpPr>
            <p:nvPr/>
          </p:nvSpPr>
          <p:spPr bwMode="auto">
            <a:xfrm>
              <a:off x="607" y="2517"/>
              <a:ext cx="97"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10</a:t>
              </a:r>
              <a:endParaRPr lang="en-US" altLang="zh-CN" sz="1400" b="1" baseline="-25000">
                <a:solidFill>
                  <a:schemeClr val="tx2"/>
                </a:solidFill>
                <a:latin typeface="Times New Roman" pitchFamily="18" charset="0"/>
              </a:endParaRPr>
            </a:p>
          </p:txBody>
        </p:sp>
        <p:sp>
          <p:nvSpPr>
            <p:cNvPr id="354435" name="Rectangle 131"/>
            <p:cNvSpPr>
              <a:spLocks noChangeArrowheads="1"/>
            </p:cNvSpPr>
            <p:nvPr/>
          </p:nvSpPr>
          <p:spPr bwMode="auto">
            <a:xfrm>
              <a:off x="1790" y="3001"/>
              <a:ext cx="48"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宋体" pitchFamily="2" charset="-122"/>
                </a:rPr>
                <a:t>.</a:t>
              </a:r>
              <a:endParaRPr lang="en-US" altLang="zh-CN" sz="1400" b="1" baseline="-25000">
                <a:solidFill>
                  <a:schemeClr val="tx2"/>
                </a:solidFill>
                <a:latin typeface="Times New Roman" pitchFamily="18" charset="0"/>
              </a:endParaRPr>
            </a:p>
          </p:txBody>
        </p:sp>
        <p:sp>
          <p:nvSpPr>
            <p:cNvPr id="354436" name="Rectangle 132"/>
            <p:cNvSpPr>
              <a:spLocks noChangeArrowheads="1"/>
            </p:cNvSpPr>
            <p:nvPr/>
          </p:nvSpPr>
          <p:spPr bwMode="auto">
            <a:xfrm>
              <a:off x="1416" y="2744"/>
              <a:ext cx="65"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B</a:t>
              </a:r>
              <a:endParaRPr lang="en-US" altLang="zh-CN" sz="1400" b="1" baseline="-25000">
                <a:solidFill>
                  <a:schemeClr val="tx2"/>
                </a:solidFill>
                <a:latin typeface="Times New Roman" pitchFamily="18" charset="0"/>
              </a:endParaRPr>
            </a:p>
          </p:txBody>
        </p:sp>
        <p:sp>
          <p:nvSpPr>
            <p:cNvPr id="354437" name="Rectangle 133"/>
            <p:cNvSpPr>
              <a:spLocks noChangeArrowheads="1"/>
            </p:cNvSpPr>
            <p:nvPr/>
          </p:nvSpPr>
          <p:spPr bwMode="auto">
            <a:xfrm>
              <a:off x="1997" y="3119"/>
              <a:ext cx="49"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宋体" pitchFamily="2" charset="-122"/>
                </a:rPr>
                <a:t>.</a:t>
              </a:r>
              <a:endParaRPr lang="en-US" altLang="zh-CN" sz="1400" b="1" baseline="-25000">
                <a:solidFill>
                  <a:schemeClr val="tx2"/>
                </a:solidFill>
                <a:latin typeface="Times New Roman" pitchFamily="18" charset="0"/>
              </a:endParaRPr>
            </a:p>
          </p:txBody>
        </p:sp>
        <p:sp>
          <p:nvSpPr>
            <p:cNvPr id="354438" name="Rectangle 134"/>
            <p:cNvSpPr>
              <a:spLocks noChangeArrowheads="1"/>
            </p:cNvSpPr>
            <p:nvPr/>
          </p:nvSpPr>
          <p:spPr bwMode="auto">
            <a:xfrm>
              <a:off x="627" y="1817"/>
              <a:ext cx="70"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a:t>
              </a:r>
              <a:endParaRPr lang="en-US" altLang="zh-CN" sz="1400" b="1" baseline="-25000">
                <a:solidFill>
                  <a:schemeClr val="tx2"/>
                </a:solidFill>
                <a:latin typeface="Times New Roman" pitchFamily="18" charset="0"/>
              </a:endParaRPr>
            </a:p>
          </p:txBody>
        </p:sp>
        <p:sp>
          <p:nvSpPr>
            <p:cNvPr id="354439" name="Rectangle 135"/>
            <p:cNvSpPr>
              <a:spLocks noChangeArrowheads="1"/>
            </p:cNvSpPr>
            <p:nvPr/>
          </p:nvSpPr>
          <p:spPr bwMode="auto">
            <a:xfrm>
              <a:off x="4029" y="1481"/>
              <a:ext cx="73"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t>
              </a:r>
              <a:endParaRPr lang="en-US" altLang="zh-CN" sz="1400" b="1" baseline="-25000">
                <a:solidFill>
                  <a:schemeClr val="tx2"/>
                </a:solidFill>
                <a:latin typeface="Times New Roman" pitchFamily="18" charset="0"/>
              </a:endParaRPr>
            </a:p>
          </p:txBody>
        </p:sp>
        <p:sp>
          <p:nvSpPr>
            <p:cNvPr id="354440" name="Rectangle 136"/>
            <p:cNvSpPr>
              <a:spLocks noChangeArrowheads="1"/>
            </p:cNvSpPr>
            <p:nvPr/>
          </p:nvSpPr>
          <p:spPr bwMode="auto">
            <a:xfrm>
              <a:off x="1800" y="1590"/>
              <a:ext cx="71"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a:t>
              </a:r>
              <a:endParaRPr lang="en-US" altLang="zh-CN" sz="1400" b="1" baseline="-25000">
                <a:solidFill>
                  <a:schemeClr val="tx2"/>
                </a:solidFill>
                <a:latin typeface="Times New Roman" pitchFamily="18" charset="0"/>
              </a:endParaRPr>
            </a:p>
          </p:txBody>
        </p:sp>
        <p:sp>
          <p:nvSpPr>
            <p:cNvPr id="354441" name="Rectangle 137"/>
            <p:cNvSpPr>
              <a:spLocks noChangeArrowheads="1"/>
            </p:cNvSpPr>
            <p:nvPr/>
          </p:nvSpPr>
          <p:spPr bwMode="auto">
            <a:xfrm>
              <a:off x="5063" y="968"/>
              <a:ext cx="140"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I/O</a:t>
              </a:r>
              <a:endParaRPr lang="en-US" altLang="zh-CN" sz="1400" b="1" baseline="-25000">
                <a:solidFill>
                  <a:schemeClr val="tx2"/>
                </a:solidFill>
                <a:latin typeface="Times New Roman" pitchFamily="18" charset="0"/>
              </a:endParaRPr>
            </a:p>
          </p:txBody>
        </p:sp>
        <p:sp>
          <p:nvSpPr>
            <p:cNvPr id="354442" name="Rectangle 138"/>
            <p:cNvSpPr>
              <a:spLocks noChangeArrowheads="1"/>
            </p:cNvSpPr>
            <p:nvPr/>
          </p:nvSpPr>
          <p:spPr bwMode="auto">
            <a:xfrm>
              <a:off x="1544" y="1412"/>
              <a:ext cx="550" cy="111"/>
            </a:xfrm>
            <a:prstGeom prst="rect">
              <a:avLst/>
            </a:prstGeom>
            <a:noFill/>
            <a:ln w="9525">
              <a:noFill/>
              <a:miter lim="800000"/>
              <a:headEnd/>
              <a:tailEnd/>
            </a:ln>
          </p:spPr>
          <p:txBody>
            <a:bodyPr wrap="none" lIns="0" tIns="0" rIns="0" bIns="0">
              <a:spAutoFit/>
            </a:bodyPr>
            <a:lstStyle/>
            <a:p>
              <a:pPr algn="l" eaLnBrk="0" hangingPunct="0"/>
              <a:r>
                <a:rPr lang="en-US" altLang="zh-CN" sz="1400" b="1" dirty="0">
                  <a:solidFill>
                    <a:srgbClr val="000000"/>
                  </a:solidFill>
                  <a:latin typeface="Times New Roman" pitchFamily="18" charset="0"/>
                </a:rPr>
                <a:t>1024X8RAM</a:t>
              </a:r>
              <a:endParaRPr lang="en-US" altLang="zh-CN" sz="1400" b="1" baseline="-25000" dirty="0">
                <a:solidFill>
                  <a:schemeClr val="tx2"/>
                </a:solidFill>
                <a:latin typeface="Times New Roman" pitchFamily="18" charset="0"/>
              </a:endParaRPr>
            </a:p>
          </p:txBody>
        </p:sp>
        <p:sp>
          <p:nvSpPr>
            <p:cNvPr id="354443" name="Rectangle 139"/>
            <p:cNvSpPr>
              <a:spLocks noChangeArrowheads="1"/>
            </p:cNvSpPr>
            <p:nvPr/>
          </p:nvSpPr>
          <p:spPr bwMode="auto">
            <a:xfrm>
              <a:off x="5192" y="1008"/>
              <a:ext cx="48"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1</a:t>
              </a:r>
              <a:endParaRPr lang="en-US" altLang="zh-CN" sz="1400" b="1" baseline="-25000">
                <a:solidFill>
                  <a:schemeClr val="tx2"/>
                </a:solidFill>
                <a:latin typeface="Times New Roman" pitchFamily="18" charset="0"/>
              </a:endParaRPr>
            </a:p>
          </p:txBody>
        </p:sp>
        <p:sp>
          <p:nvSpPr>
            <p:cNvPr id="354444" name="Rectangle 140"/>
            <p:cNvSpPr>
              <a:spLocks noChangeArrowheads="1"/>
            </p:cNvSpPr>
            <p:nvPr/>
          </p:nvSpPr>
          <p:spPr bwMode="auto">
            <a:xfrm>
              <a:off x="2550" y="1619"/>
              <a:ext cx="48"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0</a:t>
              </a:r>
              <a:endParaRPr lang="en-US" altLang="zh-CN" sz="1400" b="1" baseline="-25000">
                <a:solidFill>
                  <a:schemeClr val="tx2"/>
                </a:solidFill>
                <a:latin typeface="Times New Roman" pitchFamily="18" charset="0"/>
              </a:endParaRPr>
            </a:p>
          </p:txBody>
        </p:sp>
        <p:sp>
          <p:nvSpPr>
            <p:cNvPr id="354445" name="Rectangle 141"/>
            <p:cNvSpPr>
              <a:spLocks noChangeArrowheads="1"/>
            </p:cNvSpPr>
            <p:nvPr/>
          </p:nvSpPr>
          <p:spPr bwMode="auto">
            <a:xfrm>
              <a:off x="1465" y="1619"/>
              <a:ext cx="49"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0</a:t>
              </a:r>
              <a:endParaRPr lang="en-US" altLang="zh-CN" sz="1400" b="1" baseline="-25000">
                <a:solidFill>
                  <a:schemeClr val="tx2"/>
                </a:solidFill>
                <a:latin typeface="Times New Roman" pitchFamily="18" charset="0"/>
              </a:endParaRPr>
            </a:p>
          </p:txBody>
        </p:sp>
        <p:sp>
          <p:nvSpPr>
            <p:cNvPr id="354446" name="Rectangle 142"/>
            <p:cNvSpPr>
              <a:spLocks noChangeArrowheads="1"/>
            </p:cNvSpPr>
            <p:nvPr/>
          </p:nvSpPr>
          <p:spPr bwMode="auto">
            <a:xfrm>
              <a:off x="5212" y="1116"/>
              <a:ext cx="49"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0</a:t>
              </a:r>
              <a:endParaRPr lang="en-US" altLang="zh-CN" sz="1400" b="1" baseline="-25000">
                <a:solidFill>
                  <a:schemeClr val="tx2"/>
                </a:solidFill>
                <a:latin typeface="Times New Roman" pitchFamily="18" charset="0"/>
              </a:endParaRPr>
            </a:p>
          </p:txBody>
        </p:sp>
        <p:sp>
          <p:nvSpPr>
            <p:cNvPr id="354447" name="Rectangle 143"/>
            <p:cNvSpPr>
              <a:spLocks noChangeArrowheads="1"/>
            </p:cNvSpPr>
            <p:nvPr/>
          </p:nvSpPr>
          <p:spPr bwMode="auto">
            <a:xfrm>
              <a:off x="3032" y="1600"/>
              <a:ext cx="194"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R/W</a:t>
              </a:r>
              <a:endParaRPr lang="en-US" altLang="zh-CN" sz="1400" b="1" baseline="-25000">
                <a:solidFill>
                  <a:schemeClr val="tx2"/>
                </a:solidFill>
                <a:latin typeface="Times New Roman" pitchFamily="18" charset="0"/>
              </a:endParaRPr>
            </a:p>
          </p:txBody>
        </p:sp>
        <p:sp>
          <p:nvSpPr>
            <p:cNvPr id="354448" name="Rectangle 144"/>
            <p:cNvSpPr>
              <a:spLocks noChangeArrowheads="1"/>
            </p:cNvSpPr>
            <p:nvPr/>
          </p:nvSpPr>
          <p:spPr bwMode="auto">
            <a:xfrm>
              <a:off x="5182" y="761"/>
              <a:ext cx="49"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7</a:t>
              </a:r>
              <a:endParaRPr lang="en-US" altLang="zh-CN" sz="1400" b="1" baseline="-25000">
                <a:solidFill>
                  <a:schemeClr val="tx2"/>
                </a:solidFill>
                <a:latin typeface="Times New Roman" pitchFamily="18" charset="0"/>
              </a:endParaRPr>
            </a:p>
          </p:txBody>
        </p:sp>
        <p:sp>
          <p:nvSpPr>
            <p:cNvPr id="354449" name="Rectangle 145"/>
            <p:cNvSpPr>
              <a:spLocks noChangeArrowheads="1"/>
            </p:cNvSpPr>
            <p:nvPr/>
          </p:nvSpPr>
          <p:spPr bwMode="auto">
            <a:xfrm>
              <a:off x="587" y="2280"/>
              <a:ext cx="194"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R/W</a:t>
              </a:r>
              <a:endParaRPr lang="en-US" altLang="zh-CN" sz="1400" b="1" baseline="-25000">
                <a:solidFill>
                  <a:schemeClr val="tx2"/>
                </a:solidFill>
                <a:latin typeface="Times New Roman" pitchFamily="18" charset="0"/>
              </a:endParaRPr>
            </a:p>
          </p:txBody>
        </p:sp>
        <p:sp>
          <p:nvSpPr>
            <p:cNvPr id="354450" name="Rectangle 146"/>
            <p:cNvSpPr>
              <a:spLocks noChangeArrowheads="1"/>
            </p:cNvSpPr>
            <p:nvPr/>
          </p:nvSpPr>
          <p:spPr bwMode="auto">
            <a:xfrm>
              <a:off x="725" y="2014"/>
              <a:ext cx="49"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1</a:t>
              </a:r>
              <a:endParaRPr lang="en-US" altLang="zh-CN" sz="1400" b="1" baseline="-25000">
                <a:solidFill>
                  <a:schemeClr val="tx2"/>
                </a:solidFill>
                <a:latin typeface="Times New Roman" pitchFamily="18" charset="0"/>
              </a:endParaRPr>
            </a:p>
          </p:txBody>
        </p:sp>
        <p:sp>
          <p:nvSpPr>
            <p:cNvPr id="354451" name="Rectangle 147"/>
            <p:cNvSpPr>
              <a:spLocks noChangeArrowheads="1"/>
            </p:cNvSpPr>
            <p:nvPr/>
          </p:nvSpPr>
          <p:spPr bwMode="auto">
            <a:xfrm>
              <a:off x="4343" y="1600"/>
              <a:ext cx="194"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R/W</a:t>
              </a:r>
              <a:endParaRPr lang="en-US" altLang="zh-CN" sz="1400" b="1" baseline="-25000">
                <a:solidFill>
                  <a:schemeClr val="tx2"/>
                </a:solidFill>
                <a:latin typeface="Times New Roman" pitchFamily="18" charset="0"/>
              </a:endParaRPr>
            </a:p>
          </p:txBody>
        </p:sp>
        <p:sp>
          <p:nvSpPr>
            <p:cNvPr id="354452" name="Rectangle 148"/>
            <p:cNvSpPr>
              <a:spLocks noChangeArrowheads="1"/>
            </p:cNvSpPr>
            <p:nvPr/>
          </p:nvSpPr>
          <p:spPr bwMode="auto">
            <a:xfrm>
              <a:off x="1633" y="1481"/>
              <a:ext cx="73"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t>
              </a:r>
              <a:endParaRPr lang="en-US" altLang="zh-CN" sz="1400" b="1" baseline="-25000">
                <a:solidFill>
                  <a:schemeClr val="tx2"/>
                </a:solidFill>
                <a:latin typeface="Times New Roman" pitchFamily="18" charset="0"/>
              </a:endParaRPr>
            </a:p>
          </p:txBody>
        </p:sp>
        <p:sp>
          <p:nvSpPr>
            <p:cNvPr id="354453" name="Rectangle 149"/>
            <p:cNvSpPr>
              <a:spLocks noChangeArrowheads="1"/>
            </p:cNvSpPr>
            <p:nvPr/>
          </p:nvSpPr>
          <p:spPr bwMode="auto">
            <a:xfrm>
              <a:off x="1869" y="1629"/>
              <a:ext cx="48"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9</a:t>
              </a:r>
              <a:endParaRPr lang="en-US" altLang="zh-CN" sz="1400" b="1" baseline="-25000">
                <a:solidFill>
                  <a:schemeClr val="tx2"/>
                </a:solidFill>
                <a:latin typeface="Times New Roman" pitchFamily="18" charset="0"/>
              </a:endParaRPr>
            </a:p>
          </p:txBody>
        </p:sp>
        <p:sp>
          <p:nvSpPr>
            <p:cNvPr id="354454" name="Rectangle 150"/>
            <p:cNvSpPr>
              <a:spLocks noChangeArrowheads="1"/>
            </p:cNvSpPr>
            <p:nvPr/>
          </p:nvSpPr>
          <p:spPr bwMode="auto">
            <a:xfrm>
              <a:off x="4196" y="1590"/>
              <a:ext cx="70"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a:t>
              </a:r>
              <a:endParaRPr lang="en-US" altLang="zh-CN" sz="1400" b="1" baseline="-25000">
                <a:solidFill>
                  <a:schemeClr val="tx2"/>
                </a:solidFill>
                <a:latin typeface="Times New Roman" pitchFamily="18" charset="0"/>
              </a:endParaRPr>
            </a:p>
          </p:txBody>
        </p:sp>
        <p:sp>
          <p:nvSpPr>
            <p:cNvPr id="354455" name="Rectangle 151"/>
            <p:cNvSpPr>
              <a:spLocks noChangeArrowheads="1"/>
            </p:cNvSpPr>
            <p:nvPr/>
          </p:nvSpPr>
          <p:spPr bwMode="auto">
            <a:xfrm>
              <a:off x="3949" y="1412"/>
              <a:ext cx="550" cy="111"/>
            </a:xfrm>
            <a:prstGeom prst="rect">
              <a:avLst/>
            </a:prstGeom>
            <a:noFill/>
            <a:ln w="9525">
              <a:noFill/>
              <a:miter lim="800000"/>
              <a:headEnd/>
              <a:tailEnd/>
            </a:ln>
          </p:spPr>
          <p:txBody>
            <a:bodyPr wrap="none" lIns="0" tIns="0" rIns="0" bIns="0">
              <a:spAutoFit/>
            </a:bodyPr>
            <a:lstStyle/>
            <a:p>
              <a:pPr algn="l" eaLnBrk="0" hangingPunct="0"/>
              <a:r>
                <a:rPr lang="en-US" altLang="zh-CN" sz="1400" b="1" dirty="0">
                  <a:solidFill>
                    <a:srgbClr val="000000"/>
                  </a:solidFill>
                  <a:latin typeface="Times New Roman" pitchFamily="18" charset="0"/>
                </a:rPr>
                <a:t>1024X8RAM</a:t>
              </a:r>
              <a:endParaRPr lang="en-US" altLang="zh-CN" sz="1400" b="1" baseline="-25000" dirty="0">
                <a:solidFill>
                  <a:schemeClr val="tx2"/>
                </a:solidFill>
                <a:latin typeface="Times New Roman" pitchFamily="18" charset="0"/>
              </a:endParaRPr>
            </a:p>
          </p:txBody>
        </p:sp>
        <p:sp>
          <p:nvSpPr>
            <p:cNvPr id="354456" name="Rectangle 152"/>
            <p:cNvSpPr>
              <a:spLocks noChangeArrowheads="1"/>
            </p:cNvSpPr>
            <p:nvPr/>
          </p:nvSpPr>
          <p:spPr bwMode="auto">
            <a:xfrm>
              <a:off x="2954" y="1619"/>
              <a:ext cx="49"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9</a:t>
              </a:r>
              <a:endParaRPr lang="en-US" altLang="zh-CN" sz="1400" b="1" baseline="-25000">
                <a:solidFill>
                  <a:schemeClr val="tx2"/>
                </a:solidFill>
                <a:latin typeface="Times New Roman" pitchFamily="18" charset="0"/>
              </a:endParaRPr>
            </a:p>
          </p:txBody>
        </p:sp>
        <p:sp>
          <p:nvSpPr>
            <p:cNvPr id="354457" name="Rectangle 153"/>
            <p:cNvSpPr>
              <a:spLocks noChangeArrowheads="1"/>
            </p:cNvSpPr>
            <p:nvPr/>
          </p:nvSpPr>
          <p:spPr bwMode="auto">
            <a:xfrm>
              <a:off x="3861" y="1619"/>
              <a:ext cx="48"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0</a:t>
              </a:r>
              <a:endParaRPr lang="en-US" altLang="zh-CN" sz="1400" b="1" baseline="-25000">
                <a:solidFill>
                  <a:schemeClr val="tx2"/>
                </a:solidFill>
                <a:latin typeface="Times New Roman" pitchFamily="18" charset="0"/>
              </a:endParaRPr>
            </a:p>
          </p:txBody>
        </p:sp>
        <p:sp>
          <p:nvSpPr>
            <p:cNvPr id="354458" name="Rectangle 154"/>
            <p:cNvSpPr>
              <a:spLocks noChangeArrowheads="1"/>
            </p:cNvSpPr>
            <p:nvPr/>
          </p:nvSpPr>
          <p:spPr bwMode="auto">
            <a:xfrm>
              <a:off x="2717" y="1481"/>
              <a:ext cx="73"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t>
              </a:r>
              <a:endParaRPr lang="en-US" altLang="zh-CN" sz="1400" b="1" baseline="-25000">
                <a:solidFill>
                  <a:schemeClr val="tx2"/>
                </a:solidFill>
                <a:latin typeface="Times New Roman" pitchFamily="18" charset="0"/>
              </a:endParaRPr>
            </a:p>
          </p:txBody>
        </p:sp>
        <p:sp>
          <p:nvSpPr>
            <p:cNvPr id="354459" name="Rectangle 155"/>
            <p:cNvSpPr>
              <a:spLocks noChangeArrowheads="1"/>
            </p:cNvSpPr>
            <p:nvPr/>
          </p:nvSpPr>
          <p:spPr bwMode="auto">
            <a:xfrm>
              <a:off x="2480" y="1590"/>
              <a:ext cx="70"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a:t>
              </a:r>
              <a:endParaRPr lang="en-US" altLang="zh-CN" sz="1400" b="1" baseline="-25000">
                <a:solidFill>
                  <a:schemeClr val="tx2"/>
                </a:solidFill>
                <a:latin typeface="Times New Roman" pitchFamily="18" charset="0"/>
              </a:endParaRPr>
            </a:p>
          </p:txBody>
        </p:sp>
        <p:sp>
          <p:nvSpPr>
            <p:cNvPr id="354460" name="Rectangle 156"/>
            <p:cNvSpPr>
              <a:spLocks noChangeArrowheads="1"/>
            </p:cNvSpPr>
            <p:nvPr/>
          </p:nvSpPr>
          <p:spPr bwMode="auto">
            <a:xfrm>
              <a:off x="725" y="1886"/>
              <a:ext cx="49"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0</a:t>
              </a:r>
              <a:endParaRPr lang="en-US" altLang="zh-CN" sz="1400" b="1" baseline="-25000">
                <a:solidFill>
                  <a:schemeClr val="tx2"/>
                </a:solidFill>
                <a:latin typeface="Times New Roman" pitchFamily="18" charset="0"/>
              </a:endParaRPr>
            </a:p>
          </p:txBody>
        </p:sp>
        <p:sp>
          <p:nvSpPr>
            <p:cNvPr id="354461" name="Rectangle 157"/>
            <p:cNvSpPr>
              <a:spLocks noChangeArrowheads="1"/>
            </p:cNvSpPr>
            <p:nvPr/>
          </p:nvSpPr>
          <p:spPr bwMode="auto">
            <a:xfrm>
              <a:off x="5053" y="721"/>
              <a:ext cx="140"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I/O</a:t>
              </a:r>
              <a:endParaRPr lang="en-US" altLang="zh-CN" sz="1400" b="1" baseline="-25000">
                <a:solidFill>
                  <a:schemeClr val="tx2"/>
                </a:solidFill>
                <a:latin typeface="Times New Roman" pitchFamily="18" charset="0"/>
              </a:endParaRPr>
            </a:p>
          </p:txBody>
        </p:sp>
        <p:sp>
          <p:nvSpPr>
            <p:cNvPr id="354462" name="Rectangle 158"/>
            <p:cNvSpPr>
              <a:spLocks noChangeArrowheads="1"/>
            </p:cNvSpPr>
            <p:nvPr/>
          </p:nvSpPr>
          <p:spPr bwMode="auto">
            <a:xfrm>
              <a:off x="1948" y="1590"/>
              <a:ext cx="194"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R/W</a:t>
              </a:r>
              <a:endParaRPr lang="en-US" altLang="zh-CN" sz="1400" b="1" baseline="-25000">
                <a:solidFill>
                  <a:schemeClr val="tx2"/>
                </a:solidFill>
                <a:latin typeface="Times New Roman" pitchFamily="18" charset="0"/>
              </a:endParaRPr>
            </a:p>
          </p:txBody>
        </p:sp>
        <p:sp>
          <p:nvSpPr>
            <p:cNvPr id="354463" name="Rectangle 159"/>
            <p:cNvSpPr>
              <a:spLocks noChangeArrowheads="1"/>
            </p:cNvSpPr>
            <p:nvPr/>
          </p:nvSpPr>
          <p:spPr bwMode="auto">
            <a:xfrm>
              <a:off x="1396" y="1590"/>
              <a:ext cx="70"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a:t>
              </a:r>
              <a:endParaRPr lang="en-US" altLang="zh-CN" sz="1400" b="1" baseline="-25000">
                <a:solidFill>
                  <a:schemeClr val="tx2"/>
                </a:solidFill>
                <a:latin typeface="Times New Roman" pitchFamily="18" charset="0"/>
              </a:endParaRPr>
            </a:p>
          </p:txBody>
        </p:sp>
        <p:sp>
          <p:nvSpPr>
            <p:cNvPr id="354464" name="Rectangle 160"/>
            <p:cNvSpPr>
              <a:spLocks noChangeArrowheads="1"/>
            </p:cNvSpPr>
            <p:nvPr/>
          </p:nvSpPr>
          <p:spPr bwMode="auto">
            <a:xfrm>
              <a:off x="2629" y="1412"/>
              <a:ext cx="550" cy="111"/>
            </a:xfrm>
            <a:prstGeom prst="rect">
              <a:avLst/>
            </a:prstGeom>
            <a:noFill/>
            <a:ln w="9525">
              <a:noFill/>
              <a:miter lim="800000"/>
              <a:headEnd/>
              <a:tailEnd/>
            </a:ln>
          </p:spPr>
          <p:txBody>
            <a:bodyPr wrap="none" lIns="0" tIns="0" rIns="0" bIns="0">
              <a:spAutoFit/>
            </a:bodyPr>
            <a:lstStyle/>
            <a:p>
              <a:pPr algn="l" eaLnBrk="0" hangingPunct="0"/>
              <a:r>
                <a:rPr lang="en-US" altLang="zh-CN" sz="1400" b="1" dirty="0">
                  <a:solidFill>
                    <a:srgbClr val="000000"/>
                  </a:solidFill>
                  <a:latin typeface="Times New Roman" pitchFamily="18" charset="0"/>
                </a:rPr>
                <a:t>1024X8RAM</a:t>
              </a:r>
              <a:endParaRPr lang="en-US" altLang="zh-CN" sz="1400" b="1" baseline="-25000" dirty="0">
                <a:solidFill>
                  <a:schemeClr val="tx2"/>
                </a:solidFill>
                <a:latin typeface="Times New Roman" pitchFamily="18" charset="0"/>
              </a:endParaRPr>
            </a:p>
          </p:txBody>
        </p:sp>
        <p:sp>
          <p:nvSpPr>
            <p:cNvPr id="354465" name="Rectangle 161"/>
            <p:cNvSpPr>
              <a:spLocks noChangeArrowheads="1"/>
            </p:cNvSpPr>
            <p:nvPr/>
          </p:nvSpPr>
          <p:spPr bwMode="auto">
            <a:xfrm>
              <a:off x="2155" y="1590"/>
              <a:ext cx="124"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CS</a:t>
              </a:r>
              <a:endParaRPr lang="en-US" altLang="zh-CN" sz="1400" b="1" baseline="-25000">
                <a:solidFill>
                  <a:schemeClr val="tx2"/>
                </a:solidFill>
                <a:latin typeface="Times New Roman" pitchFamily="18" charset="0"/>
              </a:endParaRPr>
            </a:p>
          </p:txBody>
        </p:sp>
        <p:sp>
          <p:nvSpPr>
            <p:cNvPr id="354466" name="Rectangle 162"/>
            <p:cNvSpPr>
              <a:spLocks noChangeArrowheads="1"/>
            </p:cNvSpPr>
            <p:nvPr/>
          </p:nvSpPr>
          <p:spPr bwMode="auto">
            <a:xfrm>
              <a:off x="735" y="2152"/>
              <a:ext cx="48"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9</a:t>
              </a:r>
              <a:endParaRPr lang="en-US" altLang="zh-CN" sz="1400" b="1" baseline="-25000">
                <a:solidFill>
                  <a:schemeClr val="tx2"/>
                </a:solidFill>
                <a:latin typeface="Times New Roman" pitchFamily="18" charset="0"/>
              </a:endParaRPr>
            </a:p>
          </p:txBody>
        </p:sp>
        <p:sp>
          <p:nvSpPr>
            <p:cNvPr id="354467" name="Rectangle 163"/>
            <p:cNvSpPr>
              <a:spLocks noChangeArrowheads="1"/>
            </p:cNvSpPr>
            <p:nvPr/>
          </p:nvSpPr>
          <p:spPr bwMode="auto">
            <a:xfrm>
              <a:off x="1524" y="1590"/>
              <a:ext cx="70"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a:t>
              </a:r>
              <a:endParaRPr lang="en-US" altLang="zh-CN" sz="1400" b="1" baseline="-25000">
                <a:solidFill>
                  <a:schemeClr val="tx2"/>
                </a:solidFill>
                <a:latin typeface="Times New Roman" pitchFamily="18" charset="0"/>
              </a:endParaRPr>
            </a:p>
          </p:txBody>
        </p:sp>
        <p:sp>
          <p:nvSpPr>
            <p:cNvPr id="354468" name="Rectangle 164"/>
            <p:cNvSpPr>
              <a:spLocks noChangeArrowheads="1"/>
            </p:cNvSpPr>
            <p:nvPr/>
          </p:nvSpPr>
          <p:spPr bwMode="auto">
            <a:xfrm>
              <a:off x="3791" y="1590"/>
              <a:ext cx="71"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a:t>
              </a:r>
              <a:endParaRPr lang="en-US" altLang="zh-CN" sz="1400" b="1" baseline="-25000">
                <a:solidFill>
                  <a:schemeClr val="tx2"/>
                </a:solidFill>
                <a:latin typeface="Times New Roman" pitchFamily="18" charset="0"/>
              </a:endParaRPr>
            </a:p>
          </p:txBody>
        </p:sp>
        <p:sp>
          <p:nvSpPr>
            <p:cNvPr id="354469" name="Rectangle 165"/>
            <p:cNvSpPr>
              <a:spLocks noChangeArrowheads="1"/>
            </p:cNvSpPr>
            <p:nvPr/>
          </p:nvSpPr>
          <p:spPr bwMode="auto">
            <a:xfrm>
              <a:off x="3239" y="1600"/>
              <a:ext cx="124"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CS</a:t>
              </a:r>
              <a:endParaRPr lang="en-US" altLang="zh-CN" sz="1400" b="1" baseline="-25000">
                <a:solidFill>
                  <a:schemeClr val="tx2"/>
                </a:solidFill>
                <a:latin typeface="Times New Roman" pitchFamily="18" charset="0"/>
              </a:endParaRPr>
            </a:p>
          </p:txBody>
        </p:sp>
        <p:sp>
          <p:nvSpPr>
            <p:cNvPr id="354470" name="Rectangle 166"/>
            <p:cNvSpPr>
              <a:spLocks noChangeArrowheads="1"/>
            </p:cNvSpPr>
            <p:nvPr/>
          </p:nvSpPr>
          <p:spPr bwMode="auto">
            <a:xfrm>
              <a:off x="5074" y="1067"/>
              <a:ext cx="140"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I/O</a:t>
              </a:r>
              <a:endParaRPr lang="en-US" altLang="zh-CN" sz="1400" b="1" baseline="-25000">
                <a:solidFill>
                  <a:schemeClr val="tx2"/>
                </a:solidFill>
                <a:latin typeface="Times New Roman" pitchFamily="18" charset="0"/>
              </a:endParaRPr>
            </a:p>
          </p:txBody>
        </p:sp>
        <p:sp>
          <p:nvSpPr>
            <p:cNvPr id="354471" name="Rectangle 167"/>
            <p:cNvSpPr>
              <a:spLocks noChangeArrowheads="1"/>
            </p:cNvSpPr>
            <p:nvPr/>
          </p:nvSpPr>
          <p:spPr bwMode="auto">
            <a:xfrm>
              <a:off x="4274" y="1629"/>
              <a:ext cx="49"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9</a:t>
              </a:r>
              <a:endParaRPr lang="en-US" altLang="zh-CN" sz="1400" b="1" baseline="-25000">
                <a:solidFill>
                  <a:schemeClr val="tx2"/>
                </a:solidFill>
                <a:latin typeface="Times New Roman" pitchFamily="18" charset="0"/>
              </a:endParaRPr>
            </a:p>
          </p:txBody>
        </p:sp>
        <p:sp>
          <p:nvSpPr>
            <p:cNvPr id="354472" name="Rectangle 168"/>
            <p:cNvSpPr>
              <a:spLocks noChangeArrowheads="1"/>
            </p:cNvSpPr>
            <p:nvPr/>
          </p:nvSpPr>
          <p:spPr bwMode="auto">
            <a:xfrm>
              <a:off x="2678" y="1619"/>
              <a:ext cx="49"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1</a:t>
              </a:r>
              <a:endParaRPr lang="en-US" altLang="zh-CN" sz="1400" b="1" baseline="-25000">
                <a:solidFill>
                  <a:schemeClr val="tx2"/>
                </a:solidFill>
                <a:latin typeface="Times New Roman" pitchFamily="18" charset="0"/>
              </a:endParaRPr>
            </a:p>
          </p:txBody>
        </p:sp>
        <p:sp>
          <p:nvSpPr>
            <p:cNvPr id="354473" name="Rectangle 169"/>
            <p:cNvSpPr>
              <a:spLocks noChangeArrowheads="1"/>
            </p:cNvSpPr>
            <p:nvPr/>
          </p:nvSpPr>
          <p:spPr bwMode="auto">
            <a:xfrm>
              <a:off x="2884" y="1590"/>
              <a:ext cx="70"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a:t>
              </a:r>
              <a:endParaRPr lang="en-US" altLang="zh-CN" sz="1400" b="1" baseline="-25000">
                <a:solidFill>
                  <a:schemeClr val="tx2"/>
                </a:solidFill>
                <a:latin typeface="Times New Roman" pitchFamily="18" charset="0"/>
              </a:endParaRPr>
            </a:p>
          </p:txBody>
        </p:sp>
        <p:sp>
          <p:nvSpPr>
            <p:cNvPr id="354474" name="Rectangle 170"/>
            <p:cNvSpPr>
              <a:spLocks noChangeArrowheads="1"/>
            </p:cNvSpPr>
            <p:nvPr/>
          </p:nvSpPr>
          <p:spPr bwMode="auto">
            <a:xfrm>
              <a:off x="2609" y="1590"/>
              <a:ext cx="70"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a:t>
              </a:r>
              <a:endParaRPr lang="en-US" altLang="zh-CN" sz="1400" b="1" baseline="-25000">
                <a:solidFill>
                  <a:schemeClr val="tx2"/>
                </a:solidFill>
                <a:latin typeface="Times New Roman" pitchFamily="18" charset="0"/>
              </a:endParaRPr>
            </a:p>
          </p:txBody>
        </p:sp>
        <p:sp>
          <p:nvSpPr>
            <p:cNvPr id="354475" name="Rectangle 171"/>
            <p:cNvSpPr>
              <a:spLocks noChangeArrowheads="1"/>
            </p:cNvSpPr>
            <p:nvPr/>
          </p:nvSpPr>
          <p:spPr bwMode="auto">
            <a:xfrm rot="16200000">
              <a:off x="833" y="2128"/>
              <a:ext cx="69" cy="116"/>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t>
              </a:r>
              <a:endParaRPr lang="en-US" altLang="zh-CN" sz="1400" b="1" baseline="-25000">
                <a:solidFill>
                  <a:schemeClr val="tx2"/>
                </a:solidFill>
                <a:latin typeface="Times New Roman" pitchFamily="18" charset="0"/>
              </a:endParaRPr>
            </a:p>
          </p:txBody>
        </p:sp>
        <p:sp>
          <p:nvSpPr>
            <p:cNvPr id="354476" name="Rectangle 172"/>
            <p:cNvSpPr>
              <a:spLocks noChangeArrowheads="1"/>
            </p:cNvSpPr>
            <p:nvPr/>
          </p:nvSpPr>
          <p:spPr bwMode="auto">
            <a:xfrm>
              <a:off x="627" y="1945"/>
              <a:ext cx="70"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a:t>
              </a:r>
              <a:endParaRPr lang="en-US" altLang="zh-CN" sz="1400" b="1" baseline="-25000">
                <a:solidFill>
                  <a:schemeClr val="tx2"/>
                </a:solidFill>
                <a:latin typeface="Times New Roman" pitchFamily="18" charset="0"/>
              </a:endParaRPr>
            </a:p>
          </p:txBody>
        </p:sp>
        <p:sp>
          <p:nvSpPr>
            <p:cNvPr id="354477" name="Rectangle 173"/>
            <p:cNvSpPr>
              <a:spLocks noChangeArrowheads="1"/>
            </p:cNvSpPr>
            <p:nvPr/>
          </p:nvSpPr>
          <p:spPr bwMode="auto">
            <a:xfrm>
              <a:off x="3998" y="1619"/>
              <a:ext cx="48"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1</a:t>
              </a:r>
              <a:endParaRPr lang="en-US" altLang="zh-CN" sz="1400" b="1" baseline="-25000">
                <a:solidFill>
                  <a:schemeClr val="tx2"/>
                </a:solidFill>
                <a:latin typeface="Times New Roman" pitchFamily="18" charset="0"/>
              </a:endParaRPr>
            </a:p>
          </p:txBody>
        </p:sp>
        <p:sp>
          <p:nvSpPr>
            <p:cNvPr id="354478" name="Rectangle 174"/>
            <p:cNvSpPr>
              <a:spLocks noChangeArrowheads="1"/>
            </p:cNvSpPr>
            <p:nvPr/>
          </p:nvSpPr>
          <p:spPr bwMode="auto">
            <a:xfrm>
              <a:off x="4551" y="1600"/>
              <a:ext cx="124"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CS</a:t>
              </a:r>
              <a:endParaRPr lang="en-US" altLang="zh-CN" sz="1400" b="1" baseline="-25000">
                <a:solidFill>
                  <a:schemeClr val="tx2"/>
                </a:solidFill>
                <a:latin typeface="Times New Roman" pitchFamily="18" charset="0"/>
              </a:endParaRPr>
            </a:p>
          </p:txBody>
        </p:sp>
        <p:sp>
          <p:nvSpPr>
            <p:cNvPr id="354479" name="Rectangle 175"/>
            <p:cNvSpPr>
              <a:spLocks noChangeArrowheads="1"/>
            </p:cNvSpPr>
            <p:nvPr/>
          </p:nvSpPr>
          <p:spPr bwMode="auto">
            <a:xfrm>
              <a:off x="1593" y="1609"/>
              <a:ext cx="49"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1</a:t>
              </a:r>
              <a:endParaRPr lang="en-US" altLang="zh-CN" sz="1400" b="1" baseline="-25000">
                <a:solidFill>
                  <a:schemeClr val="tx2"/>
                </a:solidFill>
                <a:latin typeface="Times New Roman" pitchFamily="18" charset="0"/>
              </a:endParaRPr>
            </a:p>
          </p:txBody>
        </p:sp>
        <p:sp>
          <p:nvSpPr>
            <p:cNvPr id="354480" name="Rectangle 176"/>
            <p:cNvSpPr>
              <a:spLocks noChangeArrowheads="1"/>
            </p:cNvSpPr>
            <p:nvPr/>
          </p:nvSpPr>
          <p:spPr bwMode="auto">
            <a:xfrm>
              <a:off x="627" y="2113"/>
              <a:ext cx="70"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a:t>
              </a:r>
              <a:endParaRPr lang="en-US" altLang="zh-CN" sz="1400" b="1" baseline="-25000">
                <a:solidFill>
                  <a:schemeClr val="tx2"/>
                </a:solidFill>
                <a:latin typeface="Times New Roman" pitchFamily="18" charset="0"/>
              </a:endParaRPr>
            </a:p>
          </p:txBody>
        </p:sp>
        <p:sp>
          <p:nvSpPr>
            <p:cNvPr id="354481" name="Rectangle 177"/>
            <p:cNvSpPr>
              <a:spLocks noChangeArrowheads="1"/>
            </p:cNvSpPr>
            <p:nvPr/>
          </p:nvSpPr>
          <p:spPr bwMode="auto">
            <a:xfrm>
              <a:off x="3920" y="1590"/>
              <a:ext cx="70"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a:t>
              </a:r>
              <a:endParaRPr lang="en-US" altLang="zh-CN" sz="1400" b="1" baseline="-25000">
                <a:solidFill>
                  <a:schemeClr val="tx2"/>
                </a:solidFill>
                <a:latin typeface="Times New Roman" pitchFamily="18" charset="0"/>
              </a:endParaRPr>
            </a:p>
          </p:txBody>
        </p:sp>
        <p:sp>
          <p:nvSpPr>
            <p:cNvPr id="354482" name="Rectangle 178"/>
            <p:cNvSpPr>
              <a:spLocks noChangeArrowheads="1"/>
            </p:cNvSpPr>
            <p:nvPr/>
          </p:nvSpPr>
          <p:spPr bwMode="auto">
            <a:xfrm>
              <a:off x="1533" y="1284"/>
              <a:ext cx="48"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0</a:t>
              </a:r>
              <a:endParaRPr lang="en-US" altLang="zh-CN" sz="1400" b="1" baseline="-25000">
                <a:solidFill>
                  <a:schemeClr val="tx2"/>
                </a:solidFill>
                <a:latin typeface="Times New Roman" pitchFamily="18" charset="0"/>
              </a:endParaRPr>
            </a:p>
          </p:txBody>
        </p:sp>
        <p:sp>
          <p:nvSpPr>
            <p:cNvPr id="354483" name="Rectangle 179"/>
            <p:cNvSpPr>
              <a:spLocks noChangeArrowheads="1"/>
            </p:cNvSpPr>
            <p:nvPr/>
          </p:nvSpPr>
          <p:spPr bwMode="auto">
            <a:xfrm>
              <a:off x="1396" y="1234"/>
              <a:ext cx="140"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I/O</a:t>
              </a:r>
              <a:endParaRPr lang="en-US" altLang="zh-CN" sz="1400" b="1" baseline="-25000">
                <a:solidFill>
                  <a:schemeClr val="tx2"/>
                </a:solidFill>
                <a:latin typeface="Times New Roman" pitchFamily="18" charset="0"/>
              </a:endParaRPr>
            </a:p>
          </p:txBody>
        </p:sp>
        <p:sp>
          <p:nvSpPr>
            <p:cNvPr id="354484" name="Rectangle 180"/>
            <p:cNvSpPr>
              <a:spLocks noChangeArrowheads="1"/>
            </p:cNvSpPr>
            <p:nvPr/>
          </p:nvSpPr>
          <p:spPr bwMode="auto">
            <a:xfrm>
              <a:off x="2619" y="1284"/>
              <a:ext cx="49"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0</a:t>
              </a:r>
              <a:endParaRPr lang="en-US" altLang="zh-CN" sz="1400" b="1" baseline="-25000">
                <a:solidFill>
                  <a:schemeClr val="tx2"/>
                </a:solidFill>
                <a:latin typeface="Times New Roman" pitchFamily="18" charset="0"/>
              </a:endParaRPr>
            </a:p>
          </p:txBody>
        </p:sp>
        <p:sp>
          <p:nvSpPr>
            <p:cNvPr id="354485" name="Rectangle 181"/>
            <p:cNvSpPr>
              <a:spLocks noChangeArrowheads="1"/>
            </p:cNvSpPr>
            <p:nvPr/>
          </p:nvSpPr>
          <p:spPr bwMode="auto">
            <a:xfrm>
              <a:off x="2480" y="1234"/>
              <a:ext cx="140"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I/O</a:t>
              </a:r>
              <a:endParaRPr lang="en-US" altLang="zh-CN" sz="1400" b="1" baseline="-25000">
                <a:solidFill>
                  <a:schemeClr val="tx2"/>
                </a:solidFill>
                <a:latin typeface="Times New Roman" pitchFamily="18" charset="0"/>
              </a:endParaRPr>
            </a:p>
          </p:txBody>
        </p:sp>
        <p:sp>
          <p:nvSpPr>
            <p:cNvPr id="354486" name="Rectangle 182"/>
            <p:cNvSpPr>
              <a:spLocks noChangeArrowheads="1"/>
            </p:cNvSpPr>
            <p:nvPr/>
          </p:nvSpPr>
          <p:spPr bwMode="auto">
            <a:xfrm>
              <a:off x="3791" y="1225"/>
              <a:ext cx="141"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I/O</a:t>
              </a:r>
              <a:endParaRPr lang="en-US" altLang="zh-CN" sz="1400" b="1" baseline="-25000">
                <a:solidFill>
                  <a:schemeClr val="tx2"/>
                </a:solidFill>
                <a:latin typeface="Times New Roman" pitchFamily="18" charset="0"/>
              </a:endParaRPr>
            </a:p>
          </p:txBody>
        </p:sp>
        <p:sp>
          <p:nvSpPr>
            <p:cNvPr id="354487" name="Rectangle 183"/>
            <p:cNvSpPr>
              <a:spLocks noChangeArrowheads="1"/>
            </p:cNvSpPr>
            <p:nvPr/>
          </p:nvSpPr>
          <p:spPr bwMode="auto">
            <a:xfrm>
              <a:off x="3929" y="1274"/>
              <a:ext cx="49"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0</a:t>
              </a:r>
              <a:endParaRPr lang="en-US" altLang="zh-CN" sz="1400" b="1" baseline="-25000">
                <a:solidFill>
                  <a:schemeClr val="tx2"/>
                </a:solidFill>
                <a:latin typeface="Times New Roman" pitchFamily="18" charset="0"/>
              </a:endParaRPr>
            </a:p>
          </p:txBody>
        </p:sp>
        <p:sp>
          <p:nvSpPr>
            <p:cNvPr id="354488" name="Rectangle 184"/>
            <p:cNvSpPr>
              <a:spLocks noChangeArrowheads="1"/>
            </p:cNvSpPr>
            <p:nvPr/>
          </p:nvSpPr>
          <p:spPr bwMode="auto">
            <a:xfrm>
              <a:off x="1623" y="1234"/>
              <a:ext cx="140"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I/O</a:t>
              </a:r>
              <a:endParaRPr lang="en-US" altLang="zh-CN" sz="1400" b="1" baseline="-25000">
                <a:solidFill>
                  <a:schemeClr val="tx2"/>
                </a:solidFill>
                <a:latin typeface="Times New Roman" pitchFamily="18" charset="0"/>
              </a:endParaRPr>
            </a:p>
          </p:txBody>
        </p:sp>
        <p:sp>
          <p:nvSpPr>
            <p:cNvPr id="354489" name="Rectangle 185"/>
            <p:cNvSpPr>
              <a:spLocks noChangeArrowheads="1"/>
            </p:cNvSpPr>
            <p:nvPr/>
          </p:nvSpPr>
          <p:spPr bwMode="auto">
            <a:xfrm>
              <a:off x="1751" y="1274"/>
              <a:ext cx="48"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1</a:t>
              </a:r>
              <a:endParaRPr lang="en-US" altLang="zh-CN" sz="1400" b="1" baseline="-25000">
                <a:solidFill>
                  <a:schemeClr val="tx2"/>
                </a:solidFill>
                <a:latin typeface="Times New Roman" pitchFamily="18" charset="0"/>
              </a:endParaRPr>
            </a:p>
          </p:txBody>
        </p:sp>
        <p:sp>
          <p:nvSpPr>
            <p:cNvPr id="354490" name="Rectangle 186"/>
            <p:cNvSpPr>
              <a:spLocks noChangeArrowheads="1"/>
            </p:cNvSpPr>
            <p:nvPr/>
          </p:nvSpPr>
          <p:spPr bwMode="auto">
            <a:xfrm>
              <a:off x="2707" y="1244"/>
              <a:ext cx="140"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I/O</a:t>
              </a:r>
              <a:endParaRPr lang="en-US" altLang="zh-CN" sz="1400" b="1" baseline="-25000">
                <a:solidFill>
                  <a:schemeClr val="tx2"/>
                </a:solidFill>
                <a:latin typeface="Times New Roman" pitchFamily="18" charset="0"/>
              </a:endParaRPr>
            </a:p>
          </p:txBody>
        </p:sp>
        <p:sp>
          <p:nvSpPr>
            <p:cNvPr id="354491" name="Rectangle 187"/>
            <p:cNvSpPr>
              <a:spLocks noChangeArrowheads="1"/>
            </p:cNvSpPr>
            <p:nvPr/>
          </p:nvSpPr>
          <p:spPr bwMode="auto">
            <a:xfrm>
              <a:off x="2836" y="1284"/>
              <a:ext cx="48"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1</a:t>
              </a:r>
              <a:endParaRPr lang="en-US" altLang="zh-CN" sz="1400" b="1" baseline="-25000">
                <a:solidFill>
                  <a:schemeClr val="tx2"/>
                </a:solidFill>
                <a:latin typeface="Times New Roman" pitchFamily="18" charset="0"/>
              </a:endParaRPr>
            </a:p>
          </p:txBody>
        </p:sp>
        <p:sp>
          <p:nvSpPr>
            <p:cNvPr id="354492" name="Rectangle 188"/>
            <p:cNvSpPr>
              <a:spLocks noChangeArrowheads="1"/>
            </p:cNvSpPr>
            <p:nvPr/>
          </p:nvSpPr>
          <p:spPr bwMode="auto">
            <a:xfrm>
              <a:off x="4018" y="1225"/>
              <a:ext cx="141"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I/O</a:t>
              </a:r>
              <a:endParaRPr lang="en-US" altLang="zh-CN" sz="1400" b="1" baseline="-25000">
                <a:solidFill>
                  <a:schemeClr val="tx2"/>
                </a:solidFill>
                <a:latin typeface="Times New Roman" pitchFamily="18" charset="0"/>
              </a:endParaRPr>
            </a:p>
          </p:txBody>
        </p:sp>
        <p:sp>
          <p:nvSpPr>
            <p:cNvPr id="354493" name="Rectangle 189"/>
            <p:cNvSpPr>
              <a:spLocks noChangeArrowheads="1"/>
            </p:cNvSpPr>
            <p:nvPr/>
          </p:nvSpPr>
          <p:spPr bwMode="auto">
            <a:xfrm>
              <a:off x="4147" y="1264"/>
              <a:ext cx="48"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1</a:t>
              </a:r>
              <a:endParaRPr lang="en-US" altLang="zh-CN" sz="1400" b="1" baseline="-25000">
                <a:solidFill>
                  <a:schemeClr val="tx2"/>
                </a:solidFill>
                <a:latin typeface="Times New Roman" pitchFamily="18" charset="0"/>
              </a:endParaRPr>
            </a:p>
          </p:txBody>
        </p:sp>
        <p:sp>
          <p:nvSpPr>
            <p:cNvPr id="354494" name="Rectangle 190"/>
            <p:cNvSpPr>
              <a:spLocks noChangeArrowheads="1"/>
            </p:cNvSpPr>
            <p:nvPr/>
          </p:nvSpPr>
          <p:spPr bwMode="auto">
            <a:xfrm>
              <a:off x="2185" y="1274"/>
              <a:ext cx="49"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7</a:t>
              </a:r>
              <a:endParaRPr lang="en-US" altLang="zh-CN" sz="1400" b="1" baseline="-25000">
                <a:solidFill>
                  <a:schemeClr val="tx2"/>
                </a:solidFill>
                <a:latin typeface="Times New Roman" pitchFamily="18" charset="0"/>
              </a:endParaRPr>
            </a:p>
          </p:txBody>
        </p:sp>
        <p:sp>
          <p:nvSpPr>
            <p:cNvPr id="354495" name="Rectangle 191"/>
            <p:cNvSpPr>
              <a:spLocks noChangeArrowheads="1"/>
            </p:cNvSpPr>
            <p:nvPr/>
          </p:nvSpPr>
          <p:spPr bwMode="auto">
            <a:xfrm>
              <a:off x="2057" y="1234"/>
              <a:ext cx="140"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I/O</a:t>
              </a:r>
              <a:endParaRPr lang="en-US" altLang="zh-CN" sz="1400" b="1" baseline="-25000">
                <a:solidFill>
                  <a:schemeClr val="tx2"/>
                </a:solidFill>
                <a:latin typeface="Times New Roman" pitchFamily="18" charset="0"/>
              </a:endParaRPr>
            </a:p>
          </p:txBody>
        </p:sp>
        <p:sp>
          <p:nvSpPr>
            <p:cNvPr id="354496" name="Rectangle 192"/>
            <p:cNvSpPr>
              <a:spLocks noChangeArrowheads="1"/>
            </p:cNvSpPr>
            <p:nvPr/>
          </p:nvSpPr>
          <p:spPr bwMode="auto">
            <a:xfrm>
              <a:off x="3298" y="1274"/>
              <a:ext cx="49"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7</a:t>
              </a:r>
              <a:endParaRPr lang="en-US" altLang="zh-CN" sz="1400" b="1" baseline="-25000">
                <a:solidFill>
                  <a:schemeClr val="tx2"/>
                </a:solidFill>
                <a:latin typeface="Times New Roman" pitchFamily="18" charset="0"/>
              </a:endParaRPr>
            </a:p>
          </p:txBody>
        </p:sp>
        <p:sp>
          <p:nvSpPr>
            <p:cNvPr id="354497" name="Rectangle 193"/>
            <p:cNvSpPr>
              <a:spLocks noChangeArrowheads="1"/>
            </p:cNvSpPr>
            <p:nvPr/>
          </p:nvSpPr>
          <p:spPr bwMode="auto">
            <a:xfrm>
              <a:off x="3170" y="1234"/>
              <a:ext cx="141"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I/O</a:t>
              </a:r>
              <a:endParaRPr lang="en-US" altLang="zh-CN" sz="1400" b="1" baseline="-25000">
                <a:solidFill>
                  <a:schemeClr val="tx2"/>
                </a:solidFill>
                <a:latin typeface="Times New Roman" pitchFamily="18" charset="0"/>
              </a:endParaRPr>
            </a:p>
          </p:txBody>
        </p:sp>
        <p:sp>
          <p:nvSpPr>
            <p:cNvPr id="354498" name="Rectangle 194"/>
            <p:cNvSpPr>
              <a:spLocks noChangeArrowheads="1"/>
            </p:cNvSpPr>
            <p:nvPr/>
          </p:nvSpPr>
          <p:spPr bwMode="auto">
            <a:xfrm>
              <a:off x="4601" y="1274"/>
              <a:ext cx="48"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7</a:t>
              </a:r>
              <a:endParaRPr lang="en-US" altLang="zh-CN" sz="1400" b="1" baseline="-25000">
                <a:solidFill>
                  <a:schemeClr val="tx2"/>
                </a:solidFill>
                <a:latin typeface="Times New Roman" pitchFamily="18" charset="0"/>
              </a:endParaRPr>
            </a:p>
          </p:txBody>
        </p:sp>
        <p:sp>
          <p:nvSpPr>
            <p:cNvPr id="354499" name="Rectangle 195"/>
            <p:cNvSpPr>
              <a:spLocks noChangeArrowheads="1"/>
            </p:cNvSpPr>
            <p:nvPr/>
          </p:nvSpPr>
          <p:spPr bwMode="auto">
            <a:xfrm>
              <a:off x="4472" y="1234"/>
              <a:ext cx="141"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I/O</a:t>
              </a:r>
              <a:endParaRPr lang="en-US" altLang="zh-CN" sz="1400" b="1" baseline="-25000">
                <a:solidFill>
                  <a:schemeClr val="tx2"/>
                </a:solidFill>
                <a:latin typeface="Times New Roman" pitchFamily="18" charset="0"/>
              </a:endParaRPr>
            </a:p>
          </p:txBody>
        </p:sp>
        <p:sp>
          <p:nvSpPr>
            <p:cNvPr id="354500" name="Rectangle 196"/>
            <p:cNvSpPr>
              <a:spLocks noChangeArrowheads="1"/>
            </p:cNvSpPr>
            <p:nvPr/>
          </p:nvSpPr>
          <p:spPr bwMode="auto">
            <a:xfrm>
              <a:off x="3496" y="1304"/>
              <a:ext cx="73" cy="110"/>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t>
              </a:r>
              <a:endParaRPr lang="en-US" altLang="zh-CN" sz="1400" b="1" baseline="-25000">
                <a:solidFill>
                  <a:schemeClr val="tx2"/>
                </a:solidFill>
                <a:latin typeface="Times New Roman" pitchFamily="18" charset="0"/>
              </a:endParaRPr>
            </a:p>
          </p:txBody>
        </p:sp>
        <p:sp>
          <p:nvSpPr>
            <p:cNvPr id="354501" name="Rectangle 197"/>
            <p:cNvSpPr>
              <a:spLocks noChangeArrowheads="1"/>
            </p:cNvSpPr>
            <p:nvPr/>
          </p:nvSpPr>
          <p:spPr bwMode="auto">
            <a:xfrm>
              <a:off x="1850" y="1136"/>
              <a:ext cx="72"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t>
              </a:r>
              <a:endParaRPr lang="en-US" altLang="zh-CN" sz="1400" b="1" baseline="-25000">
                <a:solidFill>
                  <a:schemeClr val="tx2"/>
                </a:solidFill>
                <a:latin typeface="Times New Roman" pitchFamily="18" charset="0"/>
              </a:endParaRPr>
            </a:p>
          </p:txBody>
        </p:sp>
        <p:sp>
          <p:nvSpPr>
            <p:cNvPr id="354502" name="Rectangle 198"/>
            <p:cNvSpPr>
              <a:spLocks noChangeArrowheads="1"/>
            </p:cNvSpPr>
            <p:nvPr/>
          </p:nvSpPr>
          <p:spPr bwMode="auto">
            <a:xfrm>
              <a:off x="2923" y="1136"/>
              <a:ext cx="73"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t>
              </a:r>
              <a:endParaRPr lang="en-US" altLang="zh-CN" sz="1400" b="1" baseline="-25000">
                <a:solidFill>
                  <a:schemeClr val="tx2"/>
                </a:solidFill>
                <a:latin typeface="Times New Roman" pitchFamily="18" charset="0"/>
              </a:endParaRPr>
            </a:p>
          </p:txBody>
        </p:sp>
        <p:sp>
          <p:nvSpPr>
            <p:cNvPr id="354503" name="Rectangle 199"/>
            <p:cNvSpPr>
              <a:spLocks noChangeArrowheads="1"/>
            </p:cNvSpPr>
            <p:nvPr/>
          </p:nvSpPr>
          <p:spPr bwMode="auto">
            <a:xfrm>
              <a:off x="4245" y="1126"/>
              <a:ext cx="73" cy="109"/>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t>
              </a:r>
              <a:endParaRPr lang="en-US" altLang="zh-CN" sz="1400" b="1" baseline="-25000">
                <a:solidFill>
                  <a:schemeClr val="tx2"/>
                </a:solidFill>
                <a:latin typeface="Times New Roman" pitchFamily="18" charset="0"/>
              </a:endParaRPr>
            </a:p>
          </p:txBody>
        </p:sp>
        <p:sp>
          <p:nvSpPr>
            <p:cNvPr id="354504" name="Rectangle 200"/>
            <p:cNvSpPr>
              <a:spLocks noChangeArrowheads="1"/>
            </p:cNvSpPr>
            <p:nvPr/>
          </p:nvSpPr>
          <p:spPr bwMode="auto">
            <a:xfrm rot="16200000">
              <a:off x="4833" y="888"/>
              <a:ext cx="68" cy="116"/>
            </a:xfrm>
            <a:prstGeom prst="rect">
              <a:avLst/>
            </a:prstGeom>
            <a:noFill/>
            <a:ln w="9525">
              <a:noFill/>
              <a:miter lim="800000"/>
              <a:headEnd/>
              <a:tailEnd/>
            </a:ln>
          </p:spPr>
          <p:txBody>
            <a:bodyPr wrap="none" lIns="0" tIns="0" rIns="0" bIns="0">
              <a:spAutoFit/>
            </a:bodyPr>
            <a:lstStyle/>
            <a:p>
              <a:pPr algn="l" eaLnBrk="0" hangingPunct="0"/>
              <a:r>
                <a:rPr lang="en-US" altLang="zh-CN" sz="1400" b="1">
                  <a:solidFill>
                    <a:srgbClr val="000000"/>
                  </a:solidFill>
                  <a:latin typeface="Times New Roman" pitchFamily="18" charset="0"/>
                </a:rPr>
                <a:t>...</a:t>
              </a:r>
              <a:endParaRPr lang="en-US" altLang="zh-CN" sz="1400" b="1" baseline="-25000">
                <a:solidFill>
                  <a:schemeClr val="tx2"/>
                </a:solidFill>
                <a:latin typeface="Times New Roman" pitchFamily="18" charset="0"/>
              </a:endParaRPr>
            </a:p>
          </p:txBody>
        </p:sp>
      </p:grpSp>
      <p:sp>
        <p:nvSpPr>
          <p:cNvPr id="3" name="日期占位符 2"/>
          <p:cNvSpPr>
            <a:spLocks noGrp="1"/>
          </p:cNvSpPr>
          <p:nvPr>
            <p:ph type="dt" sz="half" idx="10"/>
          </p:nvPr>
        </p:nvSpPr>
        <p:spPr/>
        <p:txBody>
          <a:bodyPr/>
          <a:lstStyle/>
          <a:p>
            <a:pPr>
              <a:defRPr/>
            </a:pPr>
            <a:fld id="{5DC46F43-E525-4347-A685-28E8B9AAF443}" type="datetime2">
              <a:rPr lang="zh-CN" altLang="en-US" smtClean="0"/>
              <a:t>2019年6月4日</a:t>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PLDs</a:t>
            </a:r>
          </a:p>
        </p:txBody>
      </p:sp>
      <p:sp>
        <p:nvSpPr>
          <p:cNvPr id="6" name="灯片编号占位符 5"/>
          <p:cNvSpPr>
            <a:spLocks noGrp="1"/>
          </p:cNvSpPr>
          <p:nvPr>
            <p:ph type="sldNum" sz="quarter" idx="12"/>
          </p:nvPr>
        </p:nvSpPr>
        <p:spPr/>
        <p:txBody>
          <a:bodyPr/>
          <a:lstStyle/>
          <a:p>
            <a:fld id="{BFCB80B6-CE74-4528-A391-98D33380D689}" type="slidenum">
              <a:rPr lang="zh-CN" altLang="en-US"/>
              <a:pPr/>
              <a:t>47</a:t>
            </a:fld>
            <a:endParaRPr lang="en-US" altLang="zh-CN"/>
          </a:p>
        </p:txBody>
      </p:sp>
      <p:sp>
        <p:nvSpPr>
          <p:cNvPr id="356354" name="Rectangle 2"/>
          <p:cNvSpPr>
            <a:spLocks noGrp="1" noChangeArrowheads="1"/>
          </p:cNvSpPr>
          <p:nvPr>
            <p:ph type="title"/>
          </p:nvPr>
        </p:nvSpPr>
        <p:spPr>
          <a:xfrm>
            <a:off x="1000100" y="185720"/>
            <a:ext cx="6905625" cy="742950"/>
          </a:xfrm>
        </p:spPr>
        <p:txBody>
          <a:bodyPr/>
          <a:lstStyle/>
          <a:p>
            <a:r>
              <a:rPr lang="zh-CN" altLang="en-US" dirty="0"/>
              <a:t>存储器容量的扩充</a:t>
            </a:r>
          </a:p>
        </p:txBody>
      </p:sp>
      <p:sp>
        <p:nvSpPr>
          <p:cNvPr id="356355" name="Rectangle 3"/>
          <p:cNvSpPr>
            <a:spLocks noGrp="1" noChangeArrowheads="1"/>
          </p:cNvSpPr>
          <p:nvPr>
            <p:ph type="body" idx="1"/>
          </p:nvPr>
        </p:nvSpPr>
        <p:spPr/>
        <p:txBody>
          <a:bodyPr/>
          <a:lstStyle/>
          <a:p>
            <a:r>
              <a:rPr lang="en-US" altLang="zh-CN" sz="2800"/>
              <a:t>3</a:t>
            </a:r>
            <a:r>
              <a:rPr lang="zh-CN" altLang="en-US" sz="2800"/>
              <a:t>、字位同时扩展</a:t>
            </a:r>
          </a:p>
          <a:p>
            <a:pPr lvl="1"/>
            <a:r>
              <a:rPr lang="zh-CN" altLang="en-US" sz="2400"/>
              <a:t>增加地址译码电路</a:t>
            </a:r>
          </a:p>
          <a:p>
            <a:pPr lvl="1"/>
            <a:r>
              <a:rPr lang="zh-CN" altLang="en-US" sz="2400"/>
              <a:t>合并位扩展数据</a:t>
            </a:r>
          </a:p>
          <a:p>
            <a:endParaRPr lang="en-US" altLang="zh-CN" sz="2800"/>
          </a:p>
          <a:p>
            <a:r>
              <a:rPr lang="en-US" altLang="zh-CN" sz="2800"/>
              <a:t>【</a:t>
            </a:r>
            <a:r>
              <a:rPr lang="zh-CN" altLang="en-US" sz="2800"/>
              <a:t>例题</a:t>
            </a:r>
            <a:r>
              <a:rPr lang="en-US" altLang="zh-CN" sz="2800"/>
              <a:t>】</a:t>
            </a:r>
          </a:p>
          <a:p>
            <a:pPr lvl="1"/>
            <a:r>
              <a:rPr lang="zh-CN" altLang="en-US" sz="2400"/>
              <a:t>有</a:t>
            </a:r>
            <a:r>
              <a:rPr lang="en-US" altLang="zh-CN" sz="2400"/>
              <a:t>256*4</a:t>
            </a:r>
            <a:r>
              <a:rPr lang="zh-CN" altLang="en-US" sz="2400"/>
              <a:t>位芯片，问地址线多少位，数据线多少位？</a:t>
            </a:r>
          </a:p>
          <a:p>
            <a:pPr lvl="1"/>
            <a:r>
              <a:rPr lang="zh-CN" altLang="en-US" sz="2400"/>
              <a:t>使用上述芯片组成</a:t>
            </a:r>
            <a:r>
              <a:rPr lang="en-US" altLang="zh-CN" sz="2400"/>
              <a:t>1024*4</a:t>
            </a:r>
            <a:r>
              <a:rPr lang="zh-CN" altLang="en-US" sz="2400"/>
              <a:t>位存储器，问要多少芯片</a:t>
            </a:r>
            <a:r>
              <a:rPr lang="en-US" altLang="zh-CN" sz="2400"/>
              <a:t>?</a:t>
            </a:r>
          </a:p>
          <a:p>
            <a:pPr lvl="1"/>
            <a:r>
              <a:rPr lang="zh-CN" altLang="en-US" sz="2400"/>
              <a:t>使用上述芯片组成</a:t>
            </a:r>
            <a:r>
              <a:rPr lang="en-US" altLang="zh-CN" sz="2400"/>
              <a:t>256*16</a:t>
            </a:r>
            <a:r>
              <a:rPr lang="zh-CN" altLang="en-US" sz="2400"/>
              <a:t>位存储器，问要多少芯片</a:t>
            </a:r>
            <a:r>
              <a:rPr lang="en-US" altLang="zh-CN" sz="2400"/>
              <a:t>?</a:t>
            </a:r>
          </a:p>
          <a:p>
            <a:pPr lvl="1"/>
            <a:r>
              <a:rPr lang="zh-CN" altLang="en-US" sz="2400"/>
              <a:t>使用上述芯片组成</a:t>
            </a:r>
            <a:r>
              <a:rPr lang="en-US" altLang="zh-CN" sz="2400"/>
              <a:t>2048*32</a:t>
            </a:r>
            <a:r>
              <a:rPr lang="zh-CN" altLang="en-US" sz="2400"/>
              <a:t>位存储器，问要多少芯片</a:t>
            </a:r>
            <a:r>
              <a:rPr lang="en-US" altLang="zh-CN" sz="2400"/>
              <a:t>?</a:t>
            </a:r>
            <a:endParaRPr lang="zh-CN" altLang="en-US" sz="2400"/>
          </a:p>
        </p:txBody>
      </p:sp>
      <p:sp>
        <p:nvSpPr>
          <p:cNvPr id="2" name="日期占位符 1"/>
          <p:cNvSpPr>
            <a:spLocks noGrp="1"/>
          </p:cNvSpPr>
          <p:nvPr>
            <p:ph type="dt" sz="half" idx="10"/>
          </p:nvPr>
        </p:nvSpPr>
        <p:spPr/>
        <p:txBody>
          <a:bodyPr/>
          <a:lstStyle/>
          <a:p>
            <a:pPr>
              <a:defRPr/>
            </a:pPr>
            <a:fld id="{2A81D404-6773-448E-AAD5-37806D1EA4B3}" type="datetime2">
              <a:rPr lang="zh-CN" altLang="en-US" smtClean="0"/>
              <a:t>2019年6月4日</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存储器层次结构</a:t>
            </a:r>
            <a:endParaRPr lang="zh-CN" altLang="en-US" dirty="0"/>
          </a:p>
        </p:txBody>
      </p:sp>
      <p:pic>
        <p:nvPicPr>
          <p:cNvPr id="7" name="内容占位符 6"/>
          <p:cNvPicPr>
            <a:picLocks noGrp="1" noChangeAspect="1"/>
          </p:cNvPicPr>
          <p:nvPr>
            <p:ph idx="1"/>
          </p:nvPr>
        </p:nvPicPr>
        <p:blipFill>
          <a:blip r:embed="rId2"/>
          <a:stretch>
            <a:fillRect/>
          </a:stretch>
        </p:blipFill>
        <p:spPr>
          <a:xfrm>
            <a:off x="178402" y="1268760"/>
            <a:ext cx="8765704" cy="5096545"/>
          </a:xfrm>
          <a:prstGeom prst="rect">
            <a:avLst/>
          </a:prstGeom>
        </p:spPr>
      </p:pic>
      <p:sp>
        <p:nvSpPr>
          <p:cNvPr id="4" name="日期占位符 3"/>
          <p:cNvSpPr>
            <a:spLocks noGrp="1"/>
          </p:cNvSpPr>
          <p:nvPr>
            <p:ph type="dt" sz="half" idx="10"/>
          </p:nvPr>
        </p:nvSpPr>
        <p:spPr/>
        <p:txBody>
          <a:bodyPr/>
          <a:lstStyle/>
          <a:p>
            <a:pPr>
              <a:defRPr/>
            </a:pPr>
            <a:fld id="{74E7D410-0506-44E1-9CA7-315615BE25B6}" type="datetime2">
              <a:rPr lang="zh-CN" altLang="en-US" smtClean="0"/>
              <a:t>2019年6月4日</a:t>
            </a:fld>
            <a:endParaRPr lang="en-US" altLang="zh-CN"/>
          </a:p>
        </p:txBody>
      </p:sp>
      <p:sp>
        <p:nvSpPr>
          <p:cNvPr id="5" name="页脚占位符 4"/>
          <p:cNvSpPr>
            <a:spLocks noGrp="1"/>
          </p:cNvSpPr>
          <p:nvPr>
            <p:ph type="ftr" sz="quarter" idx="11"/>
          </p:nvPr>
        </p:nvSpPr>
        <p:spPr/>
        <p:txBody>
          <a:bodyPr/>
          <a:lstStyle/>
          <a:p>
            <a:pPr>
              <a:defRPr/>
            </a:pPr>
            <a:r>
              <a:rPr lang="en-US" altLang="zh-CN"/>
              <a:t>PLDs</a:t>
            </a:r>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5</a:t>
            </a:fld>
            <a:endParaRPr lang="en-US" altLang="zh-CN"/>
          </a:p>
        </p:txBody>
      </p:sp>
      <p:sp>
        <p:nvSpPr>
          <p:cNvPr id="9" name="TextBox 13"/>
          <p:cNvSpPr txBox="1"/>
          <p:nvPr/>
        </p:nvSpPr>
        <p:spPr>
          <a:xfrm>
            <a:off x="4352519" y="1412776"/>
            <a:ext cx="2498582" cy="461665"/>
          </a:xfrm>
          <a:prstGeom prst="rect">
            <a:avLst/>
          </a:prstGeom>
          <a:noFill/>
        </p:spPr>
        <p:txBody>
          <a:bodyPr wrap="square" rtlCol="0">
            <a:spAutoFit/>
          </a:bodyPr>
          <a:lstStyle/>
          <a:p>
            <a:r>
              <a:rPr lang="zh-CN" altLang="en-US" sz="2400" dirty="0"/>
              <a:t>触发器、锁存器</a:t>
            </a:r>
          </a:p>
        </p:txBody>
      </p:sp>
    </p:spTree>
    <p:extLst>
      <p:ext uri="{BB962C8B-B14F-4D97-AF65-F5344CB8AC3E}">
        <p14:creationId xmlns:p14="http://schemas.microsoft.com/office/powerpoint/2010/main" val="3691461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sz="4000" dirty="0">
                <a:latin typeface="宋体-方正超大字符集" pitchFamily="65" charset="-122"/>
                <a:ea typeface="宋体-方正超大字符集" pitchFamily="65" charset="-122"/>
              </a:rPr>
              <a:t>半导体存储器</a:t>
            </a:r>
            <a:endParaRPr lang="zh-CN" altLang="en-US" dirty="0"/>
          </a:p>
        </p:txBody>
      </p:sp>
      <p:sp>
        <p:nvSpPr>
          <p:cNvPr id="4" name="内容占位符 3"/>
          <p:cNvSpPr>
            <a:spLocks noGrp="1"/>
          </p:cNvSpPr>
          <p:nvPr>
            <p:ph idx="1"/>
          </p:nvPr>
        </p:nvSpPr>
        <p:spPr>
          <a:xfrm>
            <a:off x="323528" y="1239838"/>
            <a:ext cx="8820472" cy="5094287"/>
          </a:xfrm>
        </p:spPr>
        <p:txBody>
          <a:bodyPr/>
          <a:lstStyle/>
          <a:p>
            <a:pPr>
              <a:lnSpc>
                <a:spcPct val="130000"/>
              </a:lnSpc>
              <a:spcBef>
                <a:spcPct val="50000"/>
              </a:spcBef>
            </a:pPr>
            <a:r>
              <a:rPr kumimoji="1" lang="zh-CN" altLang="en-US" sz="2800" dirty="0">
                <a:solidFill>
                  <a:srgbClr val="000000"/>
                </a:solidFill>
                <a:latin typeface="+mj-ea"/>
              </a:rPr>
              <a:t>是一种以半导体电路作为存储媒体的存储器。</a:t>
            </a:r>
            <a:endParaRPr kumimoji="1" lang="en-US" altLang="zh-CN" sz="2800" dirty="0">
              <a:solidFill>
                <a:srgbClr val="000000"/>
              </a:solidFill>
              <a:latin typeface="+mj-ea"/>
            </a:endParaRPr>
          </a:p>
          <a:p>
            <a:r>
              <a:rPr lang="zh-CN" altLang="en-US" sz="2800" dirty="0">
                <a:latin typeface="+mj-ea"/>
              </a:rPr>
              <a:t>按功能分类可分为：随机存取存储器</a:t>
            </a:r>
            <a:r>
              <a:rPr lang="en-US" altLang="zh-CN" sz="2800" dirty="0">
                <a:latin typeface="+mj-ea"/>
              </a:rPr>
              <a:t>RAM</a:t>
            </a:r>
            <a:r>
              <a:rPr lang="zh-CN" altLang="en-US" sz="2800" dirty="0">
                <a:latin typeface="+mj-ea"/>
              </a:rPr>
              <a:t>和只读存储器</a:t>
            </a:r>
            <a:r>
              <a:rPr lang="en-US" altLang="zh-CN" sz="2800" dirty="0">
                <a:latin typeface="+mj-ea"/>
              </a:rPr>
              <a:t>ROM</a:t>
            </a:r>
            <a:endParaRPr lang="zh-CN" altLang="en-US" sz="2800" dirty="0">
              <a:latin typeface="+mj-ea"/>
            </a:endParaRPr>
          </a:p>
          <a:p>
            <a:pPr marL="800100" lvl="1" indent="-342900"/>
            <a:r>
              <a:rPr lang="en-US" altLang="zh-CN" sz="2800" dirty="0">
                <a:latin typeface="+mj-ea"/>
              </a:rPr>
              <a:t>RAM</a:t>
            </a:r>
          </a:p>
          <a:p>
            <a:pPr marL="1095375" lvl="2" indent="-342900"/>
            <a:r>
              <a:rPr lang="zh-CN" altLang="en-US" sz="2400" dirty="0">
                <a:latin typeface="+mj-ea"/>
              </a:rPr>
              <a:t>动态随机存取存储器</a:t>
            </a:r>
            <a:r>
              <a:rPr lang="en-US" altLang="zh-CN" sz="2400" dirty="0">
                <a:latin typeface="+mj-ea"/>
              </a:rPr>
              <a:t>DRAM</a:t>
            </a:r>
            <a:r>
              <a:rPr lang="zh-CN" altLang="en-US" sz="2400" dirty="0">
                <a:latin typeface="+mj-ea"/>
              </a:rPr>
              <a:t>，主要用于主存</a:t>
            </a:r>
            <a:endParaRPr lang="en-US" altLang="zh-CN" sz="2400" dirty="0">
              <a:latin typeface="+mj-ea"/>
            </a:endParaRPr>
          </a:p>
          <a:p>
            <a:pPr marL="1095375" lvl="2" indent="-342900"/>
            <a:r>
              <a:rPr lang="zh-CN" altLang="en-US" sz="2400" dirty="0">
                <a:latin typeface="+mj-ea"/>
              </a:rPr>
              <a:t>静态随机存取存储器</a:t>
            </a:r>
            <a:r>
              <a:rPr lang="en-US" altLang="zh-CN" sz="2400" dirty="0">
                <a:latin typeface="+mj-ea"/>
              </a:rPr>
              <a:t>SRAM</a:t>
            </a:r>
            <a:r>
              <a:rPr lang="zh-CN" altLang="en-US" sz="2400" dirty="0">
                <a:latin typeface="+mj-ea"/>
              </a:rPr>
              <a:t>，主要用于高速缓存存储器。</a:t>
            </a:r>
          </a:p>
          <a:p>
            <a:pPr marL="800100" lvl="1" indent="-342900"/>
            <a:r>
              <a:rPr lang="en-US" altLang="zh-CN" sz="2800" dirty="0">
                <a:latin typeface="+mj-ea"/>
              </a:rPr>
              <a:t>ROM</a:t>
            </a:r>
            <a:r>
              <a:rPr lang="zh-CN" altLang="en-US" sz="2800" dirty="0">
                <a:latin typeface="+mj-ea"/>
              </a:rPr>
              <a:t>，主要用于</a:t>
            </a:r>
            <a:r>
              <a:rPr lang="en-US" altLang="zh-CN" sz="2800" dirty="0">
                <a:latin typeface="+mj-ea"/>
              </a:rPr>
              <a:t>BIOS</a:t>
            </a:r>
            <a:r>
              <a:rPr lang="zh-CN" altLang="en-US" sz="2800" dirty="0">
                <a:latin typeface="+mj-ea"/>
              </a:rPr>
              <a:t>存储器。</a:t>
            </a:r>
          </a:p>
          <a:p>
            <a:r>
              <a:rPr lang="zh-CN" altLang="en-US" sz="2800" dirty="0"/>
              <a:t>主要优点是：体积小、存储速度快、存储密度高</a:t>
            </a:r>
          </a:p>
          <a:p>
            <a:r>
              <a:rPr lang="zh-CN" altLang="en-US" sz="2800" dirty="0"/>
              <a:t>技术指标主要有：</a:t>
            </a:r>
            <a:r>
              <a:rPr lang="en-US" altLang="zh-CN" sz="2400" dirty="0"/>
              <a:t> </a:t>
            </a:r>
            <a:r>
              <a:rPr lang="zh-CN" altLang="en-US" sz="2400" dirty="0"/>
              <a:t>存储容量、存取时间、存取周期等</a:t>
            </a:r>
            <a:endParaRPr lang="zh-CN" altLang="en-US" sz="3200" dirty="0"/>
          </a:p>
        </p:txBody>
      </p:sp>
      <p:sp>
        <p:nvSpPr>
          <p:cNvPr id="2" name="日期占位符 1"/>
          <p:cNvSpPr>
            <a:spLocks noGrp="1"/>
          </p:cNvSpPr>
          <p:nvPr>
            <p:ph type="dt" sz="half" idx="10"/>
          </p:nvPr>
        </p:nvSpPr>
        <p:spPr/>
        <p:txBody>
          <a:bodyPr/>
          <a:lstStyle/>
          <a:p>
            <a:pPr>
              <a:defRPr/>
            </a:pPr>
            <a:fld id="{CC2804B9-A2E9-4933-BCB7-8F70A4ACEB55}" type="datetime2">
              <a:rPr lang="zh-CN" altLang="en-US" smtClean="0"/>
              <a:t>2019年6月4日</a:t>
            </a:fld>
            <a:endParaRPr lang="en-US" altLang="zh-CN" dirty="0"/>
          </a:p>
        </p:txBody>
      </p:sp>
      <p:sp>
        <p:nvSpPr>
          <p:cNvPr id="5" name="页脚占位符 4"/>
          <p:cNvSpPr>
            <a:spLocks noGrp="1"/>
          </p:cNvSpPr>
          <p:nvPr>
            <p:ph type="ftr" sz="quarter" idx="11"/>
          </p:nvPr>
        </p:nvSpPr>
        <p:spPr/>
        <p:txBody>
          <a:bodyPr/>
          <a:lstStyle/>
          <a:p>
            <a:r>
              <a:rPr lang="en-US" altLang="zh-CN"/>
              <a:t>PLDs</a:t>
            </a:r>
          </a:p>
        </p:txBody>
      </p:sp>
      <p:sp>
        <p:nvSpPr>
          <p:cNvPr id="6" name="灯片编号占位符 5"/>
          <p:cNvSpPr>
            <a:spLocks noGrp="1"/>
          </p:cNvSpPr>
          <p:nvPr>
            <p:ph type="sldNum" sz="quarter" idx="12"/>
          </p:nvPr>
        </p:nvSpPr>
        <p:spPr/>
        <p:txBody>
          <a:bodyPr/>
          <a:lstStyle/>
          <a:p>
            <a:fld id="{C284BDA5-0A4C-427B-9743-BB53F1A7E5C9}" type="slidenum">
              <a:rPr lang="en-US" altLang="zh-CN"/>
              <a:pPr/>
              <a:t>6</a:t>
            </a:fld>
            <a:endParaRPr lang="en-US" altLang="zh-CN"/>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PLDs</a:t>
            </a:r>
          </a:p>
        </p:txBody>
      </p:sp>
      <p:sp>
        <p:nvSpPr>
          <p:cNvPr id="6" name="灯片编号占位符 5"/>
          <p:cNvSpPr>
            <a:spLocks noGrp="1"/>
          </p:cNvSpPr>
          <p:nvPr>
            <p:ph type="sldNum" sz="quarter" idx="12"/>
          </p:nvPr>
        </p:nvSpPr>
        <p:spPr/>
        <p:txBody>
          <a:bodyPr/>
          <a:lstStyle/>
          <a:p>
            <a:fld id="{F74865F1-6631-4B1C-8722-1F3213BD8540}" type="slidenum">
              <a:rPr lang="zh-CN" altLang="en-US"/>
              <a:pPr/>
              <a:t>7</a:t>
            </a:fld>
            <a:endParaRPr lang="en-US" altLang="zh-CN"/>
          </a:p>
        </p:txBody>
      </p:sp>
      <p:sp>
        <p:nvSpPr>
          <p:cNvPr id="319490" name="Rectangle 2"/>
          <p:cNvSpPr>
            <a:spLocks noGrp="1" noChangeArrowheads="1"/>
          </p:cNvSpPr>
          <p:nvPr>
            <p:ph type="title"/>
          </p:nvPr>
        </p:nvSpPr>
        <p:spPr/>
        <p:txBody>
          <a:bodyPr/>
          <a:lstStyle/>
          <a:p>
            <a:r>
              <a:rPr lang="en-US" altLang="zh-CN" dirty="0"/>
              <a:t>1</a:t>
            </a:r>
            <a:r>
              <a:rPr lang="zh-CN" altLang="en-US" dirty="0"/>
              <a:t>、只读存储器 </a:t>
            </a:r>
          </a:p>
        </p:txBody>
      </p:sp>
      <p:sp>
        <p:nvSpPr>
          <p:cNvPr id="319491" name="Rectangle 3"/>
          <p:cNvSpPr>
            <a:spLocks noGrp="1" noChangeArrowheads="1"/>
          </p:cNvSpPr>
          <p:nvPr>
            <p:ph type="body" idx="1"/>
          </p:nvPr>
        </p:nvSpPr>
        <p:spPr>
          <a:xfrm>
            <a:off x="457200" y="1239838"/>
            <a:ext cx="5562600" cy="5094287"/>
          </a:xfrm>
        </p:spPr>
        <p:txBody>
          <a:bodyPr/>
          <a:lstStyle/>
          <a:p>
            <a:pPr>
              <a:spcBef>
                <a:spcPts val="0"/>
              </a:spcBef>
            </a:pPr>
            <a:r>
              <a:rPr lang="zh-CN" altLang="en-US" sz="2400" dirty="0"/>
              <a:t>只读存储器简称</a:t>
            </a:r>
            <a:r>
              <a:rPr lang="en-US" altLang="zh-CN" sz="2400" dirty="0"/>
              <a:t>ROM (read-only memory)</a:t>
            </a:r>
            <a:r>
              <a:rPr lang="zh-CN" altLang="en-US" sz="2400" dirty="0"/>
              <a:t>：是一种具有</a:t>
            </a:r>
            <a:r>
              <a:rPr lang="en-US" altLang="zh-CN" sz="2400" dirty="0"/>
              <a:t>n</a:t>
            </a:r>
            <a:r>
              <a:rPr lang="zh-CN" altLang="en-US" sz="2400" dirty="0"/>
              <a:t>个输入</a:t>
            </a:r>
            <a:r>
              <a:rPr lang="en-US" altLang="zh-CN" sz="2400" dirty="0"/>
              <a:t>b</a:t>
            </a:r>
            <a:r>
              <a:rPr lang="zh-CN" altLang="en-US" sz="2400" dirty="0"/>
              <a:t>个输出的</a:t>
            </a:r>
            <a:r>
              <a:rPr lang="zh-CN" altLang="en-US" sz="2400" dirty="0">
                <a:solidFill>
                  <a:srgbClr val="FF0000"/>
                </a:solidFill>
              </a:rPr>
              <a:t>组合逻辑电路</a:t>
            </a:r>
            <a:r>
              <a:rPr lang="zh-CN" altLang="en-US" sz="2400" dirty="0"/>
              <a:t>。</a:t>
            </a:r>
          </a:p>
          <a:p>
            <a:pPr>
              <a:spcBef>
                <a:spcPts val="0"/>
              </a:spcBef>
            </a:pPr>
            <a:r>
              <a:rPr lang="zh-CN" altLang="en-US" sz="2400" dirty="0"/>
              <a:t>包含地址输入（地址译码）、数据输出（输出缓冲）和存储矩阵三部分。</a:t>
            </a:r>
            <a:endParaRPr lang="en-US" altLang="zh-CN" sz="2400" dirty="0"/>
          </a:p>
          <a:p>
            <a:pPr>
              <a:spcBef>
                <a:spcPts val="0"/>
              </a:spcBef>
            </a:pPr>
            <a:r>
              <a:rPr lang="zh-CN" altLang="en-US" sz="2400" dirty="0"/>
              <a:t>存储矩阵储存了一个</a:t>
            </a:r>
            <a:r>
              <a:rPr lang="en-US" altLang="zh-CN" sz="2400" dirty="0"/>
              <a:t>n</a:t>
            </a:r>
            <a:r>
              <a:rPr lang="zh-CN" altLang="en-US" sz="2400" dirty="0"/>
              <a:t>输入</a:t>
            </a:r>
            <a:r>
              <a:rPr lang="en-US" altLang="zh-CN" sz="2400" dirty="0"/>
              <a:t>b</a:t>
            </a:r>
            <a:r>
              <a:rPr lang="zh-CN" altLang="en-US" sz="2400" dirty="0"/>
              <a:t>输出组合逻辑功能的真值表。</a:t>
            </a:r>
            <a:endParaRPr lang="en-US" altLang="zh-CN" sz="2400" dirty="0"/>
          </a:p>
          <a:p>
            <a:pPr>
              <a:spcBef>
                <a:spcPts val="0"/>
              </a:spcBef>
            </a:pPr>
            <a:r>
              <a:rPr lang="en-US" altLang="zh-CN" sz="2400" dirty="0"/>
              <a:t>ROM</a:t>
            </a:r>
            <a:r>
              <a:rPr lang="zh-CN" altLang="en-US" sz="2400" dirty="0"/>
              <a:t>的数据输出总是等于真值表中有地址输入所选择的那一行的输出位。</a:t>
            </a:r>
          </a:p>
          <a:p>
            <a:pPr>
              <a:spcBef>
                <a:spcPts val="0"/>
              </a:spcBef>
            </a:pPr>
            <a:r>
              <a:rPr lang="zh-CN" altLang="en-US" sz="2400" dirty="0"/>
              <a:t>与真正存储器的区别：</a:t>
            </a:r>
            <a:r>
              <a:rPr lang="zh-CN" altLang="en-US" sz="2400" b="1" dirty="0">
                <a:solidFill>
                  <a:srgbClr val="FF0000"/>
                </a:solidFill>
              </a:rPr>
              <a:t>非易失性存储器</a:t>
            </a:r>
            <a:r>
              <a:rPr lang="en-US" altLang="zh-CN" sz="2400" dirty="0"/>
              <a:t>(non volatile memory)</a:t>
            </a:r>
            <a:r>
              <a:rPr lang="zh-CN" altLang="en-US" sz="2400" dirty="0"/>
              <a:t>。即使电源断电，</a:t>
            </a:r>
            <a:r>
              <a:rPr lang="en-US" altLang="zh-CN" sz="2400" dirty="0"/>
              <a:t>ROM</a:t>
            </a:r>
            <a:r>
              <a:rPr lang="zh-CN" altLang="en-US" sz="2400" dirty="0"/>
              <a:t>中存储的数据不会丢失。</a:t>
            </a:r>
          </a:p>
        </p:txBody>
      </p:sp>
      <p:pic>
        <p:nvPicPr>
          <p:cNvPr id="308226" name="Picture 2"/>
          <p:cNvPicPr>
            <a:picLocks noChangeAspect="1" noChangeArrowheads="1"/>
          </p:cNvPicPr>
          <p:nvPr/>
        </p:nvPicPr>
        <p:blipFill>
          <a:blip r:embed="rId3" cstate="print"/>
          <a:srcRect/>
          <a:stretch>
            <a:fillRect/>
          </a:stretch>
        </p:blipFill>
        <p:spPr bwMode="auto">
          <a:xfrm>
            <a:off x="6008799" y="1239839"/>
            <a:ext cx="3135201" cy="4618054"/>
          </a:xfrm>
          <a:prstGeom prst="rect">
            <a:avLst/>
          </a:prstGeom>
          <a:noFill/>
        </p:spPr>
      </p:pic>
      <p:sp>
        <p:nvSpPr>
          <p:cNvPr id="2" name="日期占位符 1"/>
          <p:cNvSpPr>
            <a:spLocks noGrp="1"/>
          </p:cNvSpPr>
          <p:nvPr>
            <p:ph type="dt" sz="half" idx="10"/>
          </p:nvPr>
        </p:nvSpPr>
        <p:spPr/>
        <p:txBody>
          <a:bodyPr/>
          <a:lstStyle/>
          <a:p>
            <a:pPr>
              <a:defRPr/>
            </a:pPr>
            <a:fld id="{73AE421D-2387-4583-B34E-B693B672AB97}" type="datetime2">
              <a:rPr lang="zh-CN" altLang="en-US" smtClean="0"/>
              <a:t>2019年6月4日</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876304" y="0"/>
            <a:ext cx="3910010" cy="876296"/>
          </a:xfrm>
        </p:spPr>
        <p:txBody>
          <a:bodyPr/>
          <a:lstStyle/>
          <a:p>
            <a:r>
              <a:rPr lang="en-US" altLang="zh-CN" dirty="0">
                <a:ea typeface="宋体" charset="-122"/>
              </a:rPr>
              <a:t>ROM</a:t>
            </a:r>
            <a:r>
              <a:rPr lang="zh-CN" altLang="en-US" dirty="0">
                <a:ea typeface="宋体" charset="-122"/>
              </a:rPr>
              <a:t>应用实例</a:t>
            </a:r>
            <a:endParaRPr lang="en-US" altLang="zh-CN" dirty="0">
              <a:ea typeface="宋体" charset="-122"/>
            </a:endParaRPr>
          </a:p>
        </p:txBody>
      </p:sp>
      <p:graphicFrame>
        <p:nvGraphicFramePr>
          <p:cNvPr id="257028" name="Object 4"/>
          <p:cNvGraphicFramePr>
            <a:graphicFrameLocks noChangeAspect="1"/>
          </p:cNvGraphicFramePr>
          <p:nvPr/>
        </p:nvGraphicFramePr>
        <p:xfrm>
          <a:off x="4419600" y="0"/>
          <a:ext cx="4724400" cy="3044825"/>
        </p:xfrm>
        <a:graphic>
          <a:graphicData uri="http://schemas.openxmlformats.org/presentationml/2006/ole">
            <mc:AlternateContent xmlns:mc="http://schemas.openxmlformats.org/markup-compatibility/2006">
              <mc:Choice xmlns:v="urn:schemas-microsoft-com:vml" Requires="v">
                <p:oleObj spid="_x0000_s425148" name="Artwork" r:id="rId4" imgW="4877481" imgH="3142857" progId="">
                  <p:embed/>
                </p:oleObj>
              </mc:Choice>
              <mc:Fallback>
                <p:oleObj name="Artwork" r:id="rId4" imgW="4877481" imgH="3142857"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0"/>
                        <a:ext cx="4724400" cy="3044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7029" name="Object 5"/>
          <p:cNvGraphicFramePr>
            <a:graphicFrameLocks noChangeAspect="1"/>
          </p:cNvGraphicFramePr>
          <p:nvPr/>
        </p:nvGraphicFramePr>
        <p:xfrm>
          <a:off x="5238750" y="3465513"/>
          <a:ext cx="3448050" cy="1981200"/>
        </p:xfrm>
        <a:graphic>
          <a:graphicData uri="http://schemas.openxmlformats.org/presentationml/2006/ole">
            <mc:AlternateContent xmlns:mc="http://schemas.openxmlformats.org/markup-compatibility/2006">
              <mc:Choice xmlns:v="urn:schemas-microsoft-com:vml" Requires="v">
                <p:oleObj spid="_x0000_s425149" name="Artwork" r:id="rId6" imgW="2685714" imgH="1542857" progId="">
                  <p:embed/>
                </p:oleObj>
              </mc:Choice>
              <mc:Fallback>
                <p:oleObj name="Artwork" r:id="rId6" imgW="2685714" imgH="1542857"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38750" y="3465513"/>
                        <a:ext cx="3448050" cy="1981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7030" name="Object 6"/>
          <p:cNvGraphicFramePr>
            <a:graphicFrameLocks noChangeAspect="1"/>
          </p:cNvGraphicFramePr>
          <p:nvPr/>
        </p:nvGraphicFramePr>
        <p:xfrm>
          <a:off x="0" y="2000240"/>
          <a:ext cx="4214810" cy="3125787"/>
        </p:xfrm>
        <a:graphic>
          <a:graphicData uri="http://schemas.openxmlformats.org/presentationml/2006/ole">
            <mc:AlternateContent xmlns:mc="http://schemas.openxmlformats.org/markup-compatibility/2006">
              <mc:Choice xmlns:v="urn:schemas-microsoft-com:vml" Requires="v">
                <p:oleObj spid="_x0000_s425150" name="Artwork" r:id="rId8" imgW="2980952" imgH="2038095" progId="">
                  <p:embed/>
                </p:oleObj>
              </mc:Choice>
              <mc:Fallback>
                <p:oleObj name="Artwork" r:id="rId8" imgW="2980952" imgH="2038095"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2000240"/>
                        <a:ext cx="4214810" cy="31257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灯片编号占位符 6"/>
          <p:cNvSpPr>
            <a:spLocks noGrp="1"/>
          </p:cNvSpPr>
          <p:nvPr>
            <p:ph type="sldNum" sz="quarter" idx="12"/>
          </p:nvPr>
        </p:nvSpPr>
        <p:spPr/>
        <p:txBody>
          <a:bodyPr/>
          <a:lstStyle/>
          <a:p>
            <a:pPr>
              <a:defRPr/>
            </a:pPr>
            <a:fld id="{F38CFDAA-5283-40C9-80A4-C3781C02EB22}" type="slidenum">
              <a:rPr lang="en-US" altLang="zh-CN" smtClean="0"/>
              <a:pPr>
                <a:defRPr/>
              </a:pPr>
              <a:t>8</a:t>
            </a:fld>
            <a:endParaRPr lang="en-US" altLang="zh-CN"/>
          </a:p>
        </p:txBody>
      </p:sp>
      <p:sp>
        <p:nvSpPr>
          <p:cNvPr id="8" name="页脚占位符 7"/>
          <p:cNvSpPr>
            <a:spLocks noGrp="1"/>
          </p:cNvSpPr>
          <p:nvPr>
            <p:ph type="ftr" sz="quarter" idx="11"/>
          </p:nvPr>
        </p:nvSpPr>
        <p:spPr/>
        <p:txBody>
          <a:bodyPr/>
          <a:lstStyle/>
          <a:p>
            <a:pPr>
              <a:defRPr/>
            </a:pPr>
            <a:r>
              <a:rPr lang="en-US" altLang="zh-CN"/>
              <a:t>PLDs</a:t>
            </a:r>
          </a:p>
        </p:txBody>
      </p:sp>
      <p:sp>
        <p:nvSpPr>
          <p:cNvPr id="9" name="Rectangle 3"/>
          <p:cNvSpPr txBox="1">
            <a:spLocks noChangeArrowheads="1"/>
          </p:cNvSpPr>
          <p:nvPr/>
        </p:nvSpPr>
        <p:spPr bwMode="auto">
          <a:xfrm>
            <a:off x="0" y="1074737"/>
            <a:ext cx="3848096" cy="7604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20000"/>
              </a:spcBef>
              <a:spcAft>
                <a:spcPct val="0"/>
              </a:spcAft>
              <a:buClr>
                <a:schemeClr val="tx2"/>
              </a:buClr>
              <a:buSzPct val="70000"/>
              <a:buFont typeface="Wingdings" pitchFamily="2" charset="2"/>
              <a:buChar char="l"/>
              <a:tabLst/>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rPr>
              <a:t>一个</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3</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输入</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4</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输出的组合逻辑真值表</a:t>
            </a:r>
          </a:p>
        </p:txBody>
      </p:sp>
      <p:sp>
        <p:nvSpPr>
          <p:cNvPr id="10" name="Rectangle 3"/>
          <p:cNvSpPr txBox="1">
            <a:spLocks noChangeArrowheads="1"/>
          </p:cNvSpPr>
          <p:nvPr/>
        </p:nvSpPr>
        <p:spPr bwMode="auto">
          <a:xfrm>
            <a:off x="0" y="5357826"/>
            <a:ext cx="3848096" cy="7604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20000"/>
              </a:spcBef>
              <a:spcAft>
                <a:spcPct val="0"/>
              </a:spcAft>
              <a:buClr>
                <a:schemeClr val="tx2"/>
              </a:buClr>
              <a:buSzPct val="70000"/>
              <a:buFont typeface="Wingdings" pitchFamily="2" charset="2"/>
              <a:buChar char="l"/>
              <a:tabLst/>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rPr>
              <a:t>可看成</a:t>
            </a:r>
            <a:r>
              <a:rPr lang="zh-CN" altLang="en-US" sz="2400" kern="0" dirty="0">
                <a:latin typeface="+mn-lt"/>
                <a:ea typeface="+mn-ea"/>
              </a:rPr>
              <a:t>一个</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具有极性控制的</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2-4</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译码器。</a:t>
            </a:r>
          </a:p>
        </p:txBody>
      </p:sp>
      <p:sp>
        <p:nvSpPr>
          <p:cNvPr id="11" name="TextBox 10"/>
          <p:cNvSpPr txBox="1"/>
          <p:nvPr/>
        </p:nvSpPr>
        <p:spPr>
          <a:xfrm>
            <a:off x="6019800" y="3044825"/>
            <a:ext cx="1624034" cy="369332"/>
          </a:xfrm>
          <a:prstGeom prst="rect">
            <a:avLst/>
          </a:prstGeom>
          <a:noFill/>
        </p:spPr>
        <p:txBody>
          <a:bodyPr wrap="square" rtlCol="0">
            <a:spAutoFit/>
          </a:bodyPr>
          <a:lstStyle/>
          <a:p>
            <a:r>
              <a:rPr lang="zh-CN" altLang="en-US" dirty="0"/>
              <a:t>门电路实现</a:t>
            </a:r>
          </a:p>
        </p:txBody>
      </p:sp>
      <p:sp>
        <p:nvSpPr>
          <p:cNvPr id="12" name="TextBox 11"/>
          <p:cNvSpPr txBox="1"/>
          <p:nvPr/>
        </p:nvSpPr>
        <p:spPr>
          <a:xfrm>
            <a:off x="6357950" y="5446713"/>
            <a:ext cx="1471634" cy="369332"/>
          </a:xfrm>
          <a:prstGeom prst="rect">
            <a:avLst/>
          </a:prstGeom>
          <a:noFill/>
        </p:spPr>
        <p:txBody>
          <a:bodyPr wrap="square" rtlCol="0">
            <a:spAutoFit/>
          </a:bodyPr>
          <a:lstStyle/>
          <a:p>
            <a:r>
              <a:rPr lang="en-US" altLang="zh-CN" dirty="0"/>
              <a:t>ROM</a:t>
            </a:r>
            <a:r>
              <a:rPr lang="zh-CN" altLang="en-US" dirty="0"/>
              <a:t>实现</a:t>
            </a:r>
          </a:p>
        </p:txBody>
      </p:sp>
      <p:sp>
        <p:nvSpPr>
          <p:cNvPr id="13" name="TextBox 12"/>
          <p:cNvSpPr txBox="1"/>
          <p:nvPr/>
        </p:nvSpPr>
        <p:spPr>
          <a:xfrm>
            <a:off x="4786314" y="5715016"/>
            <a:ext cx="4357686" cy="830997"/>
          </a:xfrm>
          <a:prstGeom prst="rect">
            <a:avLst/>
          </a:prstGeom>
          <a:noFill/>
        </p:spPr>
        <p:txBody>
          <a:bodyPr wrap="square" rtlCol="0">
            <a:spAutoFit/>
          </a:bodyPr>
          <a:lstStyle/>
          <a:p>
            <a:r>
              <a:rPr lang="zh-CN" altLang="en-US" sz="2400" dirty="0"/>
              <a:t>地址</a:t>
            </a:r>
            <a:r>
              <a:rPr lang="en-US" altLang="zh-CN" sz="2400" dirty="0"/>
              <a:t>0~7</a:t>
            </a:r>
            <a:r>
              <a:rPr lang="zh-CN" altLang="en-US" sz="2400" dirty="0"/>
              <a:t>存储</a:t>
            </a:r>
            <a:r>
              <a:rPr lang="en-US" altLang="zh-CN" sz="2400" dirty="0"/>
              <a:t>E</a:t>
            </a:r>
            <a:r>
              <a:rPr lang="zh-CN" altLang="en-US" sz="2400" dirty="0"/>
              <a:t>、</a:t>
            </a:r>
            <a:r>
              <a:rPr lang="en-US" altLang="zh-CN" sz="2400" dirty="0"/>
              <a:t>D</a:t>
            </a:r>
            <a:r>
              <a:rPr lang="zh-CN" altLang="en-US" sz="2400" dirty="0"/>
              <a:t>、</a:t>
            </a:r>
            <a:r>
              <a:rPr lang="en-US" altLang="zh-CN" sz="2400" dirty="0"/>
              <a:t>B</a:t>
            </a:r>
            <a:r>
              <a:rPr lang="zh-CN" altLang="en-US" sz="2400" dirty="0"/>
              <a:t>、</a:t>
            </a:r>
            <a:r>
              <a:rPr lang="en-US" altLang="zh-CN" sz="2400" dirty="0"/>
              <a:t>7</a:t>
            </a:r>
            <a:r>
              <a:rPr lang="zh-CN" altLang="en-US" sz="2400" dirty="0"/>
              <a:t>、</a:t>
            </a:r>
            <a:r>
              <a:rPr lang="en-US" altLang="zh-CN" sz="2400" dirty="0"/>
              <a:t>1</a:t>
            </a:r>
            <a:r>
              <a:rPr lang="zh-CN" altLang="en-US" sz="2400" dirty="0"/>
              <a:t>、</a:t>
            </a:r>
            <a:r>
              <a:rPr lang="en-US" altLang="zh-CN" sz="2400" dirty="0"/>
              <a:t>2</a:t>
            </a:r>
            <a:r>
              <a:rPr lang="zh-CN" altLang="en-US" sz="2400" dirty="0"/>
              <a:t>、</a:t>
            </a:r>
            <a:r>
              <a:rPr lang="en-US" altLang="zh-CN" sz="2400" dirty="0"/>
              <a:t>4</a:t>
            </a:r>
            <a:r>
              <a:rPr lang="zh-CN" altLang="en-US" sz="2400" dirty="0"/>
              <a:t>、</a:t>
            </a:r>
            <a:r>
              <a:rPr lang="en-US" altLang="zh-CN" sz="2400" dirty="0"/>
              <a:t>8</a:t>
            </a:r>
            <a:r>
              <a:rPr lang="zh-CN" altLang="en-US" sz="2400" dirty="0"/>
              <a:t>。</a:t>
            </a:r>
          </a:p>
        </p:txBody>
      </p:sp>
      <p:sp>
        <p:nvSpPr>
          <p:cNvPr id="2" name="日期占位符 1"/>
          <p:cNvSpPr>
            <a:spLocks noGrp="1"/>
          </p:cNvSpPr>
          <p:nvPr>
            <p:ph type="dt" sz="half" idx="10"/>
          </p:nvPr>
        </p:nvSpPr>
        <p:spPr/>
        <p:txBody>
          <a:bodyPr/>
          <a:lstStyle/>
          <a:p>
            <a:pPr>
              <a:defRPr/>
            </a:pPr>
            <a:fld id="{5DDA03E6-6168-4D4A-AE88-67EB3C072B33}" type="datetime2">
              <a:rPr lang="zh-CN" altLang="en-US" smtClean="0"/>
              <a:t>2019年6月4日</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7028"/>
                                        </p:tgtEl>
                                        <p:attrNameLst>
                                          <p:attrName>style.visibility</p:attrName>
                                        </p:attrNameLst>
                                      </p:cBhvr>
                                      <p:to>
                                        <p:strVal val="visible"/>
                                      </p:to>
                                    </p:set>
                                    <p:animEffect transition="in" filter="blinds(horizontal)">
                                      <p:cBhvr>
                                        <p:cTn id="17" dur="500"/>
                                        <p:tgtEl>
                                          <p:spTgt spid="25702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57029"/>
                                        </p:tgtEl>
                                        <p:attrNameLst>
                                          <p:attrName>style.visibility</p:attrName>
                                        </p:attrNameLst>
                                      </p:cBhvr>
                                      <p:to>
                                        <p:strVal val="visible"/>
                                      </p:to>
                                    </p:set>
                                    <p:anim calcmode="lin" valueType="num">
                                      <p:cBhvr additive="base">
                                        <p:cTn id="22" dur="500" fill="hold"/>
                                        <p:tgtEl>
                                          <p:spTgt spid="257029"/>
                                        </p:tgtEl>
                                        <p:attrNameLst>
                                          <p:attrName>ppt_x</p:attrName>
                                        </p:attrNameLst>
                                      </p:cBhvr>
                                      <p:tavLst>
                                        <p:tav tm="0">
                                          <p:val>
                                            <p:strVal val="0-#ppt_w/2"/>
                                          </p:val>
                                        </p:tav>
                                        <p:tav tm="100000">
                                          <p:val>
                                            <p:strVal val="#ppt_x"/>
                                          </p:val>
                                        </p:tav>
                                      </p:tavLst>
                                    </p:anim>
                                    <p:anim calcmode="lin" valueType="num">
                                      <p:cBhvr additive="base">
                                        <p:cTn id="23" dur="500" fill="hold"/>
                                        <p:tgtEl>
                                          <p:spTgt spid="257029"/>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linds(horizontal)">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title"/>
          </p:nvPr>
        </p:nvSpPr>
        <p:spPr>
          <a:xfrm>
            <a:off x="1000100" y="185720"/>
            <a:ext cx="5786478" cy="742950"/>
          </a:xfrm>
        </p:spPr>
        <p:txBody>
          <a:bodyPr/>
          <a:lstStyle/>
          <a:p>
            <a:r>
              <a:rPr lang="en-US" altLang="zh-CN" dirty="0">
                <a:ea typeface="宋体" charset="-122"/>
              </a:rPr>
              <a:t>ROM</a:t>
            </a:r>
            <a:r>
              <a:rPr lang="zh-CN" altLang="en-US" dirty="0">
                <a:ea typeface="宋体" charset="-122"/>
              </a:rPr>
              <a:t>结构</a:t>
            </a:r>
            <a:endParaRPr lang="en-US" altLang="zh-CN" dirty="0"/>
          </a:p>
        </p:txBody>
      </p:sp>
      <p:pic>
        <p:nvPicPr>
          <p:cNvPr id="29836" name="Picture 140"/>
          <p:cNvPicPr>
            <a:picLocks noChangeAspect="1" noChangeArrowheads="1"/>
          </p:cNvPicPr>
          <p:nvPr/>
        </p:nvPicPr>
        <p:blipFill>
          <a:blip r:embed="rId3" cstate="print"/>
          <a:srcRect/>
          <a:stretch>
            <a:fillRect/>
          </a:stretch>
        </p:blipFill>
        <p:spPr bwMode="auto">
          <a:xfrm>
            <a:off x="2916238" y="1268413"/>
            <a:ext cx="5975350" cy="4837112"/>
          </a:xfrm>
          <a:prstGeom prst="rect">
            <a:avLst/>
          </a:prstGeom>
          <a:noFill/>
          <a:ln w="9525">
            <a:solidFill>
              <a:schemeClr val="tx1"/>
            </a:solidFill>
            <a:miter lim="800000"/>
            <a:headEnd/>
            <a:tailEnd/>
          </a:ln>
        </p:spPr>
      </p:pic>
      <p:pic>
        <p:nvPicPr>
          <p:cNvPr id="29826" name="Picture 130"/>
          <p:cNvPicPr>
            <a:picLocks noChangeAspect="1" noChangeArrowheads="1"/>
          </p:cNvPicPr>
          <p:nvPr/>
        </p:nvPicPr>
        <p:blipFill>
          <a:blip r:embed="rId4" cstate="print"/>
          <a:srcRect/>
          <a:stretch>
            <a:fillRect/>
          </a:stretch>
        </p:blipFill>
        <p:spPr bwMode="auto">
          <a:xfrm>
            <a:off x="2195513" y="2349500"/>
            <a:ext cx="4419600" cy="1819275"/>
          </a:xfrm>
          <a:prstGeom prst="rect">
            <a:avLst/>
          </a:prstGeom>
          <a:noFill/>
          <a:ln w="9525">
            <a:solidFill>
              <a:schemeClr val="tx1"/>
            </a:solidFill>
            <a:miter lim="800000"/>
            <a:headEnd/>
            <a:tailEnd/>
          </a:ln>
        </p:spPr>
      </p:pic>
      <p:sp>
        <p:nvSpPr>
          <p:cNvPr id="29827" name="Rectangle 131"/>
          <p:cNvSpPr>
            <a:spLocks noChangeArrowheads="1"/>
          </p:cNvSpPr>
          <p:nvPr/>
        </p:nvSpPr>
        <p:spPr bwMode="auto">
          <a:xfrm>
            <a:off x="5508625" y="2133600"/>
            <a:ext cx="1368425" cy="2519363"/>
          </a:xfrm>
          <a:prstGeom prst="rect">
            <a:avLst/>
          </a:prstGeom>
          <a:noFill/>
          <a:ln w="28575">
            <a:solidFill>
              <a:srgbClr val="FF3300"/>
            </a:solidFill>
            <a:prstDash val="dash"/>
            <a:miter lim="800000"/>
            <a:headEnd/>
            <a:tailEnd/>
          </a:ln>
          <a:effectLst/>
        </p:spPr>
        <p:txBody>
          <a:bodyPr wrap="none" anchor="ctr"/>
          <a:lstStyle/>
          <a:p>
            <a:endParaRPr lang="zh-CN" altLang="en-US"/>
          </a:p>
        </p:txBody>
      </p:sp>
      <p:sp>
        <p:nvSpPr>
          <p:cNvPr id="29828" name="Rectangle 132"/>
          <p:cNvSpPr>
            <a:spLocks noChangeArrowheads="1"/>
          </p:cNvSpPr>
          <p:nvPr/>
        </p:nvSpPr>
        <p:spPr bwMode="auto">
          <a:xfrm>
            <a:off x="6877050" y="4508500"/>
            <a:ext cx="1511300" cy="1657350"/>
          </a:xfrm>
          <a:prstGeom prst="rect">
            <a:avLst/>
          </a:prstGeom>
          <a:noFill/>
          <a:ln w="28575">
            <a:solidFill>
              <a:srgbClr val="FF3300"/>
            </a:solidFill>
            <a:prstDash val="dash"/>
            <a:miter lim="800000"/>
            <a:headEnd/>
            <a:tailEnd/>
          </a:ln>
          <a:effectLst/>
        </p:spPr>
        <p:txBody>
          <a:bodyPr wrap="none" anchor="ctr"/>
          <a:lstStyle/>
          <a:p>
            <a:endParaRPr lang="zh-CN" altLang="en-US"/>
          </a:p>
        </p:txBody>
      </p:sp>
      <p:sp>
        <p:nvSpPr>
          <p:cNvPr id="29829" name="Rectangle 133"/>
          <p:cNvSpPr>
            <a:spLocks noChangeArrowheads="1"/>
          </p:cNvSpPr>
          <p:nvPr/>
        </p:nvSpPr>
        <p:spPr bwMode="auto">
          <a:xfrm>
            <a:off x="3419475" y="2276475"/>
            <a:ext cx="1512888" cy="2519363"/>
          </a:xfrm>
          <a:prstGeom prst="rect">
            <a:avLst/>
          </a:prstGeom>
          <a:noFill/>
          <a:ln w="28575">
            <a:solidFill>
              <a:srgbClr val="FF3300"/>
            </a:solidFill>
            <a:prstDash val="dash"/>
            <a:miter lim="800000"/>
            <a:headEnd/>
            <a:tailEnd/>
          </a:ln>
          <a:effectLst/>
        </p:spPr>
        <p:txBody>
          <a:bodyPr wrap="none" anchor="ctr"/>
          <a:lstStyle/>
          <a:p>
            <a:endParaRPr lang="zh-CN" altLang="en-US"/>
          </a:p>
        </p:txBody>
      </p:sp>
      <p:sp>
        <p:nvSpPr>
          <p:cNvPr id="29831" name="Line 135"/>
          <p:cNvSpPr>
            <a:spLocks noChangeShapeType="1"/>
          </p:cNvSpPr>
          <p:nvPr/>
        </p:nvSpPr>
        <p:spPr bwMode="auto">
          <a:xfrm flipH="1" flipV="1">
            <a:off x="6877050" y="3933056"/>
            <a:ext cx="513678" cy="0"/>
          </a:xfrm>
          <a:prstGeom prst="line">
            <a:avLst/>
          </a:prstGeom>
          <a:noFill/>
          <a:ln w="9525">
            <a:solidFill>
              <a:schemeClr val="tx1"/>
            </a:solidFill>
            <a:round/>
            <a:headEnd/>
            <a:tailEnd type="triangle" w="med" len="med"/>
          </a:ln>
          <a:effectLst/>
        </p:spPr>
        <p:txBody>
          <a:bodyPr/>
          <a:lstStyle/>
          <a:p>
            <a:endParaRPr lang="zh-CN" altLang="en-US"/>
          </a:p>
        </p:txBody>
      </p:sp>
      <p:sp>
        <p:nvSpPr>
          <p:cNvPr id="29832" name="Text Box 136"/>
          <p:cNvSpPr txBox="1">
            <a:spLocks noChangeArrowheads="1"/>
          </p:cNvSpPr>
          <p:nvPr/>
        </p:nvSpPr>
        <p:spPr bwMode="auto">
          <a:xfrm>
            <a:off x="7390728" y="3226013"/>
            <a:ext cx="1474795" cy="923330"/>
          </a:xfrm>
          <a:prstGeom prst="rect">
            <a:avLst/>
          </a:prstGeom>
          <a:solidFill>
            <a:schemeClr val="accent1"/>
          </a:solidFill>
          <a:ln w="9525">
            <a:noFill/>
            <a:miter lim="800000"/>
            <a:headEnd/>
            <a:tailEnd/>
          </a:ln>
          <a:effectLst/>
        </p:spPr>
        <p:txBody>
          <a:bodyPr wrap="square">
            <a:spAutoFit/>
          </a:bodyPr>
          <a:lstStyle/>
          <a:p>
            <a:r>
              <a:rPr lang="en-US" altLang="zh-CN" dirty="0" err="1"/>
              <a:t>wordline</a:t>
            </a:r>
            <a:r>
              <a:rPr lang="en-US" altLang="zh-CN" dirty="0"/>
              <a:t>:</a:t>
            </a:r>
            <a:r>
              <a:rPr lang="zh-CN" altLang="en-US" dirty="0"/>
              <a:t>字线，用来选择一个字</a:t>
            </a:r>
          </a:p>
        </p:txBody>
      </p:sp>
      <p:sp>
        <p:nvSpPr>
          <p:cNvPr id="29833" name="Line 137"/>
          <p:cNvSpPr>
            <a:spLocks noChangeShapeType="1"/>
          </p:cNvSpPr>
          <p:nvPr/>
        </p:nvSpPr>
        <p:spPr bwMode="auto">
          <a:xfrm flipH="1">
            <a:off x="6786578" y="2323673"/>
            <a:ext cx="719138" cy="0"/>
          </a:xfrm>
          <a:prstGeom prst="line">
            <a:avLst/>
          </a:prstGeom>
          <a:noFill/>
          <a:ln w="9525">
            <a:solidFill>
              <a:schemeClr val="tx1"/>
            </a:solidFill>
            <a:round/>
            <a:headEnd/>
            <a:tailEnd type="triangle" w="med" len="med"/>
          </a:ln>
          <a:effectLst/>
        </p:spPr>
        <p:txBody>
          <a:bodyPr/>
          <a:lstStyle/>
          <a:p>
            <a:endParaRPr lang="zh-CN" altLang="en-US"/>
          </a:p>
        </p:txBody>
      </p:sp>
      <p:sp>
        <p:nvSpPr>
          <p:cNvPr id="29834" name="Text Box 138"/>
          <p:cNvSpPr txBox="1">
            <a:spLocks noChangeArrowheads="1"/>
          </p:cNvSpPr>
          <p:nvPr/>
        </p:nvSpPr>
        <p:spPr bwMode="auto">
          <a:xfrm>
            <a:off x="7338130" y="1671935"/>
            <a:ext cx="1439863" cy="923330"/>
          </a:xfrm>
          <a:prstGeom prst="rect">
            <a:avLst/>
          </a:prstGeom>
          <a:solidFill>
            <a:schemeClr val="accent1"/>
          </a:solidFill>
          <a:ln w="9525">
            <a:noFill/>
            <a:miter lim="800000"/>
            <a:headEnd/>
            <a:tailEnd/>
          </a:ln>
          <a:effectLst/>
        </p:spPr>
        <p:txBody>
          <a:bodyPr wrap="square">
            <a:spAutoFit/>
          </a:bodyPr>
          <a:lstStyle/>
          <a:p>
            <a:r>
              <a:rPr lang="en-US" altLang="zh-CN" dirty="0" err="1"/>
              <a:t>bitline</a:t>
            </a:r>
            <a:r>
              <a:rPr lang="en-US" altLang="zh-CN" dirty="0"/>
              <a:t>:</a:t>
            </a:r>
            <a:r>
              <a:rPr lang="zh-CN" altLang="en-US" dirty="0"/>
              <a:t>位线，用来选择一个</a:t>
            </a:r>
            <a:r>
              <a:rPr lang="en-US" altLang="zh-CN" dirty="0"/>
              <a:t>bit</a:t>
            </a:r>
          </a:p>
        </p:txBody>
      </p:sp>
      <p:sp>
        <p:nvSpPr>
          <p:cNvPr id="15" name="灯片编号占位符 14"/>
          <p:cNvSpPr>
            <a:spLocks noGrp="1"/>
          </p:cNvSpPr>
          <p:nvPr>
            <p:ph type="sldNum" sz="quarter" idx="12"/>
          </p:nvPr>
        </p:nvSpPr>
        <p:spPr/>
        <p:txBody>
          <a:bodyPr/>
          <a:lstStyle/>
          <a:p>
            <a:pPr>
              <a:defRPr/>
            </a:pPr>
            <a:fld id="{F38CFDAA-5283-40C9-80A4-C3781C02EB22}" type="slidenum">
              <a:rPr lang="en-US" altLang="zh-CN" smtClean="0"/>
              <a:pPr>
                <a:defRPr/>
              </a:pPr>
              <a:t>9</a:t>
            </a:fld>
            <a:endParaRPr lang="en-US" altLang="zh-CN"/>
          </a:p>
        </p:txBody>
      </p:sp>
      <p:sp>
        <p:nvSpPr>
          <p:cNvPr id="16" name="页脚占位符 15"/>
          <p:cNvSpPr>
            <a:spLocks noGrp="1"/>
          </p:cNvSpPr>
          <p:nvPr>
            <p:ph type="ftr" sz="quarter" idx="11"/>
          </p:nvPr>
        </p:nvSpPr>
        <p:spPr/>
        <p:txBody>
          <a:bodyPr/>
          <a:lstStyle/>
          <a:p>
            <a:pPr>
              <a:defRPr/>
            </a:pPr>
            <a:r>
              <a:rPr lang="en-US" altLang="zh-CN"/>
              <a:t>PLDs</a:t>
            </a:r>
          </a:p>
        </p:txBody>
      </p:sp>
      <p:sp>
        <p:nvSpPr>
          <p:cNvPr id="19" name="Text Box 18"/>
          <p:cNvSpPr txBox="1">
            <a:spLocks noChangeArrowheads="1"/>
          </p:cNvSpPr>
          <p:nvPr/>
        </p:nvSpPr>
        <p:spPr bwMode="auto">
          <a:xfrm>
            <a:off x="0" y="1208087"/>
            <a:ext cx="2916238" cy="923330"/>
          </a:xfrm>
          <a:prstGeom prst="rect">
            <a:avLst/>
          </a:prstGeom>
          <a:solidFill>
            <a:schemeClr val="accent6">
              <a:lumMod val="20000"/>
              <a:lumOff val="80000"/>
            </a:schemeClr>
          </a:solidFill>
          <a:ln w="9525">
            <a:solidFill>
              <a:schemeClr val="tx1"/>
            </a:solidFill>
            <a:miter lim="800000"/>
            <a:headEnd/>
            <a:tailEnd/>
          </a:ln>
          <a:effectLst/>
        </p:spPr>
        <p:txBody>
          <a:bodyPr wrap="square">
            <a:spAutoFit/>
          </a:bodyPr>
          <a:lstStyle/>
          <a:p>
            <a:r>
              <a:rPr lang="zh-CN" altLang="en-US" dirty="0"/>
              <a:t>在存储矩阵中，</a:t>
            </a:r>
          </a:p>
          <a:p>
            <a:r>
              <a:rPr lang="zh-CN" altLang="en-US" dirty="0"/>
              <a:t>有二极管的点相当于存</a:t>
            </a:r>
            <a:r>
              <a:rPr lang="en-US" altLang="zh-CN" dirty="0"/>
              <a:t>1</a:t>
            </a:r>
            <a:r>
              <a:rPr lang="zh-CN" altLang="en-US" dirty="0"/>
              <a:t>；</a:t>
            </a:r>
          </a:p>
          <a:p>
            <a:r>
              <a:rPr lang="zh-CN" altLang="en-US" dirty="0"/>
              <a:t>否则是存</a:t>
            </a:r>
            <a:r>
              <a:rPr lang="en-US" altLang="zh-CN" dirty="0"/>
              <a:t>0</a:t>
            </a:r>
            <a:r>
              <a:rPr lang="zh-CN" altLang="en-US" dirty="0"/>
              <a:t>。</a:t>
            </a:r>
          </a:p>
        </p:txBody>
      </p:sp>
      <p:sp>
        <p:nvSpPr>
          <p:cNvPr id="21" name="Rectangle 30"/>
          <p:cNvSpPr>
            <a:spLocks noChangeArrowheads="1"/>
          </p:cNvSpPr>
          <p:nvPr/>
        </p:nvSpPr>
        <p:spPr bwMode="auto">
          <a:xfrm>
            <a:off x="-1" y="2408416"/>
            <a:ext cx="2195513" cy="923330"/>
          </a:xfrm>
          <a:prstGeom prst="rect">
            <a:avLst/>
          </a:prstGeom>
          <a:solidFill>
            <a:srgbClr val="FFCC99"/>
          </a:solidFill>
          <a:ln w="9525">
            <a:solidFill>
              <a:schemeClr val="tx1"/>
            </a:solidFill>
            <a:miter lim="800000"/>
            <a:headEnd/>
            <a:tailEnd/>
          </a:ln>
          <a:effectLst/>
        </p:spPr>
        <p:txBody>
          <a:bodyPr wrap="square">
            <a:spAutoFit/>
          </a:bodyPr>
          <a:lstStyle/>
          <a:p>
            <a:r>
              <a:rPr lang="zh-CN" altLang="en-US" dirty="0"/>
              <a:t>该存储器的容量</a:t>
            </a:r>
          </a:p>
          <a:p>
            <a:r>
              <a:rPr lang="en-US" altLang="zh-CN" dirty="0"/>
              <a:t>=</a:t>
            </a:r>
            <a:r>
              <a:rPr lang="zh-CN" altLang="en-US" b="1" dirty="0">
                <a:solidFill>
                  <a:srgbClr val="FF0066"/>
                </a:solidFill>
              </a:rPr>
              <a:t>字线数</a:t>
            </a:r>
            <a:r>
              <a:rPr lang="zh-CN" altLang="en-US" b="1" dirty="0">
                <a:solidFill>
                  <a:srgbClr val="0033CC"/>
                </a:solidFill>
              </a:rPr>
              <a:t> </a:t>
            </a:r>
            <a:r>
              <a:rPr lang="zh-CN" altLang="en-US" b="1" dirty="0">
                <a:solidFill>
                  <a:srgbClr val="0033CC"/>
                </a:solidFill>
                <a:sym typeface="Symbol" pitchFamily="18" charset="2"/>
              </a:rPr>
              <a:t> </a:t>
            </a:r>
            <a:r>
              <a:rPr lang="zh-CN" altLang="en-US" b="1" dirty="0">
                <a:solidFill>
                  <a:srgbClr val="FF0066"/>
                </a:solidFill>
                <a:sym typeface="Symbol" pitchFamily="18" charset="2"/>
              </a:rPr>
              <a:t>位线数</a:t>
            </a:r>
            <a:r>
              <a:rPr lang="zh-CN" altLang="en-US" b="1" dirty="0">
                <a:solidFill>
                  <a:srgbClr val="0033CC"/>
                </a:solidFill>
                <a:sym typeface="Symbol" pitchFamily="18" charset="2"/>
              </a:rPr>
              <a:t> </a:t>
            </a:r>
            <a:endParaRPr lang="en-US" altLang="zh-CN" b="1" dirty="0">
              <a:solidFill>
                <a:srgbClr val="0033CC"/>
              </a:solidFill>
              <a:sym typeface="Symbol" pitchFamily="18" charset="2"/>
            </a:endParaRPr>
          </a:p>
          <a:p>
            <a:r>
              <a:rPr lang="en-US" altLang="zh-CN" b="1" dirty="0">
                <a:solidFill>
                  <a:srgbClr val="0033CC"/>
                </a:solidFill>
                <a:sym typeface="Symbol" pitchFamily="18" charset="2"/>
              </a:rPr>
              <a:t>=</a:t>
            </a:r>
            <a:r>
              <a:rPr lang="en-US" altLang="zh-CN" dirty="0"/>
              <a:t>8</a:t>
            </a:r>
            <a:r>
              <a:rPr lang="zh-CN" altLang="en-US" dirty="0"/>
              <a:t>个</a:t>
            </a:r>
            <a:r>
              <a:rPr lang="en-US" altLang="zh-CN" dirty="0"/>
              <a:t>4bit</a:t>
            </a:r>
            <a:r>
              <a:rPr lang="zh-CN" altLang="en-US" dirty="0"/>
              <a:t>数</a:t>
            </a:r>
          </a:p>
        </p:txBody>
      </p:sp>
      <p:sp>
        <p:nvSpPr>
          <p:cNvPr id="2" name="日期占位符 1"/>
          <p:cNvSpPr>
            <a:spLocks noGrp="1"/>
          </p:cNvSpPr>
          <p:nvPr>
            <p:ph type="dt" sz="half" idx="10"/>
          </p:nvPr>
        </p:nvSpPr>
        <p:spPr/>
        <p:txBody>
          <a:bodyPr/>
          <a:lstStyle/>
          <a:p>
            <a:pPr>
              <a:defRPr/>
            </a:pPr>
            <a:fld id="{FD318D5E-624B-4961-9BD9-1611825ED311}" type="datetime2">
              <a:rPr lang="zh-CN" altLang="en-US" smtClean="0"/>
              <a:t>2019年6月4日</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29826"/>
                                        </p:tgtEl>
                                      </p:cBhvr>
                                      <p:by x="80000" y="80000"/>
                                    </p:animScale>
                                  </p:childTnLst>
                                </p:cTn>
                              </p:par>
                              <p:par>
                                <p:cTn id="7" presetID="0" presetClass="path" presetSubtype="0" accel="50000" decel="50000" fill="hold" nodeType="withEffect">
                                  <p:stCondLst>
                                    <p:cond delay="0"/>
                                  </p:stCondLst>
                                  <p:childTnLst>
                                    <p:animMotion origin="layout" path="M -8.33333E-7 3.33333E-6 L -0.19444 0.37129 " pathEditMode="relative" rAng="0" ptsTypes="AA">
                                      <p:cBhvr>
                                        <p:cTn id="8" dur="2000" fill="hold"/>
                                        <p:tgtEl>
                                          <p:spTgt spid="29826"/>
                                        </p:tgtEl>
                                        <p:attrNameLst>
                                          <p:attrName>ppt_x</p:attrName>
                                          <p:attrName>ppt_y</p:attrName>
                                        </p:attrNameLst>
                                      </p:cBhvr>
                                      <p:rCtr x="-9700" y="18600"/>
                                    </p:animMotion>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29836"/>
                                        </p:tgtEl>
                                        <p:attrNameLst>
                                          <p:attrName>style.visibility</p:attrName>
                                        </p:attrNameLst>
                                      </p:cBhvr>
                                      <p:to>
                                        <p:strVal val="visible"/>
                                      </p:to>
                                    </p:set>
                                    <p:animEffect transition="in" filter="fade">
                                      <p:cBhvr>
                                        <p:cTn id="12" dur="2000"/>
                                        <p:tgtEl>
                                          <p:spTgt spid="29836"/>
                                        </p:tgtEl>
                                      </p:cBhvr>
                                    </p:animEffect>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29829"/>
                                        </p:tgtEl>
                                        <p:attrNameLst>
                                          <p:attrName>style.visibility</p:attrName>
                                        </p:attrNameLst>
                                      </p:cBhvr>
                                      <p:to>
                                        <p:strVal val="visible"/>
                                      </p:to>
                                    </p:set>
                                    <p:anim to="" calcmode="lin" valueType="num">
                                      <p:cBhvr>
                                        <p:cTn id="17" dur="1" fill="hold"/>
                                        <p:tgtEl>
                                          <p:spTgt spid="29829"/>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29827"/>
                                        </p:tgtEl>
                                        <p:attrNameLst>
                                          <p:attrName>style.visibility</p:attrName>
                                        </p:attrNameLst>
                                      </p:cBhvr>
                                      <p:to>
                                        <p:strVal val="visible"/>
                                      </p:to>
                                    </p:set>
                                    <p:anim to="" calcmode="lin" valueType="num">
                                      <p:cBhvr>
                                        <p:cTn id="22" dur="1" fill="hold"/>
                                        <p:tgtEl>
                                          <p:spTgt spid="29827"/>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29828"/>
                                        </p:tgtEl>
                                        <p:attrNameLst>
                                          <p:attrName>style.visibility</p:attrName>
                                        </p:attrNameLst>
                                      </p:cBhvr>
                                      <p:to>
                                        <p:strVal val="visible"/>
                                      </p:to>
                                    </p:set>
                                    <p:anim to="" calcmode="lin" valueType="num">
                                      <p:cBhvr>
                                        <p:cTn id="27" dur="1" fill="hold"/>
                                        <p:tgtEl>
                                          <p:spTgt spid="29828"/>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9831"/>
                                        </p:tgtEl>
                                        <p:attrNameLst>
                                          <p:attrName>style.visibility</p:attrName>
                                        </p:attrNameLst>
                                      </p:cBhvr>
                                      <p:to>
                                        <p:strVal val="visible"/>
                                      </p:to>
                                    </p:set>
                                    <p:animEffect transition="in" filter="wipe(down)">
                                      <p:cBhvr>
                                        <p:cTn id="32" dur="500"/>
                                        <p:tgtEl>
                                          <p:spTgt spid="29831"/>
                                        </p:tgtEl>
                                      </p:cBhvr>
                                    </p:animEffect>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grpId="0" nodeType="clickEffect">
                                  <p:stCondLst>
                                    <p:cond delay="0"/>
                                  </p:stCondLst>
                                  <p:childTnLst>
                                    <p:set>
                                      <p:cBhvr>
                                        <p:cTn id="36" dur="1" fill="hold">
                                          <p:stCondLst>
                                            <p:cond delay="0"/>
                                          </p:stCondLst>
                                        </p:cTn>
                                        <p:tgtEl>
                                          <p:spTgt spid="29832"/>
                                        </p:tgtEl>
                                        <p:attrNameLst>
                                          <p:attrName>style.visibility</p:attrName>
                                        </p:attrNameLst>
                                      </p:cBhvr>
                                      <p:to>
                                        <p:strVal val="visible"/>
                                      </p:to>
                                    </p:set>
                                    <p:animEffect transition="in" filter="wipe(down)">
                                      <p:cBhvr>
                                        <p:cTn id="37" dur="290">
                                          <p:stCondLst>
                                            <p:cond delay="0"/>
                                          </p:stCondLst>
                                        </p:cTn>
                                        <p:tgtEl>
                                          <p:spTgt spid="29832"/>
                                        </p:tgtEl>
                                      </p:cBhvr>
                                    </p:animEffect>
                                    <p:anim calcmode="lin" valueType="num">
                                      <p:cBhvr>
                                        <p:cTn id="38" dur="911" tmFilter="0,0; 0.14,0.36; 0.43,0.73; 0.71,0.91; 1.0,1.0">
                                          <p:stCondLst>
                                            <p:cond delay="0"/>
                                          </p:stCondLst>
                                        </p:cTn>
                                        <p:tgtEl>
                                          <p:spTgt spid="29832"/>
                                        </p:tgtEl>
                                        <p:attrNameLst>
                                          <p:attrName>ppt_x</p:attrName>
                                        </p:attrNameLst>
                                      </p:cBhvr>
                                      <p:tavLst>
                                        <p:tav tm="0">
                                          <p:val>
                                            <p:strVal val="#ppt_x-0.25"/>
                                          </p:val>
                                        </p:tav>
                                        <p:tav tm="100000">
                                          <p:val>
                                            <p:strVal val="#ppt_x"/>
                                          </p:val>
                                        </p:tav>
                                      </p:tavLst>
                                    </p:anim>
                                    <p:anim calcmode="lin" valueType="num">
                                      <p:cBhvr>
                                        <p:cTn id="39" dur="332" tmFilter="0.0,0.0; 0.25,0.07; 0.50,0.2; 0.75,0.467; 1.0,1.0">
                                          <p:stCondLst>
                                            <p:cond delay="0"/>
                                          </p:stCondLst>
                                        </p:cTn>
                                        <p:tgtEl>
                                          <p:spTgt spid="29832"/>
                                        </p:tgtEl>
                                        <p:attrNameLst>
                                          <p:attrName>ppt_y</p:attrName>
                                        </p:attrNameLst>
                                      </p:cBhvr>
                                      <p:tavLst>
                                        <p:tav tm="0" fmla="#ppt_y-sin(pi*$)/3">
                                          <p:val>
                                            <p:fltVal val="0.5"/>
                                          </p:val>
                                        </p:tav>
                                        <p:tav tm="100000">
                                          <p:val>
                                            <p:fltVal val="1"/>
                                          </p:val>
                                        </p:tav>
                                      </p:tavLst>
                                    </p:anim>
                                    <p:anim calcmode="lin" valueType="num">
                                      <p:cBhvr>
                                        <p:cTn id="40" dur="332" tmFilter="0, 0; 0.125,0.2665; 0.25,0.4; 0.375,0.465; 0.5,0.5;  0.625,0.535; 0.75,0.6; 0.875,0.7335; 1,1">
                                          <p:stCondLst>
                                            <p:cond delay="332"/>
                                          </p:stCondLst>
                                        </p:cTn>
                                        <p:tgtEl>
                                          <p:spTgt spid="29832"/>
                                        </p:tgtEl>
                                        <p:attrNameLst>
                                          <p:attrName>ppt_y</p:attrName>
                                        </p:attrNameLst>
                                      </p:cBhvr>
                                      <p:tavLst>
                                        <p:tav tm="0" fmla="#ppt_y-sin(pi*$)/9">
                                          <p:val>
                                            <p:fltVal val="0"/>
                                          </p:val>
                                        </p:tav>
                                        <p:tav tm="100000">
                                          <p:val>
                                            <p:fltVal val="1"/>
                                          </p:val>
                                        </p:tav>
                                      </p:tavLst>
                                    </p:anim>
                                    <p:anim calcmode="lin" valueType="num">
                                      <p:cBhvr>
                                        <p:cTn id="41" dur="166" tmFilter="0, 0; 0.125,0.2665; 0.25,0.4; 0.375,0.465; 0.5,0.5;  0.625,0.535; 0.75,0.6; 0.875,0.7335; 1,1">
                                          <p:stCondLst>
                                            <p:cond delay="662"/>
                                          </p:stCondLst>
                                        </p:cTn>
                                        <p:tgtEl>
                                          <p:spTgt spid="29832"/>
                                        </p:tgtEl>
                                        <p:attrNameLst>
                                          <p:attrName>ppt_y</p:attrName>
                                        </p:attrNameLst>
                                      </p:cBhvr>
                                      <p:tavLst>
                                        <p:tav tm="0" fmla="#ppt_y-sin(pi*$)/27">
                                          <p:val>
                                            <p:fltVal val="0"/>
                                          </p:val>
                                        </p:tav>
                                        <p:tav tm="100000">
                                          <p:val>
                                            <p:fltVal val="1"/>
                                          </p:val>
                                        </p:tav>
                                      </p:tavLst>
                                    </p:anim>
                                    <p:anim calcmode="lin" valueType="num">
                                      <p:cBhvr>
                                        <p:cTn id="42" dur="82" tmFilter="0, 0; 0.125,0.2665; 0.25,0.4; 0.375,0.465; 0.5,0.5;  0.625,0.535; 0.75,0.6; 0.875,0.7335; 1,1">
                                          <p:stCondLst>
                                            <p:cond delay="828"/>
                                          </p:stCondLst>
                                        </p:cTn>
                                        <p:tgtEl>
                                          <p:spTgt spid="29832"/>
                                        </p:tgtEl>
                                        <p:attrNameLst>
                                          <p:attrName>ppt_y</p:attrName>
                                        </p:attrNameLst>
                                      </p:cBhvr>
                                      <p:tavLst>
                                        <p:tav tm="0" fmla="#ppt_y-sin(pi*$)/81">
                                          <p:val>
                                            <p:fltVal val="0"/>
                                          </p:val>
                                        </p:tav>
                                        <p:tav tm="100000">
                                          <p:val>
                                            <p:fltVal val="1"/>
                                          </p:val>
                                        </p:tav>
                                      </p:tavLst>
                                    </p:anim>
                                    <p:animScale>
                                      <p:cBhvr>
                                        <p:cTn id="43" dur="13">
                                          <p:stCondLst>
                                            <p:cond delay="325"/>
                                          </p:stCondLst>
                                        </p:cTn>
                                        <p:tgtEl>
                                          <p:spTgt spid="29832"/>
                                        </p:tgtEl>
                                      </p:cBhvr>
                                      <p:to x="100000" y="60000"/>
                                    </p:animScale>
                                    <p:animScale>
                                      <p:cBhvr>
                                        <p:cTn id="44" dur="83" decel="50000">
                                          <p:stCondLst>
                                            <p:cond delay="338"/>
                                          </p:stCondLst>
                                        </p:cTn>
                                        <p:tgtEl>
                                          <p:spTgt spid="29832"/>
                                        </p:tgtEl>
                                      </p:cBhvr>
                                      <p:to x="100000" y="100000"/>
                                    </p:animScale>
                                    <p:animScale>
                                      <p:cBhvr>
                                        <p:cTn id="45" dur="13">
                                          <p:stCondLst>
                                            <p:cond delay="656"/>
                                          </p:stCondLst>
                                        </p:cTn>
                                        <p:tgtEl>
                                          <p:spTgt spid="29832"/>
                                        </p:tgtEl>
                                      </p:cBhvr>
                                      <p:to x="100000" y="80000"/>
                                    </p:animScale>
                                    <p:animScale>
                                      <p:cBhvr>
                                        <p:cTn id="46" dur="83" decel="50000">
                                          <p:stCondLst>
                                            <p:cond delay="669"/>
                                          </p:stCondLst>
                                        </p:cTn>
                                        <p:tgtEl>
                                          <p:spTgt spid="29832"/>
                                        </p:tgtEl>
                                      </p:cBhvr>
                                      <p:to x="100000" y="100000"/>
                                    </p:animScale>
                                    <p:animScale>
                                      <p:cBhvr>
                                        <p:cTn id="47" dur="13">
                                          <p:stCondLst>
                                            <p:cond delay="821"/>
                                          </p:stCondLst>
                                        </p:cTn>
                                        <p:tgtEl>
                                          <p:spTgt spid="29832"/>
                                        </p:tgtEl>
                                      </p:cBhvr>
                                      <p:to x="100000" y="90000"/>
                                    </p:animScale>
                                    <p:animScale>
                                      <p:cBhvr>
                                        <p:cTn id="48" dur="83" decel="50000">
                                          <p:stCondLst>
                                            <p:cond delay="834"/>
                                          </p:stCondLst>
                                        </p:cTn>
                                        <p:tgtEl>
                                          <p:spTgt spid="29832"/>
                                        </p:tgtEl>
                                      </p:cBhvr>
                                      <p:to x="100000" y="100000"/>
                                    </p:animScale>
                                    <p:animScale>
                                      <p:cBhvr>
                                        <p:cTn id="49" dur="13">
                                          <p:stCondLst>
                                            <p:cond delay="904"/>
                                          </p:stCondLst>
                                        </p:cTn>
                                        <p:tgtEl>
                                          <p:spTgt spid="29832"/>
                                        </p:tgtEl>
                                      </p:cBhvr>
                                      <p:to x="100000" y="95000"/>
                                    </p:animScale>
                                    <p:animScale>
                                      <p:cBhvr>
                                        <p:cTn id="50" dur="83" decel="50000">
                                          <p:stCondLst>
                                            <p:cond delay="917"/>
                                          </p:stCondLst>
                                        </p:cTn>
                                        <p:tgtEl>
                                          <p:spTgt spid="29832"/>
                                        </p:tgtEl>
                                      </p:cBhvr>
                                      <p:to x="100000" y="100000"/>
                                    </p:animScale>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grpId="0" nodeType="clickEffect">
                                  <p:stCondLst>
                                    <p:cond delay="0"/>
                                  </p:stCondLst>
                                  <p:childTnLst>
                                    <p:set>
                                      <p:cBhvr>
                                        <p:cTn id="54" dur="1" fill="hold">
                                          <p:stCondLst>
                                            <p:cond delay="0"/>
                                          </p:stCondLst>
                                        </p:cTn>
                                        <p:tgtEl>
                                          <p:spTgt spid="29833"/>
                                        </p:tgtEl>
                                        <p:attrNameLst>
                                          <p:attrName>style.visibility</p:attrName>
                                        </p:attrNameLst>
                                      </p:cBhvr>
                                      <p:to>
                                        <p:strVal val="visible"/>
                                      </p:to>
                                    </p:set>
                                    <p:animEffect transition="in" filter="wipe(right)">
                                      <p:cBhvr>
                                        <p:cTn id="55" dur="500"/>
                                        <p:tgtEl>
                                          <p:spTgt spid="29833"/>
                                        </p:tgtEl>
                                      </p:cBhvr>
                                    </p:animEffect>
                                  </p:childTnLst>
                                </p:cTn>
                              </p:par>
                            </p:childTnLst>
                          </p:cTn>
                        </p:par>
                      </p:childTnLst>
                    </p:cTn>
                  </p:par>
                  <p:par>
                    <p:cTn id="56" fill="hold">
                      <p:stCondLst>
                        <p:cond delay="indefinite"/>
                      </p:stCondLst>
                      <p:childTnLst>
                        <p:par>
                          <p:cTn id="57" fill="hold">
                            <p:stCondLst>
                              <p:cond delay="0"/>
                            </p:stCondLst>
                            <p:childTnLst>
                              <p:par>
                                <p:cTn id="58" presetID="26" presetClass="entr" presetSubtype="0" fill="hold" grpId="0" nodeType="clickEffect">
                                  <p:stCondLst>
                                    <p:cond delay="0"/>
                                  </p:stCondLst>
                                  <p:childTnLst>
                                    <p:set>
                                      <p:cBhvr>
                                        <p:cTn id="59" dur="1" fill="hold">
                                          <p:stCondLst>
                                            <p:cond delay="0"/>
                                          </p:stCondLst>
                                        </p:cTn>
                                        <p:tgtEl>
                                          <p:spTgt spid="29834"/>
                                        </p:tgtEl>
                                        <p:attrNameLst>
                                          <p:attrName>style.visibility</p:attrName>
                                        </p:attrNameLst>
                                      </p:cBhvr>
                                      <p:to>
                                        <p:strVal val="visible"/>
                                      </p:to>
                                    </p:set>
                                    <p:animEffect transition="in" filter="wipe(down)">
                                      <p:cBhvr>
                                        <p:cTn id="60" dur="290">
                                          <p:stCondLst>
                                            <p:cond delay="0"/>
                                          </p:stCondLst>
                                        </p:cTn>
                                        <p:tgtEl>
                                          <p:spTgt spid="29834"/>
                                        </p:tgtEl>
                                      </p:cBhvr>
                                    </p:animEffect>
                                    <p:anim calcmode="lin" valueType="num">
                                      <p:cBhvr>
                                        <p:cTn id="61" dur="911" tmFilter="0,0; 0.14,0.36; 0.43,0.73; 0.71,0.91; 1.0,1.0">
                                          <p:stCondLst>
                                            <p:cond delay="0"/>
                                          </p:stCondLst>
                                        </p:cTn>
                                        <p:tgtEl>
                                          <p:spTgt spid="29834"/>
                                        </p:tgtEl>
                                        <p:attrNameLst>
                                          <p:attrName>ppt_x</p:attrName>
                                        </p:attrNameLst>
                                      </p:cBhvr>
                                      <p:tavLst>
                                        <p:tav tm="0">
                                          <p:val>
                                            <p:strVal val="#ppt_x-0.25"/>
                                          </p:val>
                                        </p:tav>
                                        <p:tav tm="100000">
                                          <p:val>
                                            <p:strVal val="#ppt_x"/>
                                          </p:val>
                                        </p:tav>
                                      </p:tavLst>
                                    </p:anim>
                                    <p:anim calcmode="lin" valueType="num">
                                      <p:cBhvr>
                                        <p:cTn id="62" dur="332" tmFilter="0.0,0.0; 0.25,0.07; 0.50,0.2; 0.75,0.467; 1.0,1.0">
                                          <p:stCondLst>
                                            <p:cond delay="0"/>
                                          </p:stCondLst>
                                        </p:cTn>
                                        <p:tgtEl>
                                          <p:spTgt spid="29834"/>
                                        </p:tgtEl>
                                        <p:attrNameLst>
                                          <p:attrName>ppt_y</p:attrName>
                                        </p:attrNameLst>
                                      </p:cBhvr>
                                      <p:tavLst>
                                        <p:tav tm="0" fmla="#ppt_y-sin(pi*$)/3">
                                          <p:val>
                                            <p:fltVal val="0.5"/>
                                          </p:val>
                                        </p:tav>
                                        <p:tav tm="100000">
                                          <p:val>
                                            <p:fltVal val="1"/>
                                          </p:val>
                                        </p:tav>
                                      </p:tavLst>
                                    </p:anim>
                                    <p:anim calcmode="lin" valueType="num">
                                      <p:cBhvr>
                                        <p:cTn id="63" dur="332" tmFilter="0, 0; 0.125,0.2665; 0.25,0.4; 0.375,0.465; 0.5,0.5;  0.625,0.535; 0.75,0.6; 0.875,0.7335; 1,1">
                                          <p:stCondLst>
                                            <p:cond delay="332"/>
                                          </p:stCondLst>
                                        </p:cTn>
                                        <p:tgtEl>
                                          <p:spTgt spid="29834"/>
                                        </p:tgtEl>
                                        <p:attrNameLst>
                                          <p:attrName>ppt_y</p:attrName>
                                        </p:attrNameLst>
                                      </p:cBhvr>
                                      <p:tavLst>
                                        <p:tav tm="0" fmla="#ppt_y-sin(pi*$)/9">
                                          <p:val>
                                            <p:fltVal val="0"/>
                                          </p:val>
                                        </p:tav>
                                        <p:tav tm="100000">
                                          <p:val>
                                            <p:fltVal val="1"/>
                                          </p:val>
                                        </p:tav>
                                      </p:tavLst>
                                    </p:anim>
                                    <p:anim calcmode="lin" valueType="num">
                                      <p:cBhvr>
                                        <p:cTn id="64" dur="166" tmFilter="0, 0; 0.125,0.2665; 0.25,0.4; 0.375,0.465; 0.5,0.5;  0.625,0.535; 0.75,0.6; 0.875,0.7335; 1,1">
                                          <p:stCondLst>
                                            <p:cond delay="662"/>
                                          </p:stCondLst>
                                        </p:cTn>
                                        <p:tgtEl>
                                          <p:spTgt spid="29834"/>
                                        </p:tgtEl>
                                        <p:attrNameLst>
                                          <p:attrName>ppt_y</p:attrName>
                                        </p:attrNameLst>
                                      </p:cBhvr>
                                      <p:tavLst>
                                        <p:tav tm="0" fmla="#ppt_y-sin(pi*$)/27">
                                          <p:val>
                                            <p:fltVal val="0"/>
                                          </p:val>
                                        </p:tav>
                                        <p:tav tm="100000">
                                          <p:val>
                                            <p:fltVal val="1"/>
                                          </p:val>
                                        </p:tav>
                                      </p:tavLst>
                                    </p:anim>
                                    <p:anim calcmode="lin" valueType="num">
                                      <p:cBhvr>
                                        <p:cTn id="65" dur="82" tmFilter="0, 0; 0.125,0.2665; 0.25,0.4; 0.375,0.465; 0.5,0.5;  0.625,0.535; 0.75,0.6; 0.875,0.7335; 1,1">
                                          <p:stCondLst>
                                            <p:cond delay="828"/>
                                          </p:stCondLst>
                                        </p:cTn>
                                        <p:tgtEl>
                                          <p:spTgt spid="29834"/>
                                        </p:tgtEl>
                                        <p:attrNameLst>
                                          <p:attrName>ppt_y</p:attrName>
                                        </p:attrNameLst>
                                      </p:cBhvr>
                                      <p:tavLst>
                                        <p:tav tm="0" fmla="#ppt_y-sin(pi*$)/81">
                                          <p:val>
                                            <p:fltVal val="0"/>
                                          </p:val>
                                        </p:tav>
                                        <p:tav tm="100000">
                                          <p:val>
                                            <p:fltVal val="1"/>
                                          </p:val>
                                        </p:tav>
                                      </p:tavLst>
                                    </p:anim>
                                    <p:animScale>
                                      <p:cBhvr>
                                        <p:cTn id="66" dur="13">
                                          <p:stCondLst>
                                            <p:cond delay="325"/>
                                          </p:stCondLst>
                                        </p:cTn>
                                        <p:tgtEl>
                                          <p:spTgt spid="29834"/>
                                        </p:tgtEl>
                                      </p:cBhvr>
                                      <p:to x="100000" y="60000"/>
                                    </p:animScale>
                                    <p:animScale>
                                      <p:cBhvr>
                                        <p:cTn id="67" dur="83" decel="50000">
                                          <p:stCondLst>
                                            <p:cond delay="338"/>
                                          </p:stCondLst>
                                        </p:cTn>
                                        <p:tgtEl>
                                          <p:spTgt spid="29834"/>
                                        </p:tgtEl>
                                      </p:cBhvr>
                                      <p:to x="100000" y="100000"/>
                                    </p:animScale>
                                    <p:animScale>
                                      <p:cBhvr>
                                        <p:cTn id="68" dur="13">
                                          <p:stCondLst>
                                            <p:cond delay="656"/>
                                          </p:stCondLst>
                                        </p:cTn>
                                        <p:tgtEl>
                                          <p:spTgt spid="29834"/>
                                        </p:tgtEl>
                                      </p:cBhvr>
                                      <p:to x="100000" y="80000"/>
                                    </p:animScale>
                                    <p:animScale>
                                      <p:cBhvr>
                                        <p:cTn id="69" dur="83" decel="50000">
                                          <p:stCondLst>
                                            <p:cond delay="669"/>
                                          </p:stCondLst>
                                        </p:cTn>
                                        <p:tgtEl>
                                          <p:spTgt spid="29834"/>
                                        </p:tgtEl>
                                      </p:cBhvr>
                                      <p:to x="100000" y="100000"/>
                                    </p:animScale>
                                    <p:animScale>
                                      <p:cBhvr>
                                        <p:cTn id="70" dur="13">
                                          <p:stCondLst>
                                            <p:cond delay="821"/>
                                          </p:stCondLst>
                                        </p:cTn>
                                        <p:tgtEl>
                                          <p:spTgt spid="29834"/>
                                        </p:tgtEl>
                                      </p:cBhvr>
                                      <p:to x="100000" y="90000"/>
                                    </p:animScale>
                                    <p:animScale>
                                      <p:cBhvr>
                                        <p:cTn id="71" dur="83" decel="50000">
                                          <p:stCondLst>
                                            <p:cond delay="834"/>
                                          </p:stCondLst>
                                        </p:cTn>
                                        <p:tgtEl>
                                          <p:spTgt spid="29834"/>
                                        </p:tgtEl>
                                      </p:cBhvr>
                                      <p:to x="100000" y="100000"/>
                                    </p:animScale>
                                    <p:animScale>
                                      <p:cBhvr>
                                        <p:cTn id="72" dur="13">
                                          <p:stCondLst>
                                            <p:cond delay="904"/>
                                          </p:stCondLst>
                                        </p:cTn>
                                        <p:tgtEl>
                                          <p:spTgt spid="29834"/>
                                        </p:tgtEl>
                                      </p:cBhvr>
                                      <p:to x="100000" y="95000"/>
                                    </p:animScale>
                                    <p:animScale>
                                      <p:cBhvr>
                                        <p:cTn id="73" dur="83" decel="50000">
                                          <p:stCondLst>
                                            <p:cond delay="917"/>
                                          </p:stCondLst>
                                        </p:cTn>
                                        <p:tgtEl>
                                          <p:spTgt spid="29834"/>
                                        </p:tgtEl>
                                      </p:cBhvr>
                                      <p:to x="100000" y="100000"/>
                                    </p:animScale>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19"/>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4" presetClass="entr" presetSubtype="0" fill="hold" grpId="0" nodeType="clickEffect">
                                  <p:stCondLst>
                                    <p:cond delay="0"/>
                                  </p:stCondLst>
                                  <p:childTnLst>
                                    <p:set>
                                      <p:cBhvr>
                                        <p:cTn id="81" dur="1" fill="hold">
                                          <p:stCondLst>
                                            <p:cond delay="0"/>
                                          </p:stCondLst>
                                        </p:cTn>
                                        <p:tgtEl>
                                          <p:spTgt spid="21"/>
                                        </p:tgtEl>
                                        <p:attrNameLst>
                                          <p:attrName>style.visibility</p:attrName>
                                        </p:attrNameLst>
                                      </p:cBhvr>
                                      <p:to>
                                        <p:strVal val="visible"/>
                                      </p:to>
                                    </p:set>
                                    <p:anim to="" calcmode="lin" valueType="num">
                                      <p:cBhvr>
                                        <p:cTn id="82" dur="1" fill="hold"/>
                                        <p:tgtEl>
                                          <p:spTgt spid="2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27" grpId="0" animBg="1"/>
      <p:bldP spid="29828" grpId="0" animBg="1"/>
      <p:bldP spid="29829" grpId="0" animBg="1"/>
      <p:bldP spid="29831" grpId="0" animBg="1"/>
      <p:bldP spid="29832" grpId="0" animBg="1"/>
      <p:bldP spid="29833" grpId="0" animBg="1"/>
      <p:bldP spid="29834" grpId="0" animBg="1"/>
      <p:bldP spid="19" grpId="0" animBg="1"/>
      <p:bldP spid="21" grpId="0" animBg="1"/>
    </p:bldLst>
  </p:timing>
</p:sld>
</file>

<file path=ppt/theme/theme1.xml><?xml version="1.0" encoding="utf-8"?>
<a:theme xmlns:a="http://schemas.openxmlformats.org/drawingml/2006/main" name="dld">
  <a:themeElements>
    <a:clrScheme name="whj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whj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hj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whj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whj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whj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whj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whj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whj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whj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whj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whj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whj1</Template>
  <TotalTime>6585</TotalTime>
  <Words>4593</Words>
  <Application>Microsoft Office PowerPoint</Application>
  <PresentationFormat>全屏显示(4:3)</PresentationFormat>
  <Paragraphs>831</Paragraphs>
  <Slides>47</Slides>
  <Notes>45</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6</vt:i4>
      </vt:variant>
      <vt:variant>
        <vt:lpstr>幻灯片标题</vt:lpstr>
      </vt:variant>
      <vt:variant>
        <vt:i4>47</vt:i4>
      </vt:variant>
    </vt:vector>
  </HeadingPairs>
  <TitlesOfParts>
    <vt:vector size="61" baseType="lpstr">
      <vt:lpstr>Times-Roman</vt:lpstr>
      <vt:lpstr>宋体</vt:lpstr>
      <vt:lpstr>宋体-方正超大字符集</vt:lpstr>
      <vt:lpstr>Arial</vt:lpstr>
      <vt:lpstr>Helvetica</vt:lpstr>
      <vt:lpstr>Times New Roman</vt:lpstr>
      <vt:lpstr>Wingdings</vt:lpstr>
      <vt:lpstr>dld</vt:lpstr>
      <vt:lpstr>Artwork</vt:lpstr>
      <vt:lpstr>位图图像</vt:lpstr>
      <vt:lpstr>公式</vt:lpstr>
      <vt:lpstr>VISIO</vt:lpstr>
      <vt:lpstr>Picture2</vt:lpstr>
      <vt:lpstr>Visio</vt:lpstr>
      <vt:lpstr>第9章 可编程逻辑器件</vt:lpstr>
      <vt:lpstr>内容提要</vt:lpstr>
      <vt:lpstr>数字逻辑电路分类</vt:lpstr>
      <vt:lpstr>9.1 半导体存储器</vt:lpstr>
      <vt:lpstr>存储器层次结构</vt:lpstr>
      <vt:lpstr>半导体存储器</vt:lpstr>
      <vt:lpstr>1、只读存储器 </vt:lpstr>
      <vt:lpstr>ROM应用实例</vt:lpstr>
      <vt:lpstr>ROM结构</vt:lpstr>
      <vt:lpstr>ROM结构</vt:lpstr>
      <vt:lpstr>ROM结构</vt:lpstr>
      <vt:lpstr>使用二维译码的ROM</vt:lpstr>
      <vt:lpstr>使用二维译码ROM实现逻辑函数</vt:lpstr>
      <vt:lpstr>只读存储器</vt:lpstr>
      <vt:lpstr>商用ROM的类型</vt:lpstr>
      <vt:lpstr>可编程只读存储器(PROM)</vt:lpstr>
      <vt:lpstr>PROM和编程器</vt:lpstr>
      <vt:lpstr>2 ROM的分类</vt:lpstr>
      <vt:lpstr>2 ROM的分类</vt:lpstr>
      <vt:lpstr>ROM的类型</vt:lpstr>
      <vt:lpstr>ROM结构</vt:lpstr>
      <vt:lpstr>3 ROM的应用</vt:lpstr>
      <vt:lpstr>PowerPoint 演示文稿</vt:lpstr>
      <vt:lpstr>PowerPoint 演示文稿</vt:lpstr>
      <vt:lpstr>PowerPoint 演示文稿</vt:lpstr>
      <vt:lpstr>PowerPoint 演示文稿</vt:lpstr>
      <vt:lpstr>PowerPoint 演示文稿</vt:lpstr>
      <vt:lpstr>4x4 乘法器</vt:lpstr>
      <vt:lpstr>ROM扩展与读写控制</vt:lpstr>
      <vt:lpstr>2 随机读写存储器 RAM</vt:lpstr>
      <vt:lpstr>2、读写存储器 </vt:lpstr>
      <vt:lpstr>静态RAM(SRAM)</vt:lpstr>
      <vt:lpstr>SRAM的基本单元</vt:lpstr>
      <vt:lpstr>SRAM control lines</vt:lpstr>
      <vt:lpstr>SRAM devices</vt:lpstr>
      <vt:lpstr>双向数据总线的SRAM</vt:lpstr>
      <vt:lpstr>同步SRAM</vt:lpstr>
      <vt:lpstr>2. 动态随机存储器（DRAM)</vt:lpstr>
      <vt:lpstr>DRAM 读操作</vt:lpstr>
      <vt:lpstr>DRAM 刷新操作</vt:lpstr>
      <vt:lpstr>DRAM-chip内部结构</vt:lpstr>
      <vt:lpstr>RAM应用-查找表技术</vt:lpstr>
      <vt:lpstr>RAM应用-查找表技术</vt:lpstr>
      <vt:lpstr>存储器的容量扩展（一）</vt:lpstr>
      <vt:lpstr>存储器的容量扩展（二）</vt:lpstr>
      <vt:lpstr>PowerPoint 演示文稿</vt:lpstr>
      <vt:lpstr>存储器容量的扩充</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多媒体技术基础</dc:title>
  <dc:creator>Wu Haijun</dc:creator>
  <cp:lastModifiedBy>zj kelly</cp:lastModifiedBy>
  <cp:revision>235</cp:revision>
  <dcterms:created xsi:type="dcterms:W3CDTF">2006-07-10T13:07:00Z</dcterms:created>
  <dcterms:modified xsi:type="dcterms:W3CDTF">2019-06-04T07:37:39Z</dcterms:modified>
</cp:coreProperties>
</file>