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257" r:id="rId3"/>
    <p:sldId id="276" r:id="rId4"/>
    <p:sldId id="260" r:id="rId5"/>
    <p:sldId id="259" r:id="rId6"/>
    <p:sldId id="264" r:id="rId7"/>
    <p:sldId id="261" r:id="rId8"/>
    <p:sldId id="263" r:id="rId9"/>
    <p:sldId id="274" r:id="rId10"/>
    <p:sldId id="262" r:id="rId11"/>
    <p:sldId id="265" r:id="rId12"/>
    <p:sldId id="266" r:id="rId13"/>
    <p:sldId id="267" r:id="rId14"/>
    <p:sldId id="270" r:id="rId15"/>
    <p:sldId id="269" r:id="rId16"/>
    <p:sldId id="271" r:id="rId17"/>
    <p:sldId id="277" r:id="rId18"/>
    <p:sldId id="279" r:id="rId19"/>
    <p:sldId id="272" r:id="rId20"/>
    <p:sldId id="278" r:id="rId21"/>
    <p:sldId id="27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FBFEB-893C-4C8C-979B-974BF23CEAFC}" type="datetimeFigureOut">
              <a:rPr lang="zh-CN" altLang="en-US" smtClean="0"/>
              <a:t>2015/10/25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2BCA0-657E-488B-9901-5C7469C3A1F3}" type="slidenum">
              <a:rPr lang="zh-CN" altLang="en-US" smtClean="0"/>
              <a:t>‹#›</a:t>
            </a:fld>
            <a:endParaRPr lang="zh-CN" altLang="en-US"/>
          </a:p>
        </p:txBody>
      </p:sp>
    </p:spTree>
    <p:extLst>
      <p:ext uri="{BB962C8B-B14F-4D97-AF65-F5344CB8AC3E}">
        <p14:creationId xmlns:p14="http://schemas.microsoft.com/office/powerpoint/2010/main" val="1367616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89C1B8-0CF9-484A-A2A2-1EB1FE5CF7A1}" type="slidenum">
              <a:rPr lang="en-US" altLang="zh-CN"/>
              <a:pPr/>
              <a:t>5</a:t>
            </a:fld>
            <a:endParaRPr lang="en-US" altLang="zh-CN"/>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212116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3A52267-06C5-47DB-886A-68A2D69A9624}" type="datetimeFigureOut">
              <a:rPr lang="zh-CN" altLang="en-US" smtClean="0"/>
              <a:t>2015/10/25</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307B4BE0-28E0-481A-8EB6-067CC012CF9C}"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572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3A52267-06C5-47DB-886A-68A2D69A9624}" type="datetimeFigureOut">
              <a:rPr lang="zh-CN" altLang="en-US" smtClean="0"/>
              <a:t>2015/10/25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7B4BE0-28E0-481A-8EB6-067CC012CF9C}" type="slidenum">
              <a:rPr lang="zh-CN" altLang="en-US" smtClean="0"/>
              <a:t>‹#›</a:t>
            </a:fld>
            <a:endParaRPr lang="zh-CN" altLang="en-US"/>
          </a:p>
        </p:txBody>
      </p:sp>
    </p:spTree>
    <p:extLst>
      <p:ext uri="{BB962C8B-B14F-4D97-AF65-F5344CB8AC3E}">
        <p14:creationId xmlns:p14="http://schemas.microsoft.com/office/powerpoint/2010/main" val="42511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A52267-06C5-47DB-886A-68A2D69A9624}" type="datetimeFigureOut">
              <a:rPr lang="zh-CN" altLang="en-US" smtClean="0"/>
              <a:t>2015/10/25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B4BE0-28E0-481A-8EB6-067CC012CF9C}"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2055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A52267-06C5-47DB-886A-68A2D69A9624}" type="datetimeFigureOut">
              <a:rPr lang="zh-CN" altLang="en-US" smtClean="0"/>
              <a:t>2015/10/25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B4BE0-28E0-481A-8EB6-067CC012CF9C}"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9958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A52267-06C5-47DB-886A-68A2D69A9624}" type="datetimeFigureOut">
              <a:rPr lang="zh-CN" altLang="en-US" smtClean="0"/>
              <a:t>2015/10/25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B4BE0-28E0-481A-8EB6-067CC012CF9C}" type="slidenum">
              <a:rPr lang="zh-CN" altLang="en-US" smtClean="0"/>
              <a:t>‹#›</a:t>
            </a:fld>
            <a:endParaRPr lang="zh-CN" altLang="en-US"/>
          </a:p>
        </p:txBody>
      </p:sp>
    </p:spTree>
    <p:extLst>
      <p:ext uri="{BB962C8B-B14F-4D97-AF65-F5344CB8AC3E}">
        <p14:creationId xmlns:p14="http://schemas.microsoft.com/office/powerpoint/2010/main" val="3185377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A52267-06C5-47DB-886A-68A2D69A9624}" type="datetimeFigureOut">
              <a:rPr lang="zh-CN" altLang="en-US" smtClean="0"/>
              <a:t>2015/10/25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B4BE0-28E0-481A-8EB6-067CC012CF9C}"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6372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A52267-06C5-47DB-886A-68A2D69A9624}" type="datetimeFigureOut">
              <a:rPr lang="zh-CN" altLang="en-US" smtClean="0"/>
              <a:t>2015/10/25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B4BE0-28E0-481A-8EB6-067CC012CF9C}"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9747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3A52267-06C5-47DB-886A-68A2D69A9624}" type="datetimeFigureOut">
              <a:rPr lang="zh-CN" altLang="en-US" smtClean="0"/>
              <a:t>2015/10/25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B4BE0-28E0-481A-8EB6-067CC012CF9C}"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7466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3A52267-06C5-47DB-886A-68A2D69A9624}" type="datetimeFigureOut">
              <a:rPr lang="zh-CN" altLang="en-US" smtClean="0"/>
              <a:t>2015/10/25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B4BE0-28E0-481A-8EB6-067CC012CF9C}"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924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3A52267-06C5-47DB-886A-68A2D69A9624}" type="datetimeFigureOut">
              <a:rPr lang="zh-CN" altLang="en-US" smtClean="0"/>
              <a:t>2015/10/25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B4BE0-28E0-481A-8EB6-067CC012CF9C}" type="slidenum">
              <a:rPr lang="zh-CN" altLang="en-US" smtClean="0"/>
              <a:t>‹#›</a:t>
            </a:fld>
            <a:endParaRPr lang="zh-CN" altLang="en-US"/>
          </a:p>
        </p:txBody>
      </p:sp>
    </p:spTree>
    <p:extLst>
      <p:ext uri="{BB962C8B-B14F-4D97-AF65-F5344CB8AC3E}">
        <p14:creationId xmlns:p14="http://schemas.microsoft.com/office/powerpoint/2010/main" val="1055052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3A52267-06C5-47DB-886A-68A2D69A9624}" type="datetimeFigureOut">
              <a:rPr lang="zh-CN" altLang="en-US" smtClean="0"/>
              <a:t>2015/10/25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7B4BE0-28E0-481A-8EB6-067CC012CF9C}"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9292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3A52267-06C5-47DB-886A-68A2D69A9624}" type="datetimeFigureOut">
              <a:rPr lang="zh-CN" altLang="en-US" smtClean="0"/>
              <a:t>2015/10/25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7B4BE0-28E0-481A-8EB6-067CC012CF9C}" type="slidenum">
              <a:rPr lang="zh-CN" altLang="en-US" smtClean="0"/>
              <a:t>‹#›</a:t>
            </a:fld>
            <a:endParaRPr lang="zh-CN" altLang="en-US"/>
          </a:p>
        </p:txBody>
      </p:sp>
    </p:spTree>
    <p:extLst>
      <p:ext uri="{BB962C8B-B14F-4D97-AF65-F5344CB8AC3E}">
        <p14:creationId xmlns:p14="http://schemas.microsoft.com/office/powerpoint/2010/main" val="223240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3A52267-06C5-47DB-886A-68A2D69A9624}" type="datetimeFigureOut">
              <a:rPr lang="zh-CN" altLang="en-US" smtClean="0"/>
              <a:t>2015/10/25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07B4BE0-28E0-481A-8EB6-067CC012CF9C}"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827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3A52267-06C5-47DB-886A-68A2D69A9624}" type="datetimeFigureOut">
              <a:rPr lang="zh-CN" altLang="en-US" smtClean="0"/>
              <a:t>2015/10/25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07B4BE0-28E0-481A-8EB6-067CC012CF9C}"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6270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52267-06C5-47DB-886A-68A2D69A9624}" type="datetimeFigureOut">
              <a:rPr lang="zh-CN" altLang="en-US" smtClean="0"/>
              <a:t>2015/10/25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07B4BE0-28E0-481A-8EB6-067CC012CF9C}" type="slidenum">
              <a:rPr lang="zh-CN" altLang="en-US" smtClean="0"/>
              <a:t>‹#›</a:t>
            </a:fld>
            <a:endParaRPr lang="zh-CN" altLang="en-US"/>
          </a:p>
        </p:txBody>
      </p:sp>
    </p:spTree>
    <p:extLst>
      <p:ext uri="{BB962C8B-B14F-4D97-AF65-F5344CB8AC3E}">
        <p14:creationId xmlns:p14="http://schemas.microsoft.com/office/powerpoint/2010/main" val="632356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3A52267-06C5-47DB-886A-68A2D69A9624}" type="datetimeFigureOut">
              <a:rPr lang="zh-CN" altLang="en-US" smtClean="0"/>
              <a:t>2015/10/25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7B4BE0-28E0-481A-8EB6-067CC012CF9C}"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41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3A52267-06C5-47DB-886A-68A2D69A9624}" type="datetimeFigureOut">
              <a:rPr lang="zh-CN" altLang="en-US" smtClean="0"/>
              <a:t>2015/10/25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7B4BE0-28E0-481A-8EB6-067CC012CF9C}" type="slidenum">
              <a:rPr lang="zh-CN" altLang="en-US" smtClean="0"/>
              <a:t>‹#›</a:t>
            </a:fld>
            <a:endParaRPr lang="zh-CN" altLang="en-US"/>
          </a:p>
        </p:txBody>
      </p:sp>
    </p:spTree>
    <p:extLst>
      <p:ext uri="{BB962C8B-B14F-4D97-AF65-F5344CB8AC3E}">
        <p14:creationId xmlns:p14="http://schemas.microsoft.com/office/powerpoint/2010/main" val="3966405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A52267-06C5-47DB-886A-68A2D69A9624}" type="datetimeFigureOut">
              <a:rPr lang="zh-CN" altLang="en-US" smtClean="0"/>
              <a:t>2015/10/25</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7B4BE0-28E0-481A-8EB6-067CC012CF9C}" type="slidenum">
              <a:rPr lang="zh-CN" altLang="en-US" smtClean="0"/>
              <a:t>‹#›</a:t>
            </a:fld>
            <a:endParaRPr lang="zh-CN" altLang="en-US"/>
          </a:p>
        </p:txBody>
      </p:sp>
    </p:spTree>
    <p:extLst>
      <p:ext uri="{BB962C8B-B14F-4D97-AF65-F5344CB8AC3E}">
        <p14:creationId xmlns:p14="http://schemas.microsoft.com/office/powerpoint/2010/main" val="393284123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www.atguigu.com/" TargetMode="External"/><Relationship Id="rId1" Type="http://schemas.openxmlformats.org/officeDocument/2006/relationships/slideLayout" Target="../slideLayouts/slideLayout2.xml"/><Relationship Id="rId5" Type="http://schemas.openxmlformats.org/officeDocument/2006/relationships/hyperlink" Target="https://www.coursera.org/" TargetMode="External"/><Relationship Id="rId4" Type="http://schemas.openxmlformats.org/officeDocument/2006/relationships/hyperlink" Target="http://bbs.csdn.net/forums/Jav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通院科协第二次大课</a:t>
            </a:r>
            <a:endParaRPr lang="zh-CN" altLang="en-US" dirty="0"/>
          </a:p>
        </p:txBody>
      </p:sp>
      <p:sp>
        <p:nvSpPr>
          <p:cNvPr id="3" name="副标题 2"/>
          <p:cNvSpPr>
            <a:spLocks noGrp="1"/>
          </p:cNvSpPr>
          <p:nvPr>
            <p:ph type="subTitle" idx="1"/>
          </p:nvPr>
        </p:nvSpPr>
        <p:spPr/>
        <p:txBody>
          <a:bodyPr/>
          <a:lstStyle/>
          <a:p>
            <a:pPr algn="r"/>
            <a:r>
              <a:rPr lang="en-US" altLang="zh-CN" dirty="0" smtClean="0"/>
              <a:t>Java</a:t>
            </a:r>
            <a:r>
              <a:rPr lang="zh-CN" altLang="en-US" dirty="0" smtClean="0"/>
              <a:t>部分简介</a:t>
            </a:r>
            <a:endParaRPr lang="en-US" altLang="zh-CN" dirty="0" smtClean="0"/>
          </a:p>
          <a:p>
            <a:pPr algn="r"/>
            <a:r>
              <a:rPr lang="zh-CN" altLang="en-US" dirty="0"/>
              <a:t>计算机</a:t>
            </a:r>
            <a:r>
              <a:rPr lang="zh-CN" altLang="en-US" dirty="0" smtClean="0"/>
              <a:t>部：薛润</a:t>
            </a:r>
            <a:endParaRPr lang="zh-CN" altLang="en-US" dirty="0"/>
          </a:p>
        </p:txBody>
      </p:sp>
    </p:spTree>
    <p:extLst>
      <p:ext uri="{BB962C8B-B14F-4D97-AF65-F5344CB8AC3E}">
        <p14:creationId xmlns:p14="http://schemas.microsoft.com/office/powerpoint/2010/main" val="3792948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to choose Java</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zh-CN" altLang="en-US" b="1" dirty="0"/>
              <a:t>熟悉而简单</a:t>
            </a:r>
          </a:p>
          <a:p>
            <a:r>
              <a:rPr lang="zh-CN" altLang="en-US" b="1" dirty="0" smtClean="0"/>
              <a:t>强制面向对象</a:t>
            </a:r>
            <a:endParaRPr lang="zh-CN" altLang="en-US" b="1" dirty="0"/>
          </a:p>
          <a:p>
            <a:r>
              <a:rPr lang="zh-CN" altLang="en-US" b="1" dirty="0" smtClean="0"/>
              <a:t>分布</a:t>
            </a:r>
            <a:r>
              <a:rPr lang="zh-CN" altLang="en-US" b="1" dirty="0"/>
              <a:t>式</a:t>
            </a:r>
            <a:endParaRPr lang="en-US" altLang="zh-CN" b="1" dirty="0" smtClean="0"/>
          </a:p>
          <a:p>
            <a:r>
              <a:rPr lang="zh-CN" altLang="en-US" b="1" dirty="0" smtClean="0"/>
              <a:t>安全性</a:t>
            </a:r>
            <a:endParaRPr lang="en-US" altLang="zh-CN" b="1" dirty="0" smtClean="0"/>
          </a:p>
          <a:p>
            <a:r>
              <a:rPr lang="zh-CN" altLang="en-US" b="1" dirty="0" smtClean="0"/>
              <a:t>可移植性</a:t>
            </a:r>
            <a:endParaRPr lang="zh-CN" altLang="en-US" b="1" dirty="0"/>
          </a:p>
          <a:p>
            <a:r>
              <a:rPr lang="zh-CN" altLang="en-US" b="1" dirty="0" smtClean="0"/>
              <a:t>原生支持多线程</a:t>
            </a:r>
            <a:endParaRPr lang="zh-CN" altLang="en-US" dirty="0"/>
          </a:p>
        </p:txBody>
      </p:sp>
      <p:pic>
        <p:nvPicPr>
          <p:cNvPr id="4" name="Picture 2" descr="http://img.mukewang.com/5580f1700001f982065203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243" y="2760132"/>
            <a:ext cx="5440891" cy="266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20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JVM</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Java</a:t>
            </a:r>
            <a:r>
              <a:rPr lang="zh-CN" altLang="en-US" dirty="0"/>
              <a:t>语言的一个非常重要的特点就是与平台的无关性。而使用</a:t>
            </a:r>
            <a:r>
              <a:rPr lang="en-US" altLang="zh-CN" dirty="0"/>
              <a:t>Java</a:t>
            </a:r>
            <a:r>
              <a:rPr lang="zh-CN" altLang="en-US" dirty="0"/>
              <a:t>虚拟机是实现这一特点的关键。一般的高级语言如果要在不同的平台上运行，至少需要编译成不同的目标代码。而引入</a:t>
            </a:r>
            <a:r>
              <a:rPr lang="en-US" altLang="zh-CN" dirty="0"/>
              <a:t>Java</a:t>
            </a:r>
            <a:r>
              <a:rPr lang="zh-CN" altLang="en-US" dirty="0"/>
              <a:t>语言虚拟机后，</a:t>
            </a:r>
            <a:r>
              <a:rPr lang="en-US" altLang="zh-CN" dirty="0"/>
              <a:t>Java</a:t>
            </a:r>
            <a:r>
              <a:rPr lang="zh-CN" altLang="en-US" dirty="0"/>
              <a:t>语言在不同平台上运行时不需要重新编译。</a:t>
            </a:r>
            <a:r>
              <a:rPr lang="en-US" altLang="zh-CN" dirty="0"/>
              <a:t>Java</a:t>
            </a:r>
            <a:r>
              <a:rPr lang="zh-CN" altLang="en-US" dirty="0"/>
              <a:t>语言使用</a:t>
            </a:r>
            <a:r>
              <a:rPr lang="en-US" altLang="zh-CN" dirty="0"/>
              <a:t>Java</a:t>
            </a:r>
            <a:r>
              <a:rPr lang="zh-CN" altLang="en-US" dirty="0"/>
              <a:t>虚拟机屏蔽了与具体平台相关的信息，使得</a:t>
            </a:r>
            <a:r>
              <a:rPr lang="en-US" altLang="zh-CN" dirty="0"/>
              <a:t>Java</a:t>
            </a:r>
            <a:r>
              <a:rPr lang="zh-CN" altLang="en-US" dirty="0"/>
              <a:t>语言编译程序只需生成在</a:t>
            </a:r>
            <a:r>
              <a:rPr lang="en-US" altLang="zh-CN" dirty="0"/>
              <a:t>Java</a:t>
            </a:r>
            <a:r>
              <a:rPr lang="zh-CN" altLang="en-US" dirty="0"/>
              <a:t>虚拟机上运行的目标代码（字节码），就可以在多种平台上不加修改地运行。</a:t>
            </a:r>
            <a:r>
              <a:rPr lang="en-US" altLang="zh-CN" dirty="0"/>
              <a:t>Java</a:t>
            </a:r>
            <a:r>
              <a:rPr lang="zh-CN" altLang="en-US" dirty="0"/>
              <a:t>虚拟机在执行字节码时，把字节码解释成具体平台上的机器指令执行。这就是</a:t>
            </a:r>
            <a:r>
              <a:rPr lang="en-US" altLang="zh-CN" dirty="0"/>
              <a:t>Java</a:t>
            </a:r>
            <a:r>
              <a:rPr lang="zh-CN" altLang="en-US" dirty="0"/>
              <a:t>的能够“一次编译，到处运行”的原因。</a:t>
            </a:r>
          </a:p>
        </p:txBody>
      </p:sp>
      <p:pic>
        <p:nvPicPr>
          <p:cNvPr id="1026" name="Picture 2" descr="http://s8.sinaimg.cn/middle/5fe1eed5495163945f6a7&amp;690"/>
          <p:cNvPicPr>
            <a:picLocks noChangeAspect="1" noChangeArrowheads="1"/>
          </p:cNvPicPr>
          <p:nvPr/>
        </p:nvPicPr>
        <p:blipFill rotWithShape="1">
          <a:blip r:embed="rId2">
            <a:extLst>
              <a:ext uri="{28A0092B-C50C-407E-A947-70E740481C1C}">
                <a14:useLocalDpi xmlns:a14="http://schemas.microsoft.com/office/drawing/2010/main" val="0"/>
              </a:ext>
            </a:extLst>
          </a:blip>
          <a:srcRect l="2728" t="3594" r="2408" b="5981"/>
          <a:stretch/>
        </p:blipFill>
        <p:spPr bwMode="auto">
          <a:xfrm>
            <a:off x="6705599" y="567165"/>
            <a:ext cx="4639734" cy="16172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06709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a:t>
            </a:r>
            <a:r>
              <a:rPr lang="en-US" altLang="zh-CN" dirty="0" smtClean="0"/>
              <a:t>Java</a:t>
            </a:r>
            <a:r>
              <a:rPr lang="zh-CN" altLang="en-US" dirty="0" smtClean="0"/>
              <a:t>的发展方向</a:t>
            </a:r>
            <a:endParaRPr lang="zh-CN" altLang="en-US" dirty="0"/>
          </a:p>
        </p:txBody>
      </p:sp>
      <p:sp>
        <p:nvSpPr>
          <p:cNvPr id="3" name="内容占位符 2"/>
          <p:cNvSpPr>
            <a:spLocks noGrp="1"/>
          </p:cNvSpPr>
          <p:nvPr>
            <p:ph idx="1"/>
          </p:nvPr>
        </p:nvSpPr>
        <p:spPr>
          <a:xfrm>
            <a:off x="1295402" y="2565399"/>
            <a:ext cx="9601196" cy="3318936"/>
          </a:xfrm>
        </p:spPr>
        <p:txBody>
          <a:bodyPr/>
          <a:lstStyle/>
          <a:p>
            <a:r>
              <a:rPr lang="en-US" altLang="zh-CN" dirty="0" err="1" smtClean="0"/>
              <a:t>Javaweb</a:t>
            </a:r>
            <a:r>
              <a:rPr lang="zh-CN" altLang="en-US" dirty="0" smtClean="0"/>
              <a:t>：</a:t>
            </a:r>
            <a:r>
              <a:rPr lang="en-US" altLang="zh-CN" dirty="0"/>
              <a:t>Java Web</a:t>
            </a:r>
            <a:r>
              <a:rPr lang="zh-CN" altLang="en-US" dirty="0"/>
              <a:t>，是用</a:t>
            </a:r>
            <a:r>
              <a:rPr lang="en-US" altLang="zh-CN" dirty="0"/>
              <a:t>Java</a:t>
            </a:r>
            <a:r>
              <a:rPr lang="zh-CN" altLang="en-US" dirty="0"/>
              <a:t>技术来解决相关</a:t>
            </a:r>
            <a:r>
              <a:rPr lang="en-US" altLang="zh-CN" dirty="0"/>
              <a:t>web</a:t>
            </a:r>
            <a:r>
              <a:rPr lang="zh-CN" altLang="en-US" dirty="0"/>
              <a:t>互联网领域的技术总和</a:t>
            </a:r>
            <a:r>
              <a:rPr lang="zh-CN" altLang="en-US" dirty="0" smtClean="0"/>
              <a:t>。</a:t>
            </a:r>
            <a:r>
              <a:rPr lang="en-US" altLang="zh-CN" dirty="0" smtClean="0"/>
              <a:t>Java</a:t>
            </a:r>
            <a:r>
              <a:rPr lang="zh-CN" altLang="en-US" dirty="0"/>
              <a:t>在客户端的应用有</a:t>
            </a:r>
            <a:r>
              <a:rPr lang="en-US" altLang="zh-CN" dirty="0"/>
              <a:t>java applet</a:t>
            </a:r>
            <a:r>
              <a:rPr lang="zh-CN" altLang="en-US" dirty="0"/>
              <a:t>，不过使用得很少，</a:t>
            </a:r>
            <a:r>
              <a:rPr lang="en-US" altLang="zh-CN" dirty="0"/>
              <a:t>Java</a:t>
            </a:r>
            <a:r>
              <a:rPr lang="zh-CN" altLang="en-US" dirty="0"/>
              <a:t>在服务器端的应用非常的丰富，比如</a:t>
            </a:r>
            <a:r>
              <a:rPr lang="en-US" altLang="zh-CN" dirty="0"/>
              <a:t>Servlet</a:t>
            </a:r>
            <a:r>
              <a:rPr lang="zh-CN" altLang="en-US" dirty="0"/>
              <a:t>，</a:t>
            </a:r>
            <a:r>
              <a:rPr lang="en-US" altLang="zh-CN" dirty="0"/>
              <a:t>JSP</a:t>
            </a:r>
            <a:r>
              <a:rPr lang="zh-CN" altLang="en-US" dirty="0"/>
              <a:t>和第三方框架等等。</a:t>
            </a:r>
            <a:r>
              <a:rPr lang="en-US" altLang="zh-CN" dirty="0"/>
              <a:t>Java</a:t>
            </a:r>
            <a:r>
              <a:rPr lang="zh-CN" altLang="en-US" dirty="0"/>
              <a:t>技术对</a:t>
            </a:r>
            <a:r>
              <a:rPr lang="en-US" altLang="zh-CN" dirty="0"/>
              <a:t>Web</a:t>
            </a:r>
            <a:r>
              <a:rPr lang="zh-CN" altLang="en-US" dirty="0"/>
              <a:t>领域的发展注入了强大的动力。</a:t>
            </a:r>
            <a:endParaRPr lang="en-US" altLang="zh-CN" dirty="0" smtClean="0"/>
          </a:p>
          <a:p>
            <a:r>
              <a:rPr lang="en-US" altLang="zh-CN" dirty="0" smtClean="0"/>
              <a:t>Android</a:t>
            </a:r>
            <a:endParaRPr lang="zh-CN" altLang="en-US" dirty="0"/>
          </a:p>
        </p:txBody>
      </p:sp>
    </p:spTree>
    <p:extLst>
      <p:ext uri="{BB962C8B-B14F-4D97-AF65-F5344CB8AC3E}">
        <p14:creationId xmlns:p14="http://schemas.microsoft.com/office/powerpoint/2010/main" val="399584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的应用</a:t>
            </a:r>
            <a:endParaRPr lang="zh-CN" altLang="en-US" dirty="0"/>
          </a:p>
        </p:txBody>
      </p:sp>
      <p:sp>
        <p:nvSpPr>
          <p:cNvPr id="3" name="内容占位符 2"/>
          <p:cNvSpPr>
            <a:spLocks noGrp="1"/>
          </p:cNvSpPr>
          <p:nvPr>
            <p:ph idx="1"/>
          </p:nvPr>
        </p:nvSpPr>
        <p:spPr/>
        <p:txBody>
          <a:bodyPr/>
          <a:lstStyle/>
          <a:p>
            <a:r>
              <a:rPr lang="en-US" altLang="zh-CN" dirty="0" smtClean="0"/>
              <a:t>Android</a:t>
            </a:r>
            <a:r>
              <a:rPr lang="zh-CN" altLang="en-US" dirty="0" smtClean="0"/>
              <a:t>开发</a:t>
            </a:r>
            <a:endParaRPr lang="en-US" altLang="zh-CN" dirty="0" smtClean="0"/>
          </a:p>
        </p:txBody>
      </p:sp>
      <p:pic>
        <p:nvPicPr>
          <p:cNvPr id="2050" name="Picture 2" descr="http://img1.gtimg.com/digi/pics/hv1/235/62/861/560025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4242" y="624944"/>
            <a:ext cx="2460625" cy="15501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2052" name="Picture 4" descr="http://pic38.nipic.com/20140228/17577547_172414302347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845" y="3141039"/>
            <a:ext cx="5288489" cy="300576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4" name="Picture 6" descr="yahoo-weath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1159" y="2643187"/>
            <a:ext cx="3937108" cy="309456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53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circle(in)">
                                      <p:cBhvr>
                                        <p:cTn id="12" dur="20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circle(in)">
                                      <p:cBhvr>
                                        <p:cTn id="17" dur="20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的应用</a:t>
            </a:r>
            <a:endParaRPr lang="zh-CN" altLang="en-US" dirty="0"/>
          </a:p>
        </p:txBody>
      </p:sp>
      <p:sp>
        <p:nvSpPr>
          <p:cNvPr id="3" name="内容占位符 2"/>
          <p:cNvSpPr>
            <a:spLocks noGrp="1"/>
          </p:cNvSpPr>
          <p:nvPr>
            <p:ph idx="1"/>
          </p:nvPr>
        </p:nvSpPr>
        <p:spPr/>
        <p:txBody>
          <a:bodyPr/>
          <a:lstStyle/>
          <a:p>
            <a:r>
              <a:rPr lang="zh-CN" altLang="en-US" dirty="0" smtClean="0"/>
              <a:t>网络编程</a:t>
            </a:r>
            <a:endParaRPr lang="en-US" altLang="zh-CN" dirty="0" smtClean="0"/>
          </a:p>
        </p:txBody>
      </p:sp>
      <p:pic>
        <p:nvPicPr>
          <p:cNvPr id="2050" name="Picture 2" descr="http://img1.gtimg.com/digi/pics/hv1/235/62/861/560025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4242" y="624944"/>
            <a:ext cx="2460625" cy="15501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 name="图片 3"/>
          <p:cNvPicPr>
            <a:picLocks noChangeAspect="1"/>
          </p:cNvPicPr>
          <p:nvPr/>
        </p:nvPicPr>
        <p:blipFill>
          <a:blip r:embed="rId3"/>
          <a:stretch>
            <a:fillRect/>
          </a:stretch>
        </p:blipFill>
        <p:spPr>
          <a:xfrm>
            <a:off x="681240" y="3047585"/>
            <a:ext cx="5870885" cy="2852889"/>
          </a:xfrm>
          <a:prstGeom prst="rect">
            <a:avLst/>
          </a:prstGeom>
        </p:spPr>
      </p:pic>
      <p:pic>
        <p:nvPicPr>
          <p:cNvPr id="5" name="图片 4"/>
          <p:cNvPicPr>
            <a:picLocks noChangeAspect="1"/>
          </p:cNvPicPr>
          <p:nvPr/>
        </p:nvPicPr>
        <p:blipFill>
          <a:blip r:embed="rId4"/>
          <a:stretch>
            <a:fillRect/>
          </a:stretch>
        </p:blipFill>
        <p:spPr>
          <a:xfrm>
            <a:off x="6552125" y="2532326"/>
            <a:ext cx="5123408" cy="2759930"/>
          </a:xfrm>
          <a:prstGeom prst="rect">
            <a:avLst/>
          </a:prstGeom>
        </p:spPr>
      </p:pic>
    </p:spTree>
    <p:extLst>
      <p:ext uri="{BB962C8B-B14F-4D97-AF65-F5344CB8AC3E}">
        <p14:creationId xmlns:p14="http://schemas.microsoft.com/office/powerpoint/2010/main" val="92656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的应用</a:t>
            </a:r>
            <a:endParaRPr lang="zh-CN" altLang="en-US" dirty="0"/>
          </a:p>
        </p:txBody>
      </p:sp>
      <p:sp>
        <p:nvSpPr>
          <p:cNvPr id="3" name="内容占位符 2"/>
          <p:cNvSpPr>
            <a:spLocks noGrp="1"/>
          </p:cNvSpPr>
          <p:nvPr>
            <p:ph idx="1"/>
          </p:nvPr>
        </p:nvSpPr>
        <p:spPr/>
        <p:txBody>
          <a:bodyPr/>
          <a:lstStyle/>
          <a:p>
            <a:r>
              <a:rPr lang="zh-CN" altLang="en-US" dirty="0" smtClean="0"/>
              <a:t>游戏开发</a:t>
            </a:r>
            <a:endParaRPr lang="en-US" altLang="zh-CN" dirty="0" smtClean="0"/>
          </a:p>
        </p:txBody>
      </p:sp>
      <p:pic>
        <p:nvPicPr>
          <p:cNvPr id="2050" name="Picture 2" descr="http://img1.gtimg.com/digi/pics/hv1/235/62/861/560025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4242" y="624944"/>
            <a:ext cx="2460625" cy="15501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3074" name="Picture 2" descr="http://imgsrc.baidu.com/forum/pic/item/c40948224f4a20a40aa84a4190529822730ed0a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709" y="3196695"/>
            <a:ext cx="4293174" cy="25437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news.bbcimg.co.uk/media/images/73106000/jpg/_73106222_wurm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2722562"/>
            <a:ext cx="4419600" cy="248602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2633133" y="5691202"/>
            <a:ext cx="1100667" cy="369332"/>
          </a:xfrm>
          <a:prstGeom prst="rect">
            <a:avLst/>
          </a:prstGeom>
          <a:noFill/>
        </p:spPr>
        <p:txBody>
          <a:bodyPr wrap="square" rtlCol="0">
            <a:spAutoFit/>
          </a:bodyPr>
          <a:lstStyle/>
          <a:p>
            <a:r>
              <a:rPr lang="en-US" altLang="zh-CN" dirty="0" smtClean="0"/>
              <a:t>Minecraft</a:t>
            </a:r>
            <a:endParaRPr lang="zh-CN" altLang="en-US" dirty="0"/>
          </a:p>
        </p:txBody>
      </p:sp>
      <p:sp>
        <p:nvSpPr>
          <p:cNvPr id="6" name="文本框 5"/>
          <p:cNvSpPr txBox="1"/>
          <p:nvPr/>
        </p:nvSpPr>
        <p:spPr>
          <a:xfrm>
            <a:off x="7535332" y="5294855"/>
            <a:ext cx="1540933" cy="369332"/>
          </a:xfrm>
          <a:prstGeom prst="rect">
            <a:avLst/>
          </a:prstGeom>
          <a:noFill/>
        </p:spPr>
        <p:txBody>
          <a:bodyPr wrap="square" rtlCol="0">
            <a:spAutoFit/>
          </a:bodyPr>
          <a:lstStyle/>
          <a:p>
            <a:r>
              <a:rPr lang="en-US" altLang="zh-CN" dirty="0" err="1"/>
              <a:t>WurmOnline</a:t>
            </a:r>
            <a:endParaRPr lang="zh-CN" altLang="en-US" dirty="0"/>
          </a:p>
        </p:txBody>
      </p:sp>
    </p:spTree>
    <p:extLst>
      <p:ext uri="{BB962C8B-B14F-4D97-AF65-F5344CB8AC3E}">
        <p14:creationId xmlns:p14="http://schemas.microsoft.com/office/powerpoint/2010/main" val="121300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circle(in)">
                                      <p:cBhvr>
                                        <p:cTn id="12" dur="2000"/>
                                        <p:tgtEl>
                                          <p:spTgt spid="3074"/>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circle(in)">
                                      <p:cBhvr>
                                        <p:cTn id="20" dur="2000"/>
                                        <p:tgtEl>
                                          <p:spTgt spid="3076"/>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ircle(in)">
                                      <p:cBhvr>
                                        <p:cTn id="2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Java</a:t>
            </a:r>
            <a:r>
              <a:rPr lang="zh-CN" altLang="en-US" dirty="0"/>
              <a:t>环境</a:t>
            </a:r>
            <a:r>
              <a:rPr lang="zh-CN" altLang="en-US" dirty="0" smtClean="0"/>
              <a:t>搭建</a:t>
            </a:r>
            <a:endParaRPr lang="zh-CN" altLang="en-US" dirty="0"/>
          </a:p>
        </p:txBody>
      </p:sp>
      <p:sp>
        <p:nvSpPr>
          <p:cNvPr id="3" name="内容占位符 2"/>
          <p:cNvSpPr>
            <a:spLocks noGrp="1"/>
          </p:cNvSpPr>
          <p:nvPr>
            <p:ph idx="1"/>
          </p:nvPr>
        </p:nvSpPr>
        <p:spPr>
          <a:xfrm>
            <a:off x="1295401" y="2556932"/>
            <a:ext cx="9601196" cy="1041401"/>
          </a:xfrm>
        </p:spPr>
        <p:txBody>
          <a:bodyPr>
            <a:normAutofit lnSpcReduction="10000"/>
          </a:bodyPr>
          <a:lstStyle/>
          <a:p>
            <a:r>
              <a:rPr lang="zh-CN" altLang="en-US" dirty="0"/>
              <a:t>下载 </a:t>
            </a:r>
            <a:r>
              <a:rPr lang="en-US" altLang="zh-CN" dirty="0" err="1" smtClean="0"/>
              <a:t>jdk</a:t>
            </a:r>
            <a:endParaRPr lang="en-US" altLang="zh-CN" dirty="0" smtClean="0"/>
          </a:p>
          <a:p>
            <a:r>
              <a:rPr lang="zh-CN" altLang="en-US" dirty="0" smtClean="0"/>
              <a:t>安装 </a:t>
            </a:r>
            <a:r>
              <a:rPr lang="en-US" altLang="zh-CN" dirty="0" err="1" smtClean="0"/>
              <a:t>jdk</a:t>
            </a:r>
            <a:endParaRPr lang="en-US" altLang="zh-CN" dirty="0" smtClean="0"/>
          </a:p>
          <a:p>
            <a:endParaRPr lang="zh-CN" altLang="en-US" dirty="0"/>
          </a:p>
        </p:txBody>
      </p:sp>
      <p:sp>
        <p:nvSpPr>
          <p:cNvPr id="5" name="内容占位符 2"/>
          <p:cNvSpPr txBox="1">
            <a:spLocks/>
          </p:cNvSpPr>
          <p:nvPr/>
        </p:nvSpPr>
        <p:spPr>
          <a:xfrm>
            <a:off x="1295401" y="3530600"/>
            <a:ext cx="9601196" cy="2768601"/>
          </a:xfrm>
          <a:prstGeom prst="rect">
            <a:avLst/>
          </a:prstGeom>
        </p:spPr>
        <p:txBody>
          <a:bodyPr vert="horz" lIns="91440" tIns="45720" rIns="91440" bIns="45720" rtlCol="0" anchor="t">
            <a:normAutofit fontScale="2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zh-CN" altLang="en-US" sz="9600" dirty="0"/>
              <a:t>设置环境变量</a:t>
            </a:r>
            <a:endParaRPr lang="en-US" altLang="zh-CN" sz="9600" dirty="0"/>
          </a:p>
          <a:p>
            <a:pPr marL="0" indent="0">
              <a:buNone/>
            </a:pPr>
            <a:r>
              <a:rPr lang="en-US" altLang="zh-CN" sz="9600" dirty="0"/>
              <a:t>1</a:t>
            </a:r>
            <a:r>
              <a:rPr lang="zh-CN" altLang="en-US" sz="9600" dirty="0"/>
              <a:t>、打开”开始</a:t>
            </a:r>
            <a:r>
              <a:rPr lang="en-US" altLang="zh-CN" sz="9600" dirty="0"/>
              <a:t>-&gt;</a:t>
            </a:r>
            <a:r>
              <a:rPr lang="zh-CN" altLang="en-US" sz="9600" dirty="0"/>
              <a:t>计算机</a:t>
            </a:r>
            <a:r>
              <a:rPr lang="en-US" altLang="zh-CN" sz="9600" dirty="0"/>
              <a:t>-&gt;</a:t>
            </a:r>
            <a:r>
              <a:rPr lang="zh-CN" altLang="en-US" sz="9600" dirty="0"/>
              <a:t>属性</a:t>
            </a:r>
            <a:r>
              <a:rPr lang="en-US" altLang="zh-CN" sz="9600" dirty="0"/>
              <a:t>-&gt;</a:t>
            </a:r>
            <a:r>
              <a:rPr lang="zh-CN" altLang="en-US" sz="9600" dirty="0"/>
              <a:t>高级系统设置</a:t>
            </a:r>
            <a:r>
              <a:rPr lang="en-US" altLang="zh-CN" sz="9600" dirty="0"/>
              <a:t>-&gt;</a:t>
            </a:r>
            <a:r>
              <a:rPr lang="zh-CN" altLang="en-US" sz="9600" dirty="0"/>
              <a:t>环境变量“ </a:t>
            </a:r>
          </a:p>
          <a:p>
            <a:pPr marL="0" indent="0">
              <a:buNone/>
            </a:pPr>
            <a:r>
              <a:rPr lang="en-US" altLang="zh-CN" sz="9600" dirty="0"/>
              <a:t>2</a:t>
            </a:r>
            <a:r>
              <a:rPr lang="zh-CN" altLang="en-US" sz="9600" dirty="0"/>
              <a:t>、设置环境变量，如下</a:t>
            </a:r>
            <a:r>
              <a:rPr lang="zh-CN" altLang="en-US" sz="9600" dirty="0" smtClean="0"/>
              <a:t>：</a:t>
            </a:r>
            <a:endParaRPr lang="en-US" altLang="zh-CN" sz="9600" smtClean="0"/>
          </a:p>
          <a:p>
            <a:pPr marL="0" indent="0">
              <a:buNone/>
            </a:pPr>
            <a:r>
              <a:rPr lang="en-US" altLang="zh-CN" sz="9600" smtClean="0"/>
              <a:t>CLASSPATH </a:t>
            </a:r>
            <a:r>
              <a:rPr lang="en-US" altLang="zh-CN" sz="9600" dirty="0"/>
              <a:t>    .;%JAVA_HOME%\lib\dt.jar;%JAVA_HOME%\lib\tools.jar;</a:t>
            </a:r>
          </a:p>
          <a:p>
            <a:pPr marL="0" indent="0">
              <a:buNone/>
            </a:pPr>
            <a:r>
              <a:rPr lang="en-US" altLang="zh-CN" sz="9600" dirty="0"/>
              <a:t>PATH                %JAVA_HOME%\bin;%JAVA_HOME%\</a:t>
            </a:r>
            <a:r>
              <a:rPr lang="en-US" altLang="zh-CN" sz="9600" dirty="0" err="1"/>
              <a:t>jre</a:t>
            </a:r>
            <a:r>
              <a:rPr lang="en-US" altLang="zh-CN" sz="9600" dirty="0"/>
              <a:t>\bin;</a:t>
            </a:r>
          </a:p>
          <a:p>
            <a:endParaRPr lang="zh-CN" altLang="en-US" dirty="0"/>
          </a:p>
        </p:txBody>
      </p:sp>
    </p:spTree>
    <p:extLst>
      <p:ext uri="{BB962C8B-B14F-4D97-AF65-F5344CB8AC3E}">
        <p14:creationId xmlns:p14="http://schemas.microsoft.com/office/powerpoint/2010/main" val="228933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circle(in)">
                                      <p:cBhvr>
                                        <p:cTn id="17" dur="2000"/>
                                        <p:tgtEl>
                                          <p:spTgt spid="5">
                                            <p:txEl>
                                              <p:pRg st="0" end="0"/>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circle(in)">
                                      <p:cBhvr>
                                        <p:cTn id="20" dur="2000"/>
                                        <p:tgtEl>
                                          <p:spTgt spid="5">
                                            <p:txEl>
                                              <p:pRg st="1" end="1"/>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circle(in)">
                                      <p:cBhvr>
                                        <p:cTn id="23" dur="2000"/>
                                        <p:tgtEl>
                                          <p:spTgt spid="5">
                                            <p:txEl>
                                              <p:pRg st="2" end="2"/>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circle(in)">
                                      <p:cBhvr>
                                        <p:cTn id="26" dur="2000"/>
                                        <p:tgtEl>
                                          <p:spTgt spid="5">
                                            <p:txEl>
                                              <p:pRg st="3" end="3"/>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circle(in)">
                                      <p:cBhvr>
                                        <p:cTn id="29"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环境搭建</a:t>
            </a:r>
          </a:p>
        </p:txBody>
      </p:sp>
      <p:sp>
        <p:nvSpPr>
          <p:cNvPr id="3" name="内容占位符 2"/>
          <p:cNvSpPr>
            <a:spLocks noGrp="1"/>
          </p:cNvSpPr>
          <p:nvPr>
            <p:ph idx="1"/>
          </p:nvPr>
        </p:nvSpPr>
        <p:spPr/>
        <p:txBody>
          <a:bodyPr/>
          <a:lstStyle/>
          <a:p>
            <a:r>
              <a:rPr lang="zh-CN" altLang="en-US" dirty="0" smtClean="0"/>
              <a:t>检测是否配置完成：</a:t>
            </a:r>
            <a:endParaRPr lang="en-US" altLang="zh-CN" dirty="0"/>
          </a:p>
          <a:p>
            <a:pPr marL="0" indent="0">
              <a:buNone/>
            </a:pPr>
            <a:r>
              <a:rPr lang="en-US" altLang="zh-CN" dirty="0" smtClean="0"/>
              <a:t>        </a:t>
            </a:r>
            <a:r>
              <a:rPr lang="zh-CN" altLang="en-US" dirty="0" smtClean="0"/>
              <a:t>打开开始菜单，点击运行（或者直接同时按</a:t>
            </a:r>
            <a:r>
              <a:rPr lang="en-US" altLang="zh-CN" dirty="0" err="1" smtClean="0"/>
              <a:t>win+R</a:t>
            </a:r>
            <a:r>
              <a:rPr lang="zh-CN" altLang="en-US" dirty="0" smtClean="0"/>
              <a:t>键）</a:t>
            </a:r>
            <a:endParaRPr lang="en-US" altLang="zh-CN" dirty="0" smtClean="0"/>
          </a:p>
          <a:p>
            <a:pPr marL="0" indent="0">
              <a:buNone/>
            </a:pPr>
            <a:r>
              <a:rPr lang="en-US" altLang="zh-CN" dirty="0"/>
              <a:t> </a:t>
            </a:r>
            <a:r>
              <a:rPr lang="en-US" altLang="zh-CN" dirty="0" smtClean="0"/>
              <a:t>       </a:t>
            </a:r>
            <a:r>
              <a:rPr lang="zh-CN" altLang="en-US" dirty="0" smtClean="0"/>
              <a:t>输入</a:t>
            </a:r>
            <a:r>
              <a:rPr lang="en-US" altLang="zh-CN" dirty="0" err="1" smtClean="0"/>
              <a:t>cmd</a:t>
            </a:r>
            <a:r>
              <a:rPr lang="zh-CN" altLang="en-US" dirty="0" smtClean="0"/>
              <a:t>，点击确定</a:t>
            </a:r>
            <a:endParaRPr lang="en-US" altLang="zh-CN" dirty="0" smtClean="0"/>
          </a:p>
          <a:p>
            <a:pPr marL="0" indent="0">
              <a:buNone/>
            </a:pPr>
            <a:r>
              <a:rPr lang="en-US" altLang="zh-CN" dirty="0"/>
              <a:t> </a:t>
            </a:r>
            <a:r>
              <a:rPr lang="en-US" altLang="zh-CN" dirty="0" smtClean="0"/>
              <a:t>       </a:t>
            </a:r>
            <a:r>
              <a:rPr lang="zh-CN" altLang="en-US" dirty="0" smtClean="0"/>
              <a:t>在弹出界面中输入</a:t>
            </a:r>
            <a:r>
              <a:rPr lang="en-US" altLang="zh-CN" dirty="0" smtClean="0"/>
              <a:t>java</a:t>
            </a:r>
            <a:r>
              <a:rPr lang="zh-CN" altLang="en-US" dirty="0" smtClean="0"/>
              <a:t>、</a:t>
            </a:r>
            <a:r>
              <a:rPr lang="en-US" altLang="zh-CN" dirty="0" err="1" smtClean="0"/>
              <a:t>javac</a:t>
            </a:r>
            <a:r>
              <a:rPr lang="zh-CN" altLang="en-US" dirty="0" smtClean="0"/>
              <a:t>、</a:t>
            </a:r>
            <a:r>
              <a:rPr lang="en-US" altLang="zh-CN" dirty="0" smtClean="0"/>
              <a:t>java –version</a:t>
            </a:r>
            <a:r>
              <a:rPr lang="zh-CN" altLang="en-US" dirty="0" smtClean="0"/>
              <a:t>等几个指令，若不报错即为搭建环境成功。</a:t>
            </a:r>
            <a:endParaRPr lang="en-US" altLang="zh-CN" dirty="0" smtClean="0"/>
          </a:p>
        </p:txBody>
      </p:sp>
    </p:spTree>
    <p:extLst>
      <p:ext uri="{BB962C8B-B14F-4D97-AF65-F5344CB8AC3E}">
        <p14:creationId xmlns:p14="http://schemas.microsoft.com/office/powerpoint/2010/main" val="140449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a:t>
            </a:r>
            <a:r>
              <a:rPr lang="en-US" altLang="zh-CN" dirty="0" err="1" smtClean="0"/>
              <a:t>Helloworld</a:t>
            </a:r>
            <a:r>
              <a:rPr lang="zh-CN" altLang="en-US" dirty="0" smtClean="0"/>
              <a:t>”程序的示例</a:t>
            </a:r>
            <a:endParaRPr lang="zh-CN" altLang="en-US" dirty="0"/>
          </a:p>
        </p:txBody>
      </p:sp>
      <p:sp>
        <p:nvSpPr>
          <p:cNvPr id="3" name="内容占位符 2"/>
          <p:cNvSpPr>
            <a:spLocks noGrp="1"/>
          </p:cNvSpPr>
          <p:nvPr>
            <p:ph idx="1"/>
          </p:nvPr>
        </p:nvSpPr>
        <p:spPr/>
        <p:txBody>
          <a:bodyPr/>
          <a:lstStyle/>
          <a:p>
            <a:pPr marL="0" indent="0">
              <a:buNone/>
            </a:pPr>
            <a:r>
              <a:rPr lang="en-US" altLang="zh-CN" dirty="0"/>
              <a:t>public class hello {</a:t>
            </a:r>
          </a:p>
          <a:p>
            <a:pPr marL="457200" lvl="1" indent="0">
              <a:buNone/>
            </a:pPr>
            <a:r>
              <a:rPr lang="en-US" altLang="zh-CN" dirty="0"/>
              <a:t>public static void main(String args</a:t>
            </a:r>
            <a:r>
              <a:rPr lang="en-US" altLang="zh-CN" dirty="0" smtClean="0"/>
              <a:t>[]){</a:t>
            </a:r>
          </a:p>
          <a:p>
            <a:pPr marL="457200" lvl="1" indent="0">
              <a:buNone/>
            </a:pPr>
            <a:r>
              <a:rPr lang="en-US" altLang="zh-CN" dirty="0" err="1" smtClean="0"/>
              <a:t>System.out.println</a:t>
            </a:r>
            <a:r>
              <a:rPr lang="en-US" altLang="zh-CN" dirty="0"/>
              <a:t>("</a:t>
            </a:r>
            <a:r>
              <a:rPr lang="zh-CN" altLang="en-US" dirty="0" smtClean="0"/>
              <a:t>崔部长是我</a:t>
            </a:r>
            <a:r>
              <a:rPr lang="zh-CN" altLang="en-US" dirty="0"/>
              <a:t>男神，不服不辩</a:t>
            </a:r>
            <a:r>
              <a:rPr lang="en-US" altLang="zh-CN" dirty="0"/>
              <a:t>~");</a:t>
            </a:r>
          </a:p>
          <a:p>
            <a:pPr marL="0" indent="0">
              <a:buNone/>
            </a:pPr>
            <a:r>
              <a:rPr lang="en-US" altLang="zh-CN" dirty="0" smtClean="0"/>
              <a:t>	}</a:t>
            </a:r>
            <a:endParaRPr lang="en-US" altLang="zh-CN" dirty="0"/>
          </a:p>
          <a:p>
            <a:pPr marL="0" indent="0">
              <a:buNone/>
            </a:pPr>
            <a:r>
              <a:rPr lang="en-US" altLang="zh-CN" dirty="0" smtClean="0"/>
              <a:t>}</a:t>
            </a:r>
            <a:endParaRPr lang="zh-CN" altLang="en-US" dirty="0"/>
          </a:p>
        </p:txBody>
      </p:sp>
    </p:spTree>
    <p:extLst>
      <p:ext uri="{BB962C8B-B14F-4D97-AF65-F5344CB8AC3E}">
        <p14:creationId xmlns:p14="http://schemas.microsoft.com/office/powerpoint/2010/main" val="2618816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推荐网站及书目</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、尚硅谷：</a:t>
            </a:r>
            <a:r>
              <a:rPr lang="en-US" altLang="zh-CN" dirty="0">
                <a:hlinkClick r:id="rId2"/>
              </a:rPr>
              <a:t>http://www.atguigu.com</a:t>
            </a:r>
            <a:r>
              <a:rPr lang="en-US" altLang="zh-CN" dirty="0" smtClean="0">
                <a:hlinkClick r:id="rId2"/>
              </a:rPr>
              <a:t>/</a:t>
            </a:r>
            <a:endParaRPr lang="en-US" altLang="zh-CN" dirty="0" smtClean="0"/>
          </a:p>
          <a:p>
            <a:r>
              <a:rPr lang="en-US" altLang="zh-CN" dirty="0" smtClean="0"/>
              <a:t>2</a:t>
            </a:r>
            <a:r>
              <a:rPr lang="zh-CN" altLang="en-US" dirty="0" smtClean="0"/>
              <a:t>、</a:t>
            </a:r>
            <a:r>
              <a:rPr lang="en-US" altLang="zh-CN" dirty="0" err="1" smtClean="0"/>
              <a:t>Github</a:t>
            </a:r>
            <a:r>
              <a:rPr lang="zh-CN" altLang="en-US" dirty="0" smtClean="0"/>
              <a:t>：</a:t>
            </a:r>
            <a:r>
              <a:rPr lang="en-US" altLang="zh-CN" dirty="0" smtClean="0">
                <a:hlinkClick r:id="rId3"/>
              </a:rPr>
              <a:t>http://www.github.com/</a:t>
            </a:r>
            <a:endParaRPr lang="en-US" altLang="zh-CN" dirty="0" smtClean="0"/>
          </a:p>
          <a:p>
            <a:r>
              <a:rPr lang="en-US" altLang="zh-CN" dirty="0" smtClean="0"/>
              <a:t>3</a:t>
            </a:r>
            <a:r>
              <a:rPr lang="zh-CN" altLang="en-US" dirty="0" smtClean="0"/>
              <a:t>、</a:t>
            </a:r>
            <a:r>
              <a:rPr lang="en-US" altLang="zh-CN" dirty="0" smtClean="0"/>
              <a:t>CSDN</a:t>
            </a:r>
            <a:r>
              <a:rPr lang="zh-CN" altLang="en-US" dirty="0" smtClean="0"/>
              <a:t>论坛：</a:t>
            </a:r>
            <a:r>
              <a:rPr lang="en-US" altLang="zh-CN" dirty="0">
                <a:hlinkClick r:id="rId4"/>
              </a:rPr>
              <a:t>http://</a:t>
            </a:r>
            <a:r>
              <a:rPr lang="en-US" altLang="zh-CN" dirty="0" smtClean="0">
                <a:hlinkClick r:id="rId4"/>
              </a:rPr>
              <a:t>bbs.csdn.net/forums/Java</a:t>
            </a:r>
            <a:endParaRPr lang="en-US" altLang="zh-CN" dirty="0" smtClean="0"/>
          </a:p>
          <a:p>
            <a:r>
              <a:rPr lang="en-US" altLang="zh-CN" dirty="0" smtClean="0"/>
              <a:t>4</a:t>
            </a:r>
            <a:r>
              <a:rPr lang="zh-CN" altLang="en-US" dirty="0" smtClean="0"/>
              <a:t>、</a:t>
            </a:r>
            <a:r>
              <a:rPr lang="en-US" altLang="zh-CN" dirty="0" err="1" smtClean="0"/>
              <a:t>coursera</a:t>
            </a:r>
            <a:r>
              <a:rPr lang="zh-CN" altLang="en-US" dirty="0" smtClean="0"/>
              <a:t>：</a:t>
            </a:r>
            <a:r>
              <a:rPr lang="en-US" altLang="zh-CN" dirty="0" smtClean="0">
                <a:hlinkClick r:id="rId5"/>
              </a:rPr>
              <a:t>https://www.coursera.org/</a:t>
            </a:r>
            <a:endParaRPr lang="en-US" altLang="zh-CN" dirty="0" smtClean="0"/>
          </a:p>
          <a:p>
            <a:r>
              <a:rPr lang="en-US" altLang="zh-CN" dirty="0" smtClean="0"/>
              <a:t>5</a:t>
            </a:r>
            <a:r>
              <a:rPr lang="zh-CN" altLang="en-US" dirty="0" smtClean="0"/>
              <a:t>、</a:t>
            </a:r>
            <a:r>
              <a:rPr lang="en-US" altLang="zh-CN" dirty="0" smtClean="0"/>
              <a:t>《java</a:t>
            </a:r>
            <a:r>
              <a:rPr lang="zh-CN" altLang="en-US" dirty="0" smtClean="0"/>
              <a:t>语言程序设计 基础篇</a:t>
            </a:r>
            <a:r>
              <a:rPr lang="en-US" altLang="zh-CN" dirty="0" smtClean="0"/>
              <a:t>》</a:t>
            </a:r>
            <a:r>
              <a:rPr lang="en-US" altLang="zh-CN" dirty="0" err="1" smtClean="0"/>
              <a:t>Y.Daniel.Yang</a:t>
            </a:r>
            <a:r>
              <a:rPr lang="zh-CN" altLang="en-US" dirty="0" smtClean="0"/>
              <a:t>著</a:t>
            </a:r>
            <a:r>
              <a:rPr lang="en-US" altLang="zh-CN" dirty="0" smtClean="0"/>
              <a:t> </a:t>
            </a:r>
            <a:r>
              <a:rPr lang="zh-CN" altLang="en-US" dirty="0" smtClean="0"/>
              <a:t>李娜译</a:t>
            </a:r>
            <a:endParaRPr lang="en-US" altLang="zh-CN" dirty="0" smtClean="0"/>
          </a:p>
          <a:p>
            <a:r>
              <a:rPr lang="en-US" altLang="zh-CN" dirty="0" smtClean="0"/>
              <a:t>6</a:t>
            </a:r>
            <a:r>
              <a:rPr lang="zh-CN" altLang="en-US" dirty="0" smtClean="0"/>
              <a:t>、</a:t>
            </a:r>
            <a:r>
              <a:rPr lang="en-US" altLang="zh-CN" dirty="0" smtClean="0"/>
              <a:t>《Thinking in Java》</a:t>
            </a:r>
            <a:endParaRPr lang="zh-CN" altLang="en-US" dirty="0"/>
          </a:p>
        </p:txBody>
      </p:sp>
    </p:spTree>
    <p:extLst>
      <p:ext uri="{BB962C8B-B14F-4D97-AF65-F5344CB8AC3E}">
        <p14:creationId xmlns:p14="http://schemas.microsoft.com/office/powerpoint/2010/main" val="349556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1" y="1044888"/>
            <a:ext cx="9601196" cy="1303867"/>
          </a:xfrm>
        </p:spPr>
        <p:txBody>
          <a:bodyPr/>
          <a:lstStyle/>
          <a:p>
            <a:r>
              <a:rPr lang="en-US" altLang="zh-CN" dirty="0" smtClean="0"/>
              <a:t>Java</a:t>
            </a:r>
            <a:r>
              <a:rPr lang="zh-CN" altLang="en-US" dirty="0" smtClean="0"/>
              <a:t>简介</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Java</a:t>
            </a:r>
            <a:r>
              <a:rPr lang="zh-CN" altLang="en-US" dirty="0"/>
              <a:t>是由</a:t>
            </a:r>
            <a:r>
              <a:rPr lang="en-US" altLang="zh-CN" dirty="0"/>
              <a:t>Sun Microsystems</a:t>
            </a:r>
            <a:r>
              <a:rPr lang="zh-CN" altLang="en-US" dirty="0"/>
              <a:t>公司推出的</a:t>
            </a:r>
            <a:r>
              <a:rPr lang="en-US" altLang="zh-CN" dirty="0"/>
              <a:t>Java</a:t>
            </a:r>
            <a:r>
              <a:rPr lang="zh-CN" altLang="en-US" dirty="0"/>
              <a:t>面向对象程序设计语言（以下简称</a:t>
            </a:r>
            <a:r>
              <a:rPr lang="en-US" altLang="zh-CN" dirty="0"/>
              <a:t>Java</a:t>
            </a:r>
            <a:r>
              <a:rPr lang="zh-CN" altLang="en-US" dirty="0"/>
              <a:t>语言）和</a:t>
            </a:r>
            <a:r>
              <a:rPr lang="en-US" altLang="zh-CN" dirty="0"/>
              <a:t>Java</a:t>
            </a:r>
            <a:r>
              <a:rPr lang="zh-CN" altLang="en-US" dirty="0"/>
              <a:t>平台的总称。由</a:t>
            </a:r>
            <a:r>
              <a:rPr lang="en-US" altLang="zh-CN" dirty="0"/>
              <a:t>James Gosling</a:t>
            </a:r>
            <a:r>
              <a:rPr lang="zh-CN" altLang="en-US" dirty="0"/>
              <a:t>和同事们共同研发，并在</a:t>
            </a:r>
            <a:r>
              <a:rPr lang="en-US" altLang="zh-CN" dirty="0"/>
              <a:t>1995</a:t>
            </a:r>
            <a:r>
              <a:rPr lang="zh-CN" altLang="en-US" dirty="0"/>
              <a:t>年正式推出。</a:t>
            </a:r>
            <a:r>
              <a:rPr lang="en-US" altLang="zh-CN" dirty="0"/>
              <a:t>Java</a:t>
            </a:r>
            <a:r>
              <a:rPr lang="zh-CN" altLang="en-US" dirty="0"/>
              <a:t>最初被称为</a:t>
            </a:r>
            <a:r>
              <a:rPr lang="en-US" altLang="zh-CN" dirty="0"/>
              <a:t>Oak</a:t>
            </a:r>
            <a:r>
              <a:rPr lang="zh-CN" altLang="en-US" dirty="0"/>
              <a:t>，是</a:t>
            </a:r>
            <a:r>
              <a:rPr lang="en-US" altLang="zh-CN" dirty="0"/>
              <a:t>1991</a:t>
            </a:r>
            <a:r>
              <a:rPr lang="zh-CN" altLang="en-US" dirty="0"/>
              <a:t>年为消费类电子产品的嵌入式芯片而设计的。</a:t>
            </a:r>
            <a:r>
              <a:rPr lang="en-US" altLang="zh-CN" dirty="0"/>
              <a:t>1995</a:t>
            </a:r>
            <a:r>
              <a:rPr lang="zh-CN" altLang="en-US" dirty="0"/>
              <a:t>年更名为</a:t>
            </a:r>
            <a:r>
              <a:rPr lang="en-US" altLang="zh-CN" dirty="0"/>
              <a:t>Java</a:t>
            </a:r>
            <a:r>
              <a:rPr lang="zh-CN" altLang="en-US" dirty="0"/>
              <a:t>，并重新设计用于开发</a:t>
            </a:r>
            <a:r>
              <a:rPr lang="en-US" altLang="zh-CN" dirty="0"/>
              <a:t>Internet</a:t>
            </a:r>
            <a:r>
              <a:rPr lang="zh-CN" altLang="en-US" dirty="0"/>
              <a:t>应用程序。用</a:t>
            </a:r>
            <a:r>
              <a:rPr lang="en-US" altLang="zh-CN" dirty="0"/>
              <a:t>Java</a:t>
            </a:r>
            <a:r>
              <a:rPr lang="zh-CN" altLang="en-US" dirty="0"/>
              <a:t>实现的</a:t>
            </a:r>
            <a:r>
              <a:rPr lang="en-US" altLang="zh-CN" dirty="0"/>
              <a:t>HotJava</a:t>
            </a:r>
            <a:r>
              <a:rPr lang="zh-CN" altLang="en-US" dirty="0"/>
              <a:t>浏览器（支持</a:t>
            </a:r>
            <a:r>
              <a:rPr lang="en-US" altLang="zh-CN" dirty="0"/>
              <a:t>Java applet</a:t>
            </a:r>
            <a:r>
              <a:rPr lang="zh-CN" altLang="en-US" dirty="0"/>
              <a:t>）显示了</a:t>
            </a:r>
            <a:r>
              <a:rPr lang="en-US" altLang="zh-CN" dirty="0"/>
              <a:t>Java</a:t>
            </a:r>
            <a:r>
              <a:rPr lang="zh-CN" altLang="en-US" dirty="0"/>
              <a:t>的魅力：跨平台、动态</a:t>
            </a:r>
            <a:r>
              <a:rPr lang="en-US" altLang="zh-CN" dirty="0"/>
              <a:t>Web</a:t>
            </a:r>
            <a:r>
              <a:rPr lang="zh-CN" altLang="en-US" dirty="0"/>
              <a:t>、</a:t>
            </a:r>
            <a:r>
              <a:rPr lang="en-US" altLang="zh-CN" dirty="0"/>
              <a:t>Internet</a:t>
            </a:r>
            <a:r>
              <a:rPr lang="zh-CN" altLang="en-US" dirty="0"/>
              <a:t>计算。从此，</a:t>
            </a:r>
            <a:r>
              <a:rPr lang="en-US" altLang="zh-CN" dirty="0"/>
              <a:t>Java</a:t>
            </a:r>
            <a:r>
              <a:rPr lang="zh-CN" altLang="en-US" dirty="0"/>
              <a:t>被广泛接受并推动了</a:t>
            </a:r>
            <a:r>
              <a:rPr lang="en-US" altLang="zh-CN" dirty="0"/>
              <a:t>Web</a:t>
            </a:r>
            <a:r>
              <a:rPr lang="zh-CN" altLang="en-US" dirty="0"/>
              <a:t>的迅速发展，常用的浏览器均支持</a:t>
            </a:r>
            <a:r>
              <a:rPr lang="en-US" altLang="zh-CN" dirty="0"/>
              <a:t>Javaapplet</a:t>
            </a:r>
            <a:r>
              <a:rPr lang="zh-CN" altLang="en-US" dirty="0"/>
              <a:t>。另一方面，</a:t>
            </a:r>
            <a:r>
              <a:rPr lang="en-US" altLang="zh-CN" dirty="0"/>
              <a:t>Java</a:t>
            </a:r>
            <a:r>
              <a:rPr lang="zh-CN" altLang="en-US" dirty="0"/>
              <a:t>技术也不断更新。</a:t>
            </a:r>
            <a:r>
              <a:rPr lang="en-US" altLang="zh-CN" dirty="0"/>
              <a:t>Java</a:t>
            </a:r>
            <a:r>
              <a:rPr lang="zh-CN" altLang="en-US" dirty="0"/>
              <a:t>自面世后就非常流行，发展迅速，对</a:t>
            </a:r>
            <a:r>
              <a:rPr lang="en-US" altLang="zh-CN" dirty="0"/>
              <a:t>C++</a:t>
            </a:r>
            <a:r>
              <a:rPr lang="zh-CN" altLang="en-US" dirty="0"/>
              <a:t>语言形成有力冲击。在全球云计算和移动互联网的产业环境下，</a:t>
            </a:r>
            <a:r>
              <a:rPr lang="en-US" altLang="zh-CN" dirty="0"/>
              <a:t>Java</a:t>
            </a:r>
            <a:r>
              <a:rPr lang="zh-CN" altLang="en-US" dirty="0"/>
              <a:t>更具备了显著优势和广阔前景。</a:t>
            </a:r>
            <a:r>
              <a:rPr lang="en-US" altLang="zh-CN" dirty="0" smtClean="0"/>
              <a:t>2009</a:t>
            </a:r>
            <a:r>
              <a:rPr lang="zh-CN" altLang="en-US" dirty="0" smtClean="0"/>
              <a:t>年</a:t>
            </a:r>
            <a:r>
              <a:rPr lang="en-US" altLang="zh-CN" dirty="0"/>
              <a:t>Oracle</a:t>
            </a:r>
            <a:r>
              <a:rPr lang="zh-CN" altLang="en-US" dirty="0"/>
              <a:t>公司收购</a:t>
            </a:r>
            <a:r>
              <a:rPr lang="en-US" altLang="zh-CN" dirty="0"/>
              <a:t>Sun Microsystems</a:t>
            </a:r>
            <a:r>
              <a:rPr lang="zh-CN" altLang="en-US" dirty="0"/>
              <a:t>。</a:t>
            </a:r>
          </a:p>
        </p:txBody>
      </p:sp>
      <p:pic>
        <p:nvPicPr>
          <p:cNvPr id="1026" name="Picture 2" descr="http://g.hiphotos.baidu.com/baike/w%3D268/sign=83fdd0f0d739b6004dce08b1d1503526/00e93901213fb80eeddfb2c434d12f2eb938949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155" y="522878"/>
            <a:ext cx="1516492" cy="169756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Picture 4" descr="http://pic1.nipic.com/2008-09-02/20089294831493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5371" y="711199"/>
            <a:ext cx="2661226" cy="1320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7" name="Picture 6" descr="http://a0.att.hudong.com/26/01/1630000083545012876301454657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4374" y="1046500"/>
            <a:ext cx="2903220" cy="6503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http://img.download.pchome.net/00/vd/292_600x450.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5733" y="2931486"/>
            <a:ext cx="5266267" cy="3926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17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circle(in)">
                                      <p:cBhvr>
                                        <p:cTn id="17" dur="20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fade">
                                      <p:cBhvr>
                                        <p:cTn id="22" dur="1000"/>
                                        <p:tgtEl>
                                          <p:spTgt spid="1028"/>
                                        </p:tgtEl>
                                      </p:cBhvr>
                                    </p:animEffect>
                                    <p:anim calcmode="lin" valueType="num">
                                      <p:cBhvr>
                                        <p:cTn id="23" dur="1000" fill="hold"/>
                                        <p:tgtEl>
                                          <p:spTgt spid="1028"/>
                                        </p:tgtEl>
                                        <p:attrNameLst>
                                          <p:attrName>ppt_x</p:attrName>
                                        </p:attrNameLst>
                                      </p:cBhvr>
                                      <p:tavLst>
                                        <p:tav tm="0">
                                          <p:val>
                                            <p:strVal val="#ppt_x"/>
                                          </p:val>
                                        </p:tav>
                                        <p:tav tm="100000">
                                          <p:val>
                                            <p:strVal val="#ppt_x"/>
                                          </p:val>
                                        </p:tav>
                                      </p:tavLst>
                                    </p:anim>
                                    <p:anim calcmode="lin" valueType="num">
                                      <p:cBhvr>
                                        <p:cTn id="24"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028"/>
                                        </p:tgtEl>
                                      </p:cBhvr>
                                    </p:animEffect>
                                    <p:set>
                                      <p:cBhvr>
                                        <p:cTn id="29" dur="1" fill="hold">
                                          <p:stCondLst>
                                            <p:cond delay="499"/>
                                          </p:stCondLst>
                                        </p:cTn>
                                        <p:tgtEl>
                                          <p:spTgt spid="102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childTnLst>
                          </p:cTn>
                        </p:par>
                        <p:par>
                          <p:cTn id="35" fill="hold">
                            <p:stCondLst>
                              <p:cond delay="500"/>
                            </p:stCondLst>
                            <p:childTnLst>
                              <p:par>
                                <p:cTn id="36" presetID="6" presetClass="entr" presetSubtype="16"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circle(in)">
                                      <p:cBhvr>
                                        <p:cTn id="3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subTitle" idx="4294967295"/>
          </p:nvPr>
        </p:nvSpPr>
        <p:spPr>
          <a:xfrm>
            <a:off x="482600" y="1727200"/>
            <a:ext cx="11226799" cy="778933"/>
          </a:xfrm>
        </p:spPr>
        <p:txBody>
          <a:bodyPr>
            <a:normAutofit fontScale="92500" lnSpcReduction="10000"/>
          </a:bodyPr>
          <a:lstStyle/>
          <a:p>
            <a:pPr marL="0" indent="0" algn="ctr">
              <a:buNone/>
            </a:pPr>
            <a:r>
              <a:rPr lang="zh-CN" altLang="en-US" sz="5400" dirty="0" smtClean="0"/>
              <a:t>开始愉快的</a:t>
            </a:r>
            <a:r>
              <a:rPr lang="en-US" altLang="zh-CN" sz="5400" dirty="0" smtClean="0"/>
              <a:t>Java</a:t>
            </a:r>
            <a:r>
              <a:rPr lang="zh-CN" altLang="en-US" sz="5400" dirty="0" smtClean="0"/>
              <a:t>之旅吧</a:t>
            </a:r>
            <a:r>
              <a:rPr lang="en-US" altLang="zh-CN" sz="5400" dirty="0" smtClean="0"/>
              <a:t>~</a:t>
            </a:r>
            <a:endParaRPr lang="zh-CN" altLang="en-US" sz="5400" dirty="0"/>
          </a:p>
        </p:txBody>
      </p:sp>
      <p:pic>
        <p:nvPicPr>
          <p:cNvPr id="6" name="Picture 8" descr="http://www.habdqn.com/d/file/remenjishu/javajishu/2015-04-07/0d847579ace1cfc62a3af3e0974f982b.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6312" y="2902596"/>
            <a:ext cx="3919374" cy="243414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p:spPr>
      </p:pic>
    </p:spTree>
    <p:extLst>
      <p:ext uri="{BB962C8B-B14F-4D97-AF65-F5344CB8AC3E}">
        <p14:creationId xmlns:p14="http://schemas.microsoft.com/office/powerpoint/2010/main" val="1288850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谢谢</a:t>
            </a:r>
            <a:r>
              <a:rPr lang="en-US" altLang="zh-CN" dirty="0" smtClean="0"/>
              <a:t>~</a:t>
            </a:r>
            <a:endParaRPr lang="zh-CN" altLang="en-US" dirty="0"/>
          </a:p>
        </p:txBody>
      </p:sp>
      <p:pic>
        <p:nvPicPr>
          <p:cNvPr id="5124" name="Picture 4" descr="http://hdn.xnimg.cn/photos/hdn121/20120602/1040/p/m3w230h230q92lt_h_large_LBl4_2aaf000000361375.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0625" y="3121025"/>
            <a:ext cx="21907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68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a:bodyPr>
          <a:lstStyle/>
          <a:p>
            <a:r>
              <a:rPr lang="en-US" altLang="zh-CN" dirty="0" smtClean="0"/>
              <a:t>Java</a:t>
            </a:r>
            <a:r>
              <a:rPr lang="zh-CN" altLang="en-US" dirty="0" smtClean="0"/>
              <a:t>的受欢迎程度</a:t>
            </a:r>
            <a:endParaRPr lang="zh-CN" altLang="en-US" dirty="0"/>
          </a:p>
        </p:txBody>
      </p:sp>
      <p:pic>
        <p:nvPicPr>
          <p:cNvPr id="12" name="Picture 2" descr="TIOBE 2015年10月编程语言排行榜 Ruby进入TIOBE排行榜前十"/>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66800" y="2800190"/>
            <a:ext cx="4949825" cy="296989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TIOBE 2015年10月编程语言排行榜 Ruby进入TIOBE排行榜前十"/>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b="48437"/>
          <a:stretch/>
        </p:blipFill>
        <p:spPr bwMode="auto">
          <a:xfrm>
            <a:off x="6016625" y="2800191"/>
            <a:ext cx="5108575" cy="2418614"/>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6016625" y="5345771"/>
            <a:ext cx="5101076" cy="369332"/>
          </a:xfrm>
          <a:prstGeom prst="rect">
            <a:avLst/>
          </a:prstGeom>
          <a:noFill/>
        </p:spPr>
        <p:txBody>
          <a:bodyPr wrap="none" rtlCol="0">
            <a:spAutoFit/>
          </a:bodyPr>
          <a:lstStyle/>
          <a:p>
            <a:r>
              <a:rPr lang="zh-CN" altLang="en-US" b="1" dirty="0" smtClean="0"/>
              <a:t>（数据摘自</a:t>
            </a:r>
            <a:r>
              <a:rPr lang="en-US" altLang="zh-CN" b="1" dirty="0" smtClean="0"/>
              <a:t>TIOBE </a:t>
            </a:r>
            <a:r>
              <a:rPr lang="en-US" altLang="zh-CN" b="1" dirty="0"/>
              <a:t>2015</a:t>
            </a:r>
            <a:r>
              <a:rPr lang="zh-CN" altLang="en-US" b="1" dirty="0"/>
              <a:t>年</a:t>
            </a:r>
            <a:r>
              <a:rPr lang="en-US" altLang="zh-CN" b="1" dirty="0"/>
              <a:t>10</a:t>
            </a:r>
            <a:r>
              <a:rPr lang="zh-CN" altLang="en-US" b="1" dirty="0"/>
              <a:t>月编程语言排行</a:t>
            </a:r>
            <a:r>
              <a:rPr lang="zh-CN" altLang="en-US" b="1" dirty="0" smtClean="0"/>
              <a:t>榜）</a:t>
            </a:r>
            <a:endParaRPr lang="zh-CN" altLang="en-US" b="1" dirty="0"/>
          </a:p>
        </p:txBody>
      </p:sp>
    </p:spTree>
    <p:extLst>
      <p:ext uri="{BB962C8B-B14F-4D97-AF65-F5344CB8AC3E}">
        <p14:creationId xmlns:p14="http://schemas.microsoft.com/office/powerpoint/2010/main" val="20772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的起源</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起源于</a:t>
            </a:r>
            <a:r>
              <a:rPr lang="en-US" altLang="zh-CN" dirty="0"/>
              <a:t>20</a:t>
            </a:r>
            <a:r>
              <a:rPr lang="zh-CN" altLang="en-US" dirty="0"/>
              <a:t>世纪</a:t>
            </a:r>
            <a:r>
              <a:rPr lang="en-US" altLang="zh-CN" dirty="0"/>
              <a:t>90</a:t>
            </a:r>
            <a:r>
              <a:rPr lang="zh-CN" altLang="en-US" dirty="0"/>
              <a:t>年代初</a:t>
            </a:r>
            <a:r>
              <a:rPr lang="en-US" altLang="zh-CN" dirty="0"/>
              <a:t>Sun</a:t>
            </a:r>
            <a:r>
              <a:rPr lang="zh-CN" altLang="en-US" dirty="0"/>
              <a:t>公司的一个叫</a:t>
            </a:r>
            <a:r>
              <a:rPr lang="en-US" altLang="zh-CN" dirty="0"/>
              <a:t>Green</a:t>
            </a:r>
            <a:r>
              <a:rPr lang="zh-CN" altLang="en-US" dirty="0"/>
              <a:t>的项目，该项目的目标是开发嵌入家用电器的分布式软件系统，使电器更加智能化。项目小组成员皆为</a:t>
            </a:r>
            <a:r>
              <a:rPr lang="en-US" altLang="zh-CN" dirty="0"/>
              <a:t>C++</a:t>
            </a:r>
            <a:r>
              <a:rPr lang="zh-CN" altLang="en-US" dirty="0"/>
              <a:t>的高手，便采用</a:t>
            </a:r>
            <a:r>
              <a:rPr lang="en-US" altLang="zh-CN" dirty="0"/>
              <a:t>C++</a:t>
            </a:r>
            <a:r>
              <a:rPr lang="zh-CN" altLang="en-US" dirty="0"/>
              <a:t>进行系统开发，但在开发过程中发现了很多问题，如</a:t>
            </a:r>
            <a:r>
              <a:rPr lang="en-US" altLang="zh-CN" dirty="0"/>
              <a:t>C++</a:t>
            </a:r>
            <a:r>
              <a:rPr lang="zh-CN" altLang="en-US" dirty="0"/>
              <a:t>语言过于复杂、安全性差等。于是项目小组只好另辟蹊径，在“简单的、可靠的、紧凑的并易于移植的”的框架内开发了一个小型的计算机语言，用于编写消费者的电子产品中的程序，当时这款语言命名为</a:t>
            </a:r>
            <a:r>
              <a:rPr lang="en-US" altLang="zh-CN" dirty="0"/>
              <a:t>Oak</a:t>
            </a:r>
            <a:r>
              <a:rPr lang="zh-CN" altLang="en-US" dirty="0"/>
              <a:t>，橡树的意思</a:t>
            </a:r>
            <a:r>
              <a:rPr lang="zh-CN" altLang="en-US" dirty="0" smtClean="0"/>
              <a:t>。</a:t>
            </a:r>
            <a:endParaRPr lang="zh-CN" altLang="en-US" dirty="0"/>
          </a:p>
        </p:txBody>
      </p:sp>
    </p:spTree>
    <p:extLst>
      <p:ext uri="{BB962C8B-B14F-4D97-AF65-F5344CB8AC3E}">
        <p14:creationId xmlns:p14="http://schemas.microsoft.com/office/powerpoint/2010/main" val="337309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0" name="Text Box 8"/>
          <p:cNvSpPr txBox="1">
            <a:spLocks noChangeArrowheads="1"/>
          </p:cNvSpPr>
          <p:nvPr/>
        </p:nvSpPr>
        <p:spPr bwMode="auto">
          <a:xfrm>
            <a:off x="4368926" y="854310"/>
            <a:ext cx="28230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dirty="0" smtClean="0">
                <a:ea typeface="微软雅黑" panose="020B0503020204020204" pitchFamily="34" charset="-122"/>
              </a:rPr>
              <a:t>Java </a:t>
            </a:r>
            <a:r>
              <a:rPr lang="zh-CN" altLang="en-US" sz="2400" dirty="0" smtClean="0">
                <a:ea typeface="微软雅黑" panose="020B0503020204020204" pitchFamily="34" charset="-122"/>
              </a:rPr>
              <a:t>发 展 史</a:t>
            </a:r>
            <a:endParaRPr lang="en-US" altLang="zh-CN" sz="2400" dirty="0">
              <a:ea typeface="微软雅黑" panose="020B0503020204020204" pitchFamily="34" charset="-122"/>
            </a:endParaRPr>
          </a:p>
        </p:txBody>
      </p:sp>
      <p:sp>
        <p:nvSpPr>
          <p:cNvPr id="44063" name="Rectangle 3"/>
          <p:cNvSpPr>
            <a:spLocks noChangeArrowheads="1"/>
          </p:cNvSpPr>
          <p:nvPr/>
        </p:nvSpPr>
        <p:spPr bwMode="auto">
          <a:xfrm>
            <a:off x="4347716" y="4093848"/>
            <a:ext cx="6932613" cy="158750"/>
          </a:xfrm>
          <a:prstGeom prst="rect">
            <a:avLst/>
          </a:prstGeom>
          <a:gradFill rotWithShape="1">
            <a:gsLst>
              <a:gs pos="0">
                <a:srgbClr val="969696"/>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noProof="1">
              <a:solidFill>
                <a:srgbClr val="000000"/>
              </a:solidFill>
              <a:ea typeface="ＭＳ Ｐゴシック" panose="020B0600070205080204" pitchFamily="34" charset="-128"/>
            </a:endParaRPr>
          </a:p>
        </p:txBody>
      </p:sp>
      <p:grpSp>
        <p:nvGrpSpPr>
          <p:cNvPr id="44064" name="Group 32"/>
          <p:cNvGrpSpPr>
            <a:grpSpLocks/>
          </p:cNvGrpSpPr>
          <p:nvPr/>
        </p:nvGrpSpPr>
        <p:grpSpPr bwMode="auto">
          <a:xfrm>
            <a:off x="4342954" y="3820798"/>
            <a:ext cx="7126287" cy="287338"/>
            <a:chOff x="642" y="1298"/>
            <a:chExt cx="4489" cy="181"/>
          </a:xfrm>
        </p:grpSpPr>
        <p:sp>
          <p:nvSpPr>
            <p:cNvPr id="13" name="Pentagon 12"/>
            <p:cNvSpPr>
              <a:spLocks noChangeArrowheads="1"/>
            </p:cNvSpPr>
            <p:nvPr/>
          </p:nvSpPr>
          <p:spPr bwMode="auto">
            <a:xfrm>
              <a:off x="1185" y="1298"/>
              <a:ext cx="567" cy="181"/>
            </a:xfrm>
            <a:prstGeom prst="homePlate">
              <a:avLst>
                <a:gd name="adj" fmla="val 0"/>
              </a:avLst>
            </a:prstGeom>
            <a:gradFill rotWithShape="1">
              <a:gsLst>
                <a:gs pos="0">
                  <a:srgbClr val="7FAC00"/>
                </a:gs>
                <a:gs pos="100000">
                  <a:schemeClr val="folHlink"/>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altLang="zh-CN" noProof="1">
                <a:solidFill>
                  <a:srgbClr val="FFFFFF"/>
                </a:solidFill>
                <a:latin typeface="Calibri" panose="020F0502020204030204" pitchFamily="34" charset="0"/>
                <a:ea typeface="ＭＳ Ｐゴシック" panose="020B0600070205080204" pitchFamily="34" charset="-128"/>
              </a:endParaRPr>
            </a:p>
          </p:txBody>
        </p:sp>
        <p:sp>
          <p:nvSpPr>
            <p:cNvPr id="2" name="Pentagon 12"/>
            <p:cNvSpPr>
              <a:spLocks noChangeArrowheads="1"/>
            </p:cNvSpPr>
            <p:nvPr/>
          </p:nvSpPr>
          <p:spPr bwMode="auto">
            <a:xfrm>
              <a:off x="1737" y="1298"/>
              <a:ext cx="567" cy="181"/>
            </a:xfrm>
            <a:prstGeom prst="homePlate">
              <a:avLst>
                <a:gd name="adj" fmla="val 0"/>
              </a:avLst>
            </a:prstGeom>
            <a:gradFill rotWithShape="1">
              <a:gsLst>
                <a:gs pos="0">
                  <a:srgbClr val="7FAC00"/>
                </a:gs>
                <a:gs pos="100000">
                  <a:schemeClr val="folHlink"/>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altLang="zh-CN" noProof="1">
                <a:solidFill>
                  <a:srgbClr val="FFFFFF"/>
                </a:solidFill>
                <a:latin typeface="Calibri" panose="020F0502020204030204" pitchFamily="34" charset="0"/>
                <a:ea typeface="ＭＳ Ｐゴシック" panose="020B0600070205080204" pitchFamily="34" charset="-128"/>
              </a:endParaRPr>
            </a:p>
          </p:txBody>
        </p:sp>
        <p:sp>
          <p:nvSpPr>
            <p:cNvPr id="3" name="Pentagon 12"/>
            <p:cNvSpPr>
              <a:spLocks noChangeArrowheads="1"/>
            </p:cNvSpPr>
            <p:nvPr/>
          </p:nvSpPr>
          <p:spPr bwMode="auto">
            <a:xfrm>
              <a:off x="2290" y="1298"/>
              <a:ext cx="584" cy="181"/>
            </a:xfrm>
            <a:prstGeom prst="homePlate">
              <a:avLst>
                <a:gd name="adj" fmla="val 0"/>
              </a:avLst>
            </a:prstGeom>
            <a:gradFill rotWithShape="1">
              <a:gsLst>
                <a:gs pos="0">
                  <a:srgbClr val="7FAC00"/>
                </a:gs>
                <a:gs pos="100000">
                  <a:schemeClr val="folHlink"/>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altLang="zh-CN" noProof="1">
                <a:solidFill>
                  <a:srgbClr val="FFFFFF"/>
                </a:solidFill>
                <a:latin typeface="Calibri" panose="020F0502020204030204" pitchFamily="34" charset="0"/>
                <a:ea typeface="ＭＳ Ｐゴシック" panose="020B0600070205080204" pitchFamily="34" charset="-128"/>
              </a:endParaRPr>
            </a:p>
          </p:txBody>
        </p:sp>
        <p:sp>
          <p:nvSpPr>
            <p:cNvPr id="4" name="Pentagon 12"/>
            <p:cNvSpPr>
              <a:spLocks noChangeArrowheads="1"/>
            </p:cNvSpPr>
            <p:nvPr/>
          </p:nvSpPr>
          <p:spPr bwMode="auto">
            <a:xfrm>
              <a:off x="2874" y="1298"/>
              <a:ext cx="567" cy="181"/>
            </a:xfrm>
            <a:prstGeom prst="homePlate">
              <a:avLst>
                <a:gd name="adj" fmla="val 0"/>
              </a:avLst>
            </a:prstGeom>
            <a:gradFill rotWithShape="1">
              <a:gsLst>
                <a:gs pos="0">
                  <a:srgbClr val="7FAC00"/>
                </a:gs>
                <a:gs pos="100000">
                  <a:schemeClr val="folHlink"/>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altLang="zh-CN" noProof="1">
                <a:solidFill>
                  <a:srgbClr val="FFFFFF"/>
                </a:solidFill>
                <a:latin typeface="Calibri" panose="020F0502020204030204" pitchFamily="34" charset="0"/>
                <a:ea typeface="ＭＳ Ｐゴシック" panose="020B0600070205080204" pitchFamily="34" charset="-128"/>
              </a:endParaRPr>
            </a:p>
          </p:txBody>
        </p:sp>
        <p:sp>
          <p:nvSpPr>
            <p:cNvPr id="5" name="Pentagon 12"/>
            <p:cNvSpPr>
              <a:spLocks noChangeArrowheads="1"/>
            </p:cNvSpPr>
            <p:nvPr/>
          </p:nvSpPr>
          <p:spPr bwMode="auto">
            <a:xfrm>
              <a:off x="3436" y="1298"/>
              <a:ext cx="567" cy="181"/>
            </a:xfrm>
            <a:prstGeom prst="homePlate">
              <a:avLst>
                <a:gd name="adj" fmla="val 0"/>
              </a:avLst>
            </a:prstGeom>
            <a:gradFill rotWithShape="1">
              <a:gsLst>
                <a:gs pos="0">
                  <a:srgbClr val="7FAC00"/>
                </a:gs>
                <a:gs pos="100000">
                  <a:schemeClr val="folHlink"/>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altLang="zh-CN" noProof="1">
                <a:solidFill>
                  <a:srgbClr val="FFFFFF"/>
                </a:solidFill>
                <a:latin typeface="Calibri" panose="020F0502020204030204" pitchFamily="34" charset="0"/>
                <a:ea typeface="ＭＳ Ｐゴシック" panose="020B0600070205080204" pitchFamily="34" charset="-128"/>
              </a:endParaRPr>
            </a:p>
          </p:txBody>
        </p:sp>
        <p:sp>
          <p:nvSpPr>
            <p:cNvPr id="6" name="Pentagon 12"/>
            <p:cNvSpPr>
              <a:spLocks noChangeArrowheads="1"/>
            </p:cNvSpPr>
            <p:nvPr/>
          </p:nvSpPr>
          <p:spPr bwMode="auto">
            <a:xfrm>
              <a:off x="3999" y="1298"/>
              <a:ext cx="567" cy="181"/>
            </a:xfrm>
            <a:prstGeom prst="homePlate">
              <a:avLst>
                <a:gd name="adj" fmla="val 0"/>
              </a:avLst>
            </a:prstGeom>
            <a:gradFill rotWithShape="1">
              <a:gsLst>
                <a:gs pos="0">
                  <a:srgbClr val="7FAC00"/>
                </a:gs>
                <a:gs pos="100000">
                  <a:schemeClr val="folHlink"/>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altLang="zh-CN" noProof="1">
                <a:solidFill>
                  <a:srgbClr val="FFFFFF"/>
                </a:solidFill>
                <a:latin typeface="Calibri" panose="020F0502020204030204" pitchFamily="34" charset="0"/>
                <a:ea typeface="ＭＳ Ｐゴシック" panose="020B0600070205080204" pitchFamily="34" charset="-128"/>
              </a:endParaRPr>
            </a:p>
          </p:txBody>
        </p:sp>
        <p:sp>
          <p:nvSpPr>
            <p:cNvPr id="7" name="Pentagon 12"/>
            <p:cNvSpPr>
              <a:spLocks noChangeArrowheads="1"/>
            </p:cNvSpPr>
            <p:nvPr/>
          </p:nvSpPr>
          <p:spPr bwMode="auto">
            <a:xfrm>
              <a:off x="4564" y="1298"/>
              <a:ext cx="567" cy="181"/>
            </a:xfrm>
            <a:prstGeom prst="homePlate">
              <a:avLst>
                <a:gd name="adj" fmla="val 41985"/>
              </a:avLst>
            </a:prstGeom>
            <a:gradFill rotWithShape="1">
              <a:gsLst>
                <a:gs pos="0">
                  <a:srgbClr val="242424"/>
                </a:gs>
                <a:gs pos="50000">
                  <a:schemeClr val="tx1"/>
                </a:gs>
                <a:gs pos="100000">
                  <a:srgbClr val="242424"/>
                </a:gs>
              </a:gsLst>
              <a:lin ang="540000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altLang="zh-CN" noProof="1">
                <a:solidFill>
                  <a:srgbClr val="FFFFFF"/>
                </a:solidFill>
                <a:latin typeface="Calibri" panose="020F0502020204030204" pitchFamily="34" charset="0"/>
                <a:ea typeface="ＭＳ Ｐゴシック" panose="020B0600070205080204" pitchFamily="34" charset="-128"/>
              </a:endParaRPr>
            </a:p>
          </p:txBody>
        </p:sp>
        <p:sp>
          <p:nvSpPr>
            <p:cNvPr id="8" name="Pentagon 12"/>
            <p:cNvSpPr>
              <a:spLocks noChangeArrowheads="1"/>
            </p:cNvSpPr>
            <p:nvPr/>
          </p:nvSpPr>
          <p:spPr bwMode="auto">
            <a:xfrm>
              <a:off x="642" y="1298"/>
              <a:ext cx="544" cy="181"/>
            </a:xfrm>
            <a:prstGeom prst="homePlate">
              <a:avLst>
                <a:gd name="adj" fmla="val 0"/>
              </a:avLst>
            </a:prstGeom>
            <a:gradFill rotWithShape="1">
              <a:gsLst>
                <a:gs pos="0">
                  <a:srgbClr val="7FAC00"/>
                </a:gs>
                <a:gs pos="100000">
                  <a:schemeClr val="folHlink"/>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altLang="zh-CN" noProof="1">
                <a:solidFill>
                  <a:srgbClr val="FFFFFF"/>
                </a:solidFill>
                <a:latin typeface="Calibri" panose="020F0502020204030204" pitchFamily="34" charset="0"/>
                <a:ea typeface="ＭＳ Ｐゴシック" panose="020B0600070205080204" pitchFamily="34" charset="-128"/>
              </a:endParaRPr>
            </a:p>
          </p:txBody>
        </p:sp>
        <p:sp>
          <p:nvSpPr>
            <p:cNvPr id="44073" name="Line 41"/>
            <p:cNvSpPr>
              <a:spLocks noChangeShapeType="1"/>
            </p:cNvSpPr>
            <p:nvPr/>
          </p:nvSpPr>
          <p:spPr bwMode="auto">
            <a:xfrm>
              <a:off x="1186" y="1304"/>
              <a:ext cx="0" cy="136"/>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74" name="Line 42"/>
            <p:cNvSpPr>
              <a:spLocks noChangeShapeType="1"/>
            </p:cNvSpPr>
            <p:nvPr/>
          </p:nvSpPr>
          <p:spPr bwMode="auto">
            <a:xfrm>
              <a:off x="1749" y="1304"/>
              <a:ext cx="0" cy="136"/>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75" name="Line 43"/>
            <p:cNvSpPr>
              <a:spLocks noChangeShapeType="1"/>
            </p:cNvSpPr>
            <p:nvPr/>
          </p:nvSpPr>
          <p:spPr bwMode="auto">
            <a:xfrm>
              <a:off x="2312" y="1304"/>
              <a:ext cx="0" cy="136"/>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76" name="Line 44"/>
            <p:cNvSpPr>
              <a:spLocks noChangeShapeType="1"/>
            </p:cNvSpPr>
            <p:nvPr/>
          </p:nvSpPr>
          <p:spPr bwMode="auto">
            <a:xfrm>
              <a:off x="2875" y="1304"/>
              <a:ext cx="0" cy="136"/>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77" name="Line 45"/>
            <p:cNvSpPr>
              <a:spLocks noChangeShapeType="1"/>
            </p:cNvSpPr>
            <p:nvPr/>
          </p:nvSpPr>
          <p:spPr bwMode="auto">
            <a:xfrm>
              <a:off x="4002" y="1304"/>
              <a:ext cx="0" cy="136"/>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78" name="Line 46"/>
            <p:cNvSpPr>
              <a:spLocks noChangeShapeType="1"/>
            </p:cNvSpPr>
            <p:nvPr/>
          </p:nvSpPr>
          <p:spPr bwMode="auto">
            <a:xfrm>
              <a:off x="3438" y="1304"/>
              <a:ext cx="0" cy="136"/>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Pentagon 12"/>
            <p:cNvSpPr>
              <a:spLocks noChangeArrowheads="1"/>
            </p:cNvSpPr>
            <p:nvPr/>
          </p:nvSpPr>
          <p:spPr bwMode="auto">
            <a:xfrm>
              <a:off x="657" y="1298"/>
              <a:ext cx="3856" cy="181"/>
            </a:xfrm>
            <a:prstGeom prst="homePlate">
              <a:avLst>
                <a:gd name="adj" fmla="val 0"/>
              </a:avLst>
            </a:prstGeom>
            <a:gradFill rotWithShape="1">
              <a:gsLst>
                <a:gs pos="0">
                  <a:schemeClr val="folHlink">
                    <a:alpha val="0"/>
                  </a:schemeClr>
                </a:gs>
                <a:gs pos="100000">
                  <a:schemeClr val="folHlink"/>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altLang="zh-CN" noProof="1">
                <a:solidFill>
                  <a:srgbClr val="FFFFFF"/>
                </a:solidFill>
                <a:latin typeface="Calibri" panose="020F0502020204030204" pitchFamily="34" charset="0"/>
                <a:ea typeface="ＭＳ Ｐゴシック" panose="020B0600070205080204" pitchFamily="34" charset="-128"/>
              </a:endParaRPr>
            </a:p>
          </p:txBody>
        </p:sp>
      </p:grpSp>
      <p:sp>
        <p:nvSpPr>
          <p:cNvPr id="44080" name="Text Box 48"/>
          <p:cNvSpPr txBox="1">
            <a:spLocks noChangeArrowheads="1"/>
          </p:cNvSpPr>
          <p:nvPr/>
        </p:nvSpPr>
        <p:spPr bwMode="auto">
          <a:xfrm>
            <a:off x="4487416" y="3820799"/>
            <a:ext cx="5100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t>1999</a:t>
            </a:r>
            <a:endParaRPr lang="en-US" altLang="zh-CN" sz="1400" b="1" dirty="0"/>
          </a:p>
        </p:txBody>
      </p:sp>
      <p:sp>
        <p:nvSpPr>
          <p:cNvPr id="44081" name="Text Box 49"/>
          <p:cNvSpPr txBox="1">
            <a:spLocks noChangeArrowheads="1"/>
          </p:cNvSpPr>
          <p:nvPr/>
        </p:nvSpPr>
        <p:spPr bwMode="auto">
          <a:xfrm>
            <a:off x="6255890" y="3820799"/>
            <a:ext cx="5245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t>2001</a:t>
            </a:r>
          </a:p>
        </p:txBody>
      </p:sp>
      <p:sp>
        <p:nvSpPr>
          <p:cNvPr id="44082" name="Text Box 50"/>
          <p:cNvSpPr txBox="1">
            <a:spLocks noChangeArrowheads="1"/>
          </p:cNvSpPr>
          <p:nvPr/>
        </p:nvSpPr>
        <p:spPr bwMode="auto">
          <a:xfrm>
            <a:off x="7140129" y="3820799"/>
            <a:ext cx="5245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t>2004</a:t>
            </a:r>
            <a:endParaRPr lang="en-US" altLang="zh-CN" sz="1400" b="1" dirty="0"/>
          </a:p>
        </p:txBody>
      </p:sp>
      <p:sp>
        <p:nvSpPr>
          <p:cNvPr id="44083" name="Text Box 51"/>
          <p:cNvSpPr txBox="1">
            <a:spLocks noChangeArrowheads="1"/>
          </p:cNvSpPr>
          <p:nvPr/>
        </p:nvSpPr>
        <p:spPr bwMode="auto">
          <a:xfrm>
            <a:off x="8025953" y="3820799"/>
            <a:ext cx="5245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t>2009</a:t>
            </a:r>
            <a:endParaRPr lang="en-US" altLang="zh-CN" sz="1400" b="1" dirty="0"/>
          </a:p>
        </p:txBody>
      </p:sp>
      <p:sp>
        <p:nvSpPr>
          <p:cNvPr id="44084" name="Text Box 52"/>
          <p:cNvSpPr txBox="1">
            <a:spLocks noChangeArrowheads="1"/>
          </p:cNvSpPr>
          <p:nvPr/>
        </p:nvSpPr>
        <p:spPr bwMode="auto">
          <a:xfrm>
            <a:off x="8910190" y="3820799"/>
            <a:ext cx="49564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t>2011</a:t>
            </a:r>
            <a:endParaRPr lang="en-US" altLang="zh-CN" sz="1400" b="1" dirty="0"/>
          </a:p>
        </p:txBody>
      </p:sp>
      <p:sp>
        <p:nvSpPr>
          <p:cNvPr id="44085" name="Text Box 53"/>
          <p:cNvSpPr txBox="1">
            <a:spLocks noChangeArrowheads="1"/>
          </p:cNvSpPr>
          <p:nvPr/>
        </p:nvSpPr>
        <p:spPr bwMode="auto">
          <a:xfrm>
            <a:off x="9794428" y="3820799"/>
            <a:ext cx="5100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2014</a:t>
            </a:r>
          </a:p>
        </p:txBody>
      </p:sp>
      <p:sp>
        <p:nvSpPr>
          <p:cNvPr id="44086" name="Text Box 54"/>
          <p:cNvSpPr txBox="1">
            <a:spLocks noChangeArrowheads="1"/>
          </p:cNvSpPr>
          <p:nvPr/>
        </p:nvSpPr>
        <p:spPr bwMode="auto">
          <a:xfrm>
            <a:off x="10543719" y="3820799"/>
            <a:ext cx="95410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solidFill>
                  <a:schemeClr val="bg1"/>
                </a:solidFill>
              </a:rPr>
              <a:t>2016</a:t>
            </a:r>
            <a:r>
              <a:rPr lang="zh-CN" altLang="en-US" sz="1400" b="1" dirty="0" smtClean="0">
                <a:solidFill>
                  <a:schemeClr val="bg1"/>
                </a:solidFill>
              </a:rPr>
              <a:t>年</a:t>
            </a:r>
            <a:r>
              <a:rPr lang="en-US" altLang="zh-CN" sz="1400" b="1" dirty="0" smtClean="0">
                <a:solidFill>
                  <a:schemeClr val="bg1"/>
                </a:solidFill>
              </a:rPr>
              <a:t>9</a:t>
            </a:r>
            <a:r>
              <a:rPr lang="zh-CN" altLang="en-US" sz="1400" b="1" dirty="0" smtClean="0">
                <a:solidFill>
                  <a:schemeClr val="bg1"/>
                </a:solidFill>
              </a:rPr>
              <a:t>月</a:t>
            </a:r>
            <a:endParaRPr lang="en-US" altLang="zh-CN" sz="1400" b="1" dirty="0">
              <a:solidFill>
                <a:schemeClr val="bg1"/>
              </a:solidFill>
            </a:endParaRPr>
          </a:p>
        </p:txBody>
      </p:sp>
      <p:sp>
        <p:nvSpPr>
          <p:cNvPr id="44087" name="Text Box 55"/>
          <p:cNvSpPr txBox="1">
            <a:spLocks noChangeArrowheads="1"/>
          </p:cNvSpPr>
          <p:nvPr/>
        </p:nvSpPr>
        <p:spPr bwMode="auto">
          <a:xfrm>
            <a:off x="5371654" y="3820799"/>
            <a:ext cx="5245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t>2000</a:t>
            </a:r>
            <a:endParaRPr lang="en-US" altLang="zh-CN" sz="1400" b="1" dirty="0"/>
          </a:p>
        </p:txBody>
      </p:sp>
      <p:sp>
        <p:nvSpPr>
          <p:cNvPr id="44088" name="Text Box 56"/>
          <p:cNvSpPr txBox="1">
            <a:spLocks noChangeArrowheads="1"/>
          </p:cNvSpPr>
          <p:nvPr/>
        </p:nvSpPr>
        <p:spPr bwMode="auto">
          <a:xfrm rot="3914551">
            <a:off x="3462889" y="2544594"/>
            <a:ext cx="234224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dirty="0" smtClean="0">
                <a:ea typeface="微软雅黑" panose="020B0503020204020204" pitchFamily="34" charset="-122"/>
              </a:rPr>
              <a:t>SUN</a:t>
            </a:r>
            <a:r>
              <a:rPr lang="zh-CN" altLang="en-US" sz="1600" dirty="0" smtClean="0">
                <a:ea typeface="微软雅黑" panose="020B0503020204020204" pitchFamily="34" charset="-122"/>
              </a:rPr>
              <a:t>发布</a:t>
            </a:r>
            <a:r>
              <a:rPr lang="en-US" altLang="zh-CN" sz="1600" dirty="0" smtClean="0">
                <a:ea typeface="微软雅黑" panose="020B0503020204020204" pitchFamily="34" charset="-122"/>
              </a:rPr>
              <a:t>Java</a:t>
            </a:r>
            <a:r>
              <a:rPr lang="zh-CN" altLang="en-US" sz="1600" dirty="0" smtClean="0">
                <a:ea typeface="微软雅黑" panose="020B0503020204020204" pitchFamily="34" charset="-122"/>
              </a:rPr>
              <a:t>的三个版本</a:t>
            </a:r>
            <a:endParaRPr lang="zh-CN" altLang="en-US" sz="1600" dirty="0">
              <a:ea typeface="微软雅黑" panose="020B0503020204020204" pitchFamily="34" charset="-122"/>
            </a:endParaRPr>
          </a:p>
        </p:txBody>
      </p:sp>
      <p:sp>
        <p:nvSpPr>
          <p:cNvPr id="44089" name="Text Box 57"/>
          <p:cNvSpPr txBox="1">
            <a:spLocks noChangeArrowheads="1"/>
          </p:cNvSpPr>
          <p:nvPr/>
        </p:nvSpPr>
        <p:spPr bwMode="auto">
          <a:xfrm rot="3914551">
            <a:off x="4799279" y="2866613"/>
            <a:ext cx="16546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dirty="0" smtClean="0">
                <a:ea typeface="微软雅黑" panose="020B0503020204020204" pitchFamily="34" charset="-122"/>
              </a:rPr>
              <a:t>JDK1.2</a:t>
            </a:r>
            <a:r>
              <a:rPr lang="zh-CN" altLang="en-US" sz="1600" dirty="0" smtClean="0">
                <a:ea typeface="微软雅黑" panose="020B0503020204020204" pitchFamily="34" charset="-122"/>
              </a:rPr>
              <a:t>、</a:t>
            </a:r>
            <a:r>
              <a:rPr lang="en-US" altLang="zh-CN" sz="1600" dirty="0" smtClean="0">
                <a:ea typeface="微软雅黑" panose="020B0503020204020204" pitchFamily="34" charset="-122"/>
              </a:rPr>
              <a:t>1.3</a:t>
            </a:r>
            <a:r>
              <a:rPr lang="zh-CN" altLang="en-US" sz="1600" dirty="0">
                <a:ea typeface="微软雅黑" panose="020B0503020204020204" pitchFamily="34" charset="-122"/>
              </a:rPr>
              <a:t>发布</a:t>
            </a:r>
          </a:p>
        </p:txBody>
      </p:sp>
      <p:sp>
        <p:nvSpPr>
          <p:cNvPr id="44090" name="Text Box 58"/>
          <p:cNvSpPr txBox="1">
            <a:spLocks noChangeArrowheads="1"/>
          </p:cNvSpPr>
          <p:nvPr/>
        </p:nvSpPr>
        <p:spPr bwMode="auto">
          <a:xfrm rot="3914551">
            <a:off x="5940077" y="2861183"/>
            <a:ext cx="126669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dirty="0" smtClean="0">
                <a:ea typeface="微软雅黑" panose="020B0503020204020204" pitchFamily="34" charset="-122"/>
              </a:rPr>
              <a:t>J2EE1.3</a:t>
            </a:r>
            <a:r>
              <a:rPr lang="zh-CN" altLang="en-US" sz="1600" dirty="0" smtClean="0">
                <a:ea typeface="微软雅黑" panose="020B0503020204020204" pitchFamily="34" charset="-122"/>
              </a:rPr>
              <a:t>发布</a:t>
            </a:r>
            <a:endParaRPr lang="zh-CN" altLang="en-US" sz="1600" dirty="0">
              <a:ea typeface="微软雅黑" panose="020B0503020204020204" pitchFamily="34" charset="-122"/>
            </a:endParaRPr>
          </a:p>
        </p:txBody>
      </p:sp>
      <p:sp>
        <p:nvSpPr>
          <p:cNvPr id="44091" name="Text Box 59"/>
          <p:cNvSpPr txBox="1">
            <a:spLocks noChangeArrowheads="1"/>
          </p:cNvSpPr>
          <p:nvPr/>
        </p:nvSpPr>
        <p:spPr bwMode="auto">
          <a:xfrm rot="3914551">
            <a:off x="6781399" y="2852795"/>
            <a:ext cx="12298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dirty="0" smtClean="0">
                <a:ea typeface="微软雅黑" panose="020B0503020204020204" pitchFamily="34" charset="-122"/>
              </a:rPr>
              <a:t>J2SE1.5</a:t>
            </a:r>
            <a:r>
              <a:rPr lang="zh-CN" altLang="en-US" sz="1600" dirty="0" smtClean="0">
                <a:ea typeface="微软雅黑" panose="020B0503020204020204" pitchFamily="34" charset="-122"/>
              </a:rPr>
              <a:t>发布</a:t>
            </a:r>
            <a:endParaRPr lang="zh-CN" altLang="en-US" sz="1600" dirty="0">
              <a:ea typeface="微软雅黑" panose="020B0503020204020204" pitchFamily="34" charset="-122"/>
            </a:endParaRPr>
          </a:p>
        </p:txBody>
      </p:sp>
      <p:sp>
        <p:nvSpPr>
          <p:cNvPr id="44092" name="Text Box 60"/>
          <p:cNvSpPr txBox="1">
            <a:spLocks noChangeArrowheads="1"/>
          </p:cNvSpPr>
          <p:nvPr/>
        </p:nvSpPr>
        <p:spPr bwMode="auto">
          <a:xfrm rot="3914551">
            <a:off x="6942298" y="2554027"/>
            <a:ext cx="23214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smtClean="0">
                <a:ea typeface="微软雅黑" panose="020B0503020204020204" pitchFamily="34" charset="-122"/>
              </a:rPr>
              <a:t>甲骨文</a:t>
            </a:r>
            <a:r>
              <a:rPr lang="en-US" altLang="zh-CN" sz="1600" dirty="0" smtClean="0">
                <a:ea typeface="微软雅黑" panose="020B0503020204020204" pitchFamily="34" charset="-122"/>
              </a:rPr>
              <a:t>74</a:t>
            </a:r>
            <a:r>
              <a:rPr lang="zh-CN" altLang="en-US" sz="1600" dirty="0" smtClean="0">
                <a:ea typeface="微软雅黑" panose="020B0503020204020204" pitchFamily="34" charset="-122"/>
              </a:rPr>
              <a:t>亿美元收购</a:t>
            </a:r>
            <a:r>
              <a:rPr lang="en-US" altLang="zh-CN" sz="1600" dirty="0" smtClean="0">
                <a:ea typeface="微软雅黑" panose="020B0503020204020204" pitchFamily="34" charset="-122"/>
              </a:rPr>
              <a:t>Sun</a:t>
            </a:r>
            <a:endParaRPr lang="zh-CN" altLang="en-US" sz="1600" dirty="0">
              <a:ea typeface="微软雅黑" panose="020B0503020204020204" pitchFamily="34" charset="-122"/>
            </a:endParaRPr>
          </a:p>
        </p:txBody>
      </p:sp>
      <p:sp>
        <p:nvSpPr>
          <p:cNvPr id="44093" name="Text Box 61"/>
          <p:cNvSpPr txBox="1">
            <a:spLocks noChangeArrowheads="1"/>
          </p:cNvSpPr>
          <p:nvPr/>
        </p:nvSpPr>
        <p:spPr bwMode="auto">
          <a:xfrm rot="3914551">
            <a:off x="8224199" y="2729943"/>
            <a:ext cx="20382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600" dirty="0" smtClean="0">
                <a:ea typeface="微软雅黑" panose="020B0503020204020204" pitchFamily="34" charset="-122"/>
              </a:rPr>
              <a:t>发布</a:t>
            </a:r>
            <a:r>
              <a:rPr lang="en-US" altLang="zh-CN" sz="1600" dirty="0" smtClean="0">
                <a:ea typeface="微软雅黑" panose="020B0503020204020204" pitchFamily="34" charset="-122"/>
              </a:rPr>
              <a:t>java7.0</a:t>
            </a:r>
            <a:r>
              <a:rPr lang="zh-CN" altLang="en-US" sz="1600" dirty="0" smtClean="0">
                <a:ea typeface="微软雅黑" panose="020B0503020204020204" pitchFamily="34" charset="-122"/>
              </a:rPr>
              <a:t>的正式版</a:t>
            </a:r>
            <a:endParaRPr lang="zh-CN" altLang="en-US" sz="1600" dirty="0">
              <a:ea typeface="微软雅黑" panose="020B0503020204020204" pitchFamily="34" charset="-122"/>
            </a:endParaRPr>
          </a:p>
        </p:txBody>
      </p:sp>
      <p:sp>
        <p:nvSpPr>
          <p:cNvPr id="44094" name="Text Box 62"/>
          <p:cNvSpPr txBox="1">
            <a:spLocks noChangeArrowheads="1"/>
          </p:cNvSpPr>
          <p:nvPr/>
        </p:nvSpPr>
        <p:spPr bwMode="auto">
          <a:xfrm rot="3914551">
            <a:off x="10426621" y="2845993"/>
            <a:ext cx="13563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smtClean="0">
                <a:ea typeface="微软雅黑" panose="020B0503020204020204" pitchFamily="34" charset="-122"/>
              </a:rPr>
              <a:t>将发布</a:t>
            </a:r>
            <a:r>
              <a:rPr lang="en-US" altLang="zh-CN" sz="1600" dirty="0" smtClean="0">
                <a:ea typeface="微软雅黑" panose="020B0503020204020204" pitchFamily="34" charset="-122"/>
              </a:rPr>
              <a:t>Java9.0</a:t>
            </a:r>
            <a:endParaRPr lang="zh-CN" altLang="en-US" sz="1600" dirty="0">
              <a:ea typeface="微软雅黑" panose="020B0503020204020204" pitchFamily="34" charset="-122"/>
            </a:endParaRPr>
          </a:p>
        </p:txBody>
      </p:sp>
      <p:sp>
        <p:nvSpPr>
          <p:cNvPr id="44095" name="Line 63"/>
          <p:cNvSpPr>
            <a:spLocks noChangeShapeType="1"/>
          </p:cNvSpPr>
          <p:nvPr/>
        </p:nvSpPr>
        <p:spPr bwMode="auto">
          <a:xfrm>
            <a:off x="4334366" y="2605678"/>
            <a:ext cx="503237" cy="107950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6" name="Line 64"/>
          <p:cNvSpPr>
            <a:spLocks noChangeShapeType="1"/>
          </p:cNvSpPr>
          <p:nvPr/>
        </p:nvSpPr>
        <p:spPr bwMode="auto">
          <a:xfrm>
            <a:off x="5139226" y="2605678"/>
            <a:ext cx="503238" cy="107950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7" name="Line 65"/>
          <p:cNvSpPr>
            <a:spLocks noChangeShapeType="1"/>
          </p:cNvSpPr>
          <p:nvPr/>
        </p:nvSpPr>
        <p:spPr bwMode="auto">
          <a:xfrm>
            <a:off x="6067811" y="2579589"/>
            <a:ext cx="503237" cy="107950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8" name="Line 66"/>
          <p:cNvSpPr>
            <a:spLocks noChangeShapeType="1"/>
          </p:cNvSpPr>
          <p:nvPr/>
        </p:nvSpPr>
        <p:spPr bwMode="auto">
          <a:xfrm>
            <a:off x="6920056" y="2591861"/>
            <a:ext cx="503238" cy="107950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9" name="Line 67"/>
          <p:cNvSpPr>
            <a:spLocks noChangeShapeType="1"/>
          </p:cNvSpPr>
          <p:nvPr/>
        </p:nvSpPr>
        <p:spPr bwMode="auto">
          <a:xfrm>
            <a:off x="7796785" y="2591861"/>
            <a:ext cx="503237" cy="107950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00" name="Line 68"/>
          <p:cNvSpPr>
            <a:spLocks noChangeShapeType="1"/>
          </p:cNvSpPr>
          <p:nvPr/>
        </p:nvSpPr>
        <p:spPr bwMode="auto">
          <a:xfrm>
            <a:off x="8763411" y="2591861"/>
            <a:ext cx="503238" cy="107950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01" name="Line 69"/>
          <p:cNvSpPr>
            <a:spLocks noChangeShapeType="1"/>
          </p:cNvSpPr>
          <p:nvPr/>
        </p:nvSpPr>
        <p:spPr bwMode="auto">
          <a:xfrm>
            <a:off x="10569129" y="2618496"/>
            <a:ext cx="503237" cy="107950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3" name="Group 32"/>
          <p:cNvGrpSpPr>
            <a:grpSpLocks/>
          </p:cNvGrpSpPr>
          <p:nvPr/>
        </p:nvGrpSpPr>
        <p:grpSpPr bwMode="auto">
          <a:xfrm>
            <a:off x="711524" y="3820798"/>
            <a:ext cx="3636192" cy="296863"/>
            <a:chOff x="1737" y="1298"/>
            <a:chExt cx="2266" cy="187"/>
          </a:xfrm>
        </p:grpSpPr>
        <p:sp>
          <p:nvSpPr>
            <p:cNvPr id="65" name="Pentagon 12"/>
            <p:cNvSpPr>
              <a:spLocks noChangeArrowheads="1"/>
            </p:cNvSpPr>
            <p:nvPr/>
          </p:nvSpPr>
          <p:spPr bwMode="auto">
            <a:xfrm>
              <a:off x="1737" y="1298"/>
              <a:ext cx="567" cy="181"/>
            </a:xfrm>
            <a:prstGeom prst="homePlate">
              <a:avLst>
                <a:gd name="adj" fmla="val 0"/>
              </a:avLst>
            </a:prstGeom>
            <a:gradFill rotWithShape="1">
              <a:gsLst>
                <a:gs pos="0">
                  <a:srgbClr val="7FAC00"/>
                </a:gs>
                <a:gs pos="100000">
                  <a:schemeClr val="folHlink"/>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altLang="zh-CN" noProof="1">
                <a:solidFill>
                  <a:srgbClr val="FFFFFF"/>
                </a:solidFill>
                <a:latin typeface="Calibri" panose="020F0502020204030204" pitchFamily="34" charset="0"/>
                <a:ea typeface="ＭＳ Ｐゴシック" panose="020B0600070205080204" pitchFamily="34" charset="-128"/>
              </a:endParaRPr>
            </a:p>
          </p:txBody>
        </p:sp>
        <p:sp>
          <p:nvSpPr>
            <p:cNvPr id="66" name="Pentagon 12"/>
            <p:cNvSpPr>
              <a:spLocks noChangeArrowheads="1"/>
            </p:cNvSpPr>
            <p:nvPr/>
          </p:nvSpPr>
          <p:spPr bwMode="auto">
            <a:xfrm>
              <a:off x="2290" y="1298"/>
              <a:ext cx="584" cy="181"/>
            </a:xfrm>
            <a:prstGeom prst="homePlate">
              <a:avLst>
                <a:gd name="adj" fmla="val 0"/>
              </a:avLst>
            </a:prstGeom>
            <a:gradFill rotWithShape="1">
              <a:gsLst>
                <a:gs pos="0">
                  <a:srgbClr val="7FAC00"/>
                </a:gs>
                <a:gs pos="100000">
                  <a:schemeClr val="folHlink"/>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altLang="zh-CN" noProof="1">
                <a:solidFill>
                  <a:srgbClr val="FFFFFF"/>
                </a:solidFill>
                <a:latin typeface="Calibri" panose="020F0502020204030204" pitchFamily="34" charset="0"/>
                <a:ea typeface="ＭＳ Ｐゴシック" panose="020B0600070205080204" pitchFamily="34" charset="-128"/>
              </a:endParaRPr>
            </a:p>
          </p:txBody>
        </p:sp>
        <p:sp>
          <p:nvSpPr>
            <p:cNvPr id="67" name="Pentagon 12"/>
            <p:cNvSpPr>
              <a:spLocks noChangeArrowheads="1"/>
            </p:cNvSpPr>
            <p:nvPr/>
          </p:nvSpPr>
          <p:spPr bwMode="auto">
            <a:xfrm>
              <a:off x="2874" y="1298"/>
              <a:ext cx="567" cy="181"/>
            </a:xfrm>
            <a:prstGeom prst="homePlate">
              <a:avLst>
                <a:gd name="adj" fmla="val 0"/>
              </a:avLst>
            </a:prstGeom>
            <a:gradFill rotWithShape="1">
              <a:gsLst>
                <a:gs pos="0">
                  <a:srgbClr val="7FAC00"/>
                </a:gs>
                <a:gs pos="100000">
                  <a:schemeClr val="folHlink"/>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altLang="zh-CN" noProof="1">
                <a:solidFill>
                  <a:srgbClr val="FFFFFF"/>
                </a:solidFill>
                <a:latin typeface="Calibri" panose="020F0502020204030204" pitchFamily="34" charset="0"/>
                <a:ea typeface="ＭＳ Ｐゴシック" panose="020B0600070205080204" pitchFamily="34" charset="-128"/>
              </a:endParaRPr>
            </a:p>
          </p:txBody>
        </p:sp>
        <p:sp>
          <p:nvSpPr>
            <p:cNvPr id="68" name="Pentagon 12"/>
            <p:cNvSpPr>
              <a:spLocks noChangeArrowheads="1"/>
            </p:cNvSpPr>
            <p:nvPr/>
          </p:nvSpPr>
          <p:spPr bwMode="auto">
            <a:xfrm>
              <a:off x="3436" y="1298"/>
              <a:ext cx="567" cy="181"/>
            </a:xfrm>
            <a:prstGeom prst="homePlate">
              <a:avLst>
                <a:gd name="adj" fmla="val 0"/>
              </a:avLst>
            </a:prstGeom>
            <a:gradFill rotWithShape="1">
              <a:gsLst>
                <a:gs pos="0">
                  <a:srgbClr val="7FAC00"/>
                </a:gs>
                <a:gs pos="100000">
                  <a:schemeClr val="folHlink"/>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altLang="zh-CN" noProof="1">
                <a:solidFill>
                  <a:srgbClr val="FFFFFF"/>
                </a:solidFill>
                <a:latin typeface="Calibri" panose="020F0502020204030204" pitchFamily="34" charset="0"/>
                <a:ea typeface="ＭＳ Ｐゴシック" panose="020B0600070205080204" pitchFamily="34" charset="-128"/>
              </a:endParaRPr>
            </a:p>
          </p:txBody>
        </p:sp>
        <p:sp>
          <p:nvSpPr>
            <p:cNvPr id="73" name="Line 42"/>
            <p:cNvSpPr>
              <a:spLocks noChangeShapeType="1"/>
            </p:cNvSpPr>
            <p:nvPr/>
          </p:nvSpPr>
          <p:spPr bwMode="auto">
            <a:xfrm>
              <a:off x="1749" y="1304"/>
              <a:ext cx="0" cy="136"/>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43"/>
            <p:cNvSpPr>
              <a:spLocks noChangeShapeType="1"/>
            </p:cNvSpPr>
            <p:nvPr/>
          </p:nvSpPr>
          <p:spPr bwMode="auto">
            <a:xfrm>
              <a:off x="2312" y="1304"/>
              <a:ext cx="0" cy="136"/>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Line 44"/>
            <p:cNvSpPr>
              <a:spLocks noChangeShapeType="1"/>
            </p:cNvSpPr>
            <p:nvPr/>
          </p:nvSpPr>
          <p:spPr bwMode="auto">
            <a:xfrm>
              <a:off x="2875" y="1304"/>
              <a:ext cx="0" cy="136"/>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Line 45"/>
            <p:cNvSpPr>
              <a:spLocks noChangeShapeType="1"/>
            </p:cNvSpPr>
            <p:nvPr/>
          </p:nvSpPr>
          <p:spPr bwMode="auto">
            <a:xfrm>
              <a:off x="4002" y="1304"/>
              <a:ext cx="0" cy="136"/>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 name="Line 46"/>
            <p:cNvSpPr>
              <a:spLocks noChangeShapeType="1"/>
            </p:cNvSpPr>
            <p:nvPr/>
          </p:nvSpPr>
          <p:spPr bwMode="auto">
            <a:xfrm>
              <a:off x="3438" y="1304"/>
              <a:ext cx="0" cy="136"/>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Pentagon 12"/>
            <p:cNvSpPr>
              <a:spLocks noChangeArrowheads="1"/>
            </p:cNvSpPr>
            <p:nvPr/>
          </p:nvSpPr>
          <p:spPr bwMode="auto">
            <a:xfrm>
              <a:off x="1747" y="1304"/>
              <a:ext cx="2255" cy="181"/>
            </a:xfrm>
            <a:prstGeom prst="homePlate">
              <a:avLst>
                <a:gd name="adj" fmla="val 0"/>
              </a:avLst>
            </a:prstGeom>
            <a:gradFill rotWithShape="1">
              <a:gsLst>
                <a:gs pos="0">
                  <a:schemeClr val="folHlink">
                    <a:alpha val="0"/>
                  </a:schemeClr>
                </a:gs>
                <a:gs pos="100000">
                  <a:schemeClr val="folHlink"/>
                </a:gs>
              </a:gsLst>
              <a:lin ang="54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indent="-342900">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Calibri" panose="020F0502020204030204" pitchFamily="34" charset="0"/>
                <a:buAutoNum type="arabicPeriod"/>
              </a:pPr>
              <a:endParaRPr lang="zh-CN" altLang="zh-CN" noProof="1">
                <a:solidFill>
                  <a:srgbClr val="FFFFFF"/>
                </a:solidFill>
                <a:latin typeface="Calibri" panose="020F0502020204030204" pitchFamily="34" charset="0"/>
                <a:ea typeface="ＭＳ Ｐゴシック" panose="020B0600070205080204" pitchFamily="34" charset="-128"/>
              </a:endParaRPr>
            </a:p>
          </p:txBody>
        </p:sp>
      </p:grpSp>
      <p:sp>
        <p:nvSpPr>
          <p:cNvPr id="79" name="Rectangle 3"/>
          <p:cNvSpPr>
            <a:spLocks noChangeArrowheads="1"/>
          </p:cNvSpPr>
          <p:nvPr/>
        </p:nvSpPr>
        <p:spPr bwMode="auto">
          <a:xfrm>
            <a:off x="717421" y="4110655"/>
            <a:ext cx="3712052" cy="136700"/>
          </a:xfrm>
          <a:prstGeom prst="rect">
            <a:avLst/>
          </a:prstGeom>
          <a:gradFill rotWithShape="1">
            <a:gsLst>
              <a:gs pos="0">
                <a:srgbClr val="969696"/>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noProof="1">
              <a:solidFill>
                <a:srgbClr val="000000"/>
              </a:solidFill>
              <a:ea typeface="ＭＳ Ｐゴシック" panose="020B0600070205080204" pitchFamily="34" charset="-128"/>
            </a:endParaRPr>
          </a:p>
        </p:txBody>
      </p:sp>
      <p:sp>
        <p:nvSpPr>
          <p:cNvPr id="80" name="Text Box 56"/>
          <p:cNvSpPr txBox="1">
            <a:spLocks noChangeArrowheads="1"/>
          </p:cNvSpPr>
          <p:nvPr/>
        </p:nvSpPr>
        <p:spPr bwMode="auto">
          <a:xfrm rot="3914551">
            <a:off x="403168" y="2852817"/>
            <a:ext cx="13243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dirty="0" smtClean="0">
                <a:ea typeface="微软雅黑" panose="020B0503020204020204" pitchFamily="34" charset="-122"/>
              </a:rPr>
              <a:t>Java</a:t>
            </a:r>
            <a:r>
              <a:rPr lang="zh-CN" altLang="en-US" sz="1600" dirty="0" smtClean="0">
                <a:ea typeface="微软雅黑" panose="020B0503020204020204" pitchFamily="34" charset="-122"/>
              </a:rPr>
              <a:t>语言诞生</a:t>
            </a:r>
            <a:endParaRPr lang="zh-CN" altLang="en-US" sz="1600" dirty="0">
              <a:ea typeface="微软雅黑" panose="020B0503020204020204" pitchFamily="34" charset="-122"/>
            </a:endParaRPr>
          </a:p>
        </p:txBody>
      </p:sp>
      <p:sp>
        <p:nvSpPr>
          <p:cNvPr id="81" name="Text Box 57"/>
          <p:cNvSpPr txBox="1">
            <a:spLocks noChangeArrowheads="1"/>
          </p:cNvSpPr>
          <p:nvPr/>
        </p:nvSpPr>
        <p:spPr bwMode="auto">
          <a:xfrm rot="3914551">
            <a:off x="1418057" y="2852797"/>
            <a:ext cx="12121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dirty="0" smtClean="0">
                <a:ea typeface="微软雅黑" panose="020B0503020204020204" pitchFamily="34" charset="-122"/>
              </a:rPr>
              <a:t>JDK1.0</a:t>
            </a:r>
            <a:r>
              <a:rPr lang="zh-CN" altLang="en-US" sz="1600" dirty="0" smtClean="0">
                <a:ea typeface="微软雅黑" panose="020B0503020204020204" pitchFamily="34" charset="-122"/>
              </a:rPr>
              <a:t>诞生</a:t>
            </a:r>
            <a:endParaRPr lang="zh-CN" altLang="en-US" sz="1600" dirty="0">
              <a:ea typeface="微软雅黑" panose="020B0503020204020204" pitchFamily="34" charset="-122"/>
            </a:endParaRPr>
          </a:p>
        </p:txBody>
      </p:sp>
      <p:sp>
        <p:nvSpPr>
          <p:cNvPr id="82" name="Text Box 58"/>
          <p:cNvSpPr txBox="1">
            <a:spLocks noChangeArrowheads="1"/>
          </p:cNvSpPr>
          <p:nvPr/>
        </p:nvSpPr>
        <p:spPr bwMode="auto">
          <a:xfrm rot="3914551">
            <a:off x="2438819" y="2852797"/>
            <a:ext cx="12121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dirty="0" smtClean="0">
                <a:ea typeface="微软雅黑" panose="020B0503020204020204" pitchFamily="34" charset="-122"/>
              </a:rPr>
              <a:t>JDK1.1</a:t>
            </a:r>
            <a:r>
              <a:rPr lang="zh-CN" altLang="en-US" sz="1600" dirty="0" smtClean="0">
                <a:ea typeface="微软雅黑" panose="020B0503020204020204" pitchFamily="34" charset="-122"/>
              </a:rPr>
              <a:t>发布</a:t>
            </a:r>
            <a:endParaRPr lang="zh-CN" altLang="en-US" sz="1600" dirty="0">
              <a:ea typeface="微软雅黑" panose="020B0503020204020204" pitchFamily="34" charset="-122"/>
            </a:endParaRPr>
          </a:p>
        </p:txBody>
      </p:sp>
      <p:sp>
        <p:nvSpPr>
          <p:cNvPr id="83" name="Text Box 59"/>
          <p:cNvSpPr txBox="1">
            <a:spLocks noChangeArrowheads="1"/>
          </p:cNvSpPr>
          <p:nvPr/>
        </p:nvSpPr>
        <p:spPr bwMode="auto">
          <a:xfrm rot="3914551">
            <a:off x="3386336" y="2867296"/>
            <a:ext cx="102944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dirty="0" smtClean="0">
                <a:ea typeface="微软雅黑" panose="020B0503020204020204" pitchFamily="34" charset="-122"/>
              </a:rPr>
              <a:t>J2EE</a:t>
            </a:r>
            <a:r>
              <a:rPr lang="zh-CN" altLang="en-US" sz="1600" dirty="0" smtClean="0">
                <a:ea typeface="微软雅黑" panose="020B0503020204020204" pitchFamily="34" charset="-122"/>
              </a:rPr>
              <a:t>发布</a:t>
            </a:r>
            <a:endParaRPr lang="zh-CN" altLang="en-US" sz="1600" dirty="0">
              <a:ea typeface="微软雅黑" panose="020B0503020204020204" pitchFamily="34" charset="-122"/>
            </a:endParaRPr>
          </a:p>
        </p:txBody>
      </p:sp>
      <p:sp>
        <p:nvSpPr>
          <p:cNvPr id="84" name="Line 63"/>
          <p:cNvSpPr>
            <a:spLocks noChangeShapeType="1"/>
          </p:cNvSpPr>
          <p:nvPr/>
        </p:nvSpPr>
        <p:spPr bwMode="auto">
          <a:xfrm>
            <a:off x="614282" y="2579589"/>
            <a:ext cx="503237" cy="107950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Line 64"/>
          <p:cNvSpPr>
            <a:spLocks noChangeShapeType="1"/>
          </p:cNvSpPr>
          <p:nvPr/>
        </p:nvSpPr>
        <p:spPr bwMode="auto">
          <a:xfrm>
            <a:off x="1536790" y="2591862"/>
            <a:ext cx="503238" cy="107950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Line 65"/>
          <p:cNvSpPr>
            <a:spLocks noChangeShapeType="1"/>
          </p:cNvSpPr>
          <p:nvPr/>
        </p:nvSpPr>
        <p:spPr bwMode="auto">
          <a:xfrm>
            <a:off x="2544854" y="2591862"/>
            <a:ext cx="503237" cy="107950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Line 66"/>
          <p:cNvSpPr>
            <a:spLocks noChangeShapeType="1"/>
          </p:cNvSpPr>
          <p:nvPr/>
        </p:nvSpPr>
        <p:spPr bwMode="auto">
          <a:xfrm>
            <a:off x="3388298" y="2606361"/>
            <a:ext cx="503238" cy="107950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Text Box 48"/>
          <p:cNvSpPr txBox="1">
            <a:spLocks noChangeArrowheads="1"/>
          </p:cNvSpPr>
          <p:nvPr/>
        </p:nvSpPr>
        <p:spPr bwMode="auto">
          <a:xfrm>
            <a:off x="930835" y="3830063"/>
            <a:ext cx="5100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t>1995</a:t>
            </a:r>
            <a:endParaRPr lang="en-US" altLang="zh-CN" sz="1400" b="1" dirty="0"/>
          </a:p>
        </p:txBody>
      </p:sp>
      <p:sp>
        <p:nvSpPr>
          <p:cNvPr id="89" name="Text Box 49"/>
          <p:cNvSpPr txBox="1">
            <a:spLocks noChangeArrowheads="1"/>
          </p:cNvSpPr>
          <p:nvPr/>
        </p:nvSpPr>
        <p:spPr bwMode="auto">
          <a:xfrm>
            <a:off x="2750686" y="3830063"/>
            <a:ext cx="5100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t>1997</a:t>
            </a:r>
            <a:endParaRPr lang="en-US" altLang="zh-CN" sz="1400" b="1" dirty="0"/>
          </a:p>
        </p:txBody>
      </p:sp>
      <p:sp>
        <p:nvSpPr>
          <p:cNvPr id="90" name="Text Box 50"/>
          <p:cNvSpPr txBox="1">
            <a:spLocks noChangeArrowheads="1"/>
          </p:cNvSpPr>
          <p:nvPr/>
        </p:nvSpPr>
        <p:spPr bwMode="auto">
          <a:xfrm>
            <a:off x="3634925" y="3830063"/>
            <a:ext cx="5100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t>1998</a:t>
            </a:r>
            <a:endParaRPr lang="en-US" altLang="zh-CN" sz="1400" b="1" dirty="0"/>
          </a:p>
        </p:txBody>
      </p:sp>
      <p:sp>
        <p:nvSpPr>
          <p:cNvPr id="91" name="Text Box 55"/>
          <p:cNvSpPr txBox="1">
            <a:spLocks noChangeArrowheads="1"/>
          </p:cNvSpPr>
          <p:nvPr/>
        </p:nvSpPr>
        <p:spPr bwMode="auto">
          <a:xfrm>
            <a:off x="1807083" y="3830062"/>
            <a:ext cx="5100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t>1996</a:t>
            </a:r>
            <a:endParaRPr lang="en-US" altLang="zh-CN" sz="1400" b="1" dirty="0"/>
          </a:p>
        </p:txBody>
      </p:sp>
      <p:sp>
        <p:nvSpPr>
          <p:cNvPr id="10" name="文本框 9"/>
          <p:cNvSpPr txBox="1"/>
          <p:nvPr/>
        </p:nvSpPr>
        <p:spPr>
          <a:xfrm>
            <a:off x="2536039" y="4230548"/>
            <a:ext cx="901827" cy="2031325"/>
          </a:xfrm>
          <a:prstGeom prst="rect">
            <a:avLst/>
          </a:prstGeom>
          <a:noFill/>
        </p:spPr>
        <p:txBody>
          <a:bodyPr wrap="square" rtlCol="0">
            <a:spAutoFit/>
          </a:bodyPr>
          <a:lstStyle/>
          <a:p>
            <a:r>
              <a:rPr lang="en-US" altLang="zh-CN" dirty="0" err="1" smtClean="0"/>
              <a:t>JavaDeveloperConnection</a:t>
            </a:r>
            <a:r>
              <a:rPr lang="zh-CN" altLang="en-US" dirty="0" smtClean="0"/>
              <a:t>社区成员超过十万</a:t>
            </a:r>
            <a:endParaRPr lang="zh-CN" altLang="en-US" dirty="0"/>
          </a:p>
        </p:txBody>
      </p:sp>
      <p:sp>
        <p:nvSpPr>
          <p:cNvPr id="147" name="文本框 146"/>
          <p:cNvSpPr txBox="1"/>
          <p:nvPr/>
        </p:nvSpPr>
        <p:spPr>
          <a:xfrm>
            <a:off x="3388298" y="4221023"/>
            <a:ext cx="901827" cy="1477328"/>
          </a:xfrm>
          <a:prstGeom prst="rect">
            <a:avLst/>
          </a:prstGeom>
          <a:noFill/>
        </p:spPr>
        <p:txBody>
          <a:bodyPr wrap="square" rtlCol="0">
            <a:spAutoFit/>
          </a:bodyPr>
          <a:lstStyle/>
          <a:p>
            <a:r>
              <a:rPr lang="en-US" altLang="zh-CN" dirty="0" smtClean="0"/>
              <a:t>JDK1.1</a:t>
            </a:r>
            <a:r>
              <a:rPr lang="zh-CN" altLang="en-US" dirty="0" smtClean="0"/>
              <a:t>被下载超过</a:t>
            </a:r>
            <a:r>
              <a:rPr lang="en-US" altLang="zh-CN" dirty="0" smtClean="0"/>
              <a:t>2,000,000</a:t>
            </a:r>
            <a:r>
              <a:rPr lang="zh-CN" altLang="en-US" dirty="0" smtClean="0"/>
              <a:t>次</a:t>
            </a:r>
            <a:endParaRPr lang="zh-CN" altLang="en-US" dirty="0"/>
          </a:p>
        </p:txBody>
      </p:sp>
      <p:sp>
        <p:nvSpPr>
          <p:cNvPr id="148" name="文本框 147"/>
          <p:cNvSpPr txBox="1"/>
          <p:nvPr/>
        </p:nvSpPr>
        <p:spPr>
          <a:xfrm>
            <a:off x="1631037" y="4252598"/>
            <a:ext cx="901827" cy="1754326"/>
          </a:xfrm>
          <a:prstGeom prst="rect">
            <a:avLst/>
          </a:prstGeom>
          <a:noFill/>
        </p:spPr>
        <p:txBody>
          <a:bodyPr wrap="square" rtlCol="0">
            <a:spAutoFit/>
          </a:bodyPr>
          <a:lstStyle/>
          <a:p>
            <a:r>
              <a:rPr lang="zh-CN" altLang="en-US" dirty="0" smtClean="0"/>
              <a:t>约</a:t>
            </a:r>
            <a:r>
              <a:rPr lang="en-US" altLang="zh-CN" dirty="0" smtClean="0"/>
              <a:t>8.3</a:t>
            </a:r>
            <a:r>
              <a:rPr lang="zh-CN" altLang="en-US" dirty="0" smtClean="0"/>
              <a:t>万个网页应用了</a:t>
            </a:r>
            <a:r>
              <a:rPr lang="en-US" altLang="zh-CN" dirty="0" smtClean="0"/>
              <a:t>JAVA</a:t>
            </a:r>
            <a:r>
              <a:rPr lang="zh-CN" altLang="en-US" dirty="0" smtClean="0"/>
              <a:t>技术来制作</a:t>
            </a:r>
            <a:endParaRPr lang="zh-CN" altLang="en-US" dirty="0"/>
          </a:p>
        </p:txBody>
      </p:sp>
      <p:sp>
        <p:nvSpPr>
          <p:cNvPr id="149" name="文本框 148"/>
          <p:cNvSpPr txBox="1"/>
          <p:nvPr/>
        </p:nvSpPr>
        <p:spPr>
          <a:xfrm>
            <a:off x="6082689" y="4152358"/>
            <a:ext cx="901827" cy="2308324"/>
          </a:xfrm>
          <a:prstGeom prst="rect">
            <a:avLst/>
          </a:prstGeom>
          <a:noFill/>
        </p:spPr>
        <p:txBody>
          <a:bodyPr wrap="square" rtlCol="0">
            <a:spAutoFit/>
          </a:bodyPr>
          <a:lstStyle/>
          <a:p>
            <a:r>
              <a:rPr lang="zh-CN" altLang="en-US" dirty="0" smtClean="0"/>
              <a:t>诺基亚宣布，到</a:t>
            </a:r>
            <a:r>
              <a:rPr lang="en-US" altLang="zh-CN" dirty="0" smtClean="0"/>
              <a:t>03</a:t>
            </a:r>
            <a:r>
              <a:rPr lang="zh-CN" altLang="en-US" dirty="0" smtClean="0"/>
              <a:t>年将出售</a:t>
            </a:r>
            <a:r>
              <a:rPr lang="en-US" altLang="zh-CN" dirty="0" smtClean="0"/>
              <a:t>1</a:t>
            </a:r>
            <a:r>
              <a:rPr lang="zh-CN" altLang="en-US" dirty="0" smtClean="0"/>
              <a:t>亿部支持</a:t>
            </a:r>
            <a:r>
              <a:rPr lang="en-US" altLang="zh-CN" dirty="0" smtClean="0"/>
              <a:t>Java</a:t>
            </a:r>
            <a:r>
              <a:rPr lang="zh-CN" altLang="en-US" dirty="0" smtClean="0"/>
              <a:t>的手机</a:t>
            </a:r>
            <a:endParaRPr lang="zh-CN" altLang="en-US" dirty="0"/>
          </a:p>
        </p:txBody>
      </p:sp>
      <p:sp>
        <p:nvSpPr>
          <p:cNvPr id="150" name="Text Box 60"/>
          <p:cNvSpPr txBox="1">
            <a:spLocks noChangeArrowheads="1"/>
          </p:cNvSpPr>
          <p:nvPr/>
        </p:nvSpPr>
        <p:spPr bwMode="auto">
          <a:xfrm rot="3914551">
            <a:off x="9098972" y="2711028"/>
            <a:ext cx="19557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smtClean="0">
                <a:ea typeface="微软雅黑" panose="020B0503020204020204" pitchFamily="34" charset="-122"/>
              </a:rPr>
              <a:t>发布</a:t>
            </a:r>
            <a:r>
              <a:rPr lang="en-US" altLang="zh-CN" sz="1600" dirty="0" smtClean="0">
                <a:ea typeface="微软雅黑" panose="020B0503020204020204" pitchFamily="34" charset="-122"/>
              </a:rPr>
              <a:t>java8.0</a:t>
            </a:r>
            <a:r>
              <a:rPr lang="zh-CN" altLang="en-US" sz="1600" dirty="0" smtClean="0">
                <a:ea typeface="微软雅黑" panose="020B0503020204020204" pitchFamily="34" charset="-122"/>
              </a:rPr>
              <a:t>的正式版</a:t>
            </a:r>
            <a:endParaRPr lang="zh-CN" altLang="en-US" sz="1600" dirty="0">
              <a:ea typeface="微软雅黑" panose="020B0503020204020204" pitchFamily="34" charset="-122"/>
            </a:endParaRPr>
          </a:p>
        </p:txBody>
      </p:sp>
      <p:sp>
        <p:nvSpPr>
          <p:cNvPr id="151" name="Line 67"/>
          <p:cNvSpPr>
            <a:spLocks noChangeShapeType="1"/>
          </p:cNvSpPr>
          <p:nvPr/>
        </p:nvSpPr>
        <p:spPr bwMode="auto">
          <a:xfrm>
            <a:off x="9671779" y="2602079"/>
            <a:ext cx="503237" cy="107950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 name="文本框 151"/>
          <p:cNvSpPr txBox="1"/>
          <p:nvPr/>
        </p:nvSpPr>
        <p:spPr>
          <a:xfrm>
            <a:off x="6986661" y="4135053"/>
            <a:ext cx="901827" cy="2308324"/>
          </a:xfrm>
          <a:prstGeom prst="rect">
            <a:avLst/>
          </a:prstGeom>
          <a:noFill/>
        </p:spPr>
        <p:txBody>
          <a:bodyPr wrap="square" rtlCol="0">
            <a:spAutoFit/>
          </a:bodyPr>
          <a:lstStyle/>
          <a:p>
            <a:r>
              <a:rPr lang="zh-CN" altLang="en-US" dirty="0" smtClean="0"/>
              <a:t>为了表示该版本的重要性，</a:t>
            </a:r>
            <a:r>
              <a:rPr lang="en-US" altLang="zh-CN" dirty="0" smtClean="0"/>
              <a:t>J2SE1.5</a:t>
            </a:r>
            <a:r>
              <a:rPr lang="zh-CN" altLang="en-US" dirty="0" smtClean="0"/>
              <a:t>更名为</a:t>
            </a:r>
            <a:r>
              <a:rPr lang="en-US" altLang="zh-CN" dirty="0" smtClean="0"/>
              <a:t>JavaSE5.0</a:t>
            </a:r>
            <a:endParaRPr lang="zh-CN" altLang="en-US" dirty="0"/>
          </a:p>
        </p:txBody>
      </p:sp>
      <p:sp>
        <p:nvSpPr>
          <p:cNvPr id="153" name="文本框 152"/>
          <p:cNvSpPr txBox="1"/>
          <p:nvPr/>
        </p:nvSpPr>
        <p:spPr>
          <a:xfrm>
            <a:off x="7886254" y="4152358"/>
            <a:ext cx="901827" cy="1477328"/>
          </a:xfrm>
          <a:prstGeom prst="rect">
            <a:avLst/>
          </a:prstGeom>
          <a:noFill/>
        </p:spPr>
        <p:txBody>
          <a:bodyPr wrap="square" rtlCol="0">
            <a:spAutoFit/>
          </a:bodyPr>
          <a:lstStyle/>
          <a:p>
            <a:r>
              <a:rPr lang="en-US" altLang="zh-CN" dirty="0" err="1" smtClean="0"/>
              <a:t>GoogleAppEngine</a:t>
            </a:r>
            <a:r>
              <a:rPr lang="zh-CN" altLang="en-US" dirty="0" smtClean="0"/>
              <a:t>开始支持</a:t>
            </a:r>
            <a:r>
              <a:rPr lang="en-US" altLang="zh-CN" dirty="0" smtClean="0"/>
              <a:t>Java</a:t>
            </a:r>
            <a:endParaRPr lang="zh-CN" altLang="en-US" dirty="0"/>
          </a:p>
        </p:txBody>
      </p:sp>
      <p:pic>
        <p:nvPicPr>
          <p:cNvPr id="3076" name="Picture 4" descr="http://pic1.nipic.com/2008-09-02/20089294831493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9473" y="633059"/>
            <a:ext cx="2661226" cy="1320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3078" name="Picture 6" descr="http://a0.att.hudong.com/26/01/1630000083545012876301454657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8204" y="831392"/>
            <a:ext cx="2903220" cy="6503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3080" name="Picture 8" descr="http://www.habdqn.com/d/file/remenjishu/javajishu/2015-04-07/0d847579ace1cfc62a3af3e0974f982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51592" y="4340893"/>
            <a:ext cx="2341310" cy="14540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48586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circle(in)">
                                      <p:cBhvr>
                                        <p:cTn id="7" dur="2000"/>
                                        <p:tgtEl>
                                          <p:spTgt spid="8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circle(in)">
                                      <p:cBhvr>
                                        <p:cTn id="10" dur="2000"/>
                                        <p:tgtEl>
                                          <p:spTgt spid="8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circle(in)">
                                      <p:cBhvr>
                                        <p:cTn id="15" dur="2000"/>
                                        <p:tgtEl>
                                          <p:spTgt spid="81"/>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85"/>
                                        </p:tgtEl>
                                        <p:attrNameLst>
                                          <p:attrName>style.visibility</p:attrName>
                                        </p:attrNameLst>
                                      </p:cBhvr>
                                      <p:to>
                                        <p:strVal val="visible"/>
                                      </p:to>
                                    </p:set>
                                    <p:animEffect transition="in" filter="circle(in)">
                                      <p:cBhvr>
                                        <p:cTn id="18" dur="2000"/>
                                        <p:tgtEl>
                                          <p:spTgt spid="85"/>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48"/>
                                        </p:tgtEl>
                                        <p:attrNameLst>
                                          <p:attrName>style.visibility</p:attrName>
                                        </p:attrNameLst>
                                      </p:cBhvr>
                                      <p:to>
                                        <p:strVal val="visible"/>
                                      </p:to>
                                    </p:set>
                                    <p:animEffect transition="in" filter="circle(in)">
                                      <p:cBhvr>
                                        <p:cTn id="21" dur="2000"/>
                                        <p:tgtEl>
                                          <p:spTgt spid="148"/>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82"/>
                                        </p:tgtEl>
                                        <p:attrNameLst>
                                          <p:attrName>style.visibility</p:attrName>
                                        </p:attrNameLst>
                                      </p:cBhvr>
                                      <p:to>
                                        <p:strVal val="visible"/>
                                      </p:to>
                                    </p:set>
                                    <p:animEffect transition="in" filter="circle(in)">
                                      <p:cBhvr>
                                        <p:cTn id="26" dur="2000"/>
                                        <p:tgtEl>
                                          <p:spTgt spid="82"/>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86"/>
                                        </p:tgtEl>
                                        <p:attrNameLst>
                                          <p:attrName>style.visibility</p:attrName>
                                        </p:attrNameLst>
                                      </p:cBhvr>
                                      <p:to>
                                        <p:strVal val="visible"/>
                                      </p:to>
                                    </p:set>
                                    <p:animEffect transition="in" filter="circle(in)">
                                      <p:cBhvr>
                                        <p:cTn id="29" dur="2000"/>
                                        <p:tgtEl>
                                          <p:spTgt spid="86"/>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circle(in)">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circle(in)">
                                      <p:cBhvr>
                                        <p:cTn id="37" dur="2000"/>
                                        <p:tgtEl>
                                          <p:spTgt spid="83"/>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87"/>
                                        </p:tgtEl>
                                        <p:attrNameLst>
                                          <p:attrName>style.visibility</p:attrName>
                                        </p:attrNameLst>
                                      </p:cBhvr>
                                      <p:to>
                                        <p:strVal val="visible"/>
                                      </p:to>
                                    </p:set>
                                    <p:animEffect transition="in" filter="circle(in)">
                                      <p:cBhvr>
                                        <p:cTn id="40" dur="2000"/>
                                        <p:tgtEl>
                                          <p:spTgt spid="87"/>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147"/>
                                        </p:tgtEl>
                                        <p:attrNameLst>
                                          <p:attrName>style.visibility</p:attrName>
                                        </p:attrNameLst>
                                      </p:cBhvr>
                                      <p:to>
                                        <p:strVal val="visible"/>
                                      </p:to>
                                    </p:set>
                                    <p:animEffect transition="in" filter="circle(in)">
                                      <p:cBhvr>
                                        <p:cTn id="43" dur="2000"/>
                                        <p:tgtEl>
                                          <p:spTgt spid="147"/>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44095"/>
                                        </p:tgtEl>
                                        <p:attrNameLst>
                                          <p:attrName>style.visibility</p:attrName>
                                        </p:attrNameLst>
                                      </p:cBhvr>
                                      <p:to>
                                        <p:strVal val="visible"/>
                                      </p:to>
                                    </p:set>
                                    <p:animEffect transition="in" filter="circle(in)">
                                      <p:cBhvr>
                                        <p:cTn id="48" dur="2000"/>
                                        <p:tgtEl>
                                          <p:spTgt spid="44095"/>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44088"/>
                                        </p:tgtEl>
                                        <p:attrNameLst>
                                          <p:attrName>style.visibility</p:attrName>
                                        </p:attrNameLst>
                                      </p:cBhvr>
                                      <p:to>
                                        <p:strVal val="visible"/>
                                      </p:to>
                                    </p:set>
                                    <p:animEffect transition="in" filter="circle(in)">
                                      <p:cBhvr>
                                        <p:cTn id="51" dur="2000"/>
                                        <p:tgtEl>
                                          <p:spTgt spid="44088"/>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44096"/>
                                        </p:tgtEl>
                                        <p:attrNameLst>
                                          <p:attrName>style.visibility</p:attrName>
                                        </p:attrNameLst>
                                      </p:cBhvr>
                                      <p:to>
                                        <p:strVal val="visible"/>
                                      </p:to>
                                    </p:set>
                                    <p:animEffect transition="in" filter="circle(in)">
                                      <p:cBhvr>
                                        <p:cTn id="56" dur="2000"/>
                                        <p:tgtEl>
                                          <p:spTgt spid="44096"/>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44089"/>
                                        </p:tgtEl>
                                        <p:attrNameLst>
                                          <p:attrName>style.visibility</p:attrName>
                                        </p:attrNameLst>
                                      </p:cBhvr>
                                      <p:to>
                                        <p:strVal val="visible"/>
                                      </p:to>
                                    </p:set>
                                    <p:animEffect transition="in" filter="circle(in)">
                                      <p:cBhvr>
                                        <p:cTn id="59" dur="2000"/>
                                        <p:tgtEl>
                                          <p:spTgt spid="44089"/>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grpId="0" nodeType="clickEffect">
                                  <p:stCondLst>
                                    <p:cond delay="0"/>
                                  </p:stCondLst>
                                  <p:childTnLst>
                                    <p:set>
                                      <p:cBhvr>
                                        <p:cTn id="63" dur="1" fill="hold">
                                          <p:stCondLst>
                                            <p:cond delay="0"/>
                                          </p:stCondLst>
                                        </p:cTn>
                                        <p:tgtEl>
                                          <p:spTgt spid="44097"/>
                                        </p:tgtEl>
                                        <p:attrNameLst>
                                          <p:attrName>style.visibility</p:attrName>
                                        </p:attrNameLst>
                                      </p:cBhvr>
                                      <p:to>
                                        <p:strVal val="visible"/>
                                      </p:to>
                                    </p:set>
                                    <p:animEffect transition="in" filter="circle(in)">
                                      <p:cBhvr>
                                        <p:cTn id="64" dur="2000"/>
                                        <p:tgtEl>
                                          <p:spTgt spid="44097"/>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44090"/>
                                        </p:tgtEl>
                                        <p:attrNameLst>
                                          <p:attrName>style.visibility</p:attrName>
                                        </p:attrNameLst>
                                      </p:cBhvr>
                                      <p:to>
                                        <p:strVal val="visible"/>
                                      </p:to>
                                    </p:set>
                                    <p:animEffect transition="in" filter="circle(in)">
                                      <p:cBhvr>
                                        <p:cTn id="67" dur="2000"/>
                                        <p:tgtEl>
                                          <p:spTgt spid="44090"/>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149"/>
                                        </p:tgtEl>
                                        <p:attrNameLst>
                                          <p:attrName>style.visibility</p:attrName>
                                        </p:attrNameLst>
                                      </p:cBhvr>
                                      <p:to>
                                        <p:strVal val="visible"/>
                                      </p:to>
                                    </p:set>
                                    <p:animEffect transition="in" filter="circle(in)">
                                      <p:cBhvr>
                                        <p:cTn id="70" dur="2000"/>
                                        <p:tgtEl>
                                          <p:spTgt spid="149"/>
                                        </p:tgtEl>
                                      </p:cBhvr>
                                    </p:animEffect>
                                  </p:childTnLst>
                                </p:cTn>
                              </p:par>
                            </p:childTnLst>
                          </p:cTn>
                        </p:par>
                      </p:childTnLst>
                    </p:cTn>
                  </p:par>
                  <p:par>
                    <p:cTn id="71" fill="hold">
                      <p:stCondLst>
                        <p:cond delay="indefinite"/>
                      </p:stCondLst>
                      <p:childTnLst>
                        <p:par>
                          <p:cTn id="72" fill="hold">
                            <p:stCondLst>
                              <p:cond delay="0"/>
                            </p:stCondLst>
                            <p:childTnLst>
                              <p:par>
                                <p:cTn id="73" presetID="6" presetClass="entr" presetSubtype="16" fill="hold" grpId="0" nodeType="clickEffect">
                                  <p:stCondLst>
                                    <p:cond delay="0"/>
                                  </p:stCondLst>
                                  <p:childTnLst>
                                    <p:set>
                                      <p:cBhvr>
                                        <p:cTn id="74" dur="1" fill="hold">
                                          <p:stCondLst>
                                            <p:cond delay="0"/>
                                          </p:stCondLst>
                                        </p:cTn>
                                        <p:tgtEl>
                                          <p:spTgt spid="44098"/>
                                        </p:tgtEl>
                                        <p:attrNameLst>
                                          <p:attrName>style.visibility</p:attrName>
                                        </p:attrNameLst>
                                      </p:cBhvr>
                                      <p:to>
                                        <p:strVal val="visible"/>
                                      </p:to>
                                    </p:set>
                                    <p:animEffect transition="in" filter="circle(in)">
                                      <p:cBhvr>
                                        <p:cTn id="75" dur="2000"/>
                                        <p:tgtEl>
                                          <p:spTgt spid="44098"/>
                                        </p:tgtEl>
                                      </p:cBhvr>
                                    </p:animEffect>
                                  </p:childTnLst>
                                </p:cTn>
                              </p:par>
                              <p:par>
                                <p:cTn id="76" presetID="6" presetClass="entr" presetSubtype="16" fill="hold" grpId="0" nodeType="withEffect">
                                  <p:stCondLst>
                                    <p:cond delay="0"/>
                                  </p:stCondLst>
                                  <p:childTnLst>
                                    <p:set>
                                      <p:cBhvr>
                                        <p:cTn id="77" dur="1" fill="hold">
                                          <p:stCondLst>
                                            <p:cond delay="0"/>
                                          </p:stCondLst>
                                        </p:cTn>
                                        <p:tgtEl>
                                          <p:spTgt spid="44091"/>
                                        </p:tgtEl>
                                        <p:attrNameLst>
                                          <p:attrName>style.visibility</p:attrName>
                                        </p:attrNameLst>
                                      </p:cBhvr>
                                      <p:to>
                                        <p:strVal val="visible"/>
                                      </p:to>
                                    </p:set>
                                    <p:animEffect transition="in" filter="circle(in)">
                                      <p:cBhvr>
                                        <p:cTn id="78" dur="2000"/>
                                        <p:tgtEl>
                                          <p:spTgt spid="44091"/>
                                        </p:tgtEl>
                                      </p:cBhvr>
                                    </p:animEffect>
                                  </p:childTnLst>
                                </p:cTn>
                              </p:par>
                              <p:par>
                                <p:cTn id="79" presetID="6" presetClass="entr" presetSubtype="16" fill="hold" grpId="0" nodeType="withEffect">
                                  <p:stCondLst>
                                    <p:cond delay="0"/>
                                  </p:stCondLst>
                                  <p:childTnLst>
                                    <p:set>
                                      <p:cBhvr>
                                        <p:cTn id="80" dur="1" fill="hold">
                                          <p:stCondLst>
                                            <p:cond delay="0"/>
                                          </p:stCondLst>
                                        </p:cTn>
                                        <p:tgtEl>
                                          <p:spTgt spid="152"/>
                                        </p:tgtEl>
                                        <p:attrNameLst>
                                          <p:attrName>style.visibility</p:attrName>
                                        </p:attrNameLst>
                                      </p:cBhvr>
                                      <p:to>
                                        <p:strVal val="visible"/>
                                      </p:to>
                                    </p:set>
                                    <p:animEffect transition="in" filter="circle(in)">
                                      <p:cBhvr>
                                        <p:cTn id="81" dur="2000"/>
                                        <p:tgtEl>
                                          <p:spTgt spid="152"/>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grpId="0" nodeType="clickEffect">
                                  <p:stCondLst>
                                    <p:cond delay="0"/>
                                  </p:stCondLst>
                                  <p:childTnLst>
                                    <p:set>
                                      <p:cBhvr>
                                        <p:cTn id="85" dur="1" fill="hold">
                                          <p:stCondLst>
                                            <p:cond delay="0"/>
                                          </p:stCondLst>
                                        </p:cTn>
                                        <p:tgtEl>
                                          <p:spTgt spid="44099"/>
                                        </p:tgtEl>
                                        <p:attrNameLst>
                                          <p:attrName>style.visibility</p:attrName>
                                        </p:attrNameLst>
                                      </p:cBhvr>
                                      <p:to>
                                        <p:strVal val="visible"/>
                                      </p:to>
                                    </p:set>
                                    <p:animEffect transition="in" filter="circle(in)">
                                      <p:cBhvr>
                                        <p:cTn id="86" dur="2000"/>
                                        <p:tgtEl>
                                          <p:spTgt spid="44099"/>
                                        </p:tgtEl>
                                      </p:cBhvr>
                                    </p:animEffect>
                                  </p:childTnLst>
                                </p:cTn>
                              </p:par>
                              <p:par>
                                <p:cTn id="87" presetID="6" presetClass="entr" presetSubtype="16" fill="hold" grpId="0" nodeType="withEffect">
                                  <p:stCondLst>
                                    <p:cond delay="0"/>
                                  </p:stCondLst>
                                  <p:childTnLst>
                                    <p:set>
                                      <p:cBhvr>
                                        <p:cTn id="88" dur="1" fill="hold">
                                          <p:stCondLst>
                                            <p:cond delay="0"/>
                                          </p:stCondLst>
                                        </p:cTn>
                                        <p:tgtEl>
                                          <p:spTgt spid="44092"/>
                                        </p:tgtEl>
                                        <p:attrNameLst>
                                          <p:attrName>style.visibility</p:attrName>
                                        </p:attrNameLst>
                                      </p:cBhvr>
                                      <p:to>
                                        <p:strVal val="visible"/>
                                      </p:to>
                                    </p:set>
                                    <p:animEffect transition="in" filter="circle(in)">
                                      <p:cBhvr>
                                        <p:cTn id="89" dur="2000"/>
                                        <p:tgtEl>
                                          <p:spTgt spid="44092"/>
                                        </p:tgtEl>
                                      </p:cBhvr>
                                    </p:animEffect>
                                  </p:childTnLst>
                                </p:cTn>
                              </p:par>
                              <p:par>
                                <p:cTn id="90" presetID="6" presetClass="entr" presetSubtype="16" fill="hold" grpId="0" nodeType="withEffect">
                                  <p:stCondLst>
                                    <p:cond delay="0"/>
                                  </p:stCondLst>
                                  <p:childTnLst>
                                    <p:set>
                                      <p:cBhvr>
                                        <p:cTn id="91" dur="1" fill="hold">
                                          <p:stCondLst>
                                            <p:cond delay="0"/>
                                          </p:stCondLst>
                                        </p:cTn>
                                        <p:tgtEl>
                                          <p:spTgt spid="153"/>
                                        </p:tgtEl>
                                        <p:attrNameLst>
                                          <p:attrName>style.visibility</p:attrName>
                                        </p:attrNameLst>
                                      </p:cBhvr>
                                      <p:to>
                                        <p:strVal val="visible"/>
                                      </p:to>
                                    </p:set>
                                    <p:animEffect transition="in" filter="circle(in)">
                                      <p:cBhvr>
                                        <p:cTn id="92" dur="2000"/>
                                        <p:tgtEl>
                                          <p:spTgt spid="153"/>
                                        </p:tgtEl>
                                      </p:cBhvr>
                                    </p:animEffect>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grpId="0" nodeType="clickEffect">
                                  <p:stCondLst>
                                    <p:cond delay="0"/>
                                  </p:stCondLst>
                                  <p:childTnLst>
                                    <p:set>
                                      <p:cBhvr>
                                        <p:cTn id="96" dur="1" fill="hold">
                                          <p:stCondLst>
                                            <p:cond delay="0"/>
                                          </p:stCondLst>
                                        </p:cTn>
                                        <p:tgtEl>
                                          <p:spTgt spid="44100"/>
                                        </p:tgtEl>
                                        <p:attrNameLst>
                                          <p:attrName>style.visibility</p:attrName>
                                        </p:attrNameLst>
                                      </p:cBhvr>
                                      <p:to>
                                        <p:strVal val="visible"/>
                                      </p:to>
                                    </p:set>
                                    <p:animEffect transition="in" filter="circle(in)">
                                      <p:cBhvr>
                                        <p:cTn id="97" dur="2000"/>
                                        <p:tgtEl>
                                          <p:spTgt spid="44100"/>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44093"/>
                                        </p:tgtEl>
                                        <p:attrNameLst>
                                          <p:attrName>style.visibility</p:attrName>
                                        </p:attrNameLst>
                                      </p:cBhvr>
                                      <p:to>
                                        <p:strVal val="visible"/>
                                      </p:to>
                                    </p:set>
                                    <p:animEffect transition="in" filter="circle(in)">
                                      <p:cBhvr>
                                        <p:cTn id="100" dur="2000"/>
                                        <p:tgtEl>
                                          <p:spTgt spid="44093"/>
                                        </p:tgtEl>
                                      </p:cBhvr>
                                    </p:animEffect>
                                  </p:childTnLst>
                                </p:cTn>
                              </p:par>
                            </p:childTnLst>
                          </p:cTn>
                        </p:par>
                      </p:childTnLst>
                    </p:cTn>
                  </p:par>
                  <p:par>
                    <p:cTn id="101" fill="hold">
                      <p:stCondLst>
                        <p:cond delay="indefinite"/>
                      </p:stCondLst>
                      <p:childTnLst>
                        <p:par>
                          <p:cTn id="102" fill="hold">
                            <p:stCondLst>
                              <p:cond delay="0"/>
                            </p:stCondLst>
                            <p:childTnLst>
                              <p:par>
                                <p:cTn id="103" presetID="6" presetClass="entr" presetSubtype="16" fill="hold" grpId="0" nodeType="clickEffect">
                                  <p:stCondLst>
                                    <p:cond delay="0"/>
                                  </p:stCondLst>
                                  <p:childTnLst>
                                    <p:set>
                                      <p:cBhvr>
                                        <p:cTn id="104" dur="1" fill="hold">
                                          <p:stCondLst>
                                            <p:cond delay="0"/>
                                          </p:stCondLst>
                                        </p:cTn>
                                        <p:tgtEl>
                                          <p:spTgt spid="151"/>
                                        </p:tgtEl>
                                        <p:attrNameLst>
                                          <p:attrName>style.visibility</p:attrName>
                                        </p:attrNameLst>
                                      </p:cBhvr>
                                      <p:to>
                                        <p:strVal val="visible"/>
                                      </p:to>
                                    </p:set>
                                    <p:animEffect transition="in" filter="circle(in)">
                                      <p:cBhvr>
                                        <p:cTn id="105" dur="2000"/>
                                        <p:tgtEl>
                                          <p:spTgt spid="151"/>
                                        </p:tgtEl>
                                      </p:cBhvr>
                                    </p:animEffect>
                                  </p:childTnLst>
                                </p:cTn>
                              </p:par>
                              <p:par>
                                <p:cTn id="106" presetID="6" presetClass="entr" presetSubtype="16" fill="hold" grpId="0" nodeType="withEffect">
                                  <p:stCondLst>
                                    <p:cond delay="0"/>
                                  </p:stCondLst>
                                  <p:childTnLst>
                                    <p:set>
                                      <p:cBhvr>
                                        <p:cTn id="107" dur="1" fill="hold">
                                          <p:stCondLst>
                                            <p:cond delay="0"/>
                                          </p:stCondLst>
                                        </p:cTn>
                                        <p:tgtEl>
                                          <p:spTgt spid="150"/>
                                        </p:tgtEl>
                                        <p:attrNameLst>
                                          <p:attrName>style.visibility</p:attrName>
                                        </p:attrNameLst>
                                      </p:cBhvr>
                                      <p:to>
                                        <p:strVal val="visible"/>
                                      </p:to>
                                    </p:set>
                                    <p:animEffect transition="in" filter="circle(in)">
                                      <p:cBhvr>
                                        <p:cTn id="108" dur="2000"/>
                                        <p:tgtEl>
                                          <p:spTgt spid="150"/>
                                        </p:tgtEl>
                                      </p:cBhvr>
                                    </p:animEffect>
                                  </p:childTnLst>
                                </p:cTn>
                              </p:par>
                            </p:childTnLst>
                          </p:cTn>
                        </p:par>
                      </p:childTnLst>
                    </p:cTn>
                  </p:par>
                  <p:par>
                    <p:cTn id="109" fill="hold">
                      <p:stCondLst>
                        <p:cond delay="indefinite"/>
                      </p:stCondLst>
                      <p:childTnLst>
                        <p:par>
                          <p:cTn id="110" fill="hold">
                            <p:stCondLst>
                              <p:cond delay="0"/>
                            </p:stCondLst>
                            <p:childTnLst>
                              <p:par>
                                <p:cTn id="111" presetID="6" presetClass="entr" presetSubtype="16" fill="hold" grpId="0" nodeType="clickEffect">
                                  <p:stCondLst>
                                    <p:cond delay="0"/>
                                  </p:stCondLst>
                                  <p:childTnLst>
                                    <p:set>
                                      <p:cBhvr>
                                        <p:cTn id="112" dur="1" fill="hold">
                                          <p:stCondLst>
                                            <p:cond delay="0"/>
                                          </p:stCondLst>
                                        </p:cTn>
                                        <p:tgtEl>
                                          <p:spTgt spid="44101"/>
                                        </p:tgtEl>
                                        <p:attrNameLst>
                                          <p:attrName>style.visibility</p:attrName>
                                        </p:attrNameLst>
                                      </p:cBhvr>
                                      <p:to>
                                        <p:strVal val="visible"/>
                                      </p:to>
                                    </p:set>
                                    <p:animEffect transition="in" filter="circle(in)">
                                      <p:cBhvr>
                                        <p:cTn id="113" dur="2000"/>
                                        <p:tgtEl>
                                          <p:spTgt spid="44101"/>
                                        </p:tgtEl>
                                      </p:cBhvr>
                                    </p:animEffect>
                                  </p:childTnLst>
                                </p:cTn>
                              </p:par>
                              <p:par>
                                <p:cTn id="114" presetID="6" presetClass="entr" presetSubtype="16" fill="hold" grpId="0" nodeType="withEffect">
                                  <p:stCondLst>
                                    <p:cond delay="0"/>
                                  </p:stCondLst>
                                  <p:childTnLst>
                                    <p:set>
                                      <p:cBhvr>
                                        <p:cTn id="115" dur="1" fill="hold">
                                          <p:stCondLst>
                                            <p:cond delay="0"/>
                                          </p:stCondLst>
                                        </p:cTn>
                                        <p:tgtEl>
                                          <p:spTgt spid="44094"/>
                                        </p:tgtEl>
                                        <p:attrNameLst>
                                          <p:attrName>style.visibility</p:attrName>
                                        </p:attrNameLst>
                                      </p:cBhvr>
                                      <p:to>
                                        <p:strVal val="visible"/>
                                      </p:to>
                                    </p:set>
                                    <p:animEffect transition="in" filter="circle(in)">
                                      <p:cBhvr>
                                        <p:cTn id="116" dur="2000"/>
                                        <p:tgtEl>
                                          <p:spTgt spid="44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88" grpId="0"/>
      <p:bldP spid="44089" grpId="0"/>
      <p:bldP spid="44090" grpId="0"/>
      <p:bldP spid="44091" grpId="0"/>
      <p:bldP spid="44092" grpId="0"/>
      <p:bldP spid="44093" grpId="0"/>
      <p:bldP spid="44094" grpId="0"/>
      <p:bldP spid="44095" grpId="0" animBg="1"/>
      <p:bldP spid="44096" grpId="0" animBg="1"/>
      <p:bldP spid="44097" grpId="0" animBg="1"/>
      <p:bldP spid="44098" grpId="0" animBg="1"/>
      <p:bldP spid="44099" grpId="0" animBg="1"/>
      <p:bldP spid="44100" grpId="0" animBg="1"/>
      <p:bldP spid="44101" grpId="0" animBg="1"/>
      <p:bldP spid="80" grpId="0"/>
      <p:bldP spid="81" grpId="0"/>
      <p:bldP spid="82" grpId="0"/>
      <p:bldP spid="83" grpId="0"/>
      <p:bldP spid="84" grpId="0" animBg="1"/>
      <p:bldP spid="85" grpId="0" animBg="1"/>
      <p:bldP spid="86" grpId="0" animBg="1"/>
      <p:bldP spid="87" grpId="0" animBg="1"/>
      <p:bldP spid="10" grpId="0"/>
      <p:bldP spid="147" grpId="0"/>
      <p:bldP spid="148" grpId="0"/>
      <p:bldP spid="149" grpId="0"/>
      <p:bldP spid="150" grpId="0"/>
      <p:bldP spid="151" grpId="0" animBg="1"/>
      <p:bldP spid="152" grpId="0"/>
      <p:bldP spid="1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的三</a:t>
            </a:r>
            <a:r>
              <a:rPr lang="zh-CN" altLang="en-US" dirty="0"/>
              <a:t>个体系</a:t>
            </a:r>
          </a:p>
        </p:txBody>
      </p:sp>
      <p:sp>
        <p:nvSpPr>
          <p:cNvPr id="3" name="内容占位符 2"/>
          <p:cNvSpPr>
            <a:spLocks noGrp="1"/>
          </p:cNvSpPr>
          <p:nvPr>
            <p:ph idx="1"/>
          </p:nvPr>
        </p:nvSpPr>
        <p:spPr/>
        <p:txBody>
          <a:bodyPr>
            <a:normAutofit fontScale="77500" lnSpcReduction="20000"/>
          </a:bodyPr>
          <a:lstStyle/>
          <a:p>
            <a:r>
              <a:rPr lang="en-US" altLang="zh-CN" dirty="0" smtClean="0"/>
              <a:t>Java </a:t>
            </a:r>
            <a:r>
              <a:rPr lang="en-US" altLang="zh-CN" dirty="0"/>
              <a:t>SE</a:t>
            </a:r>
            <a:r>
              <a:rPr lang="zh-CN" altLang="en-US" dirty="0"/>
              <a:t>（</a:t>
            </a:r>
            <a:r>
              <a:rPr lang="en-US" altLang="zh-CN" dirty="0"/>
              <a:t>Java Platform</a:t>
            </a:r>
            <a:r>
              <a:rPr lang="zh-CN" altLang="en-US" dirty="0"/>
              <a:t>，</a:t>
            </a:r>
            <a:r>
              <a:rPr lang="en-US" altLang="zh-CN" dirty="0"/>
              <a:t>Standard Edition</a:t>
            </a:r>
            <a:r>
              <a:rPr lang="zh-CN" altLang="en-US" dirty="0"/>
              <a:t>）。</a:t>
            </a:r>
            <a:r>
              <a:rPr lang="en-US" altLang="zh-CN" dirty="0"/>
              <a:t>Java SE </a:t>
            </a:r>
            <a:r>
              <a:rPr lang="zh-CN" altLang="en-US" dirty="0"/>
              <a:t>以前称为 </a:t>
            </a:r>
            <a:r>
              <a:rPr lang="en-US" altLang="zh-CN" dirty="0"/>
              <a:t>J2SE</a:t>
            </a:r>
            <a:r>
              <a:rPr lang="zh-CN" altLang="en-US" dirty="0"/>
              <a:t>。它允许开发和部署在桌面、服务器、嵌入式环境和实时环境中使用的 </a:t>
            </a:r>
            <a:r>
              <a:rPr lang="en-US" altLang="zh-CN" dirty="0"/>
              <a:t>Java </a:t>
            </a:r>
            <a:r>
              <a:rPr lang="zh-CN" altLang="en-US" dirty="0"/>
              <a:t>应用程序。</a:t>
            </a:r>
            <a:r>
              <a:rPr lang="en-US" altLang="zh-CN" dirty="0"/>
              <a:t>Java SE </a:t>
            </a:r>
            <a:r>
              <a:rPr lang="zh-CN" altLang="en-US" dirty="0"/>
              <a:t>包含了支持 </a:t>
            </a:r>
            <a:r>
              <a:rPr lang="en-US" altLang="zh-CN" dirty="0"/>
              <a:t>Java Web </a:t>
            </a:r>
            <a:r>
              <a:rPr lang="zh-CN" altLang="en-US" dirty="0"/>
              <a:t>服务开发的类，并为 </a:t>
            </a:r>
            <a:r>
              <a:rPr lang="en-US" altLang="zh-CN" dirty="0"/>
              <a:t>Java Platform</a:t>
            </a:r>
            <a:r>
              <a:rPr lang="zh-CN" altLang="en-US" dirty="0"/>
              <a:t>，</a:t>
            </a:r>
            <a:r>
              <a:rPr lang="en-US" altLang="zh-CN" dirty="0" smtClean="0"/>
              <a:t>Enterprise </a:t>
            </a:r>
            <a:r>
              <a:rPr lang="en-US" altLang="zh-CN" dirty="0"/>
              <a:t>Edition</a:t>
            </a:r>
            <a:r>
              <a:rPr lang="zh-CN" altLang="en-US" dirty="0"/>
              <a:t>（</a:t>
            </a:r>
            <a:r>
              <a:rPr lang="en-US" altLang="zh-CN" dirty="0"/>
              <a:t>Java EE</a:t>
            </a:r>
            <a:r>
              <a:rPr lang="zh-CN" altLang="en-US" dirty="0"/>
              <a:t>）提供基础。 </a:t>
            </a:r>
            <a:endParaRPr lang="en-US" altLang="zh-CN" dirty="0" smtClean="0"/>
          </a:p>
          <a:p>
            <a:r>
              <a:rPr lang="en-US" altLang="zh-CN" dirty="0" smtClean="0"/>
              <a:t>Java </a:t>
            </a:r>
            <a:r>
              <a:rPr lang="en-US" altLang="zh-CN" dirty="0"/>
              <a:t>EE</a:t>
            </a:r>
            <a:r>
              <a:rPr lang="zh-CN" altLang="en-US" dirty="0"/>
              <a:t>（</a:t>
            </a:r>
            <a:r>
              <a:rPr lang="en-US" altLang="zh-CN" dirty="0"/>
              <a:t>Java Platform</a:t>
            </a:r>
            <a:r>
              <a:rPr lang="zh-CN" altLang="en-US" dirty="0"/>
              <a:t>，</a:t>
            </a:r>
            <a:r>
              <a:rPr lang="en-US" altLang="zh-CN" dirty="0"/>
              <a:t>Enterprise Edition</a:t>
            </a:r>
            <a:r>
              <a:rPr lang="zh-CN" altLang="en-US" dirty="0"/>
              <a:t>）。这个版本以前称为 </a:t>
            </a:r>
            <a:r>
              <a:rPr lang="en-US" altLang="zh-CN" dirty="0"/>
              <a:t>J2EE</a:t>
            </a:r>
            <a:r>
              <a:rPr lang="zh-CN" altLang="en-US" dirty="0"/>
              <a:t>。企业版本帮助开发和部署可移植、健壮、可伸缩且安全的服务器端 </a:t>
            </a:r>
            <a:r>
              <a:rPr lang="en-US" altLang="zh-CN" dirty="0"/>
              <a:t>Java </a:t>
            </a:r>
            <a:r>
              <a:rPr lang="zh-CN" altLang="en-US" dirty="0"/>
              <a:t>应用程序。</a:t>
            </a:r>
            <a:r>
              <a:rPr lang="en-US" altLang="zh-CN" dirty="0"/>
              <a:t>Java EE </a:t>
            </a:r>
            <a:r>
              <a:rPr lang="zh-CN" altLang="en-US" dirty="0"/>
              <a:t>是在 </a:t>
            </a:r>
            <a:r>
              <a:rPr lang="en-US" altLang="zh-CN" dirty="0"/>
              <a:t>Java SE </a:t>
            </a:r>
            <a:r>
              <a:rPr lang="zh-CN" altLang="en-US" dirty="0"/>
              <a:t>的基础上构建的，它提供 </a:t>
            </a:r>
            <a:r>
              <a:rPr lang="en-US" altLang="zh-CN" dirty="0"/>
              <a:t>Web </a:t>
            </a:r>
            <a:r>
              <a:rPr lang="zh-CN" altLang="en-US" dirty="0"/>
              <a:t>服务、组件模型、管理和通信 </a:t>
            </a:r>
            <a:r>
              <a:rPr lang="en-US" altLang="zh-CN" dirty="0"/>
              <a:t>API</a:t>
            </a:r>
            <a:r>
              <a:rPr lang="zh-CN" altLang="en-US" dirty="0"/>
              <a:t>，可以用来实现企业级的面向服务体系结构（</a:t>
            </a:r>
            <a:r>
              <a:rPr lang="en-US" altLang="zh-CN" dirty="0"/>
              <a:t>service-oriented architecture</a:t>
            </a:r>
            <a:r>
              <a:rPr lang="zh-CN" altLang="en-US" dirty="0"/>
              <a:t>，</a:t>
            </a:r>
            <a:r>
              <a:rPr lang="en-US" altLang="zh-CN" dirty="0"/>
              <a:t>SOA</a:t>
            </a:r>
            <a:r>
              <a:rPr lang="zh-CN" altLang="en-US" dirty="0"/>
              <a:t>）和 </a:t>
            </a:r>
            <a:r>
              <a:rPr lang="en-US" altLang="zh-CN" dirty="0"/>
              <a:t>Web 2.0 </a:t>
            </a:r>
            <a:r>
              <a:rPr lang="zh-CN" altLang="en-US" dirty="0"/>
              <a:t>应用程序。 </a:t>
            </a:r>
            <a:endParaRPr lang="en-US" altLang="zh-CN" dirty="0" smtClean="0"/>
          </a:p>
          <a:p>
            <a:r>
              <a:rPr lang="en-US" altLang="zh-CN" dirty="0" smtClean="0"/>
              <a:t>Java </a:t>
            </a:r>
            <a:r>
              <a:rPr lang="en-US" altLang="zh-CN" dirty="0"/>
              <a:t>ME</a:t>
            </a:r>
            <a:r>
              <a:rPr lang="zh-CN" altLang="en-US" dirty="0"/>
              <a:t>（</a:t>
            </a:r>
            <a:r>
              <a:rPr lang="en-US" altLang="zh-CN" dirty="0"/>
              <a:t>Java Platform</a:t>
            </a:r>
            <a:r>
              <a:rPr lang="zh-CN" altLang="en-US" dirty="0"/>
              <a:t>，</a:t>
            </a:r>
            <a:r>
              <a:rPr lang="en-US" altLang="zh-CN" dirty="0"/>
              <a:t>Micro Edition</a:t>
            </a:r>
            <a:r>
              <a:rPr lang="zh-CN" altLang="en-US" dirty="0"/>
              <a:t>）。这个版本以前称为 </a:t>
            </a:r>
            <a:r>
              <a:rPr lang="en-US" altLang="zh-CN" dirty="0"/>
              <a:t>J2ME</a:t>
            </a:r>
            <a:r>
              <a:rPr lang="zh-CN" altLang="en-US" dirty="0"/>
              <a:t>。</a:t>
            </a:r>
            <a:r>
              <a:rPr lang="en-US" altLang="zh-CN" dirty="0"/>
              <a:t>Java ME </a:t>
            </a:r>
            <a:r>
              <a:rPr lang="zh-CN" altLang="en-US" dirty="0"/>
              <a:t>为在移动设备和嵌入式设备（比如手机、</a:t>
            </a:r>
            <a:r>
              <a:rPr lang="en-US" altLang="zh-CN" dirty="0"/>
              <a:t>PDA</a:t>
            </a:r>
            <a:r>
              <a:rPr lang="zh-CN" altLang="en-US" dirty="0"/>
              <a:t>、电视机顶盒和打印机）上运行的应用程序提供一个健壮且灵活的环境。</a:t>
            </a:r>
            <a:r>
              <a:rPr lang="en-US" altLang="zh-CN" dirty="0"/>
              <a:t>Java ME </a:t>
            </a:r>
            <a:r>
              <a:rPr lang="zh-CN" altLang="en-US" dirty="0"/>
              <a:t>包括灵活的用户界面、健壮的安全模型、许多内置的网络协议以及对可以动态下载的连网和离线应用程序的丰富支持。基于 </a:t>
            </a:r>
            <a:r>
              <a:rPr lang="en-US" altLang="zh-CN" dirty="0"/>
              <a:t>Java ME </a:t>
            </a:r>
            <a:r>
              <a:rPr lang="zh-CN" altLang="en-US" dirty="0"/>
              <a:t>规范的应用程序只需编写一次，就可以用于许多设备，而且可以利用每个设备的本机功能。 </a:t>
            </a:r>
          </a:p>
        </p:txBody>
      </p:sp>
    </p:spTree>
    <p:extLst>
      <p:ext uri="{BB962C8B-B14F-4D97-AF65-F5344CB8AC3E}">
        <p14:creationId xmlns:p14="http://schemas.microsoft.com/office/powerpoint/2010/main" val="6882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与</a:t>
            </a:r>
            <a:r>
              <a:rPr lang="en-US" altLang="zh-CN" dirty="0" smtClean="0"/>
              <a:t>C</a:t>
            </a:r>
            <a:r>
              <a:rPr lang="zh-CN" altLang="en-US" dirty="0" smtClean="0"/>
              <a:t>的区别</a:t>
            </a:r>
            <a:endParaRPr lang="zh-CN" altLang="en-US" dirty="0"/>
          </a:p>
        </p:txBody>
      </p:sp>
      <p:sp>
        <p:nvSpPr>
          <p:cNvPr id="3" name="内容占位符 2"/>
          <p:cNvSpPr>
            <a:spLocks noGrp="1"/>
          </p:cNvSpPr>
          <p:nvPr>
            <p:ph idx="1"/>
          </p:nvPr>
        </p:nvSpPr>
        <p:spPr/>
        <p:txBody>
          <a:bodyPr/>
          <a:lstStyle/>
          <a:p>
            <a:r>
              <a:rPr lang="zh-CN" altLang="en-US" b="1" dirty="0" smtClean="0"/>
              <a:t>运行机制</a:t>
            </a:r>
            <a:endParaRPr lang="zh-CN" altLang="en-US" b="1" dirty="0"/>
          </a:p>
          <a:p>
            <a:r>
              <a:rPr lang="zh-CN" altLang="en-US" b="1" dirty="0"/>
              <a:t>内存的垃圾收集机制</a:t>
            </a:r>
          </a:p>
          <a:p>
            <a:r>
              <a:rPr lang="zh-CN" altLang="en-US" b="1" dirty="0"/>
              <a:t>不使用指针</a:t>
            </a:r>
            <a:r>
              <a:rPr lang="zh-CN" altLang="en-US" b="1" dirty="0" smtClean="0"/>
              <a:t>操作</a:t>
            </a:r>
            <a:endParaRPr lang="en-US" altLang="zh-CN" b="1" dirty="0" smtClean="0"/>
          </a:p>
          <a:p>
            <a:r>
              <a:rPr lang="en-US" altLang="zh-CN" b="1" dirty="0" smtClean="0"/>
              <a:t>……</a:t>
            </a:r>
            <a:endParaRPr lang="zh-CN" altLang="en-US" b="1" dirty="0"/>
          </a:p>
          <a:p>
            <a:endParaRPr lang="zh-CN" altLang="en-US" dirty="0"/>
          </a:p>
        </p:txBody>
      </p:sp>
    </p:spTree>
    <p:extLst>
      <p:ext uri="{BB962C8B-B14F-4D97-AF65-F5344CB8AC3E}">
        <p14:creationId xmlns:p14="http://schemas.microsoft.com/office/powerpoint/2010/main" val="3279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和</a:t>
            </a:r>
            <a:r>
              <a:rPr lang="en-US" altLang="zh-CN" dirty="0" smtClean="0"/>
              <a:t>JavaScript</a:t>
            </a:r>
            <a:r>
              <a:rPr lang="zh-CN" altLang="en-US" dirty="0" smtClean="0"/>
              <a:t>的区别</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589" y="2565399"/>
            <a:ext cx="3827354" cy="3572936"/>
          </a:xfrm>
        </p:spPr>
      </p:pic>
      <p:sp>
        <p:nvSpPr>
          <p:cNvPr id="5" name="文本框 4"/>
          <p:cNvSpPr txBox="1"/>
          <p:nvPr/>
        </p:nvSpPr>
        <p:spPr>
          <a:xfrm>
            <a:off x="6096000" y="2929467"/>
            <a:ext cx="4445000" cy="369332"/>
          </a:xfrm>
          <a:prstGeom prst="rect">
            <a:avLst/>
          </a:prstGeom>
          <a:noFill/>
        </p:spPr>
        <p:txBody>
          <a:bodyPr wrap="square" rtlCol="0">
            <a:spAutoFit/>
          </a:bodyPr>
          <a:lstStyle/>
          <a:p>
            <a:r>
              <a:rPr lang="en-US" altLang="zh-CN" dirty="0" smtClean="0"/>
              <a:t>Java</a:t>
            </a:r>
            <a:r>
              <a:rPr lang="zh-CN" altLang="en-US" dirty="0" smtClean="0"/>
              <a:t>：</a:t>
            </a:r>
            <a:r>
              <a:rPr lang="zh-CN" altLang="en-US" dirty="0"/>
              <a:t>面向对象的</a:t>
            </a:r>
            <a:r>
              <a:rPr lang="zh-CN" altLang="en-US" dirty="0" smtClean="0"/>
              <a:t>程序设计语言</a:t>
            </a:r>
          </a:p>
        </p:txBody>
      </p:sp>
      <p:sp>
        <p:nvSpPr>
          <p:cNvPr id="9" name="文本框 8"/>
          <p:cNvSpPr txBox="1"/>
          <p:nvPr/>
        </p:nvSpPr>
        <p:spPr>
          <a:xfrm>
            <a:off x="6096000" y="4140200"/>
            <a:ext cx="4275667" cy="923330"/>
          </a:xfrm>
          <a:prstGeom prst="rect">
            <a:avLst/>
          </a:prstGeom>
          <a:noFill/>
        </p:spPr>
        <p:txBody>
          <a:bodyPr wrap="square" rtlCol="0">
            <a:spAutoFit/>
          </a:bodyPr>
          <a:lstStyle/>
          <a:p>
            <a:r>
              <a:rPr lang="en-US" altLang="zh-CN" dirty="0"/>
              <a:t>JavaScript</a:t>
            </a:r>
            <a:r>
              <a:rPr lang="zh-CN" altLang="en-US" dirty="0"/>
              <a:t>：是一种直译式脚本语言，属于互联网开发前端部分的内容</a:t>
            </a:r>
          </a:p>
          <a:p>
            <a:endParaRPr lang="zh-CN" altLang="en-US" dirty="0"/>
          </a:p>
        </p:txBody>
      </p:sp>
    </p:spTree>
    <p:extLst>
      <p:ext uri="{BB962C8B-B14F-4D97-AF65-F5344CB8AC3E}">
        <p14:creationId xmlns:p14="http://schemas.microsoft.com/office/powerpoint/2010/main" val="265934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b="41063"/>
          <a:stretch/>
        </p:blipFill>
        <p:spPr>
          <a:xfrm>
            <a:off x="0" y="76199"/>
            <a:ext cx="12196509" cy="6688667"/>
          </a:xfrm>
          <a:prstGeom prst="rect">
            <a:avLst/>
          </a:prstGeom>
        </p:spPr>
      </p:pic>
    </p:spTree>
    <p:extLst>
      <p:ext uri="{BB962C8B-B14F-4D97-AF65-F5344CB8AC3E}">
        <p14:creationId xmlns:p14="http://schemas.microsoft.com/office/powerpoint/2010/main" val="38166295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353</TotalTime>
  <Words>999</Words>
  <Application>Microsoft Office PowerPoint</Application>
  <PresentationFormat>宽屏</PresentationFormat>
  <Paragraphs>101</Paragraphs>
  <Slides>21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ＭＳ Ｐゴシック</vt:lpstr>
      <vt:lpstr>方正舒体</vt:lpstr>
      <vt:lpstr>宋体</vt:lpstr>
      <vt:lpstr>微软雅黑</vt:lpstr>
      <vt:lpstr>Arial</vt:lpstr>
      <vt:lpstr>Calibri</vt:lpstr>
      <vt:lpstr>Garamond</vt:lpstr>
      <vt:lpstr>环保</vt:lpstr>
      <vt:lpstr>通院科协第二次大课</vt:lpstr>
      <vt:lpstr>Java简介</vt:lpstr>
      <vt:lpstr>Java的受欢迎程度</vt:lpstr>
      <vt:lpstr>Java的起源</vt:lpstr>
      <vt:lpstr>PowerPoint 演示文稿</vt:lpstr>
      <vt:lpstr>Java的三个体系</vt:lpstr>
      <vt:lpstr>Java与C的区别</vt:lpstr>
      <vt:lpstr>Java和JavaScript的区别</vt:lpstr>
      <vt:lpstr>PowerPoint 演示文稿</vt:lpstr>
      <vt:lpstr>Why to choose Java？</vt:lpstr>
      <vt:lpstr>JVM</vt:lpstr>
      <vt:lpstr>学习Java的发展方向</vt:lpstr>
      <vt:lpstr>Java的应用</vt:lpstr>
      <vt:lpstr>Java的应用</vt:lpstr>
      <vt:lpstr>Java的应用</vt:lpstr>
      <vt:lpstr>Java环境搭建</vt:lpstr>
      <vt:lpstr>Java环境搭建</vt:lpstr>
      <vt:lpstr>简单“Helloworld”程序的示例</vt:lpstr>
      <vt:lpstr>推荐网站及书目</vt:lpstr>
      <vt:lpstr>PowerPoint 演示文稿</vt:lpstr>
      <vt:lpstr>谢谢~</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科协第二次大课</dc:title>
  <dc:creator>Franklin</dc:creator>
  <cp:lastModifiedBy>Franklin</cp:lastModifiedBy>
  <cp:revision>48</cp:revision>
  <dcterms:created xsi:type="dcterms:W3CDTF">2015-10-19T11:31:31Z</dcterms:created>
  <dcterms:modified xsi:type="dcterms:W3CDTF">2015-10-25T11:09:12Z</dcterms:modified>
</cp:coreProperties>
</file>