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lvl="0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/>
              <a:t>浅谈编程入门和爬虫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260475" y="3357562"/>
            <a:ext cx="6400800" cy="175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r">
              <a:buSzTx/>
              <a:buNone/>
            </a:lvl1pPr>
          </a:lstStyle>
          <a:p>
            <a:pPr lvl="0">
              <a:defRPr sz="1800"/>
            </a:pPr>
            <a:r>
              <a:rPr sz="3200"/>
              <a:t>             </a:t>
            </a:r>
          </a:p>
        </p:txBody>
      </p:sp>
      <p:sp>
        <p:nvSpPr>
          <p:cNvPr id="22" name="Shape 22"/>
          <p:cNvSpPr/>
          <p:nvPr/>
        </p:nvSpPr>
        <p:spPr>
          <a:xfrm>
            <a:off x="6300787" y="3717925"/>
            <a:ext cx="169545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/>
            <a:r>
              <a:t>魏显镔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685800"/>
            <a:ext cx="8229600" cy="525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2800"/>
              <a:t>Django: Python Web应用开发框架</a:t>
            </a:r>
            <a:endParaRPr sz="2800"/>
          </a:p>
          <a:p>
            <a:pPr lvl="0">
              <a:defRPr sz="1800"/>
            </a:pPr>
            <a:r>
              <a:rPr sz="2800"/>
              <a:t>Django 应该是最出名的Python框架。Django是走大而全的方向，它最出名的是其全自动化的管理后台：做简单的对象定义，它就能自动生成数据库结构、以及全功能的管理后台。</a:t>
            </a:r>
            <a:endParaRPr sz="2800"/>
          </a:p>
          <a:p>
            <a:pPr lvl="0">
              <a:defRPr sz="1800"/>
            </a:pPr>
            <a:r>
              <a:rPr sz="2800"/>
              <a:t>Flask：一个用Python编写的轻量级Web应用框架</a:t>
            </a:r>
            <a:endParaRPr sz="2800"/>
          </a:p>
          <a:p>
            <a:pPr lvl="0">
              <a:defRPr sz="1800"/>
            </a:pPr>
            <a:r>
              <a:rPr sz="2800"/>
              <a:t>Flask是一个使用Python编写的轻量级Web应用框架。</a:t>
            </a:r>
            <a:endParaRPr sz="2800"/>
          </a:p>
          <a:p>
            <a:pPr lvl="0">
              <a:defRPr sz="1800"/>
            </a:pPr>
            <a:r>
              <a:rPr sz="2800"/>
              <a:t>Scrapy：Python的爬虫框架</a:t>
            </a:r>
            <a:endParaRPr sz="2800"/>
          </a:p>
          <a:p>
            <a:pPr lvl="0">
              <a:defRPr sz="1800"/>
            </a:pPr>
            <a:r>
              <a:rPr sz="2800"/>
              <a:t>Scrapy是一个使用Python编写的，轻量级的，简单轻巧，并且使用起来非常的方便。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python</a:t>
            </a:r>
            <a:r>
              <a:rPr sz="4400">
                <a:latin typeface="宋体"/>
                <a:ea typeface="宋体"/>
                <a:cs typeface="宋体"/>
                <a:sym typeface="宋体"/>
              </a:rPr>
              <a:t>爬虫简介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爬虫工作原理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使用</a:t>
            </a:r>
            <a:r>
              <a:rPr sz="3200"/>
              <a:t>URLlib</a:t>
            </a:r>
            <a:r>
              <a:rPr sz="3200">
                <a:latin typeface="宋体"/>
                <a:ea typeface="宋体"/>
                <a:cs typeface="宋体"/>
                <a:sym typeface="宋体"/>
              </a:rPr>
              <a:t>库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使用正则表达式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使用scrapy框架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/>
              <a:t>各种资源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搜索引擎：</a:t>
            </a:r>
            <a:r>
              <a:rPr sz="3200"/>
              <a:t>google </a:t>
            </a:r>
            <a:r>
              <a:rPr sz="3200">
                <a:latin typeface="宋体"/>
                <a:ea typeface="宋体"/>
                <a:cs typeface="宋体"/>
                <a:sym typeface="宋体"/>
              </a:rPr>
              <a:t>百度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博客：伯乐在线，</a:t>
            </a:r>
            <a:r>
              <a:rPr sz="3200"/>
              <a:t>CSDN</a:t>
            </a:r>
            <a:r>
              <a:rPr sz="3200">
                <a:latin typeface="宋体"/>
                <a:ea typeface="宋体"/>
                <a:cs typeface="宋体"/>
                <a:sym typeface="宋体"/>
              </a:rPr>
              <a:t>，博客园  </a:t>
            </a:r>
            <a:r>
              <a:rPr sz="3200"/>
              <a:t>Crossin</a:t>
            </a:r>
            <a:r>
              <a:rPr sz="3200">
                <a:latin typeface="宋体"/>
                <a:ea typeface="宋体"/>
                <a:cs typeface="宋体"/>
                <a:sym typeface="宋体"/>
              </a:rPr>
              <a:t>的编程教室  廖雪峰</a:t>
            </a:r>
            <a:r>
              <a:rPr sz="3200"/>
              <a:t>python</a:t>
            </a:r>
            <a:endParaRPr sz="3200"/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问答社区：知乎    </a:t>
            </a:r>
            <a:r>
              <a:rPr sz="3200"/>
              <a:t>segmentfault  stackoverflow</a:t>
            </a:r>
            <a:endParaRPr sz="3200"/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在线学习：慕课网  </a:t>
            </a:r>
            <a:r>
              <a:rPr sz="3200"/>
              <a:t>MOOC</a:t>
            </a:r>
            <a:r>
              <a:rPr sz="3200">
                <a:latin typeface="宋体"/>
                <a:ea typeface="宋体"/>
                <a:cs typeface="宋体"/>
                <a:sym typeface="宋体"/>
              </a:rPr>
              <a:t>学院 极客学院  实验楼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/>
              <a:t>人生苦短，我学python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000"/>
              <a:t>以下仅本人愚见，若有错误，请指正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28" name="Shape 28"/>
          <p:cNvSpPr/>
          <p:nvPr/>
        </p:nvSpPr>
        <p:spPr>
          <a:xfrm>
            <a:off x="2339975" y="2924175"/>
            <a:ext cx="4457700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 lvl="0">
              <a:defRPr sz="1800"/>
            </a:pPr>
            <a:r>
              <a:rPr sz="3600"/>
              <a:t>Hello World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</a:pPr>
          </a:p>
        </p:txBody>
      </p:sp>
    </p:spTree>
  </p:cSld>
  <p:clrMapOvr>
    <a:masterClrMapping/>
  </p:clrMapOvr>
  <p:transition spd="fast" advClick="1">
    <p:fade thruBlk="1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/>
              <a:t>遇到的问题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896111">
              <a:buChar char="•"/>
              <a:defRPr sz="1800"/>
            </a:pPr>
            <a:r>
              <a:rPr sz="3136">
                <a:latin typeface="宋体"/>
                <a:ea typeface="宋体"/>
                <a:cs typeface="宋体"/>
                <a:sym typeface="宋体"/>
              </a:rPr>
              <a:t>能写点小程序</a:t>
            </a:r>
            <a:endParaRPr sz="3136">
              <a:latin typeface="宋体"/>
              <a:ea typeface="宋体"/>
              <a:cs typeface="宋体"/>
              <a:sym typeface="宋体"/>
            </a:endParaRPr>
          </a:p>
          <a:p>
            <a:pPr lvl="0" marL="336042" indent="-336042" defTabSz="896111">
              <a:buChar char="•"/>
              <a:defRPr sz="1800"/>
            </a:pPr>
            <a:r>
              <a:rPr sz="3136">
                <a:latin typeface="宋体"/>
                <a:ea typeface="宋体"/>
                <a:cs typeface="宋体"/>
                <a:sym typeface="宋体"/>
              </a:rPr>
              <a:t>稍微庞大的编程问题无从下手</a:t>
            </a:r>
            <a:endParaRPr sz="3136">
              <a:latin typeface="宋体"/>
              <a:ea typeface="宋体"/>
              <a:cs typeface="宋体"/>
              <a:sym typeface="宋体"/>
            </a:endParaRPr>
          </a:p>
          <a:p>
            <a:pPr lvl="0" marL="336042" indent="-336042" defTabSz="896111">
              <a:buChar char="•"/>
              <a:defRPr sz="1800"/>
            </a:pPr>
            <a:r>
              <a:rPr sz="3136">
                <a:latin typeface="宋体"/>
                <a:ea typeface="宋体"/>
                <a:cs typeface="宋体"/>
                <a:sym typeface="宋体"/>
              </a:rPr>
              <a:t>面对新问题无从下手</a:t>
            </a:r>
            <a:endParaRPr sz="3136">
              <a:latin typeface="宋体"/>
              <a:ea typeface="宋体"/>
              <a:cs typeface="宋体"/>
              <a:sym typeface="宋体"/>
            </a:endParaRPr>
          </a:p>
          <a:p>
            <a:pPr lvl="0" marL="336042" indent="-336042" defTabSz="896111">
              <a:buChar char="•"/>
              <a:defRPr sz="1800"/>
            </a:pPr>
            <a:r>
              <a:rPr sz="3136">
                <a:latin typeface="宋体"/>
                <a:ea typeface="宋体"/>
                <a:cs typeface="宋体"/>
                <a:sym typeface="宋体"/>
              </a:rPr>
              <a:t>面对新问题时的恐惧不断累积滋生</a:t>
            </a:r>
            <a:endParaRPr sz="3136">
              <a:latin typeface="宋体"/>
              <a:ea typeface="宋体"/>
              <a:cs typeface="宋体"/>
              <a:sym typeface="宋体"/>
            </a:endParaRPr>
          </a:p>
          <a:p>
            <a:pPr lvl="0" marL="336042" indent="-336042" defTabSz="896111">
              <a:buChar char="•"/>
              <a:defRPr sz="1800"/>
            </a:pPr>
            <a:r>
              <a:rPr sz="3136">
                <a:latin typeface="宋体"/>
                <a:ea typeface="宋体"/>
                <a:cs typeface="宋体"/>
                <a:sym typeface="宋体"/>
              </a:rPr>
              <a:t>幻想能通过</a:t>
            </a:r>
            <a:r>
              <a:rPr sz="3136"/>
              <a:t>Google</a:t>
            </a:r>
            <a:r>
              <a:rPr sz="3136">
                <a:latin typeface="宋体"/>
                <a:ea typeface="宋体"/>
                <a:cs typeface="宋体"/>
                <a:sym typeface="宋体"/>
              </a:rPr>
              <a:t>搜索复制粘贴代码解决问题</a:t>
            </a:r>
            <a:endParaRPr sz="3136">
              <a:latin typeface="宋体"/>
              <a:ea typeface="宋体"/>
              <a:cs typeface="宋体"/>
              <a:sym typeface="宋体"/>
            </a:endParaRPr>
          </a:p>
          <a:p>
            <a:pPr lvl="0" marL="336042" indent="-336042" defTabSz="896111">
              <a:buChar char="•"/>
              <a:defRPr sz="1800"/>
            </a:pPr>
            <a:r>
              <a:rPr sz="3136">
                <a:latin typeface="宋体"/>
                <a:ea typeface="宋体"/>
                <a:cs typeface="宋体"/>
                <a:sym typeface="宋体"/>
              </a:rPr>
              <a:t>对在这些</a:t>
            </a:r>
            <a:r>
              <a:rPr sz="3136"/>
              <a:t>How</a:t>
            </a:r>
            <a:r>
              <a:rPr sz="3136">
                <a:latin typeface="宋体"/>
                <a:ea typeface="宋体"/>
                <a:cs typeface="宋体"/>
                <a:sym typeface="宋体"/>
              </a:rPr>
              <a:t>背后的</a:t>
            </a:r>
            <a:r>
              <a:rPr sz="3136"/>
              <a:t>Why</a:t>
            </a:r>
            <a:r>
              <a:rPr sz="3136">
                <a:latin typeface="宋体"/>
                <a:ea typeface="宋体"/>
                <a:cs typeface="宋体"/>
                <a:sym typeface="宋体"/>
              </a:rPr>
              <a:t>一无所知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编程很有趣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不能矫枉过正，把握好度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重视基础：算法思想，语法，系统基础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多动手，多看书，多思考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4400"/>
              <a:t>建议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800100" indent="-342900">
              <a:buChar char="»"/>
              <a:defRPr sz="1800"/>
            </a:pPr>
            <a:r>
              <a:rPr sz="3200"/>
              <a:t>1、github：全球最大同性恋交流网站 </a:t>
            </a:r>
            <a:r>
              <a:rPr sz="32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https://github.com</a:t>
            </a:r>
            <a:endParaRPr sz="3200"/>
          </a:p>
          <a:p>
            <a:pPr lvl="1" marL="800100" indent="-342900">
              <a:buChar char="»"/>
              <a:defRPr sz="1800"/>
            </a:pPr>
            <a:r>
              <a:rPr sz="3200"/>
              <a:t>2、写博客总结：搭博客，配置服务器。</a:t>
            </a:r>
            <a:endParaRPr sz="3200"/>
          </a:p>
          <a:p>
            <a:pPr lvl="1" marL="800100" indent="-342900">
              <a:buChar char="»"/>
              <a:defRPr sz="1800"/>
            </a:pPr>
            <a:r>
              <a:rPr sz="3200"/>
              <a:t>3、多写多看厉害的代码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4400"/>
              <a:t>python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2800"/>
              <a:t>1、一种面向对象、解释型计算机程序设计语言，由Guido van Rossum于1989年发明，第一个公开发行版发行于1991年。</a:t>
            </a:r>
            <a:endParaRPr sz="2800"/>
          </a:p>
          <a:p>
            <a:pPr lvl="0">
              <a:defRPr sz="1800"/>
            </a:pPr>
            <a:r>
              <a:rPr sz="2800"/>
              <a:t>2、Python具有丰富和强大的库。它常被昵称为胶水语言，能够把用其他语言制作的各种模块（尤其是C/C++）很轻松地联结在一起。常见的一种应用情形是，使用Python快速生成程序的原型（有时甚至是程序的最终界面），然后对其中有特别要求的部分，用更合适的语言改写，比如3D游戏中的图形渲染模块，性能要求特别高，就可以用C/C++重写，而后封装为Python可以调用的扩展类库。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4400"/>
              <a:t>python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由于Python语言的简洁、易读以及可扩展性，在国外用Python做科学计算的研究机构日益增多，一些知名大学已经采用Python教授程序设计课程。例如卡耐基梅隆大学的编程基础、麻省理工学院的计算机科学及编程导论就使用Python语言讲授。众多开源的科学计算软件包都提供了Python的调用接口，例如著名的计算机视觉库OpenCV、三维可视化库VTK、医学图像处理库ITK。而Python专用的科学计算扩展库就更多了，例如如下3个十分经典的科学计算扩展库：NumPy、SciPy和matplotlib，它们分别为Python提供了快速数组处理、数值运算以及绘图功能。因此Python语言及其众多的扩展库所构成的开发环境十分适合工程技术、科研人员处理实验数据、制作图表，甚至开发科学计算应用程序。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python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网页爬虫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文本处理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科学计算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机器学习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数据挖掘</a:t>
            </a:r>
            <a:endParaRPr sz="32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•"/>
              <a:defRPr sz="1800"/>
            </a:pPr>
            <a:r>
              <a:rPr sz="3200">
                <a:latin typeface="宋体"/>
                <a:ea typeface="宋体"/>
                <a:cs typeface="宋体"/>
                <a:sym typeface="宋体"/>
              </a:rPr>
              <a:t>web应用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