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07" r:id="rId4"/>
    <p:sldId id="269" r:id="rId5"/>
    <p:sldId id="281" r:id="rId6"/>
    <p:sldId id="257" r:id="rId7"/>
    <p:sldId id="258" r:id="rId8"/>
    <p:sldId id="259" r:id="rId9"/>
    <p:sldId id="260" r:id="rId10"/>
    <p:sldId id="261" r:id="rId11"/>
    <p:sldId id="282" r:id="rId12"/>
    <p:sldId id="270" r:id="rId13"/>
    <p:sldId id="283" r:id="rId14"/>
    <p:sldId id="262" r:id="rId15"/>
    <p:sldId id="263" r:id="rId16"/>
    <p:sldId id="264" r:id="rId17"/>
    <p:sldId id="265" r:id="rId18"/>
    <p:sldId id="299" r:id="rId19"/>
    <p:sldId id="300" r:id="rId21"/>
    <p:sldId id="301" r:id="rId22"/>
    <p:sldId id="266" r:id="rId23"/>
    <p:sldId id="267" r:id="rId24"/>
    <p:sldId id="268" r:id="rId25"/>
    <p:sldId id="279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6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FF018-5089-4F89-B00A-ADA0AD7C3884}" type="doc">
      <dgm:prSet csTypeId="urn:microsoft.com/office/officeart/2005/8/colors/colorful4"/>
      <dgm:spPr/>
      <dgm:t>
        <a:bodyPr/>
        <a:p>
          <a:endParaRPr altLang="en-US"/>
        </a:p>
      </dgm:t>
    </dgm:pt>
    <dgm:pt modelId="{75822305-7C33-46EB-892C-9DAE5EB204A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Read width</a:t>
          </a:r>
          <a:r>
            <a:rPr lang="zh-CN" b="0" i="0" u="none" baseline="0">
              <a:rtl val="0"/>
            </a:rPr>
            <a:t>对应序列的个数</a:t>
          </a:r>
          <a:r>
            <a:rPr lang="en-US" altLang="zh-CN" b="0" i="0" u="none" baseline="0">
              <a:rtl val="0"/>
            </a:rPr>
            <a:t>2</a:t>
          </a:r>
          <a:r>
            <a:rPr lang="en-US" altLang="zh-CN" b="0" i="0" u="none" baseline="0">
              <a:rtl val="0"/>
            </a:rPr>
            <a:t/>
          </a:r>
          <a:endParaRPr lang="en-US" altLang="zh-CN" b="0" i="0" u="none" baseline="0">
            <a:rtl val="0"/>
          </a:endParaRPr>
        </a:p>
      </dgm:t>
    </dgm:pt>
    <dgm:pt modelId="{C4233963-044A-4141-ABF1-8503F59573F1}" cxnId="{2C181970-6BFC-47A8-A426-917F4EA13483}" type="parTrans">
      <dgm:prSet/>
      <dgm:spPr/>
    </dgm:pt>
    <dgm:pt modelId="{01521EB8-8FBA-43C1-9647-83CB755B39C6}" cxnId="{2C181970-6BFC-47A8-A426-917F4EA13483}" type="sibTrans">
      <dgm:prSet/>
      <dgm:spPr/>
    </dgm:pt>
    <dgm:pt modelId="{6936598A-9331-43D2-833F-6F3E3464488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Read depth</a:t>
          </a:r>
          <a:r>
            <a:rPr lang="zh-CN" b="0" i="0" u="none" baseline="0">
              <a:rtl val="0"/>
            </a:rPr>
            <a:t>对应序列的长度</a:t>
          </a:r>
          <a:r>
            <a:rPr lang="en-US" altLang="zh-CN" b="0" i="0" u="none" baseline="0">
              <a:rtl val="0"/>
            </a:rPr>
            <a:t>8</a:t>
          </a:r>
          <a:r>
            <a:rPr lang="en-US" altLang="zh-CN" b="0" i="0" u="none" baseline="0">
              <a:rtl val="0"/>
            </a:rPr>
            <a:t/>
          </a:r>
          <a:endParaRPr lang="en-US" altLang="zh-CN" b="0" i="0" u="none" baseline="0">
            <a:rtl val="0"/>
          </a:endParaRPr>
        </a:p>
      </dgm:t>
    </dgm:pt>
    <dgm:pt modelId="{EC3AE79B-86C1-4BD3-83A9-350F2C5A0ACF}" cxnId="{49D90C23-B2A8-479B-ACA7-61B9A1032C09}" type="parTrans">
      <dgm:prSet/>
      <dgm:spPr/>
    </dgm:pt>
    <dgm:pt modelId="{ABE61820-4018-4B44-9836-B337A31A487B}" cxnId="{49D90C23-B2A8-479B-ACA7-61B9A1032C09}" type="sibTrans">
      <dgm:prSet/>
      <dgm:spPr/>
    </dgm:pt>
    <dgm:pt modelId="{EF85956C-0B38-49F3-8F6F-81ED07B1F33F}" type="pres">
      <dgm:prSet presAssocID="{995FF018-5089-4F89-B00A-ADA0AD7C3884}" presName="linear" presStyleCnt="0">
        <dgm:presLayoutVars>
          <dgm:animLvl val="lvl"/>
          <dgm:resizeHandles val="exact"/>
        </dgm:presLayoutVars>
      </dgm:prSet>
      <dgm:spPr/>
    </dgm:pt>
    <dgm:pt modelId="{986257DA-B63C-4A97-B5C0-F83794119A31}" type="pres">
      <dgm:prSet presAssocID="{75822305-7C33-46EB-892C-9DAE5EB204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C4D52B-2C04-489C-9CDE-6EDDBD73CF2E}" type="pres">
      <dgm:prSet presAssocID="{01521EB8-8FBA-43C1-9647-83CB755B39C6}" presName="spacer" presStyleCnt="0"/>
      <dgm:spPr/>
    </dgm:pt>
    <dgm:pt modelId="{5B5E6E15-1C61-43BD-81EC-84CFAB7FE4A4}" type="pres">
      <dgm:prSet presAssocID="{6936598A-9331-43D2-833F-6F3E346448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181970-6BFC-47A8-A426-917F4EA13483}" srcId="{995FF018-5089-4F89-B00A-ADA0AD7C3884}" destId="{75822305-7C33-46EB-892C-9DAE5EB204A8}" srcOrd="0" destOrd="0" parTransId="{C4233963-044A-4141-ABF1-8503F59573F1}" sibTransId="{01521EB8-8FBA-43C1-9647-83CB755B39C6}"/>
    <dgm:cxn modelId="{49D90C23-B2A8-479B-ACA7-61B9A1032C09}" srcId="{995FF018-5089-4F89-B00A-ADA0AD7C3884}" destId="{6936598A-9331-43D2-833F-6F3E3464488E}" srcOrd="1" destOrd="0" parTransId="{EC3AE79B-86C1-4BD3-83A9-350F2C5A0ACF}" sibTransId="{ABE61820-4018-4B44-9836-B337A31A487B}"/>
    <dgm:cxn modelId="{C1D92CBA-1BBD-4C16-A312-56D7C38B23D3}" type="presOf" srcId="{995FF018-5089-4F89-B00A-ADA0AD7C3884}" destId="{EF85956C-0B38-49F3-8F6F-81ED07B1F33F}" srcOrd="0" destOrd="0" presId="urn:microsoft.com/office/officeart/2005/8/layout/vList2"/>
    <dgm:cxn modelId="{C8EE4F51-D746-45EE-901D-DCCE6723AFEE}" type="presParOf" srcId="{EF85956C-0B38-49F3-8F6F-81ED07B1F33F}" destId="{986257DA-B63C-4A97-B5C0-F83794119A31}" srcOrd="0" destOrd="0" presId="urn:microsoft.com/office/officeart/2005/8/layout/vList2"/>
    <dgm:cxn modelId="{E50B371E-AC03-4C72-BC94-245685A838A0}" type="presOf" srcId="{75822305-7C33-46EB-892C-9DAE5EB204A8}" destId="{986257DA-B63C-4A97-B5C0-F83794119A31}" srcOrd="0" destOrd="0" presId="urn:microsoft.com/office/officeart/2005/8/layout/vList2"/>
    <dgm:cxn modelId="{B2A7905F-10C5-4856-B2B6-56D02CE328CA}" type="presParOf" srcId="{EF85956C-0B38-49F3-8F6F-81ED07B1F33F}" destId="{B0C4D52B-2C04-489C-9CDE-6EDDBD73CF2E}" srcOrd="1" destOrd="0" presId="urn:microsoft.com/office/officeart/2005/8/layout/vList2"/>
    <dgm:cxn modelId="{9440B89C-1C6D-45D9-9EFA-824E0E8DFEF2}" type="presParOf" srcId="{EF85956C-0B38-49F3-8F6F-81ED07B1F33F}" destId="{5B5E6E15-1C61-43BD-81EC-84CFAB7FE4A4}" srcOrd="2" destOrd="0" presId="urn:microsoft.com/office/officeart/2005/8/layout/vList2"/>
    <dgm:cxn modelId="{1CD16364-6A77-42D8-B094-665137EC41EA}" type="presOf" srcId="{6936598A-9331-43D2-833F-6F3E3464488E}" destId="{5B5E6E15-1C61-43BD-81EC-84CFAB7FE4A4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FF018-5089-4F89-B00A-ADA0AD7C3884}" type="doc">
      <dgm:prSet csTypeId="urn:microsoft.com/office/officeart/2005/8/colors/colorful4"/>
      <dgm:spPr/>
      <dgm:t>
        <a:bodyPr/>
        <a:p>
          <a:endParaRPr altLang="en-US"/>
        </a:p>
      </dgm:t>
    </dgm:pt>
    <dgm:pt modelId="{75822305-7C33-46EB-892C-9DAE5EB204A8}">
      <dgm:prSet/>
      <dgm:spPr/>
      <dgm:t>
        <a:bodyPr/>
        <a:p>
          <a:r>
            <a:rPr lang="en-US" b="0" i="0" u="none" baseline="0">
              <a:rtl val="0"/>
            </a:rPr>
            <a:t>Read width</a:t>
          </a:r>
          <a:r>
            <a:rPr lang="zh-CN" b="0" i="0" u="none" baseline="0">
              <a:rtl val="0"/>
            </a:rPr>
            <a:t>对应序列的个数</a:t>
          </a:r>
          <a:endParaRPr altLang="en-US"/>
        </a:p>
      </dgm:t>
    </dgm:pt>
    <dgm:pt modelId="{C4233963-044A-4141-ABF1-8503F59573F1}" cxnId="{E4056526-95FD-404E-A4A9-5B21E7D07109}" type="parTrans">
      <dgm:prSet/>
      <dgm:spPr/>
    </dgm:pt>
    <dgm:pt modelId="{01521EB8-8FBA-43C1-9647-83CB755B39C6}" cxnId="{E4056526-95FD-404E-A4A9-5B21E7D07109}" type="sibTrans">
      <dgm:prSet/>
      <dgm:spPr/>
    </dgm:pt>
    <dgm:pt modelId="{6936598A-9331-43D2-833F-6F3E3464488E}">
      <dgm:prSet/>
      <dgm:spPr/>
      <dgm:t>
        <a:bodyPr/>
        <a:p>
          <a:r>
            <a:rPr lang="en-US" b="0" i="0" u="none" baseline="0">
              <a:rtl val="0"/>
            </a:rPr>
            <a:t>Read depth</a:t>
          </a:r>
          <a:r>
            <a:rPr lang="zh-CN" b="0" i="0" u="none" baseline="0">
              <a:rtl val="0"/>
            </a:rPr>
            <a:t>对应序列的长度</a:t>
          </a:r>
          <a:endParaRPr altLang="en-US"/>
        </a:p>
      </dgm:t>
    </dgm:pt>
    <dgm:pt modelId="{EC3AE79B-86C1-4BD3-83A9-350F2C5A0ACF}" cxnId="{747D7A16-3FE3-41AC-AA71-8AB90EC2382C}" type="parTrans">
      <dgm:prSet/>
      <dgm:spPr/>
    </dgm:pt>
    <dgm:pt modelId="{ABE61820-4018-4B44-9836-B337A31A487B}" cxnId="{747D7A16-3FE3-41AC-AA71-8AB90EC2382C}" type="sibTrans">
      <dgm:prSet/>
      <dgm:spPr/>
    </dgm:pt>
    <dgm:pt modelId="{EF85956C-0B38-49F3-8F6F-81ED07B1F33F}" type="pres">
      <dgm:prSet presAssocID="{995FF018-5089-4F89-B00A-ADA0AD7C3884}" presName="linear" presStyleCnt="0">
        <dgm:presLayoutVars>
          <dgm:animLvl val="lvl"/>
          <dgm:resizeHandles val="exact"/>
        </dgm:presLayoutVars>
      </dgm:prSet>
      <dgm:spPr/>
    </dgm:pt>
    <dgm:pt modelId="{986257DA-B63C-4A97-B5C0-F83794119A31}" type="pres">
      <dgm:prSet presAssocID="{75822305-7C33-46EB-892C-9DAE5EB204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C4D52B-2C04-489C-9CDE-6EDDBD73CF2E}" type="pres">
      <dgm:prSet presAssocID="{01521EB8-8FBA-43C1-9647-83CB755B39C6}" presName="spacer" presStyleCnt="0"/>
      <dgm:spPr/>
    </dgm:pt>
    <dgm:pt modelId="{5B5E6E15-1C61-43BD-81EC-84CFAB7FE4A4}" type="pres">
      <dgm:prSet presAssocID="{6936598A-9331-43D2-833F-6F3E346448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4056526-95FD-404E-A4A9-5B21E7D07109}" srcId="{995FF018-5089-4F89-B00A-ADA0AD7C3884}" destId="{75822305-7C33-46EB-892C-9DAE5EB204A8}" srcOrd="0" destOrd="0" parTransId="{C4233963-044A-4141-ABF1-8503F59573F1}" sibTransId="{01521EB8-8FBA-43C1-9647-83CB755B39C6}"/>
    <dgm:cxn modelId="{747D7A16-3FE3-41AC-AA71-8AB90EC2382C}" srcId="{995FF018-5089-4F89-B00A-ADA0AD7C3884}" destId="{6936598A-9331-43D2-833F-6F3E3464488E}" srcOrd="1" destOrd="0" parTransId="{EC3AE79B-86C1-4BD3-83A9-350F2C5A0ACF}" sibTransId="{ABE61820-4018-4B44-9836-B337A31A487B}"/>
    <dgm:cxn modelId="{85D64A12-B3DF-429E-AFB3-84773455A7EB}" type="presOf" srcId="{995FF018-5089-4F89-B00A-ADA0AD7C3884}" destId="{EF85956C-0B38-49F3-8F6F-81ED07B1F33F}" srcOrd="0" destOrd="0" presId="urn:microsoft.com/office/officeart/2005/8/layout/vList2"/>
    <dgm:cxn modelId="{251685EA-5562-4DC5-BB1B-D572BE928A99}" type="presParOf" srcId="{EF85956C-0B38-49F3-8F6F-81ED07B1F33F}" destId="{986257DA-B63C-4A97-B5C0-F83794119A31}" srcOrd="0" destOrd="0" presId="urn:microsoft.com/office/officeart/2005/8/layout/vList2"/>
    <dgm:cxn modelId="{B13EF467-E1B7-4C81-BCB0-1803223AC5DD}" type="presOf" srcId="{75822305-7C33-46EB-892C-9DAE5EB204A8}" destId="{986257DA-B63C-4A97-B5C0-F83794119A31}" srcOrd="0" destOrd="0" presId="urn:microsoft.com/office/officeart/2005/8/layout/vList2"/>
    <dgm:cxn modelId="{60393C6D-6465-4A11-BA6F-DC30908DFFA3}" type="presParOf" srcId="{EF85956C-0B38-49F3-8F6F-81ED07B1F33F}" destId="{B0C4D52B-2C04-489C-9CDE-6EDDBD73CF2E}" srcOrd="1" destOrd="0" presId="urn:microsoft.com/office/officeart/2005/8/layout/vList2"/>
    <dgm:cxn modelId="{B5D1C490-3830-418A-A917-1D4084A5D2D2}" type="presParOf" srcId="{EF85956C-0B38-49F3-8F6F-81ED07B1F33F}" destId="{5B5E6E15-1C61-43BD-81EC-84CFAB7FE4A4}" srcOrd="2" destOrd="0" presId="urn:microsoft.com/office/officeart/2005/8/layout/vList2"/>
    <dgm:cxn modelId="{EF9AE9E8-1FB8-42FA-B211-7D13EDB8A152}" type="presOf" srcId="{6936598A-9331-43D2-833F-6F3E3464488E}" destId="{5B5E6E15-1C61-43BD-81EC-84CFAB7FE4A4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33140" cy="1076325"/>
        <a:chOff x="0" y="0"/>
        <a:chExt cx="3533140" cy="1076325"/>
      </a:xfrm>
    </dsp:grpSpPr>
    <dsp:sp modelId="{986257DA-B63C-4A97-B5C0-F83794119A31}">
      <dsp:nvSpPr>
        <dsp:cNvPr id="3" name="圆角矩形 2"/>
        <dsp:cNvSpPr/>
      </dsp:nvSpPr>
      <dsp:spPr bwMode="white">
        <a:xfrm>
          <a:off x="0" y="6613"/>
          <a:ext cx="3533140" cy="5041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Read width</a:t>
          </a:r>
          <a:r>
            <a:rPr lang="zh-CN" b="0" i="0" u="none" baseline="0">
              <a:rtl val="0"/>
            </a:rPr>
            <a:t>对应序列的个数</a:t>
          </a:r>
          <a:r>
            <a:rPr lang="en-US" altLang="zh-CN" b="0" i="0" u="none" baseline="0">
              <a:rtl val="0"/>
            </a:rPr>
            <a:t>2</a:t>
          </a:r>
          <a:endParaRPr lang="en-US" altLang="zh-CN" b="0" i="0" u="none" baseline="0">
            <a:rtl val="0"/>
          </a:endParaRPr>
        </a:p>
      </dsp:txBody>
      <dsp:txXfrm>
        <a:off x="0" y="6613"/>
        <a:ext cx="3533140" cy="504190"/>
      </dsp:txXfrm>
    </dsp:sp>
    <dsp:sp modelId="{5B5E6E15-1C61-43BD-81EC-84CFAB7FE4A4}">
      <dsp:nvSpPr>
        <dsp:cNvPr id="4" name="圆角矩形 3"/>
        <dsp:cNvSpPr/>
      </dsp:nvSpPr>
      <dsp:spPr bwMode="white">
        <a:xfrm>
          <a:off x="0" y="565523"/>
          <a:ext cx="3533140" cy="5041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4800000"/>
            <a:satOff val="11765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Read depth</a:t>
          </a:r>
          <a:r>
            <a:rPr lang="zh-CN" b="0" i="0" u="none" baseline="0">
              <a:rtl val="0"/>
            </a:rPr>
            <a:t>对应序列的长度</a:t>
          </a:r>
          <a:r>
            <a:rPr lang="en-US" altLang="zh-CN" b="0" i="0" u="none" baseline="0">
              <a:rtl val="0"/>
            </a:rPr>
            <a:t>8</a:t>
          </a:r>
          <a:endParaRPr lang="en-US" altLang="zh-CN" b="0" i="0" u="none" baseline="0">
            <a:rtl val="0"/>
          </a:endParaRPr>
        </a:p>
      </dsp:txBody>
      <dsp:txXfrm>
        <a:off x="0" y="565523"/>
        <a:ext cx="3533140" cy="504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533140" cy="1076325"/>
        <a:chOff x="0" y="0"/>
        <a:chExt cx="3533140" cy="1076325"/>
      </a:xfrm>
    </dsp:grpSpPr>
    <dsp:sp modelId="{986257DA-B63C-4A97-B5C0-F83794119A31}">
      <dsp:nvSpPr>
        <dsp:cNvPr id="3" name="圆角矩形 2"/>
        <dsp:cNvSpPr/>
      </dsp:nvSpPr>
      <dsp:spPr bwMode="white">
        <a:xfrm>
          <a:off x="0" y="6613"/>
          <a:ext cx="3533140" cy="5041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Read width</a:t>
          </a:r>
          <a:r>
            <a:rPr lang="zh-CN" b="0" i="0" u="none" baseline="0">
              <a:rtl val="0"/>
            </a:rPr>
            <a:t>对应序列的个数</a:t>
          </a:r>
          <a:endParaRPr altLang="en-US"/>
        </a:p>
      </dsp:txBody>
      <dsp:txXfrm>
        <a:off x="0" y="6613"/>
        <a:ext cx="3533140" cy="504190"/>
      </dsp:txXfrm>
    </dsp:sp>
    <dsp:sp modelId="{5B5E6E15-1C61-43BD-81EC-84CFAB7FE4A4}">
      <dsp:nvSpPr>
        <dsp:cNvPr id="4" name="圆角矩形 3"/>
        <dsp:cNvSpPr/>
      </dsp:nvSpPr>
      <dsp:spPr bwMode="white">
        <a:xfrm>
          <a:off x="0" y="565523"/>
          <a:ext cx="3533140" cy="5041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4">
            <a:hueOff val="4800000"/>
            <a:satOff val="11765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Read depth</a:t>
          </a:r>
          <a:r>
            <a:rPr lang="zh-CN" b="0" i="0" u="none" baseline="0">
              <a:rtl val="0"/>
            </a:rPr>
            <a:t>对应序列的长度</a:t>
          </a:r>
          <a:endParaRPr altLang="en-US"/>
        </a:p>
      </dsp:txBody>
      <dsp:txXfrm>
        <a:off x="0" y="565523"/>
        <a:ext cx="3533140" cy="504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4.emf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实验二几点注意事项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1960" y="661035"/>
            <a:ext cx="7827645" cy="1268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计数器：</a:t>
            </a:r>
            <a:r>
              <a:rPr lang="en-US" altLang="zh-CN" sz="3600"/>
              <a:t> </a:t>
            </a:r>
            <a:endParaRPr lang="en-US" altLang="zh-CN" sz="3600"/>
          </a:p>
          <a:p>
            <a:r>
              <a:rPr lang="zh-CN" altLang="en-US"/>
              <a:t>同步预置数方法：</a:t>
            </a:r>
            <a:r>
              <a:rPr lang="en-US" altLang="zh-CN"/>
              <a:t>1</a:t>
            </a:r>
            <a:r>
              <a:rPr lang="zh-CN" altLang="en-US"/>
              <a:t>、置零法，</a:t>
            </a:r>
            <a:r>
              <a:rPr lang="en-US" altLang="zh-CN"/>
              <a:t>2</a:t>
            </a:r>
            <a:r>
              <a:rPr lang="zh-CN" altLang="en-US"/>
              <a:t>、最大数法，</a:t>
            </a:r>
            <a:r>
              <a:rPr lang="en-US" altLang="zh-CN"/>
              <a:t>3</a:t>
            </a:r>
            <a:r>
              <a:rPr lang="zh-CN" altLang="en-US"/>
              <a:t>、最小数法</a:t>
            </a:r>
            <a:endParaRPr lang="zh-CN" altLang="en-US"/>
          </a:p>
          <a:p>
            <a:r>
              <a:rPr lang="zh-CN" altLang="en-US"/>
              <a:t>反馈函数表达式</a:t>
            </a:r>
            <a:r>
              <a:rPr lang="en-US" altLang="zh-CN"/>
              <a:t>L=</a:t>
            </a:r>
            <a:r>
              <a:rPr lang="zh-CN" altLang="en-US"/>
              <a:t>？</a:t>
            </a:r>
            <a:r>
              <a:rPr lang="en-US" altLang="zh-CN"/>
              <a:t>  </a:t>
            </a:r>
            <a:r>
              <a:rPr lang="zh-CN" altLang="en-US"/>
              <a:t>置数端口信息</a:t>
            </a:r>
            <a:r>
              <a:rPr lang="en-US" altLang="zh-CN"/>
              <a:t>D3D2D1D30=</a:t>
            </a:r>
            <a:r>
              <a:rPr lang="zh-CN" altLang="en-US"/>
              <a:t>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几种特殊计数器</a:t>
            </a:r>
            <a:endParaRPr lang="zh-CN" altLang="en-US"/>
          </a:p>
          <a:p>
            <a:r>
              <a:rPr lang="zh-CN" altLang="en-US"/>
              <a:t>如：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18515" y="2860993"/>
            <a:ext cx="9144000" cy="347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8785" y="338455"/>
            <a:ext cx="6625590" cy="335153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580" y="3689985"/>
            <a:ext cx="6741795" cy="2700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8980" y="6350"/>
            <a:ext cx="1819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置数可以是</a:t>
            </a:r>
            <a:r>
              <a:rPr lang="en-US" altLang="zh-CN">
                <a:solidFill>
                  <a:srgbClr val="FF0000"/>
                </a:solidFill>
              </a:rPr>
              <a:t>1,2,3.</a:t>
            </a:r>
            <a:r>
              <a:rPr lang="zh-CN" altLang="en-US">
                <a:solidFill>
                  <a:srgbClr val="FF0000"/>
                </a:solidFill>
              </a:rPr>
              <a:t>。。。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7121525" y="3828415"/>
          <a:ext cx="3964940" cy="207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35"/>
                <a:gridCol w="991235"/>
                <a:gridCol w="991235"/>
                <a:gridCol w="991235"/>
              </a:tblGrid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Q0</a:t>
                      </a:r>
                      <a:endParaRPr lang="en-US" altLang="zh-CN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直角上箭头 3"/>
          <p:cNvSpPr/>
          <p:nvPr/>
        </p:nvSpPr>
        <p:spPr>
          <a:xfrm>
            <a:off x="11094720" y="4474210"/>
            <a:ext cx="728980" cy="1202055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7610" y="201930"/>
            <a:ext cx="1516380" cy="3420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5640" y="6210935"/>
            <a:ext cx="5835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同步清零信号和异步清零信号在波形图上的反映，计数器输出波形的正确记录（黑板演示），关注置数端口的波形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030" y="202565"/>
            <a:ext cx="2522855" cy="3376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9095" y="467360"/>
            <a:ext cx="26822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操作题：</a:t>
            </a:r>
            <a:endParaRPr lang="zh-CN" altLang="en-US"/>
          </a:p>
          <a:p>
            <a:r>
              <a:rPr lang="zh-CN" altLang="en-US"/>
              <a:t>移位寄存器</a:t>
            </a:r>
            <a:r>
              <a:rPr lang="en-US" altLang="zh-CN"/>
              <a:t>+</a:t>
            </a:r>
            <a:r>
              <a:rPr lang="zh-CN" altLang="en-US"/>
              <a:t>数选</a:t>
            </a:r>
            <a:endParaRPr lang="zh-CN" altLang="en-US"/>
          </a:p>
          <a:p>
            <a:r>
              <a:rPr lang="zh-CN" altLang="en-US">
                <a:sym typeface="+mn-ea"/>
              </a:rPr>
              <a:t>移位寄存器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门电路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选择正确的器件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、注意移位方向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、状态转移表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偏离态自启动检查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不正确处理会导致无输出波形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4</a:t>
            </a:r>
            <a:r>
              <a:rPr lang="zh-CN" altLang="en-US"/>
              <a:t>、电路图手绘标注输出端口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如发现有重复状态增加一位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20110" y="38608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kern="10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如：</a:t>
            </a:r>
            <a:r>
              <a:rPr kumimoji="1" lang="en-US" altLang="zh-CN" sz="2400" kern="10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LEFT</a:t>
            </a:r>
            <a:r>
              <a:rPr kumimoji="1" lang="zh-CN" altLang="zh-CN" sz="2400" kern="100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接低电平时，数据端口</a:t>
            </a:r>
            <a:r>
              <a:rPr kumimoji="1" lang="en-US" altLang="zh-CN" sz="2400" kern="100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SRI</a:t>
            </a:r>
            <a:r>
              <a:rPr kumimoji="1" lang="zh-CN" altLang="zh-CN" sz="2400" kern="100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，数据移</a:t>
            </a:r>
            <a:r>
              <a:rPr kumimoji="1" lang="zh-CN" altLang="zh-CN" sz="2400" kern="100" noProof="0" dirty="0" smtClean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存</a:t>
            </a:r>
            <a:r>
              <a:rPr kumimoji="1" lang="en-US" altLang="zh-CN" sz="2400" kern="100" noProof="0" dirty="0" smtClean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SRI-&gt;Q3-</a:t>
            </a:r>
            <a:r>
              <a:rPr kumimoji="1" lang="en-US" altLang="zh-CN" sz="2400" kern="100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&gt;Q2-&gt;Q1-&gt;Q0</a:t>
            </a:r>
            <a:r>
              <a:rPr kumimoji="1" lang="zh-CN" altLang="zh-CN" sz="2400" kern="100" noProof="0" dirty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kumimoji="1" lang="zh-CN" altLang="zh-CN" sz="2400" kern="100" noProof="0" dirty="0">
              <a:ln>
                <a:noFill/>
              </a:ln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03675" y="1695768"/>
          <a:ext cx="4784725" cy="256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81"/>
                <a:gridCol w="1196181"/>
                <a:gridCol w="1196181"/>
                <a:gridCol w="1196181"/>
              </a:tblGrid>
              <a:tr h="366486">
                <a:tc>
                  <a:txBody>
                    <a:bodyPr/>
                    <a:p>
                      <a:r>
                        <a:rPr lang="en-US" altLang="zh-CN" sz="1800" dirty="0" smtClean="0"/>
                        <a:t>Q1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Q2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Q3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SRI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</a:tr>
              <a:tr h="366486"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</a:tr>
              <a:tr h="366486"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</a:tr>
              <a:tr h="366486"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</a:tr>
              <a:tr h="366486"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</a:tr>
              <a:tr h="366486"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</a:tr>
              <a:tr h="366486"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  <a:tc>
                  <a:txBody>
                    <a:bodyPr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2" marR="91452" marT="45721" marB="45721"/>
                </a:tc>
              </a:tr>
            </a:tbl>
          </a:graphicData>
        </a:graphic>
      </p:graphicFrame>
      <p:pic>
        <p:nvPicPr>
          <p:cNvPr id="47106" name="图片 2" descr="C:\Users\kai\AppData\Roaming\Tencent\Users\39580873\QQ\WinTemp\RichOle\QGV1DAI]A~K3ND81X)0ZJRI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065" y="1100455"/>
            <a:ext cx="1700530" cy="2593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93" y="4814888"/>
            <a:ext cx="5508625" cy="101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205" name="文本框 19"/>
          <p:cNvSpPr txBox="1"/>
          <p:nvPr/>
        </p:nvSpPr>
        <p:spPr>
          <a:xfrm>
            <a:off x="9189720" y="4070350"/>
            <a:ext cx="2600325" cy="20815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eaLnBrk="0" hangingPunct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M8_1E: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S0 = Q3,S1=Q2,S2=Q1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D0 =?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D1=?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D2=?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</a:rPr>
              <a:t>…… 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2750" y="474980"/>
            <a:ext cx="5080000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module decode_38(Din,Dout    );	 input[2:0] Din;	 output reg[7:0] Dout;	 always@ (Din)                      begin 	    case(Din)		 3'b000: Dout &lt;= 8'b11111110;		 3'b001: Dout &lt;= 8'b11111101;		 3'b010: Dout &lt;= 8'b11111011;		 3'b011: Dout &lt;= 8'b11110111;		 3'b100: Dout &lt;= 8'b11101111;                                     3'b101: Dout &lt;= 8'b11011111;		 3'b110: Dout &lt;= 8'b10111111;                                     3'b111: Dout &lt;= 8'b01111111;		 		default:Dout &lt;= 8'b00000000;                       endcase                  end endmodule</a:t>
            </a:r>
            <a:endParaRPr lang="en-US" altLang="en-US" b="0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1800" y="1095375"/>
            <a:ext cx="39751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、输入输出端口的定义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、信号位宽的表示方法：【</a:t>
            </a:r>
            <a:r>
              <a:rPr lang="en-US" altLang="zh-CN"/>
              <a:t>7:0</a:t>
            </a:r>
            <a:r>
              <a:rPr lang="zh-CN" altLang="en-US"/>
              <a:t>】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、非阻塞赋值</a:t>
            </a:r>
            <a:r>
              <a:rPr lang="en-US" altLang="zh-CN"/>
              <a:t>&lt;= ,</a:t>
            </a:r>
            <a:r>
              <a:rPr lang="zh-CN" altLang="en-US"/>
              <a:t>变量类型</a:t>
            </a:r>
            <a:r>
              <a:rPr lang="en-US" altLang="zh-CN"/>
              <a:t>reg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always@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（）电平敏感列表包含所有输入信号（含使能端口）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case</a:t>
            </a:r>
            <a:r>
              <a:rPr lang="zh-CN" altLang="en-US"/>
              <a:t>语句</a:t>
            </a:r>
            <a:r>
              <a:rPr lang="en-US" altLang="zh-CN"/>
              <a:t>(</a:t>
            </a:r>
            <a:r>
              <a:rPr lang="zh-CN" altLang="en-US"/>
              <a:t>完整</a:t>
            </a:r>
            <a:r>
              <a:rPr lang="en-US" altLang="zh-CN"/>
              <a:t>case</a:t>
            </a:r>
            <a:r>
              <a:rPr lang="zh-CN" altLang="en-US"/>
              <a:t>语句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 case  </a:t>
            </a:r>
            <a:endParaRPr lang="en-US" altLang="zh-CN"/>
          </a:p>
          <a:p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default:</a:t>
            </a:r>
            <a:endParaRPr lang="en-US" altLang="zh-CN"/>
          </a:p>
          <a:p>
            <a:r>
              <a:rPr lang="en-US" altLang="zh-CN"/>
              <a:t>endcase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 if</a:t>
            </a:r>
            <a:r>
              <a:rPr lang="zh-CN" altLang="en-US"/>
              <a:t>语句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完整</a:t>
            </a:r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语句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if</a:t>
            </a:r>
            <a:endParaRPr lang="en-US" altLang="zh-CN"/>
          </a:p>
          <a:p>
            <a:r>
              <a:rPr lang="en-US" altLang="zh-CN"/>
              <a:t>else if </a:t>
            </a:r>
            <a:endParaRPr lang="en-US" altLang="zh-CN"/>
          </a:p>
          <a:p>
            <a:r>
              <a:rPr lang="en-US" altLang="zh-CN"/>
              <a:t>else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数据的表示方法：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3'b000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和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input[2:0] Din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要匹配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9290" y="196215"/>
            <a:ext cx="6277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数据选择器，译码器，比较器、优先比较器等组合逻辑器件的描述（包含用</a:t>
            </a:r>
            <a:r>
              <a:rPr lang="en-US" altLang="zh-CN">
                <a:solidFill>
                  <a:srgbClr val="FF0000"/>
                </a:solidFill>
              </a:rPr>
              <a:t>assign</a:t>
            </a:r>
            <a:r>
              <a:rPr lang="zh-CN" altLang="en-US">
                <a:solidFill>
                  <a:srgbClr val="FF0000"/>
                </a:solidFill>
              </a:rPr>
              <a:t>语句门电路</a:t>
            </a:r>
            <a:r>
              <a:rPr lang="zh-CN" altLang="en-US"/>
              <a:t>描述方法能看懂可以写出真值表）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}YX_{1TK8%RJW8CG)UZF%X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219075"/>
            <a:ext cx="6782435" cy="6271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21830" y="890270"/>
            <a:ext cx="4347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时序电路新增内容：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always@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posedge clk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）边沿敏感列表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异步信号需要放在和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clk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一样的位置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如果是</a:t>
            </a:r>
            <a:r>
              <a:rPr lang="en-US" altLang="zh-CN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正常计数，</a:t>
            </a:r>
            <a:r>
              <a:rPr lang="en-US" altLang="zh-CN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</a:t>
            </a:r>
            <a:r>
              <a:rPr lang="zh-CN" altLang="en-US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清零操作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（如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rest_n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），则需要</a:t>
            </a:r>
            <a:r>
              <a:rPr lang="en-US" altLang="zh-CN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negedge rst_n</a:t>
            </a:r>
            <a:endParaRPr lang="en-US" altLang="zh-CN"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如果</a:t>
            </a:r>
            <a:r>
              <a:rPr lang="zh-CN" altLang="en-US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清零信号</a:t>
            </a:r>
            <a:r>
              <a:rPr lang="en-US" altLang="zh-CN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</a:t>
            </a:r>
            <a:r>
              <a:rPr lang="zh-CN" altLang="en-US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正常计数，</a:t>
            </a:r>
            <a:r>
              <a:rPr lang="en-US" altLang="zh-CN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highlight>
                  <a:srgbClr val="FFFF00"/>
                </a:highlight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清零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则需要</a:t>
            </a:r>
            <a:r>
              <a:rPr lang="en-US" altLang="zh-CN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posedge rst</a:t>
            </a:r>
            <a:endParaRPr lang="en-US" altLang="zh-CN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、同步置数（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ld_n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），该信号不出现在敏感列表</a:t>
            </a:r>
            <a:endParaRPr lang="zh-CN" altLang="en-US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、设置模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计数器</a:t>
            </a:r>
            <a:endParaRPr lang="zh-CN" altLang="en-US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assign co=dout[0]&amp;~dout[1]&amp;~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dout[2]&amp;dout[3];(1001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产生进位信号（模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10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计数器）</a:t>
            </a:r>
            <a:r>
              <a:rPr lang="en-US" altLang="zh-CN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en-US" altLang="zh-CN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371340" y="3606165"/>
            <a:ext cx="2619375" cy="333375"/>
          </a:xfrm>
          <a:prstGeom prst="straightConnector1">
            <a:avLst/>
          </a:prstGeom>
          <a:ln w="1714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6QX)VVM]IHVMPQF}BDBEP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0195"/>
            <a:ext cx="4714875" cy="6276975"/>
          </a:xfrm>
          <a:prstGeom prst="rect">
            <a:avLst/>
          </a:prstGeom>
        </p:spPr>
      </p:pic>
      <p:pic>
        <p:nvPicPr>
          <p:cNvPr id="3" name="图片 2" descr="92YHM~20_VO2F%B7G0AS8W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180" y="2367280"/>
            <a:ext cx="7955915" cy="32143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2106295" y="1420495"/>
            <a:ext cx="3582670" cy="499110"/>
          </a:xfrm>
          <a:prstGeom prst="straightConnector1">
            <a:avLst/>
          </a:prstGeom>
          <a:ln w="1174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238875" y="405765"/>
            <a:ext cx="4247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</a:t>
            </a:r>
            <a:r>
              <a:rPr lang="en-US" altLang="zh-CN"/>
              <a:t>0</a:t>
            </a:r>
            <a:r>
              <a:rPr lang="zh-CN" altLang="en-US"/>
              <a:t>时刻开始，累加计算，单位在文件开始</a:t>
            </a:r>
            <a:r>
              <a:rPr lang="en-US" altLang="zh-CN"/>
              <a:t> timescale</a:t>
            </a:r>
            <a:r>
              <a:rPr lang="zh-CN" altLang="en-US"/>
              <a:t>后面查找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95745" y="1443990"/>
            <a:ext cx="427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时序电路</a:t>
            </a:r>
            <a:r>
              <a:rPr lang="en-US" altLang="zh-CN">
                <a:solidFill>
                  <a:srgbClr val="FF0000"/>
                </a:solidFill>
              </a:rPr>
              <a:t>clk</a:t>
            </a:r>
            <a:r>
              <a:rPr lang="zh-CN" altLang="en-US">
                <a:solidFill>
                  <a:srgbClr val="FF0000"/>
                </a:solidFill>
              </a:rPr>
              <a:t>写法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always #10 clk=~clk;  </a:t>
            </a:r>
            <a:r>
              <a:rPr lang="zh-CN" altLang="en-US">
                <a:solidFill>
                  <a:srgbClr val="FF0000"/>
                </a:solidFill>
              </a:rPr>
              <a:t>周期为</a:t>
            </a:r>
            <a:r>
              <a:rPr lang="en-US" altLang="zh-CN">
                <a:solidFill>
                  <a:srgbClr val="FF0000"/>
                </a:solidFill>
              </a:rPr>
              <a:t>20ns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382" y="567879"/>
            <a:ext cx="6832385" cy="48040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84185" y="1224280"/>
            <a:ext cx="2750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数码管显示数字和数选数据端口关系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35645" y="2894330"/>
            <a:ext cx="2498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CD4511  </a:t>
            </a:r>
            <a:r>
              <a:rPr lang="zh-CN" altLang="en-US" sz="3600"/>
              <a:t>超</a:t>
            </a:r>
            <a:r>
              <a:rPr lang="en-US" altLang="zh-CN" sz="3600"/>
              <a:t>9</a:t>
            </a:r>
            <a:r>
              <a:rPr lang="zh-CN" altLang="en-US" sz="3600"/>
              <a:t>不显示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208280" y="199390"/>
            <a:ext cx="207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数字电路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935" y="567690"/>
            <a:ext cx="10132695" cy="2377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/>
              <a:t>险象的判断及险象的类型和消除方式</a:t>
            </a:r>
            <a:endParaRPr lang="zh-CN" altLang="en-US" sz="4000"/>
          </a:p>
          <a:p>
            <a:r>
              <a:rPr lang="en-US" altLang="zh-CN" sz="4000"/>
              <a:t>F=A+A</a:t>
            </a:r>
            <a:r>
              <a:rPr lang="zh-CN" altLang="en-US" sz="4000"/>
              <a:t>非</a:t>
            </a:r>
            <a:r>
              <a:rPr lang="en-US" altLang="zh-CN" sz="4000"/>
              <a:t>      1-0-1</a:t>
            </a:r>
            <a:r>
              <a:rPr lang="zh-CN" altLang="en-US" sz="4000"/>
              <a:t>型</a:t>
            </a:r>
            <a:endParaRPr lang="zh-CN" altLang="en-US" sz="4000"/>
          </a:p>
          <a:p>
            <a:r>
              <a:rPr lang="en-US" altLang="zh-CN" sz="4000"/>
              <a:t>F=A.A</a:t>
            </a:r>
            <a:r>
              <a:rPr lang="zh-CN" altLang="en-US" sz="4000"/>
              <a:t>非</a:t>
            </a:r>
            <a:r>
              <a:rPr lang="en-US" altLang="zh-CN" sz="4000"/>
              <a:t>       0-1-0</a:t>
            </a:r>
            <a:r>
              <a:rPr lang="zh-CN" altLang="en-US" sz="4000"/>
              <a:t>型</a:t>
            </a:r>
            <a:endParaRPr lang="zh-CN" altLang="en-US" sz="4000"/>
          </a:p>
          <a:p>
            <a:r>
              <a:rPr lang="zh-CN" altLang="en-US" sz="4000"/>
              <a:t>什么情况下出现险项，险项的类型</a:t>
            </a:r>
            <a:endParaRPr lang="zh-CN" altLang="en-US" sz="4000"/>
          </a:p>
          <a:p>
            <a:r>
              <a:rPr lang="zh-CN" altLang="en-US" sz="4000"/>
              <a:t>消除方法：</a:t>
            </a:r>
            <a:endParaRPr lang="zh-CN" altLang="en-US" sz="4000"/>
          </a:p>
          <a:p>
            <a:r>
              <a:rPr lang="zh-CN" altLang="en-US" sz="4000"/>
              <a:t>滤波电路，增加冗余项（卡诺图），取样脉冲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208280" y="199390"/>
            <a:ext cx="207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数字电路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556000" y="32448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所示电路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6041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3" y="4466273"/>
            <a:ext cx="6762750" cy="212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60" y="6200140"/>
            <a:ext cx="1852930" cy="509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55" y="4590415"/>
            <a:ext cx="4495800" cy="18764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635729" y="1571631"/>
          <a:ext cx="3093683" cy="155218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6602"/>
                <a:gridCol w="576064"/>
                <a:gridCol w="648072"/>
                <a:gridCol w="576064"/>
                <a:gridCol w="546881"/>
              </a:tblGrid>
              <a:tr h="456051">
                <a:tc>
                  <a:txBody>
                    <a:bodyPr/>
                    <a:p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  BC</a:t>
                      </a:r>
                      <a:endParaRPr lang="en-US" altLang="zh-CN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accent1">
                                <a:alpha val="62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dirty="0">
                        <a:ln>
                          <a:solidFill>
                            <a:schemeClr val="accent1">
                              <a:alpha val="62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椭圆 31"/>
          <p:cNvSpPr/>
          <p:nvPr/>
        </p:nvSpPr>
        <p:spPr>
          <a:xfrm>
            <a:off x="10700068" y="2224405"/>
            <a:ext cx="1152525" cy="360363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33953" y="2712085"/>
            <a:ext cx="1152525" cy="360363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521335"/>
            <a:ext cx="6747510" cy="47923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95600" y="3599815"/>
            <a:ext cx="53657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280" y="199390"/>
            <a:ext cx="207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数字电路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46" y="877253"/>
            <a:ext cx="5154930" cy="2109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3863975"/>
            <a:ext cx="8375650" cy="19005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85" y="272415"/>
            <a:ext cx="4805680" cy="226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考试注意（</a:t>
            </a:r>
            <a:r>
              <a:rPr lang="zh-CN" altLang="en-US">
                <a:solidFill>
                  <a:srgbClr val="FF0000"/>
                </a:solidFill>
              </a:rPr>
              <a:t>带身份证或学生证</a:t>
            </a:r>
            <a:r>
              <a:rPr lang="zh-CN" altLang="en-US"/>
              <a:t>，画图用铅笔直尺，波形记录</a:t>
            </a:r>
            <a:r>
              <a:rPr lang="zh-CN" altLang="en-US">
                <a:solidFill>
                  <a:srgbClr val="FF0000"/>
                </a:solidFill>
              </a:rPr>
              <a:t>注意对齐</a:t>
            </a:r>
            <a:r>
              <a:rPr lang="en-US" altLang="zh-CN">
                <a:solidFill>
                  <a:srgbClr val="FF0000"/>
                </a:solidFill>
              </a:rPr>
              <a:t>cp </a:t>
            </a:r>
            <a:r>
              <a:rPr lang="zh-CN" altLang="en-US">
                <a:solidFill>
                  <a:srgbClr val="FF0000"/>
                </a:solidFill>
              </a:rPr>
              <a:t>信号的有效边沿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提前检测</a:t>
            </a:r>
            <a:r>
              <a:rPr lang="en-US" altLang="zh-CN"/>
              <a:t>5-10</a:t>
            </a:r>
            <a:r>
              <a:rPr lang="zh-CN" altLang="en-US"/>
              <a:t>根导线（很重要，特别是</a:t>
            </a:r>
            <a:r>
              <a:rPr lang="en-US" altLang="zh-CN"/>
              <a:t>clr</a:t>
            </a:r>
            <a:r>
              <a:rPr lang="zh-CN" altLang="en-US"/>
              <a:t>和</a:t>
            </a:r>
            <a:r>
              <a:rPr lang="en-US" altLang="zh-CN"/>
              <a:t>cp</a:t>
            </a:r>
            <a:r>
              <a:rPr lang="zh-CN" altLang="en-US"/>
              <a:t>要使用的导线）</a:t>
            </a:r>
            <a:endParaRPr lang="zh-CN" altLang="en-US"/>
          </a:p>
          <a:p>
            <a:r>
              <a:rPr lang="zh-CN" altLang="en-US"/>
              <a:t>提前检测</a:t>
            </a:r>
            <a:r>
              <a:rPr lang="en-US" altLang="zh-CN"/>
              <a:t>xc3s50an</a:t>
            </a:r>
            <a:r>
              <a:rPr lang="zh-CN" altLang="en-US"/>
              <a:t>的</a:t>
            </a:r>
            <a:r>
              <a:rPr lang="en-US" altLang="zh-CN"/>
              <a:t>P124,P125,P126</a:t>
            </a:r>
            <a:r>
              <a:rPr lang="zh-CN" altLang="en-US"/>
              <a:t>时钟管脚</a:t>
            </a:r>
            <a:endParaRPr lang="zh-CN" altLang="en-US"/>
          </a:p>
          <a:p>
            <a:r>
              <a:rPr lang="zh-CN" altLang="en-US"/>
              <a:t>计数器清零</a:t>
            </a:r>
            <a:r>
              <a:rPr lang="en-US" altLang="zh-CN"/>
              <a:t>CLR</a:t>
            </a:r>
            <a:r>
              <a:rPr lang="zh-CN" altLang="en-US"/>
              <a:t>不要悬空，在实验箱上注意接地</a:t>
            </a:r>
            <a:endParaRPr lang="zh-CN" altLang="en-US"/>
          </a:p>
          <a:p>
            <a:r>
              <a:rPr lang="zh-CN" altLang="en-US"/>
              <a:t>计数器清零</a:t>
            </a:r>
            <a:r>
              <a:rPr lang="en-US" altLang="zh-CN"/>
              <a:t>CLR</a:t>
            </a:r>
            <a:r>
              <a:rPr lang="zh-CN" altLang="en-US"/>
              <a:t>仿真时要先</a:t>
            </a:r>
            <a:r>
              <a:rPr lang="en-US" altLang="zh-CN"/>
              <a:t>1</a:t>
            </a:r>
            <a:r>
              <a:rPr lang="zh-CN" altLang="en-US"/>
              <a:t>后</a:t>
            </a: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实验箱上的</a:t>
            </a:r>
            <a:r>
              <a:rPr lang="en-US" altLang="zh-CN"/>
              <a:t>2Khz</a:t>
            </a:r>
            <a:r>
              <a:rPr lang="zh-CN" altLang="en-US"/>
              <a:t>时钟如果有异常</a:t>
            </a:r>
            <a:r>
              <a:rPr lang="en-US" altLang="zh-CN"/>
              <a:t>(</a:t>
            </a:r>
            <a:r>
              <a:rPr lang="zh-CN" altLang="en-US"/>
              <a:t>比如序列信号仿真正确，但示波器观测序列信号错误</a:t>
            </a:r>
            <a:r>
              <a:rPr lang="en-US" altLang="zh-CN"/>
              <a:t>)</a:t>
            </a:r>
            <a:r>
              <a:rPr lang="zh-CN" altLang="en-US"/>
              <a:t>，可以尝试用函数信号发生器设置</a:t>
            </a:r>
            <a:r>
              <a:rPr lang="en-US" altLang="zh-CN"/>
              <a:t>cp</a:t>
            </a:r>
            <a:r>
              <a:rPr lang="zh-CN" altLang="en-US"/>
              <a:t>信号，</a:t>
            </a:r>
            <a:r>
              <a:rPr lang="en-US" altLang="zh-CN"/>
              <a:t>(</a:t>
            </a:r>
            <a:r>
              <a:rPr lang="zh-CN" altLang="en-US"/>
              <a:t>幅度</a:t>
            </a:r>
            <a:r>
              <a:rPr lang="en-US" altLang="zh-CN"/>
              <a:t>5v,</a:t>
            </a:r>
            <a:r>
              <a:rPr lang="zh-CN" altLang="en-US"/>
              <a:t>偏移</a:t>
            </a:r>
            <a:r>
              <a:rPr lang="en-US" altLang="zh-CN"/>
              <a:t>2.5v VDC)</a:t>
            </a:r>
            <a:r>
              <a:rPr lang="zh-CN" altLang="en-US"/>
              <a:t>或</a:t>
            </a:r>
            <a:r>
              <a:rPr lang="en-US" altLang="zh-CN"/>
              <a:t>(</a:t>
            </a:r>
            <a:r>
              <a:rPr lang="zh-CN" altLang="en-US"/>
              <a:t>高电平</a:t>
            </a:r>
            <a:r>
              <a:rPr lang="en-US" altLang="zh-CN"/>
              <a:t>5V</a:t>
            </a:r>
            <a:r>
              <a:rPr lang="zh-CN" altLang="en-US"/>
              <a:t>，低电平</a:t>
            </a:r>
            <a:r>
              <a:rPr lang="en-US" altLang="zh-CN"/>
              <a:t>0V)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029700" y="2374265"/>
            <a:ext cx="2800350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7995" y="142875"/>
            <a:ext cx="1036256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波形稳定显示：</a:t>
            </a:r>
            <a:endParaRPr lang="zh-CN" altLang="en-US" sz="2400"/>
          </a:p>
          <a:p>
            <a:r>
              <a:rPr lang="zh-CN" altLang="en-US" sz="2400"/>
              <a:t>均匀周期信号（边沿类型，触发信源）</a:t>
            </a:r>
            <a:endParaRPr lang="zh-CN" altLang="en-US" sz="2400"/>
          </a:p>
          <a:p>
            <a:r>
              <a:rPr lang="zh-CN" altLang="en-US" sz="2400"/>
              <a:t>不均匀周期信号</a:t>
            </a:r>
            <a:r>
              <a:rPr lang="en-US" altLang="zh-CN" sz="2400"/>
              <a:t>(</a:t>
            </a:r>
            <a:r>
              <a:rPr lang="zh-CN" altLang="en-US" sz="2400"/>
              <a:t>触发信源，脉宽设置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F1=11100, </a:t>
            </a:r>
            <a:r>
              <a:rPr lang="zh-CN" altLang="en-US" sz="2400"/>
              <a:t>触发类型：边沿</a:t>
            </a:r>
            <a:endParaRPr lang="zh-CN" altLang="en-US" sz="2400"/>
          </a:p>
          <a:p>
            <a:r>
              <a:rPr lang="en-US" altLang="zh-CN" sz="2400"/>
              <a:t>F2=10101</a:t>
            </a:r>
            <a:r>
              <a:rPr lang="zh-CN" altLang="en-US" sz="2400"/>
              <a:t>，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触发类型：脉宽</a:t>
            </a:r>
            <a:endParaRPr lang="zh-CN" altLang="en-US" sz="2400"/>
          </a:p>
          <a:p>
            <a:endParaRPr lang="zh-CN" altLang="en-US" sz="4400"/>
          </a:p>
          <a:p>
            <a:endParaRPr lang="zh-CN" altLang="en-US" sz="4400"/>
          </a:p>
          <a:p>
            <a:endParaRPr lang="zh-CN" altLang="en-US" sz="4400"/>
          </a:p>
          <a:p>
            <a:endParaRPr lang="zh-CN" altLang="en-US" sz="4400"/>
          </a:p>
          <a:p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109855" y="2566035"/>
            <a:ext cx="76873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1</a:t>
            </a:r>
            <a:r>
              <a:rPr lang="zh-CN" altLang="en-US" sz="4400"/>
              <a:t>、右图是否满足</a:t>
            </a:r>
            <a:r>
              <a:rPr lang="en-US" altLang="zh-CN" sz="4400"/>
              <a:t>TTL</a:t>
            </a:r>
            <a:r>
              <a:rPr lang="zh-CN" altLang="en-US" sz="4400"/>
              <a:t>数字电路时钟信号：</a:t>
            </a:r>
            <a:endParaRPr lang="zh-CN" altLang="en-US" sz="4400"/>
          </a:p>
          <a:p>
            <a:r>
              <a:rPr lang="zh-CN" altLang="en-US" sz="4400"/>
              <a:t>（检查低电平</a:t>
            </a:r>
            <a:r>
              <a:rPr lang="en-US" altLang="zh-CN" sz="4400"/>
              <a:t>0V</a:t>
            </a:r>
            <a:r>
              <a:rPr lang="zh-CN" altLang="en-US" sz="4400"/>
              <a:t>，高电平</a:t>
            </a:r>
            <a:r>
              <a:rPr lang="en-US" altLang="zh-CN" sz="4400"/>
              <a:t>5V</a:t>
            </a:r>
            <a:r>
              <a:rPr lang="zh-CN" altLang="en-US" sz="4400"/>
              <a:t>）</a:t>
            </a:r>
            <a:r>
              <a:rPr lang="en-US" altLang="zh-CN" sz="4400"/>
              <a:t>  </a:t>
            </a:r>
            <a:endParaRPr lang="en-US" altLang="zh-CN" sz="4400"/>
          </a:p>
          <a:p>
            <a:r>
              <a:rPr lang="zh-CN" altLang="en-US" sz="4400"/>
              <a:t>解决办法：直流偏移量正确设置（</a:t>
            </a:r>
            <a:r>
              <a:rPr lang="en-US" altLang="zh-CN" sz="4400"/>
              <a:t>5Vpp,2.5VDC</a:t>
            </a:r>
            <a:r>
              <a:rPr lang="zh-CN" altLang="en-US" sz="4400"/>
              <a:t>）</a:t>
            </a:r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1595" y="2450465"/>
            <a:ext cx="4409440" cy="3832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91475" y="207645"/>
            <a:ext cx="3828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仪器仪表</a:t>
            </a:r>
            <a:endParaRPr lang="zh-CN" altLang="en-US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0675" y="656590"/>
            <a:ext cx="9686925" cy="1220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olidFill>
                  <a:srgbClr val="FF0000"/>
                </a:solidFill>
              </a:rPr>
              <a:t>连续时间系统模拟传输函数及标准形式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、给定电路图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en-US" altLang="zh-CN" sz="3200">
                <a:solidFill>
                  <a:srgbClr val="FF0000"/>
                </a:solidFill>
              </a:rPr>
              <a:t>2</a:t>
            </a:r>
            <a:r>
              <a:rPr lang="zh-CN" altLang="en-US" sz="3200">
                <a:solidFill>
                  <a:srgbClr val="FF0000"/>
                </a:solidFill>
              </a:rPr>
              <a:t>、直接给</a:t>
            </a:r>
            <a:r>
              <a:rPr lang="en-US" altLang="zh-CN" sz="3200">
                <a:solidFill>
                  <a:srgbClr val="FF0000"/>
                </a:solidFill>
              </a:rPr>
              <a:t>H</a:t>
            </a:r>
            <a:r>
              <a:rPr lang="zh-CN" altLang="en-US" sz="3200">
                <a:solidFill>
                  <a:srgbClr val="FF0000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s</a:t>
            </a:r>
            <a:r>
              <a:rPr lang="zh-CN" altLang="en-US" sz="3200">
                <a:solidFill>
                  <a:srgbClr val="FF0000"/>
                </a:solidFill>
              </a:rPr>
              <a:t>）表达式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60350" y="2911475"/>
            <a:ext cx="5928360" cy="394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779260" y="3180080"/>
            <a:ext cx="4445635" cy="2910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55205" y="1870075"/>
            <a:ext cx="329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基波在横坐标位置，基波大小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75" y="2335530"/>
            <a:ext cx="3114675" cy="64897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2673350" y="2335530"/>
            <a:ext cx="4844415" cy="3875405"/>
          </a:xfrm>
          <a:prstGeom prst="straightConnector1">
            <a:avLst/>
          </a:prstGeom>
          <a:ln w="6032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56450" y="2884170"/>
            <a:ext cx="2433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y=5sin(2000pit+45)+1V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991475" y="207645"/>
            <a:ext cx="3828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信号系统</a:t>
            </a:r>
            <a:endParaRPr lang="zh-CN" altLang="en-US"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70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3853180"/>
            <a:ext cx="10960735" cy="136017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45465" y="5213350"/>
                <a:ext cx="7874635" cy="74739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4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4000"/>
              </a:p>
              <a:p>
                <a:endParaRPr lang="zh-CN" altLang="en-US" sz="4000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5" y="5213350"/>
                <a:ext cx="7874635" cy="747395"/>
              </a:xfrm>
              <a:prstGeom prst="rect">
                <a:avLst/>
              </a:prstGeom>
              <a:blipFill rotWithShape="1">
                <a:blip r:embed="rId2"/>
                <a:stretch>
                  <a:fillRect r="-39408" b="-258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45465" y="299085"/>
            <a:ext cx="8475345" cy="3554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483235" y="3935095"/>
            <a:ext cx="11344275" cy="2774950"/>
          </a:xfrm>
          <a:prstGeom prst="rect">
            <a:avLst/>
          </a:prstGeom>
          <a:noFill/>
          <a:ln w="60325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上下箭头 4"/>
          <p:cNvSpPr/>
          <p:nvPr/>
        </p:nvSpPr>
        <p:spPr>
          <a:xfrm>
            <a:off x="7907655" y="1360170"/>
            <a:ext cx="1166495" cy="24263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68930" y="120015"/>
            <a:ext cx="3828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DAC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0995" y="115570"/>
          <a:ext cx="3541395" cy="629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310"/>
                <a:gridCol w="1188085"/>
              </a:tblGrid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A2A3A4A5</a:t>
                      </a:r>
                      <a:r>
                        <a:rPr lang="en-US" altLang="zh-CN"/>
                        <a:t>A6A7A8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U0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 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0   0   0   0   </a:t>
                      </a:r>
                      <a:r>
                        <a:rPr lang="en-US" altLang="zh-CN"/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 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0   0   0   1   </a:t>
                      </a:r>
                      <a:r>
                        <a:rPr lang="en-US" altLang="zh-CN"/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156.25mv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 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0   0   1   0   </a:t>
                      </a:r>
                      <a:r>
                        <a:rPr lang="en-US" altLang="zh-CN"/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312.5mv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 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0   0   1    1  </a:t>
                      </a:r>
                      <a:r>
                        <a:rPr lang="en-US" altLang="zh-CN"/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468.75mv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  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0   1   0    0  </a:t>
                      </a:r>
                      <a:r>
                        <a:rPr lang="en-US" altLang="zh-CN"/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625mv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0   1   0    1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781.25mv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0   1   1    0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937.5mv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0   1   1   1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1.093V</a:t>
                      </a:r>
                      <a:endParaRPr lang="en-US" altLang="zh-CN"/>
                    </a:p>
                  </a:txBody>
                  <a:tcPr/>
                </a:tc>
              </a:tr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1   0   0    0   </a:t>
                      </a:r>
                      <a:r>
                        <a:rPr lang="en-US" altLang="zh-CN" sz="1800">
                          <a:sym typeface="+mn-ea"/>
                        </a:rPr>
                        <a:t>0   0   0 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   0   0    1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1   0   1    0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1   0   1    1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1   1   0    0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1   1   0    1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1   1   1    0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   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1   1   1    1   </a:t>
                      </a:r>
                      <a:r>
                        <a:rPr lang="en-US" altLang="zh-CN" sz="1800">
                          <a:sym typeface="+mn-ea"/>
                        </a:rPr>
                        <a:t>0   0   0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1.24925V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1.4055V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1.56175V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1.718V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1.87425V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2.0305V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2.18675V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2.34V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70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86785" y="-94932"/>
            <a:ext cx="20629563" cy="1554162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882390" y="1636395"/>
                <a:ext cx="7646670" cy="19100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4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4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altLang="zh-CN" sz="4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390" y="1636395"/>
                <a:ext cx="7646670" cy="191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286250" y="3546475"/>
            <a:ext cx="6676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0000"/>
                </a:solidFill>
              </a:rPr>
              <a:t>保证最高台阶对应电压在运算放大器动态范围之内（</a:t>
            </a:r>
            <a:r>
              <a:rPr lang="en-US" altLang="zh-CN" sz="3600">
                <a:solidFill>
                  <a:srgbClr val="FF0000"/>
                </a:solidFill>
              </a:rPr>
              <a:t>3.5V=5-1.5V</a:t>
            </a:r>
            <a:r>
              <a:rPr lang="zh-CN" altLang="en-US" sz="3600">
                <a:solidFill>
                  <a:srgbClr val="FF0000"/>
                </a:solidFill>
              </a:rPr>
              <a:t>）</a:t>
            </a:r>
            <a:endParaRPr lang="zh-CN" altLang="en-US" sz="3600">
              <a:solidFill>
                <a:srgbClr val="FF0000"/>
              </a:soli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4"/>
          <a:srcRect l="17315" t="55211" r="39726"/>
          <a:stretch>
            <a:fillRect/>
          </a:stretch>
        </p:blipFill>
        <p:spPr>
          <a:xfrm>
            <a:off x="9439275" y="4745355"/>
            <a:ext cx="2675255" cy="2048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78020" y="5130165"/>
            <a:ext cx="3700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算最大值：选择的端口按照</a:t>
            </a:r>
            <a:r>
              <a:rPr lang="en-US" altLang="zh-CN"/>
              <a:t>1</a:t>
            </a:r>
            <a:r>
              <a:rPr lang="zh-CN" altLang="en-US"/>
              <a:t>计算，不选的端口按照</a:t>
            </a:r>
            <a:r>
              <a:rPr lang="en-US" altLang="zh-CN"/>
              <a:t>0</a:t>
            </a:r>
            <a:r>
              <a:rPr lang="zh-CN" altLang="en-US"/>
              <a:t>计算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1025525"/>
            <a:ext cx="6294120" cy="4456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97775" y="1827530"/>
            <a:ext cx="3608070" cy="1187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ym typeface="+mn-ea"/>
              </a:rPr>
              <a:t>仿真波形名称要和试卷上要求名称吻合。虚拟总线符合试卷要求，用两条垂直线标注周期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5410" y="4326890"/>
            <a:ext cx="3352165" cy="1240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/>
          </a:p>
          <a:p>
            <a:r>
              <a:rPr lang="zh-CN" altLang="en-US">
                <a:sym typeface="+mn-ea"/>
              </a:rPr>
              <a:t>示波器显示波形要稳定，如调不稳可以应急使用</a:t>
            </a:r>
            <a:r>
              <a:rPr lang="en-US" altLang="zh-CN">
                <a:sym typeface="+mn-ea"/>
              </a:rPr>
              <a:t>stop</a:t>
            </a:r>
            <a:r>
              <a:rPr lang="zh-CN" altLang="en-US">
                <a:sym typeface="+mn-ea"/>
              </a:rPr>
              <a:t>，但要保证序列信号正确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395" y="50165"/>
            <a:ext cx="10515600" cy="1325563"/>
          </a:xfrm>
        </p:spPr>
        <p:txBody>
          <a:bodyPr/>
          <a:p>
            <a:r>
              <a:rPr lang="zh-CN" altLang="en-US"/>
              <a:t>操作题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150" y="1042670"/>
            <a:ext cx="10515600" cy="545973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存储器：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、两路序列信号产生</a:t>
            </a:r>
            <a:r>
              <a:rPr lang="en-US" altLang="zh-CN"/>
              <a:t>F1=101001</a:t>
            </a:r>
            <a:r>
              <a:rPr lang="zh-CN" altLang="en-US"/>
              <a:t>，</a:t>
            </a:r>
            <a:r>
              <a:rPr lang="en-US" altLang="zh-CN"/>
              <a:t>F2=110000</a:t>
            </a:r>
            <a:r>
              <a:rPr lang="zh-CN" altLang="en-US"/>
              <a:t>；（模</a:t>
            </a:r>
            <a:r>
              <a:rPr lang="en-US" altLang="zh-CN"/>
              <a:t>6</a:t>
            </a:r>
            <a:r>
              <a:rPr lang="zh-CN" altLang="en-US"/>
              <a:t>计数器）</a:t>
            </a:r>
            <a:endParaRPr lang="zh-CN" altLang="en-US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2</a:t>
            </a:r>
            <a:r>
              <a:rPr lang="zh-CN" altLang="en-US"/>
              <a:t>、存储器实现两位加法计数器</a:t>
            </a:r>
            <a:endParaRPr lang="zh-CN" altLang="en-US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 err="1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memory_initialization_radix</a:t>
            </a: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=</a:t>
            </a:r>
            <a:r>
              <a:rPr lang="en-US" altLang="zh-CN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;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 err="1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memory_initialization_vector</a:t>
            </a: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=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00,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01,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01,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10,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01,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10,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10,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noProof="0" dirty="0">
                <a:ln>
                  <a:noFill/>
                </a:ln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sym typeface="+mn-ea"/>
              </a:rPr>
              <a:t>11;</a:t>
            </a:r>
            <a:endParaRPr kumimoji="0" lang="zh-CN" altLang="zh-CN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Group 650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8138795" y="2047875"/>
          <a:ext cx="3481070" cy="4876800"/>
        </p:xfrm>
        <a:graphic>
          <a:graphicData uri="http://schemas.openxmlformats.org/drawingml/2006/table">
            <a:tbl>
              <a:tblPr/>
              <a:tblGrid>
                <a:gridCol w="696595"/>
                <a:gridCol w="695960"/>
                <a:gridCol w="695325"/>
                <a:gridCol w="695960"/>
                <a:gridCol w="697230"/>
              </a:tblGrid>
              <a:tr h="487680">
                <a:tc gridSpan="3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输入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输出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i-1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C</a:t>
                      </a:r>
                      <a:r>
                        <a:rPr kumimoji="0" lang="en-US" altLang="zh-CN" sz="2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46100" y="3002280"/>
            <a:ext cx="139700" cy="28282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63600" y="5528945"/>
            <a:ext cx="1022985" cy="19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66315" y="4908550"/>
            <a:ext cx="1278890" cy="10852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dout[0]</a:t>
            </a:r>
            <a:endParaRPr lang="en-US" altLang="zh-CN"/>
          </a:p>
          <a:p>
            <a:pPr algn="ctr"/>
            <a:r>
              <a:rPr lang="zh-CN" altLang="en-US"/>
              <a:t>本位和</a:t>
            </a:r>
            <a:r>
              <a:rPr lang="en-US" altLang="zh-CN"/>
              <a:t>S</a:t>
            </a:r>
            <a:endParaRPr lang="en-US" altLang="zh-CN"/>
          </a:p>
        </p:txBody>
      </p:sp>
      <p:pic>
        <p:nvPicPr>
          <p:cNvPr id="14" name="图片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95" y="3429060"/>
            <a:ext cx="4390549" cy="2907506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/>
        </p:nvGraphicFramePr>
        <p:xfrm>
          <a:off x="4531360" y="2352675"/>
          <a:ext cx="3533140" cy="107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" y="236220"/>
            <a:ext cx="422783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 sz="2800"/>
              <a:t>IP</a:t>
            </a:r>
            <a:r>
              <a:rPr lang="zh-CN" altLang="en-US" sz="2800"/>
              <a:t>核存储器</a:t>
            </a:r>
            <a:endParaRPr lang="zh-CN" altLang="en-US" sz="2800"/>
          </a:p>
          <a:p>
            <a:r>
              <a:rPr lang="en-US" altLang="zh-CN" sz="2800"/>
              <a:t>IP</a:t>
            </a:r>
            <a:r>
              <a:rPr lang="zh-CN" altLang="en-US" sz="2800"/>
              <a:t>核计数器</a:t>
            </a:r>
            <a:endParaRPr lang="zh-CN" altLang="en-US" sz="2800"/>
          </a:p>
        </p:txBody>
      </p:sp>
      <p:pic>
        <p:nvPicPr>
          <p:cNvPr id="14" name="图片 1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5" y="1297940"/>
            <a:ext cx="7647305" cy="514223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7989570" y="1887220"/>
          <a:ext cx="3533140" cy="107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63115" y="33782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在此选择单口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ROM</a:t>
            </a:r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Single Port ROM</a:t>
            </a:r>
            <a:r>
              <a:rPr lang="zh-CN" altLang="zh-CN" sz="24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)$NXLYDPC@8]F@{JYT1S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14425"/>
            <a:ext cx="8077200" cy="5743575"/>
          </a:xfrm>
          <a:prstGeom prst="rect">
            <a:avLst/>
          </a:prstGeom>
        </p:spPr>
      </p:pic>
      <p:pic>
        <p:nvPicPr>
          <p:cNvPr id="4" name="内容占位符 3" descr="co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0000" y="100965"/>
            <a:ext cx="5842000" cy="362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754380"/>
            <a:ext cx="4800600" cy="2851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745" y="109220"/>
            <a:ext cx="3910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r>
              <a:rPr lang="zh-CN" altLang="en-US" sz="2000" b="1"/>
              <a:t>、双击红色总线，</a:t>
            </a:r>
            <a:r>
              <a:rPr lang="en-US" altLang="zh-CN" sz="2000" b="1"/>
              <a:t>Name</a:t>
            </a:r>
            <a:r>
              <a:rPr lang="zh-CN" altLang="en-US" sz="2000" b="1"/>
              <a:t>改名字</a:t>
            </a:r>
            <a:r>
              <a:rPr lang="en-US" altLang="zh-CN" sz="2000" b="1"/>
              <a:t>  Visible ADD</a:t>
            </a:r>
            <a:r>
              <a:rPr lang="zh-CN" altLang="en-US" sz="2000" b="1"/>
              <a:t>显示</a:t>
            </a:r>
            <a:endParaRPr lang="zh-CN" altLang="en-US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90" y="433705"/>
            <a:ext cx="2324100" cy="193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70" y="3605530"/>
            <a:ext cx="3175000" cy="31496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636135" y="288290"/>
            <a:ext cx="965835" cy="46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29295" y="4458970"/>
            <a:ext cx="517525" cy="2489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C:/Users/Kai/AppData/Local/Temp/picturecompress_20220425114534/output_1.pngoutput_1"/>
          <p:cNvPicPr>
            <a:picLocks noChangeAspect="1"/>
          </p:cNvPicPr>
          <p:nvPr/>
        </p:nvPicPr>
        <p:blipFill>
          <a:blip r:embed="rId4"/>
          <a:srcRect t="26578" b="9013"/>
          <a:stretch>
            <a:fillRect/>
          </a:stretch>
        </p:blipFill>
        <p:spPr>
          <a:xfrm>
            <a:off x="224155" y="4224655"/>
            <a:ext cx="4863465" cy="2348865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5749290" y="2487295"/>
            <a:ext cx="696595" cy="845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28435" y="2698115"/>
            <a:ext cx="2381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</a:t>
            </a:r>
            <a:r>
              <a:rPr lang="zh-CN" altLang="en-US" sz="2000" b="1"/>
              <a:t>，在改过名字的总线上增加支线</a:t>
            </a:r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7108825" y="5344795"/>
            <a:ext cx="1220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支线方向可以选择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4712970" y="4020820"/>
            <a:ext cx="617220" cy="368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757295" y="5195570"/>
            <a:ext cx="587375" cy="636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31215" y="5971540"/>
            <a:ext cx="1751965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11530" y="3752215"/>
            <a:ext cx="317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需要多练习找准位置！！</a:t>
            </a:r>
            <a:r>
              <a:rPr lang="en-US" altLang="zh-CN" b="1">
                <a:solidFill>
                  <a:srgbClr val="FF0000"/>
                </a:solidFill>
              </a:rPr>
              <a:t>!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8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329" t="16051" r="3342" b="35300"/>
          <a:stretch>
            <a:fillRect/>
          </a:stretch>
        </p:blipFill>
        <p:spPr>
          <a:xfrm>
            <a:off x="462915" y="835343"/>
            <a:ext cx="8239125" cy="3348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" y="281305"/>
            <a:ext cx="8886190" cy="580707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5276215" y="2353310"/>
            <a:ext cx="4297045" cy="504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140950" y="819150"/>
            <a:ext cx="1558290" cy="1190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/>
              <a:t>计数器模值</a:t>
            </a:r>
            <a:endParaRPr lang="zh-CN" altLang="en-US" sz="32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024755" y="1445260"/>
            <a:ext cx="4800600" cy="56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894570" y="2218690"/>
            <a:ext cx="2051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每次增加值</a:t>
            </a:r>
            <a:endParaRPr lang="zh-CN" altLang="en-US" sz="32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97525" y="2984500"/>
            <a:ext cx="4297045" cy="504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894570" y="3204845"/>
            <a:ext cx="2051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结束计数值</a:t>
            </a:r>
            <a:endParaRPr lang="zh-CN" altLang="en-US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74*191"/>
  <p:tag name="TABLE_ENDDRAG_RECT" val="0*321*274*191"/>
</p:tagLst>
</file>

<file path=ppt/tags/tag2.xml><?xml version="1.0" encoding="utf-8"?>
<p:tagLst xmlns:p="http://schemas.openxmlformats.org/presentationml/2006/main">
  <p:tag name="KSO_WM_UNIT_PLACING_PICTURE_USER_VIEWPORT" val="{&quot;height&quot;:6853,&quot;width&quot;:11060}"/>
</p:tagLst>
</file>

<file path=ppt/tags/tag3.xml><?xml version="1.0" encoding="utf-8"?>
<p:tagLst xmlns:p="http://schemas.openxmlformats.org/presentationml/2006/main">
  <p:tag name="KSO_WM_UNIT_PLACING_PICTURE_USER_VIEWPORT" val="{&quot;height&quot;:5272.499212598425,&quot;width&quot;:12975}"/>
</p:tagLst>
</file>

<file path=ppt/tags/tag4.xml><?xml version="1.0" encoding="utf-8"?>
<p:tagLst xmlns:p="http://schemas.openxmlformats.org/presentationml/2006/main">
  <p:tag name="TABLE_ENDDRAG_ORIGIN_RECT" val="312*162"/>
  <p:tag name="TABLE_ENDDRAG_RECT" val="258*224*312*162"/>
</p:tagLst>
</file>

<file path=ppt/tags/tag5.xml><?xml version="1.0" encoding="utf-8"?>
<p:tagLst xmlns:p="http://schemas.openxmlformats.org/presentationml/2006/main">
  <p:tag name="TABLE_ENDDRAG_ORIGIN_RECT" val="268*210"/>
  <p:tag name="TABLE_ENDDRAG_RECT" val="552*140*268*210"/>
</p:tagLst>
</file>

<file path=ppt/tags/tag6.xml><?xml version="1.0" encoding="utf-8"?>
<p:tagLst xmlns:p="http://schemas.openxmlformats.org/presentationml/2006/main">
  <p:tag name="commondata" val="eyJoZGlkIjoiZTBkMmMwNWE4MDRjMGU5MTk5MTcwYzVmMDVlNmQ1Mj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3294</Words>
  <Application>WPS 演示</Application>
  <PresentationFormat>宽屏</PresentationFormat>
  <Paragraphs>478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等线</vt:lpstr>
      <vt:lpstr>Times New Roman</vt:lpstr>
      <vt:lpstr>微软雅黑</vt:lpstr>
      <vt:lpstr>Calibri</vt:lpstr>
      <vt:lpstr>Arial Unicode MS</vt:lpstr>
      <vt:lpstr>Cambria Math</vt:lpstr>
      <vt:lpstr>MS Mincho</vt:lpstr>
      <vt:lpstr>Segoe Print</vt:lpstr>
      <vt:lpstr>WPS</vt:lpstr>
      <vt:lpstr>实验二几点注意事项</vt:lpstr>
      <vt:lpstr>考试注意（带身份证或学生证，画图用铅笔直尺，波形记录注意对齐cp 信号的有效边沿）</vt:lpstr>
      <vt:lpstr>PowerPoint 演示文稿</vt:lpstr>
      <vt:lpstr>操作题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KAIKAI Zheng</dc:creator>
  <cp:lastModifiedBy>郑开来</cp:lastModifiedBy>
  <cp:revision>18</cp:revision>
  <dcterms:created xsi:type="dcterms:W3CDTF">2023-08-09T12:44:00Z</dcterms:created>
  <dcterms:modified xsi:type="dcterms:W3CDTF">2025-06-10T06:11:42Z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