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86" d="100"/>
          <a:sy n="86" d="100"/>
        </p:scale>
        <p:origin x="9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tx2"/>
                </a:solidFill>
                <a:latin typeface="+mj-ea"/>
              </a:rPr>
              <a:t>复习提纲</a:t>
            </a:r>
            <a:endParaRPr lang="zh-CN" altLang="en-US" sz="6600" b="1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通信电子线路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2、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高频功放功率和效率的计算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56854"/>
              </p:ext>
            </p:extLst>
          </p:nvPr>
        </p:nvGraphicFramePr>
        <p:xfrm>
          <a:off x="2771800" y="1556792"/>
          <a:ext cx="16970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公式" r:id="rId3" imgW="672808" imgH="228501" progId="Equation.3">
                  <p:embed/>
                </p:oleObj>
              </mc:Choice>
              <mc:Fallback>
                <p:oleObj name="公式" r:id="rId3" imgW="672808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556792"/>
                        <a:ext cx="1697037" cy="577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244013"/>
              </p:ext>
            </p:extLst>
          </p:nvPr>
        </p:nvGraphicFramePr>
        <p:xfrm>
          <a:off x="2755925" y="2753767"/>
          <a:ext cx="24082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公式" r:id="rId5" imgW="939392" imgH="406224" progId="Equation.3">
                  <p:embed/>
                </p:oleObj>
              </mc:Choice>
              <mc:Fallback>
                <p:oleObj name="公式" r:id="rId5" imgW="939392" imgH="4062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25" y="2753767"/>
                        <a:ext cx="2408237" cy="1035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68028"/>
              </p:ext>
            </p:extLst>
          </p:nvPr>
        </p:nvGraphicFramePr>
        <p:xfrm>
          <a:off x="1691680" y="4005064"/>
          <a:ext cx="63722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公式" r:id="rId7" imgW="2260600" imgH="444500" progId="Equation.3">
                  <p:embed/>
                </p:oleObj>
              </mc:Choice>
              <mc:Fallback>
                <p:oleObj name="公式" r:id="rId7" imgW="2260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05064"/>
                        <a:ext cx="6372225" cy="1262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99667"/>
              </p:ext>
            </p:extLst>
          </p:nvPr>
        </p:nvGraphicFramePr>
        <p:xfrm>
          <a:off x="2339752" y="5445224"/>
          <a:ext cx="47545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公式" r:id="rId9" imgW="2082600" imgH="444240" progId="Equation.3">
                  <p:embed/>
                </p:oleObj>
              </mc:Choice>
              <mc:Fallback>
                <p:oleObj name="公式" r:id="rId9" imgW="20826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45224"/>
                        <a:ext cx="4754563" cy="1020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31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794699"/>
              </p:ext>
            </p:extLst>
          </p:nvPr>
        </p:nvGraphicFramePr>
        <p:xfrm>
          <a:off x="2627784" y="908720"/>
          <a:ext cx="266029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公式" r:id="rId3" imgW="1206500" imgH="457200" progId="Equation.3">
                  <p:embed/>
                </p:oleObj>
              </mc:Choice>
              <mc:Fallback>
                <p:oleObj name="公式" r:id="rId3" imgW="12065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908720"/>
                        <a:ext cx="2660296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73727"/>
              </p:ext>
            </p:extLst>
          </p:nvPr>
        </p:nvGraphicFramePr>
        <p:xfrm>
          <a:off x="2555776" y="2276872"/>
          <a:ext cx="302418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公式" r:id="rId5" imgW="1244600" imgH="457200" progId="Equation.3">
                  <p:embed/>
                </p:oleObj>
              </mc:Choice>
              <mc:Fallback>
                <p:oleObj name="公式" r:id="rId5" imgW="12446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76872"/>
                        <a:ext cx="3024188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93171"/>
              </p:ext>
            </p:extLst>
          </p:nvPr>
        </p:nvGraphicFramePr>
        <p:xfrm>
          <a:off x="3059832" y="3645024"/>
          <a:ext cx="19875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公式" r:id="rId7" imgW="875920" imgH="444307" progId="Equation.3">
                  <p:embed/>
                </p:oleObj>
              </mc:Choice>
              <mc:Fallback>
                <p:oleObj name="公式" r:id="rId7" imgW="875920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45024"/>
                        <a:ext cx="1987550" cy="1133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76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</a:rPr>
              <a:t>、掌握调频功放动态特性的做图法，理解图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3-7</a:t>
            </a:r>
            <a:r>
              <a:rPr lang="zh-CN" altLang="en-US" b="1" dirty="0" smtClean="0">
                <a:solidFill>
                  <a:srgbClr val="0070C0"/>
                </a:solidFill>
              </a:rPr>
              <a:t>中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B、C</a:t>
            </a:r>
            <a:r>
              <a:rPr lang="zh-CN" altLang="en-US" b="1" dirty="0" smtClean="0">
                <a:solidFill>
                  <a:srgbClr val="0070C0"/>
                </a:solidFill>
              </a:rPr>
              <a:t>三点坐标的含义。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调谐功放三种工作状态的定义及判别方法；掌握调谐功放的负载特性，掌握基极调制特性和集电极调制特性。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了解集电极馈电、自给偏压环节、并谐回路匹配电路。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了解倍频器工作原理。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12915"/>
              </p:ext>
            </p:extLst>
          </p:nvPr>
        </p:nvGraphicFramePr>
        <p:xfrm>
          <a:off x="3203848" y="5013176"/>
          <a:ext cx="18367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公式" r:id="rId3" imgW="660400" imgH="419100" progId="Equation.3">
                  <p:embed/>
                </p:oleObj>
              </mc:Choice>
              <mc:Fallback>
                <p:oleObj name="公式" r:id="rId3" imgW="6604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013176"/>
                        <a:ext cx="183673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83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*</a:t>
            </a:r>
            <a:r>
              <a:rPr lang="zh-CN" altLang="en-US" dirty="0" smtClean="0"/>
              <a:t>典型例题：</a:t>
            </a:r>
            <a:r>
              <a:rPr lang="en-US" altLang="zh-CN" dirty="0" smtClean="0"/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3-14，3-15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， 3-16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， 3-22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章   正弦波振荡器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掌握反馈型自激振荡器基本原理；掌握起振条件和平衡条件（包含振幅和相位</a:t>
            </a:r>
            <a:r>
              <a:rPr lang="en-US" altLang="zh-CN" b="1" dirty="0" smtClean="0">
                <a:solidFill>
                  <a:srgbClr val="0070C0"/>
                </a:solidFill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</a:rPr>
              <a:t>方面）。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cs typeface="Times New Roman"/>
              </a:rPr>
              <a:t> ▲</a:t>
            </a:r>
            <a:r>
              <a:rPr lang="zh-CN" altLang="en-US" b="1" dirty="0" smtClean="0">
                <a:solidFill>
                  <a:srgbClr val="0070C0"/>
                </a:solidFill>
              </a:rPr>
              <a:t>掌握电容三点式振荡器原理，包括画交流通路、判断能否起振和计算振荡频率。熟练掌握射同基反（源同栅反）。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掌握克拉泼电路和西勒电路的优缺点。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石英谐振器的两个谐振频率，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串联谐振频率 </a:t>
            </a:r>
            <a:r>
              <a:rPr lang="en-US" altLang="zh-CN" b="1" i="1" dirty="0" err="1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 baseline="-25000" dirty="0" err="1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并联谐振频率 </a:t>
            </a:r>
            <a:r>
              <a:rPr lang="en-US" altLang="zh-CN" b="1" i="1" dirty="0" err="1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 baseline="-25000" dirty="0" err="1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b="1" baseline="-25000" dirty="0" smtClean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0070C0"/>
                </a:solidFill>
              </a:rPr>
              <a:t>石英谐振器的电抗特性。</a:t>
            </a:r>
          </a:p>
          <a:p>
            <a:pPr marL="0" indent="0">
              <a:buNone/>
            </a:pPr>
            <a:endParaRPr lang="en-US" altLang="zh-CN" b="1" baseline="-25000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82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石英晶振的两种类型：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         并联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晶振电路</a:t>
            </a:r>
            <a:r>
              <a:rPr lang="en-US" altLang="zh-CN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工作在晶体并联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谐振频率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附近，晶体等效为电感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；</a:t>
            </a:r>
            <a:endParaRPr lang="en-US" altLang="zh-CN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         串联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晶振电路</a:t>
            </a:r>
            <a:r>
              <a:rPr lang="en-US" altLang="zh-CN" b="1" dirty="0">
                <a:solidFill>
                  <a:srgbClr val="0000FF"/>
                </a:solidFill>
                <a:latin typeface="Arial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工作在晶体串联谐振频率附近，晶体近于短路。</a:t>
            </a:r>
          </a:p>
          <a:p>
            <a:pPr marL="0" indent="0" algn="just">
              <a:buNone/>
            </a:pPr>
            <a:r>
              <a:rPr lang="en-US" altLang="zh-CN" b="1" dirty="0" smtClean="0">
                <a:solidFill>
                  <a:srgbClr val="174ABB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b="1" dirty="0" smtClean="0">
                <a:solidFill>
                  <a:srgbClr val="174ABB"/>
                </a:solidFill>
              </a:rPr>
              <a:t>、</a:t>
            </a:r>
            <a:r>
              <a:rPr lang="zh-CN" altLang="en-US" b="1" dirty="0" smtClean="0">
                <a:solidFill>
                  <a:srgbClr val="174ABB"/>
                </a:solidFill>
              </a:rPr>
              <a:t>泛音晶振电路，重点掌握书上（图</a:t>
            </a:r>
            <a:r>
              <a:rPr lang="en-US" altLang="zh-CN" b="1" dirty="0" smtClean="0">
                <a:solidFill>
                  <a:srgbClr val="174ABB"/>
                </a:solidFill>
                <a:latin typeface="Times New Roman" pitchFamily="18" charset="0"/>
                <a:cs typeface="Times New Roman" pitchFamily="18" charset="0"/>
              </a:rPr>
              <a:t>4-31</a:t>
            </a:r>
            <a:r>
              <a:rPr lang="en-US" altLang="zh-CN" b="1" dirty="0" smtClean="0">
                <a:solidFill>
                  <a:srgbClr val="174ABB"/>
                </a:solidFill>
              </a:rPr>
              <a:t>）</a:t>
            </a:r>
            <a:r>
              <a:rPr lang="zh-CN" altLang="en-US" b="1" dirty="0" smtClean="0">
                <a:solidFill>
                  <a:srgbClr val="174ABB"/>
                </a:solidFill>
              </a:rPr>
              <a:t>并联型泛音晶振电路，掌握选频回路谐振频率的取值范围。</a:t>
            </a:r>
            <a:endParaRPr lang="zh-CN" altLang="en-US" b="1" dirty="0">
              <a:solidFill>
                <a:srgbClr val="174A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*</a:t>
            </a:r>
            <a:r>
              <a:rPr lang="zh-CN" altLang="en-US" dirty="0" smtClean="0"/>
              <a:t>典型例题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4-10，4-16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7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章  振幅调制与解调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cs typeface="Times New Roman"/>
              </a:rPr>
              <a:t> ▲</a:t>
            </a:r>
            <a:r>
              <a:rPr lang="zh-CN" altLang="en-US" b="1" dirty="0" smtClean="0">
                <a:solidFill>
                  <a:srgbClr val="0070C0"/>
                </a:solidFill>
              </a:rPr>
              <a:t>普通调幅波、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DSB</a:t>
            </a:r>
            <a:r>
              <a:rPr lang="zh-CN" altLang="en-US" b="1" dirty="0" smtClean="0">
                <a:solidFill>
                  <a:srgbClr val="0070C0"/>
                </a:solidFill>
              </a:rPr>
              <a:t>的时域表达式，频谱图，功率计算。理解图</a:t>
            </a:r>
            <a:r>
              <a:rPr lang="en-US" altLang="zh-CN" b="1" dirty="0" smtClean="0">
                <a:solidFill>
                  <a:srgbClr val="0070C0"/>
                </a:solidFill>
              </a:rPr>
              <a:t>5-1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5-2</a:t>
            </a:r>
            <a:r>
              <a:rPr lang="zh-CN" altLang="en-US" b="1" dirty="0" smtClean="0">
                <a:solidFill>
                  <a:srgbClr val="0070C0"/>
                </a:solidFill>
              </a:rPr>
              <a:t>中</a:t>
            </a:r>
            <a:r>
              <a:rPr lang="zh-CN" altLang="en-US" b="1" dirty="0" smtClean="0">
                <a:solidFill>
                  <a:srgbClr val="0070C0"/>
                </a:solidFill>
              </a:rPr>
              <a:t>参数的含义。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了解幂级数分析法和线性时变法。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掌握基极调幅电路和集电极调幅电路的工作原理、工作状态。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lvl="2" indent="0">
              <a:buNone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dirty="0" smtClean="0"/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▲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掌握大信号峰值包络 检波原理</a:t>
            </a:r>
            <a:r>
              <a:rPr lang="zh-CN" altLang="en-US" sz="3200" dirty="0" smtClean="0"/>
              <a:t>（</a:t>
            </a:r>
            <a:r>
              <a:rPr lang="zh-CN" altLang="en-US" sz="3200" b="1" dirty="0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快充慢放）</a:t>
            </a:r>
            <a:r>
              <a:rPr lang="zh-CN" altLang="en-US" sz="3200" b="1" dirty="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检波效率和输入电阻计算，掌握对角线失真和割底失真的产生原因和不失真条件。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73167"/>
              </p:ext>
            </p:extLst>
          </p:nvPr>
        </p:nvGraphicFramePr>
        <p:xfrm>
          <a:off x="2699792" y="1052736"/>
          <a:ext cx="269840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公式" r:id="rId3" imgW="1129810" imgH="482391" progId="Equation.3">
                  <p:embed/>
                </p:oleObj>
              </mc:Choice>
              <mc:Fallback>
                <p:oleObj name="公式" r:id="rId3" imgW="1129810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052736"/>
                        <a:ext cx="2698405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42395"/>
              </p:ext>
            </p:extLst>
          </p:nvPr>
        </p:nvGraphicFramePr>
        <p:xfrm>
          <a:off x="2915816" y="2852936"/>
          <a:ext cx="3263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公式" r:id="rId5" imgW="1371600" imgH="469800" progId="Equation.3">
                  <p:embed/>
                </p:oleObj>
              </mc:Choice>
              <mc:Fallback>
                <p:oleObj name="公式" r:id="rId5" imgW="137160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852936"/>
                        <a:ext cx="32639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92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了解二极管环形调制器</a:t>
            </a:r>
            <a:r>
              <a:rPr lang="zh-CN" altLang="en-US" b="1" dirty="0" smtClean="0">
                <a:solidFill>
                  <a:srgbClr val="0070C0"/>
                </a:solidFill>
              </a:rPr>
              <a:t>，了解乘积</a:t>
            </a:r>
            <a:r>
              <a:rPr lang="zh-CN" altLang="en-US" b="1" dirty="0" smtClean="0">
                <a:solidFill>
                  <a:srgbClr val="0070C0"/>
                </a:solidFill>
              </a:rPr>
              <a:t>型同步检波器框图和工作原理。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宋体"/>
                <a:ea typeface="宋体"/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典型例题：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5-7，5-12，5-13，5-25，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5-30，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5-31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章</a:t>
            </a:r>
            <a:r>
              <a:rPr lang="en-US" altLang="zh-CN" b="1" dirty="0" smtClean="0">
                <a:solidFill>
                  <a:srgbClr val="FF0000"/>
                </a:solidFill>
              </a:rPr>
              <a:t>. </a:t>
            </a:r>
            <a:r>
              <a:rPr lang="zh-CN" altLang="en-US" b="1" dirty="0" smtClean="0">
                <a:solidFill>
                  <a:srgbClr val="FF0000"/>
                </a:solidFill>
              </a:rPr>
              <a:t>绪论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1、</a:t>
            </a:r>
            <a:r>
              <a:rPr lang="zh-CN" altLang="en-US" b="1" dirty="0" smtClean="0">
                <a:latin typeface="Arial" charset="0"/>
                <a:ea typeface="楷体_GB2312" pitchFamily="49" charset="-122"/>
              </a:rPr>
              <a:t>一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个完整的通信系统应包括信息源、发送设备、传输信道、接收设备和收信装置五部分</a:t>
            </a:r>
            <a:r>
              <a:rPr lang="zh-CN" altLang="en-US" b="1" dirty="0" smtClean="0">
                <a:latin typeface="Arial" charset="0"/>
                <a:ea typeface="楷体_GB2312" pitchFamily="49" charset="-122"/>
              </a:rPr>
              <a:t>。</a:t>
            </a:r>
            <a:endParaRPr lang="en-US" altLang="zh-CN" b="1" dirty="0" smtClean="0">
              <a:latin typeface="Arial" charset="0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2、</a:t>
            </a:r>
            <a:r>
              <a:rPr lang="zh-CN" altLang="en-US" b="1" dirty="0" smtClean="0">
                <a:latin typeface="Arial" charset="0"/>
                <a:ea typeface="楷体_GB2312" pitchFamily="49" charset="-122"/>
              </a:rPr>
              <a:t>无线电波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传播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方式主要有直射传播、绕射（地波）传播、折射和反射（天波）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传播。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3、</a:t>
            </a:r>
            <a:r>
              <a:rPr lang="zh-CN" altLang="en-US" b="1" dirty="0">
                <a:ea typeface="楷体_GB2312" pitchFamily="49" charset="-122"/>
              </a:rPr>
              <a:t>长波信号以地波绕射为主。中波和短波信号可以以地波和天波两种方式传播，不过，前者以地波传播为主，后者以天波（反射和折射）传播为主。超短波以上频段的信号大多以直射方式</a:t>
            </a:r>
            <a:r>
              <a:rPr lang="zh-CN" altLang="en-US" b="1" dirty="0" smtClean="0">
                <a:ea typeface="楷体_GB2312" pitchFamily="49" charset="-122"/>
              </a:rPr>
              <a:t>传播。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21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</a:rPr>
              <a:t>章  角度调制与解调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调频和调相信号的数学表达式，最大频偏和最大相偏的计算，掌握表达式中各参数含义。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251595"/>
              </p:ext>
            </p:extLst>
          </p:nvPr>
        </p:nvGraphicFramePr>
        <p:xfrm>
          <a:off x="1414463" y="3065463"/>
          <a:ext cx="54514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name="Equation" r:id="rId3" imgW="2019240" imgH="253800" progId="Equation.DSMT4">
                  <p:embed/>
                </p:oleObj>
              </mc:Choice>
              <mc:Fallback>
                <p:oleObj name="Equation" r:id="rId3" imgW="201924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065463"/>
                        <a:ext cx="54514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2281"/>
              </p:ext>
            </p:extLst>
          </p:nvPr>
        </p:nvGraphicFramePr>
        <p:xfrm>
          <a:off x="1402804" y="3789363"/>
          <a:ext cx="59055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0" name="Equation" r:id="rId5" imgW="2070000" imgH="279360" progId="Equation.DSMT4">
                  <p:embed/>
                </p:oleObj>
              </mc:Choice>
              <mc:Fallback>
                <p:oleObj name="Equation" r:id="rId5" imgW="2070000" imgH="2793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804" y="3789363"/>
                        <a:ext cx="59055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38246"/>
              </p:ext>
            </p:extLst>
          </p:nvPr>
        </p:nvGraphicFramePr>
        <p:xfrm>
          <a:off x="1763688" y="4581128"/>
          <a:ext cx="27971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" name="Equation" r:id="rId7" imgW="1180588" imgH="393529" progId="Equation.DSMT4">
                  <p:embed/>
                </p:oleObj>
              </mc:Choice>
              <mc:Fallback>
                <p:oleObj name="Equation" r:id="rId7" imgW="1180588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81128"/>
                        <a:ext cx="27971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22074"/>
              </p:ext>
            </p:extLst>
          </p:nvPr>
        </p:nvGraphicFramePr>
        <p:xfrm>
          <a:off x="1835696" y="5661248"/>
          <a:ext cx="20478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" name="Equation" r:id="rId9" imgW="710891" imgH="241195" progId="Equation.DSMT4">
                  <p:embed/>
                </p:oleObj>
              </mc:Choice>
              <mc:Fallback>
                <p:oleObj name="Equation" r:id="rId9" imgW="710891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661248"/>
                        <a:ext cx="20478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4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调角波带宽和功率的计算。在最大频偏不变的情况下，调频接近恒定带宽调制。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掌握变容二极管调频原理，了解电抗管调频和晶振调频。掌握间接调频的框图。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掌握鉴频的框图和鉴频器的质量指标；掌握斜率鉴频和相位鉴频的工作原理；比较相位鉴频和比例鉴频的不同点。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宋体"/>
                <a:ea typeface="宋体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</a:rPr>
              <a:t>典型例题：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6-4，6-5 ， 6-6 ，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6-10，6-20</a:t>
            </a:r>
            <a:endParaRPr lang="en-US" altLang="zh-C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                     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章  变频器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变频器组成框图和基本原理</a:t>
            </a:r>
            <a:r>
              <a:rPr lang="zh-CN" altLang="en-US" b="1" dirty="0" smtClean="0">
                <a:solidFill>
                  <a:srgbClr val="0070C0"/>
                </a:solidFill>
              </a:rPr>
              <a:t>，了解超外差接收机</a:t>
            </a:r>
            <a:r>
              <a:rPr lang="zh-CN" altLang="en-US" b="1" dirty="0" smtClean="0">
                <a:solidFill>
                  <a:srgbClr val="0070C0"/>
                </a:solidFill>
              </a:rPr>
              <a:t>统调和跟踪的概念。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cs typeface="Times New Roman"/>
              </a:rPr>
              <a:t> ▲</a:t>
            </a:r>
            <a:r>
              <a:rPr lang="zh-CN" altLang="en-US" b="1" dirty="0" smtClean="0">
                <a:solidFill>
                  <a:srgbClr val="0070C0"/>
                </a:solidFill>
              </a:rPr>
              <a:t>掌握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</a:rPr>
              <a:t>种变频干扰：组合频率干扰、副波道干扰、交调和互调干扰。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34447"/>
              </p:ext>
            </p:extLst>
          </p:nvPr>
        </p:nvGraphicFramePr>
        <p:xfrm>
          <a:off x="4841875" y="4005263"/>
          <a:ext cx="28829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3" imgW="1054080" imgH="482400" progId="Equation.DSMT4">
                  <p:embed/>
                </p:oleObj>
              </mc:Choice>
              <mc:Fallback>
                <p:oleObj name="Equation" r:id="rId3" imgW="10540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005263"/>
                        <a:ext cx="28829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191905"/>
              </p:ext>
            </p:extLst>
          </p:nvPr>
        </p:nvGraphicFramePr>
        <p:xfrm>
          <a:off x="1115616" y="4077072"/>
          <a:ext cx="2847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5" imgW="1040948" imgH="482391" progId="Equation.DSMT4">
                  <p:embed/>
                </p:oleObj>
              </mc:Choice>
              <mc:Fallback>
                <p:oleObj name="Equation" r:id="rId5" imgW="1040948" imgH="48239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77072"/>
                        <a:ext cx="284797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40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注意交调与副波道的比较。交调特点：</a:t>
            </a:r>
            <a:r>
              <a:rPr lang="zh-CN" altLang="en-US" b="1" dirty="0" smtClean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干扰</a:t>
            </a:r>
            <a:r>
              <a:rPr lang="zh-CN" altLang="en-US" b="1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声随有用信号强度变化而变化</a:t>
            </a:r>
            <a:r>
              <a:rPr lang="en-US" altLang="zh-CN" b="1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b="1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干扰频率无关</a:t>
            </a:r>
            <a:r>
              <a:rPr lang="en-US" altLang="zh-CN" b="1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只与干扰信号的强度有关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/>
              <a:t> 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互调是</a:t>
            </a:r>
            <a:r>
              <a:rPr lang="zh-CN" altLang="en-US" b="1" dirty="0" smtClean="0">
                <a:solidFill>
                  <a:srgbClr val="990033"/>
                </a:solidFill>
                <a:ea typeface="楷体_GB2312" pitchFamily="49" charset="-122"/>
              </a:rPr>
              <a:t>两</a:t>
            </a:r>
            <a:r>
              <a:rPr lang="zh-CN" altLang="en-US" b="1" dirty="0">
                <a:solidFill>
                  <a:srgbClr val="990033"/>
                </a:solidFill>
                <a:ea typeface="楷体_GB2312" pitchFamily="49" charset="-122"/>
              </a:rPr>
              <a:t>个或多个干扰电压加</a:t>
            </a:r>
            <a:r>
              <a:rPr lang="zh-CN" altLang="en-US" b="1" dirty="0" smtClean="0">
                <a:solidFill>
                  <a:srgbClr val="990033"/>
                </a:solidFill>
                <a:ea typeface="楷体_GB2312" pitchFamily="49" charset="-122"/>
              </a:rPr>
              <a:t>到变频</a:t>
            </a:r>
            <a:r>
              <a:rPr lang="zh-CN" altLang="en-US" b="1" dirty="0">
                <a:solidFill>
                  <a:srgbClr val="990033"/>
                </a:solidFill>
                <a:ea typeface="楷体_GB2312" pitchFamily="49" charset="-122"/>
              </a:rPr>
              <a:t>级的输入</a:t>
            </a:r>
            <a:r>
              <a:rPr lang="zh-CN" altLang="en-US" b="1" dirty="0" smtClean="0">
                <a:solidFill>
                  <a:srgbClr val="990033"/>
                </a:solidFill>
                <a:ea typeface="楷体_GB2312" pitchFamily="49" charset="-122"/>
              </a:rPr>
              <a:t>端，</a:t>
            </a:r>
            <a:r>
              <a:rPr lang="zh-CN" altLang="en-US" b="1" dirty="0" smtClean="0">
                <a:solidFill>
                  <a:srgbClr val="0070C0"/>
                </a:solidFill>
                <a:ea typeface="楷体_GB2312" pitchFamily="49" charset="-122"/>
              </a:rPr>
              <a:t>混频</a:t>
            </a:r>
            <a:r>
              <a:rPr lang="zh-CN" altLang="en-US" b="1" dirty="0">
                <a:solidFill>
                  <a:srgbClr val="0070C0"/>
                </a:solidFill>
                <a:ea typeface="楷体_GB2312" pitchFamily="49" charset="-122"/>
              </a:rPr>
              <a:t>后产生的频率接近所接收的信号频率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f</a:t>
            </a:r>
            <a:r>
              <a:rPr lang="en-US" altLang="zh-CN" b="1" baseline="-25000" dirty="0" err="1" smtClean="0">
                <a:solidFill>
                  <a:srgbClr val="0070C0"/>
                </a:solidFill>
              </a:rPr>
              <a:t>s</a:t>
            </a:r>
            <a:r>
              <a:rPr lang="en-US" altLang="zh-CN" b="1" baseline="-25000" dirty="0" smtClean="0">
                <a:solidFill>
                  <a:srgbClr val="0070C0"/>
                </a:solidFill>
              </a:rPr>
              <a:t>。</a:t>
            </a:r>
          </a:p>
          <a:p>
            <a:pPr marL="0" indent="0">
              <a:buNone/>
            </a:pPr>
            <a:endParaRPr lang="en-US" altLang="zh-CN" b="1" baseline="-25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baseline="-25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baseline="-25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*</a:t>
            </a:r>
            <a:r>
              <a:rPr lang="zh-CN" altLang="en-US" b="1" dirty="0" smtClean="0">
                <a:solidFill>
                  <a:srgbClr val="0070C0"/>
                </a:solidFill>
              </a:rPr>
              <a:t>典型例题：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7-16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，7-17， 7-18， 7-19 ，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7-20</a:t>
            </a:r>
            <a:endParaRPr lang="en-US" altLang="zh-CN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                      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78554"/>
              </p:ext>
            </p:extLst>
          </p:nvPr>
        </p:nvGraphicFramePr>
        <p:xfrm>
          <a:off x="2267744" y="3933056"/>
          <a:ext cx="28241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933056"/>
                        <a:ext cx="28241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60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章 锁相环路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锁相环构成框图和基本工作原理，鉴相器、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70C0"/>
                </a:solidFill>
              </a:rPr>
              <a:t>环路滤波器、压控振荡器的工作原理。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zh-CN" altLang="en-US" b="1" dirty="0" smtClean="0">
                <a:solidFill>
                  <a:srgbClr val="0070C0"/>
                </a:solidFill>
              </a:rPr>
              <a:t>环路锁定、捕捉和跟踪的概念，同步带和捕捉带的概念。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频率合成器原理框图，频率范围和频率间隔的计算。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/>
              </a:rPr>
              <a:t>*</a:t>
            </a:r>
            <a:r>
              <a:rPr lang="zh-CN" altLang="en-US" b="1" dirty="0">
                <a:solidFill>
                  <a:srgbClr val="0070C0"/>
                </a:solidFill>
              </a:rPr>
              <a:t>典型例题</a:t>
            </a:r>
            <a:r>
              <a:rPr lang="zh-CN" altLang="en-US" b="1" dirty="0" smtClean="0">
                <a:solidFill>
                  <a:srgbClr val="0070C0"/>
                </a:solidFill>
              </a:rPr>
              <a:t>：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8-16   8-19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1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dirty="0" smtClean="0"/>
              <a:t>、</a:t>
            </a:r>
            <a:r>
              <a:rPr lang="zh-CN" altLang="en-US" b="1" dirty="0" smtClean="0"/>
              <a:t>调制、解调的概念，为什么要调制？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b="1" dirty="0" smtClean="0"/>
              <a:t>、</a:t>
            </a:r>
            <a:r>
              <a:rPr lang="zh-CN" altLang="en-US" b="1" dirty="0" smtClean="0"/>
              <a:t>熟悉无线电广播发射系统框图，熟悉超外差接收机系统框图。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130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章 小信号调谐放大器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en-US" altLang="zh-CN" b="1" dirty="0" smtClean="0">
                <a:solidFill>
                  <a:srgbClr val="0070C0"/>
                </a:solidFill>
              </a:rPr>
              <a:t>LC</a:t>
            </a:r>
            <a:r>
              <a:rPr lang="zh-CN" altLang="en-US" b="1" dirty="0" smtClean="0">
                <a:solidFill>
                  <a:srgbClr val="0070C0"/>
                </a:solidFill>
              </a:rPr>
              <a:t>并谐回路选频特性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43213" y="2154238"/>
          <a:ext cx="29527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154238"/>
                        <a:ext cx="29527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956430"/>
              </p:ext>
            </p:extLst>
          </p:nvPr>
        </p:nvGraphicFramePr>
        <p:xfrm>
          <a:off x="2627784" y="4365104"/>
          <a:ext cx="345598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公式" r:id="rId5" imgW="1524000" imgH="622300" progId="Equation.3">
                  <p:embed/>
                </p:oleObj>
              </mc:Choice>
              <mc:Fallback>
                <p:oleObj name="公式" r:id="rId5" imgW="1524000" imgH="622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365104"/>
                        <a:ext cx="3455987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66448"/>
              </p:ext>
            </p:extLst>
          </p:nvPr>
        </p:nvGraphicFramePr>
        <p:xfrm>
          <a:off x="2627784" y="3212976"/>
          <a:ext cx="38179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公式" r:id="rId7" imgW="1676400" imgH="469900" progId="Equation.3">
                  <p:embed/>
                </p:oleObj>
              </mc:Choice>
              <mc:Fallback>
                <p:oleObj name="公式" r:id="rId7" imgW="16764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212976"/>
                        <a:ext cx="381793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6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Pictures\图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1075"/>
            <a:ext cx="876458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6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/>
              <a:t>、</a:t>
            </a:r>
            <a:r>
              <a:rPr lang="zh-CN" altLang="en-US" b="1" dirty="0" smtClean="0"/>
              <a:t>通频带、选择性和矩形系数的概念。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32956"/>
              </p:ext>
            </p:extLst>
          </p:nvPr>
        </p:nvGraphicFramePr>
        <p:xfrm>
          <a:off x="3131840" y="2348880"/>
          <a:ext cx="14049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3" imgW="495085" imgH="431613" progId="Equation.3">
                  <p:embed/>
                </p:oleObj>
              </mc:Choice>
              <mc:Fallback>
                <p:oleObj name="Equation" r:id="rId3" imgW="495085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348880"/>
                        <a:ext cx="14049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72395"/>
              </p:ext>
            </p:extLst>
          </p:nvPr>
        </p:nvGraphicFramePr>
        <p:xfrm>
          <a:off x="2900363" y="3703638"/>
          <a:ext cx="2697162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公式" r:id="rId5" imgW="1371600" imgH="685800" progId="Equation.3">
                  <p:embed/>
                </p:oleObj>
              </mc:Choice>
              <mc:Fallback>
                <p:oleObj name="公式" r:id="rId5" imgW="1371600" imgH="685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703638"/>
                        <a:ext cx="2697162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46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616624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3、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baseline="-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是在没接入负载、信号源时的品质因数</a:t>
            </a:r>
            <a:r>
              <a:rPr kumimoji="1" lang="zh-CN" altLang="en-US" b="1" dirty="0" smtClean="0"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无载（或空载）品质因数</a:t>
            </a:r>
            <a:r>
              <a:rPr kumimoji="1"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baseline="-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kumimoji="1" lang="en-US" altLang="zh-CN" i="1" baseline="-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为有载品质因数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r>
              <a:rPr kumimoji="1" lang="zh-CN" altLang="en-US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 </a:t>
            </a:r>
            <a:r>
              <a:rPr kumimoji="1" lang="en-US" altLang="zh-CN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baseline="-25000" dirty="0" smtClean="0">
                <a:latin typeface="Times New Roman" pitchFamily="18" charset="0"/>
                <a:cs typeface="Times New Roman" pitchFamily="18" charset="0"/>
              </a:rPr>
              <a:t>0    </a:t>
            </a:r>
            <a:endParaRPr kumimoji="1"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en-US" altLang="zh-CN" dirty="0" smtClean="0">
                <a:latin typeface="Times New Roman" pitchFamily="18" charset="0"/>
                <a:cs typeface="Times New Roman" pitchFamily="18" charset="0"/>
              </a:rPr>
              <a:t>4、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kumimoji="1" lang="zh-CN" altLang="en-US" b="1" dirty="0" smtClean="0">
                <a:ea typeface="楷体_GB2312" pitchFamily="49" charset="-122"/>
              </a:rPr>
              <a:t>谐振</a:t>
            </a:r>
            <a:r>
              <a:rPr kumimoji="1" lang="zh-CN" altLang="en-US" b="1" dirty="0">
                <a:ea typeface="楷体_GB2312" pitchFamily="49" charset="-122"/>
              </a:rPr>
              <a:t>回路</a:t>
            </a:r>
            <a:r>
              <a:rPr kumimoji="1" lang="zh-CN" altLang="en-US" b="1" dirty="0" smtClean="0">
                <a:ea typeface="楷体_GB2312" pitchFamily="49" charset="-122"/>
              </a:rPr>
              <a:t>的</a:t>
            </a:r>
            <a:r>
              <a:rPr kumimoji="1" lang="en-US" altLang="zh-CN" b="1" dirty="0" smtClean="0">
                <a:ea typeface="楷体_GB2312" pitchFamily="49" charset="-122"/>
              </a:rPr>
              <a:t>3</a:t>
            </a:r>
            <a:r>
              <a:rPr kumimoji="1" lang="zh-CN" altLang="en-US" b="1" dirty="0" smtClean="0">
                <a:ea typeface="楷体_GB2312" pitchFamily="49" charset="-122"/>
              </a:rPr>
              <a:t>种接入方式，互感变压器接入、自耦变压器接入、电容抽头接入。（掌握接入系数和阻抗变换的计算）</a:t>
            </a:r>
            <a:endParaRPr kumimoji="1" lang="en-US" altLang="zh-CN" b="1" dirty="0" smtClean="0">
              <a:ea typeface="楷体_GB2312" pitchFamily="49" charset="-122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5、</a:t>
            </a:r>
            <a:r>
              <a:rPr kumimoji="1" lang="zh-CN" altLang="en-US" b="1" dirty="0" smtClean="0">
                <a:ea typeface="楷体_GB2312" pitchFamily="49" charset="-122"/>
              </a:rPr>
              <a:t>了解单调谐放大器基本原理和选频性能。</a:t>
            </a:r>
            <a:endParaRPr kumimoji="1" lang="en-US" altLang="zh-CN" b="1" dirty="0" smtClean="0">
              <a:ea typeface="楷体_GB2312" pitchFamily="49" charset="-122"/>
            </a:endParaRPr>
          </a:p>
          <a:p>
            <a:pPr marL="0" indent="0" algn="just">
              <a:spcBef>
                <a:spcPct val="50000"/>
              </a:spcBef>
              <a:buNone/>
            </a:pPr>
            <a:endParaRPr kumimoji="1" lang="en-US" altLang="zh-CN" baseline="-250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92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*</a:t>
            </a:r>
            <a:r>
              <a:rPr lang="zh-CN" altLang="en-US" dirty="0" smtClean="0"/>
              <a:t>典型例题：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2-4，2-8，2-13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2-14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3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章 高频调谐功率放大器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1、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▲</a:t>
            </a:r>
            <a:r>
              <a:rPr lang="zh-CN" altLang="en-US" b="1" dirty="0" smtClean="0">
                <a:solidFill>
                  <a:srgbClr val="0070C0"/>
                </a:solidFill>
              </a:rPr>
              <a:t>调谐功放基本工作原理，电流导通角的计算，集电极余弦脉冲电流分析，槽路电压的计算。（掌握图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3-3</a:t>
            </a:r>
            <a:r>
              <a:rPr lang="en-US" altLang="zh-CN" b="1" dirty="0" smtClean="0">
                <a:solidFill>
                  <a:srgbClr val="0070C0"/>
                </a:solidFill>
              </a:rPr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60650" y="2781300"/>
          <a:ext cx="26701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公式" r:id="rId3" imgW="1016000" imgH="457200" progId="Equation.3">
                  <p:embed/>
                </p:oleObj>
              </mc:Choice>
              <mc:Fallback>
                <p:oleObj name="公式" r:id="rId3" imgW="10160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781300"/>
                        <a:ext cx="267017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308560"/>
              </p:ext>
            </p:extLst>
          </p:nvPr>
        </p:nvGraphicFramePr>
        <p:xfrm>
          <a:off x="2843808" y="4005064"/>
          <a:ext cx="23034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公式" r:id="rId5" imgW="825500" imgH="228600" progId="Equation.3">
                  <p:embed/>
                </p:oleObj>
              </mc:Choice>
              <mc:Fallback>
                <p:oleObj name="公式" r:id="rId5" imgW="825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005064"/>
                        <a:ext cx="23034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08934"/>
              </p:ext>
            </p:extLst>
          </p:nvPr>
        </p:nvGraphicFramePr>
        <p:xfrm>
          <a:off x="2699792" y="4797152"/>
          <a:ext cx="2484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公式" r:id="rId7" imgW="889000" imgH="228600" progId="Equation.3">
                  <p:embed/>
                </p:oleObj>
              </mc:Choice>
              <mc:Fallback>
                <p:oleObj name="公式" r:id="rId7" imgW="889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97152"/>
                        <a:ext cx="2484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38508"/>
              </p:ext>
            </p:extLst>
          </p:nvPr>
        </p:nvGraphicFramePr>
        <p:xfrm>
          <a:off x="2555776" y="5553392"/>
          <a:ext cx="23399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" name="公式" r:id="rId9" imgW="838200" imgH="228600" progId="Equation.3">
                  <p:embed/>
                </p:oleObj>
              </mc:Choice>
              <mc:Fallback>
                <p:oleObj name="公式" r:id="rId9" imgW="838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53392"/>
                        <a:ext cx="23399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292080" y="5589240"/>
            <a:ext cx="3995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 err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 dirty="0" smtClean="0">
                <a:latin typeface="宋体"/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抽头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部分谐振电阻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640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1012</Words>
  <Application>Microsoft Office PowerPoint</Application>
  <PresentationFormat>全屏显示(4:3)</PresentationFormat>
  <Paragraphs>68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楷体_GB2312</vt:lpstr>
      <vt:lpstr>宋体</vt:lpstr>
      <vt:lpstr>Arial</vt:lpstr>
      <vt:lpstr>Calibri</vt:lpstr>
      <vt:lpstr>Times New Roman</vt:lpstr>
      <vt:lpstr>Office 主题</vt:lpstr>
      <vt:lpstr>Equation</vt:lpstr>
      <vt:lpstr>公式</vt:lpstr>
      <vt:lpstr>复习提纲</vt:lpstr>
      <vt:lpstr>第1章. 绪论</vt:lpstr>
      <vt:lpstr>PowerPoint 演示文稿</vt:lpstr>
      <vt:lpstr>第2章 小信号调谐放大器</vt:lpstr>
      <vt:lpstr>PowerPoint 演示文稿</vt:lpstr>
      <vt:lpstr>PowerPoint 演示文稿</vt:lpstr>
      <vt:lpstr>PowerPoint 演示文稿</vt:lpstr>
      <vt:lpstr>PowerPoint 演示文稿</vt:lpstr>
      <vt:lpstr>第3章 高频调谐功率放大器</vt:lpstr>
      <vt:lpstr>PowerPoint 演示文稿</vt:lpstr>
      <vt:lpstr>PowerPoint 演示文稿</vt:lpstr>
      <vt:lpstr>PowerPoint 演示文稿</vt:lpstr>
      <vt:lpstr>PowerPoint 演示文稿</vt:lpstr>
      <vt:lpstr>第4章   正弦波振荡器</vt:lpstr>
      <vt:lpstr>PowerPoint 演示文稿</vt:lpstr>
      <vt:lpstr>PowerPoint 演示文稿</vt:lpstr>
      <vt:lpstr>第5章  振幅调制与解调</vt:lpstr>
      <vt:lpstr>PowerPoint 演示文稿</vt:lpstr>
      <vt:lpstr>PowerPoint 演示文稿</vt:lpstr>
      <vt:lpstr>第6章  角度调制与解调</vt:lpstr>
      <vt:lpstr>PowerPoint 演示文稿</vt:lpstr>
      <vt:lpstr>第7章  变频器</vt:lpstr>
      <vt:lpstr>PowerPoint 演示文稿</vt:lpstr>
      <vt:lpstr>第8章 锁相环路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复习提纲</dc:title>
  <dc:creator>hy</dc:creator>
  <cp:lastModifiedBy>Meng</cp:lastModifiedBy>
  <cp:revision>106</cp:revision>
  <dcterms:created xsi:type="dcterms:W3CDTF">2015-12-14T06:44:46Z</dcterms:created>
  <dcterms:modified xsi:type="dcterms:W3CDTF">2024-12-12T03:12:32Z</dcterms:modified>
</cp:coreProperties>
</file>