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21"/>
  </p:notesMasterIdLst>
  <p:sldIdLst>
    <p:sldId id="257" r:id="rId4"/>
    <p:sldId id="293" r:id="rId5"/>
    <p:sldId id="316" r:id="rId6"/>
    <p:sldId id="627" r:id="rId7"/>
    <p:sldId id="628" r:id="rId8"/>
    <p:sldId id="673" r:id="rId9"/>
    <p:sldId id="675" r:id="rId10"/>
    <p:sldId id="672" r:id="rId11"/>
    <p:sldId id="629" r:id="rId12"/>
    <p:sldId id="632" r:id="rId13"/>
    <p:sldId id="676" r:id="rId14"/>
    <p:sldId id="694" r:id="rId15"/>
    <p:sldId id="695" r:id="rId16"/>
    <p:sldId id="696" r:id="rId17"/>
    <p:sldId id="697" r:id="rId18"/>
    <p:sldId id="698" r:id="rId19"/>
    <p:sldId id="700" r:id="rId20"/>
    <p:sldId id="701" r:id="rId22"/>
    <p:sldId id="702" r:id="rId23"/>
    <p:sldId id="634" r:id="rId24"/>
    <p:sldId id="635" r:id="rId25"/>
    <p:sldId id="677" r:id="rId26"/>
    <p:sldId id="636" r:id="rId27"/>
    <p:sldId id="633" r:id="rId28"/>
    <p:sldId id="637" r:id="rId29"/>
    <p:sldId id="678" r:id="rId30"/>
    <p:sldId id="638" r:id="rId31"/>
    <p:sldId id="679" r:id="rId32"/>
    <p:sldId id="639" r:id="rId33"/>
    <p:sldId id="680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47" r:id="rId42"/>
    <p:sldId id="682" r:id="rId43"/>
    <p:sldId id="648" r:id="rId44"/>
    <p:sldId id="649" r:id="rId45"/>
    <p:sldId id="650" r:id="rId46"/>
    <p:sldId id="655" r:id="rId47"/>
    <p:sldId id="656" r:id="rId48"/>
    <p:sldId id="683" r:id="rId49"/>
    <p:sldId id="657" r:id="rId50"/>
    <p:sldId id="658" r:id="rId51"/>
    <p:sldId id="684" r:id="rId52"/>
    <p:sldId id="659" r:id="rId53"/>
    <p:sldId id="660" r:id="rId54"/>
    <p:sldId id="685" r:id="rId55"/>
    <p:sldId id="663" r:id="rId56"/>
    <p:sldId id="664" r:id="rId57"/>
    <p:sldId id="668" r:id="rId58"/>
    <p:sldId id="751" r:id="rId59"/>
    <p:sldId id="750" r:id="rId60"/>
    <p:sldId id="354" r:id="rId61"/>
    <p:sldId id="333" r:id="rId62"/>
    <p:sldId id="334" r:id="rId63"/>
    <p:sldId id="321" r:id="rId64"/>
    <p:sldId id="322" r:id="rId65"/>
    <p:sldId id="323" r:id="rId66"/>
    <p:sldId id="324" r:id="rId67"/>
    <p:sldId id="325" r:id="rId68"/>
    <p:sldId id="326" r:id="rId69"/>
    <p:sldId id="754" r:id="rId70"/>
    <p:sldId id="755" r:id="rId71"/>
    <p:sldId id="327" r:id="rId72"/>
    <p:sldId id="328" r:id="rId73"/>
    <p:sldId id="329" r:id="rId74"/>
    <p:sldId id="330" r:id="rId75"/>
    <p:sldId id="331" r:id="rId76"/>
    <p:sldId id="753" r:id="rId77"/>
  </p:sldIdLst>
  <p:sldSz cx="9144000" cy="6858000" type="screen4x3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6600"/>
    <a:srgbClr val="3366FF"/>
    <a:srgbClr val="FF9900"/>
    <a:srgbClr val="99CC00"/>
    <a:srgbClr val="FF9933"/>
    <a:srgbClr val="3399FF"/>
    <a:srgbClr val="DDDDDD"/>
    <a:srgbClr val="B4F2DA"/>
    <a:srgbClr val="C7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 varScale="1">
        <p:scale>
          <a:sx n="36" d="100"/>
          <a:sy n="36" d="100"/>
        </p:scale>
        <p:origin x="65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gs" Target="tags/tag1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CD4F-260F-4510-9D31-59D6D84C86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A3D9E-DCD3-4B6C-9732-749F02058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3F7D3-C7D5-472F-ACBB-BF1B9C90DA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36589"/>
            <a:ext cx="9023920" cy="6775100"/>
          </a:xfrm>
          <a:prstGeom prst="roundRect">
            <a:avLst>
              <a:gd name="adj" fmla="val 2276"/>
            </a:avLst>
          </a:prstGeom>
          <a:ln w="9525" cap="sq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31640" y="3773016"/>
            <a:ext cx="6400800" cy="1168152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62931" y="1861316"/>
            <a:ext cx="9021537" cy="1479652"/>
          </a:xfrm>
          <a:prstGeom prst="rect">
            <a:avLst/>
          </a:prstGeom>
          <a:solidFill>
            <a:srgbClr val="0070C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740736"/>
            <a:ext cx="9021537" cy="120580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5313" y="3302444"/>
            <a:ext cx="9021537" cy="110532"/>
          </a:xfrm>
          <a:prstGeom prst="rect">
            <a:avLst/>
          </a:prstGeom>
          <a:solidFill>
            <a:srgbClr val="FF9933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921954"/>
            <a:ext cx="8229600" cy="1394712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8306623" y="5928234"/>
            <a:ext cx="648072" cy="754919"/>
            <a:chOff x="6100070" y="4852809"/>
            <a:chExt cx="648072" cy="75491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8" name="泪滴形 37"/>
            <p:cNvSpPr/>
            <p:nvPr userDrawn="1"/>
          </p:nvSpPr>
          <p:spPr>
            <a:xfrm>
              <a:off x="6347221" y="520547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39" name="云形 38"/>
            <p:cNvSpPr/>
            <p:nvPr userDrawn="1"/>
          </p:nvSpPr>
          <p:spPr>
            <a:xfrm>
              <a:off x="6100070" y="4852809"/>
              <a:ext cx="648072" cy="328362"/>
            </a:xfrm>
            <a:prstGeom prst="cloud">
              <a:avLst/>
            </a:prstGeom>
            <a:solidFill>
              <a:srgbClr val="FF99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0" name="泪滴形 39"/>
            <p:cNvSpPr/>
            <p:nvPr userDrawn="1"/>
          </p:nvSpPr>
          <p:spPr>
            <a:xfrm>
              <a:off x="6219784" y="533638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1" name="泪滴形 40"/>
            <p:cNvSpPr/>
            <p:nvPr userDrawn="1"/>
          </p:nvSpPr>
          <p:spPr>
            <a:xfrm>
              <a:off x="6587501" y="520547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2" name="泪滴形 41"/>
            <p:cNvSpPr/>
            <p:nvPr userDrawn="1"/>
          </p:nvSpPr>
          <p:spPr>
            <a:xfrm>
              <a:off x="6347221" y="533638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3" name="泪滴形 42"/>
            <p:cNvSpPr/>
            <p:nvPr userDrawn="1"/>
          </p:nvSpPr>
          <p:spPr>
            <a:xfrm>
              <a:off x="6462729" y="520547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4" name="泪滴形 43"/>
            <p:cNvSpPr/>
            <p:nvPr userDrawn="1"/>
          </p:nvSpPr>
          <p:spPr>
            <a:xfrm>
              <a:off x="6462729" y="533638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5" name="泪滴形 44"/>
            <p:cNvSpPr/>
            <p:nvPr userDrawn="1"/>
          </p:nvSpPr>
          <p:spPr>
            <a:xfrm>
              <a:off x="6211109" y="520547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6" name="泪滴形 45"/>
            <p:cNvSpPr/>
            <p:nvPr userDrawn="1"/>
          </p:nvSpPr>
          <p:spPr>
            <a:xfrm>
              <a:off x="6587501" y="5336383"/>
              <a:ext cx="79510" cy="100890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7" name="任意多边形 46"/>
            <p:cNvSpPr/>
            <p:nvPr userDrawn="1"/>
          </p:nvSpPr>
          <p:spPr>
            <a:xfrm>
              <a:off x="6404049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 userDrawn="1"/>
          </p:nvSpPr>
          <p:spPr>
            <a:xfrm>
              <a:off x="6303104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 userDrawn="1"/>
          </p:nvSpPr>
          <p:spPr>
            <a:xfrm>
              <a:off x="6175890" y="5468477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圆角矩形 17"/>
          <p:cNvSpPr/>
          <p:nvPr userDrawn="1"/>
        </p:nvSpPr>
        <p:spPr>
          <a:xfrm>
            <a:off x="107504" y="44624"/>
            <a:ext cx="8928992" cy="6696744"/>
          </a:xfrm>
          <a:prstGeom prst="roundRect">
            <a:avLst>
              <a:gd name="adj" fmla="val 4929"/>
            </a:avLst>
          </a:prstGeom>
          <a:ln w="12700" cap="sq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30622"/>
            <a:ext cx="8363272" cy="77809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363272" cy="475104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193420" y="6202614"/>
            <a:ext cx="814431" cy="498276"/>
            <a:chOff x="6175890" y="5449989"/>
            <a:chExt cx="562385" cy="14268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4" name="任意多边形 13"/>
            <p:cNvSpPr/>
            <p:nvPr userDrawn="1"/>
          </p:nvSpPr>
          <p:spPr>
            <a:xfrm>
              <a:off x="6404049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>
              <a:off x="6303104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>
              <a:off x="6175890" y="5453427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74909" y="6346630"/>
            <a:ext cx="457200" cy="326977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7504" y="888142"/>
            <a:ext cx="8888501" cy="92586"/>
            <a:chOff x="107504" y="777582"/>
            <a:chExt cx="8888501" cy="166993"/>
          </a:xfrm>
        </p:grpSpPr>
        <p:sp>
          <p:nvSpPr>
            <p:cNvPr id="11" name="矩形 10"/>
            <p:cNvSpPr/>
            <p:nvPr userDrawn="1"/>
          </p:nvSpPr>
          <p:spPr>
            <a:xfrm flipV="1">
              <a:off x="107504" y="890575"/>
              <a:ext cx="8887410" cy="54000"/>
            </a:xfrm>
            <a:prstGeom prst="rect">
              <a:avLst/>
            </a:prstGeom>
            <a:solidFill>
              <a:srgbClr val="3399FF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07504" y="777582"/>
              <a:ext cx="8888400" cy="54000"/>
            </a:xfrm>
            <a:prstGeom prst="rect">
              <a:avLst/>
            </a:prstGeom>
            <a:solidFill>
              <a:srgbClr val="FF990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07504" y="836712"/>
              <a:ext cx="8888501" cy="54000"/>
            </a:xfrm>
            <a:prstGeom prst="rect">
              <a:avLst/>
            </a:prstGeom>
            <a:solidFill>
              <a:srgbClr val="92D05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1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 useBgFill="1">
        <p:nvSpPr>
          <p:cNvPr id="6" name="圆角矩形 5"/>
          <p:cNvSpPr/>
          <p:nvPr userDrawn="1"/>
        </p:nvSpPr>
        <p:spPr>
          <a:xfrm>
            <a:off x="107504" y="44624"/>
            <a:ext cx="8928992" cy="6696744"/>
          </a:xfrm>
          <a:prstGeom prst="roundRect">
            <a:avLst>
              <a:gd name="adj" fmla="val 4929"/>
            </a:avLst>
          </a:prstGeom>
          <a:ln w="12700" cap="sq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203449" y="6205782"/>
            <a:ext cx="814431" cy="498276"/>
            <a:chOff x="6175890" y="5449989"/>
            <a:chExt cx="562385" cy="14268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" name="任意多边形 7"/>
            <p:cNvSpPr/>
            <p:nvPr userDrawn="1"/>
          </p:nvSpPr>
          <p:spPr>
            <a:xfrm>
              <a:off x="6404049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6303104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6175890" y="5453427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84938" y="6349798"/>
            <a:ext cx="457200" cy="326977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7504" y="813736"/>
            <a:ext cx="8888501" cy="92586"/>
            <a:chOff x="107504" y="777582"/>
            <a:chExt cx="8888501" cy="166993"/>
          </a:xfrm>
        </p:grpSpPr>
        <p:sp>
          <p:nvSpPr>
            <p:cNvPr id="12" name="矩形 11"/>
            <p:cNvSpPr/>
            <p:nvPr userDrawn="1"/>
          </p:nvSpPr>
          <p:spPr>
            <a:xfrm flipV="1">
              <a:off x="107504" y="890575"/>
              <a:ext cx="8887410" cy="54000"/>
            </a:xfrm>
            <a:prstGeom prst="rect">
              <a:avLst/>
            </a:prstGeom>
            <a:solidFill>
              <a:srgbClr val="3399FF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07504" y="777582"/>
              <a:ext cx="8888400" cy="54000"/>
            </a:xfrm>
            <a:prstGeom prst="rect">
              <a:avLst/>
            </a:prstGeom>
            <a:solidFill>
              <a:srgbClr val="FF990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7504" y="836712"/>
              <a:ext cx="8888501" cy="54000"/>
            </a:xfrm>
            <a:prstGeom prst="rect">
              <a:avLst/>
            </a:prstGeom>
            <a:solidFill>
              <a:srgbClr val="92D05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 useBgFill="1">
        <p:nvSpPr>
          <p:cNvPr id="6" name="圆角矩形 5"/>
          <p:cNvSpPr/>
          <p:nvPr userDrawn="1"/>
        </p:nvSpPr>
        <p:spPr>
          <a:xfrm>
            <a:off x="107504" y="44624"/>
            <a:ext cx="8928992" cy="6696744"/>
          </a:xfrm>
          <a:prstGeom prst="roundRect">
            <a:avLst>
              <a:gd name="adj" fmla="val 4929"/>
            </a:avLst>
          </a:prstGeom>
          <a:ln w="12700" cap="sq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203449" y="6205782"/>
            <a:ext cx="814431" cy="498276"/>
            <a:chOff x="6175890" y="5449989"/>
            <a:chExt cx="562385" cy="14268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" name="任意多边形 7"/>
            <p:cNvSpPr/>
            <p:nvPr userDrawn="1"/>
          </p:nvSpPr>
          <p:spPr>
            <a:xfrm>
              <a:off x="6404049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6303104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6175890" y="5453427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84938" y="6349798"/>
            <a:ext cx="457200" cy="326977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7504" y="813736"/>
            <a:ext cx="8888501" cy="92586"/>
            <a:chOff x="107504" y="777582"/>
            <a:chExt cx="8888501" cy="166993"/>
          </a:xfrm>
        </p:grpSpPr>
        <p:sp>
          <p:nvSpPr>
            <p:cNvPr id="12" name="矩形 11"/>
            <p:cNvSpPr/>
            <p:nvPr userDrawn="1"/>
          </p:nvSpPr>
          <p:spPr>
            <a:xfrm flipV="1">
              <a:off x="107504" y="890575"/>
              <a:ext cx="8887410" cy="54000"/>
            </a:xfrm>
            <a:prstGeom prst="rect">
              <a:avLst/>
            </a:prstGeom>
            <a:solidFill>
              <a:srgbClr val="3399FF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07504" y="777582"/>
              <a:ext cx="8888400" cy="54000"/>
            </a:xfrm>
            <a:prstGeom prst="rect">
              <a:avLst/>
            </a:prstGeom>
            <a:solidFill>
              <a:srgbClr val="FF990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7504" y="836712"/>
              <a:ext cx="8888501" cy="54000"/>
            </a:xfrm>
            <a:prstGeom prst="rect">
              <a:avLst/>
            </a:prstGeom>
            <a:solidFill>
              <a:srgbClr val="92D05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7504" y="813736"/>
            <a:ext cx="8888501" cy="92586"/>
            <a:chOff x="107504" y="777582"/>
            <a:chExt cx="8888501" cy="166993"/>
          </a:xfrm>
        </p:grpSpPr>
        <p:sp>
          <p:nvSpPr>
            <p:cNvPr id="5" name="矩形 4"/>
            <p:cNvSpPr/>
            <p:nvPr userDrawn="1"/>
          </p:nvSpPr>
          <p:spPr>
            <a:xfrm flipV="1">
              <a:off x="107504" y="890575"/>
              <a:ext cx="8887410" cy="54000"/>
            </a:xfrm>
            <a:prstGeom prst="rect">
              <a:avLst/>
            </a:prstGeom>
            <a:solidFill>
              <a:srgbClr val="3399FF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07504" y="777582"/>
              <a:ext cx="8888400" cy="54000"/>
            </a:xfrm>
            <a:prstGeom prst="rect">
              <a:avLst/>
            </a:prstGeom>
            <a:solidFill>
              <a:srgbClr val="FF990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7504" y="836712"/>
              <a:ext cx="8888501" cy="54000"/>
            </a:xfrm>
            <a:prstGeom prst="rect">
              <a:avLst/>
            </a:prstGeom>
            <a:solidFill>
              <a:srgbClr val="92D050"/>
            </a:solidFill>
            <a:ln w="19050" cap="sq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9217" y="66999"/>
            <a:ext cx="8363272" cy="778098"/>
          </a:xfrm>
        </p:spPr>
        <p:txBody>
          <a:bodyPr/>
          <a:lstStyle>
            <a:lvl1pPr>
              <a:defRPr>
                <a:solidFill>
                  <a:srgbClr val="3366FF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4E94-F40B-4B16-89B2-D93EE5A1A1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363" y="329954"/>
            <a:ext cx="3960935" cy="7075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90011" y="5899155"/>
            <a:ext cx="707777" cy="407491"/>
          </a:xfr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/>
              <a:t>第</a:t>
            </a:r>
            <a:fld id="{63947927-B55A-49FE-95EA-5407CA8E6307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4436999" y="1869646"/>
            <a:ext cx="270000" cy="9144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8739554" y="0"/>
            <a:ext cx="202500" cy="6858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流程图: 数据 2"/>
          <p:cNvSpPr/>
          <p:nvPr userDrawn="1"/>
        </p:nvSpPr>
        <p:spPr>
          <a:xfrm>
            <a:off x="50556" y="329953"/>
            <a:ext cx="815486" cy="707535"/>
          </a:xfrm>
          <a:prstGeom prst="flowChartInputOutpu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67104" y="1037487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32911" y="5889878"/>
            <a:ext cx="707777" cy="407491"/>
          </a:xfrm>
        </p:spPr>
        <p:txBody>
          <a:bodyPr/>
          <a:lstStyle>
            <a:lvl1pPr>
              <a:defRPr sz="1200"/>
            </a:lvl1pPr>
          </a:lstStyle>
          <a:p>
            <a:r>
              <a:rPr lang="zh-CN" altLang="en-US" dirty="0"/>
              <a:t>第</a:t>
            </a:r>
            <a:fld id="{63947927-B55A-49FE-95EA-5407CA8E6307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16200000">
            <a:off x="4436999" y="1869646"/>
            <a:ext cx="270000" cy="9144000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107504" y="44624"/>
            <a:ext cx="8928992" cy="6696744"/>
          </a:xfrm>
          <a:prstGeom prst="roundRect">
            <a:avLst>
              <a:gd name="adj" fmla="val 4929"/>
            </a:avLst>
          </a:prstGeom>
          <a:ln w="12700" cap="sq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363272" cy="47510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第二级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第三级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第四级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8172400" y="6165304"/>
            <a:ext cx="814431" cy="498276"/>
            <a:chOff x="6175890" y="5449989"/>
            <a:chExt cx="562385" cy="14268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8" name="任意多边形 27"/>
            <p:cNvSpPr/>
            <p:nvPr userDrawn="1"/>
          </p:nvSpPr>
          <p:spPr>
            <a:xfrm>
              <a:off x="6404049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 userDrawn="1"/>
          </p:nvSpPr>
          <p:spPr>
            <a:xfrm>
              <a:off x="6303104" y="5449989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 userDrawn="1"/>
          </p:nvSpPr>
          <p:spPr>
            <a:xfrm>
              <a:off x="6175890" y="5453427"/>
              <a:ext cx="334226" cy="139251"/>
            </a:xfrm>
            <a:custGeom>
              <a:avLst/>
              <a:gdLst>
                <a:gd name="connsiteX0" fmla="*/ 112485 w 334226"/>
                <a:gd name="connsiteY0" fmla="*/ 163411 h 163878"/>
                <a:gd name="connsiteX1" fmla="*/ 130628 w 334226"/>
                <a:gd name="connsiteY1" fmla="*/ 159782 h 163878"/>
                <a:gd name="connsiteX2" fmla="*/ 141514 w 334226"/>
                <a:gd name="connsiteY2" fmla="*/ 156154 h 163878"/>
                <a:gd name="connsiteX3" fmla="*/ 177800 w 334226"/>
                <a:gd name="connsiteY3" fmla="*/ 148897 h 163878"/>
                <a:gd name="connsiteX4" fmla="*/ 188685 w 334226"/>
                <a:gd name="connsiteY4" fmla="*/ 145268 h 163878"/>
                <a:gd name="connsiteX5" fmla="*/ 268514 w 334226"/>
                <a:gd name="connsiteY5" fmla="*/ 141640 h 163878"/>
                <a:gd name="connsiteX6" fmla="*/ 283028 w 334226"/>
                <a:gd name="connsiteY6" fmla="*/ 108982 h 163878"/>
                <a:gd name="connsiteX7" fmla="*/ 304800 w 334226"/>
                <a:gd name="connsiteY7" fmla="*/ 94468 h 163878"/>
                <a:gd name="connsiteX8" fmla="*/ 315685 w 334226"/>
                <a:gd name="connsiteY8" fmla="*/ 87211 h 163878"/>
                <a:gd name="connsiteX9" fmla="*/ 326571 w 334226"/>
                <a:gd name="connsiteY9" fmla="*/ 76325 h 163878"/>
                <a:gd name="connsiteX10" fmla="*/ 330200 w 334226"/>
                <a:gd name="connsiteY10" fmla="*/ 61811 h 163878"/>
                <a:gd name="connsiteX11" fmla="*/ 333828 w 334226"/>
                <a:gd name="connsiteY11" fmla="*/ 50925 h 163878"/>
                <a:gd name="connsiteX12" fmla="*/ 322942 w 334226"/>
                <a:gd name="connsiteY12" fmla="*/ 47297 h 163878"/>
                <a:gd name="connsiteX13" fmla="*/ 304800 w 334226"/>
                <a:gd name="connsiteY13" fmla="*/ 61811 h 163878"/>
                <a:gd name="connsiteX14" fmla="*/ 297542 w 334226"/>
                <a:gd name="connsiteY14" fmla="*/ 69068 h 163878"/>
                <a:gd name="connsiteX15" fmla="*/ 286657 w 334226"/>
                <a:gd name="connsiteY15" fmla="*/ 76325 h 163878"/>
                <a:gd name="connsiteX16" fmla="*/ 239485 w 334226"/>
                <a:gd name="connsiteY16" fmla="*/ 83582 h 163878"/>
                <a:gd name="connsiteX17" fmla="*/ 246742 w 334226"/>
                <a:gd name="connsiteY17" fmla="*/ 61811 h 163878"/>
                <a:gd name="connsiteX18" fmla="*/ 250371 w 334226"/>
                <a:gd name="connsiteY18" fmla="*/ 50925 h 163878"/>
                <a:gd name="connsiteX19" fmla="*/ 246742 w 334226"/>
                <a:gd name="connsiteY19" fmla="*/ 11011 h 163878"/>
                <a:gd name="connsiteX20" fmla="*/ 243114 w 334226"/>
                <a:gd name="connsiteY20" fmla="*/ 125 h 163878"/>
                <a:gd name="connsiteX21" fmla="*/ 232228 w 334226"/>
                <a:gd name="connsiteY21" fmla="*/ 7382 h 163878"/>
                <a:gd name="connsiteX22" fmla="*/ 217714 w 334226"/>
                <a:gd name="connsiteY22" fmla="*/ 29154 h 163878"/>
                <a:gd name="connsiteX23" fmla="*/ 203200 w 334226"/>
                <a:gd name="connsiteY23" fmla="*/ 50925 h 163878"/>
                <a:gd name="connsiteX24" fmla="*/ 195942 w 334226"/>
                <a:gd name="connsiteY24" fmla="*/ 61811 h 163878"/>
                <a:gd name="connsiteX25" fmla="*/ 188685 w 334226"/>
                <a:gd name="connsiteY25" fmla="*/ 72697 h 163878"/>
                <a:gd name="connsiteX26" fmla="*/ 185057 w 334226"/>
                <a:gd name="connsiteY26" fmla="*/ 83582 h 163878"/>
                <a:gd name="connsiteX27" fmla="*/ 181428 w 334226"/>
                <a:gd name="connsiteY27" fmla="*/ 72697 h 163878"/>
                <a:gd name="connsiteX28" fmla="*/ 159657 w 334226"/>
                <a:gd name="connsiteY28" fmla="*/ 58182 h 163878"/>
                <a:gd name="connsiteX29" fmla="*/ 127000 w 334226"/>
                <a:gd name="connsiteY29" fmla="*/ 61811 h 163878"/>
                <a:gd name="connsiteX30" fmla="*/ 87085 w 334226"/>
                <a:gd name="connsiteY30" fmla="*/ 65440 h 163878"/>
                <a:gd name="connsiteX31" fmla="*/ 97971 w 334226"/>
                <a:gd name="connsiteY31" fmla="*/ 72697 h 163878"/>
                <a:gd name="connsiteX32" fmla="*/ 119742 w 334226"/>
                <a:gd name="connsiteY32" fmla="*/ 79954 h 163878"/>
                <a:gd name="connsiteX33" fmla="*/ 130628 w 334226"/>
                <a:gd name="connsiteY33" fmla="*/ 83582 h 163878"/>
                <a:gd name="connsiteX34" fmla="*/ 137885 w 334226"/>
                <a:gd name="connsiteY34" fmla="*/ 90840 h 163878"/>
                <a:gd name="connsiteX35" fmla="*/ 148771 w 334226"/>
                <a:gd name="connsiteY35" fmla="*/ 98097 h 163878"/>
                <a:gd name="connsiteX36" fmla="*/ 152400 w 334226"/>
                <a:gd name="connsiteY36" fmla="*/ 108982 h 163878"/>
                <a:gd name="connsiteX37" fmla="*/ 25400 w 334226"/>
                <a:gd name="connsiteY37" fmla="*/ 116240 h 163878"/>
                <a:gd name="connsiteX38" fmla="*/ 0 w 334226"/>
                <a:gd name="connsiteY38" fmla="*/ 119868 h 163878"/>
                <a:gd name="connsiteX39" fmla="*/ 79828 w 334226"/>
                <a:gd name="connsiteY39" fmla="*/ 130754 h 163878"/>
                <a:gd name="connsiteX40" fmla="*/ 108857 w 334226"/>
                <a:gd name="connsiteY40" fmla="*/ 134382 h 163878"/>
                <a:gd name="connsiteX41" fmla="*/ 141514 w 334226"/>
                <a:gd name="connsiteY41" fmla="*/ 138011 h 163878"/>
                <a:gd name="connsiteX42" fmla="*/ 119742 w 334226"/>
                <a:gd name="connsiteY42" fmla="*/ 148897 h 163878"/>
                <a:gd name="connsiteX43" fmla="*/ 112485 w 334226"/>
                <a:gd name="connsiteY43" fmla="*/ 163411 h 1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4226" h="163878">
                  <a:moveTo>
                    <a:pt x="112485" y="163411"/>
                  </a:moveTo>
                  <a:cubicBezTo>
                    <a:pt x="114299" y="165225"/>
                    <a:pt x="124645" y="161278"/>
                    <a:pt x="130628" y="159782"/>
                  </a:cubicBezTo>
                  <a:cubicBezTo>
                    <a:pt x="134339" y="158854"/>
                    <a:pt x="137787" y="157014"/>
                    <a:pt x="141514" y="156154"/>
                  </a:cubicBezTo>
                  <a:cubicBezTo>
                    <a:pt x="153533" y="153381"/>
                    <a:pt x="166098" y="152798"/>
                    <a:pt x="177800" y="148897"/>
                  </a:cubicBezTo>
                  <a:cubicBezTo>
                    <a:pt x="181428" y="147687"/>
                    <a:pt x="184873" y="145573"/>
                    <a:pt x="188685" y="145268"/>
                  </a:cubicBezTo>
                  <a:cubicBezTo>
                    <a:pt x="215237" y="143144"/>
                    <a:pt x="241904" y="142849"/>
                    <a:pt x="268514" y="141640"/>
                  </a:cubicBezTo>
                  <a:cubicBezTo>
                    <a:pt x="271216" y="133532"/>
                    <a:pt x="274910" y="116085"/>
                    <a:pt x="283028" y="108982"/>
                  </a:cubicBezTo>
                  <a:cubicBezTo>
                    <a:pt x="289592" y="103239"/>
                    <a:pt x="297543" y="99306"/>
                    <a:pt x="304800" y="94468"/>
                  </a:cubicBezTo>
                  <a:cubicBezTo>
                    <a:pt x="308428" y="92049"/>
                    <a:pt x="312601" y="90295"/>
                    <a:pt x="315685" y="87211"/>
                  </a:cubicBezTo>
                  <a:lnTo>
                    <a:pt x="326571" y="76325"/>
                  </a:lnTo>
                  <a:cubicBezTo>
                    <a:pt x="327781" y="71487"/>
                    <a:pt x="328830" y="66606"/>
                    <a:pt x="330200" y="61811"/>
                  </a:cubicBezTo>
                  <a:cubicBezTo>
                    <a:pt x="331251" y="58133"/>
                    <a:pt x="335539" y="54346"/>
                    <a:pt x="333828" y="50925"/>
                  </a:cubicBezTo>
                  <a:cubicBezTo>
                    <a:pt x="332117" y="47504"/>
                    <a:pt x="326571" y="48506"/>
                    <a:pt x="322942" y="47297"/>
                  </a:cubicBezTo>
                  <a:cubicBezTo>
                    <a:pt x="308489" y="68975"/>
                    <a:pt x="324272" y="50127"/>
                    <a:pt x="304800" y="61811"/>
                  </a:cubicBezTo>
                  <a:cubicBezTo>
                    <a:pt x="301866" y="63571"/>
                    <a:pt x="300214" y="66931"/>
                    <a:pt x="297542" y="69068"/>
                  </a:cubicBezTo>
                  <a:cubicBezTo>
                    <a:pt x="294137" y="71792"/>
                    <a:pt x="290557" y="74375"/>
                    <a:pt x="286657" y="76325"/>
                  </a:cubicBezTo>
                  <a:cubicBezTo>
                    <a:pt x="273579" y="82864"/>
                    <a:pt x="249897" y="82541"/>
                    <a:pt x="239485" y="83582"/>
                  </a:cubicBezTo>
                  <a:lnTo>
                    <a:pt x="246742" y="61811"/>
                  </a:lnTo>
                  <a:lnTo>
                    <a:pt x="250371" y="50925"/>
                  </a:lnTo>
                  <a:cubicBezTo>
                    <a:pt x="249161" y="37620"/>
                    <a:pt x="248631" y="24236"/>
                    <a:pt x="246742" y="11011"/>
                  </a:cubicBezTo>
                  <a:cubicBezTo>
                    <a:pt x="246201" y="7225"/>
                    <a:pt x="246825" y="1053"/>
                    <a:pt x="243114" y="125"/>
                  </a:cubicBezTo>
                  <a:cubicBezTo>
                    <a:pt x="238883" y="-933"/>
                    <a:pt x="235857" y="4963"/>
                    <a:pt x="232228" y="7382"/>
                  </a:cubicBezTo>
                  <a:cubicBezTo>
                    <a:pt x="225290" y="28200"/>
                    <a:pt x="233569" y="8769"/>
                    <a:pt x="217714" y="29154"/>
                  </a:cubicBezTo>
                  <a:cubicBezTo>
                    <a:pt x="212359" y="36039"/>
                    <a:pt x="208038" y="43668"/>
                    <a:pt x="203200" y="50925"/>
                  </a:cubicBezTo>
                  <a:lnTo>
                    <a:pt x="195942" y="61811"/>
                  </a:lnTo>
                  <a:lnTo>
                    <a:pt x="188685" y="72697"/>
                  </a:lnTo>
                  <a:cubicBezTo>
                    <a:pt x="187476" y="76325"/>
                    <a:pt x="188882" y="83582"/>
                    <a:pt x="185057" y="83582"/>
                  </a:cubicBezTo>
                  <a:cubicBezTo>
                    <a:pt x="181232" y="83582"/>
                    <a:pt x="184132" y="75401"/>
                    <a:pt x="181428" y="72697"/>
                  </a:cubicBezTo>
                  <a:cubicBezTo>
                    <a:pt x="175261" y="66530"/>
                    <a:pt x="159657" y="58182"/>
                    <a:pt x="159657" y="58182"/>
                  </a:cubicBezTo>
                  <a:lnTo>
                    <a:pt x="127000" y="61811"/>
                  </a:lnTo>
                  <a:cubicBezTo>
                    <a:pt x="113706" y="63141"/>
                    <a:pt x="99594" y="60749"/>
                    <a:pt x="87085" y="65440"/>
                  </a:cubicBezTo>
                  <a:cubicBezTo>
                    <a:pt x="83002" y="66971"/>
                    <a:pt x="93986" y="70926"/>
                    <a:pt x="97971" y="72697"/>
                  </a:cubicBezTo>
                  <a:cubicBezTo>
                    <a:pt x="104961" y="75804"/>
                    <a:pt x="112485" y="77535"/>
                    <a:pt x="119742" y="79954"/>
                  </a:cubicBezTo>
                  <a:lnTo>
                    <a:pt x="130628" y="83582"/>
                  </a:lnTo>
                  <a:cubicBezTo>
                    <a:pt x="133047" y="86001"/>
                    <a:pt x="135214" y="88703"/>
                    <a:pt x="137885" y="90840"/>
                  </a:cubicBezTo>
                  <a:cubicBezTo>
                    <a:pt x="141290" y="93564"/>
                    <a:pt x="146047" y="94692"/>
                    <a:pt x="148771" y="98097"/>
                  </a:cubicBezTo>
                  <a:cubicBezTo>
                    <a:pt x="151160" y="101083"/>
                    <a:pt x="151190" y="105354"/>
                    <a:pt x="152400" y="108982"/>
                  </a:cubicBezTo>
                  <a:cubicBezTo>
                    <a:pt x="102748" y="111141"/>
                    <a:pt x="71399" y="111398"/>
                    <a:pt x="25400" y="116240"/>
                  </a:cubicBezTo>
                  <a:cubicBezTo>
                    <a:pt x="16894" y="117135"/>
                    <a:pt x="8467" y="118659"/>
                    <a:pt x="0" y="119868"/>
                  </a:cubicBezTo>
                  <a:cubicBezTo>
                    <a:pt x="42325" y="133976"/>
                    <a:pt x="8665" y="124824"/>
                    <a:pt x="79828" y="130754"/>
                  </a:cubicBezTo>
                  <a:cubicBezTo>
                    <a:pt x="89546" y="131564"/>
                    <a:pt x="99172" y="133243"/>
                    <a:pt x="108857" y="134382"/>
                  </a:cubicBezTo>
                  <a:lnTo>
                    <a:pt x="141514" y="138011"/>
                  </a:lnTo>
                  <a:cubicBezTo>
                    <a:pt x="182239" y="151586"/>
                    <a:pt x="161127" y="141372"/>
                    <a:pt x="119742" y="148897"/>
                  </a:cubicBezTo>
                  <a:cubicBezTo>
                    <a:pt x="118059" y="149203"/>
                    <a:pt x="110671" y="161597"/>
                    <a:pt x="112485" y="163411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1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8353889" y="6309320"/>
            <a:ext cx="457200" cy="326977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rgbClr val="FF6600"/>
        </a:buClr>
        <a:buSzPct val="90000"/>
        <a:buFont typeface="Arial" panose="020B0604020202020204" pitchFamily="34" charset="0"/>
        <a:buChar char="♦"/>
        <a:defRPr kumimoji="0" sz="26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rgbClr val="92D050"/>
        </a:buClr>
        <a:buSzPct val="80000"/>
        <a:buFont typeface="Wingdings 2" panose="05020102010507070707" pitchFamily="18" charset="2"/>
        <a:buChar char=""/>
        <a:defRPr kumimoji="0" sz="24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rgbClr val="3399FF"/>
        </a:buClr>
        <a:buSzPct val="85000"/>
        <a:buFont typeface="Wingdings 2" panose="05020102010507070707" pitchFamily="18" charset="2"/>
        <a:buChar char=""/>
        <a:defRPr kumimoji="0" sz="20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rgbClr val="FF6600"/>
        </a:buClr>
        <a:buSzPct val="80000"/>
        <a:buFont typeface="Wingdings 2" panose="05020102010507070707"/>
        <a:buChar char=""/>
        <a:defRPr kumimoji="0" sz="18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rgbClr val="3399FF"/>
        </a:buClr>
        <a:buFont typeface="Arial" panose="020B0604020202020204" pitchFamily="34" charset="0"/>
        <a:buChar char="•"/>
        <a:defRPr kumimoji="0" sz="16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69BC-607F-479A-894E-F0CE975987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30.xml"/><Relationship Id="rId8" Type="http://schemas.openxmlformats.org/officeDocument/2006/relationships/slide" Target="slide13.xml"/><Relationship Id="rId7" Type="http://schemas.openxmlformats.org/officeDocument/2006/relationships/slide" Target="slide3.xml"/><Relationship Id="rId6" Type="http://schemas.openxmlformats.org/officeDocument/2006/relationships/slide" Target="slide20.xml"/><Relationship Id="rId5" Type="http://schemas.openxmlformats.org/officeDocument/2006/relationships/slide" Target="slide38.xml"/><Relationship Id="rId4" Type="http://schemas.openxmlformats.org/officeDocument/2006/relationships/slide" Target="slide31.xml"/><Relationship Id="rId3" Type="http://schemas.openxmlformats.org/officeDocument/2006/relationships/slide" Target="slide34.xml"/><Relationship Id="rId2" Type="http://schemas.openxmlformats.org/officeDocument/2006/relationships/slide" Target="slide9.xml"/><Relationship Id="rId14" Type="http://schemas.openxmlformats.org/officeDocument/2006/relationships/slideLayout" Target="../slideLayouts/slideLayout7.xml"/><Relationship Id="rId13" Type="http://schemas.openxmlformats.org/officeDocument/2006/relationships/slide" Target="slide57.xml"/><Relationship Id="rId12" Type="http://schemas.openxmlformats.org/officeDocument/2006/relationships/slide" Target="slide52.xml"/><Relationship Id="rId11" Type="http://schemas.openxmlformats.org/officeDocument/2006/relationships/slide" Target="slide49.xml"/><Relationship Id="rId10" Type="http://schemas.openxmlformats.org/officeDocument/2006/relationships/slide" Target="slide45.xml"/><Relationship Id="rId1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slide" Target="slide30.xml"/><Relationship Id="rId8" Type="http://schemas.openxmlformats.org/officeDocument/2006/relationships/slide" Target="slide13.xml"/><Relationship Id="rId7" Type="http://schemas.openxmlformats.org/officeDocument/2006/relationships/slide" Target="slide3.xml"/><Relationship Id="rId6" Type="http://schemas.openxmlformats.org/officeDocument/2006/relationships/slide" Target="slide20.xml"/><Relationship Id="rId5" Type="http://schemas.openxmlformats.org/officeDocument/2006/relationships/slide" Target="slide38.xml"/><Relationship Id="rId4" Type="http://schemas.openxmlformats.org/officeDocument/2006/relationships/slide" Target="slide31.xml"/><Relationship Id="rId3" Type="http://schemas.openxmlformats.org/officeDocument/2006/relationships/slide" Target="slide34.xml"/><Relationship Id="rId2" Type="http://schemas.openxmlformats.org/officeDocument/2006/relationships/slide" Target="slide9.xml"/><Relationship Id="rId13" Type="http://schemas.openxmlformats.org/officeDocument/2006/relationships/slideLayout" Target="../slideLayouts/slideLayout6.xml"/><Relationship Id="rId12" Type="http://schemas.openxmlformats.org/officeDocument/2006/relationships/slide" Target="slide52.xml"/><Relationship Id="rId11" Type="http://schemas.openxmlformats.org/officeDocument/2006/relationships/slide" Target="slide49.xml"/><Relationship Id="rId10" Type="http://schemas.openxmlformats.org/officeDocument/2006/relationships/slide" Target="slide45.xml"/><Relationship Id="rId1" Type="http://schemas.openxmlformats.org/officeDocument/2006/relationships/slide" Target="slid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964488" cy="144016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语言和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 14.7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软件介绍</a:t>
            </a:r>
            <a:endParaRPr lang="zh-CN" altLang="en-US" sz="6000" b="1" dirty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1680" y="632463"/>
            <a:ext cx="5878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■▐▌■</a:t>
            </a:r>
            <a:r>
              <a:rPr lang="zh-CN" altLang="en-US" sz="4000" b="1" dirty="0">
                <a:solidFill>
                  <a:srgbClr val="3366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电工电子实验二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■▐▌■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416169" y="1037407"/>
            <a:ext cx="3522785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990033"/>
                </a:solidFill>
              </a:rPr>
              <a:t>一</a:t>
            </a:r>
            <a:r>
              <a:rPr lang="en-US" altLang="zh-CN" sz="2955">
                <a:solidFill>
                  <a:srgbClr val="990033"/>
                </a:solidFill>
              </a:rPr>
              <a:t>.</a:t>
            </a:r>
            <a:r>
              <a:rPr lang="zh-CN" altLang="en-US" sz="2955">
                <a:solidFill>
                  <a:srgbClr val="990033"/>
                </a:solidFill>
              </a:rPr>
              <a:t>模块的概念</a:t>
            </a:r>
            <a:endParaRPr lang="zh-CN" altLang="en-US" sz="2955">
              <a:solidFill>
                <a:srgbClr val="990033"/>
              </a:solidFill>
            </a:endParaRP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915866" y="1944566"/>
            <a:ext cx="797608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 dirty="0">
                <a:ea typeface="仿宋_GB2312" pitchFamily="49" charset="-122"/>
              </a:rPr>
              <a:t>模块是</a:t>
            </a:r>
            <a:r>
              <a:rPr lang="en-US" altLang="zh-CN" sz="2585" dirty="0">
                <a:solidFill>
                  <a:schemeClr val="tx2"/>
                </a:solidFill>
                <a:ea typeface="仿宋_GB2312" pitchFamily="49" charset="-122"/>
              </a:rPr>
              <a:t>Verilog  HDL</a:t>
            </a:r>
            <a:r>
              <a:rPr lang="zh-CN" altLang="en-US" sz="2585" dirty="0">
                <a:solidFill>
                  <a:schemeClr val="tx2"/>
                </a:solidFill>
                <a:ea typeface="仿宋_GB2312" pitchFamily="49" charset="-122"/>
              </a:rPr>
              <a:t>语言的基本单元，数字系统是用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模块集合</a:t>
            </a:r>
            <a:r>
              <a:rPr lang="zh-CN" altLang="en-US" sz="2585" dirty="0">
                <a:solidFill>
                  <a:schemeClr val="tx2"/>
                </a:solidFill>
                <a:ea typeface="仿宋_GB2312" pitchFamily="49" charset="-122"/>
              </a:rPr>
              <a:t>的形式来描述</a:t>
            </a:r>
            <a:r>
              <a:rPr lang="zh-CN" altLang="en-US" sz="2215" dirty="0">
                <a:solidFill>
                  <a:schemeClr val="tx2"/>
                </a:solidFill>
                <a:ea typeface="仿宋_GB2312" pitchFamily="49" charset="-122"/>
              </a:rPr>
              <a:t>。</a:t>
            </a:r>
            <a:endParaRPr lang="zh-CN" altLang="en-US" sz="2215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983274" y="3008436"/>
            <a:ext cx="7577503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模块是描述某个设计的功能、结构和与其它模块通信的外部端口。</a:t>
            </a:r>
            <a:endParaRPr lang="zh-CN" altLang="en-US" sz="2585">
              <a:solidFill>
                <a:schemeClr val="tx2"/>
              </a:solidFill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983274" y="4138246"/>
            <a:ext cx="697962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Verilog  HDL</a:t>
            </a:r>
            <a:r>
              <a:rPr lang="zh-CN" altLang="en-US" sz="2585">
                <a:solidFill>
                  <a:schemeClr val="tx2"/>
                </a:solidFill>
                <a:ea typeface="仿宋_GB2312" pitchFamily="49" charset="-122"/>
              </a:rPr>
              <a:t>中各个</a:t>
            </a:r>
            <a:r>
              <a:rPr lang="zh-CN" altLang="en-US" sz="2585">
                <a:ea typeface="仿宋_GB2312" pitchFamily="49" charset="-122"/>
              </a:rPr>
              <a:t>模块是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并行运行</a:t>
            </a:r>
            <a:r>
              <a:rPr lang="zh-CN" altLang="en-US" sz="2585">
                <a:ea typeface="仿宋_GB2312" pitchFamily="49" charset="-122"/>
              </a:rPr>
              <a:t>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983274" y="5068766"/>
            <a:ext cx="584981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模块可以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调用</a:t>
            </a:r>
            <a:r>
              <a:rPr lang="zh-CN" altLang="en-US" sz="2585">
                <a:ea typeface="仿宋_GB2312" pitchFamily="49" charset="-122"/>
              </a:rPr>
              <a:t>其它模块的实例。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9223" name="Text Box 21"/>
          <p:cNvSpPr txBox="1">
            <a:spLocks noChangeArrowheads="1"/>
          </p:cNvSpPr>
          <p:nvPr/>
        </p:nvSpPr>
        <p:spPr bwMode="auto">
          <a:xfrm>
            <a:off x="276158" y="270269"/>
            <a:ext cx="4532844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955"/>
              <a:t>2   Verilog HDL</a:t>
            </a:r>
            <a:r>
              <a:rPr lang="zh-CN" altLang="en-US" sz="2955"/>
              <a:t>模块的结构</a:t>
            </a:r>
            <a:endParaRPr lang="zh-CN" altLang="en-US" sz="2955"/>
          </a:p>
        </p:txBody>
      </p:sp>
      <p:sp>
        <p:nvSpPr>
          <p:cNvPr id="704534" name="AutoShape 22"/>
          <p:cNvSpPr>
            <a:spLocks noChangeArrowheads="1"/>
          </p:cNvSpPr>
          <p:nvPr/>
        </p:nvSpPr>
        <p:spPr bwMode="auto">
          <a:xfrm>
            <a:off x="3938954" y="5867400"/>
            <a:ext cx="4887058" cy="445477"/>
          </a:xfrm>
          <a:prstGeom prst="wedgeRoundRectCallout">
            <a:avLst>
              <a:gd name="adj1" fmla="val -32037"/>
              <a:gd name="adj2" fmla="val -12927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类似编程语言调用函数或子程序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autoUpdateAnimBg="0"/>
      <p:bldP spid="704516" grpId="0" autoUpdateAnimBg="0"/>
      <p:bldP spid="704517" grpId="0" autoUpdateAnimBg="0"/>
      <p:bldP spid="704518" grpId="0" autoUpdateAnimBg="0"/>
      <p:bldP spid="704519" grpId="0" autoUpdateAnimBg="0"/>
      <p:bldP spid="7045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7" name="Text Box 9"/>
          <p:cNvSpPr txBox="1">
            <a:spLocks noChangeArrowheads="1"/>
          </p:cNvSpPr>
          <p:nvPr/>
        </p:nvSpPr>
        <p:spPr bwMode="auto">
          <a:xfrm>
            <a:off x="153234" y="224899"/>
            <a:ext cx="254909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solidFill>
                  <a:srgbClr val="990033"/>
                </a:solidFill>
              </a:rPr>
              <a:t>二</a:t>
            </a:r>
            <a:r>
              <a:rPr lang="en-US" altLang="zh-CN" sz="2955" dirty="0">
                <a:solidFill>
                  <a:srgbClr val="990033"/>
                </a:solidFill>
              </a:rPr>
              <a:t>.</a:t>
            </a:r>
            <a:r>
              <a:rPr lang="zh-CN" altLang="en-US" sz="2955" dirty="0">
                <a:solidFill>
                  <a:srgbClr val="990033"/>
                </a:solidFill>
              </a:rPr>
              <a:t>模块的结构</a:t>
            </a:r>
            <a:endParaRPr lang="zh-CN" altLang="en-US" sz="2955" dirty="0">
              <a:solidFill>
                <a:srgbClr val="990033"/>
              </a:solidFill>
            </a:endParaRPr>
          </a:p>
        </p:txBody>
      </p:sp>
      <p:sp>
        <p:nvSpPr>
          <p:cNvPr id="749578" name="Text Box 10"/>
          <p:cNvSpPr txBox="1">
            <a:spLocks noChangeArrowheads="1"/>
          </p:cNvSpPr>
          <p:nvPr/>
        </p:nvSpPr>
        <p:spPr bwMode="auto">
          <a:xfrm>
            <a:off x="783981" y="930520"/>
            <a:ext cx="469551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</a:t>
            </a:r>
            <a:r>
              <a:rPr lang="en-US" altLang="zh-CN" sz="2585">
                <a:ea typeface="仿宋_GB2312" pitchFamily="49" charset="-122"/>
              </a:rPr>
              <a:t>module &lt;</a:t>
            </a:r>
            <a:r>
              <a:rPr lang="zh-CN" altLang="en-US" sz="2585">
                <a:ea typeface="仿宋_GB2312" pitchFamily="49" charset="-122"/>
              </a:rPr>
              <a:t>模块名</a:t>
            </a:r>
            <a:r>
              <a:rPr lang="en-US" altLang="zh-CN" sz="2585">
                <a:ea typeface="仿宋_GB2312" pitchFamily="49" charset="-122"/>
              </a:rPr>
              <a:t>&gt;(&lt;</a:t>
            </a:r>
            <a:r>
              <a:rPr lang="zh-CN" altLang="en-US" sz="2585">
                <a:ea typeface="仿宋_GB2312" pitchFamily="49" charset="-122"/>
              </a:rPr>
              <a:t>端口列表</a:t>
            </a:r>
            <a:r>
              <a:rPr lang="en-US" altLang="zh-CN" sz="2585">
                <a:ea typeface="仿宋_GB2312" pitchFamily="49" charset="-122"/>
              </a:rPr>
              <a:t>&gt;)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49579" name="Rectangle 11"/>
          <p:cNvSpPr>
            <a:spLocks noChangeArrowheads="1"/>
          </p:cNvSpPr>
          <p:nvPr/>
        </p:nvSpPr>
        <p:spPr bwMode="auto">
          <a:xfrm>
            <a:off x="1182566" y="6115051"/>
            <a:ext cx="32004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endmodule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49580" name="Rectangle 12"/>
          <p:cNvSpPr>
            <a:spLocks noChangeArrowheads="1"/>
          </p:cNvSpPr>
          <p:nvPr/>
        </p:nvSpPr>
        <p:spPr bwMode="auto">
          <a:xfrm>
            <a:off x="1647093" y="1396512"/>
            <a:ext cx="503855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端口说明（</a:t>
            </a:r>
            <a:r>
              <a:rPr lang="en-US" altLang="zh-CN" sz="2585">
                <a:ea typeface="仿宋_GB2312" pitchFamily="49" charset="-122"/>
              </a:rPr>
              <a:t>input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output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inout</a:t>
            </a:r>
            <a:r>
              <a:rPr lang="zh-CN" altLang="en-US" sz="2585">
                <a:ea typeface="仿宋_GB2312" pitchFamily="49" charset="-122"/>
              </a:rPr>
              <a:t>）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9581" name="Rectangle 13"/>
          <p:cNvSpPr>
            <a:spLocks noChangeArrowheads="1"/>
          </p:cNvSpPr>
          <p:nvPr/>
        </p:nvSpPr>
        <p:spPr bwMode="auto">
          <a:xfrm>
            <a:off x="1647093" y="1880089"/>
            <a:ext cx="283923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参数定义（可选）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9582" name="Rectangle 14"/>
          <p:cNvSpPr>
            <a:spLocks noChangeArrowheads="1"/>
          </p:cNvSpPr>
          <p:nvPr/>
        </p:nvSpPr>
        <p:spPr bwMode="auto">
          <a:xfrm>
            <a:off x="1248508" y="2392974"/>
            <a:ext cx="717745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数据类型定义  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//wire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reg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task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function</a:t>
            </a:r>
            <a:endParaRPr lang="en-US" altLang="zh-CN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49583" name="Rectangle 15"/>
          <p:cNvSpPr>
            <a:spLocks noChangeArrowheads="1"/>
          </p:cNvSpPr>
          <p:nvPr/>
        </p:nvSpPr>
        <p:spPr bwMode="auto">
          <a:xfrm>
            <a:off x="1780443" y="2943958"/>
            <a:ext cx="517481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连续赋值语句（</a:t>
            </a:r>
            <a:r>
              <a:rPr lang="en-US" altLang="zh-CN" sz="2585">
                <a:ea typeface="仿宋_GB2312" pitchFamily="49" charset="-122"/>
              </a:rPr>
              <a:t>assign</a:t>
            </a:r>
            <a:r>
              <a:rPr lang="zh-CN" altLang="en-US" sz="2585">
                <a:ea typeface="仿宋_GB2312" pitchFamily="49" charset="-122"/>
              </a:rPr>
              <a:t>）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//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组合逻辑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49584" name="Rectangle 16"/>
          <p:cNvSpPr>
            <a:spLocks noChangeArrowheads="1"/>
          </p:cNvSpPr>
          <p:nvPr/>
        </p:nvSpPr>
        <p:spPr bwMode="auto">
          <a:xfrm>
            <a:off x="1115158" y="3522785"/>
            <a:ext cx="4876800" cy="108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</a:t>
            </a:r>
            <a:r>
              <a:rPr lang="zh-CN" altLang="en-US" sz="2585">
                <a:ea typeface="仿宋_GB2312" pitchFamily="49" charset="-122"/>
              </a:rPr>
              <a:t>过程块（</a:t>
            </a:r>
            <a:r>
              <a:rPr lang="en-US" altLang="zh-CN" sz="2585">
                <a:ea typeface="仿宋_GB2312" pitchFamily="49" charset="-122"/>
              </a:rPr>
              <a:t>always</a:t>
            </a:r>
            <a:r>
              <a:rPr lang="zh-CN" altLang="en-US" sz="2585">
                <a:ea typeface="仿宋_GB2312" pitchFamily="49" charset="-122"/>
              </a:rPr>
              <a:t>和</a:t>
            </a:r>
            <a:r>
              <a:rPr lang="en-US" altLang="zh-CN" sz="2585">
                <a:ea typeface="仿宋_GB2312" pitchFamily="49" charset="-122"/>
              </a:rPr>
              <a:t>initial</a:t>
            </a:r>
            <a:r>
              <a:rPr lang="zh-CN" altLang="en-US" sz="2585">
                <a:ea typeface="仿宋_GB2312" pitchFamily="49" charset="-122"/>
              </a:rPr>
              <a:t>）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       </a:t>
            </a:r>
            <a:r>
              <a:rPr lang="en-US" altLang="zh-CN" sz="2585">
                <a:ea typeface="仿宋_GB2312" pitchFamily="49" charset="-122"/>
              </a:rPr>
              <a:t>-</a:t>
            </a:r>
            <a:r>
              <a:rPr lang="zh-CN" altLang="en-US" sz="2585">
                <a:ea typeface="仿宋_GB2312" pitchFamily="49" charset="-122"/>
              </a:rPr>
              <a:t>行为描述语句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9585" name="Rectangle 17"/>
          <p:cNvSpPr>
            <a:spLocks noChangeArrowheads="1"/>
          </p:cNvSpPr>
          <p:nvPr/>
        </p:nvSpPr>
        <p:spPr bwMode="auto">
          <a:xfrm>
            <a:off x="1780443" y="4605705"/>
            <a:ext cx="459933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低层模块实例   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//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调用其它模块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49586" name="Rectangle 18"/>
          <p:cNvSpPr>
            <a:spLocks noChangeArrowheads="1"/>
          </p:cNvSpPr>
          <p:nvPr/>
        </p:nvSpPr>
        <p:spPr bwMode="auto">
          <a:xfrm>
            <a:off x="1780443" y="5118589"/>
            <a:ext cx="184377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任务和函数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9587" name="Rectangle 19"/>
          <p:cNvSpPr>
            <a:spLocks noChangeArrowheads="1"/>
          </p:cNvSpPr>
          <p:nvPr/>
        </p:nvSpPr>
        <p:spPr bwMode="auto">
          <a:xfrm>
            <a:off x="1780443" y="5650523"/>
            <a:ext cx="259226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延时说明块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9589" name="AutoShape 21"/>
          <p:cNvSpPr>
            <a:spLocks noChangeArrowheads="1"/>
          </p:cNvSpPr>
          <p:nvPr/>
        </p:nvSpPr>
        <p:spPr bwMode="auto">
          <a:xfrm>
            <a:off x="6299689" y="490905"/>
            <a:ext cx="1926980" cy="665285"/>
          </a:xfrm>
          <a:prstGeom prst="wedgeRectCallout">
            <a:avLst>
              <a:gd name="adj1" fmla="val -69241"/>
              <a:gd name="adj2" fmla="val 109912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双向端口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7" grpId="0" autoUpdateAnimBg="0"/>
      <p:bldP spid="749578" grpId="0" autoUpdateAnimBg="0"/>
      <p:bldP spid="749579" grpId="0" autoUpdateAnimBg="0"/>
      <p:bldP spid="749580" grpId="0" autoUpdateAnimBg="0"/>
      <p:bldP spid="749581" grpId="0" autoUpdateAnimBg="0"/>
      <p:bldP spid="749582" grpId="0" autoUpdateAnimBg="0"/>
      <p:bldP spid="749583" grpId="0" autoUpdateAnimBg="0"/>
      <p:bldP spid="749584" grpId="0" autoUpdateAnimBg="0"/>
      <p:bldP spid="749585" grpId="0" autoUpdateAnimBg="0"/>
      <p:bldP spid="749586" grpId="0" autoUpdateAnimBg="0"/>
      <p:bldP spid="749587" grpId="0" autoUpdateAnimBg="0"/>
      <p:bldP spid="7495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074" name="Group 2"/>
          <p:cNvGrpSpPr/>
          <p:nvPr/>
        </p:nvGrpSpPr>
        <p:grpSpPr bwMode="auto">
          <a:xfrm>
            <a:off x="479182" y="1302728"/>
            <a:ext cx="3465633" cy="2592265"/>
            <a:chOff x="262" y="640"/>
            <a:chExt cx="2365" cy="1769"/>
          </a:xfrm>
        </p:grpSpPr>
        <p:sp>
          <p:nvSpPr>
            <p:cNvPr id="11270" name="Text Box 3"/>
            <p:cNvSpPr txBox="1">
              <a:spLocks noChangeArrowheads="1"/>
            </p:cNvSpPr>
            <p:nvPr/>
          </p:nvSpPr>
          <p:spPr bwMode="auto">
            <a:xfrm>
              <a:off x="379" y="640"/>
              <a:ext cx="2248" cy="1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solidFill>
                    <a:srgbClr val="990033"/>
                  </a:solidFill>
                </a:rPr>
                <a:t>结构型描述</a:t>
              </a:r>
              <a:endParaRPr lang="zh-CN" altLang="en-US" sz="2585" dirty="0">
                <a:solidFill>
                  <a:srgbClr val="9900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15" dirty="0">
                  <a:ea typeface="仿宋_GB2312" pitchFamily="49" charset="-122"/>
                </a:rPr>
                <a:t>                            系统级</a:t>
              </a:r>
              <a:endParaRPr lang="zh-CN" altLang="en-US" sz="2215" dirty="0">
                <a:ea typeface="仿宋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solidFill>
                    <a:srgbClr val="990033"/>
                  </a:solidFill>
                </a:rPr>
                <a:t>行为描述级</a:t>
              </a:r>
              <a:r>
                <a:rPr lang="zh-CN" altLang="en-US" sz="2215" dirty="0">
                  <a:ea typeface="仿宋_GB2312" pitchFamily="49" charset="-122"/>
                </a:rPr>
                <a:t>     算法级</a:t>
              </a:r>
              <a:endParaRPr lang="zh-CN" altLang="en-US" sz="2215" dirty="0">
                <a:ea typeface="仿宋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15" dirty="0">
                  <a:ea typeface="仿宋_GB2312" pitchFamily="49" charset="-122"/>
                </a:rPr>
                <a:t>                            寄存器级</a:t>
              </a:r>
              <a:endParaRPr lang="zh-CN" altLang="en-US" sz="2215" dirty="0">
                <a:ea typeface="仿宋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solidFill>
                    <a:srgbClr val="990033"/>
                  </a:solidFill>
                </a:rPr>
                <a:t>数据流描述</a:t>
              </a:r>
              <a:endParaRPr lang="en-US" altLang="zh-CN" sz="2585" dirty="0">
                <a:solidFill>
                  <a:srgbClr val="9900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475" dirty="0">
                <a:solidFill>
                  <a:srgbClr val="990033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solidFill>
                    <a:srgbClr val="990033"/>
                  </a:solidFill>
                </a:rPr>
                <a:t>混合型描述</a:t>
              </a:r>
              <a:endParaRPr lang="zh-CN" altLang="en-US" sz="2585" dirty="0">
                <a:solidFill>
                  <a:srgbClr val="990033"/>
                </a:solidFill>
              </a:endParaRPr>
            </a:p>
          </p:txBody>
        </p:sp>
        <p:sp>
          <p:nvSpPr>
            <p:cNvPr id="11271" name="AutoShape 4"/>
            <p:cNvSpPr/>
            <p:nvPr/>
          </p:nvSpPr>
          <p:spPr bwMode="auto">
            <a:xfrm>
              <a:off x="262" y="754"/>
              <a:ext cx="182" cy="1487"/>
            </a:xfrm>
            <a:prstGeom prst="leftBrace">
              <a:avLst>
                <a:gd name="adj1" fmla="val 68086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1272" name="AutoShape 5"/>
            <p:cNvSpPr/>
            <p:nvPr/>
          </p:nvSpPr>
          <p:spPr bwMode="auto">
            <a:xfrm>
              <a:off x="1669" y="981"/>
              <a:ext cx="57" cy="679"/>
            </a:xfrm>
            <a:prstGeom prst="leftBrace">
              <a:avLst>
                <a:gd name="adj1" fmla="val 99269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35092" y="201018"/>
            <a:ext cx="4156907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955"/>
              <a:t>3</a:t>
            </a:r>
            <a:r>
              <a:rPr lang="zh-CN" altLang="en-US" sz="2955"/>
              <a:t>、语句模块的描述方法</a:t>
            </a:r>
            <a:endParaRPr lang="zh-CN" altLang="en-US" sz="2955"/>
          </a:p>
        </p:txBody>
      </p:sp>
      <p:sp>
        <p:nvSpPr>
          <p:cNvPr id="771079" name="Rectangle 7"/>
          <p:cNvSpPr>
            <a:spLocks noChangeArrowheads="1"/>
          </p:cNvSpPr>
          <p:nvPr/>
        </p:nvSpPr>
        <p:spPr bwMode="auto">
          <a:xfrm>
            <a:off x="105508" y="4489251"/>
            <a:ext cx="8986379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rgbClr val="990033"/>
                </a:solidFill>
              </a:rPr>
              <a:t>  </a:t>
            </a:r>
            <a:r>
              <a:rPr lang="zh-CN" altLang="en-US" sz="2215" dirty="0"/>
              <a:t>通过</a:t>
            </a:r>
            <a:r>
              <a:rPr lang="zh-CN" altLang="en-US" sz="2215" dirty="0">
                <a:solidFill>
                  <a:srgbClr val="FF0000"/>
                </a:solidFill>
              </a:rPr>
              <a:t>实例进行描述的方法</a:t>
            </a:r>
            <a:r>
              <a:rPr lang="zh-CN" altLang="en-US" sz="2215" dirty="0"/>
              <a:t>，将预定义的基本元件实例嵌入到语言中，监控实例的输入，一旦其中任何一个发生变化便重新运算并输出</a:t>
            </a:r>
            <a:r>
              <a:rPr lang="zh-CN" altLang="en-US" sz="2585" dirty="0">
                <a:solidFill>
                  <a:srgbClr val="990033"/>
                </a:solidFill>
              </a:rPr>
              <a:t>。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235092" y="4039332"/>
            <a:ext cx="2922595" cy="49013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（一） 结构型描述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9" grpId="0"/>
      <p:bldP spid="771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983273" y="1023325"/>
            <a:ext cx="6018122" cy="208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/>
              <a:t>在</a:t>
            </a:r>
            <a:r>
              <a:rPr lang="en-US" altLang="zh-CN" sz="2585"/>
              <a:t>Verilog HDL</a:t>
            </a:r>
            <a:r>
              <a:rPr lang="zh-CN" altLang="en-US" sz="2585"/>
              <a:t>中可使用如下结构部件：</a:t>
            </a:r>
            <a:endParaRPr lang="zh-CN" altLang="en-US" sz="2585"/>
          </a:p>
          <a:p>
            <a:pPr eaLnBrk="1" hangingPunct="1">
              <a:spcBef>
                <a:spcPct val="0"/>
              </a:spcBef>
            </a:pPr>
            <a:r>
              <a:rPr lang="zh-CN" altLang="en-US" sz="2585"/>
              <a:t>用户自定义的模块。</a:t>
            </a:r>
            <a:endParaRPr lang="zh-CN" altLang="en-US" sz="2585"/>
          </a:p>
          <a:p>
            <a:pPr eaLnBrk="1" hangingPunct="1">
              <a:spcBef>
                <a:spcPct val="0"/>
              </a:spcBef>
            </a:pPr>
            <a:r>
              <a:rPr lang="zh-CN" altLang="en-US" sz="2585"/>
              <a:t>用户自定义元件</a:t>
            </a:r>
            <a:r>
              <a:rPr lang="en-US" altLang="zh-CN" sz="2585"/>
              <a:t>UDP</a:t>
            </a:r>
            <a:r>
              <a:rPr lang="zh-CN" altLang="en-US" sz="2585"/>
              <a:t>。</a:t>
            </a:r>
            <a:endParaRPr lang="zh-CN" altLang="en-US" sz="2585"/>
          </a:p>
          <a:p>
            <a:pPr eaLnBrk="1" hangingPunct="1">
              <a:spcBef>
                <a:spcPct val="0"/>
              </a:spcBef>
            </a:pPr>
            <a:r>
              <a:rPr lang="zh-CN" altLang="en-US" sz="2585"/>
              <a:t>内置门级元件。</a:t>
            </a:r>
            <a:endParaRPr lang="zh-CN" altLang="en-US" sz="2585"/>
          </a:p>
          <a:p>
            <a:pPr eaLnBrk="1" hangingPunct="1">
              <a:spcBef>
                <a:spcPct val="0"/>
              </a:spcBef>
            </a:pPr>
            <a:r>
              <a:rPr lang="zh-CN" altLang="en-US" sz="2585"/>
              <a:t>内置开关级元件</a:t>
            </a:r>
            <a:endParaRPr lang="zh-CN" altLang="en-US" sz="2585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79512" y="291410"/>
            <a:ext cx="639963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rgbClr val="990033"/>
                </a:solidFill>
              </a:rPr>
              <a:t>1</a:t>
            </a:r>
            <a:r>
              <a:rPr lang="zh-CN" altLang="en-US" sz="2585" dirty="0">
                <a:solidFill>
                  <a:srgbClr val="990033"/>
                </a:solidFill>
              </a:rPr>
              <a:t>、在</a:t>
            </a:r>
            <a:r>
              <a:rPr lang="en-US" altLang="zh-CN" sz="2585" dirty="0">
                <a:solidFill>
                  <a:srgbClr val="990033"/>
                </a:solidFill>
              </a:rPr>
              <a:t>Verilog HDL</a:t>
            </a:r>
            <a:r>
              <a:rPr lang="zh-CN" altLang="en-US" sz="2585" dirty="0">
                <a:solidFill>
                  <a:srgbClr val="990033"/>
                </a:solidFill>
              </a:rPr>
              <a:t>中可使用如下结构部件：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317990" y="3224231"/>
            <a:ext cx="848020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2</a:t>
            </a:r>
            <a:r>
              <a:rPr lang="zh-CN" altLang="en-US" sz="2585">
                <a:solidFill>
                  <a:srgbClr val="990033"/>
                </a:solidFill>
              </a:rPr>
              <a:t>、例</a:t>
            </a:r>
            <a:r>
              <a:rPr lang="en-US" altLang="zh-CN" sz="2585">
                <a:solidFill>
                  <a:srgbClr val="990033"/>
                </a:solidFill>
              </a:rPr>
              <a:t>1 </a:t>
            </a:r>
            <a:r>
              <a:rPr lang="zh-CN" altLang="en-US" sz="2585">
                <a:solidFill>
                  <a:srgbClr val="990033"/>
                </a:solidFill>
              </a:rPr>
              <a:t>：  数据选择器的结构型描述（这里为</a:t>
            </a:r>
            <a:r>
              <a:rPr lang="zh-CN" altLang="en-US" sz="2585"/>
              <a:t>门级描述</a:t>
            </a:r>
            <a:r>
              <a:rPr lang="zh-CN" altLang="en-US" sz="2585">
                <a:solidFill>
                  <a:srgbClr val="990033"/>
                </a:solidFill>
              </a:rPr>
              <a:t>）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grpSp>
        <p:nvGrpSpPr>
          <p:cNvPr id="772101" name="Group 5"/>
          <p:cNvGrpSpPr>
            <a:grpSpLocks noChangeAspect="1"/>
          </p:cNvGrpSpPr>
          <p:nvPr/>
        </p:nvGrpSpPr>
        <p:grpSpPr bwMode="auto">
          <a:xfrm>
            <a:off x="1381859" y="3619500"/>
            <a:ext cx="5317880" cy="2974731"/>
            <a:chOff x="1499" y="2014"/>
            <a:chExt cx="6535" cy="3662"/>
          </a:xfrm>
        </p:grpSpPr>
        <p:sp>
          <p:nvSpPr>
            <p:cNvPr id="12295" name="AutoShape 6"/>
            <p:cNvSpPr>
              <a:spLocks noChangeAspect="1" noChangeArrowheads="1"/>
            </p:cNvSpPr>
            <p:nvPr/>
          </p:nvSpPr>
          <p:spPr bwMode="auto">
            <a:xfrm>
              <a:off x="1499" y="2014"/>
              <a:ext cx="6535" cy="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189" y="2576"/>
              <a:ext cx="691" cy="10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4260" y="2804"/>
              <a:ext cx="461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&amp;</a:t>
              </a:r>
              <a:endParaRPr lang="en-US" altLang="zh-CN" sz="2585">
                <a:solidFill>
                  <a:srgbClr val="990033"/>
                </a:solidFill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6163" y="3173"/>
              <a:ext cx="691" cy="10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6260" y="3369"/>
              <a:ext cx="67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000000"/>
                  </a:solidFill>
                  <a:latin typeface="Arial" panose="020B0604020202020204" pitchFamily="34" charset="0"/>
                </a:rPr>
                <a:t>≥1</a:t>
              </a:r>
              <a:endParaRPr lang="en-US" altLang="zh-CN" sz="221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4216" y="4030"/>
              <a:ext cx="692" cy="10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4289" y="4259"/>
              <a:ext cx="461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&amp;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2908" y="3024"/>
              <a:ext cx="491" cy="6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2908" y="3072"/>
              <a:ext cx="42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3399" y="3270"/>
              <a:ext cx="198" cy="19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>
              <a:off x="3597" y="3369"/>
              <a:ext cx="5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H="1">
              <a:off x="2216" y="2776"/>
              <a:ext cx="1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2216" y="4851"/>
              <a:ext cx="1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 flipH="1">
              <a:off x="2216" y="3369"/>
              <a:ext cx="6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 flipH="1">
              <a:off x="2710" y="4356"/>
              <a:ext cx="14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2710" y="3369"/>
              <a:ext cx="0" cy="9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1" name="Oval 22"/>
            <p:cNvSpPr>
              <a:spLocks noChangeArrowheads="1"/>
            </p:cNvSpPr>
            <p:nvPr/>
          </p:nvSpPr>
          <p:spPr bwMode="auto">
            <a:xfrm>
              <a:off x="2663" y="3318"/>
              <a:ext cx="97" cy="9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 flipH="1">
              <a:off x="5569" y="3469"/>
              <a:ext cx="5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 flipH="1">
              <a:off x="5569" y="3960"/>
              <a:ext cx="5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4" name="Line 25"/>
            <p:cNvSpPr>
              <a:spLocks noChangeShapeType="1"/>
            </p:cNvSpPr>
            <p:nvPr/>
          </p:nvSpPr>
          <p:spPr bwMode="auto">
            <a:xfrm flipV="1">
              <a:off x="5569" y="3072"/>
              <a:ext cx="0" cy="3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5" name="Line 26"/>
            <p:cNvSpPr>
              <a:spLocks noChangeShapeType="1"/>
            </p:cNvSpPr>
            <p:nvPr/>
          </p:nvSpPr>
          <p:spPr bwMode="auto">
            <a:xfrm flipH="1">
              <a:off x="4880" y="3072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6" name="Line 27"/>
            <p:cNvSpPr>
              <a:spLocks noChangeShapeType="1"/>
            </p:cNvSpPr>
            <p:nvPr/>
          </p:nvSpPr>
          <p:spPr bwMode="auto">
            <a:xfrm>
              <a:off x="5569" y="3960"/>
              <a:ext cx="0" cy="6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7" name="Line 28"/>
            <p:cNvSpPr>
              <a:spLocks noChangeShapeType="1"/>
            </p:cNvSpPr>
            <p:nvPr/>
          </p:nvSpPr>
          <p:spPr bwMode="auto">
            <a:xfrm flipH="1">
              <a:off x="4880" y="4652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8" name="Line 29"/>
            <p:cNvSpPr>
              <a:spLocks noChangeShapeType="1"/>
            </p:cNvSpPr>
            <p:nvPr/>
          </p:nvSpPr>
          <p:spPr bwMode="auto">
            <a:xfrm>
              <a:off x="6851" y="3665"/>
              <a:ext cx="5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1499" y="3396"/>
              <a:ext cx="1248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select 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1571" y="2436"/>
              <a:ext cx="47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1" name="Text Box 32"/>
            <p:cNvSpPr txBox="1">
              <a:spLocks noChangeArrowheads="1"/>
            </p:cNvSpPr>
            <p:nvPr/>
          </p:nvSpPr>
          <p:spPr bwMode="auto">
            <a:xfrm>
              <a:off x="1499" y="4581"/>
              <a:ext cx="47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2" name="Text Box 33"/>
            <p:cNvSpPr txBox="1">
              <a:spLocks noChangeArrowheads="1"/>
            </p:cNvSpPr>
            <p:nvPr/>
          </p:nvSpPr>
          <p:spPr bwMode="auto">
            <a:xfrm>
              <a:off x="7121" y="3693"/>
              <a:ext cx="91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21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3" name="Rectangle 34"/>
            <p:cNvSpPr>
              <a:spLocks noChangeArrowheads="1"/>
            </p:cNvSpPr>
            <p:nvPr/>
          </p:nvSpPr>
          <p:spPr bwMode="auto">
            <a:xfrm>
              <a:off x="5147" y="2506"/>
              <a:ext cx="62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y2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4" name="Rectangle 35"/>
            <p:cNvSpPr>
              <a:spLocks noChangeArrowheads="1"/>
            </p:cNvSpPr>
            <p:nvPr/>
          </p:nvSpPr>
          <p:spPr bwMode="auto">
            <a:xfrm>
              <a:off x="5050" y="4581"/>
              <a:ext cx="619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y3</a:t>
              </a:r>
              <a:endParaRPr lang="en-US" altLang="zh-CN" sz="2585">
                <a:solidFill>
                  <a:srgbClr val="990033"/>
                </a:solidFill>
              </a:endParaRPr>
            </a:p>
          </p:txBody>
        </p:sp>
        <p:sp>
          <p:nvSpPr>
            <p:cNvPr id="12325" name="Text Box 36"/>
            <p:cNvSpPr txBox="1">
              <a:spLocks noChangeArrowheads="1"/>
            </p:cNvSpPr>
            <p:nvPr/>
          </p:nvSpPr>
          <p:spPr bwMode="auto">
            <a:xfrm>
              <a:off x="2880" y="3693"/>
              <a:ext cx="67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6" name="Text Box 37"/>
            <p:cNvSpPr txBox="1">
              <a:spLocks noChangeArrowheads="1"/>
            </p:cNvSpPr>
            <p:nvPr/>
          </p:nvSpPr>
          <p:spPr bwMode="auto">
            <a:xfrm>
              <a:off x="4163" y="2014"/>
              <a:ext cx="66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G2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7" name="Text Box 38"/>
            <p:cNvSpPr txBox="1">
              <a:spLocks noChangeArrowheads="1"/>
            </p:cNvSpPr>
            <p:nvPr/>
          </p:nvSpPr>
          <p:spPr bwMode="auto">
            <a:xfrm>
              <a:off x="4260" y="5173"/>
              <a:ext cx="670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G3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8" name="Text Box 39"/>
            <p:cNvSpPr txBox="1">
              <a:spLocks noChangeArrowheads="1"/>
            </p:cNvSpPr>
            <p:nvPr/>
          </p:nvSpPr>
          <p:spPr bwMode="auto">
            <a:xfrm>
              <a:off x="6232" y="2704"/>
              <a:ext cx="9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G4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9" name="Rectangle 40"/>
            <p:cNvSpPr>
              <a:spLocks noChangeArrowheads="1"/>
            </p:cNvSpPr>
            <p:nvPr/>
          </p:nvSpPr>
          <p:spPr bwMode="auto">
            <a:xfrm>
              <a:off x="3571" y="3296"/>
              <a:ext cx="61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72137" name="AutoShape 41"/>
          <p:cNvSpPr>
            <a:spLocks noChangeArrowheads="1"/>
          </p:cNvSpPr>
          <p:nvPr/>
        </p:nvSpPr>
        <p:spPr bwMode="auto">
          <a:xfrm>
            <a:off x="5835162" y="1701312"/>
            <a:ext cx="3308838" cy="1195754"/>
          </a:xfrm>
          <a:prstGeom prst="wedgeRoundRectCallout">
            <a:avLst>
              <a:gd name="adj1" fmla="val -120769"/>
              <a:gd name="adj2" fmla="val 14093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这里讨论门级描述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/>
      <p:bldP spid="772100" grpId="0"/>
      <p:bldP spid="772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2495" y="237821"/>
            <a:ext cx="6299689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990033"/>
                </a:solidFill>
              </a:rPr>
              <a:t>（</a:t>
            </a:r>
            <a:r>
              <a:rPr lang="en-US" altLang="zh-CN" sz="2585" dirty="0">
                <a:solidFill>
                  <a:srgbClr val="990033"/>
                </a:solidFill>
              </a:rPr>
              <a:t>1</a:t>
            </a:r>
            <a:r>
              <a:rPr lang="zh-CN" altLang="en-US" sz="2585" dirty="0">
                <a:solidFill>
                  <a:srgbClr val="990033"/>
                </a:solidFill>
              </a:rPr>
              <a:t>）</a:t>
            </a:r>
            <a:r>
              <a:rPr lang="en-US" altLang="zh-CN" sz="2955" dirty="0">
                <a:solidFill>
                  <a:srgbClr val="990033"/>
                </a:solidFill>
              </a:rPr>
              <a:t>Verilog  HDL</a:t>
            </a:r>
            <a:r>
              <a:rPr lang="zh-CN" altLang="en-US" sz="2955" dirty="0">
                <a:solidFill>
                  <a:srgbClr val="990033"/>
                </a:solidFill>
              </a:rPr>
              <a:t>常用门的关键字</a:t>
            </a:r>
            <a:endParaRPr lang="zh-CN" altLang="en-US" sz="2955" dirty="0">
              <a:solidFill>
                <a:srgbClr val="990033"/>
              </a:solidFill>
            </a:endParaRP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517281" y="5753100"/>
            <a:ext cx="535011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bufif1</a:t>
            </a:r>
            <a:r>
              <a:rPr lang="en-US" altLang="zh-CN" sz="2585">
                <a:ea typeface="仿宋_GB2312" pitchFamily="49" charset="-122"/>
              </a:rPr>
              <a:t>,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bufif0</a:t>
            </a:r>
            <a:r>
              <a:rPr lang="en-US" altLang="zh-CN" sz="2585">
                <a:ea typeface="仿宋_GB2312" pitchFamily="49" charset="-122"/>
              </a:rPr>
              <a:t>,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notif1</a:t>
            </a:r>
            <a:r>
              <a:rPr lang="en-US" altLang="zh-CN" sz="2585">
                <a:ea typeface="仿宋_GB2312" pitchFamily="49" charset="-122"/>
              </a:rPr>
              <a:t> ,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notif0</a:t>
            </a:r>
            <a:r>
              <a:rPr lang="en-US" altLang="zh-CN" sz="2585">
                <a:ea typeface="仿宋_GB2312" pitchFamily="49" charset="-122"/>
              </a:rPr>
              <a:t>(</a:t>
            </a:r>
            <a:r>
              <a:rPr lang="zh-CN" altLang="en-US" sz="2585">
                <a:ea typeface="仿宋_GB2312" pitchFamily="49" charset="-122"/>
              </a:rPr>
              <a:t>三态门</a:t>
            </a:r>
            <a:r>
              <a:rPr lang="en-US" altLang="zh-CN" sz="2585">
                <a:ea typeface="仿宋_GB2312" pitchFamily="49" charset="-122"/>
              </a:rPr>
              <a:t>)</a:t>
            </a:r>
            <a:endParaRPr lang="en-US" altLang="zh-CN" sz="2585">
              <a:ea typeface="仿宋_GB2312" pitchFamily="49" charset="-122"/>
            </a:endParaRPr>
          </a:p>
        </p:txBody>
      </p:sp>
      <p:grpSp>
        <p:nvGrpSpPr>
          <p:cNvPr id="773124" name="Group 4"/>
          <p:cNvGrpSpPr/>
          <p:nvPr/>
        </p:nvGrpSpPr>
        <p:grpSpPr bwMode="auto">
          <a:xfrm>
            <a:off x="6699739" y="2781300"/>
            <a:ext cx="2072054" cy="3541835"/>
            <a:chOff x="4320" y="1728"/>
            <a:chExt cx="1305" cy="2417"/>
          </a:xfrm>
        </p:grpSpPr>
        <p:sp>
          <p:nvSpPr>
            <p:cNvPr id="13324" name="Rectangle 5"/>
            <p:cNvSpPr>
              <a:spLocks noChangeArrowheads="1"/>
            </p:cNvSpPr>
            <p:nvPr/>
          </p:nvSpPr>
          <p:spPr bwMode="auto">
            <a:xfrm>
              <a:off x="4608" y="1824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25" name="AutoShape 6"/>
            <p:cNvSpPr>
              <a:spLocks noChangeArrowheads="1"/>
            </p:cNvSpPr>
            <p:nvPr/>
          </p:nvSpPr>
          <p:spPr bwMode="auto">
            <a:xfrm rot="10800000">
              <a:off x="4800" y="2016"/>
              <a:ext cx="95" cy="95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13326" name="Line 7"/>
            <p:cNvSpPr>
              <a:spLocks noChangeShapeType="1"/>
            </p:cNvSpPr>
            <p:nvPr/>
          </p:nvSpPr>
          <p:spPr bwMode="auto">
            <a:xfrm>
              <a:off x="4944" y="206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27" name="Line 8"/>
            <p:cNvSpPr>
              <a:spLocks noChangeShapeType="1"/>
            </p:cNvSpPr>
            <p:nvPr/>
          </p:nvSpPr>
          <p:spPr bwMode="auto">
            <a:xfrm>
              <a:off x="4320" y="19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28" name="Line 9"/>
            <p:cNvSpPr>
              <a:spLocks noChangeShapeType="1"/>
            </p:cNvSpPr>
            <p:nvPr/>
          </p:nvSpPr>
          <p:spPr bwMode="auto">
            <a:xfrm>
              <a:off x="4320" y="220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29" name="Text Box 10"/>
            <p:cNvSpPr txBox="1">
              <a:spLocks noChangeArrowheads="1"/>
            </p:cNvSpPr>
            <p:nvPr/>
          </p:nvSpPr>
          <p:spPr bwMode="auto">
            <a:xfrm>
              <a:off x="4608" y="2112"/>
              <a:ext cx="33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EN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13330" name="Rectangle 11"/>
            <p:cNvSpPr>
              <a:spLocks noChangeArrowheads="1"/>
            </p:cNvSpPr>
            <p:nvPr/>
          </p:nvSpPr>
          <p:spPr bwMode="auto">
            <a:xfrm>
              <a:off x="4608" y="2448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31" name="AutoShape 12"/>
            <p:cNvSpPr>
              <a:spLocks noChangeArrowheads="1"/>
            </p:cNvSpPr>
            <p:nvPr/>
          </p:nvSpPr>
          <p:spPr bwMode="auto">
            <a:xfrm rot="10800000">
              <a:off x="4800" y="2640"/>
              <a:ext cx="95" cy="95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13332" name="Line 13"/>
            <p:cNvSpPr>
              <a:spLocks noChangeShapeType="1"/>
            </p:cNvSpPr>
            <p:nvPr/>
          </p:nvSpPr>
          <p:spPr bwMode="auto">
            <a:xfrm>
              <a:off x="4944" y="2688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33" name="Line 14"/>
            <p:cNvSpPr>
              <a:spLocks noChangeShapeType="1"/>
            </p:cNvSpPr>
            <p:nvPr/>
          </p:nvSpPr>
          <p:spPr bwMode="auto">
            <a:xfrm>
              <a:off x="4320" y="2592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34" name="Line 15"/>
            <p:cNvSpPr>
              <a:spLocks noChangeShapeType="1"/>
            </p:cNvSpPr>
            <p:nvPr/>
          </p:nvSpPr>
          <p:spPr bwMode="auto">
            <a:xfrm>
              <a:off x="4320" y="2832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35" name="Text Box 16"/>
            <p:cNvSpPr txBox="1">
              <a:spLocks noChangeArrowheads="1"/>
            </p:cNvSpPr>
            <p:nvPr/>
          </p:nvSpPr>
          <p:spPr bwMode="auto">
            <a:xfrm>
              <a:off x="4608" y="2736"/>
              <a:ext cx="33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EN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13336" name="Oval 17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37" name="Rectangle 18"/>
            <p:cNvSpPr>
              <a:spLocks noChangeArrowheads="1"/>
            </p:cNvSpPr>
            <p:nvPr/>
          </p:nvSpPr>
          <p:spPr bwMode="auto">
            <a:xfrm>
              <a:off x="4608" y="3024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38" name="AutoShape 19"/>
            <p:cNvSpPr>
              <a:spLocks noChangeArrowheads="1"/>
            </p:cNvSpPr>
            <p:nvPr/>
          </p:nvSpPr>
          <p:spPr bwMode="auto">
            <a:xfrm rot="10800000">
              <a:off x="4800" y="3216"/>
              <a:ext cx="95" cy="95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13339" name="Line 20"/>
            <p:cNvSpPr>
              <a:spLocks noChangeShapeType="1"/>
            </p:cNvSpPr>
            <p:nvPr/>
          </p:nvSpPr>
          <p:spPr bwMode="auto">
            <a:xfrm>
              <a:off x="5040" y="326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0" name="Line 21"/>
            <p:cNvSpPr>
              <a:spLocks noChangeShapeType="1"/>
            </p:cNvSpPr>
            <p:nvPr/>
          </p:nvSpPr>
          <p:spPr bwMode="auto">
            <a:xfrm>
              <a:off x="4320" y="316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1" name="Line 22"/>
            <p:cNvSpPr>
              <a:spLocks noChangeShapeType="1"/>
            </p:cNvSpPr>
            <p:nvPr/>
          </p:nvSpPr>
          <p:spPr bwMode="auto">
            <a:xfrm>
              <a:off x="4320" y="3408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2" name="Text Box 23"/>
            <p:cNvSpPr txBox="1">
              <a:spLocks noChangeArrowheads="1"/>
            </p:cNvSpPr>
            <p:nvPr/>
          </p:nvSpPr>
          <p:spPr bwMode="auto">
            <a:xfrm>
              <a:off x="4608" y="3312"/>
              <a:ext cx="33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EN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13343" name="Rectangle 24"/>
            <p:cNvSpPr>
              <a:spLocks noChangeArrowheads="1"/>
            </p:cNvSpPr>
            <p:nvPr/>
          </p:nvSpPr>
          <p:spPr bwMode="auto">
            <a:xfrm>
              <a:off x="4608" y="3600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44" name="AutoShape 25"/>
            <p:cNvSpPr>
              <a:spLocks noChangeArrowheads="1"/>
            </p:cNvSpPr>
            <p:nvPr/>
          </p:nvSpPr>
          <p:spPr bwMode="auto">
            <a:xfrm rot="10800000">
              <a:off x="4800" y="3792"/>
              <a:ext cx="95" cy="95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13345" name="Line 26"/>
            <p:cNvSpPr>
              <a:spLocks noChangeShapeType="1"/>
            </p:cNvSpPr>
            <p:nvPr/>
          </p:nvSpPr>
          <p:spPr bwMode="auto">
            <a:xfrm>
              <a:off x="5040" y="384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6" name="Line 27"/>
            <p:cNvSpPr>
              <a:spLocks noChangeShapeType="1"/>
            </p:cNvSpPr>
            <p:nvPr/>
          </p:nvSpPr>
          <p:spPr bwMode="auto">
            <a:xfrm>
              <a:off x="4320" y="3744"/>
              <a:ext cx="2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7" name="Line 28"/>
            <p:cNvSpPr>
              <a:spLocks noChangeShapeType="1"/>
            </p:cNvSpPr>
            <p:nvPr/>
          </p:nvSpPr>
          <p:spPr bwMode="auto">
            <a:xfrm>
              <a:off x="4320" y="3984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3348" name="Text Box 29"/>
            <p:cNvSpPr txBox="1">
              <a:spLocks noChangeArrowheads="1"/>
            </p:cNvSpPr>
            <p:nvPr/>
          </p:nvSpPr>
          <p:spPr bwMode="auto">
            <a:xfrm>
              <a:off x="4608" y="3888"/>
              <a:ext cx="33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EN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13349" name="Oval 30"/>
            <p:cNvSpPr>
              <a:spLocks noChangeArrowheads="1"/>
            </p:cNvSpPr>
            <p:nvPr/>
          </p:nvSpPr>
          <p:spPr bwMode="auto">
            <a:xfrm>
              <a:off x="4512" y="393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50" name="Oval 31"/>
            <p:cNvSpPr>
              <a:spLocks noChangeArrowheads="1"/>
            </p:cNvSpPr>
            <p:nvPr/>
          </p:nvSpPr>
          <p:spPr bwMode="auto">
            <a:xfrm>
              <a:off x="4944" y="3792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51" name="Oval 32"/>
            <p:cNvSpPr>
              <a:spLocks noChangeArrowheads="1"/>
            </p:cNvSpPr>
            <p:nvPr/>
          </p:nvSpPr>
          <p:spPr bwMode="auto">
            <a:xfrm>
              <a:off x="4944" y="321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3352" name="Rectangle 33"/>
            <p:cNvSpPr>
              <a:spLocks noChangeArrowheads="1"/>
            </p:cNvSpPr>
            <p:nvPr/>
          </p:nvSpPr>
          <p:spPr bwMode="auto">
            <a:xfrm>
              <a:off x="5040" y="1728"/>
              <a:ext cx="58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bufif1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13353" name="Rectangle 34"/>
            <p:cNvSpPr>
              <a:spLocks noChangeArrowheads="1"/>
            </p:cNvSpPr>
            <p:nvPr/>
          </p:nvSpPr>
          <p:spPr bwMode="auto">
            <a:xfrm>
              <a:off x="5040" y="2352"/>
              <a:ext cx="58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bufif0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13354" name="Rectangle 35"/>
            <p:cNvSpPr>
              <a:spLocks noChangeArrowheads="1"/>
            </p:cNvSpPr>
            <p:nvPr/>
          </p:nvSpPr>
          <p:spPr bwMode="auto">
            <a:xfrm>
              <a:off x="5040" y="2928"/>
              <a:ext cx="5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notif1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13355" name="Rectangle 36"/>
            <p:cNvSpPr>
              <a:spLocks noChangeArrowheads="1"/>
            </p:cNvSpPr>
            <p:nvPr/>
          </p:nvSpPr>
          <p:spPr bwMode="auto">
            <a:xfrm>
              <a:off x="5040" y="3504"/>
              <a:ext cx="5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notif0</a:t>
              </a:r>
              <a:endParaRPr lang="en-US" altLang="zh-CN" sz="2215">
                <a:ea typeface="仿宋_GB2312" pitchFamily="49" charset="-122"/>
              </a:endParaRPr>
            </a:p>
          </p:txBody>
        </p:sp>
      </p:grpSp>
      <p:sp>
        <p:nvSpPr>
          <p:cNvPr id="773157" name="AutoShape 37"/>
          <p:cNvSpPr>
            <a:spLocks noChangeArrowheads="1"/>
          </p:cNvSpPr>
          <p:nvPr/>
        </p:nvSpPr>
        <p:spPr bwMode="auto">
          <a:xfrm flipH="1">
            <a:off x="5568461" y="5753101"/>
            <a:ext cx="1195754" cy="465992"/>
          </a:xfrm>
          <a:prstGeom prst="leftArrow">
            <a:avLst>
              <a:gd name="adj1" fmla="val 50000"/>
              <a:gd name="adj2" fmla="val 64151"/>
            </a:avLst>
          </a:prstGeom>
          <a:solidFill>
            <a:srgbClr val="FFFF00"/>
          </a:solidFill>
          <a:ln w="222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3158" name="Rectangle 38"/>
          <p:cNvSpPr>
            <a:spLocks noChangeArrowheads="1"/>
          </p:cNvSpPr>
          <p:nvPr/>
        </p:nvSpPr>
        <p:spPr bwMode="auto">
          <a:xfrm>
            <a:off x="305870" y="899746"/>
            <a:ext cx="162736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585"/>
              <a:t>多输入门</a:t>
            </a:r>
            <a:endParaRPr lang="zh-CN" altLang="en-US" sz="2585"/>
          </a:p>
        </p:txBody>
      </p:sp>
      <p:sp>
        <p:nvSpPr>
          <p:cNvPr id="773159" name="Rectangle 39"/>
          <p:cNvSpPr>
            <a:spLocks noChangeArrowheads="1"/>
          </p:cNvSpPr>
          <p:nvPr/>
        </p:nvSpPr>
        <p:spPr bwMode="auto">
          <a:xfrm>
            <a:off x="650631" y="1365739"/>
            <a:ext cx="784273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</a:rPr>
              <a:t>and</a:t>
            </a:r>
            <a:r>
              <a:rPr lang="zh-CN" altLang="en-US" sz="2585"/>
              <a:t>（与门）   </a:t>
            </a:r>
            <a:r>
              <a:rPr lang="en-US" altLang="zh-CN" sz="2585">
                <a:solidFill>
                  <a:schemeClr val="accent2"/>
                </a:solidFill>
              </a:rPr>
              <a:t>nand</a:t>
            </a:r>
            <a:r>
              <a:rPr lang="zh-CN" altLang="en-US" sz="2585"/>
              <a:t>（与非门）    </a:t>
            </a:r>
            <a:r>
              <a:rPr lang="en-US" altLang="zh-CN" sz="2585">
                <a:solidFill>
                  <a:schemeClr val="accent2"/>
                </a:solidFill>
              </a:rPr>
              <a:t>or</a:t>
            </a:r>
            <a:r>
              <a:rPr lang="en-US" altLang="zh-CN" sz="2585"/>
              <a:t>  </a:t>
            </a:r>
            <a:r>
              <a:rPr lang="zh-CN" altLang="en-US" sz="2585"/>
              <a:t>（或门）           </a:t>
            </a:r>
            <a:r>
              <a:rPr lang="en-US" altLang="zh-CN" sz="2585">
                <a:solidFill>
                  <a:schemeClr val="accent2"/>
                </a:solidFill>
              </a:rPr>
              <a:t>nor</a:t>
            </a:r>
            <a:r>
              <a:rPr lang="zh-CN" altLang="en-US" sz="2585"/>
              <a:t>（或非门）     </a:t>
            </a:r>
            <a:r>
              <a:rPr lang="en-US" altLang="zh-CN" sz="2585">
                <a:solidFill>
                  <a:schemeClr val="accent2"/>
                </a:solidFill>
              </a:rPr>
              <a:t>xor</a:t>
            </a:r>
            <a:r>
              <a:rPr lang="zh-CN" altLang="en-US" sz="2585"/>
              <a:t>（异或门）              </a:t>
            </a:r>
            <a:r>
              <a:rPr lang="en-US" altLang="zh-CN" sz="2585">
                <a:solidFill>
                  <a:schemeClr val="accent2"/>
                </a:solidFill>
              </a:rPr>
              <a:t>xnor</a:t>
            </a:r>
            <a:r>
              <a:rPr lang="zh-CN" altLang="en-US" sz="2585"/>
              <a:t>（同门）</a:t>
            </a:r>
            <a:endParaRPr lang="zh-CN" altLang="en-US" sz="2585"/>
          </a:p>
        </p:txBody>
      </p:sp>
      <p:sp>
        <p:nvSpPr>
          <p:cNvPr id="773160" name="Rectangle 40"/>
          <p:cNvSpPr>
            <a:spLocks noChangeArrowheads="1"/>
          </p:cNvSpPr>
          <p:nvPr/>
        </p:nvSpPr>
        <p:spPr bwMode="auto">
          <a:xfrm>
            <a:off x="239928" y="2296258"/>
            <a:ext cx="162736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585"/>
              <a:t>多输出门</a:t>
            </a:r>
            <a:endParaRPr lang="zh-CN" altLang="en-US" sz="2585"/>
          </a:p>
        </p:txBody>
      </p:sp>
      <p:sp>
        <p:nvSpPr>
          <p:cNvPr id="773161" name="Rectangle 41"/>
          <p:cNvSpPr>
            <a:spLocks noChangeArrowheads="1"/>
          </p:cNvSpPr>
          <p:nvPr/>
        </p:nvSpPr>
        <p:spPr bwMode="auto">
          <a:xfrm>
            <a:off x="549443" y="2894135"/>
            <a:ext cx="50337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not</a:t>
            </a:r>
            <a:r>
              <a:rPr lang="zh-CN" altLang="en-US" sz="2585">
                <a:ea typeface="仿宋_GB2312" pitchFamily="49" charset="-122"/>
              </a:rPr>
              <a:t>（非门）          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buf</a:t>
            </a:r>
            <a:r>
              <a:rPr lang="zh-CN" altLang="en-US" sz="2585">
                <a:ea typeface="仿宋_GB2312" pitchFamily="49" charset="-122"/>
              </a:rPr>
              <a:t>（</a:t>
            </a:r>
            <a:r>
              <a:rPr lang="zh-CN" altLang="en-US" sz="2585">
                <a:solidFill>
                  <a:srgbClr val="990033"/>
                </a:solidFill>
              </a:rPr>
              <a:t>缓冲门 </a:t>
            </a:r>
            <a:r>
              <a:rPr lang="zh-CN" altLang="en-US" sz="2585">
                <a:ea typeface="仿宋_GB2312" pitchFamily="49" charset="-122"/>
              </a:rPr>
              <a:t>）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73162" name="Rectangle 42"/>
          <p:cNvSpPr>
            <a:spLocks noChangeArrowheads="1"/>
          </p:cNvSpPr>
          <p:nvPr/>
        </p:nvSpPr>
        <p:spPr bwMode="auto">
          <a:xfrm>
            <a:off x="240983" y="5087816"/>
            <a:ext cx="129554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585"/>
              <a:t>三态门</a:t>
            </a:r>
            <a:endParaRPr lang="zh-CN" altLang="en-US" sz="2585"/>
          </a:p>
        </p:txBody>
      </p:sp>
      <p:pic>
        <p:nvPicPr>
          <p:cNvPr id="773163" name="Picture 43" descr="图7-7多输出门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1" y="3559420"/>
            <a:ext cx="5383823" cy="1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autoUpdateAnimBg="0"/>
      <p:bldP spid="773158" grpId="0"/>
      <p:bldP spid="773159" grpId="0"/>
      <p:bldP spid="773160" grpId="0"/>
      <p:bldP spid="773161" grpId="0"/>
      <p:bldP spid="7731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138336" y="265968"/>
            <a:ext cx="403507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990033"/>
                </a:solidFill>
              </a:rPr>
              <a:t>（</a:t>
            </a:r>
            <a:r>
              <a:rPr lang="en-US" altLang="zh-CN" sz="2585" dirty="0">
                <a:solidFill>
                  <a:srgbClr val="990033"/>
                </a:solidFill>
              </a:rPr>
              <a:t>2</a:t>
            </a:r>
            <a:r>
              <a:rPr lang="zh-CN" altLang="en-US" sz="2585" dirty="0">
                <a:solidFill>
                  <a:srgbClr val="990033"/>
                </a:solidFill>
              </a:rPr>
              <a:t>） 调用门原语的句法</a:t>
            </a:r>
            <a:r>
              <a:rPr lang="zh-CN" altLang="en-US" sz="2215" dirty="0">
                <a:ea typeface="仿宋_GB2312" pitchFamily="49" charset="-122"/>
              </a:rPr>
              <a:t>：</a:t>
            </a:r>
            <a:endParaRPr lang="zh-CN" altLang="en-US" sz="2215" dirty="0">
              <a:ea typeface="仿宋_GB2312" pitchFamily="49" charset="-122"/>
            </a:endParaRPr>
          </a:p>
        </p:txBody>
      </p:sp>
      <p:sp>
        <p:nvSpPr>
          <p:cNvPr id="774147" name="Text Box 3"/>
          <p:cNvSpPr txBox="1">
            <a:spLocks noChangeArrowheads="1"/>
          </p:cNvSpPr>
          <p:nvPr/>
        </p:nvSpPr>
        <p:spPr bwMode="auto">
          <a:xfrm>
            <a:off x="517282" y="1258766"/>
            <a:ext cx="674896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语法：</a:t>
            </a:r>
            <a:r>
              <a:rPr lang="zh-CN" altLang="en-US" sz="2215">
                <a:ea typeface="仿宋_GB2312" pitchFamily="49" charset="-122"/>
              </a:rPr>
              <a:t>门类型关键字  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例化的门名称</a:t>
            </a:r>
            <a:r>
              <a:rPr lang="en-US" altLang="zh-CN" sz="2215">
                <a:ea typeface="仿宋_GB2312" pitchFamily="49" charset="-122"/>
              </a:rPr>
              <a:t>&gt;</a:t>
            </a:r>
            <a:r>
              <a:rPr lang="zh-CN" altLang="en-US" sz="2215">
                <a:ea typeface="仿宋_GB2312" pitchFamily="49" charset="-122"/>
              </a:rPr>
              <a:t>（端口列表）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74148" name="Text Box 4"/>
          <p:cNvSpPr txBox="1">
            <a:spLocks noChangeArrowheads="1"/>
          </p:cNvSpPr>
          <p:nvPr/>
        </p:nvSpPr>
        <p:spPr bwMode="auto">
          <a:xfrm>
            <a:off x="1182566" y="1922585"/>
            <a:ext cx="283923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其中端口列表为：</a:t>
            </a:r>
            <a:endParaRPr lang="zh-CN" altLang="en-US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248508" y="4582258"/>
            <a:ext cx="584981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三态门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:</a:t>
            </a:r>
            <a:r>
              <a:rPr lang="en-US" altLang="zh-CN" sz="2585">
                <a:ea typeface="仿宋_GB2312" pitchFamily="49" charset="-122"/>
              </a:rPr>
              <a:t>       (</a:t>
            </a:r>
            <a:r>
              <a:rPr lang="zh-CN" altLang="en-US" sz="2585">
                <a:ea typeface="仿宋_GB2312" pitchFamily="49" charset="-122"/>
              </a:rPr>
              <a:t>输出，输入，使能输入</a:t>
            </a:r>
            <a:r>
              <a:rPr lang="en-US" altLang="zh-CN" sz="2585">
                <a:ea typeface="仿宋_GB2312" pitchFamily="49" charset="-122"/>
              </a:rPr>
              <a:t>)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1049216" y="2721220"/>
            <a:ext cx="678033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多输入门</a:t>
            </a:r>
            <a:r>
              <a:rPr lang="zh-CN" altLang="en-US" sz="2585">
                <a:ea typeface="仿宋_GB2312" pitchFamily="49" charset="-122"/>
              </a:rPr>
              <a:t>：</a:t>
            </a:r>
            <a:r>
              <a:rPr lang="en-US" altLang="zh-CN" sz="2585">
                <a:ea typeface="仿宋_GB2312" pitchFamily="49" charset="-122"/>
              </a:rPr>
              <a:t>(</a:t>
            </a:r>
            <a:r>
              <a:rPr lang="zh-CN" altLang="en-US" sz="2585">
                <a:ea typeface="仿宋_GB2312" pitchFamily="49" charset="-122"/>
              </a:rPr>
              <a:t>输出，输入</a:t>
            </a:r>
            <a:r>
              <a:rPr lang="en-US" altLang="zh-CN" sz="2585">
                <a:ea typeface="仿宋_GB2312" pitchFamily="49" charset="-122"/>
              </a:rPr>
              <a:t>1</a:t>
            </a:r>
            <a:r>
              <a:rPr lang="zh-CN" altLang="en-US" sz="2585">
                <a:ea typeface="仿宋_GB2312" pitchFamily="49" charset="-122"/>
              </a:rPr>
              <a:t>，输入</a:t>
            </a:r>
            <a:r>
              <a:rPr lang="en-US" altLang="zh-CN" sz="2585">
                <a:ea typeface="仿宋_GB2312" pitchFamily="49" charset="-122"/>
              </a:rPr>
              <a:t>2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……)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1115158" y="3651739"/>
            <a:ext cx="67803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多输出门</a:t>
            </a:r>
            <a:r>
              <a:rPr lang="zh-CN" altLang="en-US" sz="2585">
                <a:ea typeface="仿宋_GB2312" pitchFamily="49" charset="-122"/>
              </a:rPr>
              <a:t>：</a:t>
            </a:r>
            <a:r>
              <a:rPr lang="en-US" altLang="zh-CN" sz="2585">
                <a:ea typeface="仿宋_GB2312" pitchFamily="49" charset="-122"/>
              </a:rPr>
              <a:t>(</a:t>
            </a:r>
            <a:r>
              <a:rPr lang="zh-CN" altLang="en-US" sz="2585">
                <a:ea typeface="仿宋_GB2312" pitchFamily="49" charset="-122"/>
              </a:rPr>
              <a:t>输出</a:t>
            </a:r>
            <a:r>
              <a:rPr lang="en-US" altLang="zh-CN" sz="2585">
                <a:ea typeface="仿宋_GB2312" pitchFamily="49" charset="-122"/>
              </a:rPr>
              <a:t>1</a:t>
            </a:r>
            <a:r>
              <a:rPr lang="zh-CN" altLang="en-US" sz="2585">
                <a:ea typeface="仿宋_GB2312" pitchFamily="49" charset="-122"/>
              </a:rPr>
              <a:t>，输出</a:t>
            </a:r>
            <a:r>
              <a:rPr lang="en-US" altLang="zh-CN" sz="2585">
                <a:ea typeface="仿宋_GB2312" pitchFamily="49" charset="-122"/>
              </a:rPr>
              <a:t>2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……</a:t>
            </a:r>
            <a:r>
              <a:rPr lang="zh-CN" altLang="en-US" sz="2585">
                <a:ea typeface="仿宋_GB2312" pitchFamily="49" charset="-122"/>
              </a:rPr>
              <a:t>输入）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74152" name="AutoShape 8"/>
          <p:cNvSpPr>
            <a:spLocks noChangeArrowheads="1"/>
          </p:cNvSpPr>
          <p:nvPr/>
        </p:nvSpPr>
        <p:spPr bwMode="auto">
          <a:xfrm>
            <a:off x="2776904" y="5246077"/>
            <a:ext cx="1926980" cy="996462"/>
          </a:xfrm>
          <a:prstGeom prst="wedgeRoundRectCallout">
            <a:avLst>
              <a:gd name="adj1" fmla="val 24222"/>
              <a:gd name="adj2" fmla="val -173824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可以只有一个输出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utoUpdateAnimBg="0"/>
      <p:bldP spid="774147" grpId="0" autoUpdateAnimBg="0"/>
      <p:bldP spid="774148" grpId="0" autoUpdateAnimBg="0"/>
      <p:bldP spid="774149" grpId="0" autoUpdateAnimBg="0"/>
      <p:bldP spid="774150" grpId="0" autoUpdateAnimBg="0"/>
      <p:bldP spid="774151" grpId="0" autoUpdateAnimBg="0"/>
      <p:bldP spid="7741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-99363" y="285035"/>
            <a:ext cx="607409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（</a:t>
            </a:r>
            <a:r>
              <a:rPr lang="en-US" altLang="zh-CN" sz="2585" dirty="0">
                <a:ea typeface="仿宋_GB2312" pitchFamily="49" charset="-122"/>
              </a:rPr>
              <a:t>3</a:t>
            </a:r>
            <a:r>
              <a:rPr lang="zh-CN" altLang="en-US" sz="2585" dirty="0">
                <a:ea typeface="仿宋_GB2312" pitchFamily="49" charset="-122"/>
              </a:rPr>
              <a:t>）</a:t>
            </a:r>
            <a:r>
              <a:rPr lang="zh-CN" altLang="en-US" sz="2585" dirty="0">
                <a:solidFill>
                  <a:srgbClr val="990033"/>
                </a:solidFill>
              </a:rPr>
              <a:t>数据选择器的结构型描述程序清单 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451339" y="1143000"/>
            <a:ext cx="6374423" cy="31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</a:rPr>
              <a:t>module</a:t>
            </a:r>
            <a:r>
              <a:rPr lang="en-US" altLang="zh-CN" sz="2215"/>
              <a:t> mux2_1 (A, B, select, OUT); 	</a:t>
            </a:r>
            <a:endParaRPr lang="en-US" altLang="zh-CN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           </a:t>
            </a:r>
            <a:r>
              <a:rPr lang="en-US" altLang="zh-CN" sz="2215">
                <a:solidFill>
                  <a:schemeClr val="accent2"/>
                </a:solidFill>
              </a:rPr>
              <a:t>input</a:t>
            </a:r>
            <a:r>
              <a:rPr lang="en-US" altLang="zh-CN" sz="2215"/>
              <a:t> A, B, select;               //</a:t>
            </a:r>
            <a:r>
              <a:rPr lang="zh-CN" altLang="en-US" sz="2215"/>
              <a:t>输入、输出列表</a:t>
            </a:r>
            <a:endParaRPr lang="zh-CN" altLang="en-US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output</a:t>
            </a:r>
            <a:r>
              <a:rPr lang="en-US" altLang="zh-CN" sz="2215"/>
              <a:t> OUT;                       </a:t>
            </a:r>
            <a:endParaRPr lang="en-US" altLang="zh-CN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wire</a:t>
            </a:r>
            <a:r>
              <a:rPr lang="en-US" altLang="zh-CN" sz="2215"/>
              <a:t>  y1,y2,y3;                   //</a:t>
            </a:r>
            <a:r>
              <a:rPr lang="zh-CN" altLang="en-US" sz="2215"/>
              <a:t>变量定义</a:t>
            </a:r>
            <a:endParaRPr lang="zh-CN" altLang="en-US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not</a:t>
            </a:r>
            <a:r>
              <a:rPr lang="en-US" altLang="zh-CN" sz="2215"/>
              <a:t> G1(y1,select);                //</a:t>
            </a:r>
            <a:r>
              <a:rPr lang="zh-CN" altLang="en-US" sz="2215"/>
              <a:t>结构描述     </a:t>
            </a:r>
            <a:endParaRPr lang="zh-CN" altLang="en-US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and</a:t>
            </a:r>
            <a:r>
              <a:rPr lang="en-US" altLang="zh-CN" sz="2215"/>
              <a:t> G2(y2,A,y1);</a:t>
            </a:r>
            <a:endParaRPr lang="en-US" altLang="zh-CN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and</a:t>
            </a:r>
            <a:r>
              <a:rPr lang="en-US" altLang="zh-CN" sz="2215"/>
              <a:t> G3(y3,B,select);</a:t>
            </a:r>
            <a:endParaRPr lang="en-US" altLang="zh-CN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</a:t>
            </a:r>
            <a:r>
              <a:rPr lang="en-US" altLang="zh-CN" sz="2215">
                <a:solidFill>
                  <a:schemeClr val="accent2"/>
                </a:solidFill>
              </a:rPr>
              <a:t>or</a:t>
            </a:r>
            <a:r>
              <a:rPr lang="en-US" altLang="zh-CN" sz="2215"/>
              <a:t>  G4(OUT,y2,y3);</a:t>
            </a:r>
            <a:endParaRPr lang="en-US" altLang="zh-CN" sz="2215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</a:rPr>
              <a:t>endmodule</a:t>
            </a:r>
            <a:endParaRPr lang="en-US" altLang="zh-CN" sz="2215">
              <a:solidFill>
                <a:schemeClr val="accent2"/>
              </a:solidFill>
            </a:endParaRPr>
          </a:p>
        </p:txBody>
      </p:sp>
      <p:grpSp>
        <p:nvGrpSpPr>
          <p:cNvPr id="775172" name="Group 4"/>
          <p:cNvGrpSpPr>
            <a:grpSpLocks noChangeAspect="1"/>
          </p:cNvGrpSpPr>
          <p:nvPr/>
        </p:nvGrpSpPr>
        <p:grpSpPr bwMode="auto">
          <a:xfrm>
            <a:off x="2743200" y="3619500"/>
            <a:ext cx="5317881" cy="2974731"/>
            <a:chOff x="1499" y="2014"/>
            <a:chExt cx="6535" cy="3662"/>
          </a:xfrm>
        </p:grpSpPr>
        <p:sp>
          <p:nvSpPr>
            <p:cNvPr id="15372" name="AutoShape 5"/>
            <p:cNvSpPr>
              <a:spLocks noChangeAspect="1" noChangeArrowheads="1"/>
            </p:cNvSpPr>
            <p:nvPr/>
          </p:nvSpPr>
          <p:spPr bwMode="auto">
            <a:xfrm>
              <a:off x="1499" y="2014"/>
              <a:ext cx="6535" cy="3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73" name="Rectangle 6"/>
            <p:cNvSpPr>
              <a:spLocks noChangeArrowheads="1"/>
            </p:cNvSpPr>
            <p:nvPr/>
          </p:nvSpPr>
          <p:spPr bwMode="auto">
            <a:xfrm>
              <a:off x="4189" y="2576"/>
              <a:ext cx="691" cy="10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74" name="Text Box 7"/>
            <p:cNvSpPr txBox="1">
              <a:spLocks noChangeArrowheads="1"/>
            </p:cNvSpPr>
            <p:nvPr/>
          </p:nvSpPr>
          <p:spPr bwMode="auto">
            <a:xfrm>
              <a:off x="4260" y="2804"/>
              <a:ext cx="461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&amp;</a:t>
              </a:r>
              <a:endParaRPr lang="en-US" altLang="zh-CN" sz="2585">
                <a:solidFill>
                  <a:srgbClr val="990033"/>
                </a:solidFill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6163" y="3173"/>
              <a:ext cx="691" cy="10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76" name="Text Box 9"/>
            <p:cNvSpPr txBox="1">
              <a:spLocks noChangeArrowheads="1"/>
            </p:cNvSpPr>
            <p:nvPr/>
          </p:nvSpPr>
          <p:spPr bwMode="auto">
            <a:xfrm>
              <a:off x="6260" y="3369"/>
              <a:ext cx="67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000000"/>
                  </a:solidFill>
                  <a:latin typeface="Arial" panose="020B0604020202020204" pitchFamily="34" charset="0"/>
                </a:rPr>
                <a:t>≥1</a:t>
              </a:r>
              <a:endParaRPr lang="en-US" altLang="zh-CN" sz="221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7" name="Rectangle 10"/>
            <p:cNvSpPr>
              <a:spLocks noChangeArrowheads="1"/>
            </p:cNvSpPr>
            <p:nvPr/>
          </p:nvSpPr>
          <p:spPr bwMode="auto">
            <a:xfrm>
              <a:off x="4216" y="4030"/>
              <a:ext cx="692" cy="108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78" name="Text Box 11"/>
            <p:cNvSpPr txBox="1">
              <a:spLocks noChangeArrowheads="1"/>
            </p:cNvSpPr>
            <p:nvPr/>
          </p:nvSpPr>
          <p:spPr bwMode="auto">
            <a:xfrm>
              <a:off x="4289" y="4259"/>
              <a:ext cx="461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&amp;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9" name="Rectangle 12"/>
            <p:cNvSpPr>
              <a:spLocks noChangeArrowheads="1"/>
            </p:cNvSpPr>
            <p:nvPr/>
          </p:nvSpPr>
          <p:spPr bwMode="auto">
            <a:xfrm>
              <a:off x="2908" y="3024"/>
              <a:ext cx="491" cy="6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80" name="Rectangle 13"/>
            <p:cNvSpPr>
              <a:spLocks noChangeArrowheads="1"/>
            </p:cNvSpPr>
            <p:nvPr/>
          </p:nvSpPr>
          <p:spPr bwMode="auto">
            <a:xfrm>
              <a:off x="2908" y="3072"/>
              <a:ext cx="42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81" name="Oval 14"/>
            <p:cNvSpPr>
              <a:spLocks noChangeArrowheads="1"/>
            </p:cNvSpPr>
            <p:nvPr/>
          </p:nvSpPr>
          <p:spPr bwMode="auto">
            <a:xfrm>
              <a:off x="3399" y="3270"/>
              <a:ext cx="198" cy="19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3597" y="3369"/>
              <a:ext cx="5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3" name="Line 16"/>
            <p:cNvSpPr>
              <a:spLocks noChangeShapeType="1"/>
            </p:cNvSpPr>
            <p:nvPr/>
          </p:nvSpPr>
          <p:spPr bwMode="auto">
            <a:xfrm flipH="1">
              <a:off x="2216" y="2776"/>
              <a:ext cx="1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4" name="Line 17"/>
            <p:cNvSpPr>
              <a:spLocks noChangeShapeType="1"/>
            </p:cNvSpPr>
            <p:nvPr/>
          </p:nvSpPr>
          <p:spPr bwMode="auto">
            <a:xfrm flipH="1">
              <a:off x="2216" y="4851"/>
              <a:ext cx="19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5" name="Line 18"/>
            <p:cNvSpPr>
              <a:spLocks noChangeShapeType="1"/>
            </p:cNvSpPr>
            <p:nvPr/>
          </p:nvSpPr>
          <p:spPr bwMode="auto">
            <a:xfrm flipH="1">
              <a:off x="2216" y="3369"/>
              <a:ext cx="6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6" name="Line 19"/>
            <p:cNvSpPr>
              <a:spLocks noChangeShapeType="1"/>
            </p:cNvSpPr>
            <p:nvPr/>
          </p:nvSpPr>
          <p:spPr bwMode="auto">
            <a:xfrm flipH="1">
              <a:off x="2710" y="4356"/>
              <a:ext cx="147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7" name="Line 20"/>
            <p:cNvSpPr>
              <a:spLocks noChangeShapeType="1"/>
            </p:cNvSpPr>
            <p:nvPr/>
          </p:nvSpPr>
          <p:spPr bwMode="auto">
            <a:xfrm>
              <a:off x="2710" y="3369"/>
              <a:ext cx="0" cy="9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88" name="Oval 21"/>
            <p:cNvSpPr>
              <a:spLocks noChangeArrowheads="1"/>
            </p:cNvSpPr>
            <p:nvPr/>
          </p:nvSpPr>
          <p:spPr bwMode="auto">
            <a:xfrm>
              <a:off x="2663" y="3318"/>
              <a:ext cx="97" cy="9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15389" name="Line 22"/>
            <p:cNvSpPr>
              <a:spLocks noChangeShapeType="1"/>
            </p:cNvSpPr>
            <p:nvPr/>
          </p:nvSpPr>
          <p:spPr bwMode="auto">
            <a:xfrm flipH="1">
              <a:off x="5569" y="3469"/>
              <a:ext cx="5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0" name="Line 23"/>
            <p:cNvSpPr>
              <a:spLocks noChangeShapeType="1"/>
            </p:cNvSpPr>
            <p:nvPr/>
          </p:nvSpPr>
          <p:spPr bwMode="auto">
            <a:xfrm flipH="1">
              <a:off x="5569" y="3960"/>
              <a:ext cx="5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1" name="Line 24"/>
            <p:cNvSpPr>
              <a:spLocks noChangeShapeType="1"/>
            </p:cNvSpPr>
            <p:nvPr/>
          </p:nvSpPr>
          <p:spPr bwMode="auto">
            <a:xfrm flipV="1">
              <a:off x="5569" y="3072"/>
              <a:ext cx="0" cy="3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2" name="Line 25"/>
            <p:cNvSpPr>
              <a:spLocks noChangeShapeType="1"/>
            </p:cNvSpPr>
            <p:nvPr/>
          </p:nvSpPr>
          <p:spPr bwMode="auto">
            <a:xfrm flipH="1">
              <a:off x="4880" y="3072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3" name="Line 26"/>
            <p:cNvSpPr>
              <a:spLocks noChangeShapeType="1"/>
            </p:cNvSpPr>
            <p:nvPr/>
          </p:nvSpPr>
          <p:spPr bwMode="auto">
            <a:xfrm>
              <a:off x="5569" y="3960"/>
              <a:ext cx="0" cy="6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4" name="Line 27"/>
            <p:cNvSpPr>
              <a:spLocks noChangeShapeType="1"/>
            </p:cNvSpPr>
            <p:nvPr/>
          </p:nvSpPr>
          <p:spPr bwMode="auto">
            <a:xfrm flipH="1">
              <a:off x="4880" y="4652"/>
              <a:ext cx="6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5" name="Line 28"/>
            <p:cNvSpPr>
              <a:spLocks noChangeShapeType="1"/>
            </p:cNvSpPr>
            <p:nvPr/>
          </p:nvSpPr>
          <p:spPr bwMode="auto">
            <a:xfrm>
              <a:off x="6851" y="3665"/>
              <a:ext cx="5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15396" name="Rectangle 29"/>
            <p:cNvSpPr>
              <a:spLocks noChangeArrowheads="1"/>
            </p:cNvSpPr>
            <p:nvPr/>
          </p:nvSpPr>
          <p:spPr bwMode="auto">
            <a:xfrm>
              <a:off x="1499" y="3396"/>
              <a:ext cx="1248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select 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7" name="Text Box 30"/>
            <p:cNvSpPr txBox="1">
              <a:spLocks noChangeArrowheads="1"/>
            </p:cNvSpPr>
            <p:nvPr/>
          </p:nvSpPr>
          <p:spPr bwMode="auto">
            <a:xfrm>
              <a:off x="1571" y="2436"/>
              <a:ext cx="47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8" name="Text Box 31"/>
            <p:cNvSpPr txBox="1">
              <a:spLocks noChangeArrowheads="1"/>
            </p:cNvSpPr>
            <p:nvPr/>
          </p:nvSpPr>
          <p:spPr bwMode="auto">
            <a:xfrm>
              <a:off x="1499" y="4581"/>
              <a:ext cx="478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99" name="Text Box 32"/>
            <p:cNvSpPr txBox="1">
              <a:spLocks noChangeArrowheads="1"/>
            </p:cNvSpPr>
            <p:nvPr/>
          </p:nvSpPr>
          <p:spPr bwMode="auto">
            <a:xfrm>
              <a:off x="7121" y="3693"/>
              <a:ext cx="913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zh-CN" sz="221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0" name="Rectangle 33"/>
            <p:cNvSpPr>
              <a:spLocks noChangeArrowheads="1"/>
            </p:cNvSpPr>
            <p:nvPr/>
          </p:nvSpPr>
          <p:spPr bwMode="auto">
            <a:xfrm>
              <a:off x="5147" y="2506"/>
              <a:ext cx="62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y2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1" name="Rectangle 34"/>
            <p:cNvSpPr>
              <a:spLocks noChangeArrowheads="1"/>
            </p:cNvSpPr>
            <p:nvPr/>
          </p:nvSpPr>
          <p:spPr bwMode="auto">
            <a:xfrm>
              <a:off x="5050" y="4581"/>
              <a:ext cx="619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y3</a:t>
              </a:r>
              <a:endParaRPr lang="en-US" altLang="zh-CN" sz="2585">
                <a:solidFill>
                  <a:srgbClr val="990033"/>
                </a:solidFill>
              </a:endParaRPr>
            </a:p>
          </p:txBody>
        </p:sp>
        <p:sp>
          <p:nvSpPr>
            <p:cNvPr id="15402" name="Text Box 35"/>
            <p:cNvSpPr txBox="1">
              <a:spLocks noChangeArrowheads="1"/>
            </p:cNvSpPr>
            <p:nvPr/>
          </p:nvSpPr>
          <p:spPr bwMode="auto">
            <a:xfrm>
              <a:off x="2880" y="3693"/>
              <a:ext cx="67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3" name="Text Box 36"/>
            <p:cNvSpPr txBox="1">
              <a:spLocks noChangeArrowheads="1"/>
            </p:cNvSpPr>
            <p:nvPr/>
          </p:nvSpPr>
          <p:spPr bwMode="auto">
            <a:xfrm>
              <a:off x="4163" y="2014"/>
              <a:ext cx="66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G2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4" name="Text Box 37"/>
            <p:cNvSpPr txBox="1">
              <a:spLocks noChangeArrowheads="1"/>
            </p:cNvSpPr>
            <p:nvPr/>
          </p:nvSpPr>
          <p:spPr bwMode="auto">
            <a:xfrm>
              <a:off x="4260" y="5173"/>
              <a:ext cx="670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solidFill>
                    <a:srgbClr val="000000"/>
                  </a:solidFill>
                  <a:latin typeface="Arial" panose="020B0604020202020204" pitchFamily="34" charset="0"/>
                </a:rPr>
                <a:t>G3</a:t>
              </a:r>
              <a:endParaRPr lang="en-US" altLang="zh-CN" sz="184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5" name="Text Box 38"/>
            <p:cNvSpPr txBox="1">
              <a:spLocks noChangeArrowheads="1"/>
            </p:cNvSpPr>
            <p:nvPr/>
          </p:nvSpPr>
          <p:spPr bwMode="auto">
            <a:xfrm>
              <a:off x="6232" y="2704"/>
              <a:ext cx="98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G4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06" name="Rectangle 39"/>
            <p:cNvSpPr>
              <a:spLocks noChangeArrowheads="1"/>
            </p:cNvSpPr>
            <p:nvPr/>
          </p:nvSpPr>
          <p:spPr bwMode="auto">
            <a:xfrm>
              <a:off x="3571" y="3296"/>
              <a:ext cx="61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2332" tIns="26166" rIns="52332" bIns="26166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solidFill>
                    <a:srgbClr val="000000"/>
                  </a:solidFill>
                  <a:latin typeface="Arial" panose="020B0604020202020204" pitchFamily="34" charset="0"/>
                </a:rPr>
                <a:t>y1</a:t>
              </a:r>
              <a:endParaRPr lang="en-US" altLang="zh-CN" sz="2585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75208" name="AutoShape 40"/>
          <p:cNvSpPr>
            <a:spLocks noChangeArrowheads="1"/>
          </p:cNvSpPr>
          <p:nvPr/>
        </p:nvSpPr>
        <p:spPr bwMode="auto">
          <a:xfrm>
            <a:off x="7098324" y="1808285"/>
            <a:ext cx="1861038" cy="531935"/>
          </a:xfrm>
          <a:prstGeom prst="wedgeRoundRectCallout">
            <a:avLst>
              <a:gd name="adj1" fmla="val -120787"/>
              <a:gd name="adj2" fmla="val 4586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中间变量</a:t>
            </a:r>
            <a:endParaRPr lang="zh-CN" altLang="en-US" sz="2585"/>
          </a:p>
        </p:txBody>
      </p:sp>
      <p:sp>
        <p:nvSpPr>
          <p:cNvPr id="775209" name="AutoShape 41"/>
          <p:cNvSpPr>
            <a:spLocks noChangeArrowheads="1"/>
          </p:cNvSpPr>
          <p:nvPr/>
        </p:nvSpPr>
        <p:spPr bwMode="auto">
          <a:xfrm>
            <a:off x="6299690" y="2272812"/>
            <a:ext cx="1861038" cy="531934"/>
          </a:xfrm>
          <a:prstGeom prst="wedgeRoundRectCallout">
            <a:avLst>
              <a:gd name="adj1" fmla="val -191102"/>
              <a:gd name="adj2" fmla="val 40634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非门实例</a:t>
            </a:r>
            <a:endParaRPr lang="zh-CN" altLang="en-US" sz="2585"/>
          </a:p>
        </p:txBody>
      </p:sp>
      <p:sp>
        <p:nvSpPr>
          <p:cNvPr id="775210" name="AutoShape 42"/>
          <p:cNvSpPr>
            <a:spLocks noChangeArrowheads="1"/>
          </p:cNvSpPr>
          <p:nvPr/>
        </p:nvSpPr>
        <p:spPr bwMode="auto">
          <a:xfrm>
            <a:off x="4105802" y="3137389"/>
            <a:ext cx="2659673" cy="663819"/>
          </a:xfrm>
          <a:prstGeom prst="wedgeRoundRectCallout">
            <a:avLst>
              <a:gd name="adj1" fmla="val -129884"/>
              <a:gd name="adj2" fmla="val -96310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实例名称</a:t>
            </a:r>
            <a:endParaRPr lang="zh-CN" altLang="en-US" sz="2585"/>
          </a:p>
        </p:txBody>
      </p:sp>
      <p:sp>
        <p:nvSpPr>
          <p:cNvPr id="775211" name="AutoShape 43"/>
          <p:cNvSpPr>
            <a:spLocks noChangeArrowheads="1"/>
          </p:cNvSpPr>
          <p:nvPr/>
        </p:nvSpPr>
        <p:spPr bwMode="auto">
          <a:xfrm>
            <a:off x="4372708" y="3137389"/>
            <a:ext cx="2659674" cy="663819"/>
          </a:xfrm>
          <a:prstGeom prst="wedgeRoundRectCallout">
            <a:avLst>
              <a:gd name="adj1" fmla="val -123236"/>
              <a:gd name="adj2" fmla="val -100111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输出</a:t>
            </a:r>
            <a:endParaRPr lang="zh-CN" altLang="en-US" sz="2585"/>
          </a:p>
        </p:txBody>
      </p:sp>
      <p:sp>
        <p:nvSpPr>
          <p:cNvPr id="775212" name="AutoShape 44"/>
          <p:cNvSpPr>
            <a:spLocks noChangeArrowheads="1"/>
          </p:cNvSpPr>
          <p:nvPr/>
        </p:nvSpPr>
        <p:spPr bwMode="auto">
          <a:xfrm>
            <a:off x="5037993" y="3137389"/>
            <a:ext cx="2659674" cy="663819"/>
          </a:xfrm>
          <a:prstGeom prst="wedgeRoundRectCallout">
            <a:avLst>
              <a:gd name="adj1" fmla="val -129995"/>
              <a:gd name="adj2" fmla="val -107495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输入</a:t>
            </a:r>
            <a:endParaRPr lang="zh-CN" altLang="en-US" sz="2585"/>
          </a:p>
        </p:txBody>
      </p:sp>
      <p:sp>
        <p:nvSpPr>
          <p:cNvPr id="775213" name="AutoShape 45"/>
          <p:cNvSpPr>
            <a:spLocks noChangeArrowheads="1"/>
          </p:cNvSpPr>
          <p:nvPr/>
        </p:nvSpPr>
        <p:spPr bwMode="auto">
          <a:xfrm>
            <a:off x="6367097" y="2605454"/>
            <a:ext cx="1861038" cy="531935"/>
          </a:xfrm>
          <a:prstGeom prst="wedgeRoundRectCallout">
            <a:avLst>
              <a:gd name="adj1" fmla="val -194722"/>
              <a:gd name="adj2" fmla="val 2823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与门实例</a:t>
            </a:r>
            <a:endParaRPr lang="zh-CN" altLang="en-US" sz="2585"/>
          </a:p>
        </p:txBody>
      </p:sp>
      <p:sp>
        <p:nvSpPr>
          <p:cNvPr id="775214" name="AutoShape 46"/>
          <p:cNvSpPr>
            <a:spLocks noChangeArrowheads="1"/>
          </p:cNvSpPr>
          <p:nvPr/>
        </p:nvSpPr>
        <p:spPr bwMode="auto">
          <a:xfrm>
            <a:off x="6367097" y="3336681"/>
            <a:ext cx="1861038" cy="531934"/>
          </a:xfrm>
          <a:prstGeom prst="wedgeRoundRectCallout">
            <a:avLst>
              <a:gd name="adj1" fmla="val -194722"/>
              <a:gd name="adj2" fmla="val 2823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或门实例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utoUpdateAnimBg="0"/>
      <p:bldP spid="775208" grpId="0" animBg="1"/>
      <p:bldP spid="775209" grpId="0" animBg="1"/>
      <p:bldP spid="775210" grpId="0" animBg="1"/>
      <p:bldP spid="775211" grpId="0" animBg="1"/>
      <p:bldP spid="775212" grpId="0" animBg="1"/>
      <p:bldP spid="775213" grpId="0" animBg="1"/>
      <p:bldP spid="7752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ChangeArrowheads="1"/>
          </p:cNvSpPr>
          <p:nvPr/>
        </p:nvSpPr>
        <p:spPr bwMode="auto">
          <a:xfrm>
            <a:off x="179512" y="245180"/>
            <a:ext cx="3767378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955"/>
              <a:t>（二） </a:t>
            </a:r>
            <a:r>
              <a:rPr lang="zh-CN" altLang="en-US" sz="2955">
                <a:solidFill>
                  <a:srgbClr val="990033"/>
                </a:solidFill>
              </a:rPr>
              <a:t>数据流型描述</a:t>
            </a:r>
            <a:r>
              <a:rPr lang="zh-CN" altLang="en-US" sz="2585">
                <a:solidFill>
                  <a:srgbClr val="990033"/>
                </a:solidFill>
              </a:rPr>
              <a:t>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517281" y="3283361"/>
            <a:ext cx="5843266" cy="208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</a:rPr>
              <a:t>module</a:t>
            </a:r>
            <a:r>
              <a:rPr lang="en-US" altLang="zh-CN" sz="2585">
                <a:solidFill>
                  <a:srgbClr val="990033"/>
                </a:solidFill>
              </a:rPr>
              <a:t> mux2x1_df (A, B, select, OUT);</a:t>
            </a:r>
            <a:endParaRPr lang="en-US" altLang="zh-CN" sz="258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   </a:t>
            </a:r>
            <a:r>
              <a:rPr lang="en-US" altLang="zh-CN" sz="2585">
                <a:solidFill>
                  <a:schemeClr val="accent2"/>
                </a:solidFill>
              </a:rPr>
              <a:t>input</a:t>
            </a:r>
            <a:r>
              <a:rPr lang="en-US" altLang="zh-CN" sz="2585">
                <a:solidFill>
                  <a:srgbClr val="990033"/>
                </a:solidFill>
              </a:rPr>
              <a:t> A, B, select;</a:t>
            </a:r>
            <a:endParaRPr lang="en-US" altLang="zh-CN" sz="258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   </a:t>
            </a:r>
            <a:r>
              <a:rPr lang="en-US" altLang="zh-CN" sz="2585">
                <a:solidFill>
                  <a:schemeClr val="accent2"/>
                </a:solidFill>
              </a:rPr>
              <a:t>output</a:t>
            </a:r>
            <a:r>
              <a:rPr lang="en-US" altLang="zh-CN" sz="2585">
                <a:solidFill>
                  <a:srgbClr val="990033"/>
                </a:solidFill>
              </a:rPr>
              <a:t> OUT;</a:t>
            </a:r>
            <a:endParaRPr lang="en-US" altLang="zh-CN" sz="258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   </a:t>
            </a:r>
            <a:r>
              <a:rPr lang="en-US" altLang="zh-CN" sz="2585">
                <a:solidFill>
                  <a:schemeClr val="accent2"/>
                </a:solidFill>
              </a:rPr>
              <a:t>assign</a:t>
            </a:r>
            <a:r>
              <a:rPr lang="en-US" altLang="zh-CN" sz="2585">
                <a:solidFill>
                  <a:srgbClr val="990033"/>
                </a:solidFill>
              </a:rPr>
              <a:t> OUT = select </a:t>
            </a:r>
            <a:r>
              <a:rPr lang="en-US" altLang="zh-CN" sz="2585">
                <a:solidFill>
                  <a:schemeClr val="accent2"/>
                </a:solidFill>
              </a:rPr>
              <a:t>?</a:t>
            </a:r>
            <a:r>
              <a:rPr lang="en-US" altLang="zh-CN" sz="2585">
                <a:solidFill>
                  <a:srgbClr val="990033"/>
                </a:solidFill>
              </a:rPr>
              <a:t> B </a:t>
            </a:r>
            <a:r>
              <a:rPr lang="en-US" altLang="zh-CN" sz="2585">
                <a:solidFill>
                  <a:schemeClr val="accent2"/>
                </a:solidFill>
              </a:rPr>
              <a:t>:</a:t>
            </a:r>
            <a:r>
              <a:rPr lang="en-US" altLang="zh-CN" sz="2585">
                <a:solidFill>
                  <a:srgbClr val="990033"/>
                </a:solidFill>
              </a:rPr>
              <a:t> A;  </a:t>
            </a:r>
            <a:endParaRPr lang="en-US" altLang="zh-CN" sz="258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</a:rPr>
              <a:t>endmodule</a:t>
            </a:r>
            <a:endParaRPr lang="en-US" altLang="zh-CN" sz="2585">
              <a:solidFill>
                <a:schemeClr val="accent2"/>
              </a:solidFill>
            </a:endParaRPr>
          </a:p>
        </p:txBody>
      </p:sp>
      <p:sp>
        <p:nvSpPr>
          <p:cNvPr id="777223" name="AutoShape 7"/>
          <p:cNvSpPr>
            <a:spLocks noChangeArrowheads="1"/>
          </p:cNvSpPr>
          <p:nvPr/>
        </p:nvSpPr>
        <p:spPr bwMode="auto">
          <a:xfrm>
            <a:off x="6566389" y="3694647"/>
            <a:ext cx="2325565" cy="779585"/>
          </a:xfrm>
          <a:prstGeom prst="wedgeRoundRectCallout">
            <a:avLst>
              <a:gd name="adj1" fmla="val -122810"/>
              <a:gd name="adj2" fmla="val 70324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数据流型描述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7224" name="AutoShape 8"/>
          <p:cNvSpPr>
            <a:spLocks noChangeArrowheads="1"/>
          </p:cNvSpPr>
          <p:nvPr/>
        </p:nvSpPr>
        <p:spPr bwMode="auto">
          <a:xfrm>
            <a:off x="3043605" y="4992977"/>
            <a:ext cx="2392973" cy="703385"/>
          </a:xfrm>
          <a:prstGeom prst="wedgeRoundRectCallout">
            <a:avLst>
              <a:gd name="adj1" fmla="val -12889"/>
              <a:gd name="adj2" fmla="val -58750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条件运算符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451339" y="1386254"/>
            <a:ext cx="830873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215"/>
              <a:t>是一种描述组合逻辑功能的方法，用</a:t>
            </a:r>
            <a:r>
              <a:rPr lang="en-US" altLang="zh-CN" sz="2215">
                <a:solidFill>
                  <a:srgbClr val="FF0000"/>
                </a:solidFill>
              </a:rPr>
              <a:t>assign</a:t>
            </a:r>
            <a:r>
              <a:rPr lang="zh-CN" altLang="en-US" sz="2215"/>
              <a:t>连续赋值语句来实现</a:t>
            </a:r>
            <a:endParaRPr lang="zh-CN" altLang="en-US" sz="2215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451339" y="1985597"/>
            <a:ext cx="8440615" cy="111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215"/>
              <a:t>连续赋值语句完成如下的组合功能：</a:t>
            </a:r>
            <a:r>
              <a:rPr lang="zh-CN" altLang="en-US" sz="2215">
                <a:solidFill>
                  <a:srgbClr val="990033"/>
                </a:solidFill>
              </a:rPr>
              <a:t>等式右边的所有变量受持续监控，每当这些变量中有任何一个发生变化，整个表达式被重新赋值并送给等式左端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animBg="1"/>
      <p:bldP spid="777221" grpId="0"/>
      <p:bldP spid="777223" grpId="0" animBg="1"/>
      <p:bldP spid="777224" grpId="0" animBg="1"/>
      <p:bldP spid="777225" grpId="0"/>
      <p:bldP spid="7772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ChangeArrowheads="1"/>
          </p:cNvSpPr>
          <p:nvPr/>
        </p:nvSpPr>
        <p:spPr bwMode="auto">
          <a:xfrm>
            <a:off x="179512" y="176766"/>
            <a:ext cx="3400290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/>
              <a:t>（三）  行为级描述</a:t>
            </a:r>
            <a:endParaRPr lang="zh-CN" altLang="en-US" sz="2955" dirty="0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252046" y="1261189"/>
            <a:ext cx="8639908" cy="117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       </a:t>
            </a:r>
            <a:r>
              <a:rPr lang="zh-CN" altLang="en-US" sz="2215"/>
              <a:t>是通过描述行为特性来实现</a:t>
            </a:r>
            <a:r>
              <a:rPr lang="en-US" altLang="zh-CN" sz="2215"/>
              <a:t>,</a:t>
            </a:r>
            <a:r>
              <a:rPr lang="zh-CN" altLang="en-US" sz="2215"/>
              <a:t>它的关键词是</a:t>
            </a:r>
            <a:r>
              <a:rPr lang="en-US" altLang="zh-CN" sz="2215">
                <a:solidFill>
                  <a:srgbClr val="FF0000"/>
                </a:solidFill>
              </a:rPr>
              <a:t>always</a:t>
            </a:r>
            <a:r>
              <a:rPr lang="en-US" altLang="zh-CN" sz="2215"/>
              <a:t>, </a:t>
            </a:r>
            <a:r>
              <a:rPr lang="zh-CN" altLang="en-US" sz="2215"/>
              <a:t>其含义是一旦</a:t>
            </a:r>
            <a:r>
              <a:rPr lang="zh-CN" altLang="en-US" sz="2215">
                <a:solidFill>
                  <a:srgbClr val="FF0000"/>
                </a:solidFill>
              </a:rPr>
              <a:t>敏感变量</a:t>
            </a:r>
            <a:r>
              <a:rPr lang="zh-CN" altLang="en-US" sz="2215"/>
              <a:t>发生变化，就重新一次进行赋值，有无限循环之意。这种描述方法常用来实现时序电路，也可用来描述组合功能</a:t>
            </a:r>
            <a:r>
              <a:rPr lang="en-US" altLang="zh-CN" sz="2215"/>
              <a:t>.</a:t>
            </a:r>
            <a:endParaRPr lang="zh-CN" altLang="en-US" sz="2215"/>
          </a:p>
        </p:txBody>
      </p:sp>
      <p:sp>
        <p:nvSpPr>
          <p:cNvPr id="778244" name="Rectangle 4"/>
          <p:cNvSpPr>
            <a:spLocks noChangeArrowheads="1"/>
          </p:cNvSpPr>
          <p:nvPr/>
        </p:nvSpPr>
        <p:spPr bwMode="auto">
          <a:xfrm>
            <a:off x="451339" y="2594116"/>
            <a:ext cx="516359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例   为数据选择器的行为型描述。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252046" y="3243998"/>
            <a:ext cx="6912220" cy="31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module mux2x1_bh(A, B, select, OUT);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input A, B, select;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output OUT;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reg OUT;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</a:t>
            </a:r>
            <a:r>
              <a:rPr lang="en-US" altLang="zh-CN" sz="2215">
                <a:solidFill>
                  <a:srgbClr val="FF0000"/>
                </a:solidFill>
              </a:rPr>
              <a:t>//</a:t>
            </a:r>
            <a:r>
              <a:rPr lang="zh-CN" altLang="en-US" sz="2215">
                <a:solidFill>
                  <a:srgbClr val="FF0000"/>
                </a:solidFill>
              </a:rPr>
              <a:t>行为型描述</a:t>
            </a:r>
            <a:r>
              <a:rPr lang="en-US" altLang="zh-CN" sz="2215">
                <a:solidFill>
                  <a:srgbClr val="FF0000"/>
                </a:solidFill>
              </a:rPr>
              <a:t>, select</a:t>
            </a:r>
            <a:r>
              <a:rPr lang="zh-CN" altLang="en-US" sz="2215">
                <a:solidFill>
                  <a:srgbClr val="FF0000"/>
                </a:solidFill>
              </a:rPr>
              <a:t>、</a:t>
            </a:r>
            <a:r>
              <a:rPr lang="en-US" altLang="zh-CN" sz="2215">
                <a:solidFill>
                  <a:srgbClr val="FF0000"/>
                </a:solidFill>
              </a:rPr>
              <a:t>A </a:t>
            </a:r>
            <a:r>
              <a:rPr lang="zh-CN" altLang="en-US" sz="2215">
                <a:solidFill>
                  <a:srgbClr val="FF0000"/>
                </a:solidFill>
              </a:rPr>
              <a:t>、 </a:t>
            </a:r>
            <a:r>
              <a:rPr lang="en-US" altLang="zh-CN" sz="2215">
                <a:solidFill>
                  <a:srgbClr val="FF0000"/>
                </a:solidFill>
              </a:rPr>
              <a:t>B</a:t>
            </a:r>
            <a:r>
              <a:rPr lang="zh-CN" altLang="en-US" sz="2215">
                <a:solidFill>
                  <a:srgbClr val="FF0000"/>
                </a:solidFill>
              </a:rPr>
              <a:t>为敏感变量</a:t>
            </a:r>
            <a:endParaRPr lang="zh-CN" altLang="en-US" sz="2215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/>
              <a:t>           </a:t>
            </a:r>
            <a:r>
              <a:rPr lang="en-US" altLang="zh-CN" sz="2215"/>
              <a:t>always @ (select or A or B)    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	if (select = = 0) OUT = A;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		else OUT = B;</a:t>
            </a:r>
            <a:endParaRPr lang="en-US" altLang="zh-CN" sz="2215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/>
              <a:t>endmodule</a:t>
            </a:r>
            <a:endParaRPr lang="en-US" altLang="zh-CN" sz="221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2" grpId="0" animBg="1"/>
      <p:bldP spid="778243" grpId="0"/>
      <p:bldP spid="778244" grpId="0"/>
      <p:bldP spid="7782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ChangeArrowheads="1"/>
          </p:cNvSpPr>
          <p:nvPr/>
        </p:nvSpPr>
        <p:spPr bwMode="auto">
          <a:xfrm>
            <a:off x="251520" y="188640"/>
            <a:ext cx="3578224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955"/>
              <a:t>（四）   </a:t>
            </a:r>
            <a:r>
              <a:rPr lang="zh-CN" altLang="en-US" sz="2955">
                <a:solidFill>
                  <a:srgbClr val="990033"/>
                </a:solidFill>
              </a:rPr>
              <a:t>混合型描述</a:t>
            </a:r>
            <a:r>
              <a:rPr lang="zh-CN" altLang="en-US" sz="2585">
                <a:solidFill>
                  <a:srgbClr val="990033"/>
                </a:solidFill>
              </a:rPr>
              <a:t>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118582" y="1409262"/>
            <a:ext cx="8906836" cy="240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585" dirty="0">
                <a:solidFill>
                  <a:schemeClr val="tx1">
                    <a:lumMod val="75000"/>
                  </a:schemeClr>
                </a:solidFill>
              </a:rPr>
              <a:t>用户可以混合使用上述三描述方法。</a:t>
            </a:r>
            <a:endParaRPr lang="zh-CN" altLang="en-US" sz="2585" dirty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585" dirty="0">
                <a:solidFill>
                  <a:schemeClr val="tx1">
                    <a:lumMod val="75000"/>
                  </a:schemeClr>
                </a:solidFill>
              </a:rPr>
              <a:t>但需特别说明：</a:t>
            </a:r>
            <a:endParaRPr lang="zh-CN" altLang="en-US" sz="2585" dirty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990033"/>
                </a:solidFill>
              </a:rPr>
              <a:t>        模块中的门的实例、模块实例语句、</a:t>
            </a:r>
            <a:r>
              <a:rPr lang="en-US" altLang="zh-CN" sz="2585" dirty="0">
                <a:solidFill>
                  <a:srgbClr val="990033"/>
                </a:solidFill>
              </a:rPr>
              <a:t>assign</a:t>
            </a:r>
            <a:r>
              <a:rPr lang="zh-CN" altLang="en-US" sz="2585" dirty="0">
                <a:solidFill>
                  <a:srgbClr val="990033"/>
                </a:solidFill>
              </a:rPr>
              <a:t>语句和</a:t>
            </a:r>
            <a:r>
              <a:rPr lang="en-US" altLang="zh-CN" sz="2585" dirty="0">
                <a:solidFill>
                  <a:srgbClr val="990033"/>
                </a:solidFill>
              </a:rPr>
              <a:t>always</a:t>
            </a:r>
            <a:r>
              <a:rPr lang="zh-CN" altLang="en-US" sz="2585" dirty="0">
                <a:solidFill>
                  <a:srgbClr val="990033"/>
                </a:solidFill>
              </a:rPr>
              <a:t>语句是并发执行的，即执行顺序跟书写次序无关。 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6" grpId="0" animBg="1"/>
      <p:bldP spid="7792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C670D-FDFC-4864-BAA4-2B00E693FB73}" type="slidenum">
              <a:rPr lang="en-US" altLang="zh-CN"/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本次课的教学内容</a:t>
            </a:r>
            <a:endParaRPr lang="zh-CN" altLang="en-US" b="1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198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1034058"/>
            <a:ext cx="7056438" cy="52752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VerilogHDL</a:t>
            </a:r>
            <a:r>
              <a:rPr lang="zh-CN" altLang="en-US" sz="28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语言介绍</a:t>
            </a:r>
            <a:endParaRPr lang="en-US" altLang="zh-CN" sz="2800" b="1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ISE14.7</a:t>
            </a:r>
            <a:r>
              <a:rPr lang="zh-CN" altLang="en-US" sz="28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软件介绍</a:t>
            </a:r>
            <a:endParaRPr lang="zh-CN" altLang="en-US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317989" y="1636836"/>
            <a:ext cx="2076209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ea typeface="仿宋_GB2312" pitchFamily="49" charset="-122"/>
              </a:rPr>
              <a:t>常用词法：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06564" name="Text Box 4"/>
          <p:cNvSpPr txBox="1">
            <a:spLocks noChangeArrowheads="1"/>
          </p:cNvSpPr>
          <p:nvPr/>
        </p:nvSpPr>
        <p:spPr bwMode="auto">
          <a:xfrm>
            <a:off x="716574" y="2434005"/>
            <a:ext cx="402719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>
                <a:ea typeface="仿宋_GB2312" pitchFamily="49" charset="-122"/>
              </a:rPr>
              <a:t>Verilog HDL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区分大小写</a:t>
            </a:r>
            <a:r>
              <a:rPr lang="zh-CN" altLang="en-US" sz="2585">
                <a:ea typeface="仿宋_GB2312" pitchFamily="49" charset="-122"/>
              </a:rPr>
              <a:t>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06565" name="Text Box 5"/>
          <p:cNvSpPr txBox="1">
            <a:spLocks noChangeArrowheads="1"/>
          </p:cNvSpPr>
          <p:nvPr/>
        </p:nvSpPr>
        <p:spPr bwMode="auto">
          <a:xfrm>
            <a:off x="693127" y="3199423"/>
            <a:ext cx="8074269" cy="121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585" dirty="0">
                <a:ea typeface="仿宋_GB2312" pitchFamily="49" charset="-122"/>
              </a:rPr>
              <a:t>Verilog HDL</a:t>
            </a:r>
            <a:r>
              <a:rPr lang="zh-CN" altLang="en-US" sz="2585" dirty="0">
                <a:ea typeface="仿宋_GB2312" pitchFamily="49" charset="-122"/>
              </a:rPr>
              <a:t>的关键字（如：</a:t>
            </a:r>
            <a:r>
              <a:rPr lang="en-US" altLang="zh-CN" sz="2585" dirty="0">
                <a:ea typeface="仿宋_GB2312" pitchFamily="49" charset="-122"/>
              </a:rPr>
              <a:t>always</a:t>
            </a:r>
            <a:r>
              <a:rPr lang="zh-CN" altLang="en-US" sz="2585" dirty="0">
                <a:ea typeface="仿宋_GB2312" pitchFamily="49" charset="-122"/>
              </a:rPr>
              <a:t>、</a:t>
            </a:r>
            <a:r>
              <a:rPr lang="en-US" altLang="zh-CN" sz="2585" dirty="0">
                <a:ea typeface="仿宋_GB2312" pitchFamily="49" charset="-122"/>
              </a:rPr>
              <a:t>and</a:t>
            </a:r>
            <a:r>
              <a:rPr lang="zh-CN" altLang="en-US" sz="2585" dirty="0">
                <a:ea typeface="仿宋_GB2312" pitchFamily="49" charset="-122"/>
              </a:rPr>
              <a:t>、</a:t>
            </a:r>
            <a:r>
              <a:rPr lang="en-US" altLang="zh-CN" sz="2585" dirty="0">
                <a:ea typeface="仿宋_GB2312" pitchFamily="49" charset="-122"/>
              </a:rPr>
              <a:t>input</a:t>
            </a:r>
            <a:r>
              <a:rPr lang="zh-CN" altLang="en-US" sz="2585" dirty="0">
                <a:ea typeface="仿宋_GB2312" pitchFamily="49" charset="-122"/>
              </a:rPr>
              <a:t>等）都采用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小写</a:t>
            </a:r>
            <a:r>
              <a:rPr lang="zh-CN" altLang="en-US" sz="2585" dirty="0">
                <a:ea typeface="仿宋_GB2312" pitchFamily="49" charset="-122"/>
              </a:rPr>
              <a:t>。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783981" y="4693628"/>
            <a:ext cx="4685898" cy="1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 dirty="0">
                <a:ea typeface="仿宋_GB2312" pitchFamily="49" charset="-122"/>
              </a:rPr>
              <a:t>Verilog HDL</a:t>
            </a:r>
            <a:r>
              <a:rPr lang="zh-CN" altLang="en-US" sz="2585" dirty="0">
                <a:ea typeface="仿宋_GB2312" pitchFamily="49" charset="-122"/>
              </a:rPr>
              <a:t>的注释符为：</a:t>
            </a:r>
            <a:endParaRPr lang="zh-CN" altLang="en-US" sz="2585" dirty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   单行注释符：</a:t>
            </a:r>
            <a:r>
              <a:rPr lang="en-US" altLang="zh-CN" sz="2585" dirty="0">
                <a:solidFill>
                  <a:srgbClr val="03650C"/>
                </a:solidFill>
                <a:ea typeface="仿宋_GB2312" pitchFamily="49" charset="-122"/>
              </a:rPr>
              <a:t>//</a:t>
            </a:r>
            <a:endParaRPr lang="en-US" altLang="zh-CN" sz="2585" dirty="0">
              <a:solidFill>
                <a:srgbClr val="03650C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   </a:t>
            </a:r>
            <a:r>
              <a:rPr lang="zh-CN" altLang="en-US" sz="2585" dirty="0">
                <a:ea typeface="仿宋_GB2312" pitchFamily="49" charset="-122"/>
              </a:rPr>
              <a:t>多行注释符：</a:t>
            </a:r>
            <a:r>
              <a:rPr lang="en-US" altLang="zh-CN" sz="2585" dirty="0">
                <a:solidFill>
                  <a:srgbClr val="03650C"/>
                </a:solidFill>
                <a:ea typeface="仿宋_GB2312" pitchFamily="49" charset="-122"/>
              </a:rPr>
              <a:t>/</a:t>
            </a:r>
            <a:r>
              <a:rPr lang="zh-CN" altLang="en-US" sz="2585" dirty="0">
                <a:solidFill>
                  <a:srgbClr val="03650C"/>
                </a:solidFill>
                <a:ea typeface="仿宋_GB2312" pitchFamily="49" charset="-122"/>
              </a:rPr>
              <a:t>＊</a:t>
            </a:r>
            <a:r>
              <a:rPr lang="zh-CN" altLang="en-US" sz="2585" dirty="0">
                <a:ea typeface="仿宋_GB2312" pitchFamily="49" charset="-122"/>
              </a:rPr>
              <a:t>    </a:t>
            </a:r>
            <a:r>
              <a:rPr lang="en-US" altLang="zh-CN" sz="2585" dirty="0">
                <a:ea typeface="仿宋_GB2312" pitchFamily="49" charset="-122"/>
              </a:rPr>
              <a:t>……     </a:t>
            </a:r>
            <a:r>
              <a:rPr lang="zh-CN" altLang="en-US" sz="2585" dirty="0">
                <a:solidFill>
                  <a:srgbClr val="03650C"/>
                </a:solidFill>
                <a:ea typeface="仿宋_GB2312" pitchFamily="49" charset="-122"/>
              </a:rPr>
              <a:t>＊</a:t>
            </a:r>
            <a:r>
              <a:rPr lang="en-US" altLang="zh-CN" sz="2585" dirty="0">
                <a:solidFill>
                  <a:srgbClr val="03650C"/>
                </a:solidFill>
                <a:ea typeface="仿宋_GB2312" pitchFamily="49" charset="-122"/>
              </a:rPr>
              <a:t>/</a:t>
            </a:r>
            <a:endParaRPr lang="en-US" altLang="zh-CN" sz="2585" dirty="0">
              <a:solidFill>
                <a:srgbClr val="03650C"/>
              </a:solidFill>
              <a:ea typeface="仿宋_GB2312" pitchFamily="49" charset="-122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35018" y="130290"/>
            <a:ext cx="5383823" cy="490904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325">
                <a:solidFill>
                  <a:schemeClr val="bg1"/>
                </a:solidFill>
              </a:rPr>
              <a:t>3 </a:t>
            </a:r>
            <a:r>
              <a:rPr lang="zh-CN" altLang="en-US" sz="3325">
                <a:solidFill>
                  <a:schemeClr val="bg1"/>
                </a:solidFill>
              </a:rPr>
              <a:t>数据类型及常量、变量</a:t>
            </a:r>
            <a:endParaRPr lang="zh-CN" altLang="en-US" sz="3325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animBg="1" autoUpdateAnimBg="0"/>
      <p:bldP spid="706564" grpId="0" autoUpdateAnimBg="0"/>
      <p:bldP spid="706565" grpId="0" autoUpdateAnimBg="0"/>
      <p:bldP spid="70656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252047" y="1389185"/>
            <a:ext cx="232556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一</a:t>
            </a:r>
            <a:r>
              <a:rPr lang="en-US" altLang="zh-CN" sz="2585">
                <a:solidFill>
                  <a:srgbClr val="990033"/>
                </a:solidFill>
              </a:rPr>
              <a:t>.</a:t>
            </a:r>
            <a:r>
              <a:rPr lang="zh-CN" altLang="en-US" sz="2585">
                <a:solidFill>
                  <a:srgbClr val="990033"/>
                </a:solidFill>
              </a:rPr>
              <a:t>数字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915866" y="2787162"/>
            <a:ext cx="48045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语法：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&lt;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位宽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&gt; </a:t>
            </a:r>
            <a:r>
              <a:rPr lang="en-US" altLang="zh-CN" sz="2585"/>
              <a:t>' 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&lt;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进制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&gt; &lt;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数值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&gt;.</a:t>
            </a:r>
            <a:endParaRPr lang="en-US" altLang="zh-CN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0484" name="Rectangle 44"/>
          <p:cNvSpPr>
            <a:spLocks noChangeArrowheads="1"/>
          </p:cNvSpPr>
          <p:nvPr/>
        </p:nvSpPr>
        <p:spPr bwMode="auto">
          <a:xfrm>
            <a:off x="467544" y="182986"/>
            <a:ext cx="1225015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955" b="1" dirty="0"/>
              <a:t>1 </a:t>
            </a:r>
            <a:r>
              <a:rPr lang="zh-CN" altLang="en-US" sz="2955" b="1" dirty="0"/>
              <a:t>常量</a:t>
            </a:r>
            <a:endParaRPr lang="zh-CN" altLang="en-US" sz="2955" b="1" dirty="0"/>
          </a:p>
        </p:txBody>
      </p:sp>
      <p:sp>
        <p:nvSpPr>
          <p:cNvPr id="707630" name="AutoShape 46"/>
          <p:cNvSpPr>
            <a:spLocks noChangeArrowheads="1"/>
          </p:cNvSpPr>
          <p:nvPr/>
        </p:nvSpPr>
        <p:spPr bwMode="auto">
          <a:xfrm>
            <a:off x="2244969" y="1257301"/>
            <a:ext cx="3190143" cy="530469"/>
          </a:xfrm>
          <a:prstGeom prst="wedgeRoundRectCallout">
            <a:avLst>
              <a:gd name="adj1" fmla="val -35440"/>
              <a:gd name="adj2" fmla="val 261324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chemeClr val="accent2"/>
                </a:solidFill>
              </a:rPr>
              <a:t>对应</a:t>
            </a:r>
            <a:r>
              <a:rPr lang="zh-CN" altLang="en-US" sz="2585">
                <a:solidFill>
                  <a:srgbClr val="FF0000"/>
                </a:solidFill>
              </a:rPr>
              <a:t>二进制</a:t>
            </a:r>
            <a:r>
              <a:rPr lang="zh-CN" altLang="en-US" sz="2585">
                <a:solidFill>
                  <a:schemeClr val="accent2"/>
                </a:solidFill>
              </a:rPr>
              <a:t>的宽度</a:t>
            </a:r>
            <a:endParaRPr lang="zh-CN" altLang="en-US" sz="2585">
              <a:solidFill>
                <a:schemeClr val="accent2"/>
              </a:solidFill>
            </a:endParaRPr>
          </a:p>
        </p:txBody>
      </p:sp>
      <p:sp>
        <p:nvSpPr>
          <p:cNvPr id="707631" name="AutoShape 47"/>
          <p:cNvSpPr>
            <a:spLocks noChangeArrowheads="1"/>
          </p:cNvSpPr>
          <p:nvPr/>
        </p:nvSpPr>
        <p:spPr bwMode="auto">
          <a:xfrm>
            <a:off x="4106008" y="1389185"/>
            <a:ext cx="1795097" cy="863112"/>
          </a:xfrm>
          <a:prstGeom prst="wedgeRoundRectCallout">
            <a:avLst>
              <a:gd name="adj1" fmla="val -58815"/>
              <a:gd name="adj2" fmla="val 125722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chemeClr val="accent2"/>
                </a:solidFill>
              </a:rPr>
              <a:t>进制说明</a:t>
            </a:r>
            <a:endParaRPr lang="zh-CN" altLang="en-US" sz="2585">
              <a:solidFill>
                <a:schemeClr val="accent2"/>
              </a:solidFill>
            </a:endParaRPr>
          </a:p>
        </p:txBody>
      </p:sp>
      <p:grpSp>
        <p:nvGrpSpPr>
          <p:cNvPr id="707635" name="Group 51"/>
          <p:cNvGrpSpPr/>
          <p:nvPr/>
        </p:nvGrpSpPr>
        <p:grpSpPr bwMode="auto">
          <a:xfrm>
            <a:off x="2776904" y="1839059"/>
            <a:ext cx="3456842" cy="997926"/>
            <a:chOff x="1351" y="164"/>
            <a:chExt cx="2359" cy="681"/>
          </a:xfrm>
        </p:grpSpPr>
        <p:sp>
          <p:nvSpPr>
            <p:cNvPr id="20489" name="AutoShape 49"/>
            <p:cNvSpPr/>
            <p:nvPr/>
          </p:nvSpPr>
          <p:spPr bwMode="auto">
            <a:xfrm rot="-5400000">
              <a:off x="1645" y="324"/>
              <a:ext cx="227" cy="816"/>
            </a:xfrm>
            <a:prstGeom prst="rightBrace">
              <a:avLst>
                <a:gd name="adj1" fmla="val 29956"/>
                <a:gd name="adj2" fmla="val 46556"/>
              </a:avLst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20490" name="AutoShape 50"/>
            <p:cNvSpPr>
              <a:spLocks noChangeArrowheads="1"/>
            </p:cNvSpPr>
            <p:nvPr/>
          </p:nvSpPr>
          <p:spPr bwMode="auto">
            <a:xfrm>
              <a:off x="1623" y="164"/>
              <a:ext cx="2087" cy="363"/>
            </a:xfrm>
            <a:prstGeom prst="wedgeRectCallout">
              <a:avLst>
                <a:gd name="adj1" fmla="val -41421"/>
                <a:gd name="adj2" fmla="val 70111"/>
              </a:avLst>
            </a:prstGeom>
            <a:solidFill>
              <a:srgbClr val="FFCC99"/>
            </a:solidFill>
            <a:ln w="2857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solidFill>
                    <a:schemeClr val="accent2"/>
                  </a:solidFill>
                </a:rPr>
                <a:t>十进制可缺省</a:t>
              </a:r>
              <a:endParaRPr lang="zh-CN" altLang="en-US" sz="2585">
                <a:solidFill>
                  <a:schemeClr val="accent2"/>
                </a:solidFill>
              </a:endParaRPr>
            </a:p>
          </p:txBody>
        </p:sp>
      </p:grpSp>
      <p:sp>
        <p:nvSpPr>
          <p:cNvPr id="707637" name="AutoShape 53"/>
          <p:cNvSpPr>
            <a:spLocks noChangeArrowheads="1"/>
          </p:cNvSpPr>
          <p:nvPr/>
        </p:nvSpPr>
        <p:spPr bwMode="auto">
          <a:xfrm>
            <a:off x="583224" y="4048859"/>
            <a:ext cx="2992315" cy="2193680"/>
          </a:xfrm>
          <a:prstGeom prst="wedgeRoundRectCallout">
            <a:avLst>
              <a:gd name="adj1" fmla="val 58620"/>
              <a:gd name="adj2" fmla="val -88144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00"/>
                </a:solidFill>
              </a:rPr>
              <a:t>四种进制表示方式：</a:t>
            </a:r>
            <a:endParaRPr lang="zh-CN" altLang="en-US" sz="2215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二进制（</a:t>
            </a:r>
            <a:r>
              <a:rPr lang="en-US" altLang="zh-CN" sz="2215"/>
              <a:t>b</a:t>
            </a:r>
            <a:r>
              <a:rPr lang="zh-CN" altLang="en-US" sz="2215"/>
              <a:t>或</a:t>
            </a:r>
            <a:r>
              <a:rPr lang="en-US" altLang="zh-CN" sz="2215"/>
              <a:t>B</a:t>
            </a:r>
            <a:r>
              <a:rPr lang="zh-CN" altLang="en-US" sz="2215"/>
              <a:t>）</a:t>
            </a:r>
            <a:endParaRPr lang="zh-CN" altLang="en-US" sz="2215"/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八进制（</a:t>
            </a:r>
            <a:r>
              <a:rPr lang="en-US" altLang="zh-CN" sz="2215"/>
              <a:t>o</a:t>
            </a:r>
            <a:r>
              <a:rPr lang="zh-CN" altLang="en-US" sz="2215"/>
              <a:t>或</a:t>
            </a:r>
            <a:r>
              <a:rPr lang="en-US" altLang="zh-CN" sz="2215"/>
              <a:t>O</a:t>
            </a:r>
            <a:r>
              <a:rPr lang="zh-CN" altLang="en-US" sz="2215"/>
              <a:t>）</a:t>
            </a:r>
            <a:endParaRPr lang="zh-CN" altLang="en-US" sz="2215"/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十六进制（</a:t>
            </a:r>
            <a:r>
              <a:rPr lang="en-US" altLang="zh-CN" sz="2215"/>
              <a:t>h</a:t>
            </a:r>
            <a:r>
              <a:rPr lang="zh-CN" altLang="en-US" sz="2215"/>
              <a:t>或</a:t>
            </a:r>
            <a:r>
              <a:rPr lang="en-US" altLang="zh-CN" sz="2215"/>
              <a:t>H</a:t>
            </a:r>
            <a:r>
              <a:rPr lang="zh-CN" altLang="en-US" sz="2215"/>
              <a:t>）</a:t>
            </a:r>
            <a:endParaRPr lang="zh-CN" altLang="en-US" sz="2215"/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十进制（</a:t>
            </a:r>
            <a:r>
              <a:rPr lang="en-US" altLang="zh-CN" sz="2215"/>
              <a:t>d</a:t>
            </a:r>
            <a:r>
              <a:rPr lang="zh-CN" altLang="en-US" sz="2215"/>
              <a:t>或</a:t>
            </a:r>
            <a:r>
              <a:rPr lang="en-US" altLang="zh-CN" sz="2215"/>
              <a:t>D</a:t>
            </a:r>
            <a:r>
              <a:rPr lang="zh-CN" altLang="en-US" sz="2215"/>
              <a:t>）</a:t>
            </a:r>
            <a:endParaRPr lang="zh-CN" altLang="en-US" sz="221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/>
      <p:bldP spid="707588" grpId="0" autoUpdateAnimBg="0"/>
      <p:bldP spid="707630" grpId="0" animBg="1"/>
      <p:bldP spid="707631" grpId="0" animBg="1"/>
      <p:bldP spid="7076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251520" y="975599"/>
            <a:ext cx="311976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 dirty="0">
                <a:ea typeface="仿宋_GB2312" pitchFamily="49" charset="-122"/>
              </a:rPr>
              <a:t>4</a:t>
            </a:r>
            <a:r>
              <a:rPr lang="zh-CN" altLang="en-US" sz="2585" dirty="0">
                <a:ea typeface="仿宋_GB2312" pitchFamily="49" charset="-122"/>
              </a:rPr>
              <a:t>种进制表示方式：</a:t>
            </a:r>
            <a:endParaRPr lang="zh-CN" altLang="en-US" sz="2585" dirty="0">
              <a:ea typeface="仿宋_GB2312" pitchFamily="49" charset="-122"/>
            </a:endParaRPr>
          </a:p>
        </p:txBody>
      </p:sp>
      <p:graphicFrame>
        <p:nvGraphicFramePr>
          <p:cNvPr id="751661" name="Group 45"/>
          <p:cNvGraphicFramePr>
            <a:graphicFrameLocks noGrp="1"/>
          </p:cNvGraphicFramePr>
          <p:nvPr/>
        </p:nvGraphicFramePr>
        <p:xfrm>
          <a:off x="133351" y="2514600"/>
          <a:ext cx="8877300" cy="3556488"/>
        </p:xfrm>
        <a:graphic>
          <a:graphicData uri="http://schemas.openxmlformats.org/drawingml/2006/table">
            <a:tbl>
              <a:tblPr/>
              <a:tblGrid>
                <a:gridCol w="1381079"/>
                <a:gridCol w="1171621"/>
                <a:gridCol w="2829657"/>
                <a:gridCol w="3494943"/>
              </a:tblGrid>
              <a:tr h="4923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数制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进制符号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2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（不定值），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（高阻）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11000101, 8'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1010zzzz,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0101xxxx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1010zzz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8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八进制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0~7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305, 7'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12z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0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0~9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4'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61,45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96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anose="02010600030101010101" pitchFamily="2" charset="-122"/>
                        </a:rPr>
                        <a:t>十六进制</a:t>
                      </a:r>
                      <a:endParaRPr kumimoji="1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8'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c5, 8'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az, 8‘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cx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5" marB="422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1660" name="AutoShape 44"/>
          <p:cNvSpPr>
            <a:spLocks noChangeArrowheads="1"/>
          </p:cNvSpPr>
          <p:nvPr/>
        </p:nvSpPr>
        <p:spPr bwMode="auto">
          <a:xfrm>
            <a:off x="4704939" y="263769"/>
            <a:ext cx="4305713" cy="1969477"/>
          </a:xfrm>
          <a:prstGeom prst="wedgeRoundRectCallout">
            <a:avLst>
              <a:gd name="adj1" fmla="val -28014"/>
              <a:gd name="adj2" fmla="val 168602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990033"/>
                </a:solidFill>
              </a:rPr>
              <a:t>注意：</a:t>
            </a:r>
            <a:endParaRPr lang="zh-CN" altLang="en-US" sz="2585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/>
              <a:t>位宽小于相应数值的实际位数时，相应的高位部分被忽略 ，</a:t>
            </a:r>
            <a:r>
              <a:rPr lang="en-US" altLang="zh-CN" sz="2215" dirty="0"/>
              <a:t>4'</a:t>
            </a:r>
            <a:r>
              <a:rPr lang="en-US" altLang="zh-CN" sz="2215" dirty="0">
                <a:solidFill>
                  <a:srgbClr val="FF0000"/>
                </a:solidFill>
              </a:rPr>
              <a:t>d</a:t>
            </a:r>
            <a:r>
              <a:rPr lang="en-US" altLang="zh-CN" sz="2215" dirty="0"/>
              <a:t>61</a:t>
            </a:r>
            <a:r>
              <a:rPr lang="zh-CN" altLang="en-US" sz="2215" dirty="0"/>
              <a:t>与</a:t>
            </a:r>
            <a:r>
              <a:rPr lang="en-US" altLang="zh-CN" sz="2215" dirty="0"/>
              <a:t>4‘</a:t>
            </a:r>
            <a:r>
              <a:rPr lang="en-US" altLang="zh-CN" sz="2215" dirty="0">
                <a:solidFill>
                  <a:srgbClr val="FF0000"/>
                </a:solidFill>
              </a:rPr>
              <a:t>B</a:t>
            </a:r>
            <a:r>
              <a:rPr lang="en-US" altLang="zh-CN" sz="2215" dirty="0"/>
              <a:t>1101</a:t>
            </a:r>
            <a:r>
              <a:rPr lang="zh-CN" altLang="en-US" sz="2215" dirty="0"/>
              <a:t>相同。</a:t>
            </a:r>
            <a:endParaRPr lang="zh-CN" altLang="en-US" sz="2215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 dirty="0"/>
              <a:t>61=</a:t>
            </a:r>
            <a:r>
              <a:rPr lang="zh-CN" altLang="en-US" sz="2215" dirty="0"/>
              <a:t>（</a:t>
            </a:r>
            <a:r>
              <a:rPr lang="en-US" altLang="zh-CN" sz="2215" dirty="0"/>
              <a:t>111101</a:t>
            </a:r>
            <a:r>
              <a:rPr lang="zh-CN" altLang="en-US" sz="2215" dirty="0"/>
              <a:t>）</a:t>
            </a:r>
            <a:r>
              <a:rPr lang="en-US" altLang="zh-CN" sz="2215" baseline="-25000" dirty="0"/>
              <a:t>2</a:t>
            </a:r>
            <a:endParaRPr lang="en-US" altLang="zh-CN" sz="2215" baseline="-25000" dirty="0"/>
          </a:p>
        </p:txBody>
      </p:sp>
      <p:sp>
        <p:nvSpPr>
          <p:cNvPr id="751662" name="AutoShape 46"/>
          <p:cNvSpPr>
            <a:spLocks noChangeArrowheads="1"/>
          </p:cNvSpPr>
          <p:nvPr/>
        </p:nvSpPr>
        <p:spPr bwMode="auto">
          <a:xfrm>
            <a:off x="1925515" y="1502020"/>
            <a:ext cx="2392974" cy="731226"/>
          </a:xfrm>
          <a:prstGeom prst="wedgeRoundRectCallout">
            <a:avLst>
              <a:gd name="adj1" fmla="val -4824"/>
              <a:gd name="adj2" fmla="val 375755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不允许用</a:t>
            </a:r>
            <a:r>
              <a:rPr lang="en-US" altLang="zh-CN" sz="2585">
                <a:solidFill>
                  <a:srgbClr val="990033"/>
                </a:solidFill>
              </a:rPr>
              <a:t>x</a:t>
            </a:r>
            <a:r>
              <a:rPr lang="zh-CN" altLang="en-US" sz="2585">
                <a:solidFill>
                  <a:srgbClr val="990033"/>
                </a:solidFill>
              </a:rPr>
              <a:t>和</a:t>
            </a:r>
            <a:r>
              <a:rPr lang="en-US" altLang="zh-CN" sz="2585">
                <a:solidFill>
                  <a:srgbClr val="990033"/>
                </a:solidFill>
              </a:rPr>
              <a:t>z</a:t>
            </a:r>
            <a:endParaRPr lang="en-US" altLang="zh-CN" sz="2215" baseline="-25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 autoUpdateAnimBg="0"/>
      <p:bldP spid="751660" grpId="0" animBg="1"/>
      <p:bldP spid="751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528" y="281138"/>
            <a:ext cx="198120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solidFill>
                  <a:srgbClr val="990033"/>
                </a:solidFill>
              </a:rPr>
              <a:t>二</a:t>
            </a:r>
            <a:r>
              <a:rPr lang="en-US" altLang="zh-CN" sz="2955" dirty="0">
                <a:solidFill>
                  <a:srgbClr val="990033"/>
                </a:solidFill>
              </a:rPr>
              <a:t>.  </a:t>
            </a:r>
            <a:r>
              <a:rPr lang="zh-CN" altLang="en-US" sz="2955" dirty="0">
                <a:solidFill>
                  <a:srgbClr val="990033"/>
                </a:solidFill>
              </a:rPr>
              <a:t>常量</a:t>
            </a:r>
            <a:endParaRPr lang="zh-CN" altLang="en-US" sz="2955" dirty="0">
              <a:solidFill>
                <a:srgbClr val="990033"/>
              </a:solidFill>
            </a:endParaRP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609600" y="1015512"/>
            <a:ext cx="118013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语法：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08612" name="Rectangle 4"/>
          <p:cNvSpPr>
            <a:spLocks noChangeArrowheads="1"/>
          </p:cNvSpPr>
          <p:nvPr/>
        </p:nvSpPr>
        <p:spPr bwMode="auto">
          <a:xfrm>
            <a:off x="716574" y="1629508"/>
            <a:ext cx="819006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parameter</a:t>
            </a:r>
            <a:r>
              <a:rPr lang="en-US" altLang="zh-CN" sz="2585">
                <a:ea typeface="仿宋_GB2312" pitchFamily="49" charset="-122"/>
              </a:rPr>
              <a:t>   </a:t>
            </a:r>
            <a:r>
              <a:rPr lang="zh-CN" altLang="en-US" sz="2585">
                <a:ea typeface="仿宋_GB2312" pitchFamily="49" charset="-122"/>
              </a:rPr>
              <a:t>参数名</a:t>
            </a:r>
            <a:r>
              <a:rPr lang="en-US" altLang="zh-CN" sz="2585">
                <a:ea typeface="仿宋_GB2312" pitchFamily="49" charset="-122"/>
              </a:rPr>
              <a:t>1=</a:t>
            </a:r>
            <a:r>
              <a:rPr lang="zh-CN" altLang="en-US" sz="2585">
                <a:ea typeface="仿宋_GB2312" pitchFamily="49" charset="-122"/>
              </a:rPr>
              <a:t>表达式，参数名</a:t>
            </a:r>
            <a:r>
              <a:rPr lang="en-US" altLang="zh-CN" sz="2585">
                <a:ea typeface="仿宋_GB2312" pitchFamily="49" charset="-122"/>
              </a:rPr>
              <a:t>2=</a:t>
            </a:r>
            <a:r>
              <a:rPr lang="zh-CN" altLang="en-US" sz="2585">
                <a:ea typeface="仿宋_GB2312" pitchFamily="49" charset="-122"/>
              </a:rPr>
              <a:t>表达式，</a:t>
            </a:r>
            <a:r>
              <a:rPr lang="en-US" altLang="zh-CN" sz="2585">
                <a:ea typeface="仿宋_GB2312" pitchFamily="49" charset="-122"/>
              </a:rPr>
              <a:t>…… </a:t>
            </a:r>
            <a:r>
              <a:rPr lang="zh-CN" altLang="en-US" sz="2585">
                <a:ea typeface="仿宋_GB2312" pitchFamily="49" charset="-122"/>
              </a:rPr>
              <a:t>；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678474" y="2593731"/>
            <a:ext cx="84830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例：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983273" y="3157905"/>
            <a:ext cx="349647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parameter</a:t>
            </a:r>
            <a:r>
              <a:rPr lang="en-US" altLang="zh-CN" sz="2585">
                <a:ea typeface="仿宋_GB2312" pitchFamily="49" charset="-122"/>
              </a:rPr>
              <a:t>  count_bits=8;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983274" y="3802674"/>
            <a:ext cx="438613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parameter</a:t>
            </a:r>
            <a:r>
              <a:rPr lang="en-US" altLang="zh-CN" sz="2585">
                <a:ea typeface="仿宋_GB2312" pitchFamily="49" charset="-122"/>
              </a:rPr>
              <a:t>  sel=8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code=8’ha3;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983273" y="4334608"/>
            <a:ext cx="676018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parameter</a:t>
            </a:r>
            <a:r>
              <a:rPr lang="en-US" altLang="zh-CN" sz="2585">
                <a:ea typeface="仿宋_GB2312" pitchFamily="49" charset="-122"/>
              </a:rPr>
              <a:t>  datawidth=8;addrwidth= datawidth*2;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08617" name="Text Box 9"/>
          <p:cNvSpPr txBox="1">
            <a:spLocks noChangeArrowheads="1"/>
          </p:cNvSpPr>
          <p:nvPr/>
        </p:nvSpPr>
        <p:spPr bwMode="auto">
          <a:xfrm>
            <a:off x="650631" y="5285643"/>
            <a:ext cx="781496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使用常量的目的：</a:t>
            </a:r>
            <a:r>
              <a:rPr lang="zh-CN" altLang="en-US" sz="2585">
                <a:ea typeface="仿宋_GB2312" pitchFamily="49" charset="-122"/>
              </a:rPr>
              <a:t>（</a:t>
            </a:r>
            <a:r>
              <a:rPr lang="en-US" altLang="zh-CN" sz="2585">
                <a:ea typeface="仿宋_GB2312" pitchFamily="49" charset="-122"/>
              </a:rPr>
              <a:t>1</a:t>
            </a:r>
            <a:r>
              <a:rPr lang="zh-CN" altLang="en-US" sz="2585">
                <a:ea typeface="仿宋_GB2312" pitchFamily="49" charset="-122"/>
              </a:rPr>
              <a:t>）便于阅读，（</a:t>
            </a:r>
            <a:r>
              <a:rPr lang="en-US" altLang="zh-CN" sz="2585">
                <a:ea typeface="仿宋_GB2312" pitchFamily="49" charset="-122"/>
              </a:rPr>
              <a:t>2</a:t>
            </a:r>
            <a:r>
              <a:rPr lang="zh-CN" altLang="en-US" sz="2585">
                <a:ea typeface="仿宋_GB2312" pitchFamily="49" charset="-122"/>
              </a:rPr>
              <a:t>）便于修改。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109546" y="5930412"/>
            <a:ext cx="2924908" cy="663819"/>
          </a:xfrm>
          <a:prstGeom prst="wedgeRoundRectCallout">
            <a:avLst>
              <a:gd name="adj1" fmla="val -66083"/>
              <a:gd name="adj2" fmla="val -100995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以</a:t>
            </a:r>
            <a:r>
              <a:rPr lang="en-US" altLang="zh-CN" sz="2585">
                <a:solidFill>
                  <a:srgbClr val="990033"/>
                </a:solidFill>
              </a:rPr>
              <a:t>n</a:t>
            </a:r>
            <a:r>
              <a:rPr lang="zh-CN" altLang="en-US" sz="2585">
                <a:solidFill>
                  <a:srgbClr val="990033"/>
                </a:solidFill>
              </a:rPr>
              <a:t>位计算器为例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autoUpdateAnimBg="0"/>
      <p:bldP spid="708612" grpId="0" autoUpdateAnimBg="0"/>
      <p:bldP spid="708613" grpId="0" autoUpdateAnimBg="0"/>
      <p:bldP spid="708614" grpId="0" autoUpdateAnimBg="0"/>
      <p:bldP spid="708615" grpId="0" autoUpdateAnimBg="0"/>
      <p:bldP spid="708616" grpId="0" autoUpdateAnimBg="0"/>
      <p:bldP spid="708617" grpId="0" autoUpdateAnimBg="0"/>
      <p:bldP spid="7086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ChangeArrowheads="1"/>
          </p:cNvSpPr>
          <p:nvPr/>
        </p:nvSpPr>
        <p:spPr bwMode="auto">
          <a:xfrm>
            <a:off x="1049215" y="1185496"/>
            <a:ext cx="7315200" cy="526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module </a:t>
            </a:r>
            <a:r>
              <a:rPr lang="en-US" altLang="zh-CN" sz="2215">
                <a:ea typeface="仿宋_GB2312" pitchFamily="49" charset="-122"/>
              </a:rPr>
              <a:t>counter8 (out, cout, data, load, cin, clk);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parameter  count_bits=8; </a:t>
            </a:r>
            <a:endParaRPr lang="en-US" altLang="zh-CN" sz="2585">
              <a:solidFill>
                <a:srgbClr val="FF0000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215">
                <a:ea typeface="仿宋_GB2312" pitchFamily="49" charset="-122"/>
              </a:rPr>
              <a:t>   [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count_bits</a:t>
            </a:r>
            <a:r>
              <a:rPr lang="en-US" altLang="zh-CN" sz="2215">
                <a:ea typeface="仿宋_GB2312" pitchFamily="49" charset="-122"/>
              </a:rPr>
              <a:t> :1] out;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215">
                <a:ea typeface="仿宋_GB2312" pitchFamily="49" charset="-122"/>
              </a:rPr>
              <a:t>   cout;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215">
                <a:ea typeface="仿宋_GB2312" pitchFamily="49" charset="-122"/>
              </a:rPr>
              <a:t>   load, cin, clk;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215">
                <a:ea typeface="仿宋_GB2312" pitchFamily="49" charset="-122"/>
              </a:rPr>
              <a:t>  [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count_bits</a:t>
            </a:r>
            <a:r>
              <a:rPr lang="en-US" altLang="zh-CN" sz="2215">
                <a:ea typeface="仿宋_GB2312" pitchFamily="49" charset="-122"/>
              </a:rPr>
              <a:t> :1] data;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215">
                <a:ea typeface="仿宋_GB2312" pitchFamily="49" charset="-122"/>
              </a:rPr>
              <a:t>     [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count_bits</a:t>
            </a:r>
            <a:r>
              <a:rPr lang="en-US" altLang="zh-CN" sz="2215">
                <a:ea typeface="仿宋_GB2312" pitchFamily="49" charset="-122"/>
              </a:rPr>
              <a:t> :1] out;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215">
                <a:ea typeface="仿宋_GB2312" pitchFamily="49" charset="-122"/>
              </a:rPr>
              <a:t> @(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posedge</a:t>
            </a:r>
            <a:r>
              <a:rPr lang="en-US" altLang="zh-CN" sz="2215">
                <a:ea typeface="仿宋_GB2312" pitchFamily="49" charset="-122"/>
              </a:rPr>
              <a:t> clk) 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 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  (load)    out= data;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 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else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	out = out + cin;  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assign</a:t>
            </a:r>
            <a:r>
              <a:rPr lang="en-US" altLang="zh-CN" sz="2215">
                <a:ea typeface="仿宋_GB2312" pitchFamily="49" charset="-122"/>
              </a:rPr>
              <a:t> cout=&amp;out&amp;cin; 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</p:txBody>
      </p:sp>
      <p:grpSp>
        <p:nvGrpSpPr>
          <p:cNvPr id="705559" name="Group 23"/>
          <p:cNvGrpSpPr/>
          <p:nvPr/>
        </p:nvGrpSpPr>
        <p:grpSpPr bwMode="auto">
          <a:xfrm>
            <a:off x="0" y="2050073"/>
            <a:ext cx="2819400" cy="1195754"/>
            <a:chOff x="0" y="1536"/>
            <a:chExt cx="1776" cy="816"/>
          </a:xfrm>
        </p:grpSpPr>
        <p:sp>
          <p:nvSpPr>
            <p:cNvPr id="23559" name="Line 24"/>
            <p:cNvSpPr>
              <a:spLocks noChangeShapeType="1"/>
            </p:cNvSpPr>
            <p:nvPr/>
          </p:nvSpPr>
          <p:spPr bwMode="auto">
            <a:xfrm flipH="1">
              <a:off x="432" y="1536"/>
              <a:ext cx="12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23560" name="Line 25"/>
            <p:cNvSpPr>
              <a:spLocks noChangeShapeType="1"/>
            </p:cNvSpPr>
            <p:nvPr/>
          </p:nvSpPr>
          <p:spPr bwMode="auto">
            <a:xfrm flipH="1" flipV="1">
              <a:off x="480" y="1872"/>
              <a:ext cx="120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23561" name="Line 26"/>
            <p:cNvSpPr>
              <a:spLocks noChangeShapeType="1"/>
            </p:cNvSpPr>
            <p:nvPr/>
          </p:nvSpPr>
          <p:spPr bwMode="auto">
            <a:xfrm flipH="1" flipV="1">
              <a:off x="480" y="1920"/>
              <a:ext cx="129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23562" name="Rectangle 27"/>
            <p:cNvSpPr>
              <a:spLocks noChangeArrowheads="1"/>
            </p:cNvSpPr>
            <p:nvPr/>
          </p:nvSpPr>
          <p:spPr bwMode="auto">
            <a:xfrm>
              <a:off x="0" y="1728"/>
              <a:ext cx="474" cy="29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15">
                  <a:solidFill>
                    <a:srgbClr val="FF0066"/>
                  </a:solidFill>
                  <a:ea typeface="仿宋_GB2312" pitchFamily="49" charset="-122"/>
                </a:rPr>
                <a:t>常量</a:t>
              </a:r>
              <a:endParaRPr lang="zh-CN" altLang="en-US" sz="2215">
                <a:solidFill>
                  <a:srgbClr val="FF0066"/>
                </a:solidFill>
                <a:ea typeface="仿宋_GB2312" pitchFamily="49" charset="-122"/>
              </a:endParaRPr>
            </a:p>
          </p:txBody>
        </p:sp>
      </p:grpSp>
      <p:sp>
        <p:nvSpPr>
          <p:cNvPr id="705565" name="AutoShape 29"/>
          <p:cNvSpPr>
            <a:spLocks noChangeArrowheads="1"/>
          </p:cNvSpPr>
          <p:nvPr/>
        </p:nvSpPr>
        <p:spPr bwMode="auto">
          <a:xfrm>
            <a:off x="3974123" y="413239"/>
            <a:ext cx="3921369" cy="731227"/>
          </a:xfrm>
          <a:prstGeom prst="wedgeRectCallout">
            <a:avLst>
              <a:gd name="adj1" fmla="val -56616"/>
              <a:gd name="adj2" fmla="val 116532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66"/>
                </a:solidFill>
              </a:rPr>
              <a:t>常量：定义计数器的位数</a:t>
            </a:r>
            <a:endParaRPr lang="zh-CN" altLang="en-US" sz="2585">
              <a:solidFill>
                <a:srgbClr val="FF0066"/>
              </a:solidFill>
            </a:endParaRPr>
          </a:p>
        </p:txBody>
      </p:sp>
      <p:sp>
        <p:nvSpPr>
          <p:cNvPr id="705566" name="AutoShape 30"/>
          <p:cNvSpPr>
            <a:spLocks noChangeArrowheads="1"/>
          </p:cNvSpPr>
          <p:nvPr/>
        </p:nvSpPr>
        <p:spPr bwMode="auto">
          <a:xfrm>
            <a:off x="5635869" y="2647951"/>
            <a:ext cx="3190143" cy="1129811"/>
          </a:xfrm>
          <a:prstGeom prst="wedgeRectCallout">
            <a:avLst>
              <a:gd name="adj1" fmla="val -79120"/>
              <a:gd name="adj2" fmla="val -128079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7030A0"/>
                </a:solidFill>
              </a:rPr>
              <a:t>   </a:t>
            </a:r>
            <a:r>
              <a:rPr lang="zh-CN" altLang="en-US" sz="2585">
                <a:solidFill>
                  <a:srgbClr val="7030A0"/>
                </a:solidFill>
              </a:rPr>
              <a:t>修改常数值即可修改计数器的位数</a:t>
            </a:r>
            <a:endParaRPr lang="zh-CN" altLang="en-US" sz="2585">
              <a:solidFill>
                <a:srgbClr val="7030A0"/>
              </a:solidFill>
            </a:endParaRPr>
          </a:p>
        </p:txBody>
      </p:sp>
      <p:sp>
        <p:nvSpPr>
          <p:cNvPr id="23558" name="Rectangle 31"/>
          <p:cNvSpPr>
            <a:spLocks noChangeArrowheads="1"/>
          </p:cNvSpPr>
          <p:nvPr/>
        </p:nvSpPr>
        <p:spPr bwMode="auto">
          <a:xfrm>
            <a:off x="251520" y="304738"/>
            <a:ext cx="167706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rgbClr val="990033"/>
                </a:solidFill>
              </a:rPr>
              <a:t>n</a:t>
            </a:r>
            <a:r>
              <a:rPr lang="zh-CN" altLang="en-US" sz="2585" dirty="0">
                <a:solidFill>
                  <a:srgbClr val="990033"/>
                </a:solidFill>
              </a:rPr>
              <a:t>位计算器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8" grpId="0"/>
      <p:bldP spid="705565" grpId="0" animBg="1"/>
      <p:bldP spid="7055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441082" y="1449266"/>
            <a:ext cx="207058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990033"/>
                </a:solidFill>
              </a:rPr>
              <a:t>一、分类：</a:t>
            </a:r>
            <a:endParaRPr lang="zh-CN" altLang="en-US" sz="2955">
              <a:solidFill>
                <a:srgbClr val="990033"/>
              </a:solidFill>
            </a:endParaRPr>
          </a:p>
        </p:txBody>
      </p:sp>
      <p:grpSp>
        <p:nvGrpSpPr>
          <p:cNvPr id="709669" name="Group 37"/>
          <p:cNvGrpSpPr/>
          <p:nvPr/>
        </p:nvGrpSpPr>
        <p:grpSpPr bwMode="auto">
          <a:xfrm>
            <a:off x="1447800" y="2322636"/>
            <a:ext cx="4633546" cy="3015761"/>
            <a:chOff x="988" y="1207"/>
            <a:chExt cx="3162" cy="2058"/>
          </a:xfrm>
        </p:grpSpPr>
        <p:sp>
          <p:nvSpPr>
            <p:cNvPr id="24583" name="AutoShape 5"/>
            <p:cNvSpPr/>
            <p:nvPr/>
          </p:nvSpPr>
          <p:spPr bwMode="auto">
            <a:xfrm>
              <a:off x="988" y="1253"/>
              <a:ext cx="227" cy="1860"/>
            </a:xfrm>
            <a:prstGeom prst="leftBrace">
              <a:avLst>
                <a:gd name="adj1" fmla="val 6828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24584" name="Text Box 6"/>
            <p:cNvSpPr txBox="1">
              <a:spLocks noChangeArrowheads="1"/>
            </p:cNvSpPr>
            <p:nvPr/>
          </p:nvSpPr>
          <p:spPr bwMode="auto">
            <a:xfrm>
              <a:off x="1260" y="1207"/>
              <a:ext cx="229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ea typeface="仿宋_GB2312" pitchFamily="49" charset="-122"/>
                </a:rPr>
                <a:t>网络型（</a:t>
              </a:r>
              <a:r>
                <a:rPr lang="en-US" altLang="zh-CN" sz="2585">
                  <a:ea typeface="仿宋_GB2312" pitchFamily="49" charset="-122"/>
                </a:rPr>
                <a:t>nets type</a:t>
              </a:r>
              <a:r>
                <a:rPr lang="zh-CN" altLang="en-US" sz="2585">
                  <a:ea typeface="仿宋_GB2312" pitchFamily="49" charset="-122"/>
                </a:rPr>
                <a:t>）：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1260" y="2931"/>
              <a:ext cx="289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ea typeface="仿宋_GB2312" pitchFamily="49" charset="-122"/>
                </a:rPr>
                <a:t>寄存器型（</a:t>
              </a:r>
              <a:r>
                <a:rPr lang="en-US" altLang="zh-CN" sz="2585">
                  <a:ea typeface="仿宋_GB2312" pitchFamily="49" charset="-122"/>
                </a:rPr>
                <a:t>register  type</a:t>
              </a:r>
              <a:r>
                <a:rPr lang="zh-CN" altLang="en-US" sz="2585">
                  <a:ea typeface="仿宋_GB2312" pitchFamily="49" charset="-122"/>
                </a:rPr>
                <a:t>）：</a:t>
              </a:r>
              <a:endParaRPr lang="zh-CN" altLang="en-US" sz="2585">
                <a:ea typeface="仿宋_GB2312" pitchFamily="49" charset="-122"/>
              </a:endParaRPr>
            </a:p>
          </p:txBody>
        </p:sp>
      </p:grpSp>
      <p:sp>
        <p:nvSpPr>
          <p:cNvPr id="24580" name="Rectangle 35"/>
          <p:cNvSpPr>
            <a:spLocks noChangeArrowheads="1"/>
          </p:cNvSpPr>
          <p:nvPr/>
        </p:nvSpPr>
        <p:spPr bwMode="auto">
          <a:xfrm>
            <a:off x="287239" y="189240"/>
            <a:ext cx="1356462" cy="603691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zh-CN" sz="2955" b="1" dirty="0"/>
              <a:t>2 </a:t>
            </a:r>
            <a:r>
              <a:rPr lang="zh-CN" altLang="en-US" sz="2955" b="1" dirty="0"/>
              <a:t>变量</a:t>
            </a:r>
            <a:endParaRPr lang="zh-CN" altLang="en-US" sz="2955" b="1" dirty="0"/>
          </a:p>
        </p:txBody>
      </p:sp>
      <p:sp>
        <p:nvSpPr>
          <p:cNvPr id="709668" name="AutoShape 36"/>
          <p:cNvSpPr>
            <a:spLocks noChangeArrowheads="1"/>
          </p:cNvSpPr>
          <p:nvPr/>
        </p:nvSpPr>
        <p:spPr bwMode="auto">
          <a:xfrm>
            <a:off x="4106008" y="794239"/>
            <a:ext cx="4853354" cy="1263162"/>
          </a:xfrm>
          <a:prstGeom prst="wedgeRoundRectCallout">
            <a:avLst>
              <a:gd name="adj1" fmla="val -38769"/>
              <a:gd name="adj2" fmla="val 7970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/>
              <a:t>指硬件电路中的各种连接，</a:t>
            </a:r>
            <a:endParaRPr lang="zh-CN" altLang="en-US" sz="2585"/>
          </a:p>
          <a:p>
            <a:pPr eaLnBrk="1" hangingPunct="1">
              <a:spcBef>
                <a:spcPct val="0"/>
              </a:spcBef>
            </a:pPr>
            <a:r>
              <a:rPr lang="zh-CN" altLang="en-US" sz="2585"/>
              <a:t>输出始终根据输入的变化而更新其值的变化</a:t>
            </a:r>
            <a:endParaRPr lang="zh-CN" altLang="en-US" sz="2585"/>
          </a:p>
        </p:txBody>
      </p:sp>
      <p:sp>
        <p:nvSpPr>
          <p:cNvPr id="709670" name="AutoShape 38"/>
          <p:cNvSpPr>
            <a:spLocks noChangeArrowheads="1"/>
          </p:cNvSpPr>
          <p:nvPr/>
        </p:nvSpPr>
        <p:spPr bwMode="auto">
          <a:xfrm>
            <a:off x="4771292" y="3121269"/>
            <a:ext cx="4372708" cy="1460989"/>
          </a:xfrm>
          <a:prstGeom prst="wedgeRoundRectCallout">
            <a:avLst>
              <a:gd name="adj1" fmla="val -41852"/>
              <a:gd name="adj2" fmla="val 75653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</a:rPr>
              <a:t>常</a:t>
            </a:r>
            <a:r>
              <a:rPr lang="zh-CN" altLang="en-US" sz="2585"/>
              <a:t>指硬件电路中具有状态保持作用的器件，如触发器、寄存器等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autoUpdateAnimBg="0"/>
      <p:bldP spid="709668" grpId="0" animBg="1"/>
      <p:bldP spid="7096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7" name="Rectangle 7"/>
          <p:cNvSpPr>
            <a:spLocks noChangeArrowheads="1"/>
          </p:cNvSpPr>
          <p:nvPr/>
        </p:nvSpPr>
        <p:spPr bwMode="auto">
          <a:xfrm>
            <a:off x="179512" y="266878"/>
            <a:ext cx="2308645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ea typeface="仿宋_GB2312" pitchFamily="49" charset="-122"/>
              </a:rPr>
              <a:t>（一）</a:t>
            </a:r>
            <a:r>
              <a:rPr lang="en-US" altLang="zh-CN" sz="2955" dirty="0">
                <a:ea typeface="仿宋_GB2312" pitchFamily="49" charset="-122"/>
              </a:rPr>
              <a:t>nets</a:t>
            </a:r>
            <a:r>
              <a:rPr lang="zh-CN" altLang="en-US" sz="2955" dirty="0">
                <a:ea typeface="仿宋_GB2312" pitchFamily="49" charset="-122"/>
              </a:rPr>
              <a:t>型</a:t>
            </a:r>
            <a:endParaRPr lang="zh-CN" altLang="en-US" sz="2955" dirty="0">
              <a:ea typeface="仿宋_GB2312" pitchFamily="49" charset="-122"/>
            </a:endParaRPr>
          </a:p>
        </p:txBody>
      </p:sp>
      <p:graphicFrame>
        <p:nvGraphicFramePr>
          <p:cNvPr id="752648" name="Group 8"/>
          <p:cNvGraphicFramePr>
            <a:graphicFrameLocks noGrp="1"/>
          </p:cNvGraphicFramePr>
          <p:nvPr/>
        </p:nvGraphicFramePr>
        <p:xfrm>
          <a:off x="383931" y="1633904"/>
          <a:ext cx="8153400" cy="2590424"/>
        </p:xfrm>
        <a:graphic>
          <a:graphicData uri="http://schemas.openxmlformats.org/drawingml/2006/table">
            <a:tbl>
              <a:tblPr/>
              <a:tblGrid>
                <a:gridCol w="2362200"/>
                <a:gridCol w="5791200"/>
              </a:tblGrid>
              <a:tr h="4782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1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wire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连线类型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trior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多重驱动时，具有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线或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功能的连线型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wand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triand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多重驱动时，具有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线与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功能的连线型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tri1/tri0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上拉电阻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下拉电阻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96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supply1/supply0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电源（逻辑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地（逻辑</a:t>
                      </a: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72" marB="421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2673" name="Text Box 33"/>
          <p:cNvSpPr txBox="1">
            <a:spLocks noChangeArrowheads="1"/>
          </p:cNvSpPr>
          <p:nvPr/>
        </p:nvSpPr>
        <p:spPr bwMode="auto">
          <a:xfrm>
            <a:off x="383931" y="5317881"/>
            <a:ext cx="342754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以下只介绍</a:t>
            </a:r>
            <a:r>
              <a:rPr lang="en-US" altLang="zh-CN" sz="2585">
                <a:ea typeface="仿宋_GB2312" pitchFamily="49" charset="-122"/>
              </a:rPr>
              <a:t>wire</a:t>
            </a:r>
            <a:r>
              <a:rPr lang="zh-CN" altLang="en-US" sz="2585">
                <a:ea typeface="仿宋_GB2312" pitchFamily="49" charset="-122"/>
              </a:rPr>
              <a:t>型变量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7" grpId="0" autoUpdateAnimBg="0"/>
      <p:bldP spid="75267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60907" y="197321"/>
            <a:ext cx="4054720" cy="6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325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3325" dirty="0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3325" dirty="0">
                <a:solidFill>
                  <a:srgbClr val="FF0000"/>
                </a:solidFill>
                <a:ea typeface="仿宋_GB2312" pitchFamily="49" charset="-122"/>
              </a:rPr>
              <a:t>wire</a:t>
            </a:r>
            <a:r>
              <a:rPr lang="zh-CN" altLang="en-US" sz="3325" dirty="0">
                <a:solidFill>
                  <a:srgbClr val="FF0000"/>
                </a:solidFill>
                <a:ea typeface="仿宋_GB2312" pitchFamily="49" charset="-122"/>
              </a:rPr>
              <a:t>型变量：</a:t>
            </a:r>
            <a:r>
              <a:rPr lang="zh-CN" altLang="en-US" sz="2215" dirty="0">
                <a:ea typeface="仿宋_GB2312" pitchFamily="49" charset="-122"/>
              </a:rPr>
              <a:t> </a:t>
            </a:r>
            <a:endParaRPr lang="zh-CN" altLang="en-US" sz="2215" dirty="0">
              <a:ea typeface="仿宋_GB2312" pitchFamily="49" charset="-122"/>
            </a:endParaRP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451339" y="1557705"/>
            <a:ext cx="357662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ea typeface="仿宋_GB2312" pitchFamily="49" charset="-122"/>
              </a:rPr>
              <a:t>最常用的</a:t>
            </a:r>
            <a:r>
              <a:rPr lang="en-US" altLang="zh-CN" sz="2955">
                <a:ea typeface="仿宋_GB2312" pitchFamily="49" charset="-122"/>
              </a:rPr>
              <a:t>nets</a:t>
            </a:r>
            <a:r>
              <a:rPr lang="zh-CN" altLang="en-US" sz="2955">
                <a:ea typeface="仿宋_GB2312" pitchFamily="49" charset="-122"/>
              </a:rPr>
              <a:t>型变量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467458" y="2634762"/>
            <a:ext cx="769633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ea typeface="仿宋_GB2312" pitchFamily="49" charset="-122"/>
              </a:rPr>
              <a:t>常用来表示用</a:t>
            </a:r>
            <a:r>
              <a:rPr lang="en-US" altLang="zh-CN" sz="2955">
                <a:ea typeface="仿宋_GB2312" pitchFamily="49" charset="-122"/>
              </a:rPr>
              <a:t>assign</a:t>
            </a:r>
            <a:r>
              <a:rPr lang="zh-CN" altLang="en-US" sz="2955">
                <a:ea typeface="仿宋_GB2312" pitchFamily="49" charset="-122"/>
              </a:rPr>
              <a:t>语句赋值的组合逻辑信号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67459" y="3764574"/>
            <a:ext cx="7106433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ea typeface="仿宋_GB2312" pitchFamily="49" charset="-122"/>
              </a:rPr>
              <a:t>取值为：</a:t>
            </a:r>
            <a:r>
              <a:rPr lang="en-US" altLang="zh-CN" sz="2955">
                <a:ea typeface="仿宋_GB2312" pitchFamily="49" charset="-122"/>
              </a:rPr>
              <a:t>0</a:t>
            </a:r>
            <a:r>
              <a:rPr lang="zh-CN" altLang="en-US" sz="2955">
                <a:ea typeface="仿宋_GB2312" pitchFamily="49" charset="-122"/>
              </a:rPr>
              <a:t>，</a:t>
            </a:r>
            <a:r>
              <a:rPr lang="en-US" altLang="zh-CN" sz="2955">
                <a:ea typeface="仿宋_GB2312" pitchFamily="49" charset="-122"/>
              </a:rPr>
              <a:t>1</a:t>
            </a:r>
            <a:r>
              <a:rPr lang="zh-CN" altLang="en-US" sz="2955">
                <a:ea typeface="仿宋_GB2312" pitchFamily="49" charset="-122"/>
              </a:rPr>
              <a:t>，</a:t>
            </a:r>
            <a:r>
              <a:rPr lang="en-US" altLang="zh-CN" sz="2955">
                <a:ea typeface="仿宋_GB2312" pitchFamily="49" charset="-122"/>
              </a:rPr>
              <a:t>x</a:t>
            </a:r>
            <a:r>
              <a:rPr lang="zh-CN" altLang="en-US" sz="2955">
                <a:ea typeface="仿宋_GB2312" pitchFamily="49" charset="-122"/>
              </a:rPr>
              <a:t>（不定值），</a:t>
            </a:r>
            <a:r>
              <a:rPr lang="en-US" altLang="zh-CN" sz="2955">
                <a:ea typeface="仿宋_GB2312" pitchFamily="49" charset="-122"/>
              </a:rPr>
              <a:t>z</a:t>
            </a:r>
            <a:r>
              <a:rPr lang="zh-CN" altLang="en-US" sz="2955">
                <a:ea typeface="仿宋_GB2312" pitchFamily="49" charset="-122"/>
              </a:rPr>
              <a:t>（高阻）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401516" y="4695092"/>
            <a:ext cx="8321920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注意：</a:t>
            </a:r>
            <a:r>
              <a:rPr lang="zh-CN" altLang="en-US" sz="2955">
                <a:ea typeface="仿宋_GB2312" pitchFamily="49" charset="-122"/>
              </a:rPr>
              <a:t> </a:t>
            </a:r>
            <a:r>
              <a:rPr lang="en-US" altLang="zh-CN" sz="2955">
                <a:ea typeface="仿宋_GB2312" pitchFamily="49" charset="-122"/>
              </a:rPr>
              <a:t>Verilog HDL</a:t>
            </a:r>
            <a:r>
              <a:rPr lang="zh-CN" altLang="en-US" sz="2955">
                <a:ea typeface="仿宋_GB2312" pitchFamily="49" charset="-122"/>
              </a:rPr>
              <a:t>模块中的输入</a:t>
            </a:r>
            <a:r>
              <a:rPr lang="en-US" altLang="zh-CN" sz="2955">
                <a:ea typeface="仿宋_GB2312" pitchFamily="49" charset="-122"/>
              </a:rPr>
              <a:t>/</a:t>
            </a:r>
            <a:r>
              <a:rPr lang="zh-CN" altLang="en-US" sz="2955">
                <a:ea typeface="仿宋_GB2312" pitchFamily="49" charset="-122"/>
              </a:rPr>
              <a:t>输出信号</a:t>
            </a:r>
            <a:r>
              <a:rPr lang="zh-CN" altLang="en-US" sz="2955">
                <a:solidFill>
                  <a:schemeClr val="accent2"/>
                </a:solidFill>
                <a:ea typeface="仿宋_GB2312" pitchFamily="49" charset="-122"/>
              </a:rPr>
              <a:t>类型缺省</a:t>
            </a:r>
            <a:r>
              <a:rPr lang="zh-CN" altLang="en-US" sz="2955">
                <a:ea typeface="仿宋_GB2312" pitchFamily="49" charset="-122"/>
              </a:rPr>
              <a:t>时，自动定义为</a:t>
            </a:r>
            <a:r>
              <a:rPr lang="en-US" altLang="zh-CN" sz="2955">
                <a:solidFill>
                  <a:schemeClr val="accent2"/>
                </a:solidFill>
                <a:ea typeface="仿宋_GB2312" pitchFamily="49" charset="-122"/>
              </a:rPr>
              <a:t>wire</a:t>
            </a:r>
            <a:r>
              <a:rPr lang="zh-CN" altLang="en-US" sz="2955">
                <a:solidFill>
                  <a:schemeClr val="accent2"/>
                </a:solidFill>
                <a:ea typeface="仿宋_GB2312" pitchFamily="49" charset="-122"/>
              </a:rPr>
              <a:t>型</a:t>
            </a:r>
            <a:r>
              <a:rPr lang="zh-CN" altLang="en-US" sz="2955">
                <a:ea typeface="仿宋_GB2312" pitchFamily="49" charset="-122"/>
              </a:rPr>
              <a:t>变量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autoUpdateAnimBg="0"/>
      <p:bldP spid="710660" grpId="0" autoUpdateAnimBg="0"/>
      <p:bldP spid="710661" grpId="0" autoUpdateAnimBg="0"/>
      <p:bldP spid="7106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301254" y="237178"/>
            <a:ext cx="369684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 dirty="0">
                <a:solidFill>
                  <a:srgbClr val="FF0000"/>
                </a:solidFill>
                <a:ea typeface="仿宋_GB2312" pitchFamily="49" charset="-122"/>
              </a:rPr>
              <a:t>2</a:t>
            </a:r>
            <a:r>
              <a:rPr lang="zh-CN" altLang="en-US" sz="2955" dirty="0">
                <a:solidFill>
                  <a:srgbClr val="FF0000"/>
                </a:solidFill>
                <a:ea typeface="仿宋_GB2312" pitchFamily="49" charset="-122"/>
              </a:rPr>
              <a:t>、</a:t>
            </a:r>
            <a:r>
              <a:rPr lang="en-US" altLang="zh-CN" sz="2955" dirty="0">
                <a:solidFill>
                  <a:srgbClr val="FF0000"/>
                </a:solidFill>
                <a:ea typeface="仿宋_GB2312" pitchFamily="49" charset="-122"/>
              </a:rPr>
              <a:t>wire</a:t>
            </a:r>
            <a:r>
              <a:rPr lang="zh-CN" altLang="en-US" sz="2955" dirty="0">
                <a:solidFill>
                  <a:srgbClr val="FF0000"/>
                </a:solidFill>
                <a:ea typeface="仿宋_GB2312" pitchFamily="49" charset="-122"/>
              </a:rPr>
              <a:t>型变量的定义</a:t>
            </a:r>
            <a:endParaRPr lang="zh-CN" altLang="en-US" sz="295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52046" y="1417028"/>
            <a:ext cx="129554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语法：</a:t>
            </a:r>
            <a:endParaRPr lang="zh-CN" altLang="en-US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915866" y="2146789"/>
            <a:ext cx="508504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wire  </a:t>
            </a:r>
            <a:r>
              <a:rPr lang="zh-CN" altLang="en-US" sz="2585">
                <a:ea typeface="仿宋_GB2312" pitchFamily="49" charset="-122"/>
              </a:rPr>
              <a:t>数据</a:t>
            </a:r>
            <a:r>
              <a:rPr lang="en-US" altLang="zh-CN" sz="2585">
                <a:ea typeface="仿宋_GB2312" pitchFamily="49" charset="-122"/>
              </a:rPr>
              <a:t>1</a:t>
            </a:r>
            <a:r>
              <a:rPr lang="zh-CN" altLang="en-US" sz="2585">
                <a:ea typeface="仿宋_GB2312" pitchFamily="49" charset="-122"/>
              </a:rPr>
              <a:t>，数据</a:t>
            </a:r>
            <a:r>
              <a:rPr lang="en-US" altLang="zh-CN" sz="2585">
                <a:ea typeface="仿宋_GB2312" pitchFamily="49" charset="-122"/>
              </a:rPr>
              <a:t>2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……</a:t>
            </a:r>
            <a:r>
              <a:rPr lang="zh-CN" altLang="en-US" sz="2585">
                <a:ea typeface="仿宋_GB2312" pitchFamily="49" charset="-122"/>
              </a:rPr>
              <a:t>数据</a:t>
            </a:r>
            <a:r>
              <a:rPr lang="en-US" altLang="zh-CN" sz="2585">
                <a:ea typeface="仿宋_GB2312" pitchFamily="49" charset="-122"/>
              </a:rPr>
              <a:t>n</a:t>
            </a:r>
            <a:r>
              <a:rPr lang="zh-CN" altLang="en-US" sz="2585">
                <a:ea typeface="仿宋_GB2312" pitchFamily="49" charset="-122"/>
              </a:rPr>
              <a:t>；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252046" y="2878016"/>
            <a:ext cx="129554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例子：</a:t>
            </a:r>
            <a:endParaRPr lang="zh-CN" altLang="en-US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53675" name="Text Box 11"/>
          <p:cNvSpPr txBox="1">
            <a:spLocks noChangeArrowheads="1"/>
          </p:cNvSpPr>
          <p:nvPr/>
        </p:nvSpPr>
        <p:spPr bwMode="auto">
          <a:xfrm>
            <a:off x="583223" y="3477359"/>
            <a:ext cx="1566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wire  a,b,c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15">
              <a:ea typeface="仿宋_GB2312" pitchFamily="49" charset="-122"/>
            </a:endParaRPr>
          </a:p>
        </p:txBody>
      </p:sp>
      <p:sp>
        <p:nvSpPr>
          <p:cNvPr id="753676" name="Rectangle 12"/>
          <p:cNvSpPr>
            <a:spLocks noChangeArrowheads="1"/>
          </p:cNvSpPr>
          <p:nvPr/>
        </p:nvSpPr>
        <p:spPr bwMode="auto">
          <a:xfrm>
            <a:off x="583223" y="5270989"/>
            <a:ext cx="279435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wire[20:1]  addrbus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3677" name="Rectangle 13"/>
          <p:cNvSpPr>
            <a:spLocks noChangeArrowheads="1"/>
          </p:cNvSpPr>
          <p:nvPr/>
        </p:nvSpPr>
        <p:spPr bwMode="auto">
          <a:xfrm>
            <a:off x="584689" y="4387362"/>
            <a:ext cx="259237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wire[7:0]  databus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3678" name="Text Box 14"/>
          <p:cNvSpPr txBox="1">
            <a:spLocks noChangeArrowheads="1"/>
          </p:cNvSpPr>
          <p:nvPr/>
        </p:nvSpPr>
        <p:spPr bwMode="auto">
          <a:xfrm>
            <a:off x="2645020" y="3543300"/>
            <a:ext cx="4733988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定义了三个</a:t>
            </a:r>
            <a:r>
              <a:rPr lang="en-US" altLang="zh-CN" sz="2585">
                <a:ea typeface="仿宋_GB2312" pitchFamily="49" charset="-122"/>
              </a:rPr>
              <a:t>wire</a:t>
            </a:r>
            <a:r>
              <a:rPr lang="zh-CN" altLang="en-US" sz="2585">
                <a:ea typeface="仿宋_GB2312" pitchFamily="49" charset="-122"/>
              </a:rPr>
              <a:t>型变量</a:t>
            </a:r>
            <a:r>
              <a:rPr lang="en-US" altLang="zh-CN" sz="2585">
                <a:ea typeface="仿宋_GB2312" pitchFamily="49" charset="-122"/>
              </a:rPr>
              <a:t>a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b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c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3376247" y="4407877"/>
            <a:ext cx="526939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定义了八位宽</a:t>
            </a:r>
            <a:r>
              <a:rPr lang="en-US" altLang="zh-CN" sz="2585">
                <a:ea typeface="仿宋_GB2312" pitchFamily="49" charset="-122"/>
              </a:rPr>
              <a:t>wire</a:t>
            </a:r>
            <a:r>
              <a:rPr lang="zh-CN" altLang="en-US" sz="2585">
                <a:ea typeface="仿宋_GB2312" pitchFamily="49" charset="-122"/>
              </a:rPr>
              <a:t>型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向量</a:t>
            </a:r>
            <a:r>
              <a:rPr lang="zh-CN" altLang="en-US" sz="2585">
                <a:ea typeface="仿宋_GB2312" pitchFamily="49" charset="-122"/>
              </a:rPr>
              <a:t>数据总线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3680" name="Text Box 16"/>
          <p:cNvSpPr txBox="1">
            <a:spLocks noChangeArrowheads="1"/>
          </p:cNvSpPr>
          <p:nvPr/>
        </p:nvSpPr>
        <p:spPr bwMode="auto">
          <a:xfrm>
            <a:off x="3707424" y="5270989"/>
            <a:ext cx="526778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定义了</a:t>
            </a:r>
            <a:r>
              <a:rPr lang="en-US" altLang="zh-CN" sz="2585">
                <a:ea typeface="仿宋_GB2312" pitchFamily="49" charset="-122"/>
              </a:rPr>
              <a:t>20</a:t>
            </a:r>
            <a:r>
              <a:rPr lang="zh-CN" altLang="en-US" sz="2585">
                <a:ea typeface="仿宋_GB2312" pitchFamily="49" charset="-122"/>
              </a:rPr>
              <a:t>位宽</a:t>
            </a:r>
            <a:r>
              <a:rPr lang="en-US" altLang="zh-CN" sz="2585">
                <a:ea typeface="仿宋_GB2312" pitchFamily="49" charset="-122"/>
              </a:rPr>
              <a:t>wire</a:t>
            </a:r>
            <a:r>
              <a:rPr lang="zh-CN" altLang="en-US" sz="2585">
                <a:ea typeface="仿宋_GB2312" pitchFamily="49" charset="-122"/>
              </a:rPr>
              <a:t>型向量地址总线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1" grpId="0" autoUpdateAnimBg="0"/>
      <p:bldP spid="753672" grpId="0" autoUpdateAnimBg="0"/>
      <p:bldP spid="753673" grpId="0" autoUpdateAnimBg="0"/>
      <p:bldP spid="753674" grpId="0" autoUpdateAnimBg="0"/>
      <p:bldP spid="753675" grpId="0" autoUpdateAnimBg="0"/>
      <p:bldP spid="753676" grpId="0" autoUpdateAnimBg="0"/>
      <p:bldP spid="753677" grpId="0" autoUpdateAnimBg="0"/>
      <p:bldP spid="753678" grpId="0" autoUpdateAnimBg="0"/>
      <p:bldP spid="753679" grpId="0" autoUpdateAnimBg="0"/>
      <p:bldP spid="75368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16632"/>
            <a:ext cx="3934558" cy="6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325" dirty="0">
                <a:ea typeface="仿宋_GB2312" pitchFamily="49" charset="-122"/>
              </a:rPr>
              <a:t>（二）</a:t>
            </a:r>
            <a:r>
              <a:rPr lang="en-US" altLang="zh-CN" sz="3325" dirty="0">
                <a:ea typeface="仿宋_GB2312" pitchFamily="49" charset="-122"/>
              </a:rPr>
              <a:t>register</a:t>
            </a:r>
            <a:r>
              <a:rPr lang="zh-CN" altLang="en-US" sz="3325" dirty="0">
                <a:ea typeface="仿宋_GB2312" pitchFamily="49" charset="-122"/>
              </a:rPr>
              <a:t>型：</a:t>
            </a:r>
            <a:endParaRPr lang="zh-CN" altLang="en-US" sz="3325" dirty="0">
              <a:ea typeface="仿宋_GB2312" pitchFamily="49" charset="-122"/>
            </a:endParaRPr>
          </a:p>
        </p:txBody>
      </p:sp>
      <p:graphicFrame>
        <p:nvGraphicFramePr>
          <p:cNvPr id="711683" name="Group 3"/>
          <p:cNvGraphicFramePr>
            <a:graphicFrameLocks noGrp="1"/>
          </p:cNvGraphicFramePr>
          <p:nvPr/>
        </p:nvGraphicFramePr>
        <p:xfrm>
          <a:off x="184638" y="1393582"/>
          <a:ext cx="8534400" cy="2393850"/>
        </p:xfrm>
        <a:graphic>
          <a:graphicData uri="http://schemas.openxmlformats.org/drawingml/2006/table">
            <a:tbl>
              <a:tblPr/>
              <a:tblGrid>
                <a:gridCol w="1707174"/>
                <a:gridCol w="3245826"/>
                <a:gridCol w="3581400"/>
              </a:tblGrid>
              <a:tr h="47827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  型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功能说明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常用的寄存器型变量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如触发器、寄存器等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integer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位带符号整数型变量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纯数学的抽象描述，不对应任何硬件电路。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位带符号实数型变量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492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</a:t>
                      </a:r>
                      <a:endParaRPr kumimoji="1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无符号时间变量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191" marB="421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本次课的教学目的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539552" y="1340768"/>
            <a:ext cx="7845386" cy="331236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rgbClr val="FF6600"/>
              </a:buClr>
              <a:buSzPct val="90000"/>
              <a:buFont typeface="Arial" panose="020B0604020202020204" pitchFamily="34" charset="0"/>
              <a:buChar char="♦"/>
              <a:defRPr kumimoji="0" sz="2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rgbClr val="92D050"/>
              </a:buClr>
              <a:buSzPct val="80000"/>
              <a:buFont typeface="Wingdings 2" panose="05020102010507070707" pitchFamily="18" charset="2"/>
              <a:buChar char=""/>
              <a:defRPr kumimoji="0"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rgbClr val="3399FF"/>
              </a:buClr>
              <a:buSzPct val="85000"/>
              <a:buFont typeface="Wingdings 2" panose="05020102010507070707" pitchFamily="18" charset="2"/>
              <a:buChar char=""/>
              <a:defRPr kumimoji="0"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rgbClr val="FF6600"/>
              </a:buClr>
              <a:buSzPct val="80000"/>
              <a:buFont typeface="Wingdings 2" panose="05020102010507070707"/>
              <a:buChar char=""/>
              <a:defRPr kumimoji="0"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rgbClr val="3399FF"/>
              </a:buClr>
              <a:buFont typeface="Arial" panose="020B0604020202020204" pitchFamily="34" charset="0"/>
              <a:buChar char="•"/>
              <a:defRPr kumimoji="0"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</a:t>
            </a:r>
            <a:r>
              <a:rPr lang="en-US" altLang="zh-CN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Verilog HDL</a:t>
            </a: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语言的特点</a:t>
            </a:r>
            <a:endParaRPr lang="en-US" altLang="zh-CN" sz="32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熟悉和掌握基于</a:t>
            </a:r>
            <a:r>
              <a:rPr lang="en-US" altLang="zh-CN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Verilog HDL</a:t>
            </a: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语言的数字电路设计方法</a:t>
            </a:r>
            <a:endParaRPr lang="en-US" altLang="zh-CN" sz="32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熟悉使用</a:t>
            </a:r>
            <a:r>
              <a:rPr lang="en-US" altLang="zh-CN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ISE14.7</a:t>
            </a:r>
            <a:r>
              <a:rPr lang="zh-CN" altLang="en-US" sz="3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</a:t>
            </a:r>
            <a:endParaRPr lang="zh-CN" altLang="en-US" sz="32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15" name="Rectangle 27"/>
          <p:cNvSpPr>
            <a:spLocks noChangeArrowheads="1"/>
          </p:cNvSpPr>
          <p:nvPr/>
        </p:nvSpPr>
        <p:spPr bwMode="auto">
          <a:xfrm>
            <a:off x="252046" y="1544516"/>
            <a:ext cx="1452642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语法：</a:t>
            </a:r>
            <a:endParaRPr lang="zh-CN" altLang="en-US" sz="295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54716" name="Text Box 28"/>
          <p:cNvSpPr txBox="1">
            <a:spLocks noChangeArrowheads="1"/>
          </p:cNvSpPr>
          <p:nvPr/>
        </p:nvSpPr>
        <p:spPr bwMode="auto">
          <a:xfrm>
            <a:off x="915866" y="2494085"/>
            <a:ext cx="483658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reg </a:t>
            </a:r>
            <a:r>
              <a:rPr lang="zh-CN" altLang="en-US" sz="2585">
                <a:ea typeface="仿宋_GB2312" pitchFamily="49" charset="-122"/>
              </a:rPr>
              <a:t>数据</a:t>
            </a:r>
            <a:r>
              <a:rPr lang="en-US" altLang="zh-CN" sz="2585">
                <a:ea typeface="仿宋_GB2312" pitchFamily="49" charset="-122"/>
              </a:rPr>
              <a:t>1</a:t>
            </a:r>
            <a:r>
              <a:rPr lang="zh-CN" altLang="en-US" sz="2585">
                <a:ea typeface="仿宋_GB2312" pitchFamily="49" charset="-122"/>
              </a:rPr>
              <a:t>，数据</a:t>
            </a:r>
            <a:r>
              <a:rPr lang="en-US" altLang="zh-CN" sz="2585">
                <a:ea typeface="仿宋_GB2312" pitchFamily="49" charset="-122"/>
              </a:rPr>
              <a:t>2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……</a:t>
            </a:r>
            <a:r>
              <a:rPr lang="zh-CN" altLang="en-US" sz="2585">
                <a:ea typeface="仿宋_GB2312" pitchFamily="49" charset="-122"/>
              </a:rPr>
              <a:t>数据</a:t>
            </a:r>
            <a:r>
              <a:rPr lang="en-US" altLang="zh-CN" sz="2585">
                <a:ea typeface="仿宋_GB2312" pitchFamily="49" charset="-122"/>
              </a:rPr>
              <a:t>n</a:t>
            </a:r>
            <a:r>
              <a:rPr lang="zh-CN" altLang="en-US" sz="2585">
                <a:ea typeface="仿宋_GB2312" pitchFamily="49" charset="-122"/>
              </a:rPr>
              <a:t>；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4717" name="Text Box 29"/>
          <p:cNvSpPr txBox="1">
            <a:spLocks noChangeArrowheads="1"/>
          </p:cNvSpPr>
          <p:nvPr/>
        </p:nvSpPr>
        <p:spPr bwMode="auto">
          <a:xfrm>
            <a:off x="317989" y="3339613"/>
            <a:ext cx="179509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例子：</a:t>
            </a:r>
            <a:endParaRPr lang="zh-CN" altLang="en-US" sz="295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517281" y="4155831"/>
            <a:ext cx="152839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585">
                <a:ea typeface="仿宋_GB2312" pitchFamily="49" charset="-122"/>
              </a:rPr>
              <a:t> a,b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4719" name="Rectangle 31"/>
          <p:cNvSpPr>
            <a:spLocks noChangeArrowheads="1"/>
          </p:cNvSpPr>
          <p:nvPr/>
        </p:nvSpPr>
        <p:spPr bwMode="auto">
          <a:xfrm>
            <a:off x="517281" y="5552343"/>
            <a:ext cx="388279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585">
                <a:ea typeface="仿宋_GB2312" pitchFamily="49" charset="-122"/>
              </a:rPr>
              <a:t>[7:0]  mymem[1023</a:t>
            </a:r>
            <a:r>
              <a:rPr lang="zh-CN" altLang="en-US" sz="2585">
                <a:ea typeface="仿宋_GB2312" pitchFamily="49" charset="-122"/>
              </a:rPr>
              <a:t>：</a:t>
            </a:r>
            <a:r>
              <a:rPr lang="en-US" altLang="zh-CN" sz="2585">
                <a:ea typeface="仿宋_GB2312" pitchFamily="49" charset="-122"/>
              </a:rPr>
              <a:t>0]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4720" name="Rectangle 32"/>
          <p:cNvSpPr>
            <a:spLocks noChangeArrowheads="1"/>
          </p:cNvSpPr>
          <p:nvPr/>
        </p:nvSpPr>
        <p:spPr bwMode="auto">
          <a:xfrm>
            <a:off x="517282" y="4887058"/>
            <a:ext cx="196880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585">
                <a:ea typeface="仿宋_GB2312" pitchFamily="49" charset="-122"/>
              </a:rPr>
              <a:t>[8:1]  data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4721" name="Text Box 33"/>
          <p:cNvSpPr txBox="1">
            <a:spLocks noChangeArrowheads="1"/>
          </p:cNvSpPr>
          <p:nvPr/>
        </p:nvSpPr>
        <p:spPr bwMode="auto">
          <a:xfrm>
            <a:off x="2179028" y="4155831"/>
            <a:ext cx="408958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定义了两个</a:t>
            </a:r>
            <a:r>
              <a:rPr lang="en-US" altLang="zh-CN" sz="2585">
                <a:ea typeface="仿宋_GB2312" pitchFamily="49" charset="-122"/>
              </a:rPr>
              <a:t>reg</a:t>
            </a:r>
            <a:r>
              <a:rPr lang="zh-CN" altLang="en-US" sz="2585">
                <a:ea typeface="仿宋_GB2312" pitchFamily="49" charset="-122"/>
              </a:rPr>
              <a:t>型变量</a:t>
            </a:r>
            <a:r>
              <a:rPr lang="en-US" altLang="zh-CN" sz="2585">
                <a:ea typeface="仿宋_GB2312" pitchFamily="49" charset="-122"/>
              </a:rPr>
              <a:t>a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b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54722" name="Text Box 34"/>
          <p:cNvSpPr txBox="1">
            <a:spLocks noChangeArrowheads="1"/>
          </p:cNvSpPr>
          <p:nvPr/>
        </p:nvSpPr>
        <p:spPr bwMode="auto">
          <a:xfrm>
            <a:off x="2976197" y="4887058"/>
            <a:ext cx="3776996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定义了八位宽</a:t>
            </a:r>
            <a:r>
              <a:rPr lang="en-US" altLang="zh-CN" sz="2585">
                <a:ea typeface="仿宋_GB2312" pitchFamily="49" charset="-122"/>
              </a:rPr>
              <a:t>reg</a:t>
            </a:r>
            <a:r>
              <a:rPr lang="zh-CN" altLang="en-US" sz="2585">
                <a:ea typeface="仿宋_GB2312" pitchFamily="49" charset="-122"/>
              </a:rPr>
              <a:t>型向量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4723" name="Text Box 35"/>
          <p:cNvSpPr txBox="1">
            <a:spLocks noChangeArrowheads="1"/>
          </p:cNvSpPr>
          <p:nvPr/>
        </p:nvSpPr>
        <p:spPr bwMode="auto">
          <a:xfrm>
            <a:off x="4572000" y="5552343"/>
            <a:ext cx="465704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定义</a:t>
            </a:r>
            <a:r>
              <a:rPr lang="en-US" altLang="zh-CN" sz="2585">
                <a:ea typeface="仿宋_GB2312" pitchFamily="49" charset="-122"/>
              </a:rPr>
              <a:t>1k</a:t>
            </a:r>
            <a:r>
              <a:rPr lang="zh-CN" altLang="en-US" sz="2585">
                <a:ea typeface="仿宋_GB2312" pitchFamily="49" charset="-122"/>
              </a:rPr>
              <a:t>字节（</a:t>
            </a:r>
            <a:r>
              <a:rPr lang="en-US" altLang="zh-CN" sz="2585">
                <a:ea typeface="仿宋_GB2312" pitchFamily="49" charset="-122"/>
              </a:rPr>
              <a:t>8bits</a:t>
            </a:r>
            <a:r>
              <a:rPr lang="zh-CN" altLang="en-US" sz="2585">
                <a:ea typeface="仿宋_GB2312" pitchFamily="49" charset="-122"/>
              </a:rPr>
              <a:t>）的存储器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4724" name="Text Box 36"/>
          <p:cNvSpPr txBox="1">
            <a:spLocks noChangeArrowheads="1"/>
          </p:cNvSpPr>
          <p:nvPr/>
        </p:nvSpPr>
        <p:spPr bwMode="auto">
          <a:xfrm>
            <a:off x="336725" y="205345"/>
            <a:ext cx="4054719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 dirty="0">
                <a:ea typeface="仿宋_GB2312" pitchFamily="49" charset="-122"/>
              </a:rPr>
              <a:t>reg</a:t>
            </a:r>
            <a:r>
              <a:rPr lang="zh-CN" altLang="en-US" sz="2955" dirty="0">
                <a:ea typeface="仿宋_GB2312" pitchFamily="49" charset="-122"/>
              </a:rPr>
              <a:t>型变量的定义</a:t>
            </a:r>
            <a:endParaRPr lang="zh-CN" altLang="en-US" sz="2955" dirty="0">
              <a:ea typeface="仿宋_GB2312" pitchFamily="49" charset="-122"/>
            </a:endParaRPr>
          </a:p>
        </p:txBody>
      </p:sp>
      <p:sp>
        <p:nvSpPr>
          <p:cNvPr id="754726" name="AutoShape 38"/>
          <p:cNvSpPr>
            <a:spLocks noChangeArrowheads="1"/>
          </p:cNvSpPr>
          <p:nvPr/>
        </p:nvSpPr>
        <p:spPr bwMode="auto">
          <a:xfrm>
            <a:off x="4925159" y="1465385"/>
            <a:ext cx="4186603" cy="874835"/>
          </a:xfrm>
          <a:prstGeom prst="wedgeRoundRectCallout">
            <a:avLst>
              <a:gd name="adj1" fmla="val -13435"/>
              <a:gd name="adj2" fmla="val 346917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rgbClr val="990033"/>
                </a:solidFill>
              </a:rPr>
              <a:t>二维向量称为存储器变量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4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4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4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15" grpId="0" autoUpdateAnimBg="0"/>
      <p:bldP spid="754716" grpId="0" autoUpdateAnimBg="0"/>
      <p:bldP spid="754717" grpId="0" autoUpdateAnimBg="0"/>
      <p:bldP spid="754718" grpId="0" autoUpdateAnimBg="0"/>
      <p:bldP spid="754719" grpId="0" autoUpdateAnimBg="0"/>
      <p:bldP spid="754720" grpId="0" autoUpdateAnimBg="0"/>
      <p:bldP spid="754721" grpId="0" autoUpdateAnimBg="0"/>
      <p:bldP spid="754722" grpId="0" autoUpdateAnimBg="0"/>
      <p:bldP spid="754723" grpId="0" autoUpdateAnimBg="0"/>
      <p:bldP spid="754724" grpId="0" autoUpdateAnimBg="0"/>
      <p:bldP spid="7547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/>
          <p:nvPr/>
        </p:nvGrpSpPr>
        <p:grpSpPr bwMode="auto">
          <a:xfrm>
            <a:off x="153866" y="1248508"/>
            <a:ext cx="8990134" cy="5064369"/>
            <a:chOff x="96" y="288"/>
            <a:chExt cx="5663" cy="3963"/>
          </a:xfrm>
        </p:grpSpPr>
        <p:sp>
          <p:nvSpPr>
            <p:cNvPr id="30728" name="Rectangle 4"/>
            <p:cNvSpPr>
              <a:spLocks noChangeArrowheads="1"/>
            </p:cNvSpPr>
            <p:nvPr/>
          </p:nvSpPr>
          <p:spPr bwMode="auto">
            <a:xfrm>
              <a:off x="3168" y="3312"/>
              <a:ext cx="2591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= =</a:t>
              </a:r>
              <a:r>
                <a:rPr lang="zh-CN" altLang="en-US" sz="1845" dirty="0">
                  <a:solidFill>
                    <a:schemeClr val="tx2"/>
                  </a:solidFill>
                </a:rPr>
                <a:t>与</a:t>
              </a:r>
              <a:r>
                <a:rPr lang="en-US" altLang="zh-CN" sz="1845" dirty="0">
                  <a:solidFill>
                    <a:schemeClr val="tx2"/>
                  </a:solidFill>
                </a:rPr>
                <a:t>= = =</a:t>
              </a:r>
              <a:r>
                <a:rPr lang="zh-CN" altLang="en-US" sz="1845" dirty="0">
                  <a:solidFill>
                    <a:schemeClr val="tx2"/>
                  </a:solidFill>
                </a:rPr>
                <a:t>区别：</a:t>
              </a:r>
              <a:endParaRPr lang="zh-CN" altLang="en-US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zh-CN" altLang="en-US" sz="1845" dirty="0">
                  <a:solidFill>
                    <a:schemeClr val="tx2"/>
                  </a:solidFill>
                </a:rPr>
                <a:t>例： </a:t>
              </a:r>
              <a:r>
                <a:rPr lang="en-US" altLang="zh-CN" sz="1845" dirty="0">
                  <a:solidFill>
                    <a:schemeClr val="tx2"/>
                  </a:solidFill>
                </a:rPr>
                <a:t>a=5'b11x01, b= 5'b11x01</a:t>
              </a:r>
              <a:r>
                <a:rPr lang="zh-CN" altLang="en-US" sz="1845" dirty="0">
                  <a:solidFill>
                    <a:schemeClr val="tx2"/>
                  </a:solidFill>
                </a:rPr>
                <a:t>则：</a:t>
              </a:r>
              <a:endParaRPr lang="zh-CN" altLang="en-US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(a= =b)=</a:t>
              </a:r>
              <a:r>
                <a:rPr lang="en-US" altLang="zh-CN" sz="1845" dirty="0">
                  <a:solidFill>
                    <a:srgbClr val="FF0000"/>
                  </a:solidFill>
                </a:rPr>
                <a:t>x</a:t>
              </a:r>
              <a:r>
                <a:rPr lang="en-US" altLang="zh-CN" sz="1845" dirty="0">
                  <a:solidFill>
                    <a:schemeClr val="tx2"/>
                  </a:solidFill>
                </a:rPr>
                <a:t>;  (a= = =b)=1</a:t>
              </a:r>
              <a:endParaRPr lang="en-US" altLang="zh-CN" sz="1845" dirty="0">
                <a:solidFill>
                  <a:schemeClr val="tx2"/>
                </a:solidFill>
              </a:endParaRPr>
            </a:p>
          </p:txBody>
        </p:sp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2256" y="3312"/>
              <a:ext cx="912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双目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30" name="Rectangle 6"/>
            <p:cNvSpPr>
              <a:spLocks noChangeArrowheads="1"/>
            </p:cNvSpPr>
            <p:nvPr/>
          </p:nvSpPr>
          <p:spPr bwMode="auto">
            <a:xfrm>
              <a:off x="1056" y="3312"/>
              <a:ext cx="1200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60" dirty="0">
                  <a:solidFill>
                    <a:srgbClr val="FF0000"/>
                  </a:solidFill>
                </a:rPr>
                <a:t>= =(</a:t>
              </a:r>
              <a:r>
                <a:rPr lang="zh-CN" altLang="en-US" sz="1660" dirty="0">
                  <a:solidFill>
                    <a:srgbClr val="FF0000"/>
                  </a:solidFill>
                </a:rPr>
                <a:t>相等</a:t>
              </a:r>
              <a:r>
                <a:rPr lang="en-US" altLang="zh-CN" sz="1660" dirty="0">
                  <a:solidFill>
                    <a:srgbClr val="FF0000"/>
                  </a:solidFill>
                </a:rPr>
                <a:t>)</a:t>
              </a:r>
              <a:endParaRPr lang="en-US" altLang="zh-CN" sz="1660" dirty="0">
                <a:solidFill>
                  <a:srgbClr val="FF0000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660" dirty="0">
                  <a:solidFill>
                    <a:srgbClr val="FF0000"/>
                  </a:solidFill>
                </a:rPr>
                <a:t>!= (</a:t>
              </a:r>
              <a:r>
                <a:rPr lang="zh-CN" altLang="en-US" sz="1660" dirty="0">
                  <a:solidFill>
                    <a:srgbClr val="FF0000"/>
                  </a:solidFill>
                </a:rPr>
                <a:t>不等</a:t>
              </a:r>
              <a:r>
                <a:rPr lang="en-US" altLang="zh-CN" sz="1660" dirty="0">
                  <a:solidFill>
                    <a:srgbClr val="FF0000"/>
                  </a:solidFill>
                </a:rPr>
                <a:t>)</a:t>
              </a:r>
              <a:endParaRPr lang="en-US" altLang="zh-CN" sz="1660" dirty="0">
                <a:solidFill>
                  <a:srgbClr val="FF0000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660" dirty="0">
                  <a:solidFill>
                    <a:srgbClr val="FF0000"/>
                  </a:solidFill>
                </a:rPr>
                <a:t>= = = (</a:t>
              </a:r>
              <a:r>
                <a:rPr lang="zh-CN" altLang="en-US" sz="1660" dirty="0">
                  <a:solidFill>
                    <a:srgbClr val="FF0000"/>
                  </a:solidFill>
                </a:rPr>
                <a:t>全等</a:t>
              </a:r>
              <a:r>
                <a:rPr lang="en-US" altLang="zh-CN" sz="1660" dirty="0">
                  <a:solidFill>
                    <a:srgbClr val="FF0000"/>
                  </a:solidFill>
                </a:rPr>
                <a:t>)</a:t>
              </a:r>
              <a:endParaRPr lang="en-US" altLang="zh-CN" sz="1660" dirty="0">
                <a:solidFill>
                  <a:srgbClr val="FF0000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660" dirty="0">
                  <a:solidFill>
                    <a:srgbClr val="FF0000"/>
                  </a:solidFill>
                </a:rPr>
                <a:t>!= = (</a:t>
              </a:r>
              <a:r>
                <a:rPr lang="zh-CN" altLang="en-US" sz="1660" dirty="0">
                  <a:solidFill>
                    <a:srgbClr val="FF0000"/>
                  </a:solidFill>
                </a:rPr>
                <a:t>非全等</a:t>
              </a:r>
              <a:r>
                <a:rPr lang="en-US" altLang="zh-CN" sz="1660" dirty="0">
                  <a:solidFill>
                    <a:srgbClr val="FF0000"/>
                  </a:solidFill>
                </a:rPr>
                <a:t>)</a:t>
              </a:r>
              <a:endParaRPr lang="en-US" altLang="zh-CN" sz="1660" dirty="0">
                <a:solidFill>
                  <a:srgbClr val="FF0000"/>
                </a:solidFill>
              </a:endParaRPr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auto">
            <a:xfrm>
              <a:off x="96" y="3312"/>
              <a:ext cx="960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 dirty="0">
                  <a:solidFill>
                    <a:srgbClr val="FF0000"/>
                  </a:solidFill>
                </a:rPr>
                <a:t>等式运算符</a:t>
              </a:r>
              <a:endParaRPr lang="zh-CN" altLang="en-US" sz="1845" dirty="0">
                <a:solidFill>
                  <a:srgbClr val="FF0000"/>
                </a:solidFill>
              </a:endParaRPr>
            </a:p>
            <a:p>
              <a:pPr eaLnBrk="1" hangingPunct="1">
                <a:buFontTx/>
                <a:buNone/>
              </a:pPr>
              <a:endParaRPr lang="en-US" altLang="zh-CN" sz="1845" dirty="0">
                <a:solidFill>
                  <a:schemeClr val="tx2"/>
                </a:solidFill>
              </a:endParaRPr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auto">
            <a:xfrm>
              <a:off x="3168" y="3048"/>
              <a:ext cx="259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45">
                <a:solidFill>
                  <a:schemeClr val="tx2"/>
                </a:solidFill>
              </a:endParaRPr>
            </a:p>
          </p:txBody>
        </p:sp>
        <p:sp>
          <p:nvSpPr>
            <p:cNvPr id="30733" name="Rectangle 9"/>
            <p:cNvSpPr>
              <a:spLocks noChangeArrowheads="1"/>
            </p:cNvSpPr>
            <p:nvPr/>
          </p:nvSpPr>
          <p:spPr bwMode="auto">
            <a:xfrm>
              <a:off x="2256" y="3048"/>
              <a:ext cx="91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双目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1056" y="3048"/>
              <a:ext cx="120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&lt;,&lt;=,&gt;,&gt;=</a:t>
              </a:r>
              <a:endParaRPr lang="en-US" altLang="zh-CN" sz="1845">
                <a:solidFill>
                  <a:schemeClr val="tx2"/>
                </a:solidFill>
              </a:endParaRPr>
            </a:p>
          </p:txBody>
        </p:sp>
        <p:sp>
          <p:nvSpPr>
            <p:cNvPr id="30735" name="Rectangle 11"/>
            <p:cNvSpPr>
              <a:spLocks noChangeArrowheads="1"/>
            </p:cNvSpPr>
            <p:nvPr/>
          </p:nvSpPr>
          <p:spPr bwMode="auto">
            <a:xfrm>
              <a:off x="96" y="3048"/>
              <a:ext cx="96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 dirty="0">
                  <a:solidFill>
                    <a:srgbClr val="FF0000"/>
                  </a:solidFill>
                </a:rPr>
                <a:t>关系运算符</a:t>
              </a:r>
              <a:endParaRPr lang="zh-CN" altLang="en-US" sz="1845" dirty="0">
                <a:solidFill>
                  <a:srgbClr val="FF0000"/>
                </a:solidFill>
              </a:endParaRPr>
            </a:p>
          </p:txBody>
        </p:sp>
        <p:sp>
          <p:nvSpPr>
            <p:cNvPr id="30736" name="Rectangle 12"/>
            <p:cNvSpPr>
              <a:spLocks noChangeArrowheads="1"/>
            </p:cNvSpPr>
            <p:nvPr/>
          </p:nvSpPr>
          <p:spPr bwMode="auto">
            <a:xfrm>
              <a:off x="3168" y="1687"/>
              <a:ext cx="2591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若  </a:t>
              </a:r>
              <a:r>
                <a:rPr lang="en-US" altLang="zh-CN" sz="1845">
                  <a:solidFill>
                    <a:schemeClr val="tx2"/>
                  </a:solidFill>
                </a:rPr>
                <a:t>A=5'b11001,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      B=5'b10101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~A=    5'b00110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A&amp;B= 5'b10001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A^B=  5'b01100</a:t>
              </a:r>
              <a:endParaRPr lang="en-US" altLang="zh-CN" sz="1845">
                <a:solidFill>
                  <a:schemeClr val="tx2"/>
                </a:solidFill>
              </a:endParaRPr>
            </a:p>
          </p:txBody>
        </p:sp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2256" y="1687"/>
              <a:ext cx="912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单目</a:t>
              </a:r>
              <a:endParaRPr lang="zh-CN" altLang="en-US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endParaRPr lang="zh-CN" altLang="en-US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endParaRPr lang="zh-CN" altLang="en-US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  双目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38" name="Rectangle 14"/>
            <p:cNvSpPr>
              <a:spLocks noChangeArrowheads="1"/>
            </p:cNvSpPr>
            <p:nvPr/>
          </p:nvSpPr>
          <p:spPr bwMode="auto">
            <a:xfrm>
              <a:off x="1065" y="1649"/>
              <a:ext cx="1437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~(</a:t>
              </a:r>
              <a:r>
                <a:rPr lang="zh-CN" altLang="en-US" sz="1845" dirty="0">
                  <a:solidFill>
                    <a:schemeClr val="tx2"/>
                  </a:solidFill>
                </a:rPr>
                <a:t>按位非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&amp; (</a:t>
              </a:r>
              <a:r>
                <a:rPr lang="zh-CN" altLang="en-US" sz="1845" dirty="0">
                  <a:solidFill>
                    <a:schemeClr val="tx2"/>
                  </a:solidFill>
                </a:rPr>
                <a:t>按位与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| (</a:t>
              </a:r>
              <a:r>
                <a:rPr lang="zh-CN" altLang="en-US" sz="1845" dirty="0">
                  <a:solidFill>
                    <a:schemeClr val="tx2"/>
                  </a:solidFill>
                </a:rPr>
                <a:t>按位或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^ (</a:t>
              </a:r>
              <a:r>
                <a:rPr lang="zh-CN" altLang="en-US" sz="1845" dirty="0">
                  <a:solidFill>
                    <a:schemeClr val="tx2"/>
                  </a:solidFill>
                </a:rPr>
                <a:t>按位异或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^ ~,~ ^ (</a:t>
              </a:r>
              <a:r>
                <a:rPr lang="zh-CN" altLang="en-US" sz="1845" dirty="0">
                  <a:solidFill>
                    <a:schemeClr val="tx2"/>
                  </a:solidFill>
                </a:rPr>
                <a:t>按位同或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</p:txBody>
        </p:sp>
        <p:sp>
          <p:nvSpPr>
            <p:cNvPr id="30739" name="Rectangle 15"/>
            <p:cNvSpPr>
              <a:spLocks noChangeArrowheads="1"/>
            </p:cNvSpPr>
            <p:nvPr/>
          </p:nvSpPr>
          <p:spPr bwMode="auto">
            <a:xfrm>
              <a:off x="96" y="1687"/>
              <a:ext cx="960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位运算符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3168" y="1208"/>
              <a:ext cx="2591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45">
                <a:solidFill>
                  <a:schemeClr val="tx2"/>
                </a:solidFill>
              </a:endParaRPr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2256" y="1208"/>
              <a:ext cx="912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双目</a:t>
              </a:r>
              <a:r>
                <a:rPr lang="en-US" altLang="zh-CN" sz="1845">
                  <a:solidFill>
                    <a:schemeClr val="tx2"/>
                  </a:solidFill>
                </a:rPr>
                <a:t>/</a:t>
              </a:r>
              <a:r>
                <a:rPr lang="zh-CN" altLang="en-US" sz="1845">
                  <a:solidFill>
                    <a:schemeClr val="tx2"/>
                  </a:solidFill>
                </a:rPr>
                <a:t>单目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1056" y="1208"/>
              <a:ext cx="1437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&amp;&amp;(</a:t>
              </a:r>
              <a:r>
                <a:rPr lang="zh-CN" altLang="en-US" sz="1845" dirty="0">
                  <a:solidFill>
                    <a:schemeClr val="tx2"/>
                  </a:solidFill>
                </a:rPr>
                <a:t>与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r>
                <a:rPr lang="zh-CN" altLang="en-US" sz="1845" dirty="0">
                  <a:solidFill>
                    <a:schemeClr val="tx2"/>
                  </a:solidFill>
                </a:rPr>
                <a:t>，</a:t>
              </a:r>
              <a:r>
                <a:rPr lang="en-US" altLang="zh-CN" sz="1845" dirty="0">
                  <a:solidFill>
                    <a:schemeClr val="tx2"/>
                  </a:solidFill>
                </a:rPr>
                <a:t>!(</a:t>
              </a:r>
              <a:r>
                <a:rPr lang="zh-CN" altLang="en-US" sz="1845" dirty="0">
                  <a:solidFill>
                    <a:schemeClr val="tx2"/>
                  </a:solidFill>
                </a:rPr>
                <a:t>非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 dirty="0">
                  <a:solidFill>
                    <a:schemeClr val="tx2"/>
                  </a:solidFill>
                </a:rPr>
                <a:t>||(</a:t>
              </a:r>
              <a:r>
                <a:rPr lang="zh-CN" altLang="en-US" sz="1845" dirty="0">
                  <a:solidFill>
                    <a:schemeClr val="tx2"/>
                  </a:solidFill>
                </a:rPr>
                <a:t>或</a:t>
              </a:r>
              <a:r>
                <a:rPr lang="en-US" altLang="zh-CN" sz="1845" dirty="0">
                  <a:solidFill>
                    <a:schemeClr val="tx2"/>
                  </a:solidFill>
                </a:rPr>
                <a:t>)</a:t>
              </a:r>
              <a:endParaRPr lang="en-US" altLang="zh-CN" sz="1845" dirty="0">
                <a:solidFill>
                  <a:schemeClr val="tx2"/>
                </a:solidFill>
              </a:endParaRP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96" y="1208"/>
              <a:ext cx="960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逻辑运算符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3168" y="729"/>
              <a:ext cx="2591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17/3=5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 9%4=1</a:t>
              </a:r>
              <a:r>
                <a:rPr lang="zh-CN" altLang="en-US" sz="1845">
                  <a:solidFill>
                    <a:schemeClr val="tx2"/>
                  </a:solidFill>
                </a:rPr>
                <a:t>，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5" name="Rectangle 21"/>
            <p:cNvSpPr>
              <a:spLocks noChangeArrowheads="1"/>
            </p:cNvSpPr>
            <p:nvPr/>
          </p:nvSpPr>
          <p:spPr bwMode="auto">
            <a:xfrm>
              <a:off x="2256" y="729"/>
              <a:ext cx="912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双目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6" name="Rectangle 22"/>
            <p:cNvSpPr>
              <a:spLocks noChangeArrowheads="1"/>
            </p:cNvSpPr>
            <p:nvPr/>
          </p:nvSpPr>
          <p:spPr bwMode="auto">
            <a:xfrm>
              <a:off x="1056" y="729"/>
              <a:ext cx="1200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+ ,- ,* ,/,</a:t>
              </a:r>
              <a:endParaRPr lang="en-US" altLang="zh-CN" sz="1845">
                <a:solidFill>
                  <a:schemeClr val="tx2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1845">
                  <a:solidFill>
                    <a:schemeClr val="tx2"/>
                  </a:solidFill>
                </a:rPr>
                <a:t>%(</a:t>
              </a:r>
              <a:r>
                <a:rPr lang="zh-CN" altLang="en-US" sz="1845">
                  <a:solidFill>
                    <a:schemeClr val="tx2"/>
                  </a:solidFill>
                </a:rPr>
                <a:t>求模</a:t>
              </a:r>
              <a:r>
                <a:rPr lang="en-US" altLang="zh-CN" sz="1845">
                  <a:solidFill>
                    <a:schemeClr val="tx2"/>
                  </a:solidFill>
                </a:rPr>
                <a:t>)</a:t>
              </a:r>
              <a:endParaRPr lang="en-US" altLang="zh-CN" sz="1845">
                <a:solidFill>
                  <a:schemeClr val="tx2"/>
                </a:solidFill>
              </a:endParaRPr>
            </a:p>
          </p:txBody>
        </p:sp>
        <p:sp>
          <p:nvSpPr>
            <p:cNvPr id="30747" name="Rectangle 23"/>
            <p:cNvSpPr>
              <a:spLocks noChangeArrowheads="1"/>
            </p:cNvSpPr>
            <p:nvPr/>
          </p:nvSpPr>
          <p:spPr bwMode="auto">
            <a:xfrm>
              <a:off x="96" y="729"/>
              <a:ext cx="960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算术运算符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8" name="Rectangle 24"/>
            <p:cNvSpPr>
              <a:spLocks noChangeArrowheads="1"/>
            </p:cNvSpPr>
            <p:nvPr/>
          </p:nvSpPr>
          <p:spPr bwMode="auto">
            <a:xfrm>
              <a:off x="3168" y="288"/>
              <a:ext cx="259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例子或说明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 bwMode="auto">
            <a:xfrm>
              <a:off x="2256" y="288"/>
              <a:ext cx="912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操作数个数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50" name="Rectangle 26"/>
            <p:cNvSpPr>
              <a:spLocks noChangeArrowheads="1"/>
            </p:cNvSpPr>
            <p:nvPr/>
          </p:nvSpPr>
          <p:spPr bwMode="auto">
            <a:xfrm>
              <a:off x="1056" y="288"/>
              <a:ext cx="120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>
                  <a:solidFill>
                    <a:schemeClr val="tx2"/>
                  </a:solidFill>
                </a:rPr>
                <a:t>运算符</a:t>
              </a:r>
              <a:endParaRPr lang="zh-CN" altLang="en-US" sz="1845">
                <a:solidFill>
                  <a:schemeClr val="tx2"/>
                </a:solidFill>
              </a:endParaRPr>
            </a:p>
          </p:txBody>
        </p:sp>
        <p:sp>
          <p:nvSpPr>
            <p:cNvPr id="30751" name="Rectangle 27"/>
            <p:cNvSpPr>
              <a:spLocks noChangeArrowheads="1"/>
            </p:cNvSpPr>
            <p:nvPr/>
          </p:nvSpPr>
          <p:spPr bwMode="auto">
            <a:xfrm>
              <a:off x="96" y="288"/>
              <a:ext cx="96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45" dirty="0">
                  <a:solidFill>
                    <a:schemeClr val="tx2"/>
                  </a:solidFill>
                </a:rPr>
                <a:t>类别</a:t>
              </a:r>
              <a:endParaRPr lang="zh-CN" altLang="en-US" sz="1845" dirty="0">
                <a:solidFill>
                  <a:schemeClr val="tx2"/>
                </a:solidFill>
              </a:endParaRPr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96" y="288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3" name="Line 29"/>
            <p:cNvSpPr>
              <a:spLocks noChangeShapeType="1"/>
            </p:cNvSpPr>
            <p:nvPr/>
          </p:nvSpPr>
          <p:spPr bwMode="auto">
            <a:xfrm>
              <a:off x="96" y="729"/>
              <a:ext cx="5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4" name="Line 30"/>
            <p:cNvSpPr>
              <a:spLocks noChangeShapeType="1"/>
            </p:cNvSpPr>
            <p:nvPr/>
          </p:nvSpPr>
          <p:spPr bwMode="auto">
            <a:xfrm>
              <a:off x="96" y="1208"/>
              <a:ext cx="5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96" y="1649"/>
              <a:ext cx="5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96" y="3048"/>
              <a:ext cx="5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96" y="3312"/>
              <a:ext cx="5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96" y="4251"/>
              <a:ext cx="56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96" y="288"/>
              <a:ext cx="0" cy="39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56" y="288"/>
              <a:ext cx="0" cy="3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2256" y="288"/>
              <a:ext cx="0" cy="3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3168" y="288"/>
              <a:ext cx="0" cy="3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5759" y="288"/>
              <a:ext cx="0" cy="39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4" name="Line 40"/>
            <p:cNvSpPr>
              <a:spLocks noChangeShapeType="1"/>
            </p:cNvSpPr>
            <p:nvPr/>
          </p:nvSpPr>
          <p:spPr bwMode="auto">
            <a:xfrm>
              <a:off x="1056" y="288"/>
              <a:ext cx="470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0765" name="AutoShape 41"/>
            <p:cNvSpPr/>
            <p:nvPr/>
          </p:nvSpPr>
          <p:spPr bwMode="auto">
            <a:xfrm>
              <a:off x="2112" y="2016"/>
              <a:ext cx="240" cy="1008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30723" name="Rectangle 44"/>
          <p:cNvSpPr>
            <a:spLocks noChangeArrowheads="1"/>
          </p:cNvSpPr>
          <p:nvPr/>
        </p:nvSpPr>
        <p:spPr bwMode="auto">
          <a:xfrm>
            <a:off x="398585" y="217184"/>
            <a:ext cx="1979735" cy="373674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bg1"/>
                </a:solidFill>
                <a:ea typeface="Batang" panose="02030600000101010101" pitchFamily="18" charset="-127"/>
              </a:rPr>
              <a:t>4</a:t>
            </a:r>
            <a:r>
              <a:rPr lang="zh-CN" altLang="en-US" sz="2955">
                <a:solidFill>
                  <a:schemeClr val="bg1"/>
                </a:solidFill>
              </a:rPr>
              <a:t>运算符</a:t>
            </a:r>
            <a:endParaRPr lang="zh-CN" altLang="en-US" sz="2955">
              <a:solidFill>
                <a:schemeClr val="bg1"/>
              </a:solidFill>
            </a:endParaRPr>
          </a:p>
        </p:txBody>
      </p:sp>
      <p:sp>
        <p:nvSpPr>
          <p:cNvPr id="712750" name="AutoShape 46"/>
          <p:cNvSpPr>
            <a:spLocks noChangeArrowheads="1"/>
          </p:cNvSpPr>
          <p:nvPr/>
        </p:nvSpPr>
        <p:spPr bwMode="auto">
          <a:xfrm>
            <a:off x="3508131" y="685800"/>
            <a:ext cx="4904643" cy="572966"/>
          </a:xfrm>
          <a:prstGeom prst="wedgeRoundRectCallout">
            <a:avLst>
              <a:gd name="adj1" fmla="val -6019"/>
              <a:gd name="adj2" fmla="val 173528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结果值要略去小数部分 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712751" name="AutoShape 47"/>
          <p:cNvSpPr>
            <a:spLocks noChangeArrowheads="1"/>
          </p:cNvSpPr>
          <p:nvPr/>
        </p:nvSpPr>
        <p:spPr bwMode="auto">
          <a:xfrm>
            <a:off x="2378320" y="685800"/>
            <a:ext cx="6182457" cy="572966"/>
          </a:xfrm>
          <a:prstGeom prst="wedgeRoundRectCallout">
            <a:avLst>
              <a:gd name="adj1" fmla="val -60690"/>
              <a:gd name="adj2" fmla="val 216750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某一操作数有不确定，则结果也是不定值。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712752" name="AutoShape 48"/>
          <p:cNvSpPr>
            <a:spLocks noChangeArrowheads="1"/>
          </p:cNvSpPr>
          <p:nvPr/>
        </p:nvSpPr>
        <p:spPr bwMode="auto">
          <a:xfrm>
            <a:off x="6632331" y="2920512"/>
            <a:ext cx="2113085" cy="1729154"/>
          </a:xfrm>
          <a:prstGeom prst="wedgeRoundRectCallout">
            <a:avLst>
              <a:gd name="adj1" fmla="val -104787"/>
              <a:gd name="adj2" fmla="val 109745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操作数中的某一位为不定值</a:t>
            </a:r>
            <a:r>
              <a:rPr lang="en-US" altLang="zh-CN" sz="2215">
                <a:solidFill>
                  <a:srgbClr val="990033"/>
                </a:solidFill>
              </a:rPr>
              <a:t>x</a:t>
            </a:r>
            <a:r>
              <a:rPr lang="zh-CN" altLang="en-US" sz="2215">
                <a:solidFill>
                  <a:srgbClr val="990033"/>
                </a:solidFill>
              </a:rPr>
              <a:t>或高阻</a:t>
            </a:r>
            <a:r>
              <a:rPr lang="en-US" altLang="zh-CN" sz="2215">
                <a:solidFill>
                  <a:srgbClr val="990033"/>
                </a:solidFill>
              </a:rPr>
              <a:t>z</a:t>
            </a:r>
            <a:r>
              <a:rPr lang="zh-CN" altLang="en-US" sz="2215">
                <a:solidFill>
                  <a:srgbClr val="990033"/>
                </a:solidFill>
              </a:rPr>
              <a:t>，则结果为不定值</a:t>
            </a:r>
            <a:r>
              <a:rPr lang="en-US" altLang="zh-CN" sz="2215">
                <a:solidFill>
                  <a:srgbClr val="990033"/>
                </a:solidFill>
              </a:rPr>
              <a:t>x </a:t>
            </a:r>
            <a:endParaRPr lang="en-US" altLang="zh-CN" sz="2215">
              <a:solidFill>
                <a:srgbClr val="990033"/>
              </a:solidFill>
            </a:endParaRPr>
          </a:p>
        </p:txBody>
      </p:sp>
      <p:sp>
        <p:nvSpPr>
          <p:cNvPr id="712753" name="AutoShape 49"/>
          <p:cNvSpPr>
            <a:spLocks noChangeArrowheads="1"/>
          </p:cNvSpPr>
          <p:nvPr/>
        </p:nvSpPr>
        <p:spPr bwMode="auto">
          <a:xfrm>
            <a:off x="7030916" y="3185746"/>
            <a:ext cx="2113085" cy="1729154"/>
          </a:xfrm>
          <a:prstGeom prst="wedgeRoundRectCallout">
            <a:avLst>
              <a:gd name="adj1" fmla="val -85505"/>
              <a:gd name="adj2" fmla="val 102287"/>
              <a:gd name="adj3" fmla="val 16667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将</a:t>
            </a:r>
            <a:r>
              <a:rPr lang="en-US" altLang="zh-CN" sz="2215">
                <a:solidFill>
                  <a:srgbClr val="990033"/>
                </a:solidFill>
              </a:rPr>
              <a:t>x</a:t>
            </a:r>
            <a:r>
              <a:rPr lang="zh-CN" altLang="en-US" sz="2215">
                <a:solidFill>
                  <a:srgbClr val="990033"/>
                </a:solidFill>
              </a:rPr>
              <a:t>或</a:t>
            </a:r>
            <a:r>
              <a:rPr lang="en-US" altLang="zh-CN" sz="2215">
                <a:solidFill>
                  <a:srgbClr val="990033"/>
                </a:solidFill>
              </a:rPr>
              <a:t>z</a:t>
            </a:r>
            <a:r>
              <a:rPr lang="zh-CN" altLang="en-US" sz="2215">
                <a:solidFill>
                  <a:srgbClr val="990033"/>
                </a:solidFill>
              </a:rPr>
              <a:t>看作是一种逻辑状态参与比较，结果只有</a:t>
            </a:r>
            <a:r>
              <a:rPr lang="en-US" altLang="zh-CN" sz="2215">
                <a:solidFill>
                  <a:srgbClr val="990033"/>
                </a:solidFill>
              </a:rPr>
              <a:t>0</a:t>
            </a:r>
            <a:r>
              <a:rPr lang="zh-CN" altLang="en-US" sz="2215">
                <a:solidFill>
                  <a:srgbClr val="990033"/>
                </a:solidFill>
              </a:rPr>
              <a:t>或</a:t>
            </a:r>
            <a:r>
              <a:rPr lang="en-US" altLang="zh-CN" sz="2215">
                <a:solidFill>
                  <a:srgbClr val="990033"/>
                </a:solidFill>
              </a:rPr>
              <a:t>1</a:t>
            </a:r>
            <a:r>
              <a:rPr lang="zh-CN" altLang="en-US" sz="2215">
                <a:solidFill>
                  <a:srgbClr val="990033"/>
                </a:solidFill>
              </a:rPr>
              <a:t>两种 。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2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2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50" grpId="0" animBg="1"/>
      <p:bldP spid="712751" grpId="0" animBg="1"/>
      <p:bldP spid="712752" grpId="0" animBg="1"/>
      <p:bldP spid="7127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768" name="Group 40"/>
          <p:cNvGraphicFramePr>
            <a:graphicFrameLocks noGrp="1"/>
          </p:cNvGraphicFramePr>
          <p:nvPr/>
        </p:nvGraphicFramePr>
        <p:xfrm>
          <a:off x="1" y="989136"/>
          <a:ext cx="9142535" cy="5612424"/>
        </p:xfrm>
        <a:graphic>
          <a:graphicData uri="http://schemas.openxmlformats.org/drawingml/2006/table">
            <a:tbl>
              <a:tblPr/>
              <a:tblGrid>
                <a:gridCol w="1548912"/>
                <a:gridCol w="2170234"/>
                <a:gridCol w="1538654"/>
                <a:gridCol w="3884735"/>
              </a:tblGrid>
              <a:tr h="5011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类别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运算符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操作数个数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例子或说明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38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缩减运算符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缩减与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~&amp;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缩减与非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~|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缩减或非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缩减异或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^ ~,~ ^ 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缩减同或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单目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若：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reg[3:0]  a;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则：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&amp;a=a[0]&amp;a[1]&amp; a[2]&amp;a[3]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63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移位运算符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&lt;&lt;(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单目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语法：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A&gt;&gt;n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A&lt;&lt;n;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其中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为移位的位数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填补空位。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 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A=5'b11001,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A&gt;&gt;2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5'b00110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2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条件运算符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?: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三目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语法：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signal=condition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？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true_expression:false_expression;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例，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MUX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out=sel?in1:in0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3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连接运算符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{}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sum}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a,b,c,d,e,f,g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3528" y="188774"/>
            <a:ext cx="173316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运算符</a:t>
            </a:r>
            <a:r>
              <a:rPr lang="en-US" altLang="zh-CN" sz="2585" dirty="0">
                <a:solidFill>
                  <a:srgbClr val="FF0000"/>
                </a:solidFill>
                <a:ea typeface="仿宋_GB2312" pitchFamily="49" charset="-122"/>
              </a:rPr>
              <a:t>(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续</a:t>
            </a:r>
            <a:r>
              <a:rPr lang="en-US" altLang="zh-CN" sz="2585" dirty="0">
                <a:solidFill>
                  <a:srgbClr val="FF0000"/>
                </a:solidFill>
                <a:ea typeface="仿宋_GB2312" pitchFamily="49" charset="-122"/>
              </a:rPr>
              <a:t>)</a:t>
            </a:r>
            <a:endParaRPr lang="en-US" altLang="zh-CN" sz="258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713764" name="Group 36"/>
          <p:cNvGrpSpPr/>
          <p:nvPr/>
        </p:nvGrpSpPr>
        <p:grpSpPr bwMode="auto">
          <a:xfrm>
            <a:off x="1524000" y="778120"/>
            <a:ext cx="2362200" cy="3657600"/>
            <a:chOff x="960" y="192"/>
            <a:chExt cx="1488" cy="2496"/>
          </a:xfrm>
        </p:grpSpPr>
        <p:sp>
          <p:nvSpPr>
            <p:cNvPr id="31782" name="Oval 37"/>
            <p:cNvSpPr>
              <a:spLocks noChangeArrowheads="1"/>
            </p:cNvSpPr>
            <p:nvPr/>
          </p:nvSpPr>
          <p:spPr bwMode="auto">
            <a:xfrm>
              <a:off x="960" y="2016"/>
              <a:ext cx="864" cy="672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1783" name="Line 38"/>
            <p:cNvSpPr>
              <a:spLocks noChangeShapeType="1"/>
            </p:cNvSpPr>
            <p:nvPr/>
          </p:nvSpPr>
          <p:spPr bwMode="auto">
            <a:xfrm flipH="1">
              <a:off x="1776" y="192"/>
              <a:ext cx="672" cy="201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</p:grpSp>
      <p:sp>
        <p:nvSpPr>
          <p:cNvPr id="713767" name="Text Box 39"/>
          <p:cNvSpPr txBox="1">
            <a:spLocks noChangeArrowheads="1"/>
          </p:cNvSpPr>
          <p:nvPr/>
        </p:nvSpPr>
        <p:spPr bwMode="auto">
          <a:xfrm>
            <a:off x="2312377" y="448408"/>
            <a:ext cx="729468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与数字电路定义不同。（</a:t>
            </a:r>
            <a:r>
              <a:rPr lang="zh-CN" altLang="en-US" sz="2585">
                <a:solidFill>
                  <a:srgbClr val="FF0066"/>
                </a:solidFill>
                <a:ea typeface="仿宋_GB2312" pitchFamily="49" charset="-122"/>
              </a:rPr>
              <a:t>右移、左移互换</a:t>
            </a:r>
            <a:r>
              <a:rPr lang="zh-CN" altLang="en-US" sz="2585">
                <a:ea typeface="仿宋_GB2312" pitchFamily="49" charset="-122"/>
              </a:rPr>
              <a:t>）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79512" y="337799"/>
            <a:ext cx="350288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二、运算符的优先级：</a:t>
            </a:r>
            <a:endParaRPr lang="zh-CN" altLang="en-US" sz="258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714755" name="Group 3"/>
          <p:cNvGrpSpPr/>
          <p:nvPr/>
        </p:nvGrpSpPr>
        <p:grpSpPr bwMode="auto">
          <a:xfrm>
            <a:off x="2362200" y="1058008"/>
            <a:ext cx="6096000" cy="5395546"/>
            <a:chOff x="576" y="336"/>
            <a:chExt cx="3840" cy="4018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576" y="910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&amp;,|,~&amp;</a:t>
              </a:r>
              <a:r>
                <a:rPr lang="zh-CN" altLang="en-US" sz="2215"/>
                <a:t>，</a:t>
              </a:r>
              <a:r>
                <a:rPr lang="en-US" altLang="zh-CN" sz="2215"/>
                <a:t>~|, ^,  ^~, ~^(</a:t>
              </a:r>
              <a:r>
                <a:rPr lang="zh-CN" altLang="en-US" sz="2215">
                  <a:solidFill>
                    <a:srgbClr val="FF0000"/>
                  </a:solidFill>
                </a:rPr>
                <a:t>缩减</a:t>
              </a:r>
              <a:r>
                <a:rPr lang="en-US" altLang="zh-CN" sz="2215"/>
                <a:t>)</a:t>
              </a:r>
              <a:endParaRPr lang="en-US" altLang="zh-CN" sz="2215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576" y="4067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?:</a:t>
              </a:r>
              <a:endParaRPr lang="en-US" altLang="zh-CN" sz="2215"/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576" y="3780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||</a:t>
              </a:r>
              <a:endParaRPr lang="en-US" altLang="zh-CN" sz="2215">
                <a:solidFill>
                  <a:srgbClr val="FF0000"/>
                </a:solidFill>
              </a:endParaRP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576" y="3493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&amp;&amp;</a:t>
              </a:r>
              <a:endParaRPr lang="en-US" altLang="zh-CN" sz="2215"/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576" y="3206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|,  </a:t>
              </a:r>
              <a:endParaRPr lang="en-US" altLang="zh-CN" sz="2215"/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576" y="2919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           ^,  ^~, ~^         </a:t>
              </a:r>
              <a:r>
                <a:rPr lang="zh-CN" altLang="en-US" sz="2215">
                  <a:solidFill>
                    <a:srgbClr val="FF0000"/>
                  </a:solidFill>
                </a:rPr>
                <a:t>按位</a:t>
              </a:r>
              <a:endParaRPr lang="zh-CN" altLang="en-US" sz="2215">
                <a:solidFill>
                  <a:srgbClr val="FF0000"/>
                </a:solidFill>
              </a:endParaRP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576" y="2632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&amp;,   </a:t>
              </a:r>
              <a:endParaRPr lang="en-US" altLang="zh-CN" sz="2215"/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76" y="2345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= =,  !=,  = = =,  ! = =</a:t>
              </a:r>
              <a:endParaRPr lang="en-US" altLang="zh-CN" sz="2215"/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576" y="2058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&lt;,  &lt;=,  &gt;,  &gt;=</a:t>
              </a:r>
              <a:endParaRPr lang="en-US" altLang="zh-CN" sz="2215"/>
            </a:p>
          </p:txBody>
        </p:sp>
        <p:sp>
          <p:nvSpPr>
            <p:cNvPr id="32783" name="Rectangle 13"/>
            <p:cNvSpPr>
              <a:spLocks noChangeArrowheads="1"/>
            </p:cNvSpPr>
            <p:nvPr/>
          </p:nvSpPr>
          <p:spPr bwMode="auto">
            <a:xfrm>
              <a:off x="576" y="1771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&lt;&lt;,  &gt;&gt;</a:t>
              </a:r>
              <a:endParaRPr lang="en-US" altLang="zh-CN" sz="2215"/>
            </a:p>
          </p:txBody>
        </p:sp>
        <p:sp>
          <p:nvSpPr>
            <p:cNvPr id="32784" name="Rectangle 14"/>
            <p:cNvSpPr>
              <a:spLocks noChangeArrowheads="1"/>
            </p:cNvSpPr>
            <p:nvPr/>
          </p:nvSpPr>
          <p:spPr bwMode="auto">
            <a:xfrm>
              <a:off x="576" y="1484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+  ,-</a:t>
              </a:r>
              <a:endParaRPr lang="en-US" altLang="zh-CN" sz="2215"/>
            </a:p>
          </p:txBody>
        </p:sp>
        <p:sp>
          <p:nvSpPr>
            <p:cNvPr id="32785" name="Rectangle 15"/>
            <p:cNvSpPr>
              <a:spLocks noChangeArrowheads="1"/>
            </p:cNvSpPr>
            <p:nvPr/>
          </p:nvSpPr>
          <p:spPr bwMode="auto">
            <a:xfrm>
              <a:off x="576" y="1197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*,  /,   %</a:t>
              </a:r>
              <a:endParaRPr lang="en-US" altLang="zh-CN" sz="2215"/>
            </a:p>
          </p:txBody>
        </p:sp>
        <p:sp>
          <p:nvSpPr>
            <p:cNvPr id="32786" name="Rectangle 16"/>
            <p:cNvSpPr>
              <a:spLocks noChangeArrowheads="1"/>
            </p:cNvSpPr>
            <p:nvPr/>
          </p:nvSpPr>
          <p:spPr bwMode="auto">
            <a:xfrm>
              <a:off x="3024" y="623"/>
              <a:ext cx="1392" cy="3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215"/>
                <a:t>  </a:t>
              </a:r>
              <a:r>
                <a:rPr lang="zh-CN" altLang="en-US" sz="2215"/>
                <a:t>高优先级</a:t>
              </a: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endParaRPr lang="zh-CN" altLang="en-US" sz="2215"/>
            </a:p>
            <a:p>
              <a:pPr eaLnBrk="1" hangingPunct="1">
                <a:buFontTx/>
                <a:buNone/>
              </a:pPr>
              <a:r>
                <a:rPr lang="zh-CN" altLang="en-US" sz="2215"/>
                <a:t>低优先级</a:t>
              </a:r>
              <a:endParaRPr lang="zh-CN" altLang="en-US" sz="2215"/>
            </a:p>
          </p:txBody>
        </p:sp>
        <p:sp>
          <p:nvSpPr>
            <p:cNvPr id="32787" name="Rectangle 17"/>
            <p:cNvSpPr>
              <a:spLocks noChangeArrowheads="1"/>
            </p:cNvSpPr>
            <p:nvPr/>
          </p:nvSpPr>
          <p:spPr bwMode="auto">
            <a:xfrm>
              <a:off x="576" y="623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215"/>
                <a:t>!,~</a:t>
              </a:r>
              <a:endParaRPr lang="en-US" altLang="zh-CN" sz="2215"/>
            </a:p>
          </p:txBody>
        </p:sp>
        <p:sp>
          <p:nvSpPr>
            <p:cNvPr id="32788" name="Rectangle 18"/>
            <p:cNvSpPr>
              <a:spLocks noChangeArrowheads="1"/>
            </p:cNvSpPr>
            <p:nvPr/>
          </p:nvSpPr>
          <p:spPr bwMode="auto">
            <a:xfrm>
              <a:off x="3024" y="336"/>
              <a:ext cx="139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215"/>
                <a:t>优先级</a:t>
              </a:r>
              <a:endParaRPr lang="zh-CN" altLang="en-US" sz="2215"/>
            </a:p>
          </p:txBody>
        </p:sp>
        <p:sp>
          <p:nvSpPr>
            <p:cNvPr id="32789" name="Rectangle 19"/>
            <p:cNvSpPr>
              <a:spLocks noChangeArrowheads="1"/>
            </p:cNvSpPr>
            <p:nvPr/>
          </p:nvSpPr>
          <p:spPr bwMode="auto">
            <a:xfrm>
              <a:off x="576" y="336"/>
              <a:ext cx="244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215"/>
                <a:t>运算符</a:t>
              </a:r>
              <a:endParaRPr lang="zh-CN" altLang="en-US" sz="2215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>
              <a:off x="576" y="33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>
              <a:off x="576" y="623"/>
              <a:ext cx="38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2" name="Line 22"/>
            <p:cNvSpPr>
              <a:spLocks noChangeShapeType="1"/>
            </p:cNvSpPr>
            <p:nvPr/>
          </p:nvSpPr>
          <p:spPr bwMode="auto">
            <a:xfrm>
              <a:off x="576" y="91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3" name="Line 23"/>
            <p:cNvSpPr>
              <a:spLocks noChangeShapeType="1"/>
            </p:cNvSpPr>
            <p:nvPr/>
          </p:nvSpPr>
          <p:spPr bwMode="auto">
            <a:xfrm>
              <a:off x="576" y="1484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4" name="Line 24"/>
            <p:cNvSpPr>
              <a:spLocks noChangeShapeType="1"/>
            </p:cNvSpPr>
            <p:nvPr/>
          </p:nvSpPr>
          <p:spPr bwMode="auto">
            <a:xfrm>
              <a:off x="576" y="1771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5" name="Line 25"/>
            <p:cNvSpPr>
              <a:spLocks noChangeShapeType="1"/>
            </p:cNvSpPr>
            <p:nvPr/>
          </p:nvSpPr>
          <p:spPr bwMode="auto">
            <a:xfrm>
              <a:off x="576" y="2058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6" name="Line 26"/>
            <p:cNvSpPr>
              <a:spLocks noChangeShapeType="1"/>
            </p:cNvSpPr>
            <p:nvPr/>
          </p:nvSpPr>
          <p:spPr bwMode="auto">
            <a:xfrm>
              <a:off x="576" y="2345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7" name="Line 27"/>
            <p:cNvSpPr>
              <a:spLocks noChangeShapeType="1"/>
            </p:cNvSpPr>
            <p:nvPr/>
          </p:nvSpPr>
          <p:spPr bwMode="auto">
            <a:xfrm>
              <a:off x="576" y="263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8" name="Line 28"/>
            <p:cNvSpPr>
              <a:spLocks noChangeShapeType="1"/>
            </p:cNvSpPr>
            <p:nvPr/>
          </p:nvSpPr>
          <p:spPr bwMode="auto">
            <a:xfrm>
              <a:off x="576" y="2919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799" name="Line 29"/>
            <p:cNvSpPr>
              <a:spLocks noChangeShapeType="1"/>
            </p:cNvSpPr>
            <p:nvPr/>
          </p:nvSpPr>
          <p:spPr bwMode="auto">
            <a:xfrm>
              <a:off x="576" y="3206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0" name="Line 30"/>
            <p:cNvSpPr>
              <a:spLocks noChangeShapeType="1"/>
            </p:cNvSpPr>
            <p:nvPr/>
          </p:nvSpPr>
          <p:spPr bwMode="auto">
            <a:xfrm>
              <a:off x="576" y="3493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1" name="Line 31"/>
            <p:cNvSpPr>
              <a:spLocks noChangeShapeType="1"/>
            </p:cNvSpPr>
            <p:nvPr/>
          </p:nvSpPr>
          <p:spPr bwMode="auto">
            <a:xfrm>
              <a:off x="576" y="378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2" name="Line 32"/>
            <p:cNvSpPr>
              <a:spLocks noChangeShapeType="1"/>
            </p:cNvSpPr>
            <p:nvPr/>
          </p:nvSpPr>
          <p:spPr bwMode="auto">
            <a:xfrm>
              <a:off x="576" y="4067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3" name="Line 33"/>
            <p:cNvSpPr>
              <a:spLocks noChangeShapeType="1"/>
            </p:cNvSpPr>
            <p:nvPr/>
          </p:nvSpPr>
          <p:spPr bwMode="auto">
            <a:xfrm>
              <a:off x="576" y="435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4" name="Line 34"/>
            <p:cNvSpPr>
              <a:spLocks noChangeShapeType="1"/>
            </p:cNvSpPr>
            <p:nvPr/>
          </p:nvSpPr>
          <p:spPr bwMode="auto">
            <a:xfrm>
              <a:off x="576" y="336"/>
              <a:ext cx="0" cy="40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5" name="Line 35"/>
            <p:cNvSpPr>
              <a:spLocks noChangeShapeType="1"/>
            </p:cNvSpPr>
            <p:nvPr/>
          </p:nvSpPr>
          <p:spPr bwMode="auto">
            <a:xfrm>
              <a:off x="3024" y="336"/>
              <a:ext cx="0" cy="4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6" name="Line 36"/>
            <p:cNvSpPr>
              <a:spLocks noChangeShapeType="1"/>
            </p:cNvSpPr>
            <p:nvPr/>
          </p:nvSpPr>
          <p:spPr bwMode="auto">
            <a:xfrm>
              <a:off x="4416" y="336"/>
              <a:ext cx="0" cy="40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7" name="Line 37"/>
            <p:cNvSpPr>
              <a:spLocks noChangeShapeType="1"/>
            </p:cNvSpPr>
            <p:nvPr/>
          </p:nvSpPr>
          <p:spPr bwMode="auto">
            <a:xfrm>
              <a:off x="576" y="1197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8" name="Line 38"/>
            <p:cNvSpPr>
              <a:spLocks noChangeShapeType="1"/>
            </p:cNvSpPr>
            <p:nvPr/>
          </p:nvSpPr>
          <p:spPr bwMode="auto">
            <a:xfrm>
              <a:off x="3600" y="105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2809" name="AutoShape 39"/>
            <p:cNvSpPr/>
            <p:nvPr/>
          </p:nvSpPr>
          <p:spPr bwMode="auto">
            <a:xfrm>
              <a:off x="2208" y="2736"/>
              <a:ext cx="48" cy="72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2810" name="Text Box 40"/>
            <p:cNvSpPr txBox="1">
              <a:spLocks noChangeArrowheads="1"/>
            </p:cNvSpPr>
            <p:nvPr/>
          </p:nvSpPr>
          <p:spPr bwMode="auto">
            <a:xfrm>
              <a:off x="2640" y="2880"/>
              <a:ext cx="11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32811" name="AutoShape 41"/>
            <p:cNvSpPr/>
            <p:nvPr/>
          </p:nvSpPr>
          <p:spPr bwMode="auto">
            <a:xfrm>
              <a:off x="2160" y="3552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2812" name="Rectangle 42"/>
            <p:cNvSpPr>
              <a:spLocks noChangeArrowheads="1"/>
            </p:cNvSpPr>
            <p:nvPr/>
          </p:nvSpPr>
          <p:spPr bwMode="auto">
            <a:xfrm>
              <a:off x="2400" y="3600"/>
              <a:ext cx="47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15">
                  <a:solidFill>
                    <a:srgbClr val="FF0000"/>
                  </a:solidFill>
                  <a:ea typeface="仿宋_GB2312" pitchFamily="49" charset="-122"/>
                </a:rPr>
                <a:t>逻辑</a:t>
              </a:r>
              <a:endParaRPr lang="zh-CN" altLang="en-US" sz="2215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32813" name="AutoShape 43"/>
            <p:cNvSpPr/>
            <p:nvPr/>
          </p:nvSpPr>
          <p:spPr bwMode="auto">
            <a:xfrm>
              <a:off x="2208" y="1248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2814" name="Rectangle 44"/>
            <p:cNvSpPr>
              <a:spLocks noChangeArrowheads="1"/>
            </p:cNvSpPr>
            <p:nvPr/>
          </p:nvSpPr>
          <p:spPr bwMode="auto">
            <a:xfrm>
              <a:off x="2352" y="1344"/>
              <a:ext cx="47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15">
                  <a:solidFill>
                    <a:srgbClr val="FF0000"/>
                  </a:solidFill>
                  <a:ea typeface="仿宋_GB2312" pitchFamily="49" charset="-122"/>
                </a:rPr>
                <a:t>算术</a:t>
              </a:r>
              <a:endParaRPr lang="zh-CN" altLang="en-US" sz="2215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</p:grpSp>
      <p:sp>
        <p:nvSpPr>
          <p:cNvPr id="714797" name="Oval 45"/>
          <p:cNvSpPr>
            <a:spLocks noChangeArrowheads="1"/>
          </p:cNvSpPr>
          <p:nvPr/>
        </p:nvSpPr>
        <p:spPr bwMode="auto">
          <a:xfrm>
            <a:off x="2057400" y="1881554"/>
            <a:ext cx="4419600" cy="56270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517281" y="1349620"/>
            <a:ext cx="151195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一分类：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graphicFrame>
        <p:nvGraphicFramePr>
          <p:cNvPr id="715826" name="Group 50"/>
          <p:cNvGraphicFramePr>
            <a:graphicFrameLocks noGrp="1"/>
          </p:cNvGraphicFramePr>
          <p:nvPr/>
        </p:nvGraphicFramePr>
        <p:xfrm>
          <a:off x="2058824" y="841372"/>
          <a:ext cx="6096000" cy="583809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5503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赋值语句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连续赋值语句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过程赋值语句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条件语句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if-else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循环语句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forever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repeat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while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结构说明语句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initial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always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task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function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编译预处理语句</a:t>
                      </a:r>
                      <a:endParaRPr kumimoji="1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`define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`include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31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`timescale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语句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35" name="Rectangle 44"/>
          <p:cNvSpPr>
            <a:spLocks noChangeArrowheads="1"/>
          </p:cNvSpPr>
          <p:nvPr/>
        </p:nvSpPr>
        <p:spPr bwMode="auto">
          <a:xfrm>
            <a:off x="395654" y="188640"/>
            <a:ext cx="1714500" cy="373673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bg1"/>
                </a:solidFill>
              </a:rPr>
              <a:t>5 </a:t>
            </a:r>
            <a:r>
              <a:rPr lang="zh-CN" altLang="en-US" sz="2955">
                <a:solidFill>
                  <a:schemeClr val="bg1"/>
                </a:solidFill>
              </a:rPr>
              <a:t>语句</a:t>
            </a:r>
            <a:endParaRPr lang="zh-CN" altLang="en-US" sz="2955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7" name="Group 17"/>
          <p:cNvGrpSpPr/>
          <p:nvPr/>
        </p:nvGrpSpPr>
        <p:grpSpPr bwMode="auto">
          <a:xfrm>
            <a:off x="217450" y="1039031"/>
            <a:ext cx="2897066" cy="1021373"/>
            <a:chOff x="172" y="540"/>
            <a:chExt cx="1977" cy="697"/>
          </a:xfrm>
        </p:grpSpPr>
        <p:sp>
          <p:nvSpPr>
            <p:cNvPr id="34825" name="AutoShape 4"/>
            <p:cNvSpPr/>
            <p:nvPr/>
          </p:nvSpPr>
          <p:spPr bwMode="auto">
            <a:xfrm>
              <a:off x="1079" y="709"/>
              <a:ext cx="136" cy="40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4826" name="Text Box 5"/>
            <p:cNvSpPr txBox="1">
              <a:spLocks noChangeArrowheads="1"/>
            </p:cNvSpPr>
            <p:nvPr/>
          </p:nvSpPr>
          <p:spPr bwMode="auto">
            <a:xfrm>
              <a:off x="1351" y="540"/>
              <a:ext cx="651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initial</a:t>
              </a:r>
              <a:endParaRPr lang="en-US" altLang="zh-CN" sz="2585">
                <a:ea typeface="仿宋_GB2312" pitchFamily="49" charset="-122"/>
              </a:endParaRPr>
            </a:p>
          </p:txBody>
        </p:sp>
        <p:sp>
          <p:nvSpPr>
            <p:cNvPr id="34827" name="Text Box 6"/>
            <p:cNvSpPr txBox="1">
              <a:spLocks noChangeArrowheads="1"/>
            </p:cNvSpPr>
            <p:nvPr/>
          </p:nvSpPr>
          <p:spPr bwMode="auto">
            <a:xfrm>
              <a:off x="1396" y="903"/>
              <a:ext cx="75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always</a:t>
              </a:r>
              <a:endParaRPr lang="en-US" altLang="zh-CN" sz="2585">
                <a:ea typeface="仿宋_GB2312" pitchFamily="49" charset="-122"/>
              </a:endParaRPr>
            </a:p>
          </p:txBody>
        </p:sp>
        <p:sp>
          <p:nvSpPr>
            <p:cNvPr id="34828" name="Text Box 7"/>
            <p:cNvSpPr txBox="1">
              <a:spLocks noChangeArrowheads="1"/>
            </p:cNvSpPr>
            <p:nvPr/>
          </p:nvSpPr>
          <p:spPr bwMode="auto">
            <a:xfrm>
              <a:off x="172" y="709"/>
              <a:ext cx="99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ea typeface="仿宋_GB2312" pitchFamily="49" charset="-122"/>
                </a:rPr>
                <a:t>过程块</a:t>
              </a:r>
              <a:r>
                <a:rPr lang="zh-CN" altLang="en-US" sz="2215">
                  <a:ea typeface="仿宋_GB2312" pitchFamily="49" charset="-122"/>
                </a:rPr>
                <a:t>：</a:t>
              </a:r>
              <a:endParaRPr lang="zh-CN" altLang="en-US" sz="2215">
                <a:ea typeface="仿宋_GB2312" pitchFamily="49" charset="-122"/>
              </a:endParaRPr>
            </a:p>
          </p:txBody>
        </p:sp>
      </p:grp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217450" y="2179216"/>
            <a:ext cx="404006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solidFill>
                  <a:srgbClr val="990033"/>
                </a:solidFill>
              </a:rPr>
              <a:t>一、   </a:t>
            </a:r>
            <a:r>
              <a:rPr lang="en-US" altLang="zh-CN" sz="2955" dirty="0">
                <a:solidFill>
                  <a:srgbClr val="990033"/>
                </a:solidFill>
              </a:rPr>
              <a:t>always</a:t>
            </a:r>
            <a:r>
              <a:rPr lang="zh-CN" altLang="en-US" sz="2955" dirty="0">
                <a:solidFill>
                  <a:srgbClr val="990033"/>
                </a:solidFill>
              </a:rPr>
              <a:t>过程块</a:t>
            </a:r>
            <a:endParaRPr lang="zh-CN" altLang="en-US" sz="2955" dirty="0">
              <a:solidFill>
                <a:srgbClr val="990033"/>
              </a:solidFill>
            </a:endParaRPr>
          </a:p>
        </p:txBody>
      </p:sp>
      <p:sp>
        <p:nvSpPr>
          <p:cNvPr id="716809" name="Rectangle 9"/>
          <p:cNvSpPr>
            <a:spLocks noChangeArrowheads="1"/>
          </p:cNvSpPr>
          <p:nvPr/>
        </p:nvSpPr>
        <p:spPr bwMode="auto">
          <a:xfrm>
            <a:off x="317989" y="2665536"/>
            <a:ext cx="4453463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（</a:t>
            </a:r>
            <a:r>
              <a:rPr lang="en-US" altLang="zh-CN" sz="2955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）</a:t>
            </a:r>
            <a:r>
              <a:rPr lang="en-US" altLang="zh-CN" sz="2955">
                <a:solidFill>
                  <a:srgbClr val="FF0000"/>
                </a:solidFill>
                <a:ea typeface="仿宋_GB2312" pitchFamily="49" charset="-122"/>
              </a:rPr>
              <a:t>always</a:t>
            </a: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块语句模板：</a:t>
            </a:r>
            <a:endParaRPr lang="zh-CN" altLang="en-US" sz="295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16810" name="Rectangle 10"/>
          <p:cNvSpPr>
            <a:spLocks noChangeArrowheads="1"/>
          </p:cNvSpPr>
          <p:nvPr/>
        </p:nvSpPr>
        <p:spPr bwMode="auto">
          <a:xfrm>
            <a:off x="517281" y="3355731"/>
            <a:ext cx="4572000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585" dirty="0">
                <a:ea typeface="仿宋_GB2312" pitchFamily="49" charset="-122"/>
              </a:rPr>
              <a:t>  @(&lt;</a:t>
            </a:r>
            <a:r>
              <a:rPr lang="zh-CN" altLang="en-US" sz="2585" dirty="0">
                <a:ea typeface="仿宋_GB2312" pitchFamily="49" charset="-122"/>
              </a:rPr>
              <a:t>敏感信号表达式</a:t>
            </a:r>
            <a:r>
              <a:rPr lang="en-US" altLang="zh-CN" sz="2585" dirty="0">
                <a:ea typeface="仿宋_GB2312" pitchFamily="49" charset="-122"/>
              </a:rPr>
              <a:t>&gt;)</a:t>
            </a:r>
            <a:endParaRPr lang="en-US" altLang="zh-CN" sz="2585" dirty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r>
              <a:rPr lang="en-US" altLang="zh-CN" sz="2585" dirty="0">
                <a:ea typeface="仿宋_GB2312" pitchFamily="49" charset="-122"/>
              </a:rPr>
              <a:t> </a:t>
            </a:r>
            <a:endParaRPr lang="en-US" altLang="zh-CN" sz="2585" dirty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//</a:t>
            </a:r>
            <a:r>
              <a:rPr lang="zh-CN" altLang="en-US" sz="2585" dirty="0">
                <a:ea typeface="仿宋_GB2312" pitchFamily="49" charset="-122"/>
              </a:rPr>
              <a:t>过程赋值</a:t>
            </a:r>
            <a:endParaRPr lang="zh-CN" altLang="en-US" sz="2585" dirty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//if</a:t>
            </a:r>
            <a:r>
              <a:rPr lang="zh-CN" altLang="en-US" sz="2585" dirty="0">
                <a:ea typeface="仿宋_GB2312" pitchFamily="49" charset="-122"/>
              </a:rPr>
              <a:t>语句</a:t>
            </a:r>
            <a:endParaRPr lang="zh-CN" altLang="en-US" sz="2585" dirty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//case</a:t>
            </a:r>
            <a:r>
              <a:rPr lang="zh-CN" altLang="en-US" sz="2585" dirty="0">
                <a:ea typeface="仿宋_GB2312" pitchFamily="49" charset="-122"/>
              </a:rPr>
              <a:t>语句</a:t>
            </a:r>
            <a:endParaRPr lang="zh-CN" altLang="en-US" sz="2585" dirty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//</a:t>
            </a:r>
            <a:r>
              <a:rPr lang="en-US" altLang="zh-CN" sz="2585" dirty="0" err="1">
                <a:ea typeface="仿宋_GB2312" pitchFamily="49" charset="-122"/>
              </a:rPr>
              <a:t>while,repert,for</a:t>
            </a:r>
            <a:r>
              <a:rPr lang="en-US" altLang="zh-CN" sz="2585" dirty="0">
                <a:ea typeface="仿宋_GB2312" pitchFamily="49" charset="-122"/>
              </a:rPr>
              <a:t> </a:t>
            </a:r>
            <a:r>
              <a:rPr lang="zh-CN" altLang="en-US" sz="2585" dirty="0">
                <a:ea typeface="仿宋_GB2312" pitchFamily="49" charset="-122"/>
              </a:rPr>
              <a:t>语句</a:t>
            </a:r>
            <a:endParaRPr lang="zh-CN" altLang="en-US" sz="2585" dirty="0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//</a:t>
            </a:r>
            <a:r>
              <a:rPr lang="en-US" altLang="zh-CN" sz="2585" dirty="0" err="1">
                <a:ea typeface="仿宋_GB2312" pitchFamily="49" charset="-122"/>
              </a:rPr>
              <a:t>task,functiony</a:t>
            </a:r>
            <a:r>
              <a:rPr lang="zh-CN" altLang="en-US" sz="2585" dirty="0">
                <a:ea typeface="仿宋_GB2312" pitchFamily="49" charset="-122"/>
              </a:rPr>
              <a:t>调用</a:t>
            </a:r>
            <a:endParaRPr lang="zh-CN" altLang="en-US" sz="2585" dirty="0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585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217460" y="193075"/>
            <a:ext cx="1979735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tx2"/>
                </a:solidFill>
              </a:rPr>
              <a:t>1   </a:t>
            </a:r>
            <a:r>
              <a:rPr lang="zh-CN" altLang="en-US" sz="2955"/>
              <a:t>过程块</a:t>
            </a:r>
            <a:endParaRPr lang="zh-CN" altLang="en-US" sz="2955">
              <a:solidFill>
                <a:schemeClr val="tx2"/>
              </a:solidFill>
            </a:endParaRPr>
          </a:p>
        </p:txBody>
      </p:sp>
      <p:sp>
        <p:nvSpPr>
          <p:cNvPr id="716818" name="AutoShape 18"/>
          <p:cNvSpPr>
            <a:spLocks noChangeArrowheads="1"/>
          </p:cNvSpPr>
          <p:nvPr/>
        </p:nvSpPr>
        <p:spPr bwMode="auto">
          <a:xfrm>
            <a:off x="4506058" y="1494693"/>
            <a:ext cx="4254011" cy="1063869"/>
          </a:xfrm>
          <a:prstGeom prst="wedgeRoundRectCallout">
            <a:avLst>
              <a:gd name="adj1" fmla="val -48671"/>
              <a:gd name="adj2" fmla="val 126931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当表达式的值改变时 ，就执行一遍块内语句</a:t>
            </a:r>
            <a:endParaRPr lang="zh-CN" altLang="en-US" sz="2585"/>
          </a:p>
        </p:txBody>
      </p:sp>
      <p:sp>
        <p:nvSpPr>
          <p:cNvPr id="716819" name="AutoShape 19"/>
          <p:cNvSpPr>
            <a:spLocks noChangeArrowheads="1"/>
          </p:cNvSpPr>
          <p:nvPr/>
        </p:nvSpPr>
        <p:spPr bwMode="auto">
          <a:xfrm>
            <a:off x="4506058" y="3820258"/>
            <a:ext cx="4254011" cy="1129811"/>
          </a:xfrm>
          <a:prstGeom prst="wedgeRoundRectCallout">
            <a:avLst>
              <a:gd name="adj1" fmla="val -70639"/>
              <a:gd name="adj2" fmla="val -50190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always</a:t>
            </a:r>
            <a:r>
              <a:rPr lang="zh-CN" altLang="en-US" sz="2585">
                <a:solidFill>
                  <a:srgbClr val="FF0000"/>
                </a:solidFill>
              </a:rPr>
              <a:t>过程块是不能嵌套使用。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8" grpId="0" autoUpdateAnimBg="0"/>
      <p:bldP spid="716809" grpId="0" autoUpdateAnimBg="0"/>
      <p:bldP spid="716810" grpId="0" autoUpdateAnimBg="0"/>
      <p:bldP spid="716818" grpId="0" animBg="1"/>
      <p:bldP spid="7168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17989" y="1211874"/>
            <a:ext cx="5145961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（</a:t>
            </a:r>
            <a:r>
              <a:rPr lang="en-US" altLang="zh-CN" sz="2955">
                <a:solidFill>
                  <a:srgbClr val="FF0000"/>
                </a:solidFill>
                <a:ea typeface="仿宋_GB2312" pitchFamily="49" charset="-122"/>
              </a:rPr>
              <a:t>2</a:t>
            </a: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）</a:t>
            </a:r>
            <a:r>
              <a:rPr lang="en-US" altLang="zh-CN" sz="2955">
                <a:solidFill>
                  <a:srgbClr val="FF0000"/>
                </a:solidFill>
                <a:ea typeface="仿宋_GB2312" pitchFamily="49" charset="-122"/>
              </a:rPr>
              <a:t>posedge</a:t>
            </a: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与</a:t>
            </a:r>
            <a:r>
              <a:rPr lang="en-US" altLang="zh-CN" sz="2955">
                <a:solidFill>
                  <a:srgbClr val="FF0000"/>
                </a:solidFill>
                <a:ea typeface="仿宋_GB2312" pitchFamily="49" charset="-122"/>
              </a:rPr>
              <a:t>negedge</a:t>
            </a: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关键字</a:t>
            </a:r>
            <a:endParaRPr lang="zh-CN" altLang="en-US" sz="295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650631" y="2076451"/>
            <a:ext cx="7924800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    </a:t>
            </a: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例：</a:t>
            </a:r>
            <a:r>
              <a:rPr lang="zh-CN" altLang="en-US" sz="2585">
                <a:ea typeface="仿宋_GB2312" pitchFamily="49" charset="-122"/>
              </a:rPr>
              <a:t>同步时序电路的时钟为信号为</a:t>
            </a:r>
            <a:r>
              <a:rPr lang="en-US" altLang="zh-CN" sz="2585">
                <a:ea typeface="仿宋_GB2312" pitchFamily="49" charset="-122"/>
              </a:rPr>
              <a:t>clk</a:t>
            </a:r>
            <a:r>
              <a:rPr lang="zh-CN" altLang="en-US" sz="2585">
                <a:ea typeface="仿宋_GB2312" pitchFamily="49" charset="-122"/>
              </a:rPr>
              <a:t>，</a:t>
            </a:r>
            <a:r>
              <a:rPr lang="en-US" altLang="zh-CN" sz="2585">
                <a:ea typeface="仿宋_GB2312" pitchFamily="49" charset="-122"/>
              </a:rPr>
              <a:t>clear</a:t>
            </a:r>
            <a:r>
              <a:rPr lang="zh-CN" altLang="en-US" sz="2585">
                <a:ea typeface="仿宋_GB2312" pitchFamily="49" charset="-122"/>
              </a:rPr>
              <a:t>为异步清</a:t>
            </a:r>
            <a:r>
              <a:rPr lang="en-US" altLang="zh-CN" sz="2585">
                <a:ea typeface="仿宋_GB2312" pitchFamily="49" charset="-122"/>
              </a:rPr>
              <a:t>0</a:t>
            </a:r>
            <a:r>
              <a:rPr lang="zh-CN" altLang="en-US" sz="2585">
                <a:ea typeface="仿宋_GB2312" pitchFamily="49" charset="-122"/>
              </a:rPr>
              <a:t>信号。敏感信号可写为：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17834" name="Rectangle 10"/>
          <p:cNvSpPr>
            <a:spLocks noChangeArrowheads="1"/>
          </p:cNvSpPr>
          <p:nvPr/>
        </p:nvSpPr>
        <p:spPr bwMode="auto">
          <a:xfrm>
            <a:off x="1248508" y="3804139"/>
            <a:ext cx="567976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585">
                <a:ea typeface="仿宋_GB2312" pitchFamily="49" charset="-122"/>
              </a:rPr>
              <a:t>  @(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posedge</a:t>
            </a:r>
            <a:r>
              <a:rPr lang="en-US" altLang="zh-CN" sz="2585">
                <a:ea typeface="仿宋_GB2312" pitchFamily="49" charset="-122"/>
              </a:rPr>
              <a:t> clk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or</a:t>
            </a:r>
            <a:r>
              <a:rPr lang="en-US" altLang="zh-CN" sz="2585">
                <a:ea typeface="仿宋_GB2312" pitchFamily="49" charset="-122"/>
              </a:rPr>
              <a:t>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posedge</a:t>
            </a:r>
            <a:r>
              <a:rPr lang="en-US" altLang="zh-CN" sz="2585">
                <a:ea typeface="仿宋_GB2312" pitchFamily="49" charset="-122"/>
              </a:rPr>
              <a:t> clear)</a:t>
            </a:r>
            <a:r>
              <a:rPr lang="en-US" altLang="zh-CN" sz="1845">
                <a:ea typeface="仿宋_GB2312" pitchFamily="49" charset="-122"/>
              </a:rPr>
              <a:t> </a:t>
            </a:r>
            <a:endParaRPr lang="en-US" altLang="zh-CN" sz="1845">
              <a:ea typeface="仿宋_GB2312" pitchFamily="49" charset="-122"/>
            </a:endParaRPr>
          </a:p>
        </p:txBody>
      </p:sp>
      <p:sp>
        <p:nvSpPr>
          <p:cNvPr id="717835" name="Text Box 11"/>
          <p:cNvSpPr txBox="1">
            <a:spLocks noChangeArrowheads="1"/>
          </p:cNvSpPr>
          <p:nvPr/>
        </p:nvSpPr>
        <p:spPr bwMode="auto">
          <a:xfrm>
            <a:off x="783981" y="3206262"/>
            <a:ext cx="45977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上升沿触发，高电平清</a:t>
            </a:r>
            <a:r>
              <a:rPr lang="en-US" altLang="zh-CN" sz="2585">
                <a:ea typeface="仿宋_GB2312" pitchFamily="49" charset="-122"/>
              </a:rPr>
              <a:t>0 </a:t>
            </a:r>
            <a:r>
              <a:rPr lang="zh-CN" altLang="en-US" sz="2585">
                <a:ea typeface="仿宋_GB2312" pitchFamily="49" charset="-122"/>
              </a:rPr>
              <a:t>有效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17836" name="Rectangle 12"/>
          <p:cNvSpPr>
            <a:spLocks noChangeArrowheads="1"/>
          </p:cNvSpPr>
          <p:nvPr/>
        </p:nvSpPr>
        <p:spPr bwMode="auto">
          <a:xfrm>
            <a:off x="1381859" y="5200651"/>
            <a:ext cx="562854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585">
                <a:ea typeface="仿宋_GB2312" pitchFamily="49" charset="-122"/>
              </a:rPr>
              <a:t>  @(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posedge</a:t>
            </a:r>
            <a:r>
              <a:rPr lang="en-US" altLang="zh-CN" sz="2585">
                <a:ea typeface="仿宋_GB2312" pitchFamily="49" charset="-122"/>
              </a:rPr>
              <a:t> clk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or</a:t>
            </a:r>
            <a:r>
              <a:rPr lang="en-US" altLang="zh-CN" sz="2585">
                <a:ea typeface="仿宋_GB2312" pitchFamily="49" charset="-122"/>
              </a:rPr>
              <a:t>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negedge</a:t>
            </a:r>
            <a:r>
              <a:rPr lang="en-US" altLang="zh-CN" sz="2585">
                <a:ea typeface="仿宋_GB2312" pitchFamily="49" charset="-122"/>
              </a:rPr>
              <a:t> clear)</a:t>
            </a:r>
            <a:r>
              <a:rPr lang="en-US" altLang="zh-CN" sz="1845">
                <a:ea typeface="仿宋_GB2312" pitchFamily="49" charset="-122"/>
              </a:rPr>
              <a:t> </a:t>
            </a:r>
            <a:endParaRPr lang="en-US" altLang="zh-CN" sz="1845">
              <a:ea typeface="仿宋_GB2312" pitchFamily="49" charset="-122"/>
            </a:endParaRPr>
          </a:p>
        </p:txBody>
      </p:sp>
      <p:sp>
        <p:nvSpPr>
          <p:cNvPr id="717837" name="Text Box 13"/>
          <p:cNvSpPr txBox="1">
            <a:spLocks noChangeArrowheads="1"/>
          </p:cNvSpPr>
          <p:nvPr/>
        </p:nvSpPr>
        <p:spPr bwMode="auto">
          <a:xfrm>
            <a:off x="783981" y="4535366"/>
            <a:ext cx="45977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//</a:t>
            </a:r>
            <a:r>
              <a:rPr lang="zh-CN" altLang="en-US" sz="2585">
                <a:ea typeface="仿宋_GB2312" pitchFamily="49" charset="-122"/>
              </a:rPr>
              <a:t>上升沿触发，低电平清</a:t>
            </a:r>
            <a:r>
              <a:rPr lang="en-US" altLang="zh-CN" sz="2585">
                <a:ea typeface="仿宋_GB2312" pitchFamily="49" charset="-122"/>
              </a:rPr>
              <a:t>0 </a:t>
            </a:r>
            <a:r>
              <a:rPr lang="zh-CN" altLang="en-US" sz="2585">
                <a:ea typeface="仿宋_GB2312" pitchFamily="49" charset="-122"/>
              </a:rPr>
              <a:t>有效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17864" name="AutoShape 40"/>
          <p:cNvSpPr>
            <a:spLocks noChangeArrowheads="1"/>
          </p:cNvSpPr>
          <p:nvPr/>
        </p:nvSpPr>
        <p:spPr bwMode="auto">
          <a:xfrm>
            <a:off x="1049216" y="613997"/>
            <a:ext cx="1861038" cy="531934"/>
          </a:xfrm>
          <a:prstGeom prst="wedgeRoundRectCallout">
            <a:avLst>
              <a:gd name="adj1" fmla="val 5593"/>
              <a:gd name="adj2" fmla="val 8498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上升沿</a:t>
            </a:r>
            <a:endParaRPr lang="zh-CN" altLang="en-US" sz="2585"/>
          </a:p>
        </p:txBody>
      </p:sp>
      <p:sp>
        <p:nvSpPr>
          <p:cNvPr id="717865" name="AutoShape 41"/>
          <p:cNvSpPr>
            <a:spLocks noChangeArrowheads="1"/>
          </p:cNvSpPr>
          <p:nvPr/>
        </p:nvSpPr>
        <p:spPr bwMode="auto">
          <a:xfrm>
            <a:off x="3774831" y="613997"/>
            <a:ext cx="1992923" cy="597877"/>
          </a:xfrm>
          <a:prstGeom prst="wedgeRoundRectCallout">
            <a:avLst>
              <a:gd name="adj1" fmla="val -44634"/>
              <a:gd name="adj2" fmla="val 55639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下降沿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3" grpId="0" autoUpdateAnimBg="0"/>
      <p:bldP spid="717834" grpId="0" autoUpdateAnimBg="0"/>
      <p:bldP spid="717835" grpId="0" autoUpdateAnimBg="0"/>
      <p:bldP spid="717836" grpId="0" autoUpdateAnimBg="0"/>
      <p:bldP spid="717837" grpId="0" autoUpdateAnimBg="0"/>
      <p:bldP spid="717864" grpId="0" animBg="1"/>
      <p:bldP spid="7178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362950" cy="777875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zh-CN" altLang="en-US" sz="2955" b="1">
                <a:solidFill>
                  <a:srgbClr val="990033"/>
                </a:solidFill>
              </a:rPr>
              <a:t>二   </a:t>
            </a:r>
            <a:r>
              <a:rPr lang="en-US" altLang="zh-CN" sz="2955" b="1">
                <a:solidFill>
                  <a:srgbClr val="990033"/>
                </a:solidFill>
              </a:rPr>
              <a:t>initial</a:t>
            </a:r>
            <a:r>
              <a:rPr lang="zh-CN" altLang="en-US" sz="2955" b="1">
                <a:solidFill>
                  <a:srgbClr val="990033"/>
                </a:solidFill>
              </a:rPr>
              <a:t>过程块</a:t>
            </a:r>
            <a:endParaRPr lang="zh-CN" altLang="en-US" sz="2955" b="1">
              <a:solidFill>
                <a:srgbClr val="990033"/>
              </a:solidFill>
            </a:endParaRPr>
          </a:p>
        </p:txBody>
      </p:sp>
      <p:sp>
        <p:nvSpPr>
          <p:cNvPr id="718851" name="Rectangle 3"/>
          <p:cNvSpPr>
            <a:spLocks noChangeArrowheads="1"/>
          </p:cNvSpPr>
          <p:nvPr/>
        </p:nvSpPr>
        <p:spPr bwMode="auto">
          <a:xfrm>
            <a:off x="184639" y="1254369"/>
            <a:ext cx="340029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1</a:t>
            </a:r>
            <a:r>
              <a:rPr lang="zh-CN" altLang="en-US" sz="2215">
                <a:ea typeface="仿宋_GB2312" pitchFamily="49" charset="-122"/>
              </a:rPr>
              <a:t>） </a:t>
            </a:r>
            <a:r>
              <a:rPr lang="en-US" altLang="zh-CN" sz="2215">
                <a:ea typeface="仿宋_GB2312" pitchFamily="49" charset="-122"/>
              </a:rPr>
              <a:t>initial </a:t>
            </a:r>
            <a:r>
              <a:rPr lang="zh-CN" altLang="en-US" sz="2215">
                <a:ea typeface="仿宋_GB2312" pitchFamily="49" charset="-122"/>
              </a:rPr>
              <a:t>块语句模板：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849923" y="1786304"/>
            <a:ext cx="4572000" cy="213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initial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r>
              <a:rPr lang="en-US" altLang="zh-CN" sz="2215">
                <a:ea typeface="仿宋_GB2312" pitchFamily="49" charset="-122"/>
              </a:rPr>
              <a:t> </a:t>
            </a:r>
            <a:endParaRPr lang="en-US" altLang="zh-CN" sz="221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语句</a:t>
            </a:r>
            <a:r>
              <a:rPr lang="en-US" altLang="zh-CN" sz="2215">
                <a:ea typeface="仿宋_GB2312" pitchFamily="49" charset="-122"/>
              </a:rPr>
              <a:t>1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语句</a:t>
            </a:r>
            <a:r>
              <a:rPr lang="en-US" altLang="zh-CN" sz="2215">
                <a:ea typeface="仿宋_GB2312" pitchFamily="49" charset="-122"/>
              </a:rPr>
              <a:t>2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……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184639" y="3979985"/>
            <a:ext cx="429957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2</a:t>
            </a:r>
            <a:r>
              <a:rPr lang="zh-CN" altLang="en-US" sz="2215">
                <a:ea typeface="仿宋_GB2312" pitchFamily="49" charset="-122"/>
              </a:rPr>
              <a:t>）例：对变量和存贮器初始化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383931" y="4378570"/>
            <a:ext cx="4495800" cy="20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initial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r>
              <a:rPr lang="en-US" altLang="zh-CN" sz="1845">
                <a:ea typeface="仿宋_GB2312" pitchFamily="49" charset="-122"/>
              </a:rPr>
              <a:t> </a:t>
            </a:r>
            <a:endParaRPr lang="en-US" altLang="zh-CN" sz="184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1845">
                <a:ea typeface="仿宋_GB2312" pitchFamily="49" charset="-122"/>
              </a:rPr>
              <a:t>reg1=0;</a:t>
            </a:r>
            <a:endParaRPr lang="en-US" altLang="zh-CN" sz="184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for</a:t>
            </a:r>
            <a:r>
              <a:rPr lang="en-US" altLang="zh-CN" sz="1845">
                <a:ea typeface="仿宋_GB2312" pitchFamily="49" charset="-122"/>
              </a:rPr>
              <a:t>(addr=0;addr&lt;size; addr= addr+1)</a:t>
            </a:r>
            <a:endParaRPr lang="en-US" altLang="zh-CN" sz="1845">
              <a:ea typeface="仿宋_GB2312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1845">
                <a:ea typeface="仿宋_GB2312" pitchFamily="49" charset="-122"/>
              </a:rPr>
              <a:t>memory[addr]=0;</a:t>
            </a:r>
            <a:endParaRPr lang="en-US" altLang="zh-CN" sz="184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18855" name="Line 7"/>
          <p:cNvSpPr>
            <a:spLocks noChangeShapeType="1"/>
          </p:cNvSpPr>
          <p:nvPr/>
        </p:nvSpPr>
        <p:spPr bwMode="auto">
          <a:xfrm>
            <a:off x="4953000" y="615462"/>
            <a:ext cx="0" cy="611944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/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5029200" y="1107831"/>
            <a:ext cx="136768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(3)</a:t>
            </a:r>
            <a:r>
              <a:rPr lang="zh-CN" altLang="en-US" sz="2215">
                <a:ea typeface="仿宋_GB2312" pitchFamily="49" charset="-122"/>
              </a:rPr>
              <a:t>说明：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57" name="Rectangle 9"/>
          <p:cNvSpPr>
            <a:spLocks noChangeArrowheads="1"/>
          </p:cNvSpPr>
          <p:nvPr/>
        </p:nvSpPr>
        <p:spPr bwMode="auto">
          <a:xfrm>
            <a:off x="5029200" y="2514600"/>
            <a:ext cx="4114800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>
                <a:ea typeface="仿宋_GB2312" pitchFamily="49" charset="-122"/>
              </a:rPr>
              <a:t>模拟</a:t>
            </a:r>
            <a:r>
              <a:rPr lang="en-US" altLang="zh-CN" sz="2215">
                <a:ea typeface="仿宋_GB2312" pitchFamily="49" charset="-122"/>
              </a:rPr>
              <a:t>0</a:t>
            </a:r>
            <a:r>
              <a:rPr lang="zh-CN" altLang="en-US" sz="2215">
                <a:ea typeface="仿宋_GB2312" pitchFamily="49" charset="-122"/>
              </a:rPr>
              <a:t>时刻开始执行，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只执行一次</a:t>
            </a:r>
            <a:r>
              <a:rPr lang="zh-CN" altLang="en-US" sz="2215">
                <a:ea typeface="仿宋_GB2312" pitchFamily="49" charset="-122"/>
              </a:rPr>
              <a:t>。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58" name="Rectangle 10"/>
          <p:cNvSpPr>
            <a:spLocks noChangeArrowheads="1"/>
          </p:cNvSpPr>
          <p:nvPr/>
        </p:nvSpPr>
        <p:spPr bwMode="auto">
          <a:xfrm>
            <a:off x="5029200" y="3358662"/>
            <a:ext cx="4114800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>
                <a:ea typeface="仿宋_GB2312" pitchFamily="49" charset="-122"/>
              </a:rPr>
              <a:t>同一模块内的多个</a:t>
            </a:r>
            <a:r>
              <a:rPr lang="en-US" altLang="zh-CN" sz="2215">
                <a:ea typeface="仿宋_GB2312" pitchFamily="49" charset="-122"/>
              </a:rPr>
              <a:t>initial</a:t>
            </a:r>
            <a:r>
              <a:rPr lang="zh-CN" altLang="en-US" sz="2215">
                <a:ea typeface="仿宋_GB2312" pitchFamily="49" charset="-122"/>
              </a:rPr>
              <a:t>过程块，模拟</a:t>
            </a:r>
            <a:r>
              <a:rPr lang="en-US" altLang="zh-CN" sz="2215">
                <a:ea typeface="仿宋_GB2312" pitchFamily="49" charset="-122"/>
              </a:rPr>
              <a:t>0</a:t>
            </a:r>
            <a:r>
              <a:rPr lang="zh-CN" altLang="en-US" sz="2215">
                <a:ea typeface="仿宋_GB2312" pitchFamily="49" charset="-122"/>
              </a:rPr>
              <a:t>时刻开始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并行</a:t>
            </a:r>
            <a:r>
              <a:rPr lang="zh-CN" altLang="en-US" sz="2215">
                <a:ea typeface="仿宋_GB2312" pitchFamily="49" charset="-122"/>
              </a:rPr>
              <a:t>执行。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5029200" y="1600200"/>
            <a:ext cx="4114800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>
                <a:ea typeface="仿宋_GB2312" pitchFamily="49" charset="-122"/>
              </a:rPr>
              <a:t>主要面向功能模拟，通常不具有可综合性。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18860" name="Rectangle 12"/>
          <p:cNvSpPr>
            <a:spLocks noChangeArrowheads="1"/>
          </p:cNvSpPr>
          <p:nvPr/>
        </p:nvSpPr>
        <p:spPr bwMode="auto">
          <a:xfrm>
            <a:off x="5105401" y="4292112"/>
            <a:ext cx="406713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15">
                <a:ea typeface="仿宋_GB2312" pitchFamily="49" charset="-122"/>
              </a:rPr>
              <a:t>initial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过程块是不能嵌套使用。</a:t>
            </a:r>
            <a:endParaRPr lang="zh-CN" altLang="en-US" sz="221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autoUpdateAnimBg="0"/>
      <p:bldP spid="718852" grpId="0" autoUpdateAnimBg="0"/>
      <p:bldP spid="718853" grpId="0" autoUpdateAnimBg="0"/>
      <p:bldP spid="718854" grpId="0" autoUpdateAnimBg="0"/>
      <p:bldP spid="718856" grpId="0" autoUpdateAnimBg="0"/>
      <p:bldP spid="718857" grpId="0" autoUpdateAnimBg="0"/>
      <p:bldP spid="718858" grpId="0" autoUpdateAnimBg="0"/>
      <p:bldP spid="718859" grpId="0" autoUpdateAnimBg="0"/>
      <p:bldP spid="7188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83931" y="1518139"/>
            <a:ext cx="2738250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tx2"/>
                </a:solidFill>
                <a:ea typeface="仿宋_GB2312" pitchFamily="49" charset="-122"/>
              </a:rPr>
              <a:t>1 </a:t>
            </a:r>
            <a:r>
              <a:rPr lang="zh-CN" altLang="en-US" sz="2955">
                <a:ea typeface="仿宋_GB2312" pitchFamily="49" charset="-122"/>
              </a:rPr>
              <a:t>常用</a:t>
            </a:r>
            <a:r>
              <a:rPr lang="zh-CN" altLang="en-US" sz="2955">
                <a:solidFill>
                  <a:schemeClr val="tx2"/>
                </a:solidFill>
                <a:ea typeface="仿宋_GB2312" pitchFamily="49" charset="-122"/>
              </a:rPr>
              <a:t>赋值语句</a:t>
            </a:r>
            <a:endParaRPr lang="zh-CN" altLang="en-US" sz="2955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252046" y="2381251"/>
            <a:ext cx="840967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1. </a:t>
            </a:r>
            <a:r>
              <a:rPr lang="zh-CN" altLang="en-US" sz="2585">
                <a:solidFill>
                  <a:srgbClr val="990033"/>
                </a:solidFill>
              </a:rPr>
              <a:t>连续赋值语句（</a:t>
            </a:r>
            <a:r>
              <a:rPr lang="en-US" altLang="zh-CN" sz="2585">
                <a:solidFill>
                  <a:srgbClr val="990033"/>
                </a:solidFill>
              </a:rPr>
              <a:t>assign </a:t>
            </a:r>
            <a:r>
              <a:rPr lang="zh-CN" altLang="en-US" sz="2585">
                <a:solidFill>
                  <a:srgbClr val="990033"/>
                </a:solidFill>
              </a:rPr>
              <a:t>）</a:t>
            </a:r>
            <a:r>
              <a:rPr lang="en-US" altLang="zh-CN" sz="2585">
                <a:solidFill>
                  <a:srgbClr val="990033"/>
                </a:solidFill>
              </a:rPr>
              <a:t>:</a:t>
            </a:r>
            <a:r>
              <a:rPr lang="zh-CN" altLang="en-US" sz="2585">
                <a:solidFill>
                  <a:srgbClr val="990033"/>
                </a:solidFill>
              </a:rPr>
              <a:t>常用于对</a:t>
            </a:r>
            <a:r>
              <a:rPr lang="en-US" altLang="zh-CN" sz="2585">
                <a:solidFill>
                  <a:srgbClr val="990033"/>
                </a:solidFill>
              </a:rPr>
              <a:t>wire</a:t>
            </a:r>
            <a:r>
              <a:rPr lang="zh-CN" altLang="en-US" sz="2585">
                <a:solidFill>
                  <a:srgbClr val="990033"/>
                </a:solidFill>
              </a:rPr>
              <a:t>型变量进行赋值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317989" y="2979127"/>
            <a:ext cx="752129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例：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215">
              <a:ea typeface="仿宋_GB2312" pitchFamily="49" charset="-122"/>
            </a:endParaRP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1447800" y="3245827"/>
            <a:ext cx="2456122" cy="145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955">
                <a:ea typeface="仿宋_GB2312" pitchFamily="49" charset="-122"/>
              </a:rPr>
              <a:t>    a</a:t>
            </a:r>
            <a:r>
              <a:rPr lang="zh-CN" altLang="en-US" sz="2955">
                <a:ea typeface="仿宋_GB2312" pitchFamily="49" charset="-122"/>
              </a:rPr>
              <a:t>，</a:t>
            </a:r>
            <a:r>
              <a:rPr lang="en-US" altLang="zh-CN" sz="2955">
                <a:ea typeface="仿宋_GB2312" pitchFamily="49" charset="-122"/>
              </a:rPr>
              <a:t>b</a:t>
            </a:r>
            <a:r>
              <a:rPr lang="zh-CN" altLang="en-US" sz="2955">
                <a:ea typeface="仿宋_GB2312" pitchFamily="49" charset="-122"/>
              </a:rPr>
              <a:t>；</a:t>
            </a:r>
            <a:endParaRPr lang="zh-CN" altLang="en-US" sz="295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955">
                <a:ea typeface="仿宋_GB2312" pitchFamily="49" charset="-122"/>
              </a:rPr>
              <a:t>  c</a:t>
            </a:r>
            <a:endParaRPr lang="en-US" altLang="zh-CN" sz="295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accent2"/>
                </a:solidFill>
                <a:ea typeface="仿宋_GB2312" pitchFamily="49" charset="-122"/>
              </a:rPr>
              <a:t>assign</a:t>
            </a:r>
            <a:r>
              <a:rPr lang="en-US" altLang="zh-CN" sz="2955">
                <a:ea typeface="仿宋_GB2312" pitchFamily="49" charset="-122"/>
              </a:rPr>
              <a:t> c=a&amp;b;</a:t>
            </a:r>
            <a:endParaRPr lang="en-US" altLang="zh-CN" sz="2955">
              <a:ea typeface="仿宋_GB2312" pitchFamily="49" charset="-122"/>
            </a:endParaRPr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1182566" y="5059974"/>
            <a:ext cx="636905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a,b</a:t>
            </a:r>
            <a:r>
              <a:rPr lang="zh-CN" altLang="en-US" sz="2585">
                <a:ea typeface="仿宋_GB2312" pitchFamily="49" charset="-122"/>
              </a:rPr>
              <a:t>信号的任何变化，都将随时反映到</a:t>
            </a:r>
            <a:r>
              <a:rPr lang="en-US" altLang="zh-CN" sz="2585">
                <a:ea typeface="仿宋_GB2312" pitchFamily="49" charset="-122"/>
              </a:rPr>
              <a:t>c</a:t>
            </a:r>
            <a:r>
              <a:rPr lang="zh-CN" altLang="en-US" sz="2585">
                <a:ea typeface="仿宋_GB2312" pitchFamily="49" charset="-122"/>
              </a:rPr>
              <a:t>上来</a:t>
            </a:r>
            <a:endParaRPr lang="zh-CN" altLang="en-US" sz="2585">
              <a:ea typeface="仿宋_GB2312" pitchFamily="49" charset="-122"/>
            </a:endParaRPr>
          </a:p>
        </p:txBody>
      </p:sp>
      <p:grpSp>
        <p:nvGrpSpPr>
          <p:cNvPr id="719880" name="Group 8"/>
          <p:cNvGrpSpPr/>
          <p:nvPr/>
        </p:nvGrpSpPr>
        <p:grpSpPr bwMode="auto">
          <a:xfrm>
            <a:off x="6233747" y="3710355"/>
            <a:ext cx="1683614" cy="785447"/>
            <a:chOff x="4032" y="1008"/>
            <a:chExt cx="1060" cy="536"/>
          </a:xfrm>
        </p:grpSpPr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4368" y="1056"/>
              <a:ext cx="33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4416" y="1104"/>
              <a:ext cx="26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&amp;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4176" y="12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4176" y="13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4704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7903" name="Rectangle 14"/>
            <p:cNvSpPr>
              <a:spLocks noChangeArrowheads="1"/>
            </p:cNvSpPr>
            <p:nvPr/>
          </p:nvSpPr>
          <p:spPr bwMode="auto">
            <a:xfrm>
              <a:off x="4032" y="1008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a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7904" name="Rectangle 15"/>
            <p:cNvSpPr>
              <a:spLocks noChangeArrowheads="1"/>
            </p:cNvSpPr>
            <p:nvPr/>
          </p:nvSpPr>
          <p:spPr bwMode="auto">
            <a:xfrm>
              <a:off x="4032" y="1248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7905" name="Rectangle 16"/>
            <p:cNvSpPr>
              <a:spLocks noChangeArrowheads="1"/>
            </p:cNvSpPr>
            <p:nvPr/>
          </p:nvSpPr>
          <p:spPr bwMode="auto">
            <a:xfrm>
              <a:off x="4896" y="1104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</a:t>
              </a:r>
              <a:endParaRPr lang="en-US" altLang="zh-CN" sz="2215">
                <a:ea typeface="仿宋_GB2312" pitchFamily="49" charset="-122"/>
              </a:endParaRPr>
            </a:p>
          </p:txBody>
        </p:sp>
      </p:grpSp>
      <p:sp>
        <p:nvSpPr>
          <p:cNvPr id="719889" name="AutoShape 17"/>
          <p:cNvSpPr>
            <a:spLocks noChangeArrowheads="1"/>
          </p:cNvSpPr>
          <p:nvPr/>
        </p:nvSpPr>
        <p:spPr bwMode="auto">
          <a:xfrm>
            <a:off x="4106008" y="4042997"/>
            <a:ext cx="1828800" cy="211015"/>
          </a:xfrm>
          <a:prstGeom prst="rightArrow">
            <a:avLst>
              <a:gd name="adj1" fmla="val 50000"/>
              <a:gd name="adj2" fmla="val 2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37897" name="Rectangle 27"/>
          <p:cNvSpPr>
            <a:spLocks noChangeArrowheads="1"/>
          </p:cNvSpPr>
          <p:nvPr/>
        </p:nvSpPr>
        <p:spPr bwMode="auto">
          <a:xfrm>
            <a:off x="419437" y="213573"/>
            <a:ext cx="2791558" cy="373673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325">
                <a:solidFill>
                  <a:schemeClr val="bg1"/>
                </a:solidFill>
              </a:rPr>
              <a:t>6 </a:t>
            </a:r>
            <a:r>
              <a:rPr lang="zh-CN" altLang="en-US" sz="3325">
                <a:solidFill>
                  <a:schemeClr val="bg1"/>
                </a:solidFill>
              </a:rPr>
              <a:t>赋值语句</a:t>
            </a:r>
            <a:endParaRPr lang="zh-CN" altLang="en-US" sz="3325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nimBg="1" autoUpdateAnimBg="0"/>
      <p:bldP spid="719876" grpId="0" autoUpdateAnimBg="0"/>
      <p:bldP spid="719877" grpId="0" autoUpdateAnimBg="0"/>
      <p:bldP spid="719878" grpId="0" autoUpdateAnimBg="0"/>
      <p:bldP spid="71987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53" name="Rectangle 17"/>
          <p:cNvSpPr>
            <a:spLocks noChangeArrowheads="1"/>
          </p:cNvSpPr>
          <p:nvPr/>
        </p:nvSpPr>
        <p:spPr bwMode="auto">
          <a:xfrm>
            <a:off x="252046" y="320572"/>
            <a:ext cx="667201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rgbClr val="990033"/>
                </a:solidFill>
              </a:rPr>
              <a:t>2. </a:t>
            </a:r>
            <a:r>
              <a:rPr lang="zh-CN" altLang="en-US" sz="2585" dirty="0">
                <a:solidFill>
                  <a:srgbClr val="990033"/>
                </a:solidFill>
              </a:rPr>
              <a:t>过程赋值语句</a:t>
            </a:r>
            <a:r>
              <a:rPr lang="en-US" altLang="zh-CN" sz="2585" dirty="0">
                <a:solidFill>
                  <a:srgbClr val="990033"/>
                </a:solidFill>
              </a:rPr>
              <a:t>:</a:t>
            </a:r>
            <a:r>
              <a:rPr lang="zh-CN" altLang="en-US" sz="2585" dirty="0">
                <a:solidFill>
                  <a:srgbClr val="990033"/>
                </a:solidFill>
              </a:rPr>
              <a:t>常用于对</a:t>
            </a:r>
            <a:r>
              <a:rPr lang="en-US" altLang="zh-CN" sz="2585" dirty="0">
                <a:solidFill>
                  <a:srgbClr val="990033"/>
                </a:solidFill>
              </a:rPr>
              <a:t>reg</a:t>
            </a:r>
            <a:r>
              <a:rPr lang="zh-CN" altLang="en-US" sz="2585" dirty="0">
                <a:solidFill>
                  <a:srgbClr val="990033"/>
                </a:solidFill>
              </a:rPr>
              <a:t>型变量进行赋值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252046" y="1434612"/>
            <a:ext cx="3522785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（</a:t>
            </a:r>
            <a:r>
              <a:rPr lang="en-US" altLang="zh-CN" sz="2585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）两种方式：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756755" name="Group 19"/>
          <p:cNvGrpSpPr/>
          <p:nvPr/>
        </p:nvGrpSpPr>
        <p:grpSpPr bwMode="auto">
          <a:xfrm>
            <a:off x="945174" y="2513136"/>
            <a:ext cx="2011611" cy="1648558"/>
            <a:chOff x="1104" y="2478"/>
            <a:chExt cx="1267" cy="1125"/>
          </a:xfrm>
        </p:grpSpPr>
        <p:sp>
          <p:nvSpPr>
            <p:cNvPr id="38920" name="AutoShape 20"/>
            <p:cNvSpPr/>
            <p:nvPr/>
          </p:nvSpPr>
          <p:spPr bwMode="auto">
            <a:xfrm>
              <a:off x="1104" y="2544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8921" name="Text Box 21"/>
            <p:cNvSpPr txBox="1">
              <a:spLocks noChangeArrowheads="1"/>
            </p:cNvSpPr>
            <p:nvPr/>
          </p:nvSpPr>
          <p:spPr bwMode="auto">
            <a:xfrm>
              <a:off x="1152" y="2478"/>
              <a:ext cx="1219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ea typeface="仿宋_GB2312" pitchFamily="49" charset="-122"/>
                </a:rPr>
                <a:t>非阻塞赋值</a:t>
              </a:r>
              <a:r>
                <a:rPr lang="en-US" altLang="zh-CN" sz="2585">
                  <a:ea typeface="仿宋_GB2312" pitchFamily="49" charset="-122"/>
                </a:rPr>
                <a:t>:</a:t>
              </a:r>
              <a:endParaRPr lang="en-US" altLang="zh-CN" sz="2585">
                <a:ea typeface="仿宋_GB2312" pitchFamily="49" charset="-122"/>
              </a:endParaRPr>
            </a:p>
          </p:txBody>
        </p:sp>
        <p:sp>
          <p:nvSpPr>
            <p:cNvPr id="38922" name="Text Box 22"/>
            <p:cNvSpPr txBox="1">
              <a:spLocks noChangeArrowheads="1"/>
            </p:cNvSpPr>
            <p:nvPr/>
          </p:nvSpPr>
          <p:spPr bwMode="auto">
            <a:xfrm>
              <a:off x="1150" y="3269"/>
              <a:ext cx="101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ea typeface="仿宋_GB2312" pitchFamily="49" charset="-122"/>
                </a:rPr>
                <a:t>阻塞赋值</a:t>
              </a:r>
              <a:r>
                <a:rPr lang="en-US" altLang="zh-CN" sz="2585">
                  <a:ea typeface="仿宋_GB2312" pitchFamily="49" charset="-122"/>
                </a:rPr>
                <a:t>:</a:t>
              </a:r>
              <a:endParaRPr lang="en-US" altLang="zh-CN" sz="2585">
                <a:ea typeface="仿宋_GB2312" pitchFamily="49" charset="-122"/>
              </a:endParaRPr>
            </a:p>
          </p:txBody>
        </p:sp>
      </p:grpSp>
      <p:sp>
        <p:nvSpPr>
          <p:cNvPr id="756762" name="AutoShape 26"/>
          <p:cNvSpPr>
            <a:spLocks noChangeArrowheads="1"/>
          </p:cNvSpPr>
          <p:nvPr/>
        </p:nvSpPr>
        <p:spPr bwMode="auto">
          <a:xfrm>
            <a:off x="4506058" y="2365131"/>
            <a:ext cx="4254011" cy="1861038"/>
          </a:xfrm>
          <a:prstGeom prst="wedgeRoundRectCallout">
            <a:avLst>
              <a:gd name="adj1" fmla="val -92579"/>
              <a:gd name="adj2" fmla="val -2645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/>
              <a:t>非阻塞赋值语句在</a:t>
            </a:r>
            <a:r>
              <a:rPr lang="zh-CN" altLang="en-US" sz="2215">
                <a:solidFill>
                  <a:srgbClr val="FF0000"/>
                </a:solidFill>
              </a:rPr>
              <a:t>块结束时才完成赋值</a:t>
            </a:r>
            <a:r>
              <a:rPr lang="zh-CN" altLang="en-US" sz="2215"/>
              <a:t>操作，在一块内非阻塞赋值语句</a:t>
            </a:r>
            <a:r>
              <a:rPr lang="zh-CN" altLang="en-US" sz="2215">
                <a:solidFill>
                  <a:srgbClr val="FF0000"/>
                </a:solidFill>
              </a:rPr>
              <a:t>并行</a:t>
            </a:r>
            <a:r>
              <a:rPr lang="zh-CN" altLang="en-US" sz="2215"/>
              <a:t>执行。</a:t>
            </a:r>
            <a:endParaRPr lang="zh-CN" altLang="en-US" sz="2215"/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赋值符号  </a:t>
            </a:r>
            <a:r>
              <a:rPr lang="en-US" altLang="zh-CN" sz="2215">
                <a:solidFill>
                  <a:srgbClr val="FF0000"/>
                </a:solidFill>
              </a:rPr>
              <a:t>&lt;=</a:t>
            </a:r>
            <a:endParaRPr lang="en-US" altLang="zh-CN" sz="2215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例：</a:t>
            </a:r>
            <a:r>
              <a:rPr lang="en-US" altLang="zh-CN" sz="2215"/>
              <a:t>b &lt;= a</a:t>
            </a:r>
            <a:endParaRPr lang="en-US" altLang="zh-CN" sz="2215"/>
          </a:p>
        </p:txBody>
      </p:sp>
      <p:sp>
        <p:nvSpPr>
          <p:cNvPr id="756763" name="AutoShape 27"/>
          <p:cNvSpPr>
            <a:spLocks noChangeArrowheads="1"/>
          </p:cNvSpPr>
          <p:nvPr/>
        </p:nvSpPr>
        <p:spPr bwMode="auto">
          <a:xfrm>
            <a:off x="2954215" y="4359520"/>
            <a:ext cx="5716466" cy="1953357"/>
          </a:xfrm>
          <a:prstGeom prst="wedgeRoundRectCallout">
            <a:avLst>
              <a:gd name="adj1" fmla="val -57736"/>
              <a:gd name="adj2" fmla="val -62852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/>
              <a:t>该</a:t>
            </a:r>
            <a:r>
              <a:rPr lang="zh-CN" altLang="en-US" sz="2215">
                <a:solidFill>
                  <a:srgbClr val="FF0000"/>
                </a:solidFill>
              </a:rPr>
              <a:t>语句结束时就完成赋值操作</a:t>
            </a:r>
            <a:r>
              <a:rPr lang="zh-CN" altLang="en-US" sz="2215"/>
              <a:t>，</a:t>
            </a:r>
            <a:r>
              <a:rPr lang="zh-CN" altLang="en-US" sz="2215">
                <a:solidFill>
                  <a:srgbClr val="990033"/>
                </a:solidFill>
              </a:rPr>
              <a:t>前面的语句没有完成前，后面的语句是不能执行。</a:t>
            </a:r>
            <a:endParaRPr lang="zh-CN" altLang="en-US" sz="221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在一块内非阻塞赋值语句</a:t>
            </a:r>
            <a:r>
              <a:rPr lang="zh-CN" altLang="en-US" sz="2215">
                <a:solidFill>
                  <a:srgbClr val="FF0000"/>
                </a:solidFill>
              </a:rPr>
              <a:t>顺序</a:t>
            </a:r>
            <a:r>
              <a:rPr lang="zh-CN" altLang="en-US" sz="2215"/>
              <a:t>执行。</a:t>
            </a:r>
            <a:endParaRPr lang="zh-CN" altLang="en-US" sz="2215"/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赋值符号</a:t>
            </a:r>
            <a:r>
              <a:rPr lang="zh-CN" altLang="en-US" sz="2215">
                <a:solidFill>
                  <a:srgbClr val="FF0000"/>
                </a:solidFill>
              </a:rPr>
              <a:t> </a:t>
            </a:r>
            <a:r>
              <a:rPr lang="en-US" altLang="zh-CN" sz="2215">
                <a:solidFill>
                  <a:srgbClr val="FF0000"/>
                </a:solidFill>
              </a:rPr>
              <a:t>=</a:t>
            </a:r>
            <a:endParaRPr lang="en-US" altLang="zh-CN" sz="2215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215"/>
              <a:t>例：</a:t>
            </a:r>
            <a:r>
              <a:rPr lang="en-US" altLang="zh-CN" sz="2215"/>
              <a:t>b = a</a:t>
            </a:r>
            <a:endParaRPr lang="en-US" altLang="zh-CN" sz="2215"/>
          </a:p>
        </p:txBody>
      </p:sp>
      <p:sp>
        <p:nvSpPr>
          <p:cNvPr id="756765" name="AutoShape 29"/>
          <p:cNvSpPr>
            <a:spLocks noChangeArrowheads="1"/>
          </p:cNvSpPr>
          <p:nvPr/>
        </p:nvSpPr>
        <p:spPr bwMode="auto">
          <a:xfrm>
            <a:off x="2910254" y="1235319"/>
            <a:ext cx="5981700" cy="996462"/>
          </a:xfrm>
          <a:prstGeom prst="wedgeRoundRectCallout">
            <a:avLst>
              <a:gd name="adj1" fmla="val -52426"/>
              <a:gd name="adj2" fmla="val 84269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一条非阻塞赋值语句的执行是不会阻塞下一条语句的执行，也就是说本条非阻塞赋值语句的执行完毕前，下一条语句也可开始执行。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3" grpId="0" autoUpdateAnimBg="0"/>
      <p:bldP spid="756754" grpId="0" autoUpdateAnimBg="0"/>
      <p:bldP spid="756762" grpId="0" animBg="1"/>
      <p:bldP spid="756763" grpId="0" animBg="1"/>
      <p:bldP spid="7567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8"/>
          <p:cNvGrpSpPr/>
          <p:nvPr/>
        </p:nvGrpSpPr>
        <p:grpSpPr bwMode="auto">
          <a:xfrm>
            <a:off x="899746" y="337038"/>
            <a:ext cx="7020657" cy="5525966"/>
            <a:chOff x="614" y="50"/>
            <a:chExt cx="4791" cy="3771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1341" y="1165"/>
              <a:ext cx="12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040" y="1008"/>
              <a:ext cx="8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ea typeface="仿宋_GB2312" pitchFamily="49" charset="-122"/>
                </a:rPr>
                <a:t>概述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040" y="1440"/>
              <a:ext cx="227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ea typeface="仿宋_GB2312" pitchFamily="49" charset="-122"/>
                </a:rPr>
                <a:t>Verilog HDL</a:t>
              </a:r>
              <a:r>
                <a:rPr lang="zh-CN" altLang="en-US" sz="2215">
                  <a:ea typeface="仿宋_GB2312" pitchFamily="49" charset="-122"/>
                </a:rPr>
                <a:t>的基本结构</a:t>
              </a:r>
              <a:endParaRPr lang="zh-CN" altLang="en-US" sz="2215">
                <a:ea typeface="仿宋_GB2312" pitchFamily="49" charset="-122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040" y="2208"/>
              <a:ext cx="8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ea typeface="仿宋_GB2312" pitchFamily="49" charset="-122"/>
                </a:rPr>
                <a:t>运算符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040" y="2592"/>
              <a:ext cx="65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solidFill>
                    <a:schemeClr val="tx2"/>
                  </a:solidFill>
                  <a:ea typeface="仿宋_GB2312" pitchFamily="49" charset="-122"/>
                </a:rPr>
                <a:t>语句</a:t>
              </a:r>
              <a:endParaRPr lang="zh-CN" altLang="en-US" sz="258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1040" y="3487"/>
              <a:ext cx="30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ea typeface="楷体_GB2312" pitchFamily="49" charset="-122"/>
                </a:rPr>
                <a:t>用</a:t>
              </a:r>
              <a:r>
                <a:rPr lang="en-US" altLang="zh-CN" sz="2585">
                  <a:ea typeface="楷体_GB2312" pitchFamily="49" charset="-122"/>
                </a:rPr>
                <a:t>Verilog  HDL</a:t>
              </a:r>
              <a:r>
                <a:rPr lang="zh-CN" altLang="en-US" sz="2585">
                  <a:ea typeface="楷体_GB2312" pitchFamily="49" charset="-122"/>
                </a:rPr>
                <a:t>设计数字电路</a:t>
              </a:r>
              <a:endParaRPr lang="zh-CN" altLang="en-US" sz="2585">
                <a:ea typeface="楷体_GB2312" pitchFamily="49" charset="-122"/>
              </a:endParaRPr>
            </a:p>
          </p:txBody>
        </p:sp>
        <p:sp>
          <p:nvSpPr>
            <p:cNvPr id="3081" name="AutoShape 9">
              <a:hlinkClick r:id="rId1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768" y="1056"/>
              <a:ext cx="270" cy="232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2" name="AutoShape 10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386" y="1474"/>
              <a:ext cx="260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3" name="AutoShape 11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680" y="2655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4" name="AutoShape 12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917" y="2264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5" name="AutoShape 13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931" y="3069"/>
              <a:ext cx="260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6" name="AutoShape 14">
              <a:hlinkClick r:id="rId6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194" y="1848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1040" y="1824"/>
              <a:ext cx="213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15">
                  <a:solidFill>
                    <a:schemeClr val="tx2"/>
                  </a:solidFill>
                  <a:ea typeface="仿宋_GB2312" pitchFamily="49" charset="-122"/>
                </a:rPr>
                <a:t>数据类型及常量、变量</a:t>
              </a:r>
              <a:endParaRPr lang="zh-CN" altLang="en-US" sz="221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1040" y="3024"/>
              <a:ext cx="292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solidFill>
                    <a:schemeClr val="tx2"/>
                  </a:solidFill>
                  <a:ea typeface="仿宋_GB2312" pitchFamily="49" charset="-122"/>
                </a:rPr>
                <a:t>语句的顺序执行与并行执行</a:t>
              </a:r>
              <a:endParaRPr lang="zh-CN" altLang="en-US" sz="258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3089" name="AutoShape 1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122" y="3487"/>
              <a:ext cx="260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0" name="Rectangle 18"/>
            <p:cNvSpPr>
              <a:spLocks noChangeArrowheads="1"/>
            </p:cNvSpPr>
            <p:nvPr/>
          </p:nvSpPr>
          <p:spPr bwMode="auto">
            <a:xfrm>
              <a:off x="983" y="50"/>
              <a:ext cx="4422" cy="48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FF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90">
                  <a:solidFill>
                    <a:srgbClr val="FFCC00"/>
                  </a:solidFill>
                </a:rPr>
                <a:t>Verilog HDL</a:t>
              </a:r>
              <a:r>
                <a:rPr lang="zh-CN" altLang="en-US" sz="3690">
                  <a:solidFill>
                    <a:srgbClr val="FFCC00"/>
                  </a:solidFill>
                </a:rPr>
                <a:t>基础知识</a:t>
              </a:r>
              <a:endParaRPr lang="zh-CN" altLang="en-US" sz="3690">
                <a:solidFill>
                  <a:srgbClr val="FFCC00"/>
                </a:solidFill>
              </a:endParaRPr>
            </a:p>
          </p:txBody>
        </p:sp>
        <p:sp>
          <p:nvSpPr>
            <p:cNvPr id="3091" name="Oval 19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071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2" name="Oval 20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407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3" name="Oval 2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743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4" name="Oval 22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079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5" name="Oval 23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415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6" name="Oval 24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711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7" name="Oval 25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3047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098" name="Oval 26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3430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279541"/>
            <a:ext cx="565892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（</a:t>
            </a:r>
            <a:r>
              <a:rPr lang="en-US" altLang="zh-CN" sz="2585" dirty="0">
                <a:ea typeface="仿宋_GB2312" pitchFamily="49" charset="-122"/>
              </a:rPr>
              <a:t>2</a:t>
            </a:r>
            <a:r>
              <a:rPr lang="zh-CN" altLang="en-US" sz="2585" dirty="0">
                <a:ea typeface="仿宋_GB2312" pitchFamily="49" charset="-122"/>
              </a:rPr>
              <a:t>）阻塞赋值和非阻塞赋值的区别：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317989" y="1453661"/>
            <a:ext cx="3886200" cy="35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module</a:t>
            </a:r>
            <a:r>
              <a:rPr lang="en-US" altLang="zh-CN" sz="2215">
                <a:ea typeface="仿宋_GB2312" pitchFamily="49" charset="-122"/>
              </a:rPr>
              <a:t> non_block (c, a,b,clk);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215">
                <a:ea typeface="仿宋_GB2312" pitchFamily="49" charset="-122"/>
              </a:rPr>
              <a:t>  c,b;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215">
                <a:ea typeface="仿宋_GB2312" pitchFamily="49" charset="-122"/>
              </a:rPr>
              <a:t>   a,clk;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215">
                <a:ea typeface="仿宋_GB2312" pitchFamily="49" charset="-122"/>
              </a:rPr>
              <a:t>     c,b;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215">
                <a:ea typeface="仿宋_GB2312" pitchFamily="49" charset="-122"/>
              </a:rPr>
              <a:t> @(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posedge</a:t>
            </a:r>
            <a:r>
              <a:rPr lang="en-US" altLang="zh-CN" sz="2215">
                <a:ea typeface="仿宋_GB2312" pitchFamily="49" charset="-122"/>
              </a:rPr>
              <a:t> clk)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b&lt;=a;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c&lt;=b;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317990" y="1055077"/>
            <a:ext cx="2170787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4  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非阻塞赋值</a:t>
            </a:r>
            <a:endParaRPr lang="zh-CN" altLang="en-US" sz="2215">
              <a:solidFill>
                <a:srgbClr val="FF0000"/>
              </a:solidFill>
              <a:ea typeface="仿宋_GB2312" pitchFamily="49" charset="-122"/>
            </a:endParaRPr>
          </a:p>
        </p:txBody>
      </p:sp>
      <p:pic>
        <p:nvPicPr>
          <p:cNvPr id="720902" name="Picture 6" descr="nonb_lock仿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7123"/>
            <a:ext cx="8927123" cy="116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906" name="AutoShape 10"/>
          <p:cNvSpPr>
            <a:spLocks noChangeArrowheads="1"/>
          </p:cNvSpPr>
          <p:nvPr/>
        </p:nvSpPr>
        <p:spPr bwMode="auto">
          <a:xfrm>
            <a:off x="3962400" y="2514600"/>
            <a:ext cx="1143000" cy="422031"/>
          </a:xfrm>
          <a:prstGeom prst="rightArrow">
            <a:avLst>
              <a:gd name="adj1" fmla="val 50000"/>
              <a:gd name="adj2" fmla="val 6770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grpSp>
        <p:nvGrpSpPr>
          <p:cNvPr id="720907" name="Group 11"/>
          <p:cNvGrpSpPr/>
          <p:nvPr/>
        </p:nvGrpSpPr>
        <p:grpSpPr bwMode="auto">
          <a:xfrm>
            <a:off x="4876800" y="1178169"/>
            <a:ext cx="3452329" cy="2813538"/>
            <a:chOff x="3072" y="384"/>
            <a:chExt cx="2174" cy="1920"/>
          </a:xfrm>
        </p:grpSpPr>
        <p:sp>
          <p:nvSpPr>
            <p:cNvPr id="39947" name="Rectangle 12"/>
            <p:cNvSpPr>
              <a:spLocks noChangeArrowheads="1"/>
            </p:cNvSpPr>
            <p:nvPr/>
          </p:nvSpPr>
          <p:spPr bwMode="auto">
            <a:xfrm>
              <a:off x="3888" y="384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>
              <a:off x="3580" y="559"/>
              <a:ext cx="31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4416" y="624"/>
              <a:ext cx="5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50" name="Oval 15"/>
            <p:cNvSpPr>
              <a:spLocks noChangeArrowheads="1"/>
            </p:cNvSpPr>
            <p:nvPr/>
          </p:nvSpPr>
          <p:spPr bwMode="auto">
            <a:xfrm>
              <a:off x="4423" y="909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 flipV="1">
              <a:off x="4512" y="96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3888" y="432"/>
              <a:ext cx="31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1D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39953" name="Text Box 18"/>
            <p:cNvSpPr txBox="1">
              <a:spLocks noChangeArrowheads="1"/>
            </p:cNvSpPr>
            <p:nvPr/>
          </p:nvSpPr>
          <p:spPr bwMode="auto">
            <a:xfrm>
              <a:off x="3264" y="384"/>
              <a:ext cx="37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a</a:t>
              </a:r>
              <a:endParaRPr lang="en-US" altLang="zh-CN" sz="2215" baseline="-25000">
                <a:ea typeface="仿宋_GB2312" pitchFamily="49" charset="-122"/>
              </a:endParaRPr>
            </a:p>
          </p:txBody>
        </p:sp>
        <p:sp>
          <p:nvSpPr>
            <p:cNvPr id="39954" name="Rectangle 19"/>
            <p:cNvSpPr>
              <a:spLocks noChangeArrowheads="1"/>
            </p:cNvSpPr>
            <p:nvPr/>
          </p:nvSpPr>
          <p:spPr bwMode="auto">
            <a:xfrm>
              <a:off x="5040" y="432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3552" y="912"/>
              <a:ext cx="31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56" name="Text Box 21"/>
            <p:cNvSpPr txBox="1">
              <a:spLocks noChangeArrowheads="1"/>
            </p:cNvSpPr>
            <p:nvPr/>
          </p:nvSpPr>
          <p:spPr bwMode="auto">
            <a:xfrm>
              <a:off x="3984" y="720"/>
              <a:ext cx="37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C1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>
              <a:off x="3888" y="84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 flipH="1">
              <a:off x="3888" y="9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59" name="Rectangle 24"/>
            <p:cNvSpPr>
              <a:spLocks noChangeArrowheads="1"/>
            </p:cNvSpPr>
            <p:nvPr/>
          </p:nvSpPr>
          <p:spPr bwMode="auto">
            <a:xfrm>
              <a:off x="3984" y="1488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3648" y="1680"/>
              <a:ext cx="31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4512" y="1728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62" name="Oval 27"/>
            <p:cNvSpPr>
              <a:spLocks noChangeArrowheads="1"/>
            </p:cNvSpPr>
            <p:nvPr/>
          </p:nvSpPr>
          <p:spPr bwMode="auto">
            <a:xfrm>
              <a:off x="4512" y="2016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9963" name="Line 28"/>
            <p:cNvSpPr>
              <a:spLocks noChangeShapeType="1"/>
            </p:cNvSpPr>
            <p:nvPr/>
          </p:nvSpPr>
          <p:spPr bwMode="auto">
            <a:xfrm>
              <a:off x="4608" y="2064"/>
              <a:ext cx="211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64" name="Text Box 29"/>
            <p:cNvSpPr txBox="1">
              <a:spLocks noChangeArrowheads="1"/>
            </p:cNvSpPr>
            <p:nvPr/>
          </p:nvSpPr>
          <p:spPr bwMode="auto">
            <a:xfrm>
              <a:off x="3936" y="1536"/>
              <a:ext cx="31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1D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39965" name="Rectangle 30"/>
            <p:cNvSpPr>
              <a:spLocks noChangeArrowheads="1"/>
            </p:cNvSpPr>
            <p:nvPr/>
          </p:nvSpPr>
          <p:spPr bwMode="auto">
            <a:xfrm>
              <a:off x="4944" y="1584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 flipV="1">
              <a:off x="3408" y="2016"/>
              <a:ext cx="5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67" name="Text Box 32"/>
            <p:cNvSpPr txBox="1">
              <a:spLocks noChangeArrowheads="1"/>
            </p:cNvSpPr>
            <p:nvPr/>
          </p:nvSpPr>
          <p:spPr bwMode="auto">
            <a:xfrm>
              <a:off x="4080" y="1872"/>
              <a:ext cx="37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C1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39968" name="Text Box 33"/>
            <p:cNvSpPr txBox="1">
              <a:spLocks noChangeArrowheads="1"/>
            </p:cNvSpPr>
            <p:nvPr/>
          </p:nvSpPr>
          <p:spPr bwMode="auto">
            <a:xfrm>
              <a:off x="3072" y="1824"/>
              <a:ext cx="37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clk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39969" name="Line 34"/>
            <p:cNvSpPr>
              <a:spLocks noChangeShapeType="1"/>
            </p:cNvSpPr>
            <p:nvPr/>
          </p:nvSpPr>
          <p:spPr bwMode="auto">
            <a:xfrm>
              <a:off x="3984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0" name="Line 35"/>
            <p:cNvSpPr>
              <a:spLocks noChangeShapeType="1"/>
            </p:cNvSpPr>
            <p:nvPr/>
          </p:nvSpPr>
          <p:spPr bwMode="auto">
            <a:xfrm flipH="1">
              <a:off x="3984" y="20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1" name="Line 36"/>
            <p:cNvSpPr>
              <a:spLocks noChangeShapeType="1"/>
            </p:cNvSpPr>
            <p:nvPr/>
          </p:nvSpPr>
          <p:spPr bwMode="auto">
            <a:xfrm flipV="1">
              <a:off x="3648" y="1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3648" y="134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4" name="Oval 39"/>
            <p:cNvSpPr>
              <a:spLocks noChangeArrowheads="1"/>
            </p:cNvSpPr>
            <p:nvPr/>
          </p:nvSpPr>
          <p:spPr bwMode="auto">
            <a:xfrm>
              <a:off x="4704" y="57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52" y="91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39976" name="Oval 41"/>
            <p:cNvSpPr>
              <a:spLocks noChangeArrowheads="1"/>
            </p:cNvSpPr>
            <p:nvPr/>
          </p:nvSpPr>
          <p:spPr bwMode="auto">
            <a:xfrm>
              <a:off x="3504" y="19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720938" name="Text Box 42"/>
          <p:cNvSpPr txBox="1">
            <a:spLocks noChangeArrowheads="1"/>
          </p:cNvSpPr>
          <p:nvPr/>
        </p:nvSpPr>
        <p:spPr bwMode="auto">
          <a:xfrm>
            <a:off x="5029200" y="4132385"/>
            <a:ext cx="3748454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  b</a:t>
            </a:r>
            <a:r>
              <a:rPr lang="zh-CN" altLang="en-US" sz="2215">
                <a:ea typeface="仿宋_GB2312" pitchFamily="49" charset="-122"/>
              </a:rPr>
              <a:t>，</a:t>
            </a:r>
            <a:r>
              <a:rPr lang="en-US" altLang="zh-CN" sz="2215">
                <a:ea typeface="仿宋_GB2312" pitchFamily="49" charset="-122"/>
              </a:rPr>
              <a:t>c</a:t>
            </a:r>
            <a:r>
              <a:rPr lang="zh-CN" altLang="en-US" sz="2215">
                <a:ea typeface="仿宋_GB2312" pitchFamily="49" charset="-122"/>
              </a:rPr>
              <a:t>在</a:t>
            </a:r>
            <a:r>
              <a:rPr lang="en-US" altLang="zh-CN" sz="2215">
                <a:ea typeface="仿宋_GB2312" pitchFamily="49" charset="-122"/>
              </a:rPr>
              <a:t>clk</a:t>
            </a:r>
            <a:r>
              <a:rPr lang="zh-CN" altLang="en-US" sz="2215">
                <a:ea typeface="仿宋_GB2312" pitchFamily="49" charset="-122"/>
              </a:rPr>
              <a:t>上沿时同时进行状态变化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20939" name="Text Box 43"/>
          <p:cNvSpPr txBox="1">
            <a:spLocks noChangeArrowheads="1"/>
          </p:cNvSpPr>
          <p:nvPr/>
        </p:nvSpPr>
        <p:spPr bwMode="auto">
          <a:xfrm>
            <a:off x="60082" y="4854820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66"/>
                </a:solidFill>
                <a:ea typeface="仿宋_GB2312" pitchFamily="49" charset="-122"/>
              </a:rPr>
              <a:t>仿真：</a:t>
            </a:r>
            <a:endParaRPr lang="zh-CN" altLang="en-US" sz="2215">
              <a:solidFill>
                <a:srgbClr val="FF0066"/>
              </a:solidFill>
              <a:ea typeface="仿宋_GB2312" pitchFamily="49" charset="-122"/>
            </a:endParaRPr>
          </a:p>
        </p:txBody>
      </p:sp>
      <p:sp>
        <p:nvSpPr>
          <p:cNvPr id="720940" name="AutoShape 44"/>
          <p:cNvSpPr>
            <a:spLocks noChangeArrowheads="1"/>
          </p:cNvSpPr>
          <p:nvPr/>
        </p:nvSpPr>
        <p:spPr bwMode="auto">
          <a:xfrm>
            <a:off x="2577612" y="3846635"/>
            <a:ext cx="1994388" cy="731226"/>
          </a:xfrm>
          <a:prstGeom prst="wedgeRoundRectCallout">
            <a:avLst>
              <a:gd name="adj1" fmla="val -75347"/>
              <a:gd name="adj2" fmla="val -51403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</a:rPr>
              <a:t>同时执行</a:t>
            </a:r>
            <a:endParaRPr lang="zh-CN" altLang="en-US" sz="2585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1" grpId="0" autoUpdateAnimBg="0"/>
      <p:bldP spid="720938" grpId="0" autoUpdateAnimBg="0"/>
      <p:bldP spid="720939" grpId="0" autoUpdateAnimBg="0"/>
      <p:bldP spid="7209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948" name="Picture 28" descr="block仿真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0" y="4976447"/>
            <a:ext cx="8708780" cy="1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381000" y="996461"/>
            <a:ext cx="3886200" cy="35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module   block (c, a,b,clk);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output  c,b;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input   a,clk;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reg     c,b;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always @(posedge clk)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begin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b=a;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c=b;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end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endmodule</a:t>
            </a:r>
            <a:endParaRPr lang="en-US" altLang="zh-CN" sz="2215">
              <a:ea typeface="仿宋_GB2312" pitchFamily="49" charset="-122"/>
            </a:endParaRPr>
          </a:p>
        </p:txBody>
      </p:sp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222947" y="335851"/>
            <a:ext cx="174599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5</a:t>
            </a: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阻塞赋值</a:t>
            </a:r>
            <a:endParaRPr lang="zh-CN" altLang="en-US" sz="221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21928" name="AutoShape 8"/>
          <p:cNvSpPr>
            <a:spLocks noChangeArrowheads="1"/>
          </p:cNvSpPr>
          <p:nvPr/>
        </p:nvSpPr>
        <p:spPr bwMode="auto">
          <a:xfrm>
            <a:off x="3962400" y="2121877"/>
            <a:ext cx="1143000" cy="422031"/>
          </a:xfrm>
          <a:prstGeom prst="rightArrow">
            <a:avLst>
              <a:gd name="adj1" fmla="val 50000"/>
              <a:gd name="adj2" fmla="val 6770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21929" name="Text Box 9"/>
          <p:cNvSpPr txBox="1">
            <a:spLocks noChangeArrowheads="1"/>
          </p:cNvSpPr>
          <p:nvPr/>
        </p:nvSpPr>
        <p:spPr bwMode="auto">
          <a:xfrm>
            <a:off x="60082" y="4743451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仿真：</a:t>
            </a:r>
            <a:endParaRPr lang="zh-CN" altLang="en-US" sz="2215">
              <a:ea typeface="仿宋_GB2312" pitchFamily="49" charset="-122"/>
            </a:endParaRPr>
          </a:p>
        </p:txBody>
      </p:sp>
      <p:grpSp>
        <p:nvGrpSpPr>
          <p:cNvPr id="721930" name="Group 10"/>
          <p:cNvGrpSpPr/>
          <p:nvPr/>
        </p:nvGrpSpPr>
        <p:grpSpPr bwMode="auto">
          <a:xfrm>
            <a:off x="4953002" y="1840523"/>
            <a:ext cx="3833446" cy="1195754"/>
            <a:chOff x="3072" y="1488"/>
            <a:chExt cx="2414" cy="816"/>
          </a:xfrm>
        </p:grpSpPr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3408" y="1488"/>
              <a:ext cx="37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a</a:t>
              </a:r>
              <a:endParaRPr lang="en-US" altLang="zh-CN" sz="2215" baseline="-25000">
                <a:ea typeface="仿宋_GB2312" pitchFamily="49" charset="-122"/>
              </a:endParaRPr>
            </a:p>
          </p:txBody>
        </p:sp>
        <p:sp>
          <p:nvSpPr>
            <p:cNvPr id="40971" name="Rectangle 12"/>
            <p:cNvSpPr>
              <a:spLocks noChangeArrowheads="1"/>
            </p:cNvSpPr>
            <p:nvPr/>
          </p:nvSpPr>
          <p:spPr bwMode="auto">
            <a:xfrm>
              <a:off x="5280" y="1536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0972" name="Rectangle 13"/>
            <p:cNvSpPr>
              <a:spLocks noChangeArrowheads="1"/>
            </p:cNvSpPr>
            <p:nvPr/>
          </p:nvSpPr>
          <p:spPr bwMode="auto">
            <a:xfrm>
              <a:off x="3984" y="1488"/>
              <a:ext cx="528" cy="8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0973" name="Line 14"/>
            <p:cNvSpPr>
              <a:spLocks noChangeShapeType="1"/>
            </p:cNvSpPr>
            <p:nvPr/>
          </p:nvSpPr>
          <p:spPr bwMode="auto">
            <a:xfrm>
              <a:off x="3648" y="1680"/>
              <a:ext cx="31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74" name="Line 15"/>
            <p:cNvSpPr>
              <a:spLocks noChangeShapeType="1"/>
            </p:cNvSpPr>
            <p:nvPr/>
          </p:nvSpPr>
          <p:spPr bwMode="auto">
            <a:xfrm>
              <a:off x="4512" y="1728"/>
              <a:ext cx="7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75" name="Oval 16"/>
            <p:cNvSpPr>
              <a:spLocks noChangeArrowheads="1"/>
            </p:cNvSpPr>
            <p:nvPr/>
          </p:nvSpPr>
          <p:spPr bwMode="auto">
            <a:xfrm>
              <a:off x="4512" y="2016"/>
              <a:ext cx="106" cy="11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0976" name="Line 17"/>
            <p:cNvSpPr>
              <a:spLocks noChangeShapeType="1"/>
            </p:cNvSpPr>
            <p:nvPr/>
          </p:nvSpPr>
          <p:spPr bwMode="auto">
            <a:xfrm>
              <a:off x="4608" y="2064"/>
              <a:ext cx="211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77" name="Text Box 18"/>
            <p:cNvSpPr txBox="1">
              <a:spLocks noChangeArrowheads="1"/>
            </p:cNvSpPr>
            <p:nvPr/>
          </p:nvSpPr>
          <p:spPr bwMode="auto">
            <a:xfrm>
              <a:off x="3936" y="1536"/>
              <a:ext cx="31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1D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0978" name="Rectangle 19"/>
            <p:cNvSpPr>
              <a:spLocks noChangeArrowheads="1"/>
            </p:cNvSpPr>
            <p:nvPr/>
          </p:nvSpPr>
          <p:spPr bwMode="auto">
            <a:xfrm>
              <a:off x="5280" y="1776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0979" name="Line 20"/>
            <p:cNvSpPr>
              <a:spLocks noChangeShapeType="1"/>
            </p:cNvSpPr>
            <p:nvPr/>
          </p:nvSpPr>
          <p:spPr bwMode="auto">
            <a:xfrm flipV="1">
              <a:off x="3408" y="2016"/>
              <a:ext cx="57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80" name="Text Box 21"/>
            <p:cNvSpPr txBox="1">
              <a:spLocks noChangeArrowheads="1"/>
            </p:cNvSpPr>
            <p:nvPr/>
          </p:nvSpPr>
          <p:spPr bwMode="auto">
            <a:xfrm>
              <a:off x="4080" y="1872"/>
              <a:ext cx="370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C1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0981" name="Text Box 22"/>
            <p:cNvSpPr txBox="1">
              <a:spLocks noChangeArrowheads="1"/>
            </p:cNvSpPr>
            <p:nvPr/>
          </p:nvSpPr>
          <p:spPr bwMode="auto">
            <a:xfrm>
              <a:off x="3072" y="1824"/>
              <a:ext cx="37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clk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0982" name="Line 23"/>
            <p:cNvSpPr>
              <a:spLocks noChangeShapeType="1"/>
            </p:cNvSpPr>
            <p:nvPr/>
          </p:nvSpPr>
          <p:spPr bwMode="auto">
            <a:xfrm>
              <a:off x="3984" y="196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83" name="Line 24"/>
            <p:cNvSpPr>
              <a:spLocks noChangeShapeType="1"/>
            </p:cNvSpPr>
            <p:nvPr/>
          </p:nvSpPr>
          <p:spPr bwMode="auto">
            <a:xfrm flipH="1">
              <a:off x="3984" y="20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84" name="Oval 25"/>
            <p:cNvSpPr>
              <a:spLocks noChangeArrowheads="1"/>
            </p:cNvSpPr>
            <p:nvPr/>
          </p:nvSpPr>
          <p:spPr bwMode="auto">
            <a:xfrm>
              <a:off x="4896" y="16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0985" name="Line 26"/>
            <p:cNvSpPr>
              <a:spLocks noChangeShapeType="1"/>
            </p:cNvSpPr>
            <p:nvPr/>
          </p:nvSpPr>
          <p:spPr bwMode="auto">
            <a:xfrm>
              <a:off x="4944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0986" name="Line 27"/>
            <p:cNvSpPr>
              <a:spLocks noChangeShapeType="1"/>
            </p:cNvSpPr>
            <p:nvPr/>
          </p:nvSpPr>
          <p:spPr bwMode="auto">
            <a:xfrm>
              <a:off x="4944" y="19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</p:grpSp>
      <p:sp>
        <p:nvSpPr>
          <p:cNvPr id="721949" name="Text Box 29"/>
          <p:cNvSpPr txBox="1">
            <a:spLocks noChangeArrowheads="1"/>
          </p:cNvSpPr>
          <p:nvPr/>
        </p:nvSpPr>
        <p:spPr bwMode="auto">
          <a:xfrm>
            <a:off x="5029200" y="3598985"/>
            <a:ext cx="3826120" cy="1285737"/>
          </a:xfrm>
          <a:prstGeom prst="rect">
            <a:avLst/>
          </a:prstGeom>
          <a:solidFill>
            <a:srgbClr val="FBE3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注意：</a:t>
            </a:r>
            <a:r>
              <a:rPr lang="zh-CN" altLang="en-US" sz="2585">
                <a:ea typeface="仿宋_GB2312" pitchFamily="49" charset="-122"/>
              </a:rPr>
              <a:t> </a:t>
            </a: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推荐初学者使用阻塞赋值，因为类似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c</a:t>
            </a:r>
            <a:r>
              <a:rPr lang="zh-CN" altLang="en-US" sz="2585">
                <a:solidFill>
                  <a:schemeClr val="accent2"/>
                </a:solidFill>
                <a:ea typeface="仿宋_GB2312" pitchFamily="49" charset="-122"/>
              </a:rPr>
              <a:t>语言的赋值方式。</a:t>
            </a:r>
            <a:endParaRPr lang="zh-CN" altLang="en-US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2445727" y="2738805"/>
            <a:ext cx="2126273" cy="1062403"/>
          </a:xfrm>
          <a:prstGeom prst="wedgeRoundRectCallout">
            <a:avLst>
              <a:gd name="adj1" fmla="val -73088"/>
              <a:gd name="adj2" fmla="val 16069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</a:rPr>
              <a:t>顺序执行有</a:t>
            </a:r>
            <a:endParaRPr lang="zh-CN" altLang="en-US" sz="2585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FF0000"/>
                </a:solidFill>
              </a:rPr>
              <a:t>c= = b</a:t>
            </a:r>
            <a:endParaRPr lang="en-US" altLang="zh-CN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4" grpId="0" autoUpdateAnimBg="0"/>
      <p:bldP spid="721929" grpId="0" autoUpdateAnimBg="0"/>
      <p:bldP spid="721949" grpId="0" animBg="1" autoUpdateAnimBg="0"/>
      <p:bldP spid="7219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228601" y="1292469"/>
            <a:ext cx="2283069" cy="49013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1   </a:t>
            </a:r>
            <a:r>
              <a:rPr lang="en-US" altLang="zh-CN" sz="2585">
                <a:ea typeface="仿宋_GB2312" pitchFamily="49" charset="-122"/>
              </a:rPr>
              <a:t>if-else</a:t>
            </a:r>
            <a:r>
              <a:rPr lang="zh-CN" altLang="en-US" sz="2585">
                <a:ea typeface="仿宋_GB2312" pitchFamily="49" charset="-122"/>
              </a:rPr>
              <a:t>语句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317989" y="1777512"/>
            <a:ext cx="200888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1. </a:t>
            </a:r>
            <a:r>
              <a:rPr lang="zh-CN" altLang="en-US" sz="2585">
                <a:ea typeface="仿宋_GB2312" pitchFamily="49" charset="-122"/>
              </a:rPr>
              <a:t>使用形式</a:t>
            </a:r>
            <a:r>
              <a:rPr lang="en-US" altLang="zh-CN" sz="2585">
                <a:ea typeface="仿宋_GB2312" pitchFamily="49" charset="-122"/>
              </a:rPr>
              <a:t>1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849923" y="2356339"/>
            <a:ext cx="472116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&gt;</a:t>
            </a:r>
            <a:r>
              <a:rPr lang="zh-CN" altLang="en-US" sz="2215">
                <a:ea typeface="仿宋_GB2312" pitchFamily="49" charset="-122"/>
              </a:rPr>
              <a:t>）语句或语句块；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317989" y="2907323"/>
            <a:ext cx="200888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2. </a:t>
            </a:r>
            <a:r>
              <a:rPr lang="zh-CN" altLang="en-US" sz="2585">
                <a:ea typeface="仿宋_GB2312" pitchFamily="49" charset="-122"/>
              </a:rPr>
              <a:t>使用形式</a:t>
            </a:r>
            <a:r>
              <a:rPr lang="en-US" altLang="zh-CN" sz="2585">
                <a:ea typeface="仿宋_GB2312" pitchFamily="49" charset="-122"/>
              </a:rPr>
              <a:t>2</a:t>
            </a:r>
            <a:endParaRPr lang="en-US" altLang="zh-CN" sz="2585">
              <a:ea typeface="仿宋_GB2312" pitchFamily="49" charset="-122"/>
            </a:endParaRP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650631" y="3486151"/>
            <a:ext cx="4934364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&gt;</a:t>
            </a:r>
            <a:r>
              <a:rPr lang="zh-CN" altLang="en-US" sz="2215">
                <a:ea typeface="仿宋_GB2312" pitchFamily="49" charset="-122"/>
              </a:rPr>
              <a:t>）语句或语句块</a:t>
            </a:r>
            <a:r>
              <a:rPr lang="en-US" altLang="zh-CN" sz="2215">
                <a:ea typeface="仿宋_GB2312" pitchFamily="49" charset="-122"/>
              </a:rPr>
              <a:t>1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else</a:t>
            </a:r>
            <a:r>
              <a:rPr lang="en-US" altLang="zh-CN" sz="2215">
                <a:ea typeface="仿宋_GB2312" pitchFamily="49" charset="-122"/>
              </a:rPr>
              <a:t>      </a:t>
            </a:r>
            <a:r>
              <a:rPr lang="zh-CN" altLang="en-US" sz="2215">
                <a:ea typeface="仿宋_GB2312" pitchFamily="49" charset="-122"/>
              </a:rPr>
              <a:t>语句或语句块</a:t>
            </a:r>
            <a:r>
              <a:rPr lang="en-US" altLang="zh-CN" sz="2215">
                <a:ea typeface="仿宋_GB2312" pitchFamily="49" charset="-122"/>
              </a:rPr>
              <a:t>2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317989" y="4237893"/>
            <a:ext cx="366799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3. </a:t>
            </a:r>
            <a:r>
              <a:rPr lang="zh-CN" altLang="en-US" sz="2585">
                <a:ea typeface="仿宋_GB2312" pitchFamily="49" charset="-122"/>
              </a:rPr>
              <a:t>使用形式</a:t>
            </a:r>
            <a:r>
              <a:rPr lang="en-US" altLang="zh-CN" sz="2585">
                <a:ea typeface="仿宋_GB2312" pitchFamily="49" charset="-122"/>
              </a:rPr>
              <a:t>3</a:t>
            </a:r>
            <a:r>
              <a:rPr lang="zh-CN" altLang="en-US" sz="2585">
                <a:ea typeface="仿宋_GB2312" pitchFamily="49" charset="-122"/>
              </a:rPr>
              <a:t>：嵌套使用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22953" name="Text Box 9"/>
          <p:cNvSpPr txBox="1">
            <a:spLocks noChangeArrowheads="1"/>
          </p:cNvSpPr>
          <p:nvPr/>
        </p:nvSpPr>
        <p:spPr bwMode="auto">
          <a:xfrm>
            <a:off x="716573" y="4683369"/>
            <a:ext cx="5589992" cy="179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1&gt;</a:t>
            </a:r>
            <a:r>
              <a:rPr lang="zh-CN" altLang="en-US" sz="2215">
                <a:ea typeface="仿宋_GB2312" pitchFamily="49" charset="-122"/>
              </a:rPr>
              <a:t>）语句或语句块</a:t>
            </a:r>
            <a:r>
              <a:rPr lang="en-US" altLang="zh-CN" sz="2215">
                <a:ea typeface="仿宋_GB2312" pitchFamily="49" charset="-122"/>
              </a:rPr>
              <a:t>1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else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2&gt;</a:t>
            </a:r>
            <a:r>
              <a:rPr lang="zh-CN" altLang="en-US" sz="2215">
                <a:ea typeface="仿宋_GB2312" pitchFamily="49" charset="-122"/>
              </a:rPr>
              <a:t>）语句或语句块</a:t>
            </a:r>
            <a:r>
              <a:rPr lang="en-US" altLang="zh-CN" sz="2215">
                <a:ea typeface="仿宋_GB2312" pitchFamily="49" charset="-122"/>
              </a:rPr>
              <a:t>2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……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else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n&gt;</a:t>
            </a:r>
            <a:r>
              <a:rPr lang="zh-CN" altLang="en-US" sz="2215">
                <a:ea typeface="仿宋_GB2312" pitchFamily="49" charset="-122"/>
              </a:rPr>
              <a:t>）语句或语句块</a:t>
            </a:r>
            <a:r>
              <a:rPr lang="en-US" altLang="zh-CN" sz="2215">
                <a:ea typeface="仿宋_GB2312" pitchFamily="49" charset="-122"/>
              </a:rPr>
              <a:t>n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else</a:t>
            </a:r>
            <a:r>
              <a:rPr lang="en-US" altLang="zh-CN" sz="2215">
                <a:ea typeface="仿宋_GB2312" pitchFamily="49" charset="-122"/>
              </a:rPr>
              <a:t>      </a:t>
            </a:r>
            <a:r>
              <a:rPr lang="zh-CN" altLang="en-US" sz="2215">
                <a:ea typeface="仿宋_GB2312" pitchFamily="49" charset="-122"/>
              </a:rPr>
              <a:t>语句或语句块</a:t>
            </a:r>
            <a:r>
              <a:rPr lang="en-US" altLang="zh-CN" sz="2215">
                <a:ea typeface="仿宋_GB2312" pitchFamily="49" charset="-122"/>
              </a:rPr>
              <a:t>n+1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22954" name="Text Box 10"/>
          <p:cNvSpPr txBox="1">
            <a:spLocks noChangeArrowheads="1"/>
          </p:cNvSpPr>
          <p:nvPr/>
        </p:nvSpPr>
        <p:spPr bwMode="auto">
          <a:xfrm>
            <a:off x="6299690" y="2023697"/>
            <a:ext cx="2470638" cy="179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条件表达式的值为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：按“真”处理，条件表达式的值为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0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：按“假”处理。</a:t>
            </a:r>
            <a:endParaRPr lang="zh-CN" altLang="en-US" sz="221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41994" name="Rectangle 11"/>
          <p:cNvSpPr>
            <a:spLocks noChangeArrowheads="1"/>
          </p:cNvSpPr>
          <p:nvPr/>
        </p:nvSpPr>
        <p:spPr bwMode="auto">
          <a:xfrm>
            <a:off x="317990" y="222179"/>
            <a:ext cx="2193680" cy="373674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bg1"/>
                </a:solidFill>
              </a:rPr>
              <a:t>7 </a:t>
            </a:r>
            <a:r>
              <a:rPr lang="zh-CN" altLang="en-US" sz="2955">
                <a:solidFill>
                  <a:schemeClr val="bg1"/>
                </a:solidFill>
              </a:rPr>
              <a:t>条件语句</a:t>
            </a:r>
            <a:endParaRPr lang="zh-CN" altLang="en-US" sz="2955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nimBg="1" autoUpdateAnimBg="0"/>
      <p:bldP spid="722948" grpId="0" autoUpdateAnimBg="0"/>
      <p:bldP spid="722949" grpId="0" autoUpdateAnimBg="0"/>
      <p:bldP spid="722950" grpId="0" autoUpdateAnimBg="0"/>
      <p:bldP spid="722951" grpId="0" autoUpdateAnimBg="0"/>
      <p:bldP spid="722952" grpId="0" autoUpdateAnimBg="0"/>
      <p:bldP spid="722953" grpId="0" autoUpdateAnimBg="0"/>
      <p:bldP spid="7229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252046" y="1380393"/>
            <a:ext cx="17508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rgbClr val="990033"/>
                </a:solidFill>
              </a:rPr>
              <a:t>1. case</a:t>
            </a:r>
            <a:r>
              <a:rPr lang="zh-CN" altLang="en-US" sz="2585">
                <a:solidFill>
                  <a:srgbClr val="990033"/>
                </a:solidFill>
              </a:rPr>
              <a:t>语句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383931" y="1844920"/>
            <a:ext cx="207352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语法：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517282" y="2243505"/>
            <a:ext cx="5051383" cy="25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case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敏感表达式</a:t>
            </a:r>
            <a:r>
              <a:rPr lang="en-US" altLang="zh-CN" sz="2215">
                <a:ea typeface="仿宋_GB2312" pitchFamily="49" charset="-122"/>
              </a:rPr>
              <a:t>&gt;</a:t>
            </a:r>
            <a:r>
              <a:rPr lang="zh-CN" altLang="en-US" sz="2215">
                <a:ea typeface="仿宋_GB2312" pitchFamily="49" charset="-122"/>
              </a:rPr>
              <a:t>）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     值</a:t>
            </a:r>
            <a:r>
              <a:rPr lang="en-US" altLang="zh-CN" sz="2215">
                <a:ea typeface="仿宋_GB2312" pitchFamily="49" charset="-122"/>
              </a:rPr>
              <a:t>1</a:t>
            </a:r>
            <a:r>
              <a:rPr lang="zh-CN" altLang="en-US" sz="2215">
                <a:ea typeface="仿宋_GB2312" pitchFamily="49" charset="-122"/>
              </a:rPr>
              <a:t>：语句或语句块</a:t>
            </a:r>
            <a:r>
              <a:rPr lang="en-US" altLang="zh-CN" sz="2215">
                <a:ea typeface="仿宋_GB2312" pitchFamily="49" charset="-122"/>
              </a:rPr>
              <a:t>1 </a:t>
            </a:r>
            <a:r>
              <a:rPr lang="zh-CN" altLang="en-US" sz="2215">
                <a:ea typeface="仿宋_GB2312" pitchFamily="49" charset="-122"/>
              </a:rPr>
              <a:t>；</a:t>
            </a:r>
            <a:r>
              <a:rPr lang="en-US" altLang="zh-CN" sz="2215">
                <a:ea typeface="仿宋_GB2312" pitchFamily="49" charset="-122"/>
              </a:rPr>
              <a:t>//</a:t>
            </a: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case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分支项</a:t>
            </a:r>
            <a:endParaRPr lang="zh-CN" altLang="en-US" sz="2215">
              <a:solidFill>
                <a:srgbClr val="FF0000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     值</a:t>
            </a:r>
            <a:r>
              <a:rPr lang="en-US" altLang="zh-CN" sz="2215">
                <a:ea typeface="仿宋_GB2312" pitchFamily="49" charset="-122"/>
              </a:rPr>
              <a:t>2</a:t>
            </a:r>
            <a:r>
              <a:rPr lang="zh-CN" altLang="en-US" sz="2215">
                <a:ea typeface="仿宋_GB2312" pitchFamily="49" charset="-122"/>
              </a:rPr>
              <a:t>：语句或语句块</a:t>
            </a:r>
            <a:r>
              <a:rPr lang="en-US" altLang="zh-CN" sz="2215">
                <a:ea typeface="仿宋_GB2312" pitchFamily="49" charset="-122"/>
              </a:rPr>
              <a:t>2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      </a:t>
            </a:r>
            <a:r>
              <a:rPr lang="en-US" altLang="zh-CN" sz="2215">
                <a:ea typeface="仿宋_GB2312" pitchFamily="49" charset="-122"/>
              </a:rPr>
              <a:t>……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    </a:t>
            </a:r>
            <a:r>
              <a:rPr lang="zh-CN" altLang="en-US" sz="2215">
                <a:ea typeface="仿宋_GB2312" pitchFamily="49" charset="-122"/>
              </a:rPr>
              <a:t>值</a:t>
            </a:r>
            <a:r>
              <a:rPr lang="en-US" altLang="zh-CN" sz="2215">
                <a:ea typeface="仿宋_GB2312" pitchFamily="49" charset="-122"/>
              </a:rPr>
              <a:t>n</a:t>
            </a:r>
            <a:r>
              <a:rPr lang="zh-CN" altLang="en-US" sz="2215">
                <a:ea typeface="仿宋_GB2312" pitchFamily="49" charset="-122"/>
              </a:rPr>
              <a:t>：语句或语句块</a:t>
            </a:r>
            <a:r>
              <a:rPr lang="en-US" altLang="zh-CN" sz="2215">
                <a:ea typeface="仿宋_GB2312" pitchFamily="49" charset="-122"/>
              </a:rPr>
              <a:t>n </a:t>
            </a:r>
            <a:r>
              <a:rPr lang="zh-CN" altLang="en-US" sz="2215">
                <a:ea typeface="仿宋_GB2312" pitchFamily="49" charset="-122"/>
              </a:rPr>
              <a:t>；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  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default</a:t>
            </a:r>
            <a:r>
              <a:rPr lang="zh-CN" altLang="en-US" sz="2215">
                <a:ea typeface="仿宋_GB2312" pitchFamily="49" charset="-122"/>
              </a:rPr>
              <a:t>：语句或语句块</a:t>
            </a:r>
            <a:r>
              <a:rPr lang="en-US" altLang="zh-CN" sz="2215">
                <a:ea typeface="仿宋_GB2312" pitchFamily="49" charset="-122"/>
              </a:rPr>
              <a:t>n+1</a:t>
            </a:r>
            <a:r>
              <a:rPr lang="zh-CN" altLang="en-US" sz="2215">
                <a:ea typeface="仿宋_GB2312" pitchFamily="49" charset="-122"/>
              </a:rPr>
              <a:t>；</a:t>
            </a:r>
            <a:r>
              <a:rPr lang="en-US" altLang="zh-CN" sz="2215">
                <a:ea typeface="仿宋_GB2312" pitchFamily="49" charset="-122"/>
              </a:rPr>
              <a:t>//</a:t>
            </a:r>
            <a:r>
              <a:rPr lang="zh-CN" altLang="en-US" sz="2215">
                <a:ea typeface="仿宋_GB2312" pitchFamily="49" charset="-122"/>
              </a:rPr>
              <a:t>可省略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endcase</a:t>
            </a:r>
            <a:endParaRPr lang="en-US" altLang="zh-CN" sz="2215">
              <a:ea typeface="仿宋_GB2312" pitchFamily="49" charset="-122"/>
            </a:endParaRPr>
          </a:p>
        </p:txBody>
      </p:sp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228601" y="4683369"/>
            <a:ext cx="8532935" cy="179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15">
                <a:ea typeface="仿宋_GB2312" pitchFamily="49" charset="-122"/>
              </a:rPr>
              <a:t>当敏感表达式的值为值</a:t>
            </a:r>
            <a:r>
              <a:rPr lang="en-US" altLang="zh-CN" sz="2215">
                <a:ea typeface="仿宋_GB2312" pitchFamily="49" charset="-122"/>
              </a:rPr>
              <a:t>1</a:t>
            </a:r>
            <a:r>
              <a:rPr lang="zh-CN" altLang="en-US" sz="2215">
                <a:ea typeface="仿宋_GB2312" pitchFamily="49" charset="-122"/>
              </a:rPr>
              <a:t>时，执行语句或语句块</a:t>
            </a:r>
            <a:r>
              <a:rPr lang="en-US" altLang="zh-CN" sz="2215">
                <a:ea typeface="仿宋_GB2312" pitchFamily="49" charset="-122"/>
              </a:rPr>
              <a:t>1 </a:t>
            </a:r>
            <a:r>
              <a:rPr lang="zh-CN" altLang="en-US" sz="2215">
                <a:ea typeface="仿宋_GB2312" pitchFamily="49" charset="-122"/>
              </a:rPr>
              <a:t>；为值</a:t>
            </a:r>
            <a:r>
              <a:rPr lang="en-US" altLang="zh-CN" sz="2215">
                <a:ea typeface="仿宋_GB2312" pitchFamily="49" charset="-122"/>
              </a:rPr>
              <a:t>2</a:t>
            </a:r>
            <a:r>
              <a:rPr lang="zh-CN" altLang="en-US" sz="2215">
                <a:ea typeface="仿宋_GB2312" pitchFamily="49" charset="-122"/>
              </a:rPr>
              <a:t>时，执行语句或语句块</a:t>
            </a:r>
            <a:r>
              <a:rPr lang="en-US" altLang="zh-CN" sz="2215">
                <a:ea typeface="仿宋_GB2312" pitchFamily="49" charset="-122"/>
              </a:rPr>
              <a:t>2 </a:t>
            </a:r>
            <a:r>
              <a:rPr lang="zh-CN" altLang="en-US" sz="2215">
                <a:ea typeface="仿宋_GB2312" pitchFamily="49" charset="-122"/>
              </a:rPr>
              <a:t>；依此类推。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215">
                <a:ea typeface="仿宋_GB2312" pitchFamily="49" charset="-122"/>
              </a:rPr>
              <a:t>当敏感表达式的值与所列出的值都不相等时，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ea typeface="仿宋_GB2312" pitchFamily="49" charset="-122"/>
              </a:rPr>
              <a:t>条件表达式的值为</a:t>
            </a:r>
            <a:r>
              <a:rPr lang="en-US" altLang="zh-CN" sz="2215">
                <a:ea typeface="仿宋_GB2312" pitchFamily="49" charset="-122"/>
              </a:rPr>
              <a:t>0</a:t>
            </a:r>
            <a:r>
              <a:rPr lang="zh-CN" altLang="en-US" sz="2215">
                <a:ea typeface="仿宋_GB2312" pitchFamily="49" charset="-122"/>
              </a:rPr>
              <a:t>：按“假”处理。执行</a:t>
            </a:r>
            <a:r>
              <a:rPr lang="en-US" altLang="zh-CN" sz="2215">
                <a:ea typeface="仿宋_GB2312" pitchFamily="49" charset="-122"/>
              </a:rPr>
              <a:t>default</a:t>
            </a:r>
            <a:r>
              <a:rPr lang="zh-CN" altLang="en-US" sz="2215">
                <a:ea typeface="仿宋_GB2312" pitchFamily="49" charset="-122"/>
              </a:rPr>
              <a:t>后面的语句</a:t>
            </a:r>
            <a:endParaRPr lang="zh-CN" altLang="en-US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215">
                <a:ea typeface="仿宋_GB2312" pitchFamily="49" charset="-122"/>
              </a:rPr>
              <a:t>default</a:t>
            </a:r>
            <a:r>
              <a:rPr lang="zh-CN" altLang="en-US" sz="2215">
                <a:ea typeface="仿宋_GB2312" pitchFamily="49" charset="-122"/>
              </a:rPr>
              <a:t>语句可省略。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265846" y="203394"/>
            <a:ext cx="1877437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955" dirty="0">
                <a:solidFill>
                  <a:schemeClr val="tx2"/>
                </a:solidFill>
              </a:rPr>
              <a:t>2 case</a:t>
            </a:r>
            <a:r>
              <a:rPr lang="zh-CN" altLang="en-US" sz="2955" dirty="0">
                <a:solidFill>
                  <a:schemeClr val="tx2"/>
                </a:solidFill>
              </a:rPr>
              <a:t>语句</a:t>
            </a:r>
            <a:endParaRPr lang="zh-CN" altLang="en-US" sz="2955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8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utoUpdateAnimBg="0"/>
      <p:bldP spid="728068" grpId="0" autoUpdateAnimBg="0"/>
      <p:bldP spid="728069" grpId="0" autoUpdateAnimBg="0"/>
      <p:bldP spid="728070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090" name="Picture 2" descr="l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15" y="911469"/>
            <a:ext cx="1858108" cy="253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52400" y="339110"/>
            <a:ext cx="410240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7</a:t>
            </a: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：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BCD</a:t>
            </a: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码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-</a:t>
            </a: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七段 译码器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(</a:t>
            </a: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共阴</a:t>
            </a:r>
            <a:r>
              <a:rPr lang="en-US" altLang="zh-CN" sz="2215" dirty="0">
                <a:solidFill>
                  <a:srgbClr val="FF0000"/>
                </a:solidFill>
                <a:ea typeface="仿宋_GB2312" pitchFamily="49" charset="-122"/>
              </a:rPr>
              <a:t>)</a:t>
            </a:r>
            <a:endParaRPr lang="en-US" altLang="zh-CN" sz="221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grpSp>
        <p:nvGrpSpPr>
          <p:cNvPr id="729092" name="Group 4"/>
          <p:cNvGrpSpPr/>
          <p:nvPr/>
        </p:nvGrpSpPr>
        <p:grpSpPr bwMode="auto">
          <a:xfrm>
            <a:off x="6433039" y="3574074"/>
            <a:ext cx="2224454" cy="2192216"/>
            <a:chOff x="3984" y="2112"/>
            <a:chExt cx="1401" cy="1496"/>
          </a:xfrm>
        </p:grpSpPr>
        <p:sp>
          <p:nvSpPr>
            <p:cNvPr id="44041" name="Rectangle 5"/>
            <p:cNvSpPr>
              <a:spLocks noChangeArrowheads="1"/>
            </p:cNvSpPr>
            <p:nvPr/>
          </p:nvSpPr>
          <p:spPr bwMode="auto">
            <a:xfrm>
              <a:off x="4224" y="2208"/>
              <a:ext cx="768" cy="13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4992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43" name="Line 7"/>
            <p:cNvSpPr>
              <a:spLocks noChangeShapeType="1"/>
            </p:cNvSpPr>
            <p:nvPr/>
          </p:nvSpPr>
          <p:spPr bwMode="auto">
            <a:xfrm>
              <a:off x="4992" y="249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44" name="Text Box 8"/>
            <p:cNvSpPr txBox="1">
              <a:spLocks noChangeArrowheads="1"/>
            </p:cNvSpPr>
            <p:nvPr/>
          </p:nvSpPr>
          <p:spPr bwMode="auto">
            <a:xfrm>
              <a:off x="5184" y="2112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a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45" name="Text Box 9"/>
            <p:cNvSpPr txBox="1">
              <a:spLocks noChangeArrowheads="1"/>
            </p:cNvSpPr>
            <p:nvPr/>
          </p:nvSpPr>
          <p:spPr bwMode="auto">
            <a:xfrm>
              <a:off x="5184" y="2928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e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46" name="Line 10"/>
            <p:cNvSpPr>
              <a:spLocks noChangeShapeType="1"/>
            </p:cNvSpPr>
            <p:nvPr/>
          </p:nvSpPr>
          <p:spPr bwMode="auto">
            <a:xfrm>
              <a:off x="4992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47" name="Line 11"/>
            <p:cNvSpPr>
              <a:spLocks noChangeShapeType="1"/>
            </p:cNvSpPr>
            <p:nvPr/>
          </p:nvSpPr>
          <p:spPr bwMode="auto">
            <a:xfrm>
              <a:off x="4992" y="28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48" name="Line 12"/>
            <p:cNvSpPr>
              <a:spLocks noChangeShapeType="1"/>
            </p:cNvSpPr>
            <p:nvPr/>
          </p:nvSpPr>
          <p:spPr bwMode="auto">
            <a:xfrm>
              <a:off x="499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49" name="Line 13"/>
            <p:cNvSpPr>
              <a:spLocks noChangeShapeType="1"/>
            </p:cNvSpPr>
            <p:nvPr/>
          </p:nvSpPr>
          <p:spPr bwMode="auto">
            <a:xfrm>
              <a:off x="4992" y="32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50" name="Line 14"/>
            <p:cNvSpPr>
              <a:spLocks noChangeShapeType="1"/>
            </p:cNvSpPr>
            <p:nvPr/>
          </p:nvSpPr>
          <p:spPr bwMode="auto">
            <a:xfrm>
              <a:off x="4992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51" name="Text Box 15"/>
            <p:cNvSpPr txBox="1">
              <a:spLocks noChangeArrowheads="1"/>
            </p:cNvSpPr>
            <p:nvPr/>
          </p:nvSpPr>
          <p:spPr bwMode="auto">
            <a:xfrm>
              <a:off x="5184" y="2496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2" name="Text Box 16"/>
            <p:cNvSpPr txBox="1">
              <a:spLocks noChangeArrowheads="1"/>
            </p:cNvSpPr>
            <p:nvPr/>
          </p:nvSpPr>
          <p:spPr bwMode="auto">
            <a:xfrm>
              <a:off x="5184" y="2736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d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3" name="Text Box 17"/>
            <p:cNvSpPr txBox="1">
              <a:spLocks noChangeArrowheads="1"/>
            </p:cNvSpPr>
            <p:nvPr/>
          </p:nvSpPr>
          <p:spPr bwMode="auto">
            <a:xfrm>
              <a:off x="5184" y="2352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4" name="Text Box 18"/>
            <p:cNvSpPr txBox="1">
              <a:spLocks noChangeArrowheads="1"/>
            </p:cNvSpPr>
            <p:nvPr/>
          </p:nvSpPr>
          <p:spPr bwMode="auto">
            <a:xfrm>
              <a:off x="5184" y="3120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f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5" name="Text Box 19"/>
            <p:cNvSpPr txBox="1">
              <a:spLocks noChangeArrowheads="1"/>
            </p:cNvSpPr>
            <p:nvPr/>
          </p:nvSpPr>
          <p:spPr bwMode="auto">
            <a:xfrm>
              <a:off x="5184" y="3312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g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6" name="Line 20"/>
            <p:cNvSpPr>
              <a:spLocks noChangeShapeType="1"/>
            </p:cNvSpPr>
            <p:nvPr/>
          </p:nvSpPr>
          <p:spPr bwMode="auto">
            <a:xfrm>
              <a:off x="3984" y="27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57" name="Line 21"/>
            <p:cNvSpPr>
              <a:spLocks noChangeShapeType="1"/>
            </p:cNvSpPr>
            <p:nvPr/>
          </p:nvSpPr>
          <p:spPr bwMode="auto">
            <a:xfrm>
              <a:off x="4032" y="2736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4058" name="Text Box 22"/>
            <p:cNvSpPr txBox="1">
              <a:spLocks noChangeArrowheads="1"/>
            </p:cNvSpPr>
            <p:nvPr/>
          </p:nvSpPr>
          <p:spPr bwMode="auto">
            <a:xfrm>
              <a:off x="3984" y="2448"/>
              <a:ext cx="20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4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4059" name="Text Box 23"/>
            <p:cNvSpPr txBox="1">
              <a:spLocks noChangeArrowheads="1"/>
            </p:cNvSpPr>
            <p:nvPr/>
          </p:nvSpPr>
          <p:spPr bwMode="auto">
            <a:xfrm>
              <a:off x="4224" y="2160"/>
              <a:ext cx="86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bcd/7seg</a:t>
              </a:r>
              <a:endParaRPr lang="en-US" altLang="zh-CN" sz="2215">
                <a:ea typeface="仿宋_GB2312" pitchFamily="49" charset="-122"/>
              </a:endParaRPr>
            </a:p>
          </p:txBody>
        </p:sp>
      </p:grpSp>
      <p:sp>
        <p:nvSpPr>
          <p:cNvPr id="729112" name="Rectangle 24"/>
          <p:cNvSpPr>
            <a:spLocks noChangeArrowheads="1"/>
          </p:cNvSpPr>
          <p:nvPr/>
        </p:nvSpPr>
        <p:spPr bwMode="auto">
          <a:xfrm>
            <a:off x="152400" y="1037493"/>
            <a:ext cx="6096000" cy="546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module</a:t>
            </a:r>
            <a:r>
              <a:rPr lang="en-US" altLang="zh-CN" sz="1845" dirty="0">
                <a:ea typeface="仿宋_GB2312" pitchFamily="49" charset="-122"/>
              </a:rPr>
              <a:t> decode4_7(</a:t>
            </a:r>
            <a:r>
              <a:rPr lang="en-US" altLang="zh-CN" sz="1845" dirty="0" err="1">
                <a:ea typeface="仿宋_GB2312" pitchFamily="49" charset="-122"/>
              </a:rPr>
              <a:t>a,b,c,d,e,f,g,indec</a:t>
            </a:r>
            <a:r>
              <a:rPr lang="en-US" altLang="zh-CN" sz="1845" dirty="0">
                <a:ea typeface="仿宋_GB2312" pitchFamily="49" charset="-122"/>
              </a:rPr>
              <a:t>);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1845" dirty="0">
                <a:ea typeface="仿宋_GB2312" pitchFamily="49" charset="-122"/>
              </a:rPr>
              <a:t>  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1845" dirty="0">
                <a:ea typeface="仿宋_GB2312" pitchFamily="49" charset="-122"/>
              </a:rPr>
              <a:t>[3:0]   </a:t>
            </a:r>
            <a:r>
              <a:rPr lang="en-US" altLang="zh-CN" sz="1845" dirty="0" err="1">
                <a:ea typeface="仿宋_GB2312" pitchFamily="49" charset="-122"/>
              </a:rPr>
              <a:t>indec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1845" dirty="0">
                <a:ea typeface="仿宋_GB2312" pitchFamily="49" charset="-122"/>
              </a:rPr>
              <a:t>  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1845" dirty="0">
                <a:ea typeface="仿宋_GB2312" pitchFamily="49" charset="-122"/>
              </a:rPr>
              <a:t>  @(</a:t>
            </a:r>
            <a:r>
              <a:rPr lang="en-US" altLang="zh-CN" sz="1845" dirty="0" err="1">
                <a:ea typeface="仿宋_GB2312" pitchFamily="49" charset="-122"/>
              </a:rPr>
              <a:t>indec</a:t>
            </a:r>
            <a:r>
              <a:rPr lang="en-US" altLang="zh-CN" sz="1845" dirty="0">
                <a:ea typeface="仿宋_GB2312" pitchFamily="49" charset="-122"/>
              </a:rPr>
              <a:t>)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r>
              <a:rPr lang="en-US" altLang="zh-CN" sz="1845" dirty="0">
                <a:ea typeface="仿宋_GB2312" pitchFamily="49" charset="-122"/>
              </a:rPr>
              <a:t> 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case</a:t>
            </a:r>
            <a:r>
              <a:rPr lang="en-US" altLang="zh-CN" sz="1845" dirty="0">
                <a:ea typeface="仿宋_GB2312" pitchFamily="49" charset="-122"/>
              </a:rPr>
              <a:t>(</a:t>
            </a:r>
            <a:r>
              <a:rPr lang="en-US" altLang="zh-CN" sz="1845" dirty="0" err="1">
                <a:ea typeface="仿宋_GB2312" pitchFamily="49" charset="-122"/>
              </a:rPr>
              <a:t>indec</a:t>
            </a:r>
            <a:r>
              <a:rPr lang="en-US" altLang="zh-CN" sz="1845" dirty="0">
                <a:ea typeface="仿宋_GB2312" pitchFamily="49" charset="-122"/>
              </a:rPr>
              <a:t>)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4'd0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}=7'b1111110;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4'd1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}=7'b0110000;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4'd2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}=7'b1101101;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4'd3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}=7'b1111001;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4'd4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}=7'b0110011;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4'd5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}=7'b1011011;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4'd6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}=7'b1011111;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4'd7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}=7'b1110000;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4'd8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}=7'b1111111;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   4'd9 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}=7'b1111011;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	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default</a:t>
            </a:r>
            <a:r>
              <a:rPr lang="en-US" altLang="zh-CN" sz="1845" dirty="0">
                <a:ea typeface="仿宋_GB2312" pitchFamily="49" charset="-122"/>
              </a:rPr>
              <a:t>   : {</a:t>
            </a:r>
            <a:r>
              <a:rPr lang="en-US" altLang="zh-CN" sz="1845" dirty="0" err="1">
                <a:ea typeface="仿宋_GB2312" pitchFamily="49" charset="-122"/>
              </a:rPr>
              <a:t>a,b,c,d,e,f,g</a:t>
            </a:r>
            <a:r>
              <a:rPr lang="en-US" altLang="zh-CN" sz="1845" dirty="0">
                <a:ea typeface="仿宋_GB2312" pitchFamily="49" charset="-122"/>
              </a:rPr>
              <a:t>}=7'bx;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   </a:t>
            </a:r>
            <a:r>
              <a:rPr lang="en-US" altLang="zh-CN" sz="1845" dirty="0" err="1">
                <a:solidFill>
                  <a:schemeClr val="accent2"/>
                </a:solidFill>
                <a:ea typeface="仿宋_GB2312" pitchFamily="49" charset="-122"/>
              </a:rPr>
              <a:t>endcase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	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 err="1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9113" name="AutoShape 25"/>
          <p:cNvSpPr>
            <a:spLocks noChangeArrowheads="1"/>
          </p:cNvSpPr>
          <p:nvPr/>
        </p:nvSpPr>
        <p:spPr bwMode="auto">
          <a:xfrm>
            <a:off x="5568462" y="5940669"/>
            <a:ext cx="2460381" cy="575897"/>
          </a:xfrm>
          <a:prstGeom prst="wedgeRoundRectCallout">
            <a:avLst>
              <a:gd name="adj1" fmla="val -54347"/>
              <a:gd name="adj2" fmla="val -158981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类似真值表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29114" name="AutoShape 26"/>
          <p:cNvSpPr>
            <a:spLocks noChangeArrowheads="1"/>
          </p:cNvSpPr>
          <p:nvPr/>
        </p:nvSpPr>
        <p:spPr bwMode="auto">
          <a:xfrm>
            <a:off x="2844312" y="1446335"/>
            <a:ext cx="3855426" cy="731226"/>
          </a:xfrm>
          <a:prstGeom prst="wedgeRoundRectCallout">
            <a:avLst>
              <a:gd name="adj1" fmla="val -67065"/>
              <a:gd name="adj2" fmla="val 12414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所有输入中，任一变量变化，均执行：</a:t>
            </a:r>
            <a:r>
              <a:rPr lang="zh-CN" altLang="en-US" sz="2585" dirty="0">
                <a:solidFill>
                  <a:srgbClr val="990033"/>
                </a:solidFill>
              </a:rPr>
              <a:t>组合电路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29115" name="AutoShape 27"/>
          <p:cNvSpPr>
            <a:spLocks noChangeArrowheads="1"/>
          </p:cNvSpPr>
          <p:nvPr/>
        </p:nvSpPr>
        <p:spPr bwMode="auto">
          <a:xfrm>
            <a:off x="2844312" y="2576147"/>
            <a:ext cx="3855426" cy="731227"/>
          </a:xfrm>
          <a:prstGeom prst="wedgeRoundRectCallout">
            <a:avLst>
              <a:gd name="adj1" fmla="val -76528"/>
              <a:gd name="adj2" fmla="val -12414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在过程赋值，必须用</a:t>
            </a:r>
            <a:r>
              <a:rPr lang="en-US" altLang="zh-CN" sz="2215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reg</a:t>
            </a:r>
            <a:r>
              <a:rPr lang="zh-CN" altLang="en-US" sz="2215" dirty="0">
                <a:solidFill>
                  <a:schemeClr val="tx1">
                    <a:lumMod val="60000"/>
                    <a:lumOff val="40000"/>
                  </a:schemeClr>
                </a:solidFill>
              </a:rPr>
              <a:t>，与是否组合无关</a:t>
            </a:r>
            <a:endParaRPr lang="zh-CN" altLang="en-US" sz="2585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2" grpId="0" autoUpdateAnimBg="0"/>
      <p:bldP spid="729113" grpId="0" animBg="1"/>
      <p:bldP spid="729114" grpId="0" animBg="1"/>
      <p:bldP spid="729114" grpId="1" animBg="1"/>
      <p:bldP spid="729115" grpId="0" animBg="1"/>
      <p:bldP spid="72911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1520" y="268578"/>
            <a:ext cx="326563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 dirty="0">
                <a:solidFill>
                  <a:srgbClr val="990033"/>
                </a:solidFill>
              </a:rPr>
              <a:t>2.casez</a:t>
            </a:r>
            <a:r>
              <a:rPr lang="zh-CN" altLang="en-US" sz="2955" dirty="0">
                <a:solidFill>
                  <a:srgbClr val="990033"/>
                </a:solidFill>
              </a:rPr>
              <a:t>与</a:t>
            </a:r>
            <a:r>
              <a:rPr lang="en-US" altLang="zh-CN" sz="2955" dirty="0" err="1">
                <a:solidFill>
                  <a:srgbClr val="990033"/>
                </a:solidFill>
              </a:rPr>
              <a:t>casex</a:t>
            </a:r>
            <a:r>
              <a:rPr lang="zh-CN" altLang="en-US" sz="2955" dirty="0">
                <a:solidFill>
                  <a:srgbClr val="990033"/>
                </a:solidFill>
              </a:rPr>
              <a:t>语句</a:t>
            </a:r>
            <a:endParaRPr lang="zh-CN" altLang="en-US" sz="2955" dirty="0">
              <a:solidFill>
                <a:srgbClr val="990033"/>
              </a:solidFill>
            </a:endParaRP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451339" y="1384789"/>
            <a:ext cx="368562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（</a:t>
            </a:r>
            <a:r>
              <a:rPr lang="en-US" altLang="zh-CN" sz="2585">
                <a:ea typeface="仿宋_GB2312" pitchFamily="49" charset="-122"/>
              </a:rPr>
              <a:t>1)</a:t>
            </a:r>
            <a:r>
              <a:rPr lang="zh-CN" altLang="en-US" sz="2585">
                <a:ea typeface="仿宋_GB2312" pitchFamily="49" charset="-122"/>
              </a:rPr>
              <a:t>语法与</a:t>
            </a:r>
            <a:r>
              <a:rPr lang="en-US" altLang="zh-CN" sz="2585">
                <a:ea typeface="仿宋_GB2312" pitchFamily="49" charset="-122"/>
              </a:rPr>
              <a:t>case</a:t>
            </a:r>
            <a:r>
              <a:rPr lang="zh-CN" altLang="en-US" sz="2585">
                <a:ea typeface="仿宋_GB2312" pitchFamily="49" charset="-122"/>
              </a:rPr>
              <a:t>语句相同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451339" y="2116016"/>
            <a:ext cx="489108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（</a:t>
            </a:r>
            <a:r>
              <a:rPr lang="en-US" altLang="zh-CN" sz="2585">
                <a:ea typeface="仿宋_GB2312" pitchFamily="49" charset="-122"/>
              </a:rPr>
              <a:t>2) casez</a:t>
            </a:r>
            <a:r>
              <a:rPr lang="zh-CN" altLang="en-US" sz="2585">
                <a:ea typeface="仿宋_GB2312" pitchFamily="49" charset="-122"/>
              </a:rPr>
              <a:t>、</a:t>
            </a:r>
            <a:r>
              <a:rPr lang="en-US" altLang="zh-CN" sz="2585">
                <a:ea typeface="仿宋_GB2312" pitchFamily="49" charset="-122"/>
              </a:rPr>
              <a:t>casex</a:t>
            </a:r>
            <a:r>
              <a:rPr lang="zh-CN" altLang="en-US" sz="2585">
                <a:ea typeface="仿宋_GB2312" pitchFamily="49" charset="-122"/>
              </a:rPr>
              <a:t>与</a:t>
            </a:r>
            <a:r>
              <a:rPr lang="en-US" altLang="zh-CN" sz="2585">
                <a:ea typeface="仿宋_GB2312" pitchFamily="49" charset="-122"/>
              </a:rPr>
              <a:t>case</a:t>
            </a:r>
            <a:r>
              <a:rPr lang="zh-CN" altLang="en-US" sz="2585">
                <a:ea typeface="仿宋_GB2312" pitchFamily="49" charset="-122"/>
              </a:rPr>
              <a:t>语句差别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517281" y="3159370"/>
            <a:ext cx="844166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 dirty="0" err="1">
                <a:ea typeface="仿宋_GB2312" pitchFamily="49" charset="-122"/>
              </a:rPr>
              <a:t>casez</a:t>
            </a:r>
            <a:r>
              <a:rPr lang="zh-CN" altLang="en-US" sz="2585" dirty="0">
                <a:ea typeface="仿宋_GB2312" pitchFamily="49" charset="-122"/>
              </a:rPr>
              <a:t>在语句：对分支项的值中的</a:t>
            </a:r>
            <a:r>
              <a:rPr lang="zh-CN" altLang="en-US" sz="2585" dirty="0">
                <a:solidFill>
                  <a:srgbClr val="FF0066"/>
                </a:solidFill>
                <a:ea typeface="仿宋_GB2312" pitchFamily="49" charset="-122"/>
              </a:rPr>
              <a:t>高阻</a:t>
            </a:r>
            <a:r>
              <a:rPr lang="en-US" altLang="zh-CN" sz="2585" dirty="0">
                <a:solidFill>
                  <a:srgbClr val="FF0066"/>
                </a:solidFill>
                <a:ea typeface="仿宋_GB2312" pitchFamily="49" charset="-122"/>
              </a:rPr>
              <a:t>z</a:t>
            </a:r>
            <a:r>
              <a:rPr lang="zh-CN" altLang="en-US" sz="2585" dirty="0">
                <a:solidFill>
                  <a:srgbClr val="FF0066"/>
                </a:solidFill>
                <a:ea typeface="仿宋_GB2312" pitchFamily="49" charset="-122"/>
              </a:rPr>
              <a:t>位</a:t>
            </a:r>
            <a:r>
              <a:rPr lang="zh-CN" altLang="en-US" sz="2585" dirty="0">
                <a:ea typeface="仿宋_GB2312" pitchFamily="49" charset="-122"/>
              </a:rPr>
              <a:t>不予考虑，只关心其它位的比较结果。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583223" y="4422531"/>
            <a:ext cx="844166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585" dirty="0" err="1">
                <a:ea typeface="仿宋_GB2312" pitchFamily="49" charset="-122"/>
              </a:rPr>
              <a:t>casex</a:t>
            </a:r>
            <a:r>
              <a:rPr lang="zh-CN" altLang="en-US" sz="2585" dirty="0">
                <a:ea typeface="仿宋_GB2312" pitchFamily="49" charset="-122"/>
              </a:rPr>
              <a:t>在语句：对分支项的值中的</a:t>
            </a:r>
            <a:r>
              <a:rPr lang="zh-CN" altLang="en-US" sz="2585" dirty="0">
                <a:solidFill>
                  <a:srgbClr val="FF0066"/>
                </a:solidFill>
                <a:ea typeface="仿宋_GB2312" pitchFamily="49" charset="-122"/>
              </a:rPr>
              <a:t>高阻位（</a:t>
            </a:r>
            <a:r>
              <a:rPr lang="en-US" altLang="zh-CN" sz="2585" dirty="0">
                <a:solidFill>
                  <a:srgbClr val="FF0066"/>
                </a:solidFill>
                <a:ea typeface="仿宋_GB2312" pitchFamily="49" charset="-122"/>
              </a:rPr>
              <a:t>z</a:t>
            </a:r>
            <a:r>
              <a:rPr lang="zh-CN" altLang="en-US" sz="2585" dirty="0">
                <a:solidFill>
                  <a:srgbClr val="FF0066"/>
                </a:solidFill>
                <a:ea typeface="仿宋_GB2312" pitchFamily="49" charset="-122"/>
              </a:rPr>
              <a:t>）、不定值（</a:t>
            </a:r>
            <a:r>
              <a:rPr lang="en-US" altLang="zh-CN" sz="2585" dirty="0">
                <a:solidFill>
                  <a:srgbClr val="FF0066"/>
                </a:solidFill>
                <a:ea typeface="仿宋_GB2312" pitchFamily="49" charset="-122"/>
              </a:rPr>
              <a:t>x</a:t>
            </a:r>
            <a:r>
              <a:rPr lang="zh-CN" altLang="en-US" sz="2585" dirty="0">
                <a:solidFill>
                  <a:srgbClr val="FF0066"/>
                </a:solidFill>
                <a:ea typeface="仿宋_GB2312" pitchFamily="49" charset="-122"/>
              </a:rPr>
              <a:t>）</a:t>
            </a:r>
            <a:r>
              <a:rPr lang="zh-CN" altLang="en-US" sz="2585" dirty="0">
                <a:ea typeface="仿宋_GB2312" pitchFamily="49" charset="-122"/>
              </a:rPr>
              <a:t>均不予考虑，只关心其它位的比较结果</a:t>
            </a:r>
            <a:r>
              <a:rPr lang="zh-CN" altLang="en-US" sz="2215" dirty="0">
                <a:ea typeface="仿宋_GB2312" pitchFamily="49" charset="-122"/>
              </a:rPr>
              <a:t>。</a:t>
            </a:r>
            <a:endParaRPr lang="zh-CN" altLang="en-US" sz="2215" dirty="0">
              <a:ea typeface="仿宋_GB2312" pitchFamily="49" charset="-122"/>
            </a:endParaRP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650631" y="5552343"/>
            <a:ext cx="70104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？：无关值，标识</a:t>
            </a:r>
            <a:r>
              <a:rPr lang="en-US" altLang="zh-CN" sz="2585">
                <a:ea typeface="仿宋_GB2312" pitchFamily="49" charset="-122"/>
              </a:rPr>
              <a:t>z</a:t>
            </a:r>
            <a:r>
              <a:rPr lang="zh-CN" altLang="en-US" sz="2585">
                <a:ea typeface="仿宋_GB2312" pitchFamily="49" charset="-122"/>
              </a:rPr>
              <a:t>、</a:t>
            </a:r>
            <a:r>
              <a:rPr lang="en-US" altLang="zh-CN" sz="2585">
                <a:ea typeface="仿宋_GB2312" pitchFamily="49" charset="-122"/>
              </a:rPr>
              <a:t>x</a:t>
            </a:r>
            <a:r>
              <a:rPr lang="zh-CN" altLang="en-US" sz="2585">
                <a:ea typeface="仿宋_GB2312" pitchFamily="49" charset="-122"/>
              </a:rPr>
              <a:t>另一种方法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autoUpdateAnimBg="0"/>
      <p:bldP spid="757764" grpId="0" autoUpdateAnimBg="0"/>
      <p:bldP spid="757765" grpId="0" autoUpdateAnimBg="0"/>
      <p:bldP spid="757766" grpId="0" autoUpdateAnimBg="0"/>
      <p:bldP spid="75776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261739" y="208145"/>
            <a:ext cx="4472699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ea typeface="仿宋_GB2312" pitchFamily="49" charset="-122"/>
              </a:rPr>
              <a:t>例</a:t>
            </a:r>
            <a:r>
              <a:rPr lang="en-US" altLang="zh-CN" sz="2955" dirty="0">
                <a:ea typeface="仿宋_GB2312" pitchFamily="49" charset="-122"/>
              </a:rPr>
              <a:t>8  4</a:t>
            </a:r>
            <a:r>
              <a:rPr lang="zh-CN" altLang="en-US" sz="2955" dirty="0">
                <a:ea typeface="仿宋_GB2312" pitchFamily="49" charset="-122"/>
              </a:rPr>
              <a:t>线</a:t>
            </a:r>
            <a:r>
              <a:rPr lang="en-US" altLang="zh-CN" sz="2955" dirty="0">
                <a:ea typeface="仿宋_GB2312" pitchFamily="49" charset="-122"/>
              </a:rPr>
              <a:t>-2</a:t>
            </a:r>
            <a:r>
              <a:rPr lang="zh-CN" altLang="en-US" sz="2955" dirty="0">
                <a:ea typeface="仿宋_GB2312" pitchFamily="49" charset="-122"/>
              </a:rPr>
              <a:t>线高优先编码器</a:t>
            </a:r>
            <a:endParaRPr lang="zh-CN" altLang="en-US" sz="2955" dirty="0">
              <a:ea typeface="仿宋_GB2312" pitchFamily="49" charset="-122"/>
            </a:endParaRPr>
          </a:p>
        </p:txBody>
      </p:sp>
      <p:grpSp>
        <p:nvGrpSpPr>
          <p:cNvPr id="730121" name="Group 9"/>
          <p:cNvGrpSpPr/>
          <p:nvPr/>
        </p:nvGrpSpPr>
        <p:grpSpPr bwMode="auto">
          <a:xfrm>
            <a:off x="1780444" y="1468316"/>
            <a:ext cx="3165107" cy="2038350"/>
            <a:chOff x="2976" y="2784"/>
            <a:chExt cx="1994" cy="1391"/>
          </a:xfrm>
        </p:grpSpPr>
        <p:sp>
          <p:nvSpPr>
            <p:cNvPr id="46087" name="Rectangle 10"/>
            <p:cNvSpPr>
              <a:spLocks noChangeArrowheads="1"/>
            </p:cNvSpPr>
            <p:nvPr/>
          </p:nvSpPr>
          <p:spPr bwMode="auto">
            <a:xfrm>
              <a:off x="3552" y="2831"/>
              <a:ext cx="911" cy="134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6088" name="Line 11"/>
            <p:cNvSpPr>
              <a:spLocks noChangeShapeType="1"/>
            </p:cNvSpPr>
            <p:nvPr/>
          </p:nvSpPr>
          <p:spPr bwMode="auto">
            <a:xfrm>
              <a:off x="3216" y="307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89" name="Line 12"/>
            <p:cNvSpPr>
              <a:spLocks noChangeShapeType="1"/>
            </p:cNvSpPr>
            <p:nvPr/>
          </p:nvSpPr>
          <p:spPr bwMode="auto">
            <a:xfrm>
              <a:off x="3216" y="336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90" name="Rectangle 13"/>
            <p:cNvSpPr>
              <a:spLocks noChangeArrowheads="1"/>
            </p:cNvSpPr>
            <p:nvPr/>
          </p:nvSpPr>
          <p:spPr bwMode="auto">
            <a:xfrm>
              <a:off x="3552" y="2976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0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091" name="Rectangle 14"/>
            <p:cNvSpPr>
              <a:spLocks noChangeArrowheads="1"/>
            </p:cNvSpPr>
            <p:nvPr/>
          </p:nvSpPr>
          <p:spPr bwMode="auto">
            <a:xfrm>
              <a:off x="3552" y="321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092" name="Line 15"/>
            <p:cNvSpPr>
              <a:spLocks noChangeShapeType="1"/>
            </p:cNvSpPr>
            <p:nvPr/>
          </p:nvSpPr>
          <p:spPr bwMode="auto">
            <a:xfrm>
              <a:off x="3216" y="360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93" name="Line 16"/>
            <p:cNvSpPr>
              <a:spLocks noChangeShapeType="1"/>
            </p:cNvSpPr>
            <p:nvPr/>
          </p:nvSpPr>
          <p:spPr bwMode="auto">
            <a:xfrm>
              <a:off x="3216" y="38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94" name="Rectangle 17"/>
            <p:cNvSpPr>
              <a:spLocks noChangeArrowheads="1"/>
            </p:cNvSpPr>
            <p:nvPr/>
          </p:nvSpPr>
          <p:spPr bwMode="auto">
            <a:xfrm>
              <a:off x="3552" y="345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2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095" name="Rectangle 18"/>
            <p:cNvSpPr>
              <a:spLocks noChangeArrowheads="1"/>
            </p:cNvSpPr>
            <p:nvPr/>
          </p:nvSpPr>
          <p:spPr bwMode="auto">
            <a:xfrm>
              <a:off x="3552" y="369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3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096" name="Rectangle 19"/>
            <p:cNvSpPr>
              <a:spLocks noChangeArrowheads="1"/>
            </p:cNvSpPr>
            <p:nvPr/>
          </p:nvSpPr>
          <p:spPr bwMode="auto">
            <a:xfrm>
              <a:off x="3648" y="2784"/>
              <a:ext cx="75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HPRI/BIN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097" name="Line 20"/>
            <p:cNvSpPr>
              <a:spLocks noChangeShapeType="1"/>
            </p:cNvSpPr>
            <p:nvPr/>
          </p:nvSpPr>
          <p:spPr bwMode="auto">
            <a:xfrm>
              <a:off x="4464" y="350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98" name="Line 21"/>
            <p:cNvSpPr>
              <a:spLocks noChangeShapeType="1"/>
            </p:cNvSpPr>
            <p:nvPr/>
          </p:nvSpPr>
          <p:spPr bwMode="auto">
            <a:xfrm>
              <a:off x="4464" y="3792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6099" name="Rectangle 22"/>
            <p:cNvSpPr>
              <a:spLocks noChangeArrowheads="1"/>
            </p:cNvSpPr>
            <p:nvPr/>
          </p:nvSpPr>
          <p:spPr bwMode="auto">
            <a:xfrm>
              <a:off x="4224" y="3360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0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100" name="Rectangle 23"/>
            <p:cNvSpPr>
              <a:spLocks noChangeArrowheads="1"/>
            </p:cNvSpPr>
            <p:nvPr/>
          </p:nvSpPr>
          <p:spPr bwMode="auto">
            <a:xfrm>
              <a:off x="4224" y="3648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6101" name="Rectangle 24"/>
            <p:cNvSpPr>
              <a:spLocks noChangeArrowheads="1"/>
            </p:cNvSpPr>
            <p:nvPr/>
          </p:nvSpPr>
          <p:spPr bwMode="auto">
            <a:xfrm>
              <a:off x="2976" y="3744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d3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102" name="Rectangle 25"/>
            <p:cNvSpPr>
              <a:spLocks noChangeArrowheads="1"/>
            </p:cNvSpPr>
            <p:nvPr/>
          </p:nvSpPr>
          <p:spPr bwMode="auto">
            <a:xfrm>
              <a:off x="2976" y="3456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d2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103" name="Rectangle 26"/>
            <p:cNvSpPr>
              <a:spLocks noChangeArrowheads="1"/>
            </p:cNvSpPr>
            <p:nvPr/>
          </p:nvSpPr>
          <p:spPr bwMode="auto">
            <a:xfrm>
              <a:off x="2976" y="3216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104" name="Rectangle 27"/>
            <p:cNvSpPr>
              <a:spLocks noChangeArrowheads="1"/>
            </p:cNvSpPr>
            <p:nvPr/>
          </p:nvSpPr>
          <p:spPr bwMode="auto">
            <a:xfrm>
              <a:off x="2976" y="2928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d0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105" name="Rectangle 28"/>
            <p:cNvSpPr>
              <a:spLocks noChangeArrowheads="1"/>
            </p:cNvSpPr>
            <p:nvPr/>
          </p:nvSpPr>
          <p:spPr bwMode="auto">
            <a:xfrm>
              <a:off x="4704" y="3648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b1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6106" name="Rectangle 29"/>
            <p:cNvSpPr>
              <a:spLocks noChangeArrowheads="1"/>
            </p:cNvSpPr>
            <p:nvPr/>
          </p:nvSpPr>
          <p:spPr bwMode="auto">
            <a:xfrm>
              <a:off x="4704" y="3360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b0</a:t>
              </a:r>
              <a:endParaRPr lang="en-US" altLang="zh-CN" sz="1845">
                <a:ea typeface="仿宋_GB2312" pitchFamily="49" charset="-122"/>
              </a:endParaRPr>
            </a:p>
          </p:txBody>
        </p:sp>
      </p:grpSp>
      <p:sp>
        <p:nvSpPr>
          <p:cNvPr id="730142" name="Text Box 30"/>
          <p:cNvSpPr txBox="1">
            <a:spLocks noChangeArrowheads="1"/>
          </p:cNvSpPr>
          <p:nvPr/>
        </p:nvSpPr>
        <p:spPr bwMode="auto">
          <a:xfrm>
            <a:off x="1381858" y="3928697"/>
            <a:ext cx="2658208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-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要求：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30143" name="Text Box 31"/>
          <p:cNvSpPr txBox="1">
            <a:spLocks noChangeArrowheads="1"/>
          </p:cNvSpPr>
          <p:nvPr/>
        </p:nvSpPr>
        <p:spPr bwMode="auto">
          <a:xfrm>
            <a:off x="1714500" y="4592516"/>
            <a:ext cx="26228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输入高电平有效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30144" name="Text Box 32"/>
          <p:cNvSpPr txBox="1">
            <a:spLocks noChangeArrowheads="1"/>
          </p:cNvSpPr>
          <p:nvPr/>
        </p:nvSpPr>
        <p:spPr bwMode="auto">
          <a:xfrm>
            <a:off x="1780443" y="5341328"/>
            <a:ext cx="26228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输出二进制原码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0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0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0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0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0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20" grpId="0" autoUpdateAnimBg="0"/>
      <p:bldP spid="730142" grpId="0" autoUpdateAnimBg="0"/>
      <p:bldP spid="730143" grpId="0" autoUpdateAnimBg="0"/>
      <p:bldP spid="73014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ChangeArrowheads="1"/>
          </p:cNvSpPr>
          <p:nvPr/>
        </p:nvSpPr>
        <p:spPr bwMode="auto">
          <a:xfrm>
            <a:off x="983274" y="1071197"/>
            <a:ext cx="4572000" cy="486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module</a:t>
            </a:r>
            <a:r>
              <a:rPr lang="en-US" altLang="zh-CN" sz="2215">
                <a:ea typeface="仿宋_GB2312" pitchFamily="49" charset="-122"/>
              </a:rPr>
              <a:t> decode4_2(d,b);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215">
                <a:ea typeface="仿宋_GB2312" pitchFamily="49" charset="-122"/>
              </a:rPr>
              <a:t>[1:0]  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215">
                <a:ea typeface="仿宋_GB2312" pitchFamily="49" charset="-122"/>
              </a:rPr>
              <a:t>[3:0]   d;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215">
                <a:ea typeface="仿宋_GB2312" pitchFamily="49" charset="-122"/>
              </a:rPr>
              <a:t>[1:0]  b;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215">
                <a:ea typeface="仿宋_GB2312" pitchFamily="49" charset="-122"/>
              </a:rPr>
              <a:t>  @(d)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begin 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casex</a:t>
            </a:r>
            <a:r>
              <a:rPr lang="en-US" altLang="zh-CN" sz="2215">
                <a:ea typeface="仿宋_GB2312" pitchFamily="49" charset="-122"/>
              </a:rPr>
              <a:t> (d)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	   4'b1zzx : b=2'b11;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	   4'b01xx : b=2'b10;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	   4'b001? : b=2'b01;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	   4'b0001 : b=2'b00;</a:t>
            </a:r>
            <a:endParaRPr lang="en-US" altLang="zh-CN" sz="221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 	   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endcase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	</a:t>
            </a: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2215">
              <a:solidFill>
                <a:schemeClr val="accent2"/>
              </a:solidFill>
              <a:ea typeface="仿宋_GB2312" pitchFamily="49" charset="-122"/>
            </a:endParaRPr>
          </a:p>
        </p:txBody>
      </p:sp>
      <p:grpSp>
        <p:nvGrpSpPr>
          <p:cNvPr id="731139" name="Group 3"/>
          <p:cNvGrpSpPr/>
          <p:nvPr/>
        </p:nvGrpSpPr>
        <p:grpSpPr bwMode="auto">
          <a:xfrm>
            <a:off x="5961186" y="1557704"/>
            <a:ext cx="3165107" cy="2038350"/>
            <a:chOff x="2976" y="2784"/>
            <a:chExt cx="1994" cy="1391"/>
          </a:xfrm>
        </p:grpSpPr>
        <p:sp>
          <p:nvSpPr>
            <p:cNvPr id="47113" name="Rectangle 4"/>
            <p:cNvSpPr>
              <a:spLocks noChangeArrowheads="1"/>
            </p:cNvSpPr>
            <p:nvPr/>
          </p:nvSpPr>
          <p:spPr bwMode="auto">
            <a:xfrm>
              <a:off x="3552" y="2831"/>
              <a:ext cx="911" cy="134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7114" name="Line 5"/>
            <p:cNvSpPr>
              <a:spLocks noChangeShapeType="1"/>
            </p:cNvSpPr>
            <p:nvPr/>
          </p:nvSpPr>
          <p:spPr bwMode="auto">
            <a:xfrm>
              <a:off x="3216" y="307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15" name="Line 6"/>
            <p:cNvSpPr>
              <a:spLocks noChangeShapeType="1"/>
            </p:cNvSpPr>
            <p:nvPr/>
          </p:nvSpPr>
          <p:spPr bwMode="auto">
            <a:xfrm>
              <a:off x="3216" y="336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3552" y="2976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0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3552" y="321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3216" y="360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19" name="Line 10"/>
            <p:cNvSpPr>
              <a:spLocks noChangeShapeType="1"/>
            </p:cNvSpPr>
            <p:nvPr/>
          </p:nvSpPr>
          <p:spPr bwMode="auto">
            <a:xfrm>
              <a:off x="3216" y="38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3552" y="345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2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21" name="Rectangle 12"/>
            <p:cNvSpPr>
              <a:spLocks noChangeArrowheads="1"/>
            </p:cNvSpPr>
            <p:nvPr/>
          </p:nvSpPr>
          <p:spPr bwMode="auto">
            <a:xfrm>
              <a:off x="3552" y="369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3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22" name="Rectangle 13"/>
            <p:cNvSpPr>
              <a:spLocks noChangeArrowheads="1"/>
            </p:cNvSpPr>
            <p:nvPr/>
          </p:nvSpPr>
          <p:spPr bwMode="auto">
            <a:xfrm>
              <a:off x="3648" y="2784"/>
              <a:ext cx="75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HPRI/BIN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23" name="Line 14"/>
            <p:cNvSpPr>
              <a:spLocks noChangeShapeType="1"/>
            </p:cNvSpPr>
            <p:nvPr/>
          </p:nvSpPr>
          <p:spPr bwMode="auto">
            <a:xfrm>
              <a:off x="4464" y="350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24" name="Line 15"/>
            <p:cNvSpPr>
              <a:spLocks noChangeShapeType="1"/>
            </p:cNvSpPr>
            <p:nvPr/>
          </p:nvSpPr>
          <p:spPr bwMode="auto">
            <a:xfrm>
              <a:off x="4464" y="3792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7125" name="Rectangle 16"/>
            <p:cNvSpPr>
              <a:spLocks noChangeArrowheads="1"/>
            </p:cNvSpPr>
            <p:nvPr/>
          </p:nvSpPr>
          <p:spPr bwMode="auto">
            <a:xfrm>
              <a:off x="4224" y="3360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0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26" name="Rectangle 17"/>
            <p:cNvSpPr>
              <a:spLocks noChangeArrowheads="1"/>
            </p:cNvSpPr>
            <p:nvPr/>
          </p:nvSpPr>
          <p:spPr bwMode="auto">
            <a:xfrm>
              <a:off x="4224" y="3648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1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7127" name="Rectangle 18"/>
            <p:cNvSpPr>
              <a:spLocks noChangeArrowheads="1"/>
            </p:cNvSpPr>
            <p:nvPr/>
          </p:nvSpPr>
          <p:spPr bwMode="auto">
            <a:xfrm>
              <a:off x="2976" y="3744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d3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28" name="Rectangle 19"/>
            <p:cNvSpPr>
              <a:spLocks noChangeArrowheads="1"/>
            </p:cNvSpPr>
            <p:nvPr/>
          </p:nvSpPr>
          <p:spPr bwMode="auto">
            <a:xfrm>
              <a:off x="2976" y="3456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d2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29" name="Rectangle 20"/>
            <p:cNvSpPr>
              <a:spLocks noChangeArrowheads="1"/>
            </p:cNvSpPr>
            <p:nvPr/>
          </p:nvSpPr>
          <p:spPr bwMode="auto">
            <a:xfrm>
              <a:off x="2976" y="3216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30" name="Rectangle 21"/>
            <p:cNvSpPr>
              <a:spLocks noChangeArrowheads="1"/>
            </p:cNvSpPr>
            <p:nvPr/>
          </p:nvSpPr>
          <p:spPr bwMode="auto">
            <a:xfrm>
              <a:off x="2976" y="2928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d0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31" name="Rectangle 22"/>
            <p:cNvSpPr>
              <a:spLocks noChangeArrowheads="1"/>
            </p:cNvSpPr>
            <p:nvPr/>
          </p:nvSpPr>
          <p:spPr bwMode="auto">
            <a:xfrm>
              <a:off x="4704" y="3648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b1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7132" name="Rectangle 23"/>
            <p:cNvSpPr>
              <a:spLocks noChangeArrowheads="1"/>
            </p:cNvSpPr>
            <p:nvPr/>
          </p:nvSpPr>
          <p:spPr bwMode="auto">
            <a:xfrm>
              <a:off x="4704" y="3360"/>
              <a:ext cx="266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b0</a:t>
              </a:r>
              <a:endParaRPr lang="en-US" altLang="zh-CN" sz="1845">
                <a:ea typeface="仿宋_GB2312" pitchFamily="49" charset="-122"/>
              </a:endParaRPr>
            </a:p>
          </p:txBody>
        </p:sp>
      </p:grpSp>
      <p:sp>
        <p:nvSpPr>
          <p:cNvPr id="47108" name="Rectangle 24"/>
          <p:cNvSpPr>
            <a:spLocks noChangeArrowheads="1"/>
          </p:cNvSpPr>
          <p:nvPr/>
        </p:nvSpPr>
        <p:spPr bwMode="auto">
          <a:xfrm>
            <a:off x="68874" y="380756"/>
            <a:ext cx="18288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-</a:t>
            </a:r>
            <a:r>
              <a:rPr lang="zh-CN" altLang="en-US" sz="2585" dirty="0">
                <a:ea typeface="仿宋_GB2312" pitchFamily="49" charset="-122"/>
              </a:rPr>
              <a:t>程序清单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31161" name="Oval 25"/>
          <p:cNvSpPr>
            <a:spLocks noChangeArrowheads="1"/>
          </p:cNvSpPr>
          <p:nvPr/>
        </p:nvSpPr>
        <p:spPr bwMode="auto">
          <a:xfrm>
            <a:off x="3200400" y="3386504"/>
            <a:ext cx="762000" cy="1617785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31162" name="AutoShape 26"/>
          <p:cNvSpPr>
            <a:spLocks noChangeArrowheads="1"/>
          </p:cNvSpPr>
          <p:nvPr/>
        </p:nvSpPr>
        <p:spPr bwMode="auto">
          <a:xfrm>
            <a:off x="6566389" y="4394689"/>
            <a:ext cx="2577611" cy="1396511"/>
          </a:xfrm>
          <a:prstGeom prst="wedgeRoundRectCallout">
            <a:avLst>
              <a:gd name="adj1" fmla="val -118731"/>
              <a:gd name="adj2" fmla="val -76338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书中：</a:t>
            </a:r>
            <a:endParaRPr lang="zh-CN" altLang="en-US" sz="2215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990033"/>
                </a:solidFill>
              </a:rPr>
              <a:t>未定义输入</a:t>
            </a:r>
            <a:r>
              <a:rPr lang="en-US" altLang="zh-CN" sz="2215">
                <a:solidFill>
                  <a:srgbClr val="990033"/>
                </a:solidFill>
              </a:rPr>
              <a:t>0000</a:t>
            </a:r>
            <a:r>
              <a:rPr lang="zh-CN" altLang="en-US" sz="2215">
                <a:solidFill>
                  <a:srgbClr val="990033"/>
                </a:solidFill>
              </a:rPr>
              <a:t>情况，所以此程序有问题</a:t>
            </a:r>
            <a:endParaRPr lang="zh-CN" altLang="en-US" sz="2215">
              <a:solidFill>
                <a:srgbClr val="990033"/>
              </a:solidFill>
            </a:endParaRPr>
          </a:p>
        </p:txBody>
      </p:sp>
      <p:sp>
        <p:nvSpPr>
          <p:cNvPr id="47111" name="Rectangle 27"/>
          <p:cNvSpPr>
            <a:spLocks noChangeArrowheads="1"/>
          </p:cNvSpPr>
          <p:nvPr/>
        </p:nvSpPr>
        <p:spPr bwMode="auto">
          <a:xfrm>
            <a:off x="2045677" y="5890846"/>
            <a:ext cx="265381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</a:rPr>
              <a:t>default</a:t>
            </a:r>
            <a:r>
              <a:rPr lang="en-US" altLang="zh-CN" sz="2585"/>
              <a:t>   : b=2'b00;</a:t>
            </a:r>
            <a:endParaRPr lang="en-US" altLang="zh-CN" sz="2585"/>
          </a:p>
        </p:txBody>
      </p:sp>
      <p:sp>
        <p:nvSpPr>
          <p:cNvPr id="731164" name="AutoShape 28"/>
          <p:cNvSpPr>
            <a:spLocks noChangeArrowheads="1"/>
          </p:cNvSpPr>
          <p:nvPr/>
        </p:nvSpPr>
        <p:spPr bwMode="auto">
          <a:xfrm>
            <a:off x="0" y="3796812"/>
            <a:ext cx="2378320" cy="996462"/>
          </a:xfrm>
          <a:prstGeom prst="wedgeRoundRectCallout">
            <a:avLst>
              <a:gd name="adj1" fmla="val 73968"/>
              <a:gd name="adj2" fmla="val 3661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chemeClr val="accent2"/>
                </a:solidFill>
              </a:rPr>
              <a:t>应改为：</a:t>
            </a:r>
            <a:endParaRPr lang="zh-CN" altLang="en-US" sz="2215">
              <a:solidFill>
                <a:schemeClr val="accent2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chemeClr val="accent2"/>
                </a:solidFill>
              </a:rPr>
              <a:t>default</a:t>
            </a:r>
            <a:r>
              <a:rPr lang="en-US" altLang="zh-CN" sz="2215"/>
              <a:t>: b=2'b00;</a:t>
            </a:r>
            <a:endParaRPr lang="en-US" altLang="zh-CN" sz="221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8" grpId="0" autoUpdateAnimBg="0"/>
      <p:bldP spid="731162" grpId="0" animBg="1"/>
      <p:bldP spid="7311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317989" y="1478574"/>
            <a:ext cx="3250223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FF0000"/>
                </a:solidFill>
                <a:ea typeface="仿宋_GB2312" pitchFamily="49" charset="-122"/>
              </a:rPr>
              <a:t>注意：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517281" y="3606312"/>
            <a:ext cx="7244862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ea typeface="仿宋_GB2312" pitchFamily="49" charset="-122"/>
              </a:rPr>
              <a:t>时序电路可利用上述特性来保持状态。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517281" y="4736123"/>
            <a:ext cx="797608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组合电路必须列出所有条件分支</a:t>
            </a:r>
            <a:r>
              <a:rPr lang="zh-CN" altLang="en-US" sz="2585">
                <a:ea typeface="仿宋_GB2312" pitchFamily="49" charset="-122"/>
              </a:rPr>
              <a:t>，否则会产生隐含触发器。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59841" name="Rectangle 33"/>
          <p:cNvSpPr>
            <a:spLocks noChangeArrowheads="1"/>
          </p:cNvSpPr>
          <p:nvPr/>
        </p:nvSpPr>
        <p:spPr bwMode="auto">
          <a:xfrm>
            <a:off x="408843" y="2277208"/>
            <a:ext cx="8735157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zh-CN" altLang="en-US" sz="2585"/>
              <a:t>若没有列出所有条件分支，编译器认为条件不满足时，会引进触发器保持原值。</a:t>
            </a:r>
            <a:endParaRPr lang="zh-CN" altLang="en-US" sz="2585"/>
          </a:p>
        </p:txBody>
      </p:sp>
      <p:sp>
        <p:nvSpPr>
          <p:cNvPr id="48134" name="Rectangle 34"/>
          <p:cNvSpPr>
            <a:spLocks noChangeArrowheads="1"/>
          </p:cNvSpPr>
          <p:nvPr/>
        </p:nvSpPr>
        <p:spPr bwMode="auto">
          <a:xfrm>
            <a:off x="251520" y="116224"/>
            <a:ext cx="4661854" cy="603691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325">
                <a:solidFill>
                  <a:schemeClr val="tx2"/>
                </a:solidFill>
              </a:rPr>
              <a:t>3</a:t>
            </a:r>
            <a:r>
              <a:rPr lang="zh-CN" altLang="en-US" sz="3325">
                <a:solidFill>
                  <a:schemeClr val="tx2"/>
                </a:solidFill>
              </a:rPr>
              <a:t>使用条件语句注意事项</a:t>
            </a:r>
            <a:endParaRPr lang="zh-CN" altLang="en-US" sz="3325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utoUpdateAnimBg="0"/>
      <p:bldP spid="759812" grpId="0" autoUpdateAnimBg="0"/>
      <p:bldP spid="759813" grpId="0" autoUpdateAnimBg="0"/>
      <p:bldP spid="7598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69801" y="193630"/>
            <a:ext cx="4472699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ea typeface="仿宋_GB2312" pitchFamily="49" charset="-122"/>
              </a:rPr>
              <a:t>例</a:t>
            </a:r>
            <a:r>
              <a:rPr lang="en-US" altLang="zh-CN" sz="2955" dirty="0">
                <a:ea typeface="仿宋_GB2312" pitchFamily="49" charset="-122"/>
              </a:rPr>
              <a:t>9  </a:t>
            </a:r>
            <a:r>
              <a:rPr lang="zh-CN" altLang="en-US" sz="2955" dirty="0">
                <a:ea typeface="仿宋_GB2312" pitchFamily="49" charset="-122"/>
              </a:rPr>
              <a:t>隐含触发器举例</a:t>
            </a:r>
            <a:r>
              <a:rPr lang="en-US" altLang="zh-CN" sz="2955" i="1" dirty="0">
                <a:ea typeface="仿宋_GB2312" pitchFamily="49" charset="-122"/>
              </a:rPr>
              <a:t>:</a:t>
            </a:r>
            <a:r>
              <a:rPr lang="zh-CN" altLang="en-US" sz="2955" i="1" dirty="0">
                <a:ea typeface="仿宋_GB2312" pitchFamily="49" charset="-122"/>
              </a:rPr>
              <a:t>与门</a:t>
            </a:r>
            <a:endParaRPr lang="zh-CN" altLang="en-US" sz="2955" i="1" dirty="0">
              <a:ea typeface="仿宋_GB2312" pitchFamily="49" charset="-122"/>
            </a:endParaRPr>
          </a:p>
        </p:txBody>
      </p:sp>
      <p:sp>
        <p:nvSpPr>
          <p:cNvPr id="732167" name="Rectangle 7"/>
          <p:cNvSpPr>
            <a:spLocks noChangeArrowheads="1"/>
          </p:cNvSpPr>
          <p:nvPr/>
        </p:nvSpPr>
        <p:spPr bwMode="auto">
          <a:xfrm>
            <a:off x="252046" y="1567962"/>
            <a:ext cx="5316415" cy="40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module</a:t>
            </a:r>
            <a:r>
              <a:rPr lang="en-US" altLang="zh-CN" sz="2585">
                <a:ea typeface="仿宋_GB2312" pitchFamily="49" charset="-122"/>
              </a:rPr>
              <a:t> buried_ff(c,b,a);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585">
                <a:ea typeface="仿宋_GB2312" pitchFamily="49" charset="-122"/>
              </a:rPr>
              <a:t>   c;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585">
                <a:ea typeface="仿宋_GB2312" pitchFamily="49" charset="-122"/>
              </a:rPr>
              <a:t>    a,b;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2585">
                <a:ea typeface="仿宋_GB2312" pitchFamily="49" charset="-122"/>
              </a:rPr>
              <a:t>      c;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2585">
                <a:ea typeface="仿宋_GB2312" pitchFamily="49" charset="-122"/>
              </a:rPr>
              <a:t>  @(a or b)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       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r>
              <a:rPr lang="en-US" altLang="zh-CN" sz="2585">
                <a:ea typeface="仿宋_GB2312" pitchFamily="49" charset="-122"/>
              </a:rPr>
              <a:t> 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	   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2585">
                <a:ea typeface="仿宋_GB2312" pitchFamily="49" charset="-122"/>
              </a:rPr>
              <a:t> ((b==1)&amp;&amp;(a==1))  c=1;</a:t>
            </a: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        end</a:t>
            </a:r>
            <a:endParaRPr lang="en-US" altLang="zh-CN" sz="2585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32168" name="AutoShape 8"/>
          <p:cNvSpPr>
            <a:spLocks noChangeArrowheads="1"/>
          </p:cNvSpPr>
          <p:nvPr/>
        </p:nvSpPr>
        <p:spPr bwMode="auto">
          <a:xfrm>
            <a:off x="5037992" y="3429000"/>
            <a:ext cx="1066800" cy="351692"/>
          </a:xfrm>
          <a:prstGeom prst="rightArrow">
            <a:avLst>
              <a:gd name="adj1" fmla="val 50000"/>
              <a:gd name="adj2" fmla="val 75833"/>
            </a:avLst>
          </a:prstGeom>
          <a:solidFill>
            <a:srgbClr val="FF0000"/>
          </a:solidFill>
          <a:ln w="222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grpSp>
        <p:nvGrpSpPr>
          <p:cNvPr id="732169" name="Group 9"/>
          <p:cNvGrpSpPr/>
          <p:nvPr/>
        </p:nvGrpSpPr>
        <p:grpSpPr bwMode="auto">
          <a:xfrm>
            <a:off x="6030058" y="2963008"/>
            <a:ext cx="3131409" cy="1125415"/>
            <a:chOff x="3360" y="2256"/>
            <a:chExt cx="1972" cy="768"/>
          </a:xfrm>
        </p:grpSpPr>
        <p:sp>
          <p:nvSpPr>
            <p:cNvPr id="49161" name="Rectangle 10"/>
            <p:cNvSpPr>
              <a:spLocks noChangeArrowheads="1"/>
            </p:cNvSpPr>
            <p:nvPr/>
          </p:nvSpPr>
          <p:spPr bwMode="auto">
            <a:xfrm>
              <a:off x="3648" y="2352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4416" y="2400"/>
              <a:ext cx="336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9163" name="Text Box 12"/>
            <p:cNvSpPr txBox="1">
              <a:spLocks noChangeArrowheads="1"/>
            </p:cNvSpPr>
            <p:nvPr/>
          </p:nvSpPr>
          <p:spPr bwMode="auto">
            <a:xfrm>
              <a:off x="3648" y="2352"/>
              <a:ext cx="25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&amp;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9164" name="Rectangle 13"/>
            <p:cNvSpPr>
              <a:spLocks noChangeArrowheads="1"/>
            </p:cNvSpPr>
            <p:nvPr/>
          </p:nvSpPr>
          <p:spPr bwMode="auto">
            <a:xfrm>
              <a:off x="4368" y="2479"/>
              <a:ext cx="27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45">
                  <a:ea typeface="仿宋_GB2312" pitchFamily="49" charset="-122"/>
                </a:rPr>
                <a:t>≥1</a:t>
              </a:r>
              <a:endParaRPr lang="en-US" altLang="zh-CN" sz="1845">
                <a:ea typeface="仿宋_GB2312" pitchFamily="49" charset="-122"/>
              </a:endParaRPr>
            </a:p>
          </p:txBody>
        </p:sp>
        <p:sp>
          <p:nvSpPr>
            <p:cNvPr id="49165" name="Line 14"/>
            <p:cNvSpPr>
              <a:spLocks noChangeShapeType="1"/>
            </p:cNvSpPr>
            <p:nvPr/>
          </p:nvSpPr>
          <p:spPr bwMode="auto">
            <a:xfrm>
              <a:off x="3984" y="254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66" name="Line 15"/>
            <p:cNvSpPr>
              <a:spLocks noChangeShapeType="1"/>
            </p:cNvSpPr>
            <p:nvPr/>
          </p:nvSpPr>
          <p:spPr bwMode="auto">
            <a:xfrm>
              <a:off x="4752" y="26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67" name="Line 16"/>
            <p:cNvSpPr>
              <a:spLocks noChangeShapeType="1"/>
            </p:cNvSpPr>
            <p:nvPr/>
          </p:nvSpPr>
          <p:spPr bwMode="auto">
            <a:xfrm>
              <a:off x="4992" y="2640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68" name="Line 17"/>
            <p:cNvSpPr>
              <a:spLocks noChangeShapeType="1"/>
            </p:cNvSpPr>
            <p:nvPr/>
          </p:nvSpPr>
          <p:spPr bwMode="auto">
            <a:xfrm flipH="1">
              <a:off x="4176" y="3024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69" name="Line 18"/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70" name="Line 19"/>
            <p:cNvSpPr>
              <a:spLocks noChangeShapeType="1"/>
            </p:cNvSpPr>
            <p:nvPr/>
          </p:nvSpPr>
          <p:spPr bwMode="auto">
            <a:xfrm>
              <a:off x="4176" y="278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71" name="Oval 20"/>
            <p:cNvSpPr>
              <a:spLocks noChangeArrowheads="1"/>
            </p:cNvSpPr>
            <p:nvPr/>
          </p:nvSpPr>
          <p:spPr bwMode="auto">
            <a:xfrm>
              <a:off x="4944" y="2592"/>
              <a:ext cx="96" cy="96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49172" name="Line 21"/>
            <p:cNvSpPr>
              <a:spLocks noChangeShapeType="1"/>
            </p:cNvSpPr>
            <p:nvPr/>
          </p:nvSpPr>
          <p:spPr bwMode="auto">
            <a:xfrm>
              <a:off x="3408" y="2544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3408" y="2736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49174" name="Rectangle 23"/>
            <p:cNvSpPr>
              <a:spLocks noChangeArrowheads="1"/>
            </p:cNvSpPr>
            <p:nvPr/>
          </p:nvSpPr>
          <p:spPr bwMode="auto">
            <a:xfrm>
              <a:off x="3360" y="2256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a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9175" name="Rectangle 24"/>
            <p:cNvSpPr>
              <a:spLocks noChangeArrowheads="1"/>
            </p:cNvSpPr>
            <p:nvPr/>
          </p:nvSpPr>
          <p:spPr bwMode="auto">
            <a:xfrm>
              <a:off x="3360" y="2496"/>
              <a:ext cx="21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49176" name="Rectangle 25"/>
            <p:cNvSpPr>
              <a:spLocks noChangeArrowheads="1"/>
            </p:cNvSpPr>
            <p:nvPr/>
          </p:nvSpPr>
          <p:spPr bwMode="auto">
            <a:xfrm>
              <a:off x="5136" y="2496"/>
              <a:ext cx="19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</a:t>
              </a:r>
              <a:endParaRPr lang="en-US" altLang="zh-CN" sz="2215">
                <a:ea typeface="仿宋_GB2312" pitchFamily="49" charset="-122"/>
              </a:endParaRPr>
            </a:p>
          </p:txBody>
        </p:sp>
      </p:grpSp>
      <p:sp>
        <p:nvSpPr>
          <p:cNvPr id="732194" name="AutoShape 34"/>
          <p:cNvSpPr>
            <a:spLocks noChangeArrowheads="1"/>
          </p:cNvSpPr>
          <p:nvPr/>
        </p:nvSpPr>
        <p:spPr bwMode="auto">
          <a:xfrm>
            <a:off x="3974123" y="2099897"/>
            <a:ext cx="1793631" cy="1129811"/>
          </a:xfrm>
          <a:prstGeom prst="wedgeRectCallout">
            <a:avLst>
              <a:gd name="adj1" fmla="val -43708"/>
              <a:gd name="adj2" fmla="val 122894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只列出一种情况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32195" name="AutoShape 35"/>
          <p:cNvSpPr>
            <a:spLocks noChangeArrowheads="1"/>
          </p:cNvSpPr>
          <p:nvPr/>
        </p:nvSpPr>
        <p:spPr bwMode="auto">
          <a:xfrm>
            <a:off x="6367097" y="1434612"/>
            <a:ext cx="1661746" cy="1197219"/>
          </a:xfrm>
          <a:prstGeom prst="wedgeEllipseCallout">
            <a:avLst>
              <a:gd name="adj1" fmla="val 51852"/>
              <a:gd name="adj2" fmla="val 99569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隐含触发器</a:t>
            </a:r>
            <a:endParaRPr lang="zh-CN" altLang="en-US" sz="2585"/>
          </a:p>
        </p:txBody>
      </p:sp>
      <p:sp>
        <p:nvSpPr>
          <p:cNvPr id="732196" name="AutoShape 36"/>
          <p:cNvSpPr>
            <a:spLocks noChangeArrowheads="1"/>
          </p:cNvSpPr>
          <p:nvPr/>
        </p:nvSpPr>
        <p:spPr bwMode="auto">
          <a:xfrm>
            <a:off x="4173416" y="4492869"/>
            <a:ext cx="3256085" cy="996462"/>
          </a:xfrm>
          <a:prstGeom prst="wedgeRoundRectCallout">
            <a:avLst>
              <a:gd name="adj1" fmla="val -113005"/>
              <a:gd name="adj2" fmla="val -38676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66"/>
                </a:solidFill>
                <a:ea typeface="仿宋_GB2312" pitchFamily="49" charset="-122"/>
              </a:rPr>
              <a:t>改正错误，</a:t>
            </a:r>
            <a:r>
              <a:rPr lang="zh-CN" altLang="en-US" sz="2215">
                <a:ea typeface="仿宋_GB2312" pitchFamily="49" charset="-122"/>
              </a:rPr>
              <a:t>加上</a:t>
            </a:r>
            <a:endParaRPr lang="zh-CN" altLang="en-US" sz="2215">
              <a:ea typeface="仿宋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rgbClr val="FF0000"/>
                </a:solidFill>
                <a:ea typeface="仿宋_GB2312" pitchFamily="49" charset="-122"/>
              </a:rPr>
              <a:t>else c=0</a:t>
            </a: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；</a:t>
            </a:r>
            <a:endParaRPr lang="zh-CN" altLang="en-US" sz="221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6" grpId="0" autoUpdateAnimBg="0"/>
      <p:bldP spid="732167" grpId="0" autoUpdateAnimBg="0"/>
      <p:bldP spid="732194" grpId="0" animBg="1"/>
      <p:bldP spid="732195" grpId="0" animBg="1"/>
      <p:bldP spid="732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395536" y="1080243"/>
            <a:ext cx="4718538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ea typeface="仿宋_GB2312" pitchFamily="49" charset="-122"/>
              </a:rPr>
              <a:t>一、什么是</a:t>
            </a:r>
            <a:r>
              <a:rPr lang="en-US" altLang="zh-CN" sz="2955" dirty="0">
                <a:ea typeface="仿宋_GB2312" pitchFamily="49" charset="-122"/>
              </a:rPr>
              <a:t>Verilog HDL</a:t>
            </a:r>
            <a:r>
              <a:rPr lang="zh-CN" altLang="en-US" sz="2955" dirty="0">
                <a:ea typeface="仿宋_GB2312" pitchFamily="49" charset="-122"/>
              </a:rPr>
              <a:t>？</a:t>
            </a:r>
            <a:endParaRPr lang="zh-CN" altLang="en-US" sz="2955" dirty="0">
              <a:ea typeface="仿宋_GB2312" pitchFamily="49" charset="-122"/>
            </a:endParaRP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191965" y="1844824"/>
            <a:ext cx="8760069" cy="3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15" dirty="0">
                <a:ea typeface="仿宋_GB2312" pitchFamily="49" charset="-122"/>
              </a:rPr>
              <a:t>         </a:t>
            </a:r>
            <a:r>
              <a:rPr lang="en-US" altLang="zh-CN" sz="2585" dirty="0">
                <a:ea typeface="仿宋_GB2312" pitchFamily="49" charset="-122"/>
              </a:rPr>
              <a:t>Verilog HDL</a:t>
            </a:r>
            <a:r>
              <a:rPr lang="zh-CN" altLang="en-US" sz="2585" dirty="0">
                <a:ea typeface="仿宋_GB2312" pitchFamily="49" charset="-122"/>
              </a:rPr>
              <a:t>是一种应用广泛的硬件描述性语言，是硬件设计人员和电子设计自动化（</a:t>
            </a:r>
            <a:r>
              <a:rPr lang="en-US" altLang="zh-CN" sz="2585" dirty="0">
                <a:ea typeface="仿宋_GB2312" pitchFamily="49" charset="-122"/>
              </a:rPr>
              <a:t>EDA</a:t>
            </a:r>
            <a:r>
              <a:rPr lang="zh-CN" altLang="en-US" sz="2585" dirty="0">
                <a:ea typeface="仿宋_GB2312" pitchFamily="49" charset="-122"/>
              </a:rPr>
              <a:t>）工具之间的界面。</a:t>
            </a:r>
            <a:endParaRPr lang="zh-CN" altLang="en-US" sz="2585" dirty="0">
              <a:ea typeface="仿宋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        其主要目的是用来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编写设计文件</a:t>
            </a:r>
            <a:r>
              <a:rPr lang="zh-CN" altLang="en-US" sz="2585" dirty="0">
                <a:ea typeface="仿宋_GB2312" pitchFamily="49" charset="-122"/>
              </a:rPr>
              <a:t>，建立电子系统行为级的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仿真模型</a:t>
            </a:r>
            <a:r>
              <a:rPr lang="zh-CN" altLang="en-US" sz="2585" dirty="0">
                <a:ea typeface="仿宋_GB2312" pitchFamily="49" charset="-122"/>
              </a:rPr>
              <a:t>。即利用计算机的巨大能力对用</a:t>
            </a:r>
            <a:r>
              <a:rPr lang="en-US" altLang="zh-CN" sz="2585" dirty="0">
                <a:ea typeface="仿宋_GB2312" pitchFamily="49" charset="-122"/>
              </a:rPr>
              <a:t>Verilog HDL</a:t>
            </a:r>
            <a:r>
              <a:rPr lang="zh-CN" altLang="en-US" sz="2585" dirty="0">
                <a:ea typeface="仿宋_GB2312" pitchFamily="49" charset="-122"/>
              </a:rPr>
              <a:t>或</a:t>
            </a:r>
            <a:r>
              <a:rPr lang="en-US" altLang="zh-CN" sz="2585" dirty="0">
                <a:ea typeface="仿宋_GB2312" pitchFamily="49" charset="-122"/>
              </a:rPr>
              <a:t>VHDL</a:t>
            </a:r>
            <a:r>
              <a:rPr lang="zh-CN" altLang="en-US" sz="2585" dirty="0">
                <a:ea typeface="仿宋_GB2312" pitchFamily="49" charset="-122"/>
              </a:rPr>
              <a:t>建模的复杂数字逻辑进行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仿真</a:t>
            </a:r>
            <a:r>
              <a:rPr lang="zh-CN" altLang="en-US" sz="2585" dirty="0">
                <a:ea typeface="仿宋_GB2312" pitchFamily="49" charset="-122"/>
              </a:rPr>
              <a:t>，然后再自动综合以生成符合要求且在电路结构上可以实现的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数字逻辑网表</a:t>
            </a:r>
            <a:r>
              <a:rPr lang="zh-CN" altLang="en-US" sz="2585" dirty="0">
                <a:ea typeface="仿宋_GB2312" pitchFamily="49" charset="-122"/>
              </a:rPr>
              <a:t>（</a:t>
            </a:r>
            <a:r>
              <a:rPr lang="en-US" altLang="zh-CN" sz="2585" dirty="0">
                <a:ea typeface="仿宋_GB2312" pitchFamily="49" charset="-122"/>
              </a:rPr>
              <a:t>Netlist</a:t>
            </a:r>
            <a:r>
              <a:rPr lang="zh-CN" altLang="en-US" sz="2585" dirty="0">
                <a:ea typeface="仿宋_GB2312" pitchFamily="49" charset="-122"/>
              </a:rPr>
              <a:t>）， 根据网表和某种工艺的器件自动生成具体电路，然后生成该工艺条件下这种具体电路的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延时模型</a:t>
            </a:r>
            <a:r>
              <a:rPr lang="zh-CN" altLang="en-US" sz="2585" dirty="0">
                <a:ea typeface="仿宋_GB2312" pitchFamily="49" charset="-122"/>
              </a:rPr>
              <a:t>。仿真验证无误后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用于制造</a:t>
            </a:r>
            <a:r>
              <a:rPr lang="en-US" altLang="zh-CN" sz="2585" dirty="0">
                <a:solidFill>
                  <a:srgbClr val="FF0000"/>
                </a:solidFill>
                <a:ea typeface="仿宋_GB2312" pitchFamily="49" charset="-122"/>
              </a:rPr>
              <a:t>ASIC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芯片或写入</a:t>
            </a:r>
            <a:r>
              <a:rPr lang="en-US" altLang="zh-CN" sz="2585" dirty="0">
                <a:solidFill>
                  <a:srgbClr val="FF0000"/>
                </a:solidFill>
                <a:ea typeface="仿宋_GB2312" pitchFamily="49" charset="-122"/>
              </a:rPr>
              <a:t>EPLD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和</a:t>
            </a:r>
            <a:r>
              <a:rPr lang="en-US" altLang="zh-CN" sz="2585" dirty="0">
                <a:solidFill>
                  <a:srgbClr val="FF0000"/>
                </a:solidFill>
                <a:ea typeface="仿宋_GB2312" pitchFamily="49" charset="-122"/>
              </a:rPr>
              <a:t>FPGA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器件中。</a:t>
            </a:r>
            <a:endParaRPr lang="zh-CN" altLang="en-US" sz="258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95536" y="116632"/>
            <a:ext cx="1698381" cy="490904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325">
                <a:solidFill>
                  <a:schemeClr val="bg1"/>
                </a:solidFill>
              </a:rPr>
              <a:t>§</a:t>
            </a:r>
            <a:r>
              <a:rPr lang="zh-CN" altLang="en-US" sz="3325">
                <a:solidFill>
                  <a:schemeClr val="bg1"/>
                </a:solidFill>
              </a:rPr>
              <a:t>概述</a:t>
            </a:r>
            <a:endParaRPr lang="zh-CN" altLang="en-US" sz="3325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animBg="1" autoUpdateAnimBg="0"/>
      <p:bldP spid="700419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583223" y="1724759"/>
            <a:ext cx="1905000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ea typeface="仿宋_GB2312" pitchFamily="49" charset="-122"/>
              </a:rPr>
              <a:t>分类</a:t>
            </a:r>
            <a:endParaRPr lang="zh-CN" altLang="en-US" sz="2955">
              <a:ea typeface="仿宋_GB2312" pitchFamily="49" charset="-122"/>
            </a:endParaRPr>
          </a:p>
        </p:txBody>
      </p:sp>
      <p:grpSp>
        <p:nvGrpSpPr>
          <p:cNvPr id="733188" name="Group 4"/>
          <p:cNvGrpSpPr/>
          <p:nvPr/>
        </p:nvGrpSpPr>
        <p:grpSpPr bwMode="auto">
          <a:xfrm>
            <a:off x="184638" y="2986455"/>
            <a:ext cx="2368120" cy="2210721"/>
            <a:chOff x="576" y="266"/>
            <a:chExt cx="982" cy="1049"/>
          </a:xfrm>
        </p:grpSpPr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672" y="266"/>
              <a:ext cx="8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forever</a:t>
              </a:r>
              <a:r>
                <a:rPr lang="zh-CN" altLang="en-US" sz="2585">
                  <a:ea typeface="仿宋_GB2312" pitchFamily="49" charset="-122"/>
                </a:rPr>
                <a:t>语句：</a:t>
              </a:r>
              <a:endParaRPr lang="zh-CN" altLang="en-US" sz="258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672" y="554"/>
              <a:ext cx="8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repeat</a:t>
              </a:r>
              <a:r>
                <a:rPr lang="zh-CN" altLang="en-US" sz="2585">
                  <a:ea typeface="仿宋_GB2312" pitchFamily="49" charset="-122"/>
                </a:rPr>
                <a:t>语句：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50187" name="Rectangle 7"/>
            <p:cNvSpPr>
              <a:spLocks noChangeArrowheads="1"/>
            </p:cNvSpPr>
            <p:nvPr/>
          </p:nvSpPr>
          <p:spPr bwMode="auto">
            <a:xfrm>
              <a:off x="672" y="842"/>
              <a:ext cx="7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while</a:t>
              </a:r>
              <a:r>
                <a:rPr lang="zh-CN" altLang="en-US" sz="2585">
                  <a:ea typeface="仿宋_GB2312" pitchFamily="49" charset="-122"/>
                </a:rPr>
                <a:t>语句：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50188" name="Rectangle 8"/>
            <p:cNvSpPr>
              <a:spLocks noChangeArrowheads="1"/>
            </p:cNvSpPr>
            <p:nvPr/>
          </p:nvSpPr>
          <p:spPr bwMode="auto">
            <a:xfrm>
              <a:off x="720" y="1082"/>
              <a:ext cx="6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85">
                  <a:ea typeface="仿宋_GB2312" pitchFamily="49" charset="-122"/>
                </a:rPr>
                <a:t>for</a:t>
              </a:r>
              <a:r>
                <a:rPr lang="zh-CN" altLang="en-US" sz="2585">
                  <a:ea typeface="仿宋_GB2312" pitchFamily="49" charset="-122"/>
                </a:rPr>
                <a:t>语句：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50189" name="AutoShape 9"/>
            <p:cNvSpPr/>
            <p:nvPr/>
          </p:nvSpPr>
          <p:spPr bwMode="auto">
            <a:xfrm>
              <a:off x="576" y="43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733195" name="Rectangle 11"/>
          <p:cNvSpPr>
            <a:spLocks noChangeArrowheads="1"/>
          </p:cNvSpPr>
          <p:nvPr/>
        </p:nvSpPr>
        <p:spPr bwMode="auto">
          <a:xfrm>
            <a:off x="2312377" y="3625362"/>
            <a:ext cx="3999813" cy="490134"/>
          </a:xfrm>
          <a:prstGeom prst="rect">
            <a:avLst/>
          </a:prstGeom>
          <a:solidFill>
            <a:srgbClr val="FBE3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连续执行语句或语句块</a:t>
            </a:r>
            <a:r>
              <a:rPr lang="en-US" altLang="zh-CN" sz="2585" dirty="0">
                <a:ea typeface="仿宋_GB2312" pitchFamily="49" charset="-122"/>
              </a:rPr>
              <a:t>n</a:t>
            </a:r>
            <a:r>
              <a:rPr lang="zh-CN" altLang="en-US" sz="2585" dirty="0">
                <a:ea typeface="仿宋_GB2312" pitchFamily="49" charset="-122"/>
              </a:rPr>
              <a:t>次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33196" name="Rectangle 12"/>
          <p:cNvSpPr>
            <a:spLocks noChangeArrowheads="1"/>
          </p:cNvSpPr>
          <p:nvPr/>
        </p:nvSpPr>
        <p:spPr bwMode="auto">
          <a:xfrm>
            <a:off x="2312378" y="4269879"/>
            <a:ext cx="6710491" cy="433196"/>
          </a:xfrm>
          <a:prstGeom prst="rect">
            <a:avLst/>
          </a:prstGeom>
          <a:solidFill>
            <a:srgbClr val="FBE3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dirty="0">
                <a:solidFill>
                  <a:srgbClr val="FF0000"/>
                </a:solidFill>
                <a:ea typeface="仿宋_GB2312" pitchFamily="49" charset="-122"/>
              </a:rPr>
              <a:t>条件循环，</a:t>
            </a:r>
            <a:r>
              <a:rPr lang="zh-CN" altLang="en-US" sz="2215" dirty="0">
                <a:ea typeface="仿宋_GB2312" pitchFamily="49" charset="-122"/>
              </a:rPr>
              <a:t>执行语句或语句块，直到某个条件不满足</a:t>
            </a:r>
            <a:endParaRPr lang="zh-CN" altLang="en-US" sz="2215" dirty="0">
              <a:ea typeface="仿宋_GB2312" pitchFamily="49" charset="-122"/>
            </a:endParaRPr>
          </a:p>
        </p:txBody>
      </p:sp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2312377" y="4847492"/>
            <a:ext cx="6248400" cy="433196"/>
          </a:xfrm>
          <a:prstGeom prst="rect">
            <a:avLst/>
          </a:prstGeom>
          <a:solidFill>
            <a:srgbClr val="FBE3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00"/>
                </a:solidFill>
                <a:ea typeface="仿宋_GB2312" pitchFamily="49" charset="-122"/>
              </a:rPr>
              <a:t>条件循环，</a:t>
            </a:r>
            <a:r>
              <a:rPr lang="zh-CN" altLang="en-US" sz="2215">
                <a:ea typeface="仿宋_GB2312" pitchFamily="49" charset="-122"/>
              </a:rPr>
              <a:t>，条件满足时，执行语句或语句块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50183" name="Rectangle 26"/>
          <p:cNvSpPr>
            <a:spLocks noChangeArrowheads="1"/>
          </p:cNvSpPr>
          <p:nvPr/>
        </p:nvSpPr>
        <p:spPr bwMode="auto">
          <a:xfrm>
            <a:off x="405911" y="124686"/>
            <a:ext cx="2259623" cy="572965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955" dirty="0">
                <a:solidFill>
                  <a:schemeClr val="bg1"/>
                </a:solidFill>
              </a:rPr>
              <a:t>8 </a:t>
            </a:r>
            <a:r>
              <a:rPr lang="zh-CN" altLang="en-US" sz="2955" dirty="0">
                <a:solidFill>
                  <a:schemeClr val="bg1"/>
                </a:solidFill>
              </a:rPr>
              <a:t>循环语句</a:t>
            </a:r>
            <a:endParaRPr lang="zh-CN" altLang="en-US" sz="2955" dirty="0">
              <a:solidFill>
                <a:schemeClr val="bg1"/>
              </a:solidFill>
            </a:endParaRPr>
          </a:p>
        </p:txBody>
      </p:sp>
      <p:sp>
        <p:nvSpPr>
          <p:cNvPr id="733213" name="AutoShape 29"/>
          <p:cNvSpPr>
            <a:spLocks noChangeArrowheads="1"/>
          </p:cNvSpPr>
          <p:nvPr/>
        </p:nvSpPr>
        <p:spPr bwMode="auto">
          <a:xfrm>
            <a:off x="3043604" y="1924051"/>
            <a:ext cx="5715938" cy="864577"/>
          </a:xfrm>
          <a:prstGeom prst="wedgeRoundRectCallout">
            <a:avLst>
              <a:gd name="adj1" fmla="val -63144"/>
              <a:gd name="adj2" fmla="val 98477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无限循环</a:t>
            </a:r>
            <a:r>
              <a:rPr lang="zh-CN" altLang="en-US" sz="2585" dirty="0">
                <a:solidFill>
                  <a:schemeClr val="tx2"/>
                </a:solidFill>
                <a:ea typeface="仿宋_GB2312" pitchFamily="49" charset="-122"/>
              </a:rPr>
              <a:t>，</a:t>
            </a:r>
            <a:r>
              <a:rPr lang="zh-CN" altLang="en-US" sz="2585" dirty="0">
                <a:ea typeface="仿宋_GB2312" pitchFamily="49" charset="-122"/>
              </a:rPr>
              <a:t>连续执行语句，多用</a:t>
            </a:r>
            <a:r>
              <a:rPr lang="en-US" altLang="zh-CN" sz="2585" dirty="0">
                <a:ea typeface="仿宋_GB2312" pitchFamily="49" charset="-122"/>
              </a:rPr>
              <a:t>initial</a:t>
            </a:r>
            <a:r>
              <a:rPr lang="zh-CN" altLang="en-US" sz="2585" dirty="0">
                <a:ea typeface="仿宋_GB2312" pitchFamily="49" charset="-122"/>
              </a:rPr>
              <a:t>块中，以生成周期性波形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nimBg="1" autoUpdateAnimBg="0"/>
      <p:bldP spid="733195" grpId="0" animBg="1" autoUpdateAnimBg="0"/>
      <p:bldP spid="733196" grpId="0" animBg="1" autoUpdateAnimBg="0"/>
      <p:bldP spid="733197" grpId="0" animBg="1" autoUpdateAnimBg="0"/>
      <p:bldP spid="7332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337145" y="134606"/>
            <a:ext cx="1994388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ea typeface="仿宋_GB2312" pitchFamily="49" charset="-122"/>
              </a:rPr>
              <a:t>1  for </a:t>
            </a:r>
            <a:r>
              <a:rPr lang="zh-CN" altLang="en-US" sz="2955">
                <a:ea typeface="仿宋_GB2312" pitchFamily="49" charset="-122"/>
              </a:rPr>
              <a:t>语句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60846" name="Text Box 14"/>
          <p:cNvSpPr txBox="1">
            <a:spLocks noChangeArrowheads="1"/>
          </p:cNvSpPr>
          <p:nvPr/>
        </p:nvSpPr>
        <p:spPr bwMode="auto">
          <a:xfrm>
            <a:off x="451339" y="1393582"/>
            <a:ext cx="1603324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rgbClr val="990033"/>
                </a:solidFill>
              </a:rPr>
              <a:t>1.</a:t>
            </a:r>
            <a:r>
              <a:rPr lang="zh-CN" altLang="en-US" sz="2955">
                <a:solidFill>
                  <a:srgbClr val="990033"/>
                </a:solidFill>
              </a:rPr>
              <a:t>语法：</a:t>
            </a:r>
            <a:endParaRPr lang="zh-CN" altLang="en-US" sz="2955">
              <a:solidFill>
                <a:srgbClr val="990033"/>
              </a:solidFill>
            </a:endParaRPr>
          </a:p>
        </p:txBody>
      </p:sp>
      <p:sp>
        <p:nvSpPr>
          <p:cNvPr id="760847" name="Text Box 15"/>
          <p:cNvSpPr txBox="1">
            <a:spLocks noChangeArrowheads="1"/>
          </p:cNvSpPr>
          <p:nvPr/>
        </p:nvSpPr>
        <p:spPr bwMode="auto">
          <a:xfrm>
            <a:off x="325316" y="2082313"/>
            <a:ext cx="8932253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for </a:t>
            </a:r>
            <a:r>
              <a:rPr lang="zh-CN" altLang="en-US" sz="2585">
                <a:ea typeface="仿宋_GB2312" pitchFamily="49" charset="-122"/>
              </a:rPr>
              <a:t>（</a:t>
            </a:r>
            <a:r>
              <a:rPr lang="en-US" altLang="zh-CN" sz="2585">
                <a:ea typeface="仿宋_GB2312" pitchFamily="49" charset="-122"/>
              </a:rPr>
              <a:t>&lt;</a:t>
            </a:r>
            <a:r>
              <a:rPr lang="zh-CN" altLang="en-US" sz="2585">
                <a:ea typeface="仿宋_GB2312" pitchFamily="49" charset="-122"/>
              </a:rPr>
              <a:t>变量赋初值语句</a:t>
            </a:r>
            <a:r>
              <a:rPr lang="en-US" altLang="zh-CN" sz="2585">
                <a:ea typeface="仿宋_GB2312" pitchFamily="49" charset="-122"/>
              </a:rPr>
              <a:t>&gt; ; &lt;</a:t>
            </a:r>
            <a:r>
              <a:rPr lang="zh-CN" altLang="en-US" sz="2585">
                <a:ea typeface="仿宋_GB2312" pitchFamily="49" charset="-122"/>
              </a:rPr>
              <a:t>条件表达式</a:t>
            </a:r>
            <a:r>
              <a:rPr lang="en-US" altLang="zh-CN" sz="2585">
                <a:ea typeface="仿宋_GB2312" pitchFamily="49" charset="-122"/>
              </a:rPr>
              <a:t>&gt; ; &lt;</a:t>
            </a:r>
            <a:r>
              <a:rPr lang="zh-CN" altLang="en-US" sz="2585">
                <a:ea typeface="仿宋_GB2312" pitchFamily="49" charset="-122"/>
              </a:rPr>
              <a:t>变量增值语句</a:t>
            </a:r>
            <a:r>
              <a:rPr lang="en-US" altLang="zh-CN" sz="2585">
                <a:ea typeface="仿宋_GB2312" pitchFamily="49" charset="-122"/>
              </a:rPr>
              <a:t>&gt;</a:t>
            </a:r>
            <a:r>
              <a:rPr lang="zh-CN" altLang="en-US" sz="2585">
                <a:ea typeface="仿宋_GB2312" pitchFamily="49" charset="-122"/>
              </a:rPr>
              <a:t>）</a:t>
            </a:r>
            <a:endParaRPr lang="zh-CN" altLang="en-US" sz="2585"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        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循环体语句或语句块；</a:t>
            </a:r>
            <a:endParaRPr lang="zh-CN" altLang="en-US" sz="2585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383931" y="3144716"/>
            <a:ext cx="2359941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rgbClr val="990033"/>
                </a:solidFill>
              </a:rPr>
              <a:t>2.</a:t>
            </a:r>
            <a:r>
              <a:rPr lang="zh-CN" altLang="en-US" sz="2955">
                <a:solidFill>
                  <a:srgbClr val="990033"/>
                </a:solidFill>
              </a:rPr>
              <a:t>执行过程：</a:t>
            </a:r>
            <a:endParaRPr lang="zh-CN" altLang="en-US" sz="2955">
              <a:solidFill>
                <a:srgbClr val="990033"/>
              </a:solidFill>
            </a:endParaRPr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auto">
          <a:xfrm>
            <a:off x="251450" y="3847366"/>
            <a:ext cx="4221027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ea typeface="仿宋_GB2312" pitchFamily="49" charset="-122"/>
              </a:rPr>
              <a:t>(1)</a:t>
            </a:r>
            <a:r>
              <a:rPr lang="zh-CN" altLang="en-US" sz="2585" dirty="0">
                <a:ea typeface="仿宋_GB2312" pitchFamily="49" charset="-122"/>
              </a:rPr>
              <a:t>执行“变量赋初值语句”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60850" name="Text Box 18"/>
          <p:cNvSpPr txBox="1">
            <a:spLocks noChangeArrowheads="1"/>
          </p:cNvSpPr>
          <p:nvPr/>
        </p:nvSpPr>
        <p:spPr bwMode="auto">
          <a:xfrm>
            <a:off x="0" y="5783314"/>
            <a:ext cx="74676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ea typeface="仿宋_GB2312" pitchFamily="49" charset="-122"/>
              </a:rPr>
              <a:t>（</a:t>
            </a:r>
            <a:r>
              <a:rPr lang="en-US" altLang="zh-CN" sz="2585" dirty="0">
                <a:ea typeface="仿宋_GB2312" pitchFamily="49" charset="-122"/>
              </a:rPr>
              <a:t>3)</a:t>
            </a:r>
            <a:r>
              <a:rPr lang="zh-CN" altLang="en-US" sz="2585" dirty="0">
                <a:ea typeface="仿宋_GB2312" pitchFamily="49" charset="-122"/>
              </a:rPr>
              <a:t>执行“变量增值语句”</a:t>
            </a:r>
            <a:r>
              <a:rPr lang="en-US" altLang="zh-CN" sz="2585" dirty="0">
                <a:ea typeface="仿宋_GB2312" pitchFamily="49" charset="-122"/>
              </a:rPr>
              <a:t>,</a:t>
            </a:r>
            <a:r>
              <a:rPr lang="zh-CN" altLang="en-US" sz="2585" dirty="0">
                <a:ea typeface="仿宋_GB2312" pitchFamily="49" charset="-122"/>
              </a:rPr>
              <a:t>转到（</a:t>
            </a:r>
            <a:r>
              <a:rPr lang="en-US" altLang="zh-CN" sz="2585" dirty="0">
                <a:ea typeface="仿宋_GB2312" pitchFamily="49" charset="-122"/>
              </a:rPr>
              <a:t>2</a:t>
            </a:r>
            <a:r>
              <a:rPr lang="zh-CN" altLang="en-US" sz="2585" dirty="0">
                <a:ea typeface="仿宋_GB2312" pitchFamily="49" charset="-122"/>
              </a:rPr>
              <a:t>）继续执行。</a:t>
            </a:r>
            <a:endParaRPr lang="zh-CN" altLang="en-US" sz="2585" dirty="0">
              <a:ea typeface="仿宋_GB2312" pitchFamily="49" charset="-122"/>
            </a:endParaRPr>
          </a:p>
        </p:txBody>
      </p:sp>
      <p:grpSp>
        <p:nvGrpSpPr>
          <p:cNvPr id="760851" name="Group 19"/>
          <p:cNvGrpSpPr/>
          <p:nvPr/>
        </p:nvGrpSpPr>
        <p:grpSpPr bwMode="auto">
          <a:xfrm>
            <a:off x="251450" y="4494334"/>
            <a:ext cx="9080119" cy="1285142"/>
            <a:chOff x="319" y="2896"/>
            <a:chExt cx="5720" cy="877"/>
          </a:xfrm>
        </p:grpSpPr>
        <p:sp>
          <p:nvSpPr>
            <p:cNvPr id="51209" name="Text Box 20"/>
            <p:cNvSpPr txBox="1">
              <a:spLocks noChangeArrowheads="1"/>
            </p:cNvSpPr>
            <p:nvPr/>
          </p:nvSpPr>
          <p:spPr bwMode="auto">
            <a:xfrm>
              <a:off x="319" y="2896"/>
              <a:ext cx="5720" cy="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 dirty="0">
                  <a:ea typeface="仿宋_GB2312" pitchFamily="49" charset="-122"/>
                </a:rPr>
                <a:t>(</a:t>
              </a:r>
              <a:r>
                <a:rPr lang="en-US" altLang="zh-CN" sz="2585" dirty="0">
                  <a:ea typeface="仿宋_GB2312" pitchFamily="49" charset="-122"/>
                </a:rPr>
                <a:t>2)</a:t>
              </a:r>
              <a:r>
                <a:rPr lang="zh-CN" altLang="en-US" sz="2585" dirty="0">
                  <a:ea typeface="仿宋_GB2312" pitchFamily="49" charset="-122"/>
                </a:rPr>
                <a:t>判断“条件表达式”，</a:t>
              </a:r>
              <a:endParaRPr lang="zh-CN" altLang="en-US" sz="2585" dirty="0">
                <a:ea typeface="仿宋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ea typeface="仿宋_GB2312" pitchFamily="49" charset="-122"/>
                </a:rPr>
                <a:t>          真：执行“循环体语句或语句块”</a:t>
              </a:r>
              <a:r>
                <a:rPr lang="en-US" altLang="zh-CN" sz="2585" dirty="0">
                  <a:ea typeface="仿宋_GB2312" pitchFamily="49" charset="-122"/>
                </a:rPr>
                <a:t>,</a:t>
              </a:r>
              <a:r>
                <a:rPr lang="zh-CN" altLang="en-US" sz="2585" dirty="0">
                  <a:ea typeface="仿宋_GB2312" pitchFamily="49" charset="-122"/>
                </a:rPr>
                <a:t>继续执行第（</a:t>
              </a:r>
              <a:r>
                <a:rPr lang="en-US" altLang="zh-CN" sz="2585" dirty="0">
                  <a:ea typeface="仿宋_GB2312" pitchFamily="49" charset="-122"/>
                </a:rPr>
                <a:t>3</a:t>
              </a:r>
              <a:r>
                <a:rPr lang="zh-CN" altLang="en-US" sz="2585" dirty="0">
                  <a:ea typeface="仿宋_GB2312" pitchFamily="49" charset="-122"/>
                </a:rPr>
                <a:t>）步。</a:t>
              </a:r>
              <a:endParaRPr lang="zh-CN" altLang="en-US" sz="2585" dirty="0">
                <a:ea typeface="仿宋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 dirty="0">
                  <a:ea typeface="仿宋_GB2312" pitchFamily="49" charset="-122"/>
                </a:rPr>
                <a:t>          假：循环结束，退出。</a:t>
              </a:r>
              <a:endParaRPr lang="zh-CN" altLang="en-US" sz="2585" dirty="0">
                <a:ea typeface="仿宋_GB2312" pitchFamily="49" charset="-122"/>
              </a:endParaRPr>
            </a:p>
          </p:txBody>
        </p:sp>
        <p:sp>
          <p:nvSpPr>
            <p:cNvPr id="51210" name="AutoShape 21"/>
            <p:cNvSpPr/>
            <p:nvPr/>
          </p:nvSpPr>
          <p:spPr bwMode="auto">
            <a:xfrm>
              <a:off x="780" y="3282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5" grpId="0" animBg="1" autoUpdateAnimBg="0"/>
      <p:bldP spid="760846" grpId="0" autoUpdateAnimBg="0"/>
      <p:bldP spid="760847" grpId="0" autoUpdateAnimBg="0"/>
      <p:bldP spid="760848" grpId="0" autoUpdateAnimBg="0"/>
      <p:bldP spid="760849" grpId="0" autoUpdateAnimBg="0"/>
      <p:bldP spid="76085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9" name="Text Box 3"/>
          <p:cNvSpPr txBox="1">
            <a:spLocks noChangeArrowheads="1"/>
          </p:cNvSpPr>
          <p:nvPr/>
        </p:nvSpPr>
        <p:spPr bwMode="auto">
          <a:xfrm>
            <a:off x="451338" y="1077058"/>
            <a:ext cx="131959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 i="1">
                <a:ea typeface="仿宋_GB2312" pitchFamily="49" charset="-122"/>
              </a:rPr>
              <a:t>1. </a:t>
            </a:r>
            <a:r>
              <a:rPr lang="zh-CN" altLang="en-US" sz="2215" i="1">
                <a:ea typeface="仿宋_GB2312" pitchFamily="49" charset="-122"/>
              </a:rPr>
              <a:t>语法</a:t>
            </a:r>
            <a:r>
              <a:rPr lang="zh-CN" altLang="en-US" sz="2215">
                <a:ea typeface="仿宋_GB2312" pitchFamily="49" charset="-122"/>
              </a:rPr>
              <a:t>：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36260" name="Text Box 4"/>
          <p:cNvSpPr txBox="1">
            <a:spLocks noChangeArrowheads="1"/>
          </p:cNvSpPr>
          <p:nvPr/>
        </p:nvSpPr>
        <p:spPr bwMode="auto">
          <a:xfrm>
            <a:off x="1600200" y="1011116"/>
            <a:ext cx="75438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repeat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循环次数表达式</a:t>
            </a:r>
            <a:r>
              <a:rPr lang="en-US" altLang="zh-CN" sz="2215">
                <a:ea typeface="仿宋_GB2312" pitchFamily="49" charset="-122"/>
              </a:rPr>
              <a:t>&gt; </a:t>
            </a:r>
            <a:r>
              <a:rPr lang="zh-CN" altLang="en-US" sz="2215">
                <a:ea typeface="仿宋_GB2312" pitchFamily="49" charset="-122"/>
              </a:rPr>
              <a:t>）    循环体语句或语句块；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451339" y="1318846"/>
            <a:ext cx="483779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ea typeface="仿宋_GB2312" pitchFamily="49" charset="-122"/>
              </a:rPr>
              <a:t>2. </a:t>
            </a:r>
            <a:r>
              <a:rPr lang="zh-CN" altLang="en-US" sz="2215">
                <a:ea typeface="仿宋_GB2312" pitchFamily="49" charset="-122"/>
              </a:rPr>
              <a:t>例</a:t>
            </a:r>
            <a:r>
              <a:rPr lang="en-US" altLang="zh-CN" sz="2215">
                <a:ea typeface="仿宋_GB2312" pitchFamily="49" charset="-122"/>
              </a:rPr>
              <a:t>11   </a:t>
            </a:r>
            <a:r>
              <a:rPr lang="zh-CN" altLang="en-US" sz="2215" i="1">
                <a:ea typeface="仿宋_GB2312" pitchFamily="49" charset="-122"/>
              </a:rPr>
              <a:t>用 </a:t>
            </a:r>
            <a:r>
              <a:rPr lang="en-US" altLang="zh-CN" sz="2585" i="1">
                <a:ea typeface="仿宋_GB2312" pitchFamily="49" charset="-122"/>
              </a:rPr>
              <a:t>repeat</a:t>
            </a:r>
            <a:r>
              <a:rPr lang="zh-CN" altLang="en-US" sz="2215" i="1">
                <a:ea typeface="仿宋_GB2312" pitchFamily="49" charset="-122"/>
              </a:rPr>
              <a:t>语句实现</a:t>
            </a:r>
            <a:r>
              <a:rPr lang="en-US" altLang="zh-CN" sz="2215" i="1">
                <a:ea typeface="仿宋_GB2312" pitchFamily="49" charset="-122"/>
              </a:rPr>
              <a:t>8</a:t>
            </a:r>
            <a:r>
              <a:rPr lang="zh-CN" altLang="en-US" sz="2215" i="1">
                <a:ea typeface="仿宋_GB2312" pitchFamily="49" charset="-122"/>
              </a:rPr>
              <a:t>位乘法器</a:t>
            </a:r>
            <a:endParaRPr lang="zh-CN" altLang="en-US" sz="2215" i="1">
              <a:ea typeface="仿宋_GB2312" pitchFamily="49" charset="-122"/>
            </a:endParaRP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750152" y="1749891"/>
            <a:ext cx="5121520" cy="49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module</a:t>
            </a:r>
            <a:r>
              <a:rPr lang="en-US" altLang="zh-CN" sz="1845" dirty="0">
                <a:ea typeface="仿宋_GB2312" pitchFamily="49" charset="-122"/>
              </a:rPr>
              <a:t> </a:t>
            </a:r>
            <a:r>
              <a:rPr lang="en-US" altLang="zh-CN" sz="1845" dirty="0" err="1">
                <a:ea typeface="仿宋_GB2312" pitchFamily="49" charset="-122"/>
              </a:rPr>
              <a:t>mult_repeat</a:t>
            </a:r>
            <a:r>
              <a:rPr lang="en-US" altLang="zh-CN" sz="1845" dirty="0">
                <a:ea typeface="仿宋_GB2312" pitchFamily="49" charset="-122"/>
              </a:rPr>
              <a:t>(</a:t>
            </a:r>
            <a:r>
              <a:rPr lang="en-US" altLang="zh-CN" sz="1845" dirty="0" err="1">
                <a:ea typeface="仿宋_GB2312" pitchFamily="49" charset="-122"/>
              </a:rPr>
              <a:t>outcome,a,b</a:t>
            </a:r>
            <a:r>
              <a:rPr lang="en-US" altLang="zh-CN" sz="1845" dirty="0">
                <a:ea typeface="仿宋_GB2312" pitchFamily="49" charset="-122"/>
              </a:rPr>
              <a:t>);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parameter</a:t>
            </a:r>
            <a:r>
              <a:rPr lang="en-US" altLang="zh-CN" sz="1845" dirty="0">
                <a:ea typeface="仿宋_GB2312" pitchFamily="49" charset="-122"/>
              </a:rPr>
              <a:t>   size=8 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1845" dirty="0">
                <a:ea typeface="仿宋_GB2312" pitchFamily="49" charset="-122"/>
              </a:rPr>
              <a:t>[2*size:1]  outcome;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1845" dirty="0">
                <a:ea typeface="仿宋_GB2312" pitchFamily="49" charset="-122"/>
              </a:rPr>
              <a:t>[size:1] </a:t>
            </a:r>
            <a:r>
              <a:rPr lang="en-US" altLang="zh-CN" sz="1845" dirty="0" err="1">
                <a:ea typeface="仿宋_GB2312" pitchFamily="49" charset="-122"/>
              </a:rPr>
              <a:t>a,b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1845" dirty="0">
                <a:ea typeface="仿宋_GB2312" pitchFamily="49" charset="-122"/>
              </a:rPr>
              <a:t>[2*size:1]  </a:t>
            </a:r>
            <a:r>
              <a:rPr lang="en-US" altLang="zh-CN" sz="1845" dirty="0" err="1">
                <a:ea typeface="仿宋_GB2312" pitchFamily="49" charset="-122"/>
              </a:rPr>
              <a:t>outcome,temp_a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reg</a:t>
            </a:r>
            <a:r>
              <a:rPr lang="en-US" altLang="zh-CN" sz="1845" dirty="0">
                <a:ea typeface="仿宋_GB2312" pitchFamily="49" charset="-122"/>
              </a:rPr>
              <a:t>[size:1] </a:t>
            </a:r>
            <a:r>
              <a:rPr lang="en-US" altLang="zh-CN" sz="1845" dirty="0" err="1">
                <a:ea typeface="仿宋_GB2312" pitchFamily="49" charset="-122"/>
              </a:rPr>
              <a:t>temp_b</a:t>
            </a:r>
            <a:r>
              <a:rPr lang="en-US" altLang="zh-CN" sz="1845" dirty="0">
                <a:ea typeface="仿宋_GB2312" pitchFamily="49" charset="-122"/>
              </a:rPr>
              <a:t>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always</a:t>
            </a:r>
            <a:r>
              <a:rPr lang="en-US" altLang="zh-CN" sz="1845" dirty="0">
                <a:ea typeface="仿宋_GB2312" pitchFamily="49" charset="-122"/>
              </a:rPr>
              <a:t> @(a or b)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outcome=0;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</a:t>
            </a:r>
            <a:r>
              <a:rPr lang="en-US" altLang="zh-CN" sz="1845" dirty="0" err="1">
                <a:ea typeface="仿宋_GB2312" pitchFamily="49" charset="-122"/>
              </a:rPr>
              <a:t>temp_a</a:t>
            </a:r>
            <a:r>
              <a:rPr lang="en-US" altLang="zh-CN" sz="1845" dirty="0">
                <a:ea typeface="仿宋_GB2312" pitchFamily="49" charset="-122"/>
              </a:rPr>
              <a:t>=a;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</a:t>
            </a:r>
            <a:r>
              <a:rPr lang="en-US" altLang="zh-CN" sz="1845" dirty="0" err="1">
                <a:ea typeface="仿宋_GB2312" pitchFamily="49" charset="-122"/>
              </a:rPr>
              <a:t>temp_b</a:t>
            </a:r>
            <a:r>
              <a:rPr lang="en-US" altLang="zh-CN" sz="1845" dirty="0">
                <a:ea typeface="仿宋_GB2312" pitchFamily="49" charset="-122"/>
              </a:rPr>
              <a:t>=b;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repeat</a:t>
            </a:r>
            <a:r>
              <a:rPr lang="en-US" altLang="zh-CN" sz="1845" dirty="0">
                <a:ea typeface="仿宋_GB2312" pitchFamily="49" charset="-122"/>
              </a:rPr>
              <a:t>(size)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begin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if</a:t>
            </a:r>
            <a:r>
              <a:rPr lang="en-US" altLang="zh-CN" sz="1845" dirty="0">
                <a:ea typeface="仿宋_GB2312" pitchFamily="49" charset="-122"/>
              </a:rPr>
              <a:t>(</a:t>
            </a:r>
            <a:r>
              <a:rPr lang="en-US" altLang="zh-CN" sz="1845" dirty="0" err="1">
                <a:ea typeface="仿宋_GB2312" pitchFamily="49" charset="-122"/>
              </a:rPr>
              <a:t>temp_b</a:t>
            </a:r>
            <a:r>
              <a:rPr lang="en-US" altLang="zh-CN" sz="1845" dirty="0">
                <a:ea typeface="仿宋_GB2312" pitchFamily="49" charset="-122"/>
              </a:rPr>
              <a:t>[1])  outcome=</a:t>
            </a:r>
            <a:r>
              <a:rPr lang="en-US" altLang="zh-CN" sz="1845" dirty="0" err="1">
                <a:ea typeface="仿宋_GB2312" pitchFamily="49" charset="-122"/>
              </a:rPr>
              <a:t>outcome+temp_a</a:t>
            </a:r>
            <a:r>
              <a:rPr lang="en-US" altLang="zh-CN" sz="1845" dirty="0">
                <a:ea typeface="仿宋_GB2312" pitchFamily="49" charset="-122"/>
              </a:rPr>
              <a:t> ;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   </a:t>
            </a:r>
            <a:r>
              <a:rPr lang="en-US" altLang="zh-CN" sz="1845" dirty="0" err="1">
                <a:ea typeface="仿宋_GB2312" pitchFamily="49" charset="-122"/>
              </a:rPr>
              <a:t>temp_a</a:t>
            </a:r>
            <a:r>
              <a:rPr lang="en-US" altLang="zh-CN" sz="1845" dirty="0">
                <a:ea typeface="仿宋_GB2312" pitchFamily="49" charset="-122"/>
              </a:rPr>
              <a:t>=</a:t>
            </a:r>
            <a:r>
              <a:rPr lang="en-US" altLang="zh-CN" sz="1845" dirty="0" err="1">
                <a:ea typeface="仿宋_GB2312" pitchFamily="49" charset="-122"/>
              </a:rPr>
              <a:t>temp_a</a:t>
            </a:r>
            <a:r>
              <a:rPr lang="en-US" altLang="zh-CN" sz="1845" dirty="0">
                <a:ea typeface="仿宋_GB2312" pitchFamily="49" charset="-122"/>
              </a:rPr>
              <a:t>&lt;&lt; 1;//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   </a:t>
            </a:r>
            <a:r>
              <a:rPr lang="en-US" altLang="zh-CN" sz="1845" dirty="0" err="1">
                <a:ea typeface="仿宋_GB2312" pitchFamily="49" charset="-122"/>
              </a:rPr>
              <a:t>temp_b</a:t>
            </a:r>
            <a:r>
              <a:rPr lang="en-US" altLang="zh-CN" sz="1845" dirty="0">
                <a:ea typeface="仿宋_GB2312" pitchFamily="49" charset="-122"/>
              </a:rPr>
              <a:t>=</a:t>
            </a:r>
            <a:r>
              <a:rPr lang="en-US" altLang="zh-CN" sz="1845" dirty="0" err="1">
                <a:ea typeface="仿宋_GB2312" pitchFamily="49" charset="-122"/>
              </a:rPr>
              <a:t>temp_b</a:t>
            </a:r>
            <a:r>
              <a:rPr lang="en-US" altLang="zh-CN" sz="1845" dirty="0">
                <a:ea typeface="仿宋_GB2312" pitchFamily="49" charset="-122"/>
              </a:rPr>
              <a:t>&gt;&gt; 1;//</a:t>
            </a:r>
            <a:endParaRPr lang="en-US" altLang="zh-CN" sz="1845" dirty="0"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>
                <a:ea typeface="仿宋_GB2312" pitchFamily="49" charset="-122"/>
              </a:rPr>
              <a:t>   </a:t>
            </a:r>
            <a:r>
              <a:rPr lang="en-US" altLang="zh-CN" sz="1845" dirty="0">
                <a:solidFill>
                  <a:schemeClr val="accent2"/>
                </a:solidFill>
                <a:ea typeface="仿宋_GB2312" pitchFamily="49" charset="-122"/>
              </a:rPr>
              <a:t>end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45" dirty="0" err="1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1845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36263" name="Oval 7"/>
          <p:cNvSpPr>
            <a:spLocks noChangeArrowheads="1"/>
          </p:cNvSpPr>
          <p:nvPr/>
        </p:nvSpPr>
        <p:spPr bwMode="auto">
          <a:xfrm>
            <a:off x="742312" y="4869160"/>
            <a:ext cx="4837799" cy="1224136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36264" name="Line 8"/>
          <p:cNvSpPr>
            <a:spLocks noChangeShapeType="1"/>
          </p:cNvSpPr>
          <p:nvPr/>
        </p:nvSpPr>
        <p:spPr bwMode="auto">
          <a:xfrm flipH="1">
            <a:off x="3657600" y="4224704"/>
            <a:ext cx="838200" cy="84406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/>
          </a:p>
        </p:txBody>
      </p:sp>
      <p:sp>
        <p:nvSpPr>
          <p:cNvPr id="736265" name="Rectangle 9"/>
          <p:cNvSpPr>
            <a:spLocks noChangeArrowheads="1"/>
          </p:cNvSpPr>
          <p:nvPr/>
        </p:nvSpPr>
        <p:spPr bwMode="auto">
          <a:xfrm>
            <a:off x="2971801" y="3873012"/>
            <a:ext cx="2170787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>
                <a:solidFill>
                  <a:srgbClr val="FF0066"/>
                </a:solidFill>
                <a:ea typeface="仿宋_GB2312" pitchFamily="49" charset="-122"/>
              </a:rPr>
              <a:t>循环体语句块；</a:t>
            </a:r>
            <a:endParaRPr lang="zh-CN" altLang="en-US" sz="2215">
              <a:solidFill>
                <a:srgbClr val="FF0066"/>
              </a:solidFill>
              <a:ea typeface="仿宋_GB2312" pitchFamily="49" charset="-122"/>
            </a:endParaRPr>
          </a:p>
        </p:txBody>
      </p:sp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323528" y="210042"/>
            <a:ext cx="1906291" cy="49013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chemeClr val="tx2"/>
                </a:solidFill>
              </a:rPr>
              <a:t>2 </a:t>
            </a:r>
            <a:r>
              <a:rPr lang="en-US" altLang="zh-CN" sz="2585" dirty="0"/>
              <a:t>repeat</a:t>
            </a:r>
            <a:r>
              <a:rPr lang="zh-CN" altLang="en-US" sz="2585" dirty="0"/>
              <a:t>语句</a:t>
            </a:r>
            <a:endParaRPr lang="zh-CN" altLang="en-US" sz="258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autoUpdateAnimBg="0"/>
      <p:bldP spid="736260" grpId="0" autoUpdateAnimBg="0"/>
      <p:bldP spid="736261" grpId="0" autoUpdateAnimBg="0"/>
      <p:bldP spid="736262" grpId="0" autoUpdateAnimBg="0"/>
      <p:bldP spid="73626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362950" cy="777875"/>
          </a:xfrm>
          <a:solidFill>
            <a:srgbClr val="FF9933"/>
          </a:solidFill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2955" b="1"/>
              <a:t>3 </a:t>
            </a:r>
            <a:r>
              <a:rPr lang="en-US" altLang="zh-CN" sz="2955" b="1">
                <a:solidFill>
                  <a:schemeClr val="tx1"/>
                </a:solidFill>
              </a:rPr>
              <a:t>while</a:t>
            </a:r>
            <a:r>
              <a:rPr lang="zh-CN" altLang="en-US" sz="2955" b="1">
                <a:solidFill>
                  <a:schemeClr val="tx1"/>
                </a:solidFill>
              </a:rPr>
              <a:t>和</a:t>
            </a:r>
            <a:r>
              <a:rPr lang="en-US" altLang="zh-CN" sz="2955" b="1">
                <a:solidFill>
                  <a:schemeClr val="tx1"/>
                </a:solidFill>
              </a:rPr>
              <a:t>forever</a:t>
            </a:r>
            <a:r>
              <a:rPr lang="zh-CN" altLang="en-US" sz="2955" b="1">
                <a:solidFill>
                  <a:schemeClr val="tx1"/>
                </a:solidFill>
              </a:rPr>
              <a:t>语句</a:t>
            </a:r>
            <a:endParaRPr lang="zh-CN" altLang="en-US" sz="2955" b="1">
              <a:solidFill>
                <a:schemeClr val="tx1"/>
              </a:solidFill>
            </a:endParaRPr>
          </a:p>
        </p:txBody>
      </p:sp>
      <p:sp>
        <p:nvSpPr>
          <p:cNvPr id="737283" name="Text Box 3"/>
          <p:cNvSpPr txBox="1">
            <a:spLocks noChangeArrowheads="1"/>
          </p:cNvSpPr>
          <p:nvPr/>
        </p:nvSpPr>
        <p:spPr bwMode="auto">
          <a:xfrm>
            <a:off x="228601" y="1669074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i="1">
                <a:ea typeface="仿宋_GB2312" pitchFamily="49" charset="-122"/>
              </a:rPr>
              <a:t>语法：</a:t>
            </a:r>
            <a:endParaRPr lang="zh-CN" altLang="en-US" sz="2215" i="1">
              <a:ea typeface="仿宋_GB2312" pitchFamily="49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685800" y="2091105"/>
            <a:ext cx="68580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while</a:t>
            </a:r>
            <a:r>
              <a:rPr lang="en-US" altLang="zh-CN" sz="2215">
                <a:ea typeface="仿宋_GB2312" pitchFamily="49" charset="-122"/>
              </a:rPr>
              <a:t> </a:t>
            </a:r>
            <a:r>
              <a:rPr lang="zh-CN" altLang="en-US" sz="2215">
                <a:ea typeface="仿宋_GB2312" pitchFamily="49" charset="-122"/>
              </a:rPr>
              <a:t>（</a:t>
            </a:r>
            <a:r>
              <a:rPr lang="en-US" altLang="zh-CN" sz="2215">
                <a:ea typeface="仿宋_GB2312" pitchFamily="49" charset="-122"/>
              </a:rPr>
              <a:t>&lt;</a:t>
            </a:r>
            <a:r>
              <a:rPr lang="zh-CN" altLang="en-US" sz="2215">
                <a:ea typeface="仿宋_GB2312" pitchFamily="49" charset="-122"/>
              </a:rPr>
              <a:t>条件表达式</a:t>
            </a:r>
            <a:r>
              <a:rPr lang="en-US" altLang="zh-CN" sz="2215">
                <a:ea typeface="仿宋_GB2312" pitchFamily="49" charset="-122"/>
              </a:rPr>
              <a:t>&gt; </a:t>
            </a:r>
            <a:r>
              <a:rPr lang="zh-CN" altLang="en-US" sz="2215">
                <a:ea typeface="仿宋_GB2312" pitchFamily="49" charset="-122"/>
              </a:rPr>
              <a:t>）    循环体语句或语句块；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04800" y="1062405"/>
            <a:ext cx="263565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990033"/>
                </a:solidFill>
              </a:rPr>
              <a:t>一、 </a:t>
            </a:r>
            <a:r>
              <a:rPr lang="en-US" altLang="zh-CN" sz="2955">
                <a:solidFill>
                  <a:srgbClr val="990033"/>
                </a:solidFill>
              </a:rPr>
              <a:t>while</a:t>
            </a:r>
            <a:r>
              <a:rPr lang="zh-CN" altLang="en-US" sz="2955">
                <a:solidFill>
                  <a:srgbClr val="990033"/>
                </a:solidFill>
              </a:rPr>
              <a:t>语句</a:t>
            </a:r>
            <a:endParaRPr lang="zh-CN" altLang="en-US" sz="2955">
              <a:solidFill>
                <a:srgbClr val="990033"/>
              </a:solidFill>
            </a:endParaRP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304800" y="2961543"/>
            <a:ext cx="2887329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solidFill>
                  <a:srgbClr val="990033"/>
                </a:solidFill>
              </a:rPr>
              <a:t>二、 </a:t>
            </a:r>
            <a:r>
              <a:rPr lang="en-US" altLang="zh-CN" sz="2955">
                <a:solidFill>
                  <a:srgbClr val="990033"/>
                </a:solidFill>
              </a:rPr>
              <a:t>forever</a:t>
            </a:r>
            <a:r>
              <a:rPr lang="zh-CN" altLang="en-US" sz="2955">
                <a:solidFill>
                  <a:srgbClr val="990033"/>
                </a:solidFill>
              </a:rPr>
              <a:t>语句</a:t>
            </a:r>
            <a:endParaRPr lang="zh-CN" altLang="en-US" sz="2955">
              <a:solidFill>
                <a:srgbClr val="990033"/>
              </a:solidFill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457200" y="4341935"/>
            <a:ext cx="685800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ea typeface="仿宋_GB2312" pitchFamily="49" charset="-122"/>
              </a:rPr>
              <a:t>Forever       </a:t>
            </a:r>
            <a:r>
              <a:rPr lang="zh-CN" altLang="en-US" sz="2215">
                <a:ea typeface="仿宋_GB2312" pitchFamily="49" charset="-122"/>
              </a:rPr>
              <a:t>循环体语句或语句块；</a:t>
            </a:r>
            <a:endParaRPr lang="zh-CN" altLang="en-US" sz="2215">
              <a:ea typeface="仿宋_GB2312" pitchFamily="49" charset="-122"/>
            </a:endParaRP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304801" y="3638551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15" i="1">
                <a:ea typeface="仿宋_GB2312" pitchFamily="49" charset="-122"/>
              </a:rPr>
              <a:t>语法：</a:t>
            </a:r>
            <a:endParaRPr lang="zh-CN" altLang="en-US" sz="2215" i="1">
              <a:ea typeface="仿宋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autoUpdateAnimBg="0"/>
      <p:bldP spid="737284" grpId="0" autoUpdateAnimBg="0"/>
      <p:bldP spid="737285" grpId="0" autoUpdateAnimBg="0"/>
      <p:bldP spid="737286" grpId="0" autoUpdateAnimBg="0"/>
      <p:bldP spid="737287" grpId="0" autoUpdateAnimBg="0"/>
      <p:bldP spid="73728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84639" y="1931377"/>
            <a:ext cx="7100021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二、过程块之间（ </a:t>
            </a:r>
            <a:r>
              <a:rPr lang="en-US" altLang="zh-CN" sz="2585">
                <a:ea typeface="仿宋_GB2312" pitchFamily="49" charset="-122"/>
              </a:rPr>
              <a:t>always</a:t>
            </a:r>
            <a:r>
              <a:rPr lang="zh-CN" altLang="en-US" sz="2585">
                <a:ea typeface="仿宋_GB2312" pitchFamily="49" charset="-122"/>
              </a:rPr>
              <a:t>， </a:t>
            </a:r>
            <a:r>
              <a:rPr lang="en-US" altLang="zh-CN" sz="2585">
                <a:ea typeface="仿宋_GB2312" pitchFamily="49" charset="-122"/>
              </a:rPr>
              <a:t>initial </a:t>
            </a:r>
            <a:r>
              <a:rPr lang="zh-CN" altLang="en-US" sz="2585">
                <a:ea typeface="仿宋_GB2312" pitchFamily="49" charset="-122"/>
              </a:rPr>
              <a:t>）：并行执行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184638" y="1333500"/>
            <a:ext cx="665118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一、</a:t>
            </a:r>
            <a:r>
              <a:rPr lang="en-US" altLang="zh-CN" sz="2585">
                <a:ea typeface="仿宋_GB2312" pitchFamily="49" charset="-122"/>
              </a:rPr>
              <a:t>assign</a:t>
            </a:r>
            <a:r>
              <a:rPr lang="zh-CN" altLang="en-US" sz="2585">
                <a:ea typeface="仿宋_GB2312" pitchFamily="49" charset="-122"/>
              </a:rPr>
              <a:t>语句之间：</a:t>
            </a:r>
            <a:r>
              <a:rPr lang="zh-CN" altLang="en-US" sz="2585">
                <a:solidFill>
                  <a:schemeClr val="tx2"/>
                </a:solidFill>
                <a:ea typeface="仿宋_GB2312" pitchFamily="49" charset="-122"/>
              </a:rPr>
              <a:t>并行执行（同时执行）</a:t>
            </a:r>
            <a:endParaRPr lang="zh-CN" altLang="en-US" sz="2585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184639" y="2728546"/>
            <a:ext cx="6070893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三、 </a:t>
            </a:r>
            <a:r>
              <a:rPr lang="en-US" altLang="zh-CN" sz="2585">
                <a:ea typeface="仿宋_GB2312" pitchFamily="49" charset="-122"/>
              </a:rPr>
              <a:t>assign</a:t>
            </a:r>
            <a:r>
              <a:rPr lang="zh-CN" altLang="en-US" sz="2585">
                <a:ea typeface="仿宋_GB2312" pitchFamily="49" charset="-122"/>
              </a:rPr>
              <a:t>语句与过程块之间：并行执行</a:t>
            </a:r>
            <a:endParaRPr lang="zh-CN" altLang="en-US" sz="2585">
              <a:ea typeface="仿宋_GB2312" pitchFamily="49" charset="-122"/>
            </a:endParaRP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252047" y="3327889"/>
            <a:ext cx="5524269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ea typeface="仿宋_GB2312" pitchFamily="49" charset="-122"/>
              </a:rPr>
              <a:t>四、 过程块（ </a:t>
            </a:r>
            <a:r>
              <a:rPr lang="en-US" altLang="zh-CN" sz="2585">
                <a:ea typeface="仿宋_GB2312" pitchFamily="49" charset="-122"/>
              </a:rPr>
              <a:t>always</a:t>
            </a:r>
            <a:r>
              <a:rPr lang="zh-CN" altLang="en-US" sz="2585">
                <a:ea typeface="仿宋_GB2312" pitchFamily="49" charset="-122"/>
              </a:rPr>
              <a:t>， </a:t>
            </a:r>
            <a:r>
              <a:rPr lang="en-US" altLang="zh-CN" sz="2585">
                <a:ea typeface="仿宋_GB2312" pitchFamily="49" charset="-122"/>
              </a:rPr>
              <a:t>initial </a:t>
            </a:r>
            <a:r>
              <a:rPr lang="zh-CN" altLang="en-US" sz="2585">
                <a:ea typeface="仿宋_GB2312" pitchFamily="49" charset="-122"/>
              </a:rPr>
              <a:t>）内部</a:t>
            </a:r>
            <a:endParaRPr lang="zh-CN" altLang="en-US" sz="2585">
              <a:ea typeface="仿宋_GB2312" pitchFamily="49" charset="-122"/>
            </a:endParaRPr>
          </a:p>
        </p:txBody>
      </p:sp>
      <p:grpSp>
        <p:nvGrpSpPr>
          <p:cNvPr id="741383" name="Group 7"/>
          <p:cNvGrpSpPr/>
          <p:nvPr/>
        </p:nvGrpSpPr>
        <p:grpSpPr bwMode="auto">
          <a:xfrm>
            <a:off x="783981" y="4258409"/>
            <a:ext cx="4913579" cy="1488832"/>
            <a:chOff x="576" y="2010"/>
            <a:chExt cx="3094" cy="1016"/>
          </a:xfrm>
        </p:grpSpPr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614" y="2010"/>
              <a:ext cx="30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solidFill>
                    <a:srgbClr val="FF0066"/>
                  </a:solidFill>
                  <a:ea typeface="仿宋_GB2312" pitchFamily="49" charset="-122"/>
                </a:rPr>
                <a:t>串行块</a:t>
              </a:r>
              <a:r>
                <a:rPr lang="zh-CN" altLang="en-US" sz="2585">
                  <a:ea typeface="仿宋_GB2312" pitchFamily="49" charset="-122"/>
                </a:rPr>
                <a:t>（</a:t>
              </a:r>
              <a:r>
                <a:rPr lang="en-US" altLang="zh-CN" sz="2585">
                  <a:ea typeface="仿宋_GB2312" pitchFamily="49" charset="-122"/>
                </a:rPr>
                <a:t>begin-end</a:t>
              </a:r>
              <a:r>
                <a:rPr lang="zh-CN" altLang="en-US" sz="2585">
                  <a:ea typeface="仿宋_GB2312" pitchFamily="49" charset="-122"/>
                </a:rPr>
                <a:t>）：</a:t>
              </a:r>
              <a:r>
                <a:rPr lang="zh-CN" altLang="en-US" sz="2585">
                  <a:solidFill>
                    <a:schemeClr val="tx2"/>
                  </a:solidFill>
                  <a:ea typeface="仿宋_GB2312" pitchFamily="49" charset="-122"/>
                </a:rPr>
                <a:t>顺序执行</a:t>
              </a:r>
              <a:endParaRPr lang="zh-CN" altLang="en-US" sz="258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4282" name="Text Box 9"/>
            <p:cNvSpPr txBox="1">
              <a:spLocks noChangeArrowheads="1"/>
            </p:cNvSpPr>
            <p:nvPr/>
          </p:nvSpPr>
          <p:spPr bwMode="auto">
            <a:xfrm>
              <a:off x="672" y="2692"/>
              <a:ext cx="29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solidFill>
                    <a:srgbClr val="FF0066"/>
                  </a:solidFill>
                  <a:ea typeface="仿宋_GB2312" pitchFamily="49" charset="-122"/>
                </a:rPr>
                <a:t>并行块</a:t>
              </a:r>
              <a:r>
                <a:rPr lang="zh-CN" altLang="en-US" sz="2585">
                  <a:ea typeface="仿宋_GB2312" pitchFamily="49" charset="-122"/>
                </a:rPr>
                <a:t>（</a:t>
              </a:r>
              <a:r>
                <a:rPr lang="en-US" altLang="zh-CN" sz="2585">
                  <a:ea typeface="仿宋_GB2312" pitchFamily="49" charset="-122"/>
                </a:rPr>
                <a:t>fork-join </a:t>
              </a:r>
              <a:r>
                <a:rPr lang="zh-CN" altLang="en-US" sz="2585">
                  <a:ea typeface="仿宋_GB2312" pitchFamily="49" charset="-122"/>
                </a:rPr>
                <a:t>）：</a:t>
              </a:r>
              <a:r>
                <a:rPr lang="zh-CN" altLang="en-US" sz="2585">
                  <a:solidFill>
                    <a:schemeClr val="tx2"/>
                  </a:solidFill>
                  <a:ea typeface="仿宋_GB2312" pitchFamily="49" charset="-122"/>
                </a:rPr>
                <a:t>并行执行</a:t>
              </a:r>
              <a:endParaRPr lang="zh-CN" altLang="en-US" sz="258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4283" name="AutoShape 10"/>
            <p:cNvSpPr/>
            <p:nvPr/>
          </p:nvSpPr>
          <p:spPr bwMode="auto">
            <a:xfrm>
              <a:off x="576" y="2112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54279" name="Rectangle 16"/>
          <p:cNvSpPr>
            <a:spLocks noChangeArrowheads="1"/>
          </p:cNvSpPr>
          <p:nvPr/>
        </p:nvSpPr>
        <p:spPr bwMode="auto">
          <a:xfrm>
            <a:off x="430383" y="114995"/>
            <a:ext cx="5298831" cy="398585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bg1"/>
                </a:solidFill>
              </a:rPr>
              <a:t>11 </a:t>
            </a:r>
            <a:r>
              <a:rPr lang="zh-CN" altLang="en-US" sz="2955">
                <a:solidFill>
                  <a:schemeClr val="bg1"/>
                </a:solidFill>
              </a:rPr>
              <a:t>语句的顺序执行与并行执行</a:t>
            </a:r>
            <a:endParaRPr lang="zh-CN" altLang="en-US" sz="2955">
              <a:solidFill>
                <a:schemeClr val="bg1"/>
              </a:solidFill>
            </a:endParaRPr>
          </a:p>
        </p:txBody>
      </p:sp>
      <p:sp>
        <p:nvSpPr>
          <p:cNvPr id="741393" name="AutoShape 17"/>
          <p:cNvSpPr>
            <a:spLocks noChangeArrowheads="1"/>
          </p:cNvSpPr>
          <p:nvPr/>
        </p:nvSpPr>
        <p:spPr bwMode="auto">
          <a:xfrm>
            <a:off x="6699738" y="3241431"/>
            <a:ext cx="2444262" cy="930520"/>
          </a:xfrm>
          <a:prstGeom prst="wedgeRoundRectCallout">
            <a:avLst>
              <a:gd name="adj1" fmla="val -90287"/>
              <a:gd name="adj2" fmla="val 91417"/>
              <a:gd name="adj3" fmla="val 16667"/>
            </a:avLst>
          </a:prstGeom>
          <a:solidFill>
            <a:srgbClr val="FFCC99"/>
          </a:solidFill>
          <a:ln w="2857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非阻塞语句类似</a:t>
            </a:r>
            <a:r>
              <a:rPr lang="zh-CN" altLang="en-US" sz="2585">
                <a:solidFill>
                  <a:schemeClr val="tx2"/>
                </a:solidFill>
              </a:rPr>
              <a:t>并行语句</a:t>
            </a:r>
            <a:endParaRPr lang="zh-CN" altLang="en-US" sz="2585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380" grpId="0" autoUpdateAnimBg="0"/>
      <p:bldP spid="741381" grpId="0" autoUpdateAnimBg="0"/>
      <p:bldP spid="741382" grpId="0" autoUpdateAnimBg="0"/>
      <p:bldP spid="74139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2046" y="733311"/>
            <a:ext cx="3788020" cy="585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reg[7:0] databus; 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reg[7:0] db; 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initial fork 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databus = 8'b00; 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#10 databus = 8'h45;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 #20 repeat(10) #10 databus = databus +1; #25repeat(5) #20 databus = databus &lt;&lt; 1; #140 databus =8'h0f;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anose="020B0604020202020204" pitchFamily="34" charset="-122"/>
              </a:rPr>
              <a:t> join </a:t>
            </a:r>
            <a:endParaRPr lang="en-US" altLang="zh-CN" sz="1475" dirty="0">
              <a:solidFill>
                <a:schemeClr val="tx1">
                  <a:lumMod val="60000"/>
                  <a:lumOff val="40000"/>
                </a:schemeClr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initial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begin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db = 8'b00;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#10 db = 8'h45;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#20 repeat(10) #10 db = db +1;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#25repeat(5) #20 db = db &lt;&lt; 1;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#140 db =8'h0f; </a:t>
            </a:r>
            <a:endParaRPr lang="en-US" altLang="zh-CN" sz="1475" dirty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75" dirty="0">
                <a:solidFill>
                  <a:srgbClr val="FF0000"/>
                </a:solidFill>
                <a:latin typeface="Arial Unicode MS" panose="020B0604020202020204" pitchFamily="34" charset="-122"/>
              </a:rPr>
              <a:t>end</a:t>
            </a:r>
            <a:r>
              <a:rPr lang="zh-CN" altLang="zh-CN" sz="1290" dirty="0">
                <a:solidFill>
                  <a:srgbClr val="FF0000"/>
                </a:solidFill>
              </a:rPr>
              <a:t> </a:t>
            </a:r>
            <a:endParaRPr lang="zh-CN" altLang="zh-CN" sz="4430" dirty="0">
              <a:solidFill>
                <a:srgbClr val="FF0000"/>
              </a:solidFill>
            </a:endParaRPr>
          </a:p>
        </p:txBody>
      </p:sp>
      <p:pic>
        <p:nvPicPr>
          <p:cNvPr id="55299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69" y="3429001"/>
            <a:ext cx="5610958" cy="2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/>
          <p:nvPr/>
        </p:nvGrpSpPr>
        <p:grpSpPr bwMode="auto">
          <a:xfrm>
            <a:off x="755576" y="188640"/>
            <a:ext cx="7057292" cy="4443046"/>
            <a:chOff x="614" y="288"/>
            <a:chExt cx="4816" cy="3032"/>
          </a:xfrm>
        </p:grpSpPr>
        <p:sp>
          <p:nvSpPr>
            <p:cNvPr id="56323" name="Text Box 3"/>
            <p:cNvSpPr txBox="1">
              <a:spLocks noChangeArrowheads="1"/>
            </p:cNvSpPr>
            <p:nvPr/>
          </p:nvSpPr>
          <p:spPr bwMode="auto">
            <a:xfrm>
              <a:off x="1341" y="1165"/>
              <a:ext cx="12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215">
                <a:ea typeface="仿宋_GB2312" pitchFamily="49" charset="-122"/>
              </a:endParaRPr>
            </a:p>
          </p:txBody>
        </p:sp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1040" y="1008"/>
              <a:ext cx="8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585">
                  <a:ea typeface="仿宋_GB2312" pitchFamily="49" charset="-122"/>
                </a:rPr>
                <a:t>概述</a:t>
              </a:r>
              <a:endParaRPr lang="zh-CN" altLang="en-US" sz="2585">
                <a:ea typeface="仿宋_GB2312" pitchFamily="49" charset="-122"/>
              </a:endParaRP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040" y="1440"/>
              <a:ext cx="227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400">
                  <a:ea typeface="仿宋_GB2312" pitchFamily="49" charset="-122"/>
                </a:rPr>
                <a:t>Verilog HDL</a:t>
              </a:r>
              <a:r>
                <a:rPr lang="zh-CN" altLang="en-US" sz="2215">
                  <a:ea typeface="仿宋_GB2312" pitchFamily="49" charset="-122"/>
                </a:rPr>
                <a:t>的基本结构</a:t>
              </a:r>
              <a:endParaRPr lang="zh-CN" altLang="en-US" sz="2215">
                <a:ea typeface="仿宋_GB2312" pitchFamily="49" charset="-122"/>
              </a:endParaRP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040" y="2208"/>
              <a:ext cx="77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15">
                  <a:ea typeface="仿宋_GB2312" pitchFamily="49" charset="-122"/>
                </a:rPr>
                <a:t>运算符</a:t>
              </a:r>
              <a:endParaRPr lang="zh-CN" altLang="en-US" sz="2215">
                <a:ea typeface="仿宋_GB2312" pitchFamily="49" charset="-122"/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040" y="2592"/>
              <a:ext cx="581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15">
                  <a:solidFill>
                    <a:schemeClr val="tx2"/>
                  </a:solidFill>
                  <a:ea typeface="仿宋_GB2312" pitchFamily="49" charset="-122"/>
                </a:rPr>
                <a:t>语句</a:t>
              </a:r>
              <a:endParaRPr lang="zh-CN" altLang="en-US" sz="221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6328" name="AutoShape 9">
              <a:hlinkClick r:id="rId1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768" y="1056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29" name="AutoShape 10">
              <a:hlinkClick r:id="rId2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588" y="1488"/>
              <a:ext cx="260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0" name="AutoShape 11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612" y="2640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1" name="AutoShape 12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1820" y="2256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2" name="AutoShape 13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796" y="3072"/>
              <a:ext cx="260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3" name="AutoShape 14">
              <a:hlinkClick r:id="rId6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3276" y="1872"/>
              <a:ext cx="312" cy="240"/>
            </a:xfrm>
            <a:prstGeom prst="actionButtonForwardNex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4" name="Rectangle 15"/>
            <p:cNvSpPr>
              <a:spLocks noChangeArrowheads="1"/>
            </p:cNvSpPr>
            <p:nvPr/>
          </p:nvSpPr>
          <p:spPr bwMode="auto">
            <a:xfrm>
              <a:off x="1040" y="1824"/>
              <a:ext cx="2130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15">
                  <a:solidFill>
                    <a:schemeClr val="tx2"/>
                  </a:solidFill>
                  <a:ea typeface="仿宋_GB2312" pitchFamily="49" charset="-122"/>
                </a:rPr>
                <a:t>数据类型及常量、变量</a:t>
              </a:r>
              <a:endParaRPr lang="zh-CN" altLang="en-US" sz="221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6335" name="Rectangle 16"/>
            <p:cNvSpPr>
              <a:spLocks noChangeArrowheads="1"/>
            </p:cNvSpPr>
            <p:nvPr/>
          </p:nvSpPr>
          <p:spPr bwMode="auto">
            <a:xfrm>
              <a:off x="1040" y="3024"/>
              <a:ext cx="2517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215">
                  <a:solidFill>
                    <a:schemeClr val="tx2"/>
                  </a:solidFill>
                  <a:ea typeface="仿宋_GB2312" pitchFamily="49" charset="-122"/>
                </a:rPr>
                <a:t>语句的顺序执行与并行执行</a:t>
              </a:r>
              <a:endParaRPr lang="zh-CN" altLang="en-US" sz="2215">
                <a:solidFill>
                  <a:schemeClr val="tx2"/>
                </a:solidFill>
                <a:ea typeface="仿宋_GB2312" pitchFamily="49" charset="-122"/>
              </a:endParaRPr>
            </a:p>
          </p:txBody>
        </p:sp>
        <p:sp>
          <p:nvSpPr>
            <p:cNvPr id="56336" name="Rectangle 18"/>
            <p:cNvSpPr>
              <a:spLocks noChangeArrowheads="1"/>
            </p:cNvSpPr>
            <p:nvPr/>
          </p:nvSpPr>
          <p:spPr bwMode="auto">
            <a:xfrm>
              <a:off x="1008" y="288"/>
              <a:ext cx="4422" cy="480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</a:ln>
            <a:effectLst/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  <a:contourClr>
                <a:srgbClr val="FF00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955">
                  <a:solidFill>
                    <a:srgbClr val="FFCC00"/>
                  </a:solidFill>
                </a:rPr>
                <a:t>课堂小结：</a:t>
              </a:r>
              <a:r>
                <a:rPr kumimoji="0" lang="zh-CN" altLang="en-US" sz="2955">
                  <a:solidFill>
                    <a:srgbClr val="FF3399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</a:t>
              </a:r>
              <a:r>
                <a:rPr lang="en-US" altLang="zh-CN" sz="2955">
                  <a:solidFill>
                    <a:srgbClr val="FFCC00"/>
                  </a:solidFill>
                </a:rPr>
                <a:t>Verilog HDL</a:t>
              </a:r>
              <a:r>
                <a:rPr lang="zh-CN" altLang="en-US" sz="2955">
                  <a:solidFill>
                    <a:srgbClr val="FFCC00"/>
                  </a:solidFill>
                </a:rPr>
                <a:t>基础知识</a:t>
              </a:r>
              <a:endParaRPr lang="zh-CN" altLang="en-US" sz="2955">
                <a:solidFill>
                  <a:srgbClr val="FFCC00"/>
                </a:solidFill>
              </a:endParaRPr>
            </a:p>
          </p:txBody>
        </p:sp>
        <p:sp>
          <p:nvSpPr>
            <p:cNvPr id="56337" name="Oval 19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071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8" name="Oval 20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407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39" name="Oval 21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1743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40" name="Oval 22">
              <a:hlinkClick r:id="rId9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079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41" name="Oval 23">
              <a:hlinkClick r:id="rId10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415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42" name="Oval 24">
              <a:hlinkClick r:id="rId1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2711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56343" name="Oval 25">
              <a:hlinkClick r:id="rId1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14" y="3047"/>
              <a:ext cx="260" cy="240"/>
            </a:xfrm>
            <a:prstGeom prst="ellipse">
              <a:avLst/>
            </a:prstGeom>
            <a:gradFill rotWithShape="0">
              <a:gsLst>
                <a:gs pos="0">
                  <a:srgbClr val="76762F"/>
                </a:gs>
                <a:gs pos="5000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>
              <a:noFill/>
            </a:ln>
            <a:effectLst>
              <a:outerShdw sy="50000" kx="2453608" algn="b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83124" y="6309320"/>
            <a:ext cx="998729" cy="326977"/>
          </a:xfrm>
        </p:spPr>
        <p:txBody>
          <a:bodyPr/>
          <a:lstStyle/>
          <a:p>
            <a:r>
              <a:rPr lang="zh-CN" altLang="en-US" dirty="0"/>
              <a:t>第</a:t>
            </a:r>
            <a:fld id="{63947927-B55A-49FE-95EA-5407CA8E6307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79512" y="11089"/>
            <a:ext cx="8363272" cy="778098"/>
          </a:xfrm>
        </p:spPr>
        <p:txBody>
          <a:bodyPr>
            <a:normAutofit/>
          </a:bodyPr>
          <a:lstStyle/>
          <a:p>
            <a:r>
              <a:rPr lang="en-US" altLang="zh-CN" b="1" dirty="0"/>
              <a:t>ISE14.7 </a:t>
            </a:r>
            <a:r>
              <a:rPr lang="zh-CN" altLang="en-US" b="1" dirty="0"/>
              <a:t>软件及开发介绍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63" y="122753"/>
            <a:ext cx="8363272" cy="77809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Spartan-3 </a:t>
            </a:r>
            <a:r>
              <a:rPr lang="zh-CN" altLang="en-US" sz="3600" dirty="0"/>
              <a:t>系列</a:t>
            </a:r>
            <a:r>
              <a:rPr lang="en-US" altLang="zh-CN" sz="3600" dirty="0"/>
              <a:t>FPGA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0" y="1268413"/>
            <a:ext cx="8362950" cy="1368425"/>
          </a:xfrm>
        </p:spPr>
        <p:txBody>
          <a:bodyPr/>
          <a:lstStyle/>
          <a:p>
            <a:r>
              <a:rPr lang="en-US" altLang="zh-CN" dirty="0"/>
              <a:t>Spartan-3 </a:t>
            </a:r>
            <a:r>
              <a:rPr lang="zh-CN" altLang="en-US" dirty="0"/>
              <a:t>系列是</a:t>
            </a:r>
            <a:r>
              <a:rPr lang="en-US" altLang="zh-CN" dirty="0"/>
              <a:t>Xilinx</a:t>
            </a:r>
            <a:r>
              <a:rPr lang="zh-CN" altLang="en-US" dirty="0"/>
              <a:t>推出的低成本</a:t>
            </a:r>
            <a:r>
              <a:rPr lang="en-US" altLang="zh-CN" dirty="0"/>
              <a:t>FPGA</a:t>
            </a:r>
            <a:r>
              <a:rPr lang="zh-CN" altLang="en-US" dirty="0"/>
              <a:t>器件</a:t>
            </a:r>
            <a:endParaRPr lang="en-US" altLang="zh-CN" dirty="0"/>
          </a:p>
          <a:p>
            <a:r>
              <a:rPr lang="en-US" altLang="zh-CN" dirty="0"/>
              <a:t>XC3S50</a:t>
            </a:r>
            <a:r>
              <a:rPr lang="zh-CN" altLang="en-US" dirty="0"/>
              <a:t>芯片是</a:t>
            </a:r>
            <a:r>
              <a:rPr lang="en-US" altLang="zh-CN" dirty="0"/>
              <a:t>Spartan-3 </a:t>
            </a:r>
            <a:r>
              <a:rPr lang="zh-CN" altLang="en-US" dirty="0"/>
              <a:t>系列中的一种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24708" y="2800308"/>
            <a:ext cx="4816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u="sng" dirty="0"/>
              <a:t>XC3S50</a:t>
            </a:r>
            <a:r>
              <a:rPr lang="en-US" altLang="zh-CN" sz="4400" b="1" dirty="0"/>
              <a:t> </a:t>
            </a:r>
            <a:r>
              <a:rPr lang="en-US" altLang="zh-CN" sz="4400" b="1" u="sng" dirty="0"/>
              <a:t>-4</a:t>
            </a:r>
            <a:r>
              <a:rPr lang="en-US" altLang="zh-CN" sz="4400" b="1" dirty="0"/>
              <a:t>  </a:t>
            </a:r>
            <a:r>
              <a:rPr lang="en-US" altLang="zh-CN" sz="4400" b="1" u="sng" dirty="0"/>
              <a:t>TQ</a:t>
            </a:r>
            <a:r>
              <a:rPr lang="en-US" altLang="zh-CN" sz="4400" b="1" dirty="0"/>
              <a:t> </a:t>
            </a:r>
            <a:r>
              <a:rPr lang="en-US" altLang="zh-CN" sz="4400" b="1" u="sng" dirty="0"/>
              <a:t>144</a:t>
            </a:r>
            <a:r>
              <a:rPr lang="en-US" altLang="zh-CN" sz="4400" b="1" dirty="0"/>
              <a:t> </a:t>
            </a:r>
            <a:r>
              <a:rPr lang="en-US" altLang="zh-CN" sz="4400" b="1" u="sng" dirty="0"/>
              <a:t>C</a:t>
            </a:r>
            <a:endParaRPr lang="zh-CN" altLang="en-US" sz="4400" b="1" u="sng" dirty="0"/>
          </a:p>
        </p:txBody>
      </p:sp>
      <p:sp>
        <p:nvSpPr>
          <p:cNvPr id="12" name="圆角矩形标注 11"/>
          <p:cNvSpPr/>
          <p:nvPr/>
        </p:nvSpPr>
        <p:spPr>
          <a:xfrm>
            <a:off x="7605284" y="4421619"/>
            <a:ext cx="1584176" cy="632286"/>
          </a:xfrm>
          <a:prstGeom prst="wedgeRoundRectCallout">
            <a:avLst>
              <a:gd name="adj1" fmla="val -66634"/>
              <a:gd name="adj2" fmla="val -200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温度范围：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C=commercial (</a:t>
            </a:r>
            <a:r>
              <a:rPr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1200" b="1" baseline="-25000" dirty="0" err="1">
                <a:latin typeface="等线" panose="02010600030101010101" pitchFamily="2" charset="-122"/>
                <a:ea typeface="等线" panose="02010600030101010101" pitchFamily="2" charset="-122"/>
              </a:rPr>
              <a:t>j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℃ 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to 85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℃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588224" y="5301208"/>
            <a:ext cx="1584176" cy="360040"/>
          </a:xfrm>
          <a:prstGeom prst="wedgeRoundRectCallout">
            <a:avLst>
              <a:gd name="adj1" fmla="val -66235"/>
              <a:gd name="adj2" fmla="val -543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管脚数目：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144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004048" y="5805264"/>
            <a:ext cx="1584176" cy="360040"/>
          </a:xfrm>
          <a:prstGeom prst="wedgeRoundRectCallout">
            <a:avLst>
              <a:gd name="adj1" fmla="val -25962"/>
              <a:gd name="adj2" fmla="val -685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封装类型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195736" y="5790020"/>
            <a:ext cx="1584176" cy="360040"/>
          </a:xfrm>
          <a:prstGeom prst="wedgeRoundRectCallout">
            <a:avLst>
              <a:gd name="adj1" fmla="val 84618"/>
              <a:gd name="adj2" fmla="val -6976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速度等级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611560" y="4889378"/>
            <a:ext cx="1584176" cy="360040"/>
          </a:xfrm>
          <a:prstGeom prst="wedgeRoundRectCallout">
            <a:avLst>
              <a:gd name="adj1" fmla="val 109593"/>
              <a:gd name="adj2" fmla="val -4534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器件类型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" y="75298"/>
            <a:ext cx="8363272" cy="77809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XC3S50</a:t>
            </a:r>
            <a:r>
              <a:rPr lang="zh-CN" altLang="en-US" sz="3600" dirty="0"/>
              <a:t>系列芯片基本结构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5" name="Picture 1" descr="C:\Users\CYM\AppData\Roaming\Tencent\Users\25704889\QQ\WinTemp\RichOle\_8DDD%F7UU%_HH_435W]DAT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/>
          <a:stretch>
            <a:fillRect/>
          </a:stretch>
        </p:blipFill>
        <p:spPr bwMode="auto">
          <a:xfrm>
            <a:off x="971600" y="1412776"/>
            <a:ext cx="6238875" cy="36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2267744" y="5100970"/>
            <a:ext cx="1584176" cy="632286"/>
          </a:xfrm>
          <a:prstGeom prst="wedgeRoundRectCallout">
            <a:avLst>
              <a:gd name="adj1" fmla="val 76848"/>
              <a:gd name="adj2" fmla="val -205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可配置逻辑模块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151050" y="1096633"/>
            <a:ext cx="1584176" cy="632286"/>
          </a:xfrm>
          <a:prstGeom prst="wedgeRoundRectCallout">
            <a:avLst>
              <a:gd name="adj1" fmla="val -101865"/>
              <a:gd name="adj2" fmla="val 93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\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输出模块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984" y="5108408"/>
            <a:ext cx="1584176" cy="632286"/>
          </a:xfrm>
          <a:prstGeom prst="wedgeRoundRectCallout">
            <a:avLst>
              <a:gd name="adj1" fmla="val 41882"/>
              <a:gd name="adj2" fmla="val -203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数据存储模块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48264" y="5108408"/>
            <a:ext cx="1584176" cy="632286"/>
          </a:xfrm>
          <a:prstGeom prst="wedgeRoundRectCallout">
            <a:avLst>
              <a:gd name="adj1" fmla="val -106860"/>
              <a:gd name="adj2" fmla="val -206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乘法器模块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835696" y="1096633"/>
            <a:ext cx="1584176" cy="632286"/>
          </a:xfrm>
          <a:prstGeom prst="wedgeRoundRectCallout">
            <a:avLst>
              <a:gd name="adj1" fmla="val 213380"/>
              <a:gd name="adj2" fmla="val 92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数字时钟管理器模块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25316" y="194541"/>
            <a:ext cx="5663410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 dirty="0">
                <a:ea typeface="仿宋_GB2312" pitchFamily="49" charset="-122"/>
              </a:rPr>
              <a:t>二、</a:t>
            </a:r>
            <a:r>
              <a:rPr lang="en-US" altLang="zh-CN" sz="2955" dirty="0">
                <a:ea typeface="仿宋_GB2312" pitchFamily="49" charset="-122"/>
              </a:rPr>
              <a:t>Verilog HDL</a:t>
            </a:r>
            <a:r>
              <a:rPr lang="zh-CN" altLang="en-US" sz="2955" dirty="0">
                <a:ea typeface="仿宋_GB2312" pitchFamily="49" charset="-122"/>
              </a:rPr>
              <a:t>语言的主要特征</a:t>
            </a:r>
            <a:r>
              <a:rPr lang="zh-CN" altLang="en-US" sz="2585" dirty="0">
                <a:solidFill>
                  <a:srgbClr val="990033"/>
                </a:solidFill>
              </a:rPr>
              <a:t> </a:t>
            </a:r>
            <a:endParaRPr lang="zh-CN" altLang="en-US" sz="2585" dirty="0">
              <a:solidFill>
                <a:srgbClr val="990033"/>
              </a:solidFill>
            </a:endParaRP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325316" y="1427330"/>
            <a:ext cx="8818685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1</a:t>
            </a:r>
            <a:r>
              <a:rPr lang="zh-CN" altLang="en-US" sz="2585"/>
              <a:t>、语法结构上，</a:t>
            </a:r>
            <a:r>
              <a:rPr lang="en-US" altLang="zh-CN" sz="2585"/>
              <a:t>Verilog HDL</a:t>
            </a:r>
            <a:r>
              <a:rPr lang="zh-CN" altLang="en-US" sz="2585"/>
              <a:t>语言与</a:t>
            </a:r>
            <a:r>
              <a:rPr lang="en-US" altLang="zh-CN" sz="2585"/>
              <a:t>C</a:t>
            </a:r>
            <a:r>
              <a:rPr lang="zh-CN" altLang="en-US" sz="2585"/>
              <a:t>语言有许多相似之处，并借鉴</a:t>
            </a:r>
            <a:r>
              <a:rPr lang="en-US" altLang="zh-CN" sz="2585"/>
              <a:t>C</a:t>
            </a:r>
            <a:r>
              <a:rPr lang="zh-CN" altLang="en-US" sz="2585"/>
              <a:t>语言的多种操作符和语法结构 </a:t>
            </a:r>
            <a:endParaRPr lang="zh-CN" altLang="en-US" sz="2585"/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383931" y="2557141"/>
            <a:ext cx="8308731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2</a:t>
            </a:r>
            <a:r>
              <a:rPr lang="zh-CN" altLang="en-US" sz="2585"/>
              <a:t>、</a:t>
            </a:r>
            <a:r>
              <a:rPr lang="en-US" altLang="zh-CN" sz="2585"/>
              <a:t>Verilog HDL</a:t>
            </a:r>
            <a:r>
              <a:rPr lang="zh-CN" altLang="en-US" sz="2585"/>
              <a:t>语言既包含一些高层程序设计语言的结构形式，同时也兼顾描述硬件线路连接的具体构件。</a:t>
            </a:r>
            <a:r>
              <a:rPr lang="zh-CN" altLang="en-US" sz="2585">
                <a:solidFill>
                  <a:srgbClr val="990033"/>
                </a:solidFill>
              </a:rPr>
              <a:t>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383931" y="3686953"/>
            <a:ext cx="8376138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3</a:t>
            </a:r>
            <a:r>
              <a:rPr lang="zh-CN" altLang="en-US" sz="2585"/>
              <a:t>、通过使用结构级或行为级描述可以在不同的抽象层次描述设计 </a:t>
            </a:r>
            <a:endParaRPr lang="zh-CN" altLang="en-US" sz="258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1" grpId="0"/>
      <p:bldP spid="746502" grpId="0"/>
      <p:bldP spid="74650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3" y="1663023"/>
            <a:ext cx="5262198" cy="4686775"/>
          </a:xfrm>
          <a:prstGeom prst="rect">
            <a:avLst/>
          </a:prstGeom>
        </p:spPr>
      </p:pic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69984" y="57152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建立工程，添加源文件（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8621"/>
          <a:stretch>
            <a:fillRect/>
          </a:stretch>
        </p:blipFill>
        <p:spPr bwMode="auto">
          <a:xfrm>
            <a:off x="285720" y="1643050"/>
            <a:ext cx="2643206" cy="479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357158" y="2643182"/>
            <a:ext cx="714380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57686" y="3714752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66FF"/>
                </a:solidFill>
              </a:rPr>
              <a:t>路径中不能包含中文！</a:t>
            </a:r>
            <a:endParaRPr lang="en-US" altLang="zh-CN" sz="1600" b="1" dirty="0">
              <a:solidFill>
                <a:srgbClr val="0066FF"/>
              </a:solidFill>
            </a:endParaRPr>
          </a:p>
          <a:p>
            <a:r>
              <a:rPr lang="zh-CN" altLang="en-US" sz="1600" b="1" dirty="0">
                <a:solidFill>
                  <a:srgbClr val="0066FF"/>
                </a:solidFill>
              </a:rPr>
              <a:t>不要放到桌面上！</a:t>
            </a:r>
            <a:endParaRPr lang="zh-CN" altLang="en-US" sz="1600" b="1" dirty="0">
              <a:solidFill>
                <a:srgbClr val="0066FF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143504" y="3521888"/>
            <a:ext cx="0" cy="26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386262" y="2658543"/>
            <a:ext cx="614366" cy="242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72066" y="207167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66FF"/>
                </a:solidFill>
              </a:rPr>
              <a:t>文件名不能以数字开头！</a:t>
            </a:r>
            <a:endParaRPr lang="zh-CN" altLang="en-US" sz="1600" b="1" dirty="0">
              <a:solidFill>
                <a:srgbClr val="0066FF"/>
              </a:solidFill>
            </a:endParaRPr>
          </a:p>
        </p:txBody>
      </p:sp>
      <p:cxnSp>
        <p:nvCxnSpPr>
          <p:cNvPr id="17" name="直接箭头连接符 16"/>
          <p:cNvCxnSpPr>
            <a:stCxn id="14" idx="7"/>
          </p:cNvCxnSpPr>
          <p:nvPr/>
        </p:nvCxnSpPr>
        <p:spPr>
          <a:xfrm rot="5400000" flipH="1" flipV="1">
            <a:off x="4880707" y="2359878"/>
            <a:ext cx="364184" cy="30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70475" b="14705"/>
          <a:stretch>
            <a:fillRect/>
          </a:stretch>
        </p:blipFill>
        <p:spPr>
          <a:xfrm>
            <a:off x="4936616" y="1599022"/>
            <a:ext cx="3307792" cy="5375177"/>
          </a:xfrm>
          <a:prstGeom prst="rect">
            <a:avLst/>
          </a:prstGeom>
        </p:spPr>
      </p:pic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176050" y="46681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729" y="936585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建立工程，添加源文件（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28184" y="2492896"/>
            <a:ext cx="1214446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9" y="1613576"/>
            <a:ext cx="4286826" cy="383164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107504" y="43816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596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建立工程，添加源文件（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77823"/>
            <a:ext cx="599122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71957" y="39555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8666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设置输入和输出端口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编写程序代码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检查语法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701157"/>
            <a:ext cx="3884931" cy="2735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5"/>
          <a:stretch>
            <a:fillRect/>
          </a:stretch>
        </p:blipFill>
        <p:spPr>
          <a:xfrm>
            <a:off x="3949752" y="2621653"/>
            <a:ext cx="2062408" cy="3717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3" y="2873867"/>
            <a:ext cx="2191866" cy="321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50266" y="111017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00108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建立仿真文件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26" y="1655148"/>
            <a:ext cx="3667261" cy="46197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9" y="1638621"/>
            <a:ext cx="4017525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35462" y="44624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仿真波形（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2" y="1564428"/>
            <a:ext cx="3896326" cy="52632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3" y="1593276"/>
            <a:ext cx="5724128" cy="11938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40" y="2966349"/>
            <a:ext cx="1888110" cy="3519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35462" y="44624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仿真波形（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5" y="1589096"/>
            <a:ext cx="1888110" cy="35195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20" y="1589096"/>
            <a:ext cx="3346616" cy="23157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80" y="3063166"/>
            <a:ext cx="4998852" cy="25298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96" y="2351792"/>
            <a:ext cx="5979610" cy="414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80" y="1196752"/>
            <a:ext cx="2060679" cy="3519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35462" y="44624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71546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仿真波形（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65" y="1589096"/>
            <a:ext cx="1888110" cy="35195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98220"/>
            <a:ext cx="6353175" cy="439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3785003" cy="429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107504" y="92357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Step4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管脚约束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4227" y="85688"/>
            <a:ext cx="5572269" cy="160043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zh-CN" altLang="zh-CN" sz="1400" b="1" kern="100" dirty="0">
                <a:latin typeface="Times New Roman" panose="02020603050405020304" pitchFamily="18" charset="0"/>
              </a:rPr>
              <a:t>可编程器件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XC3S50AN   TQG144</a:t>
            </a:r>
            <a:r>
              <a:rPr lang="zh-CN" altLang="zh-CN" sz="1400" b="1" kern="100" dirty="0">
                <a:latin typeface="Times New Roman" panose="02020603050405020304" pitchFamily="18" charset="0"/>
              </a:rPr>
              <a:t>实验板</a:t>
            </a:r>
            <a:endParaRPr lang="zh-CN" altLang="zh-CN" sz="1100" kern="100" dirty="0">
              <a:latin typeface="Times New Roman" panose="02020603050405020304" pitchFamily="18" charset="0"/>
            </a:endParaRPr>
          </a:p>
          <a:p>
            <a:pPr marL="55562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Times New Roman" panose="02020603050405020304" pitchFamily="18" charset="0"/>
              </a:rPr>
              <a:t>该模块在实验箱上使用时必须按下模块左上角的电源开关，电源指示灯亮，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脚和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40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脚不需再接电源。单独使用该模块时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脚插针必须接“地”，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40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脚插针必须接电源“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+5V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”，否则无法下载使用。</a:t>
            </a:r>
            <a:endParaRPr lang="en-US" altLang="zh-CN" sz="1100" kern="100" dirty="0">
              <a:latin typeface="Times New Roman" panose="02020603050405020304" pitchFamily="18" charset="0"/>
            </a:endParaRPr>
          </a:p>
          <a:p>
            <a:pPr marL="55562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Times New Roman" panose="02020603050405020304" pitchFamily="18" charset="0"/>
              </a:rPr>
              <a:t>下载用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USB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接口在实验箱后部，下载器安装在实验箱内部。</a:t>
            </a:r>
            <a:endParaRPr lang="en-US" altLang="zh-CN" sz="1100" kern="100" dirty="0">
              <a:latin typeface="Times New Roman" panose="02020603050405020304" pitchFamily="18" charset="0"/>
            </a:endParaRPr>
          </a:p>
          <a:p>
            <a:pPr marL="55562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kern="100" dirty="0">
                <a:latin typeface="Times New Roman" panose="02020603050405020304" pitchFamily="18" charset="0"/>
              </a:rPr>
              <a:t>该模块提供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12MHz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晶振信号，由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XC3S50AN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芯片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57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脚输入。</a:t>
            </a:r>
            <a:endParaRPr lang="zh-CN" altLang="zh-CN" sz="1100" kern="100" dirty="0">
              <a:latin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783472"/>
            <a:ext cx="8782050" cy="1695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2636961"/>
            <a:ext cx="2588729" cy="37170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13" y="614790"/>
            <a:ext cx="5412624" cy="4299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301"/>
            <a:ext cx="9144000" cy="374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39407" y="0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Step5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.bit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0" y="1531461"/>
            <a:ext cx="3889130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8" name="Rectangle 4"/>
          <p:cNvSpPr>
            <a:spLocks noChangeArrowheads="1"/>
          </p:cNvSpPr>
          <p:nvPr/>
        </p:nvSpPr>
        <p:spPr bwMode="auto">
          <a:xfrm>
            <a:off x="732693" y="1302089"/>
            <a:ext cx="7976089" cy="168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3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34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85">
                <a:solidFill>
                  <a:srgbClr val="990033"/>
                </a:solidFill>
              </a:rPr>
              <a:t>4</a:t>
            </a:r>
            <a:r>
              <a:rPr lang="zh-CN" altLang="en-US" sz="2585">
                <a:solidFill>
                  <a:srgbClr val="990033"/>
                </a:solidFill>
              </a:rPr>
              <a:t>、</a:t>
            </a:r>
            <a:r>
              <a:rPr lang="en-US" altLang="zh-CN" sz="2585"/>
              <a:t>Verilog HDL</a:t>
            </a:r>
            <a:r>
              <a:rPr lang="zh-CN" altLang="en-US" sz="2585"/>
              <a:t>语言是</a:t>
            </a:r>
            <a:r>
              <a:rPr lang="zh-CN" altLang="en-US" sz="2585">
                <a:solidFill>
                  <a:srgbClr val="990033"/>
                </a:solidFill>
              </a:rPr>
              <a:t>并发的，</a:t>
            </a:r>
            <a:r>
              <a:rPr lang="zh-CN" altLang="en-US" sz="2585"/>
              <a:t>即具有在同一时刻执行多任务的能力，因为但在实际硬件中许多操作都是在同一时刻发生的。 一般来讲，</a:t>
            </a:r>
            <a:r>
              <a:rPr lang="zh-CN" altLang="en-US" sz="2585">
                <a:solidFill>
                  <a:schemeClr val="accent2"/>
                </a:solidFill>
              </a:rPr>
              <a:t>计算机编程语言是非并行的，</a:t>
            </a:r>
            <a:endParaRPr lang="zh-CN" altLang="en-US" sz="2585">
              <a:solidFill>
                <a:schemeClr val="accent2"/>
              </a:solidFill>
            </a:endParaRPr>
          </a:p>
        </p:txBody>
      </p:sp>
      <p:sp>
        <p:nvSpPr>
          <p:cNvPr id="748550" name="Rectangle 6"/>
          <p:cNvSpPr>
            <a:spLocks noChangeArrowheads="1"/>
          </p:cNvSpPr>
          <p:nvPr/>
        </p:nvSpPr>
        <p:spPr bwMode="auto">
          <a:xfrm>
            <a:off x="849923" y="2946933"/>
            <a:ext cx="7526215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/>
              <a:t>5</a:t>
            </a:r>
            <a:r>
              <a:rPr lang="zh-CN" altLang="en-US" sz="2585"/>
              <a:t>、</a:t>
            </a:r>
            <a:r>
              <a:rPr lang="en-US" altLang="zh-CN" sz="2585"/>
              <a:t>Verilog HDL</a:t>
            </a:r>
            <a:r>
              <a:rPr lang="zh-CN" altLang="en-US" sz="2585"/>
              <a:t>语言</a:t>
            </a:r>
            <a:r>
              <a:rPr lang="zh-CN" altLang="en-US" sz="2585">
                <a:solidFill>
                  <a:srgbClr val="990033"/>
                </a:solidFill>
              </a:rPr>
              <a:t>有时序的概念，</a:t>
            </a:r>
            <a:r>
              <a:rPr lang="zh-CN" altLang="en-US" sz="2585"/>
              <a:t>因为在硬件电路中从输入到输出总是有延迟存在的 </a:t>
            </a:r>
            <a:endParaRPr lang="zh-CN" altLang="en-US" sz="2585"/>
          </a:p>
        </p:txBody>
      </p:sp>
      <p:grpSp>
        <p:nvGrpSpPr>
          <p:cNvPr id="748552" name="Group 8"/>
          <p:cNvGrpSpPr/>
          <p:nvPr/>
        </p:nvGrpSpPr>
        <p:grpSpPr bwMode="auto">
          <a:xfrm>
            <a:off x="252047" y="1502020"/>
            <a:ext cx="8255977" cy="3931626"/>
            <a:chOff x="217" y="527"/>
            <a:chExt cx="4671" cy="2683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481" y="2704"/>
              <a:ext cx="4407" cy="506"/>
            </a:xfrm>
            <a:prstGeom prst="wedgeRectCallout">
              <a:avLst>
                <a:gd name="adj1" fmla="val -49750"/>
                <a:gd name="adj2" fmla="val -165986"/>
              </a:avLst>
            </a:prstGeom>
            <a:solidFill>
              <a:srgbClr val="FFCC99"/>
            </a:solidFill>
            <a:ln w="2857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solidFill>
                    <a:srgbClr val="990033"/>
                  </a:solidFill>
                </a:rPr>
                <a:t>这两点显示： </a:t>
              </a:r>
              <a:r>
                <a:rPr lang="en-US" altLang="zh-CN" sz="2585">
                  <a:solidFill>
                    <a:srgbClr val="990033"/>
                  </a:solidFill>
                </a:rPr>
                <a:t>Verilog HDL</a:t>
              </a:r>
              <a:r>
                <a:rPr lang="zh-CN" altLang="en-US" sz="2585">
                  <a:solidFill>
                    <a:srgbClr val="990033"/>
                  </a:solidFill>
                </a:rPr>
                <a:t>语言与</a:t>
              </a:r>
              <a:r>
                <a:rPr lang="en-US" altLang="zh-CN" sz="2585">
                  <a:solidFill>
                    <a:srgbClr val="990033"/>
                  </a:solidFill>
                </a:rPr>
                <a:t>C</a:t>
              </a:r>
              <a:r>
                <a:rPr lang="zh-CN" altLang="en-US" sz="2585">
                  <a:solidFill>
                    <a:srgbClr val="990033"/>
                  </a:solidFill>
                </a:rPr>
                <a:t>语言的最大区别</a:t>
              </a: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6150" name="AutoShape 7"/>
            <p:cNvSpPr/>
            <p:nvPr/>
          </p:nvSpPr>
          <p:spPr bwMode="auto">
            <a:xfrm>
              <a:off x="217" y="527"/>
              <a:ext cx="272" cy="1542"/>
            </a:xfrm>
            <a:prstGeom prst="leftBrace">
              <a:avLst>
                <a:gd name="adj1" fmla="val 40865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8" grpId="0"/>
      <p:bldP spid="74855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30527" y="97770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Step6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：连接芯片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 cstate="print"/>
          <a:srcRect t="16797" r="38281" b="50000"/>
          <a:stretch>
            <a:fillRect/>
          </a:stretch>
        </p:blipFill>
        <p:spPr bwMode="auto">
          <a:xfrm>
            <a:off x="4000496" y="1214422"/>
            <a:ext cx="478043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椭圆 14"/>
          <p:cNvSpPr/>
          <p:nvPr/>
        </p:nvSpPr>
        <p:spPr>
          <a:xfrm>
            <a:off x="4286248" y="1214422"/>
            <a:ext cx="235745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454" y="1214422"/>
            <a:ext cx="192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66FF"/>
                </a:solidFill>
              </a:rPr>
              <a:t>双击</a:t>
            </a:r>
            <a:endParaRPr lang="zh-CN" altLang="en-US" sz="1600" b="1" dirty="0">
              <a:solidFill>
                <a:srgbClr val="0066FF"/>
              </a:solidFill>
            </a:endParaRPr>
          </a:p>
        </p:txBody>
      </p:sp>
      <p:cxnSp>
        <p:nvCxnSpPr>
          <p:cNvPr id="18" name="直接箭头连接符 17"/>
          <p:cNvCxnSpPr>
            <a:stCxn id="15" idx="6"/>
          </p:cNvCxnSpPr>
          <p:nvPr/>
        </p:nvCxnSpPr>
        <p:spPr>
          <a:xfrm flipV="1">
            <a:off x="6643702" y="1357298"/>
            <a:ext cx="28575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4" y="1552976"/>
            <a:ext cx="3579551" cy="498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65" y="3219337"/>
            <a:ext cx="4850634" cy="3380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47488" y="50471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仿真步骤总结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Step7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下载程序</a:t>
            </a:r>
            <a:endParaRPr lang="zh-CN" altLang="en-US" sz="2800" b="1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" cstate="print"/>
          <a:srcRect l="8789" t="9765" r="21631" b="16015"/>
          <a:stretch>
            <a:fillRect/>
          </a:stretch>
        </p:blipFill>
        <p:spPr bwMode="auto">
          <a:xfrm>
            <a:off x="1571604" y="1714488"/>
            <a:ext cx="589363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椭圆 13"/>
          <p:cNvSpPr/>
          <p:nvPr/>
        </p:nvSpPr>
        <p:spPr>
          <a:xfrm>
            <a:off x="4429124" y="2714620"/>
            <a:ext cx="235745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273931" y="3196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调测注意事项</a:t>
            </a:r>
            <a:r>
              <a:rPr lang="en-US" altLang="zh-CN" b="1" dirty="0"/>
              <a:t>(1)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019175"/>
            <a:ext cx="8688388" cy="5089525"/>
          </a:xfrm>
        </p:spPr>
        <p:txBody>
          <a:bodyPr>
            <a:normAutofit fontScale="92500"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下载时芯片应加电，但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不要连接除电源以外其他导线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，包括其他芯片的电源。否则一旦电路链接有错误，会导致无法下载成功。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关于电源：因为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CPLD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芯片所需电流较大。所以：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：直流稳压电源的限流开关请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调整到最大电流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：加到实验箱的电源电压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不能小于</a:t>
            </a: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12V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，但是不要超过</a:t>
            </a: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15V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。否则会提示下载不成功，芯片电压不满足要求。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操作有错误，也可能导致无法下载成功。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256173" y="12073"/>
            <a:ext cx="8363272" cy="778098"/>
          </a:xfrm>
        </p:spPr>
        <p:txBody>
          <a:bodyPr bIns="91440" anchor="b" anchorCtr="0">
            <a:normAutofit fontScale="92500"/>
          </a:bodyPr>
          <a:lstStyle/>
          <a:p>
            <a:r>
              <a:rPr lang="zh-CN" altLang="en-US" b="1" dirty="0"/>
              <a:t>调测注意事项</a:t>
            </a:r>
            <a:r>
              <a:rPr lang="en-US" altLang="zh-CN" b="1" dirty="0"/>
              <a:t>(2)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F765083-B858-4F5B-9F18-E35653C5A27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058863"/>
            <a:ext cx="8591550" cy="5183187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时钟信号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2~8kHZ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。控制开关使用实验箱上的开关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用示波器观测波形，先观测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和输入序列</a:t>
            </a: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Dx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，确认波形中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比特在示波器上的宽度、选用显示</a:t>
            </a:r>
            <a:r>
              <a:rPr lang="en-US" altLang="zh-CN" sz="2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Dx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的通道作内触发信源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观测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的通道改为观测输出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en-US" altLang="zh-CN" sz="2800" b="1" baseline="-10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，按动控制开关检查核对开关值与波形延时的关系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画出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CP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及各种延时的波形，注意各波形间的时间关系。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47107" y="158035"/>
            <a:ext cx="5580185" cy="54694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955">
                <a:ea typeface="仿宋_GB2312" pitchFamily="49" charset="-122"/>
              </a:rPr>
              <a:t>三、为什么要用</a:t>
            </a:r>
            <a:r>
              <a:rPr lang="en-US" altLang="zh-CN" sz="2955">
                <a:ea typeface="仿宋_GB2312" pitchFamily="49" charset="-122"/>
              </a:rPr>
              <a:t>Verilog  HDL</a:t>
            </a:r>
            <a:r>
              <a:rPr lang="zh-CN" altLang="en-US" sz="2955">
                <a:ea typeface="仿宋_GB2312" pitchFamily="49" charset="-122"/>
              </a:rPr>
              <a:t>？</a:t>
            </a:r>
            <a:endParaRPr lang="zh-CN" altLang="en-US" sz="2955">
              <a:ea typeface="仿宋_GB2312" pitchFamily="49" charset="-122"/>
            </a:endParaRP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252047" y="1301263"/>
            <a:ext cx="8826010" cy="12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 dirty="0">
                <a:ea typeface="仿宋_GB2312" pitchFamily="49" charset="-122"/>
              </a:rPr>
              <a:t>电子设计规模越来越大（普通设计已达几百万门的数量级） ，复杂度越来越高。有必要用高级语言来表达其功能，</a:t>
            </a:r>
            <a:r>
              <a:rPr lang="zh-CN" altLang="en-US" sz="2585" dirty="0">
                <a:solidFill>
                  <a:srgbClr val="FF0000"/>
                </a:solidFill>
                <a:ea typeface="仿宋_GB2312" pitchFamily="49" charset="-122"/>
              </a:rPr>
              <a:t>隐藏其具体的细节实现。</a:t>
            </a:r>
            <a:endParaRPr lang="zh-CN" altLang="en-US" sz="2585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252046" y="2568820"/>
            <a:ext cx="8826009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585" dirty="0">
                <a:ea typeface="仿宋_GB2312" pitchFamily="49" charset="-122"/>
              </a:rPr>
              <a:t>提高逻辑设计的效率，降低设计成本，更重要的是缩短设计同期。</a:t>
            </a:r>
            <a:endParaRPr lang="zh-CN" altLang="en-US" sz="2585" dirty="0">
              <a:ea typeface="仿宋_GB2312" pitchFamily="49" charset="-122"/>
            </a:endParaRP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317989" y="3499339"/>
            <a:ext cx="3316934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585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可读性强，易修改。</a:t>
            </a:r>
            <a:endParaRPr lang="zh-CN" altLang="en-US" sz="2585">
              <a:solidFill>
                <a:srgbClr val="FF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58995" y="4780309"/>
            <a:ext cx="8826011" cy="117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 dirty="0">
                <a:solidFill>
                  <a:srgbClr val="990033"/>
                </a:solidFill>
              </a:rPr>
              <a:t>1</a:t>
            </a:r>
            <a:r>
              <a:rPr lang="zh-CN" altLang="en-US" sz="2585" dirty="0">
                <a:solidFill>
                  <a:srgbClr val="990033"/>
                </a:solidFill>
              </a:rPr>
              <a:t>、</a:t>
            </a:r>
            <a:r>
              <a:rPr lang="en-US" altLang="zh-CN" sz="2215" dirty="0">
                <a:solidFill>
                  <a:srgbClr val="990033"/>
                </a:solidFill>
              </a:rPr>
              <a:t>HDL</a:t>
            </a:r>
            <a:r>
              <a:rPr lang="zh-CN" altLang="en-US" sz="2215" dirty="0">
                <a:solidFill>
                  <a:srgbClr val="990033"/>
                </a:solidFill>
              </a:rPr>
              <a:t>追求对硬件的全面描述，而将</a:t>
            </a:r>
            <a:r>
              <a:rPr lang="en-US" altLang="zh-CN" sz="2215" dirty="0">
                <a:solidFill>
                  <a:srgbClr val="990033"/>
                </a:solidFill>
              </a:rPr>
              <a:t>HDL</a:t>
            </a:r>
            <a:r>
              <a:rPr lang="zh-CN" altLang="en-US" sz="2215" dirty="0">
                <a:solidFill>
                  <a:srgbClr val="990033"/>
                </a:solidFill>
              </a:rPr>
              <a:t>描述在目标器件上实现是由</a:t>
            </a:r>
            <a:r>
              <a:rPr lang="en-US" altLang="zh-CN" sz="2215" dirty="0">
                <a:solidFill>
                  <a:srgbClr val="990033"/>
                </a:solidFill>
              </a:rPr>
              <a:t>EDA</a:t>
            </a:r>
            <a:r>
              <a:rPr lang="zh-CN" altLang="en-US" sz="2215" dirty="0">
                <a:solidFill>
                  <a:srgbClr val="990033"/>
                </a:solidFill>
              </a:rPr>
              <a:t>工具软件的综合器完成。</a:t>
            </a:r>
            <a:endParaRPr lang="zh-CN" altLang="en-US" sz="2215" dirty="0">
              <a:solidFill>
                <a:srgbClr val="99003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15" dirty="0">
                <a:solidFill>
                  <a:srgbClr val="990033"/>
                </a:solidFill>
              </a:rPr>
              <a:t>2</a:t>
            </a:r>
            <a:r>
              <a:rPr lang="zh-CN" altLang="en-US" sz="2215" dirty="0">
                <a:solidFill>
                  <a:srgbClr val="990033"/>
                </a:solidFill>
              </a:rPr>
              <a:t>、结合实验，我们选用</a:t>
            </a:r>
            <a:r>
              <a:rPr lang="en-US" altLang="zh-CN" sz="2215" dirty="0" err="1">
                <a:solidFill>
                  <a:srgbClr val="990033"/>
                </a:solidFill>
              </a:rPr>
              <a:t>Xlinx</a:t>
            </a:r>
            <a:r>
              <a:rPr lang="zh-CN" altLang="en-US" sz="2215" dirty="0">
                <a:solidFill>
                  <a:srgbClr val="990033"/>
                </a:solidFill>
              </a:rPr>
              <a:t>公司</a:t>
            </a:r>
            <a:r>
              <a:rPr lang="en-US" altLang="zh-CN" sz="2215" dirty="0">
                <a:solidFill>
                  <a:srgbClr val="990033"/>
                </a:solidFill>
              </a:rPr>
              <a:t>ISE14.7</a:t>
            </a:r>
            <a:r>
              <a:rPr lang="zh-CN" altLang="en-US" sz="2215" dirty="0">
                <a:solidFill>
                  <a:srgbClr val="990033"/>
                </a:solidFill>
              </a:rPr>
              <a:t>为工作平台。 </a:t>
            </a:r>
            <a:endParaRPr lang="zh-CN" altLang="en-US" sz="2215" dirty="0">
              <a:solidFill>
                <a:srgbClr val="990033"/>
              </a:solidFill>
            </a:endParaRPr>
          </a:p>
        </p:txBody>
      </p:sp>
      <p:sp>
        <p:nvSpPr>
          <p:cNvPr id="745482" name="Rectangle 10"/>
          <p:cNvSpPr>
            <a:spLocks noChangeArrowheads="1"/>
          </p:cNvSpPr>
          <p:nvPr/>
        </p:nvSpPr>
        <p:spPr bwMode="auto">
          <a:xfrm>
            <a:off x="247107" y="4139824"/>
            <a:ext cx="1129446" cy="49013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 dirty="0">
                <a:solidFill>
                  <a:srgbClr val="0066FF"/>
                </a:solidFill>
                <a:ea typeface="仿宋_GB2312" pitchFamily="49" charset="-122"/>
              </a:rPr>
              <a:t>注意：</a:t>
            </a:r>
            <a:endParaRPr lang="zh-CN" altLang="en-US" sz="2585" dirty="0">
              <a:solidFill>
                <a:srgbClr val="0066FF"/>
              </a:solidFill>
              <a:ea typeface="仿宋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  <p:bldP spid="745477" grpId="0" autoUpdateAnimBg="0"/>
      <p:bldP spid="745478" grpId="0" autoUpdateAnimBg="0"/>
      <p:bldP spid="745479" grpId="0" autoUpdateAnimBg="0"/>
      <p:bldP spid="745481" grpId="0" build="p"/>
      <p:bldP spid="74548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451339" y="1938705"/>
            <a:ext cx="611505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例</a:t>
            </a:r>
            <a:r>
              <a:rPr lang="en-US" altLang="zh-CN" sz="2585">
                <a:solidFill>
                  <a:srgbClr val="990033"/>
                </a:solidFill>
              </a:rPr>
              <a:t>1  </a:t>
            </a:r>
            <a:r>
              <a:rPr lang="zh-CN" altLang="en-US" sz="2585">
                <a:solidFill>
                  <a:srgbClr val="990033"/>
                </a:solidFill>
              </a:rPr>
              <a:t>八位加法器的</a:t>
            </a:r>
            <a:r>
              <a:rPr lang="en-US" altLang="zh-CN" sz="2585">
                <a:solidFill>
                  <a:srgbClr val="990033"/>
                </a:solidFill>
              </a:rPr>
              <a:t>Verilog HDL</a:t>
            </a:r>
            <a:r>
              <a:rPr lang="zh-CN" altLang="en-US" sz="2585">
                <a:solidFill>
                  <a:srgbClr val="990033"/>
                </a:solidFill>
              </a:rPr>
              <a:t>源代码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52047" y="2688982"/>
            <a:ext cx="5505033" cy="287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module 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adder8 (cout, sum, ina,inb, cin);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	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[7:0]  sum;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	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output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  cout;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	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[7:0]   ina,inb;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	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input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   cin;     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	</a:t>
            </a: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assign</a:t>
            </a:r>
            <a:r>
              <a:rPr lang="en-US" altLang="zh-CN" sz="2585">
                <a:solidFill>
                  <a:schemeClr val="tx2"/>
                </a:solidFill>
                <a:ea typeface="仿宋_GB2312" pitchFamily="49" charset="-122"/>
              </a:rPr>
              <a:t>  {cout,sum}=ina+inb+cin;</a:t>
            </a:r>
            <a:endParaRPr lang="en-US" altLang="zh-CN" sz="2585">
              <a:solidFill>
                <a:schemeClr val="tx2"/>
              </a:solidFill>
              <a:ea typeface="仿宋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85">
                <a:solidFill>
                  <a:schemeClr val="accent2"/>
                </a:solidFill>
                <a:ea typeface="仿宋_GB2312" pitchFamily="49" charset="-122"/>
              </a:rPr>
              <a:t>endmodule</a:t>
            </a:r>
            <a:endParaRPr lang="en-US" altLang="zh-CN" sz="2585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6765681" y="2137997"/>
            <a:ext cx="2057400" cy="8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45">
                <a:ea typeface="仿宋_GB2312" pitchFamily="49" charset="-122"/>
              </a:rPr>
              <a:t>    </a:t>
            </a:r>
            <a:r>
              <a:rPr lang="zh-CN" altLang="en-US" sz="2585">
                <a:solidFill>
                  <a:srgbClr val="FF0000"/>
                </a:solidFill>
                <a:ea typeface="仿宋_GB2312" pitchFamily="49" charset="-122"/>
              </a:rPr>
              <a:t>准备实现的逻辑功能</a:t>
            </a:r>
            <a:r>
              <a:rPr lang="zh-CN" altLang="en-US" sz="2585">
                <a:solidFill>
                  <a:srgbClr val="FF0000"/>
                </a:solidFill>
                <a:ea typeface="Batang" panose="02030600000101010101" pitchFamily="18" charset="-127"/>
              </a:rPr>
              <a:t>：</a:t>
            </a:r>
            <a:endParaRPr lang="zh-CN" altLang="en-US" sz="2585">
              <a:solidFill>
                <a:srgbClr val="FF0000"/>
              </a:solidFill>
              <a:ea typeface="Batang" panose="02030600000101010101" pitchFamily="18" charset="-127"/>
            </a:endParaRPr>
          </a:p>
        </p:txBody>
      </p:sp>
      <p:grpSp>
        <p:nvGrpSpPr>
          <p:cNvPr id="701447" name="Group 7"/>
          <p:cNvGrpSpPr/>
          <p:nvPr/>
        </p:nvGrpSpPr>
        <p:grpSpPr bwMode="auto">
          <a:xfrm>
            <a:off x="5763358" y="3068516"/>
            <a:ext cx="3401275" cy="1629508"/>
            <a:chOff x="3600" y="1706"/>
            <a:chExt cx="2143" cy="1112"/>
          </a:xfrm>
        </p:grpSpPr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4320" y="1776"/>
              <a:ext cx="768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984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09" name="Line 10"/>
            <p:cNvSpPr>
              <a:spLocks noChangeShapeType="1"/>
            </p:cNvSpPr>
            <p:nvPr/>
          </p:nvSpPr>
          <p:spPr bwMode="auto">
            <a:xfrm>
              <a:off x="3984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0" name="Line 11"/>
            <p:cNvSpPr>
              <a:spLocks noChangeShapeType="1"/>
            </p:cNvSpPr>
            <p:nvPr/>
          </p:nvSpPr>
          <p:spPr bwMode="auto">
            <a:xfrm>
              <a:off x="3984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>
              <a:off x="4080" y="2304"/>
              <a:ext cx="5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>
              <a:off x="4080" y="1968"/>
              <a:ext cx="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>
              <a:off x="508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>
              <a:off x="5184" y="21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5" name="Line 16"/>
            <p:cNvSpPr>
              <a:spLocks noChangeShapeType="1"/>
            </p:cNvSpPr>
            <p:nvPr/>
          </p:nvSpPr>
          <p:spPr bwMode="auto">
            <a:xfrm>
              <a:off x="5088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60"/>
            </a:p>
          </p:txBody>
        </p:sp>
        <p:sp>
          <p:nvSpPr>
            <p:cNvPr id="8216" name="Text Box 17"/>
            <p:cNvSpPr txBox="1">
              <a:spLocks noChangeArrowheads="1"/>
            </p:cNvSpPr>
            <p:nvPr/>
          </p:nvSpPr>
          <p:spPr bwMode="auto">
            <a:xfrm>
              <a:off x="4512" y="1728"/>
              <a:ext cx="2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∑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17" name="Text Box 18"/>
            <p:cNvSpPr txBox="1">
              <a:spLocks noChangeArrowheads="1"/>
            </p:cNvSpPr>
            <p:nvPr/>
          </p:nvSpPr>
          <p:spPr bwMode="auto">
            <a:xfrm>
              <a:off x="3974" y="1706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FF0000"/>
                  </a:solidFill>
                  <a:ea typeface="仿宋_GB2312" pitchFamily="49" charset="-122"/>
                </a:rPr>
                <a:t>8</a:t>
              </a:r>
              <a:endParaRPr lang="en-US" altLang="zh-CN" sz="2215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8218" name="Text Box 19"/>
            <p:cNvSpPr txBox="1">
              <a:spLocks noChangeArrowheads="1"/>
            </p:cNvSpPr>
            <p:nvPr/>
          </p:nvSpPr>
          <p:spPr bwMode="auto">
            <a:xfrm>
              <a:off x="3984" y="2064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FF0000"/>
                  </a:solidFill>
                  <a:ea typeface="仿宋_GB2312" pitchFamily="49" charset="-122"/>
                </a:rPr>
                <a:t>8</a:t>
              </a:r>
              <a:endParaRPr lang="en-US" altLang="zh-CN" sz="2215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8219" name="Text Box 20"/>
            <p:cNvSpPr txBox="1">
              <a:spLocks noChangeArrowheads="1"/>
            </p:cNvSpPr>
            <p:nvPr/>
          </p:nvSpPr>
          <p:spPr bwMode="auto">
            <a:xfrm>
              <a:off x="5184" y="1824"/>
              <a:ext cx="20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solidFill>
                    <a:srgbClr val="FF0000"/>
                  </a:solidFill>
                  <a:ea typeface="仿宋_GB2312" pitchFamily="49" charset="-122"/>
                </a:rPr>
                <a:t>8</a:t>
              </a:r>
              <a:endParaRPr lang="en-US" altLang="zh-CN" sz="2215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8220" name="Text Box 21"/>
            <p:cNvSpPr txBox="1">
              <a:spLocks noChangeArrowheads="1"/>
            </p:cNvSpPr>
            <p:nvPr/>
          </p:nvSpPr>
          <p:spPr bwMode="auto">
            <a:xfrm>
              <a:off x="4310" y="2474"/>
              <a:ext cx="24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ci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1" name="Text Box 22"/>
            <p:cNvSpPr txBox="1">
              <a:spLocks noChangeArrowheads="1"/>
            </p:cNvSpPr>
            <p:nvPr/>
          </p:nvSpPr>
          <p:spPr bwMode="auto">
            <a:xfrm>
              <a:off x="4800" y="2448"/>
              <a:ext cx="28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co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2" name="Text Box 23"/>
            <p:cNvSpPr txBox="1">
              <a:spLocks noChangeArrowheads="1"/>
            </p:cNvSpPr>
            <p:nvPr/>
          </p:nvSpPr>
          <p:spPr bwMode="auto">
            <a:xfrm>
              <a:off x="3686" y="2522"/>
              <a:ext cx="33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cin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5318" y="2426"/>
              <a:ext cx="42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cout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3600" y="1824"/>
              <a:ext cx="432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ina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5" name="Text Box 26"/>
            <p:cNvSpPr txBox="1">
              <a:spLocks noChangeArrowheads="1"/>
            </p:cNvSpPr>
            <p:nvPr/>
          </p:nvSpPr>
          <p:spPr bwMode="auto">
            <a:xfrm>
              <a:off x="3600" y="2186"/>
              <a:ext cx="38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inb</a:t>
              </a:r>
              <a:endParaRPr lang="en-US" altLang="zh-CN" sz="2215">
                <a:ea typeface="仿宋_GB2312" pitchFamily="49" charset="-122"/>
              </a:endParaRPr>
            </a:p>
          </p:txBody>
        </p:sp>
        <p:sp>
          <p:nvSpPr>
            <p:cNvPr id="8226" name="Text Box 27"/>
            <p:cNvSpPr txBox="1">
              <a:spLocks noChangeArrowheads="1"/>
            </p:cNvSpPr>
            <p:nvPr/>
          </p:nvSpPr>
          <p:spPr bwMode="auto">
            <a:xfrm>
              <a:off x="5324" y="2016"/>
              <a:ext cx="41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15">
                  <a:ea typeface="仿宋_GB2312" pitchFamily="49" charset="-122"/>
                </a:rPr>
                <a:t>sum</a:t>
              </a:r>
              <a:endParaRPr lang="en-US" altLang="zh-CN" sz="2215">
                <a:ea typeface="仿宋_GB2312" pitchFamily="49" charset="-122"/>
              </a:endParaRPr>
            </a:p>
          </p:txBody>
        </p:sp>
      </p:grpSp>
      <p:sp>
        <p:nvSpPr>
          <p:cNvPr id="8198" name="Rectangle 41"/>
          <p:cNvSpPr>
            <a:spLocks noChangeArrowheads="1"/>
          </p:cNvSpPr>
          <p:nvPr/>
        </p:nvSpPr>
        <p:spPr bwMode="auto">
          <a:xfrm>
            <a:off x="384145" y="120163"/>
            <a:ext cx="5515708" cy="507023"/>
          </a:xfrm>
          <a:prstGeom prst="rect">
            <a:avLst/>
          </a:prstGeom>
          <a:solidFill>
            <a:srgbClr val="FF0066"/>
          </a:solidFill>
          <a:ln w="9525">
            <a:miter lim="800000"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955">
                <a:solidFill>
                  <a:schemeClr val="bg1"/>
                </a:solidFill>
              </a:rPr>
              <a:t>2   Verilog HDL</a:t>
            </a:r>
            <a:r>
              <a:rPr lang="zh-CN" altLang="en-US" sz="2955">
                <a:solidFill>
                  <a:schemeClr val="bg1"/>
                </a:solidFill>
              </a:rPr>
              <a:t>的基本结构</a:t>
            </a:r>
            <a:endParaRPr lang="zh-CN" altLang="en-US" sz="2955">
              <a:solidFill>
                <a:schemeClr val="bg1"/>
              </a:solidFill>
            </a:endParaRPr>
          </a:p>
        </p:txBody>
      </p:sp>
      <p:sp>
        <p:nvSpPr>
          <p:cNvPr id="701482" name="Rectangle 42"/>
          <p:cNvSpPr>
            <a:spLocks noChangeArrowheads="1"/>
          </p:cNvSpPr>
          <p:nvPr/>
        </p:nvSpPr>
        <p:spPr bwMode="auto">
          <a:xfrm>
            <a:off x="163058" y="1354016"/>
            <a:ext cx="3911776" cy="490134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585"/>
              <a:t>简单的</a:t>
            </a:r>
            <a:r>
              <a:rPr lang="en-US" altLang="zh-CN" sz="2585"/>
              <a:t>Verilog HDL</a:t>
            </a:r>
            <a:r>
              <a:rPr lang="zh-CN" altLang="en-US" sz="2585"/>
              <a:t>的例子</a:t>
            </a:r>
            <a:endParaRPr lang="zh-CN" altLang="en-US" sz="2585"/>
          </a:p>
        </p:txBody>
      </p:sp>
      <p:grpSp>
        <p:nvGrpSpPr>
          <p:cNvPr id="701484" name="Group 44"/>
          <p:cNvGrpSpPr/>
          <p:nvPr/>
        </p:nvGrpSpPr>
        <p:grpSpPr bwMode="auto">
          <a:xfrm>
            <a:off x="517281" y="2803282"/>
            <a:ext cx="5117123" cy="3455377"/>
            <a:chOff x="353" y="1480"/>
            <a:chExt cx="3492" cy="2358"/>
          </a:xfrm>
        </p:grpSpPr>
        <p:sp>
          <p:nvSpPr>
            <p:cNvPr id="8205" name="Oval 39"/>
            <p:cNvSpPr>
              <a:spLocks noChangeArrowheads="1"/>
            </p:cNvSpPr>
            <p:nvPr/>
          </p:nvSpPr>
          <p:spPr bwMode="auto">
            <a:xfrm>
              <a:off x="353" y="1480"/>
              <a:ext cx="312" cy="1905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585">
                <a:solidFill>
                  <a:srgbClr val="990033"/>
                </a:solidFill>
              </a:endParaRPr>
            </a:p>
          </p:txBody>
        </p:sp>
        <p:sp>
          <p:nvSpPr>
            <p:cNvPr id="8206" name="AutoShape 43"/>
            <p:cNvSpPr>
              <a:spLocks noChangeArrowheads="1"/>
            </p:cNvSpPr>
            <p:nvPr/>
          </p:nvSpPr>
          <p:spPr bwMode="auto">
            <a:xfrm>
              <a:off x="716" y="3158"/>
              <a:ext cx="3129" cy="680"/>
            </a:xfrm>
            <a:prstGeom prst="wedgeRoundRectCallout">
              <a:avLst>
                <a:gd name="adj1" fmla="val -51759"/>
                <a:gd name="adj2" fmla="val -77648"/>
                <a:gd name="adj3" fmla="val 16667"/>
              </a:avLst>
            </a:prstGeom>
            <a:solidFill>
              <a:srgbClr val="FFCC99">
                <a:alpha val="69803"/>
              </a:srgbClr>
            </a:solidFill>
            <a:ln w="2857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85">
                  <a:solidFill>
                    <a:srgbClr val="58BA58"/>
                  </a:solidFill>
                </a:rPr>
                <a:t>程序为模块结构，包含在</a:t>
              </a:r>
              <a:r>
                <a:rPr lang="en-US" altLang="zh-CN" sz="2585">
                  <a:solidFill>
                    <a:srgbClr val="58BA58"/>
                  </a:solidFill>
                </a:rPr>
                <a:t>module</a:t>
              </a:r>
              <a:r>
                <a:rPr lang="zh-CN" altLang="en-US" sz="2585">
                  <a:solidFill>
                    <a:srgbClr val="58BA58"/>
                  </a:solidFill>
                </a:rPr>
                <a:t>与</a:t>
              </a:r>
              <a:r>
                <a:rPr lang="en-US" altLang="zh-CN" sz="2585">
                  <a:solidFill>
                    <a:srgbClr val="58BA58"/>
                  </a:solidFill>
                </a:rPr>
                <a:t>endmodule</a:t>
              </a:r>
              <a:r>
                <a:rPr lang="zh-CN" altLang="en-US" sz="2585">
                  <a:solidFill>
                    <a:srgbClr val="58BA58"/>
                  </a:solidFill>
                </a:rPr>
                <a:t>之间</a:t>
              </a:r>
              <a:endParaRPr lang="zh-CN" altLang="en-US" sz="2585">
                <a:solidFill>
                  <a:srgbClr val="58BA58"/>
                </a:solidFill>
              </a:endParaRPr>
            </a:p>
          </p:txBody>
        </p:sp>
      </p:grpSp>
      <p:sp>
        <p:nvSpPr>
          <p:cNvPr id="701485" name="AutoShape 45"/>
          <p:cNvSpPr>
            <a:spLocks noChangeArrowheads="1"/>
          </p:cNvSpPr>
          <p:nvPr/>
        </p:nvSpPr>
        <p:spPr bwMode="auto">
          <a:xfrm>
            <a:off x="4837236" y="942243"/>
            <a:ext cx="2259623" cy="597877"/>
          </a:xfrm>
          <a:prstGeom prst="wedgeRoundRectCallout">
            <a:avLst>
              <a:gd name="adj1" fmla="val -120037"/>
              <a:gd name="adj2" fmla="val 293630"/>
              <a:gd name="adj3" fmla="val 16667"/>
            </a:avLst>
          </a:prstGeom>
          <a:solidFill>
            <a:srgbClr val="F2F2F2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端口列表 </a:t>
            </a:r>
            <a:endParaRPr lang="zh-CN" altLang="en-US" sz="2585">
              <a:solidFill>
                <a:srgbClr val="990033"/>
              </a:solidFill>
            </a:endParaRPr>
          </a:p>
        </p:txBody>
      </p:sp>
      <p:grpSp>
        <p:nvGrpSpPr>
          <p:cNvPr id="701487" name="Group 47"/>
          <p:cNvGrpSpPr/>
          <p:nvPr/>
        </p:nvGrpSpPr>
        <p:grpSpPr bwMode="auto">
          <a:xfrm>
            <a:off x="4771292" y="634512"/>
            <a:ext cx="4372708" cy="3981450"/>
            <a:chOff x="3256" y="119"/>
            <a:chExt cx="2223" cy="2553"/>
          </a:xfrm>
          <a:solidFill>
            <a:schemeClr val="bg1">
              <a:lumMod val="95000"/>
              <a:alpha val="69804"/>
            </a:schemeClr>
          </a:solidFill>
        </p:grpSpPr>
        <p:sp>
          <p:nvSpPr>
            <p:cNvPr id="701470" name="AutoShape 30"/>
            <p:cNvSpPr/>
            <p:nvPr/>
          </p:nvSpPr>
          <p:spPr bwMode="auto">
            <a:xfrm rot="10800000">
              <a:off x="3256" y="1842"/>
              <a:ext cx="260" cy="830"/>
            </a:xfrm>
            <a:prstGeom prst="leftBrace">
              <a:avLst>
                <a:gd name="adj1" fmla="val 26603"/>
                <a:gd name="adj2" fmla="val 50000"/>
              </a:avLst>
            </a:prstGeom>
            <a:grpFill/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1" hangingPunct="1">
                <a:defRPr/>
              </a:pPr>
              <a:endParaRPr lang="zh-CN" altLang="en-US" sz="1660"/>
            </a:p>
          </p:txBody>
        </p:sp>
        <p:sp>
          <p:nvSpPr>
            <p:cNvPr id="701486" name="AutoShape 46"/>
            <p:cNvSpPr>
              <a:spLocks noChangeArrowheads="1"/>
            </p:cNvSpPr>
            <p:nvPr/>
          </p:nvSpPr>
          <p:spPr bwMode="auto">
            <a:xfrm>
              <a:off x="4027" y="119"/>
              <a:ext cx="1452" cy="544"/>
            </a:xfrm>
            <a:prstGeom prst="wedgeRectCallout">
              <a:avLst>
                <a:gd name="adj1" fmla="val -83194"/>
                <a:gd name="adj2" fmla="val 328491"/>
              </a:avLst>
            </a:prstGeom>
            <a:grpFill/>
            <a:ln w="2857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215"/>
                <a:t>输入、输出端口描述</a:t>
              </a:r>
              <a:endParaRPr lang="zh-CN" altLang="en-US" sz="2215"/>
            </a:p>
            <a:p>
              <a:pPr algn="ctr" eaLnBrk="1" hangingPunct="1">
                <a:defRPr/>
              </a:pPr>
              <a:r>
                <a:rPr lang="en-US" altLang="zh-CN" sz="1660">
                  <a:solidFill>
                    <a:srgbClr val="FF0000"/>
                  </a:solidFill>
                </a:rPr>
                <a:t>--</a:t>
              </a:r>
              <a:r>
                <a:rPr lang="zh-CN" altLang="en-US" sz="2215">
                  <a:solidFill>
                    <a:srgbClr val="FF0000"/>
                  </a:solidFill>
                </a:rPr>
                <a:t>描述外部特性</a:t>
              </a:r>
              <a:endParaRPr lang="zh-CN" altLang="en-US" sz="2215">
                <a:solidFill>
                  <a:srgbClr val="FF0000"/>
                </a:solidFill>
              </a:endParaRPr>
            </a:p>
          </p:txBody>
        </p:sp>
      </p:grpSp>
      <p:sp>
        <p:nvSpPr>
          <p:cNvPr id="701488" name="AutoShape 48"/>
          <p:cNvSpPr>
            <a:spLocks noChangeArrowheads="1"/>
          </p:cNvSpPr>
          <p:nvPr/>
        </p:nvSpPr>
        <p:spPr bwMode="auto">
          <a:xfrm>
            <a:off x="3242897" y="5594839"/>
            <a:ext cx="4785946" cy="798635"/>
          </a:xfrm>
          <a:prstGeom prst="wedgeRectCallout">
            <a:avLst>
              <a:gd name="adj1" fmla="val -38306"/>
              <a:gd name="adj2" fmla="val -113120"/>
            </a:avLst>
          </a:prstGeom>
          <a:solidFill>
            <a:srgbClr val="FFCC99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逻辑功能描述</a:t>
            </a:r>
            <a:endParaRPr lang="zh-CN" altLang="en-US" sz="2585">
              <a:solidFill>
                <a:srgbClr val="990033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15">
                <a:solidFill>
                  <a:srgbClr val="FF0000"/>
                </a:solidFill>
              </a:rPr>
              <a:t>--</a:t>
            </a:r>
            <a:r>
              <a:rPr lang="zh-CN" altLang="en-US" sz="2215">
                <a:solidFill>
                  <a:srgbClr val="FF0000"/>
                </a:solidFill>
              </a:rPr>
              <a:t>描述内部特性</a:t>
            </a:r>
            <a:endParaRPr lang="zh-CN" altLang="en-US" sz="2215">
              <a:solidFill>
                <a:srgbClr val="FF0000"/>
              </a:solidFill>
            </a:endParaRPr>
          </a:p>
        </p:txBody>
      </p:sp>
      <p:sp>
        <p:nvSpPr>
          <p:cNvPr id="701489" name="AutoShape 49"/>
          <p:cNvSpPr>
            <a:spLocks noChangeArrowheads="1"/>
          </p:cNvSpPr>
          <p:nvPr/>
        </p:nvSpPr>
        <p:spPr bwMode="auto">
          <a:xfrm>
            <a:off x="5103936" y="634512"/>
            <a:ext cx="1396511" cy="731226"/>
          </a:xfrm>
          <a:prstGeom prst="wedgeRectCallout">
            <a:avLst>
              <a:gd name="adj1" fmla="val -283370"/>
              <a:gd name="adj2" fmla="val 255009"/>
            </a:avLst>
          </a:prstGeom>
          <a:solidFill>
            <a:srgbClr val="F2F2F2">
              <a:alpha val="69803"/>
            </a:srgbClr>
          </a:solidFill>
          <a:ln w="28575" algn="ctr">
            <a:solidFill>
              <a:srgbClr val="FF0000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585">
                <a:solidFill>
                  <a:srgbClr val="990033"/>
                </a:solidFill>
              </a:rPr>
              <a:t>模块名</a:t>
            </a:r>
            <a:endParaRPr lang="zh-CN" altLang="en-US" sz="2585">
              <a:solidFill>
                <a:srgbClr val="99003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4E94-F40B-4B16-89B2-D93EE5A1A1C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1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utoUpdateAnimBg="0"/>
      <p:bldP spid="701444" grpId="0" autoUpdateAnimBg="0"/>
      <p:bldP spid="701445" grpId="0" autoUpdateAnimBg="0"/>
      <p:bldP spid="701482" grpId="0" animBg="1"/>
      <p:bldP spid="701485" grpId="0" animBg="1"/>
      <p:bldP spid="701488" grpId="0" animBg="1"/>
      <p:bldP spid="701489" grpId="0" animBg="1"/>
    </p:bldLst>
  </p:timing>
</p:sld>
</file>

<file path=ppt/tags/tag1.xml><?xml version="1.0" encoding="utf-8"?>
<p:tagLst xmlns:p="http://schemas.openxmlformats.org/presentationml/2006/main">
  <p:tag name="KSO_WPP_MARK_KEY" val="fff7af87-faee-4e23-9a4e-bcfc42d6b8f8"/>
  <p:tag name="COMMONDATA" val="eyJoZGlkIjoiNDY0MzQwNDM3NzMyOTAwZGViMTFjZmY0M2U4NTllMz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12006</Words>
  <Application>WPS 演示</Application>
  <PresentationFormat>全屏显示(4:3)</PresentationFormat>
  <Paragraphs>1622</Paragraphs>
  <Slides>73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Wingdings 2</vt:lpstr>
      <vt:lpstr>Wingdings 2</vt:lpstr>
      <vt:lpstr>方正姚体</vt:lpstr>
      <vt:lpstr>Times New Roman</vt:lpstr>
      <vt:lpstr>等线 Light</vt:lpstr>
      <vt:lpstr>等线</vt:lpstr>
      <vt:lpstr>仿宋_GB2312</vt:lpstr>
      <vt:lpstr>仿宋</vt:lpstr>
      <vt:lpstr>楷体_GB2312</vt:lpstr>
      <vt:lpstr>Batang</vt:lpstr>
      <vt:lpstr>Perpetua</vt:lpstr>
      <vt:lpstr>Arial Unicode MS</vt:lpstr>
      <vt:lpstr>Calibri</vt:lpstr>
      <vt:lpstr>Constantia</vt:lpstr>
      <vt:lpstr>Arial Unicode MS</vt:lpstr>
      <vt:lpstr>华文行楷</vt:lpstr>
      <vt:lpstr>黑体</vt:lpstr>
      <vt:lpstr>幼圆</vt:lpstr>
      <vt:lpstr>Franklin Gothic Book</vt:lpstr>
      <vt:lpstr>新宋体</vt:lpstr>
      <vt:lpstr>平衡</vt:lpstr>
      <vt:lpstr>自定义设计方案</vt:lpstr>
      <vt:lpstr>Verilog HDL语言和ISE 14.7软件介绍</vt:lpstr>
      <vt:lpstr>本次课的教学内容</vt:lpstr>
      <vt:lpstr>本次课的教学目的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  initial过程块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while和forever语句</vt:lpstr>
      <vt:lpstr>PowerPoint 演示文稿</vt:lpstr>
      <vt:lpstr>PowerPoint 演示文稿</vt:lpstr>
      <vt:lpstr>PowerPoint 演示文稿</vt:lpstr>
      <vt:lpstr>ISE14.7 软件及开发介绍</vt:lpstr>
      <vt:lpstr>Spartan-3 系列FPGA</vt:lpstr>
      <vt:lpstr>XC3S50系列芯片基本结构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仿真步骤总结</vt:lpstr>
      <vt:lpstr>调测注意事项(1)</vt:lpstr>
      <vt:lpstr>调测注意事项(2)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Chinese User</dc:creator>
  <cp:lastModifiedBy>开开</cp:lastModifiedBy>
  <cp:revision>88</cp:revision>
  <dcterms:created xsi:type="dcterms:W3CDTF">2016-09-20T00:01:00Z</dcterms:created>
  <dcterms:modified xsi:type="dcterms:W3CDTF">2023-04-23T04:57:32Z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AB69F4E16A0B4D6F87D323FCC6290179</vt:lpwstr>
  </property>
  <property fmtid="{D5CDD505-2E9C-101B-9397-08002B2CF9AE}" pid="3" name="KSOProductBuildVer">
    <vt:lpwstr>2052-11.1.0.12650</vt:lpwstr>
  </property>
</Properties>
</file>