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activeX/activeX2.xml" ContentType="application/vnd.ms-office.activeX+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activeX/activeX6.bin" ContentType="application/vnd.ms-office.activeX"/>
  <Override PartName="/docProps/custom.xml" ContentType="application/vnd.openxmlformats-officedocument.custom-properties+xml"/>
  <Override PartName="/ppt/activeX/activeX4.bin" ContentType="application/vnd.ms-office.activeX"/>
  <Override PartName="/ppt/activeX/activeX2.bin" ContentType="application/vnd.ms-office.activeX"/>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7.xml" ContentType="application/vnd.ms-office.activeX+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activeX/activeX1.xml" ContentType="application/vnd.ms-office.activeX+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activeX/activeX7.bin" ContentType="application/vnd.ms-office.activeX"/>
  <Override PartName="/ppt/slideLayouts/slideLayout10.xml" ContentType="application/vnd.openxmlformats-officedocument.presentationml.slideLayout+xml"/>
  <Default Extension="vml" ContentType="application/vnd.openxmlformats-officedocument.vmlDrawing"/>
  <Override PartName="/ppt/activeX/activeX5.bin" ContentType="application/vnd.ms-office.activeX"/>
  <Override PartName="/ppt/activeX/activeX3.bin" ContentType="application/vnd.ms-office.activeX"/>
  <Override PartName="/ppt/activeX/activeX8.xml" ContentType="application/vnd.ms-office.activeX+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activeX/activeX1.bin" ContentType="application/vnd.ms-office.activeX"/>
  <Override PartName="/ppt/activeX/activeX6.xml" ContentType="application/vnd.ms-office.activeX+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activeX/activeX8.bin" ContentType="application/vnd.ms-office.activeX"/>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8" r:id="rId2"/>
    <p:sldId id="442" r:id="rId3"/>
    <p:sldId id="323" r:id="rId4"/>
    <p:sldId id="443" r:id="rId5"/>
    <p:sldId id="317" r:id="rId6"/>
    <p:sldId id="369" r:id="rId7"/>
    <p:sldId id="371" r:id="rId8"/>
    <p:sldId id="337" r:id="rId9"/>
    <p:sldId id="314" r:id="rId10"/>
    <p:sldId id="316" r:id="rId11"/>
    <p:sldId id="325" r:id="rId12"/>
    <p:sldId id="375" r:id="rId13"/>
    <p:sldId id="358" r:id="rId14"/>
    <p:sldId id="322" r:id="rId15"/>
    <p:sldId id="330" r:id="rId16"/>
    <p:sldId id="318" r:id="rId17"/>
    <p:sldId id="319" r:id="rId18"/>
    <p:sldId id="376" r:id="rId19"/>
    <p:sldId id="378" r:id="rId20"/>
    <p:sldId id="379" r:id="rId21"/>
    <p:sldId id="380" r:id="rId22"/>
    <p:sldId id="321" r:id="rId23"/>
    <p:sldId id="260" r:id="rId24"/>
    <p:sldId id="261" r:id="rId25"/>
    <p:sldId id="381" r:id="rId26"/>
    <p:sldId id="382" r:id="rId27"/>
    <p:sldId id="262" r:id="rId28"/>
    <p:sldId id="383" r:id="rId29"/>
    <p:sldId id="384" r:id="rId30"/>
    <p:sldId id="385" r:id="rId31"/>
    <p:sldId id="386" r:id="rId32"/>
    <p:sldId id="264" r:id="rId33"/>
    <p:sldId id="387" r:id="rId34"/>
    <p:sldId id="267" r:id="rId35"/>
    <p:sldId id="268" r:id="rId36"/>
    <p:sldId id="388" r:id="rId37"/>
    <p:sldId id="391" r:id="rId38"/>
    <p:sldId id="394" r:id="rId39"/>
    <p:sldId id="393" r:id="rId40"/>
    <p:sldId id="273" r:id="rId41"/>
    <p:sldId id="274" r:id="rId42"/>
    <p:sldId id="265" r:id="rId43"/>
    <p:sldId id="266" r:id="rId44"/>
    <p:sldId id="435" r:id="rId45"/>
    <p:sldId id="397" r:id="rId46"/>
    <p:sldId id="275" r:id="rId47"/>
    <p:sldId id="276" r:id="rId48"/>
    <p:sldId id="399" r:id="rId49"/>
    <p:sldId id="278" r:id="rId50"/>
    <p:sldId id="279" r:id="rId51"/>
    <p:sldId id="440" r:id="rId52"/>
    <p:sldId id="283" r:id="rId53"/>
    <p:sldId id="280" r:id="rId54"/>
    <p:sldId id="282" r:id="rId55"/>
    <p:sldId id="289" r:id="rId56"/>
    <p:sldId id="290" r:id="rId57"/>
    <p:sldId id="284" r:id="rId58"/>
    <p:sldId id="437" r:id="rId59"/>
    <p:sldId id="436" r:id="rId60"/>
    <p:sldId id="439" r:id="rId61"/>
    <p:sldId id="292" r:id="rId62"/>
    <p:sldId id="405" r:id="rId63"/>
    <p:sldId id="288" r:id="rId64"/>
    <p:sldId id="294" r:id="rId65"/>
    <p:sldId id="295" r:id="rId66"/>
    <p:sldId id="416" r:id="rId67"/>
    <p:sldId id="417" r:id="rId68"/>
    <p:sldId id="418" r:id="rId69"/>
    <p:sldId id="413" r:id="rId70"/>
    <p:sldId id="301" r:id="rId71"/>
  </p:sldIdLst>
  <p:sldSz cx="9144000" cy="6858000" type="screen4x3"/>
  <p:notesSz cx="6797675" cy="9928225"/>
  <p:defaultTextStyle>
    <a:defPPr>
      <a:defRPr lang="zh-CN"/>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006600"/>
    <a:srgbClr val="FF0000"/>
    <a:srgbClr val="33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4660"/>
  </p:normalViewPr>
  <p:slideViewPr>
    <p:cSldViewPr>
      <p:cViewPr>
        <p:scale>
          <a:sx n="70" d="100"/>
          <a:sy n="70" d="100"/>
        </p:scale>
        <p:origin x="-1742" y="-2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 Id="rId5" Type="http://schemas.openxmlformats.org/officeDocument/2006/relationships/image" Target="../media/image63.png"/><Relationship Id="rId4" Type="http://schemas.openxmlformats.org/officeDocument/2006/relationships/image" Target="../media/image6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8.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9.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0.png"/></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2" Type="http://schemas.openxmlformats.org/officeDocument/2006/relationships/image" Target="../media/image72.wmf"/><Relationship Id="rId16" Type="http://schemas.openxmlformats.org/officeDocument/2006/relationships/image" Target="../media/image86.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5" Type="http://schemas.openxmlformats.org/officeDocument/2006/relationships/image" Target="../media/image8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 Id="rId14"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85EA9CA-7F2B-4CC8-B6A5-093F33B66CEA}" type="datetimeFigureOut">
              <a:rPr lang="zh-CN" altLang="en-US" smtClean="0"/>
              <a:pPr/>
              <a:t>2020/11/16</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1DC3D7F4-2EA9-4A94-8A42-95C0E33A4D3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ltLang="zh-CN"/>
          </a:p>
        </p:txBody>
      </p:sp>
      <p:sp>
        <p:nvSpPr>
          <p:cNvPr id="7171" name="Rectangle 3"/>
          <p:cNvSpPr>
            <a:spLocks noGrp="1" noChangeArrowheads="1"/>
          </p:cNvSpPr>
          <p:nvPr>
            <p:ph type="dt"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ltLang="zh-CN"/>
          </a:p>
        </p:txBody>
      </p:sp>
      <p:sp>
        <p:nvSpPr>
          <p:cNvPr id="7175" name="Rectangle 7"/>
          <p:cNvSpPr>
            <a:spLocks noGrp="1" noChangeArrowheads="1"/>
          </p:cNvSpPr>
          <p:nvPr>
            <p:ph type="sldNum" sz="quarter" idx="5"/>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7A9AEBFD-AABF-4263-A61A-A3A5C12223A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8059B4A-E872-4C4A-A29E-4D36CF2D6F79}" type="slidenum">
              <a:rPr lang="en-US" altLang="zh-CN"/>
              <a:pPr/>
              <a:t>1</a:t>
            </a:fld>
            <a:endParaRPr lang="en-US" altLang="zh-CN"/>
          </a:p>
        </p:txBody>
      </p:sp>
      <p:sp>
        <p:nvSpPr>
          <p:cNvPr id="79875" name="Rectangle 2"/>
          <p:cNvSpPr>
            <a:spLocks noGrp="1" noRot="1" noChangeAspect="1" noChangeArrowheads="1" noTextEdit="1"/>
          </p:cNvSpPr>
          <p:nvPr>
            <p:ph type="sldImg"/>
          </p:nvPr>
        </p:nvSpPr>
        <p:spPr>
          <a:xfrm>
            <a:off x="925513" y="750888"/>
            <a:ext cx="4946650" cy="3709987"/>
          </a:xfrm>
          <a:ln/>
        </p:spPr>
      </p:sp>
      <p:sp>
        <p:nvSpPr>
          <p:cNvPr id="79876" name="Rectangle 3"/>
          <p:cNvSpPr>
            <a:spLocks noGrp="1" noChangeArrowheads="1"/>
          </p:cNvSpPr>
          <p:nvPr>
            <p:ph type="body" idx="1"/>
          </p:nvPr>
        </p:nvSpPr>
        <p:spPr>
          <a:xfrm>
            <a:off x="906357" y="4715907"/>
            <a:ext cx="4984962" cy="4467701"/>
          </a:xfrm>
          <a:noFill/>
          <a:ln/>
        </p:spPr>
        <p:txBody>
          <a:bodyPr/>
          <a:lstStyle/>
          <a:p>
            <a:pPr defTabSz="762000"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FDC984-DFD6-474E-957F-68501E01B9A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2C2E7B-9B94-4E68-90FE-633DB19129B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E939028-F497-4AF1-AB3A-ECC4F6CCAC2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6190B84-0BB1-4393-B6B7-524C9DB4CCE4}"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402A3B4-C7B4-49E7-9568-C59E19074792}"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AA81A64-2B98-4631-BEEF-FF4902246D66}"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ED8E905-4C08-41A9-AB64-13BBDC64667F}"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83C0FAA7-53C0-4D18-9F75-2A8C7525FB6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E39ABA8-C719-4038-AA13-797BF967B57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3FCBFD-8BD4-4881-96F6-3DEE38590B1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F3E00C-0842-4DB7-AD3A-89C9355F647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607F053-F278-4650-8974-9FC3FC2A7FC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63E4C74-BC67-450E-8FA5-B2888CD744D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A22F68D-8FDD-47CE-AB41-88183EF542C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36AEAC-F37F-4085-9762-C0333420E12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DCE44BF-9B84-4BE1-821B-12F1E27AF42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BB657234-8238-4422-9B4D-69E46CB758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oleObject" Target="../embeddings/oleObject11.bin"/><Relationship Id="rId10" Type="http://schemas.openxmlformats.org/officeDocument/2006/relationships/oleObject" Target="../embeddings/oleObject16.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18.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oleObject" Target="../embeddings/oleObject20.bin"/><Relationship Id="rId10" Type="http://schemas.openxmlformats.org/officeDocument/2006/relationships/image" Target="../media/image28.png"/><Relationship Id="rId4" Type="http://schemas.openxmlformats.org/officeDocument/2006/relationships/oleObject" Target="../embeddings/oleObject19.bin"/><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oleObject" Target="../embeddings/oleObject22.bin"/><Relationship Id="rId7"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2.png"/><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9.bin"/></Relationships>
</file>

<file path=ppt/slides/_rels/slide34.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3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4.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4.xml"/><Relationship Id="rId1" Type="http://schemas.openxmlformats.org/officeDocument/2006/relationships/vmlDrawing" Target="../drawings/vmlDrawing14.vml"/></Relationships>
</file>

<file path=ppt/slides/_rels/slide49.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5.vml"/><Relationship Id="rId6" Type="http://schemas.openxmlformats.org/officeDocument/2006/relationships/control" Target="../activeX/activeX5.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oleObject" Target="../embeddings/oleObject33.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5.xml"/><Relationship Id="rId1" Type="http://schemas.openxmlformats.org/officeDocument/2006/relationships/vmlDrawing" Target="../drawings/vmlDrawing17.v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18.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7.xml"/><Relationship Id="rId1" Type="http://schemas.openxmlformats.org/officeDocument/2006/relationships/vmlDrawing" Target="../drawings/vmlDrawing19.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control" Target="../activeX/activeX8.xml"/><Relationship Id="rId1" Type="http://schemas.openxmlformats.org/officeDocument/2006/relationships/vmlDrawing" Target="../drawings/vmlDrawing20.v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oleObject" Target="../embeddings/oleObject44.bin"/><Relationship Id="rId18" Type="http://schemas.openxmlformats.org/officeDocument/2006/relationships/oleObject" Target="../embeddings/oleObject49.bin"/><Relationship Id="rId3" Type="http://schemas.openxmlformats.org/officeDocument/2006/relationships/oleObject" Target="../embeddings/Microsoft_Office_Word_97_-_2003___22222221111111111.doc"/><Relationship Id="rId21" Type="http://schemas.openxmlformats.org/officeDocument/2006/relationships/oleObject" Target="../embeddings/oleObject52.bin"/><Relationship Id="rId7" Type="http://schemas.openxmlformats.org/officeDocument/2006/relationships/oleObject" Target="../embeddings/oleObject38.bin"/><Relationship Id="rId12" Type="http://schemas.openxmlformats.org/officeDocument/2006/relationships/oleObject" Target="../embeddings/oleObject43.bin"/><Relationship Id="rId17" Type="http://schemas.openxmlformats.org/officeDocument/2006/relationships/oleObject" Target="../embeddings/oleObject48.bin"/><Relationship Id="rId2" Type="http://schemas.openxmlformats.org/officeDocument/2006/relationships/slideLayout" Target="../slideLayouts/slideLayout15.xml"/><Relationship Id="rId16" Type="http://schemas.openxmlformats.org/officeDocument/2006/relationships/oleObject" Target="../embeddings/oleObject47.bin"/><Relationship Id="rId20" Type="http://schemas.openxmlformats.org/officeDocument/2006/relationships/oleObject" Target="../embeddings/oleObject51.bin"/><Relationship Id="rId1" Type="http://schemas.openxmlformats.org/officeDocument/2006/relationships/vmlDrawing" Target="../drawings/vmlDrawing21.vml"/><Relationship Id="rId6" Type="http://schemas.openxmlformats.org/officeDocument/2006/relationships/oleObject" Target="../embeddings/oleObject37.bin"/><Relationship Id="rId11" Type="http://schemas.openxmlformats.org/officeDocument/2006/relationships/oleObject" Target="../embeddings/oleObject42.bin"/><Relationship Id="rId5" Type="http://schemas.openxmlformats.org/officeDocument/2006/relationships/oleObject" Target="../embeddings/oleObject36.bin"/><Relationship Id="rId15" Type="http://schemas.openxmlformats.org/officeDocument/2006/relationships/oleObject" Target="../embeddings/oleObject46.bin"/><Relationship Id="rId23" Type="http://schemas.openxmlformats.org/officeDocument/2006/relationships/oleObject" Target="../embeddings/oleObject54.bin"/><Relationship Id="rId10" Type="http://schemas.openxmlformats.org/officeDocument/2006/relationships/oleObject" Target="../embeddings/oleObject41.bin"/><Relationship Id="rId19" Type="http://schemas.openxmlformats.org/officeDocument/2006/relationships/oleObject" Target="../embeddings/oleObject50.bin"/><Relationship Id="rId4" Type="http://schemas.openxmlformats.org/officeDocument/2006/relationships/oleObject" Target="../embeddings/oleObject35.bin"/><Relationship Id="rId9" Type="http://schemas.openxmlformats.org/officeDocument/2006/relationships/oleObject" Target="../embeddings/oleObject40.bin"/><Relationship Id="rId14" Type="http://schemas.openxmlformats.org/officeDocument/2006/relationships/oleObject" Target="../embeddings/oleObject45.bin"/><Relationship Id="rId22" Type="http://schemas.openxmlformats.org/officeDocument/2006/relationships/oleObject" Target="../embeddings/oleObject53.bin"/></Relationships>
</file>

<file path=ppt/slides/_rels/slide6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Microsoft_Office_Word_97_-_2003___11111112222222222.doc"/><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64.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4400" y="457200"/>
            <a:ext cx="6781800" cy="1143000"/>
          </a:xfrm>
          <a:noFill/>
        </p:spPr>
        <p:txBody>
          <a:bodyPr lIns="92075" tIns="46038" rIns="92075" bIns="46038"/>
          <a:lstStyle/>
          <a:p>
            <a:pPr eaLnBrk="1" hangingPunct="1"/>
            <a:r>
              <a:rPr lang="zh-CN" altLang="en-US" sz="3600" b="1" dirty="0" smtClean="0">
                <a:solidFill>
                  <a:schemeClr val="tx1"/>
                </a:solidFill>
                <a:latin typeface="黑体" pitchFamily="2" charset="-122"/>
                <a:ea typeface="黑体" pitchFamily="2" charset="-122"/>
              </a:rPr>
              <a:t>第</a:t>
            </a:r>
            <a:r>
              <a:rPr lang="en-US" altLang="zh-CN" sz="3600" b="1" dirty="0" smtClean="0">
                <a:solidFill>
                  <a:schemeClr val="tx1"/>
                </a:solidFill>
                <a:latin typeface="黑体" pitchFamily="2" charset="-122"/>
                <a:ea typeface="黑体" pitchFamily="2" charset="-122"/>
              </a:rPr>
              <a:t>13</a:t>
            </a:r>
            <a:r>
              <a:rPr lang="zh-CN" altLang="en-US" sz="3600" b="1" dirty="0" smtClean="0">
                <a:solidFill>
                  <a:schemeClr val="tx1"/>
                </a:solidFill>
                <a:latin typeface="黑体" pitchFamily="2" charset="-122"/>
                <a:ea typeface="黑体" pitchFamily="2" charset="-122"/>
              </a:rPr>
              <a:t>章  配位化合物中的化学键</a:t>
            </a:r>
          </a:p>
        </p:txBody>
      </p:sp>
      <p:sp>
        <p:nvSpPr>
          <p:cNvPr id="32771" name="Text Box 7">
            <a:hlinkClick r:id="rId3" action="ppaction://hlinksldjump"/>
          </p:cNvPr>
          <p:cNvSpPr txBox="1">
            <a:spLocks noChangeArrowheads="1"/>
          </p:cNvSpPr>
          <p:nvPr/>
        </p:nvSpPr>
        <p:spPr bwMode="auto">
          <a:xfrm>
            <a:off x="914400" y="1828800"/>
            <a:ext cx="7918450" cy="1200329"/>
          </a:xfrm>
          <a:prstGeom prst="rect">
            <a:avLst/>
          </a:prstGeom>
          <a:noFill/>
          <a:ln w="9525">
            <a:noFill/>
            <a:miter lim="800000"/>
            <a:headEnd/>
            <a:tailEnd/>
          </a:ln>
        </p:spPr>
        <p:txBody>
          <a:bodyPr>
            <a:spAutoFit/>
          </a:bodyPr>
          <a:lstStyle/>
          <a:p>
            <a:pPr defTabSz="762000">
              <a:buClr>
                <a:schemeClr val="hlink"/>
              </a:buClr>
            </a:pPr>
            <a:r>
              <a:rPr kumimoji="1" lang="en-US" altLang="zh-CN" sz="3600" dirty="0">
                <a:solidFill>
                  <a:srgbClr val="006600"/>
                </a:solidFill>
                <a:latin typeface="Times New Roman" pitchFamily="18" charset="0"/>
              </a:rPr>
              <a:t>§</a:t>
            </a:r>
            <a:r>
              <a:rPr kumimoji="1" lang="en-US" altLang="zh-CN" sz="3600" dirty="0" smtClean="0">
                <a:solidFill>
                  <a:srgbClr val="006600"/>
                </a:solidFill>
                <a:latin typeface="Times New Roman" pitchFamily="18" charset="0"/>
              </a:rPr>
              <a:t>13.1  </a:t>
            </a:r>
            <a:r>
              <a:rPr kumimoji="1" lang="zh-CN" altLang="en-US" sz="3600" dirty="0" smtClean="0">
                <a:solidFill>
                  <a:srgbClr val="006600"/>
                </a:solidFill>
                <a:latin typeface="Times New Roman" pitchFamily="18" charset="0"/>
              </a:rPr>
              <a:t>配位化合物的历史由来</a:t>
            </a:r>
            <a:endParaRPr kumimoji="1" lang="en-US" altLang="zh-CN" sz="3600" dirty="0" smtClean="0">
              <a:solidFill>
                <a:srgbClr val="006600"/>
              </a:solidFill>
              <a:latin typeface="Times New Roman" pitchFamily="18" charset="0"/>
            </a:endParaRPr>
          </a:p>
          <a:p>
            <a:pPr defTabSz="762000">
              <a:buClr>
                <a:schemeClr val="hlink"/>
              </a:buClr>
            </a:pPr>
            <a:r>
              <a:rPr kumimoji="1" lang="en-US" altLang="zh-CN" sz="3600" dirty="0" smtClean="0">
                <a:solidFill>
                  <a:srgbClr val="006600"/>
                </a:solidFill>
                <a:latin typeface="Times New Roman" pitchFamily="18" charset="0"/>
              </a:rPr>
              <a:t>                                      </a:t>
            </a:r>
            <a:r>
              <a:rPr kumimoji="1" lang="zh-CN" altLang="en-US" sz="3600" dirty="0" smtClean="0">
                <a:solidFill>
                  <a:srgbClr val="006600"/>
                </a:solidFill>
                <a:latin typeface="Times New Roman" pitchFamily="18" charset="0"/>
              </a:rPr>
              <a:t>和基本概念</a:t>
            </a:r>
            <a:endParaRPr kumimoji="1" lang="zh-CN" altLang="en-US" sz="3600" dirty="0">
              <a:solidFill>
                <a:srgbClr val="006600"/>
              </a:solidFill>
              <a:latin typeface="Times New Roman" pitchFamily="18" charset="0"/>
              <a:ea typeface="华文行楷" pitchFamily="2" charset="-122"/>
            </a:endParaRPr>
          </a:p>
        </p:txBody>
      </p:sp>
      <p:sp>
        <p:nvSpPr>
          <p:cNvPr id="5" name="Text Box 7">
            <a:hlinkClick r:id="rId3" action="ppaction://hlinksldjump"/>
          </p:cNvPr>
          <p:cNvSpPr txBox="1">
            <a:spLocks noChangeArrowheads="1"/>
          </p:cNvSpPr>
          <p:nvPr/>
        </p:nvSpPr>
        <p:spPr bwMode="auto">
          <a:xfrm>
            <a:off x="914400" y="3124200"/>
            <a:ext cx="6553200" cy="646331"/>
          </a:xfrm>
          <a:prstGeom prst="rect">
            <a:avLst/>
          </a:prstGeom>
          <a:noFill/>
          <a:ln w="9525">
            <a:noFill/>
            <a:miter lim="800000"/>
            <a:headEnd/>
            <a:tailEnd/>
          </a:ln>
        </p:spPr>
        <p:txBody>
          <a:bodyPr wrap="square">
            <a:spAutoFit/>
          </a:bodyPr>
          <a:lstStyle/>
          <a:p>
            <a:pPr defTabSz="762000">
              <a:buClr>
                <a:schemeClr val="hlink"/>
              </a:buClr>
            </a:pPr>
            <a:r>
              <a:rPr kumimoji="1" lang="en-US" altLang="zh-CN" sz="3600" dirty="0">
                <a:solidFill>
                  <a:srgbClr val="006600"/>
                </a:solidFill>
                <a:latin typeface="Times New Roman" pitchFamily="18" charset="0"/>
              </a:rPr>
              <a:t>§</a:t>
            </a:r>
            <a:r>
              <a:rPr kumimoji="1" lang="en-US" altLang="zh-CN" sz="3600" dirty="0" smtClean="0">
                <a:solidFill>
                  <a:srgbClr val="006600"/>
                </a:solidFill>
                <a:latin typeface="Times New Roman" pitchFamily="18" charset="0"/>
              </a:rPr>
              <a:t>13.2  </a:t>
            </a:r>
            <a:r>
              <a:rPr kumimoji="1" lang="zh-CN" altLang="en-US" sz="3600" dirty="0" smtClean="0">
                <a:solidFill>
                  <a:srgbClr val="006600"/>
                </a:solidFill>
                <a:latin typeface="Times New Roman" pitchFamily="18" charset="0"/>
              </a:rPr>
              <a:t>配位化合物的立体异构</a:t>
            </a:r>
            <a:endParaRPr kumimoji="1" lang="zh-CN" altLang="en-US" sz="3600" dirty="0">
              <a:solidFill>
                <a:srgbClr val="006600"/>
              </a:solidFill>
              <a:latin typeface="Times New Roman" pitchFamily="18" charset="0"/>
              <a:ea typeface="华文行楷" pitchFamily="2" charset="-122"/>
            </a:endParaRPr>
          </a:p>
        </p:txBody>
      </p:sp>
      <p:sp>
        <p:nvSpPr>
          <p:cNvPr id="6" name="Text Box 7">
            <a:hlinkClick r:id="rId3" action="ppaction://hlinksldjump"/>
          </p:cNvPr>
          <p:cNvSpPr txBox="1">
            <a:spLocks noChangeArrowheads="1"/>
          </p:cNvSpPr>
          <p:nvPr/>
        </p:nvSpPr>
        <p:spPr bwMode="auto">
          <a:xfrm>
            <a:off x="914400" y="3962400"/>
            <a:ext cx="7918450" cy="646331"/>
          </a:xfrm>
          <a:prstGeom prst="rect">
            <a:avLst/>
          </a:prstGeom>
          <a:noFill/>
          <a:ln w="9525">
            <a:noFill/>
            <a:miter lim="800000"/>
            <a:headEnd/>
            <a:tailEnd/>
          </a:ln>
        </p:spPr>
        <p:txBody>
          <a:bodyPr>
            <a:spAutoFit/>
          </a:bodyPr>
          <a:lstStyle/>
          <a:p>
            <a:pPr defTabSz="762000">
              <a:buClr>
                <a:schemeClr val="hlink"/>
              </a:buClr>
            </a:pPr>
            <a:r>
              <a:rPr kumimoji="1" lang="en-US" altLang="zh-CN" sz="3600" dirty="0">
                <a:solidFill>
                  <a:srgbClr val="006600"/>
                </a:solidFill>
                <a:latin typeface="Times New Roman" pitchFamily="18" charset="0"/>
              </a:rPr>
              <a:t>§</a:t>
            </a:r>
            <a:r>
              <a:rPr kumimoji="1" lang="en-US" altLang="zh-CN" sz="3600" dirty="0" smtClean="0">
                <a:solidFill>
                  <a:srgbClr val="006600"/>
                </a:solidFill>
                <a:latin typeface="Times New Roman" pitchFamily="18" charset="0"/>
              </a:rPr>
              <a:t>13.3  </a:t>
            </a:r>
            <a:r>
              <a:rPr kumimoji="1" lang="zh-CN" altLang="en-US" sz="3600" dirty="0" smtClean="0">
                <a:solidFill>
                  <a:srgbClr val="006600"/>
                </a:solidFill>
                <a:latin typeface="Times New Roman" pitchFamily="18" charset="0"/>
              </a:rPr>
              <a:t>配位化合物的化学键理论</a:t>
            </a:r>
            <a:endParaRPr kumimoji="1" lang="zh-CN" altLang="en-US" sz="3600" dirty="0">
              <a:solidFill>
                <a:srgbClr val="006600"/>
              </a:solidFill>
              <a:latin typeface="Times New Roman" pitchFamily="18" charset="0"/>
              <a:ea typeface="华文行楷" pitchFamily="2" charset="-122"/>
            </a:endParaRPr>
          </a:p>
        </p:txBody>
      </p:sp>
      <p:sp>
        <p:nvSpPr>
          <p:cNvPr id="7" name="Text Box 7">
            <a:hlinkClick r:id="rId3" action="ppaction://hlinksldjump"/>
          </p:cNvPr>
          <p:cNvSpPr txBox="1">
            <a:spLocks noChangeArrowheads="1"/>
          </p:cNvSpPr>
          <p:nvPr/>
        </p:nvSpPr>
        <p:spPr bwMode="auto">
          <a:xfrm>
            <a:off x="685800" y="4819471"/>
            <a:ext cx="7918450" cy="1200329"/>
          </a:xfrm>
          <a:prstGeom prst="rect">
            <a:avLst/>
          </a:prstGeom>
          <a:noFill/>
          <a:ln w="9525">
            <a:noFill/>
            <a:miter lim="800000"/>
            <a:headEnd/>
            <a:tailEnd/>
          </a:ln>
        </p:spPr>
        <p:txBody>
          <a:bodyPr>
            <a:spAutoFit/>
          </a:bodyPr>
          <a:lstStyle/>
          <a:p>
            <a:pPr defTabSz="762000">
              <a:buClr>
                <a:schemeClr val="hlink"/>
              </a:buClr>
            </a:pPr>
            <a:r>
              <a:rPr kumimoji="1" lang="zh-CN" altLang="en-US" sz="3600" dirty="0" smtClean="0">
                <a:solidFill>
                  <a:srgbClr val="006600"/>
                </a:solidFill>
                <a:latin typeface="Times New Roman" pitchFamily="18" charset="0"/>
              </a:rPr>
              <a:t>*</a:t>
            </a:r>
            <a:r>
              <a:rPr kumimoji="1" lang="en-US" altLang="zh-CN" sz="3600" dirty="0" smtClean="0">
                <a:solidFill>
                  <a:srgbClr val="006600"/>
                </a:solidFill>
                <a:latin typeface="Times New Roman" pitchFamily="18" charset="0"/>
              </a:rPr>
              <a:t>§13.4  </a:t>
            </a:r>
            <a:r>
              <a:rPr kumimoji="1" lang="zh-CN" altLang="en-US" sz="3600" dirty="0" smtClean="0">
                <a:solidFill>
                  <a:srgbClr val="006600"/>
                </a:solidFill>
                <a:latin typeface="Times New Roman" pitchFamily="18" charset="0"/>
              </a:rPr>
              <a:t>影响配位化合物稳定性</a:t>
            </a:r>
            <a:endParaRPr kumimoji="1" lang="en-US" altLang="zh-CN" sz="3600" dirty="0" smtClean="0">
              <a:solidFill>
                <a:srgbClr val="006600"/>
              </a:solidFill>
              <a:latin typeface="Times New Roman" pitchFamily="18" charset="0"/>
            </a:endParaRPr>
          </a:p>
          <a:p>
            <a:pPr defTabSz="762000">
              <a:buClr>
                <a:schemeClr val="hlink"/>
              </a:buClr>
            </a:pPr>
            <a:r>
              <a:rPr kumimoji="1" lang="en-US" altLang="zh-CN" sz="3600" dirty="0" smtClean="0">
                <a:solidFill>
                  <a:srgbClr val="006600"/>
                </a:solidFill>
                <a:latin typeface="Times New Roman" pitchFamily="18" charset="0"/>
              </a:rPr>
              <a:t>                                        </a:t>
            </a:r>
            <a:r>
              <a:rPr kumimoji="1" lang="zh-CN" altLang="en-US" sz="3600" dirty="0" smtClean="0">
                <a:solidFill>
                  <a:srgbClr val="006600"/>
                </a:solidFill>
                <a:latin typeface="Times New Roman" pitchFamily="18" charset="0"/>
              </a:rPr>
              <a:t>的因素（自学）</a:t>
            </a:r>
            <a:endParaRPr kumimoji="1" lang="zh-CN" altLang="en-US" sz="3600" dirty="0">
              <a:solidFill>
                <a:srgbClr val="006600"/>
              </a:solidFill>
              <a:latin typeface="Times New Roman" pitchFamily="18" charset="0"/>
              <a:ea typeface="华文行楷" pitchFamily="2" charset="-122"/>
            </a:endParaRPr>
          </a:p>
        </p:txBody>
      </p:sp>
      <p:sp>
        <p:nvSpPr>
          <p:cNvPr id="8" name="灯片编号占位符 7"/>
          <p:cNvSpPr>
            <a:spLocks noGrp="1"/>
          </p:cNvSpPr>
          <p:nvPr>
            <p:ph type="sldNum" sz="quarter" idx="12"/>
          </p:nvPr>
        </p:nvSpPr>
        <p:spPr/>
        <p:txBody>
          <a:bodyPr/>
          <a:lstStyle/>
          <a:p>
            <a:pPr>
              <a:defRPr/>
            </a:pPr>
            <a:fld id="{1E39ABA8-C719-4038-AA13-797BF967B576}" type="slidenum">
              <a:rPr lang="en-US" altLang="zh-CN" smtClean="0"/>
              <a:pPr>
                <a:defRPr/>
              </a:pPr>
              <a:t>1</a:t>
            </a:fld>
            <a:endParaRPr lang="en-US" altLang="zh-CN"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9" name="Object 3"/>
          <p:cNvGraphicFramePr>
            <a:graphicFrameLocks noChangeAspect="1"/>
          </p:cNvGraphicFramePr>
          <p:nvPr/>
        </p:nvGraphicFramePr>
        <p:xfrm>
          <a:off x="1905000" y="2057400"/>
          <a:ext cx="2590800" cy="688975"/>
        </p:xfrm>
        <a:graphic>
          <a:graphicData uri="http://schemas.openxmlformats.org/presentationml/2006/ole">
            <p:oleObj spid="_x0000_s10242" name="公式" r:id="rId3" imgW="901440" imgH="241200" progId="Equations">
              <p:embed/>
            </p:oleObj>
          </a:graphicData>
        </a:graphic>
      </p:graphicFrame>
      <p:sp>
        <p:nvSpPr>
          <p:cNvPr id="75780" name="Text Box 4"/>
          <p:cNvSpPr txBox="1">
            <a:spLocks noChangeArrowheads="1"/>
          </p:cNvSpPr>
          <p:nvPr/>
        </p:nvSpPr>
        <p:spPr bwMode="auto">
          <a:xfrm>
            <a:off x="2438400" y="5507555"/>
            <a:ext cx="4114800" cy="740845"/>
          </a:xfrm>
          <a:prstGeom prst="rect">
            <a:avLst/>
          </a:prstGeom>
          <a:noFill/>
          <a:ln w="9525">
            <a:noFill/>
            <a:miter lim="800000"/>
            <a:headEnd/>
            <a:tailEnd/>
          </a:ln>
        </p:spPr>
        <p:txBody>
          <a:bodyPr wrap="square" lIns="90000" tIns="46800" rIns="90000" bIns="46800">
            <a:spAutoFit/>
          </a:bodyPr>
          <a:lstStyle/>
          <a:p>
            <a:pPr>
              <a:lnSpc>
                <a:spcPct val="150000"/>
              </a:lnSpc>
              <a:spcBef>
                <a:spcPct val="50000"/>
              </a:spcBef>
            </a:pPr>
            <a:r>
              <a:rPr kumimoji="1" lang="en-US" altLang="zh-CN" sz="2800" dirty="0">
                <a:solidFill>
                  <a:srgbClr val="FF0000"/>
                </a:solidFill>
                <a:latin typeface="Times New Roman" pitchFamily="18" charset="0"/>
              </a:rPr>
              <a:t>Cu</a:t>
            </a:r>
            <a:r>
              <a:rPr kumimoji="1" lang="en-US" altLang="zh-CN" sz="2800" baseline="30000" dirty="0">
                <a:solidFill>
                  <a:srgbClr val="FF0000"/>
                </a:solidFill>
                <a:latin typeface="Times New Roman" pitchFamily="18" charset="0"/>
              </a:rPr>
              <a:t>2+</a:t>
            </a:r>
            <a:r>
              <a:rPr kumimoji="1" lang="zh-CN" altLang="en-US" sz="2800" dirty="0">
                <a:solidFill>
                  <a:srgbClr val="FF0000"/>
                </a:solidFill>
                <a:latin typeface="Times New Roman" pitchFamily="18" charset="0"/>
              </a:rPr>
              <a:t>的配位数等于</a:t>
            </a:r>
            <a:r>
              <a:rPr kumimoji="1" lang="en-US" altLang="zh-CN" sz="2800" dirty="0">
                <a:solidFill>
                  <a:srgbClr val="FF0000"/>
                </a:solidFill>
                <a:latin typeface="Times New Roman" pitchFamily="18" charset="0"/>
              </a:rPr>
              <a:t>4</a:t>
            </a:r>
            <a:r>
              <a:rPr kumimoji="1" lang="zh-CN" altLang="en-US" sz="2800" dirty="0">
                <a:solidFill>
                  <a:srgbClr val="FF0000"/>
                </a:solidFill>
                <a:latin typeface="Times New Roman" pitchFamily="18" charset="0"/>
              </a:rPr>
              <a:t>。</a:t>
            </a:r>
          </a:p>
        </p:txBody>
      </p:sp>
      <p:sp>
        <p:nvSpPr>
          <p:cNvPr id="75781" name="Rectangle 5"/>
          <p:cNvSpPr>
            <a:spLocks noChangeArrowheads="1"/>
          </p:cNvSpPr>
          <p:nvPr/>
        </p:nvSpPr>
        <p:spPr bwMode="auto">
          <a:xfrm>
            <a:off x="381000" y="2057400"/>
            <a:ext cx="1266825" cy="523875"/>
          </a:xfrm>
          <a:prstGeom prst="rect">
            <a:avLst/>
          </a:prstGeom>
          <a:noFill/>
          <a:ln w="12700" cap="sq">
            <a:noFill/>
            <a:miter lim="800000"/>
            <a:headEnd type="none" w="sm" len="sm"/>
            <a:tailEnd type="none" w="sm" len="sm"/>
          </a:ln>
        </p:spPr>
        <p:txBody>
          <a:bodyPr wrap="none">
            <a:spAutoFit/>
          </a:bodyPr>
          <a:lstStyle/>
          <a:p>
            <a:r>
              <a:rPr kumimoji="1" lang="zh-CN" altLang="en-US" sz="2800" dirty="0">
                <a:latin typeface="Times New Roman" pitchFamily="18" charset="0"/>
              </a:rPr>
              <a:t>例如：</a:t>
            </a:r>
          </a:p>
        </p:txBody>
      </p:sp>
      <p:grpSp>
        <p:nvGrpSpPr>
          <p:cNvPr id="2" name="Group 6"/>
          <p:cNvGrpSpPr>
            <a:grpSpLocks/>
          </p:cNvGrpSpPr>
          <p:nvPr/>
        </p:nvGrpSpPr>
        <p:grpSpPr bwMode="auto">
          <a:xfrm>
            <a:off x="1752600" y="3200400"/>
            <a:ext cx="5334000" cy="2120900"/>
            <a:chOff x="1968" y="2168"/>
            <a:chExt cx="3552" cy="1528"/>
          </a:xfrm>
        </p:grpSpPr>
        <p:graphicFrame>
          <p:nvGraphicFramePr>
            <p:cNvPr id="10243" name="Object 7"/>
            <p:cNvGraphicFramePr>
              <a:graphicFrameLocks noChangeAspect="1"/>
            </p:cNvGraphicFramePr>
            <p:nvPr/>
          </p:nvGraphicFramePr>
          <p:xfrm>
            <a:off x="2119" y="2325"/>
            <a:ext cx="2965" cy="1248"/>
          </p:xfrm>
          <a:graphic>
            <a:graphicData uri="http://schemas.openxmlformats.org/presentationml/2006/ole">
              <p:oleObj spid="_x0000_s10243" name="公式" r:id="rId4" imgW="1688760" imgH="698400" progId="Equations">
                <p:embed/>
              </p:oleObj>
            </a:graphicData>
          </a:graphic>
        </p:graphicFrame>
        <p:sp>
          <p:nvSpPr>
            <p:cNvPr id="10250" name="Text Box 8"/>
            <p:cNvSpPr txBox="1">
              <a:spLocks noChangeArrowheads="1"/>
            </p:cNvSpPr>
            <p:nvPr/>
          </p:nvSpPr>
          <p:spPr bwMode="auto">
            <a:xfrm>
              <a:off x="5088" y="2179"/>
              <a:ext cx="432" cy="333"/>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0" dirty="0">
                  <a:latin typeface="Times New Roman" pitchFamily="18" charset="0"/>
                </a:rPr>
                <a:t>2+</a:t>
              </a:r>
            </a:p>
          </p:txBody>
        </p:sp>
        <p:sp>
          <p:nvSpPr>
            <p:cNvPr id="10251" name="Line 9"/>
            <p:cNvSpPr>
              <a:spLocks noChangeShapeType="1"/>
            </p:cNvSpPr>
            <p:nvPr/>
          </p:nvSpPr>
          <p:spPr bwMode="auto">
            <a:xfrm>
              <a:off x="2591" y="2610"/>
              <a:ext cx="0" cy="67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10252" name="Line 10"/>
            <p:cNvSpPr>
              <a:spLocks noChangeShapeType="1"/>
            </p:cNvSpPr>
            <p:nvPr/>
          </p:nvSpPr>
          <p:spPr bwMode="auto">
            <a:xfrm>
              <a:off x="4559" y="2610"/>
              <a:ext cx="0" cy="67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10253" name="Line 11"/>
            <p:cNvSpPr>
              <a:spLocks noChangeShapeType="1"/>
            </p:cNvSpPr>
            <p:nvPr/>
          </p:nvSpPr>
          <p:spPr bwMode="auto">
            <a:xfrm>
              <a:off x="3119" y="2610"/>
              <a:ext cx="240" cy="240"/>
            </a:xfrm>
            <a:prstGeom prst="line">
              <a:avLst/>
            </a:prstGeom>
            <a:noFill/>
            <a:ln w="12700" cap="sq">
              <a:solidFill>
                <a:schemeClr val="tx1"/>
              </a:solidFill>
              <a:round/>
              <a:headEnd type="none" w="sm" len="sm"/>
              <a:tailEnd type="stealth" w="med" len="lg"/>
            </a:ln>
          </p:spPr>
          <p:txBody>
            <a:bodyPr wrap="none" anchor="ctr">
              <a:spAutoFit/>
            </a:bodyPr>
            <a:lstStyle/>
            <a:p>
              <a:endParaRPr lang="zh-CN" altLang="en-US"/>
            </a:p>
          </p:txBody>
        </p:sp>
        <p:sp>
          <p:nvSpPr>
            <p:cNvPr id="10254" name="Line 12"/>
            <p:cNvSpPr>
              <a:spLocks noChangeShapeType="1"/>
            </p:cNvSpPr>
            <p:nvPr/>
          </p:nvSpPr>
          <p:spPr bwMode="auto">
            <a:xfrm>
              <a:off x="3791" y="3042"/>
              <a:ext cx="240" cy="240"/>
            </a:xfrm>
            <a:prstGeom prst="line">
              <a:avLst/>
            </a:prstGeom>
            <a:noFill/>
            <a:ln w="12700" cap="sq">
              <a:solidFill>
                <a:schemeClr val="tx1"/>
              </a:solidFill>
              <a:round/>
              <a:headEnd type="stealth" w="med" len="lg"/>
              <a:tailEnd type="none" w="sm" len="sm"/>
            </a:ln>
          </p:spPr>
          <p:txBody>
            <a:bodyPr wrap="none" anchor="ctr">
              <a:spAutoFit/>
            </a:bodyPr>
            <a:lstStyle/>
            <a:p>
              <a:endParaRPr lang="zh-CN" altLang="en-US"/>
            </a:p>
          </p:txBody>
        </p:sp>
        <p:sp>
          <p:nvSpPr>
            <p:cNvPr id="10255" name="Line 13"/>
            <p:cNvSpPr>
              <a:spLocks noChangeShapeType="1"/>
            </p:cNvSpPr>
            <p:nvPr/>
          </p:nvSpPr>
          <p:spPr bwMode="auto">
            <a:xfrm flipH="1">
              <a:off x="3791" y="2610"/>
              <a:ext cx="240" cy="240"/>
            </a:xfrm>
            <a:prstGeom prst="line">
              <a:avLst/>
            </a:prstGeom>
            <a:noFill/>
            <a:ln w="12700" cap="sq">
              <a:solidFill>
                <a:schemeClr val="tx1"/>
              </a:solidFill>
              <a:round/>
              <a:headEnd type="none" w="sm" len="sm"/>
              <a:tailEnd type="stealth" w="med" len="lg"/>
            </a:ln>
          </p:spPr>
          <p:txBody>
            <a:bodyPr wrap="none" anchor="ctr">
              <a:spAutoFit/>
            </a:bodyPr>
            <a:lstStyle/>
            <a:p>
              <a:endParaRPr lang="zh-CN" altLang="en-US"/>
            </a:p>
          </p:txBody>
        </p:sp>
        <p:sp>
          <p:nvSpPr>
            <p:cNvPr id="10256" name="Line 14"/>
            <p:cNvSpPr>
              <a:spLocks noChangeShapeType="1"/>
            </p:cNvSpPr>
            <p:nvPr/>
          </p:nvSpPr>
          <p:spPr bwMode="auto">
            <a:xfrm flipV="1">
              <a:off x="3167" y="3042"/>
              <a:ext cx="240" cy="240"/>
            </a:xfrm>
            <a:prstGeom prst="line">
              <a:avLst/>
            </a:prstGeom>
            <a:noFill/>
            <a:ln w="12700" cap="sq">
              <a:solidFill>
                <a:schemeClr val="tx1"/>
              </a:solidFill>
              <a:round/>
              <a:headEnd type="none" w="sm" len="sm"/>
              <a:tailEnd type="stealth" w="med" len="lg"/>
            </a:ln>
          </p:spPr>
          <p:txBody>
            <a:bodyPr wrap="none" anchor="ctr">
              <a:spAutoFit/>
            </a:bodyPr>
            <a:lstStyle/>
            <a:p>
              <a:endParaRPr lang="zh-CN" altLang="en-US"/>
            </a:p>
          </p:txBody>
        </p:sp>
        <p:graphicFrame>
          <p:nvGraphicFramePr>
            <p:cNvPr id="10244" name="Object 15"/>
            <p:cNvGraphicFramePr>
              <a:graphicFrameLocks noChangeAspect="1"/>
            </p:cNvGraphicFramePr>
            <p:nvPr/>
          </p:nvGraphicFramePr>
          <p:xfrm>
            <a:off x="4960" y="2168"/>
            <a:ext cx="203" cy="1488"/>
          </p:xfrm>
          <a:graphic>
            <a:graphicData uri="http://schemas.openxmlformats.org/presentationml/2006/ole">
              <p:oleObj spid="_x0000_s10244" name="CS ChemDraw Drawing" r:id="rId5" imgW="253800" imgH="1564560" progId="">
                <p:embed/>
              </p:oleObj>
            </a:graphicData>
          </a:graphic>
        </p:graphicFrame>
        <p:graphicFrame>
          <p:nvGraphicFramePr>
            <p:cNvPr id="10245" name="Object 16"/>
            <p:cNvGraphicFramePr>
              <a:graphicFrameLocks noChangeAspect="1"/>
            </p:cNvGraphicFramePr>
            <p:nvPr/>
          </p:nvGraphicFramePr>
          <p:xfrm>
            <a:off x="1968" y="2208"/>
            <a:ext cx="227" cy="1488"/>
          </p:xfrm>
          <a:graphic>
            <a:graphicData uri="http://schemas.openxmlformats.org/presentationml/2006/ole">
              <p:oleObj spid="_x0000_s10245" name="CS ChemDraw Drawing" r:id="rId6" imgW="253800" imgH="1564560" progId="">
                <p:embed/>
              </p:oleObj>
            </a:graphicData>
          </a:graphic>
        </p:graphicFrame>
      </p:grpSp>
      <p:sp>
        <p:nvSpPr>
          <p:cNvPr id="17" name="Rectangle 14"/>
          <p:cNvSpPr>
            <a:spLocks noChangeArrowheads="1"/>
          </p:cNvSpPr>
          <p:nvPr/>
        </p:nvSpPr>
        <p:spPr bwMode="auto">
          <a:xfrm>
            <a:off x="117475" y="381000"/>
            <a:ext cx="8569325" cy="1169551"/>
          </a:xfrm>
          <a:prstGeom prst="rect">
            <a:avLst/>
          </a:prstGeom>
          <a:noFill/>
          <a:ln w="9525">
            <a:noFill/>
            <a:miter lim="800000"/>
            <a:headEnd/>
            <a:tailEnd/>
          </a:ln>
          <a:effectLst/>
        </p:spPr>
        <p:txBody>
          <a:bodyPr>
            <a:spAutoFit/>
          </a:bodyPr>
          <a:lstStyle/>
          <a:p>
            <a:pPr algn="just">
              <a:lnSpc>
                <a:spcPct val="125000"/>
              </a:lnSpc>
              <a:spcBef>
                <a:spcPct val="30000"/>
              </a:spcBef>
            </a:pPr>
            <a:r>
              <a:rPr kumimoji="1" lang="zh-CN" altLang="en-US" sz="2800" b="1" dirty="0" smtClean="0">
                <a:solidFill>
                  <a:srgbClr val="FF0000"/>
                </a:solidFill>
                <a:latin typeface="Times New Roman" pitchFamily="18" charset="0"/>
              </a:rPr>
              <a:t>配位数：</a:t>
            </a:r>
            <a:r>
              <a:rPr kumimoji="1" lang="zh-CN" altLang="en-US" sz="2800" b="1" dirty="0" smtClean="0">
                <a:solidFill>
                  <a:srgbClr val="000000"/>
                </a:solidFill>
                <a:latin typeface="Times New Roman" pitchFamily="18" charset="0"/>
              </a:rPr>
              <a:t>与</a:t>
            </a:r>
            <a:r>
              <a:rPr kumimoji="1" lang="zh-CN" altLang="en-US" sz="2800" b="1" dirty="0">
                <a:solidFill>
                  <a:srgbClr val="000000"/>
                </a:solidFill>
                <a:latin typeface="Times New Roman" pitchFamily="18" charset="0"/>
              </a:rPr>
              <a:t>中心原子直接成键的配位原子的个数。</a:t>
            </a:r>
            <a:r>
              <a:rPr kumimoji="1" lang="zh-CN" altLang="en-US" sz="2800" b="1" dirty="0">
                <a:solidFill>
                  <a:srgbClr val="0000CC"/>
                </a:solidFill>
                <a:latin typeface="Times New Roman" pitchFamily="18" charset="0"/>
              </a:rPr>
              <a:t>配位数不一定等于配体个数</a:t>
            </a:r>
            <a:r>
              <a:rPr kumimoji="1" lang="zh-CN" altLang="en-US" sz="2800" b="1" dirty="0" smtClean="0">
                <a:solidFill>
                  <a:srgbClr val="000000"/>
                </a:solidFill>
                <a:latin typeface="Times New Roman" pitchFamily="18" charset="0"/>
              </a:rPr>
              <a:t>。最</a:t>
            </a:r>
            <a:r>
              <a:rPr kumimoji="1" lang="zh-CN" altLang="en-US" sz="2800" b="1" dirty="0">
                <a:solidFill>
                  <a:srgbClr val="000000"/>
                </a:solidFill>
                <a:latin typeface="Times New Roman" pitchFamily="18" charset="0"/>
              </a:rPr>
              <a:t>常见的配位数为</a:t>
            </a:r>
            <a:r>
              <a:rPr kumimoji="1" lang="en-US" altLang="zh-CN" sz="2800" b="1" dirty="0">
                <a:solidFill>
                  <a:srgbClr val="000000"/>
                </a:solidFill>
                <a:latin typeface="Times New Roman" pitchFamily="18" charset="0"/>
              </a:rPr>
              <a:t>6</a:t>
            </a:r>
            <a:r>
              <a:rPr kumimoji="1" lang="zh-CN" altLang="en-US" sz="2800" b="1" dirty="0">
                <a:solidFill>
                  <a:srgbClr val="000000"/>
                </a:solidFill>
                <a:latin typeface="Times New Roman" pitchFamily="18" charset="0"/>
              </a:rPr>
              <a:t>和</a:t>
            </a:r>
            <a:r>
              <a:rPr kumimoji="1" lang="en-US" altLang="zh-CN" sz="2800" b="1" dirty="0">
                <a:solidFill>
                  <a:srgbClr val="000000"/>
                </a:solidFill>
                <a:latin typeface="Times New Roman" pitchFamily="18" charset="0"/>
              </a:rPr>
              <a:t>4</a:t>
            </a:r>
            <a:r>
              <a:rPr kumimoji="1" lang="zh-CN" altLang="en-US" sz="2800" b="1" dirty="0">
                <a:solidFill>
                  <a:srgbClr val="000000"/>
                </a:solidFill>
                <a:latin typeface="Times New Roman" pitchFamily="18" charset="0"/>
              </a:rPr>
              <a:t>。</a:t>
            </a:r>
          </a:p>
        </p:txBody>
      </p:sp>
      <p:sp>
        <p:nvSpPr>
          <p:cNvPr id="18" name="灯片编号占位符 17"/>
          <p:cNvSpPr>
            <a:spLocks noGrp="1"/>
          </p:cNvSpPr>
          <p:nvPr>
            <p:ph type="sldNum" sz="quarter" idx="12"/>
          </p:nvPr>
        </p:nvSpPr>
        <p:spPr/>
        <p:txBody>
          <a:bodyPr/>
          <a:lstStyle/>
          <a:p>
            <a:pPr>
              <a:defRPr/>
            </a:pPr>
            <a:fld id="{EA22F68D-8FDD-47CE-AB41-88183EF542CE}" type="slidenum">
              <a:rPr lang="en-US" altLang="zh-CN" smtClean="0"/>
              <a:pPr>
                <a:defRPr/>
              </a:pPr>
              <a:t>10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ppt_x"/>
                                          </p:val>
                                        </p:tav>
                                        <p:tav tm="100000">
                                          <p:val>
                                            <p:strVal val="#ppt_x"/>
                                          </p:val>
                                        </p:tav>
                                      </p:tavLst>
                                    </p:anim>
                                    <p:anim calcmode="lin" valueType="num">
                                      <p:cBhvr additive="base">
                                        <p:cTn id="8" dur="500" fill="hold"/>
                                        <p:tgtEl>
                                          <p:spTgt spid="7578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779"/>
                                        </p:tgtEl>
                                        <p:attrNameLst>
                                          <p:attrName>style.visibility</p:attrName>
                                        </p:attrNameLst>
                                      </p:cBhvr>
                                      <p:to>
                                        <p:strVal val="visible"/>
                                      </p:to>
                                    </p:set>
                                    <p:anim calcmode="lin" valueType="num">
                                      <p:cBhvr additive="base">
                                        <p:cTn id="11" dur="500" fill="hold"/>
                                        <p:tgtEl>
                                          <p:spTgt spid="75779"/>
                                        </p:tgtEl>
                                        <p:attrNameLst>
                                          <p:attrName>ppt_x</p:attrName>
                                        </p:attrNameLst>
                                      </p:cBhvr>
                                      <p:tavLst>
                                        <p:tav tm="0">
                                          <p:val>
                                            <p:strVal val="#ppt_x"/>
                                          </p:val>
                                        </p:tav>
                                        <p:tav tm="100000">
                                          <p:val>
                                            <p:strVal val="#ppt_x"/>
                                          </p:val>
                                        </p:tav>
                                      </p:tavLst>
                                    </p:anim>
                                    <p:anim calcmode="lin" valueType="num">
                                      <p:cBhvr additive="base">
                                        <p:cTn id="12" dur="500" fill="hold"/>
                                        <p:tgtEl>
                                          <p:spTgt spid="7577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5780"/>
                                        </p:tgtEl>
                                        <p:attrNameLst>
                                          <p:attrName>style.visibility</p:attrName>
                                        </p:attrNameLst>
                                      </p:cBhvr>
                                      <p:to>
                                        <p:strVal val="visible"/>
                                      </p:to>
                                    </p:set>
                                    <p:anim calcmode="lin" valueType="num">
                                      <p:cBhvr additive="base">
                                        <p:cTn id="19" dur="500" fill="hold"/>
                                        <p:tgtEl>
                                          <p:spTgt spid="75780"/>
                                        </p:tgtEl>
                                        <p:attrNameLst>
                                          <p:attrName>ppt_x</p:attrName>
                                        </p:attrNameLst>
                                      </p:cBhvr>
                                      <p:tavLst>
                                        <p:tav tm="0">
                                          <p:val>
                                            <p:strVal val="#ppt_x"/>
                                          </p:val>
                                        </p:tav>
                                        <p:tav tm="100000">
                                          <p:val>
                                            <p:strVal val="#ppt_x"/>
                                          </p:val>
                                        </p:tav>
                                      </p:tavLst>
                                    </p:anim>
                                    <p:anim calcmode="lin" valueType="num">
                                      <p:cBhvr additive="base">
                                        <p:cTn id="20"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6200" y="2667000"/>
            <a:ext cx="8915400" cy="566309"/>
          </a:xfrm>
          <a:prstGeom prst="rect">
            <a:avLst/>
          </a:prstGeom>
          <a:noFill/>
          <a:ln w="9525">
            <a:noFill/>
            <a:miter lim="800000"/>
            <a:headEnd/>
            <a:tailEnd/>
          </a:ln>
        </p:spPr>
        <p:txBody>
          <a:bodyPr wrap="square">
            <a:spAutoFit/>
          </a:bodyPr>
          <a:lstStyle/>
          <a:p>
            <a:pPr>
              <a:lnSpc>
                <a:spcPct val="110000"/>
              </a:lnSpc>
              <a:spcBef>
                <a:spcPct val="10000"/>
              </a:spcBef>
            </a:pPr>
            <a:r>
              <a:rPr kumimoji="1" lang="en-US" altLang="zh-CN" sz="2800" dirty="0">
                <a:solidFill>
                  <a:srgbClr val="FF0000"/>
                </a:solidFill>
                <a:latin typeface="Times New Roman" pitchFamily="18" charset="0"/>
              </a:rPr>
              <a:t> </a:t>
            </a:r>
            <a:r>
              <a:rPr kumimoji="1" lang="zh-CN" altLang="en-US" sz="2800" dirty="0" smtClean="0">
                <a:solidFill>
                  <a:srgbClr val="FF0000"/>
                </a:solidFill>
                <a:latin typeface="Times New Roman" pitchFamily="18" charset="0"/>
              </a:rPr>
              <a:t>单齿配体</a:t>
            </a:r>
            <a:r>
              <a:rPr kumimoji="1" lang="zh-CN" altLang="en-US" sz="2800" dirty="0">
                <a:solidFill>
                  <a:schemeClr val="tx2"/>
                </a:solidFill>
                <a:latin typeface="Times New Roman" pitchFamily="18" charset="0"/>
              </a:rPr>
              <a:t>：</a:t>
            </a:r>
            <a:r>
              <a:rPr kumimoji="1" lang="zh-CN" altLang="en-US" sz="2800" dirty="0" smtClean="0">
                <a:solidFill>
                  <a:schemeClr val="tx2"/>
                </a:solidFill>
                <a:latin typeface="Times New Roman" pitchFamily="18" charset="0"/>
              </a:rPr>
              <a:t>配体</a:t>
            </a:r>
            <a:r>
              <a:rPr kumimoji="1" lang="zh-CN" altLang="en-US" sz="2800" dirty="0">
                <a:solidFill>
                  <a:schemeClr val="tx2"/>
                </a:solidFill>
                <a:latin typeface="Times New Roman" pitchFamily="18" charset="0"/>
              </a:rPr>
              <a:t>中只有一个</a:t>
            </a:r>
            <a:r>
              <a:rPr kumimoji="1" lang="zh-CN" altLang="en-US" sz="2800" dirty="0" smtClean="0">
                <a:solidFill>
                  <a:schemeClr val="tx2"/>
                </a:solidFill>
                <a:latin typeface="Times New Roman" pitchFamily="18" charset="0"/>
              </a:rPr>
              <a:t>配位原子，</a:t>
            </a:r>
            <a:r>
              <a:rPr kumimoji="1" lang="zh-CN" altLang="en-US" sz="2800" dirty="0" smtClean="0">
                <a:solidFill>
                  <a:srgbClr val="000000"/>
                </a:solidFill>
                <a:latin typeface="Times New Roman" pitchFamily="18" charset="0"/>
              </a:rPr>
              <a:t>如</a:t>
            </a:r>
            <a:r>
              <a:rPr kumimoji="1" lang="en-US" altLang="zh-CN" sz="2800" dirty="0">
                <a:solidFill>
                  <a:srgbClr val="000000"/>
                </a:solidFill>
                <a:latin typeface="Times New Roman" pitchFamily="18" charset="0"/>
              </a:rPr>
              <a:t>NH</a:t>
            </a:r>
            <a:r>
              <a:rPr kumimoji="1" lang="en-US" altLang="zh-CN" sz="2800" baseline="-25000" dirty="0">
                <a:solidFill>
                  <a:srgbClr val="000000"/>
                </a:solidFill>
                <a:latin typeface="Times New Roman" pitchFamily="18" charset="0"/>
              </a:rPr>
              <a:t>3</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H</a:t>
            </a:r>
            <a:r>
              <a:rPr kumimoji="1" lang="en-US" altLang="zh-CN" sz="2800" baseline="-25000" dirty="0">
                <a:solidFill>
                  <a:srgbClr val="000000"/>
                </a:solidFill>
                <a:latin typeface="Times New Roman" pitchFamily="18" charset="0"/>
              </a:rPr>
              <a:t>2</a:t>
            </a:r>
            <a:r>
              <a:rPr kumimoji="1" lang="en-US" altLang="zh-CN" sz="2800" dirty="0">
                <a:solidFill>
                  <a:srgbClr val="000000"/>
                </a:solidFill>
                <a:latin typeface="Times New Roman" pitchFamily="18" charset="0"/>
              </a:rPr>
              <a:t>O</a:t>
            </a:r>
            <a:r>
              <a:rPr kumimoji="1" lang="zh-CN" altLang="en-US" sz="2800" dirty="0">
                <a:solidFill>
                  <a:srgbClr val="000000"/>
                </a:solidFill>
                <a:latin typeface="Times New Roman" pitchFamily="18" charset="0"/>
              </a:rPr>
              <a:t>；</a:t>
            </a:r>
            <a:endParaRPr kumimoji="1" lang="zh-CN" altLang="en-US" sz="2800" dirty="0">
              <a:solidFill>
                <a:schemeClr val="tx2"/>
              </a:solidFill>
              <a:latin typeface="Times New Roman" pitchFamily="18" charset="0"/>
            </a:endParaRPr>
          </a:p>
        </p:txBody>
      </p:sp>
      <p:sp>
        <p:nvSpPr>
          <p:cNvPr id="5" name="Rectangle 5"/>
          <p:cNvSpPr>
            <a:spLocks noChangeArrowheads="1"/>
          </p:cNvSpPr>
          <p:nvPr/>
        </p:nvSpPr>
        <p:spPr bwMode="auto">
          <a:xfrm>
            <a:off x="930275" y="5057775"/>
            <a:ext cx="2346325" cy="657225"/>
          </a:xfrm>
          <a:prstGeom prst="rect">
            <a:avLst/>
          </a:prstGeom>
          <a:noFill/>
          <a:ln w="9525">
            <a:noFill/>
            <a:miter lim="800000"/>
            <a:headEnd/>
            <a:tailEnd/>
          </a:ln>
        </p:spPr>
        <p:txBody>
          <a:bodyPr wrap="none">
            <a:spAutoFit/>
          </a:bodyPr>
          <a:lstStyle/>
          <a:p>
            <a:pPr>
              <a:lnSpc>
                <a:spcPct val="150000"/>
              </a:lnSpc>
              <a:spcBef>
                <a:spcPct val="50000"/>
              </a:spcBef>
            </a:pPr>
            <a:r>
              <a:rPr kumimoji="1" lang="zh-CN" altLang="en-US" sz="2800" dirty="0">
                <a:solidFill>
                  <a:schemeClr val="tx2"/>
                </a:solidFill>
                <a:latin typeface="Times New Roman" pitchFamily="18" charset="0"/>
              </a:rPr>
              <a:t>乙二胺（</a:t>
            </a:r>
            <a:r>
              <a:rPr kumimoji="1" lang="en-US" altLang="zh-CN" sz="2800" dirty="0">
                <a:solidFill>
                  <a:schemeClr val="tx2"/>
                </a:solidFill>
                <a:latin typeface="Times New Roman" pitchFamily="18" charset="0"/>
              </a:rPr>
              <a:t>en</a:t>
            </a:r>
            <a:r>
              <a:rPr kumimoji="1" lang="zh-CN" altLang="en-US" sz="2800" dirty="0">
                <a:solidFill>
                  <a:schemeClr val="tx2"/>
                </a:solidFill>
                <a:latin typeface="Times New Roman" pitchFamily="18" charset="0"/>
              </a:rPr>
              <a:t>）</a:t>
            </a:r>
            <a:endParaRPr kumimoji="1" lang="zh-CN" altLang="en-US" sz="2800" dirty="0">
              <a:solidFill>
                <a:srgbClr val="6600CC"/>
              </a:solidFill>
              <a:latin typeface="Times New Roman" pitchFamily="18" charset="0"/>
            </a:endParaRPr>
          </a:p>
        </p:txBody>
      </p:sp>
      <p:graphicFrame>
        <p:nvGraphicFramePr>
          <p:cNvPr id="6" name="Object 6"/>
          <p:cNvGraphicFramePr>
            <a:graphicFrameLocks noChangeAspect="1"/>
          </p:cNvGraphicFramePr>
          <p:nvPr/>
        </p:nvGraphicFramePr>
        <p:xfrm>
          <a:off x="3819525" y="5181600"/>
          <a:ext cx="3876675" cy="679280"/>
        </p:xfrm>
        <a:graphic>
          <a:graphicData uri="http://schemas.openxmlformats.org/presentationml/2006/ole">
            <p:oleObj spid="_x0000_s8196" name="公式" r:id="rId3" imgW="1790640" imgH="279360" progId="Equations">
              <p:embed/>
            </p:oleObj>
          </a:graphicData>
        </a:graphic>
      </p:graphicFrame>
      <p:sp>
        <p:nvSpPr>
          <p:cNvPr id="7" name="Text Box 5"/>
          <p:cNvSpPr txBox="1">
            <a:spLocks noChangeArrowheads="1"/>
          </p:cNvSpPr>
          <p:nvPr/>
        </p:nvSpPr>
        <p:spPr bwMode="auto">
          <a:xfrm>
            <a:off x="304800" y="990600"/>
            <a:ext cx="8458200" cy="1169551"/>
          </a:xfrm>
          <a:prstGeom prst="rect">
            <a:avLst/>
          </a:prstGeom>
          <a:noFill/>
          <a:ln w="9525">
            <a:noFill/>
            <a:miter lim="800000"/>
            <a:headEnd/>
            <a:tailEnd/>
          </a:ln>
        </p:spPr>
        <p:txBody>
          <a:bodyPr wrap="square">
            <a:spAutoFit/>
          </a:bodyPr>
          <a:lstStyle/>
          <a:p>
            <a:pPr>
              <a:spcBef>
                <a:spcPct val="50000"/>
              </a:spcBef>
            </a:pPr>
            <a:r>
              <a:rPr lang="zh-CN" altLang="en-US" sz="2800" dirty="0" smtClean="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a:t>
            </a:r>
            <a:r>
              <a:rPr lang="zh-CN" altLang="en-US" sz="2800" dirty="0" smtClean="0">
                <a:solidFill>
                  <a:srgbClr val="0000FF"/>
                </a:solidFill>
                <a:latin typeface="Times New Roman" pitchFamily="18" charset="0"/>
                <a:cs typeface="Times New Roman" pitchFamily="18" charset="0"/>
              </a:rPr>
              <a:t>单齿</a:t>
            </a:r>
            <a:r>
              <a:rPr lang="zh-CN" altLang="en-US" sz="2800" dirty="0" smtClean="0">
                <a:solidFill>
                  <a:srgbClr val="000000"/>
                </a:solidFill>
                <a:latin typeface="Times New Roman" pitchFamily="18" charset="0"/>
                <a:cs typeface="Times New Roman" pitchFamily="18" charset="0"/>
              </a:rPr>
              <a:t>配体</a:t>
            </a:r>
            <a:r>
              <a:rPr lang="zh-CN" altLang="en-US" sz="2800" dirty="0">
                <a:solidFill>
                  <a:srgbClr val="000000"/>
                </a:solidFill>
                <a:latin typeface="Times New Roman" pitchFamily="18" charset="0"/>
                <a:cs typeface="Times New Roman" pitchFamily="18" charset="0"/>
              </a:rPr>
              <a:t>（分子中只含有</a:t>
            </a:r>
            <a:r>
              <a:rPr lang="en-US" altLang="zh-CN" sz="2800" dirty="0">
                <a:solidFill>
                  <a:srgbClr val="0000FF"/>
                </a:solidFill>
                <a:latin typeface="Times New Roman" pitchFamily="18" charset="0"/>
                <a:cs typeface="Times New Roman" pitchFamily="18" charset="0"/>
              </a:rPr>
              <a:t>1</a:t>
            </a:r>
            <a:r>
              <a:rPr lang="zh-CN" altLang="en-US" sz="2800" dirty="0">
                <a:solidFill>
                  <a:srgbClr val="0000FF"/>
                </a:solidFill>
                <a:latin typeface="Times New Roman" pitchFamily="18" charset="0"/>
                <a:cs typeface="Times New Roman" pitchFamily="18" charset="0"/>
              </a:rPr>
              <a:t>个</a:t>
            </a:r>
            <a:r>
              <a:rPr lang="zh-CN" altLang="en-US" sz="2800" dirty="0">
                <a:solidFill>
                  <a:srgbClr val="000000"/>
                </a:solidFill>
                <a:latin typeface="Times New Roman" pitchFamily="18" charset="0"/>
                <a:cs typeface="Times New Roman" pitchFamily="18" charset="0"/>
              </a:rPr>
              <a:t>配位原子）</a:t>
            </a:r>
          </a:p>
          <a:p>
            <a:pPr>
              <a:spcBef>
                <a:spcPct val="50000"/>
              </a:spcBef>
            </a:pPr>
            <a:r>
              <a:rPr lang="zh-CN" altLang="en-US"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2</a:t>
            </a:r>
            <a:r>
              <a:rPr lang="zh-CN" altLang="en-US" sz="2800" dirty="0">
                <a:solidFill>
                  <a:srgbClr val="000000"/>
                </a:solidFill>
                <a:latin typeface="Times New Roman" pitchFamily="18" charset="0"/>
                <a:cs typeface="Times New Roman" pitchFamily="18" charset="0"/>
              </a:rPr>
              <a:t>）</a:t>
            </a:r>
            <a:r>
              <a:rPr lang="zh-CN" altLang="en-US" sz="2800" dirty="0" smtClean="0">
                <a:solidFill>
                  <a:srgbClr val="0000FF"/>
                </a:solidFill>
                <a:latin typeface="Times New Roman" pitchFamily="18" charset="0"/>
                <a:cs typeface="Times New Roman" pitchFamily="18" charset="0"/>
              </a:rPr>
              <a:t>多齿</a:t>
            </a:r>
            <a:r>
              <a:rPr lang="zh-CN" altLang="en-US" sz="2800" dirty="0" smtClean="0">
                <a:solidFill>
                  <a:srgbClr val="000000"/>
                </a:solidFill>
                <a:latin typeface="Times New Roman" pitchFamily="18" charset="0"/>
                <a:cs typeface="Times New Roman" pitchFamily="18" charset="0"/>
              </a:rPr>
              <a:t>配体</a:t>
            </a:r>
            <a:r>
              <a:rPr lang="zh-CN" altLang="en-US" sz="2800" dirty="0">
                <a:solidFill>
                  <a:srgbClr val="000000"/>
                </a:solidFill>
                <a:latin typeface="Times New Roman" pitchFamily="18" charset="0"/>
                <a:cs typeface="Times New Roman" pitchFamily="18" charset="0"/>
              </a:rPr>
              <a:t>（分子中含有</a:t>
            </a:r>
            <a:r>
              <a:rPr lang="en-US" altLang="zh-CN" sz="2800" dirty="0">
                <a:solidFill>
                  <a:srgbClr val="0000FF"/>
                </a:solidFill>
                <a:latin typeface="Times New Roman" pitchFamily="18" charset="0"/>
                <a:cs typeface="Times New Roman" pitchFamily="18" charset="0"/>
              </a:rPr>
              <a:t>2</a:t>
            </a:r>
            <a:r>
              <a:rPr lang="zh-CN" altLang="en-US" sz="2800" dirty="0">
                <a:solidFill>
                  <a:srgbClr val="0000FF"/>
                </a:solidFill>
                <a:latin typeface="Times New Roman" pitchFamily="18" charset="0"/>
                <a:cs typeface="Times New Roman" pitchFamily="18" charset="0"/>
              </a:rPr>
              <a:t>个</a:t>
            </a:r>
            <a:r>
              <a:rPr lang="zh-CN" altLang="en-US" sz="2800" dirty="0">
                <a:latin typeface="Times New Roman" pitchFamily="18" charset="0"/>
                <a:cs typeface="Times New Roman" pitchFamily="18" charset="0"/>
              </a:rPr>
              <a:t>或</a:t>
            </a:r>
            <a:r>
              <a:rPr lang="zh-CN" altLang="en-US" sz="2800" dirty="0">
                <a:solidFill>
                  <a:srgbClr val="0000FF"/>
                </a:solidFill>
                <a:latin typeface="Times New Roman" pitchFamily="18" charset="0"/>
                <a:cs typeface="Times New Roman" pitchFamily="18" charset="0"/>
              </a:rPr>
              <a:t>更多个</a:t>
            </a:r>
            <a:r>
              <a:rPr lang="zh-CN" altLang="en-US" sz="2800" dirty="0">
                <a:solidFill>
                  <a:srgbClr val="000000"/>
                </a:solidFill>
                <a:latin typeface="Times New Roman" pitchFamily="18" charset="0"/>
                <a:cs typeface="Times New Roman" pitchFamily="18" charset="0"/>
              </a:rPr>
              <a:t>配位原子）</a:t>
            </a:r>
          </a:p>
        </p:txBody>
      </p:sp>
      <p:sp>
        <p:nvSpPr>
          <p:cNvPr id="8" name="Rectangle 18"/>
          <p:cNvSpPr>
            <a:spLocks noChangeArrowheads="1"/>
          </p:cNvSpPr>
          <p:nvPr/>
        </p:nvSpPr>
        <p:spPr bwMode="auto">
          <a:xfrm>
            <a:off x="152400" y="3505200"/>
            <a:ext cx="8305800" cy="592213"/>
          </a:xfrm>
          <a:prstGeom prst="rect">
            <a:avLst/>
          </a:prstGeom>
          <a:noFill/>
          <a:ln w="9525">
            <a:noFill/>
            <a:miter lim="800000"/>
            <a:headEnd/>
            <a:tailEnd/>
          </a:ln>
        </p:spPr>
        <p:txBody>
          <a:bodyPr wrap="square">
            <a:spAutoFit/>
          </a:bodyPr>
          <a:lstStyle/>
          <a:p>
            <a:pPr>
              <a:lnSpc>
                <a:spcPct val="130000"/>
              </a:lnSpc>
              <a:spcBef>
                <a:spcPct val="50000"/>
              </a:spcBef>
            </a:pPr>
            <a:r>
              <a:rPr kumimoji="1" lang="zh-CN" altLang="en-US" sz="2800" dirty="0" smtClean="0">
                <a:solidFill>
                  <a:srgbClr val="FF0000"/>
                </a:solidFill>
                <a:latin typeface="Times New Roman" pitchFamily="18" charset="0"/>
              </a:rPr>
              <a:t>多齿配体</a:t>
            </a:r>
            <a:r>
              <a:rPr kumimoji="1" lang="zh-CN" altLang="en-US" sz="2800" dirty="0">
                <a:solidFill>
                  <a:schemeClr val="tx2"/>
                </a:solidFill>
                <a:latin typeface="Times New Roman" pitchFamily="18" charset="0"/>
              </a:rPr>
              <a:t>：具有两个或多个配位原子的 </a:t>
            </a:r>
            <a:r>
              <a:rPr kumimoji="1" lang="zh-CN" altLang="en-US" sz="2800" dirty="0" smtClean="0">
                <a:solidFill>
                  <a:schemeClr val="tx2"/>
                </a:solidFill>
                <a:latin typeface="Times New Roman" pitchFamily="18" charset="0"/>
              </a:rPr>
              <a:t>配体 </a:t>
            </a:r>
            <a:r>
              <a:rPr lang="zh-CN" altLang="en-US" sz="2800" dirty="0" smtClean="0"/>
              <a:t>。</a:t>
            </a:r>
            <a:endParaRPr lang="zh-CN" altLang="en-US" sz="2800" dirty="0"/>
          </a:p>
        </p:txBody>
      </p:sp>
      <p:sp>
        <p:nvSpPr>
          <p:cNvPr id="9" name="Rectangle 5"/>
          <p:cNvSpPr>
            <a:spLocks noChangeArrowheads="1"/>
          </p:cNvSpPr>
          <p:nvPr/>
        </p:nvSpPr>
        <p:spPr bwMode="auto">
          <a:xfrm>
            <a:off x="228600" y="4343400"/>
            <a:ext cx="2528256" cy="738664"/>
          </a:xfrm>
          <a:prstGeom prst="rect">
            <a:avLst/>
          </a:prstGeom>
          <a:noFill/>
          <a:ln w="9525">
            <a:noFill/>
            <a:miter lim="800000"/>
            <a:headEnd/>
            <a:tailEnd/>
          </a:ln>
        </p:spPr>
        <p:txBody>
          <a:bodyPr wrap="none">
            <a:spAutoFit/>
          </a:bodyPr>
          <a:lstStyle/>
          <a:p>
            <a:pPr>
              <a:lnSpc>
                <a:spcPct val="150000"/>
              </a:lnSpc>
              <a:spcBef>
                <a:spcPct val="50000"/>
              </a:spcBef>
            </a:pPr>
            <a:r>
              <a:rPr kumimoji="1" lang="zh-CN" altLang="en-US" sz="2800" dirty="0" smtClean="0">
                <a:solidFill>
                  <a:srgbClr val="0000FF"/>
                </a:solidFill>
                <a:latin typeface="Times New Roman" pitchFamily="18" charset="0"/>
              </a:rPr>
              <a:t>如：</a:t>
            </a:r>
            <a:r>
              <a:rPr kumimoji="1" lang="en-US" altLang="zh-CN" sz="2800" dirty="0" smtClean="0">
                <a:solidFill>
                  <a:srgbClr val="0000FF"/>
                </a:solidFill>
                <a:latin typeface="Times New Roman" pitchFamily="18" charset="0"/>
              </a:rPr>
              <a:t>2</a:t>
            </a:r>
            <a:r>
              <a:rPr kumimoji="1" lang="zh-CN" altLang="en-US" sz="2800" dirty="0" smtClean="0">
                <a:solidFill>
                  <a:srgbClr val="0000FF"/>
                </a:solidFill>
                <a:latin typeface="Times New Roman" pitchFamily="18" charset="0"/>
              </a:rPr>
              <a:t>个配原子</a:t>
            </a:r>
            <a:endParaRPr kumimoji="1" lang="zh-CN" altLang="en-US" sz="2800" dirty="0">
              <a:solidFill>
                <a:srgbClr val="0000FF"/>
              </a:solidFill>
              <a:latin typeface="Times New Roman" pitchFamily="18" charset="0"/>
            </a:endParaRPr>
          </a:p>
        </p:txBody>
      </p:sp>
      <p:sp>
        <p:nvSpPr>
          <p:cNvPr id="10" name="灯片编号占位符 9"/>
          <p:cNvSpPr>
            <a:spLocks noGrp="1"/>
          </p:cNvSpPr>
          <p:nvPr>
            <p:ph type="sldNum" sz="quarter" idx="12"/>
          </p:nvPr>
        </p:nvSpPr>
        <p:spPr/>
        <p:txBody>
          <a:bodyPr/>
          <a:lstStyle/>
          <a:p>
            <a:pPr>
              <a:defRPr/>
            </a:pPr>
            <a:fld id="{0AA81A64-2B98-4631-BEEF-FF4902246D66}" type="slidenum">
              <a:rPr lang="en-US" altLang="zh-CN" smtClean="0"/>
              <a:pPr>
                <a:defRPr/>
              </a:pPr>
              <a:t>11</a:t>
            </a:fld>
            <a:endParaRPr lang="en-US" altLang="zh-CN"/>
          </a:p>
        </p:txBody>
      </p:sp>
      <p:sp>
        <p:nvSpPr>
          <p:cNvPr id="11" name="矩形 10"/>
          <p:cNvSpPr/>
          <p:nvPr/>
        </p:nvSpPr>
        <p:spPr>
          <a:xfrm>
            <a:off x="76200" y="228600"/>
            <a:ext cx="2076209" cy="523220"/>
          </a:xfrm>
          <a:prstGeom prst="rect">
            <a:avLst/>
          </a:prstGeom>
        </p:spPr>
        <p:txBody>
          <a:bodyPr wrap="none">
            <a:spAutoFit/>
          </a:bodyPr>
          <a:lstStyle/>
          <a:p>
            <a:r>
              <a:rPr lang="en-US" altLang="zh-CN" sz="2800" dirty="0" smtClean="0">
                <a:solidFill>
                  <a:srgbClr val="0000FF"/>
                </a:solidFill>
                <a:latin typeface="Times New Roman" pitchFamily="18" charset="0"/>
                <a:cs typeface="Times New Roman" pitchFamily="18" charset="0"/>
              </a:rPr>
              <a:t>3.  </a:t>
            </a:r>
            <a:r>
              <a:rPr lang="zh-CN" altLang="en-US" sz="2800" dirty="0" smtClean="0">
                <a:solidFill>
                  <a:srgbClr val="0000FF"/>
                </a:solidFill>
                <a:latin typeface="Times New Roman" pitchFamily="18" charset="0"/>
                <a:cs typeface="Times New Roman" pitchFamily="18" charset="0"/>
              </a:rPr>
              <a:t>配体分类</a:t>
            </a:r>
            <a:endParaRPr lang="en-US" altLang="zh-CN" sz="2800"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p:bldP spid="8" grpId="0"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EA953AE0-98A3-4AF7-9437-F77600432D18}" type="slidenum">
              <a:rPr lang="en-US" altLang="zh-CN"/>
              <a:pPr/>
              <a:t>12</a:t>
            </a:fld>
            <a:endParaRPr lang="en-US" altLang="zh-CN"/>
          </a:p>
        </p:txBody>
      </p:sp>
      <p:sp>
        <p:nvSpPr>
          <p:cNvPr id="71694" name="Rectangle 14"/>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1693" name="Object 13"/>
          <p:cNvGraphicFramePr>
            <a:graphicFrameLocks noChangeAspect="1"/>
          </p:cNvGraphicFramePr>
          <p:nvPr/>
        </p:nvGraphicFramePr>
        <p:xfrm>
          <a:off x="457200" y="1752600"/>
          <a:ext cx="4335462" cy="1450505"/>
        </p:xfrm>
        <a:graphic>
          <a:graphicData uri="http://schemas.openxmlformats.org/presentationml/2006/ole">
            <p:oleObj spid="_x0000_s98306" r:id="rId3" imgW="6630924" imgH="2129028" progId="">
              <p:embed/>
            </p:oleObj>
          </a:graphicData>
        </a:graphic>
      </p:graphicFrame>
      <p:sp>
        <p:nvSpPr>
          <p:cNvPr id="8" name="Rectangle 12"/>
          <p:cNvSpPr>
            <a:spLocks noChangeArrowheads="1"/>
          </p:cNvSpPr>
          <p:nvPr/>
        </p:nvSpPr>
        <p:spPr bwMode="auto">
          <a:xfrm>
            <a:off x="457200" y="381000"/>
            <a:ext cx="4114800" cy="652486"/>
          </a:xfrm>
          <a:prstGeom prst="rect">
            <a:avLst/>
          </a:prstGeom>
          <a:noFill/>
          <a:ln w="9525">
            <a:noFill/>
            <a:miter lim="800000"/>
            <a:headEnd/>
            <a:tailEnd/>
          </a:ln>
        </p:spPr>
        <p:txBody>
          <a:bodyPr wrap="square">
            <a:spAutoFit/>
          </a:bodyPr>
          <a:lstStyle/>
          <a:p>
            <a:pPr algn="ctr">
              <a:lnSpc>
                <a:spcPct val="130000"/>
              </a:lnSpc>
              <a:spcBef>
                <a:spcPct val="50000"/>
              </a:spcBef>
            </a:pPr>
            <a:r>
              <a:rPr lang="zh-CN" altLang="en-US" sz="2800" dirty="0" smtClean="0">
                <a:solidFill>
                  <a:srgbClr val="3333CC"/>
                </a:solidFill>
                <a:latin typeface="Times New Roman" pitchFamily="18" charset="0"/>
                <a:cs typeface="Times New Roman" pitchFamily="18" charset="0"/>
              </a:rPr>
              <a:t>乙二胺四乙酸</a:t>
            </a:r>
            <a:r>
              <a:rPr lang="zh-CN" altLang="en-US" sz="2800" dirty="0">
                <a:solidFill>
                  <a:srgbClr val="3333CC"/>
                </a:solidFill>
                <a:latin typeface="Times New Roman" pitchFamily="18" charset="0"/>
                <a:cs typeface="Times New Roman" pitchFamily="18" charset="0"/>
              </a:rPr>
              <a:t>（</a:t>
            </a:r>
            <a:r>
              <a:rPr lang="en-US" altLang="zh-CN" sz="2800" dirty="0">
                <a:solidFill>
                  <a:srgbClr val="3333CC"/>
                </a:solidFill>
                <a:latin typeface="Times New Roman" pitchFamily="18" charset="0"/>
                <a:cs typeface="Times New Roman" pitchFamily="18" charset="0"/>
              </a:rPr>
              <a:t>EDTA</a:t>
            </a:r>
            <a:r>
              <a:rPr lang="zh-CN" altLang="en-US" sz="2800" dirty="0">
                <a:solidFill>
                  <a:srgbClr val="3333CC"/>
                </a:solidFill>
                <a:latin typeface="Times New Roman" pitchFamily="18" charset="0"/>
                <a:cs typeface="Times New Roman" pitchFamily="18" charset="0"/>
              </a:rPr>
              <a:t>）</a:t>
            </a:r>
          </a:p>
        </p:txBody>
      </p:sp>
      <p:pic>
        <p:nvPicPr>
          <p:cNvPr id="9" name="Picture 11"/>
          <p:cNvPicPr>
            <a:picLocks noChangeAspect="1" noChangeArrowheads="1"/>
          </p:cNvPicPr>
          <p:nvPr/>
        </p:nvPicPr>
        <p:blipFill>
          <a:blip r:embed="rId4" cstate="print"/>
          <a:srcRect l="11018" r="23994"/>
          <a:stretch>
            <a:fillRect/>
          </a:stretch>
        </p:blipFill>
        <p:spPr bwMode="auto">
          <a:xfrm>
            <a:off x="5223280" y="1600200"/>
            <a:ext cx="3539720" cy="3673712"/>
          </a:xfrm>
          <a:prstGeom prst="rect">
            <a:avLst/>
          </a:prstGeom>
          <a:noFill/>
          <a:ln w="9525">
            <a:noFill/>
            <a:miter lim="800000"/>
            <a:headEnd/>
            <a:tailEnd/>
          </a:ln>
        </p:spPr>
      </p:pic>
      <p:sp>
        <p:nvSpPr>
          <p:cNvPr id="10" name="Rectangle 5"/>
          <p:cNvSpPr>
            <a:spLocks noChangeArrowheads="1"/>
          </p:cNvSpPr>
          <p:nvPr/>
        </p:nvSpPr>
        <p:spPr bwMode="auto">
          <a:xfrm>
            <a:off x="1752600" y="3733800"/>
            <a:ext cx="1806905" cy="738664"/>
          </a:xfrm>
          <a:prstGeom prst="rect">
            <a:avLst/>
          </a:prstGeom>
          <a:noFill/>
          <a:ln w="9525">
            <a:noFill/>
            <a:miter lim="800000"/>
            <a:headEnd/>
            <a:tailEnd/>
          </a:ln>
        </p:spPr>
        <p:txBody>
          <a:bodyPr wrap="none">
            <a:spAutoFit/>
          </a:bodyPr>
          <a:lstStyle/>
          <a:p>
            <a:pPr>
              <a:lnSpc>
                <a:spcPct val="150000"/>
              </a:lnSpc>
              <a:spcBef>
                <a:spcPct val="50000"/>
              </a:spcBef>
            </a:pPr>
            <a:r>
              <a:rPr kumimoji="1" lang="en-US" altLang="zh-CN" sz="2800" dirty="0" smtClean="0">
                <a:solidFill>
                  <a:srgbClr val="0000FF"/>
                </a:solidFill>
                <a:latin typeface="Times New Roman" pitchFamily="18" charset="0"/>
              </a:rPr>
              <a:t>6</a:t>
            </a:r>
            <a:r>
              <a:rPr kumimoji="1" lang="zh-CN" altLang="en-US" sz="2800" dirty="0" smtClean="0">
                <a:solidFill>
                  <a:srgbClr val="0000FF"/>
                </a:solidFill>
                <a:latin typeface="Times New Roman" pitchFamily="18" charset="0"/>
              </a:rPr>
              <a:t>个配原子</a:t>
            </a:r>
            <a:endParaRPr kumimoji="1" lang="zh-CN" altLang="en-US" sz="2800" dirty="0">
              <a:solidFill>
                <a:srgbClr val="0000FF"/>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757362" y="298450"/>
            <a:ext cx="4033838" cy="768350"/>
          </a:xfrm>
        </p:spPr>
        <p:txBody>
          <a:bodyPr/>
          <a:lstStyle/>
          <a:p>
            <a:pPr eaLnBrk="1" hangingPunct="1"/>
            <a:r>
              <a:rPr lang="zh-CN" altLang="en-US" sz="2800" b="1" dirty="0" smtClean="0"/>
              <a:t>一些</a:t>
            </a:r>
            <a:r>
              <a:rPr lang="zh-CN" altLang="en-US" sz="2800" b="1" dirty="0" smtClean="0">
                <a:solidFill>
                  <a:srgbClr val="FF0000"/>
                </a:solidFill>
              </a:rPr>
              <a:t>配体的名称</a:t>
            </a:r>
          </a:p>
        </p:txBody>
      </p:sp>
      <p:sp>
        <p:nvSpPr>
          <p:cNvPr id="44035" name="Rectangle 3"/>
          <p:cNvSpPr>
            <a:spLocks noGrp="1" noChangeArrowheads="1"/>
          </p:cNvSpPr>
          <p:nvPr>
            <p:ph type="body" idx="1"/>
          </p:nvPr>
        </p:nvSpPr>
        <p:spPr>
          <a:xfrm>
            <a:off x="684213" y="1295400"/>
            <a:ext cx="7088187" cy="4114800"/>
          </a:xfrm>
        </p:spPr>
        <p:txBody>
          <a:bodyPr/>
          <a:lstStyle/>
          <a:p>
            <a:pPr eaLnBrk="1" hangingPunct="1"/>
            <a:r>
              <a:rPr lang="zh-CN" altLang="en-US" sz="2800" b="1" dirty="0" smtClean="0">
                <a:solidFill>
                  <a:srgbClr val="0000FF"/>
                </a:solidFill>
                <a:latin typeface="Times New Roman" pitchFamily="18" charset="0"/>
              </a:rPr>
              <a:t>配体</a:t>
            </a:r>
            <a:r>
              <a:rPr lang="zh-CN" altLang="en-US" sz="2800" b="1" dirty="0" smtClean="0">
                <a:latin typeface="Times New Roman" pitchFamily="18" charset="0"/>
              </a:rPr>
              <a:t>           无机化学         </a:t>
            </a:r>
            <a:r>
              <a:rPr lang="zh-CN" altLang="en-US" sz="2800" b="1" dirty="0" smtClean="0">
                <a:solidFill>
                  <a:srgbClr val="FF0000"/>
                </a:solidFill>
                <a:latin typeface="Times New Roman" pitchFamily="18" charset="0"/>
              </a:rPr>
              <a:t>配位化学</a:t>
            </a:r>
          </a:p>
          <a:p>
            <a:pPr eaLnBrk="1" hangingPunct="1"/>
            <a:r>
              <a:rPr lang="en-US" altLang="zh-CN" sz="2800" b="1" dirty="0" smtClean="0">
                <a:solidFill>
                  <a:srgbClr val="0000FF"/>
                </a:solidFill>
                <a:latin typeface="Times New Roman" pitchFamily="18" charset="0"/>
              </a:rPr>
              <a:t>C</a:t>
            </a:r>
            <a:r>
              <a:rPr lang="en-US" altLang="zh-CN" sz="2800" b="1" dirty="0" smtClean="0">
                <a:latin typeface="Times New Roman" pitchFamily="18" charset="0"/>
              </a:rPr>
              <a:t>O             </a:t>
            </a:r>
            <a:r>
              <a:rPr lang="zh-CN" altLang="en-US" sz="2800" b="1" dirty="0" smtClean="0">
                <a:latin typeface="Times New Roman" pitchFamily="18" charset="0"/>
              </a:rPr>
              <a:t>一氧化碳         </a:t>
            </a:r>
            <a:r>
              <a:rPr lang="zh-CN" altLang="en-US" sz="2800" b="1" dirty="0" smtClean="0">
                <a:solidFill>
                  <a:srgbClr val="FF0000"/>
                </a:solidFill>
                <a:latin typeface="Times New Roman" pitchFamily="18" charset="0"/>
              </a:rPr>
              <a:t>羰基</a:t>
            </a:r>
          </a:p>
          <a:p>
            <a:pPr eaLnBrk="1" hangingPunct="1"/>
            <a:r>
              <a:rPr kumimoji="1" lang="en-US" altLang="zh-CN" sz="2800" b="1" dirty="0" smtClean="0">
                <a:solidFill>
                  <a:srgbClr val="0000FF"/>
                </a:solidFill>
                <a:latin typeface="Times New Roman" pitchFamily="18" charset="0"/>
              </a:rPr>
              <a:t>O</a:t>
            </a:r>
            <a:r>
              <a:rPr kumimoji="1" lang="en-US" altLang="zh-CN" sz="2800" b="1" dirty="0" smtClean="0">
                <a:latin typeface="Times New Roman" pitchFamily="18" charset="0"/>
              </a:rPr>
              <a:t>H</a:t>
            </a:r>
            <a:r>
              <a:rPr kumimoji="1" lang="en-US" altLang="zh-CN" sz="2800" b="1" baseline="30000" dirty="0" smtClean="0">
                <a:latin typeface="Symbol" pitchFamily="18" charset="2"/>
              </a:rPr>
              <a:t>-</a:t>
            </a:r>
            <a:r>
              <a:rPr kumimoji="1" lang="en-US" altLang="zh-CN" sz="2800" b="1" dirty="0" smtClean="0">
                <a:latin typeface="Times New Roman" pitchFamily="18" charset="0"/>
              </a:rPr>
              <a:t>            </a:t>
            </a:r>
            <a:r>
              <a:rPr kumimoji="1" lang="zh-CN" altLang="en-US" sz="2800" b="1" dirty="0" smtClean="0">
                <a:latin typeface="Times New Roman" pitchFamily="18" charset="0"/>
              </a:rPr>
              <a:t>氢氧根离子     </a:t>
            </a:r>
            <a:r>
              <a:rPr lang="zh-CN" altLang="en-US" sz="2800" b="1" dirty="0" smtClean="0">
                <a:solidFill>
                  <a:srgbClr val="FF0000"/>
                </a:solidFill>
                <a:latin typeface="Times New Roman" pitchFamily="18" charset="0"/>
              </a:rPr>
              <a:t>羟基</a:t>
            </a:r>
          </a:p>
          <a:p>
            <a:pPr eaLnBrk="1" hangingPunct="1"/>
            <a:r>
              <a:rPr lang="en-US" altLang="zh-CN" sz="2800" b="1" dirty="0" smtClean="0">
                <a:solidFill>
                  <a:srgbClr val="0000FF"/>
                </a:solidFill>
                <a:latin typeface="Times New Roman" pitchFamily="18" charset="0"/>
              </a:rPr>
              <a:t>N</a:t>
            </a:r>
            <a:r>
              <a:rPr lang="en-US" altLang="zh-CN" sz="2800" b="1" dirty="0" smtClean="0">
                <a:latin typeface="Times New Roman" pitchFamily="18" charset="0"/>
              </a:rPr>
              <a:t>O</a:t>
            </a:r>
            <a:r>
              <a:rPr lang="en-US" altLang="zh-CN" sz="2800" b="1" baseline="-25000" dirty="0" smtClean="0">
                <a:latin typeface="Times New Roman" pitchFamily="18" charset="0"/>
              </a:rPr>
              <a:t>2</a:t>
            </a:r>
            <a:r>
              <a:rPr lang="en-US" altLang="zh-CN" sz="2800" b="1" baseline="30000" dirty="0" smtClean="0">
                <a:latin typeface="Symbol" pitchFamily="18" charset="2"/>
              </a:rPr>
              <a:t>-</a:t>
            </a:r>
            <a:r>
              <a:rPr lang="en-US" altLang="zh-CN" sz="2800" b="1" baseline="30000" dirty="0" smtClean="0">
                <a:latin typeface="Times New Roman" pitchFamily="18" charset="0"/>
              </a:rPr>
              <a:t>                </a:t>
            </a:r>
            <a:r>
              <a:rPr kumimoji="1" lang="zh-CN" altLang="en-US" sz="2800" b="1" dirty="0" smtClean="0">
                <a:latin typeface="Times New Roman" pitchFamily="18" charset="0"/>
              </a:rPr>
              <a:t>亚硝酸根</a:t>
            </a:r>
            <a:r>
              <a:rPr kumimoji="1" lang="zh-CN" altLang="en-US" sz="2400" b="1" dirty="0" smtClean="0">
                <a:solidFill>
                  <a:schemeClr val="hlink"/>
                </a:solidFill>
                <a:latin typeface="Times New Roman" pitchFamily="18" charset="0"/>
              </a:rPr>
              <a:t>           </a:t>
            </a:r>
            <a:r>
              <a:rPr lang="zh-CN" altLang="en-US" sz="2800" b="1" dirty="0" smtClean="0">
                <a:solidFill>
                  <a:srgbClr val="FF0000"/>
                </a:solidFill>
                <a:latin typeface="Times New Roman" pitchFamily="18" charset="0"/>
              </a:rPr>
              <a:t>硝基</a:t>
            </a:r>
          </a:p>
          <a:p>
            <a:pPr eaLnBrk="1" hangingPunct="1"/>
            <a:r>
              <a:rPr lang="en-US" altLang="zh-CN" sz="2800" b="1" dirty="0" smtClean="0">
                <a:solidFill>
                  <a:srgbClr val="0000FF"/>
                </a:solidFill>
                <a:latin typeface="Times New Roman" pitchFamily="18" charset="0"/>
              </a:rPr>
              <a:t>O</a:t>
            </a:r>
            <a:r>
              <a:rPr lang="en-US" altLang="zh-CN" sz="2800" b="1" dirty="0" smtClean="0">
                <a:latin typeface="Times New Roman" pitchFamily="18" charset="0"/>
              </a:rPr>
              <a:t>NO</a:t>
            </a:r>
            <a:r>
              <a:rPr lang="en-US" altLang="zh-CN" sz="2800" b="1" baseline="30000" dirty="0" smtClean="0">
                <a:latin typeface="Symbol" pitchFamily="18" charset="2"/>
              </a:rPr>
              <a:t>-</a:t>
            </a:r>
            <a:r>
              <a:rPr lang="en-US" altLang="zh-CN" sz="2800" b="1" baseline="30000" dirty="0" smtClean="0">
                <a:latin typeface="Times New Roman" pitchFamily="18" charset="0"/>
              </a:rPr>
              <a:t>              </a:t>
            </a:r>
            <a:r>
              <a:rPr kumimoji="1" lang="zh-CN" altLang="en-US" sz="2800" b="1" dirty="0" smtClean="0">
                <a:latin typeface="Times New Roman" pitchFamily="18" charset="0"/>
              </a:rPr>
              <a:t>亚硝酸根         亚硝酸根</a:t>
            </a:r>
            <a:endParaRPr lang="zh-CN" altLang="en-US" sz="2800" b="1" dirty="0" smtClean="0">
              <a:solidFill>
                <a:srgbClr val="000000"/>
              </a:solidFill>
              <a:latin typeface="Times New Roman" pitchFamily="18" charset="0"/>
            </a:endParaRPr>
          </a:p>
          <a:p>
            <a:pPr eaLnBrk="1" hangingPunct="1"/>
            <a:r>
              <a:rPr lang="en-US" altLang="zh-CN" sz="2800" b="1" dirty="0" smtClean="0">
                <a:solidFill>
                  <a:srgbClr val="0000FF"/>
                </a:solidFill>
                <a:latin typeface="Times New Roman" pitchFamily="18" charset="0"/>
              </a:rPr>
              <a:t>S</a:t>
            </a:r>
            <a:r>
              <a:rPr lang="en-US" altLang="zh-CN" sz="2800" b="1" dirty="0" smtClean="0">
                <a:latin typeface="Times New Roman" pitchFamily="18" charset="0"/>
              </a:rPr>
              <a:t>CN</a:t>
            </a:r>
            <a:r>
              <a:rPr lang="en-US" altLang="zh-CN" sz="2800" b="1" baseline="30000" dirty="0" smtClean="0">
                <a:latin typeface="Symbol" pitchFamily="18" charset="2"/>
              </a:rPr>
              <a:t>-</a:t>
            </a:r>
            <a:r>
              <a:rPr lang="en-US" altLang="zh-CN" sz="2800" b="1" baseline="30000" dirty="0" smtClean="0">
                <a:latin typeface="Times New Roman" pitchFamily="18" charset="0"/>
              </a:rPr>
              <a:t>                 </a:t>
            </a:r>
            <a:r>
              <a:rPr lang="zh-CN" altLang="en-US" sz="2800" b="1" dirty="0" smtClean="0">
                <a:latin typeface="Times New Roman" pitchFamily="18" charset="0"/>
              </a:rPr>
              <a:t>硫氰酸根        硫氰酸根</a:t>
            </a:r>
          </a:p>
          <a:p>
            <a:pPr eaLnBrk="1" hangingPunct="1"/>
            <a:r>
              <a:rPr lang="en-US" altLang="zh-CN" sz="2800" b="1" dirty="0" smtClean="0">
                <a:solidFill>
                  <a:srgbClr val="0000FF"/>
                </a:solidFill>
                <a:latin typeface="Times New Roman" pitchFamily="18" charset="0"/>
              </a:rPr>
              <a:t>N</a:t>
            </a:r>
            <a:r>
              <a:rPr lang="en-US" altLang="zh-CN" sz="2800" b="1" dirty="0" smtClean="0">
                <a:latin typeface="Times New Roman" pitchFamily="18" charset="0"/>
              </a:rPr>
              <a:t>CS</a:t>
            </a:r>
            <a:r>
              <a:rPr lang="en-US" altLang="zh-CN" sz="2800" b="1" baseline="30000" dirty="0" smtClean="0">
                <a:latin typeface="Symbol" pitchFamily="18" charset="2"/>
              </a:rPr>
              <a:t>-</a:t>
            </a:r>
            <a:r>
              <a:rPr lang="en-US" altLang="zh-CN" sz="2800" b="1" baseline="30000" dirty="0" smtClean="0">
                <a:latin typeface="Times New Roman" pitchFamily="18" charset="0"/>
              </a:rPr>
              <a:t>                                                     </a:t>
            </a:r>
            <a:r>
              <a:rPr lang="zh-CN" altLang="en-US" sz="2800" b="1" dirty="0" smtClean="0">
                <a:solidFill>
                  <a:srgbClr val="FF0000"/>
                </a:solidFill>
                <a:latin typeface="Times New Roman" pitchFamily="18" charset="0"/>
              </a:rPr>
              <a:t>异</a:t>
            </a:r>
            <a:r>
              <a:rPr lang="zh-CN" altLang="en-US" sz="2800" b="1" dirty="0" smtClean="0">
                <a:latin typeface="Times New Roman" pitchFamily="18" charset="0"/>
              </a:rPr>
              <a:t>硫氰酸根</a:t>
            </a:r>
          </a:p>
          <a:p>
            <a:pPr eaLnBrk="1" hangingPunct="1"/>
            <a:r>
              <a:rPr lang="en-US" altLang="zh-CN" sz="2800" b="1" dirty="0" err="1" smtClean="0">
                <a:solidFill>
                  <a:srgbClr val="0000FF"/>
                </a:solidFill>
                <a:latin typeface="Times New Roman" pitchFamily="18" charset="0"/>
              </a:rPr>
              <a:t>Cl</a:t>
            </a:r>
            <a:r>
              <a:rPr lang="en-US" altLang="zh-CN" sz="2800" b="1" baseline="30000" dirty="0" smtClean="0">
                <a:solidFill>
                  <a:srgbClr val="0000FF"/>
                </a:solidFill>
                <a:latin typeface="Symbol" pitchFamily="18" charset="2"/>
              </a:rPr>
              <a:t>-</a:t>
            </a:r>
            <a:r>
              <a:rPr lang="en-US" altLang="zh-CN" sz="2800" b="1" dirty="0" smtClean="0">
                <a:solidFill>
                  <a:srgbClr val="0000FF"/>
                </a:solidFill>
                <a:latin typeface="Times New Roman" pitchFamily="18" charset="0"/>
              </a:rPr>
              <a:t> </a:t>
            </a:r>
            <a:r>
              <a:rPr lang="en-US" altLang="zh-CN" sz="2800" b="1" dirty="0" smtClean="0">
                <a:latin typeface="Times New Roman" pitchFamily="18" charset="0"/>
              </a:rPr>
              <a:t>               </a:t>
            </a:r>
            <a:r>
              <a:rPr lang="zh-CN" altLang="en-US" sz="2800" b="1" dirty="0" smtClean="0">
                <a:latin typeface="Times New Roman" pitchFamily="18" charset="0"/>
              </a:rPr>
              <a:t>氯离子            </a:t>
            </a:r>
            <a:r>
              <a:rPr lang="zh-CN" altLang="en-US" sz="2800" b="1" dirty="0" smtClean="0">
                <a:solidFill>
                  <a:srgbClr val="FF0000"/>
                </a:solidFill>
                <a:latin typeface="Times New Roman" pitchFamily="18" charset="0"/>
              </a:rPr>
              <a:t>氯</a:t>
            </a:r>
          </a:p>
        </p:txBody>
      </p:sp>
      <p:sp>
        <p:nvSpPr>
          <p:cNvPr id="4" name="灯片编号占位符 3"/>
          <p:cNvSpPr>
            <a:spLocks noGrp="1"/>
          </p:cNvSpPr>
          <p:nvPr>
            <p:ph type="sldNum" sz="quarter" idx="12"/>
          </p:nvPr>
        </p:nvSpPr>
        <p:spPr/>
        <p:txBody>
          <a:bodyPr/>
          <a:lstStyle/>
          <a:p>
            <a:pPr>
              <a:defRPr/>
            </a:pPr>
            <a:fld id="{1E39ABA8-C719-4038-AA13-797BF967B576}"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457200" y="914400"/>
            <a:ext cx="8686800" cy="1126462"/>
          </a:xfrm>
          <a:prstGeom prst="rect">
            <a:avLst/>
          </a:prstGeom>
          <a:noFill/>
          <a:ln w="12700" cap="sq">
            <a:noFill/>
            <a:miter lim="800000"/>
            <a:headEnd type="none" w="sm" len="sm"/>
            <a:tailEnd type="none" w="sm" len="sm"/>
          </a:ln>
        </p:spPr>
        <p:txBody>
          <a:bodyPr>
            <a:spAutoFit/>
          </a:bodyPr>
          <a:lstStyle/>
          <a:p>
            <a:pPr>
              <a:lnSpc>
                <a:spcPct val="120000"/>
              </a:lnSpc>
              <a:spcBef>
                <a:spcPts val="0"/>
              </a:spcBef>
            </a:pPr>
            <a:r>
              <a:rPr kumimoji="1" lang="zh-CN" altLang="en-US" sz="2800" dirty="0">
                <a:solidFill>
                  <a:srgbClr val="FF0000"/>
                </a:solidFill>
                <a:latin typeface="Times New Roman" pitchFamily="18" charset="0"/>
              </a:rPr>
              <a:t>简单配合物</a:t>
            </a:r>
            <a:r>
              <a:rPr kumimoji="1" lang="zh-CN" altLang="en-US" sz="2800" dirty="0">
                <a:latin typeface="Times New Roman" pitchFamily="18" charset="0"/>
              </a:rPr>
              <a:t>：一个中心离子，每个配体均为单基配体</a:t>
            </a:r>
            <a:r>
              <a:rPr kumimoji="1" lang="zh-CN" altLang="en-US" sz="2800" dirty="0" smtClean="0">
                <a:latin typeface="Times New Roman" pitchFamily="18" charset="0"/>
              </a:rPr>
              <a:t>。   </a:t>
            </a:r>
            <a:r>
              <a:rPr kumimoji="1" lang="en-US" altLang="zh-CN" sz="2800" dirty="0" smtClean="0">
                <a:latin typeface="Times New Roman" pitchFamily="18" charset="0"/>
              </a:rPr>
              <a:t>                   </a:t>
            </a:r>
          </a:p>
          <a:p>
            <a:pPr>
              <a:lnSpc>
                <a:spcPct val="120000"/>
              </a:lnSpc>
              <a:spcBef>
                <a:spcPts val="0"/>
              </a:spcBef>
            </a:pPr>
            <a:r>
              <a:rPr kumimoji="1" lang="en-US" altLang="zh-CN" sz="2800" dirty="0" smtClean="0">
                <a:latin typeface="Times New Roman" pitchFamily="18" charset="0"/>
              </a:rPr>
              <a:t>                         </a:t>
            </a:r>
            <a:r>
              <a:rPr kumimoji="1" lang="zh-CN" altLang="en-US" sz="2800" dirty="0" smtClean="0">
                <a:latin typeface="Times New Roman" pitchFamily="18" charset="0"/>
              </a:rPr>
              <a:t>如，</a:t>
            </a:r>
            <a:endParaRPr kumimoji="1" lang="zh-CN" altLang="en-US" sz="2800" dirty="0">
              <a:latin typeface="Times New Roman" pitchFamily="18" charset="0"/>
            </a:endParaRPr>
          </a:p>
        </p:txBody>
      </p:sp>
      <p:graphicFrame>
        <p:nvGraphicFramePr>
          <p:cNvPr id="13314" name="Object 3"/>
          <p:cNvGraphicFramePr>
            <a:graphicFrameLocks noChangeAspect="1"/>
          </p:cNvGraphicFramePr>
          <p:nvPr/>
        </p:nvGraphicFramePr>
        <p:xfrm>
          <a:off x="3352800" y="1447800"/>
          <a:ext cx="4343400" cy="581025"/>
        </p:xfrm>
        <a:graphic>
          <a:graphicData uri="http://schemas.openxmlformats.org/presentationml/2006/ole">
            <p:oleObj spid="_x0000_s13314" name="公式" r:id="rId3" imgW="1968480" imgH="253800" progId="Equations">
              <p:embed/>
            </p:oleObj>
          </a:graphicData>
        </a:graphic>
      </p:graphicFrame>
      <p:sp>
        <p:nvSpPr>
          <p:cNvPr id="13316" name="Text Box 4"/>
          <p:cNvSpPr txBox="1">
            <a:spLocks noChangeArrowheads="1"/>
          </p:cNvSpPr>
          <p:nvPr/>
        </p:nvSpPr>
        <p:spPr bwMode="auto">
          <a:xfrm>
            <a:off x="457200" y="2362200"/>
            <a:ext cx="8458200" cy="1126462"/>
          </a:xfrm>
          <a:prstGeom prst="rect">
            <a:avLst/>
          </a:prstGeom>
          <a:noFill/>
          <a:ln w="12700" cap="sq">
            <a:noFill/>
            <a:miter lim="800000"/>
            <a:headEnd type="none" w="sm" len="sm"/>
            <a:tailEnd type="none" w="sm" len="sm"/>
          </a:ln>
        </p:spPr>
        <p:txBody>
          <a:bodyPr wrap="square">
            <a:spAutoFit/>
          </a:bodyPr>
          <a:lstStyle/>
          <a:p>
            <a:pPr>
              <a:lnSpc>
                <a:spcPct val="120000"/>
              </a:lnSpc>
              <a:spcBef>
                <a:spcPts val="0"/>
              </a:spcBef>
            </a:pPr>
            <a:r>
              <a:rPr kumimoji="1" lang="zh-CN" altLang="en-US" sz="2800" dirty="0">
                <a:solidFill>
                  <a:srgbClr val="FF0000"/>
                </a:solidFill>
                <a:latin typeface="Times New Roman" pitchFamily="18" charset="0"/>
              </a:rPr>
              <a:t>螯合物</a:t>
            </a:r>
            <a:r>
              <a:rPr kumimoji="1" lang="zh-CN" altLang="en-US" sz="2800" dirty="0">
                <a:latin typeface="Times New Roman" pitchFamily="18" charset="0"/>
              </a:rPr>
              <a:t>：一个中心离子与多基配体成键形成环状结</a:t>
            </a:r>
            <a:r>
              <a:rPr kumimoji="1" lang="zh-CN" altLang="en-US" sz="2800" dirty="0" smtClean="0">
                <a:latin typeface="Times New Roman" pitchFamily="18" charset="0"/>
              </a:rPr>
              <a:t>构</a:t>
            </a:r>
            <a:endParaRPr kumimoji="1" lang="en-US" altLang="zh-CN" sz="2800" dirty="0" smtClean="0">
              <a:latin typeface="Times New Roman" pitchFamily="18" charset="0"/>
            </a:endParaRPr>
          </a:p>
          <a:p>
            <a:pPr>
              <a:lnSpc>
                <a:spcPct val="120000"/>
              </a:lnSpc>
              <a:spcBef>
                <a:spcPts val="0"/>
              </a:spcBef>
            </a:pPr>
            <a:r>
              <a:rPr kumimoji="1" lang="en-US" altLang="zh-CN" sz="2800" dirty="0" smtClean="0">
                <a:latin typeface="Times New Roman" pitchFamily="18" charset="0"/>
              </a:rPr>
              <a:t>                </a:t>
            </a:r>
            <a:r>
              <a:rPr kumimoji="1" lang="zh-CN" altLang="en-US" sz="2800" dirty="0" smtClean="0">
                <a:latin typeface="Times New Roman" pitchFamily="18" charset="0"/>
              </a:rPr>
              <a:t>的配合</a:t>
            </a:r>
            <a:r>
              <a:rPr kumimoji="1" lang="zh-CN" altLang="en-US" sz="2800" dirty="0">
                <a:latin typeface="Times New Roman" pitchFamily="18" charset="0"/>
              </a:rPr>
              <a:t>物</a:t>
            </a:r>
            <a:r>
              <a:rPr kumimoji="1" lang="zh-CN" altLang="en-US" sz="2800" dirty="0" smtClean="0">
                <a:latin typeface="Times New Roman" pitchFamily="18" charset="0"/>
              </a:rPr>
              <a:t>。</a:t>
            </a:r>
            <a:r>
              <a:rPr kumimoji="1" lang="en-US" altLang="zh-CN" sz="2800" dirty="0" smtClean="0">
                <a:latin typeface="Times New Roman" pitchFamily="18" charset="0"/>
              </a:rPr>
              <a:t> </a:t>
            </a:r>
            <a:r>
              <a:rPr kumimoji="1" lang="zh-CN" altLang="en-US" sz="2800" dirty="0" smtClean="0">
                <a:latin typeface="Times New Roman" pitchFamily="18" charset="0"/>
              </a:rPr>
              <a:t>如，</a:t>
            </a:r>
            <a:r>
              <a:rPr kumimoji="1" lang="en-US" altLang="zh-CN" sz="2800" dirty="0" smtClean="0">
                <a:latin typeface="Times New Roman" pitchFamily="18" charset="0"/>
              </a:rPr>
              <a:t>[</a:t>
            </a:r>
            <a:r>
              <a:rPr kumimoji="1" lang="en-US" altLang="zh-CN" sz="2800" dirty="0">
                <a:solidFill>
                  <a:schemeClr val="tx2"/>
                </a:solidFill>
                <a:latin typeface="Times New Roman" pitchFamily="18" charset="0"/>
              </a:rPr>
              <a:t>Cu(en)</a:t>
            </a:r>
            <a:r>
              <a:rPr kumimoji="1" lang="en-US" altLang="zh-CN" sz="2800" baseline="-25000" dirty="0">
                <a:solidFill>
                  <a:schemeClr val="tx2"/>
                </a:solidFill>
                <a:latin typeface="Times New Roman" pitchFamily="18" charset="0"/>
              </a:rPr>
              <a:t>2</a:t>
            </a:r>
            <a:r>
              <a:rPr kumimoji="1" lang="en-US" altLang="zh-CN" sz="2800" dirty="0">
                <a:solidFill>
                  <a:schemeClr val="tx2"/>
                </a:solidFill>
                <a:latin typeface="Times New Roman" pitchFamily="18" charset="0"/>
              </a:rPr>
              <a:t>]</a:t>
            </a:r>
            <a:r>
              <a:rPr kumimoji="1" lang="en-US" altLang="zh-CN" sz="2800" baseline="30000" dirty="0">
                <a:solidFill>
                  <a:schemeClr val="tx2"/>
                </a:solidFill>
                <a:latin typeface="Times New Roman" pitchFamily="18" charset="0"/>
              </a:rPr>
              <a:t>2+</a:t>
            </a:r>
            <a:r>
              <a:rPr kumimoji="1" lang="en-US" altLang="zh-CN" sz="2800" dirty="0">
                <a:solidFill>
                  <a:schemeClr val="tx2"/>
                </a:solidFill>
                <a:latin typeface="Times New Roman" pitchFamily="18" charset="0"/>
              </a:rPr>
              <a:t> </a:t>
            </a:r>
            <a:r>
              <a:rPr kumimoji="1" lang="zh-CN" altLang="en-US" sz="2800" dirty="0">
                <a:solidFill>
                  <a:schemeClr val="tx2"/>
                </a:solidFill>
                <a:latin typeface="Times New Roman" pitchFamily="18" charset="0"/>
              </a:rPr>
              <a:t>， </a:t>
            </a:r>
            <a:r>
              <a:rPr kumimoji="1" lang="en-US" altLang="zh-CN" sz="2800" dirty="0">
                <a:solidFill>
                  <a:schemeClr val="tx2"/>
                </a:solidFill>
                <a:latin typeface="Times New Roman" pitchFamily="18" charset="0"/>
              </a:rPr>
              <a:t>CaY</a:t>
            </a:r>
            <a:r>
              <a:rPr kumimoji="1" lang="en-US" altLang="zh-CN" sz="2800" baseline="30000" dirty="0">
                <a:solidFill>
                  <a:schemeClr val="tx2"/>
                </a:solidFill>
                <a:latin typeface="Times New Roman" pitchFamily="18" charset="0"/>
              </a:rPr>
              <a:t>2</a:t>
            </a:r>
            <a:r>
              <a:rPr kumimoji="1" lang="zh-CN" altLang="en-US" sz="2800" baseline="30000" dirty="0">
                <a:solidFill>
                  <a:schemeClr val="tx2"/>
                </a:solidFill>
                <a:latin typeface="Times New Roman" pitchFamily="18" charset="0"/>
              </a:rPr>
              <a:t>－</a:t>
            </a:r>
            <a:r>
              <a:rPr kumimoji="1" lang="zh-CN" altLang="en-US" sz="2800" dirty="0">
                <a:solidFill>
                  <a:schemeClr val="tx2"/>
                </a:solidFill>
                <a:latin typeface="Times New Roman" pitchFamily="18" charset="0"/>
              </a:rPr>
              <a:t>。</a:t>
            </a:r>
          </a:p>
        </p:txBody>
      </p:sp>
      <p:sp>
        <p:nvSpPr>
          <p:cNvPr id="13318" name="Rectangle 9"/>
          <p:cNvSpPr>
            <a:spLocks noChangeArrowheads="1"/>
          </p:cNvSpPr>
          <p:nvPr/>
        </p:nvSpPr>
        <p:spPr bwMode="auto">
          <a:xfrm>
            <a:off x="76200" y="228600"/>
            <a:ext cx="2887329" cy="523220"/>
          </a:xfrm>
          <a:prstGeom prst="rect">
            <a:avLst/>
          </a:prstGeom>
          <a:noFill/>
          <a:ln w="12700" cap="sq">
            <a:noFill/>
            <a:miter lim="800000"/>
            <a:headEnd type="none" w="sm" len="sm"/>
            <a:tailEnd type="none" w="sm" len="sm"/>
          </a:ln>
        </p:spPr>
        <p:txBody>
          <a:bodyPr wrap="none">
            <a:spAutoFit/>
          </a:bodyPr>
          <a:lstStyle/>
          <a:p>
            <a:r>
              <a:rPr lang="en-US" altLang="zh-CN" sz="2800" dirty="0" smtClean="0">
                <a:solidFill>
                  <a:srgbClr val="0000FF"/>
                </a:solidFill>
                <a:latin typeface="Times New Roman" pitchFamily="18" charset="0"/>
                <a:ea typeface="+mn-ea"/>
                <a:cs typeface="Times New Roman" pitchFamily="18" charset="0"/>
              </a:rPr>
              <a:t>4.  </a:t>
            </a:r>
            <a:r>
              <a:rPr lang="zh-CN" altLang="en-US" sz="2800" dirty="0" smtClean="0">
                <a:solidFill>
                  <a:srgbClr val="0000FF"/>
                </a:solidFill>
                <a:latin typeface="Times New Roman" pitchFamily="18" charset="0"/>
                <a:ea typeface="+mn-ea"/>
                <a:cs typeface="Times New Roman" pitchFamily="18" charset="0"/>
              </a:rPr>
              <a:t>配</a:t>
            </a:r>
            <a:r>
              <a:rPr lang="zh-CN" altLang="en-US" sz="2800" dirty="0">
                <a:solidFill>
                  <a:srgbClr val="0000FF"/>
                </a:solidFill>
                <a:latin typeface="Times New Roman" pitchFamily="18" charset="0"/>
                <a:ea typeface="+mn-ea"/>
                <a:cs typeface="Times New Roman" pitchFamily="18" charset="0"/>
              </a:rPr>
              <a:t>合物的分类</a:t>
            </a:r>
          </a:p>
        </p:txBody>
      </p:sp>
      <p:pic>
        <p:nvPicPr>
          <p:cNvPr id="8" name="Picture 20" descr="21"/>
          <p:cNvPicPr>
            <a:picLocks noChangeAspect="1" noChangeArrowheads="1"/>
          </p:cNvPicPr>
          <p:nvPr/>
        </p:nvPicPr>
        <p:blipFill>
          <a:blip r:embed="rId4" cstate="print"/>
          <a:srcRect/>
          <a:stretch>
            <a:fillRect/>
          </a:stretch>
        </p:blipFill>
        <p:spPr bwMode="auto">
          <a:xfrm>
            <a:off x="76200" y="3962400"/>
            <a:ext cx="9067800" cy="2057400"/>
          </a:xfrm>
          <a:prstGeom prst="rect">
            <a:avLst/>
          </a:prstGeom>
          <a:noFill/>
        </p:spPr>
      </p:pic>
      <p:sp>
        <p:nvSpPr>
          <p:cNvPr id="9" name="灯片编号占位符 8"/>
          <p:cNvSpPr>
            <a:spLocks noGrp="1"/>
          </p:cNvSpPr>
          <p:nvPr>
            <p:ph type="sldNum" sz="quarter" idx="12"/>
          </p:nvPr>
        </p:nvSpPr>
        <p:spPr/>
        <p:txBody>
          <a:bodyPr/>
          <a:lstStyle/>
          <a:p>
            <a:pPr>
              <a:defRPr/>
            </a:pPr>
            <a:fld id="{EA22F68D-8FDD-47CE-AB41-88183EF542CE}" type="slidenum">
              <a:rPr lang="en-US" altLang="zh-CN" smtClean="0"/>
              <a:pPr>
                <a:defRPr/>
              </a:pPr>
              <a:t>14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6"/>
          <p:cNvSpPr txBox="1">
            <a:spLocks noChangeArrowheads="1"/>
          </p:cNvSpPr>
          <p:nvPr/>
        </p:nvSpPr>
        <p:spPr bwMode="auto">
          <a:xfrm>
            <a:off x="533400" y="2133600"/>
            <a:ext cx="7391400" cy="525463"/>
          </a:xfrm>
          <a:prstGeom prst="rect">
            <a:avLst/>
          </a:prstGeom>
          <a:noFill/>
          <a:ln w="9525">
            <a:noFill/>
            <a:miter lim="800000"/>
            <a:headEnd/>
            <a:tailEnd/>
          </a:ln>
        </p:spPr>
        <p:txBody>
          <a:bodyPr wrap="square" lIns="90000" tIns="46800" rIns="90000" bIns="46800">
            <a:spAutoFit/>
          </a:bodyPr>
          <a:lstStyle/>
          <a:p>
            <a:pPr>
              <a:spcBef>
                <a:spcPct val="50000"/>
              </a:spcBef>
            </a:pPr>
            <a:r>
              <a:rPr kumimoji="1" lang="zh-CN" altLang="en-US" sz="2800" dirty="0">
                <a:solidFill>
                  <a:srgbClr val="FF0000"/>
                </a:solidFill>
                <a:latin typeface="Times New Roman" pitchFamily="18" charset="0"/>
              </a:rPr>
              <a:t>羰合物</a:t>
            </a:r>
            <a:r>
              <a:rPr kumimoji="1" lang="zh-CN" altLang="en-US" sz="2800" dirty="0">
                <a:latin typeface="Times New Roman" pitchFamily="18" charset="0"/>
              </a:rPr>
              <a:t>：</a:t>
            </a:r>
            <a:r>
              <a:rPr kumimoji="1" lang="en-US" altLang="zh-CN" sz="2800" dirty="0">
                <a:latin typeface="Times New Roman" pitchFamily="18" charset="0"/>
              </a:rPr>
              <a:t>CO</a:t>
            </a:r>
            <a:r>
              <a:rPr kumimoji="1" lang="zh-CN" altLang="en-US" sz="2800" dirty="0">
                <a:latin typeface="Times New Roman" pitchFamily="18" charset="0"/>
              </a:rPr>
              <a:t>为配体。</a:t>
            </a:r>
            <a:r>
              <a:rPr kumimoji="1" lang="zh-CN" altLang="en-US" sz="2800" dirty="0" smtClean="0">
                <a:latin typeface="Times New Roman" pitchFamily="18" charset="0"/>
              </a:rPr>
              <a:t>如</a:t>
            </a:r>
            <a:r>
              <a:rPr kumimoji="1" lang="en-US" altLang="zh-CN" sz="2800" dirty="0" smtClean="0">
                <a:latin typeface="Times New Roman" pitchFamily="18" charset="0"/>
              </a:rPr>
              <a:t>: Fe(CO)</a:t>
            </a:r>
            <a:r>
              <a:rPr kumimoji="1" lang="en-US" altLang="zh-CN" sz="2800" baseline="-25000" dirty="0" smtClean="0">
                <a:latin typeface="Times New Roman" pitchFamily="18" charset="0"/>
              </a:rPr>
              <a:t>5</a:t>
            </a:r>
            <a:r>
              <a:rPr kumimoji="1" lang="zh-CN" altLang="en-US" sz="2800" dirty="0">
                <a:latin typeface="Times New Roman" pitchFamily="18" charset="0"/>
              </a:rPr>
              <a:t>，</a:t>
            </a:r>
            <a:r>
              <a:rPr kumimoji="1" lang="en-US" altLang="zh-CN" sz="2800" dirty="0">
                <a:latin typeface="Times New Roman" pitchFamily="18" charset="0"/>
              </a:rPr>
              <a:t>Ni(CO)</a:t>
            </a:r>
            <a:r>
              <a:rPr kumimoji="1" lang="en-US" altLang="zh-CN" sz="2800" baseline="-25000" dirty="0">
                <a:latin typeface="Times New Roman" pitchFamily="18" charset="0"/>
              </a:rPr>
              <a:t>4</a:t>
            </a:r>
            <a:r>
              <a:rPr kumimoji="1" lang="zh-CN" altLang="en-US" sz="2800" dirty="0">
                <a:latin typeface="Times New Roman" pitchFamily="18" charset="0"/>
              </a:rPr>
              <a:t>。</a:t>
            </a:r>
          </a:p>
        </p:txBody>
      </p:sp>
      <p:sp>
        <p:nvSpPr>
          <p:cNvPr id="51203" name="Text Box 7"/>
          <p:cNvSpPr txBox="1">
            <a:spLocks noChangeArrowheads="1"/>
          </p:cNvSpPr>
          <p:nvPr/>
        </p:nvSpPr>
        <p:spPr bwMode="auto">
          <a:xfrm>
            <a:off x="533400" y="3048000"/>
            <a:ext cx="5410200" cy="1257909"/>
          </a:xfrm>
          <a:prstGeom prst="rect">
            <a:avLst/>
          </a:prstGeom>
          <a:noFill/>
          <a:ln w="9525">
            <a:noFill/>
            <a:miter lim="800000"/>
            <a:headEnd/>
            <a:tailEnd/>
          </a:ln>
        </p:spPr>
        <p:txBody>
          <a:bodyPr wrap="square" lIns="90000" tIns="46800" rIns="90000" bIns="46800">
            <a:spAutoFit/>
          </a:bodyPr>
          <a:lstStyle/>
          <a:p>
            <a:pPr>
              <a:lnSpc>
                <a:spcPct val="110000"/>
              </a:lnSpc>
              <a:spcBef>
                <a:spcPct val="50000"/>
              </a:spcBef>
            </a:pPr>
            <a:r>
              <a:rPr kumimoji="1" lang="zh-CN" altLang="en-US" sz="2800" dirty="0">
                <a:solidFill>
                  <a:srgbClr val="FF0000"/>
                </a:solidFill>
                <a:latin typeface="Times New Roman" pitchFamily="18" charset="0"/>
              </a:rPr>
              <a:t>烯烃配合物</a:t>
            </a:r>
            <a:r>
              <a:rPr kumimoji="1" lang="zh-CN" altLang="en-US" sz="2800" dirty="0">
                <a:latin typeface="Times New Roman" pitchFamily="18" charset="0"/>
              </a:rPr>
              <a:t>：配体是不饱和烃</a:t>
            </a:r>
            <a:r>
              <a:rPr kumimoji="1" lang="zh-CN" altLang="en-US" sz="2800" dirty="0" smtClean="0">
                <a:latin typeface="Times New Roman" pitchFamily="18" charset="0"/>
              </a:rPr>
              <a:t>。</a:t>
            </a:r>
            <a:endParaRPr kumimoji="1" lang="en-US" altLang="zh-CN" sz="2800" dirty="0" smtClean="0">
              <a:latin typeface="Times New Roman" pitchFamily="18" charset="0"/>
            </a:endParaRPr>
          </a:p>
          <a:p>
            <a:pPr>
              <a:lnSpc>
                <a:spcPct val="110000"/>
              </a:lnSpc>
              <a:spcBef>
                <a:spcPct val="50000"/>
              </a:spcBef>
            </a:pPr>
            <a:r>
              <a:rPr kumimoji="1" lang="en-US" altLang="zh-CN" sz="2800" dirty="0" smtClean="0">
                <a:latin typeface="Times New Roman" pitchFamily="18" charset="0"/>
              </a:rPr>
              <a:t>                </a:t>
            </a:r>
            <a:r>
              <a:rPr kumimoji="1" lang="zh-CN" altLang="en-US" sz="2800" dirty="0" smtClean="0">
                <a:latin typeface="Times New Roman" pitchFamily="18" charset="0"/>
              </a:rPr>
              <a:t>如：</a:t>
            </a:r>
            <a:r>
              <a:rPr kumimoji="1" lang="en-US" altLang="en-US" sz="2800" dirty="0" smtClean="0">
                <a:latin typeface="Times New Roman" pitchFamily="18" charset="0"/>
              </a:rPr>
              <a:t>[</a:t>
            </a:r>
            <a:r>
              <a:rPr kumimoji="1" lang="en-US" altLang="zh-CN" sz="2800" dirty="0">
                <a:latin typeface="Times New Roman" pitchFamily="18" charset="0"/>
              </a:rPr>
              <a:t>PdCl</a:t>
            </a:r>
            <a:r>
              <a:rPr kumimoji="1" lang="en-US" altLang="zh-CN" sz="2800" baseline="-25000" dirty="0">
                <a:latin typeface="Times New Roman" pitchFamily="18" charset="0"/>
              </a:rPr>
              <a:t>3</a:t>
            </a:r>
            <a:r>
              <a:rPr kumimoji="1" lang="en-US" altLang="zh-CN" sz="2800" dirty="0">
                <a:latin typeface="Times New Roman" pitchFamily="18" charset="0"/>
              </a:rPr>
              <a:t>(C</a:t>
            </a:r>
            <a:r>
              <a:rPr kumimoji="1" lang="en-US" altLang="zh-CN" sz="2800" baseline="-25000" dirty="0">
                <a:latin typeface="Times New Roman" pitchFamily="18" charset="0"/>
              </a:rPr>
              <a:t>2</a:t>
            </a:r>
            <a:r>
              <a:rPr kumimoji="1" lang="en-US" altLang="zh-CN" sz="2800" dirty="0">
                <a:latin typeface="Times New Roman" pitchFamily="18" charset="0"/>
              </a:rPr>
              <a:t>H</a:t>
            </a:r>
            <a:r>
              <a:rPr kumimoji="1" lang="en-US" altLang="zh-CN" sz="2800" baseline="-25000" dirty="0">
                <a:latin typeface="Times New Roman" pitchFamily="18" charset="0"/>
              </a:rPr>
              <a:t>4</a:t>
            </a:r>
            <a:r>
              <a:rPr kumimoji="1" lang="en-US" altLang="zh-CN" sz="2800" dirty="0">
                <a:latin typeface="Times New Roman" pitchFamily="18" charset="0"/>
              </a:rPr>
              <a:t>)]</a:t>
            </a:r>
            <a:r>
              <a:rPr kumimoji="1" lang="zh-CN" altLang="en-US" sz="2800" baseline="30000" dirty="0">
                <a:latin typeface="Times New Roman" pitchFamily="18" charset="0"/>
              </a:rPr>
              <a:t>－</a:t>
            </a:r>
            <a:r>
              <a:rPr kumimoji="1" lang="zh-CN" altLang="en-US" sz="2800" dirty="0">
                <a:latin typeface="Times New Roman" pitchFamily="18" charset="0"/>
              </a:rPr>
              <a:t>。</a:t>
            </a:r>
          </a:p>
        </p:txBody>
      </p:sp>
      <p:sp>
        <p:nvSpPr>
          <p:cNvPr id="51204" name="Text Box 8"/>
          <p:cNvSpPr txBox="1">
            <a:spLocks noChangeArrowheads="1"/>
          </p:cNvSpPr>
          <p:nvPr/>
        </p:nvSpPr>
        <p:spPr bwMode="auto">
          <a:xfrm>
            <a:off x="533400" y="4648200"/>
            <a:ext cx="6934200" cy="1257909"/>
          </a:xfrm>
          <a:prstGeom prst="rect">
            <a:avLst/>
          </a:prstGeom>
          <a:noFill/>
          <a:ln w="9525">
            <a:noFill/>
            <a:miter lim="800000"/>
            <a:headEnd/>
            <a:tailEnd/>
          </a:ln>
        </p:spPr>
        <p:txBody>
          <a:bodyPr wrap="square" lIns="90000" tIns="46800" rIns="90000" bIns="46800">
            <a:spAutoFit/>
          </a:bodyPr>
          <a:lstStyle/>
          <a:p>
            <a:pPr>
              <a:lnSpc>
                <a:spcPct val="110000"/>
              </a:lnSpc>
              <a:spcBef>
                <a:spcPct val="50000"/>
              </a:spcBef>
            </a:pPr>
            <a:r>
              <a:rPr kumimoji="1" lang="zh-CN" altLang="en-US" sz="2800" dirty="0">
                <a:solidFill>
                  <a:srgbClr val="FF0000"/>
                </a:solidFill>
                <a:latin typeface="Times New Roman" pitchFamily="18" charset="0"/>
              </a:rPr>
              <a:t>多酸型配合物</a:t>
            </a:r>
            <a:r>
              <a:rPr kumimoji="1" lang="zh-CN" altLang="en-US" sz="2800" dirty="0">
                <a:latin typeface="Times New Roman" pitchFamily="18" charset="0"/>
              </a:rPr>
              <a:t>：配体是多酸根</a:t>
            </a:r>
            <a:r>
              <a:rPr kumimoji="1" lang="zh-CN" altLang="en-US" sz="2800" dirty="0" smtClean="0">
                <a:latin typeface="Times New Roman" pitchFamily="18" charset="0"/>
              </a:rPr>
              <a:t>。</a:t>
            </a:r>
            <a:endParaRPr kumimoji="1" lang="en-US" altLang="zh-CN" sz="2800" dirty="0" smtClean="0">
              <a:latin typeface="Times New Roman" pitchFamily="18" charset="0"/>
            </a:endParaRPr>
          </a:p>
          <a:p>
            <a:pPr>
              <a:lnSpc>
                <a:spcPct val="110000"/>
              </a:lnSpc>
              <a:spcBef>
                <a:spcPct val="50000"/>
              </a:spcBef>
            </a:pPr>
            <a:r>
              <a:rPr kumimoji="1" lang="en-US" altLang="zh-CN" sz="2800" dirty="0" smtClean="0">
                <a:latin typeface="Times New Roman" pitchFamily="18" charset="0"/>
              </a:rPr>
              <a:t>                     </a:t>
            </a:r>
            <a:r>
              <a:rPr kumimoji="1" lang="zh-CN" altLang="en-US" sz="2800" dirty="0" smtClean="0">
                <a:latin typeface="Times New Roman" pitchFamily="18" charset="0"/>
              </a:rPr>
              <a:t>如</a:t>
            </a:r>
            <a:r>
              <a:rPr kumimoji="1" lang="zh-CN" altLang="en-US" sz="2800" dirty="0">
                <a:latin typeface="Times New Roman" pitchFamily="18" charset="0"/>
              </a:rPr>
              <a:t>：</a:t>
            </a:r>
            <a:r>
              <a:rPr kumimoji="1" lang="en-US" altLang="zh-CN" sz="2800" dirty="0">
                <a:latin typeface="Times New Roman" pitchFamily="18" charset="0"/>
              </a:rPr>
              <a:t>(NH</a:t>
            </a:r>
            <a:r>
              <a:rPr kumimoji="1" lang="en-US" altLang="zh-CN" sz="2800" baseline="-25000" dirty="0">
                <a:latin typeface="Times New Roman" pitchFamily="18" charset="0"/>
              </a:rPr>
              <a:t>4</a:t>
            </a:r>
            <a:r>
              <a:rPr kumimoji="1" lang="en-US" altLang="zh-CN" sz="2800" dirty="0">
                <a:latin typeface="Times New Roman" pitchFamily="18" charset="0"/>
              </a:rPr>
              <a:t>)</a:t>
            </a:r>
            <a:r>
              <a:rPr kumimoji="1" lang="en-US" altLang="zh-CN" sz="2800" baseline="-25000" dirty="0">
                <a:latin typeface="Times New Roman" pitchFamily="18" charset="0"/>
              </a:rPr>
              <a:t>3</a:t>
            </a:r>
            <a:r>
              <a:rPr kumimoji="1" lang="en-US" altLang="zh-CN" sz="2800" dirty="0">
                <a:latin typeface="Times New Roman" pitchFamily="18" charset="0"/>
              </a:rPr>
              <a:t>[P(Mo</a:t>
            </a:r>
            <a:r>
              <a:rPr kumimoji="1" lang="en-US" altLang="zh-CN" sz="2800" baseline="-25000" dirty="0">
                <a:latin typeface="Times New Roman" pitchFamily="18" charset="0"/>
              </a:rPr>
              <a:t>3</a:t>
            </a:r>
            <a:r>
              <a:rPr kumimoji="1" lang="en-US" altLang="zh-CN" sz="2800" dirty="0">
                <a:latin typeface="Times New Roman" pitchFamily="18" charset="0"/>
              </a:rPr>
              <a:t>O</a:t>
            </a:r>
            <a:r>
              <a:rPr kumimoji="1" lang="en-US" altLang="zh-CN" sz="2800" baseline="-25000" dirty="0">
                <a:latin typeface="Times New Roman" pitchFamily="18" charset="0"/>
              </a:rPr>
              <a:t>10</a:t>
            </a:r>
            <a:r>
              <a:rPr kumimoji="1" lang="en-US" altLang="zh-CN" sz="2800" dirty="0">
                <a:latin typeface="Times New Roman" pitchFamily="18" charset="0"/>
              </a:rPr>
              <a:t>)]6H</a:t>
            </a:r>
            <a:r>
              <a:rPr kumimoji="1" lang="en-US" altLang="zh-CN" sz="2800" baseline="-25000" dirty="0">
                <a:latin typeface="Times New Roman" pitchFamily="18" charset="0"/>
              </a:rPr>
              <a:t>2</a:t>
            </a:r>
            <a:r>
              <a:rPr kumimoji="1" lang="en-US" altLang="zh-CN" sz="2800" dirty="0">
                <a:latin typeface="Times New Roman" pitchFamily="18" charset="0"/>
              </a:rPr>
              <a:t>O</a:t>
            </a:r>
            <a:r>
              <a:rPr kumimoji="1" lang="zh-CN" altLang="en-US" sz="2800" dirty="0">
                <a:latin typeface="Times New Roman" pitchFamily="18" charset="0"/>
              </a:rPr>
              <a:t>。</a:t>
            </a:r>
          </a:p>
        </p:txBody>
      </p:sp>
      <p:sp>
        <p:nvSpPr>
          <p:cNvPr id="5" name="Text Box 5"/>
          <p:cNvSpPr txBox="1">
            <a:spLocks noChangeArrowheads="1"/>
          </p:cNvSpPr>
          <p:nvPr/>
        </p:nvSpPr>
        <p:spPr bwMode="auto">
          <a:xfrm>
            <a:off x="381000" y="609600"/>
            <a:ext cx="8077200" cy="1079143"/>
          </a:xfrm>
          <a:prstGeom prst="rect">
            <a:avLst/>
          </a:prstGeom>
          <a:noFill/>
          <a:ln w="9525">
            <a:noFill/>
            <a:miter lim="800000"/>
            <a:headEnd/>
            <a:tailEnd/>
          </a:ln>
        </p:spPr>
        <p:txBody>
          <a:bodyPr lIns="90000" tIns="46800" rIns="90000" bIns="46800">
            <a:spAutoFit/>
          </a:bodyPr>
          <a:lstStyle/>
          <a:p>
            <a:pPr>
              <a:lnSpc>
                <a:spcPct val="120000"/>
              </a:lnSpc>
            </a:pPr>
            <a:r>
              <a:rPr kumimoji="1" lang="zh-CN" altLang="en-US" sz="2800" dirty="0">
                <a:solidFill>
                  <a:srgbClr val="FF0000"/>
                </a:solidFill>
                <a:latin typeface="Times New Roman" pitchFamily="18" charset="0"/>
              </a:rPr>
              <a:t>多核配合物</a:t>
            </a:r>
            <a:r>
              <a:rPr kumimoji="1" lang="zh-CN" altLang="en-US" sz="2800" dirty="0">
                <a:latin typeface="Times New Roman" pitchFamily="18" charset="0"/>
              </a:rPr>
              <a:t>：含两个或两个以上的中心离子</a:t>
            </a:r>
            <a:r>
              <a:rPr kumimoji="1" lang="zh-CN" altLang="en-US" sz="2800" dirty="0" smtClean="0">
                <a:latin typeface="Times New Roman" pitchFamily="18" charset="0"/>
              </a:rPr>
              <a:t>。</a:t>
            </a:r>
            <a:endParaRPr kumimoji="1" lang="en-US" altLang="zh-CN" sz="2800" dirty="0" smtClean="0">
              <a:latin typeface="Times New Roman" pitchFamily="18" charset="0"/>
            </a:endParaRPr>
          </a:p>
          <a:p>
            <a:pPr>
              <a:lnSpc>
                <a:spcPct val="120000"/>
              </a:lnSpc>
            </a:pPr>
            <a:r>
              <a:rPr kumimoji="1" lang="en-US" altLang="zh-CN" sz="2800" dirty="0" smtClean="0">
                <a:latin typeface="Times New Roman" pitchFamily="18" charset="0"/>
              </a:rPr>
              <a:t>                </a:t>
            </a:r>
            <a:r>
              <a:rPr kumimoji="1" lang="zh-CN" altLang="en-US" sz="2800" dirty="0" smtClean="0">
                <a:latin typeface="Times New Roman" pitchFamily="18" charset="0"/>
              </a:rPr>
              <a:t>如</a:t>
            </a:r>
            <a:r>
              <a:rPr kumimoji="1" lang="en-US" altLang="zh-CN" sz="2800" dirty="0" smtClean="0">
                <a:latin typeface="Times New Roman" pitchFamily="18" charset="0"/>
              </a:rPr>
              <a:t>:   </a:t>
            </a:r>
            <a:r>
              <a:rPr kumimoji="1" lang="en-US" altLang="zh-CN" sz="2800" dirty="0">
                <a:latin typeface="Times New Roman" pitchFamily="18" charset="0"/>
              </a:rPr>
              <a:t>[(H</a:t>
            </a:r>
            <a:r>
              <a:rPr kumimoji="1" lang="en-US" altLang="zh-CN" sz="2800" baseline="-25000" dirty="0">
                <a:latin typeface="Times New Roman" pitchFamily="18" charset="0"/>
              </a:rPr>
              <a:t>2</a:t>
            </a:r>
            <a:r>
              <a:rPr kumimoji="1" lang="en-US" altLang="zh-CN" sz="2800" dirty="0">
                <a:latin typeface="Times New Roman" pitchFamily="18" charset="0"/>
              </a:rPr>
              <a:t>O)</a:t>
            </a:r>
            <a:r>
              <a:rPr kumimoji="1" lang="en-US" altLang="zh-CN" sz="2800" baseline="-25000" dirty="0">
                <a:latin typeface="Times New Roman" pitchFamily="18" charset="0"/>
              </a:rPr>
              <a:t>4</a:t>
            </a:r>
            <a:r>
              <a:rPr kumimoji="1" lang="en-US" altLang="zh-CN" sz="2800" dirty="0">
                <a:latin typeface="Times New Roman" pitchFamily="18" charset="0"/>
              </a:rPr>
              <a:t>Fe(OH)</a:t>
            </a:r>
            <a:r>
              <a:rPr kumimoji="1" lang="en-US" altLang="zh-CN" sz="2800" baseline="-25000" dirty="0">
                <a:latin typeface="Times New Roman" pitchFamily="18" charset="0"/>
              </a:rPr>
              <a:t>2</a:t>
            </a:r>
            <a:r>
              <a:rPr kumimoji="1" lang="en-US" altLang="zh-CN" sz="2800" dirty="0">
                <a:latin typeface="Times New Roman" pitchFamily="18" charset="0"/>
              </a:rPr>
              <a:t>Fe(H</a:t>
            </a:r>
            <a:r>
              <a:rPr kumimoji="1" lang="en-US" altLang="zh-CN" sz="2800" baseline="-25000" dirty="0">
                <a:latin typeface="Times New Roman" pitchFamily="18" charset="0"/>
              </a:rPr>
              <a:t>2</a:t>
            </a:r>
            <a:r>
              <a:rPr kumimoji="1" lang="en-US" altLang="zh-CN" sz="2800" dirty="0">
                <a:latin typeface="Times New Roman" pitchFamily="18" charset="0"/>
              </a:rPr>
              <a:t>O)</a:t>
            </a:r>
            <a:r>
              <a:rPr kumimoji="1" lang="en-US" altLang="zh-CN" sz="2800" baseline="-25000" dirty="0">
                <a:latin typeface="Times New Roman" pitchFamily="18" charset="0"/>
              </a:rPr>
              <a:t>4</a:t>
            </a:r>
            <a:r>
              <a:rPr kumimoji="1" lang="en-US" altLang="zh-CN" sz="2800" dirty="0">
                <a:latin typeface="Times New Roman" pitchFamily="18" charset="0"/>
              </a:rPr>
              <a:t>]</a:t>
            </a:r>
            <a:r>
              <a:rPr kumimoji="1" lang="en-US" altLang="zh-CN" sz="2800" baseline="30000" dirty="0">
                <a:latin typeface="Times New Roman" pitchFamily="18" charset="0"/>
              </a:rPr>
              <a:t>4+</a:t>
            </a:r>
            <a:r>
              <a:rPr kumimoji="1" lang="zh-CN" altLang="en-US" sz="2800" dirty="0">
                <a:latin typeface="Times New Roman" pitchFamily="18" charset="0"/>
              </a:rPr>
              <a:t>。</a:t>
            </a:r>
          </a:p>
        </p:txBody>
      </p:sp>
      <p:sp>
        <p:nvSpPr>
          <p:cNvPr id="6" name="灯片编号占位符 5"/>
          <p:cNvSpPr>
            <a:spLocks noGrp="1"/>
          </p:cNvSpPr>
          <p:nvPr>
            <p:ph type="sldNum" sz="quarter" idx="12"/>
          </p:nvPr>
        </p:nvSpPr>
        <p:spPr/>
        <p:txBody>
          <a:bodyPr/>
          <a:lstStyle/>
          <a:p>
            <a:pPr>
              <a:defRPr/>
            </a:pPr>
            <a:fld id="{0AA81A64-2B98-4631-BEEF-FF4902246D66}"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143000" y="1219200"/>
            <a:ext cx="7121525" cy="2462213"/>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800" dirty="0">
                <a:latin typeface="Times New Roman" pitchFamily="18" charset="0"/>
              </a:rPr>
              <a:t>配酸：</a:t>
            </a:r>
            <a:r>
              <a:rPr kumimoji="1" lang="en-US" altLang="zh-CN" sz="2800" dirty="0">
                <a:latin typeface="Times New Roman" pitchFamily="18" charset="0"/>
              </a:rPr>
              <a:t>×××</a:t>
            </a:r>
            <a:r>
              <a:rPr kumimoji="1" lang="zh-CN" altLang="en-US" sz="2800" dirty="0">
                <a:latin typeface="Times New Roman" pitchFamily="18" charset="0"/>
              </a:rPr>
              <a:t>酸</a:t>
            </a:r>
          </a:p>
          <a:p>
            <a:pPr>
              <a:spcBef>
                <a:spcPct val="50000"/>
              </a:spcBef>
            </a:pPr>
            <a:r>
              <a:rPr kumimoji="1" lang="zh-CN" altLang="en-US" sz="2800" dirty="0">
                <a:latin typeface="Times New Roman" pitchFamily="18" charset="0"/>
              </a:rPr>
              <a:t>配碱：氢氧化</a:t>
            </a:r>
            <a:r>
              <a:rPr kumimoji="1" lang="en-US" altLang="zh-CN" sz="2800" dirty="0">
                <a:latin typeface="Times New Roman" pitchFamily="18" charset="0"/>
              </a:rPr>
              <a:t>×××</a:t>
            </a:r>
          </a:p>
          <a:p>
            <a:pPr>
              <a:spcBef>
                <a:spcPct val="50000"/>
              </a:spcBef>
            </a:pPr>
            <a:r>
              <a:rPr kumimoji="1" lang="zh-CN" altLang="en-US" sz="2800" dirty="0">
                <a:latin typeface="Times New Roman" pitchFamily="18" charset="0"/>
              </a:rPr>
              <a:t>配盐：先阴离子后阳离子，简单酸根加</a:t>
            </a:r>
          </a:p>
          <a:p>
            <a:pPr>
              <a:spcBef>
                <a:spcPct val="50000"/>
              </a:spcBef>
            </a:pPr>
            <a:r>
              <a:rPr kumimoji="1" lang="zh-CN" altLang="en-US" sz="2800" dirty="0">
                <a:latin typeface="Times New Roman" pitchFamily="18" charset="0"/>
              </a:rPr>
              <a:t>           “化”字，复杂酸根加“酸”字。</a:t>
            </a:r>
          </a:p>
        </p:txBody>
      </p:sp>
      <p:sp>
        <p:nvSpPr>
          <p:cNvPr id="47108" name="Rectangle 10"/>
          <p:cNvSpPr>
            <a:spLocks noChangeArrowheads="1"/>
          </p:cNvSpPr>
          <p:nvPr/>
        </p:nvSpPr>
        <p:spPr bwMode="auto">
          <a:xfrm>
            <a:off x="457200" y="4069985"/>
            <a:ext cx="8305800" cy="1797415"/>
          </a:xfrm>
          <a:prstGeom prst="rect">
            <a:avLst/>
          </a:prstGeom>
          <a:noFill/>
          <a:ln w="9525">
            <a:noFill/>
            <a:miter lim="800000"/>
            <a:headEnd/>
            <a:tailEnd/>
          </a:ln>
        </p:spPr>
        <p:txBody>
          <a:bodyPr wrap="square">
            <a:spAutoFit/>
          </a:bodyPr>
          <a:lstStyle/>
          <a:p>
            <a:pPr>
              <a:lnSpc>
                <a:spcPct val="120000"/>
              </a:lnSpc>
              <a:spcBef>
                <a:spcPts val="600"/>
              </a:spcBef>
            </a:pPr>
            <a:r>
              <a:rPr lang="zh-CN" altLang="en-US" sz="2800" dirty="0">
                <a:latin typeface="Times New Roman" pitchFamily="18" charset="0"/>
                <a:cs typeface="Times New Roman" pitchFamily="18" charset="0"/>
              </a:rPr>
              <a:t>在配合物的</a:t>
            </a:r>
            <a:r>
              <a:rPr lang="zh-CN" altLang="en-US" sz="2800" dirty="0">
                <a:solidFill>
                  <a:srgbClr val="FF0000"/>
                </a:solidFill>
                <a:latin typeface="Times New Roman" pitchFamily="18" charset="0"/>
                <a:cs typeface="Times New Roman" pitchFamily="18" charset="0"/>
              </a:rPr>
              <a:t>内、外界之间</a:t>
            </a:r>
            <a:r>
              <a:rPr lang="zh-CN" altLang="en-US" sz="2800" dirty="0">
                <a:latin typeface="Times New Roman" pitchFamily="18" charset="0"/>
                <a:cs typeface="Times New Roman" pitchFamily="18" charset="0"/>
              </a:rPr>
              <a:t>加“</a:t>
            </a:r>
            <a:r>
              <a:rPr lang="zh-CN" altLang="en-US" sz="2800" dirty="0">
                <a:solidFill>
                  <a:srgbClr val="FF0000"/>
                </a:solidFill>
                <a:latin typeface="Times New Roman" pitchFamily="18" charset="0"/>
                <a:cs typeface="Times New Roman" pitchFamily="18" charset="0"/>
              </a:rPr>
              <a:t>化</a:t>
            </a:r>
            <a:r>
              <a:rPr lang="zh-CN" altLang="en-US" sz="2800" dirty="0">
                <a:latin typeface="Times New Roman" pitchFamily="18" charset="0"/>
                <a:cs typeface="Times New Roman" pitchFamily="18" charset="0"/>
              </a:rPr>
              <a:t>”字或“</a:t>
            </a:r>
            <a:r>
              <a:rPr lang="zh-CN" altLang="en-US" sz="2800" dirty="0">
                <a:solidFill>
                  <a:srgbClr val="FF0000"/>
                </a:solidFill>
                <a:latin typeface="Times New Roman" pitchFamily="18" charset="0"/>
                <a:cs typeface="Times New Roman" pitchFamily="18" charset="0"/>
              </a:rPr>
              <a:t>酸</a:t>
            </a:r>
            <a:r>
              <a:rPr lang="zh-CN" altLang="en-US" sz="2800" dirty="0">
                <a:latin typeface="Times New Roman" pitchFamily="18" charset="0"/>
                <a:cs typeface="Times New Roman" pitchFamily="18" charset="0"/>
              </a:rPr>
              <a:t>”字。</a:t>
            </a:r>
            <a:endParaRPr lang="en-US" altLang="zh-CN" sz="2800" dirty="0">
              <a:latin typeface="Times New Roman" pitchFamily="18" charset="0"/>
              <a:cs typeface="Times New Roman" pitchFamily="18" charset="0"/>
            </a:endParaRPr>
          </a:p>
          <a:p>
            <a:pPr>
              <a:lnSpc>
                <a:spcPct val="120000"/>
              </a:lnSpc>
              <a:spcBef>
                <a:spcPts val="600"/>
              </a:spcBef>
            </a:pPr>
            <a:r>
              <a:rPr lang="zh-CN" altLang="en-US" sz="2800" dirty="0">
                <a:latin typeface="Times New Roman" pitchFamily="18" charset="0"/>
                <a:cs typeface="Times New Roman" pitchFamily="18" charset="0"/>
              </a:rPr>
              <a:t>例：	</a:t>
            </a:r>
            <a:r>
              <a:rPr lang="en-US" altLang="zh-CN" sz="2800" dirty="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Co(NH</a:t>
            </a:r>
            <a:r>
              <a:rPr lang="en-US" altLang="zh-CN" sz="2800" baseline="-25000" dirty="0" smtClean="0">
                <a:latin typeface="Times New Roman" pitchFamily="18" charset="0"/>
                <a:cs typeface="Times New Roman" pitchFamily="18" charset="0"/>
              </a:rPr>
              <a:t>3</a:t>
            </a:r>
            <a:r>
              <a:rPr lang="en-US" altLang="zh-CN" sz="2800" dirty="0" smtClean="0">
                <a:latin typeface="Times New Roman" pitchFamily="18" charset="0"/>
                <a:cs typeface="Times New Roman" pitchFamily="18" charset="0"/>
              </a:rPr>
              <a:t>)</a:t>
            </a:r>
            <a:r>
              <a:rPr lang="en-US" altLang="zh-CN" sz="2800" baseline="-25000" dirty="0" smtClean="0">
                <a:latin typeface="Times New Roman" pitchFamily="18" charset="0"/>
                <a:cs typeface="Times New Roman" pitchFamily="18" charset="0"/>
              </a:rPr>
              <a:t>6</a:t>
            </a:r>
            <a:r>
              <a:rPr lang="en-US" altLang="zh-CN" sz="2800" dirty="0" smtClean="0">
                <a:latin typeface="Times New Roman" pitchFamily="18" charset="0"/>
                <a:cs typeface="Times New Roman" pitchFamily="18" charset="0"/>
              </a:rPr>
              <a:t>]Cl</a:t>
            </a:r>
            <a:r>
              <a:rPr lang="en-US" altLang="zh-CN" sz="2800" baseline="-25000" dirty="0" smtClean="0">
                <a:latin typeface="Times New Roman" pitchFamily="18" charset="0"/>
                <a:cs typeface="Times New Roman" pitchFamily="18" charset="0"/>
              </a:rPr>
              <a:t>3</a:t>
            </a:r>
            <a:r>
              <a:rPr lang="en-US" altLang="zh-CN" sz="28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三氯化六氨合钴（</a:t>
            </a:r>
            <a:r>
              <a:rPr lang="en-US" altLang="zh-CN" sz="2800" dirty="0">
                <a:latin typeface="Times New Roman" pitchFamily="18" charset="0"/>
                <a:cs typeface="Times New Roman" pitchFamily="18" charset="0"/>
              </a:rPr>
              <a:t>III</a:t>
            </a:r>
            <a:r>
              <a:rPr lang="zh-CN" altLang="en-US" sz="2800" dirty="0">
                <a:latin typeface="Times New Roman" pitchFamily="18" charset="0"/>
                <a:cs typeface="Times New Roman" pitchFamily="18" charset="0"/>
              </a:rPr>
              <a:t>）</a:t>
            </a:r>
          </a:p>
          <a:p>
            <a:pPr>
              <a:lnSpc>
                <a:spcPct val="120000"/>
              </a:lnSpc>
              <a:spcBef>
                <a:spcPts val="600"/>
              </a:spcBef>
            </a:pPr>
            <a:r>
              <a:rPr lang="zh-CN" altLang="en-US"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Cu</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[SiF</a:t>
            </a:r>
            <a:r>
              <a:rPr lang="en-US" altLang="zh-CN" sz="2800" baseline="-25000" dirty="0" smtClean="0">
                <a:latin typeface="Times New Roman" pitchFamily="18" charset="0"/>
                <a:cs typeface="Times New Roman" pitchFamily="18" charset="0"/>
              </a:rPr>
              <a:t>6</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六氟合硅 </a:t>
            </a:r>
            <a:r>
              <a:rPr lang="en-US" altLang="zh-CN" sz="2800" dirty="0" smtClean="0">
                <a:latin typeface="Times New Roman" pitchFamily="18" charset="0"/>
                <a:cs typeface="Times New Roman" pitchFamily="18" charset="0"/>
              </a:rPr>
              <a:t>(IV) </a:t>
            </a:r>
            <a:r>
              <a:rPr lang="zh-CN" altLang="en-US" sz="2800" dirty="0">
                <a:latin typeface="Times New Roman" pitchFamily="18" charset="0"/>
                <a:cs typeface="Times New Roman" pitchFamily="18" charset="0"/>
              </a:rPr>
              <a:t>酸亚铜</a:t>
            </a:r>
          </a:p>
        </p:txBody>
      </p:sp>
      <p:sp>
        <p:nvSpPr>
          <p:cNvPr id="5" name="灯片编号占位符 4"/>
          <p:cNvSpPr>
            <a:spLocks noGrp="1"/>
          </p:cNvSpPr>
          <p:nvPr>
            <p:ph type="sldNum" sz="quarter" idx="12"/>
          </p:nvPr>
        </p:nvSpPr>
        <p:spPr/>
        <p:txBody>
          <a:bodyPr/>
          <a:lstStyle/>
          <a:p>
            <a:pPr>
              <a:defRPr/>
            </a:pPr>
            <a:fld id="{EA22F68D-8FDD-47CE-AB41-88183EF542CE}" type="slidenum">
              <a:rPr lang="en-US" altLang="zh-CN" smtClean="0"/>
              <a:pPr>
                <a:defRPr/>
              </a:pPr>
              <a:t>16</a:t>
            </a:fld>
            <a:endParaRPr lang="en-US" altLang="zh-CN"/>
          </a:p>
        </p:txBody>
      </p:sp>
      <p:sp>
        <p:nvSpPr>
          <p:cNvPr id="6" name="Text Box 7">
            <a:hlinkClick r:id="rId2" action="ppaction://hlinksldjump"/>
          </p:cNvPr>
          <p:cNvSpPr txBox="1">
            <a:spLocks noChangeArrowheads="1"/>
          </p:cNvSpPr>
          <p:nvPr/>
        </p:nvSpPr>
        <p:spPr bwMode="auto">
          <a:xfrm>
            <a:off x="1828800" y="253425"/>
            <a:ext cx="5257800" cy="584775"/>
          </a:xfrm>
          <a:prstGeom prst="rect">
            <a:avLst/>
          </a:prstGeom>
          <a:noFill/>
          <a:ln w="9525">
            <a:noFill/>
            <a:miter lim="800000"/>
            <a:headEnd/>
            <a:tailEnd/>
          </a:ln>
        </p:spPr>
        <p:txBody>
          <a:bodyPr wrap="square">
            <a:spAutoFit/>
          </a:bodyPr>
          <a:lstStyle/>
          <a:p>
            <a:pPr defTabSz="762000">
              <a:buClr>
                <a:schemeClr val="hlink"/>
              </a:buClr>
            </a:pPr>
            <a:r>
              <a:rPr kumimoji="1" lang="en-US" altLang="zh-CN" sz="3200" dirty="0">
                <a:solidFill>
                  <a:srgbClr val="006600"/>
                </a:solidFill>
                <a:latin typeface="Times New Roman" pitchFamily="18" charset="0"/>
              </a:rPr>
              <a:t>§</a:t>
            </a:r>
            <a:r>
              <a:rPr kumimoji="1" lang="en-US" altLang="zh-CN" sz="3200" dirty="0" smtClean="0">
                <a:solidFill>
                  <a:srgbClr val="006600"/>
                </a:solidFill>
                <a:latin typeface="Times New Roman" pitchFamily="18" charset="0"/>
              </a:rPr>
              <a:t>13.1.2  </a:t>
            </a:r>
            <a:r>
              <a:rPr kumimoji="1" lang="zh-CN" altLang="en-US" sz="3200" dirty="0" smtClean="0">
                <a:solidFill>
                  <a:srgbClr val="006600"/>
                </a:solidFill>
                <a:latin typeface="Times New Roman" pitchFamily="18" charset="0"/>
              </a:rPr>
              <a:t>配位化合物的命名</a:t>
            </a:r>
            <a:endParaRPr kumimoji="1" lang="zh-CN" altLang="en-US" sz="3200" dirty="0">
              <a:solidFill>
                <a:srgbClr val="006600"/>
              </a:solidFill>
              <a:latin typeface="Times New Roman" pitchFamily="18" charset="0"/>
              <a:ea typeface="华文行楷"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6200" y="228600"/>
            <a:ext cx="5334000" cy="523220"/>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en-US" altLang="zh-CN" sz="2800" dirty="0" smtClean="0">
                <a:solidFill>
                  <a:srgbClr val="0000FF"/>
                </a:solidFill>
                <a:latin typeface="Times New Roman" pitchFamily="18" charset="0"/>
              </a:rPr>
              <a:t>1. </a:t>
            </a:r>
            <a:r>
              <a:rPr kumimoji="1" lang="zh-CN" altLang="en-US" sz="2800" dirty="0" smtClean="0">
                <a:solidFill>
                  <a:srgbClr val="0000FF"/>
                </a:solidFill>
                <a:latin typeface="Times New Roman" pitchFamily="18" charset="0"/>
              </a:rPr>
              <a:t>配</a:t>
            </a:r>
            <a:r>
              <a:rPr kumimoji="1" lang="zh-CN" altLang="en-US" sz="2800" dirty="0">
                <a:solidFill>
                  <a:srgbClr val="0000FF"/>
                </a:solidFill>
                <a:latin typeface="Times New Roman" pitchFamily="18" charset="0"/>
              </a:rPr>
              <a:t>合物的命名原则：</a:t>
            </a:r>
            <a:endParaRPr kumimoji="1" lang="zh-CN" altLang="en-US" sz="2800" b="0" dirty="0">
              <a:solidFill>
                <a:srgbClr val="0000FF"/>
              </a:solidFill>
              <a:latin typeface="Times New Roman" pitchFamily="18" charset="0"/>
            </a:endParaRPr>
          </a:p>
        </p:txBody>
      </p:sp>
      <p:sp>
        <p:nvSpPr>
          <p:cNvPr id="48131" name="Text Box 3"/>
          <p:cNvSpPr txBox="1">
            <a:spLocks noChangeArrowheads="1"/>
          </p:cNvSpPr>
          <p:nvPr/>
        </p:nvSpPr>
        <p:spPr bwMode="auto">
          <a:xfrm>
            <a:off x="304800" y="1066800"/>
            <a:ext cx="8686800" cy="523875"/>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800" dirty="0">
                <a:latin typeface="Times New Roman" pitchFamily="18" charset="0"/>
              </a:rPr>
              <a:t>配体数        配体名称      合    形成体名称（氧化态值）</a:t>
            </a:r>
            <a:endParaRPr kumimoji="1" lang="zh-CN" altLang="en-US" sz="2800" b="0" dirty="0">
              <a:latin typeface="Times New Roman" pitchFamily="18" charset="0"/>
            </a:endParaRPr>
          </a:p>
        </p:txBody>
      </p:sp>
      <p:sp>
        <p:nvSpPr>
          <p:cNvPr id="48132" name="Text Box 4"/>
          <p:cNvSpPr txBox="1">
            <a:spLocks noChangeArrowheads="1"/>
          </p:cNvSpPr>
          <p:nvPr/>
        </p:nvSpPr>
        <p:spPr bwMode="auto">
          <a:xfrm>
            <a:off x="228600" y="1752600"/>
            <a:ext cx="1752600" cy="954088"/>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800" dirty="0">
                <a:solidFill>
                  <a:srgbClr val="0000FF"/>
                </a:solidFill>
                <a:latin typeface="Times New Roman" pitchFamily="18" charset="0"/>
              </a:rPr>
              <a:t>以二、三、四表示</a:t>
            </a:r>
            <a:endParaRPr kumimoji="1" lang="zh-CN" altLang="en-US" sz="2800" b="0" dirty="0">
              <a:solidFill>
                <a:srgbClr val="0000FF"/>
              </a:solidFill>
              <a:latin typeface="Times New Roman" pitchFamily="18" charset="0"/>
            </a:endParaRPr>
          </a:p>
        </p:txBody>
      </p:sp>
      <p:sp>
        <p:nvSpPr>
          <p:cNvPr id="48133" name="Text Box 5"/>
          <p:cNvSpPr txBox="1">
            <a:spLocks noChangeArrowheads="1"/>
          </p:cNvSpPr>
          <p:nvPr/>
        </p:nvSpPr>
        <p:spPr bwMode="auto">
          <a:xfrm>
            <a:off x="2133600" y="1752600"/>
            <a:ext cx="1676400" cy="954088"/>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800" dirty="0">
                <a:solidFill>
                  <a:srgbClr val="0000FF"/>
                </a:solidFill>
                <a:latin typeface="Times New Roman" pitchFamily="18" charset="0"/>
              </a:rPr>
              <a:t>不同配体“</a:t>
            </a:r>
            <a:r>
              <a:rPr kumimoji="1" lang="en-US" altLang="zh-CN" sz="2800" dirty="0">
                <a:solidFill>
                  <a:srgbClr val="0000FF"/>
                </a:solidFill>
                <a:latin typeface="Times New Roman" pitchFamily="18" charset="0"/>
              </a:rPr>
              <a:t>•”</a:t>
            </a:r>
            <a:r>
              <a:rPr kumimoji="1" lang="zh-CN" altLang="en-US" sz="2800" dirty="0">
                <a:solidFill>
                  <a:srgbClr val="0000FF"/>
                </a:solidFill>
                <a:latin typeface="Times New Roman" pitchFamily="18" charset="0"/>
              </a:rPr>
              <a:t>分开</a:t>
            </a:r>
            <a:endParaRPr kumimoji="1" lang="zh-CN" altLang="en-US" sz="2800" b="0" dirty="0">
              <a:solidFill>
                <a:srgbClr val="0000FF"/>
              </a:solidFill>
              <a:latin typeface="Times New Roman" pitchFamily="18" charset="0"/>
            </a:endParaRPr>
          </a:p>
        </p:txBody>
      </p:sp>
      <p:sp>
        <p:nvSpPr>
          <p:cNvPr id="48134" name="Text Box 6"/>
          <p:cNvSpPr txBox="1">
            <a:spLocks noChangeArrowheads="1"/>
          </p:cNvSpPr>
          <p:nvPr/>
        </p:nvSpPr>
        <p:spPr bwMode="auto">
          <a:xfrm>
            <a:off x="4876800" y="1752600"/>
            <a:ext cx="3352800" cy="954088"/>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800">
                <a:solidFill>
                  <a:srgbClr val="0000FF"/>
                </a:solidFill>
                <a:latin typeface="Times New Roman" pitchFamily="18" charset="0"/>
              </a:rPr>
              <a:t>以罗马数字</a:t>
            </a:r>
            <a:r>
              <a:rPr kumimoji="1" lang="en-US" altLang="zh-CN" sz="2800">
                <a:solidFill>
                  <a:srgbClr val="0000FF"/>
                </a:solidFill>
                <a:latin typeface="Times New Roman" pitchFamily="18" charset="0"/>
              </a:rPr>
              <a:t>Ⅱ</a:t>
            </a:r>
            <a:r>
              <a:rPr kumimoji="1" lang="zh-CN" altLang="en-US" sz="2800">
                <a:solidFill>
                  <a:srgbClr val="0000FF"/>
                </a:solidFill>
                <a:latin typeface="Times New Roman" pitchFamily="18" charset="0"/>
              </a:rPr>
              <a:t>、</a:t>
            </a:r>
            <a:r>
              <a:rPr kumimoji="1" lang="en-US" altLang="zh-CN" sz="2800">
                <a:solidFill>
                  <a:srgbClr val="0000FF"/>
                </a:solidFill>
                <a:latin typeface="Times New Roman" pitchFamily="18" charset="0"/>
              </a:rPr>
              <a:t>Ⅲ</a:t>
            </a:r>
            <a:r>
              <a:rPr kumimoji="1" lang="zh-CN" altLang="en-US" sz="2800">
                <a:solidFill>
                  <a:srgbClr val="0000FF"/>
                </a:solidFill>
                <a:latin typeface="Times New Roman" pitchFamily="18" charset="0"/>
              </a:rPr>
              <a:t>、 </a:t>
            </a:r>
            <a:r>
              <a:rPr kumimoji="1" lang="en-US" altLang="zh-CN" sz="2800">
                <a:solidFill>
                  <a:srgbClr val="0000FF"/>
                </a:solidFill>
                <a:latin typeface="Times New Roman" pitchFamily="18" charset="0"/>
              </a:rPr>
              <a:t>Ⅳ</a:t>
            </a:r>
            <a:r>
              <a:rPr kumimoji="1" lang="zh-CN" altLang="en-US" sz="2800">
                <a:solidFill>
                  <a:srgbClr val="0000FF"/>
                </a:solidFill>
                <a:latin typeface="Times New Roman" pitchFamily="18" charset="0"/>
              </a:rPr>
              <a:t>表示</a:t>
            </a:r>
          </a:p>
        </p:txBody>
      </p:sp>
      <p:sp>
        <p:nvSpPr>
          <p:cNvPr id="10" name="Rectangle 11"/>
          <p:cNvSpPr>
            <a:spLocks noChangeArrowheads="1"/>
          </p:cNvSpPr>
          <p:nvPr/>
        </p:nvSpPr>
        <p:spPr bwMode="auto">
          <a:xfrm>
            <a:off x="228600" y="3048000"/>
            <a:ext cx="8458200" cy="3324225"/>
          </a:xfrm>
          <a:prstGeom prst="rect">
            <a:avLst/>
          </a:prstGeom>
          <a:noFill/>
          <a:ln w="9525">
            <a:noFill/>
            <a:miter lim="800000"/>
            <a:headEnd/>
            <a:tailEnd/>
          </a:ln>
        </p:spPr>
        <p:txBody>
          <a:bodyPr>
            <a:spAutoFit/>
          </a:bodyPr>
          <a:lstStyle/>
          <a:p>
            <a:pPr algn="just">
              <a:lnSpc>
                <a:spcPct val="130000"/>
              </a:lnSpc>
              <a:spcBef>
                <a:spcPct val="50000"/>
              </a:spcBef>
            </a:pPr>
            <a:r>
              <a:rPr lang="zh-CN" altLang="en-US" sz="2800" dirty="0"/>
              <a:t>配位单元内</a:t>
            </a:r>
            <a:r>
              <a:rPr lang="zh-CN" altLang="en-US" sz="2800" dirty="0">
                <a:solidFill>
                  <a:srgbClr val="FF0000"/>
                </a:solidFill>
              </a:rPr>
              <a:t>先配体后中心</a:t>
            </a:r>
            <a:r>
              <a:rPr lang="zh-CN" altLang="en-US" sz="2800" dirty="0"/>
              <a:t>，配体前面用 二、三、四 </a:t>
            </a:r>
            <a:r>
              <a:rPr lang="en-US" altLang="zh-CN" sz="2800" dirty="0"/>
              <a:t>… …  </a:t>
            </a:r>
            <a:r>
              <a:rPr lang="zh-CN" altLang="en-US" sz="2800" dirty="0"/>
              <a:t>表示该配体的个数；</a:t>
            </a:r>
            <a:endParaRPr lang="en-US" altLang="zh-CN" sz="2800" dirty="0"/>
          </a:p>
          <a:p>
            <a:pPr>
              <a:lnSpc>
                <a:spcPct val="130000"/>
              </a:lnSpc>
              <a:spcBef>
                <a:spcPct val="50000"/>
              </a:spcBef>
            </a:pPr>
            <a:r>
              <a:rPr lang="zh-CN" altLang="en-US" sz="2800" dirty="0"/>
              <a:t>几种不同的配体之间加</a:t>
            </a:r>
            <a:r>
              <a:rPr lang="zh-CN" altLang="en-US" sz="2800" dirty="0">
                <a:solidFill>
                  <a:srgbClr val="FF0000"/>
                </a:solidFill>
              </a:rPr>
              <a:t>“</a:t>
            </a:r>
            <a:r>
              <a:rPr lang="en-US" altLang="zh-CN" sz="2800" dirty="0">
                <a:solidFill>
                  <a:srgbClr val="FF0000"/>
                </a:solidFill>
              </a:rPr>
              <a:t>·</a:t>
            </a:r>
            <a:r>
              <a:rPr lang="en-US" altLang="zh-CN" sz="2800" baseline="-25000" dirty="0">
                <a:solidFill>
                  <a:srgbClr val="FF0000"/>
                </a:solidFill>
              </a:rPr>
              <a:t> </a:t>
            </a:r>
            <a:r>
              <a:rPr lang="en-US" altLang="zh-CN" sz="2800" dirty="0">
                <a:solidFill>
                  <a:srgbClr val="FF0000"/>
                </a:solidFill>
              </a:rPr>
              <a:t>”</a:t>
            </a:r>
            <a:r>
              <a:rPr lang="zh-CN" altLang="en-US" sz="2800" dirty="0">
                <a:solidFill>
                  <a:srgbClr val="FF0000"/>
                </a:solidFill>
              </a:rPr>
              <a:t>号</a:t>
            </a:r>
            <a:r>
              <a:rPr lang="zh-CN" altLang="en-US" sz="2800" dirty="0"/>
              <a:t>隔开；</a:t>
            </a:r>
            <a:endParaRPr lang="en-US" altLang="zh-CN" sz="2800" dirty="0"/>
          </a:p>
          <a:p>
            <a:pPr>
              <a:lnSpc>
                <a:spcPct val="130000"/>
              </a:lnSpc>
              <a:spcBef>
                <a:spcPct val="50000"/>
              </a:spcBef>
            </a:pPr>
            <a:r>
              <a:rPr lang="zh-CN" altLang="en-US" sz="2800" dirty="0"/>
              <a:t>配体与中心之间加</a:t>
            </a:r>
            <a:r>
              <a:rPr lang="zh-CN" altLang="en-US" sz="2800" dirty="0">
                <a:solidFill>
                  <a:srgbClr val="FF0000"/>
                </a:solidFill>
              </a:rPr>
              <a:t>“合”字</a:t>
            </a:r>
            <a:r>
              <a:rPr lang="zh-CN" altLang="en-US" sz="2800" dirty="0"/>
              <a:t>；中心后面加 </a:t>
            </a:r>
            <a:r>
              <a:rPr lang="zh-CN" altLang="en-US" sz="2800" dirty="0" smtClean="0"/>
              <a:t>（），</a:t>
            </a:r>
            <a:r>
              <a:rPr lang="zh-CN" altLang="en-US" sz="2800" dirty="0"/>
              <a:t>内用罗马数字表示中心的价态。</a:t>
            </a:r>
          </a:p>
        </p:txBody>
      </p:sp>
      <p:sp>
        <p:nvSpPr>
          <p:cNvPr id="8" name="灯片编号占位符 7"/>
          <p:cNvSpPr>
            <a:spLocks noGrp="1"/>
          </p:cNvSpPr>
          <p:nvPr>
            <p:ph type="sldNum" sz="quarter" idx="12"/>
          </p:nvPr>
        </p:nvSpPr>
        <p:spPr/>
        <p:txBody>
          <a:bodyPr/>
          <a:lstStyle/>
          <a:p>
            <a:pPr>
              <a:defRPr/>
            </a:pPr>
            <a:fld id="{EA22F68D-8FDD-47CE-AB41-88183EF542CE}" type="slidenum">
              <a:rPr lang="en-US" altLang="zh-CN" smtClean="0"/>
              <a:pPr>
                <a:defRPr/>
              </a:pPr>
              <a:t>17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35222D2D-032D-4CDA-B3FB-1AE9BD7FBED7}" type="slidenum">
              <a:rPr lang="en-US" altLang="zh-CN"/>
              <a:pPr/>
              <a:t>18</a:t>
            </a:fld>
            <a:endParaRPr lang="en-US" altLang="zh-CN"/>
          </a:p>
        </p:txBody>
      </p:sp>
      <p:sp>
        <p:nvSpPr>
          <p:cNvPr id="79882" name="Rectangle 10"/>
          <p:cNvSpPr>
            <a:spLocks noChangeArrowheads="1"/>
          </p:cNvSpPr>
          <p:nvPr/>
        </p:nvSpPr>
        <p:spPr bwMode="auto">
          <a:xfrm>
            <a:off x="381000" y="457200"/>
            <a:ext cx="8496300" cy="2311400"/>
          </a:xfrm>
          <a:prstGeom prst="rect">
            <a:avLst/>
          </a:prstGeom>
          <a:noFill/>
          <a:ln w="9525">
            <a:noFill/>
            <a:miter lim="800000"/>
            <a:headEnd/>
            <a:tailEnd/>
          </a:ln>
          <a:effectLst/>
        </p:spPr>
        <p:txBody>
          <a:bodyPr>
            <a:spAutoFit/>
          </a:bodyPr>
          <a:lstStyle/>
          <a:p>
            <a:pPr>
              <a:lnSpc>
                <a:spcPct val="125000"/>
              </a:lnSpc>
              <a:spcBef>
                <a:spcPct val="20000"/>
              </a:spcBef>
            </a:pPr>
            <a:r>
              <a:rPr kumimoji="1" lang="en-US" altLang="zh-CN" sz="2800" b="1" dirty="0" smtClean="0">
                <a:solidFill>
                  <a:srgbClr val="0000FF"/>
                </a:solidFill>
                <a:latin typeface="Times New Roman" pitchFamily="18" charset="0"/>
              </a:rPr>
              <a:t>2. </a:t>
            </a:r>
            <a:r>
              <a:rPr kumimoji="1" lang="zh-CN" altLang="en-US" sz="2800" b="1" dirty="0" smtClean="0">
                <a:solidFill>
                  <a:srgbClr val="0000FF"/>
                </a:solidFill>
                <a:latin typeface="Times New Roman" pitchFamily="18" charset="0"/>
              </a:rPr>
              <a:t>配合</a:t>
            </a:r>
            <a:r>
              <a:rPr kumimoji="1" lang="zh-CN" altLang="en-US" sz="2800" b="1" dirty="0">
                <a:solidFill>
                  <a:srgbClr val="0000FF"/>
                </a:solidFill>
                <a:latin typeface="Times New Roman" pitchFamily="18" charset="0"/>
              </a:rPr>
              <a:t>物内外界之间的连缀词</a:t>
            </a:r>
          </a:p>
          <a:p>
            <a:pPr>
              <a:lnSpc>
                <a:spcPct val="125000"/>
              </a:lnSpc>
              <a:spcBef>
                <a:spcPct val="20000"/>
              </a:spcBef>
            </a:pPr>
            <a:r>
              <a:rPr kumimoji="1" lang="zh-CN" altLang="en-US" sz="2800" b="1" dirty="0">
                <a:solidFill>
                  <a:srgbClr val="0000CC"/>
                </a:solidFill>
                <a:latin typeface="Times New Roman" pitchFamily="18" charset="0"/>
              </a:rPr>
              <a:t>        </a:t>
            </a:r>
            <a:r>
              <a:rPr kumimoji="1" lang="zh-CN" altLang="en-US" sz="2800" b="1" dirty="0">
                <a:solidFill>
                  <a:srgbClr val="000000"/>
                </a:solidFill>
                <a:latin typeface="Times New Roman" pitchFamily="18" charset="0"/>
              </a:rPr>
              <a:t>在内外界之间先阴离子后阳离子；若外界是简单阴离子，在内外界间加“</a:t>
            </a:r>
            <a:r>
              <a:rPr kumimoji="1" lang="zh-CN" altLang="en-US" sz="2800" b="1" dirty="0">
                <a:solidFill>
                  <a:srgbClr val="FF0000"/>
                </a:solidFill>
                <a:latin typeface="Times New Roman" pitchFamily="18" charset="0"/>
              </a:rPr>
              <a:t>化</a:t>
            </a:r>
            <a:r>
              <a:rPr kumimoji="1" lang="zh-CN" altLang="en-US" sz="2800" b="1" dirty="0">
                <a:solidFill>
                  <a:srgbClr val="000000"/>
                </a:solidFill>
                <a:latin typeface="Times New Roman" pitchFamily="18" charset="0"/>
              </a:rPr>
              <a:t>”字；若外界是复杂阴离子或阳离子，在内外界间加“</a:t>
            </a:r>
            <a:r>
              <a:rPr kumimoji="1" lang="zh-CN" altLang="en-US" sz="2800" b="1" dirty="0">
                <a:solidFill>
                  <a:srgbClr val="FF0000"/>
                </a:solidFill>
                <a:latin typeface="Times New Roman" pitchFamily="18" charset="0"/>
              </a:rPr>
              <a:t>酸</a:t>
            </a:r>
            <a:r>
              <a:rPr kumimoji="1" lang="zh-CN" altLang="en-US" sz="2800" b="1" dirty="0">
                <a:solidFill>
                  <a:srgbClr val="000000"/>
                </a:solidFill>
                <a:latin typeface="Times New Roman" pitchFamily="18" charset="0"/>
              </a:rPr>
              <a:t>”字。</a:t>
            </a:r>
          </a:p>
        </p:txBody>
      </p:sp>
      <p:sp>
        <p:nvSpPr>
          <p:cNvPr id="79885" name="Rectangle 13"/>
          <p:cNvSpPr>
            <a:spLocks noChangeArrowheads="1"/>
          </p:cNvSpPr>
          <p:nvPr/>
        </p:nvSpPr>
        <p:spPr bwMode="auto">
          <a:xfrm>
            <a:off x="395288" y="3200400"/>
            <a:ext cx="8382000" cy="2998787"/>
          </a:xfrm>
          <a:prstGeom prst="rect">
            <a:avLst/>
          </a:prstGeom>
          <a:noFill/>
          <a:ln w="9525">
            <a:noFill/>
            <a:miter lim="800000"/>
            <a:headEnd/>
            <a:tailEnd/>
          </a:ln>
          <a:effectLst/>
        </p:spPr>
        <p:txBody>
          <a:bodyPr>
            <a:spAutoFit/>
          </a:bodyPr>
          <a:lstStyle/>
          <a:p>
            <a:pPr algn="just">
              <a:lnSpc>
                <a:spcPct val="120000"/>
              </a:lnSpc>
              <a:spcBef>
                <a:spcPct val="20000"/>
              </a:spcBef>
              <a:tabLst>
                <a:tab pos="4216400" algn="l"/>
              </a:tabLst>
            </a:pPr>
            <a:r>
              <a:rPr kumimoji="1" lang="zh-CN" altLang="en-US" sz="2800" b="1" dirty="0">
                <a:solidFill>
                  <a:srgbClr val="0000FF"/>
                </a:solidFill>
                <a:latin typeface="Times New Roman" pitchFamily="18" charset="0"/>
              </a:rPr>
              <a:t>例： </a:t>
            </a:r>
            <a:r>
              <a:rPr kumimoji="1" lang="en-US" altLang="zh-CN" sz="2800" b="1" dirty="0">
                <a:solidFill>
                  <a:srgbClr val="000000"/>
                </a:solidFill>
                <a:latin typeface="Times New Roman" pitchFamily="18" charset="0"/>
              </a:rPr>
              <a:t>[Co(NH</a:t>
            </a:r>
            <a:r>
              <a:rPr kumimoji="1" lang="en-US" altLang="zh-CN" sz="2800" b="1" baseline="-25000" dirty="0">
                <a:solidFill>
                  <a:srgbClr val="000000"/>
                </a:solidFill>
                <a:latin typeface="Times New Roman" pitchFamily="18" charset="0"/>
              </a:rPr>
              <a:t>3</a:t>
            </a:r>
            <a:r>
              <a:rPr kumimoji="1" lang="en-US" altLang="zh-CN" sz="2800" b="1" dirty="0">
                <a:solidFill>
                  <a:srgbClr val="000000"/>
                </a:solidFill>
                <a:latin typeface="Times New Roman" pitchFamily="18" charset="0"/>
              </a:rPr>
              <a:t>)</a:t>
            </a:r>
            <a:r>
              <a:rPr kumimoji="1" lang="en-US" altLang="zh-CN" sz="2800" b="1" baseline="-25000" dirty="0">
                <a:solidFill>
                  <a:srgbClr val="000000"/>
                </a:solidFill>
                <a:latin typeface="Times New Roman" pitchFamily="18" charset="0"/>
              </a:rPr>
              <a:t>6</a:t>
            </a:r>
            <a:r>
              <a:rPr kumimoji="1" lang="en-US" altLang="zh-CN" sz="2800" b="1" dirty="0">
                <a:solidFill>
                  <a:srgbClr val="000000"/>
                </a:solidFill>
                <a:latin typeface="Times New Roman" pitchFamily="18" charset="0"/>
              </a:rPr>
              <a:t>]Cl</a:t>
            </a:r>
            <a:r>
              <a:rPr kumimoji="1" lang="en-US" altLang="zh-CN" sz="2800" b="1" baseline="-25000" dirty="0">
                <a:solidFill>
                  <a:srgbClr val="000000"/>
                </a:solidFill>
                <a:latin typeface="Times New Roman" pitchFamily="18" charset="0"/>
              </a:rPr>
              <a:t>3</a:t>
            </a:r>
            <a:r>
              <a:rPr kumimoji="1" lang="en-US" altLang="zh-CN" sz="2800" b="1" baseline="30000" dirty="0">
                <a:solidFill>
                  <a:srgbClr val="333399"/>
                </a:solidFill>
                <a:latin typeface="Times New Roman" pitchFamily="18" charset="0"/>
              </a:rPr>
              <a:t>  </a:t>
            </a:r>
            <a:r>
              <a:rPr kumimoji="1" lang="en-US" altLang="zh-CN" sz="2800" b="1" dirty="0">
                <a:solidFill>
                  <a:srgbClr val="333399"/>
                </a:solidFill>
                <a:latin typeface="Times New Roman" pitchFamily="18" charset="0"/>
              </a:rPr>
              <a:t>                 </a:t>
            </a:r>
            <a:r>
              <a:rPr kumimoji="1" lang="zh-CN" altLang="en-US" sz="2800" b="1" dirty="0">
                <a:solidFill>
                  <a:srgbClr val="0000CC"/>
                </a:solidFill>
                <a:latin typeface="Times New Roman" pitchFamily="18" charset="0"/>
              </a:rPr>
              <a:t>三氯化六氨合钴</a:t>
            </a:r>
            <a:r>
              <a:rPr kumimoji="1" lang="en-US" altLang="zh-CN" sz="2800" b="1" dirty="0">
                <a:solidFill>
                  <a:srgbClr val="0000CC"/>
                </a:solidFill>
                <a:latin typeface="Times New Roman" pitchFamily="18" charset="0"/>
              </a:rPr>
              <a:t>(III)</a:t>
            </a:r>
          </a:p>
          <a:p>
            <a:pPr algn="just">
              <a:lnSpc>
                <a:spcPct val="120000"/>
              </a:lnSpc>
              <a:spcBef>
                <a:spcPct val="20000"/>
              </a:spcBef>
              <a:tabLst>
                <a:tab pos="4216400" algn="l"/>
              </a:tabLst>
            </a:pPr>
            <a:r>
              <a:rPr kumimoji="1" lang="en-US" altLang="zh-CN" sz="2800" b="1" dirty="0">
                <a:solidFill>
                  <a:srgbClr val="0000CC"/>
                </a:solidFill>
                <a:latin typeface="Times New Roman" pitchFamily="18" charset="0"/>
              </a:rPr>
              <a:t>         </a:t>
            </a:r>
            <a:r>
              <a:rPr kumimoji="1" lang="en-US" altLang="zh-CN" sz="2800" b="1" dirty="0">
                <a:solidFill>
                  <a:srgbClr val="000000"/>
                </a:solidFill>
                <a:latin typeface="Times New Roman" pitchFamily="18" charset="0"/>
              </a:rPr>
              <a:t>[Cu(NH</a:t>
            </a:r>
            <a:r>
              <a:rPr kumimoji="1" lang="en-US" altLang="zh-CN" sz="2800" b="1" baseline="-25000" dirty="0">
                <a:solidFill>
                  <a:srgbClr val="000000"/>
                </a:solidFill>
                <a:latin typeface="Times New Roman" pitchFamily="18" charset="0"/>
              </a:rPr>
              <a:t>3</a:t>
            </a:r>
            <a:r>
              <a:rPr kumimoji="1" lang="en-US" altLang="zh-CN" sz="2800" b="1" dirty="0">
                <a:solidFill>
                  <a:srgbClr val="000000"/>
                </a:solidFill>
                <a:latin typeface="Times New Roman" pitchFamily="18" charset="0"/>
              </a:rPr>
              <a:t>)</a:t>
            </a:r>
            <a:r>
              <a:rPr kumimoji="1" lang="en-US" altLang="zh-CN" sz="2800" b="1" baseline="-25000" dirty="0">
                <a:solidFill>
                  <a:srgbClr val="000000"/>
                </a:solidFill>
                <a:latin typeface="Times New Roman" pitchFamily="18" charset="0"/>
              </a:rPr>
              <a:t>4</a:t>
            </a:r>
            <a:r>
              <a:rPr kumimoji="1" lang="en-US" altLang="zh-CN" sz="2800" b="1" dirty="0">
                <a:solidFill>
                  <a:srgbClr val="000000"/>
                </a:solidFill>
                <a:latin typeface="Times New Roman" pitchFamily="18" charset="0"/>
              </a:rPr>
              <a:t>]SO</a:t>
            </a:r>
            <a:r>
              <a:rPr kumimoji="1" lang="en-US" altLang="zh-CN" sz="2800" b="1" baseline="-25000" dirty="0">
                <a:solidFill>
                  <a:srgbClr val="000000"/>
                </a:solidFill>
                <a:latin typeface="Times New Roman" pitchFamily="18" charset="0"/>
              </a:rPr>
              <a:t>4</a:t>
            </a:r>
            <a:r>
              <a:rPr kumimoji="1" lang="en-US" altLang="zh-CN" sz="2800" b="1" dirty="0">
                <a:solidFill>
                  <a:srgbClr val="333399"/>
                </a:solidFill>
                <a:latin typeface="Times New Roman" pitchFamily="18" charset="0"/>
              </a:rPr>
              <a:t>                 </a:t>
            </a:r>
            <a:r>
              <a:rPr kumimoji="1" lang="zh-CN" altLang="en-US" sz="2800" b="1" dirty="0">
                <a:solidFill>
                  <a:srgbClr val="0000CC"/>
                </a:solidFill>
                <a:latin typeface="Times New Roman" pitchFamily="18" charset="0"/>
              </a:rPr>
              <a:t>硫酸四氨合铜</a:t>
            </a:r>
            <a:r>
              <a:rPr kumimoji="1" lang="en-US" altLang="zh-CN" sz="2800" b="1" dirty="0">
                <a:solidFill>
                  <a:srgbClr val="0000CC"/>
                </a:solidFill>
                <a:latin typeface="Times New Roman" pitchFamily="18" charset="0"/>
              </a:rPr>
              <a:t>(II)</a:t>
            </a:r>
          </a:p>
          <a:p>
            <a:pPr algn="just">
              <a:lnSpc>
                <a:spcPct val="120000"/>
              </a:lnSpc>
              <a:spcBef>
                <a:spcPct val="20000"/>
              </a:spcBef>
              <a:tabLst>
                <a:tab pos="4216400" algn="l"/>
              </a:tabLst>
            </a:pPr>
            <a:r>
              <a:rPr kumimoji="1" lang="en-US" altLang="zh-CN" sz="2800" b="1" dirty="0">
                <a:solidFill>
                  <a:srgbClr val="0000CC"/>
                </a:solidFill>
                <a:latin typeface="Times New Roman" pitchFamily="18" charset="0"/>
              </a:rPr>
              <a:t>         </a:t>
            </a:r>
            <a:r>
              <a:rPr kumimoji="1" lang="en-US" altLang="zh-CN" sz="2800" b="1" dirty="0">
                <a:solidFill>
                  <a:srgbClr val="000000"/>
                </a:solidFill>
                <a:latin typeface="Times New Roman" pitchFamily="18" charset="0"/>
              </a:rPr>
              <a:t>Cu</a:t>
            </a:r>
            <a:r>
              <a:rPr kumimoji="1" lang="en-US" altLang="zh-CN" sz="2800" b="1" baseline="-25000" dirty="0">
                <a:solidFill>
                  <a:srgbClr val="000000"/>
                </a:solidFill>
                <a:latin typeface="Times New Roman" pitchFamily="18" charset="0"/>
              </a:rPr>
              <a:t>2</a:t>
            </a:r>
            <a:r>
              <a:rPr kumimoji="1" lang="en-US" altLang="zh-CN" sz="2800" b="1" dirty="0">
                <a:solidFill>
                  <a:srgbClr val="000000"/>
                </a:solidFill>
                <a:latin typeface="Times New Roman" pitchFamily="18" charset="0"/>
              </a:rPr>
              <a:t>[SiF</a:t>
            </a:r>
            <a:r>
              <a:rPr kumimoji="1" lang="en-US" altLang="zh-CN" sz="2800" b="1" baseline="-25000" dirty="0">
                <a:solidFill>
                  <a:srgbClr val="000000"/>
                </a:solidFill>
                <a:latin typeface="Times New Roman" pitchFamily="18" charset="0"/>
              </a:rPr>
              <a:t>6</a:t>
            </a:r>
            <a:r>
              <a:rPr kumimoji="1" lang="en-US" altLang="zh-CN" sz="2800" b="1" dirty="0">
                <a:solidFill>
                  <a:srgbClr val="000000"/>
                </a:solidFill>
                <a:latin typeface="Times New Roman" pitchFamily="18" charset="0"/>
              </a:rPr>
              <a:t>]</a:t>
            </a:r>
            <a:r>
              <a:rPr kumimoji="1" lang="en-US" altLang="zh-CN" sz="2800" b="1" dirty="0">
                <a:solidFill>
                  <a:srgbClr val="FF00FF"/>
                </a:solidFill>
                <a:latin typeface="Times New Roman" pitchFamily="18" charset="0"/>
              </a:rPr>
              <a:t>                          </a:t>
            </a:r>
            <a:r>
              <a:rPr kumimoji="1" lang="zh-CN" altLang="en-US" sz="2800" b="1" dirty="0">
                <a:solidFill>
                  <a:srgbClr val="0000CC"/>
                </a:solidFill>
                <a:latin typeface="Times New Roman" pitchFamily="18" charset="0"/>
              </a:rPr>
              <a:t>六氟合硅</a:t>
            </a:r>
            <a:r>
              <a:rPr kumimoji="1" lang="en-US" altLang="zh-CN" sz="2800" b="1" dirty="0">
                <a:solidFill>
                  <a:srgbClr val="0000CC"/>
                </a:solidFill>
                <a:latin typeface="Times New Roman" pitchFamily="18" charset="0"/>
              </a:rPr>
              <a:t>(IV)</a:t>
            </a:r>
            <a:r>
              <a:rPr kumimoji="1" lang="zh-CN" altLang="en-US" sz="2800" b="1" dirty="0">
                <a:solidFill>
                  <a:srgbClr val="0000CC"/>
                </a:solidFill>
                <a:latin typeface="Times New Roman" pitchFamily="18" charset="0"/>
              </a:rPr>
              <a:t>酸铜</a:t>
            </a:r>
          </a:p>
          <a:p>
            <a:pPr algn="just">
              <a:lnSpc>
                <a:spcPct val="120000"/>
              </a:lnSpc>
              <a:spcBef>
                <a:spcPct val="20000"/>
              </a:spcBef>
              <a:tabLst>
                <a:tab pos="4216400" algn="l"/>
              </a:tabLst>
            </a:pPr>
            <a:r>
              <a:rPr kumimoji="1" lang="zh-CN" altLang="en-US" sz="2800" b="1" dirty="0">
                <a:solidFill>
                  <a:srgbClr val="FF3399"/>
                </a:solidFill>
                <a:latin typeface="Times New Roman" pitchFamily="18" charset="0"/>
              </a:rPr>
              <a:t>         </a:t>
            </a:r>
            <a:r>
              <a:rPr kumimoji="1" lang="en-US" altLang="zh-CN" sz="2800" b="1" dirty="0">
                <a:solidFill>
                  <a:srgbClr val="000000"/>
                </a:solidFill>
                <a:latin typeface="Times New Roman" pitchFamily="18" charset="0"/>
              </a:rPr>
              <a:t>H</a:t>
            </a:r>
            <a:r>
              <a:rPr kumimoji="1" lang="en-US" altLang="zh-CN" sz="2800" b="1" baseline="-25000" dirty="0">
                <a:solidFill>
                  <a:srgbClr val="000000"/>
                </a:solidFill>
                <a:latin typeface="Times New Roman" pitchFamily="18" charset="0"/>
              </a:rPr>
              <a:t>2</a:t>
            </a:r>
            <a:r>
              <a:rPr kumimoji="1" lang="en-US" altLang="zh-CN" sz="2800" b="1" dirty="0">
                <a:solidFill>
                  <a:srgbClr val="000000"/>
                </a:solidFill>
                <a:latin typeface="Times New Roman" pitchFamily="18" charset="0"/>
              </a:rPr>
              <a:t>[PtCl</a:t>
            </a:r>
            <a:r>
              <a:rPr kumimoji="1" lang="en-US" altLang="zh-CN" sz="2800" b="1" baseline="-25000" dirty="0">
                <a:solidFill>
                  <a:srgbClr val="000000"/>
                </a:solidFill>
                <a:latin typeface="Times New Roman" pitchFamily="18" charset="0"/>
              </a:rPr>
              <a:t>6</a:t>
            </a:r>
            <a:r>
              <a:rPr kumimoji="1" lang="en-US" altLang="zh-CN" sz="2800" b="1" dirty="0">
                <a:solidFill>
                  <a:srgbClr val="000000"/>
                </a:solidFill>
                <a:latin typeface="Times New Roman" pitchFamily="18" charset="0"/>
              </a:rPr>
              <a:t>]</a:t>
            </a:r>
            <a:r>
              <a:rPr kumimoji="1" lang="en-US" altLang="zh-CN" sz="2800" b="1" dirty="0">
                <a:solidFill>
                  <a:srgbClr val="FF00FF"/>
                </a:solidFill>
                <a:latin typeface="Times New Roman" pitchFamily="18" charset="0"/>
              </a:rPr>
              <a:t>                          </a:t>
            </a:r>
            <a:r>
              <a:rPr kumimoji="1" lang="zh-CN" altLang="en-US" sz="2800" b="1" dirty="0">
                <a:solidFill>
                  <a:srgbClr val="0000CC"/>
                </a:solidFill>
                <a:latin typeface="Times New Roman" pitchFamily="18" charset="0"/>
              </a:rPr>
              <a:t>六氯合铂</a:t>
            </a:r>
            <a:r>
              <a:rPr kumimoji="1" lang="en-US" altLang="zh-CN" sz="2800" b="1" dirty="0">
                <a:solidFill>
                  <a:srgbClr val="0000CC"/>
                </a:solidFill>
                <a:latin typeface="Times New Roman" pitchFamily="18" charset="0"/>
              </a:rPr>
              <a:t>(IV)</a:t>
            </a:r>
            <a:r>
              <a:rPr kumimoji="1" lang="zh-CN" altLang="en-US" sz="2800" b="1" dirty="0">
                <a:solidFill>
                  <a:srgbClr val="0000CC"/>
                </a:solidFill>
                <a:latin typeface="Times New Roman" pitchFamily="18" charset="0"/>
              </a:rPr>
              <a:t>酸</a:t>
            </a:r>
          </a:p>
          <a:p>
            <a:pPr algn="just">
              <a:lnSpc>
                <a:spcPct val="120000"/>
              </a:lnSpc>
              <a:spcBef>
                <a:spcPct val="20000"/>
              </a:spcBef>
              <a:tabLst>
                <a:tab pos="4216400" algn="l"/>
              </a:tabLst>
            </a:pPr>
            <a:r>
              <a:rPr kumimoji="1" lang="zh-CN" altLang="en-US" sz="2800" b="1" dirty="0">
                <a:solidFill>
                  <a:srgbClr val="0000CC"/>
                </a:solidFill>
                <a:latin typeface="Times New Roman" pitchFamily="18" charset="0"/>
              </a:rPr>
              <a:t>         </a:t>
            </a:r>
            <a:r>
              <a:rPr kumimoji="1" lang="en-US" altLang="zh-CN" sz="2800" b="1" dirty="0">
                <a:solidFill>
                  <a:srgbClr val="000000"/>
                </a:solidFill>
                <a:latin typeface="Times New Roman" pitchFamily="18" charset="0"/>
              </a:rPr>
              <a:t>[Ag(NH</a:t>
            </a:r>
            <a:r>
              <a:rPr kumimoji="1" lang="en-US" altLang="zh-CN" sz="2800" b="1" baseline="-25000" dirty="0">
                <a:solidFill>
                  <a:srgbClr val="000000"/>
                </a:solidFill>
                <a:latin typeface="Times New Roman" pitchFamily="18" charset="0"/>
              </a:rPr>
              <a:t>3</a:t>
            </a:r>
            <a:r>
              <a:rPr kumimoji="1" lang="en-US" altLang="zh-CN" sz="2800" b="1" dirty="0">
                <a:solidFill>
                  <a:srgbClr val="000000"/>
                </a:solidFill>
                <a:latin typeface="Times New Roman" pitchFamily="18" charset="0"/>
              </a:rPr>
              <a:t>)</a:t>
            </a:r>
            <a:r>
              <a:rPr kumimoji="1" lang="en-US" altLang="zh-CN" sz="2800" b="1" baseline="-25000" dirty="0">
                <a:solidFill>
                  <a:srgbClr val="000000"/>
                </a:solidFill>
                <a:latin typeface="Times New Roman" pitchFamily="18" charset="0"/>
              </a:rPr>
              <a:t>2</a:t>
            </a:r>
            <a:r>
              <a:rPr kumimoji="1" lang="en-US" altLang="zh-CN" sz="2800" b="1" dirty="0">
                <a:solidFill>
                  <a:srgbClr val="000000"/>
                </a:solidFill>
                <a:latin typeface="Times New Roman" pitchFamily="18" charset="0"/>
              </a:rPr>
              <a:t>](OH)</a:t>
            </a:r>
            <a:r>
              <a:rPr kumimoji="1" lang="en-US" altLang="zh-CN" sz="2800" b="1" dirty="0">
                <a:solidFill>
                  <a:srgbClr val="333399"/>
                </a:solidFill>
                <a:latin typeface="Times New Roman" pitchFamily="18" charset="0"/>
              </a:rPr>
              <a:t>              </a:t>
            </a:r>
            <a:r>
              <a:rPr kumimoji="1" lang="zh-CN" altLang="en-US" sz="2800" b="1" dirty="0">
                <a:solidFill>
                  <a:srgbClr val="0000CC"/>
                </a:solidFill>
                <a:latin typeface="Times New Roman" pitchFamily="18" charset="0"/>
              </a:rPr>
              <a:t>氢氧化二氨合银</a:t>
            </a:r>
            <a:r>
              <a:rPr kumimoji="1" lang="en-US" altLang="zh-CN" sz="2800" b="1" dirty="0">
                <a:solidFill>
                  <a:srgbClr val="0000CC"/>
                </a:solidFill>
                <a:latin typeface="Times New Roman" pitchFamily="18" charset="0"/>
              </a:rPr>
              <a: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85">
                                            <p:txEl>
                                              <p:pRg st="0" end="0"/>
                                            </p:txEl>
                                          </p:spTgt>
                                        </p:tgtEl>
                                        <p:attrNameLst>
                                          <p:attrName>style.visibility</p:attrName>
                                        </p:attrNameLst>
                                      </p:cBhvr>
                                      <p:to>
                                        <p:strVal val="visible"/>
                                      </p:to>
                                    </p:set>
                                    <p:animEffect transition="in" filter="blinds(horizontal)">
                                      <p:cBhvr>
                                        <p:cTn id="7" dur="500"/>
                                        <p:tgtEl>
                                          <p:spTgt spid="798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85">
                                            <p:txEl>
                                              <p:pRg st="1" end="1"/>
                                            </p:txEl>
                                          </p:spTgt>
                                        </p:tgtEl>
                                        <p:attrNameLst>
                                          <p:attrName>style.visibility</p:attrName>
                                        </p:attrNameLst>
                                      </p:cBhvr>
                                      <p:to>
                                        <p:strVal val="visible"/>
                                      </p:to>
                                    </p:set>
                                    <p:animEffect transition="in" filter="blinds(horizontal)">
                                      <p:cBhvr>
                                        <p:cTn id="12" dur="500"/>
                                        <p:tgtEl>
                                          <p:spTgt spid="798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9885">
                                            <p:txEl>
                                              <p:pRg st="2" end="2"/>
                                            </p:txEl>
                                          </p:spTgt>
                                        </p:tgtEl>
                                        <p:attrNameLst>
                                          <p:attrName>style.visibility</p:attrName>
                                        </p:attrNameLst>
                                      </p:cBhvr>
                                      <p:to>
                                        <p:strVal val="visible"/>
                                      </p:to>
                                    </p:set>
                                    <p:animEffect transition="in" filter="checkerboard(across)">
                                      <p:cBhvr>
                                        <p:cTn id="17" dur="500"/>
                                        <p:tgtEl>
                                          <p:spTgt spid="798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9885">
                                            <p:txEl>
                                              <p:pRg st="3" end="3"/>
                                            </p:txEl>
                                          </p:spTgt>
                                        </p:tgtEl>
                                        <p:attrNameLst>
                                          <p:attrName>style.visibility</p:attrName>
                                        </p:attrNameLst>
                                      </p:cBhvr>
                                      <p:to>
                                        <p:strVal val="visible"/>
                                      </p:to>
                                    </p:set>
                                    <p:animEffect transition="in" filter="checkerboard(across)">
                                      <p:cBhvr>
                                        <p:cTn id="22" dur="500"/>
                                        <p:tgtEl>
                                          <p:spTgt spid="798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9885">
                                            <p:txEl>
                                              <p:pRg st="4" end="4"/>
                                            </p:txEl>
                                          </p:spTgt>
                                        </p:tgtEl>
                                        <p:attrNameLst>
                                          <p:attrName>style.visibility</p:attrName>
                                        </p:attrNameLst>
                                      </p:cBhvr>
                                      <p:to>
                                        <p:strVal val="visible"/>
                                      </p:to>
                                    </p:set>
                                    <p:animEffect transition="in" filter="checkerboard(across)">
                                      <p:cBhvr>
                                        <p:cTn id="27" dur="500"/>
                                        <p:tgtEl>
                                          <p:spTgt spid="798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A4470-0000-47A8-8798-CEF9B0F725A7}" type="slidenum">
              <a:rPr lang="en-US" altLang="zh-CN"/>
              <a:pPr/>
              <a:t>19</a:t>
            </a:fld>
            <a:endParaRPr lang="en-US" altLang="zh-CN"/>
          </a:p>
        </p:txBody>
      </p:sp>
      <p:sp>
        <p:nvSpPr>
          <p:cNvPr id="267269" name="Text Box 5"/>
          <p:cNvSpPr txBox="1">
            <a:spLocks noChangeArrowheads="1"/>
          </p:cNvSpPr>
          <p:nvPr/>
        </p:nvSpPr>
        <p:spPr bwMode="auto">
          <a:xfrm>
            <a:off x="76200" y="152400"/>
            <a:ext cx="8763000" cy="5650778"/>
          </a:xfrm>
          <a:prstGeom prst="rect">
            <a:avLst/>
          </a:prstGeom>
          <a:noFill/>
          <a:ln w="9525">
            <a:noFill/>
            <a:miter lim="800000"/>
            <a:headEnd/>
            <a:tailEnd/>
          </a:ln>
          <a:effectLst/>
        </p:spPr>
        <p:txBody>
          <a:bodyPr wrap="square">
            <a:spAutoFit/>
          </a:bodyPr>
          <a:lstStyle/>
          <a:p>
            <a:pPr algn="just">
              <a:lnSpc>
                <a:spcPct val="130000"/>
              </a:lnSpc>
              <a:spcBef>
                <a:spcPct val="40000"/>
              </a:spcBef>
            </a:pPr>
            <a:r>
              <a:rPr kumimoji="1" lang="en-US" altLang="zh-CN" sz="2800" b="1" dirty="0" smtClean="0">
                <a:solidFill>
                  <a:srgbClr val="0000FF"/>
                </a:solidFill>
                <a:latin typeface="Times New Roman" pitchFamily="18" charset="0"/>
              </a:rPr>
              <a:t>3.  </a:t>
            </a:r>
            <a:r>
              <a:rPr kumimoji="1" lang="zh-CN" altLang="en-US" sz="2800" b="1" dirty="0" smtClean="0">
                <a:solidFill>
                  <a:srgbClr val="0000FF"/>
                </a:solidFill>
                <a:latin typeface="Times New Roman" pitchFamily="18" charset="0"/>
              </a:rPr>
              <a:t>配体</a:t>
            </a:r>
            <a:r>
              <a:rPr kumimoji="1" lang="zh-CN" altLang="en-US" sz="2800" b="1" dirty="0">
                <a:solidFill>
                  <a:srgbClr val="0000FF"/>
                </a:solidFill>
                <a:latin typeface="Times New Roman" pitchFamily="18" charset="0"/>
              </a:rPr>
              <a:t>命名顺序：</a:t>
            </a:r>
          </a:p>
          <a:p>
            <a:pPr algn="just">
              <a:lnSpc>
                <a:spcPct val="130000"/>
              </a:lnSpc>
              <a:spcBef>
                <a:spcPct val="40000"/>
              </a:spcBef>
            </a:pPr>
            <a:r>
              <a:rPr kumimoji="1" lang="en-US" altLang="zh-CN" sz="2800" b="1" dirty="0" smtClean="0">
                <a:latin typeface="Times New Roman" pitchFamily="18" charset="0"/>
              </a:rPr>
              <a:t>    (</a:t>
            </a:r>
            <a:r>
              <a:rPr kumimoji="1" lang="en-US" altLang="zh-CN" sz="2800" b="1" dirty="0">
                <a:latin typeface="Times New Roman" pitchFamily="18" charset="0"/>
              </a:rPr>
              <a:t>1)</a:t>
            </a:r>
            <a:r>
              <a:rPr kumimoji="1" lang="zh-CN" altLang="en-US" sz="2800" b="1" dirty="0">
                <a:latin typeface="Times New Roman" pitchFamily="18" charset="0"/>
              </a:rPr>
              <a:t>先无机配体，后有机配体 </a:t>
            </a:r>
            <a:r>
              <a:rPr kumimoji="1" lang="zh-CN" altLang="en-US" sz="2800" b="1" dirty="0"/>
              <a:t>√</a:t>
            </a:r>
          </a:p>
          <a:p>
            <a:pPr algn="just">
              <a:lnSpc>
                <a:spcPct val="130000"/>
              </a:lnSpc>
              <a:spcBef>
                <a:spcPct val="40000"/>
              </a:spcBef>
            </a:pPr>
            <a:r>
              <a:rPr kumimoji="1" lang="zh-CN" altLang="en-US" sz="2800" b="1" dirty="0">
                <a:solidFill>
                  <a:srgbClr val="333399"/>
                </a:solidFill>
                <a:latin typeface="Times New Roman" pitchFamily="18" charset="0"/>
              </a:rPr>
              <a:t>    </a:t>
            </a:r>
            <a:r>
              <a:rPr kumimoji="1" lang="en-US" altLang="en-US" sz="2800" b="1" dirty="0">
                <a:solidFill>
                  <a:srgbClr val="FF0000"/>
                </a:solidFill>
                <a:latin typeface="Times New Roman" pitchFamily="18" charset="0"/>
              </a:rPr>
              <a:t>[</a:t>
            </a:r>
            <a:r>
              <a:rPr kumimoji="1" lang="en-US" altLang="zh-CN" sz="2800" b="1" dirty="0">
                <a:solidFill>
                  <a:srgbClr val="FF0000"/>
                </a:solidFill>
                <a:latin typeface="Times New Roman" pitchFamily="18" charset="0"/>
              </a:rPr>
              <a:t>Co</a:t>
            </a:r>
            <a:r>
              <a:rPr kumimoji="1" lang="en-US" altLang="en-US" sz="2800" b="1" dirty="0">
                <a:solidFill>
                  <a:srgbClr val="FF0000"/>
                </a:solidFill>
                <a:latin typeface="Times New Roman" pitchFamily="18" charset="0"/>
              </a:rPr>
              <a:t>Cl</a:t>
            </a:r>
            <a:r>
              <a:rPr kumimoji="1" lang="en-US" altLang="en-US" sz="2800" b="1" baseline="-25000" dirty="0">
                <a:solidFill>
                  <a:srgbClr val="FF0000"/>
                </a:solidFill>
                <a:latin typeface="Times New Roman" pitchFamily="18" charset="0"/>
              </a:rPr>
              <a:t>2</a:t>
            </a:r>
            <a:r>
              <a:rPr kumimoji="1" lang="en-US" altLang="en-US" sz="2800" b="1" dirty="0">
                <a:solidFill>
                  <a:srgbClr val="FF0000"/>
                </a:solidFill>
                <a:latin typeface="Times New Roman" pitchFamily="18" charset="0"/>
              </a:rPr>
              <a:t>(</a:t>
            </a:r>
            <a:r>
              <a:rPr kumimoji="1" lang="en-US" altLang="zh-CN" sz="2800" b="1" dirty="0">
                <a:solidFill>
                  <a:srgbClr val="FF0000"/>
                </a:solidFill>
                <a:latin typeface="Times New Roman" pitchFamily="18" charset="0"/>
              </a:rPr>
              <a:t>en</a:t>
            </a:r>
            <a:r>
              <a:rPr kumimoji="1" lang="en-US" altLang="en-US" sz="2800" b="1" dirty="0">
                <a:solidFill>
                  <a:srgbClr val="FF0000"/>
                </a:solidFill>
                <a:latin typeface="Times New Roman" pitchFamily="18" charset="0"/>
              </a:rPr>
              <a:t>)</a:t>
            </a:r>
            <a:r>
              <a:rPr kumimoji="1" lang="en-US" altLang="en-US" sz="2800" b="1" baseline="-25000" dirty="0">
                <a:solidFill>
                  <a:srgbClr val="FF0000"/>
                </a:solidFill>
                <a:latin typeface="Times New Roman" pitchFamily="18" charset="0"/>
              </a:rPr>
              <a:t>2</a:t>
            </a:r>
            <a:r>
              <a:rPr kumimoji="1" lang="en-US" altLang="en-US" sz="2800" b="1" dirty="0">
                <a:solidFill>
                  <a:srgbClr val="FF0000"/>
                </a:solidFill>
                <a:latin typeface="Times New Roman" pitchFamily="18" charset="0"/>
              </a:rPr>
              <a:t>]</a:t>
            </a:r>
            <a:r>
              <a:rPr kumimoji="1" lang="en-US" altLang="zh-CN" sz="2800" b="1" dirty="0" err="1">
                <a:solidFill>
                  <a:srgbClr val="FF0000"/>
                </a:solidFill>
                <a:latin typeface="Times New Roman" pitchFamily="18" charset="0"/>
              </a:rPr>
              <a:t>Cl</a:t>
            </a:r>
            <a:r>
              <a:rPr kumimoji="1" lang="en-US" altLang="en-US" sz="2800" b="1" dirty="0">
                <a:solidFill>
                  <a:srgbClr val="FF0000"/>
                </a:solidFill>
                <a:latin typeface="Times New Roman" pitchFamily="18" charset="0"/>
              </a:rPr>
              <a:t> </a:t>
            </a:r>
            <a:r>
              <a:rPr kumimoji="1" lang="en-US" altLang="zh-CN" sz="2800" b="1" dirty="0">
                <a:solidFill>
                  <a:srgbClr val="FF0000"/>
                </a:solidFill>
                <a:latin typeface="Times New Roman" pitchFamily="18" charset="0"/>
              </a:rPr>
              <a:t>          </a:t>
            </a:r>
            <a:r>
              <a:rPr kumimoji="1" lang="zh-CN" altLang="en-US" sz="2800" b="1" dirty="0">
                <a:latin typeface="Times New Roman" pitchFamily="18" charset="0"/>
              </a:rPr>
              <a:t>氯化二氯</a:t>
            </a:r>
            <a:r>
              <a:rPr kumimoji="1" lang="zh-CN" altLang="zh-CN" sz="2800" b="1" dirty="0">
                <a:latin typeface="Times New Roman" pitchFamily="18" charset="0"/>
                <a:cs typeface="Times New Roman" pitchFamily="18" charset="0"/>
              </a:rPr>
              <a:t>∙</a:t>
            </a:r>
            <a:r>
              <a:rPr kumimoji="1" lang="zh-CN" altLang="en-US" sz="2800" b="1" dirty="0">
                <a:latin typeface="Times New Roman" pitchFamily="18" charset="0"/>
              </a:rPr>
              <a:t>二</a:t>
            </a:r>
            <a:r>
              <a:rPr kumimoji="1" lang="en-US" altLang="zh-CN" sz="2800" b="1" dirty="0">
                <a:latin typeface="Times New Roman" pitchFamily="18" charset="0"/>
              </a:rPr>
              <a:t>(</a:t>
            </a:r>
            <a:r>
              <a:rPr kumimoji="1" lang="zh-CN" altLang="en-US" sz="2800" b="1" dirty="0">
                <a:latin typeface="Times New Roman" pitchFamily="18" charset="0"/>
              </a:rPr>
              <a:t>乙二胺</a:t>
            </a:r>
            <a:r>
              <a:rPr kumimoji="1" lang="en-US" altLang="zh-CN" sz="2800" b="1" dirty="0">
                <a:latin typeface="Times New Roman" pitchFamily="18" charset="0"/>
              </a:rPr>
              <a:t>)</a:t>
            </a:r>
            <a:r>
              <a:rPr kumimoji="1" lang="zh-CN" altLang="en-US" sz="2800" b="1" dirty="0">
                <a:latin typeface="Times New Roman" pitchFamily="18" charset="0"/>
              </a:rPr>
              <a:t>合钴</a:t>
            </a:r>
            <a:r>
              <a:rPr kumimoji="1" lang="en-US" altLang="zh-CN" sz="2800" b="1" dirty="0">
                <a:latin typeface="Times New Roman" pitchFamily="18" charset="0"/>
              </a:rPr>
              <a:t>(III)     </a:t>
            </a:r>
          </a:p>
          <a:p>
            <a:pPr algn="just">
              <a:lnSpc>
                <a:spcPct val="130000"/>
              </a:lnSpc>
              <a:spcBef>
                <a:spcPct val="40000"/>
              </a:spcBef>
            </a:pPr>
            <a:r>
              <a:rPr kumimoji="1" lang="en-US" altLang="zh-CN" sz="2800" b="1" dirty="0">
                <a:solidFill>
                  <a:srgbClr val="FF0000"/>
                </a:solidFill>
                <a:latin typeface="Times New Roman" pitchFamily="18" charset="0"/>
              </a:rPr>
              <a:t>    [PtCl</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(Ph</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P)</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             </a:t>
            </a:r>
            <a:r>
              <a:rPr kumimoji="1" lang="zh-CN" altLang="en-US" sz="2800" b="1" dirty="0">
                <a:latin typeface="Times New Roman" pitchFamily="18" charset="0"/>
              </a:rPr>
              <a:t>二氯</a:t>
            </a:r>
            <a:r>
              <a:rPr kumimoji="1" lang="zh-CN" altLang="zh-CN" sz="2800" b="1" dirty="0">
                <a:latin typeface="Times New Roman" pitchFamily="18" charset="0"/>
                <a:cs typeface="Times New Roman" pitchFamily="18" charset="0"/>
              </a:rPr>
              <a:t>∙</a:t>
            </a:r>
            <a:r>
              <a:rPr kumimoji="1" lang="zh-CN" altLang="en-US" sz="2800" b="1" dirty="0">
                <a:latin typeface="Times New Roman" pitchFamily="18" charset="0"/>
              </a:rPr>
              <a:t>二</a:t>
            </a:r>
            <a:r>
              <a:rPr kumimoji="1" lang="en-US" altLang="zh-CN" sz="2800" b="1" dirty="0">
                <a:latin typeface="Times New Roman" pitchFamily="18" charset="0"/>
              </a:rPr>
              <a:t>(</a:t>
            </a:r>
            <a:r>
              <a:rPr kumimoji="1" lang="zh-CN" altLang="en-US" sz="2800" b="1" dirty="0">
                <a:latin typeface="Times New Roman" pitchFamily="18" charset="0"/>
              </a:rPr>
              <a:t>三苯基磷</a:t>
            </a:r>
            <a:r>
              <a:rPr kumimoji="1" lang="en-US" altLang="zh-CN" sz="2800" b="1" dirty="0">
                <a:latin typeface="Times New Roman" pitchFamily="18" charset="0"/>
              </a:rPr>
              <a:t>)</a:t>
            </a:r>
            <a:r>
              <a:rPr kumimoji="1" lang="zh-CN" altLang="en-US" sz="2800" b="1" dirty="0">
                <a:latin typeface="Times New Roman" pitchFamily="18" charset="0"/>
              </a:rPr>
              <a:t>合铂</a:t>
            </a:r>
            <a:r>
              <a:rPr kumimoji="1" lang="en-US" altLang="zh-CN" sz="2800" b="1" dirty="0">
                <a:latin typeface="Times New Roman" pitchFamily="18" charset="0"/>
              </a:rPr>
              <a:t>(II) </a:t>
            </a:r>
          </a:p>
          <a:p>
            <a:pPr algn="just">
              <a:lnSpc>
                <a:spcPct val="130000"/>
              </a:lnSpc>
              <a:spcBef>
                <a:spcPct val="40000"/>
              </a:spcBef>
            </a:pPr>
            <a:r>
              <a:rPr kumimoji="1" lang="en-US" altLang="zh-CN" sz="2800" b="1" dirty="0" smtClean="0">
                <a:latin typeface="Times New Roman" pitchFamily="18" charset="0"/>
              </a:rPr>
              <a:t>   (</a:t>
            </a:r>
            <a:r>
              <a:rPr kumimoji="1" lang="en-US" altLang="zh-CN" sz="2800" b="1" dirty="0">
                <a:latin typeface="Times New Roman" pitchFamily="18" charset="0"/>
              </a:rPr>
              <a:t>2)</a:t>
            </a:r>
            <a:r>
              <a:rPr kumimoji="1" lang="zh-CN" altLang="en-US" sz="2800" b="1" dirty="0">
                <a:latin typeface="Times New Roman" pitchFamily="18" charset="0"/>
              </a:rPr>
              <a:t>先阴离子类配体，后分子类配体 </a:t>
            </a:r>
            <a:r>
              <a:rPr kumimoji="1" lang="zh-CN" altLang="en-US" sz="2800" b="1" dirty="0"/>
              <a:t>√</a:t>
            </a:r>
            <a:endParaRPr kumimoji="1" lang="zh-CN" altLang="en-US" sz="2800" b="1" dirty="0">
              <a:latin typeface="Times New Roman" pitchFamily="18" charset="0"/>
            </a:endParaRPr>
          </a:p>
          <a:p>
            <a:pPr>
              <a:lnSpc>
                <a:spcPct val="130000"/>
              </a:lnSpc>
              <a:spcBef>
                <a:spcPct val="30000"/>
              </a:spcBef>
            </a:pPr>
            <a:r>
              <a:rPr kumimoji="1" lang="zh-CN" altLang="zh-CN" sz="2800" b="1" dirty="0">
                <a:solidFill>
                  <a:srgbClr val="FF0000"/>
                </a:solidFill>
                <a:latin typeface="Times New Roman" pitchFamily="18" charset="0"/>
              </a:rPr>
              <a:t>    </a:t>
            </a:r>
            <a:r>
              <a:rPr kumimoji="1" lang="zh-CN" altLang="en-US" sz="2800" b="1" dirty="0">
                <a:solidFill>
                  <a:srgbClr val="FF0000"/>
                </a:solidFill>
                <a:latin typeface="Times New Roman" pitchFamily="18" charset="0"/>
              </a:rPr>
              <a:t> </a:t>
            </a:r>
            <a:r>
              <a:rPr kumimoji="1" lang="en-US" altLang="zh-CN" sz="2800" b="1" dirty="0">
                <a:solidFill>
                  <a:srgbClr val="FF0000"/>
                </a:solidFill>
                <a:latin typeface="Times New Roman" pitchFamily="18" charset="0"/>
              </a:rPr>
              <a:t>K[PtCl</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(NH</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               </a:t>
            </a:r>
            <a:r>
              <a:rPr kumimoji="1" lang="zh-CN" altLang="zh-CN" sz="2800" b="1" dirty="0">
                <a:solidFill>
                  <a:srgbClr val="0000CC"/>
                </a:solidFill>
                <a:latin typeface="Times New Roman" pitchFamily="18" charset="0"/>
              </a:rPr>
              <a:t>三氯</a:t>
            </a:r>
            <a:r>
              <a:rPr kumimoji="1" lang="zh-CN" altLang="zh-CN" sz="2800" b="1" dirty="0">
                <a:solidFill>
                  <a:srgbClr val="0000CC"/>
                </a:solidFill>
                <a:latin typeface="Times New Roman" pitchFamily="18" charset="0"/>
                <a:cs typeface="Times New Roman" pitchFamily="18" charset="0"/>
              </a:rPr>
              <a:t>∙</a:t>
            </a:r>
            <a:r>
              <a:rPr kumimoji="1" lang="zh-CN" altLang="zh-CN" sz="2800" b="1" dirty="0">
                <a:solidFill>
                  <a:srgbClr val="0000CC"/>
                </a:solidFill>
                <a:latin typeface="Times New Roman" pitchFamily="18" charset="0"/>
              </a:rPr>
              <a:t>氨合铂(</a:t>
            </a:r>
            <a:r>
              <a:rPr kumimoji="1" lang="en-US" altLang="zh-CN" sz="2800" b="1" dirty="0">
                <a:solidFill>
                  <a:srgbClr val="0000CC"/>
                </a:solidFill>
                <a:latin typeface="Times New Roman" pitchFamily="18" charset="0"/>
              </a:rPr>
              <a:t>II)</a:t>
            </a:r>
            <a:r>
              <a:rPr kumimoji="1" lang="zh-CN" altLang="zh-CN" sz="2800" b="1" dirty="0">
                <a:solidFill>
                  <a:srgbClr val="0000CC"/>
                </a:solidFill>
                <a:latin typeface="Times New Roman" pitchFamily="18" charset="0"/>
              </a:rPr>
              <a:t>酸钾</a:t>
            </a:r>
            <a:r>
              <a:rPr kumimoji="1" lang="zh-CN" altLang="en-US" sz="2800" b="1" dirty="0">
                <a:solidFill>
                  <a:srgbClr val="0000CC"/>
                </a:solidFill>
                <a:latin typeface="Times New Roman" pitchFamily="18" charset="0"/>
              </a:rPr>
              <a:t>  </a:t>
            </a:r>
          </a:p>
          <a:p>
            <a:pPr>
              <a:lnSpc>
                <a:spcPct val="130000"/>
              </a:lnSpc>
              <a:spcBef>
                <a:spcPct val="30000"/>
              </a:spcBef>
            </a:pPr>
            <a:r>
              <a:rPr kumimoji="1" lang="en-US" altLang="zh-CN" sz="2800" b="1" dirty="0" smtClean="0">
                <a:latin typeface="Times New Roman" pitchFamily="18" charset="0"/>
              </a:rPr>
              <a:t>   (</a:t>
            </a:r>
            <a:r>
              <a:rPr kumimoji="1" lang="en-US" altLang="zh-CN" sz="2800" b="1" dirty="0">
                <a:latin typeface="Times New Roman" pitchFamily="18" charset="0"/>
              </a:rPr>
              <a:t>3)</a:t>
            </a:r>
            <a:r>
              <a:rPr kumimoji="1" lang="zh-CN" altLang="en-US" sz="2800" b="1" dirty="0">
                <a:latin typeface="Times New Roman" pitchFamily="18" charset="0"/>
              </a:rPr>
              <a:t>同类配体，按配位原子元素符号的英文字母顺序</a:t>
            </a:r>
            <a:r>
              <a:rPr kumimoji="1" lang="zh-CN" altLang="en-US" sz="2800" b="1" dirty="0"/>
              <a:t>√</a:t>
            </a:r>
            <a:endParaRPr kumimoji="1" lang="zh-CN" altLang="en-US" sz="2800" b="1" dirty="0">
              <a:latin typeface="Times New Roman" pitchFamily="18" charset="0"/>
            </a:endParaRPr>
          </a:p>
          <a:p>
            <a:pPr>
              <a:lnSpc>
                <a:spcPct val="130000"/>
              </a:lnSpc>
              <a:spcBef>
                <a:spcPct val="30000"/>
              </a:spcBef>
            </a:pPr>
            <a:r>
              <a:rPr kumimoji="1" lang="zh-CN" altLang="en-US" sz="2800" b="1" dirty="0">
                <a:solidFill>
                  <a:srgbClr val="FF0000"/>
                </a:solidFill>
                <a:latin typeface="Times New Roman" pitchFamily="18" charset="0"/>
              </a:rPr>
              <a:t>    </a:t>
            </a:r>
            <a:r>
              <a:rPr kumimoji="1" lang="en-US" altLang="zh-CN" sz="2800" b="1" dirty="0">
                <a:solidFill>
                  <a:srgbClr val="FF0000"/>
                </a:solidFill>
                <a:latin typeface="Times New Roman" pitchFamily="18" charset="0"/>
              </a:rPr>
              <a:t>[Co(NH</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a:t>
            </a:r>
            <a:r>
              <a:rPr kumimoji="1" lang="en-US" altLang="zh-CN" sz="2800" b="1" baseline="-25000" dirty="0">
                <a:solidFill>
                  <a:srgbClr val="FF0000"/>
                </a:solidFill>
                <a:latin typeface="Times New Roman" pitchFamily="18" charset="0"/>
              </a:rPr>
              <a:t>5</a:t>
            </a:r>
            <a:r>
              <a:rPr kumimoji="1" lang="en-US" altLang="zh-CN" sz="2800" b="1" dirty="0">
                <a:solidFill>
                  <a:srgbClr val="FF0000"/>
                </a:solidFill>
                <a:latin typeface="Times New Roman" pitchFamily="18" charset="0"/>
              </a:rPr>
              <a:t>H</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O]Cl</a:t>
            </a:r>
            <a:r>
              <a:rPr kumimoji="1" lang="en-US" altLang="zh-CN" sz="2800" b="1" baseline="-25000" dirty="0">
                <a:solidFill>
                  <a:srgbClr val="FF0000"/>
                </a:solidFill>
                <a:latin typeface="Times New Roman" pitchFamily="18" charset="0"/>
              </a:rPr>
              <a:t>3             </a:t>
            </a:r>
            <a:r>
              <a:rPr kumimoji="1" lang="zh-CN" altLang="zh-CN" sz="2800" b="1" dirty="0">
                <a:solidFill>
                  <a:srgbClr val="0000CC"/>
                </a:solidFill>
                <a:latin typeface="Times New Roman" pitchFamily="18" charset="0"/>
              </a:rPr>
              <a:t>三氯化五氨</a:t>
            </a:r>
            <a:r>
              <a:rPr kumimoji="1" lang="zh-CN" altLang="zh-CN" sz="2800" b="1" dirty="0">
                <a:solidFill>
                  <a:srgbClr val="0000CC"/>
                </a:solidFill>
                <a:latin typeface="Times New Roman" pitchFamily="18" charset="0"/>
                <a:cs typeface="Times New Roman" pitchFamily="18" charset="0"/>
              </a:rPr>
              <a:t>∙</a:t>
            </a:r>
            <a:r>
              <a:rPr kumimoji="1" lang="zh-CN" altLang="zh-CN" sz="2800" b="1" dirty="0">
                <a:solidFill>
                  <a:srgbClr val="0000CC"/>
                </a:solidFill>
                <a:latin typeface="Times New Roman" pitchFamily="18" charset="0"/>
              </a:rPr>
              <a:t>一水合钴</a:t>
            </a:r>
            <a:r>
              <a:rPr kumimoji="1" lang="en-US" altLang="zh-CN" sz="2800" b="1" dirty="0">
                <a:solidFill>
                  <a:srgbClr val="0000CC"/>
                </a:solidFill>
                <a:latin typeface="Times New Roman" pitchFamily="18" charset="0"/>
              </a:rPr>
              <a:t>(III)</a:t>
            </a:r>
            <a:endParaRPr kumimoji="1" lang="en-US" altLang="zh-CN" sz="2800" b="1" dirty="0">
              <a:solidFill>
                <a:srgbClr val="FFFF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7269">
                                            <p:txEl>
                                              <p:pRg st="1" end="1"/>
                                            </p:txEl>
                                          </p:spTgt>
                                        </p:tgtEl>
                                        <p:attrNameLst>
                                          <p:attrName>style.visibility</p:attrName>
                                        </p:attrNameLst>
                                      </p:cBhvr>
                                      <p:to>
                                        <p:strVal val="visible"/>
                                      </p:to>
                                    </p:set>
                                    <p:animEffect transition="in" filter="checkerboard(across)">
                                      <p:cBhvr>
                                        <p:cTn id="7" dur="500"/>
                                        <p:tgtEl>
                                          <p:spTgt spid="26726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7269">
                                            <p:txEl>
                                              <p:pRg st="2" end="2"/>
                                            </p:txEl>
                                          </p:spTgt>
                                        </p:tgtEl>
                                        <p:attrNameLst>
                                          <p:attrName>style.visibility</p:attrName>
                                        </p:attrNameLst>
                                      </p:cBhvr>
                                      <p:to>
                                        <p:strVal val="visible"/>
                                      </p:to>
                                    </p:set>
                                    <p:animEffect transition="in" filter="checkerboard(across)">
                                      <p:cBhvr>
                                        <p:cTn id="12" dur="500"/>
                                        <p:tgtEl>
                                          <p:spTgt spid="267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67269">
                                            <p:txEl>
                                              <p:pRg st="3" end="3"/>
                                            </p:txEl>
                                          </p:spTgt>
                                        </p:tgtEl>
                                        <p:attrNameLst>
                                          <p:attrName>style.visibility</p:attrName>
                                        </p:attrNameLst>
                                      </p:cBhvr>
                                      <p:to>
                                        <p:strVal val="visible"/>
                                      </p:to>
                                    </p:set>
                                    <p:animEffect transition="in" filter="checkerboard(across)">
                                      <p:cBhvr>
                                        <p:cTn id="17" dur="500"/>
                                        <p:tgtEl>
                                          <p:spTgt spid="26726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67269">
                                            <p:txEl>
                                              <p:pRg st="4" end="4"/>
                                            </p:txEl>
                                          </p:spTgt>
                                        </p:tgtEl>
                                        <p:attrNameLst>
                                          <p:attrName>style.visibility</p:attrName>
                                        </p:attrNameLst>
                                      </p:cBhvr>
                                      <p:to>
                                        <p:strVal val="visible"/>
                                      </p:to>
                                    </p:set>
                                    <p:animEffect transition="in" filter="checkerboard(across)">
                                      <p:cBhvr>
                                        <p:cTn id="22" dur="500"/>
                                        <p:tgtEl>
                                          <p:spTgt spid="26726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67269">
                                            <p:txEl>
                                              <p:pRg st="5" end="5"/>
                                            </p:txEl>
                                          </p:spTgt>
                                        </p:tgtEl>
                                        <p:attrNameLst>
                                          <p:attrName>style.visibility</p:attrName>
                                        </p:attrNameLst>
                                      </p:cBhvr>
                                      <p:to>
                                        <p:strVal val="visible"/>
                                      </p:to>
                                    </p:set>
                                    <p:animEffect transition="in" filter="checkerboard(across)">
                                      <p:cBhvr>
                                        <p:cTn id="27" dur="500"/>
                                        <p:tgtEl>
                                          <p:spTgt spid="26726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67269">
                                            <p:txEl>
                                              <p:pRg st="6" end="6"/>
                                            </p:txEl>
                                          </p:spTgt>
                                        </p:tgtEl>
                                        <p:attrNameLst>
                                          <p:attrName>style.visibility</p:attrName>
                                        </p:attrNameLst>
                                      </p:cBhvr>
                                      <p:to>
                                        <p:strVal val="visible"/>
                                      </p:to>
                                    </p:set>
                                    <p:animEffect transition="in" filter="checkerboard(across)">
                                      <p:cBhvr>
                                        <p:cTn id="32" dur="500"/>
                                        <p:tgtEl>
                                          <p:spTgt spid="26726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67269">
                                            <p:txEl>
                                              <p:pRg st="7" end="7"/>
                                            </p:txEl>
                                          </p:spTgt>
                                        </p:tgtEl>
                                        <p:attrNameLst>
                                          <p:attrName>style.visibility</p:attrName>
                                        </p:attrNameLst>
                                      </p:cBhvr>
                                      <p:to>
                                        <p:strVal val="visible"/>
                                      </p:to>
                                    </p:set>
                                    <p:animEffect transition="in" filter="checkerboard(across)">
                                      <p:cBhvr>
                                        <p:cTn id="37" dur="500"/>
                                        <p:tgtEl>
                                          <p:spTgt spid="2672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04800"/>
            <a:ext cx="8229600" cy="6019800"/>
          </a:xfrm>
        </p:spPr>
        <p:txBody>
          <a:bodyPr/>
          <a:lstStyle/>
          <a:p>
            <a:pPr marL="0" lvl="1" indent="0" algn="just">
              <a:lnSpc>
                <a:spcPct val="150000"/>
              </a:lnSpc>
              <a:spcBef>
                <a:spcPts val="0"/>
              </a:spcBef>
              <a:buNone/>
            </a:pPr>
            <a:r>
              <a:rPr lang="zh-CN" altLang="en-US" b="1" dirty="0" smtClean="0">
                <a:solidFill>
                  <a:srgbClr val="FF0000"/>
                </a:solidFill>
                <a:latin typeface="Times New Roman" pitchFamily="18" charset="0"/>
                <a:cs typeface="Times New Roman" pitchFamily="18" charset="0"/>
              </a:rPr>
              <a:t>  教学重点：</a:t>
            </a:r>
          </a:p>
          <a:p>
            <a:pPr marL="0" lvl="2" indent="0" algn="just">
              <a:lnSpc>
                <a:spcPct val="150000"/>
              </a:lnSpc>
              <a:spcBef>
                <a:spcPts val="0"/>
              </a:spcBef>
            </a:pPr>
            <a:r>
              <a:rPr lang="zh-CN" altLang="en-US" sz="2800" b="1" dirty="0" smtClean="0">
                <a:latin typeface="Times New Roman" pitchFamily="18" charset="0"/>
                <a:cs typeface="Times New Roman" pitchFamily="18" charset="0"/>
              </a:rPr>
              <a:t> 了解配合物的</a:t>
            </a:r>
            <a:r>
              <a:rPr lang="zh-CN" altLang="en-US" sz="2800" b="1" dirty="0" smtClean="0">
                <a:solidFill>
                  <a:srgbClr val="0000FF"/>
                </a:solidFill>
                <a:latin typeface="Times New Roman" pitchFamily="18" charset="0"/>
                <a:cs typeface="Times New Roman" pitchFamily="18" charset="0"/>
              </a:rPr>
              <a:t>几何构型</a:t>
            </a:r>
            <a:r>
              <a:rPr lang="zh-CN" altLang="en-US" sz="2800" b="1" dirty="0" smtClean="0">
                <a:latin typeface="Times New Roman" pitchFamily="18" charset="0"/>
                <a:cs typeface="Times New Roman" pitchFamily="18" charset="0"/>
              </a:rPr>
              <a:t>与杂化轨道的关系；</a:t>
            </a:r>
            <a:endParaRPr lang="en-US" altLang="zh-CN" sz="2800" b="1" dirty="0" smtClean="0">
              <a:latin typeface="Times New Roman" pitchFamily="18" charset="0"/>
              <a:cs typeface="Times New Roman" pitchFamily="18" charset="0"/>
            </a:endParaRPr>
          </a:p>
          <a:p>
            <a:pPr marL="0" lvl="2" indent="0" algn="just">
              <a:lnSpc>
                <a:spcPct val="150000"/>
              </a:lnSpc>
              <a:spcBef>
                <a:spcPts val="0"/>
              </a:spcBef>
            </a:pPr>
            <a:r>
              <a:rPr lang="zh-CN" altLang="en-US" sz="2800" b="1" dirty="0" smtClean="0">
                <a:latin typeface="Times New Roman" pitchFamily="18" charset="0"/>
                <a:cs typeface="Times New Roman" pitchFamily="18" charset="0"/>
              </a:rPr>
              <a:t> 熟悉</a:t>
            </a:r>
            <a:r>
              <a:rPr lang="zh-CN" altLang="en-US" sz="2800" b="1" dirty="0" smtClean="0">
                <a:solidFill>
                  <a:srgbClr val="0000FF"/>
                </a:solidFill>
                <a:latin typeface="Times New Roman" pitchFamily="18" charset="0"/>
                <a:cs typeface="Times New Roman" pitchFamily="18" charset="0"/>
              </a:rPr>
              <a:t>内轨型、外轨型</a:t>
            </a:r>
            <a:r>
              <a:rPr lang="zh-CN" altLang="en-US" sz="2800" b="1" dirty="0" smtClean="0">
                <a:latin typeface="Times New Roman" pitchFamily="18" charset="0"/>
                <a:cs typeface="Times New Roman" pitchFamily="18" charset="0"/>
              </a:rPr>
              <a:t>配合物的概念，中心离子</a:t>
            </a:r>
            <a:endParaRPr lang="en-US" altLang="zh-CN" sz="2800" b="1" dirty="0" smtClean="0">
              <a:latin typeface="Times New Roman" pitchFamily="18" charset="0"/>
              <a:cs typeface="Times New Roman" pitchFamily="18" charset="0"/>
            </a:endParaRPr>
          </a:p>
          <a:p>
            <a:pPr marL="0" lvl="2" indent="0" algn="just">
              <a:lnSpc>
                <a:spcPct val="150000"/>
              </a:lnSpc>
              <a:spcBef>
                <a:spcPts val="0"/>
              </a:spcBef>
              <a:buNone/>
            </a:pPr>
            <a:r>
              <a:rPr lang="zh-CN" altLang="en-US" sz="2800" b="1" dirty="0" smtClean="0">
                <a:latin typeface="Times New Roman" pitchFamily="18" charset="0"/>
                <a:cs typeface="Times New Roman" pitchFamily="18" charset="0"/>
              </a:rPr>
              <a:t>  </a:t>
            </a:r>
            <a:r>
              <a:rPr lang="zh-CN" altLang="en-US" sz="2800" b="1" dirty="0" smtClean="0">
                <a:solidFill>
                  <a:srgbClr val="0000FF"/>
                </a:solidFill>
                <a:latin typeface="Times New Roman" pitchFamily="18" charset="0"/>
                <a:cs typeface="Times New Roman" pitchFamily="18" charset="0"/>
              </a:rPr>
              <a:t>价电子排布</a:t>
            </a:r>
            <a:r>
              <a:rPr lang="zh-CN" altLang="en-US" sz="2800" b="1" dirty="0" smtClean="0">
                <a:latin typeface="Times New Roman" pitchFamily="18" charset="0"/>
                <a:cs typeface="Times New Roman" pitchFamily="18" charset="0"/>
              </a:rPr>
              <a:t>与配离子稳定性、磁性的关系；</a:t>
            </a:r>
            <a:endParaRPr lang="en-US" altLang="zh-CN" sz="2800" b="1" dirty="0" smtClean="0">
              <a:latin typeface="Times New Roman" pitchFamily="18" charset="0"/>
              <a:cs typeface="Times New Roman" pitchFamily="18" charset="0"/>
            </a:endParaRPr>
          </a:p>
          <a:p>
            <a:pPr marL="0" lvl="2" indent="0" algn="just">
              <a:lnSpc>
                <a:spcPct val="150000"/>
              </a:lnSpc>
              <a:spcBef>
                <a:spcPts val="0"/>
              </a:spcBef>
            </a:pPr>
            <a:r>
              <a:rPr lang="zh-CN" altLang="en-US" sz="2800" b="1" dirty="0" smtClean="0">
                <a:latin typeface="Times New Roman" pitchFamily="18" charset="0"/>
                <a:cs typeface="Times New Roman" pitchFamily="18" charset="0"/>
              </a:rPr>
              <a:t> 熟悉八面体场中</a:t>
            </a:r>
            <a:r>
              <a:rPr lang="en-US" altLang="zh-CN" sz="2800" b="1" dirty="0" smtClean="0">
                <a:solidFill>
                  <a:srgbClr val="0000FF"/>
                </a:solidFill>
                <a:latin typeface="Times New Roman" pitchFamily="18" charset="0"/>
                <a:cs typeface="Times New Roman" pitchFamily="18" charset="0"/>
              </a:rPr>
              <a:t>d</a:t>
            </a:r>
            <a:r>
              <a:rPr lang="zh-CN" altLang="en-US" sz="2800" b="1" dirty="0" smtClean="0">
                <a:solidFill>
                  <a:srgbClr val="0000FF"/>
                </a:solidFill>
                <a:latin typeface="Times New Roman" pitchFamily="18" charset="0"/>
                <a:cs typeface="Times New Roman" pitchFamily="18" charset="0"/>
              </a:rPr>
              <a:t>电子的分布</a:t>
            </a:r>
            <a:r>
              <a:rPr lang="zh-CN" altLang="en-US" sz="2800" b="1" dirty="0" smtClean="0">
                <a:latin typeface="Times New Roman" pitchFamily="18" charset="0"/>
                <a:cs typeface="Times New Roman" pitchFamily="18" charset="0"/>
              </a:rPr>
              <a:t>和</a:t>
            </a:r>
            <a:r>
              <a:rPr lang="zh-CN" altLang="en-US" sz="2800" b="1" dirty="0" smtClean="0">
                <a:solidFill>
                  <a:srgbClr val="0000FF"/>
                </a:solidFill>
                <a:latin typeface="Times New Roman" pitchFamily="18" charset="0"/>
                <a:cs typeface="Times New Roman" pitchFamily="18" charset="0"/>
              </a:rPr>
              <a:t>高自旋、低自旋</a:t>
            </a:r>
            <a:endParaRPr lang="en-US" altLang="zh-CN" sz="2800" b="1" dirty="0" smtClean="0">
              <a:solidFill>
                <a:srgbClr val="0000FF"/>
              </a:solidFill>
              <a:latin typeface="Times New Roman" pitchFamily="18" charset="0"/>
              <a:cs typeface="Times New Roman" pitchFamily="18" charset="0"/>
            </a:endParaRPr>
          </a:p>
          <a:p>
            <a:pPr marL="0" lvl="2" indent="0" algn="just">
              <a:lnSpc>
                <a:spcPct val="150000"/>
              </a:lnSpc>
              <a:spcBef>
                <a:spcPts val="0"/>
              </a:spcBef>
              <a:buNone/>
            </a:pPr>
            <a:r>
              <a:rPr lang="en-US" altLang="zh-CN" sz="2800" b="1" dirty="0" smtClean="0">
                <a:solidFill>
                  <a:srgbClr val="0000FF"/>
                </a:solidFill>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配合物等概念；</a:t>
            </a:r>
            <a:endParaRPr lang="en-US" altLang="zh-CN" sz="2800" b="1" dirty="0" smtClean="0">
              <a:latin typeface="Times New Roman" pitchFamily="18" charset="0"/>
              <a:cs typeface="Times New Roman" pitchFamily="18" charset="0"/>
            </a:endParaRPr>
          </a:p>
          <a:p>
            <a:pPr marL="0" lvl="2" indent="0" algn="just">
              <a:lnSpc>
                <a:spcPct val="150000"/>
              </a:lnSpc>
              <a:spcBef>
                <a:spcPts val="0"/>
              </a:spcBef>
            </a:pPr>
            <a:r>
              <a:rPr lang="zh-CN" altLang="en-US" sz="2800" b="1" dirty="0" smtClean="0">
                <a:latin typeface="Times New Roman" pitchFamily="18" charset="0"/>
                <a:cs typeface="Times New Roman" pitchFamily="18" charset="0"/>
              </a:rPr>
              <a:t> 推测配合物的稳定性、磁性</a:t>
            </a:r>
            <a:endParaRPr lang="en-US" altLang="zh-CN" sz="2800" b="1" dirty="0" smtClean="0">
              <a:latin typeface="Times New Roman" pitchFamily="18" charset="0"/>
              <a:cs typeface="Times New Roman" pitchFamily="18" charset="0"/>
            </a:endParaRPr>
          </a:p>
          <a:p>
            <a:pPr marL="0" lvl="2" indent="0" algn="just">
              <a:lnSpc>
                <a:spcPct val="150000"/>
              </a:lnSpc>
              <a:spcBef>
                <a:spcPts val="0"/>
              </a:spcBef>
            </a:pPr>
            <a:r>
              <a:rPr lang="zh-CN" altLang="en-US" sz="2800" b="1" dirty="0" smtClean="0">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掌握</a:t>
            </a:r>
            <a:r>
              <a:rPr lang="zh-CN" altLang="en-US" sz="2800" b="1" dirty="0" smtClean="0">
                <a:solidFill>
                  <a:srgbClr val="0000FF"/>
                </a:solidFill>
                <a:latin typeface="Times New Roman" pitchFamily="18" charset="0"/>
                <a:cs typeface="Times New Roman" pitchFamily="18" charset="0"/>
              </a:rPr>
              <a:t>配</a:t>
            </a:r>
            <a:r>
              <a:rPr lang="zh-CN" altLang="en-US" sz="2800" b="1" dirty="0" smtClean="0">
                <a:solidFill>
                  <a:srgbClr val="0000FF"/>
                </a:solidFill>
                <a:latin typeface="Times New Roman" pitchFamily="18" charset="0"/>
                <a:cs typeface="Times New Roman" pitchFamily="18" charset="0"/>
              </a:rPr>
              <a:t>合物的颜色</a:t>
            </a:r>
            <a:r>
              <a:rPr lang="zh-CN" altLang="en-US" sz="2800" b="1" dirty="0" smtClean="0">
                <a:latin typeface="Times New Roman" pitchFamily="18" charset="0"/>
                <a:cs typeface="Times New Roman" pitchFamily="18" charset="0"/>
              </a:rPr>
              <a:t>与</a:t>
            </a:r>
            <a:r>
              <a:rPr lang="en-US" altLang="zh-CN" sz="2800" b="1" dirty="0" smtClean="0">
                <a:latin typeface="Times New Roman" pitchFamily="18" charset="0"/>
                <a:cs typeface="Times New Roman" pitchFamily="18" charset="0"/>
              </a:rPr>
              <a:t>d</a:t>
            </a:r>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d</a:t>
            </a:r>
            <a:r>
              <a:rPr lang="zh-CN" altLang="en-US" sz="2800" b="1" dirty="0" smtClean="0">
                <a:latin typeface="Times New Roman" pitchFamily="18" charset="0"/>
                <a:cs typeface="Times New Roman" pitchFamily="18" charset="0"/>
              </a:rPr>
              <a:t>跃迁的关系。</a:t>
            </a:r>
            <a:endParaRPr lang="zh-CN" altLang="en-US" sz="2800" b="1"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1E39ABA8-C719-4038-AA13-797BF967B576}"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2E2FC1D-B473-4A7B-BCC9-85B0D883D1E7}" type="slidenum">
              <a:rPr lang="en-US" altLang="zh-CN"/>
              <a:pPr/>
              <a:t>20</a:t>
            </a:fld>
            <a:endParaRPr lang="en-US" altLang="zh-CN"/>
          </a:p>
        </p:txBody>
      </p:sp>
      <p:sp>
        <p:nvSpPr>
          <p:cNvPr id="81930" name="Rectangle 10"/>
          <p:cNvSpPr>
            <a:spLocks noChangeArrowheads="1"/>
          </p:cNvSpPr>
          <p:nvPr/>
        </p:nvSpPr>
        <p:spPr bwMode="auto">
          <a:xfrm>
            <a:off x="304800" y="152400"/>
            <a:ext cx="8382000" cy="6598730"/>
          </a:xfrm>
          <a:prstGeom prst="rect">
            <a:avLst/>
          </a:prstGeom>
          <a:noFill/>
          <a:ln w="9525">
            <a:noFill/>
            <a:miter lim="800000"/>
            <a:headEnd/>
            <a:tailEnd/>
          </a:ln>
          <a:effectLst/>
        </p:spPr>
        <p:txBody>
          <a:bodyPr>
            <a:spAutoFit/>
          </a:bodyPr>
          <a:lstStyle/>
          <a:p>
            <a:pPr algn="just">
              <a:lnSpc>
                <a:spcPct val="130000"/>
              </a:lnSpc>
              <a:spcBef>
                <a:spcPct val="30000"/>
              </a:spcBef>
            </a:pPr>
            <a:r>
              <a:rPr kumimoji="1" lang="en-US" altLang="zh-CN" sz="2800" b="1" dirty="0">
                <a:latin typeface="Times New Roman" pitchFamily="18" charset="0"/>
              </a:rPr>
              <a:t>(4) </a:t>
            </a:r>
            <a:r>
              <a:rPr kumimoji="1" lang="zh-CN" altLang="en-US" sz="2800" b="1" dirty="0">
                <a:latin typeface="Times New Roman" pitchFamily="18" charset="0"/>
              </a:rPr>
              <a:t>配位原子相同，配体中原子个数少的在前</a:t>
            </a:r>
          </a:p>
          <a:p>
            <a:pPr algn="just">
              <a:lnSpc>
                <a:spcPct val="130000"/>
              </a:lnSpc>
              <a:spcBef>
                <a:spcPct val="30000"/>
              </a:spcBef>
            </a:pPr>
            <a:r>
              <a:rPr kumimoji="1" lang="zh-CN" altLang="en-US" sz="2800" b="1" dirty="0">
                <a:solidFill>
                  <a:srgbClr val="FF0000"/>
                </a:solidFill>
                <a:latin typeface="Times New Roman" pitchFamily="18" charset="0"/>
              </a:rPr>
              <a:t>           </a:t>
            </a:r>
            <a:r>
              <a:rPr kumimoji="1" lang="en-US" altLang="zh-CN" sz="2800" b="1" dirty="0">
                <a:solidFill>
                  <a:srgbClr val="FF0000"/>
                </a:solidFill>
                <a:latin typeface="Times New Roman" pitchFamily="18" charset="0"/>
              </a:rPr>
              <a:t>[Pt(NO</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)(NH</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)(NH</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OH)(</a:t>
            </a:r>
            <a:r>
              <a:rPr kumimoji="1" lang="en-US" altLang="zh-CN" sz="2800" b="1" dirty="0" err="1">
                <a:solidFill>
                  <a:srgbClr val="FF0000"/>
                </a:solidFill>
                <a:latin typeface="Times New Roman" pitchFamily="18" charset="0"/>
              </a:rPr>
              <a:t>Py</a:t>
            </a:r>
            <a:r>
              <a:rPr kumimoji="1" lang="en-US" altLang="zh-CN" sz="2800" b="1" dirty="0">
                <a:solidFill>
                  <a:srgbClr val="FF0000"/>
                </a:solidFill>
                <a:latin typeface="Times New Roman" pitchFamily="18" charset="0"/>
              </a:rPr>
              <a:t>)]</a:t>
            </a:r>
            <a:r>
              <a:rPr kumimoji="1" lang="en-US" altLang="zh-CN" sz="2800" b="1" dirty="0" err="1">
                <a:solidFill>
                  <a:srgbClr val="FF0000"/>
                </a:solidFill>
                <a:latin typeface="Times New Roman" pitchFamily="18" charset="0"/>
              </a:rPr>
              <a:t>Cl</a:t>
            </a:r>
            <a:endParaRPr kumimoji="1" lang="en-US" altLang="zh-CN" sz="2800" b="1" dirty="0">
              <a:solidFill>
                <a:srgbClr val="FF0000"/>
              </a:solidFill>
              <a:latin typeface="Times New Roman" pitchFamily="18" charset="0"/>
            </a:endParaRPr>
          </a:p>
          <a:p>
            <a:pPr algn="just">
              <a:lnSpc>
                <a:spcPct val="130000"/>
              </a:lnSpc>
              <a:spcBef>
                <a:spcPct val="30000"/>
              </a:spcBef>
            </a:pPr>
            <a:r>
              <a:rPr kumimoji="1" lang="en-US" altLang="zh-CN" sz="2800" b="1" dirty="0">
                <a:solidFill>
                  <a:srgbClr val="000066"/>
                </a:solidFill>
                <a:latin typeface="Times New Roman" pitchFamily="18" charset="0"/>
              </a:rPr>
              <a:t>          </a:t>
            </a:r>
            <a:r>
              <a:rPr kumimoji="1" lang="zh-CN" altLang="en-US" sz="2800" b="1" dirty="0">
                <a:solidFill>
                  <a:srgbClr val="0000CC"/>
                </a:solidFill>
                <a:latin typeface="Times New Roman" pitchFamily="18" charset="0"/>
              </a:rPr>
              <a:t>氯化硝基</a:t>
            </a:r>
            <a:r>
              <a:rPr kumimoji="1" lang="en-US" altLang="zh-CN" sz="2800" b="1" dirty="0">
                <a:solidFill>
                  <a:srgbClr val="0000CC"/>
                </a:solidFill>
                <a:latin typeface="Times New Roman" pitchFamily="18" charset="0"/>
              </a:rPr>
              <a:t>·</a:t>
            </a:r>
            <a:r>
              <a:rPr kumimoji="1" lang="zh-CN" altLang="en-US" sz="2800" b="1" dirty="0">
                <a:solidFill>
                  <a:srgbClr val="0000CC"/>
                </a:solidFill>
                <a:latin typeface="Times New Roman" pitchFamily="18" charset="0"/>
              </a:rPr>
              <a:t>氨</a:t>
            </a:r>
            <a:r>
              <a:rPr kumimoji="1" lang="en-US" altLang="zh-CN" sz="2800" b="1" dirty="0">
                <a:solidFill>
                  <a:srgbClr val="0000CC"/>
                </a:solidFill>
                <a:latin typeface="Times New Roman" pitchFamily="18" charset="0"/>
              </a:rPr>
              <a:t>·</a:t>
            </a:r>
            <a:r>
              <a:rPr kumimoji="1" lang="zh-CN" altLang="en-US" sz="2800" b="1" dirty="0">
                <a:solidFill>
                  <a:srgbClr val="0000CC"/>
                </a:solidFill>
                <a:latin typeface="Times New Roman" pitchFamily="18" charset="0"/>
              </a:rPr>
              <a:t>羟氨</a:t>
            </a:r>
            <a:r>
              <a:rPr kumimoji="1" lang="en-US" altLang="zh-CN" sz="2800" b="1" dirty="0">
                <a:solidFill>
                  <a:srgbClr val="0000CC"/>
                </a:solidFill>
                <a:latin typeface="Times New Roman" pitchFamily="18" charset="0"/>
              </a:rPr>
              <a:t>·</a:t>
            </a:r>
            <a:r>
              <a:rPr kumimoji="1" lang="zh-CN" altLang="en-US" sz="2800" b="1" dirty="0">
                <a:solidFill>
                  <a:srgbClr val="0000CC"/>
                </a:solidFill>
                <a:latin typeface="Times New Roman" pitchFamily="18" charset="0"/>
              </a:rPr>
              <a:t>吡啶合铂</a:t>
            </a:r>
            <a:r>
              <a:rPr kumimoji="1" lang="en-US" altLang="zh-CN" sz="2800" b="1" dirty="0">
                <a:solidFill>
                  <a:srgbClr val="0000CC"/>
                </a:solidFill>
                <a:latin typeface="Times New Roman" pitchFamily="18" charset="0"/>
              </a:rPr>
              <a:t>(II)</a:t>
            </a:r>
          </a:p>
          <a:p>
            <a:pPr algn="just">
              <a:lnSpc>
                <a:spcPct val="130000"/>
              </a:lnSpc>
              <a:spcBef>
                <a:spcPct val="30000"/>
              </a:spcBef>
            </a:pPr>
            <a:r>
              <a:rPr kumimoji="1" lang="en-US" altLang="zh-CN" sz="2800" b="1" dirty="0" smtClean="0">
                <a:latin typeface="Times New Roman" pitchFamily="18" charset="0"/>
              </a:rPr>
              <a:t>(</a:t>
            </a:r>
            <a:r>
              <a:rPr kumimoji="1" lang="en-US" altLang="zh-CN" sz="2800" b="1" dirty="0">
                <a:latin typeface="Times New Roman" pitchFamily="18" charset="0"/>
              </a:rPr>
              <a:t>5) </a:t>
            </a:r>
            <a:r>
              <a:rPr kumimoji="1" lang="zh-CN" altLang="en-US" sz="2800" b="1" dirty="0">
                <a:latin typeface="Times New Roman" pitchFamily="18" charset="0"/>
              </a:rPr>
              <a:t>配体中原子个数相同，按与配位原子直接相连的其他原子的元素符号在英文字母表中的顺序</a:t>
            </a:r>
          </a:p>
          <a:p>
            <a:pPr algn="just">
              <a:lnSpc>
                <a:spcPct val="130000"/>
              </a:lnSpc>
              <a:spcBef>
                <a:spcPct val="30000"/>
              </a:spcBef>
            </a:pPr>
            <a:r>
              <a:rPr kumimoji="1" lang="zh-CN" altLang="en-US" sz="2800" b="1" dirty="0">
                <a:solidFill>
                  <a:srgbClr val="333399"/>
                </a:solidFill>
                <a:latin typeface="Times New Roman" pitchFamily="18" charset="0"/>
              </a:rPr>
              <a:t> </a:t>
            </a:r>
            <a:r>
              <a:rPr kumimoji="1" lang="en-US" altLang="zh-CN" sz="2800" b="1" dirty="0">
                <a:solidFill>
                  <a:srgbClr val="FF0000"/>
                </a:solidFill>
                <a:latin typeface="Times New Roman" pitchFamily="18" charset="0"/>
              </a:rPr>
              <a:t>[Pt(NH</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)(NO</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)(NH</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           </a:t>
            </a:r>
            <a:r>
              <a:rPr kumimoji="1" lang="zh-CN" altLang="en-US" sz="2800" b="1" dirty="0">
                <a:solidFill>
                  <a:srgbClr val="0000CC"/>
                </a:solidFill>
                <a:latin typeface="Times New Roman" pitchFamily="18" charset="0"/>
              </a:rPr>
              <a:t>氨基</a:t>
            </a:r>
            <a:r>
              <a:rPr kumimoji="1" lang="zh-CN" altLang="zh-CN" sz="2800" b="1" dirty="0">
                <a:solidFill>
                  <a:srgbClr val="0000CC"/>
                </a:solidFill>
                <a:latin typeface="Times New Roman" pitchFamily="18" charset="0"/>
                <a:cs typeface="Times New Roman" pitchFamily="18" charset="0"/>
              </a:rPr>
              <a:t>∙</a:t>
            </a:r>
            <a:r>
              <a:rPr kumimoji="1" lang="zh-CN" altLang="en-US" sz="2800" b="1" dirty="0">
                <a:solidFill>
                  <a:srgbClr val="0000CC"/>
                </a:solidFill>
                <a:latin typeface="Times New Roman" pitchFamily="18" charset="0"/>
              </a:rPr>
              <a:t>硝基</a:t>
            </a:r>
            <a:r>
              <a:rPr kumimoji="1" lang="zh-CN" altLang="zh-CN" sz="2800" b="1" dirty="0">
                <a:solidFill>
                  <a:srgbClr val="0000CC"/>
                </a:solidFill>
                <a:latin typeface="Times New Roman" pitchFamily="18" charset="0"/>
                <a:cs typeface="Times New Roman" pitchFamily="18" charset="0"/>
              </a:rPr>
              <a:t>∙</a:t>
            </a:r>
            <a:r>
              <a:rPr kumimoji="1" lang="zh-CN" altLang="en-US" sz="2800" b="1" dirty="0">
                <a:solidFill>
                  <a:srgbClr val="0000CC"/>
                </a:solidFill>
                <a:latin typeface="Times New Roman" pitchFamily="18" charset="0"/>
              </a:rPr>
              <a:t>二氨合铂</a:t>
            </a:r>
            <a:r>
              <a:rPr kumimoji="1" lang="en-US" altLang="zh-CN" sz="2800" b="1" dirty="0">
                <a:solidFill>
                  <a:srgbClr val="0000CC"/>
                </a:solidFill>
                <a:latin typeface="Times New Roman" pitchFamily="18" charset="0"/>
              </a:rPr>
              <a:t>(II</a:t>
            </a:r>
            <a:r>
              <a:rPr kumimoji="1" lang="en-US" altLang="zh-CN" sz="2800" b="1" dirty="0" smtClean="0">
                <a:solidFill>
                  <a:srgbClr val="0000CC"/>
                </a:solidFill>
                <a:latin typeface="Times New Roman" pitchFamily="18" charset="0"/>
              </a:rPr>
              <a:t>)</a:t>
            </a:r>
          </a:p>
          <a:p>
            <a:pPr algn="just">
              <a:lnSpc>
                <a:spcPct val="130000"/>
              </a:lnSpc>
              <a:spcBef>
                <a:spcPct val="30000"/>
              </a:spcBef>
            </a:pPr>
            <a:r>
              <a:rPr kumimoji="1" lang="en-US" altLang="zh-CN" sz="2800" dirty="0" smtClean="0">
                <a:latin typeface="Times New Roman" pitchFamily="18" charset="0"/>
              </a:rPr>
              <a:t>(6) </a:t>
            </a:r>
            <a:r>
              <a:rPr kumimoji="1" lang="zh-CN" altLang="en-US" sz="2800" dirty="0" smtClean="0">
                <a:latin typeface="Times New Roman" pitchFamily="18" charset="0"/>
              </a:rPr>
              <a:t>配体的化学式相同但是配位原子不同，</a:t>
            </a:r>
            <a:r>
              <a:rPr kumimoji="1" lang="zh-CN" altLang="en-US" sz="2800" dirty="0" smtClean="0">
                <a:solidFill>
                  <a:srgbClr val="FF0000"/>
                </a:solidFill>
                <a:latin typeface="Times New Roman" pitchFamily="18" charset="0"/>
              </a:rPr>
              <a:t>如</a:t>
            </a:r>
            <a:r>
              <a:rPr kumimoji="1" lang="en-US" altLang="zh-CN" sz="2800" dirty="0" smtClean="0">
                <a:solidFill>
                  <a:srgbClr val="FF0000"/>
                </a:solidFill>
                <a:latin typeface="Times New Roman" pitchFamily="18" charset="0"/>
              </a:rPr>
              <a:t>-SCN</a:t>
            </a:r>
            <a:r>
              <a:rPr kumimoji="1" lang="zh-CN" altLang="en-US" sz="2800" dirty="0" smtClean="0">
                <a:solidFill>
                  <a:srgbClr val="FF0000"/>
                </a:solidFill>
                <a:latin typeface="Times New Roman" pitchFamily="18" charset="0"/>
              </a:rPr>
              <a:t>和</a:t>
            </a:r>
            <a:r>
              <a:rPr kumimoji="1" lang="en-US" altLang="zh-CN" sz="2800" dirty="0" smtClean="0">
                <a:solidFill>
                  <a:srgbClr val="FF0000"/>
                </a:solidFill>
                <a:latin typeface="Times New Roman" pitchFamily="18" charset="0"/>
              </a:rPr>
              <a:t>-NCS</a:t>
            </a:r>
            <a:r>
              <a:rPr kumimoji="1" lang="zh-CN" altLang="en-US" sz="2800" dirty="0" smtClean="0">
                <a:latin typeface="Times New Roman" pitchFamily="18" charset="0"/>
              </a:rPr>
              <a:t>，则按配位原子元素符号的英文字母顺序排列。</a:t>
            </a:r>
            <a:endParaRPr kumimoji="1" lang="en-US" altLang="zh-CN" sz="2800" b="1" dirty="0" smtClean="0">
              <a:latin typeface="Times New Roman" pitchFamily="18" charset="0"/>
            </a:endParaRPr>
          </a:p>
          <a:p>
            <a:pPr algn="just">
              <a:lnSpc>
                <a:spcPct val="130000"/>
              </a:lnSpc>
              <a:spcBef>
                <a:spcPct val="30000"/>
              </a:spcBef>
            </a:pPr>
            <a:endParaRPr kumimoji="1" lang="en-US" altLang="zh-CN" sz="2800" b="1" dirty="0" smtClean="0">
              <a:solidFill>
                <a:srgbClr val="0000CC"/>
              </a:solidFill>
              <a:latin typeface="Times New Roman" pitchFamily="18" charset="0"/>
            </a:endParaRPr>
          </a:p>
          <a:p>
            <a:pPr algn="just">
              <a:lnSpc>
                <a:spcPct val="130000"/>
              </a:lnSpc>
              <a:spcBef>
                <a:spcPct val="30000"/>
              </a:spcBef>
            </a:pPr>
            <a:endParaRPr kumimoji="1" lang="en-US" altLang="zh-CN" sz="2800" b="1" dirty="0">
              <a:solidFill>
                <a:srgbClr val="0000CC"/>
              </a:solidFill>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47786E4-D2F1-4DB5-8A71-6732A34186F5}" type="slidenum">
              <a:rPr lang="en-US" altLang="zh-CN"/>
              <a:pPr/>
              <a:t>21</a:t>
            </a:fld>
            <a:endParaRPr lang="en-US" altLang="zh-CN"/>
          </a:p>
        </p:txBody>
      </p:sp>
      <p:sp>
        <p:nvSpPr>
          <p:cNvPr id="314372" name="Rectangle 4"/>
          <p:cNvSpPr>
            <a:spLocks noChangeArrowheads="1"/>
          </p:cNvSpPr>
          <p:nvPr/>
        </p:nvSpPr>
        <p:spPr bwMode="auto">
          <a:xfrm>
            <a:off x="457200" y="685800"/>
            <a:ext cx="8382000" cy="3940175"/>
          </a:xfrm>
          <a:prstGeom prst="rect">
            <a:avLst/>
          </a:prstGeom>
          <a:noFill/>
          <a:ln w="9525">
            <a:noFill/>
            <a:miter lim="800000"/>
            <a:headEnd/>
            <a:tailEnd/>
          </a:ln>
          <a:effectLst/>
        </p:spPr>
        <p:txBody>
          <a:bodyPr>
            <a:spAutoFit/>
          </a:bodyPr>
          <a:lstStyle/>
          <a:p>
            <a:pPr algn="just">
              <a:lnSpc>
                <a:spcPct val="130000"/>
              </a:lnSpc>
              <a:spcBef>
                <a:spcPct val="30000"/>
              </a:spcBef>
            </a:pPr>
            <a:r>
              <a:rPr kumimoji="1" lang="en-US" altLang="zh-CN" sz="2800" b="1" dirty="0">
                <a:solidFill>
                  <a:srgbClr val="FF0000"/>
                </a:solidFill>
                <a:latin typeface="Times New Roman" pitchFamily="18" charset="0"/>
              </a:rPr>
              <a:t>        </a:t>
            </a:r>
            <a:r>
              <a:rPr kumimoji="1" lang="zh-CN" altLang="en-US" sz="2800" b="1" dirty="0">
                <a:solidFill>
                  <a:srgbClr val="FF0000"/>
                </a:solidFill>
                <a:latin typeface="Times New Roman" pitchFamily="18" charset="0"/>
              </a:rPr>
              <a:t>配合物的写法一般和读法保持一致</a:t>
            </a:r>
            <a:r>
              <a:rPr kumimoji="1" lang="zh-CN" altLang="en-US" sz="2800" b="1" dirty="0">
                <a:latin typeface="Times New Roman" pitchFamily="18" charset="0"/>
              </a:rPr>
              <a:t>。</a:t>
            </a:r>
          </a:p>
          <a:p>
            <a:pPr algn="just">
              <a:lnSpc>
                <a:spcPct val="130000"/>
              </a:lnSpc>
              <a:spcBef>
                <a:spcPct val="30000"/>
              </a:spcBef>
            </a:pPr>
            <a:r>
              <a:rPr kumimoji="1" lang="zh-CN" altLang="en-US" sz="2800" b="1" dirty="0">
                <a:latin typeface="Times New Roman" pitchFamily="18" charset="0"/>
              </a:rPr>
              <a:t>        书写化学式时，为避免混淆，有时将某些配体放入圆括号内。</a:t>
            </a:r>
          </a:p>
          <a:p>
            <a:pPr algn="just">
              <a:lnSpc>
                <a:spcPct val="130000"/>
              </a:lnSpc>
              <a:spcBef>
                <a:spcPct val="30000"/>
              </a:spcBef>
            </a:pPr>
            <a:r>
              <a:rPr kumimoji="1" lang="zh-CN" altLang="en-US" sz="2800" b="1" dirty="0">
                <a:latin typeface="Times New Roman" pitchFamily="18" charset="0"/>
              </a:rPr>
              <a:t>       </a:t>
            </a:r>
            <a:r>
              <a:rPr kumimoji="1" lang="en-US" altLang="en-US" sz="2800" b="1" dirty="0">
                <a:latin typeface="Times New Roman" pitchFamily="18" charset="0"/>
              </a:rPr>
              <a:t>[</a:t>
            </a:r>
            <a:r>
              <a:rPr kumimoji="1" lang="en-US" altLang="zh-CN" sz="2800" b="1" dirty="0">
                <a:latin typeface="Times New Roman" pitchFamily="18" charset="0"/>
              </a:rPr>
              <a:t>Co</a:t>
            </a:r>
            <a:r>
              <a:rPr kumimoji="1" lang="en-US" altLang="en-US" sz="2800" b="1" dirty="0">
                <a:latin typeface="Times New Roman" pitchFamily="18" charset="0"/>
              </a:rPr>
              <a:t>Cl</a:t>
            </a:r>
            <a:r>
              <a:rPr kumimoji="1" lang="en-US" altLang="en-US" sz="2800" b="1" baseline="-25000" dirty="0">
                <a:latin typeface="Times New Roman" pitchFamily="18" charset="0"/>
              </a:rPr>
              <a:t>2</a:t>
            </a:r>
            <a:r>
              <a:rPr kumimoji="1" lang="en-US" altLang="en-US" sz="2800" b="1" dirty="0">
                <a:latin typeface="Times New Roman" pitchFamily="18" charset="0"/>
              </a:rPr>
              <a:t>(</a:t>
            </a:r>
            <a:r>
              <a:rPr kumimoji="1" lang="en-US" altLang="zh-CN" sz="2800" b="1" dirty="0">
                <a:latin typeface="Times New Roman" pitchFamily="18" charset="0"/>
              </a:rPr>
              <a:t>en</a:t>
            </a:r>
            <a:r>
              <a:rPr kumimoji="1" lang="en-US" altLang="en-US" sz="2800" b="1" dirty="0">
                <a:latin typeface="Times New Roman" pitchFamily="18" charset="0"/>
              </a:rPr>
              <a:t>)</a:t>
            </a:r>
            <a:r>
              <a:rPr kumimoji="1" lang="en-US" altLang="en-US" sz="2800" b="1" baseline="-25000" dirty="0">
                <a:latin typeface="Times New Roman" pitchFamily="18" charset="0"/>
              </a:rPr>
              <a:t>2</a:t>
            </a:r>
            <a:r>
              <a:rPr kumimoji="1" lang="en-US" altLang="en-US" sz="2800" b="1" dirty="0">
                <a:latin typeface="Times New Roman" pitchFamily="18" charset="0"/>
              </a:rPr>
              <a:t>]</a:t>
            </a:r>
            <a:r>
              <a:rPr kumimoji="1" lang="en-US" altLang="zh-CN" sz="2800" b="1" dirty="0" err="1">
                <a:latin typeface="Times New Roman" pitchFamily="18" charset="0"/>
              </a:rPr>
              <a:t>Cl</a:t>
            </a:r>
            <a:r>
              <a:rPr kumimoji="1" lang="en-US" altLang="en-US" sz="2800" b="1" dirty="0">
                <a:latin typeface="Times New Roman" pitchFamily="18" charset="0"/>
              </a:rPr>
              <a:t> </a:t>
            </a:r>
            <a:r>
              <a:rPr kumimoji="1" lang="en-US" altLang="zh-CN" sz="2800" b="1" dirty="0">
                <a:latin typeface="Times New Roman" pitchFamily="18" charset="0"/>
              </a:rPr>
              <a:t>     </a:t>
            </a:r>
            <a:r>
              <a:rPr kumimoji="1" lang="zh-CN" altLang="en-US" sz="2800" b="1" dirty="0">
                <a:latin typeface="Times New Roman" pitchFamily="18" charset="0"/>
              </a:rPr>
              <a:t>氯化二氯</a:t>
            </a:r>
            <a:r>
              <a:rPr kumimoji="1" lang="zh-CN" altLang="zh-CN" sz="2800" b="1" dirty="0">
                <a:latin typeface="Times New Roman" pitchFamily="18" charset="0"/>
                <a:cs typeface="Times New Roman" pitchFamily="18" charset="0"/>
              </a:rPr>
              <a:t>∙</a:t>
            </a:r>
            <a:r>
              <a:rPr kumimoji="1" lang="zh-CN" altLang="en-US" sz="2800" b="1" dirty="0">
                <a:latin typeface="Times New Roman" pitchFamily="18" charset="0"/>
              </a:rPr>
              <a:t>二</a:t>
            </a:r>
            <a:r>
              <a:rPr kumimoji="1" lang="en-US" altLang="zh-CN" sz="2800" b="1" dirty="0">
                <a:latin typeface="Times New Roman" pitchFamily="18" charset="0"/>
              </a:rPr>
              <a:t>(</a:t>
            </a:r>
            <a:r>
              <a:rPr kumimoji="1" lang="zh-CN" altLang="en-US" sz="2800" b="1" dirty="0">
                <a:latin typeface="Times New Roman" pitchFamily="18" charset="0"/>
              </a:rPr>
              <a:t>乙二胺</a:t>
            </a:r>
            <a:r>
              <a:rPr kumimoji="1" lang="en-US" altLang="zh-CN" sz="2800" b="1" dirty="0">
                <a:latin typeface="Times New Roman" pitchFamily="18" charset="0"/>
              </a:rPr>
              <a:t>)</a:t>
            </a:r>
            <a:r>
              <a:rPr kumimoji="1" lang="zh-CN" altLang="en-US" sz="2800" b="1" dirty="0">
                <a:latin typeface="Times New Roman" pitchFamily="18" charset="0"/>
              </a:rPr>
              <a:t>合钴</a:t>
            </a:r>
            <a:r>
              <a:rPr kumimoji="1" lang="en-US" altLang="zh-CN" sz="2800" b="1" dirty="0">
                <a:latin typeface="Times New Roman" pitchFamily="18" charset="0"/>
              </a:rPr>
              <a:t>(III)    </a:t>
            </a:r>
          </a:p>
          <a:p>
            <a:pPr algn="just">
              <a:lnSpc>
                <a:spcPct val="130000"/>
              </a:lnSpc>
              <a:spcBef>
                <a:spcPct val="30000"/>
              </a:spcBef>
            </a:pPr>
            <a:r>
              <a:rPr kumimoji="1" lang="en-US" altLang="zh-CN" sz="2800" b="1" dirty="0">
                <a:latin typeface="Times New Roman" pitchFamily="18" charset="0"/>
              </a:rPr>
              <a:t>       K</a:t>
            </a:r>
            <a:r>
              <a:rPr kumimoji="1" lang="en-US" altLang="zh-CN" sz="2800" b="1" baseline="-25000" dirty="0">
                <a:latin typeface="Times New Roman" pitchFamily="18" charset="0"/>
              </a:rPr>
              <a:t>2</a:t>
            </a:r>
            <a:r>
              <a:rPr kumimoji="1" lang="en-US" altLang="zh-CN" sz="2800" b="1" dirty="0">
                <a:latin typeface="Times New Roman" pitchFamily="18" charset="0"/>
              </a:rPr>
              <a:t>[Cr(CN)</a:t>
            </a:r>
            <a:r>
              <a:rPr kumimoji="1" lang="en-US" altLang="zh-CN" sz="2800" b="1" baseline="-25000" dirty="0">
                <a:latin typeface="Times New Roman" pitchFamily="18" charset="0"/>
              </a:rPr>
              <a:t>2</a:t>
            </a:r>
            <a:r>
              <a:rPr kumimoji="1" lang="en-US" altLang="zh-CN" sz="2800" b="1" dirty="0">
                <a:latin typeface="Times New Roman" pitchFamily="18" charset="0"/>
              </a:rPr>
              <a:t>O</a:t>
            </a:r>
            <a:r>
              <a:rPr kumimoji="1" lang="en-US" altLang="zh-CN" sz="2800" b="1" baseline="-25000" dirty="0">
                <a:latin typeface="Times New Roman" pitchFamily="18" charset="0"/>
              </a:rPr>
              <a:t>2</a:t>
            </a:r>
            <a:r>
              <a:rPr kumimoji="1" lang="en-US" altLang="zh-CN" sz="2800" b="1" dirty="0">
                <a:latin typeface="Times New Roman" pitchFamily="18" charset="0"/>
              </a:rPr>
              <a:t>(NH</a:t>
            </a:r>
            <a:r>
              <a:rPr kumimoji="1" lang="en-US" altLang="zh-CN" sz="2800" b="1" baseline="-25000" dirty="0">
                <a:latin typeface="Times New Roman" pitchFamily="18" charset="0"/>
              </a:rPr>
              <a:t>3</a:t>
            </a:r>
            <a:r>
              <a:rPr kumimoji="1" lang="en-US" altLang="zh-CN" sz="2800" b="1" dirty="0">
                <a:latin typeface="Times New Roman" pitchFamily="18" charset="0"/>
              </a:rPr>
              <a:t>)(O</a:t>
            </a:r>
            <a:r>
              <a:rPr kumimoji="1" lang="en-US" altLang="zh-CN" sz="2800" b="1" baseline="-25000" dirty="0">
                <a:latin typeface="Times New Roman" pitchFamily="18" charset="0"/>
              </a:rPr>
              <a:t>2</a:t>
            </a:r>
            <a:r>
              <a:rPr kumimoji="1" lang="en-US" altLang="zh-CN" sz="2800" b="1" dirty="0">
                <a:latin typeface="Times New Roman" pitchFamily="18" charset="0"/>
              </a:rPr>
              <a:t>)]           </a:t>
            </a:r>
          </a:p>
          <a:p>
            <a:pPr algn="just">
              <a:lnSpc>
                <a:spcPct val="130000"/>
              </a:lnSpc>
              <a:spcBef>
                <a:spcPct val="30000"/>
              </a:spcBef>
            </a:pPr>
            <a:r>
              <a:rPr kumimoji="1" lang="en-US" altLang="zh-CN" sz="2800" b="1" dirty="0">
                <a:latin typeface="Times New Roman" pitchFamily="18" charset="0"/>
              </a:rPr>
              <a:t>      </a:t>
            </a:r>
            <a:r>
              <a:rPr kumimoji="1" lang="zh-CN" altLang="en-US" sz="2800" b="1" dirty="0">
                <a:latin typeface="Times New Roman" pitchFamily="18" charset="0"/>
              </a:rPr>
              <a:t>二氰</a:t>
            </a:r>
            <a:r>
              <a:rPr kumimoji="1" lang="en-US" altLang="zh-CN" sz="2800" b="1" dirty="0">
                <a:latin typeface="Times New Roman" pitchFamily="18" charset="0"/>
                <a:cs typeface="Times New Roman" pitchFamily="18" charset="0"/>
              </a:rPr>
              <a:t>·</a:t>
            </a:r>
            <a:r>
              <a:rPr kumimoji="1" lang="zh-CN" altLang="en-US" sz="2800" b="1" dirty="0">
                <a:latin typeface="Times New Roman" pitchFamily="18" charset="0"/>
              </a:rPr>
              <a:t>过氧根</a:t>
            </a:r>
            <a:r>
              <a:rPr kumimoji="1" lang="en-US" altLang="zh-CN" sz="2800" b="1" dirty="0">
                <a:latin typeface="Times New Roman" pitchFamily="18" charset="0"/>
                <a:cs typeface="Times New Roman" pitchFamily="18" charset="0"/>
              </a:rPr>
              <a:t>·</a:t>
            </a:r>
            <a:r>
              <a:rPr kumimoji="1" lang="zh-CN" altLang="en-US" sz="2800" b="1" dirty="0">
                <a:latin typeface="Times New Roman" pitchFamily="18" charset="0"/>
              </a:rPr>
              <a:t>氨</a:t>
            </a:r>
            <a:r>
              <a:rPr kumimoji="1" lang="en-US" altLang="zh-CN" sz="2800" b="1" dirty="0">
                <a:latin typeface="Times New Roman" pitchFamily="18" charset="0"/>
                <a:cs typeface="Times New Roman" pitchFamily="18" charset="0"/>
              </a:rPr>
              <a:t>·</a:t>
            </a:r>
            <a:r>
              <a:rPr kumimoji="1" lang="zh-CN" altLang="en-US" sz="2800" b="1" dirty="0">
                <a:latin typeface="Times New Roman" pitchFamily="18" charset="0"/>
              </a:rPr>
              <a:t>双氧合铬</a:t>
            </a:r>
            <a:r>
              <a:rPr kumimoji="1" lang="en-US" altLang="zh-CN" sz="2800" b="1" dirty="0">
                <a:latin typeface="Times New Roman" pitchFamily="18" charset="0"/>
              </a:rPr>
              <a:t>(II)</a:t>
            </a:r>
            <a:r>
              <a:rPr kumimoji="1" lang="zh-CN" altLang="en-US" sz="2800" b="1" dirty="0">
                <a:latin typeface="Times New Roman" pitchFamily="18" charset="0"/>
              </a:rPr>
              <a:t>酸钾</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2"/>
          <p:cNvGraphicFramePr>
            <a:graphicFrameLocks noChangeAspect="1"/>
          </p:cNvGraphicFramePr>
          <p:nvPr/>
        </p:nvGraphicFramePr>
        <p:xfrm>
          <a:off x="614363" y="990600"/>
          <a:ext cx="2281237" cy="557213"/>
        </p:xfrm>
        <a:graphic>
          <a:graphicData uri="http://schemas.openxmlformats.org/presentationml/2006/ole">
            <p:oleObj spid="_x0000_s12290" name="公式" r:id="rId3" imgW="1015920" imgH="228600" progId="Equations">
              <p:embed/>
            </p:oleObj>
          </a:graphicData>
        </a:graphic>
      </p:graphicFrame>
      <p:sp>
        <p:nvSpPr>
          <p:cNvPr id="80899" name="Text Box 3"/>
          <p:cNvSpPr txBox="1">
            <a:spLocks noChangeArrowheads="1"/>
          </p:cNvSpPr>
          <p:nvPr/>
        </p:nvSpPr>
        <p:spPr bwMode="auto">
          <a:xfrm>
            <a:off x="4191000" y="990600"/>
            <a:ext cx="3962400" cy="476250"/>
          </a:xfrm>
          <a:prstGeom prst="rect">
            <a:avLst/>
          </a:prstGeom>
          <a:noFill/>
          <a:ln w="12700" cap="sq">
            <a:noFill/>
            <a:miter lim="800000"/>
            <a:headEnd type="none" w="sm" len="sm"/>
            <a:tailEnd type="none" w="sm" len="sm"/>
          </a:ln>
        </p:spPr>
        <p:txBody>
          <a:bodyPr>
            <a:spAutoFit/>
          </a:bodyPr>
          <a:lstStyle/>
          <a:p>
            <a:pPr>
              <a:lnSpc>
                <a:spcPct val="90000"/>
              </a:lnSpc>
              <a:spcBef>
                <a:spcPct val="50000"/>
              </a:spcBef>
            </a:pPr>
            <a:r>
              <a:rPr kumimoji="1" lang="zh-CN" altLang="en-US" sz="2800" dirty="0">
                <a:latin typeface="Times New Roman" pitchFamily="18" charset="0"/>
              </a:rPr>
              <a:t>硫酸四氨合铜</a:t>
            </a:r>
            <a:r>
              <a:rPr kumimoji="1" lang="en-US" altLang="zh-CN" sz="2800" dirty="0">
                <a:latin typeface="Times New Roman" pitchFamily="18" charset="0"/>
              </a:rPr>
              <a:t>(Ⅱ)</a:t>
            </a:r>
          </a:p>
        </p:txBody>
      </p:sp>
      <p:graphicFrame>
        <p:nvGraphicFramePr>
          <p:cNvPr id="80901" name="Object 5"/>
          <p:cNvGraphicFramePr>
            <a:graphicFrameLocks noChangeAspect="1"/>
          </p:cNvGraphicFramePr>
          <p:nvPr/>
        </p:nvGraphicFramePr>
        <p:xfrm>
          <a:off x="685800" y="6072188"/>
          <a:ext cx="2998788" cy="557212"/>
        </p:xfrm>
        <a:graphic>
          <a:graphicData uri="http://schemas.openxmlformats.org/presentationml/2006/ole">
            <p:oleObj spid="_x0000_s12292" name="Equation" r:id="rId4" imgW="1231560" imgH="228600" progId="Equations">
              <p:embed/>
            </p:oleObj>
          </a:graphicData>
        </a:graphic>
      </p:graphicFrame>
      <p:graphicFrame>
        <p:nvGraphicFramePr>
          <p:cNvPr id="80902" name="Object 6"/>
          <p:cNvGraphicFramePr>
            <a:graphicFrameLocks noChangeAspect="1"/>
          </p:cNvGraphicFramePr>
          <p:nvPr/>
        </p:nvGraphicFramePr>
        <p:xfrm>
          <a:off x="609600" y="5462588"/>
          <a:ext cx="1392238" cy="557212"/>
        </p:xfrm>
        <a:graphic>
          <a:graphicData uri="http://schemas.openxmlformats.org/presentationml/2006/ole">
            <p:oleObj spid="_x0000_s12293" name="Equation" r:id="rId5" imgW="571320" imgH="228600" progId="Equations">
              <p:embed/>
            </p:oleObj>
          </a:graphicData>
        </a:graphic>
      </p:graphicFrame>
      <p:graphicFrame>
        <p:nvGraphicFramePr>
          <p:cNvPr id="80903" name="Object 7"/>
          <p:cNvGraphicFramePr>
            <a:graphicFrameLocks noChangeAspect="1"/>
          </p:cNvGraphicFramePr>
          <p:nvPr/>
        </p:nvGraphicFramePr>
        <p:xfrm>
          <a:off x="622300" y="4852988"/>
          <a:ext cx="3308350" cy="557212"/>
        </p:xfrm>
        <a:graphic>
          <a:graphicData uri="http://schemas.openxmlformats.org/presentationml/2006/ole">
            <p:oleObj spid="_x0000_s12294" name="Equation" r:id="rId6" imgW="1358640" imgH="228600" progId="Equations">
              <p:embed/>
            </p:oleObj>
          </a:graphicData>
        </a:graphic>
      </p:graphicFrame>
      <p:graphicFrame>
        <p:nvGraphicFramePr>
          <p:cNvPr id="80904" name="Object 8"/>
          <p:cNvGraphicFramePr>
            <a:graphicFrameLocks noChangeAspect="1"/>
          </p:cNvGraphicFramePr>
          <p:nvPr/>
        </p:nvGraphicFramePr>
        <p:xfrm>
          <a:off x="628650" y="4167188"/>
          <a:ext cx="3276600" cy="557212"/>
        </p:xfrm>
        <a:graphic>
          <a:graphicData uri="http://schemas.openxmlformats.org/presentationml/2006/ole">
            <p:oleObj spid="_x0000_s12295" name="Equation" r:id="rId7" imgW="1346040" imgH="228600" progId="Equations">
              <p:embed/>
            </p:oleObj>
          </a:graphicData>
        </a:graphic>
      </p:graphicFrame>
      <p:graphicFrame>
        <p:nvGraphicFramePr>
          <p:cNvPr id="80905" name="Object 9"/>
          <p:cNvGraphicFramePr>
            <a:graphicFrameLocks noChangeAspect="1"/>
          </p:cNvGraphicFramePr>
          <p:nvPr/>
        </p:nvGraphicFramePr>
        <p:xfrm>
          <a:off x="609600" y="3500438"/>
          <a:ext cx="2381250" cy="557212"/>
        </p:xfrm>
        <a:graphic>
          <a:graphicData uri="http://schemas.openxmlformats.org/presentationml/2006/ole">
            <p:oleObj spid="_x0000_s12296" name="Equation" r:id="rId8" imgW="977760" imgH="228600" progId="Equations">
              <p:embed/>
            </p:oleObj>
          </a:graphicData>
        </a:graphic>
      </p:graphicFrame>
      <p:graphicFrame>
        <p:nvGraphicFramePr>
          <p:cNvPr id="80906" name="Object 10"/>
          <p:cNvGraphicFramePr>
            <a:graphicFrameLocks noChangeAspect="1"/>
          </p:cNvGraphicFramePr>
          <p:nvPr/>
        </p:nvGraphicFramePr>
        <p:xfrm>
          <a:off x="609600" y="2895600"/>
          <a:ext cx="2814638" cy="557213"/>
        </p:xfrm>
        <a:graphic>
          <a:graphicData uri="http://schemas.openxmlformats.org/presentationml/2006/ole">
            <p:oleObj spid="_x0000_s12297" name="Equation" r:id="rId9" imgW="1155600" imgH="228600" progId="Equations">
              <p:embed/>
            </p:oleObj>
          </a:graphicData>
        </a:graphic>
      </p:graphicFrame>
      <p:graphicFrame>
        <p:nvGraphicFramePr>
          <p:cNvPr id="80907" name="Object 11"/>
          <p:cNvGraphicFramePr>
            <a:graphicFrameLocks noChangeAspect="1"/>
          </p:cNvGraphicFramePr>
          <p:nvPr/>
        </p:nvGraphicFramePr>
        <p:xfrm>
          <a:off x="609600" y="2247900"/>
          <a:ext cx="1608138" cy="557213"/>
        </p:xfrm>
        <a:graphic>
          <a:graphicData uri="http://schemas.openxmlformats.org/presentationml/2006/ole">
            <p:oleObj spid="_x0000_s12298" name="Equation" r:id="rId10" imgW="660240" imgH="228600" progId="Equations">
              <p:embed/>
            </p:oleObj>
          </a:graphicData>
        </a:graphic>
      </p:graphicFrame>
      <p:graphicFrame>
        <p:nvGraphicFramePr>
          <p:cNvPr id="80908" name="Object 12"/>
          <p:cNvGraphicFramePr>
            <a:graphicFrameLocks noChangeAspect="1"/>
          </p:cNvGraphicFramePr>
          <p:nvPr/>
        </p:nvGraphicFramePr>
        <p:xfrm>
          <a:off x="609600" y="1600200"/>
          <a:ext cx="2287588" cy="557213"/>
        </p:xfrm>
        <a:graphic>
          <a:graphicData uri="http://schemas.openxmlformats.org/presentationml/2006/ole">
            <p:oleObj spid="_x0000_s12299" name="Equation" r:id="rId11" imgW="939600" imgH="228600" progId="Equations">
              <p:embed/>
            </p:oleObj>
          </a:graphicData>
        </a:graphic>
      </p:graphicFrame>
      <p:sp>
        <p:nvSpPr>
          <p:cNvPr id="80910" name="Rectangle 14"/>
          <p:cNvSpPr>
            <a:spLocks noChangeArrowheads="1"/>
          </p:cNvSpPr>
          <p:nvPr/>
        </p:nvSpPr>
        <p:spPr bwMode="auto">
          <a:xfrm>
            <a:off x="4229100" y="6083300"/>
            <a:ext cx="3403600" cy="519113"/>
          </a:xfrm>
          <a:prstGeom prst="rect">
            <a:avLst/>
          </a:prstGeom>
          <a:noFill/>
          <a:ln w="12700" cap="sq">
            <a:noFill/>
            <a:miter lim="800000"/>
            <a:headEnd type="none" w="sm" len="sm"/>
            <a:tailEnd type="none" w="sm" len="sm"/>
          </a:ln>
        </p:spPr>
        <p:txBody>
          <a:bodyPr wrap="none">
            <a:spAutoFit/>
          </a:bodyPr>
          <a:lstStyle/>
          <a:p>
            <a:r>
              <a:rPr kumimoji="1" lang="zh-CN" altLang="en-US" sz="2800">
                <a:latin typeface="Times New Roman" pitchFamily="18" charset="0"/>
              </a:rPr>
              <a:t>三硝基</a:t>
            </a:r>
            <a:r>
              <a:rPr kumimoji="1" lang="en-US" altLang="zh-CN" sz="2800">
                <a:latin typeface="Times New Roman" pitchFamily="18" charset="0"/>
              </a:rPr>
              <a:t>•</a:t>
            </a:r>
            <a:r>
              <a:rPr kumimoji="1" lang="zh-CN" altLang="en-US" sz="2800">
                <a:latin typeface="Times New Roman" pitchFamily="18" charset="0"/>
              </a:rPr>
              <a:t>三氨合钴</a:t>
            </a:r>
            <a:r>
              <a:rPr kumimoji="1" lang="en-US" altLang="zh-CN" sz="2800">
                <a:latin typeface="Times New Roman" pitchFamily="18" charset="0"/>
              </a:rPr>
              <a:t>(Ⅲ)</a:t>
            </a:r>
          </a:p>
        </p:txBody>
      </p:sp>
      <p:sp>
        <p:nvSpPr>
          <p:cNvPr id="80911" name="Rectangle 15"/>
          <p:cNvSpPr>
            <a:spLocks noChangeArrowheads="1"/>
          </p:cNvSpPr>
          <p:nvPr/>
        </p:nvSpPr>
        <p:spPr bwMode="auto">
          <a:xfrm>
            <a:off x="4191000" y="5424488"/>
            <a:ext cx="2208213" cy="519112"/>
          </a:xfrm>
          <a:prstGeom prst="rect">
            <a:avLst/>
          </a:prstGeom>
          <a:noFill/>
          <a:ln w="12700" cap="sq">
            <a:noFill/>
            <a:miter lim="800000"/>
            <a:headEnd type="none" w="sm" len="sm"/>
            <a:tailEnd type="none" w="sm" len="sm"/>
          </a:ln>
        </p:spPr>
        <p:txBody>
          <a:bodyPr wrap="none">
            <a:spAutoFit/>
          </a:bodyPr>
          <a:lstStyle/>
          <a:p>
            <a:r>
              <a:rPr kumimoji="1" lang="zh-CN" altLang="en-US" sz="2800">
                <a:latin typeface="Times New Roman" pitchFamily="18" charset="0"/>
              </a:rPr>
              <a:t>五羰</a:t>
            </a:r>
            <a:r>
              <a:rPr kumimoji="1" lang="en-US" altLang="zh-CN" sz="2800">
                <a:latin typeface="Times New Roman" pitchFamily="18" charset="0"/>
              </a:rPr>
              <a:t>(</a:t>
            </a:r>
            <a:r>
              <a:rPr kumimoji="1" lang="zh-CN" altLang="en-US" sz="2800">
                <a:latin typeface="Times New Roman" pitchFamily="18" charset="0"/>
              </a:rPr>
              <a:t>基</a:t>
            </a:r>
            <a:r>
              <a:rPr kumimoji="1" lang="en-US" altLang="zh-CN" sz="2800">
                <a:latin typeface="Times New Roman" pitchFamily="18" charset="0"/>
              </a:rPr>
              <a:t>)</a:t>
            </a:r>
            <a:r>
              <a:rPr kumimoji="1" lang="zh-CN" altLang="en-US" sz="2800">
                <a:latin typeface="Times New Roman" pitchFamily="18" charset="0"/>
              </a:rPr>
              <a:t>合铁</a:t>
            </a:r>
          </a:p>
        </p:txBody>
      </p:sp>
      <p:sp>
        <p:nvSpPr>
          <p:cNvPr id="80912" name="Rectangle 16"/>
          <p:cNvSpPr>
            <a:spLocks noChangeArrowheads="1"/>
          </p:cNvSpPr>
          <p:nvPr/>
        </p:nvSpPr>
        <p:spPr bwMode="auto">
          <a:xfrm>
            <a:off x="4168775" y="4851400"/>
            <a:ext cx="3998913" cy="519113"/>
          </a:xfrm>
          <a:prstGeom prst="rect">
            <a:avLst/>
          </a:prstGeom>
          <a:noFill/>
          <a:ln w="12700" cap="sq">
            <a:noFill/>
            <a:miter lim="800000"/>
            <a:headEnd type="none" w="sm" len="sm"/>
            <a:tailEnd type="none" w="sm" len="sm"/>
          </a:ln>
        </p:spPr>
        <p:txBody>
          <a:bodyPr wrap="none">
            <a:spAutoFit/>
          </a:bodyPr>
          <a:lstStyle/>
          <a:p>
            <a:r>
              <a:rPr kumimoji="1" lang="en-US" altLang="zh-CN" sz="2800">
                <a:latin typeface="Times New Roman" pitchFamily="18" charset="0"/>
              </a:rPr>
              <a:t>(</a:t>
            </a:r>
            <a:r>
              <a:rPr kumimoji="1" lang="zh-CN" altLang="en-US" sz="2800">
                <a:latin typeface="Times New Roman" pitchFamily="18" charset="0"/>
              </a:rPr>
              <a:t>三</a:t>
            </a:r>
            <a:r>
              <a:rPr kumimoji="1" lang="en-US" altLang="zh-CN" sz="2800">
                <a:latin typeface="Times New Roman" pitchFamily="18" charset="0"/>
              </a:rPr>
              <a:t>)</a:t>
            </a:r>
            <a:r>
              <a:rPr kumimoji="1" lang="zh-CN" altLang="en-US" sz="2800">
                <a:latin typeface="Times New Roman" pitchFamily="18" charset="0"/>
              </a:rPr>
              <a:t>氯化五氨</a:t>
            </a:r>
            <a:r>
              <a:rPr kumimoji="1" lang="en-US" altLang="zh-CN" sz="2800">
                <a:latin typeface="Times New Roman" pitchFamily="18" charset="0"/>
              </a:rPr>
              <a:t>•</a:t>
            </a:r>
            <a:r>
              <a:rPr kumimoji="1" lang="zh-CN" altLang="en-US" sz="2800">
                <a:latin typeface="Times New Roman" pitchFamily="18" charset="0"/>
              </a:rPr>
              <a:t>水合钴</a:t>
            </a:r>
            <a:r>
              <a:rPr kumimoji="1" lang="en-US" altLang="zh-CN" sz="2800">
                <a:latin typeface="Times New Roman" pitchFamily="18" charset="0"/>
              </a:rPr>
              <a:t>(Ⅲ)</a:t>
            </a:r>
          </a:p>
        </p:txBody>
      </p:sp>
      <p:sp>
        <p:nvSpPr>
          <p:cNvPr id="80913" name="Rectangle 17"/>
          <p:cNvSpPr>
            <a:spLocks noChangeArrowheads="1"/>
          </p:cNvSpPr>
          <p:nvPr/>
        </p:nvSpPr>
        <p:spPr bwMode="auto">
          <a:xfrm>
            <a:off x="4178300" y="4171950"/>
            <a:ext cx="3760788" cy="476250"/>
          </a:xfrm>
          <a:prstGeom prst="rect">
            <a:avLst/>
          </a:prstGeom>
          <a:noFill/>
          <a:ln w="12700" cap="sq">
            <a:noFill/>
            <a:miter lim="800000"/>
            <a:headEnd type="none" w="sm" len="sm"/>
            <a:tailEnd type="none" w="sm" len="sm"/>
          </a:ln>
        </p:spPr>
        <p:txBody>
          <a:bodyPr wrap="none">
            <a:spAutoFit/>
          </a:bodyPr>
          <a:lstStyle/>
          <a:p>
            <a:pPr>
              <a:lnSpc>
                <a:spcPct val="90000"/>
              </a:lnSpc>
              <a:spcBef>
                <a:spcPct val="50000"/>
              </a:spcBef>
            </a:pPr>
            <a:r>
              <a:rPr kumimoji="1" lang="zh-CN" altLang="en-US" sz="2800">
                <a:latin typeface="Times New Roman" pitchFamily="18" charset="0"/>
              </a:rPr>
              <a:t>硝酸羟基</a:t>
            </a:r>
            <a:r>
              <a:rPr kumimoji="1" lang="en-US" altLang="zh-CN" sz="2800">
                <a:latin typeface="Times New Roman" pitchFamily="18" charset="0"/>
              </a:rPr>
              <a:t>•</a:t>
            </a:r>
            <a:r>
              <a:rPr kumimoji="1" lang="zh-CN" altLang="en-US" sz="2800">
                <a:latin typeface="Times New Roman" pitchFamily="18" charset="0"/>
              </a:rPr>
              <a:t>三水合锌</a:t>
            </a:r>
            <a:r>
              <a:rPr kumimoji="1" lang="en-US" altLang="zh-CN" sz="2800">
                <a:latin typeface="Times New Roman" pitchFamily="18" charset="0"/>
              </a:rPr>
              <a:t>(Ⅱ)</a:t>
            </a:r>
          </a:p>
        </p:txBody>
      </p:sp>
      <p:sp>
        <p:nvSpPr>
          <p:cNvPr id="80914" name="Rectangle 18"/>
          <p:cNvSpPr>
            <a:spLocks noChangeArrowheads="1"/>
          </p:cNvSpPr>
          <p:nvPr/>
        </p:nvSpPr>
        <p:spPr bwMode="auto">
          <a:xfrm>
            <a:off x="4152900" y="3494088"/>
            <a:ext cx="3403600" cy="519112"/>
          </a:xfrm>
          <a:prstGeom prst="rect">
            <a:avLst/>
          </a:prstGeom>
          <a:noFill/>
          <a:ln w="12700" cap="sq">
            <a:noFill/>
            <a:miter lim="800000"/>
            <a:headEnd type="none" w="sm" len="sm"/>
            <a:tailEnd type="none" w="sm" len="sm"/>
          </a:ln>
        </p:spPr>
        <p:txBody>
          <a:bodyPr wrap="none">
            <a:spAutoFit/>
          </a:bodyPr>
          <a:lstStyle/>
          <a:p>
            <a:r>
              <a:rPr kumimoji="1" lang="zh-CN" altLang="en-US" sz="2800" dirty="0">
                <a:latin typeface="Times New Roman" pitchFamily="18" charset="0"/>
              </a:rPr>
              <a:t>五氯</a:t>
            </a:r>
            <a:r>
              <a:rPr kumimoji="1" lang="en-US" altLang="zh-CN" sz="2800" dirty="0">
                <a:latin typeface="Times New Roman" pitchFamily="18" charset="0"/>
              </a:rPr>
              <a:t>•</a:t>
            </a:r>
            <a:r>
              <a:rPr kumimoji="1" lang="zh-CN" altLang="en-US" sz="2800" dirty="0">
                <a:latin typeface="Times New Roman" pitchFamily="18" charset="0"/>
              </a:rPr>
              <a:t>氨合铂</a:t>
            </a:r>
            <a:r>
              <a:rPr kumimoji="1" lang="en-US" altLang="zh-CN" sz="2800" dirty="0">
                <a:latin typeface="Times New Roman" pitchFamily="18" charset="0"/>
              </a:rPr>
              <a:t>(Ⅳ)</a:t>
            </a:r>
            <a:r>
              <a:rPr kumimoji="1" lang="zh-CN" altLang="en-US" sz="2800" dirty="0">
                <a:latin typeface="Times New Roman" pitchFamily="18" charset="0"/>
              </a:rPr>
              <a:t>酸钾</a:t>
            </a:r>
          </a:p>
        </p:txBody>
      </p:sp>
      <p:sp>
        <p:nvSpPr>
          <p:cNvPr id="80915" name="Rectangle 19"/>
          <p:cNvSpPr>
            <a:spLocks noChangeArrowheads="1"/>
          </p:cNvSpPr>
          <p:nvPr/>
        </p:nvSpPr>
        <p:spPr bwMode="auto">
          <a:xfrm>
            <a:off x="4124325" y="2895600"/>
            <a:ext cx="3279775" cy="519113"/>
          </a:xfrm>
          <a:prstGeom prst="rect">
            <a:avLst/>
          </a:prstGeom>
          <a:noFill/>
          <a:ln w="12700" cap="sq">
            <a:noFill/>
            <a:miter lim="800000"/>
            <a:headEnd type="none" w="sm" len="sm"/>
            <a:tailEnd type="none" w="sm" len="sm"/>
          </a:ln>
        </p:spPr>
        <p:txBody>
          <a:bodyPr wrap="none">
            <a:spAutoFit/>
          </a:bodyPr>
          <a:lstStyle/>
          <a:p>
            <a:r>
              <a:rPr kumimoji="1" lang="zh-CN" altLang="en-US" sz="2800" dirty="0">
                <a:latin typeface="Times New Roman" pitchFamily="18" charset="0"/>
              </a:rPr>
              <a:t>氢氧化四氨合铜</a:t>
            </a:r>
            <a:r>
              <a:rPr kumimoji="1" lang="en-US" altLang="zh-CN" sz="2800" dirty="0">
                <a:latin typeface="Times New Roman" pitchFamily="18" charset="0"/>
              </a:rPr>
              <a:t>(Ⅱ)</a:t>
            </a:r>
          </a:p>
        </p:txBody>
      </p:sp>
      <p:sp>
        <p:nvSpPr>
          <p:cNvPr id="80916" name="Rectangle 20"/>
          <p:cNvSpPr>
            <a:spLocks noChangeArrowheads="1"/>
          </p:cNvSpPr>
          <p:nvPr/>
        </p:nvSpPr>
        <p:spPr bwMode="auto">
          <a:xfrm>
            <a:off x="4114800" y="2266950"/>
            <a:ext cx="2565400" cy="476250"/>
          </a:xfrm>
          <a:prstGeom prst="rect">
            <a:avLst/>
          </a:prstGeom>
          <a:noFill/>
          <a:ln w="12700" cap="sq">
            <a:noFill/>
            <a:miter lim="800000"/>
            <a:headEnd type="none" w="sm" len="sm"/>
            <a:tailEnd type="none" w="sm" len="sm"/>
          </a:ln>
        </p:spPr>
        <p:txBody>
          <a:bodyPr wrap="none">
            <a:spAutoFit/>
          </a:bodyPr>
          <a:lstStyle/>
          <a:p>
            <a:pPr>
              <a:lnSpc>
                <a:spcPct val="90000"/>
              </a:lnSpc>
              <a:spcBef>
                <a:spcPct val="50000"/>
              </a:spcBef>
            </a:pPr>
            <a:r>
              <a:rPr kumimoji="1" lang="zh-CN" altLang="en-US" sz="2800" dirty="0">
                <a:latin typeface="Times New Roman" pitchFamily="18" charset="0"/>
              </a:rPr>
              <a:t>六氯合铂</a:t>
            </a:r>
            <a:r>
              <a:rPr kumimoji="1" lang="en-US" altLang="zh-CN" sz="2800" dirty="0">
                <a:latin typeface="Times New Roman" pitchFamily="18" charset="0"/>
              </a:rPr>
              <a:t>(Ⅳ)</a:t>
            </a:r>
            <a:r>
              <a:rPr kumimoji="1" lang="zh-CN" altLang="en-US" sz="2800" dirty="0">
                <a:latin typeface="Times New Roman" pitchFamily="18" charset="0"/>
              </a:rPr>
              <a:t>酸</a:t>
            </a:r>
          </a:p>
        </p:txBody>
      </p:sp>
      <p:sp>
        <p:nvSpPr>
          <p:cNvPr id="80917" name="Rectangle 21"/>
          <p:cNvSpPr>
            <a:spLocks noChangeArrowheads="1"/>
          </p:cNvSpPr>
          <p:nvPr/>
        </p:nvSpPr>
        <p:spPr bwMode="auto">
          <a:xfrm>
            <a:off x="4114800" y="1600200"/>
            <a:ext cx="3994150" cy="519113"/>
          </a:xfrm>
          <a:prstGeom prst="rect">
            <a:avLst/>
          </a:prstGeom>
          <a:noFill/>
          <a:ln w="12700" cap="sq">
            <a:noFill/>
            <a:miter lim="800000"/>
            <a:headEnd type="none" w="sm" len="sm"/>
            <a:tailEnd type="none" w="sm" len="sm"/>
          </a:ln>
        </p:spPr>
        <p:txBody>
          <a:bodyPr wrap="none">
            <a:spAutoFit/>
          </a:bodyPr>
          <a:lstStyle/>
          <a:p>
            <a:r>
              <a:rPr kumimoji="1" lang="zh-CN" altLang="en-US" sz="2800">
                <a:latin typeface="Times New Roman" pitchFamily="18" charset="0"/>
              </a:rPr>
              <a:t>六异硫氰根合铁</a:t>
            </a:r>
            <a:r>
              <a:rPr kumimoji="1" lang="en-US" altLang="zh-CN" sz="2800">
                <a:latin typeface="Times New Roman" pitchFamily="18" charset="0"/>
              </a:rPr>
              <a:t>(Ⅲ)</a:t>
            </a:r>
            <a:r>
              <a:rPr kumimoji="1" lang="zh-CN" altLang="en-US" sz="2800">
                <a:latin typeface="Times New Roman" pitchFamily="18" charset="0"/>
              </a:rPr>
              <a:t>酸钾</a:t>
            </a:r>
          </a:p>
        </p:txBody>
      </p:sp>
      <p:sp>
        <p:nvSpPr>
          <p:cNvPr id="23" name="灯片编号占位符 22"/>
          <p:cNvSpPr>
            <a:spLocks noGrp="1"/>
          </p:cNvSpPr>
          <p:nvPr>
            <p:ph type="sldNum" sz="quarter" idx="12"/>
          </p:nvPr>
        </p:nvSpPr>
        <p:spPr>
          <a:xfrm>
            <a:off x="6553200" y="6248400"/>
            <a:ext cx="2133600" cy="476250"/>
          </a:xfrm>
        </p:spPr>
        <p:txBody>
          <a:bodyPr/>
          <a:lstStyle/>
          <a:p>
            <a:pPr>
              <a:defRPr/>
            </a:pPr>
            <a:fld id="{EA22F68D-8FDD-47CE-AB41-88183EF542CE}" type="slidenum">
              <a:rPr lang="en-US" altLang="zh-CN" smtClean="0"/>
              <a:pPr>
                <a:defRPr/>
              </a:pPr>
              <a:t>22</a:t>
            </a:fld>
            <a:endParaRPr lang="en-US" altLang="zh-CN" dirty="0"/>
          </a:p>
        </p:txBody>
      </p:sp>
      <p:sp>
        <p:nvSpPr>
          <p:cNvPr id="21" name="Rectangle 5"/>
          <p:cNvSpPr>
            <a:spLocks noChangeArrowheads="1"/>
          </p:cNvSpPr>
          <p:nvPr/>
        </p:nvSpPr>
        <p:spPr bwMode="auto">
          <a:xfrm>
            <a:off x="76200" y="152400"/>
            <a:ext cx="6858000" cy="590354"/>
          </a:xfrm>
          <a:prstGeom prst="rect">
            <a:avLst/>
          </a:prstGeom>
          <a:noFill/>
          <a:ln w="9525">
            <a:noFill/>
            <a:miter lim="800000"/>
            <a:headEnd/>
            <a:tailEnd/>
          </a:ln>
        </p:spPr>
        <p:txBody>
          <a:bodyPr>
            <a:spAutoFit/>
          </a:bodyPr>
          <a:lstStyle/>
          <a:p>
            <a:pPr marL="457200" indent="-457200">
              <a:lnSpc>
                <a:spcPct val="130000"/>
              </a:lnSpc>
            </a:pPr>
            <a:r>
              <a:rPr lang="zh-CN" altLang="en-US" sz="2800" dirty="0">
                <a:solidFill>
                  <a:srgbClr val="0000FF"/>
                </a:solidFill>
              </a:rPr>
              <a:t>例</a:t>
            </a:r>
            <a:r>
              <a:rPr lang="en-US" altLang="zh-CN" sz="2800" dirty="0">
                <a:solidFill>
                  <a:srgbClr val="0000FF"/>
                </a:solidFill>
              </a:rPr>
              <a:t>: </a:t>
            </a:r>
            <a:r>
              <a:rPr lang="zh-CN" altLang="en-US" sz="2800" dirty="0">
                <a:solidFill>
                  <a:srgbClr val="0000FF"/>
                </a:solidFill>
              </a:rPr>
              <a:t>命名下列配合</a:t>
            </a:r>
            <a:r>
              <a:rPr lang="zh-CN" altLang="en-US" sz="2800" dirty="0" smtClean="0">
                <a:solidFill>
                  <a:srgbClr val="0000FF"/>
                </a:solidFill>
              </a:rPr>
              <a:t>物</a:t>
            </a:r>
            <a:endParaRPr lang="zh-CN" altLang="en-US" sz="2800"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09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9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9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9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9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9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9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9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8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9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9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9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9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9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9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9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P spid="80910" grpId="0"/>
      <p:bldP spid="80911" grpId="0"/>
      <p:bldP spid="80912" grpId="0"/>
      <p:bldP spid="80913" grpId="0"/>
      <p:bldP spid="80914" grpId="0"/>
      <p:bldP spid="80915" grpId="0"/>
      <p:bldP spid="80916" grpId="0"/>
      <p:bldP spid="809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 Box 2"/>
          <p:cNvSpPr txBox="1">
            <a:spLocks noChangeArrowheads="1"/>
          </p:cNvSpPr>
          <p:nvPr/>
        </p:nvSpPr>
        <p:spPr bwMode="auto">
          <a:xfrm>
            <a:off x="855663" y="1295400"/>
            <a:ext cx="7602537" cy="523875"/>
          </a:xfrm>
          <a:prstGeom prst="rect">
            <a:avLst/>
          </a:prstGeom>
          <a:noFill/>
          <a:ln w="9525">
            <a:noFill/>
            <a:miter lim="800000"/>
            <a:headEnd/>
            <a:tailEnd/>
          </a:ln>
        </p:spPr>
        <p:txBody>
          <a:bodyPr wrap="square">
            <a:spAutoFit/>
          </a:bodyPr>
          <a:lstStyle/>
          <a:p>
            <a:pPr defTabSz="762000">
              <a:spcBef>
                <a:spcPct val="50000"/>
              </a:spcBef>
              <a:buClr>
                <a:schemeClr val="hlink"/>
              </a:buClr>
            </a:pPr>
            <a:r>
              <a:rPr kumimoji="1" lang="zh-CN" altLang="en-US" sz="2800" dirty="0">
                <a:latin typeface="Times New Roman" pitchFamily="18" charset="0"/>
              </a:rPr>
              <a:t>配合</a:t>
            </a:r>
            <a:r>
              <a:rPr kumimoji="1" lang="zh-CN" altLang="en-US" sz="2800" dirty="0" smtClean="0">
                <a:latin typeface="Times New Roman" pitchFamily="18" charset="0"/>
              </a:rPr>
              <a:t>物</a:t>
            </a:r>
            <a:r>
              <a:rPr kumimoji="1" lang="zh-CN" altLang="en-US" sz="2800" dirty="0" smtClean="0">
                <a:solidFill>
                  <a:srgbClr val="0000FF"/>
                </a:solidFill>
                <a:latin typeface="Times New Roman" pitchFamily="18" charset="0"/>
              </a:rPr>
              <a:t>几何构</a:t>
            </a:r>
            <a:r>
              <a:rPr kumimoji="1" lang="zh-CN" altLang="en-US" sz="2800" dirty="0">
                <a:solidFill>
                  <a:srgbClr val="0000FF"/>
                </a:solidFill>
                <a:latin typeface="Times New Roman" pitchFamily="18" charset="0"/>
              </a:rPr>
              <a:t>型</a:t>
            </a:r>
            <a:r>
              <a:rPr kumimoji="1" lang="zh-CN" altLang="en-US" sz="2800" dirty="0">
                <a:latin typeface="Times New Roman" pitchFamily="18" charset="0"/>
              </a:rPr>
              <a:t>与</a:t>
            </a:r>
            <a:r>
              <a:rPr kumimoji="1" lang="zh-CN" altLang="en-US" sz="2800" dirty="0">
                <a:solidFill>
                  <a:srgbClr val="0000FF"/>
                </a:solidFill>
                <a:latin typeface="Times New Roman" pitchFamily="18" charset="0"/>
              </a:rPr>
              <a:t>配位数</a:t>
            </a:r>
            <a:r>
              <a:rPr kumimoji="1" lang="zh-CN" altLang="en-US" sz="2800" dirty="0">
                <a:latin typeface="Times New Roman" pitchFamily="18" charset="0"/>
              </a:rPr>
              <a:t>的多少密切相关。</a:t>
            </a:r>
          </a:p>
        </p:txBody>
      </p:sp>
      <p:sp>
        <p:nvSpPr>
          <p:cNvPr id="14343" name="Text Box 3"/>
          <p:cNvSpPr txBox="1">
            <a:spLocks noChangeArrowheads="1"/>
          </p:cNvSpPr>
          <p:nvPr/>
        </p:nvSpPr>
        <p:spPr bwMode="auto">
          <a:xfrm>
            <a:off x="1676400" y="4733925"/>
            <a:ext cx="6985000" cy="523875"/>
          </a:xfrm>
          <a:prstGeom prst="rect">
            <a:avLst/>
          </a:prstGeom>
          <a:noFill/>
          <a:ln w="9525">
            <a:noFill/>
            <a:miter lim="800000"/>
            <a:headEnd/>
            <a:tailEnd/>
          </a:ln>
        </p:spPr>
        <p:txBody>
          <a:bodyPr>
            <a:spAutoFit/>
          </a:bodyPr>
          <a:lstStyle/>
          <a:p>
            <a:pPr defTabSz="762000">
              <a:spcBef>
                <a:spcPct val="50000"/>
              </a:spcBef>
              <a:buClr>
                <a:schemeClr val="hlink"/>
              </a:buClr>
            </a:pPr>
            <a:r>
              <a:rPr kumimoji="1" lang="zh-CN" altLang="en-US" sz="2800" dirty="0">
                <a:latin typeface="Times New Roman" pitchFamily="18" charset="0"/>
              </a:rPr>
              <a:t>直线</a:t>
            </a:r>
            <a:r>
              <a:rPr kumimoji="1" lang="zh-CN" altLang="en-US" sz="2800" dirty="0" smtClean="0">
                <a:latin typeface="Times New Roman" pitchFamily="18" charset="0"/>
              </a:rPr>
              <a:t>形        </a:t>
            </a:r>
            <a:r>
              <a:rPr kumimoji="1" lang="zh-CN" altLang="en-US" sz="2800" dirty="0">
                <a:solidFill>
                  <a:srgbClr val="FF0000"/>
                </a:solidFill>
                <a:latin typeface="Times New Roman" pitchFamily="18" charset="0"/>
              </a:rPr>
              <a:t>四面体  平面正方形  </a:t>
            </a:r>
            <a:r>
              <a:rPr kumimoji="1" lang="zh-CN" altLang="en-US" sz="2800" dirty="0" smtClean="0">
                <a:solidFill>
                  <a:srgbClr val="FF0000"/>
                </a:solidFill>
                <a:latin typeface="Times New Roman" pitchFamily="18" charset="0"/>
              </a:rPr>
              <a:t>      </a:t>
            </a:r>
            <a:r>
              <a:rPr kumimoji="1" lang="zh-CN" altLang="en-US" sz="2800" dirty="0" smtClean="0">
                <a:solidFill>
                  <a:srgbClr val="0000FF"/>
                </a:solidFill>
                <a:latin typeface="Times New Roman" pitchFamily="18" charset="0"/>
              </a:rPr>
              <a:t>八面体</a:t>
            </a:r>
            <a:endParaRPr kumimoji="1" lang="zh-CN" altLang="en-US" sz="2800" dirty="0">
              <a:solidFill>
                <a:srgbClr val="0000FF"/>
              </a:solidFill>
              <a:latin typeface="Times New Roman" pitchFamily="18" charset="0"/>
            </a:endParaRPr>
          </a:p>
        </p:txBody>
      </p:sp>
      <p:sp>
        <p:nvSpPr>
          <p:cNvPr id="14344" name="Text Box 4"/>
          <p:cNvSpPr txBox="1">
            <a:spLocks noChangeArrowheads="1"/>
          </p:cNvSpPr>
          <p:nvPr/>
        </p:nvSpPr>
        <p:spPr bwMode="auto">
          <a:xfrm>
            <a:off x="755650" y="2420938"/>
            <a:ext cx="7626350" cy="523220"/>
          </a:xfrm>
          <a:prstGeom prst="rect">
            <a:avLst/>
          </a:prstGeom>
          <a:noFill/>
          <a:ln w="9525">
            <a:noFill/>
            <a:miter lim="800000"/>
            <a:headEnd/>
            <a:tailEnd/>
          </a:ln>
        </p:spPr>
        <p:txBody>
          <a:bodyPr wrap="square">
            <a:spAutoFit/>
          </a:bodyPr>
          <a:lstStyle/>
          <a:p>
            <a:pPr defTabSz="762000">
              <a:spcBef>
                <a:spcPct val="50000"/>
              </a:spcBef>
              <a:buClr>
                <a:schemeClr val="hlink"/>
              </a:buClr>
            </a:pPr>
            <a:r>
              <a:rPr kumimoji="1" lang="zh-CN" altLang="en-US" sz="2800" dirty="0"/>
              <a:t>配位数  </a:t>
            </a:r>
            <a:r>
              <a:rPr kumimoji="1" lang="zh-CN" altLang="en-US" sz="2800" dirty="0" smtClean="0"/>
              <a:t>   </a:t>
            </a:r>
            <a:r>
              <a:rPr kumimoji="1" lang="en-US" altLang="zh-CN" sz="2800" dirty="0">
                <a:latin typeface="Times New Roman" pitchFamily="18" charset="0"/>
              </a:rPr>
              <a:t>2                        </a:t>
            </a:r>
            <a:r>
              <a:rPr kumimoji="1" lang="en-US" altLang="zh-CN" sz="2800" dirty="0" smtClean="0">
                <a:latin typeface="Times New Roman" pitchFamily="18" charset="0"/>
              </a:rPr>
              <a:t>  </a:t>
            </a:r>
            <a:r>
              <a:rPr kumimoji="1" lang="en-US" altLang="zh-CN" sz="2800" dirty="0" smtClean="0">
                <a:solidFill>
                  <a:srgbClr val="FF0000"/>
                </a:solidFill>
                <a:latin typeface="Times New Roman" pitchFamily="18" charset="0"/>
              </a:rPr>
              <a:t>4</a:t>
            </a:r>
            <a:r>
              <a:rPr kumimoji="1" lang="en-US" altLang="zh-CN" sz="2800" dirty="0" smtClean="0">
                <a:latin typeface="Times New Roman" pitchFamily="18" charset="0"/>
              </a:rPr>
              <a:t>                               </a:t>
            </a:r>
            <a:r>
              <a:rPr kumimoji="1" lang="en-US" altLang="zh-CN" sz="2800" dirty="0">
                <a:latin typeface="Times New Roman" pitchFamily="18" charset="0"/>
              </a:rPr>
              <a:t>6</a:t>
            </a:r>
          </a:p>
        </p:txBody>
      </p:sp>
      <p:sp>
        <p:nvSpPr>
          <p:cNvPr id="14345" name="Text Box 5"/>
          <p:cNvSpPr txBox="1">
            <a:spLocks noChangeArrowheads="1"/>
          </p:cNvSpPr>
          <p:nvPr/>
        </p:nvSpPr>
        <p:spPr bwMode="auto">
          <a:xfrm>
            <a:off x="827088" y="5661025"/>
            <a:ext cx="720725" cy="523875"/>
          </a:xfrm>
          <a:prstGeom prst="rect">
            <a:avLst/>
          </a:prstGeom>
          <a:noFill/>
          <a:ln w="9525">
            <a:noFill/>
            <a:miter lim="800000"/>
            <a:headEnd/>
            <a:tailEnd/>
          </a:ln>
        </p:spPr>
        <p:txBody>
          <a:bodyPr>
            <a:spAutoFit/>
          </a:bodyPr>
          <a:lstStyle/>
          <a:p>
            <a:pPr defTabSz="762000">
              <a:spcBef>
                <a:spcPct val="50000"/>
              </a:spcBef>
              <a:buClr>
                <a:schemeClr val="hlink"/>
              </a:buClr>
            </a:pPr>
            <a:r>
              <a:rPr kumimoji="1" lang="zh-CN" altLang="en-US" sz="2800">
                <a:latin typeface="Times New Roman" pitchFamily="18" charset="0"/>
              </a:rPr>
              <a:t>例</a:t>
            </a:r>
          </a:p>
        </p:txBody>
      </p:sp>
      <p:graphicFrame>
        <p:nvGraphicFramePr>
          <p:cNvPr id="14338" name="Object 6"/>
          <p:cNvGraphicFramePr>
            <a:graphicFrameLocks noChangeAspect="1"/>
          </p:cNvGraphicFramePr>
          <p:nvPr/>
        </p:nvGraphicFramePr>
        <p:xfrm>
          <a:off x="1600200" y="5661025"/>
          <a:ext cx="1728788" cy="615950"/>
        </p:xfrm>
        <a:graphic>
          <a:graphicData uri="http://schemas.openxmlformats.org/presentationml/2006/ole">
            <p:oleObj spid="_x0000_s14338" name="公式" r:id="rId3" imgW="672840" imgH="241200" progId="Equations">
              <p:embed/>
            </p:oleObj>
          </a:graphicData>
        </a:graphic>
      </p:graphicFrame>
      <p:graphicFrame>
        <p:nvGraphicFramePr>
          <p:cNvPr id="14339" name="Object 7"/>
          <p:cNvGraphicFramePr>
            <a:graphicFrameLocks noChangeAspect="1"/>
          </p:cNvGraphicFramePr>
          <p:nvPr/>
        </p:nvGraphicFramePr>
        <p:xfrm>
          <a:off x="3733800" y="5699125"/>
          <a:ext cx="1219200" cy="609600"/>
        </p:xfrm>
        <a:graphic>
          <a:graphicData uri="http://schemas.openxmlformats.org/presentationml/2006/ole">
            <p:oleObj spid="_x0000_s14339" name="公式" r:id="rId4" imgW="457200" imgH="228600" progId="Equations">
              <p:embed/>
            </p:oleObj>
          </a:graphicData>
        </a:graphic>
      </p:graphicFrame>
      <p:graphicFrame>
        <p:nvGraphicFramePr>
          <p:cNvPr id="14340" name="Object 8"/>
          <p:cNvGraphicFramePr>
            <a:graphicFrameLocks noChangeAspect="1"/>
          </p:cNvGraphicFramePr>
          <p:nvPr/>
        </p:nvGraphicFramePr>
        <p:xfrm>
          <a:off x="5254625" y="5661025"/>
          <a:ext cx="1622425" cy="585788"/>
        </p:xfrm>
        <a:graphic>
          <a:graphicData uri="http://schemas.openxmlformats.org/presentationml/2006/ole">
            <p:oleObj spid="_x0000_s14340" name="公式" r:id="rId5" imgW="634680" imgH="228600" progId="Equations">
              <p:embed/>
            </p:oleObj>
          </a:graphicData>
        </a:graphic>
      </p:graphicFrame>
      <p:graphicFrame>
        <p:nvGraphicFramePr>
          <p:cNvPr id="14341" name="Object 9"/>
          <p:cNvGraphicFramePr>
            <a:graphicFrameLocks noChangeAspect="1"/>
          </p:cNvGraphicFramePr>
          <p:nvPr/>
        </p:nvGraphicFramePr>
        <p:xfrm>
          <a:off x="7215187" y="5589588"/>
          <a:ext cx="1624013" cy="638175"/>
        </p:xfrm>
        <a:graphic>
          <a:graphicData uri="http://schemas.openxmlformats.org/presentationml/2006/ole">
            <p:oleObj spid="_x0000_s14341" name="公式" r:id="rId6" imgW="609480" imgH="241200" progId="Equations">
              <p:embed/>
            </p:oleObj>
          </a:graphicData>
        </a:graphic>
      </p:graphicFrame>
      <p:sp>
        <p:nvSpPr>
          <p:cNvPr id="14347" name="Text Box 11"/>
          <p:cNvSpPr txBox="1">
            <a:spLocks noChangeArrowheads="1"/>
          </p:cNvSpPr>
          <p:nvPr/>
        </p:nvSpPr>
        <p:spPr bwMode="auto">
          <a:xfrm>
            <a:off x="863600" y="3357563"/>
            <a:ext cx="615950" cy="1728787"/>
          </a:xfrm>
          <a:prstGeom prst="rect">
            <a:avLst/>
          </a:prstGeom>
          <a:noFill/>
          <a:ln w="9525">
            <a:noFill/>
            <a:miter lim="800000"/>
            <a:headEnd/>
            <a:tailEnd/>
          </a:ln>
        </p:spPr>
        <p:txBody>
          <a:bodyPr vert="eaVert">
            <a:spAutoFit/>
          </a:bodyPr>
          <a:lstStyle/>
          <a:p>
            <a:pPr>
              <a:spcBef>
                <a:spcPct val="50000"/>
              </a:spcBef>
              <a:buClr>
                <a:schemeClr val="hlink"/>
              </a:buClr>
            </a:pPr>
            <a:r>
              <a:rPr kumimoji="1" lang="zh-CN" altLang="en-US" sz="2800"/>
              <a:t>空间构型</a:t>
            </a:r>
            <a:endParaRPr lang="zh-CN" altLang="en-US" sz="2800"/>
          </a:p>
        </p:txBody>
      </p:sp>
      <p:pic>
        <p:nvPicPr>
          <p:cNvPr id="14348" name="Picture 12" descr="AB4"/>
          <p:cNvPicPr>
            <a:picLocks noChangeAspect="1" noChangeArrowheads="1"/>
          </p:cNvPicPr>
          <p:nvPr/>
        </p:nvPicPr>
        <p:blipFill>
          <a:blip r:embed="rId7" cstate="print"/>
          <a:srcRect/>
          <a:stretch>
            <a:fillRect/>
          </a:stretch>
        </p:blipFill>
        <p:spPr bwMode="auto">
          <a:xfrm>
            <a:off x="3429000" y="2971800"/>
            <a:ext cx="1379538" cy="1524000"/>
          </a:xfrm>
          <a:prstGeom prst="rect">
            <a:avLst/>
          </a:prstGeom>
          <a:noFill/>
          <a:ln w="9525">
            <a:noFill/>
            <a:miter lim="800000"/>
            <a:headEnd/>
            <a:tailEnd/>
          </a:ln>
        </p:spPr>
      </p:pic>
      <p:pic>
        <p:nvPicPr>
          <p:cNvPr id="14349" name="Picture 13" descr="AB2"/>
          <p:cNvPicPr>
            <a:picLocks noChangeAspect="1" noChangeArrowheads="1"/>
          </p:cNvPicPr>
          <p:nvPr/>
        </p:nvPicPr>
        <p:blipFill>
          <a:blip r:embed="rId8" cstate="print"/>
          <a:srcRect/>
          <a:stretch>
            <a:fillRect/>
          </a:stretch>
        </p:blipFill>
        <p:spPr bwMode="auto">
          <a:xfrm>
            <a:off x="1768475" y="3505200"/>
            <a:ext cx="1508125" cy="265113"/>
          </a:xfrm>
          <a:prstGeom prst="rect">
            <a:avLst/>
          </a:prstGeom>
          <a:noFill/>
          <a:ln w="9525">
            <a:noFill/>
            <a:miter lim="800000"/>
            <a:headEnd/>
            <a:tailEnd/>
          </a:ln>
        </p:spPr>
      </p:pic>
      <p:pic>
        <p:nvPicPr>
          <p:cNvPr id="14350" name="Picture 14" descr="AB6"/>
          <p:cNvPicPr>
            <a:picLocks noChangeAspect="1" noChangeArrowheads="1"/>
          </p:cNvPicPr>
          <p:nvPr/>
        </p:nvPicPr>
        <p:blipFill>
          <a:blip r:embed="rId9" cstate="print"/>
          <a:srcRect/>
          <a:stretch>
            <a:fillRect/>
          </a:stretch>
        </p:blipFill>
        <p:spPr bwMode="auto">
          <a:xfrm>
            <a:off x="6705600" y="2667000"/>
            <a:ext cx="2057400" cy="2005013"/>
          </a:xfrm>
          <a:prstGeom prst="rect">
            <a:avLst/>
          </a:prstGeom>
          <a:noFill/>
          <a:ln w="9525">
            <a:noFill/>
            <a:miter lim="800000"/>
            <a:headEnd/>
            <a:tailEnd/>
          </a:ln>
        </p:spPr>
      </p:pic>
      <p:pic>
        <p:nvPicPr>
          <p:cNvPr id="14351" name="Picture 15" descr="AB4-1"/>
          <p:cNvPicPr>
            <a:picLocks noChangeAspect="1" noChangeArrowheads="1"/>
          </p:cNvPicPr>
          <p:nvPr/>
        </p:nvPicPr>
        <p:blipFill>
          <a:blip r:embed="rId10" cstate="print"/>
          <a:srcRect/>
          <a:stretch>
            <a:fillRect/>
          </a:stretch>
        </p:blipFill>
        <p:spPr bwMode="auto">
          <a:xfrm>
            <a:off x="5257800" y="3124200"/>
            <a:ext cx="1371600" cy="1350963"/>
          </a:xfrm>
          <a:prstGeom prst="rect">
            <a:avLst/>
          </a:prstGeom>
          <a:noFill/>
          <a:ln w="9525">
            <a:noFill/>
            <a:miter lim="800000"/>
            <a:headEnd/>
            <a:tailEnd/>
          </a:ln>
        </p:spPr>
      </p:pic>
      <p:sp>
        <p:nvSpPr>
          <p:cNvPr id="16" name="灯片编号占位符 15"/>
          <p:cNvSpPr>
            <a:spLocks noGrp="1"/>
          </p:cNvSpPr>
          <p:nvPr>
            <p:ph type="sldNum" sz="quarter" idx="12"/>
          </p:nvPr>
        </p:nvSpPr>
        <p:spPr/>
        <p:txBody>
          <a:bodyPr/>
          <a:lstStyle/>
          <a:p>
            <a:pPr>
              <a:defRPr/>
            </a:pPr>
            <a:fld id="{1E39ABA8-C719-4038-AA13-797BF967B576}" type="slidenum">
              <a:rPr lang="en-US" altLang="zh-CN" smtClean="0"/>
              <a:pPr>
                <a:defRPr/>
              </a:pPr>
              <a:t>23</a:t>
            </a:fld>
            <a:endParaRPr lang="en-US" altLang="zh-CN"/>
          </a:p>
        </p:txBody>
      </p:sp>
      <p:sp>
        <p:nvSpPr>
          <p:cNvPr id="18" name="Text Box 2"/>
          <p:cNvSpPr txBox="1">
            <a:spLocks noChangeArrowheads="1"/>
          </p:cNvSpPr>
          <p:nvPr/>
        </p:nvSpPr>
        <p:spPr bwMode="auto">
          <a:xfrm>
            <a:off x="1295400" y="304800"/>
            <a:ext cx="6172200" cy="584775"/>
          </a:xfrm>
          <a:prstGeom prst="rect">
            <a:avLst/>
          </a:prstGeom>
          <a:noFill/>
          <a:ln w="9525">
            <a:noFill/>
            <a:miter lim="800000"/>
            <a:headEnd/>
            <a:tailEnd/>
          </a:ln>
        </p:spPr>
        <p:txBody>
          <a:bodyPr wrap="square">
            <a:spAutoFit/>
          </a:bodyPr>
          <a:lstStyle/>
          <a:p>
            <a:pPr defTabSz="762000">
              <a:buClr>
                <a:schemeClr val="hlink"/>
              </a:buClr>
            </a:pPr>
            <a:r>
              <a:rPr kumimoji="1" lang="en-US" altLang="zh-CN" sz="3200" dirty="0">
                <a:solidFill>
                  <a:srgbClr val="006600"/>
                </a:solidFill>
                <a:latin typeface="Times New Roman" pitchFamily="18" charset="0"/>
              </a:rPr>
              <a:t>§</a:t>
            </a:r>
            <a:r>
              <a:rPr kumimoji="1" lang="en-US" altLang="zh-CN" sz="3200" dirty="0" smtClean="0">
                <a:solidFill>
                  <a:srgbClr val="006600"/>
                </a:solidFill>
                <a:latin typeface="Times New Roman" pitchFamily="18" charset="0"/>
              </a:rPr>
              <a:t>13.2</a:t>
            </a:r>
            <a:r>
              <a:rPr kumimoji="1" lang="en-US" altLang="zh-CN" sz="3200" dirty="0" smtClean="0">
                <a:solidFill>
                  <a:srgbClr val="006600"/>
                </a:solidFill>
                <a:latin typeface="宋体" pitchFamily="2" charset="-122"/>
              </a:rPr>
              <a:t>  </a:t>
            </a:r>
            <a:r>
              <a:rPr kumimoji="1" lang="zh-CN" altLang="en-US" sz="3200" dirty="0" smtClean="0">
                <a:solidFill>
                  <a:srgbClr val="006600"/>
                </a:solidFill>
                <a:latin typeface="华文行楷" pitchFamily="2" charset="-122"/>
                <a:ea typeface="华文行楷" pitchFamily="2" charset="-122"/>
              </a:rPr>
              <a:t>配位化合</a:t>
            </a:r>
            <a:r>
              <a:rPr kumimoji="1" lang="zh-CN" altLang="en-US" sz="3200" dirty="0">
                <a:solidFill>
                  <a:srgbClr val="006600"/>
                </a:solidFill>
                <a:latin typeface="华文行楷" pitchFamily="2" charset="-122"/>
                <a:ea typeface="华文行楷" pitchFamily="2" charset="-122"/>
              </a:rPr>
              <a:t>物</a:t>
            </a:r>
            <a:r>
              <a:rPr kumimoji="1" lang="zh-CN" altLang="en-US" sz="3200" dirty="0" smtClean="0">
                <a:solidFill>
                  <a:srgbClr val="006600"/>
                </a:solidFill>
                <a:latin typeface="华文行楷" pitchFamily="2" charset="-122"/>
                <a:ea typeface="华文行楷" pitchFamily="2" charset="-122"/>
              </a:rPr>
              <a:t>的立体异构</a:t>
            </a:r>
            <a:endParaRPr kumimoji="1" lang="zh-CN" altLang="en-US" sz="3200" b="0" dirty="0">
              <a:solidFill>
                <a:srgbClr val="006600"/>
              </a:solidFill>
              <a:latin typeface="华文行楷" pitchFamily="2" charset="-122"/>
              <a:ea typeface="华文行楷"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
          <p:cNvSpPr txBox="1">
            <a:spLocks noChangeArrowheads="1"/>
          </p:cNvSpPr>
          <p:nvPr/>
        </p:nvSpPr>
        <p:spPr bwMode="auto">
          <a:xfrm>
            <a:off x="1295400" y="4362450"/>
            <a:ext cx="1295400" cy="579438"/>
          </a:xfrm>
          <a:prstGeom prst="rect">
            <a:avLst/>
          </a:prstGeom>
          <a:noFill/>
          <a:ln w="9525">
            <a:noFill/>
            <a:miter lim="800000"/>
            <a:headEnd/>
            <a:tailEnd/>
          </a:ln>
        </p:spPr>
        <p:txBody>
          <a:bodyPr>
            <a:spAutoFit/>
          </a:bodyPr>
          <a:lstStyle/>
          <a:p>
            <a:pPr defTabSz="762000">
              <a:spcBef>
                <a:spcPct val="50000"/>
              </a:spcBef>
              <a:buClr>
                <a:schemeClr val="hlink"/>
              </a:buClr>
            </a:pPr>
            <a:r>
              <a:rPr kumimoji="1" lang="zh-CN" altLang="en-US" sz="3200">
                <a:latin typeface="Times New Roman" pitchFamily="18" charset="0"/>
              </a:rPr>
              <a:t>例：</a:t>
            </a:r>
          </a:p>
        </p:txBody>
      </p:sp>
      <p:graphicFrame>
        <p:nvGraphicFramePr>
          <p:cNvPr id="15362" name="Object 3"/>
          <p:cNvGraphicFramePr>
            <a:graphicFrameLocks noChangeAspect="1"/>
          </p:cNvGraphicFramePr>
          <p:nvPr/>
        </p:nvGraphicFramePr>
        <p:xfrm>
          <a:off x="2627313" y="4365625"/>
          <a:ext cx="904875" cy="635000"/>
        </p:xfrm>
        <a:graphic>
          <a:graphicData uri="http://schemas.openxmlformats.org/presentationml/2006/ole">
            <p:oleObj spid="_x0000_s15362" name="公式" r:id="rId3" imgW="342720" imgH="241200" progId="Equations">
              <p:embed/>
            </p:oleObj>
          </a:graphicData>
        </a:graphic>
      </p:graphicFrame>
      <p:graphicFrame>
        <p:nvGraphicFramePr>
          <p:cNvPr id="15363" name="Object 4"/>
          <p:cNvGraphicFramePr>
            <a:graphicFrameLocks noChangeAspect="1"/>
          </p:cNvGraphicFramePr>
          <p:nvPr/>
        </p:nvGraphicFramePr>
        <p:xfrm>
          <a:off x="4673600" y="4365625"/>
          <a:ext cx="1266825" cy="665163"/>
        </p:xfrm>
        <a:graphic>
          <a:graphicData uri="http://schemas.openxmlformats.org/presentationml/2006/ole">
            <p:oleObj spid="_x0000_s15363" name="公式" r:id="rId4" imgW="457200" imgH="241200" progId="Equations">
              <p:embed/>
            </p:oleObj>
          </a:graphicData>
        </a:graphic>
      </p:graphicFrame>
      <p:graphicFrame>
        <p:nvGraphicFramePr>
          <p:cNvPr id="15364" name="Object 5"/>
          <p:cNvGraphicFramePr>
            <a:graphicFrameLocks noChangeAspect="1"/>
          </p:cNvGraphicFramePr>
          <p:nvPr/>
        </p:nvGraphicFramePr>
        <p:xfrm>
          <a:off x="6637338" y="4437063"/>
          <a:ext cx="1535112" cy="628650"/>
        </p:xfrm>
        <a:graphic>
          <a:graphicData uri="http://schemas.openxmlformats.org/presentationml/2006/ole">
            <p:oleObj spid="_x0000_s15364" name="公式" r:id="rId5" imgW="558720" imgH="228600" progId="Equations">
              <p:embed/>
            </p:oleObj>
          </a:graphicData>
        </a:graphic>
      </p:graphicFrame>
      <p:sp>
        <p:nvSpPr>
          <p:cNvPr id="15366" name="Text Box 6"/>
          <p:cNvSpPr txBox="1">
            <a:spLocks noChangeArrowheads="1"/>
          </p:cNvSpPr>
          <p:nvPr/>
        </p:nvSpPr>
        <p:spPr bwMode="auto">
          <a:xfrm>
            <a:off x="2339975" y="3209925"/>
            <a:ext cx="6119813" cy="579438"/>
          </a:xfrm>
          <a:prstGeom prst="rect">
            <a:avLst/>
          </a:prstGeom>
          <a:noFill/>
          <a:ln w="9525">
            <a:noFill/>
            <a:miter lim="800000"/>
            <a:headEnd/>
            <a:tailEnd/>
          </a:ln>
        </p:spPr>
        <p:txBody>
          <a:bodyPr>
            <a:spAutoFit/>
          </a:bodyPr>
          <a:lstStyle/>
          <a:p>
            <a:pPr defTabSz="762000">
              <a:spcBef>
                <a:spcPct val="50000"/>
              </a:spcBef>
              <a:buClr>
                <a:schemeClr val="hlink"/>
              </a:buClr>
            </a:pPr>
            <a:r>
              <a:rPr kumimoji="1" lang="zh-CN" altLang="en-US" sz="3200" dirty="0">
                <a:latin typeface="Times New Roman" pitchFamily="18" charset="0"/>
              </a:rPr>
              <a:t>三角形          </a:t>
            </a:r>
            <a:r>
              <a:rPr kumimoji="1" lang="zh-CN" altLang="en-US" sz="3200" dirty="0">
                <a:solidFill>
                  <a:srgbClr val="FF0000"/>
                </a:solidFill>
                <a:latin typeface="Times New Roman" pitchFamily="18" charset="0"/>
              </a:rPr>
              <a:t>四方锥       三角双锥</a:t>
            </a:r>
          </a:p>
        </p:txBody>
      </p:sp>
      <p:sp>
        <p:nvSpPr>
          <p:cNvPr id="15367" name="Text Box 7"/>
          <p:cNvSpPr txBox="1">
            <a:spLocks noChangeArrowheads="1"/>
          </p:cNvSpPr>
          <p:nvPr/>
        </p:nvSpPr>
        <p:spPr bwMode="auto">
          <a:xfrm>
            <a:off x="971550" y="833438"/>
            <a:ext cx="5976938" cy="579437"/>
          </a:xfrm>
          <a:prstGeom prst="rect">
            <a:avLst/>
          </a:prstGeom>
          <a:noFill/>
          <a:ln w="9525">
            <a:noFill/>
            <a:miter lim="800000"/>
            <a:headEnd/>
            <a:tailEnd/>
          </a:ln>
        </p:spPr>
        <p:txBody>
          <a:bodyPr>
            <a:spAutoFit/>
          </a:bodyPr>
          <a:lstStyle/>
          <a:p>
            <a:pPr defTabSz="762000">
              <a:spcBef>
                <a:spcPct val="50000"/>
              </a:spcBef>
              <a:buClr>
                <a:schemeClr val="hlink"/>
              </a:buClr>
            </a:pPr>
            <a:r>
              <a:rPr kumimoji="1" lang="zh-CN" altLang="en-US" sz="3200" dirty="0"/>
              <a:t>配位数      </a:t>
            </a:r>
            <a:r>
              <a:rPr kumimoji="1" lang="en-US" altLang="zh-CN" sz="3200" dirty="0">
                <a:latin typeface="Times New Roman" pitchFamily="18" charset="0"/>
              </a:rPr>
              <a:t>3                             </a:t>
            </a:r>
            <a:r>
              <a:rPr kumimoji="1" lang="en-US" altLang="zh-CN" sz="3200" dirty="0">
                <a:solidFill>
                  <a:srgbClr val="FF0000"/>
                </a:solidFill>
                <a:latin typeface="Times New Roman" pitchFamily="18" charset="0"/>
              </a:rPr>
              <a:t>5</a:t>
            </a:r>
            <a:r>
              <a:rPr kumimoji="1" lang="en-US" altLang="zh-CN" sz="3200" dirty="0">
                <a:latin typeface="Times New Roman" pitchFamily="18" charset="0"/>
              </a:rPr>
              <a:t>   </a:t>
            </a:r>
          </a:p>
        </p:txBody>
      </p:sp>
      <p:sp>
        <p:nvSpPr>
          <p:cNvPr id="15368" name="Text Box 8"/>
          <p:cNvSpPr txBox="1">
            <a:spLocks noChangeArrowheads="1"/>
          </p:cNvSpPr>
          <p:nvPr/>
        </p:nvSpPr>
        <p:spPr bwMode="auto">
          <a:xfrm>
            <a:off x="1258888" y="2060575"/>
            <a:ext cx="671512" cy="1728788"/>
          </a:xfrm>
          <a:prstGeom prst="rect">
            <a:avLst/>
          </a:prstGeom>
          <a:noFill/>
          <a:ln w="9525">
            <a:noFill/>
            <a:miter lim="800000"/>
            <a:headEnd/>
            <a:tailEnd/>
          </a:ln>
        </p:spPr>
        <p:txBody>
          <a:bodyPr vert="eaVert">
            <a:spAutoFit/>
          </a:bodyPr>
          <a:lstStyle/>
          <a:p>
            <a:pPr>
              <a:spcBef>
                <a:spcPct val="50000"/>
              </a:spcBef>
              <a:buClr>
                <a:schemeClr val="hlink"/>
              </a:buClr>
            </a:pPr>
            <a:r>
              <a:rPr kumimoji="1" lang="zh-CN" altLang="en-US" sz="3200"/>
              <a:t>空间构型</a:t>
            </a:r>
            <a:endParaRPr lang="zh-CN" altLang="en-US"/>
          </a:p>
        </p:txBody>
      </p:sp>
      <p:pic>
        <p:nvPicPr>
          <p:cNvPr id="15369" name="Picture 9" descr="AB3"/>
          <p:cNvPicPr>
            <a:picLocks noChangeAspect="1" noChangeArrowheads="1"/>
          </p:cNvPicPr>
          <p:nvPr/>
        </p:nvPicPr>
        <p:blipFill>
          <a:blip r:embed="rId6" cstate="print"/>
          <a:srcRect/>
          <a:stretch>
            <a:fillRect/>
          </a:stretch>
        </p:blipFill>
        <p:spPr bwMode="auto">
          <a:xfrm>
            <a:off x="2362200" y="1676400"/>
            <a:ext cx="1412875" cy="1238250"/>
          </a:xfrm>
          <a:prstGeom prst="rect">
            <a:avLst/>
          </a:prstGeom>
          <a:noFill/>
          <a:ln w="9525">
            <a:noFill/>
            <a:miter lim="800000"/>
            <a:headEnd/>
            <a:tailEnd/>
          </a:ln>
        </p:spPr>
      </p:pic>
      <p:pic>
        <p:nvPicPr>
          <p:cNvPr id="15370" name="Picture 10" descr="AB5"/>
          <p:cNvPicPr>
            <a:picLocks noChangeAspect="1" noChangeArrowheads="1"/>
          </p:cNvPicPr>
          <p:nvPr/>
        </p:nvPicPr>
        <p:blipFill>
          <a:blip r:embed="rId7" cstate="print"/>
          <a:srcRect/>
          <a:stretch>
            <a:fillRect/>
          </a:stretch>
        </p:blipFill>
        <p:spPr bwMode="auto">
          <a:xfrm>
            <a:off x="6248400" y="1219200"/>
            <a:ext cx="1828800" cy="1828800"/>
          </a:xfrm>
          <a:prstGeom prst="rect">
            <a:avLst/>
          </a:prstGeom>
          <a:noFill/>
          <a:ln w="9525">
            <a:noFill/>
            <a:miter lim="800000"/>
            <a:headEnd/>
            <a:tailEnd/>
          </a:ln>
        </p:spPr>
      </p:pic>
      <p:pic>
        <p:nvPicPr>
          <p:cNvPr id="15371" name="Picture 11" descr="AB5-1"/>
          <p:cNvPicPr>
            <a:picLocks noChangeAspect="1" noChangeArrowheads="1"/>
          </p:cNvPicPr>
          <p:nvPr/>
        </p:nvPicPr>
        <p:blipFill>
          <a:blip r:embed="rId8" cstate="print"/>
          <a:srcRect/>
          <a:stretch>
            <a:fillRect/>
          </a:stretch>
        </p:blipFill>
        <p:spPr bwMode="auto">
          <a:xfrm>
            <a:off x="4495800" y="1463675"/>
            <a:ext cx="1676400" cy="1508125"/>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pPr>
              <a:defRPr/>
            </a:pPr>
            <a:fld id="{EA22F68D-8FDD-47CE-AB41-88183EF542CE}" type="slidenum">
              <a:rPr lang="en-US" altLang="zh-CN" smtClean="0"/>
              <a:pPr>
                <a:defRPr/>
              </a:pPr>
              <a:t>24</a:t>
            </a:fld>
            <a:endParaRPr lang="en-US" altLang="zh-C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554472D-F3DB-42CF-B7AC-6437771D0D6F}" type="slidenum">
              <a:rPr lang="en-US" altLang="zh-CN"/>
              <a:pPr/>
              <a:t>25</a:t>
            </a:fld>
            <a:endParaRPr lang="en-US" altLang="zh-CN"/>
          </a:p>
        </p:txBody>
      </p:sp>
      <p:sp>
        <p:nvSpPr>
          <p:cNvPr id="82954" name="Rectangle 10"/>
          <p:cNvSpPr>
            <a:spLocks noChangeArrowheads="1"/>
          </p:cNvSpPr>
          <p:nvPr/>
        </p:nvSpPr>
        <p:spPr bwMode="auto">
          <a:xfrm>
            <a:off x="311150" y="1305407"/>
            <a:ext cx="8604250" cy="4638193"/>
          </a:xfrm>
          <a:prstGeom prst="rect">
            <a:avLst/>
          </a:prstGeom>
          <a:noFill/>
          <a:ln w="9525">
            <a:noFill/>
            <a:miter lim="800000"/>
            <a:headEnd/>
            <a:tailEnd/>
          </a:ln>
          <a:effectLst/>
        </p:spPr>
        <p:txBody>
          <a:bodyPr>
            <a:spAutoFit/>
          </a:bodyPr>
          <a:lstStyle/>
          <a:p>
            <a:pPr>
              <a:lnSpc>
                <a:spcPct val="125000"/>
              </a:lnSpc>
              <a:spcBef>
                <a:spcPct val="30000"/>
              </a:spcBef>
            </a:pPr>
            <a:r>
              <a:rPr kumimoji="1" lang="zh-CN" altLang="en-US" sz="2800" b="1" dirty="0" smtClean="0">
                <a:latin typeface="Times New Roman" pitchFamily="18" charset="0"/>
              </a:rPr>
              <a:t>       配</a:t>
            </a:r>
            <a:r>
              <a:rPr kumimoji="1" lang="zh-CN" altLang="en-US" sz="2800" b="1" dirty="0">
                <a:latin typeface="Times New Roman" pitchFamily="18" charset="0"/>
              </a:rPr>
              <a:t>位单元组成相同但</a:t>
            </a:r>
            <a:r>
              <a:rPr kumimoji="1" lang="zh-CN" altLang="en-US" sz="2800" b="1" dirty="0">
                <a:solidFill>
                  <a:srgbClr val="0000FF"/>
                </a:solidFill>
                <a:latin typeface="Times New Roman" pitchFamily="18" charset="0"/>
              </a:rPr>
              <a:t>键连关系</a:t>
            </a:r>
            <a:r>
              <a:rPr kumimoji="1" lang="zh-CN" altLang="en-US" sz="2800" b="1" dirty="0">
                <a:latin typeface="Times New Roman" pitchFamily="18" charset="0"/>
              </a:rPr>
              <a:t>不同。</a:t>
            </a:r>
          </a:p>
          <a:p>
            <a:pPr>
              <a:lnSpc>
                <a:spcPct val="125000"/>
              </a:lnSpc>
              <a:spcBef>
                <a:spcPct val="30000"/>
              </a:spcBef>
            </a:pPr>
            <a:r>
              <a:rPr kumimoji="1" lang="en-US" altLang="zh-CN" sz="2800" b="1" dirty="0">
                <a:solidFill>
                  <a:srgbClr val="FF0000"/>
                </a:solidFill>
                <a:latin typeface="Times New Roman" pitchFamily="18" charset="0"/>
              </a:rPr>
              <a:t>(1</a:t>
            </a:r>
            <a:r>
              <a:rPr kumimoji="1" lang="en-US" altLang="zh-CN" sz="2800" b="1" dirty="0" smtClean="0">
                <a:solidFill>
                  <a:srgbClr val="FF0000"/>
                </a:solidFill>
                <a:latin typeface="Times New Roman" pitchFamily="18" charset="0"/>
              </a:rPr>
              <a:t>) </a:t>
            </a:r>
            <a:r>
              <a:rPr kumimoji="1" lang="zh-CN" altLang="en-US" sz="2800" b="1" dirty="0" smtClean="0">
                <a:solidFill>
                  <a:srgbClr val="FF0000"/>
                </a:solidFill>
                <a:latin typeface="Times New Roman" pitchFamily="18" charset="0"/>
              </a:rPr>
              <a:t>电离</a:t>
            </a:r>
            <a:r>
              <a:rPr kumimoji="1" lang="zh-CN" altLang="en-US" sz="2800" b="1" dirty="0">
                <a:solidFill>
                  <a:srgbClr val="FF0000"/>
                </a:solidFill>
                <a:latin typeface="Times New Roman" pitchFamily="18" charset="0"/>
              </a:rPr>
              <a:t>异构 </a:t>
            </a:r>
          </a:p>
          <a:p>
            <a:pPr>
              <a:lnSpc>
                <a:spcPct val="125000"/>
              </a:lnSpc>
              <a:spcBef>
                <a:spcPct val="30000"/>
              </a:spcBef>
            </a:pPr>
            <a:r>
              <a:rPr kumimoji="1" lang="zh-CN" altLang="en-US" sz="2800" b="1" dirty="0">
                <a:solidFill>
                  <a:srgbClr val="0000CC"/>
                </a:solidFill>
                <a:latin typeface="Times New Roman" pitchFamily="18" charset="0"/>
              </a:rPr>
              <a:t>        </a:t>
            </a:r>
            <a:r>
              <a:rPr kumimoji="1" lang="zh-CN" altLang="en-US" sz="2800" b="1" dirty="0">
                <a:solidFill>
                  <a:srgbClr val="000000"/>
                </a:solidFill>
                <a:latin typeface="Times New Roman" pitchFamily="18" charset="0"/>
              </a:rPr>
              <a:t>如</a:t>
            </a:r>
            <a:r>
              <a:rPr kumimoji="1" lang="zh-CN" altLang="en-US" sz="2800" b="1" dirty="0">
                <a:solidFill>
                  <a:srgbClr val="0000CC"/>
                </a:solidFill>
                <a:latin typeface="Times New Roman" pitchFamily="18" charset="0"/>
              </a:rPr>
              <a:t> </a:t>
            </a:r>
            <a:r>
              <a:rPr kumimoji="1" lang="en-US" altLang="zh-CN" sz="2800" b="1" dirty="0">
                <a:solidFill>
                  <a:srgbClr val="000000"/>
                </a:solidFill>
                <a:latin typeface="Times New Roman" pitchFamily="18" charset="0"/>
              </a:rPr>
              <a:t>[</a:t>
            </a:r>
            <a:r>
              <a:rPr kumimoji="1" lang="en-US" altLang="zh-CN" sz="2800" b="1" dirty="0" err="1">
                <a:solidFill>
                  <a:srgbClr val="000000"/>
                </a:solidFill>
                <a:latin typeface="Times New Roman" pitchFamily="18" charset="0"/>
              </a:rPr>
              <a:t>CoBr</a:t>
            </a:r>
            <a:r>
              <a:rPr kumimoji="1" lang="en-US" altLang="zh-CN" sz="2800" b="1" dirty="0">
                <a:solidFill>
                  <a:srgbClr val="000000"/>
                </a:solidFill>
                <a:latin typeface="Times New Roman" pitchFamily="18" charset="0"/>
              </a:rPr>
              <a:t>(NH</a:t>
            </a:r>
            <a:r>
              <a:rPr kumimoji="1" lang="en-US" altLang="zh-CN" sz="2800" b="1" baseline="-25000" dirty="0">
                <a:solidFill>
                  <a:srgbClr val="000000"/>
                </a:solidFill>
                <a:latin typeface="Times New Roman" pitchFamily="18" charset="0"/>
              </a:rPr>
              <a:t>3</a:t>
            </a:r>
            <a:r>
              <a:rPr kumimoji="1" lang="en-US" altLang="zh-CN" sz="2800" b="1" dirty="0">
                <a:solidFill>
                  <a:srgbClr val="000000"/>
                </a:solidFill>
                <a:latin typeface="Times New Roman" pitchFamily="18" charset="0"/>
              </a:rPr>
              <a:t>)</a:t>
            </a:r>
            <a:r>
              <a:rPr kumimoji="1" lang="en-US" altLang="zh-CN" sz="2800" b="1" baseline="-25000" dirty="0">
                <a:solidFill>
                  <a:srgbClr val="000000"/>
                </a:solidFill>
                <a:latin typeface="Times New Roman" pitchFamily="18" charset="0"/>
              </a:rPr>
              <a:t>5</a:t>
            </a:r>
            <a:r>
              <a:rPr kumimoji="1" lang="en-US" altLang="zh-CN" sz="2800" b="1" dirty="0">
                <a:solidFill>
                  <a:srgbClr val="000000"/>
                </a:solidFill>
                <a:latin typeface="Times New Roman" pitchFamily="18" charset="0"/>
              </a:rPr>
              <a:t>]SO</a:t>
            </a:r>
            <a:r>
              <a:rPr kumimoji="1" lang="en-US" altLang="zh-CN" sz="2800" b="1" baseline="-25000" dirty="0">
                <a:solidFill>
                  <a:srgbClr val="000000"/>
                </a:solidFill>
                <a:latin typeface="Times New Roman" pitchFamily="18" charset="0"/>
              </a:rPr>
              <a:t>4 </a:t>
            </a:r>
            <a:r>
              <a:rPr kumimoji="1" lang="zh-CN" altLang="en-US" sz="2800" b="1" dirty="0">
                <a:solidFill>
                  <a:srgbClr val="000000"/>
                </a:solidFill>
                <a:latin typeface="Times New Roman" pitchFamily="18" charset="0"/>
              </a:rPr>
              <a:t>与 </a:t>
            </a:r>
            <a:r>
              <a:rPr kumimoji="1" lang="en-US" altLang="zh-CN" sz="2800" b="1" dirty="0">
                <a:solidFill>
                  <a:srgbClr val="000000"/>
                </a:solidFill>
                <a:latin typeface="Times New Roman" pitchFamily="18" charset="0"/>
              </a:rPr>
              <a:t>[CoSO</a:t>
            </a:r>
            <a:r>
              <a:rPr kumimoji="1" lang="en-US" altLang="zh-CN" sz="2800" b="1" baseline="-25000" dirty="0">
                <a:solidFill>
                  <a:srgbClr val="000000"/>
                </a:solidFill>
                <a:latin typeface="Times New Roman" pitchFamily="18" charset="0"/>
              </a:rPr>
              <a:t>4</a:t>
            </a:r>
            <a:r>
              <a:rPr kumimoji="1" lang="en-US" altLang="zh-CN" sz="2800" b="1" dirty="0">
                <a:solidFill>
                  <a:srgbClr val="000000"/>
                </a:solidFill>
                <a:latin typeface="Times New Roman" pitchFamily="18" charset="0"/>
              </a:rPr>
              <a:t>(NH</a:t>
            </a:r>
            <a:r>
              <a:rPr kumimoji="1" lang="en-US" altLang="zh-CN" sz="2800" b="1" baseline="-25000" dirty="0">
                <a:solidFill>
                  <a:srgbClr val="000000"/>
                </a:solidFill>
                <a:latin typeface="Times New Roman" pitchFamily="18" charset="0"/>
              </a:rPr>
              <a:t>3</a:t>
            </a:r>
            <a:r>
              <a:rPr kumimoji="1" lang="en-US" altLang="zh-CN" sz="2800" b="1" dirty="0">
                <a:solidFill>
                  <a:srgbClr val="000000"/>
                </a:solidFill>
                <a:latin typeface="Times New Roman" pitchFamily="18" charset="0"/>
              </a:rPr>
              <a:t>)</a:t>
            </a:r>
            <a:r>
              <a:rPr kumimoji="1" lang="en-US" altLang="zh-CN" sz="2800" b="1" baseline="-25000" dirty="0">
                <a:solidFill>
                  <a:srgbClr val="000000"/>
                </a:solidFill>
                <a:latin typeface="Times New Roman" pitchFamily="18" charset="0"/>
              </a:rPr>
              <a:t>5</a:t>
            </a:r>
            <a:r>
              <a:rPr kumimoji="1" lang="en-US" altLang="zh-CN" sz="2800" b="1" dirty="0">
                <a:solidFill>
                  <a:srgbClr val="000000"/>
                </a:solidFill>
                <a:latin typeface="Times New Roman" pitchFamily="18" charset="0"/>
              </a:rPr>
              <a:t>]Br</a:t>
            </a:r>
            <a:endParaRPr kumimoji="1" lang="en-US" altLang="zh-CN" sz="2800" b="1" dirty="0">
              <a:solidFill>
                <a:srgbClr val="0000CC"/>
              </a:solidFill>
              <a:latin typeface="Times New Roman" pitchFamily="18" charset="0"/>
            </a:endParaRPr>
          </a:p>
          <a:p>
            <a:pPr>
              <a:lnSpc>
                <a:spcPct val="125000"/>
              </a:lnSpc>
              <a:spcBef>
                <a:spcPct val="30000"/>
              </a:spcBef>
            </a:pPr>
            <a:r>
              <a:rPr kumimoji="1" lang="en-US" altLang="zh-CN" sz="2800" b="1" dirty="0">
                <a:solidFill>
                  <a:srgbClr val="FF0000"/>
                </a:solidFill>
                <a:latin typeface="Times New Roman" pitchFamily="18" charset="0"/>
              </a:rPr>
              <a:t>(2</a:t>
            </a:r>
            <a:r>
              <a:rPr kumimoji="1" lang="en-US" altLang="zh-CN" sz="2800" b="1" dirty="0" smtClean="0">
                <a:solidFill>
                  <a:srgbClr val="FF0000"/>
                </a:solidFill>
                <a:latin typeface="Times New Roman" pitchFamily="18" charset="0"/>
              </a:rPr>
              <a:t>) </a:t>
            </a:r>
            <a:r>
              <a:rPr kumimoji="1" lang="zh-CN" altLang="en-US" sz="2800" b="1" dirty="0" smtClean="0">
                <a:solidFill>
                  <a:srgbClr val="FF0000"/>
                </a:solidFill>
                <a:latin typeface="Times New Roman" pitchFamily="18" charset="0"/>
              </a:rPr>
              <a:t>配</a:t>
            </a:r>
            <a:r>
              <a:rPr kumimoji="1" lang="zh-CN" altLang="en-US" sz="2800" b="1" dirty="0">
                <a:solidFill>
                  <a:srgbClr val="FF0000"/>
                </a:solidFill>
                <a:latin typeface="Times New Roman" pitchFamily="18" charset="0"/>
              </a:rPr>
              <a:t>位异构    </a:t>
            </a:r>
          </a:p>
          <a:p>
            <a:pPr>
              <a:lnSpc>
                <a:spcPct val="125000"/>
              </a:lnSpc>
              <a:spcBef>
                <a:spcPct val="30000"/>
              </a:spcBef>
            </a:pPr>
            <a:r>
              <a:rPr kumimoji="1" lang="zh-CN" altLang="en-US" sz="2800" b="1" dirty="0">
                <a:solidFill>
                  <a:srgbClr val="0000CC"/>
                </a:solidFill>
                <a:latin typeface="Times New Roman" pitchFamily="18" charset="0"/>
              </a:rPr>
              <a:t>        </a:t>
            </a:r>
            <a:r>
              <a:rPr kumimoji="1" lang="zh-CN" altLang="en-US" sz="2800" b="1" dirty="0">
                <a:solidFill>
                  <a:srgbClr val="000000"/>
                </a:solidFill>
                <a:latin typeface="Times New Roman" pitchFamily="18" charset="0"/>
              </a:rPr>
              <a:t>如</a:t>
            </a:r>
            <a:r>
              <a:rPr kumimoji="1" lang="zh-CN" altLang="en-US" sz="2800" b="1" dirty="0">
                <a:solidFill>
                  <a:srgbClr val="0000CC"/>
                </a:solidFill>
                <a:latin typeface="Times New Roman" pitchFamily="18" charset="0"/>
              </a:rPr>
              <a:t> </a:t>
            </a:r>
            <a:r>
              <a:rPr kumimoji="1" lang="en-US" altLang="zh-CN" sz="2800" b="1" dirty="0">
                <a:solidFill>
                  <a:srgbClr val="000000"/>
                </a:solidFill>
                <a:latin typeface="Times New Roman" pitchFamily="18" charset="0"/>
              </a:rPr>
              <a:t>[Co(NH</a:t>
            </a:r>
            <a:r>
              <a:rPr kumimoji="1" lang="en-US" altLang="zh-CN" sz="2800" b="1" baseline="-25000" dirty="0">
                <a:solidFill>
                  <a:srgbClr val="000000"/>
                </a:solidFill>
                <a:latin typeface="Times New Roman" pitchFamily="18" charset="0"/>
              </a:rPr>
              <a:t>3</a:t>
            </a:r>
            <a:r>
              <a:rPr kumimoji="1" lang="en-US" altLang="zh-CN" sz="2800" b="1" dirty="0">
                <a:solidFill>
                  <a:srgbClr val="000000"/>
                </a:solidFill>
                <a:latin typeface="Times New Roman" pitchFamily="18" charset="0"/>
              </a:rPr>
              <a:t>)</a:t>
            </a:r>
            <a:r>
              <a:rPr kumimoji="1" lang="en-US" altLang="zh-CN" sz="2800" b="1" baseline="-25000" dirty="0">
                <a:solidFill>
                  <a:srgbClr val="000000"/>
                </a:solidFill>
                <a:latin typeface="Times New Roman" pitchFamily="18" charset="0"/>
              </a:rPr>
              <a:t>6</a:t>
            </a:r>
            <a:r>
              <a:rPr kumimoji="1" lang="en-US" altLang="zh-CN" sz="2800" b="1" dirty="0">
                <a:solidFill>
                  <a:srgbClr val="000000"/>
                </a:solidFill>
                <a:latin typeface="Times New Roman" pitchFamily="18" charset="0"/>
              </a:rPr>
              <a:t>][Cr(CN)</a:t>
            </a:r>
            <a:r>
              <a:rPr kumimoji="1" lang="en-US" altLang="zh-CN" sz="2800" b="1" baseline="-25000" dirty="0">
                <a:solidFill>
                  <a:srgbClr val="000000"/>
                </a:solidFill>
                <a:latin typeface="Times New Roman" pitchFamily="18" charset="0"/>
              </a:rPr>
              <a:t>6</a:t>
            </a:r>
            <a:r>
              <a:rPr kumimoji="1" lang="en-US" altLang="zh-CN" sz="2800" b="1" dirty="0">
                <a:solidFill>
                  <a:srgbClr val="000000"/>
                </a:solidFill>
                <a:latin typeface="Times New Roman" pitchFamily="18" charset="0"/>
              </a:rPr>
              <a:t>]</a:t>
            </a:r>
            <a:r>
              <a:rPr kumimoji="1" lang="zh-CN" altLang="en-US" sz="2800" b="1" dirty="0">
                <a:solidFill>
                  <a:srgbClr val="000000"/>
                </a:solidFill>
                <a:latin typeface="Times New Roman" pitchFamily="18" charset="0"/>
              </a:rPr>
              <a:t>与</a:t>
            </a:r>
            <a:r>
              <a:rPr kumimoji="1" lang="en-US" altLang="zh-CN" sz="2800" b="1" dirty="0">
                <a:solidFill>
                  <a:srgbClr val="000000"/>
                </a:solidFill>
                <a:latin typeface="Times New Roman" pitchFamily="18" charset="0"/>
              </a:rPr>
              <a:t>[Cr(NH</a:t>
            </a:r>
            <a:r>
              <a:rPr kumimoji="1" lang="en-US" altLang="zh-CN" sz="2800" b="1" baseline="-25000" dirty="0">
                <a:solidFill>
                  <a:srgbClr val="000000"/>
                </a:solidFill>
                <a:latin typeface="Times New Roman" pitchFamily="18" charset="0"/>
              </a:rPr>
              <a:t>3</a:t>
            </a:r>
            <a:r>
              <a:rPr kumimoji="1" lang="en-US" altLang="zh-CN" sz="2800" b="1" dirty="0">
                <a:solidFill>
                  <a:srgbClr val="000000"/>
                </a:solidFill>
                <a:latin typeface="Times New Roman" pitchFamily="18" charset="0"/>
              </a:rPr>
              <a:t>)</a:t>
            </a:r>
            <a:r>
              <a:rPr kumimoji="1" lang="en-US" altLang="zh-CN" sz="2800" b="1" baseline="-25000" dirty="0">
                <a:solidFill>
                  <a:srgbClr val="000000"/>
                </a:solidFill>
                <a:latin typeface="Times New Roman" pitchFamily="18" charset="0"/>
              </a:rPr>
              <a:t>6</a:t>
            </a:r>
            <a:r>
              <a:rPr kumimoji="1" lang="en-US" altLang="zh-CN" sz="2800" b="1" dirty="0">
                <a:solidFill>
                  <a:srgbClr val="000000"/>
                </a:solidFill>
                <a:latin typeface="Times New Roman" pitchFamily="18" charset="0"/>
              </a:rPr>
              <a:t>][Co(CN)</a:t>
            </a:r>
            <a:r>
              <a:rPr kumimoji="1" lang="en-US" altLang="zh-CN" sz="2800" b="1" baseline="-25000" dirty="0">
                <a:solidFill>
                  <a:srgbClr val="000000"/>
                </a:solidFill>
                <a:latin typeface="Times New Roman" pitchFamily="18" charset="0"/>
              </a:rPr>
              <a:t>6</a:t>
            </a:r>
            <a:r>
              <a:rPr kumimoji="1" lang="en-US" altLang="zh-CN" sz="2800" b="1" dirty="0">
                <a:solidFill>
                  <a:srgbClr val="000000"/>
                </a:solidFill>
                <a:latin typeface="Times New Roman" pitchFamily="18" charset="0"/>
              </a:rPr>
              <a:t>]</a:t>
            </a:r>
          </a:p>
          <a:p>
            <a:pPr>
              <a:lnSpc>
                <a:spcPct val="125000"/>
              </a:lnSpc>
              <a:spcBef>
                <a:spcPct val="30000"/>
              </a:spcBef>
            </a:pPr>
            <a:r>
              <a:rPr kumimoji="1" lang="en-US" altLang="zh-CN" sz="2800" b="1" dirty="0">
                <a:solidFill>
                  <a:srgbClr val="FF0000"/>
                </a:solidFill>
                <a:latin typeface="Times New Roman" pitchFamily="18" charset="0"/>
              </a:rPr>
              <a:t>(3) </a:t>
            </a:r>
            <a:r>
              <a:rPr kumimoji="1" lang="zh-CN" altLang="en-US" sz="2800" b="1" dirty="0">
                <a:solidFill>
                  <a:srgbClr val="FF0000"/>
                </a:solidFill>
                <a:latin typeface="Times New Roman" pitchFamily="18" charset="0"/>
              </a:rPr>
              <a:t>键合异构   </a:t>
            </a:r>
          </a:p>
          <a:p>
            <a:pPr>
              <a:lnSpc>
                <a:spcPct val="125000"/>
              </a:lnSpc>
              <a:spcBef>
                <a:spcPct val="30000"/>
              </a:spcBef>
            </a:pPr>
            <a:r>
              <a:rPr kumimoji="1" lang="zh-CN" altLang="en-US" sz="2800" b="1" dirty="0">
                <a:solidFill>
                  <a:srgbClr val="0000CC"/>
                </a:solidFill>
                <a:latin typeface="Times New Roman" pitchFamily="18" charset="0"/>
              </a:rPr>
              <a:t>         </a:t>
            </a:r>
            <a:r>
              <a:rPr kumimoji="1" lang="zh-CN" altLang="en-US" sz="2800" b="1" dirty="0">
                <a:solidFill>
                  <a:srgbClr val="000000"/>
                </a:solidFill>
                <a:latin typeface="Times New Roman" pitchFamily="18" charset="0"/>
              </a:rPr>
              <a:t>如 </a:t>
            </a:r>
            <a:r>
              <a:rPr kumimoji="1" lang="en-US" altLang="zh-CN" sz="2800" b="1" dirty="0">
                <a:solidFill>
                  <a:srgbClr val="000000"/>
                </a:solidFill>
                <a:latin typeface="Times New Roman" pitchFamily="18" charset="0"/>
              </a:rPr>
              <a:t>[Co(NO</a:t>
            </a:r>
            <a:r>
              <a:rPr kumimoji="1" lang="en-US" altLang="zh-CN" sz="2800" b="1" baseline="-25000" dirty="0">
                <a:solidFill>
                  <a:srgbClr val="000000"/>
                </a:solidFill>
                <a:latin typeface="Times New Roman" pitchFamily="18" charset="0"/>
              </a:rPr>
              <a:t>2</a:t>
            </a:r>
            <a:r>
              <a:rPr kumimoji="1" lang="en-US" altLang="zh-CN" sz="2800" b="1" dirty="0">
                <a:solidFill>
                  <a:srgbClr val="000000"/>
                </a:solidFill>
                <a:latin typeface="Times New Roman" pitchFamily="18" charset="0"/>
              </a:rPr>
              <a:t>)(NH</a:t>
            </a:r>
            <a:r>
              <a:rPr kumimoji="1" lang="en-US" altLang="zh-CN" sz="2800" b="1" baseline="-25000" dirty="0">
                <a:solidFill>
                  <a:srgbClr val="000000"/>
                </a:solidFill>
                <a:latin typeface="Times New Roman" pitchFamily="18" charset="0"/>
              </a:rPr>
              <a:t>3</a:t>
            </a:r>
            <a:r>
              <a:rPr kumimoji="1" lang="en-US" altLang="zh-CN" sz="2800" b="1" dirty="0">
                <a:solidFill>
                  <a:srgbClr val="000000"/>
                </a:solidFill>
                <a:latin typeface="Times New Roman" pitchFamily="18" charset="0"/>
              </a:rPr>
              <a:t>)</a:t>
            </a:r>
            <a:r>
              <a:rPr kumimoji="1" lang="en-US" altLang="zh-CN" sz="2800" b="1" baseline="-25000" dirty="0">
                <a:solidFill>
                  <a:srgbClr val="000000"/>
                </a:solidFill>
                <a:latin typeface="Times New Roman" pitchFamily="18" charset="0"/>
              </a:rPr>
              <a:t>5</a:t>
            </a:r>
            <a:r>
              <a:rPr kumimoji="1" lang="en-US" altLang="zh-CN" sz="2800" b="1" dirty="0">
                <a:solidFill>
                  <a:srgbClr val="000000"/>
                </a:solidFill>
                <a:latin typeface="Times New Roman" pitchFamily="18" charset="0"/>
              </a:rPr>
              <a:t>]Cl</a:t>
            </a:r>
            <a:r>
              <a:rPr kumimoji="1" lang="en-US" altLang="zh-CN" sz="2800" b="1" baseline="-25000" dirty="0">
                <a:solidFill>
                  <a:srgbClr val="000000"/>
                </a:solidFill>
                <a:latin typeface="Times New Roman" pitchFamily="18" charset="0"/>
              </a:rPr>
              <a:t>2</a:t>
            </a:r>
            <a:r>
              <a:rPr kumimoji="1" lang="zh-CN" altLang="en-US" sz="2800" b="1" dirty="0">
                <a:solidFill>
                  <a:srgbClr val="000000"/>
                </a:solidFill>
                <a:latin typeface="Times New Roman" pitchFamily="18" charset="0"/>
              </a:rPr>
              <a:t>与</a:t>
            </a:r>
            <a:r>
              <a:rPr kumimoji="1" lang="en-US" altLang="zh-CN" sz="2800" b="1" dirty="0">
                <a:solidFill>
                  <a:srgbClr val="000000"/>
                </a:solidFill>
                <a:latin typeface="Times New Roman" pitchFamily="18" charset="0"/>
              </a:rPr>
              <a:t>[Co(ONO)(NH</a:t>
            </a:r>
            <a:r>
              <a:rPr kumimoji="1" lang="en-US" altLang="zh-CN" sz="2800" b="1" baseline="-25000" dirty="0">
                <a:solidFill>
                  <a:srgbClr val="000000"/>
                </a:solidFill>
                <a:latin typeface="Times New Roman" pitchFamily="18" charset="0"/>
              </a:rPr>
              <a:t>3</a:t>
            </a:r>
            <a:r>
              <a:rPr kumimoji="1" lang="en-US" altLang="zh-CN" sz="2800" b="1" dirty="0">
                <a:solidFill>
                  <a:srgbClr val="000000"/>
                </a:solidFill>
                <a:latin typeface="Times New Roman" pitchFamily="18" charset="0"/>
              </a:rPr>
              <a:t>)</a:t>
            </a:r>
            <a:r>
              <a:rPr kumimoji="1" lang="en-US" altLang="zh-CN" sz="2800" b="1" baseline="-25000" dirty="0">
                <a:solidFill>
                  <a:srgbClr val="000000"/>
                </a:solidFill>
                <a:latin typeface="Times New Roman" pitchFamily="18" charset="0"/>
              </a:rPr>
              <a:t>5</a:t>
            </a:r>
            <a:r>
              <a:rPr kumimoji="1" lang="en-US" altLang="zh-CN" sz="2800" b="1" dirty="0">
                <a:solidFill>
                  <a:srgbClr val="000000"/>
                </a:solidFill>
                <a:latin typeface="Times New Roman" pitchFamily="18" charset="0"/>
              </a:rPr>
              <a:t>]Cl</a:t>
            </a:r>
            <a:r>
              <a:rPr kumimoji="1" lang="en-US" altLang="zh-CN" sz="2800" b="1" baseline="-25000" dirty="0">
                <a:solidFill>
                  <a:srgbClr val="000000"/>
                </a:solidFill>
                <a:latin typeface="Times New Roman" pitchFamily="18" charset="0"/>
              </a:rPr>
              <a:t>2</a:t>
            </a:r>
            <a:endParaRPr kumimoji="1" lang="en-US" altLang="zh-CN" sz="2800" b="1" dirty="0">
              <a:solidFill>
                <a:srgbClr val="000000"/>
              </a:solidFill>
              <a:latin typeface="Times New Roman" pitchFamily="18" charset="0"/>
            </a:endParaRPr>
          </a:p>
        </p:txBody>
      </p:sp>
      <p:sp>
        <p:nvSpPr>
          <p:cNvPr id="5" name="Rectangle 2"/>
          <p:cNvSpPr>
            <a:spLocks noChangeArrowheads="1"/>
          </p:cNvSpPr>
          <p:nvPr/>
        </p:nvSpPr>
        <p:spPr bwMode="auto">
          <a:xfrm>
            <a:off x="1052513" y="292100"/>
            <a:ext cx="4281487" cy="622300"/>
          </a:xfrm>
          <a:prstGeom prst="rect">
            <a:avLst/>
          </a:prstGeom>
          <a:noFill/>
          <a:ln w="9525">
            <a:noFill/>
            <a:miter lim="800000"/>
            <a:headEnd/>
            <a:tailEnd/>
          </a:ln>
        </p:spPr>
        <p:txBody>
          <a:bodyPr lIns="92075" tIns="46038" rIns="92075" bIns="46038"/>
          <a:lstStyle/>
          <a:p>
            <a:pPr marL="342900" indent="-342900"/>
            <a:r>
              <a:rPr lang="en-US" altLang="zh-CN" sz="3200" dirty="0" smtClean="0">
                <a:solidFill>
                  <a:srgbClr val="006600"/>
                </a:solidFill>
                <a:latin typeface="Times New Roman" pitchFamily="18" charset="0"/>
                <a:ea typeface="+mn-ea"/>
                <a:cs typeface="Times New Roman" pitchFamily="18" charset="0"/>
              </a:rPr>
              <a:t>13.2.1  </a:t>
            </a:r>
            <a:r>
              <a:rPr lang="zh-CN" altLang="en-US" sz="3200" dirty="0" smtClean="0">
                <a:solidFill>
                  <a:srgbClr val="006600"/>
                </a:solidFill>
                <a:latin typeface="Times New Roman" pitchFamily="18" charset="0"/>
                <a:ea typeface="+mn-ea"/>
                <a:cs typeface="Times New Roman" pitchFamily="18" charset="0"/>
              </a:rPr>
              <a:t>结构异构</a:t>
            </a:r>
            <a:endParaRPr lang="zh-CN" altLang="en-US" sz="3200" dirty="0">
              <a:solidFill>
                <a:srgbClr val="006600"/>
              </a:solidFill>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C4B5027B-61A7-4529-AA0E-789250833F6E}" type="slidenum">
              <a:rPr lang="en-US" altLang="zh-CN"/>
              <a:pPr/>
              <a:t>26</a:t>
            </a:fld>
            <a:endParaRPr lang="en-US" altLang="zh-CN"/>
          </a:p>
        </p:txBody>
      </p:sp>
      <p:sp>
        <p:nvSpPr>
          <p:cNvPr id="83975" name="Rectangle 7"/>
          <p:cNvSpPr>
            <a:spLocks noChangeArrowheads="1"/>
          </p:cNvSpPr>
          <p:nvPr/>
        </p:nvSpPr>
        <p:spPr bwMode="auto">
          <a:xfrm>
            <a:off x="325438" y="1066800"/>
            <a:ext cx="8567737" cy="1169551"/>
          </a:xfrm>
          <a:prstGeom prst="rect">
            <a:avLst/>
          </a:prstGeom>
          <a:noFill/>
          <a:ln w="9525">
            <a:noFill/>
            <a:miter lim="800000"/>
            <a:headEnd/>
            <a:tailEnd/>
          </a:ln>
          <a:effectLst/>
        </p:spPr>
        <p:txBody>
          <a:bodyPr>
            <a:spAutoFit/>
          </a:bodyPr>
          <a:lstStyle/>
          <a:p>
            <a:pPr>
              <a:lnSpc>
                <a:spcPct val="125000"/>
              </a:lnSpc>
              <a:spcBef>
                <a:spcPct val="30000"/>
              </a:spcBef>
            </a:pPr>
            <a:r>
              <a:rPr kumimoji="1" lang="zh-CN" altLang="en-US" sz="2800" b="1" dirty="0" smtClean="0">
                <a:latin typeface="Times New Roman" pitchFamily="18" charset="0"/>
              </a:rPr>
              <a:t>      配位单元的组成和键连关系相同，但</a:t>
            </a:r>
            <a:r>
              <a:rPr kumimoji="1" lang="zh-CN" altLang="en-US" sz="2800" b="1" dirty="0" smtClean="0">
                <a:solidFill>
                  <a:srgbClr val="0000FF"/>
                </a:solidFill>
                <a:latin typeface="Times New Roman" pitchFamily="18" charset="0"/>
              </a:rPr>
              <a:t>配体相</a:t>
            </a:r>
            <a:r>
              <a:rPr kumimoji="1" lang="zh-CN" altLang="en-US" sz="2800" b="1" dirty="0">
                <a:solidFill>
                  <a:srgbClr val="0000FF"/>
                </a:solidFill>
                <a:latin typeface="Times New Roman" pitchFamily="18" charset="0"/>
              </a:rPr>
              <a:t>互位置</a:t>
            </a:r>
            <a:r>
              <a:rPr kumimoji="1" lang="zh-CN" altLang="en-US" sz="2800" b="1" dirty="0">
                <a:latin typeface="Times New Roman" pitchFamily="18" charset="0"/>
              </a:rPr>
              <a:t>不同或在</a:t>
            </a:r>
            <a:r>
              <a:rPr kumimoji="1" lang="zh-CN" altLang="en-US" sz="2800" b="1" dirty="0">
                <a:solidFill>
                  <a:srgbClr val="0000FF"/>
                </a:solidFill>
                <a:latin typeface="Times New Roman" pitchFamily="18" charset="0"/>
              </a:rPr>
              <a:t>空间的排列取向</a:t>
            </a:r>
            <a:r>
              <a:rPr kumimoji="1" lang="zh-CN" altLang="en-US" sz="2800" b="1" dirty="0">
                <a:latin typeface="Times New Roman" pitchFamily="18" charset="0"/>
              </a:rPr>
              <a:t>不同</a:t>
            </a:r>
            <a:r>
              <a:rPr kumimoji="1" lang="zh-CN" altLang="en-US" sz="2800" b="1" dirty="0" smtClean="0">
                <a:latin typeface="Times New Roman" pitchFamily="18" charset="0"/>
              </a:rPr>
              <a:t>。</a:t>
            </a:r>
            <a:endParaRPr kumimoji="1" lang="zh-CN" altLang="en-US" sz="2800" b="1" dirty="0">
              <a:latin typeface="Times New Roman" pitchFamily="18" charset="0"/>
            </a:endParaRPr>
          </a:p>
        </p:txBody>
      </p:sp>
      <p:sp>
        <p:nvSpPr>
          <p:cNvPr id="83983" name="Text Box 15"/>
          <p:cNvSpPr txBox="1">
            <a:spLocks noChangeArrowheads="1"/>
          </p:cNvSpPr>
          <p:nvPr/>
        </p:nvSpPr>
        <p:spPr bwMode="auto">
          <a:xfrm>
            <a:off x="381000" y="2971800"/>
            <a:ext cx="8458200" cy="1212640"/>
          </a:xfrm>
          <a:prstGeom prst="rect">
            <a:avLst/>
          </a:prstGeom>
          <a:noFill/>
          <a:ln w="9525">
            <a:noFill/>
            <a:miter lim="800000"/>
            <a:headEnd/>
            <a:tailEnd/>
          </a:ln>
          <a:effectLst/>
        </p:spPr>
        <p:txBody>
          <a:bodyPr>
            <a:spAutoFit/>
          </a:bodyPr>
          <a:lstStyle/>
          <a:p>
            <a:pPr algn="just" defTabSz="762000">
              <a:lnSpc>
                <a:spcPct val="130000"/>
              </a:lnSpc>
              <a:spcBef>
                <a:spcPct val="50000"/>
              </a:spcBef>
              <a:buClr>
                <a:schemeClr val="hlink"/>
              </a:buClr>
            </a:pPr>
            <a:r>
              <a:rPr kumimoji="1" lang="en-US" altLang="zh-CN" sz="2800" b="1" dirty="0">
                <a:solidFill>
                  <a:srgbClr val="0000CC"/>
                </a:solidFill>
                <a:latin typeface="Times New Roman" pitchFamily="18" charset="0"/>
              </a:rPr>
              <a:t>         </a:t>
            </a:r>
            <a:r>
              <a:rPr kumimoji="1" lang="zh-CN" altLang="en-US" sz="2800" b="1" dirty="0">
                <a:solidFill>
                  <a:srgbClr val="FF0000"/>
                </a:solidFill>
                <a:latin typeface="Times New Roman" pitchFamily="18" charset="0"/>
              </a:rPr>
              <a:t>四配位</a:t>
            </a:r>
            <a:r>
              <a:rPr kumimoji="1" lang="zh-CN" altLang="en-US" sz="2800" b="1" dirty="0">
                <a:latin typeface="Times New Roman" pitchFamily="18" charset="0"/>
              </a:rPr>
              <a:t>的平面正方形</a:t>
            </a:r>
            <a:r>
              <a:rPr kumimoji="1" lang="en-US" altLang="zh-CN" sz="2800" b="1" dirty="0">
                <a:solidFill>
                  <a:srgbClr val="FF0000"/>
                </a:solidFill>
                <a:latin typeface="Times New Roman" pitchFamily="18" charset="0"/>
              </a:rPr>
              <a:t>[Ma</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b</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a:t>
            </a:r>
            <a:r>
              <a:rPr kumimoji="1" lang="zh-CN" altLang="en-US" sz="2800" b="1" dirty="0">
                <a:latin typeface="Times New Roman" pitchFamily="18" charset="0"/>
              </a:rPr>
              <a:t>配合物有顺式</a:t>
            </a:r>
            <a:r>
              <a:rPr kumimoji="1" lang="en-US" altLang="zh-CN" sz="2800" b="1" dirty="0">
                <a:latin typeface="Times New Roman" pitchFamily="18" charset="0"/>
              </a:rPr>
              <a:t>(</a:t>
            </a:r>
            <a:r>
              <a:rPr kumimoji="1" lang="en-US" altLang="zh-CN" sz="2800" b="1" dirty="0" err="1">
                <a:latin typeface="Times New Roman" pitchFamily="18" charset="0"/>
              </a:rPr>
              <a:t>cis</a:t>
            </a:r>
            <a:r>
              <a:rPr kumimoji="1" lang="en-US" altLang="zh-CN" sz="2800" b="1" dirty="0">
                <a:latin typeface="Times New Roman" pitchFamily="18" charset="0"/>
              </a:rPr>
              <a:t>-)</a:t>
            </a:r>
            <a:r>
              <a:rPr kumimoji="1" lang="zh-CN" altLang="en-US" sz="2800" b="1" dirty="0">
                <a:latin typeface="Times New Roman" pitchFamily="18" charset="0"/>
              </a:rPr>
              <a:t>和反式</a:t>
            </a:r>
            <a:r>
              <a:rPr kumimoji="1" lang="en-US" altLang="zh-CN" sz="2800" b="1" dirty="0">
                <a:latin typeface="Times New Roman" pitchFamily="18" charset="0"/>
              </a:rPr>
              <a:t>(trans-</a:t>
            </a:r>
            <a:r>
              <a:rPr kumimoji="1" lang="en-US" altLang="zh-CN" sz="2800" b="1" dirty="0" smtClean="0">
                <a:latin typeface="Times New Roman" pitchFamily="18" charset="0"/>
              </a:rPr>
              <a:t>)2</a:t>
            </a:r>
            <a:r>
              <a:rPr kumimoji="1" lang="zh-CN" altLang="en-US" sz="2800" b="1" dirty="0" smtClean="0">
                <a:latin typeface="Times New Roman" pitchFamily="18" charset="0"/>
              </a:rPr>
              <a:t>种</a:t>
            </a:r>
            <a:r>
              <a:rPr kumimoji="1" lang="zh-CN" altLang="en-US" sz="2800" b="1" dirty="0">
                <a:latin typeface="Times New Roman" pitchFamily="18" charset="0"/>
              </a:rPr>
              <a:t>异构体。</a:t>
            </a:r>
          </a:p>
        </p:txBody>
      </p:sp>
      <p:pic>
        <p:nvPicPr>
          <p:cNvPr id="83984" name="Picture 16"/>
          <p:cNvPicPr>
            <a:picLocks noChangeAspect="1" noChangeArrowheads="1"/>
          </p:cNvPicPr>
          <p:nvPr/>
        </p:nvPicPr>
        <p:blipFill>
          <a:blip r:embed="rId2" cstate="print">
            <a:lum bright="12000"/>
          </a:blip>
          <a:srcRect b="5200"/>
          <a:stretch>
            <a:fillRect/>
          </a:stretch>
        </p:blipFill>
        <p:spPr bwMode="auto">
          <a:xfrm>
            <a:off x="1219200" y="4570413"/>
            <a:ext cx="2776538" cy="1982787"/>
          </a:xfrm>
          <a:prstGeom prst="rect">
            <a:avLst/>
          </a:prstGeom>
          <a:noFill/>
        </p:spPr>
      </p:pic>
      <p:pic>
        <p:nvPicPr>
          <p:cNvPr id="83985" name="Picture 17"/>
          <p:cNvPicPr>
            <a:picLocks noChangeAspect="1" noChangeArrowheads="1"/>
          </p:cNvPicPr>
          <p:nvPr/>
        </p:nvPicPr>
        <p:blipFill>
          <a:blip r:embed="rId3" cstate="print">
            <a:lum bright="12000"/>
          </a:blip>
          <a:srcRect b="6482"/>
          <a:stretch>
            <a:fillRect/>
          </a:stretch>
        </p:blipFill>
        <p:spPr bwMode="auto">
          <a:xfrm>
            <a:off x="4654550" y="4549775"/>
            <a:ext cx="2736850" cy="1927225"/>
          </a:xfrm>
          <a:prstGeom prst="rect">
            <a:avLst/>
          </a:prstGeom>
          <a:noFill/>
        </p:spPr>
      </p:pic>
      <p:sp>
        <p:nvSpPr>
          <p:cNvPr id="8" name="矩形 7"/>
          <p:cNvSpPr/>
          <p:nvPr/>
        </p:nvSpPr>
        <p:spPr>
          <a:xfrm>
            <a:off x="211508" y="2286000"/>
            <a:ext cx="2226892" cy="630942"/>
          </a:xfrm>
          <a:prstGeom prst="rect">
            <a:avLst/>
          </a:prstGeom>
        </p:spPr>
        <p:txBody>
          <a:bodyPr wrap="none">
            <a:spAutoFit/>
          </a:bodyPr>
          <a:lstStyle/>
          <a:p>
            <a:pPr>
              <a:lnSpc>
                <a:spcPct val="125000"/>
              </a:lnSpc>
              <a:spcBef>
                <a:spcPct val="30000"/>
              </a:spcBef>
            </a:pPr>
            <a:r>
              <a:rPr kumimoji="1" lang="en-US" altLang="zh-CN" sz="2800" dirty="0" smtClean="0">
                <a:solidFill>
                  <a:srgbClr val="0000FF"/>
                </a:solidFill>
                <a:latin typeface="Times New Roman" pitchFamily="18" charset="0"/>
              </a:rPr>
              <a:t>(1)  </a:t>
            </a:r>
            <a:r>
              <a:rPr kumimoji="1" lang="zh-CN" altLang="en-US" sz="2800" dirty="0" smtClean="0">
                <a:solidFill>
                  <a:srgbClr val="0000FF"/>
                </a:solidFill>
                <a:latin typeface="Times New Roman" pitchFamily="18" charset="0"/>
              </a:rPr>
              <a:t>几何异构</a:t>
            </a:r>
            <a:endParaRPr kumimoji="1" lang="zh-CN" altLang="en-US" sz="2800" dirty="0">
              <a:solidFill>
                <a:srgbClr val="0000FF"/>
              </a:solidFill>
              <a:latin typeface="Times New Roman" pitchFamily="18" charset="0"/>
            </a:endParaRPr>
          </a:p>
        </p:txBody>
      </p:sp>
      <p:sp>
        <p:nvSpPr>
          <p:cNvPr id="9" name="Rectangle 2"/>
          <p:cNvSpPr>
            <a:spLocks noChangeArrowheads="1"/>
          </p:cNvSpPr>
          <p:nvPr/>
        </p:nvSpPr>
        <p:spPr bwMode="auto">
          <a:xfrm>
            <a:off x="2424113" y="292100"/>
            <a:ext cx="4281487" cy="622300"/>
          </a:xfrm>
          <a:prstGeom prst="rect">
            <a:avLst/>
          </a:prstGeom>
          <a:noFill/>
          <a:ln w="9525">
            <a:noFill/>
            <a:miter lim="800000"/>
            <a:headEnd/>
            <a:tailEnd/>
          </a:ln>
        </p:spPr>
        <p:txBody>
          <a:bodyPr lIns="92075" tIns="46038" rIns="92075" bIns="46038"/>
          <a:lstStyle/>
          <a:p>
            <a:pPr marL="342900" indent="-342900"/>
            <a:r>
              <a:rPr lang="en-US" altLang="zh-CN" sz="3200" dirty="0" smtClean="0">
                <a:solidFill>
                  <a:srgbClr val="006600"/>
                </a:solidFill>
                <a:latin typeface="Times New Roman" pitchFamily="18" charset="0"/>
                <a:ea typeface="+mn-ea"/>
                <a:cs typeface="Times New Roman" pitchFamily="18" charset="0"/>
              </a:rPr>
              <a:t>13.2.2  </a:t>
            </a:r>
            <a:r>
              <a:rPr lang="zh-CN" altLang="en-US" sz="3200" dirty="0" smtClean="0">
                <a:solidFill>
                  <a:srgbClr val="006600"/>
                </a:solidFill>
                <a:latin typeface="Times New Roman" pitchFamily="18" charset="0"/>
                <a:ea typeface="+mn-ea"/>
                <a:cs typeface="Times New Roman" pitchFamily="18" charset="0"/>
              </a:rPr>
              <a:t>立体异构</a:t>
            </a:r>
            <a:endParaRPr lang="zh-CN" altLang="en-US" sz="3200" dirty="0">
              <a:solidFill>
                <a:srgbClr val="006600"/>
              </a:solidFill>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83"/>
                                        </p:tgtEl>
                                        <p:attrNameLst>
                                          <p:attrName>style.visibility</p:attrName>
                                        </p:attrNameLst>
                                      </p:cBhvr>
                                      <p:to>
                                        <p:strVal val="visible"/>
                                      </p:to>
                                    </p:set>
                                    <p:animEffect transition="in" filter="blinds(horizontal)">
                                      <p:cBhvr>
                                        <p:cTn id="7" dur="500"/>
                                        <p:tgtEl>
                                          <p:spTgt spid="839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3985"/>
                                        </p:tgtEl>
                                        <p:attrNameLst>
                                          <p:attrName>style.visibility</p:attrName>
                                        </p:attrNameLst>
                                      </p:cBhvr>
                                      <p:to>
                                        <p:strVal val="visible"/>
                                      </p:to>
                                    </p:set>
                                    <p:anim calcmode="lin" valueType="num">
                                      <p:cBhvr additive="base">
                                        <p:cTn id="12" dur="500" fill="hold"/>
                                        <p:tgtEl>
                                          <p:spTgt spid="83985"/>
                                        </p:tgtEl>
                                        <p:attrNameLst>
                                          <p:attrName>ppt_x</p:attrName>
                                        </p:attrNameLst>
                                      </p:cBhvr>
                                      <p:tavLst>
                                        <p:tav tm="0">
                                          <p:val>
                                            <p:strVal val="#ppt_x"/>
                                          </p:val>
                                        </p:tav>
                                        <p:tav tm="100000">
                                          <p:val>
                                            <p:strVal val="#ppt_x"/>
                                          </p:val>
                                        </p:tav>
                                      </p:tavLst>
                                    </p:anim>
                                    <p:anim calcmode="lin" valueType="num">
                                      <p:cBhvr additive="base">
                                        <p:cTn id="13" dur="500" fill="hold"/>
                                        <p:tgtEl>
                                          <p:spTgt spid="8398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3984"/>
                                        </p:tgtEl>
                                        <p:attrNameLst>
                                          <p:attrName>style.visibility</p:attrName>
                                        </p:attrNameLst>
                                      </p:cBhvr>
                                      <p:to>
                                        <p:strVal val="visible"/>
                                      </p:to>
                                    </p:set>
                                    <p:anim calcmode="lin" valueType="num">
                                      <p:cBhvr additive="base">
                                        <p:cTn id="16" dur="500" fill="hold"/>
                                        <p:tgtEl>
                                          <p:spTgt spid="83984"/>
                                        </p:tgtEl>
                                        <p:attrNameLst>
                                          <p:attrName>ppt_x</p:attrName>
                                        </p:attrNameLst>
                                      </p:cBhvr>
                                      <p:tavLst>
                                        <p:tav tm="0">
                                          <p:val>
                                            <p:strVal val="#ppt_x"/>
                                          </p:val>
                                        </p:tav>
                                        <p:tav tm="100000">
                                          <p:val>
                                            <p:strVal val="#ppt_x"/>
                                          </p:val>
                                        </p:tav>
                                      </p:tavLst>
                                    </p:anim>
                                    <p:anim calcmode="lin" valueType="num">
                                      <p:cBhvr additive="base">
                                        <p:cTn id="17" dur="500" fill="hold"/>
                                        <p:tgtEl>
                                          <p:spTgt spid="83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ChangeArrowheads="1"/>
          </p:cNvSpPr>
          <p:nvPr/>
        </p:nvSpPr>
        <p:spPr bwMode="auto">
          <a:xfrm>
            <a:off x="1143000" y="1676400"/>
            <a:ext cx="2743200" cy="1076961"/>
          </a:xfrm>
          <a:prstGeom prst="rect">
            <a:avLst/>
          </a:prstGeom>
          <a:noFill/>
          <a:ln w="9525">
            <a:noFill/>
            <a:miter lim="800000"/>
            <a:headEnd/>
            <a:tailEnd/>
          </a:ln>
        </p:spPr>
        <p:txBody>
          <a:bodyPr wrap="square">
            <a:spAutoFit/>
          </a:bodyPr>
          <a:lstStyle/>
          <a:p>
            <a:pPr>
              <a:lnSpc>
                <a:spcPct val="120000"/>
              </a:lnSpc>
            </a:pPr>
            <a:r>
              <a:rPr lang="zh-CN" altLang="en-US" sz="2800" dirty="0" smtClean="0">
                <a:solidFill>
                  <a:srgbClr val="FF0000"/>
                </a:solidFill>
                <a:latin typeface="Times New Roman" pitchFamily="18" charset="0"/>
              </a:rPr>
              <a:t>顺式</a:t>
            </a:r>
            <a:r>
              <a:rPr lang="en-US" altLang="zh-CN" sz="2800" dirty="0" smtClean="0">
                <a:latin typeface="Times New Roman" pitchFamily="18" charset="0"/>
              </a:rPr>
              <a:t>, </a:t>
            </a:r>
            <a:r>
              <a:rPr lang="zh-CN" altLang="en-US" sz="2800" dirty="0" smtClean="0">
                <a:latin typeface="Times New Roman" pitchFamily="18" charset="0"/>
              </a:rPr>
              <a:t>棕黄色</a:t>
            </a:r>
            <a:r>
              <a:rPr lang="en-US" altLang="zh-CN" sz="2800" dirty="0" smtClean="0">
                <a:latin typeface="Times New Roman" pitchFamily="18" charset="0"/>
              </a:rPr>
              <a:t>, </a:t>
            </a:r>
          </a:p>
          <a:p>
            <a:pPr>
              <a:lnSpc>
                <a:spcPct val="120000"/>
              </a:lnSpc>
            </a:pPr>
            <a:r>
              <a:rPr lang="zh-CN" altLang="en-US" sz="2800" dirty="0" smtClean="0">
                <a:latin typeface="Times New Roman" pitchFamily="18" charset="0"/>
              </a:rPr>
              <a:t>极性</a:t>
            </a:r>
            <a:r>
              <a:rPr lang="zh-CN" altLang="en-US" sz="2800" dirty="0">
                <a:latin typeface="Times New Roman" pitchFamily="18" charset="0"/>
              </a:rPr>
              <a:t>分子</a:t>
            </a:r>
          </a:p>
        </p:txBody>
      </p:sp>
      <p:sp>
        <p:nvSpPr>
          <p:cNvPr id="55301" name="Rectangle 5"/>
          <p:cNvSpPr>
            <a:spLocks noChangeArrowheads="1"/>
          </p:cNvSpPr>
          <p:nvPr/>
        </p:nvSpPr>
        <p:spPr bwMode="auto">
          <a:xfrm>
            <a:off x="1219200" y="4038600"/>
            <a:ext cx="2590800" cy="954107"/>
          </a:xfrm>
          <a:prstGeom prst="rect">
            <a:avLst/>
          </a:prstGeom>
          <a:noFill/>
          <a:ln w="9525">
            <a:noFill/>
            <a:miter lim="800000"/>
            <a:headEnd/>
            <a:tailEnd/>
          </a:ln>
        </p:spPr>
        <p:txBody>
          <a:bodyPr wrap="square">
            <a:spAutoFit/>
          </a:bodyPr>
          <a:lstStyle/>
          <a:p>
            <a:r>
              <a:rPr lang="zh-CN" altLang="en-US" sz="2800" dirty="0" smtClean="0">
                <a:solidFill>
                  <a:srgbClr val="FF0000"/>
                </a:solidFill>
                <a:latin typeface="Times New Roman" pitchFamily="18" charset="0"/>
              </a:rPr>
              <a:t>反式</a:t>
            </a:r>
            <a:r>
              <a:rPr lang="en-US" altLang="zh-CN" sz="2800" dirty="0" smtClean="0">
                <a:latin typeface="Times New Roman" pitchFamily="18" charset="0"/>
              </a:rPr>
              <a:t>, </a:t>
            </a:r>
            <a:r>
              <a:rPr lang="zh-CN" altLang="en-US" sz="2800" dirty="0" smtClean="0">
                <a:latin typeface="Times New Roman" pitchFamily="18" charset="0"/>
              </a:rPr>
              <a:t>淡黄</a:t>
            </a:r>
            <a:r>
              <a:rPr lang="zh-CN" altLang="en-US" sz="2800" dirty="0">
                <a:latin typeface="Times New Roman" pitchFamily="18" charset="0"/>
              </a:rPr>
              <a:t>色</a:t>
            </a:r>
            <a:r>
              <a:rPr lang="en-US" altLang="zh-CN" sz="2800" dirty="0" smtClean="0">
                <a:latin typeface="Times New Roman" pitchFamily="18" charset="0"/>
              </a:rPr>
              <a:t>,</a:t>
            </a:r>
          </a:p>
          <a:p>
            <a:r>
              <a:rPr lang="zh-CN" altLang="en-US" sz="2800" dirty="0" smtClean="0">
                <a:latin typeface="Times New Roman" pitchFamily="18" charset="0"/>
              </a:rPr>
              <a:t>非</a:t>
            </a:r>
            <a:r>
              <a:rPr lang="zh-CN" altLang="en-US" sz="2800" dirty="0">
                <a:latin typeface="Times New Roman" pitchFamily="18" charset="0"/>
              </a:rPr>
              <a:t>极性分子</a:t>
            </a:r>
          </a:p>
        </p:txBody>
      </p:sp>
      <p:sp>
        <p:nvSpPr>
          <p:cNvPr id="55302" name="Rectangle 6"/>
          <p:cNvSpPr>
            <a:spLocks noChangeArrowheads="1"/>
          </p:cNvSpPr>
          <p:nvPr/>
        </p:nvSpPr>
        <p:spPr bwMode="auto">
          <a:xfrm>
            <a:off x="1752600" y="5257800"/>
            <a:ext cx="6172200" cy="523220"/>
          </a:xfrm>
          <a:prstGeom prst="rect">
            <a:avLst/>
          </a:prstGeom>
          <a:noFill/>
          <a:ln w="9525">
            <a:noFill/>
            <a:miter lim="800000"/>
            <a:headEnd/>
            <a:tailEnd/>
          </a:ln>
        </p:spPr>
        <p:txBody>
          <a:bodyPr wrap="square">
            <a:spAutoFit/>
          </a:bodyPr>
          <a:lstStyle/>
          <a:p>
            <a:r>
              <a:rPr lang="zh-CN" altLang="en-US" sz="2800" dirty="0">
                <a:solidFill>
                  <a:srgbClr val="FF0000"/>
                </a:solidFill>
                <a:latin typeface="Times New Roman" pitchFamily="18" charset="0"/>
              </a:rPr>
              <a:t>顺式</a:t>
            </a:r>
            <a:r>
              <a:rPr lang="en-US" altLang="zh-CN" sz="2800" dirty="0">
                <a:solidFill>
                  <a:srgbClr val="FF0000"/>
                </a:solidFill>
                <a:latin typeface="Times New Roman" pitchFamily="18" charset="0"/>
              </a:rPr>
              <a:t>Pt(Ⅱ)</a:t>
            </a:r>
            <a:r>
              <a:rPr lang="zh-CN" altLang="en-US" sz="2800" dirty="0">
                <a:latin typeface="Times New Roman" pitchFamily="18" charset="0"/>
              </a:rPr>
              <a:t>配合物显示</a:t>
            </a:r>
            <a:r>
              <a:rPr lang="zh-CN" altLang="en-US" sz="2800" dirty="0">
                <a:solidFill>
                  <a:srgbClr val="FF0000"/>
                </a:solidFill>
                <a:latin typeface="Times New Roman" pitchFamily="18" charset="0"/>
              </a:rPr>
              <a:t>治癌活性</a:t>
            </a:r>
            <a:r>
              <a:rPr lang="zh-CN" altLang="en-US" sz="2800" dirty="0">
                <a:latin typeface="Times New Roman" pitchFamily="18" charset="0"/>
              </a:rPr>
              <a:t>。</a:t>
            </a:r>
          </a:p>
        </p:txBody>
      </p:sp>
      <p:pic>
        <p:nvPicPr>
          <p:cNvPr id="55303" name="Picture 7" descr="CI2D00125"/>
          <p:cNvPicPr>
            <a:picLocks noChangeAspect="1" noChangeArrowheads="1"/>
          </p:cNvPicPr>
          <p:nvPr/>
        </p:nvPicPr>
        <p:blipFill>
          <a:blip r:embed="rId2" cstate="print"/>
          <a:srcRect/>
          <a:stretch>
            <a:fillRect/>
          </a:stretch>
        </p:blipFill>
        <p:spPr bwMode="auto">
          <a:xfrm>
            <a:off x="4267200" y="914400"/>
            <a:ext cx="3962400" cy="3732212"/>
          </a:xfrm>
          <a:prstGeom prst="rect">
            <a:avLst/>
          </a:prstGeom>
          <a:noFill/>
          <a:ln w="9525">
            <a:noFill/>
            <a:miter lim="800000"/>
            <a:headEnd/>
            <a:tailEnd/>
          </a:ln>
        </p:spPr>
      </p:pic>
      <p:sp>
        <p:nvSpPr>
          <p:cNvPr id="55304" name="Rectangle 8"/>
          <p:cNvSpPr>
            <a:spLocks noChangeArrowheads="1"/>
          </p:cNvSpPr>
          <p:nvPr/>
        </p:nvSpPr>
        <p:spPr bwMode="auto">
          <a:xfrm>
            <a:off x="1066800" y="914400"/>
            <a:ext cx="3211513" cy="676275"/>
          </a:xfrm>
          <a:prstGeom prst="rect">
            <a:avLst/>
          </a:prstGeom>
          <a:noFill/>
          <a:ln w="9525">
            <a:noFill/>
            <a:miter lim="800000"/>
            <a:headEnd/>
            <a:tailEnd/>
          </a:ln>
        </p:spPr>
        <p:txBody>
          <a:bodyPr wrap="none">
            <a:spAutoFit/>
          </a:bodyPr>
          <a:lstStyle/>
          <a:p>
            <a:pPr>
              <a:lnSpc>
                <a:spcPct val="120000"/>
              </a:lnSpc>
            </a:pPr>
            <a:r>
              <a:rPr lang="en-US" altLang="zh-CN" sz="3200" dirty="0" err="1">
                <a:latin typeface="Times New Roman" pitchFamily="18" charset="0"/>
              </a:rPr>
              <a:t>cis</a:t>
            </a:r>
            <a:r>
              <a:rPr lang="en-US" altLang="zh-CN" sz="3200" dirty="0">
                <a:latin typeface="Times New Roman" pitchFamily="18" charset="0"/>
              </a:rPr>
              <a:t>-[PtCl</a:t>
            </a:r>
            <a:r>
              <a:rPr lang="en-US" altLang="zh-CN" sz="3200" baseline="-25000" dirty="0">
                <a:latin typeface="Times New Roman" pitchFamily="18" charset="0"/>
              </a:rPr>
              <a:t>2</a:t>
            </a:r>
            <a:r>
              <a:rPr lang="en-US" altLang="zh-CN" sz="3200" dirty="0">
                <a:latin typeface="Times New Roman" pitchFamily="18" charset="0"/>
              </a:rPr>
              <a:t>(NH</a:t>
            </a:r>
            <a:r>
              <a:rPr lang="en-US" altLang="zh-CN" sz="3200" baseline="-25000" dirty="0">
                <a:latin typeface="Times New Roman" pitchFamily="18" charset="0"/>
              </a:rPr>
              <a:t>3</a:t>
            </a:r>
            <a:r>
              <a:rPr lang="en-US" altLang="zh-CN" sz="3200" dirty="0">
                <a:latin typeface="Times New Roman" pitchFamily="18" charset="0"/>
              </a:rPr>
              <a:t>)</a:t>
            </a:r>
            <a:r>
              <a:rPr lang="en-US" altLang="zh-CN" sz="3200" baseline="-25000" dirty="0">
                <a:latin typeface="Times New Roman" pitchFamily="18" charset="0"/>
              </a:rPr>
              <a:t>2</a:t>
            </a:r>
            <a:r>
              <a:rPr lang="en-US" altLang="zh-CN" sz="3200" dirty="0">
                <a:latin typeface="Times New Roman" pitchFamily="18" charset="0"/>
              </a:rPr>
              <a:t>] </a:t>
            </a:r>
          </a:p>
        </p:txBody>
      </p:sp>
      <p:sp>
        <p:nvSpPr>
          <p:cNvPr id="55305" name="Rectangle 9"/>
          <p:cNvSpPr>
            <a:spLocks noChangeArrowheads="1"/>
          </p:cNvSpPr>
          <p:nvPr/>
        </p:nvSpPr>
        <p:spPr bwMode="auto">
          <a:xfrm>
            <a:off x="1143000" y="3429000"/>
            <a:ext cx="3182281" cy="523220"/>
          </a:xfrm>
          <a:prstGeom prst="rect">
            <a:avLst/>
          </a:prstGeom>
          <a:noFill/>
          <a:ln w="9525">
            <a:noFill/>
            <a:miter lim="800000"/>
            <a:headEnd/>
            <a:tailEnd/>
          </a:ln>
        </p:spPr>
        <p:txBody>
          <a:bodyPr wrap="none">
            <a:spAutoFit/>
          </a:bodyPr>
          <a:lstStyle/>
          <a:p>
            <a:r>
              <a:rPr lang="en-US" altLang="zh-CN" sz="2800" dirty="0">
                <a:latin typeface="Times New Roman" pitchFamily="18" charset="0"/>
              </a:rPr>
              <a:t>trans-[PtCl</a:t>
            </a:r>
            <a:r>
              <a:rPr lang="en-US" altLang="zh-CN" sz="2800" baseline="-25000" dirty="0">
                <a:latin typeface="Times New Roman" pitchFamily="18" charset="0"/>
              </a:rPr>
              <a:t>2</a:t>
            </a:r>
            <a:r>
              <a:rPr lang="en-US" altLang="zh-CN" sz="2800" dirty="0">
                <a:latin typeface="Times New Roman" pitchFamily="18" charset="0"/>
              </a:rPr>
              <a:t>(NH</a:t>
            </a:r>
            <a:r>
              <a:rPr lang="en-US" altLang="zh-CN" sz="2800" baseline="-25000" dirty="0">
                <a:latin typeface="Times New Roman" pitchFamily="18" charset="0"/>
              </a:rPr>
              <a:t>3</a:t>
            </a:r>
            <a:r>
              <a:rPr lang="en-US" altLang="zh-CN" sz="2800" dirty="0">
                <a:latin typeface="Times New Roman" pitchFamily="18" charset="0"/>
              </a:rPr>
              <a:t>)</a:t>
            </a:r>
            <a:r>
              <a:rPr lang="en-US" altLang="zh-CN" sz="2800" baseline="-25000" dirty="0">
                <a:latin typeface="Times New Roman" pitchFamily="18" charset="0"/>
              </a:rPr>
              <a:t>2</a:t>
            </a:r>
            <a:r>
              <a:rPr lang="en-US" altLang="zh-CN" sz="2800" dirty="0">
                <a:latin typeface="Times New Roman" pitchFamily="18" charset="0"/>
              </a:rPr>
              <a:t>]</a:t>
            </a:r>
          </a:p>
        </p:txBody>
      </p:sp>
      <p:sp>
        <p:nvSpPr>
          <p:cNvPr id="8" name="灯片编号占位符 7"/>
          <p:cNvSpPr>
            <a:spLocks noGrp="1"/>
          </p:cNvSpPr>
          <p:nvPr>
            <p:ph type="sldNum" sz="quarter" idx="12"/>
          </p:nvPr>
        </p:nvSpPr>
        <p:spPr/>
        <p:txBody>
          <a:bodyPr/>
          <a:lstStyle/>
          <a:p>
            <a:pPr>
              <a:defRPr/>
            </a:pPr>
            <a:fld id="{EA22F68D-8FDD-47CE-AB41-88183EF542CE}" type="slidenum">
              <a:rPr lang="en-US" altLang="zh-CN" smtClean="0"/>
              <a:pPr>
                <a:defRPr/>
              </a:pPr>
              <a:t>27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305">
                                            <p:txEl>
                                              <p:pRg st="0" end="0"/>
                                            </p:txEl>
                                          </p:spTgt>
                                        </p:tgtEl>
                                        <p:attrNameLst>
                                          <p:attrName>style.visibility</p:attrName>
                                        </p:attrNameLst>
                                      </p:cBhvr>
                                      <p:to>
                                        <p:strVal val="visible"/>
                                      </p:to>
                                    </p:set>
                                    <p:animEffect transition="in" filter="fade">
                                      <p:cBhvr>
                                        <p:cTn id="7" dur="2000"/>
                                        <p:tgtEl>
                                          <p:spTgt spid="5530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301">
                                            <p:txEl>
                                              <p:pRg st="0" end="0"/>
                                            </p:txEl>
                                          </p:spTgt>
                                        </p:tgtEl>
                                        <p:attrNameLst>
                                          <p:attrName>style.visibility</p:attrName>
                                        </p:attrNameLst>
                                      </p:cBhvr>
                                      <p:to>
                                        <p:strVal val="visible"/>
                                      </p:to>
                                    </p:set>
                                    <p:animEffect transition="in" filter="fade">
                                      <p:cBhvr>
                                        <p:cTn id="10" dur="2000"/>
                                        <p:tgtEl>
                                          <p:spTgt spid="5530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301">
                                            <p:txEl>
                                              <p:pRg st="1" end="1"/>
                                            </p:txEl>
                                          </p:spTgt>
                                        </p:tgtEl>
                                        <p:attrNameLst>
                                          <p:attrName>style.visibility</p:attrName>
                                        </p:attrNameLst>
                                      </p:cBhvr>
                                      <p:to>
                                        <p:strVal val="visible"/>
                                      </p:to>
                                    </p:set>
                                    <p:animEffect transition="in" filter="fade">
                                      <p:cBhvr>
                                        <p:cTn id="15" dur="2000"/>
                                        <p:tgtEl>
                                          <p:spTgt spid="5530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302">
                                            <p:txEl>
                                              <p:pRg st="0" end="0"/>
                                            </p:txEl>
                                          </p:spTgt>
                                        </p:tgtEl>
                                        <p:attrNameLst>
                                          <p:attrName>style.visibility</p:attrName>
                                        </p:attrNameLst>
                                      </p:cBhvr>
                                      <p:to>
                                        <p:strVal val="visible"/>
                                      </p:to>
                                    </p:set>
                                    <p:animEffect transition="in" filter="fade">
                                      <p:cBhvr>
                                        <p:cTn id="18" dur="2000"/>
                                        <p:tgtEl>
                                          <p:spTgt spid="553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p:bldP spid="55302" grpId="0" build="p"/>
      <p:bldP spid="5530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D6BB72B-FD75-4E2A-A4FE-3DB325D01C50}" type="slidenum">
              <a:rPr lang="en-US" altLang="zh-CN"/>
              <a:pPr/>
              <a:t>28</a:t>
            </a:fld>
            <a:endParaRPr lang="en-US" altLang="zh-CN"/>
          </a:p>
        </p:txBody>
      </p:sp>
      <p:sp>
        <p:nvSpPr>
          <p:cNvPr id="315396" name="Text Box 4"/>
          <p:cNvSpPr txBox="1">
            <a:spLocks noChangeArrowheads="1"/>
          </p:cNvSpPr>
          <p:nvPr/>
        </p:nvSpPr>
        <p:spPr bwMode="auto">
          <a:xfrm>
            <a:off x="304800" y="304800"/>
            <a:ext cx="8077200" cy="1212640"/>
          </a:xfrm>
          <a:prstGeom prst="rect">
            <a:avLst/>
          </a:prstGeom>
          <a:noFill/>
          <a:ln w="9525">
            <a:noFill/>
            <a:miter lim="800000"/>
            <a:headEnd/>
            <a:tailEnd/>
          </a:ln>
          <a:effectLst/>
        </p:spPr>
        <p:txBody>
          <a:bodyPr wrap="square">
            <a:spAutoFit/>
          </a:bodyPr>
          <a:lstStyle/>
          <a:p>
            <a:pPr algn="just" defTabSz="762000">
              <a:lnSpc>
                <a:spcPct val="130000"/>
              </a:lnSpc>
              <a:buClr>
                <a:schemeClr val="hlink"/>
              </a:buClr>
            </a:pPr>
            <a:r>
              <a:rPr kumimoji="1" lang="zh-CN" altLang="en-US" sz="2800" b="1" dirty="0" smtClean="0">
                <a:latin typeface="Times New Roman" pitchFamily="18" charset="0"/>
              </a:rPr>
              <a:t>四</a:t>
            </a:r>
            <a:r>
              <a:rPr kumimoji="1" lang="zh-CN" altLang="en-US" sz="2800" b="1" dirty="0">
                <a:latin typeface="Times New Roman" pitchFamily="18" charset="0"/>
              </a:rPr>
              <a:t>配位的</a:t>
            </a:r>
            <a:r>
              <a:rPr kumimoji="1" lang="zh-CN" altLang="en-US" sz="2800" b="1" dirty="0">
                <a:solidFill>
                  <a:srgbClr val="FF0000"/>
                </a:solidFill>
                <a:latin typeface="Times New Roman" pitchFamily="18" charset="0"/>
              </a:rPr>
              <a:t>平面正方形</a:t>
            </a:r>
            <a:r>
              <a:rPr kumimoji="1" lang="zh-CN" altLang="en-US" sz="2800" b="1" dirty="0">
                <a:latin typeface="Times New Roman" pitchFamily="18" charset="0"/>
              </a:rPr>
              <a:t>配合物</a:t>
            </a:r>
            <a:r>
              <a:rPr kumimoji="1" lang="en-US" altLang="zh-CN" sz="2800" b="1" dirty="0">
                <a:solidFill>
                  <a:srgbClr val="FF0000"/>
                </a:solidFill>
                <a:latin typeface="Times New Roman" pitchFamily="18" charset="0"/>
              </a:rPr>
              <a:t>[Mabc</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a:t>
            </a:r>
            <a:r>
              <a:rPr kumimoji="1" lang="zh-CN" altLang="en-US" sz="2800" b="1" dirty="0">
                <a:latin typeface="Times New Roman" pitchFamily="18" charset="0"/>
              </a:rPr>
              <a:t>也</a:t>
            </a:r>
            <a:r>
              <a:rPr kumimoji="1" lang="zh-CN" altLang="en-US" sz="2800" b="1" dirty="0" smtClean="0">
                <a:latin typeface="Times New Roman" pitchFamily="18" charset="0"/>
              </a:rPr>
              <a:t>有顺</a:t>
            </a:r>
            <a:r>
              <a:rPr kumimoji="1" lang="zh-CN" altLang="en-US" sz="2800" b="1" dirty="0">
                <a:latin typeface="Times New Roman" pitchFamily="18" charset="0"/>
              </a:rPr>
              <a:t>式</a:t>
            </a:r>
            <a:r>
              <a:rPr kumimoji="1" lang="en-US" altLang="zh-CN" sz="2800" b="1" dirty="0">
                <a:latin typeface="Times New Roman" pitchFamily="18" charset="0"/>
              </a:rPr>
              <a:t>(</a:t>
            </a:r>
            <a:r>
              <a:rPr kumimoji="1" lang="en-US" altLang="zh-CN" sz="2800" b="1" dirty="0" err="1">
                <a:latin typeface="Times New Roman" pitchFamily="18" charset="0"/>
              </a:rPr>
              <a:t>cis</a:t>
            </a:r>
            <a:r>
              <a:rPr kumimoji="1" lang="en-US" altLang="zh-CN" sz="2800" b="1" dirty="0">
                <a:latin typeface="Times New Roman" pitchFamily="18" charset="0"/>
              </a:rPr>
              <a:t>-)</a:t>
            </a:r>
            <a:r>
              <a:rPr kumimoji="1" lang="zh-CN" altLang="en-US" sz="2800" b="1" dirty="0">
                <a:latin typeface="Times New Roman" pitchFamily="18" charset="0"/>
              </a:rPr>
              <a:t>和反式</a:t>
            </a:r>
            <a:r>
              <a:rPr kumimoji="1" lang="en-US" altLang="zh-CN" sz="2800" b="1" dirty="0">
                <a:latin typeface="Times New Roman" pitchFamily="18" charset="0"/>
              </a:rPr>
              <a:t>(trans-</a:t>
            </a:r>
            <a:r>
              <a:rPr kumimoji="1" lang="en-US" altLang="zh-CN" sz="2800" b="1" dirty="0" smtClean="0">
                <a:latin typeface="Times New Roman" pitchFamily="18" charset="0"/>
              </a:rPr>
              <a:t>) </a:t>
            </a:r>
            <a:r>
              <a:rPr kumimoji="1" lang="en-US" altLang="zh-CN" sz="2800" b="1" dirty="0" smtClean="0">
                <a:solidFill>
                  <a:srgbClr val="0000FF"/>
                </a:solidFill>
                <a:latin typeface="Times New Roman" pitchFamily="18" charset="0"/>
              </a:rPr>
              <a:t>2</a:t>
            </a:r>
            <a:r>
              <a:rPr kumimoji="1" lang="zh-CN" altLang="en-US" sz="2800" b="1" dirty="0" smtClean="0">
                <a:solidFill>
                  <a:srgbClr val="0000FF"/>
                </a:solidFill>
                <a:latin typeface="Times New Roman" pitchFamily="18" charset="0"/>
              </a:rPr>
              <a:t>种</a:t>
            </a:r>
            <a:r>
              <a:rPr kumimoji="1" lang="zh-CN" altLang="en-US" sz="2800" b="1" dirty="0">
                <a:latin typeface="Times New Roman" pitchFamily="18" charset="0"/>
              </a:rPr>
              <a:t>异构体，</a:t>
            </a:r>
            <a:r>
              <a:rPr kumimoji="1" lang="en-US" altLang="zh-CN" sz="2800" b="1" dirty="0">
                <a:solidFill>
                  <a:srgbClr val="FF0000"/>
                </a:solidFill>
                <a:latin typeface="Times New Roman" pitchFamily="18" charset="0"/>
              </a:rPr>
              <a:t>[Mab</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a:t>
            </a:r>
            <a:r>
              <a:rPr kumimoji="1" lang="zh-CN" altLang="en-US" sz="2800" b="1" dirty="0">
                <a:solidFill>
                  <a:srgbClr val="0000CC"/>
                </a:solidFill>
                <a:latin typeface="Times New Roman" pitchFamily="18" charset="0"/>
              </a:rPr>
              <a:t>无</a:t>
            </a:r>
            <a:r>
              <a:rPr kumimoji="1" lang="zh-CN" altLang="en-US" sz="2800" b="1" dirty="0">
                <a:latin typeface="Times New Roman" pitchFamily="18" charset="0"/>
              </a:rPr>
              <a:t>几何异构</a:t>
            </a:r>
            <a:r>
              <a:rPr kumimoji="1" lang="zh-CN" altLang="en-US" sz="2800" b="1" dirty="0" smtClean="0">
                <a:latin typeface="Times New Roman" pitchFamily="18" charset="0"/>
              </a:rPr>
              <a:t>体。</a:t>
            </a:r>
            <a:endParaRPr kumimoji="1" lang="zh-CN" altLang="en-US" sz="2800" b="1" dirty="0">
              <a:latin typeface="Times New Roman" pitchFamily="18" charset="0"/>
            </a:endParaRPr>
          </a:p>
        </p:txBody>
      </p:sp>
      <p:pic>
        <p:nvPicPr>
          <p:cNvPr id="315401" name="Picture 9"/>
          <p:cNvPicPr>
            <a:picLocks noChangeAspect="1" noChangeArrowheads="1"/>
          </p:cNvPicPr>
          <p:nvPr/>
        </p:nvPicPr>
        <p:blipFill>
          <a:blip r:embed="rId2" cstate="print">
            <a:lum bright="-12000" contrast="18000"/>
          </a:blip>
          <a:srcRect/>
          <a:stretch>
            <a:fillRect/>
          </a:stretch>
        </p:blipFill>
        <p:spPr bwMode="auto">
          <a:xfrm>
            <a:off x="1828800" y="1502037"/>
            <a:ext cx="4765675" cy="2079363"/>
          </a:xfrm>
          <a:prstGeom prst="rect">
            <a:avLst/>
          </a:prstGeom>
          <a:noFill/>
        </p:spPr>
      </p:pic>
      <p:grpSp>
        <p:nvGrpSpPr>
          <p:cNvPr id="8" name="组合 7"/>
          <p:cNvGrpSpPr/>
          <p:nvPr/>
        </p:nvGrpSpPr>
        <p:grpSpPr>
          <a:xfrm>
            <a:off x="533400" y="3733800"/>
            <a:ext cx="7696200" cy="2819400"/>
            <a:chOff x="533400" y="3733800"/>
            <a:chExt cx="7696200" cy="2819400"/>
          </a:xfrm>
        </p:grpSpPr>
        <p:pic>
          <p:nvPicPr>
            <p:cNvPr id="315400" name="Picture 8"/>
            <p:cNvPicPr>
              <a:picLocks noChangeAspect="1" noChangeArrowheads="1"/>
            </p:cNvPicPr>
            <p:nvPr/>
          </p:nvPicPr>
          <p:blipFill>
            <a:blip r:embed="rId3" cstate="print">
              <a:lum bright="-12000" contrast="30000"/>
            </a:blip>
            <a:srcRect/>
            <a:stretch>
              <a:fillRect/>
            </a:stretch>
          </p:blipFill>
          <p:spPr bwMode="auto">
            <a:xfrm>
              <a:off x="643909" y="4343399"/>
              <a:ext cx="7585691" cy="2209801"/>
            </a:xfrm>
            <a:prstGeom prst="rect">
              <a:avLst/>
            </a:prstGeom>
            <a:noFill/>
          </p:spPr>
        </p:pic>
        <p:sp>
          <p:nvSpPr>
            <p:cNvPr id="7" name="矩形 6"/>
            <p:cNvSpPr/>
            <p:nvPr/>
          </p:nvSpPr>
          <p:spPr>
            <a:xfrm>
              <a:off x="533400" y="3733800"/>
              <a:ext cx="4296369" cy="523220"/>
            </a:xfrm>
            <a:prstGeom prst="rect">
              <a:avLst/>
            </a:prstGeom>
          </p:spPr>
          <p:txBody>
            <a:bodyPr wrap="none">
              <a:spAutoFit/>
            </a:bodyPr>
            <a:lstStyle/>
            <a:p>
              <a:r>
                <a:rPr kumimoji="1" lang="en-US" altLang="zh-CN" sz="2800" dirty="0" smtClean="0">
                  <a:solidFill>
                    <a:srgbClr val="FF0000"/>
                  </a:solidFill>
                  <a:latin typeface="Times New Roman" pitchFamily="18" charset="0"/>
                </a:rPr>
                <a:t>[</a:t>
              </a:r>
              <a:r>
                <a:rPr kumimoji="1" lang="en-US" altLang="zh-CN" sz="2800" dirty="0" err="1" smtClean="0">
                  <a:solidFill>
                    <a:srgbClr val="FF0000"/>
                  </a:solidFill>
                  <a:latin typeface="Times New Roman" pitchFamily="18" charset="0"/>
                </a:rPr>
                <a:t>Mabcd</a:t>
              </a:r>
              <a:r>
                <a:rPr kumimoji="1" lang="en-US" altLang="zh-CN" sz="2800" dirty="0" smtClean="0">
                  <a:solidFill>
                    <a:srgbClr val="FF0000"/>
                  </a:solidFill>
                  <a:latin typeface="Times New Roman" pitchFamily="18" charset="0"/>
                </a:rPr>
                <a:t>]</a:t>
              </a:r>
              <a:r>
                <a:rPr kumimoji="1" lang="en-US" altLang="zh-CN" sz="2800" dirty="0" smtClean="0">
                  <a:solidFill>
                    <a:srgbClr val="0000CC"/>
                  </a:solidFill>
                  <a:latin typeface="Times New Roman" pitchFamily="18" charset="0"/>
                </a:rPr>
                <a:t> </a:t>
              </a:r>
              <a:r>
                <a:rPr kumimoji="1" lang="zh-CN" altLang="en-US" sz="2800" dirty="0" smtClean="0">
                  <a:latin typeface="Times New Roman" pitchFamily="18" charset="0"/>
                </a:rPr>
                <a:t>有</a:t>
              </a:r>
              <a:r>
                <a:rPr kumimoji="1" lang="en-US" altLang="zh-CN" sz="2800" dirty="0" smtClean="0">
                  <a:solidFill>
                    <a:srgbClr val="0000CC"/>
                  </a:solidFill>
                  <a:latin typeface="Times New Roman" pitchFamily="18" charset="0"/>
                </a:rPr>
                <a:t>3</a:t>
              </a:r>
              <a:r>
                <a:rPr kumimoji="1" lang="zh-CN" altLang="en-US" sz="2800" dirty="0" smtClean="0">
                  <a:solidFill>
                    <a:srgbClr val="0000CC"/>
                  </a:solidFill>
                  <a:latin typeface="Times New Roman" pitchFamily="18" charset="0"/>
                </a:rPr>
                <a:t>个</a:t>
              </a:r>
              <a:r>
                <a:rPr kumimoji="1" lang="zh-CN" altLang="en-US" sz="2800" dirty="0" smtClean="0">
                  <a:latin typeface="Times New Roman" pitchFamily="18" charset="0"/>
                </a:rPr>
                <a:t>几何异构体</a:t>
              </a:r>
              <a:endParaRPr lang="zh-CN" altLang="en-US"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C740B892-6AFD-46E6-A369-81501687F4D9}" type="slidenum">
              <a:rPr lang="en-US" altLang="zh-CN"/>
              <a:pPr/>
              <a:t>29</a:t>
            </a:fld>
            <a:endParaRPr lang="en-US" altLang="zh-CN"/>
          </a:p>
        </p:txBody>
      </p:sp>
      <p:sp>
        <p:nvSpPr>
          <p:cNvPr id="278530" name="Text Box 2"/>
          <p:cNvSpPr txBox="1">
            <a:spLocks noChangeArrowheads="1"/>
          </p:cNvSpPr>
          <p:nvPr/>
        </p:nvSpPr>
        <p:spPr bwMode="auto">
          <a:xfrm>
            <a:off x="395288" y="877888"/>
            <a:ext cx="7910512" cy="1758950"/>
          </a:xfrm>
          <a:prstGeom prst="rect">
            <a:avLst/>
          </a:prstGeom>
          <a:noFill/>
          <a:ln w="9525">
            <a:noFill/>
            <a:miter lim="800000"/>
            <a:headEnd/>
            <a:tailEnd/>
          </a:ln>
          <a:effectLst/>
        </p:spPr>
        <p:txBody>
          <a:bodyPr wrap="square">
            <a:spAutoFit/>
          </a:bodyPr>
          <a:lstStyle/>
          <a:p>
            <a:pPr algn="just" defTabSz="762000">
              <a:lnSpc>
                <a:spcPct val="130000"/>
              </a:lnSpc>
              <a:buClr>
                <a:schemeClr val="hlink"/>
              </a:buClr>
            </a:pPr>
            <a:r>
              <a:rPr kumimoji="1" lang="zh-CN" altLang="en-US" sz="2800" b="1" dirty="0" smtClean="0">
                <a:solidFill>
                  <a:srgbClr val="FF0000"/>
                </a:solidFill>
                <a:latin typeface="Times New Roman" pitchFamily="18" charset="0"/>
              </a:rPr>
              <a:t>六</a:t>
            </a:r>
            <a:r>
              <a:rPr kumimoji="1" lang="zh-CN" altLang="en-US" sz="2800" b="1" dirty="0">
                <a:solidFill>
                  <a:srgbClr val="FF0000"/>
                </a:solidFill>
                <a:latin typeface="Times New Roman" pitchFamily="18" charset="0"/>
              </a:rPr>
              <a:t>配位</a:t>
            </a:r>
            <a:r>
              <a:rPr kumimoji="1" lang="zh-CN" altLang="en-US" sz="2800" b="1" dirty="0">
                <a:latin typeface="Times New Roman" pitchFamily="18" charset="0"/>
              </a:rPr>
              <a:t>的八面体</a:t>
            </a:r>
            <a:r>
              <a:rPr kumimoji="1" lang="en-US" altLang="zh-CN" sz="2800" b="1" dirty="0">
                <a:solidFill>
                  <a:srgbClr val="FF0000"/>
                </a:solidFill>
                <a:latin typeface="Times New Roman" pitchFamily="18" charset="0"/>
              </a:rPr>
              <a:t>[Ma</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b</a:t>
            </a:r>
            <a:r>
              <a:rPr kumimoji="1" lang="en-US" altLang="zh-CN" sz="2800" b="1" baseline="-25000" dirty="0">
                <a:solidFill>
                  <a:srgbClr val="FF0000"/>
                </a:solidFill>
                <a:latin typeface="Times New Roman" pitchFamily="18" charset="0"/>
              </a:rPr>
              <a:t>4</a:t>
            </a:r>
            <a:r>
              <a:rPr kumimoji="1" lang="en-US" altLang="zh-CN" sz="2800" b="1" dirty="0">
                <a:solidFill>
                  <a:srgbClr val="FF0000"/>
                </a:solidFill>
                <a:latin typeface="Times New Roman" pitchFamily="18" charset="0"/>
              </a:rPr>
              <a:t>]</a:t>
            </a:r>
            <a:r>
              <a:rPr kumimoji="1" lang="zh-CN" altLang="en-US" sz="2800" b="1" dirty="0">
                <a:latin typeface="Times New Roman" pitchFamily="18" charset="0"/>
              </a:rPr>
              <a:t>型配合物也有</a:t>
            </a:r>
            <a:r>
              <a:rPr kumimoji="1" lang="zh-CN" altLang="en-US" sz="2800" b="1" dirty="0">
                <a:solidFill>
                  <a:srgbClr val="0000FF"/>
                </a:solidFill>
                <a:latin typeface="Times New Roman" pitchFamily="18" charset="0"/>
              </a:rPr>
              <a:t>顺</a:t>
            </a:r>
            <a:r>
              <a:rPr kumimoji="1" lang="zh-CN" altLang="en-US" sz="2800" b="1" dirty="0" smtClean="0">
                <a:solidFill>
                  <a:srgbClr val="0000FF"/>
                </a:solidFill>
                <a:latin typeface="Times New Roman" pitchFamily="18" charset="0"/>
              </a:rPr>
              <a:t>式</a:t>
            </a:r>
            <a:r>
              <a:rPr kumimoji="1" lang="zh-CN" altLang="en-US" sz="2800" b="1" dirty="0" smtClean="0">
                <a:latin typeface="Times New Roman" pitchFamily="18" charset="0"/>
              </a:rPr>
              <a:t>和</a:t>
            </a:r>
            <a:r>
              <a:rPr kumimoji="1" lang="zh-CN" altLang="en-US" sz="2800" b="1" dirty="0">
                <a:solidFill>
                  <a:srgbClr val="0000FF"/>
                </a:solidFill>
                <a:latin typeface="Times New Roman" pitchFamily="18" charset="0"/>
              </a:rPr>
              <a:t>反式</a:t>
            </a:r>
            <a:r>
              <a:rPr kumimoji="1" lang="en-US" altLang="zh-CN" sz="2800" b="1" dirty="0">
                <a:solidFill>
                  <a:srgbClr val="FF0000"/>
                </a:solidFill>
                <a:latin typeface="Times New Roman" pitchFamily="18" charset="0"/>
              </a:rPr>
              <a:t>2</a:t>
            </a:r>
            <a:r>
              <a:rPr kumimoji="1" lang="zh-CN" altLang="en-US" sz="2800" b="1" dirty="0">
                <a:solidFill>
                  <a:srgbClr val="FF0000"/>
                </a:solidFill>
                <a:latin typeface="Times New Roman" pitchFamily="18" charset="0"/>
              </a:rPr>
              <a:t>种</a:t>
            </a:r>
            <a:r>
              <a:rPr kumimoji="1" lang="zh-CN" altLang="en-US" sz="2800" b="1" dirty="0">
                <a:latin typeface="Times New Roman" pitchFamily="18" charset="0"/>
              </a:rPr>
              <a:t>异构体。如</a:t>
            </a:r>
            <a:r>
              <a:rPr kumimoji="1" lang="en-US" altLang="zh-CN" sz="2800" b="1" dirty="0" err="1">
                <a:solidFill>
                  <a:srgbClr val="0000FF"/>
                </a:solidFill>
                <a:latin typeface="Times New Roman" pitchFamily="18" charset="0"/>
              </a:rPr>
              <a:t>cis</a:t>
            </a:r>
            <a:r>
              <a:rPr kumimoji="1" lang="en-US" altLang="zh-CN" sz="2800" b="1" dirty="0">
                <a:solidFill>
                  <a:srgbClr val="0000FF"/>
                </a:solidFill>
                <a:latin typeface="Times New Roman" pitchFamily="18" charset="0"/>
              </a:rPr>
              <a:t>-</a:t>
            </a:r>
            <a:r>
              <a:rPr kumimoji="1" lang="en-US" altLang="zh-CN" sz="2800" b="1" dirty="0">
                <a:latin typeface="Times New Roman" pitchFamily="18" charset="0"/>
              </a:rPr>
              <a:t>[CoCl</a:t>
            </a:r>
            <a:r>
              <a:rPr kumimoji="1" lang="en-US" altLang="zh-CN" sz="2800" b="1" baseline="-25000" dirty="0">
                <a:latin typeface="Times New Roman" pitchFamily="18" charset="0"/>
              </a:rPr>
              <a:t>2</a:t>
            </a:r>
            <a:r>
              <a:rPr kumimoji="1" lang="en-US" altLang="zh-CN" sz="2800" b="1" dirty="0">
                <a:latin typeface="Times New Roman" pitchFamily="18" charset="0"/>
              </a:rPr>
              <a:t>(NH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a:t>
            </a:r>
            <a:r>
              <a:rPr kumimoji="1" lang="zh-CN" altLang="en-US" sz="2800" b="1" dirty="0">
                <a:solidFill>
                  <a:srgbClr val="9900FF"/>
                </a:solidFill>
                <a:latin typeface="Times New Roman" pitchFamily="18" charset="0"/>
              </a:rPr>
              <a:t>呈紫色</a:t>
            </a:r>
            <a:r>
              <a:rPr kumimoji="1" lang="zh-CN" altLang="en-US" sz="2800" b="1" dirty="0">
                <a:solidFill>
                  <a:srgbClr val="0000CC"/>
                </a:solidFill>
                <a:latin typeface="Times New Roman" pitchFamily="18" charset="0"/>
              </a:rPr>
              <a:t>，</a:t>
            </a:r>
            <a:r>
              <a:rPr kumimoji="1" lang="zh-CN" altLang="en-US" sz="2800" b="1" dirty="0">
                <a:latin typeface="Times New Roman" pitchFamily="18" charset="0"/>
              </a:rPr>
              <a:t>而</a:t>
            </a:r>
            <a:r>
              <a:rPr kumimoji="1" lang="en-US" altLang="zh-CN" sz="2800" b="1" dirty="0">
                <a:solidFill>
                  <a:srgbClr val="0000FF"/>
                </a:solidFill>
                <a:latin typeface="Times New Roman" pitchFamily="18" charset="0"/>
              </a:rPr>
              <a:t>trans-</a:t>
            </a:r>
            <a:r>
              <a:rPr kumimoji="1" lang="en-US" altLang="zh-CN" sz="2800" b="1" dirty="0">
                <a:latin typeface="Times New Roman" pitchFamily="18" charset="0"/>
              </a:rPr>
              <a:t>[CoCl</a:t>
            </a:r>
            <a:r>
              <a:rPr kumimoji="1" lang="en-US" altLang="zh-CN" sz="2800" b="1" baseline="-25000" dirty="0">
                <a:latin typeface="Times New Roman" pitchFamily="18" charset="0"/>
              </a:rPr>
              <a:t>2</a:t>
            </a:r>
            <a:r>
              <a:rPr kumimoji="1" lang="en-US" altLang="zh-CN" sz="2800" b="1" dirty="0">
                <a:latin typeface="Times New Roman" pitchFamily="18" charset="0"/>
              </a:rPr>
              <a:t>(NH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a:t>
            </a:r>
            <a:r>
              <a:rPr kumimoji="1" lang="zh-CN" altLang="en-US" sz="2800" b="1" dirty="0">
                <a:solidFill>
                  <a:srgbClr val="006600"/>
                </a:solidFill>
                <a:latin typeface="Times New Roman" pitchFamily="18" charset="0"/>
              </a:rPr>
              <a:t>呈绿色</a:t>
            </a:r>
            <a:r>
              <a:rPr kumimoji="1" lang="zh-CN" altLang="en-US" sz="2800" b="1" dirty="0">
                <a:solidFill>
                  <a:srgbClr val="0000CC"/>
                </a:solidFill>
                <a:latin typeface="Times New Roman" pitchFamily="18" charset="0"/>
              </a:rPr>
              <a:t>。</a:t>
            </a:r>
          </a:p>
        </p:txBody>
      </p:sp>
      <p:graphicFrame>
        <p:nvGraphicFramePr>
          <p:cNvPr id="278531" name="Object 3"/>
          <p:cNvGraphicFramePr>
            <a:graphicFrameLocks noChangeAspect="1"/>
          </p:cNvGraphicFramePr>
          <p:nvPr/>
        </p:nvGraphicFramePr>
        <p:xfrm>
          <a:off x="990600" y="2949575"/>
          <a:ext cx="2971800" cy="2460625"/>
        </p:xfrm>
        <a:graphic>
          <a:graphicData uri="http://schemas.openxmlformats.org/presentationml/2006/ole">
            <p:oleObj spid="_x0000_s99330" name="Document" r:id="rId3" imgW="885960" imgH="733320" progId="">
              <p:embed/>
            </p:oleObj>
          </a:graphicData>
        </a:graphic>
      </p:graphicFrame>
      <p:graphicFrame>
        <p:nvGraphicFramePr>
          <p:cNvPr id="278532" name="Object 4"/>
          <p:cNvGraphicFramePr>
            <a:graphicFrameLocks noChangeAspect="1"/>
          </p:cNvGraphicFramePr>
          <p:nvPr/>
        </p:nvGraphicFramePr>
        <p:xfrm>
          <a:off x="4648200" y="2917825"/>
          <a:ext cx="3200400" cy="2339975"/>
        </p:xfrm>
        <a:graphic>
          <a:graphicData uri="http://schemas.openxmlformats.org/presentationml/2006/ole">
            <p:oleObj spid="_x0000_s99331" name="Document" r:id="rId4" imgW="990720" imgH="723960" progId="">
              <p:embed/>
            </p:oleObj>
          </a:graphicData>
        </a:graphic>
      </p:graphicFrame>
      <p:sp>
        <p:nvSpPr>
          <p:cNvPr id="278533" name="Rectangle 5"/>
          <p:cNvSpPr>
            <a:spLocks noChangeArrowheads="1"/>
          </p:cNvSpPr>
          <p:nvPr/>
        </p:nvSpPr>
        <p:spPr bwMode="auto">
          <a:xfrm>
            <a:off x="990600" y="5500687"/>
            <a:ext cx="7239000" cy="519113"/>
          </a:xfrm>
          <a:prstGeom prst="rect">
            <a:avLst/>
          </a:prstGeom>
          <a:noFill/>
          <a:ln w="9525">
            <a:noFill/>
            <a:miter lim="800000"/>
            <a:headEnd/>
            <a:tailEnd/>
          </a:ln>
          <a:effectLst/>
        </p:spPr>
        <p:txBody>
          <a:bodyPr>
            <a:spAutoFit/>
          </a:bodyPr>
          <a:lstStyle/>
          <a:p>
            <a:r>
              <a:rPr kumimoji="1" lang="en-US" altLang="zh-CN" sz="2800" b="1" dirty="0" err="1">
                <a:solidFill>
                  <a:srgbClr val="FF0000"/>
                </a:solidFill>
                <a:latin typeface="Times New Roman" pitchFamily="18" charset="0"/>
              </a:rPr>
              <a:t>cis</a:t>
            </a:r>
            <a:r>
              <a:rPr kumimoji="1" lang="en-US" altLang="zh-CN" sz="2800" b="1" dirty="0">
                <a:solidFill>
                  <a:srgbClr val="FF0000"/>
                </a:solidFill>
                <a:latin typeface="Times New Roman" pitchFamily="18" charset="0"/>
              </a:rPr>
              <a:t>-[CoCl</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(NH</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a:t>
            </a:r>
            <a:r>
              <a:rPr kumimoji="1" lang="en-US" altLang="zh-CN" sz="2800" b="1" baseline="-25000" dirty="0">
                <a:solidFill>
                  <a:srgbClr val="FF0000"/>
                </a:solidFill>
                <a:latin typeface="Times New Roman" pitchFamily="18" charset="0"/>
              </a:rPr>
              <a:t>4</a:t>
            </a:r>
            <a:r>
              <a:rPr kumimoji="1" lang="en-US" altLang="zh-CN" sz="2800" b="1" dirty="0">
                <a:solidFill>
                  <a:srgbClr val="FF0000"/>
                </a:solidFill>
                <a:latin typeface="Times New Roman" pitchFamily="18" charset="0"/>
              </a:rPr>
              <a:t>]</a:t>
            </a:r>
            <a:r>
              <a:rPr kumimoji="1" lang="en-US" altLang="zh-CN" sz="2800" b="1" baseline="30000" dirty="0">
                <a:solidFill>
                  <a:srgbClr val="FF0000"/>
                </a:solidFill>
                <a:latin typeface="Times New Roman" pitchFamily="18" charset="0"/>
              </a:rPr>
              <a:t>+                </a:t>
            </a:r>
            <a:r>
              <a:rPr kumimoji="1" lang="en-US" altLang="zh-CN" sz="2800" b="1" dirty="0">
                <a:solidFill>
                  <a:srgbClr val="FF0000"/>
                </a:solidFill>
                <a:latin typeface="Times New Roman" pitchFamily="18" charset="0"/>
              </a:rPr>
              <a:t>trans-[CoCl</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(NH</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a:t>
            </a:r>
            <a:r>
              <a:rPr kumimoji="1" lang="en-US" altLang="zh-CN" sz="2800" b="1" baseline="-25000" dirty="0">
                <a:solidFill>
                  <a:srgbClr val="FF0000"/>
                </a:solidFill>
                <a:latin typeface="Times New Roman" pitchFamily="18" charset="0"/>
              </a:rPr>
              <a:t>4</a:t>
            </a:r>
            <a:r>
              <a:rPr kumimoji="1" lang="en-US" altLang="zh-CN" sz="2800" b="1" dirty="0">
                <a:solidFill>
                  <a:srgbClr val="FF0000"/>
                </a:solidFill>
                <a:latin typeface="Times New Roman" pitchFamily="18" charset="0"/>
              </a:rPr>
              <a:t>]</a:t>
            </a:r>
            <a:r>
              <a:rPr kumimoji="1" lang="en-US" altLang="zh-CN" sz="2800" b="1" baseline="30000" dirty="0">
                <a:solidFill>
                  <a:srgbClr val="FF0000"/>
                </a:solidFill>
                <a:latin typeface="Times New Roman" pitchFamily="18" charset="0"/>
              </a:rPr>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8" name="Rectangle 6"/>
          <p:cNvSpPr>
            <a:spLocks noChangeArrowheads="1"/>
          </p:cNvSpPr>
          <p:nvPr/>
        </p:nvSpPr>
        <p:spPr bwMode="auto">
          <a:xfrm>
            <a:off x="228600" y="1283863"/>
            <a:ext cx="8763000" cy="2376035"/>
          </a:xfrm>
          <a:prstGeom prst="rect">
            <a:avLst/>
          </a:prstGeom>
          <a:noFill/>
          <a:ln w="9525">
            <a:noFill/>
            <a:miter lim="800000"/>
            <a:headEnd/>
            <a:tailEnd/>
          </a:ln>
          <a:effectLst/>
        </p:spPr>
        <p:txBody>
          <a:bodyPr>
            <a:spAutoFit/>
          </a:bodyPr>
          <a:lstStyle/>
          <a:p>
            <a:pPr indent="468000" algn="just">
              <a:lnSpc>
                <a:spcPct val="120000"/>
              </a:lnSpc>
              <a:spcBef>
                <a:spcPct val="50000"/>
              </a:spcBef>
              <a:defRPr/>
            </a:pPr>
            <a:r>
              <a:rPr lang="en-US" altLang="zh-CN" sz="2800" dirty="0" smtClean="0">
                <a:latin typeface="Times New Roman" pitchFamily="18" charset="0"/>
                <a:cs typeface="Times New Roman" pitchFamily="18" charset="0"/>
              </a:rPr>
              <a:t>19</a:t>
            </a:r>
            <a:r>
              <a:rPr lang="zh-CN" altLang="en-US" sz="2800" dirty="0">
                <a:latin typeface="Times New Roman" pitchFamily="18" charset="0"/>
                <a:cs typeface="Times New Roman" pitchFamily="18" charset="0"/>
              </a:rPr>
              <a:t>世纪末期，德国化学家发现氯化钴跟氨结合，会生成</a:t>
            </a:r>
            <a:r>
              <a:rPr lang="zh-CN" altLang="en-US" sz="2800" dirty="0">
                <a:solidFill>
                  <a:srgbClr val="0000FF"/>
                </a:solidFill>
                <a:latin typeface="Times New Roman" pitchFamily="18" charset="0"/>
                <a:cs typeface="Times New Roman" pitchFamily="18" charset="0"/>
              </a:rPr>
              <a:t>颜色各异、化学性质不同</a:t>
            </a:r>
            <a:r>
              <a:rPr lang="zh-CN" altLang="en-US" sz="2800" dirty="0">
                <a:latin typeface="Times New Roman" pitchFamily="18" charset="0"/>
                <a:cs typeface="Times New Roman" pitchFamily="18" charset="0"/>
              </a:rPr>
              <a:t>的物质</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indent="468000" algn="just">
              <a:lnSpc>
                <a:spcPct val="120000"/>
              </a:lnSpc>
              <a:spcBef>
                <a:spcPct val="50000"/>
              </a:spcBef>
              <a:defRPr/>
            </a:pPr>
            <a:r>
              <a:rPr lang="zh-CN" altLang="en-US" sz="2800" dirty="0" smtClean="0">
                <a:latin typeface="Times New Roman" pitchFamily="18" charset="0"/>
                <a:cs typeface="Times New Roman" pitchFamily="18" charset="0"/>
              </a:rPr>
              <a:t>经</a:t>
            </a:r>
            <a:r>
              <a:rPr lang="zh-CN" altLang="en-US" sz="2800" dirty="0">
                <a:latin typeface="Times New Roman" pitchFamily="18" charset="0"/>
                <a:cs typeface="Times New Roman" pitchFamily="18" charset="0"/>
              </a:rPr>
              <a:t>分析它们的分子式分别是</a:t>
            </a:r>
            <a:r>
              <a:rPr lang="en-US" altLang="zh-CN" sz="2800" dirty="0">
                <a:latin typeface="Times New Roman" pitchFamily="18" charset="0"/>
                <a:cs typeface="Times New Roman" pitchFamily="18" charset="0"/>
              </a:rPr>
              <a:t>CoCl</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∙6NH</a:t>
            </a:r>
            <a:r>
              <a:rPr lang="en-US" altLang="zh-CN" sz="2800" baseline="-25000" dirty="0">
                <a:latin typeface="Times New Roman" pitchFamily="18" charset="0"/>
                <a:cs typeface="Times New Roman" pitchFamily="18" charset="0"/>
              </a:rPr>
              <a:t>3</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CoCl</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∙5NH</a:t>
            </a:r>
            <a:r>
              <a:rPr lang="en-US" altLang="zh-CN" sz="2800" baseline="-25000" dirty="0">
                <a:latin typeface="Times New Roman" pitchFamily="18" charset="0"/>
                <a:cs typeface="Times New Roman" pitchFamily="18" charset="0"/>
              </a:rPr>
              <a:t>3</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CoCl</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∙5NH</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∙H</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O</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CoCl</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∙4NH</a:t>
            </a:r>
            <a:r>
              <a:rPr lang="en-US" altLang="zh-CN" sz="2800" baseline="-25000" dirty="0">
                <a:latin typeface="Times New Roman" pitchFamily="18" charset="0"/>
                <a:cs typeface="Times New Roman" pitchFamily="18" charset="0"/>
              </a:rPr>
              <a:t>3</a:t>
            </a:r>
            <a:r>
              <a:rPr lang="zh-CN" altLang="en-US" sz="2800" dirty="0" smtClean="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p:txBody>
      </p:sp>
      <p:sp>
        <p:nvSpPr>
          <p:cNvPr id="4" name="Text Box 7">
            <a:hlinkClick r:id="rId2" action="ppaction://hlinksldjump"/>
          </p:cNvPr>
          <p:cNvSpPr txBox="1">
            <a:spLocks noChangeArrowheads="1"/>
          </p:cNvSpPr>
          <p:nvPr/>
        </p:nvSpPr>
        <p:spPr bwMode="auto">
          <a:xfrm>
            <a:off x="457200" y="405825"/>
            <a:ext cx="7918450" cy="584775"/>
          </a:xfrm>
          <a:prstGeom prst="rect">
            <a:avLst/>
          </a:prstGeom>
          <a:noFill/>
          <a:ln w="9525">
            <a:noFill/>
            <a:miter lim="800000"/>
            <a:headEnd/>
            <a:tailEnd/>
          </a:ln>
        </p:spPr>
        <p:txBody>
          <a:bodyPr>
            <a:spAutoFit/>
          </a:bodyPr>
          <a:lstStyle/>
          <a:p>
            <a:pPr defTabSz="762000">
              <a:buClr>
                <a:schemeClr val="hlink"/>
              </a:buClr>
            </a:pPr>
            <a:r>
              <a:rPr kumimoji="1" lang="en-US" altLang="zh-CN" sz="3200" dirty="0">
                <a:solidFill>
                  <a:srgbClr val="006600"/>
                </a:solidFill>
                <a:latin typeface="Times New Roman" pitchFamily="18" charset="0"/>
              </a:rPr>
              <a:t>§</a:t>
            </a:r>
            <a:r>
              <a:rPr kumimoji="1" lang="en-US" altLang="zh-CN" sz="3200" dirty="0" smtClean="0">
                <a:solidFill>
                  <a:srgbClr val="006600"/>
                </a:solidFill>
                <a:latin typeface="Times New Roman" pitchFamily="18" charset="0"/>
              </a:rPr>
              <a:t>13.1  </a:t>
            </a:r>
            <a:r>
              <a:rPr kumimoji="1" lang="zh-CN" altLang="en-US" sz="3200" dirty="0" smtClean="0">
                <a:solidFill>
                  <a:srgbClr val="006600"/>
                </a:solidFill>
                <a:latin typeface="Times New Roman" pitchFamily="18" charset="0"/>
              </a:rPr>
              <a:t>配位化合物的历史由来和基本概念</a:t>
            </a:r>
            <a:endParaRPr kumimoji="1" lang="zh-CN" altLang="en-US" sz="3200" dirty="0">
              <a:solidFill>
                <a:srgbClr val="006600"/>
              </a:solidFill>
              <a:latin typeface="Times New Roman" pitchFamily="18" charset="0"/>
              <a:ea typeface="华文行楷" pitchFamily="2" charset="-122"/>
            </a:endParaRPr>
          </a:p>
        </p:txBody>
      </p:sp>
      <p:sp>
        <p:nvSpPr>
          <p:cNvPr id="5" name="灯片编号占位符 4"/>
          <p:cNvSpPr>
            <a:spLocks noGrp="1"/>
          </p:cNvSpPr>
          <p:nvPr>
            <p:ph type="sldNum" sz="quarter" idx="12"/>
          </p:nvPr>
        </p:nvSpPr>
        <p:spPr/>
        <p:txBody>
          <a:bodyPr/>
          <a:lstStyle/>
          <a:p>
            <a:pPr>
              <a:defRPr/>
            </a:pPr>
            <a:fld id="{1E39ABA8-C719-4038-AA13-797BF967B576}" type="slidenum">
              <a:rPr lang="en-US" altLang="zh-CN" smtClean="0"/>
              <a:pPr>
                <a:defRPr/>
              </a:pPr>
              <a:t>3</a:t>
            </a:fld>
            <a:endParaRPr lang="en-US" altLang="zh-CN"/>
          </a:p>
        </p:txBody>
      </p:sp>
      <p:sp>
        <p:nvSpPr>
          <p:cNvPr id="6" name="Rectangle 6"/>
          <p:cNvSpPr>
            <a:spLocks noChangeArrowheads="1"/>
          </p:cNvSpPr>
          <p:nvPr/>
        </p:nvSpPr>
        <p:spPr bwMode="auto">
          <a:xfrm>
            <a:off x="152400" y="4267200"/>
            <a:ext cx="8763000" cy="559897"/>
          </a:xfrm>
          <a:prstGeom prst="rect">
            <a:avLst/>
          </a:prstGeom>
          <a:noFill/>
          <a:ln w="9525">
            <a:noFill/>
            <a:miter lim="800000"/>
            <a:headEnd/>
            <a:tailEnd/>
          </a:ln>
          <a:effectLst/>
        </p:spPr>
        <p:txBody>
          <a:bodyPr>
            <a:spAutoFit/>
          </a:bodyPr>
          <a:lstStyle/>
          <a:p>
            <a:pPr indent="468000" algn="just">
              <a:lnSpc>
                <a:spcPct val="120000"/>
              </a:lnSpc>
              <a:spcBef>
                <a:spcPct val="50000"/>
              </a:spcBef>
              <a:defRPr/>
            </a:pPr>
            <a:r>
              <a:rPr lang="zh-CN" altLang="en-US" sz="2800" dirty="0" smtClean="0">
                <a:solidFill>
                  <a:srgbClr val="FF0000"/>
                </a:solidFill>
                <a:latin typeface="Times New Roman" pitchFamily="18" charset="0"/>
                <a:cs typeface="Times New Roman" pitchFamily="18" charset="0"/>
              </a:rPr>
              <a:t>同</a:t>
            </a:r>
            <a:r>
              <a:rPr lang="zh-CN" altLang="en-US" sz="2800" dirty="0">
                <a:solidFill>
                  <a:srgbClr val="FF0000"/>
                </a:solidFill>
                <a:latin typeface="Times New Roman" pitchFamily="18" charset="0"/>
                <a:cs typeface="Times New Roman" pitchFamily="18" charset="0"/>
              </a:rPr>
              <a:t>是氯化钴，但它的性质不同，颜色也不一</a:t>
            </a:r>
            <a:r>
              <a:rPr lang="zh-CN" altLang="en-US" sz="2800" dirty="0" smtClean="0">
                <a:solidFill>
                  <a:srgbClr val="FF0000"/>
                </a:solidFill>
                <a:latin typeface="Times New Roman" pitchFamily="18" charset="0"/>
                <a:cs typeface="Times New Roman" pitchFamily="18" charset="0"/>
              </a:rPr>
              <a:t>样？</a:t>
            </a:r>
            <a:endParaRPr lang="en-US" altLang="zh-CN"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FA0BB774-45FF-445E-952F-CFC1C081B2ED}" type="slidenum">
              <a:rPr lang="en-US" altLang="zh-CN"/>
              <a:pPr/>
              <a:t>30</a:t>
            </a:fld>
            <a:endParaRPr lang="en-US" altLang="zh-CN"/>
          </a:p>
        </p:txBody>
      </p:sp>
      <p:sp>
        <p:nvSpPr>
          <p:cNvPr id="279554" name="Text Box 2"/>
          <p:cNvSpPr txBox="1">
            <a:spLocks noChangeArrowheads="1"/>
          </p:cNvSpPr>
          <p:nvPr/>
        </p:nvSpPr>
        <p:spPr bwMode="auto">
          <a:xfrm>
            <a:off x="381000" y="838200"/>
            <a:ext cx="8382000" cy="1152367"/>
          </a:xfrm>
          <a:prstGeom prst="rect">
            <a:avLst/>
          </a:prstGeom>
          <a:noFill/>
          <a:ln w="9525">
            <a:noFill/>
            <a:miter lim="800000"/>
            <a:headEnd/>
            <a:tailEnd/>
          </a:ln>
          <a:effectLst/>
        </p:spPr>
        <p:txBody>
          <a:bodyPr>
            <a:spAutoFit/>
          </a:bodyPr>
          <a:lstStyle/>
          <a:p>
            <a:pPr algn="just" defTabSz="762000">
              <a:lnSpc>
                <a:spcPct val="130000"/>
              </a:lnSpc>
              <a:spcBef>
                <a:spcPct val="50000"/>
              </a:spcBef>
              <a:buClr>
                <a:schemeClr val="hlink"/>
              </a:buClr>
            </a:pPr>
            <a:r>
              <a:rPr kumimoji="1" lang="zh-CN" altLang="en-US" sz="2800" b="1" dirty="0" smtClean="0">
                <a:latin typeface="Times New Roman" pitchFamily="18" charset="0"/>
              </a:rPr>
              <a:t>六</a:t>
            </a:r>
            <a:r>
              <a:rPr kumimoji="1" lang="zh-CN" altLang="en-US" sz="2800" b="1" dirty="0">
                <a:latin typeface="Times New Roman" pitchFamily="18" charset="0"/>
              </a:rPr>
              <a:t>配位的八面体</a:t>
            </a:r>
            <a:r>
              <a:rPr kumimoji="1" lang="en-US" altLang="zh-CN" sz="2800" b="1" dirty="0">
                <a:solidFill>
                  <a:srgbClr val="FF0000"/>
                </a:solidFill>
                <a:latin typeface="Times New Roman" pitchFamily="18" charset="0"/>
              </a:rPr>
              <a:t>[Ma</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b</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a:t>
            </a:r>
            <a:r>
              <a:rPr kumimoji="1" lang="zh-CN" altLang="en-US" sz="2800" b="1" dirty="0">
                <a:latin typeface="Times New Roman" pitchFamily="18" charset="0"/>
              </a:rPr>
              <a:t>型配合物有</a:t>
            </a:r>
            <a:r>
              <a:rPr kumimoji="1" lang="zh-CN" altLang="en-US" sz="2800" b="1" dirty="0">
                <a:solidFill>
                  <a:srgbClr val="0000FF"/>
                </a:solidFill>
                <a:latin typeface="Times New Roman" pitchFamily="18" charset="0"/>
              </a:rPr>
              <a:t>面式</a:t>
            </a:r>
            <a:r>
              <a:rPr kumimoji="1" lang="en-US" altLang="zh-CN" sz="2800" b="1" dirty="0">
                <a:solidFill>
                  <a:srgbClr val="0000FF"/>
                </a:solidFill>
                <a:latin typeface="Times New Roman" pitchFamily="18" charset="0"/>
              </a:rPr>
              <a:t>(</a:t>
            </a:r>
            <a:r>
              <a:rPr kumimoji="1" lang="en-US" altLang="zh-CN" sz="2800" b="1" dirty="0" err="1">
                <a:solidFill>
                  <a:srgbClr val="0000FF"/>
                </a:solidFill>
                <a:latin typeface="Times New Roman" pitchFamily="18" charset="0"/>
              </a:rPr>
              <a:t>fac</a:t>
            </a:r>
            <a:r>
              <a:rPr kumimoji="1" lang="en-US" altLang="zh-CN" sz="2800" b="1" dirty="0">
                <a:solidFill>
                  <a:srgbClr val="0000FF"/>
                </a:solidFill>
                <a:latin typeface="Times New Roman" pitchFamily="18" charset="0"/>
              </a:rPr>
              <a:t>-)</a:t>
            </a:r>
            <a:r>
              <a:rPr kumimoji="1" lang="zh-CN" altLang="en-US" sz="2800" b="1" dirty="0">
                <a:latin typeface="Times New Roman" pitchFamily="18" charset="0"/>
              </a:rPr>
              <a:t>和</a:t>
            </a:r>
            <a:r>
              <a:rPr kumimoji="1" lang="zh-CN" altLang="en-US" sz="2800" b="1" dirty="0">
                <a:solidFill>
                  <a:srgbClr val="0000FF"/>
                </a:solidFill>
                <a:latin typeface="Times New Roman" pitchFamily="18" charset="0"/>
              </a:rPr>
              <a:t>经式</a:t>
            </a:r>
            <a:r>
              <a:rPr kumimoji="1" lang="en-US" altLang="zh-CN" sz="2800" b="1" dirty="0">
                <a:solidFill>
                  <a:srgbClr val="0000FF"/>
                </a:solidFill>
                <a:latin typeface="Times New Roman" pitchFamily="18" charset="0"/>
              </a:rPr>
              <a:t>(</a:t>
            </a:r>
            <a:r>
              <a:rPr kumimoji="1" lang="en-US" altLang="zh-CN" sz="2800" b="1" dirty="0" err="1">
                <a:solidFill>
                  <a:srgbClr val="0000FF"/>
                </a:solidFill>
                <a:latin typeface="Times New Roman" pitchFamily="18" charset="0"/>
              </a:rPr>
              <a:t>mer</a:t>
            </a:r>
            <a:r>
              <a:rPr kumimoji="1" lang="en-US" altLang="zh-CN" sz="2800" b="1" dirty="0">
                <a:solidFill>
                  <a:srgbClr val="0000FF"/>
                </a:solidFill>
                <a:latin typeface="Times New Roman" pitchFamily="18" charset="0"/>
              </a:rPr>
              <a:t>-)</a:t>
            </a:r>
            <a:r>
              <a:rPr kumimoji="1" lang="zh-CN" altLang="en-US" sz="2800" b="1" dirty="0">
                <a:solidFill>
                  <a:srgbClr val="FF0000"/>
                </a:solidFill>
                <a:latin typeface="Times New Roman" pitchFamily="18" charset="0"/>
              </a:rPr>
              <a:t>两种</a:t>
            </a:r>
            <a:r>
              <a:rPr kumimoji="1" lang="zh-CN" altLang="en-US" sz="2800" b="1" dirty="0">
                <a:latin typeface="Times New Roman" pitchFamily="18" charset="0"/>
              </a:rPr>
              <a:t>异构体。</a:t>
            </a:r>
          </a:p>
        </p:txBody>
      </p:sp>
      <p:graphicFrame>
        <p:nvGraphicFramePr>
          <p:cNvPr id="279555" name="Object 3"/>
          <p:cNvGraphicFramePr>
            <a:graphicFrameLocks noChangeAspect="1"/>
          </p:cNvGraphicFramePr>
          <p:nvPr/>
        </p:nvGraphicFramePr>
        <p:xfrm>
          <a:off x="1143000" y="2514600"/>
          <a:ext cx="3124200" cy="2592388"/>
        </p:xfrm>
        <a:graphic>
          <a:graphicData uri="http://schemas.openxmlformats.org/presentationml/2006/ole">
            <p:oleObj spid="_x0000_s100354" name="Document" r:id="rId3" imgW="895320" imgH="743040" progId="">
              <p:embed/>
            </p:oleObj>
          </a:graphicData>
        </a:graphic>
      </p:graphicFrame>
      <p:graphicFrame>
        <p:nvGraphicFramePr>
          <p:cNvPr id="279556" name="Object 4"/>
          <p:cNvGraphicFramePr>
            <a:graphicFrameLocks noChangeAspect="1"/>
          </p:cNvGraphicFramePr>
          <p:nvPr/>
        </p:nvGraphicFramePr>
        <p:xfrm>
          <a:off x="5029200" y="2438400"/>
          <a:ext cx="3200400" cy="2566988"/>
        </p:xfrm>
        <a:graphic>
          <a:graphicData uri="http://schemas.openxmlformats.org/presentationml/2006/ole">
            <p:oleObj spid="_x0000_s100355" name="Document" r:id="rId4" imgW="914400" imgH="733320" progId="">
              <p:embed/>
            </p:oleObj>
          </a:graphicData>
        </a:graphic>
      </p:graphicFrame>
      <p:sp>
        <p:nvSpPr>
          <p:cNvPr id="279557" name="Rectangle 5"/>
          <p:cNvSpPr>
            <a:spLocks noChangeArrowheads="1"/>
          </p:cNvSpPr>
          <p:nvPr/>
        </p:nvSpPr>
        <p:spPr bwMode="auto">
          <a:xfrm>
            <a:off x="1066800" y="5195888"/>
            <a:ext cx="7239000" cy="519112"/>
          </a:xfrm>
          <a:prstGeom prst="rect">
            <a:avLst/>
          </a:prstGeom>
          <a:noFill/>
          <a:ln w="9525">
            <a:noFill/>
            <a:miter lim="800000"/>
            <a:headEnd/>
            <a:tailEnd/>
          </a:ln>
          <a:effectLst/>
        </p:spPr>
        <p:txBody>
          <a:bodyPr>
            <a:spAutoFit/>
          </a:bodyPr>
          <a:lstStyle/>
          <a:p>
            <a:r>
              <a:rPr kumimoji="1" lang="en-US" altLang="zh-CN" sz="2800" b="1">
                <a:solidFill>
                  <a:srgbClr val="FF0000"/>
                </a:solidFill>
                <a:latin typeface="Times New Roman" pitchFamily="18" charset="0"/>
              </a:rPr>
              <a:t>fac-[RuCl</a:t>
            </a:r>
            <a:r>
              <a:rPr kumimoji="1" lang="en-US" altLang="zh-CN" sz="2800" b="1" baseline="-25000">
                <a:solidFill>
                  <a:srgbClr val="FF0000"/>
                </a:solidFill>
                <a:latin typeface="Times New Roman" pitchFamily="18" charset="0"/>
              </a:rPr>
              <a:t>3</a:t>
            </a:r>
            <a:r>
              <a:rPr kumimoji="1" lang="en-US" altLang="zh-CN" sz="2800" b="1">
                <a:solidFill>
                  <a:srgbClr val="FF0000"/>
                </a:solidFill>
                <a:latin typeface="Times New Roman" pitchFamily="18" charset="0"/>
              </a:rPr>
              <a:t>(H</a:t>
            </a:r>
            <a:r>
              <a:rPr kumimoji="1" lang="en-US" altLang="zh-CN" sz="2800" b="1" baseline="-25000">
                <a:solidFill>
                  <a:srgbClr val="FF0000"/>
                </a:solidFill>
                <a:latin typeface="Times New Roman" pitchFamily="18" charset="0"/>
              </a:rPr>
              <a:t>2</a:t>
            </a:r>
            <a:r>
              <a:rPr kumimoji="1" lang="en-US" altLang="zh-CN" sz="2800" b="1">
                <a:solidFill>
                  <a:srgbClr val="FF0000"/>
                </a:solidFill>
                <a:latin typeface="Times New Roman" pitchFamily="18" charset="0"/>
              </a:rPr>
              <a:t>O)</a:t>
            </a:r>
            <a:r>
              <a:rPr kumimoji="1" lang="en-US" altLang="zh-CN" sz="2800" b="1" baseline="-25000">
                <a:solidFill>
                  <a:srgbClr val="FF0000"/>
                </a:solidFill>
                <a:latin typeface="Times New Roman" pitchFamily="18" charset="0"/>
              </a:rPr>
              <a:t>3</a:t>
            </a:r>
            <a:r>
              <a:rPr kumimoji="1" lang="en-US" altLang="zh-CN" sz="2800" b="1">
                <a:solidFill>
                  <a:srgbClr val="FF0000"/>
                </a:solidFill>
                <a:latin typeface="Times New Roman" pitchFamily="18" charset="0"/>
              </a:rPr>
              <a:t>]</a:t>
            </a:r>
            <a:r>
              <a:rPr kumimoji="1" lang="en-US" altLang="zh-CN" sz="2800" b="1" baseline="30000">
                <a:solidFill>
                  <a:srgbClr val="FF0000"/>
                </a:solidFill>
                <a:latin typeface="Times New Roman" pitchFamily="18" charset="0"/>
              </a:rPr>
              <a:t>                    </a:t>
            </a:r>
            <a:r>
              <a:rPr kumimoji="1" lang="en-US" altLang="zh-CN" sz="2800" b="1">
                <a:solidFill>
                  <a:srgbClr val="FF0000"/>
                </a:solidFill>
                <a:latin typeface="Times New Roman" pitchFamily="18" charset="0"/>
              </a:rPr>
              <a:t>mer-[RuCl</a:t>
            </a:r>
            <a:r>
              <a:rPr kumimoji="1" lang="en-US" altLang="zh-CN" sz="2800" b="1" baseline="-25000">
                <a:solidFill>
                  <a:srgbClr val="FF0000"/>
                </a:solidFill>
                <a:latin typeface="Times New Roman" pitchFamily="18" charset="0"/>
              </a:rPr>
              <a:t>3</a:t>
            </a:r>
            <a:r>
              <a:rPr kumimoji="1" lang="en-US" altLang="zh-CN" sz="2800" b="1">
                <a:solidFill>
                  <a:srgbClr val="FF0000"/>
                </a:solidFill>
                <a:latin typeface="Times New Roman" pitchFamily="18" charset="0"/>
              </a:rPr>
              <a:t>(H</a:t>
            </a:r>
            <a:r>
              <a:rPr kumimoji="1" lang="en-US" altLang="zh-CN" sz="2800" b="1" baseline="-25000">
                <a:solidFill>
                  <a:srgbClr val="FF0000"/>
                </a:solidFill>
                <a:latin typeface="Times New Roman" pitchFamily="18" charset="0"/>
              </a:rPr>
              <a:t>2</a:t>
            </a:r>
            <a:r>
              <a:rPr kumimoji="1" lang="en-US" altLang="zh-CN" sz="2800" b="1">
                <a:solidFill>
                  <a:srgbClr val="FF0000"/>
                </a:solidFill>
                <a:latin typeface="Times New Roman" pitchFamily="18" charset="0"/>
              </a:rPr>
              <a:t>O)</a:t>
            </a:r>
            <a:r>
              <a:rPr kumimoji="1" lang="en-US" altLang="zh-CN" sz="2800" b="1" baseline="-25000">
                <a:solidFill>
                  <a:srgbClr val="FF0000"/>
                </a:solidFill>
                <a:latin typeface="Times New Roman" pitchFamily="18" charset="0"/>
              </a:rPr>
              <a:t>3</a:t>
            </a:r>
            <a:r>
              <a:rPr kumimoji="1" lang="en-US" altLang="zh-CN" sz="2800" b="1">
                <a:solidFill>
                  <a:srgbClr val="FF0000"/>
                </a:solidFill>
                <a:latin typeface="Times New Roman" pitchFamily="18" charset="0"/>
              </a:rPr>
              <a:t>]</a:t>
            </a:r>
            <a:endParaRPr kumimoji="1" lang="en-US" altLang="zh-CN" sz="2800" b="1" baseline="30000">
              <a:solidFill>
                <a:srgbClr val="FF00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灯片编号占位符 3"/>
          <p:cNvSpPr>
            <a:spLocks noGrp="1"/>
          </p:cNvSpPr>
          <p:nvPr>
            <p:ph type="sldNum" sz="quarter" idx="12"/>
          </p:nvPr>
        </p:nvSpPr>
        <p:spPr/>
        <p:txBody>
          <a:bodyPr/>
          <a:lstStyle/>
          <a:p>
            <a:fld id="{55177E26-4A7A-4A15-964A-48F0959040BC}" type="slidenum">
              <a:rPr lang="en-US" altLang="zh-CN"/>
              <a:pPr/>
              <a:t>31</a:t>
            </a:fld>
            <a:endParaRPr lang="en-US" altLang="zh-CN"/>
          </a:p>
        </p:txBody>
      </p:sp>
      <p:grpSp>
        <p:nvGrpSpPr>
          <p:cNvPr id="2" name="Group 2"/>
          <p:cNvGrpSpPr>
            <a:grpSpLocks/>
          </p:cNvGrpSpPr>
          <p:nvPr/>
        </p:nvGrpSpPr>
        <p:grpSpPr bwMode="auto">
          <a:xfrm>
            <a:off x="1927225" y="990600"/>
            <a:ext cx="1730375" cy="2286000"/>
            <a:chOff x="1118" y="432"/>
            <a:chExt cx="1090" cy="1440"/>
          </a:xfrm>
        </p:grpSpPr>
        <p:sp>
          <p:nvSpPr>
            <p:cNvPr id="280579" name="AutoShape 3"/>
            <p:cNvSpPr>
              <a:spLocks noChangeAspect="1" noChangeArrowheads="1" noTextEdit="1"/>
            </p:cNvSpPr>
            <p:nvPr/>
          </p:nvSpPr>
          <p:spPr bwMode="auto">
            <a:xfrm>
              <a:off x="1118" y="432"/>
              <a:ext cx="1090" cy="1440"/>
            </a:xfrm>
            <a:prstGeom prst="rect">
              <a:avLst/>
            </a:prstGeom>
            <a:noFill/>
            <a:ln w="9525">
              <a:noFill/>
              <a:miter lim="800000"/>
              <a:headEnd/>
              <a:tailEnd/>
            </a:ln>
          </p:spPr>
          <p:txBody>
            <a:bodyPr/>
            <a:lstStyle/>
            <a:p>
              <a:endParaRPr lang="zh-CN" altLang="en-US"/>
            </a:p>
          </p:txBody>
        </p:sp>
        <p:sp>
          <p:nvSpPr>
            <p:cNvPr id="280580" name="Rectangle 4"/>
            <p:cNvSpPr>
              <a:spLocks noChangeArrowheads="1"/>
            </p:cNvSpPr>
            <p:nvPr/>
          </p:nvSpPr>
          <p:spPr bwMode="auto">
            <a:xfrm>
              <a:off x="1548" y="988"/>
              <a:ext cx="199"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M</a:t>
              </a:r>
              <a:endParaRPr lang="en-US" altLang="zh-CN" sz="2800"/>
            </a:p>
          </p:txBody>
        </p:sp>
        <p:sp>
          <p:nvSpPr>
            <p:cNvPr id="280581" name="Rectangle 5"/>
            <p:cNvSpPr>
              <a:spLocks noChangeArrowheads="1"/>
            </p:cNvSpPr>
            <p:nvPr/>
          </p:nvSpPr>
          <p:spPr bwMode="auto">
            <a:xfrm>
              <a:off x="1152" y="1210"/>
              <a:ext cx="96"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Times New Roman" pitchFamily="18" charset="0"/>
                </a:rPr>
                <a:t>a</a:t>
              </a:r>
              <a:endParaRPr lang="en-US" altLang="zh-CN" sz="2400" b="1"/>
            </a:p>
          </p:txBody>
        </p:sp>
        <p:sp>
          <p:nvSpPr>
            <p:cNvPr id="280582" name="Rectangle 6"/>
            <p:cNvSpPr>
              <a:spLocks noChangeArrowheads="1"/>
            </p:cNvSpPr>
            <p:nvPr/>
          </p:nvSpPr>
          <p:spPr bwMode="auto">
            <a:xfrm>
              <a:off x="2021" y="1206"/>
              <a:ext cx="96"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b</a:t>
              </a:r>
              <a:endParaRPr lang="en-US" altLang="zh-CN" sz="2400"/>
            </a:p>
          </p:txBody>
        </p:sp>
        <p:sp>
          <p:nvSpPr>
            <p:cNvPr id="280583" name="Rectangle 7"/>
            <p:cNvSpPr>
              <a:spLocks noChangeArrowheads="1"/>
            </p:cNvSpPr>
            <p:nvPr/>
          </p:nvSpPr>
          <p:spPr bwMode="auto">
            <a:xfrm>
              <a:off x="2031" y="742"/>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a</a:t>
              </a:r>
              <a:endParaRPr lang="en-US" altLang="zh-CN" sz="2400"/>
            </a:p>
          </p:txBody>
        </p:sp>
        <p:sp>
          <p:nvSpPr>
            <p:cNvPr id="280584" name="Rectangle 8"/>
            <p:cNvSpPr>
              <a:spLocks noChangeArrowheads="1"/>
            </p:cNvSpPr>
            <p:nvPr/>
          </p:nvSpPr>
          <p:spPr bwMode="auto">
            <a:xfrm>
              <a:off x="1177" y="714"/>
              <a:ext cx="96"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b</a:t>
              </a:r>
              <a:endParaRPr lang="en-US" altLang="zh-CN" sz="2400"/>
            </a:p>
          </p:txBody>
        </p:sp>
        <p:sp>
          <p:nvSpPr>
            <p:cNvPr id="280585" name="Rectangle 9"/>
            <p:cNvSpPr>
              <a:spLocks noChangeArrowheads="1"/>
            </p:cNvSpPr>
            <p:nvPr/>
          </p:nvSpPr>
          <p:spPr bwMode="auto">
            <a:xfrm>
              <a:off x="1595" y="538"/>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c</a:t>
              </a:r>
              <a:endParaRPr lang="en-US" altLang="zh-CN" sz="2400"/>
            </a:p>
          </p:txBody>
        </p:sp>
        <p:sp>
          <p:nvSpPr>
            <p:cNvPr id="280586" name="Rectangle 10"/>
            <p:cNvSpPr>
              <a:spLocks noChangeArrowheads="1"/>
            </p:cNvSpPr>
            <p:nvPr/>
          </p:nvSpPr>
          <p:spPr bwMode="auto">
            <a:xfrm>
              <a:off x="1585" y="1481"/>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c</a:t>
              </a:r>
              <a:endParaRPr lang="en-US" altLang="zh-CN" sz="2400"/>
            </a:p>
          </p:txBody>
        </p:sp>
        <p:sp>
          <p:nvSpPr>
            <p:cNvPr id="280587" name="Freeform 11"/>
            <p:cNvSpPr>
              <a:spLocks/>
            </p:cNvSpPr>
            <p:nvPr/>
          </p:nvSpPr>
          <p:spPr bwMode="auto">
            <a:xfrm>
              <a:off x="1310" y="1242"/>
              <a:ext cx="187" cy="144"/>
            </a:xfrm>
            <a:custGeom>
              <a:avLst/>
              <a:gdLst/>
              <a:ahLst/>
              <a:cxnLst>
                <a:cxn ang="0">
                  <a:pos x="187" y="0"/>
                </a:cxn>
                <a:cxn ang="0">
                  <a:pos x="0" y="71"/>
                </a:cxn>
                <a:cxn ang="0">
                  <a:pos x="0" y="144"/>
                </a:cxn>
                <a:cxn ang="0">
                  <a:pos x="187" y="0"/>
                </a:cxn>
                <a:cxn ang="0">
                  <a:pos x="187" y="0"/>
                </a:cxn>
              </a:cxnLst>
              <a:rect l="0" t="0" r="r" b="b"/>
              <a:pathLst>
                <a:path w="187" h="144">
                  <a:moveTo>
                    <a:pt x="187" y="0"/>
                  </a:moveTo>
                  <a:lnTo>
                    <a:pt x="0" y="71"/>
                  </a:lnTo>
                  <a:lnTo>
                    <a:pt x="0" y="144"/>
                  </a:lnTo>
                  <a:lnTo>
                    <a:pt x="187" y="0"/>
                  </a:lnTo>
                  <a:lnTo>
                    <a:pt x="187" y="0"/>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280588" name="Freeform 12"/>
            <p:cNvSpPr>
              <a:spLocks/>
            </p:cNvSpPr>
            <p:nvPr/>
          </p:nvSpPr>
          <p:spPr bwMode="auto">
            <a:xfrm>
              <a:off x="1792" y="1231"/>
              <a:ext cx="196" cy="150"/>
            </a:xfrm>
            <a:custGeom>
              <a:avLst/>
              <a:gdLst/>
              <a:ahLst/>
              <a:cxnLst>
                <a:cxn ang="0">
                  <a:pos x="0" y="2"/>
                </a:cxn>
                <a:cxn ang="0">
                  <a:pos x="196" y="150"/>
                </a:cxn>
                <a:cxn ang="0">
                  <a:pos x="196" y="76"/>
                </a:cxn>
                <a:cxn ang="0">
                  <a:pos x="0" y="0"/>
                </a:cxn>
                <a:cxn ang="0">
                  <a:pos x="0" y="2"/>
                </a:cxn>
              </a:cxnLst>
              <a:rect l="0" t="0" r="r" b="b"/>
              <a:pathLst>
                <a:path w="196" h="150">
                  <a:moveTo>
                    <a:pt x="0" y="2"/>
                  </a:moveTo>
                  <a:lnTo>
                    <a:pt x="196" y="150"/>
                  </a:lnTo>
                  <a:lnTo>
                    <a:pt x="196" y="76"/>
                  </a:lnTo>
                  <a:lnTo>
                    <a:pt x="0" y="0"/>
                  </a:lnTo>
                  <a:lnTo>
                    <a:pt x="0" y="2"/>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280589" name="Line 13"/>
            <p:cNvSpPr>
              <a:spLocks noChangeShapeType="1"/>
            </p:cNvSpPr>
            <p:nvPr/>
          </p:nvSpPr>
          <p:spPr bwMode="auto">
            <a:xfrm>
              <a:off x="1792" y="1071"/>
              <a:ext cx="1" cy="2"/>
            </a:xfrm>
            <a:prstGeom prst="line">
              <a:avLst/>
            </a:prstGeom>
            <a:noFill/>
            <a:ln w="14288">
              <a:solidFill>
                <a:srgbClr val="000000"/>
              </a:solidFill>
              <a:round/>
              <a:headEnd/>
              <a:tailEnd/>
            </a:ln>
          </p:spPr>
          <p:txBody>
            <a:bodyPr/>
            <a:lstStyle/>
            <a:p>
              <a:endParaRPr lang="zh-CN" altLang="en-US"/>
            </a:p>
          </p:txBody>
        </p:sp>
        <p:sp>
          <p:nvSpPr>
            <p:cNvPr id="280590" name="Line 14"/>
            <p:cNvSpPr>
              <a:spLocks noChangeShapeType="1"/>
            </p:cNvSpPr>
            <p:nvPr/>
          </p:nvSpPr>
          <p:spPr bwMode="auto">
            <a:xfrm>
              <a:off x="1861" y="1019"/>
              <a:ext cx="1" cy="26"/>
            </a:xfrm>
            <a:prstGeom prst="line">
              <a:avLst/>
            </a:prstGeom>
            <a:noFill/>
            <a:ln w="14288">
              <a:solidFill>
                <a:srgbClr val="000000"/>
              </a:solidFill>
              <a:round/>
              <a:headEnd/>
              <a:tailEnd/>
            </a:ln>
          </p:spPr>
          <p:txBody>
            <a:bodyPr/>
            <a:lstStyle/>
            <a:p>
              <a:endParaRPr lang="zh-CN" altLang="en-US"/>
            </a:p>
          </p:txBody>
        </p:sp>
        <p:sp>
          <p:nvSpPr>
            <p:cNvPr id="280591" name="Line 15"/>
            <p:cNvSpPr>
              <a:spLocks noChangeShapeType="1"/>
            </p:cNvSpPr>
            <p:nvPr/>
          </p:nvSpPr>
          <p:spPr bwMode="auto">
            <a:xfrm>
              <a:off x="1929" y="967"/>
              <a:ext cx="1" cy="50"/>
            </a:xfrm>
            <a:prstGeom prst="line">
              <a:avLst/>
            </a:prstGeom>
            <a:noFill/>
            <a:ln w="14288">
              <a:solidFill>
                <a:srgbClr val="000000"/>
              </a:solidFill>
              <a:round/>
              <a:headEnd/>
              <a:tailEnd/>
            </a:ln>
          </p:spPr>
          <p:txBody>
            <a:bodyPr/>
            <a:lstStyle/>
            <a:p>
              <a:endParaRPr lang="zh-CN" altLang="en-US"/>
            </a:p>
          </p:txBody>
        </p:sp>
        <p:sp>
          <p:nvSpPr>
            <p:cNvPr id="280592" name="Line 16"/>
            <p:cNvSpPr>
              <a:spLocks noChangeShapeType="1"/>
            </p:cNvSpPr>
            <p:nvPr/>
          </p:nvSpPr>
          <p:spPr bwMode="auto">
            <a:xfrm>
              <a:off x="1997" y="918"/>
              <a:ext cx="1" cy="73"/>
            </a:xfrm>
            <a:prstGeom prst="line">
              <a:avLst/>
            </a:prstGeom>
            <a:noFill/>
            <a:ln w="14288">
              <a:solidFill>
                <a:srgbClr val="000000"/>
              </a:solidFill>
              <a:round/>
              <a:headEnd/>
              <a:tailEnd/>
            </a:ln>
          </p:spPr>
          <p:txBody>
            <a:bodyPr/>
            <a:lstStyle/>
            <a:p>
              <a:endParaRPr lang="zh-CN" altLang="en-US"/>
            </a:p>
          </p:txBody>
        </p:sp>
        <p:sp>
          <p:nvSpPr>
            <p:cNvPr id="280593" name="Line 17"/>
            <p:cNvSpPr>
              <a:spLocks noChangeShapeType="1"/>
            </p:cNvSpPr>
            <p:nvPr/>
          </p:nvSpPr>
          <p:spPr bwMode="auto">
            <a:xfrm flipV="1">
              <a:off x="1497" y="1060"/>
              <a:ext cx="1" cy="2"/>
            </a:xfrm>
            <a:prstGeom prst="line">
              <a:avLst/>
            </a:prstGeom>
            <a:noFill/>
            <a:ln w="14288">
              <a:solidFill>
                <a:srgbClr val="000000"/>
              </a:solidFill>
              <a:round/>
              <a:headEnd/>
              <a:tailEnd/>
            </a:ln>
          </p:spPr>
          <p:txBody>
            <a:bodyPr/>
            <a:lstStyle/>
            <a:p>
              <a:endParaRPr lang="zh-CN" altLang="en-US"/>
            </a:p>
          </p:txBody>
        </p:sp>
        <p:sp>
          <p:nvSpPr>
            <p:cNvPr id="280594" name="Line 18"/>
            <p:cNvSpPr>
              <a:spLocks noChangeShapeType="1"/>
            </p:cNvSpPr>
            <p:nvPr/>
          </p:nvSpPr>
          <p:spPr bwMode="auto">
            <a:xfrm flipV="1">
              <a:off x="1404" y="990"/>
              <a:ext cx="1" cy="36"/>
            </a:xfrm>
            <a:prstGeom prst="line">
              <a:avLst/>
            </a:prstGeom>
            <a:noFill/>
            <a:ln w="14288">
              <a:solidFill>
                <a:srgbClr val="000000"/>
              </a:solidFill>
              <a:round/>
              <a:headEnd/>
              <a:tailEnd/>
            </a:ln>
          </p:spPr>
          <p:txBody>
            <a:bodyPr/>
            <a:lstStyle/>
            <a:p>
              <a:endParaRPr lang="zh-CN" altLang="en-US"/>
            </a:p>
          </p:txBody>
        </p:sp>
        <p:sp>
          <p:nvSpPr>
            <p:cNvPr id="280595" name="Line 19"/>
            <p:cNvSpPr>
              <a:spLocks noChangeShapeType="1"/>
            </p:cNvSpPr>
            <p:nvPr/>
          </p:nvSpPr>
          <p:spPr bwMode="auto">
            <a:xfrm flipV="1">
              <a:off x="1310" y="918"/>
              <a:ext cx="1" cy="73"/>
            </a:xfrm>
            <a:prstGeom prst="line">
              <a:avLst/>
            </a:prstGeom>
            <a:noFill/>
            <a:ln w="14288">
              <a:solidFill>
                <a:srgbClr val="000000"/>
              </a:solidFill>
              <a:round/>
              <a:headEnd/>
              <a:tailEnd/>
            </a:ln>
          </p:spPr>
          <p:txBody>
            <a:bodyPr/>
            <a:lstStyle/>
            <a:p>
              <a:endParaRPr lang="zh-CN" altLang="en-US"/>
            </a:p>
          </p:txBody>
        </p:sp>
        <p:sp>
          <p:nvSpPr>
            <p:cNvPr id="280596" name="Line 20"/>
            <p:cNvSpPr>
              <a:spLocks noChangeShapeType="1"/>
            </p:cNvSpPr>
            <p:nvPr/>
          </p:nvSpPr>
          <p:spPr bwMode="auto">
            <a:xfrm flipV="1">
              <a:off x="1654" y="751"/>
              <a:ext cx="1" cy="263"/>
            </a:xfrm>
            <a:prstGeom prst="line">
              <a:avLst/>
            </a:prstGeom>
            <a:noFill/>
            <a:ln w="14288">
              <a:solidFill>
                <a:srgbClr val="000000"/>
              </a:solidFill>
              <a:round/>
              <a:headEnd/>
              <a:tailEnd/>
            </a:ln>
          </p:spPr>
          <p:txBody>
            <a:bodyPr/>
            <a:lstStyle/>
            <a:p>
              <a:endParaRPr lang="zh-CN" altLang="en-US"/>
            </a:p>
          </p:txBody>
        </p:sp>
        <p:sp>
          <p:nvSpPr>
            <p:cNvPr id="280597" name="Line 21"/>
            <p:cNvSpPr>
              <a:spLocks noChangeShapeType="1"/>
            </p:cNvSpPr>
            <p:nvPr/>
          </p:nvSpPr>
          <p:spPr bwMode="auto">
            <a:xfrm>
              <a:off x="1654" y="1272"/>
              <a:ext cx="1" cy="234"/>
            </a:xfrm>
            <a:prstGeom prst="line">
              <a:avLst/>
            </a:prstGeom>
            <a:noFill/>
            <a:ln w="14288">
              <a:solidFill>
                <a:srgbClr val="000000"/>
              </a:solidFill>
              <a:round/>
              <a:headEnd/>
              <a:tailEnd/>
            </a:ln>
          </p:spPr>
          <p:txBody>
            <a:bodyPr/>
            <a:lstStyle/>
            <a:p>
              <a:endParaRPr lang="zh-CN" altLang="en-US"/>
            </a:p>
          </p:txBody>
        </p:sp>
      </p:grpSp>
      <p:grpSp>
        <p:nvGrpSpPr>
          <p:cNvPr id="3" name="Group 22"/>
          <p:cNvGrpSpPr>
            <a:grpSpLocks/>
          </p:cNvGrpSpPr>
          <p:nvPr/>
        </p:nvGrpSpPr>
        <p:grpSpPr bwMode="auto">
          <a:xfrm>
            <a:off x="5051425" y="990600"/>
            <a:ext cx="1730375" cy="2286000"/>
            <a:chOff x="3086" y="432"/>
            <a:chExt cx="1090" cy="1440"/>
          </a:xfrm>
        </p:grpSpPr>
        <p:sp>
          <p:nvSpPr>
            <p:cNvPr id="280599" name="AutoShape 23"/>
            <p:cNvSpPr>
              <a:spLocks noChangeAspect="1" noChangeArrowheads="1" noTextEdit="1"/>
            </p:cNvSpPr>
            <p:nvPr/>
          </p:nvSpPr>
          <p:spPr bwMode="auto">
            <a:xfrm>
              <a:off x="3086" y="432"/>
              <a:ext cx="1090" cy="1440"/>
            </a:xfrm>
            <a:prstGeom prst="rect">
              <a:avLst/>
            </a:prstGeom>
            <a:noFill/>
            <a:ln w="9525">
              <a:noFill/>
              <a:miter lim="800000"/>
              <a:headEnd/>
              <a:tailEnd/>
            </a:ln>
          </p:spPr>
          <p:txBody>
            <a:bodyPr/>
            <a:lstStyle/>
            <a:p>
              <a:endParaRPr lang="zh-CN" altLang="en-US"/>
            </a:p>
          </p:txBody>
        </p:sp>
        <p:sp>
          <p:nvSpPr>
            <p:cNvPr id="280600" name="Rectangle 24"/>
            <p:cNvSpPr>
              <a:spLocks noChangeArrowheads="1"/>
            </p:cNvSpPr>
            <p:nvPr/>
          </p:nvSpPr>
          <p:spPr bwMode="auto">
            <a:xfrm>
              <a:off x="3516" y="988"/>
              <a:ext cx="199"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M</a:t>
              </a:r>
              <a:endParaRPr lang="en-US" altLang="zh-CN" sz="2800"/>
            </a:p>
          </p:txBody>
        </p:sp>
        <p:sp>
          <p:nvSpPr>
            <p:cNvPr id="280601" name="Rectangle 25"/>
            <p:cNvSpPr>
              <a:spLocks noChangeArrowheads="1"/>
            </p:cNvSpPr>
            <p:nvPr/>
          </p:nvSpPr>
          <p:spPr bwMode="auto">
            <a:xfrm>
              <a:off x="3120" y="1210"/>
              <a:ext cx="96"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Times New Roman" pitchFamily="18" charset="0"/>
                </a:rPr>
                <a:t>a</a:t>
              </a:r>
              <a:endParaRPr lang="en-US" altLang="zh-CN" sz="2400" b="1"/>
            </a:p>
          </p:txBody>
        </p:sp>
        <p:sp>
          <p:nvSpPr>
            <p:cNvPr id="280602" name="Rectangle 26"/>
            <p:cNvSpPr>
              <a:spLocks noChangeArrowheads="1"/>
            </p:cNvSpPr>
            <p:nvPr/>
          </p:nvSpPr>
          <p:spPr bwMode="auto">
            <a:xfrm>
              <a:off x="3989" y="1206"/>
              <a:ext cx="96"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b</a:t>
              </a:r>
              <a:endParaRPr lang="en-US" altLang="zh-CN" sz="2400"/>
            </a:p>
          </p:txBody>
        </p:sp>
        <p:sp>
          <p:nvSpPr>
            <p:cNvPr id="280603" name="Rectangle 27"/>
            <p:cNvSpPr>
              <a:spLocks noChangeArrowheads="1"/>
            </p:cNvSpPr>
            <p:nvPr/>
          </p:nvSpPr>
          <p:spPr bwMode="auto">
            <a:xfrm>
              <a:off x="3999" y="742"/>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c</a:t>
              </a:r>
              <a:endParaRPr lang="en-US" altLang="zh-CN" sz="2400"/>
            </a:p>
          </p:txBody>
        </p:sp>
        <p:sp>
          <p:nvSpPr>
            <p:cNvPr id="280604" name="Rectangle 28"/>
            <p:cNvSpPr>
              <a:spLocks noChangeArrowheads="1"/>
            </p:cNvSpPr>
            <p:nvPr/>
          </p:nvSpPr>
          <p:spPr bwMode="auto">
            <a:xfrm>
              <a:off x="3145" y="714"/>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a</a:t>
              </a:r>
              <a:endParaRPr lang="en-US" altLang="zh-CN" sz="2400"/>
            </a:p>
          </p:txBody>
        </p:sp>
        <p:sp>
          <p:nvSpPr>
            <p:cNvPr id="280605" name="Rectangle 29"/>
            <p:cNvSpPr>
              <a:spLocks noChangeArrowheads="1"/>
            </p:cNvSpPr>
            <p:nvPr/>
          </p:nvSpPr>
          <p:spPr bwMode="auto">
            <a:xfrm>
              <a:off x="3563" y="538"/>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c</a:t>
              </a:r>
              <a:endParaRPr lang="en-US" altLang="zh-CN" sz="2400"/>
            </a:p>
          </p:txBody>
        </p:sp>
        <p:sp>
          <p:nvSpPr>
            <p:cNvPr id="280606" name="Rectangle 30"/>
            <p:cNvSpPr>
              <a:spLocks noChangeArrowheads="1"/>
            </p:cNvSpPr>
            <p:nvPr/>
          </p:nvSpPr>
          <p:spPr bwMode="auto">
            <a:xfrm>
              <a:off x="3553" y="1481"/>
              <a:ext cx="96"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b</a:t>
              </a:r>
              <a:endParaRPr lang="en-US" altLang="zh-CN" sz="2400"/>
            </a:p>
          </p:txBody>
        </p:sp>
        <p:sp>
          <p:nvSpPr>
            <p:cNvPr id="280607" name="Freeform 31"/>
            <p:cNvSpPr>
              <a:spLocks/>
            </p:cNvSpPr>
            <p:nvPr/>
          </p:nvSpPr>
          <p:spPr bwMode="auto">
            <a:xfrm>
              <a:off x="3278" y="1242"/>
              <a:ext cx="187" cy="144"/>
            </a:xfrm>
            <a:custGeom>
              <a:avLst/>
              <a:gdLst/>
              <a:ahLst/>
              <a:cxnLst>
                <a:cxn ang="0">
                  <a:pos x="187" y="0"/>
                </a:cxn>
                <a:cxn ang="0">
                  <a:pos x="0" y="71"/>
                </a:cxn>
                <a:cxn ang="0">
                  <a:pos x="0" y="144"/>
                </a:cxn>
                <a:cxn ang="0">
                  <a:pos x="187" y="0"/>
                </a:cxn>
                <a:cxn ang="0">
                  <a:pos x="187" y="0"/>
                </a:cxn>
              </a:cxnLst>
              <a:rect l="0" t="0" r="r" b="b"/>
              <a:pathLst>
                <a:path w="187" h="144">
                  <a:moveTo>
                    <a:pt x="187" y="0"/>
                  </a:moveTo>
                  <a:lnTo>
                    <a:pt x="0" y="71"/>
                  </a:lnTo>
                  <a:lnTo>
                    <a:pt x="0" y="144"/>
                  </a:lnTo>
                  <a:lnTo>
                    <a:pt x="187" y="0"/>
                  </a:lnTo>
                  <a:lnTo>
                    <a:pt x="187" y="0"/>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280608" name="Freeform 32"/>
            <p:cNvSpPr>
              <a:spLocks/>
            </p:cNvSpPr>
            <p:nvPr/>
          </p:nvSpPr>
          <p:spPr bwMode="auto">
            <a:xfrm>
              <a:off x="3760" y="1231"/>
              <a:ext cx="196" cy="150"/>
            </a:xfrm>
            <a:custGeom>
              <a:avLst/>
              <a:gdLst/>
              <a:ahLst/>
              <a:cxnLst>
                <a:cxn ang="0">
                  <a:pos x="0" y="2"/>
                </a:cxn>
                <a:cxn ang="0">
                  <a:pos x="196" y="150"/>
                </a:cxn>
                <a:cxn ang="0">
                  <a:pos x="196" y="76"/>
                </a:cxn>
                <a:cxn ang="0">
                  <a:pos x="0" y="0"/>
                </a:cxn>
                <a:cxn ang="0">
                  <a:pos x="0" y="2"/>
                </a:cxn>
              </a:cxnLst>
              <a:rect l="0" t="0" r="r" b="b"/>
              <a:pathLst>
                <a:path w="196" h="150">
                  <a:moveTo>
                    <a:pt x="0" y="2"/>
                  </a:moveTo>
                  <a:lnTo>
                    <a:pt x="196" y="150"/>
                  </a:lnTo>
                  <a:lnTo>
                    <a:pt x="196" y="76"/>
                  </a:lnTo>
                  <a:lnTo>
                    <a:pt x="0" y="0"/>
                  </a:lnTo>
                  <a:lnTo>
                    <a:pt x="0" y="2"/>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280609" name="Line 33"/>
            <p:cNvSpPr>
              <a:spLocks noChangeShapeType="1"/>
            </p:cNvSpPr>
            <p:nvPr/>
          </p:nvSpPr>
          <p:spPr bwMode="auto">
            <a:xfrm>
              <a:off x="3760" y="1071"/>
              <a:ext cx="1" cy="2"/>
            </a:xfrm>
            <a:prstGeom prst="line">
              <a:avLst/>
            </a:prstGeom>
            <a:noFill/>
            <a:ln w="14288">
              <a:solidFill>
                <a:srgbClr val="000000"/>
              </a:solidFill>
              <a:round/>
              <a:headEnd/>
              <a:tailEnd/>
            </a:ln>
          </p:spPr>
          <p:txBody>
            <a:bodyPr/>
            <a:lstStyle/>
            <a:p>
              <a:endParaRPr lang="zh-CN" altLang="en-US"/>
            </a:p>
          </p:txBody>
        </p:sp>
        <p:sp>
          <p:nvSpPr>
            <p:cNvPr id="280610" name="Line 34"/>
            <p:cNvSpPr>
              <a:spLocks noChangeShapeType="1"/>
            </p:cNvSpPr>
            <p:nvPr/>
          </p:nvSpPr>
          <p:spPr bwMode="auto">
            <a:xfrm>
              <a:off x="3829" y="1019"/>
              <a:ext cx="1" cy="26"/>
            </a:xfrm>
            <a:prstGeom prst="line">
              <a:avLst/>
            </a:prstGeom>
            <a:noFill/>
            <a:ln w="14288">
              <a:solidFill>
                <a:srgbClr val="000000"/>
              </a:solidFill>
              <a:round/>
              <a:headEnd/>
              <a:tailEnd/>
            </a:ln>
          </p:spPr>
          <p:txBody>
            <a:bodyPr/>
            <a:lstStyle/>
            <a:p>
              <a:endParaRPr lang="zh-CN" altLang="en-US"/>
            </a:p>
          </p:txBody>
        </p:sp>
        <p:sp>
          <p:nvSpPr>
            <p:cNvPr id="280611" name="Line 35"/>
            <p:cNvSpPr>
              <a:spLocks noChangeShapeType="1"/>
            </p:cNvSpPr>
            <p:nvPr/>
          </p:nvSpPr>
          <p:spPr bwMode="auto">
            <a:xfrm>
              <a:off x="3897" y="967"/>
              <a:ext cx="1" cy="50"/>
            </a:xfrm>
            <a:prstGeom prst="line">
              <a:avLst/>
            </a:prstGeom>
            <a:noFill/>
            <a:ln w="14288">
              <a:solidFill>
                <a:srgbClr val="000000"/>
              </a:solidFill>
              <a:round/>
              <a:headEnd/>
              <a:tailEnd/>
            </a:ln>
          </p:spPr>
          <p:txBody>
            <a:bodyPr/>
            <a:lstStyle/>
            <a:p>
              <a:endParaRPr lang="zh-CN" altLang="en-US"/>
            </a:p>
          </p:txBody>
        </p:sp>
        <p:sp>
          <p:nvSpPr>
            <p:cNvPr id="280612" name="Line 36"/>
            <p:cNvSpPr>
              <a:spLocks noChangeShapeType="1"/>
            </p:cNvSpPr>
            <p:nvPr/>
          </p:nvSpPr>
          <p:spPr bwMode="auto">
            <a:xfrm>
              <a:off x="3965" y="918"/>
              <a:ext cx="1" cy="73"/>
            </a:xfrm>
            <a:prstGeom prst="line">
              <a:avLst/>
            </a:prstGeom>
            <a:noFill/>
            <a:ln w="14288">
              <a:solidFill>
                <a:srgbClr val="000000"/>
              </a:solidFill>
              <a:round/>
              <a:headEnd/>
              <a:tailEnd/>
            </a:ln>
          </p:spPr>
          <p:txBody>
            <a:bodyPr/>
            <a:lstStyle/>
            <a:p>
              <a:endParaRPr lang="zh-CN" altLang="en-US"/>
            </a:p>
          </p:txBody>
        </p:sp>
        <p:sp>
          <p:nvSpPr>
            <p:cNvPr id="280613" name="Line 37"/>
            <p:cNvSpPr>
              <a:spLocks noChangeShapeType="1"/>
            </p:cNvSpPr>
            <p:nvPr/>
          </p:nvSpPr>
          <p:spPr bwMode="auto">
            <a:xfrm flipV="1">
              <a:off x="3465" y="1060"/>
              <a:ext cx="1" cy="2"/>
            </a:xfrm>
            <a:prstGeom prst="line">
              <a:avLst/>
            </a:prstGeom>
            <a:noFill/>
            <a:ln w="14288">
              <a:solidFill>
                <a:srgbClr val="000000"/>
              </a:solidFill>
              <a:round/>
              <a:headEnd/>
              <a:tailEnd/>
            </a:ln>
          </p:spPr>
          <p:txBody>
            <a:bodyPr/>
            <a:lstStyle/>
            <a:p>
              <a:endParaRPr lang="zh-CN" altLang="en-US"/>
            </a:p>
          </p:txBody>
        </p:sp>
        <p:sp>
          <p:nvSpPr>
            <p:cNvPr id="280614" name="Line 38"/>
            <p:cNvSpPr>
              <a:spLocks noChangeShapeType="1"/>
            </p:cNvSpPr>
            <p:nvPr/>
          </p:nvSpPr>
          <p:spPr bwMode="auto">
            <a:xfrm flipV="1">
              <a:off x="3372" y="990"/>
              <a:ext cx="1" cy="36"/>
            </a:xfrm>
            <a:prstGeom prst="line">
              <a:avLst/>
            </a:prstGeom>
            <a:noFill/>
            <a:ln w="14288">
              <a:solidFill>
                <a:srgbClr val="000000"/>
              </a:solidFill>
              <a:round/>
              <a:headEnd/>
              <a:tailEnd/>
            </a:ln>
          </p:spPr>
          <p:txBody>
            <a:bodyPr/>
            <a:lstStyle/>
            <a:p>
              <a:endParaRPr lang="zh-CN" altLang="en-US"/>
            </a:p>
          </p:txBody>
        </p:sp>
        <p:sp>
          <p:nvSpPr>
            <p:cNvPr id="280615" name="Line 39"/>
            <p:cNvSpPr>
              <a:spLocks noChangeShapeType="1"/>
            </p:cNvSpPr>
            <p:nvPr/>
          </p:nvSpPr>
          <p:spPr bwMode="auto">
            <a:xfrm flipV="1">
              <a:off x="3278" y="918"/>
              <a:ext cx="1" cy="73"/>
            </a:xfrm>
            <a:prstGeom prst="line">
              <a:avLst/>
            </a:prstGeom>
            <a:noFill/>
            <a:ln w="14288">
              <a:solidFill>
                <a:srgbClr val="000000"/>
              </a:solidFill>
              <a:round/>
              <a:headEnd/>
              <a:tailEnd/>
            </a:ln>
          </p:spPr>
          <p:txBody>
            <a:bodyPr/>
            <a:lstStyle/>
            <a:p>
              <a:endParaRPr lang="zh-CN" altLang="en-US"/>
            </a:p>
          </p:txBody>
        </p:sp>
        <p:sp>
          <p:nvSpPr>
            <p:cNvPr id="280616" name="Line 40"/>
            <p:cNvSpPr>
              <a:spLocks noChangeShapeType="1"/>
            </p:cNvSpPr>
            <p:nvPr/>
          </p:nvSpPr>
          <p:spPr bwMode="auto">
            <a:xfrm flipV="1">
              <a:off x="3622" y="751"/>
              <a:ext cx="1" cy="263"/>
            </a:xfrm>
            <a:prstGeom prst="line">
              <a:avLst/>
            </a:prstGeom>
            <a:noFill/>
            <a:ln w="14288">
              <a:solidFill>
                <a:srgbClr val="000000"/>
              </a:solidFill>
              <a:round/>
              <a:headEnd/>
              <a:tailEnd/>
            </a:ln>
          </p:spPr>
          <p:txBody>
            <a:bodyPr/>
            <a:lstStyle/>
            <a:p>
              <a:endParaRPr lang="zh-CN" altLang="en-US"/>
            </a:p>
          </p:txBody>
        </p:sp>
        <p:sp>
          <p:nvSpPr>
            <p:cNvPr id="280617" name="Line 41"/>
            <p:cNvSpPr>
              <a:spLocks noChangeShapeType="1"/>
            </p:cNvSpPr>
            <p:nvPr/>
          </p:nvSpPr>
          <p:spPr bwMode="auto">
            <a:xfrm>
              <a:off x="3622" y="1272"/>
              <a:ext cx="1" cy="234"/>
            </a:xfrm>
            <a:prstGeom prst="line">
              <a:avLst/>
            </a:prstGeom>
            <a:noFill/>
            <a:ln w="14288">
              <a:solidFill>
                <a:srgbClr val="000000"/>
              </a:solidFill>
              <a:round/>
              <a:headEnd/>
              <a:tailEnd/>
            </a:ln>
          </p:spPr>
          <p:txBody>
            <a:bodyPr/>
            <a:lstStyle/>
            <a:p>
              <a:endParaRPr lang="zh-CN" altLang="en-US"/>
            </a:p>
          </p:txBody>
        </p:sp>
      </p:grpSp>
      <p:sp>
        <p:nvSpPr>
          <p:cNvPr id="280618" name="Rectangle 42"/>
          <p:cNvSpPr>
            <a:spLocks noChangeArrowheads="1"/>
          </p:cNvSpPr>
          <p:nvPr/>
        </p:nvSpPr>
        <p:spPr bwMode="auto">
          <a:xfrm>
            <a:off x="2057400" y="3138488"/>
            <a:ext cx="5257800" cy="519112"/>
          </a:xfrm>
          <a:prstGeom prst="rect">
            <a:avLst/>
          </a:prstGeom>
          <a:noFill/>
          <a:ln w="9525">
            <a:noFill/>
            <a:miter lim="800000"/>
            <a:headEnd/>
            <a:tailEnd/>
          </a:ln>
          <a:effectLst/>
        </p:spPr>
        <p:txBody>
          <a:bodyPr>
            <a:spAutoFit/>
          </a:bodyPr>
          <a:lstStyle/>
          <a:p>
            <a:r>
              <a:rPr kumimoji="1" lang="zh-CN" altLang="en-US" sz="2800" b="1" dirty="0">
                <a:solidFill>
                  <a:srgbClr val="FF0000"/>
                </a:solidFill>
                <a:latin typeface="Times New Roman" pitchFamily="18" charset="0"/>
              </a:rPr>
              <a:t>全反式                        全顺式</a:t>
            </a:r>
            <a:endParaRPr kumimoji="1" lang="zh-CN" altLang="en-US" sz="2800" b="1" baseline="30000" dirty="0">
              <a:solidFill>
                <a:srgbClr val="FF0000"/>
              </a:solidFill>
              <a:latin typeface="Times New Roman" pitchFamily="18" charset="0"/>
            </a:endParaRPr>
          </a:p>
        </p:txBody>
      </p:sp>
      <p:grpSp>
        <p:nvGrpSpPr>
          <p:cNvPr id="4" name="Group 43"/>
          <p:cNvGrpSpPr>
            <a:grpSpLocks/>
          </p:cNvGrpSpPr>
          <p:nvPr/>
        </p:nvGrpSpPr>
        <p:grpSpPr bwMode="auto">
          <a:xfrm>
            <a:off x="1219200" y="3943350"/>
            <a:ext cx="1530350" cy="1862138"/>
            <a:chOff x="768" y="2427"/>
            <a:chExt cx="964" cy="1173"/>
          </a:xfrm>
        </p:grpSpPr>
        <p:sp>
          <p:nvSpPr>
            <p:cNvPr id="280620" name="Rectangle 44"/>
            <p:cNvSpPr>
              <a:spLocks noChangeArrowheads="1"/>
            </p:cNvSpPr>
            <p:nvPr/>
          </p:nvSpPr>
          <p:spPr bwMode="auto">
            <a:xfrm>
              <a:off x="1164" y="2877"/>
              <a:ext cx="199"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M</a:t>
              </a:r>
              <a:endParaRPr lang="en-US" altLang="zh-CN" sz="2800"/>
            </a:p>
          </p:txBody>
        </p:sp>
        <p:sp>
          <p:nvSpPr>
            <p:cNvPr id="280621" name="Rectangle 45"/>
            <p:cNvSpPr>
              <a:spLocks noChangeArrowheads="1"/>
            </p:cNvSpPr>
            <p:nvPr/>
          </p:nvSpPr>
          <p:spPr bwMode="auto">
            <a:xfrm>
              <a:off x="768" y="3099"/>
              <a:ext cx="96"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Times New Roman" pitchFamily="18" charset="0"/>
                </a:rPr>
                <a:t>a</a:t>
              </a:r>
              <a:endParaRPr lang="en-US" altLang="zh-CN" sz="2400" b="1"/>
            </a:p>
          </p:txBody>
        </p:sp>
        <p:sp>
          <p:nvSpPr>
            <p:cNvPr id="280622" name="Rectangle 46"/>
            <p:cNvSpPr>
              <a:spLocks noChangeArrowheads="1"/>
            </p:cNvSpPr>
            <p:nvPr/>
          </p:nvSpPr>
          <p:spPr bwMode="auto">
            <a:xfrm>
              <a:off x="1637" y="3095"/>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c</a:t>
              </a:r>
              <a:endParaRPr lang="en-US" altLang="zh-CN" sz="2400"/>
            </a:p>
          </p:txBody>
        </p:sp>
        <p:sp>
          <p:nvSpPr>
            <p:cNvPr id="280623" name="Rectangle 47"/>
            <p:cNvSpPr>
              <a:spLocks noChangeArrowheads="1"/>
            </p:cNvSpPr>
            <p:nvPr/>
          </p:nvSpPr>
          <p:spPr bwMode="auto">
            <a:xfrm>
              <a:off x="1647" y="2631"/>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a</a:t>
              </a:r>
              <a:endParaRPr lang="en-US" altLang="zh-CN" sz="2400"/>
            </a:p>
          </p:txBody>
        </p:sp>
        <p:sp>
          <p:nvSpPr>
            <p:cNvPr id="280624" name="Rectangle 48"/>
            <p:cNvSpPr>
              <a:spLocks noChangeArrowheads="1"/>
            </p:cNvSpPr>
            <p:nvPr/>
          </p:nvSpPr>
          <p:spPr bwMode="auto">
            <a:xfrm>
              <a:off x="793" y="2603"/>
              <a:ext cx="96"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b</a:t>
              </a:r>
              <a:endParaRPr lang="en-US" altLang="zh-CN" sz="2400"/>
            </a:p>
          </p:txBody>
        </p:sp>
        <p:sp>
          <p:nvSpPr>
            <p:cNvPr id="280625" name="Rectangle 49"/>
            <p:cNvSpPr>
              <a:spLocks noChangeArrowheads="1"/>
            </p:cNvSpPr>
            <p:nvPr/>
          </p:nvSpPr>
          <p:spPr bwMode="auto">
            <a:xfrm>
              <a:off x="1211" y="2427"/>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c</a:t>
              </a:r>
              <a:endParaRPr lang="en-US" altLang="zh-CN" sz="2400"/>
            </a:p>
          </p:txBody>
        </p:sp>
        <p:sp>
          <p:nvSpPr>
            <p:cNvPr id="280626" name="Rectangle 50"/>
            <p:cNvSpPr>
              <a:spLocks noChangeArrowheads="1"/>
            </p:cNvSpPr>
            <p:nvPr/>
          </p:nvSpPr>
          <p:spPr bwMode="auto">
            <a:xfrm>
              <a:off x="1201" y="3370"/>
              <a:ext cx="96"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b</a:t>
              </a:r>
              <a:endParaRPr lang="en-US" altLang="zh-CN" sz="2400"/>
            </a:p>
          </p:txBody>
        </p:sp>
        <p:sp>
          <p:nvSpPr>
            <p:cNvPr id="280627" name="Freeform 51"/>
            <p:cNvSpPr>
              <a:spLocks/>
            </p:cNvSpPr>
            <p:nvPr/>
          </p:nvSpPr>
          <p:spPr bwMode="auto">
            <a:xfrm>
              <a:off x="926" y="3131"/>
              <a:ext cx="187" cy="144"/>
            </a:xfrm>
            <a:custGeom>
              <a:avLst/>
              <a:gdLst/>
              <a:ahLst/>
              <a:cxnLst>
                <a:cxn ang="0">
                  <a:pos x="187" y="0"/>
                </a:cxn>
                <a:cxn ang="0">
                  <a:pos x="0" y="71"/>
                </a:cxn>
                <a:cxn ang="0">
                  <a:pos x="0" y="144"/>
                </a:cxn>
                <a:cxn ang="0">
                  <a:pos x="187" y="0"/>
                </a:cxn>
                <a:cxn ang="0">
                  <a:pos x="187" y="0"/>
                </a:cxn>
              </a:cxnLst>
              <a:rect l="0" t="0" r="r" b="b"/>
              <a:pathLst>
                <a:path w="187" h="144">
                  <a:moveTo>
                    <a:pt x="187" y="0"/>
                  </a:moveTo>
                  <a:lnTo>
                    <a:pt x="0" y="71"/>
                  </a:lnTo>
                  <a:lnTo>
                    <a:pt x="0" y="144"/>
                  </a:lnTo>
                  <a:lnTo>
                    <a:pt x="187" y="0"/>
                  </a:lnTo>
                  <a:lnTo>
                    <a:pt x="187" y="0"/>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280628" name="Freeform 52"/>
            <p:cNvSpPr>
              <a:spLocks/>
            </p:cNvSpPr>
            <p:nvPr/>
          </p:nvSpPr>
          <p:spPr bwMode="auto">
            <a:xfrm>
              <a:off x="1408" y="3120"/>
              <a:ext cx="196" cy="150"/>
            </a:xfrm>
            <a:custGeom>
              <a:avLst/>
              <a:gdLst/>
              <a:ahLst/>
              <a:cxnLst>
                <a:cxn ang="0">
                  <a:pos x="0" y="2"/>
                </a:cxn>
                <a:cxn ang="0">
                  <a:pos x="196" y="150"/>
                </a:cxn>
                <a:cxn ang="0">
                  <a:pos x="196" y="76"/>
                </a:cxn>
                <a:cxn ang="0">
                  <a:pos x="0" y="0"/>
                </a:cxn>
                <a:cxn ang="0">
                  <a:pos x="0" y="2"/>
                </a:cxn>
              </a:cxnLst>
              <a:rect l="0" t="0" r="r" b="b"/>
              <a:pathLst>
                <a:path w="196" h="150">
                  <a:moveTo>
                    <a:pt x="0" y="2"/>
                  </a:moveTo>
                  <a:lnTo>
                    <a:pt x="196" y="150"/>
                  </a:lnTo>
                  <a:lnTo>
                    <a:pt x="196" y="76"/>
                  </a:lnTo>
                  <a:lnTo>
                    <a:pt x="0" y="0"/>
                  </a:lnTo>
                  <a:lnTo>
                    <a:pt x="0" y="2"/>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280629" name="Line 53"/>
            <p:cNvSpPr>
              <a:spLocks noChangeShapeType="1"/>
            </p:cNvSpPr>
            <p:nvPr/>
          </p:nvSpPr>
          <p:spPr bwMode="auto">
            <a:xfrm>
              <a:off x="1408" y="2960"/>
              <a:ext cx="1" cy="2"/>
            </a:xfrm>
            <a:prstGeom prst="line">
              <a:avLst/>
            </a:prstGeom>
            <a:noFill/>
            <a:ln w="14288">
              <a:solidFill>
                <a:srgbClr val="000000"/>
              </a:solidFill>
              <a:round/>
              <a:headEnd/>
              <a:tailEnd/>
            </a:ln>
          </p:spPr>
          <p:txBody>
            <a:bodyPr/>
            <a:lstStyle/>
            <a:p>
              <a:endParaRPr lang="zh-CN" altLang="en-US"/>
            </a:p>
          </p:txBody>
        </p:sp>
        <p:sp>
          <p:nvSpPr>
            <p:cNvPr id="280630" name="Line 54"/>
            <p:cNvSpPr>
              <a:spLocks noChangeShapeType="1"/>
            </p:cNvSpPr>
            <p:nvPr/>
          </p:nvSpPr>
          <p:spPr bwMode="auto">
            <a:xfrm>
              <a:off x="1477" y="2908"/>
              <a:ext cx="1" cy="26"/>
            </a:xfrm>
            <a:prstGeom prst="line">
              <a:avLst/>
            </a:prstGeom>
            <a:noFill/>
            <a:ln w="14288">
              <a:solidFill>
                <a:srgbClr val="000000"/>
              </a:solidFill>
              <a:round/>
              <a:headEnd/>
              <a:tailEnd/>
            </a:ln>
          </p:spPr>
          <p:txBody>
            <a:bodyPr/>
            <a:lstStyle/>
            <a:p>
              <a:endParaRPr lang="zh-CN" altLang="en-US"/>
            </a:p>
          </p:txBody>
        </p:sp>
        <p:sp>
          <p:nvSpPr>
            <p:cNvPr id="280631" name="Line 55"/>
            <p:cNvSpPr>
              <a:spLocks noChangeShapeType="1"/>
            </p:cNvSpPr>
            <p:nvPr/>
          </p:nvSpPr>
          <p:spPr bwMode="auto">
            <a:xfrm>
              <a:off x="1545" y="2856"/>
              <a:ext cx="1" cy="50"/>
            </a:xfrm>
            <a:prstGeom prst="line">
              <a:avLst/>
            </a:prstGeom>
            <a:noFill/>
            <a:ln w="14288">
              <a:solidFill>
                <a:srgbClr val="000000"/>
              </a:solidFill>
              <a:round/>
              <a:headEnd/>
              <a:tailEnd/>
            </a:ln>
          </p:spPr>
          <p:txBody>
            <a:bodyPr/>
            <a:lstStyle/>
            <a:p>
              <a:endParaRPr lang="zh-CN" altLang="en-US"/>
            </a:p>
          </p:txBody>
        </p:sp>
        <p:sp>
          <p:nvSpPr>
            <p:cNvPr id="280632" name="Line 56"/>
            <p:cNvSpPr>
              <a:spLocks noChangeShapeType="1"/>
            </p:cNvSpPr>
            <p:nvPr/>
          </p:nvSpPr>
          <p:spPr bwMode="auto">
            <a:xfrm>
              <a:off x="1613" y="2807"/>
              <a:ext cx="1" cy="73"/>
            </a:xfrm>
            <a:prstGeom prst="line">
              <a:avLst/>
            </a:prstGeom>
            <a:noFill/>
            <a:ln w="14288">
              <a:solidFill>
                <a:srgbClr val="000000"/>
              </a:solidFill>
              <a:round/>
              <a:headEnd/>
              <a:tailEnd/>
            </a:ln>
          </p:spPr>
          <p:txBody>
            <a:bodyPr/>
            <a:lstStyle/>
            <a:p>
              <a:endParaRPr lang="zh-CN" altLang="en-US"/>
            </a:p>
          </p:txBody>
        </p:sp>
        <p:sp>
          <p:nvSpPr>
            <p:cNvPr id="280633" name="Line 57"/>
            <p:cNvSpPr>
              <a:spLocks noChangeShapeType="1"/>
            </p:cNvSpPr>
            <p:nvPr/>
          </p:nvSpPr>
          <p:spPr bwMode="auto">
            <a:xfrm flipV="1">
              <a:off x="1113" y="2949"/>
              <a:ext cx="1" cy="2"/>
            </a:xfrm>
            <a:prstGeom prst="line">
              <a:avLst/>
            </a:prstGeom>
            <a:noFill/>
            <a:ln w="14288">
              <a:solidFill>
                <a:srgbClr val="000000"/>
              </a:solidFill>
              <a:round/>
              <a:headEnd/>
              <a:tailEnd/>
            </a:ln>
          </p:spPr>
          <p:txBody>
            <a:bodyPr/>
            <a:lstStyle/>
            <a:p>
              <a:endParaRPr lang="zh-CN" altLang="en-US"/>
            </a:p>
          </p:txBody>
        </p:sp>
        <p:sp>
          <p:nvSpPr>
            <p:cNvPr id="280634" name="Line 58"/>
            <p:cNvSpPr>
              <a:spLocks noChangeShapeType="1"/>
            </p:cNvSpPr>
            <p:nvPr/>
          </p:nvSpPr>
          <p:spPr bwMode="auto">
            <a:xfrm flipV="1">
              <a:off x="1020" y="2879"/>
              <a:ext cx="1" cy="36"/>
            </a:xfrm>
            <a:prstGeom prst="line">
              <a:avLst/>
            </a:prstGeom>
            <a:noFill/>
            <a:ln w="14288">
              <a:solidFill>
                <a:srgbClr val="000000"/>
              </a:solidFill>
              <a:round/>
              <a:headEnd/>
              <a:tailEnd/>
            </a:ln>
          </p:spPr>
          <p:txBody>
            <a:bodyPr/>
            <a:lstStyle/>
            <a:p>
              <a:endParaRPr lang="zh-CN" altLang="en-US"/>
            </a:p>
          </p:txBody>
        </p:sp>
        <p:sp>
          <p:nvSpPr>
            <p:cNvPr id="280635" name="Line 59"/>
            <p:cNvSpPr>
              <a:spLocks noChangeShapeType="1"/>
            </p:cNvSpPr>
            <p:nvPr/>
          </p:nvSpPr>
          <p:spPr bwMode="auto">
            <a:xfrm flipV="1">
              <a:off x="926" y="2807"/>
              <a:ext cx="1" cy="73"/>
            </a:xfrm>
            <a:prstGeom prst="line">
              <a:avLst/>
            </a:prstGeom>
            <a:noFill/>
            <a:ln w="14288">
              <a:solidFill>
                <a:srgbClr val="000000"/>
              </a:solidFill>
              <a:round/>
              <a:headEnd/>
              <a:tailEnd/>
            </a:ln>
          </p:spPr>
          <p:txBody>
            <a:bodyPr/>
            <a:lstStyle/>
            <a:p>
              <a:endParaRPr lang="zh-CN" altLang="en-US"/>
            </a:p>
          </p:txBody>
        </p:sp>
        <p:sp>
          <p:nvSpPr>
            <p:cNvPr id="280636" name="Line 60"/>
            <p:cNvSpPr>
              <a:spLocks noChangeShapeType="1"/>
            </p:cNvSpPr>
            <p:nvPr/>
          </p:nvSpPr>
          <p:spPr bwMode="auto">
            <a:xfrm flipV="1">
              <a:off x="1270" y="2640"/>
              <a:ext cx="1" cy="263"/>
            </a:xfrm>
            <a:prstGeom prst="line">
              <a:avLst/>
            </a:prstGeom>
            <a:noFill/>
            <a:ln w="14288">
              <a:solidFill>
                <a:srgbClr val="000000"/>
              </a:solidFill>
              <a:round/>
              <a:headEnd/>
              <a:tailEnd/>
            </a:ln>
          </p:spPr>
          <p:txBody>
            <a:bodyPr/>
            <a:lstStyle/>
            <a:p>
              <a:endParaRPr lang="zh-CN" altLang="en-US"/>
            </a:p>
          </p:txBody>
        </p:sp>
        <p:sp>
          <p:nvSpPr>
            <p:cNvPr id="280637" name="Line 61"/>
            <p:cNvSpPr>
              <a:spLocks noChangeShapeType="1"/>
            </p:cNvSpPr>
            <p:nvPr/>
          </p:nvSpPr>
          <p:spPr bwMode="auto">
            <a:xfrm>
              <a:off x="1270" y="3161"/>
              <a:ext cx="1" cy="234"/>
            </a:xfrm>
            <a:prstGeom prst="line">
              <a:avLst/>
            </a:prstGeom>
            <a:noFill/>
            <a:ln w="14288">
              <a:solidFill>
                <a:srgbClr val="000000"/>
              </a:solidFill>
              <a:round/>
              <a:headEnd/>
              <a:tailEnd/>
            </a:ln>
          </p:spPr>
          <p:txBody>
            <a:bodyPr/>
            <a:lstStyle/>
            <a:p>
              <a:endParaRPr lang="zh-CN" altLang="en-US"/>
            </a:p>
          </p:txBody>
        </p:sp>
      </p:grpSp>
      <p:grpSp>
        <p:nvGrpSpPr>
          <p:cNvPr id="5" name="Group 62"/>
          <p:cNvGrpSpPr>
            <a:grpSpLocks/>
          </p:cNvGrpSpPr>
          <p:nvPr/>
        </p:nvGrpSpPr>
        <p:grpSpPr bwMode="auto">
          <a:xfrm>
            <a:off x="3733800" y="3943350"/>
            <a:ext cx="1547813" cy="1862138"/>
            <a:chOff x="2352" y="2427"/>
            <a:chExt cx="975" cy="1173"/>
          </a:xfrm>
        </p:grpSpPr>
        <p:sp>
          <p:nvSpPr>
            <p:cNvPr id="280639" name="Rectangle 63"/>
            <p:cNvSpPr>
              <a:spLocks noChangeArrowheads="1"/>
            </p:cNvSpPr>
            <p:nvPr/>
          </p:nvSpPr>
          <p:spPr bwMode="auto">
            <a:xfrm>
              <a:off x="2748" y="2877"/>
              <a:ext cx="199"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M</a:t>
              </a:r>
              <a:endParaRPr lang="en-US" altLang="zh-CN" sz="2800"/>
            </a:p>
          </p:txBody>
        </p:sp>
        <p:sp>
          <p:nvSpPr>
            <p:cNvPr id="280640" name="Rectangle 64"/>
            <p:cNvSpPr>
              <a:spLocks noChangeArrowheads="1"/>
            </p:cNvSpPr>
            <p:nvPr/>
          </p:nvSpPr>
          <p:spPr bwMode="auto">
            <a:xfrm>
              <a:off x="2352" y="3099"/>
              <a:ext cx="107"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Times New Roman" pitchFamily="18" charset="0"/>
                </a:rPr>
                <a:t>b</a:t>
              </a:r>
              <a:endParaRPr lang="en-US" altLang="zh-CN" sz="2400" b="1"/>
            </a:p>
          </p:txBody>
        </p:sp>
        <p:sp>
          <p:nvSpPr>
            <p:cNvPr id="280641" name="Rectangle 65"/>
            <p:cNvSpPr>
              <a:spLocks noChangeArrowheads="1"/>
            </p:cNvSpPr>
            <p:nvPr/>
          </p:nvSpPr>
          <p:spPr bwMode="auto">
            <a:xfrm>
              <a:off x="3221" y="3095"/>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c</a:t>
              </a:r>
              <a:endParaRPr lang="en-US" altLang="zh-CN" sz="2400"/>
            </a:p>
          </p:txBody>
        </p:sp>
        <p:sp>
          <p:nvSpPr>
            <p:cNvPr id="280642" name="Rectangle 66"/>
            <p:cNvSpPr>
              <a:spLocks noChangeArrowheads="1"/>
            </p:cNvSpPr>
            <p:nvPr/>
          </p:nvSpPr>
          <p:spPr bwMode="auto">
            <a:xfrm>
              <a:off x="3231" y="2631"/>
              <a:ext cx="96"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b</a:t>
              </a:r>
              <a:endParaRPr lang="en-US" altLang="zh-CN" sz="2400"/>
            </a:p>
          </p:txBody>
        </p:sp>
        <p:sp>
          <p:nvSpPr>
            <p:cNvPr id="280643" name="Rectangle 67"/>
            <p:cNvSpPr>
              <a:spLocks noChangeArrowheads="1"/>
            </p:cNvSpPr>
            <p:nvPr/>
          </p:nvSpPr>
          <p:spPr bwMode="auto">
            <a:xfrm>
              <a:off x="2377" y="2603"/>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a</a:t>
              </a:r>
              <a:endParaRPr lang="en-US" altLang="zh-CN" sz="2400"/>
            </a:p>
          </p:txBody>
        </p:sp>
        <p:sp>
          <p:nvSpPr>
            <p:cNvPr id="280644" name="Rectangle 68"/>
            <p:cNvSpPr>
              <a:spLocks noChangeArrowheads="1"/>
            </p:cNvSpPr>
            <p:nvPr/>
          </p:nvSpPr>
          <p:spPr bwMode="auto">
            <a:xfrm>
              <a:off x="2795" y="2427"/>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c</a:t>
              </a:r>
              <a:endParaRPr lang="en-US" altLang="zh-CN" sz="2400"/>
            </a:p>
          </p:txBody>
        </p:sp>
        <p:sp>
          <p:nvSpPr>
            <p:cNvPr id="280645" name="Rectangle 69"/>
            <p:cNvSpPr>
              <a:spLocks noChangeArrowheads="1"/>
            </p:cNvSpPr>
            <p:nvPr/>
          </p:nvSpPr>
          <p:spPr bwMode="auto">
            <a:xfrm>
              <a:off x="2785" y="3370"/>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a</a:t>
              </a:r>
              <a:endParaRPr lang="en-US" altLang="zh-CN" sz="2400"/>
            </a:p>
          </p:txBody>
        </p:sp>
        <p:sp>
          <p:nvSpPr>
            <p:cNvPr id="280646" name="Freeform 70"/>
            <p:cNvSpPr>
              <a:spLocks/>
            </p:cNvSpPr>
            <p:nvPr/>
          </p:nvSpPr>
          <p:spPr bwMode="auto">
            <a:xfrm>
              <a:off x="2510" y="3131"/>
              <a:ext cx="187" cy="144"/>
            </a:xfrm>
            <a:custGeom>
              <a:avLst/>
              <a:gdLst/>
              <a:ahLst/>
              <a:cxnLst>
                <a:cxn ang="0">
                  <a:pos x="187" y="0"/>
                </a:cxn>
                <a:cxn ang="0">
                  <a:pos x="0" y="71"/>
                </a:cxn>
                <a:cxn ang="0">
                  <a:pos x="0" y="144"/>
                </a:cxn>
                <a:cxn ang="0">
                  <a:pos x="187" y="0"/>
                </a:cxn>
                <a:cxn ang="0">
                  <a:pos x="187" y="0"/>
                </a:cxn>
              </a:cxnLst>
              <a:rect l="0" t="0" r="r" b="b"/>
              <a:pathLst>
                <a:path w="187" h="144">
                  <a:moveTo>
                    <a:pt x="187" y="0"/>
                  </a:moveTo>
                  <a:lnTo>
                    <a:pt x="0" y="71"/>
                  </a:lnTo>
                  <a:lnTo>
                    <a:pt x="0" y="144"/>
                  </a:lnTo>
                  <a:lnTo>
                    <a:pt x="187" y="0"/>
                  </a:lnTo>
                  <a:lnTo>
                    <a:pt x="187" y="0"/>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280647" name="Freeform 71"/>
            <p:cNvSpPr>
              <a:spLocks/>
            </p:cNvSpPr>
            <p:nvPr/>
          </p:nvSpPr>
          <p:spPr bwMode="auto">
            <a:xfrm>
              <a:off x="2992" y="3120"/>
              <a:ext cx="196" cy="150"/>
            </a:xfrm>
            <a:custGeom>
              <a:avLst/>
              <a:gdLst/>
              <a:ahLst/>
              <a:cxnLst>
                <a:cxn ang="0">
                  <a:pos x="0" y="2"/>
                </a:cxn>
                <a:cxn ang="0">
                  <a:pos x="196" y="150"/>
                </a:cxn>
                <a:cxn ang="0">
                  <a:pos x="196" y="76"/>
                </a:cxn>
                <a:cxn ang="0">
                  <a:pos x="0" y="0"/>
                </a:cxn>
                <a:cxn ang="0">
                  <a:pos x="0" y="2"/>
                </a:cxn>
              </a:cxnLst>
              <a:rect l="0" t="0" r="r" b="b"/>
              <a:pathLst>
                <a:path w="196" h="150">
                  <a:moveTo>
                    <a:pt x="0" y="2"/>
                  </a:moveTo>
                  <a:lnTo>
                    <a:pt x="196" y="150"/>
                  </a:lnTo>
                  <a:lnTo>
                    <a:pt x="196" y="76"/>
                  </a:lnTo>
                  <a:lnTo>
                    <a:pt x="0" y="0"/>
                  </a:lnTo>
                  <a:lnTo>
                    <a:pt x="0" y="2"/>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280648" name="Line 72"/>
            <p:cNvSpPr>
              <a:spLocks noChangeShapeType="1"/>
            </p:cNvSpPr>
            <p:nvPr/>
          </p:nvSpPr>
          <p:spPr bwMode="auto">
            <a:xfrm>
              <a:off x="2992" y="2960"/>
              <a:ext cx="1" cy="2"/>
            </a:xfrm>
            <a:prstGeom prst="line">
              <a:avLst/>
            </a:prstGeom>
            <a:noFill/>
            <a:ln w="14288">
              <a:solidFill>
                <a:srgbClr val="000000"/>
              </a:solidFill>
              <a:round/>
              <a:headEnd/>
              <a:tailEnd/>
            </a:ln>
          </p:spPr>
          <p:txBody>
            <a:bodyPr/>
            <a:lstStyle/>
            <a:p>
              <a:endParaRPr lang="zh-CN" altLang="en-US"/>
            </a:p>
          </p:txBody>
        </p:sp>
        <p:sp>
          <p:nvSpPr>
            <p:cNvPr id="280649" name="Line 73"/>
            <p:cNvSpPr>
              <a:spLocks noChangeShapeType="1"/>
            </p:cNvSpPr>
            <p:nvPr/>
          </p:nvSpPr>
          <p:spPr bwMode="auto">
            <a:xfrm>
              <a:off x="3061" y="2908"/>
              <a:ext cx="1" cy="26"/>
            </a:xfrm>
            <a:prstGeom prst="line">
              <a:avLst/>
            </a:prstGeom>
            <a:noFill/>
            <a:ln w="14288">
              <a:solidFill>
                <a:srgbClr val="000000"/>
              </a:solidFill>
              <a:round/>
              <a:headEnd/>
              <a:tailEnd/>
            </a:ln>
          </p:spPr>
          <p:txBody>
            <a:bodyPr/>
            <a:lstStyle/>
            <a:p>
              <a:endParaRPr lang="zh-CN" altLang="en-US"/>
            </a:p>
          </p:txBody>
        </p:sp>
        <p:sp>
          <p:nvSpPr>
            <p:cNvPr id="280650" name="Line 74"/>
            <p:cNvSpPr>
              <a:spLocks noChangeShapeType="1"/>
            </p:cNvSpPr>
            <p:nvPr/>
          </p:nvSpPr>
          <p:spPr bwMode="auto">
            <a:xfrm>
              <a:off x="3129" y="2856"/>
              <a:ext cx="1" cy="50"/>
            </a:xfrm>
            <a:prstGeom prst="line">
              <a:avLst/>
            </a:prstGeom>
            <a:noFill/>
            <a:ln w="14288">
              <a:solidFill>
                <a:srgbClr val="000000"/>
              </a:solidFill>
              <a:round/>
              <a:headEnd/>
              <a:tailEnd/>
            </a:ln>
          </p:spPr>
          <p:txBody>
            <a:bodyPr/>
            <a:lstStyle/>
            <a:p>
              <a:endParaRPr lang="zh-CN" altLang="en-US"/>
            </a:p>
          </p:txBody>
        </p:sp>
        <p:sp>
          <p:nvSpPr>
            <p:cNvPr id="280651" name="Line 75"/>
            <p:cNvSpPr>
              <a:spLocks noChangeShapeType="1"/>
            </p:cNvSpPr>
            <p:nvPr/>
          </p:nvSpPr>
          <p:spPr bwMode="auto">
            <a:xfrm>
              <a:off x="3197" y="2807"/>
              <a:ext cx="1" cy="73"/>
            </a:xfrm>
            <a:prstGeom prst="line">
              <a:avLst/>
            </a:prstGeom>
            <a:noFill/>
            <a:ln w="14288">
              <a:solidFill>
                <a:srgbClr val="000000"/>
              </a:solidFill>
              <a:round/>
              <a:headEnd/>
              <a:tailEnd/>
            </a:ln>
          </p:spPr>
          <p:txBody>
            <a:bodyPr/>
            <a:lstStyle/>
            <a:p>
              <a:endParaRPr lang="zh-CN" altLang="en-US"/>
            </a:p>
          </p:txBody>
        </p:sp>
        <p:sp>
          <p:nvSpPr>
            <p:cNvPr id="280652" name="Line 76"/>
            <p:cNvSpPr>
              <a:spLocks noChangeShapeType="1"/>
            </p:cNvSpPr>
            <p:nvPr/>
          </p:nvSpPr>
          <p:spPr bwMode="auto">
            <a:xfrm flipV="1">
              <a:off x="2697" y="2949"/>
              <a:ext cx="1" cy="2"/>
            </a:xfrm>
            <a:prstGeom prst="line">
              <a:avLst/>
            </a:prstGeom>
            <a:noFill/>
            <a:ln w="14288">
              <a:solidFill>
                <a:srgbClr val="000000"/>
              </a:solidFill>
              <a:round/>
              <a:headEnd/>
              <a:tailEnd/>
            </a:ln>
          </p:spPr>
          <p:txBody>
            <a:bodyPr/>
            <a:lstStyle/>
            <a:p>
              <a:endParaRPr lang="zh-CN" altLang="en-US"/>
            </a:p>
          </p:txBody>
        </p:sp>
        <p:sp>
          <p:nvSpPr>
            <p:cNvPr id="280653" name="Line 77"/>
            <p:cNvSpPr>
              <a:spLocks noChangeShapeType="1"/>
            </p:cNvSpPr>
            <p:nvPr/>
          </p:nvSpPr>
          <p:spPr bwMode="auto">
            <a:xfrm flipV="1">
              <a:off x="2604" y="2879"/>
              <a:ext cx="1" cy="36"/>
            </a:xfrm>
            <a:prstGeom prst="line">
              <a:avLst/>
            </a:prstGeom>
            <a:noFill/>
            <a:ln w="14288">
              <a:solidFill>
                <a:srgbClr val="000000"/>
              </a:solidFill>
              <a:round/>
              <a:headEnd/>
              <a:tailEnd/>
            </a:ln>
          </p:spPr>
          <p:txBody>
            <a:bodyPr/>
            <a:lstStyle/>
            <a:p>
              <a:endParaRPr lang="zh-CN" altLang="en-US"/>
            </a:p>
          </p:txBody>
        </p:sp>
        <p:sp>
          <p:nvSpPr>
            <p:cNvPr id="280654" name="Line 78"/>
            <p:cNvSpPr>
              <a:spLocks noChangeShapeType="1"/>
            </p:cNvSpPr>
            <p:nvPr/>
          </p:nvSpPr>
          <p:spPr bwMode="auto">
            <a:xfrm flipV="1">
              <a:off x="2510" y="2807"/>
              <a:ext cx="1" cy="73"/>
            </a:xfrm>
            <a:prstGeom prst="line">
              <a:avLst/>
            </a:prstGeom>
            <a:noFill/>
            <a:ln w="14288">
              <a:solidFill>
                <a:srgbClr val="000000"/>
              </a:solidFill>
              <a:round/>
              <a:headEnd/>
              <a:tailEnd/>
            </a:ln>
          </p:spPr>
          <p:txBody>
            <a:bodyPr/>
            <a:lstStyle/>
            <a:p>
              <a:endParaRPr lang="zh-CN" altLang="en-US"/>
            </a:p>
          </p:txBody>
        </p:sp>
        <p:sp>
          <p:nvSpPr>
            <p:cNvPr id="280655" name="Line 79"/>
            <p:cNvSpPr>
              <a:spLocks noChangeShapeType="1"/>
            </p:cNvSpPr>
            <p:nvPr/>
          </p:nvSpPr>
          <p:spPr bwMode="auto">
            <a:xfrm flipV="1">
              <a:off x="2854" y="2640"/>
              <a:ext cx="1" cy="263"/>
            </a:xfrm>
            <a:prstGeom prst="line">
              <a:avLst/>
            </a:prstGeom>
            <a:noFill/>
            <a:ln w="14288">
              <a:solidFill>
                <a:srgbClr val="000000"/>
              </a:solidFill>
              <a:round/>
              <a:headEnd/>
              <a:tailEnd/>
            </a:ln>
          </p:spPr>
          <p:txBody>
            <a:bodyPr/>
            <a:lstStyle/>
            <a:p>
              <a:endParaRPr lang="zh-CN" altLang="en-US"/>
            </a:p>
          </p:txBody>
        </p:sp>
        <p:sp>
          <p:nvSpPr>
            <p:cNvPr id="280656" name="Line 80"/>
            <p:cNvSpPr>
              <a:spLocks noChangeShapeType="1"/>
            </p:cNvSpPr>
            <p:nvPr/>
          </p:nvSpPr>
          <p:spPr bwMode="auto">
            <a:xfrm>
              <a:off x="2854" y="3161"/>
              <a:ext cx="1" cy="234"/>
            </a:xfrm>
            <a:prstGeom prst="line">
              <a:avLst/>
            </a:prstGeom>
            <a:noFill/>
            <a:ln w="14288">
              <a:solidFill>
                <a:srgbClr val="000000"/>
              </a:solidFill>
              <a:round/>
              <a:headEnd/>
              <a:tailEnd/>
            </a:ln>
          </p:spPr>
          <p:txBody>
            <a:bodyPr/>
            <a:lstStyle/>
            <a:p>
              <a:endParaRPr lang="zh-CN" altLang="en-US"/>
            </a:p>
          </p:txBody>
        </p:sp>
      </p:grpSp>
      <p:grpSp>
        <p:nvGrpSpPr>
          <p:cNvPr id="6" name="Group 81"/>
          <p:cNvGrpSpPr>
            <a:grpSpLocks/>
          </p:cNvGrpSpPr>
          <p:nvPr/>
        </p:nvGrpSpPr>
        <p:grpSpPr bwMode="auto">
          <a:xfrm>
            <a:off x="6326188" y="3943350"/>
            <a:ext cx="1531937" cy="1862138"/>
            <a:chOff x="3985" y="2427"/>
            <a:chExt cx="965" cy="1173"/>
          </a:xfrm>
        </p:grpSpPr>
        <p:sp>
          <p:nvSpPr>
            <p:cNvPr id="280658" name="Rectangle 82"/>
            <p:cNvSpPr>
              <a:spLocks noChangeArrowheads="1"/>
            </p:cNvSpPr>
            <p:nvPr/>
          </p:nvSpPr>
          <p:spPr bwMode="auto">
            <a:xfrm>
              <a:off x="4381" y="2877"/>
              <a:ext cx="199"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M</a:t>
              </a:r>
              <a:endParaRPr lang="en-US" altLang="zh-CN" sz="2800"/>
            </a:p>
          </p:txBody>
        </p:sp>
        <p:sp>
          <p:nvSpPr>
            <p:cNvPr id="280659" name="Rectangle 83"/>
            <p:cNvSpPr>
              <a:spLocks noChangeArrowheads="1"/>
            </p:cNvSpPr>
            <p:nvPr/>
          </p:nvSpPr>
          <p:spPr bwMode="auto">
            <a:xfrm>
              <a:off x="3985" y="3099"/>
              <a:ext cx="85" cy="230"/>
            </a:xfrm>
            <a:prstGeom prst="rect">
              <a:avLst/>
            </a:prstGeom>
            <a:noFill/>
            <a:ln w="9525">
              <a:noFill/>
              <a:miter lim="800000"/>
              <a:headEnd/>
              <a:tailEnd/>
            </a:ln>
          </p:spPr>
          <p:txBody>
            <a:bodyPr wrap="none" lIns="0" tIns="0" rIns="0" bIns="0">
              <a:spAutoFit/>
            </a:bodyPr>
            <a:lstStyle/>
            <a:p>
              <a:r>
                <a:rPr lang="en-US" altLang="zh-CN" sz="2400" b="1">
                  <a:solidFill>
                    <a:srgbClr val="000000"/>
                  </a:solidFill>
                  <a:latin typeface="Times New Roman" pitchFamily="18" charset="0"/>
                </a:rPr>
                <a:t>c</a:t>
              </a:r>
              <a:endParaRPr lang="en-US" altLang="zh-CN" sz="2400" b="1"/>
            </a:p>
          </p:txBody>
        </p:sp>
        <p:sp>
          <p:nvSpPr>
            <p:cNvPr id="280660" name="Rectangle 84"/>
            <p:cNvSpPr>
              <a:spLocks noChangeArrowheads="1"/>
            </p:cNvSpPr>
            <p:nvPr/>
          </p:nvSpPr>
          <p:spPr bwMode="auto">
            <a:xfrm>
              <a:off x="4854" y="3095"/>
              <a:ext cx="96"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b</a:t>
              </a:r>
              <a:endParaRPr lang="en-US" altLang="zh-CN" sz="2400"/>
            </a:p>
          </p:txBody>
        </p:sp>
        <p:sp>
          <p:nvSpPr>
            <p:cNvPr id="280661" name="Rectangle 85"/>
            <p:cNvSpPr>
              <a:spLocks noChangeArrowheads="1"/>
            </p:cNvSpPr>
            <p:nvPr/>
          </p:nvSpPr>
          <p:spPr bwMode="auto">
            <a:xfrm>
              <a:off x="4864" y="2631"/>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c</a:t>
              </a:r>
              <a:endParaRPr lang="en-US" altLang="zh-CN" sz="2400"/>
            </a:p>
          </p:txBody>
        </p:sp>
        <p:sp>
          <p:nvSpPr>
            <p:cNvPr id="280662" name="Rectangle 86"/>
            <p:cNvSpPr>
              <a:spLocks noChangeArrowheads="1"/>
            </p:cNvSpPr>
            <p:nvPr/>
          </p:nvSpPr>
          <p:spPr bwMode="auto">
            <a:xfrm>
              <a:off x="4010" y="2603"/>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a</a:t>
              </a:r>
              <a:endParaRPr lang="en-US" altLang="zh-CN" sz="2400"/>
            </a:p>
          </p:txBody>
        </p:sp>
        <p:sp>
          <p:nvSpPr>
            <p:cNvPr id="280663" name="Rectangle 87"/>
            <p:cNvSpPr>
              <a:spLocks noChangeArrowheads="1"/>
            </p:cNvSpPr>
            <p:nvPr/>
          </p:nvSpPr>
          <p:spPr bwMode="auto">
            <a:xfrm>
              <a:off x="4428" y="2427"/>
              <a:ext cx="96"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b</a:t>
              </a:r>
              <a:endParaRPr lang="en-US" altLang="zh-CN" sz="2400"/>
            </a:p>
          </p:txBody>
        </p:sp>
        <p:sp>
          <p:nvSpPr>
            <p:cNvPr id="280664" name="Rectangle 88"/>
            <p:cNvSpPr>
              <a:spLocks noChangeArrowheads="1"/>
            </p:cNvSpPr>
            <p:nvPr/>
          </p:nvSpPr>
          <p:spPr bwMode="auto">
            <a:xfrm>
              <a:off x="4418" y="3370"/>
              <a:ext cx="85" cy="230"/>
            </a:xfrm>
            <a:prstGeom prst="rect">
              <a:avLst/>
            </a:prstGeom>
            <a:noFill/>
            <a:ln w="9525">
              <a:noFill/>
              <a:miter lim="800000"/>
              <a:headEnd/>
              <a:tailEnd/>
            </a:ln>
          </p:spPr>
          <p:txBody>
            <a:bodyPr wrap="none" lIns="0" tIns="0" rIns="0" bIns="0">
              <a:spAutoFit/>
            </a:bodyPr>
            <a:lstStyle/>
            <a:p>
              <a:r>
                <a:rPr lang="en-US" altLang="zh-CN" sz="2400">
                  <a:solidFill>
                    <a:srgbClr val="000000"/>
                  </a:solidFill>
                  <a:latin typeface="Times New Roman" pitchFamily="18" charset="0"/>
                </a:rPr>
                <a:t>a</a:t>
              </a:r>
              <a:endParaRPr lang="en-US" altLang="zh-CN" sz="2400"/>
            </a:p>
          </p:txBody>
        </p:sp>
        <p:sp>
          <p:nvSpPr>
            <p:cNvPr id="280665" name="Freeform 89"/>
            <p:cNvSpPr>
              <a:spLocks/>
            </p:cNvSpPr>
            <p:nvPr/>
          </p:nvSpPr>
          <p:spPr bwMode="auto">
            <a:xfrm>
              <a:off x="4143" y="3131"/>
              <a:ext cx="187" cy="144"/>
            </a:xfrm>
            <a:custGeom>
              <a:avLst/>
              <a:gdLst/>
              <a:ahLst/>
              <a:cxnLst>
                <a:cxn ang="0">
                  <a:pos x="187" y="0"/>
                </a:cxn>
                <a:cxn ang="0">
                  <a:pos x="0" y="71"/>
                </a:cxn>
                <a:cxn ang="0">
                  <a:pos x="0" y="144"/>
                </a:cxn>
                <a:cxn ang="0">
                  <a:pos x="187" y="0"/>
                </a:cxn>
                <a:cxn ang="0">
                  <a:pos x="187" y="0"/>
                </a:cxn>
              </a:cxnLst>
              <a:rect l="0" t="0" r="r" b="b"/>
              <a:pathLst>
                <a:path w="187" h="144">
                  <a:moveTo>
                    <a:pt x="187" y="0"/>
                  </a:moveTo>
                  <a:lnTo>
                    <a:pt x="0" y="71"/>
                  </a:lnTo>
                  <a:lnTo>
                    <a:pt x="0" y="144"/>
                  </a:lnTo>
                  <a:lnTo>
                    <a:pt x="187" y="0"/>
                  </a:lnTo>
                  <a:lnTo>
                    <a:pt x="187" y="0"/>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280666" name="Freeform 90"/>
            <p:cNvSpPr>
              <a:spLocks/>
            </p:cNvSpPr>
            <p:nvPr/>
          </p:nvSpPr>
          <p:spPr bwMode="auto">
            <a:xfrm>
              <a:off x="4625" y="3120"/>
              <a:ext cx="196" cy="150"/>
            </a:xfrm>
            <a:custGeom>
              <a:avLst/>
              <a:gdLst/>
              <a:ahLst/>
              <a:cxnLst>
                <a:cxn ang="0">
                  <a:pos x="0" y="2"/>
                </a:cxn>
                <a:cxn ang="0">
                  <a:pos x="196" y="150"/>
                </a:cxn>
                <a:cxn ang="0">
                  <a:pos x="196" y="76"/>
                </a:cxn>
                <a:cxn ang="0">
                  <a:pos x="0" y="0"/>
                </a:cxn>
                <a:cxn ang="0">
                  <a:pos x="0" y="2"/>
                </a:cxn>
              </a:cxnLst>
              <a:rect l="0" t="0" r="r" b="b"/>
              <a:pathLst>
                <a:path w="196" h="150">
                  <a:moveTo>
                    <a:pt x="0" y="2"/>
                  </a:moveTo>
                  <a:lnTo>
                    <a:pt x="196" y="150"/>
                  </a:lnTo>
                  <a:lnTo>
                    <a:pt x="196" y="76"/>
                  </a:lnTo>
                  <a:lnTo>
                    <a:pt x="0" y="0"/>
                  </a:lnTo>
                  <a:lnTo>
                    <a:pt x="0" y="2"/>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280667" name="Line 91"/>
            <p:cNvSpPr>
              <a:spLocks noChangeShapeType="1"/>
            </p:cNvSpPr>
            <p:nvPr/>
          </p:nvSpPr>
          <p:spPr bwMode="auto">
            <a:xfrm>
              <a:off x="4625" y="2960"/>
              <a:ext cx="1" cy="2"/>
            </a:xfrm>
            <a:prstGeom prst="line">
              <a:avLst/>
            </a:prstGeom>
            <a:noFill/>
            <a:ln w="14288">
              <a:solidFill>
                <a:srgbClr val="000000"/>
              </a:solidFill>
              <a:round/>
              <a:headEnd/>
              <a:tailEnd/>
            </a:ln>
          </p:spPr>
          <p:txBody>
            <a:bodyPr/>
            <a:lstStyle/>
            <a:p>
              <a:endParaRPr lang="zh-CN" altLang="en-US"/>
            </a:p>
          </p:txBody>
        </p:sp>
        <p:sp>
          <p:nvSpPr>
            <p:cNvPr id="280668" name="Line 92"/>
            <p:cNvSpPr>
              <a:spLocks noChangeShapeType="1"/>
            </p:cNvSpPr>
            <p:nvPr/>
          </p:nvSpPr>
          <p:spPr bwMode="auto">
            <a:xfrm>
              <a:off x="4694" y="2908"/>
              <a:ext cx="1" cy="26"/>
            </a:xfrm>
            <a:prstGeom prst="line">
              <a:avLst/>
            </a:prstGeom>
            <a:noFill/>
            <a:ln w="14288">
              <a:solidFill>
                <a:srgbClr val="000000"/>
              </a:solidFill>
              <a:round/>
              <a:headEnd/>
              <a:tailEnd/>
            </a:ln>
          </p:spPr>
          <p:txBody>
            <a:bodyPr/>
            <a:lstStyle/>
            <a:p>
              <a:endParaRPr lang="zh-CN" altLang="en-US"/>
            </a:p>
          </p:txBody>
        </p:sp>
        <p:sp>
          <p:nvSpPr>
            <p:cNvPr id="280669" name="Line 93"/>
            <p:cNvSpPr>
              <a:spLocks noChangeShapeType="1"/>
            </p:cNvSpPr>
            <p:nvPr/>
          </p:nvSpPr>
          <p:spPr bwMode="auto">
            <a:xfrm>
              <a:off x="4762" y="2856"/>
              <a:ext cx="1" cy="50"/>
            </a:xfrm>
            <a:prstGeom prst="line">
              <a:avLst/>
            </a:prstGeom>
            <a:noFill/>
            <a:ln w="14288">
              <a:solidFill>
                <a:srgbClr val="000000"/>
              </a:solidFill>
              <a:round/>
              <a:headEnd/>
              <a:tailEnd/>
            </a:ln>
          </p:spPr>
          <p:txBody>
            <a:bodyPr/>
            <a:lstStyle/>
            <a:p>
              <a:endParaRPr lang="zh-CN" altLang="en-US"/>
            </a:p>
          </p:txBody>
        </p:sp>
        <p:sp>
          <p:nvSpPr>
            <p:cNvPr id="280670" name="Line 94"/>
            <p:cNvSpPr>
              <a:spLocks noChangeShapeType="1"/>
            </p:cNvSpPr>
            <p:nvPr/>
          </p:nvSpPr>
          <p:spPr bwMode="auto">
            <a:xfrm>
              <a:off x="4830" y="2807"/>
              <a:ext cx="1" cy="73"/>
            </a:xfrm>
            <a:prstGeom prst="line">
              <a:avLst/>
            </a:prstGeom>
            <a:noFill/>
            <a:ln w="14288">
              <a:solidFill>
                <a:srgbClr val="000000"/>
              </a:solidFill>
              <a:round/>
              <a:headEnd/>
              <a:tailEnd/>
            </a:ln>
          </p:spPr>
          <p:txBody>
            <a:bodyPr/>
            <a:lstStyle/>
            <a:p>
              <a:endParaRPr lang="zh-CN" altLang="en-US"/>
            </a:p>
          </p:txBody>
        </p:sp>
        <p:sp>
          <p:nvSpPr>
            <p:cNvPr id="280671" name="Line 95"/>
            <p:cNvSpPr>
              <a:spLocks noChangeShapeType="1"/>
            </p:cNvSpPr>
            <p:nvPr/>
          </p:nvSpPr>
          <p:spPr bwMode="auto">
            <a:xfrm flipV="1">
              <a:off x="4330" y="2949"/>
              <a:ext cx="1" cy="2"/>
            </a:xfrm>
            <a:prstGeom prst="line">
              <a:avLst/>
            </a:prstGeom>
            <a:noFill/>
            <a:ln w="14288">
              <a:solidFill>
                <a:srgbClr val="000000"/>
              </a:solidFill>
              <a:round/>
              <a:headEnd/>
              <a:tailEnd/>
            </a:ln>
          </p:spPr>
          <p:txBody>
            <a:bodyPr/>
            <a:lstStyle/>
            <a:p>
              <a:endParaRPr lang="zh-CN" altLang="en-US"/>
            </a:p>
          </p:txBody>
        </p:sp>
        <p:sp>
          <p:nvSpPr>
            <p:cNvPr id="280672" name="Line 96"/>
            <p:cNvSpPr>
              <a:spLocks noChangeShapeType="1"/>
            </p:cNvSpPr>
            <p:nvPr/>
          </p:nvSpPr>
          <p:spPr bwMode="auto">
            <a:xfrm flipV="1">
              <a:off x="4237" y="2879"/>
              <a:ext cx="1" cy="36"/>
            </a:xfrm>
            <a:prstGeom prst="line">
              <a:avLst/>
            </a:prstGeom>
            <a:noFill/>
            <a:ln w="14288">
              <a:solidFill>
                <a:srgbClr val="000000"/>
              </a:solidFill>
              <a:round/>
              <a:headEnd/>
              <a:tailEnd/>
            </a:ln>
          </p:spPr>
          <p:txBody>
            <a:bodyPr/>
            <a:lstStyle/>
            <a:p>
              <a:endParaRPr lang="zh-CN" altLang="en-US"/>
            </a:p>
          </p:txBody>
        </p:sp>
        <p:sp>
          <p:nvSpPr>
            <p:cNvPr id="280673" name="Line 97"/>
            <p:cNvSpPr>
              <a:spLocks noChangeShapeType="1"/>
            </p:cNvSpPr>
            <p:nvPr/>
          </p:nvSpPr>
          <p:spPr bwMode="auto">
            <a:xfrm flipV="1">
              <a:off x="4143" y="2807"/>
              <a:ext cx="1" cy="73"/>
            </a:xfrm>
            <a:prstGeom prst="line">
              <a:avLst/>
            </a:prstGeom>
            <a:noFill/>
            <a:ln w="14288">
              <a:solidFill>
                <a:srgbClr val="000000"/>
              </a:solidFill>
              <a:round/>
              <a:headEnd/>
              <a:tailEnd/>
            </a:ln>
          </p:spPr>
          <p:txBody>
            <a:bodyPr/>
            <a:lstStyle/>
            <a:p>
              <a:endParaRPr lang="zh-CN" altLang="en-US"/>
            </a:p>
          </p:txBody>
        </p:sp>
        <p:sp>
          <p:nvSpPr>
            <p:cNvPr id="280674" name="Line 98"/>
            <p:cNvSpPr>
              <a:spLocks noChangeShapeType="1"/>
            </p:cNvSpPr>
            <p:nvPr/>
          </p:nvSpPr>
          <p:spPr bwMode="auto">
            <a:xfrm flipV="1">
              <a:off x="4487" y="2640"/>
              <a:ext cx="1" cy="263"/>
            </a:xfrm>
            <a:prstGeom prst="line">
              <a:avLst/>
            </a:prstGeom>
            <a:noFill/>
            <a:ln w="14288">
              <a:solidFill>
                <a:srgbClr val="000000"/>
              </a:solidFill>
              <a:round/>
              <a:headEnd/>
              <a:tailEnd/>
            </a:ln>
          </p:spPr>
          <p:txBody>
            <a:bodyPr/>
            <a:lstStyle/>
            <a:p>
              <a:endParaRPr lang="zh-CN" altLang="en-US"/>
            </a:p>
          </p:txBody>
        </p:sp>
        <p:sp>
          <p:nvSpPr>
            <p:cNvPr id="280675" name="Line 99"/>
            <p:cNvSpPr>
              <a:spLocks noChangeShapeType="1"/>
            </p:cNvSpPr>
            <p:nvPr/>
          </p:nvSpPr>
          <p:spPr bwMode="auto">
            <a:xfrm>
              <a:off x="4487" y="3161"/>
              <a:ext cx="1" cy="234"/>
            </a:xfrm>
            <a:prstGeom prst="line">
              <a:avLst/>
            </a:prstGeom>
            <a:noFill/>
            <a:ln w="14288">
              <a:solidFill>
                <a:srgbClr val="000000"/>
              </a:solidFill>
              <a:round/>
              <a:headEnd/>
              <a:tailEnd/>
            </a:ln>
          </p:spPr>
          <p:txBody>
            <a:bodyPr/>
            <a:lstStyle/>
            <a:p>
              <a:endParaRPr lang="zh-CN" altLang="en-US"/>
            </a:p>
          </p:txBody>
        </p:sp>
      </p:grpSp>
      <p:sp>
        <p:nvSpPr>
          <p:cNvPr id="280676" name="Rectangle 100"/>
          <p:cNvSpPr>
            <a:spLocks noChangeArrowheads="1"/>
          </p:cNvSpPr>
          <p:nvPr/>
        </p:nvSpPr>
        <p:spPr bwMode="auto">
          <a:xfrm>
            <a:off x="3505200" y="5957888"/>
            <a:ext cx="2514600" cy="519112"/>
          </a:xfrm>
          <a:prstGeom prst="rect">
            <a:avLst/>
          </a:prstGeom>
          <a:noFill/>
          <a:ln w="9525">
            <a:noFill/>
            <a:miter lim="800000"/>
            <a:headEnd/>
            <a:tailEnd/>
          </a:ln>
          <a:effectLst/>
        </p:spPr>
        <p:txBody>
          <a:bodyPr>
            <a:spAutoFit/>
          </a:bodyPr>
          <a:lstStyle/>
          <a:p>
            <a:r>
              <a:rPr kumimoji="1" lang="zh-CN" altLang="en-US" sz="2800" b="1">
                <a:solidFill>
                  <a:srgbClr val="FF0000"/>
                </a:solidFill>
                <a:latin typeface="Times New Roman" pitchFamily="18" charset="0"/>
              </a:rPr>
              <a:t>一反二顺式</a:t>
            </a:r>
            <a:endParaRPr kumimoji="1" lang="zh-CN" altLang="en-US" sz="2800" b="1" baseline="30000">
              <a:solidFill>
                <a:srgbClr val="FF0000"/>
              </a:solidFill>
              <a:latin typeface="Times New Roman" pitchFamily="18" charset="0"/>
            </a:endParaRPr>
          </a:p>
        </p:txBody>
      </p:sp>
      <p:sp>
        <p:nvSpPr>
          <p:cNvPr id="280677" name="Rectangle 101"/>
          <p:cNvSpPr>
            <a:spLocks noChangeArrowheads="1"/>
          </p:cNvSpPr>
          <p:nvPr/>
        </p:nvSpPr>
        <p:spPr bwMode="auto">
          <a:xfrm>
            <a:off x="533400" y="609600"/>
            <a:ext cx="2514600" cy="519113"/>
          </a:xfrm>
          <a:prstGeom prst="rect">
            <a:avLst/>
          </a:prstGeom>
          <a:noFill/>
          <a:ln w="9525">
            <a:noFill/>
            <a:miter lim="800000"/>
            <a:headEnd/>
            <a:tailEnd/>
          </a:ln>
          <a:effectLst/>
        </p:spPr>
        <p:txBody>
          <a:bodyPr>
            <a:spAutoFit/>
          </a:bodyPr>
          <a:lstStyle/>
          <a:p>
            <a:r>
              <a:rPr kumimoji="1" lang="en-US" altLang="zh-CN" sz="2800" b="1" dirty="0">
                <a:solidFill>
                  <a:srgbClr val="FF0000"/>
                </a:solidFill>
                <a:latin typeface="Times New Roman" pitchFamily="18" charset="0"/>
              </a:rPr>
              <a:t>[Ma</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b</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c</a:t>
            </a:r>
            <a:r>
              <a:rPr kumimoji="1" lang="en-US" altLang="zh-CN" sz="2800" b="1" baseline="-25000" dirty="0">
                <a:solidFill>
                  <a:srgbClr val="FF0000"/>
                </a:solidFill>
                <a:latin typeface="Times New Roman" pitchFamily="18" charset="0"/>
              </a:rPr>
              <a:t>2</a:t>
            </a:r>
            <a:r>
              <a:rPr kumimoji="1" lang="en-US" altLang="zh-CN" sz="2800" b="1" dirty="0">
                <a:solidFill>
                  <a:srgbClr val="FF0000"/>
                </a:solidFill>
                <a:latin typeface="Times New Roman" pitchFamily="18" charset="0"/>
              </a:rPr>
              <a:t>]</a:t>
            </a:r>
            <a:r>
              <a:rPr kumimoji="1" lang="zh-CN" altLang="en-US" sz="2800" b="1" dirty="0">
                <a:solidFill>
                  <a:srgbClr val="FF0000"/>
                </a:solidFill>
                <a:latin typeface="Times New Roman" pitchFamily="18" charset="0"/>
              </a:rPr>
              <a:t>型</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1103 拷贝"/>
          <p:cNvPicPr>
            <a:picLocks noChangeAspect="1" noChangeArrowheads="1"/>
          </p:cNvPicPr>
          <p:nvPr/>
        </p:nvPicPr>
        <p:blipFill>
          <a:blip r:embed="rId2" cstate="print"/>
          <a:srcRect/>
          <a:stretch>
            <a:fillRect/>
          </a:stretch>
        </p:blipFill>
        <p:spPr bwMode="auto">
          <a:xfrm>
            <a:off x="381000" y="3107843"/>
            <a:ext cx="4983163" cy="3597757"/>
          </a:xfrm>
          <a:prstGeom prst="rect">
            <a:avLst/>
          </a:prstGeom>
          <a:noFill/>
          <a:ln w="9525">
            <a:noFill/>
            <a:miter lim="800000"/>
            <a:headEnd/>
            <a:tailEnd/>
          </a:ln>
        </p:spPr>
      </p:pic>
      <p:sp>
        <p:nvSpPr>
          <p:cNvPr id="56323" name="Rectangle 3"/>
          <p:cNvSpPr>
            <a:spLocks noChangeArrowheads="1"/>
          </p:cNvSpPr>
          <p:nvPr/>
        </p:nvSpPr>
        <p:spPr bwMode="auto">
          <a:xfrm>
            <a:off x="533400" y="152400"/>
            <a:ext cx="8077200" cy="2905411"/>
          </a:xfrm>
          <a:prstGeom prst="rect">
            <a:avLst/>
          </a:prstGeom>
          <a:noFill/>
          <a:ln w="9525">
            <a:noFill/>
            <a:miter lim="800000"/>
            <a:headEnd/>
            <a:tailEnd/>
          </a:ln>
        </p:spPr>
        <p:txBody>
          <a:bodyPr wrap="square">
            <a:spAutoFit/>
          </a:bodyPr>
          <a:lstStyle/>
          <a:p>
            <a:pPr>
              <a:lnSpc>
                <a:spcPct val="120000"/>
              </a:lnSpc>
            </a:pPr>
            <a:r>
              <a:rPr lang="en-US" altLang="zh-CN" sz="2800" dirty="0" smtClean="0">
                <a:solidFill>
                  <a:srgbClr val="0000FF"/>
                </a:solidFill>
                <a:latin typeface="Times New Roman" pitchFamily="18" charset="0"/>
              </a:rPr>
              <a:t>(2)  </a:t>
            </a:r>
            <a:r>
              <a:rPr lang="zh-CN" altLang="en-US" sz="2800" dirty="0" smtClean="0">
                <a:solidFill>
                  <a:srgbClr val="0000FF"/>
                </a:solidFill>
                <a:latin typeface="Times New Roman" pitchFamily="18" charset="0"/>
              </a:rPr>
              <a:t>旋</a:t>
            </a:r>
            <a:r>
              <a:rPr lang="zh-CN" altLang="en-US" sz="2800" dirty="0">
                <a:solidFill>
                  <a:srgbClr val="0000FF"/>
                </a:solidFill>
                <a:latin typeface="Times New Roman" pitchFamily="18" charset="0"/>
              </a:rPr>
              <a:t>光异构现象</a:t>
            </a:r>
          </a:p>
          <a:p>
            <a:pPr>
              <a:lnSpc>
                <a:spcPct val="120000"/>
              </a:lnSpc>
              <a:spcBef>
                <a:spcPts val="600"/>
              </a:spcBef>
            </a:pPr>
            <a:r>
              <a:rPr lang="zh-CN" altLang="en-US" sz="2800" dirty="0" smtClean="0">
                <a:latin typeface="Times New Roman" pitchFamily="18" charset="0"/>
              </a:rPr>
              <a:t>      由于</a:t>
            </a:r>
            <a:r>
              <a:rPr lang="zh-CN" altLang="en-US" sz="2800" dirty="0">
                <a:latin typeface="Times New Roman" pitchFamily="18" charset="0"/>
              </a:rPr>
              <a:t>分子的特殊</a:t>
            </a:r>
            <a:r>
              <a:rPr lang="zh-CN" altLang="en-US" sz="2800" dirty="0">
                <a:solidFill>
                  <a:srgbClr val="FF0000"/>
                </a:solidFill>
                <a:latin typeface="Times New Roman" pitchFamily="18" charset="0"/>
              </a:rPr>
              <a:t>对称性</a:t>
            </a:r>
            <a:r>
              <a:rPr lang="zh-CN" altLang="en-US" sz="2800" dirty="0">
                <a:latin typeface="Times New Roman" pitchFamily="18" charset="0"/>
              </a:rPr>
              <a:t>形成的两种异构体而引起的</a:t>
            </a:r>
            <a:r>
              <a:rPr lang="zh-CN" altLang="en-US" sz="2800" dirty="0">
                <a:solidFill>
                  <a:srgbClr val="FF0000"/>
                </a:solidFill>
                <a:latin typeface="Times New Roman" pitchFamily="18" charset="0"/>
              </a:rPr>
              <a:t>旋光性相反</a:t>
            </a:r>
            <a:r>
              <a:rPr lang="zh-CN" altLang="en-US" sz="2800" dirty="0">
                <a:latin typeface="Times New Roman" pitchFamily="18" charset="0"/>
              </a:rPr>
              <a:t>的现象。</a:t>
            </a:r>
          </a:p>
          <a:p>
            <a:pPr>
              <a:lnSpc>
                <a:spcPct val="120000"/>
              </a:lnSpc>
              <a:spcBef>
                <a:spcPts val="600"/>
              </a:spcBef>
            </a:pPr>
            <a:r>
              <a:rPr lang="zh-CN" altLang="en-US" sz="2800" dirty="0" smtClean="0">
                <a:latin typeface="Times New Roman" pitchFamily="18" charset="0"/>
              </a:rPr>
              <a:t>      两种</a:t>
            </a:r>
            <a:r>
              <a:rPr lang="zh-CN" altLang="en-US" sz="2800" dirty="0">
                <a:latin typeface="Times New Roman" pitchFamily="18" charset="0"/>
              </a:rPr>
              <a:t>旋光异构体</a:t>
            </a:r>
            <a:r>
              <a:rPr lang="zh-CN" altLang="en-US" sz="2800" dirty="0">
                <a:solidFill>
                  <a:srgbClr val="FF0000"/>
                </a:solidFill>
                <a:latin typeface="Times New Roman" pitchFamily="18" charset="0"/>
              </a:rPr>
              <a:t>互成镜像</a:t>
            </a:r>
            <a:r>
              <a:rPr lang="zh-CN" altLang="en-US" sz="2800" dirty="0">
                <a:latin typeface="Times New Roman" pitchFamily="18" charset="0"/>
              </a:rPr>
              <a:t>关系</a:t>
            </a:r>
            <a:r>
              <a:rPr lang="zh-CN" altLang="en-US" sz="2800" dirty="0" smtClean="0">
                <a:latin typeface="Times New Roman" pitchFamily="18" charset="0"/>
              </a:rPr>
              <a:t>。 </a:t>
            </a:r>
            <a:r>
              <a:rPr lang="zh-CN" altLang="en-US" sz="2800" dirty="0">
                <a:latin typeface="Times New Roman" pitchFamily="18" charset="0"/>
              </a:rPr>
              <a:t>例如：</a:t>
            </a:r>
            <a:r>
              <a:rPr lang="en-US" altLang="zh-CN" sz="2800" dirty="0" err="1">
                <a:latin typeface="Times New Roman" pitchFamily="18" charset="0"/>
              </a:rPr>
              <a:t>cis</a:t>
            </a:r>
            <a:r>
              <a:rPr lang="en-US" altLang="zh-CN" sz="2800" dirty="0">
                <a:latin typeface="Times New Roman" pitchFamily="18" charset="0"/>
              </a:rPr>
              <a:t>-[CoCl</a:t>
            </a:r>
            <a:r>
              <a:rPr lang="en-US" altLang="zh-CN" sz="2800" baseline="-25000" dirty="0">
                <a:latin typeface="Times New Roman" pitchFamily="18" charset="0"/>
              </a:rPr>
              <a:t>2</a:t>
            </a:r>
            <a:r>
              <a:rPr lang="en-US" altLang="zh-CN" sz="2800" dirty="0">
                <a:latin typeface="Times New Roman" pitchFamily="18" charset="0"/>
              </a:rPr>
              <a:t>(en)</a:t>
            </a:r>
            <a:r>
              <a:rPr lang="en-US" altLang="zh-CN" sz="2800" baseline="-25000" dirty="0">
                <a:latin typeface="Times New Roman" pitchFamily="18" charset="0"/>
              </a:rPr>
              <a:t>2</a:t>
            </a:r>
            <a:r>
              <a:rPr lang="en-US" altLang="zh-CN" sz="2800" dirty="0">
                <a:latin typeface="Times New Roman" pitchFamily="18" charset="0"/>
              </a:rPr>
              <a:t>]</a:t>
            </a:r>
            <a:r>
              <a:rPr lang="en-US" altLang="zh-CN" sz="2800" baseline="30000" dirty="0">
                <a:latin typeface="Times New Roman" pitchFamily="18" charset="0"/>
              </a:rPr>
              <a:t>+</a:t>
            </a:r>
            <a:r>
              <a:rPr lang="zh-CN" altLang="en-US" sz="2800" dirty="0">
                <a:latin typeface="Times New Roman" pitchFamily="18" charset="0"/>
              </a:rPr>
              <a:t>具有旋光异构体</a:t>
            </a:r>
            <a:r>
              <a:rPr lang="zh-CN" altLang="en-US" sz="2800" dirty="0" smtClean="0">
                <a:latin typeface="Times New Roman" pitchFamily="18" charset="0"/>
              </a:rPr>
              <a:t>，为</a:t>
            </a:r>
            <a:r>
              <a:rPr lang="zh-CN" altLang="en-US" sz="2800" dirty="0">
                <a:latin typeface="Times New Roman" pitchFamily="18" charset="0"/>
              </a:rPr>
              <a:t>手性分子。</a:t>
            </a:r>
          </a:p>
        </p:txBody>
      </p:sp>
      <p:pic>
        <p:nvPicPr>
          <p:cNvPr id="56324" name="Picture 4" descr="1104 拷贝"/>
          <p:cNvPicPr>
            <a:picLocks noChangeAspect="1" noChangeArrowheads="1"/>
          </p:cNvPicPr>
          <p:nvPr/>
        </p:nvPicPr>
        <p:blipFill>
          <a:blip r:embed="rId3" cstate="print"/>
          <a:srcRect/>
          <a:stretch>
            <a:fillRect/>
          </a:stretch>
        </p:blipFill>
        <p:spPr bwMode="auto">
          <a:xfrm>
            <a:off x="5562600" y="3276600"/>
            <a:ext cx="3138867" cy="3276600"/>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pPr>
              <a:defRPr/>
            </a:pPr>
            <a:fld id="{EA22F68D-8FDD-47CE-AB41-88183EF542CE}" type="slidenum">
              <a:rPr lang="en-US" altLang="zh-CN" smtClean="0"/>
              <a:pPr>
                <a:defRPr/>
              </a:pPr>
              <a:t>32</a:t>
            </a:fld>
            <a:endParaRPr lang="en-US" altLang="zh-CN"/>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5"/>
          <p:cNvSpPr>
            <a:spLocks noGrp="1"/>
          </p:cNvSpPr>
          <p:nvPr>
            <p:ph type="sldNum" sz="quarter" idx="12"/>
          </p:nvPr>
        </p:nvSpPr>
        <p:spPr/>
        <p:txBody>
          <a:bodyPr/>
          <a:lstStyle/>
          <a:p>
            <a:fld id="{D2DB0839-CC76-4ADD-AF77-AE013F72A340}" type="slidenum">
              <a:rPr lang="en-US" altLang="zh-CN"/>
              <a:pPr/>
              <a:t>33</a:t>
            </a:fld>
            <a:endParaRPr lang="en-US" altLang="zh-CN"/>
          </a:p>
        </p:txBody>
      </p:sp>
      <p:pic>
        <p:nvPicPr>
          <p:cNvPr id="252941" name="Picture 13" descr="kj-2"/>
          <p:cNvPicPr>
            <a:picLocks noChangeAspect="1" noChangeArrowheads="1"/>
          </p:cNvPicPr>
          <p:nvPr/>
        </p:nvPicPr>
        <p:blipFill>
          <a:blip r:embed="rId3" cstate="print">
            <a:lum bright="-12000" contrast="18000"/>
          </a:blip>
          <a:srcRect/>
          <a:stretch>
            <a:fillRect/>
          </a:stretch>
        </p:blipFill>
        <p:spPr bwMode="auto">
          <a:xfrm>
            <a:off x="228600" y="1524000"/>
            <a:ext cx="2971800" cy="2854325"/>
          </a:xfrm>
          <a:prstGeom prst="rect">
            <a:avLst/>
          </a:prstGeom>
          <a:noFill/>
          <a:ln w="9525">
            <a:noFill/>
            <a:miter lim="800000"/>
            <a:headEnd/>
            <a:tailEnd/>
          </a:ln>
        </p:spPr>
      </p:pic>
      <p:sp>
        <p:nvSpPr>
          <p:cNvPr id="252943" name="Rectangle 15"/>
          <p:cNvSpPr>
            <a:spLocks noChangeArrowheads="1"/>
          </p:cNvSpPr>
          <p:nvPr/>
        </p:nvSpPr>
        <p:spPr bwMode="auto">
          <a:xfrm>
            <a:off x="533400" y="398387"/>
            <a:ext cx="7920037" cy="652486"/>
          </a:xfrm>
          <a:prstGeom prst="rect">
            <a:avLst/>
          </a:prstGeom>
          <a:noFill/>
          <a:ln w="9525">
            <a:noFill/>
            <a:miter lim="800000"/>
            <a:headEnd/>
            <a:tailEnd/>
          </a:ln>
          <a:effectLst/>
        </p:spPr>
        <p:txBody>
          <a:bodyPr>
            <a:spAutoFit/>
          </a:bodyPr>
          <a:lstStyle/>
          <a:p>
            <a:pPr>
              <a:lnSpc>
                <a:spcPct val="130000"/>
              </a:lnSpc>
              <a:spcBef>
                <a:spcPct val="30000"/>
              </a:spcBef>
            </a:pPr>
            <a:r>
              <a:rPr kumimoji="1" lang="zh-CN" altLang="en-US" sz="2800" b="1" dirty="0">
                <a:latin typeface="Times New Roman" pitchFamily="18" charset="0"/>
              </a:rPr>
              <a:t>分子</a:t>
            </a:r>
            <a:r>
              <a:rPr kumimoji="1" lang="zh-CN" altLang="en-US" sz="2800" b="1" dirty="0">
                <a:solidFill>
                  <a:srgbClr val="0000FF"/>
                </a:solidFill>
                <a:latin typeface="Times New Roman" pitchFamily="18" charset="0"/>
              </a:rPr>
              <a:t>无对称中心，也无对称面，</a:t>
            </a:r>
            <a:r>
              <a:rPr kumimoji="1" lang="zh-CN" altLang="en-US" sz="2800" b="1" dirty="0">
                <a:latin typeface="Times New Roman" pitchFamily="18" charset="0"/>
              </a:rPr>
              <a:t>则有旋光异构体。</a:t>
            </a:r>
          </a:p>
        </p:txBody>
      </p:sp>
      <p:grpSp>
        <p:nvGrpSpPr>
          <p:cNvPr id="2" name="Group 18"/>
          <p:cNvGrpSpPr>
            <a:grpSpLocks/>
          </p:cNvGrpSpPr>
          <p:nvPr/>
        </p:nvGrpSpPr>
        <p:grpSpPr bwMode="auto">
          <a:xfrm>
            <a:off x="3810000" y="1219200"/>
            <a:ext cx="4889500" cy="2305050"/>
            <a:chOff x="2784" y="2148"/>
            <a:chExt cx="2736" cy="1356"/>
          </a:xfrm>
        </p:grpSpPr>
        <p:sp>
          <p:nvSpPr>
            <p:cNvPr id="252947" name="AutoShape 19"/>
            <p:cNvSpPr>
              <a:spLocks noChangeAspect="1" noChangeArrowheads="1" noTextEdit="1"/>
            </p:cNvSpPr>
            <p:nvPr/>
          </p:nvSpPr>
          <p:spPr bwMode="auto">
            <a:xfrm>
              <a:off x="2784" y="2148"/>
              <a:ext cx="2736" cy="1356"/>
            </a:xfrm>
            <a:prstGeom prst="rect">
              <a:avLst/>
            </a:prstGeom>
            <a:noFill/>
            <a:ln w="9525">
              <a:noFill/>
              <a:miter lim="800000"/>
              <a:headEnd/>
              <a:tailEnd/>
            </a:ln>
          </p:spPr>
          <p:txBody>
            <a:bodyPr/>
            <a:lstStyle/>
            <a:p>
              <a:endParaRPr lang="zh-CN" altLang="en-US"/>
            </a:p>
          </p:txBody>
        </p:sp>
        <p:sp>
          <p:nvSpPr>
            <p:cNvPr id="252948" name="Line 20"/>
            <p:cNvSpPr>
              <a:spLocks noChangeShapeType="1"/>
            </p:cNvSpPr>
            <p:nvPr/>
          </p:nvSpPr>
          <p:spPr bwMode="auto">
            <a:xfrm>
              <a:off x="4155" y="2237"/>
              <a:ext cx="1" cy="55"/>
            </a:xfrm>
            <a:prstGeom prst="line">
              <a:avLst/>
            </a:prstGeom>
            <a:noFill/>
            <a:ln w="9525">
              <a:solidFill>
                <a:srgbClr val="000000"/>
              </a:solidFill>
              <a:round/>
              <a:headEnd/>
              <a:tailEnd/>
            </a:ln>
          </p:spPr>
          <p:txBody>
            <a:bodyPr/>
            <a:lstStyle/>
            <a:p>
              <a:endParaRPr lang="zh-CN" altLang="en-US"/>
            </a:p>
          </p:txBody>
        </p:sp>
        <p:sp>
          <p:nvSpPr>
            <p:cNvPr id="252949" name="Line 21"/>
            <p:cNvSpPr>
              <a:spLocks noChangeShapeType="1"/>
            </p:cNvSpPr>
            <p:nvPr/>
          </p:nvSpPr>
          <p:spPr bwMode="auto">
            <a:xfrm>
              <a:off x="4155" y="2348"/>
              <a:ext cx="1" cy="56"/>
            </a:xfrm>
            <a:prstGeom prst="line">
              <a:avLst/>
            </a:prstGeom>
            <a:noFill/>
            <a:ln w="9525">
              <a:solidFill>
                <a:srgbClr val="000000"/>
              </a:solidFill>
              <a:round/>
              <a:headEnd/>
              <a:tailEnd/>
            </a:ln>
          </p:spPr>
          <p:txBody>
            <a:bodyPr/>
            <a:lstStyle/>
            <a:p>
              <a:endParaRPr lang="zh-CN" altLang="en-US"/>
            </a:p>
          </p:txBody>
        </p:sp>
        <p:sp>
          <p:nvSpPr>
            <p:cNvPr id="252950" name="Line 22"/>
            <p:cNvSpPr>
              <a:spLocks noChangeShapeType="1"/>
            </p:cNvSpPr>
            <p:nvPr/>
          </p:nvSpPr>
          <p:spPr bwMode="auto">
            <a:xfrm>
              <a:off x="4155" y="2459"/>
              <a:ext cx="1" cy="56"/>
            </a:xfrm>
            <a:prstGeom prst="line">
              <a:avLst/>
            </a:prstGeom>
            <a:noFill/>
            <a:ln w="9525">
              <a:solidFill>
                <a:srgbClr val="000000"/>
              </a:solidFill>
              <a:round/>
              <a:headEnd/>
              <a:tailEnd/>
            </a:ln>
          </p:spPr>
          <p:txBody>
            <a:bodyPr/>
            <a:lstStyle/>
            <a:p>
              <a:endParaRPr lang="zh-CN" altLang="en-US"/>
            </a:p>
          </p:txBody>
        </p:sp>
        <p:sp>
          <p:nvSpPr>
            <p:cNvPr id="252951" name="Line 23"/>
            <p:cNvSpPr>
              <a:spLocks noChangeShapeType="1"/>
            </p:cNvSpPr>
            <p:nvPr/>
          </p:nvSpPr>
          <p:spPr bwMode="auto">
            <a:xfrm>
              <a:off x="4155" y="2570"/>
              <a:ext cx="1" cy="56"/>
            </a:xfrm>
            <a:prstGeom prst="line">
              <a:avLst/>
            </a:prstGeom>
            <a:noFill/>
            <a:ln w="9525">
              <a:solidFill>
                <a:srgbClr val="000000"/>
              </a:solidFill>
              <a:round/>
              <a:headEnd/>
              <a:tailEnd/>
            </a:ln>
          </p:spPr>
          <p:txBody>
            <a:bodyPr/>
            <a:lstStyle/>
            <a:p>
              <a:endParaRPr lang="zh-CN" altLang="en-US"/>
            </a:p>
          </p:txBody>
        </p:sp>
        <p:sp>
          <p:nvSpPr>
            <p:cNvPr id="252952" name="Line 24"/>
            <p:cNvSpPr>
              <a:spLocks noChangeShapeType="1"/>
            </p:cNvSpPr>
            <p:nvPr/>
          </p:nvSpPr>
          <p:spPr bwMode="auto">
            <a:xfrm>
              <a:off x="4155" y="2682"/>
              <a:ext cx="1" cy="55"/>
            </a:xfrm>
            <a:prstGeom prst="line">
              <a:avLst/>
            </a:prstGeom>
            <a:noFill/>
            <a:ln w="9525">
              <a:solidFill>
                <a:srgbClr val="000000"/>
              </a:solidFill>
              <a:round/>
              <a:headEnd/>
              <a:tailEnd/>
            </a:ln>
          </p:spPr>
          <p:txBody>
            <a:bodyPr/>
            <a:lstStyle/>
            <a:p>
              <a:endParaRPr lang="zh-CN" altLang="en-US"/>
            </a:p>
          </p:txBody>
        </p:sp>
        <p:sp>
          <p:nvSpPr>
            <p:cNvPr id="252953" name="Line 25"/>
            <p:cNvSpPr>
              <a:spLocks noChangeShapeType="1"/>
            </p:cNvSpPr>
            <p:nvPr/>
          </p:nvSpPr>
          <p:spPr bwMode="auto">
            <a:xfrm>
              <a:off x="4155" y="2793"/>
              <a:ext cx="1" cy="55"/>
            </a:xfrm>
            <a:prstGeom prst="line">
              <a:avLst/>
            </a:prstGeom>
            <a:noFill/>
            <a:ln w="9525">
              <a:solidFill>
                <a:srgbClr val="000000"/>
              </a:solidFill>
              <a:round/>
              <a:headEnd/>
              <a:tailEnd/>
            </a:ln>
          </p:spPr>
          <p:txBody>
            <a:bodyPr/>
            <a:lstStyle/>
            <a:p>
              <a:endParaRPr lang="zh-CN" altLang="en-US"/>
            </a:p>
          </p:txBody>
        </p:sp>
        <p:sp>
          <p:nvSpPr>
            <p:cNvPr id="252954" name="Line 26"/>
            <p:cNvSpPr>
              <a:spLocks noChangeShapeType="1"/>
            </p:cNvSpPr>
            <p:nvPr/>
          </p:nvSpPr>
          <p:spPr bwMode="auto">
            <a:xfrm>
              <a:off x="4155" y="2904"/>
              <a:ext cx="1" cy="55"/>
            </a:xfrm>
            <a:prstGeom prst="line">
              <a:avLst/>
            </a:prstGeom>
            <a:noFill/>
            <a:ln w="9525">
              <a:solidFill>
                <a:srgbClr val="000000"/>
              </a:solidFill>
              <a:round/>
              <a:headEnd/>
              <a:tailEnd/>
            </a:ln>
          </p:spPr>
          <p:txBody>
            <a:bodyPr/>
            <a:lstStyle/>
            <a:p>
              <a:endParaRPr lang="zh-CN" altLang="en-US"/>
            </a:p>
          </p:txBody>
        </p:sp>
        <p:sp>
          <p:nvSpPr>
            <p:cNvPr id="252955" name="Line 27"/>
            <p:cNvSpPr>
              <a:spLocks noChangeShapeType="1"/>
            </p:cNvSpPr>
            <p:nvPr/>
          </p:nvSpPr>
          <p:spPr bwMode="auto">
            <a:xfrm>
              <a:off x="4155" y="3015"/>
              <a:ext cx="1" cy="56"/>
            </a:xfrm>
            <a:prstGeom prst="line">
              <a:avLst/>
            </a:prstGeom>
            <a:noFill/>
            <a:ln w="9525">
              <a:solidFill>
                <a:srgbClr val="000000"/>
              </a:solidFill>
              <a:round/>
              <a:headEnd/>
              <a:tailEnd/>
            </a:ln>
          </p:spPr>
          <p:txBody>
            <a:bodyPr/>
            <a:lstStyle/>
            <a:p>
              <a:endParaRPr lang="zh-CN" altLang="en-US"/>
            </a:p>
          </p:txBody>
        </p:sp>
        <p:sp>
          <p:nvSpPr>
            <p:cNvPr id="252956" name="Line 28"/>
            <p:cNvSpPr>
              <a:spLocks noChangeShapeType="1"/>
            </p:cNvSpPr>
            <p:nvPr/>
          </p:nvSpPr>
          <p:spPr bwMode="auto">
            <a:xfrm>
              <a:off x="4155" y="3126"/>
              <a:ext cx="1" cy="56"/>
            </a:xfrm>
            <a:prstGeom prst="line">
              <a:avLst/>
            </a:prstGeom>
            <a:noFill/>
            <a:ln w="9525">
              <a:solidFill>
                <a:srgbClr val="000000"/>
              </a:solidFill>
              <a:round/>
              <a:headEnd/>
              <a:tailEnd/>
            </a:ln>
          </p:spPr>
          <p:txBody>
            <a:bodyPr/>
            <a:lstStyle/>
            <a:p>
              <a:endParaRPr lang="zh-CN" altLang="en-US"/>
            </a:p>
          </p:txBody>
        </p:sp>
        <p:sp>
          <p:nvSpPr>
            <p:cNvPr id="252957" name="Line 29"/>
            <p:cNvSpPr>
              <a:spLocks noChangeShapeType="1"/>
            </p:cNvSpPr>
            <p:nvPr/>
          </p:nvSpPr>
          <p:spPr bwMode="auto">
            <a:xfrm>
              <a:off x="4155" y="3237"/>
              <a:ext cx="1" cy="85"/>
            </a:xfrm>
            <a:prstGeom prst="line">
              <a:avLst/>
            </a:prstGeom>
            <a:noFill/>
            <a:ln w="9525">
              <a:solidFill>
                <a:srgbClr val="000000"/>
              </a:solidFill>
              <a:round/>
              <a:headEnd/>
              <a:tailEnd/>
            </a:ln>
          </p:spPr>
          <p:txBody>
            <a:bodyPr/>
            <a:lstStyle/>
            <a:p>
              <a:endParaRPr lang="zh-CN" altLang="en-US"/>
            </a:p>
          </p:txBody>
        </p:sp>
        <p:sp>
          <p:nvSpPr>
            <p:cNvPr id="252958" name="Rectangle 30"/>
            <p:cNvSpPr>
              <a:spLocks noChangeArrowheads="1"/>
            </p:cNvSpPr>
            <p:nvPr/>
          </p:nvSpPr>
          <p:spPr bwMode="auto">
            <a:xfrm>
              <a:off x="4918" y="2740"/>
              <a:ext cx="142"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M</a:t>
              </a:r>
              <a:endParaRPr lang="en-US" altLang="zh-CN" sz="2400"/>
            </a:p>
          </p:txBody>
        </p:sp>
        <p:sp>
          <p:nvSpPr>
            <p:cNvPr id="252959" name="Rectangle 31"/>
            <p:cNvSpPr>
              <a:spLocks noChangeArrowheads="1"/>
            </p:cNvSpPr>
            <p:nvPr/>
          </p:nvSpPr>
          <p:spPr bwMode="auto">
            <a:xfrm>
              <a:off x="4570" y="2955"/>
              <a:ext cx="80"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b</a:t>
              </a:r>
              <a:endParaRPr lang="en-US" altLang="zh-CN" sz="2400"/>
            </a:p>
          </p:txBody>
        </p:sp>
        <p:sp>
          <p:nvSpPr>
            <p:cNvPr id="252960" name="Rectangle 32"/>
            <p:cNvSpPr>
              <a:spLocks noChangeArrowheads="1"/>
            </p:cNvSpPr>
            <p:nvPr/>
          </p:nvSpPr>
          <p:spPr bwMode="auto">
            <a:xfrm>
              <a:off x="4549" y="2524"/>
              <a:ext cx="71"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c</a:t>
              </a:r>
              <a:endParaRPr lang="en-US" altLang="zh-CN" sz="2400"/>
            </a:p>
          </p:txBody>
        </p:sp>
        <p:sp>
          <p:nvSpPr>
            <p:cNvPr id="252961" name="Rectangle 33"/>
            <p:cNvSpPr>
              <a:spLocks noChangeArrowheads="1"/>
            </p:cNvSpPr>
            <p:nvPr/>
          </p:nvSpPr>
          <p:spPr bwMode="auto">
            <a:xfrm>
              <a:off x="5325" y="2524"/>
              <a:ext cx="71"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a</a:t>
              </a:r>
              <a:endParaRPr lang="en-US" altLang="zh-CN" sz="2400"/>
            </a:p>
          </p:txBody>
        </p:sp>
        <p:sp>
          <p:nvSpPr>
            <p:cNvPr id="252962" name="Rectangle 34"/>
            <p:cNvSpPr>
              <a:spLocks noChangeArrowheads="1"/>
            </p:cNvSpPr>
            <p:nvPr/>
          </p:nvSpPr>
          <p:spPr bwMode="auto">
            <a:xfrm>
              <a:off x="5325" y="2955"/>
              <a:ext cx="80"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b</a:t>
              </a:r>
              <a:endParaRPr lang="en-US" altLang="zh-CN" sz="2400"/>
            </a:p>
          </p:txBody>
        </p:sp>
        <p:sp>
          <p:nvSpPr>
            <p:cNvPr id="252963" name="Rectangle 35"/>
            <p:cNvSpPr>
              <a:spLocks noChangeArrowheads="1"/>
            </p:cNvSpPr>
            <p:nvPr/>
          </p:nvSpPr>
          <p:spPr bwMode="auto">
            <a:xfrm>
              <a:off x="4949" y="2307"/>
              <a:ext cx="71"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a</a:t>
              </a:r>
              <a:endParaRPr lang="en-US" altLang="zh-CN" sz="2400"/>
            </a:p>
          </p:txBody>
        </p:sp>
        <p:sp>
          <p:nvSpPr>
            <p:cNvPr id="252964" name="Rectangle 36"/>
            <p:cNvSpPr>
              <a:spLocks noChangeArrowheads="1"/>
            </p:cNvSpPr>
            <p:nvPr/>
          </p:nvSpPr>
          <p:spPr bwMode="auto">
            <a:xfrm>
              <a:off x="4949" y="3172"/>
              <a:ext cx="71"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c</a:t>
              </a:r>
              <a:endParaRPr lang="en-US" altLang="zh-CN" sz="2400"/>
            </a:p>
          </p:txBody>
        </p:sp>
        <p:sp>
          <p:nvSpPr>
            <p:cNvPr id="252965" name="Freeform 37"/>
            <p:cNvSpPr>
              <a:spLocks/>
            </p:cNvSpPr>
            <p:nvPr/>
          </p:nvSpPr>
          <p:spPr bwMode="auto">
            <a:xfrm>
              <a:off x="4697" y="2894"/>
              <a:ext cx="207" cy="151"/>
            </a:xfrm>
            <a:custGeom>
              <a:avLst/>
              <a:gdLst/>
              <a:ahLst/>
              <a:cxnLst>
                <a:cxn ang="0">
                  <a:pos x="207" y="0"/>
                </a:cxn>
                <a:cxn ang="0">
                  <a:pos x="0" y="86"/>
                </a:cxn>
                <a:cxn ang="0">
                  <a:pos x="0" y="151"/>
                </a:cxn>
                <a:cxn ang="0">
                  <a:pos x="207" y="1"/>
                </a:cxn>
                <a:cxn ang="0">
                  <a:pos x="207" y="0"/>
                </a:cxn>
              </a:cxnLst>
              <a:rect l="0" t="0" r="r" b="b"/>
              <a:pathLst>
                <a:path w="207" h="151">
                  <a:moveTo>
                    <a:pt x="207" y="0"/>
                  </a:moveTo>
                  <a:lnTo>
                    <a:pt x="0" y="86"/>
                  </a:lnTo>
                  <a:lnTo>
                    <a:pt x="0" y="151"/>
                  </a:lnTo>
                  <a:lnTo>
                    <a:pt x="207" y="1"/>
                  </a:lnTo>
                  <a:lnTo>
                    <a:pt x="207" y="0"/>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52966" name="Line 38"/>
            <p:cNvSpPr>
              <a:spLocks noChangeShapeType="1"/>
            </p:cNvSpPr>
            <p:nvPr/>
          </p:nvSpPr>
          <p:spPr bwMode="auto">
            <a:xfrm flipV="1">
              <a:off x="4898" y="2778"/>
              <a:ext cx="1" cy="1"/>
            </a:xfrm>
            <a:prstGeom prst="line">
              <a:avLst/>
            </a:prstGeom>
            <a:noFill/>
            <a:ln w="9525">
              <a:solidFill>
                <a:srgbClr val="000000"/>
              </a:solidFill>
              <a:round/>
              <a:headEnd/>
              <a:tailEnd/>
            </a:ln>
          </p:spPr>
          <p:txBody>
            <a:bodyPr/>
            <a:lstStyle/>
            <a:p>
              <a:endParaRPr lang="zh-CN" altLang="en-US"/>
            </a:p>
          </p:txBody>
        </p:sp>
        <p:sp>
          <p:nvSpPr>
            <p:cNvPr id="252967" name="Line 39"/>
            <p:cNvSpPr>
              <a:spLocks noChangeShapeType="1"/>
            </p:cNvSpPr>
            <p:nvPr/>
          </p:nvSpPr>
          <p:spPr bwMode="auto">
            <a:xfrm flipV="1">
              <a:off x="4818" y="2722"/>
              <a:ext cx="1" cy="23"/>
            </a:xfrm>
            <a:prstGeom prst="line">
              <a:avLst/>
            </a:prstGeom>
            <a:noFill/>
            <a:ln w="9525">
              <a:solidFill>
                <a:srgbClr val="000000"/>
              </a:solidFill>
              <a:round/>
              <a:headEnd/>
              <a:tailEnd/>
            </a:ln>
          </p:spPr>
          <p:txBody>
            <a:bodyPr/>
            <a:lstStyle/>
            <a:p>
              <a:endParaRPr lang="zh-CN" altLang="en-US"/>
            </a:p>
          </p:txBody>
        </p:sp>
        <p:sp>
          <p:nvSpPr>
            <p:cNvPr id="252968" name="Line 40"/>
            <p:cNvSpPr>
              <a:spLocks noChangeShapeType="1"/>
            </p:cNvSpPr>
            <p:nvPr/>
          </p:nvSpPr>
          <p:spPr bwMode="auto">
            <a:xfrm flipV="1">
              <a:off x="4751" y="2666"/>
              <a:ext cx="1" cy="43"/>
            </a:xfrm>
            <a:prstGeom prst="line">
              <a:avLst/>
            </a:prstGeom>
            <a:noFill/>
            <a:ln w="9525">
              <a:solidFill>
                <a:srgbClr val="000000"/>
              </a:solidFill>
              <a:round/>
              <a:headEnd/>
              <a:tailEnd/>
            </a:ln>
          </p:spPr>
          <p:txBody>
            <a:bodyPr/>
            <a:lstStyle/>
            <a:p>
              <a:endParaRPr lang="zh-CN" altLang="en-US"/>
            </a:p>
          </p:txBody>
        </p:sp>
        <p:sp>
          <p:nvSpPr>
            <p:cNvPr id="252969" name="Line 41"/>
            <p:cNvSpPr>
              <a:spLocks noChangeShapeType="1"/>
            </p:cNvSpPr>
            <p:nvPr/>
          </p:nvSpPr>
          <p:spPr bwMode="auto">
            <a:xfrm flipV="1">
              <a:off x="4703" y="2609"/>
              <a:ext cx="1" cy="65"/>
            </a:xfrm>
            <a:prstGeom prst="line">
              <a:avLst/>
            </a:prstGeom>
            <a:noFill/>
            <a:ln w="9525">
              <a:solidFill>
                <a:srgbClr val="000000"/>
              </a:solidFill>
              <a:round/>
              <a:headEnd/>
              <a:tailEnd/>
            </a:ln>
          </p:spPr>
          <p:txBody>
            <a:bodyPr/>
            <a:lstStyle/>
            <a:p>
              <a:endParaRPr lang="zh-CN" altLang="en-US"/>
            </a:p>
          </p:txBody>
        </p:sp>
        <p:sp>
          <p:nvSpPr>
            <p:cNvPr id="252970" name="Line 42"/>
            <p:cNvSpPr>
              <a:spLocks noChangeShapeType="1"/>
            </p:cNvSpPr>
            <p:nvPr/>
          </p:nvSpPr>
          <p:spPr bwMode="auto">
            <a:xfrm>
              <a:off x="5088" y="2788"/>
              <a:ext cx="1" cy="1"/>
            </a:xfrm>
            <a:prstGeom prst="line">
              <a:avLst/>
            </a:prstGeom>
            <a:noFill/>
            <a:ln w="9525">
              <a:solidFill>
                <a:srgbClr val="000000"/>
              </a:solidFill>
              <a:round/>
              <a:headEnd/>
              <a:tailEnd/>
            </a:ln>
          </p:spPr>
          <p:txBody>
            <a:bodyPr/>
            <a:lstStyle/>
            <a:p>
              <a:endParaRPr lang="zh-CN" altLang="en-US"/>
            </a:p>
          </p:txBody>
        </p:sp>
        <p:sp>
          <p:nvSpPr>
            <p:cNvPr id="252971" name="Line 43"/>
            <p:cNvSpPr>
              <a:spLocks noChangeShapeType="1"/>
            </p:cNvSpPr>
            <p:nvPr/>
          </p:nvSpPr>
          <p:spPr bwMode="auto">
            <a:xfrm>
              <a:off x="5157" y="2738"/>
              <a:ext cx="1" cy="22"/>
            </a:xfrm>
            <a:prstGeom prst="line">
              <a:avLst/>
            </a:prstGeom>
            <a:noFill/>
            <a:ln w="9525">
              <a:solidFill>
                <a:srgbClr val="000000"/>
              </a:solidFill>
              <a:round/>
              <a:headEnd/>
              <a:tailEnd/>
            </a:ln>
          </p:spPr>
          <p:txBody>
            <a:bodyPr/>
            <a:lstStyle/>
            <a:p>
              <a:endParaRPr lang="zh-CN" altLang="en-US"/>
            </a:p>
          </p:txBody>
        </p:sp>
        <p:sp>
          <p:nvSpPr>
            <p:cNvPr id="252972" name="Line 44"/>
            <p:cNvSpPr>
              <a:spLocks noChangeShapeType="1"/>
            </p:cNvSpPr>
            <p:nvPr/>
          </p:nvSpPr>
          <p:spPr bwMode="auto">
            <a:xfrm>
              <a:off x="5226" y="2688"/>
              <a:ext cx="1" cy="44"/>
            </a:xfrm>
            <a:prstGeom prst="line">
              <a:avLst/>
            </a:prstGeom>
            <a:noFill/>
            <a:ln w="9525">
              <a:solidFill>
                <a:srgbClr val="000000"/>
              </a:solidFill>
              <a:round/>
              <a:headEnd/>
              <a:tailEnd/>
            </a:ln>
          </p:spPr>
          <p:txBody>
            <a:bodyPr/>
            <a:lstStyle/>
            <a:p>
              <a:endParaRPr lang="zh-CN" altLang="en-US"/>
            </a:p>
          </p:txBody>
        </p:sp>
        <p:sp>
          <p:nvSpPr>
            <p:cNvPr id="252973" name="Line 45"/>
            <p:cNvSpPr>
              <a:spLocks noChangeShapeType="1"/>
            </p:cNvSpPr>
            <p:nvPr/>
          </p:nvSpPr>
          <p:spPr bwMode="auto">
            <a:xfrm>
              <a:off x="5294" y="2638"/>
              <a:ext cx="1" cy="65"/>
            </a:xfrm>
            <a:prstGeom prst="line">
              <a:avLst/>
            </a:prstGeom>
            <a:noFill/>
            <a:ln w="9525">
              <a:solidFill>
                <a:srgbClr val="000000"/>
              </a:solidFill>
              <a:round/>
              <a:headEnd/>
              <a:tailEnd/>
            </a:ln>
          </p:spPr>
          <p:txBody>
            <a:bodyPr/>
            <a:lstStyle/>
            <a:p>
              <a:endParaRPr lang="zh-CN" altLang="en-US"/>
            </a:p>
          </p:txBody>
        </p:sp>
        <p:sp>
          <p:nvSpPr>
            <p:cNvPr id="252974" name="Freeform 46"/>
            <p:cNvSpPr>
              <a:spLocks/>
            </p:cNvSpPr>
            <p:nvPr/>
          </p:nvSpPr>
          <p:spPr bwMode="auto">
            <a:xfrm>
              <a:off x="5110" y="2899"/>
              <a:ext cx="184" cy="139"/>
            </a:xfrm>
            <a:custGeom>
              <a:avLst/>
              <a:gdLst/>
              <a:ahLst/>
              <a:cxnLst>
                <a:cxn ang="0">
                  <a:pos x="0" y="1"/>
                </a:cxn>
                <a:cxn ang="0">
                  <a:pos x="184" y="139"/>
                </a:cxn>
                <a:cxn ang="0">
                  <a:pos x="184" y="75"/>
                </a:cxn>
                <a:cxn ang="0">
                  <a:pos x="0" y="0"/>
                </a:cxn>
                <a:cxn ang="0">
                  <a:pos x="0" y="1"/>
                </a:cxn>
              </a:cxnLst>
              <a:rect l="0" t="0" r="r" b="b"/>
              <a:pathLst>
                <a:path w="184" h="139">
                  <a:moveTo>
                    <a:pt x="0" y="1"/>
                  </a:moveTo>
                  <a:lnTo>
                    <a:pt x="184" y="139"/>
                  </a:lnTo>
                  <a:lnTo>
                    <a:pt x="184" y="75"/>
                  </a:lnTo>
                  <a:lnTo>
                    <a:pt x="0" y="0"/>
                  </a:lnTo>
                  <a:lnTo>
                    <a:pt x="0" y="1"/>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52975" name="Line 47"/>
            <p:cNvSpPr>
              <a:spLocks noChangeShapeType="1"/>
            </p:cNvSpPr>
            <p:nvPr/>
          </p:nvSpPr>
          <p:spPr bwMode="auto">
            <a:xfrm flipV="1">
              <a:off x="5002" y="2478"/>
              <a:ext cx="1" cy="277"/>
            </a:xfrm>
            <a:prstGeom prst="line">
              <a:avLst/>
            </a:prstGeom>
            <a:noFill/>
            <a:ln w="9525">
              <a:solidFill>
                <a:srgbClr val="000000"/>
              </a:solidFill>
              <a:round/>
              <a:headEnd/>
              <a:tailEnd/>
            </a:ln>
          </p:spPr>
          <p:txBody>
            <a:bodyPr/>
            <a:lstStyle/>
            <a:p>
              <a:endParaRPr lang="zh-CN" altLang="en-US"/>
            </a:p>
          </p:txBody>
        </p:sp>
        <p:sp>
          <p:nvSpPr>
            <p:cNvPr id="252976" name="Line 48"/>
            <p:cNvSpPr>
              <a:spLocks noChangeShapeType="1"/>
            </p:cNvSpPr>
            <p:nvPr/>
          </p:nvSpPr>
          <p:spPr bwMode="auto">
            <a:xfrm>
              <a:off x="5002" y="2907"/>
              <a:ext cx="1" cy="280"/>
            </a:xfrm>
            <a:prstGeom prst="line">
              <a:avLst/>
            </a:prstGeom>
            <a:noFill/>
            <a:ln w="9525">
              <a:solidFill>
                <a:srgbClr val="000000"/>
              </a:solidFill>
              <a:round/>
              <a:headEnd/>
              <a:tailEnd/>
            </a:ln>
          </p:spPr>
          <p:txBody>
            <a:bodyPr/>
            <a:lstStyle/>
            <a:p>
              <a:endParaRPr lang="zh-CN" altLang="en-US"/>
            </a:p>
          </p:txBody>
        </p:sp>
        <p:sp>
          <p:nvSpPr>
            <p:cNvPr id="252977" name="Rectangle 49"/>
            <p:cNvSpPr>
              <a:spLocks noChangeArrowheads="1"/>
            </p:cNvSpPr>
            <p:nvPr/>
          </p:nvSpPr>
          <p:spPr bwMode="auto">
            <a:xfrm>
              <a:off x="3183" y="2729"/>
              <a:ext cx="142"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M</a:t>
              </a:r>
              <a:endParaRPr lang="en-US" altLang="zh-CN" sz="2400"/>
            </a:p>
          </p:txBody>
        </p:sp>
        <p:sp>
          <p:nvSpPr>
            <p:cNvPr id="252978" name="Rectangle 50"/>
            <p:cNvSpPr>
              <a:spLocks noChangeArrowheads="1"/>
            </p:cNvSpPr>
            <p:nvPr/>
          </p:nvSpPr>
          <p:spPr bwMode="auto">
            <a:xfrm>
              <a:off x="2837" y="2944"/>
              <a:ext cx="80"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b</a:t>
              </a:r>
              <a:endParaRPr lang="en-US" altLang="zh-CN" sz="2400"/>
            </a:p>
          </p:txBody>
        </p:sp>
        <p:sp>
          <p:nvSpPr>
            <p:cNvPr id="252979" name="Rectangle 51"/>
            <p:cNvSpPr>
              <a:spLocks noChangeArrowheads="1"/>
            </p:cNvSpPr>
            <p:nvPr/>
          </p:nvSpPr>
          <p:spPr bwMode="auto">
            <a:xfrm>
              <a:off x="2837" y="2513"/>
              <a:ext cx="71"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a</a:t>
              </a:r>
              <a:endParaRPr lang="en-US" altLang="zh-CN" sz="2400"/>
            </a:p>
          </p:txBody>
        </p:sp>
        <p:sp>
          <p:nvSpPr>
            <p:cNvPr id="252980" name="Rectangle 52"/>
            <p:cNvSpPr>
              <a:spLocks noChangeArrowheads="1"/>
            </p:cNvSpPr>
            <p:nvPr/>
          </p:nvSpPr>
          <p:spPr bwMode="auto">
            <a:xfrm>
              <a:off x="3596" y="2513"/>
              <a:ext cx="71"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c</a:t>
              </a:r>
              <a:endParaRPr lang="en-US" altLang="zh-CN" sz="2400"/>
            </a:p>
          </p:txBody>
        </p:sp>
        <p:sp>
          <p:nvSpPr>
            <p:cNvPr id="252981" name="Rectangle 53"/>
            <p:cNvSpPr>
              <a:spLocks noChangeArrowheads="1"/>
            </p:cNvSpPr>
            <p:nvPr/>
          </p:nvSpPr>
          <p:spPr bwMode="auto">
            <a:xfrm>
              <a:off x="3590" y="2944"/>
              <a:ext cx="80"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b</a:t>
              </a:r>
              <a:endParaRPr lang="en-US" altLang="zh-CN" sz="2400"/>
            </a:p>
          </p:txBody>
        </p:sp>
        <p:sp>
          <p:nvSpPr>
            <p:cNvPr id="252982" name="Rectangle 54"/>
            <p:cNvSpPr>
              <a:spLocks noChangeArrowheads="1"/>
            </p:cNvSpPr>
            <p:nvPr/>
          </p:nvSpPr>
          <p:spPr bwMode="auto">
            <a:xfrm>
              <a:off x="3214" y="2296"/>
              <a:ext cx="71"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a</a:t>
              </a:r>
              <a:endParaRPr lang="en-US" altLang="zh-CN" sz="2400"/>
            </a:p>
          </p:txBody>
        </p:sp>
        <p:sp>
          <p:nvSpPr>
            <p:cNvPr id="252983" name="Rectangle 55"/>
            <p:cNvSpPr>
              <a:spLocks noChangeArrowheads="1"/>
            </p:cNvSpPr>
            <p:nvPr/>
          </p:nvSpPr>
          <p:spPr bwMode="auto">
            <a:xfrm>
              <a:off x="3214" y="3161"/>
              <a:ext cx="71"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c</a:t>
              </a:r>
              <a:endParaRPr lang="en-US" altLang="zh-CN" sz="2400"/>
            </a:p>
          </p:txBody>
        </p:sp>
        <p:sp>
          <p:nvSpPr>
            <p:cNvPr id="252984" name="Freeform 56"/>
            <p:cNvSpPr>
              <a:spLocks/>
            </p:cNvSpPr>
            <p:nvPr/>
          </p:nvSpPr>
          <p:spPr bwMode="auto">
            <a:xfrm>
              <a:off x="2962" y="2883"/>
              <a:ext cx="207" cy="151"/>
            </a:xfrm>
            <a:custGeom>
              <a:avLst/>
              <a:gdLst/>
              <a:ahLst/>
              <a:cxnLst>
                <a:cxn ang="0">
                  <a:pos x="207" y="0"/>
                </a:cxn>
                <a:cxn ang="0">
                  <a:pos x="0" y="86"/>
                </a:cxn>
                <a:cxn ang="0">
                  <a:pos x="0" y="151"/>
                </a:cxn>
                <a:cxn ang="0">
                  <a:pos x="207" y="1"/>
                </a:cxn>
                <a:cxn ang="0">
                  <a:pos x="207" y="0"/>
                </a:cxn>
              </a:cxnLst>
              <a:rect l="0" t="0" r="r" b="b"/>
              <a:pathLst>
                <a:path w="207" h="151">
                  <a:moveTo>
                    <a:pt x="207" y="0"/>
                  </a:moveTo>
                  <a:lnTo>
                    <a:pt x="0" y="86"/>
                  </a:lnTo>
                  <a:lnTo>
                    <a:pt x="0" y="151"/>
                  </a:lnTo>
                  <a:lnTo>
                    <a:pt x="207" y="1"/>
                  </a:lnTo>
                  <a:lnTo>
                    <a:pt x="207" y="0"/>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52985" name="Line 57"/>
            <p:cNvSpPr>
              <a:spLocks noChangeShapeType="1"/>
            </p:cNvSpPr>
            <p:nvPr/>
          </p:nvSpPr>
          <p:spPr bwMode="auto">
            <a:xfrm flipV="1">
              <a:off x="3163" y="2767"/>
              <a:ext cx="1" cy="1"/>
            </a:xfrm>
            <a:prstGeom prst="line">
              <a:avLst/>
            </a:prstGeom>
            <a:noFill/>
            <a:ln w="9525">
              <a:solidFill>
                <a:srgbClr val="000000"/>
              </a:solidFill>
              <a:round/>
              <a:headEnd/>
              <a:tailEnd/>
            </a:ln>
          </p:spPr>
          <p:txBody>
            <a:bodyPr/>
            <a:lstStyle/>
            <a:p>
              <a:endParaRPr lang="zh-CN" altLang="en-US"/>
            </a:p>
          </p:txBody>
        </p:sp>
        <p:sp>
          <p:nvSpPr>
            <p:cNvPr id="252986" name="Line 58"/>
            <p:cNvSpPr>
              <a:spLocks noChangeShapeType="1"/>
            </p:cNvSpPr>
            <p:nvPr/>
          </p:nvSpPr>
          <p:spPr bwMode="auto">
            <a:xfrm flipV="1">
              <a:off x="3097" y="2718"/>
              <a:ext cx="1" cy="22"/>
            </a:xfrm>
            <a:prstGeom prst="line">
              <a:avLst/>
            </a:prstGeom>
            <a:noFill/>
            <a:ln w="9525">
              <a:solidFill>
                <a:srgbClr val="000000"/>
              </a:solidFill>
              <a:round/>
              <a:headEnd/>
              <a:tailEnd/>
            </a:ln>
          </p:spPr>
          <p:txBody>
            <a:bodyPr/>
            <a:lstStyle/>
            <a:p>
              <a:endParaRPr lang="zh-CN" altLang="en-US"/>
            </a:p>
          </p:txBody>
        </p:sp>
        <p:sp>
          <p:nvSpPr>
            <p:cNvPr id="252987" name="Line 59"/>
            <p:cNvSpPr>
              <a:spLocks noChangeShapeType="1"/>
            </p:cNvSpPr>
            <p:nvPr/>
          </p:nvSpPr>
          <p:spPr bwMode="auto">
            <a:xfrm flipV="1">
              <a:off x="3030" y="2669"/>
              <a:ext cx="1" cy="44"/>
            </a:xfrm>
            <a:prstGeom prst="line">
              <a:avLst/>
            </a:prstGeom>
            <a:noFill/>
            <a:ln w="9525">
              <a:solidFill>
                <a:srgbClr val="000000"/>
              </a:solidFill>
              <a:round/>
              <a:headEnd/>
              <a:tailEnd/>
            </a:ln>
          </p:spPr>
          <p:txBody>
            <a:bodyPr/>
            <a:lstStyle/>
            <a:p>
              <a:endParaRPr lang="zh-CN" altLang="en-US"/>
            </a:p>
          </p:txBody>
        </p:sp>
        <p:sp>
          <p:nvSpPr>
            <p:cNvPr id="252988" name="Line 60"/>
            <p:cNvSpPr>
              <a:spLocks noChangeShapeType="1"/>
            </p:cNvSpPr>
            <p:nvPr/>
          </p:nvSpPr>
          <p:spPr bwMode="auto">
            <a:xfrm flipV="1">
              <a:off x="2962" y="2620"/>
              <a:ext cx="1" cy="65"/>
            </a:xfrm>
            <a:prstGeom prst="line">
              <a:avLst/>
            </a:prstGeom>
            <a:noFill/>
            <a:ln w="9525">
              <a:solidFill>
                <a:srgbClr val="000000"/>
              </a:solidFill>
              <a:round/>
              <a:headEnd/>
              <a:tailEnd/>
            </a:ln>
          </p:spPr>
          <p:txBody>
            <a:bodyPr/>
            <a:lstStyle/>
            <a:p>
              <a:endParaRPr lang="zh-CN" altLang="en-US"/>
            </a:p>
          </p:txBody>
        </p:sp>
        <p:sp>
          <p:nvSpPr>
            <p:cNvPr id="252989" name="Line 61"/>
            <p:cNvSpPr>
              <a:spLocks noChangeShapeType="1"/>
            </p:cNvSpPr>
            <p:nvPr/>
          </p:nvSpPr>
          <p:spPr bwMode="auto">
            <a:xfrm>
              <a:off x="3353" y="2777"/>
              <a:ext cx="1" cy="1"/>
            </a:xfrm>
            <a:prstGeom prst="line">
              <a:avLst/>
            </a:prstGeom>
            <a:noFill/>
            <a:ln w="9525">
              <a:solidFill>
                <a:srgbClr val="000000"/>
              </a:solidFill>
              <a:round/>
              <a:headEnd/>
              <a:tailEnd/>
            </a:ln>
          </p:spPr>
          <p:txBody>
            <a:bodyPr/>
            <a:lstStyle/>
            <a:p>
              <a:endParaRPr lang="zh-CN" altLang="en-US"/>
            </a:p>
          </p:txBody>
        </p:sp>
        <p:sp>
          <p:nvSpPr>
            <p:cNvPr id="252990" name="Line 62"/>
            <p:cNvSpPr>
              <a:spLocks noChangeShapeType="1"/>
            </p:cNvSpPr>
            <p:nvPr/>
          </p:nvSpPr>
          <p:spPr bwMode="auto">
            <a:xfrm>
              <a:off x="3428" y="2724"/>
              <a:ext cx="1" cy="22"/>
            </a:xfrm>
            <a:prstGeom prst="line">
              <a:avLst/>
            </a:prstGeom>
            <a:noFill/>
            <a:ln w="9525">
              <a:solidFill>
                <a:srgbClr val="000000"/>
              </a:solidFill>
              <a:round/>
              <a:headEnd/>
              <a:tailEnd/>
            </a:ln>
          </p:spPr>
          <p:txBody>
            <a:bodyPr/>
            <a:lstStyle/>
            <a:p>
              <a:endParaRPr lang="zh-CN" altLang="en-US"/>
            </a:p>
          </p:txBody>
        </p:sp>
        <p:sp>
          <p:nvSpPr>
            <p:cNvPr id="252991" name="Line 63"/>
            <p:cNvSpPr>
              <a:spLocks noChangeShapeType="1"/>
            </p:cNvSpPr>
            <p:nvPr/>
          </p:nvSpPr>
          <p:spPr bwMode="auto">
            <a:xfrm>
              <a:off x="3502" y="2670"/>
              <a:ext cx="1" cy="44"/>
            </a:xfrm>
            <a:prstGeom prst="line">
              <a:avLst/>
            </a:prstGeom>
            <a:noFill/>
            <a:ln w="9525">
              <a:solidFill>
                <a:srgbClr val="000000"/>
              </a:solidFill>
              <a:round/>
              <a:headEnd/>
              <a:tailEnd/>
            </a:ln>
          </p:spPr>
          <p:txBody>
            <a:bodyPr/>
            <a:lstStyle/>
            <a:p>
              <a:endParaRPr lang="zh-CN" altLang="en-US"/>
            </a:p>
          </p:txBody>
        </p:sp>
        <p:sp>
          <p:nvSpPr>
            <p:cNvPr id="252992" name="Line 64"/>
            <p:cNvSpPr>
              <a:spLocks noChangeShapeType="1"/>
            </p:cNvSpPr>
            <p:nvPr/>
          </p:nvSpPr>
          <p:spPr bwMode="auto">
            <a:xfrm>
              <a:off x="3576" y="2617"/>
              <a:ext cx="1" cy="65"/>
            </a:xfrm>
            <a:prstGeom prst="line">
              <a:avLst/>
            </a:prstGeom>
            <a:noFill/>
            <a:ln w="9525">
              <a:solidFill>
                <a:srgbClr val="000000"/>
              </a:solidFill>
              <a:round/>
              <a:headEnd/>
              <a:tailEnd/>
            </a:ln>
          </p:spPr>
          <p:txBody>
            <a:bodyPr/>
            <a:lstStyle/>
            <a:p>
              <a:endParaRPr lang="zh-CN" altLang="en-US"/>
            </a:p>
          </p:txBody>
        </p:sp>
        <p:sp>
          <p:nvSpPr>
            <p:cNvPr id="252993" name="Freeform 65"/>
            <p:cNvSpPr>
              <a:spLocks/>
            </p:cNvSpPr>
            <p:nvPr/>
          </p:nvSpPr>
          <p:spPr bwMode="auto">
            <a:xfrm>
              <a:off x="3375" y="2888"/>
              <a:ext cx="184" cy="139"/>
            </a:xfrm>
            <a:custGeom>
              <a:avLst/>
              <a:gdLst/>
              <a:ahLst/>
              <a:cxnLst>
                <a:cxn ang="0">
                  <a:pos x="0" y="1"/>
                </a:cxn>
                <a:cxn ang="0">
                  <a:pos x="184" y="139"/>
                </a:cxn>
                <a:cxn ang="0">
                  <a:pos x="184" y="75"/>
                </a:cxn>
                <a:cxn ang="0">
                  <a:pos x="0" y="0"/>
                </a:cxn>
                <a:cxn ang="0">
                  <a:pos x="0" y="1"/>
                </a:cxn>
              </a:cxnLst>
              <a:rect l="0" t="0" r="r" b="b"/>
              <a:pathLst>
                <a:path w="184" h="139">
                  <a:moveTo>
                    <a:pt x="0" y="1"/>
                  </a:moveTo>
                  <a:lnTo>
                    <a:pt x="184" y="139"/>
                  </a:lnTo>
                  <a:lnTo>
                    <a:pt x="184" y="75"/>
                  </a:lnTo>
                  <a:lnTo>
                    <a:pt x="0" y="0"/>
                  </a:lnTo>
                  <a:lnTo>
                    <a:pt x="0" y="1"/>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52994" name="Line 66"/>
            <p:cNvSpPr>
              <a:spLocks noChangeShapeType="1"/>
            </p:cNvSpPr>
            <p:nvPr/>
          </p:nvSpPr>
          <p:spPr bwMode="auto">
            <a:xfrm flipV="1">
              <a:off x="3267" y="2467"/>
              <a:ext cx="1" cy="277"/>
            </a:xfrm>
            <a:prstGeom prst="line">
              <a:avLst/>
            </a:prstGeom>
            <a:noFill/>
            <a:ln w="9525">
              <a:solidFill>
                <a:srgbClr val="000000"/>
              </a:solidFill>
              <a:round/>
              <a:headEnd/>
              <a:tailEnd/>
            </a:ln>
          </p:spPr>
          <p:txBody>
            <a:bodyPr/>
            <a:lstStyle/>
            <a:p>
              <a:endParaRPr lang="zh-CN" altLang="en-US"/>
            </a:p>
          </p:txBody>
        </p:sp>
        <p:sp>
          <p:nvSpPr>
            <p:cNvPr id="252995" name="Line 67"/>
            <p:cNvSpPr>
              <a:spLocks noChangeShapeType="1"/>
            </p:cNvSpPr>
            <p:nvPr/>
          </p:nvSpPr>
          <p:spPr bwMode="auto">
            <a:xfrm>
              <a:off x="3267" y="2896"/>
              <a:ext cx="1" cy="280"/>
            </a:xfrm>
            <a:prstGeom prst="line">
              <a:avLst/>
            </a:prstGeom>
            <a:noFill/>
            <a:ln w="9525">
              <a:solidFill>
                <a:srgbClr val="000000"/>
              </a:solidFill>
              <a:round/>
              <a:headEnd/>
              <a:tailEnd/>
            </a:ln>
          </p:spPr>
          <p:txBody>
            <a:bodyPr/>
            <a:lstStyle/>
            <a:p>
              <a:endParaRPr lang="zh-CN" altLang="en-US"/>
            </a:p>
          </p:txBody>
        </p:sp>
      </p:grpSp>
      <p:grpSp>
        <p:nvGrpSpPr>
          <p:cNvPr id="3" name="Group 68"/>
          <p:cNvGrpSpPr>
            <a:grpSpLocks/>
          </p:cNvGrpSpPr>
          <p:nvPr/>
        </p:nvGrpSpPr>
        <p:grpSpPr bwMode="auto">
          <a:xfrm>
            <a:off x="3886200" y="3810000"/>
            <a:ext cx="4813300" cy="2375908"/>
            <a:chOff x="2784" y="2549"/>
            <a:chExt cx="2736" cy="1387"/>
          </a:xfrm>
        </p:grpSpPr>
        <p:graphicFrame>
          <p:nvGraphicFramePr>
            <p:cNvPr id="252997" name="Object 69"/>
            <p:cNvGraphicFramePr>
              <a:graphicFrameLocks noChangeAspect="1"/>
            </p:cNvGraphicFramePr>
            <p:nvPr/>
          </p:nvGraphicFramePr>
          <p:xfrm>
            <a:off x="2784" y="2549"/>
            <a:ext cx="2736" cy="1356"/>
          </p:xfrm>
          <a:graphic>
            <a:graphicData uri="http://schemas.openxmlformats.org/presentationml/2006/ole">
              <p:oleObj spid="_x0000_s101378" name="Document" r:id="rId4" imgW="2343240" imgH="1162080" progId="">
                <p:embed/>
              </p:oleObj>
            </a:graphicData>
          </a:graphic>
        </p:graphicFrame>
        <p:sp>
          <p:nvSpPr>
            <p:cNvPr id="252998" name="Rectangle 70"/>
            <p:cNvSpPr>
              <a:spLocks noChangeArrowheads="1"/>
            </p:cNvSpPr>
            <p:nvPr/>
          </p:nvSpPr>
          <p:spPr bwMode="auto">
            <a:xfrm>
              <a:off x="3744" y="3648"/>
              <a:ext cx="873" cy="288"/>
            </a:xfrm>
            <a:prstGeom prst="rect">
              <a:avLst/>
            </a:prstGeom>
            <a:noFill/>
            <a:ln w="9525">
              <a:noFill/>
              <a:miter lim="800000"/>
              <a:headEnd/>
              <a:tailEnd/>
            </a:ln>
            <a:effectLst/>
          </p:spPr>
          <p:txBody>
            <a:bodyPr wrap="none">
              <a:spAutoFit/>
            </a:bodyPr>
            <a:lstStyle/>
            <a:p>
              <a:r>
                <a:rPr lang="en-US" altLang="zh-CN" sz="2400" b="1" dirty="0">
                  <a:solidFill>
                    <a:srgbClr val="FF0000"/>
                  </a:solidFill>
                  <a:latin typeface="Times New Roman" pitchFamily="18" charset="0"/>
                </a:rPr>
                <a:t>M(</a:t>
              </a:r>
              <a:r>
                <a:rPr lang="en-US" altLang="zh-CN" sz="2400" b="1" dirty="0" err="1">
                  <a:solidFill>
                    <a:srgbClr val="FF0000"/>
                  </a:solidFill>
                  <a:latin typeface="Times New Roman" pitchFamily="18" charset="0"/>
                </a:rPr>
                <a:t>aa</a:t>
              </a:r>
              <a:r>
                <a:rPr lang="en-US" altLang="zh-CN" sz="2400" b="1" dirty="0">
                  <a:solidFill>
                    <a:srgbClr val="FF0000"/>
                  </a:solidFill>
                  <a:latin typeface="Times New Roman" pitchFamily="18" charset="0"/>
                </a:rPr>
                <a:t>)</a:t>
              </a:r>
              <a:r>
                <a:rPr lang="en-US" altLang="zh-CN" sz="2400" b="1" baseline="-25000" dirty="0">
                  <a:solidFill>
                    <a:srgbClr val="FF0000"/>
                  </a:solidFill>
                  <a:latin typeface="Times New Roman" pitchFamily="18" charset="0"/>
                </a:rPr>
                <a:t>2</a:t>
              </a:r>
              <a:r>
                <a:rPr lang="en-US" altLang="zh-CN" sz="2400" b="1" dirty="0">
                  <a:solidFill>
                    <a:srgbClr val="FF0000"/>
                  </a:solidFill>
                  <a:latin typeface="Times New Roman" pitchFamily="18" charset="0"/>
                </a:rPr>
                <a:t>bc</a:t>
              </a:r>
              <a:endParaRPr lang="en-US" altLang="zh-CN" sz="2400" b="1" baseline="-25000" dirty="0">
                <a:solidFill>
                  <a:srgbClr val="FF0000"/>
                </a:solidFill>
                <a:latin typeface="Times New Roman" pitchFamily="18" charset="0"/>
              </a:endParaRPr>
            </a:p>
          </p:txBody>
        </p:sp>
      </p:grpSp>
      <p:sp>
        <p:nvSpPr>
          <p:cNvPr id="252999" name="Rectangle 71"/>
          <p:cNvSpPr>
            <a:spLocks noChangeArrowheads="1"/>
          </p:cNvSpPr>
          <p:nvPr/>
        </p:nvSpPr>
        <p:spPr bwMode="auto">
          <a:xfrm>
            <a:off x="5638800" y="3124200"/>
            <a:ext cx="1233488" cy="457200"/>
          </a:xfrm>
          <a:prstGeom prst="rect">
            <a:avLst/>
          </a:prstGeom>
          <a:noFill/>
          <a:ln w="9525">
            <a:noFill/>
            <a:miter lim="800000"/>
            <a:headEnd/>
            <a:tailEnd/>
          </a:ln>
          <a:effectLst/>
        </p:spPr>
        <p:txBody>
          <a:bodyPr wrap="none">
            <a:spAutoFit/>
          </a:bodyPr>
          <a:lstStyle/>
          <a:p>
            <a:r>
              <a:rPr lang="en-US" altLang="zh-CN" sz="2400" b="1" dirty="0">
                <a:solidFill>
                  <a:srgbClr val="FF0000"/>
                </a:solidFill>
                <a:latin typeface="Times New Roman" pitchFamily="18" charset="0"/>
              </a:rPr>
              <a:t>Ma</a:t>
            </a:r>
            <a:r>
              <a:rPr lang="en-US" altLang="zh-CN" sz="2400" b="1" baseline="-25000" dirty="0">
                <a:solidFill>
                  <a:srgbClr val="FF0000"/>
                </a:solidFill>
                <a:latin typeface="Times New Roman" pitchFamily="18" charset="0"/>
              </a:rPr>
              <a:t>2</a:t>
            </a:r>
            <a:r>
              <a:rPr lang="en-US" altLang="zh-CN" sz="2400" b="1" dirty="0">
                <a:solidFill>
                  <a:srgbClr val="FF0000"/>
                </a:solidFill>
                <a:latin typeface="Times New Roman" pitchFamily="18" charset="0"/>
              </a:rPr>
              <a:t>b</a:t>
            </a:r>
            <a:r>
              <a:rPr lang="en-US" altLang="zh-CN" sz="2400" b="1" baseline="-25000" dirty="0">
                <a:solidFill>
                  <a:srgbClr val="FF0000"/>
                </a:solidFill>
                <a:latin typeface="Times New Roman" pitchFamily="18" charset="0"/>
              </a:rPr>
              <a:t>2</a:t>
            </a:r>
            <a:r>
              <a:rPr lang="en-US" altLang="zh-CN" sz="2400" b="1" dirty="0">
                <a:solidFill>
                  <a:srgbClr val="FF0000"/>
                </a:solidFill>
                <a:latin typeface="Times New Roman" pitchFamily="18" charset="0"/>
              </a:rPr>
              <a:t>c</a:t>
            </a:r>
            <a:r>
              <a:rPr lang="en-US" altLang="zh-CN" sz="2400" b="1" baseline="-25000" dirty="0">
                <a:solidFill>
                  <a:srgbClr val="FF0000"/>
                </a:solidFill>
                <a:latin typeface="Times New Roman" pitchFamily="18" charset="0"/>
              </a:rPr>
              <a:t>2</a:t>
            </a:r>
          </a:p>
        </p:txBody>
      </p:sp>
      <p:sp>
        <p:nvSpPr>
          <p:cNvPr id="253000" name="Text Box 72"/>
          <p:cNvSpPr txBox="1">
            <a:spLocks noChangeArrowheads="1"/>
          </p:cNvSpPr>
          <p:nvPr/>
        </p:nvSpPr>
        <p:spPr bwMode="auto">
          <a:xfrm>
            <a:off x="762000" y="5105400"/>
            <a:ext cx="1219200" cy="457200"/>
          </a:xfrm>
          <a:prstGeom prst="rect">
            <a:avLst/>
          </a:prstGeom>
          <a:noFill/>
          <a:ln w="9525">
            <a:noFill/>
            <a:miter lim="800000"/>
            <a:headEnd/>
            <a:tailEnd/>
          </a:ln>
          <a:effectLst/>
        </p:spPr>
        <p:txBody>
          <a:bodyPr wrap="square">
            <a:spAutoFit/>
          </a:bodyPr>
          <a:lstStyle/>
          <a:p>
            <a:pPr>
              <a:spcBef>
                <a:spcPct val="50000"/>
              </a:spcBef>
            </a:pPr>
            <a:r>
              <a:rPr lang="en-US" altLang="zh-CN" sz="2400" b="1" dirty="0" err="1">
                <a:solidFill>
                  <a:srgbClr val="FF0000"/>
                </a:solidFill>
                <a:latin typeface="Times New Roman" pitchFamily="18" charset="0"/>
                <a:cs typeface="Times New Roman" pitchFamily="18" charset="0"/>
              </a:rPr>
              <a:t>Mabcd</a:t>
            </a:r>
            <a:r>
              <a:rPr lang="en-US" altLang="zh-CN" sz="2400" b="1" dirty="0">
                <a:solidFill>
                  <a:srgbClr val="FF0000"/>
                </a:solidFill>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295400" y="609600"/>
            <a:ext cx="6705600" cy="584775"/>
          </a:xfrm>
          <a:prstGeom prst="rect">
            <a:avLst/>
          </a:prstGeom>
          <a:noFill/>
          <a:ln w="9525">
            <a:noFill/>
            <a:miter lim="800000"/>
            <a:headEnd/>
            <a:tailEnd/>
          </a:ln>
        </p:spPr>
        <p:txBody>
          <a:bodyPr wrap="square">
            <a:spAutoFit/>
          </a:bodyPr>
          <a:lstStyle/>
          <a:p>
            <a:pPr defTabSz="762000">
              <a:spcBef>
                <a:spcPct val="50000"/>
              </a:spcBef>
              <a:buClr>
                <a:schemeClr val="hlink"/>
              </a:buClr>
            </a:pPr>
            <a:r>
              <a:rPr kumimoji="1" lang="en-US" altLang="zh-CN" sz="3200" dirty="0">
                <a:solidFill>
                  <a:srgbClr val="006600"/>
                </a:solidFill>
                <a:latin typeface="Times New Roman" pitchFamily="18" charset="0"/>
              </a:rPr>
              <a:t>§</a:t>
            </a:r>
            <a:r>
              <a:rPr kumimoji="1" lang="en-US" altLang="zh-CN" sz="3200" dirty="0" smtClean="0">
                <a:solidFill>
                  <a:srgbClr val="006600"/>
                </a:solidFill>
                <a:latin typeface="Times New Roman" pitchFamily="18" charset="0"/>
              </a:rPr>
              <a:t>13.3</a:t>
            </a:r>
            <a:r>
              <a:rPr kumimoji="1" lang="en-US" altLang="zh-CN" sz="3200" dirty="0" smtClean="0">
                <a:solidFill>
                  <a:srgbClr val="006600"/>
                </a:solidFill>
                <a:latin typeface="宋体" pitchFamily="2" charset="-122"/>
              </a:rPr>
              <a:t>  </a:t>
            </a:r>
            <a:r>
              <a:rPr kumimoji="1" lang="zh-CN" altLang="en-US" sz="3200" dirty="0" smtClean="0">
                <a:solidFill>
                  <a:srgbClr val="006600"/>
                </a:solidFill>
                <a:latin typeface="华文行楷" pitchFamily="2" charset="-122"/>
                <a:ea typeface="华文行楷" pitchFamily="2" charset="-122"/>
              </a:rPr>
              <a:t>配位化合</a:t>
            </a:r>
            <a:r>
              <a:rPr kumimoji="1" lang="zh-CN" altLang="en-US" sz="3200" dirty="0">
                <a:solidFill>
                  <a:srgbClr val="006600"/>
                </a:solidFill>
                <a:latin typeface="华文行楷" pitchFamily="2" charset="-122"/>
                <a:ea typeface="华文行楷" pitchFamily="2" charset="-122"/>
              </a:rPr>
              <a:t>物的化学键理论</a:t>
            </a:r>
            <a:r>
              <a:rPr kumimoji="1" lang="zh-CN" altLang="en-US" sz="3200" b="0" dirty="0">
                <a:solidFill>
                  <a:srgbClr val="006600"/>
                </a:solidFill>
                <a:latin typeface="Times New Roman" pitchFamily="18" charset="0"/>
              </a:rPr>
              <a:t>  </a:t>
            </a:r>
          </a:p>
        </p:txBody>
      </p:sp>
      <p:sp>
        <p:nvSpPr>
          <p:cNvPr id="57347" name="Rectangle 3">
            <a:hlinkClick r:id="rId2" action="ppaction://hlinksldjump"/>
          </p:cNvPr>
          <p:cNvSpPr>
            <a:spLocks noChangeArrowheads="1"/>
          </p:cNvSpPr>
          <p:nvPr/>
        </p:nvSpPr>
        <p:spPr bwMode="auto">
          <a:xfrm>
            <a:off x="1814512" y="1885375"/>
            <a:ext cx="4371975" cy="584775"/>
          </a:xfrm>
          <a:prstGeom prst="rect">
            <a:avLst/>
          </a:prstGeom>
          <a:noFill/>
          <a:ln w="9525">
            <a:noFill/>
            <a:miter lim="800000"/>
            <a:headEnd/>
            <a:tailEnd/>
          </a:ln>
        </p:spPr>
        <p:txBody>
          <a:bodyPr>
            <a:spAutoFit/>
          </a:bodyPr>
          <a:lstStyle/>
          <a:p>
            <a:pPr>
              <a:spcBef>
                <a:spcPct val="50000"/>
              </a:spcBef>
              <a:buClr>
                <a:schemeClr val="hlink"/>
              </a:buClr>
            </a:pPr>
            <a:r>
              <a:rPr kumimoji="1" lang="en-US" altLang="zh-CN" sz="3200" dirty="0" smtClean="0">
                <a:solidFill>
                  <a:srgbClr val="006600"/>
                </a:solidFill>
                <a:latin typeface="Times New Roman" pitchFamily="18" charset="0"/>
                <a:ea typeface="+mn-ea"/>
                <a:cs typeface="Times New Roman" pitchFamily="18" charset="0"/>
              </a:rPr>
              <a:t>13.3.1   </a:t>
            </a:r>
            <a:r>
              <a:rPr kumimoji="1" lang="zh-CN" altLang="en-US" sz="3200" dirty="0">
                <a:solidFill>
                  <a:srgbClr val="006600"/>
                </a:solidFill>
                <a:latin typeface="Times New Roman" pitchFamily="18" charset="0"/>
                <a:ea typeface="+mn-ea"/>
                <a:cs typeface="Times New Roman" pitchFamily="18" charset="0"/>
              </a:rPr>
              <a:t>价键理论</a:t>
            </a:r>
          </a:p>
        </p:txBody>
      </p:sp>
      <p:sp>
        <p:nvSpPr>
          <p:cNvPr id="57348" name="Rectangle 4">
            <a:hlinkClick r:id="rId3" action="ppaction://hlinksldjump"/>
          </p:cNvPr>
          <p:cNvSpPr>
            <a:spLocks noChangeArrowheads="1"/>
          </p:cNvSpPr>
          <p:nvPr/>
        </p:nvSpPr>
        <p:spPr bwMode="auto">
          <a:xfrm>
            <a:off x="1766887" y="2819400"/>
            <a:ext cx="4800600" cy="584775"/>
          </a:xfrm>
          <a:prstGeom prst="rect">
            <a:avLst/>
          </a:prstGeom>
          <a:noFill/>
          <a:ln w="9525">
            <a:noFill/>
            <a:miter lim="800000"/>
            <a:headEnd/>
            <a:tailEnd/>
          </a:ln>
        </p:spPr>
        <p:txBody>
          <a:bodyPr>
            <a:spAutoFit/>
          </a:bodyPr>
          <a:lstStyle/>
          <a:p>
            <a:pPr>
              <a:spcBef>
                <a:spcPct val="50000"/>
              </a:spcBef>
              <a:buClr>
                <a:schemeClr val="hlink"/>
              </a:buClr>
            </a:pPr>
            <a:r>
              <a:rPr kumimoji="1" lang="en-US" altLang="zh-CN" sz="3200" dirty="0" smtClean="0">
                <a:solidFill>
                  <a:srgbClr val="006600"/>
                </a:solidFill>
                <a:latin typeface="Times New Roman" pitchFamily="18" charset="0"/>
                <a:ea typeface="+mn-ea"/>
                <a:cs typeface="Times New Roman" pitchFamily="18" charset="0"/>
              </a:rPr>
              <a:t>13.3.2   </a:t>
            </a:r>
            <a:r>
              <a:rPr kumimoji="1" lang="zh-CN" altLang="en-US" sz="3200" dirty="0">
                <a:solidFill>
                  <a:srgbClr val="006600"/>
                </a:solidFill>
                <a:latin typeface="Times New Roman" pitchFamily="18" charset="0"/>
                <a:ea typeface="+mn-ea"/>
                <a:cs typeface="Times New Roman" pitchFamily="18" charset="0"/>
              </a:rPr>
              <a:t>晶体场理论</a:t>
            </a:r>
          </a:p>
        </p:txBody>
      </p:sp>
      <p:sp>
        <p:nvSpPr>
          <p:cNvPr id="57349" name="Rectangle 5"/>
          <p:cNvSpPr>
            <a:spLocks noChangeArrowheads="1"/>
          </p:cNvSpPr>
          <p:nvPr/>
        </p:nvSpPr>
        <p:spPr bwMode="auto">
          <a:xfrm>
            <a:off x="1600200" y="3733800"/>
            <a:ext cx="6400800" cy="584775"/>
          </a:xfrm>
          <a:prstGeom prst="rect">
            <a:avLst/>
          </a:prstGeom>
          <a:noFill/>
          <a:ln w="9525">
            <a:noFill/>
            <a:miter lim="800000"/>
            <a:headEnd/>
            <a:tailEnd/>
          </a:ln>
        </p:spPr>
        <p:txBody>
          <a:bodyPr wrap="square">
            <a:spAutoFit/>
          </a:bodyPr>
          <a:lstStyle/>
          <a:p>
            <a:pPr>
              <a:spcBef>
                <a:spcPct val="50000"/>
              </a:spcBef>
              <a:buClr>
                <a:schemeClr val="hlink"/>
              </a:buClr>
            </a:pPr>
            <a:r>
              <a:rPr kumimoji="1" lang="en-US" altLang="zh-CN" sz="3200" dirty="0">
                <a:solidFill>
                  <a:srgbClr val="006600"/>
                </a:solidFill>
                <a:latin typeface="Times New Roman" pitchFamily="18" charset="0"/>
                <a:ea typeface="+mn-ea"/>
                <a:cs typeface="Times New Roman" pitchFamily="18" charset="0"/>
              </a:rPr>
              <a:t>*</a:t>
            </a:r>
            <a:r>
              <a:rPr kumimoji="1" lang="en-US" altLang="zh-CN" sz="3200" dirty="0" smtClean="0">
                <a:solidFill>
                  <a:srgbClr val="006600"/>
                </a:solidFill>
                <a:latin typeface="Times New Roman" pitchFamily="18" charset="0"/>
                <a:ea typeface="+mn-ea"/>
                <a:cs typeface="Times New Roman" pitchFamily="18" charset="0"/>
              </a:rPr>
              <a:t>13.3.3   </a:t>
            </a:r>
            <a:r>
              <a:rPr kumimoji="1" lang="zh-CN" altLang="en-US" sz="3200" dirty="0" smtClean="0">
                <a:solidFill>
                  <a:srgbClr val="006600"/>
                </a:solidFill>
                <a:latin typeface="Times New Roman" pitchFamily="18" charset="0"/>
                <a:ea typeface="+mn-ea"/>
                <a:cs typeface="Times New Roman" pitchFamily="18" charset="0"/>
              </a:rPr>
              <a:t>配体场理论简介 （自学）</a:t>
            </a:r>
            <a:endParaRPr kumimoji="1" lang="zh-CN" altLang="en-US" sz="3200" dirty="0">
              <a:solidFill>
                <a:srgbClr val="006600"/>
              </a:solidFill>
              <a:latin typeface="Times New Roman" pitchFamily="18" charset="0"/>
              <a:ea typeface="+mn-ea"/>
              <a:cs typeface="Times New Roman" pitchFamily="18" charset="0"/>
            </a:endParaRPr>
          </a:p>
        </p:txBody>
      </p:sp>
      <p:sp>
        <p:nvSpPr>
          <p:cNvPr id="7" name="灯片编号占位符 6"/>
          <p:cNvSpPr>
            <a:spLocks noGrp="1"/>
          </p:cNvSpPr>
          <p:nvPr>
            <p:ph type="sldNum" sz="quarter" idx="12"/>
          </p:nvPr>
        </p:nvSpPr>
        <p:spPr/>
        <p:txBody>
          <a:bodyPr/>
          <a:lstStyle/>
          <a:p>
            <a:pPr>
              <a:defRPr/>
            </a:pPr>
            <a:fld id="{EA22F68D-8FDD-47CE-AB41-88183EF542CE}" type="slidenum">
              <a:rPr lang="en-US" altLang="zh-CN" smtClean="0"/>
              <a:pPr>
                <a:defRPr/>
              </a:pPr>
              <a:t>34</a:t>
            </a:fld>
            <a:endParaRPr lang="en-US" altLang="zh-CN"/>
          </a:p>
        </p:txBody>
      </p:sp>
      <p:sp>
        <p:nvSpPr>
          <p:cNvPr id="8" name="Rectangle 5"/>
          <p:cNvSpPr>
            <a:spLocks noChangeArrowheads="1"/>
          </p:cNvSpPr>
          <p:nvPr/>
        </p:nvSpPr>
        <p:spPr bwMode="auto">
          <a:xfrm>
            <a:off x="1600200" y="4596825"/>
            <a:ext cx="5729287" cy="584775"/>
          </a:xfrm>
          <a:prstGeom prst="rect">
            <a:avLst/>
          </a:prstGeom>
          <a:noFill/>
          <a:ln w="9525">
            <a:noFill/>
            <a:miter lim="800000"/>
            <a:headEnd/>
            <a:tailEnd/>
          </a:ln>
        </p:spPr>
        <p:txBody>
          <a:bodyPr>
            <a:spAutoFit/>
          </a:bodyPr>
          <a:lstStyle/>
          <a:p>
            <a:pPr>
              <a:spcBef>
                <a:spcPct val="50000"/>
              </a:spcBef>
              <a:buClr>
                <a:schemeClr val="hlink"/>
              </a:buClr>
            </a:pPr>
            <a:r>
              <a:rPr kumimoji="1" lang="en-US" altLang="zh-CN" sz="3200" dirty="0">
                <a:solidFill>
                  <a:srgbClr val="006600"/>
                </a:solidFill>
                <a:latin typeface="Times New Roman" pitchFamily="18" charset="0"/>
                <a:ea typeface="+mn-ea"/>
                <a:cs typeface="Times New Roman" pitchFamily="18" charset="0"/>
              </a:rPr>
              <a:t>*</a:t>
            </a:r>
            <a:r>
              <a:rPr kumimoji="1" lang="en-US" altLang="zh-CN" sz="3200" dirty="0" smtClean="0">
                <a:solidFill>
                  <a:srgbClr val="006600"/>
                </a:solidFill>
                <a:latin typeface="Times New Roman" pitchFamily="18" charset="0"/>
                <a:ea typeface="+mn-ea"/>
                <a:cs typeface="Times New Roman" pitchFamily="18" charset="0"/>
              </a:rPr>
              <a:t>13.3.4   </a:t>
            </a:r>
            <a:r>
              <a:rPr kumimoji="1" lang="zh-CN" altLang="en-US" sz="3200" dirty="0" smtClean="0">
                <a:solidFill>
                  <a:srgbClr val="006600"/>
                </a:solidFill>
                <a:latin typeface="Times New Roman" pitchFamily="18" charset="0"/>
                <a:ea typeface="+mn-ea"/>
                <a:cs typeface="Times New Roman" pitchFamily="18" charset="0"/>
              </a:rPr>
              <a:t>非经典配合物（自学）</a:t>
            </a:r>
            <a:endParaRPr kumimoji="1" lang="zh-CN" altLang="en-US" sz="3200" dirty="0">
              <a:solidFill>
                <a:srgbClr val="006600"/>
              </a:solidFill>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04800" y="1600200"/>
            <a:ext cx="8305800" cy="4918269"/>
          </a:xfrm>
          <a:prstGeom prst="rect">
            <a:avLst/>
          </a:prstGeom>
          <a:noFill/>
          <a:ln w="9525" algn="ctr">
            <a:noFill/>
            <a:miter lim="800000"/>
            <a:headEnd/>
            <a:tailEnd/>
          </a:ln>
        </p:spPr>
        <p:txBody>
          <a:bodyPr wrap="square">
            <a:spAutoFit/>
          </a:bodyPr>
          <a:lstStyle/>
          <a:p>
            <a:pPr marL="342900" indent="-342900">
              <a:lnSpc>
                <a:spcPct val="120000"/>
              </a:lnSpc>
              <a:spcBef>
                <a:spcPct val="20000"/>
              </a:spcBef>
            </a:pPr>
            <a:r>
              <a:rPr lang="en-US" altLang="zh-CN" sz="2800" dirty="0" smtClean="0">
                <a:latin typeface="Times New Roman" pitchFamily="18" charset="0"/>
              </a:rPr>
              <a:t>(</a:t>
            </a:r>
            <a:r>
              <a:rPr lang="en-US" altLang="zh-CN" sz="2800" dirty="0">
                <a:latin typeface="Times New Roman" pitchFamily="18" charset="0"/>
              </a:rPr>
              <a:t>1)</a:t>
            </a:r>
            <a:r>
              <a:rPr lang="en-US" altLang="zh-CN" sz="2800" dirty="0"/>
              <a:t> </a:t>
            </a:r>
            <a:r>
              <a:rPr lang="zh-CN" altLang="en-US" sz="2800" dirty="0"/>
              <a:t>形成体</a:t>
            </a:r>
            <a:r>
              <a:rPr lang="en-US" altLang="zh-CN" sz="2800" dirty="0">
                <a:latin typeface="Times New Roman" pitchFamily="18" charset="0"/>
              </a:rPr>
              <a:t>(M</a:t>
            </a:r>
            <a:r>
              <a:rPr lang="en-US" altLang="zh-CN" sz="2800" dirty="0" smtClean="0">
                <a:latin typeface="Times New Roman" pitchFamily="18" charset="0"/>
              </a:rPr>
              <a:t>)</a:t>
            </a:r>
            <a:r>
              <a:rPr lang="zh-CN" altLang="en-US" sz="2800" dirty="0" smtClean="0">
                <a:latin typeface="Times New Roman" pitchFamily="18" charset="0"/>
              </a:rPr>
              <a:t> </a:t>
            </a:r>
            <a:r>
              <a:rPr lang="zh-CN" altLang="en-US" sz="2800" dirty="0" smtClean="0">
                <a:solidFill>
                  <a:srgbClr val="FF0000"/>
                </a:solidFill>
              </a:rPr>
              <a:t>有空轨道，</a:t>
            </a:r>
            <a:r>
              <a:rPr lang="zh-CN" altLang="en-US" sz="2800" dirty="0" smtClean="0"/>
              <a:t>配</a:t>
            </a:r>
            <a:r>
              <a:rPr lang="zh-CN" altLang="en-US" sz="2800" dirty="0"/>
              <a:t>位体</a:t>
            </a:r>
            <a:r>
              <a:rPr lang="en-US" altLang="zh-CN" sz="2800" dirty="0">
                <a:latin typeface="Times New Roman" pitchFamily="18" charset="0"/>
              </a:rPr>
              <a:t>(L</a:t>
            </a:r>
            <a:r>
              <a:rPr lang="en-US" altLang="zh-CN" sz="2800" dirty="0" smtClean="0">
                <a:latin typeface="Times New Roman" pitchFamily="18" charset="0"/>
              </a:rPr>
              <a:t>)</a:t>
            </a:r>
            <a:r>
              <a:rPr lang="zh-CN" altLang="en-US" sz="2800" dirty="0" smtClean="0">
                <a:latin typeface="Times New Roman" pitchFamily="18" charset="0"/>
              </a:rPr>
              <a:t> </a:t>
            </a:r>
            <a:r>
              <a:rPr lang="zh-CN" altLang="en-US" sz="2800" dirty="0" smtClean="0"/>
              <a:t>有</a:t>
            </a:r>
            <a:r>
              <a:rPr lang="zh-CN" altLang="en-US" sz="2800" dirty="0" smtClean="0">
                <a:solidFill>
                  <a:srgbClr val="FF0000"/>
                </a:solidFill>
              </a:rPr>
              <a:t>孤对电子，</a:t>
            </a:r>
            <a:endParaRPr lang="zh-CN" altLang="en-US" sz="2800" dirty="0">
              <a:solidFill>
                <a:srgbClr val="FF0000"/>
              </a:solidFill>
            </a:endParaRPr>
          </a:p>
          <a:p>
            <a:pPr marL="342900" indent="-342900">
              <a:lnSpc>
                <a:spcPct val="120000"/>
              </a:lnSpc>
              <a:spcBef>
                <a:spcPct val="20000"/>
              </a:spcBef>
            </a:pPr>
            <a:r>
              <a:rPr lang="zh-CN" altLang="en-US" sz="2800" dirty="0"/>
              <a:t>     二者形成</a:t>
            </a:r>
            <a:r>
              <a:rPr lang="zh-CN" altLang="en-US" sz="2800" dirty="0" smtClean="0"/>
              <a:t>配位键 </a:t>
            </a:r>
            <a:r>
              <a:rPr lang="en-US" altLang="zh-CN" sz="2800" dirty="0" smtClean="0">
                <a:solidFill>
                  <a:srgbClr val="FF0000"/>
                </a:solidFill>
                <a:latin typeface="Times New Roman" pitchFamily="18" charset="0"/>
              </a:rPr>
              <a:t>M</a:t>
            </a:r>
            <a:r>
              <a:rPr lang="en-US" altLang="zh-CN" sz="2800" dirty="0">
                <a:solidFill>
                  <a:srgbClr val="FF0000"/>
                </a:solidFill>
                <a:latin typeface="Times New Roman" pitchFamily="18" charset="0"/>
                <a:sym typeface="Symbol" pitchFamily="18" charset="2"/>
              </a:rPr>
              <a:t></a:t>
            </a:r>
            <a:r>
              <a:rPr lang="en-US" altLang="zh-CN" sz="2800" dirty="0">
                <a:solidFill>
                  <a:srgbClr val="FF0000"/>
                </a:solidFill>
                <a:latin typeface="Times New Roman" pitchFamily="18" charset="0"/>
              </a:rPr>
              <a:t>L</a:t>
            </a:r>
          </a:p>
          <a:p>
            <a:pPr>
              <a:lnSpc>
                <a:spcPct val="120000"/>
              </a:lnSpc>
            </a:pPr>
            <a:r>
              <a:rPr lang="en-US" altLang="zh-CN" sz="2800" dirty="0">
                <a:latin typeface="Times New Roman" pitchFamily="18" charset="0"/>
              </a:rPr>
              <a:t>(2) </a:t>
            </a:r>
            <a:r>
              <a:rPr lang="zh-CN" altLang="en-US" sz="2800" dirty="0">
                <a:solidFill>
                  <a:srgbClr val="FF0000"/>
                </a:solidFill>
              </a:rPr>
              <a:t>形成体</a:t>
            </a:r>
            <a:r>
              <a:rPr lang="en-US" altLang="zh-CN" sz="2800" dirty="0"/>
              <a:t>(</a:t>
            </a:r>
            <a:r>
              <a:rPr lang="zh-CN" altLang="en-US" sz="2800" dirty="0"/>
              <a:t>中心离子</a:t>
            </a:r>
            <a:r>
              <a:rPr lang="en-US" altLang="zh-CN" sz="2800" dirty="0"/>
              <a:t>)</a:t>
            </a:r>
            <a:r>
              <a:rPr lang="zh-CN" altLang="en-US" sz="2800" dirty="0"/>
              <a:t>采用杂化轨道</a:t>
            </a:r>
            <a:r>
              <a:rPr lang="zh-CN" altLang="en-US" sz="2800" dirty="0" smtClean="0"/>
              <a:t>成键，</a:t>
            </a:r>
            <a:r>
              <a:rPr lang="zh-CN" altLang="en-US" sz="2800" dirty="0" smtClean="0">
                <a:latin typeface="Times New Roman" pitchFamily="18" charset="0"/>
                <a:cs typeface="Times New Roman" pitchFamily="18" charset="0"/>
              </a:rPr>
              <a:t>根据杂化情况可将配离子分为</a:t>
            </a:r>
            <a:r>
              <a:rPr lang="zh-CN" altLang="en-US" sz="2800" dirty="0" smtClean="0">
                <a:solidFill>
                  <a:srgbClr val="0000FF"/>
                </a:solidFill>
                <a:latin typeface="Times New Roman" pitchFamily="18" charset="0"/>
                <a:cs typeface="Times New Roman" pitchFamily="18" charset="0"/>
              </a:rPr>
              <a:t>内轨型</a:t>
            </a:r>
            <a:r>
              <a:rPr lang="zh-CN" altLang="en-US" sz="2800" dirty="0" smtClean="0">
                <a:latin typeface="Times New Roman" pitchFamily="18" charset="0"/>
                <a:cs typeface="Times New Roman" pitchFamily="18" charset="0"/>
              </a:rPr>
              <a:t>和</a:t>
            </a:r>
            <a:r>
              <a:rPr lang="zh-CN" altLang="en-US" sz="2800" dirty="0" smtClean="0">
                <a:solidFill>
                  <a:srgbClr val="0000FF"/>
                </a:solidFill>
                <a:latin typeface="Times New Roman" pitchFamily="18" charset="0"/>
                <a:cs typeface="Times New Roman" pitchFamily="18" charset="0"/>
              </a:rPr>
              <a:t>外轨型。</a:t>
            </a:r>
            <a:endParaRPr lang="en-US" altLang="zh-CN" sz="2800" dirty="0" smtClean="0">
              <a:solidFill>
                <a:srgbClr val="0000FF"/>
              </a:solidFill>
              <a:latin typeface="Times New Roman" pitchFamily="18" charset="0"/>
              <a:cs typeface="Times New Roman" pitchFamily="18" charset="0"/>
            </a:endParaRPr>
          </a:p>
          <a:p>
            <a:pPr>
              <a:lnSpc>
                <a:spcPct val="120000"/>
              </a:lnSpc>
            </a:pPr>
            <a:r>
              <a:rPr lang="zh-CN" altLang="en-US" sz="2800" dirty="0" smtClean="0">
                <a:solidFill>
                  <a:srgbClr val="FF0000"/>
                </a:solidFill>
                <a:latin typeface="Times New Roman" pitchFamily="18" charset="0"/>
                <a:cs typeface="Times New Roman" pitchFamily="18" charset="0"/>
              </a:rPr>
              <a:t>     稳定性</a:t>
            </a:r>
            <a:r>
              <a:rPr lang="zh-CN" altLang="en-US" sz="2800" dirty="0" smtClean="0">
                <a:latin typeface="Times New Roman" pitchFamily="18" charset="0"/>
                <a:cs typeface="Times New Roman" pitchFamily="18" charset="0"/>
              </a:rPr>
              <a:t>：内轨型</a:t>
            </a:r>
            <a:r>
              <a:rPr lang="en-US" altLang="zh-CN" sz="2800" dirty="0" smtClean="0">
                <a:latin typeface="Times New Roman" pitchFamily="18" charset="0"/>
                <a:cs typeface="Times New Roman" pitchFamily="18" charset="0"/>
              </a:rPr>
              <a:t>&gt;</a:t>
            </a:r>
            <a:r>
              <a:rPr lang="zh-CN" altLang="en-US" sz="2800" dirty="0" smtClean="0">
                <a:latin typeface="Times New Roman" pitchFamily="18" charset="0"/>
                <a:cs typeface="Times New Roman" pitchFamily="18" charset="0"/>
              </a:rPr>
              <a:t>外轨型</a:t>
            </a:r>
            <a:r>
              <a:rPr lang="en-US" altLang="zh-CN" sz="2800" dirty="0" smtClean="0">
                <a:latin typeface="Times New Roman" pitchFamily="18" charset="0"/>
                <a:cs typeface="Times New Roman" pitchFamily="18" charset="0"/>
              </a:rPr>
              <a:t>;</a:t>
            </a:r>
          </a:p>
          <a:p>
            <a:pPr>
              <a:lnSpc>
                <a:spcPct val="120000"/>
              </a:lnSpc>
            </a:pPr>
            <a:r>
              <a:rPr lang="en-US" altLang="zh-CN" sz="2800" dirty="0" smtClean="0">
                <a:latin typeface="Times New Roman" pitchFamily="18" charset="0"/>
                <a:cs typeface="Times New Roman" pitchFamily="18" charset="0"/>
              </a:rPr>
              <a:t>(3) </a:t>
            </a:r>
            <a:r>
              <a:rPr lang="zh-CN" altLang="en-US" sz="2800" dirty="0" smtClean="0">
                <a:solidFill>
                  <a:srgbClr val="FF0000"/>
                </a:solidFill>
                <a:latin typeface="Times New Roman" pitchFamily="18" charset="0"/>
                <a:cs typeface="Times New Roman" pitchFamily="18" charset="0"/>
              </a:rPr>
              <a:t>磁性</a:t>
            </a:r>
            <a:r>
              <a:rPr lang="zh-CN" altLang="en-US" sz="2800" dirty="0" smtClean="0">
                <a:latin typeface="Times New Roman" pitchFamily="18" charset="0"/>
                <a:cs typeface="Times New Roman" pitchFamily="18" charset="0"/>
              </a:rPr>
              <a:t>：可分为</a:t>
            </a:r>
            <a:r>
              <a:rPr lang="zh-CN" altLang="en-US" sz="2800" dirty="0" smtClean="0">
                <a:solidFill>
                  <a:srgbClr val="0000FF"/>
                </a:solidFill>
                <a:latin typeface="Times New Roman" pitchFamily="18" charset="0"/>
                <a:cs typeface="Times New Roman" pitchFamily="18" charset="0"/>
              </a:rPr>
              <a:t>顺磁</a:t>
            </a:r>
            <a:r>
              <a:rPr lang="zh-CN" altLang="en-US" sz="2800" dirty="0" smtClean="0">
                <a:latin typeface="Times New Roman" pitchFamily="18" charset="0"/>
                <a:cs typeface="Times New Roman" pitchFamily="18" charset="0"/>
              </a:rPr>
              <a:t>性分子和</a:t>
            </a:r>
            <a:r>
              <a:rPr lang="zh-CN" altLang="en-US" sz="2800" dirty="0" smtClean="0">
                <a:solidFill>
                  <a:srgbClr val="0000FF"/>
                </a:solidFill>
                <a:latin typeface="Times New Roman" pitchFamily="18" charset="0"/>
                <a:cs typeface="Times New Roman" pitchFamily="18" charset="0"/>
              </a:rPr>
              <a:t>反磁</a:t>
            </a:r>
            <a:r>
              <a:rPr lang="zh-CN" altLang="en-US" sz="2800" dirty="0" smtClean="0">
                <a:latin typeface="Times New Roman" pitchFamily="18" charset="0"/>
                <a:cs typeface="Times New Roman" pitchFamily="18" charset="0"/>
              </a:rPr>
              <a:t>性分子； </a:t>
            </a:r>
            <a:endParaRPr lang="en-US" altLang="zh-CN" sz="2800" dirty="0" smtClean="0">
              <a:latin typeface="Times New Roman" pitchFamily="18" charset="0"/>
              <a:cs typeface="Times New Roman" pitchFamily="18" charset="0"/>
            </a:endParaRPr>
          </a:p>
          <a:p>
            <a:pPr>
              <a:lnSpc>
                <a:spcPct val="120000"/>
              </a:lnSpc>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外轨型</a:t>
            </a:r>
            <a:r>
              <a:rPr lang="en-US" altLang="zh-CN" sz="2800" dirty="0" smtClean="0">
                <a:latin typeface="Times New Roman" pitchFamily="18" charset="0"/>
                <a:cs typeface="Times New Roman" pitchFamily="18" charset="0"/>
              </a:rPr>
              <a:t>&gt;</a:t>
            </a:r>
            <a:r>
              <a:rPr lang="zh-CN" altLang="en-US" sz="2800" dirty="0" smtClean="0">
                <a:latin typeface="Times New Roman" pitchFamily="18" charset="0"/>
                <a:cs typeface="Times New Roman" pitchFamily="18" charset="0"/>
              </a:rPr>
              <a:t>内轨型，具体可由单电子数或</a:t>
            </a:r>
            <a:endParaRPr lang="en-US" altLang="zh-CN" sz="2800" dirty="0" smtClean="0">
              <a:latin typeface="Times New Roman" pitchFamily="18" charset="0"/>
              <a:cs typeface="Times New Roman" pitchFamily="18" charset="0"/>
            </a:endParaRPr>
          </a:p>
          <a:p>
            <a:pPr>
              <a:lnSpc>
                <a:spcPct val="120000"/>
              </a:lnSpc>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磁矩大小判断；</a:t>
            </a:r>
          </a:p>
          <a:p>
            <a:pPr marL="342900" indent="-342900">
              <a:lnSpc>
                <a:spcPct val="120000"/>
              </a:lnSpc>
              <a:spcBef>
                <a:spcPct val="20000"/>
              </a:spcBef>
            </a:pPr>
            <a:r>
              <a:rPr lang="en-US" altLang="zh-CN" sz="2800" dirty="0" smtClean="0">
                <a:latin typeface="Times New Roman" pitchFamily="18" charset="0"/>
              </a:rPr>
              <a:t>(4) </a:t>
            </a:r>
            <a:r>
              <a:rPr lang="zh-CN" altLang="en-US" sz="2800" dirty="0"/>
              <a:t>杂化方式与空间构型有关</a:t>
            </a:r>
          </a:p>
        </p:txBody>
      </p:sp>
      <p:sp>
        <p:nvSpPr>
          <p:cNvPr id="4" name="灯片编号占位符 3"/>
          <p:cNvSpPr>
            <a:spLocks noGrp="1"/>
          </p:cNvSpPr>
          <p:nvPr>
            <p:ph type="sldNum" sz="quarter" idx="12"/>
          </p:nvPr>
        </p:nvSpPr>
        <p:spPr/>
        <p:txBody>
          <a:bodyPr/>
          <a:lstStyle/>
          <a:p>
            <a:pPr>
              <a:defRPr/>
            </a:pPr>
            <a:fld id="{1E39ABA8-C719-4038-AA13-797BF967B576}" type="slidenum">
              <a:rPr lang="en-US" altLang="zh-CN" smtClean="0"/>
              <a:pPr>
                <a:defRPr/>
              </a:pPr>
              <a:t>35</a:t>
            </a:fld>
            <a:endParaRPr lang="en-US" altLang="zh-CN"/>
          </a:p>
        </p:txBody>
      </p:sp>
      <p:sp>
        <p:nvSpPr>
          <p:cNvPr id="6" name="Rectangle 3">
            <a:hlinkClick r:id="rId2" action="ppaction://hlinksldjump"/>
          </p:cNvPr>
          <p:cNvSpPr>
            <a:spLocks noChangeArrowheads="1"/>
          </p:cNvSpPr>
          <p:nvPr/>
        </p:nvSpPr>
        <p:spPr bwMode="auto">
          <a:xfrm>
            <a:off x="2409825" y="152400"/>
            <a:ext cx="4371975" cy="584775"/>
          </a:xfrm>
          <a:prstGeom prst="rect">
            <a:avLst/>
          </a:prstGeom>
          <a:noFill/>
          <a:ln w="9525">
            <a:noFill/>
            <a:miter lim="800000"/>
            <a:headEnd/>
            <a:tailEnd/>
          </a:ln>
        </p:spPr>
        <p:txBody>
          <a:bodyPr>
            <a:spAutoFit/>
          </a:bodyPr>
          <a:lstStyle/>
          <a:p>
            <a:pPr>
              <a:spcBef>
                <a:spcPct val="50000"/>
              </a:spcBef>
              <a:buClr>
                <a:schemeClr val="hlink"/>
              </a:buClr>
            </a:pPr>
            <a:r>
              <a:rPr kumimoji="1" lang="en-US" altLang="zh-CN" sz="3200" dirty="0" smtClean="0">
                <a:solidFill>
                  <a:srgbClr val="006600"/>
                </a:solidFill>
                <a:latin typeface="Times New Roman" pitchFamily="18" charset="0"/>
                <a:ea typeface="+mn-ea"/>
                <a:cs typeface="Times New Roman" pitchFamily="18" charset="0"/>
              </a:rPr>
              <a:t>13.3.1   </a:t>
            </a:r>
            <a:r>
              <a:rPr kumimoji="1" lang="zh-CN" altLang="en-US" sz="3200" dirty="0">
                <a:solidFill>
                  <a:srgbClr val="006600"/>
                </a:solidFill>
                <a:latin typeface="Times New Roman" pitchFamily="18" charset="0"/>
                <a:ea typeface="+mn-ea"/>
                <a:cs typeface="Times New Roman" pitchFamily="18" charset="0"/>
              </a:rPr>
              <a:t>价键理论</a:t>
            </a:r>
          </a:p>
        </p:txBody>
      </p:sp>
      <p:sp>
        <p:nvSpPr>
          <p:cNvPr id="7" name="矩形 6"/>
          <p:cNvSpPr/>
          <p:nvPr/>
        </p:nvSpPr>
        <p:spPr>
          <a:xfrm>
            <a:off x="358929" y="762000"/>
            <a:ext cx="3070071" cy="781752"/>
          </a:xfrm>
          <a:prstGeom prst="rect">
            <a:avLst/>
          </a:prstGeom>
        </p:spPr>
        <p:txBody>
          <a:bodyPr wrap="none">
            <a:spAutoFit/>
          </a:bodyPr>
          <a:lstStyle/>
          <a:p>
            <a:pPr marL="342900" indent="-342900">
              <a:lnSpc>
                <a:spcPct val="160000"/>
              </a:lnSpc>
              <a:spcBef>
                <a:spcPct val="20000"/>
              </a:spcBef>
            </a:pPr>
            <a:r>
              <a:rPr lang="zh-CN" altLang="en-US" sz="2800" dirty="0" smtClean="0">
                <a:solidFill>
                  <a:srgbClr val="0000FF"/>
                </a:solidFill>
              </a:rPr>
              <a:t>价键理论的要点：</a:t>
            </a:r>
            <a:endParaRPr lang="zh-CN" altLang="en-US" sz="2800" dirty="0">
              <a:solidFill>
                <a:srgbClr val="0000FF"/>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234D4F8-43BF-414E-893A-9BA6B15EB9B2}" type="slidenum">
              <a:rPr lang="en-US" altLang="zh-CN"/>
              <a:pPr/>
              <a:t>36</a:t>
            </a:fld>
            <a:endParaRPr lang="en-US" altLang="zh-CN"/>
          </a:p>
        </p:txBody>
      </p:sp>
      <p:sp>
        <p:nvSpPr>
          <p:cNvPr id="316420" name="Rectangle 4"/>
          <p:cNvSpPr>
            <a:spLocks noChangeArrowheads="1"/>
          </p:cNvSpPr>
          <p:nvPr/>
        </p:nvSpPr>
        <p:spPr bwMode="auto">
          <a:xfrm>
            <a:off x="306387" y="1371600"/>
            <a:ext cx="8532813" cy="3539430"/>
          </a:xfrm>
          <a:prstGeom prst="rect">
            <a:avLst/>
          </a:prstGeom>
          <a:noFill/>
          <a:ln w="9525">
            <a:noFill/>
            <a:miter lim="800000"/>
            <a:headEnd/>
            <a:tailEnd/>
          </a:ln>
          <a:effectLst/>
        </p:spPr>
        <p:txBody>
          <a:bodyPr>
            <a:spAutoFit/>
          </a:bodyPr>
          <a:lstStyle/>
          <a:p>
            <a:pPr>
              <a:lnSpc>
                <a:spcPct val="125000"/>
              </a:lnSpc>
              <a:spcBef>
                <a:spcPct val="50000"/>
              </a:spcBef>
            </a:pPr>
            <a:r>
              <a:rPr kumimoji="1" lang="zh-CN" altLang="en-US" sz="2800" b="1" dirty="0" smtClean="0">
                <a:latin typeface="Times New Roman" pitchFamily="18" charset="0"/>
              </a:rPr>
              <a:t>    若</a:t>
            </a:r>
            <a:r>
              <a:rPr kumimoji="1" lang="zh-CN" altLang="en-US" sz="2800" b="1" dirty="0">
                <a:latin typeface="Times New Roman" pitchFamily="18" charset="0"/>
              </a:rPr>
              <a:t>中心参与杂化的价层轨道属</a:t>
            </a:r>
            <a:r>
              <a:rPr kumimoji="1" lang="zh-CN" altLang="en-US" sz="2800" b="1" dirty="0">
                <a:solidFill>
                  <a:srgbClr val="FF0000"/>
                </a:solidFill>
                <a:latin typeface="Times New Roman" pitchFamily="18" charset="0"/>
              </a:rPr>
              <a:t>同一主层</a:t>
            </a:r>
            <a:r>
              <a:rPr kumimoji="1" lang="zh-CN" altLang="en-US" sz="2800" b="1" dirty="0">
                <a:latin typeface="Times New Roman" pitchFamily="18" charset="0"/>
              </a:rPr>
              <a:t>，即采取</a:t>
            </a:r>
            <a:r>
              <a:rPr kumimoji="1" lang="en-US" altLang="zh-CN" sz="2800" b="1" dirty="0">
                <a:solidFill>
                  <a:srgbClr val="0000FF"/>
                </a:solidFill>
                <a:latin typeface="Times New Roman" pitchFamily="18" charset="0"/>
              </a:rPr>
              <a:t>ns </a:t>
            </a:r>
            <a:r>
              <a:rPr kumimoji="1" lang="en-US" altLang="zh-CN" sz="2800" b="1" dirty="0" err="1">
                <a:solidFill>
                  <a:srgbClr val="0000FF"/>
                </a:solidFill>
                <a:latin typeface="Times New Roman" pitchFamily="18" charset="0"/>
              </a:rPr>
              <a:t>np</a:t>
            </a: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nd</a:t>
            </a:r>
            <a:r>
              <a:rPr kumimoji="1" lang="zh-CN" altLang="en-US" sz="2800" b="1" dirty="0">
                <a:latin typeface="Times New Roman" pitchFamily="18" charset="0"/>
              </a:rPr>
              <a:t>杂化，</a:t>
            </a:r>
            <a:r>
              <a:rPr kumimoji="1" lang="en-US" altLang="zh-CN" sz="2800" b="1" dirty="0">
                <a:latin typeface="Times New Roman" pitchFamily="18" charset="0"/>
              </a:rPr>
              <a:t>d</a:t>
            </a:r>
            <a:r>
              <a:rPr kumimoji="1" lang="zh-CN" altLang="en-US" sz="2800" b="1" dirty="0">
                <a:latin typeface="Times New Roman" pitchFamily="18" charset="0"/>
              </a:rPr>
              <a:t>轨道在</a:t>
            </a:r>
            <a:r>
              <a:rPr kumimoji="1" lang="en-US" altLang="zh-CN" sz="2800" b="1" dirty="0">
                <a:latin typeface="Times New Roman" pitchFamily="18" charset="0"/>
              </a:rPr>
              <a:t>s</a:t>
            </a:r>
            <a:r>
              <a:rPr kumimoji="1" lang="zh-CN" altLang="en-US" sz="2800" b="1" dirty="0">
                <a:latin typeface="Times New Roman" pitchFamily="18" charset="0"/>
              </a:rPr>
              <a:t>和</a:t>
            </a:r>
            <a:r>
              <a:rPr kumimoji="1" lang="en-US" altLang="zh-CN" sz="2800" b="1" dirty="0">
                <a:latin typeface="Times New Roman" pitchFamily="18" charset="0"/>
              </a:rPr>
              <a:t>p</a:t>
            </a:r>
            <a:r>
              <a:rPr kumimoji="1" lang="zh-CN" altLang="en-US" sz="2800" b="1" dirty="0">
                <a:latin typeface="Times New Roman" pitchFamily="18" charset="0"/>
              </a:rPr>
              <a:t>轨道的外侧，形成的配合物被称为</a:t>
            </a:r>
            <a:r>
              <a:rPr kumimoji="1" lang="zh-CN" altLang="en-US" sz="2800" b="1" dirty="0">
                <a:solidFill>
                  <a:srgbClr val="0000FF"/>
                </a:solidFill>
                <a:latin typeface="Times New Roman" pitchFamily="18" charset="0"/>
              </a:rPr>
              <a:t>外轨型</a:t>
            </a:r>
            <a:r>
              <a:rPr kumimoji="1" lang="zh-CN" altLang="en-US" sz="2800" b="1" dirty="0">
                <a:latin typeface="Times New Roman" pitchFamily="18" charset="0"/>
              </a:rPr>
              <a:t>配合物</a:t>
            </a:r>
            <a:r>
              <a:rPr kumimoji="1" lang="zh-CN" altLang="en-US" sz="2800" b="1" dirty="0">
                <a:solidFill>
                  <a:srgbClr val="0000CC"/>
                </a:solidFill>
                <a:latin typeface="Times New Roman" pitchFamily="18" charset="0"/>
              </a:rPr>
              <a:t>；</a:t>
            </a:r>
          </a:p>
          <a:p>
            <a:pPr>
              <a:lnSpc>
                <a:spcPct val="125000"/>
              </a:lnSpc>
              <a:spcBef>
                <a:spcPct val="50000"/>
              </a:spcBef>
            </a:pPr>
            <a:r>
              <a:rPr kumimoji="1" lang="zh-CN" altLang="en-US" sz="2800" b="1" dirty="0">
                <a:solidFill>
                  <a:srgbClr val="0000CC"/>
                </a:solidFill>
                <a:latin typeface="Times New Roman" pitchFamily="18" charset="0"/>
              </a:rPr>
              <a:t>     </a:t>
            </a:r>
            <a:r>
              <a:rPr kumimoji="1" lang="zh-CN" altLang="en-US" sz="2800" b="1" dirty="0" smtClean="0">
                <a:latin typeface="Times New Roman" pitchFamily="18" charset="0"/>
              </a:rPr>
              <a:t>若</a:t>
            </a:r>
            <a:r>
              <a:rPr kumimoji="1" lang="zh-CN" altLang="en-US" sz="2800" b="1" dirty="0">
                <a:latin typeface="Times New Roman" pitchFamily="18" charset="0"/>
              </a:rPr>
              <a:t>中心参与杂化的价层轨道</a:t>
            </a:r>
            <a:r>
              <a:rPr kumimoji="1" lang="zh-CN" altLang="en-US" sz="2800" b="1" dirty="0">
                <a:solidFill>
                  <a:srgbClr val="FF0000"/>
                </a:solidFill>
                <a:latin typeface="Times New Roman" pitchFamily="18" charset="0"/>
              </a:rPr>
              <a:t>不属同一主层</a:t>
            </a:r>
            <a:r>
              <a:rPr kumimoji="1" lang="zh-CN" altLang="en-US" sz="2800" b="1" dirty="0">
                <a:latin typeface="Times New Roman" pitchFamily="18" charset="0"/>
              </a:rPr>
              <a:t>，即采取</a:t>
            </a:r>
            <a:r>
              <a:rPr kumimoji="1" lang="en-US" altLang="zh-CN" sz="2800" b="1" dirty="0">
                <a:solidFill>
                  <a:srgbClr val="0000FF"/>
                </a:solidFill>
                <a:latin typeface="Times New Roman" pitchFamily="18" charset="0"/>
              </a:rPr>
              <a:t>(n</a:t>
            </a:r>
            <a:r>
              <a:rPr kumimoji="1" lang="zh-CN" altLang="en-US" sz="2800" b="1" dirty="0">
                <a:solidFill>
                  <a:srgbClr val="0000FF"/>
                </a:solidFill>
                <a:latin typeface="Times New Roman" pitchFamily="18" charset="0"/>
              </a:rPr>
              <a:t>－</a:t>
            </a:r>
            <a:r>
              <a:rPr kumimoji="1" lang="en-US" altLang="zh-CN" sz="2800" b="1" dirty="0">
                <a:solidFill>
                  <a:srgbClr val="0000FF"/>
                </a:solidFill>
                <a:latin typeface="Times New Roman" pitchFamily="18" charset="0"/>
              </a:rPr>
              <a:t>1)d ns </a:t>
            </a:r>
            <a:r>
              <a:rPr kumimoji="1" lang="en-US" altLang="zh-CN" sz="2800" b="1" dirty="0" err="1">
                <a:solidFill>
                  <a:srgbClr val="0000FF"/>
                </a:solidFill>
                <a:latin typeface="Times New Roman" pitchFamily="18" charset="0"/>
              </a:rPr>
              <a:t>np</a:t>
            </a:r>
            <a:r>
              <a:rPr kumimoji="1" lang="zh-CN" altLang="en-US" sz="2800" b="1" dirty="0">
                <a:latin typeface="Times New Roman" pitchFamily="18" charset="0"/>
              </a:rPr>
              <a:t>杂化</a:t>
            </a:r>
            <a:r>
              <a:rPr kumimoji="1" lang="zh-CN" altLang="en-US" sz="2800" b="1" dirty="0" smtClean="0">
                <a:latin typeface="Times New Roman" pitchFamily="18" charset="0"/>
              </a:rPr>
              <a:t>，</a:t>
            </a:r>
            <a:r>
              <a:rPr kumimoji="1" lang="en-US" altLang="zh-CN" sz="2800" b="1" dirty="0" smtClean="0">
                <a:latin typeface="Times New Roman" pitchFamily="18" charset="0"/>
              </a:rPr>
              <a:t>d</a:t>
            </a:r>
            <a:r>
              <a:rPr kumimoji="1" lang="zh-CN" altLang="en-US" sz="2800" b="1" dirty="0">
                <a:latin typeface="Times New Roman" pitchFamily="18" charset="0"/>
              </a:rPr>
              <a:t>轨道在</a:t>
            </a:r>
            <a:r>
              <a:rPr kumimoji="1" lang="en-US" altLang="zh-CN" sz="2800" b="1" dirty="0">
                <a:latin typeface="Times New Roman" pitchFamily="18" charset="0"/>
              </a:rPr>
              <a:t>s</a:t>
            </a:r>
            <a:r>
              <a:rPr kumimoji="1" lang="zh-CN" altLang="en-US" sz="2800" b="1" dirty="0">
                <a:latin typeface="Times New Roman" pitchFamily="18" charset="0"/>
              </a:rPr>
              <a:t>和</a:t>
            </a:r>
            <a:r>
              <a:rPr kumimoji="1" lang="en-US" altLang="zh-CN" sz="2800" b="1" dirty="0">
                <a:latin typeface="Times New Roman" pitchFamily="18" charset="0"/>
              </a:rPr>
              <a:t>p</a:t>
            </a:r>
            <a:r>
              <a:rPr kumimoji="1" lang="zh-CN" altLang="en-US" sz="2800" b="1" dirty="0">
                <a:latin typeface="Times New Roman" pitchFamily="18" charset="0"/>
              </a:rPr>
              <a:t>轨道的内层，形成的配合物被称为</a:t>
            </a:r>
            <a:r>
              <a:rPr kumimoji="1" lang="zh-CN" altLang="en-US" sz="2800" b="1" dirty="0">
                <a:solidFill>
                  <a:srgbClr val="0000FF"/>
                </a:solidFill>
                <a:latin typeface="Times New Roman" pitchFamily="18" charset="0"/>
              </a:rPr>
              <a:t>内轨型</a:t>
            </a:r>
            <a:r>
              <a:rPr kumimoji="1" lang="zh-CN" altLang="en-US" sz="2800" b="1" dirty="0">
                <a:latin typeface="Times New Roman" pitchFamily="18" charset="0"/>
              </a:rPr>
              <a:t>配合物</a:t>
            </a:r>
            <a:r>
              <a:rPr kumimoji="1" lang="zh-CN" altLang="en-US" sz="2800" b="1" dirty="0">
                <a:solidFill>
                  <a:srgbClr val="0000CC"/>
                </a:solidFill>
                <a:latin typeface="Times New Roman" pitchFamily="18" charset="0"/>
              </a:rPr>
              <a:t>。</a:t>
            </a:r>
          </a:p>
        </p:txBody>
      </p:sp>
      <p:sp>
        <p:nvSpPr>
          <p:cNvPr id="5" name="矩形 4"/>
          <p:cNvSpPr/>
          <p:nvPr/>
        </p:nvSpPr>
        <p:spPr>
          <a:xfrm>
            <a:off x="228600" y="381000"/>
            <a:ext cx="3879588" cy="630942"/>
          </a:xfrm>
          <a:prstGeom prst="rect">
            <a:avLst/>
          </a:prstGeom>
        </p:spPr>
        <p:txBody>
          <a:bodyPr wrap="none">
            <a:spAutoFit/>
          </a:bodyPr>
          <a:lstStyle/>
          <a:p>
            <a:pPr>
              <a:lnSpc>
                <a:spcPct val="125000"/>
              </a:lnSpc>
              <a:spcBef>
                <a:spcPct val="50000"/>
              </a:spcBef>
            </a:pPr>
            <a:r>
              <a:rPr kumimoji="1" lang="en-US" altLang="zh-CN" sz="2800" dirty="0" smtClean="0">
                <a:solidFill>
                  <a:srgbClr val="0000FF"/>
                </a:solidFill>
                <a:latin typeface="Times New Roman" pitchFamily="18" charset="0"/>
              </a:rPr>
              <a:t>1.  </a:t>
            </a:r>
            <a:r>
              <a:rPr kumimoji="1" lang="zh-CN" altLang="en-US" sz="2800" dirty="0" smtClean="0">
                <a:solidFill>
                  <a:srgbClr val="0000FF"/>
                </a:solidFill>
                <a:latin typeface="Times New Roman" pitchFamily="18" charset="0"/>
              </a:rPr>
              <a:t>中心价层轨道的杂化</a:t>
            </a:r>
            <a:endParaRPr kumimoji="1" lang="zh-CN" altLang="en-US" sz="2800" dirty="0">
              <a:solidFill>
                <a:srgbClr val="0000FF"/>
              </a:solidFill>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p>
            <a:fld id="{1FDED505-435F-47C5-9466-30ECB7D84A62}" type="slidenum">
              <a:rPr lang="en-US" altLang="zh-CN"/>
              <a:pPr/>
              <a:t>37</a:t>
            </a:fld>
            <a:endParaRPr lang="en-US" altLang="zh-CN"/>
          </a:p>
        </p:txBody>
      </p:sp>
      <p:sp>
        <p:nvSpPr>
          <p:cNvPr id="92179" name="Rectangle 19"/>
          <p:cNvSpPr>
            <a:spLocks noChangeArrowheads="1"/>
          </p:cNvSpPr>
          <p:nvPr/>
        </p:nvSpPr>
        <p:spPr bwMode="auto">
          <a:xfrm>
            <a:off x="138112" y="76200"/>
            <a:ext cx="6948488" cy="1298817"/>
          </a:xfrm>
          <a:prstGeom prst="rect">
            <a:avLst/>
          </a:prstGeom>
          <a:noFill/>
          <a:ln w="9525">
            <a:noFill/>
            <a:miter lim="800000"/>
            <a:headEnd/>
            <a:tailEnd/>
          </a:ln>
          <a:effectLst/>
        </p:spPr>
        <p:txBody>
          <a:bodyPr>
            <a:spAutoFit/>
          </a:bodyPr>
          <a:lstStyle/>
          <a:p>
            <a:pPr>
              <a:lnSpc>
                <a:spcPct val="125000"/>
              </a:lnSpc>
              <a:spcBef>
                <a:spcPct val="30000"/>
              </a:spcBef>
            </a:pPr>
            <a:r>
              <a:rPr kumimoji="1" lang="en-US" altLang="zh-CN" sz="2800" b="1" dirty="0" smtClean="0">
                <a:solidFill>
                  <a:srgbClr val="FF0000"/>
                </a:solidFill>
                <a:latin typeface="Times New Roman" pitchFamily="18" charset="0"/>
              </a:rPr>
              <a:t>(1)  </a:t>
            </a:r>
            <a:r>
              <a:rPr kumimoji="1" lang="en-US" altLang="zh-CN" sz="2800" b="1" dirty="0">
                <a:solidFill>
                  <a:srgbClr val="FF0000"/>
                </a:solidFill>
                <a:latin typeface="Times New Roman" pitchFamily="18" charset="0"/>
              </a:rPr>
              <a:t>ns </a:t>
            </a:r>
            <a:r>
              <a:rPr kumimoji="1" lang="en-US" altLang="zh-CN" sz="2800" b="1" dirty="0" err="1">
                <a:solidFill>
                  <a:srgbClr val="FF0000"/>
                </a:solidFill>
                <a:latin typeface="Times New Roman" pitchFamily="18" charset="0"/>
              </a:rPr>
              <a:t>np</a:t>
            </a:r>
            <a:r>
              <a:rPr kumimoji="1" lang="en-US" altLang="zh-CN" sz="2800" b="1" dirty="0">
                <a:solidFill>
                  <a:srgbClr val="FF0000"/>
                </a:solidFill>
                <a:latin typeface="Times New Roman" pitchFamily="18" charset="0"/>
              </a:rPr>
              <a:t> </a:t>
            </a:r>
            <a:r>
              <a:rPr kumimoji="1" lang="en-US" altLang="zh-CN" sz="2800" b="1" dirty="0" err="1">
                <a:solidFill>
                  <a:srgbClr val="FF0000"/>
                </a:solidFill>
                <a:latin typeface="Times New Roman" pitchFamily="18" charset="0"/>
              </a:rPr>
              <a:t>nd</a:t>
            </a:r>
            <a:r>
              <a:rPr kumimoji="1" lang="en-US" altLang="zh-CN" sz="2800" b="1" dirty="0">
                <a:solidFill>
                  <a:srgbClr val="FF0000"/>
                </a:solidFill>
                <a:latin typeface="Times New Roman" pitchFamily="18" charset="0"/>
              </a:rPr>
              <a:t>  </a:t>
            </a:r>
            <a:r>
              <a:rPr kumimoji="1" lang="zh-CN" altLang="en-US" sz="2800" b="1" dirty="0">
                <a:solidFill>
                  <a:srgbClr val="FF0000"/>
                </a:solidFill>
                <a:latin typeface="Times New Roman" pitchFamily="18" charset="0"/>
              </a:rPr>
              <a:t>杂化  </a:t>
            </a:r>
          </a:p>
          <a:p>
            <a:pPr>
              <a:lnSpc>
                <a:spcPct val="125000"/>
              </a:lnSpc>
              <a:spcBef>
                <a:spcPct val="30000"/>
              </a:spcBef>
            </a:pPr>
            <a:r>
              <a:rPr kumimoji="1" lang="zh-CN" altLang="en-US" sz="2800" b="1" dirty="0" smtClean="0">
                <a:solidFill>
                  <a:srgbClr val="0000CC"/>
                </a:solidFill>
                <a:latin typeface="Times New Roman" pitchFamily="18" charset="0"/>
              </a:rPr>
              <a:t>例：</a:t>
            </a:r>
            <a:r>
              <a:rPr kumimoji="1" lang="en-US" altLang="zh-CN" sz="2800" b="1" dirty="0" smtClean="0">
                <a:solidFill>
                  <a:srgbClr val="0000CC"/>
                </a:solidFill>
                <a:latin typeface="Times New Roman" pitchFamily="18" charset="0"/>
              </a:rPr>
              <a:t>    Fe(H</a:t>
            </a:r>
            <a:r>
              <a:rPr kumimoji="1" lang="en-US" altLang="zh-CN" sz="2800" b="1" baseline="-25000" dirty="0" smtClean="0">
                <a:solidFill>
                  <a:srgbClr val="0000CC"/>
                </a:solidFill>
                <a:latin typeface="Times New Roman" pitchFamily="18" charset="0"/>
              </a:rPr>
              <a:t>2</a:t>
            </a:r>
            <a:r>
              <a:rPr kumimoji="1" lang="en-US" altLang="zh-CN" sz="2800" b="1" dirty="0" smtClean="0">
                <a:solidFill>
                  <a:srgbClr val="0000CC"/>
                </a:solidFill>
                <a:latin typeface="Times New Roman" pitchFamily="18" charset="0"/>
              </a:rPr>
              <a:t>O)</a:t>
            </a:r>
            <a:r>
              <a:rPr kumimoji="1" lang="en-US" altLang="zh-CN" sz="2800" b="1" baseline="-25000" dirty="0" smtClean="0">
                <a:solidFill>
                  <a:srgbClr val="0000CC"/>
                </a:solidFill>
                <a:latin typeface="Times New Roman" pitchFamily="18" charset="0"/>
              </a:rPr>
              <a:t>6</a:t>
            </a:r>
            <a:r>
              <a:rPr kumimoji="1" lang="en-US" altLang="zh-CN" sz="2800" b="1" baseline="30000" dirty="0" smtClean="0">
                <a:solidFill>
                  <a:srgbClr val="0000CC"/>
                </a:solidFill>
                <a:latin typeface="Times New Roman" pitchFamily="18" charset="0"/>
              </a:rPr>
              <a:t>3+</a:t>
            </a:r>
            <a:endParaRPr kumimoji="1" lang="en-US" altLang="zh-CN" sz="2800" b="1" dirty="0">
              <a:solidFill>
                <a:srgbClr val="0000CC"/>
              </a:solidFill>
              <a:latin typeface="Times New Roman" pitchFamily="18" charset="0"/>
            </a:endParaRPr>
          </a:p>
        </p:txBody>
      </p:sp>
      <p:pic>
        <p:nvPicPr>
          <p:cNvPr id="92182" name="Picture 22"/>
          <p:cNvPicPr>
            <a:picLocks noChangeAspect="1" noChangeArrowheads="1"/>
          </p:cNvPicPr>
          <p:nvPr/>
        </p:nvPicPr>
        <p:blipFill>
          <a:blip r:embed="rId2" cstate="print"/>
          <a:srcRect/>
          <a:stretch>
            <a:fillRect/>
          </a:stretch>
        </p:blipFill>
        <p:spPr bwMode="auto">
          <a:xfrm>
            <a:off x="1600200" y="1295400"/>
            <a:ext cx="5486400" cy="1938925"/>
          </a:xfrm>
          <a:prstGeom prst="rect">
            <a:avLst/>
          </a:prstGeom>
          <a:solidFill>
            <a:schemeClr val="bg1"/>
          </a:solidFill>
          <a:ln w="9525">
            <a:noFill/>
            <a:miter lim="800000"/>
            <a:headEnd/>
            <a:tailEnd/>
          </a:ln>
        </p:spPr>
      </p:pic>
      <p:pic>
        <p:nvPicPr>
          <p:cNvPr id="92183" name="Picture 23"/>
          <p:cNvPicPr>
            <a:picLocks noChangeAspect="1" noChangeArrowheads="1"/>
          </p:cNvPicPr>
          <p:nvPr/>
        </p:nvPicPr>
        <p:blipFill>
          <a:blip r:embed="rId3" cstate="print"/>
          <a:srcRect/>
          <a:stretch>
            <a:fillRect/>
          </a:stretch>
        </p:blipFill>
        <p:spPr bwMode="auto">
          <a:xfrm>
            <a:off x="1734918" y="4044950"/>
            <a:ext cx="6037482" cy="1746250"/>
          </a:xfrm>
          <a:prstGeom prst="rect">
            <a:avLst/>
          </a:prstGeom>
          <a:solidFill>
            <a:schemeClr val="bg1"/>
          </a:solidFill>
          <a:ln w="9525">
            <a:noFill/>
            <a:miter lim="800000"/>
            <a:headEnd/>
            <a:tailEnd/>
          </a:ln>
        </p:spPr>
      </p:pic>
      <p:sp>
        <p:nvSpPr>
          <p:cNvPr id="92184" name="Text Box 24"/>
          <p:cNvSpPr txBox="1">
            <a:spLocks noChangeArrowheads="1"/>
          </p:cNvSpPr>
          <p:nvPr/>
        </p:nvSpPr>
        <p:spPr bwMode="auto">
          <a:xfrm>
            <a:off x="4351338" y="3429000"/>
            <a:ext cx="2735262" cy="431800"/>
          </a:xfrm>
          <a:prstGeom prst="rect">
            <a:avLst/>
          </a:prstGeom>
          <a:noFill/>
          <a:ln w="9525">
            <a:noFill/>
            <a:miter lim="800000"/>
            <a:headEnd/>
            <a:tailEnd/>
          </a:ln>
        </p:spPr>
        <p:txBody>
          <a:bodyPr/>
          <a:lstStyle/>
          <a:p>
            <a:pPr algn="just"/>
            <a:r>
              <a:rPr kumimoji="1" lang="en-US" altLang="zh-CN" sz="2400" b="1" dirty="0">
                <a:solidFill>
                  <a:srgbClr val="0000FF"/>
                </a:solidFill>
                <a:latin typeface="Times New Roman" pitchFamily="18" charset="0"/>
              </a:rPr>
              <a:t>sp</a:t>
            </a:r>
            <a:r>
              <a:rPr kumimoji="1" lang="en-US" altLang="zh-CN" sz="2400" b="1" baseline="30000" dirty="0">
                <a:solidFill>
                  <a:srgbClr val="0000FF"/>
                </a:solidFill>
                <a:latin typeface="Times New Roman" pitchFamily="18" charset="0"/>
              </a:rPr>
              <a:t>3</a:t>
            </a:r>
            <a:r>
              <a:rPr kumimoji="1" lang="en-US" altLang="zh-CN" sz="2400" b="1" dirty="0">
                <a:solidFill>
                  <a:srgbClr val="0000FF"/>
                </a:solidFill>
                <a:latin typeface="Times New Roman" pitchFamily="18" charset="0"/>
              </a:rPr>
              <a:t>d</a:t>
            </a:r>
            <a:r>
              <a:rPr kumimoji="1" lang="en-US" altLang="zh-CN" sz="2400" b="1" baseline="30000" dirty="0">
                <a:solidFill>
                  <a:srgbClr val="0000FF"/>
                </a:solidFill>
                <a:latin typeface="Times New Roman" pitchFamily="18" charset="0"/>
              </a:rPr>
              <a:t>2</a:t>
            </a:r>
            <a:r>
              <a:rPr kumimoji="1" lang="zh-CN" altLang="en-US" sz="2400" b="1" dirty="0">
                <a:solidFill>
                  <a:srgbClr val="0000FF"/>
                </a:solidFill>
                <a:latin typeface="Times New Roman" pitchFamily="18" charset="0"/>
              </a:rPr>
              <a:t>杂 化</a:t>
            </a:r>
          </a:p>
        </p:txBody>
      </p:sp>
      <p:sp>
        <p:nvSpPr>
          <p:cNvPr id="92185" name="Line 25"/>
          <p:cNvSpPr>
            <a:spLocks noChangeShapeType="1"/>
          </p:cNvSpPr>
          <p:nvPr/>
        </p:nvSpPr>
        <p:spPr bwMode="auto">
          <a:xfrm>
            <a:off x="4267200" y="3429000"/>
            <a:ext cx="0" cy="649288"/>
          </a:xfrm>
          <a:prstGeom prst="line">
            <a:avLst/>
          </a:prstGeom>
          <a:noFill/>
          <a:ln w="38100">
            <a:solidFill>
              <a:srgbClr val="000000"/>
            </a:solidFill>
            <a:round/>
            <a:headEnd/>
            <a:tailEnd type="triangle" w="med" len="med"/>
          </a:ln>
        </p:spPr>
        <p:txBody>
          <a:bodyPr/>
          <a:lstStyle/>
          <a:p>
            <a:endParaRPr lang="zh-CN" altLang="en-US"/>
          </a:p>
        </p:txBody>
      </p:sp>
      <p:sp>
        <p:nvSpPr>
          <p:cNvPr id="92186" name="Text Box 26"/>
          <p:cNvSpPr txBox="1">
            <a:spLocks noChangeArrowheads="1"/>
          </p:cNvSpPr>
          <p:nvPr/>
        </p:nvSpPr>
        <p:spPr bwMode="auto">
          <a:xfrm>
            <a:off x="838200" y="5881688"/>
            <a:ext cx="7775575" cy="519112"/>
          </a:xfrm>
          <a:prstGeom prst="rect">
            <a:avLst/>
          </a:prstGeom>
          <a:noFill/>
          <a:ln w="9525">
            <a:noFill/>
            <a:miter lim="800000"/>
            <a:headEnd/>
            <a:tailEnd/>
          </a:ln>
          <a:effectLst/>
        </p:spPr>
        <p:txBody>
          <a:bodyPr>
            <a:spAutoFit/>
          </a:bodyPr>
          <a:lstStyle/>
          <a:p>
            <a:pPr>
              <a:spcBef>
                <a:spcPct val="50000"/>
              </a:spcBef>
            </a:pPr>
            <a:r>
              <a:rPr kumimoji="1" lang="zh-CN" altLang="en-US" sz="2800" b="1" dirty="0">
                <a:solidFill>
                  <a:srgbClr val="000000"/>
                </a:solidFill>
                <a:latin typeface="Times New Roman" pitchFamily="18" charset="0"/>
              </a:rPr>
              <a:t>形成正八面体构型的</a:t>
            </a:r>
            <a:r>
              <a:rPr kumimoji="1" lang="zh-CN" altLang="en-US" sz="2800" b="1" dirty="0">
                <a:solidFill>
                  <a:srgbClr val="0000FF"/>
                </a:solidFill>
                <a:latin typeface="Times New Roman" pitchFamily="18" charset="0"/>
              </a:rPr>
              <a:t>外轨型配合物</a:t>
            </a:r>
            <a:r>
              <a:rPr kumimoji="1" lang="zh-CN" altLang="en-US" sz="2800" b="1" dirty="0">
                <a:solidFill>
                  <a:srgbClr val="000000"/>
                </a:solidFill>
                <a:latin typeface="Times New Roman" pitchFamily="18" charset="0"/>
              </a:rPr>
              <a:t>（电价配键）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4"/>
                                        </p:tgtEl>
                                        <p:attrNameLst>
                                          <p:attrName>style.visibility</p:attrName>
                                        </p:attrNameLst>
                                      </p:cBhvr>
                                      <p:to>
                                        <p:strVal val="visible"/>
                                      </p:to>
                                    </p:set>
                                    <p:anim calcmode="lin" valueType="num">
                                      <p:cBhvr additive="base">
                                        <p:cTn id="7" dur="500" fill="hold"/>
                                        <p:tgtEl>
                                          <p:spTgt spid="92184"/>
                                        </p:tgtEl>
                                        <p:attrNameLst>
                                          <p:attrName>ppt_x</p:attrName>
                                        </p:attrNameLst>
                                      </p:cBhvr>
                                      <p:tavLst>
                                        <p:tav tm="0">
                                          <p:val>
                                            <p:strVal val="#ppt_x"/>
                                          </p:val>
                                        </p:tav>
                                        <p:tav tm="100000">
                                          <p:val>
                                            <p:strVal val="#ppt_x"/>
                                          </p:val>
                                        </p:tav>
                                      </p:tavLst>
                                    </p:anim>
                                    <p:anim calcmode="lin" valueType="num">
                                      <p:cBhvr additive="base">
                                        <p:cTn id="8" dur="500" fill="hold"/>
                                        <p:tgtEl>
                                          <p:spTgt spid="921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185"/>
                                        </p:tgtEl>
                                        <p:attrNameLst>
                                          <p:attrName>style.visibility</p:attrName>
                                        </p:attrNameLst>
                                      </p:cBhvr>
                                      <p:to>
                                        <p:strVal val="visible"/>
                                      </p:to>
                                    </p:set>
                                    <p:anim calcmode="lin" valueType="num">
                                      <p:cBhvr additive="base">
                                        <p:cTn id="11" dur="500" fill="hold"/>
                                        <p:tgtEl>
                                          <p:spTgt spid="92185"/>
                                        </p:tgtEl>
                                        <p:attrNameLst>
                                          <p:attrName>ppt_x</p:attrName>
                                        </p:attrNameLst>
                                      </p:cBhvr>
                                      <p:tavLst>
                                        <p:tav tm="0">
                                          <p:val>
                                            <p:strVal val="#ppt_x"/>
                                          </p:val>
                                        </p:tav>
                                        <p:tav tm="100000">
                                          <p:val>
                                            <p:strVal val="#ppt_x"/>
                                          </p:val>
                                        </p:tav>
                                      </p:tavLst>
                                    </p:anim>
                                    <p:anim calcmode="lin" valueType="num">
                                      <p:cBhvr additive="base">
                                        <p:cTn id="12" dur="500" fill="hold"/>
                                        <p:tgtEl>
                                          <p:spTgt spid="9218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183"/>
                                        </p:tgtEl>
                                        <p:attrNameLst>
                                          <p:attrName>style.visibility</p:attrName>
                                        </p:attrNameLst>
                                      </p:cBhvr>
                                      <p:to>
                                        <p:strVal val="visible"/>
                                      </p:to>
                                    </p:set>
                                    <p:anim calcmode="lin" valueType="num">
                                      <p:cBhvr additive="base">
                                        <p:cTn id="17" dur="500" fill="hold"/>
                                        <p:tgtEl>
                                          <p:spTgt spid="92183"/>
                                        </p:tgtEl>
                                        <p:attrNameLst>
                                          <p:attrName>ppt_x</p:attrName>
                                        </p:attrNameLst>
                                      </p:cBhvr>
                                      <p:tavLst>
                                        <p:tav tm="0">
                                          <p:val>
                                            <p:strVal val="#ppt_x"/>
                                          </p:val>
                                        </p:tav>
                                        <p:tav tm="100000">
                                          <p:val>
                                            <p:strVal val="#ppt_x"/>
                                          </p:val>
                                        </p:tav>
                                      </p:tavLst>
                                    </p:anim>
                                    <p:anim calcmode="lin" valueType="num">
                                      <p:cBhvr additive="base">
                                        <p:cTn id="18" dur="500" fill="hold"/>
                                        <p:tgtEl>
                                          <p:spTgt spid="9218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2186"/>
                                        </p:tgtEl>
                                        <p:attrNameLst>
                                          <p:attrName>style.visibility</p:attrName>
                                        </p:attrNameLst>
                                      </p:cBhvr>
                                      <p:to>
                                        <p:strVal val="visible"/>
                                      </p:to>
                                    </p:set>
                                    <p:animEffect transition="in" filter="blinds(horizontal)">
                                      <p:cBhvr>
                                        <p:cTn id="23" dur="500"/>
                                        <p:tgtEl>
                                          <p:spTgt spid="92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4" grpId="0"/>
      <p:bldP spid="92185" grpId="0" animBg="1"/>
      <p:bldP spid="921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a:spLocks noGrp="1"/>
          </p:cNvSpPr>
          <p:nvPr>
            <p:ph type="sldNum" sz="quarter" idx="12"/>
          </p:nvPr>
        </p:nvSpPr>
        <p:spPr/>
        <p:txBody>
          <a:bodyPr/>
          <a:lstStyle/>
          <a:p>
            <a:fld id="{E23D5B5A-4C4E-4A94-AC92-D074BAFD6F45}" type="slidenum">
              <a:rPr lang="en-US" altLang="zh-CN"/>
              <a:pPr/>
              <a:t>38</a:t>
            </a:fld>
            <a:endParaRPr lang="en-US" altLang="zh-CN"/>
          </a:p>
        </p:txBody>
      </p:sp>
      <p:sp>
        <p:nvSpPr>
          <p:cNvPr id="94215" name="Rectangle 7"/>
          <p:cNvSpPr>
            <a:spLocks noChangeArrowheads="1"/>
          </p:cNvSpPr>
          <p:nvPr/>
        </p:nvSpPr>
        <p:spPr bwMode="auto">
          <a:xfrm>
            <a:off x="76200" y="61913"/>
            <a:ext cx="6875462" cy="1843087"/>
          </a:xfrm>
          <a:prstGeom prst="rect">
            <a:avLst/>
          </a:prstGeom>
          <a:noFill/>
          <a:ln w="9525">
            <a:noFill/>
            <a:miter lim="800000"/>
            <a:headEnd/>
            <a:tailEnd/>
          </a:ln>
          <a:effectLst/>
        </p:spPr>
        <p:txBody>
          <a:bodyPr>
            <a:spAutoFit/>
          </a:bodyPr>
          <a:lstStyle/>
          <a:p>
            <a:pPr>
              <a:lnSpc>
                <a:spcPct val="120000"/>
              </a:lnSpc>
              <a:spcBef>
                <a:spcPct val="25000"/>
              </a:spcBef>
            </a:pPr>
            <a:r>
              <a:rPr kumimoji="1" lang="en-US" altLang="zh-CN" sz="2800" b="1" dirty="0" smtClean="0">
                <a:solidFill>
                  <a:srgbClr val="FF0000"/>
                </a:solidFill>
                <a:latin typeface="Times New Roman" pitchFamily="18" charset="0"/>
              </a:rPr>
              <a:t>(2)  (n-1)d </a:t>
            </a:r>
            <a:r>
              <a:rPr kumimoji="1" lang="en-US" altLang="zh-CN" sz="2800" b="1" dirty="0">
                <a:solidFill>
                  <a:srgbClr val="FF0000"/>
                </a:solidFill>
                <a:latin typeface="Times New Roman" pitchFamily="18" charset="0"/>
              </a:rPr>
              <a:t>ns </a:t>
            </a:r>
            <a:r>
              <a:rPr kumimoji="1" lang="en-US" altLang="zh-CN" sz="2800" b="1" dirty="0" err="1">
                <a:solidFill>
                  <a:srgbClr val="FF0000"/>
                </a:solidFill>
                <a:latin typeface="Times New Roman" pitchFamily="18" charset="0"/>
              </a:rPr>
              <a:t>np</a:t>
            </a:r>
            <a:r>
              <a:rPr kumimoji="1" lang="en-US" altLang="zh-CN" sz="2800" b="1" dirty="0">
                <a:solidFill>
                  <a:srgbClr val="FF0000"/>
                </a:solidFill>
                <a:latin typeface="Times New Roman" pitchFamily="18" charset="0"/>
              </a:rPr>
              <a:t> </a:t>
            </a:r>
            <a:r>
              <a:rPr kumimoji="1" lang="zh-CN" altLang="en-US" sz="2800" b="1" dirty="0">
                <a:solidFill>
                  <a:srgbClr val="FF0000"/>
                </a:solidFill>
                <a:latin typeface="Times New Roman" pitchFamily="18" charset="0"/>
              </a:rPr>
              <a:t>杂化  </a:t>
            </a:r>
          </a:p>
          <a:p>
            <a:pPr>
              <a:lnSpc>
                <a:spcPct val="120000"/>
              </a:lnSpc>
              <a:spcBef>
                <a:spcPct val="25000"/>
              </a:spcBef>
            </a:pPr>
            <a:r>
              <a:rPr kumimoji="1" lang="zh-CN" altLang="en-US" sz="2800" b="1" dirty="0" smtClean="0">
                <a:solidFill>
                  <a:srgbClr val="0000FF"/>
                </a:solidFill>
                <a:latin typeface="Times New Roman" pitchFamily="18" charset="0"/>
              </a:rPr>
              <a:t>例</a:t>
            </a:r>
            <a:r>
              <a:rPr kumimoji="1" lang="en-US" altLang="zh-CN" sz="2800" b="1" dirty="0" smtClean="0">
                <a:solidFill>
                  <a:srgbClr val="0000FF"/>
                </a:solidFill>
                <a:latin typeface="Times New Roman" pitchFamily="18" charset="0"/>
              </a:rPr>
              <a:t> </a:t>
            </a:r>
            <a:r>
              <a:rPr kumimoji="1" lang="zh-CN" altLang="en-US" sz="2800" b="1" dirty="0" smtClean="0">
                <a:solidFill>
                  <a:srgbClr val="0000FF"/>
                </a:solidFill>
                <a:latin typeface="Times New Roman" pitchFamily="18" charset="0"/>
              </a:rPr>
              <a:t>：</a:t>
            </a:r>
            <a:r>
              <a:rPr kumimoji="1" lang="en-US" altLang="zh-CN" sz="2800" b="1" dirty="0" smtClean="0">
                <a:solidFill>
                  <a:srgbClr val="0000FF"/>
                </a:solidFill>
                <a:latin typeface="Times New Roman" pitchFamily="18" charset="0"/>
              </a:rPr>
              <a:t>Co(CN)</a:t>
            </a:r>
            <a:r>
              <a:rPr kumimoji="1" lang="en-US" altLang="zh-CN" sz="2800" b="1" baseline="-25000" dirty="0" smtClean="0">
                <a:solidFill>
                  <a:srgbClr val="0000FF"/>
                </a:solidFill>
                <a:latin typeface="Times New Roman" pitchFamily="18" charset="0"/>
              </a:rPr>
              <a:t>6</a:t>
            </a:r>
            <a:r>
              <a:rPr kumimoji="1" lang="en-US" altLang="zh-CN" sz="2800" b="1" baseline="30000" dirty="0" smtClean="0">
                <a:solidFill>
                  <a:srgbClr val="0000FF"/>
                </a:solidFill>
                <a:latin typeface="Times New Roman" pitchFamily="18" charset="0"/>
              </a:rPr>
              <a:t>3</a:t>
            </a:r>
            <a:r>
              <a:rPr kumimoji="1" lang="zh-CN" altLang="en-US" sz="2800" b="1" baseline="30000" dirty="0">
                <a:solidFill>
                  <a:srgbClr val="0000FF"/>
                </a:solidFill>
                <a:latin typeface="Times New Roman" pitchFamily="18" charset="0"/>
              </a:rPr>
              <a:t>－</a:t>
            </a:r>
            <a:endParaRPr kumimoji="1" lang="zh-CN" altLang="en-US" sz="2800" b="1" u="sng" dirty="0">
              <a:solidFill>
                <a:srgbClr val="0000FF"/>
              </a:solidFill>
              <a:latin typeface="Times New Roman" pitchFamily="18" charset="0"/>
            </a:endParaRPr>
          </a:p>
          <a:p>
            <a:pPr>
              <a:lnSpc>
                <a:spcPct val="120000"/>
              </a:lnSpc>
              <a:spcBef>
                <a:spcPct val="25000"/>
              </a:spcBef>
            </a:pPr>
            <a:r>
              <a:rPr kumimoji="1" lang="en-US" altLang="zh-CN" sz="2800" b="1" dirty="0" smtClean="0">
                <a:solidFill>
                  <a:srgbClr val="000000"/>
                </a:solidFill>
                <a:latin typeface="Times New Roman" pitchFamily="18" charset="0"/>
              </a:rPr>
              <a:t>         Co</a:t>
            </a:r>
            <a:r>
              <a:rPr kumimoji="1" lang="en-US" altLang="zh-CN" sz="2800" b="1" baseline="30000" dirty="0" smtClean="0">
                <a:solidFill>
                  <a:srgbClr val="000000"/>
                </a:solidFill>
                <a:latin typeface="Times New Roman" pitchFamily="18" charset="0"/>
              </a:rPr>
              <a:t>3</a:t>
            </a:r>
            <a:r>
              <a:rPr kumimoji="1" lang="zh-CN" altLang="en-US" sz="2800" b="1" baseline="30000" dirty="0" smtClean="0">
                <a:solidFill>
                  <a:srgbClr val="000000"/>
                </a:solidFill>
                <a:latin typeface="Times New Roman" pitchFamily="18" charset="0"/>
              </a:rPr>
              <a:t>＋</a:t>
            </a:r>
            <a:r>
              <a:rPr kumimoji="1" lang="zh-CN" altLang="en-US" sz="2800" b="1" dirty="0" smtClean="0">
                <a:solidFill>
                  <a:srgbClr val="000000"/>
                </a:solidFill>
                <a:latin typeface="Times New Roman" pitchFamily="18" charset="0"/>
              </a:rPr>
              <a:t>：</a:t>
            </a:r>
            <a:r>
              <a:rPr kumimoji="1" lang="en-US" altLang="zh-CN" sz="2800" b="1" dirty="0" smtClean="0">
                <a:solidFill>
                  <a:srgbClr val="000000"/>
                </a:solidFill>
                <a:latin typeface="Times New Roman" pitchFamily="18" charset="0"/>
              </a:rPr>
              <a:t>3d</a:t>
            </a:r>
            <a:r>
              <a:rPr kumimoji="1" lang="en-US" altLang="zh-CN" sz="2800" b="1" baseline="30000" dirty="0" smtClean="0">
                <a:solidFill>
                  <a:srgbClr val="000000"/>
                </a:solidFill>
                <a:latin typeface="Times New Roman" pitchFamily="18" charset="0"/>
              </a:rPr>
              <a:t>6</a:t>
            </a:r>
            <a:r>
              <a:rPr kumimoji="1" lang="en-US" altLang="zh-CN" sz="2800" b="1" dirty="0" smtClean="0">
                <a:solidFill>
                  <a:srgbClr val="000000"/>
                </a:solidFill>
                <a:latin typeface="Times New Roman" pitchFamily="18" charset="0"/>
              </a:rPr>
              <a:t> ,  </a:t>
            </a:r>
            <a:r>
              <a:rPr kumimoji="1" lang="en-US" altLang="zh-CN" sz="2800" b="1" dirty="0">
                <a:solidFill>
                  <a:srgbClr val="000000"/>
                </a:solidFill>
                <a:latin typeface="Times New Roman" pitchFamily="18" charset="0"/>
              </a:rPr>
              <a:t>CN</a:t>
            </a:r>
            <a:r>
              <a:rPr kumimoji="1" lang="zh-CN" altLang="en-US" sz="2800" b="1" baseline="30000" dirty="0">
                <a:solidFill>
                  <a:srgbClr val="000000"/>
                </a:solidFill>
                <a:latin typeface="Times New Roman" pitchFamily="18" charset="0"/>
              </a:rPr>
              <a:t>－ </a:t>
            </a:r>
            <a:r>
              <a:rPr kumimoji="1" lang="zh-CN" altLang="en-US" sz="2800" b="1" dirty="0" smtClean="0">
                <a:solidFill>
                  <a:srgbClr val="000000"/>
                </a:solidFill>
                <a:latin typeface="Times New Roman" pitchFamily="18" charset="0"/>
              </a:rPr>
              <a:t>为</a:t>
            </a:r>
            <a:r>
              <a:rPr kumimoji="1" lang="zh-CN" altLang="en-US" sz="2800" b="1" dirty="0">
                <a:solidFill>
                  <a:srgbClr val="FF0000"/>
                </a:solidFill>
                <a:latin typeface="Times New Roman" pitchFamily="18" charset="0"/>
              </a:rPr>
              <a:t>强场配体</a:t>
            </a:r>
          </a:p>
        </p:txBody>
      </p:sp>
      <p:pic>
        <p:nvPicPr>
          <p:cNvPr id="94216" name="Picture 8"/>
          <p:cNvPicPr>
            <a:picLocks noChangeAspect="1" noChangeArrowheads="1"/>
          </p:cNvPicPr>
          <p:nvPr/>
        </p:nvPicPr>
        <p:blipFill>
          <a:blip r:embed="rId2" cstate="print">
            <a:lum bright="-12000" contrast="18000"/>
          </a:blip>
          <a:srcRect/>
          <a:stretch>
            <a:fillRect/>
          </a:stretch>
        </p:blipFill>
        <p:spPr bwMode="auto">
          <a:xfrm>
            <a:off x="258763" y="2286000"/>
            <a:ext cx="3779837" cy="1576388"/>
          </a:xfrm>
          <a:prstGeom prst="rect">
            <a:avLst/>
          </a:prstGeom>
          <a:noFill/>
          <a:ln w="9525">
            <a:noFill/>
            <a:miter lim="800000"/>
            <a:headEnd/>
            <a:tailEnd/>
          </a:ln>
        </p:spPr>
      </p:pic>
      <p:sp>
        <p:nvSpPr>
          <p:cNvPr id="94217" name="Text Box 9"/>
          <p:cNvSpPr txBox="1">
            <a:spLocks noChangeArrowheads="1"/>
          </p:cNvSpPr>
          <p:nvPr/>
        </p:nvSpPr>
        <p:spPr bwMode="auto">
          <a:xfrm>
            <a:off x="3965575" y="2928938"/>
            <a:ext cx="1368425" cy="576262"/>
          </a:xfrm>
          <a:prstGeom prst="rect">
            <a:avLst/>
          </a:prstGeom>
          <a:noFill/>
          <a:ln w="9525">
            <a:noFill/>
            <a:miter lim="800000"/>
            <a:headEnd/>
            <a:tailEnd/>
          </a:ln>
        </p:spPr>
        <p:txBody>
          <a:bodyPr/>
          <a:lstStyle/>
          <a:p>
            <a:pPr algn="just"/>
            <a:r>
              <a:rPr kumimoji="1" lang="zh-CN" altLang="en-US" sz="2400" b="1" dirty="0">
                <a:solidFill>
                  <a:srgbClr val="FF0000"/>
                </a:solidFill>
                <a:latin typeface="Times New Roman" pitchFamily="18" charset="0"/>
              </a:rPr>
              <a:t>重 排</a:t>
            </a:r>
          </a:p>
        </p:txBody>
      </p:sp>
      <p:pic>
        <p:nvPicPr>
          <p:cNvPr id="94218" name="Picture 10"/>
          <p:cNvPicPr>
            <a:picLocks noChangeAspect="1" noChangeArrowheads="1"/>
          </p:cNvPicPr>
          <p:nvPr/>
        </p:nvPicPr>
        <p:blipFill>
          <a:blip r:embed="rId3" cstate="print">
            <a:lum bright="-12000" contrast="18000"/>
          </a:blip>
          <a:srcRect/>
          <a:stretch>
            <a:fillRect/>
          </a:stretch>
        </p:blipFill>
        <p:spPr bwMode="auto">
          <a:xfrm>
            <a:off x="5091386" y="2133600"/>
            <a:ext cx="3900214" cy="1549400"/>
          </a:xfrm>
          <a:prstGeom prst="rect">
            <a:avLst/>
          </a:prstGeom>
          <a:noFill/>
          <a:ln w="9525">
            <a:noFill/>
            <a:miter lim="800000"/>
            <a:headEnd/>
            <a:tailEnd/>
          </a:ln>
        </p:spPr>
      </p:pic>
      <p:sp>
        <p:nvSpPr>
          <p:cNvPr id="94219" name="Line 11"/>
          <p:cNvSpPr>
            <a:spLocks noChangeShapeType="1"/>
          </p:cNvSpPr>
          <p:nvPr/>
        </p:nvSpPr>
        <p:spPr bwMode="auto">
          <a:xfrm flipV="1">
            <a:off x="3995738" y="3352800"/>
            <a:ext cx="935037" cy="0"/>
          </a:xfrm>
          <a:prstGeom prst="line">
            <a:avLst/>
          </a:prstGeom>
          <a:noFill/>
          <a:ln w="38100">
            <a:solidFill>
              <a:srgbClr val="000000"/>
            </a:solidFill>
            <a:round/>
            <a:headEnd/>
            <a:tailEnd type="triangle" w="med" len="med"/>
          </a:ln>
        </p:spPr>
        <p:txBody>
          <a:bodyPr/>
          <a:lstStyle/>
          <a:p>
            <a:endParaRPr lang="zh-CN" altLang="en-US"/>
          </a:p>
        </p:txBody>
      </p:sp>
      <p:sp>
        <p:nvSpPr>
          <p:cNvPr id="94228" name="Rectangle 20"/>
          <p:cNvSpPr>
            <a:spLocks noChangeArrowheads="1"/>
          </p:cNvSpPr>
          <p:nvPr/>
        </p:nvSpPr>
        <p:spPr bwMode="auto">
          <a:xfrm>
            <a:off x="461963" y="5715202"/>
            <a:ext cx="7920037" cy="609398"/>
          </a:xfrm>
          <a:prstGeom prst="rect">
            <a:avLst/>
          </a:prstGeom>
          <a:noFill/>
          <a:ln w="9525">
            <a:noFill/>
            <a:miter lim="800000"/>
            <a:headEnd/>
            <a:tailEnd/>
          </a:ln>
          <a:effectLst/>
        </p:spPr>
        <p:txBody>
          <a:bodyPr>
            <a:spAutoFit/>
          </a:bodyPr>
          <a:lstStyle/>
          <a:p>
            <a:pPr>
              <a:lnSpc>
                <a:spcPct val="120000"/>
              </a:lnSpc>
              <a:spcBef>
                <a:spcPct val="25000"/>
              </a:spcBef>
            </a:pPr>
            <a:r>
              <a:rPr kumimoji="1" lang="zh-CN" altLang="en-US" sz="2800" b="1" dirty="0">
                <a:solidFill>
                  <a:srgbClr val="000000"/>
                </a:solidFill>
                <a:latin typeface="Times New Roman" pitchFamily="18" charset="0"/>
              </a:rPr>
              <a:t>形成正八面体构型的</a:t>
            </a:r>
            <a:r>
              <a:rPr kumimoji="1" lang="zh-CN" altLang="en-US" sz="2800" b="1" dirty="0">
                <a:solidFill>
                  <a:srgbClr val="0000FF"/>
                </a:solidFill>
                <a:latin typeface="Times New Roman" pitchFamily="18" charset="0"/>
              </a:rPr>
              <a:t>内轨型</a:t>
            </a:r>
            <a:r>
              <a:rPr kumimoji="1" lang="zh-CN" altLang="en-US" sz="2800" b="1" dirty="0">
                <a:latin typeface="Times New Roman" pitchFamily="18" charset="0"/>
              </a:rPr>
              <a:t>配合物</a:t>
            </a:r>
            <a:r>
              <a:rPr kumimoji="1" lang="en-US" altLang="zh-CN" sz="2800" b="1" dirty="0">
                <a:latin typeface="Times New Roman" pitchFamily="18" charset="0"/>
              </a:rPr>
              <a:t>(</a:t>
            </a:r>
            <a:r>
              <a:rPr kumimoji="1" lang="zh-CN" altLang="en-US" sz="2800" b="1" dirty="0">
                <a:latin typeface="Times New Roman" pitchFamily="18" charset="0"/>
              </a:rPr>
              <a:t>共</a:t>
            </a:r>
            <a:r>
              <a:rPr kumimoji="1" lang="zh-CN" altLang="en-US" sz="2800" b="1" dirty="0">
                <a:solidFill>
                  <a:srgbClr val="000000"/>
                </a:solidFill>
                <a:latin typeface="Times New Roman" pitchFamily="18" charset="0"/>
              </a:rPr>
              <a:t>价配键</a:t>
            </a:r>
            <a:r>
              <a:rPr kumimoji="1" lang="en-US" altLang="zh-CN" sz="2800" b="1" dirty="0">
                <a:solidFill>
                  <a:srgbClr val="000000"/>
                </a:solidFill>
                <a:latin typeface="Times New Roman" pitchFamily="18" charset="0"/>
              </a:rPr>
              <a:t>)</a:t>
            </a:r>
          </a:p>
        </p:txBody>
      </p:sp>
      <p:grpSp>
        <p:nvGrpSpPr>
          <p:cNvPr id="2" name="Group 26"/>
          <p:cNvGrpSpPr>
            <a:grpSpLocks/>
          </p:cNvGrpSpPr>
          <p:nvPr/>
        </p:nvGrpSpPr>
        <p:grpSpPr bwMode="auto">
          <a:xfrm>
            <a:off x="4573588" y="3929064"/>
            <a:ext cx="4391025" cy="1709738"/>
            <a:chOff x="2881" y="2539"/>
            <a:chExt cx="2766" cy="1077"/>
          </a:xfrm>
        </p:grpSpPr>
        <p:pic>
          <p:nvPicPr>
            <p:cNvPr id="94229" name="Picture 21"/>
            <p:cNvPicPr>
              <a:picLocks noChangeAspect="1" noChangeArrowheads="1"/>
            </p:cNvPicPr>
            <p:nvPr/>
          </p:nvPicPr>
          <p:blipFill>
            <a:blip r:embed="rId4" cstate="print">
              <a:lum bright="-12000" contrast="18000"/>
            </a:blip>
            <a:srcRect/>
            <a:stretch>
              <a:fillRect/>
            </a:stretch>
          </p:blipFill>
          <p:spPr bwMode="auto">
            <a:xfrm>
              <a:off x="2881" y="2974"/>
              <a:ext cx="2766" cy="642"/>
            </a:xfrm>
            <a:prstGeom prst="rect">
              <a:avLst/>
            </a:prstGeom>
            <a:noFill/>
          </p:spPr>
        </p:pic>
        <p:sp>
          <p:nvSpPr>
            <p:cNvPr id="94231" name="Rectangle 23"/>
            <p:cNvSpPr>
              <a:spLocks noChangeArrowheads="1"/>
            </p:cNvSpPr>
            <p:nvPr/>
          </p:nvSpPr>
          <p:spPr bwMode="auto">
            <a:xfrm>
              <a:off x="4369" y="2605"/>
              <a:ext cx="1055" cy="291"/>
            </a:xfrm>
            <a:prstGeom prst="rect">
              <a:avLst/>
            </a:prstGeom>
            <a:noFill/>
            <a:ln w="9525">
              <a:noFill/>
              <a:miter lim="800000"/>
              <a:headEnd/>
              <a:tailEnd/>
            </a:ln>
            <a:effectLst/>
          </p:spPr>
          <p:txBody>
            <a:bodyPr>
              <a:spAutoFit/>
            </a:bodyPr>
            <a:lstStyle/>
            <a:p>
              <a:r>
                <a:rPr kumimoji="1" lang="en-US" altLang="zh-CN" sz="2400" b="1" dirty="0">
                  <a:solidFill>
                    <a:srgbClr val="0000FF"/>
                  </a:solidFill>
                  <a:latin typeface="Times New Roman" pitchFamily="18" charset="0"/>
                </a:rPr>
                <a:t>d</a:t>
              </a:r>
              <a:r>
                <a:rPr kumimoji="1" lang="en-US" altLang="zh-CN" sz="2400" b="1" baseline="30000" dirty="0">
                  <a:solidFill>
                    <a:srgbClr val="0000FF"/>
                  </a:solidFill>
                  <a:latin typeface="Times New Roman" pitchFamily="18" charset="0"/>
                </a:rPr>
                <a:t>2</a:t>
              </a:r>
              <a:r>
                <a:rPr kumimoji="1" lang="en-US" altLang="zh-CN" sz="2400" b="1" dirty="0">
                  <a:solidFill>
                    <a:srgbClr val="0000FF"/>
                  </a:solidFill>
                  <a:latin typeface="Times New Roman" pitchFamily="18" charset="0"/>
                </a:rPr>
                <a:t>sp</a:t>
              </a:r>
              <a:r>
                <a:rPr kumimoji="1" lang="en-US" altLang="zh-CN" sz="2400" b="1" baseline="30000" dirty="0">
                  <a:solidFill>
                    <a:srgbClr val="0000FF"/>
                  </a:solidFill>
                  <a:latin typeface="Times New Roman" pitchFamily="18" charset="0"/>
                </a:rPr>
                <a:t>3</a:t>
              </a:r>
              <a:r>
                <a:rPr kumimoji="1" lang="zh-CN" altLang="en-US" sz="2400" b="1" dirty="0">
                  <a:solidFill>
                    <a:srgbClr val="0000FF"/>
                  </a:solidFill>
                  <a:latin typeface="Times New Roman" pitchFamily="18" charset="0"/>
                </a:rPr>
                <a:t>杂化</a:t>
              </a:r>
            </a:p>
          </p:txBody>
        </p:sp>
        <p:sp>
          <p:nvSpPr>
            <p:cNvPr id="94232" name="Line 24"/>
            <p:cNvSpPr>
              <a:spLocks noChangeShapeType="1"/>
            </p:cNvSpPr>
            <p:nvPr/>
          </p:nvSpPr>
          <p:spPr bwMode="auto">
            <a:xfrm>
              <a:off x="4320" y="2539"/>
              <a:ext cx="0" cy="453"/>
            </a:xfrm>
            <a:prstGeom prst="line">
              <a:avLst/>
            </a:prstGeom>
            <a:noFill/>
            <a:ln w="38100">
              <a:solidFill>
                <a:srgbClr val="000000"/>
              </a:solidFill>
              <a:miter lim="800000"/>
              <a:headEnd/>
              <a:tailEnd type="triangle" w="med" len="me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6"/>
                                        </p:tgtEl>
                                        <p:attrNameLst>
                                          <p:attrName>style.visibility</p:attrName>
                                        </p:attrNameLst>
                                      </p:cBhvr>
                                      <p:to>
                                        <p:strVal val="visible"/>
                                      </p:to>
                                    </p:set>
                                    <p:anim calcmode="lin" valueType="num">
                                      <p:cBhvr additive="base">
                                        <p:cTn id="7" dur="500" fill="hold"/>
                                        <p:tgtEl>
                                          <p:spTgt spid="94216"/>
                                        </p:tgtEl>
                                        <p:attrNameLst>
                                          <p:attrName>ppt_x</p:attrName>
                                        </p:attrNameLst>
                                      </p:cBhvr>
                                      <p:tavLst>
                                        <p:tav tm="0">
                                          <p:val>
                                            <p:strVal val="#ppt_x"/>
                                          </p:val>
                                        </p:tav>
                                        <p:tav tm="100000">
                                          <p:val>
                                            <p:strVal val="#ppt_x"/>
                                          </p:val>
                                        </p:tav>
                                      </p:tavLst>
                                    </p:anim>
                                    <p:anim calcmode="lin" valueType="num">
                                      <p:cBhvr additive="base">
                                        <p:cTn id="8" dur="500" fill="hold"/>
                                        <p:tgtEl>
                                          <p:spTgt spid="942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217"/>
                                        </p:tgtEl>
                                        <p:attrNameLst>
                                          <p:attrName>style.visibility</p:attrName>
                                        </p:attrNameLst>
                                      </p:cBhvr>
                                      <p:to>
                                        <p:strVal val="visible"/>
                                      </p:to>
                                    </p:set>
                                    <p:anim calcmode="lin" valueType="num">
                                      <p:cBhvr additive="base">
                                        <p:cTn id="13" dur="500" fill="hold"/>
                                        <p:tgtEl>
                                          <p:spTgt spid="94217"/>
                                        </p:tgtEl>
                                        <p:attrNameLst>
                                          <p:attrName>ppt_x</p:attrName>
                                        </p:attrNameLst>
                                      </p:cBhvr>
                                      <p:tavLst>
                                        <p:tav tm="0">
                                          <p:val>
                                            <p:strVal val="#ppt_x"/>
                                          </p:val>
                                        </p:tav>
                                        <p:tav tm="100000">
                                          <p:val>
                                            <p:strVal val="#ppt_x"/>
                                          </p:val>
                                        </p:tav>
                                      </p:tavLst>
                                    </p:anim>
                                    <p:anim calcmode="lin" valueType="num">
                                      <p:cBhvr additive="base">
                                        <p:cTn id="14" dur="500" fill="hold"/>
                                        <p:tgtEl>
                                          <p:spTgt spid="9421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4219"/>
                                        </p:tgtEl>
                                        <p:attrNameLst>
                                          <p:attrName>style.visibility</p:attrName>
                                        </p:attrNameLst>
                                      </p:cBhvr>
                                      <p:to>
                                        <p:strVal val="visible"/>
                                      </p:to>
                                    </p:set>
                                    <p:anim calcmode="lin" valueType="num">
                                      <p:cBhvr additive="base">
                                        <p:cTn id="17" dur="500" fill="hold"/>
                                        <p:tgtEl>
                                          <p:spTgt spid="94219"/>
                                        </p:tgtEl>
                                        <p:attrNameLst>
                                          <p:attrName>ppt_x</p:attrName>
                                        </p:attrNameLst>
                                      </p:cBhvr>
                                      <p:tavLst>
                                        <p:tav tm="0">
                                          <p:val>
                                            <p:strVal val="#ppt_x"/>
                                          </p:val>
                                        </p:tav>
                                        <p:tav tm="100000">
                                          <p:val>
                                            <p:strVal val="#ppt_x"/>
                                          </p:val>
                                        </p:tav>
                                      </p:tavLst>
                                    </p:anim>
                                    <p:anim calcmode="lin" valueType="num">
                                      <p:cBhvr additive="base">
                                        <p:cTn id="18" dur="500" fill="hold"/>
                                        <p:tgtEl>
                                          <p:spTgt spid="942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4218"/>
                                        </p:tgtEl>
                                        <p:attrNameLst>
                                          <p:attrName>style.visibility</p:attrName>
                                        </p:attrNameLst>
                                      </p:cBhvr>
                                      <p:to>
                                        <p:strVal val="visible"/>
                                      </p:to>
                                    </p:set>
                                    <p:anim calcmode="lin" valueType="num">
                                      <p:cBhvr additive="base">
                                        <p:cTn id="23" dur="500" fill="hold"/>
                                        <p:tgtEl>
                                          <p:spTgt spid="94218"/>
                                        </p:tgtEl>
                                        <p:attrNameLst>
                                          <p:attrName>ppt_x</p:attrName>
                                        </p:attrNameLst>
                                      </p:cBhvr>
                                      <p:tavLst>
                                        <p:tav tm="0">
                                          <p:val>
                                            <p:strVal val="#ppt_x"/>
                                          </p:val>
                                        </p:tav>
                                        <p:tav tm="100000">
                                          <p:val>
                                            <p:strVal val="#ppt_x"/>
                                          </p:val>
                                        </p:tav>
                                      </p:tavLst>
                                    </p:anim>
                                    <p:anim calcmode="lin" valueType="num">
                                      <p:cBhvr additive="base">
                                        <p:cTn id="24" dur="500" fill="hold"/>
                                        <p:tgtEl>
                                          <p:spTgt spid="942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4228"/>
                                        </p:tgtEl>
                                        <p:attrNameLst>
                                          <p:attrName>style.visibility</p:attrName>
                                        </p:attrNameLst>
                                      </p:cBhvr>
                                      <p:to>
                                        <p:strVal val="visible"/>
                                      </p:to>
                                    </p:set>
                                    <p:animEffect transition="in" filter="blinds(horizontal)">
                                      <p:cBhvr>
                                        <p:cTn id="34" dur="500"/>
                                        <p:tgtEl>
                                          <p:spTgt spid="94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7" grpId="0"/>
      <p:bldP spid="94219" grpId="0" animBg="1"/>
      <p:bldP spid="942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4011113-1B8D-412B-AAC5-9999858BFB26}" type="slidenum">
              <a:rPr lang="en-US" altLang="zh-CN"/>
              <a:pPr/>
              <a:t>39</a:t>
            </a:fld>
            <a:endParaRPr lang="en-US" altLang="zh-CN"/>
          </a:p>
        </p:txBody>
      </p:sp>
      <p:sp>
        <p:nvSpPr>
          <p:cNvPr id="317444" name="Text Box 4"/>
          <p:cNvSpPr txBox="1">
            <a:spLocks noChangeArrowheads="1"/>
          </p:cNvSpPr>
          <p:nvPr/>
        </p:nvSpPr>
        <p:spPr bwMode="auto">
          <a:xfrm>
            <a:off x="533400" y="990600"/>
            <a:ext cx="8229599" cy="3721100"/>
          </a:xfrm>
          <a:prstGeom prst="rect">
            <a:avLst/>
          </a:prstGeom>
          <a:noFill/>
          <a:ln w="9525">
            <a:noFill/>
            <a:miter lim="800000"/>
            <a:headEnd/>
            <a:tailEnd/>
          </a:ln>
          <a:effectLst/>
        </p:spPr>
        <p:txBody>
          <a:bodyPr wrap="square">
            <a:spAutoFit/>
          </a:bodyPr>
          <a:lstStyle/>
          <a:p>
            <a:pPr>
              <a:lnSpc>
                <a:spcPct val="125000"/>
              </a:lnSpc>
              <a:spcBef>
                <a:spcPct val="50000"/>
              </a:spcBef>
            </a:pPr>
            <a:r>
              <a:rPr kumimoji="1" lang="zh-CN" altLang="en-US" sz="2800" b="1" dirty="0">
                <a:solidFill>
                  <a:srgbClr val="FF0000"/>
                </a:solidFill>
                <a:latin typeface="Times New Roman" pitchFamily="18" charset="0"/>
              </a:rPr>
              <a:t>强配体：</a:t>
            </a:r>
            <a:r>
              <a:rPr kumimoji="1" lang="zh-CN" altLang="en-US" sz="2800" b="1" dirty="0">
                <a:solidFill>
                  <a:srgbClr val="000000"/>
                </a:solidFill>
                <a:latin typeface="Times New Roman" pitchFamily="18" charset="0"/>
              </a:rPr>
              <a:t>能使中心的价电子发生</a:t>
            </a:r>
            <a:r>
              <a:rPr kumimoji="1" lang="zh-CN" altLang="en-US" sz="2800" b="1" dirty="0">
                <a:solidFill>
                  <a:srgbClr val="0000FF"/>
                </a:solidFill>
                <a:latin typeface="Times New Roman" pitchFamily="18" charset="0"/>
              </a:rPr>
              <a:t>重排</a:t>
            </a:r>
            <a:r>
              <a:rPr kumimoji="1" lang="zh-CN" altLang="en-US" sz="2800" b="1" dirty="0">
                <a:solidFill>
                  <a:srgbClr val="000000"/>
                </a:solidFill>
                <a:latin typeface="Times New Roman" pitchFamily="18" charset="0"/>
              </a:rPr>
              <a:t>，如</a:t>
            </a:r>
            <a:r>
              <a:rPr kumimoji="1" lang="en-US" altLang="zh-CN" sz="2800" b="1" dirty="0">
                <a:solidFill>
                  <a:srgbClr val="000000"/>
                </a:solidFill>
                <a:latin typeface="Times New Roman" pitchFamily="18" charset="0"/>
              </a:rPr>
              <a:t>CO</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CN</a:t>
            </a:r>
            <a:r>
              <a:rPr kumimoji="1" lang="en-US" altLang="zh-CN" sz="2800" b="1" baseline="30000" dirty="0">
                <a:solidFill>
                  <a:srgbClr val="000000"/>
                </a:solidFill>
                <a:latin typeface="Times New Roman" pitchFamily="18" charset="0"/>
                <a:cs typeface="Times New Roman" pitchFamily="18" charset="0"/>
              </a:rPr>
              <a:t>–</a:t>
            </a:r>
            <a:r>
              <a:rPr kumimoji="1" lang="zh-CN" altLang="en-US" sz="2800" b="1" dirty="0">
                <a:solidFill>
                  <a:srgbClr val="000000"/>
                </a:solidFill>
                <a:latin typeface="Times New Roman" pitchFamily="18" charset="0"/>
              </a:rPr>
              <a:t>和</a:t>
            </a:r>
            <a:r>
              <a:rPr kumimoji="1" lang="en-US" altLang="zh-CN" sz="2800" b="1" dirty="0">
                <a:solidFill>
                  <a:srgbClr val="000000"/>
                </a:solidFill>
                <a:latin typeface="Times New Roman" pitchFamily="18" charset="0"/>
              </a:rPr>
              <a:t>NO</a:t>
            </a:r>
            <a:r>
              <a:rPr kumimoji="1" lang="en-US" altLang="zh-CN" sz="2800" b="1" baseline="-25000" dirty="0">
                <a:solidFill>
                  <a:srgbClr val="000000"/>
                </a:solidFill>
                <a:latin typeface="Times New Roman" pitchFamily="18" charset="0"/>
              </a:rPr>
              <a:t>2</a:t>
            </a:r>
            <a:r>
              <a:rPr kumimoji="1" lang="en-US" altLang="zh-CN" sz="2800" b="1" baseline="30000" dirty="0">
                <a:solidFill>
                  <a:srgbClr val="000000"/>
                </a:solidFill>
                <a:latin typeface="Times New Roman" pitchFamily="18" charset="0"/>
                <a:cs typeface="Times New Roman" pitchFamily="18" charset="0"/>
              </a:rPr>
              <a:t>–</a:t>
            </a:r>
            <a:r>
              <a:rPr kumimoji="1" lang="zh-CN" altLang="en-US" sz="2800" b="1" dirty="0">
                <a:solidFill>
                  <a:srgbClr val="000000"/>
                </a:solidFill>
                <a:latin typeface="Times New Roman" pitchFamily="18" charset="0"/>
              </a:rPr>
              <a:t>等。</a:t>
            </a:r>
          </a:p>
          <a:p>
            <a:pPr>
              <a:lnSpc>
                <a:spcPct val="125000"/>
              </a:lnSpc>
              <a:spcBef>
                <a:spcPct val="50000"/>
              </a:spcBef>
            </a:pPr>
            <a:r>
              <a:rPr kumimoji="1" lang="zh-CN" altLang="en-US" sz="2800" b="1" dirty="0">
                <a:solidFill>
                  <a:srgbClr val="FF0000"/>
                </a:solidFill>
                <a:latin typeface="Times New Roman" pitchFamily="18" charset="0"/>
              </a:rPr>
              <a:t>弱配体：</a:t>
            </a:r>
            <a:r>
              <a:rPr kumimoji="1" lang="zh-CN" altLang="en-US" sz="2800" b="1" dirty="0">
                <a:solidFill>
                  <a:srgbClr val="000000"/>
                </a:solidFill>
                <a:latin typeface="Times New Roman" pitchFamily="18" charset="0"/>
              </a:rPr>
              <a:t>不能使中心的价电子发生重排，大多数配体都为弱配体，如</a:t>
            </a:r>
            <a:r>
              <a:rPr kumimoji="1" lang="en-US" altLang="zh-CN" sz="2800" b="1" dirty="0">
                <a:solidFill>
                  <a:srgbClr val="000000"/>
                </a:solidFill>
                <a:latin typeface="Times New Roman" pitchFamily="18" charset="0"/>
              </a:rPr>
              <a:t>F</a:t>
            </a:r>
            <a:r>
              <a:rPr kumimoji="1" lang="en-US" altLang="zh-CN" sz="2800" b="1" baseline="30000" dirty="0">
                <a:solidFill>
                  <a:srgbClr val="000000"/>
                </a:solidFill>
                <a:latin typeface="Times New Roman" pitchFamily="18" charset="0"/>
                <a:cs typeface="Times New Roman" pitchFamily="18" charset="0"/>
              </a:rPr>
              <a:t>–</a:t>
            </a:r>
            <a:r>
              <a:rPr kumimoji="1" lang="zh-CN" altLang="en-US" sz="2800" b="1" dirty="0">
                <a:solidFill>
                  <a:srgbClr val="000000"/>
                </a:solidFill>
                <a:latin typeface="Times New Roman" pitchFamily="18" charset="0"/>
              </a:rPr>
              <a:t>，</a:t>
            </a:r>
            <a:r>
              <a:rPr kumimoji="1" lang="en-US" altLang="zh-CN" sz="2800" b="1" dirty="0" err="1">
                <a:solidFill>
                  <a:srgbClr val="000000"/>
                </a:solidFill>
                <a:latin typeface="Times New Roman" pitchFamily="18" charset="0"/>
              </a:rPr>
              <a:t>Cl</a:t>
            </a:r>
            <a:r>
              <a:rPr kumimoji="1" lang="en-US" altLang="zh-CN" sz="2800" b="1" baseline="30000" dirty="0">
                <a:solidFill>
                  <a:srgbClr val="000000"/>
                </a:solidFill>
                <a:latin typeface="Times New Roman" pitchFamily="18" charset="0"/>
                <a:cs typeface="Times New Roman" pitchFamily="18" charset="0"/>
              </a:rPr>
              <a:t>–</a:t>
            </a:r>
            <a:r>
              <a:rPr kumimoji="1" lang="zh-CN" altLang="en-US" sz="2800" b="1" dirty="0">
                <a:solidFill>
                  <a:srgbClr val="000000"/>
                </a:solidFill>
                <a:latin typeface="Times New Roman" pitchFamily="18" charset="0"/>
                <a:cs typeface="Times New Roman" pitchFamily="18" charset="0"/>
              </a:rPr>
              <a:t>，</a:t>
            </a:r>
            <a:r>
              <a:rPr kumimoji="1" lang="en-US" altLang="zh-CN" sz="2800" b="1" dirty="0">
                <a:solidFill>
                  <a:srgbClr val="000000"/>
                </a:solidFill>
                <a:latin typeface="Times New Roman" pitchFamily="18" charset="0"/>
                <a:cs typeface="Times New Roman" pitchFamily="18" charset="0"/>
              </a:rPr>
              <a:t>H</a:t>
            </a:r>
            <a:r>
              <a:rPr kumimoji="1" lang="en-US" altLang="zh-CN" sz="2800" b="1" baseline="-25000" dirty="0">
                <a:solidFill>
                  <a:srgbClr val="000000"/>
                </a:solidFill>
                <a:latin typeface="Times New Roman" pitchFamily="18" charset="0"/>
                <a:cs typeface="Times New Roman" pitchFamily="18" charset="0"/>
              </a:rPr>
              <a:t>2</a:t>
            </a:r>
            <a:r>
              <a:rPr kumimoji="1" lang="en-US" altLang="zh-CN" sz="2800" b="1" dirty="0">
                <a:solidFill>
                  <a:srgbClr val="000000"/>
                </a:solidFill>
                <a:latin typeface="Times New Roman" pitchFamily="18" charset="0"/>
                <a:cs typeface="Times New Roman" pitchFamily="18" charset="0"/>
              </a:rPr>
              <a:t>O</a:t>
            </a:r>
            <a:r>
              <a:rPr kumimoji="1" lang="zh-CN" altLang="en-US" sz="2800" b="1" dirty="0">
                <a:solidFill>
                  <a:srgbClr val="000000"/>
                </a:solidFill>
                <a:latin typeface="Times New Roman" pitchFamily="18" charset="0"/>
              </a:rPr>
              <a:t>和</a:t>
            </a:r>
            <a:r>
              <a:rPr kumimoji="1" lang="en-US" altLang="zh-CN" sz="2800" b="1" dirty="0">
                <a:solidFill>
                  <a:srgbClr val="000000"/>
                </a:solidFill>
                <a:latin typeface="Times New Roman" pitchFamily="18" charset="0"/>
              </a:rPr>
              <a:t>C</a:t>
            </a:r>
            <a:r>
              <a:rPr kumimoji="1" lang="en-US" altLang="zh-CN" sz="2800" b="1" baseline="-25000" dirty="0">
                <a:solidFill>
                  <a:srgbClr val="000000"/>
                </a:solidFill>
                <a:latin typeface="Times New Roman" pitchFamily="18" charset="0"/>
              </a:rPr>
              <a:t>2</a:t>
            </a:r>
            <a:r>
              <a:rPr kumimoji="1" lang="en-US" altLang="zh-CN" sz="2800" b="1" dirty="0">
                <a:solidFill>
                  <a:srgbClr val="000000"/>
                </a:solidFill>
                <a:latin typeface="Times New Roman" pitchFamily="18" charset="0"/>
              </a:rPr>
              <a:t>O</a:t>
            </a:r>
            <a:r>
              <a:rPr kumimoji="1" lang="en-US" altLang="zh-CN" sz="2800" b="1" baseline="-25000" dirty="0">
                <a:solidFill>
                  <a:srgbClr val="000000"/>
                </a:solidFill>
                <a:latin typeface="Times New Roman" pitchFamily="18" charset="0"/>
              </a:rPr>
              <a:t>4</a:t>
            </a:r>
            <a:r>
              <a:rPr kumimoji="1" lang="en-US" altLang="zh-CN" sz="2800" b="1" baseline="30000" dirty="0">
                <a:solidFill>
                  <a:srgbClr val="000000"/>
                </a:solidFill>
                <a:latin typeface="Times New Roman" pitchFamily="18" charset="0"/>
              </a:rPr>
              <a:t>2</a:t>
            </a:r>
            <a:r>
              <a:rPr kumimoji="1" lang="en-US" altLang="zh-CN" sz="2800" b="1" baseline="30000" dirty="0">
                <a:solidFill>
                  <a:srgbClr val="000000"/>
                </a:solidFill>
                <a:latin typeface="Times New Roman" pitchFamily="18" charset="0"/>
                <a:cs typeface="Times New Roman" pitchFamily="18" charset="0"/>
              </a:rPr>
              <a:t>–</a:t>
            </a:r>
            <a:r>
              <a:rPr kumimoji="1" lang="zh-CN" altLang="en-US" sz="2800" b="1" dirty="0">
                <a:solidFill>
                  <a:srgbClr val="000000"/>
                </a:solidFill>
                <a:latin typeface="Times New Roman" pitchFamily="18" charset="0"/>
              </a:rPr>
              <a:t>等。</a:t>
            </a:r>
          </a:p>
          <a:p>
            <a:pPr>
              <a:lnSpc>
                <a:spcPct val="125000"/>
              </a:lnSpc>
              <a:spcBef>
                <a:spcPct val="50000"/>
              </a:spcBef>
            </a:pPr>
            <a:r>
              <a:rPr kumimoji="1" lang="zh-CN" altLang="en-US" sz="2800" b="1" dirty="0">
                <a:solidFill>
                  <a:srgbClr val="FF0000"/>
                </a:solidFill>
                <a:latin typeface="Times New Roman" pitchFamily="18" charset="0"/>
              </a:rPr>
              <a:t>中强配体：</a:t>
            </a:r>
            <a:r>
              <a:rPr kumimoji="1" lang="zh-CN" altLang="en-US" sz="2800" b="1" dirty="0">
                <a:solidFill>
                  <a:srgbClr val="000000"/>
                </a:solidFill>
                <a:latin typeface="Times New Roman" pitchFamily="18" charset="0"/>
              </a:rPr>
              <a:t>对不同的中心，影响结果不同，如</a:t>
            </a:r>
            <a:r>
              <a:rPr kumimoji="1" lang="en-US" altLang="zh-CN" sz="2800" b="1" dirty="0">
                <a:solidFill>
                  <a:srgbClr val="000000"/>
                </a:solidFill>
                <a:latin typeface="Times New Roman" pitchFamily="18" charset="0"/>
              </a:rPr>
              <a:t>en</a:t>
            </a:r>
            <a:r>
              <a:rPr kumimoji="1" lang="zh-CN" altLang="en-US" sz="2800" b="1" dirty="0">
                <a:solidFill>
                  <a:srgbClr val="000000"/>
                </a:solidFill>
                <a:latin typeface="Times New Roman" pitchFamily="18" charset="0"/>
              </a:rPr>
              <a:t>和</a:t>
            </a:r>
            <a:r>
              <a:rPr kumimoji="1" lang="en-US" altLang="zh-CN" sz="2800" b="1" dirty="0">
                <a:solidFill>
                  <a:srgbClr val="000000"/>
                </a:solidFill>
                <a:latin typeface="Times New Roman" pitchFamily="18" charset="0"/>
              </a:rPr>
              <a:t>NH</a:t>
            </a:r>
            <a:r>
              <a:rPr kumimoji="1" lang="en-US" altLang="zh-CN" sz="2800" b="1" baseline="-25000" dirty="0">
                <a:solidFill>
                  <a:srgbClr val="000000"/>
                </a:solidFill>
                <a:latin typeface="Times New Roman" pitchFamily="18" charset="0"/>
              </a:rPr>
              <a:t>3</a:t>
            </a:r>
            <a:r>
              <a:rPr kumimoji="1" lang="zh-CN" altLang="en-US" sz="2800" b="1" dirty="0">
                <a:solidFill>
                  <a:srgbClr val="000000"/>
                </a:solidFill>
                <a:latin typeface="Times New Roman" pitchFamily="18" charset="0"/>
              </a:rPr>
              <a:t>等。</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218" name="Picture 2" descr="C:\Users\Administrator\Desktop\view.jpg"/>
          <p:cNvPicPr>
            <a:picLocks noChangeAspect="1" noChangeArrowheads="1"/>
          </p:cNvPicPr>
          <p:nvPr/>
        </p:nvPicPr>
        <p:blipFill>
          <a:blip r:embed="rId2" cstate="print"/>
          <a:srcRect/>
          <a:stretch>
            <a:fillRect/>
          </a:stretch>
        </p:blipFill>
        <p:spPr bwMode="auto">
          <a:xfrm>
            <a:off x="76200" y="76200"/>
            <a:ext cx="8610600" cy="6457950"/>
          </a:xfrm>
          <a:prstGeom prst="rect">
            <a:avLst/>
          </a:prstGeom>
          <a:noFill/>
        </p:spPr>
      </p:pic>
      <p:sp>
        <p:nvSpPr>
          <p:cNvPr id="5" name="矩形 4"/>
          <p:cNvSpPr/>
          <p:nvPr/>
        </p:nvSpPr>
        <p:spPr>
          <a:xfrm>
            <a:off x="4191000" y="1981200"/>
            <a:ext cx="3480440" cy="584775"/>
          </a:xfrm>
          <a:prstGeom prst="rect">
            <a:avLst/>
          </a:prstGeom>
        </p:spPr>
        <p:txBody>
          <a:bodyPr wrap="none">
            <a:spAutoFit/>
          </a:bodyPr>
          <a:lstStyle/>
          <a:p>
            <a:r>
              <a:rPr lang="zh-CN" altLang="en-US" sz="3200" dirty="0">
                <a:solidFill>
                  <a:srgbClr val="0000FF"/>
                </a:solidFill>
              </a:rPr>
              <a:t>冲破旧理论的框子</a:t>
            </a:r>
          </a:p>
        </p:txBody>
      </p:sp>
      <p:sp>
        <p:nvSpPr>
          <p:cNvPr id="6" name="矩形 5"/>
          <p:cNvSpPr/>
          <p:nvPr/>
        </p:nvSpPr>
        <p:spPr>
          <a:xfrm>
            <a:off x="3657600" y="4800600"/>
            <a:ext cx="4800600" cy="1477328"/>
          </a:xfrm>
          <a:prstGeom prst="rect">
            <a:avLst/>
          </a:prstGeom>
        </p:spPr>
        <p:txBody>
          <a:bodyPr wrap="square">
            <a:spAutoFit/>
          </a:bodyPr>
          <a:lstStyle/>
          <a:p>
            <a:pPr algn="just">
              <a:lnSpc>
                <a:spcPct val="125000"/>
              </a:lnSpc>
              <a:spcBef>
                <a:spcPts val="600"/>
              </a:spcBef>
              <a:defRPr/>
            </a:pPr>
            <a:r>
              <a:rPr lang="en-US" altLang="zh-CN" sz="2400" dirty="0" smtClean="0">
                <a:latin typeface="Times New Roman" pitchFamily="18" charset="0"/>
                <a:cs typeface="Times New Roman" pitchFamily="18" charset="0"/>
              </a:rPr>
              <a:t>        1893 </a:t>
            </a:r>
            <a:r>
              <a:rPr lang="zh-CN" altLang="en-US" sz="2400" dirty="0">
                <a:latin typeface="Times New Roman" pitchFamily="18" charset="0"/>
                <a:cs typeface="Times New Roman" pitchFamily="18" charset="0"/>
              </a:rPr>
              <a:t>年，维尔</a:t>
            </a:r>
            <a:r>
              <a:rPr lang="zh-CN" altLang="en-US" sz="2400" dirty="0" smtClean="0">
                <a:latin typeface="Times New Roman" pitchFamily="18" charset="0"/>
                <a:cs typeface="Times New Roman" pitchFamily="18" charset="0"/>
              </a:rPr>
              <a:t>纳根</a:t>
            </a:r>
            <a:r>
              <a:rPr lang="zh-CN" altLang="en-US" sz="2400" dirty="0">
                <a:latin typeface="Times New Roman" pitchFamily="18" charset="0"/>
                <a:cs typeface="Times New Roman" pitchFamily="18" charset="0"/>
              </a:rPr>
              <a:t>据大量实验事实，提出</a:t>
            </a:r>
            <a:r>
              <a:rPr lang="zh-CN" altLang="en-US" sz="2400" dirty="0" smtClean="0">
                <a:latin typeface="Times New Roman" pitchFamily="18" charset="0"/>
                <a:cs typeface="Times New Roman" pitchFamily="18" charset="0"/>
              </a:rPr>
              <a:t>了</a:t>
            </a:r>
            <a:r>
              <a:rPr lang="zh-CN" altLang="en-US" sz="2400" dirty="0" smtClean="0">
                <a:solidFill>
                  <a:srgbClr val="0000FF"/>
                </a:solidFill>
                <a:latin typeface="Times New Roman" pitchFamily="18" charset="0"/>
                <a:cs typeface="Times New Roman" pitchFamily="18" charset="0"/>
              </a:rPr>
              <a:t>配</a:t>
            </a:r>
            <a:r>
              <a:rPr lang="zh-CN" altLang="en-US" sz="2400" dirty="0">
                <a:solidFill>
                  <a:srgbClr val="0000FF"/>
                </a:solidFill>
                <a:latin typeface="Times New Roman" pitchFamily="18" charset="0"/>
                <a:cs typeface="Times New Roman" pitchFamily="18" charset="0"/>
              </a:rPr>
              <a:t>位理</a:t>
            </a:r>
            <a:r>
              <a:rPr lang="zh-CN" altLang="en-US" sz="2400" dirty="0" smtClean="0">
                <a:solidFill>
                  <a:srgbClr val="0000FF"/>
                </a:solidFill>
                <a:latin typeface="Times New Roman" pitchFamily="18" charset="0"/>
                <a:cs typeface="Times New Roman" pitchFamily="18" charset="0"/>
              </a:rPr>
              <a:t>论</a:t>
            </a:r>
            <a:r>
              <a:rPr lang="zh-CN" altLang="en-US" sz="2400" dirty="0" smtClean="0">
                <a:latin typeface="Times New Roman" pitchFamily="18" charset="0"/>
                <a:cs typeface="Times New Roman" pitchFamily="18" charset="0"/>
              </a:rPr>
              <a:t>，并因此</a:t>
            </a:r>
            <a:r>
              <a:rPr lang="zh-CN" altLang="en-US" sz="2400" dirty="0" smtClean="0">
                <a:solidFill>
                  <a:srgbClr val="0000FF"/>
                </a:solidFill>
                <a:latin typeface="Times New Roman" pitchFamily="18" charset="0"/>
                <a:cs typeface="Times New Roman" pitchFamily="18" charset="0"/>
              </a:rPr>
              <a:t>获得</a:t>
            </a:r>
            <a:r>
              <a:rPr lang="en-US" altLang="zh-CN" sz="2400" dirty="0" smtClean="0">
                <a:solidFill>
                  <a:srgbClr val="0000FF"/>
                </a:solidFill>
                <a:latin typeface="Times New Roman" pitchFamily="18" charset="0"/>
                <a:cs typeface="Times New Roman" pitchFamily="18" charset="0"/>
              </a:rPr>
              <a:t>1913</a:t>
            </a:r>
            <a:r>
              <a:rPr lang="zh-CN" altLang="en-US" sz="2400" dirty="0" smtClean="0">
                <a:solidFill>
                  <a:srgbClr val="0000FF"/>
                </a:solidFill>
                <a:latin typeface="Times New Roman" pitchFamily="18" charset="0"/>
                <a:cs typeface="Times New Roman" pitchFamily="18" charset="0"/>
              </a:rPr>
              <a:t>年诺贝尔化学奖</a:t>
            </a:r>
            <a:r>
              <a:rPr lang="zh-CN" altLang="en-US" sz="2400" dirty="0" smtClean="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 y="762000"/>
            <a:ext cx="8915400" cy="1076961"/>
          </a:xfrm>
          <a:prstGeom prst="rect">
            <a:avLst/>
          </a:prstGeom>
          <a:noFill/>
          <a:ln w="9525">
            <a:noFill/>
            <a:miter lim="800000"/>
            <a:headEnd/>
            <a:tailEnd/>
          </a:ln>
        </p:spPr>
        <p:txBody>
          <a:bodyPr wrap="square">
            <a:spAutoFit/>
          </a:bodyPr>
          <a:lstStyle/>
          <a:p>
            <a:pPr defTabSz="762000">
              <a:lnSpc>
                <a:spcPct val="120000"/>
              </a:lnSpc>
              <a:spcBef>
                <a:spcPct val="50000"/>
              </a:spcBef>
              <a:buClr>
                <a:schemeClr val="hlink"/>
              </a:buClr>
            </a:pPr>
            <a:r>
              <a:rPr kumimoji="1" lang="en-US" altLang="zh-CN" sz="2800" dirty="0">
                <a:latin typeface="Times New Roman" pitchFamily="18" charset="0"/>
              </a:rPr>
              <a:t>     </a:t>
            </a:r>
            <a:r>
              <a:rPr kumimoji="1" lang="zh-CN" altLang="en-US" sz="2800" dirty="0" smtClean="0">
                <a:latin typeface="Times New Roman" pitchFamily="18" charset="0"/>
              </a:rPr>
              <a:t>这</a:t>
            </a:r>
            <a:r>
              <a:rPr kumimoji="1" lang="zh-CN" altLang="en-US" sz="2800" dirty="0">
                <a:latin typeface="Times New Roman" pitchFamily="18" charset="0"/>
              </a:rPr>
              <a:t>类配合物绝大多数是</a:t>
            </a:r>
            <a:r>
              <a:rPr kumimoji="1" lang="zh-CN" altLang="en-US" sz="2800" dirty="0">
                <a:solidFill>
                  <a:srgbClr val="0000FF"/>
                </a:solidFill>
                <a:latin typeface="Times New Roman" pitchFamily="18" charset="0"/>
              </a:rPr>
              <a:t>八面体</a:t>
            </a:r>
            <a:r>
              <a:rPr kumimoji="1" lang="zh-CN" altLang="en-US" sz="2800" dirty="0">
                <a:latin typeface="Times New Roman" pitchFamily="18" charset="0"/>
              </a:rPr>
              <a:t>构型，形成体可能采取</a:t>
            </a:r>
            <a:r>
              <a:rPr kumimoji="1" lang="en-US" altLang="zh-CN" sz="2800" dirty="0">
                <a:solidFill>
                  <a:srgbClr val="FF0000"/>
                </a:solidFill>
                <a:latin typeface="Times New Roman" pitchFamily="18" charset="0"/>
              </a:rPr>
              <a:t>d</a:t>
            </a:r>
            <a:r>
              <a:rPr kumimoji="1" lang="en-US" altLang="zh-CN" sz="2800" baseline="30000" dirty="0">
                <a:solidFill>
                  <a:srgbClr val="FF0000"/>
                </a:solidFill>
                <a:latin typeface="Times New Roman" pitchFamily="18" charset="0"/>
              </a:rPr>
              <a:t>2</a:t>
            </a:r>
            <a:r>
              <a:rPr kumimoji="1" lang="en-US" altLang="zh-CN" sz="2800" dirty="0">
                <a:solidFill>
                  <a:srgbClr val="FF0000"/>
                </a:solidFill>
                <a:latin typeface="Times New Roman" pitchFamily="18" charset="0"/>
              </a:rPr>
              <a:t>sp</a:t>
            </a:r>
            <a:r>
              <a:rPr kumimoji="1" lang="en-US" altLang="zh-CN" sz="2800" baseline="30000" dirty="0">
                <a:solidFill>
                  <a:srgbClr val="FF0000"/>
                </a:solidFill>
                <a:latin typeface="Times New Roman" pitchFamily="18" charset="0"/>
              </a:rPr>
              <a:t>3</a:t>
            </a:r>
            <a:r>
              <a:rPr kumimoji="1" lang="zh-CN" altLang="en-US" sz="2800" dirty="0">
                <a:latin typeface="Times New Roman" pitchFamily="18" charset="0"/>
              </a:rPr>
              <a:t>或</a:t>
            </a:r>
            <a:r>
              <a:rPr kumimoji="1" lang="en-US" altLang="zh-CN" sz="2800" dirty="0">
                <a:solidFill>
                  <a:srgbClr val="FF0000"/>
                </a:solidFill>
                <a:latin typeface="Times New Roman" pitchFamily="18" charset="0"/>
              </a:rPr>
              <a:t>sp</a:t>
            </a:r>
            <a:r>
              <a:rPr kumimoji="1" lang="en-US" altLang="zh-CN" sz="2800" baseline="30000" dirty="0">
                <a:solidFill>
                  <a:srgbClr val="FF0000"/>
                </a:solidFill>
                <a:latin typeface="Times New Roman" pitchFamily="18" charset="0"/>
              </a:rPr>
              <a:t>3</a:t>
            </a:r>
            <a:r>
              <a:rPr kumimoji="1" lang="en-US" altLang="zh-CN" sz="2800" dirty="0">
                <a:solidFill>
                  <a:srgbClr val="FF0000"/>
                </a:solidFill>
                <a:latin typeface="Times New Roman" pitchFamily="18" charset="0"/>
              </a:rPr>
              <a:t>d</a:t>
            </a:r>
            <a:r>
              <a:rPr kumimoji="1" lang="en-US" altLang="zh-CN" sz="2800" baseline="30000" dirty="0">
                <a:solidFill>
                  <a:srgbClr val="FF0000"/>
                </a:solidFill>
                <a:latin typeface="Times New Roman" pitchFamily="18" charset="0"/>
              </a:rPr>
              <a:t>2</a:t>
            </a:r>
            <a:r>
              <a:rPr kumimoji="1" lang="zh-CN" altLang="en-US" sz="2800" dirty="0">
                <a:latin typeface="Times New Roman" pitchFamily="18" charset="0"/>
              </a:rPr>
              <a:t>杂化轨道成键</a:t>
            </a:r>
            <a:r>
              <a:rPr kumimoji="1" lang="zh-CN" altLang="en-US" sz="2800" dirty="0" smtClean="0">
                <a:latin typeface="Times New Roman" pitchFamily="18" charset="0"/>
              </a:rPr>
              <a:t>。 </a:t>
            </a:r>
            <a:endParaRPr kumimoji="1" lang="zh-CN" altLang="en-US" sz="2800" dirty="0">
              <a:latin typeface="Times New Roman" pitchFamily="18" charset="0"/>
            </a:endParaRPr>
          </a:p>
        </p:txBody>
      </p:sp>
      <p:sp>
        <p:nvSpPr>
          <p:cNvPr id="63492" name="Rectangle 4"/>
          <p:cNvSpPr>
            <a:spLocks noChangeArrowheads="1"/>
          </p:cNvSpPr>
          <p:nvPr/>
        </p:nvSpPr>
        <p:spPr bwMode="auto">
          <a:xfrm>
            <a:off x="76200" y="162580"/>
            <a:ext cx="5424487" cy="523220"/>
          </a:xfrm>
          <a:prstGeom prst="rect">
            <a:avLst/>
          </a:prstGeom>
          <a:noFill/>
          <a:ln w="9525" algn="ctr">
            <a:noFill/>
            <a:miter lim="800000"/>
            <a:headEnd/>
            <a:tailEnd/>
          </a:ln>
        </p:spPr>
        <p:txBody>
          <a:bodyPr wrap="square">
            <a:spAutoFit/>
          </a:bodyPr>
          <a:lstStyle/>
          <a:p>
            <a:pPr marL="342900" indent="-342900">
              <a:spcBef>
                <a:spcPts val="0"/>
              </a:spcBef>
            </a:pPr>
            <a:r>
              <a:rPr lang="zh-CN" altLang="en-US" sz="2800" dirty="0" smtClean="0">
                <a:solidFill>
                  <a:srgbClr val="0000FF"/>
                </a:solidFill>
                <a:latin typeface="宋体" pitchFamily="2" charset="-122"/>
              </a:rPr>
              <a:t>配位数</a:t>
            </a:r>
            <a:r>
              <a:rPr lang="zh-CN" altLang="en-US" sz="2800" dirty="0">
                <a:solidFill>
                  <a:srgbClr val="0000FF"/>
                </a:solidFill>
                <a:latin typeface="宋体" pitchFamily="2" charset="-122"/>
              </a:rPr>
              <a:t>为 </a:t>
            </a:r>
            <a:r>
              <a:rPr lang="en-US" altLang="zh-CN" sz="2800" dirty="0">
                <a:solidFill>
                  <a:srgbClr val="0000FF"/>
                </a:solidFill>
                <a:latin typeface="Times New Roman" pitchFamily="18" charset="0"/>
              </a:rPr>
              <a:t>6 </a:t>
            </a:r>
            <a:r>
              <a:rPr lang="zh-CN" altLang="en-US" sz="2800" dirty="0">
                <a:solidFill>
                  <a:srgbClr val="0000FF"/>
                </a:solidFill>
                <a:latin typeface="宋体" pitchFamily="2" charset="-122"/>
              </a:rPr>
              <a:t>的配合物</a:t>
            </a:r>
          </a:p>
        </p:txBody>
      </p:sp>
      <p:sp>
        <p:nvSpPr>
          <p:cNvPr id="6" name="Text Box 3"/>
          <p:cNvSpPr txBox="1">
            <a:spLocks noChangeArrowheads="1"/>
          </p:cNvSpPr>
          <p:nvPr/>
        </p:nvSpPr>
        <p:spPr bwMode="auto">
          <a:xfrm>
            <a:off x="6172200" y="3173409"/>
            <a:ext cx="2895600" cy="2160591"/>
          </a:xfrm>
          <a:prstGeom prst="rect">
            <a:avLst/>
          </a:prstGeom>
          <a:noFill/>
          <a:ln w="9525">
            <a:noFill/>
            <a:miter lim="800000"/>
            <a:headEnd/>
            <a:tailEnd/>
          </a:ln>
        </p:spPr>
        <p:txBody>
          <a:bodyPr wrap="square">
            <a:spAutoFit/>
          </a:bodyPr>
          <a:lstStyle/>
          <a:p>
            <a:pPr defTabSz="762000">
              <a:lnSpc>
                <a:spcPct val="120000"/>
              </a:lnSpc>
              <a:spcBef>
                <a:spcPts val="0"/>
              </a:spcBef>
              <a:buClr>
                <a:schemeClr val="hlink"/>
              </a:buClr>
            </a:pPr>
            <a:r>
              <a:rPr kumimoji="1" lang="zh-CN" altLang="en-US" sz="2800" dirty="0" smtClean="0">
                <a:latin typeface="Times New Roman" pitchFamily="18" charset="0"/>
                <a:cs typeface="Times New Roman" pitchFamily="18" charset="0"/>
              </a:rPr>
              <a:t>以</a:t>
            </a:r>
            <a:r>
              <a:rPr kumimoji="1" lang="en-US" altLang="zh-CN" sz="2800" dirty="0" smtClean="0">
                <a:solidFill>
                  <a:srgbClr val="FF0000"/>
                </a:solidFill>
                <a:latin typeface="Times New Roman" pitchFamily="18" charset="0"/>
                <a:cs typeface="Times New Roman" pitchFamily="18" charset="0"/>
              </a:rPr>
              <a:t>d</a:t>
            </a:r>
            <a:r>
              <a:rPr kumimoji="1" lang="en-US" altLang="zh-CN" sz="2800" baseline="30000" dirty="0" smtClean="0">
                <a:solidFill>
                  <a:srgbClr val="FF0000"/>
                </a:solidFill>
                <a:latin typeface="Times New Roman" pitchFamily="18" charset="0"/>
                <a:cs typeface="Times New Roman" pitchFamily="18" charset="0"/>
              </a:rPr>
              <a:t>2</a:t>
            </a:r>
            <a:r>
              <a:rPr kumimoji="1" lang="en-US" altLang="zh-CN" sz="2800" dirty="0" smtClean="0">
                <a:solidFill>
                  <a:srgbClr val="FF0000"/>
                </a:solidFill>
                <a:latin typeface="Times New Roman" pitchFamily="18" charset="0"/>
                <a:cs typeface="Times New Roman" pitchFamily="18" charset="0"/>
              </a:rPr>
              <a:t>sp</a:t>
            </a:r>
            <a:r>
              <a:rPr kumimoji="1" lang="en-US" altLang="zh-CN" sz="2800" baseline="30000" dirty="0" smtClean="0">
                <a:solidFill>
                  <a:srgbClr val="FF0000"/>
                </a:solidFill>
                <a:latin typeface="Times New Roman" pitchFamily="18" charset="0"/>
                <a:cs typeface="Times New Roman" pitchFamily="18" charset="0"/>
              </a:rPr>
              <a:t>3</a:t>
            </a:r>
            <a:r>
              <a:rPr kumimoji="1" lang="zh-CN" altLang="en-US" sz="2800" dirty="0" smtClean="0">
                <a:latin typeface="Times New Roman" pitchFamily="18" charset="0"/>
                <a:cs typeface="Times New Roman" pitchFamily="18" charset="0"/>
              </a:rPr>
              <a:t>杂化轨道成键，</a:t>
            </a:r>
            <a:r>
              <a:rPr kumimoji="1" lang="zh-CN" altLang="en-US" sz="2800" dirty="0" smtClean="0">
                <a:solidFill>
                  <a:srgbClr val="FF0000"/>
                </a:solidFill>
                <a:latin typeface="Times New Roman" pitchFamily="18" charset="0"/>
                <a:cs typeface="Times New Roman" pitchFamily="18" charset="0"/>
              </a:rPr>
              <a:t>内轨</a:t>
            </a:r>
            <a:r>
              <a:rPr kumimoji="1" lang="zh-CN" altLang="en-US" sz="2800" dirty="0">
                <a:solidFill>
                  <a:srgbClr val="FF0000"/>
                </a:solidFill>
                <a:latin typeface="Times New Roman" pitchFamily="18" charset="0"/>
                <a:cs typeface="Times New Roman" pitchFamily="18" charset="0"/>
              </a:rPr>
              <a:t>型</a:t>
            </a:r>
            <a:r>
              <a:rPr kumimoji="1" lang="zh-CN" altLang="en-US" sz="2800" dirty="0">
                <a:latin typeface="Times New Roman" pitchFamily="18" charset="0"/>
                <a:cs typeface="Times New Roman" pitchFamily="18" charset="0"/>
              </a:rPr>
              <a:t>配合</a:t>
            </a:r>
            <a:r>
              <a:rPr kumimoji="1" lang="zh-CN" altLang="en-US" sz="2800" dirty="0" smtClean="0">
                <a:latin typeface="Times New Roman" pitchFamily="18" charset="0"/>
                <a:cs typeface="Times New Roman" pitchFamily="18" charset="0"/>
              </a:rPr>
              <a:t>物，稳定性强，</a:t>
            </a:r>
            <a:r>
              <a:rPr kumimoji="1" lang="zh-CN" altLang="en-US" sz="2800" dirty="0" smtClean="0">
                <a:solidFill>
                  <a:srgbClr val="FF0000"/>
                </a:solidFill>
                <a:latin typeface="Times New Roman" pitchFamily="18" charset="0"/>
                <a:cs typeface="Times New Roman" pitchFamily="18" charset="0"/>
              </a:rPr>
              <a:t>磁性弱</a:t>
            </a:r>
            <a:r>
              <a:rPr kumimoji="1" lang="zh-CN" altLang="en-US" sz="2800" dirty="0" smtClean="0">
                <a:latin typeface="Times New Roman" pitchFamily="18" charset="0"/>
                <a:cs typeface="Times New Roman" pitchFamily="18" charset="0"/>
              </a:rPr>
              <a:t>。</a:t>
            </a:r>
            <a:endParaRPr kumimoji="1" lang="zh-CN" altLang="en-US" sz="2800" dirty="0">
              <a:latin typeface="Times New Roman" pitchFamily="18" charset="0"/>
              <a:cs typeface="Times New Roman" pitchFamily="18" charset="0"/>
            </a:endParaRPr>
          </a:p>
        </p:txBody>
      </p:sp>
      <p:sp>
        <p:nvSpPr>
          <p:cNvPr id="7" name="灯片编号占位符 6"/>
          <p:cNvSpPr>
            <a:spLocks noGrp="1"/>
          </p:cNvSpPr>
          <p:nvPr>
            <p:ph type="sldNum" sz="quarter" idx="12"/>
          </p:nvPr>
        </p:nvSpPr>
        <p:spPr/>
        <p:txBody>
          <a:bodyPr/>
          <a:lstStyle/>
          <a:p>
            <a:pPr>
              <a:defRPr/>
            </a:pPr>
            <a:fld id="{0AA81A64-2B98-4631-BEEF-FF4902246D66}" type="slidenum">
              <a:rPr lang="en-US" altLang="zh-CN" smtClean="0"/>
              <a:pPr>
                <a:defRPr/>
              </a:pPr>
              <a:t>40</a:t>
            </a:fld>
            <a:endParaRPr lang="en-US" altLang="zh-CN"/>
          </a:p>
        </p:txBody>
      </p:sp>
      <p:grpSp>
        <p:nvGrpSpPr>
          <p:cNvPr id="9" name="组合 8"/>
          <p:cNvGrpSpPr/>
          <p:nvPr/>
        </p:nvGrpSpPr>
        <p:grpSpPr>
          <a:xfrm>
            <a:off x="152400" y="1991380"/>
            <a:ext cx="5820003" cy="4714220"/>
            <a:chOff x="152400" y="1991380"/>
            <a:chExt cx="5820003" cy="4714220"/>
          </a:xfrm>
        </p:grpSpPr>
        <p:pic>
          <p:nvPicPr>
            <p:cNvPr id="63493" name="Picture 5" descr="CI2D00137"/>
            <p:cNvPicPr>
              <a:picLocks noChangeAspect="1" noChangeArrowheads="1"/>
            </p:cNvPicPr>
            <p:nvPr/>
          </p:nvPicPr>
          <p:blipFill>
            <a:blip r:embed="rId2" cstate="print"/>
            <a:srcRect/>
            <a:stretch>
              <a:fillRect/>
            </a:stretch>
          </p:blipFill>
          <p:spPr bwMode="auto">
            <a:xfrm>
              <a:off x="381000" y="2647950"/>
              <a:ext cx="5591403" cy="4057650"/>
            </a:xfrm>
            <a:prstGeom prst="rect">
              <a:avLst/>
            </a:prstGeom>
            <a:noFill/>
            <a:ln w="9525">
              <a:noFill/>
              <a:miter lim="800000"/>
              <a:headEnd/>
              <a:tailEnd/>
            </a:ln>
          </p:spPr>
        </p:pic>
        <p:sp>
          <p:nvSpPr>
            <p:cNvPr id="8" name="矩形 7"/>
            <p:cNvSpPr/>
            <p:nvPr/>
          </p:nvSpPr>
          <p:spPr>
            <a:xfrm>
              <a:off x="152400" y="1991380"/>
              <a:ext cx="4871847" cy="523220"/>
            </a:xfrm>
            <a:prstGeom prst="rect">
              <a:avLst/>
            </a:prstGeom>
          </p:spPr>
          <p:txBody>
            <a:bodyPr wrap="none">
              <a:spAutoFit/>
            </a:bodyPr>
            <a:lstStyle/>
            <a:p>
              <a:r>
                <a:rPr kumimoji="1" lang="zh-CN" altLang="en-US" sz="2800" dirty="0" smtClean="0">
                  <a:latin typeface="Times New Roman" pitchFamily="18" charset="0"/>
                </a:rPr>
                <a:t>例：</a:t>
              </a:r>
              <a:r>
                <a:rPr kumimoji="1" lang="en-US" altLang="zh-CN" sz="2800" dirty="0" smtClean="0">
                  <a:latin typeface="Times New Roman" pitchFamily="18" charset="0"/>
                </a:rPr>
                <a:t>[Fe(CN)</a:t>
              </a:r>
              <a:r>
                <a:rPr kumimoji="1" lang="en-US" altLang="zh-CN" sz="2800" baseline="-25000" dirty="0" smtClean="0">
                  <a:latin typeface="Times New Roman" pitchFamily="18" charset="0"/>
                </a:rPr>
                <a:t>6</a:t>
              </a:r>
              <a:r>
                <a:rPr kumimoji="1" lang="en-US" altLang="zh-CN" sz="2800" dirty="0" smtClean="0">
                  <a:latin typeface="Times New Roman" pitchFamily="18" charset="0"/>
                </a:rPr>
                <a:t>]</a:t>
              </a:r>
              <a:r>
                <a:rPr kumimoji="1" lang="en-US" altLang="zh-CN" sz="2800" baseline="30000" dirty="0" smtClean="0">
                  <a:latin typeface="Times New Roman" pitchFamily="18" charset="0"/>
                </a:rPr>
                <a:t>3-     </a:t>
              </a:r>
              <a:r>
                <a:rPr kumimoji="1" lang="en-US" altLang="zh-CN" sz="2800" dirty="0" smtClean="0">
                  <a:latin typeface="Times New Roman" pitchFamily="18" charset="0"/>
                </a:rPr>
                <a:t>   </a:t>
              </a:r>
              <a:r>
                <a:rPr kumimoji="1" lang="en-US" altLang="zh-CN" sz="2800" i="1" dirty="0" smtClean="0">
                  <a:latin typeface="Times New Roman" pitchFamily="18" charset="0"/>
                </a:rPr>
                <a:t>μ</a:t>
              </a:r>
              <a:r>
                <a:rPr kumimoji="1" lang="en-US" altLang="zh-CN" sz="2800" dirty="0" smtClean="0">
                  <a:latin typeface="Times New Roman" pitchFamily="18" charset="0"/>
                </a:rPr>
                <a:t>=2.4B.M. </a:t>
              </a:r>
              <a:endParaRPr lang="zh-CN" altLang="en-US"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52400" y="152602"/>
            <a:ext cx="5353050" cy="609398"/>
          </a:xfrm>
          <a:prstGeom prst="rect">
            <a:avLst/>
          </a:prstGeom>
          <a:noFill/>
          <a:ln w="9525">
            <a:noFill/>
            <a:miter lim="800000"/>
            <a:headEnd/>
            <a:tailEnd/>
          </a:ln>
        </p:spPr>
        <p:txBody>
          <a:bodyPr wrap="square">
            <a:spAutoFit/>
          </a:bodyPr>
          <a:lstStyle/>
          <a:p>
            <a:pPr defTabSz="762000">
              <a:lnSpc>
                <a:spcPct val="120000"/>
              </a:lnSpc>
              <a:spcBef>
                <a:spcPct val="50000"/>
              </a:spcBef>
              <a:buClr>
                <a:schemeClr val="hlink"/>
              </a:buClr>
            </a:pPr>
            <a:r>
              <a:rPr kumimoji="1" lang="zh-CN" altLang="en-US" sz="2800" dirty="0">
                <a:latin typeface="Times New Roman" pitchFamily="18" charset="0"/>
              </a:rPr>
              <a:t>例如：</a:t>
            </a:r>
            <a:r>
              <a:rPr kumimoji="1" lang="en-US" altLang="zh-CN" sz="2800" dirty="0">
                <a:solidFill>
                  <a:srgbClr val="FF0000"/>
                </a:solidFill>
                <a:latin typeface="Times New Roman" pitchFamily="18" charset="0"/>
              </a:rPr>
              <a:t>[FeF</a:t>
            </a:r>
            <a:r>
              <a:rPr kumimoji="1" lang="en-US" altLang="zh-CN" sz="2800" baseline="-25000" dirty="0">
                <a:solidFill>
                  <a:srgbClr val="FF0000"/>
                </a:solidFill>
                <a:latin typeface="Times New Roman" pitchFamily="18" charset="0"/>
              </a:rPr>
              <a:t>6</a:t>
            </a:r>
            <a:r>
              <a:rPr kumimoji="1" lang="en-US" altLang="zh-CN" sz="2800" dirty="0">
                <a:solidFill>
                  <a:srgbClr val="FF0000"/>
                </a:solidFill>
                <a:latin typeface="Times New Roman" pitchFamily="18" charset="0"/>
              </a:rPr>
              <a:t>]</a:t>
            </a:r>
            <a:r>
              <a:rPr kumimoji="1" lang="en-US" altLang="zh-CN" sz="2800" baseline="30000" dirty="0">
                <a:solidFill>
                  <a:srgbClr val="FF0000"/>
                </a:solidFill>
                <a:latin typeface="Times New Roman" pitchFamily="18" charset="0"/>
              </a:rPr>
              <a:t>3-  </a:t>
            </a:r>
            <a:r>
              <a:rPr kumimoji="1" lang="zh-CN" altLang="en-US" sz="2800" dirty="0">
                <a:latin typeface="Times New Roman" pitchFamily="18" charset="0"/>
              </a:rPr>
              <a:t>，</a:t>
            </a:r>
            <a:r>
              <a:rPr kumimoji="1" lang="en-US" altLang="zh-CN" sz="2800" i="1" dirty="0" smtClean="0">
                <a:latin typeface="Times New Roman" pitchFamily="18" charset="0"/>
              </a:rPr>
              <a:t>μ </a:t>
            </a:r>
            <a:r>
              <a:rPr kumimoji="1" lang="en-US" altLang="zh-CN" sz="2800" dirty="0" smtClean="0">
                <a:latin typeface="Times New Roman" pitchFamily="18" charset="0"/>
              </a:rPr>
              <a:t>= 5.90B.M</a:t>
            </a:r>
            <a:r>
              <a:rPr kumimoji="1" lang="en-US" altLang="zh-CN" sz="2800" dirty="0">
                <a:latin typeface="Times New Roman" pitchFamily="18" charset="0"/>
              </a:rPr>
              <a:t>.    </a:t>
            </a:r>
            <a:r>
              <a:rPr kumimoji="1" lang="en-US" altLang="zh-CN" sz="2800" baseline="30000" dirty="0">
                <a:latin typeface="Times New Roman" pitchFamily="18" charset="0"/>
                <a:sym typeface="Webdings" pitchFamily="18" charset="2"/>
              </a:rPr>
              <a:t>            </a:t>
            </a:r>
            <a:endParaRPr kumimoji="1" lang="en-US" altLang="zh-CN" sz="2800" dirty="0">
              <a:latin typeface="Times New Roman" pitchFamily="18" charset="0"/>
              <a:sym typeface="Webdings" pitchFamily="18" charset="2"/>
            </a:endParaRPr>
          </a:p>
        </p:txBody>
      </p:sp>
      <p:sp>
        <p:nvSpPr>
          <p:cNvPr id="64515" name="Text Box 3"/>
          <p:cNvSpPr txBox="1">
            <a:spLocks noChangeArrowheads="1"/>
          </p:cNvSpPr>
          <p:nvPr/>
        </p:nvSpPr>
        <p:spPr bwMode="auto">
          <a:xfrm>
            <a:off x="457200" y="5350538"/>
            <a:ext cx="8001000" cy="1126462"/>
          </a:xfrm>
          <a:prstGeom prst="rect">
            <a:avLst/>
          </a:prstGeom>
          <a:noFill/>
          <a:ln w="9525">
            <a:noFill/>
            <a:miter lim="800000"/>
            <a:headEnd/>
            <a:tailEnd/>
          </a:ln>
        </p:spPr>
        <p:txBody>
          <a:bodyPr wrap="square">
            <a:spAutoFit/>
          </a:bodyPr>
          <a:lstStyle/>
          <a:p>
            <a:pPr defTabSz="762000">
              <a:lnSpc>
                <a:spcPct val="120000"/>
              </a:lnSpc>
              <a:spcBef>
                <a:spcPts val="0"/>
              </a:spcBef>
              <a:buClr>
                <a:schemeClr val="hlink"/>
              </a:buClr>
            </a:pPr>
            <a:r>
              <a:rPr kumimoji="1" lang="zh-CN" altLang="en-US" sz="2800" dirty="0" smtClean="0">
                <a:latin typeface="Times New Roman" pitchFamily="18" charset="0"/>
                <a:cs typeface="Times New Roman" pitchFamily="18" charset="0"/>
              </a:rPr>
              <a:t>以</a:t>
            </a:r>
            <a:r>
              <a:rPr kumimoji="1" lang="en-US" altLang="zh-CN" sz="2800" dirty="0" smtClean="0">
                <a:solidFill>
                  <a:srgbClr val="FF0000"/>
                </a:solidFill>
                <a:latin typeface="Times New Roman" pitchFamily="18" charset="0"/>
                <a:cs typeface="Times New Roman" pitchFamily="18" charset="0"/>
              </a:rPr>
              <a:t>sp</a:t>
            </a:r>
            <a:r>
              <a:rPr kumimoji="1" lang="en-US" altLang="zh-CN" sz="2800" baseline="30000" dirty="0" smtClean="0">
                <a:solidFill>
                  <a:srgbClr val="FF0000"/>
                </a:solidFill>
                <a:latin typeface="Times New Roman" pitchFamily="18" charset="0"/>
                <a:cs typeface="Times New Roman" pitchFamily="18" charset="0"/>
              </a:rPr>
              <a:t>3</a:t>
            </a:r>
            <a:r>
              <a:rPr kumimoji="1" lang="en-US" altLang="zh-CN" sz="2800" dirty="0" smtClean="0">
                <a:solidFill>
                  <a:srgbClr val="FF0000"/>
                </a:solidFill>
                <a:latin typeface="Times New Roman" pitchFamily="18" charset="0"/>
                <a:cs typeface="Times New Roman" pitchFamily="18" charset="0"/>
              </a:rPr>
              <a:t>d</a:t>
            </a:r>
            <a:r>
              <a:rPr kumimoji="1" lang="en-US" altLang="zh-CN" sz="2800" baseline="30000" dirty="0" smtClean="0">
                <a:solidFill>
                  <a:srgbClr val="FF0000"/>
                </a:solidFill>
                <a:latin typeface="Times New Roman" pitchFamily="18" charset="0"/>
                <a:cs typeface="Times New Roman" pitchFamily="18" charset="0"/>
              </a:rPr>
              <a:t>2</a:t>
            </a:r>
            <a:r>
              <a:rPr kumimoji="1" lang="zh-CN" altLang="en-US" sz="2800" dirty="0" smtClean="0">
                <a:latin typeface="Times New Roman" pitchFamily="18" charset="0"/>
                <a:cs typeface="Times New Roman" pitchFamily="18" charset="0"/>
              </a:rPr>
              <a:t>杂化轨道成键，</a:t>
            </a:r>
            <a:r>
              <a:rPr kumimoji="1" lang="zh-CN" altLang="en-US" sz="2800" dirty="0" smtClean="0">
                <a:solidFill>
                  <a:srgbClr val="FF0000"/>
                </a:solidFill>
                <a:latin typeface="Times New Roman" pitchFamily="18" charset="0"/>
                <a:cs typeface="Times New Roman" pitchFamily="18" charset="0"/>
              </a:rPr>
              <a:t>外</a:t>
            </a:r>
            <a:r>
              <a:rPr kumimoji="1" lang="zh-CN" altLang="en-US" sz="2800" dirty="0">
                <a:solidFill>
                  <a:srgbClr val="FF0000"/>
                </a:solidFill>
                <a:latin typeface="Times New Roman" pitchFamily="18" charset="0"/>
                <a:cs typeface="Times New Roman" pitchFamily="18" charset="0"/>
              </a:rPr>
              <a:t>轨型</a:t>
            </a:r>
            <a:r>
              <a:rPr kumimoji="1" lang="zh-CN" altLang="en-US" sz="2800" dirty="0">
                <a:latin typeface="Times New Roman" pitchFamily="18" charset="0"/>
                <a:cs typeface="Times New Roman" pitchFamily="18" charset="0"/>
              </a:rPr>
              <a:t>配合</a:t>
            </a:r>
            <a:r>
              <a:rPr kumimoji="1" lang="zh-CN" altLang="en-US" sz="2800" dirty="0" smtClean="0">
                <a:latin typeface="Times New Roman" pitchFamily="18" charset="0"/>
                <a:cs typeface="Times New Roman" pitchFamily="18" charset="0"/>
              </a:rPr>
              <a:t>物，稳定性小，</a:t>
            </a:r>
            <a:r>
              <a:rPr kumimoji="1" lang="zh-CN" altLang="en-US" sz="2800" dirty="0" smtClean="0">
                <a:solidFill>
                  <a:srgbClr val="FF0000"/>
                </a:solidFill>
                <a:latin typeface="Times New Roman" pitchFamily="18" charset="0"/>
                <a:cs typeface="Times New Roman" pitchFamily="18" charset="0"/>
              </a:rPr>
              <a:t>磁性强</a:t>
            </a:r>
            <a:r>
              <a:rPr kumimoji="1" lang="zh-CN" altLang="en-US" sz="2800" dirty="0" smtClean="0">
                <a:latin typeface="Times New Roman" pitchFamily="18" charset="0"/>
                <a:cs typeface="Times New Roman" pitchFamily="18" charset="0"/>
              </a:rPr>
              <a:t>。</a:t>
            </a:r>
            <a:endParaRPr kumimoji="1" lang="zh-CN" altLang="en-US" sz="2800" dirty="0">
              <a:latin typeface="Times New Roman" pitchFamily="18" charset="0"/>
              <a:cs typeface="Times New Roman" pitchFamily="18" charset="0"/>
            </a:endParaRPr>
          </a:p>
        </p:txBody>
      </p:sp>
      <p:pic>
        <p:nvPicPr>
          <p:cNvPr id="64516" name="Picture 4" descr="CI2D00138"/>
          <p:cNvPicPr>
            <a:picLocks noChangeAspect="1" noChangeArrowheads="1"/>
          </p:cNvPicPr>
          <p:nvPr/>
        </p:nvPicPr>
        <p:blipFill>
          <a:blip r:embed="rId2" cstate="print"/>
          <a:srcRect/>
          <a:stretch>
            <a:fillRect/>
          </a:stretch>
        </p:blipFill>
        <p:spPr bwMode="auto">
          <a:xfrm>
            <a:off x="685800" y="1014533"/>
            <a:ext cx="7620000" cy="4115289"/>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EA22F68D-8FDD-47CE-AB41-88183EF542CE}" type="slidenum">
              <a:rPr lang="en-US" altLang="zh-CN" smtClean="0"/>
              <a:pPr>
                <a:defRPr/>
              </a:pPr>
              <a:t>41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2000"/>
                                        <p:tgtEl>
                                          <p:spTgt spid="64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body" idx="1"/>
          </p:nvPr>
        </p:nvSpPr>
        <p:spPr>
          <a:xfrm>
            <a:off x="442913" y="368300"/>
            <a:ext cx="4662487" cy="850900"/>
          </a:xfrm>
          <a:noFill/>
        </p:spPr>
        <p:txBody>
          <a:bodyPr lIns="92075" tIns="46038" rIns="92075" bIns="46038"/>
          <a:lstStyle/>
          <a:p>
            <a:pPr eaLnBrk="1" hangingPunct="1">
              <a:lnSpc>
                <a:spcPct val="150000"/>
              </a:lnSpc>
              <a:buFontTx/>
              <a:buNone/>
            </a:pPr>
            <a:r>
              <a:rPr lang="en-US" altLang="zh-CN" sz="2800" b="1" dirty="0" smtClean="0">
                <a:solidFill>
                  <a:srgbClr val="0000FF"/>
                </a:solidFill>
                <a:latin typeface="Times New Roman" pitchFamily="18" charset="0"/>
                <a:cs typeface="Times New Roman" pitchFamily="18" charset="0"/>
              </a:rPr>
              <a:t>2.  </a:t>
            </a:r>
            <a:r>
              <a:rPr lang="zh-CN" altLang="en-US" sz="2800" b="1" dirty="0" smtClean="0">
                <a:solidFill>
                  <a:srgbClr val="0000FF"/>
                </a:solidFill>
                <a:latin typeface="Times New Roman" pitchFamily="18" charset="0"/>
                <a:cs typeface="Times New Roman" pitchFamily="18" charset="0"/>
              </a:rPr>
              <a:t>配合物的磁性</a:t>
            </a:r>
          </a:p>
        </p:txBody>
      </p:sp>
      <p:sp>
        <p:nvSpPr>
          <p:cNvPr id="16388" name="Rectangle 3"/>
          <p:cNvSpPr>
            <a:spLocks noChangeArrowheads="1"/>
          </p:cNvSpPr>
          <p:nvPr/>
        </p:nvSpPr>
        <p:spPr bwMode="auto">
          <a:xfrm>
            <a:off x="990600" y="2672820"/>
            <a:ext cx="7391400" cy="527580"/>
          </a:xfrm>
          <a:prstGeom prst="rect">
            <a:avLst/>
          </a:prstGeom>
          <a:noFill/>
          <a:ln w="9525">
            <a:noFill/>
            <a:miter lim="800000"/>
            <a:headEnd/>
            <a:tailEnd/>
          </a:ln>
        </p:spPr>
        <p:txBody>
          <a:bodyPr wrap="square">
            <a:spAutoFit/>
          </a:bodyPr>
          <a:lstStyle/>
          <a:p>
            <a:pPr>
              <a:lnSpc>
                <a:spcPct val="110000"/>
              </a:lnSpc>
              <a:spcBef>
                <a:spcPct val="50000"/>
              </a:spcBef>
            </a:pPr>
            <a:r>
              <a:rPr lang="en-US" altLang="zh-CN" sz="2800" dirty="0">
                <a:latin typeface="Times New Roman" pitchFamily="18" charset="0"/>
                <a:sym typeface="MS LineDraw" pitchFamily="49" charset="2"/>
              </a:rPr>
              <a:t>                </a:t>
            </a:r>
            <a:r>
              <a:rPr lang="en-US" altLang="zh-CN" sz="2800" i="1" dirty="0">
                <a:latin typeface="Times New Roman" pitchFamily="18" charset="0"/>
                <a:sym typeface="MS LineDraw" pitchFamily="49" charset="2"/>
              </a:rPr>
              <a:t>n</a:t>
            </a:r>
            <a:r>
              <a:rPr lang="en-US" altLang="zh-CN" sz="2800" i="1" dirty="0">
                <a:sym typeface="MS LineDraw" pitchFamily="49" charset="2"/>
              </a:rPr>
              <a:t> — </a:t>
            </a:r>
            <a:r>
              <a:rPr lang="zh-CN" altLang="en-US" sz="2800" dirty="0">
                <a:sym typeface="MS LineDraw" pitchFamily="49" charset="2"/>
              </a:rPr>
              <a:t>未成对电子</a:t>
            </a:r>
            <a:r>
              <a:rPr lang="zh-CN" altLang="en-US" sz="2800" dirty="0" smtClean="0">
                <a:sym typeface="MS LineDraw" pitchFamily="49" charset="2"/>
              </a:rPr>
              <a:t>数</a:t>
            </a:r>
            <a:endParaRPr lang="zh-CN" altLang="en-US" sz="2800" dirty="0"/>
          </a:p>
        </p:txBody>
      </p:sp>
      <p:sp>
        <p:nvSpPr>
          <p:cNvPr id="16389" name="Rectangle 4"/>
          <p:cNvSpPr>
            <a:spLocks noChangeArrowheads="1"/>
          </p:cNvSpPr>
          <p:nvPr/>
        </p:nvSpPr>
        <p:spPr bwMode="auto">
          <a:xfrm>
            <a:off x="457200" y="1141496"/>
            <a:ext cx="6534161" cy="781752"/>
          </a:xfrm>
          <a:prstGeom prst="rect">
            <a:avLst/>
          </a:prstGeom>
          <a:noFill/>
          <a:ln w="9525">
            <a:noFill/>
            <a:miter lim="800000"/>
            <a:headEnd/>
            <a:tailEnd/>
          </a:ln>
        </p:spPr>
        <p:txBody>
          <a:bodyPr wrap="none">
            <a:spAutoFit/>
          </a:bodyPr>
          <a:lstStyle/>
          <a:p>
            <a:pPr>
              <a:lnSpc>
                <a:spcPct val="160000"/>
              </a:lnSpc>
              <a:spcBef>
                <a:spcPct val="20000"/>
              </a:spcBef>
            </a:pPr>
            <a:r>
              <a:rPr lang="en-US" altLang="zh-CN" sz="2800" dirty="0"/>
              <a:t>    </a:t>
            </a:r>
            <a:r>
              <a:rPr lang="zh-CN" altLang="en-US" sz="2800" dirty="0">
                <a:solidFill>
                  <a:srgbClr val="FF0000"/>
                </a:solidFill>
              </a:rPr>
              <a:t>磁性</a:t>
            </a:r>
            <a:r>
              <a:rPr lang="en-US" altLang="zh-CN" sz="2800" dirty="0">
                <a:solidFill>
                  <a:srgbClr val="FF0000"/>
                </a:solidFill>
                <a:latin typeface="宋体" pitchFamily="2" charset="-122"/>
              </a:rPr>
              <a:t>:</a:t>
            </a:r>
            <a:r>
              <a:rPr lang="zh-CN" altLang="en-US" sz="2800" dirty="0"/>
              <a:t>物质在磁场中表现出来的性质。</a:t>
            </a:r>
          </a:p>
        </p:txBody>
      </p:sp>
      <p:grpSp>
        <p:nvGrpSpPr>
          <p:cNvPr id="16390" name="Group 5"/>
          <p:cNvGrpSpPr>
            <a:grpSpLocks/>
          </p:cNvGrpSpPr>
          <p:nvPr/>
        </p:nvGrpSpPr>
        <p:grpSpPr bwMode="auto">
          <a:xfrm>
            <a:off x="457200" y="1809750"/>
            <a:ext cx="7334250" cy="781050"/>
            <a:chOff x="669" y="1056"/>
            <a:chExt cx="4394" cy="492"/>
          </a:xfrm>
        </p:grpSpPr>
        <p:graphicFrame>
          <p:nvGraphicFramePr>
            <p:cNvPr id="16386" name="Object 6"/>
            <p:cNvGraphicFramePr>
              <a:graphicFrameLocks noChangeAspect="1"/>
            </p:cNvGraphicFramePr>
            <p:nvPr/>
          </p:nvGraphicFramePr>
          <p:xfrm>
            <a:off x="1557" y="1128"/>
            <a:ext cx="1440" cy="408"/>
          </p:xfrm>
          <a:graphic>
            <a:graphicData uri="http://schemas.openxmlformats.org/presentationml/2006/ole">
              <p:oleObj spid="_x0000_s16386" name="公式" r:id="rId3" imgW="888840" imgH="253800" progId="Equations">
                <p:embed/>
              </p:oleObj>
            </a:graphicData>
          </a:graphic>
        </p:graphicFrame>
        <p:sp>
          <p:nvSpPr>
            <p:cNvPr id="16391" name="Rectangle 7"/>
            <p:cNvSpPr>
              <a:spLocks noChangeArrowheads="1"/>
            </p:cNvSpPr>
            <p:nvPr/>
          </p:nvSpPr>
          <p:spPr bwMode="auto">
            <a:xfrm>
              <a:off x="669" y="1056"/>
              <a:ext cx="4394" cy="492"/>
            </a:xfrm>
            <a:prstGeom prst="rect">
              <a:avLst/>
            </a:prstGeom>
            <a:noFill/>
            <a:ln w="9525">
              <a:noFill/>
              <a:miter lim="800000"/>
              <a:headEnd/>
              <a:tailEnd/>
            </a:ln>
          </p:spPr>
          <p:txBody>
            <a:bodyPr>
              <a:spAutoFit/>
            </a:bodyPr>
            <a:lstStyle/>
            <a:p>
              <a:pPr>
                <a:lnSpc>
                  <a:spcPct val="160000"/>
                </a:lnSpc>
                <a:spcBef>
                  <a:spcPct val="20000"/>
                </a:spcBef>
              </a:pPr>
              <a:r>
                <a:rPr lang="en-US" altLang="zh-CN" sz="2800" dirty="0"/>
                <a:t>    </a:t>
              </a:r>
              <a:r>
                <a:rPr lang="zh-CN" altLang="en-US" sz="2800" dirty="0" smtClean="0">
                  <a:solidFill>
                    <a:srgbClr val="FF0000"/>
                  </a:solidFill>
                </a:rPr>
                <a:t>磁矩：</a:t>
              </a:r>
              <a:r>
                <a:rPr lang="zh-CN" altLang="en-US" sz="2800" dirty="0" smtClean="0"/>
                <a:t>                         </a:t>
              </a:r>
              <a:r>
                <a:rPr lang="en-US" altLang="zh-CN" sz="2800" dirty="0" smtClean="0">
                  <a:latin typeface="Times New Roman" pitchFamily="18" charset="0"/>
                  <a:sym typeface="MS LineDraw" pitchFamily="49" charset="2"/>
                </a:rPr>
                <a:t>(</a:t>
              </a:r>
              <a:r>
                <a:rPr lang="en-US" altLang="zh-CN" sz="2800" dirty="0">
                  <a:latin typeface="Times New Roman" pitchFamily="18" charset="0"/>
                  <a:sym typeface="MS LineDraw" pitchFamily="49" charset="2"/>
                </a:rPr>
                <a:t>B.M.)</a:t>
              </a:r>
              <a:r>
                <a:rPr lang="zh-CN" altLang="zh-CN" sz="2800" dirty="0">
                  <a:sym typeface="MS LineDraw" pitchFamily="49" charset="2"/>
                </a:rPr>
                <a:t>玻尔磁子</a:t>
              </a:r>
              <a:endParaRPr lang="zh-CN" altLang="en-US" sz="2800" dirty="0">
                <a:sym typeface="MS LineDraw" pitchFamily="49" charset="2"/>
              </a:endParaRPr>
            </a:p>
          </p:txBody>
        </p:sp>
      </p:grpSp>
      <p:sp>
        <p:nvSpPr>
          <p:cNvPr id="8" name="灯片编号占位符 7"/>
          <p:cNvSpPr>
            <a:spLocks noGrp="1"/>
          </p:cNvSpPr>
          <p:nvPr>
            <p:ph type="sldNum" sz="quarter" idx="12"/>
          </p:nvPr>
        </p:nvSpPr>
        <p:spPr/>
        <p:txBody>
          <a:bodyPr/>
          <a:lstStyle/>
          <a:p>
            <a:pPr>
              <a:defRPr/>
            </a:pPr>
            <a:fld id="{1E39ABA8-C719-4038-AA13-797BF967B576}" type="slidenum">
              <a:rPr lang="en-US" altLang="zh-CN" smtClean="0"/>
              <a:pPr>
                <a:defRPr/>
              </a:pPr>
              <a:t>42</a:t>
            </a:fld>
            <a:endParaRPr lang="en-US" altLang="zh-CN"/>
          </a:p>
        </p:txBody>
      </p:sp>
      <p:sp>
        <p:nvSpPr>
          <p:cNvPr id="9" name="Rectangle 7"/>
          <p:cNvSpPr>
            <a:spLocks noChangeArrowheads="1"/>
          </p:cNvSpPr>
          <p:nvPr/>
        </p:nvSpPr>
        <p:spPr bwMode="auto">
          <a:xfrm>
            <a:off x="620712" y="4311640"/>
            <a:ext cx="7837488" cy="1708160"/>
          </a:xfrm>
          <a:prstGeom prst="rect">
            <a:avLst/>
          </a:prstGeom>
          <a:noFill/>
          <a:ln w="9525">
            <a:noFill/>
            <a:miter lim="800000"/>
            <a:headEnd/>
            <a:tailEnd/>
          </a:ln>
          <a:effectLst/>
        </p:spPr>
        <p:txBody>
          <a:bodyPr wrap="square">
            <a:spAutoFit/>
          </a:bodyPr>
          <a:lstStyle/>
          <a:p>
            <a:pPr>
              <a:lnSpc>
                <a:spcPct val="125000"/>
              </a:lnSpc>
              <a:spcBef>
                <a:spcPct val="35000"/>
              </a:spcBef>
            </a:pPr>
            <a:r>
              <a:rPr kumimoji="1" lang="zh-CN" altLang="en-US" sz="2800" b="1" dirty="0" smtClean="0">
                <a:latin typeface="Times New Roman" pitchFamily="18" charset="0"/>
              </a:rPr>
              <a:t>    可以</a:t>
            </a:r>
            <a:r>
              <a:rPr kumimoji="1" lang="zh-CN" altLang="en-US" sz="2800" b="1" dirty="0">
                <a:latin typeface="Times New Roman" pitchFamily="18" charset="0"/>
              </a:rPr>
              <a:t>利用</a:t>
            </a:r>
            <a:r>
              <a:rPr kumimoji="1" lang="zh-CN" altLang="en-US" sz="2800" b="1" dirty="0">
                <a:solidFill>
                  <a:srgbClr val="0000FF"/>
                </a:solidFill>
                <a:latin typeface="Times New Roman" pitchFamily="18" charset="0"/>
              </a:rPr>
              <a:t>磁矩判断</a:t>
            </a:r>
            <a:r>
              <a:rPr kumimoji="1" lang="zh-CN" altLang="en-US" sz="2800" b="1" dirty="0">
                <a:latin typeface="Times New Roman" pitchFamily="18" charset="0"/>
              </a:rPr>
              <a:t>配合物中中心原子的</a:t>
            </a:r>
            <a:r>
              <a:rPr kumimoji="1" lang="zh-CN" altLang="en-US" sz="2800" b="1" dirty="0">
                <a:solidFill>
                  <a:srgbClr val="0000FF"/>
                </a:solidFill>
                <a:latin typeface="Times New Roman" pitchFamily="18" charset="0"/>
              </a:rPr>
              <a:t>单电子数目</a:t>
            </a:r>
            <a:r>
              <a:rPr kumimoji="1" lang="zh-CN" altLang="en-US" sz="2800" b="1" dirty="0">
                <a:latin typeface="Times New Roman" pitchFamily="18" charset="0"/>
              </a:rPr>
              <a:t>，从而</a:t>
            </a:r>
            <a:r>
              <a:rPr kumimoji="1" lang="zh-CN" altLang="en-US" sz="2800" b="1" dirty="0">
                <a:solidFill>
                  <a:srgbClr val="0000FF"/>
                </a:solidFill>
                <a:latin typeface="Times New Roman" pitchFamily="18" charset="0"/>
              </a:rPr>
              <a:t>确定</a:t>
            </a:r>
            <a:r>
              <a:rPr kumimoji="1" lang="zh-CN" altLang="en-US" sz="2800" b="1" dirty="0">
                <a:latin typeface="Times New Roman" pitchFamily="18" charset="0"/>
              </a:rPr>
              <a:t>配合物的</a:t>
            </a:r>
            <a:r>
              <a:rPr kumimoji="1" lang="zh-CN" altLang="en-US" sz="2800" b="1" dirty="0">
                <a:solidFill>
                  <a:srgbClr val="0000FF"/>
                </a:solidFill>
                <a:latin typeface="Times New Roman" pitchFamily="18" charset="0"/>
              </a:rPr>
              <a:t>成键情况</a:t>
            </a:r>
            <a:r>
              <a:rPr kumimoji="1" lang="zh-CN" altLang="en-US" sz="2800" b="1" dirty="0">
                <a:latin typeface="Times New Roman" pitchFamily="18" charset="0"/>
              </a:rPr>
              <a:t>，是内轨或外轨型配合物</a:t>
            </a:r>
            <a:r>
              <a:rPr kumimoji="1" lang="zh-CN" altLang="en-US" sz="2800" b="1" dirty="0" smtClean="0">
                <a:latin typeface="Times New Roman" pitchFamily="18" charset="0"/>
              </a:rPr>
              <a:t>。</a:t>
            </a:r>
            <a:endParaRPr kumimoji="1" lang="zh-CN" altLang="en-US" sz="2800" b="1" dirty="0">
              <a:latin typeface="Times New Roman" pitchFamily="18" charset="0"/>
            </a:endParaRPr>
          </a:p>
        </p:txBody>
      </p:sp>
      <p:sp>
        <p:nvSpPr>
          <p:cNvPr id="10" name="Rectangle 7"/>
          <p:cNvSpPr>
            <a:spLocks noChangeArrowheads="1"/>
          </p:cNvSpPr>
          <p:nvPr/>
        </p:nvSpPr>
        <p:spPr bwMode="auto">
          <a:xfrm>
            <a:off x="914400" y="3309914"/>
            <a:ext cx="6248400" cy="652486"/>
          </a:xfrm>
          <a:prstGeom prst="rect">
            <a:avLst/>
          </a:prstGeom>
          <a:noFill/>
          <a:ln w="9525">
            <a:noFill/>
            <a:miter lim="800000"/>
            <a:headEnd/>
            <a:tailEnd/>
          </a:ln>
          <a:effectLst/>
        </p:spPr>
        <p:txBody>
          <a:bodyPr wrap="square">
            <a:spAutoFit/>
          </a:bodyPr>
          <a:lstStyle/>
          <a:p>
            <a:pPr>
              <a:lnSpc>
                <a:spcPct val="130000"/>
              </a:lnSpc>
              <a:spcBef>
                <a:spcPct val="50000"/>
              </a:spcBef>
            </a:pPr>
            <a:r>
              <a:rPr lang="zh-CN" altLang="en-US" sz="2800" dirty="0" smtClean="0">
                <a:latin typeface="Times New Roman" pitchFamily="18" charset="0"/>
                <a:ea typeface="+mn-ea"/>
                <a:cs typeface="Times New Roman" pitchFamily="18" charset="0"/>
              </a:rPr>
              <a:t>化合物</a:t>
            </a:r>
            <a:r>
              <a:rPr lang="zh-CN" altLang="en-US" sz="2800" dirty="0">
                <a:latin typeface="Times New Roman" pitchFamily="18" charset="0"/>
                <a:ea typeface="+mn-ea"/>
                <a:cs typeface="Times New Roman" pitchFamily="18" charset="0"/>
              </a:rPr>
              <a:t>中</a:t>
            </a:r>
            <a:r>
              <a:rPr lang="zh-CN" altLang="en-US" sz="2800" dirty="0">
                <a:solidFill>
                  <a:srgbClr val="FF0000"/>
                </a:solidFill>
                <a:latin typeface="Times New Roman" pitchFamily="18" charset="0"/>
                <a:ea typeface="+mn-ea"/>
                <a:cs typeface="Times New Roman" pitchFamily="18" charset="0"/>
              </a:rPr>
              <a:t>成单电子数</a:t>
            </a:r>
            <a:r>
              <a:rPr lang="zh-CN" altLang="en-US" sz="2800" dirty="0">
                <a:latin typeface="Times New Roman" pitchFamily="18" charset="0"/>
                <a:ea typeface="+mn-ea"/>
                <a:cs typeface="Times New Roman" pitchFamily="18" charset="0"/>
              </a:rPr>
              <a:t>和</a:t>
            </a:r>
            <a:r>
              <a:rPr lang="zh-CN" altLang="en-US" sz="2800" dirty="0">
                <a:solidFill>
                  <a:srgbClr val="FF0000"/>
                </a:solidFill>
                <a:latin typeface="Times New Roman" pitchFamily="18" charset="0"/>
                <a:ea typeface="+mn-ea"/>
                <a:cs typeface="Times New Roman" pitchFamily="18" charset="0"/>
              </a:rPr>
              <a:t>磁性</a:t>
            </a:r>
            <a:r>
              <a:rPr lang="zh-CN" altLang="en-US" sz="2800" dirty="0">
                <a:latin typeface="Times New Roman" pitchFamily="18" charset="0"/>
                <a:ea typeface="+mn-ea"/>
                <a:cs typeface="Times New Roman" pitchFamily="18" charset="0"/>
              </a:rPr>
              <a:t>有关</a:t>
            </a:r>
            <a:r>
              <a:rPr lang="zh-CN" altLang="en-US" sz="2800" dirty="0" smtClean="0">
                <a:latin typeface="Times New Roman" pitchFamily="18" charset="0"/>
                <a:ea typeface="+mn-ea"/>
                <a:cs typeface="Times New Roman" pitchFamily="18" charset="0"/>
              </a:rPr>
              <a:t>。</a:t>
            </a:r>
            <a:endParaRPr lang="zh-CN" altLang="en-US" sz="2800" dirty="0">
              <a:latin typeface="Times New Roman" pitchFamily="18" charset="0"/>
              <a:ea typeface="+mn-ea"/>
              <a:cs typeface="Times New Roman" pitchFamily="18" charset="0"/>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762000" y="1905000"/>
            <a:ext cx="7620000" cy="4492625"/>
          </a:xfrm>
          <a:prstGeom prst="rect">
            <a:avLst/>
          </a:prstGeom>
          <a:noFill/>
          <a:ln w="9525">
            <a:noFill/>
            <a:miter lim="800000"/>
            <a:headEnd/>
            <a:tailEnd/>
          </a:ln>
        </p:spPr>
        <p:txBody>
          <a:bodyPr/>
          <a:lstStyle/>
          <a:p>
            <a:pPr marL="342900" indent="-342900">
              <a:lnSpc>
                <a:spcPct val="150000"/>
              </a:lnSpc>
            </a:pPr>
            <a:r>
              <a:rPr lang="en-US" altLang="zh-CN" sz="3200" dirty="0"/>
              <a:t>    </a:t>
            </a:r>
            <a:r>
              <a:rPr lang="en-US" altLang="zh-CN" sz="2800" i="1" dirty="0">
                <a:latin typeface="Times New Roman" pitchFamily="18" charset="0"/>
              </a:rPr>
              <a:t>n</a:t>
            </a:r>
            <a:r>
              <a:rPr lang="en-US" altLang="zh-CN" sz="2800" dirty="0">
                <a:latin typeface="Times New Roman" pitchFamily="18" charset="0"/>
              </a:rPr>
              <a:t>          </a:t>
            </a:r>
            <a:r>
              <a:rPr lang="en-US" altLang="zh-CN" sz="2800" dirty="0" smtClean="0">
                <a:latin typeface="Times New Roman" pitchFamily="18" charset="0"/>
              </a:rPr>
              <a:t> 0       </a:t>
            </a:r>
            <a:r>
              <a:rPr lang="en-US" altLang="zh-CN" sz="2800" dirty="0">
                <a:latin typeface="Times New Roman" pitchFamily="18" charset="0"/>
              </a:rPr>
              <a:t>1         2         3         4         5</a:t>
            </a:r>
          </a:p>
          <a:p>
            <a:pPr marL="342900" indent="-342900">
              <a:lnSpc>
                <a:spcPct val="150000"/>
              </a:lnSpc>
            </a:pPr>
            <a:r>
              <a:rPr lang="en-US" altLang="zh-CN" sz="2800" i="1" dirty="0">
                <a:latin typeface="Times New Roman" pitchFamily="18" charset="0"/>
              </a:rPr>
              <a:t>µ</a:t>
            </a:r>
            <a:r>
              <a:rPr lang="en-US" altLang="zh-CN" sz="2800" dirty="0">
                <a:latin typeface="Times New Roman" pitchFamily="18" charset="0"/>
              </a:rPr>
              <a:t>/B.M.     </a:t>
            </a:r>
            <a:r>
              <a:rPr lang="en-US" altLang="zh-CN" sz="2800" dirty="0" smtClean="0">
                <a:latin typeface="Times New Roman" pitchFamily="18" charset="0"/>
              </a:rPr>
              <a:t> 0    </a:t>
            </a:r>
            <a:r>
              <a:rPr lang="en-US" altLang="zh-CN" sz="2800" dirty="0">
                <a:latin typeface="Times New Roman" pitchFamily="18" charset="0"/>
              </a:rPr>
              <a:t>1.73    2.83    3.87    4.90    5.92</a:t>
            </a:r>
          </a:p>
          <a:p>
            <a:pPr marL="342900" indent="-342900">
              <a:lnSpc>
                <a:spcPct val="150000"/>
              </a:lnSpc>
            </a:pPr>
            <a:r>
              <a:rPr lang="zh-CN" altLang="en-US" sz="2800" dirty="0">
                <a:solidFill>
                  <a:srgbClr val="0000FF"/>
                </a:solidFill>
                <a:latin typeface="Times New Roman" pitchFamily="18" charset="0"/>
              </a:rPr>
              <a:t>实例：</a:t>
            </a:r>
          </a:p>
          <a:p>
            <a:pPr marL="342900" indent="-342900">
              <a:lnSpc>
                <a:spcPct val="150000"/>
              </a:lnSpc>
            </a:pPr>
            <a:r>
              <a:rPr lang="en-US" altLang="zh-CN" sz="2800" dirty="0">
                <a:latin typeface="Times New Roman" pitchFamily="18" charset="0"/>
              </a:rPr>
              <a:t>[Ti(H</a:t>
            </a:r>
            <a:r>
              <a:rPr lang="en-US" altLang="zh-CN" sz="2800" baseline="-25000" dirty="0">
                <a:latin typeface="Times New Roman" pitchFamily="18" charset="0"/>
              </a:rPr>
              <a:t>2</a:t>
            </a:r>
            <a:r>
              <a:rPr lang="en-US" altLang="zh-CN" sz="2800" dirty="0">
                <a:latin typeface="Times New Roman" pitchFamily="18" charset="0"/>
              </a:rPr>
              <a:t>O)</a:t>
            </a:r>
            <a:r>
              <a:rPr lang="en-US" altLang="zh-CN" sz="2800" baseline="-25000" dirty="0">
                <a:latin typeface="Times New Roman" pitchFamily="18" charset="0"/>
              </a:rPr>
              <a:t>6</a:t>
            </a:r>
            <a:r>
              <a:rPr lang="en-US" altLang="zh-CN" sz="2800" dirty="0">
                <a:latin typeface="Times New Roman" pitchFamily="18" charset="0"/>
              </a:rPr>
              <a:t>]</a:t>
            </a:r>
            <a:r>
              <a:rPr lang="en-US" altLang="zh-CN" sz="2800" baseline="30000" dirty="0">
                <a:latin typeface="Times New Roman" pitchFamily="18" charset="0"/>
              </a:rPr>
              <a:t>3+          </a:t>
            </a:r>
            <a:r>
              <a:rPr lang="en-US" altLang="zh-CN" sz="2800" dirty="0">
                <a:latin typeface="Times New Roman" pitchFamily="18" charset="0"/>
              </a:rPr>
              <a:t>Ti</a:t>
            </a:r>
            <a:r>
              <a:rPr lang="en-US" altLang="zh-CN" sz="2800" baseline="30000" dirty="0">
                <a:latin typeface="Times New Roman" pitchFamily="18" charset="0"/>
              </a:rPr>
              <a:t>3+</a:t>
            </a:r>
            <a:r>
              <a:rPr lang="zh-CN" altLang="en-US" sz="2800" dirty="0">
                <a:latin typeface="Times New Roman" pitchFamily="18" charset="0"/>
              </a:rPr>
              <a:t>：     </a:t>
            </a:r>
            <a:r>
              <a:rPr lang="en-US" altLang="zh-CN" sz="2800" dirty="0">
                <a:latin typeface="Times New Roman" pitchFamily="18" charset="0"/>
              </a:rPr>
              <a:t>3d</a:t>
            </a:r>
            <a:r>
              <a:rPr lang="en-US" altLang="zh-CN" sz="2800" baseline="30000" dirty="0">
                <a:latin typeface="Times New Roman" pitchFamily="18" charset="0"/>
              </a:rPr>
              <a:t>1       </a:t>
            </a:r>
            <a:r>
              <a:rPr lang="en-US" altLang="zh-CN" sz="2800" i="1" dirty="0">
                <a:latin typeface="Times New Roman" pitchFamily="18" charset="0"/>
              </a:rPr>
              <a:t>µ </a:t>
            </a:r>
            <a:r>
              <a:rPr lang="en-US" altLang="zh-CN" sz="2800" dirty="0">
                <a:latin typeface="Times New Roman" pitchFamily="18" charset="0"/>
              </a:rPr>
              <a:t>=1.73    </a:t>
            </a:r>
            <a:r>
              <a:rPr lang="en-US" altLang="zh-CN" sz="2800" i="1" dirty="0">
                <a:latin typeface="Times New Roman" pitchFamily="18" charset="0"/>
              </a:rPr>
              <a:t>n</a:t>
            </a:r>
            <a:r>
              <a:rPr lang="en-US" altLang="zh-CN" sz="2800" dirty="0">
                <a:latin typeface="Times New Roman" pitchFamily="18" charset="0"/>
              </a:rPr>
              <a:t>=1</a:t>
            </a:r>
          </a:p>
          <a:p>
            <a:pPr marL="342900" indent="-342900">
              <a:lnSpc>
                <a:spcPct val="150000"/>
              </a:lnSpc>
            </a:pPr>
            <a:r>
              <a:rPr lang="en-US" altLang="zh-CN" sz="2800" dirty="0">
                <a:latin typeface="Times New Roman" pitchFamily="18" charset="0"/>
              </a:rPr>
              <a:t>K</a:t>
            </a:r>
            <a:r>
              <a:rPr lang="en-US" altLang="zh-CN" sz="2800" baseline="-25000" dirty="0">
                <a:latin typeface="Times New Roman" pitchFamily="18" charset="0"/>
              </a:rPr>
              <a:t>3</a:t>
            </a:r>
            <a:r>
              <a:rPr lang="en-US" altLang="zh-CN" sz="2800" dirty="0">
                <a:latin typeface="Times New Roman" pitchFamily="18" charset="0"/>
              </a:rPr>
              <a:t>[</a:t>
            </a:r>
            <a:r>
              <a:rPr lang="en-US" altLang="zh-CN" sz="2800" dirty="0" err="1">
                <a:latin typeface="Times New Roman" pitchFamily="18" charset="0"/>
              </a:rPr>
              <a:t>Mn</a:t>
            </a:r>
            <a:r>
              <a:rPr lang="en-US" altLang="zh-CN" sz="2800" dirty="0">
                <a:latin typeface="Times New Roman" pitchFamily="18" charset="0"/>
              </a:rPr>
              <a:t>(CN)</a:t>
            </a:r>
            <a:r>
              <a:rPr lang="en-US" altLang="zh-CN" sz="2800" baseline="-25000" dirty="0">
                <a:latin typeface="Times New Roman" pitchFamily="18" charset="0"/>
              </a:rPr>
              <a:t>6</a:t>
            </a:r>
            <a:r>
              <a:rPr lang="en-US" altLang="zh-CN" sz="2800" dirty="0">
                <a:latin typeface="Times New Roman" pitchFamily="18" charset="0"/>
              </a:rPr>
              <a:t>]     Mn</a:t>
            </a:r>
            <a:r>
              <a:rPr lang="en-US" altLang="zh-CN" sz="2800" baseline="30000" dirty="0">
                <a:latin typeface="Times New Roman" pitchFamily="18" charset="0"/>
              </a:rPr>
              <a:t>3+</a:t>
            </a:r>
            <a:r>
              <a:rPr lang="zh-CN" altLang="en-US" sz="2800" dirty="0">
                <a:latin typeface="Times New Roman" pitchFamily="18" charset="0"/>
              </a:rPr>
              <a:t>：   </a:t>
            </a:r>
            <a:r>
              <a:rPr lang="en-US" altLang="zh-CN" sz="2800" dirty="0">
                <a:latin typeface="Times New Roman" pitchFamily="18" charset="0"/>
              </a:rPr>
              <a:t>3d</a:t>
            </a:r>
            <a:r>
              <a:rPr lang="en-US" altLang="zh-CN" sz="2800" baseline="30000" dirty="0">
                <a:latin typeface="Times New Roman" pitchFamily="18" charset="0"/>
              </a:rPr>
              <a:t>4       </a:t>
            </a:r>
            <a:r>
              <a:rPr lang="en-US" altLang="zh-CN" sz="2800" i="1" dirty="0">
                <a:latin typeface="Times New Roman" pitchFamily="18" charset="0"/>
              </a:rPr>
              <a:t>µ </a:t>
            </a:r>
            <a:r>
              <a:rPr lang="en-US" altLang="zh-CN" sz="2800" dirty="0">
                <a:latin typeface="Times New Roman" pitchFamily="18" charset="0"/>
              </a:rPr>
              <a:t>=3.18    </a:t>
            </a:r>
            <a:r>
              <a:rPr lang="en-US" altLang="zh-CN" sz="2800" i="1" dirty="0">
                <a:latin typeface="Times New Roman" pitchFamily="18" charset="0"/>
              </a:rPr>
              <a:t>n</a:t>
            </a:r>
            <a:r>
              <a:rPr lang="en-US" altLang="zh-CN" sz="2800" dirty="0">
                <a:latin typeface="Times New Roman" pitchFamily="18" charset="0"/>
              </a:rPr>
              <a:t>=2</a:t>
            </a:r>
          </a:p>
          <a:p>
            <a:pPr marL="342900" indent="-342900">
              <a:lnSpc>
                <a:spcPct val="150000"/>
              </a:lnSpc>
            </a:pPr>
            <a:r>
              <a:rPr lang="en-US" altLang="zh-CN" sz="2800" dirty="0">
                <a:latin typeface="Times New Roman" pitchFamily="18" charset="0"/>
              </a:rPr>
              <a:t>K</a:t>
            </a:r>
            <a:r>
              <a:rPr lang="en-US" altLang="zh-CN" sz="2800" baseline="-25000" dirty="0">
                <a:latin typeface="Times New Roman" pitchFamily="18" charset="0"/>
              </a:rPr>
              <a:t>3</a:t>
            </a:r>
            <a:r>
              <a:rPr lang="en-US" altLang="zh-CN" sz="2800" dirty="0">
                <a:latin typeface="Times New Roman" pitchFamily="18" charset="0"/>
              </a:rPr>
              <a:t>[Fe(CN)</a:t>
            </a:r>
            <a:r>
              <a:rPr lang="en-US" altLang="zh-CN" sz="2800" baseline="-25000" dirty="0">
                <a:latin typeface="Times New Roman" pitchFamily="18" charset="0"/>
              </a:rPr>
              <a:t>6</a:t>
            </a:r>
            <a:r>
              <a:rPr lang="en-US" altLang="zh-CN" sz="2800" dirty="0">
                <a:latin typeface="Times New Roman" pitchFamily="18" charset="0"/>
              </a:rPr>
              <a:t>]       Fe</a:t>
            </a:r>
            <a:r>
              <a:rPr lang="en-US" altLang="zh-CN" sz="2800" baseline="30000" dirty="0">
                <a:latin typeface="Times New Roman" pitchFamily="18" charset="0"/>
              </a:rPr>
              <a:t>3+</a:t>
            </a:r>
            <a:r>
              <a:rPr lang="zh-CN" altLang="en-US" sz="2800" dirty="0">
                <a:latin typeface="Times New Roman" pitchFamily="18" charset="0"/>
              </a:rPr>
              <a:t>：</a:t>
            </a:r>
            <a:r>
              <a:rPr lang="zh-CN" altLang="en-US" sz="2800" baseline="30000" dirty="0">
                <a:latin typeface="Times New Roman" pitchFamily="18" charset="0"/>
              </a:rPr>
              <a:t>      </a:t>
            </a:r>
            <a:r>
              <a:rPr lang="en-US" altLang="zh-CN" sz="2800" dirty="0">
                <a:latin typeface="Times New Roman" pitchFamily="18" charset="0"/>
              </a:rPr>
              <a:t>3d</a:t>
            </a:r>
            <a:r>
              <a:rPr lang="en-US" altLang="zh-CN" sz="2800" baseline="30000" dirty="0">
                <a:latin typeface="Times New Roman" pitchFamily="18" charset="0"/>
              </a:rPr>
              <a:t>5      </a:t>
            </a:r>
            <a:r>
              <a:rPr lang="en-US" altLang="zh-CN" sz="2800" i="1" baseline="30000" dirty="0">
                <a:latin typeface="Times New Roman" pitchFamily="18" charset="0"/>
              </a:rPr>
              <a:t> </a:t>
            </a:r>
            <a:r>
              <a:rPr lang="en-US" altLang="zh-CN" sz="2800" i="1" dirty="0">
                <a:latin typeface="Times New Roman" pitchFamily="18" charset="0"/>
              </a:rPr>
              <a:t>µ </a:t>
            </a:r>
            <a:r>
              <a:rPr lang="en-US" altLang="zh-CN" sz="2800" dirty="0">
                <a:latin typeface="Times New Roman" pitchFamily="18" charset="0"/>
              </a:rPr>
              <a:t>=2.40   </a:t>
            </a:r>
            <a:r>
              <a:rPr lang="en-US" altLang="zh-CN" sz="2800" i="1" dirty="0">
                <a:latin typeface="Times New Roman" pitchFamily="18" charset="0"/>
              </a:rPr>
              <a:t> n</a:t>
            </a:r>
            <a:r>
              <a:rPr lang="en-US" altLang="zh-CN" sz="2800" dirty="0">
                <a:latin typeface="Times New Roman" pitchFamily="18" charset="0"/>
              </a:rPr>
              <a:t>=1</a:t>
            </a:r>
          </a:p>
        </p:txBody>
      </p:sp>
      <p:grpSp>
        <p:nvGrpSpPr>
          <p:cNvPr id="17412" name="Group 3"/>
          <p:cNvGrpSpPr>
            <a:grpSpLocks/>
          </p:cNvGrpSpPr>
          <p:nvPr/>
        </p:nvGrpSpPr>
        <p:grpSpPr bwMode="auto">
          <a:xfrm>
            <a:off x="610100" y="609600"/>
            <a:ext cx="7772139" cy="1384301"/>
            <a:chOff x="746" y="692"/>
            <a:chExt cx="4524" cy="872"/>
          </a:xfrm>
        </p:grpSpPr>
        <p:graphicFrame>
          <p:nvGraphicFramePr>
            <p:cNvPr id="17410" name="Object 4"/>
            <p:cNvGraphicFramePr>
              <a:graphicFrameLocks noChangeAspect="1"/>
            </p:cNvGraphicFramePr>
            <p:nvPr/>
          </p:nvGraphicFramePr>
          <p:xfrm>
            <a:off x="1189" y="740"/>
            <a:ext cx="1440" cy="408"/>
          </p:xfrm>
          <a:graphic>
            <a:graphicData uri="http://schemas.openxmlformats.org/presentationml/2006/ole">
              <p:oleObj spid="_x0000_s17410" name="公式" r:id="rId3" imgW="888840" imgH="253800" progId="Equations">
                <p:embed/>
              </p:oleObj>
            </a:graphicData>
          </a:graphic>
        </p:graphicFrame>
        <p:sp>
          <p:nvSpPr>
            <p:cNvPr id="17414" name="Text Box 5"/>
            <p:cNvSpPr txBox="1">
              <a:spLocks noChangeArrowheads="1"/>
            </p:cNvSpPr>
            <p:nvPr/>
          </p:nvSpPr>
          <p:spPr bwMode="auto">
            <a:xfrm>
              <a:off x="746" y="692"/>
              <a:ext cx="4524" cy="872"/>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800" dirty="0" smtClean="0"/>
                <a:t>根据                         </a:t>
              </a:r>
              <a:r>
                <a:rPr lang="zh-CN" altLang="en-US" sz="2800" dirty="0" smtClean="0">
                  <a:latin typeface="宋体" pitchFamily="2" charset="-122"/>
                </a:rPr>
                <a:t>可用</a:t>
              </a:r>
              <a:r>
                <a:rPr lang="zh-CN" altLang="en-US" sz="2800" dirty="0">
                  <a:solidFill>
                    <a:srgbClr val="FF0000"/>
                  </a:solidFill>
                  <a:latin typeface="宋体" pitchFamily="2" charset="-122"/>
                </a:rPr>
                <a:t>未成对电子</a:t>
              </a:r>
              <a:r>
                <a:rPr lang="zh-CN" altLang="en-US" sz="2800" dirty="0" smtClean="0">
                  <a:solidFill>
                    <a:srgbClr val="FF0000"/>
                  </a:solidFill>
                  <a:latin typeface="宋体" pitchFamily="2" charset="-122"/>
                </a:rPr>
                <a:t>数目 </a:t>
              </a:r>
              <a:r>
                <a:rPr lang="en-US" altLang="zh-CN" sz="2800" i="1" dirty="0" smtClean="0">
                  <a:solidFill>
                    <a:srgbClr val="FF0000"/>
                  </a:solidFill>
                  <a:latin typeface="Times New Roman" pitchFamily="18" charset="0"/>
                </a:rPr>
                <a:t>n </a:t>
              </a:r>
              <a:r>
                <a:rPr lang="zh-CN" altLang="en-US" sz="2800" dirty="0" smtClean="0">
                  <a:latin typeface="宋体" pitchFamily="2" charset="-122"/>
                </a:rPr>
                <a:t>估算</a:t>
              </a:r>
              <a:r>
                <a:rPr lang="zh-CN" altLang="en-US" sz="2800" dirty="0">
                  <a:solidFill>
                    <a:srgbClr val="FF0000"/>
                  </a:solidFill>
                  <a:latin typeface="宋体" pitchFamily="2" charset="-122"/>
                </a:rPr>
                <a:t>磁矩</a:t>
              </a:r>
              <a:r>
                <a:rPr lang="en-US" altLang="zh-CN" sz="2800" i="1" dirty="0">
                  <a:solidFill>
                    <a:srgbClr val="FF0000"/>
                  </a:solidFill>
                  <a:latin typeface="宋体" pitchFamily="2" charset="-122"/>
                </a:rPr>
                <a:t>µ</a:t>
              </a:r>
              <a:r>
                <a:rPr lang="en-US" altLang="zh-CN" sz="2800" i="1" dirty="0">
                  <a:latin typeface="宋体" pitchFamily="2" charset="-122"/>
                </a:rPr>
                <a:t> </a:t>
              </a:r>
              <a:r>
                <a:rPr lang="zh-CN" altLang="en-US" sz="2800" dirty="0">
                  <a:latin typeface="宋体" pitchFamily="2" charset="-122"/>
                </a:rPr>
                <a:t>。</a:t>
              </a:r>
            </a:p>
          </p:txBody>
        </p:sp>
      </p:grpSp>
      <p:sp>
        <p:nvSpPr>
          <p:cNvPr id="7" name="灯片编号占位符 6"/>
          <p:cNvSpPr>
            <a:spLocks noGrp="1"/>
          </p:cNvSpPr>
          <p:nvPr>
            <p:ph type="sldNum" sz="quarter" idx="12"/>
          </p:nvPr>
        </p:nvSpPr>
        <p:spPr/>
        <p:txBody>
          <a:bodyPr/>
          <a:lstStyle/>
          <a:p>
            <a:pPr>
              <a:defRPr/>
            </a:pPr>
            <a:fld id="{EA22F68D-8FDD-47CE-AB41-88183EF542CE}" type="slidenum">
              <a:rPr lang="en-US" altLang="zh-CN" smtClean="0"/>
              <a:pPr>
                <a:defRPr/>
              </a:pPr>
              <a:t>43</a:t>
            </a:fld>
            <a:endParaRPr lang="en-US" altLang="zh-CN"/>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304800" y="304800"/>
            <a:ext cx="8534400" cy="5403850"/>
          </a:xfrm>
        </p:spPr>
        <p:txBody>
          <a:bodyPr/>
          <a:lstStyle/>
          <a:p>
            <a:pPr>
              <a:buNone/>
            </a:pPr>
            <a:r>
              <a:rPr lang="zh-CN" altLang="en-US" sz="2800" b="1" dirty="0" smtClean="0">
                <a:latin typeface="Times New Roman" pitchFamily="18" charset="0"/>
                <a:cs typeface="Times New Roman" pitchFamily="18" charset="0"/>
              </a:rPr>
              <a:t>杂</a:t>
            </a:r>
            <a:r>
              <a:rPr lang="zh-CN" altLang="en-US" sz="2800" b="1" dirty="0">
                <a:latin typeface="Times New Roman" pitchFamily="18" charset="0"/>
                <a:cs typeface="Times New Roman" pitchFamily="18" charset="0"/>
              </a:rPr>
              <a:t>化轨道和空间构型配合物的</a:t>
            </a:r>
            <a:r>
              <a:rPr lang="zh-CN" altLang="en-US" sz="2800" b="1" dirty="0" smtClean="0">
                <a:latin typeface="Times New Roman" pitchFamily="18" charset="0"/>
                <a:cs typeface="Times New Roman" pitchFamily="18" charset="0"/>
              </a:rPr>
              <a:t>关系</a:t>
            </a:r>
            <a:endParaRPr lang="en-US" altLang="zh-CN" sz="2800" b="1" dirty="0" smtClean="0">
              <a:latin typeface="Times New Roman" pitchFamily="18" charset="0"/>
              <a:cs typeface="Times New Roman" pitchFamily="18" charset="0"/>
            </a:endParaRPr>
          </a:p>
          <a:p>
            <a:pPr>
              <a:spcBef>
                <a:spcPts val="1800"/>
              </a:spcBef>
              <a:spcAft>
                <a:spcPts val="1200"/>
              </a:spcAft>
              <a:buNone/>
            </a:pPr>
            <a:r>
              <a:rPr lang="zh-CN" altLang="en-US" sz="2800" b="1" dirty="0" smtClean="0">
                <a:latin typeface="Times New Roman" pitchFamily="18" charset="0"/>
                <a:cs typeface="Times New Roman" pitchFamily="18" charset="0"/>
              </a:rPr>
              <a:t>五</a:t>
            </a:r>
            <a:r>
              <a:rPr lang="zh-CN" altLang="en-US" sz="2800" b="1" dirty="0">
                <a:latin typeface="Times New Roman" pitchFamily="18" charset="0"/>
                <a:cs typeface="Times New Roman" pitchFamily="18" charset="0"/>
              </a:rPr>
              <a:t>种杂化情况总</a:t>
            </a:r>
            <a:r>
              <a:rPr lang="zh-CN" altLang="en-US" sz="2800" b="1" dirty="0" smtClean="0">
                <a:latin typeface="Times New Roman" pitchFamily="18" charset="0"/>
                <a:cs typeface="Times New Roman" pitchFamily="18" charset="0"/>
              </a:rPr>
              <a:t>结：</a:t>
            </a:r>
            <a:endParaRPr lang="zh-CN" altLang="en-US" sz="2800" b="1" dirty="0">
              <a:latin typeface="Times New Roman" pitchFamily="18" charset="0"/>
              <a:cs typeface="Times New Roman" pitchFamily="18" charset="0"/>
            </a:endParaRPr>
          </a:p>
          <a:p>
            <a:pPr>
              <a:buNone/>
            </a:pPr>
            <a:r>
              <a:rPr lang="en-US" altLang="zh-CN" sz="2800" b="1" dirty="0" smtClean="0">
                <a:solidFill>
                  <a:srgbClr val="FF0000"/>
                </a:solidFill>
                <a:latin typeface="Times New Roman" pitchFamily="18" charset="0"/>
                <a:cs typeface="Times New Roman" pitchFamily="18" charset="0"/>
              </a:rPr>
              <a:t>2 </a:t>
            </a:r>
            <a:r>
              <a:rPr lang="zh-CN" altLang="en-US" sz="2800" b="1" dirty="0" smtClean="0">
                <a:solidFill>
                  <a:srgbClr val="FF0000"/>
                </a:solidFill>
                <a:latin typeface="Times New Roman" pitchFamily="18" charset="0"/>
                <a:cs typeface="Times New Roman" pitchFamily="18" charset="0"/>
              </a:rPr>
              <a:t>配位数：</a:t>
            </a:r>
            <a:r>
              <a:rPr lang="en-US" altLang="zh-CN" sz="2800" b="1" dirty="0" smtClean="0">
                <a:latin typeface="Times New Roman" pitchFamily="18" charset="0"/>
                <a:cs typeface="Times New Roman" pitchFamily="18" charset="0"/>
              </a:rPr>
              <a:t>sp</a:t>
            </a:r>
            <a:r>
              <a:rPr lang="zh-CN" altLang="en-US" sz="2800" b="1" dirty="0" smtClean="0">
                <a:latin typeface="Times New Roman" pitchFamily="18" charset="0"/>
                <a:cs typeface="Times New Roman" pitchFamily="18" charset="0"/>
              </a:rPr>
              <a:t>杂化，直线型，外</a:t>
            </a:r>
            <a:r>
              <a:rPr lang="zh-CN" altLang="en-US" sz="2800" b="1" dirty="0">
                <a:latin typeface="Times New Roman" pitchFamily="18" charset="0"/>
                <a:cs typeface="Times New Roman" pitchFamily="18" charset="0"/>
              </a:rPr>
              <a:t>轨</a:t>
            </a:r>
            <a:r>
              <a:rPr lang="zh-CN" altLang="en-US" sz="2800" b="1" dirty="0" smtClean="0">
                <a:latin typeface="Times New Roman" pitchFamily="18" charset="0"/>
                <a:cs typeface="Times New Roman" pitchFamily="18" charset="0"/>
              </a:rPr>
              <a:t>型 </a:t>
            </a:r>
            <a:r>
              <a:rPr lang="en-US" altLang="zh-CN" sz="2800" b="1" dirty="0" smtClean="0">
                <a:latin typeface="Times New Roman" pitchFamily="18" charset="0"/>
                <a:cs typeface="Times New Roman" pitchFamily="18" charset="0"/>
              </a:rPr>
              <a:t>(Ag(NH</a:t>
            </a:r>
            <a:r>
              <a:rPr lang="en-US" altLang="zh-CN" sz="2800" b="1" baseline="-25000" dirty="0" smtClean="0">
                <a:latin typeface="Times New Roman" pitchFamily="18" charset="0"/>
                <a:cs typeface="Times New Roman" pitchFamily="18" charset="0"/>
              </a:rPr>
              <a:t>3</a:t>
            </a:r>
            <a:r>
              <a:rPr lang="en-US" altLang="zh-CN" sz="2800" b="1" dirty="0" smtClean="0">
                <a:latin typeface="Times New Roman" pitchFamily="18" charset="0"/>
                <a:cs typeface="Times New Roman" pitchFamily="18" charset="0"/>
              </a:rPr>
              <a:t>)</a:t>
            </a:r>
            <a:r>
              <a:rPr lang="en-US" altLang="zh-CN" sz="2800" b="1" baseline="-25000" dirty="0" smtClean="0">
                <a:latin typeface="Times New Roman" pitchFamily="18" charset="0"/>
                <a:cs typeface="Times New Roman" pitchFamily="18" charset="0"/>
              </a:rPr>
              <a:t>2</a:t>
            </a:r>
            <a:r>
              <a:rPr lang="en-US" altLang="zh-CN" sz="2800" b="1" baseline="30000"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a:t>
            </a:r>
            <a:endParaRPr lang="en-US" altLang="zh-CN" sz="2800" b="1" baseline="30000" dirty="0">
              <a:latin typeface="Times New Roman" pitchFamily="18" charset="0"/>
              <a:cs typeface="Times New Roman" pitchFamily="18" charset="0"/>
            </a:endParaRPr>
          </a:p>
          <a:p>
            <a:pPr>
              <a:buNone/>
            </a:pPr>
            <a:r>
              <a:rPr lang="en-US" altLang="zh-CN" sz="2800" b="1" dirty="0" smtClean="0">
                <a:solidFill>
                  <a:srgbClr val="FF0000"/>
                </a:solidFill>
                <a:latin typeface="Times New Roman" pitchFamily="18" charset="0"/>
                <a:cs typeface="Times New Roman" pitchFamily="18" charset="0"/>
              </a:rPr>
              <a:t>4 </a:t>
            </a:r>
            <a:r>
              <a:rPr lang="zh-CN" altLang="en-US" sz="2800" b="1" dirty="0" smtClean="0">
                <a:solidFill>
                  <a:srgbClr val="FF0000"/>
                </a:solidFill>
                <a:latin typeface="Times New Roman" pitchFamily="18" charset="0"/>
                <a:cs typeface="Times New Roman" pitchFamily="18" charset="0"/>
              </a:rPr>
              <a:t>配位数：</a:t>
            </a:r>
            <a:r>
              <a:rPr lang="en-US" altLang="zh-CN" sz="2800" b="1" dirty="0" smtClean="0">
                <a:latin typeface="Times New Roman" pitchFamily="18" charset="0"/>
                <a:cs typeface="Times New Roman" pitchFamily="18" charset="0"/>
              </a:rPr>
              <a:t>sp</a:t>
            </a:r>
            <a:r>
              <a:rPr lang="en-US" altLang="zh-CN" sz="2800" b="1" baseline="30000" dirty="0" smtClean="0">
                <a:latin typeface="Times New Roman" pitchFamily="18" charset="0"/>
                <a:cs typeface="Times New Roman" pitchFamily="18" charset="0"/>
              </a:rPr>
              <a:t>3</a:t>
            </a:r>
            <a:r>
              <a:rPr lang="zh-CN" altLang="en-US" sz="2800" b="1" dirty="0" smtClean="0">
                <a:latin typeface="Times New Roman" pitchFamily="18" charset="0"/>
                <a:cs typeface="Times New Roman" pitchFamily="18" charset="0"/>
              </a:rPr>
              <a:t>杂化，</a:t>
            </a:r>
            <a:r>
              <a:rPr lang="zh-CN" altLang="en-US" sz="2800" b="1" dirty="0" smtClean="0">
                <a:solidFill>
                  <a:srgbClr val="0000FF"/>
                </a:solidFill>
                <a:latin typeface="Times New Roman" pitchFamily="18" charset="0"/>
                <a:cs typeface="Times New Roman" pitchFamily="18" charset="0"/>
              </a:rPr>
              <a:t>四面体，外</a:t>
            </a:r>
            <a:r>
              <a:rPr lang="zh-CN" altLang="en-US" sz="2800" b="1" dirty="0">
                <a:solidFill>
                  <a:srgbClr val="0000FF"/>
                </a:solidFill>
                <a:latin typeface="Times New Roman" pitchFamily="18" charset="0"/>
                <a:cs typeface="Times New Roman" pitchFamily="18" charset="0"/>
              </a:rPr>
              <a:t>轨</a:t>
            </a:r>
            <a:r>
              <a:rPr lang="zh-CN" altLang="en-US" sz="2800" b="1" dirty="0" smtClean="0">
                <a:latin typeface="Times New Roman" pitchFamily="18" charset="0"/>
                <a:cs typeface="Times New Roman" pitchFamily="18" charset="0"/>
              </a:rPr>
              <a:t>型 </a:t>
            </a:r>
            <a:r>
              <a:rPr lang="en-US" altLang="zh-CN" sz="2800" b="1" dirty="0" smtClean="0">
                <a:latin typeface="Times New Roman" pitchFamily="18" charset="0"/>
                <a:cs typeface="Times New Roman" pitchFamily="18" charset="0"/>
              </a:rPr>
              <a:t>(Ni(NH</a:t>
            </a:r>
            <a:r>
              <a:rPr lang="en-US" altLang="zh-CN" sz="2800" b="1" baseline="-25000" dirty="0" smtClean="0">
                <a:latin typeface="Times New Roman" pitchFamily="18" charset="0"/>
                <a:cs typeface="Times New Roman" pitchFamily="18" charset="0"/>
              </a:rPr>
              <a:t>3</a:t>
            </a:r>
            <a:r>
              <a:rPr lang="en-US" altLang="zh-CN" sz="2800" b="1" dirty="0" smtClean="0">
                <a:latin typeface="Times New Roman" pitchFamily="18" charset="0"/>
                <a:cs typeface="Times New Roman" pitchFamily="18" charset="0"/>
              </a:rPr>
              <a:t>)</a:t>
            </a:r>
            <a:r>
              <a:rPr lang="en-US" altLang="zh-CN" sz="2800" b="1" baseline="-25000" dirty="0" smtClean="0">
                <a:latin typeface="Times New Roman" pitchFamily="18" charset="0"/>
                <a:cs typeface="Times New Roman" pitchFamily="18" charset="0"/>
              </a:rPr>
              <a:t>4</a:t>
            </a:r>
            <a:r>
              <a:rPr lang="en-US" altLang="zh-CN" sz="2800" b="1" baseline="30000" dirty="0" smtClean="0">
                <a:latin typeface="Times New Roman" pitchFamily="18" charset="0"/>
                <a:cs typeface="Times New Roman" pitchFamily="18" charset="0"/>
              </a:rPr>
              <a:t>2+</a:t>
            </a:r>
            <a:r>
              <a:rPr lang="en-US" altLang="zh-CN" sz="2800" b="1" dirty="0" smtClean="0">
                <a:latin typeface="Times New Roman" pitchFamily="18" charset="0"/>
                <a:cs typeface="Times New Roman" pitchFamily="18" charset="0"/>
              </a:rPr>
              <a:t>)</a:t>
            </a:r>
            <a:endParaRPr lang="en-US" altLang="zh-CN" sz="2800" b="1" baseline="30000" dirty="0">
              <a:latin typeface="Times New Roman" pitchFamily="18" charset="0"/>
              <a:cs typeface="Times New Roman" pitchFamily="18" charset="0"/>
            </a:endParaRPr>
          </a:p>
          <a:p>
            <a:pPr>
              <a:buNone/>
            </a:pPr>
            <a:r>
              <a:rPr lang="en-US" altLang="zh-CN" sz="2800" b="1" dirty="0" smtClean="0">
                <a:latin typeface="Times New Roman" pitchFamily="18" charset="0"/>
                <a:cs typeface="Times New Roman" pitchFamily="18" charset="0"/>
              </a:rPr>
              <a:t>                   dsp</a:t>
            </a:r>
            <a:r>
              <a:rPr lang="en-US" altLang="zh-CN" sz="2800" b="1" baseline="30000" dirty="0" smtClean="0">
                <a:latin typeface="Times New Roman" pitchFamily="18" charset="0"/>
                <a:cs typeface="Times New Roman" pitchFamily="18" charset="0"/>
              </a:rPr>
              <a:t>2</a:t>
            </a:r>
            <a:r>
              <a:rPr lang="zh-CN" altLang="en-US" sz="2800" b="1" dirty="0" smtClean="0">
                <a:latin typeface="Times New Roman" pitchFamily="18" charset="0"/>
                <a:cs typeface="Times New Roman" pitchFamily="18" charset="0"/>
              </a:rPr>
              <a:t>杂化，</a:t>
            </a:r>
            <a:r>
              <a:rPr lang="zh-CN" altLang="en-US" sz="2800" b="1" dirty="0" smtClean="0">
                <a:solidFill>
                  <a:srgbClr val="0000FF"/>
                </a:solidFill>
                <a:latin typeface="Times New Roman" pitchFamily="18" charset="0"/>
                <a:cs typeface="Times New Roman" pitchFamily="18" charset="0"/>
              </a:rPr>
              <a:t>正方体，内</a:t>
            </a:r>
            <a:r>
              <a:rPr lang="zh-CN" altLang="en-US" sz="2800" b="1" dirty="0">
                <a:solidFill>
                  <a:srgbClr val="0000FF"/>
                </a:solidFill>
                <a:latin typeface="Times New Roman" pitchFamily="18" charset="0"/>
                <a:cs typeface="Times New Roman" pitchFamily="18" charset="0"/>
              </a:rPr>
              <a:t>轨</a:t>
            </a:r>
            <a:r>
              <a:rPr lang="zh-CN" altLang="en-US" sz="2800" b="1" dirty="0" smtClean="0">
                <a:latin typeface="Times New Roman" pitchFamily="18" charset="0"/>
                <a:cs typeface="Times New Roman" pitchFamily="18" charset="0"/>
              </a:rPr>
              <a:t>型 </a:t>
            </a:r>
            <a:r>
              <a:rPr lang="en-US" altLang="zh-CN" sz="2800" b="1" dirty="0" smtClean="0">
                <a:latin typeface="Times New Roman" pitchFamily="18" charset="0"/>
                <a:cs typeface="Times New Roman" pitchFamily="18" charset="0"/>
              </a:rPr>
              <a:t>(Ni(CN)</a:t>
            </a:r>
            <a:r>
              <a:rPr lang="en-US" altLang="zh-CN" sz="2800" b="1" baseline="-25000" dirty="0" smtClean="0">
                <a:latin typeface="Times New Roman" pitchFamily="18" charset="0"/>
                <a:cs typeface="Times New Roman" pitchFamily="18" charset="0"/>
              </a:rPr>
              <a:t>4</a:t>
            </a:r>
            <a:r>
              <a:rPr lang="en-US" altLang="zh-CN" sz="2800" b="1" baseline="30000" dirty="0" smtClean="0">
                <a:latin typeface="Times New Roman" pitchFamily="18" charset="0"/>
                <a:cs typeface="Times New Roman" pitchFamily="18" charset="0"/>
              </a:rPr>
              <a:t>2-</a:t>
            </a:r>
            <a:r>
              <a:rPr lang="en-US" altLang="zh-CN" sz="2800" b="1" dirty="0" smtClean="0">
                <a:latin typeface="Times New Roman" pitchFamily="18" charset="0"/>
                <a:cs typeface="Times New Roman" pitchFamily="18" charset="0"/>
              </a:rPr>
              <a:t>)</a:t>
            </a:r>
            <a:endParaRPr lang="en-US" altLang="zh-CN" sz="2800" b="1" baseline="30000" dirty="0">
              <a:latin typeface="Times New Roman" pitchFamily="18" charset="0"/>
              <a:cs typeface="Times New Roman" pitchFamily="18" charset="0"/>
            </a:endParaRPr>
          </a:p>
          <a:p>
            <a:pPr>
              <a:buNone/>
            </a:pPr>
            <a:r>
              <a:rPr lang="en-US" altLang="zh-CN" sz="2800" b="1" dirty="0" smtClean="0">
                <a:solidFill>
                  <a:srgbClr val="FF0000"/>
                </a:solidFill>
                <a:latin typeface="Times New Roman" pitchFamily="18" charset="0"/>
                <a:cs typeface="Times New Roman" pitchFamily="18" charset="0"/>
              </a:rPr>
              <a:t>6</a:t>
            </a:r>
            <a:r>
              <a:rPr lang="zh-CN" altLang="en-US" sz="2800" b="1" dirty="0" smtClean="0">
                <a:solidFill>
                  <a:srgbClr val="FF0000"/>
                </a:solidFill>
                <a:latin typeface="Times New Roman" pitchFamily="18" charset="0"/>
                <a:cs typeface="Times New Roman" pitchFamily="18" charset="0"/>
              </a:rPr>
              <a:t>配位数：</a:t>
            </a:r>
            <a:r>
              <a:rPr lang="en-US" altLang="zh-CN" sz="2800" b="1" dirty="0" smtClean="0">
                <a:latin typeface="Times New Roman" pitchFamily="18" charset="0"/>
                <a:cs typeface="Times New Roman" pitchFamily="18" charset="0"/>
              </a:rPr>
              <a:t>sp</a:t>
            </a:r>
            <a:r>
              <a:rPr lang="en-US" altLang="zh-CN" sz="2800" b="1" baseline="30000" dirty="0" smtClean="0">
                <a:latin typeface="Times New Roman" pitchFamily="18" charset="0"/>
                <a:cs typeface="Times New Roman" pitchFamily="18" charset="0"/>
              </a:rPr>
              <a:t>3</a:t>
            </a:r>
            <a:r>
              <a:rPr lang="en-US" altLang="zh-CN" sz="2800" b="1" dirty="0" smtClean="0">
                <a:latin typeface="Times New Roman" pitchFamily="18" charset="0"/>
                <a:cs typeface="Times New Roman" pitchFamily="18" charset="0"/>
              </a:rPr>
              <a:t>d</a:t>
            </a:r>
            <a:r>
              <a:rPr lang="en-US" altLang="zh-CN" sz="2800" b="1" baseline="30000" dirty="0" smtClean="0">
                <a:latin typeface="Times New Roman" pitchFamily="18" charset="0"/>
                <a:cs typeface="Times New Roman" pitchFamily="18" charset="0"/>
              </a:rPr>
              <a:t>2</a:t>
            </a:r>
            <a:r>
              <a:rPr lang="zh-CN" altLang="en-US" sz="2800" b="1" dirty="0" smtClean="0">
                <a:latin typeface="Times New Roman" pitchFamily="18" charset="0"/>
                <a:cs typeface="Times New Roman" pitchFamily="18" charset="0"/>
              </a:rPr>
              <a:t>杂化，八面体，</a:t>
            </a:r>
            <a:r>
              <a:rPr lang="zh-CN" altLang="en-US" sz="2800" b="1" dirty="0" smtClean="0">
                <a:solidFill>
                  <a:srgbClr val="FF0000"/>
                </a:solidFill>
                <a:latin typeface="Times New Roman" pitchFamily="18" charset="0"/>
                <a:cs typeface="Times New Roman" pitchFamily="18" charset="0"/>
              </a:rPr>
              <a:t>外</a:t>
            </a:r>
            <a:r>
              <a:rPr lang="zh-CN" altLang="en-US" sz="2800" b="1" dirty="0">
                <a:solidFill>
                  <a:srgbClr val="FF0000"/>
                </a:solidFill>
                <a:latin typeface="Times New Roman" pitchFamily="18" charset="0"/>
                <a:cs typeface="Times New Roman" pitchFamily="18" charset="0"/>
              </a:rPr>
              <a:t>轨</a:t>
            </a:r>
            <a:r>
              <a:rPr lang="zh-CN" altLang="en-US" sz="2800" b="1" dirty="0" smtClean="0">
                <a:latin typeface="Times New Roman" pitchFamily="18" charset="0"/>
                <a:cs typeface="Times New Roman" pitchFamily="18" charset="0"/>
              </a:rPr>
              <a:t>型 </a:t>
            </a:r>
            <a:r>
              <a:rPr lang="en-US" altLang="zh-CN" sz="2800" b="1" dirty="0" smtClean="0">
                <a:latin typeface="Times New Roman" pitchFamily="18" charset="0"/>
                <a:cs typeface="Times New Roman" pitchFamily="18" charset="0"/>
              </a:rPr>
              <a:t>(FeF</a:t>
            </a:r>
            <a:r>
              <a:rPr lang="en-US" altLang="zh-CN" sz="2800" b="1" baseline="-25000" dirty="0" smtClean="0">
                <a:latin typeface="Times New Roman" pitchFamily="18" charset="0"/>
                <a:cs typeface="Times New Roman" pitchFamily="18" charset="0"/>
              </a:rPr>
              <a:t>6</a:t>
            </a:r>
            <a:r>
              <a:rPr lang="en-US" altLang="zh-CN" sz="2800" b="1" baseline="30000" dirty="0" smtClean="0">
                <a:latin typeface="Times New Roman" pitchFamily="18" charset="0"/>
                <a:cs typeface="Times New Roman" pitchFamily="18" charset="0"/>
              </a:rPr>
              <a:t>3-</a:t>
            </a:r>
            <a:r>
              <a:rPr lang="en-US" altLang="zh-CN" sz="2800" b="1" dirty="0" smtClean="0">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a:t>
            </a:r>
            <a:endParaRPr lang="en-US" altLang="zh-CN" sz="2800" b="1" dirty="0" smtClean="0">
              <a:latin typeface="Times New Roman" pitchFamily="18" charset="0"/>
              <a:cs typeface="Times New Roman" pitchFamily="18" charset="0"/>
            </a:endParaRPr>
          </a:p>
          <a:p>
            <a:pPr>
              <a:spcBef>
                <a:spcPts val="600"/>
              </a:spcBef>
              <a:buNone/>
            </a:pPr>
            <a:r>
              <a:rPr lang="en-US" altLang="zh-CN" sz="2800" b="1" dirty="0" smtClean="0">
                <a:latin typeface="Times New Roman" pitchFamily="18" charset="0"/>
                <a:cs typeface="Times New Roman" pitchFamily="18" charset="0"/>
              </a:rPr>
              <a:t>                   Fe(H</a:t>
            </a:r>
            <a:r>
              <a:rPr lang="en-US" altLang="zh-CN" sz="2800" b="1" baseline="-25000" dirty="0" smtClean="0">
                <a:latin typeface="Times New Roman" pitchFamily="18" charset="0"/>
                <a:cs typeface="Times New Roman" pitchFamily="18" charset="0"/>
              </a:rPr>
              <a:t>2</a:t>
            </a:r>
            <a:r>
              <a:rPr lang="en-US" altLang="zh-CN" sz="2800" b="1" dirty="0" smtClean="0">
                <a:latin typeface="Times New Roman" pitchFamily="18" charset="0"/>
                <a:cs typeface="Times New Roman" pitchFamily="18" charset="0"/>
              </a:rPr>
              <a:t>O)</a:t>
            </a:r>
            <a:r>
              <a:rPr lang="en-US" altLang="zh-CN" sz="2800" b="1" baseline="-25000" dirty="0" smtClean="0">
                <a:latin typeface="Times New Roman" pitchFamily="18" charset="0"/>
                <a:cs typeface="Times New Roman" pitchFamily="18" charset="0"/>
              </a:rPr>
              <a:t>6</a:t>
            </a:r>
            <a:r>
              <a:rPr lang="en-US" altLang="zh-CN" sz="2800" b="1" baseline="30000" dirty="0" smtClean="0">
                <a:latin typeface="Times New Roman" pitchFamily="18" charset="0"/>
                <a:cs typeface="Times New Roman" pitchFamily="18" charset="0"/>
              </a:rPr>
              <a:t>2+</a:t>
            </a:r>
            <a:r>
              <a:rPr lang="en-US" altLang="zh-CN" sz="2800" b="1" dirty="0" smtClean="0">
                <a:latin typeface="Times New Roman" pitchFamily="18" charset="0"/>
                <a:cs typeface="Times New Roman" pitchFamily="18" charset="0"/>
              </a:rPr>
              <a:t>)</a:t>
            </a:r>
            <a:endParaRPr lang="en-US" altLang="zh-CN" sz="2800" b="1" baseline="30000" dirty="0">
              <a:latin typeface="Times New Roman" pitchFamily="18" charset="0"/>
              <a:cs typeface="Times New Roman" pitchFamily="18" charset="0"/>
            </a:endParaRPr>
          </a:p>
          <a:p>
            <a:pPr>
              <a:buNone/>
            </a:pPr>
            <a:r>
              <a:rPr lang="en-US" altLang="zh-CN" sz="2800" b="1" dirty="0" smtClean="0">
                <a:latin typeface="Times New Roman" pitchFamily="18" charset="0"/>
                <a:cs typeface="Times New Roman" pitchFamily="18" charset="0"/>
              </a:rPr>
              <a:t>                   d</a:t>
            </a:r>
            <a:r>
              <a:rPr lang="en-US" altLang="zh-CN" sz="2800" b="1" baseline="30000" dirty="0" smtClean="0">
                <a:latin typeface="Times New Roman" pitchFamily="18" charset="0"/>
                <a:cs typeface="Times New Roman" pitchFamily="18" charset="0"/>
              </a:rPr>
              <a:t>2</a:t>
            </a:r>
            <a:r>
              <a:rPr lang="en-US" altLang="zh-CN" sz="2800" b="1" dirty="0" smtClean="0">
                <a:latin typeface="Times New Roman" pitchFamily="18" charset="0"/>
                <a:cs typeface="Times New Roman" pitchFamily="18" charset="0"/>
              </a:rPr>
              <a:t>sp</a:t>
            </a:r>
            <a:r>
              <a:rPr lang="en-US" altLang="zh-CN" sz="2800" b="1" baseline="30000" dirty="0" smtClean="0">
                <a:latin typeface="Times New Roman" pitchFamily="18" charset="0"/>
                <a:cs typeface="Times New Roman" pitchFamily="18" charset="0"/>
              </a:rPr>
              <a:t>3</a:t>
            </a:r>
            <a:r>
              <a:rPr lang="zh-CN" altLang="en-US" sz="2800" b="1" dirty="0" smtClean="0">
                <a:latin typeface="Times New Roman" pitchFamily="18" charset="0"/>
                <a:cs typeface="Times New Roman" pitchFamily="18" charset="0"/>
              </a:rPr>
              <a:t>杂化，八面体，</a:t>
            </a:r>
            <a:r>
              <a:rPr lang="zh-CN" altLang="en-US" sz="2800" b="1" dirty="0" smtClean="0">
                <a:solidFill>
                  <a:srgbClr val="FF0000"/>
                </a:solidFill>
                <a:latin typeface="Times New Roman" pitchFamily="18" charset="0"/>
                <a:cs typeface="Times New Roman" pitchFamily="18" charset="0"/>
              </a:rPr>
              <a:t>内</a:t>
            </a:r>
            <a:r>
              <a:rPr lang="zh-CN" altLang="en-US" sz="2800" b="1" dirty="0">
                <a:solidFill>
                  <a:srgbClr val="FF0000"/>
                </a:solidFill>
                <a:latin typeface="Times New Roman" pitchFamily="18" charset="0"/>
                <a:cs typeface="Times New Roman" pitchFamily="18" charset="0"/>
              </a:rPr>
              <a:t>轨</a:t>
            </a:r>
            <a:r>
              <a:rPr lang="zh-CN" altLang="en-US" sz="2800" b="1" dirty="0" smtClean="0">
                <a:latin typeface="Times New Roman" pitchFamily="18" charset="0"/>
                <a:cs typeface="Times New Roman" pitchFamily="18" charset="0"/>
              </a:rPr>
              <a:t>型 </a:t>
            </a:r>
            <a:r>
              <a:rPr lang="en-US" altLang="zh-CN" sz="2800" b="1" dirty="0" smtClean="0">
                <a:latin typeface="Times New Roman" pitchFamily="18" charset="0"/>
                <a:cs typeface="Times New Roman" pitchFamily="18" charset="0"/>
              </a:rPr>
              <a:t>(Fe(CN)</a:t>
            </a:r>
            <a:r>
              <a:rPr lang="en-US" altLang="zh-CN" sz="2800" b="1" baseline="-25000" dirty="0" smtClean="0">
                <a:latin typeface="Times New Roman" pitchFamily="18" charset="0"/>
                <a:cs typeface="Times New Roman" pitchFamily="18" charset="0"/>
              </a:rPr>
              <a:t>6</a:t>
            </a:r>
            <a:r>
              <a:rPr lang="en-US" altLang="zh-CN" sz="2800" b="1" baseline="30000" dirty="0" smtClean="0">
                <a:latin typeface="Times New Roman" pitchFamily="18" charset="0"/>
                <a:cs typeface="Times New Roman" pitchFamily="18" charset="0"/>
              </a:rPr>
              <a:t>3-</a:t>
            </a:r>
            <a:r>
              <a:rPr lang="en-US" altLang="zh-CN" sz="2800" b="1" dirty="0" smtClean="0">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a:t>
            </a:r>
            <a:endParaRPr lang="en-US" altLang="zh-CN" sz="2800" b="1" dirty="0" smtClean="0">
              <a:latin typeface="Times New Roman" pitchFamily="18" charset="0"/>
              <a:cs typeface="Times New Roman" pitchFamily="18" charset="0"/>
            </a:endParaRPr>
          </a:p>
          <a:p>
            <a:pPr>
              <a:buNone/>
            </a:pPr>
            <a:r>
              <a:rPr lang="en-US" altLang="zh-CN" sz="2800" b="1" dirty="0" smtClean="0">
                <a:latin typeface="Times New Roman" pitchFamily="18" charset="0"/>
                <a:cs typeface="Times New Roman" pitchFamily="18" charset="0"/>
              </a:rPr>
              <a:t>                   Fe(CN)</a:t>
            </a:r>
            <a:r>
              <a:rPr lang="en-US" altLang="zh-CN" sz="2800" b="1" baseline="-25000" dirty="0" smtClean="0">
                <a:latin typeface="Times New Roman" pitchFamily="18" charset="0"/>
                <a:cs typeface="Times New Roman" pitchFamily="18" charset="0"/>
              </a:rPr>
              <a:t>6</a:t>
            </a:r>
            <a:r>
              <a:rPr lang="en-US" altLang="zh-CN" sz="2800" b="1" baseline="30000" dirty="0" smtClean="0">
                <a:latin typeface="Times New Roman" pitchFamily="18" charset="0"/>
                <a:cs typeface="Times New Roman" pitchFamily="18" charset="0"/>
              </a:rPr>
              <a:t>4-</a:t>
            </a:r>
            <a:r>
              <a:rPr lang="en-US" altLang="zh-CN" sz="2800" b="1" dirty="0" smtClean="0">
                <a:latin typeface="Times New Roman" pitchFamily="18" charset="0"/>
                <a:cs typeface="Times New Roman" pitchFamily="18" charset="0"/>
              </a:rPr>
              <a:t>)</a:t>
            </a:r>
            <a:endParaRPr lang="en-US" altLang="zh-CN" sz="2800" b="1" dirty="0">
              <a:latin typeface="Times New Roman" pitchFamily="18" charset="0"/>
              <a:cs typeface="Times New Roman" pitchFamily="18" charset="0"/>
            </a:endParaRPr>
          </a:p>
        </p:txBody>
      </p:sp>
      <p:sp>
        <p:nvSpPr>
          <p:cNvPr id="3" name="灯片编号占位符 2"/>
          <p:cNvSpPr>
            <a:spLocks noGrp="1"/>
          </p:cNvSpPr>
          <p:nvPr>
            <p:ph type="sldNum" sz="quarter" idx="12"/>
          </p:nvPr>
        </p:nvSpPr>
        <p:spPr/>
        <p:txBody>
          <a:bodyPr/>
          <a:lstStyle/>
          <a:p>
            <a:pPr>
              <a:defRPr/>
            </a:pPr>
            <a:fld id="{1E39ABA8-C719-4038-AA13-797BF967B576}" type="slidenum">
              <a:rPr lang="en-US" altLang="zh-CN" smtClean="0"/>
              <a:pPr>
                <a:defRPr/>
              </a:pPr>
              <a:t>44</a:t>
            </a:fld>
            <a:endParaRPr lang="en-US" altLang="zh-CN"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5B303FF1-9C7D-4C8F-903A-E9D69ED1907E}" type="slidenum">
              <a:rPr lang="en-US" altLang="zh-CN"/>
              <a:pPr/>
              <a:t>45</a:t>
            </a:fld>
            <a:endParaRPr lang="en-US" altLang="zh-CN"/>
          </a:p>
        </p:txBody>
      </p:sp>
      <p:sp>
        <p:nvSpPr>
          <p:cNvPr id="318468" name="Rectangle 4"/>
          <p:cNvSpPr>
            <a:spLocks noChangeArrowheads="1"/>
          </p:cNvSpPr>
          <p:nvPr/>
        </p:nvSpPr>
        <p:spPr bwMode="auto">
          <a:xfrm>
            <a:off x="228600" y="228600"/>
            <a:ext cx="8686800" cy="2908300"/>
          </a:xfrm>
          <a:prstGeom prst="rect">
            <a:avLst/>
          </a:prstGeom>
          <a:noFill/>
          <a:ln w="9525">
            <a:noFill/>
            <a:miter lim="800000"/>
            <a:headEnd/>
            <a:tailEnd/>
          </a:ln>
          <a:effectLst/>
        </p:spPr>
        <p:txBody>
          <a:bodyPr wrap="square">
            <a:spAutoFit/>
          </a:bodyPr>
          <a:lstStyle/>
          <a:p>
            <a:pPr>
              <a:lnSpc>
                <a:spcPct val="125000"/>
              </a:lnSpc>
              <a:spcBef>
                <a:spcPct val="35000"/>
              </a:spcBef>
            </a:pPr>
            <a:r>
              <a:rPr kumimoji="1" lang="zh-CN" altLang="en-US" sz="2800" b="1" dirty="0" smtClean="0">
                <a:solidFill>
                  <a:srgbClr val="0000CC"/>
                </a:solidFill>
                <a:latin typeface="Times New Roman" pitchFamily="18" charset="0"/>
              </a:rPr>
              <a:t>例：</a:t>
            </a:r>
            <a:r>
              <a:rPr kumimoji="1" lang="zh-CN" altLang="en-US" sz="2800" b="1" dirty="0">
                <a:latin typeface="Times New Roman" pitchFamily="18" charset="0"/>
              </a:rPr>
              <a:t>实验测得</a:t>
            </a:r>
            <a:r>
              <a:rPr kumimoji="1" lang="en-US" altLang="zh-CN" sz="2800" b="1" dirty="0">
                <a:latin typeface="Times New Roman" pitchFamily="18" charset="0"/>
              </a:rPr>
              <a:t>[Ni(CN)</a:t>
            </a:r>
            <a:r>
              <a:rPr kumimoji="1" lang="en-US" altLang="zh-CN" sz="2800" b="1" baseline="-25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2-</a:t>
            </a:r>
            <a:r>
              <a:rPr kumimoji="1" lang="zh-CN" altLang="en-US" sz="2800" b="1" dirty="0">
                <a:latin typeface="Times New Roman" pitchFamily="18" charset="0"/>
              </a:rPr>
              <a:t>、</a:t>
            </a:r>
            <a:r>
              <a:rPr kumimoji="1" lang="en-US" altLang="zh-CN" sz="2800" b="1" dirty="0">
                <a:latin typeface="Times New Roman" pitchFamily="18" charset="0"/>
              </a:rPr>
              <a:t>[Ni(NH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6</a:t>
            </a:r>
            <a:r>
              <a:rPr kumimoji="1" lang="en-US" altLang="zh-CN" sz="2800" b="1" dirty="0">
                <a:latin typeface="Times New Roman" pitchFamily="18" charset="0"/>
              </a:rPr>
              <a:t>]</a:t>
            </a:r>
            <a:r>
              <a:rPr kumimoji="1" lang="en-US" altLang="zh-CN" sz="2800" b="1" baseline="30000" dirty="0">
                <a:latin typeface="Times New Roman" pitchFamily="18" charset="0"/>
              </a:rPr>
              <a:t>2+</a:t>
            </a:r>
            <a:r>
              <a:rPr kumimoji="1" lang="zh-CN" altLang="en-US" sz="2800" b="1" dirty="0">
                <a:latin typeface="Times New Roman" pitchFamily="18" charset="0"/>
              </a:rPr>
              <a:t>的</a:t>
            </a:r>
            <a:r>
              <a:rPr kumimoji="1" lang="zh-CN" altLang="en-US" sz="2800" b="1" dirty="0" smtClean="0">
                <a:latin typeface="Times New Roman" pitchFamily="18" charset="0"/>
              </a:rPr>
              <a:t>磁矩</a:t>
            </a:r>
            <a:r>
              <a:rPr kumimoji="1" lang="zh-CN" altLang="en-US" sz="2800" b="1" dirty="0">
                <a:latin typeface="Times New Roman" pitchFamily="18" charset="0"/>
              </a:rPr>
              <a:t>分别为 </a:t>
            </a:r>
            <a:r>
              <a:rPr kumimoji="1" lang="en-US" altLang="zh-CN" sz="2800" b="1" dirty="0">
                <a:latin typeface="Times New Roman" pitchFamily="18" charset="0"/>
              </a:rPr>
              <a:t>0 BM</a:t>
            </a:r>
            <a:r>
              <a:rPr kumimoji="1" lang="zh-CN" altLang="en-US" sz="2800" b="1" dirty="0">
                <a:latin typeface="Times New Roman" pitchFamily="18" charset="0"/>
              </a:rPr>
              <a:t>、</a:t>
            </a:r>
            <a:r>
              <a:rPr kumimoji="1" lang="en-US" altLang="zh-CN" sz="2800" b="1" dirty="0">
                <a:latin typeface="Times New Roman" pitchFamily="18" charset="0"/>
              </a:rPr>
              <a:t>3.2 BM</a:t>
            </a:r>
            <a:r>
              <a:rPr kumimoji="1" lang="zh-CN" altLang="en-US" sz="2800" b="1" dirty="0">
                <a:latin typeface="Times New Roman" pitchFamily="18" charset="0"/>
              </a:rPr>
              <a:t>，试判断配离子是内轨型还是外轨型，并判断中心原子的杂化方式。</a:t>
            </a:r>
          </a:p>
          <a:p>
            <a:pPr>
              <a:lnSpc>
                <a:spcPct val="125000"/>
              </a:lnSpc>
              <a:spcBef>
                <a:spcPct val="35000"/>
              </a:spcBef>
            </a:pPr>
            <a:r>
              <a:rPr kumimoji="1" lang="zh-CN" altLang="en-US" sz="2800" b="1" dirty="0" smtClean="0">
                <a:solidFill>
                  <a:srgbClr val="FF0000"/>
                </a:solidFill>
                <a:latin typeface="Times New Roman" pitchFamily="18" charset="0"/>
              </a:rPr>
              <a:t>解</a:t>
            </a:r>
            <a:r>
              <a:rPr kumimoji="1" lang="zh-CN" altLang="en-US" sz="2800" b="1" dirty="0" smtClean="0">
                <a:solidFill>
                  <a:srgbClr val="000000"/>
                </a:solidFill>
                <a:latin typeface="Times New Roman" pitchFamily="18" charset="0"/>
              </a:rPr>
              <a:t>： </a:t>
            </a:r>
            <a:r>
              <a:rPr kumimoji="1" lang="en-US" altLang="zh-CN" sz="2800" b="1" dirty="0" smtClean="0">
                <a:solidFill>
                  <a:srgbClr val="000000"/>
                </a:solidFill>
                <a:latin typeface="Times New Roman" pitchFamily="18" charset="0"/>
              </a:rPr>
              <a:t>Ni</a:t>
            </a:r>
            <a:r>
              <a:rPr kumimoji="1" lang="en-US" altLang="zh-CN" sz="2800" b="1" baseline="30000" dirty="0" smtClean="0">
                <a:solidFill>
                  <a:srgbClr val="000000"/>
                </a:solidFill>
                <a:latin typeface="Times New Roman" pitchFamily="18" charset="0"/>
              </a:rPr>
              <a:t>2</a:t>
            </a:r>
            <a:r>
              <a:rPr kumimoji="1" lang="en-US" altLang="zh-CN" sz="2800" b="1" baseline="30000" dirty="0">
                <a:solidFill>
                  <a:srgbClr val="000000"/>
                </a:solidFill>
                <a:latin typeface="Times New Roman" pitchFamily="18" charset="0"/>
              </a:rPr>
              <a:t>+</a:t>
            </a:r>
            <a:r>
              <a:rPr kumimoji="1" lang="en-US" altLang="zh-CN" sz="2800" b="1" dirty="0">
                <a:solidFill>
                  <a:srgbClr val="000000"/>
                </a:solidFill>
                <a:latin typeface="Times New Roman" pitchFamily="18" charset="0"/>
              </a:rPr>
              <a:t>: 3d</a:t>
            </a:r>
            <a:r>
              <a:rPr kumimoji="1" lang="en-US" altLang="zh-CN" sz="2800" b="1" baseline="30000" dirty="0">
                <a:solidFill>
                  <a:srgbClr val="000000"/>
                </a:solidFill>
                <a:latin typeface="Times New Roman" pitchFamily="18" charset="0"/>
              </a:rPr>
              <a:t>8</a:t>
            </a:r>
            <a:r>
              <a:rPr kumimoji="1" lang="zh-CN" altLang="en-US" sz="2800" b="1" dirty="0">
                <a:solidFill>
                  <a:srgbClr val="000000"/>
                </a:solidFill>
                <a:latin typeface="Times New Roman" pitchFamily="18" charset="0"/>
              </a:rPr>
              <a:t>， </a:t>
            </a:r>
            <a:r>
              <a:rPr kumimoji="1" lang="en-US" altLang="zh-CN" sz="2800" b="1" i="1" dirty="0">
                <a:solidFill>
                  <a:srgbClr val="000000"/>
                </a:solidFill>
                <a:latin typeface="Times New Roman" pitchFamily="18" charset="0"/>
                <a:cs typeface="Times New Roman" pitchFamily="18" charset="0"/>
              </a:rPr>
              <a:t>µ</a:t>
            </a:r>
            <a:r>
              <a:rPr kumimoji="1" lang="en-US" altLang="zh-CN" sz="2800" b="1" dirty="0">
                <a:solidFill>
                  <a:srgbClr val="000000"/>
                </a:solidFill>
                <a:latin typeface="Times New Roman" pitchFamily="18" charset="0"/>
              </a:rPr>
              <a:t> = 0</a:t>
            </a:r>
            <a:r>
              <a:rPr kumimoji="1" lang="zh-CN" altLang="en-US" sz="2800" b="1" dirty="0">
                <a:solidFill>
                  <a:srgbClr val="000000"/>
                </a:solidFill>
                <a:latin typeface="Times New Roman" pitchFamily="18" charset="0"/>
              </a:rPr>
              <a:t>，说明单电子个数为</a:t>
            </a:r>
            <a:r>
              <a:rPr kumimoji="1" lang="en-US" altLang="zh-CN" sz="2800" b="1" dirty="0">
                <a:solidFill>
                  <a:srgbClr val="000000"/>
                </a:solidFill>
                <a:latin typeface="Times New Roman" pitchFamily="18" charset="0"/>
              </a:rPr>
              <a:t>0</a:t>
            </a:r>
            <a:r>
              <a:rPr kumimoji="1" lang="zh-CN" altLang="en-US" sz="2800" b="1" dirty="0">
                <a:solidFill>
                  <a:srgbClr val="000000"/>
                </a:solidFill>
                <a:latin typeface="Times New Roman" pitchFamily="18" charset="0"/>
              </a:rPr>
              <a:t>，配位数等于</a:t>
            </a:r>
            <a:r>
              <a:rPr kumimoji="1" lang="en-US" altLang="zh-CN" sz="2800" b="1" dirty="0">
                <a:solidFill>
                  <a:srgbClr val="000000"/>
                </a:solidFill>
                <a:latin typeface="Times New Roman" pitchFamily="18" charset="0"/>
              </a:rPr>
              <a:t>4</a:t>
            </a:r>
            <a:r>
              <a:rPr kumimoji="1" lang="zh-CN" altLang="en-US" sz="2800" b="1" dirty="0">
                <a:solidFill>
                  <a:srgbClr val="000000"/>
                </a:solidFill>
                <a:latin typeface="Times New Roman" pitchFamily="18" charset="0"/>
              </a:rPr>
              <a:t>，故中心采取</a:t>
            </a:r>
            <a:r>
              <a:rPr kumimoji="1" lang="en-US" altLang="zh-CN" sz="2800" b="1" dirty="0">
                <a:solidFill>
                  <a:srgbClr val="000000"/>
                </a:solidFill>
                <a:latin typeface="Times New Roman" pitchFamily="18" charset="0"/>
              </a:rPr>
              <a:t>dsp</a:t>
            </a:r>
            <a:r>
              <a:rPr kumimoji="1" lang="en-US" altLang="zh-CN" sz="2800" b="1" baseline="30000" dirty="0">
                <a:solidFill>
                  <a:srgbClr val="000000"/>
                </a:solidFill>
                <a:latin typeface="Times New Roman" pitchFamily="18" charset="0"/>
              </a:rPr>
              <a:t>2</a:t>
            </a:r>
            <a:r>
              <a:rPr kumimoji="1" lang="zh-CN" altLang="en-US" sz="2800" b="1" dirty="0">
                <a:solidFill>
                  <a:srgbClr val="000000"/>
                </a:solidFill>
                <a:latin typeface="Times New Roman" pitchFamily="18" charset="0"/>
              </a:rPr>
              <a:t>杂化，属于内轨型配合物。        </a:t>
            </a:r>
          </a:p>
        </p:txBody>
      </p:sp>
      <p:grpSp>
        <p:nvGrpSpPr>
          <p:cNvPr id="2" name="Group 9"/>
          <p:cNvGrpSpPr>
            <a:grpSpLocks/>
          </p:cNvGrpSpPr>
          <p:nvPr/>
        </p:nvGrpSpPr>
        <p:grpSpPr bwMode="auto">
          <a:xfrm>
            <a:off x="468313" y="4508500"/>
            <a:ext cx="8351837" cy="1909763"/>
            <a:chOff x="295" y="2931"/>
            <a:chExt cx="5261" cy="1203"/>
          </a:xfrm>
        </p:grpSpPr>
        <p:sp>
          <p:nvSpPr>
            <p:cNvPr id="318471" name="Rectangle 7"/>
            <p:cNvSpPr>
              <a:spLocks noChangeArrowheads="1"/>
            </p:cNvSpPr>
            <p:nvPr/>
          </p:nvSpPr>
          <p:spPr bwMode="auto">
            <a:xfrm>
              <a:off x="295" y="2931"/>
              <a:ext cx="5261" cy="730"/>
            </a:xfrm>
            <a:prstGeom prst="rect">
              <a:avLst/>
            </a:prstGeom>
            <a:noFill/>
            <a:ln w="9525">
              <a:noFill/>
              <a:miter lim="800000"/>
              <a:headEnd/>
              <a:tailEnd/>
            </a:ln>
            <a:effectLst/>
          </p:spPr>
          <p:txBody>
            <a:bodyPr>
              <a:spAutoFit/>
            </a:bodyPr>
            <a:lstStyle/>
            <a:p>
              <a:pPr>
                <a:lnSpc>
                  <a:spcPct val="125000"/>
                </a:lnSpc>
                <a:spcBef>
                  <a:spcPct val="35000"/>
                </a:spcBef>
              </a:pPr>
              <a:r>
                <a:rPr kumimoji="1" lang="en-US" altLang="zh-CN" sz="2800" b="1" dirty="0">
                  <a:solidFill>
                    <a:srgbClr val="000000"/>
                  </a:solidFill>
                  <a:latin typeface="Times New Roman" pitchFamily="18" charset="0"/>
                </a:rPr>
                <a:t>Ni</a:t>
              </a:r>
              <a:r>
                <a:rPr kumimoji="1" lang="en-US" altLang="zh-CN" sz="2800" b="1" baseline="30000" dirty="0">
                  <a:solidFill>
                    <a:srgbClr val="000000"/>
                  </a:solidFill>
                  <a:latin typeface="Times New Roman" pitchFamily="18" charset="0"/>
                </a:rPr>
                <a:t>2+</a:t>
              </a:r>
              <a:r>
                <a:rPr kumimoji="1" lang="en-US" altLang="zh-CN" sz="2800" b="1" dirty="0">
                  <a:solidFill>
                    <a:srgbClr val="000000"/>
                  </a:solidFill>
                  <a:latin typeface="Times New Roman" pitchFamily="18" charset="0"/>
                </a:rPr>
                <a:t>: 3d</a:t>
              </a:r>
              <a:r>
                <a:rPr kumimoji="1" lang="en-US" altLang="zh-CN" sz="2800" b="1" baseline="30000" dirty="0">
                  <a:solidFill>
                    <a:srgbClr val="000000"/>
                  </a:solidFill>
                  <a:latin typeface="Times New Roman" pitchFamily="18" charset="0"/>
                </a:rPr>
                <a:t>8 </a:t>
              </a:r>
              <a:r>
                <a:rPr kumimoji="1" lang="zh-CN" altLang="en-US" sz="2800" b="1" dirty="0">
                  <a:solidFill>
                    <a:srgbClr val="000000"/>
                  </a:solidFill>
                  <a:latin typeface="Times New Roman" pitchFamily="18" charset="0"/>
                </a:rPr>
                <a:t>， </a:t>
              </a:r>
              <a:r>
                <a:rPr kumimoji="1" lang="en-US" altLang="zh-CN" sz="2800" b="1" i="1" dirty="0">
                  <a:solidFill>
                    <a:srgbClr val="000000"/>
                  </a:solidFill>
                  <a:latin typeface="Times New Roman" pitchFamily="18" charset="0"/>
                  <a:cs typeface="Times New Roman" pitchFamily="18" charset="0"/>
                </a:rPr>
                <a:t>µ</a:t>
              </a:r>
              <a:r>
                <a:rPr kumimoji="1" lang="en-US" altLang="zh-CN" sz="2800" b="1" dirty="0">
                  <a:solidFill>
                    <a:srgbClr val="000000"/>
                  </a:solidFill>
                  <a:latin typeface="Times New Roman" pitchFamily="18" charset="0"/>
                </a:rPr>
                <a:t> = 3.2</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n = 2</a:t>
              </a:r>
              <a:r>
                <a:rPr kumimoji="1" lang="zh-CN" altLang="en-US" sz="2800" b="1" dirty="0">
                  <a:solidFill>
                    <a:srgbClr val="000000"/>
                  </a:solidFill>
                  <a:latin typeface="Times New Roman" pitchFamily="18" charset="0"/>
                </a:rPr>
                <a:t>，配位数等于</a:t>
              </a:r>
              <a:r>
                <a:rPr kumimoji="1" lang="en-US" altLang="zh-CN" sz="2800" b="1" dirty="0">
                  <a:solidFill>
                    <a:srgbClr val="000000"/>
                  </a:solidFill>
                  <a:latin typeface="Times New Roman" pitchFamily="18" charset="0"/>
                </a:rPr>
                <a:t>6</a:t>
              </a:r>
              <a:r>
                <a:rPr kumimoji="1" lang="zh-CN" altLang="en-US" sz="2800" b="1" dirty="0">
                  <a:solidFill>
                    <a:srgbClr val="000000"/>
                  </a:solidFill>
                  <a:latin typeface="Times New Roman" pitchFamily="18" charset="0"/>
                </a:rPr>
                <a:t>，故中心原子采取</a:t>
              </a:r>
              <a:r>
                <a:rPr kumimoji="1" lang="en-US" altLang="zh-CN" sz="2800" b="1" dirty="0">
                  <a:solidFill>
                    <a:srgbClr val="000000"/>
                  </a:solidFill>
                  <a:latin typeface="Times New Roman" pitchFamily="18" charset="0"/>
                </a:rPr>
                <a:t>sp</a:t>
              </a:r>
              <a:r>
                <a:rPr kumimoji="1" lang="en-US" altLang="zh-CN" sz="2800" b="1" baseline="30000" dirty="0">
                  <a:solidFill>
                    <a:srgbClr val="000000"/>
                  </a:solidFill>
                  <a:latin typeface="Times New Roman" pitchFamily="18" charset="0"/>
                </a:rPr>
                <a:t>3</a:t>
              </a:r>
              <a:r>
                <a:rPr kumimoji="1" lang="en-US" altLang="zh-CN" sz="2800" b="1" dirty="0">
                  <a:solidFill>
                    <a:srgbClr val="000000"/>
                  </a:solidFill>
                  <a:latin typeface="Times New Roman" pitchFamily="18" charset="0"/>
                </a:rPr>
                <a:t>d</a:t>
              </a:r>
              <a:r>
                <a:rPr kumimoji="1" lang="en-US" altLang="zh-CN" sz="2800" b="1" baseline="30000" dirty="0">
                  <a:solidFill>
                    <a:srgbClr val="000000"/>
                  </a:solidFill>
                  <a:latin typeface="Times New Roman" pitchFamily="18" charset="0"/>
                </a:rPr>
                <a:t>2</a:t>
              </a:r>
              <a:r>
                <a:rPr kumimoji="1" lang="zh-CN" altLang="en-US" sz="2800" b="1" dirty="0">
                  <a:solidFill>
                    <a:srgbClr val="000000"/>
                  </a:solidFill>
                  <a:latin typeface="Times New Roman" pitchFamily="18" charset="0"/>
                </a:rPr>
                <a:t>杂化，属于外轨型配合物。</a:t>
              </a:r>
            </a:p>
          </p:txBody>
        </p:sp>
        <p:pic>
          <p:nvPicPr>
            <p:cNvPr id="318472" name="Picture 8"/>
            <p:cNvPicPr>
              <a:picLocks noChangeAspect="1" noChangeArrowheads="1"/>
            </p:cNvPicPr>
            <p:nvPr/>
          </p:nvPicPr>
          <p:blipFill>
            <a:blip r:embed="rId2" cstate="print">
              <a:lum bright="-12000" contrast="18000"/>
            </a:blip>
            <a:srcRect/>
            <a:stretch>
              <a:fillRect/>
            </a:stretch>
          </p:blipFill>
          <p:spPr bwMode="auto">
            <a:xfrm>
              <a:off x="1032" y="3702"/>
              <a:ext cx="3708" cy="432"/>
            </a:xfrm>
            <a:prstGeom prst="rect">
              <a:avLst/>
            </a:prstGeom>
            <a:noFill/>
          </p:spPr>
        </p:pic>
      </p:grpSp>
      <p:pic>
        <p:nvPicPr>
          <p:cNvPr id="318474" name="Picture 10"/>
          <p:cNvPicPr>
            <a:picLocks noChangeAspect="1" noChangeArrowheads="1"/>
          </p:cNvPicPr>
          <p:nvPr/>
        </p:nvPicPr>
        <p:blipFill>
          <a:blip r:embed="rId3" cstate="print">
            <a:lum bright="-12000" contrast="18000"/>
          </a:blip>
          <a:srcRect/>
          <a:stretch>
            <a:fillRect/>
          </a:stretch>
        </p:blipFill>
        <p:spPr bwMode="auto">
          <a:xfrm>
            <a:off x="1547813" y="3789363"/>
            <a:ext cx="5667375" cy="6000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8">
                                            <p:txEl>
                                              <p:pRg st="1" end="1"/>
                                            </p:txEl>
                                          </p:spTgt>
                                        </p:tgtEl>
                                        <p:attrNameLst>
                                          <p:attrName>style.visibility</p:attrName>
                                        </p:attrNameLst>
                                      </p:cBhvr>
                                      <p:to>
                                        <p:strVal val="visible"/>
                                      </p:to>
                                    </p:set>
                                    <p:animEffect transition="in" filter="blinds(horizontal)">
                                      <p:cBhvr>
                                        <p:cTn id="7" dur="500"/>
                                        <p:tgtEl>
                                          <p:spTgt spid="31846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74"/>
                                        </p:tgtEl>
                                        <p:attrNameLst>
                                          <p:attrName>style.visibility</p:attrName>
                                        </p:attrNameLst>
                                      </p:cBhvr>
                                      <p:to>
                                        <p:strVal val="visible"/>
                                      </p:to>
                                    </p:set>
                                    <p:animEffect transition="in" filter="blinds(horizontal)">
                                      <p:cBhvr>
                                        <p:cTn id="10" dur="500"/>
                                        <p:tgtEl>
                                          <p:spTgt spid="31847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2"/>
          <p:cNvSpPr txBox="1">
            <a:spLocks noChangeArrowheads="1"/>
          </p:cNvSpPr>
          <p:nvPr/>
        </p:nvSpPr>
        <p:spPr bwMode="auto">
          <a:xfrm>
            <a:off x="457200" y="533400"/>
            <a:ext cx="8382000" cy="5181162"/>
          </a:xfrm>
          <a:prstGeom prst="rect">
            <a:avLst/>
          </a:prstGeom>
          <a:noFill/>
          <a:ln w="9525" algn="ctr">
            <a:noFill/>
            <a:miter lim="800000"/>
            <a:headEnd/>
            <a:tailEnd/>
          </a:ln>
        </p:spPr>
        <p:txBody>
          <a:bodyPr wrap="square">
            <a:spAutoFit/>
          </a:bodyPr>
          <a:lstStyle/>
          <a:p>
            <a:pPr marL="342900" indent="-342900">
              <a:lnSpc>
                <a:spcPct val="150000"/>
              </a:lnSpc>
              <a:spcBef>
                <a:spcPts val="0"/>
              </a:spcBef>
            </a:pPr>
            <a:r>
              <a:rPr lang="zh-CN" altLang="en-US" sz="2800" dirty="0" smtClean="0">
                <a:solidFill>
                  <a:srgbClr val="0000FF"/>
                </a:solidFill>
                <a:latin typeface="宋体" pitchFamily="2" charset="-122"/>
              </a:rPr>
              <a:t>对</a:t>
            </a:r>
            <a:r>
              <a:rPr lang="zh-CN" altLang="en-US" sz="2800" dirty="0">
                <a:solidFill>
                  <a:srgbClr val="0000FF"/>
                </a:solidFill>
                <a:latin typeface="宋体" pitchFamily="2" charset="-122"/>
              </a:rPr>
              <a:t>价键理论的评价：</a:t>
            </a:r>
          </a:p>
          <a:p>
            <a:pPr marL="342900" indent="-342900">
              <a:lnSpc>
                <a:spcPct val="150000"/>
              </a:lnSpc>
              <a:spcBef>
                <a:spcPts val="0"/>
              </a:spcBef>
            </a:pPr>
            <a:r>
              <a:rPr lang="en-US" altLang="zh-CN" sz="2800" dirty="0">
                <a:solidFill>
                  <a:srgbClr val="FF3300"/>
                </a:solidFill>
                <a:latin typeface="Times New Roman" pitchFamily="18" charset="0"/>
                <a:cs typeface="Times New Roman" pitchFamily="18" charset="0"/>
              </a:rPr>
              <a:t>• </a:t>
            </a:r>
            <a:r>
              <a:rPr lang="zh-CN" altLang="en-US" sz="2800" dirty="0">
                <a:latin typeface="宋体" pitchFamily="2" charset="-122"/>
              </a:rPr>
              <a:t>很好地解释了配合物的</a:t>
            </a:r>
            <a:r>
              <a:rPr lang="zh-CN" altLang="en-US" sz="2800" dirty="0">
                <a:solidFill>
                  <a:srgbClr val="0000FF"/>
                </a:solidFill>
                <a:latin typeface="宋体" pitchFamily="2" charset="-122"/>
              </a:rPr>
              <a:t>空间构型</a:t>
            </a:r>
            <a:r>
              <a:rPr lang="zh-CN" altLang="en-US" sz="2800" dirty="0">
                <a:latin typeface="宋体" pitchFamily="2" charset="-122"/>
              </a:rPr>
              <a:t>、</a:t>
            </a:r>
            <a:r>
              <a:rPr lang="zh-CN" altLang="en-US" sz="2800" dirty="0">
                <a:solidFill>
                  <a:srgbClr val="0000FF"/>
                </a:solidFill>
                <a:latin typeface="宋体" pitchFamily="2" charset="-122"/>
              </a:rPr>
              <a:t>磁性</a:t>
            </a:r>
            <a:r>
              <a:rPr lang="zh-CN" altLang="en-US" sz="2800" dirty="0">
                <a:latin typeface="宋体" pitchFamily="2" charset="-122"/>
              </a:rPr>
              <a:t>、</a:t>
            </a:r>
            <a:r>
              <a:rPr lang="zh-CN" altLang="en-US" sz="2800" dirty="0">
                <a:solidFill>
                  <a:srgbClr val="0000FF"/>
                </a:solidFill>
                <a:latin typeface="宋体" pitchFamily="2" charset="-122"/>
              </a:rPr>
              <a:t>稳定性</a:t>
            </a:r>
            <a:r>
              <a:rPr lang="zh-CN" altLang="en-US" sz="2800" dirty="0">
                <a:latin typeface="宋体" pitchFamily="2" charset="-122"/>
              </a:rPr>
              <a:t>，直观明了。</a:t>
            </a:r>
          </a:p>
          <a:p>
            <a:pPr marL="342900" indent="-342900">
              <a:lnSpc>
                <a:spcPct val="150000"/>
              </a:lnSpc>
              <a:spcBef>
                <a:spcPts val="0"/>
              </a:spcBef>
            </a:pPr>
            <a:r>
              <a:rPr lang="en-US" altLang="zh-CN" sz="2800" dirty="0">
                <a:solidFill>
                  <a:srgbClr val="FF3300"/>
                </a:solidFill>
                <a:latin typeface="Times New Roman" pitchFamily="18" charset="0"/>
                <a:cs typeface="Times New Roman" pitchFamily="18" charset="0"/>
              </a:rPr>
              <a:t>• </a:t>
            </a:r>
            <a:r>
              <a:rPr lang="zh-CN" altLang="en-US" sz="2800" dirty="0">
                <a:latin typeface="宋体" pitchFamily="2" charset="-122"/>
              </a:rPr>
              <a:t>无法解释</a:t>
            </a:r>
            <a:r>
              <a:rPr lang="zh-CN" altLang="en-US" sz="2800" dirty="0">
                <a:solidFill>
                  <a:srgbClr val="FF0000"/>
                </a:solidFill>
                <a:latin typeface="宋体" pitchFamily="2" charset="-122"/>
              </a:rPr>
              <a:t>配合物的颜色</a:t>
            </a:r>
            <a:r>
              <a:rPr lang="en-US" altLang="zh-CN" sz="2800" dirty="0">
                <a:latin typeface="宋体" pitchFamily="2" charset="-122"/>
              </a:rPr>
              <a:t>(</a:t>
            </a:r>
            <a:r>
              <a:rPr lang="zh-CN" altLang="en-US" sz="2800" dirty="0">
                <a:latin typeface="宋体" pitchFamily="2" charset="-122"/>
              </a:rPr>
              <a:t>吸收光谱</a:t>
            </a:r>
            <a:r>
              <a:rPr lang="en-US" altLang="zh-CN" sz="2800" dirty="0">
                <a:latin typeface="宋体" pitchFamily="2" charset="-122"/>
              </a:rPr>
              <a:t>) </a:t>
            </a:r>
            <a:r>
              <a:rPr lang="zh-CN" altLang="en-US" sz="2800" dirty="0">
                <a:latin typeface="宋体" pitchFamily="2" charset="-122"/>
              </a:rPr>
              <a:t>。</a:t>
            </a:r>
          </a:p>
          <a:p>
            <a:pPr marL="342900" indent="-342900">
              <a:lnSpc>
                <a:spcPct val="150000"/>
              </a:lnSpc>
              <a:spcBef>
                <a:spcPts val="0"/>
              </a:spcBef>
            </a:pPr>
            <a:r>
              <a:rPr lang="en-US" altLang="zh-CN" sz="2800" dirty="0">
                <a:solidFill>
                  <a:srgbClr val="FF3300"/>
                </a:solidFill>
                <a:latin typeface="Times New Roman" pitchFamily="18" charset="0"/>
                <a:cs typeface="Times New Roman" pitchFamily="18" charset="0"/>
              </a:rPr>
              <a:t>• </a:t>
            </a:r>
            <a:r>
              <a:rPr lang="zh-CN" altLang="en-US" sz="2800" dirty="0">
                <a:latin typeface="宋体" pitchFamily="2" charset="-122"/>
              </a:rPr>
              <a:t>无法解释</a:t>
            </a:r>
            <a:r>
              <a:rPr lang="zh-CN" altLang="en-US" sz="2800" dirty="0">
                <a:solidFill>
                  <a:srgbClr val="FF0000"/>
                </a:solidFill>
                <a:latin typeface="宋体" pitchFamily="2" charset="-122"/>
              </a:rPr>
              <a:t>配合物的稳定性</a:t>
            </a:r>
            <a:r>
              <a:rPr lang="zh-CN" altLang="en-US" sz="2800" dirty="0">
                <a:latin typeface="宋体" pitchFamily="2" charset="-122"/>
              </a:rPr>
              <a:t>随</a:t>
            </a:r>
            <a:r>
              <a:rPr lang="en-US" altLang="zh-CN" sz="2800" dirty="0" err="1">
                <a:latin typeface="Times New Roman" pitchFamily="18" charset="0"/>
              </a:rPr>
              <a:t>M</a:t>
            </a:r>
            <a:r>
              <a:rPr lang="en-US" altLang="zh-CN" sz="2800" baseline="30000" dirty="0" err="1">
                <a:latin typeface="Times New Roman" pitchFamily="18" charset="0"/>
              </a:rPr>
              <a:t>n</a:t>
            </a:r>
            <a:r>
              <a:rPr lang="en-US" altLang="zh-CN" sz="2800" baseline="30000" dirty="0">
                <a:latin typeface="Times New Roman" pitchFamily="18" charset="0"/>
              </a:rPr>
              <a:t>+</a:t>
            </a:r>
            <a:r>
              <a:rPr lang="zh-CN" altLang="en-US" sz="2800" dirty="0">
                <a:latin typeface="Times New Roman" pitchFamily="18" charset="0"/>
              </a:rPr>
              <a:t>的</a:t>
            </a:r>
            <a:r>
              <a:rPr lang="en-US" altLang="zh-CN" sz="2800" dirty="0">
                <a:latin typeface="Times New Roman" pitchFamily="18" charset="0"/>
              </a:rPr>
              <a:t>d</a:t>
            </a:r>
            <a:r>
              <a:rPr lang="zh-CN" altLang="en-US" sz="2800" dirty="0">
                <a:latin typeface="Times New Roman" pitchFamily="18" charset="0"/>
              </a:rPr>
              <a:t>电子数目的多少而变化</a:t>
            </a:r>
            <a:r>
              <a:rPr lang="zh-CN" altLang="en-US" sz="2800" dirty="0">
                <a:latin typeface="宋体" pitchFamily="2" charset="-122"/>
              </a:rPr>
              <a:t>。</a:t>
            </a:r>
          </a:p>
          <a:p>
            <a:pPr marL="342900" indent="-342900">
              <a:lnSpc>
                <a:spcPct val="150000"/>
              </a:lnSpc>
              <a:spcBef>
                <a:spcPts val="0"/>
              </a:spcBef>
            </a:pPr>
            <a:r>
              <a:rPr lang="en-US" altLang="zh-CN" sz="2800" dirty="0">
                <a:solidFill>
                  <a:srgbClr val="FF3300"/>
                </a:solidFill>
                <a:latin typeface="Times New Roman" pitchFamily="18" charset="0"/>
                <a:cs typeface="Times New Roman" pitchFamily="18" charset="0"/>
              </a:rPr>
              <a:t>•  </a:t>
            </a:r>
            <a:r>
              <a:rPr lang="en-US" altLang="zh-CN" sz="2800" dirty="0">
                <a:latin typeface="Times New Roman" pitchFamily="18" charset="0"/>
              </a:rPr>
              <a:t>Fe</a:t>
            </a:r>
            <a:r>
              <a:rPr lang="en-US" altLang="zh-CN" sz="2800" baseline="30000" dirty="0">
                <a:latin typeface="Times New Roman" pitchFamily="18" charset="0"/>
              </a:rPr>
              <a:t>3+</a:t>
            </a:r>
            <a:r>
              <a:rPr lang="zh-CN" altLang="en-US" sz="2800" dirty="0">
                <a:latin typeface="Times New Roman" pitchFamily="18" charset="0"/>
              </a:rPr>
              <a:t>的外轨配合物动用了高能量的</a:t>
            </a:r>
            <a:r>
              <a:rPr lang="en-US" altLang="zh-CN" sz="2800" dirty="0">
                <a:latin typeface="Times New Roman" pitchFamily="18" charset="0"/>
              </a:rPr>
              <a:t>4d</a:t>
            </a:r>
            <a:r>
              <a:rPr lang="zh-CN" altLang="en-US" sz="2800" dirty="0">
                <a:latin typeface="Times New Roman" pitchFamily="18" charset="0"/>
              </a:rPr>
              <a:t>轨道似乎不大可能。</a:t>
            </a:r>
          </a:p>
        </p:txBody>
      </p:sp>
      <p:sp>
        <p:nvSpPr>
          <p:cNvPr id="10" name="灯片编号占位符 9"/>
          <p:cNvSpPr>
            <a:spLocks noGrp="1"/>
          </p:cNvSpPr>
          <p:nvPr>
            <p:ph type="sldNum" sz="quarter" idx="12"/>
          </p:nvPr>
        </p:nvSpPr>
        <p:spPr/>
        <p:txBody>
          <a:bodyPr/>
          <a:lstStyle/>
          <a:p>
            <a:pPr>
              <a:defRPr/>
            </a:pPr>
            <a:fld id="{1E39ABA8-C719-4038-AA13-797BF967B576}" type="slidenum">
              <a:rPr lang="en-US" altLang="zh-CN" smtClean="0"/>
              <a:pPr>
                <a:defRPr/>
              </a:pPr>
              <a:t>46</a:t>
            </a:fld>
            <a:endParaRPr lang="en-US" altLang="zh-CN"/>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546100" y="2057400"/>
            <a:ext cx="8064500" cy="3367076"/>
          </a:xfrm>
          <a:prstGeom prst="rect">
            <a:avLst/>
          </a:prstGeom>
          <a:noFill/>
          <a:ln w="9525">
            <a:noFill/>
            <a:miter lim="800000"/>
            <a:headEnd/>
            <a:tailEnd/>
          </a:ln>
        </p:spPr>
        <p:txBody>
          <a:bodyPr>
            <a:spAutoFit/>
          </a:bodyPr>
          <a:lstStyle/>
          <a:p>
            <a:pPr defTabSz="762000">
              <a:lnSpc>
                <a:spcPct val="120000"/>
              </a:lnSpc>
              <a:spcBef>
                <a:spcPct val="20000"/>
              </a:spcBef>
            </a:pPr>
            <a:r>
              <a:rPr lang="en-US" altLang="zh-CN" sz="2800" dirty="0" smtClean="0">
                <a:latin typeface="Times New Roman" pitchFamily="18" charset="0"/>
                <a:cs typeface="Times New Roman" pitchFamily="18" charset="0"/>
              </a:rPr>
              <a:t>(1) </a:t>
            </a:r>
            <a:r>
              <a:rPr lang="zh-CN" altLang="en-US" sz="2800" dirty="0" smtClean="0">
                <a:latin typeface="Times New Roman" pitchFamily="18" charset="0"/>
                <a:cs typeface="Times New Roman" pitchFamily="18" charset="0"/>
              </a:rPr>
              <a:t>在</a:t>
            </a:r>
            <a:r>
              <a:rPr lang="zh-CN" altLang="en-US" sz="2800" dirty="0">
                <a:latin typeface="Times New Roman" pitchFamily="18" charset="0"/>
                <a:cs typeface="Times New Roman" pitchFamily="18" charset="0"/>
              </a:rPr>
              <a:t>配合物中，中心离子</a:t>
            </a:r>
            <a:r>
              <a:rPr lang="en-US" altLang="zh-CN" sz="2800" dirty="0">
                <a:latin typeface="Times New Roman" pitchFamily="18" charset="0"/>
                <a:cs typeface="Times New Roman" pitchFamily="18" charset="0"/>
              </a:rPr>
              <a:t>M</a:t>
            </a:r>
            <a:r>
              <a:rPr lang="zh-CN" altLang="en-US" sz="2800" dirty="0">
                <a:latin typeface="Times New Roman" pitchFamily="18" charset="0"/>
                <a:cs typeface="Times New Roman" pitchFamily="18" charset="0"/>
              </a:rPr>
              <a:t>处于带电的</a:t>
            </a:r>
            <a:r>
              <a:rPr lang="zh-CN" altLang="en-US" sz="2800" dirty="0">
                <a:solidFill>
                  <a:srgbClr val="FF0000"/>
                </a:solidFill>
                <a:latin typeface="Times New Roman" pitchFamily="18" charset="0"/>
                <a:cs typeface="Times New Roman" pitchFamily="18" charset="0"/>
              </a:rPr>
              <a:t>配位体</a:t>
            </a:r>
            <a:r>
              <a:rPr lang="en-US" altLang="zh-CN" sz="2800" dirty="0">
                <a:solidFill>
                  <a:srgbClr val="FF0000"/>
                </a:solidFill>
                <a:latin typeface="Times New Roman" pitchFamily="18" charset="0"/>
                <a:cs typeface="Times New Roman" pitchFamily="18" charset="0"/>
              </a:rPr>
              <a:t>L</a:t>
            </a:r>
            <a:r>
              <a:rPr lang="zh-CN" altLang="en-US" sz="2800" dirty="0">
                <a:latin typeface="Times New Roman" pitchFamily="18" charset="0"/>
                <a:cs typeface="Times New Roman" pitchFamily="18" charset="0"/>
              </a:rPr>
              <a:t>形成的</a:t>
            </a:r>
            <a:r>
              <a:rPr lang="zh-CN" altLang="en-US" sz="2800" dirty="0">
                <a:solidFill>
                  <a:srgbClr val="FF0000"/>
                </a:solidFill>
                <a:latin typeface="Times New Roman" pitchFamily="18" charset="0"/>
                <a:cs typeface="Times New Roman" pitchFamily="18" charset="0"/>
              </a:rPr>
              <a:t>静电场</a:t>
            </a:r>
            <a:r>
              <a:rPr lang="zh-CN" altLang="en-US" sz="2800" dirty="0">
                <a:latin typeface="Times New Roman" pitchFamily="18" charset="0"/>
                <a:cs typeface="Times New Roman" pitchFamily="18" charset="0"/>
              </a:rPr>
              <a:t>中，二者完全靠</a:t>
            </a:r>
            <a:r>
              <a:rPr lang="zh-CN" altLang="en-US" sz="2800" dirty="0">
                <a:solidFill>
                  <a:srgbClr val="FF0000"/>
                </a:solidFill>
                <a:latin typeface="Times New Roman" pitchFamily="18" charset="0"/>
                <a:cs typeface="Times New Roman" pitchFamily="18" charset="0"/>
              </a:rPr>
              <a:t>静电作用</a:t>
            </a:r>
            <a:r>
              <a:rPr lang="zh-CN" altLang="en-US" sz="2800" dirty="0">
                <a:latin typeface="Times New Roman" pitchFamily="18" charset="0"/>
                <a:cs typeface="Times New Roman" pitchFamily="18" charset="0"/>
              </a:rPr>
              <a:t>结合在一起；</a:t>
            </a:r>
          </a:p>
          <a:p>
            <a:pPr defTabSz="762000">
              <a:lnSpc>
                <a:spcPct val="120000"/>
              </a:lnSpc>
              <a:spcBef>
                <a:spcPct val="20000"/>
              </a:spcBef>
            </a:pPr>
            <a:r>
              <a:rPr lang="en-US" altLang="zh-CN" sz="2800" dirty="0" smtClean="0">
                <a:latin typeface="Times New Roman" pitchFamily="18" charset="0"/>
                <a:cs typeface="Times New Roman" pitchFamily="18" charset="0"/>
              </a:rPr>
              <a:t>(2)</a:t>
            </a:r>
            <a:r>
              <a:rPr lang="zh-CN" altLang="en-US" sz="28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晶体场对</a:t>
            </a:r>
            <a:r>
              <a:rPr lang="en-US" altLang="zh-CN" sz="2800" dirty="0">
                <a:latin typeface="Times New Roman" pitchFamily="18" charset="0"/>
                <a:cs typeface="Times New Roman" pitchFamily="18" charset="0"/>
              </a:rPr>
              <a:t>M</a:t>
            </a:r>
            <a:r>
              <a:rPr lang="zh-CN" altLang="en-US" sz="2800" dirty="0">
                <a:latin typeface="Times New Roman" pitchFamily="18" charset="0"/>
                <a:cs typeface="Times New Roman" pitchFamily="18" charset="0"/>
              </a:rPr>
              <a:t>的</a:t>
            </a:r>
            <a:r>
              <a:rPr lang="en-US" altLang="zh-CN" sz="2800" dirty="0">
                <a:latin typeface="Times New Roman" pitchFamily="18" charset="0"/>
                <a:cs typeface="Times New Roman" pitchFamily="18" charset="0"/>
              </a:rPr>
              <a:t>d </a:t>
            </a:r>
            <a:r>
              <a:rPr lang="zh-CN" altLang="en-US" sz="2800" dirty="0">
                <a:latin typeface="Times New Roman" pitchFamily="18" charset="0"/>
                <a:cs typeface="Times New Roman" pitchFamily="18" charset="0"/>
              </a:rPr>
              <a:t>电子产生排斥作用，使</a:t>
            </a:r>
            <a:r>
              <a:rPr lang="en-US" altLang="zh-CN" sz="2800" dirty="0">
                <a:solidFill>
                  <a:srgbClr val="0000FF"/>
                </a:solidFill>
                <a:latin typeface="Times New Roman" pitchFamily="18" charset="0"/>
                <a:cs typeface="Times New Roman" pitchFamily="18" charset="0"/>
              </a:rPr>
              <a:t>M</a:t>
            </a:r>
            <a:r>
              <a:rPr lang="zh-CN" altLang="en-US" sz="2800" dirty="0">
                <a:solidFill>
                  <a:srgbClr val="0000FF"/>
                </a:solidFill>
                <a:latin typeface="Times New Roman" pitchFamily="18" charset="0"/>
                <a:cs typeface="Times New Roman" pitchFamily="18" charset="0"/>
              </a:rPr>
              <a:t>的</a:t>
            </a:r>
            <a:r>
              <a:rPr lang="en-US" altLang="zh-CN" sz="2800" dirty="0">
                <a:solidFill>
                  <a:srgbClr val="0000FF"/>
                </a:solidFill>
                <a:latin typeface="Times New Roman" pitchFamily="18" charset="0"/>
                <a:cs typeface="Times New Roman" pitchFamily="18" charset="0"/>
              </a:rPr>
              <a:t>d </a:t>
            </a:r>
            <a:r>
              <a:rPr lang="zh-CN" altLang="en-US" sz="2800" dirty="0">
                <a:solidFill>
                  <a:srgbClr val="0000FF"/>
                </a:solidFill>
                <a:latin typeface="Times New Roman" pitchFamily="18" charset="0"/>
                <a:cs typeface="Times New Roman" pitchFamily="18" charset="0"/>
              </a:rPr>
              <a:t>轨道发生能级分裂</a:t>
            </a:r>
            <a:r>
              <a:rPr lang="zh-CN" altLang="en-US" sz="2800" dirty="0">
                <a:latin typeface="Times New Roman" pitchFamily="18" charset="0"/>
                <a:cs typeface="Times New Roman" pitchFamily="18" charset="0"/>
              </a:rPr>
              <a:t>；</a:t>
            </a:r>
          </a:p>
          <a:p>
            <a:pPr defTabSz="762000">
              <a:lnSpc>
                <a:spcPct val="120000"/>
              </a:lnSpc>
              <a:spcBef>
                <a:spcPct val="20000"/>
              </a:spcBef>
            </a:pPr>
            <a:r>
              <a:rPr lang="en-US" altLang="zh-CN" sz="2800" dirty="0" smtClean="0">
                <a:latin typeface="Times New Roman" pitchFamily="18" charset="0"/>
                <a:cs typeface="Times New Roman" pitchFamily="18" charset="0"/>
              </a:rPr>
              <a:t>(3) </a:t>
            </a:r>
            <a:r>
              <a:rPr lang="zh-CN" altLang="en-US" sz="2800" dirty="0" smtClean="0">
                <a:solidFill>
                  <a:srgbClr val="FF0000"/>
                </a:solidFill>
                <a:latin typeface="Times New Roman" pitchFamily="18" charset="0"/>
                <a:cs typeface="Times New Roman" pitchFamily="18" charset="0"/>
              </a:rPr>
              <a:t>分裂</a:t>
            </a:r>
            <a:r>
              <a:rPr lang="zh-CN" altLang="en-US" sz="2800" dirty="0">
                <a:solidFill>
                  <a:srgbClr val="FF0000"/>
                </a:solidFill>
                <a:latin typeface="Times New Roman" pitchFamily="18" charset="0"/>
                <a:cs typeface="Times New Roman" pitchFamily="18" charset="0"/>
              </a:rPr>
              <a:t>类型</a:t>
            </a:r>
            <a:r>
              <a:rPr lang="zh-CN" altLang="en-US" sz="2800" dirty="0">
                <a:latin typeface="Times New Roman" pitchFamily="18" charset="0"/>
                <a:cs typeface="Times New Roman" pitchFamily="18" charset="0"/>
              </a:rPr>
              <a:t>与化合物的</a:t>
            </a:r>
            <a:r>
              <a:rPr lang="zh-CN" altLang="en-US" sz="2800" dirty="0">
                <a:solidFill>
                  <a:srgbClr val="FF0000"/>
                </a:solidFill>
                <a:latin typeface="Times New Roman" pitchFamily="18" charset="0"/>
                <a:cs typeface="Times New Roman" pitchFamily="18" charset="0"/>
              </a:rPr>
              <a:t>空间构型</a:t>
            </a:r>
            <a:r>
              <a:rPr lang="zh-CN" altLang="en-US" sz="2800" dirty="0">
                <a:latin typeface="Times New Roman" pitchFamily="18" charset="0"/>
                <a:cs typeface="Times New Roman" pitchFamily="18" charset="0"/>
              </a:rPr>
              <a:t>有关；晶体场相同，</a:t>
            </a:r>
            <a:r>
              <a:rPr lang="en-US" altLang="zh-CN" sz="2800" dirty="0">
                <a:latin typeface="Times New Roman" pitchFamily="18" charset="0"/>
                <a:cs typeface="Times New Roman" pitchFamily="18" charset="0"/>
              </a:rPr>
              <a:t>L</a:t>
            </a:r>
            <a:r>
              <a:rPr lang="zh-CN" altLang="en-US" sz="2800" dirty="0">
                <a:latin typeface="Times New Roman" pitchFamily="18" charset="0"/>
                <a:cs typeface="Times New Roman" pitchFamily="18" charset="0"/>
              </a:rPr>
              <a:t>不同，分裂程度也不同。</a:t>
            </a:r>
          </a:p>
        </p:txBody>
      </p:sp>
      <p:sp>
        <p:nvSpPr>
          <p:cNvPr id="4" name="灯片编号占位符 3"/>
          <p:cNvSpPr>
            <a:spLocks noGrp="1"/>
          </p:cNvSpPr>
          <p:nvPr>
            <p:ph type="sldNum" sz="quarter" idx="12"/>
          </p:nvPr>
        </p:nvSpPr>
        <p:spPr/>
        <p:txBody>
          <a:bodyPr/>
          <a:lstStyle/>
          <a:p>
            <a:pPr>
              <a:defRPr/>
            </a:pPr>
            <a:fld id="{1E39ABA8-C719-4038-AA13-797BF967B576}" type="slidenum">
              <a:rPr lang="en-US" altLang="zh-CN" smtClean="0"/>
              <a:pPr>
                <a:defRPr/>
              </a:pPr>
              <a:t>47</a:t>
            </a:fld>
            <a:endParaRPr lang="en-US" altLang="zh-CN"/>
          </a:p>
        </p:txBody>
      </p:sp>
      <p:sp>
        <p:nvSpPr>
          <p:cNvPr id="6" name="Rectangle 4">
            <a:hlinkClick r:id="rId2" action="ppaction://hlinksldjump"/>
          </p:cNvPr>
          <p:cNvSpPr>
            <a:spLocks noChangeArrowheads="1"/>
          </p:cNvSpPr>
          <p:nvPr/>
        </p:nvSpPr>
        <p:spPr bwMode="auto">
          <a:xfrm>
            <a:off x="1766887" y="304800"/>
            <a:ext cx="4800600" cy="584775"/>
          </a:xfrm>
          <a:prstGeom prst="rect">
            <a:avLst/>
          </a:prstGeom>
          <a:noFill/>
          <a:ln w="9525">
            <a:noFill/>
            <a:miter lim="800000"/>
            <a:headEnd/>
            <a:tailEnd/>
          </a:ln>
        </p:spPr>
        <p:txBody>
          <a:bodyPr>
            <a:spAutoFit/>
          </a:bodyPr>
          <a:lstStyle/>
          <a:p>
            <a:pPr>
              <a:spcBef>
                <a:spcPct val="50000"/>
              </a:spcBef>
              <a:buClr>
                <a:schemeClr val="hlink"/>
              </a:buClr>
            </a:pPr>
            <a:r>
              <a:rPr kumimoji="1" lang="en-US" altLang="zh-CN" sz="3200" dirty="0" smtClean="0">
                <a:solidFill>
                  <a:srgbClr val="006600"/>
                </a:solidFill>
                <a:latin typeface="Times New Roman" pitchFamily="18" charset="0"/>
                <a:ea typeface="+mn-ea"/>
                <a:cs typeface="Times New Roman" pitchFamily="18" charset="0"/>
              </a:rPr>
              <a:t>13.3.2   </a:t>
            </a:r>
            <a:r>
              <a:rPr kumimoji="1" lang="zh-CN" altLang="en-US" sz="3200" dirty="0">
                <a:solidFill>
                  <a:srgbClr val="006600"/>
                </a:solidFill>
                <a:latin typeface="Times New Roman" pitchFamily="18" charset="0"/>
                <a:ea typeface="+mn-ea"/>
                <a:cs typeface="Times New Roman" pitchFamily="18" charset="0"/>
              </a:rPr>
              <a:t>晶体场理论</a:t>
            </a:r>
          </a:p>
        </p:txBody>
      </p:sp>
      <p:sp>
        <p:nvSpPr>
          <p:cNvPr id="7" name="矩形 6"/>
          <p:cNvSpPr/>
          <p:nvPr/>
        </p:nvSpPr>
        <p:spPr>
          <a:xfrm>
            <a:off x="259487" y="1295400"/>
            <a:ext cx="4450257" cy="609398"/>
          </a:xfrm>
          <a:prstGeom prst="rect">
            <a:avLst/>
          </a:prstGeom>
        </p:spPr>
        <p:txBody>
          <a:bodyPr wrap="none">
            <a:spAutoFit/>
          </a:bodyPr>
          <a:lstStyle/>
          <a:p>
            <a:pPr defTabSz="762000">
              <a:lnSpc>
                <a:spcPct val="120000"/>
              </a:lnSpc>
              <a:spcBef>
                <a:spcPct val="20000"/>
              </a:spcBef>
              <a:spcAft>
                <a:spcPts val="600"/>
              </a:spcAft>
              <a:buClr>
                <a:schemeClr val="hlink"/>
              </a:buClr>
            </a:pPr>
            <a:r>
              <a:rPr lang="zh-CN" altLang="en-US" sz="2800" dirty="0" smtClean="0">
                <a:solidFill>
                  <a:srgbClr val="0000FF"/>
                </a:solidFill>
              </a:rPr>
              <a:t>   晶体场理论的基本要点：</a:t>
            </a:r>
            <a:endParaRPr lang="zh-CN" altLang="en-US" sz="2800" dirty="0">
              <a:solidFill>
                <a:srgbClr val="0000FF"/>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40" name="Rectangle 20"/>
          <p:cNvSpPr>
            <a:spLocks noChangeArrowheads="1"/>
          </p:cNvSpPr>
          <p:nvPr/>
        </p:nvSpPr>
        <p:spPr bwMode="auto">
          <a:xfrm>
            <a:off x="457200" y="752633"/>
            <a:ext cx="8382000" cy="1212640"/>
          </a:xfrm>
          <a:prstGeom prst="rect">
            <a:avLst/>
          </a:prstGeom>
          <a:noFill/>
          <a:ln w="9525">
            <a:noFill/>
            <a:miter lim="800000"/>
            <a:headEnd/>
            <a:tailEnd/>
          </a:ln>
          <a:effectLst/>
        </p:spPr>
        <p:txBody>
          <a:bodyPr wrap="square">
            <a:spAutoFit/>
          </a:bodyPr>
          <a:lstStyle/>
          <a:p>
            <a:pPr>
              <a:lnSpc>
                <a:spcPct val="130000"/>
              </a:lnSpc>
              <a:spcBef>
                <a:spcPct val="50000"/>
              </a:spcBef>
            </a:pPr>
            <a:r>
              <a:rPr lang="zh-CN" altLang="en-US" sz="2800" dirty="0" smtClean="0">
                <a:latin typeface="Times New Roman" pitchFamily="18" charset="0"/>
                <a:ea typeface="+mn-ea"/>
                <a:cs typeface="Times New Roman" pitchFamily="18" charset="0"/>
              </a:rPr>
              <a:t>      在</a:t>
            </a:r>
            <a:r>
              <a:rPr lang="zh-CN" altLang="en-US" sz="2800" dirty="0">
                <a:latin typeface="Times New Roman" pitchFamily="18" charset="0"/>
                <a:ea typeface="+mn-ea"/>
                <a:cs typeface="Times New Roman" pitchFamily="18" charset="0"/>
              </a:rPr>
              <a:t>自由原子或离子中，</a:t>
            </a:r>
            <a:r>
              <a:rPr lang="zh-CN" altLang="en-US" sz="2800" dirty="0">
                <a:solidFill>
                  <a:srgbClr val="FF0000"/>
                </a:solidFill>
                <a:latin typeface="Times New Roman" pitchFamily="18" charset="0"/>
                <a:ea typeface="+mn-ea"/>
                <a:cs typeface="Times New Roman" pitchFamily="18" charset="0"/>
              </a:rPr>
              <a:t>五种 </a:t>
            </a:r>
            <a:r>
              <a:rPr lang="en-US" altLang="zh-CN" sz="2800" dirty="0">
                <a:solidFill>
                  <a:srgbClr val="FF0000"/>
                </a:solidFill>
                <a:latin typeface="Times New Roman" pitchFamily="18" charset="0"/>
                <a:ea typeface="+mn-ea"/>
                <a:cs typeface="Times New Roman" pitchFamily="18" charset="0"/>
              </a:rPr>
              <a:t>d </a:t>
            </a:r>
            <a:r>
              <a:rPr lang="zh-CN" altLang="en-US" sz="2800" dirty="0">
                <a:solidFill>
                  <a:srgbClr val="FF0000"/>
                </a:solidFill>
                <a:latin typeface="Times New Roman" pitchFamily="18" charset="0"/>
                <a:ea typeface="+mn-ea"/>
                <a:cs typeface="Times New Roman" pitchFamily="18" charset="0"/>
              </a:rPr>
              <a:t>轨道</a:t>
            </a:r>
            <a:r>
              <a:rPr lang="zh-CN" altLang="en-US" sz="2800" dirty="0">
                <a:latin typeface="Times New Roman" pitchFamily="18" charset="0"/>
                <a:ea typeface="+mn-ea"/>
                <a:cs typeface="Times New Roman" pitchFamily="18" charset="0"/>
              </a:rPr>
              <a:t>的能量简并，其原子轨道的角度分布如图</a:t>
            </a:r>
            <a:r>
              <a:rPr lang="zh-CN" altLang="en-US" sz="2800" b="0" dirty="0">
                <a:latin typeface="Times New Roman" pitchFamily="18" charset="0"/>
                <a:ea typeface="+mn-ea"/>
                <a:cs typeface="Times New Roman" pitchFamily="18" charset="0"/>
              </a:rPr>
              <a:t> </a:t>
            </a:r>
            <a:r>
              <a:rPr lang="en-US" altLang="zh-CN" sz="2800" b="0" dirty="0" smtClean="0">
                <a:latin typeface="Times New Roman" pitchFamily="18" charset="0"/>
                <a:ea typeface="+mn-ea"/>
                <a:cs typeface="Times New Roman" pitchFamily="18" charset="0"/>
              </a:rPr>
              <a:t>:</a:t>
            </a:r>
            <a:r>
              <a:rPr lang="zh-CN" altLang="en-US" sz="2800" b="0" dirty="0" smtClean="0">
                <a:latin typeface="Times New Roman" pitchFamily="18" charset="0"/>
                <a:ea typeface="+mn-ea"/>
                <a:cs typeface="Times New Roman" pitchFamily="18" charset="0"/>
              </a:rPr>
              <a:t>                   </a:t>
            </a:r>
            <a:endParaRPr lang="zh-CN" altLang="en-US" sz="2800" b="0" dirty="0">
              <a:latin typeface="Times New Roman" pitchFamily="18" charset="0"/>
              <a:ea typeface="+mn-ea"/>
              <a:cs typeface="Times New Roman" pitchFamily="18" charset="0"/>
            </a:endParaRPr>
          </a:p>
        </p:txBody>
      </p:sp>
      <p:graphicFrame>
        <p:nvGraphicFramePr>
          <p:cNvPr id="107547" name="Object 27"/>
          <p:cNvGraphicFramePr>
            <a:graphicFrameLocks noGrp="1" noChangeAspect="1"/>
          </p:cNvGraphicFramePr>
          <p:nvPr>
            <p:ph/>
          </p:nvPr>
        </p:nvGraphicFramePr>
        <p:xfrm>
          <a:off x="76200" y="2073276"/>
          <a:ext cx="8907294" cy="2286000"/>
        </p:xfrm>
        <a:graphic>
          <a:graphicData uri="http://schemas.openxmlformats.org/presentationml/2006/ole">
            <p:oleObj spid="_x0000_s197634" name="Image" r:id="rId3" imgW="11860317" imgH="3098413" progId="">
              <p:embed/>
            </p:oleObj>
          </a:graphicData>
        </a:graphic>
      </p:graphicFrame>
      <p:grpSp>
        <p:nvGrpSpPr>
          <p:cNvPr id="2" name="Group 32"/>
          <p:cNvGrpSpPr>
            <a:grpSpLocks/>
          </p:cNvGrpSpPr>
          <p:nvPr/>
        </p:nvGrpSpPr>
        <p:grpSpPr bwMode="auto">
          <a:xfrm>
            <a:off x="304800" y="1905000"/>
            <a:ext cx="8915400" cy="2606676"/>
            <a:chOff x="192" y="2436"/>
            <a:chExt cx="5616" cy="1642"/>
          </a:xfrm>
        </p:grpSpPr>
        <p:sp>
          <p:nvSpPr>
            <p:cNvPr id="107549" name="Text Box 29"/>
            <p:cNvSpPr txBox="1">
              <a:spLocks noChangeArrowheads="1"/>
            </p:cNvSpPr>
            <p:nvPr/>
          </p:nvSpPr>
          <p:spPr bwMode="auto">
            <a:xfrm>
              <a:off x="384" y="3702"/>
              <a:ext cx="5088" cy="376"/>
            </a:xfrm>
            <a:prstGeom prst="rect">
              <a:avLst/>
            </a:prstGeom>
            <a:noFill/>
            <a:ln w="9525">
              <a:noFill/>
              <a:miter lim="800000"/>
              <a:headEnd/>
              <a:tailEnd/>
            </a:ln>
            <a:effectLst/>
          </p:spPr>
          <p:txBody>
            <a:bodyPr wrap="square">
              <a:spAutoFit/>
            </a:bodyPr>
            <a:lstStyle/>
            <a:p>
              <a:pPr>
                <a:lnSpc>
                  <a:spcPct val="130000"/>
                </a:lnSpc>
                <a:spcBef>
                  <a:spcPct val="50000"/>
                </a:spcBef>
              </a:pPr>
              <a:r>
                <a:rPr lang="en-US" altLang="zh-CN" sz="2800" dirty="0" err="1" smtClean="0">
                  <a:solidFill>
                    <a:schemeClr val="tx1"/>
                  </a:solidFill>
                  <a:latin typeface="Times New Roman" pitchFamily="18" charset="0"/>
                  <a:cs typeface="Times New Roman" pitchFamily="18" charset="0"/>
                </a:rPr>
                <a:t>d</a:t>
              </a:r>
              <a:r>
                <a:rPr lang="en-US" altLang="zh-CN" sz="2800" i="1" baseline="-25000" dirty="0" err="1" smtClean="0">
                  <a:solidFill>
                    <a:schemeClr val="tx1"/>
                  </a:solidFill>
                  <a:latin typeface="Times New Roman" pitchFamily="18" charset="0"/>
                  <a:cs typeface="Times New Roman" pitchFamily="18" charset="0"/>
                </a:rPr>
                <a:t>xy</a:t>
              </a:r>
              <a:r>
                <a:rPr lang="en-US" altLang="zh-CN" sz="2800" i="1" baseline="-25000" dirty="0" smtClean="0">
                  <a:solidFill>
                    <a:schemeClr val="tx1"/>
                  </a:solidFill>
                  <a:latin typeface="Times New Roman" pitchFamily="18" charset="0"/>
                  <a:cs typeface="Times New Roman" pitchFamily="18" charset="0"/>
                </a:rPr>
                <a:t>                           </a:t>
              </a:r>
              <a:r>
                <a:rPr lang="en-US" altLang="zh-CN" sz="2800" dirty="0" err="1">
                  <a:solidFill>
                    <a:schemeClr val="tx1"/>
                  </a:solidFill>
                  <a:latin typeface="Times New Roman" pitchFamily="18" charset="0"/>
                  <a:cs typeface="Times New Roman" pitchFamily="18" charset="0"/>
                </a:rPr>
                <a:t>d</a:t>
              </a:r>
              <a:r>
                <a:rPr lang="en-US" altLang="zh-CN" sz="2800" i="1" baseline="-25000" dirty="0" err="1">
                  <a:solidFill>
                    <a:schemeClr val="tx1"/>
                  </a:solidFill>
                  <a:latin typeface="Times New Roman" pitchFamily="18" charset="0"/>
                  <a:cs typeface="Times New Roman" pitchFamily="18" charset="0"/>
                </a:rPr>
                <a:t>xz</a:t>
              </a:r>
              <a:r>
                <a:rPr lang="en-US" altLang="zh-CN" sz="2800" i="1" baseline="-25000" dirty="0">
                  <a:solidFill>
                    <a:schemeClr val="tx1"/>
                  </a:solidFill>
                  <a:latin typeface="Times New Roman" pitchFamily="18" charset="0"/>
                  <a:cs typeface="Times New Roman" pitchFamily="18" charset="0"/>
                </a:rPr>
                <a:t>        </a:t>
              </a:r>
              <a:r>
                <a:rPr lang="en-US" altLang="zh-CN" sz="2800" i="1" baseline="-25000" dirty="0" smtClean="0">
                  <a:solidFill>
                    <a:schemeClr val="tx1"/>
                  </a:solidFill>
                  <a:latin typeface="Times New Roman" pitchFamily="18" charset="0"/>
                  <a:cs typeface="Times New Roman" pitchFamily="18" charset="0"/>
                </a:rPr>
                <a:t>                 </a:t>
              </a:r>
              <a:r>
                <a:rPr lang="en-US" altLang="zh-CN" sz="2800" dirty="0" err="1" smtClean="0">
                  <a:solidFill>
                    <a:schemeClr val="tx1"/>
                  </a:solidFill>
                  <a:latin typeface="Times New Roman" pitchFamily="18" charset="0"/>
                  <a:cs typeface="Times New Roman" pitchFamily="18" charset="0"/>
                </a:rPr>
                <a:t>d</a:t>
              </a:r>
              <a:r>
                <a:rPr lang="en-US" altLang="zh-CN" sz="2800" i="1" baseline="-25000" dirty="0" err="1" smtClean="0">
                  <a:solidFill>
                    <a:schemeClr val="tx1"/>
                  </a:solidFill>
                  <a:latin typeface="Times New Roman" pitchFamily="18" charset="0"/>
                  <a:cs typeface="Times New Roman" pitchFamily="18" charset="0"/>
                </a:rPr>
                <a:t>yz</a:t>
              </a:r>
              <a:r>
                <a:rPr lang="en-US" altLang="zh-CN" sz="2800" i="1" baseline="-25000" dirty="0" smtClean="0">
                  <a:solidFill>
                    <a:schemeClr val="tx1"/>
                  </a:solidFill>
                  <a:latin typeface="Times New Roman" pitchFamily="18" charset="0"/>
                  <a:cs typeface="Times New Roman" pitchFamily="18" charset="0"/>
                </a:rPr>
                <a:t>                  </a:t>
              </a:r>
              <a:r>
                <a:rPr lang="en-US" altLang="zh-CN" sz="2800" dirty="0">
                  <a:solidFill>
                    <a:schemeClr val="tx1"/>
                  </a:solidFill>
                  <a:latin typeface="Times New Roman" pitchFamily="18" charset="0"/>
                  <a:cs typeface="Times New Roman" pitchFamily="18" charset="0"/>
                </a:rPr>
                <a:t>d</a:t>
              </a:r>
              <a:r>
                <a:rPr lang="en-US" altLang="zh-CN" sz="2800" i="1" dirty="0">
                  <a:solidFill>
                    <a:schemeClr val="tx1"/>
                  </a:solidFill>
                  <a:latin typeface="Times New Roman" pitchFamily="18" charset="0"/>
                  <a:cs typeface="Times New Roman" pitchFamily="18" charset="0"/>
                </a:rPr>
                <a:t>x</a:t>
              </a:r>
              <a:r>
                <a:rPr lang="en-US" altLang="zh-CN" sz="2800" baseline="30000" dirty="0">
                  <a:solidFill>
                    <a:schemeClr val="tx1"/>
                  </a:solidFill>
                  <a:latin typeface="Times New Roman" pitchFamily="18" charset="0"/>
                  <a:cs typeface="Times New Roman" pitchFamily="18" charset="0"/>
                </a:rPr>
                <a:t>2 </a:t>
              </a:r>
              <a:r>
                <a:rPr lang="en-US" altLang="zh-CN" sz="2800" dirty="0">
                  <a:solidFill>
                    <a:schemeClr val="tx1"/>
                  </a:solidFill>
                  <a:latin typeface="Times New Roman" pitchFamily="18" charset="0"/>
                  <a:cs typeface="Times New Roman" pitchFamily="18" charset="0"/>
                </a:rPr>
                <a:t>- </a:t>
              </a:r>
              <a:r>
                <a:rPr lang="en-US" altLang="zh-CN" sz="2800" i="1" dirty="0">
                  <a:solidFill>
                    <a:schemeClr val="tx1"/>
                  </a:solidFill>
                  <a:latin typeface="Times New Roman" pitchFamily="18" charset="0"/>
                  <a:cs typeface="Times New Roman" pitchFamily="18" charset="0"/>
                </a:rPr>
                <a:t>y</a:t>
              </a:r>
              <a:r>
                <a:rPr lang="en-US" altLang="zh-CN" sz="2800" baseline="30000" dirty="0">
                  <a:solidFill>
                    <a:schemeClr val="tx1"/>
                  </a:solidFill>
                  <a:latin typeface="Times New Roman" pitchFamily="18" charset="0"/>
                  <a:cs typeface="Times New Roman" pitchFamily="18" charset="0"/>
                </a:rPr>
                <a:t>2     </a:t>
              </a:r>
              <a:r>
                <a:rPr lang="en-US" altLang="zh-CN" sz="2800" baseline="30000" dirty="0" smtClean="0">
                  <a:solidFill>
                    <a:schemeClr val="tx1"/>
                  </a:solidFill>
                  <a:latin typeface="Times New Roman" pitchFamily="18" charset="0"/>
                  <a:cs typeface="Times New Roman" pitchFamily="18" charset="0"/>
                </a:rPr>
                <a:t>         </a:t>
              </a:r>
              <a:r>
                <a:rPr lang="en-US" altLang="zh-CN" sz="2800" dirty="0">
                  <a:solidFill>
                    <a:schemeClr val="tx1"/>
                  </a:solidFill>
                  <a:latin typeface="Times New Roman" pitchFamily="18" charset="0"/>
                  <a:cs typeface="Times New Roman" pitchFamily="18" charset="0"/>
                </a:rPr>
                <a:t>d</a:t>
              </a:r>
              <a:r>
                <a:rPr lang="en-US" altLang="zh-CN" sz="2800" i="1" dirty="0">
                  <a:solidFill>
                    <a:schemeClr val="tx1"/>
                  </a:solidFill>
                  <a:latin typeface="Times New Roman" pitchFamily="18" charset="0"/>
                  <a:cs typeface="Times New Roman" pitchFamily="18" charset="0"/>
                </a:rPr>
                <a:t>z</a:t>
              </a:r>
              <a:r>
                <a:rPr lang="en-US" altLang="zh-CN" sz="2800" baseline="30000" dirty="0">
                  <a:solidFill>
                    <a:schemeClr val="tx1"/>
                  </a:solidFill>
                  <a:latin typeface="Times New Roman" pitchFamily="18" charset="0"/>
                  <a:cs typeface="Times New Roman" pitchFamily="18" charset="0"/>
                </a:rPr>
                <a:t>2</a:t>
              </a:r>
            </a:p>
          </p:txBody>
        </p:sp>
        <p:sp>
          <p:nvSpPr>
            <p:cNvPr id="107550" name="Text Box 30"/>
            <p:cNvSpPr txBox="1">
              <a:spLocks noChangeArrowheads="1"/>
            </p:cNvSpPr>
            <p:nvPr/>
          </p:nvSpPr>
          <p:spPr bwMode="auto">
            <a:xfrm>
              <a:off x="192" y="2436"/>
              <a:ext cx="5616" cy="411"/>
            </a:xfrm>
            <a:prstGeom prst="rect">
              <a:avLst/>
            </a:prstGeom>
            <a:noFill/>
            <a:ln w="9525">
              <a:noFill/>
              <a:miter lim="800000"/>
              <a:headEnd/>
              <a:tailEnd/>
            </a:ln>
            <a:effectLst/>
          </p:spPr>
          <p:txBody>
            <a:bodyPr wrap="square">
              <a:spAutoFit/>
            </a:bodyPr>
            <a:lstStyle/>
            <a:p>
              <a:pPr>
                <a:lnSpc>
                  <a:spcPct val="130000"/>
                </a:lnSpc>
                <a:spcBef>
                  <a:spcPct val="50000"/>
                </a:spcBef>
              </a:pPr>
              <a:r>
                <a:rPr lang="en-US" altLang="zh-CN" i="1" dirty="0">
                  <a:solidFill>
                    <a:schemeClr val="tx1"/>
                  </a:solidFill>
                </a:rPr>
                <a:t> </a:t>
              </a:r>
              <a:r>
                <a:rPr lang="en-US" altLang="zh-CN" i="1" dirty="0" smtClean="0">
                  <a:solidFill>
                    <a:schemeClr val="tx1"/>
                  </a:solidFill>
                </a:rPr>
                <a:t>      </a:t>
              </a:r>
              <a:r>
                <a:rPr lang="en-US" altLang="zh-CN" sz="2800" i="1" dirty="0">
                  <a:solidFill>
                    <a:schemeClr val="tx1"/>
                  </a:solidFill>
                  <a:latin typeface="Times New Roman" pitchFamily="18" charset="0"/>
                  <a:cs typeface="Times New Roman" pitchFamily="18" charset="0"/>
                </a:rPr>
                <a:t>y      </a:t>
              </a:r>
              <a:r>
                <a:rPr lang="en-US" altLang="zh-CN" sz="2800" i="1" dirty="0" smtClean="0">
                  <a:solidFill>
                    <a:schemeClr val="tx1"/>
                  </a:solidFill>
                  <a:latin typeface="Times New Roman" pitchFamily="18" charset="0"/>
                  <a:cs typeface="Times New Roman" pitchFamily="18" charset="0"/>
                </a:rPr>
                <a:t>               </a:t>
              </a:r>
              <a:r>
                <a:rPr lang="en-US" altLang="zh-CN" sz="2800" i="1" dirty="0">
                  <a:solidFill>
                    <a:schemeClr val="tx1"/>
                  </a:solidFill>
                  <a:latin typeface="Times New Roman" pitchFamily="18" charset="0"/>
                  <a:cs typeface="Times New Roman" pitchFamily="18" charset="0"/>
                </a:rPr>
                <a:t>z              </a:t>
              </a:r>
              <a:r>
                <a:rPr lang="en-US" altLang="zh-CN" sz="2800" i="1" dirty="0" smtClean="0">
                  <a:solidFill>
                    <a:schemeClr val="tx1"/>
                  </a:solidFill>
                  <a:latin typeface="Times New Roman" pitchFamily="18" charset="0"/>
                  <a:cs typeface="Times New Roman" pitchFamily="18" charset="0"/>
                </a:rPr>
                <a:t>     </a:t>
              </a:r>
              <a:r>
                <a:rPr lang="en-US" altLang="zh-CN" sz="2800" i="1" dirty="0" err="1">
                  <a:solidFill>
                    <a:schemeClr val="tx1"/>
                  </a:solidFill>
                  <a:latin typeface="Times New Roman" pitchFamily="18" charset="0"/>
                  <a:cs typeface="Times New Roman" pitchFamily="18" charset="0"/>
                </a:rPr>
                <a:t>z</a:t>
              </a:r>
              <a:r>
                <a:rPr lang="en-US" altLang="zh-CN" sz="2800" i="1" dirty="0">
                  <a:solidFill>
                    <a:schemeClr val="tx1"/>
                  </a:solidFill>
                  <a:latin typeface="Times New Roman" pitchFamily="18" charset="0"/>
                  <a:cs typeface="Times New Roman" pitchFamily="18" charset="0"/>
                </a:rPr>
                <a:t>            </a:t>
              </a:r>
              <a:r>
                <a:rPr lang="en-US" altLang="zh-CN" sz="2800" i="1" dirty="0" smtClean="0">
                  <a:solidFill>
                    <a:schemeClr val="tx1"/>
                  </a:solidFill>
                  <a:latin typeface="Times New Roman" pitchFamily="18" charset="0"/>
                  <a:cs typeface="Times New Roman" pitchFamily="18" charset="0"/>
                </a:rPr>
                <a:t>      </a:t>
              </a:r>
              <a:r>
                <a:rPr lang="en-US" altLang="zh-CN" sz="2800" i="1" dirty="0">
                  <a:solidFill>
                    <a:schemeClr val="tx1"/>
                  </a:solidFill>
                  <a:latin typeface="Times New Roman" pitchFamily="18" charset="0"/>
                  <a:cs typeface="Times New Roman" pitchFamily="18" charset="0"/>
                </a:rPr>
                <a:t>y        </a:t>
              </a:r>
              <a:r>
                <a:rPr lang="en-US" altLang="zh-CN" sz="2800" i="1" dirty="0" smtClean="0">
                  <a:solidFill>
                    <a:schemeClr val="tx1"/>
                  </a:solidFill>
                  <a:latin typeface="Times New Roman" pitchFamily="18" charset="0"/>
                  <a:cs typeface="Times New Roman" pitchFamily="18" charset="0"/>
                </a:rPr>
                <a:t>        </a:t>
              </a:r>
              <a:r>
                <a:rPr lang="en-US" altLang="zh-CN" sz="2800" i="1" dirty="0">
                  <a:solidFill>
                    <a:schemeClr val="tx1"/>
                  </a:solidFill>
                  <a:latin typeface="Times New Roman" pitchFamily="18" charset="0"/>
                  <a:cs typeface="Times New Roman" pitchFamily="18" charset="0"/>
                </a:rPr>
                <a:t>z</a:t>
              </a:r>
            </a:p>
          </p:txBody>
        </p:sp>
        <p:sp>
          <p:nvSpPr>
            <p:cNvPr id="107551" name="Text Box 31"/>
            <p:cNvSpPr txBox="1">
              <a:spLocks noChangeArrowheads="1"/>
            </p:cNvSpPr>
            <p:nvPr/>
          </p:nvSpPr>
          <p:spPr bwMode="auto">
            <a:xfrm>
              <a:off x="768" y="3033"/>
              <a:ext cx="4921" cy="411"/>
            </a:xfrm>
            <a:prstGeom prst="rect">
              <a:avLst/>
            </a:prstGeom>
            <a:noFill/>
            <a:ln w="9525">
              <a:noFill/>
              <a:miter lim="800000"/>
              <a:headEnd/>
              <a:tailEnd/>
            </a:ln>
            <a:effectLst/>
          </p:spPr>
          <p:txBody>
            <a:bodyPr>
              <a:spAutoFit/>
            </a:bodyPr>
            <a:lstStyle/>
            <a:p>
              <a:pPr>
                <a:lnSpc>
                  <a:spcPct val="130000"/>
                </a:lnSpc>
                <a:spcBef>
                  <a:spcPct val="50000"/>
                </a:spcBef>
              </a:pPr>
              <a:r>
                <a:rPr lang="en-US" altLang="zh-CN" sz="2800" i="1" dirty="0">
                  <a:solidFill>
                    <a:schemeClr val="tx1"/>
                  </a:solidFill>
                  <a:latin typeface="Times New Roman" pitchFamily="18" charset="0"/>
                  <a:cs typeface="Times New Roman" pitchFamily="18" charset="0"/>
                </a:rPr>
                <a:t>  </a:t>
              </a:r>
              <a:r>
                <a:rPr lang="en-US" altLang="zh-CN" sz="2800" i="1" dirty="0" smtClean="0">
                  <a:solidFill>
                    <a:schemeClr val="tx1"/>
                  </a:solidFill>
                  <a:latin typeface="Times New Roman" pitchFamily="18" charset="0"/>
                  <a:cs typeface="Times New Roman" pitchFamily="18" charset="0"/>
                </a:rPr>
                <a:t>   x                    </a:t>
              </a:r>
              <a:r>
                <a:rPr lang="en-US" altLang="zh-CN" sz="2800" i="1" dirty="0" err="1" smtClean="0">
                  <a:solidFill>
                    <a:schemeClr val="tx1"/>
                  </a:solidFill>
                  <a:latin typeface="Times New Roman" pitchFamily="18" charset="0"/>
                  <a:cs typeface="Times New Roman" pitchFamily="18" charset="0"/>
                </a:rPr>
                <a:t>x</a:t>
              </a:r>
              <a:r>
                <a:rPr lang="en-US" altLang="zh-CN" sz="2800" i="1" dirty="0" smtClean="0">
                  <a:solidFill>
                    <a:schemeClr val="tx1"/>
                  </a:solidFill>
                  <a:latin typeface="Times New Roman" pitchFamily="18" charset="0"/>
                  <a:cs typeface="Times New Roman" pitchFamily="18" charset="0"/>
                </a:rPr>
                <a:t>                  y                 x                </a:t>
              </a:r>
              <a:r>
                <a:rPr lang="en-US" altLang="zh-CN" sz="2800" i="1" dirty="0" err="1">
                  <a:solidFill>
                    <a:schemeClr val="tx1"/>
                  </a:solidFill>
                  <a:latin typeface="Times New Roman" pitchFamily="18" charset="0"/>
                  <a:cs typeface="Times New Roman" pitchFamily="18" charset="0"/>
                </a:rPr>
                <a:t>x</a:t>
              </a:r>
              <a:endParaRPr lang="en-US" altLang="zh-CN" sz="2800" i="1" dirty="0">
                <a:solidFill>
                  <a:schemeClr val="tx1"/>
                </a:solidFill>
                <a:latin typeface="Times New Roman" pitchFamily="18" charset="0"/>
                <a:cs typeface="Times New Roman" pitchFamily="18" charset="0"/>
              </a:endParaRPr>
            </a:p>
          </p:txBody>
        </p:sp>
      </p:grpSp>
      <p:sp>
        <p:nvSpPr>
          <p:cNvPr id="8" name="灯片编号占位符 7"/>
          <p:cNvSpPr>
            <a:spLocks noGrp="1"/>
          </p:cNvSpPr>
          <p:nvPr>
            <p:ph type="sldNum" sz="quarter" idx="12"/>
          </p:nvPr>
        </p:nvSpPr>
        <p:spPr/>
        <p:txBody>
          <a:bodyPr/>
          <a:lstStyle/>
          <a:p>
            <a:pPr>
              <a:defRPr/>
            </a:pPr>
            <a:fld id="{0AA81A64-2B98-4631-BEEF-FF4902246D66}" type="slidenum">
              <a:rPr lang="en-US" altLang="zh-CN" smtClean="0"/>
              <a:pPr>
                <a:defRPr/>
              </a:pPr>
              <a:t>48</a:t>
            </a:fld>
            <a:endParaRPr lang="en-US" altLang="zh-CN" dirty="0"/>
          </a:p>
        </p:txBody>
      </p:sp>
      <p:sp>
        <p:nvSpPr>
          <p:cNvPr id="9" name="Rectangle 3"/>
          <p:cNvSpPr>
            <a:spLocks noChangeArrowheads="1"/>
          </p:cNvSpPr>
          <p:nvPr/>
        </p:nvSpPr>
        <p:spPr bwMode="auto">
          <a:xfrm>
            <a:off x="152400" y="152400"/>
            <a:ext cx="2667000" cy="523220"/>
          </a:xfrm>
          <a:prstGeom prst="rect">
            <a:avLst/>
          </a:prstGeom>
          <a:noFill/>
          <a:ln w="9525">
            <a:noFill/>
            <a:miter lim="800000"/>
            <a:headEnd/>
            <a:tailEnd/>
          </a:ln>
        </p:spPr>
        <p:txBody>
          <a:bodyPr wrap="square">
            <a:spAutoFit/>
          </a:bodyPr>
          <a:lstStyle/>
          <a:p>
            <a:pPr>
              <a:spcBef>
                <a:spcPct val="50000"/>
              </a:spcBef>
              <a:buClr>
                <a:schemeClr val="hlink"/>
              </a:buClr>
            </a:pPr>
            <a:r>
              <a:rPr lang="en-US" altLang="zh-CN" sz="2800" dirty="0" smtClean="0">
                <a:solidFill>
                  <a:srgbClr val="0000FF"/>
                </a:solidFill>
                <a:latin typeface="Times New Roman" pitchFamily="18" charset="0"/>
              </a:rPr>
              <a:t>1. </a:t>
            </a:r>
            <a:r>
              <a:rPr lang="zh-CN" altLang="en-US" sz="2800" dirty="0" smtClean="0">
                <a:solidFill>
                  <a:srgbClr val="0000FF"/>
                </a:solidFill>
                <a:latin typeface="Times New Roman" pitchFamily="18" charset="0"/>
              </a:rPr>
              <a:t>晶体场</a:t>
            </a:r>
            <a:r>
              <a:rPr lang="zh-CN" altLang="en-US" sz="2800" dirty="0" smtClean="0">
                <a:solidFill>
                  <a:srgbClr val="0000FF"/>
                </a:solidFill>
              </a:rPr>
              <a:t>分</a:t>
            </a:r>
            <a:r>
              <a:rPr lang="zh-CN" altLang="en-US" sz="2800" dirty="0">
                <a:solidFill>
                  <a:srgbClr val="0000FF"/>
                </a:solidFill>
              </a:rPr>
              <a:t>裂</a:t>
            </a:r>
          </a:p>
        </p:txBody>
      </p:sp>
      <p:sp>
        <p:nvSpPr>
          <p:cNvPr id="10" name="Text Box 2"/>
          <p:cNvSpPr txBox="1">
            <a:spLocks noChangeArrowheads="1"/>
          </p:cNvSpPr>
          <p:nvPr/>
        </p:nvSpPr>
        <p:spPr bwMode="auto">
          <a:xfrm>
            <a:off x="304800" y="4711005"/>
            <a:ext cx="8534400" cy="1384995"/>
          </a:xfrm>
          <a:prstGeom prst="rect">
            <a:avLst/>
          </a:prstGeom>
          <a:noFill/>
          <a:ln w="9525">
            <a:noFill/>
            <a:miter lim="800000"/>
            <a:headEnd/>
            <a:tailEnd/>
          </a:ln>
        </p:spPr>
        <p:txBody>
          <a:bodyPr>
            <a:spAutoFit/>
          </a:bodyPr>
          <a:lstStyle/>
          <a:p>
            <a:pPr defTabSz="762000">
              <a:lnSpc>
                <a:spcPct val="150000"/>
              </a:lnSpc>
              <a:spcBef>
                <a:spcPct val="50000"/>
              </a:spcBef>
              <a:buClr>
                <a:schemeClr val="hlink"/>
              </a:buClr>
            </a:pPr>
            <a:r>
              <a:rPr lang="en-US" altLang="zh-CN" sz="2800" dirty="0">
                <a:latin typeface="宋体" pitchFamily="2" charset="-122"/>
              </a:rPr>
              <a:t>    </a:t>
            </a:r>
            <a:r>
              <a:rPr lang="zh-CN" altLang="en-US" sz="2800" dirty="0">
                <a:latin typeface="宋体" pitchFamily="2" charset="-122"/>
              </a:rPr>
              <a:t>在八面体型的配合物中，</a:t>
            </a:r>
            <a:r>
              <a:rPr lang="en-US" altLang="zh-CN" sz="2800" dirty="0">
                <a:latin typeface="宋体" pitchFamily="2" charset="-122"/>
              </a:rPr>
              <a:t>6</a:t>
            </a:r>
            <a:r>
              <a:rPr lang="zh-CN" altLang="en-US" sz="2800" dirty="0">
                <a:latin typeface="宋体" pitchFamily="2" charset="-122"/>
              </a:rPr>
              <a:t>个配位体分别占据八面体的</a:t>
            </a:r>
            <a:r>
              <a:rPr lang="en-US" altLang="zh-CN" sz="2800" dirty="0">
                <a:latin typeface="宋体" pitchFamily="2" charset="-122"/>
              </a:rPr>
              <a:t>6</a:t>
            </a:r>
            <a:r>
              <a:rPr lang="zh-CN" altLang="en-US" sz="2800" dirty="0">
                <a:latin typeface="宋体" pitchFamily="2" charset="-122"/>
              </a:rPr>
              <a:t>个顶点</a:t>
            </a:r>
            <a:r>
              <a:rPr lang="zh-CN" altLang="en-US" sz="2800" dirty="0" smtClean="0">
                <a:latin typeface="宋体" pitchFamily="2" charset="-122"/>
              </a:rPr>
              <a:t>，八面体场中</a:t>
            </a:r>
            <a:r>
              <a:rPr kumimoji="1" lang="en-US" altLang="zh-CN" sz="2800" dirty="0" smtClean="0">
                <a:solidFill>
                  <a:srgbClr val="FF0000"/>
                </a:solidFill>
                <a:latin typeface="Times New Roman" pitchFamily="18" charset="0"/>
              </a:rPr>
              <a:t>d </a:t>
            </a:r>
            <a:r>
              <a:rPr kumimoji="1" lang="zh-CN" altLang="zh-CN" sz="2800" dirty="0" smtClean="0">
                <a:solidFill>
                  <a:srgbClr val="FF0000"/>
                </a:solidFill>
                <a:latin typeface="Times New Roman" pitchFamily="18" charset="0"/>
              </a:rPr>
              <a:t>轨道与配体间的作用</a:t>
            </a:r>
            <a:r>
              <a:rPr kumimoji="1" lang="zh-CN" altLang="en-US" sz="2800" dirty="0" smtClean="0">
                <a:latin typeface="Times New Roman" pitchFamily="18" charset="0"/>
              </a:rPr>
              <a:t>：</a:t>
            </a:r>
            <a:endParaRPr kumimoji="1" lang="zh-CN" altLang="en-US"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A22F68D-8FDD-47CE-AB41-88183EF542CE}" type="slidenum">
              <a:rPr lang="en-US" altLang="zh-CN" smtClean="0"/>
              <a:pPr>
                <a:defRPr/>
              </a:pPr>
              <a:t>49</a:t>
            </a:fld>
            <a:endParaRPr lang="en-US" altLang="zh-CN"/>
          </a:p>
        </p:txBody>
      </p:sp>
    </p:spTree>
    <p:controls>
      <p:control spid="19458" name="ShockwaveFlash1" r:id="rId2" imgW="2895238" imgH="2743438"/>
      <p:control spid="19459" name="ShockwaveFlash2" r:id="rId3" imgW="2972058" imgH="2666667"/>
      <p:control spid="19460" name="ShockwaveFlash3" r:id="rId4" imgW="2947948" imgH="2743438"/>
      <p:control spid="19461" name="ShockwaveFlash4" r:id="rId5" imgW="3036786" imgH="2734081"/>
      <p:control spid="19462" name="ShockwaveFlash5" r:id="rId6" imgW="2591025" imgH="2743438"/>
    </p:controls>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04800" y="228600"/>
            <a:ext cx="8686800" cy="3049169"/>
          </a:xfrm>
          <a:prstGeom prst="rect">
            <a:avLst/>
          </a:prstGeom>
          <a:noFill/>
          <a:ln w="9525">
            <a:noFill/>
            <a:miter lim="800000"/>
            <a:headEnd/>
            <a:tailEnd/>
          </a:ln>
        </p:spPr>
        <p:txBody>
          <a:bodyPr lIns="90000" tIns="46800" rIns="90000" bIns="46800">
            <a:spAutoFit/>
          </a:bodyPr>
          <a:lstStyle/>
          <a:p>
            <a:pPr>
              <a:lnSpc>
                <a:spcPct val="130000"/>
              </a:lnSpc>
              <a:spcBef>
                <a:spcPts val="600"/>
              </a:spcBef>
            </a:pPr>
            <a:r>
              <a:rPr kumimoji="1" lang="zh-CN" altLang="en-US" sz="2800" dirty="0" smtClean="0">
                <a:latin typeface="Times New Roman" pitchFamily="18" charset="0"/>
              </a:rPr>
              <a:t>      配</a:t>
            </a:r>
            <a:r>
              <a:rPr kumimoji="1" lang="zh-CN" altLang="en-US" sz="2800" dirty="0">
                <a:latin typeface="Times New Roman" pitchFamily="18" charset="0"/>
              </a:rPr>
              <a:t>离子常与带有相反电荷的其他离子结合成盐，这类盐称为</a:t>
            </a:r>
            <a:r>
              <a:rPr kumimoji="1" lang="zh-CN" altLang="en-US" sz="2800" dirty="0">
                <a:solidFill>
                  <a:srgbClr val="FF0000"/>
                </a:solidFill>
                <a:latin typeface="Times New Roman" pitchFamily="18" charset="0"/>
              </a:rPr>
              <a:t>配</a:t>
            </a:r>
            <a:r>
              <a:rPr kumimoji="1" lang="zh-CN" altLang="en-US" sz="2800" dirty="0" smtClean="0">
                <a:solidFill>
                  <a:srgbClr val="FF0000"/>
                </a:solidFill>
                <a:latin typeface="Times New Roman" pitchFamily="18" charset="0"/>
              </a:rPr>
              <a:t>盐（配位式）</a:t>
            </a:r>
            <a:r>
              <a:rPr kumimoji="1" lang="zh-CN" altLang="en-US" sz="2800" dirty="0" smtClean="0">
                <a:latin typeface="Times New Roman" pitchFamily="18" charset="0"/>
              </a:rPr>
              <a:t>。</a:t>
            </a:r>
            <a:endParaRPr kumimoji="1" lang="en-US" altLang="zh-CN" sz="2800" dirty="0">
              <a:latin typeface="Times New Roman" pitchFamily="18" charset="0"/>
            </a:endParaRPr>
          </a:p>
          <a:p>
            <a:pPr>
              <a:lnSpc>
                <a:spcPct val="130000"/>
              </a:lnSpc>
              <a:spcBef>
                <a:spcPts val="600"/>
              </a:spcBef>
            </a:pPr>
            <a:r>
              <a:rPr kumimoji="1" lang="zh-CN" altLang="en-US" sz="2800" dirty="0" smtClean="0">
                <a:latin typeface="Times New Roman" pitchFamily="18" charset="0"/>
              </a:rPr>
              <a:t>     配</a:t>
            </a:r>
            <a:r>
              <a:rPr kumimoji="1" lang="zh-CN" altLang="en-US" sz="2800" dirty="0">
                <a:latin typeface="Times New Roman" pitchFamily="18" charset="0"/>
              </a:rPr>
              <a:t>盐的组成可以划分为</a:t>
            </a:r>
            <a:r>
              <a:rPr kumimoji="1" lang="zh-CN" altLang="en-US" sz="2800" dirty="0" smtClean="0">
                <a:solidFill>
                  <a:srgbClr val="FF0000"/>
                </a:solidFill>
                <a:latin typeface="Times New Roman" pitchFamily="18" charset="0"/>
              </a:rPr>
              <a:t>内界</a:t>
            </a:r>
            <a:r>
              <a:rPr kumimoji="1" lang="zh-CN" altLang="en-US" sz="2800" dirty="0" smtClean="0">
                <a:latin typeface="Times New Roman" pitchFamily="18" charset="0"/>
              </a:rPr>
              <a:t>和</a:t>
            </a:r>
            <a:r>
              <a:rPr kumimoji="1" lang="zh-CN" altLang="en-US" sz="2800" dirty="0" smtClean="0">
                <a:solidFill>
                  <a:srgbClr val="FF0000"/>
                </a:solidFill>
                <a:latin typeface="Times New Roman" pitchFamily="18" charset="0"/>
              </a:rPr>
              <a:t>外界</a:t>
            </a:r>
            <a:r>
              <a:rPr kumimoji="1" lang="zh-CN" altLang="en-US" sz="2800" dirty="0" smtClean="0">
                <a:latin typeface="Times New Roman" pitchFamily="18" charset="0"/>
              </a:rPr>
              <a:t>。</a:t>
            </a:r>
            <a:r>
              <a:rPr kumimoji="1" lang="zh-CN" altLang="en-US" sz="2800" dirty="0">
                <a:latin typeface="Times New Roman" pitchFamily="18" charset="0"/>
              </a:rPr>
              <a:t>配离子属于</a:t>
            </a:r>
            <a:r>
              <a:rPr kumimoji="1" lang="zh-CN" altLang="en-US" sz="2800" dirty="0" smtClean="0">
                <a:latin typeface="Times New Roman" pitchFamily="18" charset="0"/>
              </a:rPr>
              <a:t>内界，</a:t>
            </a:r>
            <a:r>
              <a:rPr kumimoji="1" lang="zh-CN" altLang="en-US" sz="2800" dirty="0">
                <a:latin typeface="Times New Roman" pitchFamily="18" charset="0"/>
              </a:rPr>
              <a:t>配离子以外的其他离子属于</a:t>
            </a:r>
            <a:r>
              <a:rPr kumimoji="1" lang="zh-CN" altLang="en-US" sz="2800" dirty="0" smtClean="0">
                <a:latin typeface="Times New Roman" pitchFamily="18" charset="0"/>
              </a:rPr>
              <a:t>外界。</a:t>
            </a:r>
            <a:endParaRPr kumimoji="1" lang="en-US" altLang="zh-CN" sz="2800" dirty="0">
              <a:latin typeface="Times New Roman" pitchFamily="18" charset="0"/>
            </a:endParaRPr>
          </a:p>
          <a:p>
            <a:pPr>
              <a:lnSpc>
                <a:spcPct val="130000"/>
              </a:lnSpc>
              <a:spcBef>
                <a:spcPts val="600"/>
              </a:spcBef>
            </a:pPr>
            <a:r>
              <a:rPr kumimoji="1" lang="zh-CN" altLang="en-US" sz="2800" dirty="0" smtClean="0">
                <a:solidFill>
                  <a:srgbClr val="0000FF"/>
                </a:solidFill>
                <a:latin typeface="Times New Roman" pitchFamily="18" charset="0"/>
              </a:rPr>
              <a:t>     外界离</a:t>
            </a:r>
            <a:r>
              <a:rPr kumimoji="1" lang="zh-CN" altLang="en-US" sz="2800" dirty="0">
                <a:solidFill>
                  <a:srgbClr val="0000FF"/>
                </a:solidFill>
                <a:latin typeface="Times New Roman" pitchFamily="18" charset="0"/>
              </a:rPr>
              <a:t>子</a:t>
            </a:r>
            <a:r>
              <a:rPr kumimoji="1" lang="zh-CN" altLang="en-US" sz="2800" dirty="0">
                <a:latin typeface="Times New Roman" pitchFamily="18" charset="0"/>
              </a:rPr>
              <a:t>所带电荷总数等于</a:t>
            </a:r>
            <a:r>
              <a:rPr kumimoji="1" lang="zh-CN" altLang="en-US" sz="2800" dirty="0">
                <a:solidFill>
                  <a:srgbClr val="0000FF"/>
                </a:solidFill>
                <a:latin typeface="Times New Roman" pitchFamily="18" charset="0"/>
              </a:rPr>
              <a:t>配离子</a:t>
            </a:r>
            <a:r>
              <a:rPr kumimoji="1" lang="zh-CN" altLang="en-US" sz="2800" dirty="0">
                <a:latin typeface="Times New Roman" pitchFamily="18" charset="0"/>
              </a:rPr>
              <a:t>的电荷数。</a:t>
            </a:r>
          </a:p>
        </p:txBody>
      </p:sp>
      <p:graphicFrame>
        <p:nvGraphicFramePr>
          <p:cNvPr id="62944" name="Object 2"/>
          <p:cNvGraphicFramePr>
            <a:graphicFrameLocks noGrp="1" noChangeAspect="1"/>
          </p:cNvGraphicFramePr>
          <p:nvPr/>
        </p:nvGraphicFramePr>
        <p:xfrm>
          <a:off x="457200" y="3308350"/>
          <a:ext cx="8229600" cy="3321050"/>
        </p:xfrm>
        <a:graphic>
          <a:graphicData uri="http://schemas.openxmlformats.org/presentationml/2006/ole">
            <p:oleObj spid="_x0000_s7188" name="Image" r:id="rId3" imgW="11860317" imgH="4787302" progId="">
              <p:embed/>
            </p:oleObj>
          </a:graphicData>
        </a:graphic>
      </p:graphicFrame>
      <p:sp>
        <p:nvSpPr>
          <p:cNvPr id="4" name="灯片编号占位符 3"/>
          <p:cNvSpPr>
            <a:spLocks noGrp="1"/>
          </p:cNvSpPr>
          <p:nvPr>
            <p:ph type="sldNum" sz="quarter" idx="12"/>
          </p:nvPr>
        </p:nvSpPr>
        <p:spPr/>
        <p:txBody>
          <a:bodyPr/>
          <a:lstStyle/>
          <a:p>
            <a:pPr>
              <a:defRPr/>
            </a:pPr>
            <a:fld id="{EA22F68D-8FDD-47CE-AB41-88183EF542CE}" type="slidenum">
              <a:rPr lang="en-US" altLang="zh-CN" smtClean="0"/>
              <a:pPr>
                <a:defRPr/>
              </a:pPr>
              <a:t>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944"/>
                                        </p:tgtEl>
                                        <p:attrNameLst>
                                          <p:attrName>style.visibility</p:attrName>
                                        </p:attrNameLst>
                                      </p:cBhvr>
                                      <p:to>
                                        <p:strVal val="visible"/>
                                      </p:to>
                                    </p:set>
                                    <p:anim calcmode="lin" valueType="num">
                                      <p:cBhvr additive="base">
                                        <p:cTn id="7" dur="500" fill="hold"/>
                                        <p:tgtEl>
                                          <p:spTgt spid="62944"/>
                                        </p:tgtEl>
                                        <p:attrNameLst>
                                          <p:attrName>ppt_x</p:attrName>
                                        </p:attrNameLst>
                                      </p:cBhvr>
                                      <p:tavLst>
                                        <p:tav tm="0">
                                          <p:val>
                                            <p:strVal val="#ppt_x"/>
                                          </p:val>
                                        </p:tav>
                                        <p:tav tm="100000">
                                          <p:val>
                                            <p:strVal val="#ppt_x"/>
                                          </p:val>
                                        </p:tav>
                                      </p:tavLst>
                                    </p:anim>
                                    <p:anim calcmode="lin" valueType="num">
                                      <p:cBhvr additive="base">
                                        <p:cTn id="8" dur="500" fill="hold"/>
                                        <p:tgtEl>
                                          <p:spTgt spid="62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3" name="Picture 3" descr="CI2D00102"/>
          <p:cNvPicPr>
            <a:picLocks noChangeAspect="1" noChangeArrowheads="1"/>
          </p:cNvPicPr>
          <p:nvPr/>
        </p:nvPicPr>
        <p:blipFill>
          <a:blip r:embed="rId2" cstate="print"/>
          <a:srcRect/>
          <a:stretch>
            <a:fillRect/>
          </a:stretch>
        </p:blipFill>
        <p:spPr bwMode="auto">
          <a:xfrm>
            <a:off x="466622" y="454338"/>
            <a:ext cx="7991578" cy="5184462"/>
          </a:xfrm>
          <a:prstGeom prst="rect">
            <a:avLst/>
          </a:prstGeom>
          <a:noFill/>
          <a:ln w="9525">
            <a:noFill/>
            <a:miter lim="800000"/>
            <a:headEnd/>
            <a:tailEnd/>
          </a:ln>
        </p:spPr>
      </p:pic>
      <p:sp>
        <p:nvSpPr>
          <p:cNvPr id="68611" name="Text Box 8"/>
          <p:cNvSpPr txBox="1">
            <a:spLocks noChangeArrowheads="1"/>
          </p:cNvSpPr>
          <p:nvPr/>
        </p:nvSpPr>
        <p:spPr bwMode="auto">
          <a:xfrm>
            <a:off x="2557462" y="5786735"/>
            <a:ext cx="4300538" cy="461665"/>
          </a:xfrm>
          <a:prstGeom prst="rect">
            <a:avLst/>
          </a:prstGeom>
          <a:noFill/>
          <a:ln w="9525">
            <a:noFill/>
            <a:miter lim="800000"/>
            <a:headEnd/>
            <a:tailEnd/>
          </a:ln>
        </p:spPr>
        <p:txBody>
          <a:bodyPr wrap="square">
            <a:spAutoFit/>
          </a:bodyPr>
          <a:lstStyle/>
          <a:p>
            <a:pPr defTabSz="762000">
              <a:spcBef>
                <a:spcPct val="50000"/>
              </a:spcBef>
              <a:buClr>
                <a:schemeClr val="hlink"/>
              </a:buClr>
            </a:pPr>
            <a:r>
              <a:rPr kumimoji="1" lang="zh-CN" altLang="en-US" sz="2400" dirty="0">
                <a:solidFill>
                  <a:srgbClr val="0000FF"/>
                </a:solidFill>
                <a:latin typeface="宋体" pitchFamily="2" charset="-122"/>
              </a:rPr>
              <a:t>八面体场中</a:t>
            </a:r>
            <a:r>
              <a:rPr kumimoji="1" lang="en-US" altLang="zh-CN" sz="2400" dirty="0">
                <a:solidFill>
                  <a:srgbClr val="0000FF"/>
                </a:solidFill>
                <a:latin typeface="宋体" pitchFamily="2" charset="-122"/>
              </a:rPr>
              <a:t>d</a:t>
            </a:r>
            <a:r>
              <a:rPr kumimoji="1" lang="zh-CN" altLang="en-US" sz="2400" dirty="0">
                <a:solidFill>
                  <a:srgbClr val="0000FF"/>
                </a:solidFill>
                <a:latin typeface="宋体" pitchFamily="2" charset="-122"/>
              </a:rPr>
              <a:t>轨道能级分裂</a:t>
            </a:r>
            <a:endParaRPr kumimoji="1" lang="zh-CN" altLang="en-US" sz="2400" i="1" dirty="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EA22F68D-8FDD-47CE-AB41-88183EF542CE}" type="slidenum">
              <a:rPr lang="en-US" altLang="zh-CN" smtClean="0"/>
              <a:pPr>
                <a:defRPr/>
              </a:pPr>
              <a:t>50</a:t>
            </a:fld>
            <a:endParaRPr lang="en-US" altLang="zh-CN"/>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914400" y="3328987"/>
            <a:ext cx="6546850" cy="2462213"/>
          </a:xfrm>
          <a:prstGeom prst="rect">
            <a:avLst/>
          </a:prstGeom>
          <a:solidFill>
            <a:schemeClr val="bg1"/>
          </a:solidFill>
          <a:ln w="9525">
            <a:noFill/>
            <a:miter lim="800000"/>
            <a:headEnd/>
            <a:tailEnd/>
          </a:ln>
        </p:spPr>
        <p:txBody>
          <a:bodyPr wrap="square">
            <a:spAutoFit/>
          </a:bodyPr>
          <a:lstStyle/>
          <a:p>
            <a:pPr>
              <a:lnSpc>
                <a:spcPct val="110000"/>
              </a:lnSpc>
              <a:buClr>
                <a:schemeClr val="hlink"/>
              </a:buClr>
            </a:pPr>
            <a:r>
              <a:rPr kumimoji="1" lang="zh-CN" altLang="en-US" sz="2800" dirty="0" smtClean="0">
                <a:latin typeface="Times New Roman" pitchFamily="18" charset="0"/>
                <a:sym typeface="Symbol" pitchFamily="18" charset="2"/>
              </a:rPr>
              <a:t>分裂能：</a:t>
            </a:r>
            <a:r>
              <a:rPr kumimoji="1" lang="en-US" altLang="zh-CN" sz="2800" dirty="0" smtClean="0">
                <a:latin typeface="Times New Roman" pitchFamily="18" charset="0"/>
                <a:sym typeface="Symbol" pitchFamily="18" charset="2"/>
              </a:rPr>
              <a:t>    </a:t>
            </a:r>
            <a:r>
              <a:rPr kumimoji="1" lang="en-US" altLang="zh-CN" sz="2800" dirty="0">
                <a:solidFill>
                  <a:srgbClr val="FF0000"/>
                </a:solidFill>
                <a:latin typeface="Times New Roman" pitchFamily="18" charset="0"/>
                <a:sym typeface="Symbol" pitchFamily="18" charset="2"/>
              </a:rPr>
              <a:t></a:t>
            </a:r>
            <a:r>
              <a:rPr kumimoji="1" lang="en-US" altLang="zh-CN" sz="2800" baseline="-25000" dirty="0" smtClean="0">
                <a:solidFill>
                  <a:srgbClr val="FF0000"/>
                </a:solidFill>
                <a:latin typeface="Times New Roman" pitchFamily="18" charset="0"/>
                <a:sym typeface="Symbol" pitchFamily="18" charset="2"/>
              </a:rPr>
              <a:t>o </a:t>
            </a:r>
            <a:r>
              <a:rPr kumimoji="1" lang="en-US" altLang="zh-CN" sz="2800" dirty="0" smtClean="0">
                <a:solidFill>
                  <a:srgbClr val="FF0000"/>
                </a:solidFill>
                <a:latin typeface="Times New Roman" pitchFamily="18" charset="0"/>
                <a:sym typeface="Symbol" pitchFamily="18" charset="2"/>
              </a:rPr>
              <a:t>= </a:t>
            </a:r>
            <a:r>
              <a:rPr kumimoji="1" lang="en-US" altLang="zh-CN" sz="2800" i="1" dirty="0" smtClean="0">
                <a:solidFill>
                  <a:srgbClr val="FF0000"/>
                </a:solidFill>
                <a:latin typeface="Times New Roman" pitchFamily="18" charset="0"/>
                <a:sym typeface="Symbol" pitchFamily="18" charset="2"/>
              </a:rPr>
              <a:t>E</a:t>
            </a:r>
            <a:r>
              <a:rPr kumimoji="1" lang="en-US" altLang="zh-CN" sz="2800" dirty="0" smtClean="0">
                <a:solidFill>
                  <a:srgbClr val="FF0000"/>
                </a:solidFill>
                <a:latin typeface="Times New Roman" pitchFamily="18" charset="0"/>
                <a:sym typeface="Symbol" pitchFamily="18" charset="2"/>
              </a:rPr>
              <a:t>(</a:t>
            </a:r>
            <a:r>
              <a:rPr kumimoji="1" lang="en-US" altLang="zh-CN" sz="2800" dirty="0" err="1" smtClean="0">
                <a:solidFill>
                  <a:srgbClr val="FF0000"/>
                </a:solidFill>
                <a:latin typeface="Times New Roman" pitchFamily="18" charset="0"/>
                <a:sym typeface="Symbol" pitchFamily="18" charset="2"/>
              </a:rPr>
              <a:t>e</a:t>
            </a:r>
            <a:r>
              <a:rPr kumimoji="1" lang="en-US" altLang="zh-CN" sz="2800" baseline="-25000" dirty="0" err="1" smtClean="0">
                <a:solidFill>
                  <a:srgbClr val="FF0000"/>
                </a:solidFill>
                <a:latin typeface="Times New Roman" pitchFamily="18" charset="0"/>
                <a:sym typeface="Symbol" pitchFamily="18" charset="2"/>
              </a:rPr>
              <a:t>g</a:t>
            </a:r>
            <a:r>
              <a:rPr kumimoji="1" lang="en-US" altLang="zh-CN" sz="2800" dirty="0" smtClean="0">
                <a:solidFill>
                  <a:srgbClr val="FF0000"/>
                </a:solidFill>
                <a:latin typeface="Times New Roman" pitchFamily="18" charset="0"/>
                <a:sym typeface="Symbol" pitchFamily="18" charset="2"/>
              </a:rPr>
              <a:t>) - </a:t>
            </a:r>
            <a:r>
              <a:rPr kumimoji="1" lang="en-US" altLang="zh-CN" sz="2800" i="1" dirty="0" smtClean="0">
                <a:solidFill>
                  <a:srgbClr val="FF0000"/>
                </a:solidFill>
                <a:latin typeface="Times New Roman" pitchFamily="18" charset="0"/>
                <a:sym typeface="Symbol" pitchFamily="18" charset="2"/>
              </a:rPr>
              <a:t>E</a:t>
            </a:r>
            <a:r>
              <a:rPr kumimoji="1" lang="en-US" altLang="zh-CN" sz="2800" dirty="0" smtClean="0">
                <a:solidFill>
                  <a:srgbClr val="FF0000"/>
                </a:solidFill>
                <a:latin typeface="Times New Roman" pitchFamily="18" charset="0"/>
                <a:sym typeface="Symbol" pitchFamily="18" charset="2"/>
              </a:rPr>
              <a:t>(t</a:t>
            </a:r>
            <a:r>
              <a:rPr kumimoji="1" lang="en-US" altLang="zh-CN" sz="2800" baseline="-25000" dirty="0" smtClean="0">
                <a:solidFill>
                  <a:srgbClr val="FF0000"/>
                </a:solidFill>
                <a:latin typeface="Times New Roman" pitchFamily="18" charset="0"/>
                <a:sym typeface="Symbol" pitchFamily="18" charset="2"/>
              </a:rPr>
              <a:t>2g</a:t>
            </a:r>
            <a:r>
              <a:rPr kumimoji="1" lang="en-US" altLang="zh-CN" sz="2800" dirty="0" smtClean="0">
                <a:solidFill>
                  <a:srgbClr val="FF0000"/>
                </a:solidFill>
                <a:latin typeface="Times New Roman" pitchFamily="18" charset="0"/>
                <a:sym typeface="Symbol" pitchFamily="18" charset="2"/>
              </a:rPr>
              <a:t>) = 10</a:t>
            </a:r>
            <a:r>
              <a:rPr kumimoji="1" lang="en-US" altLang="zh-CN" sz="2800" i="1" dirty="0" smtClean="0">
                <a:solidFill>
                  <a:srgbClr val="FF0000"/>
                </a:solidFill>
                <a:latin typeface="Times New Roman" pitchFamily="18" charset="0"/>
                <a:sym typeface="Symbol" pitchFamily="18" charset="2"/>
              </a:rPr>
              <a:t>Dq</a:t>
            </a:r>
          </a:p>
          <a:p>
            <a:pPr>
              <a:lnSpc>
                <a:spcPct val="110000"/>
              </a:lnSpc>
              <a:buClr>
                <a:schemeClr val="hlink"/>
              </a:buClr>
            </a:pPr>
            <a:endParaRPr kumimoji="1" lang="en-US" altLang="zh-CN" sz="2800" i="1" dirty="0">
              <a:solidFill>
                <a:srgbClr val="FF0000"/>
              </a:solidFill>
              <a:latin typeface="Times New Roman" pitchFamily="18" charset="0"/>
              <a:sym typeface="Symbol" pitchFamily="18" charset="2"/>
            </a:endParaRPr>
          </a:p>
          <a:p>
            <a:pPr>
              <a:lnSpc>
                <a:spcPct val="110000"/>
              </a:lnSpc>
              <a:buClr>
                <a:schemeClr val="hlink"/>
              </a:buClr>
            </a:pPr>
            <a:r>
              <a:rPr kumimoji="1" lang="zh-CN" altLang="en-US" sz="2800" dirty="0" smtClean="0">
                <a:solidFill>
                  <a:srgbClr val="0000FF"/>
                </a:solidFill>
                <a:latin typeface="Times New Roman" pitchFamily="18" charset="0"/>
                <a:sym typeface="Symbol" pitchFamily="18" charset="2"/>
              </a:rPr>
              <a:t>能量重心</a:t>
            </a:r>
            <a:r>
              <a:rPr kumimoji="1" lang="zh-CN" altLang="en-US" sz="2800" dirty="0">
                <a:solidFill>
                  <a:srgbClr val="0000FF"/>
                </a:solidFill>
                <a:latin typeface="Times New Roman" pitchFamily="18" charset="0"/>
                <a:sym typeface="Symbol" pitchFamily="18" charset="2"/>
              </a:rPr>
              <a:t>不变原则</a:t>
            </a:r>
            <a:r>
              <a:rPr kumimoji="1" lang="zh-CN" altLang="en-US" sz="2800" dirty="0">
                <a:latin typeface="Times New Roman" pitchFamily="18" charset="0"/>
                <a:sym typeface="Symbol" pitchFamily="18" charset="2"/>
              </a:rPr>
              <a:t>： </a:t>
            </a:r>
            <a:r>
              <a:rPr kumimoji="1" lang="en-US" altLang="zh-CN" sz="2800" dirty="0">
                <a:latin typeface="Times New Roman" pitchFamily="18" charset="0"/>
                <a:sym typeface="Symbol" pitchFamily="18" charset="2"/>
              </a:rPr>
              <a:t>2</a:t>
            </a:r>
            <a:r>
              <a:rPr kumimoji="1" lang="en-US" altLang="zh-CN" sz="2800" i="1" dirty="0">
                <a:latin typeface="Times New Roman" pitchFamily="18" charset="0"/>
                <a:sym typeface="Symbol" pitchFamily="18" charset="2"/>
              </a:rPr>
              <a:t>E</a:t>
            </a:r>
            <a:r>
              <a:rPr kumimoji="1" lang="en-US" altLang="zh-CN" sz="2800" dirty="0">
                <a:latin typeface="Times New Roman" pitchFamily="18" charset="0"/>
                <a:sym typeface="Symbol" pitchFamily="18" charset="2"/>
              </a:rPr>
              <a:t>(</a:t>
            </a:r>
            <a:r>
              <a:rPr kumimoji="1" lang="en-US" altLang="zh-CN" sz="2800" dirty="0" err="1">
                <a:latin typeface="Times New Roman" pitchFamily="18" charset="0"/>
                <a:sym typeface="Symbol" pitchFamily="18" charset="2"/>
              </a:rPr>
              <a:t>e</a:t>
            </a:r>
            <a:r>
              <a:rPr kumimoji="1" lang="en-US" altLang="zh-CN" sz="2800" baseline="-25000" dirty="0" err="1">
                <a:latin typeface="Times New Roman" pitchFamily="18" charset="0"/>
                <a:sym typeface="Symbol" pitchFamily="18" charset="2"/>
              </a:rPr>
              <a:t>g</a:t>
            </a:r>
            <a:r>
              <a:rPr kumimoji="1" lang="en-US" altLang="zh-CN" sz="2800" dirty="0">
                <a:latin typeface="Times New Roman" pitchFamily="18" charset="0"/>
                <a:sym typeface="Symbol" pitchFamily="18" charset="2"/>
              </a:rPr>
              <a:t>)-3</a:t>
            </a:r>
            <a:r>
              <a:rPr kumimoji="1" lang="en-US" altLang="zh-CN" sz="2800" i="1" dirty="0">
                <a:latin typeface="Times New Roman" pitchFamily="18" charset="0"/>
                <a:sym typeface="Symbol" pitchFamily="18" charset="2"/>
              </a:rPr>
              <a:t>E</a:t>
            </a:r>
            <a:r>
              <a:rPr kumimoji="1" lang="en-US" altLang="zh-CN" sz="2800" dirty="0">
                <a:latin typeface="Times New Roman" pitchFamily="18" charset="0"/>
                <a:sym typeface="Symbol" pitchFamily="18" charset="2"/>
              </a:rPr>
              <a:t>(t</a:t>
            </a:r>
            <a:r>
              <a:rPr kumimoji="1" lang="en-US" altLang="zh-CN" sz="2800" baseline="-25000" dirty="0">
                <a:latin typeface="Times New Roman" pitchFamily="18" charset="0"/>
                <a:sym typeface="Symbol" pitchFamily="18" charset="2"/>
              </a:rPr>
              <a:t>2g</a:t>
            </a:r>
            <a:r>
              <a:rPr kumimoji="1" lang="en-US" altLang="zh-CN" sz="2800" dirty="0">
                <a:latin typeface="Times New Roman" pitchFamily="18" charset="0"/>
                <a:sym typeface="Symbol" pitchFamily="18" charset="2"/>
              </a:rPr>
              <a:t>)=0</a:t>
            </a:r>
          </a:p>
          <a:p>
            <a:pPr>
              <a:lnSpc>
                <a:spcPct val="110000"/>
              </a:lnSpc>
              <a:buClr>
                <a:schemeClr val="hlink"/>
              </a:buClr>
            </a:pPr>
            <a:r>
              <a:rPr kumimoji="1" lang="en-US" altLang="zh-CN" sz="2800" i="1" dirty="0">
                <a:solidFill>
                  <a:srgbClr val="0000FF"/>
                </a:solidFill>
                <a:latin typeface="Times New Roman" pitchFamily="18" charset="0"/>
                <a:sym typeface="Symbol" pitchFamily="18" charset="2"/>
              </a:rPr>
              <a:t>         </a:t>
            </a:r>
            <a:r>
              <a:rPr kumimoji="1" lang="en-US" altLang="zh-CN" sz="2800" i="1" dirty="0" smtClean="0">
                <a:solidFill>
                  <a:srgbClr val="0000FF"/>
                </a:solidFill>
                <a:latin typeface="Times New Roman" pitchFamily="18" charset="0"/>
                <a:sym typeface="Symbol" pitchFamily="18" charset="2"/>
              </a:rPr>
              <a:t>                             E</a:t>
            </a:r>
            <a:r>
              <a:rPr kumimoji="1" lang="en-US" altLang="zh-CN" sz="2800" dirty="0" smtClean="0">
                <a:solidFill>
                  <a:srgbClr val="0000FF"/>
                </a:solidFill>
                <a:latin typeface="Times New Roman" pitchFamily="18" charset="0"/>
                <a:sym typeface="Symbol" pitchFamily="18" charset="2"/>
              </a:rPr>
              <a:t>(</a:t>
            </a:r>
            <a:r>
              <a:rPr kumimoji="1" lang="en-US" altLang="zh-CN" sz="2800" dirty="0" err="1" smtClean="0">
                <a:solidFill>
                  <a:srgbClr val="0000FF"/>
                </a:solidFill>
                <a:latin typeface="Times New Roman" pitchFamily="18" charset="0"/>
                <a:sym typeface="Symbol" pitchFamily="18" charset="2"/>
              </a:rPr>
              <a:t>e</a:t>
            </a:r>
            <a:r>
              <a:rPr kumimoji="1" lang="en-US" altLang="zh-CN" sz="2800" baseline="-25000" dirty="0" err="1" smtClean="0">
                <a:solidFill>
                  <a:srgbClr val="0000FF"/>
                </a:solidFill>
                <a:latin typeface="Times New Roman" pitchFamily="18" charset="0"/>
                <a:sym typeface="Symbol" pitchFamily="18" charset="2"/>
              </a:rPr>
              <a:t>g</a:t>
            </a:r>
            <a:r>
              <a:rPr kumimoji="1" lang="en-US" altLang="zh-CN" sz="2800" dirty="0" smtClean="0">
                <a:solidFill>
                  <a:srgbClr val="0000FF"/>
                </a:solidFill>
                <a:latin typeface="Times New Roman" pitchFamily="18" charset="0"/>
                <a:sym typeface="Symbol" pitchFamily="18" charset="2"/>
              </a:rPr>
              <a:t>) = +6</a:t>
            </a:r>
            <a:r>
              <a:rPr kumimoji="1" lang="en-US" altLang="zh-CN" sz="2800" i="1" dirty="0" smtClean="0">
                <a:solidFill>
                  <a:srgbClr val="0000FF"/>
                </a:solidFill>
                <a:latin typeface="Times New Roman" pitchFamily="18" charset="0"/>
                <a:sym typeface="Symbol" pitchFamily="18" charset="2"/>
              </a:rPr>
              <a:t>Dq</a:t>
            </a:r>
            <a:r>
              <a:rPr kumimoji="1" lang="zh-CN" altLang="en-US" sz="2800" dirty="0" smtClean="0">
                <a:solidFill>
                  <a:srgbClr val="0000FF"/>
                </a:solidFill>
                <a:latin typeface="Times New Roman" pitchFamily="18" charset="0"/>
                <a:sym typeface="Symbol" pitchFamily="18" charset="2"/>
              </a:rPr>
              <a:t>， </a:t>
            </a:r>
            <a:endParaRPr kumimoji="1" lang="en-US" altLang="zh-CN" sz="2800" dirty="0" smtClean="0">
              <a:solidFill>
                <a:srgbClr val="0000FF"/>
              </a:solidFill>
              <a:latin typeface="Times New Roman" pitchFamily="18" charset="0"/>
              <a:sym typeface="Symbol" pitchFamily="18" charset="2"/>
            </a:endParaRPr>
          </a:p>
          <a:p>
            <a:pPr>
              <a:lnSpc>
                <a:spcPct val="110000"/>
              </a:lnSpc>
              <a:buClr>
                <a:schemeClr val="hlink"/>
              </a:buClr>
            </a:pPr>
            <a:r>
              <a:rPr kumimoji="1" lang="en-US" altLang="zh-CN" sz="2800" dirty="0" smtClean="0">
                <a:solidFill>
                  <a:srgbClr val="0000FF"/>
                </a:solidFill>
                <a:latin typeface="Times New Roman" pitchFamily="18" charset="0"/>
                <a:sym typeface="Symbol" pitchFamily="18" charset="2"/>
              </a:rPr>
              <a:t>      </a:t>
            </a:r>
            <a:r>
              <a:rPr kumimoji="1" lang="zh-CN" altLang="en-US" sz="2800" dirty="0" smtClean="0">
                <a:solidFill>
                  <a:srgbClr val="0000FF"/>
                </a:solidFill>
                <a:latin typeface="Times New Roman" pitchFamily="18" charset="0"/>
                <a:sym typeface="Symbol" pitchFamily="18" charset="2"/>
              </a:rPr>
              <a:t>                                </a:t>
            </a:r>
            <a:r>
              <a:rPr kumimoji="1" lang="en-US" altLang="zh-CN" sz="2800" i="1" dirty="0" smtClean="0">
                <a:solidFill>
                  <a:srgbClr val="0000FF"/>
                </a:solidFill>
                <a:latin typeface="Times New Roman" pitchFamily="18" charset="0"/>
                <a:sym typeface="Symbol" pitchFamily="18" charset="2"/>
              </a:rPr>
              <a:t>E</a:t>
            </a:r>
            <a:r>
              <a:rPr kumimoji="1" lang="en-US" altLang="zh-CN" sz="2800" dirty="0" smtClean="0">
                <a:solidFill>
                  <a:srgbClr val="0000FF"/>
                </a:solidFill>
                <a:latin typeface="Times New Roman" pitchFamily="18" charset="0"/>
                <a:sym typeface="Symbol" pitchFamily="18" charset="2"/>
              </a:rPr>
              <a:t>(t</a:t>
            </a:r>
            <a:r>
              <a:rPr kumimoji="1" lang="en-US" altLang="zh-CN" sz="2800" baseline="-25000" dirty="0" smtClean="0">
                <a:solidFill>
                  <a:srgbClr val="0000FF"/>
                </a:solidFill>
                <a:latin typeface="Times New Roman" pitchFamily="18" charset="0"/>
                <a:sym typeface="Symbol" pitchFamily="18" charset="2"/>
              </a:rPr>
              <a:t>2g</a:t>
            </a:r>
            <a:r>
              <a:rPr kumimoji="1" lang="en-US" altLang="zh-CN" sz="2800" dirty="0" smtClean="0">
                <a:solidFill>
                  <a:srgbClr val="0000FF"/>
                </a:solidFill>
                <a:latin typeface="Times New Roman" pitchFamily="18" charset="0"/>
                <a:sym typeface="Symbol" pitchFamily="18" charset="2"/>
              </a:rPr>
              <a:t>) = -4</a:t>
            </a:r>
            <a:r>
              <a:rPr kumimoji="1" lang="en-US" altLang="zh-CN" sz="2800" i="1" dirty="0" smtClean="0">
                <a:solidFill>
                  <a:srgbClr val="0000FF"/>
                </a:solidFill>
                <a:latin typeface="Times New Roman" pitchFamily="18" charset="0"/>
                <a:sym typeface="Symbol" pitchFamily="18" charset="2"/>
              </a:rPr>
              <a:t>Dq</a:t>
            </a:r>
            <a:endParaRPr kumimoji="1" lang="en-US" altLang="zh-CN" sz="2800" i="1" baseline="-25000" dirty="0">
              <a:solidFill>
                <a:srgbClr val="0000FF"/>
              </a:solidFill>
              <a:latin typeface="Times New Roman" pitchFamily="18" charset="0"/>
              <a:sym typeface="Symbol" pitchFamily="18" charset="2"/>
            </a:endParaRPr>
          </a:p>
        </p:txBody>
      </p:sp>
      <p:sp>
        <p:nvSpPr>
          <p:cNvPr id="3" name="Rectangle 9"/>
          <p:cNvSpPr>
            <a:spLocks noChangeArrowheads="1"/>
          </p:cNvSpPr>
          <p:nvPr/>
        </p:nvSpPr>
        <p:spPr bwMode="auto">
          <a:xfrm>
            <a:off x="838200" y="533400"/>
            <a:ext cx="7308850" cy="2142125"/>
          </a:xfrm>
          <a:prstGeom prst="rect">
            <a:avLst/>
          </a:prstGeom>
          <a:solidFill>
            <a:schemeClr val="bg1"/>
          </a:solidFill>
          <a:ln w="9525">
            <a:noFill/>
            <a:miter lim="800000"/>
            <a:headEnd/>
            <a:tailEnd/>
          </a:ln>
        </p:spPr>
        <p:txBody>
          <a:bodyPr wrap="square">
            <a:spAutoFit/>
          </a:bodyPr>
          <a:lstStyle/>
          <a:p>
            <a:pPr>
              <a:lnSpc>
                <a:spcPct val="110000"/>
              </a:lnSpc>
              <a:buClr>
                <a:schemeClr val="hlink"/>
              </a:buClr>
            </a:pPr>
            <a:r>
              <a:rPr kumimoji="1" lang="en-US" altLang="zh-CN" sz="2800" dirty="0" smtClean="0">
                <a:latin typeface="Times New Roman" pitchFamily="18" charset="0"/>
                <a:sym typeface="Symbol" pitchFamily="18" charset="2"/>
              </a:rPr>
              <a:t>5</a:t>
            </a:r>
            <a:r>
              <a:rPr kumimoji="1" lang="zh-CN" altLang="en-US" sz="2800" dirty="0" smtClean="0">
                <a:latin typeface="Times New Roman" pitchFamily="18" charset="0"/>
                <a:sym typeface="Symbol" pitchFamily="18" charset="2"/>
              </a:rPr>
              <a:t>个能量相同的</a:t>
            </a:r>
            <a:r>
              <a:rPr kumimoji="1" lang="en-US" altLang="zh-CN" sz="2800" dirty="0" smtClean="0">
                <a:latin typeface="Times New Roman" pitchFamily="18" charset="0"/>
                <a:sym typeface="Symbol" pitchFamily="18" charset="2"/>
              </a:rPr>
              <a:t>d</a:t>
            </a:r>
            <a:r>
              <a:rPr kumimoji="1" lang="zh-CN" altLang="en-US" sz="2800" dirty="0" smtClean="0">
                <a:latin typeface="Times New Roman" pitchFamily="18" charset="0"/>
                <a:sym typeface="Symbol" pitchFamily="18" charset="2"/>
              </a:rPr>
              <a:t>轨道，在八面体场作用下，分裂成两组：</a:t>
            </a:r>
            <a:endParaRPr lang="en-US" altLang="zh-CN" sz="2800" baseline="30000" dirty="0" smtClean="0">
              <a:latin typeface="Times New Roman" pitchFamily="18" charset="0"/>
              <a:cs typeface="Times New Roman" pitchFamily="18" charset="0"/>
            </a:endParaRPr>
          </a:p>
          <a:p>
            <a:pPr>
              <a:lnSpc>
                <a:spcPct val="110000"/>
              </a:lnSpc>
              <a:spcBef>
                <a:spcPts val="600"/>
              </a:spcBef>
              <a:buClr>
                <a:schemeClr val="hlink"/>
              </a:buClr>
            </a:pPr>
            <a:r>
              <a:rPr kumimoji="1" lang="zh-CN" altLang="en-US" sz="2800" dirty="0" smtClean="0">
                <a:latin typeface="Times New Roman" pitchFamily="18" charset="0"/>
                <a:sym typeface="Symbol" pitchFamily="18" charset="2"/>
              </a:rPr>
              <a:t>（</a:t>
            </a:r>
            <a:r>
              <a:rPr kumimoji="1" lang="en-US" altLang="zh-CN" sz="2800" dirty="0" smtClean="0">
                <a:latin typeface="Times New Roman" pitchFamily="18" charset="0"/>
                <a:sym typeface="Symbol" pitchFamily="18" charset="2"/>
              </a:rPr>
              <a:t>1</a:t>
            </a:r>
            <a:r>
              <a:rPr kumimoji="1" lang="zh-CN" altLang="en-US" sz="2800" dirty="0" smtClean="0">
                <a:latin typeface="Times New Roman" pitchFamily="18" charset="0"/>
                <a:sym typeface="Symbol" pitchFamily="18" charset="2"/>
              </a:rPr>
              <a:t>）</a:t>
            </a:r>
            <a:r>
              <a:rPr kumimoji="1" lang="en-US" altLang="zh-CN" sz="2800" dirty="0" err="1" smtClean="0">
                <a:solidFill>
                  <a:srgbClr val="FF0000"/>
                </a:solidFill>
                <a:latin typeface="Times New Roman" pitchFamily="18" charset="0"/>
                <a:sym typeface="Symbol" pitchFamily="18" charset="2"/>
              </a:rPr>
              <a:t>e</a:t>
            </a:r>
            <a:r>
              <a:rPr kumimoji="1" lang="en-US" altLang="zh-CN" sz="2800" baseline="-25000" dirty="0" err="1" smtClean="0">
                <a:solidFill>
                  <a:srgbClr val="FF0000"/>
                </a:solidFill>
                <a:latin typeface="Times New Roman" pitchFamily="18" charset="0"/>
                <a:sym typeface="Symbol" pitchFamily="18" charset="2"/>
              </a:rPr>
              <a:t>g</a:t>
            </a:r>
            <a:r>
              <a:rPr kumimoji="1" lang="en-US" altLang="zh-CN" sz="2800" dirty="0" smtClean="0">
                <a:solidFill>
                  <a:srgbClr val="FF0000"/>
                </a:solidFill>
                <a:latin typeface="Times New Roman" pitchFamily="18" charset="0"/>
                <a:sym typeface="Symbol" pitchFamily="18" charset="2"/>
              </a:rPr>
              <a:t> </a:t>
            </a:r>
            <a:r>
              <a:rPr kumimoji="1" lang="zh-CN" altLang="en-US" sz="2800" dirty="0" smtClean="0">
                <a:solidFill>
                  <a:srgbClr val="FF0000"/>
                </a:solidFill>
                <a:latin typeface="Times New Roman" pitchFamily="18" charset="0"/>
                <a:sym typeface="Symbol" pitchFamily="18" charset="2"/>
              </a:rPr>
              <a:t>轨道：</a:t>
            </a:r>
            <a:r>
              <a:rPr lang="en-US" altLang="zh-CN" sz="2800" dirty="0" smtClean="0">
                <a:latin typeface="Times New Roman" pitchFamily="18" charset="0"/>
                <a:cs typeface="Times New Roman" pitchFamily="18" charset="0"/>
              </a:rPr>
              <a:t>d</a:t>
            </a:r>
            <a:r>
              <a:rPr lang="en-US" altLang="zh-CN" sz="2800" i="1" dirty="0" smtClean="0">
                <a:latin typeface="Times New Roman" pitchFamily="18" charset="0"/>
                <a:cs typeface="Times New Roman" pitchFamily="18" charset="0"/>
              </a:rPr>
              <a:t>z</a:t>
            </a:r>
            <a:r>
              <a:rPr lang="en-US" altLang="zh-CN" sz="2800" baseline="30000" dirty="0" smtClean="0">
                <a:latin typeface="Times New Roman" pitchFamily="18" charset="0"/>
                <a:cs typeface="Times New Roman" pitchFamily="18" charset="0"/>
              </a:rPr>
              <a:t>2 </a:t>
            </a:r>
            <a:r>
              <a:rPr lang="zh-CN" altLang="en-US" sz="2800" dirty="0" smtClean="0">
                <a:latin typeface="Times New Roman" pitchFamily="18" charset="0"/>
                <a:cs typeface="Times New Roman" pitchFamily="18" charset="0"/>
              </a:rPr>
              <a:t>和 </a:t>
            </a:r>
            <a:r>
              <a:rPr lang="en-US" altLang="zh-CN" sz="2800" dirty="0" smtClean="0">
                <a:latin typeface="Times New Roman" pitchFamily="18" charset="0"/>
                <a:cs typeface="Times New Roman" pitchFamily="18" charset="0"/>
              </a:rPr>
              <a:t>d</a:t>
            </a:r>
            <a:r>
              <a:rPr lang="en-US" altLang="zh-CN" sz="2800" i="1" dirty="0" smtClean="0">
                <a:latin typeface="Times New Roman" pitchFamily="18" charset="0"/>
                <a:cs typeface="Times New Roman" pitchFamily="18" charset="0"/>
              </a:rPr>
              <a:t>x</a:t>
            </a:r>
            <a:r>
              <a:rPr lang="en-US" altLang="zh-CN" sz="2800" baseline="30000" dirty="0" smtClean="0">
                <a:latin typeface="Times New Roman" pitchFamily="18" charset="0"/>
                <a:cs typeface="Times New Roman" pitchFamily="18" charset="0"/>
              </a:rPr>
              <a:t>2 </a:t>
            </a:r>
            <a:r>
              <a:rPr lang="en-US" altLang="zh-CN"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y</a:t>
            </a:r>
            <a:r>
              <a:rPr lang="en-US" altLang="zh-CN" sz="2800" baseline="30000" dirty="0" smtClean="0">
                <a:latin typeface="Times New Roman" pitchFamily="18" charset="0"/>
                <a:cs typeface="Times New Roman" pitchFamily="18" charset="0"/>
              </a:rPr>
              <a:t>2  </a:t>
            </a:r>
            <a:r>
              <a:rPr lang="en-US" altLang="zh-CN" sz="2800" dirty="0" smtClean="0">
                <a:solidFill>
                  <a:srgbClr val="0000FF"/>
                </a:solidFill>
                <a:latin typeface="Times New Roman" pitchFamily="18" charset="0"/>
                <a:cs typeface="Times New Roman" pitchFamily="18" charset="0"/>
              </a:rPr>
              <a:t>(</a:t>
            </a:r>
            <a:r>
              <a:rPr lang="zh-CN" altLang="en-US" sz="2800" dirty="0" smtClean="0">
                <a:solidFill>
                  <a:srgbClr val="0000FF"/>
                </a:solidFill>
                <a:latin typeface="Times New Roman" pitchFamily="18" charset="0"/>
                <a:cs typeface="Times New Roman" pitchFamily="18" charset="0"/>
              </a:rPr>
              <a:t>二重简并</a:t>
            </a:r>
            <a:r>
              <a:rPr lang="en-US" altLang="zh-CN" sz="2800" dirty="0" smtClean="0">
                <a:solidFill>
                  <a:srgbClr val="0000FF"/>
                </a:solidFill>
                <a:latin typeface="Times New Roman" pitchFamily="18" charset="0"/>
                <a:cs typeface="Times New Roman" pitchFamily="18" charset="0"/>
              </a:rPr>
              <a:t>)</a:t>
            </a:r>
          </a:p>
          <a:p>
            <a:pPr>
              <a:lnSpc>
                <a:spcPct val="110000"/>
              </a:lnSpc>
              <a:spcBef>
                <a:spcPts val="600"/>
              </a:spcBef>
              <a:buClr>
                <a:schemeClr val="hlink"/>
              </a:buClr>
            </a:pPr>
            <a:r>
              <a:rPr kumimoji="1" lang="zh-CN" altLang="en-US" sz="2800" dirty="0" smtClean="0">
                <a:latin typeface="Times New Roman" pitchFamily="18" charset="0"/>
                <a:cs typeface="Times New Roman" pitchFamily="18" charset="0"/>
                <a:sym typeface="Symbol" pitchFamily="18" charset="2"/>
              </a:rPr>
              <a:t>（</a:t>
            </a:r>
            <a:r>
              <a:rPr kumimoji="1" lang="en-US" altLang="zh-CN" sz="2800" dirty="0" smtClean="0">
                <a:latin typeface="Times New Roman" pitchFamily="18" charset="0"/>
                <a:cs typeface="Times New Roman" pitchFamily="18" charset="0"/>
                <a:sym typeface="Symbol" pitchFamily="18" charset="2"/>
              </a:rPr>
              <a:t>2</a:t>
            </a:r>
            <a:r>
              <a:rPr kumimoji="1" lang="zh-CN" altLang="en-US" sz="2800" dirty="0" smtClean="0">
                <a:latin typeface="Times New Roman" pitchFamily="18" charset="0"/>
                <a:cs typeface="Times New Roman" pitchFamily="18" charset="0"/>
                <a:sym typeface="Symbol" pitchFamily="18" charset="2"/>
              </a:rPr>
              <a:t>）</a:t>
            </a:r>
            <a:r>
              <a:rPr kumimoji="1" lang="en-US" altLang="zh-CN" sz="2800" dirty="0" smtClean="0">
                <a:solidFill>
                  <a:srgbClr val="FF0000"/>
                </a:solidFill>
                <a:latin typeface="Times New Roman" pitchFamily="18" charset="0"/>
                <a:sym typeface="Symbol" pitchFamily="18" charset="2"/>
              </a:rPr>
              <a:t>t</a:t>
            </a:r>
            <a:r>
              <a:rPr kumimoji="1" lang="en-US" altLang="zh-CN" sz="2800" baseline="-25000" dirty="0" smtClean="0">
                <a:solidFill>
                  <a:srgbClr val="FF0000"/>
                </a:solidFill>
                <a:latin typeface="Times New Roman" pitchFamily="18" charset="0"/>
                <a:sym typeface="Symbol" pitchFamily="18" charset="2"/>
              </a:rPr>
              <a:t>2g</a:t>
            </a:r>
            <a:r>
              <a:rPr lang="zh-CN" altLang="en-US" sz="2800" dirty="0" smtClean="0">
                <a:solidFill>
                  <a:srgbClr val="FF0000"/>
                </a:solidFill>
                <a:latin typeface="Times New Roman" pitchFamily="18" charset="0"/>
                <a:cs typeface="Times New Roman" pitchFamily="18" charset="0"/>
              </a:rPr>
              <a:t>轨道：</a:t>
            </a:r>
            <a:r>
              <a:rPr lang="en-US" altLang="zh-CN" sz="2800" dirty="0" err="1" smtClean="0">
                <a:latin typeface="Times New Roman" pitchFamily="18" charset="0"/>
                <a:cs typeface="Times New Roman" pitchFamily="18" charset="0"/>
              </a:rPr>
              <a:t>d</a:t>
            </a:r>
            <a:r>
              <a:rPr lang="en-US" altLang="zh-CN" sz="2800" i="1" baseline="-25000" dirty="0" err="1" smtClean="0">
                <a:latin typeface="Times New Roman" pitchFamily="18" charset="0"/>
                <a:cs typeface="Times New Roman" pitchFamily="18" charset="0"/>
              </a:rPr>
              <a:t>xy</a:t>
            </a:r>
            <a:r>
              <a:rPr lang="zh-CN" altLang="en-US" sz="2800" i="1" baseline="-250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d</a:t>
            </a:r>
            <a:r>
              <a:rPr lang="en-US" altLang="zh-CN" sz="2800" i="1" baseline="-25000" dirty="0" err="1" smtClean="0">
                <a:latin typeface="Times New Roman" pitchFamily="18" charset="0"/>
                <a:cs typeface="Times New Roman" pitchFamily="18" charset="0"/>
              </a:rPr>
              <a:t>xz</a:t>
            </a:r>
            <a:r>
              <a:rPr lang="en-US" altLang="zh-CN" sz="2800" i="1" baseline="-250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和 </a:t>
            </a:r>
            <a:r>
              <a:rPr lang="en-US" altLang="zh-CN" sz="2800" dirty="0" err="1" smtClean="0">
                <a:latin typeface="Times New Roman" pitchFamily="18" charset="0"/>
                <a:cs typeface="Times New Roman" pitchFamily="18" charset="0"/>
              </a:rPr>
              <a:t>d</a:t>
            </a:r>
            <a:r>
              <a:rPr lang="en-US" altLang="zh-CN" sz="2800" i="1" baseline="-25000" dirty="0" err="1" smtClean="0">
                <a:latin typeface="Times New Roman" pitchFamily="18" charset="0"/>
                <a:cs typeface="Times New Roman" pitchFamily="18" charset="0"/>
              </a:rPr>
              <a:t>yz</a:t>
            </a:r>
            <a:r>
              <a:rPr lang="zh-CN" altLang="en-US" sz="2800" dirty="0" smtClean="0">
                <a:solidFill>
                  <a:srgbClr val="0000FF"/>
                </a:solidFill>
                <a:latin typeface="Times New Roman" pitchFamily="18" charset="0"/>
                <a:cs typeface="Times New Roman" pitchFamily="18" charset="0"/>
              </a:rPr>
              <a:t>  </a:t>
            </a:r>
            <a:r>
              <a:rPr lang="en-US" altLang="zh-CN" sz="2800" dirty="0" smtClean="0">
                <a:solidFill>
                  <a:srgbClr val="0000FF"/>
                </a:solidFill>
                <a:latin typeface="Times New Roman" pitchFamily="18" charset="0"/>
                <a:cs typeface="Times New Roman" pitchFamily="18" charset="0"/>
              </a:rPr>
              <a:t>(</a:t>
            </a:r>
            <a:r>
              <a:rPr lang="zh-CN" altLang="en-US" sz="2800" dirty="0" smtClean="0">
                <a:solidFill>
                  <a:srgbClr val="0000FF"/>
                </a:solidFill>
                <a:latin typeface="Times New Roman" pitchFamily="18" charset="0"/>
                <a:cs typeface="Times New Roman" pitchFamily="18" charset="0"/>
              </a:rPr>
              <a:t>三重简并</a:t>
            </a:r>
            <a:r>
              <a:rPr lang="en-US" altLang="zh-CN" sz="2800" dirty="0" smtClean="0">
                <a:solidFill>
                  <a:srgbClr val="0000FF"/>
                </a:solidFill>
                <a:latin typeface="Times New Roman" pitchFamily="18" charset="0"/>
                <a:cs typeface="Times New Roman" pitchFamily="18" charset="0"/>
              </a:rPr>
              <a:t>)</a:t>
            </a:r>
            <a:endParaRPr lang="en-US" altLang="zh-CN" sz="2800" baseline="300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EA22F68D-8FDD-47CE-AB41-88183EF542CE}" type="slidenum">
              <a:rPr lang="en-US" altLang="zh-CN" smtClean="0"/>
              <a:pPr>
                <a:defRPr/>
              </a:pPr>
              <a:t>51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20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2706" name="Picture 2" descr="CI2D00103"/>
          <p:cNvPicPr>
            <a:picLocks noGrp="1" noChangeAspect="1" noChangeArrowheads="1"/>
          </p:cNvPicPr>
          <p:nvPr>
            <p:ph idx="1"/>
          </p:nvPr>
        </p:nvPicPr>
        <p:blipFill>
          <a:blip r:embed="rId2" cstate="print"/>
          <a:srcRect/>
          <a:stretch>
            <a:fillRect/>
          </a:stretch>
        </p:blipFill>
        <p:spPr>
          <a:xfrm>
            <a:off x="1119212" y="1371600"/>
            <a:ext cx="6576987" cy="5086832"/>
          </a:xfrm>
          <a:noFill/>
        </p:spPr>
      </p:pic>
      <p:sp>
        <p:nvSpPr>
          <p:cNvPr id="72707" name="Text Box 3"/>
          <p:cNvSpPr txBox="1">
            <a:spLocks noChangeArrowheads="1"/>
          </p:cNvSpPr>
          <p:nvPr/>
        </p:nvSpPr>
        <p:spPr bwMode="auto">
          <a:xfrm>
            <a:off x="838200" y="1027093"/>
            <a:ext cx="7848600" cy="523220"/>
          </a:xfrm>
          <a:prstGeom prst="rect">
            <a:avLst/>
          </a:prstGeom>
          <a:noFill/>
          <a:ln w="9525">
            <a:noFill/>
            <a:miter lim="800000"/>
            <a:headEnd/>
            <a:tailEnd/>
          </a:ln>
        </p:spPr>
        <p:txBody>
          <a:bodyPr>
            <a:spAutoFit/>
          </a:bodyPr>
          <a:lstStyle/>
          <a:p>
            <a:r>
              <a:rPr lang="en-US" altLang="zh-CN" sz="2800" dirty="0"/>
              <a:t>       </a:t>
            </a:r>
            <a:endParaRPr lang="zh-CN" altLang="en-US" sz="2800" dirty="0"/>
          </a:p>
        </p:txBody>
      </p:sp>
      <p:sp>
        <p:nvSpPr>
          <p:cNvPr id="72708" name="Rectangle 4"/>
          <p:cNvSpPr>
            <a:spLocks noChangeArrowheads="1"/>
          </p:cNvSpPr>
          <p:nvPr/>
        </p:nvSpPr>
        <p:spPr bwMode="auto">
          <a:xfrm>
            <a:off x="152400" y="381202"/>
            <a:ext cx="8686800" cy="609398"/>
          </a:xfrm>
          <a:prstGeom prst="rect">
            <a:avLst/>
          </a:prstGeom>
          <a:noFill/>
          <a:ln w="9525">
            <a:noFill/>
            <a:miter lim="800000"/>
            <a:headEnd/>
            <a:tailEnd/>
          </a:ln>
        </p:spPr>
        <p:txBody>
          <a:bodyPr wrap="square">
            <a:spAutoFit/>
          </a:bodyPr>
          <a:lstStyle/>
          <a:p>
            <a:pPr marL="342900" indent="-342900">
              <a:lnSpc>
                <a:spcPct val="120000"/>
              </a:lnSpc>
              <a:spcBef>
                <a:spcPct val="50000"/>
              </a:spcBef>
            </a:pPr>
            <a:r>
              <a:rPr lang="zh-CN" altLang="en-US" sz="2800" dirty="0" smtClean="0">
                <a:solidFill>
                  <a:srgbClr val="0000FF"/>
                </a:solidFill>
              </a:rPr>
              <a:t>八面体场</a:t>
            </a:r>
            <a:r>
              <a:rPr lang="zh-CN" altLang="en-US" sz="2800" dirty="0" smtClean="0"/>
              <a:t>和</a:t>
            </a:r>
            <a:r>
              <a:rPr lang="zh-CN" altLang="en-US" sz="2800" dirty="0" smtClean="0">
                <a:solidFill>
                  <a:srgbClr val="0000FF"/>
                </a:solidFill>
              </a:rPr>
              <a:t>四面体场 </a:t>
            </a:r>
            <a:r>
              <a:rPr lang="en-US" altLang="zh-CN" sz="2800" dirty="0" smtClean="0">
                <a:latin typeface="Times New Roman" pitchFamily="18" charset="0"/>
              </a:rPr>
              <a:t>d</a:t>
            </a:r>
            <a:r>
              <a:rPr lang="zh-CN" altLang="en-US" sz="2800" dirty="0" smtClean="0"/>
              <a:t>轨道的分裂不同，</a:t>
            </a:r>
            <a:r>
              <a:rPr lang="en-US" altLang="zh-CN" sz="2800" dirty="0" smtClean="0"/>
              <a:t>Δ</a:t>
            </a:r>
            <a:r>
              <a:rPr lang="zh-CN" altLang="en-US" sz="2800" dirty="0" smtClean="0"/>
              <a:t>值也不同。</a:t>
            </a:r>
            <a:endParaRPr lang="zh-CN" altLang="en-US" sz="2800" dirty="0">
              <a:solidFill>
                <a:srgbClr val="FF0000"/>
              </a:solidFill>
              <a:latin typeface="Times New Roman" pitchFamily="18" charset="0"/>
            </a:endParaRPr>
          </a:p>
        </p:txBody>
      </p:sp>
      <p:sp>
        <p:nvSpPr>
          <p:cNvPr id="5" name="灯片编号占位符 4"/>
          <p:cNvSpPr>
            <a:spLocks noGrp="1"/>
          </p:cNvSpPr>
          <p:nvPr>
            <p:ph type="sldNum" sz="quarter" idx="12"/>
          </p:nvPr>
        </p:nvSpPr>
        <p:spPr/>
        <p:txBody>
          <a:bodyPr/>
          <a:lstStyle/>
          <a:p>
            <a:pPr>
              <a:defRPr/>
            </a:pPr>
            <a:fld id="{1E39ABA8-C719-4038-AA13-797BF967B576}" type="slidenum">
              <a:rPr lang="en-US" altLang="zh-CN" smtClean="0"/>
              <a:pPr>
                <a:defRPr/>
              </a:pPr>
              <a:t>52</a:t>
            </a:fld>
            <a:endParaRPr lang="en-US" altLang="zh-CN"/>
          </a:p>
        </p:txBody>
      </p:sp>
    </p:spTree>
  </p:cSld>
  <p:clrMapOvr>
    <a:masterClrMapping/>
  </p:clrMapOvr>
  <p:transition spd="med">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152400" y="92075"/>
            <a:ext cx="6553200" cy="669925"/>
          </a:xfrm>
          <a:noFill/>
        </p:spPr>
        <p:txBody>
          <a:bodyPr/>
          <a:lstStyle/>
          <a:p>
            <a:pPr eaLnBrk="1" hangingPunct="1">
              <a:buFontTx/>
              <a:buNone/>
            </a:pPr>
            <a:r>
              <a:rPr lang="en-US" altLang="zh-CN" sz="2800" b="1" dirty="0" smtClean="0">
                <a:solidFill>
                  <a:srgbClr val="0000FF"/>
                </a:solidFill>
                <a:latin typeface="Times New Roman" pitchFamily="18" charset="0"/>
              </a:rPr>
              <a:t>2.  </a:t>
            </a:r>
            <a:r>
              <a:rPr lang="zh-CN" altLang="en-US" sz="2800" b="1" dirty="0" smtClean="0">
                <a:solidFill>
                  <a:srgbClr val="0000FF"/>
                </a:solidFill>
                <a:latin typeface="Times New Roman" pitchFamily="18" charset="0"/>
              </a:rPr>
              <a:t>晶体场分裂能 </a:t>
            </a:r>
            <a:r>
              <a:rPr lang="en-US" altLang="zh-CN" sz="2800" b="1" dirty="0" smtClean="0">
                <a:solidFill>
                  <a:srgbClr val="0000FF"/>
                </a:solidFill>
                <a:latin typeface="Times New Roman" pitchFamily="18" charset="0"/>
              </a:rPr>
              <a:t>(</a:t>
            </a:r>
            <a:r>
              <a:rPr lang="en-US" altLang="zh-CN" sz="2800" dirty="0" smtClean="0"/>
              <a:t>Δ</a:t>
            </a:r>
            <a:r>
              <a:rPr lang="en-US" altLang="zh-CN" sz="2800" b="1" dirty="0" smtClean="0">
                <a:solidFill>
                  <a:srgbClr val="0000FF"/>
                </a:solidFill>
                <a:latin typeface="Times New Roman" pitchFamily="18" charset="0"/>
              </a:rPr>
              <a:t>) </a:t>
            </a:r>
            <a:r>
              <a:rPr lang="zh-CN" altLang="en-US" sz="2800" b="1" dirty="0" smtClean="0">
                <a:solidFill>
                  <a:srgbClr val="0000FF"/>
                </a:solidFill>
                <a:latin typeface="Times New Roman" pitchFamily="18" charset="0"/>
              </a:rPr>
              <a:t>及其影响因素</a:t>
            </a:r>
            <a:endParaRPr lang="zh-CN" altLang="en-US" sz="2800" b="1" dirty="0" smtClean="0">
              <a:solidFill>
                <a:srgbClr val="0000FF"/>
              </a:solidFill>
            </a:endParaRPr>
          </a:p>
        </p:txBody>
      </p:sp>
      <p:sp>
        <p:nvSpPr>
          <p:cNvPr id="69635" name="Rectangle 3"/>
          <p:cNvSpPr>
            <a:spLocks noChangeArrowheads="1"/>
          </p:cNvSpPr>
          <p:nvPr/>
        </p:nvSpPr>
        <p:spPr bwMode="auto">
          <a:xfrm>
            <a:off x="609600" y="714613"/>
            <a:ext cx="7620000" cy="2296013"/>
          </a:xfrm>
          <a:prstGeom prst="rect">
            <a:avLst/>
          </a:prstGeom>
          <a:noFill/>
          <a:ln w="9525">
            <a:noFill/>
            <a:miter lim="800000"/>
            <a:headEnd/>
            <a:tailEnd/>
          </a:ln>
        </p:spPr>
        <p:txBody>
          <a:bodyPr wrap="square">
            <a:spAutoFit/>
          </a:bodyPr>
          <a:lstStyle/>
          <a:p>
            <a:r>
              <a:rPr lang="en-US" altLang="zh-CN" sz="2800" dirty="0" smtClean="0">
                <a:solidFill>
                  <a:srgbClr val="FF0000"/>
                </a:solidFill>
                <a:latin typeface="Times New Roman" pitchFamily="18" charset="0"/>
              </a:rPr>
              <a:t>(1) </a:t>
            </a:r>
            <a:r>
              <a:rPr lang="zh-CN" altLang="en-US" sz="2800" dirty="0" smtClean="0">
                <a:solidFill>
                  <a:srgbClr val="FF0000"/>
                </a:solidFill>
                <a:latin typeface="Times New Roman" pitchFamily="18" charset="0"/>
              </a:rPr>
              <a:t>中心</a:t>
            </a:r>
            <a:r>
              <a:rPr lang="zh-CN" altLang="en-US" sz="2800" dirty="0">
                <a:solidFill>
                  <a:srgbClr val="FF0000"/>
                </a:solidFill>
                <a:latin typeface="Times New Roman" pitchFamily="18" charset="0"/>
              </a:rPr>
              <a:t>离子的电荷</a:t>
            </a:r>
            <a:r>
              <a:rPr lang="zh-CN" altLang="en-US" sz="2800" dirty="0" smtClean="0">
                <a:solidFill>
                  <a:srgbClr val="FF0000"/>
                </a:solidFill>
                <a:latin typeface="Times New Roman" pitchFamily="18" charset="0"/>
              </a:rPr>
              <a:t>： </a:t>
            </a:r>
            <a:r>
              <a:rPr lang="zh-CN" altLang="en-US" sz="2800" dirty="0" smtClean="0">
                <a:latin typeface="Times New Roman" pitchFamily="18" charset="0"/>
              </a:rPr>
              <a:t>电荷</a:t>
            </a:r>
            <a:r>
              <a:rPr lang="en-US" altLang="zh-CN" sz="2800" i="1" dirty="0">
                <a:latin typeface="Times New Roman" pitchFamily="18" charset="0"/>
              </a:rPr>
              <a:t>Z</a:t>
            </a:r>
            <a:r>
              <a:rPr lang="zh-CN" altLang="en-US" sz="2800" dirty="0" smtClean="0">
                <a:latin typeface="Times New Roman" pitchFamily="18" charset="0"/>
              </a:rPr>
              <a:t>增大，</a:t>
            </a:r>
            <a:r>
              <a:rPr lang="zh-CN" altLang="en-US" sz="2800" i="1" dirty="0" smtClean="0">
                <a:latin typeface="Times New Roman" pitchFamily="18" charset="0"/>
              </a:rPr>
              <a:t> </a:t>
            </a:r>
            <a:r>
              <a:rPr lang="zh-CN" altLang="en-US" sz="2800" dirty="0" smtClean="0">
                <a:latin typeface="Times New Roman" pitchFamily="18" charset="0"/>
                <a:sym typeface="Symbol" pitchFamily="18" charset="2"/>
              </a:rPr>
              <a:t></a:t>
            </a:r>
            <a:r>
              <a:rPr lang="en-US" altLang="zh-CN" sz="2800" baseline="-18000" dirty="0">
                <a:latin typeface="Times New Roman" pitchFamily="18" charset="0"/>
                <a:sym typeface="Symbol" pitchFamily="18" charset="2"/>
              </a:rPr>
              <a:t>o</a:t>
            </a:r>
            <a:r>
              <a:rPr lang="zh-CN" altLang="en-US" sz="2800" dirty="0">
                <a:latin typeface="Times New Roman" pitchFamily="18" charset="0"/>
              </a:rPr>
              <a:t>增大；</a:t>
            </a:r>
          </a:p>
          <a:p>
            <a:pPr>
              <a:lnSpc>
                <a:spcPct val="120000"/>
              </a:lnSpc>
            </a:pPr>
            <a:r>
              <a:rPr lang="zh-CN" altLang="en-US" sz="2400" dirty="0">
                <a:latin typeface="Times New Roman" pitchFamily="18" charset="0"/>
              </a:rPr>
              <a:t>                </a:t>
            </a:r>
            <a:r>
              <a:rPr lang="zh-CN" altLang="en-US" sz="2400" dirty="0" smtClean="0">
                <a:latin typeface="Times New Roman" pitchFamily="18" charset="0"/>
              </a:rPr>
              <a:t>                             </a:t>
            </a:r>
            <a:r>
              <a:rPr lang="en-US" altLang="zh-CN" sz="2400" dirty="0">
                <a:latin typeface="Times New Roman" pitchFamily="18" charset="0"/>
              </a:rPr>
              <a:t>[Cr(H</a:t>
            </a:r>
            <a:r>
              <a:rPr lang="en-US" altLang="zh-CN" sz="2400" baseline="-25000" dirty="0">
                <a:latin typeface="Times New Roman" pitchFamily="18" charset="0"/>
              </a:rPr>
              <a:t>2</a:t>
            </a:r>
            <a:r>
              <a:rPr lang="en-US" altLang="zh-CN" sz="2400" dirty="0">
                <a:latin typeface="Times New Roman" pitchFamily="18" charset="0"/>
              </a:rPr>
              <a:t>O)</a:t>
            </a:r>
            <a:r>
              <a:rPr lang="en-US" altLang="zh-CN" sz="2400" baseline="-25000" dirty="0">
                <a:latin typeface="Times New Roman" pitchFamily="18" charset="0"/>
              </a:rPr>
              <a:t>6</a:t>
            </a:r>
            <a:r>
              <a:rPr lang="en-US" altLang="zh-CN" sz="2400" dirty="0">
                <a:latin typeface="Times New Roman" pitchFamily="18" charset="0"/>
              </a:rPr>
              <a:t>]</a:t>
            </a:r>
            <a:r>
              <a:rPr lang="en-US" altLang="zh-CN" sz="2400" baseline="30000" dirty="0">
                <a:latin typeface="Times New Roman" pitchFamily="18" charset="0"/>
              </a:rPr>
              <a:t>3+</a:t>
            </a:r>
            <a:r>
              <a:rPr lang="zh-CN" altLang="en-US" sz="2400" baseline="30000" dirty="0">
                <a:latin typeface="Times New Roman" pitchFamily="18" charset="0"/>
              </a:rPr>
              <a:t>　        </a:t>
            </a:r>
            <a:r>
              <a:rPr lang="zh-CN" altLang="en-US" sz="2400" dirty="0">
                <a:latin typeface="Times New Roman" pitchFamily="18" charset="0"/>
              </a:rPr>
              <a:t> </a:t>
            </a:r>
            <a:r>
              <a:rPr lang="en-US" altLang="zh-CN" sz="2400" dirty="0">
                <a:latin typeface="Times New Roman" pitchFamily="18" charset="0"/>
              </a:rPr>
              <a:t>[Cr(H</a:t>
            </a:r>
            <a:r>
              <a:rPr lang="en-US" altLang="zh-CN" sz="2400" baseline="-25000" dirty="0">
                <a:latin typeface="Times New Roman" pitchFamily="18" charset="0"/>
              </a:rPr>
              <a:t>2</a:t>
            </a:r>
            <a:r>
              <a:rPr lang="en-US" altLang="zh-CN" sz="2400" dirty="0">
                <a:latin typeface="Times New Roman" pitchFamily="18" charset="0"/>
              </a:rPr>
              <a:t>O)</a:t>
            </a:r>
            <a:r>
              <a:rPr lang="en-US" altLang="zh-CN" sz="2400" baseline="-25000" dirty="0">
                <a:latin typeface="Times New Roman" pitchFamily="18" charset="0"/>
              </a:rPr>
              <a:t>6</a:t>
            </a:r>
            <a:r>
              <a:rPr lang="en-US" altLang="zh-CN" sz="2400" dirty="0">
                <a:latin typeface="Times New Roman" pitchFamily="18" charset="0"/>
              </a:rPr>
              <a:t>]</a:t>
            </a:r>
            <a:r>
              <a:rPr lang="en-US" altLang="zh-CN" sz="2400" baseline="38000" dirty="0">
                <a:latin typeface="Times New Roman" pitchFamily="18" charset="0"/>
              </a:rPr>
              <a:t>2+</a:t>
            </a:r>
            <a:endParaRPr lang="en-US" altLang="zh-CN" sz="2400" baseline="30000" dirty="0">
              <a:latin typeface="Times New Roman" pitchFamily="18" charset="0"/>
            </a:endParaRPr>
          </a:p>
          <a:p>
            <a:pPr>
              <a:lnSpc>
                <a:spcPct val="120000"/>
              </a:lnSpc>
            </a:pPr>
            <a:r>
              <a:rPr lang="en-US" altLang="zh-CN" sz="2400" dirty="0" smtClean="0">
                <a:latin typeface="Times New Roman" pitchFamily="18" charset="0"/>
                <a:sym typeface="Symbol" pitchFamily="18" charset="2"/>
              </a:rPr>
              <a:t>                      </a:t>
            </a:r>
            <a:r>
              <a:rPr lang="en-US" altLang="zh-CN" sz="2400" baseline="-18000" dirty="0">
                <a:latin typeface="Times New Roman" pitchFamily="18" charset="0"/>
                <a:sym typeface="Symbol" pitchFamily="18" charset="2"/>
              </a:rPr>
              <a:t>o</a:t>
            </a:r>
            <a:r>
              <a:rPr lang="en-US" altLang="zh-CN" sz="2400" dirty="0">
                <a:latin typeface="Times New Roman" pitchFamily="18" charset="0"/>
              </a:rPr>
              <a:t> </a:t>
            </a:r>
            <a:r>
              <a:rPr lang="en-US" altLang="zh-CN" sz="2400" dirty="0">
                <a:latin typeface="Times New Roman" pitchFamily="18" charset="0"/>
                <a:sym typeface="Symbol" pitchFamily="18" charset="2"/>
              </a:rPr>
              <a:t>/cm</a:t>
            </a:r>
            <a:r>
              <a:rPr lang="en-US" altLang="zh-CN" sz="2400" baseline="30000" dirty="0">
                <a:latin typeface="Times New Roman" pitchFamily="18" charset="0"/>
                <a:sym typeface="Symbol" pitchFamily="18" charset="2"/>
              </a:rPr>
              <a:t>-1</a:t>
            </a:r>
            <a:r>
              <a:rPr lang="en-US" altLang="zh-CN" sz="2400" dirty="0">
                <a:latin typeface="Times New Roman" pitchFamily="18" charset="0"/>
                <a:sym typeface="Symbol" pitchFamily="18" charset="2"/>
              </a:rPr>
              <a:t>  </a:t>
            </a:r>
            <a:r>
              <a:rPr lang="en-US" altLang="zh-CN" sz="2400" dirty="0" smtClean="0">
                <a:latin typeface="Times New Roman" pitchFamily="18" charset="0"/>
                <a:sym typeface="Symbol" pitchFamily="18" charset="2"/>
              </a:rPr>
              <a:t>           </a:t>
            </a:r>
            <a:r>
              <a:rPr lang="en-US" altLang="zh-CN" sz="2400" dirty="0">
                <a:latin typeface="Times New Roman" pitchFamily="18" charset="0"/>
                <a:sym typeface="Symbol" pitchFamily="18" charset="2"/>
              </a:rPr>
              <a:t>17600                   14000</a:t>
            </a:r>
          </a:p>
          <a:p>
            <a:pPr>
              <a:lnSpc>
                <a:spcPct val="120000"/>
              </a:lnSpc>
            </a:pPr>
            <a:r>
              <a:rPr lang="en-US" altLang="zh-CN" sz="2400" dirty="0">
                <a:latin typeface="Times New Roman" pitchFamily="18" charset="0"/>
              </a:rPr>
              <a:t>                 </a:t>
            </a:r>
            <a:r>
              <a:rPr lang="en-US" altLang="zh-CN" sz="2400" dirty="0" smtClean="0">
                <a:latin typeface="Times New Roman" pitchFamily="18" charset="0"/>
              </a:rPr>
              <a:t>                            [</a:t>
            </a:r>
            <a:r>
              <a:rPr lang="en-US" altLang="zh-CN" sz="2400" dirty="0">
                <a:latin typeface="Times New Roman" pitchFamily="18" charset="0"/>
              </a:rPr>
              <a:t>Fe(H</a:t>
            </a:r>
            <a:r>
              <a:rPr lang="en-US" altLang="zh-CN" sz="2400" baseline="-25000" dirty="0">
                <a:latin typeface="Times New Roman" pitchFamily="18" charset="0"/>
              </a:rPr>
              <a:t>2</a:t>
            </a:r>
            <a:r>
              <a:rPr lang="en-US" altLang="zh-CN" sz="2400" dirty="0">
                <a:latin typeface="Times New Roman" pitchFamily="18" charset="0"/>
              </a:rPr>
              <a:t>O)</a:t>
            </a:r>
            <a:r>
              <a:rPr lang="en-US" altLang="zh-CN" sz="2400" baseline="-25000" dirty="0">
                <a:latin typeface="Times New Roman" pitchFamily="18" charset="0"/>
              </a:rPr>
              <a:t>6</a:t>
            </a:r>
            <a:r>
              <a:rPr lang="en-US" altLang="zh-CN" sz="2400" dirty="0">
                <a:latin typeface="Times New Roman" pitchFamily="18" charset="0"/>
              </a:rPr>
              <a:t>]</a:t>
            </a:r>
            <a:r>
              <a:rPr lang="en-US" altLang="zh-CN" sz="2400" baseline="30000" dirty="0">
                <a:latin typeface="Times New Roman" pitchFamily="18" charset="0"/>
              </a:rPr>
              <a:t>3+</a:t>
            </a:r>
            <a:r>
              <a:rPr lang="zh-CN" altLang="en-US" sz="2400" baseline="30000" dirty="0">
                <a:latin typeface="Times New Roman" pitchFamily="18" charset="0"/>
              </a:rPr>
              <a:t>　</a:t>
            </a:r>
            <a:r>
              <a:rPr lang="zh-CN" altLang="en-US" sz="2400" dirty="0">
                <a:latin typeface="Times New Roman" pitchFamily="18" charset="0"/>
              </a:rPr>
              <a:t>      </a:t>
            </a:r>
            <a:r>
              <a:rPr lang="en-US" altLang="zh-CN" sz="2400" dirty="0">
                <a:latin typeface="Times New Roman" pitchFamily="18" charset="0"/>
              </a:rPr>
              <a:t>[</a:t>
            </a:r>
            <a:r>
              <a:rPr lang="en-US" altLang="zh-CN" sz="2400" dirty="0" smtClean="0">
                <a:latin typeface="Times New Roman" pitchFamily="18" charset="0"/>
              </a:rPr>
              <a:t>Fe(H</a:t>
            </a:r>
            <a:r>
              <a:rPr lang="en-US" altLang="zh-CN" sz="2400" baseline="-25000" dirty="0" smtClean="0">
                <a:latin typeface="Times New Roman" pitchFamily="18" charset="0"/>
              </a:rPr>
              <a:t>2</a:t>
            </a:r>
            <a:r>
              <a:rPr lang="en-US" altLang="zh-CN" sz="2400" dirty="0" smtClean="0">
                <a:latin typeface="Times New Roman" pitchFamily="18" charset="0"/>
              </a:rPr>
              <a:t>O)</a:t>
            </a:r>
            <a:r>
              <a:rPr lang="en-US" altLang="zh-CN" sz="2400" baseline="-25000" dirty="0" smtClean="0">
                <a:latin typeface="Times New Roman" pitchFamily="18" charset="0"/>
              </a:rPr>
              <a:t>6</a:t>
            </a:r>
            <a:r>
              <a:rPr lang="en-US" altLang="zh-CN" sz="2400" dirty="0" smtClean="0">
                <a:latin typeface="Times New Roman" pitchFamily="18" charset="0"/>
              </a:rPr>
              <a:t>]</a:t>
            </a:r>
            <a:r>
              <a:rPr lang="en-US" altLang="zh-CN" sz="2400" baseline="38000" dirty="0" smtClean="0">
                <a:latin typeface="Times New Roman" pitchFamily="18" charset="0"/>
              </a:rPr>
              <a:t>2</a:t>
            </a:r>
            <a:r>
              <a:rPr lang="en-US" altLang="zh-CN" sz="2400" baseline="38000" dirty="0">
                <a:latin typeface="Times New Roman" pitchFamily="18" charset="0"/>
              </a:rPr>
              <a:t>+</a:t>
            </a:r>
            <a:endParaRPr lang="en-US" altLang="zh-CN" sz="2400" baseline="30000" dirty="0">
              <a:latin typeface="Times New Roman" pitchFamily="18" charset="0"/>
            </a:endParaRPr>
          </a:p>
          <a:p>
            <a:pPr>
              <a:lnSpc>
                <a:spcPct val="120000"/>
              </a:lnSpc>
            </a:pPr>
            <a:r>
              <a:rPr lang="en-US" altLang="zh-CN" sz="2400" dirty="0" smtClean="0">
                <a:latin typeface="Times New Roman" pitchFamily="18" charset="0"/>
                <a:sym typeface="Symbol" pitchFamily="18" charset="2"/>
              </a:rPr>
              <a:t>                      </a:t>
            </a:r>
            <a:r>
              <a:rPr lang="en-US" altLang="zh-CN" sz="2400" baseline="-18000" dirty="0">
                <a:latin typeface="Times New Roman" pitchFamily="18" charset="0"/>
                <a:sym typeface="Symbol" pitchFamily="18" charset="2"/>
              </a:rPr>
              <a:t>o</a:t>
            </a:r>
            <a:r>
              <a:rPr lang="en-US" altLang="zh-CN" sz="2400" dirty="0">
                <a:latin typeface="Times New Roman" pitchFamily="18" charset="0"/>
              </a:rPr>
              <a:t> </a:t>
            </a:r>
            <a:r>
              <a:rPr lang="en-US" altLang="zh-CN" sz="2400" dirty="0">
                <a:latin typeface="Times New Roman" pitchFamily="18" charset="0"/>
                <a:sym typeface="Symbol" pitchFamily="18" charset="2"/>
              </a:rPr>
              <a:t>/cm</a:t>
            </a:r>
            <a:r>
              <a:rPr lang="en-US" altLang="zh-CN" sz="2400" baseline="30000" dirty="0">
                <a:latin typeface="Times New Roman" pitchFamily="18" charset="0"/>
                <a:sym typeface="Symbol" pitchFamily="18" charset="2"/>
              </a:rPr>
              <a:t>-1</a:t>
            </a:r>
            <a:r>
              <a:rPr lang="en-US" altLang="zh-CN" sz="2400" dirty="0">
                <a:latin typeface="Times New Roman" pitchFamily="18" charset="0"/>
                <a:sym typeface="Symbol" pitchFamily="18" charset="2"/>
              </a:rPr>
              <a:t>    </a:t>
            </a:r>
            <a:r>
              <a:rPr lang="en-US" altLang="zh-CN" sz="2400" dirty="0" smtClean="0">
                <a:latin typeface="Times New Roman" pitchFamily="18" charset="0"/>
                <a:sym typeface="Symbol" pitchFamily="18" charset="2"/>
              </a:rPr>
              <a:t>          </a:t>
            </a:r>
            <a:r>
              <a:rPr lang="en-US" altLang="zh-CN" sz="2400" dirty="0">
                <a:latin typeface="Times New Roman" pitchFamily="18" charset="0"/>
                <a:sym typeface="Symbol" pitchFamily="18" charset="2"/>
              </a:rPr>
              <a:t>13700                   10400</a:t>
            </a:r>
          </a:p>
        </p:txBody>
      </p:sp>
      <p:sp>
        <p:nvSpPr>
          <p:cNvPr id="4" name="灯片编号占位符 3"/>
          <p:cNvSpPr>
            <a:spLocks noGrp="1"/>
          </p:cNvSpPr>
          <p:nvPr>
            <p:ph type="sldNum" sz="quarter" idx="12"/>
          </p:nvPr>
        </p:nvSpPr>
        <p:spPr/>
        <p:txBody>
          <a:bodyPr/>
          <a:lstStyle/>
          <a:p>
            <a:pPr>
              <a:defRPr/>
            </a:pPr>
            <a:fld id="{1E39ABA8-C719-4038-AA13-797BF967B576}" type="slidenum">
              <a:rPr lang="en-US" altLang="zh-CN" smtClean="0"/>
              <a:pPr>
                <a:defRPr/>
              </a:pPr>
              <a:t>53</a:t>
            </a:fld>
            <a:endParaRPr lang="en-US" altLang="zh-CN"/>
          </a:p>
        </p:txBody>
      </p:sp>
      <p:sp>
        <p:nvSpPr>
          <p:cNvPr id="5" name="Rectangle 2"/>
          <p:cNvSpPr>
            <a:spLocks noChangeArrowheads="1"/>
          </p:cNvSpPr>
          <p:nvPr/>
        </p:nvSpPr>
        <p:spPr bwMode="auto">
          <a:xfrm>
            <a:off x="609600" y="3124200"/>
            <a:ext cx="8077200" cy="609398"/>
          </a:xfrm>
          <a:prstGeom prst="rect">
            <a:avLst/>
          </a:prstGeom>
          <a:noFill/>
          <a:ln w="9525">
            <a:noFill/>
            <a:miter lim="800000"/>
            <a:headEnd/>
            <a:tailEnd/>
          </a:ln>
        </p:spPr>
        <p:txBody>
          <a:bodyPr wrap="square">
            <a:spAutoFit/>
          </a:bodyPr>
          <a:lstStyle/>
          <a:p>
            <a:pPr>
              <a:lnSpc>
                <a:spcPct val="120000"/>
              </a:lnSpc>
              <a:spcBef>
                <a:spcPct val="50000"/>
              </a:spcBef>
            </a:pPr>
            <a:r>
              <a:rPr lang="en-US" altLang="zh-CN" sz="2800" dirty="0" smtClean="0">
                <a:solidFill>
                  <a:srgbClr val="FF0000"/>
                </a:solidFill>
                <a:latin typeface="Times New Roman" pitchFamily="18" charset="0"/>
              </a:rPr>
              <a:t>(2) </a:t>
            </a:r>
            <a:r>
              <a:rPr lang="zh-CN" altLang="en-US" sz="2800" dirty="0" smtClean="0">
                <a:solidFill>
                  <a:srgbClr val="FF0000"/>
                </a:solidFill>
                <a:latin typeface="Times New Roman" pitchFamily="18" charset="0"/>
              </a:rPr>
              <a:t>中心</a:t>
            </a:r>
            <a:r>
              <a:rPr lang="zh-CN" altLang="en-US" sz="2800" dirty="0">
                <a:solidFill>
                  <a:srgbClr val="FF0000"/>
                </a:solidFill>
                <a:latin typeface="Times New Roman" pitchFamily="18" charset="0"/>
              </a:rPr>
              <a:t>离子的周期数</a:t>
            </a:r>
            <a:r>
              <a:rPr lang="zh-CN" altLang="en-US" sz="2800" dirty="0" smtClean="0">
                <a:solidFill>
                  <a:srgbClr val="FF0000"/>
                </a:solidFill>
                <a:latin typeface="Times New Roman" pitchFamily="18" charset="0"/>
              </a:rPr>
              <a:t>：</a:t>
            </a:r>
            <a:r>
              <a:rPr lang="zh-CN" altLang="en-US" sz="2800" dirty="0" smtClean="0">
                <a:latin typeface="Times New Roman" pitchFamily="18" charset="0"/>
              </a:rPr>
              <a:t>随</a:t>
            </a:r>
            <a:r>
              <a:rPr lang="zh-CN" altLang="en-US" sz="2800" dirty="0">
                <a:latin typeface="Times New Roman" pitchFamily="18" charset="0"/>
              </a:rPr>
              <a:t>周期数的增加而增大。</a:t>
            </a:r>
            <a:endParaRPr lang="zh-CN" altLang="en-US" sz="2800" dirty="0">
              <a:latin typeface="Times New Roman" pitchFamily="18" charset="0"/>
              <a:sym typeface="Symbol" pitchFamily="18" charset="2"/>
            </a:endParaRPr>
          </a:p>
        </p:txBody>
      </p:sp>
      <p:graphicFrame>
        <p:nvGraphicFramePr>
          <p:cNvPr id="6" name="Group 3"/>
          <p:cNvGraphicFramePr>
            <a:graphicFrameLocks noGrp="1"/>
          </p:cNvGraphicFramePr>
          <p:nvPr/>
        </p:nvGraphicFramePr>
        <p:xfrm>
          <a:off x="1066801" y="3861625"/>
          <a:ext cx="7162799" cy="2386775"/>
        </p:xfrm>
        <a:graphic>
          <a:graphicData uri="http://schemas.openxmlformats.org/drawingml/2006/table">
            <a:tbl>
              <a:tblPr/>
              <a:tblGrid>
                <a:gridCol w="1621765"/>
                <a:gridCol w="1621765"/>
                <a:gridCol w="1216326"/>
                <a:gridCol w="1419045"/>
                <a:gridCol w="1283898"/>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M</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的周期</a:t>
                      </a: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ⅥB</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a:t>
                      </a:r>
                      <a:r>
                        <a:rPr kumimoji="0" lang="en-US" altLang="zh-CN" sz="2400" b="1" i="0" u="none" strike="noStrike" cap="none" normalizeH="0" baseline="-18000" dirty="0" smtClean="0">
                          <a:ln>
                            <a:noFill/>
                          </a:ln>
                          <a:solidFill>
                            <a:schemeClr val="tx1"/>
                          </a:solidFill>
                          <a:effectLst/>
                          <a:latin typeface="Times New Roman" pitchFamily="18" charset="0"/>
                          <a:ea typeface="宋体" pitchFamily="2" charset="-122"/>
                          <a:sym typeface="Symbol" pitchFamily="18" charset="2"/>
                        </a:rPr>
                        <a:t>o</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/cm</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sym typeface="Symbol" pitchFamily="18" charset="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a:t>
                      </a:r>
                      <a:r>
                        <a:rPr kumimoji="0" lang="en-US" altLang="zh-CN" sz="2400" b="1" i="0" u="none" strike="noStrike" cap="none" normalizeH="0" baseline="-18000" dirty="0" smtClean="0">
                          <a:ln>
                            <a:noFill/>
                          </a:ln>
                          <a:solidFill>
                            <a:schemeClr val="tx1"/>
                          </a:solidFill>
                          <a:effectLst/>
                          <a:latin typeface="Times New Roman" pitchFamily="18" charset="0"/>
                          <a:ea typeface="宋体" pitchFamily="2" charset="-122"/>
                          <a:sym typeface="Symbol" pitchFamily="18" charset="2"/>
                        </a:rPr>
                        <a:t>o</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/cm</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sym typeface="Symbol" pitchFamily="18" charset="2"/>
                        </a:rPr>
                        <a:t>-1</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49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四</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五</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六</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[CrCl</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6</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[MoCl</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6</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3- </a:t>
                      </a:r>
                      <a:r>
                        <a:rPr kumimoji="0" lang="zh-CN" altLang="en-US" sz="2400" b="1" i="0" u="none" strike="noStrike" cap="none" normalizeH="0" baseline="30000" dirty="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13600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19200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Co(en)</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Rh</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(en)</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3</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Ir</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(en)</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23300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34400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41200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2400" y="76200"/>
            <a:ext cx="6921500" cy="762000"/>
          </a:xfrm>
          <a:noFill/>
        </p:spPr>
        <p:txBody>
          <a:bodyPr lIns="92075" tIns="46038" rIns="92075" bIns="46038"/>
          <a:lstStyle/>
          <a:p>
            <a:pPr algn="l" eaLnBrk="1" hangingPunct="1"/>
            <a:r>
              <a:rPr lang="en-US" altLang="zh-CN" sz="2800" b="1" dirty="0" smtClean="0">
                <a:solidFill>
                  <a:srgbClr val="FF0000"/>
                </a:solidFill>
                <a:latin typeface="Times New Roman" pitchFamily="18" charset="0"/>
                <a:cs typeface="Times New Roman" pitchFamily="18" charset="0"/>
              </a:rPr>
              <a:t>(3) </a:t>
            </a:r>
            <a:r>
              <a:rPr lang="zh-CN" altLang="en-US" sz="2800" b="1" dirty="0" smtClean="0">
                <a:solidFill>
                  <a:srgbClr val="FF0000"/>
                </a:solidFill>
                <a:latin typeface="宋体" pitchFamily="2" charset="-122"/>
              </a:rPr>
              <a:t>配位体的性质：光谱化学序列</a:t>
            </a:r>
          </a:p>
        </p:txBody>
      </p:sp>
      <p:sp>
        <p:nvSpPr>
          <p:cNvPr id="71683" name="Text Box 3"/>
          <p:cNvSpPr txBox="1">
            <a:spLocks noChangeArrowheads="1"/>
          </p:cNvSpPr>
          <p:nvPr/>
        </p:nvSpPr>
        <p:spPr bwMode="auto">
          <a:xfrm>
            <a:off x="228600" y="838200"/>
            <a:ext cx="8915400" cy="1052596"/>
          </a:xfrm>
          <a:prstGeom prst="rect">
            <a:avLst/>
          </a:prstGeom>
          <a:noFill/>
          <a:ln w="9525">
            <a:noFill/>
            <a:miter lim="800000"/>
            <a:headEnd/>
            <a:tailEnd/>
          </a:ln>
        </p:spPr>
        <p:txBody>
          <a:bodyPr wrap="square">
            <a:spAutoFit/>
          </a:bodyPr>
          <a:lstStyle/>
          <a:p>
            <a:pPr>
              <a:lnSpc>
                <a:spcPct val="140000"/>
              </a:lnSpc>
              <a:spcBef>
                <a:spcPct val="20000"/>
              </a:spcBef>
            </a:pPr>
            <a:r>
              <a:rPr lang="en-US" altLang="zh-CN" sz="2400" dirty="0">
                <a:latin typeface="Times New Roman" pitchFamily="18" charset="0"/>
              </a:rPr>
              <a:t>    </a:t>
            </a:r>
            <a:r>
              <a:rPr lang="en-US" altLang="zh-CN" sz="2400" dirty="0" smtClean="0">
                <a:latin typeface="Times New Roman" pitchFamily="18" charset="0"/>
              </a:rPr>
              <a:t>              [CoF</a:t>
            </a:r>
            <a:r>
              <a:rPr lang="en-US" altLang="zh-CN" sz="2400" baseline="-25000" dirty="0" smtClean="0">
                <a:latin typeface="Times New Roman" pitchFamily="18" charset="0"/>
              </a:rPr>
              <a:t>6</a:t>
            </a:r>
            <a:r>
              <a:rPr lang="en-US" altLang="zh-CN" sz="2400" dirty="0" smtClean="0">
                <a:latin typeface="Times New Roman" pitchFamily="18" charset="0"/>
              </a:rPr>
              <a:t>]</a:t>
            </a:r>
            <a:r>
              <a:rPr lang="en-US" altLang="zh-CN" sz="2400" baseline="30000" dirty="0" smtClean="0">
                <a:latin typeface="Times New Roman" pitchFamily="18" charset="0"/>
              </a:rPr>
              <a:t>3-         </a:t>
            </a:r>
            <a:r>
              <a:rPr lang="en-US" altLang="zh-CN" sz="2400" dirty="0" smtClean="0">
                <a:latin typeface="Times New Roman" pitchFamily="18" charset="0"/>
              </a:rPr>
              <a:t>[</a:t>
            </a:r>
            <a:r>
              <a:rPr lang="en-US" altLang="zh-CN" sz="2400" dirty="0">
                <a:latin typeface="Times New Roman" pitchFamily="18" charset="0"/>
              </a:rPr>
              <a:t>Co(H</a:t>
            </a:r>
            <a:r>
              <a:rPr lang="en-US" altLang="zh-CN" sz="2400" baseline="-25000" dirty="0">
                <a:latin typeface="Times New Roman" pitchFamily="18" charset="0"/>
              </a:rPr>
              <a:t>2</a:t>
            </a:r>
            <a:r>
              <a:rPr lang="en-US" altLang="zh-CN" sz="2400" dirty="0">
                <a:latin typeface="Times New Roman" pitchFamily="18" charset="0"/>
              </a:rPr>
              <a:t>O)</a:t>
            </a:r>
            <a:r>
              <a:rPr lang="en-US" altLang="zh-CN" sz="2400" baseline="-25000" dirty="0">
                <a:latin typeface="Times New Roman" pitchFamily="18" charset="0"/>
              </a:rPr>
              <a:t>6</a:t>
            </a:r>
            <a:r>
              <a:rPr lang="en-US" altLang="zh-CN" sz="2400" dirty="0">
                <a:latin typeface="Times New Roman" pitchFamily="18" charset="0"/>
              </a:rPr>
              <a:t>]</a:t>
            </a:r>
            <a:r>
              <a:rPr lang="en-US" altLang="zh-CN" sz="2400" baseline="30000" dirty="0">
                <a:latin typeface="Times New Roman" pitchFamily="18" charset="0"/>
              </a:rPr>
              <a:t>3+ </a:t>
            </a:r>
            <a:r>
              <a:rPr lang="en-US" altLang="zh-CN" sz="2400" baseline="30000" dirty="0" smtClean="0">
                <a:latin typeface="Times New Roman" pitchFamily="18" charset="0"/>
              </a:rPr>
              <a:t>       </a:t>
            </a:r>
            <a:r>
              <a:rPr lang="en-US" altLang="zh-CN" sz="2400" dirty="0" smtClean="0">
                <a:latin typeface="Times New Roman" pitchFamily="18" charset="0"/>
              </a:rPr>
              <a:t>[Co(NH</a:t>
            </a:r>
            <a:r>
              <a:rPr lang="en-US" altLang="zh-CN" sz="2400" baseline="-25000" dirty="0" smtClean="0">
                <a:latin typeface="Times New Roman" pitchFamily="18" charset="0"/>
              </a:rPr>
              <a:t>3</a:t>
            </a:r>
            <a:r>
              <a:rPr lang="en-US" altLang="zh-CN" sz="2400" dirty="0" smtClean="0">
                <a:latin typeface="Times New Roman" pitchFamily="18" charset="0"/>
              </a:rPr>
              <a:t>)</a:t>
            </a:r>
            <a:r>
              <a:rPr lang="en-US" altLang="zh-CN" sz="2400" baseline="-25000" dirty="0" smtClean="0">
                <a:latin typeface="Times New Roman" pitchFamily="18" charset="0"/>
              </a:rPr>
              <a:t>6</a:t>
            </a:r>
            <a:r>
              <a:rPr lang="en-US" altLang="zh-CN" sz="2400" dirty="0" smtClean="0">
                <a:latin typeface="Times New Roman" pitchFamily="18" charset="0"/>
              </a:rPr>
              <a:t>]</a:t>
            </a:r>
            <a:r>
              <a:rPr lang="en-US" altLang="zh-CN" sz="2400" baseline="30000" dirty="0" smtClean="0">
                <a:latin typeface="Times New Roman" pitchFamily="18" charset="0"/>
              </a:rPr>
              <a:t>3+       </a:t>
            </a:r>
            <a:r>
              <a:rPr lang="en-US" altLang="zh-CN" sz="2400" dirty="0" smtClean="0">
                <a:latin typeface="Times New Roman" pitchFamily="18" charset="0"/>
              </a:rPr>
              <a:t>[Co(CN)</a:t>
            </a:r>
            <a:r>
              <a:rPr lang="en-US" altLang="zh-CN" sz="2400" baseline="-25000" dirty="0" smtClean="0">
                <a:latin typeface="Times New Roman" pitchFamily="18" charset="0"/>
              </a:rPr>
              <a:t>6</a:t>
            </a:r>
            <a:r>
              <a:rPr lang="en-US" altLang="zh-CN" sz="2400" dirty="0" smtClean="0">
                <a:latin typeface="Times New Roman" pitchFamily="18" charset="0"/>
              </a:rPr>
              <a:t>]</a:t>
            </a:r>
            <a:r>
              <a:rPr lang="en-US" altLang="zh-CN" sz="2400" baseline="30000" dirty="0" smtClean="0">
                <a:latin typeface="Times New Roman" pitchFamily="18" charset="0"/>
              </a:rPr>
              <a:t>3-</a:t>
            </a:r>
            <a:r>
              <a:rPr lang="en-US" altLang="zh-CN" sz="2400" b="0" dirty="0" smtClean="0">
                <a:latin typeface="Times New Roman" pitchFamily="18" charset="0"/>
                <a:sym typeface="Symbol" pitchFamily="18" charset="2"/>
              </a:rPr>
              <a:t>              </a:t>
            </a:r>
            <a:r>
              <a:rPr lang="en-US" altLang="zh-CN" sz="2400" baseline="30000" dirty="0" smtClean="0">
                <a:latin typeface="Times New Roman" pitchFamily="18" charset="0"/>
              </a:rPr>
              <a:t>                                 </a:t>
            </a:r>
            <a:endParaRPr lang="en-US" altLang="zh-CN" sz="2400" b="0" dirty="0">
              <a:latin typeface="Times New Roman" pitchFamily="18" charset="0"/>
              <a:sym typeface="Symbol" pitchFamily="18" charset="2"/>
            </a:endParaRPr>
          </a:p>
          <a:p>
            <a:pPr>
              <a:spcBef>
                <a:spcPct val="20000"/>
              </a:spcBef>
            </a:pPr>
            <a:r>
              <a:rPr lang="en-US" altLang="zh-CN" sz="2400" b="0" dirty="0">
                <a:latin typeface="Times New Roman" pitchFamily="18" charset="0"/>
                <a:sym typeface="Symbol" pitchFamily="18" charset="2"/>
              </a:rPr>
              <a:t></a:t>
            </a:r>
            <a:r>
              <a:rPr lang="en-US" altLang="zh-CN" sz="2400" b="0" baseline="-18000" dirty="0">
                <a:latin typeface="Times New Roman" pitchFamily="18" charset="0"/>
                <a:sym typeface="Symbol" pitchFamily="18" charset="2"/>
              </a:rPr>
              <a:t>o</a:t>
            </a:r>
            <a:r>
              <a:rPr lang="en-US" altLang="zh-CN" sz="2400" b="0" dirty="0">
                <a:latin typeface="Times New Roman" pitchFamily="18" charset="0"/>
              </a:rPr>
              <a:t> </a:t>
            </a:r>
            <a:r>
              <a:rPr lang="en-US" altLang="zh-CN" sz="2400" b="0" dirty="0" smtClean="0">
                <a:latin typeface="Times New Roman" pitchFamily="18" charset="0"/>
                <a:sym typeface="Symbol" pitchFamily="18" charset="2"/>
              </a:rPr>
              <a:t>/</a:t>
            </a:r>
            <a:r>
              <a:rPr lang="en-US" altLang="zh-CN" sz="2400" b="0" dirty="0">
                <a:latin typeface="Times New Roman" pitchFamily="18" charset="0"/>
                <a:sym typeface="Symbol" pitchFamily="18" charset="2"/>
              </a:rPr>
              <a:t>cm</a:t>
            </a:r>
            <a:r>
              <a:rPr lang="en-US" altLang="zh-CN" sz="2400" b="0" baseline="30000" dirty="0">
                <a:latin typeface="Times New Roman" pitchFamily="18" charset="0"/>
                <a:sym typeface="Symbol" pitchFamily="18" charset="2"/>
              </a:rPr>
              <a:t>-1</a:t>
            </a:r>
            <a:r>
              <a:rPr lang="en-US" altLang="zh-CN" sz="2400" b="0" dirty="0">
                <a:latin typeface="Times New Roman" pitchFamily="18" charset="0"/>
                <a:sym typeface="Symbol" pitchFamily="18" charset="2"/>
              </a:rPr>
              <a:t>  </a:t>
            </a:r>
            <a:r>
              <a:rPr lang="en-US" altLang="zh-CN" sz="2400" b="0" dirty="0" smtClean="0">
                <a:latin typeface="Times New Roman" pitchFamily="18" charset="0"/>
                <a:sym typeface="Symbol" pitchFamily="18" charset="2"/>
              </a:rPr>
              <a:t>    13000             18600                 22900                </a:t>
            </a:r>
            <a:r>
              <a:rPr lang="en-US" altLang="zh-CN" sz="2400" b="0" dirty="0">
                <a:latin typeface="Times New Roman" pitchFamily="18" charset="0"/>
                <a:sym typeface="Symbol" pitchFamily="18" charset="2"/>
              </a:rPr>
              <a:t>34000   </a:t>
            </a:r>
            <a:endParaRPr lang="en-US" altLang="zh-CN" sz="2400" b="0" dirty="0">
              <a:latin typeface="Times New Roman" pitchFamily="18" charset="0"/>
            </a:endParaRPr>
          </a:p>
        </p:txBody>
      </p:sp>
      <p:grpSp>
        <p:nvGrpSpPr>
          <p:cNvPr id="7" name="组合 6"/>
          <p:cNvGrpSpPr/>
          <p:nvPr/>
        </p:nvGrpSpPr>
        <p:grpSpPr>
          <a:xfrm>
            <a:off x="304800" y="2590800"/>
            <a:ext cx="8610600" cy="2670417"/>
            <a:chOff x="304800" y="2590800"/>
            <a:chExt cx="8610600" cy="2670417"/>
          </a:xfrm>
        </p:grpSpPr>
        <p:sp>
          <p:nvSpPr>
            <p:cNvPr id="71688" name="Rectangle 7"/>
            <p:cNvSpPr>
              <a:spLocks noChangeArrowheads="1"/>
            </p:cNvSpPr>
            <p:nvPr/>
          </p:nvSpPr>
          <p:spPr bwMode="auto">
            <a:xfrm>
              <a:off x="762000" y="3962400"/>
              <a:ext cx="8153400" cy="1298817"/>
            </a:xfrm>
            <a:prstGeom prst="rect">
              <a:avLst/>
            </a:prstGeom>
            <a:noFill/>
            <a:ln w="9525">
              <a:noFill/>
              <a:miter lim="800000"/>
              <a:headEnd/>
              <a:tailEnd/>
            </a:ln>
          </p:spPr>
          <p:txBody>
            <a:bodyPr wrap="square">
              <a:spAutoFit/>
            </a:bodyPr>
            <a:lstStyle/>
            <a:p>
              <a:pPr>
                <a:lnSpc>
                  <a:spcPct val="140000"/>
                </a:lnSpc>
                <a:spcBef>
                  <a:spcPct val="20000"/>
                </a:spcBef>
              </a:pPr>
              <a:r>
                <a:rPr lang="en-US" altLang="zh-CN" sz="2800" dirty="0" smtClean="0">
                  <a:solidFill>
                    <a:srgbClr val="FF0000"/>
                  </a:solidFill>
                  <a:latin typeface="Times New Roman" pitchFamily="18" charset="0"/>
                </a:rPr>
                <a:t>I</a:t>
              </a:r>
              <a:r>
                <a:rPr lang="en-US" altLang="zh-CN" sz="2800" baseline="30000" dirty="0" smtClean="0">
                  <a:solidFill>
                    <a:srgbClr val="FF0000"/>
                  </a:solidFill>
                  <a:latin typeface="Times New Roman" pitchFamily="18" charset="0"/>
                </a:rPr>
                <a:t>- </a:t>
              </a:r>
              <a:r>
                <a:rPr lang="en-US" altLang="zh-CN" sz="2800" dirty="0" smtClean="0">
                  <a:solidFill>
                    <a:srgbClr val="FF0000"/>
                  </a:solidFill>
                  <a:latin typeface="Times New Roman" pitchFamily="18" charset="0"/>
                </a:rPr>
                <a:t>&lt; Br </a:t>
              </a:r>
              <a:r>
                <a:rPr lang="en-US" altLang="zh-CN" sz="2800" baseline="30000" dirty="0" smtClean="0">
                  <a:solidFill>
                    <a:srgbClr val="FF0000"/>
                  </a:solidFill>
                  <a:latin typeface="Times New Roman" pitchFamily="18" charset="0"/>
                </a:rPr>
                <a:t>-  </a:t>
              </a:r>
              <a:r>
                <a:rPr lang="en-US" altLang="zh-CN" sz="2800" dirty="0" smtClean="0">
                  <a:solidFill>
                    <a:srgbClr val="FF0000"/>
                  </a:solidFill>
                  <a:latin typeface="Times New Roman" pitchFamily="18" charset="0"/>
                </a:rPr>
                <a:t>&lt; </a:t>
              </a:r>
              <a:r>
                <a:rPr lang="en-US" altLang="zh-CN" sz="2800" dirty="0" err="1" smtClean="0">
                  <a:solidFill>
                    <a:srgbClr val="FF0000"/>
                  </a:solidFill>
                  <a:latin typeface="Times New Roman" pitchFamily="18" charset="0"/>
                </a:rPr>
                <a:t>Cl</a:t>
              </a:r>
              <a:r>
                <a:rPr lang="en-US" altLang="zh-CN" sz="2800" baseline="30000" dirty="0" smtClean="0">
                  <a:solidFill>
                    <a:srgbClr val="FF0000"/>
                  </a:solidFill>
                  <a:latin typeface="Times New Roman" pitchFamily="18" charset="0"/>
                </a:rPr>
                <a:t>-</a:t>
              </a:r>
              <a:r>
                <a:rPr lang="en-US" altLang="zh-CN" sz="2800" dirty="0" smtClean="0">
                  <a:solidFill>
                    <a:srgbClr val="FF0000"/>
                  </a:solidFill>
                  <a:latin typeface="Times New Roman" pitchFamily="18" charset="0"/>
                </a:rPr>
                <a:t>, </a:t>
              </a:r>
              <a:r>
                <a:rPr lang="en-US" altLang="zh-CN" sz="2800" dirty="0" smtClean="0">
                  <a:latin typeface="Times New Roman" pitchFamily="18" charset="0"/>
                </a:rPr>
                <a:t>SCN</a:t>
              </a:r>
              <a:r>
                <a:rPr lang="en-US" altLang="zh-CN" sz="2800" baseline="30000" dirty="0" smtClean="0">
                  <a:latin typeface="Times New Roman" pitchFamily="18" charset="0"/>
                </a:rPr>
                <a:t>- </a:t>
              </a:r>
              <a:r>
                <a:rPr lang="en-US" altLang="zh-CN" sz="2800" dirty="0" smtClean="0">
                  <a:latin typeface="Times New Roman" pitchFamily="18" charset="0"/>
                </a:rPr>
                <a:t>&lt; F</a:t>
              </a:r>
              <a:r>
                <a:rPr lang="en-US" altLang="zh-CN" sz="2800" baseline="30000" dirty="0" smtClean="0">
                  <a:latin typeface="Times New Roman" pitchFamily="18" charset="0"/>
                </a:rPr>
                <a:t>- </a:t>
              </a:r>
              <a:r>
                <a:rPr lang="en-US" altLang="zh-CN" sz="2800" dirty="0" smtClean="0">
                  <a:latin typeface="Times New Roman" pitchFamily="18" charset="0"/>
                </a:rPr>
                <a:t>&lt; OH</a:t>
              </a:r>
              <a:r>
                <a:rPr lang="en-US" altLang="zh-CN" sz="2800" baseline="30000" dirty="0" smtClean="0">
                  <a:latin typeface="Times New Roman" pitchFamily="18" charset="0"/>
                </a:rPr>
                <a:t>- </a:t>
              </a:r>
              <a:r>
                <a:rPr lang="en-US" altLang="zh-CN" sz="2800" dirty="0" smtClean="0">
                  <a:latin typeface="Times New Roman" pitchFamily="18" charset="0"/>
                </a:rPr>
                <a:t>&lt; C</a:t>
              </a:r>
              <a:r>
                <a:rPr lang="en-US" altLang="zh-CN" sz="2800" baseline="-12000" dirty="0" smtClean="0">
                  <a:latin typeface="Times New Roman" pitchFamily="18" charset="0"/>
                </a:rPr>
                <a:t>2</a:t>
              </a:r>
              <a:r>
                <a:rPr lang="en-US" altLang="zh-CN" sz="2800" dirty="0" smtClean="0">
                  <a:latin typeface="Times New Roman" pitchFamily="18" charset="0"/>
                </a:rPr>
                <a:t>O</a:t>
              </a:r>
              <a:r>
                <a:rPr lang="en-US" altLang="zh-CN" sz="2800" baseline="-12000" dirty="0" smtClean="0">
                  <a:latin typeface="Times New Roman" pitchFamily="18" charset="0"/>
                </a:rPr>
                <a:t>4</a:t>
              </a:r>
              <a:r>
                <a:rPr lang="en-US" altLang="zh-CN" sz="2800" baseline="30000" dirty="0" smtClean="0">
                  <a:latin typeface="Times New Roman" pitchFamily="18" charset="0"/>
                </a:rPr>
                <a:t>2-</a:t>
              </a:r>
              <a:r>
                <a:rPr lang="en-US" altLang="zh-CN" sz="2800" baseline="40000" dirty="0" smtClean="0">
                  <a:latin typeface="Times New Roman" pitchFamily="18" charset="0"/>
                </a:rPr>
                <a:t> </a:t>
              </a:r>
              <a:r>
                <a:rPr lang="en-US" altLang="zh-CN" sz="2800" dirty="0" smtClean="0">
                  <a:latin typeface="Times New Roman" pitchFamily="18" charset="0"/>
                </a:rPr>
                <a:t>&lt; </a:t>
              </a:r>
              <a:r>
                <a:rPr lang="en-US" altLang="zh-CN" sz="2800" dirty="0" smtClean="0">
                  <a:solidFill>
                    <a:srgbClr val="FF0000"/>
                  </a:solidFill>
                  <a:latin typeface="Times New Roman" pitchFamily="18" charset="0"/>
                </a:rPr>
                <a:t>H</a:t>
              </a:r>
              <a:r>
                <a:rPr lang="en-US" altLang="zh-CN" sz="2800" baseline="-12000" dirty="0" smtClean="0">
                  <a:solidFill>
                    <a:srgbClr val="FF0000"/>
                  </a:solidFill>
                  <a:latin typeface="Times New Roman" pitchFamily="18" charset="0"/>
                </a:rPr>
                <a:t>2</a:t>
              </a:r>
              <a:r>
                <a:rPr lang="en-US" altLang="zh-CN" sz="2800" dirty="0" smtClean="0">
                  <a:solidFill>
                    <a:srgbClr val="FF0000"/>
                  </a:solidFill>
                  <a:latin typeface="Times New Roman" pitchFamily="18" charset="0"/>
                </a:rPr>
                <a:t>O </a:t>
              </a:r>
              <a:r>
                <a:rPr lang="en-US" altLang="zh-CN" sz="2800" dirty="0" smtClean="0">
                  <a:latin typeface="Times New Roman" pitchFamily="18" charset="0"/>
                </a:rPr>
                <a:t>&lt; </a:t>
              </a:r>
              <a:r>
                <a:rPr lang="en-US" altLang="zh-CN" sz="2800" dirty="0" smtClean="0">
                  <a:solidFill>
                    <a:srgbClr val="0000FF"/>
                  </a:solidFill>
                  <a:latin typeface="Times New Roman" pitchFamily="18" charset="0"/>
                </a:rPr>
                <a:t>NCS</a:t>
              </a:r>
              <a:r>
                <a:rPr lang="en-US" altLang="zh-CN" sz="2800" baseline="30000" dirty="0" smtClean="0">
                  <a:solidFill>
                    <a:srgbClr val="0000FF"/>
                  </a:solidFill>
                  <a:latin typeface="Times New Roman" pitchFamily="18" charset="0"/>
                </a:rPr>
                <a:t>-</a:t>
              </a:r>
              <a:r>
                <a:rPr lang="en-US" altLang="zh-CN" sz="2800" baseline="40000" dirty="0" smtClean="0">
                  <a:solidFill>
                    <a:srgbClr val="0000FF"/>
                  </a:solidFill>
                  <a:latin typeface="Times New Roman" pitchFamily="18" charset="0"/>
                </a:rPr>
                <a:t>  </a:t>
              </a:r>
              <a:r>
                <a:rPr lang="en-US" altLang="zh-CN" sz="2800" dirty="0" smtClean="0">
                  <a:solidFill>
                    <a:srgbClr val="0000FF"/>
                  </a:solidFill>
                  <a:latin typeface="Times New Roman" pitchFamily="18" charset="0"/>
                </a:rPr>
                <a:t>&lt; EDTA &lt; NH</a:t>
              </a:r>
              <a:r>
                <a:rPr lang="en-US" altLang="zh-CN" sz="2800" baseline="-12000" dirty="0" smtClean="0">
                  <a:solidFill>
                    <a:srgbClr val="0000FF"/>
                  </a:solidFill>
                  <a:latin typeface="Times New Roman" pitchFamily="18" charset="0"/>
                </a:rPr>
                <a:t>3 </a:t>
              </a:r>
              <a:r>
                <a:rPr lang="en-US" altLang="zh-CN" sz="2800" dirty="0" smtClean="0">
                  <a:latin typeface="Times New Roman" pitchFamily="18" charset="0"/>
                </a:rPr>
                <a:t>&lt; en &lt; SO</a:t>
              </a:r>
              <a:r>
                <a:rPr lang="en-US" altLang="zh-CN" sz="2800" baseline="-12000" dirty="0" smtClean="0">
                  <a:latin typeface="Times New Roman" pitchFamily="18" charset="0"/>
                </a:rPr>
                <a:t>3</a:t>
              </a:r>
              <a:r>
                <a:rPr lang="en-US" altLang="zh-CN" sz="2800" baseline="30000" dirty="0" smtClean="0">
                  <a:latin typeface="Times New Roman" pitchFamily="18" charset="0"/>
                </a:rPr>
                <a:t>2-</a:t>
              </a:r>
              <a:r>
                <a:rPr lang="en-US" altLang="zh-CN" sz="2800" baseline="-12000" dirty="0" smtClean="0">
                  <a:latin typeface="Times New Roman" pitchFamily="18" charset="0"/>
                </a:rPr>
                <a:t> </a:t>
              </a:r>
              <a:r>
                <a:rPr lang="en-US" altLang="zh-CN" sz="2800" dirty="0" smtClean="0">
                  <a:latin typeface="Times New Roman" pitchFamily="18" charset="0"/>
                </a:rPr>
                <a:t>&lt; NO</a:t>
              </a:r>
              <a:r>
                <a:rPr lang="en-US" altLang="zh-CN" sz="2800" baseline="-12000" dirty="0" smtClean="0">
                  <a:latin typeface="Times New Roman" pitchFamily="18" charset="0"/>
                </a:rPr>
                <a:t>2 </a:t>
              </a:r>
              <a:r>
                <a:rPr lang="en-US" altLang="zh-CN" sz="2800" dirty="0" smtClean="0">
                  <a:latin typeface="Times New Roman" pitchFamily="18" charset="0"/>
                </a:rPr>
                <a:t>&lt;</a:t>
              </a:r>
              <a:r>
                <a:rPr lang="en-US" altLang="zh-CN" sz="2800" dirty="0" smtClean="0">
                  <a:solidFill>
                    <a:srgbClr val="0000FF"/>
                  </a:solidFill>
                  <a:latin typeface="Times New Roman" pitchFamily="18" charset="0"/>
                </a:rPr>
                <a:t>CO</a:t>
              </a:r>
              <a:r>
                <a:rPr lang="en-US" altLang="zh-CN" sz="2800" dirty="0">
                  <a:solidFill>
                    <a:srgbClr val="0000FF"/>
                  </a:solidFill>
                  <a:latin typeface="Times New Roman" pitchFamily="18" charset="0"/>
                </a:rPr>
                <a:t>, CN</a:t>
              </a:r>
              <a:r>
                <a:rPr lang="en-US" altLang="zh-CN" sz="2800" baseline="30000" dirty="0">
                  <a:solidFill>
                    <a:srgbClr val="0000FF"/>
                  </a:solidFill>
                  <a:latin typeface="Times New Roman" pitchFamily="18" charset="0"/>
                </a:rPr>
                <a:t>-</a:t>
              </a:r>
            </a:p>
          </p:txBody>
        </p:sp>
        <p:sp>
          <p:nvSpPr>
            <p:cNvPr id="32776" name="Rectangle 8"/>
            <p:cNvSpPr>
              <a:spLocks noChangeArrowheads="1"/>
            </p:cNvSpPr>
            <p:nvPr/>
          </p:nvSpPr>
          <p:spPr bwMode="auto">
            <a:xfrm>
              <a:off x="304800" y="2590800"/>
              <a:ext cx="8534399" cy="1126462"/>
            </a:xfrm>
            <a:prstGeom prst="rect">
              <a:avLst/>
            </a:prstGeom>
            <a:noFill/>
            <a:ln w="9525">
              <a:noFill/>
              <a:miter lim="800000"/>
              <a:headEnd/>
              <a:tailEnd/>
            </a:ln>
          </p:spPr>
          <p:txBody>
            <a:bodyPr wrap="square">
              <a:spAutoFit/>
            </a:bodyPr>
            <a:lstStyle/>
            <a:p>
              <a:pPr>
                <a:lnSpc>
                  <a:spcPct val="120000"/>
                </a:lnSpc>
                <a:spcBef>
                  <a:spcPct val="20000"/>
                </a:spcBef>
              </a:pPr>
              <a:r>
                <a:rPr lang="zh-CN" altLang="en-US" sz="2800" dirty="0" smtClean="0">
                  <a:latin typeface="Times New Roman" pitchFamily="18" charset="0"/>
                </a:rPr>
                <a:t>     各种</a:t>
              </a:r>
              <a:r>
                <a:rPr lang="zh-CN" altLang="en-US" sz="2800" dirty="0">
                  <a:latin typeface="Times New Roman" pitchFamily="18" charset="0"/>
                </a:rPr>
                <a:t>配体对同</a:t>
              </a:r>
              <a:r>
                <a:rPr lang="zh-CN" altLang="en-US" sz="2800" dirty="0" smtClean="0">
                  <a:latin typeface="Times New Roman" pitchFamily="18" charset="0"/>
                </a:rPr>
                <a:t>一中心离子</a:t>
              </a:r>
              <a:r>
                <a:rPr lang="en-US" altLang="zh-CN" sz="2800" dirty="0" smtClean="0">
                  <a:latin typeface="Times New Roman" pitchFamily="18" charset="0"/>
                </a:rPr>
                <a:t>M</a:t>
              </a:r>
              <a:r>
                <a:rPr lang="zh-CN" altLang="en-US" sz="2800" dirty="0">
                  <a:latin typeface="Times New Roman" pitchFamily="18" charset="0"/>
                </a:rPr>
                <a:t>产生的晶体场分裂能的值</a:t>
              </a:r>
              <a:r>
                <a:rPr lang="zh-CN" altLang="en-US" sz="2800" dirty="0">
                  <a:solidFill>
                    <a:srgbClr val="FF0000"/>
                  </a:solidFill>
                  <a:latin typeface="Times New Roman" pitchFamily="18" charset="0"/>
                </a:rPr>
                <a:t>由小到大</a:t>
              </a:r>
              <a:r>
                <a:rPr lang="zh-CN" altLang="en-US" sz="2800" dirty="0">
                  <a:latin typeface="Times New Roman" pitchFamily="18" charset="0"/>
                </a:rPr>
                <a:t>的顺序：</a:t>
              </a:r>
            </a:p>
          </p:txBody>
        </p:sp>
      </p:grpSp>
      <p:sp>
        <p:nvSpPr>
          <p:cNvPr id="6" name="灯片编号占位符 5"/>
          <p:cNvSpPr>
            <a:spLocks noGrp="1"/>
          </p:cNvSpPr>
          <p:nvPr>
            <p:ph type="sldNum" sz="quarter" idx="12"/>
          </p:nvPr>
        </p:nvSpPr>
        <p:spPr/>
        <p:txBody>
          <a:bodyPr/>
          <a:lstStyle/>
          <a:p>
            <a:pPr>
              <a:defRPr/>
            </a:pPr>
            <a:fld id="{1E39ABA8-C719-4038-AA13-797BF967B576}" type="slidenum">
              <a:rPr lang="en-US" altLang="zh-CN" smtClean="0"/>
              <a:pPr>
                <a:defRPr/>
              </a:pPr>
              <a:t>54</a:t>
            </a:fld>
            <a:endParaRPr lang="en-US" altLang="zh-CN"/>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33400" y="533400"/>
            <a:ext cx="8001000" cy="1524000"/>
          </a:xfrm>
        </p:spPr>
        <p:txBody>
          <a:bodyPr/>
          <a:lstStyle/>
          <a:p>
            <a:pPr algn="l" eaLnBrk="1" hangingPunct="1">
              <a:lnSpc>
                <a:spcPct val="120000"/>
              </a:lnSpc>
              <a:spcBef>
                <a:spcPts val="0"/>
              </a:spcBef>
            </a:pPr>
            <a:r>
              <a:rPr lang="zh-CN" altLang="en-US" sz="2800" b="1" dirty="0" smtClean="0">
                <a:solidFill>
                  <a:schemeClr val="tx1"/>
                </a:solidFill>
                <a:latin typeface="Times New Roman" pitchFamily="18" charset="0"/>
                <a:ea typeface="+mn-ea"/>
                <a:cs typeface="Times New Roman" pitchFamily="18" charset="0"/>
              </a:rPr>
              <a:t>      中心离子的</a:t>
            </a:r>
            <a:r>
              <a:rPr kumimoji="1" lang="en-US" altLang="zh-CN" sz="2800" b="1" dirty="0" smtClean="0">
                <a:solidFill>
                  <a:schemeClr val="tx1"/>
                </a:solidFill>
                <a:latin typeface="Times New Roman" pitchFamily="18" charset="0"/>
                <a:ea typeface="+mn-ea"/>
                <a:cs typeface="Times New Roman" pitchFamily="18" charset="0"/>
              </a:rPr>
              <a:t>d</a:t>
            </a:r>
            <a:r>
              <a:rPr kumimoji="1" lang="zh-CN" altLang="en-US" sz="2800" b="1" dirty="0" smtClean="0">
                <a:latin typeface="Times New Roman" pitchFamily="18" charset="0"/>
                <a:ea typeface="+mn-ea"/>
                <a:cs typeface="Times New Roman" pitchFamily="18" charset="0"/>
              </a:rPr>
              <a:t>电子从未分裂的</a:t>
            </a:r>
            <a:r>
              <a:rPr kumimoji="1" lang="en-US" altLang="zh-CN" sz="2800" b="1" dirty="0" smtClean="0">
                <a:latin typeface="Times New Roman" pitchFamily="18" charset="0"/>
                <a:ea typeface="+mn-ea"/>
                <a:cs typeface="Times New Roman" pitchFamily="18" charset="0"/>
              </a:rPr>
              <a:t>d</a:t>
            </a:r>
            <a:r>
              <a:rPr kumimoji="1" lang="zh-CN" altLang="en-US" sz="2800" b="1" dirty="0" smtClean="0">
                <a:latin typeface="Times New Roman" pitchFamily="18" charset="0"/>
                <a:ea typeface="+mn-ea"/>
                <a:cs typeface="Times New Roman" pitchFamily="18" charset="0"/>
              </a:rPr>
              <a:t>轨道（球形场）进入分裂后的</a:t>
            </a:r>
            <a:r>
              <a:rPr kumimoji="1" lang="en-US" altLang="zh-CN" sz="2800" b="1" dirty="0" smtClean="0">
                <a:latin typeface="Times New Roman" pitchFamily="18" charset="0"/>
                <a:ea typeface="+mn-ea"/>
                <a:cs typeface="Times New Roman" pitchFamily="18" charset="0"/>
              </a:rPr>
              <a:t>d</a:t>
            </a:r>
            <a:r>
              <a:rPr kumimoji="1" lang="zh-CN" altLang="en-US" sz="2800" b="1" dirty="0" smtClean="0">
                <a:latin typeface="Times New Roman" pitchFamily="18" charset="0"/>
                <a:ea typeface="+mn-ea"/>
                <a:cs typeface="Times New Roman" pitchFamily="18" charset="0"/>
              </a:rPr>
              <a:t>轨道，系统的</a:t>
            </a:r>
            <a:r>
              <a:rPr kumimoji="1" lang="zh-CN" altLang="en-US" sz="2800" b="1" dirty="0" smtClean="0">
                <a:solidFill>
                  <a:srgbClr val="FF0000"/>
                </a:solidFill>
                <a:latin typeface="Times New Roman" pitchFamily="18" charset="0"/>
                <a:ea typeface="+mn-ea"/>
                <a:cs typeface="Times New Roman" pitchFamily="18" charset="0"/>
              </a:rPr>
              <a:t>总能量的下降值</a:t>
            </a:r>
            <a:r>
              <a:rPr kumimoji="1" lang="zh-CN" altLang="en-US" sz="2800" b="1" dirty="0" smtClean="0">
                <a:latin typeface="Times New Roman" pitchFamily="18" charset="0"/>
                <a:ea typeface="+mn-ea"/>
                <a:cs typeface="Times New Roman" pitchFamily="18" charset="0"/>
              </a:rPr>
              <a:t>。</a:t>
            </a:r>
            <a:endParaRPr lang="zh-CN" altLang="en-US" sz="2800" b="1" dirty="0" smtClean="0">
              <a:solidFill>
                <a:srgbClr val="FF0000"/>
              </a:solidFill>
              <a:latin typeface="Times New Roman" pitchFamily="18" charset="0"/>
              <a:ea typeface="+mn-ea"/>
              <a:cs typeface="Times New Roman" pitchFamily="18" charset="0"/>
            </a:endParaRPr>
          </a:p>
        </p:txBody>
      </p:sp>
      <p:sp>
        <p:nvSpPr>
          <p:cNvPr id="25604" name="Text Box 3"/>
          <p:cNvSpPr txBox="1">
            <a:spLocks noChangeArrowheads="1"/>
          </p:cNvSpPr>
          <p:nvPr/>
        </p:nvSpPr>
        <p:spPr bwMode="auto">
          <a:xfrm>
            <a:off x="990600" y="1524000"/>
            <a:ext cx="7315200" cy="661207"/>
          </a:xfrm>
          <a:prstGeom prst="rect">
            <a:avLst/>
          </a:prstGeom>
          <a:noFill/>
          <a:ln w="12700">
            <a:noFill/>
            <a:miter lim="800000"/>
            <a:headEnd/>
            <a:tailEnd/>
          </a:ln>
        </p:spPr>
        <p:txBody>
          <a:bodyPr anchor="ctr">
            <a:spAutoFit/>
          </a:bodyPr>
          <a:lstStyle/>
          <a:p>
            <a:pPr defTabSz="762000" eaLnBrk="0" hangingPunct="0">
              <a:lnSpc>
                <a:spcPct val="150000"/>
              </a:lnSpc>
              <a:spcBef>
                <a:spcPct val="50000"/>
              </a:spcBef>
            </a:pPr>
            <a:r>
              <a:rPr kumimoji="1" lang="en-US" altLang="en-US" sz="2800" dirty="0">
                <a:latin typeface="Times New Roman" pitchFamily="18" charset="0"/>
              </a:rPr>
              <a:t>          </a:t>
            </a:r>
            <a:endParaRPr kumimoji="1" lang="zh-CN" altLang="en-US" sz="2800" dirty="0">
              <a:latin typeface="Times New Roman" pitchFamily="18" charset="0"/>
            </a:endParaRPr>
          </a:p>
        </p:txBody>
      </p:sp>
      <p:sp>
        <p:nvSpPr>
          <p:cNvPr id="25605" name="AutoShape 4">
            <a:hlinkClick r:id="rId3" action="ppaction://hlinksldjump" highlightClick="1"/>
          </p:cNvPr>
          <p:cNvSpPr>
            <a:spLocks noChangeArrowheads="1"/>
          </p:cNvSpPr>
          <p:nvPr/>
        </p:nvSpPr>
        <p:spPr bwMode="auto">
          <a:xfrm>
            <a:off x="2286000" y="5638800"/>
            <a:ext cx="533400" cy="533400"/>
          </a:xfrm>
          <a:prstGeom prst="actionButtonBeginning">
            <a:avLst/>
          </a:prstGeom>
          <a:noFill/>
          <a:ln w="9525">
            <a:noFill/>
            <a:miter lim="800000"/>
            <a:headEnd/>
            <a:tailEnd/>
          </a:ln>
        </p:spPr>
        <p:txBody>
          <a:bodyPr wrap="none" anchor="ctr"/>
          <a:lstStyle/>
          <a:p>
            <a:endParaRPr lang="zh-CN" altLang="en-US" sz="2800"/>
          </a:p>
        </p:txBody>
      </p:sp>
      <p:sp>
        <p:nvSpPr>
          <p:cNvPr id="25606" name="Rectangle 5"/>
          <p:cNvSpPr>
            <a:spLocks noChangeArrowheads="1"/>
          </p:cNvSpPr>
          <p:nvPr/>
        </p:nvSpPr>
        <p:spPr bwMode="auto">
          <a:xfrm>
            <a:off x="76200" y="162580"/>
            <a:ext cx="4317207" cy="523220"/>
          </a:xfrm>
          <a:prstGeom prst="rect">
            <a:avLst/>
          </a:prstGeom>
          <a:noFill/>
          <a:ln w="9525">
            <a:noFill/>
            <a:miter lim="800000"/>
            <a:headEnd/>
            <a:tailEnd/>
          </a:ln>
        </p:spPr>
        <p:txBody>
          <a:bodyPr wrap="none">
            <a:spAutoFit/>
          </a:bodyPr>
          <a:lstStyle/>
          <a:p>
            <a:pPr defTabSz="762000">
              <a:spcBef>
                <a:spcPct val="20000"/>
              </a:spcBef>
              <a:buClr>
                <a:schemeClr val="hlink"/>
              </a:buClr>
            </a:pPr>
            <a:r>
              <a:rPr kumimoji="1" lang="en-US" altLang="zh-CN" sz="2800" dirty="0" smtClean="0">
                <a:solidFill>
                  <a:srgbClr val="0000FF"/>
                </a:solidFill>
                <a:latin typeface="Times New Roman" pitchFamily="18" charset="0"/>
              </a:rPr>
              <a:t>3.  </a:t>
            </a:r>
            <a:r>
              <a:rPr kumimoji="1" lang="zh-CN" altLang="en-US" sz="2800" dirty="0" smtClean="0">
                <a:solidFill>
                  <a:srgbClr val="0000FF"/>
                </a:solidFill>
                <a:latin typeface="Times New Roman" pitchFamily="18" charset="0"/>
              </a:rPr>
              <a:t>晶</a:t>
            </a:r>
            <a:r>
              <a:rPr kumimoji="1" lang="zh-CN" altLang="en-US" sz="2800" dirty="0">
                <a:solidFill>
                  <a:srgbClr val="0000FF"/>
                </a:solidFill>
                <a:latin typeface="Times New Roman" pitchFamily="18" charset="0"/>
              </a:rPr>
              <a:t>体场稳定化能</a:t>
            </a:r>
            <a:r>
              <a:rPr kumimoji="1" lang="en-US" altLang="zh-CN" sz="2800" dirty="0">
                <a:solidFill>
                  <a:srgbClr val="0000FF"/>
                </a:solidFill>
                <a:latin typeface="Times New Roman" pitchFamily="18" charset="0"/>
              </a:rPr>
              <a:t>(CFSE)</a:t>
            </a:r>
          </a:p>
        </p:txBody>
      </p:sp>
      <p:graphicFrame>
        <p:nvGraphicFramePr>
          <p:cNvPr id="25602" name="Object 6"/>
          <p:cNvGraphicFramePr>
            <a:graphicFrameLocks noChangeAspect="1"/>
          </p:cNvGraphicFramePr>
          <p:nvPr/>
        </p:nvGraphicFramePr>
        <p:xfrm>
          <a:off x="1447800" y="2743200"/>
          <a:ext cx="6934200" cy="3517900"/>
        </p:xfrm>
        <a:graphic>
          <a:graphicData uri="http://schemas.openxmlformats.org/presentationml/2006/ole">
            <p:oleObj spid="_x0000_s25602" name="CS ChemDraw Drawing" r:id="rId4" imgW="3436560" imgH="1823400" progId="">
              <p:embed/>
            </p:oleObj>
          </a:graphicData>
        </a:graphic>
      </p:graphicFrame>
      <p:sp>
        <p:nvSpPr>
          <p:cNvPr id="7" name="矩形 6"/>
          <p:cNvSpPr/>
          <p:nvPr/>
        </p:nvSpPr>
        <p:spPr>
          <a:xfrm>
            <a:off x="533400" y="1981200"/>
            <a:ext cx="4038600" cy="1237262"/>
          </a:xfrm>
          <a:prstGeom prst="rect">
            <a:avLst/>
          </a:prstGeom>
        </p:spPr>
        <p:txBody>
          <a:bodyPr wrap="square">
            <a:spAutoFit/>
          </a:bodyPr>
          <a:lstStyle/>
          <a:p>
            <a:pPr>
              <a:lnSpc>
                <a:spcPct val="130000"/>
              </a:lnSpc>
              <a:spcBef>
                <a:spcPct val="50000"/>
              </a:spcBef>
            </a:pPr>
            <a:r>
              <a:rPr lang="zh-CN" altLang="en-US" dirty="0" smtClean="0"/>
              <a:t> </a:t>
            </a:r>
            <a:r>
              <a:rPr lang="zh-CN" altLang="en-US" sz="2400" dirty="0" smtClean="0">
                <a:latin typeface="Times New Roman" pitchFamily="18" charset="0"/>
                <a:ea typeface="+mn-ea"/>
                <a:cs typeface="Times New Roman" pitchFamily="18" charset="0"/>
              </a:rPr>
              <a:t>由</a:t>
            </a:r>
            <a:r>
              <a:rPr lang="en-US" altLang="zh-CN" sz="2400" i="1" dirty="0" smtClean="0">
                <a:latin typeface="Times New Roman" pitchFamily="18" charset="0"/>
                <a:ea typeface="+mn-ea"/>
                <a:cs typeface="Times New Roman" pitchFamily="18" charset="0"/>
              </a:rPr>
              <a:t>E</a:t>
            </a:r>
            <a:r>
              <a:rPr lang="zh-CN" altLang="en-US" sz="2400" baseline="-25000" dirty="0" smtClean="0">
                <a:latin typeface="Times New Roman" pitchFamily="18" charset="0"/>
                <a:ea typeface="+mn-ea"/>
                <a:cs typeface="Times New Roman" pitchFamily="18" charset="0"/>
              </a:rPr>
              <a:t>球</a:t>
            </a:r>
            <a:r>
              <a:rPr lang="zh-CN" altLang="en-US" sz="2400" dirty="0" smtClean="0">
                <a:latin typeface="Times New Roman" pitchFamily="18" charset="0"/>
                <a:ea typeface="+mn-ea"/>
                <a:cs typeface="Times New Roman" pitchFamily="18" charset="0"/>
              </a:rPr>
              <a:t>＝</a:t>
            </a:r>
            <a:r>
              <a:rPr lang="en-US" altLang="zh-CN" sz="2400" dirty="0" smtClean="0">
                <a:latin typeface="Times New Roman" pitchFamily="18" charset="0"/>
                <a:ea typeface="+mn-ea"/>
                <a:cs typeface="Times New Roman" pitchFamily="18" charset="0"/>
              </a:rPr>
              <a:t>0</a:t>
            </a:r>
            <a:r>
              <a:rPr lang="zh-CN" altLang="en-US" sz="2400" dirty="0" smtClean="0">
                <a:latin typeface="Times New Roman" pitchFamily="18" charset="0"/>
                <a:ea typeface="+mn-ea"/>
                <a:cs typeface="Times New Roman" pitchFamily="18" charset="0"/>
              </a:rPr>
              <a:t>，则</a:t>
            </a:r>
            <a:r>
              <a:rPr lang="en-US" altLang="zh-CN" sz="2400" dirty="0" smtClean="0">
                <a:latin typeface="Times New Roman" pitchFamily="18" charset="0"/>
                <a:ea typeface="+mn-ea"/>
                <a:cs typeface="Times New Roman" pitchFamily="18" charset="0"/>
              </a:rPr>
              <a:t>: </a:t>
            </a:r>
          </a:p>
          <a:p>
            <a:pPr>
              <a:lnSpc>
                <a:spcPct val="130000"/>
              </a:lnSpc>
              <a:spcBef>
                <a:spcPct val="50000"/>
              </a:spcBef>
            </a:pPr>
            <a:r>
              <a:rPr lang="en-US" altLang="zh-CN" sz="2400" dirty="0" smtClean="0">
                <a:latin typeface="Times New Roman" pitchFamily="18" charset="0"/>
                <a:ea typeface="+mn-ea"/>
                <a:cs typeface="Times New Roman" pitchFamily="18" charset="0"/>
              </a:rPr>
              <a:t>CFSE </a:t>
            </a:r>
            <a:r>
              <a:rPr lang="zh-CN" altLang="en-US" sz="2400" dirty="0" smtClean="0">
                <a:latin typeface="Times New Roman" pitchFamily="18" charset="0"/>
                <a:ea typeface="+mn-ea"/>
                <a:cs typeface="Times New Roman" pitchFamily="18" charset="0"/>
              </a:rPr>
              <a:t>＝ </a:t>
            </a:r>
            <a:r>
              <a:rPr lang="en-US" altLang="zh-CN" sz="2400" i="1" dirty="0" smtClean="0">
                <a:latin typeface="Times New Roman" pitchFamily="18" charset="0"/>
                <a:ea typeface="+mn-ea"/>
                <a:cs typeface="Times New Roman" pitchFamily="18" charset="0"/>
              </a:rPr>
              <a:t>E</a:t>
            </a:r>
            <a:r>
              <a:rPr lang="zh-CN" altLang="en-US" sz="2400" baseline="-25000" dirty="0" smtClean="0">
                <a:latin typeface="Times New Roman" pitchFamily="18" charset="0"/>
                <a:ea typeface="+mn-ea"/>
                <a:cs typeface="Times New Roman" pitchFamily="18" charset="0"/>
              </a:rPr>
              <a:t>球</a:t>
            </a:r>
            <a:r>
              <a:rPr lang="zh-CN" altLang="en-US" sz="2400" dirty="0" smtClean="0">
                <a:latin typeface="Times New Roman" pitchFamily="18" charset="0"/>
                <a:ea typeface="+mn-ea"/>
                <a:cs typeface="Times New Roman" pitchFamily="18" charset="0"/>
              </a:rPr>
              <a:t>－</a:t>
            </a:r>
            <a:r>
              <a:rPr lang="en-US" altLang="zh-CN" sz="2400" i="1" dirty="0" smtClean="0">
                <a:latin typeface="Times New Roman" pitchFamily="18" charset="0"/>
                <a:ea typeface="+mn-ea"/>
                <a:cs typeface="Times New Roman" pitchFamily="18" charset="0"/>
              </a:rPr>
              <a:t>E</a:t>
            </a:r>
            <a:r>
              <a:rPr lang="zh-CN" altLang="en-US" sz="2400" baseline="-25000" dirty="0" smtClean="0">
                <a:latin typeface="Times New Roman" pitchFamily="18" charset="0"/>
                <a:ea typeface="+mn-ea"/>
                <a:cs typeface="Times New Roman" pitchFamily="18" charset="0"/>
              </a:rPr>
              <a:t>晶</a:t>
            </a:r>
            <a:r>
              <a:rPr lang="zh-CN" altLang="en-US" sz="2400" dirty="0" smtClean="0">
                <a:latin typeface="Times New Roman" pitchFamily="18" charset="0"/>
                <a:ea typeface="+mn-ea"/>
                <a:cs typeface="Times New Roman" pitchFamily="18" charset="0"/>
              </a:rPr>
              <a:t> ＝ </a:t>
            </a:r>
            <a:r>
              <a:rPr lang="en-US" altLang="zh-CN" sz="2400" dirty="0" smtClean="0">
                <a:latin typeface="Times New Roman" pitchFamily="18" charset="0"/>
                <a:ea typeface="+mn-ea"/>
                <a:cs typeface="Times New Roman" pitchFamily="18" charset="0"/>
              </a:rPr>
              <a:t>0 </a:t>
            </a:r>
            <a:r>
              <a:rPr lang="zh-CN" altLang="en-US" sz="2400" dirty="0" smtClean="0">
                <a:latin typeface="Times New Roman" pitchFamily="18" charset="0"/>
                <a:ea typeface="+mn-ea"/>
                <a:cs typeface="Times New Roman" pitchFamily="18" charset="0"/>
              </a:rPr>
              <a:t>－ </a:t>
            </a:r>
            <a:r>
              <a:rPr lang="en-US" altLang="zh-CN" sz="2400" i="1" dirty="0" smtClean="0">
                <a:latin typeface="Times New Roman" pitchFamily="18" charset="0"/>
                <a:ea typeface="+mn-ea"/>
                <a:cs typeface="Times New Roman" pitchFamily="18" charset="0"/>
              </a:rPr>
              <a:t>E</a:t>
            </a:r>
            <a:r>
              <a:rPr lang="zh-CN" altLang="en-US" sz="2400" baseline="-25000" dirty="0" smtClean="0">
                <a:latin typeface="Times New Roman" pitchFamily="18" charset="0"/>
                <a:ea typeface="+mn-ea"/>
                <a:cs typeface="Times New Roman" pitchFamily="18" charset="0"/>
              </a:rPr>
              <a:t>晶</a:t>
            </a:r>
            <a:r>
              <a:rPr lang="zh-CN" altLang="en-US" sz="2400" dirty="0" smtClean="0">
                <a:latin typeface="Times New Roman" pitchFamily="18" charset="0"/>
                <a:ea typeface="+mn-ea"/>
                <a:cs typeface="Times New Roman" pitchFamily="18" charset="0"/>
              </a:rPr>
              <a:t> </a:t>
            </a:r>
            <a:endParaRPr lang="zh-CN" altLang="en-US" sz="2400" dirty="0">
              <a:latin typeface="Times New Roman" pitchFamily="18" charset="0"/>
              <a:ea typeface="+mn-ea"/>
              <a:cs typeface="Times New Roman" pitchFamily="18" charset="0"/>
            </a:endParaRPr>
          </a:p>
        </p:txBody>
      </p:sp>
      <p:sp>
        <p:nvSpPr>
          <p:cNvPr id="8" name="灯片编号占位符 7"/>
          <p:cNvSpPr>
            <a:spLocks noGrp="1"/>
          </p:cNvSpPr>
          <p:nvPr>
            <p:ph type="sldNum" sz="quarter" idx="12"/>
          </p:nvPr>
        </p:nvSpPr>
        <p:spPr/>
        <p:txBody>
          <a:bodyPr/>
          <a:lstStyle/>
          <a:p>
            <a:pPr>
              <a:defRPr/>
            </a:pPr>
            <a:fld id="{EED8E905-4C08-41A9-AB64-13BBDC64667F}" type="slidenum">
              <a:rPr lang="en-US" altLang="zh-CN" smtClean="0"/>
              <a:pPr>
                <a:defRPr/>
              </a:pPr>
              <a:t>55</a:t>
            </a:fld>
            <a:endParaRPr lang="en-US" altLang="zh-CN"/>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228600"/>
            <a:ext cx="3276600" cy="685800"/>
          </a:xfrm>
        </p:spPr>
        <p:txBody>
          <a:bodyPr/>
          <a:lstStyle/>
          <a:p>
            <a:pPr algn="l" eaLnBrk="1" hangingPunct="1"/>
            <a:r>
              <a:rPr lang="en-US" altLang="zh-CN" sz="2800" b="1" dirty="0" smtClean="0">
                <a:solidFill>
                  <a:srgbClr val="0000FF"/>
                </a:solidFill>
                <a:latin typeface="Times New Roman" pitchFamily="18" charset="0"/>
                <a:cs typeface="Times New Roman" pitchFamily="18" charset="0"/>
              </a:rPr>
              <a:t>(1)  </a:t>
            </a:r>
            <a:r>
              <a:rPr lang="en-US" altLang="zh-CN" sz="2800" b="1" dirty="0" smtClean="0">
                <a:solidFill>
                  <a:srgbClr val="0000FF"/>
                </a:solidFill>
                <a:latin typeface="Times New Roman" pitchFamily="18" charset="0"/>
              </a:rPr>
              <a:t>*CFSE</a:t>
            </a:r>
            <a:r>
              <a:rPr lang="zh-CN" altLang="en-US" sz="2800" b="1" dirty="0" smtClean="0">
                <a:solidFill>
                  <a:srgbClr val="0000FF"/>
                </a:solidFill>
                <a:latin typeface="Times New Roman" pitchFamily="18" charset="0"/>
              </a:rPr>
              <a:t>的计算</a:t>
            </a:r>
          </a:p>
        </p:txBody>
      </p:sp>
      <p:sp>
        <p:nvSpPr>
          <p:cNvPr id="40963" name="Text Box 3"/>
          <p:cNvSpPr txBox="1">
            <a:spLocks noChangeArrowheads="1"/>
          </p:cNvSpPr>
          <p:nvPr/>
        </p:nvSpPr>
        <p:spPr bwMode="auto">
          <a:xfrm>
            <a:off x="609600" y="3810000"/>
            <a:ext cx="6705600" cy="2200602"/>
          </a:xfrm>
          <a:prstGeom prst="rect">
            <a:avLst/>
          </a:prstGeom>
          <a:noFill/>
          <a:ln w="12700">
            <a:noFill/>
            <a:miter lim="800000"/>
            <a:headEnd/>
            <a:tailEnd/>
          </a:ln>
        </p:spPr>
        <p:txBody>
          <a:bodyPr wrap="square" anchor="ctr">
            <a:spAutoFit/>
          </a:bodyPr>
          <a:lstStyle/>
          <a:p>
            <a:pPr defTabSz="762000" eaLnBrk="0" hangingPunct="0">
              <a:spcBef>
                <a:spcPts val="600"/>
              </a:spcBef>
            </a:pPr>
            <a:r>
              <a:rPr kumimoji="1" lang="zh-CN" altLang="en-US" sz="2800" dirty="0">
                <a:solidFill>
                  <a:srgbClr val="0000FF"/>
                </a:solidFill>
                <a:latin typeface="Times New Roman" pitchFamily="18" charset="0"/>
              </a:rPr>
              <a:t>例</a:t>
            </a:r>
            <a:r>
              <a:rPr kumimoji="1" lang="zh-CN" altLang="en-US" sz="2800" dirty="0" smtClean="0">
                <a:solidFill>
                  <a:srgbClr val="0000FF"/>
                </a:solidFill>
                <a:latin typeface="Times New Roman" pitchFamily="18" charset="0"/>
              </a:rPr>
              <a:t>：  </a:t>
            </a:r>
            <a:r>
              <a:rPr kumimoji="1" lang="en-US" altLang="zh-CN" sz="2800" dirty="0" smtClean="0">
                <a:solidFill>
                  <a:srgbClr val="FF0000"/>
                </a:solidFill>
                <a:latin typeface="Times New Roman" pitchFamily="18" charset="0"/>
              </a:rPr>
              <a:t>[</a:t>
            </a:r>
            <a:r>
              <a:rPr kumimoji="1" lang="en-US" altLang="zh-CN" sz="2800" dirty="0">
                <a:solidFill>
                  <a:srgbClr val="FF0000"/>
                </a:solidFill>
                <a:latin typeface="Times New Roman" pitchFamily="18" charset="0"/>
              </a:rPr>
              <a:t>Cr(H</a:t>
            </a:r>
            <a:r>
              <a:rPr kumimoji="1" lang="en-US" altLang="zh-CN" sz="2800" baseline="-25000" dirty="0">
                <a:solidFill>
                  <a:srgbClr val="FF0000"/>
                </a:solidFill>
                <a:latin typeface="Times New Roman" pitchFamily="18" charset="0"/>
              </a:rPr>
              <a:t>2</a:t>
            </a:r>
            <a:r>
              <a:rPr kumimoji="1" lang="en-US" altLang="zh-CN" sz="2800" dirty="0">
                <a:solidFill>
                  <a:srgbClr val="FF0000"/>
                </a:solidFill>
                <a:latin typeface="Times New Roman" pitchFamily="18" charset="0"/>
              </a:rPr>
              <a:t>O)</a:t>
            </a:r>
            <a:r>
              <a:rPr kumimoji="1" lang="en-US" altLang="zh-CN" sz="2800" baseline="-25000" dirty="0">
                <a:solidFill>
                  <a:srgbClr val="FF0000"/>
                </a:solidFill>
                <a:latin typeface="Times New Roman" pitchFamily="18" charset="0"/>
              </a:rPr>
              <a:t>6</a:t>
            </a:r>
            <a:r>
              <a:rPr kumimoji="1" lang="en-US" altLang="zh-CN" sz="2800" dirty="0">
                <a:solidFill>
                  <a:srgbClr val="FF0000"/>
                </a:solidFill>
                <a:latin typeface="Times New Roman" pitchFamily="18" charset="0"/>
              </a:rPr>
              <a:t>]</a:t>
            </a:r>
            <a:r>
              <a:rPr kumimoji="1" lang="en-US" altLang="zh-CN" sz="2800" baseline="30000" dirty="0">
                <a:solidFill>
                  <a:srgbClr val="FF0000"/>
                </a:solidFill>
                <a:latin typeface="Times New Roman" pitchFamily="18" charset="0"/>
              </a:rPr>
              <a:t>3+     </a:t>
            </a:r>
            <a:r>
              <a:rPr kumimoji="1" lang="en-US" altLang="zh-CN" sz="2800" dirty="0">
                <a:solidFill>
                  <a:srgbClr val="FF0000"/>
                </a:solidFill>
                <a:latin typeface="Times New Roman" pitchFamily="18" charset="0"/>
              </a:rPr>
              <a:t>t</a:t>
            </a:r>
            <a:r>
              <a:rPr kumimoji="1" lang="en-US" altLang="zh-CN" sz="2800" baseline="-25000" dirty="0">
                <a:solidFill>
                  <a:srgbClr val="FF0000"/>
                </a:solidFill>
                <a:latin typeface="Times New Roman" pitchFamily="18" charset="0"/>
              </a:rPr>
              <a:t>2g</a:t>
            </a:r>
            <a:r>
              <a:rPr kumimoji="1" lang="en-US" altLang="zh-CN" sz="2800" baseline="30000" dirty="0">
                <a:solidFill>
                  <a:srgbClr val="FF0000"/>
                </a:solidFill>
                <a:latin typeface="Times New Roman" pitchFamily="18" charset="0"/>
              </a:rPr>
              <a:t>3</a:t>
            </a:r>
            <a:r>
              <a:rPr kumimoji="1" lang="en-US" altLang="zh-CN" sz="2800" dirty="0">
                <a:solidFill>
                  <a:srgbClr val="FF0000"/>
                </a:solidFill>
                <a:latin typeface="Times New Roman" pitchFamily="18" charset="0"/>
              </a:rPr>
              <a:t>e</a:t>
            </a:r>
            <a:r>
              <a:rPr kumimoji="1" lang="en-US" altLang="zh-CN" sz="2800" baseline="-25000" dirty="0">
                <a:solidFill>
                  <a:srgbClr val="FF0000"/>
                </a:solidFill>
                <a:latin typeface="Times New Roman" pitchFamily="18" charset="0"/>
              </a:rPr>
              <a:t>g</a:t>
            </a:r>
            <a:r>
              <a:rPr kumimoji="1" lang="en-US" altLang="zh-CN" sz="2800" baseline="30000" dirty="0">
                <a:solidFill>
                  <a:srgbClr val="FF0000"/>
                </a:solidFill>
                <a:latin typeface="Times New Roman" pitchFamily="18" charset="0"/>
              </a:rPr>
              <a:t>0</a:t>
            </a:r>
            <a:endParaRPr kumimoji="1" lang="en-US" altLang="zh-CN" sz="2800" dirty="0">
              <a:solidFill>
                <a:srgbClr val="FF0000"/>
              </a:solidFill>
              <a:latin typeface="Times New Roman" pitchFamily="18" charset="0"/>
            </a:endParaRPr>
          </a:p>
          <a:p>
            <a:pPr defTabSz="762000" eaLnBrk="0" hangingPunct="0">
              <a:spcBef>
                <a:spcPts val="600"/>
              </a:spcBef>
            </a:pPr>
            <a:r>
              <a:rPr kumimoji="1" lang="en-US" altLang="zh-CN" sz="2800" dirty="0">
                <a:solidFill>
                  <a:srgbClr val="000000"/>
                </a:solidFill>
                <a:latin typeface="Times New Roman" pitchFamily="18" charset="0"/>
              </a:rPr>
              <a:t>       </a:t>
            </a:r>
            <a:r>
              <a:rPr kumimoji="1" lang="en-US" altLang="zh-CN" sz="2800" dirty="0" smtClean="0">
                <a:solidFill>
                  <a:srgbClr val="000000"/>
                </a:solidFill>
                <a:latin typeface="Times New Roman" pitchFamily="18" charset="0"/>
              </a:rPr>
              <a:t>   CFSE </a:t>
            </a:r>
            <a:r>
              <a:rPr kumimoji="1" lang="en-US" altLang="zh-CN" sz="2800" dirty="0">
                <a:solidFill>
                  <a:srgbClr val="000000"/>
                </a:solidFill>
                <a:latin typeface="Times New Roman" pitchFamily="18" charset="0"/>
              </a:rPr>
              <a:t>= 3×(-4</a:t>
            </a:r>
            <a:r>
              <a:rPr kumimoji="1" lang="en-US" altLang="zh-CN" sz="2800" i="1" dirty="0">
                <a:solidFill>
                  <a:srgbClr val="000000"/>
                </a:solidFill>
                <a:latin typeface="Times New Roman" pitchFamily="18" charset="0"/>
              </a:rPr>
              <a:t>Dq</a:t>
            </a:r>
            <a:r>
              <a:rPr kumimoji="1" lang="en-US" altLang="zh-CN" sz="2800" dirty="0">
                <a:solidFill>
                  <a:srgbClr val="000000"/>
                </a:solidFill>
                <a:latin typeface="Times New Roman" pitchFamily="18" charset="0"/>
              </a:rPr>
              <a:t>) = -12</a:t>
            </a:r>
            <a:r>
              <a:rPr kumimoji="1" lang="en-US" altLang="zh-CN" sz="2800" i="1" dirty="0">
                <a:solidFill>
                  <a:srgbClr val="000000"/>
                </a:solidFill>
                <a:latin typeface="Times New Roman" pitchFamily="18" charset="0"/>
              </a:rPr>
              <a:t>Dq</a:t>
            </a:r>
          </a:p>
          <a:p>
            <a:pPr defTabSz="762000" eaLnBrk="0" hangingPunct="0">
              <a:spcBef>
                <a:spcPts val="1800"/>
              </a:spcBef>
            </a:pPr>
            <a:r>
              <a:rPr kumimoji="1" lang="en-US" altLang="zh-CN" sz="2800" dirty="0">
                <a:solidFill>
                  <a:srgbClr val="000000"/>
                </a:solidFill>
                <a:latin typeface="Times New Roman" pitchFamily="18" charset="0"/>
              </a:rPr>
              <a:t>       </a:t>
            </a:r>
            <a:r>
              <a:rPr kumimoji="1" lang="en-US" altLang="zh-CN" sz="2800" dirty="0" smtClean="0">
                <a:solidFill>
                  <a:srgbClr val="000000"/>
                </a:solidFill>
                <a:latin typeface="Times New Roman" pitchFamily="18" charset="0"/>
              </a:rPr>
              <a:t>   </a:t>
            </a:r>
            <a:r>
              <a:rPr kumimoji="1" lang="en-US" altLang="zh-CN" sz="2800" dirty="0">
                <a:solidFill>
                  <a:srgbClr val="FF0000"/>
                </a:solidFill>
                <a:latin typeface="Times New Roman" pitchFamily="18" charset="0"/>
              </a:rPr>
              <a:t>[CoF</a:t>
            </a:r>
            <a:r>
              <a:rPr kumimoji="1" lang="en-US" altLang="zh-CN" sz="2800" baseline="-25000" dirty="0">
                <a:solidFill>
                  <a:srgbClr val="FF0000"/>
                </a:solidFill>
                <a:latin typeface="Times New Roman" pitchFamily="18" charset="0"/>
              </a:rPr>
              <a:t>6</a:t>
            </a:r>
            <a:r>
              <a:rPr kumimoji="1" lang="en-US" altLang="zh-CN" sz="2800" dirty="0">
                <a:solidFill>
                  <a:srgbClr val="FF0000"/>
                </a:solidFill>
                <a:latin typeface="Times New Roman" pitchFamily="18" charset="0"/>
              </a:rPr>
              <a:t>]</a:t>
            </a:r>
            <a:r>
              <a:rPr kumimoji="1" lang="en-US" altLang="zh-CN" sz="2800" baseline="30000" dirty="0">
                <a:solidFill>
                  <a:srgbClr val="FF0000"/>
                </a:solidFill>
                <a:latin typeface="Times New Roman" pitchFamily="18" charset="0"/>
              </a:rPr>
              <a:t>3-     </a:t>
            </a:r>
            <a:r>
              <a:rPr kumimoji="1" lang="en-US" altLang="zh-CN" sz="2800" dirty="0">
                <a:solidFill>
                  <a:srgbClr val="FF0000"/>
                </a:solidFill>
                <a:latin typeface="Times New Roman" pitchFamily="18" charset="0"/>
              </a:rPr>
              <a:t>t</a:t>
            </a:r>
            <a:r>
              <a:rPr kumimoji="1" lang="en-US" altLang="zh-CN" sz="2800" baseline="-25000" dirty="0">
                <a:solidFill>
                  <a:srgbClr val="FF0000"/>
                </a:solidFill>
                <a:latin typeface="Times New Roman" pitchFamily="18" charset="0"/>
              </a:rPr>
              <a:t>2g</a:t>
            </a:r>
            <a:r>
              <a:rPr kumimoji="1" lang="en-US" altLang="zh-CN" sz="2800" baseline="30000" dirty="0">
                <a:solidFill>
                  <a:srgbClr val="FF0000"/>
                </a:solidFill>
                <a:latin typeface="Times New Roman" pitchFamily="18" charset="0"/>
              </a:rPr>
              <a:t>4</a:t>
            </a:r>
            <a:r>
              <a:rPr kumimoji="1" lang="en-US" altLang="zh-CN" sz="2800" dirty="0">
                <a:solidFill>
                  <a:srgbClr val="FF0000"/>
                </a:solidFill>
                <a:latin typeface="Times New Roman" pitchFamily="18" charset="0"/>
              </a:rPr>
              <a:t>e</a:t>
            </a:r>
            <a:r>
              <a:rPr kumimoji="1" lang="en-US" altLang="zh-CN" sz="2800" baseline="-25000" dirty="0">
                <a:solidFill>
                  <a:srgbClr val="FF0000"/>
                </a:solidFill>
                <a:latin typeface="Times New Roman" pitchFamily="18" charset="0"/>
              </a:rPr>
              <a:t>g</a:t>
            </a:r>
            <a:r>
              <a:rPr kumimoji="1" lang="en-US" altLang="zh-CN" sz="2800" baseline="30000" dirty="0">
                <a:solidFill>
                  <a:srgbClr val="FF0000"/>
                </a:solidFill>
                <a:latin typeface="Times New Roman" pitchFamily="18" charset="0"/>
              </a:rPr>
              <a:t>2</a:t>
            </a:r>
            <a:endParaRPr kumimoji="1" lang="en-US" altLang="zh-CN" sz="2800" dirty="0">
              <a:solidFill>
                <a:srgbClr val="FF0000"/>
              </a:solidFill>
              <a:latin typeface="Times New Roman" pitchFamily="18" charset="0"/>
            </a:endParaRPr>
          </a:p>
          <a:p>
            <a:pPr defTabSz="762000" eaLnBrk="0" hangingPunct="0">
              <a:spcBef>
                <a:spcPts val="600"/>
              </a:spcBef>
            </a:pPr>
            <a:r>
              <a:rPr kumimoji="1" lang="en-US" altLang="zh-CN" sz="2800" dirty="0">
                <a:solidFill>
                  <a:srgbClr val="000000"/>
                </a:solidFill>
                <a:latin typeface="Times New Roman" pitchFamily="18" charset="0"/>
              </a:rPr>
              <a:t>        </a:t>
            </a:r>
            <a:r>
              <a:rPr kumimoji="1" lang="en-US" altLang="zh-CN" sz="2800" dirty="0" smtClean="0">
                <a:solidFill>
                  <a:srgbClr val="000000"/>
                </a:solidFill>
                <a:latin typeface="Times New Roman" pitchFamily="18" charset="0"/>
              </a:rPr>
              <a:t>  CFSE </a:t>
            </a:r>
            <a:r>
              <a:rPr kumimoji="1" lang="en-US" altLang="zh-CN" sz="2800" dirty="0">
                <a:solidFill>
                  <a:srgbClr val="000000"/>
                </a:solidFill>
                <a:latin typeface="Times New Roman" pitchFamily="18" charset="0"/>
              </a:rPr>
              <a:t>= 4×(-4</a:t>
            </a:r>
            <a:r>
              <a:rPr kumimoji="1" lang="en-US" altLang="zh-CN" sz="2800" i="1" dirty="0">
                <a:solidFill>
                  <a:srgbClr val="000000"/>
                </a:solidFill>
                <a:latin typeface="Times New Roman" pitchFamily="18" charset="0"/>
              </a:rPr>
              <a:t>Dq</a:t>
            </a:r>
            <a:r>
              <a:rPr kumimoji="1" lang="en-US" altLang="zh-CN" sz="2800" dirty="0">
                <a:solidFill>
                  <a:srgbClr val="000000"/>
                </a:solidFill>
                <a:latin typeface="Times New Roman" pitchFamily="18" charset="0"/>
              </a:rPr>
              <a:t>) + 2×6</a:t>
            </a:r>
            <a:r>
              <a:rPr kumimoji="1" lang="en-US" altLang="zh-CN" sz="2800" i="1" dirty="0">
                <a:solidFill>
                  <a:srgbClr val="000000"/>
                </a:solidFill>
                <a:latin typeface="Times New Roman" pitchFamily="18" charset="0"/>
              </a:rPr>
              <a:t>Dq </a:t>
            </a:r>
            <a:r>
              <a:rPr kumimoji="1" lang="en-US" altLang="zh-CN" sz="2800" dirty="0">
                <a:solidFill>
                  <a:srgbClr val="000000"/>
                </a:solidFill>
                <a:latin typeface="Times New Roman" pitchFamily="18" charset="0"/>
              </a:rPr>
              <a:t>= -4</a:t>
            </a:r>
            <a:r>
              <a:rPr kumimoji="1" lang="en-US" altLang="zh-CN" sz="2800" i="1" dirty="0">
                <a:solidFill>
                  <a:srgbClr val="000000"/>
                </a:solidFill>
                <a:latin typeface="Times New Roman" pitchFamily="18" charset="0"/>
              </a:rPr>
              <a:t>Dq</a:t>
            </a:r>
          </a:p>
        </p:txBody>
      </p:sp>
      <p:sp>
        <p:nvSpPr>
          <p:cNvPr id="26629" name="Text Box 4"/>
          <p:cNvSpPr txBox="1">
            <a:spLocks noChangeArrowheads="1"/>
          </p:cNvSpPr>
          <p:nvPr/>
        </p:nvSpPr>
        <p:spPr bwMode="auto">
          <a:xfrm>
            <a:off x="1219200" y="1066800"/>
            <a:ext cx="6705600" cy="1169551"/>
          </a:xfrm>
          <a:prstGeom prst="rect">
            <a:avLst/>
          </a:prstGeom>
          <a:noFill/>
          <a:ln w="12700">
            <a:noFill/>
            <a:miter lim="800000"/>
            <a:headEnd/>
            <a:tailEnd/>
          </a:ln>
        </p:spPr>
        <p:txBody>
          <a:bodyPr wrap="square" anchor="ctr">
            <a:spAutoFit/>
          </a:bodyPr>
          <a:lstStyle/>
          <a:p>
            <a:pPr defTabSz="762000" eaLnBrk="0" hangingPunct="0">
              <a:spcBef>
                <a:spcPct val="50000"/>
              </a:spcBef>
            </a:pPr>
            <a:r>
              <a:rPr kumimoji="1" lang="en-US" altLang="zh-CN" sz="2800" dirty="0">
                <a:latin typeface="Times New Roman" pitchFamily="18" charset="0"/>
              </a:rPr>
              <a:t>CFSE = </a:t>
            </a:r>
            <a:r>
              <a:rPr kumimoji="1" lang="en-US" altLang="zh-CN" sz="2800" i="1" dirty="0" smtClean="0">
                <a:latin typeface="Times New Roman" pitchFamily="18" charset="0"/>
              </a:rPr>
              <a:t>n</a:t>
            </a:r>
            <a:r>
              <a:rPr kumimoji="1" lang="en-US" altLang="zh-CN" sz="2800" baseline="-25000" dirty="0" smtClean="0">
                <a:latin typeface="Times New Roman" pitchFamily="18" charset="0"/>
              </a:rPr>
              <a:t>1 </a:t>
            </a:r>
            <a:r>
              <a:rPr kumimoji="1" lang="en-US" altLang="zh-CN" sz="2800" i="1" dirty="0" smtClean="0">
                <a:latin typeface="Times New Roman" pitchFamily="18" charset="0"/>
              </a:rPr>
              <a:t>E</a:t>
            </a:r>
            <a:r>
              <a:rPr kumimoji="1" lang="en-US" altLang="zh-CN" sz="2800" dirty="0">
                <a:latin typeface="Times New Roman" pitchFamily="18" charset="0"/>
              </a:rPr>
              <a:t>( t</a:t>
            </a:r>
            <a:r>
              <a:rPr kumimoji="1" lang="en-US" altLang="zh-CN" sz="2800" baseline="-10000" dirty="0">
                <a:latin typeface="Times New Roman" pitchFamily="18" charset="0"/>
              </a:rPr>
              <a:t>2g</a:t>
            </a:r>
            <a:r>
              <a:rPr kumimoji="1" lang="en-US" altLang="zh-CN" sz="2800" dirty="0">
                <a:latin typeface="Times New Roman" pitchFamily="18" charset="0"/>
              </a:rPr>
              <a:t>) + </a:t>
            </a:r>
            <a:r>
              <a:rPr kumimoji="1" lang="en-US" altLang="zh-CN" sz="2800" i="1" dirty="0" smtClean="0">
                <a:latin typeface="Times New Roman" pitchFamily="18" charset="0"/>
              </a:rPr>
              <a:t>n</a:t>
            </a:r>
            <a:r>
              <a:rPr kumimoji="1" lang="en-US" altLang="zh-CN" sz="2800" baseline="-25000" dirty="0" smtClean="0">
                <a:latin typeface="Times New Roman" pitchFamily="18" charset="0"/>
              </a:rPr>
              <a:t>2 </a:t>
            </a:r>
            <a:r>
              <a:rPr kumimoji="1" lang="en-US" altLang="zh-CN" sz="2800" i="1" dirty="0" smtClean="0">
                <a:latin typeface="Times New Roman" pitchFamily="18" charset="0"/>
              </a:rPr>
              <a:t>E</a:t>
            </a:r>
            <a:r>
              <a:rPr kumimoji="1" lang="en-US" altLang="zh-CN" sz="2800" dirty="0" smtClean="0">
                <a:latin typeface="Times New Roman" pitchFamily="18" charset="0"/>
              </a:rPr>
              <a:t> </a:t>
            </a:r>
            <a:r>
              <a:rPr kumimoji="1" lang="en-US" altLang="zh-CN" sz="2800" dirty="0">
                <a:latin typeface="Times New Roman" pitchFamily="18" charset="0"/>
              </a:rPr>
              <a:t>(</a:t>
            </a:r>
            <a:r>
              <a:rPr kumimoji="1" lang="en-US" altLang="zh-CN" sz="2800" dirty="0" err="1">
                <a:latin typeface="Times New Roman" pitchFamily="18" charset="0"/>
              </a:rPr>
              <a:t>e</a:t>
            </a:r>
            <a:r>
              <a:rPr kumimoji="1" lang="en-US" altLang="zh-CN" sz="2800" baseline="-25000" dirty="0" err="1">
                <a:latin typeface="Times New Roman" pitchFamily="18" charset="0"/>
              </a:rPr>
              <a:t>g</a:t>
            </a:r>
            <a:r>
              <a:rPr kumimoji="1" lang="en-US" altLang="zh-CN" sz="2800" dirty="0">
                <a:latin typeface="Times New Roman" pitchFamily="18" charset="0"/>
              </a:rPr>
              <a:t>)</a:t>
            </a:r>
            <a:endParaRPr kumimoji="1" lang="en-US" altLang="zh-CN" sz="2800" i="1" dirty="0">
              <a:latin typeface="Times New Roman" pitchFamily="18" charset="0"/>
            </a:endParaRPr>
          </a:p>
          <a:p>
            <a:pPr defTabSz="762000" eaLnBrk="0" hangingPunct="0">
              <a:spcBef>
                <a:spcPct val="50000"/>
              </a:spcBef>
            </a:pPr>
            <a:r>
              <a:rPr kumimoji="1" lang="en-US" altLang="zh-CN" sz="2800" dirty="0">
                <a:latin typeface="Times New Roman" pitchFamily="18" charset="0"/>
              </a:rPr>
              <a:t>           = </a:t>
            </a:r>
            <a:r>
              <a:rPr kumimoji="1" lang="en-US" altLang="zh-CN" sz="2800" i="1" dirty="0" smtClean="0">
                <a:latin typeface="Times New Roman" pitchFamily="18" charset="0"/>
              </a:rPr>
              <a:t>n</a:t>
            </a:r>
            <a:r>
              <a:rPr kumimoji="1" lang="en-US" altLang="zh-CN" sz="2800" baseline="-25000" dirty="0" smtClean="0">
                <a:latin typeface="Times New Roman" pitchFamily="18" charset="0"/>
              </a:rPr>
              <a:t>1 </a:t>
            </a:r>
            <a:r>
              <a:rPr kumimoji="1" lang="en-US" altLang="zh-CN" sz="2800" dirty="0" smtClean="0">
                <a:latin typeface="Times New Roman" pitchFamily="18" charset="0"/>
              </a:rPr>
              <a:t>(-</a:t>
            </a:r>
            <a:r>
              <a:rPr kumimoji="1" lang="en-US" altLang="zh-CN" sz="2800" dirty="0">
                <a:latin typeface="Times New Roman" pitchFamily="18" charset="0"/>
              </a:rPr>
              <a:t>4</a:t>
            </a:r>
            <a:r>
              <a:rPr kumimoji="1" lang="en-US" altLang="zh-CN" sz="2800" i="1" dirty="0">
                <a:latin typeface="Times New Roman" pitchFamily="18" charset="0"/>
              </a:rPr>
              <a:t>Dq</a:t>
            </a:r>
            <a:r>
              <a:rPr kumimoji="1" lang="en-US" altLang="zh-CN" sz="2800" dirty="0">
                <a:latin typeface="Times New Roman" pitchFamily="18" charset="0"/>
              </a:rPr>
              <a:t>) + </a:t>
            </a:r>
            <a:r>
              <a:rPr kumimoji="1" lang="en-US" altLang="zh-CN" sz="2800" i="1" dirty="0" smtClean="0">
                <a:latin typeface="Times New Roman" pitchFamily="18" charset="0"/>
              </a:rPr>
              <a:t>n</a:t>
            </a:r>
            <a:r>
              <a:rPr kumimoji="1" lang="en-US" altLang="zh-CN" sz="2800" baseline="-25000" dirty="0" smtClean="0">
                <a:latin typeface="Times New Roman" pitchFamily="18" charset="0"/>
              </a:rPr>
              <a:t>2 </a:t>
            </a:r>
            <a:r>
              <a:rPr kumimoji="1" lang="en-US" altLang="zh-CN" sz="2800" dirty="0" smtClean="0">
                <a:latin typeface="Times New Roman" pitchFamily="18" charset="0"/>
              </a:rPr>
              <a:t>(</a:t>
            </a:r>
            <a:r>
              <a:rPr kumimoji="1" lang="en-US" altLang="zh-CN" sz="2800" dirty="0">
                <a:latin typeface="Times New Roman" pitchFamily="18" charset="0"/>
              </a:rPr>
              <a:t>6</a:t>
            </a:r>
            <a:r>
              <a:rPr kumimoji="1" lang="en-US" altLang="zh-CN" sz="2800" i="1" dirty="0">
                <a:latin typeface="Times New Roman" pitchFamily="18" charset="0"/>
              </a:rPr>
              <a:t>Dq</a:t>
            </a:r>
            <a:r>
              <a:rPr kumimoji="1" lang="en-US" altLang="zh-CN" sz="2800" dirty="0">
                <a:latin typeface="Times New Roman" pitchFamily="18" charset="0"/>
              </a:rPr>
              <a:t>)     </a:t>
            </a:r>
            <a:r>
              <a:rPr kumimoji="1" lang="zh-CN" altLang="en-US" sz="2800" dirty="0" smtClean="0">
                <a:latin typeface="Times New Roman" pitchFamily="18" charset="0"/>
              </a:rPr>
              <a:t>（弱</a:t>
            </a:r>
            <a:r>
              <a:rPr kumimoji="1" lang="zh-CN" altLang="en-US" sz="2800" dirty="0">
                <a:latin typeface="Times New Roman" pitchFamily="18" charset="0"/>
              </a:rPr>
              <a:t>场）</a:t>
            </a:r>
            <a:endParaRPr kumimoji="1" lang="zh-CN" altLang="en-US" sz="2800" i="1" dirty="0">
              <a:latin typeface="Times New Roman" pitchFamily="18" charset="0"/>
            </a:endParaRPr>
          </a:p>
        </p:txBody>
      </p:sp>
      <p:graphicFrame>
        <p:nvGraphicFramePr>
          <p:cNvPr id="26626" name="Object 5"/>
          <p:cNvGraphicFramePr>
            <a:graphicFrameLocks noChangeAspect="1"/>
          </p:cNvGraphicFramePr>
          <p:nvPr/>
        </p:nvGraphicFramePr>
        <p:xfrm>
          <a:off x="1669098" y="2438400"/>
          <a:ext cx="4503102" cy="1219200"/>
        </p:xfrm>
        <a:graphic>
          <a:graphicData uri="http://schemas.openxmlformats.org/presentationml/2006/ole">
            <p:oleObj spid="_x0000_s26626" name="Equation" r:id="rId3" imgW="1523880" imgH="419040" progId="">
              <p:embed/>
            </p:oleObj>
          </a:graphicData>
        </a:graphic>
      </p:graphicFrame>
      <p:sp>
        <p:nvSpPr>
          <p:cNvPr id="6" name="灯片编号占位符 5"/>
          <p:cNvSpPr>
            <a:spLocks noGrp="1"/>
          </p:cNvSpPr>
          <p:nvPr>
            <p:ph type="sldNum" sz="quarter" idx="12"/>
          </p:nvPr>
        </p:nvSpPr>
        <p:spPr/>
        <p:txBody>
          <a:bodyPr/>
          <a:lstStyle/>
          <a:p>
            <a:pPr>
              <a:defRPr/>
            </a:pPr>
            <a:fld id="{EED8E905-4C08-41A9-AB64-13BBDC64667F}" type="slidenum">
              <a:rPr lang="en-US" altLang="zh-CN" smtClean="0"/>
              <a:pPr>
                <a:defRPr/>
              </a:pPr>
              <a:t>56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2000"/>
                                        <p:tgtEl>
                                          <p:spTgt spid="409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fade">
                                      <p:cBhvr>
                                        <p:cTn id="10" dur="2000"/>
                                        <p:tgtEl>
                                          <p:spTgt spid="409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fade">
                                      <p:cBhvr>
                                        <p:cTn id="13" dur="2000"/>
                                        <p:tgtEl>
                                          <p:spTgt spid="409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animEffect transition="in" filter="fade">
                                      <p:cBhvr>
                                        <p:cTn id="16" dur="20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allAtOnce"/>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28600" y="838200"/>
            <a:ext cx="8610600" cy="20467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2800" dirty="0" smtClean="0">
                <a:latin typeface="Times New Roman" panose="02020603050405020304" pitchFamily="18" charset="0"/>
                <a:ea typeface="宋体" panose="02010600030101010101" pitchFamily="2" charset="-122"/>
              </a:rPr>
              <a:t>      中心离子具有 </a:t>
            </a:r>
            <a:r>
              <a:rPr lang="en-US" altLang="zh-CN" sz="2800" dirty="0" smtClean="0">
                <a:solidFill>
                  <a:srgbClr val="FF0000"/>
                </a:solidFill>
                <a:latin typeface="Times New Roman" panose="02020603050405020304" pitchFamily="18" charset="0"/>
                <a:ea typeface="宋体" panose="02010600030101010101" pitchFamily="2" charset="-122"/>
              </a:rPr>
              <a:t>1 ~ 3 </a:t>
            </a:r>
            <a:r>
              <a:rPr lang="zh-CN" altLang="en-US" sz="2800" dirty="0" smtClean="0">
                <a:solidFill>
                  <a:srgbClr val="FF0000"/>
                </a:solidFill>
                <a:latin typeface="Times New Roman" panose="02020603050405020304" pitchFamily="18" charset="0"/>
                <a:ea typeface="宋体" panose="02010600030101010101" pitchFamily="2" charset="-122"/>
              </a:rPr>
              <a:t>个 </a:t>
            </a:r>
            <a:r>
              <a:rPr lang="en-US" altLang="zh-CN" sz="2800" dirty="0" smtClean="0">
                <a:solidFill>
                  <a:srgbClr val="FF0000"/>
                </a:solidFill>
                <a:latin typeface="Times New Roman" panose="02020603050405020304" pitchFamily="18" charset="0"/>
                <a:ea typeface="宋体" panose="02010600030101010101" pitchFamily="2" charset="-122"/>
              </a:rPr>
              <a:t>d </a:t>
            </a:r>
            <a:r>
              <a:rPr lang="zh-CN" altLang="en-US" sz="2800" dirty="0" smtClean="0">
                <a:solidFill>
                  <a:srgbClr val="FF0000"/>
                </a:solidFill>
                <a:latin typeface="Times New Roman" panose="02020603050405020304" pitchFamily="18" charset="0"/>
                <a:ea typeface="宋体" panose="02010600030101010101" pitchFamily="2" charset="-122"/>
              </a:rPr>
              <a:t>电子</a:t>
            </a:r>
            <a:r>
              <a:rPr lang="zh-CN" altLang="en-US" sz="2800" dirty="0" smtClean="0">
                <a:latin typeface="Times New Roman" panose="02020603050405020304" pitchFamily="18" charset="0"/>
                <a:ea typeface="宋体" panose="02010600030101010101" pitchFamily="2" charset="-122"/>
              </a:rPr>
              <a:t>时，排在低能量的</a:t>
            </a:r>
            <a:r>
              <a:rPr lang="en-US" altLang="zh-CN" sz="2800" dirty="0" smtClean="0">
                <a:latin typeface="Times New Roman" panose="02020603050405020304" pitchFamily="18" charset="0"/>
                <a:ea typeface="宋体" panose="02010600030101010101" pitchFamily="2" charset="-122"/>
              </a:rPr>
              <a:t>t</a:t>
            </a:r>
            <a:r>
              <a:rPr lang="en-US" altLang="zh-CN" sz="2800" baseline="-25000" dirty="0" smtClean="0">
                <a:latin typeface="Times New Roman" panose="02020603050405020304" pitchFamily="18" charset="0"/>
                <a:ea typeface="宋体" panose="02010600030101010101" pitchFamily="2" charset="-122"/>
              </a:rPr>
              <a:t>2g</a:t>
            </a:r>
            <a:r>
              <a:rPr lang="zh-CN" altLang="en-US" sz="2800" dirty="0" smtClean="0">
                <a:latin typeface="Times New Roman" panose="02020603050405020304" pitchFamily="18" charset="0"/>
                <a:ea typeface="宋体" panose="02010600030101010101" pitchFamily="2" charset="-122"/>
              </a:rPr>
              <a:t>轨道上，</a:t>
            </a:r>
            <a:r>
              <a:rPr lang="zh-CN" altLang="en-US" sz="2800" dirty="0" smtClean="0">
                <a:solidFill>
                  <a:srgbClr val="FF0000"/>
                </a:solidFill>
                <a:latin typeface="Times New Roman" panose="02020603050405020304" pitchFamily="18" charset="0"/>
                <a:ea typeface="宋体" panose="02010600030101010101" pitchFamily="2" charset="-122"/>
              </a:rPr>
              <a:t>自旋平行</a:t>
            </a:r>
            <a:r>
              <a:rPr lang="zh-CN" altLang="en-US" sz="2800" dirty="0" smtClean="0">
                <a:latin typeface="Times New Roman" panose="02020603050405020304" pitchFamily="18" charset="0"/>
                <a:ea typeface="宋体" panose="02010600030101010101" pitchFamily="2" charset="-122"/>
              </a:rPr>
              <a:t>，排布方式只有一种。</a:t>
            </a:r>
            <a:endParaRPr lang="en-US" altLang="zh-CN" sz="2800" dirty="0" smtClean="0">
              <a:latin typeface="Times New Roman" panose="02020603050405020304" pitchFamily="18" charset="0"/>
              <a:ea typeface="宋体" panose="02010600030101010101" pitchFamily="2" charset="-122"/>
            </a:endParaRPr>
          </a:p>
          <a:p>
            <a:pPr fontAlgn="base">
              <a:spcBef>
                <a:spcPts val="600"/>
              </a:spcBef>
              <a:spcAft>
                <a:spcPts val="600"/>
              </a:spcAft>
            </a:pPr>
            <a:r>
              <a:rPr lang="en-US" altLang="zh-CN" sz="2800" dirty="0" smtClean="0">
                <a:latin typeface="Times New Roman" panose="02020603050405020304" pitchFamily="18" charset="0"/>
                <a:ea typeface="宋体" panose="02010600030101010101" pitchFamily="2" charset="-122"/>
              </a:rPr>
              <a:t>                         Ti</a:t>
            </a:r>
            <a:r>
              <a:rPr lang="en-US" altLang="zh-CN" sz="2800" baseline="30000" dirty="0" smtClean="0">
                <a:latin typeface="Times New Roman" panose="02020603050405020304" pitchFamily="18" charset="0"/>
                <a:ea typeface="宋体" panose="02010600030101010101" pitchFamily="2" charset="-122"/>
              </a:rPr>
              <a:t>3+                     </a:t>
            </a:r>
            <a:r>
              <a:rPr lang="en-US" altLang="zh-CN" sz="2800" dirty="0" smtClean="0">
                <a:latin typeface="Times New Roman" panose="02020603050405020304" pitchFamily="18" charset="0"/>
                <a:ea typeface="宋体" panose="02010600030101010101" pitchFamily="2" charset="-122"/>
              </a:rPr>
              <a:t>V</a:t>
            </a:r>
            <a:r>
              <a:rPr lang="en-US" altLang="zh-CN" sz="2800" baseline="30000" dirty="0" smtClean="0">
                <a:latin typeface="Times New Roman" panose="02020603050405020304" pitchFamily="18" charset="0"/>
                <a:ea typeface="宋体" panose="02010600030101010101" pitchFamily="2" charset="-122"/>
              </a:rPr>
              <a:t>3+                  </a:t>
            </a:r>
            <a:r>
              <a:rPr lang="en-US" altLang="zh-CN" sz="2800" dirty="0" smtClean="0">
                <a:latin typeface="Times New Roman" panose="02020603050405020304" pitchFamily="18" charset="0"/>
                <a:ea typeface="宋体" panose="02010600030101010101" pitchFamily="2" charset="-122"/>
              </a:rPr>
              <a:t>Cr</a:t>
            </a:r>
            <a:r>
              <a:rPr lang="en-US" altLang="zh-CN" sz="2800" baseline="30000" dirty="0" smtClean="0">
                <a:latin typeface="Times New Roman" panose="02020603050405020304" pitchFamily="18" charset="0"/>
                <a:ea typeface="宋体" panose="02010600030101010101" pitchFamily="2" charset="-122"/>
              </a:rPr>
              <a:t>3+</a:t>
            </a:r>
          </a:p>
          <a:p>
            <a:pPr>
              <a:spcBef>
                <a:spcPts val="600"/>
              </a:spcBef>
              <a:spcAft>
                <a:spcPts val="600"/>
              </a:spcAft>
            </a:pPr>
            <a:r>
              <a:rPr lang="en-US" altLang="zh-CN" sz="2800" dirty="0" smtClean="0">
                <a:latin typeface="Times New Roman" panose="02020603050405020304" pitchFamily="18" charset="0"/>
              </a:rPr>
              <a:t>                       t</a:t>
            </a:r>
            <a:r>
              <a:rPr lang="en-US" altLang="zh-CN" sz="2800" baseline="-25000" dirty="0" smtClean="0">
                <a:latin typeface="Times New Roman" panose="02020603050405020304" pitchFamily="18" charset="0"/>
              </a:rPr>
              <a:t>2g</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e</a:t>
            </a:r>
            <a:r>
              <a:rPr lang="en-US" altLang="zh-CN" sz="2800" baseline="-25000" dirty="0" smtClean="0">
                <a:latin typeface="Times New Roman" panose="02020603050405020304" pitchFamily="18" charset="0"/>
              </a:rPr>
              <a:t>g</a:t>
            </a:r>
            <a:r>
              <a:rPr lang="en-US" altLang="zh-CN" sz="2800" baseline="30000" dirty="0" smtClean="0">
                <a:latin typeface="Times New Roman" panose="02020603050405020304" pitchFamily="18" charset="0"/>
              </a:rPr>
              <a:t>0</a:t>
            </a:r>
            <a:r>
              <a:rPr lang="en-US" altLang="zh-CN" sz="2800" dirty="0" smtClean="0">
                <a:latin typeface="Times New Roman" panose="02020603050405020304" pitchFamily="18" charset="0"/>
              </a:rPr>
              <a:t>           t</a:t>
            </a:r>
            <a:r>
              <a:rPr lang="en-US" altLang="zh-CN" sz="2800" baseline="-25000" dirty="0" smtClean="0">
                <a:latin typeface="Times New Roman" panose="02020603050405020304" pitchFamily="18" charset="0"/>
              </a:rPr>
              <a:t>2g</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e</a:t>
            </a:r>
            <a:r>
              <a:rPr lang="en-US" altLang="zh-CN" sz="2800" baseline="-25000" dirty="0" smtClean="0">
                <a:latin typeface="Times New Roman" panose="02020603050405020304" pitchFamily="18" charset="0"/>
              </a:rPr>
              <a:t>g</a:t>
            </a:r>
            <a:r>
              <a:rPr lang="en-US" altLang="zh-CN" sz="2800" baseline="30000" dirty="0" smtClean="0">
                <a:latin typeface="Times New Roman" panose="02020603050405020304" pitchFamily="18" charset="0"/>
              </a:rPr>
              <a:t>0</a:t>
            </a:r>
            <a:r>
              <a:rPr lang="en-US" altLang="zh-CN" sz="2800" dirty="0" smtClean="0">
                <a:latin typeface="Times New Roman" panose="02020603050405020304" pitchFamily="18" charset="0"/>
              </a:rPr>
              <a:t>        t</a:t>
            </a:r>
            <a:r>
              <a:rPr lang="en-US" altLang="zh-CN" sz="2800" baseline="-25000" dirty="0" smtClean="0">
                <a:latin typeface="Times New Roman" panose="02020603050405020304" pitchFamily="18" charset="0"/>
              </a:rPr>
              <a:t>2g</a:t>
            </a:r>
            <a:r>
              <a:rPr lang="en-US" altLang="zh-CN" sz="2800" baseline="30000" dirty="0" smtClean="0">
                <a:latin typeface="Times New Roman" panose="02020603050405020304" pitchFamily="18" charset="0"/>
              </a:rPr>
              <a:t>3</a:t>
            </a:r>
            <a:r>
              <a:rPr lang="en-US" altLang="zh-CN" sz="2800" dirty="0" smtClean="0">
                <a:latin typeface="Times New Roman" panose="02020603050405020304" pitchFamily="18" charset="0"/>
              </a:rPr>
              <a:t>e</a:t>
            </a:r>
            <a:r>
              <a:rPr lang="en-US" altLang="zh-CN" sz="2800" baseline="-25000" dirty="0" smtClean="0">
                <a:latin typeface="Times New Roman" panose="02020603050405020304" pitchFamily="18" charset="0"/>
              </a:rPr>
              <a:t>g</a:t>
            </a:r>
            <a:r>
              <a:rPr lang="en-US" altLang="zh-CN" sz="2800" baseline="30000" dirty="0" smtClean="0">
                <a:latin typeface="Times New Roman" panose="02020603050405020304" pitchFamily="18" charset="0"/>
              </a:rPr>
              <a:t>0</a:t>
            </a:r>
            <a:r>
              <a:rPr lang="en-US" altLang="zh-CN" sz="2800" dirty="0" smtClean="0">
                <a:latin typeface="Times New Roman" panose="02020603050405020304" pitchFamily="18" charset="0"/>
              </a:rPr>
              <a:t> </a:t>
            </a:r>
            <a:endParaRPr lang="zh-CN" altLang="zh-CN" sz="2800" dirty="0">
              <a:latin typeface="Times New Roman" panose="02020603050405020304" pitchFamily="18" charset="0"/>
              <a:ea typeface="宋体" panose="02010600030101010101" pitchFamily="2" charset="-122"/>
            </a:endParaRPr>
          </a:p>
        </p:txBody>
      </p:sp>
      <p:sp>
        <p:nvSpPr>
          <p:cNvPr id="6" name="Rectangle 5"/>
          <p:cNvSpPr>
            <a:spLocks noChangeArrowheads="1"/>
          </p:cNvSpPr>
          <p:nvPr/>
        </p:nvSpPr>
        <p:spPr bwMode="auto">
          <a:xfrm>
            <a:off x="107657" y="135290"/>
            <a:ext cx="2787943" cy="5598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pPr>
            <a:r>
              <a:rPr lang="en-US" altLang="zh-CN" sz="2800" dirty="0" smtClean="0">
                <a:solidFill>
                  <a:srgbClr val="0000FF"/>
                </a:solidFill>
              </a:rPr>
              <a:t>(2)  </a:t>
            </a:r>
            <a:r>
              <a:rPr lang="zh-CN" altLang="zh-CN" sz="2800" dirty="0" smtClean="0">
                <a:solidFill>
                  <a:srgbClr val="0000FF"/>
                </a:solidFill>
              </a:rPr>
              <a:t>d</a:t>
            </a:r>
            <a:r>
              <a:rPr lang="zh-CN" altLang="zh-CN" sz="2800" dirty="0">
                <a:solidFill>
                  <a:srgbClr val="0000FF"/>
                </a:solidFill>
              </a:rPr>
              <a:t>电</a:t>
            </a:r>
            <a:r>
              <a:rPr lang="zh-CN" altLang="zh-CN" sz="2800" dirty="0" smtClean="0">
                <a:solidFill>
                  <a:srgbClr val="0000FF"/>
                </a:solidFill>
              </a:rPr>
              <a:t>子的</a:t>
            </a:r>
            <a:r>
              <a:rPr lang="zh-CN" altLang="zh-CN" sz="2800" dirty="0">
                <a:solidFill>
                  <a:srgbClr val="0000FF"/>
                </a:solidFill>
              </a:rPr>
              <a:t>分布</a:t>
            </a:r>
          </a:p>
        </p:txBody>
      </p:sp>
      <p:sp>
        <p:nvSpPr>
          <p:cNvPr id="4" name="灯片编号占位符 3"/>
          <p:cNvSpPr>
            <a:spLocks noGrp="1"/>
          </p:cNvSpPr>
          <p:nvPr>
            <p:ph type="sldNum" sz="quarter" idx="12"/>
          </p:nvPr>
        </p:nvSpPr>
        <p:spPr/>
        <p:txBody>
          <a:bodyPr/>
          <a:lstStyle/>
          <a:p>
            <a:pPr>
              <a:defRPr/>
            </a:pPr>
            <a:fld id="{1E39ABA8-C719-4038-AA13-797BF967B576}" type="slidenum">
              <a:rPr lang="en-US" altLang="zh-CN" smtClean="0"/>
              <a:pPr>
                <a:defRPr/>
              </a:pPr>
              <a:t>57</a:t>
            </a:fld>
            <a:endParaRPr lang="en-US" altLang="zh-CN"/>
          </a:p>
        </p:txBody>
      </p:sp>
      <p:sp>
        <p:nvSpPr>
          <p:cNvPr id="7" name="Rectangle 3"/>
          <p:cNvSpPr>
            <a:spLocks noChangeArrowheads="1"/>
          </p:cNvSpPr>
          <p:nvPr/>
        </p:nvSpPr>
        <p:spPr bwMode="auto">
          <a:xfrm>
            <a:off x="381000" y="3124200"/>
            <a:ext cx="3352800" cy="2677656"/>
          </a:xfrm>
          <a:prstGeom prst="rect">
            <a:avLst/>
          </a:prstGeom>
          <a:noFill/>
          <a:ln w="9525">
            <a:noFill/>
            <a:miter lim="800000"/>
            <a:headEnd/>
            <a:tailEnd/>
          </a:ln>
        </p:spPr>
        <p:txBody>
          <a:bodyPr wrap="square">
            <a:spAutoFit/>
          </a:bodyPr>
          <a:lstStyle/>
          <a:p>
            <a:pPr>
              <a:lnSpc>
                <a:spcPct val="150000"/>
              </a:lnSpc>
            </a:pPr>
            <a:r>
              <a:rPr lang="zh-CN" altLang="en-US" sz="2800" dirty="0">
                <a:solidFill>
                  <a:srgbClr val="0000FF"/>
                </a:solidFill>
                <a:latin typeface="Times New Roman" pitchFamily="18" charset="0"/>
              </a:rPr>
              <a:t>排布原则</a:t>
            </a:r>
            <a:r>
              <a:rPr lang="zh-CN" altLang="en-US" sz="2800" dirty="0" smtClean="0">
                <a:solidFill>
                  <a:srgbClr val="0000FF"/>
                </a:solidFill>
                <a:latin typeface="Times New Roman" pitchFamily="18" charset="0"/>
              </a:rPr>
              <a:t>：</a:t>
            </a:r>
            <a:endParaRPr lang="en-US" altLang="zh-CN" sz="2800" dirty="0" smtClean="0">
              <a:solidFill>
                <a:srgbClr val="0000FF"/>
              </a:solidFill>
              <a:latin typeface="Times New Roman" pitchFamily="18" charset="0"/>
            </a:endParaRPr>
          </a:p>
          <a:p>
            <a:pPr>
              <a:lnSpc>
                <a:spcPct val="150000"/>
              </a:lnSpc>
            </a:pPr>
            <a:r>
              <a:rPr lang="zh-CN" altLang="en-US" sz="2800" dirty="0" smtClean="0">
                <a:latin typeface="Times New Roman" pitchFamily="18" charset="0"/>
              </a:rPr>
              <a:t>①</a:t>
            </a:r>
            <a:r>
              <a:rPr lang="zh-CN" altLang="en-US" sz="2800" dirty="0">
                <a:latin typeface="Times New Roman" pitchFamily="18" charset="0"/>
              </a:rPr>
              <a:t>最低能量原理</a:t>
            </a:r>
          </a:p>
          <a:p>
            <a:pPr>
              <a:lnSpc>
                <a:spcPct val="150000"/>
              </a:lnSpc>
            </a:pPr>
            <a:r>
              <a:rPr lang="zh-CN" altLang="en-US" sz="2800" dirty="0" smtClean="0">
                <a:latin typeface="Times New Roman" pitchFamily="18" charset="0"/>
              </a:rPr>
              <a:t>②</a:t>
            </a:r>
            <a:r>
              <a:rPr lang="en-US" altLang="zh-CN" sz="2800" dirty="0" err="1">
                <a:latin typeface="Times New Roman" pitchFamily="18" charset="0"/>
              </a:rPr>
              <a:t>Hund</a:t>
            </a:r>
            <a:r>
              <a:rPr lang="zh-CN" altLang="en-US" sz="2800" dirty="0">
                <a:latin typeface="Times New Roman" pitchFamily="18" charset="0"/>
              </a:rPr>
              <a:t>规则</a:t>
            </a:r>
          </a:p>
          <a:p>
            <a:pPr>
              <a:lnSpc>
                <a:spcPct val="150000"/>
              </a:lnSpc>
            </a:pPr>
            <a:r>
              <a:rPr lang="zh-CN" altLang="en-US" sz="2800" dirty="0" smtClean="0">
                <a:latin typeface="Times New Roman" pitchFamily="18" charset="0"/>
              </a:rPr>
              <a:t>③</a:t>
            </a:r>
            <a:r>
              <a:rPr lang="en-US" altLang="zh-CN" sz="2800" dirty="0">
                <a:latin typeface="Times New Roman" pitchFamily="18" charset="0"/>
              </a:rPr>
              <a:t>Pauli</a:t>
            </a:r>
            <a:r>
              <a:rPr lang="zh-CN" altLang="en-US" sz="2800" dirty="0">
                <a:latin typeface="Times New Roman" pitchFamily="18" charset="0"/>
              </a:rPr>
              <a:t>不相容原理</a:t>
            </a:r>
          </a:p>
        </p:txBody>
      </p:sp>
    </p:spTree>
    <p:controls>
      <p:control spid="20482" name="ShockwaveFlash1" r:id="rId2" imgW="5184244" imgH="3941550"/>
    </p:controls>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4" name="Rectangle 4"/>
          <p:cNvSpPr>
            <a:spLocks noChangeArrowheads="1"/>
          </p:cNvSpPr>
          <p:nvPr/>
        </p:nvSpPr>
        <p:spPr bwMode="auto">
          <a:xfrm>
            <a:off x="931067" y="3657600"/>
            <a:ext cx="7298533" cy="1600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fontAlgn="ctr">
              <a:spcBef>
                <a:spcPct val="0"/>
              </a:spcBef>
              <a:spcAft>
                <a:spcPct val="0"/>
              </a:spcAft>
            </a:pPr>
            <a:r>
              <a:rPr lang="zh-CN" altLang="zh-CN" sz="2800" dirty="0">
                <a:solidFill>
                  <a:srgbClr val="0000FF"/>
                </a:solidFill>
              </a:rPr>
              <a:t>电子成对能(</a:t>
            </a:r>
            <a:r>
              <a:rPr lang="zh-CN" altLang="zh-CN" sz="2800" i="1" dirty="0">
                <a:solidFill>
                  <a:srgbClr val="0000FF"/>
                </a:solidFill>
              </a:rPr>
              <a:t>P</a:t>
            </a:r>
            <a:r>
              <a:rPr lang="zh-CN" altLang="zh-CN" sz="2800" dirty="0">
                <a:solidFill>
                  <a:srgbClr val="0000FF"/>
                </a:solidFill>
              </a:rPr>
              <a:t>)：</a:t>
            </a:r>
            <a:endParaRPr lang="zh-CN" altLang="zh-CN" sz="2800" dirty="0"/>
          </a:p>
          <a:p>
            <a:pPr fontAlgn="ctr">
              <a:spcBef>
                <a:spcPct val="0"/>
              </a:spcBef>
              <a:spcAft>
                <a:spcPct val="0"/>
              </a:spcAft>
            </a:pPr>
            <a:r>
              <a:rPr lang="zh-CN" altLang="zh-CN" sz="2800" dirty="0"/>
              <a:t>      两个电子进入同一轨道时需要消耗的能量。</a:t>
            </a:r>
          </a:p>
          <a:p>
            <a:pPr fontAlgn="ctr">
              <a:lnSpc>
                <a:spcPct val="150000"/>
              </a:lnSpc>
              <a:spcBef>
                <a:spcPct val="0"/>
              </a:spcBef>
              <a:spcAft>
                <a:spcPct val="0"/>
              </a:spcAft>
            </a:pPr>
            <a:r>
              <a:rPr lang="zh-CN" altLang="zh-CN" sz="2800" dirty="0"/>
              <a:t>          </a:t>
            </a:r>
            <a:r>
              <a:rPr lang="zh-CN" altLang="zh-CN" sz="2800" dirty="0">
                <a:solidFill>
                  <a:srgbClr val="FF0000"/>
                </a:solidFill>
              </a:rPr>
              <a:t>强场：</a:t>
            </a:r>
            <a:r>
              <a:rPr lang="zh-CN" altLang="zh-CN" sz="2800" dirty="0">
                <a:solidFill>
                  <a:srgbClr val="FF0000"/>
                </a:solidFill>
                <a:sym typeface="Symbol" panose="05050102010706020507" pitchFamily="18" charset="2"/>
              </a:rPr>
              <a:t></a:t>
            </a:r>
            <a:r>
              <a:rPr lang="zh-CN" altLang="zh-CN" sz="2800" baseline="-25000" dirty="0">
                <a:solidFill>
                  <a:srgbClr val="FF0000"/>
                </a:solidFill>
                <a:sym typeface="Symbol" panose="05050102010706020507" pitchFamily="18" charset="2"/>
              </a:rPr>
              <a:t>o</a:t>
            </a:r>
            <a:r>
              <a:rPr lang="zh-CN" altLang="zh-CN" sz="2800" dirty="0">
                <a:solidFill>
                  <a:srgbClr val="FF0000"/>
                </a:solidFill>
              </a:rPr>
              <a:t> &gt;</a:t>
            </a:r>
            <a:r>
              <a:rPr lang="zh-CN" altLang="zh-CN" sz="2800" i="1" dirty="0">
                <a:solidFill>
                  <a:srgbClr val="FF0000"/>
                </a:solidFill>
              </a:rPr>
              <a:t> P</a:t>
            </a:r>
            <a:r>
              <a:rPr lang="zh-CN" altLang="zh-CN" sz="2800" dirty="0">
                <a:solidFill>
                  <a:srgbClr val="FF0000"/>
                </a:solidFill>
              </a:rPr>
              <a:t>              弱场：</a:t>
            </a:r>
            <a:r>
              <a:rPr lang="zh-CN" altLang="zh-CN" sz="2800" dirty="0">
                <a:solidFill>
                  <a:srgbClr val="FF0000"/>
                </a:solidFill>
                <a:sym typeface="Symbol" panose="05050102010706020507" pitchFamily="18" charset="2"/>
              </a:rPr>
              <a:t></a:t>
            </a:r>
            <a:r>
              <a:rPr lang="zh-CN" altLang="zh-CN" sz="2800" baseline="-25000" dirty="0">
                <a:solidFill>
                  <a:srgbClr val="FF0000"/>
                </a:solidFill>
                <a:sym typeface="Symbol" panose="05050102010706020507" pitchFamily="18" charset="2"/>
              </a:rPr>
              <a:t>o</a:t>
            </a:r>
            <a:r>
              <a:rPr lang="zh-CN" altLang="zh-CN" sz="2800" dirty="0">
                <a:solidFill>
                  <a:srgbClr val="FF0000"/>
                </a:solidFill>
              </a:rPr>
              <a:t> &lt;</a:t>
            </a:r>
            <a:r>
              <a:rPr lang="zh-CN" altLang="zh-CN" sz="2800" i="1" dirty="0">
                <a:solidFill>
                  <a:srgbClr val="FF0000"/>
                </a:solidFill>
              </a:rPr>
              <a:t> P</a:t>
            </a:r>
          </a:p>
        </p:txBody>
      </p:sp>
      <p:sp>
        <p:nvSpPr>
          <p:cNvPr id="6" name="矩形 5"/>
          <p:cNvSpPr/>
          <p:nvPr/>
        </p:nvSpPr>
        <p:spPr>
          <a:xfrm>
            <a:off x="762000" y="685800"/>
            <a:ext cx="7600157" cy="523220"/>
          </a:xfrm>
          <a:prstGeom prst="rect">
            <a:avLst/>
          </a:prstGeom>
        </p:spPr>
        <p:txBody>
          <a:bodyPr wrap="none">
            <a:spAutoFit/>
          </a:bodyPr>
          <a:lstStyle/>
          <a:p>
            <a:r>
              <a:rPr lang="zh-CN" altLang="en-US" sz="2800" dirty="0" smtClean="0">
                <a:latin typeface="Times New Roman" panose="02020603050405020304" pitchFamily="18" charset="0"/>
              </a:rPr>
              <a:t>中心离子具有 </a:t>
            </a:r>
            <a:r>
              <a:rPr lang="en-US" altLang="zh-CN" sz="2800" dirty="0" smtClean="0">
                <a:solidFill>
                  <a:srgbClr val="FF0000"/>
                </a:solidFill>
                <a:latin typeface="Times New Roman" panose="02020603050405020304" pitchFamily="18" charset="0"/>
              </a:rPr>
              <a:t>4 ~ 7 </a:t>
            </a:r>
            <a:r>
              <a:rPr lang="zh-CN" altLang="en-US" sz="2800" dirty="0" smtClean="0">
                <a:solidFill>
                  <a:srgbClr val="FF0000"/>
                </a:solidFill>
                <a:latin typeface="Times New Roman" panose="02020603050405020304" pitchFamily="18" charset="0"/>
              </a:rPr>
              <a:t>个 </a:t>
            </a:r>
            <a:r>
              <a:rPr lang="en-US" altLang="zh-CN" sz="2800" dirty="0" smtClean="0">
                <a:solidFill>
                  <a:srgbClr val="FF0000"/>
                </a:solidFill>
                <a:latin typeface="Times New Roman" panose="02020603050405020304" pitchFamily="18" charset="0"/>
              </a:rPr>
              <a:t>d </a:t>
            </a:r>
            <a:r>
              <a:rPr lang="zh-CN" altLang="en-US" sz="2800" dirty="0" smtClean="0">
                <a:solidFill>
                  <a:srgbClr val="FF0000"/>
                </a:solidFill>
                <a:latin typeface="Times New Roman" panose="02020603050405020304" pitchFamily="18" charset="0"/>
              </a:rPr>
              <a:t>电子</a:t>
            </a:r>
            <a:r>
              <a:rPr lang="zh-CN" altLang="en-US" sz="2800" dirty="0" smtClean="0">
                <a:latin typeface="Times New Roman" panose="02020603050405020304" pitchFamily="18" charset="0"/>
              </a:rPr>
              <a:t>时：</a:t>
            </a:r>
            <a:r>
              <a:rPr lang="zh-CN" altLang="en-US" sz="2800" dirty="0" smtClean="0">
                <a:solidFill>
                  <a:srgbClr val="FF0000"/>
                </a:solidFill>
                <a:latin typeface="Times New Roman" panose="02020603050405020304" pitchFamily="18" charset="0"/>
              </a:rPr>
              <a:t>两种</a:t>
            </a:r>
            <a:r>
              <a:rPr lang="zh-CN" altLang="en-US" sz="2800" dirty="0" smtClean="0">
                <a:latin typeface="Times New Roman" panose="02020603050405020304" pitchFamily="18" charset="0"/>
              </a:rPr>
              <a:t>排布方式</a:t>
            </a:r>
            <a:endParaRPr lang="zh-CN" altLang="en-US" sz="2800" dirty="0"/>
          </a:p>
        </p:txBody>
      </p:sp>
      <p:sp>
        <p:nvSpPr>
          <p:cNvPr id="7" name="Rectangle 4"/>
          <p:cNvSpPr>
            <a:spLocks noChangeArrowheads="1"/>
          </p:cNvSpPr>
          <p:nvPr/>
        </p:nvSpPr>
        <p:spPr bwMode="auto">
          <a:xfrm>
            <a:off x="838200" y="1447800"/>
            <a:ext cx="7848600" cy="1772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514350" indent="-514350" fontAlgn="ctr">
              <a:lnSpc>
                <a:spcPct val="130000"/>
              </a:lnSpc>
              <a:spcBef>
                <a:spcPct val="0"/>
              </a:spcBef>
              <a:spcAft>
                <a:spcPct val="0"/>
              </a:spcAft>
              <a:buAutoNum type="arabicParenBoth"/>
            </a:pPr>
            <a:r>
              <a:rPr lang="zh-CN" altLang="en-US" sz="2800" dirty="0" smtClean="0"/>
              <a:t>电子克服分裂能进入</a:t>
            </a:r>
            <a:r>
              <a:rPr lang="en-US" altLang="zh-CN" sz="2800" dirty="0" err="1" smtClean="0"/>
              <a:t>e</a:t>
            </a:r>
            <a:r>
              <a:rPr lang="en-US" altLang="zh-CN" sz="2800" baseline="-25000" dirty="0" err="1" smtClean="0"/>
              <a:t>g</a:t>
            </a:r>
            <a:r>
              <a:rPr lang="zh-CN" altLang="en-US" sz="2800" dirty="0" smtClean="0"/>
              <a:t>轨道，采取</a:t>
            </a:r>
            <a:r>
              <a:rPr lang="zh-CN" altLang="en-US" sz="2800" dirty="0" smtClean="0">
                <a:solidFill>
                  <a:srgbClr val="0000FF"/>
                </a:solidFill>
              </a:rPr>
              <a:t>高自旋排布</a:t>
            </a:r>
            <a:r>
              <a:rPr lang="zh-CN" altLang="en-US" sz="2800" dirty="0" smtClean="0"/>
              <a:t>；</a:t>
            </a:r>
            <a:endParaRPr lang="en-US" altLang="zh-CN" sz="2800" dirty="0" smtClean="0"/>
          </a:p>
          <a:p>
            <a:pPr marL="514350" indent="-514350" fontAlgn="ctr">
              <a:lnSpc>
                <a:spcPct val="130000"/>
              </a:lnSpc>
              <a:spcBef>
                <a:spcPct val="0"/>
              </a:spcBef>
              <a:spcAft>
                <a:spcPct val="0"/>
              </a:spcAft>
              <a:buAutoNum type="arabicParenBoth"/>
            </a:pPr>
            <a:r>
              <a:rPr lang="en-US" altLang="zh-CN" sz="2800" dirty="0" smtClean="0"/>
              <a:t> </a:t>
            </a:r>
            <a:r>
              <a:rPr lang="zh-CN" altLang="en-US" sz="2800" dirty="0" smtClean="0"/>
              <a:t>电子继续进入</a:t>
            </a:r>
            <a:r>
              <a:rPr lang="en-US" altLang="zh-CN" sz="2800" dirty="0" smtClean="0"/>
              <a:t>t</a:t>
            </a:r>
            <a:r>
              <a:rPr lang="en-US" altLang="zh-CN" sz="2800" baseline="-25000" dirty="0" smtClean="0"/>
              <a:t>2g</a:t>
            </a:r>
            <a:r>
              <a:rPr lang="zh-CN" altLang="en-US" sz="2800" dirty="0" smtClean="0"/>
              <a:t>轨道，与先进入</a:t>
            </a:r>
            <a:r>
              <a:rPr lang="en-US" altLang="zh-CN" sz="2800" dirty="0" smtClean="0"/>
              <a:t>t</a:t>
            </a:r>
            <a:r>
              <a:rPr lang="en-US" altLang="zh-CN" sz="2800" baseline="-25000" dirty="0" smtClean="0"/>
              <a:t>2g</a:t>
            </a:r>
            <a:r>
              <a:rPr lang="zh-CN" altLang="en-US" sz="2800" dirty="0" smtClean="0"/>
              <a:t>轨道的电子</a:t>
            </a:r>
            <a:r>
              <a:rPr lang="zh-CN" altLang="en-US" sz="2800" dirty="0" smtClean="0">
                <a:solidFill>
                  <a:srgbClr val="FF0000"/>
                </a:solidFill>
              </a:rPr>
              <a:t>耦合成对</a:t>
            </a:r>
            <a:r>
              <a:rPr lang="zh-CN" altLang="en-US" sz="2800" dirty="0" smtClean="0"/>
              <a:t>，采取</a:t>
            </a:r>
            <a:r>
              <a:rPr lang="zh-CN" altLang="en-US" sz="2800" dirty="0" smtClean="0">
                <a:solidFill>
                  <a:srgbClr val="0000FF"/>
                </a:solidFill>
              </a:rPr>
              <a:t>低自旋排布</a:t>
            </a:r>
            <a:r>
              <a:rPr lang="zh-CN" altLang="en-US" sz="2800" dirty="0" smtClean="0"/>
              <a:t>。</a:t>
            </a:r>
            <a:endParaRPr lang="zh-CN" altLang="zh-CN" sz="2800" dirty="0"/>
          </a:p>
        </p:txBody>
      </p:sp>
      <p:sp>
        <p:nvSpPr>
          <p:cNvPr id="5" name="灯片编号占位符 4"/>
          <p:cNvSpPr>
            <a:spLocks noGrp="1"/>
          </p:cNvSpPr>
          <p:nvPr>
            <p:ph type="sldNum" sz="quarter" idx="12"/>
          </p:nvPr>
        </p:nvSpPr>
        <p:spPr/>
        <p:txBody>
          <a:bodyPr/>
          <a:lstStyle/>
          <a:p>
            <a:pPr>
              <a:defRPr/>
            </a:pPr>
            <a:fld id="{1E39ABA8-C719-4038-AA13-797BF967B576}" type="slidenum">
              <a:rPr lang="en-US" altLang="zh-CN" smtClean="0"/>
              <a:pPr>
                <a:defRPr/>
              </a:pPr>
              <a:t>58</a:t>
            </a:fld>
            <a:endParaRPr lang="en-US" altLang="zh-CN"/>
          </a:p>
        </p:txBody>
      </p:sp>
    </p:spTree>
    <p:extLst>
      <p:ext uri="{BB962C8B-B14F-4D97-AF65-F5344CB8AC3E}">
        <p14:creationId xmlns:p14="http://schemas.microsoft.com/office/powerpoint/2010/main" xmlns="" val="203606406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7604">
                                            <p:txEl>
                                              <p:pRg st="0" end="0"/>
                                            </p:txEl>
                                          </p:spTgt>
                                        </p:tgtEl>
                                        <p:attrNameLst>
                                          <p:attrName>style.visibility</p:attrName>
                                        </p:attrNameLst>
                                      </p:cBhvr>
                                      <p:to>
                                        <p:strVal val="visible"/>
                                      </p:to>
                                    </p:set>
                                    <p:animEffect transition="in" filter="fade">
                                      <p:cBhvr>
                                        <p:cTn id="7" dur="2000"/>
                                        <p:tgtEl>
                                          <p:spTgt spid="5376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7604">
                                            <p:txEl>
                                              <p:pRg st="1" end="1"/>
                                            </p:txEl>
                                          </p:spTgt>
                                        </p:tgtEl>
                                        <p:attrNameLst>
                                          <p:attrName>style.visibility</p:attrName>
                                        </p:attrNameLst>
                                      </p:cBhvr>
                                      <p:to>
                                        <p:strVal val="visible"/>
                                      </p:to>
                                    </p:set>
                                    <p:animEffect transition="in" filter="fade">
                                      <p:cBhvr>
                                        <p:cTn id="12" dur="2000"/>
                                        <p:tgtEl>
                                          <p:spTgt spid="5376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7604">
                                            <p:txEl>
                                              <p:pRg st="2" end="2"/>
                                            </p:txEl>
                                          </p:spTgt>
                                        </p:tgtEl>
                                        <p:attrNameLst>
                                          <p:attrName>style.visibility</p:attrName>
                                        </p:attrNameLst>
                                      </p:cBhvr>
                                      <p:to>
                                        <p:strVal val="visible"/>
                                      </p:to>
                                    </p:set>
                                    <p:animEffect transition="in" filter="fade">
                                      <p:cBhvr>
                                        <p:cTn id="17" dur="2000"/>
                                        <p:tgtEl>
                                          <p:spTgt spid="5376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ChangeArrowheads="1"/>
          </p:cNvSpPr>
          <p:nvPr/>
        </p:nvSpPr>
        <p:spPr bwMode="auto">
          <a:xfrm>
            <a:off x="1413825" y="152400"/>
            <a:ext cx="6434775" cy="689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fontAlgn="base">
              <a:lnSpc>
                <a:spcPct val="160000"/>
              </a:lnSpc>
              <a:spcBef>
                <a:spcPct val="50000"/>
              </a:spcBef>
              <a:spcAft>
                <a:spcPct val="0"/>
              </a:spcAft>
            </a:pPr>
            <a:r>
              <a:rPr lang="zh-CN" altLang="zh-CN" sz="2800" dirty="0">
                <a:solidFill>
                  <a:srgbClr val="0000FF"/>
                </a:solidFill>
              </a:rPr>
              <a:t>八面体场中d电子在t</a:t>
            </a:r>
            <a:r>
              <a:rPr lang="zh-CN" altLang="zh-CN" sz="2800" baseline="-25000" dirty="0">
                <a:solidFill>
                  <a:srgbClr val="0000FF"/>
                </a:solidFill>
              </a:rPr>
              <a:t>2g</a:t>
            </a:r>
            <a:r>
              <a:rPr lang="zh-CN" altLang="zh-CN" sz="2800" dirty="0">
                <a:solidFill>
                  <a:srgbClr val="0000FF"/>
                </a:solidFill>
              </a:rPr>
              <a:t>和e</a:t>
            </a:r>
            <a:r>
              <a:rPr lang="zh-CN" altLang="zh-CN" sz="2800" baseline="-25000" dirty="0">
                <a:solidFill>
                  <a:srgbClr val="0000FF"/>
                </a:solidFill>
              </a:rPr>
              <a:t>g</a:t>
            </a:r>
            <a:r>
              <a:rPr lang="zh-CN" altLang="zh-CN" sz="2800" dirty="0">
                <a:solidFill>
                  <a:srgbClr val="0000FF"/>
                </a:solidFill>
              </a:rPr>
              <a:t>轨道中的分布</a:t>
            </a:r>
          </a:p>
        </p:txBody>
      </p:sp>
      <p:sp>
        <p:nvSpPr>
          <p:cNvPr id="3" name="灯片编号占位符 2"/>
          <p:cNvSpPr>
            <a:spLocks noGrp="1"/>
          </p:cNvSpPr>
          <p:nvPr>
            <p:ph type="sldNum" sz="quarter" idx="12"/>
          </p:nvPr>
        </p:nvSpPr>
        <p:spPr/>
        <p:txBody>
          <a:bodyPr/>
          <a:lstStyle/>
          <a:p>
            <a:pPr>
              <a:defRPr/>
            </a:pPr>
            <a:fld id="{1E39ABA8-C719-4038-AA13-797BF967B576}" type="slidenum">
              <a:rPr lang="en-US" altLang="zh-CN" smtClean="0"/>
              <a:pPr>
                <a:defRPr/>
              </a:pPr>
              <a:t>59</a:t>
            </a:fld>
            <a:endParaRPr lang="en-US" altLang="zh-CN"/>
          </a:p>
        </p:txBody>
      </p:sp>
    </p:spTree>
    <p:controls>
      <p:control spid="261122" name="ShockwaveFlash1" r:id="rId2" imgW="7468247" imgH="4922947"/>
    </p:controls>
    <p:extLst>
      <p:ext uri="{BB962C8B-B14F-4D97-AF65-F5344CB8AC3E}">
        <p14:creationId xmlns:p14="http://schemas.microsoft.com/office/powerpoint/2010/main" xmlns="" val="473093104"/>
      </p:ext>
    </p:extLst>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95139B-3C37-404A-A13A-E05EC5E9E413}" type="slidenum">
              <a:rPr lang="en-US" altLang="zh-CN"/>
              <a:pPr/>
              <a:t>6</a:t>
            </a:fld>
            <a:endParaRPr lang="en-US" altLang="zh-CN" dirty="0"/>
          </a:p>
        </p:txBody>
      </p:sp>
      <p:sp>
        <p:nvSpPr>
          <p:cNvPr id="268292" name="Text Box 4"/>
          <p:cNvSpPr txBox="1">
            <a:spLocks noChangeArrowheads="1"/>
          </p:cNvSpPr>
          <p:nvPr/>
        </p:nvSpPr>
        <p:spPr bwMode="auto">
          <a:xfrm>
            <a:off x="304800" y="1169075"/>
            <a:ext cx="8534400" cy="2031325"/>
          </a:xfrm>
          <a:prstGeom prst="rect">
            <a:avLst/>
          </a:prstGeom>
          <a:noFill/>
          <a:ln w="9525">
            <a:noFill/>
            <a:miter lim="800000"/>
            <a:headEnd/>
            <a:tailEnd/>
          </a:ln>
          <a:effectLst/>
        </p:spPr>
        <p:txBody>
          <a:bodyPr wrap="square">
            <a:spAutoFit/>
          </a:bodyPr>
          <a:lstStyle/>
          <a:p>
            <a:pPr algn="just">
              <a:lnSpc>
                <a:spcPct val="150000"/>
              </a:lnSpc>
              <a:spcBef>
                <a:spcPct val="25000"/>
              </a:spcBef>
            </a:pPr>
            <a:r>
              <a:rPr lang="zh-CN" altLang="en-US" sz="2800" b="1" dirty="0" smtClean="0">
                <a:solidFill>
                  <a:srgbClr val="000000"/>
                </a:solidFill>
                <a:latin typeface="Times New Roman" pitchFamily="18" charset="0"/>
              </a:rPr>
              <a:t>       由</a:t>
            </a:r>
            <a:r>
              <a:rPr lang="zh-CN" altLang="en-US" sz="2800" b="1" dirty="0">
                <a:solidFill>
                  <a:srgbClr val="000000"/>
                </a:solidFill>
                <a:latin typeface="Times New Roman" pitchFamily="18" charset="0"/>
              </a:rPr>
              <a:t>可以</a:t>
            </a:r>
            <a:r>
              <a:rPr lang="zh-CN" altLang="en-US" sz="2800" b="1" dirty="0">
                <a:latin typeface="Times New Roman" pitchFamily="18" charset="0"/>
              </a:rPr>
              <a:t>给出</a:t>
            </a:r>
            <a:r>
              <a:rPr lang="zh-CN" altLang="en-US" sz="2800" b="1" dirty="0" smtClean="0">
                <a:latin typeface="Times New Roman" pitchFamily="18" charset="0"/>
              </a:rPr>
              <a:t>孤对电子的</a:t>
            </a:r>
            <a:r>
              <a:rPr lang="zh-CN" altLang="en-US" sz="2800" b="1" dirty="0">
                <a:solidFill>
                  <a:srgbClr val="000000"/>
                </a:solidFill>
                <a:latin typeface="Times New Roman" pitchFamily="18" charset="0"/>
              </a:rPr>
              <a:t>一定数目的离子或</a:t>
            </a:r>
            <a:r>
              <a:rPr lang="zh-CN" altLang="en-US" sz="2800" b="1" dirty="0" smtClean="0">
                <a:solidFill>
                  <a:srgbClr val="000000"/>
                </a:solidFill>
                <a:latin typeface="Times New Roman" pitchFamily="18" charset="0"/>
              </a:rPr>
              <a:t>分子</a:t>
            </a:r>
            <a:r>
              <a:rPr lang="en-US" altLang="zh-CN" sz="2800" b="1" dirty="0" smtClean="0">
                <a:solidFill>
                  <a:srgbClr val="000000"/>
                </a:solidFill>
                <a:latin typeface="Times New Roman" pitchFamily="18" charset="0"/>
              </a:rPr>
              <a:t>(</a:t>
            </a:r>
            <a:r>
              <a:rPr lang="zh-CN" altLang="en-US" sz="2800" b="1" dirty="0" smtClean="0">
                <a:solidFill>
                  <a:srgbClr val="000000"/>
                </a:solidFill>
                <a:latin typeface="Times New Roman" pitchFamily="18" charset="0"/>
              </a:rPr>
              <a:t>简称</a:t>
            </a:r>
            <a:r>
              <a:rPr lang="zh-CN" altLang="en-US" sz="2800" b="1" dirty="0" smtClean="0">
                <a:solidFill>
                  <a:srgbClr val="FF0000"/>
                </a:solidFill>
                <a:latin typeface="Times New Roman" pitchFamily="18" charset="0"/>
              </a:rPr>
              <a:t>配体</a:t>
            </a:r>
            <a:r>
              <a:rPr lang="en-US" altLang="zh-CN" sz="2800" b="1" dirty="0" smtClean="0">
                <a:solidFill>
                  <a:srgbClr val="000000"/>
                </a:solidFill>
                <a:latin typeface="Times New Roman" pitchFamily="18" charset="0"/>
              </a:rPr>
              <a:t>)</a:t>
            </a:r>
            <a:r>
              <a:rPr lang="zh-CN" altLang="en-US" sz="2800" b="1" dirty="0" smtClean="0">
                <a:solidFill>
                  <a:srgbClr val="000000"/>
                </a:solidFill>
                <a:latin typeface="Times New Roman" pitchFamily="18" charset="0"/>
              </a:rPr>
              <a:t>和</a:t>
            </a:r>
            <a:r>
              <a:rPr lang="zh-CN" altLang="en-US" sz="2800" b="1" dirty="0">
                <a:solidFill>
                  <a:srgbClr val="000000"/>
                </a:solidFill>
                <a:latin typeface="Times New Roman" pitchFamily="18" charset="0"/>
              </a:rPr>
              <a:t>具</a:t>
            </a:r>
            <a:r>
              <a:rPr lang="zh-CN" altLang="en-US" sz="2800" b="1" dirty="0">
                <a:latin typeface="Times New Roman" pitchFamily="18" charset="0"/>
              </a:rPr>
              <a:t>有接受</a:t>
            </a:r>
            <a:r>
              <a:rPr lang="zh-CN" altLang="en-US" sz="2800" b="1" dirty="0" smtClean="0">
                <a:latin typeface="Times New Roman" pitchFamily="18" charset="0"/>
              </a:rPr>
              <a:t>孤对电子的</a:t>
            </a:r>
            <a:r>
              <a:rPr lang="zh-CN" altLang="en-US" sz="2800" b="1" dirty="0">
                <a:solidFill>
                  <a:srgbClr val="000000"/>
                </a:solidFill>
                <a:latin typeface="Times New Roman" pitchFamily="18" charset="0"/>
              </a:rPr>
              <a:t>原子或</a:t>
            </a:r>
            <a:r>
              <a:rPr lang="zh-CN" altLang="en-US" sz="2800" b="1" dirty="0" smtClean="0">
                <a:solidFill>
                  <a:srgbClr val="000000"/>
                </a:solidFill>
                <a:latin typeface="Times New Roman" pitchFamily="18" charset="0"/>
              </a:rPr>
              <a:t>离子</a:t>
            </a:r>
            <a:r>
              <a:rPr lang="en-US" altLang="zh-CN" sz="2800" b="1" dirty="0" smtClean="0">
                <a:solidFill>
                  <a:srgbClr val="000000"/>
                </a:solidFill>
                <a:latin typeface="Times New Roman" pitchFamily="18" charset="0"/>
              </a:rPr>
              <a:t>(</a:t>
            </a:r>
            <a:r>
              <a:rPr lang="zh-CN" altLang="en-US" sz="2800" b="1" dirty="0" smtClean="0">
                <a:solidFill>
                  <a:srgbClr val="000000"/>
                </a:solidFill>
                <a:latin typeface="Times New Roman" pitchFamily="18" charset="0"/>
              </a:rPr>
              <a:t>统称</a:t>
            </a:r>
            <a:r>
              <a:rPr lang="zh-CN" altLang="en-US" sz="2800" b="1" dirty="0" smtClean="0">
                <a:solidFill>
                  <a:srgbClr val="FF0000"/>
                </a:solidFill>
                <a:latin typeface="Times New Roman" pitchFamily="18" charset="0"/>
              </a:rPr>
              <a:t>中心原子</a:t>
            </a:r>
            <a:r>
              <a:rPr lang="en-US" altLang="zh-CN" sz="2800" b="1" dirty="0" smtClean="0">
                <a:solidFill>
                  <a:srgbClr val="000000"/>
                </a:solidFill>
                <a:latin typeface="Times New Roman" pitchFamily="18" charset="0"/>
              </a:rPr>
              <a:t>)</a:t>
            </a:r>
            <a:r>
              <a:rPr lang="zh-CN" altLang="en-US" sz="2800" b="1" dirty="0" smtClean="0">
                <a:latin typeface="Times New Roman" pitchFamily="18" charset="0"/>
              </a:rPr>
              <a:t>按</a:t>
            </a:r>
            <a:r>
              <a:rPr lang="zh-CN" altLang="en-US" sz="2800" b="1" dirty="0">
                <a:latin typeface="Times New Roman" pitchFamily="18" charset="0"/>
              </a:rPr>
              <a:t>一定的</a:t>
            </a:r>
            <a:r>
              <a:rPr lang="zh-CN" altLang="en-US" sz="2800" b="1" dirty="0">
                <a:solidFill>
                  <a:srgbClr val="0000FF"/>
                </a:solidFill>
                <a:latin typeface="Times New Roman" pitchFamily="18" charset="0"/>
              </a:rPr>
              <a:t>组成</a:t>
            </a:r>
            <a:r>
              <a:rPr lang="zh-CN" altLang="en-US" sz="2800" b="1" dirty="0">
                <a:latin typeface="Times New Roman" pitchFamily="18" charset="0"/>
              </a:rPr>
              <a:t>和</a:t>
            </a:r>
            <a:r>
              <a:rPr lang="zh-CN" altLang="en-US" sz="2800" b="1" dirty="0">
                <a:solidFill>
                  <a:srgbClr val="0000FF"/>
                </a:solidFill>
                <a:latin typeface="Times New Roman" pitchFamily="18" charset="0"/>
              </a:rPr>
              <a:t>空间构型</a:t>
            </a:r>
            <a:r>
              <a:rPr lang="zh-CN" altLang="en-US" sz="2800" b="1" dirty="0">
                <a:solidFill>
                  <a:srgbClr val="000000"/>
                </a:solidFill>
                <a:latin typeface="Times New Roman" pitchFamily="18" charset="0"/>
              </a:rPr>
              <a:t>所形成的化合物</a:t>
            </a:r>
            <a:r>
              <a:rPr lang="zh-CN" altLang="en-US" sz="2800" b="1" dirty="0" smtClean="0">
                <a:solidFill>
                  <a:srgbClr val="000000"/>
                </a:solidFill>
                <a:latin typeface="Times New Roman" pitchFamily="18" charset="0"/>
              </a:rPr>
              <a:t>。</a:t>
            </a:r>
            <a:endParaRPr lang="en-US" altLang="zh-CN" sz="2800" b="1" dirty="0" smtClean="0">
              <a:solidFill>
                <a:srgbClr val="000000"/>
              </a:solidFill>
              <a:latin typeface="Times New Roman" pitchFamily="18" charset="0"/>
            </a:endParaRPr>
          </a:p>
        </p:txBody>
      </p:sp>
      <p:sp>
        <p:nvSpPr>
          <p:cNvPr id="5" name="Text Box 6"/>
          <p:cNvSpPr txBox="1">
            <a:spLocks noChangeArrowheads="1"/>
          </p:cNvSpPr>
          <p:nvPr/>
        </p:nvSpPr>
        <p:spPr bwMode="auto">
          <a:xfrm>
            <a:off x="1752600" y="22157"/>
            <a:ext cx="6705600" cy="663643"/>
          </a:xfrm>
          <a:prstGeom prst="rect">
            <a:avLst/>
          </a:prstGeom>
          <a:noFill/>
          <a:ln w="9525">
            <a:noFill/>
            <a:miter lim="800000"/>
            <a:headEnd/>
            <a:tailEnd/>
          </a:ln>
        </p:spPr>
        <p:txBody>
          <a:bodyPr wrap="square">
            <a:spAutoFit/>
          </a:bodyPr>
          <a:lstStyle/>
          <a:p>
            <a:pPr algn="just">
              <a:lnSpc>
                <a:spcPct val="130000"/>
              </a:lnSpc>
              <a:spcBef>
                <a:spcPct val="50000"/>
              </a:spcBef>
            </a:pPr>
            <a:r>
              <a:rPr lang="en-US" altLang="zh-CN" sz="3200" dirty="0" smtClean="0">
                <a:solidFill>
                  <a:srgbClr val="006600"/>
                </a:solidFill>
                <a:latin typeface="Times New Roman" pitchFamily="18" charset="0"/>
                <a:ea typeface="+mn-ea"/>
                <a:cs typeface="Times New Roman" pitchFamily="18" charset="0"/>
              </a:rPr>
              <a:t>13.1.1</a:t>
            </a:r>
            <a:r>
              <a:rPr lang="en-US" altLang="zh-CN" sz="3200" dirty="0">
                <a:solidFill>
                  <a:srgbClr val="006600"/>
                </a:solidFill>
                <a:latin typeface="Times New Roman" pitchFamily="18" charset="0"/>
                <a:ea typeface="+mn-ea"/>
                <a:cs typeface="Times New Roman" pitchFamily="18" charset="0"/>
              </a:rPr>
              <a:t>. </a:t>
            </a:r>
            <a:r>
              <a:rPr lang="zh-CN" altLang="en-US" sz="3200" dirty="0">
                <a:solidFill>
                  <a:srgbClr val="006600"/>
                </a:solidFill>
                <a:latin typeface="Times New Roman" pitchFamily="18" charset="0"/>
                <a:ea typeface="+mn-ea"/>
                <a:cs typeface="Times New Roman" pitchFamily="18" charset="0"/>
              </a:rPr>
              <a:t>配位化合物的基</a:t>
            </a:r>
            <a:r>
              <a:rPr lang="zh-CN" altLang="en-US" sz="3200" dirty="0" smtClean="0">
                <a:solidFill>
                  <a:srgbClr val="006600"/>
                </a:solidFill>
                <a:latin typeface="Times New Roman" pitchFamily="18" charset="0"/>
                <a:ea typeface="+mn-ea"/>
                <a:cs typeface="Times New Roman" pitchFamily="18" charset="0"/>
              </a:rPr>
              <a:t>本定义</a:t>
            </a:r>
            <a:endParaRPr lang="zh-CN" altLang="en-US" sz="3200" dirty="0">
              <a:solidFill>
                <a:srgbClr val="006600"/>
              </a:solidFill>
              <a:latin typeface="Times New Roman" pitchFamily="18" charset="0"/>
              <a:ea typeface="+mn-ea"/>
              <a:cs typeface="Times New Roman" pitchFamily="18" charset="0"/>
            </a:endParaRPr>
          </a:p>
        </p:txBody>
      </p:sp>
      <p:sp>
        <p:nvSpPr>
          <p:cNvPr id="6" name="矩形 5"/>
          <p:cNvSpPr/>
          <p:nvPr/>
        </p:nvSpPr>
        <p:spPr>
          <a:xfrm>
            <a:off x="76200" y="533400"/>
            <a:ext cx="1715534" cy="738664"/>
          </a:xfrm>
          <a:prstGeom prst="rect">
            <a:avLst/>
          </a:prstGeom>
        </p:spPr>
        <p:txBody>
          <a:bodyPr wrap="none">
            <a:spAutoFit/>
          </a:bodyPr>
          <a:lstStyle/>
          <a:p>
            <a:pPr algn="just">
              <a:lnSpc>
                <a:spcPct val="150000"/>
              </a:lnSpc>
              <a:spcBef>
                <a:spcPct val="25000"/>
              </a:spcBef>
            </a:pPr>
            <a:r>
              <a:rPr lang="en-US" altLang="zh-CN" sz="2800" dirty="0" smtClean="0">
                <a:solidFill>
                  <a:srgbClr val="0000FF"/>
                </a:solidFill>
                <a:latin typeface="Times New Roman" pitchFamily="18" charset="0"/>
              </a:rPr>
              <a:t>1.  </a:t>
            </a:r>
            <a:r>
              <a:rPr lang="zh-CN" altLang="en-US" sz="2800" dirty="0" smtClean="0">
                <a:solidFill>
                  <a:srgbClr val="0000FF"/>
                </a:solidFill>
                <a:latin typeface="Times New Roman" pitchFamily="18" charset="0"/>
              </a:rPr>
              <a:t>配合物</a:t>
            </a:r>
            <a:endParaRPr lang="en-US" altLang="zh-CN" sz="2800" dirty="0" smtClean="0">
              <a:solidFill>
                <a:srgbClr val="0000FF"/>
              </a:solidFill>
              <a:latin typeface="Times New Roman" pitchFamily="18" charset="0"/>
            </a:endParaRPr>
          </a:p>
        </p:txBody>
      </p:sp>
      <p:sp>
        <p:nvSpPr>
          <p:cNvPr id="7" name="内容占位符 2"/>
          <p:cNvSpPr txBox="1">
            <a:spLocks/>
          </p:cNvSpPr>
          <p:nvPr/>
        </p:nvSpPr>
        <p:spPr>
          <a:xfrm>
            <a:off x="304800" y="3433722"/>
            <a:ext cx="8686800" cy="2890878"/>
          </a:xfrm>
          <a:prstGeom prst="rect">
            <a:avLst/>
          </a:prstGeom>
        </p:spPr>
        <p:txBody>
          <a:bodyPr>
            <a:noAutofit/>
          </a:bodyPr>
          <a:lstStyle/>
          <a:p>
            <a:pPr marR="0" lvl="0" algn="l" defTabSz="914400" rtl="0" eaLnBrk="0" fontAlgn="base" latinLnBrk="0" hangingPunct="0">
              <a:lnSpc>
                <a:spcPct val="150000"/>
              </a:lnSpc>
              <a:spcBef>
                <a:spcPts val="1200"/>
              </a:spcBef>
              <a:spcAft>
                <a:spcPct val="0"/>
              </a:spcAft>
              <a:buClrTx/>
              <a:buSzTx/>
              <a:tabLst/>
              <a:defRPr/>
            </a:pPr>
            <a:r>
              <a:rPr kumimoji="0" lang="zh-CN" altLang="en-US" sz="2800" i="0" u="none" strike="noStrike" kern="0" cap="none" spc="0" normalizeH="0" baseline="0" noProof="0" dirty="0" smtClean="0">
                <a:ln>
                  <a:noFill/>
                </a:ln>
                <a:effectLst/>
                <a:uLnTx/>
                <a:uFillTx/>
                <a:latin typeface="Times New Roman" pitchFamily="18" charset="0"/>
                <a:ea typeface="+mn-ea"/>
                <a:cs typeface="Times New Roman" pitchFamily="18" charset="0"/>
              </a:rPr>
              <a:t>      配合物是</a:t>
            </a:r>
            <a:r>
              <a:rPr kumimoji="0" lang="en-US" altLang="zh-CN" sz="2800" i="0" u="none" strike="noStrike" kern="0" cap="none" spc="0" normalizeH="0" baseline="0" noProof="0" dirty="0" smtClean="0">
                <a:ln>
                  <a:noFill/>
                </a:ln>
                <a:solidFill>
                  <a:srgbClr val="0000FF"/>
                </a:solidFill>
                <a:effectLst/>
                <a:uLnTx/>
                <a:uFillTx/>
                <a:latin typeface="Times New Roman" pitchFamily="18" charset="0"/>
                <a:ea typeface="+mn-ea"/>
                <a:cs typeface="Times New Roman" pitchFamily="18" charset="0"/>
              </a:rPr>
              <a:t>Lewis</a:t>
            </a:r>
            <a:r>
              <a:rPr kumimoji="0" lang="zh-CN" altLang="en-US" sz="2800" i="0" u="none" strike="noStrike" kern="0" cap="none" spc="0" normalizeH="0" baseline="0" noProof="0" dirty="0" smtClean="0">
                <a:ln>
                  <a:noFill/>
                </a:ln>
                <a:solidFill>
                  <a:srgbClr val="0000FF"/>
                </a:solidFill>
                <a:effectLst/>
                <a:uLnTx/>
                <a:uFillTx/>
                <a:latin typeface="Times New Roman" pitchFamily="18" charset="0"/>
                <a:ea typeface="+mn-ea"/>
                <a:cs typeface="Times New Roman" pitchFamily="18" charset="0"/>
              </a:rPr>
              <a:t>酸碱的加合物，</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能接受电子对的物质是酸，能提供电子对的物质是碱。例如</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[Ag(NH</a:t>
            </a:r>
            <a:r>
              <a:rPr kumimoji="0" lang="en-US" altLang="zh-CN" sz="2800" i="0" u="none" strike="noStrike" kern="0" cap="none" spc="0" normalizeH="0" baseline="-25000" noProof="0" dirty="0" smtClean="0">
                <a:ln>
                  <a:noFill/>
                </a:ln>
                <a:solidFill>
                  <a:schemeClr val="tx1"/>
                </a:solidFill>
                <a:effectLst/>
                <a:uLnTx/>
                <a:uFillTx/>
                <a:latin typeface="Times New Roman" pitchFamily="18" charset="0"/>
                <a:ea typeface="+mn-ea"/>
                <a:cs typeface="Times New Roman" pitchFamily="18" charset="0"/>
              </a:rPr>
              <a:t>3</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2800" i="0" u="none" strike="noStrike" kern="0" cap="none" spc="0" normalizeH="0" baseline="-25000" noProof="0" dirty="0" smtClean="0">
                <a:ln>
                  <a:noFill/>
                </a:ln>
                <a:solidFill>
                  <a:schemeClr val="tx1"/>
                </a:solidFill>
                <a:effectLst/>
                <a:uLnTx/>
                <a:uFillTx/>
                <a:latin typeface="Times New Roman" pitchFamily="18" charset="0"/>
                <a:ea typeface="+mn-ea"/>
                <a:cs typeface="Times New Roman" pitchFamily="18" charset="0"/>
              </a:rPr>
              <a:t>2</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2800" i="0" u="none" strike="noStrike" kern="0" cap="none" spc="0" normalizeH="0" baseline="30000" noProof="0" dirty="0" smtClean="0">
                <a:ln>
                  <a:noFill/>
                </a:ln>
                <a:solidFill>
                  <a:schemeClr val="tx1"/>
                </a:solidFill>
                <a:effectLst/>
                <a:uLnTx/>
                <a:uFillTx/>
                <a:latin typeface="Times New Roman" pitchFamily="18" charset="0"/>
                <a:ea typeface="+mn-ea"/>
                <a:cs typeface="Times New Roman" pitchFamily="18" charset="0"/>
              </a:rPr>
              <a:t>+</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是</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Lewis</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酸</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Ag</a:t>
            </a:r>
            <a:r>
              <a:rPr kumimoji="0" lang="en-US" altLang="zh-CN" sz="2800" i="0" u="none" strike="noStrike" kern="0" cap="none" spc="0" normalizeH="0" baseline="30000" noProof="0" dirty="0" smtClean="0">
                <a:ln>
                  <a:noFill/>
                </a:ln>
                <a:solidFill>
                  <a:schemeClr val="tx1"/>
                </a:solidFill>
                <a:effectLst/>
                <a:uLnTx/>
                <a:uFillTx/>
                <a:latin typeface="Times New Roman" pitchFamily="18" charset="0"/>
                <a:ea typeface="+mn-ea"/>
                <a:cs typeface="Times New Roman" pitchFamily="18" charset="0"/>
              </a:rPr>
              <a:t>+</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和</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Lewis</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碱</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NH</a:t>
            </a:r>
            <a:r>
              <a:rPr kumimoji="0" lang="en-US" altLang="zh-CN" sz="2800" i="0" u="none" strike="noStrike" kern="0" cap="none" spc="0" normalizeH="0" baseline="-25000" noProof="0" dirty="0" smtClean="0">
                <a:ln>
                  <a:noFill/>
                </a:ln>
                <a:solidFill>
                  <a:schemeClr val="tx1"/>
                </a:solidFill>
                <a:effectLst/>
                <a:uLnTx/>
                <a:uFillTx/>
                <a:latin typeface="Times New Roman" pitchFamily="18" charset="0"/>
                <a:ea typeface="+mn-ea"/>
                <a:cs typeface="Times New Roman" pitchFamily="18" charset="0"/>
              </a:rPr>
              <a:t>3</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的加合物。</a:t>
            </a:r>
            <a:endPar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R="0" lvl="0" algn="l" defTabSz="914400" rtl="0" eaLnBrk="0" fontAlgn="base" latinLnBrk="0" hangingPunct="0">
              <a:lnSpc>
                <a:spcPct val="150000"/>
              </a:lnSpc>
              <a:spcBef>
                <a:spcPts val="1200"/>
              </a:spcBef>
              <a:spcAft>
                <a:spcPct val="0"/>
              </a:spcAft>
              <a:buClrTx/>
              <a:buSzTx/>
              <a:tabLst/>
              <a:defRPr/>
            </a:pP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Lewis</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酸称为</a:t>
            </a:r>
            <a:r>
              <a:rPr kumimoji="0" lang="zh-CN" altLang="en-US" sz="280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形成体，</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Lewis</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碱称为</a:t>
            </a:r>
            <a:r>
              <a:rPr kumimoji="0" lang="zh-CN" altLang="en-US" sz="280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配位体</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ChangeArrowheads="1"/>
          </p:cNvSpPr>
          <p:nvPr/>
        </p:nvSpPr>
        <p:spPr bwMode="auto">
          <a:xfrm>
            <a:off x="1337625" y="228600"/>
            <a:ext cx="643477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zh-CN" sz="2800" dirty="0">
                <a:solidFill>
                  <a:srgbClr val="0000FF"/>
                </a:solidFill>
              </a:rPr>
              <a:t>八面体场中d电子在t</a:t>
            </a:r>
            <a:r>
              <a:rPr lang="zh-CN" altLang="zh-CN" sz="2800" baseline="-25000" dirty="0">
                <a:solidFill>
                  <a:srgbClr val="0000FF"/>
                </a:solidFill>
              </a:rPr>
              <a:t>2g</a:t>
            </a:r>
            <a:r>
              <a:rPr lang="zh-CN" altLang="zh-CN" sz="2800" dirty="0">
                <a:solidFill>
                  <a:srgbClr val="0000FF"/>
                </a:solidFill>
              </a:rPr>
              <a:t>和e</a:t>
            </a:r>
            <a:r>
              <a:rPr lang="zh-CN" altLang="zh-CN" sz="2800" baseline="-25000" dirty="0">
                <a:solidFill>
                  <a:srgbClr val="0000FF"/>
                </a:solidFill>
              </a:rPr>
              <a:t>g</a:t>
            </a:r>
            <a:r>
              <a:rPr lang="zh-CN" altLang="zh-CN" sz="2800" dirty="0">
                <a:solidFill>
                  <a:srgbClr val="0000FF"/>
                </a:solidFill>
              </a:rPr>
              <a:t>轨道中的分布</a:t>
            </a:r>
          </a:p>
        </p:txBody>
      </p:sp>
      <p:sp>
        <p:nvSpPr>
          <p:cNvPr id="3" name="灯片编号占位符 2"/>
          <p:cNvSpPr>
            <a:spLocks noGrp="1"/>
          </p:cNvSpPr>
          <p:nvPr>
            <p:ph type="sldNum" sz="quarter" idx="12"/>
          </p:nvPr>
        </p:nvSpPr>
        <p:spPr/>
        <p:txBody>
          <a:bodyPr/>
          <a:lstStyle/>
          <a:p>
            <a:pPr>
              <a:defRPr/>
            </a:pPr>
            <a:fld id="{0AA81A64-2B98-4631-BEEF-FF4902246D66}" type="slidenum">
              <a:rPr lang="en-US" altLang="zh-CN" smtClean="0"/>
              <a:pPr>
                <a:defRPr/>
              </a:pPr>
              <a:t>60</a:t>
            </a:fld>
            <a:endParaRPr lang="en-US" altLang="zh-CN"/>
          </a:p>
        </p:txBody>
      </p:sp>
    </p:spTree>
    <p:controls>
      <p:control spid="264194" name="ShockwaveFlash1" r:id="rId2" imgW="7620660" imgH="5424762"/>
    </p:controls>
    <p:extLst>
      <p:ext uri="{BB962C8B-B14F-4D97-AF65-F5344CB8AC3E}">
        <p14:creationId xmlns:p14="http://schemas.microsoft.com/office/powerpoint/2010/main" xmlns="" val="3246933829"/>
      </p:ext>
    </p:extLst>
  </p:cSld>
  <p:clrMapOvr>
    <a:masterClrMapping/>
  </p:clrMapOvr>
  <p:transition spd="med">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5" name="Rectangle 2"/>
          <p:cNvSpPr>
            <a:spLocks noGrp="1" noChangeArrowheads="1"/>
          </p:cNvSpPr>
          <p:nvPr>
            <p:ph type="title"/>
          </p:nvPr>
        </p:nvSpPr>
        <p:spPr>
          <a:xfrm>
            <a:off x="2514600" y="381000"/>
            <a:ext cx="3352800" cy="685800"/>
          </a:xfrm>
        </p:spPr>
        <p:txBody>
          <a:bodyPr/>
          <a:lstStyle/>
          <a:p>
            <a:pPr algn="l" eaLnBrk="1" hangingPunct="1"/>
            <a:r>
              <a:rPr lang="zh-CN" altLang="en-US" sz="2400" b="1" dirty="0" smtClean="0">
                <a:solidFill>
                  <a:srgbClr val="FF0000"/>
                </a:solidFill>
                <a:latin typeface="Times New Roman" pitchFamily="18" charset="0"/>
              </a:rPr>
              <a:t>八面体场的</a:t>
            </a:r>
            <a:r>
              <a:rPr lang="en-US" altLang="zh-CN" sz="2400" b="1" dirty="0" smtClean="0">
                <a:solidFill>
                  <a:srgbClr val="FF0000"/>
                </a:solidFill>
                <a:latin typeface="Times New Roman" pitchFamily="18" charset="0"/>
              </a:rPr>
              <a:t>CFSE</a:t>
            </a:r>
          </a:p>
        </p:txBody>
      </p:sp>
      <p:grpSp>
        <p:nvGrpSpPr>
          <p:cNvPr id="28696" name="Group 3"/>
          <p:cNvGrpSpPr>
            <a:grpSpLocks/>
          </p:cNvGrpSpPr>
          <p:nvPr/>
        </p:nvGrpSpPr>
        <p:grpSpPr bwMode="auto">
          <a:xfrm>
            <a:off x="228600" y="1143000"/>
            <a:ext cx="8458200" cy="4724400"/>
            <a:chOff x="-144" y="845"/>
            <a:chExt cx="6178" cy="3372"/>
          </a:xfrm>
        </p:grpSpPr>
        <p:graphicFrame>
          <p:nvGraphicFramePr>
            <p:cNvPr id="28674" name="Object 4"/>
            <p:cNvGraphicFramePr>
              <a:graphicFrameLocks noChangeAspect="1"/>
            </p:cNvGraphicFramePr>
            <p:nvPr/>
          </p:nvGraphicFramePr>
          <p:xfrm>
            <a:off x="-144" y="845"/>
            <a:ext cx="6178" cy="3372"/>
          </p:xfrm>
          <a:graphic>
            <a:graphicData uri="http://schemas.openxmlformats.org/presentationml/2006/ole">
              <p:oleObj spid="_x0000_s28674" name="Document" r:id="rId3" imgW="6009480" imgH="3281400" progId="">
                <p:embed/>
              </p:oleObj>
            </a:graphicData>
          </a:graphic>
        </p:graphicFrame>
        <p:graphicFrame>
          <p:nvGraphicFramePr>
            <p:cNvPr id="28675" name="Object 5"/>
            <p:cNvGraphicFramePr>
              <a:graphicFrameLocks noChangeAspect="1"/>
            </p:cNvGraphicFramePr>
            <p:nvPr/>
          </p:nvGraphicFramePr>
          <p:xfrm>
            <a:off x="694" y="1626"/>
            <a:ext cx="223" cy="294"/>
          </p:xfrm>
          <a:graphic>
            <a:graphicData uri="http://schemas.openxmlformats.org/presentationml/2006/ole">
              <p:oleObj spid="_x0000_s28675" name="公式" r:id="rId4" imgW="190440" imgH="253800" progId="Equations">
                <p:embed/>
              </p:oleObj>
            </a:graphicData>
          </a:graphic>
        </p:graphicFrame>
        <p:graphicFrame>
          <p:nvGraphicFramePr>
            <p:cNvPr id="28676" name="Object 6"/>
            <p:cNvGraphicFramePr>
              <a:graphicFrameLocks noChangeAspect="1"/>
            </p:cNvGraphicFramePr>
            <p:nvPr/>
          </p:nvGraphicFramePr>
          <p:xfrm>
            <a:off x="694" y="1860"/>
            <a:ext cx="223" cy="294"/>
          </p:xfrm>
          <a:graphic>
            <a:graphicData uri="http://schemas.openxmlformats.org/presentationml/2006/ole">
              <p:oleObj spid="_x0000_s28676" name="公式" r:id="rId5" imgW="190440" imgH="253800" progId="Equations">
                <p:embed/>
              </p:oleObj>
            </a:graphicData>
          </a:graphic>
        </p:graphicFrame>
        <p:graphicFrame>
          <p:nvGraphicFramePr>
            <p:cNvPr id="28677" name="Object 7"/>
            <p:cNvGraphicFramePr>
              <a:graphicFrameLocks noChangeAspect="1"/>
            </p:cNvGraphicFramePr>
            <p:nvPr/>
          </p:nvGraphicFramePr>
          <p:xfrm>
            <a:off x="694" y="2108"/>
            <a:ext cx="223" cy="294"/>
          </p:xfrm>
          <a:graphic>
            <a:graphicData uri="http://schemas.openxmlformats.org/presentationml/2006/ole">
              <p:oleObj spid="_x0000_s28677" name="公式" r:id="rId6" imgW="190440" imgH="253800" progId="Equations">
                <p:embed/>
              </p:oleObj>
            </a:graphicData>
          </a:graphic>
        </p:graphicFrame>
        <p:graphicFrame>
          <p:nvGraphicFramePr>
            <p:cNvPr id="28678" name="Object 8"/>
            <p:cNvGraphicFramePr>
              <a:graphicFrameLocks noChangeAspect="1"/>
            </p:cNvGraphicFramePr>
            <p:nvPr/>
          </p:nvGraphicFramePr>
          <p:xfrm>
            <a:off x="631" y="2322"/>
            <a:ext cx="369" cy="293"/>
          </p:xfrm>
          <a:graphic>
            <a:graphicData uri="http://schemas.openxmlformats.org/presentationml/2006/ole">
              <p:oleObj spid="_x0000_s28678" name="公式" r:id="rId7" imgW="317160" imgH="253800" progId="Equations">
                <p:embed/>
              </p:oleObj>
            </a:graphicData>
          </a:graphic>
        </p:graphicFrame>
        <p:graphicFrame>
          <p:nvGraphicFramePr>
            <p:cNvPr id="28679" name="Object 9"/>
            <p:cNvGraphicFramePr>
              <a:graphicFrameLocks noChangeAspect="1"/>
            </p:cNvGraphicFramePr>
            <p:nvPr/>
          </p:nvGraphicFramePr>
          <p:xfrm>
            <a:off x="624" y="2560"/>
            <a:ext cx="385" cy="293"/>
          </p:xfrm>
          <a:graphic>
            <a:graphicData uri="http://schemas.openxmlformats.org/presentationml/2006/ole">
              <p:oleObj spid="_x0000_s28679" name="公式" r:id="rId8" imgW="330120" imgH="253800" progId="Equations">
                <p:embed/>
              </p:oleObj>
            </a:graphicData>
          </a:graphic>
        </p:graphicFrame>
        <p:graphicFrame>
          <p:nvGraphicFramePr>
            <p:cNvPr id="28680" name="Object 10"/>
            <p:cNvGraphicFramePr>
              <a:graphicFrameLocks noChangeAspect="1"/>
            </p:cNvGraphicFramePr>
            <p:nvPr/>
          </p:nvGraphicFramePr>
          <p:xfrm>
            <a:off x="641" y="2793"/>
            <a:ext cx="385" cy="293"/>
          </p:xfrm>
          <a:graphic>
            <a:graphicData uri="http://schemas.openxmlformats.org/presentationml/2006/ole">
              <p:oleObj spid="_x0000_s28680" name="公式" r:id="rId9" imgW="330120" imgH="253800" progId="Equations">
                <p:embed/>
              </p:oleObj>
            </a:graphicData>
          </a:graphic>
        </p:graphicFrame>
        <p:graphicFrame>
          <p:nvGraphicFramePr>
            <p:cNvPr id="28681" name="Object 11"/>
            <p:cNvGraphicFramePr>
              <a:graphicFrameLocks noChangeAspect="1"/>
            </p:cNvGraphicFramePr>
            <p:nvPr/>
          </p:nvGraphicFramePr>
          <p:xfrm>
            <a:off x="641" y="3034"/>
            <a:ext cx="385" cy="293"/>
          </p:xfrm>
          <a:graphic>
            <a:graphicData uri="http://schemas.openxmlformats.org/presentationml/2006/ole">
              <p:oleObj spid="_x0000_s28681" name="公式" r:id="rId10" imgW="330120" imgH="253800" progId="Equations">
                <p:embed/>
              </p:oleObj>
            </a:graphicData>
          </a:graphic>
        </p:graphicFrame>
        <p:graphicFrame>
          <p:nvGraphicFramePr>
            <p:cNvPr id="28682" name="Object 12"/>
            <p:cNvGraphicFramePr>
              <a:graphicFrameLocks noChangeAspect="1"/>
            </p:cNvGraphicFramePr>
            <p:nvPr/>
          </p:nvGraphicFramePr>
          <p:xfrm>
            <a:off x="641" y="3272"/>
            <a:ext cx="385" cy="293"/>
          </p:xfrm>
          <a:graphic>
            <a:graphicData uri="http://schemas.openxmlformats.org/presentationml/2006/ole">
              <p:oleObj spid="_x0000_s28682" name="公式" r:id="rId11" imgW="330120" imgH="253800" progId="Equations">
                <p:embed/>
              </p:oleObj>
            </a:graphicData>
          </a:graphic>
        </p:graphicFrame>
        <p:graphicFrame>
          <p:nvGraphicFramePr>
            <p:cNvPr id="28683" name="Object 13"/>
            <p:cNvGraphicFramePr>
              <a:graphicFrameLocks noChangeAspect="1"/>
            </p:cNvGraphicFramePr>
            <p:nvPr/>
          </p:nvGraphicFramePr>
          <p:xfrm>
            <a:off x="641" y="3547"/>
            <a:ext cx="385" cy="293"/>
          </p:xfrm>
          <a:graphic>
            <a:graphicData uri="http://schemas.openxmlformats.org/presentationml/2006/ole">
              <p:oleObj spid="_x0000_s28683" name="公式" r:id="rId12" imgW="330120" imgH="253800" progId="Equations">
                <p:embed/>
              </p:oleObj>
            </a:graphicData>
          </a:graphic>
        </p:graphicFrame>
        <p:graphicFrame>
          <p:nvGraphicFramePr>
            <p:cNvPr id="28684" name="Object 14"/>
            <p:cNvGraphicFramePr>
              <a:graphicFrameLocks noChangeAspect="1"/>
            </p:cNvGraphicFramePr>
            <p:nvPr/>
          </p:nvGraphicFramePr>
          <p:xfrm>
            <a:off x="648" y="3787"/>
            <a:ext cx="367" cy="293"/>
          </p:xfrm>
          <a:graphic>
            <a:graphicData uri="http://schemas.openxmlformats.org/presentationml/2006/ole">
              <p:oleObj spid="_x0000_s28684" name="公式" r:id="rId13" imgW="317160" imgH="253800" progId="Equations">
                <p:embed/>
              </p:oleObj>
            </a:graphicData>
          </a:graphic>
        </p:graphicFrame>
        <p:graphicFrame>
          <p:nvGraphicFramePr>
            <p:cNvPr id="28685" name="Object 15"/>
            <p:cNvGraphicFramePr>
              <a:graphicFrameLocks noChangeAspect="1"/>
            </p:cNvGraphicFramePr>
            <p:nvPr/>
          </p:nvGraphicFramePr>
          <p:xfrm>
            <a:off x="3029" y="1633"/>
            <a:ext cx="223" cy="294"/>
          </p:xfrm>
          <a:graphic>
            <a:graphicData uri="http://schemas.openxmlformats.org/presentationml/2006/ole">
              <p:oleObj spid="_x0000_s28685" name="公式" r:id="rId14" imgW="190440" imgH="253800" progId="Equations">
                <p:embed/>
              </p:oleObj>
            </a:graphicData>
          </a:graphic>
        </p:graphicFrame>
        <p:graphicFrame>
          <p:nvGraphicFramePr>
            <p:cNvPr id="28686" name="Object 16"/>
            <p:cNvGraphicFramePr>
              <a:graphicFrameLocks noChangeAspect="1"/>
            </p:cNvGraphicFramePr>
            <p:nvPr/>
          </p:nvGraphicFramePr>
          <p:xfrm>
            <a:off x="3029" y="1876"/>
            <a:ext cx="223" cy="294"/>
          </p:xfrm>
          <a:graphic>
            <a:graphicData uri="http://schemas.openxmlformats.org/presentationml/2006/ole">
              <p:oleObj spid="_x0000_s28686" name="公式" r:id="rId15" imgW="190440" imgH="253800" progId="Equations">
                <p:embed/>
              </p:oleObj>
            </a:graphicData>
          </a:graphic>
        </p:graphicFrame>
        <p:graphicFrame>
          <p:nvGraphicFramePr>
            <p:cNvPr id="28687" name="Object 17"/>
            <p:cNvGraphicFramePr>
              <a:graphicFrameLocks noChangeAspect="1"/>
            </p:cNvGraphicFramePr>
            <p:nvPr/>
          </p:nvGraphicFramePr>
          <p:xfrm>
            <a:off x="3029" y="2085"/>
            <a:ext cx="223" cy="294"/>
          </p:xfrm>
          <a:graphic>
            <a:graphicData uri="http://schemas.openxmlformats.org/presentationml/2006/ole">
              <p:oleObj spid="_x0000_s28687" name="公式" r:id="rId16" imgW="190440" imgH="253800" progId="Equations">
                <p:embed/>
              </p:oleObj>
            </a:graphicData>
          </a:graphic>
        </p:graphicFrame>
        <p:graphicFrame>
          <p:nvGraphicFramePr>
            <p:cNvPr id="28688" name="Object 18"/>
            <p:cNvGraphicFramePr>
              <a:graphicFrameLocks noChangeAspect="1"/>
            </p:cNvGraphicFramePr>
            <p:nvPr/>
          </p:nvGraphicFramePr>
          <p:xfrm>
            <a:off x="3029" y="2346"/>
            <a:ext cx="223" cy="294"/>
          </p:xfrm>
          <a:graphic>
            <a:graphicData uri="http://schemas.openxmlformats.org/presentationml/2006/ole">
              <p:oleObj spid="_x0000_s28688" name="公式" r:id="rId17" imgW="190440" imgH="253800" progId="Equations">
                <p:embed/>
              </p:oleObj>
            </a:graphicData>
          </a:graphic>
        </p:graphicFrame>
        <p:graphicFrame>
          <p:nvGraphicFramePr>
            <p:cNvPr id="28689" name="Object 19"/>
            <p:cNvGraphicFramePr>
              <a:graphicFrameLocks noChangeAspect="1"/>
            </p:cNvGraphicFramePr>
            <p:nvPr/>
          </p:nvGraphicFramePr>
          <p:xfrm>
            <a:off x="3030" y="2587"/>
            <a:ext cx="221" cy="293"/>
          </p:xfrm>
          <a:graphic>
            <a:graphicData uri="http://schemas.openxmlformats.org/presentationml/2006/ole">
              <p:oleObj spid="_x0000_s28689" name="Equation" r:id="rId18" imgW="190440" imgH="253800" progId="Equations">
                <p:embed/>
              </p:oleObj>
            </a:graphicData>
          </a:graphic>
        </p:graphicFrame>
        <p:graphicFrame>
          <p:nvGraphicFramePr>
            <p:cNvPr id="28690" name="Object 20"/>
            <p:cNvGraphicFramePr>
              <a:graphicFrameLocks noChangeAspect="1"/>
            </p:cNvGraphicFramePr>
            <p:nvPr/>
          </p:nvGraphicFramePr>
          <p:xfrm>
            <a:off x="3046" y="2826"/>
            <a:ext cx="223" cy="294"/>
          </p:xfrm>
          <a:graphic>
            <a:graphicData uri="http://schemas.openxmlformats.org/presentationml/2006/ole">
              <p:oleObj spid="_x0000_s28690" name="公式" r:id="rId19" imgW="190440" imgH="253800" progId="Equations">
                <p:embed/>
              </p:oleObj>
            </a:graphicData>
          </a:graphic>
        </p:graphicFrame>
        <p:graphicFrame>
          <p:nvGraphicFramePr>
            <p:cNvPr id="28691" name="Object 21"/>
            <p:cNvGraphicFramePr>
              <a:graphicFrameLocks noChangeAspect="1"/>
            </p:cNvGraphicFramePr>
            <p:nvPr/>
          </p:nvGraphicFramePr>
          <p:xfrm>
            <a:off x="2976" y="3051"/>
            <a:ext cx="385" cy="293"/>
          </p:xfrm>
          <a:graphic>
            <a:graphicData uri="http://schemas.openxmlformats.org/presentationml/2006/ole">
              <p:oleObj spid="_x0000_s28691" name="公式" r:id="rId20" imgW="330120" imgH="253800" progId="Equations">
                <p:embed/>
              </p:oleObj>
            </a:graphicData>
          </a:graphic>
        </p:graphicFrame>
        <p:graphicFrame>
          <p:nvGraphicFramePr>
            <p:cNvPr id="28692" name="Object 22"/>
            <p:cNvGraphicFramePr>
              <a:graphicFrameLocks noChangeAspect="1"/>
            </p:cNvGraphicFramePr>
            <p:nvPr/>
          </p:nvGraphicFramePr>
          <p:xfrm>
            <a:off x="2976" y="3307"/>
            <a:ext cx="385" cy="293"/>
          </p:xfrm>
          <a:graphic>
            <a:graphicData uri="http://schemas.openxmlformats.org/presentationml/2006/ole">
              <p:oleObj spid="_x0000_s28692" name="公式" r:id="rId21" imgW="330120" imgH="253800" progId="Equations">
                <p:embed/>
              </p:oleObj>
            </a:graphicData>
          </a:graphic>
        </p:graphicFrame>
        <p:graphicFrame>
          <p:nvGraphicFramePr>
            <p:cNvPr id="28693" name="Object 23"/>
            <p:cNvGraphicFramePr>
              <a:graphicFrameLocks noChangeAspect="1"/>
            </p:cNvGraphicFramePr>
            <p:nvPr/>
          </p:nvGraphicFramePr>
          <p:xfrm>
            <a:off x="2976" y="3547"/>
            <a:ext cx="385" cy="293"/>
          </p:xfrm>
          <a:graphic>
            <a:graphicData uri="http://schemas.openxmlformats.org/presentationml/2006/ole">
              <p:oleObj spid="_x0000_s28693" name="公式" r:id="rId22" imgW="330120" imgH="253800" progId="Equations">
                <p:embed/>
              </p:oleObj>
            </a:graphicData>
          </a:graphic>
        </p:graphicFrame>
        <p:graphicFrame>
          <p:nvGraphicFramePr>
            <p:cNvPr id="28694" name="Object 24"/>
            <p:cNvGraphicFramePr>
              <a:graphicFrameLocks noChangeAspect="1"/>
            </p:cNvGraphicFramePr>
            <p:nvPr/>
          </p:nvGraphicFramePr>
          <p:xfrm>
            <a:off x="2976" y="3779"/>
            <a:ext cx="384" cy="293"/>
          </p:xfrm>
          <a:graphic>
            <a:graphicData uri="http://schemas.openxmlformats.org/presentationml/2006/ole">
              <p:oleObj spid="_x0000_s28694" name="公式" r:id="rId23" imgW="330120" imgH="253800" progId="Equations">
                <p:embed/>
              </p:oleObj>
            </a:graphicData>
          </a:graphic>
        </p:graphicFrame>
      </p:grpSp>
      <p:sp>
        <p:nvSpPr>
          <p:cNvPr id="25" name="灯片编号占位符 24"/>
          <p:cNvSpPr>
            <a:spLocks noGrp="1"/>
          </p:cNvSpPr>
          <p:nvPr>
            <p:ph type="sldNum" sz="quarter" idx="12"/>
          </p:nvPr>
        </p:nvSpPr>
        <p:spPr/>
        <p:txBody>
          <a:bodyPr/>
          <a:lstStyle/>
          <a:p>
            <a:pPr>
              <a:defRPr/>
            </a:pPr>
            <a:fld id="{EED8E905-4C08-41A9-AB64-13BBDC64667F}" type="slidenum">
              <a:rPr lang="en-US" altLang="zh-CN" smtClean="0"/>
              <a:pPr>
                <a:defRPr/>
              </a:pPr>
              <a:t>61</a:t>
            </a:fld>
            <a:endParaRPr lang="en-US" altLang="zh-CN"/>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6" name="Rectangle 6"/>
          <p:cNvSpPr>
            <a:spLocks noChangeArrowheads="1"/>
          </p:cNvSpPr>
          <p:nvPr/>
        </p:nvSpPr>
        <p:spPr bwMode="auto">
          <a:xfrm>
            <a:off x="304800" y="511719"/>
            <a:ext cx="8382000" cy="1926681"/>
          </a:xfrm>
          <a:prstGeom prst="rect">
            <a:avLst/>
          </a:prstGeom>
          <a:noFill/>
          <a:ln w="9525">
            <a:noFill/>
            <a:miter lim="800000"/>
            <a:headEnd/>
            <a:tailEnd/>
          </a:ln>
          <a:effectLst/>
        </p:spPr>
        <p:txBody>
          <a:bodyPr wrap="square">
            <a:spAutoFit/>
          </a:bodyPr>
          <a:lstStyle/>
          <a:p>
            <a:pPr>
              <a:lnSpc>
                <a:spcPct val="130000"/>
              </a:lnSpc>
              <a:spcBef>
                <a:spcPct val="50000"/>
              </a:spcBef>
            </a:pPr>
            <a:r>
              <a:rPr lang="zh-CN" altLang="en-US" sz="2800" dirty="0" smtClean="0">
                <a:solidFill>
                  <a:srgbClr val="0000FF"/>
                </a:solidFill>
                <a:latin typeface="Times New Roman" pitchFamily="18" charset="0"/>
                <a:cs typeface="Times New Roman" pitchFamily="18" charset="0"/>
              </a:rPr>
              <a:t>例</a:t>
            </a:r>
            <a:r>
              <a:rPr lang="en-US" altLang="zh-CN" sz="2800" dirty="0" smtClean="0">
                <a:solidFill>
                  <a:srgbClr val="0000FF"/>
                </a:solidFill>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讨论</a:t>
            </a:r>
            <a:r>
              <a:rPr lang="zh-CN" altLang="en-US" sz="2800" dirty="0">
                <a:latin typeface="Times New Roman" pitchFamily="18" charset="0"/>
                <a:cs typeface="Times New Roman" pitchFamily="18" charset="0"/>
              </a:rPr>
              <a:t>下列二种配离子</a:t>
            </a:r>
            <a:r>
              <a:rPr lang="en-US" altLang="zh-CN" sz="2800" dirty="0">
                <a:latin typeface="Times New Roman" pitchFamily="18" charset="0"/>
                <a:cs typeface="Times New Roman" pitchFamily="18" charset="0"/>
              </a:rPr>
              <a:t>d</a:t>
            </a:r>
            <a:r>
              <a:rPr lang="zh-CN" altLang="en-US" sz="2800" dirty="0">
                <a:latin typeface="Times New Roman" pitchFamily="18" charset="0"/>
                <a:cs typeface="Times New Roman" pitchFamily="18" charset="0"/>
              </a:rPr>
              <a:t>电子排布</a:t>
            </a:r>
            <a:r>
              <a:rPr lang="zh-CN" altLang="en-US" sz="2800" dirty="0" smtClean="0">
                <a:latin typeface="Times New Roman" pitchFamily="18" charset="0"/>
                <a:cs typeface="Times New Roman" pitchFamily="18" charset="0"/>
              </a:rPr>
              <a:t>情况</a:t>
            </a:r>
            <a:endParaRPr lang="zh-CN" altLang="en-US" sz="2800" dirty="0">
              <a:latin typeface="Times New Roman" pitchFamily="18" charset="0"/>
              <a:cs typeface="Times New Roman" pitchFamily="18" charset="0"/>
            </a:endParaRPr>
          </a:p>
          <a:p>
            <a:pPr>
              <a:lnSpc>
                <a:spcPct val="130000"/>
              </a:lnSpc>
              <a:spcBef>
                <a:spcPts val="600"/>
              </a:spcBef>
            </a:pPr>
            <a:r>
              <a:rPr lang="en-US" altLang="zh-CN" sz="2800" dirty="0" smtClean="0">
                <a:latin typeface="Times New Roman" pitchFamily="18" charset="0"/>
                <a:cs typeface="Times New Roman" pitchFamily="18" charset="0"/>
              </a:rPr>
              <a:t>Fe(H</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O)</a:t>
            </a:r>
            <a:r>
              <a:rPr lang="en-US" altLang="zh-CN" sz="2800" baseline="-25000" dirty="0" smtClean="0">
                <a:latin typeface="Times New Roman" pitchFamily="18" charset="0"/>
                <a:cs typeface="Times New Roman" pitchFamily="18" charset="0"/>
              </a:rPr>
              <a:t>6</a:t>
            </a:r>
            <a:r>
              <a:rPr lang="en-US" altLang="zh-CN" sz="2800" baseline="30000" dirty="0" smtClean="0">
                <a:latin typeface="Times New Roman" pitchFamily="18" charset="0"/>
                <a:cs typeface="Times New Roman" pitchFamily="18" charset="0"/>
              </a:rPr>
              <a:t>2 </a:t>
            </a:r>
            <a:r>
              <a:rPr lang="zh-CN" altLang="en-US" sz="2800" baseline="30000" dirty="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中，</a:t>
            </a:r>
            <a:r>
              <a:rPr lang="el-GR" altLang="zh-CN" sz="2800" dirty="0" smtClean="0">
                <a:latin typeface="Times New Roman" pitchFamily="18" charset="0"/>
                <a:cs typeface="Times New Roman" pitchFamily="18" charset="0"/>
              </a:rPr>
              <a:t>Δ</a:t>
            </a:r>
            <a:r>
              <a:rPr lang="en-US" altLang="zh-CN" sz="2800" baseline="-25000" dirty="0" smtClean="0">
                <a:latin typeface="Times New Roman" pitchFamily="18" charset="0"/>
                <a:cs typeface="Times New Roman" pitchFamily="18" charset="0"/>
              </a:rPr>
              <a:t>o </a:t>
            </a:r>
            <a:r>
              <a:rPr lang="zh-CN" altLang="en-US"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10400 cm</a:t>
            </a:r>
            <a:r>
              <a:rPr lang="zh-CN" altLang="en-US" sz="2800" baseline="30000" dirty="0">
                <a:latin typeface="Times New Roman" pitchFamily="18" charset="0"/>
                <a:cs typeface="Times New Roman" pitchFamily="18" charset="0"/>
              </a:rPr>
              <a:t>－</a:t>
            </a:r>
            <a:r>
              <a:rPr lang="en-US" altLang="zh-CN" sz="2800" baseline="30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P</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15000 cm</a:t>
            </a:r>
            <a:r>
              <a:rPr lang="zh-CN" altLang="en-US" sz="2800" baseline="30000" dirty="0">
                <a:latin typeface="Times New Roman" pitchFamily="18" charset="0"/>
                <a:cs typeface="Times New Roman" pitchFamily="18" charset="0"/>
              </a:rPr>
              <a:t>－</a:t>
            </a:r>
            <a:r>
              <a:rPr lang="en-US" altLang="zh-CN" sz="2800" baseline="30000" dirty="0">
                <a:latin typeface="Times New Roman" pitchFamily="18" charset="0"/>
                <a:cs typeface="Times New Roman" pitchFamily="18" charset="0"/>
              </a:rPr>
              <a:t>1</a:t>
            </a:r>
            <a:endParaRPr lang="en-US" altLang="zh-CN" sz="2800" dirty="0">
              <a:latin typeface="Times New Roman" pitchFamily="18" charset="0"/>
              <a:cs typeface="Times New Roman" pitchFamily="18" charset="0"/>
            </a:endParaRPr>
          </a:p>
          <a:p>
            <a:pPr>
              <a:lnSpc>
                <a:spcPct val="130000"/>
              </a:lnSpc>
              <a:spcBef>
                <a:spcPts val="600"/>
              </a:spcBef>
            </a:pPr>
            <a:r>
              <a:rPr lang="en-US" altLang="zh-CN" sz="2800" dirty="0" smtClean="0">
                <a:latin typeface="Times New Roman" pitchFamily="18" charset="0"/>
                <a:cs typeface="Times New Roman" pitchFamily="18" charset="0"/>
              </a:rPr>
              <a:t>Fe(CN)</a:t>
            </a:r>
            <a:r>
              <a:rPr lang="en-US" altLang="zh-CN" sz="2800" baseline="-25000" dirty="0" smtClean="0">
                <a:latin typeface="Times New Roman" pitchFamily="18" charset="0"/>
                <a:cs typeface="Times New Roman" pitchFamily="18" charset="0"/>
              </a:rPr>
              <a:t>6</a:t>
            </a:r>
            <a:r>
              <a:rPr lang="en-US" altLang="zh-CN" sz="2800" baseline="30000" dirty="0" smtClean="0">
                <a:latin typeface="Times New Roman" pitchFamily="18" charset="0"/>
                <a:cs typeface="Times New Roman" pitchFamily="18" charset="0"/>
              </a:rPr>
              <a:t>4 </a:t>
            </a:r>
            <a:r>
              <a:rPr lang="zh-CN" altLang="en-US" sz="2800" baseline="30000" dirty="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中，</a:t>
            </a:r>
            <a:r>
              <a:rPr lang="el-GR" altLang="zh-CN" sz="2800" dirty="0" smtClean="0">
                <a:latin typeface="Times New Roman" pitchFamily="18" charset="0"/>
                <a:cs typeface="Times New Roman" pitchFamily="18" charset="0"/>
              </a:rPr>
              <a:t>Δ</a:t>
            </a:r>
            <a:r>
              <a:rPr lang="en-US" altLang="zh-CN" sz="2800" baseline="-25000" dirty="0" smtClean="0">
                <a:latin typeface="Times New Roman" pitchFamily="18" charset="0"/>
                <a:cs typeface="Times New Roman" pitchFamily="18" charset="0"/>
              </a:rPr>
              <a:t>o </a:t>
            </a:r>
            <a:r>
              <a:rPr lang="zh-CN" altLang="en-US"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26000 cm</a:t>
            </a:r>
            <a:r>
              <a:rPr lang="zh-CN" altLang="en-US" sz="2800" baseline="30000" dirty="0">
                <a:latin typeface="Times New Roman" pitchFamily="18" charset="0"/>
                <a:cs typeface="Times New Roman" pitchFamily="18" charset="0"/>
              </a:rPr>
              <a:t>－</a:t>
            </a:r>
            <a:r>
              <a:rPr lang="en-US" altLang="zh-CN" sz="2800" baseline="30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P</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15000 cm</a:t>
            </a:r>
            <a:r>
              <a:rPr lang="zh-CN" altLang="en-US" sz="2800" baseline="30000" dirty="0">
                <a:latin typeface="Times New Roman" pitchFamily="18" charset="0"/>
                <a:cs typeface="Times New Roman" pitchFamily="18" charset="0"/>
              </a:rPr>
              <a:t>－</a:t>
            </a:r>
            <a:r>
              <a:rPr lang="en-US" altLang="zh-CN" sz="2800" baseline="30000" dirty="0">
                <a:latin typeface="Times New Roman" pitchFamily="18" charset="0"/>
                <a:cs typeface="Times New Roman" pitchFamily="18" charset="0"/>
              </a:rPr>
              <a:t>1</a:t>
            </a:r>
            <a:endParaRPr lang="en-US" altLang="zh-CN" sz="2800" dirty="0">
              <a:latin typeface="Times New Roman" pitchFamily="18" charset="0"/>
              <a:cs typeface="Times New Roman" pitchFamily="18" charset="0"/>
            </a:endParaRPr>
          </a:p>
        </p:txBody>
      </p:sp>
      <p:sp>
        <p:nvSpPr>
          <p:cNvPr id="117768" name="Rectangle 8"/>
          <p:cNvSpPr>
            <a:spLocks noChangeArrowheads="1"/>
          </p:cNvSpPr>
          <p:nvPr/>
        </p:nvSpPr>
        <p:spPr bwMode="auto">
          <a:xfrm>
            <a:off x="0" y="5734050"/>
            <a:ext cx="8763000" cy="523220"/>
          </a:xfrm>
          <a:prstGeom prst="rect">
            <a:avLst/>
          </a:prstGeom>
          <a:noFill/>
          <a:ln w="9525">
            <a:noFill/>
            <a:miter lim="800000"/>
            <a:headEnd/>
            <a:tailEnd/>
          </a:ln>
          <a:effectLst/>
        </p:spPr>
        <p:txBody>
          <a:bodyPr wrap="square">
            <a:spAutoFit/>
          </a:bodyPr>
          <a:lstStyle/>
          <a:p>
            <a:pPr lvl="2">
              <a:spcBef>
                <a:spcPct val="50000"/>
              </a:spcBef>
            </a:pPr>
            <a:r>
              <a:rPr lang="en-US" altLang="zh-CN" sz="2800" dirty="0">
                <a:latin typeface="Times New Roman" pitchFamily="18" charset="0"/>
                <a:cs typeface="Times New Roman" pitchFamily="18" charset="0"/>
              </a:rPr>
              <a:t>Fe(H</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O)</a:t>
            </a:r>
            <a:r>
              <a:rPr lang="en-US" altLang="zh-CN" sz="2800" baseline="-25000" dirty="0">
                <a:latin typeface="Times New Roman" pitchFamily="18" charset="0"/>
                <a:cs typeface="Times New Roman" pitchFamily="18" charset="0"/>
              </a:rPr>
              <a:t>6</a:t>
            </a:r>
            <a:r>
              <a:rPr lang="en-US" altLang="zh-CN" sz="2800" baseline="30000" dirty="0">
                <a:latin typeface="Times New Roman" pitchFamily="18" charset="0"/>
                <a:cs typeface="Times New Roman" pitchFamily="18" charset="0"/>
              </a:rPr>
              <a:t>2</a:t>
            </a:r>
            <a:r>
              <a:rPr lang="zh-CN" altLang="en-US" sz="2800" baseline="300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el-GR" altLang="zh-CN" sz="2800" dirty="0" smtClean="0">
                <a:solidFill>
                  <a:srgbClr val="0000FF"/>
                </a:solidFill>
                <a:latin typeface="Times New Roman" pitchFamily="18" charset="0"/>
                <a:cs typeface="Times New Roman" pitchFamily="18" charset="0"/>
              </a:rPr>
              <a:t>Δ</a:t>
            </a:r>
            <a:r>
              <a:rPr lang="en-US" altLang="zh-CN" sz="2800" baseline="-25000" dirty="0" smtClean="0">
                <a:solidFill>
                  <a:srgbClr val="0000FF"/>
                </a:solidFill>
                <a:latin typeface="Times New Roman" pitchFamily="18" charset="0"/>
                <a:cs typeface="Times New Roman" pitchFamily="18" charset="0"/>
              </a:rPr>
              <a:t>o</a:t>
            </a:r>
            <a:r>
              <a:rPr lang="en-US" altLang="zh-CN" sz="2800" dirty="0" smtClean="0">
                <a:solidFill>
                  <a:srgbClr val="0000FF"/>
                </a:solidFill>
                <a:latin typeface="Times New Roman" pitchFamily="18" charset="0"/>
                <a:cs typeface="Times New Roman" pitchFamily="18" charset="0"/>
              </a:rPr>
              <a:t> </a:t>
            </a:r>
            <a:r>
              <a:rPr lang="en-US" altLang="zh-CN" sz="2800" dirty="0">
                <a:solidFill>
                  <a:srgbClr val="0000FF"/>
                </a:solidFill>
                <a:latin typeface="Times New Roman" pitchFamily="18" charset="0"/>
                <a:cs typeface="Times New Roman" pitchFamily="18" charset="0"/>
              </a:rPr>
              <a:t>&lt; </a:t>
            </a:r>
            <a:r>
              <a:rPr lang="en-US" altLang="zh-CN" sz="2800" i="1" dirty="0">
                <a:solidFill>
                  <a:srgbClr val="0000FF"/>
                </a:solidFill>
                <a:latin typeface="Times New Roman" pitchFamily="18" charset="0"/>
                <a:cs typeface="Times New Roman" pitchFamily="18" charset="0"/>
              </a:rPr>
              <a:t>P</a:t>
            </a: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Fe(CN)</a:t>
            </a:r>
            <a:r>
              <a:rPr lang="en-US" altLang="zh-CN" sz="2800" baseline="-25000" dirty="0">
                <a:latin typeface="Times New Roman" pitchFamily="18" charset="0"/>
                <a:cs typeface="Times New Roman" pitchFamily="18" charset="0"/>
              </a:rPr>
              <a:t>6</a:t>
            </a:r>
            <a:r>
              <a:rPr lang="en-US" altLang="zh-CN" sz="2800" baseline="30000" dirty="0">
                <a:latin typeface="Times New Roman" pitchFamily="18" charset="0"/>
                <a:cs typeface="Times New Roman" pitchFamily="18" charset="0"/>
              </a:rPr>
              <a:t>4 –   </a:t>
            </a:r>
            <a:r>
              <a:rPr lang="en-US" altLang="zh-CN" sz="2800" dirty="0" smtClean="0">
                <a:latin typeface="Times New Roman" pitchFamily="18" charset="0"/>
                <a:cs typeface="Times New Roman" pitchFamily="18" charset="0"/>
              </a:rPr>
              <a:t>(</a:t>
            </a:r>
            <a:r>
              <a:rPr lang="el-GR" altLang="zh-CN" sz="2800" dirty="0" smtClean="0">
                <a:solidFill>
                  <a:srgbClr val="0000FF"/>
                </a:solidFill>
                <a:latin typeface="Times New Roman" pitchFamily="18" charset="0"/>
                <a:cs typeface="Times New Roman" pitchFamily="18" charset="0"/>
              </a:rPr>
              <a:t>Δ</a:t>
            </a:r>
            <a:r>
              <a:rPr lang="en-US" altLang="zh-CN" sz="2800" baseline="-25000" dirty="0" smtClean="0">
                <a:solidFill>
                  <a:srgbClr val="0000FF"/>
                </a:solidFill>
                <a:latin typeface="Times New Roman" pitchFamily="18" charset="0"/>
                <a:cs typeface="Times New Roman" pitchFamily="18" charset="0"/>
              </a:rPr>
              <a:t>o</a:t>
            </a:r>
            <a:r>
              <a:rPr lang="en-US" altLang="zh-CN" sz="2800" dirty="0" smtClean="0">
                <a:solidFill>
                  <a:srgbClr val="0000FF"/>
                </a:solidFill>
                <a:latin typeface="Times New Roman" pitchFamily="18" charset="0"/>
                <a:cs typeface="Times New Roman" pitchFamily="18" charset="0"/>
              </a:rPr>
              <a:t> </a:t>
            </a:r>
            <a:r>
              <a:rPr lang="en-US" altLang="zh-CN" sz="2800" dirty="0">
                <a:solidFill>
                  <a:srgbClr val="0000FF"/>
                </a:solidFill>
                <a:latin typeface="Times New Roman" pitchFamily="18" charset="0"/>
                <a:cs typeface="Times New Roman" pitchFamily="18" charset="0"/>
              </a:rPr>
              <a:t>&gt; </a:t>
            </a:r>
            <a:r>
              <a:rPr lang="en-US" altLang="zh-CN" sz="2800" i="1" dirty="0">
                <a:solidFill>
                  <a:srgbClr val="0000FF"/>
                </a:solidFill>
                <a:latin typeface="Times New Roman" pitchFamily="18" charset="0"/>
                <a:cs typeface="Times New Roman" pitchFamily="18" charset="0"/>
              </a:rPr>
              <a:t>P</a:t>
            </a:r>
            <a:r>
              <a:rPr lang="en-US" altLang="zh-CN" sz="2800" dirty="0">
                <a:latin typeface="Times New Roman" pitchFamily="18" charset="0"/>
                <a:cs typeface="Times New Roman" pitchFamily="18" charset="0"/>
              </a:rPr>
              <a:t>) </a:t>
            </a:r>
          </a:p>
        </p:txBody>
      </p:sp>
      <p:sp>
        <p:nvSpPr>
          <p:cNvPr id="117773" name="Rectangle 13"/>
          <p:cNvSpPr>
            <a:spLocks noChangeArrowheads="1"/>
          </p:cNvSpPr>
          <p:nvPr/>
        </p:nvSpPr>
        <p:spPr bwMode="auto">
          <a:xfrm>
            <a:off x="381000" y="5084763"/>
            <a:ext cx="8229600" cy="523220"/>
          </a:xfrm>
          <a:prstGeom prst="rect">
            <a:avLst/>
          </a:prstGeom>
          <a:noFill/>
          <a:ln w="9525">
            <a:noFill/>
            <a:miter lim="800000"/>
            <a:headEnd/>
            <a:tailEnd/>
          </a:ln>
          <a:effectLst/>
        </p:spPr>
        <p:txBody>
          <a:bodyPr wrap="square">
            <a:spAutoFit/>
          </a:bodyPr>
          <a:lstStyle/>
          <a:p>
            <a:r>
              <a:rPr lang="en-US" altLang="zh-CN" sz="2800" dirty="0"/>
              <a:t>    </a:t>
            </a:r>
            <a:r>
              <a:rPr lang="zh-CN" altLang="en-US" sz="2800" dirty="0">
                <a:solidFill>
                  <a:srgbClr val="FF0000"/>
                </a:solidFill>
                <a:latin typeface="Times New Roman" pitchFamily="18" charset="0"/>
                <a:cs typeface="Times New Roman" pitchFamily="18" charset="0"/>
              </a:rPr>
              <a:t>高自旋</a:t>
            </a:r>
            <a:r>
              <a:rPr lang="zh-CN" altLang="en-US" sz="2800" dirty="0">
                <a:latin typeface="Times New Roman" pitchFamily="18" charset="0"/>
                <a:cs typeface="Times New Roman" pitchFamily="18" charset="0"/>
              </a:rPr>
              <a:t>排布 </a:t>
            </a:r>
            <a:r>
              <a:rPr lang="en-US" altLang="zh-CN" sz="2800" dirty="0" smtClean="0">
                <a:latin typeface="Times New Roman" pitchFamily="18" charset="0"/>
                <a:cs typeface="Times New Roman" pitchFamily="18" charset="0"/>
              </a:rPr>
              <a:t>(</a:t>
            </a:r>
            <a:r>
              <a:rPr lang="en-US" altLang="zh-CN" sz="2800" dirty="0" smtClean="0">
                <a:latin typeface="Times New Roman" panose="02020603050405020304" pitchFamily="18" charset="0"/>
              </a:rPr>
              <a:t>t</a:t>
            </a:r>
            <a:r>
              <a:rPr lang="en-US" altLang="zh-CN" sz="2800" baseline="-25000" dirty="0" smtClean="0">
                <a:latin typeface="Times New Roman" panose="02020603050405020304" pitchFamily="18" charset="0"/>
              </a:rPr>
              <a:t>2g</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4  </a:t>
            </a:r>
            <a:r>
              <a:rPr lang="en-US" altLang="zh-CN" sz="2800" dirty="0" smtClean="0">
                <a:latin typeface="Times New Roman" pitchFamily="18" charset="0"/>
                <a:cs typeface="Times New Roman" pitchFamily="18" charset="0"/>
              </a:rPr>
              <a:t>(</a:t>
            </a:r>
            <a:r>
              <a:rPr lang="en-US" altLang="zh-CN" sz="2800" dirty="0" err="1" smtClean="0">
                <a:latin typeface="Times New Roman" panose="02020603050405020304" pitchFamily="18" charset="0"/>
              </a:rPr>
              <a:t>e</a:t>
            </a:r>
            <a:r>
              <a:rPr lang="en-US" altLang="zh-CN" sz="2800" baseline="-25000" dirty="0" err="1" smtClean="0">
                <a:latin typeface="Times New Roman" panose="02020603050405020304" pitchFamily="18" charset="0"/>
              </a:rPr>
              <a:t>g</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2                  </a:t>
            </a:r>
            <a:r>
              <a:rPr lang="zh-CN" altLang="en-US" sz="2800" dirty="0">
                <a:solidFill>
                  <a:srgbClr val="FF0000"/>
                </a:solidFill>
                <a:latin typeface="Times New Roman" pitchFamily="18" charset="0"/>
                <a:cs typeface="Times New Roman" pitchFamily="18" charset="0"/>
              </a:rPr>
              <a:t>低自旋</a:t>
            </a:r>
            <a:r>
              <a:rPr lang="zh-CN" altLang="en-US" sz="2800" dirty="0">
                <a:latin typeface="Times New Roman" pitchFamily="18" charset="0"/>
                <a:cs typeface="Times New Roman" pitchFamily="18" charset="0"/>
              </a:rPr>
              <a:t>排布</a:t>
            </a:r>
            <a:r>
              <a:rPr lang="en-US" altLang="zh-CN" sz="2800" dirty="0" smtClean="0">
                <a:latin typeface="Times New Roman" pitchFamily="18" charset="0"/>
                <a:cs typeface="Times New Roman" pitchFamily="18" charset="0"/>
              </a:rPr>
              <a:t>(</a:t>
            </a:r>
            <a:r>
              <a:rPr lang="en-US" altLang="zh-CN" sz="2800" dirty="0" smtClean="0">
                <a:latin typeface="Times New Roman" panose="02020603050405020304" pitchFamily="18" charset="0"/>
              </a:rPr>
              <a:t>t</a:t>
            </a:r>
            <a:r>
              <a:rPr lang="en-US" altLang="zh-CN" sz="2800" baseline="-25000" dirty="0" smtClean="0">
                <a:latin typeface="Times New Roman" panose="02020603050405020304" pitchFamily="18" charset="0"/>
              </a:rPr>
              <a:t>2g</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6  </a:t>
            </a:r>
            <a:r>
              <a:rPr lang="en-US" altLang="zh-CN" sz="2800" dirty="0" smtClean="0">
                <a:latin typeface="Times New Roman" pitchFamily="18" charset="0"/>
                <a:cs typeface="Times New Roman" pitchFamily="18" charset="0"/>
              </a:rPr>
              <a:t>(</a:t>
            </a:r>
            <a:r>
              <a:rPr lang="en-US" altLang="zh-CN" sz="2800" dirty="0" err="1" smtClean="0">
                <a:latin typeface="Times New Roman" panose="02020603050405020304" pitchFamily="18" charset="0"/>
              </a:rPr>
              <a:t>e</a:t>
            </a:r>
            <a:r>
              <a:rPr lang="en-US" altLang="zh-CN" sz="2800" baseline="-25000" dirty="0" err="1" smtClean="0">
                <a:latin typeface="Times New Roman" panose="02020603050405020304" pitchFamily="18" charset="0"/>
              </a:rPr>
              <a:t>g</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0</a:t>
            </a:r>
            <a:r>
              <a:rPr lang="en-US" altLang="zh-CN" sz="2800" dirty="0" smtClean="0">
                <a:latin typeface="Times New Roman" pitchFamily="18" charset="0"/>
                <a:cs typeface="Times New Roman" pitchFamily="18" charset="0"/>
              </a:rPr>
              <a:t> </a:t>
            </a:r>
            <a:endParaRPr lang="en-US" altLang="zh-CN" sz="2800" baseline="30000" dirty="0">
              <a:latin typeface="Times New Roman" pitchFamily="18" charset="0"/>
              <a:cs typeface="Times New Roman" pitchFamily="18" charset="0"/>
            </a:endParaRPr>
          </a:p>
        </p:txBody>
      </p:sp>
      <p:grpSp>
        <p:nvGrpSpPr>
          <p:cNvPr id="14" name="组合 13"/>
          <p:cNvGrpSpPr/>
          <p:nvPr/>
        </p:nvGrpSpPr>
        <p:grpSpPr>
          <a:xfrm>
            <a:off x="300037" y="2705100"/>
            <a:ext cx="8335963" cy="2095500"/>
            <a:chOff x="300037" y="2705100"/>
            <a:chExt cx="8335963" cy="2095500"/>
          </a:xfrm>
        </p:grpSpPr>
        <p:grpSp>
          <p:nvGrpSpPr>
            <p:cNvPr id="11" name="组合 10"/>
            <p:cNvGrpSpPr/>
            <p:nvPr/>
          </p:nvGrpSpPr>
          <p:grpSpPr>
            <a:xfrm>
              <a:off x="300037" y="2811462"/>
              <a:ext cx="4500563" cy="1989138"/>
              <a:chOff x="300037" y="2811462"/>
              <a:chExt cx="4500563" cy="1989138"/>
            </a:xfrm>
          </p:grpSpPr>
          <p:pic>
            <p:nvPicPr>
              <p:cNvPr id="117769" name="Picture 9"/>
              <p:cNvPicPr>
                <a:picLocks noChangeAspect="1" noChangeArrowheads="1"/>
              </p:cNvPicPr>
              <p:nvPr/>
            </p:nvPicPr>
            <p:blipFill>
              <a:blip r:embed="rId2" cstate="print"/>
              <a:srcRect/>
              <a:stretch>
                <a:fillRect/>
              </a:stretch>
            </p:blipFill>
            <p:spPr bwMode="auto">
              <a:xfrm>
                <a:off x="300037" y="2811462"/>
                <a:ext cx="4500563" cy="1989138"/>
              </a:xfrm>
              <a:prstGeom prst="rect">
                <a:avLst/>
              </a:prstGeom>
              <a:noFill/>
              <a:ln w="9525">
                <a:noFill/>
                <a:miter lim="800000"/>
                <a:headEnd/>
                <a:tailEnd/>
              </a:ln>
            </p:spPr>
          </p:pic>
          <p:sp>
            <p:nvSpPr>
              <p:cNvPr id="7" name="矩形 6"/>
              <p:cNvSpPr/>
              <p:nvPr/>
            </p:nvSpPr>
            <p:spPr>
              <a:xfrm>
                <a:off x="3505200" y="4048780"/>
                <a:ext cx="603050" cy="523220"/>
              </a:xfrm>
              <a:prstGeom prst="rect">
                <a:avLst/>
              </a:prstGeom>
              <a:solidFill>
                <a:schemeClr val="bg1"/>
              </a:solidFill>
            </p:spPr>
            <p:txBody>
              <a:bodyPr wrap="none">
                <a:spAutoFit/>
              </a:bodyPr>
              <a:lstStyle/>
              <a:p>
                <a:r>
                  <a:rPr lang="en-US" altLang="zh-CN" dirty="0" smtClean="0">
                    <a:latin typeface="Times New Roman" panose="02020603050405020304" pitchFamily="18" charset="0"/>
                  </a:rPr>
                  <a:t> </a:t>
                </a:r>
                <a:r>
                  <a:rPr lang="en-US" altLang="zh-CN" sz="2800" dirty="0" smtClean="0">
                    <a:latin typeface="Times New Roman" panose="02020603050405020304" pitchFamily="18" charset="0"/>
                  </a:rPr>
                  <a:t>t</a:t>
                </a:r>
                <a:r>
                  <a:rPr lang="en-US" altLang="zh-CN" sz="2800" baseline="-25000" dirty="0" smtClean="0">
                    <a:latin typeface="Times New Roman" panose="02020603050405020304" pitchFamily="18" charset="0"/>
                  </a:rPr>
                  <a:t>2g</a:t>
                </a:r>
                <a:endParaRPr lang="zh-CN" altLang="en-US" sz="2800" dirty="0"/>
              </a:p>
            </p:txBody>
          </p:sp>
          <p:sp>
            <p:nvSpPr>
              <p:cNvPr id="8" name="矩形 7"/>
              <p:cNvSpPr/>
              <p:nvPr/>
            </p:nvSpPr>
            <p:spPr>
              <a:xfrm>
                <a:off x="3429000" y="2971800"/>
                <a:ext cx="643125" cy="523220"/>
              </a:xfrm>
              <a:prstGeom prst="rect">
                <a:avLst/>
              </a:prstGeom>
              <a:solidFill>
                <a:schemeClr val="bg1"/>
              </a:solidFill>
            </p:spPr>
            <p:txBody>
              <a:bodyPr wrap="none">
                <a:spAutoFit/>
              </a:bodyPr>
              <a:lstStyle/>
              <a:p>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e</a:t>
                </a:r>
                <a:r>
                  <a:rPr lang="en-US" altLang="zh-CN" sz="2800" baseline="-25000" dirty="0" err="1" smtClean="0">
                    <a:latin typeface="Times New Roman" panose="02020603050405020304" pitchFamily="18" charset="0"/>
                  </a:rPr>
                  <a:t>g</a:t>
                </a:r>
                <a:r>
                  <a:rPr lang="en-US" altLang="zh-CN" sz="2800" dirty="0" smtClean="0">
                    <a:latin typeface="Times New Roman" panose="02020603050405020304" pitchFamily="18" charset="0"/>
                  </a:rPr>
                  <a:t> </a:t>
                </a:r>
                <a:endParaRPr lang="zh-CN" altLang="en-US" sz="2800" dirty="0"/>
              </a:p>
            </p:txBody>
          </p:sp>
        </p:grpSp>
        <p:grpSp>
          <p:nvGrpSpPr>
            <p:cNvPr id="12" name="组合 11"/>
            <p:cNvGrpSpPr/>
            <p:nvPr/>
          </p:nvGrpSpPr>
          <p:grpSpPr>
            <a:xfrm>
              <a:off x="4495800" y="2705100"/>
              <a:ext cx="4140200" cy="1943100"/>
              <a:chOff x="4495800" y="2705100"/>
              <a:chExt cx="4140200" cy="1943100"/>
            </a:xfrm>
          </p:grpSpPr>
          <p:pic>
            <p:nvPicPr>
              <p:cNvPr id="117770" name="Picture 10"/>
              <p:cNvPicPr>
                <a:picLocks noChangeAspect="1" noChangeArrowheads="1"/>
              </p:cNvPicPr>
              <p:nvPr/>
            </p:nvPicPr>
            <p:blipFill>
              <a:blip r:embed="rId3" cstate="print"/>
              <a:srcRect/>
              <a:stretch>
                <a:fillRect/>
              </a:stretch>
            </p:blipFill>
            <p:spPr bwMode="auto">
              <a:xfrm>
                <a:off x="4495800" y="2705100"/>
                <a:ext cx="4140200" cy="1943100"/>
              </a:xfrm>
              <a:prstGeom prst="rect">
                <a:avLst/>
              </a:prstGeom>
              <a:noFill/>
              <a:ln w="9525">
                <a:noFill/>
                <a:miter lim="800000"/>
                <a:headEnd/>
                <a:tailEnd/>
              </a:ln>
            </p:spPr>
          </p:pic>
          <p:sp>
            <p:nvSpPr>
              <p:cNvPr id="9" name="矩形 8"/>
              <p:cNvSpPr/>
              <p:nvPr/>
            </p:nvSpPr>
            <p:spPr>
              <a:xfrm>
                <a:off x="7662675" y="2971800"/>
                <a:ext cx="643125" cy="523220"/>
              </a:xfrm>
              <a:prstGeom prst="rect">
                <a:avLst/>
              </a:prstGeom>
              <a:solidFill>
                <a:schemeClr val="bg1"/>
              </a:solidFill>
            </p:spPr>
            <p:txBody>
              <a:bodyPr wrap="none">
                <a:spAutoFit/>
              </a:bodyPr>
              <a:lstStyle/>
              <a:p>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e</a:t>
                </a:r>
                <a:r>
                  <a:rPr lang="en-US" altLang="zh-CN" sz="2800" baseline="-25000" dirty="0" err="1" smtClean="0">
                    <a:latin typeface="Times New Roman" panose="02020603050405020304" pitchFamily="18" charset="0"/>
                  </a:rPr>
                  <a:t>g</a:t>
                </a:r>
                <a:r>
                  <a:rPr lang="en-US" altLang="zh-CN" sz="2800" dirty="0" smtClean="0">
                    <a:latin typeface="Times New Roman" panose="02020603050405020304" pitchFamily="18" charset="0"/>
                  </a:rPr>
                  <a:t> </a:t>
                </a:r>
                <a:endParaRPr lang="zh-CN" altLang="en-US" sz="2800" dirty="0"/>
              </a:p>
            </p:txBody>
          </p:sp>
          <p:sp>
            <p:nvSpPr>
              <p:cNvPr id="10" name="矩形 9"/>
              <p:cNvSpPr/>
              <p:nvPr/>
            </p:nvSpPr>
            <p:spPr>
              <a:xfrm>
                <a:off x="7696200" y="3962400"/>
                <a:ext cx="603050" cy="523220"/>
              </a:xfrm>
              <a:prstGeom prst="rect">
                <a:avLst/>
              </a:prstGeom>
              <a:solidFill>
                <a:schemeClr val="bg1"/>
              </a:solidFill>
            </p:spPr>
            <p:txBody>
              <a:bodyPr wrap="none">
                <a:spAutoFit/>
              </a:bodyPr>
              <a:lstStyle/>
              <a:p>
                <a:r>
                  <a:rPr lang="en-US" altLang="zh-CN" dirty="0" smtClean="0">
                    <a:latin typeface="Times New Roman" panose="02020603050405020304" pitchFamily="18" charset="0"/>
                  </a:rPr>
                  <a:t> </a:t>
                </a:r>
                <a:r>
                  <a:rPr lang="en-US" altLang="zh-CN" sz="2800" dirty="0" smtClean="0">
                    <a:latin typeface="Times New Roman" panose="02020603050405020304" pitchFamily="18" charset="0"/>
                  </a:rPr>
                  <a:t>t</a:t>
                </a:r>
                <a:r>
                  <a:rPr lang="en-US" altLang="zh-CN" sz="2800" baseline="-25000" dirty="0" smtClean="0">
                    <a:latin typeface="Times New Roman" panose="02020603050405020304" pitchFamily="18" charset="0"/>
                  </a:rPr>
                  <a:t>2g</a:t>
                </a:r>
                <a:endParaRPr lang="zh-CN" altLang="en-US" sz="2800" dirty="0"/>
              </a:p>
            </p:txBody>
          </p:sp>
        </p:grpSp>
      </p:grpSp>
      <p:sp>
        <p:nvSpPr>
          <p:cNvPr id="13" name="灯片编号占位符 12"/>
          <p:cNvSpPr>
            <a:spLocks noGrp="1"/>
          </p:cNvSpPr>
          <p:nvPr>
            <p:ph type="sldNum" sz="quarter" idx="12"/>
          </p:nvPr>
        </p:nvSpPr>
        <p:spPr/>
        <p:txBody>
          <a:bodyPr/>
          <a:lstStyle/>
          <a:p>
            <a:pPr>
              <a:defRPr/>
            </a:pPr>
            <a:fld id="{1E39ABA8-C719-4038-AA13-797BF967B576}" type="slidenum">
              <a:rPr lang="en-US" altLang="zh-CN" smtClean="0"/>
              <a:pPr>
                <a:defRPr/>
              </a:pPr>
              <a:t>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7768"/>
                                        </p:tgtEl>
                                        <p:attrNameLst>
                                          <p:attrName>style.visibility</p:attrName>
                                        </p:attrNameLst>
                                      </p:cBhvr>
                                      <p:to>
                                        <p:strVal val="visible"/>
                                      </p:to>
                                    </p:set>
                                    <p:anim calcmode="lin" valueType="num">
                                      <p:cBhvr additive="base">
                                        <p:cTn id="11" dur="500" fill="hold"/>
                                        <p:tgtEl>
                                          <p:spTgt spid="117768"/>
                                        </p:tgtEl>
                                        <p:attrNameLst>
                                          <p:attrName>ppt_x</p:attrName>
                                        </p:attrNameLst>
                                      </p:cBhvr>
                                      <p:tavLst>
                                        <p:tav tm="0">
                                          <p:val>
                                            <p:strVal val="#ppt_x"/>
                                          </p:val>
                                        </p:tav>
                                        <p:tav tm="100000">
                                          <p:val>
                                            <p:strVal val="#ppt_x"/>
                                          </p:val>
                                        </p:tav>
                                      </p:tavLst>
                                    </p:anim>
                                    <p:anim calcmode="lin" valueType="num">
                                      <p:cBhvr additive="base">
                                        <p:cTn id="12" dur="500" fill="hold"/>
                                        <p:tgtEl>
                                          <p:spTgt spid="11776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7773"/>
                                        </p:tgtEl>
                                        <p:attrNameLst>
                                          <p:attrName>style.visibility</p:attrName>
                                        </p:attrNameLst>
                                      </p:cBhvr>
                                      <p:to>
                                        <p:strVal val="visible"/>
                                      </p:to>
                                    </p:set>
                                    <p:anim calcmode="lin" valueType="num">
                                      <p:cBhvr additive="base">
                                        <p:cTn id="15" dur="500" fill="hold"/>
                                        <p:tgtEl>
                                          <p:spTgt spid="117773"/>
                                        </p:tgtEl>
                                        <p:attrNameLst>
                                          <p:attrName>ppt_x</p:attrName>
                                        </p:attrNameLst>
                                      </p:cBhvr>
                                      <p:tavLst>
                                        <p:tav tm="0">
                                          <p:val>
                                            <p:strVal val="#ppt_x"/>
                                          </p:val>
                                        </p:tav>
                                        <p:tav tm="100000">
                                          <p:val>
                                            <p:strVal val="#ppt_x"/>
                                          </p:val>
                                        </p:tav>
                                      </p:tavLst>
                                    </p:anim>
                                    <p:anim calcmode="lin" valueType="num">
                                      <p:cBhvr additive="base">
                                        <p:cTn id="16" dur="500" fill="hold"/>
                                        <p:tgtEl>
                                          <p:spTgt spid="117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8" grpId="0"/>
      <p:bldP spid="11777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3"/>
          <p:cNvGraphicFramePr>
            <a:graphicFrameLocks noChangeAspect="1"/>
          </p:cNvGraphicFramePr>
          <p:nvPr/>
        </p:nvGraphicFramePr>
        <p:xfrm>
          <a:off x="276225" y="457200"/>
          <a:ext cx="8766175" cy="6032500"/>
        </p:xfrm>
        <a:graphic>
          <a:graphicData uri="http://schemas.openxmlformats.org/presentationml/2006/ole">
            <p:oleObj spid="_x0000_s24578" name="Document" r:id="rId3" imgW="8428046" imgH="5642630" progId="">
              <p:embed/>
            </p:oleObj>
          </a:graphicData>
        </a:graphic>
      </p:graphicFrame>
      <p:sp>
        <p:nvSpPr>
          <p:cNvPr id="3" name="灯片编号占位符 2"/>
          <p:cNvSpPr>
            <a:spLocks noGrp="1"/>
          </p:cNvSpPr>
          <p:nvPr>
            <p:ph type="sldNum" sz="quarter" idx="12"/>
          </p:nvPr>
        </p:nvSpPr>
        <p:spPr/>
        <p:txBody>
          <a:bodyPr/>
          <a:lstStyle/>
          <a:p>
            <a:pPr>
              <a:defRPr/>
            </a:pPr>
            <a:fld id="{1E39ABA8-C719-4038-AA13-797BF967B576}" type="slidenum">
              <a:rPr lang="en-US" altLang="zh-CN" smtClean="0"/>
              <a:pPr>
                <a:defRPr/>
              </a:pPr>
              <a:t>63</a:t>
            </a:fld>
            <a:endParaRPr lang="en-US" altLang="zh-CN"/>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d-d跃迁"/>
          <p:cNvPicPr>
            <a:picLocks noGrp="1" noChangeAspect="1" noChangeArrowheads="1"/>
          </p:cNvPicPr>
          <p:nvPr>
            <p:ph sz="quarter" idx="3"/>
          </p:nvPr>
        </p:nvPicPr>
        <p:blipFill>
          <a:blip r:embed="rId2" cstate="print"/>
          <a:srcRect/>
          <a:stretch>
            <a:fillRect/>
          </a:stretch>
        </p:blipFill>
        <p:spPr>
          <a:xfrm>
            <a:off x="822381" y="1752600"/>
            <a:ext cx="2911419" cy="3224514"/>
          </a:xfrm>
          <a:noFill/>
        </p:spPr>
      </p:pic>
      <p:sp>
        <p:nvSpPr>
          <p:cNvPr id="74755" name="Rectangle 3"/>
          <p:cNvSpPr>
            <a:spLocks noChangeArrowheads="1"/>
          </p:cNvSpPr>
          <p:nvPr/>
        </p:nvSpPr>
        <p:spPr bwMode="auto">
          <a:xfrm>
            <a:off x="533400" y="702338"/>
            <a:ext cx="6172200" cy="1126462"/>
          </a:xfrm>
          <a:prstGeom prst="rect">
            <a:avLst/>
          </a:prstGeom>
          <a:noFill/>
          <a:ln w="9525">
            <a:noFill/>
            <a:miter lim="800000"/>
            <a:headEnd/>
            <a:tailEnd/>
          </a:ln>
        </p:spPr>
        <p:txBody>
          <a:bodyPr wrap="square">
            <a:spAutoFit/>
          </a:bodyPr>
          <a:lstStyle/>
          <a:p>
            <a:pPr>
              <a:lnSpc>
                <a:spcPct val="120000"/>
              </a:lnSpc>
            </a:pPr>
            <a:r>
              <a:rPr lang="en-US" altLang="zh-CN" sz="2800" dirty="0" smtClean="0">
                <a:latin typeface="Times New Roman" pitchFamily="18" charset="0"/>
                <a:cs typeface="Times New Roman" pitchFamily="18" charset="0"/>
              </a:rPr>
              <a:t> </a:t>
            </a:r>
            <a:r>
              <a:rPr lang="zh-CN" altLang="en-US" sz="2800" dirty="0">
                <a:latin typeface="宋体" pitchFamily="2" charset="-122"/>
              </a:rPr>
              <a:t>所吸收光子的</a:t>
            </a:r>
            <a:r>
              <a:rPr lang="zh-CN" altLang="en-US" sz="2800" dirty="0" smtClean="0">
                <a:solidFill>
                  <a:srgbClr val="0000FF"/>
                </a:solidFill>
                <a:latin typeface="宋体" pitchFamily="2" charset="-122"/>
              </a:rPr>
              <a:t>频率</a:t>
            </a:r>
            <a:r>
              <a:rPr lang="zh-CN" altLang="en-US" sz="2800" dirty="0" smtClean="0">
                <a:latin typeface="宋体" pitchFamily="2" charset="-122"/>
              </a:rPr>
              <a:t>与</a:t>
            </a:r>
            <a:r>
              <a:rPr lang="zh-CN" altLang="en-US" sz="2800" dirty="0">
                <a:solidFill>
                  <a:srgbClr val="0000FF"/>
                </a:solidFill>
                <a:latin typeface="宋体" pitchFamily="2" charset="-122"/>
              </a:rPr>
              <a:t>分裂能</a:t>
            </a:r>
            <a:r>
              <a:rPr lang="zh-CN" altLang="en-US" sz="2800" dirty="0">
                <a:latin typeface="宋体" pitchFamily="2" charset="-122"/>
              </a:rPr>
              <a:t>大小有关</a:t>
            </a:r>
            <a:r>
              <a:rPr lang="zh-CN" altLang="en-US"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a:p>
            <a:pPr>
              <a:lnSpc>
                <a:spcPct val="120000"/>
              </a:lnSpc>
            </a:pPr>
            <a:r>
              <a:rPr lang="en-US" altLang="zh-CN" sz="2800" dirty="0" smtClean="0">
                <a:latin typeface="楷体_GB2312" pitchFamily="49" charset="-122"/>
                <a:ea typeface="楷体_GB2312" pitchFamily="49" charset="-122"/>
              </a:rPr>
              <a:t>      </a:t>
            </a:r>
            <a:r>
              <a:rPr lang="en-US" altLang="zh-CN" sz="2800" dirty="0" err="1" smtClean="0">
                <a:latin typeface="楷体_GB2312" pitchFamily="49" charset="-122"/>
                <a:ea typeface="楷体_GB2312" pitchFamily="49" charset="-122"/>
              </a:rPr>
              <a:t>Δ</a:t>
            </a:r>
            <a:r>
              <a:rPr lang="en-US" altLang="zh-CN" sz="2800" baseline="-25000" dirty="0" err="1" smtClean="0">
                <a:latin typeface="Times New Roman" pitchFamily="18" charset="0"/>
                <a:ea typeface="楷体_GB2312" pitchFamily="49" charset="-122"/>
              </a:rPr>
              <a:t>o</a:t>
            </a:r>
            <a:r>
              <a:rPr lang="en-US" altLang="zh-CN" sz="2800" baseline="-25000" dirty="0" smtClean="0">
                <a:latin typeface="Times New Roman" pitchFamily="18" charset="0"/>
                <a:ea typeface="楷体_GB2312" pitchFamily="49" charset="-122"/>
              </a:rPr>
              <a:t> </a:t>
            </a:r>
            <a:r>
              <a:rPr lang="en-US" altLang="zh-CN" sz="2800" dirty="0" smtClean="0">
                <a:latin typeface="Times New Roman" pitchFamily="18" charset="0"/>
                <a:ea typeface="楷体_GB2312" pitchFamily="49" charset="-122"/>
              </a:rPr>
              <a:t>= </a:t>
            </a:r>
            <a:r>
              <a:rPr lang="en-US" altLang="zh-CN" sz="2800" i="1" dirty="0" err="1" smtClean="0">
                <a:latin typeface="Times New Roman" pitchFamily="18" charset="0"/>
                <a:ea typeface="楷体_GB2312" pitchFamily="49" charset="-122"/>
              </a:rPr>
              <a:t>hν</a:t>
            </a:r>
            <a:r>
              <a:rPr lang="en-US" altLang="zh-CN" sz="2800" i="1" dirty="0" smtClean="0">
                <a:latin typeface="Times New Roman" pitchFamily="18" charset="0"/>
                <a:ea typeface="楷体_GB2312" pitchFamily="49" charset="-122"/>
              </a:rPr>
              <a:t> </a:t>
            </a:r>
            <a:r>
              <a:rPr lang="en-US" altLang="zh-CN" sz="2800" dirty="0" smtClean="0">
                <a:latin typeface="Times New Roman" pitchFamily="18" charset="0"/>
                <a:ea typeface="楷体_GB2312" pitchFamily="49" charset="-122"/>
              </a:rPr>
              <a:t>= </a:t>
            </a:r>
            <a:r>
              <a:rPr lang="en-US" altLang="zh-CN" sz="2800" i="1" dirty="0" err="1" smtClean="0">
                <a:latin typeface="Times New Roman" pitchFamily="18" charset="0"/>
                <a:ea typeface="楷体_GB2312" pitchFamily="49" charset="-122"/>
              </a:rPr>
              <a:t>hc</a:t>
            </a:r>
            <a:r>
              <a:rPr lang="en-US" altLang="zh-CN" sz="2800" dirty="0" smtClean="0">
                <a:latin typeface="Times New Roman" pitchFamily="18" charset="0"/>
                <a:ea typeface="楷体_GB2312" pitchFamily="49" charset="-122"/>
              </a:rPr>
              <a:t>/</a:t>
            </a:r>
            <a:r>
              <a:rPr lang="en-US" altLang="zh-CN" sz="2800" i="1" dirty="0" smtClean="0">
                <a:latin typeface="Times New Roman" pitchFamily="18" charset="0"/>
                <a:ea typeface="楷体_GB2312" pitchFamily="49" charset="-122"/>
              </a:rPr>
              <a:t>λ</a:t>
            </a:r>
            <a:endParaRPr lang="en-US" altLang="zh-CN" sz="2800" i="1" dirty="0">
              <a:latin typeface="Times New Roman" pitchFamily="18" charset="0"/>
              <a:ea typeface="楷体_GB2312" pitchFamily="49" charset="-122"/>
            </a:endParaRPr>
          </a:p>
        </p:txBody>
      </p:sp>
      <p:sp>
        <p:nvSpPr>
          <p:cNvPr id="74756" name="Rectangle 4"/>
          <p:cNvSpPr>
            <a:spLocks noChangeArrowheads="1"/>
          </p:cNvSpPr>
          <p:nvPr/>
        </p:nvSpPr>
        <p:spPr bwMode="auto">
          <a:xfrm>
            <a:off x="4572000" y="1295400"/>
            <a:ext cx="3962400" cy="461665"/>
          </a:xfrm>
          <a:prstGeom prst="rect">
            <a:avLst/>
          </a:prstGeom>
          <a:noFill/>
          <a:ln w="9525">
            <a:noFill/>
            <a:miter lim="800000"/>
            <a:headEnd/>
            <a:tailEnd/>
          </a:ln>
        </p:spPr>
        <p:txBody>
          <a:bodyPr wrap="square">
            <a:spAutoFit/>
          </a:bodyPr>
          <a:lstStyle/>
          <a:p>
            <a:pPr>
              <a:spcBef>
                <a:spcPct val="50000"/>
              </a:spcBef>
            </a:pPr>
            <a:r>
              <a:rPr lang="en-US" altLang="zh-CN" sz="2400" dirty="0" smtClean="0">
                <a:latin typeface="Times New Roman" pitchFamily="18" charset="0"/>
                <a:ea typeface="楷体_GB2312" pitchFamily="49" charset="-122"/>
              </a:rPr>
              <a:t>1cm</a:t>
            </a:r>
            <a:r>
              <a:rPr lang="en-US" altLang="zh-CN" sz="2400" baseline="30000" dirty="0" smtClean="0">
                <a:latin typeface="Times New Roman" pitchFamily="18" charset="0"/>
                <a:ea typeface="楷体_GB2312" pitchFamily="49" charset="-122"/>
              </a:rPr>
              <a:t>-1 </a:t>
            </a:r>
            <a:r>
              <a:rPr lang="en-US" altLang="zh-CN" sz="2400" dirty="0" smtClean="0">
                <a:latin typeface="Times New Roman" pitchFamily="18" charset="0"/>
                <a:ea typeface="楷体_GB2312" pitchFamily="49" charset="-122"/>
              </a:rPr>
              <a:t>= 1.19×10</a:t>
            </a:r>
            <a:r>
              <a:rPr lang="en-US" altLang="zh-CN" sz="2400" baseline="30000" dirty="0" smtClean="0">
                <a:latin typeface="Times New Roman" pitchFamily="18" charset="0"/>
                <a:ea typeface="楷体_GB2312" pitchFamily="49" charset="-122"/>
              </a:rPr>
              <a:t>-2 </a:t>
            </a:r>
            <a:r>
              <a:rPr lang="en-US" altLang="zh-CN" sz="2400" dirty="0" smtClean="0">
                <a:latin typeface="Times New Roman" pitchFamily="18" charset="0"/>
                <a:ea typeface="楷体_GB2312" pitchFamily="49" charset="-122"/>
              </a:rPr>
              <a:t>kJ</a:t>
            </a:r>
            <a:r>
              <a:rPr lang="en-US" altLang="zh-CN" sz="2400" dirty="0" smtClean="0">
                <a:latin typeface="Times New Roman" pitchFamily="18" charset="0"/>
                <a:cs typeface="Times New Roman" pitchFamily="18" charset="0"/>
              </a:rPr>
              <a:t>·</a:t>
            </a:r>
            <a:r>
              <a:rPr lang="en-US" altLang="zh-CN" sz="2400" dirty="0" smtClean="0">
                <a:latin typeface="Times New Roman" pitchFamily="18" charset="0"/>
                <a:ea typeface="楷体_GB2312" pitchFamily="49" charset="-122"/>
              </a:rPr>
              <a:t>mol</a:t>
            </a:r>
            <a:r>
              <a:rPr lang="en-US" altLang="zh-CN" sz="2400" baseline="30000" dirty="0" smtClean="0">
                <a:latin typeface="Times New Roman" pitchFamily="18" charset="0"/>
                <a:ea typeface="楷体_GB2312" pitchFamily="49" charset="-122"/>
              </a:rPr>
              <a:t>-1</a:t>
            </a:r>
            <a:endParaRPr lang="en-US" altLang="zh-CN" sz="2400" dirty="0">
              <a:latin typeface="宋体" pitchFamily="2" charset="-122"/>
            </a:endParaRPr>
          </a:p>
        </p:txBody>
      </p:sp>
      <p:sp>
        <p:nvSpPr>
          <p:cNvPr id="74757" name="Rectangle 5"/>
          <p:cNvSpPr>
            <a:spLocks noChangeArrowheads="1"/>
          </p:cNvSpPr>
          <p:nvPr/>
        </p:nvSpPr>
        <p:spPr bwMode="auto">
          <a:xfrm>
            <a:off x="1600200" y="5638800"/>
            <a:ext cx="6629400" cy="609398"/>
          </a:xfrm>
          <a:prstGeom prst="rect">
            <a:avLst/>
          </a:prstGeom>
          <a:noFill/>
          <a:ln w="9525">
            <a:noFill/>
            <a:miter lim="800000"/>
            <a:headEnd/>
            <a:tailEnd/>
          </a:ln>
        </p:spPr>
        <p:txBody>
          <a:bodyPr wrap="square">
            <a:spAutoFit/>
          </a:bodyPr>
          <a:lstStyle/>
          <a:p>
            <a:pPr>
              <a:lnSpc>
                <a:spcPct val="120000"/>
              </a:lnSpc>
            </a:pPr>
            <a:r>
              <a:rPr lang="zh-CN" altLang="en-US" sz="2800" dirty="0" smtClean="0">
                <a:latin typeface="宋体" pitchFamily="2" charset="-122"/>
              </a:rPr>
              <a:t>配合物颜</a:t>
            </a:r>
            <a:r>
              <a:rPr lang="zh-CN" altLang="en-US" sz="2800" dirty="0">
                <a:latin typeface="宋体" pitchFamily="2" charset="-122"/>
              </a:rPr>
              <a:t>色的</a:t>
            </a:r>
            <a:r>
              <a:rPr lang="zh-CN" altLang="en-US" sz="2800" dirty="0">
                <a:solidFill>
                  <a:srgbClr val="FF0000"/>
                </a:solidFill>
                <a:latin typeface="宋体" pitchFamily="2" charset="-122"/>
              </a:rPr>
              <a:t>深浅</a:t>
            </a:r>
            <a:r>
              <a:rPr lang="zh-CN" altLang="en-US" sz="2800" dirty="0">
                <a:latin typeface="宋体" pitchFamily="2" charset="-122"/>
              </a:rPr>
              <a:t>与</a:t>
            </a:r>
            <a:r>
              <a:rPr lang="zh-CN" altLang="en-US" sz="2800" dirty="0" smtClean="0">
                <a:solidFill>
                  <a:srgbClr val="FF0000"/>
                </a:solidFill>
                <a:latin typeface="宋体" pitchFamily="2" charset="-122"/>
              </a:rPr>
              <a:t>跃迁电子</a:t>
            </a:r>
            <a:r>
              <a:rPr lang="zh-CN" altLang="en-US" sz="2800" dirty="0">
                <a:solidFill>
                  <a:srgbClr val="FF0000"/>
                </a:solidFill>
                <a:latin typeface="宋体" pitchFamily="2" charset="-122"/>
              </a:rPr>
              <a:t>数目</a:t>
            </a:r>
            <a:r>
              <a:rPr lang="zh-CN" altLang="en-US" sz="2800" dirty="0">
                <a:latin typeface="宋体" pitchFamily="2" charset="-122"/>
              </a:rPr>
              <a:t>有关。</a:t>
            </a:r>
          </a:p>
        </p:txBody>
      </p:sp>
      <p:sp>
        <p:nvSpPr>
          <p:cNvPr id="74758" name="Rectangle 6"/>
          <p:cNvSpPr>
            <a:spLocks noGrp="1" noChangeArrowheads="1"/>
          </p:cNvSpPr>
          <p:nvPr>
            <p:ph type="title"/>
          </p:nvPr>
        </p:nvSpPr>
        <p:spPr>
          <a:xfrm>
            <a:off x="76200" y="76200"/>
            <a:ext cx="4572000" cy="685800"/>
          </a:xfrm>
        </p:spPr>
        <p:txBody>
          <a:bodyPr/>
          <a:lstStyle/>
          <a:p>
            <a:pPr algn="l" eaLnBrk="1" hangingPunct="1"/>
            <a:r>
              <a:rPr kumimoji="1" lang="en-US" altLang="zh-CN" sz="2800" b="1" dirty="0" smtClean="0">
                <a:solidFill>
                  <a:srgbClr val="0000FF"/>
                </a:solidFill>
                <a:latin typeface="Times New Roman" pitchFamily="18" charset="0"/>
              </a:rPr>
              <a:t>(3)  </a:t>
            </a:r>
            <a:r>
              <a:rPr kumimoji="1" lang="zh-CN" altLang="en-US" sz="2800" b="1" dirty="0" smtClean="0">
                <a:solidFill>
                  <a:srgbClr val="0000FF"/>
                </a:solidFill>
                <a:latin typeface="Times New Roman" pitchFamily="18" charset="0"/>
              </a:rPr>
              <a:t>配合物的颜色</a:t>
            </a:r>
          </a:p>
        </p:txBody>
      </p:sp>
      <p:sp>
        <p:nvSpPr>
          <p:cNvPr id="7" name="灯片编号占位符 6"/>
          <p:cNvSpPr>
            <a:spLocks noGrp="1"/>
          </p:cNvSpPr>
          <p:nvPr>
            <p:ph type="sldNum" sz="quarter" idx="12"/>
          </p:nvPr>
        </p:nvSpPr>
        <p:spPr/>
        <p:txBody>
          <a:bodyPr/>
          <a:lstStyle/>
          <a:p>
            <a:pPr>
              <a:defRPr/>
            </a:pPr>
            <a:fld id="{83C0FAA7-53C0-4D18-9F75-2A8C7525FB6F}" type="slidenum">
              <a:rPr lang="en-US" altLang="zh-CN" smtClean="0"/>
              <a:pPr>
                <a:defRPr/>
              </a:pPr>
              <a:t>64</a:t>
            </a:fld>
            <a:endParaRPr lang="en-US" altLang="zh-CN"/>
          </a:p>
        </p:txBody>
      </p:sp>
      <p:sp>
        <p:nvSpPr>
          <p:cNvPr id="8" name="矩形 7"/>
          <p:cNvSpPr/>
          <p:nvPr/>
        </p:nvSpPr>
        <p:spPr>
          <a:xfrm>
            <a:off x="1143000" y="5029200"/>
            <a:ext cx="2382383"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d – </a:t>
            </a:r>
            <a:r>
              <a:rPr lang="en-US" altLang="zh-CN" sz="2400" dirty="0" err="1" smtClean="0">
                <a:latin typeface="Times New Roman" pitchFamily="18" charset="0"/>
                <a:cs typeface="Times New Roman" pitchFamily="18" charset="0"/>
              </a:rPr>
              <a:t>d</a:t>
            </a:r>
            <a:r>
              <a:rPr lang="zh-CN" altLang="en-US" sz="2400" dirty="0" smtClean="0">
                <a:latin typeface="Times New Roman" pitchFamily="18" charset="0"/>
                <a:cs typeface="Times New Roman" pitchFamily="18" charset="0"/>
              </a:rPr>
              <a:t>跃迁示意图</a:t>
            </a:r>
            <a:endParaRPr lang="zh-CN" altLang="en-US" sz="2400" dirty="0"/>
          </a:p>
        </p:txBody>
      </p:sp>
      <p:sp>
        <p:nvSpPr>
          <p:cNvPr id="9" name="矩形 8"/>
          <p:cNvSpPr/>
          <p:nvPr/>
        </p:nvSpPr>
        <p:spPr>
          <a:xfrm>
            <a:off x="4114800" y="2286000"/>
            <a:ext cx="4572000" cy="2569934"/>
          </a:xfrm>
          <a:prstGeom prst="rect">
            <a:avLst/>
          </a:prstGeom>
        </p:spPr>
        <p:txBody>
          <a:bodyPr>
            <a:spAutoFit/>
          </a:bodyPr>
          <a:lstStyle/>
          <a:p>
            <a:pPr indent="-457200">
              <a:lnSpc>
                <a:spcPct val="130000"/>
              </a:lnSpc>
              <a:spcBef>
                <a:spcPts val="600"/>
              </a:spcBef>
            </a:pPr>
            <a:r>
              <a:rPr lang="zh-CN" altLang="en-US" sz="2400" dirty="0" smtClean="0">
                <a:latin typeface="Times New Roman" pitchFamily="18" charset="0"/>
                <a:cs typeface="Times New Roman" pitchFamily="18" charset="0"/>
              </a:rPr>
              <a:t>若</a:t>
            </a:r>
            <a:r>
              <a:rPr lang="en-US" altLang="zh-CN" sz="2400" dirty="0" smtClean="0">
                <a:latin typeface="Times New Roman" pitchFamily="18" charset="0"/>
                <a:cs typeface="Times New Roman" pitchFamily="18" charset="0"/>
              </a:rPr>
              <a:t>d – </a:t>
            </a:r>
            <a:r>
              <a:rPr lang="en-US" altLang="zh-CN" sz="2400" dirty="0" err="1" smtClean="0">
                <a:latin typeface="Times New Roman" pitchFamily="18" charset="0"/>
                <a:cs typeface="Times New Roman" pitchFamily="18" charset="0"/>
              </a:rPr>
              <a:t>d</a:t>
            </a:r>
            <a:r>
              <a:rPr lang="zh-CN" altLang="en-US" sz="2400" dirty="0" smtClean="0">
                <a:latin typeface="Times New Roman" pitchFamily="18" charset="0"/>
                <a:cs typeface="Times New Roman" pitchFamily="18" charset="0"/>
              </a:rPr>
              <a:t>跃迁所需能量恰好</a:t>
            </a:r>
            <a:r>
              <a:rPr lang="zh-CN" altLang="en-US" sz="2400" dirty="0" smtClean="0">
                <a:solidFill>
                  <a:srgbClr val="0000FF"/>
                </a:solidFill>
                <a:latin typeface="Times New Roman" pitchFamily="18" charset="0"/>
                <a:cs typeface="Times New Roman" pitchFamily="18" charset="0"/>
              </a:rPr>
              <a:t>在可见光</a:t>
            </a:r>
            <a:r>
              <a:rPr lang="zh-CN" altLang="en-US" sz="2400" dirty="0" smtClean="0">
                <a:latin typeface="Times New Roman" pitchFamily="18" charset="0"/>
                <a:cs typeface="Times New Roman" pitchFamily="18" charset="0"/>
              </a:rPr>
              <a:t>能量范围内，吸收了可见光波长的光子，则化合物</a:t>
            </a:r>
            <a:r>
              <a:rPr lang="zh-CN" altLang="en-US" sz="2400" dirty="0" smtClean="0">
                <a:solidFill>
                  <a:srgbClr val="FF0000"/>
                </a:solidFill>
                <a:latin typeface="Times New Roman" pitchFamily="18" charset="0"/>
                <a:cs typeface="Times New Roman" pitchFamily="18" charset="0"/>
              </a:rPr>
              <a:t>显示颜色</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indent="-457200">
              <a:lnSpc>
                <a:spcPct val="130000"/>
              </a:lnSpc>
              <a:spcBef>
                <a:spcPts val="600"/>
              </a:spcBef>
            </a:pPr>
            <a:r>
              <a:rPr lang="zh-CN" altLang="en-US" sz="2400" dirty="0" smtClean="0">
                <a:latin typeface="Times New Roman" pitchFamily="18" charset="0"/>
                <a:cs typeface="Times New Roman" pitchFamily="18" charset="0"/>
              </a:rPr>
              <a:t>若</a:t>
            </a:r>
            <a:r>
              <a:rPr lang="en-US" altLang="zh-CN" sz="2400" dirty="0" smtClean="0">
                <a:latin typeface="Times New Roman" pitchFamily="18" charset="0"/>
                <a:cs typeface="Times New Roman" pitchFamily="18" charset="0"/>
              </a:rPr>
              <a:t>d – </a:t>
            </a:r>
            <a:r>
              <a:rPr lang="en-US" altLang="zh-CN" sz="2400" dirty="0" err="1" smtClean="0">
                <a:latin typeface="Times New Roman" pitchFamily="18" charset="0"/>
                <a:cs typeface="Times New Roman" pitchFamily="18" charset="0"/>
              </a:rPr>
              <a:t>d</a:t>
            </a:r>
            <a:r>
              <a:rPr lang="zh-CN" altLang="en-US" sz="2400" dirty="0" smtClean="0">
                <a:latin typeface="Times New Roman" pitchFamily="18" charset="0"/>
                <a:cs typeface="Times New Roman" pitchFamily="18" charset="0"/>
              </a:rPr>
              <a:t>跃迁吸收的是</a:t>
            </a:r>
            <a:r>
              <a:rPr lang="zh-CN" altLang="en-US" sz="2400" dirty="0" smtClean="0">
                <a:solidFill>
                  <a:srgbClr val="0000FF"/>
                </a:solidFill>
                <a:latin typeface="Times New Roman" pitchFamily="18" charset="0"/>
                <a:cs typeface="Times New Roman" pitchFamily="18" charset="0"/>
              </a:rPr>
              <a:t>紫外光或红外光</a:t>
            </a:r>
            <a:r>
              <a:rPr lang="zh-CN" altLang="en-US" sz="2400" dirty="0" smtClean="0">
                <a:latin typeface="Times New Roman" pitchFamily="18" charset="0"/>
                <a:cs typeface="Times New Roman" pitchFamily="18" charset="0"/>
              </a:rPr>
              <a:t>，则化合物</a:t>
            </a:r>
            <a:r>
              <a:rPr lang="zh-CN" altLang="en-US" sz="2400" dirty="0" smtClean="0">
                <a:solidFill>
                  <a:srgbClr val="FF0000"/>
                </a:solidFill>
                <a:latin typeface="Times New Roman" pitchFamily="18" charset="0"/>
                <a:cs typeface="Times New Roman" pitchFamily="18" charset="0"/>
              </a:rPr>
              <a:t>不显色</a:t>
            </a:r>
            <a:r>
              <a:rPr lang="zh-CN" altLang="en-US" sz="2400" dirty="0" smtClean="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4757">
                                            <p:txEl>
                                              <p:pRg st="0" end="0"/>
                                            </p:txEl>
                                          </p:spTgt>
                                        </p:tgtEl>
                                        <p:attrNameLst>
                                          <p:attrName>style.visibility</p:attrName>
                                        </p:attrNameLst>
                                      </p:cBhvr>
                                      <p:to>
                                        <p:strVal val="visible"/>
                                      </p:to>
                                    </p:set>
                                    <p:animEffect transition="in" filter="fade">
                                      <p:cBhvr>
                                        <p:cTn id="17" dur="2000"/>
                                        <p:tgtEl>
                                          <p:spTgt spid="747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build="allAtOnce"/>
      <p:bldP spid="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六水合钛及其吸收光谱 副本"/>
          <p:cNvPicPr>
            <a:picLocks noGrp="1" noChangeAspect="1" noChangeArrowheads="1"/>
          </p:cNvPicPr>
          <p:nvPr>
            <p:ph sz="half" idx="1"/>
          </p:nvPr>
        </p:nvPicPr>
        <p:blipFill>
          <a:blip r:embed="rId2" cstate="print"/>
          <a:srcRect/>
          <a:stretch>
            <a:fillRect/>
          </a:stretch>
        </p:blipFill>
        <p:spPr>
          <a:xfrm>
            <a:off x="160338" y="1392238"/>
            <a:ext cx="7993062" cy="4440237"/>
          </a:xfrm>
          <a:noFill/>
        </p:spPr>
      </p:pic>
      <p:sp>
        <p:nvSpPr>
          <p:cNvPr id="75779" name="Text Box 3"/>
          <p:cNvSpPr txBox="1">
            <a:spLocks noChangeArrowheads="1"/>
          </p:cNvSpPr>
          <p:nvPr/>
        </p:nvSpPr>
        <p:spPr bwMode="auto">
          <a:xfrm>
            <a:off x="1219200" y="208848"/>
            <a:ext cx="3722687" cy="781752"/>
          </a:xfrm>
          <a:prstGeom prst="rect">
            <a:avLst/>
          </a:prstGeom>
          <a:noFill/>
          <a:ln w="9525" algn="ctr">
            <a:noFill/>
            <a:miter lim="800000"/>
            <a:headEnd/>
            <a:tailEnd/>
          </a:ln>
        </p:spPr>
        <p:txBody>
          <a:bodyPr>
            <a:spAutoFit/>
          </a:bodyPr>
          <a:lstStyle/>
          <a:p>
            <a:pPr marL="342900" indent="-342900">
              <a:lnSpc>
                <a:spcPct val="160000"/>
              </a:lnSpc>
              <a:spcBef>
                <a:spcPct val="50000"/>
              </a:spcBef>
            </a:pPr>
            <a:r>
              <a:rPr kumimoji="1" lang="zh-CN" altLang="en-US" sz="2800" dirty="0">
                <a:solidFill>
                  <a:srgbClr val="0000FF"/>
                </a:solidFill>
              </a:rPr>
              <a:t>配合</a:t>
            </a:r>
            <a:r>
              <a:rPr kumimoji="1" lang="zh-CN" altLang="en-US" sz="2800" dirty="0" smtClean="0">
                <a:solidFill>
                  <a:srgbClr val="0000FF"/>
                </a:solidFill>
              </a:rPr>
              <a:t>物的</a:t>
            </a:r>
            <a:r>
              <a:rPr kumimoji="1" lang="zh-CN" altLang="en-US" sz="2800" dirty="0">
                <a:solidFill>
                  <a:srgbClr val="0000FF"/>
                </a:solidFill>
              </a:rPr>
              <a:t>颜色</a:t>
            </a:r>
          </a:p>
        </p:txBody>
      </p:sp>
      <p:sp>
        <p:nvSpPr>
          <p:cNvPr id="75780" name="Text Box 4"/>
          <p:cNvSpPr txBox="1">
            <a:spLocks noChangeArrowheads="1"/>
          </p:cNvSpPr>
          <p:nvPr/>
        </p:nvSpPr>
        <p:spPr bwMode="auto">
          <a:xfrm>
            <a:off x="2024063" y="1347788"/>
            <a:ext cx="719137" cy="360362"/>
          </a:xfrm>
          <a:prstGeom prst="rect">
            <a:avLst/>
          </a:prstGeom>
          <a:solidFill>
            <a:schemeClr val="bg1"/>
          </a:solidFill>
          <a:ln w="9525">
            <a:noFill/>
            <a:miter lim="800000"/>
            <a:headEnd/>
            <a:tailEnd/>
          </a:ln>
        </p:spPr>
        <p:txBody>
          <a:bodyPr/>
          <a:lstStyle/>
          <a:p>
            <a:pPr>
              <a:lnSpc>
                <a:spcPct val="160000"/>
              </a:lnSpc>
              <a:spcBef>
                <a:spcPct val="50000"/>
              </a:spcBef>
            </a:pPr>
            <a:endParaRPr lang="zh-CN" altLang="zh-CN" sz="3200" b="0">
              <a:latin typeface="Times New Roman" pitchFamily="18" charset="0"/>
            </a:endParaRPr>
          </a:p>
        </p:txBody>
      </p:sp>
      <p:pic>
        <p:nvPicPr>
          <p:cNvPr id="75781" name="Picture 5" descr="CI2D00123"/>
          <p:cNvPicPr>
            <a:picLocks noGrp="1" noChangeAspect="1" noChangeArrowheads="1"/>
          </p:cNvPicPr>
          <p:nvPr>
            <p:ph sz="half" idx="2"/>
          </p:nvPr>
        </p:nvPicPr>
        <p:blipFill>
          <a:blip r:embed="rId3" cstate="print"/>
          <a:srcRect/>
          <a:stretch>
            <a:fillRect/>
          </a:stretch>
        </p:blipFill>
        <p:spPr>
          <a:xfrm>
            <a:off x="2955925" y="1219200"/>
            <a:ext cx="4968875" cy="4633913"/>
          </a:xfrm>
          <a:noFill/>
        </p:spPr>
      </p:pic>
      <p:sp>
        <p:nvSpPr>
          <p:cNvPr id="6" name="灯片编号占位符 5"/>
          <p:cNvSpPr>
            <a:spLocks noGrp="1"/>
          </p:cNvSpPr>
          <p:nvPr>
            <p:ph type="sldNum" sz="quarter" idx="12"/>
          </p:nvPr>
        </p:nvSpPr>
        <p:spPr/>
        <p:txBody>
          <a:bodyPr/>
          <a:lstStyle/>
          <a:p>
            <a:pPr>
              <a:defRPr/>
            </a:pPr>
            <a:fld id="{B2F3E00C-0842-4DB7-AD3A-89C9355F647F}" type="slidenum">
              <a:rPr lang="en-US" altLang="zh-CN" smtClean="0"/>
              <a:pPr>
                <a:defRPr/>
              </a:pPr>
              <a:t>65</a:t>
            </a:fld>
            <a:endParaRPr lang="en-US" altLang="zh-CN"/>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4" name="Rectangle 6"/>
          <p:cNvSpPr>
            <a:spLocks noChangeArrowheads="1"/>
          </p:cNvSpPr>
          <p:nvPr/>
        </p:nvSpPr>
        <p:spPr bwMode="auto">
          <a:xfrm>
            <a:off x="2436538" y="304800"/>
            <a:ext cx="3278462" cy="461665"/>
          </a:xfrm>
          <a:prstGeom prst="rect">
            <a:avLst/>
          </a:prstGeom>
          <a:noFill/>
          <a:ln w="9525">
            <a:noFill/>
            <a:miter lim="800000"/>
            <a:headEnd/>
            <a:tailEnd/>
          </a:ln>
          <a:effectLst/>
        </p:spPr>
        <p:txBody>
          <a:bodyPr wrap="none" anchor="ctr">
            <a:spAutoFit/>
          </a:bodyPr>
          <a:lstStyle/>
          <a:p>
            <a:r>
              <a:rPr lang="zh-CN" altLang="en-US" sz="2400" dirty="0" smtClean="0">
                <a:solidFill>
                  <a:srgbClr val="0000FF"/>
                </a:solidFill>
              </a:rPr>
              <a:t>物质</a:t>
            </a:r>
            <a:r>
              <a:rPr lang="zh-CN" altLang="en-US" sz="2400" dirty="0">
                <a:solidFill>
                  <a:srgbClr val="0000FF"/>
                </a:solidFill>
              </a:rPr>
              <a:t>吸收</a:t>
            </a:r>
            <a:r>
              <a:rPr lang="zh-CN" altLang="en-US" sz="2400" dirty="0" smtClean="0">
                <a:solidFill>
                  <a:srgbClr val="0000FF"/>
                </a:solidFill>
              </a:rPr>
              <a:t>的波</a:t>
            </a:r>
            <a:r>
              <a:rPr lang="zh-CN" altLang="en-US" sz="2400" dirty="0">
                <a:solidFill>
                  <a:srgbClr val="0000FF"/>
                </a:solidFill>
              </a:rPr>
              <a:t>长与颜色</a:t>
            </a:r>
          </a:p>
        </p:txBody>
      </p:sp>
      <p:graphicFrame>
        <p:nvGraphicFramePr>
          <p:cNvPr id="140346" name="Group 58"/>
          <p:cNvGraphicFramePr>
            <a:graphicFrameLocks noGrp="1"/>
          </p:cNvGraphicFramePr>
          <p:nvPr/>
        </p:nvGraphicFramePr>
        <p:xfrm>
          <a:off x="228601" y="1044575"/>
          <a:ext cx="8762999" cy="4892040"/>
        </p:xfrm>
        <a:graphic>
          <a:graphicData uri="http://schemas.openxmlformats.org/drawingml/2006/table">
            <a:tbl>
              <a:tblPr/>
              <a:tblGrid>
                <a:gridCol w="1894087"/>
                <a:gridCol w="2412866"/>
                <a:gridCol w="2265296"/>
                <a:gridCol w="2190750"/>
              </a:tblGrid>
              <a:tr h="846240">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吸收光</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波长∕</a:t>
                      </a: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nm</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吸收光</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波数∕</a:t>
                      </a: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cm</a:t>
                      </a:r>
                      <a:r>
                        <a:rPr kumimoji="1" lang="zh-CN" altLang="en-US" sz="24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a:t>
                      </a:r>
                      <a:r>
                        <a:rPr kumimoji="1" lang="en-US" altLang="zh-CN" sz="24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吸收可见光</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颜色</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物质的颜色</a:t>
                      </a:r>
                    </a:p>
                  </a:txBody>
                  <a:tcPr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519385">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400~435</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435~480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480~490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490~500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500~560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560~580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580~595</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595~605</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605~750</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25000~23000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23000~20800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20800~20400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20400~20000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20000~17900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17900~17200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17200~16800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16800~16500</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16500~13333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紫</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蓝</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绿蓝</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蓝绿</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绿</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黄绿</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黄</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橙</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红</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黄绿</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黄</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橙</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红</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紫红</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紫</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蓝</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绿蓝</a:t>
                      </a:r>
                    </a:p>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蓝绿</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4" name="灯片编号占位符 3"/>
          <p:cNvSpPr>
            <a:spLocks noGrp="1"/>
          </p:cNvSpPr>
          <p:nvPr>
            <p:ph type="sldNum" sz="quarter" idx="12"/>
          </p:nvPr>
        </p:nvSpPr>
        <p:spPr/>
        <p:txBody>
          <a:bodyPr/>
          <a:lstStyle/>
          <a:p>
            <a:pPr>
              <a:defRPr/>
            </a:pPr>
            <a:fld id="{1E39ABA8-C719-4038-AA13-797BF967B576}"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7" name="Rectangle 5"/>
          <p:cNvSpPr>
            <a:spLocks noChangeArrowheads="1"/>
          </p:cNvSpPr>
          <p:nvPr/>
        </p:nvSpPr>
        <p:spPr bwMode="auto">
          <a:xfrm>
            <a:off x="304800" y="955322"/>
            <a:ext cx="8686800" cy="2702278"/>
          </a:xfrm>
          <a:prstGeom prst="rect">
            <a:avLst/>
          </a:prstGeom>
          <a:noFill/>
          <a:ln w="9525">
            <a:noFill/>
            <a:miter lim="800000"/>
            <a:headEnd/>
            <a:tailEnd/>
          </a:ln>
          <a:effectLst/>
        </p:spPr>
        <p:txBody>
          <a:bodyPr wrap="square">
            <a:spAutoFit/>
          </a:bodyPr>
          <a:lstStyle/>
          <a:p>
            <a:pPr>
              <a:lnSpc>
                <a:spcPct val="110000"/>
              </a:lnSpc>
              <a:spcBef>
                <a:spcPts val="1200"/>
              </a:spcBef>
            </a:pPr>
            <a:r>
              <a:rPr lang="zh-CN" altLang="en-US" sz="2800" dirty="0" smtClean="0">
                <a:latin typeface="Times New Roman" pitchFamily="18" charset="0"/>
                <a:cs typeface="Times New Roman" pitchFamily="18" charset="0"/>
              </a:rPr>
              <a:t>解</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Ti </a:t>
            </a:r>
            <a:r>
              <a:rPr lang="en-US" altLang="zh-CN" sz="2800" baseline="30000" dirty="0" smtClean="0">
                <a:latin typeface="Times New Roman" pitchFamily="18" charset="0"/>
                <a:cs typeface="Times New Roman" pitchFamily="18" charset="0"/>
              </a:rPr>
              <a:t>3+</a:t>
            </a:r>
            <a:r>
              <a:rPr lang="zh-CN" altLang="en-US" sz="2800" dirty="0" smtClean="0">
                <a:latin typeface="Times New Roman" pitchFamily="18" charset="0"/>
                <a:cs typeface="Times New Roman" pitchFamily="18" charset="0"/>
              </a:rPr>
              <a:t> </a:t>
            </a:r>
            <a:r>
              <a:rPr lang="zh-CN" altLang="en-US" sz="2800" dirty="0">
                <a:solidFill>
                  <a:srgbClr val="FF0000"/>
                </a:solidFill>
                <a:latin typeface="Times New Roman" pitchFamily="18" charset="0"/>
                <a:cs typeface="Times New Roman" pitchFamily="18" charset="0"/>
              </a:rPr>
              <a:t>电子构型</a:t>
            </a:r>
            <a:r>
              <a:rPr lang="zh-CN" altLang="en-US" sz="2800" dirty="0" smtClean="0">
                <a:solidFill>
                  <a:srgbClr val="FF0000"/>
                </a:solidFill>
                <a:latin typeface="Times New Roman" pitchFamily="18" charset="0"/>
                <a:cs typeface="Times New Roman" pitchFamily="18" charset="0"/>
              </a:rPr>
              <a:t>为 </a:t>
            </a:r>
            <a:r>
              <a:rPr lang="en-US" altLang="zh-CN" sz="2800" dirty="0" smtClean="0">
                <a:solidFill>
                  <a:srgbClr val="FF0000"/>
                </a:solidFill>
                <a:latin typeface="Times New Roman" pitchFamily="18" charset="0"/>
                <a:cs typeface="Times New Roman" pitchFamily="18" charset="0"/>
              </a:rPr>
              <a:t>3d</a:t>
            </a:r>
            <a:r>
              <a:rPr lang="en-US" altLang="zh-CN" sz="2800" baseline="30000" dirty="0" smtClean="0">
                <a:solidFill>
                  <a:srgbClr val="FF0000"/>
                </a:solidFill>
                <a:latin typeface="Times New Roman" pitchFamily="18" charset="0"/>
                <a:cs typeface="Times New Roman" pitchFamily="18" charset="0"/>
              </a:rPr>
              <a:t>1</a:t>
            </a:r>
            <a:r>
              <a:rPr lang="en-US" altLang="zh-CN" sz="2800" dirty="0" smtClean="0">
                <a:solidFill>
                  <a:srgbClr val="FF0000"/>
                </a:solidFill>
                <a:latin typeface="Times New Roman" pitchFamily="18" charset="0"/>
                <a:cs typeface="Times New Roman" pitchFamily="18" charset="0"/>
              </a:rPr>
              <a:t> </a:t>
            </a:r>
            <a:r>
              <a:rPr lang="zh-CN" altLang="en-US" sz="2800" dirty="0">
                <a:latin typeface="Times New Roman" pitchFamily="18" charset="0"/>
                <a:cs typeface="Times New Roman" pitchFamily="18" charset="0"/>
              </a:rPr>
              <a:t>，</a:t>
            </a:r>
            <a:r>
              <a:rPr lang="zh-CN" altLang="en-US" sz="2800" dirty="0">
                <a:solidFill>
                  <a:srgbClr val="FF0000"/>
                </a:solidFill>
                <a:latin typeface="Times New Roman" pitchFamily="18" charset="0"/>
                <a:cs typeface="Times New Roman" pitchFamily="18" charset="0"/>
              </a:rPr>
              <a:t>电子排布</a:t>
            </a:r>
            <a:r>
              <a:rPr lang="zh-CN" altLang="en-US" sz="2800" dirty="0">
                <a:latin typeface="Times New Roman" pitchFamily="18" charset="0"/>
                <a:cs typeface="Times New Roman" pitchFamily="18" charset="0"/>
              </a:rPr>
              <a:t>为</a:t>
            </a:r>
            <a:r>
              <a:rPr lang="en-US" altLang="zh-CN" sz="2800" dirty="0" smtClean="0">
                <a:solidFill>
                  <a:srgbClr val="FF0000"/>
                </a:solidFill>
                <a:latin typeface="Times New Roman" pitchFamily="18" charset="0"/>
                <a:cs typeface="Times New Roman" pitchFamily="18" charset="0"/>
              </a:rPr>
              <a:t>(t</a:t>
            </a:r>
            <a:r>
              <a:rPr lang="en-US" altLang="zh-CN" sz="2800" baseline="-25000" dirty="0" smtClean="0">
                <a:solidFill>
                  <a:srgbClr val="FF0000"/>
                </a:solidFill>
                <a:latin typeface="Times New Roman" pitchFamily="18" charset="0"/>
                <a:cs typeface="Times New Roman" pitchFamily="18" charset="0"/>
              </a:rPr>
              <a:t>2g</a:t>
            </a:r>
            <a:r>
              <a:rPr lang="en-US" altLang="zh-CN" sz="2800" dirty="0" smtClean="0">
                <a:solidFill>
                  <a:srgbClr val="FF0000"/>
                </a:solidFill>
                <a:latin typeface="Times New Roman" pitchFamily="18" charset="0"/>
                <a:cs typeface="Times New Roman" pitchFamily="18" charset="0"/>
              </a:rPr>
              <a:t>)</a:t>
            </a:r>
            <a:r>
              <a:rPr lang="en-US" altLang="zh-CN" sz="2800" baseline="30000" dirty="0" smtClean="0">
                <a:solidFill>
                  <a:srgbClr val="FF0000"/>
                </a:solidFill>
                <a:latin typeface="Times New Roman" pitchFamily="18" charset="0"/>
                <a:cs typeface="Times New Roman" pitchFamily="18" charset="0"/>
              </a:rPr>
              <a:t>1</a:t>
            </a:r>
            <a:r>
              <a:rPr lang="en-US" altLang="zh-CN" sz="2800" dirty="0" smtClean="0">
                <a:solidFill>
                  <a:srgbClr val="FF0000"/>
                </a:solidFill>
                <a:latin typeface="Times New Roman" pitchFamily="18" charset="0"/>
                <a:cs typeface="Times New Roman" pitchFamily="18" charset="0"/>
              </a:rPr>
              <a:t>(</a:t>
            </a:r>
            <a:r>
              <a:rPr lang="en-US" altLang="zh-CN" sz="2800" dirty="0" err="1" smtClean="0">
                <a:solidFill>
                  <a:srgbClr val="FF0000"/>
                </a:solidFill>
                <a:latin typeface="Times New Roman" pitchFamily="18" charset="0"/>
                <a:cs typeface="Times New Roman" pitchFamily="18" charset="0"/>
              </a:rPr>
              <a:t>e</a:t>
            </a:r>
            <a:r>
              <a:rPr lang="en-US" altLang="zh-CN" sz="2800" baseline="-25000" dirty="0" err="1" smtClean="0">
                <a:solidFill>
                  <a:srgbClr val="FF0000"/>
                </a:solidFill>
                <a:latin typeface="Times New Roman" pitchFamily="18" charset="0"/>
                <a:cs typeface="Times New Roman" pitchFamily="18" charset="0"/>
              </a:rPr>
              <a:t>g</a:t>
            </a:r>
            <a:r>
              <a:rPr lang="en-US" altLang="zh-CN" sz="2800" dirty="0" smtClean="0">
                <a:solidFill>
                  <a:srgbClr val="FF0000"/>
                </a:solidFill>
                <a:latin typeface="Times New Roman" pitchFamily="18" charset="0"/>
                <a:cs typeface="Times New Roman" pitchFamily="18" charset="0"/>
              </a:rPr>
              <a:t>)</a:t>
            </a:r>
            <a:r>
              <a:rPr lang="en-US" altLang="zh-CN" sz="2800" baseline="30000" dirty="0" smtClean="0">
                <a:solidFill>
                  <a:srgbClr val="FF0000"/>
                </a:solidFill>
                <a:latin typeface="Times New Roman" pitchFamily="18" charset="0"/>
                <a:cs typeface="Times New Roman" pitchFamily="18" charset="0"/>
              </a:rPr>
              <a:t>0 </a:t>
            </a:r>
            <a:r>
              <a:rPr lang="zh-CN" altLang="en-US" sz="2800" dirty="0">
                <a:latin typeface="Times New Roman" pitchFamily="18" charset="0"/>
                <a:cs typeface="Times New Roman" pitchFamily="18" charset="0"/>
              </a:rPr>
              <a:t>，在自然光的照射下，电子吸收了能量相当于 </a:t>
            </a:r>
            <a:r>
              <a:rPr lang="el-GR" altLang="zh-CN" sz="2800" dirty="0">
                <a:latin typeface="Times New Roman" pitchFamily="18" charset="0"/>
                <a:cs typeface="Times New Roman" pitchFamily="18" charset="0"/>
              </a:rPr>
              <a:t>Δ</a:t>
            </a:r>
            <a:r>
              <a:rPr lang="en-US" altLang="zh-CN" sz="2800" baseline="-25000" dirty="0">
                <a:latin typeface="Times New Roman" pitchFamily="18" charset="0"/>
                <a:cs typeface="Times New Roman" pitchFamily="18" charset="0"/>
              </a:rPr>
              <a:t>o</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波长的部分，</a:t>
            </a:r>
            <a:r>
              <a:rPr lang="en-US" altLang="zh-CN" sz="2800" dirty="0">
                <a:latin typeface="Times New Roman" pitchFamily="18" charset="0"/>
                <a:cs typeface="Times New Roman" pitchFamily="18" charset="0"/>
              </a:rPr>
              <a:t>d</a:t>
            </a:r>
            <a:r>
              <a:rPr lang="zh-CN" altLang="en-US" sz="2800" dirty="0">
                <a:latin typeface="Times New Roman" pitchFamily="18" charset="0"/>
                <a:cs typeface="Times New Roman" pitchFamily="18" charset="0"/>
              </a:rPr>
              <a:t>电子发生跃迁为 </a:t>
            </a:r>
            <a:r>
              <a:rPr lang="en-US" altLang="zh-CN" sz="2800" dirty="0" smtClean="0">
                <a:latin typeface="Times New Roman" pitchFamily="18" charset="0"/>
                <a:cs typeface="Times New Roman" pitchFamily="18" charset="0"/>
              </a:rPr>
              <a:t>(t</a:t>
            </a:r>
            <a:r>
              <a:rPr lang="en-US" altLang="zh-CN" sz="2800" baseline="-25000" dirty="0" smtClean="0">
                <a:latin typeface="Times New Roman" pitchFamily="18" charset="0"/>
                <a:cs typeface="Times New Roman" pitchFamily="18" charset="0"/>
              </a:rPr>
              <a:t>2g</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0 </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e</a:t>
            </a:r>
            <a:r>
              <a:rPr lang="en-US" altLang="zh-CN" sz="2800" baseline="-25000" dirty="0" err="1" smtClean="0">
                <a:latin typeface="Times New Roman" pitchFamily="18" charset="0"/>
                <a:cs typeface="Times New Roman" pitchFamily="18" charset="0"/>
              </a:rPr>
              <a:t>g</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1 </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a:lnSpc>
                <a:spcPct val="120000"/>
              </a:lnSpc>
              <a:spcBef>
                <a:spcPts val="1200"/>
              </a:spcBef>
            </a:pPr>
            <a:r>
              <a:rPr lang="zh-CN" altLang="en-US" sz="2800" dirty="0" smtClean="0">
                <a:latin typeface="Times New Roman" pitchFamily="18" charset="0"/>
                <a:cs typeface="Times New Roman" pitchFamily="18" charset="0"/>
              </a:rPr>
              <a:t>      由于</a:t>
            </a:r>
            <a:r>
              <a:rPr lang="zh-CN" altLang="en-US" sz="2800" dirty="0">
                <a:latin typeface="Times New Roman" pitchFamily="18" charset="0"/>
                <a:cs typeface="Times New Roman" pitchFamily="18" charset="0"/>
              </a:rPr>
              <a:t>电子跃迁主要</a:t>
            </a:r>
            <a:r>
              <a:rPr lang="zh-CN" altLang="en-US" sz="2800" dirty="0">
                <a:solidFill>
                  <a:srgbClr val="0000FF"/>
                </a:solidFill>
                <a:latin typeface="Times New Roman" pitchFamily="18" charset="0"/>
                <a:cs typeface="Times New Roman" pitchFamily="18" charset="0"/>
              </a:rPr>
              <a:t>吸收绿色</a:t>
            </a:r>
            <a:r>
              <a:rPr lang="zh-CN" altLang="en-US" sz="2800" dirty="0">
                <a:latin typeface="Times New Roman" pitchFamily="18" charset="0"/>
                <a:cs typeface="Times New Roman" pitchFamily="18" charset="0"/>
              </a:rPr>
              <a:t>可见光， 故</a:t>
            </a:r>
            <a:r>
              <a:rPr lang="en-US" altLang="zh-CN" sz="2800" dirty="0" smtClean="0">
                <a:latin typeface="Times New Roman" pitchFamily="18" charset="0"/>
                <a:cs typeface="Times New Roman" pitchFamily="18" charset="0"/>
              </a:rPr>
              <a:t>Ti(H</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O)</a:t>
            </a:r>
            <a:r>
              <a:rPr lang="en-US" altLang="zh-CN" sz="2800" baseline="-25000" dirty="0" smtClean="0">
                <a:latin typeface="Times New Roman" pitchFamily="18" charset="0"/>
                <a:cs typeface="Times New Roman" pitchFamily="18" charset="0"/>
              </a:rPr>
              <a:t>6</a:t>
            </a:r>
            <a:r>
              <a:rPr lang="en-US" altLang="zh-CN" sz="2800" baseline="30000" dirty="0" smtClean="0">
                <a:latin typeface="Times New Roman" pitchFamily="18" charset="0"/>
                <a:cs typeface="Times New Roman" pitchFamily="18" charset="0"/>
              </a:rPr>
              <a:t>3+</a:t>
            </a:r>
            <a:r>
              <a:rPr lang="zh-CN" altLang="en-US" sz="2800" baseline="300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显</a:t>
            </a:r>
            <a:r>
              <a:rPr lang="zh-CN" altLang="en-US" sz="2800" dirty="0">
                <a:solidFill>
                  <a:srgbClr val="0000FF"/>
                </a:solidFill>
                <a:latin typeface="Times New Roman" pitchFamily="18" charset="0"/>
                <a:cs typeface="Times New Roman" pitchFamily="18" charset="0"/>
              </a:rPr>
              <a:t>紫红色</a:t>
            </a:r>
            <a:r>
              <a:rPr lang="zh-CN" altLang="en-US" sz="2800" dirty="0">
                <a:latin typeface="Times New Roman" pitchFamily="18" charset="0"/>
                <a:cs typeface="Times New Roman" pitchFamily="18" charset="0"/>
              </a:rPr>
              <a:t>。</a:t>
            </a:r>
          </a:p>
        </p:txBody>
      </p:sp>
      <p:grpSp>
        <p:nvGrpSpPr>
          <p:cNvPr id="16" name="组合 15"/>
          <p:cNvGrpSpPr/>
          <p:nvPr/>
        </p:nvGrpSpPr>
        <p:grpSpPr>
          <a:xfrm>
            <a:off x="276225" y="4038600"/>
            <a:ext cx="8367900" cy="2008188"/>
            <a:chOff x="276225" y="3859212"/>
            <a:chExt cx="8367900" cy="2008188"/>
          </a:xfrm>
        </p:grpSpPr>
        <p:grpSp>
          <p:nvGrpSpPr>
            <p:cNvPr id="2" name="Group 13"/>
            <p:cNvGrpSpPr>
              <a:grpSpLocks/>
            </p:cNvGrpSpPr>
            <p:nvPr/>
          </p:nvGrpSpPr>
          <p:grpSpPr bwMode="auto">
            <a:xfrm>
              <a:off x="3983038" y="4530725"/>
              <a:ext cx="1427163" cy="803275"/>
              <a:chOff x="2509" y="3030"/>
              <a:chExt cx="899" cy="506"/>
            </a:xfrm>
          </p:grpSpPr>
          <p:sp>
            <p:nvSpPr>
              <p:cNvPr id="141322" name="Line 10"/>
              <p:cNvSpPr>
                <a:spLocks noChangeShapeType="1"/>
              </p:cNvSpPr>
              <p:nvPr/>
            </p:nvSpPr>
            <p:spPr bwMode="auto">
              <a:xfrm>
                <a:off x="2517" y="3337"/>
                <a:ext cx="757" cy="0"/>
              </a:xfrm>
              <a:prstGeom prst="line">
                <a:avLst/>
              </a:prstGeom>
              <a:noFill/>
              <a:ln w="9525">
                <a:solidFill>
                  <a:schemeClr val="bg1"/>
                </a:solidFill>
                <a:round/>
                <a:headEnd/>
                <a:tailEnd type="triangle" w="med" len="med"/>
              </a:ln>
            </p:spPr>
            <p:txBody>
              <a:bodyPr/>
              <a:lstStyle/>
              <a:p>
                <a:endParaRPr lang="zh-CN" altLang="en-US"/>
              </a:p>
            </p:txBody>
          </p:sp>
          <p:sp>
            <p:nvSpPr>
              <p:cNvPr id="141323" name="Text Box 11"/>
              <p:cNvSpPr txBox="1">
                <a:spLocks noChangeArrowheads="1"/>
              </p:cNvSpPr>
              <p:nvPr/>
            </p:nvSpPr>
            <p:spPr bwMode="auto">
              <a:xfrm>
                <a:off x="2509" y="3030"/>
                <a:ext cx="899" cy="506"/>
              </a:xfrm>
              <a:prstGeom prst="rect">
                <a:avLst/>
              </a:prstGeom>
              <a:noFill/>
              <a:ln w="9525">
                <a:noFill/>
                <a:miter lim="800000"/>
                <a:headEnd/>
                <a:tailEnd/>
              </a:ln>
            </p:spPr>
            <p:txBody>
              <a:bodyPr/>
              <a:lstStyle/>
              <a:p>
                <a:pPr algn="just"/>
                <a:r>
                  <a:rPr lang="zh-CN" altLang="en-US" sz="2400" dirty="0">
                    <a:solidFill>
                      <a:srgbClr val="0000FF"/>
                    </a:solidFill>
                  </a:rPr>
                  <a:t>可见光</a:t>
                </a:r>
              </a:p>
            </p:txBody>
          </p:sp>
        </p:grpSp>
        <p:grpSp>
          <p:nvGrpSpPr>
            <p:cNvPr id="14" name="组合 13"/>
            <p:cNvGrpSpPr/>
            <p:nvPr/>
          </p:nvGrpSpPr>
          <p:grpSpPr>
            <a:xfrm>
              <a:off x="276225" y="3868737"/>
              <a:ext cx="3533775" cy="1998663"/>
              <a:chOff x="276225" y="3868737"/>
              <a:chExt cx="3533775" cy="1998663"/>
            </a:xfrm>
          </p:grpSpPr>
          <p:pic>
            <p:nvPicPr>
              <p:cNvPr id="141319" name="Picture 7"/>
              <p:cNvPicPr>
                <a:picLocks noChangeAspect="1" noChangeArrowheads="1"/>
              </p:cNvPicPr>
              <p:nvPr/>
            </p:nvPicPr>
            <p:blipFill>
              <a:blip r:embed="rId2" cstate="print"/>
              <a:srcRect/>
              <a:stretch>
                <a:fillRect/>
              </a:stretch>
            </p:blipFill>
            <p:spPr bwMode="auto">
              <a:xfrm>
                <a:off x="276225" y="3868737"/>
                <a:ext cx="3533775" cy="1998663"/>
              </a:xfrm>
              <a:prstGeom prst="rect">
                <a:avLst/>
              </a:prstGeom>
              <a:noFill/>
              <a:ln w="9525">
                <a:noFill/>
                <a:miter lim="800000"/>
                <a:headEnd/>
                <a:tailEnd/>
              </a:ln>
            </p:spPr>
          </p:pic>
          <p:sp>
            <p:nvSpPr>
              <p:cNvPr id="8" name="矩形 7"/>
              <p:cNvSpPr/>
              <p:nvPr/>
            </p:nvSpPr>
            <p:spPr>
              <a:xfrm>
                <a:off x="3048000" y="4038600"/>
                <a:ext cx="643125" cy="523220"/>
              </a:xfrm>
              <a:prstGeom prst="rect">
                <a:avLst/>
              </a:prstGeom>
              <a:solidFill>
                <a:schemeClr val="bg1"/>
              </a:solidFill>
            </p:spPr>
            <p:txBody>
              <a:bodyPr wrap="none">
                <a:spAutoFit/>
              </a:bodyPr>
              <a:lstStyle/>
              <a:p>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e</a:t>
                </a:r>
                <a:r>
                  <a:rPr lang="en-US" altLang="zh-CN" sz="2800" baseline="-25000" dirty="0" err="1" smtClean="0">
                    <a:latin typeface="Times New Roman" panose="02020603050405020304" pitchFamily="18" charset="0"/>
                  </a:rPr>
                  <a:t>g</a:t>
                </a:r>
                <a:r>
                  <a:rPr lang="en-US" altLang="zh-CN" sz="2800" dirty="0" smtClean="0">
                    <a:latin typeface="Times New Roman" panose="02020603050405020304" pitchFamily="18" charset="0"/>
                  </a:rPr>
                  <a:t> </a:t>
                </a:r>
                <a:endParaRPr lang="zh-CN" altLang="en-US" sz="2800" dirty="0"/>
              </a:p>
            </p:txBody>
          </p:sp>
          <p:sp>
            <p:nvSpPr>
              <p:cNvPr id="9" name="矩形 8"/>
              <p:cNvSpPr/>
              <p:nvPr/>
            </p:nvSpPr>
            <p:spPr>
              <a:xfrm>
                <a:off x="3124200" y="5191780"/>
                <a:ext cx="603050" cy="523220"/>
              </a:xfrm>
              <a:prstGeom prst="rect">
                <a:avLst/>
              </a:prstGeom>
              <a:solidFill>
                <a:schemeClr val="bg1"/>
              </a:solidFill>
            </p:spPr>
            <p:txBody>
              <a:bodyPr wrap="none">
                <a:spAutoFit/>
              </a:bodyPr>
              <a:lstStyle/>
              <a:p>
                <a:r>
                  <a:rPr lang="en-US" altLang="zh-CN" dirty="0" smtClean="0">
                    <a:latin typeface="Times New Roman" panose="02020603050405020304" pitchFamily="18" charset="0"/>
                  </a:rPr>
                  <a:t> </a:t>
                </a:r>
                <a:r>
                  <a:rPr lang="en-US" altLang="zh-CN" sz="2800" dirty="0" smtClean="0">
                    <a:latin typeface="Times New Roman" panose="02020603050405020304" pitchFamily="18" charset="0"/>
                  </a:rPr>
                  <a:t>t</a:t>
                </a:r>
                <a:r>
                  <a:rPr lang="en-US" altLang="zh-CN" sz="2800" baseline="-25000" dirty="0" smtClean="0">
                    <a:latin typeface="Times New Roman" panose="02020603050405020304" pitchFamily="18" charset="0"/>
                  </a:rPr>
                  <a:t>2g</a:t>
                </a:r>
                <a:endParaRPr lang="zh-CN" altLang="en-US" sz="2800" dirty="0"/>
              </a:p>
            </p:txBody>
          </p:sp>
        </p:grpSp>
        <p:grpSp>
          <p:nvGrpSpPr>
            <p:cNvPr id="15" name="组合 14"/>
            <p:cNvGrpSpPr/>
            <p:nvPr/>
          </p:nvGrpSpPr>
          <p:grpSpPr>
            <a:xfrm>
              <a:off x="5364163" y="3859212"/>
              <a:ext cx="3279962" cy="1931988"/>
              <a:chOff x="5364163" y="3783012"/>
              <a:chExt cx="3279962" cy="1931988"/>
            </a:xfrm>
          </p:grpSpPr>
          <p:pic>
            <p:nvPicPr>
              <p:cNvPr id="141320" name="Picture 8"/>
              <p:cNvPicPr>
                <a:picLocks noChangeAspect="1" noChangeArrowheads="1"/>
              </p:cNvPicPr>
              <p:nvPr/>
            </p:nvPicPr>
            <p:blipFill>
              <a:blip r:embed="rId3" cstate="print"/>
              <a:srcRect/>
              <a:stretch>
                <a:fillRect/>
              </a:stretch>
            </p:blipFill>
            <p:spPr bwMode="auto">
              <a:xfrm>
                <a:off x="5364163" y="3783012"/>
                <a:ext cx="3241675" cy="1931988"/>
              </a:xfrm>
              <a:prstGeom prst="rect">
                <a:avLst/>
              </a:prstGeom>
              <a:noFill/>
              <a:ln w="9525">
                <a:noFill/>
                <a:miter lim="800000"/>
                <a:headEnd/>
                <a:tailEnd/>
              </a:ln>
            </p:spPr>
          </p:pic>
          <p:sp>
            <p:nvSpPr>
              <p:cNvPr id="10" name="矩形 9"/>
              <p:cNvSpPr/>
              <p:nvPr/>
            </p:nvSpPr>
            <p:spPr>
              <a:xfrm>
                <a:off x="8001000" y="5181600"/>
                <a:ext cx="603050" cy="523220"/>
              </a:xfrm>
              <a:prstGeom prst="rect">
                <a:avLst/>
              </a:prstGeom>
              <a:solidFill>
                <a:schemeClr val="bg1"/>
              </a:solidFill>
            </p:spPr>
            <p:txBody>
              <a:bodyPr wrap="none">
                <a:spAutoFit/>
              </a:bodyPr>
              <a:lstStyle/>
              <a:p>
                <a:r>
                  <a:rPr lang="en-US" altLang="zh-CN" dirty="0" smtClean="0">
                    <a:latin typeface="Times New Roman" panose="02020603050405020304" pitchFamily="18" charset="0"/>
                  </a:rPr>
                  <a:t> </a:t>
                </a:r>
                <a:r>
                  <a:rPr lang="en-US" altLang="zh-CN" sz="2800" dirty="0" smtClean="0">
                    <a:latin typeface="Times New Roman" panose="02020603050405020304" pitchFamily="18" charset="0"/>
                  </a:rPr>
                  <a:t>t</a:t>
                </a:r>
                <a:r>
                  <a:rPr lang="en-US" altLang="zh-CN" sz="2800" baseline="-25000" dirty="0" smtClean="0">
                    <a:latin typeface="Times New Roman" panose="02020603050405020304" pitchFamily="18" charset="0"/>
                  </a:rPr>
                  <a:t>2g</a:t>
                </a:r>
                <a:endParaRPr lang="zh-CN" altLang="en-US" sz="2800" dirty="0"/>
              </a:p>
            </p:txBody>
          </p:sp>
          <p:sp>
            <p:nvSpPr>
              <p:cNvPr id="11" name="矩形 10"/>
              <p:cNvSpPr/>
              <p:nvPr/>
            </p:nvSpPr>
            <p:spPr>
              <a:xfrm>
                <a:off x="8001000" y="3886200"/>
                <a:ext cx="643125" cy="523220"/>
              </a:xfrm>
              <a:prstGeom prst="rect">
                <a:avLst/>
              </a:prstGeom>
              <a:solidFill>
                <a:schemeClr val="bg1"/>
              </a:solidFill>
            </p:spPr>
            <p:txBody>
              <a:bodyPr wrap="none">
                <a:spAutoFit/>
              </a:bodyPr>
              <a:lstStyle/>
              <a:p>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e</a:t>
                </a:r>
                <a:r>
                  <a:rPr lang="en-US" altLang="zh-CN" sz="2800" baseline="-25000" dirty="0" err="1" smtClean="0">
                    <a:latin typeface="Times New Roman" panose="02020603050405020304" pitchFamily="18" charset="0"/>
                  </a:rPr>
                  <a:t>g</a:t>
                </a:r>
                <a:r>
                  <a:rPr lang="en-US" altLang="zh-CN" sz="2800" dirty="0" smtClean="0">
                    <a:latin typeface="Times New Roman" panose="02020603050405020304" pitchFamily="18" charset="0"/>
                  </a:rPr>
                  <a:t> </a:t>
                </a:r>
                <a:endParaRPr lang="zh-CN" altLang="en-US" sz="2800" dirty="0"/>
              </a:p>
            </p:txBody>
          </p:sp>
        </p:grpSp>
        <p:cxnSp>
          <p:nvCxnSpPr>
            <p:cNvPr id="13" name="直接箭头连接符 12"/>
            <p:cNvCxnSpPr>
              <a:stCxn id="141322" idx="0"/>
            </p:cNvCxnSpPr>
            <p:nvPr/>
          </p:nvCxnSpPr>
          <p:spPr bwMode="auto">
            <a:xfrm rot="16200000" flipH="1">
              <a:off x="4583113" y="4430713"/>
              <a:ext cx="11112" cy="118586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17" name="灯片编号占位符 16"/>
          <p:cNvSpPr>
            <a:spLocks noGrp="1"/>
          </p:cNvSpPr>
          <p:nvPr>
            <p:ph type="sldNum" sz="quarter" idx="12"/>
          </p:nvPr>
        </p:nvSpPr>
        <p:spPr/>
        <p:txBody>
          <a:bodyPr/>
          <a:lstStyle/>
          <a:p>
            <a:pPr>
              <a:defRPr/>
            </a:pPr>
            <a:fld id="{1E39ABA8-C719-4038-AA13-797BF967B576}" type="slidenum">
              <a:rPr lang="en-US" altLang="zh-CN" smtClean="0"/>
              <a:pPr>
                <a:defRPr/>
              </a:pPr>
              <a:t>67</a:t>
            </a:fld>
            <a:endParaRPr lang="en-US" altLang="zh-CN"/>
          </a:p>
        </p:txBody>
      </p:sp>
      <p:sp>
        <p:nvSpPr>
          <p:cNvPr id="18" name="矩形 17"/>
          <p:cNvSpPr/>
          <p:nvPr/>
        </p:nvSpPr>
        <p:spPr>
          <a:xfrm>
            <a:off x="228600" y="152400"/>
            <a:ext cx="4599208" cy="592213"/>
          </a:xfrm>
          <a:prstGeom prst="rect">
            <a:avLst/>
          </a:prstGeom>
        </p:spPr>
        <p:txBody>
          <a:bodyPr wrap="none">
            <a:spAutoFit/>
          </a:bodyPr>
          <a:lstStyle/>
          <a:p>
            <a:pPr>
              <a:lnSpc>
                <a:spcPct val="130000"/>
              </a:lnSpc>
              <a:spcBef>
                <a:spcPct val="50000"/>
              </a:spcBef>
            </a:pPr>
            <a:r>
              <a:rPr lang="zh-CN" altLang="en-US" sz="2800" dirty="0" smtClean="0">
                <a:solidFill>
                  <a:srgbClr val="0000FF"/>
                </a:solidFill>
              </a:rPr>
              <a:t>例：</a:t>
            </a:r>
            <a:r>
              <a:rPr lang="zh-CN" altLang="en-US" sz="2800" dirty="0" smtClean="0">
                <a:latin typeface="Times New Roman" pitchFamily="18" charset="0"/>
                <a:cs typeface="Times New Roman" pitchFamily="18" charset="0"/>
              </a:rPr>
              <a:t>讨论 </a:t>
            </a:r>
            <a:r>
              <a:rPr lang="en-US" altLang="zh-CN" sz="2800" dirty="0" smtClean="0">
                <a:latin typeface="Times New Roman" pitchFamily="18" charset="0"/>
                <a:cs typeface="Times New Roman" pitchFamily="18" charset="0"/>
              </a:rPr>
              <a:t>Ti(H</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O)</a:t>
            </a:r>
            <a:r>
              <a:rPr lang="en-US" altLang="zh-CN" sz="2800" baseline="-25000" dirty="0" smtClean="0">
                <a:latin typeface="Times New Roman" pitchFamily="18" charset="0"/>
                <a:cs typeface="Times New Roman" pitchFamily="18" charset="0"/>
              </a:rPr>
              <a:t>6</a:t>
            </a:r>
            <a:r>
              <a:rPr lang="en-US" altLang="zh-CN" sz="2800" baseline="30000" dirty="0" smtClean="0">
                <a:latin typeface="Times New Roman" pitchFamily="18" charset="0"/>
                <a:cs typeface="Times New Roman" pitchFamily="18" charset="0"/>
              </a:rPr>
              <a:t>3+</a:t>
            </a:r>
            <a:r>
              <a:rPr lang="zh-CN" altLang="en-US" sz="2800" dirty="0" smtClean="0">
                <a:latin typeface="Times New Roman" pitchFamily="18" charset="0"/>
                <a:cs typeface="Times New Roman" pitchFamily="18" charset="0"/>
              </a:rPr>
              <a:t> 的颜色 </a:t>
            </a:r>
            <a:endParaRPr lang="en-US" altLang="zh-C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17">
                                            <p:txEl>
                                              <p:pRg st="0" end="0"/>
                                            </p:txEl>
                                          </p:spTgt>
                                        </p:tgtEl>
                                        <p:attrNameLst>
                                          <p:attrName>style.visibility</p:attrName>
                                        </p:attrNameLst>
                                      </p:cBhvr>
                                      <p:to>
                                        <p:strVal val="visible"/>
                                      </p:to>
                                    </p:set>
                                    <p:animEffect transition="in" filter="fade">
                                      <p:cBhvr>
                                        <p:cTn id="7" dur="2000"/>
                                        <p:tgtEl>
                                          <p:spTgt spid="141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1317">
                                            <p:txEl>
                                              <p:pRg st="1" end="1"/>
                                            </p:txEl>
                                          </p:spTgt>
                                        </p:tgtEl>
                                        <p:attrNameLst>
                                          <p:attrName>style.visibility</p:attrName>
                                        </p:attrNameLst>
                                      </p:cBhvr>
                                      <p:to>
                                        <p:strVal val="visible"/>
                                      </p:to>
                                    </p:set>
                                    <p:animEffect transition="in" filter="fade">
                                      <p:cBhvr>
                                        <p:cTn id="12" dur="2000"/>
                                        <p:tgtEl>
                                          <p:spTgt spid="1413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1" name="Rectangle 5"/>
          <p:cNvSpPr>
            <a:spLocks noChangeArrowheads="1"/>
          </p:cNvSpPr>
          <p:nvPr/>
        </p:nvSpPr>
        <p:spPr bwMode="auto">
          <a:xfrm>
            <a:off x="152400" y="886867"/>
            <a:ext cx="8686800" cy="2846933"/>
          </a:xfrm>
          <a:prstGeom prst="rect">
            <a:avLst/>
          </a:prstGeom>
          <a:noFill/>
          <a:ln w="9525">
            <a:noFill/>
            <a:miter lim="800000"/>
            <a:headEnd/>
            <a:tailEnd/>
          </a:ln>
          <a:effectLst/>
        </p:spPr>
        <p:txBody>
          <a:bodyPr wrap="square">
            <a:spAutoFit/>
          </a:bodyPr>
          <a:lstStyle/>
          <a:p>
            <a:pPr>
              <a:lnSpc>
                <a:spcPct val="110000"/>
              </a:lnSpc>
              <a:spcBef>
                <a:spcPts val="600"/>
              </a:spcBef>
              <a:spcAft>
                <a:spcPts val="600"/>
              </a:spcAft>
            </a:pPr>
            <a:r>
              <a:rPr lang="zh-CN" altLang="en-US" sz="2800" dirty="0" smtClean="0">
                <a:latin typeface="Times New Roman" pitchFamily="18" charset="0"/>
                <a:cs typeface="Times New Roman" pitchFamily="18" charset="0"/>
              </a:rPr>
              <a:t>解：</a:t>
            </a:r>
            <a:r>
              <a:rPr lang="en-US" altLang="zh-CN" sz="2800" dirty="0" smtClean="0">
                <a:solidFill>
                  <a:srgbClr val="FF0000"/>
                </a:solidFill>
                <a:latin typeface="Times New Roman" pitchFamily="18" charset="0"/>
                <a:cs typeface="Times New Roman" pitchFamily="18" charset="0"/>
              </a:rPr>
              <a:t>Mn</a:t>
            </a:r>
            <a:r>
              <a:rPr lang="en-US" altLang="zh-CN" sz="2800" baseline="30000" dirty="0" smtClean="0">
                <a:solidFill>
                  <a:srgbClr val="FF0000"/>
                </a:solidFill>
                <a:latin typeface="Times New Roman" pitchFamily="18" charset="0"/>
                <a:cs typeface="Times New Roman" pitchFamily="18" charset="0"/>
              </a:rPr>
              <a:t>2+</a:t>
            </a:r>
            <a:r>
              <a:rPr lang="zh-CN" altLang="en-US" sz="2800" dirty="0" smtClean="0">
                <a:solidFill>
                  <a:srgbClr val="FF0000"/>
                </a:solidFill>
                <a:latin typeface="Times New Roman" pitchFamily="18" charset="0"/>
                <a:cs typeface="Times New Roman" pitchFamily="18" charset="0"/>
              </a:rPr>
              <a:t> </a:t>
            </a:r>
            <a:r>
              <a:rPr lang="en-US" altLang="zh-CN" sz="2800" dirty="0">
                <a:solidFill>
                  <a:srgbClr val="FF0000"/>
                </a:solidFill>
                <a:latin typeface="Times New Roman" pitchFamily="18" charset="0"/>
                <a:cs typeface="Times New Roman" pitchFamily="18" charset="0"/>
              </a:rPr>
              <a:t>3d </a:t>
            </a:r>
            <a:r>
              <a:rPr lang="en-US" altLang="zh-CN" sz="2800" baseline="30000" dirty="0">
                <a:solidFill>
                  <a:srgbClr val="FF0000"/>
                </a:solidFill>
                <a:latin typeface="Times New Roman" pitchFamily="18" charset="0"/>
                <a:cs typeface="Times New Roman" pitchFamily="18" charset="0"/>
              </a:rPr>
              <a:t>5</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H</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O</a:t>
            </a:r>
            <a:r>
              <a:rPr lang="zh-CN" altLang="en-US" sz="2800" dirty="0">
                <a:latin typeface="Times New Roman" pitchFamily="18" charset="0"/>
                <a:cs typeface="Times New Roman" pitchFamily="18" charset="0"/>
              </a:rPr>
              <a:t>为弱场，</a:t>
            </a:r>
            <a:r>
              <a:rPr lang="en-US" altLang="zh-CN" sz="2800" dirty="0">
                <a:latin typeface="Times New Roman" pitchFamily="18" charset="0"/>
                <a:cs typeface="Times New Roman" pitchFamily="18" charset="0"/>
              </a:rPr>
              <a:t>d </a:t>
            </a:r>
            <a:r>
              <a:rPr lang="zh-CN" altLang="en-US" sz="2800" dirty="0">
                <a:latin typeface="Times New Roman" pitchFamily="18" charset="0"/>
                <a:cs typeface="Times New Roman" pitchFamily="18" charset="0"/>
              </a:rPr>
              <a:t>电子排布为</a:t>
            </a:r>
            <a:r>
              <a:rPr lang="en-US" altLang="zh-CN" sz="2800" dirty="0" smtClean="0">
                <a:latin typeface="Times New Roman" pitchFamily="18" charset="0"/>
                <a:cs typeface="Times New Roman" pitchFamily="18" charset="0"/>
              </a:rPr>
              <a:t>(t</a:t>
            </a:r>
            <a:r>
              <a:rPr lang="en-US" altLang="zh-CN" sz="2800" baseline="-25000" dirty="0" smtClean="0">
                <a:latin typeface="Times New Roman" pitchFamily="18" charset="0"/>
                <a:cs typeface="Times New Roman" pitchFamily="18" charset="0"/>
              </a:rPr>
              <a:t>2g</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3</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e</a:t>
            </a:r>
            <a:r>
              <a:rPr lang="en-US" altLang="zh-CN" sz="2800" baseline="-25000" dirty="0" err="1" smtClean="0">
                <a:latin typeface="Times New Roman" pitchFamily="18" charset="0"/>
                <a:cs typeface="Times New Roman" pitchFamily="18" charset="0"/>
              </a:rPr>
              <a:t>g</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2</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algn="just">
              <a:lnSpc>
                <a:spcPct val="110000"/>
              </a:lnSpc>
              <a:spcBef>
                <a:spcPts val="600"/>
              </a:spcBef>
              <a:spcAft>
                <a:spcPts val="600"/>
              </a:spcAft>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当</a:t>
            </a:r>
            <a:r>
              <a:rPr lang="zh-CN" altLang="en-US" sz="2800" dirty="0">
                <a:latin typeface="Times New Roman" pitchFamily="18" charset="0"/>
                <a:cs typeface="Times New Roman" pitchFamily="18" charset="0"/>
              </a:rPr>
              <a:t>吸收了自然光中</a:t>
            </a:r>
            <a:r>
              <a:rPr lang="zh-CN" altLang="en-US" sz="2800" dirty="0">
                <a:solidFill>
                  <a:srgbClr val="FF0000"/>
                </a:solidFill>
                <a:latin typeface="Times New Roman" pitchFamily="18" charset="0"/>
                <a:cs typeface="Times New Roman" pitchFamily="18" charset="0"/>
              </a:rPr>
              <a:t>蓝绿色</a:t>
            </a:r>
            <a:r>
              <a:rPr lang="zh-CN" altLang="en-US" sz="2800" dirty="0">
                <a:latin typeface="Times New Roman" pitchFamily="18" charset="0"/>
                <a:cs typeface="Times New Roman" pitchFamily="18" charset="0"/>
              </a:rPr>
              <a:t>光后，发生</a:t>
            </a:r>
            <a:r>
              <a:rPr lang="en-US" altLang="zh-CN" sz="2800" dirty="0">
                <a:latin typeface="Times New Roman" pitchFamily="18" charset="0"/>
                <a:cs typeface="Times New Roman" pitchFamily="18" charset="0"/>
              </a:rPr>
              <a:t>d</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d </a:t>
            </a:r>
            <a:r>
              <a:rPr lang="zh-CN" altLang="en-US" sz="2800" dirty="0">
                <a:latin typeface="Times New Roman" pitchFamily="18" charset="0"/>
                <a:cs typeface="Times New Roman" pitchFamily="18" charset="0"/>
              </a:rPr>
              <a:t>跃迁，</a:t>
            </a:r>
            <a:r>
              <a:rPr lang="en-US" altLang="zh-CN" sz="2800" dirty="0">
                <a:latin typeface="Times New Roman" pitchFamily="18" charset="0"/>
                <a:cs typeface="Times New Roman" pitchFamily="18" charset="0"/>
              </a:rPr>
              <a:t>d </a:t>
            </a:r>
            <a:r>
              <a:rPr lang="zh-CN" altLang="en-US" sz="2800" dirty="0">
                <a:latin typeface="Times New Roman" pitchFamily="18" charset="0"/>
                <a:cs typeface="Times New Roman" pitchFamily="18" charset="0"/>
              </a:rPr>
              <a:t>电子排布变为 </a:t>
            </a:r>
            <a:r>
              <a:rPr lang="en-US" altLang="zh-CN" sz="2800" dirty="0" smtClean="0">
                <a:latin typeface="Times New Roman" pitchFamily="18" charset="0"/>
                <a:cs typeface="Times New Roman" pitchFamily="18" charset="0"/>
              </a:rPr>
              <a:t>(t</a:t>
            </a:r>
            <a:r>
              <a:rPr lang="en-US" altLang="zh-CN" sz="2800" baseline="-25000" dirty="0" smtClean="0">
                <a:latin typeface="Times New Roman" pitchFamily="18" charset="0"/>
                <a:cs typeface="Times New Roman" pitchFamily="18" charset="0"/>
              </a:rPr>
              <a:t>2g</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e</a:t>
            </a:r>
            <a:r>
              <a:rPr lang="en-US" altLang="zh-CN" sz="2800" baseline="-25000" dirty="0" err="1" smtClean="0">
                <a:latin typeface="Times New Roman" pitchFamily="18" charset="0"/>
                <a:cs typeface="Times New Roman" pitchFamily="18" charset="0"/>
              </a:rPr>
              <a:t>g</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3 </a:t>
            </a:r>
            <a:r>
              <a:rPr lang="zh-CN" altLang="en-US" sz="2800" dirty="0">
                <a:latin typeface="Times New Roman" pitchFamily="18" charset="0"/>
                <a:cs typeface="Times New Roman" pitchFamily="18" charset="0"/>
              </a:rPr>
              <a:t>，于是</a:t>
            </a:r>
            <a:r>
              <a:rPr lang="en-US" altLang="zh-CN" sz="2800" dirty="0" err="1" smtClean="0">
                <a:latin typeface="Times New Roman" pitchFamily="18" charset="0"/>
                <a:cs typeface="Times New Roman" pitchFamily="18" charset="0"/>
              </a:rPr>
              <a:t>Mn</a:t>
            </a:r>
            <a:r>
              <a:rPr lang="en-US" altLang="zh-CN" sz="2800" dirty="0" smtClean="0">
                <a:latin typeface="Times New Roman" pitchFamily="18" charset="0"/>
                <a:cs typeface="Times New Roman" pitchFamily="18" charset="0"/>
              </a:rPr>
              <a:t>(H</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O)</a:t>
            </a:r>
            <a:r>
              <a:rPr lang="en-US" altLang="zh-CN" sz="2800" baseline="-25000" dirty="0" smtClean="0">
                <a:latin typeface="Times New Roman" pitchFamily="18" charset="0"/>
                <a:cs typeface="Times New Roman" pitchFamily="18" charset="0"/>
              </a:rPr>
              <a:t>6</a:t>
            </a:r>
            <a:r>
              <a:rPr lang="en-US" altLang="zh-CN" sz="2800" baseline="30000" dirty="0" smtClean="0">
                <a:latin typeface="Times New Roman" pitchFamily="18" charset="0"/>
                <a:cs typeface="Times New Roman" pitchFamily="18" charset="0"/>
              </a:rPr>
              <a:t>2+</a:t>
            </a:r>
            <a:r>
              <a:rPr lang="zh-CN" altLang="en-US" sz="2800" dirty="0" smtClean="0">
                <a:solidFill>
                  <a:srgbClr val="FF0000"/>
                </a:solidFill>
                <a:latin typeface="Times New Roman" pitchFamily="18" charset="0"/>
                <a:cs typeface="Times New Roman" pitchFamily="18" charset="0"/>
              </a:rPr>
              <a:t>显</a:t>
            </a:r>
            <a:r>
              <a:rPr lang="zh-CN" altLang="en-US" sz="2800" dirty="0">
                <a:solidFill>
                  <a:srgbClr val="FF0000"/>
                </a:solidFill>
                <a:latin typeface="Times New Roman" pitchFamily="18" charset="0"/>
                <a:cs typeface="Times New Roman" pitchFamily="18" charset="0"/>
              </a:rPr>
              <a:t>粉红色</a:t>
            </a:r>
            <a:r>
              <a:rPr lang="zh-CN" altLang="en-US" sz="2800" dirty="0">
                <a:latin typeface="Times New Roman" pitchFamily="18" charset="0"/>
                <a:cs typeface="Times New Roman" pitchFamily="18" charset="0"/>
              </a:rPr>
              <a:t>。</a:t>
            </a:r>
          </a:p>
          <a:p>
            <a:pPr>
              <a:lnSpc>
                <a:spcPct val="110000"/>
              </a:lnSpc>
              <a:spcBef>
                <a:spcPts val="1200"/>
              </a:spcBef>
            </a:pPr>
            <a:r>
              <a:rPr lang="zh-CN" altLang="en-US" sz="2800" dirty="0" smtClean="0">
                <a:latin typeface="Times New Roman" pitchFamily="18" charset="0"/>
                <a:cs typeface="Times New Roman" pitchFamily="18" charset="0"/>
              </a:rPr>
              <a:t>    由于</a:t>
            </a:r>
            <a:r>
              <a:rPr lang="en-US" altLang="zh-CN" sz="2800" dirty="0" err="1" smtClean="0">
                <a:latin typeface="Times New Roman" pitchFamily="18" charset="0"/>
                <a:cs typeface="Times New Roman" pitchFamily="18" charset="0"/>
              </a:rPr>
              <a:t>Mn</a:t>
            </a:r>
            <a:r>
              <a:rPr lang="en-US" altLang="zh-CN" sz="2800" dirty="0" smtClean="0">
                <a:latin typeface="Times New Roman" pitchFamily="18" charset="0"/>
                <a:cs typeface="Times New Roman" pitchFamily="18" charset="0"/>
              </a:rPr>
              <a:t>(H</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O)</a:t>
            </a:r>
            <a:r>
              <a:rPr lang="en-US" altLang="zh-CN" sz="2800" baseline="-25000" dirty="0" smtClean="0">
                <a:latin typeface="Times New Roman" pitchFamily="18" charset="0"/>
                <a:cs typeface="Times New Roman" pitchFamily="18" charset="0"/>
              </a:rPr>
              <a:t>6</a:t>
            </a:r>
            <a:r>
              <a:rPr lang="en-US" altLang="zh-CN" sz="2800" baseline="30000" dirty="0" smtClean="0">
                <a:latin typeface="Times New Roman" pitchFamily="18" charset="0"/>
                <a:cs typeface="Times New Roman" pitchFamily="18" charset="0"/>
              </a:rPr>
              <a:t>2+</a:t>
            </a:r>
            <a:r>
              <a:rPr lang="zh-CN" altLang="en-US" sz="2800" baseline="300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中心的</a:t>
            </a:r>
            <a:r>
              <a:rPr lang="en-US" altLang="zh-CN" sz="2800" dirty="0">
                <a:solidFill>
                  <a:srgbClr val="0000FF"/>
                </a:solidFill>
                <a:latin typeface="Times New Roman" pitchFamily="18" charset="0"/>
                <a:cs typeface="Times New Roman" pitchFamily="18" charset="0"/>
              </a:rPr>
              <a:t>5</a:t>
            </a:r>
            <a:r>
              <a:rPr lang="zh-CN" altLang="en-US" sz="2800" dirty="0">
                <a:solidFill>
                  <a:srgbClr val="0000FF"/>
                </a:solidFill>
                <a:latin typeface="Times New Roman" pitchFamily="18" charset="0"/>
                <a:cs typeface="Times New Roman" pitchFamily="18" charset="0"/>
              </a:rPr>
              <a:t>个</a:t>
            </a:r>
            <a:r>
              <a:rPr lang="en-US" altLang="zh-CN" sz="2800" dirty="0">
                <a:solidFill>
                  <a:srgbClr val="0000FF"/>
                </a:solidFill>
                <a:latin typeface="Times New Roman" pitchFamily="18" charset="0"/>
                <a:cs typeface="Times New Roman" pitchFamily="18" charset="0"/>
              </a:rPr>
              <a:t>d</a:t>
            </a:r>
            <a:r>
              <a:rPr lang="zh-CN" altLang="en-US" sz="2800" dirty="0">
                <a:solidFill>
                  <a:srgbClr val="0000FF"/>
                </a:solidFill>
                <a:latin typeface="Times New Roman" pitchFamily="18" charset="0"/>
                <a:cs typeface="Times New Roman" pitchFamily="18" charset="0"/>
              </a:rPr>
              <a:t>电子自旋平行</a:t>
            </a:r>
            <a:r>
              <a:rPr lang="zh-CN" altLang="en-US" sz="2800" dirty="0">
                <a:latin typeface="Times New Roman" pitchFamily="18" charset="0"/>
                <a:cs typeface="Times New Roman" pitchFamily="18" charset="0"/>
              </a:rPr>
              <a:t>，电子跃迁几率小，使</a:t>
            </a:r>
            <a:r>
              <a:rPr lang="en-US" altLang="zh-CN" sz="2800" dirty="0" err="1" smtClean="0">
                <a:latin typeface="Times New Roman" pitchFamily="18" charset="0"/>
                <a:cs typeface="Times New Roman" pitchFamily="18" charset="0"/>
              </a:rPr>
              <a:t>Mn</a:t>
            </a:r>
            <a:r>
              <a:rPr lang="en-US" altLang="zh-CN" sz="2800" dirty="0" smtClean="0">
                <a:latin typeface="Times New Roman" pitchFamily="18" charset="0"/>
                <a:cs typeface="Times New Roman" pitchFamily="18" charset="0"/>
              </a:rPr>
              <a:t>(H</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O)</a:t>
            </a:r>
            <a:r>
              <a:rPr lang="en-US" altLang="zh-CN" sz="2800" baseline="-25000" dirty="0" smtClean="0">
                <a:latin typeface="Times New Roman" pitchFamily="18" charset="0"/>
                <a:cs typeface="Times New Roman" pitchFamily="18" charset="0"/>
              </a:rPr>
              <a:t>6</a:t>
            </a:r>
            <a:r>
              <a:rPr lang="en-US" altLang="zh-CN" sz="2800" baseline="30000" dirty="0" smtClean="0">
                <a:latin typeface="Times New Roman" pitchFamily="18" charset="0"/>
                <a:cs typeface="Times New Roman" pitchFamily="18" charset="0"/>
              </a:rPr>
              <a:t>2+</a:t>
            </a:r>
            <a:r>
              <a:rPr lang="zh-CN" altLang="en-US" sz="28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颜色很浅，为</a:t>
            </a:r>
            <a:r>
              <a:rPr lang="zh-CN" altLang="en-US" sz="2800" dirty="0">
                <a:solidFill>
                  <a:srgbClr val="0000FF"/>
                </a:solidFill>
                <a:latin typeface="Times New Roman" pitchFamily="18" charset="0"/>
                <a:cs typeface="Times New Roman" pitchFamily="18" charset="0"/>
              </a:rPr>
              <a:t>浅粉红色</a:t>
            </a:r>
            <a:r>
              <a:rPr lang="zh-CN" altLang="en-US" sz="2800" dirty="0">
                <a:latin typeface="Times New Roman" pitchFamily="18" charset="0"/>
                <a:cs typeface="Times New Roman" pitchFamily="18" charset="0"/>
              </a:rPr>
              <a:t>。</a:t>
            </a:r>
          </a:p>
        </p:txBody>
      </p:sp>
      <p:grpSp>
        <p:nvGrpSpPr>
          <p:cNvPr id="14" name="组合 13"/>
          <p:cNvGrpSpPr/>
          <p:nvPr/>
        </p:nvGrpSpPr>
        <p:grpSpPr>
          <a:xfrm>
            <a:off x="533400" y="3843337"/>
            <a:ext cx="8001000" cy="2100263"/>
            <a:chOff x="457200" y="3767137"/>
            <a:chExt cx="8001000" cy="2100263"/>
          </a:xfrm>
        </p:grpSpPr>
        <p:grpSp>
          <p:nvGrpSpPr>
            <p:cNvPr id="13" name="组合 12"/>
            <p:cNvGrpSpPr/>
            <p:nvPr/>
          </p:nvGrpSpPr>
          <p:grpSpPr>
            <a:xfrm>
              <a:off x="457200" y="3767137"/>
              <a:ext cx="7943958" cy="2100263"/>
              <a:chOff x="457200" y="3657600"/>
              <a:chExt cx="7943958" cy="2100263"/>
            </a:xfrm>
          </p:grpSpPr>
          <p:grpSp>
            <p:nvGrpSpPr>
              <p:cNvPr id="2" name="Group 7"/>
              <p:cNvGrpSpPr>
                <a:grpSpLocks/>
              </p:cNvGrpSpPr>
              <p:nvPr/>
            </p:nvGrpSpPr>
            <p:grpSpPr bwMode="auto">
              <a:xfrm>
                <a:off x="3697288" y="4267200"/>
                <a:ext cx="1636712" cy="668337"/>
                <a:chOff x="5121" y="8408"/>
                <a:chExt cx="1260" cy="546"/>
              </a:xfrm>
            </p:grpSpPr>
            <p:sp>
              <p:nvSpPr>
                <p:cNvPr id="142344" name="Line 8"/>
                <p:cNvSpPr>
                  <a:spLocks noChangeShapeType="1"/>
                </p:cNvSpPr>
                <p:nvPr/>
              </p:nvSpPr>
              <p:spPr bwMode="auto">
                <a:xfrm>
                  <a:off x="5121" y="8720"/>
                  <a:ext cx="1260" cy="1"/>
                </a:xfrm>
                <a:prstGeom prst="line">
                  <a:avLst/>
                </a:prstGeom>
                <a:noFill/>
                <a:ln w="9525">
                  <a:solidFill>
                    <a:schemeClr val="bg1"/>
                  </a:solidFill>
                  <a:round/>
                  <a:headEnd/>
                  <a:tailEnd type="triangle" w="med" len="med"/>
                </a:ln>
              </p:spPr>
              <p:txBody>
                <a:bodyPr/>
                <a:lstStyle/>
                <a:p>
                  <a:endParaRPr lang="zh-CN" altLang="en-US"/>
                </a:p>
              </p:txBody>
            </p:sp>
            <p:sp>
              <p:nvSpPr>
                <p:cNvPr id="142345" name="Text Box 9"/>
                <p:cNvSpPr txBox="1">
                  <a:spLocks noChangeArrowheads="1"/>
                </p:cNvSpPr>
                <p:nvPr/>
              </p:nvSpPr>
              <p:spPr bwMode="auto">
                <a:xfrm>
                  <a:off x="5301" y="8408"/>
                  <a:ext cx="1080" cy="546"/>
                </a:xfrm>
                <a:prstGeom prst="rect">
                  <a:avLst/>
                </a:prstGeom>
                <a:noFill/>
                <a:ln w="9525">
                  <a:noFill/>
                  <a:miter lim="800000"/>
                  <a:headEnd/>
                  <a:tailEnd/>
                </a:ln>
              </p:spPr>
              <p:txBody>
                <a:bodyPr/>
                <a:lstStyle/>
                <a:p>
                  <a:pPr algn="just"/>
                  <a:r>
                    <a:rPr lang="zh-CN" altLang="en-US" sz="2800" dirty="0">
                      <a:solidFill>
                        <a:srgbClr val="0000FF"/>
                      </a:solidFill>
                    </a:rPr>
                    <a:t>可见光</a:t>
                  </a:r>
                </a:p>
              </p:txBody>
            </p:sp>
          </p:grpSp>
          <p:pic>
            <p:nvPicPr>
              <p:cNvPr id="142346" name="Picture 10"/>
              <p:cNvPicPr>
                <a:picLocks noChangeAspect="1" noChangeArrowheads="1"/>
              </p:cNvPicPr>
              <p:nvPr/>
            </p:nvPicPr>
            <p:blipFill>
              <a:blip r:embed="rId2" cstate="print"/>
              <a:srcRect/>
              <a:stretch>
                <a:fillRect/>
              </a:stretch>
            </p:blipFill>
            <p:spPr bwMode="auto">
              <a:xfrm>
                <a:off x="457200" y="3763475"/>
                <a:ext cx="3201987" cy="1946763"/>
              </a:xfrm>
              <a:prstGeom prst="rect">
                <a:avLst/>
              </a:prstGeom>
              <a:noFill/>
              <a:ln w="9525">
                <a:noFill/>
                <a:miter lim="800000"/>
                <a:headEnd/>
                <a:tailEnd/>
              </a:ln>
            </p:spPr>
          </p:pic>
          <p:pic>
            <p:nvPicPr>
              <p:cNvPr id="142347" name="Picture 11"/>
              <p:cNvPicPr>
                <a:picLocks noChangeAspect="1" noChangeArrowheads="1"/>
              </p:cNvPicPr>
              <p:nvPr/>
            </p:nvPicPr>
            <p:blipFill>
              <a:blip r:embed="rId3" cstate="print"/>
              <a:srcRect/>
              <a:stretch>
                <a:fillRect/>
              </a:stretch>
            </p:blipFill>
            <p:spPr bwMode="auto">
              <a:xfrm>
                <a:off x="5410200" y="3657600"/>
                <a:ext cx="2990958" cy="2100263"/>
              </a:xfrm>
              <a:prstGeom prst="rect">
                <a:avLst/>
              </a:prstGeom>
              <a:noFill/>
              <a:ln w="9525">
                <a:noFill/>
                <a:miter lim="800000"/>
                <a:headEnd/>
                <a:tailEnd/>
              </a:ln>
            </p:spPr>
          </p:pic>
          <p:cxnSp>
            <p:nvCxnSpPr>
              <p:cNvPr id="8" name="直接箭头连接符 7"/>
              <p:cNvCxnSpPr/>
              <p:nvPr/>
            </p:nvCxnSpPr>
            <p:spPr bwMode="auto">
              <a:xfrm rot="16200000" flipH="1">
                <a:off x="4549775" y="4289426"/>
                <a:ext cx="11112" cy="118586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9" name="矩形 8"/>
            <p:cNvSpPr/>
            <p:nvPr/>
          </p:nvSpPr>
          <p:spPr>
            <a:xfrm>
              <a:off x="3014475" y="4048780"/>
              <a:ext cx="643125" cy="523220"/>
            </a:xfrm>
            <a:prstGeom prst="rect">
              <a:avLst/>
            </a:prstGeom>
            <a:solidFill>
              <a:schemeClr val="bg1"/>
            </a:solidFill>
          </p:spPr>
          <p:txBody>
            <a:bodyPr wrap="none">
              <a:spAutoFit/>
            </a:bodyPr>
            <a:lstStyle/>
            <a:p>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e</a:t>
              </a:r>
              <a:r>
                <a:rPr lang="en-US" altLang="zh-CN" sz="2800" baseline="-25000" dirty="0" err="1" smtClean="0">
                  <a:latin typeface="Times New Roman" panose="02020603050405020304" pitchFamily="18" charset="0"/>
                </a:rPr>
                <a:t>g</a:t>
              </a:r>
              <a:r>
                <a:rPr lang="en-US" altLang="zh-CN" sz="2800" dirty="0" smtClean="0">
                  <a:latin typeface="Times New Roman" panose="02020603050405020304" pitchFamily="18" charset="0"/>
                </a:rPr>
                <a:t> </a:t>
              </a:r>
              <a:endParaRPr lang="zh-CN" altLang="en-US" sz="2800" dirty="0"/>
            </a:p>
          </p:txBody>
        </p:sp>
        <p:sp>
          <p:nvSpPr>
            <p:cNvPr id="10" name="矩形 9"/>
            <p:cNvSpPr/>
            <p:nvPr/>
          </p:nvSpPr>
          <p:spPr>
            <a:xfrm>
              <a:off x="3048000" y="5267980"/>
              <a:ext cx="603050" cy="523220"/>
            </a:xfrm>
            <a:prstGeom prst="rect">
              <a:avLst/>
            </a:prstGeom>
            <a:solidFill>
              <a:schemeClr val="bg1"/>
            </a:solidFill>
          </p:spPr>
          <p:txBody>
            <a:bodyPr wrap="none">
              <a:spAutoFit/>
            </a:bodyPr>
            <a:lstStyle/>
            <a:p>
              <a:r>
                <a:rPr lang="en-US" altLang="zh-CN" dirty="0" smtClean="0">
                  <a:latin typeface="Times New Roman" panose="02020603050405020304" pitchFamily="18" charset="0"/>
                </a:rPr>
                <a:t> </a:t>
              </a:r>
              <a:r>
                <a:rPr lang="en-US" altLang="zh-CN" sz="2800" dirty="0" smtClean="0">
                  <a:latin typeface="Times New Roman" panose="02020603050405020304" pitchFamily="18" charset="0"/>
                </a:rPr>
                <a:t>t</a:t>
              </a:r>
              <a:r>
                <a:rPr lang="en-US" altLang="zh-CN" sz="2800" baseline="-25000" dirty="0" smtClean="0">
                  <a:latin typeface="Times New Roman" panose="02020603050405020304" pitchFamily="18" charset="0"/>
                </a:rPr>
                <a:t>2g</a:t>
              </a:r>
              <a:endParaRPr lang="zh-CN" altLang="en-US" sz="2800" dirty="0"/>
            </a:p>
          </p:txBody>
        </p:sp>
        <p:sp>
          <p:nvSpPr>
            <p:cNvPr id="11" name="矩形 10"/>
            <p:cNvSpPr/>
            <p:nvPr/>
          </p:nvSpPr>
          <p:spPr>
            <a:xfrm>
              <a:off x="7855150" y="5039380"/>
              <a:ext cx="603050" cy="523220"/>
            </a:xfrm>
            <a:prstGeom prst="rect">
              <a:avLst/>
            </a:prstGeom>
            <a:solidFill>
              <a:schemeClr val="bg1"/>
            </a:solidFill>
          </p:spPr>
          <p:txBody>
            <a:bodyPr wrap="none">
              <a:spAutoFit/>
            </a:bodyPr>
            <a:lstStyle/>
            <a:p>
              <a:r>
                <a:rPr lang="en-US" altLang="zh-CN" dirty="0" smtClean="0">
                  <a:latin typeface="Times New Roman" panose="02020603050405020304" pitchFamily="18" charset="0"/>
                </a:rPr>
                <a:t> </a:t>
              </a:r>
              <a:r>
                <a:rPr lang="en-US" altLang="zh-CN" sz="2800" dirty="0" smtClean="0">
                  <a:latin typeface="Times New Roman" panose="02020603050405020304" pitchFamily="18" charset="0"/>
                </a:rPr>
                <a:t>t</a:t>
              </a:r>
              <a:r>
                <a:rPr lang="en-US" altLang="zh-CN" sz="2800" baseline="-25000" dirty="0" smtClean="0">
                  <a:latin typeface="Times New Roman" panose="02020603050405020304" pitchFamily="18" charset="0"/>
                </a:rPr>
                <a:t>2g</a:t>
              </a:r>
              <a:endParaRPr lang="zh-CN" altLang="en-US" sz="2800" dirty="0"/>
            </a:p>
          </p:txBody>
        </p:sp>
        <p:sp>
          <p:nvSpPr>
            <p:cNvPr id="12" name="矩形 11"/>
            <p:cNvSpPr/>
            <p:nvPr/>
          </p:nvSpPr>
          <p:spPr>
            <a:xfrm>
              <a:off x="7815075" y="3972580"/>
              <a:ext cx="643125" cy="523220"/>
            </a:xfrm>
            <a:prstGeom prst="rect">
              <a:avLst/>
            </a:prstGeom>
            <a:solidFill>
              <a:schemeClr val="bg1"/>
            </a:solidFill>
          </p:spPr>
          <p:txBody>
            <a:bodyPr wrap="none">
              <a:spAutoFit/>
            </a:bodyPr>
            <a:lstStyle/>
            <a:p>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e</a:t>
              </a:r>
              <a:r>
                <a:rPr lang="en-US" altLang="zh-CN" sz="2800" baseline="-25000" dirty="0" err="1" smtClean="0">
                  <a:latin typeface="Times New Roman" panose="02020603050405020304" pitchFamily="18" charset="0"/>
                </a:rPr>
                <a:t>g</a:t>
              </a:r>
              <a:r>
                <a:rPr lang="en-US" altLang="zh-CN" sz="2800" dirty="0" smtClean="0">
                  <a:latin typeface="Times New Roman" panose="02020603050405020304" pitchFamily="18" charset="0"/>
                </a:rPr>
                <a:t> </a:t>
              </a:r>
              <a:endParaRPr lang="zh-CN" altLang="en-US" sz="2800" dirty="0"/>
            </a:p>
          </p:txBody>
        </p:sp>
      </p:grpSp>
      <p:sp>
        <p:nvSpPr>
          <p:cNvPr id="15" name="灯片编号占位符 14"/>
          <p:cNvSpPr>
            <a:spLocks noGrp="1"/>
          </p:cNvSpPr>
          <p:nvPr>
            <p:ph type="sldNum" sz="quarter" idx="12"/>
          </p:nvPr>
        </p:nvSpPr>
        <p:spPr/>
        <p:txBody>
          <a:bodyPr/>
          <a:lstStyle/>
          <a:p>
            <a:pPr>
              <a:defRPr/>
            </a:pPr>
            <a:fld id="{1E39ABA8-C719-4038-AA13-797BF967B576}" type="slidenum">
              <a:rPr lang="en-US" altLang="zh-CN" smtClean="0"/>
              <a:pPr>
                <a:defRPr/>
              </a:pPr>
              <a:t>68</a:t>
            </a:fld>
            <a:endParaRPr lang="en-US" altLang="zh-CN"/>
          </a:p>
        </p:txBody>
      </p:sp>
      <p:sp>
        <p:nvSpPr>
          <p:cNvPr id="16" name="矩形 15"/>
          <p:cNvSpPr/>
          <p:nvPr/>
        </p:nvSpPr>
        <p:spPr>
          <a:xfrm>
            <a:off x="152400" y="152400"/>
            <a:ext cx="4963218" cy="592213"/>
          </a:xfrm>
          <a:prstGeom prst="rect">
            <a:avLst/>
          </a:prstGeom>
        </p:spPr>
        <p:txBody>
          <a:bodyPr wrap="none">
            <a:spAutoFit/>
          </a:bodyPr>
          <a:lstStyle/>
          <a:p>
            <a:pPr>
              <a:lnSpc>
                <a:spcPct val="130000"/>
              </a:lnSpc>
              <a:spcBef>
                <a:spcPct val="50000"/>
              </a:spcBef>
            </a:pPr>
            <a:r>
              <a:rPr lang="zh-CN" altLang="en-US" sz="2800" dirty="0" smtClean="0">
                <a:solidFill>
                  <a:srgbClr val="0000FF"/>
                </a:solidFill>
              </a:rPr>
              <a:t>例：</a:t>
            </a:r>
            <a:r>
              <a:rPr lang="zh-CN" altLang="en-US" sz="2800" dirty="0" smtClean="0">
                <a:latin typeface="Times New Roman" pitchFamily="18" charset="0"/>
                <a:cs typeface="Times New Roman" pitchFamily="18" charset="0"/>
              </a:rPr>
              <a:t>讨论</a:t>
            </a:r>
            <a:r>
              <a:rPr lang="en-US" altLang="zh-CN" sz="2800" dirty="0" err="1" smtClean="0">
                <a:latin typeface="Times New Roman" pitchFamily="18" charset="0"/>
                <a:cs typeface="Times New Roman" pitchFamily="18" charset="0"/>
              </a:rPr>
              <a:t>Mn</a:t>
            </a:r>
            <a:r>
              <a:rPr lang="en-US" altLang="zh-CN" sz="2800" dirty="0" smtClean="0">
                <a:latin typeface="Times New Roman" pitchFamily="18" charset="0"/>
                <a:cs typeface="Times New Roman" pitchFamily="18" charset="0"/>
              </a:rPr>
              <a:t>(H</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O)</a:t>
            </a:r>
            <a:r>
              <a:rPr lang="en-US" altLang="zh-CN" sz="2800" baseline="-25000" dirty="0" smtClean="0">
                <a:latin typeface="Times New Roman" pitchFamily="18" charset="0"/>
                <a:cs typeface="Times New Roman" pitchFamily="18" charset="0"/>
              </a:rPr>
              <a:t>6</a:t>
            </a:r>
            <a:r>
              <a:rPr lang="en-US" altLang="zh-CN" sz="2800" baseline="30000" dirty="0" smtClean="0">
                <a:latin typeface="Times New Roman" pitchFamily="18" charset="0"/>
                <a:cs typeface="Times New Roman" pitchFamily="18" charset="0"/>
              </a:rPr>
              <a:t>2+</a:t>
            </a:r>
            <a:r>
              <a:rPr lang="zh-CN" altLang="en-US" sz="2800" baseline="300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的颜色。</a:t>
            </a:r>
            <a:endParaRPr lang="zh-CN"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341">
                                            <p:txEl>
                                              <p:pRg st="0" end="0"/>
                                            </p:txEl>
                                          </p:spTgt>
                                        </p:tgtEl>
                                        <p:attrNameLst>
                                          <p:attrName>style.visibility</p:attrName>
                                        </p:attrNameLst>
                                      </p:cBhvr>
                                      <p:to>
                                        <p:strVal val="visible"/>
                                      </p:to>
                                    </p:set>
                                    <p:animEffect transition="in" filter="fade">
                                      <p:cBhvr>
                                        <p:cTn id="7" dur="2000"/>
                                        <p:tgtEl>
                                          <p:spTgt spid="142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2341">
                                            <p:txEl>
                                              <p:pRg st="1" end="1"/>
                                            </p:txEl>
                                          </p:spTgt>
                                        </p:tgtEl>
                                        <p:attrNameLst>
                                          <p:attrName>style.visibility</p:attrName>
                                        </p:attrNameLst>
                                      </p:cBhvr>
                                      <p:to>
                                        <p:strVal val="visible"/>
                                      </p:to>
                                    </p:set>
                                    <p:animEffect transition="in" filter="fade">
                                      <p:cBhvr>
                                        <p:cTn id="12" dur="2000"/>
                                        <p:tgtEl>
                                          <p:spTgt spid="1423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2341">
                                            <p:txEl>
                                              <p:pRg st="2" end="2"/>
                                            </p:txEl>
                                          </p:spTgt>
                                        </p:tgtEl>
                                        <p:attrNameLst>
                                          <p:attrName>style.visibility</p:attrName>
                                        </p:attrNameLst>
                                      </p:cBhvr>
                                      <p:to>
                                        <p:strVal val="visible"/>
                                      </p:to>
                                    </p:set>
                                    <p:animEffect transition="in" filter="fade">
                                      <p:cBhvr>
                                        <p:cTn id="17" dur="2000"/>
                                        <p:tgtEl>
                                          <p:spTgt spid="1423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7" name="Rectangle 17"/>
          <p:cNvSpPr>
            <a:spLocks noChangeArrowheads="1"/>
          </p:cNvSpPr>
          <p:nvPr/>
        </p:nvSpPr>
        <p:spPr bwMode="auto">
          <a:xfrm>
            <a:off x="76200" y="76200"/>
            <a:ext cx="4724400" cy="592213"/>
          </a:xfrm>
          <a:prstGeom prst="rect">
            <a:avLst/>
          </a:prstGeom>
          <a:noFill/>
          <a:ln w="9525">
            <a:noFill/>
            <a:miter lim="800000"/>
            <a:headEnd/>
            <a:tailEnd/>
          </a:ln>
          <a:effectLst/>
        </p:spPr>
        <p:txBody>
          <a:bodyPr wrap="square" anchor="ctr">
            <a:spAutoFit/>
          </a:bodyPr>
          <a:lstStyle/>
          <a:p>
            <a:pPr>
              <a:lnSpc>
                <a:spcPct val="130000"/>
              </a:lnSpc>
            </a:pPr>
            <a:r>
              <a:rPr lang="en-US" altLang="zh-CN" sz="2800" dirty="0" smtClean="0">
                <a:solidFill>
                  <a:srgbClr val="0000FF"/>
                </a:solidFill>
                <a:latin typeface="Times New Roman" pitchFamily="18" charset="0"/>
                <a:cs typeface="Times New Roman" pitchFamily="18" charset="0"/>
              </a:rPr>
              <a:t>(4)</a:t>
            </a:r>
            <a:r>
              <a:rPr lang="zh-CN" altLang="en-US" sz="2800" dirty="0" smtClean="0">
                <a:solidFill>
                  <a:srgbClr val="0000FF"/>
                </a:solidFill>
                <a:latin typeface="Times New Roman" pitchFamily="18" charset="0"/>
                <a:cs typeface="Times New Roman" pitchFamily="18" charset="0"/>
              </a:rPr>
              <a:t>  水</a:t>
            </a:r>
            <a:r>
              <a:rPr lang="zh-CN" altLang="en-US" sz="2800" dirty="0">
                <a:solidFill>
                  <a:srgbClr val="0000FF"/>
                </a:solidFill>
                <a:latin typeface="Times New Roman" pitchFamily="18" charset="0"/>
                <a:cs typeface="Times New Roman" pitchFamily="18" charset="0"/>
              </a:rPr>
              <a:t>合热的双峰曲线</a:t>
            </a:r>
          </a:p>
        </p:txBody>
      </p:sp>
      <p:pic>
        <p:nvPicPr>
          <p:cNvPr id="133138" name="Picture 18"/>
          <p:cNvPicPr>
            <a:picLocks noChangeAspect="1" noChangeArrowheads="1"/>
          </p:cNvPicPr>
          <p:nvPr/>
        </p:nvPicPr>
        <p:blipFill>
          <a:blip r:embed="rId2" cstate="print"/>
          <a:srcRect/>
          <a:stretch>
            <a:fillRect/>
          </a:stretch>
        </p:blipFill>
        <p:spPr bwMode="auto">
          <a:xfrm>
            <a:off x="1415944" y="3412042"/>
            <a:ext cx="6127856" cy="3369758"/>
          </a:xfrm>
          <a:prstGeom prst="rect">
            <a:avLst/>
          </a:prstGeom>
          <a:noFill/>
          <a:ln w="9525">
            <a:noFill/>
            <a:miter lim="800000"/>
            <a:headEnd/>
            <a:tailEnd/>
          </a:ln>
        </p:spPr>
      </p:pic>
      <p:sp>
        <p:nvSpPr>
          <p:cNvPr id="133139" name="Rectangle 19"/>
          <p:cNvSpPr>
            <a:spLocks noChangeArrowheads="1"/>
          </p:cNvSpPr>
          <p:nvPr/>
        </p:nvSpPr>
        <p:spPr bwMode="auto">
          <a:xfrm>
            <a:off x="228600" y="685800"/>
            <a:ext cx="8686800" cy="2693045"/>
          </a:xfrm>
          <a:prstGeom prst="rect">
            <a:avLst/>
          </a:prstGeom>
          <a:noFill/>
          <a:ln w="9525">
            <a:noFill/>
            <a:miter lim="800000"/>
            <a:headEnd/>
            <a:tailEnd/>
          </a:ln>
          <a:effectLst/>
        </p:spPr>
        <p:txBody>
          <a:bodyPr wrap="square">
            <a:spAutoFit/>
          </a:bodyPr>
          <a:lstStyle/>
          <a:p>
            <a:pPr>
              <a:lnSpc>
                <a:spcPct val="110000"/>
              </a:lnSpc>
              <a:spcBef>
                <a:spcPts val="600"/>
              </a:spcBef>
            </a:pPr>
            <a:r>
              <a:rPr lang="zh-CN" altLang="en-US" sz="2800" dirty="0" smtClean="0">
                <a:solidFill>
                  <a:srgbClr val="FF0000"/>
                </a:solidFill>
                <a:latin typeface="Times New Roman" pitchFamily="18" charset="0"/>
                <a:ea typeface="+mn-ea"/>
                <a:cs typeface="Times New Roman" pitchFamily="18" charset="0"/>
              </a:rPr>
              <a:t>     水</a:t>
            </a:r>
            <a:r>
              <a:rPr lang="zh-CN" altLang="en-US" sz="2800" dirty="0">
                <a:solidFill>
                  <a:srgbClr val="FF0000"/>
                </a:solidFill>
                <a:latin typeface="Times New Roman" pitchFamily="18" charset="0"/>
                <a:ea typeface="+mn-ea"/>
                <a:cs typeface="Times New Roman" pitchFamily="18" charset="0"/>
              </a:rPr>
              <a:t>是弱场，无成对能</a:t>
            </a:r>
            <a:r>
              <a:rPr lang="en-US" altLang="zh-CN" sz="2800" dirty="0">
                <a:solidFill>
                  <a:srgbClr val="FF0000"/>
                </a:solidFill>
                <a:latin typeface="Times New Roman" pitchFamily="18" charset="0"/>
                <a:ea typeface="+mn-ea"/>
                <a:cs typeface="Times New Roman" pitchFamily="18" charset="0"/>
              </a:rPr>
              <a:t>P</a:t>
            </a:r>
            <a:r>
              <a:rPr lang="zh-CN" altLang="en-US" sz="2800" dirty="0">
                <a:solidFill>
                  <a:srgbClr val="FF0000"/>
                </a:solidFill>
                <a:latin typeface="Times New Roman" pitchFamily="18" charset="0"/>
                <a:ea typeface="+mn-ea"/>
                <a:cs typeface="Times New Roman" pitchFamily="18" charset="0"/>
              </a:rPr>
              <a:t>的问题</a:t>
            </a:r>
            <a:r>
              <a:rPr lang="zh-CN" altLang="en-US" sz="2800" dirty="0" smtClean="0">
                <a:solidFill>
                  <a:srgbClr val="FF0000"/>
                </a:solidFill>
                <a:latin typeface="Times New Roman" pitchFamily="18" charset="0"/>
                <a:ea typeface="+mn-ea"/>
                <a:cs typeface="Times New Roman" pitchFamily="18" charset="0"/>
              </a:rPr>
              <a:t>。</a:t>
            </a:r>
            <a:endParaRPr lang="en-US" altLang="zh-CN" sz="2800" dirty="0" smtClean="0">
              <a:solidFill>
                <a:srgbClr val="FF0000"/>
              </a:solidFill>
              <a:latin typeface="Times New Roman" pitchFamily="18" charset="0"/>
              <a:ea typeface="+mn-ea"/>
              <a:cs typeface="Times New Roman" pitchFamily="18" charset="0"/>
            </a:endParaRPr>
          </a:p>
          <a:p>
            <a:pPr>
              <a:lnSpc>
                <a:spcPct val="110000"/>
              </a:lnSpc>
              <a:spcBef>
                <a:spcPts val="600"/>
              </a:spcBef>
            </a:pPr>
            <a:r>
              <a:rPr lang="en-US" altLang="zh-CN" sz="2800" dirty="0" smtClean="0">
                <a:latin typeface="Times New Roman" pitchFamily="18" charset="0"/>
                <a:ea typeface="+mn-ea"/>
                <a:cs typeface="Times New Roman" pitchFamily="18" charset="0"/>
              </a:rPr>
              <a:t>     </a:t>
            </a:r>
            <a:r>
              <a:rPr lang="zh-CN" altLang="en-US" sz="2800" dirty="0" smtClean="0">
                <a:latin typeface="Times New Roman" pitchFamily="18" charset="0"/>
                <a:ea typeface="+mn-ea"/>
                <a:cs typeface="Times New Roman" pitchFamily="18" charset="0"/>
              </a:rPr>
              <a:t>下</a:t>
            </a:r>
            <a:r>
              <a:rPr lang="zh-CN" altLang="en-US" sz="2800" dirty="0">
                <a:latin typeface="Times New Roman" pitchFamily="18" charset="0"/>
                <a:ea typeface="+mn-ea"/>
                <a:cs typeface="Times New Roman" pitchFamily="18" charset="0"/>
              </a:rPr>
              <a:t>面给出</a:t>
            </a:r>
            <a:r>
              <a:rPr lang="en-US" altLang="zh-CN" sz="2800" dirty="0">
                <a:latin typeface="Times New Roman" pitchFamily="18" charset="0"/>
                <a:ea typeface="+mn-ea"/>
                <a:cs typeface="Times New Roman" pitchFamily="18" charset="0"/>
              </a:rPr>
              <a:t>M</a:t>
            </a:r>
            <a:r>
              <a:rPr lang="en-US" altLang="zh-CN" sz="2800" baseline="30000" dirty="0">
                <a:latin typeface="Times New Roman" pitchFamily="18" charset="0"/>
                <a:ea typeface="+mn-ea"/>
                <a:cs typeface="Times New Roman" pitchFamily="18" charset="0"/>
              </a:rPr>
              <a:t>2</a:t>
            </a:r>
            <a:r>
              <a:rPr lang="zh-CN" altLang="en-US" sz="2800" baseline="30000" dirty="0">
                <a:latin typeface="Times New Roman" pitchFamily="18" charset="0"/>
                <a:ea typeface="+mn-ea"/>
                <a:cs typeface="Times New Roman" pitchFamily="18" charset="0"/>
              </a:rPr>
              <a:t>＋ </a:t>
            </a:r>
            <a:r>
              <a:rPr lang="zh-CN" altLang="en-US" sz="2800" dirty="0">
                <a:latin typeface="Times New Roman" pitchFamily="18" charset="0"/>
                <a:ea typeface="+mn-ea"/>
                <a:cs typeface="Times New Roman" pitchFamily="18" charset="0"/>
              </a:rPr>
              <a:t>水合离子</a:t>
            </a:r>
            <a:r>
              <a:rPr lang="en-US" altLang="zh-CN" sz="2800" dirty="0" smtClean="0">
                <a:latin typeface="Times New Roman" pitchFamily="18" charset="0"/>
                <a:ea typeface="+mn-ea"/>
                <a:cs typeface="Times New Roman" pitchFamily="18" charset="0"/>
              </a:rPr>
              <a:t>d</a:t>
            </a:r>
            <a:r>
              <a:rPr lang="en-US" altLang="zh-CN" sz="2800" baseline="30000" dirty="0" smtClean="0">
                <a:latin typeface="Times New Roman" pitchFamily="18" charset="0"/>
                <a:ea typeface="+mn-ea"/>
                <a:cs typeface="Times New Roman" pitchFamily="18" charset="0"/>
              </a:rPr>
              <a:t>0 </a:t>
            </a:r>
            <a:r>
              <a:rPr lang="en-US" altLang="zh-CN" sz="2800" dirty="0">
                <a:latin typeface="Times New Roman" pitchFamily="18" charset="0"/>
                <a:ea typeface="+mn-ea"/>
                <a:cs typeface="Times New Roman" pitchFamily="18" charset="0"/>
              </a:rPr>
              <a:t>~ d</a:t>
            </a:r>
            <a:r>
              <a:rPr lang="en-US" altLang="zh-CN" sz="2800" baseline="30000" dirty="0">
                <a:latin typeface="Times New Roman" pitchFamily="18" charset="0"/>
                <a:ea typeface="+mn-ea"/>
                <a:cs typeface="Times New Roman" pitchFamily="18" charset="0"/>
              </a:rPr>
              <a:t>10</a:t>
            </a:r>
            <a:r>
              <a:rPr lang="en-US" altLang="zh-CN" sz="2800" dirty="0">
                <a:latin typeface="Times New Roman" pitchFamily="18" charset="0"/>
                <a:ea typeface="+mn-ea"/>
                <a:cs typeface="Times New Roman" pitchFamily="18" charset="0"/>
              </a:rPr>
              <a:t> </a:t>
            </a:r>
            <a:r>
              <a:rPr lang="zh-CN" altLang="en-US" sz="2800" dirty="0">
                <a:latin typeface="Times New Roman" pitchFamily="18" charset="0"/>
                <a:ea typeface="+mn-ea"/>
                <a:cs typeface="Times New Roman" pitchFamily="18" charset="0"/>
              </a:rPr>
              <a:t>的晶体场稳定化能</a:t>
            </a:r>
            <a:r>
              <a:rPr lang="en-US" altLang="zh-CN" sz="2800" dirty="0">
                <a:latin typeface="Times New Roman" pitchFamily="18" charset="0"/>
                <a:ea typeface="+mn-ea"/>
                <a:cs typeface="Times New Roman" pitchFamily="18" charset="0"/>
              </a:rPr>
              <a:t>CFSE</a:t>
            </a:r>
            <a:r>
              <a:rPr lang="zh-CN" altLang="en-US" sz="2800" dirty="0">
                <a:latin typeface="Times New Roman" pitchFamily="18" charset="0"/>
                <a:ea typeface="+mn-ea"/>
                <a:cs typeface="Times New Roman" pitchFamily="18" charset="0"/>
              </a:rPr>
              <a:t>与</a:t>
            </a:r>
            <a:r>
              <a:rPr lang="en-US" altLang="zh-CN" sz="2800" dirty="0">
                <a:latin typeface="Times New Roman" pitchFamily="18" charset="0"/>
                <a:ea typeface="+mn-ea"/>
                <a:cs typeface="Times New Roman" pitchFamily="18" charset="0"/>
              </a:rPr>
              <a:t>d</a:t>
            </a:r>
            <a:r>
              <a:rPr lang="zh-CN" altLang="en-US" sz="2800" dirty="0">
                <a:latin typeface="Times New Roman" pitchFamily="18" charset="0"/>
                <a:ea typeface="+mn-ea"/>
                <a:cs typeface="Times New Roman" pitchFamily="18" charset="0"/>
              </a:rPr>
              <a:t>电子数的对应关系。</a:t>
            </a:r>
          </a:p>
          <a:p>
            <a:pPr>
              <a:lnSpc>
                <a:spcPct val="110000"/>
              </a:lnSpc>
              <a:spcBef>
                <a:spcPts val="600"/>
              </a:spcBef>
            </a:pPr>
            <a:r>
              <a:rPr lang="en-US" altLang="zh-CN" sz="2800" dirty="0">
                <a:solidFill>
                  <a:srgbClr val="FF0000"/>
                </a:solidFill>
                <a:latin typeface="Times New Roman" pitchFamily="18" charset="0"/>
                <a:ea typeface="+mn-ea"/>
                <a:cs typeface="Times New Roman" pitchFamily="18" charset="0"/>
              </a:rPr>
              <a:t>d</a:t>
            </a:r>
            <a:r>
              <a:rPr lang="zh-CN" altLang="en-US" sz="2800" dirty="0">
                <a:solidFill>
                  <a:srgbClr val="FF0000"/>
                </a:solidFill>
                <a:latin typeface="Times New Roman" pitchFamily="18" charset="0"/>
                <a:ea typeface="+mn-ea"/>
                <a:cs typeface="Times New Roman" pitchFamily="18" charset="0"/>
              </a:rPr>
              <a:t>电子数         </a:t>
            </a:r>
            <a:r>
              <a:rPr lang="en-US" altLang="zh-CN" sz="2800" dirty="0">
                <a:latin typeface="Times New Roman" pitchFamily="18" charset="0"/>
                <a:ea typeface="+mn-ea"/>
                <a:cs typeface="Times New Roman" pitchFamily="18" charset="0"/>
              </a:rPr>
              <a:t>0    1    2   </a:t>
            </a:r>
            <a:r>
              <a:rPr lang="en-US" altLang="zh-CN" sz="2800" dirty="0" smtClean="0">
                <a:latin typeface="Times New Roman" pitchFamily="18" charset="0"/>
                <a:ea typeface="+mn-ea"/>
                <a:cs typeface="Times New Roman" pitchFamily="18" charset="0"/>
              </a:rPr>
              <a:t>  </a:t>
            </a:r>
            <a:r>
              <a:rPr lang="en-US" altLang="zh-CN" sz="2800" dirty="0">
                <a:latin typeface="Times New Roman" pitchFamily="18" charset="0"/>
                <a:ea typeface="+mn-ea"/>
                <a:cs typeface="Times New Roman" pitchFamily="18" charset="0"/>
              </a:rPr>
              <a:t>3   </a:t>
            </a:r>
            <a:r>
              <a:rPr lang="en-US" altLang="zh-CN" sz="2800" dirty="0" smtClean="0">
                <a:latin typeface="Times New Roman" pitchFamily="18" charset="0"/>
                <a:ea typeface="+mn-ea"/>
                <a:cs typeface="Times New Roman" pitchFamily="18" charset="0"/>
              </a:rPr>
              <a:t>  </a:t>
            </a:r>
            <a:r>
              <a:rPr lang="en-US" altLang="zh-CN" sz="2800" dirty="0">
                <a:latin typeface="Times New Roman" pitchFamily="18" charset="0"/>
                <a:ea typeface="+mn-ea"/>
                <a:cs typeface="Times New Roman" pitchFamily="18" charset="0"/>
              </a:rPr>
              <a:t>4    </a:t>
            </a:r>
            <a:r>
              <a:rPr lang="en-US" altLang="zh-CN" sz="2800" dirty="0">
                <a:solidFill>
                  <a:srgbClr val="FF0000"/>
                </a:solidFill>
                <a:latin typeface="Times New Roman" pitchFamily="18" charset="0"/>
                <a:ea typeface="+mn-ea"/>
                <a:cs typeface="Times New Roman" pitchFamily="18" charset="0"/>
              </a:rPr>
              <a:t>5</a:t>
            </a:r>
            <a:r>
              <a:rPr lang="en-US" altLang="zh-CN" sz="2800" dirty="0">
                <a:latin typeface="Times New Roman" pitchFamily="18" charset="0"/>
                <a:ea typeface="+mn-ea"/>
                <a:cs typeface="Times New Roman" pitchFamily="18" charset="0"/>
              </a:rPr>
              <a:t>    6    7   </a:t>
            </a:r>
            <a:r>
              <a:rPr lang="en-US" altLang="zh-CN" sz="2800" dirty="0" smtClean="0">
                <a:latin typeface="Times New Roman" pitchFamily="18" charset="0"/>
                <a:ea typeface="+mn-ea"/>
                <a:cs typeface="Times New Roman" pitchFamily="18" charset="0"/>
              </a:rPr>
              <a:t>  </a:t>
            </a:r>
            <a:r>
              <a:rPr lang="en-US" altLang="zh-CN" sz="2800" dirty="0">
                <a:latin typeface="Times New Roman" pitchFamily="18" charset="0"/>
                <a:ea typeface="+mn-ea"/>
                <a:cs typeface="Times New Roman" pitchFamily="18" charset="0"/>
              </a:rPr>
              <a:t>8    </a:t>
            </a:r>
            <a:r>
              <a:rPr lang="en-US" altLang="zh-CN" sz="2800" dirty="0" smtClean="0">
                <a:latin typeface="Times New Roman" pitchFamily="18" charset="0"/>
                <a:ea typeface="+mn-ea"/>
                <a:cs typeface="Times New Roman" pitchFamily="18" charset="0"/>
              </a:rPr>
              <a:t>  9    </a:t>
            </a:r>
            <a:r>
              <a:rPr lang="en-US" altLang="zh-CN" sz="2800" dirty="0">
                <a:solidFill>
                  <a:srgbClr val="FF0000"/>
                </a:solidFill>
                <a:latin typeface="Times New Roman" pitchFamily="18" charset="0"/>
                <a:ea typeface="+mn-ea"/>
                <a:cs typeface="Times New Roman" pitchFamily="18" charset="0"/>
              </a:rPr>
              <a:t>10</a:t>
            </a:r>
          </a:p>
          <a:p>
            <a:pPr>
              <a:lnSpc>
                <a:spcPct val="110000"/>
              </a:lnSpc>
              <a:spcBef>
                <a:spcPts val="600"/>
              </a:spcBef>
            </a:pPr>
            <a:r>
              <a:rPr lang="en-US" altLang="zh-CN" sz="2800" dirty="0" smtClean="0">
                <a:latin typeface="Times New Roman" pitchFamily="18" charset="0"/>
                <a:ea typeface="+mn-ea"/>
                <a:cs typeface="Times New Roman" pitchFamily="18" charset="0"/>
              </a:rPr>
              <a:t>CFSE/</a:t>
            </a:r>
            <a:r>
              <a:rPr lang="en-US" altLang="zh-CN" sz="2800" dirty="0" err="1" smtClean="0">
                <a:latin typeface="Times New Roman" pitchFamily="18" charset="0"/>
                <a:ea typeface="+mn-ea"/>
                <a:cs typeface="Times New Roman" pitchFamily="18" charset="0"/>
              </a:rPr>
              <a:t>Dq</a:t>
            </a:r>
            <a:r>
              <a:rPr lang="en-US" altLang="zh-CN" sz="2800" dirty="0" smtClean="0">
                <a:latin typeface="Times New Roman" pitchFamily="18" charset="0"/>
                <a:ea typeface="+mn-ea"/>
                <a:cs typeface="Times New Roman" pitchFamily="18" charset="0"/>
              </a:rPr>
              <a:t>       </a:t>
            </a:r>
            <a:r>
              <a:rPr lang="en-US" altLang="zh-CN" sz="2800" dirty="0" smtClean="0">
                <a:solidFill>
                  <a:srgbClr val="FF0000"/>
                </a:solidFill>
                <a:latin typeface="Times New Roman" pitchFamily="18" charset="0"/>
                <a:ea typeface="+mn-ea"/>
                <a:cs typeface="Times New Roman" pitchFamily="18" charset="0"/>
              </a:rPr>
              <a:t>0</a:t>
            </a:r>
            <a:r>
              <a:rPr lang="en-US" altLang="zh-CN" sz="2800" dirty="0" smtClean="0">
                <a:latin typeface="Times New Roman" pitchFamily="18" charset="0"/>
                <a:ea typeface="+mn-ea"/>
                <a:cs typeface="Times New Roman" pitchFamily="18" charset="0"/>
              </a:rPr>
              <a:t>    </a:t>
            </a:r>
            <a:r>
              <a:rPr lang="en-US" altLang="zh-CN" sz="2800" dirty="0">
                <a:latin typeface="Times New Roman" pitchFamily="18" charset="0"/>
                <a:ea typeface="+mn-ea"/>
                <a:cs typeface="Times New Roman" pitchFamily="18" charset="0"/>
              </a:rPr>
              <a:t>4    8    12   </a:t>
            </a:r>
            <a:r>
              <a:rPr lang="en-US" altLang="zh-CN" sz="2800" dirty="0" smtClean="0">
                <a:latin typeface="Times New Roman" pitchFamily="18" charset="0"/>
                <a:ea typeface="+mn-ea"/>
                <a:cs typeface="Times New Roman" pitchFamily="18" charset="0"/>
              </a:rPr>
              <a:t> 6    </a:t>
            </a:r>
            <a:r>
              <a:rPr lang="en-US" altLang="zh-CN" sz="2800" dirty="0">
                <a:solidFill>
                  <a:srgbClr val="FF0000"/>
                </a:solidFill>
                <a:latin typeface="Times New Roman" pitchFamily="18" charset="0"/>
                <a:ea typeface="+mn-ea"/>
                <a:cs typeface="Times New Roman" pitchFamily="18" charset="0"/>
              </a:rPr>
              <a:t>0</a:t>
            </a:r>
            <a:r>
              <a:rPr lang="en-US" altLang="zh-CN" sz="2800" dirty="0">
                <a:latin typeface="Times New Roman" pitchFamily="18" charset="0"/>
                <a:ea typeface="+mn-ea"/>
                <a:cs typeface="Times New Roman" pitchFamily="18" charset="0"/>
              </a:rPr>
              <a:t>    4    8    12   </a:t>
            </a:r>
            <a:r>
              <a:rPr lang="en-US" altLang="zh-CN" sz="2800" dirty="0" smtClean="0">
                <a:latin typeface="Times New Roman" pitchFamily="18" charset="0"/>
                <a:ea typeface="+mn-ea"/>
                <a:cs typeface="Times New Roman" pitchFamily="18" charset="0"/>
              </a:rPr>
              <a:t>  6     </a:t>
            </a:r>
            <a:r>
              <a:rPr lang="en-US" altLang="zh-CN" sz="2800" dirty="0">
                <a:solidFill>
                  <a:srgbClr val="FF0000"/>
                </a:solidFill>
                <a:latin typeface="Times New Roman" pitchFamily="18" charset="0"/>
                <a:ea typeface="+mn-ea"/>
                <a:cs typeface="Times New Roman" pitchFamily="18" charset="0"/>
              </a:rPr>
              <a:t>0</a:t>
            </a:r>
          </a:p>
        </p:txBody>
      </p:sp>
      <p:sp>
        <p:nvSpPr>
          <p:cNvPr id="5" name="灯片编号占位符 4"/>
          <p:cNvSpPr>
            <a:spLocks noGrp="1"/>
          </p:cNvSpPr>
          <p:nvPr>
            <p:ph type="sldNum" sz="quarter" idx="12"/>
          </p:nvPr>
        </p:nvSpPr>
        <p:spPr/>
        <p:txBody>
          <a:bodyPr/>
          <a:lstStyle/>
          <a:p>
            <a:pPr>
              <a:defRPr/>
            </a:pPr>
            <a:fld id="{0AA81A64-2B98-4631-BEEF-FF4902246D66}" type="slidenum">
              <a:rPr lang="en-US" altLang="zh-CN" smtClean="0"/>
              <a:pPr>
                <a:defRPr/>
              </a:pPr>
              <a:t>69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38"/>
                                        </p:tgtEl>
                                        <p:attrNameLst>
                                          <p:attrName>style.visibility</p:attrName>
                                        </p:attrNameLst>
                                      </p:cBhvr>
                                      <p:to>
                                        <p:strVal val="visible"/>
                                      </p:to>
                                    </p:set>
                                    <p:anim calcmode="lin" valueType="num">
                                      <p:cBhvr additive="base">
                                        <p:cTn id="7" dur="500" fill="hold"/>
                                        <p:tgtEl>
                                          <p:spTgt spid="133138"/>
                                        </p:tgtEl>
                                        <p:attrNameLst>
                                          <p:attrName>ppt_x</p:attrName>
                                        </p:attrNameLst>
                                      </p:cBhvr>
                                      <p:tavLst>
                                        <p:tav tm="0">
                                          <p:val>
                                            <p:strVal val="#ppt_x"/>
                                          </p:val>
                                        </p:tav>
                                        <p:tav tm="100000">
                                          <p:val>
                                            <p:strVal val="#ppt_x"/>
                                          </p:val>
                                        </p:tav>
                                      </p:tavLst>
                                    </p:anim>
                                    <p:anim calcmode="lin" valueType="num">
                                      <p:cBhvr additive="base">
                                        <p:cTn id="8" dur="500" fill="hold"/>
                                        <p:tgtEl>
                                          <p:spTgt spid="133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AF68235-7E6E-407C-BCA0-892018F1F1E3}" type="slidenum">
              <a:rPr lang="en-US" altLang="zh-CN"/>
              <a:pPr/>
              <a:t>7</a:t>
            </a:fld>
            <a:endParaRPr lang="en-US" altLang="zh-CN"/>
          </a:p>
        </p:txBody>
      </p:sp>
      <p:sp>
        <p:nvSpPr>
          <p:cNvPr id="62942" name="Rectangle 478"/>
          <p:cNvSpPr>
            <a:spLocks noChangeArrowheads="1"/>
          </p:cNvSpPr>
          <p:nvPr/>
        </p:nvSpPr>
        <p:spPr bwMode="auto">
          <a:xfrm>
            <a:off x="381000" y="381000"/>
            <a:ext cx="4284663" cy="523220"/>
          </a:xfrm>
          <a:prstGeom prst="rect">
            <a:avLst/>
          </a:prstGeom>
          <a:noFill/>
          <a:ln w="9525">
            <a:noFill/>
            <a:miter lim="800000"/>
            <a:headEnd/>
            <a:tailEnd/>
          </a:ln>
          <a:effectLst/>
        </p:spPr>
        <p:txBody>
          <a:bodyPr>
            <a:spAutoFit/>
          </a:bodyPr>
          <a:lstStyle/>
          <a:p>
            <a:r>
              <a:rPr kumimoji="1" lang="en-US" altLang="zh-CN" sz="2800" b="1" dirty="0">
                <a:solidFill>
                  <a:srgbClr val="0000FF"/>
                </a:solidFill>
                <a:latin typeface="Times New Roman" pitchFamily="18" charset="0"/>
              </a:rPr>
              <a:t>2.  </a:t>
            </a:r>
            <a:r>
              <a:rPr kumimoji="1" lang="zh-CN" altLang="en-US" sz="2800" b="1" dirty="0">
                <a:solidFill>
                  <a:srgbClr val="0000FF"/>
                </a:solidFill>
                <a:latin typeface="Times New Roman" pitchFamily="18" charset="0"/>
              </a:rPr>
              <a:t>配合物的构成</a:t>
            </a:r>
            <a:endParaRPr lang="zh-CN" altLang="en-US" sz="2800" b="1" dirty="0">
              <a:solidFill>
                <a:srgbClr val="0000FF"/>
              </a:solidFill>
              <a:latin typeface="Times New Roman" pitchFamily="18" charset="0"/>
            </a:endParaRPr>
          </a:p>
        </p:txBody>
      </p:sp>
      <p:sp>
        <p:nvSpPr>
          <p:cNvPr id="62944" name="Rectangle 480"/>
          <p:cNvSpPr>
            <a:spLocks noChangeArrowheads="1"/>
          </p:cNvSpPr>
          <p:nvPr/>
        </p:nvSpPr>
        <p:spPr bwMode="auto">
          <a:xfrm>
            <a:off x="611188" y="1169988"/>
            <a:ext cx="7777162" cy="3935412"/>
          </a:xfrm>
          <a:prstGeom prst="rect">
            <a:avLst/>
          </a:prstGeom>
          <a:noFill/>
          <a:ln w="9525">
            <a:noFill/>
            <a:miter lim="800000"/>
            <a:headEnd/>
            <a:tailEnd/>
          </a:ln>
          <a:effectLst/>
        </p:spPr>
        <p:txBody>
          <a:bodyPr>
            <a:spAutoFit/>
          </a:bodyPr>
          <a:lstStyle/>
          <a:p>
            <a:r>
              <a:rPr kumimoji="1" lang="en-US" altLang="zh-CN" sz="2800" b="1" dirty="0">
                <a:solidFill>
                  <a:srgbClr val="3333FF"/>
                </a:solidFill>
                <a:latin typeface="Times New Roman" pitchFamily="18" charset="0"/>
              </a:rPr>
              <a:t>                                         </a:t>
            </a:r>
            <a:r>
              <a:rPr kumimoji="1" lang="en-US" altLang="zh-CN" sz="2800" b="1" dirty="0">
                <a:solidFill>
                  <a:srgbClr val="FF0000"/>
                </a:solidFill>
                <a:latin typeface="Times New Roman" pitchFamily="18" charset="0"/>
              </a:rPr>
              <a:t>[Cu(NH</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a:t>
            </a:r>
            <a:r>
              <a:rPr kumimoji="1" lang="en-US" altLang="zh-CN" sz="2800" b="1" baseline="-25000" dirty="0">
                <a:solidFill>
                  <a:srgbClr val="FF0000"/>
                </a:solidFill>
                <a:latin typeface="Times New Roman" pitchFamily="18" charset="0"/>
              </a:rPr>
              <a:t>4</a:t>
            </a:r>
            <a:r>
              <a:rPr kumimoji="1" lang="en-US" altLang="zh-CN" sz="2800" b="1" dirty="0">
                <a:solidFill>
                  <a:srgbClr val="FF0000"/>
                </a:solidFill>
                <a:latin typeface="Times New Roman" pitchFamily="18" charset="0"/>
              </a:rPr>
              <a:t>]SO</a:t>
            </a:r>
            <a:r>
              <a:rPr kumimoji="1" lang="en-US" altLang="zh-CN" sz="2800" b="1" baseline="-25000" dirty="0">
                <a:solidFill>
                  <a:srgbClr val="FF0000"/>
                </a:solidFill>
                <a:latin typeface="Times New Roman" pitchFamily="18" charset="0"/>
              </a:rPr>
              <a:t>4</a:t>
            </a:r>
            <a:r>
              <a:rPr kumimoji="1" lang="en-US" altLang="zh-CN" sz="2800" b="1" dirty="0">
                <a:solidFill>
                  <a:srgbClr val="FF0000"/>
                </a:solidFill>
                <a:latin typeface="Times New Roman" pitchFamily="18" charset="0"/>
              </a:rPr>
              <a:t> </a:t>
            </a:r>
            <a:r>
              <a:rPr kumimoji="1" lang="zh-CN" altLang="en-US" sz="2800" b="1" dirty="0">
                <a:solidFill>
                  <a:srgbClr val="FF00FF"/>
                </a:solidFill>
                <a:latin typeface="Times New Roman" pitchFamily="18" charset="0"/>
              </a:rPr>
              <a:t>　　   　     </a:t>
            </a:r>
            <a:r>
              <a:rPr kumimoji="1" lang="zh-CN" altLang="en-US" sz="2800" b="1" dirty="0">
                <a:solidFill>
                  <a:srgbClr val="3333FF"/>
                </a:solidFill>
                <a:latin typeface="Times New Roman" pitchFamily="18" charset="0"/>
              </a:rPr>
              <a:t>　　　　　　　　     </a:t>
            </a:r>
          </a:p>
          <a:p>
            <a:r>
              <a:rPr kumimoji="1" lang="zh-CN" altLang="en-US" sz="2800" b="1" dirty="0">
                <a:solidFill>
                  <a:srgbClr val="3333FF"/>
                </a:solidFill>
                <a:latin typeface="Times New Roman" pitchFamily="18" charset="0"/>
              </a:rPr>
              <a:t>                              ┌──┴──┐　　　　　 　　　　　　　 　　　　　　　               </a:t>
            </a:r>
          </a:p>
          <a:p>
            <a:r>
              <a:rPr kumimoji="1" lang="zh-CN" altLang="en-US" sz="2800" b="1" dirty="0">
                <a:solidFill>
                  <a:srgbClr val="3333FF"/>
                </a:solidFill>
                <a:latin typeface="Times New Roman" pitchFamily="18" charset="0"/>
              </a:rPr>
              <a:t>                        </a:t>
            </a:r>
            <a:r>
              <a:rPr kumimoji="1" lang="zh-CN" altLang="en-US" sz="2800" b="1" dirty="0">
                <a:latin typeface="Times New Roman" pitchFamily="18" charset="0"/>
              </a:rPr>
              <a:t>内界</a:t>
            </a:r>
            <a:r>
              <a:rPr kumimoji="1" lang="en-US" altLang="zh-CN" sz="2800" b="1" dirty="0">
                <a:latin typeface="Times New Roman" pitchFamily="18" charset="0"/>
              </a:rPr>
              <a:t>inner</a:t>
            </a:r>
            <a:r>
              <a:rPr kumimoji="1" lang="zh-CN" altLang="en-US" sz="2800" b="1" dirty="0">
                <a:solidFill>
                  <a:srgbClr val="3333FF"/>
                </a:solidFill>
                <a:latin typeface="Times New Roman" pitchFamily="18" charset="0"/>
              </a:rPr>
              <a:t>　  </a:t>
            </a:r>
            <a:r>
              <a:rPr kumimoji="1" lang="zh-CN" altLang="en-US" sz="2800" b="1" dirty="0">
                <a:latin typeface="Times New Roman" pitchFamily="18" charset="0"/>
              </a:rPr>
              <a:t>外界</a:t>
            </a:r>
            <a:r>
              <a:rPr kumimoji="1" lang="en-US" altLang="zh-CN" sz="2800" b="1" dirty="0">
                <a:latin typeface="Times New Roman" pitchFamily="18" charset="0"/>
              </a:rPr>
              <a:t>outer</a:t>
            </a:r>
            <a:r>
              <a:rPr kumimoji="1" lang="en-US" altLang="zh-CN" sz="2800" b="1" dirty="0">
                <a:solidFill>
                  <a:srgbClr val="3333FF"/>
                </a:solidFill>
                <a:latin typeface="Times New Roman" pitchFamily="18" charset="0"/>
              </a:rPr>
              <a:t/>
            </a:r>
            <a:br>
              <a:rPr kumimoji="1" lang="en-US" altLang="zh-CN" sz="2800" b="1" dirty="0">
                <a:solidFill>
                  <a:srgbClr val="3333FF"/>
                </a:solidFill>
                <a:latin typeface="Times New Roman" pitchFamily="18" charset="0"/>
              </a:rPr>
            </a:br>
            <a:r>
              <a:rPr kumimoji="1" lang="en-US" altLang="zh-CN" sz="2800" b="1" dirty="0">
                <a:latin typeface="Times New Roman" pitchFamily="18" charset="0"/>
              </a:rPr>
              <a:t>   </a:t>
            </a:r>
            <a:r>
              <a:rPr kumimoji="1" lang="zh-CN" altLang="en-US" sz="2800" b="1" dirty="0">
                <a:latin typeface="Times New Roman" pitchFamily="18" charset="0"/>
              </a:rPr>
              <a:t>配位单元</a:t>
            </a:r>
            <a:r>
              <a:rPr kumimoji="1" lang="zh-CN" altLang="zh-CN" sz="2800" b="1" dirty="0">
                <a:latin typeface="Times New Roman" pitchFamily="18" charset="0"/>
              </a:rPr>
              <a:t>→</a:t>
            </a:r>
            <a:r>
              <a:rPr kumimoji="1" lang="zh-CN" altLang="en-US" sz="2800" b="1" dirty="0">
                <a:latin typeface="Times New Roman" pitchFamily="18" charset="0"/>
              </a:rPr>
              <a:t> </a:t>
            </a:r>
            <a:r>
              <a:rPr kumimoji="1" lang="en-US" altLang="zh-CN" sz="2800" b="1" dirty="0">
                <a:solidFill>
                  <a:srgbClr val="FF0000"/>
                </a:solidFill>
                <a:latin typeface="Times New Roman" pitchFamily="18" charset="0"/>
              </a:rPr>
              <a:t>[Cu(NH</a:t>
            </a:r>
            <a:r>
              <a:rPr kumimoji="1" lang="en-US" altLang="zh-CN" sz="2800" b="1" baseline="-25000" dirty="0">
                <a:solidFill>
                  <a:srgbClr val="FF0000"/>
                </a:solidFill>
                <a:latin typeface="Times New Roman" pitchFamily="18" charset="0"/>
              </a:rPr>
              <a:t>3</a:t>
            </a:r>
            <a:r>
              <a:rPr kumimoji="1" lang="en-US" altLang="zh-CN" sz="2800" b="1" dirty="0">
                <a:solidFill>
                  <a:srgbClr val="FF0000"/>
                </a:solidFill>
                <a:latin typeface="Times New Roman" pitchFamily="18" charset="0"/>
              </a:rPr>
              <a:t>)</a:t>
            </a:r>
            <a:r>
              <a:rPr kumimoji="1" lang="en-US" altLang="zh-CN" sz="2800" b="1" baseline="-25000" dirty="0">
                <a:solidFill>
                  <a:srgbClr val="FF0000"/>
                </a:solidFill>
                <a:latin typeface="Times New Roman" pitchFamily="18" charset="0"/>
              </a:rPr>
              <a:t>4</a:t>
            </a:r>
            <a:r>
              <a:rPr kumimoji="1" lang="en-US" altLang="zh-CN" sz="2800" b="1" dirty="0">
                <a:solidFill>
                  <a:srgbClr val="FF0000"/>
                </a:solidFill>
                <a:latin typeface="Times New Roman" pitchFamily="18" charset="0"/>
              </a:rPr>
              <a:t>]</a:t>
            </a:r>
            <a:r>
              <a:rPr kumimoji="1" lang="en-US" altLang="zh-CN" sz="2800" b="1" baseline="30000" dirty="0">
                <a:solidFill>
                  <a:srgbClr val="FF0000"/>
                </a:solidFill>
                <a:latin typeface="Times New Roman" pitchFamily="18" charset="0"/>
              </a:rPr>
              <a:t>2+</a:t>
            </a:r>
            <a:r>
              <a:rPr kumimoji="1" lang="zh-CN" altLang="en-US" sz="2800" b="1" dirty="0">
                <a:solidFill>
                  <a:srgbClr val="3333FF"/>
                </a:solidFill>
                <a:latin typeface="Times New Roman" pitchFamily="18" charset="0"/>
              </a:rPr>
              <a:t>　    </a:t>
            </a:r>
            <a:r>
              <a:rPr kumimoji="1" lang="en-US" altLang="zh-CN" sz="2800" b="1" dirty="0">
                <a:solidFill>
                  <a:srgbClr val="FF0000"/>
                </a:solidFill>
                <a:latin typeface="Times New Roman" pitchFamily="18" charset="0"/>
              </a:rPr>
              <a:t>SO</a:t>
            </a:r>
            <a:r>
              <a:rPr kumimoji="1" lang="en-US" altLang="zh-CN" sz="2800" b="1" baseline="-25000" dirty="0">
                <a:solidFill>
                  <a:srgbClr val="FF0000"/>
                </a:solidFill>
                <a:latin typeface="Times New Roman" pitchFamily="18" charset="0"/>
              </a:rPr>
              <a:t>4 </a:t>
            </a:r>
            <a:r>
              <a:rPr kumimoji="1" lang="en-US" altLang="zh-CN" sz="2800" b="1" baseline="30000" dirty="0">
                <a:solidFill>
                  <a:srgbClr val="FF0000"/>
                </a:solidFill>
                <a:latin typeface="Times New Roman" pitchFamily="18" charset="0"/>
              </a:rPr>
              <a:t>2</a:t>
            </a:r>
            <a:r>
              <a:rPr kumimoji="1" lang="en-US" altLang="zh-CN" sz="2800" b="1" dirty="0">
                <a:solidFill>
                  <a:srgbClr val="FF0000"/>
                </a:solidFill>
                <a:latin typeface="Times New Roman" pitchFamily="18" charset="0"/>
              </a:rPr>
              <a:t>‾</a:t>
            </a:r>
            <a:r>
              <a:rPr kumimoji="1" lang="en-US" altLang="zh-CN" sz="2800" b="1" dirty="0">
                <a:solidFill>
                  <a:srgbClr val="3333FF"/>
                </a:solidFill>
                <a:latin typeface="Times New Roman" pitchFamily="18" charset="0"/>
              </a:rPr>
              <a:t> </a:t>
            </a:r>
            <a:r>
              <a:rPr kumimoji="1" lang="zh-CN" altLang="en-US" sz="2800" b="1" dirty="0">
                <a:solidFill>
                  <a:srgbClr val="3333FF"/>
                </a:solidFill>
                <a:latin typeface="Times New Roman" pitchFamily="18" charset="0"/>
              </a:rPr>
              <a:t>　　    　</a:t>
            </a:r>
            <a:r>
              <a:rPr kumimoji="1" lang="zh-CN" altLang="en-US" sz="2800" b="1" dirty="0">
                <a:solidFill>
                  <a:srgbClr val="FF00FF"/>
                </a:solidFill>
                <a:latin typeface="Times New Roman" pitchFamily="18" charset="0"/>
              </a:rPr>
              <a:t>   </a:t>
            </a:r>
            <a:br>
              <a:rPr kumimoji="1" lang="zh-CN" altLang="en-US" sz="2800" b="1" dirty="0">
                <a:solidFill>
                  <a:srgbClr val="FF00FF"/>
                </a:solidFill>
                <a:latin typeface="Times New Roman" pitchFamily="18" charset="0"/>
              </a:rPr>
            </a:br>
            <a:r>
              <a:rPr kumimoji="1" lang="zh-CN" altLang="en-US" sz="2800" b="1" dirty="0">
                <a:solidFill>
                  <a:srgbClr val="3333FF"/>
                </a:solidFill>
                <a:latin typeface="Times New Roman" pitchFamily="18" charset="0"/>
              </a:rPr>
              <a:t>　　　   ┌─</a:t>
            </a:r>
            <a:r>
              <a:rPr kumimoji="1" lang="zh-CN" altLang="en-US" sz="2800" b="1" dirty="0">
                <a:solidFill>
                  <a:srgbClr val="3333FF"/>
                </a:solidFill>
              </a:rPr>
              <a:t>─</a:t>
            </a:r>
            <a:r>
              <a:rPr kumimoji="1" lang="zh-CN" altLang="en-US" sz="2800" b="1" dirty="0">
                <a:solidFill>
                  <a:srgbClr val="3333FF"/>
                </a:solidFill>
                <a:latin typeface="Times New Roman" pitchFamily="18" charset="0"/>
              </a:rPr>
              <a:t>─┴──</a:t>
            </a:r>
            <a:r>
              <a:rPr kumimoji="1" lang="zh-CN" altLang="en-US" sz="2800" b="1" dirty="0">
                <a:solidFill>
                  <a:srgbClr val="3333FF"/>
                </a:solidFill>
              </a:rPr>
              <a:t>─</a:t>
            </a:r>
            <a:r>
              <a:rPr kumimoji="1" lang="zh-CN" altLang="en-US" sz="2800" b="1" dirty="0">
                <a:solidFill>
                  <a:srgbClr val="3333FF"/>
                </a:solidFill>
                <a:latin typeface="Times New Roman" pitchFamily="18" charset="0"/>
              </a:rPr>
              <a:t>┐　　　　　　　 　　</a:t>
            </a:r>
          </a:p>
          <a:p>
            <a:r>
              <a:rPr kumimoji="1" lang="zh-CN" altLang="en-US" sz="2800" b="1" dirty="0">
                <a:latin typeface="Times New Roman" pitchFamily="18" charset="0"/>
              </a:rPr>
              <a:t>中心</a:t>
            </a:r>
            <a:r>
              <a:rPr kumimoji="1" lang="en-US" altLang="zh-CN" sz="2800" b="1" dirty="0">
                <a:latin typeface="Times New Roman" pitchFamily="18" charset="0"/>
              </a:rPr>
              <a:t>(</a:t>
            </a:r>
            <a:r>
              <a:rPr kumimoji="1" lang="zh-CN" altLang="en-US" sz="2800" b="1" dirty="0">
                <a:latin typeface="Times New Roman" pitchFamily="18" charset="0"/>
              </a:rPr>
              <a:t>原子</a:t>
            </a:r>
            <a:r>
              <a:rPr kumimoji="1" lang="en-US" altLang="zh-CN" sz="2800" b="1" dirty="0">
                <a:latin typeface="Times New Roman" pitchFamily="18" charset="0"/>
              </a:rPr>
              <a:t>)central atom</a:t>
            </a:r>
            <a:r>
              <a:rPr kumimoji="1" lang="zh-CN" altLang="en-US" sz="2800" b="1" dirty="0">
                <a:solidFill>
                  <a:srgbClr val="3333FF"/>
                </a:solidFill>
                <a:latin typeface="Times New Roman" pitchFamily="18" charset="0"/>
              </a:rPr>
              <a:t>　</a:t>
            </a:r>
            <a:r>
              <a:rPr kumimoji="1" lang="zh-CN" altLang="en-US" sz="2800" b="1" dirty="0">
                <a:latin typeface="Times New Roman" pitchFamily="18" charset="0"/>
              </a:rPr>
              <a:t>配体</a:t>
            </a:r>
            <a:r>
              <a:rPr kumimoji="1" lang="en-US" altLang="zh-CN" sz="2800" b="1" dirty="0" err="1">
                <a:latin typeface="Times New Roman" pitchFamily="18" charset="0"/>
              </a:rPr>
              <a:t>ligand</a:t>
            </a:r>
            <a:r>
              <a:rPr kumimoji="1" lang="zh-CN" altLang="en-US" sz="2800" b="1" dirty="0">
                <a:latin typeface="Times New Roman" pitchFamily="18" charset="0"/>
              </a:rPr>
              <a:t>　</a:t>
            </a:r>
            <a:r>
              <a:rPr kumimoji="1" lang="zh-CN" altLang="en-US" sz="2800" b="1" dirty="0">
                <a:solidFill>
                  <a:srgbClr val="3333FF"/>
                </a:solidFill>
                <a:latin typeface="Times New Roman" pitchFamily="18" charset="0"/>
              </a:rPr>
              <a:t> 　　　　 　      </a:t>
            </a:r>
            <a:br>
              <a:rPr kumimoji="1" lang="zh-CN" altLang="en-US" sz="2800" b="1" dirty="0">
                <a:solidFill>
                  <a:srgbClr val="3333FF"/>
                </a:solidFill>
                <a:latin typeface="Times New Roman" pitchFamily="18" charset="0"/>
              </a:rPr>
            </a:br>
            <a:r>
              <a:rPr kumimoji="1" lang="zh-CN" altLang="en-US" sz="2800" b="1" dirty="0">
                <a:solidFill>
                  <a:srgbClr val="3333FF"/>
                </a:solidFill>
                <a:latin typeface="Times New Roman" pitchFamily="18" charset="0"/>
              </a:rPr>
              <a:t>　　      </a:t>
            </a:r>
            <a:r>
              <a:rPr kumimoji="1" lang="en-US" altLang="zh-CN" sz="2800" b="1" dirty="0">
                <a:solidFill>
                  <a:srgbClr val="FF0000"/>
                </a:solidFill>
                <a:latin typeface="Times New Roman" pitchFamily="18" charset="0"/>
              </a:rPr>
              <a:t>Cu</a:t>
            </a:r>
            <a:r>
              <a:rPr kumimoji="1" lang="en-US" altLang="zh-CN" sz="2800" b="1" baseline="30000" dirty="0">
                <a:solidFill>
                  <a:srgbClr val="FF0000"/>
                </a:solidFill>
                <a:latin typeface="Times New Roman" pitchFamily="18" charset="0"/>
              </a:rPr>
              <a:t>2+</a:t>
            </a:r>
            <a:r>
              <a:rPr kumimoji="1" lang="zh-CN" altLang="en-US" sz="2800" b="1" dirty="0">
                <a:solidFill>
                  <a:srgbClr val="FF00FF"/>
                </a:solidFill>
                <a:latin typeface="Times New Roman" pitchFamily="18" charset="0"/>
              </a:rPr>
              <a:t>　　   </a:t>
            </a:r>
            <a:r>
              <a:rPr kumimoji="1" lang="zh-CN" altLang="en-US" sz="2800" b="1" dirty="0">
                <a:solidFill>
                  <a:srgbClr val="3333FF"/>
                </a:solidFill>
                <a:latin typeface="Times New Roman" pitchFamily="18" charset="0"/>
              </a:rPr>
              <a:t>　        </a:t>
            </a:r>
            <a:r>
              <a:rPr kumimoji="1" lang="en-US" altLang="zh-CN" sz="2800" b="1" dirty="0">
                <a:solidFill>
                  <a:srgbClr val="FF0000"/>
                </a:solidFill>
                <a:latin typeface="Times New Roman" pitchFamily="18" charset="0"/>
              </a:rPr>
              <a:t>NH</a:t>
            </a:r>
            <a:r>
              <a:rPr kumimoji="1" lang="en-US" altLang="zh-CN" sz="2800" b="1" baseline="-25000" dirty="0">
                <a:solidFill>
                  <a:srgbClr val="FF0000"/>
                </a:solidFill>
                <a:latin typeface="Times New Roman" pitchFamily="18" charset="0"/>
              </a:rPr>
              <a:t>3</a:t>
            </a:r>
            <a:r>
              <a:rPr kumimoji="1" lang="zh-CN" altLang="en-US" sz="2800" b="1" dirty="0">
                <a:solidFill>
                  <a:srgbClr val="FF0000"/>
                </a:solidFill>
                <a:latin typeface="Times New Roman" pitchFamily="18" charset="0"/>
              </a:rPr>
              <a:t>　</a:t>
            </a:r>
          </a:p>
          <a:p>
            <a:r>
              <a:rPr kumimoji="1" lang="zh-CN" altLang="en-US" sz="2800" b="1" dirty="0">
                <a:solidFill>
                  <a:srgbClr val="3333FF"/>
                </a:solidFill>
                <a:latin typeface="Times New Roman" pitchFamily="18" charset="0"/>
              </a:rPr>
              <a:t> 　   　                                 ↑　　　　　　　　　　　　　 　　　　　　　　　       </a:t>
            </a:r>
          </a:p>
          <a:p>
            <a:r>
              <a:rPr kumimoji="1" lang="zh-CN" altLang="en-US" sz="2800" b="1" dirty="0">
                <a:solidFill>
                  <a:srgbClr val="3333FF"/>
                </a:solidFill>
                <a:latin typeface="Times New Roman" pitchFamily="18" charset="0"/>
              </a:rPr>
              <a:t>                                </a:t>
            </a:r>
            <a:r>
              <a:rPr kumimoji="1" lang="zh-CN" altLang="en-US" sz="2800" b="1" dirty="0">
                <a:solidFill>
                  <a:srgbClr val="0000FF"/>
                </a:solidFill>
                <a:latin typeface="Times New Roman" pitchFamily="18" charset="0"/>
              </a:rPr>
              <a:t>配位原子</a:t>
            </a:r>
            <a:r>
              <a:rPr kumimoji="1" lang="en-US" altLang="zh-CN" sz="2800" b="1" dirty="0">
                <a:solidFill>
                  <a:srgbClr val="0000FF"/>
                </a:solidFill>
                <a:latin typeface="Times New Roman" pitchFamily="18" charset="0"/>
              </a:rPr>
              <a:t>coordinating atom</a:t>
            </a:r>
            <a:r>
              <a:rPr kumimoji="1" lang="zh-CN" altLang="en-US" sz="2800" b="1" dirty="0">
                <a:solidFill>
                  <a:srgbClr val="3333FF"/>
                </a:solidFill>
                <a:latin typeface="Times New Roman" pitchFamily="18" charset="0"/>
              </a:rPr>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body" sz="half" idx="1"/>
          </p:nvPr>
        </p:nvSpPr>
        <p:spPr>
          <a:xfrm>
            <a:off x="1676400" y="1524000"/>
            <a:ext cx="5562600" cy="3352800"/>
          </a:xfrm>
        </p:spPr>
        <p:txBody>
          <a:bodyPr/>
          <a:lstStyle/>
          <a:p>
            <a:pPr algn="ctr" eaLnBrk="1" hangingPunct="1">
              <a:buNone/>
            </a:pPr>
            <a:r>
              <a:rPr lang="zh-CN" altLang="en-US" sz="4400" b="1" dirty="0" smtClean="0">
                <a:latin typeface="Times New Roman" pitchFamily="18" charset="0"/>
                <a:cs typeface="Times New Roman" pitchFamily="18" charset="0"/>
              </a:rPr>
              <a:t>作业：</a:t>
            </a:r>
            <a:endParaRPr lang="en-US" altLang="zh-CN" sz="4400" b="1" dirty="0" smtClean="0">
              <a:latin typeface="Times New Roman" pitchFamily="18" charset="0"/>
              <a:cs typeface="Times New Roman" pitchFamily="18" charset="0"/>
            </a:endParaRPr>
          </a:p>
          <a:p>
            <a:pPr algn="ctr" eaLnBrk="1" hangingPunct="1">
              <a:buNone/>
            </a:pPr>
            <a:endParaRPr lang="en-US" altLang="zh-CN" sz="4400" b="1" dirty="0" smtClean="0">
              <a:solidFill>
                <a:srgbClr val="0000FF"/>
              </a:solidFill>
              <a:latin typeface="Times New Roman" pitchFamily="18" charset="0"/>
              <a:cs typeface="Times New Roman" pitchFamily="18" charset="0"/>
            </a:endParaRPr>
          </a:p>
          <a:p>
            <a:pPr algn="ctr" eaLnBrk="1" hangingPunct="1">
              <a:buNone/>
            </a:pPr>
            <a:r>
              <a:rPr lang="en-US" altLang="zh-CN" sz="4400" b="1" dirty="0" smtClean="0">
                <a:solidFill>
                  <a:srgbClr val="0000FF"/>
                </a:solidFill>
                <a:latin typeface="Times New Roman" pitchFamily="18" charset="0"/>
                <a:cs typeface="Times New Roman" pitchFamily="18" charset="0"/>
              </a:rPr>
              <a:t>1</a:t>
            </a:r>
            <a:r>
              <a:rPr lang="zh-CN" altLang="en-US" sz="4400" b="1" dirty="0" smtClean="0">
                <a:solidFill>
                  <a:srgbClr val="0000FF"/>
                </a:solidFill>
                <a:latin typeface="Times New Roman" pitchFamily="18" charset="0"/>
                <a:cs typeface="Times New Roman" pitchFamily="18" charset="0"/>
              </a:rPr>
              <a:t>、</a:t>
            </a:r>
            <a:r>
              <a:rPr lang="en-US" altLang="zh-CN" sz="4400" b="1" dirty="0" smtClean="0">
                <a:solidFill>
                  <a:srgbClr val="0000FF"/>
                </a:solidFill>
                <a:latin typeface="Times New Roman" pitchFamily="18" charset="0"/>
                <a:cs typeface="Times New Roman" pitchFamily="18" charset="0"/>
              </a:rPr>
              <a:t>7</a:t>
            </a:r>
            <a:r>
              <a:rPr lang="zh-CN" altLang="en-US" sz="4400" b="1" dirty="0" smtClean="0">
                <a:solidFill>
                  <a:srgbClr val="0000FF"/>
                </a:solidFill>
                <a:latin typeface="Times New Roman" pitchFamily="18" charset="0"/>
                <a:cs typeface="Times New Roman" pitchFamily="18" charset="0"/>
              </a:rPr>
              <a:t>、</a:t>
            </a:r>
            <a:r>
              <a:rPr lang="en-US" altLang="zh-CN" sz="4400" b="1" dirty="0" smtClean="0">
                <a:solidFill>
                  <a:srgbClr val="0000FF"/>
                </a:solidFill>
                <a:latin typeface="Times New Roman" pitchFamily="18" charset="0"/>
                <a:cs typeface="Times New Roman" pitchFamily="18" charset="0"/>
              </a:rPr>
              <a:t>16</a:t>
            </a:r>
          </a:p>
        </p:txBody>
      </p:sp>
      <p:sp>
        <p:nvSpPr>
          <p:cNvPr id="3" name="灯片编号占位符 2"/>
          <p:cNvSpPr>
            <a:spLocks noGrp="1"/>
          </p:cNvSpPr>
          <p:nvPr>
            <p:ph type="sldNum" sz="quarter" idx="12"/>
          </p:nvPr>
        </p:nvSpPr>
        <p:spPr/>
        <p:txBody>
          <a:bodyPr/>
          <a:lstStyle/>
          <a:p>
            <a:pPr>
              <a:defRPr/>
            </a:pPr>
            <a:fld id="{83C0FAA7-53C0-4D18-9F75-2A8C7525FB6F}" type="slidenum">
              <a:rPr lang="en-US" altLang="zh-CN" smtClean="0"/>
              <a:pPr>
                <a:defRPr/>
              </a:pPr>
              <a:t>70</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4"/>
          <p:cNvSpPr txBox="1">
            <a:spLocks noChangeArrowheads="1"/>
          </p:cNvSpPr>
          <p:nvPr/>
        </p:nvSpPr>
        <p:spPr bwMode="auto">
          <a:xfrm>
            <a:off x="76200" y="228600"/>
            <a:ext cx="8507413" cy="1169551"/>
          </a:xfrm>
          <a:prstGeom prst="rect">
            <a:avLst/>
          </a:prstGeom>
          <a:noFill/>
          <a:ln w="9525">
            <a:solidFill>
              <a:schemeClr val="bg1"/>
            </a:solidFill>
            <a:miter lim="800000"/>
            <a:headEnd/>
            <a:tailEnd/>
          </a:ln>
        </p:spPr>
        <p:txBody>
          <a:bodyPr>
            <a:spAutoFit/>
          </a:bodyPr>
          <a:lstStyle/>
          <a:p>
            <a:pPr>
              <a:spcBef>
                <a:spcPct val="50000"/>
              </a:spcBef>
            </a:pPr>
            <a:r>
              <a:rPr lang="zh-CN" altLang="en-US" sz="2800" dirty="0">
                <a:solidFill>
                  <a:srgbClr val="FF0000"/>
                </a:solidFill>
              </a:rPr>
              <a:t>配位键 </a:t>
            </a:r>
            <a:r>
              <a:rPr lang="zh-CN" altLang="en-US" sz="2800" dirty="0" smtClean="0"/>
              <a:t>：由</a:t>
            </a:r>
            <a:r>
              <a:rPr lang="zh-CN" altLang="en-US" sz="2800" dirty="0">
                <a:solidFill>
                  <a:srgbClr val="0000FF"/>
                </a:solidFill>
              </a:rPr>
              <a:t>配体</a:t>
            </a:r>
            <a:r>
              <a:rPr lang="zh-CN" altLang="en-US" sz="2800" dirty="0"/>
              <a:t>单方面提供电子对给</a:t>
            </a:r>
            <a:r>
              <a:rPr lang="zh-CN" altLang="en-US" sz="2800" dirty="0">
                <a:solidFill>
                  <a:srgbClr val="0000FF"/>
                </a:solidFill>
              </a:rPr>
              <a:t>中心原子（离子</a:t>
            </a:r>
            <a:r>
              <a:rPr lang="zh-CN" altLang="en-US" sz="2800" dirty="0" smtClean="0">
                <a:solidFill>
                  <a:srgbClr val="0000FF"/>
                </a:solidFill>
              </a:rPr>
              <a:t>）</a:t>
            </a:r>
            <a:endParaRPr lang="en-US" altLang="zh-CN" sz="2800" dirty="0" smtClean="0">
              <a:solidFill>
                <a:srgbClr val="0000FF"/>
              </a:solidFill>
            </a:endParaRPr>
          </a:p>
          <a:p>
            <a:pPr>
              <a:spcBef>
                <a:spcPct val="50000"/>
              </a:spcBef>
            </a:pPr>
            <a:r>
              <a:rPr lang="en-US" altLang="zh-CN" sz="2800" dirty="0" smtClean="0">
                <a:solidFill>
                  <a:srgbClr val="0000FF"/>
                </a:solidFill>
              </a:rPr>
              <a:t>                </a:t>
            </a:r>
            <a:r>
              <a:rPr lang="zh-CN" altLang="en-US" sz="2800" dirty="0" smtClean="0"/>
              <a:t>而</a:t>
            </a:r>
            <a:r>
              <a:rPr lang="zh-CN" altLang="en-US" sz="2800" dirty="0"/>
              <a:t>形成的共价</a:t>
            </a:r>
            <a:r>
              <a:rPr lang="zh-CN" altLang="en-US" sz="2800" dirty="0" smtClean="0"/>
              <a:t>键。</a:t>
            </a:r>
            <a:endParaRPr lang="zh-CN" altLang="en-US" sz="2800" dirty="0"/>
          </a:p>
        </p:txBody>
      </p:sp>
      <p:sp>
        <p:nvSpPr>
          <p:cNvPr id="1028" name="Rectangle 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1029"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1030"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1031" name="Text Box 14"/>
          <p:cNvSpPr txBox="1">
            <a:spLocks noChangeArrowheads="1"/>
          </p:cNvSpPr>
          <p:nvPr/>
        </p:nvSpPr>
        <p:spPr bwMode="auto">
          <a:xfrm>
            <a:off x="1793875" y="1756350"/>
            <a:ext cx="5978525" cy="4339650"/>
          </a:xfrm>
          <a:prstGeom prst="rect">
            <a:avLst/>
          </a:prstGeom>
          <a:noFill/>
          <a:ln w="9525">
            <a:noFill/>
            <a:miter lim="800000"/>
            <a:headEnd/>
            <a:tailEnd/>
          </a:ln>
        </p:spPr>
        <p:txBody>
          <a:bodyPr wrap="square">
            <a:spAutoFit/>
          </a:bodyPr>
          <a:lstStyle/>
          <a:p>
            <a:pPr>
              <a:spcBef>
                <a:spcPct val="50000"/>
              </a:spcBef>
            </a:pPr>
            <a:r>
              <a:rPr lang="en-US" altLang="zh-CN" sz="2400" dirty="0">
                <a:solidFill>
                  <a:srgbClr val="0000FF"/>
                </a:solidFill>
                <a:latin typeface="Times New Roman" pitchFamily="18" charset="0"/>
                <a:cs typeface="Times New Roman" pitchFamily="18" charset="0"/>
              </a:rPr>
              <a:t>[Cu(NH</a:t>
            </a:r>
            <a:r>
              <a:rPr lang="en-US" altLang="zh-CN" sz="2400" baseline="-25000" dirty="0">
                <a:solidFill>
                  <a:srgbClr val="0000FF"/>
                </a:solidFill>
                <a:latin typeface="Times New Roman" pitchFamily="18" charset="0"/>
                <a:cs typeface="Times New Roman" pitchFamily="18" charset="0"/>
              </a:rPr>
              <a:t>3</a:t>
            </a:r>
            <a:r>
              <a:rPr lang="en-US" altLang="zh-CN" sz="2400" dirty="0">
                <a:solidFill>
                  <a:srgbClr val="0000FF"/>
                </a:solidFill>
                <a:latin typeface="Times New Roman" pitchFamily="18" charset="0"/>
                <a:cs typeface="Times New Roman" pitchFamily="18" charset="0"/>
              </a:rPr>
              <a:t>)</a:t>
            </a:r>
            <a:r>
              <a:rPr lang="en-US" altLang="zh-CN" sz="2400" baseline="-25000" dirty="0">
                <a:solidFill>
                  <a:srgbClr val="0000FF"/>
                </a:solidFill>
                <a:latin typeface="Times New Roman" pitchFamily="18" charset="0"/>
                <a:cs typeface="Times New Roman" pitchFamily="18" charset="0"/>
              </a:rPr>
              <a:t>4</a:t>
            </a:r>
            <a:r>
              <a:rPr lang="en-US" altLang="zh-CN" sz="2400" dirty="0">
                <a:solidFill>
                  <a:srgbClr val="0000FF"/>
                </a:solidFill>
                <a:latin typeface="Times New Roman" pitchFamily="18" charset="0"/>
                <a:cs typeface="Times New Roman" pitchFamily="18" charset="0"/>
              </a:rPr>
              <a:t>]</a:t>
            </a:r>
            <a:r>
              <a:rPr lang="en-US" altLang="zh-CN" sz="2400" baseline="30000" dirty="0">
                <a:solidFill>
                  <a:srgbClr val="0000FF"/>
                </a:solidFill>
                <a:latin typeface="Times New Roman" pitchFamily="18" charset="0"/>
                <a:cs typeface="Times New Roman" pitchFamily="18" charset="0"/>
              </a:rPr>
              <a:t>2+    </a:t>
            </a:r>
            <a:r>
              <a:rPr lang="en-US" altLang="zh-CN" sz="2400" dirty="0">
                <a:solidFill>
                  <a:srgbClr val="0000FF"/>
                </a:solidFill>
                <a:latin typeface="Times New Roman" pitchFamily="18" charset="0"/>
                <a:cs typeface="Times New Roman" pitchFamily="18" charset="0"/>
              </a:rPr>
              <a:t>Cu</a:t>
            </a:r>
            <a:r>
              <a:rPr lang="en-US" altLang="zh-CN" sz="2400" baseline="30000" dirty="0">
                <a:solidFill>
                  <a:srgbClr val="0000FF"/>
                </a:solidFill>
                <a:latin typeface="Times New Roman" pitchFamily="18" charset="0"/>
                <a:cs typeface="Times New Roman" pitchFamily="18" charset="0"/>
              </a:rPr>
              <a:t>2+</a:t>
            </a:r>
            <a:r>
              <a:rPr lang="en-US" altLang="zh-CN" sz="2400" dirty="0">
                <a:solidFill>
                  <a:srgbClr val="0000FF"/>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sym typeface="Symbol" pitchFamily="18" charset="2"/>
              </a:rPr>
              <a:t></a:t>
            </a:r>
            <a:r>
              <a:rPr lang="en-US" altLang="zh-CN" sz="2400" dirty="0">
                <a:solidFill>
                  <a:srgbClr val="0000FF"/>
                </a:solidFill>
                <a:latin typeface="Times New Roman" pitchFamily="18" charset="0"/>
                <a:cs typeface="Times New Roman" pitchFamily="18" charset="0"/>
              </a:rPr>
              <a:t> NH</a:t>
            </a:r>
            <a:r>
              <a:rPr lang="en-US" altLang="zh-CN" sz="2400" baseline="-25000" dirty="0">
                <a:solidFill>
                  <a:srgbClr val="0000FF"/>
                </a:solidFill>
                <a:latin typeface="Times New Roman" pitchFamily="18" charset="0"/>
                <a:cs typeface="Times New Roman" pitchFamily="18" charset="0"/>
              </a:rPr>
              <a:t>3</a:t>
            </a:r>
            <a:r>
              <a:rPr lang="en-US" altLang="zh-CN" sz="2400" dirty="0">
                <a:latin typeface="Times New Roman" pitchFamily="18" charset="0"/>
                <a:cs typeface="Times New Roman" pitchFamily="18" charset="0"/>
              </a:rPr>
              <a:t>  </a:t>
            </a:r>
            <a:r>
              <a:rPr lang="zh-CN" altLang="en-US" sz="2400" dirty="0">
                <a:solidFill>
                  <a:srgbClr val="FF0000"/>
                </a:solidFill>
                <a:latin typeface="Times New Roman" pitchFamily="18" charset="0"/>
                <a:cs typeface="Times New Roman" pitchFamily="18" charset="0"/>
              </a:rPr>
              <a:t>配位键</a:t>
            </a:r>
            <a:endParaRPr lang="zh-CN" altLang="en-US" sz="2400" baseline="30000" dirty="0">
              <a:solidFill>
                <a:srgbClr val="FF0000"/>
              </a:solidFill>
              <a:latin typeface="Times New Roman" pitchFamily="18" charset="0"/>
              <a:cs typeface="Times New Roman" pitchFamily="18" charset="0"/>
            </a:endParaRPr>
          </a:p>
          <a:p>
            <a:pPr>
              <a:spcBef>
                <a:spcPct val="50000"/>
              </a:spcBef>
            </a:pPr>
            <a:r>
              <a:rPr lang="zh-CN" altLang="en-US" sz="2400" dirty="0">
                <a:solidFill>
                  <a:srgbClr val="0000FF"/>
                </a:solidFill>
                <a:latin typeface="Times New Roman" pitchFamily="18" charset="0"/>
                <a:cs typeface="Times New Roman" pitchFamily="18" charset="0"/>
              </a:rPr>
              <a:t>                          </a:t>
            </a:r>
            <a:r>
              <a:rPr lang="en-US" altLang="zh-CN" sz="2400" dirty="0">
                <a:solidFill>
                  <a:srgbClr val="0000FF"/>
                </a:solidFill>
                <a:latin typeface="Times New Roman" pitchFamily="18" charset="0"/>
                <a:cs typeface="Times New Roman" pitchFamily="18" charset="0"/>
              </a:rPr>
              <a:t>(</a:t>
            </a:r>
            <a:r>
              <a:rPr lang="en-US" altLang="zh-CN" sz="2400" i="1" dirty="0">
                <a:solidFill>
                  <a:srgbClr val="0000FF"/>
                </a:solidFill>
                <a:latin typeface="Times New Roman" pitchFamily="18" charset="0"/>
                <a:cs typeface="Times New Roman" pitchFamily="18" charset="0"/>
              </a:rPr>
              <a:t>dsp</a:t>
            </a:r>
            <a:r>
              <a:rPr lang="en-US" altLang="zh-CN" sz="2400" baseline="30000" dirty="0">
                <a:solidFill>
                  <a:srgbClr val="0000FF"/>
                </a:solidFill>
                <a:latin typeface="Times New Roman" pitchFamily="18" charset="0"/>
                <a:cs typeface="Times New Roman" pitchFamily="18" charset="0"/>
              </a:rPr>
              <a:t>2</a:t>
            </a:r>
            <a:r>
              <a:rPr lang="en-US" altLang="zh-CN" sz="2400" dirty="0">
                <a:solidFill>
                  <a:srgbClr val="0000FF"/>
                </a:solidFill>
                <a:latin typeface="Times New Roman" pitchFamily="18" charset="0"/>
                <a:cs typeface="Times New Roman" pitchFamily="18" charset="0"/>
              </a:rPr>
              <a:t> , </a:t>
            </a:r>
            <a:r>
              <a:rPr lang="zh-CN" altLang="en-US" sz="2400" dirty="0">
                <a:solidFill>
                  <a:srgbClr val="0000FF"/>
                </a:solidFill>
                <a:latin typeface="Times New Roman" pitchFamily="18" charset="0"/>
                <a:cs typeface="Times New Roman" pitchFamily="18" charset="0"/>
              </a:rPr>
              <a:t>空</a:t>
            </a:r>
            <a:r>
              <a:rPr lang="en-US" altLang="zh-CN" sz="2400" dirty="0">
                <a:solidFill>
                  <a:srgbClr val="0000FF"/>
                </a:solidFill>
                <a:latin typeface="Times New Roman" pitchFamily="18" charset="0"/>
                <a:cs typeface="Times New Roman" pitchFamily="18" charset="0"/>
              </a:rPr>
              <a:t>)</a:t>
            </a:r>
          </a:p>
          <a:p>
            <a:pPr>
              <a:spcBef>
                <a:spcPct val="50000"/>
              </a:spcBef>
            </a:pPr>
            <a:r>
              <a:rPr lang="en-US" altLang="zh-CN" sz="2400" dirty="0">
                <a:solidFill>
                  <a:srgbClr val="000000"/>
                </a:solidFill>
                <a:latin typeface="Times New Roman" pitchFamily="18" charset="0"/>
                <a:cs typeface="Times New Roman" pitchFamily="18" charset="0"/>
              </a:rPr>
              <a:t>K[Pt(C</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H</a:t>
            </a:r>
            <a:r>
              <a:rPr lang="en-US" altLang="zh-CN" sz="2400" baseline="-25000" dirty="0">
                <a:solidFill>
                  <a:srgbClr val="000000"/>
                </a:solidFill>
                <a:latin typeface="Times New Roman" pitchFamily="18" charset="0"/>
                <a:cs typeface="Times New Roman" pitchFamily="18" charset="0"/>
              </a:rPr>
              <a:t>4</a:t>
            </a:r>
            <a:r>
              <a:rPr lang="en-US" altLang="zh-CN" sz="2400" dirty="0">
                <a:solidFill>
                  <a:srgbClr val="000000"/>
                </a:solidFill>
                <a:latin typeface="Times New Roman" pitchFamily="18" charset="0"/>
                <a:cs typeface="Times New Roman" pitchFamily="18" charset="0"/>
              </a:rPr>
              <a:t>)Cl</a:t>
            </a:r>
            <a:r>
              <a:rPr lang="en-US" altLang="zh-CN" sz="2400" baseline="-25000" dirty="0">
                <a:solidFill>
                  <a:srgbClr val="000000"/>
                </a:solidFill>
                <a:latin typeface="Times New Roman" pitchFamily="18" charset="0"/>
                <a:cs typeface="Times New Roman" pitchFamily="18" charset="0"/>
              </a:rPr>
              <a:t>3</a:t>
            </a:r>
            <a:r>
              <a:rPr lang="en-US" altLang="zh-CN" sz="2400" dirty="0">
                <a:solidFill>
                  <a:srgbClr val="000000"/>
                </a:solidFill>
                <a:latin typeface="Times New Roman" pitchFamily="18" charset="0"/>
                <a:cs typeface="Times New Roman" pitchFamily="18" charset="0"/>
              </a:rPr>
              <a:t>] </a:t>
            </a:r>
            <a:r>
              <a:rPr lang="zh-CN" altLang="en-US" sz="2400" dirty="0">
                <a:solidFill>
                  <a:srgbClr val="000000"/>
                </a:solidFill>
                <a:latin typeface="Times New Roman" pitchFamily="18" charset="0"/>
                <a:cs typeface="Times New Roman" pitchFamily="18" charset="0"/>
              </a:rPr>
              <a:t>（</a:t>
            </a:r>
            <a:r>
              <a:rPr lang="en-US" altLang="zh-CN" sz="2400" dirty="0">
                <a:solidFill>
                  <a:srgbClr val="000000"/>
                </a:solidFill>
                <a:latin typeface="Times New Roman" pitchFamily="18" charset="0"/>
                <a:cs typeface="Times New Roman" pitchFamily="18" charset="0"/>
              </a:rPr>
              <a:t>W. </a:t>
            </a:r>
            <a:r>
              <a:rPr lang="en-US" altLang="zh-CN" sz="2400" dirty="0" err="1">
                <a:solidFill>
                  <a:srgbClr val="000000"/>
                </a:solidFill>
                <a:latin typeface="Times New Roman" pitchFamily="18" charset="0"/>
                <a:cs typeface="Times New Roman" pitchFamily="18" charset="0"/>
              </a:rPr>
              <a:t>C.Zeise</a:t>
            </a:r>
            <a:r>
              <a:rPr lang="en-US" altLang="zh-CN" sz="2400" dirty="0">
                <a:solidFill>
                  <a:srgbClr val="000000"/>
                </a:solidFill>
                <a:latin typeface="Times New Roman" pitchFamily="18" charset="0"/>
                <a:cs typeface="Times New Roman" pitchFamily="18" charset="0"/>
              </a:rPr>
              <a:t> salt</a:t>
            </a:r>
            <a:r>
              <a:rPr lang="zh-CN" altLang="en-US" sz="2400" dirty="0">
                <a:solidFill>
                  <a:srgbClr val="000000"/>
                </a:solidFill>
                <a:latin typeface="Times New Roman" pitchFamily="18" charset="0"/>
                <a:cs typeface="Times New Roman" pitchFamily="18" charset="0"/>
              </a:rPr>
              <a:t>）</a:t>
            </a:r>
            <a:r>
              <a:rPr lang="zh-CN" altLang="en-US" sz="2400" dirty="0">
                <a:latin typeface="Times New Roman" pitchFamily="18" charset="0"/>
                <a:cs typeface="Times New Roman" pitchFamily="18" charset="0"/>
              </a:rPr>
              <a:t> </a:t>
            </a:r>
          </a:p>
          <a:p>
            <a:pPr>
              <a:spcBef>
                <a:spcPct val="50000"/>
              </a:spcBef>
            </a:pPr>
            <a:r>
              <a:rPr lang="zh-CN" altLang="en-US" sz="2400" dirty="0">
                <a:solidFill>
                  <a:srgbClr val="0000FF"/>
                </a:solidFill>
                <a:latin typeface="Times New Roman" pitchFamily="18" charset="0"/>
                <a:cs typeface="Times New Roman" pitchFamily="18" charset="0"/>
              </a:rPr>
              <a:t>                        </a:t>
            </a:r>
            <a:r>
              <a:rPr lang="en-US" altLang="zh-CN" sz="2400" dirty="0">
                <a:solidFill>
                  <a:srgbClr val="0000FF"/>
                </a:solidFill>
                <a:latin typeface="Times New Roman" pitchFamily="18" charset="0"/>
                <a:cs typeface="Times New Roman" pitchFamily="18" charset="0"/>
              </a:rPr>
              <a:t>Pt</a:t>
            </a:r>
            <a:r>
              <a:rPr lang="en-US" altLang="zh-CN" sz="2400" baseline="30000" dirty="0">
                <a:solidFill>
                  <a:srgbClr val="0000FF"/>
                </a:solidFill>
                <a:latin typeface="Times New Roman" pitchFamily="18" charset="0"/>
                <a:cs typeface="Times New Roman" pitchFamily="18" charset="0"/>
              </a:rPr>
              <a:t>2+</a:t>
            </a:r>
            <a:r>
              <a:rPr lang="en-US" altLang="zh-CN" sz="2400" dirty="0">
                <a:solidFill>
                  <a:srgbClr val="0000FF"/>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sym typeface="Symbol" pitchFamily="18" charset="2"/>
              </a:rPr>
              <a:t></a:t>
            </a:r>
            <a:r>
              <a:rPr lang="en-US" altLang="zh-CN" sz="2400" dirty="0">
                <a:solidFill>
                  <a:srgbClr val="0000FF"/>
                </a:solidFill>
                <a:latin typeface="Times New Roman" pitchFamily="18" charset="0"/>
                <a:cs typeface="Times New Roman" pitchFamily="18" charset="0"/>
              </a:rPr>
              <a:t> C</a:t>
            </a:r>
            <a:r>
              <a:rPr lang="en-US" altLang="zh-CN" sz="2400" baseline="-25000" dirty="0">
                <a:solidFill>
                  <a:srgbClr val="0000FF"/>
                </a:solidFill>
                <a:latin typeface="Times New Roman" pitchFamily="18" charset="0"/>
                <a:cs typeface="Times New Roman" pitchFamily="18" charset="0"/>
              </a:rPr>
              <a:t>2</a:t>
            </a:r>
            <a:r>
              <a:rPr lang="en-US" altLang="zh-CN" sz="2400" dirty="0">
                <a:solidFill>
                  <a:srgbClr val="0000FF"/>
                </a:solidFill>
                <a:latin typeface="Times New Roman" pitchFamily="18" charset="0"/>
                <a:cs typeface="Times New Roman" pitchFamily="18" charset="0"/>
              </a:rPr>
              <a:t>H</a:t>
            </a:r>
            <a:r>
              <a:rPr lang="en-US" altLang="zh-CN" sz="2400" baseline="-25000" dirty="0">
                <a:solidFill>
                  <a:srgbClr val="0000FF"/>
                </a:solidFill>
                <a:latin typeface="Times New Roman" pitchFamily="18" charset="0"/>
                <a:cs typeface="Times New Roman" pitchFamily="18" charset="0"/>
              </a:rPr>
              <a:t>4      </a:t>
            </a:r>
            <a:r>
              <a:rPr lang="zh-CN" altLang="en-US" sz="2400" dirty="0">
                <a:solidFill>
                  <a:srgbClr val="FF0000"/>
                </a:solidFill>
                <a:latin typeface="Times New Roman" pitchFamily="18" charset="0"/>
                <a:cs typeface="Times New Roman" pitchFamily="18" charset="0"/>
              </a:rPr>
              <a:t>配位键</a:t>
            </a:r>
            <a:endParaRPr lang="zh-CN" altLang="en-US" sz="2400" baseline="-25000" dirty="0">
              <a:latin typeface="Times New Roman" pitchFamily="18" charset="0"/>
              <a:cs typeface="Times New Roman" pitchFamily="18" charset="0"/>
            </a:endParaRPr>
          </a:p>
          <a:p>
            <a:pPr>
              <a:spcBef>
                <a:spcPct val="50000"/>
              </a:spcBef>
            </a:pPr>
            <a:r>
              <a:rPr lang="zh-CN" altLang="en-US" sz="2400" dirty="0">
                <a:solidFill>
                  <a:srgbClr val="0000FF"/>
                </a:solidFill>
                <a:latin typeface="Times New Roman" pitchFamily="18" charset="0"/>
                <a:cs typeface="Times New Roman" pitchFamily="18" charset="0"/>
              </a:rPr>
              <a:t>                           </a:t>
            </a:r>
            <a:r>
              <a:rPr lang="en-US" altLang="zh-CN" sz="2400" dirty="0">
                <a:solidFill>
                  <a:srgbClr val="0000FF"/>
                </a:solidFill>
                <a:latin typeface="Times New Roman" pitchFamily="18" charset="0"/>
                <a:cs typeface="Times New Roman" pitchFamily="18" charset="0"/>
              </a:rPr>
              <a:t>(</a:t>
            </a:r>
            <a:r>
              <a:rPr lang="en-US" altLang="zh-CN" sz="2400" i="1" dirty="0">
                <a:solidFill>
                  <a:srgbClr val="0000FF"/>
                </a:solidFill>
                <a:latin typeface="Times New Roman" pitchFamily="18" charset="0"/>
                <a:cs typeface="Times New Roman" pitchFamily="18" charset="0"/>
              </a:rPr>
              <a:t>dsp</a:t>
            </a:r>
            <a:r>
              <a:rPr lang="en-US" altLang="zh-CN" sz="2400" baseline="30000" dirty="0">
                <a:solidFill>
                  <a:srgbClr val="0000FF"/>
                </a:solidFill>
                <a:latin typeface="Times New Roman" pitchFamily="18" charset="0"/>
                <a:cs typeface="Times New Roman" pitchFamily="18" charset="0"/>
              </a:rPr>
              <a:t>2 </a:t>
            </a:r>
            <a:r>
              <a:rPr lang="en-US" altLang="zh-CN" sz="2400" dirty="0">
                <a:solidFill>
                  <a:srgbClr val="0000FF"/>
                </a:solidFill>
                <a:latin typeface="Times New Roman" pitchFamily="18" charset="0"/>
                <a:cs typeface="Times New Roman" pitchFamily="18" charset="0"/>
              </a:rPr>
              <a:t>, </a:t>
            </a:r>
            <a:r>
              <a:rPr lang="zh-CN" altLang="en-US" sz="2400" dirty="0">
                <a:solidFill>
                  <a:srgbClr val="0000FF"/>
                </a:solidFill>
                <a:latin typeface="Times New Roman" pitchFamily="18" charset="0"/>
                <a:cs typeface="Times New Roman" pitchFamily="18" charset="0"/>
              </a:rPr>
              <a:t>空</a:t>
            </a:r>
            <a:r>
              <a:rPr lang="en-US" altLang="zh-CN" sz="2400" dirty="0">
                <a:solidFill>
                  <a:srgbClr val="0000FF"/>
                </a:solidFill>
                <a:latin typeface="Times New Roman" pitchFamily="18" charset="0"/>
                <a:cs typeface="Times New Roman" pitchFamily="18" charset="0"/>
              </a:rPr>
              <a:t>)</a:t>
            </a:r>
          </a:p>
          <a:p>
            <a:pPr>
              <a:spcBef>
                <a:spcPct val="50000"/>
              </a:spcBef>
            </a:pPr>
            <a:r>
              <a:rPr lang="en-US" altLang="zh-CN" sz="2400" dirty="0">
                <a:solidFill>
                  <a:srgbClr val="006600"/>
                </a:solidFill>
                <a:latin typeface="Times New Roman" pitchFamily="18" charset="0"/>
                <a:cs typeface="Times New Roman" pitchFamily="18" charset="0"/>
              </a:rPr>
              <a:t>Fe(C</a:t>
            </a:r>
            <a:r>
              <a:rPr lang="en-US" altLang="zh-CN" sz="2400" baseline="-25000" dirty="0">
                <a:solidFill>
                  <a:srgbClr val="006600"/>
                </a:solidFill>
                <a:latin typeface="Times New Roman" pitchFamily="18" charset="0"/>
                <a:cs typeface="Times New Roman" pitchFamily="18" charset="0"/>
              </a:rPr>
              <a:t>5</a:t>
            </a:r>
            <a:r>
              <a:rPr lang="en-US" altLang="zh-CN" sz="2400" dirty="0">
                <a:solidFill>
                  <a:srgbClr val="006600"/>
                </a:solidFill>
                <a:latin typeface="Times New Roman" pitchFamily="18" charset="0"/>
                <a:cs typeface="Times New Roman" pitchFamily="18" charset="0"/>
              </a:rPr>
              <a:t>H</a:t>
            </a:r>
            <a:r>
              <a:rPr lang="en-US" altLang="zh-CN" sz="2400" baseline="-25000" dirty="0">
                <a:solidFill>
                  <a:srgbClr val="006600"/>
                </a:solidFill>
                <a:latin typeface="Times New Roman" pitchFamily="18" charset="0"/>
                <a:cs typeface="Times New Roman" pitchFamily="18" charset="0"/>
              </a:rPr>
              <a:t>5</a:t>
            </a:r>
            <a:r>
              <a:rPr lang="en-US" altLang="zh-CN" sz="2400" dirty="0">
                <a:solidFill>
                  <a:srgbClr val="006600"/>
                </a:solidFill>
                <a:latin typeface="Times New Roman" pitchFamily="18" charset="0"/>
                <a:cs typeface="Times New Roman" pitchFamily="18" charset="0"/>
              </a:rPr>
              <a:t>)</a:t>
            </a:r>
            <a:r>
              <a:rPr lang="en-US" altLang="zh-CN" sz="2400" baseline="-25000" dirty="0">
                <a:solidFill>
                  <a:srgbClr val="006600"/>
                </a:solidFill>
                <a:latin typeface="Times New Roman" pitchFamily="18" charset="0"/>
                <a:cs typeface="Times New Roman" pitchFamily="18" charset="0"/>
              </a:rPr>
              <a:t>2 </a:t>
            </a:r>
            <a:r>
              <a:rPr lang="zh-CN" altLang="en-US" sz="2400" dirty="0">
                <a:latin typeface="Times New Roman" pitchFamily="18" charset="0"/>
                <a:cs typeface="Times New Roman" pitchFamily="18" charset="0"/>
              </a:rPr>
              <a:t>或</a:t>
            </a:r>
            <a:r>
              <a:rPr lang="en-US" altLang="zh-CN" sz="2400" dirty="0">
                <a:solidFill>
                  <a:srgbClr val="006600"/>
                </a:solidFill>
                <a:latin typeface="Times New Roman" pitchFamily="18" charset="0"/>
                <a:cs typeface="Times New Roman" pitchFamily="18" charset="0"/>
              </a:rPr>
              <a:t>Fe(Cp)</a:t>
            </a:r>
            <a:r>
              <a:rPr lang="en-US" altLang="zh-CN" sz="2400" baseline="-25000" dirty="0">
                <a:solidFill>
                  <a:srgbClr val="006600"/>
                </a:solidFill>
                <a:latin typeface="Times New Roman" pitchFamily="18" charset="0"/>
                <a:cs typeface="Times New Roman" pitchFamily="18" charset="0"/>
              </a:rPr>
              <a:t>2</a:t>
            </a:r>
            <a:r>
              <a:rPr lang="zh-CN" altLang="en-US" sz="2400" dirty="0">
                <a:solidFill>
                  <a:srgbClr val="000000"/>
                </a:solidFill>
                <a:latin typeface="Times New Roman" pitchFamily="18" charset="0"/>
                <a:cs typeface="Times New Roman" pitchFamily="18" charset="0"/>
              </a:rPr>
              <a:t>二茂铁（</a:t>
            </a:r>
            <a:r>
              <a:rPr lang="en-US" altLang="zh-CN" sz="2400" dirty="0" err="1">
                <a:solidFill>
                  <a:srgbClr val="000000"/>
                </a:solidFill>
                <a:latin typeface="Times New Roman" pitchFamily="18" charset="0"/>
                <a:cs typeface="Times New Roman" pitchFamily="18" charset="0"/>
              </a:rPr>
              <a:t>Ferrocene</a:t>
            </a:r>
            <a:r>
              <a:rPr lang="zh-CN" altLang="en-US" sz="2400" dirty="0">
                <a:solidFill>
                  <a:srgbClr val="000000"/>
                </a:solidFill>
                <a:latin typeface="Times New Roman" pitchFamily="18" charset="0"/>
                <a:cs typeface="Times New Roman" pitchFamily="18" charset="0"/>
              </a:rPr>
              <a:t>） </a:t>
            </a:r>
          </a:p>
          <a:p>
            <a:pPr>
              <a:spcBef>
                <a:spcPct val="50000"/>
              </a:spcBef>
            </a:pPr>
            <a:r>
              <a:rPr lang="zh-CN" altLang="en-US" sz="2400" dirty="0">
                <a:solidFill>
                  <a:srgbClr val="000000"/>
                </a:solidFill>
                <a:latin typeface="Times New Roman" pitchFamily="18" charset="0"/>
                <a:cs typeface="Times New Roman" pitchFamily="18" charset="0"/>
              </a:rPr>
              <a:t>                         </a:t>
            </a:r>
            <a:r>
              <a:rPr lang="en-US" altLang="zh-CN" sz="2400" dirty="0">
                <a:solidFill>
                  <a:srgbClr val="0000FF"/>
                </a:solidFill>
                <a:latin typeface="Times New Roman" pitchFamily="18" charset="0"/>
                <a:cs typeface="Times New Roman" pitchFamily="18" charset="0"/>
              </a:rPr>
              <a:t>Fe</a:t>
            </a:r>
            <a:r>
              <a:rPr lang="en-US" altLang="zh-CN" sz="2400" baseline="30000" dirty="0">
                <a:solidFill>
                  <a:srgbClr val="0000FF"/>
                </a:solidFill>
                <a:latin typeface="Times New Roman" pitchFamily="18" charset="0"/>
                <a:cs typeface="Times New Roman" pitchFamily="18" charset="0"/>
              </a:rPr>
              <a:t>2+</a:t>
            </a:r>
            <a:r>
              <a:rPr lang="en-US" altLang="zh-CN" sz="2400" dirty="0">
                <a:solidFill>
                  <a:srgbClr val="0000FF"/>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 </a:t>
            </a:r>
            <a:r>
              <a:rPr lang="en-US" altLang="zh-CN" sz="2400" dirty="0">
                <a:solidFill>
                  <a:srgbClr val="0000FF"/>
                </a:solidFill>
                <a:latin typeface="Times New Roman" pitchFamily="18" charset="0"/>
                <a:cs typeface="Times New Roman" pitchFamily="18" charset="0"/>
              </a:rPr>
              <a:t>C</a:t>
            </a:r>
            <a:r>
              <a:rPr lang="en-US" altLang="zh-CN" sz="2400" baseline="-25000" dirty="0">
                <a:solidFill>
                  <a:srgbClr val="0000FF"/>
                </a:solidFill>
                <a:latin typeface="Times New Roman" pitchFamily="18" charset="0"/>
                <a:cs typeface="Times New Roman" pitchFamily="18" charset="0"/>
              </a:rPr>
              <a:t>5</a:t>
            </a:r>
            <a:r>
              <a:rPr lang="en-US" altLang="zh-CN" sz="2400" dirty="0">
                <a:solidFill>
                  <a:srgbClr val="0000FF"/>
                </a:solidFill>
                <a:latin typeface="Times New Roman" pitchFamily="18" charset="0"/>
                <a:cs typeface="Times New Roman" pitchFamily="18" charset="0"/>
              </a:rPr>
              <a:t>H</a:t>
            </a:r>
            <a:r>
              <a:rPr lang="en-US" altLang="zh-CN" sz="2400" baseline="-25000" dirty="0">
                <a:solidFill>
                  <a:srgbClr val="0000FF"/>
                </a:solidFill>
                <a:latin typeface="Times New Roman" pitchFamily="18" charset="0"/>
                <a:cs typeface="Times New Roman" pitchFamily="18" charset="0"/>
              </a:rPr>
              <a:t>5</a:t>
            </a:r>
            <a:r>
              <a:rPr lang="en-US" altLang="zh-CN" sz="2400" baseline="30000" dirty="0">
                <a:solidFill>
                  <a:srgbClr val="0000FF"/>
                </a:solidFill>
                <a:latin typeface="Times New Roman" pitchFamily="18" charset="0"/>
                <a:cs typeface="Times New Roman" pitchFamily="18" charset="0"/>
              </a:rPr>
              <a:t>-     </a:t>
            </a:r>
            <a:r>
              <a:rPr lang="zh-CN" altLang="en-US" sz="2400" dirty="0">
                <a:solidFill>
                  <a:srgbClr val="FF0000"/>
                </a:solidFill>
                <a:latin typeface="Times New Roman" pitchFamily="18" charset="0"/>
                <a:cs typeface="Times New Roman" pitchFamily="18" charset="0"/>
              </a:rPr>
              <a:t>配位键</a:t>
            </a:r>
            <a:endParaRPr lang="zh-CN" altLang="en-US" sz="2400" baseline="30000" dirty="0">
              <a:solidFill>
                <a:srgbClr val="0000FF"/>
              </a:solidFill>
              <a:latin typeface="Times New Roman" pitchFamily="18" charset="0"/>
              <a:cs typeface="Times New Roman" pitchFamily="18" charset="0"/>
            </a:endParaRPr>
          </a:p>
          <a:p>
            <a:pPr>
              <a:spcBef>
                <a:spcPct val="50000"/>
              </a:spcBef>
            </a:pPr>
            <a:r>
              <a:rPr lang="zh-CN" altLang="en-US" sz="2400" dirty="0">
                <a:solidFill>
                  <a:srgbClr val="FF0000"/>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环戊二烯基阴离子</a:t>
            </a:r>
            <a:r>
              <a:rPr lang="zh-CN" altLang="en-US" sz="2400" dirty="0">
                <a:solidFill>
                  <a:srgbClr val="FF0000"/>
                </a:solidFill>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C</a:t>
            </a:r>
            <a:r>
              <a:rPr lang="en-US" altLang="zh-CN" sz="2400" baseline="-25000" dirty="0">
                <a:solidFill>
                  <a:srgbClr val="FF0000"/>
                </a:solidFill>
                <a:latin typeface="Times New Roman" pitchFamily="18" charset="0"/>
                <a:cs typeface="Times New Roman" pitchFamily="18" charset="0"/>
              </a:rPr>
              <a:t>5</a:t>
            </a:r>
            <a:r>
              <a:rPr lang="en-US" altLang="zh-CN" sz="2400" dirty="0">
                <a:solidFill>
                  <a:srgbClr val="FF0000"/>
                </a:solidFill>
                <a:latin typeface="Times New Roman" pitchFamily="18" charset="0"/>
                <a:cs typeface="Times New Roman" pitchFamily="18" charset="0"/>
              </a:rPr>
              <a:t>H</a:t>
            </a:r>
            <a:r>
              <a:rPr lang="en-US" altLang="zh-CN" sz="2400" baseline="-25000" dirty="0">
                <a:solidFill>
                  <a:srgbClr val="FF0000"/>
                </a:solidFill>
                <a:latin typeface="Times New Roman" pitchFamily="18" charset="0"/>
                <a:cs typeface="Times New Roman" pitchFamily="18" charset="0"/>
              </a:rPr>
              <a:t>5</a:t>
            </a:r>
            <a:r>
              <a:rPr lang="en-US" altLang="zh-CN" sz="2400" baseline="30000" dirty="0">
                <a:solidFill>
                  <a:srgbClr val="FF0000"/>
                </a:solidFill>
                <a:latin typeface="Times New Roman" pitchFamily="18" charset="0"/>
                <a:cs typeface="Times New Roman" pitchFamily="18" charset="0"/>
              </a:rPr>
              <a:t>-</a:t>
            </a:r>
            <a:r>
              <a:rPr lang="en-US" altLang="zh-CN" sz="2400" dirty="0">
                <a:solidFill>
                  <a:srgbClr val="FF0000"/>
                </a:solidFill>
                <a:latin typeface="Times New Roman" pitchFamily="18" charset="0"/>
                <a:cs typeface="Times New Roman" pitchFamily="18" charset="0"/>
              </a:rPr>
              <a:t> </a:t>
            </a:r>
            <a:r>
              <a:rPr lang="zh-CN" altLang="en-US" sz="2400" dirty="0">
                <a:latin typeface="Times New Roman" pitchFamily="18" charset="0"/>
                <a:cs typeface="Times New Roman" pitchFamily="18" charset="0"/>
              </a:rPr>
              <a:t>或 </a:t>
            </a:r>
            <a:r>
              <a:rPr lang="en-US" altLang="zh-CN" sz="2400" dirty="0">
                <a:solidFill>
                  <a:srgbClr val="FF0000"/>
                </a:solidFill>
                <a:latin typeface="Times New Roman" pitchFamily="18" charset="0"/>
                <a:cs typeface="Times New Roman" pitchFamily="18" charset="0"/>
              </a:rPr>
              <a:t>Cp</a:t>
            </a:r>
            <a:r>
              <a:rPr lang="en-US" altLang="zh-CN" sz="2400" baseline="30000" dirty="0">
                <a:solidFill>
                  <a:srgbClr val="FF0000"/>
                </a:solidFill>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a:t>
            </a:r>
            <a:endParaRPr lang="en-US" altLang="zh-CN" sz="2400" dirty="0">
              <a:solidFill>
                <a:srgbClr val="0000FF"/>
              </a:solidFill>
              <a:latin typeface="Times New Roman" pitchFamily="18" charset="0"/>
              <a:cs typeface="Times New Roman" pitchFamily="18" charset="0"/>
            </a:endParaRPr>
          </a:p>
        </p:txBody>
      </p:sp>
      <p:sp>
        <p:nvSpPr>
          <p:cNvPr id="8" name="灯片编号占位符 7"/>
          <p:cNvSpPr>
            <a:spLocks noGrp="1"/>
          </p:cNvSpPr>
          <p:nvPr>
            <p:ph type="sldNum" sz="quarter" idx="12"/>
          </p:nvPr>
        </p:nvSpPr>
        <p:spPr/>
        <p:txBody>
          <a:bodyPr/>
          <a:lstStyle/>
          <a:p>
            <a:pPr>
              <a:defRPr/>
            </a:pPr>
            <a:fld id="{EA22F68D-8FDD-47CE-AB41-88183EF542CE}"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52400" y="228600"/>
            <a:ext cx="8763000" cy="1040285"/>
          </a:xfrm>
          <a:prstGeom prst="rect">
            <a:avLst/>
          </a:prstGeom>
          <a:noFill/>
          <a:ln w="12700" cap="sq">
            <a:noFill/>
            <a:miter lim="800000"/>
            <a:headEnd type="none" w="sm" len="sm"/>
            <a:tailEnd type="none" w="sm" len="sm"/>
          </a:ln>
        </p:spPr>
        <p:txBody>
          <a:bodyPr wrap="square">
            <a:spAutoFit/>
          </a:bodyPr>
          <a:lstStyle/>
          <a:p>
            <a:pPr algn="just">
              <a:lnSpc>
                <a:spcPct val="110000"/>
              </a:lnSpc>
              <a:spcBef>
                <a:spcPct val="10000"/>
              </a:spcBef>
            </a:pPr>
            <a:r>
              <a:rPr kumimoji="1" lang="zh-CN" altLang="en-US" sz="2800" dirty="0" smtClean="0">
                <a:solidFill>
                  <a:srgbClr val="FF0000"/>
                </a:solidFill>
                <a:latin typeface="Times New Roman" pitchFamily="18" charset="0"/>
              </a:rPr>
              <a:t>中心原子：</a:t>
            </a:r>
            <a:r>
              <a:rPr kumimoji="1" lang="zh-CN" altLang="en-US" sz="2800" dirty="0" smtClean="0">
                <a:solidFill>
                  <a:schemeClr val="tx2"/>
                </a:solidFill>
                <a:latin typeface="Times New Roman" pitchFamily="18" charset="0"/>
              </a:rPr>
              <a:t>通常</a:t>
            </a:r>
            <a:r>
              <a:rPr kumimoji="1" lang="zh-CN" altLang="en-US" sz="2800" dirty="0">
                <a:solidFill>
                  <a:schemeClr val="tx2"/>
                </a:solidFill>
                <a:latin typeface="Times New Roman" pitchFamily="18" charset="0"/>
              </a:rPr>
              <a:t>是金属离子</a:t>
            </a:r>
            <a:r>
              <a:rPr kumimoji="1" lang="en-US" altLang="zh-CN" sz="2800" dirty="0">
                <a:solidFill>
                  <a:schemeClr val="tx2"/>
                </a:solidFill>
                <a:latin typeface="Times New Roman" pitchFamily="18" charset="0"/>
              </a:rPr>
              <a:t>(</a:t>
            </a:r>
            <a:r>
              <a:rPr kumimoji="1" lang="zh-CN" altLang="en-US" sz="2800" dirty="0">
                <a:solidFill>
                  <a:schemeClr val="tx2"/>
                </a:solidFill>
                <a:latin typeface="Times New Roman" pitchFamily="18" charset="0"/>
              </a:rPr>
              <a:t>原子</a:t>
            </a:r>
            <a:r>
              <a:rPr kumimoji="1" lang="en-US" altLang="zh-CN" sz="2800" dirty="0">
                <a:solidFill>
                  <a:schemeClr val="tx2"/>
                </a:solidFill>
                <a:latin typeface="Times New Roman" pitchFamily="18" charset="0"/>
              </a:rPr>
              <a:t>)</a:t>
            </a:r>
            <a:r>
              <a:rPr kumimoji="1" lang="zh-CN" altLang="en-US" sz="2800" dirty="0">
                <a:solidFill>
                  <a:schemeClr val="tx2"/>
                </a:solidFill>
                <a:latin typeface="Times New Roman" pitchFamily="18" charset="0"/>
              </a:rPr>
              <a:t>，也有少数是非金属元素，例如：</a:t>
            </a:r>
            <a:r>
              <a:rPr kumimoji="1" lang="en-US" altLang="zh-CN" sz="2800" dirty="0">
                <a:solidFill>
                  <a:schemeClr val="tx2"/>
                </a:solidFill>
                <a:latin typeface="Times New Roman" pitchFamily="18" charset="0"/>
              </a:rPr>
              <a:t>Cu</a:t>
            </a:r>
            <a:r>
              <a:rPr kumimoji="1" lang="en-US" altLang="zh-CN" sz="2800" baseline="30000" dirty="0">
                <a:solidFill>
                  <a:schemeClr val="tx2"/>
                </a:solidFill>
                <a:latin typeface="Times New Roman" pitchFamily="18" charset="0"/>
              </a:rPr>
              <a:t>2+</a:t>
            </a:r>
            <a:r>
              <a:rPr kumimoji="1" lang="zh-CN" altLang="en-US" sz="2800" dirty="0">
                <a:solidFill>
                  <a:schemeClr val="tx2"/>
                </a:solidFill>
                <a:latin typeface="Times New Roman" pitchFamily="18" charset="0"/>
              </a:rPr>
              <a:t>，</a:t>
            </a:r>
            <a:r>
              <a:rPr kumimoji="1" lang="en-US" altLang="zh-CN" sz="2800" dirty="0">
                <a:solidFill>
                  <a:schemeClr val="tx2"/>
                </a:solidFill>
                <a:latin typeface="Times New Roman" pitchFamily="18" charset="0"/>
              </a:rPr>
              <a:t>Ag</a:t>
            </a:r>
            <a:r>
              <a:rPr kumimoji="1" lang="en-US" altLang="zh-CN" sz="2800" baseline="30000" dirty="0">
                <a:solidFill>
                  <a:schemeClr val="tx2"/>
                </a:solidFill>
                <a:latin typeface="Times New Roman" pitchFamily="18" charset="0"/>
              </a:rPr>
              <a:t>+</a:t>
            </a:r>
            <a:r>
              <a:rPr kumimoji="1" lang="zh-CN" altLang="en-US" sz="2800" dirty="0">
                <a:solidFill>
                  <a:schemeClr val="tx2"/>
                </a:solidFill>
                <a:latin typeface="Times New Roman" pitchFamily="18" charset="0"/>
              </a:rPr>
              <a:t>，</a:t>
            </a:r>
            <a:r>
              <a:rPr kumimoji="1" lang="en-US" altLang="zh-CN" sz="2800" dirty="0">
                <a:solidFill>
                  <a:schemeClr val="tx2"/>
                </a:solidFill>
                <a:latin typeface="Times New Roman" pitchFamily="18" charset="0"/>
              </a:rPr>
              <a:t>Fe</a:t>
            </a:r>
            <a:r>
              <a:rPr kumimoji="1" lang="en-US" altLang="zh-CN" sz="2800" baseline="30000" dirty="0">
                <a:solidFill>
                  <a:schemeClr val="tx2"/>
                </a:solidFill>
                <a:latin typeface="Times New Roman" pitchFamily="18" charset="0"/>
              </a:rPr>
              <a:t>3+</a:t>
            </a:r>
            <a:r>
              <a:rPr kumimoji="1" lang="zh-CN" altLang="en-US" sz="2800" dirty="0">
                <a:solidFill>
                  <a:schemeClr val="tx2"/>
                </a:solidFill>
                <a:latin typeface="Times New Roman" pitchFamily="18" charset="0"/>
              </a:rPr>
              <a:t>，</a:t>
            </a:r>
            <a:r>
              <a:rPr kumimoji="1" lang="en-US" altLang="zh-CN" sz="2800" dirty="0">
                <a:solidFill>
                  <a:schemeClr val="tx2"/>
                </a:solidFill>
                <a:latin typeface="Times New Roman" pitchFamily="18" charset="0"/>
              </a:rPr>
              <a:t>Fe</a:t>
            </a:r>
            <a:r>
              <a:rPr kumimoji="1" lang="zh-CN" altLang="en-US" sz="2800" dirty="0">
                <a:solidFill>
                  <a:schemeClr val="tx2"/>
                </a:solidFill>
                <a:latin typeface="Times New Roman" pitchFamily="18" charset="0"/>
              </a:rPr>
              <a:t>，</a:t>
            </a:r>
            <a:r>
              <a:rPr kumimoji="1" lang="en-US" altLang="zh-CN" sz="2800" dirty="0">
                <a:solidFill>
                  <a:schemeClr val="tx2"/>
                </a:solidFill>
                <a:latin typeface="Times New Roman" pitchFamily="18" charset="0"/>
              </a:rPr>
              <a:t>Ni</a:t>
            </a:r>
            <a:r>
              <a:rPr kumimoji="1" lang="zh-CN" altLang="en-US" sz="2800" dirty="0">
                <a:solidFill>
                  <a:schemeClr val="tx2"/>
                </a:solidFill>
                <a:latin typeface="Times New Roman" pitchFamily="18" charset="0"/>
              </a:rPr>
              <a:t>，</a:t>
            </a:r>
            <a:r>
              <a:rPr kumimoji="1" lang="en-US" altLang="zh-CN" sz="2800" dirty="0" err="1">
                <a:solidFill>
                  <a:schemeClr val="tx2"/>
                </a:solidFill>
                <a:latin typeface="Times New Roman" pitchFamily="18" charset="0"/>
              </a:rPr>
              <a:t>B</a:t>
            </a:r>
            <a:r>
              <a:rPr kumimoji="1" lang="en-US" altLang="zh-CN" sz="2800" baseline="30000" dirty="0" err="1">
                <a:solidFill>
                  <a:schemeClr val="tx2"/>
                </a:solidFill>
                <a:latin typeface="Times New Roman" pitchFamily="18" charset="0"/>
              </a:rPr>
              <a:t>Ⅲ</a:t>
            </a:r>
            <a:r>
              <a:rPr kumimoji="1" lang="zh-CN" altLang="en-US" sz="2800" dirty="0">
                <a:solidFill>
                  <a:schemeClr val="tx2"/>
                </a:solidFill>
                <a:latin typeface="Times New Roman" pitchFamily="18" charset="0"/>
              </a:rPr>
              <a:t>，</a:t>
            </a:r>
            <a:r>
              <a:rPr kumimoji="1" lang="en-US" altLang="zh-CN" sz="2800" dirty="0" err="1">
                <a:solidFill>
                  <a:schemeClr val="tx2"/>
                </a:solidFill>
                <a:latin typeface="Times New Roman" pitchFamily="18" charset="0"/>
              </a:rPr>
              <a:t>P</a:t>
            </a:r>
            <a:r>
              <a:rPr kumimoji="1" lang="en-US" altLang="zh-CN" sz="2800" baseline="30000" dirty="0" err="1">
                <a:solidFill>
                  <a:schemeClr val="tx2"/>
                </a:solidFill>
                <a:latin typeface="Times New Roman" pitchFamily="18" charset="0"/>
              </a:rPr>
              <a:t>Ⅴ</a:t>
            </a:r>
            <a:r>
              <a:rPr kumimoji="1" lang="en-US" altLang="zh-CN" sz="2800" dirty="0">
                <a:solidFill>
                  <a:schemeClr val="tx2"/>
                </a:solidFill>
                <a:latin typeface="Times New Roman" pitchFamily="18" charset="0"/>
              </a:rPr>
              <a:t>……</a:t>
            </a:r>
            <a:endParaRPr kumimoji="1" lang="en-US" altLang="zh-CN" sz="2800" dirty="0">
              <a:latin typeface="Times New Roman" pitchFamily="18" charset="0"/>
            </a:endParaRPr>
          </a:p>
        </p:txBody>
      </p:sp>
      <p:sp>
        <p:nvSpPr>
          <p:cNvPr id="73731" name="Text Box 3"/>
          <p:cNvSpPr txBox="1">
            <a:spLocks noChangeArrowheads="1"/>
          </p:cNvSpPr>
          <p:nvPr/>
        </p:nvSpPr>
        <p:spPr bwMode="auto">
          <a:xfrm>
            <a:off x="152400" y="1533739"/>
            <a:ext cx="8763000" cy="1514261"/>
          </a:xfrm>
          <a:prstGeom prst="rect">
            <a:avLst/>
          </a:prstGeom>
          <a:noFill/>
          <a:ln w="9525">
            <a:noFill/>
            <a:miter lim="800000"/>
            <a:headEnd/>
            <a:tailEnd/>
          </a:ln>
        </p:spPr>
        <p:txBody>
          <a:bodyPr wrap="square">
            <a:spAutoFit/>
          </a:bodyPr>
          <a:lstStyle/>
          <a:p>
            <a:pPr algn="just">
              <a:lnSpc>
                <a:spcPct val="110000"/>
              </a:lnSpc>
              <a:spcBef>
                <a:spcPct val="10000"/>
              </a:spcBef>
            </a:pPr>
            <a:r>
              <a:rPr kumimoji="1" lang="zh-CN" altLang="en-US" sz="2800" dirty="0" smtClean="0">
                <a:solidFill>
                  <a:srgbClr val="FF0000"/>
                </a:solidFill>
                <a:latin typeface="Times New Roman" pitchFamily="18" charset="0"/>
              </a:rPr>
              <a:t>配体：</a:t>
            </a:r>
            <a:r>
              <a:rPr kumimoji="1" lang="zh-CN" altLang="en-US" sz="2800" dirty="0" smtClean="0">
                <a:latin typeface="Times New Roman" pitchFamily="18" charset="0"/>
              </a:rPr>
              <a:t>通常</a:t>
            </a:r>
            <a:r>
              <a:rPr kumimoji="1" lang="zh-CN" altLang="en-US" sz="2800" dirty="0">
                <a:latin typeface="Times New Roman" pitchFamily="18" charset="0"/>
              </a:rPr>
              <a:t>是非金属的阴离子或</a:t>
            </a:r>
            <a:r>
              <a:rPr kumimoji="1" lang="zh-CN" altLang="en-US" sz="2800" dirty="0" smtClean="0">
                <a:latin typeface="Times New Roman" pitchFamily="18" charset="0"/>
              </a:rPr>
              <a:t>分子</a:t>
            </a:r>
            <a:r>
              <a:rPr lang="zh-CN" altLang="en-US" sz="2800" dirty="0">
                <a:solidFill>
                  <a:srgbClr val="000000"/>
                </a:solidFill>
              </a:rPr>
              <a:t>（可</a:t>
            </a:r>
            <a:r>
              <a:rPr lang="zh-CN" altLang="en-US" sz="2800" dirty="0" smtClean="0">
                <a:solidFill>
                  <a:srgbClr val="0000FF"/>
                </a:solidFill>
              </a:rPr>
              <a:t>给出电子</a:t>
            </a:r>
            <a:r>
              <a:rPr lang="zh-CN" altLang="en-US" sz="2800" dirty="0" smtClean="0">
                <a:solidFill>
                  <a:srgbClr val="000000"/>
                </a:solidFill>
              </a:rPr>
              <a:t>）</a:t>
            </a:r>
            <a:r>
              <a:rPr kumimoji="1" lang="zh-CN" altLang="en-US" sz="2800" dirty="0" smtClean="0">
                <a:latin typeface="Times New Roman" pitchFamily="18" charset="0"/>
              </a:rPr>
              <a:t>，</a:t>
            </a:r>
            <a:r>
              <a:rPr kumimoji="1" lang="zh-CN" altLang="en-US" sz="2800" dirty="0">
                <a:latin typeface="Times New Roman" pitchFamily="18" charset="0"/>
              </a:rPr>
              <a:t>例如：</a:t>
            </a:r>
            <a:r>
              <a:rPr kumimoji="1" lang="en-US" altLang="zh-CN" sz="2800" dirty="0">
                <a:latin typeface="Times New Roman" pitchFamily="18" charset="0"/>
              </a:rPr>
              <a:t>F</a:t>
            </a:r>
            <a:r>
              <a:rPr kumimoji="1" lang="zh-CN" altLang="en-US" sz="2800" baseline="30000" dirty="0">
                <a:latin typeface="Times New Roman" pitchFamily="18" charset="0"/>
              </a:rPr>
              <a:t>－</a:t>
            </a:r>
            <a:r>
              <a:rPr kumimoji="1" lang="zh-CN" altLang="en-US" sz="2800" dirty="0">
                <a:latin typeface="Times New Roman" pitchFamily="18" charset="0"/>
              </a:rPr>
              <a:t>，</a:t>
            </a:r>
            <a:r>
              <a:rPr kumimoji="1" lang="en-US" altLang="zh-CN" sz="2800" dirty="0" err="1">
                <a:latin typeface="Times New Roman" pitchFamily="18" charset="0"/>
              </a:rPr>
              <a:t>Cl</a:t>
            </a:r>
            <a:r>
              <a:rPr kumimoji="1" lang="zh-CN" altLang="en-US" sz="2800" baseline="30000" dirty="0">
                <a:latin typeface="Times New Roman" pitchFamily="18" charset="0"/>
              </a:rPr>
              <a:t>－</a:t>
            </a:r>
            <a:r>
              <a:rPr kumimoji="1" lang="zh-CN" altLang="en-US" sz="2800" dirty="0">
                <a:latin typeface="Times New Roman" pitchFamily="18" charset="0"/>
              </a:rPr>
              <a:t>，</a:t>
            </a:r>
            <a:r>
              <a:rPr kumimoji="1" lang="en-US" altLang="zh-CN" sz="2800" dirty="0">
                <a:latin typeface="Times New Roman" pitchFamily="18" charset="0"/>
              </a:rPr>
              <a:t>Br</a:t>
            </a:r>
            <a:r>
              <a:rPr kumimoji="1" lang="zh-CN" altLang="en-US" sz="2800" baseline="30000" dirty="0">
                <a:latin typeface="Times New Roman" pitchFamily="18" charset="0"/>
              </a:rPr>
              <a:t>－</a:t>
            </a:r>
            <a:r>
              <a:rPr kumimoji="1" lang="zh-CN" altLang="en-US" sz="2800" dirty="0">
                <a:latin typeface="Times New Roman" pitchFamily="18" charset="0"/>
              </a:rPr>
              <a:t>，</a:t>
            </a:r>
            <a:r>
              <a:rPr kumimoji="1" lang="en-US" altLang="zh-CN" sz="2800" dirty="0">
                <a:latin typeface="Times New Roman" pitchFamily="18" charset="0"/>
              </a:rPr>
              <a:t>I</a:t>
            </a:r>
            <a:r>
              <a:rPr kumimoji="1" lang="zh-CN" altLang="en-US" sz="2800" baseline="30000" dirty="0">
                <a:latin typeface="Times New Roman" pitchFamily="18" charset="0"/>
              </a:rPr>
              <a:t>－</a:t>
            </a:r>
            <a:r>
              <a:rPr kumimoji="1" lang="zh-CN" altLang="en-US" sz="2800" dirty="0">
                <a:latin typeface="Times New Roman" pitchFamily="18" charset="0"/>
              </a:rPr>
              <a:t>，</a:t>
            </a:r>
            <a:r>
              <a:rPr kumimoji="1" lang="en-US" altLang="zh-CN" sz="2800" dirty="0">
                <a:latin typeface="Times New Roman" pitchFamily="18" charset="0"/>
              </a:rPr>
              <a:t>OH</a:t>
            </a:r>
            <a:r>
              <a:rPr kumimoji="1" lang="zh-CN" altLang="en-US" sz="2800" baseline="30000" dirty="0">
                <a:latin typeface="Times New Roman" pitchFamily="18" charset="0"/>
              </a:rPr>
              <a:t>－</a:t>
            </a:r>
            <a:r>
              <a:rPr kumimoji="1" lang="zh-CN" altLang="en-US" sz="2800" dirty="0">
                <a:latin typeface="Times New Roman" pitchFamily="18" charset="0"/>
              </a:rPr>
              <a:t>，</a:t>
            </a:r>
            <a:r>
              <a:rPr kumimoji="1" lang="en-US" altLang="zh-CN" sz="2800" dirty="0">
                <a:latin typeface="Times New Roman" pitchFamily="18" charset="0"/>
              </a:rPr>
              <a:t>CN</a:t>
            </a:r>
            <a:r>
              <a:rPr kumimoji="1" lang="zh-CN" altLang="en-US" sz="2800" baseline="30000" dirty="0">
                <a:latin typeface="Times New Roman" pitchFamily="18" charset="0"/>
              </a:rPr>
              <a:t>－</a:t>
            </a:r>
            <a:r>
              <a:rPr kumimoji="1" lang="zh-CN" altLang="en-US" sz="2800" dirty="0">
                <a:latin typeface="Times New Roman" pitchFamily="18" charset="0"/>
              </a:rPr>
              <a:t>，</a:t>
            </a:r>
            <a:r>
              <a:rPr kumimoji="1" lang="en-US" altLang="zh-CN" sz="2800" dirty="0">
                <a:latin typeface="Times New Roman" pitchFamily="18" charset="0"/>
              </a:rPr>
              <a:t>H</a:t>
            </a:r>
            <a:r>
              <a:rPr kumimoji="1" lang="en-US" altLang="zh-CN" sz="2800" baseline="-25000" dirty="0">
                <a:latin typeface="Times New Roman" pitchFamily="18" charset="0"/>
              </a:rPr>
              <a:t>2</a:t>
            </a:r>
            <a:r>
              <a:rPr kumimoji="1" lang="en-US" altLang="zh-CN" sz="2800" dirty="0">
                <a:latin typeface="Times New Roman" pitchFamily="18" charset="0"/>
              </a:rPr>
              <a:t>O</a:t>
            </a:r>
            <a:r>
              <a:rPr kumimoji="1" lang="zh-CN" altLang="en-US" sz="2800" dirty="0">
                <a:latin typeface="Times New Roman" pitchFamily="18" charset="0"/>
              </a:rPr>
              <a:t>，</a:t>
            </a:r>
            <a:r>
              <a:rPr kumimoji="1" lang="en-US" altLang="zh-CN" sz="2800" dirty="0">
                <a:latin typeface="Times New Roman" pitchFamily="18" charset="0"/>
              </a:rPr>
              <a:t>NH</a:t>
            </a:r>
            <a:r>
              <a:rPr kumimoji="1" lang="en-US" altLang="zh-CN" sz="2800" baseline="-25000" dirty="0">
                <a:latin typeface="Times New Roman" pitchFamily="18" charset="0"/>
              </a:rPr>
              <a:t>3</a:t>
            </a:r>
            <a:r>
              <a:rPr kumimoji="1" lang="zh-CN" altLang="en-US" sz="2800" dirty="0">
                <a:latin typeface="Times New Roman" pitchFamily="18" charset="0"/>
              </a:rPr>
              <a:t>，</a:t>
            </a:r>
            <a:r>
              <a:rPr kumimoji="1" lang="en-US" altLang="zh-CN" sz="2800" dirty="0">
                <a:latin typeface="Times New Roman" pitchFamily="18" charset="0"/>
              </a:rPr>
              <a:t>CO</a:t>
            </a:r>
            <a:r>
              <a:rPr kumimoji="1" lang="en-US" altLang="zh-CN" sz="2800" dirty="0">
                <a:solidFill>
                  <a:schemeClr val="tx2"/>
                </a:solidFill>
                <a:latin typeface="Times New Roman" pitchFamily="18" charset="0"/>
              </a:rPr>
              <a:t>……</a:t>
            </a:r>
          </a:p>
        </p:txBody>
      </p:sp>
      <p:sp>
        <p:nvSpPr>
          <p:cNvPr id="7" name="Text Box 5"/>
          <p:cNvSpPr txBox="1">
            <a:spLocks noChangeArrowheads="1"/>
          </p:cNvSpPr>
          <p:nvPr/>
        </p:nvSpPr>
        <p:spPr bwMode="auto">
          <a:xfrm>
            <a:off x="152400" y="3276600"/>
            <a:ext cx="8763000" cy="3108543"/>
          </a:xfrm>
          <a:prstGeom prst="rect">
            <a:avLst/>
          </a:prstGeom>
          <a:noFill/>
          <a:ln w="9525">
            <a:noFill/>
            <a:miter lim="800000"/>
            <a:headEnd/>
            <a:tailEnd/>
          </a:ln>
        </p:spPr>
        <p:txBody>
          <a:bodyPr wrap="square">
            <a:spAutoFit/>
          </a:bodyPr>
          <a:lstStyle/>
          <a:p>
            <a:pPr algn="just"/>
            <a:r>
              <a:rPr lang="zh-CN" altLang="en-US" sz="2800" dirty="0" smtClean="0">
                <a:solidFill>
                  <a:srgbClr val="FF0000"/>
                </a:solidFill>
                <a:latin typeface="Times New Roman" pitchFamily="18" charset="0"/>
                <a:cs typeface="Times New Roman" pitchFamily="18" charset="0"/>
              </a:rPr>
              <a:t>配位原子：</a:t>
            </a:r>
            <a:r>
              <a:rPr lang="zh-CN" altLang="en-US" sz="2800" dirty="0" smtClean="0">
                <a:solidFill>
                  <a:srgbClr val="000000"/>
                </a:solidFill>
                <a:latin typeface="Times New Roman" pitchFamily="18" charset="0"/>
                <a:cs typeface="Times New Roman" pitchFamily="18" charset="0"/>
              </a:rPr>
              <a:t>配</a:t>
            </a:r>
            <a:r>
              <a:rPr lang="zh-CN" altLang="en-US" sz="2800" dirty="0">
                <a:solidFill>
                  <a:srgbClr val="000000"/>
                </a:solidFill>
                <a:latin typeface="Times New Roman" pitchFamily="18" charset="0"/>
                <a:cs typeface="Times New Roman" pitchFamily="18" charset="0"/>
              </a:rPr>
              <a:t>位体分子中，</a:t>
            </a:r>
            <a:r>
              <a:rPr lang="zh-CN" altLang="en-US" sz="2800" dirty="0">
                <a:solidFill>
                  <a:srgbClr val="0000FF"/>
                </a:solidFill>
                <a:latin typeface="Times New Roman" pitchFamily="18" charset="0"/>
                <a:cs typeface="Times New Roman" pitchFamily="18" charset="0"/>
              </a:rPr>
              <a:t>直接与中心离 子（原子）结合的原子</a:t>
            </a:r>
            <a:r>
              <a:rPr lang="zh-CN" altLang="en-US" sz="2800" dirty="0" smtClean="0">
                <a:solidFill>
                  <a:srgbClr val="000000"/>
                </a:solidFill>
                <a:latin typeface="Times New Roman" pitchFamily="18" charset="0"/>
                <a:cs typeface="Times New Roman" pitchFamily="18" charset="0"/>
              </a:rPr>
              <a:t>。</a:t>
            </a:r>
            <a:r>
              <a:rPr kumimoji="1" lang="zh-CN" altLang="en-US" sz="2800" dirty="0">
                <a:solidFill>
                  <a:srgbClr val="000000"/>
                </a:solidFill>
                <a:latin typeface="Times New Roman" pitchFamily="18" charset="0"/>
                <a:cs typeface="Times New Roman" pitchFamily="18" charset="0"/>
              </a:rPr>
              <a:t>如配体</a:t>
            </a:r>
            <a:r>
              <a:rPr kumimoji="1" lang="en-US" altLang="zh-CN" sz="2800" dirty="0">
                <a:solidFill>
                  <a:srgbClr val="000000"/>
                </a:solidFill>
                <a:latin typeface="Times New Roman" pitchFamily="18" charset="0"/>
                <a:cs typeface="Times New Roman" pitchFamily="18" charset="0"/>
              </a:rPr>
              <a:t>NH</a:t>
            </a:r>
            <a:r>
              <a:rPr kumimoji="1" lang="en-US" altLang="zh-CN" sz="2800" baseline="-25000" dirty="0">
                <a:solidFill>
                  <a:srgbClr val="000000"/>
                </a:solidFill>
                <a:latin typeface="Times New Roman" pitchFamily="18" charset="0"/>
                <a:cs typeface="Times New Roman" pitchFamily="18" charset="0"/>
              </a:rPr>
              <a:t>3</a:t>
            </a:r>
            <a:r>
              <a:rPr kumimoji="1" lang="zh-CN" altLang="en-US" sz="2800" dirty="0">
                <a:solidFill>
                  <a:srgbClr val="000000"/>
                </a:solidFill>
                <a:latin typeface="Times New Roman" pitchFamily="18" charset="0"/>
                <a:cs typeface="Times New Roman" pitchFamily="18" charset="0"/>
              </a:rPr>
              <a:t>中的</a:t>
            </a:r>
            <a:r>
              <a:rPr kumimoji="1" lang="en-US" altLang="zh-CN" sz="2800" dirty="0">
                <a:solidFill>
                  <a:srgbClr val="000000"/>
                </a:solidFill>
                <a:latin typeface="Times New Roman" pitchFamily="18" charset="0"/>
                <a:cs typeface="Times New Roman" pitchFamily="18" charset="0"/>
              </a:rPr>
              <a:t>N</a:t>
            </a:r>
            <a:r>
              <a:rPr kumimoji="1" lang="zh-CN" altLang="en-US" sz="2800" dirty="0">
                <a:solidFill>
                  <a:srgbClr val="000000"/>
                </a:solidFill>
                <a:latin typeface="Times New Roman" pitchFamily="18" charset="0"/>
                <a:cs typeface="Times New Roman" pitchFamily="18" charset="0"/>
              </a:rPr>
              <a:t>，</a:t>
            </a:r>
            <a:r>
              <a:rPr kumimoji="1" lang="en-US" altLang="zh-CN" sz="2800" dirty="0">
                <a:solidFill>
                  <a:srgbClr val="000000"/>
                </a:solidFill>
                <a:latin typeface="Times New Roman" pitchFamily="18" charset="0"/>
                <a:cs typeface="Times New Roman" pitchFamily="18" charset="0"/>
              </a:rPr>
              <a:t>H</a:t>
            </a:r>
            <a:r>
              <a:rPr kumimoji="1" lang="en-US" altLang="zh-CN" sz="2800" baseline="-25000" dirty="0">
                <a:solidFill>
                  <a:srgbClr val="000000"/>
                </a:solidFill>
                <a:latin typeface="Times New Roman" pitchFamily="18" charset="0"/>
                <a:cs typeface="Times New Roman" pitchFamily="18" charset="0"/>
              </a:rPr>
              <a:t>2</a:t>
            </a:r>
            <a:r>
              <a:rPr kumimoji="1" lang="en-US" altLang="zh-CN" sz="2800" dirty="0">
                <a:solidFill>
                  <a:srgbClr val="000000"/>
                </a:solidFill>
                <a:latin typeface="Times New Roman" pitchFamily="18" charset="0"/>
                <a:cs typeface="Times New Roman" pitchFamily="18" charset="0"/>
              </a:rPr>
              <a:t>O</a:t>
            </a:r>
            <a:r>
              <a:rPr kumimoji="1" lang="zh-CN" altLang="en-US" sz="2800" dirty="0">
                <a:solidFill>
                  <a:srgbClr val="000000"/>
                </a:solidFill>
                <a:latin typeface="Times New Roman" pitchFamily="18" charset="0"/>
                <a:cs typeface="Times New Roman" pitchFamily="18" charset="0"/>
              </a:rPr>
              <a:t>中的</a:t>
            </a:r>
            <a:r>
              <a:rPr kumimoji="1" lang="en-US" altLang="zh-CN" sz="2800" dirty="0">
                <a:solidFill>
                  <a:srgbClr val="000000"/>
                </a:solidFill>
                <a:latin typeface="Times New Roman" pitchFamily="18" charset="0"/>
                <a:cs typeface="Times New Roman" pitchFamily="18" charset="0"/>
              </a:rPr>
              <a:t>O</a:t>
            </a:r>
            <a:r>
              <a:rPr kumimoji="1" lang="zh-CN" altLang="en-US" sz="2800" dirty="0">
                <a:solidFill>
                  <a:srgbClr val="000000"/>
                </a:solidFill>
                <a:latin typeface="Times New Roman" pitchFamily="18" charset="0"/>
                <a:cs typeface="Times New Roman" pitchFamily="18" charset="0"/>
              </a:rPr>
              <a:t>，</a:t>
            </a:r>
            <a:r>
              <a:rPr kumimoji="1" lang="en-US" altLang="zh-CN" sz="2800" dirty="0">
                <a:solidFill>
                  <a:srgbClr val="000000"/>
                </a:solidFill>
                <a:latin typeface="Times New Roman" pitchFamily="18" charset="0"/>
                <a:cs typeface="Times New Roman" pitchFamily="18" charset="0"/>
              </a:rPr>
              <a:t>CO</a:t>
            </a:r>
            <a:r>
              <a:rPr kumimoji="1" lang="zh-CN" altLang="en-US" sz="2800" dirty="0">
                <a:solidFill>
                  <a:srgbClr val="000000"/>
                </a:solidFill>
                <a:latin typeface="Times New Roman" pitchFamily="18" charset="0"/>
                <a:cs typeface="Times New Roman" pitchFamily="18" charset="0"/>
              </a:rPr>
              <a:t>中的</a:t>
            </a:r>
            <a:r>
              <a:rPr kumimoji="1" lang="en-US" altLang="zh-CN" sz="2800" dirty="0">
                <a:solidFill>
                  <a:srgbClr val="000000"/>
                </a:solidFill>
                <a:latin typeface="Times New Roman" pitchFamily="18" charset="0"/>
                <a:cs typeface="Times New Roman" pitchFamily="18" charset="0"/>
              </a:rPr>
              <a:t>C</a:t>
            </a:r>
            <a:r>
              <a:rPr kumimoji="1" lang="zh-CN" altLang="en-US" sz="2800" dirty="0">
                <a:solidFill>
                  <a:srgbClr val="000000"/>
                </a:solidFill>
                <a:latin typeface="Times New Roman" pitchFamily="18" charset="0"/>
                <a:cs typeface="Times New Roman" pitchFamily="18" charset="0"/>
              </a:rPr>
              <a:t>，</a:t>
            </a:r>
            <a:r>
              <a:rPr kumimoji="1" lang="en-US" altLang="zh-CN" sz="2800" dirty="0">
                <a:solidFill>
                  <a:srgbClr val="000000"/>
                </a:solidFill>
                <a:latin typeface="Times New Roman" pitchFamily="18" charset="0"/>
                <a:cs typeface="Times New Roman" pitchFamily="18" charset="0"/>
              </a:rPr>
              <a:t>NH</a:t>
            </a:r>
            <a:r>
              <a:rPr kumimoji="1" lang="en-US" altLang="zh-CN" sz="2800" baseline="-25000" dirty="0">
                <a:solidFill>
                  <a:srgbClr val="000000"/>
                </a:solidFill>
                <a:latin typeface="Times New Roman" pitchFamily="18" charset="0"/>
                <a:cs typeface="Times New Roman" pitchFamily="18" charset="0"/>
              </a:rPr>
              <a:t>2</a:t>
            </a:r>
            <a:r>
              <a:rPr kumimoji="1" lang="en-US" altLang="zh-CN" sz="2800" dirty="0">
                <a:solidFill>
                  <a:srgbClr val="000000"/>
                </a:solidFill>
                <a:latin typeface="Times New Roman" pitchFamily="18" charset="0"/>
                <a:cs typeface="Times New Roman" pitchFamily="18" charset="0"/>
              </a:rPr>
              <a:t>CH</a:t>
            </a:r>
            <a:r>
              <a:rPr kumimoji="1" lang="en-US" altLang="zh-CN" sz="2800" baseline="-25000" dirty="0">
                <a:solidFill>
                  <a:srgbClr val="000000"/>
                </a:solidFill>
                <a:latin typeface="Times New Roman" pitchFamily="18" charset="0"/>
                <a:cs typeface="Times New Roman" pitchFamily="18" charset="0"/>
              </a:rPr>
              <a:t>2</a:t>
            </a:r>
            <a:r>
              <a:rPr kumimoji="1" lang="en-US" altLang="zh-CN" sz="2800" dirty="0">
                <a:solidFill>
                  <a:srgbClr val="000000"/>
                </a:solidFill>
                <a:latin typeface="Times New Roman" pitchFamily="18" charset="0"/>
                <a:cs typeface="Times New Roman" pitchFamily="18" charset="0"/>
              </a:rPr>
              <a:t>COO</a:t>
            </a:r>
            <a:r>
              <a:rPr kumimoji="1" lang="en-US" altLang="zh-CN" sz="2800" baseline="30000" dirty="0">
                <a:solidFill>
                  <a:srgbClr val="000000"/>
                </a:solidFill>
                <a:latin typeface="Times New Roman" pitchFamily="18" charset="0"/>
                <a:cs typeface="Times New Roman" pitchFamily="18" charset="0"/>
              </a:rPr>
              <a:t>–</a:t>
            </a:r>
            <a:r>
              <a:rPr kumimoji="1" lang="zh-CN" altLang="en-US" sz="2800" dirty="0">
                <a:solidFill>
                  <a:srgbClr val="000000"/>
                </a:solidFill>
                <a:latin typeface="Times New Roman" pitchFamily="18" charset="0"/>
                <a:cs typeface="Times New Roman" pitchFamily="18" charset="0"/>
              </a:rPr>
              <a:t>中的</a:t>
            </a:r>
            <a:r>
              <a:rPr kumimoji="1" lang="en-US" altLang="zh-CN" sz="2800" dirty="0">
                <a:solidFill>
                  <a:srgbClr val="000000"/>
                </a:solidFill>
                <a:latin typeface="Times New Roman" pitchFamily="18" charset="0"/>
                <a:cs typeface="Times New Roman" pitchFamily="18" charset="0"/>
              </a:rPr>
              <a:t>N</a:t>
            </a:r>
            <a:r>
              <a:rPr kumimoji="1" lang="zh-CN" altLang="en-US" sz="2800" dirty="0">
                <a:solidFill>
                  <a:srgbClr val="000000"/>
                </a:solidFill>
                <a:latin typeface="Times New Roman" pitchFamily="18" charset="0"/>
                <a:cs typeface="Times New Roman" pitchFamily="18" charset="0"/>
              </a:rPr>
              <a:t>和</a:t>
            </a:r>
            <a:r>
              <a:rPr kumimoji="1" lang="en-US" altLang="zh-CN" sz="2800" dirty="0">
                <a:solidFill>
                  <a:srgbClr val="000000"/>
                </a:solidFill>
                <a:latin typeface="Times New Roman" pitchFamily="18" charset="0"/>
                <a:cs typeface="Times New Roman" pitchFamily="18" charset="0"/>
              </a:rPr>
              <a:t>O</a:t>
            </a:r>
            <a:r>
              <a:rPr kumimoji="1" lang="zh-CN" altLang="en-US" sz="2800" dirty="0">
                <a:solidFill>
                  <a:srgbClr val="000000"/>
                </a:solidFill>
                <a:latin typeface="Times New Roman" pitchFamily="18" charset="0"/>
                <a:cs typeface="Times New Roman" pitchFamily="18" charset="0"/>
              </a:rPr>
              <a:t>等。</a:t>
            </a:r>
            <a:r>
              <a:rPr lang="zh-CN" altLang="en-US" sz="2800" dirty="0" smtClean="0">
                <a:solidFill>
                  <a:srgbClr val="000000"/>
                </a:solidFill>
                <a:latin typeface="Times New Roman" pitchFamily="18" charset="0"/>
                <a:cs typeface="Times New Roman" pitchFamily="18" charset="0"/>
              </a:rPr>
              <a:t>常见</a:t>
            </a:r>
            <a:r>
              <a:rPr lang="zh-CN" altLang="en-US" sz="2800" dirty="0">
                <a:solidFill>
                  <a:srgbClr val="000000"/>
                </a:solidFill>
                <a:latin typeface="Times New Roman" pitchFamily="18" charset="0"/>
                <a:cs typeface="Times New Roman" pitchFamily="18" charset="0"/>
              </a:rPr>
              <a:t>的有：</a:t>
            </a:r>
          </a:p>
          <a:p>
            <a:r>
              <a:rPr lang="zh-CN" altLang="en-US" sz="2800" dirty="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H</a:t>
            </a:r>
            <a:r>
              <a:rPr lang="en-US" altLang="zh-CN" sz="2800" baseline="300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    C    </a:t>
            </a:r>
            <a:r>
              <a:rPr lang="en-US" altLang="zh-CN" sz="2800" dirty="0" smtClean="0">
                <a:solidFill>
                  <a:srgbClr val="000000"/>
                </a:solidFill>
                <a:latin typeface="Times New Roman" pitchFamily="18" charset="0"/>
                <a:cs typeface="Times New Roman" pitchFamily="18" charset="0"/>
              </a:rPr>
              <a:t> N      O      </a:t>
            </a:r>
            <a:r>
              <a:rPr lang="en-US" altLang="zh-CN" sz="2800" dirty="0">
                <a:solidFill>
                  <a:srgbClr val="000000"/>
                </a:solidFill>
                <a:latin typeface="Times New Roman" pitchFamily="18" charset="0"/>
                <a:cs typeface="Times New Roman" pitchFamily="18" charset="0"/>
              </a:rPr>
              <a:t>F</a:t>
            </a:r>
          </a:p>
          <a:p>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P    </a:t>
            </a:r>
            <a:r>
              <a:rPr lang="en-US" altLang="zh-CN" sz="2800" dirty="0" smtClean="0">
                <a:solidFill>
                  <a:srgbClr val="000000"/>
                </a:solidFill>
                <a:latin typeface="Times New Roman" pitchFamily="18" charset="0"/>
                <a:cs typeface="Times New Roman" pitchFamily="18" charset="0"/>
              </a:rPr>
              <a:t>  S       </a:t>
            </a:r>
            <a:r>
              <a:rPr lang="en-US" altLang="zh-CN" sz="2800" dirty="0" err="1" smtClean="0">
                <a:solidFill>
                  <a:srgbClr val="000000"/>
                </a:solidFill>
                <a:latin typeface="Times New Roman" pitchFamily="18" charset="0"/>
                <a:cs typeface="Times New Roman" pitchFamily="18" charset="0"/>
              </a:rPr>
              <a:t>Cl</a:t>
            </a:r>
            <a:r>
              <a:rPr lang="en-US" altLang="zh-CN" sz="2800" dirty="0" smtClean="0">
                <a:solidFill>
                  <a:srgbClr val="000000"/>
                </a:solidFill>
                <a:latin typeface="Times New Roman" pitchFamily="18" charset="0"/>
                <a:cs typeface="Times New Roman" pitchFamily="18" charset="0"/>
              </a:rPr>
              <a:t> </a:t>
            </a:r>
            <a:endParaRPr lang="en-US" altLang="zh-CN" sz="2800" dirty="0">
              <a:solidFill>
                <a:srgbClr val="000000"/>
              </a:solidFill>
              <a:latin typeface="Times New Roman" pitchFamily="18" charset="0"/>
              <a:cs typeface="Times New Roman" pitchFamily="18" charset="0"/>
            </a:endParaRPr>
          </a:p>
          <a:p>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Se       Br  </a:t>
            </a:r>
            <a:endParaRPr lang="en-US" altLang="zh-CN" sz="2800" dirty="0">
              <a:solidFill>
                <a:srgbClr val="000000"/>
              </a:solidFill>
              <a:latin typeface="Times New Roman" pitchFamily="18" charset="0"/>
              <a:cs typeface="Times New Roman" pitchFamily="18" charset="0"/>
            </a:endParaRPr>
          </a:p>
          <a:p>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I</a:t>
            </a:r>
            <a:endParaRPr lang="en-US" altLang="zh-CN" sz="2800" dirty="0">
              <a:solidFill>
                <a:srgbClr val="000000"/>
              </a:solidFill>
              <a:latin typeface="Times New Roman" pitchFamily="18" charset="0"/>
              <a:cs typeface="Times New Roman" pitchFamily="18" charset="0"/>
            </a:endParaRPr>
          </a:p>
        </p:txBody>
      </p:sp>
      <p:sp>
        <p:nvSpPr>
          <p:cNvPr id="5" name="灯片编号占位符 4"/>
          <p:cNvSpPr>
            <a:spLocks noGrp="1"/>
          </p:cNvSpPr>
          <p:nvPr>
            <p:ph type="sldNum" sz="quarter" idx="12"/>
          </p:nvPr>
        </p:nvSpPr>
        <p:spPr/>
        <p:txBody>
          <a:bodyPr/>
          <a:lstStyle/>
          <a:p>
            <a:pPr>
              <a:defRPr/>
            </a:pPr>
            <a:fld id="{EA22F68D-8FDD-47CE-AB41-88183EF542CE}" type="slidenum">
              <a:rPr lang="en-US" altLang="zh-CN" smtClean="0"/>
              <a:pPr>
                <a:defRPr/>
              </a:pPr>
              <a:t>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1680</TotalTime>
  <Words>5595</Words>
  <Application>Microsoft Office PowerPoint</Application>
  <PresentationFormat>全屏显示(4:3)</PresentationFormat>
  <Paragraphs>540</Paragraphs>
  <Slides>70</Slides>
  <Notes>1</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70</vt:i4>
      </vt:variant>
    </vt:vector>
  </HeadingPairs>
  <TitlesOfParts>
    <vt:vector size="76" baseType="lpstr">
      <vt:lpstr>默认设计模板</vt:lpstr>
      <vt:lpstr>Image</vt:lpstr>
      <vt:lpstr>公式</vt:lpstr>
      <vt:lpstr>CS ChemDraw Drawing</vt:lpstr>
      <vt:lpstr>Equation</vt:lpstr>
      <vt:lpstr>Document</vt:lpstr>
      <vt:lpstr>第13章  配位化合物中的化学键</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一些配体的名称</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(3) 配位体的性质：光谱化学序列</vt:lpstr>
      <vt:lpstr>      中心离子的d电子从未分裂的d轨道（球形场）进入分裂后的d轨道，系统的总能量的下降值。</vt:lpstr>
      <vt:lpstr>(1)  *CFSE的计算</vt:lpstr>
      <vt:lpstr>幻灯片 57</vt:lpstr>
      <vt:lpstr>幻灯片 58</vt:lpstr>
      <vt:lpstr>幻灯片 59</vt:lpstr>
      <vt:lpstr>幻灯片 60</vt:lpstr>
      <vt:lpstr>八面体场的CFSE</vt:lpstr>
      <vt:lpstr>幻灯片 62</vt:lpstr>
      <vt:lpstr>幻灯片 63</vt:lpstr>
      <vt:lpstr>(3)  配合物的颜色</vt:lpstr>
      <vt:lpstr>幻灯片 65</vt:lpstr>
      <vt:lpstr>幻灯片 66</vt:lpstr>
      <vt:lpstr>幻灯片 67</vt:lpstr>
      <vt:lpstr>幻灯片 68</vt:lpstr>
      <vt:lpstr>幻灯片 69</vt:lpstr>
      <vt:lpstr>幻灯片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zhaocuie</dc:creator>
  <cp:lastModifiedBy>Administrator</cp:lastModifiedBy>
  <cp:revision>250</cp:revision>
  <cp:lastPrinted>1601-01-01T00:00:00Z</cp:lastPrinted>
  <dcterms:created xsi:type="dcterms:W3CDTF">1601-01-01T00:00:00Z</dcterms:created>
  <dcterms:modified xsi:type="dcterms:W3CDTF">2020-11-16T01:24:41Z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