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5" r:id="rId25"/>
    <p:sldId id="284" r:id="rId26"/>
    <p:sldId id="281" r:id="rId27"/>
    <p:sldId id="286" r:id="rId28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3399"/>
    <a:srgbClr val="00FF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6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00280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zh-CN" altLang="en-US" b="1" dirty="0"/>
              <a:t>第一问不少同学做错，主要原因没有考虑偏置电阻和输入电阻是并联的问题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11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0740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12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852939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13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8993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14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3851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15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28478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16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914913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zh-CN" altLang="en-US" b="1" dirty="0"/>
              <a:t>个别学生</a:t>
            </a:r>
            <a:r>
              <a:rPr lang="en-US" altLang="zh-CN" b="1" dirty="0"/>
              <a:t>BER</a:t>
            </a:r>
            <a:r>
              <a:rPr lang="zh-CN" altLang="en-US" b="1" dirty="0"/>
              <a:t>的要求没有搞清楚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17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158255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18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13119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19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171705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20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16097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注意单位，不少同学单位弄错</a:t>
            </a: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3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20727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21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4439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22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230453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23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559357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24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81102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25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4128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zh-CN" altLang="en-US" b="1" dirty="0"/>
              <a:t>注意波长的单位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4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58904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入射光功率个别学生求解错了</a:t>
            </a: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5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98381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6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4240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zh-CN" altLang="en-US" b="1" dirty="0"/>
              <a:t>不少同学单位换算弄错，输出电压算错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7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71529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8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1687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9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8824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10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6499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6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3" name="Rectangle 1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099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 bwMode="auto"/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1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099" name="文本框 4"/>
          <p:cNvSpPr txBox="1"/>
          <p:nvPr/>
        </p:nvSpPr>
        <p:spPr>
          <a:xfrm>
            <a:off x="1547664" y="2565400"/>
            <a:ext cx="6466835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光接收机、光放大器习题课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BA04AA-13C1-4F07-BAA3-5E906F76ED97}"/>
              </a:ext>
            </a:extLst>
          </p:cNvPr>
          <p:cNvSpPr txBox="1"/>
          <p:nvPr/>
        </p:nvSpPr>
        <p:spPr>
          <a:xfrm>
            <a:off x="6703856" y="5533782"/>
            <a:ext cx="1396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2021.12.31</a:t>
            </a:r>
            <a:endParaRPr lang="zh-CN" altLang="en-US" sz="21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10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061207"/>
            <a:ext cx="9001000" cy="53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200" b="1" dirty="0"/>
              <a:t>数据重建由哪几种电路构成？其任务是什么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27F24B-2E3E-46CF-8E25-8A13D8AC97A5}"/>
              </a:ext>
            </a:extLst>
          </p:cNvPr>
          <p:cNvSpPr/>
          <p:nvPr/>
        </p:nvSpPr>
        <p:spPr>
          <a:xfrm>
            <a:off x="683568" y="1844824"/>
            <a:ext cx="7560840" cy="1915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60000" algn="just">
              <a:lnSpc>
                <a:spcPct val="150000"/>
              </a:lnSpc>
              <a:spcAft>
                <a:spcPts val="2400"/>
              </a:spcAft>
            </a:pPr>
            <a:r>
              <a:rPr lang="zh-CN" altLang="zh-CN" sz="2100" b="1" kern="100" dirty="0">
                <a:solidFill>
                  <a:srgbClr val="FFC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答：光接收机的数据重建或恢复部分由一个判决电路和一个时</a:t>
            </a:r>
            <a:r>
              <a:rPr lang="en-US" altLang="zh-CN" sz="2100" b="1" kern="100" dirty="0">
                <a:solidFill>
                  <a:srgbClr val="FFC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zh-CN" altLang="zh-CN" sz="2100" b="1" kern="100" dirty="0">
                <a:solidFill>
                  <a:srgbClr val="FFC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钟恢复电路组成；</a:t>
            </a:r>
            <a:endParaRPr lang="en-US" altLang="zh-CN" sz="2100" b="1" kern="100" dirty="0">
              <a:solidFill>
                <a:srgbClr val="FFC000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marL="304800" indent="-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100" b="1" kern="100" dirty="0">
                <a:solidFill>
                  <a:srgbClr val="FFC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2100" b="1" kern="100" dirty="0">
                <a:solidFill>
                  <a:srgbClr val="FFC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其任务是把线性通道输出的升余弦波形恢复成数字信号。</a:t>
            </a:r>
          </a:p>
        </p:txBody>
      </p:sp>
    </p:spTree>
    <p:extLst>
      <p:ext uri="{BB962C8B-B14F-4D97-AF65-F5344CB8AC3E}">
        <p14:creationId xmlns:p14="http://schemas.microsoft.com/office/powerpoint/2010/main" val="36763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11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983506"/>
            <a:ext cx="8363272" cy="1365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高阻抗前置放大器的输入电阻为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M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，它与光检测器的偏置电阻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相匹配，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，计算未均衡时带宽；若采用互阻抗，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 k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，反馈环路的增益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400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，计算其带宽。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7CF519-838A-4F72-BBF1-CE7963819749}"/>
              </a:ext>
            </a:extLst>
          </p:cNvPr>
          <p:cNvSpPr/>
          <p:nvPr/>
        </p:nvSpPr>
        <p:spPr>
          <a:xfrm>
            <a:off x="418525" y="2492896"/>
            <a:ext cx="27350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解：由式（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4.2.1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）得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B4868C-D993-461B-9AD1-9DFEE0F8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996952"/>
            <a:ext cx="1368152" cy="6453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05B750-C4D0-41AA-BE3E-104580E3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996952"/>
            <a:ext cx="4714875" cy="6191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935DB8-79A1-48A3-A620-C0F7AA8307DF}"/>
              </a:ext>
            </a:extLst>
          </p:cNvPr>
          <p:cNvSpPr/>
          <p:nvPr/>
        </p:nvSpPr>
        <p:spPr>
          <a:xfrm>
            <a:off x="683568" y="3862789"/>
            <a:ext cx="69127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同理，当</a:t>
            </a:r>
            <a:r>
              <a:rPr lang="en-US" altLang="zh-CN" sz="2100" b="1" i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100" b="1" kern="100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=100 k</a:t>
            </a: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，反馈环路的增益</a:t>
            </a:r>
            <a:r>
              <a:rPr lang="en-US" altLang="zh-CN" sz="2100" b="1" i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 = 400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A3B1A7-3C5A-413F-B880-4E89060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522598"/>
            <a:ext cx="1457325" cy="600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FD640F-84FC-4CE8-A353-3A5FA7B58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737" y="4483381"/>
            <a:ext cx="4086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5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12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692696"/>
            <a:ext cx="8363272" cy="53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光接收机中存在哪些噪声？</a:t>
            </a:r>
            <a:r>
              <a:rPr lang="zh-CN" altLang="zh-CN" sz="2200" b="1" dirty="0"/>
              <a:t>图示</a:t>
            </a:r>
            <a:r>
              <a:rPr lang="zh-CN" altLang="en-US" sz="2200" b="1" dirty="0"/>
              <a:t>这些噪声分布。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7CF519-838A-4F72-BBF1-CE7963819749}"/>
              </a:ext>
            </a:extLst>
          </p:cNvPr>
          <p:cNvSpPr/>
          <p:nvPr/>
        </p:nvSpPr>
        <p:spPr>
          <a:xfrm>
            <a:off x="893191" y="1340768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答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576FEC-3C17-428B-8DD7-8E54FC38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6211"/>
            <a:ext cx="4169337" cy="1980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5DA6945-93CC-4288-9268-880A68F37CD8}"/>
              </a:ext>
            </a:extLst>
          </p:cNvPr>
          <p:cNvSpPr/>
          <p:nvPr/>
        </p:nvSpPr>
        <p:spPr>
          <a:xfrm>
            <a:off x="1331640" y="3774369"/>
            <a:ext cx="5256584" cy="80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量子噪声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、暗电流噪声、漏电流噪声、</a:t>
            </a:r>
            <a:r>
              <a:rPr lang="en-US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</a:rPr>
              <a:t>APD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倍增噪声、热噪声和放大器噪声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  </a:t>
            </a:r>
            <a:endParaRPr lang="zh-CN" altLang="en-US" sz="2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1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13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908720"/>
            <a:ext cx="8363272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、写出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光接收机与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APD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光接收机的信噪比表达式，分析在何种条件下何种光接收机信噪比占优势。</a:t>
            </a:r>
            <a:endParaRPr kumimoji="0" lang="zh-CN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7CF519-838A-4F72-BBF1-CE7963819749}"/>
              </a:ext>
            </a:extLst>
          </p:cNvPr>
          <p:cNvSpPr/>
          <p:nvPr/>
        </p:nvSpPr>
        <p:spPr>
          <a:xfrm>
            <a:off x="323528" y="1789366"/>
            <a:ext cx="347242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信噪比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endParaRPr lang="zh-CN" altLang="zh-CN" sz="2100" b="1" i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2BB441-8160-451B-9CC6-3524BD2F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92" y="2204864"/>
            <a:ext cx="4947812" cy="9129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11A9DB-01F1-4D73-AC21-2AE563463BD6}"/>
              </a:ext>
            </a:extLst>
          </p:cNvPr>
          <p:cNvSpPr/>
          <p:nvPr/>
        </p:nvSpPr>
        <p:spPr>
          <a:xfrm>
            <a:off x="395536" y="3481282"/>
            <a:ext cx="2544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散粒噪声限制下：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0454ED-CC57-454D-A75F-195E978E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1" y="3284984"/>
            <a:ext cx="3432379" cy="65339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5C30797-F9B8-4384-8EEE-41ED6822B25D}"/>
              </a:ext>
            </a:extLst>
          </p:cNvPr>
          <p:cNvSpPr/>
          <p:nvPr/>
        </p:nvSpPr>
        <p:spPr>
          <a:xfrm>
            <a:off x="395536" y="4221088"/>
            <a:ext cx="8551972" cy="40011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i="1" kern="100" dirty="0">
                <a:solidFill>
                  <a:srgbClr val="FFFF00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000" b="1" kern="100" dirty="0">
                <a:solidFill>
                  <a:srgbClr val="FFFF00"/>
                </a:solidFill>
                <a:latin typeface="Times New Roman" panose="02020603050405020304" pitchFamily="18" charset="0"/>
              </a:rPr>
              <a:t>随入射功率线性增加，且只与量子效率、光子能量和接收机带宽有关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B18106-03FC-4BE4-AF99-7C24D0CCAC24}"/>
              </a:ext>
            </a:extLst>
          </p:cNvPr>
          <p:cNvSpPr/>
          <p:nvPr/>
        </p:nvSpPr>
        <p:spPr>
          <a:xfrm>
            <a:off x="544781" y="4941168"/>
            <a:ext cx="2299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热</a:t>
            </a:r>
            <a:r>
              <a:rPr lang="zh-CN" altLang="zh-CN" sz="20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噪声限制下：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CCA45E-CAA8-4174-A803-E5B27E137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247" y="4869160"/>
            <a:ext cx="2736303" cy="82168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D738EEC-ABBE-44D3-923C-FD48976E19EB}"/>
              </a:ext>
            </a:extLst>
          </p:cNvPr>
          <p:cNvSpPr/>
          <p:nvPr/>
        </p:nvSpPr>
        <p:spPr>
          <a:xfrm>
            <a:off x="1043608" y="5837202"/>
            <a:ext cx="7416824" cy="40011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</a:t>
            </a:r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随入射功率平方倍变化，增加负载电阻可以提高信噪比</a:t>
            </a:r>
            <a:endParaRPr lang="zh-CN" altLang="zh-CN" sz="2000" b="1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0769FA8-90B0-4F25-B970-31672A0711C2}"/>
              </a:ext>
            </a:extLst>
          </p:cNvPr>
          <p:cNvSpPr/>
          <p:nvPr/>
        </p:nvSpPr>
        <p:spPr>
          <a:xfrm>
            <a:off x="395536" y="4101578"/>
            <a:ext cx="8291264" cy="55155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586B0C-EA63-45AE-ADB4-DC42A87FF858}"/>
              </a:ext>
            </a:extLst>
          </p:cNvPr>
          <p:cNvSpPr/>
          <p:nvPr/>
        </p:nvSpPr>
        <p:spPr>
          <a:xfrm>
            <a:off x="1043608" y="5837202"/>
            <a:ext cx="7272808" cy="41119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4" grpId="0"/>
      <p:bldP spid="5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14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836712"/>
            <a:ext cx="8363272" cy="9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、写出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光接收机与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APD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光接收机的信噪比表达式，分析在何种条件下何种光接收机信噪比占优势。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7CF519-838A-4F72-BBF1-CE7963819749}"/>
              </a:ext>
            </a:extLst>
          </p:cNvPr>
          <p:cNvSpPr/>
          <p:nvPr/>
        </p:nvSpPr>
        <p:spPr>
          <a:xfrm>
            <a:off x="755576" y="1772816"/>
            <a:ext cx="300595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APD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信噪比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endParaRPr lang="zh-CN" altLang="zh-CN" sz="2100" b="1" i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1A9DB-01F1-4D73-AC21-2AE563463BD6}"/>
              </a:ext>
            </a:extLst>
          </p:cNvPr>
          <p:cNvSpPr/>
          <p:nvPr/>
        </p:nvSpPr>
        <p:spPr>
          <a:xfrm>
            <a:off x="251520" y="3212976"/>
            <a:ext cx="26597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散粒噪声限制下：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C30797-F9B8-4384-8EEE-41ED6822B25D}"/>
              </a:ext>
            </a:extLst>
          </p:cNvPr>
          <p:cNvSpPr/>
          <p:nvPr/>
        </p:nvSpPr>
        <p:spPr>
          <a:xfrm>
            <a:off x="2209815" y="4221088"/>
            <a:ext cx="4306401" cy="40011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相比较与</a:t>
            </a:r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降低了</a:t>
            </a:r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i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endParaRPr lang="zh-CN" altLang="zh-CN" sz="2000" b="1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B18106-03FC-4BE4-AF99-7C24D0CCAC24}"/>
              </a:ext>
            </a:extLst>
          </p:cNvPr>
          <p:cNvSpPr/>
          <p:nvPr/>
        </p:nvSpPr>
        <p:spPr>
          <a:xfrm>
            <a:off x="544781" y="4797152"/>
            <a:ext cx="2299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热</a:t>
            </a:r>
            <a:r>
              <a:rPr lang="zh-CN" altLang="zh-CN" sz="20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噪声限制下：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738EEC-ABBE-44D3-923C-FD48976E19EB}"/>
              </a:ext>
            </a:extLst>
          </p:cNvPr>
          <p:cNvSpPr/>
          <p:nvPr/>
        </p:nvSpPr>
        <p:spPr>
          <a:xfrm>
            <a:off x="2508642" y="5765194"/>
            <a:ext cx="3575526" cy="40011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相比较与</a:t>
            </a:r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提高</a:t>
            </a:r>
            <a:r>
              <a:rPr lang="zh-CN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i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endParaRPr lang="zh-CN" altLang="zh-CN" sz="2000" b="1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E5FC7D-427A-44BE-B041-FED1953F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94" y="2276872"/>
            <a:ext cx="5095875" cy="828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22FEAAD-5933-4392-BCCE-268E62E71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851" y="3286497"/>
            <a:ext cx="3476625" cy="7905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AB4FCEC-1239-4F5A-969C-D6D01E1EB90C}"/>
              </a:ext>
            </a:extLst>
          </p:cNvPr>
          <p:cNvSpPr/>
          <p:nvPr/>
        </p:nvSpPr>
        <p:spPr>
          <a:xfrm>
            <a:off x="5796136" y="3935808"/>
            <a:ext cx="144016" cy="141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1B8FB3-6B21-4F22-B9DF-3151572AB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4759133"/>
            <a:ext cx="3082082" cy="83010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BA27779-79C4-43A8-B029-440E05B1D3AF}"/>
              </a:ext>
            </a:extLst>
          </p:cNvPr>
          <p:cNvSpPr/>
          <p:nvPr/>
        </p:nvSpPr>
        <p:spPr>
          <a:xfrm>
            <a:off x="2209815" y="4149080"/>
            <a:ext cx="4306401" cy="51288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645153F-5BDF-47E3-8111-7AD94D8705D5}"/>
              </a:ext>
            </a:extLst>
          </p:cNvPr>
          <p:cNvSpPr/>
          <p:nvPr/>
        </p:nvSpPr>
        <p:spPr>
          <a:xfrm>
            <a:off x="2508642" y="5765194"/>
            <a:ext cx="3431510" cy="40011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3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4" grpId="0"/>
      <p:bldP spid="15" grpId="0" animBg="1"/>
      <p:bldP spid="2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15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016" y="836712"/>
            <a:ext cx="882047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、有一个光纤通信系统，光源为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，输出功率：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，工作波长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850 nm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与光纤的耦合损耗为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dB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系统光纤的总损耗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dB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，其他损耗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dB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光电二极管的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A/W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</a:t>
            </a:r>
            <a:r>
              <a:rPr lang="en-US" altLang="zh-CN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，负载电阻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，接收带宽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∆f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 MHz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 K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．计算接收光功率、检测信号电流、散弹噪声和热噪声功率，最后计算其信噪比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假定放大器没有噪声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30E8F0-D09C-4E9E-A48B-86CF742EDF45}"/>
              </a:ext>
            </a:extLst>
          </p:cNvPr>
          <p:cNvSpPr/>
          <p:nvPr/>
        </p:nvSpPr>
        <p:spPr>
          <a:xfrm>
            <a:off x="388300" y="2653462"/>
            <a:ext cx="4831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求接收光功率</a:t>
            </a:r>
            <a:r>
              <a:rPr lang="en-US" altLang="zh-CN" sz="21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和光生电流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zh-CN" sz="2100" b="1" i="1" kern="100" baseline="-25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9E87DB-29FD-4B1C-B522-487807FF6D0E}"/>
              </a:ext>
            </a:extLst>
          </p:cNvPr>
          <p:cNvSpPr txBox="1"/>
          <p:nvPr/>
        </p:nvSpPr>
        <p:spPr>
          <a:xfrm>
            <a:off x="1378221" y="3068960"/>
            <a:ext cx="6074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的输出功率 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zh-CN" alt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因此接收光功率为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A90C80-F199-4FC3-A8D7-187686C461E0}"/>
              </a:ext>
            </a:extLst>
          </p:cNvPr>
          <p:cNvSpPr txBox="1"/>
          <p:nvPr/>
        </p:nvSpPr>
        <p:spPr>
          <a:xfrm>
            <a:off x="1619672" y="3501008"/>
            <a:ext cx="570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dBm-14 dB-20 dB-10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dB=-34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 = 0.4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A03271-2168-4B3B-BEA5-808DEF27B121}"/>
              </a:ext>
            </a:extLst>
          </p:cNvPr>
          <p:cNvSpPr txBox="1"/>
          <p:nvPr/>
        </p:nvSpPr>
        <p:spPr>
          <a:xfrm>
            <a:off x="755576" y="4077072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光生电流为</a:t>
            </a:r>
            <a:r>
              <a:rPr lang="en-US" altLang="zh-CN" sz="2000" b="1" dirty="0">
                <a:solidFill>
                  <a:srgbClr val="FFC000"/>
                </a:solidFill>
              </a:rPr>
              <a:t>: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691EA5-139E-44F2-B419-95574CC72839}"/>
              </a:ext>
            </a:extLst>
          </p:cNvPr>
          <p:cNvSpPr txBox="1"/>
          <p:nvPr/>
        </p:nvSpPr>
        <p:spPr>
          <a:xfrm>
            <a:off x="2267744" y="4077072"/>
            <a:ext cx="5372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 (A/W) × 0.4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=200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DBFAE0-0324-4FD2-BAEC-E0FC57E3F616}"/>
              </a:ext>
            </a:extLst>
          </p:cNvPr>
          <p:cNvSpPr txBox="1"/>
          <p:nvPr/>
        </p:nvSpPr>
        <p:spPr>
          <a:xfrm>
            <a:off x="1516080" y="4581128"/>
            <a:ext cx="5936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由于暗电流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，故可忽略不计，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D1AE72C-6F28-47C8-A822-69B23CCE4439}"/>
              </a:ext>
            </a:extLst>
          </p:cNvPr>
          <p:cNvSpPr/>
          <p:nvPr/>
        </p:nvSpPr>
        <p:spPr>
          <a:xfrm>
            <a:off x="810692" y="5045114"/>
            <a:ext cx="458170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求散粒噪声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由式（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4.3.6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）得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100" b="1" i="1" kern="100" baseline="-25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203D3BA-A625-4F01-8BCF-9C4069F8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5493462"/>
            <a:ext cx="3456384" cy="103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9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10" grpId="0"/>
      <p:bldP spid="13" grpId="0"/>
      <p:bldP spid="18" grpId="0"/>
      <p:bldP spid="2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16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500" y="692696"/>
            <a:ext cx="869598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、有一个光纤通信系统，光源为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，输出功率：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，工作波长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850 nm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与光纤的耦合损耗为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dB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系统光纤的总损耗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dB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，其他损耗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dB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光电二极管的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A/W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</a:t>
            </a:r>
            <a:r>
              <a:rPr lang="en-US" altLang="zh-CN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，负载电阻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，接收带宽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∆f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 MHz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 K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．计算接收光功率、检测信号电流、散弹噪声和热噪声功率，最后计算其信噪比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假定放大器没有噪声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30E8F0-D09C-4E9E-A48B-86CF742EDF45}"/>
              </a:ext>
            </a:extLst>
          </p:cNvPr>
          <p:cNvSpPr/>
          <p:nvPr/>
        </p:nvSpPr>
        <p:spPr>
          <a:xfrm>
            <a:off x="444952" y="2492896"/>
            <a:ext cx="52645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）求电路热噪声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由式（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4.3.10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）得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100" b="1" i="1" kern="100" baseline="-25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9702A9-0357-4310-B99A-ABE13D42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79" y="2996952"/>
            <a:ext cx="2405575" cy="146766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0645571-7244-4349-B3EE-25B07F914E63}"/>
              </a:ext>
            </a:extLst>
          </p:cNvPr>
          <p:cNvSpPr/>
          <p:nvPr/>
        </p:nvSpPr>
        <p:spPr>
          <a:xfrm>
            <a:off x="441769" y="4613066"/>
            <a:ext cx="25571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）求信噪比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SNR:</a:t>
            </a:r>
            <a:endParaRPr lang="zh-CN" altLang="zh-CN" sz="2100" b="1" i="1" kern="100" baseline="-25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F92E2D-CCDF-4D70-A6C1-F6FD8C73A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879" y="4717821"/>
            <a:ext cx="2405575" cy="17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17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274473"/>
            <a:ext cx="4824536" cy="459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、光接收机的灵敏度是怎样定义的？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1ED2C5-81D3-4559-B273-9864B702982B}"/>
              </a:ext>
            </a:extLst>
          </p:cNvPr>
          <p:cNvSpPr/>
          <p:nvPr/>
        </p:nvSpPr>
        <p:spPr>
          <a:xfrm>
            <a:off x="467544" y="1844824"/>
            <a:ext cx="8568952" cy="187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答：光接收机的灵敏度是描述其准确检测光信号能力的一种性能指标</a:t>
            </a: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1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光接收机的灵敏度</a:t>
            </a: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定义为接收机工作于某一误码率（</a:t>
            </a:r>
            <a:r>
              <a:rPr lang="en-US" altLang="zh-CN" sz="2100" b="1" i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en-US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&lt;10</a:t>
            </a:r>
            <a:r>
              <a:rPr lang="en-US" altLang="zh-CN" sz="2100" b="1" kern="100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）条件下所要求的最小平均接收光功率。</a:t>
            </a:r>
          </a:p>
        </p:txBody>
      </p:sp>
    </p:spTree>
    <p:extLst>
      <p:ext uri="{BB962C8B-B14F-4D97-AF65-F5344CB8AC3E}">
        <p14:creationId xmlns:p14="http://schemas.microsoft.com/office/powerpoint/2010/main" val="51849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18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196752"/>
            <a:ext cx="6480720" cy="49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、误码率如何定义？通常标准要求是多少？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1ED2C5-81D3-4559-B273-9864B702982B}"/>
              </a:ext>
            </a:extLst>
          </p:cNvPr>
          <p:cNvSpPr/>
          <p:nvPr/>
        </p:nvSpPr>
        <p:spPr>
          <a:xfrm>
            <a:off x="529208" y="1799333"/>
            <a:ext cx="8219256" cy="2875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2400"/>
              </a:spcAft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数字光接收机的误码率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定义为接收机判决电路错误确定一个比特的概率，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1×10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相应于每百万比特中平均有一个错码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对数字光接收机通常使用的标准要求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，这是通常实际光波系统的系统规范。</a:t>
            </a: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19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375047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274473"/>
            <a:ext cx="8407956" cy="49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、光接收机的极限灵敏度如何表达？其中各参量表示什么？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1ED2C5-81D3-4559-B273-9864B702982B}"/>
              </a:ext>
            </a:extLst>
          </p:cNvPr>
          <p:cNvSpPr/>
          <p:nvPr/>
        </p:nvSpPr>
        <p:spPr>
          <a:xfrm>
            <a:off x="889248" y="1844824"/>
            <a:ext cx="8219256" cy="63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340338-2697-4674-B346-B15AD7BC1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15196"/>
            <a:ext cx="2755949" cy="8125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19C406E-9E3B-4E5F-8CA9-AE7439F99C86}"/>
              </a:ext>
            </a:extLst>
          </p:cNvPr>
          <p:cNvSpPr/>
          <p:nvPr/>
        </p:nvSpPr>
        <p:spPr>
          <a:xfrm>
            <a:off x="971600" y="3347700"/>
            <a:ext cx="65527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式中，    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为每比特的平均光子数，</a:t>
            </a:r>
            <a:r>
              <a:rPr lang="en-US" altLang="zh-CN" sz="2100" b="1" i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为比特流的速率。</a:t>
            </a:r>
            <a:endParaRPr lang="zh-CN" altLang="en-US" sz="2100" b="1" dirty="0">
              <a:solidFill>
                <a:srgbClr val="FFC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12B115-5929-40A0-B814-26FF88A45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95" y="3382270"/>
            <a:ext cx="352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2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2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836712"/>
            <a:ext cx="9001000" cy="53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光纤通信用的光检测器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PIN/APD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是怎样偏置外加工作电压的？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556792"/>
            <a:ext cx="8568952" cy="2567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反向偏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管加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5-10 V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反向偏压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，目的是使本征区中的载流子完全耗尽，形成高电场耗尽区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使入射到检测器上的光子能量高速度、高效率转换成光生电子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APD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管加上更高反向电压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50-200 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，可以形成雪崩倍增增益。</a:t>
            </a:r>
          </a:p>
        </p:txBody>
      </p:sp>
    </p:spTree>
    <p:extLst>
      <p:ext uri="{BB962C8B-B14F-4D97-AF65-F5344CB8AC3E}">
        <p14:creationId xmlns:p14="http://schemas.microsoft.com/office/powerpoint/2010/main" val="28739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20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375047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274473"/>
            <a:ext cx="7056784" cy="49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、引起光接收机灵敏度恶化因素是那些？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1ED2C5-81D3-4559-B273-9864B702982B}"/>
              </a:ext>
            </a:extLst>
          </p:cNvPr>
          <p:cNvSpPr/>
          <p:nvPr/>
        </p:nvSpPr>
        <p:spPr>
          <a:xfrm>
            <a:off x="889248" y="1772816"/>
            <a:ext cx="8219256" cy="662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3EBFF8-3D6B-4E01-863E-BB5792C50BCD}"/>
              </a:ext>
            </a:extLst>
          </p:cNvPr>
          <p:cNvSpPr/>
          <p:nvPr/>
        </p:nvSpPr>
        <p:spPr>
          <a:xfrm>
            <a:off x="1403648" y="1859473"/>
            <a:ext cx="6552728" cy="201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、消光比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200" b="1" kern="100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ex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引起的灵敏度恶化，</a:t>
            </a:r>
            <a:endParaRPr lang="en-US" altLang="zh-CN" sz="2200" b="1" kern="1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、强度噪声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i="1" kern="1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200" b="1" kern="100" baseline="-250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引起的灵敏度恶化，</a:t>
            </a:r>
            <a:endParaRPr lang="en-US" altLang="zh-CN" sz="2200" b="1" kern="1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、取样时间抖动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B</a:t>
            </a:r>
            <a:r>
              <a:rPr lang="el-GR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τ</a:t>
            </a:r>
            <a:r>
              <a:rPr lang="en-US" altLang="zh-CN" sz="2200" b="1" kern="100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引起的灵敏度恶化。</a:t>
            </a:r>
          </a:p>
        </p:txBody>
      </p:sp>
    </p:spTree>
    <p:extLst>
      <p:ext uri="{BB962C8B-B14F-4D97-AF65-F5344CB8AC3E}">
        <p14:creationId xmlns:p14="http://schemas.microsoft.com/office/powerpoint/2010/main" val="188876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21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375047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908720"/>
            <a:ext cx="8964488" cy="49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dirty="0"/>
              <a:t>图示数字光纤通信系统中的中继器的原理图，并简述其功能。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1ED2C5-81D3-4559-B273-9864B702982B}"/>
              </a:ext>
            </a:extLst>
          </p:cNvPr>
          <p:cNvSpPr/>
          <p:nvPr/>
        </p:nvSpPr>
        <p:spPr>
          <a:xfrm>
            <a:off x="467544" y="1196752"/>
            <a:ext cx="8219256" cy="662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光电光混合中继器</a:t>
            </a: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FB1D26-7F2D-42FF-A5AE-F2295182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16832"/>
            <a:ext cx="4464496" cy="17565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A58AEBE-673D-4DC8-8009-3DA8E112370C}"/>
              </a:ext>
            </a:extLst>
          </p:cNvPr>
          <p:cNvSpPr/>
          <p:nvPr/>
        </p:nvSpPr>
        <p:spPr>
          <a:xfrm>
            <a:off x="467544" y="3717032"/>
            <a:ext cx="8274284" cy="256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0000"/>
              </a:lnSpc>
              <a:spcAft>
                <a:spcPts val="60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为了满足长距离通信的需要，在光纤传输线路上每隔一定距离加入一个中继器，以</a:t>
            </a:r>
            <a:r>
              <a:rPr lang="zh-CN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补偿光信号的衰减和对畸变信号进行整形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，然后继续向终端传送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通常有两种中继方法：一种是传统方法，采用光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光转换方式，亦称光电光混合中继器；另一种是近几年才发展起来的新技术，它采用光放大器对光信号进行直接放大的中继器。</a:t>
            </a:r>
          </a:p>
        </p:txBody>
      </p:sp>
    </p:spTree>
    <p:extLst>
      <p:ext uri="{BB962C8B-B14F-4D97-AF65-F5344CB8AC3E}">
        <p14:creationId xmlns:p14="http://schemas.microsoft.com/office/powerpoint/2010/main" val="6312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22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303039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2736"/>
            <a:ext cx="7715200" cy="49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、何为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中继器？何为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中继器？何为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中继器？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A083D8-97E2-4B0D-AD72-B3905B1A08C2}"/>
              </a:ext>
            </a:extLst>
          </p:cNvPr>
          <p:cNvSpPr/>
          <p:nvPr/>
        </p:nvSpPr>
        <p:spPr>
          <a:xfrm>
            <a:off x="817240" y="1674624"/>
            <a:ext cx="7715200" cy="338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答：具有均衡放大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re-amplification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，识别再生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re-generation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和再定时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re-timing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种功能的中继器称为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中继器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1200"/>
              </a:spcAft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而仅具有前两种功能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均衡放大、识别再生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的中继器称为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中继器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采用光放大器对光信号进行直接放大的中继器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，仅具有信号放大功能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872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23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854595" y="332656"/>
            <a:ext cx="296587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第五章 光放大器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2736"/>
            <a:ext cx="7715200" cy="49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光放大器有哪几种类？应用最为普遍的是哪一种？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A083D8-97E2-4B0D-AD72-B3905B1A08C2}"/>
              </a:ext>
            </a:extLst>
          </p:cNvPr>
          <p:cNvSpPr/>
          <p:nvPr/>
        </p:nvSpPr>
        <p:spPr>
          <a:xfrm>
            <a:off x="971600" y="1674624"/>
            <a:ext cx="7560840" cy="53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endParaRPr lang="en-US" altLang="zh-CN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A5BF4-60AD-456D-AE86-B3EF3234D17E}"/>
              </a:ext>
            </a:extLst>
          </p:cNvPr>
          <p:cNvSpPr/>
          <p:nvPr/>
        </p:nvSpPr>
        <p:spPr>
          <a:xfrm>
            <a:off x="1691680" y="3573016"/>
            <a:ext cx="7560840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最常用的是掺铒光纤放大器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73C7F0-BA89-4CC5-A90B-6781E1B1B5C6}"/>
              </a:ext>
            </a:extLst>
          </p:cNvPr>
          <p:cNvSpPr/>
          <p:nvPr/>
        </p:nvSpPr>
        <p:spPr>
          <a:xfrm>
            <a:off x="1763688" y="1700808"/>
            <a:ext cx="7560840" cy="1551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半导体光放大器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②、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光纤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放大器（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</a:t>
            </a:r>
            <a:r>
              <a:rPr lang="zh-CN" altLang="en-US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r>
              <a:rPr lang="zh-CN" altLang="en-US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FPA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③、掺杂光纤放大器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PDFA</a:t>
            </a:r>
            <a:r>
              <a:rPr lang="zh-CN" altLang="en-US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TDFA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D9D0BABD-8C61-43D6-B65B-278490954AA4}"/>
              </a:ext>
            </a:extLst>
          </p:cNvPr>
          <p:cNvSpPr/>
          <p:nvPr/>
        </p:nvSpPr>
        <p:spPr>
          <a:xfrm>
            <a:off x="1573953" y="1916831"/>
            <a:ext cx="189735" cy="117401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24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854595" y="332656"/>
            <a:ext cx="296587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第五章 光放大器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2736"/>
            <a:ext cx="7715200" cy="49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掺铒光纤放大器（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EDFA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）有哪些优点？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A083D8-97E2-4B0D-AD72-B3905B1A08C2}"/>
              </a:ext>
            </a:extLst>
          </p:cNvPr>
          <p:cNvSpPr/>
          <p:nvPr/>
        </p:nvSpPr>
        <p:spPr>
          <a:xfrm>
            <a:off x="971600" y="1674624"/>
            <a:ext cx="7416824" cy="1708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zh-CN" sz="2200" b="1" dirty="0">
                <a:solidFill>
                  <a:srgbClr val="FFC000"/>
                </a:solidFill>
              </a:rPr>
              <a:t>答：其优点</a:t>
            </a:r>
            <a:r>
              <a:rPr lang="zh-CN" altLang="en-US" sz="2200" b="1" dirty="0">
                <a:solidFill>
                  <a:srgbClr val="FFC000"/>
                </a:solidFill>
              </a:rPr>
              <a:t>有</a:t>
            </a:r>
            <a:r>
              <a:rPr lang="zh-CN" altLang="zh-CN" sz="2200" b="1" dirty="0">
                <a:solidFill>
                  <a:srgbClr val="FFFF00"/>
                </a:solidFill>
              </a:rPr>
              <a:t>高增益</a:t>
            </a:r>
            <a:r>
              <a:rPr lang="zh-CN" altLang="zh-CN" sz="2200" b="1" dirty="0">
                <a:solidFill>
                  <a:srgbClr val="FFC000"/>
                </a:solidFill>
              </a:rPr>
              <a:t>、</a:t>
            </a:r>
            <a:r>
              <a:rPr lang="zh-CN" altLang="zh-CN" sz="2200" b="1" dirty="0">
                <a:solidFill>
                  <a:srgbClr val="FFFF00"/>
                </a:solidFill>
              </a:rPr>
              <a:t>高功率</a:t>
            </a:r>
            <a:r>
              <a:rPr lang="zh-CN" altLang="zh-CN" sz="2200" b="1" dirty="0">
                <a:solidFill>
                  <a:srgbClr val="FFC000"/>
                </a:solidFill>
              </a:rPr>
              <a:t>、</a:t>
            </a:r>
            <a:r>
              <a:rPr lang="zh-CN" altLang="zh-CN" sz="2200" b="1" dirty="0">
                <a:solidFill>
                  <a:srgbClr val="FFFF00"/>
                </a:solidFill>
              </a:rPr>
              <a:t>宽带宽</a:t>
            </a:r>
            <a:r>
              <a:rPr lang="zh-CN" altLang="zh-CN" sz="2200" b="1" dirty="0">
                <a:solidFill>
                  <a:srgbClr val="FFC000"/>
                </a:solidFill>
              </a:rPr>
              <a:t>、</a:t>
            </a:r>
            <a:r>
              <a:rPr lang="zh-CN" altLang="zh-CN" sz="2200" b="1" dirty="0">
                <a:solidFill>
                  <a:srgbClr val="FFFF00"/>
                </a:solidFill>
              </a:rPr>
              <a:t>低噪声</a:t>
            </a:r>
            <a:r>
              <a:rPr lang="zh-CN" altLang="zh-CN" sz="2200" b="1" dirty="0">
                <a:solidFill>
                  <a:srgbClr val="FFC000"/>
                </a:solidFill>
              </a:rPr>
              <a:t>、</a:t>
            </a:r>
            <a:r>
              <a:rPr lang="zh-CN" altLang="zh-CN" sz="2200" b="1" dirty="0">
                <a:solidFill>
                  <a:srgbClr val="FFFF00"/>
                </a:solidFill>
              </a:rPr>
              <a:t>低串音</a:t>
            </a:r>
            <a:r>
              <a:rPr lang="zh-CN" altLang="zh-CN" sz="2200" b="1" dirty="0">
                <a:solidFill>
                  <a:srgbClr val="FFC000"/>
                </a:solidFill>
              </a:rPr>
              <a:t>、</a:t>
            </a:r>
            <a:r>
              <a:rPr lang="zh-CN" altLang="zh-CN" sz="2200" b="1" dirty="0">
                <a:solidFill>
                  <a:srgbClr val="FFFF00"/>
                </a:solidFill>
              </a:rPr>
              <a:t>低插损</a:t>
            </a:r>
            <a:r>
              <a:rPr lang="zh-CN" altLang="zh-CN" sz="2200" b="1" dirty="0">
                <a:solidFill>
                  <a:srgbClr val="FFC000"/>
                </a:solidFill>
              </a:rPr>
              <a:t>等优良特性。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25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854595" y="332656"/>
            <a:ext cx="296587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第五章 光放大器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2736"/>
            <a:ext cx="7715200" cy="49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EDFA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光放大器主要应用方式？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A083D8-97E2-4B0D-AD72-B3905B1A08C2}"/>
              </a:ext>
            </a:extLst>
          </p:cNvPr>
          <p:cNvSpPr/>
          <p:nvPr/>
        </p:nvSpPr>
        <p:spPr>
          <a:xfrm>
            <a:off x="971600" y="1674624"/>
            <a:ext cx="7488832" cy="257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①、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发送机功率提升放大器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后置放大器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76000">
              <a:lnSpc>
                <a:spcPct val="150000"/>
              </a:lnSpc>
            </a:pP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②、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光接收机前置放大器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，提升接收光功率和提高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76000">
              <a:lnSpc>
                <a:spcPct val="150000"/>
              </a:lnSpc>
            </a:pP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③、在线放大器：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替代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(3R)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混合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中继器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76000">
              <a:lnSpc>
                <a:spcPct val="150000"/>
              </a:lnSpc>
            </a:pP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④、局域网分配功率放大器，增大用户节点数；</a:t>
            </a:r>
            <a:endParaRPr lang="zh-CN" altLang="zh-CN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9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092AD7-0272-471F-B0C2-E556C73D7CBC}"/>
              </a:ext>
            </a:extLst>
          </p:cNvPr>
          <p:cNvSpPr txBox="1"/>
          <p:nvPr/>
        </p:nvSpPr>
        <p:spPr>
          <a:xfrm>
            <a:off x="107504" y="260648"/>
            <a:ext cx="35349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</a:rPr>
              <a:t>关于考试的几点提醒：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7F3DFD-A25B-4E3A-A368-B88E4A9966CB}"/>
              </a:ext>
            </a:extLst>
          </p:cNvPr>
          <p:cNvSpPr txBox="1"/>
          <p:nvPr/>
        </p:nvSpPr>
        <p:spPr>
          <a:xfrm>
            <a:off x="395536" y="1412776"/>
            <a:ext cx="65082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、考试时间：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 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闭卷，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分钟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C2F779-1AC3-403A-82BC-E277A0DE4AA1}"/>
              </a:ext>
            </a:extLst>
          </p:cNvPr>
          <p:cNvSpPr txBox="1"/>
          <p:nvPr/>
        </p:nvSpPr>
        <p:spPr>
          <a:xfrm>
            <a:off x="395536" y="2058814"/>
            <a:ext cx="854765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、考试范围</a:t>
            </a:r>
            <a:r>
              <a:rPr lang="en-US" altLang="zh-CN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CN" alt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3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导论、光纤、光发送机、光接收机、光放大器及光纤通信系统的功率预算</a:t>
            </a:r>
            <a:r>
              <a:rPr lang="zh-CN" alt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sz="23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4ED26F-E5F0-43BE-9B86-DA3D5223A64C}"/>
              </a:ext>
            </a:extLst>
          </p:cNvPr>
          <p:cNvSpPr txBox="1"/>
          <p:nvPr/>
        </p:nvSpPr>
        <p:spPr>
          <a:xfrm>
            <a:off x="395536" y="3356992"/>
            <a:ext cx="83529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、考试题型及分值</a:t>
            </a:r>
            <a:r>
              <a:rPr lang="en-US" altLang="zh-CN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zh-CN" altLang="en-US" sz="23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9B1758-FA59-4777-9A4E-A7417E0AB809}"/>
              </a:ext>
            </a:extLst>
          </p:cNvPr>
          <p:cNvSpPr txBox="1"/>
          <p:nvPr/>
        </p:nvSpPr>
        <p:spPr>
          <a:xfrm>
            <a:off x="1484040" y="3780909"/>
            <a:ext cx="33759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一、填空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题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共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分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zh-CN" altLang="en-US" sz="23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45DC59-D4A9-4CD3-863F-4740DA66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8750424" cy="435948"/>
          </a:xfrm>
          <a:prstGeom prst="rect">
            <a:avLst/>
          </a:prstGeom>
        </p:spPr>
      </p:pic>
      <p:sp>
        <p:nvSpPr>
          <p:cNvPr id="3" name="左大括号 2">
            <a:extLst>
              <a:ext uri="{FF2B5EF4-FFF2-40B4-BE49-F238E27FC236}">
                <a16:creationId xmlns:a16="http://schemas.microsoft.com/office/drawing/2014/main" id="{9411B4DD-1354-4A69-A2A3-73432140B59E}"/>
              </a:ext>
            </a:extLst>
          </p:cNvPr>
          <p:cNvSpPr/>
          <p:nvPr/>
        </p:nvSpPr>
        <p:spPr>
          <a:xfrm>
            <a:off x="1187624" y="3999130"/>
            <a:ext cx="288032" cy="22381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D630F1-BF06-4CC9-B397-E9F3D3854864}"/>
              </a:ext>
            </a:extLst>
          </p:cNvPr>
          <p:cNvSpPr txBox="1"/>
          <p:nvPr/>
        </p:nvSpPr>
        <p:spPr>
          <a:xfrm>
            <a:off x="1484040" y="4509120"/>
            <a:ext cx="33759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二、判断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题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共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分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zh-CN" altLang="en-US" sz="23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DC589D-B362-4F74-9D8C-6D46A5298941}"/>
              </a:ext>
            </a:extLst>
          </p:cNvPr>
          <p:cNvSpPr txBox="1"/>
          <p:nvPr/>
        </p:nvSpPr>
        <p:spPr>
          <a:xfrm>
            <a:off x="1484040" y="5229200"/>
            <a:ext cx="33039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三、简答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题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共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分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zh-CN" altLang="en-US" sz="23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314B30-9B20-4E10-9893-B083266629B0}"/>
              </a:ext>
            </a:extLst>
          </p:cNvPr>
          <p:cNvSpPr txBox="1"/>
          <p:nvPr/>
        </p:nvSpPr>
        <p:spPr>
          <a:xfrm>
            <a:off x="1556048" y="5941149"/>
            <a:ext cx="3952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四、计算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题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共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分</a:t>
            </a:r>
            <a:r>
              <a:rPr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zh-CN" altLang="en-US" sz="23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EBEE66D5-B99A-45F4-A300-72F77333C2B1}"/>
              </a:ext>
            </a:extLst>
          </p:cNvPr>
          <p:cNvSpPr/>
          <p:nvPr/>
        </p:nvSpPr>
        <p:spPr>
          <a:xfrm>
            <a:off x="4644008" y="5373216"/>
            <a:ext cx="288032" cy="936104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4B84FE-52BA-44F2-B60E-021893AB61F6}"/>
              </a:ext>
            </a:extLst>
          </p:cNvPr>
          <p:cNvSpPr txBox="1"/>
          <p:nvPr/>
        </p:nvSpPr>
        <p:spPr>
          <a:xfrm>
            <a:off x="4961900" y="5589240"/>
            <a:ext cx="28504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2-4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章及系统功率预算</a:t>
            </a:r>
          </a:p>
        </p:txBody>
      </p:sp>
    </p:spTree>
    <p:extLst>
      <p:ext uri="{BB962C8B-B14F-4D97-AF65-F5344CB8AC3E}">
        <p14:creationId xmlns:p14="http://schemas.microsoft.com/office/powerpoint/2010/main" val="65274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3" grpId="0" animBg="1"/>
      <p:bldP spid="13" grpId="0"/>
      <p:bldP spid="14" grpId="0"/>
      <p:bldP spid="15" grpId="0"/>
      <p:bldP spid="9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2E41A1-C24E-49CB-8677-2BAC94071A53}"/>
              </a:ext>
            </a:extLst>
          </p:cNvPr>
          <p:cNvSpPr txBox="1"/>
          <p:nvPr/>
        </p:nvSpPr>
        <p:spPr>
          <a:xfrm>
            <a:off x="504684" y="1124744"/>
            <a:ext cx="507542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、考试允许带无存储功能的计算器；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DFEEC1-2065-4187-9E8F-A1C6C8EBD604}"/>
              </a:ext>
            </a:extLst>
          </p:cNvPr>
          <p:cNvSpPr txBox="1"/>
          <p:nvPr/>
        </p:nvSpPr>
        <p:spPr>
          <a:xfrm>
            <a:off x="504684" y="1844824"/>
            <a:ext cx="507542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、考试进行</a:t>
            </a:r>
            <a:r>
              <a:rPr lang="en-US" altLang="zh-CN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分钟后方可提前交卷；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92051A-F008-4EDF-B941-445415A66450}"/>
              </a:ext>
            </a:extLst>
          </p:cNvPr>
          <p:cNvSpPr txBox="1"/>
          <p:nvPr/>
        </p:nvSpPr>
        <p:spPr>
          <a:xfrm>
            <a:off x="1115616" y="2564904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考前答疑：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号下午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00-17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地点：电光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楼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225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EED9DB-C085-4CB4-83AB-52D2B6B19D81}"/>
              </a:ext>
            </a:extLst>
          </p:cNvPr>
          <p:cNvSpPr txBox="1"/>
          <p:nvPr/>
        </p:nvSpPr>
        <p:spPr>
          <a:xfrm>
            <a:off x="107504" y="416277"/>
            <a:ext cx="35349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</a:rPr>
              <a:t>关于考试的几点提醒：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480DCC-13B9-4796-B867-272D1F654550}"/>
              </a:ext>
            </a:extLst>
          </p:cNvPr>
          <p:cNvSpPr/>
          <p:nvPr/>
        </p:nvSpPr>
        <p:spPr>
          <a:xfrm>
            <a:off x="583668" y="3822139"/>
            <a:ext cx="82285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祝各位同学期末考出好成绩！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A49A19-F644-4A04-B7B2-B8C97107CF18}"/>
              </a:ext>
            </a:extLst>
          </p:cNvPr>
          <p:cNvSpPr/>
          <p:nvPr/>
        </p:nvSpPr>
        <p:spPr>
          <a:xfrm>
            <a:off x="2467842" y="4758243"/>
            <a:ext cx="45159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同祝元旦快乐！</a:t>
            </a:r>
          </a:p>
        </p:txBody>
      </p:sp>
    </p:spTree>
    <p:extLst>
      <p:ext uri="{BB962C8B-B14F-4D97-AF65-F5344CB8AC3E}">
        <p14:creationId xmlns:p14="http://schemas.microsoft.com/office/powerpoint/2010/main" val="40344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3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876860"/>
            <a:ext cx="9001000" cy="53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、光电检测器转换能力的物理量有哪些？写出其表达式。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5F73C5-9DA6-4F01-B804-2261E4FEB051}"/>
              </a:ext>
            </a:extLst>
          </p:cNvPr>
          <p:cNvSpPr/>
          <p:nvPr/>
        </p:nvSpPr>
        <p:spPr>
          <a:xfrm>
            <a:off x="648291" y="1700808"/>
            <a:ext cx="36631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答：量子效率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和响应度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DE1B0C-BEDE-438B-A3D2-1C18925D7269}"/>
              </a:ext>
            </a:extLst>
          </p:cNvPr>
          <p:cNvSpPr txBox="1"/>
          <p:nvPr/>
        </p:nvSpPr>
        <p:spPr>
          <a:xfrm>
            <a:off x="1187624" y="2276872"/>
            <a:ext cx="1319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B15DF5-74E2-4607-9D76-06DBA43B7428}"/>
                  </a:ext>
                </a:extLst>
              </p:cNvPr>
              <p:cNvSpPr txBox="1"/>
              <p:nvPr/>
            </p:nvSpPr>
            <p:spPr>
              <a:xfrm>
                <a:off x="1944167" y="2603972"/>
                <a:ext cx="2771849" cy="118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den>
                          </m:f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B15DF5-74E2-4607-9D76-06DBA43B7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167" y="2603972"/>
                <a:ext cx="2771849" cy="1185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CF9526-80B6-472F-B34B-358B187E2618}"/>
                  </a:ext>
                </a:extLst>
              </p:cNvPr>
              <p:cNvSpPr txBox="1"/>
              <p:nvPr/>
            </p:nvSpPr>
            <p:spPr>
              <a:xfrm>
                <a:off x="2000084" y="3966538"/>
                <a:ext cx="3003964" cy="686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𝜂𝜆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1.24</m:t>
                        </m:r>
                      </m:den>
                    </m:f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CF9526-80B6-472F-B34B-358B187E2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84" y="3966538"/>
                <a:ext cx="3003964" cy="686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211E7A2-E043-4A5C-BA03-F36F1592C6C7}"/>
              </a:ext>
            </a:extLst>
          </p:cNvPr>
          <p:cNvSpPr txBox="1"/>
          <p:nvPr/>
        </p:nvSpPr>
        <p:spPr>
          <a:xfrm>
            <a:off x="5076056" y="414908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(A/W)</a:t>
            </a:r>
            <a:endParaRPr lang="zh-CN" altLang="en-US" sz="20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AC3C7C-C800-4F29-B2D8-A846EA809C08}"/>
              </a:ext>
            </a:extLst>
          </p:cNvPr>
          <p:cNvSpPr txBox="1"/>
          <p:nvPr/>
        </p:nvSpPr>
        <p:spPr>
          <a:xfrm>
            <a:off x="1979712" y="4942329"/>
            <a:ext cx="2940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l-GR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l-GR" altLang="zh-CN" sz="2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为单位。</a:t>
            </a:r>
          </a:p>
        </p:txBody>
      </p:sp>
    </p:spTree>
    <p:extLst>
      <p:ext uri="{BB962C8B-B14F-4D97-AF65-F5344CB8AC3E}">
        <p14:creationId xmlns:p14="http://schemas.microsoft.com/office/powerpoint/2010/main" val="23064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4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812488"/>
            <a:ext cx="8064896" cy="9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、设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光电二极管的量子效率为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1.55 </a:t>
            </a:r>
            <a:r>
              <a:rPr lang="el-G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波长时的响应度，说明为什么在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1.55 </a:t>
            </a:r>
            <a:r>
              <a:rPr lang="el-G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光电二极管比较灵敏？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5F73C5-9DA6-4F01-B804-2261E4FEB051}"/>
              </a:ext>
            </a:extLst>
          </p:cNvPr>
          <p:cNvSpPr/>
          <p:nvPr/>
        </p:nvSpPr>
        <p:spPr>
          <a:xfrm>
            <a:off x="683568" y="1876762"/>
            <a:ext cx="32095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：响应度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的公式为</a:t>
            </a:r>
            <a:r>
              <a:rPr lang="zh-CN" altLang="en-US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CF9526-80B6-472F-B34B-358B187E2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49960" y="2345877"/>
                <a:ext cx="1580946" cy="723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𝜂𝜆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1.24</m:t>
                        </m:r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CF9526-80B6-472F-B34B-358B187E2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60" y="2345877"/>
                <a:ext cx="1580946" cy="723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211E7A2-E043-4A5C-BA03-F36F1592C6C7}"/>
              </a:ext>
            </a:extLst>
          </p:cNvPr>
          <p:cNvSpPr txBox="1"/>
          <p:nvPr/>
        </p:nvSpPr>
        <p:spPr>
          <a:xfrm>
            <a:off x="5475927" y="3284984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)=0.84 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049E07-EE47-4441-9FA0-B47A2CD39B6D}"/>
              </a:ext>
            </a:extLst>
          </p:cNvPr>
          <p:cNvSpPr txBox="1"/>
          <p:nvPr/>
        </p:nvSpPr>
        <p:spPr>
          <a:xfrm>
            <a:off x="833067" y="3284984"/>
            <a:ext cx="21547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l-GR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1.3 </a:t>
            </a:r>
            <a:r>
              <a:rPr lang="el-GR" altLang="zh-CN" sz="21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C217A1-0CF0-4BE1-ABB4-BCDC1F3488EA}"/>
                  </a:ext>
                </a:extLst>
              </p:cNvPr>
              <p:cNvSpPr txBox="1"/>
              <p:nvPr/>
            </p:nvSpPr>
            <p:spPr>
              <a:xfrm>
                <a:off x="2987824" y="3155982"/>
                <a:ext cx="2685222" cy="63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𝜂𝜆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1.24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×1.3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1.24</m:t>
                        </m:r>
                      </m:den>
                    </m:f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C217A1-0CF0-4BE1-ABB4-BCDC1F348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55982"/>
                <a:ext cx="2685222" cy="633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A53FB29-2793-4353-9BB5-9A10535763F6}"/>
              </a:ext>
            </a:extLst>
          </p:cNvPr>
          <p:cNvSpPr txBox="1"/>
          <p:nvPr/>
        </p:nvSpPr>
        <p:spPr>
          <a:xfrm>
            <a:off x="827584" y="4005064"/>
            <a:ext cx="22894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l-GR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1.55 </a:t>
            </a:r>
            <a:r>
              <a:rPr lang="el-GR" altLang="zh-CN" sz="21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9B4B98-D2F3-4661-8D43-CF9F6BA21938}"/>
              </a:ext>
            </a:extLst>
          </p:cNvPr>
          <p:cNvSpPr txBox="1"/>
          <p:nvPr/>
        </p:nvSpPr>
        <p:spPr>
          <a:xfrm>
            <a:off x="5491781" y="4005064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)=1.0 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A942B-A77B-4E96-BF87-13AFEF16A868}"/>
                  </a:ext>
                </a:extLst>
              </p:cNvPr>
              <p:cNvSpPr txBox="1"/>
              <p:nvPr/>
            </p:nvSpPr>
            <p:spPr>
              <a:xfrm>
                <a:off x="2915816" y="3876062"/>
                <a:ext cx="2900025" cy="63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𝜂𝜆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1.24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×1.55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1.24</m:t>
                        </m:r>
                      </m:den>
                    </m:f>
                  </m:oMath>
                </a14:m>
                <a:r>
                  <a:rPr lang="zh-CN" altLang="en-US" sz="2400" dirty="0"/>
                  <a:t> 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A942B-A77B-4E96-BF87-13AFEF16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876062"/>
                <a:ext cx="2900025" cy="633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DC1D5A-9D2F-442C-9240-FB433E04BDB4}"/>
              </a:ext>
            </a:extLst>
          </p:cNvPr>
          <p:cNvSpPr txBox="1"/>
          <p:nvPr/>
        </p:nvSpPr>
        <p:spPr>
          <a:xfrm>
            <a:off x="467544" y="4726305"/>
            <a:ext cx="84834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发现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1.55 </a:t>
            </a:r>
            <a:r>
              <a:rPr lang="el-GR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的光电检测器的响应度要比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l-GR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的大，因此更灵敏。</a:t>
            </a:r>
          </a:p>
        </p:txBody>
      </p:sp>
    </p:spTree>
    <p:extLst>
      <p:ext uri="{BB962C8B-B14F-4D97-AF65-F5344CB8AC3E}">
        <p14:creationId xmlns:p14="http://schemas.microsoft.com/office/powerpoint/2010/main" val="41721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8" grpId="0"/>
      <p:bldP spid="5" grpId="0"/>
      <p:bldP spid="12" grpId="0"/>
      <p:bldP spid="13" grpId="0"/>
      <p:bldP spid="14" grpId="0"/>
      <p:bldP spid="1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5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812488"/>
            <a:ext cx="84249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、现有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个光子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秒，光子能量为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1.28×10</a:t>
            </a:r>
            <a:r>
              <a:rPr lang="en-US" altLang="zh-C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，入射到一个理想的光电二极管上，计算：</a:t>
            </a:r>
          </a:p>
          <a:p>
            <a:pPr algn="just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入射光波长；</a:t>
            </a:r>
          </a:p>
          <a:p>
            <a:pPr algn="just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输出光电流大小；</a:t>
            </a:r>
          </a:p>
          <a:p>
            <a:pPr algn="just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若这是一个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APD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=18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，计算光电流。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5F73C5-9DA6-4F01-B804-2261E4FEB051}"/>
              </a:ext>
            </a:extLst>
          </p:cNvPr>
          <p:cNvSpPr/>
          <p:nvPr/>
        </p:nvSpPr>
        <p:spPr>
          <a:xfrm>
            <a:off x="469495" y="2638073"/>
            <a:ext cx="59747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(a) 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每个光子的能量为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h</a:t>
            </a:r>
            <a:r>
              <a:rPr lang="el-GR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b="1" i="1" kern="1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zh-CN" altLang="en-US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B1EF23-C400-481B-BF2F-BCC6AF1DFB6C}"/>
                  </a:ext>
                </a:extLst>
              </p:cNvPr>
              <p:cNvSpPr txBox="1"/>
              <p:nvPr/>
            </p:nvSpPr>
            <p:spPr>
              <a:xfrm>
                <a:off x="1475656" y="3082180"/>
                <a:ext cx="5042854" cy="70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6.626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−34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×(3×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1.28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B1EF23-C400-481B-BF2F-BCC6AF1D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82180"/>
                <a:ext cx="5042854" cy="70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8B06531-46F9-4CC8-A469-294283543A4B}"/>
              </a:ext>
            </a:extLst>
          </p:cNvPr>
          <p:cNvSpPr txBox="1"/>
          <p:nvPr/>
        </p:nvSpPr>
        <p:spPr>
          <a:xfrm>
            <a:off x="1762682" y="3820978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1553 nm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53519C-3112-4680-B244-966E0ABCC98C}"/>
              </a:ext>
            </a:extLst>
          </p:cNvPr>
          <p:cNvSpPr/>
          <p:nvPr/>
        </p:nvSpPr>
        <p:spPr>
          <a:xfrm>
            <a:off x="1147206" y="4438273"/>
            <a:ext cx="26821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(b) 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入射光的功率为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8C05DB5-EC21-4BE2-8B7B-4CF58F12D696}"/>
                  </a:ext>
                </a:extLst>
              </p:cNvPr>
              <p:cNvSpPr txBox="1"/>
              <p:nvPr/>
            </p:nvSpPr>
            <p:spPr>
              <a:xfrm>
                <a:off x="1545370" y="4917648"/>
                <a:ext cx="39795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1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m:rPr>
                        <m:sty m:val="p"/>
                      </m:rPr>
                      <a:rPr lang="en-US" altLang="zh-CN" sz="2100" b="1" i="1" baseline="-2500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CN" altLang="en-US" sz="2100" b="1" i="1">
                        <a:latin typeface="Cambria Math" panose="02040503050406030204" pitchFamily="18" charset="0"/>
                      </a:rPr>
                      <m:t>单个光子</m:t>
                    </m:r>
                  </m:oMath>
                </a14:m>
                <a:r>
                  <a:rPr lang="zh-CN" altLang="en-US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zh-CN" altLang="en-US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光子数</a:t>
                </a:r>
                <a:r>
                  <a:rPr lang="en-US" altLang="zh-CN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秒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8C05DB5-EC21-4BE2-8B7B-4CF58F12D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70" y="4917648"/>
                <a:ext cx="3979551" cy="415498"/>
              </a:xfrm>
              <a:prstGeom prst="rect">
                <a:avLst/>
              </a:prstGeom>
              <a:blipFill>
                <a:blip r:embed="rId4"/>
                <a:stretch>
                  <a:fillRect l="-153" t="-14706" r="-1380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75277E-4C49-4DC6-A61C-B54AEC05A612}"/>
                  </a:ext>
                </a:extLst>
              </p:cNvPr>
              <p:cNvSpPr txBox="1"/>
              <p:nvPr/>
            </p:nvSpPr>
            <p:spPr>
              <a:xfrm>
                <a:off x="1980993" y="5421704"/>
                <a:ext cx="429925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100" b="1" i="1" baseline="30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100" b="1" i="1" baseline="30000" smtClean="0"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US" altLang="zh-CN" sz="2100" b="1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×(10</a:t>
                </a:r>
                <a:r>
                  <a:rPr lang="en-US" altLang="zh-CN" sz="21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光子</a:t>
                </a:r>
                <a:r>
                  <a:rPr lang="en-US" altLang="zh-CN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秒</a:t>
                </a:r>
                <a:r>
                  <a:rPr lang="en-US" altLang="zh-CN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75277E-4C49-4DC6-A61C-B54AEC05A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993" y="5421704"/>
                <a:ext cx="4299254" cy="415498"/>
              </a:xfrm>
              <a:prstGeom prst="rect">
                <a:avLst/>
              </a:prstGeom>
              <a:blipFill>
                <a:blip r:embed="rId5"/>
                <a:stretch>
                  <a:fillRect t="-13043" r="-1277" b="-28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6378A3-2441-464A-8182-7A3753E1BD1A}"/>
                  </a:ext>
                </a:extLst>
              </p:cNvPr>
              <p:cNvSpPr txBox="1"/>
              <p:nvPr/>
            </p:nvSpPr>
            <p:spPr>
              <a:xfrm>
                <a:off x="1979712" y="5893822"/>
                <a:ext cx="1920719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1.28 ×10</a:t>
                </a:r>
                <a:r>
                  <a:rPr lang="en-US" altLang="zh-CN" sz="21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-8</a:t>
                </a:r>
                <a:r>
                  <a:rPr lang="en-US" altLang="zh-CN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CN" altLang="en-US" sz="21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6378A3-2441-464A-8182-7A3753E1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893822"/>
                <a:ext cx="1920719" cy="415498"/>
              </a:xfrm>
              <a:prstGeom prst="rect">
                <a:avLst/>
              </a:prstGeom>
              <a:blipFill>
                <a:blip r:embed="rId6"/>
                <a:stretch>
                  <a:fillRect t="-13235" r="-2857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3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6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812488"/>
            <a:ext cx="84249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、现有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个光子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秒，光子能量为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1.28×10</a:t>
            </a:r>
            <a:r>
              <a:rPr lang="en-US" altLang="zh-C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，入射到一个理想的光电二极管上，计算：</a:t>
            </a:r>
          </a:p>
          <a:p>
            <a:pPr algn="just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入射光波长；</a:t>
            </a:r>
          </a:p>
          <a:p>
            <a:pPr algn="just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输出光电流大小；</a:t>
            </a:r>
          </a:p>
          <a:p>
            <a:pPr algn="just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若这是一个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APD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=18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，计算光电流。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5F73C5-9DA6-4F01-B804-2261E4FEB051}"/>
              </a:ext>
            </a:extLst>
          </p:cNvPr>
          <p:cNvSpPr/>
          <p:nvPr/>
        </p:nvSpPr>
        <p:spPr>
          <a:xfrm>
            <a:off x="605159" y="2668850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D1C627-728C-4947-99C6-040500223C36}"/>
              </a:ext>
            </a:extLst>
          </p:cNvPr>
          <p:cNvSpPr txBox="1"/>
          <p:nvPr/>
        </p:nvSpPr>
        <p:spPr>
          <a:xfrm>
            <a:off x="1115616" y="2668850"/>
            <a:ext cx="53222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理想的光电二极管，</a:t>
            </a:r>
            <a:r>
              <a:rPr lang="el-GR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，输出光电流为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00699C-5F02-44E8-A16C-05E8AD94D95D}"/>
              </a:ext>
            </a:extLst>
          </p:cNvPr>
          <p:cNvSpPr txBox="1"/>
          <p:nvPr/>
        </p:nvSpPr>
        <p:spPr>
          <a:xfrm>
            <a:off x="1331640" y="306896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R×P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D177C44-BB9E-4A47-A331-0283B85CCE62}"/>
                  </a:ext>
                </a:extLst>
              </p:cNvPr>
              <p:cNvSpPr txBox="1"/>
              <p:nvPr/>
            </p:nvSpPr>
            <p:spPr>
              <a:xfrm>
                <a:off x="1547664" y="3429000"/>
                <a:ext cx="4369081" cy="655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h𝑣</m:t>
                        </m:r>
                      </m:den>
                    </m:f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(1.6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−19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×(1.28×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1.28 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−19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den>
                    </m:f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D177C44-BB9E-4A47-A331-0283B85CC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429000"/>
                <a:ext cx="4369081" cy="655372"/>
              </a:xfrm>
              <a:prstGeom prst="rect">
                <a:avLst/>
              </a:prstGeom>
              <a:blipFill>
                <a:blip r:embed="rId3"/>
                <a:stretch>
                  <a:fillRect l="-1813" b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EA9C717-9D5D-4938-87E3-C60DDEA36E47}"/>
              </a:ext>
            </a:extLst>
          </p:cNvPr>
          <p:cNvSpPr txBox="1"/>
          <p:nvPr/>
        </p:nvSpPr>
        <p:spPr>
          <a:xfrm>
            <a:off x="1593679" y="4149080"/>
            <a:ext cx="2618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1.6 ×10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)=16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1863DFD-5783-4F0D-B398-5A5F8E9BD923}"/>
              </a:ext>
            </a:extLst>
          </p:cNvPr>
          <p:cNvSpPr/>
          <p:nvPr/>
        </p:nvSpPr>
        <p:spPr>
          <a:xfrm>
            <a:off x="1123799" y="4654297"/>
            <a:ext cx="37362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(c) 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APD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，增益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=18 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</a:t>
            </a:r>
            <a:r>
              <a:rPr lang="zh-CN" altLang="en-US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endParaRPr lang="zh-CN" altLang="zh-CN" sz="22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446C95-14B3-4522-9B38-78F847898024}"/>
              </a:ext>
            </a:extLst>
          </p:cNvPr>
          <p:cNvSpPr txBox="1"/>
          <p:nvPr/>
        </p:nvSpPr>
        <p:spPr>
          <a:xfrm>
            <a:off x="1331640" y="5189130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G×R×P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E26458-11D8-4CB2-9AB6-1ABB262DCB2C}"/>
              </a:ext>
            </a:extLst>
          </p:cNvPr>
          <p:cNvSpPr/>
          <p:nvPr/>
        </p:nvSpPr>
        <p:spPr>
          <a:xfrm>
            <a:off x="3059832" y="5189130"/>
            <a:ext cx="2552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=18×16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288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15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2" grpId="0"/>
      <p:bldP spid="23" grpId="0"/>
      <p:bldP spid="3" grpId="0"/>
      <p:bldP spid="24" grpId="0"/>
      <p:bldP spid="25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7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692696"/>
            <a:ext cx="8424936" cy="1551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、有一个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光电二极管，其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=1300 nm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，入射光功率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=-37 dBm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。计算：</a:t>
            </a:r>
          </a:p>
          <a:p>
            <a:pPr algn="just">
              <a:lnSpc>
                <a:spcPct val="11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光电流大小；</a:t>
            </a:r>
          </a:p>
          <a:p>
            <a:pPr algn="just">
              <a:lnSpc>
                <a:spcPct val="11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当负载电阻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时的输出电压。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5F73C5-9DA6-4F01-B804-2261E4FEB051}"/>
              </a:ext>
            </a:extLst>
          </p:cNvPr>
          <p:cNvSpPr/>
          <p:nvPr/>
        </p:nvSpPr>
        <p:spPr>
          <a:xfrm>
            <a:off x="617983" y="2308810"/>
            <a:ext cx="7264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zh-CN" altLang="zh-CN" sz="2100" b="1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D1C627-728C-4947-99C6-040500223C36}"/>
              </a:ext>
            </a:extLst>
          </p:cNvPr>
          <p:cNvSpPr txBox="1"/>
          <p:nvPr/>
        </p:nvSpPr>
        <p:spPr>
          <a:xfrm>
            <a:off x="1115616" y="2308810"/>
            <a:ext cx="4629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首先计算该光电二极管的响应度，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940B8D-19DA-4FC6-965C-D536E889CFD9}"/>
              </a:ext>
            </a:extLst>
          </p:cNvPr>
          <p:cNvSpPr txBox="1"/>
          <p:nvPr/>
        </p:nvSpPr>
        <p:spPr>
          <a:xfrm>
            <a:off x="3691581" y="2941868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A/W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)=0.94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A/W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5B16BC-50F3-4FAD-B75B-A5B11617304E}"/>
                  </a:ext>
                </a:extLst>
              </p:cNvPr>
              <p:cNvSpPr txBox="1"/>
              <p:nvPr/>
            </p:nvSpPr>
            <p:spPr>
              <a:xfrm>
                <a:off x="1115616" y="2780928"/>
                <a:ext cx="2763770" cy="63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𝜂𝜆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1.24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×1.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1.24</m:t>
                        </m:r>
                      </m:den>
                    </m:f>
                  </m:oMath>
                </a14:m>
                <a:r>
                  <a:rPr lang="zh-CN" altLang="en-US" sz="2400" dirty="0"/>
                  <a:t> 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5B16BC-50F3-4FAD-B75B-A5B116173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780928"/>
                <a:ext cx="2763770" cy="633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B977188-3302-470B-B040-CE5E2900974B}"/>
              </a:ext>
            </a:extLst>
          </p:cNvPr>
          <p:cNvSpPr txBox="1"/>
          <p:nvPr/>
        </p:nvSpPr>
        <p:spPr>
          <a:xfrm>
            <a:off x="1043608" y="3501008"/>
            <a:ext cx="15392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光电流为：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6EDC72-C8C5-4C7E-8B60-02CABB0E65E3}"/>
              </a:ext>
            </a:extLst>
          </p:cNvPr>
          <p:cNvSpPr txBox="1"/>
          <p:nvPr/>
        </p:nvSpPr>
        <p:spPr>
          <a:xfrm>
            <a:off x="2339752" y="3501008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R×P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60F3FF-87D7-44F6-8A78-ABF95004F843}"/>
              </a:ext>
            </a:extLst>
          </p:cNvPr>
          <p:cNvSpPr txBox="1"/>
          <p:nvPr/>
        </p:nvSpPr>
        <p:spPr>
          <a:xfrm>
            <a:off x="3563888" y="3501008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=0.94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)×(-37 dBm)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241B4A-C889-4EF7-841F-86C107E413AF}"/>
              </a:ext>
            </a:extLst>
          </p:cNvPr>
          <p:cNvSpPr txBox="1"/>
          <p:nvPr/>
        </p:nvSpPr>
        <p:spPr>
          <a:xfrm>
            <a:off x="2592048" y="3973126"/>
            <a:ext cx="4156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=0.94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)×(2×10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0.188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1F0EBF-E6A2-4E6E-B411-0FD6B0992DC3}"/>
              </a:ext>
            </a:extLst>
          </p:cNvPr>
          <p:cNvSpPr txBox="1"/>
          <p:nvPr/>
        </p:nvSpPr>
        <p:spPr>
          <a:xfrm>
            <a:off x="1115616" y="4437112"/>
            <a:ext cx="41312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负载电阻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上的输出电压为：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4AE78-BC1B-4A9E-8C11-4B90AFDEFBA4}"/>
              </a:ext>
            </a:extLst>
          </p:cNvPr>
          <p:cNvSpPr txBox="1"/>
          <p:nvPr/>
        </p:nvSpPr>
        <p:spPr>
          <a:xfrm>
            <a:off x="1259632" y="4869160"/>
            <a:ext cx="1302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F5B2F8-86B8-4DBF-B274-BFCD99CD9A1E}"/>
              </a:ext>
            </a:extLst>
          </p:cNvPr>
          <p:cNvSpPr txBox="1"/>
          <p:nvPr/>
        </p:nvSpPr>
        <p:spPr>
          <a:xfrm>
            <a:off x="2483768" y="4869160"/>
            <a:ext cx="4382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0.188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9.4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5C2AB7-FBB1-44B4-ADF6-4AF9EE48B013}"/>
              </a:ext>
            </a:extLst>
          </p:cNvPr>
          <p:cNvSpPr txBox="1"/>
          <p:nvPr/>
        </p:nvSpPr>
        <p:spPr>
          <a:xfrm>
            <a:off x="1259632" y="5333146"/>
            <a:ext cx="1544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CECBDE-8598-4EA7-AE30-245711ADBAD4}"/>
              </a:ext>
            </a:extLst>
          </p:cNvPr>
          <p:cNvSpPr txBox="1"/>
          <p:nvPr/>
        </p:nvSpPr>
        <p:spPr>
          <a:xfrm>
            <a:off x="2781293" y="5333146"/>
            <a:ext cx="4703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0.188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188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343D36-F531-4C33-BBF9-A1B135C7D9EB}"/>
              </a:ext>
            </a:extLst>
          </p:cNvPr>
          <p:cNvSpPr txBox="1"/>
          <p:nvPr/>
        </p:nvSpPr>
        <p:spPr>
          <a:xfrm>
            <a:off x="1259632" y="5837202"/>
            <a:ext cx="151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M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9DC7887-3470-47AB-BB8B-3A33E4D6327F}"/>
              </a:ext>
            </a:extLst>
          </p:cNvPr>
          <p:cNvSpPr txBox="1"/>
          <p:nvPr/>
        </p:nvSpPr>
        <p:spPr>
          <a:xfrm>
            <a:off x="2781293" y="5837202"/>
            <a:ext cx="510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0.188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A×10×10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1.88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3" grpId="0"/>
      <p:bldP spid="14" grpId="0"/>
      <p:bldP spid="15" grpId="0"/>
      <p:bldP spid="7" grpId="0"/>
      <p:bldP spid="18" grpId="0"/>
      <p:bldP spid="19" grpId="0"/>
      <p:bldP spid="8" grpId="0"/>
      <p:bldP spid="9" grpId="0"/>
      <p:bldP spid="21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8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692696"/>
            <a:ext cx="900100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光接收机前端电路有哪几种？各自的特点是什么？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90D437-8CFC-4EFD-A1DC-C1CDFABB5246}"/>
              </a:ext>
            </a:extLst>
          </p:cNvPr>
          <p:cNvSpPr/>
          <p:nvPr/>
        </p:nvSpPr>
        <p:spPr>
          <a:xfrm>
            <a:off x="251520" y="1340768"/>
            <a:ext cx="8640960" cy="5096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zh-CN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低阻抗、高阻抗、互</a:t>
            </a:r>
            <a:r>
              <a:rPr lang="en-US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跨</a:t>
            </a:r>
            <a:r>
              <a:rPr lang="en-US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阻抗前置放大电路。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低阻抗前端</a:t>
            </a: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低阻抗前端电路简单，不需要或只需要很少的均衡，</a:t>
            </a:r>
            <a:r>
              <a:rPr lang="zh-CN" altLang="en-US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带宽大，</a:t>
            </a:r>
            <a:r>
              <a:rPr lang="zh-CN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前置级的动态范围也较大</a:t>
            </a: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但缺点是</a:t>
            </a:r>
            <a:r>
              <a:rPr lang="zh-CN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灵敏度较低，噪声比较高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高阻抗前端</a:t>
            </a: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比低阻抗前端</a:t>
            </a:r>
            <a:r>
              <a:rPr lang="zh-CN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热噪声小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，但高阻抗将使前置放大器动态范围缩小，而且当比特率较高时，输入端信号的高频分量损失过大，对均衡电路要求较高，很难实现，所以高阻抗前端一般只适用于低速系统；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跨</a:t>
            </a: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</a:t>
            </a: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阻抗前端</a:t>
            </a: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这种前端将负载电阻连接为反相放大器的反馈电阻，因而又称互阻抗前端</a:t>
            </a: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负反馈使有效输入阻抗降低了</a:t>
            </a:r>
            <a:r>
              <a:rPr lang="en-US" altLang="zh-CN" sz="21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倍，</a:t>
            </a:r>
            <a:r>
              <a:rPr lang="en-US" altLang="zh-CN" sz="21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是前置放大器增益，从而使其带宽比高阻抗前端增加了</a:t>
            </a:r>
            <a:r>
              <a:rPr lang="en-US" altLang="zh-CN" sz="21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倍，动态范围也提高了，所以具有</a:t>
            </a:r>
            <a:r>
              <a:rPr lang="zh-CN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频带宽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噪声低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灵敏度高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1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动态范围大</a:t>
            </a:r>
            <a:r>
              <a:rPr lang="zh-CN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等综合优点，被广泛采用。</a:t>
            </a:r>
          </a:p>
        </p:txBody>
      </p:sp>
    </p:spTree>
    <p:extLst>
      <p:ext uri="{BB962C8B-B14F-4D97-AF65-F5344CB8AC3E}">
        <p14:creationId xmlns:p14="http://schemas.microsoft.com/office/powerpoint/2010/main" val="37053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  <a:t>9</a:t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3943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第四章 光接收机作业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836712"/>
            <a:ext cx="7776864" cy="1043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光接收机的线性通道包括哪几个部分？光接收机的带宽由哪个部件决定？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343A00-C0C8-4E37-A52E-E16FA7348062}"/>
              </a:ext>
            </a:extLst>
          </p:cNvPr>
          <p:cNvSpPr/>
          <p:nvPr/>
        </p:nvSpPr>
        <p:spPr>
          <a:xfrm>
            <a:off x="539552" y="1905340"/>
            <a:ext cx="7992888" cy="356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答：光接收机的线性通道由一个高增益放大器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称为主放大器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和一个低通滤波器组成；</a:t>
            </a:r>
            <a:endParaRPr lang="zh-CN" altLang="zh-CN" sz="2200" b="1" kern="100" dirty="0">
              <a:solidFill>
                <a:srgbClr val="FFC000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由低通滤波器决定；因为滤波器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主要对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电压脉冲整形，降低噪声，控制可能出现的码间串扰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ISI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接收机噪声正比于接收机带宽，为降低噪声，采用带宽</a:t>
            </a:r>
            <a:r>
              <a:rPr lang="en-US" altLang="zh-CN" sz="2200" b="1" kern="100" dirty="0" err="1">
                <a:solidFill>
                  <a:srgbClr val="FFFF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Δ</a:t>
            </a:r>
            <a:r>
              <a:rPr lang="en-US" altLang="zh-CN" sz="2200" b="1" i="1" kern="100" dirty="0" err="1">
                <a:solidFill>
                  <a:srgbClr val="FFFF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小于比特率</a:t>
            </a:r>
            <a:r>
              <a:rPr lang="en-US" altLang="zh-CN" sz="2200" b="1" i="1" kern="100" dirty="0">
                <a:solidFill>
                  <a:srgbClr val="FFFF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的低通滤波器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在接收机设计中其他部件的带宽均大于滤波器带宽，因此接收机带宽主要由线性通道的低通滤波器决定。</a:t>
            </a:r>
            <a:endParaRPr lang="zh-CN" altLang="zh-CN" sz="2200" b="1" kern="100" dirty="0">
              <a:solidFill>
                <a:srgbClr val="FFC000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3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743</TotalTime>
  <Words>3046</Words>
  <Application>Microsoft Office PowerPoint</Application>
  <PresentationFormat>全屏显示(4:3)</PresentationFormat>
  <Paragraphs>252</Paragraphs>
  <Slides>27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  <vt:variant>
        <vt:lpstr>自定义放映</vt:lpstr>
      </vt:variant>
      <vt:variant>
        <vt:i4>1</vt:i4>
      </vt:variant>
    </vt:vector>
  </HeadingPairs>
  <TitlesOfParts>
    <vt:vector size="34" baseType="lpstr">
      <vt:lpstr>宋体</vt:lpstr>
      <vt:lpstr>Arial</vt:lpstr>
      <vt:lpstr>Cambria Math</vt:lpstr>
      <vt:lpstr>Times New Roman</vt:lpstr>
      <vt:lpstr>Wingdings</vt:lpstr>
      <vt:lpstr>Orbit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Xie fan</cp:lastModifiedBy>
  <cp:revision>664</cp:revision>
  <dcterms:created xsi:type="dcterms:W3CDTF">2006-02-24T05:25:33Z</dcterms:created>
  <dcterms:modified xsi:type="dcterms:W3CDTF">2021-12-30T03:42:24Z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