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9"/>
  </p:notesMasterIdLst>
  <p:handoutMasterIdLst>
    <p:handoutMasterId r:id="rId40"/>
  </p:handoutMasterIdLst>
  <p:sldIdLst>
    <p:sldId id="336" r:id="rId2"/>
    <p:sldId id="353" r:id="rId3"/>
    <p:sldId id="354" r:id="rId4"/>
    <p:sldId id="302" r:id="rId5"/>
    <p:sldId id="320" r:id="rId6"/>
    <p:sldId id="355" r:id="rId7"/>
    <p:sldId id="344" r:id="rId8"/>
    <p:sldId id="337" r:id="rId9"/>
    <p:sldId id="321" r:id="rId10"/>
    <p:sldId id="339" r:id="rId11"/>
    <p:sldId id="349" r:id="rId12"/>
    <p:sldId id="297" r:id="rId13"/>
    <p:sldId id="356" r:id="rId14"/>
    <p:sldId id="350" r:id="rId15"/>
    <p:sldId id="298" r:id="rId16"/>
    <p:sldId id="322" r:id="rId17"/>
    <p:sldId id="323" r:id="rId18"/>
    <p:sldId id="345" r:id="rId19"/>
    <p:sldId id="324" r:id="rId20"/>
    <p:sldId id="346" r:id="rId21"/>
    <p:sldId id="325" r:id="rId22"/>
    <p:sldId id="326" r:id="rId23"/>
    <p:sldId id="347" r:id="rId24"/>
    <p:sldId id="327" r:id="rId25"/>
    <p:sldId id="328" r:id="rId26"/>
    <p:sldId id="341" r:id="rId27"/>
    <p:sldId id="342" r:id="rId28"/>
    <p:sldId id="357" r:id="rId29"/>
    <p:sldId id="329" r:id="rId30"/>
    <p:sldId id="330" r:id="rId31"/>
    <p:sldId id="331" r:id="rId32"/>
    <p:sldId id="333" r:id="rId33"/>
    <p:sldId id="343" r:id="rId34"/>
    <p:sldId id="304" r:id="rId35"/>
    <p:sldId id="258" r:id="rId36"/>
    <p:sldId id="348" r:id="rId37"/>
    <p:sldId id="340" r:id="rId3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00"/>
    <a:srgbClr val="FF00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32" autoAdjust="0"/>
    <p:restoredTop sz="86512" autoAdjust="0"/>
  </p:normalViewPr>
  <p:slideViewPr>
    <p:cSldViewPr>
      <p:cViewPr varScale="1">
        <p:scale>
          <a:sx n="58" d="100"/>
          <a:sy n="58" d="100"/>
        </p:scale>
        <p:origin x="1536"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27369DBD-D9D1-4E98-8568-03E6D9C8DF5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C6D60B93-BAE8-407F-9147-76EEEF23B06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9A6848-79DE-4E42-BCCA-50EDD5738A83}" type="datetimeFigureOut">
              <a:rPr lang="zh-CN" altLang="en-US" smtClean="0"/>
              <a:t>2021/12/27</a:t>
            </a:fld>
            <a:endParaRPr lang="zh-CN" altLang="en-US"/>
          </a:p>
        </p:txBody>
      </p:sp>
      <p:sp>
        <p:nvSpPr>
          <p:cNvPr id="4" name="页脚占位符 3">
            <a:extLst>
              <a:ext uri="{FF2B5EF4-FFF2-40B4-BE49-F238E27FC236}">
                <a16:creationId xmlns:a16="http://schemas.microsoft.com/office/drawing/2014/main" id="{D3249816-6502-4177-B841-4E1B22B49A2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0185ACDD-E206-4D2C-8891-3CE1B37638C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D6702B-F036-48D9-9FD5-664D476B5EA2}" type="slidenum">
              <a:rPr lang="zh-CN" altLang="en-US" smtClean="0"/>
              <a:t>‹#›</a:t>
            </a:fld>
            <a:endParaRPr lang="zh-CN" altLang="en-US"/>
          </a:p>
        </p:txBody>
      </p:sp>
    </p:spTree>
    <p:extLst>
      <p:ext uri="{BB962C8B-B14F-4D97-AF65-F5344CB8AC3E}">
        <p14:creationId xmlns:p14="http://schemas.microsoft.com/office/powerpoint/2010/main" val="31157734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A1280E-E10D-4ABD-B33D-E10255B49C7F}" type="datetimeFigureOut">
              <a:rPr lang="zh-CN" altLang="en-US" smtClean="0"/>
              <a:t>2021/12/27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24F3C0-FF12-48BF-A5D9-99889D00C642}" type="slidenum">
              <a:rPr lang="zh-CN" altLang="en-US" smtClean="0"/>
              <a:t>‹#›</a:t>
            </a:fld>
            <a:endParaRPr lang="zh-CN" altLang="en-US"/>
          </a:p>
        </p:txBody>
      </p:sp>
    </p:spTree>
    <p:extLst>
      <p:ext uri="{BB962C8B-B14F-4D97-AF65-F5344CB8AC3E}">
        <p14:creationId xmlns:p14="http://schemas.microsoft.com/office/powerpoint/2010/main" val="25397575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简单回顾上一章节的重要知识点：光电检测器的工作原理，光接收机的电路结构</a:t>
            </a:r>
          </a:p>
        </p:txBody>
      </p:sp>
      <p:sp>
        <p:nvSpPr>
          <p:cNvPr id="4" name="灯片编号占位符 3"/>
          <p:cNvSpPr>
            <a:spLocks noGrp="1"/>
          </p:cNvSpPr>
          <p:nvPr>
            <p:ph type="sldNum" sz="quarter" idx="5"/>
          </p:nvPr>
        </p:nvSpPr>
        <p:spPr/>
        <p:txBody>
          <a:bodyPr/>
          <a:lstStyle/>
          <a:p>
            <a:fld id="{3324F3C0-FF12-48BF-A5D9-99889D00C642}" type="slidenum">
              <a:rPr lang="zh-CN" altLang="en-US" smtClean="0"/>
              <a:t>1</a:t>
            </a:fld>
            <a:endParaRPr lang="zh-CN" altLang="en-US"/>
          </a:p>
        </p:txBody>
      </p:sp>
    </p:spTree>
    <p:extLst>
      <p:ext uri="{BB962C8B-B14F-4D97-AF65-F5344CB8AC3E}">
        <p14:creationId xmlns:p14="http://schemas.microsoft.com/office/powerpoint/2010/main" val="2660232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介绍掺杂光纤放大器的工作原理；</a:t>
            </a:r>
          </a:p>
        </p:txBody>
      </p:sp>
      <p:sp>
        <p:nvSpPr>
          <p:cNvPr id="4" name="灯片编号占位符 3"/>
          <p:cNvSpPr>
            <a:spLocks noGrp="1"/>
          </p:cNvSpPr>
          <p:nvPr>
            <p:ph type="sldNum" sz="quarter" idx="5"/>
          </p:nvPr>
        </p:nvSpPr>
        <p:spPr/>
        <p:txBody>
          <a:bodyPr/>
          <a:lstStyle/>
          <a:p>
            <a:fld id="{3324F3C0-FF12-48BF-A5D9-99889D00C642}" type="slidenum">
              <a:rPr lang="zh-CN" altLang="en-US" smtClean="0"/>
              <a:t>10</a:t>
            </a:fld>
            <a:endParaRPr lang="zh-CN" altLang="en-US"/>
          </a:p>
        </p:txBody>
      </p:sp>
    </p:spTree>
    <p:extLst>
      <p:ext uri="{BB962C8B-B14F-4D97-AF65-F5344CB8AC3E}">
        <p14:creationId xmlns:p14="http://schemas.microsoft.com/office/powerpoint/2010/main" val="4017399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SOA</a:t>
            </a:r>
            <a:r>
              <a:rPr lang="zh-CN" altLang="en-US" dirty="0"/>
              <a:t>的结构和工作原理；</a:t>
            </a:r>
          </a:p>
        </p:txBody>
      </p:sp>
      <p:sp>
        <p:nvSpPr>
          <p:cNvPr id="4" name="灯片编号占位符 3"/>
          <p:cNvSpPr>
            <a:spLocks noGrp="1"/>
          </p:cNvSpPr>
          <p:nvPr>
            <p:ph type="sldNum" sz="quarter" idx="5"/>
          </p:nvPr>
        </p:nvSpPr>
        <p:spPr/>
        <p:txBody>
          <a:bodyPr/>
          <a:lstStyle/>
          <a:p>
            <a:fld id="{3324F3C0-FF12-48BF-A5D9-99889D00C642}" type="slidenum">
              <a:rPr lang="zh-CN" altLang="en-US" smtClean="0"/>
              <a:t>11</a:t>
            </a:fld>
            <a:endParaRPr lang="zh-CN" altLang="en-US"/>
          </a:p>
        </p:txBody>
      </p:sp>
    </p:spTree>
    <p:extLst>
      <p:ext uri="{BB962C8B-B14F-4D97-AF65-F5344CB8AC3E}">
        <p14:creationId xmlns:p14="http://schemas.microsoft.com/office/powerpoint/2010/main" val="2328884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光纤放大器实物图，</a:t>
            </a:r>
          </a:p>
        </p:txBody>
      </p:sp>
      <p:sp>
        <p:nvSpPr>
          <p:cNvPr id="4" name="灯片编号占位符 3"/>
          <p:cNvSpPr>
            <a:spLocks noGrp="1"/>
          </p:cNvSpPr>
          <p:nvPr>
            <p:ph type="sldNum" sz="quarter" idx="5"/>
          </p:nvPr>
        </p:nvSpPr>
        <p:spPr/>
        <p:txBody>
          <a:bodyPr/>
          <a:lstStyle/>
          <a:p>
            <a:fld id="{3324F3C0-FF12-48BF-A5D9-99889D00C642}" type="slidenum">
              <a:rPr lang="zh-CN" altLang="en-US" smtClean="0"/>
              <a:t>12</a:t>
            </a:fld>
            <a:endParaRPr lang="zh-CN" altLang="en-US"/>
          </a:p>
        </p:txBody>
      </p:sp>
    </p:spTree>
    <p:extLst>
      <p:ext uri="{BB962C8B-B14F-4D97-AF65-F5344CB8AC3E}">
        <p14:creationId xmlns:p14="http://schemas.microsoft.com/office/powerpoint/2010/main" val="3491540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324F3C0-FF12-48BF-A5D9-99889D00C642}" type="slidenum">
              <a:rPr lang="zh-CN" altLang="en-US" smtClean="0"/>
              <a:t>13</a:t>
            </a:fld>
            <a:endParaRPr lang="zh-CN" altLang="en-US"/>
          </a:p>
        </p:txBody>
      </p:sp>
    </p:spTree>
    <p:extLst>
      <p:ext uri="{BB962C8B-B14F-4D97-AF65-F5344CB8AC3E}">
        <p14:creationId xmlns:p14="http://schemas.microsoft.com/office/powerpoint/2010/main" val="1408597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介绍放大器的原理，受激发射或者散射？介绍介质的增益，和激光器的增益介质联系起来，下面我们就来学习第五章第一节，光放大器的原理与一般特性</a:t>
            </a:r>
          </a:p>
        </p:txBody>
      </p:sp>
      <p:sp>
        <p:nvSpPr>
          <p:cNvPr id="4" name="灯片编号占位符 3"/>
          <p:cNvSpPr>
            <a:spLocks noGrp="1"/>
          </p:cNvSpPr>
          <p:nvPr>
            <p:ph type="sldNum" sz="quarter" idx="5"/>
          </p:nvPr>
        </p:nvSpPr>
        <p:spPr/>
        <p:txBody>
          <a:bodyPr/>
          <a:lstStyle/>
          <a:p>
            <a:fld id="{3324F3C0-FF12-48BF-A5D9-99889D00C642}" type="slidenum">
              <a:rPr lang="zh-CN" altLang="en-US" smtClean="0"/>
              <a:t>15</a:t>
            </a:fld>
            <a:endParaRPr lang="zh-CN" altLang="en-US"/>
          </a:p>
        </p:txBody>
      </p:sp>
    </p:spTree>
    <p:extLst>
      <p:ext uri="{BB962C8B-B14F-4D97-AF65-F5344CB8AC3E}">
        <p14:creationId xmlns:p14="http://schemas.microsoft.com/office/powerpoint/2010/main" val="3171889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增益</a:t>
            </a:r>
            <a:r>
              <a:rPr lang="en-US" altLang="zh-CN" dirty="0"/>
              <a:t>g</a:t>
            </a:r>
            <a:r>
              <a:rPr lang="zh-CN" altLang="en-US" dirty="0"/>
              <a:t>与光频率</a:t>
            </a:r>
            <a:r>
              <a:rPr lang="en-US" altLang="zh-CN" dirty="0"/>
              <a:t>w</a:t>
            </a:r>
            <a:r>
              <a:rPr lang="zh-CN" altLang="en-US" dirty="0"/>
              <a:t>和强度</a:t>
            </a:r>
            <a:r>
              <a:rPr lang="en-US" altLang="zh-CN" dirty="0"/>
              <a:t>p</a:t>
            </a:r>
            <a:r>
              <a:rPr lang="zh-CN" altLang="en-US" dirty="0"/>
              <a:t>有关，</a:t>
            </a:r>
            <a:r>
              <a:rPr lang="en-US" altLang="zh-CN" dirty="0"/>
              <a:t>Ps</a:t>
            </a:r>
            <a:r>
              <a:rPr lang="zh-CN" altLang="en-US" dirty="0"/>
              <a:t>为介质的饱和功率，与介质的荧光时间和跃迁界面有关，</a:t>
            </a:r>
            <a:r>
              <a:rPr lang="en-US" altLang="zh-CN" dirty="0"/>
              <a:t>T1</a:t>
            </a:r>
            <a:r>
              <a:rPr lang="zh-CN" altLang="en-US" dirty="0"/>
              <a:t>一般为</a:t>
            </a:r>
            <a:r>
              <a:rPr lang="en-US" altLang="zh-CN" dirty="0"/>
              <a:t>100 ps-10 </a:t>
            </a:r>
            <a:r>
              <a:rPr lang="en-US" altLang="zh-CN" dirty="0" err="1"/>
              <a:t>ms</a:t>
            </a:r>
            <a:r>
              <a:rPr lang="en-US" altLang="zh-CN" dirty="0"/>
              <a:t>(</a:t>
            </a:r>
            <a:r>
              <a:rPr lang="zh-CN" altLang="en-US" dirty="0"/>
              <a:t>离子数弛豫时间</a:t>
            </a:r>
            <a:r>
              <a:rPr lang="en-US" altLang="zh-CN" dirty="0"/>
              <a:t>)</a:t>
            </a:r>
            <a:r>
              <a:rPr lang="zh-CN" altLang="en-US" dirty="0"/>
              <a:t>，板书</a:t>
            </a:r>
            <a:r>
              <a:rPr lang="en-US" altLang="zh-CN" dirty="0"/>
              <a:t>(5.1.1)</a:t>
            </a:r>
            <a:r>
              <a:rPr lang="zh-CN" altLang="en-US" dirty="0"/>
              <a:t>式</a:t>
            </a:r>
          </a:p>
        </p:txBody>
      </p:sp>
      <p:sp>
        <p:nvSpPr>
          <p:cNvPr id="4" name="灯片编号占位符 3"/>
          <p:cNvSpPr>
            <a:spLocks noGrp="1"/>
          </p:cNvSpPr>
          <p:nvPr>
            <p:ph type="sldNum" sz="quarter" idx="5"/>
          </p:nvPr>
        </p:nvSpPr>
        <p:spPr/>
        <p:txBody>
          <a:bodyPr/>
          <a:lstStyle/>
          <a:p>
            <a:fld id="{3324F3C0-FF12-48BF-A5D9-99889D00C642}" type="slidenum">
              <a:rPr lang="zh-CN" altLang="en-US" smtClean="0"/>
              <a:t>16</a:t>
            </a:fld>
            <a:endParaRPr lang="zh-CN" altLang="en-US"/>
          </a:p>
        </p:txBody>
      </p:sp>
    </p:spTree>
    <p:extLst>
      <p:ext uri="{BB962C8B-B14F-4D97-AF65-F5344CB8AC3E}">
        <p14:creationId xmlns:p14="http://schemas.microsoft.com/office/powerpoint/2010/main" val="3293721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分析小信号或非饱和状态下放大器的增益，</a:t>
            </a:r>
            <a:r>
              <a:rPr lang="en-US" altLang="zh-CN" dirty="0"/>
              <a:t>T2</a:t>
            </a:r>
            <a:r>
              <a:rPr lang="zh-CN" altLang="en-US" dirty="0"/>
              <a:t>为偶极弛豫时间；</a:t>
            </a:r>
          </a:p>
        </p:txBody>
      </p:sp>
      <p:sp>
        <p:nvSpPr>
          <p:cNvPr id="4" name="灯片编号占位符 3"/>
          <p:cNvSpPr>
            <a:spLocks noGrp="1"/>
          </p:cNvSpPr>
          <p:nvPr>
            <p:ph type="sldNum" sz="quarter" idx="5"/>
          </p:nvPr>
        </p:nvSpPr>
        <p:spPr/>
        <p:txBody>
          <a:bodyPr/>
          <a:lstStyle/>
          <a:p>
            <a:fld id="{3324F3C0-FF12-48BF-A5D9-99889D00C642}" type="slidenum">
              <a:rPr lang="zh-CN" altLang="en-US" smtClean="0"/>
              <a:t>17</a:t>
            </a:fld>
            <a:endParaRPr lang="zh-CN" altLang="en-US"/>
          </a:p>
        </p:txBody>
      </p:sp>
    </p:spTree>
    <p:extLst>
      <p:ext uri="{BB962C8B-B14F-4D97-AF65-F5344CB8AC3E}">
        <p14:creationId xmlns:p14="http://schemas.microsoft.com/office/powerpoint/2010/main" val="30218433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推出增益谱宽</a:t>
            </a:r>
          </a:p>
        </p:txBody>
      </p:sp>
      <p:sp>
        <p:nvSpPr>
          <p:cNvPr id="4" name="灯片编号占位符 3"/>
          <p:cNvSpPr>
            <a:spLocks noGrp="1"/>
          </p:cNvSpPr>
          <p:nvPr>
            <p:ph type="sldNum" sz="quarter" idx="5"/>
          </p:nvPr>
        </p:nvSpPr>
        <p:spPr/>
        <p:txBody>
          <a:bodyPr/>
          <a:lstStyle/>
          <a:p>
            <a:fld id="{3324F3C0-FF12-48BF-A5D9-99889D00C642}" type="slidenum">
              <a:rPr lang="zh-CN" altLang="en-US" smtClean="0"/>
              <a:t>18</a:t>
            </a:fld>
            <a:endParaRPr lang="zh-CN" altLang="en-US"/>
          </a:p>
        </p:txBody>
      </p:sp>
    </p:spTree>
    <p:extLst>
      <p:ext uri="{BB962C8B-B14F-4D97-AF65-F5344CB8AC3E}">
        <p14:creationId xmlns:p14="http://schemas.microsoft.com/office/powerpoint/2010/main" val="6220974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G(w)</a:t>
            </a:r>
            <a:r>
              <a:rPr lang="zh-CN" altLang="en-US" dirty="0"/>
              <a:t>仍然是关于</a:t>
            </a:r>
            <a:r>
              <a:rPr lang="en-US" altLang="zh-CN" dirty="0"/>
              <a:t>w</a:t>
            </a:r>
            <a:r>
              <a:rPr lang="zh-CN" altLang="en-US" dirty="0"/>
              <a:t>的参数，定义放大器的增益或者放大倍数，说明放大器的带宽要比介质增益的带宽要小</a:t>
            </a:r>
          </a:p>
        </p:txBody>
      </p:sp>
      <p:sp>
        <p:nvSpPr>
          <p:cNvPr id="4" name="灯片编号占位符 3"/>
          <p:cNvSpPr>
            <a:spLocks noGrp="1"/>
          </p:cNvSpPr>
          <p:nvPr>
            <p:ph type="sldNum" sz="quarter" idx="5"/>
          </p:nvPr>
        </p:nvSpPr>
        <p:spPr/>
        <p:txBody>
          <a:bodyPr/>
          <a:lstStyle/>
          <a:p>
            <a:fld id="{3324F3C0-FF12-48BF-A5D9-99889D00C642}" type="slidenum">
              <a:rPr lang="zh-CN" altLang="en-US" smtClean="0"/>
              <a:t>19</a:t>
            </a:fld>
            <a:endParaRPr lang="zh-CN" altLang="en-US"/>
          </a:p>
        </p:txBody>
      </p:sp>
    </p:spTree>
    <p:extLst>
      <p:ext uri="{BB962C8B-B14F-4D97-AF65-F5344CB8AC3E}">
        <p14:creationId xmlns:p14="http://schemas.microsoft.com/office/powerpoint/2010/main" val="184255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G(w)</a:t>
            </a:r>
            <a:r>
              <a:rPr lang="zh-CN" altLang="en-US" dirty="0"/>
              <a:t>仍然是关于</a:t>
            </a:r>
            <a:r>
              <a:rPr lang="en-US" altLang="zh-CN" dirty="0"/>
              <a:t>w</a:t>
            </a:r>
            <a:r>
              <a:rPr lang="zh-CN" altLang="en-US" dirty="0"/>
              <a:t>的参数，比较放大器的带宽和增益谱宽</a:t>
            </a:r>
          </a:p>
        </p:txBody>
      </p:sp>
      <p:sp>
        <p:nvSpPr>
          <p:cNvPr id="4" name="灯片编号占位符 3"/>
          <p:cNvSpPr>
            <a:spLocks noGrp="1"/>
          </p:cNvSpPr>
          <p:nvPr>
            <p:ph type="sldNum" sz="quarter" idx="5"/>
          </p:nvPr>
        </p:nvSpPr>
        <p:spPr/>
        <p:txBody>
          <a:bodyPr/>
          <a:lstStyle/>
          <a:p>
            <a:fld id="{3324F3C0-FF12-48BF-A5D9-99889D00C642}" type="slidenum">
              <a:rPr lang="zh-CN" altLang="en-US" smtClean="0"/>
              <a:t>20</a:t>
            </a:fld>
            <a:endParaRPr lang="zh-CN" altLang="en-US"/>
          </a:p>
        </p:txBody>
      </p:sp>
    </p:spTree>
    <p:extLst>
      <p:ext uri="{BB962C8B-B14F-4D97-AF65-F5344CB8AC3E}">
        <p14:creationId xmlns:p14="http://schemas.microsoft.com/office/powerpoint/2010/main" val="820381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回顾光接收器的噪声性能，信噪比</a:t>
            </a:r>
            <a:r>
              <a:rPr lang="en-US" altLang="zh-CN" dirty="0"/>
              <a:t>(SNR);</a:t>
            </a:r>
            <a:endParaRPr lang="zh-CN" altLang="en-US" dirty="0"/>
          </a:p>
        </p:txBody>
      </p:sp>
      <p:sp>
        <p:nvSpPr>
          <p:cNvPr id="4" name="灯片编号占位符 3"/>
          <p:cNvSpPr>
            <a:spLocks noGrp="1"/>
          </p:cNvSpPr>
          <p:nvPr>
            <p:ph type="sldNum" sz="quarter" idx="5"/>
          </p:nvPr>
        </p:nvSpPr>
        <p:spPr/>
        <p:txBody>
          <a:bodyPr/>
          <a:lstStyle/>
          <a:p>
            <a:fld id="{3324F3C0-FF12-48BF-A5D9-99889D00C642}" type="slidenum">
              <a:rPr lang="zh-CN" altLang="en-US" smtClean="0"/>
              <a:t>2</a:t>
            </a:fld>
            <a:endParaRPr lang="zh-CN" altLang="en-US"/>
          </a:p>
        </p:txBody>
      </p:sp>
    </p:spTree>
    <p:extLst>
      <p:ext uri="{BB962C8B-B14F-4D97-AF65-F5344CB8AC3E}">
        <p14:creationId xmlns:p14="http://schemas.microsoft.com/office/powerpoint/2010/main" val="8809799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放大器的带宽要小于介质增益的带宽</a:t>
            </a:r>
          </a:p>
        </p:txBody>
      </p:sp>
      <p:sp>
        <p:nvSpPr>
          <p:cNvPr id="4" name="灯片编号占位符 3"/>
          <p:cNvSpPr>
            <a:spLocks noGrp="1"/>
          </p:cNvSpPr>
          <p:nvPr>
            <p:ph type="sldNum" sz="quarter" idx="5"/>
          </p:nvPr>
        </p:nvSpPr>
        <p:spPr/>
        <p:txBody>
          <a:bodyPr/>
          <a:lstStyle/>
          <a:p>
            <a:fld id="{3324F3C0-FF12-48BF-A5D9-99889D00C642}" type="slidenum">
              <a:rPr lang="zh-CN" altLang="en-US" smtClean="0"/>
              <a:t>21</a:t>
            </a:fld>
            <a:endParaRPr lang="zh-CN" altLang="en-US"/>
          </a:p>
        </p:txBody>
      </p:sp>
    </p:spTree>
    <p:extLst>
      <p:ext uri="{BB962C8B-B14F-4D97-AF65-F5344CB8AC3E}">
        <p14:creationId xmlns:p14="http://schemas.microsoft.com/office/powerpoint/2010/main" val="20288519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Ps </a:t>
            </a:r>
            <a:r>
              <a:rPr lang="zh-CN" altLang="en-US" dirty="0"/>
              <a:t>峰值功率， 放大器的饱和输出功率是介质饱和功率的</a:t>
            </a:r>
            <a:r>
              <a:rPr lang="en-US" altLang="zh-CN" dirty="0"/>
              <a:t>30 %</a:t>
            </a:r>
            <a:endParaRPr lang="zh-CN" altLang="en-US" dirty="0"/>
          </a:p>
        </p:txBody>
      </p:sp>
      <p:sp>
        <p:nvSpPr>
          <p:cNvPr id="4" name="灯片编号占位符 3"/>
          <p:cNvSpPr>
            <a:spLocks noGrp="1"/>
          </p:cNvSpPr>
          <p:nvPr>
            <p:ph type="sldNum" sz="quarter" idx="5"/>
          </p:nvPr>
        </p:nvSpPr>
        <p:spPr/>
        <p:txBody>
          <a:bodyPr/>
          <a:lstStyle/>
          <a:p>
            <a:fld id="{3324F3C0-FF12-48BF-A5D9-99889D00C642}" type="slidenum">
              <a:rPr lang="zh-CN" altLang="en-US" smtClean="0"/>
              <a:t>22</a:t>
            </a:fld>
            <a:endParaRPr lang="zh-CN" altLang="en-US"/>
          </a:p>
        </p:txBody>
      </p:sp>
    </p:spTree>
    <p:extLst>
      <p:ext uri="{BB962C8B-B14F-4D97-AF65-F5344CB8AC3E}">
        <p14:creationId xmlns:p14="http://schemas.microsoft.com/office/powerpoint/2010/main" val="35111331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给出输出功率的变化，放大器的增益随输出功率的增大会下降，因此，放大器的增益和输出功率要折中选择</a:t>
            </a:r>
          </a:p>
        </p:txBody>
      </p:sp>
      <p:sp>
        <p:nvSpPr>
          <p:cNvPr id="4" name="灯片编号占位符 3"/>
          <p:cNvSpPr>
            <a:spLocks noGrp="1"/>
          </p:cNvSpPr>
          <p:nvPr>
            <p:ph type="sldNum" sz="quarter" idx="5"/>
          </p:nvPr>
        </p:nvSpPr>
        <p:spPr/>
        <p:txBody>
          <a:bodyPr/>
          <a:lstStyle/>
          <a:p>
            <a:fld id="{3324F3C0-FF12-48BF-A5D9-99889D00C642}" type="slidenum">
              <a:rPr lang="zh-CN" altLang="en-US" smtClean="0"/>
              <a:t>23</a:t>
            </a:fld>
            <a:endParaRPr lang="zh-CN" altLang="en-US"/>
          </a:p>
        </p:txBody>
      </p:sp>
    </p:spTree>
    <p:extLst>
      <p:ext uri="{BB962C8B-B14F-4D97-AF65-F5344CB8AC3E}">
        <p14:creationId xmlns:p14="http://schemas.microsoft.com/office/powerpoint/2010/main" val="22130071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5.1.11</a:t>
            </a:r>
            <a:r>
              <a:rPr lang="zh-CN" altLang="en-US" dirty="0"/>
              <a:t>式子缺了一个量子效率</a:t>
            </a:r>
            <a:r>
              <a:rPr lang="el-GR" altLang="zh-CN" dirty="0">
                <a:latin typeface="Times New Roman" panose="02020603050405020304" pitchFamily="18" charset="0"/>
                <a:cs typeface="Times New Roman" panose="02020603050405020304" pitchFamily="18" charset="0"/>
              </a:rPr>
              <a:t>η</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，放大器的噪声系数等于输入的信噪比除以输出的信噪比，信号经过放大后的噪声</a:t>
            </a:r>
            <a:endParaRPr lang="zh-CN" altLang="en-US" dirty="0"/>
          </a:p>
        </p:txBody>
      </p:sp>
      <p:sp>
        <p:nvSpPr>
          <p:cNvPr id="4" name="灯片编号占位符 3"/>
          <p:cNvSpPr>
            <a:spLocks noGrp="1"/>
          </p:cNvSpPr>
          <p:nvPr>
            <p:ph type="sldNum" sz="quarter" idx="5"/>
          </p:nvPr>
        </p:nvSpPr>
        <p:spPr/>
        <p:txBody>
          <a:bodyPr/>
          <a:lstStyle/>
          <a:p>
            <a:fld id="{3324F3C0-FF12-48BF-A5D9-99889D00C642}" type="slidenum">
              <a:rPr lang="zh-CN" altLang="en-US" smtClean="0"/>
              <a:t>24</a:t>
            </a:fld>
            <a:endParaRPr lang="zh-CN" altLang="en-US"/>
          </a:p>
        </p:txBody>
      </p:sp>
    </p:spTree>
    <p:extLst>
      <p:ext uri="{BB962C8B-B14F-4D97-AF65-F5344CB8AC3E}">
        <p14:creationId xmlns:p14="http://schemas.microsoft.com/office/powerpoint/2010/main" val="38329700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分析自发发射的噪声，忽略掉散粒噪声，可以得到放大器输出的信噪比，忽略掉第一项，就可以得到放大器输出端的信噪比</a:t>
            </a:r>
          </a:p>
        </p:txBody>
      </p:sp>
      <p:sp>
        <p:nvSpPr>
          <p:cNvPr id="4" name="灯片编号占位符 3"/>
          <p:cNvSpPr>
            <a:spLocks noGrp="1"/>
          </p:cNvSpPr>
          <p:nvPr>
            <p:ph type="sldNum" sz="quarter" idx="5"/>
          </p:nvPr>
        </p:nvSpPr>
        <p:spPr/>
        <p:txBody>
          <a:bodyPr/>
          <a:lstStyle/>
          <a:p>
            <a:fld id="{3324F3C0-FF12-48BF-A5D9-99889D00C642}" type="slidenum">
              <a:rPr lang="zh-CN" altLang="en-US" smtClean="0"/>
              <a:t>25</a:t>
            </a:fld>
            <a:endParaRPr lang="zh-CN" altLang="en-US"/>
          </a:p>
        </p:txBody>
      </p:sp>
    </p:spTree>
    <p:extLst>
      <p:ext uri="{BB962C8B-B14F-4D97-AF65-F5344CB8AC3E}">
        <p14:creationId xmlns:p14="http://schemas.microsoft.com/office/powerpoint/2010/main" val="17157682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分析出放大器的噪声因子，推导出噪声因子</a:t>
            </a:r>
          </a:p>
        </p:txBody>
      </p:sp>
      <p:sp>
        <p:nvSpPr>
          <p:cNvPr id="4" name="灯片编号占位符 3"/>
          <p:cNvSpPr>
            <a:spLocks noGrp="1"/>
          </p:cNvSpPr>
          <p:nvPr>
            <p:ph type="sldNum" sz="quarter" idx="5"/>
          </p:nvPr>
        </p:nvSpPr>
        <p:spPr/>
        <p:txBody>
          <a:bodyPr/>
          <a:lstStyle/>
          <a:p>
            <a:fld id="{3324F3C0-FF12-48BF-A5D9-99889D00C642}" type="slidenum">
              <a:rPr lang="zh-CN" altLang="en-US" smtClean="0"/>
              <a:t>26</a:t>
            </a:fld>
            <a:endParaRPr lang="zh-CN" altLang="en-US"/>
          </a:p>
        </p:txBody>
      </p:sp>
    </p:spTree>
    <p:extLst>
      <p:ext uri="{BB962C8B-B14F-4D97-AF65-F5344CB8AC3E}">
        <p14:creationId xmlns:p14="http://schemas.microsoft.com/office/powerpoint/2010/main" val="18685447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发现</a:t>
            </a:r>
            <a:r>
              <a:rPr lang="en-US" altLang="zh-CN" dirty="0"/>
              <a:t>EDFA</a:t>
            </a:r>
            <a:r>
              <a:rPr lang="zh-CN" altLang="en-US" dirty="0"/>
              <a:t>和</a:t>
            </a:r>
            <a:r>
              <a:rPr lang="en-US" altLang="zh-CN" dirty="0"/>
              <a:t>FRA</a:t>
            </a:r>
            <a:r>
              <a:rPr lang="zh-CN" altLang="en-US" dirty="0"/>
              <a:t>的整理性能较好，而受激拉曼散射放大器是材料本身的一些性质，无法很好地去调控，因此</a:t>
            </a:r>
            <a:r>
              <a:rPr lang="en-US" altLang="zh-CN" dirty="0"/>
              <a:t>EDFA</a:t>
            </a:r>
            <a:r>
              <a:rPr lang="zh-CN" altLang="en-US"/>
              <a:t>在光纤通信系统中获得了广泛应用；</a:t>
            </a:r>
            <a:endParaRPr lang="zh-CN" altLang="en-US" dirty="0"/>
          </a:p>
        </p:txBody>
      </p:sp>
      <p:sp>
        <p:nvSpPr>
          <p:cNvPr id="4" name="灯片编号占位符 3"/>
          <p:cNvSpPr>
            <a:spLocks noGrp="1"/>
          </p:cNvSpPr>
          <p:nvPr>
            <p:ph type="sldNum" sz="quarter" idx="5"/>
          </p:nvPr>
        </p:nvSpPr>
        <p:spPr/>
        <p:txBody>
          <a:bodyPr/>
          <a:lstStyle/>
          <a:p>
            <a:fld id="{3324F3C0-FF12-48BF-A5D9-99889D00C642}" type="slidenum">
              <a:rPr lang="zh-CN" altLang="en-US" smtClean="0"/>
              <a:t>27</a:t>
            </a:fld>
            <a:endParaRPr lang="zh-CN" altLang="en-US"/>
          </a:p>
        </p:txBody>
      </p:sp>
    </p:spTree>
    <p:extLst>
      <p:ext uri="{BB962C8B-B14F-4D97-AF65-F5344CB8AC3E}">
        <p14:creationId xmlns:p14="http://schemas.microsoft.com/office/powerpoint/2010/main" val="2214673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在线放大的前提是光纤色散和放大器自发辐射噪音没有恶化到系统不能工作时，可以替代光</a:t>
            </a:r>
            <a:r>
              <a:rPr lang="en-US" altLang="zh-CN" dirty="0"/>
              <a:t>-</a:t>
            </a:r>
            <a:r>
              <a:rPr lang="zh-CN" altLang="en-US" dirty="0"/>
              <a:t>电</a:t>
            </a:r>
            <a:r>
              <a:rPr lang="en-US" altLang="zh-CN" dirty="0"/>
              <a:t>-</a:t>
            </a:r>
            <a:r>
              <a:rPr lang="zh-CN" altLang="en-US" dirty="0"/>
              <a:t>光中继器，节省投资；</a:t>
            </a:r>
            <a:r>
              <a:rPr lang="en-US" altLang="zh-CN" dirty="0"/>
              <a:t>LAN</a:t>
            </a:r>
            <a:r>
              <a:rPr lang="zh-CN" altLang="en-US" dirty="0"/>
              <a:t>：</a:t>
            </a:r>
            <a:r>
              <a:rPr lang="en-US" altLang="zh-CN" dirty="0"/>
              <a:t>local area network</a:t>
            </a:r>
            <a:endParaRPr lang="zh-CN" altLang="en-US" dirty="0"/>
          </a:p>
        </p:txBody>
      </p:sp>
      <p:sp>
        <p:nvSpPr>
          <p:cNvPr id="4" name="灯片编号占位符 3"/>
          <p:cNvSpPr>
            <a:spLocks noGrp="1"/>
          </p:cNvSpPr>
          <p:nvPr>
            <p:ph type="sldNum" sz="quarter" idx="5"/>
          </p:nvPr>
        </p:nvSpPr>
        <p:spPr/>
        <p:txBody>
          <a:bodyPr/>
          <a:lstStyle/>
          <a:p>
            <a:fld id="{3324F3C0-FF12-48BF-A5D9-99889D00C642}" type="slidenum">
              <a:rPr lang="zh-CN" altLang="en-US" smtClean="0"/>
              <a:t>29</a:t>
            </a:fld>
            <a:endParaRPr lang="zh-CN" altLang="en-US"/>
          </a:p>
        </p:txBody>
      </p:sp>
    </p:spTree>
    <p:extLst>
      <p:ext uri="{BB962C8B-B14F-4D97-AF65-F5344CB8AC3E}">
        <p14:creationId xmlns:p14="http://schemas.microsoft.com/office/powerpoint/2010/main" val="41996619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线路放大器</a:t>
            </a:r>
            <a:r>
              <a:rPr lang="en-US" altLang="zh-CN" dirty="0"/>
              <a:t>——</a:t>
            </a:r>
            <a:r>
              <a:rPr lang="zh-CN" altLang="en-US" dirty="0"/>
              <a:t>放在线路中，增大传输距离</a:t>
            </a:r>
          </a:p>
        </p:txBody>
      </p:sp>
      <p:sp>
        <p:nvSpPr>
          <p:cNvPr id="4" name="灯片编号占位符 3"/>
          <p:cNvSpPr>
            <a:spLocks noGrp="1"/>
          </p:cNvSpPr>
          <p:nvPr>
            <p:ph type="sldNum" sz="quarter" idx="5"/>
          </p:nvPr>
        </p:nvSpPr>
        <p:spPr/>
        <p:txBody>
          <a:bodyPr/>
          <a:lstStyle/>
          <a:p>
            <a:fld id="{3324F3C0-FF12-48BF-A5D9-99889D00C642}" type="slidenum">
              <a:rPr lang="zh-CN" altLang="en-US" smtClean="0"/>
              <a:t>30</a:t>
            </a:fld>
            <a:endParaRPr lang="zh-CN" altLang="en-US"/>
          </a:p>
        </p:txBody>
      </p:sp>
    </p:spTree>
    <p:extLst>
      <p:ext uri="{BB962C8B-B14F-4D97-AF65-F5344CB8AC3E}">
        <p14:creationId xmlns:p14="http://schemas.microsoft.com/office/powerpoint/2010/main" val="20692107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提高光发送机的发送功率，增加传输距离</a:t>
            </a:r>
          </a:p>
        </p:txBody>
      </p:sp>
      <p:sp>
        <p:nvSpPr>
          <p:cNvPr id="4" name="灯片编号占位符 3"/>
          <p:cNvSpPr>
            <a:spLocks noGrp="1"/>
          </p:cNvSpPr>
          <p:nvPr>
            <p:ph type="sldNum" sz="quarter" idx="5"/>
          </p:nvPr>
        </p:nvSpPr>
        <p:spPr/>
        <p:txBody>
          <a:bodyPr/>
          <a:lstStyle/>
          <a:p>
            <a:fld id="{3324F3C0-FF12-48BF-A5D9-99889D00C642}" type="slidenum">
              <a:rPr lang="zh-CN" altLang="en-US" smtClean="0"/>
              <a:t>31</a:t>
            </a:fld>
            <a:endParaRPr lang="zh-CN" altLang="en-US"/>
          </a:p>
        </p:txBody>
      </p:sp>
    </p:spTree>
    <p:extLst>
      <p:ext uri="{BB962C8B-B14F-4D97-AF65-F5344CB8AC3E}">
        <p14:creationId xmlns:p14="http://schemas.microsoft.com/office/powerpoint/2010/main" val="2811511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回顾光接收机的灵敏度，光中继器和分叉复用器；</a:t>
            </a:r>
          </a:p>
        </p:txBody>
      </p:sp>
      <p:sp>
        <p:nvSpPr>
          <p:cNvPr id="4" name="灯片编号占位符 3"/>
          <p:cNvSpPr>
            <a:spLocks noGrp="1"/>
          </p:cNvSpPr>
          <p:nvPr>
            <p:ph type="sldNum" sz="quarter" idx="5"/>
          </p:nvPr>
        </p:nvSpPr>
        <p:spPr/>
        <p:txBody>
          <a:bodyPr/>
          <a:lstStyle/>
          <a:p>
            <a:fld id="{3324F3C0-FF12-48BF-A5D9-99889D00C642}" type="slidenum">
              <a:rPr lang="zh-CN" altLang="en-US" smtClean="0"/>
              <a:t>3</a:t>
            </a:fld>
            <a:endParaRPr lang="zh-CN" altLang="en-US"/>
          </a:p>
        </p:txBody>
      </p:sp>
    </p:spTree>
    <p:extLst>
      <p:ext uri="{BB962C8B-B14F-4D97-AF65-F5344CB8AC3E}">
        <p14:creationId xmlns:p14="http://schemas.microsoft.com/office/powerpoint/2010/main" val="16426968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前置放大器</a:t>
            </a:r>
          </a:p>
        </p:txBody>
      </p:sp>
      <p:sp>
        <p:nvSpPr>
          <p:cNvPr id="4" name="灯片编号占位符 3"/>
          <p:cNvSpPr>
            <a:spLocks noGrp="1"/>
          </p:cNvSpPr>
          <p:nvPr>
            <p:ph type="sldNum" sz="quarter" idx="5"/>
          </p:nvPr>
        </p:nvSpPr>
        <p:spPr/>
        <p:txBody>
          <a:bodyPr/>
          <a:lstStyle/>
          <a:p>
            <a:fld id="{3324F3C0-FF12-48BF-A5D9-99889D00C642}" type="slidenum">
              <a:rPr lang="zh-CN" altLang="en-US" smtClean="0"/>
              <a:t>32</a:t>
            </a:fld>
            <a:endParaRPr lang="zh-CN" altLang="en-US"/>
          </a:p>
        </p:txBody>
      </p:sp>
    </p:spTree>
    <p:extLst>
      <p:ext uri="{BB962C8B-B14F-4D97-AF65-F5344CB8AC3E}">
        <p14:creationId xmlns:p14="http://schemas.microsoft.com/office/powerpoint/2010/main" val="10077377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局域网功率放大器，用于弥补分支损耗</a:t>
            </a:r>
          </a:p>
        </p:txBody>
      </p:sp>
      <p:sp>
        <p:nvSpPr>
          <p:cNvPr id="4" name="灯片编号占位符 3"/>
          <p:cNvSpPr>
            <a:spLocks noGrp="1"/>
          </p:cNvSpPr>
          <p:nvPr>
            <p:ph type="sldNum" sz="quarter" idx="5"/>
          </p:nvPr>
        </p:nvSpPr>
        <p:spPr/>
        <p:txBody>
          <a:bodyPr/>
          <a:lstStyle/>
          <a:p>
            <a:fld id="{3324F3C0-FF12-48BF-A5D9-99889D00C642}" type="slidenum">
              <a:rPr lang="zh-CN" altLang="en-US" smtClean="0"/>
              <a:t>33</a:t>
            </a:fld>
            <a:endParaRPr lang="zh-CN" altLang="en-US"/>
          </a:p>
        </p:txBody>
      </p:sp>
    </p:spTree>
    <p:extLst>
      <p:ext uri="{BB962C8B-B14F-4D97-AF65-F5344CB8AC3E}">
        <p14:creationId xmlns:p14="http://schemas.microsoft.com/office/powerpoint/2010/main" val="38517729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980</a:t>
            </a:r>
            <a:r>
              <a:rPr lang="zh-CN" altLang="en-US" dirty="0"/>
              <a:t>泵浦光使得</a:t>
            </a:r>
            <a:r>
              <a:rPr lang="en-US" altLang="zh-CN" dirty="0" err="1"/>
              <a:t>Er</a:t>
            </a:r>
            <a:r>
              <a:rPr lang="zh-CN" altLang="en-US" dirty="0"/>
              <a:t>粒子从基态跃迁到激发态，形成离子束反转；隔离器的作用，是使信号单方向传输；</a:t>
            </a:r>
          </a:p>
        </p:txBody>
      </p:sp>
      <p:sp>
        <p:nvSpPr>
          <p:cNvPr id="4" name="灯片编号占位符 3"/>
          <p:cNvSpPr>
            <a:spLocks noGrp="1"/>
          </p:cNvSpPr>
          <p:nvPr>
            <p:ph type="sldNum" sz="quarter" idx="5"/>
          </p:nvPr>
        </p:nvSpPr>
        <p:spPr/>
        <p:txBody>
          <a:bodyPr/>
          <a:lstStyle/>
          <a:p>
            <a:fld id="{3324F3C0-FF12-48BF-A5D9-99889D00C642}" type="slidenum">
              <a:rPr lang="zh-CN" altLang="en-US" smtClean="0"/>
              <a:t>34</a:t>
            </a:fld>
            <a:endParaRPr lang="zh-CN" altLang="en-US"/>
          </a:p>
        </p:txBody>
      </p:sp>
    </p:spTree>
    <p:extLst>
      <p:ext uri="{BB962C8B-B14F-4D97-AF65-F5344CB8AC3E}">
        <p14:creationId xmlns:p14="http://schemas.microsoft.com/office/powerpoint/2010/main" val="31736686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对于后置，高的增益会导致输出功率降低；大的输出功率会影响接收机信噪比</a:t>
            </a:r>
            <a:r>
              <a:rPr lang="en-US" altLang="zh-CN" dirty="0"/>
              <a:t>(</a:t>
            </a:r>
            <a:r>
              <a:rPr lang="en-US" altLang="zh-CN" b="1" i="1" dirty="0"/>
              <a:t>SNR</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3324F3C0-FF12-48BF-A5D9-99889D00C642}" type="slidenum">
              <a:rPr lang="zh-CN" altLang="en-US" smtClean="0"/>
              <a:t>36</a:t>
            </a:fld>
            <a:endParaRPr lang="zh-CN" altLang="en-US"/>
          </a:p>
        </p:txBody>
      </p:sp>
    </p:spTree>
    <p:extLst>
      <p:ext uri="{BB962C8B-B14F-4D97-AF65-F5344CB8AC3E}">
        <p14:creationId xmlns:p14="http://schemas.microsoft.com/office/powerpoint/2010/main" val="19045689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总结光放大器的性能</a:t>
            </a:r>
          </a:p>
        </p:txBody>
      </p:sp>
      <p:sp>
        <p:nvSpPr>
          <p:cNvPr id="4" name="灯片编号占位符 3"/>
          <p:cNvSpPr>
            <a:spLocks noGrp="1"/>
          </p:cNvSpPr>
          <p:nvPr>
            <p:ph type="sldNum" sz="quarter" idx="5"/>
          </p:nvPr>
        </p:nvSpPr>
        <p:spPr/>
        <p:txBody>
          <a:bodyPr/>
          <a:lstStyle/>
          <a:p>
            <a:fld id="{3324F3C0-FF12-48BF-A5D9-99889D00C642}" type="slidenum">
              <a:rPr lang="zh-CN" altLang="en-US" smtClean="0"/>
              <a:t>37</a:t>
            </a:fld>
            <a:endParaRPr lang="zh-CN" altLang="en-US"/>
          </a:p>
        </p:txBody>
      </p:sp>
    </p:spTree>
    <p:extLst>
      <p:ext uri="{BB962C8B-B14F-4D97-AF65-F5344CB8AC3E}">
        <p14:creationId xmlns:p14="http://schemas.microsoft.com/office/powerpoint/2010/main" val="3261526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OA:optical</a:t>
            </a:r>
            <a:r>
              <a:rPr lang="en-US" altLang="zh-CN" dirty="0"/>
              <a:t> amplifier, SOA: semiconductor</a:t>
            </a:r>
            <a:r>
              <a:rPr lang="zh-CN" altLang="en-US" dirty="0"/>
              <a:t>，引起学生的兴趣，提问如何将弱光信息直接放大呢？设问的形式提问；</a:t>
            </a:r>
          </a:p>
        </p:txBody>
      </p:sp>
      <p:sp>
        <p:nvSpPr>
          <p:cNvPr id="4" name="灯片编号占位符 3"/>
          <p:cNvSpPr>
            <a:spLocks noGrp="1"/>
          </p:cNvSpPr>
          <p:nvPr>
            <p:ph type="sldNum" sz="quarter" idx="5"/>
          </p:nvPr>
        </p:nvSpPr>
        <p:spPr/>
        <p:txBody>
          <a:bodyPr/>
          <a:lstStyle/>
          <a:p>
            <a:fld id="{3324F3C0-FF12-48BF-A5D9-99889D00C642}" type="slidenum">
              <a:rPr lang="zh-CN" altLang="en-US" smtClean="0"/>
              <a:t>4</a:t>
            </a:fld>
            <a:endParaRPr lang="zh-CN" altLang="en-US"/>
          </a:p>
        </p:txBody>
      </p:sp>
    </p:spTree>
    <p:extLst>
      <p:ext uri="{BB962C8B-B14F-4D97-AF65-F5344CB8AC3E}">
        <p14:creationId xmlns:p14="http://schemas.microsoft.com/office/powerpoint/2010/main" val="3009295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介绍光放大器的作用</a:t>
            </a:r>
          </a:p>
        </p:txBody>
      </p:sp>
      <p:sp>
        <p:nvSpPr>
          <p:cNvPr id="4" name="灯片编号占位符 3"/>
          <p:cNvSpPr>
            <a:spLocks noGrp="1"/>
          </p:cNvSpPr>
          <p:nvPr>
            <p:ph type="sldNum" sz="quarter" idx="5"/>
          </p:nvPr>
        </p:nvSpPr>
        <p:spPr/>
        <p:txBody>
          <a:bodyPr/>
          <a:lstStyle/>
          <a:p>
            <a:fld id="{3324F3C0-FF12-48BF-A5D9-99889D00C642}" type="slidenum">
              <a:rPr lang="zh-CN" altLang="en-US" smtClean="0"/>
              <a:t>5</a:t>
            </a:fld>
            <a:endParaRPr lang="zh-CN" altLang="en-US"/>
          </a:p>
        </p:txBody>
      </p:sp>
    </p:spTree>
    <p:extLst>
      <p:ext uri="{BB962C8B-B14F-4D97-AF65-F5344CB8AC3E}">
        <p14:creationId xmlns:p14="http://schemas.microsoft.com/office/powerpoint/2010/main" val="3687960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介绍本节课的重点内容</a:t>
            </a:r>
          </a:p>
        </p:txBody>
      </p:sp>
      <p:sp>
        <p:nvSpPr>
          <p:cNvPr id="4" name="灯片编号占位符 3"/>
          <p:cNvSpPr>
            <a:spLocks noGrp="1"/>
          </p:cNvSpPr>
          <p:nvPr>
            <p:ph type="sldNum" sz="quarter" idx="5"/>
          </p:nvPr>
        </p:nvSpPr>
        <p:spPr/>
        <p:txBody>
          <a:bodyPr/>
          <a:lstStyle/>
          <a:p>
            <a:fld id="{3324F3C0-FF12-48BF-A5D9-99889D00C642}" type="slidenum">
              <a:rPr lang="zh-CN" altLang="en-US" smtClean="0"/>
              <a:t>6</a:t>
            </a:fld>
            <a:endParaRPr lang="zh-CN" altLang="en-US"/>
          </a:p>
        </p:txBody>
      </p:sp>
    </p:spTree>
    <p:extLst>
      <p:ext uri="{BB962C8B-B14F-4D97-AF65-F5344CB8AC3E}">
        <p14:creationId xmlns:p14="http://schemas.microsoft.com/office/powerpoint/2010/main" val="1862602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介绍光</a:t>
            </a:r>
            <a:r>
              <a:rPr lang="en-US" altLang="zh-CN" dirty="0"/>
              <a:t>-</a:t>
            </a:r>
            <a:r>
              <a:rPr lang="zh-CN" altLang="en-US" dirty="0"/>
              <a:t>电</a:t>
            </a:r>
            <a:r>
              <a:rPr lang="en-US" altLang="zh-CN" dirty="0"/>
              <a:t>-</a:t>
            </a:r>
            <a:r>
              <a:rPr lang="zh-CN" altLang="en-US" dirty="0"/>
              <a:t>光混合中继器；</a:t>
            </a:r>
          </a:p>
        </p:txBody>
      </p:sp>
      <p:sp>
        <p:nvSpPr>
          <p:cNvPr id="4" name="灯片编号占位符 3"/>
          <p:cNvSpPr>
            <a:spLocks noGrp="1"/>
          </p:cNvSpPr>
          <p:nvPr>
            <p:ph type="sldNum" sz="quarter" idx="5"/>
          </p:nvPr>
        </p:nvSpPr>
        <p:spPr/>
        <p:txBody>
          <a:bodyPr/>
          <a:lstStyle/>
          <a:p>
            <a:fld id="{3324F3C0-FF12-48BF-A5D9-99889D00C642}" type="slidenum">
              <a:rPr lang="zh-CN" altLang="en-US" smtClean="0"/>
              <a:t>7</a:t>
            </a:fld>
            <a:endParaRPr lang="zh-CN" altLang="en-US"/>
          </a:p>
        </p:txBody>
      </p:sp>
    </p:spTree>
    <p:extLst>
      <p:ext uri="{BB962C8B-B14F-4D97-AF65-F5344CB8AC3E}">
        <p14:creationId xmlns:p14="http://schemas.microsoft.com/office/powerpoint/2010/main" val="1796322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FPA</a:t>
            </a:r>
            <a:r>
              <a:rPr lang="zh-CN" altLang="en-US" dirty="0"/>
              <a:t>：是基于四波混频效应的光参量放大器，光放大器的分类：半导体</a:t>
            </a:r>
            <a:r>
              <a:rPr lang="en-US" altLang="zh-CN" dirty="0"/>
              <a:t>/</a:t>
            </a:r>
            <a:r>
              <a:rPr lang="zh-CN" altLang="en-US" dirty="0"/>
              <a:t>光纤型光放大器和掺杂光纤放大器；</a:t>
            </a:r>
          </a:p>
        </p:txBody>
      </p:sp>
      <p:sp>
        <p:nvSpPr>
          <p:cNvPr id="4" name="灯片编号占位符 3"/>
          <p:cNvSpPr>
            <a:spLocks noGrp="1"/>
          </p:cNvSpPr>
          <p:nvPr>
            <p:ph type="sldNum" sz="quarter" idx="5"/>
          </p:nvPr>
        </p:nvSpPr>
        <p:spPr/>
        <p:txBody>
          <a:bodyPr/>
          <a:lstStyle/>
          <a:p>
            <a:fld id="{3324F3C0-FF12-48BF-A5D9-99889D00C642}" type="slidenum">
              <a:rPr lang="zh-CN" altLang="en-US" smtClean="0"/>
              <a:t>8</a:t>
            </a:fld>
            <a:endParaRPr lang="zh-CN" altLang="en-US"/>
          </a:p>
        </p:txBody>
      </p:sp>
    </p:spTree>
    <p:extLst>
      <p:ext uri="{BB962C8B-B14F-4D97-AF65-F5344CB8AC3E}">
        <p14:creationId xmlns:p14="http://schemas.microsoft.com/office/powerpoint/2010/main" val="3860784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介绍光纤拉曼，光纤布里渊放大器和光纤参量放大器的工作原理，都是光纤材料本身具有的性质；</a:t>
            </a:r>
          </a:p>
        </p:txBody>
      </p:sp>
      <p:sp>
        <p:nvSpPr>
          <p:cNvPr id="4" name="灯片编号占位符 3"/>
          <p:cNvSpPr>
            <a:spLocks noGrp="1"/>
          </p:cNvSpPr>
          <p:nvPr>
            <p:ph type="sldNum" sz="quarter" idx="5"/>
          </p:nvPr>
        </p:nvSpPr>
        <p:spPr/>
        <p:txBody>
          <a:bodyPr/>
          <a:lstStyle/>
          <a:p>
            <a:fld id="{3324F3C0-FF12-48BF-A5D9-99889D00C642}" type="slidenum">
              <a:rPr lang="zh-CN" altLang="en-US" smtClean="0"/>
              <a:t>9</a:t>
            </a:fld>
            <a:endParaRPr lang="zh-CN" altLang="en-US"/>
          </a:p>
        </p:txBody>
      </p:sp>
    </p:spTree>
    <p:extLst>
      <p:ext uri="{BB962C8B-B14F-4D97-AF65-F5344CB8AC3E}">
        <p14:creationId xmlns:p14="http://schemas.microsoft.com/office/powerpoint/2010/main" val="1713613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122" name="Group 2"/>
          <p:cNvGrpSpPr>
            <a:grpSpLocks/>
          </p:cNvGrpSpPr>
          <p:nvPr/>
        </p:nvGrpSpPr>
        <p:grpSpPr bwMode="auto">
          <a:xfrm>
            <a:off x="0" y="3902075"/>
            <a:ext cx="3400425" cy="2949575"/>
            <a:chOff x="0" y="2458"/>
            <a:chExt cx="2142" cy="1858"/>
          </a:xfrm>
        </p:grpSpPr>
        <p:sp>
          <p:nvSpPr>
            <p:cNvPr id="5123" name="Freeform 3"/>
            <p:cNvSpPr>
              <a:spLocks/>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4" name="Freeform 4"/>
            <p:cNvSpPr>
              <a:spLocks/>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5" name="Freeform 5"/>
            <p:cNvSpPr>
              <a:spLocks/>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6" name="Freeform 6"/>
            <p:cNvSpPr>
              <a:spLocks/>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7"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8"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9"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130" name="Rectangle 10"/>
          <p:cNvSpPr>
            <a:spLocks noGrp="1" noChangeArrowheads="1"/>
          </p:cNvSpPr>
          <p:nvPr>
            <p:ph type="ctrTitle" sz="quarter"/>
          </p:nvPr>
        </p:nvSpPr>
        <p:spPr>
          <a:xfrm>
            <a:off x="685800" y="1873250"/>
            <a:ext cx="7772400" cy="1555750"/>
          </a:xfrm>
        </p:spPr>
        <p:txBody>
          <a:bodyPr/>
          <a:lstStyle>
            <a:lvl1pPr>
              <a:defRPr sz="4800"/>
            </a:lvl1pPr>
          </a:lstStyle>
          <a:p>
            <a:pPr lvl="0"/>
            <a:r>
              <a:rPr lang="zh-CN" altLang="en-US" noProof="0"/>
              <a:t>单击此处编辑母版标题样式</a:t>
            </a:r>
          </a:p>
        </p:txBody>
      </p:sp>
      <p:sp>
        <p:nvSpPr>
          <p:cNvPr id="5131" name="Rectangle 11"/>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5132" name="Rectangle 12"/>
          <p:cNvSpPr>
            <a:spLocks noGrp="1" noChangeArrowheads="1"/>
          </p:cNvSpPr>
          <p:nvPr>
            <p:ph type="dt" sz="quarter" idx="2"/>
          </p:nvPr>
        </p:nvSpPr>
        <p:spPr/>
        <p:txBody>
          <a:bodyPr/>
          <a:lstStyle>
            <a:lvl1pPr>
              <a:defRPr/>
            </a:lvl1pPr>
          </a:lstStyle>
          <a:p>
            <a:endParaRPr lang="en-US" altLang="zh-CN"/>
          </a:p>
        </p:txBody>
      </p:sp>
      <p:sp>
        <p:nvSpPr>
          <p:cNvPr id="5133" name="Rectangle 13"/>
          <p:cNvSpPr>
            <a:spLocks noGrp="1" noChangeArrowheads="1"/>
          </p:cNvSpPr>
          <p:nvPr>
            <p:ph type="ftr" sz="quarter" idx="3"/>
          </p:nvPr>
        </p:nvSpPr>
        <p:spPr/>
        <p:txBody>
          <a:bodyPr/>
          <a:lstStyle>
            <a:lvl1pPr>
              <a:defRPr/>
            </a:lvl1pPr>
          </a:lstStyle>
          <a:p>
            <a:endParaRPr lang="en-US" altLang="zh-CN"/>
          </a:p>
        </p:txBody>
      </p:sp>
      <p:sp>
        <p:nvSpPr>
          <p:cNvPr id="5134" name="Rectangle 14"/>
          <p:cNvSpPr>
            <a:spLocks noGrp="1" noChangeArrowheads="1"/>
          </p:cNvSpPr>
          <p:nvPr>
            <p:ph type="sldNum" sz="quarter" idx="4"/>
          </p:nvPr>
        </p:nvSpPr>
        <p:spPr/>
        <p:txBody>
          <a:bodyPr/>
          <a:lstStyle>
            <a:lvl1pPr>
              <a:defRPr/>
            </a:lvl1pPr>
          </a:lstStyle>
          <a:p>
            <a:fld id="{2336114B-F405-4998-A42A-19272ABB219D}"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8A86473-FFDB-4806-A6D9-84487C350969}" type="slidenum">
              <a:rPr lang="en-US" altLang="zh-CN"/>
              <a:pPr/>
              <a:t>‹#›</a:t>
            </a:fld>
            <a:endParaRPr lang="en-US" altLang="zh-CN"/>
          </a:p>
        </p:txBody>
      </p:sp>
    </p:spTree>
    <p:extLst>
      <p:ext uri="{BB962C8B-B14F-4D97-AF65-F5344CB8AC3E}">
        <p14:creationId xmlns:p14="http://schemas.microsoft.com/office/powerpoint/2010/main" val="1540404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7DDE1C4-3E8F-4123-A053-2BBBE2E7D664}" type="slidenum">
              <a:rPr lang="en-US" altLang="zh-CN"/>
              <a:pPr/>
              <a:t>‹#›</a:t>
            </a:fld>
            <a:endParaRPr lang="en-US" altLang="zh-CN"/>
          </a:p>
        </p:txBody>
      </p:sp>
    </p:spTree>
    <p:extLst>
      <p:ext uri="{BB962C8B-B14F-4D97-AF65-F5344CB8AC3E}">
        <p14:creationId xmlns:p14="http://schemas.microsoft.com/office/powerpoint/2010/main" val="2445986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1709FBC-DF11-4EF0-BA75-667F1A7C97F3}" type="slidenum">
              <a:rPr lang="en-US" altLang="zh-CN"/>
              <a:pPr/>
              <a:t>‹#›</a:t>
            </a:fld>
            <a:endParaRPr lang="en-US" altLang="zh-CN"/>
          </a:p>
        </p:txBody>
      </p:sp>
    </p:spTree>
    <p:extLst>
      <p:ext uri="{BB962C8B-B14F-4D97-AF65-F5344CB8AC3E}">
        <p14:creationId xmlns:p14="http://schemas.microsoft.com/office/powerpoint/2010/main" val="2211975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8F42261-3221-4E71-92B9-57B7F6007AC6}" type="slidenum">
              <a:rPr lang="en-US" altLang="zh-CN"/>
              <a:pPr/>
              <a:t>‹#›</a:t>
            </a:fld>
            <a:endParaRPr lang="en-US" altLang="zh-CN"/>
          </a:p>
        </p:txBody>
      </p:sp>
    </p:spTree>
    <p:extLst>
      <p:ext uri="{BB962C8B-B14F-4D97-AF65-F5344CB8AC3E}">
        <p14:creationId xmlns:p14="http://schemas.microsoft.com/office/powerpoint/2010/main" val="2769715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FDBAA15-14EE-4567-AC96-E859532A239E}" type="slidenum">
              <a:rPr lang="en-US" altLang="zh-CN"/>
              <a:pPr/>
              <a:t>‹#›</a:t>
            </a:fld>
            <a:endParaRPr lang="en-US" altLang="zh-CN"/>
          </a:p>
        </p:txBody>
      </p:sp>
    </p:spTree>
    <p:extLst>
      <p:ext uri="{BB962C8B-B14F-4D97-AF65-F5344CB8AC3E}">
        <p14:creationId xmlns:p14="http://schemas.microsoft.com/office/powerpoint/2010/main" val="543214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1430D9D2-67DF-4309-B372-489C1198A4C9}" type="slidenum">
              <a:rPr lang="en-US" altLang="zh-CN"/>
              <a:pPr/>
              <a:t>‹#›</a:t>
            </a:fld>
            <a:endParaRPr lang="en-US" altLang="zh-CN"/>
          </a:p>
        </p:txBody>
      </p:sp>
    </p:spTree>
    <p:extLst>
      <p:ext uri="{BB962C8B-B14F-4D97-AF65-F5344CB8AC3E}">
        <p14:creationId xmlns:p14="http://schemas.microsoft.com/office/powerpoint/2010/main" val="20224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7ECDB97C-4946-4F2A-9FEC-EA634FA633E5}" type="slidenum">
              <a:rPr lang="en-US" altLang="zh-CN"/>
              <a:pPr/>
              <a:t>‹#›</a:t>
            </a:fld>
            <a:endParaRPr lang="en-US" altLang="zh-CN"/>
          </a:p>
        </p:txBody>
      </p:sp>
    </p:spTree>
    <p:extLst>
      <p:ext uri="{BB962C8B-B14F-4D97-AF65-F5344CB8AC3E}">
        <p14:creationId xmlns:p14="http://schemas.microsoft.com/office/powerpoint/2010/main" val="3830211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530C7529-6778-48DA-B0AC-E81A47C3F9B3}" type="slidenum">
              <a:rPr lang="en-US" altLang="zh-CN"/>
              <a:pPr/>
              <a:t>‹#›</a:t>
            </a:fld>
            <a:endParaRPr lang="en-US" altLang="zh-CN"/>
          </a:p>
        </p:txBody>
      </p:sp>
    </p:spTree>
    <p:extLst>
      <p:ext uri="{BB962C8B-B14F-4D97-AF65-F5344CB8AC3E}">
        <p14:creationId xmlns:p14="http://schemas.microsoft.com/office/powerpoint/2010/main" val="195480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2AB90DA-76F0-4A6C-84C8-126393D57A97}" type="slidenum">
              <a:rPr lang="en-US" altLang="zh-CN"/>
              <a:pPr/>
              <a:t>‹#›</a:t>
            </a:fld>
            <a:endParaRPr lang="en-US" altLang="zh-CN"/>
          </a:p>
        </p:txBody>
      </p:sp>
    </p:spTree>
    <p:extLst>
      <p:ext uri="{BB962C8B-B14F-4D97-AF65-F5344CB8AC3E}">
        <p14:creationId xmlns:p14="http://schemas.microsoft.com/office/powerpoint/2010/main" val="732005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CFE3EE1-A0AD-42E8-AADC-2B0B5A04FD7A}" type="slidenum">
              <a:rPr lang="en-US" altLang="zh-CN"/>
              <a:pPr/>
              <a:t>‹#›</a:t>
            </a:fld>
            <a:endParaRPr lang="en-US" altLang="zh-CN"/>
          </a:p>
        </p:txBody>
      </p:sp>
    </p:spTree>
    <p:extLst>
      <p:ext uri="{BB962C8B-B14F-4D97-AF65-F5344CB8AC3E}">
        <p14:creationId xmlns:p14="http://schemas.microsoft.com/office/powerpoint/2010/main" val="1545097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8" name="Group 2"/>
          <p:cNvGrpSpPr>
            <a:grpSpLocks/>
          </p:cNvGrpSpPr>
          <p:nvPr/>
        </p:nvGrpSpPr>
        <p:grpSpPr bwMode="auto">
          <a:xfrm>
            <a:off x="0" y="3902075"/>
            <a:ext cx="3400425" cy="2949575"/>
            <a:chOff x="0" y="2458"/>
            <a:chExt cx="2142" cy="1858"/>
          </a:xfrm>
        </p:grpSpPr>
        <p:sp>
          <p:nvSpPr>
            <p:cNvPr id="4099" name="Freeform 3"/>
            <p:cNvSpPr>
              <a:spLocks/>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0" name="Freeform 4"/>
            <p:cNvSpPr>
              <a:spLocks/>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1" name="Freeform 5"/>
            <p:cNvSpPr>
              <a:spLocks/>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2" name="Freeform 6"/>
            <p:cNvSpPr>
              <a:spLocks/>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3"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04"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05"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106" name="Rectangle 10"/>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zh-CN" altLang="en-US"/>
              <a:t>单击此处编辑母版标题样式</a:t>
            </a:r>
          </a:p>
        </p:txBody>
      </p:sp>
      <p:sp>
        <p:nvSpPr>
          <p:cNvPr id="4107" name="Rectangle 11"/>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8" name="Rectangle 12"/>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10199"/>
                  </a:outerShdw>
                </a:effectLst>
              </a:defRPr>
            </a:lvl1pPr>
          </a:lstStyle>
          <a:p>
            <a:endParaRPr lang="en-US" altLang="zh-CN"/>
          </a:p>
        </p:txBody>
      </p:sp>
      <p:sp>
        <p:nvSpPr>
          <p:cNvPr id="4109" name="Rectangle 13"/>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10199"/>
                  </a:outerShdw>
                </a:effectLst>
              </a:defRPr>
            </a:lvl1pPr>
          </a:lstStyle>
          <a:p>
            <a:endParaRPr lang="en-US" altLang="zh-CN"/>
          </a:p>
        </p:txBody>
      </p:sp>
      <p:sp>
        <p:nvSpPr>
          <p:cNvPr id="4110" name="Rectangle 14"/>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10199"/>
                  </a:outerShdw>
                </a:effectLst>
              </a:defRPr>
            </a:lvl1pPr>
          </a:lstStyle>
          <a:p>
            <a:fld id="{2416BE7E-F2B2-4C12-B53C-BC82E22BC4D2}"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fontAlgn="base">
        <a:spcBef>
          <a:spcPct val="0"/>
        </a:spcBef>
        <a:spcAft>
          <a:spcPct val="0"/>
        </a:spcAft>
        <a:defRPr sz="4400">
          <a:solidFill>
            <a:schemeClr val="tx2"/>
          </a:solidFill>
          <a:effectLst>
            <a:outerShdw blurRad="38100" dist="38100" dir="2700000" algn="tl">
              <a:srgbClr val="FFFFFF"/>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FFFFFF"/>
            </a:outerShdw>
          </a:effectLst>
          <a:latin typeface="Arial" charset="0"/>
          <a:ea typeface="宋体" pitchFamily="2" charset="-122"/>
        </a:defRPr>
      </a:lvl2pPr>
      <a:lvl3pPr algn="ctr" rtl="0" fontAlgn="base">
        <a:spcBef>
          <a:spcPct val="0"/>
        </a:spcBef>
        <a:spcAft>
          <a:spcPct val="0"/>
        </a:spcAft>
        <a:defRPr sz="4400">
          <a:solidFill>
            <a:schemeClr val="tx2"/>
          </a:solidFill>
          <a:effectLst>
            <a:outerShdw blurRad="38100" dist="38100" dir="2700000" algn="tl">
              <a:srgbClr val="FFFFFF"/>
            </a:outerShdw>
          </a:effectLst>
          <a:latin typeface="Arial" charset="0"/>
          <a:ea typeface="宋体" pitchFamily="2" charset="-122"/>
        </a:defRPr>
      </a:lvl3pPr>
      <a:lvl4pPr algn="ctr" rtl="0" fontAlgn="base">
        <a:spcBef>
          <a:spcPct val="0"/>
        </a:spcBef>
        <a:spcAft>
          <a:spcPct val="0"/>
        </a:spcAft>
        <a:defRPr sz="4400">
          <a:solidFill>
            <a:schemeClr val="tx2"/>
          </a:solidFill>
          <a:effectLst>
            <a:outerShdw blurRad="38100" dist="38100" dir="2700000" algn="tl">
              <a:srgbClr val="FFFFFF"/>
            </a:outerShdw>
          </a:effectLst>
          <a:latin typeface="Arial" charset="0"/>
          <a:ea typeface="宋体" pitchFamily="2" charset="-122"/>
        </a:defRPr>
      </a:lvl4pPr>
      <a:lvl5pPr algn="ctr" rtl="0" fontAlgn="base">
        <a:spcBef>
          <a:spcPct val="0"/>
        </a:spcBef>
        <a:spcAft>
          <a:spcPct val="0"/>
        </a:spcAft>
        <a:defRPr sz="4400">
          <a:solidFill>
            <a:schemeClr val="tx2"/>
          </a:solidFill>
          <a:effectLst>
            <a:outerShdw blurRad="38100" dist="38100" dir="2700000" algn="tl">
              <a:srgbClr val="FFFFFF"/>
            </a:outerShdw>
          </a:effectLst>
          <a:latin typeface="Arial" charset="0"/>
          <a:ea typeface="宋体" pitchFamily="2" charset="-122"/>
        </a:defRPr>
      </a:lvl5pPr>
      <a:lvl6pPr marL="457200" algn="ctr" rtl="0" fontAlgn="base">
        <a:spcBef>
          <a:spcPct val="0"/>
        </a:spcBef>
        <a:spcAft>
          <a:spcPct val="0"/>
        </a:spcAft>
        <a:defRPr sz="4400">
          <a:solidFill>
            <a:schemeClr val="tx2"/>
          </a:solidFill>
          <a:effectLst>
            <a:outerShdw blurRad="38100" dist="38100" dir="2700000" algn="tl">
              <a:srgbClr val="FFFFFF"/>
            </a:outerShdw>
          </a:effectLst>
          <a:latin typeface="Arial" charset="0"/>
          <a:ea typeface="宋体" pitchFamily="2" charset="-122"/>
        </a:defRPr>
      </a:lvl6pPr>
      <a:lvl7pPr marL="914400" algn="ctr" rtl="0" fontAlgn="base">
        <a:spcBef>
          <a:spcPct val="0"/>
        </a:spcBef>
        <a:spcAft>
          <a:spcPct val="0"/>
        </a:spcAft>
        <a:defRPr sz="4400">
          <a:solidFill>
            <a:schemeClr val="tx2"/>
          </a:solidFill>
          <a:effectLst>
            <a:outerShdw blurRad="38100" dist="38100" dir="2700000" algn="tl">
              <a:srgbClr val="FFFFFF"/>
            </a:outerShdw>
          </a:effectLst>
          <a:latin typeface="Arial" charset="0"/>
          <a:ea typeface="宋体" pitchFamily="2" charset="-122"/>
        </a:defRPr>
      </a:lvl7pPr>
      <a:lvl8pPr marL="1371600" algn="ctr" rtl="0" fontAlgn="base">
        <a:spcBef>
          <a:spcPct val="0"/>
        </a:spcBef>
        <a:spcAft>
          <a:spcPct val="0"/>
        </a:spcAft>
        <a:defRPr sz="4400">
          <a:solidFill>
            <a:schemeClr val="tx2"/>
          </a:solidFill>
          <a:effectLst>
            <a:outerShdw blurRad="38100" dist="38100" dir="2700000" algn="tl">
              <a:srgbClr val="FFFFFF"/>
            </a:outerShdw>
          </a:effectLst>
          <a:latin typeface="Arial" charset="0"/>
          <a:ea typeface="宋体" pitchFamily="2" charset="-122"/>
        </a:defRPr>
      </a:lvl8pPr>
      <a:lvl9pPr marL="1828800" algn="ctr" rtl="0" fontAlgn="base">
        <a:spcBef>
          <a:spcPct val="0"/>
        </a:spcBef>
        <a:spcAft>
          <a:spcPct val="0"/>
        </a:spcAft>
        <a:defRPr sz="4400">
          <a:solidFill>
            <a:schemeClr val="tx2"/>
          </a:solidFill>
          <a:effectLst>
            <a:outerShdw blurRad="38100" dist="38100" dir="2700000" algn="tl">
              <a:srgbClr val="FFFFFF"/>
            </a:outerShdw>
          </a:effectLst>
          <a:latin typeface="Arial" charset="0"/>
          <a:ea typeface="宋体" pitchFamily="2" charset="-122"/>
        </a:defRPr>
      </a:lvl9pPr>
    </p:titleStyle>
    <p:bodyStyle>
      <a:lvl1pPr marL="342900" indent="-342900" algn="l" rtl="0" fontAlgn="base">
        <a:spcBef>
          <a:spcPct val="20000"/>
        </a:spcBef>
        <a:spcAft>
          <a:spcPct val="0"/>
        </a:spcAft>
        <a:buClr>
          <a:schemeClr val="hlink"/>
        </a:buClr>
        <a:buSzPct val="75000"/>
        <a:buFont typeface="Wingdings" pitchFamily="2" charset="2"/>
        <a:buChar char="l"/>
        <a:defRPr sz="3200">
          <a:solidFill>
            <a:schemeClr val="tx1"/>
          </a:solidFill>
          <a:effectLst>
            <a:outerShdw blurRad="38100" dist="38100" dir="2700000" algn="tl">
              <a:srgbClr val="010199"/>
            </a:outerShdw>
          </a:effectLst>
          <a:latin typeface="+mn-lt"/>
          <a:ea typeface="+mn-ea"/>
          <a:cs typeface="+mn-cs"/>
        </a:defRPr>
      </a:lvl1pPr>
      <a:lvl2pPr marL="742950" indent="-285750" algn="l" rtl="0" fontAlgn="base">
        <a:spcBef>
          <a:spcPct val="20000"/>
        </a:spcBef>
        <a:spcAft>
          <a:spcPct val="0"/>
        </a:spcAft>
        <a:buClr>
          <a:schemeClr val="tx2"/>
        </a:buClr>
        <a:buSzPct val="75000"/>
        <a:buFont typeface="Wingdings" pitchFamily="2" charset="2"/>
        <a:buChar char="l"/>
        <a:defRPr sz="2800">
          <a:solidFill>
            <a:schemeClr val="tx1"/>
          </a:solidFill>
          <a:effectLst>
            <a:outerShdw blurRad="38100" dist="38100" dir="2700000" algn="tl">
              <a:srgbClr val="010199"/>
            </a:outerShdw>
          </a:effectLst>
          <a:latin typeface="+mn-lt"/>
          <a:ea typeface="+mn-ea"/>
        </a:defRPr>
      </a:lvl2pPr>
      <a:lvl3pPr marL="1143000" indent="-228600" algn="l" rtl="0" fontAlgn="base">
        <a:spcBef>
          <a:spcPct val="20000"/>
        </a:spcBef>
        <a:spcAft>
          <a:spcPct val="0"/>
        </a:spcAft>
        <a:buClr>
          <a:schemeClr val="accent2"/>
        </a:buClr>
        <a:buSzPct val="75000"/>
        <a:buFont typeface="Wingdings" pitchFamily="2" charset="2"/>
        <a:buChar char="l"/>
        <a:defRPr sz="2400">
          <a:solidFill>
            <a:schemeClr val="tx1"/>
          </a:solidFill>
          <a:effectLst>
            <a:outerShdw blurRad="38100" dist="38100" dir="2700000" algn="tl">
              <a:srgbClr val="010199"/>
            </a:outerShdw>
          </a:effectLst>
          <a:latin typeface="+mn-lt"/>
          <a:ea typeface="+mn-ea"/>
        </a:defRPr>
      </a:lvl3pPr>
      <a:lvl4pPr marL="1600200" indent="-228600" algn="l" rtl="0" fontAlgn="base">
        <a:spcBef>
          <a:spcPct val="20000"/>
        </a:spcBef>
        <a:spcAft>
          <a:spcPct val="0"/>
        </a:spcAft>
        <a:buClr>
          <a:schemeClr val="folHlink"/>
        </a:buClr>
        <a:buSzPct val="75000"/>
        <a:buFont typeface="Wingdings" pitchFamily="2" charset="2"/>
        <a:buChar char="l"/>
        <a:defRPr sz="2000">
          <a:solidFill>
            <a:schemeClr val="tx1"/>
          </a:solidFill>
          <a:effectLst>
            <a:outerShdw blurRad="38100" dist="38100" dir="2700000" algn="tl">
              <a:srgbClr val="010199"/>
            </a:outerShdw>
          </a:effectLst>
          <a:latin typeface="+mn-lt"/>
          <a:ea typeface="+mn-ea"/>
        </a:defRPr>
      </a:lvl4pPr>
      <a:lvl5pPr marL="20574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ea typeface="+mn-ea"/>
        </a:defRPr>
      </a:lvl5pPr>
      <a:lvl6pPr marL="25146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ea typeface="+mn-ea"/>
        </a:defRPr>
      </a:lvl6pPr>
      <a:lvl7pPr marL="29718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ea typeface="+mn-ea"/>
        </a:defRPr>
      </a:lvl7pPr>
      <a:lvl8pPr marL="34290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ea typeface="+mn-ea"/>
        </a:defRPr>
      </a:lvl8pPr>
      <a:lvl9pPr marL="38862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8.png"/><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35.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4.wmf"/><Relationship Id="rId4" Type="http://schemas.openxmlformats.org/officeDocument/2006/relationships/oleObject" Target="../embeddings/oleObject2.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6.w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252E48C-C453-408C-BB7B-C62B04A01D4B}"/>
              </a:ext>
            </a:extLst>
          </p:cNvPr>
          <p:cNvSpPr txBox="1"/>
          <p:nvPr/>
        </p:nvSpPr>
        <p:spPr>
          <a:xfrm>
            <a:off x="611560" y="260648"/>
            <a:ext cx="2864887" cy="492443"/>
          </a:xfrm>
          <a:prstGeom prst="rect">
            <a:avLst/>
          </a:prstGeom>
          <a:noFill/>
        </p:spPr>
        <p:txBody>
          <a:bodyPr wrap="none" rtlCol="0">
            <a:spAutoFit/>
          </a:bodyPr>
          <a:lstStyle/>
          <a:p>
            <a:r>
              <a:rPr lang="zh-CN" altLang="en-US" sz="2600" b="1" dirty="0">
                <a:solidFill>
                  <a:srgbClr val="FFFF00"/>
                </a:solidFill>
                <a:latin typeface="Times New Roman" panose="02020603050405020304" pitchFamily="18" charset="0"/>
                <a:cs typeface="Times New Roman" panose="02020603050405020304" pitchFamily="18" charset="0"/>
              </a:rPr>
              <a:t>上一章知识回顾：</a:t>
            </a:r>
          </a:p>
        </p:txBody>
      </p:sp>
      <p:sp>
        <p:nvSpPr>
          <p:cNvPr id="6" name="灯片编号占位符 5">
            <a:extLst>
              <a:ext uri="{FF2B5EF4-FFF2-40B4-BE49-F238E27FC236}">
                <a16:creationId xmlns:a16="http://schemas.microsoft.com/office/drawing/2014/main" id="{062D0E06-09BD-4380-B371-58438A32AEF1}"/>
              </a:ext>
            </a:extLst>
          </p:cNvPr>
          <p:cNvSpPr>
            <a:spLocks noGrp="1"/>
          </p:cNvSpPr>
          <p:nvPr>
            <p:ph type="sldNum" sz="quarter" idx="4"/>
          </p:nvPr>
        </p:nvSpPr>
        <p:spPr/>
        <p:txBody>
          <a:bodyPr/>
          <a:lstStyle/>
          <a:p>
            <a:fld id="{2336114B-F405-4998-A42A-19272ABB219D}" type="slidenum">
              <a:rPr lang="en-US" altLang="zh-CN" smtClean="0"/>
              <a:pPr/>
              <a:t>1</a:t>
            </a:fld>
            <a:endParaRPr lang="en-US" altLang="zh-CN"/>
          </a:p>
        </p:txBody>
      </p:sp>
      <p:sp>
        <p:nvSpPr>
          <p:cNvPr id="2" name="文本框 1">
            <a:extLst>
              <a:ext uri="{FF2B5EF4-FFF2-40B4-BE49-F238E27FC236}">
                <a16:creationId xmlns:a16="http://schemas.microsoft.com/office/drawing/2014/main" id="{2E18D5BD-D1A1-4634-AA23-28845350A97C}"/>
              </a:ext>
            </a:extLst>
          </p:cNvPr>
          <p:cNvSpPr txBox="1"/>
          <p:nvPr/>
        </p:nvSpPr>
        <p:spPr>
          <a:xfrm>
            <a:off x="899592" y="908720"/>
            <a:ext cx="3199915"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 光电检测器的</a:t>
            </a:r>
            <a:r>
              <a:rPr lang="zh-CN" altLang="en-US" sz="2400" b="1" dirty="0">
                <a:solidFill>
                  <a:srgbClr val="FFFF00"/>
                </a:solidFill>
                <a:latin typeface="Times New Roman" panose="02020603050405020304" pitchFamily="18" charset="0"/>
                <a:cs typeface="Times New Roman" panose="02020603050405020304" pitchFamily="18" charset="0"/>
              </a:rPr>
              <a:t>原理</a:t>
            </a:r>
          </a:p>
        </p:txBody>
      </p:sp>
      <p:sp>
        <p:nvSpPr>
          <p:cNvPr id="3" name="文本框 2">
            <a:extLst>
              <a:ext uri="{FF2B5EF4-FFF2-40B4-BE49-F238E27FC236}">
                <a16:creationId xmlns:a16="http://schemas.microsoft.com/office/drawing/2014/main" id="{488DBBD7-6A2F-48D8-9B97-3C4307DEB2A4}"/>
              </a:ext>
            </a:extLst>
          </p:cNvPr>
          <p:cNvSpPr txBox="1"/>
          <p:nvPr/>
        </p:nvSpPr>
        <p:spPr>
          <a:xfrm>
            <a:off x="1403648" y="1484784"/>
            <a:ext cx="6058069" cy="430887"/>
          </a:xfrm>
          <a:prstGeom prst="rect">
            <a:avLst/>
          </a:prstGeom>
          <a:noFill/>
        </p:spPr>
        <p:txBody>
          <a:bodyPr wrap="none" rtlCol="0">
            <a:spAutoFit/>
          </a:bodyPr>
          <a:lstStyle/>
          <a:p>
            <a:r>
              <a:rPr lang="en-US" altLang="zh-CN" sz="2200" b="1" i="1" dirty="0">
                <a:solidFill>
                  <a:srgbClr val="FFC000"/>
                </a:solidFill>
                <a:latin typeface="Times New Roman" panose="02020603050405020304" pitchFamily="18" charset="0"/>
                <a:cs typeface="Times New Roman" panose="02020603050405020304" pitchFamily="18" charset="0"/>
              </a:rPr>
              <a:t>PIN</a:t>
            </a:r>
            <a:r>
              <a:rPr lang="zh-CN" altLang="en-US" sz="2200" b="1" dirty="0">
                <a:latin typeface="Times New Roman" panose="02020603050405020304" pitchFamily="18" charset="0"/>
                <a:cs typeface="Times New Roman" panose="02020603050405020304" pitchFamily="18" charset="0"/>
              </a:rPr>
              <a:t>和</a:t>
            </a:r>
            <a:r>
              <a:rPr lang="en-US" altLang="zh-CN" sz="2200" b="1" i="1" dirty="0">
                <a:solidFill>
                  <a:srgbClr val="FFC000"/>
                </a:solidFill>
                <a:latin typeface="Times New Roman" panose="02020603050405020304" pitchFamily="18" charset="0"/>
                <a:cs typeface="Times New Roman" panose="02020603050405020304" pitchFamily="18" charset="0"/>
              </a:rPr>
              <a:t>APD</a:t>
            </a:r>
            <a:r>
              <a:rPr lang="zh-CN" altLang="en-US" sz="2200" b="1" dirty="0">
                <a:latin typeface="Times New Roman" panose="02020603050405020304" pitchFamily="18" charset="0"/>
                <a:cs typeface="Times New Roman" panose="02020603050405020304" pitchFamily="18" charset="0"/>
              </a:rPr>
              <a:t>光电二极管的</a:t>
            </a:r>
            <a:r>
              <a:rPr lang="zh-CN" altLang="en-US" sz="2200" b="1" dirty="0">
                <a:solidFill>
                  <a:srgbClr val="FFFF00"/>
                </a:solidFill>
                <a:latin typeface="Times New Roman" panose="02020603050405020304" pitchFamily="18" charset="0"/>
                <a:cs typeface="Times New Roman" panose="02020603050405020304" pitchFamily="18" charset="0"/>
              </a:rPr>
              <a:t>工作原理</a:t>
            </a:r>
            <a:r>
              <a:rPr lang="zh-CN" altLang="en-US" sz="2200" b="1" dirty="0">
                <a:latin typeface="Times New Roman" panose="02020603050405020304" pitchFamily="18" charset="0"/>
                <a:cs typeface="Times New Roman" panose="02020603050405020304" pitchFamily="18" charset="0"/>
              </a:rPr>
              <a:t>、</a:t>
            </a:r>
            <a:r>
              <a:rPr lang="zh-CN" altLang="en-US" sz="2200" b="1" dirty="0">
                <a:solidFill>
                  <a:srgbClr val="FFFF00"/>
                </a:solidFill>
                <a:latin typeface="Times New Roman" panose="02020603050405020304" pitchFamily="18" charset="0"/>
                <a:cs typeface="Times New Roman" panose="02020603050405020304" pitchFamily="18" charset="0"/>
              </a:rPr>
              <a:t>结构</a:t>
            </a:r>
            <a:r>
              <a:rPr lang="zh-CN" altLang="en-US" sz="2200" b="1" dirty="0">
                <a:latin typeface="Times New Roman" panose="02020603050405020304" pitchFamily="18" charset="0"/>
                <a:cs typeface="Times New Roman" panose="02020603050405020304" pitchFamily="18" charset="0"/>
              </a:rPr>
              <a:t>及</a:t>
            </a:r>
            <a:r>
              <a:rPr lang="zh-CN" altLang="en-US" sz="2200" b="1" dirty="0">
                <a:solidFill>
                  <a:srgbClr val="FFFF00"/>
                </a:solidFill>
                <a:latin typeface="Times New Roman" panose="02020603050405020304" pitchFamily="18" charset="0"/>
                <a:cs typeface="Times New Roman" panose="02020603050405020304" pitchFamily="18" charset="0"/>
              </a:rPr>
              <a:t>性能</a:t>
            </a:r>
          </a:p>
        </p:txBody>
      </p:sp>
      <p:sp>
        <p:nvSpPr>
          <p:cNvPr id="7" name="文本框 6">
            <a:extLst>
              <a:ext uri="{FF2B5EF4-FFF2-40B4-BE49-F238E27FC236}">
                <a16:creationId xmlns:a16="http://schemas.microsoft.com/office/drawing/2014/main" id="{EB8D4F6B-0C73-4B06-AD33-6D532444FC60}"/>
              </a:ext>
            </a:extLst>
          </p:cNvPr>
          <p:cNvSpPr txBox="1"/>
          <p:nvPr/>
        </p:nvSpPr>
        <p:spPr>
          <a:xfrm>
            <a:off x="846682" y="2175247"/>
            <a:ext cx="3509294"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 光接收机的</a:t>
            </a:r>
            <a:r>
              <a:rPr lang="zh-CN" altLang="en-US" sz="2400" b="1" dirty="0">
                <a:solidFill>
                  <a:srgbClr val="FFFF00"/>
                </a:solidFill>
                <a:latin typeface="Times New Roman" panose="02020603050405020304" pitchFamily="18" charset="0"/>
                <a:cs typeface="Times New Roman" panose="02020603050405020304" pitchFamily="18" charset="0"/>
              </a:rPr>
              <a:t>电路结构</a:t>
            </a:r>
          </a:p>
        </p:txBody>
      </p:sp>
      <p:sp>
        <p:nvSpPr>
          <p:cNvPr id="8" name="文本框 7">
            <a:extLst>
              <a:ext uri="{FF2B5EF4-FFF2-40B4-BE49-F238E27FC236}">
                <a16:creationId xmlns:a16="http://schemas.microsoft.com/office/drawing/2014/main" id="{6867512C-29C7-4FDA-81EA-5CF7F427A6AD}"/>
              </a:ext>
            </a:extLst>
          </p:cNvPr>
          <p:cNvSpPr txBox="1"/>
          <p:nvPr/>
        </p:nvSpPr>
        <p:spPr>
          <a:xfrm>
            <a:off x="899592" y="2708920"/>
            <a:ext cx="6237605" cy="430887"/>
          </a:xfrm>
          <a:prstGeom prst="rect">
            <a:avLst/>
          </a:prstGeom>
          <a:noFill/>
        </p:spPr>
        <p:txBody>
          <a:bodyPr wrap="none" rtlCol="0">
            <a:spAutoFit/>
          </a:bodyPr>
          <a:lstStyle/>
          <a:p>
            <a:r>
              <a:rPr lang="en-US" altLang="zh-CN" sz="2200" b="1" dirty="0">
                <a:latin typeface="Times New Roman" panose="02020603050405020304" pitchFamily="18" charset="0"/>
                <a:cs typeface="Times New Roman" panose="02020603050405020304" pitchFamily="18" charset="0"/>
              </a:rPr>
              <a:t>①</a:t>
            </a:r>
            <a:r>
              <a:rPr lang="zh-CN" altLang="en-US" sz="2200" b="1" dirty="0">
                <a:latin typeface="Times New Roman" panose="02020603050405020304" pitchFamily="18" charset="0"/>
                <a:cs typeface="Times New Roman" panose="02020603050405020304" pitchFamily="18" charset="0"/>
              </a:rPr>
              <a:t>、光接收机的前端</a:t>
            </a:r>
            <a:r>
              <a:rPr lang="en-US" altLang="zh-CN" sz="2200" b="1" dirty="0">
                <a:latin typeface="Times New Roman" panose="02020603050405020304" pitchFamily="18" charset="0"/>
                <a:cs typeface="Times New Roman" panose="02020603050405020304" pitchFamily="18" charset="0"/>
              </a:rPr>
              <a:t>:</a:t>
            </a:r>
            <a:r>
              <a:rPr lang="zh-CN" altLang="en-US" sz="2200" b="1" dirty="0">
                <a:solidFill>
                  <a:srgbClr val="FFFF00"/>
                </a:solidFill>
                <a:latin typeface="Times New Roman" panose="02020603050405020304" pitchFamily="18" charset="0"/>
                <a:cs typeface="Times New Roman" panose="02020603050405020304" pitchFamily="18" charset="0"/>
              </a:rPr>
              <a:t>光电二极管</a:t>
            </a:r>
            <a:r>
              <a:rPr lang="zh-CN" altLang="en-US" sz="2200" b="1" dirty="0">
                <a:latin typeface="Times New Roman" panose="02020603050405020304" pitchFamily="18" charset="0"/>
                <a:cs typeface="Times New Roman" panose="02020603050405020304" pitchFamily="18" charset="0"/>
              </a:rPr>
              <a:t>和</a:t>
            </a:r>
            <a:r>
              <a:rPr lang="zh-CN" altLang="en-US" sz="2200" b="1" dirty="0">
                <a:solidFill>
                  <a:srgbClr val="FFFF00"/>
                </a:solidFill>
                <a:latin typeface="Times New Roman" panose="02020603050405020304" pitchFamily="18" charset="0"/>
                <a:cs typeface="Times New Roman" panose="02020603050405020304" pitchFamily="18" charset="0"/>
              </a:rPr>
              <a:t>前置放大器；</a:t>
            </a:r>
          </a:p>
        </p:txBody>
      </p:sp>
      <p:sp>
        <p:nvSpPr>
          <p:cNvPr id="9" name="文本框 8">
            <a:extLst>
              <a:ext uri="{FF2B5EF4-FFF2-40B4-BE49-F238E27FC236}">
                <a16:creationId xmlns:a16="http://schemas.microsoft.com/office/drawing/2014/main" id="{98EE3662-1BD9-44E8-9713-91CC665D07E5}"/>
              </a:ext>
            </a:extLst>
          </p:cNvPr>
          <p:cNvSpPr txBox="1"/>
          <p:nvPr/>
        </p:nvSpPr>
        <p:spPr>
          <a:xfrm>
            <a:off x="918082" y="3789040"/>
            <a:ext cx="5670142" cy="430887"/>
          </a:xfrm>
          <a:prstGeom prst="rect">
            <a:avLst/>
          </a:prstGeom>
          <a:noFill/>
        </p:spPr>
        <p:txBody>
          <a:bodyPr wrap="none" rtlCol="0">
            <a:spAutoFit/>
          </a:bodyPr>
          <a:lstStyle/>
          <a:p>
            <a:r>
              <a:rPr lang="en-US" altLang="zh-CN" sz="2200" b="1" dirty="0">
                <a:latin typeface="Times New Roman" panose="02020603050405020304" pitchFamily="18" charset="0"/>
                <a:cs typeface="Times New Roman" panose="02020603050405020304" pitchFamily="18" charset="0"/>
              </a:rPr>
              <a:t>②</a:t>
            </a:r>
            <a:r>
              <a:rPr lang="zh-CN" altLang="en-US" sz="2200" b="1" dirty="0">
                <a:latin typeface="Times New Roman" panose="02020603050405020304" pitchFamily="18" charset="0"/>
                <a:cs typeface="Times New Roman" panose="02020603050405020304" pitchFamily="18" charset="0"/>
              </a:rPr>
              <a:t>光接收机的线性通道</a:t>
            </a:r>
            <a:r>
              <a:rPr lang="en-US" altLang="zh-CN" sz="2200" b="1" dirty="0">
                <a:latin typeface="Times New Roman" panose="02020603050405020304" pitchFamily="18" charset="0"/>
                <a:cs typeface="Times New Roman" panose="02020603050405020304" pitchFamily="18" charset="0"/>
              </a:rPr>
              <a:t>:</a:t>
            </a:r>
            <a:r>
              <a:rPr lang="zh-CN" altLang="en-US" sz="2200" b="1" dirty="0">
                <a:solidFill>
                  <a:srgbClr val="FFFF00"/>
                </a:solidFill>
                <a:latin typeface="Times New Roman" panose="02020603050405020304" pitchFamily="18" charset="0"/>
                <a:cs typeface="Times New Roman" panose="02020603050405020304" pitchFamily="18" charset="0"/>
              </a:rPr>
              <a:t>主放大器</a:t>
            </a:r>
            <a:r>
              <a:rPr lang="zh-CN" altLang="en-US" sz="2200" b="1" dirty="0">
                <a:latin typeface="Times New Roman" panose="02020603050405020304" pitchFamily="18" charset="0"/>
                <a:cs typeface="Times New Roman" panose="02020603050405020304" pitchFamily="18" charset="0"/>
              </a:rPr>
              <a:t>和</a:t>
            </a:r>
            <a:r>
              <a:rPr lang="zh-CN" altLang="en-US" sz="2200" b="1" dirty="0">
                <a:solidFill>
                  <a:srgbClr val="FFFF00"/>
                </a:solidFill>
                <a:latin typeface="Times New Roman" panose="02020603050405020304" pitchFamily="18" charset="0"/>
                <a:cs typeface="Times New Roman" panose="02020603050405020304" pitchFamily="18" charset="0"/>
              </a:rPr>
              <a:t>均衡器；</a:t>
            </a:r>
          </a:p>
        </p:txBody>
      </p:sp>
      <p:sp>
        <p:nvSpPr>
          <p:cNvPr id="5" name="文本框 4">
            <a:extLst>
              <a:ext uri="{FF2B5EF4-FFF2-40B4-BE49-F238E27FC236}">
                <a16:creationId xmlns:a16="http://schemas.microsoft.com/office/drawing/2014/main" id="{87330BE7-E208-4091-8C25-C8A9622241EB}"/>
              </a:ext>
            </a:extLst>
          </p:cNvPr>
          <p:cNvSpPr txBox="1"/>
          <p:nvPr/>
        </p:nvSpPr>
        <p:spPr>
          <a:xfrm>
            <a:off x="1475656" y="3157518"/>
            <a:ext cx="4698722" cy="415498"/>
          </a:xfrm>
          <a:prstGeom prst="rect">
            <a:avLst/>
          </a:prstGeom>
          <a:noFill/>
        </p:spPr>
        <p:txBody>
          <a:bodyPr wrap="none" rtlCol="0">
            <a:spAutoFit/>
          </a:bodyPr>
          <a:lstStyle/>
          <a:p>
            <a:r>
              <a:rPr lang="en-US" altLang="zh-CN" sz="2100" b="1" dirty="0">
                <a:solidFill>
                  <a:srgbClr val="FFFF00"/>
                </a:solidFill>
                <a:latin typeface="Times New Roman" panose="02020603050405020304" pitchFamily="18" charset="0"/>
                <a:cs typeface="Times New Roman" panose="02020603050405020304" pitchFamily="18" charset="0"/>
              </a:rPr>
              <a:t>(</a:t>
            </a:r>
            <a:r>
              <a:rPr lang="zh-CN" altLang="en-US" sz="2100" b="1" dirty="0">
                <a:solidFill>
                  <a:srgbClr val="FFC000"/>
                </a:solidFill>
                <a:latin typeface="Times New Roman" panose="02020603050405020304" pitchFamily="18" charset="0"/>
                <a:cs typeface="Times New Roman" panose="02020603050405020304" pitchFamily="18" charset="0"/>
              </a:rPr>
              <a:t>将光信号转化为电信号，并初步放大</a:t>
            </a:r>
            <a:r>
              <a:rPr lang="en-US" altLang="zh-CN" sz="2100" b="1" dirty="0">
                <a:solidFill>
                  <a:srgbClr val="FFFF00"/>
                </a:solidFill>
                <a:latin typeface="Times New Roman" panose="02020603050405020304" pitchFamily="18" charset="0"/>
                <a:cs typeface="Times New Roman" panose="02020603050405020304" pitchFamily="18" charset="0"/>
              </a:rPr>
              <a:t>)</a:t>
            </a:r>
            <a:endParaRPr lang="zh-CN" altLang="en-US" sz="2100" b="1" dirty="0">
              <a:solidFill>
                <a:srgbClr val="FFFF00"/>
              </a:solidFill>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F5E09D0B-650E-40E9-9717-85BBAAB645AD}"/>
              </a:ext>
            </a:extLst>
          </p:cNvPr>
          <p:cNvSpPr txBox="1"/>
          <p:nvPr/>
        </p:nvSpPr>
        <p:spPr>
          <a:xfrm>
            <a:off x="1403648" y="4219927"/>
            <a:ext cx="3886000" cy="415498"/>
          </a:xfrm>
          <a:prstGeom prst="rect">
            <a:avLst/>
          </a:prstGeom>
          <a:noFill/>
        </p:spPr>
        <p:txBody>
          <a:bodyPr wrap="none" rtlCol="0">
            <a:spAutoFit/>
          </a:bodyPr>
          <a:lstStyle/>
          <a:p>
            <a:r>
              <a:rPr lang="en-US" altLang="zh-CN" sz="2100" b="1" dirty="0">
                <a:solidFill>
                  <a:srgbClr val="FFFF00"/>
                </a:solidFill>
                <a:latin typeface="Times New Roman" panose="02020603050405020304" pitchFamily="18" charset="0"/>
                <a:cs typeface="Times New Roman" panose="02020603050405020304" pitchFamily="18" charset="0"/>
              </a:rPr>
              <a:t>(</a:t>
            </a:r>
            <a:r>
              <a:rPr lang="zh-CN" altLang="en-US" sz="2100" b="1" dirty="0">
                <a:solidFill>
                  <a:srgbClr val="FFC000"/>
                </a:solidFill>
                <a:latin typeface="Times New Roman" panose="02020603050405020304" pitchFamily="18" charset="0"/>
                <a:cs typeface="Times New Roman" panose="02020603050405020304" pitchFamily="18" charset="0"/>
              </a:rPr>
              <a:t>对信号进行高增益放大和整形</a:t>
            </a:r>
            <a:r>
              <a:rPr lang="en-US" altLang="zh-CN" sz="2100" b="1" dirty="0">
                <a:solidFill>
                  <a:srgbClr val="FFFF00"/>
                </a:solidFill>
                <a:latin typeface="Times New Roman" panose="02020603050405020304" pitchFamily="18" charset="0"/>
                <a:cs typeface="Times New Roman" panose="02020603050405020304" pitchFamily="18" charset="0"/>
              </a:rPr>
              <a:t>)</a:t>
            </a:r>
            <a:endParaRPr lang="zh-CN" altLang="en-US" sz="2100" b="1" dirty="0">
              <a:solidFill>
                <a:srgbClr val="FFFF00"/>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2163CA3C-546F-4BCF-9576-F93CB452F3D3}"/>
              </a:ext>
            </a:extLst>
          </p:cNvPr>
          <p:cNvSpPr txBox="1"/>
          <p:nvPr/>
        </p:nvSpPr>
        <p:spPr>
          <a:xfrm>
            <a:off x="900880" y="4797152"/>
            <a:ext cx="4818948" cy="430887"/>
          </a:xfrm>
          <a:prstGeom prst="rect">
            <a:avLst/>
          </a:prstGeom>
          <a:noFill/>
        </p:spPr>
        <p:txBody>
          <a:bodyPr wrap="none" rtlCol="0">
            <a:spAutoFit/>
          </a:bodyPr>
          <a:lstStyle/>
          <a:p>
            <a:r>
              <a:rPr lang="en-US" altLang="zh-CN" sz="2200" b="1" dirty="0">
                <a:latin typeface="Times New Roman" panose="02020603050405020304" pitchFamily="18" charset="0"/>
                <a:cs typeface="Times New Roman" panose="02020603050405020304" pitchFamily="18" charset="0"/>
              </a:rPr>
              <a:t>③</a:t>
            </a:r>
            <a:r>
              <a:rPr lang="zh-CN" altLang="en-US" sz="2200" b="1" dirty="0">
                <a:latin typeface="Times New Roman" panose="02020603050405020304" pitchFamily="18" charset="0"/>
                <a:cs typeface="Times New Roman" panose="02020603050405020304" pitchFamily="18" charset="0"/>
              </a:rPr>
              <a:t>、信号再生</a:t>
            </a:r>
            <a:r>
              <a:rPr lang="en-US" altLang="zh-CN" sz="2200" b="1" dirty="0">
                <a:latin typeface="Times New Roman" panose="02020603050405020304" pitchFamily="18" charset="0"/>
                <a:cs typeface="Times New Roman" panose="02020603050405020304" pitchFamily="18" charset="0"/>
              </a:rPr>
              <a:t>:</a:t>
            </a:r>
            <a:r>
              <a:rPr lang="zh-CN" altLang="en-US" sz="2200" b="1" dirty="0">
                <a:solidFill>
                  <a:srgbClr val="FFFF00"/>
                </a:solidFill>
                <a:latin typeface="Times New Roman" panose="02020603050405020304" pitchFamily="18" charset="0"/>
                <a:cs typeface="Times New Roman" panose="02020603050405020304" pitchFamily="18" charset="0"/>
              </a:rPr>
              <a:t>时钟恢复</a:t>
            </a:r>
            <a:r>
              <a:rPr lang="zh-CN" altLang="en-US" sz="2200" b="1" dirty="0">
                <a:latin typeface="Times New Roman" panose="02020603050405020304" pitchFamily="18" charset="0"/>
                <a:cs typeface="Times New Roman" panose="02020603050405020304" pitchFamily="18" charset="0"/>
              </a:rPr>
              <a:t>和</a:t>
            </a:r>
            <a:r>
              <a:rPr lang="zh-CN" altLang="en-US" sz="2200" b="1" dirty="0">
                <a:solidFill>
                  <a:srgbClr val="FFFF00"/>
                </a:solidFill>
                <a:latin typeface="Times New Roman" panose="02020603050405020304" pitchFamily="18" charset="0"/>
                <a:cs typeface="Times New Roman" panose="02020603050405020304" pitchFamily="18" charset="0"/>
              </a:rPr>
              <a:t>判决再生；</a:t>
            </a:r>
          </a:p>
        </p:txBody>
      </p:sp>
      <p:sp>
        <p:nvSpPr>
          <p:cNvPr id="12" name="文本框 11">
            <a:extLst>
              <a:ext uri="{FF2B5EF4-FFF2-40B4-BE49-F238E27FC236}">
                <a16:creationId xmlns:a16="http://schemas.microsoft.com/office/drawing/2014/main" id="{BADA5152-66BD-4CB0-8EBB-74B004637F43}"/>
              </a:ext>
            </a:extLst>
          </p:cNvPr>
          <p:cNvSpPr txBox="1"/>
          <p:nvPr/>
        </p:nvSpPr>
        <p:spPr>
          <a:xfrm>
            <a:off x="1433309" y="5244589"/>
            <a:ext cx="6595075" cy="415498"/>
          </a:xfrm>
          <a:prstGeom prst="rect">
            <a:avLst/>
          </a:prstGeom>
          <a:noFill/>
        </p:spPr>
        <p:txBody>
          <a:bodyPr wrap="none" rtlCol="0">
            <a:spAutoFit/>
          </a:bodyPr>
          <a:lstStyle/>
          <a:p>
            <a:r>
              <a:rPr lang="en-US" altLang="zh-CN" sz="2100" b="1" dirty="0">
                <a:solidFill>
                  <a:srgbClr val="FFFF00"/>
                </a:solidFill>
                <a:latin typeface="Times New Roman" panose="02020603050405020304" pitchFamily="18" charset="0"/>
                <a:cs typeface="Times New Roman" panose="02020603050405020304" pitchFamily="18" charset="0"/>
              </a:rPr>
              <a:t>(</a:t>
            </a:r>
            <a:r>
              <a:rPr lang="zh-CN" altLang="en-US" sz="2100" b="1" dirty="0">
                <a:solidFill>
                  <a:srgbClr val="FFC000"/>
                </a:solidFill>
                <a:latin typeface="Times New Roman" panose="02020603050405020304" pitchFamily="18" charset="0"/>
                <a:cs typeface="Times New Roman" panose="02020603050405020304" pitchFamily="18" charset="0"/>
              </a:rPr>
              <a:t>对信号进行采样，比较，判决，最后恢复成数字信号</a:t>
            </a:r>
            <a:r>
              <a:rPr lang="en-US" altLang="zh-CN" sz="2100" b="1" dirty="0">
                <a:solidFill>
                  <a:srgbClr val="FFFF00"/>
                </a:solidFill>
                <a:latin typeface="Times New Roman" panose="02020603050405020304" pitchFamily="18" charset="0"/>
                <a:cs typeface="Times New Roman" panose="02020603050405020304" pitchFamily="18" charset="0"/>
              </a:rPr>
              <a:t>)</a:t>
            </a:r>
            <a:endParaRPr lang="zh-CN" altLang="en-US" sz="2100" b="1" dirty="0">
              <a:solidFill>
                <a:srgbClr val="FFFF00"/>
              </a:solidFill>
              <a:latin typeface="Times New Roman" panose="02020603050405020304" pitchFamily="18" charset="0"/>
              <a:cs typeface="Times New Roman" panose="02020603050405020304" pitchFamily="18" charset="0"/>
            </a:endParaRPr>
          </a:p>
        </p:txBody>
      </p:sp>
      <p:sp>
        <p:nvSpPr>
          <p:cNvPr id="14" name="星形: 四角 13">
            <a:extLst>
              <a:ext uri="{FF2B5EF4-FFF2-40B4-BE49-F238E27FC236}">
                <a16:creationId xmlns:a16="http://schemas.microsoft.com/office/drawing/2014/main" id="{BF7993E5-9C88-47D5-B0C2-DAF190981D67}"/>
              </a:ext>
            </a:extLst>
          </p:cNvPr>
          <p:cNvSpPr/>
          <p:nvPr/>
        </p:nvSpPr>
        <p:spPr>
          <a:xfrm>
            <a:off x="1115616" y="1514400"/>
            <a:ext cx="360040" cy="350749"/>
          </a:xfrm>
          <a:prstGeom prst="star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10124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5" grpId="0"/>
      <p:bldP spid="10" grpId="0"/>
      <p:bldP spid="11"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253057" y="1052736"/>
            <a:ext cx="8207375" cy="1805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lang="zh-CN" altLang="en-US" sz="2200" b="1" dirty="0">
                <a:latin typeface="Times New Roman" panose="02020603050405020304" pitchFamily="18" charset="0"/>
                <a:cs typeface="Times New Roman" panose="02020603050405020304" pitchFamily="18" charset="0"/>
              </a:rPr>
              <a:t>◆ </a:t>
            </a:r>
            <a:r>
              <a:rPr lang="zh-CN" altLang="en-US" sz="2200" b="1" dirty="0">
                <a:solidFill>
                  <a:srgbClr val="FFC000"/>
                </a:solidFill>
                <a:latin typeface="Times New Roman" panose="02020603050405020304" pitchFamily="18" charset="0"/>
                <a:cs typeface="Times New Roman" panose="02020603050405020304" pitchFamily="18" charset="0"/>
              </a:rPr>
              <a:t>掺杂光纤放大器是一种新型放大器</a:t>
            </a:r>
            <a:r>
              <a:rPr lang="zh-CN" altLang="en-US" sz="2200" b="1" dirty="0">
                <a:latin typeface="Times New Roman" panose="02020603050405020304" pitchFamily="18" charset="0"/>
                <a:cs typeface="Times New Roman" panose="02020603050405020304" pitchFamily="18" charset="0"/>
              </a:rPr>
              <a:t>，特别是</a:t>
            </a:r>
            <a:r>
              <a:rPr lang="en-US" altLang="zh-CN" sz="2200" b="1" dirty="0">
                <a:solidFill>
                  <a:srgbClr val="FFFF00"/>
                </a:solidFill>
                <a:latin typeface="Times New Roman" panose="02020603050405020304" pitchFamily="18" charset="0"/>
                <a:cs typeface="Times New Roman" panose="02020603050405020304" pitchFamily="18" charset="0"/>
              </a:rPr>
              <a:t>1.55 </a:t>
            </a:r>
            <a:r>
              <a:rPr lang="en-US" altLang="zh-CN" sz="2200" b="1" i="1" dirty="0" err="1">
                <a:solidFill>
                  <a:srgbClr val="FFFF00"/>
                </a:solidFill>
                <a:latin typeface="Times New Roman" panose="02020603050405020304" pitchFamily="18" charset="0"/>
                <a:cs typeface="Times New Roman" panose="02020603050405020304" pitchFamily="18" charset="0"/>
              </a:rPr>
              <a:t>μ</a:t>
            </a:r>
            <a:r>
              <a:rPr lang="en-US" altLang="zh-CN" sz="2200" b="1" dirty="0" err="1">
                <a:solidFill>
                  <a:srgbClr val="FFFF00"/>
                </a:solidFill>
                <a:latin typeface="Times New Roman" panose="02020603050405020304" pitchFamily="18" charset="0"/>
                <a:cs typeface="Times New Roman" panose="02020603050405020304" pitchFamily="18" charset="0"/>
              </a:rPr>
              <a:t>m</a:t>
            </a:r>
            <a:r>
              <a:rPr lang="zh-CN" altLang="en-US" sz="2200" b="1" dirty="0">
                <a:solidFill>
                  <a:srgbClr val="FFC000"/>
                </a:solidFill>
                <a:latin typeface="Times New Roman" panose="02020603050405020304" pitchFamily="18" charset="0"/>
                <a:cs typeface="Times New Roman" panose="02020603050405020304" pitchFamily="18" charset="0"/>
              </a:rPr>
              <a:t>的掺铒</a:t>
            </a:r>
            <a:r>
              <a:rPr lang="en-US" altLang="zh-CN" sz="2200" b="1" dirty="0">
                <a:solidFill>
                  <a:srgbClr val="FFC000"/>
                </a:solidFill>
                <a:latin typeface="Times New Roman" panose="02020603050405020304" pitchFamily="18" charset="0"/>
                <a:cs typeface="Times New Roman" panose="02020603050405020304" pitchFamily="18" charset="0"/>
              </a:rPr>
              <a:t>(</a:t>
            </a:r>
            <a:r>
              <a:rPr lang="en-US" altLang="zh-CN" sz="2200" b="1" i="1" dirty="0">
                <a:solidFill>
                  <a:srgbClr val="FFC000"/>
                </a:solidFill>
                <a:latin typeface="Times New Roman" panose="02020603050405020304" pitchFamily="18" charset="0"/>
                <a:cs typeface="Times New Roman" panose="02020603050405020304" pitchFamily="18" charset="0"/>
              </a:rPr>
              <a:t>EDFA</a:t>
            </a:r>
            <a:r>
              <a:rPr lang="en-US" altLang="zh-CN" sz="2200" b="1" dirty="0">
                <a:solidFill>
                  <a:srgbClr val="FFC000"/>
                </a:solidFill>
                <a:latin typeface="Times New Roman" panose="02020603050405020304" pitchFamily="18" charset="0"/>
                <a:cs typeface="Times New Roman" panose="02020603050405020304" pitchFamily="18" charset="0"/>
              </a:rPr>
              <a:t>)</a:t>
            </a:r>
            <a:r>
              <a:rPr lang="zh-CN" altLang="en-US" sz="2200" b="1" dirty="0">
                <a:solidFill>
                  <a:srgbClr val="FFC000"/>
                </a:solidFill>
                <a:latin typeface="Times New Roman" panose="02020603050405020304" pitchFamily="18" charset="0"/>
                <a:cs typeface="Times New Roman" panose="02020603050405020304" pitchFamily="18" charset="0"/>
              </a:rPr>
              <a:t>与</a:t>
            </a:r>
            <a:r>
              <a:rPr lang="en-US" altLang="zh-CN" sz="2200" b="1" dirty="0">
                <a:solidFill>
                  <a:srgbClr val="FFFF00"/>
                </a:solidFill>
                <a:latin typeface="Times New Roman" panose="02020603050405020304" pitchFamily="18" charset="0"/>
                <a:cs typeface="Times New Roman" panose="02020603050405020304" pitchFamily="18" charset="0"/>
              </a:rPr>
              <a:t>1.3 </a:t>
            </a:r>
            <a:r>
              <a:rPr lang="en-US" altLang="zh-CN" sz="2200" b="1" i="1" dirty="0" err="1">
                <a:solidFill>
                  <a:srgbClr val="FFFF00"/>
                </a:solidFill>
                <a:latin typeface="Times New Roman" panose="02020603050405020304" pitchFamily="18" charset="0"/>
                <a:cs typeface="Times New Roman" panose="02020603050405020304" pitchFamily="18" charset="0"/>
              </a:rPr>
              <a:t>μ</a:t>
            </a:r>
            <a:r>
              <a:rPr lang="en-US" altLang="zh-CN" sz="2200" b="1" dirty="0" err="1">
                <a:solidFill>
                  <a:srgbClr val="FFFF00"/>
                </a:solidFill>
                <a:latin typeface="Times New Roman" panose="02020603050405020304" pitchFamily="18" charset="0"/>
                <a:cs typeface="Times New Roman" panose="02020603050405020304" pitchFamily="18" charset="0"/>
              </a:rPr>
              <a:t>m</a:t>
            </a:r>
            <a:r>
              <a:rPr lang="zh-CN" altLang="en-US" sz="2200" b="1" dirty="0">
                <a:solidFill>
                  <a:srgbClr val="FFC000"/>
                </a:solidFill>
                <a:latin typeface="Times New Roman" panose="02020603050405020304" pitchFamily="18" charset="0"/>
                <a:cs typeface="Times New Roman" panose="02020603050405020304" pitchFamily="18" charset="0"/>
              </a:rPr>
              <a:t>的掺镨</a:t>
            </a:r>
            <a:r>
              <a:rPr lang="en-US" altLang="zh-CN" sz="2200" b="1" dirty="0">
                <a:solidFill>
                  <a:srgbClr val="FFC000"/>
                </a:solidFill>
                <a:latin typeface="Times New Roman" panose="02020603050405020304" pitchFamily="18" charset="0"/>
                <a:cs typeface="Times New Roman" panose="02020603050405020304" pitchFamily="18" charset="0"/>
              </a:rPr>
              <a:t>(</a:t>
            </a:r>
            <a:r>
              <a:rPr lang="en-US" altLang="zh-CN" sz="2200" b="1" i="1" dirty="0">
                <a:solidFill>
                  <a:srgbClr val="FFC000"/>
                </a:solidFill>
                <a:latin typeface="Times New Roman" panose="02020603050405020304" pitchFamily="18" charset="0"/>
                <a:cs typeface="Times New Roman" panose="02020603050405020304" pitchFamily="18" charset="0"/>
              </a:rPr>
              <a:t>PDFA</a:t>
            </a:r>
            <a:r>
              <a:rPr lang="en-US" altLang="zh-CN" sz="2200" b="1" dirty="0">
                <a:solidFill>
                  <a:srgbClr val="FFC000"/>
                </a:solidFill>
                <a:latin typeface="Times New Roman" panose="02020603050405020304" pitchFamily="18" charset="0"/>
                <a:cs typeface="Times New Roman" panose="02020603050405020304" pitchFamily="18" charset="0"/>
              </a:rPr>
              <a:t>)</a:t>
            </a:r>
            <a:r>
              <a:rPr lang="zh-CN" altLang="en-US" sz="2200" b="1" dirty="0">
                <a:solidFill>
                  <a:srgbClr val="FFC000"/>
                </a:solidFill>
                <a:latin typeface="Times New Roman" panose="02020603050405020304" pitchFamily="18" charset="0"/>
                <a:cs typeface="Times New Roman" panose="02020603050405020304" pitchFamily="18" charset="0"/>
              </a:rPr>
              <a:t>光纤放大器</a:t>
            </a:r>
            <a:r>
              <a:rPr lang="zh-CN" altLang="en-US" sz="2200" b="1" dirty="0">
                <a:latin typeface="Times New Roman" panose="02020603050405020304" pitchFamily="18" charset="0"/>
                <a:cs typeface="Times New Roman" panose="02020603050405020304" pitchFamily="18" charset="0"/>
              </a:rPr>
              <a:t>，工作原理是基于掺杂离子在粒子数反转条件下的</a:t>
            </a:r>
            <a:r>
              <a:rPr lang="zh-CN" altLang="en-US" sz="2200" b="1" dirty="0">
                <a:solidFill>
                  <a:srgbClr val="FFFF00"/>
                </a:solidFill>
                <a:latin typeface="Times New Roman" panose="02020603050405020304" pitchFamily="18" charset="0"/>
                <a:cs typeface="Times New Roman" panose="02020603050405020304" pitchFamily="18" charset="0"/>
              </a:rPr>
              <a:t>受激发射</a:t>
            </a:r>
            <a:r>
              <a:rPr lang="zh-CN" altLang="en-US" sz="2200" b="1" dirty="0">
                <a:latin typeface="Times New Roman" panose="02020603050405020304" pitchFamily="18" charset="0"/>
                <a:cs typeface="Times New Roman" panose="02020603050405020304" pitchFamily="18" charset="0"/>
              </a:rPr>
              <a:t>实现光的放大，它们具有的特点是：</a:t>
            </a:r>
          </a:p>
        </p:txBody>
      </p:sp>
      <p:sp>
        <p:nvSpPr>
          <p:cNvPr id="78852" name="Rectangle 4"/>
          <p:cNvSpPr>
            <a:spLocks noChangeArrowheads="1"/>
          </p:cNvSpPr>
          <p:nvPr/>
        </p:nvSpPr>
        <p:spPr bwMode="auto">
          <a:xfrm>
            <a:off x="1331913" y="4437063"/>
            <a:ext cx="4968875" cy="504825"/>
          </a:xfrm>
          <a:prstGeom prst="rect">
            <a:avLst/>
          </a:prstGeom>
          <a:noFill/>
          <a:ln>
            <a:noFill/>
          </a:ln>
          <a:effectLst/>
          <a:extLst>
            <a:ext uri="{909E8E84-426E-40DD-AFC4-6F175D3DCCD1}">
              <a14:hiddenFill xmlns:a14="http://schemas.microsoft.com/office/drawing/2010/main">
                <a:solidFill>
                  <a:schemeClr val="accent1">
                    <a:alpha val="3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灯片编号占位符 1">
            <a:extLst>
              <a:ext uri="{FF2B5EF4-FFF2-40B4-BE49-F238E27FC236}">
                <a16:creationId xmlns:a16="http://schemas.microsoft.com/office/drawing/2014/main" id="{A4B88565-AB5F-4A22-B5B6-D2830C8B1D40}"/>
              </a:ext>
            </a:extLst>
          </p:cNvPr>
          <p:cNvSpPr>
            <a:spLocks noGrp="1"/>
          </p:cNvSpPr>
          <p:nvPr>
            <p:ph type="sldNum" sz="quarter" idx="12"/>
          </p:nvPr>
        </p:nvSpPr>
        <p:spPr/>
        <p:txBody>
          <a:bodyPr/>
          <a:lstStyle/>
          <a:p>
            <a:fld id="{530C7529-6778-48DA-B0AC-E81A47C3F9B3}" type="slidenum">
              <a:rPr lang="en-US" altLang="zh-CN" smtClean="0"/>
              <a:pPr/>
              <a:t>10</a:t>
            </a:fld>
            <a:endParaRPr lang="en-US" altLang="zh-CN"/>
          </a:p>
        </p:txBody>
      </p:sp>
      <p:sp>
        <p:nvSpPr>
          <p:cNvPr id="6" name="矩形 5">
            <a:extLst>
              <a:ext uri="{FF2B5EF4-FFF2-40B4-BE49-F238E27FC236}">
                <a16:creationId xmlns:a16="http://schemas.microsoft.com/office/drawing/2014/main" id="{47A97D64-A4D8-4BFD-A676-21F835AE2EED}"/>
              </a:ext>
            </a:extLst>
          </p:cNvPr>
          <p:cNvSpPr/>
          <p:nvPr/>
        </p:nvSpPr>
        <p:spPr>
          <a:xfrm>
            <a:off x="40371" y="188640"/>
            <a:ext cx="4315605" cy="706604"/>
          </a:xfrm>
          <a:prstGeom prst="rect">
            <a:avLst/>
          </a:prstGeom>
        </p:spPr>
        <p:txBody>
          <a:bodyPr wrap="none">
            <a:spAutoFit/>
          </a:bodyPr>
          <a:lstStyle/>
          <a:p>
            <a:pPr algn="just">
              <a:lnSpc>
                <a:spcPct val="180000"/>
              </a:lnSpc>
              <a:spcBef>
                <a:spcPct val="50000"/>
              </a:spcBef>
            </a:pPr>
            <a:r>
              <a:rPr lang="zh-CN" altLang="en-US" sz="2600" b="1" dirty="0">
                <a:solidFill>
                  <a:srgbClr val="FFFF00"/>
                </a:solidFill>
                <a:latin typeface="Times New Roman" panose="02020603050405020304" pitchFamily="18" charset="0"/>
                <a:cs typeface="Times New Roman" panose="02020603050405020304" pitchFamily="18" charset="0"/>
              </a:rPr>
              <a:t>掺杂光纤放大器的工作原理</a:t>
            </a:r>
            <a:r>
              <a:rPr lang="en-US" altLang="zh-CN" sz="2600" b="1" dirty="0">
                <a:solidFill>
                  <a:srgbClr val="FFFF00"/>
                </a:solidFill>
                <a:latin typeface="Times New Roman" panose="02020603050405020304" pitchFamily="18" charset="0"/>
                <a:cs typeface="Times New Roman" panose="02020603050405020304" pitchFamily="18" charset="0"/>
              </a:rPr>
              <a:t>:</a:t>
            </a:r>
          </a:p>
        </p:txBody>
      </p:sp>
      <p:sp>
        <p:nvSpPr>
          <p:cNvPr id="7" name="左大括号 6">
            <a:extLst>
              <a:ext uri="{FF2B5EF4-FFF2-40B4-BE49-F238E27FC236}">
                <a16:creationId xmlns:a16="http://schemas.microsoft.com/office/drawing/2014/main" id="{E6ECD474-C7A9-486D-BE74-63AAA07B7B6E}"/>
              </a:ext>
            </a:extLst>
          </p:cNvPr>
          <p:cNvSpPr/>
          <p:nvPr/>
        </p:nvSpPr>
        <p:spPr>
          <a:xfrm>
            <a:off x="3162131" y="3004940"/>
            <a:ext cx="360040" cy="1910399"/>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3" name="矩形 2">
            <a:extLst>
              <a:ext uri="{FF2B5EF4-FFF2-40B4-BE49-F238E27FC236}">
                <a16:creationId xmlns:a16="http://schemas.microsoft.com/office/drawing/2014/main" id="{476CF830-60E9-49ED-8878-3CD8D7AAD5B3}"/>
              </a:ext>
            </a:extLst>
          </p:cNvPr>
          <p:cNvSpPr/>
          <p:nvPr/>
        </p:nvSpPr>
        <p:spPr>
          <a:xfrm>
            <a:off x="3522171" y="2644901"/>
            <a:ext cx="1697901" cy="2440283"/>
          </a:xfrm>
          <a:prstGeom prst="rect">
            <a:avLst/>
          </a:prstGeom>
        </p:spPr>
        <p:txBody>
          <a:bodyPr wrap="none">
            <a:spAutoFit/>
          </a:bodyPr>
          <a:lstStyle/>
          <a:p>
            <a:pPr>
              <a:lnSpc>
                <a:spcPct val="180000"/>
              </a:lnSpc>
            </a:pPr>
            <a:r>
              <a:rPr lang="zh-CN" altLang="en-US" sz="2200" b="1" dirty="0">
                <a:solidFill>
                  <a:srgbClr val="FFFF00"/>
                </a:solidFill>
                <a:latin typeface="Times New Roman" panose="02020603050405020304" pitchFamily="18" charset="0"/>
                <a:cs typeface="Times New Roman" panose="02020603050405020304" pitchFamily="18" charset="0"/>
              </a:rPr>
              <a:t>增益高</a:t>
            </a:r>
            <a:r>
              <a:rPr lang="en-US" altLang="zh-CN" sz="2200" b="1" dirty="0">
                <a:solidFill>
                  <a:srgbClr val="FFFF00"/>
                </a:solidFill>
                <a:latin typeface="Times New Roman" panose="02020603050405020304" pitchFamily="18" charset="0"/>
                <a:cs typeface="Times New Roman" panose="02020603050405020304" pitchFamily="18" charset="0"/>
              </a:rPr>
              <a:t>;</a:t>
            </a:r>
          </a:p>
          <a:p>
            <a:pPr>
              <a:lnSpc>
                <a:spcPct val="180000"/>
              </a:lnSpc>
            </a:pPr>
            <a:r>
              <a:rPr lang="zh-CN" altLang="en-US" sz="2200" b="1" dirty="0">
                <a:solidFill>
                  <a:srgbClr val="FFFF00"/>
                </a:solidFill>
                <a:latin typeface="Times New Roman" panose="02020603050405020304" pitchFamily="18" charset="0"/>
                <a:cs typeface="Times New Roman" panose="02020603050405020304" pitchFamily="18" charset="0"/>
              </a:rPr>
              <a:t>噪声低</a:t>
            </a:r>
            <a:r>
              <a:rPr lang="en-US" altLang="zh-CN" sz="2200" b="1" dirty="0">
                <a:solidFill>
                  <a:srgbClr val="FFFF00"/>
                </a:solidFill>
                <a:latin typeface="Times New Roman" panose="02020603050405020304" pitchFamily="18" charset="0"/>
                <a:cs typeface="Times New Roman" panose="02020603050405020304" pitchFamily="18" charset="0"/>
              </a:rPr>
              <a:t>;</a:t>
            </a:r>
          </a:p>
          <a:p>
            <a:pPr>
              <a:lnSpc>
                <a:spcPct val="180000"/>
              </a:lnSpc>
            </a:pPr>
            <a:r>
              <a:rPr lang="zh-CN" altLang="en-US" sz="2200" b="1" dirty="0">
                <a:solidFill>
                  <a:srgbClr val="FFFF00"/>
                </a:solidFill>
                <a:latin typeface="Times New Roman" panose="02020603050405020304" pitchFamily="18" charset="0"/>
                <a:cs typeface="Times New Roman" panose="02020603050405020304" pitchFamily="18" charset="0"/>
              </a:rPr>
              <a:t>频带宽</a:t>
            </a:r>
            <a:r>
              <a:rPr lang="en-US" altLang="zh-CN" sz="2200" b="1" dirty="0">
                <a:solidFill>
                  <a:srgbClr val="FFFF00"/>
                </a:solidFill>
                <a:latin typeface="Times New Roman" panose="02020603050405020304" pitchFamily="18" charset="0"/>
                <a:cs typeface="Times New Roman" panose="02020603050405020304" pitchFamily="18" charset="0"/>
              </a:rPr>
              <a:t>;</a:t>
            </a:r>
          </a:p>
          <a:p>
            <a:pPr>
              <a:lnSpc>
                <a:spcPct val="180000"/>
              </a:lnSpc>
            </a:pPr>
            <a:r>
              <a:rPr lang="zh-CN" altLang="en-US" sz="2200" b="1" dirty="0">
                <a:solidFill>
                  <a:srgbClr val="FFFF00"/>
                </a:solidFill>
                <a:latin typeface="Times New Roman" panose="02020603050405020304" pitchFamily="18" charset="0"/>
                <a:cs typeface="Times New Roman" panose="02020603050405020304" pitchFamily="18" charset="0"/>
              </a:rPr>
              <a:t>输出功率高</a:t>
            </a:r>
            <a:r>
              <a:rPr lang="en-US" altLang="zh-CN" sz="2200" b="1" dirty="0">
                <a:solidFill>
                  <a:srgbClr val="FFFF00"/>
                </a:solidFill>
                <a:latin typeface="Times New Roman" panose="02020603050405020304" pitchFamily="18" charset="0"/>
                <a:cs typeface="Times New Roman" panose="02020603050405020304" pitchFamily="18" charset="0"/>
              </a:rPr>
              <a:t>;</a:t>
            </a:r>
            <a:endParaRPr lang="zh-CN" altLang="en-US" sz="2200" b="1" dirty="0">
              <a:solidFill>
                <a:srgbClr val="FFFF00"/>
              </a:solidFill>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5CA34331-F262-4FA8-AEE7-EBFEC6954253}"/>
              </a:ext>
            </a:extLst>
          </p:cNvPr>
          <p:cNvSpPr/>
          <p:nvPr/>
        </p:nvSpPr>
        <p:spPr>
          <a:xfrm>
            <a:off x="179264" y="4978688"/>
            <a:ext cx="8641208" cy="610552"/>
          </a:xfrm>
          <a:prstGeom prst="rect">
            <a:avLst/>
          </a:prstGeom>
        </p:spPr>
        <p:txBody>
          <a:bodyPr wrap="square">
            <a:spAutoFit/>
          </a:bodyPr>
          <a:lstStyle/>
          <a:p>
            <a:pPr>
              <a:lnSpc>
                <a:spcPct val="180000"/>
              </a:lnSpc>
            </a:pPr>
            <a:r>
              <a:rPr lang="zh-CN" altLang="en-US" sz="2200" b="1" dirty="0">
                <a:latin typeface="宋体" pitchFamily="2" charset="-122"/>
              </a:rPr>
              <a:t>本章将分别介绍上述几种主要的光放大器的</a:t>
            </a:r>
            <a:r>
              <a:rPr lang="zh-CN" altLang="en-US" sz="2200" b="1" dirty="0">
                <a:solidFill>
                  <a:srgbClr val="FFC000"/>
                </a:solidFill>
                <a:latin typeface="宋体" pitchFamily="2" charset="-122"/>
              </a:rPr>
              <a:t>原理</a:t>
            </a:r>
            <a:r>
              <a:rPr lang="zh-CN" altLang="en-US" sz="2200" b="1" dirty="0">
                <a:latin typeface="宋体" pitchFamily="2" charset="-122"/>
              </a:rPr>
              <a:t>、</a:t>
            </a:r>
            <a:r>
              <a:rPr lang="zh-CN" altLang="en-US" sz="2200" b="1" dirty="0">
                <a:solidFill>
                  <a:srgbClr val="FFC000"/>
                </a:solidFill>
                <a:latin typeface="宋体" pitchFamily="2" charset="-122"/>
              </a:rPr>
              <a:t>结构</a:t>
            </a:r>
            <a:r>
              <a:rPr lang="zh-CN" altLang="en-US" sz="2200" b="1" dirty="0">
                <a:latin typeface="宋体" pitchFamily="2" charset="-122"/>
              </a:rPr>
              <a:t>、</a:t>
            </a:r>
            <a:r>
              <a:rPr lang="zh-CN" altLang="en-US" sz="2200" b="1" dirty="0">
                <a:solidFill>
                  <a:srgbClr val="FFC000"/>
                </a:solidFill>
                <a:latin typeface="宋体" pitchFamily="2" charset="-122"/>
              </a:rPr>
              <a:t>特性</a:t>
            </a:r>
            <a:r>
              <a:rPr lang="zh-CN" altLang="en-US" sz="2200" b="1" dirty="0">
                <a:latin typeface="宋体" pitchFamily="2" charset="-122"/>
              </a:rPr>
              <a:t>及应用。</a:t>
            </a:r>
            <a:r>
              <a:rPr lang="zh-CN" altLang="en-US" sz="2200" dirty="0"/>
              <a:t> </a:t>
            </a:r>
          </a:p>
        </p:txBody>
      </p:sp>
      <p:cxnSp>
        <p:nvCxnSpPr>
          <p:cNvPr id="9" name="直接连接符 8">
            <a:extLst>
              <a:ext uri="{FF2B5EF4-FFF2-40B4-BE49-F238E27FC236}">
                <a16:creationId xmlns:a16="http://schemas.microsoft.com/office/drawing/2014/main" id="{8AEDC5C4-13E1-400B-90E3-56E2633E007E}"/>
              </a:ext>
            </a:extLst>
          </p:cNvPr>
          <p:cNvCxnSpPr/>
          <p:nvPr/>
        </p:nvCxnSpPr>
        <p:spPr>
          <a:xfrm>
            <a:off x="126259" y="836712"/>
            <a:ext cx="414000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6BC40404-F2D4-401A-BB69-BD68A234CAF6}"/>
              </a:ext>
            </a:extLst>
          </p:cNvPr>
          <p:cNvSpPr/>
          <p:nvPr/>
        </p:nvSpPr>
        <p:spPr>
          <a:xfrm>
            <a:off x="1721971" y="3580634"/>
            <a:ext cx="1503784" cy="864467"/>
          </a:xfrm>
          <a:prstGeom prst="rect">
            <a:avLst/>
          </a:prstGeom>
        </p:spPr>
        <p:txBody>
          <a:bodyPr wrap="square">
            <a:spAutoFit/>
          </a:bodyPr>
          <a:lstStyle/>
          <a:p>
            <a:pPr>
              <a:lnSpc>
                <a:spcPct val="120000"/>
              </a:lnSpc>
            </a:pPr>
            <a:r>
              <a:rPr lang="zh-CN" altLang="en-US" sz="2200" b="1" dirty="0">
                <a:solidFill>
                  <a:srgbClr val="FFC000"/>
                </a:solidFill>
                <a:latin typeface="宋体" pitchFamily="2" charset="-122"/>
              </a:rPr>
              <a:t>掺杂光纤放大器</a:t>
            </a:r>
            <a:r>
              <a:rPr lang="zh-CN" altLang="en-US" sz="2200" dirty="0">
                <a:solidFill>
                  <a:srgbClr val="FFC000"/>
                </a:solidFill>
              </a:rPr>
              <a:t> </a:t>
            </a:r>
          </a:p>
        </p:txBody>
      </p:sp>
      <p:sp>
        <p:nvSpPr>
          <p:cNvPr id="5" name="矩形: 圆角 4">
            <a:extLst>
              <a:ext uri="{FF2B5EF4-FFF2-40B4-BE49-F238E27FC236}">
                <a16:creationId xmlns:a16="http://schemas.microsoft.com/office/drawing/2014/main" id="{EC8C6900-1F64-456C-944B-43E804CC22FC}"/>
              </a:ext>
            </a:extLst>
          </p:cNvPr>
          <p:cNvSpPr/>
          <p:nvPr/>
        </p:nvSpPr>
        <p:spPr>
          <a:xfrm>
            <a:off x="1721971" y="3580634"/>
            <a:ext cx="1368152" cy="864467"/>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6341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4" grpId="0"/>
      <p:bldP spid="10" grpId="0"/>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3B13A63-C073-4162-A679-7495E8781B9D}"/>
              </a:ext>
            </a:extLst>
          </p:cNvPr>
          <p:cNvSpPr>
            <a:spLocks noGrp="1"/>
          </p:cNvSpPr>
          <p:nvPr>
            <p:ph type="sldNum" sz="quarter" idx="12"/>
          </p:nvPr>
        </p:nvSpPr>
        <p:spPr/>
        <p:txBody>
          <a:bodyPr/>
          <a:lstStyle/>
          <a:p>
            <a:fld id="{530C7529-6778-48DA-B0AC-E81A47C3F9B3}" type="slidenum">
              <a:rPr lang="en-US" altLang="zh-CN" smtClean="0"/>
              <a:pPr/>
              <a:t>11</a:t>
            </a:fld>
            <a:endParaRPr lang="en-US" altLang="zh-CN"/>
          </a:p>
        </p:txBody>
      </p:sp>
      <p:sp>
        <p:nvSpPr>
          <p:cNvPr id="3" name="文本框 2">
            <a:extLst>
              <a:ext uri="{FF2B5EF4-FFF2-40B4-BE49-F238E27FC236}">
                <a16:creationId xmlns:a16="http://schemas.microsoft.com/office/drawing/2014/main" id="{E95026C4-F797-4DE2-B7AC-A2761B14063F}"/>
              </a:ext>
            </a:extLst>
          </p:cNvPr>
          <p:cNvSpPr txBox="1"/>
          <p:nvPr/>
        </p:nvSpPr>
        <p:spPr>
          <a:xfrm>
            <a:off x="179512" y="260648"/>
            <a:ext cx="4515980" cy="492443"/>
          </a:xfrm>
          <a:prstGeom prst="rect">
            <a:avLst/>
          </a:prstGeom>
          <a:noFill/>
        </p:spPr>
        <p:txBody>
          <a:bodyPr wrap="none" rtlCol="0">
            <a:spAutoFit/>
          </a:bodyPr>
          <a:lstStyle/>
          <a:p>
            <a:r>
              <a:rPr lang="zh-CN" altLang="en-US" sz="2600" b="1" dirty="0">
                <a:solidFill>
                  <a:srgbClr val="FFFF00"/>
                </a:solidFill>
                <a:latin typeface="Times New Roman" panose="02020603050405020304" pitchFamily="18" charset="0"/>
                <a:cs typeface="Times New Roman" panose="02020603050405020304" pitchFamily="18" charset="0"/>
              </a:rPr>
              <a:t>半导体光放大器</a:t>
            </a:r>
            <a:r>
              <a:rPr lang="en-US" altLang="zh-CN" sz="2600" b="1" dirty="0">
                <a:solidFill>
                  <a:srgbClr val="FFFF00"/>
                </a:solidFill>
                <a:latin typeface="Times New Roman" panose="02020603050405020304" pitchFamily="18" charset="0"/>
                <a:cs typeface="Times New Roman" panose="02020603050405020304" pitchFamily="18" charset="0"/>
              </a:rPr>
              <a:t>(</a:t>
            </a:r>
            <a:r>
              <a:rPr lang="en-US" altLang="zh-CN" sz="2600" b="1" i="1" dirty="0">
                <a:solidFill>
                  <a:srgbClr val="FFFF00"/>
                </a:solidFill>
                <a:latin typeface="Times New Roman" panose="02020603050405020304" pitchFamily="18" charset="0"/>
                <a:cs typeface="Times New Roman" panose="02020603050405020304" pitchFamily="18" charset="0"/>
              </a:rPr>
              <a:t>SOA</a:t>
            </a:r>
            <a:r>
              <a:rPr lang="en-US" altLang="zh-CN" sz="2600" b="1" dirty="0">
                <a:solidFill>
                  <a:srgbClr val="FFFF00"/>
                </a:solidFill>
                <a:latin typeface="Times New Roman" panose="02020603050405020304" pitchFamily="18" charset="0"/>
                <a:cs typeface="Times New Roman" panose="02020603050405020304" pitchFamily="18" charset="0"/>
              </a:rPr>
              <a:t>)</a:t>
            </a:r>
            <a:r>
              <a:rPr lang="zh-CN" altLang="en-US" sz="2600" b="1" dirty="0">
                <a:solidFill>
                  <a:srgbClr val="FFFF00"/>
                </a:solidFill>
                <a:latin typeface="Times New Roman" panose="02020603050405020304" pitchFamily="18" charset="0"/>
                <a:cs typeface="Times New Roman" panose="02020603050405020304" pitchFamily="18" charset="0"/>
              </a:rPr>
              <a:t>的结构</a:t>
            </a:r>
            <a:r>
              <a:rPr lang="en-US" altLang="zh-CN" sz="2600" b="1" dirty="0">
                <a:solidFill>
                  <a:srgbClr val="FFFF00"/>
                </a:solidFill>
                <a:latin typeface="Times New Roman" panose="02020603050405020304" pitchFamily="18" charset="0"/>
                <a:cs typeface="Times New Roman" panose="02020603050405020304" pitchFamily="18" charset="0"/>
              </a:rPr>
              <a:t>:</a:t>
            </a:r>
            <a:endParaRPr lang="zh-CN" altLang="en-US" sz="2600" b="1" dirty="0">
              <a:solidFill>
                <a:srgbClr val="FFFF00"/>
              </a:solidFill>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F314DF6E-5DEE-4DA2-BD32-E2B72D6E55A6}"/>
              </a:ext>
            </a:extLst>
          </p:cNvPr>
          <p:cNvPicPr>
            <a:picLocks noChangeAspect="1"/>
          </p:cNvPicPr>
          <p:nvPr/>
        </p:nvPicPr>
        <p:blipFill>
          <a:blip r:embed="rId3"/>
          <a:stretch>
            <a:fillRect/>
          </a:stretch>
        </p:blipFill>
        <p:spPr>
          <a:xfrm>
            <a:off x="971600" y="3612058"/>
            <a:ext cx="6652093" cy="2337222"/>
          </a:xfrm>
          <a:prstGeom prst="rect">
            <a:avLst/>
          </a:prstGeom>
        </p:spPr>
      </p:pic>
      <p:sp>
        <p:nvSpPr>
          <p:cNvPr id="6" name="文本框 5">
            <a:extLst>
              <a:ext uri="{FF2B5EF4-FFF2-40B4-BE49-F238E27FC236}">
                <a16:creationId xmlns:a16="http://schemas.microsoft.com/office/drawing/2014/main" id="{4233730C-DFF6-4076-AE5D-8AB9F030DF43}"/>
              </a:ext>
            </a:extLst>
          </p:cNvPr>
          <p:cNvSpPr txBox="1"/>
          <p:nvPr/>
        </p:nvSpPr>
        <p:spPr>
          <a:xfrm>
            <a:off x="3033891" y="6011996"/>
            <a:ext cx="1826141"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SOA</a:t>
            </a:r>
            <a:r>
              <a:rPr lang="zh-CN" altLang="en-US" dirty="0">
                <a:latin typeface="Times New Roman" panose="02020603050405020304" pitchFamily="18" charset="0"/>
                <a:cs typeface="Times New Roman" panose="02020603050405020304" pitchFamily="18" charset="0"/>
              </a:rPr>
              <a:t>的基本结构</a:t>
            </a:r>
          </a:p>
        </p:txBody>
      </p:sp>
      <p:sp>
        <p:nvSpPr>
          <p:cNvPr id="7" name="文本框 6">
            <a:extLst>
              <a:ext uri="{FF2B5EF4-FFF2-40B4-BE49-F238E27FC236}">
                <a16:creationId xmlns:a16="http://schemas.microsoft.com/office/drawing/2014/main" id="{8BD29819-12D4-4C58-9985-D572ADDD2155}"/>
              </a:ext>
            </a:extLst>
          </p:cNvPr>
          <p:cNvSpPr txBox="1"/>
          <p:nvPr/>
        </p:nvSpPr>
        <p:spPr>
          <a:xfrm>
            <a:off x="611560" y="828000"/>
            <a:ext cx="7931224" cy="866006"/>
          </a:xfrm>
          <a:prstGeom prst="rect">
            <a:avLst/>
          </a:prstGeom>
          <a:noFill/>
        </p:spPr>
        <p:txBody>
          <a:bodyPr wrap="square" rtlCol="0">
            <a:spAutoFit/>
          </a:bodyPr>
          <a:lstStyle/>
          <a:p>
            <a:pPr>
              <a:lnSpc>
                <a:spcPct val="120000"/>
              </a:lnSpc>
            </a:pPr>
            <a:r>
              <a:rPr lang="en-US" altLang="zh-CN" sz="2200" b="1" i="1" dirty="0">
                <a:solidFill>
                  <a:srgbClr val="FFC000"/>
                </a:solidFill>
                <a:latin typeface="Times New Roman" panose="02020603050405020304" pitchFamily="18" charset="0"/>
                <a:cs typeface="Times New Roman" panose="02020603050405020304" pitchFamily="18" charset="0"/>
              </a:rPr>
              <a:t>SOA</a:t>
            </a:r>
            <a:r>
              <a:rPr lang="zh-CN" altLang="en-US" sz="2200" b="1" dirty="0">
                <a:latin typeface="Times New Roman" panose="02020603050405020304" pitchFamily="18" charset="0"/>
                <a:cs typeface="Times New Roman" panose="02020603050405020304" pitchFamily="18" charset="0"/>
              </a:rPr>
              <a:t>的基本结构如下图所示，主要由</a:t>
            </a:r>
            <a:r>
              <a:rPr lang="zh-CN" altLang="en-US" sz="2200" b="1" dirty="0">
                <a:solidFill>
                  <a:srgbClr val="FFC000"/>
                </a:solidFill>
                <a:latin typeface="Times New Roman" panose="02020603050405020304" pitchFamily="18" charset="0"/>
                <a:cs typeface="Times New Roman" panose="02020603050405020304" pitchFamily="18" charset="0"/>
              </a:rPr>
              <a:t>激光二极管</a:t>
            </a:r>
            <a:r>
              <a:rPr lang="en-US" altLang="zh-CN" sz="2200" b="1" dirty="0">
                <a:solidFill>
                  <a:srgbClr val="FFC000"/>
                </a:solidFill>
                <a:latin typeface="Times New Roman" panose="02020603050405020304" pitchFamily="18" charset="0"/>
                <a:cs typeface="Times New Roman" panose="02020603050405020304" pitchFamily="18" charset="0"/>
              </a:rPr>
              <a:t>(</a:t>
            </a:r>
            <a:r>
              <a:rPr lang="en-US" altLang="zh-CN" sz="2200" b="1" i="1" dirty="0">
                <a:solidFill>
                  <a:srgbClr val="FFC000"/>
                </a:solidFill>
                <a:latin typeface="Times New Roman" panose="02020603050405020304" pitchFamily="18" charset="0"/>
                <a:cs typeface="Times New Roman" panose="02020603050405020304" pitchFamily="18" charset="0"/>
              </a:rPr>
              <a:t>LD</a:t>
            </a:r>
            <a:r>
              <a:rPr lang="en-US" altLang="zh-CN" sz="2200" b="1" dirty="0">
                <a:solidFill>
                  <a:srgbClr val="FFC000"/>
                </a:solidFill>
                <a:latin typeface="Times New Roman" panose="02020603050405020304" pitchFamily="18" charset="0"/>
                <a:cs typeface="Times New Roman" panose="02020603050405020304" pitchFamily="18" charset="0"/>
              </a:rPr>
              <a:t>)</a:t>
            </a:r>
            <a:r>
              <a:rPr lang="zh-CN" altLang="en-US" sz="2200" b="1" dirty="0">
                <a:solidFill>
                  <a:srgbClr val="FFC000"/>
                </a:solidFill>
                <a:latin typeface="Times New Roman" panose="02020603050405020304" pitchFamily="18" charset="0"/>
                <a:cs typeface="Times New Roman" panose="02020603050405020304" pitchFamily="18" charset="0"/>
              </a:rPr>
              <a:t>芯片</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偏置略低于阈值电流</a:t>
            </a:r>
            <a:r>
              <a:rPr lang="en-US" altLang="zh-CN" sz="2200" b="1" i="1" dirty="0" err="1">
                <a:solidFill>
                  <a:srgbClr val="FFC000"/>
                </a:solidFill>
                <a:latin typeface="Times New Roman" panose="02020603050405020304" pitchFamily="18" charset="0"/>
                <a:cs typeface="Times New Roman" panose="02020603050405020304" pitchFamily="18" charset="0"/>
              </a:rPr>
              <a:t>I</a:t>
            </a:r>
            <a:r>
              <a:rPr lang="en-US" altLang="zh-CN" sz="2200" b="1" baseline="-25000" dirty="0" err="1">
                <a:solidFill>
                  <a:srgbClr val="FFC000"/>
                </a:solidFill>
                <a:latin typeface="Times New Roman" panose="02020603050405020304" pitchFamily="18" charset="0"/>
                <a:cs typeface="Times New Roman" panose="02020603050405020304" pitchFamily="18" charset="0"/>
              </a:rPr>
              <a:t>th</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和</a:t>
            </a:r>
            <a:r>
              <a:rPr lang="zh-CN" altLang="en-US" sz="2200" b="1" dirty="0">
                <a:solidFill>
                  <a:srgbClr val="FFC000"/>
                </a:solidFill>
                <a:latin typeface="Times New Roman" panose="02020603050405020304" pitchFamily="18" charset="0"/>
                <a:cs typeface="Times New Roman" panose="02020603050405020304" pitchFamily="18" charset="0"/>
              </a:rPr>
              <a:t>输入</a:t>
            </a:r>
            <a:r>
              <a:rPr lang="en-US" altLang="zh-CN" sz="2200" b="1" dirty="0">
                <a:solidFill>
                  <a:srgbClr val="FFC000"/>
                </a:solidFill>
                <a:latin typeface="Times New Roman" panose="02020603050405020304" pitchFamily="18" charset="0"/>
                <a:cs typeface="Times New Roman" panose="02020603050405020304" pitchFamily="18" charset="0"/>
              </a:rPr>
              <a:t>/</a:t>
            </a:r>
            <a:r>
              <a:rPr lang="zh-CN" altLang="en-US" sz="2200" b="1" dirty="0">
                <a:solidFill>
                  <a:srgbClr val="FFC000"/>
                </a:solidFill>
                <a:latin typeface="Times New Roman" panose="02020603050405020304" pitchFamily="18" charset="0"/>
                <a:cs typeface="Times New Roman" panose="02020603050405020304" pitchFamily="18" charset="0"/>
              </a:rPr>
              <a:t>输出光纤</a:t>
            </a:r>
            <a:r>
              <a:rPr lang="zh-CN" altLang="en-US" sz="2200" b="1" dirty="0">
                <a:latin typeface="Times New Roman" panose="02020603050405020304" pitchFamily="18" charset="0"/>
                <a:cs typeface="Times New Roman" panose="02020603050405020304" pitchFamily="18" charset="0"/>
              </a:rPr>
              <a:t>构成；</a:t>
            </a:r>
          </a:p>
        </p:txBody>
      </p:sp>
      <p:sp>
        <p:nvSpPr>
          <p:cNvPr id="8" name="文本框 7">
            <a:extLst>
              <a:ext uri="{FF2B5EF4-FFF2-40B4-BE49-F238E27FC236}">
                <a16:creationId xmlns:a16="http://schemas.microsoft.com/office/drawing/2014/main" id="{8CCC51E2-7EC7-4989-A098-68DD95120CB9}"/>
              </a:ext>
            </a:extLst>
          </p:cNvPr>
          <p:cNvSpPr txBox="1"/>
          <p:nvPr/>
        </p:nvSpPr>
        <p:spPr>
          <a:xfrm>
            <a:off x="611560" y="1844824"/>
            <a:ext cx="7088800" cy="430887"/>
          </a:xfrm>
          <a:prstGeom prst="rect">
            <a:avLst/>
          </a:prstGeom>
          <a:noFill/>
        </p:spPr>
        <p:txBody>
          <a:bodyPr wrap="none" rtlCol="0">
            <a:spAutoFit/>
          </a:bodyPr>
          <a:lstStyle/>
          <a:p>
            <a:r>
              <a:rPr lang="zh-CN" altLang="en-US" sz="2200" b="1" dirty="0">
                <a:latin typeface="Times New Roman" panose="02020603050405020304" pitchFamily="18" charset="0"/>
                <a:cs typeface="Times New Roman" panose="02020603050405020304" pitchFamily="18" charset="0"/>
              </a:rPr>
              <a:t>被放大信号从一端</a:t>
            </a:r>
            <a:r>
              <a:rPr lang="zh-CN" altLang="en-US" sz="2200" b="1" dirty="0">
                <a:solidFill>
                  <a:srgbClr val="FFC000"/>
                </a:solidFill>
                <a:latin typeface="Times New Roman" panose="02020603050405020304" pitchFamily="18" charset="0"/>
                <a:cs typeface="Times New Roman" panose="02020603050405020304" pitchFamily="18" charset="0"/>
              </a:rPr>
              <a:t>输入</a:t>
            </a:r>
            <a:r>
              <a:rPr lang="zh-CN" altLang="en-US" sz="2200" b="1" dirty="0">
                <a:latin typeface="Times New Roman" panose="02020603050405020304" pitchFamily="18" charset="0"/>
                <a:cs typeface="Times New Roman" panose="02020603050405020304" pitchFamily="18" charset="0"/>
              </a:rPr>
              <a:t>，在有源区放大后从另一端</a:t>
            </a:r>
            <a:r>
              <a:rPr lang="zh-CN" altLang="en-US" sz="2200" b="1" dirty="0">
                <a:solidFill>
                  <a:srgbClr val="FFC000"/>
                </a:solidFill>
                <a:latin typeface="Times New Roman" panose="02020603050405020304" pitchFamily="18" charset="0"/>
                <a:cs typeface="Times New Roman" panose="02020603050405020304" pitchFamily="18" charset="0"/>
              </a:rPr>
              <a:t>输出</a:t>
            </a:r>
            <a:r>
              <a:rPr lang="en-US" altLang="zh-CN" sz="2200" b="1" dirty="0">
                <a:latin typeface="Times New Roman" panose="02020603050405020304" pitchFamily="18" charset="0"/>
                <a:cs typeface="Times New Roman" panose="02020603050405020304" pitchFamily="18" charset="0"/>
              </a:rPr>
              <a:t>;</a:t>
            </a:r>
            <a:endParaRPr lang="zh-CN" altLang="en-US" sz="2200" b="1" dirty="0">
              <a:latin typeface="Times New Roman" panose="02020603050405020304" pitchFamily="18" charset="0"/>
              <a:cs typeface="Times New Roman" panose="02020603050405020304" pitchFamily="18" charset="0"/>
            </a:endParaRPr>
          </a:p>
        </p:txBody>
      </p:sp>
      <p:sp>
        <p:nvSpPr>
          <p:cNvPr id="9" name="椭圆 8">
            <a:extLst>
              <a:ext uri="{FF2B5EF4-FFF2-40B4-BE49-F238E27FC236}">
                <a16:creationId xmlns:a16="http://schemas.microsoft.com/office/drawing/2014/main" id="{2DEB7787-DA59-4F33-ABD2-75C60D517238}"/>
              </a:ext>
            </a:extLst>
          </p:cNvPr>
          <p:cNvSpPr/>
          <p:nvPr/>
        </p:nvSpPr>
        <p:spPr>
          <a:xfrm>
            <a:off x="3433551" y="4869160"/>
            <a:ext cx="1008112" cy="432048"/>
          </a:xfrm>
          <a:prstGeom prst="ellipse">
            <a:avLst/>
          </a:prstGeom>
          <a:noFill/>
          <a:ln w="317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1C1CDE8B-F6CF-4EB0-A71F-DC30367F0680}"/>
              </a:ext>
            </a:extLst>
          </p:cNvPr>
          <p:cNvSpPr/>
          <p:nvPr/>
        </p:nvSpPr>
        <p:spPr>
          <a:xfrm>
            <a:off x="3433551" y="5301208"/>
            <a:ext cx="1008112" cy="432048"/>
          </a:xfrm>
          <a:prstGeom prst="ellipse">
            <a:avLst/>
          </a:prstGeom>
          <a:noFill/>
          <a:ln w="317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F24A7F21-C09F-473B-BED0-530EC4967963}"/>
              </a:ext>
            </a:extLst>
          </p:cNvPr>
          <p:cNvSpPr txBox="1"/>
          <p:nvPr/>
        </p:nvSpPr>
        <p:spPr>
          <a:xfrm>
            <a:off x="1791536" y="4221088"/>
            <a:ext cx="1268296" cy="415498"/>
          </a:xfrm>
          <a:prstGeom prst="rect">
            <a:avLst/>
          </a:prstGeom>
          <a:noFill/>
        </p:spPr>
        <p:txBody>
          <a:bodyPr wrap="none" rtlCol="0">
            <a:spAutoFit/>
          </a:bodyPr>
          <a:lstStyle/>
          <a:p>
            <a:r>
              <a:rPr lang="zh-CN" altLang="en-US" sz="2100" b="1" dirty="0">
                <a:solidFill>
                  <a:srgbClr val="FF0000"/>
                </a:solidFill>
              </a:rPr>
              <a:t>信号输入</a:t>
            </a:r>
          </a:p>
        </p:txBody>
      </p:sp>
      <p:sp>
        <p:nvSpPr>
          <p:cNvPr id="14" name="文本框 13">
            <a:extLst>
              <a:ext uri="{FF2B5EF4-FFF2-40B4-BE49-F238E27FC236}">
                <a16:creationId xmlns:a16="http://schemas.microsoft.com/office/drawing/2014/main" id="{907257FF-6EB7-4AF3-9533-B2F59486C73D}"/>
              </a:ext>
            </a:extLst>
          </p:cNvPr>
          <p:cNvSpPr txBox="1"/>
          <p:nvPr/>
        </p:nvSpPr>
        <p:spPr>
          <a:xfrm>
            <a:off x="3433551" y="4381654"/>
            <a:ext cx="1268296" cy="415498"/>
          </a:xfrm>
          <a:prstGeom prst="rect">
            <a:avLst/>
          </a:prstGeom>
          <a:noFill/>
        </p:spPr>
        <p:txBody>
          <a:bodyPr wrap="none" rtlCol="0">
            <a:spAutoFit/>
          </a:bodyPr>
          <a:lstStyle/>
          <a:p>
            <a:r>
              <a:rPr lang="zh-CN" altLang="en-US" sz="2100" b="1" dirty="0">
                <a:solidFill>
                  <a:srgbClr val="FF0000"/>
                </a:solidFill>
              </a:rPr>
              <a:t>信号放大</a:t>
            </a:r>
          </a:p>
        </p:txBody>
      </p:sp>
      <p:sp>
        <p:nvSpPr>
          <p:cNvPr id="15" name="文本框 14">
            <a:extLst>
              <a:ext uri="{FF2B5EF4-FFF2-40B4-BE49-F238E27FC236}">
                <a16:creationId xmlns:a16="http://schemas.microsoft.com/office/drawing/2014/main" id="{A909ADFD-01AB-423C-AEDD-F49619FB23D3}"/>
              </a:ext>
            </a:extLst>
          </p:cNvPr>
          <p:cNvSpPr txBox="1"/>
          <p:nvPr/>
        </p:nvSpPr>
        <p:spPr>
          <a:xfrm>
            <a:off x="5333607" y="4165630"/>
            <a:ext cx="1268296" cy="415498"/>
          </a:xfrm>
          <a:prstGeom prst="rect">
            <a:avLst/>
          </a:prstGeom>
          <a:noFill/>
        </p:spPr>
        <p:txBody>
          <a:bodyPr wrap="none" rtlCol="0">
            <a:spAutoFit/>
          </a:bodyPr>
          <a:lstStyle/>
          <a:p>
            <a:r>
              <a:rPr lang="zh-CN" altLang="en-US" sz="2100" b="1" dirty="0">
                <a:solidFill>
                  <a:srgbClr val="FF0000"/>
                </a:solidFill>
              </a:rPr>
              <a:t>信号输出</a:t>
            </a:r>
          </a:p>
        </p:txBody>
      </p:sp>
      <p:sp>
        <p:nvSpPr>
          <p:cNvPr id="16" name="文本框 15">
            <a:extLst>
              <a:ext uri="{FF2B5EF4-FFF2-40B4-BE49-F238E27FC236}">
                <a16:creationId xmlns:a16="http://schemas.microsoft.com/office/drawing/2014/main" id="{C0948996-0322-4F5D-AF51-706A7FEA37E2}"/>
              </a:ext>
            </a:extLst>
          </p:cNvPr>
          <p:cNvSpPr txBox="1"/>
          <p:nvPr/>
        </p:nvSpPr>
        <p:spPr>
          <a:xfrm>
            <a:off x="971600" y="2492896"/>
            <a:ext cx="4633000" cy="446276"/>
          </a:xfrm>
          <a:prstGeom prst="rect">
            <a:avLst/>
          </a:prstGeom>
          <a:noFill/>
        </p:spPr>
        <p:txBody>
          <a:bodyPr wrap="none" rtlCol="0">
            <a:spAutoFit/>
          </a:bodyPr>
          <a:lstStyle/>
          <a:p>
            <a:r>
              <a:rPr lang="zh-CN" altLang="en-US" sz="2300" b="1" dirty="0">
                <a:solidFill>
                  <a:srgbClr val="FFFF00"/>
                </a:solidFill>
                <a:latin typeface="Times New Roman" panose="02020603050405020304" pitchFamily="18" charset="0"/>
                <a:cs typeface="Times New Roman" panose="02020603050405020304" pitchFamily="18" charset="0"/>
              </a:rPr>
              <a:t>优点：带宽大，体积小，功耗小；</a:t>
            </a:r>
          </a:p>
        </p:txBody>
      </p:sp>
      <p:sp>
        <p:nvSpPr>
          <p:cNvPr id="17" name="文本框 16">
            <a:extLst>
              <a:ext uri="{FF2B5EF4-FFF2-40B4-BE49-F238E27FC236}">
                <a16:creationId xmlns:a16="http://schemas.microsoft.com/office/drawing/2014/main" id="{1F646883-E477-4540-9343-4ABF29BAFA94}"/>
              </a:ext>
            </a:extLst>
          </p:cNvPr>
          <p:cNvSpPr txBox="1"/>
          <p:nvPr/>
        </p:nvSpPr>
        <p:spPr>
          <a:xfrm>
            <a:off x="1043608" y="2996952"/>
            <a:ext cx="7895110" cy="446276"/>
          </a:xfrm>
          <a:prstGeom prst="rect">
            <a:avLst/>
          </a:prstGeom>
          <a:noFill/>
        </p:spPr>
        <p:txBody>
          <a:bodyPr wrap="none" rtlCol="0">
            <a:spAutoFit/>
          </a:bodyPr>
          <a:lstStyle/>
          <a:p>
            <a:r>
              <a:rPr lang="zh-CN" altLang="en-US" sz="2300" b="1" dirty="0">
                <a:solidFill>
                  <a:srgbClr val="FFC000"/>
                </a:solidFill>
                <a:latin typeface="Times New Roman" panose="02020603050405020304" pitchFamily="18" charset="0"/>
                <a:cs typeface="Times New Roman" panose="02020603050405020304" pitchFamily="18" charset="0"/>
              </a:rPr>
              <a:t>缺点：噪声大，多信道应用时的串扰，增益对偏振态敏感；</a:t>
            </a:r>
          </a:p>
        </p:txBody>
      </p:sp>
      <p:cxnSp>
        <p:nvCxnSpPr>
          <p:cNvPr id="24" name="直接连接符 23">
            <a:extLst>
              <a:ext uri="{FF2B5EF4-FFF2-40B4-BE49-F238E27FC236}">
                <a16:creationId xmlns:a16="http://schemas.microsoft.com/office/drawing/2014/main" id="{5074881F-D4E8-4717-98AC-2139A2F953BF}"/>
              </a:ext>
            </a:extLst>
          </p:cNvPr>
          <p:cNvCxnSpPr/>
          <p:nvPr/>
        </p:nvCxnSpPr>
        <p:spPr>
          <a:xfrm>
            <a:off x="323928" y="692696"/>
            <a:ext cx="424800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7BD6982F-868D-4B18-96D9-3B73D352B1D5}"/>
              </a:ext>
            </a:extLst>
          </p:cNvPr>
          <p:cNvSpPr>
            <a:spLocks noChangeAspect="1"/>
          </p:cNvSpPr>
          <p:nvPr/>
        </p:nvSpPr>
        <p:spPr>
          <a:xfrm>
            <a:off x="395536" y="980728"/>
            <a:ext cx="215900" cy="2159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 name="矩形 25">
            <a:extLst>
              <a:ext uri="{FF2B5EF4-FFF2-40B4-BE49-F238E27FC236}">
                <a16:creationId xmlns:a16="http://schemas.microsoft.com/office/drawing/2014/main" id="{3CEEA8B7-7AE9-4D07-9738-CCD6FD0493C4}"/>
              </a:ext>
            </a:extLst>
          </p:cNvPr>
          <p:cNvSpPr>
            <a:spLocks noChangeAspect="1"/>
          </p:cNvSpPr>
          <p:nvPr/>
        </p:nvSpPr>
        <p:spPr>
          <a:xfrm>
            <a:off x="395536" y="1988840"/>
            <a:ext cx="215900" cy="2159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星形: 四角 18">
            <a:extLst>
              <a:ext uri="{FF2B5EF4-FFF2-40B4-BE49-F238E27FC236}">
                <a16:creationId xmlns:a16="http://schemas.microsoft.com/office/drawing/2014/main" id="{9CC93FA8-69DD-4664-9872-213BA38E54CC}"/>
              </a:ext>
            </a:extLst>
          </p:cNvPr>
          <p:cNvSpPr/>
          <p:nvPr/>
        </p:nvSpPr>
        <p:spPr>
          <a:xfrm>
            <a:off x="539552" y="2492896"/>
            <a:ext cx="432048" cy="360040"/>
          </a:xfrm>
          <a:prstGeom prst="star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星形: 四角 19">
            <a:extLst>
              <a:ext uri="{FF2B5EF4-FFF2-40B4-BE49-F238E27FC236}">
                <a16:creationId xmlns:a16="http://schemas.microsoft.com/office/drawing/2014/main" id="{2854975B-5057-4BF4-A393-0B6C78A70EA7}"/>
              </a:ext>
            </a:extLst>
          </p:cNvPr>
          <p:cNvSpPr/>
          <p:nvPr/>
        </p:nvSpPr>
        <p:spPr>
          <a:xfrm>
            <a:off x="539552" y="2996952"/>
            <a:ext cx="432048" cy="360040"/>
          </a:xfrm>
          <a:prstGeom prst="star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6467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500" fill="hold"/>
                                        <p:tgtEl>
                                          <p:spTgt spid="26"/>
                                        </p:tgtEl>
                                        <p:attrNameLst>
                                          <p:attrName>ppt_x</p:attrName>
                                        </p:attrNameLst>
                                      </p:cBhvr>
                                      <p:tavLst>
                                        <p:tav tm="0">
                                          <p:val>
                                            <p:strVal val="#ppt_x"/>
                                          </p:val>
                                        </p:tav>
                                        <p:tav tm="100000">
                                          <p:val>
                                            <p:strVal val="#ppt_x"/>
                                          </p:val>
                                        </p:tav>
                                      </p:tavLst>
                                    </p:anim>
                                    <p:anim calcmode="lin" valueType="num">
                                      <p:cBhvr additive="base">
                                        <p:cTn id="27" dur="500" fill="hold"/>
                                        <p:tgtEl>
                                          <p:spTgt spid="26"/>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barn(inVertical)">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barn(inVertical)">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9"/>
                                        </p:tgtEl>
                                        <p:attrNameLst>
                                          <p:attrName>style.visibility</p:attrName>
                                        </p:attrNameLst>
                                      </p:cBhvr>
                                      <p:to>
                                        <p:strVal val="visible"/>
                                      </p:to>
                                    </p:set>
                                    <p:anim calcmode="lin" valueType="num">
                                      <p:cBhvr additive="base">
                                        <p:cTn id="46" dur="500" fill="hold"/>
                                        <p:tgtEl>
                                          <p:spTgt spid="19"/>
                                        </p:tgtEl>
                                        <p:attrNameLst>
                                          <p:attrName>ppt_x</p:attrName>
                                        </p:attrNameLst>
                                      </p:cBhvr>
                                      <p:tavLst>
                                        <p:tav tm="0">
                                          <p:val>
                                            <p:strVal val="#ppt_x"/>
                                          </p:val>
                                        </p:tav>
                                        <p:tav tm="100000">
                                          <p:val>
                                            <p:strVal val="#ppt_x"/>
                                          </p:val>
                                        </p:tav>
                                      </p:tavLst>
                                    </p:anim>
                                    <p:anim calcmode="lin" valueType="num">
                                      <p:cBhvr additive="base">
                                        <p:cTn id="47" dur="500" fill="hold"/>
                                        <p:tgtEl>
                                          <p:spTgt spid="19"/>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500" fill="hold"/>
                                        <p:tgtEl>
                                          <p:spTgt spid="16"/>
                                        </p:tgtEl>
                                        <p:attrNameLst>
                                          <p:attrName>ppt_x</p:attrName>
                                        </p:attrNameLst>
                                      </p:cBhvr>
                                      <p:tavLst>
                                        <p:tav tm="0">
                                          <p:val>
                                            <p:strVal val="#ppt_x"/>
                                          </p:val>
                                        </p:tav>
                                        <p:tav tm="100000">
                                          <p:val>
                                            <p:strVal val="#ppt_x"/>
                                          </p:val>
                                        </p:tav>
                                      </p:tavLst>
                                    </p:anim>
                                    <p:anim calcmode="lin" valueType="num">
                                      <p:cBhvr additive="base">
                                        <p:cTn id="51"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1000"/>
                                        <p:tgtEl>
                                          <p:spTgt spid="20"/>
                                        </p:tgtEl>
                                      </p:cBhvr>
                                    </p:animEffect>
                                    <p:anim calcmode="lin" valueType="num">
                                      <p:cBhvr>
                                        <p:cTn id="57" dur="1000" fill="hold"/>
                                        <p:tgtEl>
                                          <p:spTgt spid="20"/>
                                        </p:tgtEl>
                                        <p:attrNameLst>
                                          <p:attrName>ppt_x</p:attrName>
                                        </p:attrNameLst>
                                      </p:cBhvr>
                                      <p:tavLst>
                                        <p:tav tm="0">
                                          <p:val>
                                            <p:strVal val="#ppt_x"/>
                                          </p:val>
                                        </p:tav>
                                        <p:tav tm="100000">
                                          <p:val>
                                            <p:strVal val="#ppt_x"/>
                                          </p:val>
                                        </p:tav>
                                      </p:tavLst>
                                    </p:anim>
                                    <p:anim calcmode="lin" valueType="num">
                                      <p:cBhvr>
                                        <p:cTn id="58" dur="1000" fill="hold"/>
                                        <p:tgtEl>
                                          <p:spTgt spid="20"/>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1000"/>
                                        <p:tgtEl>
                                          <p:spTgt spid="17"/>
                                        </p:tgtEl>
                                      </p:cBhvr>
                                    </p:animEffect>
                                    <p:anim calcmode="lin" valueType="num">
                                      <p:cBhvr>
                                        <p:cTn id="62" dur="1000" fill="hold"/>
                                        <p:tgtEl>
                                          <p:spTgt spid="17"/>
                                        </p:tgtEl>
                                        <p:attrNameLst>
                                          <p:attrName>ppt_x</p:attrName>
                                        </p:attrNameLst>
                                      </p:cBhvr>
                                      <p:tavLst>
                                        <p:tav tm="0">
                                          <p:val>
                                            <p:strVal val="#ppt_x"/>
                                          </p:val>
                                        </p:tav>
                                        <p:tav tm="100000">
                                          <p:val>
                                            <p:strVal val="#ppt_x"/>
                                          </p:val>
                                        </p:tav>
                                      </p:tavLst>
                                    </p:anim>
                                    <p:anim calcmode="lin" valueType="num">
                                      <p:cBhvr>
                                        <p:cTn id="6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2" grpId="0" animBg="1"/>
      <p:bldP spid="13" grpId="0"/>
      <p:bldP spid="14" grpId="0"/>
      <p:bldP spid="15" grpId="0"/>
      <p:bldP spid="16" grpId="0"/>
      <p:bldP spid="17" grpId="0"/>
      <p:bldP spid="26" grpId="0" animBg="1"/>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5" name="Object 3"/>
          <p:cNvGraphicFramePr>
            <a:graphicFrameLocks noChangeAspect="1"/>
          </p:cNvGraphicFramePr>
          <p:nvPr>
            <p:extLst>
              <p:ext uri="{D42A27DB-BD31-4B8C-83A1-F6EECF244321}">
                <p14:modId xmlns:p14="http://schemas.microsoft.com/office/powerpoint/2010/main" val="3395957233"/>
              </p:ext>
            </p:extLst>
          </p:nvPr>
        </p:nvGraphicFramePr>
        <p:xfrm>
          <a:off x="645112" y="1484784"/>
          <a:ext cx="7323382" cy="4141017"/>
        </p:xfrm>
        <a:graphic>
          <a:graphicData uri="http://schemas.openxmlformats.org/presentationml/2006/ole">
            <mc:AlternateContent xmlns:mc="http://schemas.openxmlformats.org/markup-compatibility/2006">
              <mc:Choice xmlns:v="urn:schemas-microsoft-com:vml" Requires="v">
                <p:oleObj spid="_x0000_s1350" name="Photo Editor 照片" r:id="rId4" imgW="5152381" imgH="2914286" progId="MSPhotoEd.3">
                  <p:embed/>
                </p:oleObj>
              </mc:Choice>
              <mc:Fallback>
                <p:oleObj name="Photo Editor 照片" r:id="rId4" imgW="5152381" imgH="2914286" progId="MSPhotoEd.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112" y="1484784"/>
                        <a:ext cx="7323382" cy="4141017"/>
                      </a:xfrm>
                      <a:prstGeom prst="rect">
                        <a:avLst/>
                      </a:prstGeom>
                      <a:noFill/>
                      <a:ln>
                        <a:noFill/>
                      </a:ln>
                    </p:spPr>
                  </p:pic>
                </p:oleObj>
              </mc:Fallback>
            </mc:AlternateContent>
          </a:graphicData>
        </a:graphic>
      </p:graphicFrame>
      <p:sp>
        <p:nvSpPr>
          <p:cNvPr id="2" name="灯片编号占位符 1">
            <a:extLst>
              <a:ext uri="{FF2B5EF4-FFF2-40B4-BE49-F238E27FC236}">
                <a16:creationId xmlns:a16="http://schemas.microsoft.com/office/drawing/2014/main" id="{EDCCA7D6-71F0-480D-95C7-12EF35916136}"/>
              </a:ext>
            </a:extLst>
          </p:cNvPr>
          <p:cNvSpPr>
            <a:spLocks noGrp="1"/>
          </p:cNvSpPr>
          <p:nvPr>
            <p:ph type="sldNum" sz="quarter" idx="12"/>
          </p:nvPr>
        </p:nvSpPr>
        <p:spPr/>
        <p:txBody>
          <a:bodyPr/>
          <a:lstStyle/>
          <a:p>
            <a:fld id="{530C7529-6778-48DA-B0AC-E81A47C3F9B3}" type="slidenum">
              <a:rPr lang="en-US" altLang="zh-CN" smtClean="0"/>
              <a:pPr/>
              <a:t>12</a:t>
            </a:fld>
            <a:endParaRPr lang="en-US" altLang="zh-CN"/>
          </a:p>
        </p:txBody>
      </p:sp>
      <p:sp>
        <p:nvSpPr>
          <p:cNvPr id="3" name="文本框 2">
            <a:extLst>
              <a:ext uri="{FF2B5EF4-FFF2-40B4-BE49-F238E27FC236}">
                <a16:creationId xmlns:a16="http://schemas.microsoft.com/office/drawing/2014/main" id="{C3EB7705-AC85-4FED-91C8-D002F4E3E66B}"/>
              </a:ext>
            </a:extLst>
          </p:cNvPr>
          <p:cNvSpPr txBox="1"/>
          <p:nvPr/>
        </p:nvSpPr>
        <p:spPr>
          <a:xfrm>
            <a:off x="323528" y="260648"/>
            <a:ext cx="2864887" cy="492443"/>
          </a:xfrm>
          <a:prstGeom prst="rect">
            <a:avLst/>
          </a:prstGeom>
          <a:noFill/>
        </p:spPr>
        <p:txBody>
          <a:bodyPr wrap="none" rtlCol="0">
            <a:spAutoFit/>
          </a:bodyPr>
          <a:lstStyle/>
          <a:p>
            <a:r>
              <a:rPr lang="zh-CN" altLang="en-US" sz="2600" b="1" dirty="0">
                <a:solidFill>
                  <a:srgbClr val="FFFF00"/>
                </a:solidFill>
                <a:latin typeface="Times New Roman" panose="02020603050405020304" pitchFamily="18" charset="0"/>
                <a:cs typeface="Times New Roman" panose="02020603050405020304" pitchFamily="18" charset="0"/>
              </a:rPr>
              <a:t>半导体光放大器：</a:t>
            </a:r>
          </a:p>
        </p:txBody>
      </p:sp>
      <p:cxnSp>
        <p:nvCxnSpPr>
          <p:cNvPr id="5" name="直接箭头连接符 4">
            <a:extLst>
              <a:ext uri="{FF2B5EF4-FFF2-40B4-BE49-F238E27FC236}">
                <a16:creationId xmlns:a16="http://schemas.microsoft.com/office/drawing/2014/main" id="{B0996C65-DB20-4971-9EE5-8C2E8E4644A6}"/>
              </a:ext>
            </a:extLst>
          </p:cNvPr>
          <p:cNvCxnSpPr>
            <a:cxnSpLocks/>
          </p:cNvCxnSpPr>
          <p:nvPr/>
        </p:nvCxnSpPr>
        <p:spPr>
          <a:xfrm flipV="1">
            <a:off x="1259632" y="1138972"/>
            <a:ext cx="3888432" cy="334485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ED395D3D-FBE7-4D6D-906E-7B784F27A650}"/>
              </a:ext>
            </a:extLst>
          </p:cNvPr>
          <p:cNvCxnSpPr>
            <a:cxnSpLocks/>
          </p:cNvCxnSpPr>
          <p:nvPr/>
        </p:nvCxnSpPr>
        <p:spPr>
          <a:xfrm flipH="1" flipV="1">
            <a:off x="5765909" y="1138972"/>
            <a:ext cx="1574582" cy="85263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E6636CFE-EBCE-4023-9151-2917049A020D}"/>
              </a:ext>
            </a:extLst>
          </p:cNvPr>
          <p:cNvSpPr txBox="1"/>
          <p:nvPr/>
        </p:nvSpPr>
        <p:spPr>
          <a:xfrm>
            <a:off x="4355976" y="692696"/>
            <a:ext cx="2638864" cy="446276"/>
          </a:xfrm>
          <a:prstGeom prst="rect">
            <a:avLst/>
          </a:prstGeom>
          <a:noFill/>
        </p:spPr>
        <p:txBody>
          <a:bodyPr wrap="none" rtlCol="0">
            <a:spAutoFit/>
          </a:bodyPr>
          <a:lstStyle/>
          <a:p>
            <a:r>
              <a:rPr lang="zh-CN" altLang="en-US" sz="2300" b="1" dirty="0">
                <a:solidFill>
                  <a:srgbClr val="FFFF00"/>
                </a:solidFill>
              </a:rPr>
              <a:t>信号输入</a:t>
            </a:r>
            <a:r>
              <a:rPr lang="en-US" altLang="zh-CN" sz="2300" b="1" dirty="0">
                <a:solidFill>
                  <a:srgbClr val="FFFF00"/>
                </a:solidFill>
              </a:rPr>
              <a:t>/</a:t>
            </a:r>
            <a:r>
              <a:rPr lang="zh-CN" altLang="en-US" sz="2300" b="1" dirty="0">
                <a:solidFill>
                  <a:srgbClr val="FFFF00"/>
                </a:solidFill>
              </a:rPr>
              <a:t>输出光纤</a:t>
            </a:r>
          </a:p>
        </p:txBody>
      </p:sp>
      <p:sp>
        <p:nvSpPr>
          <p:cNvPr id="12" name="椭圆 11">
            <a:extLst>
              <a:ext uri="{FF2B5EF4-FFF2-40B4-BE49-F238E27FC236}">
                <a16:creationId xmlns:a16="http://schemas.microsoft.com/office/drawing/2014/main" id="{F85FD78A-36F1-4484-8C8F-362BF19A3FC8}"/>
              </a:ext>
            </a:extLst>
          </p:cNvPr>
          <p:cNvSpPr/>
          <p:nvPr/>
        </p:nvSpPr>
        <p:spPr>
          <a:xfrm>
            <a:off x="1979712" y="1736256"/>
            <a:ext cx="4176464" cy="3635602"/>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16CC3319-E434-4126-B343-90C01F186A1F}"/>
              </a:ext>
            </a:extLst>
          </p:cNvPr>
          <p:cNvSpPr txBox="1"/>
          <p:nvPr/>
        </p:nvSpPr>
        <p:spPr>
          <a:xfrm>
            <a:off x="5992299" y="4237638"/>
            <a:ext cx="1099981" cy="415498"/>
          </a:xfrm>
          <a:prstGeom prst="rect">
            <a:avLst/>
          </a:prstGeom>
          <a:noFill/>
        </p:spPr>
        <p:txBody>
          <a:bodyPr wrap="none" rtlCol="0">
            <a:spAutoFit/>
          </a:bodyPr>
          <a:lstStyle/>
          <a:p>
            <a:r>
              <a:rPr lang="en-US" altLang="zh-CN" sz="2100" b="1" i="1" dirty="0">
                <a:solidFill>
                  <a:srgbClr val="FF0000"/>
                </a:solidFill>
                <a:latin typeface="Times New Roman" panose="02020603050405020304" pitchFamily="18" charset="0"/>
                <a:cs typeface="Times New Roman" panose="02020603050405020304" pitchFamily="18" charset="0"/>
              </a:rPr>
              <a:t>LD</a:t>
            </a:r>
            <a:r>
              <a:rPr lang="zh-CN" altLang="en-US" sz="2100" b="1" dirty="0">
                <a:solidFill>
                  <a:srgbClr val="FF0000"/>
                </a:solidFill>
                <a:latin typeface="Times New Roman" panose="02020603050405020304" pitchFamily="18" charset="0"/>
                <a:cs typeface="Times New Roman" panose="02020603050405020304" pitchFamily="18" charset="0"/>
              </a:rPr>
              <a:t>芯片</a:t>
            </a:r>
          </a:p>
        </p:txBody>
      </p:sp>
      <p:cxnSp>
        <p:nvCxnSpPr>
          <p:cNvPr id="11" name="直接连接符 10">
            <a:extLst>
              <a:ext uri="{FF2B5EF4-FFF2-40B4-BE49-F238E27FC236}">
                <a16:creationId xmlns:a16="http://schemas.microsoft.com/office/drawing/2014/main" id="{A848BD61-A6DE-4D33-984C-6ADC216D4E48}"/>
              </a:ext>
            </a:extLst>
          </p:cNvPr>
          <p:cNvCxnSpPr/>
          <p:nvPr/>
        </p:nvCxnSpPr>
        <p:spPr>
          <a:xfrm>
            <a:off x="467544" y="692696"/>
            <a:ext cx="237600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par>
                                <p:cTn id="20" presetID="16" presetClass="entr" presetSubtype="21"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arn(inVertical)">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EE6698D-4EEC-44DF-9AED-6B4FC272FE83}"/>
              </a:ext>
            </a:extLst>
          </p:cNvPr>
          <p:cNvSpPr>
            <a:spLocks noGrp="1"/>
          </p:cNvSpPr>
          <p:nvPr>
            <p:ph type="sldNum" sz="quarter" idx="12"/>
          </p:nvPr>
        </p:nvSpPr>
        <p:spPr/>
        <p:txBody>
          <a:bodyPr/>
          <a:lstStyle/>
          <a:p>
            <a:fld id="{530C7529-6778-48DA-B0AC-E81A47C3F9B3}" type="slidenum">
              <a:rPr lang="en-US" altLang="zh-CN" smtClean="0"/>
              <a:pPr/>
              <a:t>13</a:t>
            </a:fld>
            <a:endParaRPr lang="en-US" altLang="zh-CN"/>
          </a:p>
        </p:txBody>
      </p:sp>
      <p:sp>
        <p:nvSpPr>
          <p:cNvPr id="3" name="文本框 2">
            <a:extLst>
              <a:ext uri="{FF2B5EF4-FFF2-40B4-BE49-F238E27FC236}">
                <a16:creationId xmlns:a16="http://schemas.microsoft.com/office/drawing/2014/main" id="{E2C785B1-12B3-463C-810C-7BBD611BCB13}"/>
              </a:ext>
            </a:extLst>
          </p:cNvPr>
          <p:cNvSpPr txBox="1"/>
          <p:nvPr/>
        </p:nvSpPr>
        <p:spPr>
          <a:xfrm>
            <a:off x="179512" y="188640"/>
            <a:ext cx="4759636" cy="492443"/>
          </a:xfrm>
          <a:prstGeom prst="rect">
            <a:avLst/>
          </a:prstGeom>
          <a:noFill/>
        </p:spPr>
        <p:txBody>
          <a:bodyPr wrap="none" rtlCol="0">
            <a:spAutoFit/>
          </a:bodyPr>
          <a:lstStyle/>
          <a:p>
            <a:r>
              <a:rPr lang="zh-CN" altLang="en-US" sz="2600" b="1" dirty="0">
                <a:solidFill>
                  <a:srgbClr val="FFFF00"/>
                </a:solidFill>
                <a:latin typeface="Times New Roman" panose="02020603050405020304" pitchFamily="18" charset="0"/>
                <a:cs typeface="Times New Roman" panose="02020603050405020304" pitchFamily="18" charset="0"/>
              </a:rPr>
              <a:t>光纤拉曼放大器</a:t>
            </a:r>
            <a:r>
              <a:rPr lang="en-US" altLang="zh-CN" sz="2600" b="1" dirty="0">
                <a:solidFill>
                  <a:srgbClr val="FFFF00"/>
                </a:solidFill>
                <a:latin typeface="Times New Roman" panose="02020603050405020304" pitchFamily="18" charset="0"/>
                <a:cs typeface="Times New Roman" panose="02020603050405020304" pitchFamily="18" charset="0"/>
              </a:rPr>
              <a:t>(</a:t>
            </a:r>
            <a:r>
              <a:rPr lang="en-US" altLang="zh-CN" sz="2600" b="1" i="1" dirty="0">
                <a:solidFill>
                  <a:srgbClr val="FFFF00"/>
                </a:solidFill>
                <a:latin typeface="Times New Roman" panose="02020603050405020304" pitchFamily="18" charset="0"/>
                <a:cs typeface="Times New Roman" panose="02020603050405020304" pitchFamily="18" charset="0"/>
              </a:rPr>
              <a:t>FRA</a:t>
            </a:r>
            <a:r>
              <a:rPr lang="en-US" altLang="zh-CN" sz="2600" b="1" dirty="0">
                <a:solidFill>
                  <a:srgbClr val="FFFF00"/>
                </a:solidFill>
                <a:latin typeface="Times New Roman" panose="02020603050405020304" pitchFamily="18" charset="0"/>
                <a:cs typeface="Times New Roman" panose="02020603050405020304" pitchFamily="18" charset="0"/>
              </a:rPr>
              <a:t>)</a:t>
            </a:r>
            <a:r>
              <a:rPr lang="zh-CN" altLang="en-US" sz="2600" b="1" dirty="0">
                <a:solidFill>
                  <a:srgbClr val="FFFF00"/>
                </a:solidFill>
                <a:latin typeface="Times New Roman" panose="02020603050405020304" pitchFamily="18" charset="0"/>
                <a:cs typeface="Times New Roman" panose="02020603050405020304" pitchFamily="18" charset="0"/>
              </a:rPr>
              <a:t>的结构：</a:t>
            </a:r>
          </a:p>
        </p:txBody>
      </p:sp>
      <p:sp>
        <p:nvSpPr>
          <p:cNvPr id="4" name="文本框 3">
            <a:extLst>
              <a:ext uri="{FF2B5EF4-FFF2-40B4-BE49-F238E27FC236}">
                <a16:creationId xmlns:a16="http://schemas.microsoft.com/office/drawing/2014/main" id="{CF6B26C0-4C91-4D3E-A2E8-325A60931C59}"/>
              </a:ext>
            </a:extLst>
          </p:cNvPr>
          <p:cNvSpPr txBox="1"/>
          <p:nvPr/>
        </p:nvSpPr>
        <p:spPr>
          <a:xfrm>
            <a:off x="611436" y="764704"/>
            <a:ext cx="8064896" cy="866006"/>
          </a:xfrm>
          <a:prstGeom prst="rect">
            <a:avLst/>
          </a:prstGeom>
          <a:noFill/>
        </p:spPr>
        <p:txBody>
          <a:bodyPr wrap="square" rtlCol="0">
            <a:spAutoFit/>
          </a:bodyPr>
          <a:lstStyle/>
          <a:p>
            <a:pPr algn="just">
              <a:lnSpc>
                <a:spcPct val="120000"/>
              </a:lnSpc>
            </a:pPr>
            <a:r>
              <a:rPr lang="en-US" altLang="zh-CN" sz="2200" b="1" i="1" dirty="0">
                <a:solidFill>
                  <a:srgbClr val="FFC000"/>
                </a:solidFill>
                <a:latin typeface="Times New Roman" panose="02020603050405020304" pitchFamily="18" charset="0"/>
                <a:cs typeface="Times New Roman" panose="02020603050405020304" pitchFamily="18" charset="0"/>
              </a:rPr>
              <a:t>FRA</a:t>
            </a:r>
            <a:r>
              <a:rPr lang="zh-CN" altLang="en-US" sz="2200" b="1" dirty="0">
                <a:latin typeface="Times New Roman" panose="02020603050405020304" pitchFamily="18" charset="0"/>
                <a:cs typeface="Times New Roman" panose="02020603050405020304" pitchFamily="18" charset="0"/>
              </a:rPr>
              <a:t>的工作原理是基于石英光纤中的</a:t>
            </a:r>
            <a:r>
              <a:rPr lang="zh-CN" altLang="en-US" sz="2200" b="1" dirty="0">
                <a:solidFill>
                  <a:srgbClr val="FFC000"/>
                </a:solidFill>
                <a:latin typeface="Times New Roman" panose="02020603050405020304" pitchFamily="18" charset="0"/>
                <a:cs typeface="Times New Roman" panose="02020603050405020304" pitchFamily="18" charset="0"/>
              </a:rPr>
              <a:t>受激拉曼散射</a:t>
            </a:r>
            <a:r>
              <a:rPr lang="en-US" altLang="zh-CN" sz="2200" b="1" dirty="0">
                <a:latin typeface="Times New Roman" panose="02020603050405020304" pitchFamily="18" charset="0"/>
                <a:cs typeface="Times New Roman" panose="02020603050405020304" pitchFamily="18" charset="0"/>
              </a:rPr>
              <a:t>(</a:t>
            </a:r>
            <a:r>
              <a:rPr lang="en-US" altLang="zh-CN" sz="2200" b="1" i="1" dirty="0">
                <a:solidFill>
                  <a:srgbClr val="FFC000"/>
                </a:solidFill>
                <a:latin typeface="Times New Roman" panose="02020603050405020304" pitchFamily="18" charset="0"/>
                <a:cs typeface="Times New Roman" panose="02020603050405020304" pitchFamily="18" charset="0"/>
              </a:rPr>
              <a:t>SRS</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效应，是最早研究的光放大器之一；</a:t>
            </a:r>
          </a:p>
        </p:txBody>
      </p:sp>
      <p:pic>
        <p:nvPicPr>
          <p:cNvPr id="5" name="图片 4">
            <a:extLst>
              <a:ext uri="{FF2B5EF4-FFF2-40B4-BE49-F238E27FC236}">
                <a16:creationId xmlns:a16="http://schemas.microsoft.com/office/drawing/2014/main" id="{43FF595C-595B-4DD2-AAC8-BAC06FFE27F5}"/>
              </a:ext>
            </a:extLst>
          </p:cNvPr>
          <p:cNvPicPr>
            <a:picLocks noChangeAspect="1"/>
          </p:cNvPicPr>
          <p:nvPr/>
        </p:nvPicPr>
        <p:blipFill>
          <a:blip r:embed="rId3"/>
          <a:stretch>
            <a:fillRect/>
          </a:stretch>
        </p:blipFill>
        <p:spPr>
          <a:xfrm>
            <a:off x="1763688" y="4005064"/>
            <a:ext cx="5616624" cy="2113185"/>
          </a:xfrm>
          <a:prstGeom prst="rect">
            <a:avLst/>
          </a:prstGeom>
        </p:spPr>
      </p:pic>
      <p:sp>
        <p:nvSpPr>
          <p:cNvPr id="6" name="文本框 5">
            <a:extLst>
              <a:ext uri="{FF2B5EF4-FFF2-40B4-BE49-F238E27FC236}">
                <a16:creationId xmlns:a16="http://schemas.microsoft.com/office/drawing/2014/main" id="{73FF4810-3852-4416-9A89-C3927DBDFF2A}"/>
              </a:ext>
            </a:extLst>
          </p:cNvPr>
          <p:cNvSpPr txBox="1"/>
          <p:nvPr/>
        </p:nvSpPr>
        <p:spPr>
          <a:xfrm>
            <a:off x="611436" y="1783667"/>
            <a:ext cx="8064896" cy="866006"/>
          </a:xfrm>
          <a:prstGeom prst="rect">
            <a:avLst/>
          </a:prstGeom>
          <a:noFill/>
        </p:spPr>
        <p:txBody>
          <a:bodyPr wrap="square" rtlCol="0">
            <a:spAutoFit/>
          </a:bodyPr>
          <a:lstStyle/>
          <a:p>
            <a:pPr>
              <a:lnSpc>
                <a:spcPct val="120000"/>
              </a:lnSpc>
            </a:pPr>
            <a:r>
              <a:rPr lang="zh-CN" altLang="en-US" sz="2200" b="1" dirty="0">
                <a:latin typeface="Times New Roman" panose="02020603050405020304" pitchFamily="18" charset="0"/>
                <a:cs typeface="Times New Roman" panose="02020603050405020304" pitchFamily="18" charset="0"/>
              </a:rPr>
              <a:t>将一定波长的泵浦光功率注入光纤，就能够产生</a:t>
            </a:r>
            <a:r>
              <a:rPr lang="zh-CN" altLang="en-US" sz="2200" b="1" dirty="0">
                <a:solidFill>
                  <a:srgbClr val="FFC000"/>
                </a:solidFill>
                <a:latin typeface="Times New Roman" panose="02020603050405020304" pitchFamily="18" charset="0"/>
                <a:cs typeface="Times New Roman" panose="02020603050405020304" pitchFamily="18" charset="0"/>
              </a:rPr>
              <a:t>拉曼增益</a:t>
            </a:r>
            <a:r>
              <a:rPr lang="zh-CN" altLang="en-US" sz="2200" b="1" dirty="0">
                <a:latin typeface="Times New Roman" panose="02020603050405020304" pitchFamily="18" charset="0"/>
                <a:cs typeface="Times New Roman" panose="02020603050405020304" pitchFamily="18" charset="0"/>
              </a:rPr>
              <a:t>，信号光通过具有拉曼增益的光纤时就会得到</a:t>
            </a:r>
            <a:r>
              <a:rPr lang="zh-CN" altLang="en-US" sz="2200" b="1" dirty="0">
                <a:solidFill>
                  <a:srgbClr val="FFFF00"/>
                </a:solidFill>
                <a:latin typeface="Times New Roman" panose="02020603050405020304" pitchFamily="18" charset="0"/>
                <a:cs typeface="Times New Roman" panose="02020603050405020304" pitchFamily="18" charset="0"/>
              </a:rPr>
              <a:t>放大</a:t>
            </a:r>
            <a:r>
              <a:rPr lang="zh-CN" altLang="en-US" sz="2200" b="1" dirty="0">
                <a:latin typeface="Times New Roman" panose="02020603050405020304" pitchFamily="18" charset="0"/>
                <a:cs typeface="Times New Roman" panose="02020603050405020304" pitchFamily="18" charset="0"/>
              </a:rPr>
              <a:t>；</a:t>
            </a:r>
          </a:p>
        </p:txBody>
      </p:sp>
      <p:sp>
        <p:nvSpPr>
          <p:cNvPr id="7" name="文本框 6">
            <a:extLst>
              <a:ext uri="{FF2B5EF4-FFF2-40B4-BE49-F238E27FC236}">
                <a16:creationId xmlns:a16="http://schemas.microsoft.com/office/drawing/2014/main" id="{52BF101F-6954-4C1E-BC4E-9216AD9C484C}"/>
              </a:ext>
            </a:extLst>
          </p:cNvPr>
          <p:cNvSpPr txBox="1"/>
          <p:nvPr/>
        </p:nvSpPr>
        <p:spPr>
          <a:xfrm>
            <a:off x="3275856" y="6228020"/>
            <a:ext cx="2723823" cy="369332"/>
          </a:xfrm>
          <a:prstGeom prst="rect">
            <a:avLst/>
          </a:prstGeom>
          <a:noFill/>
        </p:spPr>
        <p:txBody>
          <a:bodyPr wrap="none" rtlCol="0">
            <a:spAutoFit/>
          </a:bodyPr>
          <a:lstStyle/>
          <a:p>
            <a:r>
              <a:rPr lang="zh-CN" altLang="en-US" dirty="0">
                <a:latin typeface="Times New Roman" panose="02020603050405020304" pitchFamily="18" charset="0"/>
                <a:cs typeface="Times New Roman" panose="02020603050405020304" pitchFamily="18" charset="0"/>
              </a:rPr>
              <a:t>反向泵浦光纤拉曼激光器</a:t>
            </a:r>
          </a:p>
        </p:txBody>
      </p:sp>
      <p:sp>
        <p:nvSpPr>
          <p:cNvPr id="8" name="文本框 7">
            <a:extLst>
              <a:ext uri="{FF2B5EF4-FFF2-40B4-BE49-F238E27FC236}">
                <a16:creationId xmlns:a16="http://schemas.microsoft.com/office/drawing/2014/main" id="{1AC810AB-2BC6-4CD7-B458-B7F983FDA493}"/>
              </a:ext>
            </a:extLst>
          </p:cNvPr>
          <p:cNvSpPr txBox="1"/>
          <p:nvPr/>
        </p:nvSpPr>
        <p:spPr>
          <a:xfrm>
            <a:off x="1043608" y="2780928"/>
            <a:ext cx="5017720" cy="446276"/>
          </a:xfrm>
          <a:prstGeom prst="rect">
            <a:avLst/>
          </a:prstGeom>
          <a:noFill/>
        </p:spPr>
        <p:txBody>
          <a:bodyPr wrap="none" rtlCol="0">
            <a:spAutoFit/>
          </a:bodyPr>
          <a:lstStyle/>
          <a:p>
            <a:r>
              <a:rPr lang="zh-CN" altLang="en-US" sz="2300" b="1" dirty="0">
                <a:solidFill>
                  <a:srgbClr val="FFFF00"/>
                </a:solidFill>
                <a:latin typeface="Times New Roman" panose="02020603050405020304" pitchFamily="18" charset="0"/>
                <a:cs typeface="Times New Roman" panose="02020603050405020304" pitchFamily="18" charset="0"/>
              </a:rPr>
              <a:t>优点：带宽超大</a:t>
            </a:r>
            <a:r>
              <a:rPr lang="en-US" altLang="zh-CN" sz="2300" b="1">
                <a:solidFill>
                  <a:srgbClr val="FFFF00"/>
                </a:solidFill>
                <a:latin typeface="Times New Roman" panose="02020603050405020304" pitchFamily="18" charset="0"/>
                <a:cs typeface="Times New Roman" panose="02020603050405020304" pitchFamily="18" charset="0"/>
              </a:rPr>
              <a:t>(~300 nm</a:t>
            </a:r>
            <a:r>
              <a:rPr lang="en-US" altLang="zh-CN" sz="2300" b="1" dirty="0">
                <a:solidFill>
                  <a:srgbClr val="FFFF00"/>
                </a:solidFill>
                <a:latin typeface="Times New Roman" panose="02020603050405020304" pitchFamily="18" charset="0"/>
                <a:cs typeface="Times New Roman" panose="02020603050405020304" pitchFamily="18" charset="0"/>
              </a:rPr>
              <a:t>)</a:t>
            </a:r>
            <a:r>
              <a:rPr lang="zh-CN" altLang="en-US" sz="2300" b="1" dirty="0">
                <a:solidFill>
                  <a:srgbClr val="FFFF00"/>
                </a:solidFill>
                <a:latin typeface="Times New Roman" panose="02020603050405020304" pitchFamily="18" charset="0"/>
                <a:cs typeface="Times New Roman" panose="02020603050405020304" pitchFamily="18" charset="0"/>
              </a:rPr>
              <a:t>，噪声低；</a:t>
            </a:r>
          </a:p>
        </p:txBody>
      </p:sp>
      <p:sp>
        <p:nvSpPr>
          <p:cNvPr id="9" name="文本框 8">
            <a:extLst>
              <a:ext uri="{FF2B5EF4-FFF2-40B4-BE49-F238E27FC236}">
                <a16:creationId xmlns:a16="http://schemas.microsoft.com/office/drawing/2014/main" id="{9FF07C3A-C269-4A5E-80B5-52EDF0BD738D}"/>
              </a:ext>
            </a:extLst>
          </p:cNvPr>
          <p:cNvSpPr txBox="1"/>
          <p:nvPr/>
        </p:nvSpPr>
        <p:spPr>
          <a:xfrm>
            <a:off x="1043608" y="3342764"/>
            <a:ext cx="8197565" cy="446276"/>
          </a:xfrm>
          <a:prstGeom prst="rect">
            <a:avLst/>
          </a:prstGeom>
          <a:noFill/>
        </p:spPr>
        <p:txBody>
          <a:bodyPr wrap="none" rtlCol="0">
            <a:spAutoFit/>
          </a:bodyPr>
          <a:lstStyle/>
          <a:p>
            <a:r>
              <a:rPr lang="zh-CN" altLang="en-US" sz="2300" b="1" dirty="0">
                <a:solidFill>
                  <a:srgbClr val="FFC000"/>
                </a:solidFill>
                <a:latin typeface="Times New Roman" panose="02020603050405020304" pitchFamily="18" charset="0"/>
                <a:cs typeface="Times New Roman" panose="02020603050405020304" pitchFamily="18" charset="0"/>
              </a:rPr>
              <a:t>缺点：泵浦效率较低</a:t>
            </a:r>
            <a:r>
              <a:rPr lang="en-US" altLang="zh-CN" sz="2300" b="1" dirty="0">
                <a:solidFill>
                  <a:srgbClr val="FFC000"/>
                </a:solidFill>
                <a:latin typeface="Times New Roman" panose="02020603050405020304" pitchFamily="18" charset="0"/>
                <a:cs typeface="Times New Roman" panose="02020603050405020304" pitchFamily="18" charset="0"/>
              </a:rPr>
              <a:t>(</a:t>
            </a:r>
            <a:r>
              <a:rPr lang="zh-CN" altLang="en-US" sz="2300" b="1" dirty="0">
                <a:solidFill>
                  <a:srgbClr val="FFC000"/>
                </a:solidFill>
                <a:latin typeface="Times New Roman" panose="02020603050405020304" pitchFamily="18" charset="0"/>
                <a:cs typeface="Times New Roman" panose="02020603050405020304" pitchFamily="18" charset="0"/>
              </a:rPr>
              <a:t>要求泵浦源的功率达到</a:t>
            </a:r>
            <a:r>
              <a:rPr lang="en-US" altLang="zh-CN" sz="2300" b="1" i="1" dirty="0">
                <a:solidFill>
                  <a:srgbClr val="FFC000"/>
                </a:solidFill>
                <a:latin typeface="Times New Roman" panose="02020603050405020304" pitchFamily="18" charset="0"/>
                <a:cs typeface="Times New Roman" panose="02020603050405020304" pitchFamily="18" charset="0"/>
              </a:rPr>
              <a:t>0.5 W</a:t>
            </a:r>
            <a:r>
              <a:rPr lang="zh-CN" altLang="en-US" sz="2300" b="1" dirty="0">
                <a:solidFill>
                  <a:srgbClr val="FFC000"/>
                </a:solidFill>
                <a:latin typeface="Times New Roman" panose="02020603050405020304" pitchFamily="18" charset="0"/>
                <a:cs typeface="Times New Roman" panose="02020603050405020304" pitchFamily="18" charset="0"/>
              </a:rPr>
              <a:t>甚至更大</a:t>
            </a:r>
            <a:r>
              <a:rPr lang="en-US" altLang="zh-CN" sz="2300" b="1" dirty="0">
                <a:solidFill>
                  <a:srgbClr val="FFC000"/>
                </a:solidFill>
                <a:latin typeface="Times New Roman" panose="02020603050405020304" pitchFamily="18" charset="0"/>
                <a:cs typeface="Times New Roman" panose="02020603050405020304" pitchFamily="18" charset="0"/>
              </a:rPr>
              <a:t>)</a:t>
            </a:r>
            <a:r>
              <a:rPr lang="zh-CN" altLang="en-US" sz="2300" b="1" dirty="0">
                <a:solidFill>
                  <a:srgbClr val="FFC000"/>
                </a:solidFill>
                <a:latin typeface="Times New Roman" panose="02020603050405020304" pitchFamily="18" charset="0"/>
                <a:cs typeface="Times New Roman" panose="02020603050405020304" pitchFamily="18" charset="0"/>
              </a:rPr>
              <a:t>；</a:t>
            </a:r>
          </a:p>
        </p:txBody>
      </p:sp>
      <p:cxnSp>
        <p:nvCxnSpPr>
          <p:cNvPr id="10" name="直接连接符 9">
            <a:extLst>
              <a:ext uri="{FF2B5EF4-FFF2-40B4-BE49-F238E27FC236}">
                <a16:creationId xmlns:a16="http://schemas.microsoft.com/office/drawing/2014/main" id="{CA10992A-7AD6-4AF8-9871-FCDCF2CE17FC}"/>
              </a:ext>
            </a:extLst>
          </p:cNvPr>
          <p:cNvCxnSpPr/>
          <p:nvPr/>
        </p:nvCxnSpPr>
        <p:spPr>
          <a:xfrm>
            <a:off x="251520" y="620688"/>
            <a:ext cx="432000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E1BA9FB1-C123-4994-ABA7-3748710BB6BD}"/>
              </a:ext>
            </a:extLst>
          </p:cNvPr>
          <p:cNvSpPr>
            <a:spLocks noChangeAspect="1"/>
          </p:cNvSpPr>
          <p:nvPr/>
        </p:nvSpPr>
        <p:spPr>
          <a:xfrm>
            <a:off x="395536" y="908720"/>
            <a:ext cx="215900" cy="2159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矩形 11">
            <a:extLst>
              <a:ext uri="{FF2B5EF4-FFF2-40B4-BE49-F238E27FC236}">
                <a16:creationId xmlns:a16="http://schemas.microsoft.com/office/drawing/2014/main" id="{8FFD62AE-3559-485E-98CF-076E21A84418}"/>
              </a:ext>
            </a:extLst>
          </p:cNvPr>
          <p:cNvSpPr>
            <a:spLocks noChangeAspect="1"/>
          </p:cNvSpPr>
          <p:nvPr/>
        </p:nvSpPr>
        <p:spPr>
          <a:xfrm>
            <a:off x="395536" y="1916832"/>
            <a:ext cx="215900" cy="2159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星形: 四角 13">
            <a:extLst>
              <a:ext uri="{FF2B5EF4-FFF2-40B4-BE49-F238E27FC236}">
                <a16:creationId xmlns:a16="http://schemas.microsoft.com/office/drawing/2014/main" id="{33107F50-6225-4734-B62A-8A6237174D0D}"/>
              </a:ext>
            </a:extLst>
          </p:cNvPr>
          <p:cNvSpPr/>
          <p:nvPr/>
        </p:nvSpPr>
        <p:spPr>
          <a:xfrm>
            <a:off x="683568" y="2852936"/>
            <a:ext cx="432048" cy="360040"/>
          </a:xfrm>
          <a:prstGeom prst="star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星形: 四角 14">
            <a:extLst>
              <a:ext uri="{FF2B5EF4-FFF2-40B4-BE49-F238E27FC236}">
                <a16:creationId xmlns:a16="http://schemas.microsoft.com/office/drawing/2014/main" id="{23FE2923-AE1D-4841-91A5-02A57993A059}"/>
              </a:ext>
            </a:extLst>
          </p:cNvPr>
          <p:cNvSpPr/>
          <p:nvPr/>
        </p:nvSpPr>
        <p:spPr>
          <a:xfrm>
            <a:off x="683568" y="3356992"/>
            <a:ext cx="432048" cy="360040"/>
          </a:xfrm>
          <a:prstGeom prst="star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65482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2" grpId="0" animBg="1"/>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BC99FF8-8851-4208-A340-720C231B8FFD}"/>
              </a:ext>
            </a:extLst>
          </p:cNvPr>
          <p:cNvSpPr>
            <a:spLocks noGrp="1"/>
          </p:cNvSpPr>
          <p:nvPr>
            <p:ph type="sldNum" sz="quarter" idx="12"/>
          </p:nvPr>
        </p:nvSpPr>
        <p:spPr/>
        <p:txBody>
          <a:bodyPr/>
          <a:lstStyle/>
          <a:p>
            <a:fld id="{530C7529-6778-48DA-B0AC-E81A47C3F9B3}" type="slidenum">
              <a:rPr lang="en-US" altLang="zh-CN" smtClean="0"/>
              <a:pPr/>
              <a:t>14</a:t>
            </a:fld>
            <a:endParaRPr lang="en-US" altLang="zh-CN"/>
          </a:p>
        </p:txBody>
      </p:sp>
      <p:sp>
        <p:nvSpPr>
          <p:cNvPr id="3" name="文本框 2">
            <a:extLst>
              <a:ext uri="{FF2B5EF4-FFF2-40B4-BE49-F238E27FC236}">
                <a16:creationId xmlns:a16="http://schemas.microsoft.com/office/drawing/2014/main" id="{B24FAD03-8BCF-450F-A1FA-A38C6E71C579}"/>
              </a:ext>
            </a:extLst>
          </p:cNvPr>
          <p:cNvSpPr txBox="1"/>
          <p:nvPr/>
        </p:nvSpPr>
        <p:spPr>
          <a:xfrm>
            <a:off x="107504" y="116632"/>
            <a:ext cx="4745082" cy="492443"/>
          </a:xfrm>
          <a:prstGeom prst="rect">
            <a:avLst/>
          </a:prstGeom>
          <a:noFill/>
        </p:spPr>
        <p:txBody>
          <a:bodyPr wrap="none" rtlCol="0">
            <a:spAutoFit/>
          </a:bodyPr>
          <a:lstStyle/>
          <a:p>
            <a:r>
              <a:rPr lang="zh-CN" altLang="en-US" sz="2600" b="1" dirty="0">
                <a:solidFill>
                  <a:srgbClr val="FFFF00"/>
                </a:solidFill>
                <a:latin typeface="Times New Roman" panose="02020603050405020304" pitchFamily="18" charset="0"/>
                <a:cs typeface="Times New Roman" panose="02020603050405020304" pitchFamily="18" charset="0"/>
              </a:rPr>
              <a:t>掺铒光纤放大器</a:t>
            </a:r>
            <a:r>
              <a:rPr lang="en-US" altLang="zh-CN" sz="2600" b="1" dirty="0">
                <a:solidFill>
                  <a:srgbClr val="FFFF00"/>
                </a:solidFill>
                <a:latin typeface="Times New Roman" panose="02020603050405020304" pitchFamily="18" charset="0"/>
                <a:cs typeface="Times New Roman" panose="02020603050405020304" pitchFamily="18" charset="0"/>
              </a:rPr>
              <a:t>(</a:t>
            </a:r>
            <a:r>
              <a:rPr lang="en-US" altLang="zh-CN" sz="2600" b="1" i="1" dirty="0">
                <a:solidFill>
                  <a:srgbClr val="FFFF00"/>
                </a:solidFill>
                <a:latin typeface="Times New Roman" panose="02020603050405020304" pitchFamily="18" charset="0"/>
                <a:cs typeface="Times New Roman" panose="02020603050405020304" pitchFamily="18" charset="0"/>
              </a:rPr>
              <a:t>EDFA</a:t>
            </a:r>
            <a:r>
              <a:rPr lang="en-US" altLang="zh-CN" sz="2600" b="1" dirty="0">
                <a:solidFill>
                  <a:srgbClr val="FFFF00"/>
                </a:solidFill>
                <a:latin typeface="Times New Roman" panose="02020603050405020304" pitchFamily="18" charset="0"/>
                <a:cs typeface="Times New Roman" panose="02020603050405020304" pitchFamily="18" charset="0"/>
              </a:rPr>
              <a:t>)</a:t>
            </a:r>
            <a:r>
              <a:rPr lang="zh-CN" altLang="en-US" sz="2600" b="1" dirty="0">
                <a:solidFill>
                  <a:srgbClr val="FFFF00"/>
                </a:solidFill>
                <a:latin typeface="Times New Roman" panose="02020603050405020304" pitchFamily="18" charset="0"/>
                <a:cs typeface="Times New Roman" panose="02020603050405020304" pitchFamily="18" charset="0"/>
              </a:rPr>
              <a:t>的结构</a:t>
            </a:r>
            <a:r>
              <a:rPr lang="en-US" altLang="zh-CN" sz="2600" b="1" dirty="0">
                <a:solidFill>
                  <a:srgbClr val="FFFF00"/>
                </a:solidFill>
                <a:latin typeface="Times New Roman" panose="02020603050405020304" pitchFamily="18" charset="0"/>
                <a:cs typeface="Times New Roman" panose="02020603050405020304" pitchFamily="18" charset="0"/>
              </a:rPr>
              <a:t>:</a:t>
            </a:r>
            <a:endParaRPr lang="zh-CN" altLang="en-US" sz="2600" b="1" dirty="0">
              <a:solidFill>
                <a:srgbClr val="FFFF00"/>
              </a:solidFill>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AE90C67E-FDDC-487C-979F-33B4D539A493}"/>
              </a:ext>
            </a:extLst>
          </p:cNvPr>
          <p:cNvPicPr>
            <a:picLocks noChangeAspect="1"/>
          </p:cNvPicPr>
          <p:nvPr/>
        </p:nvPicPr>
        <p:blipFill>
          <a:blip r:embed="rId2"/>
          <a:stretch>
            <a:fillRect/>
          </a:stretch>
        </p:blipFill>
        <p:spPr>
          <a:xfrm>
            <a:off x="1475656" y="4797152"/>
            <a:ext cx="6875117" cy="1584176"/>
          </a:xfrm>
          <a:prstGeom prst="rect">
            <a:avLst/>
          </a:prstGeom>
        </p:spPr>
      </p:pic>
      <p:sp>
        <p:nvSpPr>
          <p:cNvPr id="5" name="文本框 4">
            <a:extLst>
              <a:ext uri="{FF2B5EF4-FFF2-40B4-BE49-F238E27FC236}">
                <a16:creationId xmlns:a16="http://schemas.microsoft.com/office/drawing/2014/main" id="{799D8555-D770-4410-9DA0-979DB6335EAF}"/>
              </a:ext>
            </a:extLst>
          </p:cNvPr>
          <p:cNvSpPr txBox="1"/>
          <p:nvPr/>
        </p:nvSpPr>
        <p:spPr>
          <a:xfrm>
            <a:off x="3275856" y="6372036"/>
            <a:ext cx="2822311" cy="369332"/>
          </a:xfrm>
          <a:prstGeom prst="rect">
            <a:avLst/>
          </a:prstGeom>
          <a:noFill/>
        </p:spPr>
        <p:txBody>
          <a:bodyPr wrap="none" rtlCol="0">
            <a:spAutoFit/>
          </a:bodyPr>
          <a:lstStyle/>
          <a:p>
            <a:r>
              <a:rPr lang="zh-CN" altLang="en-US" dirty="0">
                <a:latin typeface="Times New Roman" panose="02020603050405020304" pitchFamily="18" charset="0"/>
                <a:cs typeface="Times New Roman" panose="02020603050405020304" pitchFamily="18" charset="0"/>
              </a:rPr>
              <a:t>双向泵浦</a:t>
            </a:r>
            <a:r>
              <a:rPr lang="en-US" altLang="zh-CN" i="1" dirty="0">
                <a:latin typeface="Times New Roman" panose="02020603050405020304" pitchFamily="18" charset="0"/>
                <a:cs typeface="Times New Roman" panose="02020603050405020304" pitchFamily="18" charset="0"/>
              </a:rPr>
              <a:t>EDFA</a:t>
            </a:r>
            <a:r>
              <a:rPr lang="zh-CN" altLang="en-US" dirty="0">
                <a:latin typeface="Times New Roman" panose="02020603050405020304" pitchFamily="18" charset="0"/>
                <a:cs typeface="Times New Roman" panose="02020603050405020304" pitchFamily="18" charset="0"/>
              </a:rPr>
              <a:t>的基本结构</a:t>
            </a:r>
          </a:p>
        </p:txBody>
      </p:sp>
      <p:sp>
        <p:nvSpPr>
          <p:cNvPr id="6" name="文本框 5">
            <a:extLst>
              <a:ext uri="{FF2B5EF4-FFF2-40B4-BE49-F238E27FC236}">
                <a16:creationId xmlns:a16="http://schemas.microsoft.com/office/drawing/2014/main" id="{F91F9C40-1277-4ED6-A9DA-7F1F5CA095B7}"/>
              </a:ext>
            </a:extLst>
          </p:cNvPr>
          <p:cNvSpPr txBox="1"/>
          <p:nvPr/>
        </p:nvSpPr>
        <p:spPr>
          <a:xfrm>
            <a:off x="683568" y="692696"/>
            <a:ext cx="8208912" cy="1272271"/>
          </a:xfrm>
          <a:prstGeom prst="rect">
            <a:avLst/>
          </a:prstGeom>
          <a:noFill/>
        </p:spPr>
        <p:txBody>
          <a:bodyPr wrap="square" rtlCol="0">
            <a:spAutoFit/>
          </a:bodyPr>
          <a:lstStyle/>
          <a:p>
            <a:pPr algn="just">
              <a:lnSpc>
                <a:spcPct val="120000"/>
              </a:lnSpc>
            </a:pPr>
            <a:r>
              <a:rPr lang="en-US" altLang="zh-CN" sz="2200" b="1" i="1" dirty="0">
                <a:solidFill>
                  <a:srgbClr val="FFC000"/>
                </a:solidFill>
                <a:latin typeface="Times New Roman" panose="02020603050405020304" pitchFamily="18" charset="0"/>
                <a:cs typeface="Times New Roman" panose="02020603050405020304" pitchFamily="18" charset="0"/>
              </a:rPr>
              <a:t>EDFA</a:t>
            </a:r>
            <a:r>
              <a:rPr lang="zh-CN" altLang="en-US" sz="2200" b="1" dirty="0">
                <a:latin typeface="Times New Roman" panose="02020603050405020304" pitchFamily="18" charset="0"/>
                <a:cs typeface="Times New Roman" panose="02020603050405020304" pitchFamily="18" charset="0"/>
              </a:rPr>
              <a:t>的基本结构如下图所示，主要由</a:t>
            </a:r>
            <a:r>
              <a:rPr lang="zh-CN" altLang="en-US" sz="2200" b="1" dirty="0">
                <a:solidFill>
                  <a:srgbClr val="FFC000"/>
                </a:solidFill>
                <a:latin typeface="Times New Roman" panose="02020603050405020304" pitchFamily="18" charset="0"/>
                <a:cs typeface="Times New Roman" panose="02020603050405020304" pitchFamily="18" charset="0"/>
              </a:rPr>
              <a:t>有源媒质</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即</a:t>
            </a:r>
            <a:r>
              <a:rPr lang="zh-CN" altLang="en-US" sz="2200" b="1" dirty="0">
                <a:solidFill>
                  <a:srgbClr val="FFC000"/>
                </a:solidFill>
                <a:latin typeface="Times New Roman" panose="02020603050405020304" pitchFamily="18" charset="0"/>
                <a:cs typeface="Times New Roman" panose="02020603050405020304" pitchFamily="18" charset="0"/>
              </a:rPr>
              <a:t>掺铒石英光纤</a:t>
            </a:r>
            <a:r>
              <a:rPr lang="zh-CN" altLang="en-US" sz="2200" b="1" dirty="0">
                <a:latin typeface="Times New Roman" panose="02020603050405020304" pitchFamily="18" charset="0"/>
                <a:cs typeface="Times New Roman" panose="02020603050405020304" pitchFamily="18" charset="0"/>
              </a:rPr>
              <a:t>，芯径</a:t>
            </a:r>
            <a:r>
              <a:rPr lang="en-US" altLang="zh-CN" sz="2200" b="1" dirty="0">
                <a:solidFill>
                  <a:srgbClr val="FFFF00"/>
                </a:solidFill>
                <a:latin typeface="Times New Roman" panose="02020603050405020304" pitchFamily="18" charset="0"/>
                <a:cs typeface="Times New Roman" panose="02020603050405020304" pitchFamily="18" charset="0"/>
              </a:rPr>
              <a:t>3~5 </a:t>
            </a:r>
            <a:r>
              <a:rPr lang="el-GR" altLang="zh-CN" sz="2200" b="1" i="1" dirty="0">
                <a:solidFill>
                  <a:srgbClr val="FFFF00"/>
                </a:solidFill>
                <a:latin typeface="Times New Roman" panose="02020603050405020304" pitchFamily="18" charset="0"/>
                <a:cs typeface="Times New Roman" panose="02020603050405020304" pitchFamily="18" charset="0"/>
              </a:rPr>
              <a:t>μ</a:t>
            </a:r>
            <a:r>
              <a:rPr lang="en-US" altLang="zh-CN" sz="2200" b="1" dirty="0">
                <a:solidFill>
                  <a:srgbClr val="FFFF00"/>
                </a:solidFill>
                <a:latin typeface="Times New Roman" panose="02020603050405020304" pitchFamily="18" charset="0"/>
                <a:cs typeface="Times New Roman" panose="02020603050405020304" pitchFamily="18" charset="0"/>
              </a:rPr>
              <a:t>m</a:t>
            </a:r>
            <a:r>
              <a:rPr lang="zh-CN" altLang="en-US" sz="2200" b="1" dirty="0">
                <a:latin typeface="Times New Roman" panose="02020603050405020304" pitchFamily="18" charset="0"/>
                <a:cs typeface="Times New Roman" panose="02020603050405020304" pitchFamily="18" charset="0"/>
              </a:rPr>
              <a:t>，长度约</a:t>
            </a:r>
            <a:r>
              <a:rPr lang="zh-CN" altLang="en-US" sz="2200" b="1" dirty="0">
                <a:solidFill>
                  <a:srgbClr val="FFFF00"/>
                </a:solidFill>
                <a:latin typeface="Times New Roman" panose="02020603050405020304" pitchFamily="18" charset="0"/>
                <a:cs typeface="Times New Roman" panose="02020603050405020304" pitchFamily="18" charset="0"/>
              </a:rPr>
              <a:t>几十米</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a:t>
            </a:r>
            <a:r>
              <a:rPr lang="zh-CN" altLang="en-US" sz="2200" b="1" dirty="0">
                <a:solidFill>
                  <a:srgbClr val="FFC000"/>
                </a:solidFill>
                <a:latin typeface="Times New Roman" panose="02020603050405020304" pitchFamily="18" charset="0"/>
                <a:cs typeface="Times New Roman" panose="02020603050405020304" pitchFamily="18" charset="0"/>
              </a:rPr>
              <a:t>泵浦光源</a:t>
            </a:r>
            <a:r>
              <a:rPr lang="en-US" altLang="zh-CN" sz="2200" b="1" dirty="0">
                <a:latin typeface="Times New Roman" panose="02020603050405020304" pitchFamily="18" charset="0"/>
                <a:cs typeface="Times New Roman" panose="02020603050405020304" pitchFamily="18" charset="0"/>
              </a:rPr>
              <a:t>(</a:t>
            </a:r>
            <a:r>
              <a:rPr lang="en-US" altLang="zh-CN" sz="2200" b="1" dirty="0">
                <a:solidFill>
                  <a:srgbClr val="FFFF00"/>
                </a:solidFill>
                <a:latin typeface="Times New Roman" panose="02020603050405020304" pitchFamily="18" charset="0"/>
                <a:cs typeface="Times New Roman" panose="02020603050405020304" pitchFamily="18" charset="0"/>
              </a:rPr>
              <a:t>980 nm</a:t>
            </a:r>
            <a:r>
              <a:rPr lang="zh-CN" altLang="en-US" sz="2200" b="1" dirty="0">
                <a:latin typeface="Times New Roman" panose="02020603050405020304" pitchFamily="18" charset="0"/>
                <a:cs typeface="Times New Roman" panose="02020603050405020304" pitchFamily="18" charset="0"/>
              </a:rPr>
              <a:t>或</a:t>
            </a:r>
            <a:r>
              <a:rPr lang="en-US" altLang="zh-CN" sz="2200" b="1" dirty="0">
                <a:solidFill>
                  <a:srgbClr val="FFFF00"/>
                </a:solidFill>
                <a:latin typeface="Times New Roman" panose="02020603050405020304" pitchFamily="18" charset="0"/>
                <a:cs typeface="Times New Roman" panose="02020603050405020304" pitchFamily="18" charset="0"/>
              </a:rPr>
              <a:t>1480 </a:t>
            </a:r>
            <a:r>
              <a:rPr lang="en-US" altLang="zh-CN" sz="2200" b="1" dirty="0" err="1">
                <a:solidFill>
                  <a:srgbClr val="FFFF00"/>
                </a:solidFill>
                <a:latin typeface="Times New Roman" panose="02020603050405020304" pitchFamily="18" charset="0"/>
                <a:cs typeface="Times New Roman" panose="02020603050405020304" pitchFamily="18" charset="0"/>
              </a:rPr>
              <a:t>nm</a:t>
            </a:r>
            <a:r>
              <a:rPr lang="en-US" altLang="zh-CN" sz="2200" b="1" i="1" dirty="0" err="1">
                <a:solidFill>
                  <a:srgbClr val="FFFF00"/>
                </a:solidFill>
                <a:latin typeface="Times New Roman" panose="02020603050405020304" pitchFamily="18" charset="0"/>
                <a:cs typeface="Times New Roman" panose="02020603050405020304" pitchFamily="18" charset="0"/>
              </a:rPr>
              <a:t>LD</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a:t>
            </a:r>
            <a:r>
              <a:rPr lang="zh-CN" altLang="en-US" sz="2200" b="1" dirty="0">
                <a:solidFill>
                  <a:srgbClr val="FFC000"/>
                </a:solidFill>
                <a:latin typeface="Times New Roman" panose="02020603050405020304" pitchFamily="18" charset="0"/>
                <a:cs typeface="Times New Roman" panose="02020603050405020304" pitchFamily="18" charset="0"/>
              </a:rPr>
              <a:t>光耦合器</a:t>
            </a:r>
            <a:r>
              <a:rPr lang="zh-CN" altLang="en-US" sz="2200" b="1" dirty="0">
                <a:latin typeface="Times New Roman" panose="02020603050405020304" pitchFamily="18" charset="0"/>
                <a:cs typeface="Times New Roman" panose="02020603050405020304" pitchFamily="18" charset="0"/>
              </a:rPr>
              <a:t>和</a:t>
            </a:r>
            <a:r>
              <a:rPr lang="zh-CN" altLang="en-US" sz="2200" b="1" dirty="0">
                <a:solidFill>
                  <a:srgbClr val="FFC000"/>
                </a:solidFill>
                <a:latin typeface="Times New Roman" panose="02020603050405020304" pitchFamily="18" charset="0"/>
                <a:cs typeface="Times New Roman" panose="02020603050405020304" pitchFamily="18" charset="0"/>
              </a:rPr>
              <a:t>光隔离器</a:t>
            </a:r>
            <a:r>
              <a:rPr lang="zh-CN" altLang="en-US" sz="2200" b="1" dirty="0">
                <a:latin typeface="Times New Roman" panose="02020603050405020304" pitchFamily="18" charset="0"/>
                <a:cs typeface="Times New Roman" panose="02020603050405020304" pitchFamily="18" charset="0"/>
              </a:rPr>
              <a:t>构成；</a:t>
            </a:r>
          </a:p>
        </p:txBody>
      </p:sp>
      <p:sp>
        <p:nvSpPr>
          <p:cNvPr id="7" name="文本框 6">
            <a:extLst>
              <a:ext uri="{FF2B5EF4-FFF2-40B4-BE49-F238E27FC236}">
                <a16:creationId xmlns:a16="http://schemas.microsoft.com/office/drawing/2014/main" id="{C7EA967E-5C61-4229-AAFD-6BFABAA8C7D6}"/>
              </a:ext>
            </a:extLst>
          </p:cNvPr>
          <p:cNvSpPr txBox="1"/>
          <p:nvPr/>
        </p:nvSpPr>
        <p:spPr>
          <a:xfrm>
            <a:off x="611560" y="2204864"/>
            <a:ext cx="8280919" cy="866006"/>
          </a:xfrm>
          <a:prstGeom prst="rect">
            <a:avLst/>
          </a:prstGeom>
          <a:noFill/>
        </p:spPr>
        <p:txBody>
          <a:bodyPr wrap="square" rtlCol="0">
            <a:spAutoFit/>
          </a:bodyPr>
          <a:lstStyle/>
          <a:p>
            <a:pPr algn="just">
              <a:lnSpc>
                <a:spcPct val="120000"/>
              </a:lnSpc>
            </a:pPr>
            <a:r>
              <a:rPr lang="zh-CN" altLang="en-US" sz="2200" b="1" dirty="0">
                <a:latin typeface="Times New Roman" panose="02020603050405020304" pitchFamily="18" charset="0"/>
                <a:cs typeface="Times New Roman" panose="02020603050405020304" pitchFamily="18" charset="0"/>
              </a:rPr>
              <a:t>泵浦光将铒粒子激发到</a:t>
            </a:r>
            <a:r>
              <a:rPr lang="zh-CN" altLang="en-US" sz="2200" b="1" dirty="0">
                <a:solidFill>
                  <a:srgbClr val="FFC000"/>
                </a:solidFill>
                <a:latin typeface="Times New Roman" panose="02020603050405020304" pitchFamily="18" charset="0"/>
                <a:cs typeface="Times New Roman" panose="02020603050405020304" pitchFamily="18" charset="0"/>
              </a:rPr>
              <a:t>高能级上</a:t>
            </a:r>
            <a:r>
              <a:rPr lang="en-US" altLang="zh-CN" sz="2200" b="1" dirty="0">
                <a:solidFill>
                  <a:srgbClr val="FFC000"/>
                </a:solidFill>
                <a:latin typeface="Times New Roman" panose="02020603050405020304" pitchFamily="18" charset="0"/>
                <a:cs typeface="Times New Roman" panose="02020603050405020304" pitchFamily="18" charset="0"/>
              </a:rPr>
              <a:t>(</a:t>
            </a:r>
            <a:r>
              <a:rPr lang="zh-CN" altLang="en-US" sz="2200" b="1" dirty="0">
                <a:solidFill>
                  <a:srgbClr val="FFC000"/>
                </a:solidFill>
                <a:latin typeface="Times New Roman" panose="02020603050405020304" pitchFamily="18" charset="0"/>
                <a:cs typeface="Times New Roman" panose="02020603050405020304" pitchFamily="18" charset="0"/>
              </a:rPr>
              <a:t>粒子数反转</a:t>
            </a:r>
            <a:r>
              <a:rPr lang="en-US" altLang="zh-CN" sz="2200" b="1" dirty="0">
                <a:solidFill>
                  <a:srgbClr val="FFC000"/>
                </a:solidFill>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，在入射光信号的作用下回到基态并发射对应于信号光的光子，使信号得到放大；</a:t>
            </a:r>
          </a:p>
        </p:txBody>
      </p:sp>
      <p:sp>
        <p:nvSpPr>
          <p:cNvPr id="8" name="文本框 7">
            <a:extLst>
              <a:ext uri="{FF2B5EF4-FFF2-40B4-BE49-F238E27FC236}">
                <a16:creationId xmlns:a16="http://schemas.microsoft.com/office/drawing/2014/main" id="{D3BF6652-C116-409F-99C0-F594C8C31E85}"/>
              </a:ext>
            </a:extLst>
          </p:cNvPr>
          <p:cNvSpPr txBox="1"/>
          <p:nvPr/>
        </p:nvSpPr>
        <p:spPr>
          <a:xfrm>
            <a:off x="881960" y="3212976"/>
            <a:ext cx="7794496" cy="1325876"/>
          </a:xfrm>
          <a:prstGeom prst="rect">
            <a:avLst/>
          </a:prstGeom>
          <a:noFill/>
        </p:spPr>
        <p:txBody>
          <a:bodyPr wrap="square" rtlCol="0">
            <a:spAutoFit/>
          </a:bodyPr>
          <a:lstStyle/>
          <a:p>
            <a:pPr algn="just">
              <a:lnSpc>
                <a:spcPct val="120000"/>
              </a:lnSpc>
            </a:pPr>
            <a:r>
              <a:rPr lang="zh-CN" altLang="en-US" sz="2300" b="1" dirty="0">
                <a:solidFill>
                  <a:srgbClr val="FFFF00"/>
                </a:solidFill>
                <a:latin typeface="Times New Roman" panose="02020603050405020304" pitchFamily="18" charset="0"/>
                <a:cs typeface="Times New Roman" panose="02020603050405020304" pitchFamily="18" charset="0"/>
              </a:rPr>
              <a:t>优点：</a:t>
            </a:r>
            <a:r>
              <a:rPr lang="zh-CN" altLang="en-US" sz="2300" b="1" dirty="0">
                <a:latin typeface="Times New Roman" panose="02020603050405020304" pitchFamily="18" charset="0"/>
                <a:cs typeface="Times New Roman" panose="02020603050405020304" pitchFamily="18" charset="0"/>
              </a:rPr>
              <a:t>增益</a:t>
            </a:r>
            <a:r>
              <a:rPr lang="zh-CN" altLang="en-US" sz="2300" b="1" dirty="0">
                <a:solidFill>
                  <a:srgbClr val="FFFF00"/>
                </a:solidFill>
                <a:latin typeface="Times New Roman" panose="02020603050405020304" pitchFamily="18" charset="0"/>
                <a:cs typeface="Times New Roman" panose="02020603050405020304" pitchFamily="18" charset="0"/>
              </a:rPr>
              <a:t>高</a:t>
            </a:r>
            <a:r>
              <a:rPr lang="zh-CN" altLang="en-US" sz="2300" b="1" dirty="0">
                <a:latin typeface="Times New Roman" panose="02020603050405020304" pitchFamily="18" charset="0"/>
                <a:cs typeface="Times New Roman" panose="02020603050405020304" pitchFamily="18" charset="0"/>
              </a:rPr>
              <a:t>，带宽</a:t>
            </a:r>
            <a:r>
              <a:rPr lang="zh-CN" altLang="en-US" sz="2300" b="1" dirty="0">
                <a:solidFill>
                  <a:srgbClr val="FFFF00"/>
                </a:solidFill>
                <a:latin typeface="Times New Roman" panose="02020603050405020304" pitchFamily="18" charset="0"/>
                <a:cs typeface="Times New Roman" panose="02020603050405020304" pitchFamily="18" charset="0"/>
              </a:rPr>
              <a:t>大</a:t>
            </a:r>
            <a:r>
              <a:rPr lang="en-US" altLang="zh-CN" sz="2300" b="1" dirty="0">
                <a:solidFill>
                  <a:srgbClr val="FFFF00"/>
                </a:solidFill>
                <a:latin typeface="Times New Roman" panose="02020603050405020304" pitchFamily="18" charset="0"/>
                <a:cs typeface="Times New Roman" panose="02020603050405020304" pitchFamily="18" charset="0"/>
              </a:rPr>
              <a:t>(20~40 nm)</a:t>
            </a:r>
            <a:r>
              <a:rPr lang="zh-CN" altLang="en-US" sz="2300" b="1" dirty="0">
                <a:latin typeface="Times New Roman" panose="02020603050405020304" pitchFamily="18" charset="0"/>
                <a:cs typeface="Times New Roman" panose="02020603050405020304" pitchFamily="18" charset="0"/>
              </a:rPr>
              <a:t>，输出功率</a:t>
            </a:r>
            <a:r>
              <a:rPr lang="zh-CN" altLang="en-US" sz="2300" b="1" dirty="0">
                <a:solidFill>
                  <a:srgbClr val="FFFF00"/>
                </a:solidFill>
                <a:latin typeface="Times New Roman" panose="02020603050405020304" pitchFamily="18" charset="0"/>
                <a:cs typeface="Times New Roman" panose="02020603050405020304" pitchFamily="18" charset="0"/>
              </a:rPr>
              <a:t>高</a:t>
            </a:r>
            <a:r>
              <a:rPr lang="zh-CN" altLang="en-US" sz="2300" b="1" dirty="0">
                <a:latin typeface="Times New Roman" panose="02020603050405020304" pitchFamily="18" charset="0"/>
                <a:cs typeface="Times New Roman" panose="02020603050405020304" pitchFamily="18" charset="0"/>
              </a:rPr>
              <a:t>，泵浦效率</a:t>
            </a:r>
            <a:r>
              <a:rPr lang="zh-CN" altLang="en-US" sz="2300" b="1" dirty="0">
                <a:solidFill>
                  <a:srgbClr val="FFFF00"/>
                </a:solidFill>
                <a:latin typeface="Times New Roman" panose="02020603050405020304" pitchFamily="18" charset="0"/>
                <a:cs typeface="Times New Roman" panose="02020603050405020304" pitchFamily="18" charset="0"/>
              </a:rPr>
              <a:t>高</a:t>
            </a:r>
            <a:r>
              <a:rPr lang="zh-CN" altLang="en-US" sz="2300" b="1" dirty="0">
                <a:latin typeface="Times New Roman" panose="02020603050405020304" pitchFamily="18" charset="0"/>
                <a:cs typeface="Times New Roman" panose="02020603050405020304" pitchFamily="18" charset="0"/>
              </a:rPr>
              <a:t>，噪声</a:t>
            </a:r>
            <a:r>
              <a:rPr lang="zh-CN" altLang="en-US" sz="2300" b="1" dirty="0">
                <a:solidFill>
                  <a:srgbClr val="FFFF00"/>
                </a:solidFill>
                <a:latin typeface="Times New Roman" panose="02020603050405020304" pitchFamily="18" charset="0"/>
                <a:cs typeface="Times New Roman" panose="02020603050405020304" pitchFamily="18" charset="0"/>
              </a:rPr>
              <a:t>低</a:t>
            </a:r>
            <a:r>
              <a:rPr lang="zh-CN" altLang="en-US" sz="2300" b="1" dirty="0">
                <a:latin typeface="Times New Roman" panose="02020603050405020304" pitchFamily="18" charset="0"/>
                <a:cs typeface="Times New Roman" panose="02020603050405020304" pitchFamily="18" charset="0"/>
              </a:rPr>
              <a:t>，对偏振态</a:t>
            </a:r>
            <a:r>
              <a:rPr lang="zh-CN" altLang="en-US" sz="2300" b="1" dirty="0">
                <a:solidFill>
                  <a:srgbClr val="FFFF00"/>
                </a:solidFill>
                <a:latin typeface="Times New Roman" panose="02020603050405020304" pitchFamily="18" charset="0"/>
                <a:cs typeface="Times New Roman" panose="02020603050405020304" pitchFamily="18" charset="0"/>
              </a:rPr>
              <a:t>不敏感</a:t>
            </a:r>
            <a:r>
              <a:rPr lang="zh-CN" altLang="en-US" sz="2300" b="1" dirty="0">
                <a:latin typeface="Times New Roman" panose="02020603050405020304" pitchFamily="18" charset="0"/>
                <a:cs typeface="Times New Roman" panose="02020603050405020304" pitchFamily="18" charset="0"/>
              </a:rPr>
              <a:t>，多信道放大时</a:t>
            </a:r>
            <a:r>
              <a:rPr lang="zh-CN" altLang="en-US" sz="2300" b="1" dirty="0">
                <a:solidFill>
                  <a:srgbClr val="FFFF00"/>
                </a:solidFill>
                <a:latin typeface="Times New Roman" panose="02020603050405020304" pitchFamily="18" charset="0"/>
                <a:cs typeface="Times New Roman" panose="02020603050405020304" pitchFamily="18" charset="0"/>
              </a:rPr>
              <a:t>串扰小</a:t>
            </a:r>
            <a:r>
              <a:rPr lang="zh-CN" altLang="en-US" sz="2300" b="1" dirty="0">
                <a:latin typeface="Times New Roman" panose="02020603050405020304" pitchFamily="18" charset="0"/>
                <a:cs typeface="Times New Roman" panose="02020603050405020304" pitchFamily="18" charset="0"/>
              </a:rPr>
              <a:t>，特别适合</a:t>
            </a:r>
            <a:r>
              <a:rPr lang="en-US" altLang="zh-CN" sz="2300" b="1" i="1" dirty="0">
                <a:solidFill>
                  <a:srgbClr val="FFFF00"/>
                </a:solidFill>
                <a:latin typeface="Times New Roman" panose="02020603050405020304" pitchFamily="18" charset="0"/>
                <a:cs typeface="Times New Roman" panose="02020603050405020304" pitchFamily="18" charset="0"/>
              </a:rPr>
              <a:t>WDM</a:t>
            </a:r>
            <a:r>
              <a:rPr lang="zh-CN" altLang="en-US" sz="2300" b="1" dirty="0">
                <a:latin typeface="Times New Roman" panose="02020603050405020304" pitchFamily="18" charset="0"/>
                <a:cs typeface="Times New Roman" panose="02020603050405020304" pitchFamily="18" charset="0"/>
              </a:rPr>
              <a:t>系统；</a:t>
            </a:r>
          </a:p>
        </p:txBody>
      </p:sp>
      <p:cxnSp>
        <p:nvCxnSpPr>
          <p:cNvPr id="9" name="直接连接符 8">
            <a:extLst>
              <a:ext uri="{FF2B5EF4-FFF2-40B4-BE49-F238E27FC236}">
                <a16:creationId xmlns:a16="http://schemas.microsoft.com/office/drawing/2014/main" id="{043BCAA1-12B5-4479-A9CE-3BF531E61674}"/>
              </a:ext>
            </a:extLst>
          </p:cNvPr>
          <p:cNvCxnSpPr/>
          <p:nvPr/>
        </p:nvCxnSpPr>
        <p:spPr>
          <a:xfrm>
            <a:off x="179512" y="548680"/>
            <a:ext cx="453600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A9855551-5D09-40F1-AF55-9DE72DF2173D}"/>
              </a:ext>
            </a:extLst>
          </p:cNvPr>
          <p:cNvSpPr>
            <a:spLocks noChangeAspect="1"/>
          </p:cNvSpPr>
          <p:nvPr/>
        </p:nvSpPr>
        <p:spPr>
          <a:xfrm>
            <a:off x="395536" y="833934"/>
            <a:ext cx="215900" cy="2159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矩形 10">
            <a:extLst>
              <a:ext uri="{FF2B5EF4-FFF2-40B4-BE49-F238E27FC236}">
                <a16:creationId xmlns:a16="http://schemas.microsoft.com/office/drawing/2014/main" id="{619400F7-3C22-42AE-8766-944386F089B3}"/>
              </a:ext>
            </a:extLst>
          </p:cNvPr>
          <p:cNvSpPr>
            <a:spLocks noChangeAspect="1"/>
          </p:cNvSpPr>
          <p:nvPr/>
        </p:nvSpPr>
        <p:spPr>
          <a:xfrm>
            <a:off x="395536" y="2338029"/>
            <a:ext cx="215900" cy="2159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星形: 四角 12">
            <a:extLst>
              <a:ext uri="{FF2B5EF4-FFF2-40B4-BE49-F238E27FC236}">
                <a16:creationId xmlns:a16="http://schemas.microsoft.com/office/drawing/2014/main" id="{9C27104A-FC9F-42B5-B75B-F8B4671BD03F}"/>
              </a:ext>
            </a:extLst>
          </p:cNvPr>
          <p:cNvSpPr/>
          <p:nvPr/>
        </p:nvSpPr>
        <p:spPr>
          <a:xfrm>
            <a:off x="539552" y="3277339"/>
            <a:ext cx="432048" cy="360040"/>
          </a:xfrm>
          <a:prstGeom prst="star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05766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1979712" y="44624"/>
            <a:ext cx="5040560" cy="656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US" altLang="zh-CN" sz="2800" b="1" dirty="0">
                <a:solidFill>
                  <a:srgbClr val="FFFF00"/>
                </a:solidFill>
                <a:latin typeface="Times New Roman" panose="02020603050405020304" pitchFamily="18" charset="0"/>
                <a:cs typeface="Times New Roman" panose="02020603050405020304" pitchFamily="18" charset="0"/>
              </a:rPr>
              <a:t>5.1 </a:t>
            </a:r>
            <a:r>
              <a:rPr lang="zh-CN" altLang="en-US" sz="2800" b="1" dirty="0">
                <a:solidFill>
                  <a:srgbClr val="FFFF00"/>
                </a:solidFill>
                <a:latin typeface="Times New Roman" panose="02020603050405020304" pitchFamily="18" charset="0"/>
                <a:cs typeface="Times New Roman" panose="02020603050405020304" pitchFamily="18" charset="0"/>
              </a:rPr>
              <a:t>光放大器的原理与一般特性</a:t>
            </a:r>
          </a:p>
        </p:txBody>
      </p:sp>
      <p:sp>
        <p:nvSpPr>
          <p:cNvPr id="2" name="灯片编号占位符 1">
            <a:extLst>
              <a:ext uri="{FF2B5EF4-FFF2-40B4-BE49-F238E27FC236}">
                <a16:creationId xmlns:a16="http://schemas.microsoft.com/office/drawing/2014/main" id="{17913C6E-BCBF-4DE9-B765-09446A1F9943}"/>
              </a:ext>
            </a:extLst>
          </p:cNvPr>
          <p:cNvSpPr>
            <a:spLocks noGrp="1"/>
          </p:cNvSpPr>
          <p:nvPr>
            <p:ph type="sldNum" sz="quarter" idx="12"/>
          </p:nvPr>
        </p:nvSpPr>
        <p:spPr/>
        <p:txBody>
          <a:bodyPr/>
          <a:lstStyle/>
          <a:p>
            <a:fld id="{530C7529-6778-48DA-B0AC-E81A47C3F9B3}" type="slidenum">
              <a:rPr lang="en-US" altLang="zh-CN" smtClean="0"/>
              <a:pPr/>
              <a:t>15</a:t>
            </a:fld>
            <a:endParaRPr lang="en-US" altLang="zh-CN" dirty="0"/>
          </a:p>
        </p:txBody>
      </p:sp>
      <p:sp>
        <p:nvSpPr>
          <p:cNvPr id="3" name="矩形 2">
            <a:extLst>
              <a:ext uri="{FF2B5EF4-FFF2-40B4-BE49-F238E27FC236}">
                <a16:creationId xmlns:a16="http://schemas.microsoft.com/office/drawing/2014/main" id="{9675B5F8-54AA-47C3-8E25-32DD82F327C3}"/>
              </a:ext>
            </a:extLst>
          </p:cNvPr>
          <p:cNvSpPr/>
          <p:nvPr/>
        </p:nvSpPr>
        <p:spPr>
          <a:xfrm>
            <a:off x="107504" y="620688"/>
            <a:ext cx="3504486" cy="659348"/>
          </a:xfrm>
          <a:prstGeom prst="rect">
            <a:avLst/>
          </a:prstGeom>
        </p:spPr>
        <p:txBody>
          <a:bodyPr wrap="none">
            <a:spAutoFit/>
          </a:bodyPr>
          <a:lstStyle/>
          <a:p>
            <a:pPr>
              <a:lnSpc>
                <a:spcPct val="180000"/>
              </a:lnSpc>
            </a:pPr>
            <a:r>
              <a:rPr lang="en-US" altLang="zh-CN" sz="2400" b="1" dirty="0">
                <a:solidFill>
                  <a:srgbClr val="FFC000"/>
                </a:solidFill>
                <a:latin typeface="Times New Roman" panose="02020603050405020304" pitchFamily="18" charset="0"/>
                <a:cs typeface="Times New Roman" panose="02020603050405020304" pitchFamily="18" charset="0"/>
              </a:rPr>
              <a:t>5.1.1  </a:t>
            </a:r>
            <a:r>
              <a:rPr lang="zh-CN" altLang="en-US" sz="2400" b="1" dirty="0">
                <a:solidFill>
                  <a:srgbClr val="FFC000"/>
                </a:solidFill>
                <a:latin typeface="Times New Roman" panose="02020603050405020304" pitchFamily="18" charset="0"/>
                <a:cs typeface="Times New Roman" panose="02020603050405020304" pitchFamily="18" charset="0"/>
              </a:rPr>
              <a:t>光放大器的原理</a:t>
            </a:r>
            <a:r>
              <a:rPr lang="zh-CN" altLang="en-US" sz="2400" dirty="0">
                <a:solidFill>
                  <a:srgbClr val="FFC000"/>
                </a:solidFill>
                <a:latin typeface="Times New Roman" panose="02020603050405020304" pitchFamily="18" charset="0"/>
                <a:cs typeface="Times New Roman" panose="02020603050405020304" pitchFamily="18" charset="0"/>
              </a:rPr>
              <a:t> </a:t>
            </a:r>
            <a:r>
              <a:rPr lang="zh-CN" altLang="en-US" sz="2400" b="1" dirty="0">
                <a:solidFill>
                  <a:srgbClr val="FFC000"/>
                </a:solidFill>
                <a:latin typeface="Times New Roman" panose="02020603050405020304" pitchFamily="18" charset="0"/>
                <a:cs typeface="Times New Roman" panose="02020603050405020304" pitchFamily="18" charset="0"/>
              </a:rPr>
              <a:t>    </a:t>
            </a:r>
          </a:p>
        </p:txBody>
      </p:sp>
      <p:sp>
        <p:nvSpPr>
          <p:cNvPr id="4" name="矩形 3">
            <a:extLst>
              <a:ext uri="{FF2B5EF4-FFF2-40B4-BE49-F238E27FC236}">
                <a16:creationId xmlns:a16="http://schemas.microsoft.com/office/drawing/2014/main" id="{D8DBC1A4-8E6B-405B-ACBE-0E510627EF10}"/>
              </a:ext>
            </a:extLst>
          </p:cNvPr>
          <p:cNvSpPr/>
          <p:nvPr/>
        </p:nvSpPr>
        <p:spPr>
          <a:xfrm>
            <a:off x="467544" y="1351619"/>
            <a:ext cx="8568952" cy="866006"/>
          </a:xfrm>
          <a:prstGeom prst="rect">
            <a:avLst/>
          </a:prstGeom>
        </p:spPr>
        <p:txBody>
          <a:bodyPr wrap="square">
            <a:spAutoFit/>
          </a:bodyPr>
          <a:lstStyle/>
          <a:p>
            <a:pPr algn="just">
              <a:lnSpc>
                <a:spcPct val="120000"/>
              </a:lnSpc>
            </a:pPr>
            <a:r>
              <a:rPr lang="zh-CN" altLang="en-US" sz="2200" b="1" dirty="0">
                <a:solidFill>
                  <a:srgbClr val="FFC000"/>
                </a:solidFill>
                <a:latin typeface="Times New Roman" panose="02020603050405020304" pitchFamily="18" charset="0"/>
                <a:cs typeface="Times New Roman" panose="02020603050405020304" pitchFamily="18" charset="0"/>
              </a:rPr>
              <a:t>光放大器</a:t>
            </a:r>
            <a:r>
              <a:rPr lang="en-US" altLang="zh-CN" sz="2200" b="1" dirty="0">
                <a:solidFill>
                  <a:srgbClr val="FFC000"/>
                </a:solidFill>
                <a:latin typeface="Times New Roman" panose="02020603050405020304" pitchFamily="18" charset="0"/>
                <a:cs typeface="Times New Roman" panose="02020603050405020304" pitchFamily="18" charset="0"/>
              </a:rPr>
              <a:t>(</a:t>
            </a:r>
            <a:r>
              <a:rPr lang="en-US" altLang="zh-CN" sz="2200" b="1" i="1" dirty="0">
                <a:solidFill>
                  <a:srgbClr val="FFC000"/>
                </a:solidFill>
                <a:latin typeface="Times New Roman" panose="02020603050405020304" pitchFamily="18" charset="0"/>
                <a:cs typeface="Times New Roman" panose="02020603050405020304" pitchFamily="18" charset="0"/>
              </a:rPr>
              <a:t>OA</a:t>
            </a:r>
            <a:r>
              <a:rPr lang="en-US" altLang="zh-CN" sz="2200" b="1" dirty="0">
                <a:solidFill>
                  <a:srgbClr val="FFC000"/>
                </a:solidFill>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：基于</a:t>
            </a:r>
            <a:r>
              <a:rPr lang="zh-CN" altLang="en-US" sz="2200" b="1" dirty="0">
                <a:solidFill>
                  <a:srgbClr val="FFFF00"/>
                </a:solidFill>
                <a:latin typeface="Times New Roman" panose="02020603050405020304" pitchFamily="18" charset="0"/>
                <a:cs typeface="Times New Roman" panose="02020603050405020304" pitchFamily="18" charset="0"/>
              </a:rPr>
              <a:t>受激发射</a:t>
            </a:r>
            <a:r>
              <a:rPr lang="zh-CN" altLang="en-US" sz="2200" b="1" dirty="0">
                <a:latin typeface="Times New Roman" panose="02020603050405020304" pitchFamily="18" charset="0"/>
                <a:cs typeface="Times New Roman" panose="02020603050405020304" pitchFamily="18" charset="0"/>
              </a:rPr>
              <a:t>或</a:t>
            </a:r>
            <a:r>
              <a:rPr lang="zh-CN" altLang="en-US" sz="2200" b="1" dirty="0">
                <a:solidFill>
                  <a:srgbClr val="FFFF00"/>
                </a:solidFill>
                <a:latin typeface="Times New Roman" panose="02020603050405020304" pitchFamily="18" charset="0"/>
                <a:cs typeface="Times New Roman" panose="02020603050405020304" pitchFamily="18" charset="0"/>
              </a:rPr>
              <a:t>受激散射</a:t>
            </a:r>
            <a:r>
              <a:rPr lang="zh-CN" altLang="en-US" sz="2200" b="1" dirty="0">
                <a:latin typeface="Times New Roman" panose="02020603050405020304" pitchFamily="18" charset="0"/>
                <a:cs typeface="Times New Roman" panose="02020603050405020304" pitchFamily="18" charset="0"/>
              </a:rPr>
              <a:t>原理实现入射光信号放大的一种器件，</a:t>
            </a:r>
            <a:r>
              <a:rPr lang="zh-CN" altLang="en-US" sz="2200" b="1" dirty="0">
                <a:solidFill>
                  <a:srgbClr val="FFC000"/>
                </a:solidFill>
                <a:latin typeface="Times New Roman" panose="02020603050405020304" pitchFamily="18" charset="0"/>
                <a:cs typeface="Times New Roman" panose="02020603050405020304" pitchFamily="18" charset="0"/>
              </a:rPr>
              <a:t>其机制与激光器完全相同</a:t>
            </a:r>
            <a:r>
              <a:rPr lang="zh-CN" altLang="en-US" sz="2200" b="1" dirty="0">
                <a:latin typeface="Times New Roman" panose="02020603050405020304" pitchFamily="18" charset="0"/>
                <a:cs typeface="Times New Roman" panose="02020603050405020304" pitchFamily="18" charset="0"/>
              </a:rPr>
              <a:t>；</a:t>
            </a:r>
          </a:p>
        </p:txBody>
      </p:sp>
      <p:pic>
        <p:nvPicPr>
          <p:cNvPr id="6" name="Picture 6">
            <a:extLst>
              <a:ext uri="{FF2B5EF4-FFF2-40B4-BE49-F238E27FC236}">
                <a16:creationId xmlns:a16="http://schemas.microsoft.com/office/drawing/2014/main" id="{21EA2E7A-F2D7-4595-9657-2BA700A339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0363" y="4055005"/>
            <a:ext cx="2182307" cy="218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8247592F-5A6B-4057-BB03-99D380A5D4E2}"/>
              </a:ext>
            </a:extLst>
          </p:cNvPr>
          <p:cNvSpPr/>
          <p:nvPr/>
        </p:nvSpPr>
        <p:spPr>
          <a:xfrm>
            <a:off x="395412" y="2276872"/>
            <a:ext cx="9361040" cy="612091"/>
          </a:xfrm>
          <a:prstGeom prst="rect">
            <a:avLst/>
          </a:prstGeom>
        </p:spPr>
        <p:txBody>
          <a:bodyPr wrap="square">
            <a:spAutoFit/>
          </a:bodyPr>
          <a:lstStyle/>
          <a:p>
            <a:pPr algn="just">
              <a:lnSpc>
                <a:spcPct val="180000"/>
              </a:lnSpc>
            </a:pPr>
            <a:r>
              <a:rPr lang="zh-CN" altLang="en-US" sz="2200" b="1" dirty="0">
                <a:latin typeface="Times New Roman" panose="02020603050405020304" pitchFamily="18" charset="0"/>
                <a:cs typeface="Times New Roman" panose="02020603050405020304" pitchFamily="18" charset="0"/>
              </a:rPr>
              <a:t> 因此，实际上光放大器在结构上是一个</a:t>
            </a:r>
            <a:r>
              <a:rPr lang="zh-CN" altLang="en-US" sz="2200" b="1" dirty="0">
                <a:solidFill>
                  <a:srgbClr val="FFC000"/>
                </a:solidFill>
                <a:latin typeface="Times New Roman" panose="02020603050405020304" pitchFamily="18" charset="0"/>
                <a:cs typeface="Times New Roman" panose="02020603050405020304" pitchFamily="18" charset="0"/>
              </a:rPr>
              <a:t>没有反馈或反馈较小</a:t>
            </a:r>
            <a:r>
              <a:rPr lang="zh-CN" altLang="en-US" sz="2200" b="1" dirty="0">
                <a:latin typeface="Times New Roman" panose="02020603050405020304" pitchFamily="18" charset="0"/>
                <a:cs typeface="Times New Roman" panose="02020603050405020304" pitchFamily="18" charset="0"/>
              </a:rPr>
              <a:t>的激光器；</a:t>
            </a:r>
          </a:p>
        </p:txBody>
      </p:sp>
      <p:sp>
        <p:nvSpPr>
          <p:cNvPr id="7" name="文本框 6">
            <a:extLst>
              <a:ext uri="{FF2B5EF4-FFF2-40B4-BE49-F238E27FC236}">
                <a16:creationId xmlns:a16="http://schemas.microsoft.com/office/drawing/2014/main" id="{0DEDE5CD-3379-4D0B-9A33-CC236C149ADC}"/>
              </a:ext>
            </a:extLst>
          </p:cNvPr>
          <p:cNvSpPr txBox="1"/>
          <p:nvPr/>
        </p:nvSpPr>
        <p:spPr>
          <a:xfrm>
            <a:off x="4932040" y="4675783"/>
            <a:ext cx="2853666" cy="800219"/>
          </a:xfrm>
          <a:prstGeom prst="rect">
            <a:avLst/>
          </a:prstGeom>
          <a:noFill/>
          <a:ln w="25400">
            <a:noFill/>
          </a:ln>
        </p:spPr>
        <p:txBody>
          <a:bodyPr wrap="none" rtlCol="0">
            <a:spAutoFit/>
          </a:bodyPr>
          <a:lstStyle/>
          <a:p>
            <a:r>
              <a:rPr lang="zh-CN" altLang="en-US" sz="2300" b="1" i="1" dirty="0">
                <a:solidFill>
                  <a:srgbClr val="FFC000"/>
                </a:solidFill>
                <a:latin typeface="Times New Roman" panose="02020603050405020304" pitchFamily="18" charset="0"/>
                <a:cs typeface="Times New Roman" panose="02020603050405020304" pitchFamily="18" charset="0"/>
              </a:rPr>
              <a:t>一个光子入射，</a:t>
            </a:r>
            <a:endParaRPr lang="en-US" altLang="zh-CN" sz="2300" b="1" i="1" dirty="0">
              <a:solidFill>
                <a:srgbClr val="FFC000"/>
              </a:solidFill>
              <a:latin typeface="Times New Roman" panose="02020603050405020304" pitchFamily="18" charset="0"/>
              <a:cs typeface="Times New Roman" panose="02020603050405020304" pitchFamily="18" charset="0"/>
            </a:endParaRPr>
          </a:p>
          <a:p>
            <a:r>
              <a:rPr lang="zh-CN" altLang="en-US" sz="2300" b="1" i="1" dirty="0">
                <a:solidFill>
                  <a:srgbClr val="FFFF00"/>
                </a:solidFill>
                <a:latin typeface="Times New Roman" panose="02020603050405020304" pitchFamily="18" charset="0"/>
                <a:cs typeface="Times New Roman" panose="02020603050405020304" pitchFamily="18" charset="0"/>
              </a:rPr>
              <a:t>两个全同光子出射；</a:t>
            </a:r>
          </a:p>
        </p:txBody>
      </p:sp>
      <p:sp>
        <p:nvSpPr>
          <p:cNvPr id="8" name="矩形 7">
            <a:extLst>
              <a:ext uri="{FF2B5EF4-FFF2-40B4-BE49-F238E27FC236}">
                <a16:creationId xmlns:a16="http://schemas.microsoft.com/office/drawing/2014/main" id="{F3B7CEF8-8D2D-4B1F-A97F-DC990DE32606}"/>
              </a:ext>
            </a:extLst>
          </p:cNvPr>
          <p:cNvSpPr/>
          <p:nvPr/>
        </p:nvSpPr>
        <p:spPr>
          <a:xfrm>
            <a:off x="467544" y="3079811"/>
            <a:ext cx="8676456" cy="866006"/>
          </a:xfrm>
          <a:prstGeom prst="rect">
            <a:avLst/>
          </a:prstGeom>
        </p:spPr>
        <p:txBody>
          <a:bodyPr wrap="square">
            <a:spAutoFit/>
          </a:bodyPr>
          <a:lstStyle/>
          <a:p>
            <a:pPr>
              <a:lnSpc>
                <a:spcPct val="120000"/>
              </a:lnSpc>
            </a:pPr>
            <a:r>
              <a:rPr lang="zh-CN" altLang="en-US" sz="2200" b="1" dirty="0">
                <a:latin typeface="Times New Roman" panose="02020603050405020304" pitchFamily="18" charset="0"/>
                <a:cs typeface="Times New Roman" panose="02020603050405020304" pitchFamily="18" charset="0"/>
              </a:rPr>
              <a:t>任何光学介质，当采用泵浦</a:t>
            </a:r>
            <a:r>
              <a:rPr lang="en-US" altLang="zh-CN" sz="2200" b="1" dirty="0">
                <a:latin typeface="Times New Roman" panose="02020603050405020304" pitchFamily="18" charset="0"/>
                <a:cs typeface="Times New Roman" panose="02020603050405020304" pitchFamily="18" charset="0"/>
              </a:rPr>
              <a:t>(</a:t>
            </a:r>
            <a:r>
              <a:rPr lang="zh-CN" altLang="en-US" sz="2200" b="1" dirty="0">
                <a:solidFill>
                  <a:srgbClr val="FFC000"/>
                </a:solidFill>
                <a:latin typeface="Times New Roman" panose="02020603050405020304" pitchFamily="18" charset="0"/>
                <a:cs typeface="Times New Roman" panose="02020603050405020304" pitchFamily="18" charset="0"/>
              </a:rPr>
              <a:t>电学或光学</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 方法，达到</a:t>
            </a:r>
            <a:r>
              <a:rPr lang="zh-CN" altLang="en-US" sz="2200" b="1" dirty="0">
                <a:solidFill>
                  <a:srgbClr val="FFC000"/>
                </a:solidFill>
                <a:latin typeface="Times New Roman" panose="02020603050405020304" pitchFamily="18" charset="0"/>
                <a:cs typeface="Times New Roman" panose="02020603050405020304" pitchFamily="18" charset="0"/>
              </a:rPr>
              <a:t>粒子数反转</a:t>
            </a:r>
            <a:r>
              <a:rPr lang="zh-CN" altLang="en-US" sz="2200" b="1" dirty="0">
                <a:latin typeface="Times New Roman" panose="02020603050405020304" pitchFamily="18" charset="0"/>
                <a:cs typeface="Times New Roman" panose="02020603050405020304" pitchFamily="18" charset="0"/>
              </a:rPr>
              <a:t>时就产生了光增益，即可实现</a:t>
            </a:r>
            <a:r>
              <a:rPr lang="zh-CN" altLang="en-US" sz="2200" b="1" dirty="0">
                <a:solidFill>
                  <a:srgbClr val="FFFF00"/>
                </a:solidFill>
                <a:latin typeface="Times New Roman" panose="02020603050405020304" pitchFamily="18" charset="0"/>
                <a:cs typeface="Times New Roman" panose="02020603050405020304" pitchFamily="18" charset="0"/>
              </a:rPr>
              <a:t>光放大</a:t>
            </a:r>
            <a:r>
              <a:rPr lang="zh-CN" altLang="en-US" sz="2200" b="1" dirty="0">
                <a:latin typeface="Times New Roman" panose="02020603050405020304" pitchFamily="18" charset="0"/>
                <a:cs typeface="Times New Roman" panose="02020603050405020304" pitchFamily="18" charset="0"/>
              </a:rPr>
              <a:t>。</a:t>
            </a:r>
          </a:p>
        </p:txBody>
      </p:sp>
      <p:cxnSp>
        <p:nvCxnSpPr>
          <p:cNvPr id="10" name="直接连接符 9">
            <a:extLst>
              <a:ext uri="{FF2B5EF4-FFF2-40B4-BE49-F238E27FC236}">
                <a16:creationId xmlns:a16="http://schemas.microsoft.com/office/drawing/2014/main" id="{1489A55B-31F9-48D4-A595-DABD7407E2BD}"/>
              </a:ext>
            </a:extLst>
          </p:cNvPr>
          <p:cNvCxnSpPr/>
          <p:nvPr/>
        </p:nvCxnSpPr>
        <p:spPr>
          <a:xfrm>
            <a:off x="2051720" y="620688"/>
            <a:ext cx="486000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B01B6FB0-54E5-404B-A9DC-EE5293543A59}"/>
              </a:ext>
            </a:extLst>
          </p:cNvPr>
          <p:cNvSpPr>
            <a:spLocks noChangeAspect="1"/>
          </p:cNvSpPr>
          <p:nvPr/>
        </p:nvSpPr>
        <p:spPr>
          <a:xfrm>
            <a:off x="251520" y="1484908"/>
            <a:ext cx="215900" cy="2159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矩形 11">
            <a:extLst>
              <a:ext uri="{FF2B5EF4-FFF2-40B4-BE49-F238E27FC236}">
                <a16:creationId xmlns:a16="http://schemas.microsoft.com/office/drawing/2014/main" id="{046D8938-AEE3-4667-A42F-66C66FCF6F2D}"/>
              </a:ext>
            </a:extLst>
          </p:cNvPr>
          <p:cNvSpPr>
            <a:spLocks noChangeAspect="1"/>
          </p:cNvSpPr>
          <p:nvPr/>
        </p:nvSpPr>
        <p:spPr>
          <a:xfrm>
            <a:off x="251520" y="2552661"/>
            <a:ext cx="215900" cy="2159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矩形 12">
            <a:extLst>
              <a:ext uri="{FF2B5EF4-FFF2-40B4-BE49-F238E27FC236}">
                <a16:creationId xmlns:a16="http://schemas.microsoft.com/office/drawing/2014/main" id="{30953D22-8F5A-4091-A167-E32CD9B56C07}"/>
              </a:ext>
            </a:extLst>
          </p:cNvPr>
          <p:cNvSpPr>
            <a:spLocks noChangeAspect="1"/>
          </p:cNvSpPr>
          <p:nvPr/>
        </p:nvSpPr>
        <p:spPr>
          <a:xfrm>
            <a:off x="251520" y="3223827"/>
            <a:ext cx="215900" cy="2159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矩形: 圆角 8">
            <a:extLst>
              <a:ext uri="{FF2B5EF4-FFF2-40B4-BE49-F238E27FC236}">
                <a16:creationId xmlns:a16="http://schemas.microsoft.com/office/drawing/2014/main" id="{A2C61748-3DD8-4811-8757-70C80607BE95}"/>
              </a:ext>
            </a:extLst>
          </p:cNvPr>
          <p:cNvSpPr/>
          <p:nvPr/>
        </p:nvSpPr>
        <p:spPr>
          <a:xfrm>
            <a:off x="4932040" y="4675783"/>
            <a:ext cx="2664296" cy="800219"/>
          </a:xfrm>
          <a:prstGeom prst="round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ppt_x"/>
                                          </p:val>
                                        </p:tav>
                                        <p:tav tm="100000">
                                          <p:val>
                                            <p:strVal val="#ppt_x"/>
                                          </p:val>
                                        </p:tav>
                                      </p:tavLst>
                                    </p:anim>
                                    <p:anim calcmode="lin" valueType="num">
                                      <p:cBhvr additive="base">
                                        <p:cTn id="25" dur="500" fill="hold"/>
                                        <p:tgtEl>
                                          <p:spTgt spid="12"/>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ppt_x"/>
                                          </p:val>
                                        </p:tav>
                                        <p:tav tm="100000">
                                          <p:val>
                                            <p:strVal val="#ppt_x"/>
                                          </p:val>
                                        </p:tav>
                                      </p:tavLst>
                                    </p:anim>
                                    <p:anim calcmode="lin" valueType="num">
                                      <p:cBhvr additive="base">
                                        <p:cTn id="2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anim calcmode="lin" valueType="num">
                                      <p:cBhvr>
                                        <p:cTn id="35" dur="1000" fill="hold"/>
                                        <p:tgtEl>
                                          <p:spTgt spid="13"/>
                                        </p:tgtEl>
                                        <p:attrNameLst>
                                          <p:attrName>ppt_x</p:attrName>
                                        </p:attrNameLst>
                                      </p:cBhvr>
                                      <p:tavLst>
                                        <p:tav tm="0">
                                          <p:val>
                                            <p:strVal val="#ppt_x"/>
                                          </p:val>
                                        </p:tav>
                                        <p:tav tm="100000">
                                          <p:val>
                                            <p:strVal val="#ppt_x"/>
                                          </p:val>
                                        </p:tav>
                                      </p:tavLst>
                                    </p:anim>
                                    <p:anim calcmode="lin" valueType="num">
                                      <p:cBhvr>
                                        <p:cTn id="36" dur="1000" fill="hold"/>
                                        <p:tgtEl>
                                          <p:spTgt spid="13"/>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1000"/>
                                        <p:tgtEl>
                                          <p:spTgt spid="8"/>
                                        </p:tgtEl>
                                      </p:cBhvr>
                                    </p:animEffect>
                                    <p:anim calcmode="lin" valueType="num">
                                      <p:cBhvr>
                                        <p:cTn id="40" dur="1000" fill="hold"/>
                                        <p:tgtEl>
                                          <p:spTgt spid="8"/>
                                        </p:tgtEl>
                                        <p:attrNameLst>
                                          <p:attrName>ppt_x</p:attrName>
                                        </p:attrNameLst>
                                      </p:cBhvr>
                                      <p:tavLst>
                                        <p:tav tm="0">
                                          <p:val>
                                            <p:strVal val="#ppt_x"/>
                                          </p:val>
                                        </p:tav>
                                        <p:tav tm="100000">
                                          <p:val>
                                            <p:strVal val="#ppt_x"/>
                                          </p:val>
                                        </p:tav>
                                      </p:tavLst>
                                    </p:anim>
                                    <p:anim calcmode="lin" valueType="num">
                                      <p:cBhvr>
                                        <p:cTn id="4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2" grpId="0" animBg="1"/>
      <p:bldP spid="13"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ChangeArrowheads="1"/>
          </p:cNvSpPr>
          <p:nvPr/>
        </p:nvSpPr>
        <p:spPr bwMode="auto">
          <a:xfrm>
            <a:off x="467544" y="2121243"/>
            <a:ext cx="8280400" cy="806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lnSpc>
                <a:spcPct val="110000"/>
              </a:lnSpc>
            </a:pPr>
            <a:r>
              <a:rPr lang="zh-CN" altLang="en-US" sz="2200" b="1" dirty="0">
                <a:latin typeface="Times New Roman" panose="02020603050405020304" pitchFamily="18" charset="0"/>
                <a:cs typeface="Times New Roman" panose="02020603050405020304" pitchFamily="18" charset="0"/>
              </a:rPr>
              <a:t>由激光器原理可知，对于可用均匀展宽二能级系统模型描述的介质，其</a:t>
            </a:r>
            <a:r>
              <a:rPr lang="zh-CN" altLang="en-US" sz="2200" b="1" dirty="0">
                <a:solidFill>
                  <a:srgbClr val="FFC000"/>
                </a:solidFill>
                <a:latin typeface="Times New Roman" panose="02020603050405020304" pitchFamily="18" charset="0"/>
                <a:cs typeface="Times New Roman" panose="02020603050405020304" pitchFamily="18" charset="0"/>
              </a:rPr>
              <a:t>增益系数</a:t>
            </a:r>
            <a:r>
              <a:rPr lang="en-US" altLang="zh-CN" sz="2200" b="1" dirty="0">
                <a:solidFill>
                  <a:srgbClr val="FFC000"/>
                </a:solidFill>
                <a:latin typeface="Times New Roman" panose="02020603050405020304" pitchFamily="18" charset="0"/>
                <a:cs typeface="Times New Roman" panose="02020603050405020304" pitchFamily="18" charset="0"/>
              </a:rPr>
              <a:t>(</a:t>
            </a:r>
            <a:r>
              <a:rPr lang="en-US" altLang="zh-CN" sz="2200" b="1" i="1" dirty="0">
                <a:solidFill>
                  <a:srgbClr val="FFC000"/>
                </a:solidFill>
                <a:latin typeface="Times New Roman" panose="02020603050405020304" pitchFamily="18" charset="0"/>
                <a:cs typeface="Times New Roman" panose="02020603050405020304" pitchFamily="18" charset="0"/>
              </a:rPr>
              <a:t>g</a:t>
            </a:r>
            <a:r>
              <a:rPr lang="en-US" altLang="zh-CN" sz="2200" b="1" dirty="0">
                <a:solidFill>
                  <a:srgbClr val="FFC000"/>
                </a:solidFill>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可写为</a:t>
            </a:r>
            <a:r>
              <a:rPr lang="en-US" altLang="zh-CN" sz="2200" b="1" dirty="0">
                <a:latin typeface="Times New Roman" panose="02020603050405020304" pitchFamily="18" charset="0"/>
                <a:cs typeface="Times New Roman" panose="02020603050405020304" pitchFamily="18" charset="0"/>
              </a:rPr>
              <a:t>(5.1.1)</a:t>
            </a:r>
            <a:r>
              <a:rPr lang="zh-CN" altLang="en-US" sz="2200" b="1" dirty="0">
                <a:latin typeface="Times New Roman" panose="02020603050405020304" pitchFamily="18" charset="0"/>
                <a:cs typeface="Times New Roman" panose="02020603050405020304" pitchFamily="18" charset="0"/>
              </a:rPr>
              <a:t> 式：</a:t>
            </a:r>
          </a:p>
        </p:txBody>
      </p:sp>
      <p:sp>
        <p:nvSpPr>
          <p:cNvPr id="79878" name="Rectangle 6"/>
          <p:cNvSpPr>
            <a:spLocks noChangeArrowheads="1"/>
          </p:cNvSpPr>
          <p:nvPr/>
        </p:nvSpPr>
        <p:spPr bwMode="auto">
          <a:xfrm>
            <a:off x="828104" y="3992193"/>
            <a:ext cx="8064376" cy="1164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lnSpc>
                <a:spcPct val="120000"/>
              </a:lnSpc>
              <a:spcAft>
                <a:spcPts val="1200"/>
              </a:spcAft>
            </a:pPr>
            <a:r>
              <a:rPr lang="zh-CN" altLang="en-US" sz="2000" b="1" dirty="0">
                <a:latin typeface="Times New Roman" panose="02020603050405020304" pitchFamily="18" charset="0"/>
                <a:cs typeface="Times New Roman" panose="02020603050405020304" pitchFamily="18" charset="0"/>
              </a:rPr>
              <a:t>式中：</a:t>
            </a:r>
            <a:r>
              <a:rPr lang="en-US" altLang="zh-CN" sz="2000" b="1" i="1" dirty="0">
                <a:solidFill>
                  <a:srgbClr val="FFC000"/>
                </a:solidFill>
                <a:latin typeface="Times New Roman" panose="02020603050405020304" pitchFamily="18" charset="0"/>
                <a:cs typeface="Times New Roman" panose="02020603050405020304" pitchFamily="18" charset="0"/>
              </a:rPr>
              <a:t>g</a:t>
            </a:r>
            <a:r>
              <a:rPr lang="en-US" altLang="zh-CN" sz="2000" b="1" baseline="-25000" dirty="0">
                <a:solidFill>
                  <a:srgbClr val="FFC000"/>
                </a:solidFill>
                <a:latin typeface="Times New Roman" panose="02020603050405020304" pitchFamily="18" charset="0"/>
                <a:cs typeface="Times New Roman" panose="02020603050405020304" pitchFamily="18" charset="0"/>
              </a:rPr>
              <a:t>o</a:t>
            </a:r>
            <a:r>
              <a:rPr lang="zh-CN" altLang="en-US" sz="2000" b="1" dirty="0">
                <a:latin typeface="Times New Roman" panose="02020603050405020304" pitchFamily="18" charset="0"/>
                <a:cs typeface="Times New Roman" panose="02020603050405020304" pitchFamily="18" charset="0"/>
              </a:rPr>
              <a:t>为增益峰值，与泵浦强度有关；</a:t>
            </a:r>
            <a:r>
              <a:rPr lang="en-US" altLang="zh-CN" sz="2000" b="1" i="1" dirty="0">
                <a:solidFill>
                  <a:srgbClr val="FFC000"/>
                </a:solidFill>
                <a:latin typeface="Times New Roman" panose="02020603050405020304" pitchFamily="18" charset="0"/>
                <a:cs typeface="Times New Roman" panose="02020603050405020304" pitchFamily="18" charset="0"/>
              </a:rPr>
              <a:t>ω</a:t>
            </a:r>
            <a:r>
              <a:rPr lang="zh-CN" altLang="en-US" sz="2000" b="1" dirty="0">
                <a:latin typeface="Times New Roman" panose="02020603050405020304" pitchFamily="18" charset="0"/>
                <a:cs typeface="Times New Roman" panose="02020603050405020304" pitchFamily="18" charset="0"/>
              </a:rPr>
              <a:t>为入射光信号频率；</a:t>
            </a:r>
            <a:r>
              <a:rPr lang="en-US" altLang="zh-CN" sz="2000" b="1" i="1" dirty="0">
                <a:solidFill>
                  <a:srgbClr val="FFC000"/>
                </a:solidFill>
                <a:latin typeface="Times New Roman" panose="02020603050405020304" pitchFamily="18" charset="0"/>
                <a:cs typeface="Times New Roman" panose="02020603050405020304" pitchFamily="18" charset="0"/>
              </a:rPr>
              <a:t>ω</a:t>
            </a:r>
            <a:r>
              <a:rPr lang="en-US" altLang="zh-CN" sz="2000" b="1" baseline="-25000" dirty="0">
                <a:solidFill>
                  <a:srgbClr val="FFC000"/>
                </a:solidFill>
                <a:latin typeface="Times New Roman" panose="02020603050405020304" pitchFamily="18" charset="0"/>
                <a:cs typeface="Times New Roman" panose="02020603050405020304" pitchFamily="18" charset="0"/>
              </a:rPr>
              <a:t>0</a:t>
            </a:r>
            <a:r>
              <a:rPr lang="zh-CN" altLang="en-US" sz="2000" b="1" dirty="0">
                <a:latin typeface="Times New Roman" panose="02020603050405020304" pitchFamily="18" charset="0"/>
                <a:cs typeface="Times New Roman" panose="02020603050405020304" pitchFamily="18" charset="0"/>
              </a:rPr>
              <a:t>为原子跃迁频率；</a:t>
            </a:r>
            <a:r>
              <a:rPr lang="en-US" altLang="zh-CN" sz="2000" b="1" i="1" dirty="0">
                <a:solidFill>
                  <a:srgbClr val="FFC000"/>
                </a:solidFill>
                <a:latin typeface="Times New Roman" panose="02020603050405020304" pitchFamily="18" charset="0"/>
                <a:cs typeface="Times New Roman" panose="02020603050405020304" pitchFamily="18" charset="0"/>
              </a:rPr>
              <a:t>P</a:t>
            </a:r>
            <a:r>
              <a:rPr lang="zh-CN" altLang="en-US" sz="2000" b="1" dirty="0">
                <a:latin typeface="Times New Roman" panose="02020603050405020304" pitchFamily="18" charset="0"/>
                <a:cs typeface="Times New Roman" panose="02020603050405020304" pitchFamily="18" charset="0"/>
              </a:rPr>
              <a:t>为被放大光信号的功率；</a:t>
            </a:r>
            <a:r>
              <a:rPr lang="en-US" altLang="zh-CN" sz="2000" b="1" i="1" dirty="0">
                <a:solidFill>
                  <a:srgbClr val="FFC000"/>
                </a:solidFill>
                <a:latin typeface="Times New Roman" panose="02020603050405020304" pitchFamily="18" charset="0"/>
                <a:cs typeface="Times New Roman" panose="02020603050405020304" pitchFamily="18" charset="0"/>
              </a:rPr>
              <a:t>P</a:t>
            </a:r>
            <a:r>
              <a:rPr lang="en-US" altLang="zh-CN" sz="2000" b="1" baseline="-25000" dirty="0">
                <a:solidFill>
                  <a:srgbClr val="FFC000"/>
                </a:solidFill>
                <a:latin typeface="Times New Roman" panose="02020603050405020304" pitchFamily="18" charset="0"/>
                <a:cs typeface="Times New Roman" panose="02020603050405020304" pitchFamily="18" charset="0"/>
              </a:rPr>
              <a:t>s</a:t>
            </a:r>
            <a:r>
              <a:rPr lang="zh-CN" altLang="en-US" sz="2000" b="1" dirty="0">
                <a:latin typeface="Times New Roman" panose="02020603050405020304" pitchFamily="18" charset="0"/>
                <a:cs typeface="Times New Roman" panose="02020603050405020304" pitchFamily="18" charset="0"/>
              </a:rPr>
              <a:t>为介质的饱和功率；</a:t>
            </a:r>
            <a:r>
              <a:rPr lang="en-US" altLang="zh-CN" sz="2000" b="1" i="1" dirty="0">
                <a:solidFill>
                  <a:srgbClr val="FFC000"/>
                </a:solidFill>
                <a:latin typeface="Times New Roman" panose="02020603050405020304" pitchFamily="18" charset="0"/>
                <a:cs typeface="Times New Roman" panose="02020603050405020304" pitchFamily="18" charset="0"/>
              </a:rPr>
              <a:t>T</a:t>
            </a:r>
            <a:r>
              <a:rPr lang="en-US" altLang="zh-CN" sz="2000" b="1" baseline="-25000" dirty="0">
                <a:solidFill>
                  <a:srgbClr val="FFC000"/>
                </a:solidFill>
                <a:latin typeface="Times New Roman" panose="02020603050405020304" pitchFamily="18" charset="0"/>
                <a:cs typeface="Times New Roman" panose="02020603050405020304" pitchFamily="18" charset="0"/>
              </a:rPr>
              <a:t>2</a:t>
            </a:r>
            <a:r>
              <a:rPr lang="zh-CN" altLang="en-US" sz="2000" b="1" dirty="0">
                <a:latin typeface="Times New Roman" panose="02020603050405020304" pitchFamily="18" charset="0"/>
                <a:cs typeface="Times New Roman" panose="02020603050405020304" pitchFamily="18" charset="0"/>
              </a:rPr>
              <a:t>为增益介质的</a:t>
            </a:r>
            <a:r>
              <a:rPr lang="zh-CN" altLang="en-US" sz="2000" b="1" dirty="0">
                <a:solidFill>
                  <a:srgbClr val="FFC000"/>
                </a:solidFill>
                <a:latin typeface="Times New Roman" panose="02020603050405020304" pitchFamily="18" charset="0"/>
                <a:cs typeface="Times New Roman" panose="02020603050405020304" pitchFamily="18" charset="0"/>
              </a:rPr>
              <a:t>偶极弛豫时间</a:t>
            </a:r>
            <a:r>
              <a:rPr lang="en-US" altLang="zh-CN" sz="2000" b="1" dirty="0">
                <a:solidFill>
                  <a:srgbClr val="FFC000"/>
                </a:solidFill>
                <a:latin typeface="Times New Roman" panose="02020603050405020304" pitchFamily="18" charset="0"/>
                <a:cs typeface="Times New Roman" panose="02020603050405020304" pitchFamily="18" charset="0"/>
              </a:rPr>
              <a:t>(</a:t>
            </a:r>
            <a:r>
              <a:rPr lang="zh-CN" altLang="en-US" sz="2000" b="1" dirty="0">
                <a:solidFill>
                  <a:srgbClr val="FFC000"/>
                </a:solidFill>
                <a:latin typeface="Times New Roman" panose="02020603050405020304" pitchFamily="18" charset="0"/>
                <a:cs typeface="Times New Roman" panose="02020603050405020304" pitchFamily="18" charset="0"/>
              </a:rPr>
              <a:t>非辐射弛豫时间</a:t>
            </a:r>
            <a:r>
              <a:rPr lang="en-US" altLang="zh-CN" sz="2000" b="1" dirty="0">
                <a:solidFill>
                  <a:srgbClr val="FFC000"/>
                </a:solidFill>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，一般为</a:t>
            </a:r>
            <a:r>
              <a:rPr lang="en-US" altLang="zh-CN" sz="2000" b="1" dirty="0">
                <a:solidFill>
                  <a:srgbClr val="FFFF00"/>
                </a:solidFill>
                <a:latin typeface="Times New Roman" panose="02020603050405020304" pitchFamily="18" charset="0"/>
                <a:cs typeface="Times New Roman" panose="02020603050405020304" pitchFamily="18" charset="0"/>
              </a:rPr>
              <a:t>0.1 </a:t>
            </a:r>
            <a:r>
              <a:rPr lang="en-US" altLang="zh-CN" sz="2000" b="1" dirty="0" err="1">
                <a:solidFill>
                  <a:srgbClr val="FFFF00"/>
                </a:solidFill>
                <a:latin typeface="Times New Roman" panose="02020603050405020304" pitchFamily="18" charset="0"/>
                <a:cs typeface="Times New Roman" panose="02020603050405020304" pitchFamily="18" charset="0"/>
              </a:rPr>
              <a:t>ps</a:t>
            </a:r>
            <a:r>
              <a:rPr lang="zh-CN" altLang="en-US" sz="2000" b="1" dirty="0">
                <a:solidFill>
                  <a:srgbClr val="FFFF00"/>
                </a:solidFill>
                <a:latin typeface="Times New Roman" panose="02020603050405020304" pitchFamily="18" charset="0"/>
                <a:cs typeface="Times New Roman" panose="02020603050405020304" pitchFamily="18" charset="0"/>
              </a:rPr>
              <a:t>～</a:t>
            </a:r>
            <a:r>
              <a:rPr lang="en-US" altLang="zh-CN" sz="2000" b="1" dirty="0">
                <a:solidFill>
                  <a:srgbClr val="FFFF00"/>
                </a:solidFill>
                <a:latin typeface="Times New Roman" panose="02020603050405020304" pitchFamily="18" charset="0"/>
                <a:cs typeface="Times New Roman" panose="02020603050405020304" pitchFamily="18" charset="0"/>
              </a:rPr>
              <a:t>1 ns</a:t>
            </a:r>
            <a:r>
              <a:rPr lang="en-US" altLang="zh-CN" sz="2000" b="1" dirty="0">
                <a:latin typeface="Times New Roman" panose="02020603050405020304" pitchFamily="18" charset="0"/>
                <a:cs typeface="Times New Roman" panose="02020603050405020304" pitchFamily="18" charset="0"/>
              </a:rPr>
              <a:t>;</a:t>
            </a:r>
            <a:endParaRPr lang="zh-CN" altLang="en-US" sz="2000" b="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F604D455-53A0-4D31-886E-C23D3605B1A8}"/>
              </a:ext>
            </a:extLst>
          </p:cNvPr>
          <p:cNvSpPr>
            <a:spLocks noGrp="1"/>
          </p:cNvSpPr>
          <p:nvPr>
            <p:ph type="sldNum" sz="quarter" idx="12"/>
          </p:nvPr>
        </p:nvSpPr>
        <p:spPr/>
        <p:txBody>
          <a:bodyPr/>
          <a:lstStyle/>
          <a:p>
            <a:fld id="{530C7529-6778-48DA-B0AC-E81A47C3F9B3}" type="slidenum">
              <a:rPr lang="en-US" altLang="zh-CN" smtClean="0"/>
              <a:pPr/>
              <a:t>16</a:t>
            </a:fld>
            <a:endParaRPr lang="en-US" altLang="zh-CN"/>
          </a:p>
        </p:txBody>
      </p:sp>
      <p:sp>
        <p:nvSpPr>
          <p:cNvPr id="3" name="矩形 2">
            <a:extLst>
              <a:ext uri="{FF2B5EF4-FFF2-40B4-BE49-F238E27FC236}">
                <a16:creationId xmlns:a16="http://schemas.microsoft.com/office/drawing/2014/main" id="{15B42D81-3247-475D-A0CC-009E946C897A}"/>
              </a:ext>
            </a:extLst>
          </p:cNvPr>
          <p:cNvSpPr/>
          <p:nvPr/>
        </p:nvSpPr>
        <p:spPr>
          <a:xfrm>
            <a:off x="107504" y="116632"/>
            <a:ext cx="2917786" cy="492443"/>
          </a:xfrm>
          <a:prstGeom prst="rect">
            <a:avLst/>
          </a:prstGeom>
        </p:spPr>
        <p:txBody>
          <a:bodyPr wrap="none">
            <a:spAutoFit/>
          </a:bodyPr>
          <a:lstStyle/>
          <a:p>
            <a:r>
              <a:rPr lang="zh-CN" altLang="en-US" sz="2600" b="1" dirty="0">
                <a:solidFill>
                  <a:srgbClr val="FFFF00"/>
                </a:solidFill>
                <a:latin typeface="Times New Roman" panose="02020603050405020304" pitchFamily="18" charset="0"/>
                <a:cs typeface="Times New Roman" panose="02020603050405020304" pitchFamily="18" charset="0"/>
              </a:rPr>
              <a:t>介质的光增益</a:t>
            </a:r>
            <a:r>
              <a:rPr lang="en-US" altLang="zh-CN" sz="2600" b="1" dirty="0">
                <a:solidFill>
                  <a:srgbClr val="FFFF00"/>
                </a:solidFill>
                <a:latin typeface="Times New Roman" panose="02020603050405020304" pitchFamily="18" charset="0"/>
                <a:cs typeface="Times New Roman" panose="02020603050405020304" pitchFamily="18" charset="0"/>
              </a:rPr>
              <a:t>(</a:t>
            </a:r>
            <a:r>
              <a:rPr lang="en-US" altLang="zh-CN" sz="2600" b="1" i="1" dirty="0">
                <a:solidFill>
                  <a:srgbClr val="FFFF00"/>
                </a:solidFill>
                <a:latin typeface="Times New Roman" panose="02020603050405020304" pitchFamily="18" charset="0"/>
                <a:cs typeface="Times New Roman" panose="02020603050405020304" pitchFamily="18" charset="0"/>
              </a:rPr>
              <a:t>g</a:t>
            </a:r>
            <a:r>
              <a:rPr lang="en-US" altLang="zh-CN" sz="2600" b="1" dirty="0">
                <a:solidFill>
                  <a:srgbClr val="FFFF00"/>
                </a:solidFill>
                <a:latin typeface="Times New Roman" panose="02020603050405020304" pitchFamily="18" charset="0"/>
                <a:cs typeface="Times New Roman" panose="02020603050405020304" pitchFamily="18" charset="0"/>
              </a:rPr>
              <a:t>)</a:t>
            </a:r>
            <a:r>
              <a:rPr lang="zh-CN" altLang="en-US" sz="2600" b="1" dirty="0">
                <a:solidFill>
                  <a:srgbClr val="FFFF00"/>
                </a:solidFill>
                <a:latin typeface="Times New Roman" panose="02020603050405020304" pitchFamily="18" charset="0"/>
                <a:cs typeface="Times New Roman" panose="02020603050405020304" pitchFamily="18" charset="0"/>
              </a:rPr>
              <a:t>：</a:t>
            </a:r>
            <a:endParaRPr lang="zh-CN" altLang="en-US" sz="2600" dirty="0">
              <a:solidFill>
                <a:srgbClr val="FFFF00"/>
              </a:solidFill>
            </a:endParaRPr>
          </a:p>
        </p:txBody>
      </p:sp>
      <p:sp>
        <p:nvSpPr>
          <p:cNvPr id="4" name="矩形 3">
            <a:extLst>
              <a:ext uri="{FF2B5EF4-FFF2-40B4-BE49-F238E27FC236}">
                <a16:creationId xmlns:a16="http://schemas.microsoft.com/office/drawing/2014/main" id="{BA62E9F2-A770-478C-A7FC-419D4CD56568}"/>
              </a:ext>
            </a:extLst>
          </p:cNvPr>
          <p:cNvSpPr/>
          <p:nvPr/>
        </p:nvSpPr>
        <p:spPr>
          <a:xfrm>
            <a:off x="395536" y="798058"/>
            <a:ext cx="8460432" cy="1179169"/>
          </a:xfrm>
          <a:prstGeom prst="rect">
            <a:avLst/>
          </a:prstGeom>
        </p:spPr>
        <p:txBody>
          <a:bodyPr wrap="square">
            <a:spAutoFit/>
          </a:bodyPr>
          <a:lstStyle/>
          <a:p>
            <a:pPr algn="just">
              <a:lnSpc>
                <a:spcPct val="110000"/>
              </a:lnSpc>
            </a:pPr>
            <a:r>
              <a:rPr lang="zh-CN" altLang="en-US" sz="2200" b="1" dirty="0">
                <a:latin typeface="Times New Roman" panose="02020603050405020304" pitchFamily="18" charset="0"/>
                <a:cs typeface="Times New Roman" panose="02020603050405020304" pitchFamily="18" charset="0"/>
              </a:rPr>
              <a:t>一般，光增益</a:t>
            </a:r>
            <a:r>
              <a:rPr lang="en-US" altLang="zh-CN" sz="2200" b="1" dirty="0">
                <a:latin typeface="Times New Roman" panose="02020603050405020304" pitchFamily="18" charset="0"/>
                <a:cs typeface="Times New Roman" panose="02020603050405020304" pitchFamily="18" charset="0"/>
              </a:rPr>
              <a:t>(</a:t>
            </a:r>
            <a:r>
              <a:rPr lang="en-US" altLang="zh-CN" sz="2200" b="1" i="1" dirty="0">
                <a:solidFill>
                  <a:srgbClr val="FFC000"/>
                </a:solidFill>
                <a:latin typeface="Times New Roman" panose="02020603050405020304" pitchFamily="18" charset="0"/>
                <a:cs typeface="Times New Roman" panose="02020603050405020304" pitchFamily="18" charset="0"/>
              </a:rPr>
              <a:t>g</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不仅与</a:t>
            </a:r>
            <a:r>
              <a:rPr lang="zh-CN" altLang="en-US" sz="2200" b="1" dirty="0">
                <a:solidFill>
                  <a:srgbClr val="FFC000"/>
                </a:solidFill>
                <a:latin typeface="Times New Roman" panose="02020603050405020304" pitchFamily="18" charset="0"/>
                <a:cs typeface="Times New Roman" panose="02020603050405020304" pitchFamily="18" charset="0"/>
              </a:rPr>
              <a:t>入射光频率</a:t>
            </a:r>
            <a:r>
              <a:rPr lang="el-GR" altLang="zh-CN" sz="2200" b="1" i="1" dirty="0">
                <a:solidFill>
                  <a:srgbClr val="FFC000"/>
                </a:solidFill>
                <a:latin typeface="Times New Roman" panose="02020603050405020304" pitchFamily="18" charset="0"/>
                <a:cs typeface="Times New Roman" panose="02020603050405020304" pitchFamily="18" charset="0"/>
              </a:rPr>
              <a:t>ν</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或</a:t>
            </a:r>
            <a:r>
              <a:rPr lang="zh-CN" altLang="en-US" sz="2200" b="1" dirty="0">
                <a:solidFill>
                  <a:srgbClr val="FFC000"/>
                </a:solidFill>
                <a:latin typeface="Times New Roman" panose="02020603050405020304" pitchFamily="18" charset="0"/>
                <a:cs typeface="Times New Roman" panose="02020603050405020304" pitchFamily="18" charset="0"/>
              </a:rPr>
              <a:t>波长</a:t>
            </a:r>
            <a:r>
              <a:rPr lang="el-GR" altLang="zh-CN" sz="2200" b="1" i="1" dirty="0">
                <a:solidFill>
                  <a:srgbClr val="FFC000"/>
                </a:solidFill>
                <a:latin typeface="Times New Roman" panose="02020603050405020304" pitchFamily="18" charset="0"/>
                <a:cs typeface="Times New Roman" panose="02020603050405020304" pitchFamily="18" charset="0"/>
              </a:rPr>
              <a:t>λ</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有关，也与放大器内部光束强度有关，光增益与频率、光强度的具体关系取决于放大器增益介质的特性</a:t>
            </a:r>
            <a:r>
              <a:rPr lang="en-US" altLang="zh-CN" sz="2200" b="1" dirty="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94D83FD1-7AFA-4A67-880D-2E29E663635C}"/>
              </a:ext>
            </a:extLst>
          </p:cNvPr>
          <p:cNvPicPr>
            <a:picLocks noChangeAspect="1"/>
          </p:cNvPicPr>
          <p:nvPr/>
        </p:nvPicPr>
        <p:blipFill>
          <a:blip r:embed="rId3"/>
          <a:stretch>
            <a:fillRect/>
          </a:stretch>
        </p:blipFill>
        <p:spPr>
          <a:xfrm>
            <a:off x="2330115" y="2924944"/>
            <a:ext cx="4483770" cy="1123171"/>
          </a:xfrm>
          <a:prstGeom prst="rect">
            <a:avLst/>
          </a:prstGeom>
        </p:spPr>
      </p:pic>
      <p:cxnSp>
        <p:nvCxnSpPr>
          <p:cNvPr id="8" name="直接连接符 7">
            <a:extLst>
              <a:ext uri="{FF2B5EF4-FFF2-40B4-BE49-F238E27FC236}">
                <a16:creationId xmlns:a16="http://schemas.microsoft.com/office/drawing/2014/main" id="{027B7C75-E47A-4D0C-9D28-CE8D9328C0F8}"/>
              </a:ext>
            </a:extLst>
          </p:cNvPr>
          <p:cNvCxnSpPr/>
          <p:nvPr/>
        </p:nvCxnSpPr>
        <p:spPr>
          <a:xfrm>
            <a:off x="215792" y="564379"/>
            <a:ext cx="248400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7CC3A4DE-A362-43B8-A5E6-6DFE50E48E42}"/>
              </a:ext>
            </a:extLst>
          </p:cNvPr>
          <p:cNvSpPr>
            <a:spLocks noChangeAspect="1"/>
          </p:cNvSpPr>
          <p:nvPr/>
        </p:nvSpPr>
        <p:spPr>
          <a:xfrm>
            <a:off x="179512" y="897107"/>
            <a:ext cx="215900" cy="2159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a:extLst>
              <a:ext uri="{FF2B5EF4-FFF2-40B4-BE49-F238E27FC236}">
                <a16:creationId xmlns:a16="http://schemas.microsoft.com/office/drawing/2014/main" id="{EBF0D026-338B-420C-B2C8-73AFB5C7DBEB}"/>
              </a:ext>
            </a:extLst>
          </p:cNvPr>
          <p:cNvSpPr>
            <a:spLocks noChangeAspect="1"/>
          </p:cNvSpPr>
          <p:nvPr/>
        </p:nvSpPr>
        <p:spPr>
          <a:xfrm>
            <a:off x="251520" y="2241213"/>
            <a:ext cx="215900" cy="2159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Rectangle 6">
            <a:extLst>
              <a:ext uri="{FF2B5EF4-FFF2-40B4-BE49-F238E27FC236}">
                <a16:creationId xmlns:a16="http://schemas.microsoft.com/office/drawing/2014/main" id="{704BAEAD-DD34-4BD2-9B69-0AAE5B225B7E}"/>
              </a:ext>
            </a:extLst>
          </p:cNvPr>
          <p:cNvSpPr>
            <a:spLocks noChangeArrowheads="1"/>
          </p:cNvSpPr>
          <p:nvPr/>
        </p:nvSpPr>
        <p:spPr bwMode="auto">
          <a:xfrm>
            <a:off x="539552" y="5373216"/>
            <a:ext cx="8280400" cy="806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lnSpc>
                <a:spcPct val="110000"/>
              </a:lnSpc>
              <a:spcAft>
                <a:spcPts val="1200"/>
              </a:spcAft>
            </a:pPr>
            <a:r>
              <a:rPr lang="zh-CN" altLang="en-US" sz="2200" b="1" dirty="0">
                <a:latin typeface="Times New Roman" panose="02020603050405020304" pitchFamily="18" charset="0"/>
                <a:cs typeface="Times New Roman" panose="02020603050405020304" pitchFamily="18" charset="0"/>
              </a:rPr>
              <a:t>式</a:t>
            </a:r>
            <a:r>
              <a:rPr lang="en-US" altLang="zh-CN" sz="2200" b="1" dirty="0">
                <a:latin typeface="Times New Roman" panose="02020603050405020304" pitchFamily="18" charset="0"/>
                <a:cs typeface="Times New Roman" panose="02020603050405020304" pitchFamily="18" charset="0"/>
              </a:rPr>
              <a:t>(5.1.1)</a:t>
            </a:r>
            <a:r>
              <a:rPr lang="zh-CN" altLang="en-US" sz="2200" b="1" dirty="0">
                <a:latin typeface="Times New Roman" panose="02020603050405020304" pitchFamily="18" charset="0"/>
                <a:cs typeface="Times New Roman" panose="02020603050405020304" pitchFamily="18" charset="0"/>
              </a:rPr>
              <a:t>是研究光放大器的基本方程，可用于分析光放大器的一些重要特性，</a:t>
            </a:r>
            <a:r>
              <a:rPr lang="zh-CN" altLang="en-US" sz="2200" b="1" dirty="0">
                <a:solidFill>
                  <a:srgbClr val="FFFF00"/>
                </a:solidFill>
                <a:latin typeface="Times New Roman" panose="02020603050405020304" pitchFamily="18" charset="0"/>
                <a:cs typeface="Times New Roman" panose="02020603050405020304" pitchFamily="18" charset="0"/>
              </a:rPr>
              <a:t>增益带宽</a:t>
            </a:r>
            <a:r>
              <a:rPr lang="zh-CN" altLang="en-US" sz="2200" b="1" dirty="0">
                <a:latin typeface="Times New Roman" panose="02020603050405020304" pitchFamily="18" charset="0"/>
                <a:cs typeface="Times New Roman" panose="02020603050405020304" pitchFamily="18" charset="0"/>
              </a:rPr>
              <a:t>，</a:t>
            </a:r>
            <a:r>
              <a:rPr lang="zh-CN" altLang="en-US" sz="2200" b="1" dirty="0">
                <a:solidFill>
                  <a:srgbClr val="FFFF00"/>
                </a:solidFill>
                <a:latin typeface="Times New Roman" panose="02020603050405020304" pitchFamily="18" charset="0"/>
                <a:cs typeface="Times New Roman" panose="02020603050405020304" pitchFamily="18" charset="0"/>
              </a:rPr>
              <a:t>放大系数</a:t>
            </a:r>
            <a:r>
              <a:rPr lang="zh-CN" altLang="en-US" sz="2200" b="1" dirty="0">
                <a:latin typeface="Times New Roman" panose="02020603050405020304" pitchFamily="18" charset="0"/>
                <a:cs typeface="Times New Roman" panose="02020603050405020304" pitchFamily="18" charset="0"/>
              </a:rPr>
              <a:t>及</a:t>
            </a:r>
            <a:r>
              <a:rPr lang="zh-CN" altLang="en-US" sz="2200" b="1" dirty="0">
                <a:solidFill>
                  <a:srgbClr val="FFFF00"/>
                </a:solidFill>
                <a:latin typeface="Times New Roman" panose="02020603050405020304" pitchFamily="18" charset="0"/>
                <a:cs typeface="Times New Roman" panose="02020603050405020304" pitchFamily="18" charset="0"/>
              </a:rPr>
              <a:t>饱和输出功率</a:t>
            </a:r>
            <a:r>
              <a:rPr lang="zh-CN" altLang="en-US" sz="2200" b="1" dirty="0">
                <a:latin typeface="Times New Roman" panose="02020603050405020304" pitchFamily="18" charset="0"/>
                <a:cs typeface="Times New Roman" panose="02020603050405020304" pitchFamily="18" charset="0"/>
              </a:rPr>
              <a:t>等。</a:t>
            </a:r>
            <a:r>
              <a:rPr lang="zh-CN" altLang="en-US" sz="2200" dirty="0">
                <a:latin typeface="Times New Roman" panose="02020603050405020304" pitchFamily="18" charset="0"/>
                <a:cs typeface="Times New Roman" panose="02020603050405020304" pitchFamily="18" charset="0"/>
              </a:rPr>
              <a:t> </a:t>
            </a:r>
          </a:p>
        </p:txBody>
      </p:sp>
      <p:sp>
        <p:nvSpPr>
          <p:cNvPr id="12" name="矩形 11">
            <a:extLst>
              <a:ext uri="{FF2B5EF4-FFF2-40B4-BE49-F238E27FC236}">
                <a16:creationId xmlns:a16="http://schemas.microsoft.com/office/drawing/2014/main" id="{81B251F4-1F7F-407D-B7E4-D4ED78292659}"/>
              </a:ext>
            </a:extLst>
          </p:cNvPr>
          <p:cNvSpPr>
            <a:spLocks noChangeAspect="1"/>
          </p:cNvSpPr>
          <p:nvPr/>
        </p:nvSpPr>
        <p:spPr>
          <a:xfrm>
            <a:off x="323652" y="5474463"/>
            <a:ext cx="215900" cy="2159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星形: 四角 12">
            <a:extLst>
              <a:ext uri="{FF2B5EF4-FFF2-40B4-BE49-F238E27FC236}">
                <a16:creationId xmlns:a16="http://schemas.microsoft.com/office/drawing/2014/main" id="{CD78073C-D776-4EF8-BD64-1C0F9C0CF81D}"/>
              </a:ext>
            </a:extLst>
          </p:cNvPr>
          <p:cNvSpPr/>
          <p:nvPr/>
        </p:nvSpPr>
        <p:spPr>
          <a:xfrm>
            <a:off x="467544" y="4064201"/>
            <a:ext cx="432048" cy="360040"/>
          </a:xfrm>
          <a:prstGeom prst="star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9875"/>
                                        </p:tgtEl>
                                        <p:attrNameLst>
                                          <p:attrName>style.visibility</p:attrName>
                                        </p:attrNameLst>
                                      </p:cBhvr>
                                      <p:to>
                                        <p:strVal val="visible"/>
                                      </p:to>
                                    </p:set>
                                    <p:anim calcmode="lin" valueType="num">
                                      <p:cBhvr additive="base">
                                        <p:cTn id="11" dur="500" fill="hold"/>
                                        <p:tgtEl>
                                          <p:spTgt spid="79875"/>
                                        </p:tgtEl>
                                        <p:attrNameLst>
                                          <p:attrName>ppt_x</p:attrName>
                                        </p:attrNameLst>
                                      </p:cBhvr>
                                      <p:tavLst>
                                        <p:tav tm="0">
                                          <p:val>
                                            <p:strVal val="#ppt_x"/>
                                          </p:val>
                                        </p:tav>
                                        <p:tav tm="100000">
                                          <p:val>
                                            <p:strVal val="#ppt_x"/>
                                          </p:val>
                                        </p:tav>
                                      </p:tavLst>
                                    </p:anim>
                                    <p:anim calcmode="lin" valueType="num">
                                      <p:cBhvr additive="base">
                                        <p:cTn id="12" dur="500" fill="hold"/>
                                        <p:tgtEl>
                                          <p:spTgt spid="7987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9878"/>
                                        </p:tgtEl>
                                        <p:attrNameLst>
                                          <p:attrName>style.visibility</p:attrName>
                                        </p:attrNameLst>
                                      </p:cBhvr>
                                      <p:to>
                                        <p:strVal val="visible"/>
                                      </p:to>
                                    </p:set>
                                    <p:anim calcmode="lin" valueType="num">
                                      <p:cBhvr additive="base">
                                        <p:cTn id="25" dur="500" fill="hold"/>
                                        <p:tgtEl>
                                          <p:spTgt spid="79878"/>
                                        </p:tgtEl>
                                        <p:attrNameLst>
                                          <p:attrName>ppt_x</p:attrName>
                                        </p:attrNameLst>
                                      </p:cBhvr>
                                      <p:tavLst>
                                        <p:tav tm="0">
                                          <p:val>
                                            <p:strVal val="#ppt_x"/>
                                          </p:val>
                                        </p:tav>
                                        <p:tav tm="100000">
                                          <p:val>
                                            <p:strVal val="#ppt_x"/>
                                          </p:val>
                                        </p:tav>
                                      </p:tavLst>
                                    </p:anim>
                                    <p:anim calcmode="lin" valueType="num">
                                      <p:cBhvr additive="base">
                                        <p:cTn id="26" dur="500" fill="hold"/>
                                        <p:tgtEl>
                                          <p:spTgt spid="7987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p:bldP spid="79878" grpId="0"/>
      <p:bldP spid="10" grpId="0" animBg="1"/>
      <p:bldP spid="11" grpId="0"/>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ChangeArrowheads="1"/>
          </p:cNvSpPr>
          <p:nvPr/>
        </p:nvSpPr>
        <p:spPr bwMode="auto">
          <a:xfrm>
            <a:off x="107504" y="260648"/>
            <a:ext cx="513954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800" b="1" dirty="0">
                <a:solidFill>
                  <a:srgbClr val="FFFF00"/>
                </a:solidFill>
                <a:latin typeface="Times New Roman" panose="02020603050405020304" pitchFamily="18" charset="0"/>
                <a:cs typeface="Times New Roman" panose="02020603050405020304" pitchFamily="18" charset="0"/>
              </a:rPr>
              <a:t>5.1.2  </a:t>
            </a:r>
            <a:r>
              <a:rPr lang="zh-CN" altLang="en-US" sz="2800" b="1" dirty="0">
                <a:solidFill>
                  <a:srgbClr val="FFFF00"/>
                </a:solidFill>
                <a:latin typeface="Times New Roman" panose="02020603050405020304" pitchFamily="18" charset="0"/>
                <a:cs typeface="Times New Roman" panose="02020603050405020304" pitchFamily="18" charset="0"/>
              </a:rPr>
              <a:t>光增益谱宽与放大器带宽</a:t>
            </a:r>
            <a:r>
              <a:rPr lang="zh-CN" altLang="en-US" sz="2800" dirty="0">
                <a:latin typeface="Times New Roman" panose="02020603050405020304" pitchFamily="18" charset="0"/>
                <a:cs typeface="Times New Roman" panose="02020603050405020304" pitchFamily="18" charset="0"/>
              </a:rPr>
              <a:t> </a:t>
            </a:r>
          </a:p>
        </p:txBody>
      </p:sp>
      <p:sp>
        <p:nvSpPr>
          <p:cNvPr id="80900" name="Rectangle 4"/>
          <p:cNvSpPr>
            <a:spLocks noChangeArrowheads="1"/>
          </p:cNvSpPr>
          <p:nvPr/>
        </p:nvSpPr>
        <p:spPr bwMode="auto">
          <a:xfrm>
            <a:off x="529084" y="991579"/>
            <a:ext cx="8075240" cy="925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lnSpc>
                <a:spcPct val="130000"/>
              </a:lnSpc>
            </a:pPr>
            <a:r>
              <a:rPr lang="zh-CN" altLang="en-US" sz="2200" b="1" dirty="0">
                <a:latin typeface="Times New Roman" panose="02020603050405020304" pitchFamily="18" charset="0"/>
                <a:cs typeface="Times New Roman" panose="02020603050405020304" pitchFamily="18" charset="0"/>
              </a:rPr>
              <a:t>在式</a:t>
            </a:r>
            <a:r>
              <a:rPr lang="en-US" altLang="zh-CN" sz="2200" b="1" dirty="0">
                <a:latin typeface="Times New Roman" panose="02020603050405020304" pitchFamily="18" charset="0"/>
                <a:cs typeface="Times New Roman" panose="02020603050405020304" pitchFamily="18" charset="0"/>
              </a:rPr>
              <a:t>(5.1.1)</a:t>
            </a:r>
            <a:r>
              <a:rPr lang="zh-CN" altLang="en-US" sz="2200" b="1" dirty="0">
                <a:latin typeface="Times New Roman" panose="02020603050405020304" pitchFamily="18" charset="0"/>
                <a:cs typeface="Times New Roman" panose="02020603050405020304" pitchFamily="18" charset="0"/>
              </a:rPr>
              <a:t>中，当取</a:t>
            </a:r>
            <a:r>
              <a:rPr lang="en-US" altLang="zh-CN" sz="2200" b="1" i="1" dirty="0">
                <a:solidFill>
                  <a:srgbClr val="FFC000"/>
                </a:solidFill>
                <a:latin typeface="Times New Roman" panose="02020603050405020304" pitchFamily="18" charset="0"/>
                <a:cs typeface="Times New Roman" panose="02020603050405020304" pitchFamily="18" charset="0"/>
              </a:rPr>
              <a:t>P</a:t>
            </a:r>
            <a:r>
              <a:rPr lang="en-US" altLang="zh-CN" sz="2200" b="1" dirty="0">
                <a:solidFill>
                  <a:srgbClr val="FFC000"/>
                </a:solidFill>
                <a:latin typeface="Times New Roman" panose="02020603050405020304" pitchFamily="18" charset="0"/>
                <a:cs typeface="Times New Roman" panose="02020603050405020304" pitchFamily="18" charset="0"/>
              </a:rPr>
              <a:t>/</a:t>
            </a:r>
            <a:r>
              <a:rPr lang="en-US" altLang="zh-CN" sz="2200" b="1" i="1" dirty="0">
                <a:solidFill>
                  <a:srgbClr val="FFC000"/>
                </a:solidFill>
                <a:latin typeface="Times New Roman" panose="02020603050405020304" pitchFamily="18" charset="0"/>
                <a:cs typeface="Times New Roman" panose="02020603050405020304" pitchFamily="18" charset="0"/>
              </a:rPr>
              <a:t>P</a:t>
            </a:r>
            <a:r>
              <a:rPr lang="en-US" altLang="zh-CN" sz="2200" b="1" baseline="-25000" dirty="0">
                <a:solidFill>
                  <a:srgbClr val="FFC000"/>
                </a:solidFill>
                <a:latin typeface="Times New Roman" panose="02020603050405020304" pitchFamily="18" charset="0"/>
                <a:cs typeface="Times New Roman" panose="02020603050405020304" pitchFamily="18" charset="0"/>
              </a:rPr>
              <a:t>s</a:t>
            </a:r>
            <a:r>
              <a:rPr lang="en-US" altLang="zh-CN" sz="2200" b="1" dirty="0">
                <a:solidFill>
                  <a:srgbClr val="FFC000"/>
                </a:solidFill>
                <a:latin typeface="Times New Roman" panose="02020603050405020304" pitchFamily="18" charset="0"/>
                <a:cs typeface="Times New Roman" panose="02020603050405020304" pitchFamily="18" charset="0"/>
              </a:rPr>
              <a:t>&lt;&lt;1</a:t>
            </a:r>
            <a:r>
              <a:rPr lang="zh-CN" altLang="en-US" sz="2200" b="1" dirty="0">
                <a:latin typeface="Times New Roman" panose="02020603050405020304" pitchFamily="18" charset="0"/>
                <a:cs typeface="Times New Roman" panose="02020603050405020304" pitchFamily="18" charset="0"/>
              </a:rPr>
              <a:t>，即在</a:t>
            </a:r>
            <a:r>
              <a:rPr lang="zh-CN" altLang="en-US" sz="2200" b="1" dirty="0">
                <a:solidFill>
                  <a:srgbClr val="FFC000"/>
                </a:solidFill>
                <a:latin typeface="Times New Roman" panose="02020603050405020304" pitchFamily="18" charset="0"/>
                <a:cs typeface="Times New Roman" panose="02020603050405020304" pitchFamily="18" charset="0"/>
              </a:rPr>
              <a:t>小信号或非饱和状态</a:t>
            </a:r>
            <a:r>
              <a:rPr lang="zh-CN" altLang="en-US" sz="2200" b="1" dirty="0">
                <a:latin typeface="Times New Roman" panose="02020603050405020304" pitchFamily="18" charset="0"/>
                <a:cs typeface="Times New Roman" panose="02020603050405020304" pitchFamily="18" charset="0"/>
              </a:rPr>
              <a:t>时，增益系数为：</a:t>
            </a:r>
          </a:p>
        </p:txBody>
      </p:sp>
      <p:sp>
        <p:nvSpPr>
          <p:cNvPr id="80906" name="Rectangle 10"/>
          <p:cNvSpPr>
            <a:spLocks noChangeArrowheads="1"/>
          </p:cNvSpPr>
          <p:nvPr/>
        </p:nvSpPr>
        <p:spPr bwMode="auto">
          <a:xfrm>
            <a:off x="1258888" y="1998484"/>
            <a:ext cx="6337300" cy="1152525"/>
          </a:xfrm>
          <a:prstGeom prst="rect">
            <a:avLst/>
          </a:prstGeom>
          <a:noFill/>
          <a:ln>
            <a:noFill/>
          </a:ln>
          <a:effectLst/>
          <a:extLst>
            <a:ext uri="{909E8E84-426E-40DD-AFC4-6F175D3DCCD1}">
              <a14:hiddenFill xmlns:a14="http://schemas.microsoft.com/office/drawing/2010/main">
                <a:solidFill>
                  <a:srgbClr val="00FF00">
                    <a:alpha val="28999"/>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灯片编号占位符 1">
            <a:extLst>
              <a:ext uri="{FF2B5EF4-FFF2-40B4-BE49-F238E27FC236}">
                <a16:creationId xmlns:a16="http://schemas.microsoft.com/office/drawing/2014/main" id="{704B107D-1617-42FA-A9DB-2AD019B4D12E}"/>
              </a:ext>
            </a:extLst>
          </p:cNvPr>
          <p:cNvSpPr>
            <a:spLocks noGrp="1"/>
          </p:cNvSpPr>
          <p:nvPr>
            <p:ph type="sldNum" sz="quarter" idx="12"/>
          </p:nvPr>
        </p:nvSpPr>
        <p:spPr/>
        <p:txBody>
          <a:bodyPr/>
          <a:lstStyle/>
          <a:p>
            <a:fld id="{530C7529-6778-48DA-B0AC-E81A47C3F9B3}" type="slidenum">
              <a:rPr lang="en-US" altLang="zh-CN" smtClean="0"/>
              <a:pPr/>
              <a:t>17</a:t>
            </a:fld>
            <a:endParaRPr lang="en-US" altLang="zh-CN" dirty="0"/>
          </a:p>
        </p:txBody>
      </p:sp>
      <p:sp>
        <p:nvSpPr>
          <p:cNvPr id="3" name="矩形 2">
            <a:extLst>
              <a:ext uri="{FF2B5EF4-FFF2-40B4-BE49-F238E27FC236}">
                <a16:creationId xmlns:a16="http://schemas.microsoft.com/office/drawing/2014/main" id="{7B43F828-C9DB-4426-A4E8-0ADC85237C14}"/>
              </a:ext>
            </a:extLst>
          </p:cNvPr>
          <p:cNvSpPr/>
          <p:nvPr/>
        </p:nvSpPr>
        <p:spPr>
          <a:xfrm>
            <a:off x="755576" y="3140968"/>
            <a:ext cx="8208714" cy="1830886"/>
          </a:xfrm>
          <a:prstGeom prst="rect">
            <a:avLst/>
          </a:prstGeom>
        </p:spPr>
        <p:txBody>
          <a:bodyPr wrap="square">
            <a:spAutoFit/>
          </a:bodyPr>
          <a:lstStyle/>
          <a:p>
            <a:pPr algn="just">
              <a:lnSpc>
                <a:spcPct val="180000"/>
              </a:lnSpc>
            </a:pPr>
            <a:r>
              <a:rPr lang="zh-CN" altLang="en-US" sz="2200" b="1" dirty="0">
                <a:latin typeface="Times New Roman" panose="02020603050405020304" pitchFamily="18" charset="0"/>
                <a:cs typeface="Times New Roman" panose="02020603050405020304" pitchFamily="18" charset="0"/>
              </a:rPr>
              <a:t>①、当</a:t>
            </a:r>
            <a:r>
              <a:rPr lang="en-US" altLang="zh-CN" sz="2200" b="1" i="1" dirty="0">
                <a:solidFill>
                  <a:srgbClr val="FFC000"/>
                </a:solidFill>
                <a:latin typeface="Times New Roman" panose="02020603050405020304" pitchFamily="18" charset="0"/>
                <a:cs typeface="Times New Roman" panose="02020603050405020304" pitchFamily="18" charset="0"/>
              </a:rPr>
              <a:t>ω</a:t>
            </a:r>
            <a:r>
              <a:rPr lang="zh-CN" altLang="en-US" sz="2200" b="1" dirty="0">
                <a:solidFill>
                  <a:srgbClr val="FFC000"/>
                </a:solidFill>
                <a:latin typeface="Times New Roman" panose="02020603050405020304" pitchFamily="18" charset="0"/>
                <a:cs typeface="Times New Roman" panose="02020603050405020304" pitchFamily="18" charset="0"/>
              </a:rPr>
              <a:t>＝</a:t>
            </a:r>
            <a:r>
              <a:rPr lang="en-US" altLang="zh-CN" sz="2200" b="1" i="1" dirty="0">
                <a:solidFill>
                  <a:srgbClr val="FFC000"/>
                </a:solidFill>
                <a:latin typeface="Times New Roman" panose="02020603050405020304" pitchFamily="18" charset="0"/>
                <a:cs typeface="Times New Roman" panose="02020603050405020304" pitchFamily="18" charset="0"/>
              </a:rPr>
              <a:t>ω</a:t>
            </a:r>
            <a:r>
              <a:rPr lang="en-US" altLang="zh-CN" sz="2200" b="1" baseline="-25000" dirty="0">
                <a:solidFill>
                  <a:srgbClr val="FFC000"/>
                </a:solidFill>
                <a:latin typeface="Times New Roman" panose="02020603050405020304" pitchFamily="18" charset="0"/>
                <a:cs typeface="Times New Roman" panose="02020603050405020304" pitchFamily="18" charset="0"/>
              </a:rPr>
              <a:t>0</a:t>
            </a:r>
            <a:r>
              <a:rPr lang="zh-CN" altLang="en-US" sz="2200" b="1" dirty="0">
                <a:latin typeface="Times New Roman" panose="02020603050405020304" pitchFamily="18" charset="0"/>
                <a:cs typeface="Times New Roman" panose="02020603050405020304" pitchFamily="18" charset="0"/>
              </a:rPr>
              <a:t>时，增益</a:t>
            </a:r>
            <a:r>
              <a:rPr lang="en-US" altLang="zh-CN" sz="2200" b="1" i="1" dirty="0">
                <a:solidFill>
                  <a:srgbClr val="FFC000"/>
                </a:solidFill>
                <a:latin typeface="Times New Roman" panose="02020603050405020304" pitchFamily="18" charset="0"/>
                <a:cs typeface="Times New Roman" panose="02020603050405020304" pitchFamily="18" charset="0"/>
              </a:rPr>
              <a:t>g</a:t>
            </a:r>
            <a:r>
              <a:rPr lang="zh-CN" altLang="en-US" sz="2200" b="1" dirty="0">
                <a:latin typeface="Times New Roman" panose="02020603050405020304" pitchFamily="18" charset="0"/>
                <a:cs typeface="Times New Roman" panose="02020603050405020304" pitchFamily="18" charset="0"/>
              </a:rPr>
              <a:t>最大</a:t>
            </a:r>
            <a:r>
              <a:rPr lang="en-US" altLang="zh-CN" sz="2200" b="1" dirty="0">
                <a:latin typeface="Times New Roman" panose="02020603050405020304" pitchFamily="18" charset="0"/>
                <a:cs typeface="Times New Roman" panose="02020603050405020304" pitchFamily="18" charset="0"/>
              </a:rPr>
              <a:t>(</a:t>
            </a:r>
            <a:r>
              <a:rPr lang="en-US" altLang="zh-CN" sz="2200" b="1" i="1" dirty="0">
                <a:solidFill>
                  <a:srgbClr val="FFFF00"/>
                </a:solidFill>
                <a:latin typeface="Times New Roman" panose="02020603050405020304" pitchFamily="18" charset="0"/>
                <a:cs typeface="Times New Roman" panose="02020603050405020304" pitchFamily="18" charset="0"/>
              </a:rPr>
              <a:t>g</a:t>
            </a:r>
            <a:r>
              <a:rPr lang="en-US" altLang="zh-CN" sz="2200" b="1" baseline="-25000" dirty="0">
                <a:solidFill>
                  <a:srgbClr val="FFFF00"/>
                </a:solidFill>
                <a:latin typeface="Times New Roman" panose="02020603050405020304" pitchFamily="18" charset="0"/>
                <a:cs typeface="Times New Roman" panose="02020603050405020304" pitchFamily="18" charset="0"/>
              </a:rPr>
              <a:t>0</a:t>
            </a:r>
            <a:r>
              <a:rPr lang="en-US" altLang="zh-CN" sz="2200" b="1" dirty="0">
                <a:latin typeface="Times New Roman" panose="02020603050405020304" pitchFamily="18" charset="0"/>
                <a:cs typeface="Times New Roman" panose="02020603050405020304" pitchFamily="18" charset="0"/>
              </a:rPr>
              <a:t>);</a:t>
            </a:r>
          </a:p>
          <a:p>
            <a:pPr algn="just">
              <a:lnSpc>
                <a:spcPct val="180000"/>
              </a:lnSpc>
            </a:pPr>
            <a:endParaRPr lang="en-US" altLang="zh-CN" sz="2200" b="1" dirty="0">
              <a:latin typeface="Times New Roman" panose="02020603050405020304" pitchFamily="18" charset="0"/>
              <a:cs typeface="Times New Roman" panose="02020603050405020304" pitchFamily="18" charset="0"/>
            </a:endParaRPr>
          </a:p>
          <a:p>
            <a:pPr algn="just">
              <a:lnSpc>
                <a:spcPct val="180000"/>
              </a:lnSpc>
            </a:pPr>
            <a:r>
              <a:rPr lang="en-US" altLang="zh-CN" sz="2200" b="1" dirty="0">
                <a:latin typeface="Times New Roman" panose="02020603050405020304" pitchFamily="18" charset="0"/>
                <a:cs typeface="Times New Roman" panose="02020603050405020304" pitchFamily="18" charset="0"/>
              </a:rPr>
              <a:t>②</a:t>
            </a:r>
            <a:r>
              <a:rPr lang="zh-CN" altLang="en-US" sz="2200" b="1" dirty="0">
                <a:latin typeface="Times New Roman" panose="02020603050405020304" pitchFamily="18" charset="0"/>
                <a:cs typeface="Times New Roman" panose="02020603050405020304" pitchFamily="18" charset="0"/>
              </a:rPr>
              <a:t>、当</a:t>
            </a:r>
            <a:r>
              <a:rPr lang="en-US" altLang="zh-CN" sz="2200" b="1" i="1" dirty="0">
                <a:solidFill>
                  <a:srgbClr val="FFC000"/>
                </a:solidFill>
                <a:latin typeface="Times New Roman" panose="02020603050405020304" pitchFamily="18" charset="0"/>
                <a:cs typeface="Times New Roman" panose="02020603050405020304" pitchFamily="18" charset="0"/>
              </a:rPr>
              <a:t>ω </a:t>
            </a:r>
            <a:r>
              <a:rPr lang="en-US" altLang="zh-CN" sz="2200" b="1" dirty="0">
                <a:solidFill>
                  <a:srgbClr val="FFC000"/>
                </a:solidFill>
                <a:latin typeface="Times New Roman" panose="02020603050405020304" pitchFamily="18" charset="0"/>
                <a:cs typeface="Times New Roman" panose="02020603050405020304" pitchFamily="18" charset="0"/>
              </a:rPr>
              <a:t>≠</a:t>
            </a:r>
            <a:r>
              <a:rPr lang="en-US" altLang="zh-CN" sz="2200" b="1" i="1" dirty="0">
                <a:solidFill>
                  <a:srgbClr val="FFC000"/>
                </a:solidFill>
                <a:latin typeface="Times New Roman" panose="02020603050405020304" pitchFamily="18" charset="0"/>
                <a:cs typeface="Times New Roman" panose="02020603050405020304" pitchFamily="18" charset="0"/>
              </a:rPr>
              <a:t> ω</a:t>
            </a:r>
            <a:r>
              <a:rPr lang="en-US" altLang="zh-CN" sz="2200" b="1" baseline="-25000" dirty="0">
                <a:solidFill>
                  <a:srgbClr val="FFC000"/>
                </a:solidFill>
                <a:latin typeface="Times New Roman" panose="02020603050405020304" pitchFamily="18" charset="0"/>
                <a:cs typeface="Times New Roman" panose="02020603050405020304" pitchFamily="18" charset="0"/>
              </a:rPr>
              <a:t>0</a:t>
            </a:r>
            <a:r>
              <a:rPr lang="zh-CN" altLang="en-US" sz="2200" b="1" dirty="0">
                <a:latin typeface="Times New Roman" panose="02020603050405020304" pitchFamily="18" charset="0"/>
                <a:cs typeface="Times New Roman" panose="02020603050405020304" pitchFamily="18" charset="0"/>
              </a:rPr>
              <a:t>时，增益</a:t>
            </a:r>
            <a:r>
              <a:rPr lang="en-US" altLang="zh-CN" sz="2200" b="1" i="1" dirty="0">
                <a:solidFill>
                  <a:srgbClr val="FFC000"/>
                </a:solidFill>
                <a:latin typeface="Times New Roman" panose="02020603050405020304" pitchFamily="18" charset="0"/>
                <a:cs typeface="Times New Roman" panose="02020603050405020304" pitchFamily="18" charset="0"/>
              </a:rPr>
              <a:t>g</a:t>
            </a:r>
            <a:r>
              <a:rPr lang="zh-CN" altLang="en-US" sz="2200" b="1" dirty="0">
                <a:latin typeface="Times New Roman" panose="02020603050405020304" pitchFamily="18" charset="0"/>
                <a:cs typeface="Times New Roman" panose="02020603050405020304" pitchFamily="18" charset="0"/>
              </a:rPr>
              <a:t>随</a:t>
            </a:r>
            <a:r>
              <a:rPr lang="en-US" altLang="zh-CN" sz="2200" b="1" i="1" dirty="0">
                <a:solidFill>
                  <a:srgbClr val="FFC000"/>
                </a:solidFill>
                <a:latin typeface="Times New Roman" panose="02020603050405020304" pitchFamily="18" charset="0"/>
                <a:cs typeface="Times New Roman" panose="02020603050405020304" pitchFamily="18" charset="0"/>
              </a:rPr>
              <a:t>ω</a:t>
            </a:r>
            <a:r>
              <a:rPr lang="zh-CN" altLang="en-US" sz="2200" b="1" dirty="0">
                <a:latin typeface="Times New Roman" panose="02020603050405020304" pitchFamily="18" charset="0"/>
                <a:cs typeface="Times New Roman" panose="02020603050405020304" pitchFamily="18" charset="0"/>
              </a:rPr>
              <a:t>的改变而按洛伦兹分布变化</a:t>
            </a:r>
            <a:r>
              <a:rPr lang="en-US" altLang="zh-CN" sz="2200" b="1" dirty="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055DFD96-6E05-40D4-BB6E-0BFBD2758679}"/>
              </a:ext>
            </a:extLst>
          </p:cNvPr>
          <p:cNvPicPr>
            <a:picLocks noChangeAspect="1"/>
          </p:cNvPicPr>
          <p:nvPr/>
        </p:nvPicPr>
        <p:blipFill>
          <a:blip r:embed="rId3"/>
          <a:stretch>
            <a:fillRect/>
          </a:stretch>
        </p:blipFill>
        <p:spPr>
          <a:xfrm>
            <a:off x="1900749" y="2124543"/>
            <a:ext cx="5053577" cy="912452"/>
          </a:xfrm>
          <a:prstGeom prst="rect">
            <a:avLst/>
          </a:prstGeom>
        </p:spPr>
      </p:pic>
      <p:cxnSp>
        <p:nvCxnSpPr>
          <p:cNvPr id="8" name="直接连接符 7">
            <a:extLst>
              <a:ext uri="{FF2B5EF4-FFF2-40B4-BE49-F238E27FC236}">
                <a16:creationId xmlns:a16="http://schemas.microsoft.com/office/drawing/2014/main" id="{9AEA78D7-AE40-4B02-9DFE-F8789528CD01}"/>
              </a:ext>
            </a:extLst>
          </p:cNvPr>
          <p:cNvCxnSpPr/>
          <p:nvPr/>
        </p:nvCxnSpPr>
        <p:spPr>
          <a:xfrm>
            <a:off x="180064" y="720000"/>
            <a:ext cx="489600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5E339A40-73B5-40CB-9D1B-DD7E019C3575}"/>
              </a:ext>
            </a:extLst>
          </p:cNvPr>
          <p:cNvSpPr>
            <a:spLocks noChangeAspect="1"/>
          </p:cNvSpPr>
          <p:nvPr/>
        </p:nvSpPr>
        <p:spPr>
          <a:xfrm>
            <a:off x="323528" y="1196876"/>
            <a:ext cx="215900" cy="2159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左大括号 3">
            <a:extLst>
              <a:ext uri="{FF2B5EF4-FFF2-40B4-BE49-F238E27FC236}">
                <a16:creationId xmlns:a16="http://schemas.microsoft.com/office/drawing/2014/main" id="{AB9F5F7C-1D9D-43C3-A55A-D3E34C2B5DEA}"/>
              </a:ext>
            </a:extLst>
          </p:cNvPr>
          <p:cNvSpPr/>
          <p:nvPr/>
        </p:nvSpPr>
        <p:spPr>
          <a:xfrm>
            <a:off x="395536" y="3501008"/>
            <a:ext cx="360040" cy="1296144"/>
          </a:xfrm>
          <a:prstGeom prst="leftBrace">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844A06B-657F-4A94-8383-513715E1F745}"/>
              </a:ext>
            </a:extLst>
          </p:cNvPr>
          <p:cNvSpPr>
            <a:spLocks noGrp="1"/>
          </p:cNvSpPr>
          <p:nvPr>
            <p:ph type="sldNum" sz="quarter" idx="12"/>
          </p:nvPr>
        </p:nvSpPr>
        <p:spPr/>
        <p:txBody>
          <a:bodyPr/>
          <a:lstStyle/>
          <a:p>
            <a:fld id="{530C7529-6778-48DA-B0AC-E81A47C3F9B3}" type="slidenum">
              <a:rPr lang="en-US" altLang="zh-CN" smtClean="0"/>
              <a:pPr/>
              <a:t>18</a:t>
            </a:fld>
            <a:endParaRPr lang="en-US" altLang="zh-CN"/>
          </a:p>
        </p:txBody>
      </p:sp>
      <p:sp>
        <p:nvSpPr>
          <p:cNvPr id="3" name="Rectangle 7">
            <a:extLst>
              <a:ext uri="{FF2B5EF4-FFF2-40B4-BE49-F238E27FC236}">
                <a16:creationId xmlns:a16="http://schemas.microsoft.com/office/drawing/2014/main" id="{A38C3A49-F75B-4824-B336-4168D68A572B}"/>
              </a:ext>
            </a:extLst>
          </p:cNvPr>
          <p:cNvSpPr>
            <a:spLocks noChangeArrowheads="1"/>
          </p:cNvSpPr>
          <p:nvPr/>
        </p:nvSpPr>
        <p:spPr bwMode="auto">
          <a:xfrm>
            <a:off x="35496" y="153182"/>
            <a:ext cx="8207375" cy="706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80000"/>
              </a:lnSpc>
            </a:pPr>
            <a:r>
              <a:rPr lang="zh-CN" altLang="en-US" sz="2600" b="1" dirty="0">
                <a:solidFill>
                  <a:srgbClr val="FFFF00"/>
                </a:solidFill>
                <a:latin typeface="Times New Roman" panose="02020603050405020304" pitchFamily="18" charset="0"/>
                <a:cs typeface="Times New Roman" panose="02020603050405020304" pitchFamily="18" charset="0"/>
              </a:rPr>
              <a:t>●  增益谱宽</a:t>
            </a:r>
            <a:r>
              <a:rPr lang="en-US" altLang="zh-CN" sz="2600" b="1" dirty="0">
                <a:solidFill>
                  <a:srgbClr val="FFFF00"/>
                </a:solidFill>
                <a:latin typeface="Times New Roman" panose="02020603050405020304" pitchFamily="18" charset="0"/>
                <a:cs typeface="Times New Roman" panose="02020603050405020304" pitchFamily="18" charset="0"/>
              </a:rPr>
              <a:t>(∆</a:t>
            </a:r>
            <a:r>
              <a:rPr lang="el-GR" altLang="zh-CN" sz="2600" b="1" dirty="0">
                <a:solidFill>
                  <a:srgbClr val="FFFF00"/>
                </a:solidFill>
                <a:latin typeface="Times New Roman" panose="02020603050405020304" pitchFamily="18" charset="0"/>
                <a:cs typeface="Times New Roman" panose="02020603050405020304" pitchFamily="18" charset="0"/>
              </a:rPr>
              <a:t>ν</a:t>
            </a:r>
            <a:r>
              <a:rPr lang="en-US" altLang="zh-CN" sz="2600" b="1" baseline="-25000" dirty="0">
                <a:solidFill>
                  <a:srgbClr val="FFFF00"/>
                </a:solidFill>
                <a:latin typeface="Times New Roman" panose="02020603050405020304" pitchFamily="18" charset="0"/>
                <a:cs typeface="Times New Roman" panose="02020603050405020304" pitchFamily="18" charset="0"/>
              </a:rPr>
              <a:t>g</a:t>
            </a:r>
            <a:r>
              <a:rPr lang="en-US" altLang="zh-CN" sz="2600" b="1" dirty="0">
                <a:solidFill>
                  <a:srgbClr val="FFFF00"/>
                </a:solidFill>
                <a:latin typeface="Times New Roman" panose="02020603050405020304" pitchFamily="18" charset="0"/>
                <a:cs typeface="Times New Roman" panose="02020603050405020304" pitchFamily="18" charset="0"/>
              </a:rPr>
              <a:t>)</a:t>
            </a:r>
            <a:endParaRPr lang="zh-CN" altLang="en-US" sz="2600" b="1" dirty="0">
              <a:solidFill>
                <a:srgbClr val="FFFF00"/>
              </a:solidFill>
              <a:latin typeface="Times New Roman" panose="02020603050405020304" pitchFamily="18" charset="0"/>
              <a:cs typeface="Times New Roman" panose="02020603050405020304" pitchFamily="18" charset="0"/>
            </a:endParaRPr>
          </a:p>
        </p:txBody>
      </p:sp>
      <p:sp>
        <p:nvSpPr>
          <p:cNvPr id="6" name="Rectangle 12">
            <a:extLst>
              <a:ext uri="{FF2B5EF4-FFF2-40B4-BE49-F238E27FC236}">
                <a16:creationId xmlns:a16="http://schemas.microsoft.com/office/drawing/2014/main" id="{02BE9C23-1E12-435E-9BA3-F97E6C840E69}"/>
              </a:ext>
            </a:extLst>
          </p:cNvPr>
          <p:cNvSpPr>
            <a:spLocks noChangeArrowheads="1"/>
          </p:cNvSpPr>
          <p:nvPr/>
        </p:nvSpPr>
        <p:spPr bwMode="auto">
          <a:xfrm>
            <a:off x="1043608" y="4525670"/>
            <a:ext cx="4294702"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100" b="1" dirty="0">
                <a:latin typeface="Times New Roman" panose="02020603050405020304" pitchFamily="18" charset="0"/>
                <a:cs typeface="Times New Roman" panose="02020603050405020304" pitchFamily="18" charset="0"/>
              </a:rPr>
              <a:t>如</a:t>
            </a:r>
            <a:r>
              <a:rPr lang="en-US" altLang="zh-CN" sz="2100" b="1" i="1" dirty="0">
                <a:latin typeface="Times New Roman" panose="02020603050405020304" pitchFamily="18" charset="0"/>
                <a:cs typeface="Times New Roman" panose="02020603050405020304" pitchFamily="18" charset="0"/>
              </a:rPr>
              <a:t>T</a:t>
            </a:r>
            <a:r>
              <a:rPr lang="en-US" altLang="zh-CN" sz="2100" b="1" baseline="-25000" dirty="0">
                <a:latin typeface="Times New Roman" panose="02020603050405020304" pitchFamily="18" charset="0"/>
                <a:cs typeface="Times New Roman" panose="02020603050405020304" pitchFamily="18" charset="0"/>
              </a:rPr>
              <a:t>2</a:t>
            </a:r>
            <a:r>
              <a:rPr lang="en-US" altLang="zh-CN" sz="2100" b="1" dirty="0">
                <a:latin typeface="Times New Roman" panose="02020603050405020304" pitchFamily="18" charset="0"/>
                <a:cs typeface="Times New Roman" panose="02020603050405020304" pitchFamily="18" charset="0"/>
              </a:rPr>
              <a:t> </a:t>
            </a:r>
            <a:r>
              <a:rPr lang="zh-CN" altLang="en-US" sz="2100" b="1" dirty="0">
                <a:latin typeface="Times New Roman" panose="02020603050405020304" pitchFamily="18" charset="0"/>
                <a:cs typeface="Times New Roman" panose="02020603050405020304" pitchFamily="18" charset="0"/>
              </a:rPr>
              <a:t>一般为</a:t>
            </a:r>
            <a:r>
              <a:rPr lang="en-US" altLang="zh-CN" sz="2100" b="1" dirty="0">
                <a:solidFill>
                  <a:srgbClr val="FFFF00"/>
                </a:solidFill>
                <a:latin typeface="Times New Roman" panose="02020603050405020304" pitchFamily="18" charset="0"/>
                <a:cs typeface="Times New Roman" panose="02020603050405020304" pitchFamily="18" charset="0"/>
              </a:rPr>
              <a:t>0.1 </a:t>
            </a:r>
            <a:r>
              <a:rPr lang="en-US" altLang="zh-CN" sz="2100" b="1" dirty="0" err="1">
                <a:solidFill>
                  <a:srgbClr val="FFFF00"/>
                </a:solidFill>
                <a:latin typeface="Times New Roman" panose="02020603050405020304" pitchFamily="18" charset="0"/>
                <a:cs typeface="Times New Roman" panose="02020603050405020304" pitchFamily="18" charset="0"/>
              </a:rPr>
              <a:t>ps</a:t>
            </a:r>
            <a:r>
              <a:rPr lang="zh-CN" altLang="en-US" sz="2100" b="1" dirty="0">
                <a:latin typeface="Times New Roman" panose="02020603050405020304" pitchFamily="18" charset="0"/>
                <a:cs typeface="Times New Roman" panose="02020603050405020304" pitchFamily="18" charset="0"/>
              </a:rPr>
              <a:t>；则</a:t>
            </a:r>
            <a:r>
              <a:rPr lang="zh-CN" altLang="en-US" sz="2100" b="1" dirty="0">
                <a:solidFill>
                  <a:srgbClr val="FFFF00"/>
                </a:solidFill>
                <a:latin typeface="Times New Roman" panose="02020603050405020304" pitchFamily="18" charset="0"/>
                <a:cs typeface="Times New Roman" panose="02020603050405020304" pitchFamily="18" charset="0"/>
              </a:rPr>
              <a:t>∆</a:t>
            </a:r>
            <a:r>
              <a:rPr lang="en-US" altLang="zh-CN" sz="2100" b="1" i="1" dirty="0">
                <a:solidFill>
                  <a:srgbClr val="FFFF00"/>
                </a:solidFill>
                <a:latin typeface="Times New Roman" panose="02020603050405020304" pitchFamily="18" charset="0"/>
                <a:cs typeface="Times New Roman" panose="02020603050405020304" pitchFamily="18" charset="0"/>
              </a:rPr>
              <a:t>v</a:t>
            </a:r>
            <a:r>
              <a:rPr lang="en-US" altLang="zh-CN" sz="2100" b="1" baseline="-25000" dirty="0">
                <a:solidFill>
                  <a:srgbClr val="FFFF00"/>
                </a:solidFill>
                <a:latin typeface="Times New Roman" panose="02020603050405020304" pitchFamily="18" charset="0"/>
                <a:cs typeface="Times New Roman" panose="02020603050405020304" pitchFamily="18" charset="0"/>
              </a:rPr>
              <a:t>g</a:t>
            </a:r>
            <a:r>
              <a:rPr lang="en-US" altLang="zh-CN" sz="2100" b="1" dirty="0">
                <a:solidFill>
                  <a:srgbClr val="FFFF00"/>
                </a:solidFill>
                <a:latin typeface="Times New Roman" panose="02020603050405020304" pitchFamily="18" charset="0"/>
                <a:cs typeface="Times New Roman" panose="02020603050405020304" pitchFamily="18" charset="0"/>
              </a:rPr>
              <a:t>=3 THz</a:t>
            </a:r>
            <a:r>
              <a:rPr lang="zh-CN" altLang="en-US" sz="2100" dirty="0">
                <a:latin typeface="Times New Roman" panose="02020603050405020304" pitchFamily="18" charset="0"/>
                <a:cs typeface="Times New Roman" panose="02020603050405020304" pitchFamily="18" charset="0"/>
              </a:rPr>
              <a:t>；</a:t>
            </a:r>
          </a:p>
        </p:txBody>
      </p:sp>
      <p:sp>
        <p:nvSpPr>
          <p:cNvPr id="7" name="文本框 6">
            <a:extLst>
              <a:ext uri="{FF2B5EF4-FFF2-40B4-BE49-F238E27FC236}">
                <a16:creationId xmlns:a16="http://schemas.microsoft.com/office/drawing/2014/main" id="{35317007-DCCF-4C5D-A2E6-EE868BA4BC52}"/>
              </a:ext>
            </a:extLst>
          </p:cNvPr>
          <p:cNvSpPr txBox="1"/>
          <p:nvPr/>
        </p:nvSpPr>
        <p:spPr>
          <a:xfrm>
            <a:off x="467544" y="2708920"/>
            <a:ext cx="5557932" cy="430887"/>
          </a:xfrm>
          <a:prstGeom prst="rect">
            <a:avLst/>
          </a:prstGeom>
          <a:noFill/>
        </p:spPr>
        <p:txBody>
          <a:bodyPr wrap="none" rtlCol="0">
            <a:spAutoFit/>
          </a:bodyPr>
          <a:lstStyle/>
          <a:p>
            <a:r>
              <a:rPr lang="zh-CN" altLang="en-US" sz="2200" b="1" dirty="0">
                <a:latin typeface="Times New Roman" panose="02020603050405020304" pitchFamily="18" charset="0"/>
                <a:cs typeface="Times New Roman" panose="02020603050405020304" pitchFamily="18" charset="0"/>
              </a:rPr>
              <a:t>对于洛伦兹分布，增益谱宽为：</a:t>
            </a:r>
            <a:r>
              <a:rPr lang="el-GR" altLang="zh-CN" sz="2200" b="1" dirty="0">
                <a:latin typeface="Times New Roman" panose="02020603050405020304" pitchFamily="18" charset="0"/>
                <a:cs typeface="Times New Roman" panose="02020603050405020304" pitchFamily="18" charset="0"/>
              </a:rPr>
              <a:t> ∆ </a:t>
            </a:r>
            <a:r>
              <a:rPr lang="el-GR" altLang="zh-CN" sz="2200" b="1" i="1" dirty="0">
                <a:latin typeface="Times New Roman" panose="02020603050405020304" pitchFamily="18" charset="0"/>
                <a:cs typeface="Times New Roman" panose="02020603050405020304" pitchFamily="18" charset="0"/>
              </a:rPr>
              <a:t>ω</a:t>
            </a:r>
            <a:r>
              <a:rPr lang="en-US" altLang="zh-CN" sz="2200" b="1" baseline="-25000" dirty="0">
                <a:latin typeface="Times New Roman" panose="02020603050405020304" pitchFamily="18" charset="0"/>
                <a:cs typeface="Times New Roman" panose="02020603050405020304" pitchFamily="18" charset="0"/>
              </a:rPr>
              <a:t>g</a:t>
            </a:r>
            <a:r>
              <a:rPr lang="en-US" altLang="zh-CN" sz="2200" b="1" dirty="0">
                <a:latin typeface="Times New Roman" panose="02020603050405020304" pitchFamily="18" charset="0"/>
                <a:cs typeface="Times New Roman" panose="02020603050405020304" pitchFamily="18" charset="0"/>
              </a:rPr>
              <a:t> = 2/</a:t>
            </a:r>
            <a:r>
              <a:rPr lang="en-US" altLang="zh-CN" sz="2200" b="1" i="1" dirty="0">
                <a:latin typeface="Times New Roman" panose="02020603050405020304" pitchFamily="18" charset="0"/>
                <a:cs typeface="Times New Roman" panose="02020603050405020304" pitchFamily="18" charset="0"/>
              </a:rPr>
              <a:t>T</a:t>
            </a:r>
            <a:r>
              <a:rPr lang="en-US" altLang="zh-CN" sz="2200" b="1" baseline="-25000" dirty="0">
                <a:latin typeface="Times New Roman" panose="02020603050405020304" pitchFamily="18" charset="0"/>
                <a:cs typeface="Times New Roman" panose="02020603050405020304" pitchFamily="18" charset="0"/>
              </a:rPr>
              <a:t>2</a:t>
            </a:r>
            <a:endParaRPr lang="zh-CN" altLang="en-US" sz="2200" b="1" baseline="-25000"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8AC47AEF-7790-43EE-A862-146DCFD28BDB}"/>
              </a:ext>
            </a:extLst>
          </p:cNvPr>
          <p:cNvSpPr txBox="1"/>
          <p:nvPr/>
        </p:nvSpPr>
        <p:spPr>
          <a:xfrm>
            <a:off x="467544" y="3356992"/>
            <a:ext cx="1603324" cy="430887"/>
          </a:xfrm>
          <a:prstGeom prst="rect">
            <a:avLst/>
          </a:prstGeom>
          <a:noFill/>
        </p:spPr>
        <p:txBody>
          <a:bodyPr wrap="none" rtlCol="0">
            <a:spAutoFit/>
          </a:bodyPr>
          <a:lstStyle/>
          <a:p>
            <a:r>
              <a:rPr lang="zh-CN" altLang="en-US" sz="2200" b="1" dirty="0">
                <a:latin typeface="Times New Roman" panose="02020603050405020304" pitchFamily="18" charset="0"/>
                <a:cs typeface="Times New Roman" panose="02020603050405020304" pitchFamily="18" charset="0"/>
              </a:rPr>
              <a:t>在</a:t>
            </a:r>
            <a:r>
              <a:rPr lang="zh-CN" altLang="en-US" sz="2200" b="1" dirty="0">
                <a:solidFill>
                  <a:srgbClr val="FFC000"/>
                </a:solidFill>
                <a:latin typeface="Times New Roman" panose="02020603050405020304" pitchFamily="18" charset="0"/>
                <a:cs typeface="Times New Roman" panose="02020603050405020304" pitchFamily="18" charset="0"/>
              </a:rPr>
              <a:t>频率</a:t>
            </a:r>
            <a:r>
              <a:rPr lang="zh-CN" altLang="en-US" sz="2200" b="1" dirty="0">
                <a:latin typeface="Times New Roman" panose="02020603050405020304" pitchFamily="18" charset="0"/>
                <a:cs typeface="Times New Roman" panose="02020603050405020304" pitchFamily="18" charset="0"/>
              </a:rPr>
              <a:t>上：</a:t>
            </a:r>
          </a:p>
        </p:txBody>
      </p:sp>
      <p:sp>
        <p:nvSpPr>
          <p:cNvPr id="9" name="矩形 8">
            <a:extLst>
              <a:ext uri="{FF2B5EF4-FFF2-40B4-BE49-F238E27FC236}">
                <a16:creationId xmlns:a16="http://schemas.microsoft.com/office/drawing/2014/main" id="{AF766255-B038-41DC-9565-15D6305752F5}"/>
              </a:ext>
            </a:extLst>
          </p:cNvPr>
          <p:cNvSpPr/>
          <p:nvPr/>
        </p:nvSpPr>
        <p:spPr>
          <a:xfrm>
            <a:off x="467544" y="1069286"/>
            <a:ext cx="8640960" cy="430887"/>
          </a:xfrm>
          <a:prstGeom prst="rect">
            <a:avLst/>
          </a:prstGeom>
        </p:spPr>
        <p:txBody>
          <a:bodyPr wrap="square">
            <a:spAutoFit/>
          </a:bodyPr>
          <a:lstStyle/>
          <a:p>
            <a:r>
              <a:rPr lang="zh-CN" altLang="en-US" sz="2200" b="1" dirty="0">
                <a:latin typeface="Times New Roman" panose="02020603050405020304" pitchFamily="18" charset="0"/>
                <a:cs typeface="Times New Roman" panose="02020603050405020304" pitchFamily="18" charset="0"/>
              </a:rPr>
              <a:t>定义为增益系数</a:t>
            </a:r>
            <a:r>
              <a:rPr lang="en-US" altLang="zh-CN" sz="2200" b="1" i="1" dirty="0">
                <a:solidFill>
                  <a:srgbClr val="FFC000"/>
                </a:solidFill>
                <a:latin typeface="Times New Roman" panose="02020603050405020304" pitchFamily="18" charset="0"/>
                <a:cs typeface="Times New Roman" panose="02020603050405020304" pitchFamily="18" charset="0"/>
              </a:rPr>
              <a:t>g</a:t>
            </a:r>
            <a:r>
              <a:rPr lang="en-US" altLang="zh-CN" sz="2200" b="1" dirty="0">
                <a:solidFill>
                  <a:srgbClr val="FFC000"/>
                </a:solidFill>
                <a:latin typeface="Times New Roman" panose="02020603050405020304" pitchFamily="18" charset="0"/>
                <a:cs typeface="Times New Roman" panose="02020603050405020304" pitchFamily="18" charset="0"/>
              </a:rPr>
              <a:t>(</a:t>
            </a:r>
            <a:r>
              <a:rPr lang="en-US" altLang="zh-CN" sz="2200" b="1" i="1" dirty="0">
                <a:solidFill>
                  <a:srgbClr val="FFC000"/>
                </a:solidFill>
                <a:latin typeface="Times New Roman" panose="02020603050405020304" pitchFamily="18" charset="0"/>
                <a:cs typeface="Times New Roman" panose="02020603050405020304" pitchFamily="18" charset="0"/>
              </a:rPr>
              <a:t>ω</a:t>
            </a:r>
            <a:r>
              <a:rPr lang="en-US" altLang="zh-CN" sz="2200" b="1" dirty="0">
                <a:solidFill>
                  <a:srgbClr val="FFC000"/>
                </a:solidFill>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降至最大值</a:t>
            </a:r>
            <a:r>
              <a:rPr lang="en-US" altLang="zh-CN" sz="2200" b="1" dirty="0">
                <a:solidFill>
                  <a:srgbClr val="FFC000"/>
                </a:solidFill>
                <a:latin typeface="Times New Roman" panose="02020603050405020304" pitchFamily="18" charset="0"/>
                <a:cs typeface="Times New Roman" panose="02020603050405020304" pitchFamily="18" charset="0"/>
              </a:rPr>
              <a:t>1/2</a:t>
            </a:r>
            <a:r>
              <a:rPr lang="zh-CN" altLang="en-US" sz="2200" b="1" dirty="0">
                <a:latin typeface="Times New Roman" panose="02020603050405020304" pitchFamily="18" charset="0"/>
                <a:cs typeface="Times New Roman" panose="02020603050405020304" pitchFamily="18" charset="0"/>
              </a:rPr>
              <a:t>处的波长或频率宽度 </a:t>
            </a:r>
            <a:r>
              <a:rPr lang="en-US" altLang="zh-CN" sz="2200" b="1" dirty="0">
                <a:latin typeface="Times New Roman" panose="02020603050405020304" pitchFamily="18" charset="0"/>
                <a:cs typeface="Times New Roman" panose="02020603050405020304" pitchFamily="18" charset="0"/>
              </a:rPr>
              <a:t>(</a:t>
            </a:r>
            <a:r>
              <a:rPr lang="en-US" altLang="zh-CN" sz="2200" b="1" i="1" dirty="0">
                <a:solidFill>
                  <a:srgbClr val="FFFF00"/>
                </a:solidFill>
                <a:latin typeface="Times New Roman" panose="02020603050405020304" pitchFamily="18" charset="0"/>
                <a:cs typeface="Times New Roman" panose="02020603050405020304" pitchFamily="18" charset="0"/>
              </a:rPr>
              <a:t>FWHM</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 ： </a:t>
            </a:r>
            <a:endParaRPr lang="zh-CN" altLang="en-US" sz="2200" dirty="0"/>
          </a:p>
        </p:txBody>
      </p:sp>
      <p:pic>
        <p:nvPicPr>
          <p:cNvPr id="10" name="图片 9">
            <a:extLst>
              <a:ext uri="{FF2B5EF4-FFF2-40B4-BE49-F238E27FC236}">
                <a16:creationId xmlns:a16="http://schemas.microsoft.com/office/drawing/2014/main" id="{0FB9FAB5-053B-4A08-A579-5C543558B81A}"/>
              </a:ext>
            </a:extLst>
          </p:cNvPr>
          <p:cNvPicPr>
            <a:picLocks noChangeAspect="1"/>
          </p:cNvPicPr>
          <p:nvPr/>
        </p:nvPicPr>
        <p:blipFill>
          <a:blip r:embed="rId3"/>
          <a:stretch>
            <a:fillRect/>
          </a:stretch>
        </p:blipFill>
        <p:spPr>
          <a:xfrm>
            <a:off x="1749906" y="1721931"/>
            <a:ext cx="4092460" cy="738917"/>
          </a:xfrm>
          <a:prstGeom prst="rect">
            <a:avLst/>
          </a:prstGeom>
        </p:spPr>
      </p:pic>
      <p:pic>
        <p:nvPicPr>
          <p:cNvPr id="11" name="图片 10">
            <a:extLst>
              <a:ext uri="{FF2B5EF4-FFF2-40B4-BE49-F238E27FC236}">
                <a16:creationId xmlns:a16="http://schemas.microsoft.com/office/drawing/2014/main" id="{A1F0937F-136A-4876-A16F-A28ECA501159}"/>
              </a:ext>
            </a:extLst>
          </p:cNvPr>
          <p:cNvPicPr>
            <a:picLocks noChangeAspect="1"/>
          </p:cNvPicPr>
          <p:nvPr/>
        </p:nvPicPr>
        <p:blipFill>
          <a:blip r:embed="rId4"/>
          <a:stretch>
            <a:fillRect/>
          </a:stretch>
        </p:blipFill>
        <p:spPr>
          <a:xfrm>
            <a:off x="1979712" y="3645024"/>
            <a:ext cx="3600400" cy="795668"/>
          </a:xfrm>
          <a:prstGeom prst="rect">
            <a:avLst/>
          </a:prstGeom>
        </p:spPr>
      </p:pic>
      <p:sp>
        <p:nvSpPr>
          <p:cNvPr id="12" name="文本框 11">
            <a:extLst>
              <a:ext uri="{FF2B5EF4-FFF2-40B4-BE49-F238E27FC236}">
                <a16:creationId xmlns:a16="http://schemas.microsoft.com/office/drawing/2014/main" id="{1597FEBE-5A00-4F6A-969D-2F9D8B6DBFD7}"/>
              </a:ext>
            </a:extLst>
          </p:cNvPr>
          <p:cNvSpPr txBox="1"/>
          <p:nvPr/>
        </p:nvSpPr>
        <p:spPr>
          <a:xfrm>
            <a:off x="820453" y="5264160"/>
            <a:ext cx="7638442" cy="901144"/>
          </a:xfrm>
          <a:prstGeom prst="rect">
            <a:avLst/>
          </a:prstGeom>
          <a:noFill/>
          <a:ln w="19050">
            <a:noFill/>
          </a:ln>
        </p:spPr>
        <p:txBody>
          <a:bodyPr wrap="square" rtlCol="0">
            <a:spAutoFit/>
          </a:bodyPr>
          <a:lstStyle/>
          <a:p>
            <a:pPr>
              <a:lnSpc>
                <a:spcPct val="120000"/>
              </a:lnSpc>
            </a:pPr>
            <a:r>
              <a:rPr lang="zh-CN" altLang="en-US" sz="2300" b="1" dirty="0">
                <a:latin typeface="Times New Roman" panose="02020603050405020304" pitchFamily="18" charset="0"/>
                <a:cs typeface="Times New Roman" panose="02020603050405020304" pitchFamily="18" charset="0"/>
              </a:rPr>
              <a:t>从光纤通信应用的角度，不但希望增益</a:t>
            </a:r>
            <a:r>
              <a:rPr lang="zh-CN" altLang="en-US" sz="2300" b="1" dirty="0">
                <a:solidFill>
                  <a:srgbClr val="FFFF00"/>
                </a:solidFill>
                <a:latin typeface="Times New Roman" panose="02020603050405020304" pitchFamily="18" charset="0"/>
                <a:cs typeface="Times New Roman" panose="02020603050405020304" pitchFamily="18" charset="0"/>
              </a:rPr>
              <a:t>带宽大</a:t>
            </a:r>
            <a:r>
              <a:rPr lang="zh-CN" altLang="en-US" sz="2300" b="1" dirty="0">
                <a:latin typeface="Times New Roman" panose="02020603050405020304" pitchFamily="18" charset="0"/>
                <a:cs typeface="Times New Roman" panose="02020603050405020304" pitchFamily="18" charset="0"/>
              </a:rPr>
              <a:t>，而且希望在增益带宽内</a:t>
            </a:r>
            <a:r>
              <a:rPr lang="zh-CN" altLang="en-US" sz="2300" b="1" dirty="0">
                <a:solidFill>
                  <a:srgbClr val="FFFF00"/>
                </a:solidFill>
                <a:latin typeface="Times New Roman" panose="02020603050405020304" pitchFamily="18" charset="0"/>
                <a:cs typeface="Times New Roman" panose="02020603050405020304" pitchFamily="18" charset="0"/>
              </a:rPr>
              <a:t>增益保持均匀</a:t>
            </a:r>
            <a:r>
              <a:rPr lang="zh-CN" altLang="en-US" sz="2300" b="1" dirty="0">
                <a:latin typeface="Times New Roman" panose="02020603050405020304" pitchFamily="18" charset="0"/>
                <a:cs typeface="Times New Roman" panose="02020603050405020304" pitchFamily="18" charset="0"/>
              </a:rPr>
              <a:t>，以利于</a:t>
            </a:r>
            <a:r>
              <a:rPr lang="zh-CN" altLang="en-US" sz="2300" b="1" dirty="0">
                <a:solidFill>
                  <a:srgbClr val="FFFF00"/>
                </a:solidFill>
                <a:latin typeface="Times New Roman" panose="02020603050405020304" pitchFamily="18" charset="0"/>
                <a:cs typeface="Times New Roman" panose="02020603050405020304" pitchFamily="18" charset="0"/>
              </a:rPr>
              <a:t>多信道放大</a:t>
            </a:r>
            <a:r>
              <a:rPr lang="zh-CN" altLang="en-US" sz="2300" b="1" dirty="0">
                <a:latin typeface="Times New Roman" panose="02020603050405020304" pitchFamily="18" charset="0"/>
                <a:cs typeface="Times New Roman" panose="02020603050405020304" pitchFamily="18" charset="0"/>
              </a:rPr>
              <a:t>的应用。</a:t>
            </a:r>
          </a:p>
        </p:txBody>
      </p:sp>
      <p:cxnSp>
        <p:nvCxnSpPr>
          <p:cNvPr id="13" name="直接连接符 12">
            <a:extLst>
              <a:ext uri="{FF2B5EF4-FFF2-40B4-BE49-F238E27FC236}">
                <a16:creationId xmlns:a16="http://schemas.microsoft.com/office/drawing/2014/main" id="{90FA30C4-F726-411C-AA59-91E63B19CAA7}"/>
              </a:ext>
            </a:extLst>
          </p:cNvPr>
          <p:cNvCxnSpPr/>
          <p:nvPr/>
        </p:nvCxnSpPr>
        <p:spPr>
          <a:xfrm>
            <a:off x="179512" y="864000"/>
            <a:ext cx="2448000"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BB7D0A1F-4292-44DB-BC4D-1E50BA255FB1}"/>
              </a:ext>
            </a:extLst>
          </p:cNvPr>
          <p:cNvSpPr>
            <a:spLocks noChangeAspect="1"/>
          </p:cNvSpPr>
          <p:nvPr/>
        </p:nvSpPr>
        <p:spPr>
          <a:xfrm>
            <a:off x="251520" y="1196752"/>
            <a:ext cx="215900" cy="2159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矩形: 圆角 3">
            <a:extLst>
              <a:ext uri="{FF2B5EF4-FFF2-40B4-BE49-F238E27FC236}">
                <a16:creationId xmlns:a16="http://schemas.microsoft.com/office/drawing/2014/main" id="{13C9C1E6-210F-45B2-A9E9-381ED5094FE9}"/>
              </a:ext>
            </a:extLst>
          </p:cNvPr>
          <p:cNvSpPr/>
          <p:nvPr/>
        </p:nvSpPr>
        <p:spPr>
          <a:xfrm>
            <a:off x="820453" y="5262491"/>
            <a:ext cx="7638442" cy="901144"/>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00" dirty="0"/>
          </a:p>
        </p:txBody>
      </p:sp>
      <p:sp>
        <p:nvSpPr>
          <p:cNvPr id="18" name="星形: 四角 17">
            <a:extLst>
              <a:ext uri="{FF2B5EF4-FFF2-40B4-BE49-F238E27FC236}">
                <a16:creationId xmlns:a16="http://schemas.microsoft.com/office/drawing/2014/main" id="{923AF061-2FEB-44BD-B536-2462217CD583}"/>
              </a:ext>
            </a:extLst>
          </p:cNvPr>
          <p:cNvSpPr/>
          <p:nvPr/>
        </p:nvSpPr>
        <p:spPr>
          <a:xfrm>
            <a:off x="683568" y="4581128"/>
            <a:ext cx="432048" cy="360040"/>
          </a:xfrm>
          <a:prstGeom prst="star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a:extLst>
              <a:ext uri="{FF2B5EF4-FFF2-40B4-BE49-F238E27FC236}">
                <a16:creationId xmlns:a16="http://schemas.microsoft.com/office/drawing/2014/main" id="{F81301B5-AC5C-46AE-8242-20D05F2979F5}"/>
              </a:ext>
            </a:extLst>
          </p:cNvPr>
          <p:cNvSpPr>
            <a:spLocks noChangeAspect="1"/>
          </p:cNvSpPr>
          <p:nvPr/>
        </p:nvSpPr>
        <p:spPr>
          <a:xfrm>
            <a:off x="251520" y="2852936"/>
            <a:ext cx="215900" cy="2159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矩形 19">
            <a:extLst>
              <a:ext uri="{FF2B5EF4-FFF2-40B4-BE49-F238E27FC236}">
                <a16:creationId xmlns:a16="http://schemas.microsoft.com/office/drawing/2014/main" id="{A326CCBE-73E0-41D7-A81A-6D56931C9031}"/>
              </a:ext>
            </a:extLst>
          </p:cNvPr>
          <p:cNvSpPr>
            <a:spLocks noChangeAspect="1"/>
          </p:cNvSpPr>
          <p:nvPr/>
        </p:nvSpPr>
        <p:spPr>
          <a:xfrm>
            <a:off x="251520" y="3501008"/>
            <a:ext cx="215900" cy="2159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3660047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1000"/>
                                        <p:tgtEl>
                                          <p:spTgt spid="4"/>
                                        </p:tgtEl>
                                      </p:cBhvr>
                                    </p:animEffect>
                                    <p:anim calcmode="lin" valueType="num">
                                      <p:cBhvr>
                                        <p:cTn id="45" dur="1000" fill="hold"/>
                                        <p:tgtEl>
                                          <p:spTgt spid="4"/>
                                        </p:tgtEl>
                                        <p:attrNameLst>
                                          <p:attrName>ppt_x</p:attrName>
                                        </p:attrNameLst>
                                      </p:cBhvr>
                                      <p:tavLst>
                                        <p:tav tm="0">
                                          <p:val>
                                            <p:strVal val="#ppt_x"/>
                                          </p:val>
                                        </p:tav>
                                        <p:tav tm="100000">
                                          <p:val>
                                            <p:strVal val="#ppt_x"/>
                                          </p:val>
                                        </p:tav>
                                      </p:tavLst>
                                    </p:anim>
                                    <p:anim calcmode="lin" valueType="num">
                                      <p:cBhvr>
                                        <p:cTn id="4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2" grpId="0"/>
      <p:bldP spid="4" grpId="0" animBg="1"/>
      <p:bldP spid="18" grpId="0" animBg="1"/>
      <p:bldP spid="19" grpId="0" animBg="1"/>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ChangeArrowheads="1"/>
          </p:cNvSpPr>
          <p:nvPr/>
        </p:nvSpPr>
        <p:spPr bwMode="auto">
          <a:xfrm>
            <a:off x="-108520" y="-99392"/>
            <a:ext cx="8208963" cy="706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80000"/>
              </a:lnSpc>
            </a:pPr>
            <a:r>
              <a:rPr lang="en-US" altLang="zh-CN" sz="2600" b="1" dirty="0">
                <a:solidFill>
                  <a:srgbClr val="FFFF00"/>
                </a:solidFill>
                <a:latin typeface="Times New Roman" panose="02020603050405020304" pitchFamily="18" charset="0"/>
                <a:cs typeface="Times New Roman" panose="02020603050405020304" pitchFamily="18" charset="0"/>
              </a:rPr>
              <a:t>  ● </a:t>
            </a:r>
            <a:r>
              <a:rPr lang="zh-CN" altLang="en-US" sz="2600" b="1" dirty="0">
                <a:solidFill>
                  <a:srgbClr val="FFFF00"/>
                </a:solidFill>
                <a:latin typeface="Times New Roman" panose="02020603050405020304" pitchFamily="18" charset="0"/>
                <a:cs typeface="Times New Roman" panose="02020603050405020304" pitchFamily="18" charset="0"/>
              </a:rPr>
              <a:t>放大器的增益或放大倍数</a:t>
            </a:r>
            <a:r>
              <a:rPr lang="en-US" altLang="zh-CN" sz="2600" b="1" i="1" dirty="0">
                <a:solidFill>
                  <a:srgbClr val="FFFF00"/>
                </a:solidFill>
                <a:latin typeface="Times New Roman" panose="02020603050405020304" pitchFamily="18" charset="0"/>
                <a:cs typeface="Times New Roman" panose="02020603050405020304" pitchFamily="18" charset="0"/>
              </a:rPr>
              <a:t>G(</a:t>
            </a:r>
            <a:r>
              <a:rPr lang="el-GR" altLang="zh-CN" sz="2600" b="1" i="1" dirty="0">
                <a:solidFill>
                  <a:srgbClr val="FFFF00"/>
                </a:solidFill>
                <a:latin typeface="Times New Roman" panose="02020603050405020304" pitchFamily="18" charset="0"/>
                <a:cs typeface="Times New Roman" panose="02020603050405020304" pitchFamily="18" charset="0"/>
              </a:rPr>
              <a:t>ω</a:t>
            </a:r>
            <a:r>
              <a:rPr lang="en-US" altLang="zh-CN" sz="2600" b="1" i="1" dirty="0">
                <a:solidFill>
                  <a:srgbClr val="FFFF00"/>
                </a:solidFill>
                <a:latin typeface="Times New Roman" panose="02020603050405020304" pitchFamily="18" charset="0"/>
                <a:cs typeface="Times New Roman" panose="02020603050405020304" pitchFamily="18" charset="0"/>
              </a:rPr>
              <a:t>)</a:t>
            </a:r>
            <a:endParaRPr lang="en-US" altLang="zh-CN" sz="2600" b="1" i="1" baseline="-25000" dirty="0">
              <a:solidFill>
                <a:srgbClr val="FFFF00"/>
              </a:solidFill>
              <a:latin typeface="Times New Roman" panose="02020603050405020304" pitchFamily="18" charset="0"/>
              <a:cs typeface="Times New Roman" panose="02020603050405020304" pitchFamily="18" charset="0"/>
            </a:endParaRPr>
          </a:p>
        </p:txBody>
      </p:sp>
      <p:sp>
        <p:nvSpPr>
          <p:cNvPr id="81928" name="Rectangle 8"/>
          <p:cNvSpPr>
            <a:spLocks noChangeArrowheads="1"/>
          </p:cNvSpPr>
          <p:nvPr/>
        </p:nvSpPr>
        <p:spPr bwMode="auto">
          <a:xfrm>
            <a:off x="1116013" y="1700213"/>
            <a:ext cx="6337300" cy="1152525"/>
          </a:xfrm>
          <a:prstGeom prst="rect">
            <a:avLst/>
          </a:prstGeom>
          <a:noFill/>
          <a:ln>
            <a:noFill/>
          </a:ln>
          <a:effectLst/>
          <a:extLst>
            <a:ext uri="{909E8E84-426E-40DD-AFC4-6F175D3DCCD1}">
              <a14:hiddenFill xmlns:a14="http://schemas.microsoft.com/office/drawing/2010/main">
                <a:solidFill>
                  <a:srgbClr val="00FF00">
                    <a:alpha val="28999"/>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p>
        </p:txBody>
      </p:sp>
      <p:sp>
        <p:nvSpPr>
          <p:cNvPr id="2" name="灯片编号占位符 1">
            <a:extLst>
              <a:ext uri="{FF2B5EF4-FFF2-40B4-BE49-F238E27FC236}">
                <a16:creationId xmlns:a16="http://schemas.microsoft.com/office/drawing/2014/main" id="{DE3E1AB2-7DB4-4348-99BB-127E0429F6C7}"/>
              </a:ext>
            </a:extLst>
          </p:cNvPr>
          <p:cNvSpPr>
            <a:spLocks noGrp="1"/>
          </p:cNvSpPr>
          <p:nvPr>
            <p:ph type="sldNum" sz="quarter" idx="12"/>
          </p:nvPr>
        </p:nvSpPr>
        <p:spPr/>
        <p:txBody>
          <a:bodyPr/>
          <a:lstStyle/>
          <a:p>
            <a:fld id="{530C7529-6778-48DA-B0AC-E81A47C3F9B3}" type="slidenum">
              <a:rPr lang="en-US" altLang="zh-CN" smtClean="0"/>
              <a:pPr/>
              <a:t>19</a:t>
            </a:fld>
            <a:endParaRPr lang="en-US" altLang="zh-CN"/>
          </a:p>
        </p:txBody>
      </p:sp>
      <p:sp>
        <p:nvSpPr>
          <p:cNvPr id="3" name="文本框 2">
            <a:extLst>
              <a:ext uri="{FF2B5EF4-FFF2-40B4-BE49-F238E27FC236}">
                <a16:creationId xmlns:a16="http://schemas.microsoft.com/office/drawing/2014/main" id="{92F1B116-C4F5-491C-87BF-898B0DE241D4}"/>
              </a:ext>
            </a:extLst>
          </p:cNvPr>
          <p:cNvSpPr txBox="1"/>
          <p:nvPr/>
        </p:nvSpPr>
        <p:spPr>
          <a:xfrm>
            <a:off x="785210" y="719984"/>
            <a:ext cx="4794902" cy="430887"/>
          </a:xfrm>
          <a:prstGeom prst="rect">
            <a:avLst/>
          </a:prstGeom>
          <a:noFill/>
        </p:spPr>
        <p:txBody>
          <a:bodyPr wrap="none" rtlCol="0">
            <a:spAutoFit/>
          </a:bodyPr>
          <a:lstStyle/>
          <a:p>
            <a:r>
              <a:rPr lang="zh-CN" altLang="en-US" sz="2200" b="1" dirty="0">
                <a:latin typeface="Times New Roman" panose="02020603050405020304" pitchFamily="18" charset="0"/>
                <a:cs typeface="Times New Roman" panose="02020603050405020304" pitchFamily="18" charset="0"/>
              </a:rPr>
              <a:t>定义放大器的</a:t>
            </a:r>
            <a:r>
              <a:rPr lang="zh-CN" altLang="en-US" sz="2200" b="1" dirty="0">
                <a:solidFill>
                  <a:srgbClr val="FFC000"/>
                </a:solidFill>
                <a:latin typeface="Times New Roman" panose="02020603050405020304" pitchFamily="18" charset="0"/>
                <a:cs typeface="Times New Roman" panose="02020603050405020304" pitchFamily="18" charset="0"/>
              </a:rPr>
              <a:t>增益</a:t>
            </a:r>
            <a:r>
              <a:rPr lang="zh-CN" altLang="en-US" sz="2200" b="1" dirty="0">
                <a:latin typeface="Times New Roman" panose="02020603050405020304" pitchFamily="18" charset="0"/>
                <a:cs typeface="Times New Roman" panose="02020603050405020304" pitchFamily="18" charset="0"/>
              </a:rPr>
              <a:t>或者</a:t>
            </a:r>
            <a:r>
              <a:rPr lang="zh-CN" altLang="en-US" sz="2200" b="1" dirty="0">
                <a:solidFill>
                  <a:srgbClr val="FFC000"/>
                </a:solidFill>
                <a:latin typeface="Times New Roman" panose="02020603050405020304" pitchFamily="18" charset="0"/>
                <a:cs typeface="Times New Roman" panose="02020603050405020304" pitchFamily="18" charset="0"/>
              </a:rPr>
              <a:t>放大倍数</a:t>
            </a:r>
            <a:r>
              <a:rPr lang="zh-CN" altLang="en-US" sz="2200" b="1" dirty="0">
                <a:latin typeface="Times New Roman" panose="02020603050405020304" pitchFamily="18" charset="0"/>
                <a:cs typeface="Times New Roman" panose="02020603050405020304" pitchFamily="18" charset="0"/>
              </a:rPr>
              <a:t>为： </a:t>
            </a:r>
          </a:p>
        </p:txBody>
      </p:sp>
      <p:pic>
        <p:nvPicPr>
          <p:cNvPr id="7" name="图片 6">
            <a:extLst>
              <a:ext uri="{FF2B5EF4-FFF2-40B4-BE49-F238E27FC236}">
                <a16:creationId xmlns:a16="http://schemas.microsoft.com/office/drawing/2014/main" id="{EF9E84F2-EAD9-4DC8-B5C8-E59935431357}"/>
              </a:ext>
            </a:extLst>
          </p:cNvPr>
          <p:cNvPicPr>
            <a:picLocks noChangeAspect="1"/>
          </p:cNvPicPr>
          <p:nvPr/>
        </p:nvPicPr>
        <p:blipFill>
          <a:blip r:embed="rId3"/>
          <a:stretch>
            <a:fillRect/>
          </a:stretch>
        </p:blipFill>
        <p:spPr>
          <a:xfrm>
            <a:off x="2382366" y="1196752"/>
            <a:ext cx="4659789" cy="612000"/>
          </a:xfrm>
          <a:prstGeom prst="rect">
            <a:avLst/>
          </a:prstGeom>
        </p:spPr>
      </p:pic>
      <p:sp>
        <p:nvSpPr>
          <p:cNvPr id="8" name="文本框 7">
            <a:extLst>
              <a:ext uri="{FF2B5EF4-FFF2-40B4-BE49-F238E27FC236}">
                <a16:creationId xmlns:a16="http://schemas.microsoft.com/office/drawing/2014/main" id="{45AC7087-03D3-4047-B517-ACEA62336BCB}"/>
              </a:ext>
            </a:extLst>
          </p:cNvPr>
          <p:cNvSpPr txBox="1"/>
          <p:nvPr/>
        </p:nvSpPr>
        <p:spPr>
          <a:xfrm>
            <a:off x="1331640" y="1988840"/>
            <a:ext cx="6298519" cy="400110"/>
          </a:xfrm>
          <a:prstGeom prst="rect">
            <a:avLst/>
          </a:prstGeom>
          <a:noFill/>
        </p:spPr>
        <p:txBody>
          <a:bodyPr wrap="none" rtlCol="0">
            <a:spAutoFit/>
          </a:bodyPr>
          <a:lstStyle/>
          <a:p>
            <a:r>
              <a:rPr lang="zh-CN" altLang="en-US" sz="2000" b="1" dirty="0">
                <a:latin typeface="Times New Roman" panose="02020603050405020304" pitchFamily="18" charset="0"/>
                <a:cs typeface="Times New Roman" panose="02020603050405020304" pitchFamily="18" charset="0"/>
              </a:rPr>
              <a:t>式子中</a:t>
            </a:r>
            <a:r>
              <a:rPr lang="en-US" altLang="zh-CN" sz="2000" b="1" i="1" dirty="0">
                <a:solidFill>
                  <a:srgbClr val="FFC000"/>
                </a:solidFill>
                <a:latin typeface="Times New Roman" panose="02020603050405020304" pitchFamily="18" charset="0"/>
                <a:cs typeface="Times New Roman" panose="02020603050405020304" pitchFamily="18" charset="0"/>
              </a:rPr>
              <a:t>P</a:t>
            </a:r>
            <a:r>
              <a:rPr lang="en-US" altLang="zh-CN" sz="2000" b="1" baseline="-25000" dirty="0">
                <a:solidFill>
                  <a:srgbClr val="FFC000"/>
                </a:solidFill>
                <a:latin typeface="Times New Roman" panose="02020603050405020304" pitchFamily="18" charset="0"/>
                <a:cs typeface="Times New Roman" panose="02020603050405020304" pitchFamily="18" charset="0"/>
              </a:rPr>
              <a:t>in</a:t>
            </a:r>
            <a:r>
              <a:rPr lang="zh-CN" altLang="en-US" sz="2000" b="1" dirty="0">
                <a:latin typeface="Times New Roman" panose="02020603050405020304" pitchFamily="18" charset="0"/>
                <a:cs typeface="Times New Roman" panose="02020603050405020304" pitchFamily="18" charset="0"/>
              </a:rPr>
              <a:t>和</a:t>
            </a:r>
            <a:r>
              <a:rPr lang="en-US" altLang="zh-CN" sz="2000" b="1" i="1" dirty="0">
                <a:solidFill>
                  <a:srgbClr val="FFC000"/>
                </a:solidFill>
                <a:latin typeface="Times New Roman" panose="02020603050405020304" pitchFamily="18" charset="0"/>
                <a:cs typeface="Times New Roman" panose="02020603050405020304" pitchFamily="18" charset="0"/>
              </a:rPr>
              <a:t>P</a:t>
            </a:r>
            <a:r>
              <a:rPr lang="en-US" altLang="zh-CN" sz="2000" b="1" baseline="-25000" dirty="0">
                <a:solidFill>
                  <a:srgbClr val="FFC000"/>
                </a:solidFill>
                <a:latin typeface="Times New Roman" panose="02020603050405020304" pitchFamily="18" charset="0"/>
                <a:cs typeface="Times New Roman" panose="02020603050405020304" pitchFamily="18" charset="0"/>
              </a:rPr>
              <a:t>out</a:t>
            </a:r>
            <a:r>
              <a:rPr lang="zh-CN" altLang="en-US" sz="2000" b="1" dirty="0">
                <a:latin typeface="Times New Roman" panose="02020603050405020304" pitchFamily="18" charset="0"/>
                <a:cs typeface="Times New Roman" panose="02020603050405020304" pitchFamily="18" charset="0"/>
              </a:rPr>
              <a:t>分别为被放大信号的</a:t>
            </a:r>
            <a:r>
              <a:rPr lang="zh-CN" altLang="en-US" sz="2000" b="1" dirty="0">
                <a:solidFill>
                  <a:srgbClr val="FFC000"/>
                </a:solidFill>
                <a:latin typeface="Times New Roman" panose="02020603050405020304" pitchFamily="18" charset="0"/>
                <a:cs typeface="Times New Roman" panose="02020603050405020304" pitchFamily="18" charset="0"/>
              </a:rPr>
              <a:t>输入和输出功率</a:t>
            </a:r>
            <a:r>
              <a:rPr lang="zh-CN" altLang="en-US" sz="2000" b="1" dirty="0">
                <a:latin typeface="Times New Roman" panose="02020603050405020304" pitchFamily="18" charset="0"/>
                <a:cs typeface="Times New Roman" panose="02020603050405020304" pitchFamily="18" charset="0"/>
              </a:rPr>
              <a:t>；</a:t>
            </a:r>
          </a:p>
        </p:txBody>
      </p:sp>
      <p:sp>
        <p:nvSpPr>
          <p:cNvPr id="9" name="文本框 8">
            <a:extLst>
              <a:ext uri="{FF2B5EF4-FFF2-40B4-BE49-F238E27FC236}">
                <a16:creationId xmlns:a16="http://schemas.microsoft.com/office/drawing/2014/main" id="{9C3F1EA5-095C-4252-8102-DD5739AF1362}"/>
              </a:ext>
            </a:extLst>
          </p:cNvPr>
          <p:cNvSpPr txBox="1"/>
          <p:nvPr/>
        </p:nvSpPr>
        <p:spPr>
          <a:xfrm>
            <a:off x="827584" y="2564904"/>
            <a:ext cx="7920931" cy="925253"/>
          </a:xfrm>
          <a:prstGeom prst="rect">
            <a:avLst/>
          </a:prstGeom>
          <a:noFill/>
        </p:spPr>
        <p:txBody>
          <a:bodyPr wrap="square" rtlCol="0">
            <a:spAutoFit/>
          </a:bodyPr>
          <a:lstStyle/>
          <a:p>
            <a:pPr algn="just">
              <a:lnSpc>
                <a:spcPct val="130000"/>
              </a:lnSpc>
            </a:pPr>
            <a:r>
              <a:rPr lang="zh-CN" altLang="en-US" sz="2200" b="1" dirty="0">
                <a:latin typeface="Times New Roman" panose="02020603050405020304" pitchFamily="18" charset="0"/>
                <a:cs typeface="Times New Roman" panose="02020603050405020304" pitchFamily="18" charset="0"/>
              </a:rPr>
              <a:t>在长度为</a:t>
            </a:r>
            <a:r>
              <a:rPr lang="en-US" altLang="zh-CN" sz="2200" b="1" i="1" dirty="0">
                <a:solidFill>
                  <a:srgbClr val="FFC000"/>
                </a:solidFill>
                <a:latin typeface="Times New Roman" panose="02020603050405020304" pitchFamily="18" charset="0"/>
                <a:cs typeface="Times New Roman" panose="02020603050405020304" pitchFamily="18" charset="0"/>
              </a:rPr>
              <a:t>L</a:t>
            </a:r>
            <a:r>
              <a:rPr lang="zh-CN" altLang="en-US" sz="2200" b="1" dirty="0">
                <a:latin typeface="Times New Roman" panose="02020603050405020304" pitchFamily="18" charset="0"/>
                <a:cs typeface="Times New Roman" panose="02020603050405020304" pitchFamily="18" charset="0"/>
              </a:rPr>
              <a:t>的放大器中，光信号沿长度逐步被放大，光功率随距离的变化规律为：    </a:t>
            </a:r>
          </a:p>
        </p:txBody>
      </p:sp>
      <p:pic>
        <p:nvPicPr>
          <p:cNvPr id="10" name="图片 9">
            <a:extLst>
              <a:ext uri="{FF2B5EF4-FFF2-40B4-BE49-F238E27FC236}">
                <a16:creationId xmlns:a16="http://schemas.microsoft.com/office/drawing/2014/main" id="{889C0687-48EB-4B25-9B69-1DC7C5378118}"/>
              </a:ext>
            </a:extLst>
          </p:cNvPr>
          <p:cNvPicPr>
            <a:picLocks noChangeAspect="1"/>
          </p:cNvPicPr>
          <p:nvPr/>
        </p:nvPicPr>
        <p:blipFill>
          <a:blip r:embed="rId4"/>
          <a:stretch>
            <a:fillRect/>
          </a:stretch>
        </p:blipFill>
        <p:spPr>
          <a:xfrm>
            <a:off x="3299842" y="2954939"/>
            <a:ext cx="1200150" cy="676275"/>
          </a:xfrm>
          <a:prstGeom prst="rect">
            <a:avLst/>
          </a:prstGeom>
        </p:spPr>
      </p:pic>
      <p:sp>
        <p:nvSpPr>
          <p:cNvPr id="20" name="文本框 19">
            <a:extLst>
              <a:ext uri="{FF2B5EF4-FFF2-40B4-BE49-F238E27FC236}">
                <a16:creationId xmlns:a16="http://schemas.microsoft.com/office/drawing/2014/main" id="{7D53F05E-EB7A-4AE5-A2A4-C8168D653F61}"/>
              </a:ext>
            </a:extLst>
          </p:cNvPr>
          <p:cNvSpPr txBox="1"/>
          <p:nvPr/>
        </p:nvSpPr>
        <p:spPr>
          <a:xfrm>
            <a:off x="4355976" y="2924944"/>
            <a:ext cx="2525050" cy="535916"/>
          </a:xfrm>
          <a:prstGeom prst="rect">
            <a:avLst/>
          </a:prstGeom>
          <a:noFill/>
        </p:spPr>
        <p:txBody>
          <a:bodyPr wrap="none" rtlCol="0">
            <a:spAutoFit/>
          </a:bodyPr>
          <a:lstStyle/>
          <a:p>
            <a:pPr>
              <a:lnSpc>
                <a:spcPct val="150000"/>
              </a:lnSpc>
            </a:pP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光的输出功率为，</a:t>
            </a:r>
          </a:p>
        </p:txBody>
      </p:sp>
      <p:sp>
        <p:nvSpPr>
          <p:cNvPr id="12" name="文本框 11">
            <a:extLst>
              <a:ext uri="{FF2B5EF4-FFF2-40B4-BE49-F238E27FC236}">
                <a16:creationId xmlns:a16="http://schemas.microsoft.com/office/drawing/2014/main" id="{5A91A3EF-35F6-48DF-8E5C-5E0096C2CB1F}"/>
              </a:ext>
            </a:extLst>
          </p:cNvPr>
          <p:cNvSpPr txBox="1"/>
          <p:nvPr/>
        </p:nvSpPr>
        <p:spPr>
          <a:xfrm>
            <a:off x="2411760" y="3645024"/>
            <a:ext cx="3228769" cy="430887"/>
          </a:xfrm>
          <a:prstGeom prst="rect">
            <a:avLst/>
          </a:prstGeom>
          <a:noFill/>
        </p:spPr>
        <p:txBody>
          <a:bodyPr wrap="none" rtlCol="0">
            <a:spAutoFit/>
          </a:bodyPr>
          <a:lstStyle/>
          <a:p>
            <a:r>
              <a:rPr lang="en-US" altLang="zh-CN" sz="2200" i="1" dirty="0">
                <a:latin typeface="Times New Roman" panose="02020603050405020304" pitchFamily="18" charset="0"/>
                <a:cs typeface="Times New Roman" panose="02020603050405020304" pitchFamily="18" charset="0"/>
              </a:rPr>
              <a:t>P</a:t>
            </a:r>
            <a:r>
              <a:rPr lang="en-US" altLang="zh-CN" sz="2200" i="1" baseline="-25000" dirty="0">
                <a:latin typeface="Times New Roman" panose="02020603050405020304" pitchFamily="18" charset="0"/>
                <a:cs typeface="Times New Roman" panose="02020603050405020304" pitchFamily="18" charset="0"/>
              </a:rPr>
              <a:t>out</a:t>
            </a:r>
            <a:r>
              <a:rPr lang="en-US" altLang="zh-CN" sz="2200" i="1" dirty="0">
                <a:latin typeface="Times New Roman" panose="02020603050405020304" pitchFamily="18" charset="0"/>
                <a:cs typeface="Times New Roman" panose="02020603050405020304" pitchFamily="18" charset="0"/>
              </a:rPr>
              <a:t> = P(L)=</a:t>
            </a:r>
            <a:r>
              <a:rPr lang="en-US" altLang="zh-CN" sz="2200" i="1" dirty="0" err="1">
                <a:latin typeface="Times New Roman" panose="02020603050405020304" pitchFamily="18" charset="0"/>
                <a:cs typeface="Times New Roman" panose="02020603050405020304" pitchFamily="18" charset="0"/>
              </a:rPr>
              <a:t>P</a:t>
            </a:r>
            <a:r>
              <a:rPr lang="en-US" altLang="zh-CN" sz="2200" i="1" baseline="-25000" dirty="0" err="1">
                <a:latin typeface="Times New Roman" panose="02020603050405020304" pitchFamily="18" charset="0"/>
                <a:cs typeface="Times New Roman" panose="02020603050405020304" pitchFamily="18" charset="0"/>
              </a:rPr>
              <a:t>in</a:t>
            </a:r>
            <a:r>
              <a:rPr lang="en-US" altLang="zh-CN" sz="2200" i="1" dirty="0" err="1">
                <a:latin typeface="Times New Roman" panose="02020603050405020304" pitchFamily="18" charset="0"/>
                <a:cs typeface="Times New Roman" panose="02020603050405020304" pitchFamily="18" charset="0"/>
              </a:rPr>
              <a:t>exp</a:t>
            </a:r>
            <a:r>
              <a:rPr lang="en-US" altLang="zh-CN" sz="2200" dirty="0">
                <a:latin typeface="Times New Roman" panose="02020603050405020304" pitchFamily="18" charset="0"/>
                <a:cs typeface="Times New Roman" panose="02020603050405020304" pitchFamily="18" charset="0"/>
              </a:rPr>
              <a:t>[</a:t>
            </a:r>
            <a:r>
              <a:rPr lang="en-US" altLang="zh-CN" sz="2200" i="1" dirty="0">
                <a:latin typeface="Times New Roman" panose="02020603050405020304" pitchFamily="18" charset="0"/>
                <a:cs typeface="Times New Roman" panose="02020603050405020304" pitchFamily="18" charset="0"/>
              </a:rPr>
              <a:t>g(</a:t>
            </a:r>
            <a:r>
              <a:rPr lang="el-GR" altLang="zh-CN" sz="2200" i="1" dirty="0">
                <a:latin typeface="Times New Roman" panose="02020603050405020304" pitchFamily="18" charset="0"/>
                <a:cs typeface="Times New Roman" panose="02020603050405020304" pitchFamily="18" charset="0"/>
              </a:rPr>
              <a:t>ω</a:t>
            </a:r>
            <a:r>
              <a:rPr lang="en-US" altLang="zh-CN" sz="2200" i="1" dirty="0">
                <a:latin typeface="Times New Roman" panose="02020603050405020304" pitchFamily="18" charset="0"/>
                <a:cs typeface="Times New Roman" panose="02020603050405020304" pitchFamily="18" charset="0"/>
              </a:rPr>
              <a:t>)L</a:t>
            </a:r>
            <a:r>
              <a:rPr lang="en-US" altLang="zh-CN" sz="2200" dirty="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7C419609-7BDA-448B-AF57-186AC04042E3}"/>
              </a:ext>
            </a:extLst>
          </p:cNvPr>
          <p:cNvSpPr txBox="1"/>
          <p:nvPr/>
        </p:nvSpPr>
        <p:spPr>
          <a:xfrm>
            <a:off x="980239" y="4149080"/>
            <a:ext cx="3589444" cy="535916"/>
          </a:xfrm>
          <a:prstGeom prst="rect">
            <a:avLst/>
          </a:prstGeom>
          <a:noFill/>
        </p:spPr>
        <p:txBody>
          <a:bodyPr wrap="none" rtlCol="0">
            <a:spAutoFit/>
          </a:bodyPr>
          <a:lstStyle/>
          <a:p>
            <a:pPr>
              <a:lnSpc>
                <a:spcPct val="150000"/>
              </a:lnSpc>
            </a:pPr>
            <a:r>
              <a:rPr lang="zh-CN" altLang="en-US" sz="2200" b="1" dirty="0">
                <a:latin typeface="Times New Roman" panose="02020603050405020304" pitchFamily="18" charset="0"/>
                <a:cs typeface="Times New Roman" panose="02020603050405020304" pitchFamily="18" charset="0"/>
              </a:rPr>
              <a:t>因此、光放大器的增益为，</a:t>
            </a:r>
          </a:p>
        </p:txBody>
      </p:sp>
      <p:pic>
        <p:nvPicPr>
          <p:cNvPr id="14" name="图片 13">
            <a:extLst>
              <a:ext uri="{FF2B5EF4-FFF2-40B4-BE49-F238E27FC236}">
                <a16:creationId xmlns:a16="http://schemas.microsoft.com/office/drawing/2014/main" id="{F214826E-E0F5-42CE-BCE5-D03E1AB9E303}"/>
              </a:ext>
            </a:extLst>
          </p:cNvPr>
          <p:cNvPicPr>
            <a:picLocks noChangeAspect="1"/>
          </p:cNvPicPr>
          <p:nvPr/>
        </p:nvPicPr>
        <p:blipFill>
          <a:blip r:embed="rId5"/>
          <a:stretch>
            <a:fillRect/>
          </a:stretch>
        </p:blipFill>
        <p:spPr>
          <a:xfrm>
            <a:off x="2570876" y="4667225"/>
            <a:ext cx="4162425" cy="561975"/>
          </a:xfrm>
          <a:prstGeom prst="rect">
            <a:avLst/>
          </a:prstGeom>
        </p:spPr>
      </p:pic>
      <p:sp>
        <p:nvSpPr>
          <p:cNvPr id="24" name="文本框 23">
            <a:extLst>
              <a:ext uri="{FF2B5EF4-FFF2-40B4-BE49-F238E27FC236}">
                <a16:creationId xmlns:a16="http://schemas.microsoft.com/office/drawing/2014/main" id="{1536C202-2E71-45BF-B411-E5C6ED43D3BC}"/>
              </a:ext>
            </a:extLst>
          </p:cNvPr>
          <p:cNvSpPr txBox="1"/>
          <p:nvPr/>
        </p:nvSpPr>
        <p:spPr>
          <a:xfrm>
            <a:off x="906381" y="5301208"/>
            <a:ext cx="7338027" cy="901144"/>
          </a:xfrm>
          <a:prstGeom prst="rect">
            <a:avLst/>
          </a:prstGeom>
          <a:noFill/>
          <a:ln w="19050">
            <a:noFill/>
          </a:ln>
        </p:spPr>
        <p:txBody>
          <a:bodyPr wrap="square" rtlCol="0">
            <a:spAutoFit/>
          </a:bodyPr>
          <a:lstStyle/>
          <a:p>
            <a:pPr>
              <a:lnSpc>
                <a:spcPct val="120000"/>
              </a:lnSpc>
            </a:pPr>
            <a:r>
              <a:rPr lang="zh-CN" altLang="en-US" sz="2300" b="1" dirty="0">
                <a:latin typeface="Times New Roman" panose="02020603050405020304" pitchFamily="18" charset="0"/>
                <a:cs typeface="Times New Roman" panose="02020603050405020304" pitchFamily="18" charset="0"/>
              </a:rPr>
              <a:t>表明放大器的</a:t>
            </a:r>
            <a:r>
              <a:rPr lang="zh-CN" altLang="en-US" sz="2300" b="1" i="1" dirty="0">
                <a:solidFill>
                  <a:srgbClr val="FFC000"/>
                </a:solidFill>
                <a:latin typeface="Times New Roman" panose="02020603050405020304" pitchFamily="18" charset="0"/>
                <a:cs typeface="Times New Roman" panose="02020603050405020304" pitchFamily="18" charset="0"/>
              </a:rPr>
              <a:t>增益</a:t>
            </a:r>
            <a:r>
              <a:rPr lang="en-US" altLang="zh-CN" sz="2300" b="1" i="1" dirty="0">
                <a:solidFill>
                  <a:srgbClr val="FFC000"/>
                </a:solidFill>
                <a:latin typeface="Times New Roman" panose="02020603050405020304" pitchFamily="18" charset="0"/>
                <a:cs typeface="Times New Roman" panose="02020603050405020304" pitchFamily="18" charset="0"/>
              </a:rPr>
              <a:t>G(</a:t>
            </a:r>
            <a:r>
              <a:rPr lang="el-GR" altLang="zh-CN" sz="2300" b="1" i="1" dirty="0">
                <a:solidFill>
                  <a:srgbClr val="FFC000"/>
                </a:solidFill>
                <a:latin typeface="Times New Roman" panose="02020603050405020304" pitchFamily="18" charset="0"/>
                <a:ea typeface="仿宋" panose="02010609060101010101" pitchFamily="49" charset="-122"/>
                <a:cs typeface="Times New Roman" panose="02020603050405020304" pitchFamily="18" charset="0"/>
              </a:rPr>
              <a:t>ω</a:t>
            </a:r>
            <a:r>
              <a:rPr lang="en-US" altLang="zh-CN" sz="2300" b="1" i="1" dirty="0">
                <a:solidFill>
                  <a:srgbClr val="FFC000"/>
                </a:solidFill>
                <a:latin typeface="Times New Roman" panose="02020603050405020304" pitchFamily="18" charset="0"/>
                <a:cs typeface="Times New Roman" panose="02020603050405020304" pitchFamily="18" charset="0"/>
              </a:rPr>
              <a:t>)</a:t>
            </a:r>
            <a:r>
              <a:rPr lang="zh-CN" altLang="en-US" sz="2300" b="1" dirty="0">
                <a:latin typeface="Times New Roman" panose="02020603050405020304" pitchFamily="18" charset="0"/>
                <a:cs typeface="Times New Roman" panose="02020603050405020304" pitchFamily="18" charset="0"/>
              </a:rPr>
              <a:t>与介质</a:t>
            </a:r>
            <a:r>
              <a:rPr lang="zh-CN" altLang="en-US" sz="2300" b="1" i="1" dirty="0">
                <a:solidFill>
                  <a:srgbClr val="FFC000"/>
                </a:solidFill>
                <a:latin typeface="Times New Roman" panose="02020603050405020304" pitchFamily="18" charset="0"/>
                <a:cs typeface="Times New Roman" panose="02020603050405020304" pitchFamily="18" charset="0"/>
              </a:rPr>
              <a:t>增益</a:t>
            </a:r>
            <a:r>
              <a:rPr lang="en-US" altLang="zh-CN" sz="2300" b="1" i="1" dirty="0">
                <a:solidFill>
                  <a:srgbClr val="FFC000"/>
                </a:solidFill>
                <a:latin typeface="Times New Roman" panose="02020603050405020304" pitchFamily="18" charset="0"/>
                <a:cs typeface="Times New Roman" panose="02020603050405020304" pitchFamily="18" charset="0"/>
              </a:rPr>
              <a:t>g(</a:t>
            </a:r>
            <a:r>
              <a:rPr lang="el-GR" altLang="zh-CN" sz="2300" b="1" i="1" dirty="0">
                <a:solidFill>
                  <a:srgbClr val="FFC000"/>
                </a:solidFill>
                <a:latin typeface="Times New Roman" panose="02020603050405020304" pitchFamily="18" charset="0"/>
                <a:ea typeface="仿宋" panose="02010609060101010101" pitchFamily="49" charset="-122"/>
                <a:cs typeface="Times New Roman" panose="02020603050405020304" pitchFamily="18" charset="0"/>
              </a:rPr>
              <a:t>ω</a:t>
            </a:r>
            <a:r>
              <a:rPr lang="en-US" altLang="zh-CN" sz="2300" b="1" i="1" dirty="0">
                <a:solidFill>
                  <a:srgbClr val="FFC000"/>
                </a:solidFill>
                <a:latin typeface="Times New Roman" panose="02020603050405020304" pitchFamily="18" charset="0"/>
                <a:cs typeface="Times New Roman" panose="02020603050405020304" pitchFamily="18" charset="0"/>
              </a:rPr>
              <a:t>)</a:t>
            </a:r>
            <a:r>
              <a:rPr lang="zh-CN" altLang="en-US" sz="2300" b="1" dirty="0">
                <a:latin typeface="Times New Roman" panose="02020603050405020304" pitchFamily="18" charset="0"/>
                <a:cs typeface="Times New Roman" panose="02020603050405020304" pitchFamily="18" charset="0"/>
              </a:rPr>
              <a:t>之间为指数依存关系，当</a:t>
            </a:r>
            <a:r>
              <a:rPr lang="el-GR" altLang="zh-CN" sz="2300" b="1" i="1" dirty="0">
                <a:solidFill>
                  <a:srgbClr val="FFFF00"/>
                </a:solidFill>
                <a:latin typeface="Times New Roman" panose="02020603050405020304" pitchFamily="18" charset="0"/>
                <a:cs typeface="Times New Roman" panose="02020603050405020304" pitchFamily="18" charset="0"/>
              </a:rPr>
              <a:t>ω</a:t>
            </a:r>
            <a:r>
              <a:rPr lang="zh-CN" altLang="en-US" sz="2300" b="1" dirty="0">
                <a:latin typeface="Times New Roman" panose="02020603050405020304" pitchFamily="18" charset="0"/>
                <a:cs typeface="Times New Roman" panose="02020603050405020304" pitchFamily="18" charset="0"/>
              </a:rPr>
              <a:t>偏离</a:t>
            </a:r>
            <a:r>
              <a:rPr lang="el-GR" altLang="zh-CN" sz="2300" b="1" i="1" dirty="0">
                <a:solidFill>
                  <a:srgbClr val="FFFF00"/>
                </a:solidFill>
                <a:latin typeface="Times New Roman" panose="02020603050405020304" pitchFamily="18" charset="0"/>
                <a:cs typeface="Times New Roman" panose="02020603050405020304" pitchFamily="18" charset="0"/>
              </a:rPr>
              <a:t>ω</a:t>
            </a:r>
            <a:r>
              <a:rPr lang="en-US" altLang="zh-CN" sz="2300" b="1" i="1" baseline="-25000" dirty="0">
                <a:solidFill>
                  <a:srgbClr val="FFFF00"/>
                </a:solidFill>
                <a:latin typeface="Times New Roman" panose="02020603050405020304" pitchFamily="18" charset="0"/>
                <a:cs typeface="Times New Roman" panose="02020603050405020304" pitchFamily="18" charset="0"/>
              </a:rPr>
              <a:t>0</a:t>
            </a:r>
            <a:r>
              <a:rPr lang="zh-CN" altLang="en-US" sz="2300" b="1" dirty="0">
                <a:latin typeface="Times New Roman" panose="02020603050405020304" pitchFamily="18" charset="0"/>
                <a:cs typeface="Times New Roman" panose="02020603050405020304" pitchFamily="18" charset="0"/>
              </a:rPr>
              <a:t>时，</a:t>
            </a:r>
            <a:r>
              <a:rPr lang="en-US" altLang="zh-CN" sz="2300" b="1" i="1" dirty="0">
                <a:solidFill>
                  <a:srgbClr val="FFFF00"/>
                </a:solidFill>
                <a:latin typeface="Times New Roman" panose="02020603050405020304" pitchFamily="18" charset="0"/>
                <a:cs typeface="Times New Roman" panose="02020603050405020304" pitchFamily="18" charset="0"/>
              </a:rPr>
              <a:t>G(</a:t>
            </a:r>
            <a:r>
              <a:rPr lang="el-GR" altLang="zh-CN" sz="2300" b="1" i="1" dirty="0">
                <a:solidFill>
                  <a:srgbClr val="FFFF00"/>
                </a:solidFill>
                <a:latin typeface="Times New Roman" panose="02020603050405020304" pitchFamily="18" charset="0"/>
                <a:cs typeface="Times New Roman" panose="02020603050405020304" pitchFamily="18" charset="0"/>
              </a:rPr>
              <a:t>ω</a:t>
            </a:r>
            <a:r>
              <a:rPr lang="en-US" altLang="zh-CN" sz="2300" b="1" i="1" dirty="0">
                <a:solidFill>
                  <a:srgbClr val="FFFF00"/>
                </a:solidFill>
                <a:latin typeface="Times New Roman" panose="02020603050405020304" pitchFamily="18" charset="0"/>
                <a:cs typeface="Times New Roman" panose="02020603050405020304" pitchFamily="18" charset="0"/>
              </a:rPr>
              <a:t>)</a:t>
            </a:r>
            <a:r>
              <a:rPr lang="zh-CN" altLang="en-US" sz="2300" b="1" dirty="0">
                <a:latin typeface="Times New Roman" panose="02020603050405020304" pitchFamily="18" charset="0"/>
                <a:cs typeface="Times New Roman" panose="02020603050405020304" pitchFamily="18" charset="0"/>
              </a:rPr>
              <a:t>下降的比</a:t>
            </a:r>
            <a:r>
              <a:rPr lang="en-US" altLang="zh-CN" sz="2300" b="1" i="1" dirty="0">
                <a:solidFill>
                  <a:srgbClr val="FFFF00"/>
                </a:solidFill>
                <a:latin typeface="Times New Roman" panose="02020603050405020304" pitchFamily="18" charset="0"/>
                <a:cs typeface="Times New Roman" panose="02020603050405020304" pitchFamily="18" charset="0"/>
              </a:rPr>
              <a:t>g(</a:t>
            </a:r>
            <a:r>
              <a:rPr lang="el-GR" altLang="zh-CN" sz="2300" b="1" i="1" dirty="0">
                <a:solidFill>
                  <a:srgbClr val="FFFF00"/>
                </a:solidFill>
                <a:latin typeface="Times New Roman" panose="02020603050405020304" pitchFamily="18" charset="0"/>
                <a:cs typeface="Times New Roman" panose="02020603050405020304" pitchFamily="18" charset="0"/>
              </a:rPr>
              <a:t>ω</a:t>
            </a:r>
            <a:r>
              <a:rPr lang="en-US" altLang="zh-CN" sz="2300" b="1" i="1" dirty="0">
                <a:solidFill>
                  <a:srgbClr val="FFFF00"/>
                </a:solidFill>
                <a:latin typeface="Times New Roman" panose="02020603050405020304" pitchFamily="18" charset="0"/>
                <a:cs typeface="Times New Roman" panose="02020603050405020304" pitchFamily="18" charset="0"/>
              </a:rPr>
              <a:t>)</a:t>
            </a:r>
            <a:r>
              <a:rPr lang="zh-CN" altLang="en-US" sz="2300" b="1" dirty="0">
                <a:latin typeface="Times New Roman" panose="02020603050405020304" pitchFamily="18" charset="0"/>
                <a:cs typeface="Times New Roman" panose="02020603050405020304" pitchFamily="18" charset="0"/>
              </a:rPr>
              <a:t>快得多。</a:t>
            </a:r>
          </a:p>
        </p:txBody>
      </p:sp>
      <p:cxnSp>
        <p:nvCxnSpPr>
          <p:cNvPr id="15" name="直接连接符 14">
            <a:extLst>
              <a:ext uri="{FF2B5EF4-FFF2-40B4-BE49-F238E27FC236}">
                <a16:creationId xmlns:a16="http://schemas.microsoft.com/office/drawing/2014/main" id="{AA60417F-4A36-4A20-8B74-CE95A4EFC112}"/>
              </a:ext>
            </a:extLst>
          </p:cNvPr>
          <p:cNvCxnSpPr/>
          <p:nvPr/>
        </p:nvCxnSpPr>
        <p:spPr>
          <a:xfrm>
            <a:off x="179512" y="540739"/>
            <a:ext cx="475200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22ED3FEF-0A22-4E56-885F-4D6243CA415B}"/>
              </a:ext>
            </a:extLst>
          </p:cNvPr>
          <p:cNvSpPr>
            <a:spLocks noChangeAspect="1"/>
          </p:cNvSpPr>
          <p:nvPr/>
        </p:nvSpPr>
        <p:spPr>
          <a:xfrm>
            <a:off x="539552" y="836712"/>
            <a:ext cx="215900" cy="2159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矩形 16">
            <a:extLst>
              <a:ext uri="{FF2B5EF4-FFF2-40B4-BE49-F238E27FC236}">
                <a16:creationId xmlns:a16="http://schemas.microsoft.com/office/drawing/2014/main" id="{32295331-63FD-4259-8577-5F69AE7821D0}"/>
              </a:ext>
            </a:extLst>
          </p:cNvPr>
          <p:cNvSpPr>
            <a:spLocks noChangeAspect="1"/>
          </p:cNvSpPr>
          <p:nvPr/>
        </p:nvSpPr>
        <p:spPr>
          <a:xfrm>
            <a:off x="611684" y="2710830"/>
            <a:ext cx="215900" cy="2159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矩形 17">
            <a:extLst>
              <a:ext uri="{FF2B5EF4-FFF2-40B4-BE49-F238E27FC236}">
                <a16:creationId xmlns:a16="http://schemas.microsoft.com/office/drawing/2014/main" id="{FE1EE941-084A-4B31-B3AF-92A62BA1EBC0}"/>
              </a:ext>
            </a:extLst>
          </p:cNvPr>
          <p:cNvSpPr>
            <a:spLocks noChangeAspect="1"/>
          </p:cNvSpPr>
          <p:nvPr/>
        </p:nvSpPr>
        <p:spPr>
          <a:xfrm>
            <a:off x="683568" y="4356633"/>
            <a:ext cx="215900" cy="2159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矩形: 圆角 3">
            <a:extLst>
              <a:ext uri="{FF2B5EF4-FFF2-40B4-BE49-F238E27FC236}">
                <a16:creationId xmlns:a16="http://schemas.microsoft.com/office/drawing/2014/main" id="{199E5DF1-3AEF-4B50-B958-9D4669F3476E}"/>
              </a:ext>
            </a:extLst>
          </p:cNvPr>
          <p:cNvSpPr/>
          <p:nvPr/>
        </p:nvSpPr>
        <p:spPr>
          <a:xfrm>
            <a:off x="899468" y="5301208"/>
            <a:ext cx="7200924" cy="874228"/>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星形: 四角 20">
            <a:extLst>
              <a:ext uri="{FF2B5EF4-FFF2-40B4-BE49-F238E27FC236}">
                <a16:creationId xmlns:a16="http://schemas.microsoft.com/office/drawing/2014/main" id="{37917457-0349-4907-B053-55FE3C9EEA22}"/>
              </a:ext>
            </a:extLst>
          </p:cNvPr>
          <p:cNvSpPr/>
          <p:nvPr/>
        </p:nvSpPr>
        <p:spPr>
          <a:xfrm>
            <a:off x="899592" y="1988840"/>
            <a:ext cx="432048" cy="360040"/>
          </a:xfrm>
          <a:prstGeom prst="star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500" fill="hold"/>
                                        <p:tgtEl>
                                          <p:spTgt spid="18"/>
                                        </p:tgtEl>
                                        <p:attrNameLst>
                                          <p:attrName>ppt_x</p:attrName>
                                        </p:attrNameLst>
                                      </p:cBhvr>
                                      <p:tavLst>
                                        <p:tav tm="0">
                                          <p:val>
                                            <p:strVal val="#ppt_x"/>
                                          </p:val>
                                        </p:tav>
                                        <p:tav tm="100000">
                                          <p:val>
                                            <p:strVal val="#ppt_x"/>
                                          </p:val>
                                        </p:tav>
                                      </p:tavLst>
                                    </p:anim>
                                    <p:anim calcmode="lin" valueType="num">
                                      <p:cBhvr additive="base">
                                        <p:cTn id="33" dur="500" fill="hold"/>
                                        <p:tgtEl>
                                          <p:spTgt spid="18"/>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fill="hold"/>
                                        <p:tgtEl>
                                          <p:spTgt spid="22"/>
                                        </p:tgtEl>
                                        <p:attrNameLst>
                                          <p:attrName>ppt_x</p:attrName>
                                        </p:attrNameLst>
                                      </p:cBhvr>
                                      <p:tavLst>
                                        <p:tav tm="0">
                                          <p:val>
                                            <p:strVal val="#ppt_x"/>
                                          </p:val>
                                        </p:tav>
                                        <p:tav tm="100000">
                                          <p:val>
                                            <p:strVal val="#ppt_x"/>
                                          </p:val>
                                        </p:tav>
                                      </p:tavLst>
                                    </p:anim>
                                    <p:anim calcmode="lin" valueType="num">
                                      <p:cBhvr additive="base">
                                        <p:cTn id="37" dur="500" fill="hold"/>
                                        <p:tgtEl>
                                          <p:spTgt spid="22"/>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ppt_x"/>
                                          </p:val>
                                        </p:tav>
                                        <p:tav tm="100000">
                                          <p:val>
                                            <p:strVal val="#ppt_x"/>
                                          </p:val>
                                        </p:tav>
                                      </p:tavLst>
                                    </p:anim>
                                    <p:anim calcmode="lin" valueType="num">
                                      <p:cBhvr additive="base">
                                        <p:cTn id="4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1000"/>
                                        <p:tgtEl>
                                          <p:spTgt spid="24"/>
                                        </p:tgtEl>
                                      </p:cBhvr>
                                    </p:animEffect>
                                    <p:anim calcmode="lin" valueType="num">
                                      <p:cBhvr>
                                        <p:cTn id="47" dur="1000" fill="hold"/>
                                        <p:tgtEl>
                                          <p:spTgt spid="24"/>
                                        </p:tgtEl>
                                        <p:attrNameLst>
                                          <p:attrName>ppt_x</p:attrName>
                                        </p:attrNameLst>
                                      </p:cBhvr>
                                      <p:tavLst>
                                        <p:tav tm="0">
                                          <p:val>
                                            <p:strVal val="#ppt_x"/>
                                          </p:val>
                                        </p:tav>
                                        <p:tav tm="100000">
                                          <p:val>
                                            <p:strVal val="#ppt_x"/>
                                          </p:val>
                                        </p:tav>
                                      </p:tavLst>
                                    </p:anim>
                                    <p:anim calcmode="lin" valueType="num">
                                      <p:cBhvr>
                                        <p:cTn id="48" dur="1000" fill="hold"/>
                                        <p:tgtEl>
                                          <p:spTgt spid="24"/>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fade">
                                      <p:cBhvr>
                                        <p:cTn id="51" dur="1000"/>
                                        <p:tgtEl>
                                          <p:spTgt spid="4"/>
                                        </p:tgtEl>
                                      </p:cBhvr>
                                    </p:animEffect>
                                    <p:anim calcmode="lin" valueType="num">
                                      <p:cBhvr>
                                        <p:cTn id="52" dur="1000" fill="hold"/>
                                        <p:tgtEl>
                                          <p:spTgt spid="4"/>
                                        </p:tgtEl>
                                        <p:attrNameLst>
                                          <p:attrName>ppt_x</p:attrName>
                                        </p:attrNameLst>
                                      </p:cBhvr>
                                      <p:tavLst>
                                        <p:tav tm="0">
                                          <p:val>
                                            <p:strVal val="#ppt_x"/>
                                          </p:val>
                                        </p:tav>
                                        <p:tav tm="100000">
                                          <p:val>
                                            <p:strVal val="#ppt_x"/>
                                          </p:val>
                                        </p:tav>
                                      </p:tavLst>
                                    </p:anim>
                                    <p:anim calcmode="lin" valueType="num">
                                      <p:cBhvr>
                                        <p:cTn id="5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0" grpId="0"/>
      <p:bldP spid="12" grpId="0"/>
      <p:bldP spid="22" grpId="0"/>
      <p:bldP spid="24" grpId="0"/>
      <p:bldP spid="17" grpId="0" animBg="1"/>
      <p:bldP spid="18" grpId="0" animBg="1"/>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252E48C-C453-408C-BB7B-C62B04A01D4B}"/>
              </a:ext>
            </a:extLst>
          </p:cNvPr>
          <p:cNvSpPr txBox="1"/>
          <p:nvPr/>
        </p:nvSpPr>
        <p:spPr>
          <a:xfrm>
            <a:off x="107504" y="260648"/>
            <a:ext cx="2864887" cy="492443"/>
          </a:xfrm>
          <a:prstGeom prst="rect">
            <a:avLst/>
          </a:prstGeom>
          <a:noFill/>
        </p:spPr>
        <p:txBody>
          <a:bodyPr wrap="none" rtlCol="0">
            <a:spAutoFit/>
          </a:bodyPr>
          <a:lstStyle/>
          <a:p>
            <a:r>
              <a:rPr lang="zh-CN" altLang="en-US" sz="2600" b="1" dirty="0">
                <a:solidFill>
                  <a:srgbClr val="FFFF00"/>
                </a:solidFill>
                <a:latin typeface="Times New Roman" panose="02020603050405020304" pitchFamily="18" charset="0"/>
                <a:cs typeface="Times New Roman" panose="02020603050405020304" pitchFamily="18" charset="0"/>
              </a:rPr>
              <a:t>上一章知识回顾：</a:t>
            </a:r>
          </a:p>
        </p:txBody>
      </p:sp>
      <p:sp>
        <p:nvSpPr>
          <p:cNvPr id="6" name="灯片编号占位符 5">
            <a:extLst>
              <a:ext uri="{FF2B5EF4-FFF2-40B4-BE49-F238E27FC236}">
                <a16:creationId xmlns:a16="http://schemas.microsoft.com/office/drawing/2014/main" id="{062D0E06-09BD-4380-B371-58438A32AEF1}"/>
              </a:ext>
            </a:extLst>
          </p:cNvPr>
          <p:cNvSpPr>
            <a:spLocks noGrp="1"/>
          </p:cNvSpPr>
          <p:nvPr>
            <p:ph type="sldNum" sz="quarter" idx="4"/>
          </p:nvPr>
        </p:nvSpPr>
        <p:spPr/>
        <p:txBody>
          <a:bodyPr/>
          <a:lstStyle/>
          <a:p>
            <a:fld id="{2336114B-F405-4998-A42A-19272ABB219D}" type="slidenum">
              <a:rPr lang="en-US" altLang="zh-CN" smtClean="0"/>
              <a:pPr/>
              <a:t>2</a:t>
            </a:fld>
            <a:endParaRPr lang="en-US" altLang="zh-CN"/>
          </a:p>
        </p:txBody>
      </p:sp>
      <p:sp>
        <p:nvSpPr>
          <p:cNvPr id="2" name="文本框 1">
            <a:extLst>
              <a:ext uri="{FF2B5EF4-FFF2-40B4-BE49-F238E27FC236}">
                <a16:creationId xmlns:a16="http://schemas.microsoft.com/office/drawing/2014/main" id="{2E18D5BD-D1A1-4634-AA23-28845350A97C}"/>
              </a:ext>
            </a:extLst>
          </p:cNvPr>
          <p:cNvSpPr txBox="1"/>
          <p:nvPr/>
        </p:nvSpPr>
        <p:spPr>
          <a:xfrm>
            <a:off x="395536" y="836712"/>
            <a:ext cx="5551520"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3</a:t>
            </a:r>
            <a:r>
              <a:rPr lang="zh-CN" altLang="en-US" sz="2400" b="1" dirty="0">
                <a:latin typeface="Times New Roman" panose="02020603050405020304" pitchFamily="18" charset="0"/>
                <a:cs typeface="Times New Roman" panose="02020603050405020304" pitchFamily="18" charset="0"/>
              </a:rPr>
              <a:t>、 光接收机的</a:t>
            </a:r>
            <a:r>
              <a:rPr lang="zh-CN" altLang="en-US" sz="2400" b="1" dirty="0">
                <a:solidFill>
                  <a:srgbClr val="FFFF00"/>
                </a:solidFill>
                <a:latin typeface="Times New Roman" panose="02020603050405020304" pitchFamily="18" charset="0"/>
                <a:cs typeface="Times New Roman" panose="02020603050405020304" pitchFamily="18" charset="0"/>
              </a:rPr>
              <a:t>噪声特性</a:t>
            </a:r>
            <a:r>
              <a:rPr lang="zh-CN" altLang="en-US" sz="2400" b="1" dirty="0">
                <a:latin typeface="Times New Roman" panose="02020603050405020304" pitchFamily="18" charset="0"/>
                <a:cs typeface="Times New Roman" panose="02020603050405020304" pitchFamily="18" charset="0"/>
              </a:rPr>
              <a:t>，</a:t>
            </a:r>
            <a:r>
              <a:rPr lang="zh-CN" altLang="en-US" sz="2400" b="1" dirty="0">
                <a:solidFill>
                  <a:srgbClr val="FFFF00"/>
                </a:solidFill>
                <a:latin typeface="Times New Roman" panose="02020603050405020304" pitchFamily="18" charset="0"/>
                <a:cs typeface="Times New Roman" panose="02020603050405020304" pitchFamily="18" charset="0"/>
              </a:rPr>
              <a:t>信噪比</a:t>
            </a:r>
            <a:r>
              <a:rPr lang="en-US" altLang="zh-CN" sz="2400" b="1" i="1" dirty="0">
                <a:solidFill>
                  <a:srgbClr val="FFFF00"/>
                </a:solidFill>
                <a:latin typeface="Times New Roman" panose="02020603050405020304" pitchFamily="18" charset="0"/>
                <a:cs typeface="Times New Roman" panose="02020603050405020304" pitchFamily="18" charset="0"/>
              </a:rPr>
              <a:t>(SNR</a:t>
            </a:r>
            <a:r>
              <a:rPr lang="en-US" altLang="zh-CN" sz="2400" b="1" dirty="0">
                <a:solidFill>
                  <a:srgbClr val="FFFF00"/>
                </a:solidFill>
                <a:latin typeface="Times New Roman" panose="02020603050405020304" pitchFamily="18" charset="0"/>
                <a:cs typeface="Times New Roman" panose="02020603050405020304" pitchFamily="18" charset="0"/>
              </a:rPr>
              <a:t>)</a:t>
            </a:r>
            <a:endParaRPr lang="zh-CN" altLang="en-US" sz="2400" b="1" dirty="0">
              <a:solidFill>
                <a:srgbClr val="FFFF00"/>
              </a:solidFill>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488DBBD7-6A2F-48D8-9B97-3C4307DEB2A4}"/>
              </a:ext>
            </a:extLst>
          </p:cNvPr>
          <p:cNvSpPr txBox="1"/>
          <p:nvPr/>
        </p:nvSpPr>
        <p:spPr>
          <a:xfrm>
            <a:off x="899592" y="1413937"/>
            <a:ext cx="4257897" cy="430887"/>
          </a:xfrm>
          <a:prstGeom prst="rect">
            <a:avLst/>
          </a:prstGeom>
          <a:noFill/>
        </p:spPr>
        <p:txBody>
          <a:bodyPr wrap="none" rtlCol="0">
            <a:spAutoFit/>
          </a:bodyPr>
          <a:lstStyle/>
          <a:p>
            <a:r>
              <a:rPr lang="en-US" altLang="zh-CN" sz="2200" b="1" i="1" dirty="0">
                <a:solidFill>
                  <a:srgbClr val="FFC000"/>
                </a:solidFill>
                <a:latin typeface="Times New Roman" panose="02020603050405020304" pitchFamily="18" charset="0"/>
                <a:cs typeface="Times New Roman" panose="02020603050405020304" pitchFamily="18" charset="0"/>
              </a:rPr>
              <a:t>PIN</a:t>
            </a:r>
            <a:r>
              <a:rPr lang="zh-CN" altLang="en-US" sz="2200" b="1" dirty="0">
                <a:latin typeface="Times New Roman" panose="02020603050405020304" pitchFamily="18" charset="0"/>
                <a:cs typeface="Times New Roman" panose="02020603050405020304" pitchFamily="18" charset="0"/>
              </a:rPr>
              <a:t>和</a:t>
            </a:r>
            <a:r>
              <a:rPr lang="en-US" altLang="zh-CN" sz="2200" b="1" i="1" dirty="0">
                <a:solidFill>
                  <a:srgbClr val="FFC000"/>
                </a:solidFill>
                <a:latin typeface="Times New Roman" panose="02020603050405020304" pitchFamily="18" charset="0"/>
                <a:cs typeface="Times New Roman" panose="02020603050405020304" pitchFamily="18" charset="0"/>
              </a:rPr>
              <a:t>APD</a:t>
            </a:r>
            <a:r>
              <a:rPr lang="zh-CN" altLang="en-US" sz="2200" b="1" dirty="0">
                <a:latin typeface="Times New Roman" panose="02020603050405020304" pitchFamily="18" charset="0"/>
                <a:cs typeface="Times New Roman" panose="02020603050405020304" pitchFamily="18" charset="0"/>
              </a:rPr>
              <a:t>接收机的信噪比</a:t>
            </a:r>
            <a:r>
              <a:rPr lang="en-US" altLang="zh-CN" sz="2200" b="1" dirty="0">
                <a:latin typeface="Times New Roman" panose="02020603050405020304" pitchFamily="18" charset="0"/>
                <a:cs typeface="Times New Roman" panose="02020603050405020304" pitchFamily="18" charset="0"/>
              </a:rPr>
              <a:t>(</a:t>
            </a:r>
            <a:r>
              <a:rPr lang="en-US" altLang="zh-CN" sz="2200" b="1" i="1" dirty="0">
                <a:solidFill>
                  <a:srgbClr val="FFC000"/>
                </a:solidFill>
                <a:latin typeface="Times New Roman" panose="02020603050405020304" pitchFamily="18" charset="0"/>
                <a:cs typeface="Times New Roman" panose="02020603050405020304" pitchFamily="18" charset="0"/>
              </a:rPr>
              <a:t>SNR</a:t>
            </a:r>
            <a:r>
              <a:rPr lang="en-US" altLang="zh-CN" sz="2200" b="1" dirty="0">
                <a:latin typeface="Times New Roman" panose="02020603050405020304" pitchFamily="18" charset="0"/>
                <a:cs typeface="Times New Roman" panose="02020603050405020304" pitchFamily="18" charset="0"/>
              </a:rPr>
              <a:t>)</a:t>
            </a:r>
            <a:endParaRPr lang="zh-CN" altLang="en-US" sz="2200" b="1" dirty="0">
              <a:latin typeface="Times New Roman" panose="02020603050405020304" pitchFamily="18" charset="0"/>
              <a:cs typeface="Times New Roman" panose="02020603050405020304" pitchFamily="18" charset="0"/>
            </a:endParaRPr>
          </a:p>
        </p:txBody>
      </p:sp>
      <p:sp>
        <p:nvSpPr>
          <p:cNvPr id="8" name="星形: 四角 7">
            <a:extLst>
              <a:ext uri="{FF2B5EF4-FFF2-40B4-BE49-F238E27FC236}">
                <a16:creationId xmlns:a16="http://schemas.microsoft.com/office/drawing/2014/main" id="{EE8F5751-BA19-4497-91DC-88A300B0A25A}"/>
              </a:ext>
            </a:extLst>
          </p:cNvPr>
          <p:cNvSpPr/>
          <p:nvPr/>
        </p:nvSpPr>
        <p:spPr>
          <a:xfrm>
            <a:off x="539552" y="1412775"/>
            <a:ext cx="360040" cy="350749"/>
          </a:xfrm>
          <a:prstGeom prst="star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F49AF59B-7298-49B6-BFF4-71EFF0CAB9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572" y="1880539"/>
            <a:ext cx="4684713"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2">
            <a:extLst>
              <a:ext uri="{FF2B5EF4-FFF2-40B4-BE49-F238E27FC236}">
                <a16:creationId xmlns:a16="http://schemas.microsoft.com/office/drawing/2014/main" id="{4A6B6ADF-F437-49BA-834F-0D06DD345B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3150405"/>
            <a:ext cx="7416800" cy="919162"/>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FFCA9094-6461-4DF4-9A6F-CA15CACEF6AC}"/>
              </a:ext>
            </a:extLst>
          </p:cNvPr>
          <p:cNvSpPr txBox="1"/>
          <p:nvPr/>
        </p:nvSpPr>
        <p:spPr>
          <a:xfrm>
            <a:off x="755576" y="4365104"/>
            <a:ext cx="8121134" cy="430887"/>
          </a:xfrm>
          <a:prstGeom prst="rect">
            <a:avLst/>
          </a:prstGeom>
          <a:noFill/>
        </p:spPr>
        <p:txBody>
          <a:bodyPr wrap="none" rtlCol="0">
            <a:spAutoFit/>
          </a:bodyPr>
          <a:lstStyle/>
          <a:p>
            <a:r>
              <a:rPr lang="en-US" altLang="zh-CN" sz="2200" b="1" dirty="0">
                <a:latin typeface="Times New Roman" panose="02020603050405020304" pitchFamily="18" charset="0"/>
                <a:ea typeface="+mn-ea"/>
                <a:cs typeface="Times New Roman" panose="02020603050405020304" pitchFamily="18" charset="0"/>
              </a:rPr>
              <a:t>①</a:t>
            </a:r>
            <a:r>
              <a:rPr lang="zh-CN" altLang="en-US" sz="2200" b="1" dirty="0">
                <a:latin typeface="Times New Roman" panose="02020603050405020304" pitchFamily="18" charset="0"/>
                <a:ea typeface="+mn-ea"/>
                <a:cs typeface="Times New Roman" panose="02020603050405020304" pitchFamily="18" charset="0"/>
              </a:rPr>
              <a:t>、</a:t>
            </a:r>
            <a:r>
              <a:rPr lang="zh-CN" altLang="en-US" sz="2200" b="1" dirty="0">
                <a:solidFill>
                  <a:srgbClr val="FFC000"/>
                </a:solidFill>
                <a:latin typeface="Times New Roman" panose="02020603050405020304" pitchFamily="18" charset="0"/>
                <a:ea typeface="+mn-ea"/>
                <a:cs typeface="Times New Roman" panose="02020603050405020304" pitchFamily="18" charset="0"/>
              </a:rPr>
              <a:t>热噪声</a:t>
            </a:r>
            <a:r>
              <a:rPr lang="zh-CN" altLang="en-US" sz="2200" b="1" dirty="0">
                <a:latin typeface="Times New Roman" panose="02020603050405020304" pitchFamily="18" charset="0"/>
                <a:ea typeface="+mn-ea"/>
                <a:cs typeface="Times New Roman" panose="02020603050405020304" pitchFamily="18" charset="0"/>
              </a:rPr>
              <a:t>限制下，</a:t>
            </a:r>
            <a:r>
              <a:rPr lang="en-US" altLang="zh-CN" sz="2200" b="1" i="1" dirty="0">
                <a:solidFill>
                  <a:srgbClr val="FFC000"/>
                </a:solidFill>
                <a:latin typeface="Times New Roman" panose="02020603050405020304" pitchFamily="18" charset="0"/>
                <a:ea typeface="+mn-ea"/>
                <a:cs typeface="Times New Roman" panose="02020603050405020304" pitchFamily="18" charset="0"/>
              </a:rPr>
              <a:t>APD</a:t>
            </a:r>
            <a:r>
              <a:rPr lang="zh-CN" altLang="en-US" sz="2200" b="1" dirty="0">
                <a:latin typeface="Times New Roman" panose="02020603050405020304" pitchFamily="18" charset="0"/>
                <a:ea typeface="+mn-ea"/>
                <a:cs typeface="Times New Roman" panose="02020603050405020304" pitchFamily="18" charset="0"/>
              </a:rPr>
              <a:t>的信噪比比</a:t>
            </a:r>
            <a:r>
              <a:rPr lang="en-US" altLang="zh-CN" sz="2200" b="1" i="1" dirty="0">
                <a:solidFill>
                  <a:srgbClr val="FFC000"/>
                </a:solidFill>
                <a:latin typeface="Times New Roman" panose="02020603050405020304" pitchFamily="18" charset="0"/>
                <a:ea typeface="+mn-ea"/>
                <a:cs typeface="Times New Roman" panose="02020603050405020304" pitchFamily="18" charset="0"/>
              </a:rPr>
              <a:t>PIN</a:t>
            </a:r>
            <a:r>
              <a:rPr lang="zh-CN" altLang="en-US" sz="2200" b="1" dirty="0">
                <a:latin typeface="Times New Roman" panose="02020603050405020304" pitchFamily="18" charset="0"/>
                <a:ea typeface="+mn-ea"/>
                <a:cs typeface="Times New Roman" panose="02020603050405020304" pitchFamily="18" charset="0"/>
              </a:rPr>
              <a:t>提高</a:t>
            </a:r>
            <a:r>
              <a:rPr lang="en-US" altLang="zh-CN" sz="2200" b="1" dirty="0">
                <a:solidFill>
                  <a:srgbClr val="FFFF00"/>
                </a:solidFill>
                <a:latin typeface="Times New Roman" panose="02020603050405020304" pitchFamily="18" charset="0"/>
                <a:ea typeface="+mn-ea"/>
                <a:cs typeface="Times New Roman" panose="02020603050405020304" pitchFamily="18" charset="0"/>
              </a:rPr>
              <a:t>M</a:t>
            </a:r>
            <a:r>
              <a:rPr lang="en-US" altLang="zh-CN" sz="2200" b="1" baseline="30000" dirty="0">
                <a:solidFill>
                  <a:srgbClr val="FFFF00"/>
                </a:solidFill>
                <a:latin typeface="Times New Roman" panose="02020603050405020304" pitchFamily="18" charset="0"/>
                <a:ea typeface="+mn-ea"/>
                <a:cs typeface="Times New Roman" panose="02020603050405020304" pitchFamily="18" charset="0"/>
              </a:rPr>
              <a:t>2</a:t>
            </a:r>
            <a:r>
              <a:rPr lang="zh-CN" altLang="en-US" sz="2200" b="1" dirty="0">
                <a:latin typeface="Times New Roman" panose="02020603050405020304" pitchFamily="18" charset="0"/>
                <a:ea typeface="+mn-ea"/>
                <a:cs typeface="Times New Roman" panose="02020603050405020304" pitchFamily="18" charset="0"/>
              </a:rPr>
              <a:t>倍，更加灵敏；</a:t>
            </a:r>
          </a:p>
        </p:txBody>
      </p:sp>
      <p:sp>
        <p:nvSpPr>
          <p:cNvPr id="12" name="文本框 11">
            <a:extLst>
              <a:ext uri="{FF2B5EF4-FFF2-40B4-BE49-F238E27FC236}">
                <a16:creationId xmlns:a16="http://schemas.microsoft.com/office/drawing/2014/main" id="{8EA0B0EF-6E94-4F30-882D-FAEC33B1CFB7}"/>
              </a:ext>
            </a:extLst>
          </p:cNvPr>
          <p:cNvSpPr txBox="1"/>
          <p:nvPr/>
        </p:nvSpPr>
        <p:spPr>
          <a:xfrm>
            <a:off x="755576" y="4942329"/>
            <a:ext cx="6949338" cy="430887"/>
          </a:xfrm>
          <a:prstGeom prst="rect">
            <a:avLst/>
          </a:prstGeom>
          <a:noFill/>
        </p:spPr>
        <p:txBody>
          <a:bodyPr wrap="none" rtlCol="0">
            <a:spAutoFit/>
          </a:bodyPr>
          <a:lstStyle/>
          <a:p>
            <a:r>
              <a:rPr lang="en-US" altLang="zh-CN" sz="2200" b="1" dirty="0">
                <a:latin typeface="Times New Roman" panose="02020603050405020304" pitchFamily="18" charset="0"/>
                <a:ea typeface="+mn-ea"/>
                <a:cs typeface="Times New Roman" panose="02020603050405020304" pitchFamily="18" charset="0"/>
              </a:rPr>
              <a:t>②</a:t>
            </a:r>
            <a:r>
              <a:rPr lang="zh-CN" altLang="en-US" sz="2200" b="1" dirty="0">
                <a:latin typeface="Times New Roman" panose="02020603050405020304" pitchFamily="18" charset="0"/>
                <a:ea typeface="+mn-ea"/>
                <a:cs typeface="Times New Roman" panose="02020603050405020304" pitchFamily="18" charset="0"/>
              </a:rPr>
              <a:t>、</a:t>
            </a:r>
            <a:r>
              <a:rPr lang="zh-CN" altLang="en-US" sz="2200" b="1" dirty="0">
                <a:solidFill>
                  <a:srgbClr val="FFC000"/>
                </a:solidFill>
                <a:latin typeface="Times New Roman" panose="02020603050405020304" pitchFamily="18" charset="0"/>
                <a:ea typeface="+mn-ea"/>
                <a:cs typeface="Times New Roman" panose="02020603050405020304" pitchFamily="18" charset="0"/>
              </a:rPr>
              <a:t>散粒噪声</a:t>
            </a:r>
            <a:r>
              <a:rPr lang="zh-CN" altLang="en-US" sz="2200" b="1" dirty="0">
                <a:latin typeface="Times New Roman" panose="02020603050405020304" pitchFamily="18" charset="0"/>
                <a:ea typeface="+mn-ea"/>
                <a:cs typeface="Times New Roman" panose="02020603050405020304" pitchFamily="18" charset="0"/>
              </a:rPr>
              <a:t>限制下，</a:t>
            </a:r>
            <a:r>
              <a:rPr lang="en-US" altLang="zh-CN" sz="2200" b="1" i="1" dirty="0">
                <a:solidFill>
                  <a:srgbClr val="FFC000"/>
                </a:solidFill>
                <a:latin typeface="Times New Roman" panose="02020603050405020304" pitchFamily="18" charset="0"/>
                <a:ea typeface="+mn-ea"/>
                <a:cs typeface="Times New Roman" panose="02020603050405020304" pitchFamily="18" charset="0"/>
              </a:rPr>
              <a:t>APD</a:t>
            </a:r>
            <a:r>
              <a:rPr lang="zh-CN" altLang="en-US" sz="2200" b="1" dirty="0">
                <a:latin typeface="Times New Roman" panose="02020603050405020304" pitchFamily="18" charset="0"/>
                <a:ea typeface="+mn-ea"/>
                <a:cs typeface="Times New Roman" panose="02020603050405020304" pitchFamily="18" charset="0"/>
              </a:rPr>
              <a:t>的信噪比比</a:t>
            </a:r>
            <a:r>
              <a:rPr lang="en-US" altLang="zh-CN" sz="2200" b="1" i="1" dirty="0">
                <a:solidFill>
                  <a:srgbClr val="FFC000"/>
                </a:solidFill>
                <a:latin typeface="Times New Roman" panose="02020603050405020304" pitchFamily="18" charset="0"/>
                <a:ea typeface="+mn-ea"/>
                <a:cs typeface="Times New Roman" panose="02020603050405020304" pitchFamily="18" charset="0"/>
              </a:rPr>
              <a:t>PIN</a:t>
            </a:r>
            <a:r>
              <a:rPr lang="zh-CN" altLang="en-US" sz="2200" b="1" dirty="0">
                <a:latin typeface="Times New Roman" panose="02020603050405020304" pitchFamily="18" charset="0"/>
                <a:ea typeface="+mn-ea"/>
                <a:cs typeface="Times New Roman" panose="02020603050405020304" pitchFamily="18" charset="0"/>
              </a:rPr>
              <a:t>降低</a:t>
            </a:r>
            <a:r>
              <a:rPr lang="en-US" altLang="zh-CN" sz="2200" b="1" i="1" dirty="0">
                <a:solidFill>
                  <a:srgbClr val="FFFF00"/>
                </a:solidFill>
                <a:latin typeface="Times New Roman" panose="02020603050405020304" pitchFamily="18" charset="0"/>
                <a:ea typeface="+mn-ea"/>
                <a:cs typeface="Times New Roman" panose="02020603050405020304" pitchFamily="18" charset="0"/>
              </a:rPr>
              <a:t>F</a:t>
            </a:r>
            <a:r>
              <a:rPr lang="en-US" altLang="zh-CN" sz="2200" b="1" baseline="-25000" dirty="0">
                <a:solidFill>
                  <a:srgbClr val="FFFF00"/>
                </a:solidFill>
                <a:latin typeface="Times New Roman" panose="02020603050405020304" pitchFamily="18" charset="0"/>
                <a:ea typeface="+mn-ea"/>
                <a:cs typeface="Times New Roman" panose="02020603050405020304" pitchFamily="18" charset="0"/>
              </a:rPr>
              <a:t>A</a:t>
            </a:r>
            <a:r>
              <a:rPr lang="zh-CN" altLang="en-US" sz="2200" b="1" dirty="0">
                <a:latin typeface="Times New Roman" panose="02020603050405020304" pitchFamily="18" charset="0"/>
                <a:ea typeface="+mn-ea"/>
                <a:cs typeface="Times New Roman" panose="02020603050405020304" pitchFamily="18" charset="0"/>
              </a:rPr>
              <a:t>倍；</a:t>
            </a:r>
          </a:p>
        </p:txBody>
      </p:sp>
    </p:spTree>
    <p:extLst>
      <p:ext uri="{BB962C8B-B14F-4D97-AF65-F5344CB8AC3E}">
        <p14:creationId xmlns:p14="http://schemas.microsoft.com/office/powerpoint/2010/main" val="13104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ChangeArrowheads="1"/>
          </p:cNvSpPr>
          <p:nvPr/>
        </p:nvSpPr>
        <p:spPr bwMode="auto">
          <a:xfrm>
            <a:off x="107504" y="-27384"/>
            <a:ext cx="8208963" cy="706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80000"/>
              </a:lnSpc>
            </a:pPr>
            <a:r>
              <a:rPr lang="en-US" altLang="zh-CN" sz="2600" b="1" dirty="0">
                <a:solidFill>
                  <a:srgbClr val="FFFF00"/>
                </a:solidFill>
                <a:latin typeface="Times New Roman" panose="02020603050405020304" pitchFamily="18" charset="0"/>
                <a:cs typeface="Times New Roman" panose="02020603050405020304" pitchFamily="18" charset="0"/>
              </a:rPr>
              <a:t>  ● </a:t>
            </a:r>
            <a:r>
              <a:rPr lang="zh-CN" altLang="en-US" sz="2600" b="1" dirty="0">
                <a:solidFill>
                  <a:srgbClr val="FFFF00"/>
                </a:solidFill>
                <a:latin typeface="Times New Roman" panose="02020603050405020304" pitchFamily="18" charset="0"/>
                <a:cs typeface="Times New Roman" panose="02020603050405020304" pitchFamily="18" charset="0"/>
              </a:rPr>
              <a:t>放大器的带宽</a:t>
            </a:r>
            <a:r>
              <a:rPr lang="en-US" altLang="zh-CN" sz="2600" b="1" dirty="0" err="1">
                <a:solidFill>
                  <a:srgbClr val="FFFF00"/>
                </a:solidFill>
                <a:latin typeface="Times New Roman" panose="02020603050405020304" pitchFamily="18" charset="0"/>
                <a:cs typeface="Times New Roman" panose="02020603050405020304" pitchFamily="18" charset="0"/>
              </a:rPr>
              <a:t>Δ</a:t>
            </a:r>
            <a:r>
              <a:rPr lang="en-US" altLang="zh-CN" sz="2600" b="1" i="1" dirty="0" err="1">
                <a:solidFill>
                  <a:srgbClr val="FFFF00"/>
                </a:solidFill>
                <a:latin typeface="Times New Roman" panose="02020603050405020304" pitchFamily="18" charset="0"/>
                <a:cs typeface="Times New Roman" panose="02020603050405020304" pitchFamily="18" charset="0"/>
              </a:rPr>
              <a:t>ν</a:t>
            </a:r>
            <a:r>
              <a:rPr lang="en-US" altLang="zh-CN" sz="2600" b="1" baseline="-25000" dirty="0" err="1">
                <a:solidFill>
                  <a:srgbClr val="FFFF00"/>
                </a:solidFill>
                <a:latin typeface="Times New Roman" panose="02020603050405020304" pitchFamily="18" charset="0"/>
                <a:cs typeface="Times New Roman" panose="02020603050405020304" pitchFamily="18" charset="0"/>
              </a:rPr>
              <a:t>A</a:t>
            </a:r>
            <a:endParaRPr lang="en-US" altLang="zh-CN" sz="2600" b="1" baseline="-25000" dirty="0">
              <a:solidFill>
                <a:srgbClr val="FFFF00"/>
              </a:solidFill>
              <a:latin typeface="Times New Roman" panose="02020603050405020304" pitchFamily="18" charset="0"/>
              <a:cs typeface="Times New Roman" panose="02020603050405020304" pitchFamily="18" charset="0"/>
            </a:endParaRPr>
          </a:p>
        </p:txBody>
      </p:sp>
      <p:sp>
        <p:nvSpPr>
          <p:cNvPr id="81925" name="Rectangle 5"/>
          <p:cNvSpPr>
            <a:spLocks noChangeArrowheads="1"/>
          </p:cNvSpPr>
          <p:nvPr/>
        </p:nvSpPr>
        <p:spPr bwMode="auto">
          <a:xfrm>
            <a:off x="755576" y="3997370"/>
            <a:ext cx="75600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dirty="0">
                <a:latin typeface="Times New Roman" panose="02020603050405020304" pitchFamily="18" charset="0"/>
                <a:cs typeface="Times New Roman" panose="02020603050405020304" pitchFamily="18" charset="0"/>
              </a:rPr>
              <a:t>显然，放大器的</a:t>
            </a:r>
            <a:r>
              <a:rPr lang="zh-CN" altLang="en-US" sz="2400" b="1" dirty="0">
                <a:solidFill>
                  <a:srgbClr val="FFC000"/>
                </a:solidFill>
                <a:latin typeface="Times New Roman" panose="02020603050405020304" pitchFamily="18" charset="0"/>
                <a:cs typeface="Times New Roman" panose="02020603050405020304" pitchFamily="18" charset="0"/>
              </a:rPr>
              <a:t>带宽</a:t>
            </a:r>
            <a:r>
              <a:rPr lang="en-US" altLang="zh-CN" sz="2400" b="1" dirty="0">
                <a:solidFill>
                  <a:srgbClr val="FFC000"/>
                </a:solidFill>
                <a:latin typeface="Times New Roman" panose="02020603050405020304" pitchFamily="18" charset="0"/>
                <a:cs typeface="Times New Roman" panose="02020603050405020304" pitchFamily="18" charset="0"/>
              </a:rPr>
              <a:t>(</a:t>
            </a:r>
            <a:r>
              <a:rPr lang="en-US" altLang="zh-CN" sz="2400" b="1" dirty="0" err="1">
                <a:solidFill>
                  <a:srgbClr val="FFC000"/>
                </a:solidFill>
                <a:latin typeface="Times New Roman" panose="02020603050405020304" pitchFamily="18" charset="0"/>
                <a:cs typeface="Times New Roman" panose="02020603050405020304" pitchFamily="18" charset="0"/>
              </a:rPr>
              <a:t>Δ</a:t>
            </a:r>
            <a:r>
              <a:rPr lang="en-US" altLang="zh-CN" sz="2400" b="1" i="1" dirty="0" err="1">
                <a:solidFill>
                  <a:srgbClr val="FFC000"/>
                </a:solidFill>
                <a:latin typeface="Times New Roman" panose="02020603050405020304" pitchFamily="18" charset="0"/>
                <a:cs typeface="Times New Roman" panose="02020603050405020304" pitchFamily="18" charset="0"/>
              </a:rPr>
              <a:t>ν</a:t>
            </a:r>
            <a:r>
              <a:rPr lang="en-US" altLang="zh-CN" sz="2400" b="1" baseline="-25000" dirty="0" err="1">
                <a:solidFill>
                  <a:srgbClr val="FFC000"/>
                </a:solidFill>
                <a:latin typeface="Times New Roman" panose="02020603050405020304" pitchFamily="18" charset="0"/>
                <a:cs typeface="Times New Roman" panose="02020603050405020304" pitchFamily="18" charset="0"/>
              </a:rPr>
              <a:t>A</a:t>
            </a:r>
            <a:r>
              <a:rPr lang="en-US" altLang="zh-CN" sz="2400" b="1" dirty="0">
                <a:solidFill>
                  <a:srgbClr val="FFC000"/>
                </a:solidFill>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比介质</a:t>
            </a:r>
            <a:r>
              <a:rPr lang="zh-CN" altLang="en-US" sz="2400" b="1" dirty="0">
                <a:solidFill>
                  <a:srgbClr val="FFC000"/>
                </a:solidFill>
                <a:latin typeface="Times New Roman" panose="02020603050405020304" pitchFamily="18" charset="0"/>
                <a:cs typeface="Times New Roman" panose="02020603050405020304" pitchFamily="18" charset="0"/>
              </a:rPr>
              <a:t>增益谱宽</a:t>
            </a:r>
            <a:r>
              <a:rPr lang="en-US" altLang="zh-CN" sz="2400" b="1" dirty="0">
                <a:solidFill>
                  <a:srgbClr val="FFC000"/>
                </a:solidFill>
                <a:latin typeface="Times New Roman" panose="02020603050405020304" pitchFamily="18" charset="0"/>
                <a:cs typeface="Times New Roman" panose="02020603050405020304" pitchFamily="18" charset="0"/>
              </a:rPr>
              <a:t>(</a:t>
            </a:r>
            <a:r>
              <a:rPr lang="en-US" altLang="zh-CN" sz="2400" b="1" dirty="0" err="1">
                <a:solidFill>
                  <a:srgbClr val="FFC000"/>
                </a:solidFill>
                <a:latin typeface="Times New Roman" panose="02020603050405020304" pitchFamily="18" charset="0"/>
                <a:cs typeface="Times New Roman" panose="02020603050405020304" pitchFamily="18" charset="0"/>
              </a:rPr>
              <a:t>Δ</a:t>
            </a:r>
            <a:r>
              <a:rPr lang="en-US" altLang="zh-CN" sz="2400" b="1" i="1" dirty="0" err="1">
                <a:solidFill>
                  <a:srgbClr val="FFC000"/>
                </a:solidFill>
                <a:latin typeface="Times New Roman" panose="02020603050405020304" pitchFamily="18" charset="0"/>
                <a:cs typeface="Times New Roman" panose="02020603050405020304" pitchFamily="18" charset="0"/>
              </a:rPr>
              <a:t>ν</a:t>
            </a:r>
            <a:r>
              <a:rPr lang="en-US" altLang="zh-CN" sz="2400" b="1" baseline="-25000" dirty="0" err="1">
                <a:solidFill>
                  <a:srgbClr val="FFC000"/>
                </a:solidFill>
                <a:latin typeface="Times New Roman" panose="02020603050405020304" pitchFamily="18" charset="0"/>
                <a:cs typeface="Times New Roman" panose="02020603050405020304" pitchFamily="18" charset="0"/>
              </a:rPr>
              <a:t>g</a:t>
            </a:r>
            <a:r>
              <a:rPr lang="en-US" altLang="zh-CN" sz="2400" b="1" dirty="0">
                <a:solidFill>
                  <a:srgbClr val="FFC000"/>
                </a:solidFill>
                <a:latin typeface="Times New Roman" panose="02020603050405020304" pitchFamily="18" charset="0"/>
                <a:cs typeface="Times New Roman" panose="02020603050405020304" pitchFamily="18" charset="0"/>
              </a:rPr>
              <a:t>)</a:t>
            </a:r>
            <a:r>
              <a:rPr lang="zh-CN" altLang="en-US" sz="2400" b="1" dirty="0">
                <a:solidFill>
                  <a:srgbClr val="FFFF00"/>
                </a:solidFill>
                <a:latin typeface="Times New Roman" panose="02020603050405020304" pitchFamily="18" charset="0"/>
                <a:cs typeface="Times New Roman" panose="02020603050405020304" pitchFamily="18" charset="0"/>
              </a:rPr>
              <a:t>窄得多</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 </a:t>
            </a:r>
          </a:p>
        </p:txBody>
      </p:sp>
      <p:sp>
        <p:nvSpPr>
          <p:cNvPr id="2" name="灯片编号占位符 1">
            <a:extLst>
              <a:ext uri="{FF2B5EF4-FFF2-40B4-BE49-F238E27FC236}">
                <a16:creationId xmlns:a16="http://schemas.microsoft.com/office/drawing/2014/main" id="{DE3E1AB2-7DB4-4348-99BB-127E0429F6C7}"/>
              </a:ext>
            </a:extLst>
          </p:cNvPr>
          <p:cNvSpPr>
            <a:spLocks noGrp="1"/>
          </p:cNvSpPr>
          <p:nvPr>
            <p:ph type="sldNum" sz="quarter" idx="12"/>
          </p:nvPr>
        </p:nvSpPr>
        <p:spPr/>
        <p:txBody>
          <a:bodyPr/>
          <a:lstStyle/>
          <a:p>
            <a:fld id="{530C7529-6778-48DA-B0AC-E81A47C3F9B3}" type="slidenum">
              <a:rPr lang="en-US" altLang="zh-CN" smtClean="0"/>
              <a:pPr/>
              <a:t>20</a:t>
            </a:fld>
            <a:endParaRPr lang="en-US" altLang="zh-CN"/>
          </a:p>
        </p:txBody>
      </p:sp>
      <p:sp>
        <p:nvSpPr>
          <p:cNvPr id="6" name="文本框 5">
            <a:extLst>
              <a:ext uri="{FF2B5EF4-FFF2-40B4-BE49-F238E27FC236}">
                <a16:creationId xmlns:a16="http://schemas.microsoft.com/office/drawing/2014/main" id="{75CF7228-B29C-4D0E-A0C3-61FEB12138E9}"/>
              </a:ext>
            </a:extLst>
          </p:cNvPr>
          <p:cNvSpPr txBox="1"/>
          <p:nvPr/>
        </p:nvSpPr>
        <p:spPr>
          <a:xfrm>
            <a:off x="827584" y="864000"/>
            <a:ext cx="7881242" cy="964688"/>
          </a:xfrm>
          <a:prstGeom prst="rect">
            <a:avLst/>
          </a:prstGeom>
          <a:noFill/>
        </p:spPr>
        <p:txBody>
          <a:bodyPr wrap="square" rtlCol="0">
            <a:spAutoFit/>
          </a:bodyPr>
          <a:lstStyle/>
          <a:p>
            <a:pPr>
              <a:lnSpc>
                <a:spcPct val="130000"/>
              </a:lnSpc>
            </a:pPr>
            <a:r>
              <a:rPr lang="zh-CN" altLang="en-US" sz="2200" b="1" dirty="0">
                <a:latin typeface="Times New Roman" panose="02020603050405020304" pitchFamily="18" charset="0"/>
                <a:cs typeface="Times New Roman" panose="02020603050405020304" pitchFamily="18" charset="0"/>
              </a:rPr>
              <a:t>定义放大器的增益</a:t>
            </a:r>
            <a:r>
              <a:rPr lang="en-US" altLang="zh-CN" sz="2200" b="1" i="1" dirty="0">
                <a:solidFill>
                  <a:srgbClr val="FFC000"/>
                </a:solidFill>
                <a:latin typeface="Times New Roman" panose="02020603050405020304" pitchFamily="18" charset="0"/>
                <a:cs typeface="Times New Roman" panose="02020603050405020304" pitchFamily="18" charset="0"/>
              </a:rPr>
              <a:t>G</a:t>
            </a:r>
            <a:r>
              <a:rPr lang="en-US" altLang="zh-CN" sz="2200" b="1" dirty="0">
                <a:solidFill>
                  <a:srgbClr val="FFC000"/>
                </a:solidFill>
                <a:latin typeface="Times New Roman" panose="02020603050405020304" pitchFamily="18" charset="0"/>
                <a:cs typeface="Times New Roman" panose="02020603050405020304" pitchFamily="18" charset="0"/>
              </a:rPr>
              <a:t>(</a:t>
            </a:r>
            <a:r>
              <a:rPr lang="el-GR" altLang="zh-CN" sz="2200" b="1" i="1" dirty="0">
                <a:solidFill>
                  <a:srgbClr val="FFC000"/>
                </a:solidFill>
                <a:latin typeface="Times New Roman" panose="02020603050405020304" pitchFamily="18" charset="0"/>
                <a:cs typeface="Times New Roman" panose="02020603050405020304" pitchFamily="18" charset="0"/>
              </a:rPr>
              <a:t>ω</a:t>
            </a:r>
            <a:r>
              <a:rPr lang="en-US" altLang="zh-CN" sz="2200" b="1" dirty="0">
                <a:solidFill>
                  <a:srgbClr val="FFC000"/>
                </a:solidFill>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降至最大放大倍数</a:t>
            </a:r>
            <a:r>
              <a:rPr lang="en-US" altLang="zh-CN" sz="2200" b="1" dirty="0">
                <a:solidFill>
                  <a:srgbClr val="FFFF00"/>
                </a:solidFill>
                <a:latin typeface="Times New Roman" panose="02020603050405020304" pitchFamily="18" charset="0"/>
                <a:cs typeface="Times New Roman" panose="02020603050405020304" pitchFamily="18" charset="0"/>
              </a:rPr>
              <a:t>1/2</a:t>
            </a:r>
            <a:r>
              <a:rPr lang="en-US" altLang="zh-CN" sz="2200" b="1" dirty="0">
                <a:latin typeface="Times New Roman" panose="02020603050405020304" pitchFamily="18" charset="0"/>
                <a:cs typeface="Times New Roman" panose="02020603050405020304" pitchFamily="18" charset="0"/>
              </a:rPr>
              <a:t> (</a:t>
            </a:r>
            <a:r>
              <a:rPr lang="en-US" altLang="zh-CN" sz="2200" b="1" dirty="0">
                <a:solidFill>
                  <a:srgbClr val="FFFF00"/>
                </a:solidFill>
                <a:latin typeface="Times New Roman" panose="02020603050405020304" pitchFamily="18" charset="0"/>
                <a:cs typeface="Times New Roman" panose="02020603050405020304" pitchFamily="18" charset="0"/>
              </a:rPr>
              <a:t>3 dB</a:t>
            </a:r>
            <a:r>
              <a:rPr lang="en-US" altLang="zh-CN" sz="2200" b="1" dirty="0">
                <a:latin typeface="Times New Roman" panose="02020603050405020304" pitchFamily="18" charset="0"/>
                <a:cs typeface="Times New Roman" panose="02020603050405020304" pitchFamily="18" charset="0"/>
              </a:rPr>
              <a:t>) </a:t>
            </a:r>
            <a:r>
              <a:rPr lang="zh-CN" altLang="en-US" sz="2200" b="1" dirty="0">
                <a:latin typeface="Times New Roman" panose="02020603050405020304" pitchFamily="18" charset="0"/>
                <a:cs typeface="Times New Roman" panose="02020603050405020304" pitchFamily="18" charset="0"/>
              </a:rPr>
              <a:t>时的全宽</a:t>
            </a:r>
            <a:r>
              <a:rPr lang="en-US" altLang="zh-CN" sz="2200" b="1" dirty="0">
                <a:latin typeface="Times New Roman" panose="02020603050405020304" pitchFamily="18" charset="0"/>
                <a:cs typeface="Times New Roman" panose="02020603050405020304" pitchFamily="18" charset="0"/>
              </a:rPr>
              <a:t>(</a:t>
            </a:r>
            <a:r>
              <a:rPr lang="en-US" altLang="zh-CN" sz="2200" b="1" i="1" dirty="0">
                <a:solidFill>
                  <a:srgbClr val="FFC000"/>
                </a:solidFill>
                <a:latin typeface="Times New Roman" panose="02020603050405020304" pitchFamily="18" charset="0"/>
                <a:cs typeface="Times New Roman" panose="02020603050405020304" pitchFamily="18" charset="0"/>
              </a:rPr>
              <a:t>FWHM</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为</a:t>
            </a:r>
            <a:r>
              <a:rPr lang="zh-CN" altLang="en-US" sz="2200" b="1" dirty="0">
                <a:solidFill>
                  <a:srgbClr val="FFFF00"/>
                </a:solidFill>
                <a:latin typeface="Times New Roman" panose="02020603050405020304" pitchFamily="18" charset="0"/>
                <a:cs typeface="Times New Roman" panose="02020603050405020304" pitchFamily="18" charset="0"/>
              </a:rPr>
              <a:t>放大器带宽</a:t>
            </a:r>
            <a:r>
              <a:rPr lang="en-US" altLang="zh-CN" sz="2200" b="1" dirty="0">
                <a:solidFill>
                  <a:srgbClr val="FFFF00"/>
                </a:solidFill>
                <a:latin typeface="Times New Roman" panose="02020603050405020304" pitchFamily="18" charset="0"/>
                <a:cs typeface="Times New Roman" panose="02020603050405020304" pitchFamily="18" charset="0"/>
              </a:rPr>
              <a:t>(</a:t>
            </a:r>
            <a:r>
              <a:rPr lang="en-US" altLang="zh-CN" sz="2400" b="1" dirty="0" err="1">
                <a:solidFill>
                  <a:srgbClr val="FFFF00"/>
                </a:solidFill>
                <a:latin typeface="Times New Roman" panose="02020603050405020304" pitchFamily="18" charset="0"/>
                <a:cs typeface="Times New Roman" panose="02020603050405020304" pitchFamily="18" charset="0"/>
              </a:rPr>
              <a:t>Δ</a:t>
            </a:r>
            <a:r>
              <a:rPr lang="en-US" altLang="zh-CN" sz="2400" b="1" i="1" dirty="0" err="1">
                <a:solidFill>
                  <a:srgbClr val="FFFF00"/>
                </a:solidFill>
                <a:latin typeface="Times New Roman" panose="02020603050405020304" pitchFamily="18" charset="0"/>
                <a:cs typeface="Times New Roman" panose="02020603050405020304" pitchFamily="18" charset="0"/>
              </a:rPr>
              <a:t>ν</a:t>
            </a:r>
            <a:r>
              <a:rPr lang="en-US" altLang="zh-CN" sz="2400" b="1" baseline="-25000" dirty="0" err="1">
                <a:solidFill>
                  <a:srgbClr val="FFFF00"/>
                </a:solidFill>
                <a:latin typeface="Times New Roman" panose="02020603050405020304" pitchFamily="18" charset="0"/>
                <a:cs typeface="Times New Roman" panose="02020603050405020304" pitchFamily="18" charset="0"/>
              </a:rPr>
              <a:t>A</a:t>
            </a:r>
            <a:r>
              <a:rPr lang="en-US" altLang="zh-CN" sz="2200" b="1" dirty="0">
                <a:solidFill>
                  <a:srgbClr val="FFFF00"/>
                </a:solidFill>
                <a:latin typeface="Times New Roman" panose="02020603050405020304" pitchFamily="18" charset="0"/>
                <a:cs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rPr>
              <a:t>;</a:t>
            </a:r>
          </a:p>
        </p:txBody>
      </p:sp>
      <p:sp>
        <p:nvSpPr>
          <p:cNvPr id="4" name="矩形 3">
            <a:extLst>
              <a:ext uri="{FF2B5EF4-FFF2-40B4-BE49-F238E27FC236}">
                <a16:creationId xmlns:a16="http://schemas.microsoft.com/office/drawing/2014/main" id="{75A44282-EF94-410A-8A7E-989A489CDFA5}"/>
              </a:ext>
            </a:extLst>
          </p:cNvPr>
          <p:cNvSpPr/>
          <p:nvPr/>
        </p:nvSpPr>
        <p:spPr>
          <a:xfrm>
            <a:off x="827584" y="2278033"/>
            <a:ext cx="5715026" cy="430887"/>
          </a:xfrm>
          <a:prstGeom prst="rect">
            <a:avLst/>
          </a:prstGeom>
        </p:spPr>
        <p:txBody>
          <a:bodyPr wrap="none">
            <a:spAutoFit/>
          </a:bodyPr>
          <a:lstStyle/>
          <a:p>
            <a:r>
              <a:rPr lang="en-US" altLang="zh-CN" sz="2200" b="1" dirty="0">
                <a:latin typeface="Times New Roman" panose="02020603050405020304" pitchFamily="18" charset="0"/>
                <a:cs typeface="Times New Roman" panose="02020603050405020304" pitchFamily="18" charset="0"/>
              </a:rPr>
              <a:t> </a:t>
            </a:r>
            <a:r>
              <a:rPr lang="zh-CN" altLang="en-US" sz="2200" b="1" dirty="0">
                <a:latin typeface="Times New Roman" panose="02020603050405020304" pitchFamily="18" charset="0"/>
                <a:cs typeface="Times New Roman" panose="02020603050405020304" pitchFamily="18" charset="0"/>
              </a:rPr>
              <a:t>放大器带宽</a:t>
            </a:r>
            <a:r>
              <a:rPr lang="en-US" altLang="zh-CN" sz="2200" b="1" dirty="0">
                <a:latin typeface="Times New Roman" panose="02020603050405020304" pitchFamily="18" charset="0"/>
                <a:cs typeface="Times New Roman" panose="02020603050405020304" pitchFamily="18" charset="0"/>
              </a:rPr>
              <a:t>(</a:t>
            </a:r>
            <a:r>
              <a:rPr lang="en-US" altLang="zh-CN" sz="2200" b="1" dirty="0">
                <a:solidFill>
                  <a:srgbClr val="FFC000"/>
                </a:solidFill>
                <a:latin typeface="Times New Roman" panose="02020603050405020304" pitchFamily="18" charset="0"/>
                <a:cs typeface="Times New Roman" panose="02020603050405020304" pitchFamily="18" charset="0"/>
              </a:rPr>
              <a:t>∆</a:t>
            </a:r>
            <a:r>
              <a:rPr lang="el-GR" altLang="zh-CN" sz="2200" b="1" i="1" dirty="0">
                <a:solidFill>
                  <a:srgbClr val="FFC000"/>
                </a:solidFill>
                <a:latin typeface="Times New Roman" panose="02020603050405020304" pitchFamily="18" charset="0"/>
                <a:cs typeface="Times New Roman" panose="02020603050405020304" pitchFamily="18" charset="0"/>
              </a:rPr>
              <a:t>ν</a:t>
            </a:r>
            <a:r>
              <a:rPr lang="en-US" altLang="zh-CN" sz="2200" b="1" baseline="-25000" dirty="0">
                <a:solidFill>
                  <a:srgbClr val="FFC000"/>
                </a:solidFill>
                <a:latin typeface="Times New Roman" panose="02020603050405020304" pitchFamily="18" charset="0"/>
                <a:cs typeface="Times New Roman" panose="02020603050405020304" pitchFamily="18" charset="0"/>
              </a:rPr>
              <a:t>A</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与增益谱宽的关系</a:t>
            </a:r>
            <a:r>
              <a:rPr lang="en-US" altLang="zh-CN" sz="2200" b="1" dirty="0">
                <a:latin typeface="Times New Roman" panose="02020603050405020304" pitchFamily="18" charset="0"/>
                <a:cs typeface="Times New Roman" panose="02020603050405020304" pitchFamily="18" charset="0"/>
              </a:rPr>
              <a:t>(</a:t>
            </a:r>
            <a:r>
              <a:rPr lang="en-US" altLang="zh-CN" sz="2200" b="1" dirty="0">
                <a:solidFill>
                  <a:srgbClr val="FFC000"/>
                </a:solidFill>
                <a:latin typeface="Times New Roman" panose="02020603050405020304" pitchFamily="18" charset="0"/>
                <a:cs typeface="Times New Roman" panose="02020603050405020304" pitchFamily="18" charset="0"/>
              </a:rPr>
              <a:t>∆</a:t>
            </a:r>
            <a:r>
              <a:rPr lang="el-GR" altLang="zh-CN" sz="2200" b="1" i="1" dirty="0">
                <a:solidFill>
                  <a:srgbClr val="FFC000"/>
                </a:solidFill>
                <a:latin typeface="Times New Roman" panose="02020603050405020304" pitchFamily="18" charset="0"/>
                <a:cs typeface="Times New Roman" panose="02020603050405020304" pitchFamily="18" charset="0"/>
              </a:rPr>
              <a:t>ν</a:t>
            </a:r>
            <a:r>
              <a:rPr lang="en-US" altLang="zh-CN" sz="2200" b="1" baseline="-25000" dirty="0">
                <a:solidFill>
                  <a:srgbClr val="FFC000"/>
                </a:solidFill>
                <a:latin typeface="Times New Roman" panose="02020603050405020304" pitchFamily="18" charset="0"/>
                <a:cs typeface="Times New Roman" panose="02020603050405020304" pitchFamily="18" charset="0"/>
              </a:rPr>
              <a:t>g</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rPr>
              <a:t>    </a:t>
            </a:r>
            <a:endParaRPr lang="zh-CN" altLang="en-US" sz="2200"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A87FA869-BB4F-46AE-A782-2B9D2346369D}"/>
              </a:ext>
            </a:extLst>
          </p:cNvPr>
          <p:cNvPicPr>
            <a:picLocks noChangeAspect="1"/>
          </p:cNvPicPr>
          <p:nvPr/>
        </p:nvPicPr>
        <p:blipFill>
          <a:blip r:embed="rId3"/>
          <a:stretch>
            <a:fillRect/>
          </a:stretch>
        </p:blipFill>
        <p:spPr>
          <a:xfrm>
            <a:off x="2051720" y="2812157"/>
            <a:ext cx="4695825" cy="904875"/>
          </a:xfrm>
          <a:prstGeom prst="rect">
            <a:avLst/>
          </a:prstGeom>
        </p:spPr>
      </p:pic>
      <p:cxnSp>
        <p:nvCxnSpPr>
          <p:cNvPr id="8" name="直接连接符 7">
            <a:extLst>
              <a:ext uri="{FF2B5EF4-FFF2-40B4-BE49-F238E27FC236}">
                <a16:creationId xmlns:a16="http://schemas.microsoft.com/office/drawing/2014/main" id="{A178B0DB-4648-4178-A382-22FC39C0216D}"/>
              </a:ext>
            </a:extLst>
          </p:cNvPr>
          <p:cNvCxnSpPr/>
          <p:nvPr/>
        </p:nvCxnSpPr>
        <p:spPr>
          <a:xfrm>
            <a:off x="467544" y="692696"/>
            <a:ext cx="284400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DA4E323A-D931-4F73-878B-75CFB24D5C83}"/>
              </a:ext>
            </a:extLst>
          </p:cNvPr>
          <p:cNvSpPr>
            <a:spLocks noChangeAspect="1"/>
          </p:cNvSpPr>
          <p:nvPr/>
        </p:nvSpPr>
        <p:spPr>
          <a:xfrm>
            <a:off x="539552" y="1052736"/>
            <a:ext cx="216000" cy="21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矩形 10">
            <a:extLst>
              <a:ext uri="{FF2B5EF4-FFF2-40B4-BE49-F238E27FC236}">
                <a16:creationId xmlns:a16="http://schemas.microsoft.com/office/drawing/2014/main" id="{1EB26EB9-E563-40AF-8A28-76994D63FF6A}"/>
              </a:ext>
            </a:extLst>
          </p:cNvPr>
          <p:cNvSpPr>
            <a:spLocks noChangeAspect="1"/>
          </p:cNvSpPr>
          <p:nvPr/>
        </p:nvSpPr>
        <p:spPr>
          <a:xfrm>
            <a:off x="611684" y="2405623"/>
            <a:ext cx="215900" cy="2159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矩形: 圆角 2">
            <a:extLst>
              <a:ext uri="{FF2B5EF4-FFF2-40B4-BE49-F238E27FC236}">
                <a16:creationId xmlns:a16="http://schemas.microsoft.com/office/drawing/2014/main" id="{57CDD79D-0A05-4A44-82B4-CFE0FA798930}"/>
              </a:ext>
            </a:extLst>
          </p:cNvPr>
          <p:cNvSpPr/>
          <p:nvPr/>
        </p:nvSpPr>
        <p:spPr>
          <a:xfrm>
            <a:off x="755575" y="3997370"/>
            <a:ext cx="7560891" cy="510590"/>
          </a:xfrm>
          <a:prstGeom prst="round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74445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1925"/>
                                        </p:tgtEl>
                                        <p:attrNameLst>
                                          <p:attrName>style.visibility</p:attrName>
                                        </p:attrNameLst>
                                      </p:cBhvr>
                                      <p:to>
                                        <p:strVal val="visible"/>
                                      </p:to>
                                    </p:set>
                                    <p:animEffect transition="in" filter="fade">
                                      <p:cBhvr>
                                        <p:cTn id="21" dur="1000"/>
                                        <p:tgtEl>
                                          <p:spTgt spid="81925"/>
                                        </p:tgtEl>
                                      </p:cBhvr>
                                    </p:animEffect>
                                    <p:anim calcmode="lin" valueType="num">
                                      <p:cBhvr>
                                        <p:cTn id="22" dur="1000" fill="hold"/>
                                        <p:tgtEl>
                                          <p:spTgt spid="81925"/>
                                        </p:tgtEl>
                                        <p:attrNameLst>
                                          <p:attrName>ppt_x</p:attrName>
                                        </p:attrNameLst>
                                      </p:cBhvr>
                                      <p:tavLst>
                                        <p:tav tm="0">
                                          <p:val>
                                            <p:strVal val="#ppt_x"/>
                                          </p:val>
                                        </p:tav>
                                        <p:tav tm="100000">
                                          <p:val>
                                            <p:strVal val="#ppt_x"/>
                                          </p:val>
                                        </p:tav>
                                      </p:tavLst>
                                    </p:anim>
                                    <p:anim calcmode="lin" valueType="num">
                                      <p:cBhvr>
                                        <p:cTn id="23" dur="1000" fill="hold"/>
                                        <p:tgtEl>
                                          <p:spTgt spid="81925"/>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5" grpId="0"/>
      <p:bldP spid="4" grpId="0"/>
      <p:bldP spid="11" grpId="0" animBg="1"/>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7" name="Picture 3" descr="0501"/>
          <p:cNvPicPr>
            <a:picLocks noChangeAspect="1" noChangeArrowheads="1"/>
          </p:cNvPicPr>
          <p:nvPr/>
        </p:nvPicPr>
        <p:blipFill>
          <a:blip r:embed="rId3" cstate="print">
            <a:extLst>
              <a:ext uri="{28A0092B-C50C-407E-A947-70E740481C1C}">
                <a14:useLocalDpi xmlns:a14="http://schemas.microsoft.com/office/drawing/2010/main" val="0"/>
              </a:ext>
            </a:extLst>
          </a:blip>
          <a:srcRect l="28568" r="28598"/>
          <a:stretch>
            <a:fillRect/>
          </a:stretch>
        </p:blipFill>
        <p:spPr bwMode="auto">
          <a:xfrm>
            <a:off x="1331640" y="1772816"/>
            <a:ext cx="5472781" cy="4564344"/>
          </a:xfrm>
          <a:prstGeom prst="rect">
            <a:avLst/>
          </a:prstGeom>
          <a:noFill/>
          <a:extLst>
            <a:ext uri="{909E8E84-426E-40DD-AFC4-6F175D3DCCD1}">
              <a14:hiddenFill xmlns:a14="http://schemas.microsoft.com/office/drawing/2010/main">
                <a:solidFill>
                  <a:srgbClr val="FFFFFF"/>
                </a:solidFill>
              </a14:hiddenFill>
            </a:ext>
          </a:extLst>
        </p:spPr>
      </p:pic>
      <p:sp>
        <p:nvSpPr>
          <p:cNvPr id="82949" name="Rectangle 5"/>
          <p:cNvSpPr>
            <a:spLocks noChangeArrowheads="1"/>
          </p:cNvSpPr>
          <p:nvPr/>
        </p:nvSpPr>
        <p:spPr bwMode="auto">
          <a:xfrm>
            <a:off x="827584" y="6372036"/>
            <a:ext cx="66479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dirty="0">
                <a:latin typeface="Times New Roman" panose="02020603050405020304" pitchFamily="18" charset="0"/>
                <a:cs typeface="Times New Roman" panose="02020603050405020304" pitchFamily="18" charset="0"/>
              </a:rPr>
              <a:t>图</a:t>
            </a:r>
            <a:r>
              <a:rPr lang="en-US" altLang="zh-CN" dirty="0">
                <a:latin typeface="Times New Roman" panose="02020603050405020304" pitchFamily="18" charset="0"/>
                <a:cs typeface="Times New Roman" panose="02020603050405020304" pitchFamily="18" charset="0"/>
              </a:rPr>
              <a:t>5.1 </a:t>
            </a:r>
            <a:r>
              <a:rPr lang="zh-CN" altLang="en-US" dirty="0">
                <a:latin typeface="Times New Roman" panose="02020603050405020304" pitchFamily="18" charset="0"/>
                <a:cs typeface="Times New Roman" panose="02020603050405020304" pitchFamily="18" charset="0"/>
              </a:rPr>
              <a:t>二能级光放大器增益谱及其相应介质的洛伦兹增益谱特性</a:t>
            </a:r>
          </a:p>
        </p:txBody>
      </p:sp>
      <p:sp>
        <p:nvSpPr>
          <p:cNvPr id="2" name="灯片编号占位符 1">
            <a:extLst>
              <a:ext uri="{FF2B5EF4-FFF2-40B4-BE49-F238E27FC236}">
                <a16:creationId xmlns:a16="http://schemas.microsoft.com/office/drawing/2014/main" id="{4A436EA8-91C4-4072-BB1B-2C6966EB4CA3}"/>
              </a:ext>
            </a:extLst>
          </p:cNvPr>
          <p:cNvSpPr>
            <a:spLocks noGrp="1"/>
          </p:cNvSpPr>
          <p:nvPr>
            <p:ph type="sldNum" sz="quarter" idx="12"/>
          </p:nvPr>
        </p:nvSpPr>
        <p:spPr>
          <a:xfrm>
            <a:off x="6542856" y="6284168"/>
            <a:ext cx="2133600" cy="457200"/>
          </a:xfrm>
        </p:spPr>
        <p:txBody>
          <a:bodyPr/>
          <a:lstStyle/>
          <a:p>
            <a:fld id="{530C7529-6778-48DA-B0AC-E81A47C3F9B3}" type="slidenum">
              <a:rPr lang="en-US" altLang="zh-CN" smtClean="0"/>
              <a:pPr/>
              <a:t>21</a:t>
            </a:fld>
            <a:endParaRPr lang="en-US" altLang="zh-CN" dirty="0"/>
          </a:p>
        </p:txBody>
      </p:sp>
      <p:sp>
        <p:nvSpPr>
          <p:cNvPr id="3" name="矩形 2">
            <a:extLst>
              <a:ext uri="{FF2B5EF4-FFF2-40B4-BE49-F238E27FC236}">
                <a16:creationId xmlns:a16="http://schemas.microsoft.com/office/drawing/2014/main" id="{81F2A801-302E-49CD-A750-C888267E3E91}"/>
              </a:ext>
            </a:extLst>
          </p:cNvPr>
          <p:cNvSpPr/>
          <p:nvPr/>
        </p:nvSpPr>
        <p:spPr>
          <a:xfrm>
            <a:off x="35496" y="188640"/>
            <a:ext cx="5405647" cy="492443"/>
          </a:xfrm>
          <a:prstGeom prst="rect">
            <a:avLst/>
          </a:prstGeom>
        </p:spPr>
        <p:txBody>
          <a:bodyPr wrap="none">
            <a:spAutoFit/>
          </a:bodyPr>
          <a:lstStyle/>
          <a:p>
            <a:r>
              <a:rPr lang="zh-CN" altLang="en-US" sz="2600" b="1" dirty="0">
                <a:solidFill>
                  <a:srgbClr val="FFFF00"/>
                </a:solidFill>
                <a:latin typeface="Times New Roman" panose="02020603050405020304" pitchFamily="18" charset="0"/>
                <a:cs typeface="Times New Roman" panose="02020603050405020304" pitchFamily="18" charset="0"/>
              </a:rPr>
              <a:t>放大器的带宽</a:t>
            </a:r>
            <a:r>
              <a:rPr lang="en-US" altLang="zh-CN" sz="2600" b="1" dirty="0">
                <a:solidFill>
                  <a:srgbClr val="FFFF00"/>
                </a:solidFill>
                <a:latin typeface="Times New Roman" panose="02020603050405020304" pitchFamily="18" charset="0"/>
                <a:cs typeface="Times New Roman" panose="02020603050405020304" pitchFamily="18" charset="0"/>
              </a:rPr>
              <a:t>(</a:t>
            </a:r>
            <a:r>
              <a:rPr lang="en-US" altLang="zh-CN" sz="2600" b="1" dirty="0" err="1">
                <a:solidFill>
                  <a:srgbClr val="FFFF00"/>
                </a:solidFill>
                <a:latin typeface="Times New Roman" panose="02020603050405020304" pitchFamily="18" charset="0"/>
                <a:cs typeface="Times New Roman" panose="02020603050405020304" pitchFamily="18" charset="0"/>
              </a:rPr>
              <a:t>Δ</a:t>
            </a:r>
            <a:r>
              <a:rPr lang="en-US" altLang="zh-CN" sz="2600" b="1" i="1" dirty="0" err="1">
                <a:solidFill>
                  <a:srgbClr val="FFFF00"/>
                </a:solidFill>
                <a:latin typeface="Times New Roman" panose="02020603050405020304" pitchFamily="18" charset="0"/>
                <a:cs typeface="Times New Roman" panose="02020603050405020304" pitchFamily="18" charset="0"/>
              </a:rPr>
              <a:t>ν</a:t>
            </a:r>
            <a:r>
              <a:rPr lang="en-US" altLang="zh-CN" sz="2600" b="1" baseline="-25000" dirty="0" err="1">
                <a:solidFill>
                  <a:srgbClr val="FFFF00"/>
                </a:solidFill>
                <a:latin typeface="Times New Roman" panose="02020603050405020304" pitchFamily="18" charset="0"/>
                <a:cs typeface="Times New Roman" panose="02020603050405020304" pitchFamily="18" charset="0"/>
              </a:rPr>
              <a:t>A</a:t>
            </a:r>
            <a:r>
              <a:rPr lang="en-US" altLang="zh-CN" sz="2600" b="1" dirty="0">
                <a:solidFill>
                  <a:srgbClr val="FFFF00"/>
                </a:solidFill>
                <a:latin typeface="Times New Roman" panose="02020603050405020304" pitchFamily="18" charset="0"/>
                <a:cs typeface="Times New Roman" panose="02020603050405020304" pitchFamily="18" charset="0"/>
              </a:rPr>
              <a:t>)</a:t>
            </a:r>
            <a:r>
              <a:rPr lang="zh-CN" altLang="en-US" sz="2600" b="1" dirty="0">
                <a:solidFill>
                  <a:srgbClr val="FFFF00"/>
                </a:solidFill>
                <a:latin typeface="Times New Roman" panose="02020603050405020304" pitchFamily="18" charset="0"/>
                <a:cs typeface="Times New Roman" panose="02020603050405020304" pitchFamily="18" charset="0"/>
              </a:rPr>
              <a:t>和增益谱宽</a:t>
            </a:r>
            <a:r>
              <a:rPr lang="en-US" altLang="zh-CN" sz="2600" b="1" dirty="0">
                <a:solidFill>
                  <a:srgbClr val="FFFF00"/>
                </a:solidFill>
                <a:latin typeface="Times New Roman" panose="02020603050405020304" pitchFamily="18" charset="0"/>
                <a:cs typeface="Times New Roman" panose="02020603050405020304" pitchFamily="18" charset="0"/>
              </a:rPr>
              <a:t>(</a:t>
            </a:r>
            <a:r>
              <a:rPr lang="en-US" altLang="zh-CN" sz="2600" b="1" dirty="0" err="1">
                <a:solidFill>
                  <a:srgbClr val="FFFF00"/>
                </a:solidFill>
                <a:latin typeface="Times New Roman" panose="02020603050405020304" pitchFamily="18" charset="0"/>
                <a:cs typeface="Times New Roman" panose="02020603050405020304" pitchFamily="18" charset="0"/>
              </a:rPr>
              <a:t>Δ</a:t>
            </a:r>
            <a:r>
              <a:rPr lang="en-US" altLang="zh-CN" sz="2600" b="1" i="1" dirty="0" err="1">
                <a:solidFill>
                  <a:srgbClr val="FFFF00"/>
                </a:solidFill>
                <a:latin typeface="Times New Roman" panose="02020603050405020304" pitchFamily="18" charset="0"/>
                <a:cs typeface="Times New Roman" panose="02020603050405020304" pitchFamily="18" charset="0"/>
              </a:rPr>
              <a:t>ν</a:t>
            </a:r>
            <a:r>
              <a:rPr lang="en-US" altLang="zh-CN" sz="2600" b="1" baseline="-25000" dirty="0" err="1">
                <a:solidFill>
                  <a:srgbClr val="FFFF00"/>
                </a:solidFill>
                <a:latin typeface="Times New Roman" panose="02020603050405020304" pitchFamily="18" charset="0"/>
                <a:cs typeface="Times New Roman" panose="02020603050405020304" pitchFamily="18" charset="0"/>
              </a:rPr>
              <a:t>g</a:t>
            </a:r>
            <a:r>
              <a:rPr lang="en-US" altLang="zh-CN" sz="2600" b="1" dirty="0">
                <a:solidFill>
                  <a:srgbClr val="FFFF00"/>
                </a:solidFill>
                <a:latin typeface="Times New Roman" panose="02020603050405020304" pitchFamily="18" charset="0"/>
                <a:cs typeface="Times New Roman" panose="02020603050405020304" pitchFamily="18" charset="0"/>
              </a:rPr>
              <a:t>):</a:t>
            </a:r>
            <a:endParaRPr lang="zh-CN" altLang="en-US" sz="2600" b="1" dirty="0">
              <a:solidFill>
                <a:srgbClr val="FFFF00"/>
              </a:solidFill>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07F9D49A-5260-4646-86D3-5FEBDE7F8AB3}"/>
              </a:ext>
            </a:extLst>
          </p:cNvPr>
          <p:cNvSpPr/>
          <p:nvPr/>
        </p:nvSpPr>
        <p:spPr>
          <a:xfrm>
            <a:off x="673224" y="847563"/>
            <a:ext cx="8003232" cy="866006"/>
          </a:xfrm>
          <a:prstGeom prst="rect">
            <a:avLst/>
          </a:prstGeom>
        </p:spPr>
        <p:txBody>
          <a:bodyPr wrap="square">
            <a:spAutoFit/>
          </a:bodyPr>
          <a:lstStyle/>
          <a:p>
            <a:pPr algn="just">
              <a:lnSpc>
                <a:spcPct val="120000"/>
              </a:lnSpc>
            </a:pPr>
            <a:r>
              <a:rPr lang="zh-CN" altLang="en-US" sz="2200" b="1" dirty="0">
                <a:latin typeface="Times New Roman" panose="02020603050405020304" pitchFamily="18" charset="0"/>
                <a:cs typeface="Times New Roman" panose="02020603050405020304" pitchFamily="18" charset="0"/>
              </a:rPr>
              <a:t>下图为归一化增益 </a:t>
            </a:r>
            <a:r>
              <a:rPr lang="en-US" altLang="zh-CN" sz="2200" b="1" i="1" dirty="0">
                <a:solidFill>
                  <a:srgbClr val="FFC000"/>
                </a:solidFill>
                <a:latin typeface="Times New Roman" panose="02020603050405020304" pitchFamily="18" charset="0"/>
                <a:cs typeface="Times New Roman" panose="02020603050405020304" pitchFamily="18" charset="0"/>
              </a:rPr>
              <a:t>G</a:t>
            </a:r>
            <a:r>
              <a:rPr lang="en-US" altLang="zh-CN" sz="2200" b="1" dirty="0">
                <a:solidFill>
                  <a:srgbClr val="FFC000"/>
                </a:solidFill>
                <a:latin typeface="Times New Roman" panose="02020603050405020304" pitchFamily="18" charset="0"/>
                <a:cs typeface="Times New Roman" panose="02020603050405020304" pitchFamily="18" charset="0"/>
              </a:rPr>
              <a:t>/</a:t>
            </a:r>
            <a:r>
              <a:rPr lang="en-US" altLang="zh-CN" sz="2200" b="1" i="1" dirty="0">
                <a:solidFill>
                  <a:srgbClr val="FFC000"/>
                </a:solidFill>
                <a:latin typeface="Times New Roman" panose="02020603050405020304" pitchFamily="18" charset="0"/>
                <a:cs typeface="Times New Roman" panose="02020603050405020304" pitchFamily="18" charset="0"/>
              </a:rPr>
              <a:t>G</a:t>
            </a:r>
            <a:r>
              <a:rPr lang="en-US" altLang="zh-CN" sz="2200" b="1" baseline="-25000" dirty="0">
                <a:solidFill>
                  <a:srgbClr val="FFC000"/>
                </a:solidFill>
                <a:latin typeface="Times New Roman" panose="02020603050405020304" pitchFamily="18" charset="0"/>
                <a:cs typeface="Times New Roman" panose="02020603050405020304" pitchFamily="18" charset="0"/>
              </a:rPr>
              <a:t>0</a:t>
            </a:r>
            <a:r>
              <a:rPr lang="en-US" altLang="zh-CN" sz="2200" b="1" dirty="0">
                <a:solidFill>
                  <a:srgbClr val="FFC000"/>
                </a:solidFill>
                <a:latin typeface="Times New Roman" panose="02020603050405020304" pitchFamily="18" charset="0"/>
                <a:cs typeface="Times New Roman" panose="02020603050405020304" pitchFamily="18" charset="0"/>
              </a:rPr>
              <a:t> </a:t>
            </a:r>
            <a:r>
              <a:rPr lang="zh-CN" altLang="en-US" sz="2200" b="1" dirty="0">
                <a:latin typeface="Times New Roman" panose="02020603050405020304" pitchFamily="18" charset="0"/>
                <a:cs typeface="Times New Roman" panose="02020603050405020304" pitchFamily="18" charset="0"/>
              </a:rPr>
              <a:t>和</a:t>
            </a:r>
            <a:r>
              <a:rPr lang="zh-CN" altLang="en-US" sz="2200" b="1" dirty="0">
                <a:solidFill>
                  <a:srgbClr val="FFC000"/>
                </a:solidFill>
                <a:latin typeface="Times New Roman" panose="02020603050405020304" pitchFamily="18" charset="0"/>
                <a:cs typeface="Times New Roman" panose="02020603050405020304" pitchFamily="18" charset="0"/>
              </a:rPr>
              <a:t> </a:t>
            </a:r>
            <a:r>
              <a:rPr lang="en-US" altLang="zh-CN" sz="2200" b="1" i="1" dirty="0">
                <a:solidFill>
                  <a:srgbClr val="FFC000"/>
                </a:solidFill>
                <a:latin typeface="Times New Roman" panose="02020603050405020304" pitchFamily="18" charset="0"/>
                <a:cs typeface="Times New Roman" panose="02020603050405020304" pitchFamily="18" charset="0"/>
              </a:rPr>
              <a:t>g</a:t>
            </a:r>
            <a:r>
              <a:rPr lang="en-US" altLang="zh-CN" sz="2200" b="1" dirty="0">
                <a:solidFill>
                  <a:srgbClr val="FFC000"/>
                </a:solidFill>
                <a:latin typeface="Times New Roman" panose="02020603050405020304" pitchFamily="18" charset="0"/>
                <a:cs typeface="Times New Roman" panose="02020603050405020304" pitchFamily="18" charset="0"/>
              </a:rPr>
              <a:t>/</a:t>
            </a:r>
            <a:r>
              <a:rPr lang="en-US" altLang="zh-CN" sz="2200" b="1" i="1" dirty="0">
                <a:solidFill>
                  <a:srgbClr val="FFC000"/>
                </a:solidFill>
                <a:latin typeface="Times New Roman" panose="02020603050405020304" pitchFamily="18" charset="0"/>
                <a:cs typeface="Times New Roman" panose="02020603050405020304" pitchFamily="18" charset="0"/>
              </a:rPr>
              <a:t>g</a:t>
            </a:r>
            <a:r>
              <a:rPr lang="en-US" altLang="zh-CN" sz="2200" b="1" baseline="-25000" dirty="0">
                <a:solidFill>
                  <a:srgbClr val="FFC000"/>
                </a:solidFill>
                <a:latin typeface="Times New Roman" panose="02020603050405020304" pitchFamily="18" charset="0"/>
                <a:cs typeface="Times New Roman" panose="02020603050405020304" pitchFamily="18" charset="0"/>
              </a:rPr>
              <a:t>0</a:t>
            </a:r>
            <a:r>
              <a:rPr lang="en-US" altLang="zh-CN" sz="2200" b="1" dirty="0">
                <a:solidFill>
                  <a:srgbClr val="FFC000"/>
                </a:solidFill>
                <a:latin typeface="Times New Roman" panose="02020603050405020304" pitchFamily="18" charset="0"/>
                <a:cs typeface="Times New Roman" panose="02020603050405020304" pitchFamily="18" charset="0"/>
              </a:rPr>
              <a:t> </a:t>
            </a:r>
            <a:r>
              <a:rPr lang="zh-CN" altLang="en-US" sz="2200" b="1" dirty="0">
                <a:latin typeface="Times New Roman" panose="02020603050405020304" pitchFamily="18" charset="0"/>
                <a:cs typeface="Times New Roman" panose="02020603050405020304" pitchFamily="18" charset="0"/>
              </a:rPr>
              <a:t>随归一化失谐</a:t>
            </a:r>
            <a:r>
              <a:rPr lang="en-US" altLang="zh-CN" sz="2200" b="1" dirty="0">
                <a:solidFill>
                  <a:srgbClr val="FFC000"/>
                </a:solidFill>
                <a:latin typeface="Times New Roman" panose="02020603050405020304" pitchFamily="18" charset="0"/>
                <a:cs typeface="Times New Roman" panose="02020603050405020304" pitchFamily="18" charset="0"/>
              </a:rPr>
              <a:t>(</a:t>
            </a:r>
            <a:r>
              <a:rPr lang="en-US" altLang="zh-CN" sz="2200" b="1" i="1" dirty="0">
                <a:solidFill>
                  <a:srgbClr val="FFC000"/>
                </a:solidFill>
                <a:latin typeface="Times New Roman" panose="02020603050405020304" pitchFamily="18" charset="0"/>
                <a:cs typeface="Times New Roman" panose="02020603050405020304" pitchFamily="18" charset="0"/>
              </a:rPr>
              <a:t>ω</a:t>
            </a:r>
            <a:r>
              <a:rPr lang="en-US" altLang="zh-CN" sz="2200" b="1" dirty="0">
                <a:solidFill>
                  <a:srgbClr val="FFC000"/>
                </a:solidFill>
                <a:latin typeface="Times New Roman" panose="02020603050405020304" pitchFamily="18" charset="0"/>
                <a:cs typeface="Times New Roman" panose="02020603050405020304" pitchFamily="18" charset="0"/>
              </a:rPr>
              <a:t>-</a:t>
            </a:r>
            <a:r>
              <a:rPr lang="en-US" altLang="zh-CN" sz="2200" b="1" i="1" dirty="0">
                <a:solidFill>
                  <a:srgbClr val="FFC000"/>
                </a:solidFill>
                <a:latin typeface="Times New Roman" panose="02020603050405020304" pitchFamily="18" charset="0"/>
                <a:cs typeface="Times New Roman" panose="02020603050405020304" pitchFamily="18" charset="0"/>
              </a:rPr>
              <a:t>ω</a:t>
            </a:r>
            <a:r>
              <a:rPr lang="en-US" altLang="zh-CN" sz="2200" b="1" baseline="-25000" dirty="0">
                <a:solidFill>
                  <a:srgbClr val="FFC000"/>
                </a:solidFill>
                <a:latin typeface="Times New Roman" panose="02020603050405020304" pitchFamily="18" charset="0"/>
                <a:cs typeface="Times New Roman" panose="02020603050405020304" pitchFamily="18" charset="0"/>
              </a:rPr>
              <a:t>0</a:t>
            </a:r>
            <a:r>
              <a:rPr lang="en-US" altLang="zh-CN" sz="2200" b="1" dirty="0">
                <a:solidFill>
                  <a:srgbClr val="FFC000"/>
                </a:solidFill>
                <a:latin typeface="Times New Roman" panose="02020603050405020304" pitchFamily="18" charset="0"/>
                <a:cs typeface="Times New Roman" panose="02020603050405020304" pitchFamily="18" charset="0"/>
              </a:rPr>
              <a:t>)</a:t>
            </a:r>
            <a:r>
              <a:rPr lang="en-US" altLang="zh-CN" sz="2200" b="1" i="1" dirty="0">
                <a:solidFill>
                  <a:srgbClr val="FFC000"/>
                </a:solidFill>
                <a:latin typeface="Times New Roman" panose="02020603050405020304" pitchFamily="18" charset="0"/>
                <a:cs typeface="Times New Roman" panose="02020603050405020304" pitchFamily="18" charset="0"/>
              </a:rPr>
              <a:t>T</a:t>
            </a:r>
            <a:r>
              <a:rPr lang="en-US" altLang="zh-CN" sz="2200" b="1" baseline="-25000" dirty="0">
                <a:solidFill>
                  <a:srgbClr val="FFC000"/>
                </a:solidFill>
                <a:latin typeface="Times New Roman" panose="02020603050405020304" pitchFamily="18" charset="0"/>
                <a:cs typeface="Times New Roman" panose="02020603050405020304" pitchFamily="18" charset="0"/>
              </a:rPr>
              <a:t>2</a:t>
            </a:r>
            <a:r>
              <a:rPr lang="zh-CN" altLang="en-US" sz="2200" b="1" dirty="0">
                <a:latin typeface="Times New Roman" panose="02020603050405020304" pitchFamily="18" charset="0"/>
                <a:cs typeface="Times New Roman" panose="02020603050405020304" pitchFamily="18" charset="0"/>
              </a:rPr>
              <a:t>变化的曲线</a:t>
            </a:r>
            <a:r>
              <a:rPr lang="en-US" altLang="zh-CN" sz="2200" b="1" dirty="0">
                <a:latin typeface="Times New Roman" panose="02020603050405020304" pitchFamily="18" charset="0"/>
                <a:cs typeface="Times New Roman" panose="02020603050405020304" pitchFamily="18" charset="0"/>
              </a:rPr>
              <a:t>: </a:t>
            </a:r>
            <a:r>
              <a:rPr lang="en-US" altLang="zh-CN" sz="2200" b="1" i="1" dirty="0">
                <a:latin typeface="Times New Roman" panose="02020603050405020304" pitchFamily="18" charset="0"/>
                <a:cs typeface="Times New Roman" panose="02020603050405020304" pitchFamily="18" charset="0"/>
              </a:rPr>
              <a:t>G</a:t>
            </a:r>
            <a:r>
              <a:rPr lang="en-US" altLang="zh-CN" sz="2200" b="1" baseline="-25000" dirty="0">
                <a:latin typeface="Times New Roman" panose="02020603050405020304" pitchFamily="18" charset="0"/>
                <a:cs typeface="Times New Roman" panose="02020603050405020304" pitchFamily="18" charset="0"/>
              </a:rPr>
              <a:t>0</a:t>
            </a:r>
            <a:r>
              <a:rPr lang="en-US" altLang="zh-CN" sz="2200" b="1" dirty="0">
                <a:latin typeface="Times New Roman" panose="02020603050405020304" pitchFamily="18" charset="0"/>
                <a:cs typeface="Times New Roman" panose="02020603050405020304" pitchFamily="18" charset="0"/>
              </a:rPr>
              <a:t> = exp(</a:t>
            </a:r>
            <a:r>
              <a:rPr lang="en-US" altLang="zh-CN" sz="2200" b="1" i="1" dirty="0">
                <a:latin typeface="Times New Roman" panose="02020603050405020304" pitchFamily="18" charset="0"/>
                <a:cs typeface="Times New Roman" panose="02020603050405020304" pitchFamily="18" charset="0"/>
              </a:rPr>
              <a:t>g</a:t>
            </a:r>
            <a:r>
              <a:rPr lang="en-US" altLang="zh-CN" sz="2200" b="1" baseline="-25000" dirty="0">
                <a:latin typeface="Times New Roman" panose="02020603050405020304" pitchFamily="18" charset="0"/>
                <a:cs typeface="Times New Roman" panose="02020603050405020304" pitchFamily="18" charset="0"/>
              </a:rPr>
              <a:t>0</a:t>
            </a:r>
            <a:r>
              <a:rPr lang="en-US" altLang="zh-CN" sz="2200" b="1" i="1" dirty="0">
                <a:latin typeface="Times New Roman" panose="02020603050405020304" pitchFamily="18" charset="0"/>
                <a:cs typeface="Times New Roman" panose="02020603050405020304" pitchFamily="18" charset="0"/>
              </a:rPr>
              <a:t>L</a:t>
            </a:r>
            <a:r>
              <a:rPr lang="en-US" altLang="zh-CN" sz="2200" b="1" dirty="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242B7504-FF85-49F3-A494-C120870232D1}"/>
              </a:ext>
            </a:extLst>
          </p:cNvPr>
          <p:cNvCxnSpPr/>
          <p:nvPr/>
        </p:nvCxnSpPr>
        <p:spPr>
          <a:xfrm>
            <a:off x="2195736" y="3861048"/>
            <a:ext cx="4392488" cy="0"/>
          </a:xfrm>
          <a:prstGeom prst="line">
            <a:avLst/>
          </a:prstGeom>
          <a:ln w="222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25C225C2-AC26-4C0F-B583-2A4FE0E791AC}"/>
              </a:ext>
            </a:extLst>
          </p:cNvPr>
          <p:cNvCxnSpPr/>
          <p:nvPr/>
        </p:nvCxnSpPr>
        <p:spPr>
          <a:xfrm>
            <a:off x="3816000" y="3284984"/>
            <a:ext cx="0" cy="57606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92AB7158-6E0D-4B50-923D-5B23C4300D13}"/>
              </a:ext>
            </a:extLst>
          </p:cNvPr>
          <p:cNvCxnSpPr/>
          <p:nvPr/>
        </p:nvCxnSpPr>
        <p:spPr>
          <a:xfrm>
            <a:off x="4932040" y="3284984"/>
            <a:ext cx="0" cy="57606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240D02DF-FC24-4638-BA21-097A394A654B}"/>
              </a:ext>
            </a:extLst>
          </p:cNvPr>
          <p:cNvCxnSpPr/>
          <p:nvPr/>
        </p:nvCxnSpPr>
        <p:spPr>
          <a:xfrm>
            <a:off x="4535952" y="3861048"/>
            <a:ext cx="0" cy="576064"/>
          </a:xfrm>
          <a:prstGeom prst="line">
            <a:avLst/>
          </a:prstGeom>
          <a:ln w="2222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A5168988-EFB5-4FBF-BA01-3D201FC8D3A0}"/>
              </a:ext>
            </a:extLst>
          </p:cNvPr>
          <p:cNvCxnSpPr/>
          <p:nvPr/>
        </p:nvCxnSpPr>
        <p:spPr>
          <a:xfrm>
            <a:off x="4193952" y="3861048"/>
            <a:ext cx="0" cy="576064"/>
          </a:xfrm>
          <a:prstGeom prst="line">
            <a:avLst/>
          </a:prstGeom>
          <a:ln w="2222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7F96E032-EB41-4851-AD1F-77300D9D0CA1}"/>
              </a:ext>
            </a:extLst>
          </p:cNvPr>
          <p:cNvSpPr txBox="1"/>
          <p:nvPr/>
        </p:nvSpPr>
        <p:spPr>
          <a:xfrm>
            <a:off x="5580112" y="3420869"/>
            <a:ext cx="1382110" cy="461665"/>
          </a:xfrm>
          <a:prstGeom prst="rect">
            <a:avLst/>
          </a:prstGeom>
          <a:noFill/>
        </p:spPr>
        <p:txBody>
          <a:bodyPr wrap="none" rtlCol="0">
            <a:spAutoFit/>
          </a:bodyPr>
          <a:lstStyle/>
          <a:p>
            <a:r>
              <a:rPr lang="en-US" altLang="zh-CN" sz="2400" b="1" dirty="0">
                <a:solidFill>
                  <a:srgbClr val="FF0000"/>
                </a:solidFill>
                <a:latin typeface="Times New Roman" panose="02020603050405020304" pitchFamily="18" charset="0"/>
                <a:cs typeface="Times New Roman" panose="02020603050405020304" pitchFamily="18" charset="0"/>
              </a:rPr>
              <a:t>0.5 (3dB)</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BA6CA31E-C931-4F5D-87DE-90C979FBA1AD}"/>
              </a:ext>
            </a:extLst>
          </p:cNvPr>
          <p:cNvSpPr/>
          <p:nvPr/>
        </p:nvSpPr>
        <p:spPr>
          <a:xfrm>
            <a:off x="4932040" y="3284984"/>
            <a:ext cx="615874" cy="461665"/>
          </a:xfrm>
          <a:prstGeom prst="rect">
            <a:avLst/>
          </a:prstGeom>
        </p:spPr>
        <p:txBody>
          <a:bodyPr wrap="none">
            <a:spAutoFit/>
          </a:bodyPr>
          <a:lstStyle/>
          <a:p>
            <a:r>
              <a:rPr lang="en-US" altLang="zh-CN" sz="2400" b="1" dirty="0" err="1">
                <a:solidFill>
                  <a:srgbClr val="FF0000"/>
                </a:solidFill>
                <a:latin typeface="Times New Roman" panose="02020603050405020304" pitchFamily="18" charset="0"/>
                <a:cs typeface="Times New Roman" panose="02020603050405020304" pitchFamily="18" charset="0"/>
              </a:rPr>
              <a:t>Δ</a:t>
            </a:r>
            <a:r>
              <a:rPr lang="en-US" altLang="zh-CN" sz="2400" b="1" i="1" dirty="0" err="1">
                <a:solidFill>
                  <a:srgbClr val="FF0000"/>
                </a:solidFill>
                <a:latin typeface="Times New Roman" panose="02020603050405020304" pitchFamily="18" charset="0"/>
                <a:cs typeface="Times New Roman" panose="02020603050405020304" pitchFamily="18" charset="0"/>
              </a:rPr>
              <a:t>ν</a:t>
            </a:r>
            <a:r>
              <a:rPr lang="en-US" altLang="zh-CN" sz="2400" b="1" baseline="-25000" dirty="0" err="1">
                <a:solidFill>
                  <a:srgbClr val="FF0000"/>
                </a:solidFill>
                <a:latin typeface="Times New Roman" panose="02020603050405020304" pitchFamily="18" charset="0"/>
                <a:cs typeface="Times New Roman" panose="02020603050405020304" pitchFamily="18" charset="0"/>
              </a:rPr>
              <a:t>g</a:t>
            </a:r>
            <a:endParaRPr lang="zh-CN" altLang="en-US" sz="2400" dirty="0">
              <a:solidFill>
                <a:srgbClr val="FF0000"/>
              </a:solidFill>
            </a:endParaRPr>
          </a:p>
        </p:txBody>
      </p:sp>
      <p:sp>
        <p:nvSpPr>
          <p:cNvPr id="16" name="矩形 15">
            <a:extLst>
              <a:ext uri="{FF2B5EF4-FFF2-40B4-BE49-F238E27FC236}">
                <a16:creationId xmlns:a16="http://schemas.microsoft.com/office/drawing/2014/main" id="{F44CD49E-0BC9-4628-9591-9A4C21C304EB}"/>
              </a:ext>
            </a:extLst>
          </p:cNvPr>
          <p:cNvSpPr/>
          <p:nvPr/>
        </p:nvSpPr>
        <p:spPr>
          <a:xfrm>
            <a:off x="4499992" y="3770456"/>
            <a:ext cx="660758" cy="461665"/>
          </a:xfrm>
          <a:prstGeom prst="rect">
            <a:avLst/>
          </a:prstGeom>
        </p:spPr>
        <p:txBody>
          <a:bodyPr wrap="none">
            <a:spAutoFit/>
          </a:bodyPr>
          <a:lstStyle/>
          <a:p>
            <a:r>
              <a:rPr lang="en-US" altLang="zh-CN" sz="2400" b="1" dirty="0" err="1">
                <a:solidFill>
                  <a:schemeClr val="bg2">
                    <a:lumMod val="60000"/>
                    <a:lumOff val="40000"/>
                  </a:schemeClr>
                </a:solidFill>
                <a:latin typeface="Times New Roman" panose="02020603050405020304" pitchFamily="18" charset="0"/>
                <a:cs typeface="Times New Roman" panose="02020603050405020304" pitchFamily="18" charset="0"/>
              </a:rPr>
              <a:t>Δ</a:t>
            </a:r>
            <a:r>
              <a:rPr lang="en-US" altLang="zh-CN" sz="2400" b="1" i="1" dirty="0" err="1">
                <a:solidFill>
                  <a:schemeClr val="bg2">
                    <a:lumMod val="60000"/>
                    <a:lumOff val="40000"/>
                  </a:schemeClr>
                </a:solidFill>
                <a:latin typeface="Times New Roman" panose="02020603050405020304" pitchFamily="18" charset="0"/>
                <a:cs typeface="Times New Roman" panose="02020603050405020304" pitchFamily="18" charset="0"/>
              </a:rPr>
              <a:t>ν</a:t>
            </a:r>
            <a:r>
              <a:rPr lang="en-US" altLang="zh-CN" sz="2400" b="1" baseline="-25000" dirty="0" err="1">
                <a:solidFill>
                  <a:schemeClr val="bg2">
                    <a:lumMod val="60000"/>
                    <a:lumOff val="40000"/>
                  </a:schemeClr>
                </a:solidFill>
                <a:latin typeface="Times New Roman" panose="02020603050405020304" pitchFamily="18" charset="0"/>
                <a:cs typeface="Times New Roman" panose="02020603050405020304" pitchFamily="18" charset="0"/>
              </a:rPr>
              <a:t>A</a:t>
            </a:r>
            <a:endParaRPr lang="zh-CN" altLang="en-US" sz="2400" dirty="0">
              <a:solidFill>
                <a:schemeClr val="bg2">
                  <a:lumMod val="60000"/>
                  <a:lumOff val="40000"/>
                </a:schemeClr>
              </a:solidFill>
            </a:endParaRPr>
          </a:p>
        </p:txBody>
      </p:sp>
      <p:sp>
        <p:nvSpPr>
          <p:cNvPr id="14" name="矩形 13">
            <a:extLst>
              <a:ext uri="{FF2B5EF4-FFF2-40B4-BE49-F238E27FC236}">
                <a16:creationId xmlns:a16="http://schemas.microsoft.com/office/drawing/2014/main" id="{3E82CDAC-B168-4770-8E52-337739C674B2}"/>
              </a:ext>
            </a:extLst>
          </p:cNvPr>
          <p:cNvSpPr/>
          <p:nvPr/>
        </p:nvSpPr>
        <p:spPr>
          <a:xfrm>
            <a:off x="7150780" y="3233881"/>
            <a:ext cx="1541640" cy="523220"/>
          </a:xfrm>
          <a:prstGeom prst="rect">
            <a:avLst/>
          </a:prstGeom>
        </p:spPr>
        <p:txBody>
          <a:bodyPr wrap="none">
            <a:spAutoFit/>
          </a:bodyPr>
          <a:lstStyle/>
          <a:p>
            <a:r>
              <a:rPr lang="en-US" altLang="zh-CN" sz="2800" b="1" dirty="0" err="1">
                <a:solidFill>
                  <a:srgbClr val="FFFF00"/>
                </a:solidFill>
                <a:latin typeface="Times New Roman" panose="02020603050405020304" pitchFamily="18" charset="0"/>
                <a:cs typeface="Times New Roman" panose="02020603050405020304" pitchFamily="18" charset="0"/>
              </a:rPr>
              <a:t>Δ</a:t>
            </a:r>
            <a:r>
              <a:rPr lang="en-US" altLang="zh-CN" sz="2800" b="1" i="1" dirty="0" err="1">
                <a:solidFill>
                  <a:srgbClr val="FFFF00"/>
                </a:solidFill>
                <a:latin typeface="Times New Roman" panose="02020603050405020304" pitchFamily="18" charset="0"/>
                <a:cs typeface="Times New Roman" panose="02020603050405020304" pitchFamily="18" charset="0"/>
              </a:rPr>
              <a:t>ν</a:t>
            </a:r>
            <a:r>
              <a:rPr lang="en-US" altLang="zh-CN" sz="2800" b="1" baseline="-25000" dirty="0" err="1">
                <a:solidFill>
                  <a:srgbClr val="FFFF00"/>
                </a:solidFill>
                <a:latin typeface="Times New Roman" panose="02020603050405020304" pitchFamily="18" charset="0"/>
                <a:cs typeface="Times New Roman" panose="02020603050405020304" pitchFamily="18" charset="0"/>
              </a:rPr>
              <a:t>A</a:t>
            </a:r>
            <a:r>
              <a:rPr lang="en-US" altLang="zh-CN" sz="2800" b="1" baseline="-25000" dirty="0">
                <a:solidFill>
                  <a:srgbClr val="FFFF00"/>
                </a:solidFill>
                <a:latin typeface="Times New Roman" panose="02020603050405020304" pitchFamily="18" charset="0"/>
                <a:cs typeface="Times New Roman" panose="02020603050405020304" pitchFamily="18" charset="0"/>
              </a:rPr>
              <a:t> </a:t>
            </a:r>
            <a:r>
              <a:rPr lang="en-US" altLang="zh-CN" sz="2800" b="1" dirty="0">
                <a:solidFill>
                  <a:srgbClr val="FFFF00"/>
                </a:solidFill>
                <a:latin typeface="Times New Roman" panose="02020603050405020304" pitchFamily="18" charset="0"/>
                <a:cs typeface="Times New Roman" panose="02020603050405020304" pitchFamily="18" charset="0"/>
              </a:rPr>
              <a:t>&lt;</a:t>
            </a:r>
            <a:r>
              <a:rPr lang="en-US" altLang="zh-CN" sz="2800" b="1" baseline="-25000" dirty="0">
                <a:solidFill>
                  <a:srgbClr val="FFFF00"/>
                </a:solidFill>
                <a:latin typeface="Times New Roman" panose="02020603050405020304" pitchFamily="18" charset="0"/>
                <a:cs typeface="Times New Roman" panose="02020603050405020304" pitchFamily="18" charset="0"/>
              </a:rPr>
              <a:t> </a:t>
            </a:r>
            <a:r>
              <a:rPr lang="en-US" altLang="zh-CN" sz="2800" b="1" dirty="0" err="1">
                <a:solidFill>
                  <a:srgbClr val="FFFF00"/>
                </a:solidFill>
                <a:latin typeface="Times New Roman" panose="02020603050405020304" pitchFamily="18" charset="0"/>
                <a:cs typeface="Times New Roman" panose="02020603050405020304" pitchFamily="18" charset="0"/>
              </a:rPr>
              <a:t>Δ</a:t>
            </a:r>
            <a:r>
              <a:rPr lang="en-US" altLang="zh-CN" sz="2800" b="1" i="1" dirty="0" err="1">
                <a:solidFill>
                  <a:srgbClr val="FFFF00"/>
                </a:solidFill>
                <a:latin typeface="Times New Roman" panose="02020603050405020304" pitchFamily="18" charset="0"/>
                <a:cs typeface="Times New Roman" panose="02020603050405020304" pitchFamily="18" charset="0"/>
              </a:rPr>
              <a:t>ν</a:t>
            </a:r>
            <a:r>
              <a:rPr lang="en-US" altLang="zh-CN" sz="2800" b="1" i="1" baseline="-25000" dirty="0" err="1">
                <a:solidFill>
                  <a:srgbClr val="FFFF00"/>
                </a:solidFill>
                <a:latin typeface="Times New Roman" panose="02020603050405020304" pitchFamily="18" charset="0"/>
                <a:cs typeface="Times New Roman" panose="02020603050405020304" pitchFamily="18" charset="0"/>
              </a:rPr>
              <a:t>g</a:t>
            </a:r>
            <a:endParaRPr lang="zh-CN" altLang="en-US" sz="2800" dirty="0">
              <a:solidFill>
                <a:srgbClr val="FFFF00"/>
              </a:solidFill>
            </a:endParaRPr>
          </a:p>
        </p:txBody>
      </p:sp>
      <p:cxnSp>
        <p:nvCxnSpPr>
          <p:cNvPr id="17" name="直接连接符 16">
            <a:extLst>
              <a:ext uri="{FF2B5EF4-FFF2-40B4-BE49-F238E27FC236}">
                <a16:creationId xmlns:a16="http://schemas.microsoft.com/office/drawing/2014/main" id="{C63BC206-59AE-42C2-B5A9-4CF7ABF1BA09}"/>
              </a:ext>
            </a:extLst>
          </p:cNvPr>
          <p:cNvCxnSpPr/>
          <p:nvPr/>
        </p:nvCxnSpPr>
        <p:spPr>
          <a:xfrm>
            <a:off x="107504" y="682831"/>
            <a:ext cx="518400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86EFD30B-4312-48FD-9ACF-51A8590BD3FD}"/>
              </a:ext>
            </a:extLst>
          </p:cNvPr>
          <p:cNvSpPr>
            <a:spLocks noChangeAspect="1"/>
          </p:cNvSpPr>
          <p:nvPr/>
        </p:nvSpPr>
        <p:spPr>
          <a:xfrm>
            <a:off x="467544" y="980728"/>
            <a:ext cx="216000" cy="21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矩形: 圆角 4">
            <a:extLst>
              <a:ext uri="{FF2B5EF4-FFF2-40B4-BE49-F238E27FC236}">
                <a16:creationId xmlns:a16="http://schemas.microsoft.com/office/drawing/2014/main" id="{7610AE90-B5A8-41BE-A561-B46571139D72}"/>
              </a:ext>
            </a:extLst>
          </p:cNvPr>
          <p:cNvSpPr/>
          <p:nvPr/>
        </p:nvSpPr>
        <p:spPr>
          <a:xfrm>
            <a:off x="7092280" y="3233881"/>
            <a:ext cx="1710357" cy="648653"/>
          </a:xfrm>
          <a:prstGeom prst="round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par>
                                <p:cTn id="16" presetID="16" presetClass="entr" presetSubtype="21"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par>
                                <p:cTn id="19" presetID="16" presetClass="entr" presetSubtype="21"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arn(inVertical)">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down)">
                                      <p:cBhvr>
                                        <p:cTn id="26" dur="500"/>
                                        <p:tgtEl>
                                          <p:spTgt spid="12"/>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down)">
                                      <p:cBhvr>
                                        <p:cTn id="29" dur="500"/>
                                        <p:tgtEl>
                                          <p:spTgt spid="16"/>
                                        </p:tgtEl>
                                      </p:cBhvr>
                                    </p:animEffect>
                                  </p:childTnLst>
                                </p:cTn>
                              </p:par>
                              <p:par>
                                <p:cTn id="30" presetID="22" presetClass="entr" presetSubtype="4"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fill="hold"/>
                                        <p:tgtEl>
                                          <p:spTgt spid="5"/>
                                        </p:tgtEl>
                                        <p:attrNameLst>
                                          <p:attrName>ppt_x</p:attrName>
                                        </p:attrNameLst>
                                      </p:cBhvr>
                                      <p:tavLst>
                                        <p:tav tm="0">
                                          <p:val>
                                            <p:strVal val="#ppt_x"/>
                                          </p:val>
                                        </p:tav>
                                        <p:tav tm="100000">
                                          <p:val>
                                            <p:strVal val="#ppt_x"/>
                                          </p:val>
                                        </p:tav>
                                      </p:tavLst>
                                    </p:anim>
                                    <p:anim calcmode="lin" valueType="num">
                                      <p:cBhvr additive="base">
                                        <p:cTn id="4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6" grpId="0"/>
      <p:bldP spid="14" grpId="0"/>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ChangeArrowheads="1"/>
          </p:cNvSpPr>
          <p:nvPr/>
        </p:nvSpPr>
        <p:spPr bwMode="auto">
          <a:xfrm>
            <a:off x="179512" y="116632"/>
            <a:ext cx="4876656"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700" b="1" dirty="0">
                <a:solidFill>
                  <a:srgbClr val="FFFF00"/>
                </a:solidFill>
                <a:latin typeface="Times New Roman" panose="02020603050405020304" pitchFamily="18" charset="0"/>
                <a:cs typeface="Times New Roman" panose="02020603050405020304" pitchFamily="18" charset="0"/>
              </a:rPr>
              <a:t>5.1.3 </a:t>
            </a:r>
            <a:r>
              <a:rPr lang="zh-CN" altLang="en-US" sz="2700" b="1" dirty="0">
                <a:solidFill>
                  <a:srgbClr val="FFFF00"/>
                </a:solidFill>
                <a:latin typeface="Times New Roman" panose="02020603050405020304" pitchFamily="18" charset="0"/>
                <a:cs typeface="Times New Roman" panose="02020603050405020304" pitchFamily="18" charset="0"/>
              </a:rPr>
              <a:t>增益饱和与饱和输出功率</a:t>
            </a:r>
            <a:r>
              <a:rPr lang="zh-CN" altLang="en-US" sz="2700" dirty="0">
                <a:latin typeface="Times New Roman" panose="02020603050405020304" pitchFamily="18" charset="0"/>
                <a:cs typeface="Times New Roman" panose="02020603050405020304" pitchFamily="18" charset="0"/>
              </a:rPr>
              <a:t> </a:t>
            </a:r>
          </a:p>
        </p:txBody>
      </p:sp>
      <p:sp>
        <p:nvSpPr>
          <p:cNvPr id="83972" name="Rectangle 4"/>
          <p:cNvSpPr>
            <a:spLocks noChangeArrowheads="1"/>
          </p:cNvSpPr>
          <p:nvPr/>
        </p:nvSpPr>
        <p:spPr bwMode="auto">
          <a:xfrm>
            <a:off x="611560" y="756000"/>
            <a:ext cx="8208962" cy="86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lnSpc>
                <a:spcPct val="120000"/>
              </a:lnSpc>
              <a:spcAft>
                <a:spcPts val="600"/>
              </a:spcAft>
            </a:pPr>
            <a:r>
              <a:rPr lang="zh-CN" altLang="en-US" sz="2200" b="1" dirty="0">
                <a:solidFill>
                  <a:srgbClr val="FFC000"/>
                </a:solidFill>
                <a:latin typeface="Times New Roman" panose="02020603050405020304" pitchFamily="18" charset="0"/>
                <a:cs typeface="Times New Roman" panose="02020603050405020304" pitchFamily="18" charset="0"/>
              </a:rPr>
              <a:t>增益饱和</a:t>
            </a:r>
            <a:r>
              <a:rPr lang="zh-CN" altLang="en-US" sz="2200" b="1" dirty="0">
                <a:latin typeface="Times New Roman" panose="02020603050405020304" pitchFamily="18" charset="0"/>
                <a:cs typeface="Times New Roman" panose="02020603050405020304" pitchFamily="18" charset="0"/>
              </a:rPr>
              <a:t>是放大器放大能力的一种限制因素，起因于式</a:t>
            </a:r>
            <a:r>
              <a:rPr lang="en-US" altLang="zh-CN" sz="2200" b="1" dirty="0">
                <a:latin typeface="Times New Roman" panose="02020603050405020304" pitchFamily="18" charset="0"/>
                <a:cs typeface="Times New Roman" panose="02020603050405020304" pitchFamily="18" charset="0"/>
              </a:rPr>
              <a:t>(5.1.1</a:t>
            </a:r>
            <a:r>
              <a:rPr lang="zh-CN" altLang="en-US" sz="2200" b="1" dirty="0">
                <a:latin typeface="Times New Roman" panose="02020603050405020304" pitchFamily="18" charset="0"/>
                <a:cs typeface="Times New Roman" panose="02020603050405020304" pitchFamily="18" charset="0"/>
              </a:rPr>
              <a:t>）中</a:t>
            </a:r>
            <a:r>
              <a:rPr lang="zh-CN" altLang="en-US" sz="2200" b="1" dirty="0">
                <a:solidFill>
                  <a:srgbClr val="FFC000"/>
                </a:solidFill>
                <a:latin typeface="Times New Roman" panose="02020603050405020304" pitchFamily="18" charset="0"/>
                <a:cs typeface="Times New Roman" panose="02020603050405020304" pitchFamily="18" charset="0"/>
              </a:rPr>
              <a:t>增益系数</a:t>
            </a:r>
            <a:r>
              <a:rPr lang="en-US" altLang="zh-CN" sz="2200" b="1" dirty="0">
                <a:latin typeface="Times New Roman" panose="02020603050405020304" pitchFamily="18" charset="0"/>
                <a:cs typeface="Times New Roman" panose="02020603050405020304" pitchFamily="18" charset="0"/>
              </a:rPr>
              <a:t>(</a:t>
            </a:r>
            <a:r>
              <a:rPr lang="en-US" altLang="zh-CN" sz="2200" b="1" dirty="0">
                <a:solidFill>
                  <a:srgbClr val="FFC000"/>
                </a:solidFill>
                <a:latin typeface="Times New Roman" panose="02020603050405020304" pitchFamily="18" charset="0"/>
                <a:cs typeface="Times New Roman" panose="02020603050405020304" pitchFamily="18" charset="0"/>
              </a:rPr>
              <a:t>g</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与</a:t>
            </a:r>
            <a:r>
              <a:rPr lang="zh-CN" altLang="en-US" sz="2200" b="1" dirty="0">
                <a:solidFill>
                  <a:srgbClr val="FFC000"/>
                </a:solidFill>
                <a:latin typeface="Times New Roman" panose="02020603050405020304" pitchFamily="18" charset="0"/>
                <a:cs typeface="Times New Roman" panose="02020603050405020304" pitchFamily="18" charset="0"/>
              </a:rPr>
              <a:t>功率</a:t>
            </a:r>
            <a:r>
              <a:rPr lang="zh-CN" altLang="en-US" sz="2200" b="1" dirty="0">
                <a:latin typeface="Times New Roman" panose="02020603050405020304" pitchFamily="18" charset="0"/>
                <a:cs typeface="Times New Roman" panose="02020603050405020304" pitchFamily="18" charset="0"/>
              </a:rPr>
              <a:t>的依存关系</a:t>
            </a:r>
            <a:r>
              <a:rPr lang="en-US" altLang="zh-CN" sz="2200" b="1" dirty="0">
                <a:latin typeface="Times New Roman" panose="02020603050405020304" pitchFamily="18" charset="0"/>
                <a:cs typeface="Times New Roman" panose="02020603050405020304" pitchFamily="18" charset="0"/>
              </a:rPr>
              <a:t>;</a:t>
            </a:r>
            <a:endParaRPr lang="zh-CN" altLang="en-US" sz="2200" b="1" dirty="0">
              <a:latin typeface="Times New Roman" panose="02020603050405020304" pitchFamily="18" charset="0"/>
              <a:cs typeface="Times New Roman" panose="02020603050405020304" pitchFamily="18" charset="0"/>
            </a:endParaRPr>
          </a:p>
        </p:txBody>
      </p:sp>
      <p:sp>
        <p:nvSpPr>
          <p:cNvPr id="83975" name="Rectangle 7"/>
          <p:cNvSpPr>
            <a:spLocks noChangeArrowheads="1"/>
          </p:cNvSpPr>
          <p:nvPr/>
        </p:nvSpPr>
        <p:spPr bwMode="auto">
          <a:xfrm>
            <a:off x="889570" y="4898609"/>
            <a:ext cx="7797230" cy="1164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lnSpc>
                <a:spcPct val="120000"/>
              </a:lnSpc>
            </a:pPr>
            <a:r>
              <a:rPr lang="zh-CN" altLang="en-US" sz="2000" b="1" dirty="0">
                <a:latin typeface="Times New Roman" panose="02020603050405020304" pitchFamily="18" charset="0"/>
                <a:cs typeface="Times New Roman" panose="02020603050405020304" pitchFamily="18" charset="0"/>
              </a:rPr>
              <a:t>式中：</a:t>
            </a:r>
            <a:r>
              <a:rPr lang="en-US" altLang="zh-CN" sz="2000" b="1" i="1" dirty="0">
                <a:solidFill>
                  <a:srgbClr val="FFC000"/>
                </a:solidFill>
                <a:latin typeface="Times New Roman" panose="02020603050405020304" pitchFamily="18" charset="0"/>
                <a:cs typeface="Times New Roman" panose="02020603050405020304" pitchFamily="18" charset="0"/>
              </a:rPr>
              <a:t>G</a:t>
            </a:r>
            <a:r>
              <a:rPr lang="en-US" altLang="zh-CN" sz="2000" b="1" baseline="-25000" dirty="0">
                <a:solidFill>
                  <a:srgbClr val="FFC000"/>
                </a:solidFill>
                <a:latin typeface="Times New Roman" panose="02020603050405020304" pitchFamily="18" charset="0"/>
                <a:cs typeface="Times New Roman" panose="02020603050405020304" pitchFamily="18" charset="0"/>
              </a:rPr>
              <a:t>0</a:t>
            </a:r>
            <a:r>
              <a:rPr lang="zh-CN" altLang="en-US" sz="2000" b="1" dirty="0">
                <a:latin typeface="Times New Roman" panose="02020603050405020304" pitchFamily="18" charset="0"/>
                <a:cs typeface="Times New Roman" panose="02020603050405020304" pitchFamily="18" charset="0"/>
              </a:rPr>
              <a:t>为小信号峰值增益；一般来说，</a:t>
            </a:r>
            <a:r>
              <a:rPr lang="en-US" altLang="zh-CN" sz="2000" b="1" i="1" dirty="0">
                <a:latin typeface="Times New Roman" panose="02020603050405020304" pitchFamily="18" charset="0"/>
                <a:cs typeface="Times New Roman" panose="02020603050405020304" pitchFamily="18" charset="0"/>
              </a:rPr>
              <a:t> </a:t>
            </a:r>
            <a:r>
              <a:rPr lang="en-US" altLang="zh-CN" sz="2000" b="1" i="1" dirty="0">
                <a:solidFill>
                  <a:srgbClr val="FFC000"/>
                </a:solidFill>
                <a:latin typeface="Times New Roman" panose="02020603050405020304" pitchFamily="18" charset="0"/>
                <a:cs typeface="Times New Roman" panose="02020603050405020304" pitchFamily="18" charset="0"/>
              </a:rPr>
              <a:t>G</a:t>
            </a:r>
            <a:r>
              <a:rPr lang="en-US" altLang="zh-CN" sz="2000" b="1" baseline="-25000" dirty="0">
                <a:solidFill>
                  <a:srgbClr val="FFC000"/>
                </a:solidFill>
                <a:latin typeface="Times New Roman" panose="02020603050405020304" pitchFamily="18" charset="0"/>
                <a:cs typeface="Times New Roman" panose="02020603050405020304" pitchFamily="18" charset="0"/>
              </a:rPr>
              <a:t>0</a:t>
            </a:r>
            <a:r>
              <a:rPr lang="zh-CN" altLang="en-US" sz="2000" b="1" dirty="0">
                <a:latin typeface="Times New Roman" panose="02020603050405020304" pitchFamily="18" charset="0"/>
                <a:cs typeface="Times New Roman" panose="02020603050405020304" pitchFamily="18" charset="0"/>
              </a:rPr>
              <a:t>在</a:t>
            </a:r>
            <a:r>
              <a:rPr lang="en-US" altLang="zh-CN" sz="2000" b="1" dirty="0">
                <a:solidFill>
                  <a:srgbClr val="FFFF00"/>
                </a:solidFill>
                <a:latin typeface="Times New Roman" panose="02020603050405020304" pitchFamily="18" charset="0"/>
                <a:cs typeface="Times New Roman" panose="02020603050405020304" pitchFamily="18" charset="0"/>
              </a:rPr>
              <a:t>100</a:t>
            </a:r>
            <a:r>
              <a:rPr lang="zh-CN" altLang="en-US" sz="2000" b="1" dirty="0">
                <a:solidFill>
                  <a:srgbClr val="FFFF00"/>
                </a:solidFill>
                <a:latin typeface="Times New Roman" panose="02020603050405020304" pitchFamily="18" charset="0"/>
                <a:cs typeface="Times New Roman" panose="02020603050405020304" pitchFamily="18" charset="0"/>
              </a:rPr>
              <a:t>～</a:t>
            </a:r>
            <a:r>
              <a:rPr lang="en-US" altLang="zh-CN" sz="2000" b="1" dirty="0">
                <a:solidFill>
                  <a:srgbClr val="FFFF00"/>
                </a:solidFill>
                <a:latin typeface="Times New Roman" panose="02020603050405020304" pitchFamily="18" charset="0"/>
                <a:cs typeface="Times New Roman" panose="02020603050405020304" pitchFamily="18" charset="0"/>
              </a:rPr>
              <a:t>1000 </a:t>
            </a:r>
            <a:r>
              <a:rPr lang="en-US" altLang="zh-CN" sz="2000" b="1" dirty="0">
                <a:latin typeface="Times New Roman" panose="02020603050405020304" pitchFamily="18" charset="0"/>
                <a:cs typeface="Times New Roman" panose="02020603050405020304" pitchFamily="18" charset="0"/>
              </a:rPr>
              <a:t>(</a:t>
            </a:r>
            <a:r>
              <a:rPr lang="en-US" altLang="zh-CN" sz="2000" b="1" dirty="0">
                <a:solidFill>
                  <a:srgbClr val="FFFF00"/>
                </a:solidFill>
                <a:latin typeface="Times New Roman" panose="02020603050405020304" pitchFamily="18" charset="0"/>
                <a:cs typeface="Times New Roman" panose="02020603050405020304" pitchFamily="18" charset="0"/>
              </a:rPr>
              <a:t>20~30 dB</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 范围内，因而饱和输出功率</a:t>
            </a:r>
            <a:r>
              <a:rPr lang="en-US" altLang="zh-CN" sz="2000" b="1" i="1" dirty="0" err="1">
                <a:solidFill>
                  <a:srgbClr val="FFC000"/>
                </a:solidFill>
                <a:latin typeface="Times New Roman" panose="02020603050405020304" pitchFamily="18" charset="0"/>
                <a:cs typeface="Times New Roman" panose="02020603050405020304" pitchFamily="18" charset="0"/>
              </a:rPr>
              <a:t>P</a:t>
            </a:r>
            <a:r>
              <a:rPr lang="en-US" altLang="zh-CN" sz="2000" b="1" baseline="30000" dirty="0" err="1">
                <a:solidFill>
                  <a:srgbClr val="FFC000"/>
                </a:solidFill>
                <a:latin typeface="Times New Roman" panose="02020603050405020304" pitchFamily="18" charset="0"/>
                <a:cs typeface="Times New Roman" panose="02020603050405020304" pitchFamily="18" charset="0"/>
              </a:rPr>
              <a:t>s</a:t>
            </a:r>
            <a:r>
              <a:rPr lang="en-US" altLang="zh-CN" sz="2000" b="1" baseline="-25000" dirty="0" err="1">
                <a:solidFill>
                  <a:srgbClr val="FFC000"/>
                </a:solidFill>
                <a:latin typeface="Times New Roman" panose="02020603050405020304" pitchFamily="18" charset="0"/>
                <a:cs typeface="Times New Roman" panose="02020603050405020304" pitchFamily="18" charset="0"/>
              </a:rPr>
              <a:t>out</a:t>
            </a:r>
            <a:r>
              <a:rPr lang="en-US" altLang="zh-CN" sz="2000" b="1" dirty="0">
                <a:solidFill>
                  <a:srgbClr val="FFC000"/>
                </a:solidFill>
                <a:latin typeface="Times New Roman" panose="02020603050405020304" pitchFamily="18" charset="0"/>
                <a:cs typeface="Times New Roman" panose="02020603050405020304" pitchFamily="18" charset="0"/>
              </a:rPr>
              <a:t>=(</a:t>
            </a:r>
            <a:r>
              <a:rPr lang="en-US" altLang="zh-CN" sz="2000" b="1" i="1" dirty="0">
                <a:solidFill>
                  <a:srgbClr val="FFC000"/>
                </a:solidFill>
                <a:latin typeface="Times New Roman" panose="02020603050405020304" pitchFamily="18" charset="0"/>
                <a:cs typeface="Times New Roman" panose="02020603050405020304" pitchFamily="18" charset="0"/>
              </a:rPr>
              <a:t>ln2</a:t>
            </a:r>
            <a:r>
              <a:rPr lang="en-US" altLang="zh-CN" sz="2000" b="1" dirty="0">
                <a:solidFill>
                  <a:srgbClr val="FFC000"/>
                </a:solidFill>
                <a:latin typeface="Times New Roman" panose="02020603050405020304" pitchFamily="18" charset="0"/>
                <a:cs typeface="Times New Roman" panose="02020603050405020304" pitchFamily="18" charset="0"/>
              </a:rPr>
              <a:t>)</a:t>
            </a:r>
            <a:r>
              <a:rPr lang="en-US" altLang="zh-CN" sz="2000" b="1" i="1" dirty="0">
                <a:solidFill>
                  <a:srgbClr val="FFC000"/>
                </a:solidFill>
                <a:latin typeface="Times New Roman" panose="02020603050405020304" pitchFamily="18" charset="0"/>
                <a:cs typeface="Times New Roman" panose="02020603050405020304" pitchFamily="18" charset="0"/>
              </a:rPr>
              <a:t>P</a:t>
            </a:r>
            <a:r>
              <a:rPr lang="en-US" altLang="zh-CN" sz="2000" b="1" baseline="-25000" dirty="0">
                <a:solidFill>
                  <a:srgbClr val="FFC000"/>
                </a:solidFill>
                <a:latin typeface="Times New Roman" panose="02020603050405020304" pitchFamily="18" charset="0"/>
                <a:cs typeface="Times New Roman" panose="02020603050405020304" pitchFamily="18" charset="0"/>
              </a:rPr>
              <a:t>s</a:t>
            </a:r>
            <a:r>
              <a:rPr lang="en-US" altLang="zh-CN" sz="2000" b="1" dirty="0">
                <a:solidFill>
                  <a:srgbClr val="FFC000"/>
                </a:solidFill>
                <a:latin typeface="Times New Roman" panose="02020603050405020304" pitchFamily="18" charset="0"/>
                <a:cs typeface="Times New Roman" panose="02020603050405020304" pitchFamily="18" charset="0"/>
              </a:rPr>
              <a:t>=0.69 </a:t>
            </a:r>
            <a:r>
              <a:rPr lang="en-US" altLang="zh-CN" sz="2000" b="1" i="1" dirty="0">
                <a:solidFill>
                  <a:srgbClr val="FFC000"/>
                </a:solidFill>
                <a:latin typeface="Times New Roman" panose="02020603050405020304" pitchFamily="18" charset="0"/>
                <a:cs typeface="Times New Roman" panose="02020603050405020304" pitchFamily="18" charset="0"/>
              </a:rPr>
              <a:t>P</a:t>
            </a:r>
            <a:r>
              <a:rPr lang="en-US" altLang="zh-CN" sz="2000" b="1" baseline="-25000" dirty="0">
                <a:solidFill>
                  <a:srgbClr val="FFC000"/>
                </a:solidFill>
                <a:latin typeface="Times New Roman" panose="02020603050405020304" pitchFamily="18" charset="0"/>
                <a:cs typeface="Times New Roman" panose="02020603050405020304" pitchFamily="18" charset="0"/>
              </a:rPr>
              <a:t>s</a:t>
            </a:r>
            <a:r>
              <a:rPr lang="zh-CN" altLang="en-US" sz="2000" b="1" dirty="0">
                <a:latin typeface="Times New Roman" panose="02020603050405020304" pitchFamily="18" charset="0"/>
                <a:cs typeface="Times New Roman" panose="02020603050405020304" pitchFamily="18" charset="0"/>
              </a:rPr>
              <a:t>，表明放大器的饱和输出功率比增益介质的饱和功率约低</a:t>
            </a:r>
            <a:r>
              <a:rPr lang="en-US" altLang="zh-CN" sz="2000" b="1" dirty="0">
                <a:solidFill>
                  <a:srgbClr val="FFFF00"/>
                </a:solidFill>
                <a:latin typeface="Times New Roman" panose="02020603050405020304" pitchFamily="18" charset="0"/>
                <a:cs typeface="Times New Roman" panose="02020603050405020304" pitchFamily="18" charset="0"/>
              </a:rPr>
              <a:t>30</a:t>
            </a:r>
            <a:r>
              <a:rPr lang="zh-CN" altLang="en-US" sz="2000" b="1" dirty="0">
                <a:solidFill>
                  <a:srgbClr val="FFFF00"/>
                </a:solidFill>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，几乎与</a:t>
            </a:r>
            <a:r>
              <a:rPr lang="en-US" altLang="zh-CN" sz="2000" b="1" i="1" dirty="0">
                <a:solidFill>
                  <a:srgbClr val="FFC000"/>
                </a:solidFill>
                <a:latin typeface="Times New Roman" panose="02020603050405020304" pitchFamily="18" charset="0"/>
                <a:cs typeface="Times New Roman" panose="02020603050405020304" pitchFamily="18" charset="0"/>
              </a:rPr>
              <a:t>G</a:t>
            </a:r>
            <a:r>
              <a:rPr lang="en-US" altLang="zh-CN" sz="2000" b="1" baseline="-25000" dirty="0">
                <a:solidFill>
                  <a:srgbClr val="FFC000"/>
                </a:solidFill>
                <a:latin typeface="Times New Roman" panose="02020603050405020304" pitchFamily="18" charset="0"/>
                <a:cs typeface="Times New Roman" panose="02020603050405020304" pitchFamily="18" charset="0"/>
              </a:rPr>
              <a:t>0</a:t>
            </a:r>
            <a:r>
              <a:rPr lang="zh-CN" altLang="en-US" sz="2000" b="1" dirty="0">
                <a:latin typeface="Times New Roman" panose="02020603050405020304" pitchFamily="18" charset="0"/>
                <a:cs typeface="Times New Roman" panose="02020603050405020304" pitchFamily="18" charset="0"/>
              </a:rPr>
              <a:t>无关。</a:t>
            </a:r>
            <a:r>
              <a:rPr lang="zh-CN" altLang="en-US" sz="2000"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 </a:t>
            </a:r>
          </a:p>
        </p:txBody>
      </p:sp>
      <p:sp>
        <p:nvSpPr>
          <p:cNvPr id="83976" name="Rectangle 8"/>
          <p:cNvSpPr>
            <a:spLocks noChangeArrowheads="1"/>
          </p:cNvSpPr>
          <p:nvPr/>
        </p:nvSpPr>
        <p:spPr bwMode="auto">
          <a:xfrm>
            <a:off x="900113" y="3933825"/>
            <a:ext cx="6337300" cy="936625"/>
          </a:xfrm>
          <a:prstGeom prst="rect">
            <a:avLst/>
          </a:prstGeom>
          <a:noFill/>
          <a:ln>
            <a:noFill/>
          </a:ln>
          <a:effectLst/>
          <a:extLst>
            <a:ext uri="{909E8E84-426E-40DD-AFC4-6F175D3DCCD1}">
              <a14:hiddenFill xmlns:a14="http://schemas.microsoft.com/office/drawing/2010/main">
                <a:solidFill>
                  <a:srgbClr val="FF00FF">
                    <a:alpha val="28999"/>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灯片编号占位符 1">
            <a:extLst>
              <a:ext uri="{FF2B5EF4-FFF2-40B4-BE49-F238E27FC236}">
                <a16:creationId xmlns:a16="http://schemas.microsoft.com/office/drawing/2014/main" id="{AE05B434-341A-47AE-84F4-4A13DEFC6BDE}"/>
              </a:ext>
            </a:extLst>
          </p:cNvPr>
          <p:cNvSpPr>
            <a:spLocks noGrp="1"/>
          </p:cNvSpPr>
          <p:nvPr>
            <p:ph type="sldNum" sz="quarter" idx="12"/>
          </p:nvPr>
        </p:nvSpPr>
        <p:spPr/>
        <p:txBody>
          <a:bodyPr/>
          <a:lstStyle/>
          <a:p>
            <a:fld id="{530C7529-6778-48DA-B0AC-E81A47C3F9B3}" type="slidenum">
              <a:rPr lang="en-US" altLang="zh-CN" smtClean="0"/>
              <a:pPr/>
              <a:t>22</a:t>
            </a:fld>
            <a:endParaRPr lang="en-US" altLang="zh-CN"/>
          </a:p>
        </p:txBody>
      </p:sp>
      <p:pic>
        <p:nvPicPr>
          <p:cNvPr id="3" name="图片 2">
            <a:extLst>
              <a:ext uri="{FF2B5EF4-FFF2-40B4-BE49-F238E27FC236}">
                <a16:creationId xmlns:a16="http://schemas.microsoft.com/office/drawing/2014/main" id="{CAB76D41-123C-47AD-A1C7-3F5BA23BA355}"/>
              </a:ext>
            </a:extLst>
          </p:cNvPr>
          <p:cNvPicPr>
            <a:picLocks noChangeAspect="1"/>
          </p:cNvPicPr>
          <p:nvPr/>
        </p:nvPicPr>
        <p:blipFill>
          <a:blip r:embed="rId3"/>
          <a:stretch>
            <a:fillRect/>
          </a:stretch>
        </p:blipFill>
        <p:spPr>
          <a:xfrm>
            <a:off x="2617840" y="4069537"/>
            <a:ext cx="3480889" cy="800913"/>
          </a:xfrm>
          <a:prstGeom prst="rect">
            <a:avLst/>
          </a:prstGeom>
        </p:spPr>
      </p:pic>
      <p:cxnSp>
        <p:nvCxnSpPr>
          <p:cNvPr id="8" name="直接连接符 7">
            <a:extLst>
              <a:ext uri="{FF2B5EF4-FFF2-40B4-BE49-F238E27FC236}">
                <a16:creationId xmlns:a16="http://schemas.microsoft.com/office/drawing/2014/main" id="{02191469-9C0F-47A8-92A6-A559A68A87FB}"/>
              </a:ext>
            </a:extLst>
          </p:cNvPr>
          <p:cNvCxnSpPr/>
          <p:nvPr/>
        </p:nvCxnSpPr>
        <p:spPr>
          <a:xfrm>
            <a:off x="251520" y="552455"/>
            <a:ext cx="457200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9" name="Rectangle 4">
            <a:extLst>
              <a:ext uri="{FF2B5EF4-FFF2-40B4-BE49-F238E27FC236}">
                <a16:creationId xmlns:a16="http://schemas.microsoft.com/office/drawing/2014/main" id="{584F40B2-1A29-4EAC-842C-D093F3596F88}"/>
              </a:ext>
            </a:extLst>
          </p:cNvPr>
          <p:cNvSpPr>
            <a:spLocks noChangeArrowheads="1"/>
          </p:cNvSpPr>
          <p:nvPr/>
        </p:nvSpPr>
        <p:spPr bwMode="auto">
          <a:xfrm>
            <a:off x="611560" y="1719731"/>
            <a:ext cx="8208962" cy="485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lnSpc>
                <a:spcPct val="130000"/>
              </a:lnSpc>
              <a:spcAft>
                <a:spcPts val="600"/>
              </a:spcAft>
            </a:pPr>
            <a:r>
              <a:rPr lang="zh-CN" altLang="en-US" sz="2200" b="1" dirty="0">
                <a:latin typeface="Times New Roman" panose="02020603050405020304" pitchFamily="18" charset="0"/>
                <a:cs typeface="Times New Roman" panose="02020603050405020304" pitchFamily="18" charset="0"/>
              </a:rPr>
              <a:t>当</a:t>
            </a:r>
            <a:r>
              <a:rPr lang="en-US" altLang="zh-CN" sz="2200" b="1" i="1" dirty="0">
                <a:solidFill>
                  <a:srgbClr val="FFC000"/>
                </a:solidFill>
                <a:latin typeface="Times New Roman" panose="02020603050405020304" pitchFamily="18" charset="0"/>
                <a:cs typeface="Times New Roman" panose="02020603050405020304" pitchFamily="18" charset="0"/>
              </a:rPr>
              <a:t>P</a:t>
            </a:r>
            <a:r>
              <a:rPr lang="en-US" altLang="zh-CN" sz="2200" b="1" dirty="0">
                <a:solidFill>
                  <a:srgbClr val="FFC000"/>
                </a:solidFill>
                <a:latin typeface="Times New Roman" panose="02020603050405020304" pitchFamily="18" charset="0"/>
                <a:cs typeface="Times New Roman" panose="02020603050405020304" pitchFamily="18" charset="0"/>
              </a:rPr>
              <a:t>&lt;&lt;</a:t>
            </a:r>
            <a:r>
              <a:rPr lang="en-US" altLang="zh-CN" sz="2200" b="1" i="1" dirty="0">
                <a:solidFill>
                  <a:srgbClr val="FFC000"/>
                </a:solidFill>
                <a:latin typeface="Times New Roman" panose="02020603050405020304" pitchFamily="18" charset="0"/>
                <a:cs typeface="Times New Roman" panose="02020603050405020304" pitchFamily="18" charset="0"/>
              </a:rPr>
              <a:t>P</a:t>
            </a:r>
            <a:r>
              <a:rPr lang="en-US" altLang="zh-CN" sz="2200" b="1" baseline="-25000" dirty="0">
                <a:solidFill>
                  <a:srgbClr val="FFC000"/>
                </a:solidFill>
                <a:latin typeface="Times New Roman" panose="02020603050405020304" pitchFamily="18" charset="0"/>
                <a:cs typeface="Times New Roman" panose="02020603050405020304" pitchFamily="18" charset="0"/>
              </a:rPr>
              <a:t>s</a:t>
            </a:r>
            <a:r>
              <a:rPr lang="zh-CN" altLang="en-US" sz="2200" b="1" dirty="0">
                <a:latin typeface="Times New Roman" panose="02020603050405020304" pitchFamily="18" charset="0"/>
                <a:cs typeface="Times New Roman" panose="02020603050405020304" pitchFamily="18" charset="0"/>
              </a:rPr>
              <a:t>时，</a:t>
            </a:r>
            <a:r>
              <a:rPr lang="en-US" altLang="zh-CN" sz="2200" b="1" i="1" dirty="0">
                <a:solidFill>
                  <a:srgbClr val="FFC000"/>
                </a:solidFill>
                <a:latin typeface="Times New Roman" panose="02020603050405020304" pitchFamily="18" charset="0"/>
                <a:cs typeface="Times New Roman" panose="02020603050405020304" pitchFamily="18" charset="0"/>
              </a:rPr>
              <a:t>g</a:t>
            </a:r>
            <a:r>
              <a:rPr lang="en-US" altLang="zh-CN" sz="2200" b="1" dirty="0">
                <a:solidFill>
                  <a:srgbClr val="FFC000"/>
                </a:solidFill>
                <a:latin typeface="Times New Roman" panose="02020603050405020304" pitchFamily="18" charset="0"/>
                <a:cs typeface="Times New Roman" panose="02020603050405020304" pitchFamily="18" charset="0"/>
              </a:rPr>
              <a:t>(</a:t>
            </a:r>
            <a:r>
              <a:rPr lang="en-US" altLang="zh-CN" sz="2200" b="1" i="1" dirty="0">
                <a:solidFill>
                  <a:srgbClr val="FFC000"/>
                </a:solidFill>
                <a:latin typeface="Times New Roman" panose="02020603050405020304" pitchFamily="18" charset="0"/>
                <a:cs typeface="Times New Roman" panose="02020603050405020304" pitchFamily="18" charset="0"/>
              </a:rPr>
              <a:t>ω</a:t>
            </a:r>
            <a:r>
              <a:rPr lang="en-US" altLang="zh-CN" sz="2200" b="1" dirty="0">
                <a:solidFill>
                  <a:srgbClr val="FFC000"/>
                </a:solidFill>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简化为式</a:t>
            </a:r>
            <a:r>
              <a:rPr lang="en-US" altLang="zh-CN" sz="2200" b="1" dirty="0">
                <a:latin typeface="Times New Roman" panose="02020603050405020304" pitchFamily="18" charset="0"/>
                <a:cs typeface="Times New Roman" panose="02020603050405020304" pitchFamily="18" charset="0"/>
              </a:rPr>
              <a:t>(5.1.2)</a:t>
            </a:r>
            <a:r>
              <a:rPr lang="zh-CN" altLang="en-US" sz="2200" b="1" dirty="0">
                <a:latin typeface="Times New Roman" panose="02020603050405020304" pitchFamily="18" charset="0"/>
                <a:cs typeface="Times New Roman" panose="02020603050405020304" pitchFamily="18" charset="0"/>
              </a:rPr>
              <a:t>，称为</a:t>
            </a:r>
            <a:r>
              <a:rPr lang="zh-CN" altLang="en-US" sz="2200" b="1" dirty="0">
                <a:solidFill>
                  <a:srgbClr val="FFFF00"/>
                </a:solidFill>
                <a:latin typeface="Times New Roman" panose="02020603050405020304" pitchFamily="18" charset="0"/>
                <a:cs typeface="Times New Roman" panose="02020603050405020304" pitchFamily="18" charset="0"/>
              </a:rPr>
              <a:t>小信号增益</a:t>
            </a:r>
            <a:r>
              <a:rPr lang="en-US" altLang="zh-CN" sz="2200" b="1" dirty="0">
                <a:latin typeface="Times New Roman" panose="02020603050405020304" pitchFamily="18" charset="0"/>
                <a:cs typeface="Times New Roman" panose="02020603050405020304" pitchFamily="18" charset="0"/>
              </a:rPr>
              <a:t>;</a:t>
            </a:r>
            <a:endParaRPr lang="zh-CN" altLang="en-US" sz="2200" b="1" dirty="0">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AC1F1817-0A4B-44CA-947C-38C4E2C7A5DF}"/>
              </a:ext>
            </a:extLst>
          </p:cNvPr>
          <p:cNvSpPr>
            <a:spLocks noChangeAspect="1"/>
          </p:cNvSpPr>
          <p:nvPr/>
        </p:nvSpPr>
        <p:spPr>
          <a:xfrm>
            <a:off x="395536" y="871731"/>
            <a:ext cx="216000" cy="21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矩形 10">
            <a:extLst>
              <a:ext uri="{FF2B5EF4-FFF2-40B4-BE49-F238E27FC236}">
                <a16:creationId xmlns:a16="http://schemas.microsoft.com/office/drawing/2014/main" id="{30E69F70-A8FA-4FA6-A395-118D0F2CD9D9}"/>
              </a:ext>
            </a:extLst>
          </p:cNvPr>
          <p:cNvSpPr>
            <a:spLocks noChangeAspect="1"/>
          </p:cNvSpPr>
          <p:nvPr/>
        </p:nvSpPr>
        <p:spPr>
          <a:xfrm>
            <a:off x="395536" y="1894175"/>
            <a:ext cx="216000" cy="21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Rectangle 4">
            <a:extLst>
              <a:ext uri="{FF2B5EF4-FFF2-40B4-BE49-F238E27FC236}">
                <a16:creationId xmlns:a16="http://schemas.microsoft.com/office/drawing/2014/main" id="{8DC0C8C5-68B6-4735-9825-84083679F560}"/>
              </a:ext>
            </a:extLst>
          </p:cNvPr>
          <p:cNvSpPr>
            <a:spLocks noChangeArrowheads="1"/>
          </p:cNvSpPr>
          <p:nvPr/>
        </p:nvSpPr>
        <p:spPr bwMode="auto">
          <a:xfrm>
            <a:off x="611560" y="3079637"/>
            <a:ext cx="8208962" cy="86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lnSpc>
                <a:spcPct val="120000"/>
              </a:lnSpc>
              <a:spcAft>
                <a:spcPts val="600"/>
              </a:spcAft>
            </a:pPr>
            <a:r>
              <a:rPr lang="zh-CN" altLang="en-US" sz="2200" b="1" dirty="0">
                <a:latin typeface="Times New Roman" panose="02020603050405020304" pitchFamily="18" charset="0"/>
                <a:cs typeface="Times New Roman" panose="02020603050405020304" pitchFamily="18" charset="0"/>
              </a:rPr>
              <a:t>通常定义放大器增益降至小信号增益峰值</a:t>
            </a:r>
            <a:r>
              <a:rPr lang="en-US" altLang="zh-CN" sz="2200" b="1" dirty="0">
                <a:solidFill>
                  <a:srgbClr val="FFFF00"/>
                </a:solidFill>
                <a:latin typeface="Times New Roman" panose="02020603050405020304" pitchFamily="18" charset="0"/>
                <a:cs typeface="Times New Roman" panose="02020603050405020304" pitchFamily="18" charset="0"/>
              </a:rPr>
              <a:t>1/2</a:t>
            </a:r>
            <a:r>
              <a:rPr lang="en-US" altLang="zh-CN" sz="2200" b="1" dirty="0">
                <a:latin typeface="Times New Roman" panose="02020603050405020304" pitchFamily="18" charset="0"/>
                <a:cs typeface="Times New Roman" panose="02020603050405020304" pitchFamily="18" charset="0"/>
              </a:rPr>
              <a:t> </a:t>
            </a:r>
            <a:r>
              <a:rPr lang="zh-CN" altLang="en-US" sz="2200" b="1" dirty="0">
                <a:latin typeface="Times New Roman" panose="02020603050405020304" pitchFamily="18" charset="0"/>
                <a:cs typeface="Times New Roman" panose="02020603050405020304" pitchFamily="18" charset="0"/>
              </a:rPr>
              <a:t>或 </a:t>
            </a:r>
            <a:r>
              <a:rPr lang="en-US" altLang="zh-CN" sz="2200" b="1" dirty="0">
                <a:solidFill>
                  <a:srgbClr val="FFFF00"/>
                </a:solidFill>
                <a:latin typeface="Times New Roman" panose="02020603050405020304" pitchFamily="18" charset="0"/>
                <a:cs typeface="Times New Roman" panose="02020603050405020304" pitchFamily="18" charset="0"/>
              </a:rPr>
              <a:t>3 dB</a:t>
            </a:r>
            <a:r>
              <a:rPr lang="zh-CN" altLang="en-US" sz="2200" b="1" dirty="0">
                <a:latin typeface="Times New Roman" panose="02020603050405020304" pitchFamily="18" charset="0"/>
                <a:cs typeface="Times New Roman" panose="02020603050405020304" pitchFamily="18" charset="0"/>
              </a:rPr>
              <a:t>时的输出功率为</a:t>
            </a:r>
            <a:r>
              <a:rPr lang="zh-CN" altLang="en-US" sz="2200" b="1" dirty="0">
                <a:solidFill>
                  <a:srgbClr val="FFFF00"/>
                </a:solidFill>
                <a:latin typeface="Times New Roman" panose="02020603050405020304" pitchFamily="18" charset="0"/>
                <a:cs typeface="Times New Roman" panose="02020603050405020304" pitchFamily="18" charset="0"/>
              </a:rPr>
              <a:t>饱和输出功率</a:t>
            </a:r>
            <a:r>
              <a:rPr lang="zh-CN" altLang="en-US" sz="2200" b="1" dirty="0">
                <a:latin typeface="Times New Roman" panose="02020603050405020304" pitchFamily="18" charset="0"/>
                <a:cs typeface="Times New Roman" panose="02020603050405020304" pitchFamily="18" charset="0"/>
              </a:rPr>
              <a:t>：</a:t>
            </a:r>
            <a:r>
              <a:rPr lang="zh-CN" altLang="en-US" sz="2200" dirty="0">
                <a:latin typeface="Times New Roman" panose="02020603050405020304" pitchFamily="18" charset="0"/>
                <a:cs typeface="Times New Roman" panose="02020603050405020304" pitchFamily="18" charset="0"/>
              </a:rPr>
              <a:t>  </a:t>
            </a:r>
          </a:p>
        </p:txBody>
      </p:sp>
      <p:sp>
        <p:nvSpPr>
          <p:cNvPr id="13" name="矩形 12">
            <a:extLst>
              <a:ext uri="{FF2B5EF4-FFF2-40B4-BE49-F238E27FC236}">
                <a16:creationId xmlns:a16="http://schemas.microsoft.com/office/drawing/2014/main" id="{31DD2CBA-4860-41E6-A292-22E1BA33D46B}"/>
              </a:ext>
            </a:extLst>
          </p:cNvPr>
          <p:cNvSpPr>
            <a:spLocks noChangeAspect="1"/>
          </p:cNvSpPr>
          <p:nvPr/>
        </p:nvSpPr>
        <p:spPr>
          <a:xfrm>
            <a:off x="395536" y="2564904"/>
            <a:ext cx="216000" cy="21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Rectangle 4">
            <a:extLst>
              <a:ext uri="{FF2B5EF4-FFF2-40B4-BE49-F238E27FC236}">
                <a16:creationId xmlns:a16="http://schemas.microsoft.com/office/drawing/2014/main" id="{AF4A4F2F-A96C-4943-A6EB-B52E1AE78AE7}"/>
              </a:ext>
            </a:extLst>
          </p:cNvPr>
          <p:cNvSpPr>
            <a:spLocks noChangeArrowheads="1"/>
          </p:cNvSpPr>
          <p:nvPr/>
        </p:nvSpPr>
        <p:spPr bwMode="auto">
          <a:xfrm>
            <a:off x="611560" y="2412000"/>
            <a:ext cx="8208962" cy="485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lnSpc>
                <a:spcPct val="130000"/>
              </a:lnSpc>
              <a:spcAft>
                <a:spcPts val="600"/>
              </a:spcAft>
            </a:pPr>
            <a:r>
              <a:rPr lang="zh-CN" altLang="en-US" sz="2200" b="1" dirty="0">
                <a:latin typeface="Times New Roman" panose="02020603050405020304" pitchFamily="18" charset="0"/>
                <a:cs typeface="Times New Roman" panose="02020603050405020304" pitchFamily="18" charset="0"/>
              </a:rPr>
              <a:t>当</a:t>
            </a:r>
            <a:r>
              <a:rPr lang="en-US" altLang="zh-CN" sz="2200" b="1" i="1" dirty="0">
                <a:solidFill>
                  <a:srgbClr val="FFC000"/>
                </a:solidFill>
                <a:latin typeface="Times New Roman" panose="02020603050405020304" pitchFamily="18" charset="0"/>
                <a:cs typeface="Times New Roman" panose="02020603050405020304" pitchFamily="18" charset="0"/>
              </a:rPr>
              <a:t>P</a:t>
            </a:r>
            <a:r>
              <a:rPr lang="zh-CN" altLang="en-US" sz="2200" b="1" dirty="0">
                <a:latin typeface="Times New Roman" panose="02020603050405020304" pitchFamily="18" charset="0"/>
                <a:cs typeface="Times New Roman" panose="02020603050405020304" pitchFamily="18" charset="0"/>
              </a:rPr>
              <a:t>增大至可与</a:t>
            </a:r>
            <a:r>
              <a:rPr lang="en-US" altLang="zh-CN" sz="2200" b="1" i="1" dirty="0">
                <a:solidFill>
                  <a:srgbClr val="FFC000"/>
                </a:solidFill>
                <a:latin typeface="Times New Roman" panose="02020603050405020304" pitchFamily="18" charset="0"/>
                <a:cs typeface="Times New Roman" panose="02020603050405020304" pitchFamily="18" charset="0"/>
              </a:rPr>
              <a:t>P</a:t>
            </a:r>
            <a:r>
              <a:rPr lang="en-US" altLang="zh-CN" sz="2200" b="1" baseline="-25000" dirty="0">
                <a:solidFill>
                  <a:srgbClr val="FFC000"/>
                </a:solidFill>
                <a:latin typeface="Times New Roman" panose="02020603050405020304" pitchFamily="18" charset="0"/>
                <a:cs typeface="Times New Roman" panose="02020603050405020304" pitchFamily="18" charset="0"/>
              </a:rPr>
              <a:t>s</a:t>
            </a:r>
            <a:r>
              <a:rPr lang="zh-CN" altLang="en-US" sz="2200" b="1" dirty="0">
                <a:latin typeface="Times New Roman" panose="02020603050405020304" pitchFamily="18" charset="0"/>
                <a:cs typeface="Times New Roman" panose="02020603050405020304" pitchFamily="18" charset="0"/>
              </a:rPr>
              <a:t>相比拟时，</a:t>
            </a:r>
            <a:r>
              <a:rPr lang="en-US" altLang="zh-CN" sz="2200" b="1" i="1" dirty="0">
                <a:solidFill>
                  <a:srgbClr val="FFC000"/>
                </a:solidFill>
                <a:latin typeface="Times New Roman" panose="02020603050405020304" pitchFamily="18" charset="0"/>
                <a:cs typeface="Times New Roman" panose="02020603050405020304" pitchFamily="18" charset="0"/>
              </a:rPr>
              <a:t>g</a:t>
            </a:r>
            <a:r>
              <a:rPr lang="en-US" altLang="zh-CN" sz="2200" b="1" dirty="0">
                <a:solidFill>
                  <a:srgbClr val="FFC000"/>
                </a:solidFill>
                <a:latin typeface="Times New Roman" panose="02020603050405020304" pitchFamily="18" charset="0"/>
                <a:cs typeface="Times New Roman" panose="02020603050405020304" pitchFamily="18" charset="0"/>
              </a:rPr>
              <a:t>(</a:t>
            </a:r>
            <a:r>
              <a:rPr lang="en-US" altLang="zh-CN" sz="2200" b="1" i="1" dirty="0">
                <a:solidFill>
                  <a:srgbClr val="FFC000"/>
                </a:solidFill>
                <a:latin typeface="Times New Roman" panose="02020603050405020304" pitchFamily="18" charset="0"/>
                <a:cs typeface="Times New Roman" panose="02020603050405020304" pitchFamily="18" charset="0"/>
              </a:rPr>
              <a:t>ω</a:t>
            </a:r>
            <a:r>
              <a:rPr lang="en-US" altLang="zh-CN" sz="2200" b="1" dirty="0">
                <a:solidFill>
                  <a:srgbClr val="FFC000"/>
                </a:solidFill>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降低，</a:t>
            </a:r>
            <a:r>
              <a:rPr lang="en-US" altLang="zh-CN" sz="2200" b="1" i="1" dirty="0">
                <a:solidFill>
                  <a:srgbClr val="FFC000"/>
                </a:solidFill>
                <a:latin typeface="Times New Roman" panose="02020603050405020304" pitchFamily="18" charset="0"/>
                <a:cs typeface="Times New Roman" panose="02020603050405020304" pitchFamily="18" charset="0"/>
              </a:rPr>
              <a:t>G</a:t>
            </a:r>
            <a:r>
              <a:rPr lang="en-US" altLang="zh-CN" sz="2200" b="1" dirty="0">
                <a:solidFill>
                  <a:srgbClr val="FFC000"/>
                </a:solidFill>
                <a:latin typeface="Times New Roman" panose="02020603050405020304" pitchFamily="18" charset="0"/>
                <a:cs typeface="Times New Roman" panose="02020603050405020304" pitchFamily="18" charset="0"/>
              </a:rPr>
              <a:t> (</a:t>
            </a:r>
            <a:r>
              <a:rPr lang="en-US" altLang="zh-CN" sz="2200" b="1" i="1" dirty="0">
                <a:solidFill>
                  <a:srgbClr val="FFC000"/>
                </a:solidFill>
                <a:latin typeface="Times New Roman" panose="02020603050405020304" pitchFamily="18" charset="0"/>
                <a:cs typeface="Times New Roman" panose="02020603050405020304" pitchFamily="18" charset="0"/>
              </a:rPr>
              <a:t>ω</a:t>
            </a:r>
            <a:r>
              <a:rPr lang="en-US" altLang="zh-CN" sz="2200" b="1" dirty="0">
                <a:solidFill>
                  <a:srgbClr val="FFC000"/>
                </a:solidFill>
                <a:latin typeface="Times New Roman" panose="02020603050405020304" pitchFamily="18" charset="0"/>
                <a:cs typeface="Times New Roman" panose="02020603050405020304" pitchFamily="18" charset="0"/>
              </a:rPr>
              <a:t>)</a:t>
            </a:r>
            <a:r>
              <a:rPr lang="zh-CN" altLang="en-US" sz="2200" b="1" dirty="0">
                <a:solidFill>
                  <a:srgbClr val="FFFF00"/>
                </a:solidFill>
                <a:latin typeface="Times New Roman" panose="02020603050405020304" pitchFamily="18" charset="0"/>
                <a:cs typeface="Times New Roman" panose="02020603050405020304" pitchFamily="18" charset="0"/>
              </a:rPr>
              <a:t>也降低</a:t>
            </a:r>
            <a:r>
              <a:rPr lang="en-US" altLang="zh-CN" sz="2200" b="1" dirty="0">
                <a:latin typeface="Times New Roman" panose="02020603050405020304" pitchFamily="18" charset="0"/>
                <a:cs typeface="Times New Roman" panose="02020603050405020304" pitchFamily="18" charset="0"/>
              </a:rPr>
              <a:t>;</a:t>
            </a:r>
            <a:endParaRPr lang="zh-CN" altLang="en-US" sz="2200" b="1" dirty="0">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2ECEFDF7-AB96-47F4-A379-B4E29E1E8BF7}"/>
              </a:ext>
            </a:extLst>
          </p:cNvPr>
          <p:cNvSpPr>
            <a:spLocks noChangeAspect="1"/>
          </p:cNvSpPr>
          <p:nvPr/>
        </p:nvSpPr>
        <p:spPr>
          <a:xfrm>
            <a:off x="395560" y="3212976"/>
            <a:ext cx="216000" cy="21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星形: 四角 15">
            <a:extLst>
              <a:ext uri="{FF2B5EF4-FFF2-40B4-BE49-F238E27FC236}">
                <a16:creationId xmlns:a16="http://schemas.microsoft.com/office/drawing/2014/main" id="{7EE4E566-EEDE-4D4C-96F0-759E14BE5D98}"/>
              </a:ext>
            </a:extLst>
          </p:cNvPr>
          <p:cNvSpPr/>
          <p:nvPr/>
        </p:nvSpPr>
        <p:spPr>
          <a:xfrm>
            <a:off x="467544" y="4941168"/>
            <a:ext cx="432048" cy="360040"/>
          </a:xfrm>
          <a:prstGeom prst="star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1000"/>
                                        <p:tgtEl>
                                          <p:spTgt spid="3"/>
                                        </p:tgtEl>
                                      </p:cBhvr>
                                    </p:animEffect>
                                    <p:anim calcmode="lin" valueType="num">
                                      <p:cBhvr>
                                        <p:cTn id="38" dur="1000" fill="hold"/>
                                        <p:tgtEl>
                                          <p:spTgt spid="3"/>
                                        </p:tgtEl>
                                        <p:attrNameLst>
                                          <p:attrName>ppt_x</p:attrName>
                                        </p:attrNameLst>
                                      </p:cBhvr>
                                      <p:tavLst>
                                        <p:tav tm="0">
                                          <p:val>
                                            <p:strVal val="#ppt_x"/>
                                          </p:val>
                                        </p:tav>
                                        <p:tav tm="100000">
                                          <p:val>
                                            <p:strVal val="#ppt_x"/>
                                          </p:val>
                                        </p:tav>
                                      </p:tavLst>
                                    </p:anim>
                                    <p:anim calcmode="lin" valueType="num">
                                      <p:cBhvr>
                                        <p:cTn id="3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1000"/>
                                        <p:tgtEl>
                                          <p:spTgt spid="16"/>
                                        </p:tgtEl>
                                      </p:cBhvr>
                                    </p:animEffect>
                                    <p:anim calcmode="lin" valueType="num">
                                      <p:cBhvr>
                                        <p:cTn id="45" dur="1000" fill="hold"/>
                                        <p:tgtEl>
                                          <p:spTgt spid="16"/>
                                        </p:tgtEl>
                                        <p:attrNameLst>
                                          <p:attrName>ppt_x</p:attrName>
                                        </p:attrNameLst>
                                      </p:cBhvr>
                                      <p:tavLst>
                                        <p:tav tm="0">
                                          <p:val>
                                            <p:strVal val="#ppt_x"/>
                                          </p:val>
                                        </p:tav>
                                        <p:tav tm="100000">
                                          <p:val>
                                            <p:strVal val="#ppt_x"/>
                                          </p:val>
                                        </p:tav>
                                      </p:tavLst>
                                    </p:anim>
                                    <p:anim calcmode="lin" valueType="num">
                                      <p:cBhvr>
                                        <p:cTn id="46" dur="1000" fill="hold"/>
                                        <p:tgtEl>
                                          <p:spTgt spid="16"/>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83975"/>
                                        </p:tgtEl>
                                        <p:attrNameLst>
                                          <p:attrName>style.visibility</p:attrName>
                                        </p:attrNameLst>
                                      </p:cBhvr>
                                      <p:to>
                                        <p:strVal val="visible"/>
                                      </p:to>
                                    </p:set>
                                    <p:animEffect transition="in" filter="fade">
                                      <p:cBhvr>
                                        <p:cTn id="49" dur="1000"/>
                                        <p:tgtEl>
                                          <p:spTgt spid="83975"/>
                                        </p:tgtEl>
                                      </p:cBhvr>
                                    </p:animEffect>
                                    <p:anim calcmode="lin" valueType="num">
                                      <p:cBhvr>
                                        <p:cTn id="50" dur="1000" fill="hold"/>
                                        <p:tgtEl>
                                          <p:spTgt spid="83975"/>
                                        </p:tgtEl>
                                        <p:attrNameLst>
                                          <p:attrName>ppt_x</p:attrName>
                                        </p:attrNameLst>
                                      </p:cBhvr>
                                      <p:tavLst>
                                        <p:tav tm="0">
                                          <p:val>
                                            <p:strVal val="#ppt_x"/>
                                          </p:val>
                                        </p:tav>
                                        <p:tav tm="100000">
                                          <p:val>
                                            <p:strVal val="#ppt_x"/>
                                          </p:val>
                                        </p:tav>
                                      </p:tavLst>
                                    </p:anim>
                                    <p:anim calcmode="lin" valueType="num">
                                      <p:cBhvr>
                                        <p:cTn id="51" dur="1000" fill="hold"/>
                                        <p:tgtEl>
                                          <p:spTgt spid="839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5" grpId="0"/>
      <p:bldP spid="9" grpId="0"/>
      <p:bldP spid="11" grpId="0" animBg="1"/>
      <p:bldP spid="12" grpId="0"/>
      <p:bldP spid="13" grpId="0" animBg="1"/>
      <p:bldP spid="14" grpId="0"/>
      <p:bldP spid="15" grpId="0" animBg="1"/>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1B7AC3E-58E1-4536-B05F-ED330ED7327A}"/>
              </a:ext>
            </a:extLst>
          </p:cNvPr>
          <p:cNvSpPr>
            <a:spLocks noGrp="1"/>
          </p:cNvSpPr>
          <p:nvPr>
            <p:ph type="sldNum" sz="quarter" idx="12"/>
          </p:nvPr>
        </p:nvSpPr>
        <p:spPr>
          <a:xfrm>
            <a:off x="6614864" y="6248400"/>
            <a:ext cx="2133600" cy="457200"/>
          </a:xfrm>
        </p:spPr>
        <p:txBody>
          <a:bodyPr/>
          <a:lstStyle/>
          <a:p>
            <a:fld id="{530C7529-6778-48DA-B0AC-E81A47C3F9B3}" type="slidenum">
              <a:rPr lang="en-US" altLang="zh-CN" smtClean="0"/>
              <a:pPr/>
              <a:t>23</a:t>
            </a:fld>
            <a:endParaRPr lang="en-US" altLang="zh-CN"/>
          </a:p>
        </p:txBody>
      </p:sp>
      <p:pic>
        <p:nvPicPr>
          <p:cNvPr id="3" name="图片 2">
            <a:extLst>
              <a:ext uri="{FF2B5EF4-FFF2-40B4-BE49-F238E27FC236}">
                <a16:creationId xmlns:a16="http://schemas.microsoft.com/office/drawing/2014/main" id="{C2AD19E7-1A23-4CAA-BB96-E2E736D56A56}"/>
              </a:ext>
            </a:extLst>
          </p:cNvPr>
          <p:cNvPicPr>
            <a:picLocks noChangeAspect="1"/>
          </p:cNvPicPr>
          <p:nvPr/>
        </p:nvPicPr>
        <p:blipFill>
          <a:blip r:embed="rId3"/>
          <a:stretch>
            <a:fillRect/>
          </a:stretch>
        </p:blipFill>
        <p:spPr>
          <a:xfrm>
            <a:off x="611560" y="2123564"/>
            <a:ext cx="4434793" cy="3744416"/>
          </a:xfrm>
          <a:prstGeom prst="rect">
            <a:avLst/>
          </a:prstGeom>
        </p:spPr>
      </p:pic>
      <p:sp>
        <p:nvSpPr>
          <p:cNvPr id="4" name="矩形 3">
            <a:extLst>
              <a:ext uri="{FF2B5EF4-FFF2-40B4-BE49-F238E27FC236}">
                <a16:creationId xmlns:a16="http://schemas.microsoft.com/office/drawing/2014/main" id="{F0D3C813-BA87-4AD6-BB0C-BAD6AFEF5B97}"/>
              </a:ext>
            </a:extLst>
          </p:cNvPr>
          <p:cNvSpPr/>
          <p:nvPr/>
        </p:nvSpPr>
        <p:spPr>
          <a:xfrm>
            <a:off x="241176" y="231031"/>
            <a:ext cx="3645550" cy="492443"/>
          </a:xfrm>
          <a:prstGeom prst="rect">
            <a:avLst/>
          </a:prstGeom>
        </p:spPr>
        <p:txBody>
          <a:bodyPr wrap="none">
            <a:spAutoFit/>
          </a:bodyPr>
          <a:lstStyle/>
          <a:p>
            <a:r>
              <a:rPr lang="zh-CN" altLang="en-US" sz="2600" b="1" dirty="0">
                <a:solidFill>
                  <a:srgbClr val="FFFF00"/>
                </a:solidFill>
                <a:latin typeface="Times New Roman" panose="02020603050405020304" pitchFamily="18" charset="0"/>
                <a:cs typeface="Times New Roman" panose="02020603050405020304" pitchFamily="18" charset="0"/>
              </a:rPr>
              <a:t>放大器的饱和输出功率</a:t>
            </a:r>
            <a:r>
              <a:rPr lang="en-US" altLang="zh-CN" sz="2600" b="1" dirty="0">
                <a:solidFill>
                  <a:srgbClr val="FFFF00"/>
                </a:solidFill>
                <a:latin typeface="Times New Roman" panose="02020603050405020304" pitchFamily="18" charset="0"/>
                <a:cs typeface="Times New Roman" panose="02020603050405020304" pitchFamily="18" charset="0"/>
              </a:rPr>
              <a:t>:</a:t>
            </a:r>
            <a:endParaRPr lang="zh-CN" altLang="en-US" sz="2600" b="1" dirty="0">
              <a:solidFill>
                <a:srgbClr val="FFFF00"/>
              </a:solidFill>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B77E08EC-6E7F-43BD-AAB8-D7A9D92B1AD3}"/>
              </a:ext>
            </a:extLst>
          </p:cNvPr>
          <p:cNvSpPr txBox="1"/>
          <p:nvPr/>
        </p:nvSpPr>
        <p:spPr>
          <a:xfrm>
            <a:off x="1155680" y="5939988"/>
            <a:ext cx="3416320" cy="369332"/>
          </a:xfrm>
          <a:prstGeom prst="rect">
            <a:avLst/>
          </a:prstGeom>
          <a:noFill/>
        </p:spPr>
        <p:txBody>
          <a:bodyPr wrap="none" rtlCol="0">
            <a:spAutoFit/>
          </a:bodyPr>
          <a:lstStyle/>
          <a:p>
            <a:r>
              <a:rPr lang="zh-CN" altLang="en-US" dirty="0">
                <a:latin typeface="Times New Roman" panose="02020603050405020304" pitchFamily="18" charset="0"/>
                <a:cs typeface="Times New Roman" panose="02020603050405020304" pitchFamily="18" charset="0"/>
              </a:rPr>
              <a:t>放大器的增益随输出功率的变化</a:t>
            </a:r>
          </a:p>
        </p:txBody>
      </p:sp>
      <p:sp>
        <p:nvSpPr>
          <p:cNvPr id="6" name="矩形 5">
            <a:extLst>
              <a:ext uri="{FF2B5EF4-FFF2-40B4-BE49-F238E27FC236}">
                <a16:creationId xmlns:a16="http://schemas.microsoft.com/office/drawing/2014/main" id="{CD443624-CF10-4990-94D5-DD70FC072A18}"/>
              </a:ext>
            </a:extLst>
          </p:cNvPr>
          <p:cNvSpPr/>
          <p:nvPr/>
        </p:nvSpPr>
        <p:spPr>
          <a:xfrm>
            <a:off x="817240" y="919571"/>
            <a:ext cx="8003232" cy="806759"/>
          </a:xfrm>
          <a:prstGeom prst="rect">
            <a:avLst/>
          </a:prstGeom>
        </p:spPr>
        <p:txBody>
          <a:bodyPr wrap="square">
            <a:spAutoFit/>
          </a:bodyPr>
          <a:lstStyle/>
          <a:p>
            <a:pPr algn="just">
              <a:lnSpc>
                <a:spcPct val="110000"/>
              </a:lnSpc>
              <a:spcAft>
                <a:spcPts val="600"/>
              </a:spcAft>
            </a:pPr>
            <a:r>
              <a:rPr lang="zh-CN" altLang="en-US" sz="2200" b="1" dirty="0">
                <a:latin typeface="Times New Roman" panose="02020603050405020304" pitchFamily="18" charset="0"/>
                <a:cs typeface="Times New Roman" panose="02020603050405020304" pitchFamily="18" charset="0"/>
              </a:rPr>
              <a:t>下图给出了归一化</a:t>
            </a:r>
            <a:r>
              <a:rPr lang="zh-CN" altLang="en-US" sz="2200" b="1" dirty="0">
                <a:solidFill>
                  <a:srgbClr val="FFC000"/>
                </a:solidFill>
                <a:latin typeface="Times New Roman" panose="02020603050405020304" pitchFamily="18" charset="0"/>
                <a:cs typeface="Times New Roman" panose="02020603050405020304" pitchFamily="18" charset="0"/>
              </a:rPr>
              <a:t> </a:t>
            </a:r>
            <a:r>
              <a:rPr lang="en-US" altLang="zh-CN" sz="2200" b="1" i="1" dirty="0">
                <a:solidFill>
                  <a:srgbClr val="FFC000"/>
                </a:solidFill>
                <a:latin typeface="Times New Roman" panose="02020603050405020304" pitchFamily="18" charset="0"/>
                <a:cs typeface="Times New Roman" panose="02020603050405020304" pitchFamily="18" charset="0"/>
              </a:rPr>
              <a:t>G</a:t>
            </a:r>
            <a:r>
              <a:rPr lang="en-US" altLang="zh-CN" sz="2200" b="1" dirty="0">
                <a:solidFill>
                  <a:srgbClr val="FFC000"/>
                </a:solidFill>
                <a:latin typeface="Times New Roman" panose="02020603050405020304" pitchFamily="18" charset="0"/>
                <a:cs typeface="Times New Roman" panose="02020603050405020304" pitchFamily="18" charset="0"/>
              </a:rPr>
              <a:t>/</a:t>
            </a:r>
            <a:r>
              <a:rPr lang="en-US" altLang="zh-CN" sz="2200" b="1" i="1" dirty="0">
                <a:solidFill>
                  <a:srgbClr val="FFC000"/>
                </a:solidFill>
                <a:latin typeface="Times New Roman" panose="02020603050405020304" pitchFamily="18" charset="0"/>
                <a:cs typeface="Times New Roman" panose="02020603050405020304" pitchFamily="18" charset="0"/>
              </a:rPr>
              <a:t>G</a:t>
            </a:r>
            <a:r>
              <a:rPr lang="en-US" altLang="zh-CN" sz="2200" b="1" baseline="-25000" dirty="0">
                <a:solidFill>
                  <a:srgbClr val="FFC000"/>
                </a:solidFill>
                <a:latin typeface="Times New Roman" panose="02020603050405020304" pitchFamily="18" charset="0"/>
                <a:cs typeface="Times New Roman" panose="02020603050405020304" pitchFamily="18" charset="0"/>
              </a:rPr>
              <a:t>0</a:t>
            </a:r>
            <a:r>
              <a:rPr lang="en-US" altLang="zh-CN" sz="2200" b="1" dirty="0">
                <a:solidFill>
                  <a:srgbClr val="FFC000"/>
                </a:solidFill>
                <a:latin typeface="Times New Roman" panose="02020603050405020304" pitchFamily="18" charset="0"/>
                <a:cs typeface="Times New Roman" panose="02020603050405020304" pitchFamily="18" charset="0"/>
              </a:rPr>
              <a:t> </a:t>
            </a:r>
            <a:r>
              <a:rPr lang="zh-CN" altLang="en-US" sz="2200" b="1" dirty="0">
                <a:latin typeface="Times New Roman" panose="02020603050405020304" pitchFamily="18" charset="0"/>
                <a:cs typeface="Times New Roman" panose="02020603050405020304" pitchFamily="18" charset="0"/>
              </a:rPr>
              <a:t>与</a:t>
            </a:r>
            <a:r>
              <a:rPr lang="en-US" altLang="zh-CN" sz="2200" b="1" i="1" dirty="0">
                <a:solidFill>
                  <a:srgbClr val="FFC000"/>
                </a:solidFill>
                <a:latin typeface="Times New Roman" panose="02020603050405020304" pitchFamily="18" charset="0"/>
                <a:cs typeface="Times New Roman" panose="02020603050405020304" pitchFamily="18" charset="0"/>
              </a:rPr>
              <a:t>P</a:t>
            </a:r>
            <a:r>
              <a:rPr lang="en-US" altLang="zh-CN" sz="2200" b="1" i="1" baseline="-25000" dirty="0">
                <a:solidFill>
                  <a:srgbClr val="FFC000"/>
                </a:solidFill>
                <a:latin typeface="Times New Roman" panose="02020603050405020304" pitchFamily="18" charset="0"/>
                <a:cs typeface="Times New Roman" panose="02020603050405020304" pitchFamily="18" charset="0"/>
              </a:rPr>
              <a:t>out</a:t>
            </a:r>
            <a:r>
              <a:rPr lang="en-US" altLang="zh-CN" sz="2200" b="1" dirty="0">
                <a:solidFill>
                  <a:srgbClr val="FFC000"/>
                </a:solidFill>
                <a:latin typeface="Times New Roman" panose="02020603050405020304" pitchFamily="18" charset="0"/>
                <a:cs typeface="Times New Roman" panose="02020603050405020304" pitchFamily="18" charset="0"/>
              </a:rPr>
              <a:t>/</a:t>
            </a:r>
            <a:r>
              <a:rPr lang="en-US" altLang="zh-CN" sz="2200" b="1" i="1" dirty="0">
                <a:solidFill>
                  <a:srgbClr val="FFC000"/>
                </a:solidFill>
                <a:latin typeface="Times New Roman" panose="02020603050405020304" pitchFamily="18" charset="0"/>
                <a:cs typeface="Times New Roman" panose="02020603050405020304" pitchFamily="18" charset="0"/>
              </a:rPr>
              <a:t>P</a:t>
            </a:r>
            <a:r>
              <a:rPr lang="en-US" altLang="zh-CN" sz="2200" b="1" i="1" baseline="-25000" dirty="0">
                <a:solidFill>
                  <a:srgbClr val="FFC000"/>
                </a:solidFill>
                <a:latin typeface="Times New Roman" panose="02020603050405020304" pitchFamily="18" charset="0"/>
                <a:cs typeface="Times New Roman" panose="02020603050405020304" pitchFamily="18" charset="0"/>
              </a:rPr>
              <a:t>s</a:t>
            </a:r>
            <a:r>
              <a:rPr lang="zh-CN" altLang="en-US" sz="2200" b="1" dirty="0">
                <a:latin typeface="Times New Roman" panose="02020603050405020304" pitchFamily="18" charset="0"/>
                <a:cs typeface="Times New Roman" panose="02020603050405020304" pitchFamily="18" charset="0"/>
              </a:rPr>
              <a:t>变化的曲线，表明输出功率增大，增益</a:t>
            </a:r>
            <a:r>
              <a:rPr lang="zh-CN" altLang="en-US" sz="2200" b="1" dirty="0">
                <a:solidFill>
                  <a:srgbClr val="FFFF00"/>
                </a:solidFill>
                <a:latin typeface="Times New Roman" panose="02020603050405020304" pitchFamily="18" charset="0"/>
                <a:cs typeface="Times New Roman" panose="02020603050405020304" pitchFamily="18" charset="0"/>
              </a:rPr>
              <a:t>出现饱和</a:t>
            </a:r>
            <a:r>
              <a:rPr lang="en-US" altLang="zh-CN" sz="2200" b="1" dirty="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1FB17D5C-5EF8-4799-A77C-73A6AA55EF5C}"/>
              </a:ext>
            </a:extLst>
          </p:cNvPr>
          <p:cNvCxnSpPr/>
          <p:nvPr/>
        </p:nvCxnSpPr>
        <p:spPr>
          <a:xfrm>
            <a:off x="1331640" y="3745540"/>
            <a:ext cx="3456384"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1569A0E6-45E4-4D2C-9A82-B5008DA965AF}"/>
              </a:ext>
            </a:extLst>
          </p:cNvPr>
          <p:cNvCxnSpPr>
            <a:cxnSpLocks/>
          </p:cNvCxnSpPr>
          <p:nvPr/>
        </p:nvCxnSpPr>
        <p:spPr>
          <a:xfrm>
            <a:off x="3491880" y="2708920"/>
            <a:ext cx="72008" cy="216024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B84F1F33-54C7-4414-A49D-EA898205B9B3}"/>
              </a:ext>
            </a:extLst>
          </p:cNvPr>
          <p:cNvSpPr txBox="1"/>
          <p:nvPr/>
        </p:nvSpPr>
        <p:spPr>
          <a:xfrm>
            <a:off x="1475656" y="3275692"/>
            <a:ext cx="1353256" cy="430887"/>
          </a:xfrm>
          <a:prstGeom prst="rect">
            <a:avLst/>
          </a:prstGeom>
          <a:noFill/>
        </p:spPr>
        <p:txBody>
          <a:bodyPr wrap="none" rtlCol="0">
            <a:spAutoFit/>
          </a:bodyPr>
          <a:lstStyle/>
          <a:p>
            <a:r>
              <a:rPr lang="en-US" altLang="zh-CN" sz="2200" b="1" dirty="0">
                <a:solidFill>
                  <a:srgbClr val="FF0000"/>
                </a:solidFill>
                <a:latin typeface="Times New Roman" panose="02020603050405020304" pitchFamily="18" charset="0"/>
                <a:cs typeface="Times New Roman" panose="02020603050405020304" pitchFamily="18" charset="0"/>
              </a:rPr>
              <a:t>0.5 (3 dB)</a:t>
            </a:r>
            <a:endParaRPr lang="zh-CN" altLang="en-US" sz="2200" b="1" dirty="0">
              <a:solidFill>
                <a:srgbClr val="FF0000"/>
              </a:solidFill>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DB8465AD-D5F5-43AE-BF7D-8909BCF8D809}"/>
              </a:ext>
            </a:extLst>
          </p:cNvPr>
          <p:cNvSpPr txBox="1"/>
          <p:nvPr/>
        </p:nvSpPr>
        <p:spPr>
          <a:xfrm>
            <a:off x="3491880" y="3203684"/>
            <a:ext cx="1585690" cy="430887"/>
          </a:xfrm>
          <a:prstGeom prst="rect">
            <a:avLst/>
          </a:prstGeom>
          <a:noFill/>
        </p:spPr>
        <p:txBody>
          <a:bodyPr wrap="none" rtlCol="0">
            <a:spAutoFit/>
          </a:bodyPr>
          <a:lstStyle/>
          <a:p>
            <a:r>
              <a:rPr lang="en-US" altLang="zh-CN" sz="2200" b="1" i="1" dirty="0">
                <a:solidFill>
                  <a:srgbClr val="FF0000"/>
                </a:solidFill>
                <a:latin typeface="Times New Roman" panose="02020603050405020304" pitchFamily="18" charset="0"/>
                <a:cs typeface="Times New Roman" panose="02020603050405020304" pitchFamily="18" charset="0"/>
              </a:rPr>
              <a:t>P</a:t>
            </a:r>
            <a:r>
              <a:rPr lang="en-US" altLang="zh-CN" sz="2200" b="1" baseline="-25000" dirty="0">
                <a:solidFill>
                  <a:srgbClr val="FF0000"/>
                </a:solidFill>
                <a:latin typeface="Times New Roman" panose="02020603050405020304" pitchFamily="18" charset="0"/>
                <a:cs typeface="Times New Roman" panose="02020603050405020304" pitchFamily="18" charset="0"/>
              </a:rPr>
              <a:t>out</a:t>
            </a:r>
            <a:r>
              <a:rPr lang="en-US" altLang="zh-CN" sz="2200" b="1" dirty="0">
                <a:solidFill>
                  <a:srgbClr val="FF0000"/>
                </a:solidFill>
                <a:latin typeface="Times New Roman" panose="02020603050405020304" pitchFamily="18" charset="0"/>
                <a:cs typeface="Times New Roman" panose="02020603050405020304" pitchFamily="18" charset="0"/>
              </a:rPr>
              <a:t>/</a:t>
            </a:r>
            <a:r>
              <a:rPr lang="en-US" altLang="zh-CN" sz="2200" b="1" i="1" dirty="0">
                <a:solidFill>
                  <a:srgbClr val="FF0000"/>
                </a:solidFill>
                <a:latin typeface="Times New Roman" panose="02020603050405020304" pitchFamily="18" charset="0"/>
                <a:cs typeface="Times New Roman" panose="02020603050405020304" pitchFamily="18" charset="0"/>
              </a:rPr>
              <a:t>P</a:t>
            </a:r>
            <a:r>
              <a:rPr lang="en-US" altLang="zh-CN" sz="2200" b="1" baseline="-25000" dirty="0">
                <a:solidFill>
                  <a:srgbClr val="FF0000"/>
                </a:solidFill>
                <a:latin typeface="Times New Roman" panose="02020603050405020304" pitchFamily="18" charset="0"/>
                <a:cs typeface="Times New Roman" panose="02020603050405020304" pitchFamily="18" charset="0"/>
              </a:rPr>
              <a:t>s</a:t>
            </a:r>
            <a:r>
              <a:rPr lang="en-US" altLang="zh-CN" sz="2200" b="1" dirty="0">
                <a:solidFill>
                  <a:srgbClr val="FF0000"/>
                </a:solidFill>
                <a:latin typeface="Times New Roman" panose="02020603050405020304" pitchFamily="18" charset="0"/>
                <a:cs typeface="Times New Roman" panose="02020603050405020304" pitchFamily="18" charset="0"/>
              </a:rPr>
              <a:t> ~ 0.7</a:t>
            </a:r>
            <a:endParaRPr lang="zh-CN" altLang="en-US" sz="2200" b="1" dirty="0">
              <a:solidFill>
                <a:srgbClr val="FF0000"/>
              </a:solidFill>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581816C2-4A1B-4FCA-9929-BEA0DED47A11}"/>
              </a:ext>
            </a:extLst>
          </p:cNvPr>
          <p:cNvSpPr txBox="1"/>
          <p:nvPr/>
        </p:nvSpPr>
        <p:spPr>
          <a:xfrm>
            <a:off x="3707904" y="3131676"/>
            <a:ext cx="274434" cy="369332"/>
          </a:xfrm>
          <a:prstGeom prst="rect">
            <a:avLst/>
          </a:prstGeom>
          <a:noFill/>
        </p:spPr>
        <p:txBody>
          <a:bodyPr wrap="none" rtlCol="0">
            <a:spAutoFit/>
          </a:bodyPr>
          <a:lstStyle/>
          <a:p>
            <a:r>
              <a:rPr lang="en-US" altLang="zh-CN" i="1" dirty="0">
                <a:solidFill>
                  <a:srgbClr val="FF0000"/>
                </a:solidFill>
                <a:latin typeface="Times New Roman" panose="02020603050405020304" pitchFamily="18" charset="0"/>
                <a:cs typeface="Times New Roman" panose="02020603050405020304" pitchFamily="18" charset="0"/>
              </a:rPr>
              <a:t>s</a:t>
            </a:r>
            <a:endParaRPr lang="zh-CN" altLang="en-US" i="1" dirty="0">
              <a:solidFill>
                <a:srgbClr val="FF0000"/>
              </a:solidFill>
              <a:latin typeface="Times New Roman" panose="02020603050405020304" pitchFamily="18" charset="0"/>
              <a:cs typeface="Times New Roman" panose="02020603050405020304" pitchFamily="18" charset="0"/>
            </a:endParaRPr>
          </a:p>
        </p:txBody>
      </p:sp>
      <p:cxnSp>
        <p:nvCxnSpPr>
          <p:cNvPr id="15" name="直接连接符 14">
            <a:extLst>
              <a:ext uri="{FF2B5EF4-FFF2-40B4-BE49-F238E27FC236}">
                <a16:creationId xmlns:a16="http://schemas.microsoft.com/office/drawing/2014/main" id="{CB038D83-3A5F-474F-A92B-5ED14CA17130}"/>
              </a:ext>
            </a:extLst>
          </p:cNvPr>
          <p:cNvCxnSpPr/>
          <p:nvPr/>
        </p:nvCxnSpPr>
        <p:spPr>
          <a:xfrm>
            <a:off x="313184" y="648000"/>
            <a:ext cx="345600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1C4E4A6F-2F22-4DC8-8EA7-B2A56EDA969A}"/>
              </a:ext>
            </a:extLst>
          </p:cNvPr>
          <p:cNvSpPr>
            <a:spLocks noChangeAspect="1"/>
          </p:cNvSpPr>
          <p:nvPr/>
        </p:nvSpPr>
        <p:spPr>
          <a:xfrm>
            <a:off x="623648" y="1052736"/>
            <a:ext cx="216000" cy="21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矩形 17">
            <a:extLst>
              <a:ext uri="{FF2B5EF4-FFF2-40B4-BE49-F238E27FC236}">
                <a16:creationId xmlns:a16="http://schemas.microsoft.com/office/drawing/2014/main" id="{ED4998C6-72EB-4382-8E03-AD61890089D9}"/>
              </a:ext>
            </a:extLst>
          </p:cNvPr>
          <p:cNvSpPr/>
          <p:nvPr/>
        </p:nvSpPr>
        <p:spPr>
          <a:xfrm>
            <a:off x="5220072" y="4359340"/>
            <a:ext cx="3672408" cy="871713"/>
          </a:xfrm>
          <a:prstGeom prst="rect">
            <a:avLst/>
          </a:prstGeom>
        </p:spPr>
        <p:txBody>
          <a:bodyPr wrap="square">
            <a:spAutoFit/>
          </a:bodyPr>
          <a:lstStyle/>
          <a:p>
            <a:pPr algn="just">
              <a:lnSpc>
                <a:spcPct val="110000"/>
              </a:lnSpc>
              <a:spcAft>
                <a:spcPts val="600"/>
              </a:spcAft>
            </a:pPr>
            <a:r>
              <a:rPr lang="zh-CN" altLang="en-US" sz="2400" b="1" dirty="0">
                <a:latin typeface="Times New Roman" panose="02020603050405020304" pitchFamily="18" charset="0"/>
                <a:cs typeface="Times New Roman" panose="02020603050405020304" pitchFamily="18" charset="0"/>
              </a:rPr>
              <a:t>放大器的</a:t>
            </a:r>
            <a:r>
              <a:rPr lang="zh-CN" altLang="en-US" sz="2400" b="1" dirty="0">
                <a:solidFill>
                  <a:srgbClr val="FFFF00"/>
                </a:solidFill>
                <a:latin typeface="Times New Roman" panose="02020603050405020304" pitchFamily="18" charset="0"/>
                <a:cs typeface="Times New Roman" panose="02020603050405020304" pitchFamily="18" charset="0"/>
              </a:rPr>
              <a:t>增益</a:t>
            </a:r>
            <a:r>
              <a:rPr lang="zh-CN" altLang="en-US" sz="2400" b="1" dirty="0">
                <a:latin typeface="Times New Roman" panose="02020603050405020304" pitchFamily="18" charset="0"/>
                <a:cs typeface="Times New Roman" panose="02020603050405020304" pitchFamily="18" charset="0"/>
              </a:rPr>
              <a:t>和</a:t>
            </a:r>
            <a:r>
              <a:rPr lang="zh-CN" altLang="en-US" sz="2400" b="1" dirty="0">
                <a:solidFill>
                  <a:srgbClr val="FFFF00"/>
                </a:solidFill>
                <a:latin typeface="Times New Roman" panose="02020603050405020304" pitchFamily="18" charset="0"/>
                <a:cs typeface="Times New Roman" panose="02020603050405020304" pitchFamily="18" charset="0"/>
              </a:rPr>
              <a:t>输出功率</a:t>
            </a:r>
            <a:r>
              <a:rPr lang="zh-CN" altLang="en-US" sz="2400" b="1" dirty="0">
                <a:latin typeface="Times New Roman" panose="02020603050405020304" pitchFamily="18" charset="0"/>
                <a:cs typeface="Times New Roman" panose="02020603050405020304" pitchFamily="18" charset="0"/>
              </a:rPr>
              <a:t>需要折中选择</a:t>
            </a:r>
            <a:r>
              <a:rPr lang="en-US" altLang="zh-CN" sz="2400" b="1"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7" name="矩形: 圆角 6">
            <a:extLst>
              <a:ext uri="{FF2B5EF4-FFF2-40B4-BE49-F238E27FC236}">
                <a16:creationId xmlns:a16="http://schemas.microsoft.com/office/drawing/2014/main" id="{7DC96AD4-5165-4B20-B591-6570C1805951}"/>
              </a:ext>
            </a:extLst>
          </p:cNvPr>
          <p:cNvSpPr/>
          <p:nvPr/>
        </p:nvSpPr>
        <p:spPr>
          <a:xfrm>
            <a:off x="5148064" y="4293096"/>
            <a:ext cx="3744416" cy="937957"/>
          </a:xfrm>
          <a:prstGeom prst="roundRect">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7D568CCE-5731-4EE8-892A-784F2F9DF852}"/>
              </a:ext>
            </a:extLst>
          </p:cNvPr>
          <p:cNvSpPr/>
          <p:nvPr/>
        </p:nvSpPr>
        <p:spPr>
          <a:xfrm>
            <a:off x="5076056" y="2046177"/>
            <a:ext cx="3744416" cy="806759"/>
          </a:xfrm>
          <a:prstGeom prst="rect">
            <a:avLst/>
          </a:prstGeom>
        </p:spPr>
        <p:txBody>
          <a:bodyPr wrap="square">
            <a:spAutoFit/>
          </a:bodyPr>
          <a:lstStyle/>
          <a:p>
            <a:pPr algn="just">
              <a:lnSpc>
                <a:spcPct val="110000"/>
              </a:lnSpc>
              <a:spcAft>
                <a:spcPts val="600"/>
              </a:spcAft>
            </a:pPr>
            <a:r>
              <a:rPr lang="zh-CN" altLang="en-US" sz="2200" b="1" dirty="0">
                <a:latin typeface="Times New Roman" panose="02020603050405020304" pitchFamily="18" charset="0"/>
                <a:cs typeface="Times New Roman" panose="02020603050405020304" pitchFamily="18" charset="0"/>
              </a:rPr>
              <a:t>①、放大器的</a:t>
            </a:r>
            <a:r>
              <a:rPr lang="zh-CN" altLang="en-US" sz="2200" b="1" dirty="0">
                <a:solidFill>
                  <a:srgbClr val="FFC000"/>
                </a:solidFill>
                <a:latin typeface="Times New Roman" panose="02020603050405020304" pitchFamily="18" charset="0"/>
                <a:cs typeface="Times New Roman" panose="02020603050405020304" pitchFamily="18" charset="0"/>
              </a:rPr>
              <a:t>输出功率</a:t>
            </a:r>
            <a:r>
              <a:rPr lang="en-US" altLang="zh-CN" sz="2200" b="1" dirty="0">
                <a:solidFill>
                  <a:srgbClr val="FFC000"/>
                </a:solidFill>
                <a:latin typeface="Times New Roman" panose="02020603050405020304" pitchFamily="18" charset="0"/>
                <a:cs typeface="Times New Roman" panose="02020603050405020304" pitchFamily="18" charset="0"/>
              </a:rPr>
              <a:t>(</a:t>
            </a:r>
            <a:r>
              <a:rPr lang="en-US" altLang="zh-CN" sz="2200" b="1" i="1" dirty="0">
                <a:solidFill>
                  <a:srgbClr val="FFC000"/>
                </a:solidFill>
                <a:latin typeface="Times New Roman" panose="02020603050405020304" pitchFamily="18" charset="0"/>
                <a:cs typeface="Times New Roman" panose="02020603050405020304" pitchFamily="18" charset="0"/>
              </a:rPr>
              <a:t>P</a:t>
            </a:r>
            <a:r>
              <a:rPr lang="en-US" altLang="zh-CN" sz="2200" b="1" baseline="-25000" dirty="0">
                <a:solidFill>
                  <a:srgbClr val="FFC000"/>
                </a:solidFill>
                <a:latin typeface="Times New Roman" panose="02020603050405020304" pitchFamily="18" charset="0"/>
                <a:cs typeface="Times New Roman" panose="02020603050405020304" pitchFamily="18" charset="0"/>
              </a:rPr>
              <a:t>out</a:t>
            </a:r>
            <a:r>
              <a:rPr lang="en-US" altLang="zh-CN" sz="2200" b="1" dirty="0">
                <a:solidFill>
                  <a:srgbClr val="FFC000"/>
                </a:solidFill>
                <a:latin typeface="Times New Roman" panose="02020603050405020304" pitchFamily="18" charset="0"/>
                <a:cs typeface="Times New Roman" panose="02020603050405020304" pitchFamily="18" charset="0"/>
              </a:rPr>
              <a:t>)</a:t>
            </a:r>
            <a:r>
              <a:rPr lang="zh-CN" altLang="en-US" sz="2200" b="1" dirty="0">
                <a:solidFill>
                  <a:srgbClr val="FFC000"/>
                </a:solidFill>
                <a:latin typeface="Times New Roman" panose="02020603050405020304" pitchFamily="18" charset="0"/>
                <a:cs typeface="Times New Roman" panose="02020603050405020304" pitchFamily="18" charset="0"/>
              </a:rPr>
              <a:t>增大</a:t>
            </a:r>
            <a:r>
              <a:rPr lang="zh-CN" altLang="en-US" sz="2200" b="1" dirty="0">
                <a:latin typeface="Times New Roman" panose="02020603050405020304" pitchFamily="18" charset="0"/>
                <a:cs typeface="Times New Roman" panose="02020603050405020304" pitchFamily="18" charset="0"/>
              </a:rPr>
              <a:t>，</a:t>
            </a:r>
            <a:r>
              <a:rPr lang="zh-CN" altLang="en-US" sz="2200" b="1" dirty="0">
                <a:solidFill>
                  <a:srgbClr val="FFFF00"/>
                </a:solidFill>
                <a:latin typeface="Times New Roman" panose="02020603050405020304" pitchFamily="18" charset="0"/>
                <a:cs typeface="Times New Roman" panose="02020603050405020304" pitchFamily="18" charset="0"/>
              </a:rPr>
              <a:t>增益</a:t>
            </a:r>
            <a:r>
              <a:rPr lang="en-US" altLang="zh-CN" sz="2200" b="1" dirty="0">
                <a:solidFill>
                  <a:srgbClr val="FFFF00"/>
                </a:solidFill>
                <a:latin typeface="Times New Roman" panose="02020603050405020304" pitchFamily="18" charset="0"/>
                <a:cs typeface="Times New Roman" panose="02020603050405020304" pitchFamily="18" charset="0"/>
              </a:rPr>
              <a:t>(</a:t>
            </a:r>
            <a:r>
              <a:rPr lang="en-US" altLang="zh-CN" sz="2200" b="1" i="1" dirty="0">
                <a:solidFill>
                  <a:srgbClr val="FFFF00"/>
                </a:solidFill>
                <a:latin typeface="Times New Roman" panose="02020603050405020304" pitchFamily="18" charset="0"/>
                <a:cs typeface="Times New Roman" panose="02020603050405020304" pitchFamily="18" charset="0"/>
              </a:rPr>
              <a:t>G</a:t>
            </a:r>
            <a:r>
              <a:rPr lang="en-US" altLang="zh-CN" sz="2200" b="1" dirty="0">
                <a:solidFill>
                  <a:srgbClr val="FFFF00"/>
                </a:solidFill>
                <a:latin typeface="Times New Roman" panose="02020603050405020304" pitchFamily="18" charset="0"/>
                <a:cs typeface="Times New Roman" panose="02020603050405020304" pitchFamily="18" charset="0"/>
              </a:rPr>
              <a:t>)</a:t>
            </a:r>
            <a:r>
              <a:rPr lang="zh-CN" altLang="en-US" sz="2200" b="1" dirty="0">
                <a:solidFill>
                  <a:srgbClr val="FFFF00"/>
                </a:solidFill>
                <a:latin typeface="Times New Roman" panose="02020603050405020304" pitchFamily="18" charset="0"/>
                <a:cs typeface="Times New Roman" panose="02020603050405020304" pitchFamily="18" charset="0"/>
              </a:rPr>
              <a:t>减小</a:t>
            </a:r>
            <a:r>
              <a:rPr lang="zh-CN" altLang="en-US" sz="2200" b="1" dirty="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p:txBody>
      </p:sp>
      <p:sp>
        <p:nvSpPr>
          <p:cNvPr id="20" name="矩形 19">
            <a:extLst>
              <a:ext uri="{FF2B5EF4-FFF2-40B4-BE49-F238E27FC236}">
                <a16:creationId xmlns:a16="http://schemas.microsoft.com/office/drawing/2014/main" id="{5A41B513-A342-43A4-BA62-5EBD23BA81C6}"/>
              </a:ext>
            </a:extLst>
          </p:cNvPr>
          <p:cNvSpPr/>
          <p:nvPr/>
        </p:nvSpPr>
        <p:spPr>
          <a:xfrm>
            <a:off x="5076056" y="3140968"/>
            <a:ext cx="3744416" cy="806759"/>
          </a:xfrm>
          <a:prstGeom prst="rect">
            <a:avLst/>
          </a:prstGeom>
        </p:spPr>
        <p:txBody>
          <a:bodyPr wrap="square">
            <a:spAutoFit/>
          </a:bodyPr>
          <a:lstStyle/>
          <a:p>
            <a:pPr algn="just">
              <a:lnSpc>
                <a:spcPct val="110000"/>
              </a:lnSpc>
              <a:spcAft>
                <a:spcPts val="600"/>
              </a:spcAft>
            </a:pPr>
            <a:r>
              <a:rPr lang="zh-CN" altLang="en-US" sz="2200" b="1" dirty="0">
                <a:latin typeface="Times New Roman" panose="02020603050405020304" pitchFamily="18" charset="0"/>
                <a:cs typeface="Times New Roman" panose="02020603050405020304" pitchFamily="18" charset="0"/>
              </a:rPr>
              <a:t>②、放大器的</a:t>
            </a:r>
            <a:r>
              <a:rPr lang="zh-CN" altLang="en-US" sz="2200" b="1" dirty="0">
                <a:solidFill>
                  <a:srgbClr val="FFC000"/>
                </a:solidFill>
                <a:latin typeface="Times New Roman" panose="02020603050405020304" pitchFamily="18" charset="0"/>
                <a:cs typeface="Times New Roman" panose="02020603050405020304" pitchFamily="18" charset="0"/>
              </a:rPr>
              <a:t>输出功率</a:t>
            </a:r>
            <a:r>
              <a:rPr lang="en-US" altLang="zh-CN" sz="2200" b="1" dirty="0">
                <a:solidFill>
                  <a:srgbClr val="FFC000"/>
                </a:solidFill>
                <a:latin typeface="Times New Roman" panose="02020603050405020304" pitchFamily="18" charset="0"/>
                <a:cs typeface="Times New Roman" panose="02020603050405020304" pitchFamily="18" charset="0"/>
              </a:rPr>
              <a:t>(</a:t>
            </a:r>
            <a:r>
              <a:rPr lang="en-US" altLang="zh-CN" sz="2200" b="1" i="1" dirty="0">
                <a:solidFill>
                  <a:srgbClr val="FFC000"/>
                </a:solidFill>
                <a:latin typeface="Times New Roman" panose="02020603050405020304" pitchFamily="18" charset="0"/>
                <a:cs typeface="Times New Roman" panose="02020603050405020304" pitchFamily="18" charset="0"/>
              </a:rPr>
              <a:t>P</a:t>
            </a:r>
            <a:r>
              <a:rPr lang="en-US" altLang="zh-CN" sz="2200" b="1" baseline="-25000" dirty="0">
                <a:solidFill>
                  <a:srgbClr val="FFC000"/>
                </a:solidFill>
                <a:latin typeface="Times New Roman" panose="02020603050405020304" pitchFamily="18" charset="0"/>
                <a:cs typeface="Times New Roman" panose="02020603050405020304" pitchFamily="18" charset="0"/>
              </a:rPr>
              <a:t>out</a:t>
            </a:r>
            <a:r>
              <a:rPr lang="en-US" altLang="zh-CN" sz="2200" b="1" dirty="0">
                <a:solidFill>
                  <a:srgbClr val="FFC000"/>
                </a:solidFill>
                <a:latin typeface="Times New Roman" panose="02020603050405020304" pitchFamily="18" charset="0"/>
                <a:cs typeface="Times New Roman" panose="02020603050405020304" pitchFamily="18" charset="0"/>
              </a:rPr>
              <a:t>)</a:t>
            </a:r>
            <a:r>
              <a:rPr lang="zh-CN" altLang="en-US" sz="2200" b="1" dirty="0">
                <a:solidFill>
                  <a:srgbClr val="FFC000"/>
                </a:solidFill>
                <a:latin typeface="Times New Roman" panose="02020603050405020304" pitchFamily="18" charset="0"/>
                <a:cs typeface="Times New Roman" panose="02020603050405020304" pitchFamily="18" charset="0"/>
              </a:rPr>
              <a:t>减小</a:t>
            </a:r>
            <a:r>
              <a:rPr lang="zh-CN" altLang="en-US" sz="2200" b="1" dirty="0">
                <a:latin typeface="Times New Roman" panose="02020603050405020304" pitchFamily="18" charset="0"/>
                <a:cs typeface="Times New Roman" panose="02020603050405020304" pitchFamily="18" charset="0"/>
              </a:rPr>
              <a:t>，</a:t>
            </a:r>
            <a:r>
              <a:rPr lang="zh-CN" altLang="en-US" sz="2200" b="1" dirty="0">
                <a:solidFill>
                  <a:srgbClr val="FFFF00"/>
                </a:solidFill>
                <a:latin typeface="Times New Roman" panose="02020603050405020304" pitchFamily="18" charset="0"/>
                <a:cs typeface="Times New Roman" panose="02020603050405020304" pitchFamily="18" charset="0"/>
              </a:rPr>
              <a:t>增益</a:t>
            </a:r>
            <a:r>
              <a:rPr lang="en-US" altLang="zh-CN" sz="2200" b="1" dirty="0">
                <a:solidFill>
                  <a:srgbClr val="FFFF00"/>
                </a:solidFill>
                <a:latin typeface="Times New Roman" panose="02020603050405020304" pitchFamily="18" charset="0"/>
                <a:cs typeface="Times New Roman" panose="02020603050405020304" pitchFamily="18" charset="0"/>
              </a:rPr>
              <a:t>(</a:t>
            </a:r>
            <a:r>
              <a:rPr lang="en-US" altLang="zh-CN" sz="2200" b="1" i="1" dirty="0">
                <a:solidFill>
                  <a:srgbClr val="FFFF00"/>
                </a:solidFill>
                <a:latin typeface="Times New Roman" panose="02020603050405020304" pitchFamily="18" charset="0"/>
                <a:cs typeface="Times New Roman" panose="02020603050405020304" pitchFamily="18" charset="0"/>
              </a:rPr>
              <a:t>G</a:t>
            </a:r>
            <a:r>
              <a:rPr lang="en-US" altLang="zh-CN" sz="2200" b="1" dirty="0">
                <a:solidFill>
                  <a:srgbClr val="FFFF00"/>
                </a:solidFill>
                <a:latin typeface="Times New Roman" panose="02020603050405020304" pitchFamily="18" charset="0"/>
                <a:cs typeface="Times New Roman" panose="02020603050405020304" pitchFamily="18" charset="0"/>
              </a:rPr>
              <a:t>)</a:t>
            </a:r>
            <a:r>
              <a:rPr lang="zh-CN" altLang="en-US" sz="2200" b="1" dirty="0">
                <a:solidFill>
                  <a:srgbClr val="FFFF00"/>
                </a:solidFill>
                <a:latin typeface="Times New Roman" panose="02020603050405020304" pitchFamily="18" charset="0"/>
                <a:cs typeface="Times New Roman" panose="02020603050405020304" pitchFamily="18" charset="0"/>
              </a:rPr>
              <a:t>增大</a:t>
            </a:r>
            <a:r>
              <a:rPr lang="zh-CN" altLang="en-US" sz="2200" b="1" dirty="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5142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500" fill="hold"/>
                                        <p:tgtEl>
                                          <p:spTgt spid="19"/>
                                        </p:tgtEl>
                                        <p:attrNameLst>
                                          <p:attrName>ppt_x</p:attrName>
                                        </p:attrNameLst>
                                      </p:cBhvr>
                                      <p:tavLst>
                                        <p:tav tm="0">
                                          <p:val>
                                            <p:strVal val="#ppt_x"/>
                                          </p:val>
                                        </p:tav>
                                        <p:tav tm="100000">
                                          <p:val>
                                            <p:strVal val="#ppt_x"/>
                                          </p:val>
                                        </p:tav>
                                      </p:tavLst>
                                    </p:anim>
                                    <p:anim calcmode="lin" valueType="num">
                                      <p:cBhvr additive="base">
                                        <p:cTn id="3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ppt_x"/>
                                          </p:val>
                                        </p:tav>
                                        <p:tav tm="100000">
                                          <p:val>
                                            <p:strVal val="#ppt_x"/>
                                          </p:val>
                                        </p:tav>
                                      </p:tavLst>
                                    </p:anim>
                                    <p:anim calcmode="lin" valueType="num">
                                      <p:cBhvr additive="base">
                                        <p:cTn id="4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1000"/>
                                        <p:tgtEl>
                                          <p:spTgt spid="7"/>
                                        </p:tgtEl>
                                      </p:cBhvr>
                                    </p:animEffect>
                                    <p:anim calcmode="lin" valueType="num">
                                      <p:cBhvr>
                                        <p:cTn id="49" dur="1000" fill="hold"/>
                                        <p:tgtEl>
                                          <p:spTgt spid="7"/>
                                        </p:tgtEl>
                                        <p:attrNameLst>
                                          <p:attrName>ppt_x</p:attrName>
                                        </p:attrNameLst>
                                      </p:cBhvr>
                                      <p:tavLst>
                                        <p:tav tm="0">
                                          <p:val>
                                            <p:strVal val="#ppt_x"/>
                                          </p:val>
                                        </p:tav>
                                        <p:tav tm="100000">
                                          <p:val>
                                            <p:strVal val="#ppt_x"/>
                                          </p:val>
                                        </p:tav>
                                      </p:tavLst>
                                    </p:anim>
                                    <p:anim calcmode="lin" valueType="num">
                                      <p:cBhvr>
                                        <p:cTn id="50" dur="1000" fill="hold"/>
                                        <p:tgtEl>
                                          <p:spTgt spid="7"/>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1000"/>
                                        <p:tgtEl>
                                          <p:spTgt spid="18"/>
                                        </p:tgtEl>
                                      </p:cBhvr>
                                    </p:animEffect>
                                    <p:anim calcmode="lin" valueType="num">
                                      <p:cBhvr>
                                        <p:cTn id="54" dur="1000" fill="hold"/>
                                        <p:tgtEl>
                                          <p:spTgt spid="18"/>
                                        </p:tgtEl>
                                        <p:attrNameLst>
                                          <p:attrName>ppt_x</p:attrName>
                                        </p:attrNameLst>
                                      </p:cBhvr>
                                      <p:tavLst>
                                        <p:tav tm="0">
                                          <p:val>
                                            <p:strVal val="#ppt_x"/>
                                          </p:val>
                                        </p:tav>
                                        <p:tav tm="100000">
                                          <p:val>
                                            <p:strVal val="#ppt_x"/>
                                          </p:val>
                                        </p:tav>
                                      </p:tavLst>
                                    </p:anim>
                                    <p:anim calcmode="lin" valueType="num">
                                      <p:cBhvr>
                                        <p:cTn id="5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8" grpId="0"/>
      <p:bldP spid="7" grpId="0" animBg="1"/>
      <p:bldP spid="19" grpId="0"/>
      <p:bldP spid="2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7" name="Rectangle 5"/>
          <p:cNvSpPr>
            <a:spLocks noChangeArrowheads="1"/>
          </p:cNvSpPr>
          <p:nvPr/>
        </p:nvSpPr>
        <p:spPr bwMode="auto">
          <a:xfrm>
            <a:off x="683568" y="838551"/>
            <a:ext cx="8064500" cy="1272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lnSpc>
                <a:spcPct val="120000"/>
              </a:lnSpc>
            </a:pPr>
            <a:r>
              <a:rPr lang="zh-CN" altLang="en-US" sz="2200" b="1" dirty="0">
                <a:latin typeface="Times New Roman" panose="02020603050405020304" pitchFamily="18" charset="0"/>
                <a:cs typeface="Times New Roman" panose="02020603050405020304" pitchFamily="18" charset="0"/>
              </a:rPr>
              <a:t>所有光放大器在对信号光放大过程中都会把</a:t>
            </a:r>
            <a:r>
              <a:rPr lang="zh-CN" altLang="en-US" sz="2200" b="1" dirty="0">
                <a:solidFill>
                  <a:srgbClr val="FFC000"/>
                </a:solidFill>
                <a:latin typeface="Times New Roman" panose="02020603050405020304" pitchFamily="18" charset="0"/>
                <a:cs typeface="Times New Roman" panose="02020603050405020304" pitchFamily="18" charset="0"/>
              </a:rPr>
              <a:t>自发发射光</a:t>
            </a:r>
            <a:r>
              <a:rPr lang="en-US" altLang="zh-CN" sz="2200" b="1" dirty="0">
                <a:solidFill>
                  <a:srgbClr val="FFC000"/>
                </a:solidFill>
                <a:latin typeface="Times New Roman" panose="02020603050405020304" pitchFamily="18" charset="0"/>
                <a:cs typeface="Times New Roman" panose="02020603050405020304" pitchFamily="18" charset="0"/>
              </a:rPr>
              <a:t>(</a:t>
            </a:r>
            <a:r>
              <a:rPr lang="zh-CN" altLang="en-US" sz="2200" b="1" dirty="0">
                <a:solidFill>
                  <a:srgbClr val="FFC000"/>
                </a:solidFill>
                <a:latin typeface="Times New Roman" panose="02020603050405020304" pitchFamily="18" charset="0"/>
                <a:cs typeface="Times New Roman" panose="02020603050405020304" pitchFamily="18" charset="0"/>
              </a:rPr>
              <a:t>或散射</a:t>
            </a:r>
            <a:r>
              <a:rPr lang="en-US" altLang="zh-CN" sz="2200" b="1" dirty="0">
                <a:solidFill>
                  <a:srgbClr val="FFC000"/>
                </a:solidFill>
                <a:latin typeface="Times New Roman" panose="02020603050405020304" pitchFamily="18" charset="0"/>
                <a:cs typeface="Times New Roman" panose="02020603050405020304" pitchFamily="18" charset="0"/>
              </a:rPr>
              <a:t>)</a:t>
            </a:r>
            <a:r>
              <a:rPr lang="zh-CN" altLang="en-US" sz="2200" b="1" dirty="0">
                <a:solidFill>
                  <a:srgbClr val="FFC000"/>
                </a:solidFill>
                <a:latin typeface="Times New Roman" panose="02020603050405020304" pitchFamily="18" charset="0"/>
                <a:cs typeface="Times New Roman" panose="02020603050405020304" pitchFamily="18" charset="0"/>
              </a:rPr>
              <a:t> </a:t>
            </a:r>
            <a:r>
              <a:rPr lang="zh-CN" altLang="en-US" sz="2200" b="1" dirty="0">
                <a:latin typeface="Times New Roman" panose="02020603050405020304" pitchFamily="18" charset="0"/>
                <a:cs typeface="Times New Roman" panose="02020603050405020304" pitchFamily="18" charset="0"/>
              </a:rPr>
              <a:t>叠加到信号光上，导致被放大信号的信噪比降低，其降低程度通常用噪声指数</a:t>
            </a:r>
            <a:r>
              <a:rPr lang="en-US" altLang="zh-CN" sz="2200" b="1" i="1" dirty="0" err="1">
                <a:solidFill>
                  <a:srgbClr val="FFC000"/>
                </a:solidFill>
                <a:latin typeface="Times New Roman" panose="02020603050405020304" pitchFamily="18" charset="0"/>
                <a:cs typeface="Times New Roman" panose="02020603050405020304" pitchFamily="18" charset="0"/>
              </a:rPr>
              <a:t>F</a:t>
            </a:r>
            <a:r>
              <a:rPr lang="en-US" altLang="zh-CN" sz="2200" b="1" baseline="-25000" dirty="0" err="1">
                <a:solidFill>
                  <a:srgbClr val="FFC000"/>
                </a:solidFill>
                <a:latin typeface="Times New Roman" panose="02020603050405020304" pitchFamily="18" charset="0"/>
                <a:cs typeface="Times New Roman" panose="02020603050405020304" pitchFamily="18" charset="0"/>
              </a:rPr>
              <a:t>n</a:t>
            </a:r>
            <a:r>
              <a:rPr lang="zh-CN" altLang="en-US" sz="2200" b="1" dirty="0">
                <a:latin typeface="Times New Roman" panose="02020603050405020304" pitchFamily="18" charset="0"/>
                <a:cs typeface="Times New Roman" panose="02020603050405020304" pitchFamily="18" charset="0"/>
              </a:rPr>
              <a:t>来表示，其定义为： </a:t>
            </a:r>
          </a:p>
        </p:txBody>
      </p:sp>
      <p:sp>
        <p:nvSpPr>
          <p:cNvPr id="85000" name="Rectangle 8"/>
          <p:cNvSpPr>
            <a:spLocks noChangeArrowheads="1"/>
          </p:cNvSpPr>
          <p:nvPr/>
        </p:nvSpPr>
        <p:spPr bwMode="auto">
          <a:xfrm>
            <a:off x="592906" y="3140968"/>
            <a:ext cx="8083550" cy="564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80000"/>
              </a:lnSpc>
            </a:pPr>
            <a:r>
              <a:rPr lang="zh-CN" altLang="en-US" sz="2000" b="1" dirty="0">
                <a:latin typeface="Times New Roman" panose="02020603050405020304" pitchFamily="18" charset="0"/>
                <a:cs typeface="Times New Roman" panose="02020603050405020304" pitchFamily="18" charset="0"/>
              </a:rPr>
              <a:t>   式中：</a:t>
            </a:r>
            <a:r>
              <a:rPr lang="en-US" altLang="zh-CN" sz="2000" b="1" i="1" dirty="0">
                <a:solidFill>
                  <a:srgbClr val="FFC000"/>
                </a:solidFill>
                <a:latin typeface="Times New Roman" panose="02020603050405020304" pitchFamily="18" charset="0"/>
                <a:cs typeface="Times New Roman" panose="02020603050405020304" pitchFamily="18" charset="0"/>
              </a:rPr>
              <a:t>SNR</a:t>
            </a:r>
            <a:r>
              <a:rPr lang="zh-CN" altLang="en-US" sz="2000" b="1" dirty="0">
                <a:latin typeface="Times New Roman" panose="02020603050405020304" pitchFamily="18" charset="0"/>
                <a:cs typeface="Times New Roman" panose="02020603050405020304" pitchFamily="18" charset="0"/>
              </a:rPr>
              <a:t>是由光接收机测定的，因此所得</a:t>
            </a:r>
            <a:r>
              <a:rPr lang="en-US" altLang="zh-CN" sz="2000" b="1" i="1" dirty="0" err="1">
                <a:solidFill>
                  <a:srgbClr val="FFC000"/>
                </a:solidFill>
                <a:latin typeface="Times New Roman" panose="02020603050405020304" pitchFamily="18" charset="0"/>
                <a:cs typeface="Times New Roman" panose="02020603050405020304" pitchFamily="18" charset="0"/>
              </a:rPr>
              <a:t>F</a:t>
            </a:r>
            <a:r>
              <a:rPr lang="en-US" altLang="zh-CN" sz="2000" b="1" baseline="-25000" dirty="0" err="1">
                <a:solidFill>
                  <a:srgbClr val="FFC000"/>
                </a:solidFill>
                <a:latin typeface="Times New Roman" panose="02020603050405020304" pitchFamily="18" charset="0"/>
                <a:cs typeface="Times New Roman" panose="02020603050405020304" pitchFamily="18" charset="0"/>
              </a:rPr>
              <a:t>n</a:t>
            </a:r>
            <a:r>
              <a:rPr lang="zh-CN" altLang="en-US" sz="2000" b="1" dirty="0">
                <a:latin typeface="Times New Roman" panose="02020603050405020304" pitchFamily="18" charset="0"/>
                <a:cs typeface="Times New Roman" panose="02020603050405020304" pitchFamily="18" charset="0"/>
              </a:rPr>
              <a:t>值也与接收机参数有关；</a:t>
            </a:r>
          </a:p>
        </p:txBody>
      </p:sp>
      <p:sp>
        <p:nvSpPr>
          <p:cNvPr id="85003" name="Rectangle 11"/>
          <p:cNvSpPr>
            <a:spLocks noChangeArrowheads="1"/>
          </p:cNvSpPr>
          <p:nvPr/>
        </p:nvSpPr>
        <p:spPr bwMode="auto">
          <a:xfrm>
            <a:off x="971550" y="2492375"/>
            <a:ext cx="6337300" cy="1152525"/>
          </a:xfrm>
          <a:prstGeom prst="rect">
            <a:avLst/>
          </a:prstGeom>
          <a:noFill/>
          <a:ln>
            <a:noFill/>
          </a:ln>
          <a:effectLst/>
          <a:extLst>
            <a:ext uri="{909E8E84-426E-40DD-AFC4-6F175D3DCCD1}">
              <a14:hiddenFill xmlns:a14="http://schemas.microsoft.com/office/drawing/2010/main">
                <a:solidFill>
                  <a:srgbClr val="00FF00">
                    <a:alpha val="28999"/>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灯片编号占位符 1">
            <a:extLst>
              <a:ext uri="{FF2B5EF4-FFF2-40B4-BE49-F238E27FC236}">
                <a16:creationId xmlns:a16="http://schemas.microsoft.com/office/drawing/2014/main" id="{D84DDE20-72B1-441A-A939-22CEF29EA92C}"/>
              </a:ext>
            </a:extLst>
          </p:cNvPr>
          <p:cNvSpPr>
            <a:spLocks noGrp="1"/>
          </p:cNvSpPr>
          <p:nvPr>
            <p:ph type="sldNum" sz="quarter" idx="12"/>
          </p:nvPr>
        </p:nvSpPr>
        <p:spPr/>
        <p:txBody>
          <a:bodyPr/>
          <a:lstStyle/>
          <a:p>
            <a:fld id="{530C7529-6778-48DA-B0AC-E81A47C3F9B3}" type="slidenum">
              <a:rPr lang="en-US" altLang="zh-CN" smtClean="0"/>
              <a:pPr/>
              <a:t>24</a:t>
            </a:fld>
            <a:endParaRPr lang="en-US" altLang="zh-CN"/>
          </a:p>
        </p:txBody>
      </p:sp>
      <p:sp>
        <p:nvSpPr>
          <p:cNvPr id="3" name="矩形 2">
            <a:extLst>
              <a:ext uri="{FF2B5EF4-FFF2-40B4-BE49-F238E27FC236}">
                <a16:creationId xmlns:a16="http://schemas.microsoft.com/office/drawing/2014/main" id="{F83148D3-4594-4685-A2DB-D70B755A5EB8}"/>
              </a:ext>
            </a:extLst>
          </p:cNvPr>
          <p:cNvSpPr/>
          <p:nvPr/>
        </p:nvSpPr>
        <p:spPr>
          <a:xfrm>
            <a:off x="179512" y="188640"/>
            <a:ext cx="2789546" cy="507831"/>
          </a:xfrm>
          <a:prstGeom prst="rect">
            <a:avLst/>
          </a:prstGeom>
        </p:spPr>
        <p:txBody>
          <a:bodyPr wrap="none">
            <a:spAutoFit/>
          </a:bodyPr>
          <a:lstStyle/>
          <a:p>
            <a:r>
              <a:rPr lang="en-US" altLang="zh-CN" sz="2700" b="1" dirty="0">
                <a:solidFill>
                  <a:srgbClr val="FFFF00"/>
                </a:solidFill>
                <a:latin typeface="Times New Roman" panose="02020603050405020304" pitchFamily="18" charset="0"/>
                <a:cs typeface="Times New Roman" panose="02020603050405020304" pitchFamily="18" charset="0"/>
              </a:rPr>
              <a:t>5.1.4 </a:t>
            </a:r>
            <a:r>
              <a:rPr lang="zh-CN" altLang="en-US" sz="2700" b="1" dirty="0">
                <a:solidFill>
                  <a:srgbClr val="FFFF00"/>
                </a:solidFill>
                <a:latin typeface="Times New Roman" panose="02020603050405020304" pitchFamily="18" charset="0"/>
                <a:cs typeface="Times New Roman" panose="02020603050405020304" pitchFamily="18" charset="0"/>
              </a:rPr>
              <a:t>放大器噪声</a:t>
            </a:r>
            <a:r>
              <a:rPr lang="zh-CN" altLang="en-US" sz="2700" b="1" dirty="0">
                <a:latin typeface="Times New Roman" panose="02020603050405020304" pitchFamily="18" charset="0"/>
                <a:cs typeface="Times New Roman" panose="02020603050405020304" pitchFamily="18" charset="0"/>
              </a:rPr>
              <a:t> </a:t>
            </a:r>
          </a:p>
        </p:txBody>
      </p:sp>
      <p:sp>
        <p:nvSpPr>
          <p:cNvPr id="4" name="矩形 3">
            <a:extLst>
              <a:ext uri="{FF2B5EF4-FFF2-40B4-BE49-F238E27FC236}">
                <a16:creationId xmlns:a16="http://schemas.microsoft.com/office/drawing/2014/main" id="{A2EF914B-22A5-4703-AE8D-270F99DBA399}"/>
              </a:ext>
            </a:extLst>
          </p:cNvPr>
          <p:cNvSpPr/>
          <p:nvPr/>
        </p:nvSpPr>
        <p:spPr>
          <a:xfrm>
            <a:off x="683568" y="4032000"/>
            <a:ext cx="8064500" cy="866006"/>
          </a:xfrm>
          <a:prstGeom prst="rect">
            <a:avLst/>
          </a:prstGeom>
        </p:spPr>
        <p:txBody>
          <a:bodyPr wrap="square">
            <a:spAutoFit/>
          </a:bodyPr>
          <a:lstStyle/>
          <a:p>
            <a:pPr algn="just">
              <a:lnSpc>
                <a:spcPct val="120000"/>
              </a:lnSpc>
            </a:pPr>
            <a:r>
              <a:rPr lang="zh-CN" altLang="en-US" sz="2200" b="1" dirty="0">
                <a:latin typeface="Times New Roman" panose="02020603050405020304" pitchFamily="18" charset="0"/>
                <a:cs typeface="Times New Roman" panose="02020603050405020304" pitchFamily="18" charset="0"/>
              </a:rPr>
              <a:t>假如采用仅由</a:t>
            </a:r>
            <a:r>
              <a:rPr lang="zh-CN" altLang="en-US" sz="2200" b="1" dirty="0">
                <a:solidFill>
                  <a:srgbClr val="FFC000"/>
                </a:solidFill>
                <a:latin typeface="Times New Roman" panose="02020603050405020304" pitchFamily="18" charset="0"/>
                <a:cs typeface="Times New Roman" panose="02020603050405020304" pitchFamily="18" charset="0"/>
              </a:rPr>
              <a:t>散粒噪声</a:t>
            </a:r>
            <a:r>
              <a:rPr lang="zh-CN" altLang="en-US" sz="2200" b="1" dirty="0">
                <a:latin typeface="Times New Roman" panose="02020603050405020304" pitchFamily="18" charset="0"/>
                <a:cs typeface="Times New Roman" panose="02020603050405020304" pitchFamily="18" charset="0"/>
              </a:rPr>
              <a:t>限制的理想接收机测定</a:t>
            </a:r>
            <a:r>
              <a:rPr lang="en-US" altLang="zh-CN" sz="2200" b="1" i="1" dirty="0">
                <a:solidFill>
                  <a:srgbClr val="FFC000"/>
                </a:solidFill>
                <a:latin typeface="Times New Roman" panose="02020603050405020304" pitchFamily="18" charset="0"/>
                <a:cs typeface="Times New Roman" panose="02020603050405020304" pitchFamily="18" charset="0"/>
              </a:rPr>
              <a:t>SNR</a:t>
            </a:r>
            <a:r>
              <a:rPr lang="zh-CN" altLang="en-US" sz="2200" b="1" dirty="0">
                <a:latin typeface="Times New Roman" panose="02020603050405020304" pitchFamily="18" charset="0"/>
                <a:cs typeface="Times New Roman" panose="02020603050405020304" pitchFamily="18" charset="0"/>
              </a:rPr>
              <a:t>，则</a:t>
            </a:r>
            <a:r>
              <a:rPr lang="en-US" altLang="zh-CN" sz="2200" b="1" dirty="0">
                <a:solidFill>
                  <a:srgbClr val="FFC000"/>
                </a:solidFill>
                <a:latin typeface="Times New Roman" panose="02020603050405020304" pitchFamily="18" charset="0"/>
                <a:cs typeface="Times New Roman" panose="02020603050405020304" pitchFamily="18" charset="0"/>
              </a:rPr>
              <a:t>(</a:t>
            </a:r>
            <a:r>
              <a:rPr lang="en-US" altLang="zh-CN" sz="2200" b="1" i="1" dirty="0">
                <a:solidFill>
                  <a:srgbClr val="FFC000"/>
                </a:solidFill>
                <a:latin typeface="Times New Roman" panose="02020603050405020304" pitchFamily="18" charset="0"/>
                <a:cs typeface="Times New Roman" panose="02020603050405020304" pitchFamily="18" charset="0"/>
              </a:rPr>
              <a:t>SNR</a:t>
            </a:r>
            <a:r>
              <a:rPr lang="en-US" altLang="zh-CN" sz="2200" b="1" dirty="0">
                <a:solidFill>
                  <a:srgbClr val="FFC000"/>
                </a:solidFill>
                <a:latin typeface="Times New Roman" panose="02020603050405020304" pitchFamily="18" charset="0"/>
                <a:cs typeface="Times New Roman" panose="02020603050405020304" pitchFamily="18" charset="0"/>
              </a:rPr>
              <a:t>)</a:t>
            </a:r>
            <a:r>
              <a:rPr lang="en-US" altLang="zh-CN" sz="2200" b="1" baseline="-25000" dirty="0">
                <a:solidFill>
                  <a:srgbClr val="FFC000"/>
                </a:solidFill>
                <a:latin typeface="Times New Roman" panose="02020603050405020304" pitchFamily="18" charset="0"/>
                <a:cs typeface="Times New Roman" panose="02020603050405020304" pitchFamily="18" charset="0"/>
              </a:rPr>
              <a:t>in</a:t>
            </a:r>
            <a:r>
              <a:rPr lang="zh-CN" altLang="en-US" sz="2200" b="1" dirty="0">
                <a:latin typeface="Times New Roman" panose="02020603050405020304" pitchFamily="18" charset="0"/>
                <a:cs typeface="Times New Roman" panose="02020603050405020304" pitchFamily="18" charset="0"/>
              </a:rPr>
              <a:t>可写作： </a:t>
            </a:r>
            <a:endParaRPr lang="zh-CN" altLang="en-US" sz="22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A1A5CF52-4543-4413-9B23-F5EB1129899D}"/>
              </a:ext>
            </a:extLst>
          </p:cNvPr>
          <p:cNvPicPr>
            <a:picLocks noChangeAspect="1"/>
          </p:cNvPicPr>
          <p:nvPr/>
        </p:nvPicPr>
        <p:blipFill>
          <a:blip r:embed="rId3"/>
          <a:stretch>
            <a:fillRect/>
          </a:stretch>
        </p:blipFill>
        <p:spPr>
          <a:xfrm>
            <a:off x="2565526" y="2348880"/>
            <a:ext cx="4094706" cy="834284"/>
          </a:xfrm>
          <a:prstGeom prst="rect">
            <a:avLst/>
          </a:prstGeom>
        </p:spPr>
      </p:pic>
      <p:pic>
        <p:nvPicPr>
          <p:cNvPr id="6" name="图片 5">
            <a:extLst>
              <a:ext uri="{FF2B5EF4-FFF2-40B4-BE49-F238E27FC236}">
                <a16:creationId xmlns:a16="http://schemas.microsoft.com/office/drawing/2014/main" id="{494A8D3D-AD73-45BC-A917-923F15E065C9}"/>
              </a:ext>
            </a:extLst>
          </p:cNvPr>
          <p:cNvPicPr>
            <a:picLocks noChangeAspect="1"/>
          </p:cNvPicPr>
          <p:nvPr/>
        </p:nvPicPr>
        <p:blipFill>
          <a:blip r:embed="rId4"/>
          <a:stretch>
            <a:fillRect/>
          </a:stretch>
        </p:blipFill>
        <p:spPr>
          <a:xfrm>
            <a:off x="1403648" y="4869159"/>
            <a:ext cx="5724000" cy="871936"/>
          </a:xfrm>
          <a:prstGeom prst="rect">
            <a:avLst/>
          </a:prstGeom>
        </p:spPr>
      </p:pic>
      <p:cxnSp>
        <p:nvCxnSpPr>
          <p:cNvPr id="11" name="直接连接符 10">
            <a:extLst>
              <a:ext uri="{FF2B5EF4-FFF2-40B4-BE49-F238E27FC236}">
                <a16:creationId xmlns:a16="http://schemas.microsoft.com/office/drawing/2014/main" id="{66C207E2-6328-4378-8B3D-8716BB666664}"/>
              </a:ext>
            </a:extLst>
          </p:cNvPr>
          <p:cNvCxnSpPr/>
          <p:nvPr/>
        </p:nvCxnSpPr>
        <p:spPr>
          <a:xfrm>
            <a:off x="251520" y="620688"/>
            <a:ext cx="252000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69C62725-016E-40DC-BF40-8141A00D9D3C}"/>
              </a:ext>
            </a:extLst>
          </p:cNvPr>
          <p:cNvSpPr>
            <a:spLocks noChangeAspect="1"/>
          </p:cNvSpPr>
          <p:nvPr/>
        </p:nvSpPr>
        <p:spPr>
          <a:xfrm>
            <a:off x="467544" y="980728"/>
            <a:ext cx="216000" cy="21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矩形 12">
            <a:extLst>
              <a:ext uri="{FF2B5EF4-FFF2-40B4-BE49-F238E27FC236}">
                <a16:creationId xmlns:a16="http://schemas.microsoft.com/office/drawing/2014/main" id="{0889E662-678C-41B4-95ED-EC65BAABECAC}"/>
              </a:ext>
            </a:extLst>
          </p:cNvPr>
          <p:cNvSpPr>
            <a:spLocks noChangeAspect="1"/>
          </p:cNvSpPr>
          <p:nvPr/>
        </p:nvSpPr>
        <p:spPr>
          <a:xfrm>
            <a:off x="467544" y="4171512"/>
            <a:ext cx="216000" cy="21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星形: 四角 13">
            <a:extLst>
              <a:ext uri="{FF2B5EF4-FFF2-40B4-BE49-F238E27FC236}">
                <a16:creationId xmlns:a16="http://schemas.microsoft.com/office/drawing/2014/main" id="{0B9EEFE0-D7BE-44B2-90F8-6F834E50D52B}"/>
              </a:ext>
            </a:extLst>
          </p:cNvPr>
          <p:cNvSpPr/>
          <p:nvPr/>
        </p:nvSpPr>
        <p:spPr>
          <a:xfrm>
            <a:off x="395536" y="3356992"/>
            <a:ext cx="432048" cy="360040"/>
          </a:xfrm>
          <a:prstGeom prst="star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5000"/>
                                        </p:tgtEl>
                                        <p:attrNameLst>
                                          <p:attrName>style.visibility</p:attrName>
                                        </p:attrNameLst>
                                      </p:cBhvr>
                                      <p:to>
                                        <p:strVal val="visible"/>
                                      </p:to>
                                    </p:set>
                                    <p:anim calcmode="lin" valueType="num">
                                      <p:cBhvr additive="base">
                                        <p:cTn id="15" dur="500" fill="hold"/>
                                        <p:tgtEl>
                                          <p:spTgt spid="85000"/>
                                        </p:tgtEl>
                                        <p:attrNameLst>
                                          <p:attrName>ppt_x</p:attrName>
                                        </p:attrNameLst>
                                      </p:cBhvr>
                                      <p:tavLst>
                                        <p:tav tm="0">
                                          <p:val>
                                            <p:strVal val="#ppt_x"/>
                                          </p:val>
                                        </p:tav>
                                        <p:tav tm="100000">
                                          <p:val>
                                            <p:strVal val="#ppt_x"/>
                                          </p:val>
                                        </p:tav>
                                      </p:tavLst>
                                    </p:anim>
                                    <p:anim calcmode="lin" valueType="num">
                                      <p:cBhvr additive="base">
                                        <p:cTn id="16" dur="500" fill="hold"/>
                                        <p:tgtEl>
                                          <p:spTgt spid="8500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00" grpId="0"/>
      <p:bldP spid="4" grpId="0"/>
      <p:bldP spid="13"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4"/>
          <p:cNvSpPr>
            <a:spLocks noChangeArrowheads="1"/>
          </p:cNvSpPr>
          <p:nvPr/>
        </p:nvSpPr>
        <p:spPr bwMode="auto">
          <a:xfrm>
            <a:off x="683766" y="692696"/>
            <a:ext cx="7992690" cy="925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lnSpc>
                <a:spcPct val="130000"/>
              </a:lnSpc>
            </a:pPr>
            <a:r>
              <a:rPr lang="zh-CN" altLang="en-US" sz="2200" b="1" dirty="0">
                <a:latin typeface="Times New Roman" panose="02020603050405020304" pitchFamily="18" charset="0"/>
                <a:cs typeface="Times New Roman" panose="02020603050405020304" pitchFamily="18" charset="0"/>
              </a:rPr>
              <a:t>放大器输出端由于自发发射产生了噪声，其噪声谱密度是一种</a:t>
            </a:r>
            <a:r>
              <a:rPr lang="zh-CN" altLang="en-US" sz="2200" b="1" dirty="0">
                <a:solidFill>
                  <a:srgbClr val="FFC000"/>
                </a:solidFill>
                <a:latin typeface="Times New Roman" panose="02020603050405020304" pitchFamily="18" charset="0"/>
                <a:cs typeface="Times New Roman" panose="02020603050405020304" pitchFamily="18" charset="0"/>
              </a:rPr>
              <a:t>白噪声</a:t>
            </a:r>
            <a:r>
              <a:rPr lang="zh-CN" altLang="en-US" sz="2200" b="1" dirty="0">
                <a:latin typeface="Times New Roman" panose="02020603050405020304" pitchFamily="18" charset="0"/>
                <a:cs typeface="Times New Roman" panose="02020603050405020304" pitchFamily="18" charset="0"/>
              </a:rPr>
              <a:t>，可近似写为：</a:t>
            </a:r>
            <a:endParaRPr lang="zh-CN" altLang="en-US" sz="2200" dirty="0">
              <a:latin typeface="Times New Roman" panose="02020603050405020304" pitchFamily="18" charset="0"/>
              <a:cs typeface="Times New Roman" panose="02020603050405020304" pitchFamily="18" charset="0"/>
            </a:endParaRPr>
          </a:p>
        </p:txBody>
      </p:sp>
      <p:sp>
        <p:nvSpPr>
          <p:cNvPr id="86031" name="Rectangle 15"/>
          <p:cNvSpPr>
            <a:spLocks noChangeArrowheads="1"/>
          </p:cNvSpPr>
          <p:nvPr/>
        </p:nvSpPr>
        <p:spPr bwMode="auto">
          <a:xfrm>
            <a:off x="1042988" y="836613"/>
            <a:ext cx="7273925" cy="1081087"/>
          </a:xfrm>
          <a:prstGeom prst="rect">
            <a:avLst/>
          </a:prstGeom>
          <a:noFill/>
          <a:ln>
            <a:noFill/>
          </a:ln>
          <a:effectLst/>
          <a:extLst>
            <a:ext uri="{909E8E84-426E-40DD-AFC4-6F175D3DCCD1}">
              <a14:hiddenFill xmlns:a14="http://schemas.microsoft.com/office/drawing/2010/main">
                <a:solidFill>
                  <a:srgbClr val="00FF00">
                    <a:alpha val="28999"/>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灯片编号占位符 1">
            <a:extLst>
              <a:ext uri="{FF2B5EF4-FFF2-40B4-BE49-F238E27FC236}">
                <a16:creationId xmlns:a16="http://schemas.microsoft.com/office/drawing/2014/main" id="{6A5A2DDF-9C54-46AB-ADDC-D6EF23296E58}"/>
              </a:ext>
            </a:extLst>
          </p:cNvPr>
          <p:cNvSpPr>
            <a:spLocks noGrp="1"/>
          </p:cNvSpPr>
          <p:nvPr>
            <p:ph type="sldNum" sz="quarter" idx="12"/>
          </p:nvPr>
        </p:nvSpPr>
        <p:spPr/>
        <p:txBody>
          <a:bodyPr/>
          <a:lstStyle/>
          <a:p>
            <a:fld id="{530C7529-6778-48DA-B0AC-E81A47C3F9B3}" type="slidenum">
              <a:rPr lang="en-US" altLang="zh-CN" smtClean="0"/>
              <a:pPr/>
              <a:t>25</a:t>
            </a:fld>
            <a:endParaRPr lang="en-US" altLang="zh-CN"/>
          </a:p>
        </p:txBody>
      </p:sp>
      <p:sp>
        <p:nvSpPr>
          <p:cNvPr id="3" name="文本框 2">
            <a:extLst>
              <a:ext uri="{FF2B5EF4-FFF2-40B4-BE49-F238E27FC236}">
                <a16:creationId xmlns:a16="http://schemas.microsoft.com/office/drawing/2014/main" id="{8A39E294-45C5-4E6B-BDA1-28152653AB28}"/>
              </a:ext>
            </a:extLst>
          </p:cNvPr>
          <p:cNvSpPr txBox="1"/>
          <p:nvPr/>
        </p:nvSpPr>
        <p:spPr>
          <a:xfrm>
            <a:off x="179512" y="116632"/>
            <a:ext cx="2305439" cy="492443"/>
          </a:xfrm>
          <a:prstGeom prst="rect">
            <a:avLst/>
          </a:prstGeom>
          <a:noFill/>
        </p:spPr>
        <p:txBody>
          <a:bodyPr wrap="none" rtlCol="0">
            <a:spAutoFit/>
          </a:bodyPr>
          <a:lstStyle/>
          <a:p>
            <a:r>
              <a:rPr lang="zh-CN" altLang="en-US" sz="2600" b="1" dirty="0">
                <a:solidFill>
                  <a:srgbClr val="FFFF00"/>
                </a:solidFill>
                <a:latin typeface="Times New Roman" panose="02020603050405020304" pitchFamily="18" charset="0"/>
                <a:cs typeface="Times New Roman" panose="02020603050405020304" pitchFamily="18" charset="0"/>
              </a:rPr>
              <a:t>自发发射噪声</a:t>
            </a:r>
            <a:r>
              <a:rPr lang="en-US" altLang="zh-CN" sz="2600" b="1" dirty="0">
                <a:solidFill>
                  <a:srgbClr val="FFFF00"/>
                </a:solidFill>
                <a:latin typeface="Times New Roman" panose="02020603050405020304" pitchFamily="18" charset="0"/>
                <a:cs typeface="Times New Roman" panose="02020603050405020304" pitchFamily="18" charset="0"/>
              </a:rPr>
              <a:t>:</a:t>
            </a:r>
            <a:endParaRPr lang="zh-CN" altLang="en-US" sz="2600" b="1" baseline="-25000" dirty="0">
              <a:solidFill>
                <a:srgbClr val="FFFF00"/>
              </a:solidFill>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A79D6B0D-A471-4AB1-9A28-F690BB0FC10B}"/>
              </a:ext>
            </a:extLst>
          </p:cNvPr>
          <p:cNvSpPr txBox="1"/>
          <p:nvPr/>
        </p:nvSpPr>
        <p:spPr>
          <a:xfrm>
            <a:off x="1187624" y="2132856"/>
            <a:ext cx="5650906" cy="400110"/>
          </a:xfrm>
          <a:prstGeom prst="rect">
            <a:avLst/>
          </a:prstGeom>
          <a:noFill/>
        </p:spPr>
        <p:txBody>
          <a:bodyPr wrap="none" rtlCol="0">
            <a:spAutoFit/>
          </a:bodyPr>
          <a:lstStyle/>
          <a:p>
            <a:r>
              <a:rPr lang="zh-CN" altLang="en-US" sz="2000" b="1" dirty="0">
                <a:latin typeface="Times New Roman" panose="02020603050405020304" pitchFamily="18" charset="0"/>
                <a:cs typeface="Times New Roman" panose="02020603050405020304" pitchFamily="18" charset="0"/>
              </a:rPr>
              <a:t>式中</a:t>
            </a:r>
            <a:r>
              <a:rPr lang="en-US" altLang="zh-CN" sz="2000" b="1" i="1" dirty="0" err="1">
                <a:solidFill>
                  <a:srgbClr val="FFC000"/>
                </a:solidFill>
                <a:latin typeface="Times New Roman" panose="02020603050405020304" pitchFamily="18" charset="0"/>
                <a:cs typeface="Times New Roman" panose="02020603050405020304" pitchFamily="18" charset="0"/>
              </a:rPr>
              <a:t>n</a:t>
            </a:r>
            <a:r>
              <a:rPr lang="en-US" altLang="zh-CN" sz="2000" b="1" baseline="-25000" dirty="0" err="1">
                <a:solidFill>
                  <a:srgbClr val="FFC000"/>
                </a:solidFill>
                <a:latin typeface="Times New Roman" panose="02020603050405020304" pitchFamily="18" charset="0"/>
                <a:cs typeface="Times New Roman" panose="02020603050405020304" pitchFamily="18" charset="0"/>
              </a:rPr>
              <a:t>sp</a:t>
            </a:r>
            <a:r>
              <a:rPr lang="zh-CN" altLang="en-US" sz="2000" b="1" dirty="0">
                <a:latin typeface="Times New Roman" panose="02020603050405020304" pitchFamily="18" charset="0"/>
                <a:cs typeface="Times New Roman" panose="02020603050405020304" pitchFamily="18" charset="0"/>
              </a:rPr>
              <a:t>称为</a:t>
            </a:r>
            <a:r>
              <a:rPr lang="zh-CN" altLang="en-US" sz="2000" b="1" dirty="0">
                <a:solidFill>
                  <a:srgbClr val="FFC000"/>
                </a:solidFill>
                <a:latin typeface="Times New Roman" panose="02020603050405020304" pitchFamily="18" charset="0"/>
                <a:cs typeface="Times New Roman" panose="02020603050405020304" pitchFamily="18" charset="0"/>
              </a:rPr>
              <a:t>自发发射因子</a:t>
            </a:r>
            <a:r>
              <a:rPr lang="zh-CN" altLang="en-US" sz="2000" b="1" dirty="0">
                <a:latin typeface="Times New Roman" panose="02020603050405020304" pitchFamily="18" charset="0"/>
                <a:cs typeface="Times New Roman" panose="02020603050405020304" pitchFamily="18" charset="0"/>
              </a:rPr>
              <a:t>或者</a:t>
            </a:r>
            <a:r>
              <a:rPr lang="zh-CN" altLang="en-US" sz="2000" b="1" dirty="0">
                <a:solidFill>
                  <a:srgbClr val="FFC000"/>
                </a:solidFill>
                <a:latin typeface="Times New Roman" panose="02020603050405020304" pitchFamily="18" charset="0"/>
                <a:cs typeface="Times New Roman" panose="02020603050405020304" pitchFamily="18" charset="0"/>
              </a:rPr>
              <a:t>粒子数反转因子</a:t>
            </a:r>
            <a:r>
              <a:rPr lang="zh-CN" altLang="en-US" sz="2000" b="1" dirty="0">
                <a:latin typeface="Times New Roman" panose="02020603050405020304" pitchFamily="18" charset="0"/>
                <a:cs typeface="Times New Roman" panose="02020603050405020304" pitchFamily="18" charset="0"/>
              </a:rPr>
              <a:t>；</a:t>
            </a:r>
          </a:p>
        </p:txBody>
      </p:sp>
      <p:sp>
        <p:nvSpPr>
          <p:cNvPr id="6" name="文本框 5">
            <a:extLst>
              <a:ext uri="{FF2B5EF4-FFF2-40B4-BE49-F238E27FC236}">
                <a16:creationId xmlns:a16="http://schemas.microsoft.com/office/drawing/2014/main" id="{2EFF10BF-00C0-49C8-82BF-76C8F17C0972}"/>
              </a:ext>
            </a:extLst>
          </p:cNvPr>
          <p:cNvSpPr txBox="1"/>
          <p:nvPr/>
        </p:nvSpPr>
        <p:spPr>
          <a:xfrm>
            <a:off x="826534" y="2636912"/>
            <a:ext cx="6931706" cy="415498"/>
          </a:xfrm>
          <a:prstGeom prst="rect">
            <a:avLst/>
          </a:prstGeom>
          <a:noFill/>
        </p:spPr>
        <p:txBody>
          <a:bodyPr wrap="none" rtlCol="0">
            <a:spAutoFit/>
          </a:bodyPr>
          <a:lstStyle/>
          <a:p>
            <a:r>
              <a:rPr lang="en-US" altLang="zh-CN" sz="2100" b="1" dirty="0">
                <a:latin typeface="Times New Roman" panose="02020603050405020304" pitchFamily="18" charset="0"/>
                <a:cs typeface="Times New Roman" panose="02020603050405020304" pitchFamily="18" charset="0"/>
              </a:rPr>
              <a:t>①</a:t>
            </a:r>
            <a:r>
              <a:rPr lang="zh-CN" altLang="en-US" sz="2100" b="1" dirty="0">
                <a:latin typeface="Times New Roman" panose="02020603050405020304" pitchFamily="18" charset="0"/>
                <a:cs typeface="Times New Roman" panose="02020603050405020304" pitchFamily="18" charset="0"/>
              </a:rPr>
              <a:t>、当</a:t>
            </a:r>
            <a:r>
              <a:rPr lang="en-US" altLang="zh-CN" sz="2100" b="1" i="1" dirty="0" err="1">
                <a:solidFill>
                  <a:srgbClr val="FFC000"/>
                </a:solidFill>
                <a:latin typeface="Times New Roman" panose="02020603050405020304" pitchFamily="18" charset="0"/>
                <a:cs typeface="Times New Roman" panose="02020603050405020304" pitchFamily="18" charset="0"/>
              </a:rPr>
              <a:t>n</a:t>
            </a:r>
            <a:r>
              <a:rPr lang="en-US" altLang="zh-CN" sz="2100" b="1" baseline="-25000" dirty="0" err="1">
                <a:solidFill>
                  <a:srgbClr val="FFC000"/>
                </a:solidFill>
                <a:latin typeface="Times New Roman" panose="02020603050405020304" pitchFamily="18" charset="0"/>
                <a:cs typeface="Times New Roman" panose="02020603050405020304" pitchFamily="18" charset="0"/>
              </a:rPr>
              <a:t>sp</a:t>
            </a:r>
            <a:r>
              <a:rPr lang="en-US" altLang="zh-CN" sz="2100" b="1" baseline="-25000" dirty="0">
                <a:solidFill>
                  <a:srgbClr val="FFC000"/>
                </a:solidFill>
                <a:latin typeface="Times New Roman" panose="02020603050405020304" pitchFamily="18" charset="0"/>
                <a:cs typeface="Times New Roman" panose="02020603050405020304" pitchFamily="18" charset="0"/>
              </a:rPr>
              <a:t> </a:t>
            </a:r>
            <a:r>
              <a:rPr lang="en-US" altLang="zh-CN" sz="2100" b="1" dirty="0">
                <a:solidFill>
                  <a:srgbClr val="FFC000"/>
                </a:solidFill>
                <a:latin typeface="Times New Roman" panose="02020603050405020304" pitchFamily="18" charset="0"/>
                <a:cs typeface="Times New Roman" panose="02020603050405020304" pitchFamily="18" charset="0"/>
              </a:rPr>
              <a:t>= 1</a:t>
            </a:r>
            <a:r>
              <a:rPr lang="zh-CN" altLang="en-US" sz="2100" b="1" dirty="0">
                <a:latin typeface="Times New Roman" panose="02020603050405020304" pitchFamily="18" charset="0"/>
                <a:cs typeface="Times New Roman" panose="02020603050405020304" pitchFamily="18" charset="0"/>
              </a:rPr>
              <a:t>，原子都处于</a:t>
            </a:r>
            <a:r>
              <a:rPr lang="zh-CN" altLang="en-US" sz="2100" b="1" dirty="0">
                <a:solidFill>
                  <a:srgbClr val="FFFF00"/>
                </a:solidFill>
                <a:latin typeface="Times New Roman" panose="02020603050405020304" pitchFamily="18" charset="0"/>
                <a:cs typeface="Times New Roman" panose="02020603050405020304" pitchFamily="18" charset="0"/>
              </a:rPr>
              <a:t>激发态</a:t>
            </a:r>
            <a:r>
              <a:rPr lang="zh-CN" altLang="en-US" sz="2100" b="1" dirty="0">
                <a:latin typeface="Times New Roman" panose="02020603050405020304" pitchFamily="18" charset="0"/>
                <a:cs typeface="Times New Roman" panose="02020603050405020304" pitchFamily="18" charset="0"/>
              </a:rPr>
              <a:t>或者</a:t>
            </a:r>
            <a:r>
              <a:rPr lang="zh-CN" altLang="en-US" sz="2100" b="1" dirty="0">
                <a:solidFill>
                  <a:srgbClr val="FFFF00"/>
                </a:solidFill>
                <a:latin typeface="Times New Roman" panose="02020603050405020304" pitchFamily="18" charset="0"/>
                <a:cs typeface="Times New Roman" panose="02020603050405020304" pitchFamily="18" charset="0"/>
              </a:rPr>
              <a:t>完全粒子数反转</a:t>
            </a:r>
            <a:r>
              <a:rPr lang="zh-CN" altLang="en-US" sz="2100" b="1" dirty="0">
                <a:latin typeface="Times New Roman" panose="02020603050405020304" pitchFamily="18" charset="0"/>
                <a:cs typeface="Times New Roman" panose="02020603050405020304" pitchFamily="18" charset="0"/>
              </a:rPr>
              <a:t>； </a:t>
            </a:r>
          </a:p>
        </p:txBody>
      </p:sp>
      <p:sp>
        <p:nvSpPr>
          <p:cNvPr id="18" name="文本框 17">
            <a:extLst>
              <a:ext uri="{FF2B5EF4-FFF2-40B4-BE49-F238E27FC236}">
                <a16:creationId xmlns:a16="http://schemas.microsoft.com/office/drawing/2014/main" id="{5D389963-B04F-4191-BF75-E351EA3BE157}"/>
              </a:ext>
            </a:extLst>
          </p:cNvPr>
          <p:cNvSpPr txBox="1"/>
          <p:nvPr/>
        </p:nvSpPr>
        <p:spPr>
          <a:xfrm>
            <a:off x="838871" y="3301534"/>
            <a:ext cx="4471096" cy="415498"/>
          </a:xfrm>
          <a:prstGeom prst="rect">
            <a:avLst/>
          </a:prstGeom>
          <a:noFill/>
        </p:spPr>
        <p:txBody>
          <a:bodyPr wrap="none" rtlCol="0">
            <a:spAutoFit/>
          </a:bodyPr>
          <a:lstStyle/>
          <a:p>
            <a:r>
              <a:rPr lang="en-US" altLang="zh-CN" sz="2100" b="1" dirty="0">
                <a:latin typeface="Times New Roman" panose="02020603050405020304" pitchFamily="18" charset="0"/>
                <a:cs typeface="Times New Roman" panose="02020603050405020304" pitchFamily="18" charset="0"/>
              </a:rPr>
              <a:t>②</a:t>
            </a:r>
            <a:r>
              <a:rPr lang="zh-CN" altLang="en-US" sz="2100" b="1" dirty="0">
                <a:latin typeface="Times New Roman" panose="02020603050405020304" pitchFamily="18" charset="0"/>
                <a:cs typeface="Times New Roman" panose="02020603050405020304" pitchFamily="18" charset="0"/>
              </a:rPr>
              <a:t>、当</a:t>
            </a:r>
            <a:r>
              <a:rPr lang="en-US" altLang="zh-CN" sz="2100" b="1" i="1" dirty="0" err="1">
                <a:solidFill>
                  <a:srgbClr val="FFC000"/>
                </a:solidFill>
                <a:latin typeface="Times New Roman" panose="02020603050405020304" pitchFamily="18" charset="0"/>
                <a:cs typeface="Times New Roman" panose="02020603050405020304" pitchFamily="18" charset="0"/>
              </a:rPr>
              <a:t>n</a:t>
            </a:r>
            <a:r>
              <a:rPr lang="en-US" altLang="zh-CN" sz="2100" b="1" baseline="-25000" dirty="0" err="1">
                <a:solidFill>
                  <a:srgbClr val="FFC000"/>
                </a:solidFill>
                <a:latin typeface="Times New Roman" panose="02020603050405020304" pitchFamily="18" charset="0"/>
                <a:cs typeface="Times New Roman" panose="02020603050405020304" pitchFamily="18" charset="0"/>
              </a:rPr>
              <a:t>sp</a:t>
            </a:r>
            <a:r>
              <a:rPr lang="en-US" altLang="zh-CN" sz="2100" b="1" baseline="-25000" dirty="0">
                <a:solidFill>
                  <a:srgbClr val="FFC000"/>
                </a:solidFill>
                <a:latin typeface="Times New Roman" panose="02020603050405020304" pitchFamily="18" charset="0"/>
                <a:cs typeface="Times New Roman" panose="02020603050405020304" pitchFamily="18" charset="0"/>
              </a:rPr>
              <a:t> </a:t>
            </a:r>
            <a:r>
              <a:rPr lang="en-US" altLang="zh-CN" sz="2100" b="1" dirty="0">
                <a:solidFill>
                  <a:srgbClr val="FFC000"/>
                </a:solidFill>
                <a:latin typeface="Times New Roman" panose="02020603050405020304" pitchFamily="18" charset="0"/>
                <a:cs typeface="Times New Roman" panose="02020603050405020304" pitchFamily="18" charset="0"/>
              </a:rPr>
              <a:t>&gt;</a:t>
            </a:r>
            <a:r>
              <a:rPr lang="en-US" altLang="zh-CN" sz="2100" b="1" baseline="-25000" dirty="0">
                <a:solidFill>
                  <a:srgbClr val="FFC000"/>
                </a:solidFill>
                <a:latin typeface="Times New Roman" panose="02020603050405020304" pitchFamily="18" charset="0"/>
                <a:cs typeface="Times New Roman" panose="02020603050405020304" pitchFamily="18" charset="0"/>
              </a:rPr>
              <a:t> </a:t>
            </a:r>
            <a:r>
              <a:rPr lang="en-US" altLang="zh-CN" sz="2100" b="1" dirty="0">
                <a:solidFill>
                  <a:srgbClr val="FFC000"/>
                </a:solidFill>
                <a:latin typeface="Times New Roman" panose="02020603050405020304" pitchFamily="18" charset="0"/>
                <a:cs typeface="Times New Roman" panose="02020603050405020304" pitchFamily="18" charset="0"/>
              </a:rPr>
              <a:t>1</a:t>
            </a:r>
            <a:r>
              <a:rPr lang="zh-CN" altLang="en-US" sz="2100" b="1" dirty="0">
                <a:latin typeface="Times New Roman" panose="02020603050405020304" pitchFamily="18" charset="0"/>
                <a:cs typeface="Times New Roman" panose="02020603050405020304" pitchFamily="18" charset="0"/>
              </a:rPr>
              <a:t>，粒子数不完全反转； </a:t>
            </a:r>
          </a:p>
        </p:txBody>
      </p:sp>
      <p:sp>
        <p:nvSpPr>
          <p:cNvPr id="7" name="文本框 6">
            <a:extLst>
              <a:ext uri="{FF2B5EF4-FFF2-40B4-BE49-F238E27FC236}">
                <a16:creationId xmlns:a16="http://schemas.microsoft.com/office/drawing/2014/main" id="{1B2DC9F6-5D3D-48CF-96BC-779F6130D241}"/>
              </a:ext>
            </a:extLst>
          </p:cNvPr>
          <p:cNvSpPr txBox="1"/>
          <p:nvPr/>
        </p:nvSpPr>
        <p:spPr>
          <a:xfrm>
            <a:off x="611560" y="3933056"/>
            <a:ext cx="8352928" cy="866006"/>
          </a:xfrm>
          <a:prstGeom prst="rect">
            <a:avLst/>
          </a:prstGeom>
          <a:noFill/>
        </p:spPr>
        <p:txBody>
          <a:bodyPr wrap="square" rtlCol="0">
            <a:spAutoFit/>
          </a:bodyPr>
          <a:lstStyle/>
          <a:p>
            <a:pPr>
              <a:lnSpc>
                <a:spcPct val="120000"/>
              </a:lnSpc>
            </a:pPr>
            <a:r>
              <a:rPr lang="zh-CN" altLang="en-US" sz="2200" b="1" dirty="0">
                <a:latin typeface="Times New Roman" panose="02020603050405020304" pitchFamily="18" charset="0"/>
                <a:cs typeface="Times New Roman" panose="02020603050405020304" pitchFamily="18" charset="0"/>
              </a:rPr>
              <a:t>研究发现，新增加的噪声主要来自于</a:t>
            </a:r>
            <a:r>
              <a:rPr lang="zh-CN" altLang="en-US" sz="2200" b="1" dirty="0">
                <a:solidFill>
                  <a:srgbClr val="FFC000"/>
                </a:solidFill>
                <a:latin typeface="Times New Roman" panose="02020603050405020304" pitchFamily="18" charset="0"/>
                <a:cs typeface="Times New Roman" panose="02020603050405020304" pitchFamily="18" charset="0"/>
              </a:rPr>
              <a:t>自发发射光</a:t>
            </a:r>
            <a:r>
              <a:rPr lang="zh-CN" altLang="en-US" sz="2200" b="1" dirty="0">
                <a:latin typeface="Times New Roman" panose="02020603050405020304" pitchFamily="18" charset="0"/>
                <a:cs typeface="Times New Roman" panose="02020603050405020304" pitchFamily="18" charset="0"/>
              </a:rPr>
              <a:t>和</a:t>
            </a:r>
            <a:r>
              <a:rPr lang="zh-CN" altLang="en-US" sz="2200" b="1" dirty="0">
                <a:solidFill>
                  <a:srgbClr val="FFC000"/>
                </a:solidFill>
                <a:latin typeface="Times New Roman" panose="02020603050405020304" pitchFamily="18" charset="0"/>
                <a:cs typeface="Times New Roman" panose="02020603050405020304" pitchFamily="18" charset="0"/>
              </a:rPr>
              <a:t>放大信号相干混频</a:t>
            </a:r>
            <a:r>
              <a:rPr lang="zh-CN" altLang="en-US" sz="2200" b="1" dirty="0">
                <a:latin typeface="Times New Roman" panose="02020603050405020304" pitchFamily="18" charset="0"/>
                <a:cs typeface="Times New Roman" panose="02020603050405020304" pitchFamily="18" charset="0"/>
              </a:rPr>
              <a:t>产生了差拍分量</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可写为：</a:t>
            </a:r>
          </a:p>
        </p:txBody>
      </p:sp>
      <p:sp>
        <p:nvSpPr>
          <p:cNvPr id="23" name="文本框 22">
            <a:extLst>
              <a:ext uri="{FF2B5EF4-FFF2-40B4-BE49-F238E27FC236}">
                <a16:creationId xmlns:a16="http://schemas.microsoft.com/office/drawing/2014/main" id="{C5EE57E8-514C-4B64-A97C-B068B90A5715}"/>
              </a:ext>
            </a:extLst>
          </p:cNvPr>
          <p:cNvSpPr txBox="1"/>
          <p:nvPr/>
        </p:nvSpPr>
        <p:spPr>
          <a:xfrm>
            <a:off x="1115616" y="5589240"/>
            <a:ext cx="2783074" cy="800219"/>
          </a:xfrm>
          <a:prstGeom prst="rect">
            <a:avLst/>
          </a:prstGeom>
          <a:noFill/>
        </p:spPr>
        <p:txBody>
          <a:bodyPr wrap="square" rtlCol="0">
            <a:spAutoFit/>
          </a:bodyPr>
          <a:lstStyle/>
          <a:p>
            <a:pPr algn="just"/>
            <a:r>
              <a:rPr lang="zh-CN" altLang="en-US" sz="2300" b="1" dirty="0">
                <a:latin typeface="Times New Roman" panose="02020603050405020304" pitchFamily="18" charset="0"/>
                <a:cs typeface="Times New Roman" panose="02020603050405020304" pitchFamily="18" charset="0"/>
              </a:rPr>
              <a:t>式中第一项由接收机的</a:t>
            </a:r>
            <a:r>
              <a:rPr lang="zh-CN" altLang="en-US" sz="2300" b="1" dirty="0">
                <a:solidFill>
                  <a:srgbClr val="FFC000"/>
                </a:solidFill>
                <a:latin typeface="Times New Roman" panose="02020603050405020304" pitchFamily="18" charset="0"/>
                <a:cs typeface="Times New Roman" panose="02020603050405020304" pitchFamily="18" charset="0"/>
              </a:rPr>
              <a:t>散粒噪声</a:t>
            </a:r>
            <a:r>
              <a:rPr lang="zh-CN" altLang="en-US" sz="2300" b="1" dirty="0">
                <a:latin typeface="Times New Roman" panose="02020603050405020304" pitchFamily="18" charset="0"/>
                <a:cs typeface="Times New Roman" panose="02020603050405020304" pitchFamily="18" charset="0"/>
              </a:rPr>
              <a:t>产生；</a:t>
            </a:r>
            <a:endParaRPr lang="en-US" altLang="zh-CN" sz="2300" b="1"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52A1B798-AEC4-41AD-B27E-A874033F9C86}"/>
              </a:ext>
            </a:extLst>
          </p:cNvPr>
          <p:cNvPicPr>
            <a:picLocks noChangeAspect="1"/>
          </p:cNvPicPr>
          <p:nvPr/>
        </p:nvPicPr>
        <p:blipFill>
          <a:blip r:embed="rId3"/>
          <a:stretch>
            <a:fillRect/>
          </a:stretch>
        </p:blipFill>
        <p:spPr>
          <a:xfrm>
            <a:off x="1907704" y="1628856"/>
            <a:ext cx="4793860" cy="504000"/>
          </a:xfrm>
          <a:prstGeom prst="rect">
            <a:avLst/>
          </a:prstGeom>
        </p:spPr>
      </p:pic>
      <p:pic>
        <p:nvPicPr>
          <p:cNvPr id="10" name="图片 9">
            <a:extLst>
              <a:ext uri="{FF2B5EF4-FFF2-40B4-BE49-F238E27FC236}">
                <a16:creationId xmlns:a16="http://schemas.microsoft.com/office/drawing/2014/main" id="{17BFE97C-9EB5-4998-A194-FDADEBBB4382}"/>
              </a:ext>
            </a:extLst>
          </p:cNvPr>
          <p:cNvPicPr>
            <a:picLocks noChangeAspect="1"/>
          </p:cNvPicPr>
          <p:nvPr/>
        </p:nvPicPr>
        <p:blipFill>
          <a:blip r:embed="rId4"/>
          <a:stretch>
            <a:fillRect/>
          </a:stretch>
        </p:blipFill>
        <p:spPr>
          <a:xfrm>
            <a:off x="1310736" y="4797152"/>
            <a:ext cx="6634800" cy="684000"/>
          </a:xfrm>
          <a:prstGeom prst="rect">
            <a:avLst/>
          </a:prstGeom>
        </p:spPr>
      </p:pic>
      <p:cxnSp>
        <p:nvCxnSpPr>
          <p:cNvPr id="14" name="直接连接符 13">
            <a:extLst>
              <a:ext uri="{FF2B5EF4-FFF2-40B4-BE49-F238E27FC236}">
                <a16:creationId xmlns:a16="http://schemas.microsoft.com/office/drawing/2014/main" id="{58FAA632-741E-4171-9912-4FF82F69BC26}"/>
              </a:ext>
            </a:extLst>
          </p:cNvPr>
          <p:cNvCxnSpPr/>
          <p:nvPr/>
        </p:nvCxnSpPr>
        <p:spPr>
          <a:xfrm>
            <a:off x="323528" y="548680"/>
            <a:ext cx="205200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38804056-066C-4352-BDEF-D1FEC6AE6C98}"/>
              </a:ext>
            </a:extLst>
          </p:cNvPr>
          <p:cNvSpPr>
            <a:spLocks noChangeAspect="1"/>
          </p:cNvSpPr>
          <p:nvPr/>
        </p:nvSpPr>
        <p:spPr>
          <a:xfrm>
            <a:off x="395536" y="881448"/>
            <a:ext cx="216000" cy="21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矩形 16">
            <a:extLst>
              <a:ext uri="{FF2B5EF4-FFF2-40B4-BE49-F238E27FC236}">
                <a16:creationId xmlns:a16="http://schemas.microsoft.com/office/drawing/2014/main" id="{8872ACE9-175C-47D8-813A-4F3950A6E085}"/>
              </a:ext>
            </a:extLst>
          </p:cNvPr>
          <p:cNvSpPr>
            <a:spLocks noChangeAspect="1"/>
          </p:cNvSpPr>
          <p:nvPr/>
        </p:nvSpPr>
        <p:spPr>
          <a:xfrm>
            <a:off x="395536" y="4086168"/>
            <a:ext cx="216000" cy="21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星形: 四角 15">
            <a:extLst>
              <a:ext uri="{FF2B5EF4-FFF2-40B4-BE49-F238E27FC236}">
                <a16:creationId xmlns:a16="http://schemas.microsoft.com/office/drawing/2014/main" id="{E32102B1-266D-41BA-9231-5DDE8C5311A9}"/>
              </a:ext>
            </a:extLst>
          </p:cNvPr>
          <p:cNvSpPr/>
          <p:nvPr/>
        </p:nvSpPr>
        <p:spPr>
          <a:xfrm>
            <a:off x="755576" y="2204864"/>
            <a:ext cx="432048" cy="360040"/>
          </a:xfrm>
          <a:prstGeom prst="star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左大括号 3">
            <a:extLst>
              <a:ext uri="{FF2B5EF4-FFF2-40B4-BE49-F238E27FC236}">
                <a16:creationId xmlns:a16="http://schemas.microsoft.com/office/drawing/2014/main" id="{4745D814-6399-4C34-AB11-459C47042887}"/>
              </a:ext>
            </a:extLst>
          </p:cNvPr>
          <p:cNvSpPr/>
          <p:nvPr/>
        </p:nvSpPr>
        <p:spPr>
          <a:xfrm>
            <a:off x="539354" y="2848105"/>
            <a:ext cx="288230" cy="724911"/>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7BB60B74-551B-4ADB-80A9-86BC8FE7C715}"/>
              </a:ext>
            </a:extLst>
          </p:cNvPr>
          <p:cNvSpPr txBox="1"/>
          <p:nvPr/>
        </p:nvSpPr>
        <p:spPr>
          <a:xfrm>
            <a:off x="4283968" y="5589240"/>
            <a:ext cx="2736801" cy="800219"/>
          </a:xfrm>
          <a:prstGeom prst="rect">
            <a:avLst/>
          </a:prstGeom>
          <a:noFill/>
        </p:spPr>
        <p:txBody>
          <a:bodyPr wrap="square" rtlCol="0">
            <a:spAutoFit/>
          </a:bodyPr>
          <a:lstStyle/>
          <a:p>
            <a:pPr algn="just"/>
            <a:r>
              <a:rPr lang="zh-CN" altLang="en-US" sz="2300" b="1" dirty="0">
                <a:latin typeface="Times New Roman" panose="02020603050405020304" pitchFamily="18" charset="0"/>
                <a:cs typeface="Times New Roman" panose="02020603050405020304" pitchFamily="18" charset="0"/>
              </a:rPr>
              <a:t>第二项由</a:t>
            </a:r>
            <a:r>
              <a:rPr lang="zh-CN" altLang="en-US" sz="2300" b="1" dirty="0">
                <a:solidFill>
                  <a:srgbClr val="FFC000"/>
                </a:solidFill>
                <a:latin typeface="Times New Roman" panose="02020603050405020304" pitchFamily="18" charset="0"/>
                <a:cs typeface="Times New Roman" panose="02020603050405020304" pitchFamily="18" charset="0"/>
              </a:rPr>
              <a:t>自发发射光和信号差拍</a:t>
            </a:r>
            <a:r>
              <a:rPr lang="zh-CN" altLang="en-US" sz="2300" b="1" dirty="0">
                <a:latin typeface="Times New Roman" panose="02020603050405020304" pitchFamily="18" charset="0"/>
                <a:cs typeface="Times New Roman" panose="02020603050405020304" pitchFamily="18" charset="0"/>
              </a:rPr>
              <a:t>产生；</a:t>
            </a:r>
          </a:p>
        </p:txBody>
      </p:sp>
      <p:sp>
        <p:nvSpPr>
          <p:cNvPr id="9" name="椭圆 8">
            <a:extLst>
              <a:ext uri="{FF2B5EF4-FFF2-40B4-BE49-F238E27FC236}">
                <a16:creationId xmlns:a16="http://schemas.microsoft.com/office/drawing/2014/main" id="{036F2FED-1747-445D-92E6-6DDDB70165C2}"/>
              </a:ext>
            </a:extLst>
          </p:cNvPr>
          <p:cNvSpPr/>
          <p:nvPr/>
        </p:nvSpPr>
        <p:spPr>
          <a:xfrm>
            <a:off x="1907704" y="4799062"/>
            <a:ext cx="1728192" cy="646162"/>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19FDEACB-E675-460C-ADA9-28C2F549A0C0}"/>
              </a:ext>
            </a:extLst>
          </p:cNvPr>
          <p:cNvSpPr/>
          <p:nvPr/>
        </p:nvSpPr>
        <p:spPr>
          <a:xfrm>
            <a:off x="1043608" y="5589240"/>
            <a:ext cx="2973232" cy="866006"/>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DF7AA96C-F44C-4B63-B0C0-0A9D4EA84115}"/>
              </a:ext>
            </a:extLst>
          </p:cNvPr>
          <p:cNvSpPr/>
          <p:nvPr/>
        </p:nvSpPr>
        <p:spPr>
          <a:xfrm>
            <a:off x="3779912" y="4797152"/>
            <a:ext cx="2592288" cy="646162"/>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E70C5251-9430-4F27-983B-E62E01C445EF}"/>
              </a:ext>
            </a:extLst>
          </p:cNvPr>
          <p:cNvSpPr/>
          <p:nvPr/>
        </p:nvSpPr>
        <p:spPr>
          <a:xfrm>
            <a:off x="4283968" y="5589240"/>
            <a:ext cx="2808312" cy="800219"/>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1000"/>
                                        <p:tgtEl>
                                          <p:spTgt spid="18"/>
                                        </p:tgtEl>
                                      </p:cBhvr>
                                    </p:animEffect>
                                    <p:anim calcmode="lin" valueType="num">
                                      <p:cBhvr>
                                        <p:cTn id="32" dur="1000" fill="hold"/>
                                        <p:tgtEl>
                                          <p:spTgt spid="18"/>
                                        </p:tgtEl>
                                        <p:attrNameLst>
                                          <p:attrName>ppt_x</p:attrName>
                                        </p:attrNameLst>
                                      </p:cBhvr>
                                      <p:tavLst>
                                        <p:tav tm="0">
                                          <p:val>
                                            <p:strVal val="#ppt_x"/>
                                          </p:val>
                                        </p:tav>
                                        <p:tav tm="100000">
                                          <p:val>
                                            <p:strVal val="#ppt_x"/>
                                          </p:val>
                                        </p:tav>
                                      </p:tavLst>
                                    </p:anim>
                                    <p:anim calcmode="lin" valueType="num">
                                      <p:cBhvr>
                                        <p:cTn id="3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ppt_x"/>
                                          </p:val>
                                        </p:tav>
                                        <p:tav tm="100000">
                                          <p:val>
                                            <p:strVal val="#ppt_x"/>
                                          </p:val>
                                        </p:tav>
                                      </p:tavLst>
                                    </p:anim>
                                    <p:anim calcmode="lin" valueType="num">
                                      <p:cBhvr additive="base">
                                        <p:cTn id="39" dur="500" fill="hold"/>
                                        <p:tgtEl>
                                          <p:spTgt spid="17"/>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additive="base">
                                        <p:cTn id="42" dur="500" fill="hold"/>
                                        <p:tgtEl>
                                          <p:spTgt spid="7"/>
                                        </p:tgtEl>
                                        <p:attrNameLst>
                                          <p:attrName>ppt_x</p:attrName>
                                        </p:attrNameLst>
                                      </p:cBhvr>
                                      <p:tavLst>
                                        <p:tav tm="0">
                                          <p:val>
                                            <p:strVal val="#ppt_x"/>
                                          </p:val>
                                        </p:tav>
                                        <p:tav tm="100000">
                                          <p:val>
                                            <p:strVal val="#ppt_x"/>
                                          </p:val>
                                        </p:tav>
                                      </p:tavLst>
                                    </p:anim>
                                    <p:anim calcmode="lin" valueType="num">
                                      <p:cBhvr additive="base">
                                        <p:cTn id="43" dur="500" fill="hold"/>
                                        <p:tgtEl>
                                          <p:spTgt spid="7"/>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additive="base">
                                        <p:cTn id="46" dur="500" fill="hold"/>
                                        <p:tgtEl>
                                          <p:spTgt spid="10"/>
                                        </p:tgtEl>
                                        <p:attrNameLst>
                                          <p:attrName>ppt_x</p:attrName>
                                        </p:attrNameLst>
                                      </p:cBhvr>
                                      <p:tavLst>
                                        <p:tav tm="0">
                                          <p:val>
                                            <p:strVal val="#ppt_x"/>
                                          </p:val>
                                        </p:tav>
                                        <p:tav tm="100000">
                                          <p:val>
                                            <p:strVal val="#ppt_x"/>
                                          </p:val>
                                        </p:tav>
                                      </p:tavLst>
                                    </p:anim>
                                    <p:anim calcmode="lin" valueType="num">
                                      <p:cBhvr additive="base">
                                        <p:cTn id="4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barn(inVertical)">
                                      <p:cBhvr>
                                        <p:cTn id="52" dur="500"/>
                                        <p:tgtEl>
                                          <p:spTgt spid="9"/>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barn(inVertical)">
                                      <p:cBhvr>
                                        <p:cTn id="55" dur="500"/>
                                        <p:tgtEl>
                                          <p:spTgt spid="23"/>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barn(inVertical)">
                                      <p:cBhvr>
                                        <p:cTn id="58" dur="500"/>
                                        <p:tgtEl>
                                          <p:spTgt spid="11"/>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1000"/>
                                        <p:tgtEl>
                                          <p:spTgt spid="21"/>
                                        </p:tgtEl>
                                      </p:cBhvr>
                                    </p:animEffect>
                                    <p:anim calcmode="lin" valueType="num">
                                      <p:cBhvr>
                                        <p:cTn id="64" dur="1000" fill="hold"/>
                                        <p:tgtEl>
                                          <p:spTgt spid="21"/>
                                        </p:tgtEl>
                                        <p:attrNameLst>
                                          <p:attrName>ppt_x</p:attrName>
                                        </p:attrNameLst>
                                      </p:cBhvr>
                                      <p:tavLst>
                                        <p:tav tm="0">
                                          <p:val>
                                            <p:strVal val="#ppt_x"/>
                                          </p:val>
                                        </p:tav>
                                        <p:tav tm="100000">
                                          <p:val>
                                            <p:strVal val="#ppt_x"/>
                                          </p:val>
                                        </p:tav>
                                      </p:tavLst>
                                    </p:anim>
                                    <p:anim calcmode="lin" valueType="num">
                                      <p:cBhvr>
                                        <p:cTn id="65" dur="1000" fill="hold"/>
                                        <p:tgtEl>
                                          <p:spTgt spid="21"/>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1000"/>
                                        <p:tgtEl>
                                          <p:spTgt spid="12"/>
                                        </p:tgtEl>
                                      </p:cBhvr>
                                    </p:animEffect>
                                    <p:anim calcmode="lin" valueType="num">
                                      <p:cBhvr>
                                        <p:cTn id="69" dur="1000" fill="hold"/>
                                        <p:tgtEl>
                                          <p:spTgt spid="12"/>
                                        </p:tgtEl>
                                        <p:attrNameLst>
                                          <p:attrName>ppt_x</p:attrName>
                                        </p:attrNameLst>
                                      </p:cBhvr>
                                      <p:tavLst>
                                        <p:tav tm="0">
                                          <p:val>
                                            <p:strVal val="#ppt_x"/>
                                          </p:val>
                                        </p:tav>
                                        <p:tav tm="100000">
                                          <p:val>
                                            <p:strVal val="#ppt_x"/>
                                          </p:val>
                                        </p:tav>
                                      </p:tavLst>
                                    </p:anim>
                                    <p:anim calcmode="lin" valueType="num">
                                      <p:cBhvr>
                                        <p:cTn id="70" dur="1000" fill="hold"/>
                                        <p:tgtEl>
                                          <p:spTgt spid="12"/>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anim calcmode="lin" valueType="num">
                                      <p:cBhvr>
                                        <p:cTn id="74" dur="1000" fill="hold"/>
                                        <p:tgtEl>
                                          <p:spTgt spid="19"/>
                                        </p:tgtEl>
                                        <p:attrNameLst>
                                          <p:attrName>ppt_x</p:attrName>
                                        </p:attrNameLst>
                                      </p:cBhvr>
                                      <p:tavLst>
                                        <p:tav tm="0">
                                          <p:val>
                                            <p:strVal val="#ppt_x"/>
                                          </p:val>
                                        </p:tav>
                                        <p:tav tm="100000">
                                          <p:val>
                                            <p:strVal val="#ppt_x"/>
                                          </p:val>
                                        </p:tav>
                                      </p:tavLst>
                                    </p:anim>
                                    <p:anim calcmode="lin" valueType="num">
                                      <p:cBhvr>
                                        <p:cTn id="7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8" grpId="0"/>
      <p:bldP spid="7" grpId="0"/>
      <p:bldP spid="23" grpId="0"/>
      <p:bldP spid="17" grpId="0" animBg="1"/>
      <p:bldP spid="16" grpId="0" animBg="1"/>
      <p:bldP spid="4" grpId="0" animBg="1"/>
      <p:bldP spid="19" grpId="0"/>
      <p:bldP spid="9" grpId="0" animBg="1"/>
      <p:bldP spid="11" grpId="0" animBg="1"/>
      <p:bldP spid="21"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ChangeArrowheads="1"/>
          </p:cNvSpPr>
          <p:nvPr/>
        </p:nvSpPr>
        <p:spPr bwMode="auto">
          <a:xfrm>
            <a:off x="683568" y="2420888"/>
            <a:ext cx="7895559" cy="612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80000"/>
              </a:lnSpc>
            </a:pPr>
            <a:r>
              <a:rPr lang="zh-CN" altLang="en-US" sz="2200" b="1" dirty="0">
                <a:latin typeface="Times New Roman" panose="02020603050405020304" pitchFamily="18" charset="0"/>
                <a:cs typeface="Times New Roman" panose="02020603050405020304" pitchFamily="18" charset="0"/>
              </a:rPr>
              <a:t> 将式</a:t>
            </a:r>
            <a:r>
              <a:rPr lang="en-US" altLang="zh-CN" sz="2200" b="1" dirty="0">
                <a:latin typeface="Times New Roman" panose="02020603050405020304" pitchFamily="18" charset="0"/>
                <a:cs typeface="Times New Roman" panose="02020603050405020304" pitchFamily="18" charset="0"/>
              </a:rPr>
              <a:t>(5.1.11)</a:t>
            </a:r>
            <a:r>
              <a:rPr lang="zh-CN" altLang="en-US" sz="2200" b="1" dirty="0">
                <a:latin typeface="Times New Roman" panose="02020603050405020304" pitchFamily="18" charset="0"/>
                <a:cs typeface="Times New Roman" panose="02020603050405020304" pitchFamily="18" charset="0"/>
              </a:rPr>
              <a:t>和式</a:t>
            </a:r>
            <a:r>
              <a:rPr lang="en-US" altLang="zh-CN" sz="2200" b="1" dirty="0">
                <a:latin typeface="Times New Roman" panose="02020603050405020304" pitchFamily="18" charset="0"/>
                <a:cs typeface="Times New Roman" panose="02020603050405020304" pitchFamily="18" charset="0"/>
              </a:rPr>
              <a:t>(5.1.14)</a:t>
            </a:r>
            <a:r>
              <a:rPr lang="zh-CN" altLang="en-US" sz="2200" b="1" dirty="0">
                <a:latin typeface="Times New Roman" panose="02020603050405020304" pitchFamily="18" charset="0"/>
                <a:cs typeface="Times New Roman" panose="02020603050405020304" pitchFamily="18" charset="0"/>
              </a:rPr>
              <a:t>代入式</a:t>
            </a:r>
            <a:r>
              <a:rPr lang="en-US" altLang="zh-CN" sz="2200" b="1" dirty="0">
                <a:latin typeface="Times New Roman" panose="02020603050405020304" pitchFamily="18" charset="0"/>
                <a:cs typeface="Times New Roman" panose="02020603050405020304" pitchFamily="18" charset="0"/>
              </a:rPr>
              <a:t>(5.1.10)</a:t>
            </a:r>
            <a:r>
              <a:rPr lang="zh-CN" altLang="en-US" sz="2200" b="1" dirty="0">
                <a:latin typeface="Times New Roman" panose="02020603050405020304" pitchFamily="18" charset="0"/>
                <a:cs typeface="Times New Roman" panose="02020603050405020304" pitchFamily="18" charset="0"/>
              </a:rPr>
              <a:t>，可得噪声指数</a:t>
            </a:r>
            <a:r>
              <a:rPr lang="en-US" altLang="zh-CN" sz="2200" b="1" i="1" dirty="0" err="1">
                <a:solidFill>
                  <a:srgbClr val="FFC000"/>
                </a:solidFill>
                <a:latin typeface="Times New Roman" panose="02020603050405020304" pitchFamily="18" charset="0"/>
                <a:cs typeface="Times New Roman" panose="02020603050405020304" pitchFamily="18" charset="0"/>
              </a:rPr>
              <a:t>F</a:t>
            </a:r>
            <a:r>
              <a:rPr lang="en-US" altLang="zh-CN" sz="2200" b="1" baseline="-25000" dirty="0" err="1">
                <a:solidFill>
                  <a:srgbClr val="FFC000"/>
                </a:solidFill>
                <a:latin typeface="Times New Roman" panose="02020603050405020304" pitchFamily="18" charset="0"/>
                <a:cs typeface="Times New Roman" panose="02020603050405020304" pitchFamily="18" charset="0"/>
              </a:rPr>
              <a:t>n</a:t>
            </a:r>
            <a:r>
              <a:rPr lang="zh-CN" altLang="en-US" sz="2200" b="1" dirty="0">
                <a:latin typeface="Times New Roman" panose="02020603050405020304" pitchFamily="18" charset="0"/>
                <a:cs typeface="Times New Roman" panose="02020603050405020304" pitchFamily="18" charset="0"/>
              </a:rPr>
              <a:t>为：</a:t>
            </a:r>
            <a:r>
              <a:rPr lang="zh-CN" altLang="en-US" sz="2200" dirty="0">
                <a:latin typeface="Times New Roman" panose="02020603050405020304" pitchFamily="18" charset="0"/>
                <a:cs typeface="Times New Roman" panose="02020603050405020304" pitchFamily="18" charset="0"/>
              </a:rPr>
              <a:t> </a:t>
            </a:r>
            <a:r>
              <a:rPr lang="zh-CN" altLang="en-US" sz="2200" b="1" dirty="0">
                <a:latin typeface="Times New Roman" panose="02020603050405020304" pitchFamily="18" charset="0"/>
                <a:cs typeface="Times New Roman" panose="02020603050405020304" pitchFamily="18" charset="0"/>
              </a:rPr>
              <a:t> </a:t>
            </a:r>
          </a:p>
        </p:txBody>
      </p:sp>
      <p:sp>
        <p:nvSpPr>
          <p:cNvPr id="86020" name="Rectangle 4"/>
          <p:cNvSpPr>
            <a:spLocks noChangeArrowheads="1"/>
          </p:cNvSpPr>
          <p:nvPr/>
        </p:nvSpPr>
        <p:spPr bwMode="auto">
          <a:xfrm>
            <a:off x="827782" y="1044000"/>
            <a:ext cx="655253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CN" altLang="en-US" sz="2200" b="1" dirty="0">
                <a:latin typeface="Times New Roman" panose="02020603050405020304" pitchFamily="18" charset="0"/>
                <a:cs typeface="Times New Roman" panose="02020603050405020304" pitchFamily="18" charset="0"/>
              </a:rPr>
              <a:t>放大器输出端的信噪比为</a:t>
            </a:r>
            <a:r>
              <a:rPr lang="en-US" altLang="zh-CN" sz="2200" b="1" dirty="0">
                <a:latin typeface="Times New Roman" panose="02020603050405020304" pitchFamily="18" charset="0"/>
                <a:cs typeface="Times New Roman" panose="02020603050405020304" pitchFamily="18" charset="0"/>
              </a:rPr>
              <a:t>(</a:t>
            </a:r>
            <a:r>
              <a:rPr lang="zh-CN" altLang="en-US" sz="2200" b="1" dirty="0">
                <a:solidFill>
                  <a:srgbClr val="FFC000"/>
                </a:solidFill>
                <a:latin typeface="Times New Roman" panose="02020603050405020304" pitchFamily="18" charset="0"/>
                <a:cs typeface="Times New Roman" panose="02020603050405020304" pitchFamily="18" charset="0"/>
              </a:rPr>
              <a:t>忽略</a:t>
            </a:r>
            <a:r>
              <a:rPr lang="en-US" altLang="zh-CN" sz="2200" b="1" dirty="0">
                <a:solidFill>
                  <a:srgbClr val="FFC000"/>
                </a:solidFill>
                <a:latin typeface="Times New Roman" panose="02020603050405020304" pitchFamily="18" charset="0"/>
                <a:cs typeface="Times New Roman" panose="02020603050405020304" pitchFamily="18" charset="0"/>
              </a:rPr>
              <a:t>5.1.13</a:t>
            </a:r>
            <a:r>
              <a:rPr lang="zh-CN" altLang="en-US" sz="2200" b="1" dirty="0">
                <a:solidFill>
                  <a:srgbClr val="FFC000"/>
                </a:solidFill>
                <a:latin typeface="Times New Roman" panose="02020603050405020304" pitchFamily="18" charset="0"/>
                <a:cs typeface="Times New Roman" panose="02020603050405020304" pitchFamily="18" charset="0"/>
              </a:rPr>
              <a:t>式中的第一项</a:t>
            </a:r>
            <a:r>
              <a:rPr lang="en-US" altLang="zh-CN" sz="2200" b="1" dirty="0">
                <a:latin typeface="Times New Roman" panose="02020603050405020304" pitchFamily="18" charset="0"/>
                <a:cs typeface="Times New Roman" panose="02020603050405020304" pitchFamily="18" charset="0"/>
              </a:rPr>
              <a:t>):</a:t>
            </a:r>
            <a:r>
              <a:rPr lang="zh-CN" altLang="en-US" sz="2200" dirty="0">
                <a:latin typeface="Times New Roman" panose="02020603050405020304" pitchFamily="18" charset="0"/>
                <a:cs typeface="Times New Roman" panose="02020603050405020304" pitchFamily="18" charset="0"/>
              </a:rPr>
              <a:t> </a:t>
            </a:r>
          </a:p>
        </p:txBody>
      </p:sp>
      <p:sp>
        <p:nvSpPr>
          <p:cNvPr id="86028" name="Rectangle 12"/>
          <p:cNvSpPr>
            <a:spLocks noChangeArrowheads="1"/>
          </p:cNvSpPr>
          <p:nvPr/>
        </p:nvSpPr>
        <p:spPr bwMode="auto">
          <a:xfrm>
            <a:off x="1115615" y="3861048"/>
            <a:ext cx="7463511" cy="1249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lnSpc>
                <a:spcPct val="130000"/>
              </a:lnSpc>
            </a:pPr>
            <a:r>
              <a:rPr lang="zh-CN" altLang="en-US" sz="2000" b="1" dirty="0">
                <a:latin typeface="Times New Roman" panose="02020603050405020304" pitchFamily="18" charset="0"/>
                <a:cs typeface="Times New Roman" panose="02020603050405020304" pitchFamily="18" charset="0"/>
              </a:rPr>
              <a:t>式</a:t>
            </a:r>
            <a:r>
              <a:rPr lang="en-US" altLang="zh-CN" sz="2000" b="1" dirty="0">
                <a:latin typeface="Times New Roman" panose="02020603050405020304" pitchFamily="18" charset="0"/>
                <a:cs typeface="Times New Roman" panose="02020603050405020304" pitchFamily="18" charset="0"/>
              </a:rPr>
              <a:t>(5.1.15)</a:t>
            </a:r>
            <a:r>
              <a:rPr lang="zh-CN" altLang="en-US" sz="2000" b="1" dirty="0">
                <a:latin typeface="Times New Roman" panose="02020603050405020304" pitchFamily="18" charset="0"/>
                <a:cs typeface="Times New Roman" panose="02020603050405020304" pitchFamily="18" charset="0"/>
              </a:rPr>
              <a:t>表明，即使对</a:t>
            </a:r>
            <a:r>
              <a:rPr lang="en-US" altLang="zh-CN" sz="2000" b="1" i="1" dirty="0" err="1">
                <a:solidFill>
                  <a:srgbClr val="FFC000"/>
                </a:solidFill>
                <a:latin typeface="Times New Roman" panose="02020603050405020304" pitchFamily="18" charset="0"/>
                <a:cs typeface="Times New Roman" panose="02020603050405020304" pitchFamily="18" charset="0"/>
              </a:rPr>
              <a:t>n</a:t>
            </a:r>
            <a:r>
              <a:rPr lang="en-US" altLang="zh-CN" sz="2000" b="1" baseline="-25000" dirty="0" err="1">
                <a:solidFill>
                  <a:srgbClr val="FFC000"/>
                </a:solidFill>
                <a:latin typeface="Times New Roman" panose="02020603050405020304" pitchFamily="18" charset="0"/>
                <a:cs typeface="Times New Roman" panose="02020603050405020304" pitchFamily="18" charset="0"/>
              </a:rPr>
              <a:t>sp</a:t>
            </a:r>
            <a:r>
              <a:rPr lang="zh-CN" altLang="en-US" sz="2000" b="1" dirty="0">
                <a:solidFill>
                  <a:srgbClr val="FFC000"/>
                </a:solidFill>
                <a:latin typeface="Times New Roman" panose="02020603050405020304" pitchFamily="18" charset="0"/>
                <a:cs typeface="Times New Roman" panose="02020603050405020304" pitchFamily="18" charset="0"/>
              </a:rPr>
              <a:t>＝</a:t>
            </a:r>
            <a:r>
              <a:rPr lang="en-US" altLang="zh-CN" sz="2000" b="1" dirty="0">
                <a:solidFill>
                  <a:srgbClr val="FFC000"/>
                </a:solidFill>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的完全粒子数反转的理想放大器，被放大信号的</a:t>
            </a:r>
            <a:r>
              <a:rPr lang="en-US" altLang="zh-CN" sz="2000" b="1" i="1" dirty="0" err="1">
                <a:solidFill>
                  <a:srgbClr val="FFC000"/>
                </a:solidFill>
                <a:latin typeface="Times New Roman" panose="02020603050405020304" pitchFamily="18" charset="0"/>
                <a:cs typeface="Times New Roman" panose="02020603050405020304" pitchFamily="18" charset="0"/>
              </a:rPr>
              <a:t>SNR</a:t>
            </a:r>
            <a:r>
              <a:rPr lang="en-US" altLang="zh-CN" sz="2000" b="1" i="1" baseline="-25000" dirty="0" err="1">
                <a:solidFill>
                  <a:srgbClr val="FFC000"/>
                </a:solidFill>
                <a:latin typeface="Times New Roman" panose="02020603050405020304" pitchFamily="18" charset="0"/>
                <a:cs typeface="Times New Roman" panose="02020603050405020304" pitchFamily="18" charset="0"/>
              </a:rPr>
              <a:t>out</a:t>
            </a:r>
            <a:r>
              <a:rPr lang="en-US" altLang="zh-CN" sz="2000" b="1" i="1" dirty="0">
                <a:solidFill>
                  <a:srgbClr val="FFC000"/>
                </a:solidFill>
                <a:latin typeface="Times New Roman" panose="02020603050405020304" pitchFamily="18" charset="0"/>
                <a:cs typeface="Times New Roman" panose="02020603050405020304" pitchFamily="18" charset="0"/>
              </a:rPr>
              <a:t>=</a:t>
            </a:r>
            <a:r>
              <a:rPr lang="en-US" altLang="zh-CN" sz="2000" b="1" i="1" dirty="0" err="1">
                <a:solidFill>
                  <a:srgbClr val="FFC000"/>
                </a:solidFill>
                <a:latin typeface="Times New Roman" panose="02020603050405020304" pitchFamily="18" charset="0"/>
                <a:cs typeface="Times New Roman" panose="02020603050405020304" pitchFamily="18" charset="0"/>
              </a:rPr>
              <a:t>SNR</a:t>
            </a:r>
            <a:r>
              <a:rPr lang="en-US" altLang="zh-CN" sz="2000" b="1" i="1" baseline="-25000" dirty="0" err="1">
                <a:solidFill>
                  <a:srgbClr val="FFC000"/>
                </a:solidFill>
                <a:latin typeface="Times New Roman" panose="02020603050405020304" pitchFamily="18" charset="0"/>
                <a:cs typeface="Times New Roman" panose="02020603050405020304" pitchFamily="18" charset="0"/>
              </a:rPr>
              <a:t>in</a:t>
            </a:r>
            <a:r>
              <a:rPr lang="en-US" altLang="zh-CN" sz="2000" b="1" i="1" dirty="0">
                <a:solidFill>
                  <a:srgbClr val="FFC000"/>
                </a:solidFill>
                <a:latin typeface="Times New Roman" panose="02020603050405020304" pitchFamily="18" charset="0"/>
                <a:cs typeface="Times New Roman" panose="02020603050405020304" pitchFamily="18" charset="0"/>
              </a:rPr>
              <a:t>/2</a:t>
            </a:r>
            <a:r>
              <a:rPr lang="zh-CN" altLang="en-US" sz="2000" b="1" dirty="0">
                <a:latin typeface="Times New Roman" panose="02020603050405020304" pitchFamily="18" charset="0"/>
                <a:cs typeface="Times New Roman" panose="02020603050405020304" pitchFamily="18" charset="0"/>
              </a:rPr>
              <a:t>，降低了</a:t>
            </a:r>
            <a:r>
              <a:rPr lang="en-US" altLang="zh-CN" sz="2000" b="1" dirty="0">
                <a:solidFill>
                  <a:srgbClr val="FFFF00"/>
                </a:solidFill>
                <a:latin typeface="Times New Roman" panose="02020603050405020304" pitchFamily="18" charset="0"/>
                <a:cs typeface="Times New Roman" panose="02020603050405020304" pitchFamily="18" charset="0"/>
              </a:rPr>
              <a:t>2</a:t>
            </a:r>
            <a:r>
              <a:rPr lang="zh-CN" altLang="en-US" sz="2000" b="1" dirty="0">
                <a:latin typeface="Times New Roman" panose="02020603050405020304" pitchFamily="18" charset="0"/>
                <a:cs typeface="Times New Roman" panose="02020603050405020304" pitchFamily="18" charset="0"/>
              </a:rPr>
              <a:t>倍</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或</a:t>
            </a:r>
            <a:r>
              <a:rPr lang="en-US" altLang="zh-CN" sz="2000" b="1" dirty="0">
                <a:solidFill>
                  <a:srgbClr val="FFFF00"/>
                </a:solidFill>
                <a:latin typeface="Times New Roman" panose="02020603050405020304" pitchFamily="18" charset="0"/>
                <a:cs typeface="Times New Roman" panose="02020603050405020304" pitchFamily="18" charset="0"/>
              </a:rPr>
              <a:t>3 dB</a:t>
            </a:r>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对大多数实际的放大器</a:t>
            </a:r>
            <a:r>
              <a:rPr lang="en-US" altLang="zh-CN" sz="2000" b="1" i="1" dirty="0" err="1">
                <a:solidFill>
                  <a:srgbClr val="FFC000"/>
                </a:solidFill>
                <a:latin typeface="Times New Roman" panose="02020603050405020304" pitchFamily="18" charset="0"/>
                <a:cs typeface="Times New Roman" panose="02020603050405020304" pitchFamily="18" charset="0"/>
              </a:rPr>
              <a:t>F</a:t>
            </a:r>
            <a:r>
              <a:rPr lang="en-US" altLang="zh-CN" sz="2000" b="1" baseline="-25000" dirty="0" err="1">
                <a:solidFill>
                  <a:srgbClr val="FFC000"/>
                </a:solidFill>
                <a:latin typeface="Times New Roman" panose="02020603050405020304" pitchFamily="18" charset="0"/>
                <a:cs typeface="Times New Roman" panose="02020603050405020304" pitchFamily="18" charset="0"/>
              </a:rPr>
              <a:t>n</a:t>
            </a:r>
            <a:r>
              <a:rPr lang="zh-CN" altLang="en-US" sz="2000" b="1" dirty="0">
                <a:latin typeface="Times New Roman" panose="02020603050405020304" pitchFamily="18" charset="0"/>
                <a:cs typeface="Times New Roman" panose="02020603050405020304" pitchFamily="18" charset="0"/>
              </a:rPr>
              <a:t>均超过</a:t>
            </a:r>
            <a:r>
              <a:rPr lang="en-US" altLang="zh-CN" sz="2000" b="1" dirty="0">
                <a:solidFill>
                  <a:srgbClr val="FFFF00"/>
                </a:solidFill>
                <a:latin typeface="Times New Roman" panose="02020603050405020304" pitchFamily="18" charset="0"/>
                <a:cs typeface="Times New Roman" panose="02020603050405020304" pitchFamily="18" charset="0"/>
              </a:rPr>
              <a:t>3 dB</a:t>
            </a:r>
            <a:r>
              <a:rPr lang="zh-CN" altLang="en-US" sz="2000" b="1" dirty="0">
                <a:latin typeface="Times New Roman" panose="02020603050405020304" pitchFamily="18" charset="0"/>
                <a:cs typeface="Times New Roman" panose="02020603050405020304" pitchFamily="18" charset="0"/>
              </a:rPr>
              <a:t>，并可能达到</a:t>
            </a:r>
            <a:r>
              <a:rPr lang="en-US" altLang="zh-CN" sz="2000" b="1" dirty="0">
                <a:solidFill>
                  <a:srgbClr val="FFFF00"/>
                </a:solidFill>
                <a:latin typeface="Times New Roman" panose="02020603050405020304" pitchFamily="18" charset="0"/>
                <a:cs typeface="Times New Roman" panose="02020603050405020304" pitchFamily="18" charset="0"/>
              </a:rPr>
              <a:t>6</a:t>
            </a:r>
            <a:r>
              <a:rPr lang="zh-CN" altLang="en-US" sz="2000" b="1" dirty="0">
                <a:solidFill>
                  <a:srgbClr val="FFFF00"/>
                </a:solidFill>
                <a:latin typeface="Times New Roman" panose="02020603050405020304" pitchFamily="18" charset="0"/>
                <a:cs typeface="Times New Roman" panose="02020603050405020304" pitchFamily="18" charset="0"/>
              </a:rPr>
              <a:t>～</a:t>
            </a:r>
            <a:r>
              <a:rPr lang="en-US" altLang="zh-CN" sz="2000" b="1" dirty="0">
                <a:solidFill>
                  <a:srgbClr val="FFFF00"/>
                </a:solidFill>
                <a:latin typeface="Times New Roman" panose="02020603050405020304" pitchFamily="18" charset="0"/>
                <a:cs typeface="Times New Roman" panose="02020603050405020304" pitchFamily="18" charset="0"/>
              </a:rPr>
              <a:t>8 dB</a:t>
            </a:r>
            <a:r>
              <a:rPr lang="zh-CN" altLang="en-US" sz="2000" b="1" dirty="0">
                <a:latin typeface="Times New Roman" panose="02020603050405020304" pitchFamily="18" charset="0"/>
                <a:cs typeface="Times New Roman" panose="02020603050405020304" pitchFamily="18" charset="0"/>
              </a:rPr>
              <a:t>；</a:t>
            </a:r>
          </a:p>
        </p:txBody>
      </p:sp>
      <p:sp>
        <p:nvSpPr>
          <p:cNvPr id="86031" name="Rectangle 15"/>
          <p:cNvSpPr>
            <a:spLocks noChangeArrowheads="1"/>
          </p:cNvSpPr>
          <p:nvPr/>
        </p:nvSpPr>
        <p:spPr bwMode="auto">
          <a:xfrm>
            <a:off x="1042988" y="836613"/>
            <a:ext cx="7273925" cy="1081087"/>
          </a:xfrm>
          <a:prstGeom prst="rect">
            <a:avLst/>
          </a:prstGeom>
          <a:noFill/>
          <a:ln>
            <a:noFill/>
          </a:ln>
          <a:effectLst/>
          <a:extLst>
            <a:ext uri="{909E8E84-426E-40DD-AFC4-6F175D3DCCD1}">
              <a14:hiddenFill xmlns:a14="http://schemas.microsoft.com/office/drawing/2010/main">
                <a:solidFill>
                  <a:srgbClr val="00FF00">
                    <a:alpha val="28999"/>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32" name="Rectangle 16"/>
          <p:cNvSpPr>
            <a:spLocks noChangeArrowheads="1"/>
          </p:cNvSpPr>
          <p:nvPr/>
        </p:nvSpPr>
        <p:spPr bwMode="auto">
          <a:xfrm>
            <a:off x="1763713" y="2924175"/>
            <a:ext cx="5256212" cy="936625"/>
          </a:xfrm>
          <a:prstGeom prst="rect">
            <a:avLst/>
          </a:prstGeom>
          <a:noFill/>
          <a:ln>
            <a:noFill/>
          </a:ln>
          <a:effectLst/>
          <a:extLst>
            <a:ext uri="{909E8E84-426E-40DD-AFC4-6F175D3DCCD1}">
              <a14:hiddenFill xmlns:a14="http://schemas.microsoft.com/office/drawing/2010/main">
                <a:solidFill>
                  <a:srgbClr val="FFFF00">
                    <a:alpha val="28999"/>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灯片编号占位符 1">
            <a:extLst>
              <a:ext uri="{FF2B5EF4-FFF2-40B4-BE49-F238E27FC236}">
                <a16:creationId xmlns:a16="http://schemas.microsoft.com/office/drawing/2014/main" id="{6A5A2DDF-9C54-46AB-ADDC-D6EF23296E58}"/>
              </a:ext>
            </a:extLst>
          </p:cNvPr>
          <p:cNvSpPr>
            <a:spLocks noGrp="1"/>
          </p:cNvSpPr>
          <p:nvPr>
            <p:ph type="sldNum" sz="quarter" idx="12"/>
          </p:nvPr>
        </p:nvSpPr>
        <p:spPr/>
        <p:txBody>
          <a:bodyPr/>
          <a:lstStyle/>
          <a:p>
            <a:fld id="{530C7529-6778-48DA-B0AC-E81A47C3F9B3}" type="slidenum">
              <a:rPr lang="en-US" altLang="zh-CN" smtClean="0"/>
              <a:pPr/>
              <a:t>26</a:t>
            </a:fld>
            <a:endParaRPr lang="en-US" altLang="zh-CN"/>
          </a:p>
        </p:txBody>
      </p:sp>
      <p:sp>
        <p:nvSpPr>
          <p:cNvPr id="3" name="文本框 2">
            <a:extLst>
              <a:ext uri="{FF2B5EF4-FFF2-40B4-BE49-F238E27FC236}">
                <a16:creationId xmlns:a16="http://schemas.microsoft.com/office/drawing/2014/main" id="{8C6CF840-7ABC-4BFB-9CBD-4F7D923A0A47}"/>
              </a:ext>
            </a:extLst>
          </p:cNvPr>
          <p:cNvSpPr txBox="1"/>
          <p:nvPr/>
        </p:nvSpPr>
        <p:spPr>
          <a:xfrm>
            <a:off x="170137" y="341368"/>
            <a:ext cx="3321743" cy="492443"/>
          </a:xfrm>
          <a:prstGeom prst="rect">
            <a:avLst/>
          </a:prstGeom>
          <a:noFill/>
        </p:spPr>
        <p:txBody>
          <a:bodyPr wrap="none" rtlCol="0">
            <a:spAutoFit/>
          </a:bodyPr>
          <a:lstStyle/>
          <a:p>
            <a:r>
              <a:rPr lang="zh-CN" altLang="en-US" sz="2600" b="1" dirty="0">
                <a:solidFill>
                  <a:srgbClr val="FFFF00"/>
                </a:solidFill>
                <a:latin typeface="Times New Roman" panose="02020603050405020304" pitchFamily="18" charset="0"/>
                <a:cs typeface="Times New Roman" panose="02020603050405020304" pitchFamily="18" charset="0"/>
              </a:rPr>
              <a:t>放大器的噪声指数</a:t>
            </a:r>
            <a:r>
              <a:rPr lang="en-US" altLang="zh-CN" sz="2600" b="1" i="1" dirty="0" err="1">
                <a:solidFill>
                  <a:srgbClr val="FFFF00"/>
                </a:solidFill>
                <a:latin typeface="Times New Roman" panose="02020603050405020304" pitchFamily="18" charset="0"/>
                <a:cs typeface="Times New Roman" panose="02020603050405020304" pitchFamily="18" charset="0"/>
              </a:rPr>
              <a:t>F</a:t>
            </a:r>
            <a:r>
              <a:rPr lang="en-US" altLang="zh-CN" sz="2600" b="1" baseline="-25000" dirty="0" err="1">
                <a:solidFill>
                  <a:srgbClr val="FFFF00"/>
                </a:solidFill>
                <a:latin typeface="Times New Roman" panose="02020603050405020304" pitchFamily="18" charset="0"/>
                <a:cs typeface="Times New Roman" panose="02020603050405020304" pitchFamily="18" charset="0"/>
              </a:rPr>
              <a:t>n</a:t>
            </a:r>
            <a:r>
              <a:rPr lang="en-US" altLang="zh-CN" sz="2600" b="1" dirty="0">
                <a:solidFill>
                  <a:srgbClr val="FFFF00"/>
                </a:solidFill>
                <a:latin typeface="Times New Roman" panose="02020603050405020304" pitchFamily="18" charset="0"/>
                <a:cs typeface="Times New Roman" panose="02020603050405020304" pitchFamily="18" charset="0"/>
              </a:rPr>
              <a:t>:</a:t>
            </a:r>
            <a:endParaRPr lang="zh-CN" altLang="en-US" sz="2600" b="1" dirty="0">
              <a:solidFill>
                <a:srgbClr val="FFFF00"/>
              </a:solidFill>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D8ED8242-929A-4342-9453-86AA4B15874A}"/>
              </a:ext>
            </a:extLst>
          </p:cNvPr>
          <p:cNvSpPr/>
          <p:nvPr/>
        </p:nvSpPr>
        <p:spPr>
          <a:xfrm>
            <a:off x="5436096" y="1772816"/>
            <a:ext cx="391617" cy="387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0A89DECD-8BBF-4E31-89F5-47EDC7DAB8E5}"/>
              </a:ext>
            </a:extLst>
          </p:cNvPr>
          <p:cNvPicPr>
            <a:picLocks noChangeAspect="1"/>
          </p:cNvPicPr>
          <p:nvPr/>
        </p:nvPicPr>
        <p:blipFill>
          <a:blip r:embed="rId3"/>
          <a:stretch>
            <a:fillRect/>
          </a:stretch>
        </p:blipFill>
        <p:spPr>
          <a:xfrm>
            <a:off x="1259632" y="1576406"/>
            <a:ext cx="5859573" cy="900000"/>
          </a:xfrm>
          <a:prstGeom prst="rect">
            <a:avLst/>
          </a:prstGeom>
        </p:spPr>
      </p:pic>
      <p:pic>
        <p:nvPicPr>
          <p:cNvPr id="7" name="图片 6">
            <a:extLst>
              <a:ext uri="{FF2B5EF4-FFF2-40B4-BE49-F238E27FC236}">
                <a16:creationId xmlns:a16="http://schemas.microsoft.com/office/drawing/2014/main" id="{667F2A9D-C6F9-448A-84C1-8B5519242097}"/>
              </a:ext>
            </a:extLst>
          </p:cNvPr>
          <p:cNvPicPr>
            <a:picLocks noChangeAspect="1"/>
          </p:cNvPicPr>
          <p:nvPr/>
        </p:nvPicPr>
        <p:blipFill>
          <a:blip r:embed="rId4"/>
          <a:stretch>
            <a:fillRect/>
          </a:stretch>
        </p:blipFill>
        <p:spPr>
          <a:xfrm>
            <a:off x="1608192" y="3068960"/>
            <a:ext cx="4692000" cy="828000"/>
          </a:xfrm>
          <a:prstGeom prst="rect">
            <a:avLst/>
          </a:prstGeom>
        </p:spPr>
      </p:pic>
      <p:sp>
        <p:nvSpPr>
          <p:cNvPr id="8" name="矩形 7">
            <a:extLst>
              <a:ext uri="{FF2B5EF4-FFF2-40B4-BE49-F238E27FC236}">
                <a16:creationId xmlns:a16="http://schemas.microsoft.com/office/drawing/2014/main" id="{452CECD9-D19B-4816-B45F-B6AC60F37626}"/>
              </a:ext>
            </a:extLst>
          </p:cNvPr>
          <p:cNvSpPr/>
          <p:nvPr/>
        </p:nvSpPr>
        <p:spPr>
          <a:xfrm>
            <a:off x="1043981" y="5430996"/>
            <a:ext cx="6984403" cy="461665"/>
          </a:xfrm>
          <a:prstGeom prst="rect">
            <a:avLst/>
          </a:prstGeom>
        </p:spPr>
        <p:txBody>
          <a:bodyPr wrap="square">
            <a:spAutoFit/>
          </a:bodyPr>
          <a:lstStyle/>
          <a:p>
            <a:r>
              <a:rPr lang="zh-CN" altLang="en-US" sz="2400" b="1" dirty="0">
                <a:latin typeface="Times New Roman" panose="02020603050405020304" pitchFamily="18" charset="0"/>
                <a:cs typeface="Times New Roman" panose="02020603050405020304" pitchFamily="18" charset="0"/>
              </a:rPr>
              <a:t>光放大器用于光波通信系统时，要求</a:t>
            </a:r>
            <a:r>
              <a:rPr lang="en-US" altLang="zh-CN" sz="2400" b="1" i="1" dirty="0" err="1">
                <a:solidFill>
                  <a:srgbClr val="FFFF00"/>
                </a:solidFill>
                <a:latin typeface="Times New Roman" panose="02020603050405020304" pitchFamily="18" charset="0"/>
                <a:cs typeface="Times New Roman" panose="02020603050405020304" pitchFamily="18" charset="0"/>
              </a:rPr>
              <a:t>F</a:t>
            </a:r>
            <a:r>
              <a:rPr lang="en-US" altLang="zh-CN" sz="2400" b="1" baseline="-25000" dirty="0" err="1">
                <a:solidFill>
                  <a:srgbClr val="FFFF00"/>
                </a:solidFill>
                <a:latin typeface="Times New Roman" panose="02020603050405020304" pitchFamily="18" charset="0"/>
                <a:cs typeface="Times New Roman" panose="02020603050405020304" pitchFamily="18" charset="0"/>
              </a:rPr>
              <a:t>n</a:t>
            </a:r>
            <a:r>
              <a:rPr lang="zh-CN" altLang="en-US" sz="2400" b="1" dirty="0">
                <a:latin typeface="Times New Roman" panose="02020603050405020304" pitchFamily="18" charset="0"/>
                <a:cs typeface="Times New Roman" panose="02020603050405020304" pitchFamily="18" charset="0"/>
              </a:rPr>
              <a:t>尽可能低。 </a:t>
            </a:r>
            <a:endParaRPr lang="zh-CN" altLang="en-US" sz="2400" dirty="0"/>
          </a:p>
        </p:txBody>
      </p:sp>
      <p:cxnSp>
        <p:nvCxnSpPr>
          <p:cNvPr id="13" name="直接连接符 12">
            <a:extLst>
              <a:ext uri="{FF2B5EF4-FFF2-40B4-BE49-F238E27FC236}">
                <a16:creationId xmlns:a16="http://schemas.microsoft.com/office/drawing/2014/main" id="{6892BDFA-02AC-4CE1-8903-19539F6385C3}"/>
              </a:ext>
            </a:extLst>
          </p:cNvPr>
          <p:cNvCxnSpPr/>
          <p:nvPr/>
        </p:nvCxnSpPr>
        <p:spPr>
          <a:xfrm>
            <a:off x="242145" y="836712"/>
            <a:ext cx="313200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B85CD82F-ABC0-41AF-9CFF-CE91E530E71B}"/>
              </a:ext>
            </a:extLst>
          </p:cNvPr>
          <p:cNvSpPr>
            <a:spLocks noChangeAspect="1"/>
          </p:cNvSpPr>
          <p:nvPr/>
        </p:nvSpPr>
        <p:spPr>
          <a:xfrm>
            <a:off x="561984" y="1147176"/>
            <a:ext cx="216000" cy="21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矩形 14">
            <a:extLst>
              <a:ext uri="{FF2B5EF4-FFF2-40B4-BE49-F238E27FC236}">
                <a16:creationId xmlns:a16="http://schemas.microsoft.com/office/drawing/2014/main" id="{CE9D8AE1-2B6D-4223-982E-91CEA3B35778}"/>
              </a:ext>
            </a:extLst>
          </p:cNvPr>
          <p:cNvSpPr>
            <a:spLocks noChangeAspect="1"/>
          </p:cNvSpPr>
          <p:nvPr/>
        </p:nvSpPr>
        <p:spPr>
          <a:xfrm>
            <a:off x="539576" y="2708944"/>
            <a:ext cx="216000" cy="21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矩形: 圆角 4">
            <a:extLst>
              <a:ext uri="{FF2B5EF4-FFF2-40B4-BE49-F238E27FC236}">
                <a16:creationId xmlns:a16="http://schemas.microsoft.com/office/drawing/2014/main" id="{A2F54735-2E2A-40CA-BA0B-8DE67BF6480C}"/>
              </a:ext>
            </a:extLst>
          </p:cNvPr>
          <p:cNvSpPr/>
          <p:nvPr/>
        </p:nvSpPr>
        <p:spPr>
          <a:xfrm>
            <a:off x="1042988" y="5328450"/>
            <a:ext cx="6769372" cy="620830"/>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星形: 四角 16">
            <a:extLst>
              <a:ext uri="{FF2B5EF4-FFF2-40B4-BE49-F238E27FC236}">
                <a16:creationId xmlns:a16="http://schemas.microsoft.com/office/drawing/2014/main" id="{F93075AF-543F-4BAC-BC69-812BD9AF8492}"/>
              </a:ext>
            </a:extLst>
          </p:cNvPr>
          <p:cNvSpPr/>
          <p:nvPr/>
        </p:nvSpPr>
        <p:spPr>
          <a:xfrm>
            <a:off x="755576" y="3933056"/>
            <a:ext cx="432048" cy="360040"/>
          </a:xfrm>
          <a:prstGeom prst="star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14709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6019"/>
                                        </p:tgtEl>
                                        <p:attrNameLst>
                                          <p:attrName>style.visibility</p:attrName>
                                        </p:attrNameLst>
                                      </p:cBhvr>
                                      <p:to>
                                        <p:strVal val="visible"/>
                                      </p:to>
                                    </p:set>
                                    <p:anim calcmode="lin" valueType="num">
                                      <p:cBhvr additive="base">
                                        <p:cTn id="11" dur="500" fill="hold"/>
                                        <p:tgtEl>
                                          <p:spTgt spid="86019"/>
                                        </p:tgtEl>
                                        <p:attrNameLst>
                                          <p:attrName>ppt_x</p:attrName>
                                        </p:attrNameLst>
                                      </p:cBhvr>
                                      <p:tavLst>
                                        <p:tav tm="0">
                                          <p:val>
                                            <p:strVal val="#ppt_x"/>
                                          </p:val>
                                        </p:tav>
                                        <p:tav tm="100000">
                                          <p:val>
                                            <p:strVal val="#ppt_x"/>
                                          </p:val>
                                        </p:tav>
                                      </p:tavLst>
                                    </p:anim>
                                    <p:anim calcmode="lin" valueType="num">
                                      <p:cBhvr additive="base">
                                        <p:cTn id="12" dur="500" fill="hold"/>
                                        <p:tgtEl>
                                          <p:spTgt spid="8601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6028"/>
                                        </p:tgtEl>
                                        <p:attrNameLst>
                                          <p:attrName>style.visibility</p:attrName>
                                        </p:attrNameLst>
                                      </p:cBhvr>
                                      <p:to>
                                        <p:strVal val="visible"/>
                                      </p:to>
                                    </p:set>
                                    <p:anim calcmode="lin" valueType="num">
                                      <p:cBhvr additive="base">
                                        <p:cTn id="25" dur="500" fill="hold"/>
                                        <p:tgtEl>
                                          <p:spTgt spid="86028"/>
                                        </p:tgtEl>
                                        <p:attrNameLst>
                                          <p:attrName>ppt_x</p:attrName>
                                        </p:attrNameLst>
                                      </p:cBhvr>
                                      <p:tavLst>
                                        <p:tav tm="0">
                                          <p:val>
                                            <p:strVal val="#ppt_x"/>
                                          </p:val>
                                        </p:tav>
                                        <p:tav tm="100000">
                                          <p:val>
                                            <p:strVal val="#ppt_x"/>
                                          </p:val>
                                        </p:tav>
                                      </p:tavLst>
                                    </p:anim>
                                    <p:anim calcmode="lin" valueType="num">
                                      <p:cBhvr additive="base">
                                        <p:cTn id="26" dur="500" fill="hold"/>
                                        <p:tgtEl>
                                          <p:spTgt spid="8602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1000"/>
                                        <p:tgtEl>
                                          <p:spTgt spid="5"/>
                                        </p:tgtEl>
                                      </p:cBhvr>
                                    </p:animEffect>
                                    <p:anim calcmode="lin" valueType="num">
                                      <p:cBhvr>
                                        <p:cTn id="37" dur="1000" fill="hold"/>
                                        <p:tgtEl>
                                          <p:spTgt spid="5"/>
                                        </p:tgtEl>
                                        <p:attrNameLst>
                                          <p:attrName>ppt_x</p:attrName>
                                        </p:attrNameLst>
                                      </p:cBhvr>
                                      <p:tavLst>
                                        <p:tav tm="0">
                                          <p:val>
                                            <p:strVal val="#ppt_x"/>
                                          </p:val>
                                        </p:tav>
                                        <p:tav tm="100000">
                                          <p:val>
                                            <p:strVal val="#ppt_x"/>
                                          </p:val>
                                        </p:tav>
                                      </p:tavLst>
                                    </p:anim>
                                    <p:anim calcmode="lin" valueType="num">
                                      <p:cBhvr>
                                        <p:cTn id="3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p:bldP spid="86028" grpId="0"/>
      <p:bldP spid="8" grpId="0"/>
      <p:bldP spid="15" grpId="0" animBg="1"/>
      <p:bldP spid="5" grpId="0" animBg="1"/>
      <p:bldP spid="1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BC0F9CB-7FBE-4821-8B8E-F38866E67050}"/>
              </a:ext>
            </a:extLst>
          </p:cNvPr>
          <p:cNvSpPr>
            <a:spLocks noGrp="1"/>
          </p:cNvSpPr>
          <p:nvPr>
            <p:ph type="sldNum" sz="quarter" idx="12"/>
          </p:nvPr>
        </p:nvSpPr>
        <p:spPr>
          <a:xfrm>
            <a:off x="6553200" y="6453336"/>
            <a:ext cx="2133600" cy="457200"/>
          </a:xfrm>
        </p:spPr>
        <p:txBody>
          <a:bodyPr/>
          <a:lstStyle/>
          <a:p>
            <a:fld id="{530C7529-6778-48DA-B0AC-E81A47C3F9B3}" type="slidenum">
              <a:rPr lang="en-US" altLang="zh-CN" smtClean="0"/>
              <a:pPr/>
              <a:t>27</a:t>
            </a:fld>
            <a:endParaRPr lang="en-US" altLang="zh-CN"/>
          </a:p>
        </p:txBody>
      </p:sp>
      <p:sp>
        <p:nvSpPr>
          <p:cNvPr id="3" name="文本框 2">
            <a:extLst>
              <a:ext uri="{FF2B5EF4-FFF2-40B4-BE49-F238E27FC236}">
                <a16:creationId xmlns:a16="http://schemas.microsoft.com/office/drawing/2014/main" id="{6674C20D-126D-45BF-85B8-DB8E9575E647}"/>
              </a:ext>
            </a:extLst>
          </p:cNvPr>
          <p:cNvSpPr txBox="1"/>
          <p:nvPr/>
        </p:nvSpPr>
        <p:spPr>
          <a:xfrm>
            <a:off x="3139385" y="6309320"/>
            <a:ext cx="2800767"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1.5 </a:t>
            </a:r>
            <a:r>
              <a:rPr lang="el-GR" altLang="zh-CN" i="1" dirty="0">
                <a:latin typeface="Times New Roman" panose="02020603050405020304" pitchFamily="18" charset="0"/>
                <a:cs typeface="Times New Roman" panose="02020603050405020304" pitchFamily="18" charset="0"/>
              </a:rPr>
              <a:t>μ</a:t>
            </a:r>
            <a:r>
              <a:rPr lang="en-US" altLang="zh-CN" dirty="0">
                <a:latin typeface="Times New Roman" panose="02020603050405020304" pitchFamily="18" charset="0"/>
                <a:cs typeface="Times New Roman" panose="02020603050405020304" pitchFamily="18" charset="0"/>
              </a:rPr>
              <a:t>m </a:t>
            </a:r>
            <a:r>
              <a:rPr lang="zh-CN" altLang="en-US" dirty="0">
                <a:latin typeface="Times New Roman" panose="02020603050405020304" pitchFamily="18" charset="0"/>
                <a:cs typeface="Times New Roman" panose="02020603050405020304" pitchFamily="18" charset="0"/>
              </a:rPr>
              <a:t>光放大器性能比较</a:t>
            </a:r>
          </a:p>
        </p:txBody>
      </p:sp>
      <p:sp>
        <p:nvSpPr>
          <p:cNvPr id="4" name="文本框 3">
            <a:extLst>
              <a:ext uri="{FF2B5EF4-FFF2-40B4-BE49-F238E27FC236}">
                <a16:creationId xmlns:a16="http://schemas.microsoft.com/office/drawing/2014/main" id="{9A147043-E992-433E-815D-53F46B7E1A5F}"/>
              </a:ext>
            </a:extLst>
          </p:cNvPr>
          <p:cNvSpPr txBox="1"/>
          <p:nvPr/>
        </p:nvSpPr>
        <p:spPr>
          <a:xfrm>
            <a:off x="107504" y="188640"/>
            <a:ext cx="4315605" cy="492443"/>
          </a:xfrm>
          <a:prstGeom prst="rect">
            <a:avLst/>
          </a:prstGeom>
          <a:noFill/>
        </p:spPr>
        <p:txBody>
          <a:bodyPr wrap="none" rtlCol="0">
            <a:spAutoFit/>
          </a:bodyPr>
          <a:lstStyle/>
          <a:p>
            <a:r>
              <a:rPr lang="zh-CN" altLang="en-US" sz="2600" b="1" dirty="0">
                <a:solidFill>
                  <a:srgbClr val="FFFF00"/>
                </a:solidFill>
                <a:latin typeface="Times New Roman" panose="02020603050405020304" pitchFamily="18" charset="0"/>
                <a:cs typeface="Times New Roman" panose="02020603050405020304" pitchFamily="18" charset="0"/>
              </a:rPr>
              <a:t>几种典型光放大器性能比较</a:t>
            </a:r>
            <a:r>
              <a:rPr lang="en-US" altLang="zh-CN" sz="2600" b="1" dirty="0">
                <a:solidFill>
                  <a:srgbClr val="FFFF00"/>
                </a:solidFill>
                <a:latin typeface="Times New Roman" panose="02020603050405020304" pitchFamily="18" charset="0"/>
                <a:cs typeface="Times New Roman" panose="02020603050405020304" pitchFamily="18" charset="0"/>
              </a:rPr>
              <a:t>:</a:t>
            </a:r>
            <a:endParaRPr lang="zh-CN" altLang="en-US" sz="2600" b="1" dirty="0">
              <a:solidFill>
                <a:srgbClr val="FFFF00"/>
              </a:solidFill>
              <a:latin typeface="Times New Roman" panose="02020603050405020304" pitchFamily="18" charset="0"/>
              <a:cs typeface="Times New Roman" panose="02020603050405020304" pitchFamily="18" charset="0"/>
            </a:endParaRPr>
          </a:p>
        </p:txBody>
      </p:sp>
      <p:graphicFrame>
        <p:nvGraphicFramePr>
          <p:cNvPr id="5" name="表格 5">
            <a:extLst>
              <a:ext uri="{FF2B5EF4-FFF2-40B4-BE49-F238E27FC236}">
                <a16:creationId xmlns:a16="http://schemas.microsoft.com/office/drawing/2014/main" id="{AE012092-1EE2-4F3B-BA59-C076EF211606}"/>
              </a:ext>
            </a:extLst>
          </p:cNvPr>
          <p:cNvGraphicFramePr>
            <a:graphicFrameLocks noGrp="1"/>
          </p:cNvGraphicFramePr>
          <p:nvPr>
            <p:extLst>
              <p:ext uri="{D42A27DB-BD31-4B8C-83A1-F6EECF244321}">
                <p14:modId xmlns:p14="http://schemas.microsoft.com/office/powerpoint/2010/main" val="3209145685"/>
              </p:ext>
            </p:extLst>
          </p:nvPr>
        </p:nvGraphicFramePr>
        <p:xfrm>
          <a:off x="179512" y="1592561"/>
          <a:ext cx="8820471" cy="4716759"/>
        </p:xfrm>
        <a:graphic>
          <a:graphicData uri="http://schemas.openxmlformats.org/drawingml/2006/table">
            <a:tbl>
              <a:tblPr firstRow="1" bandRow="1">
                <a:tableStyleId>{5C22544A-7EE6-4342-B048-85BDC9FD1C3A}</a:tableStyleId>
              </a:tblPr>
              <a:tblGrid>
                <a:gridCol w="2147593">
                  <a:extLst>
                    <a:ext uri="{9D8B030D-6E8A-4147-A177-3AD203B41FA5}">
                      <a16:colId xmlns:a16="http://schemas.microsoft.com/office/drawing/2014/main" val="1444859517"/>
                    </a:ext>
                  </a:extLst>
                </a:gridCol>
                <a:gridCol w="1610695">
                  <a:extLst>
                    <a:ext uri="{9D8B030D-6E8A-4147-A177-3AD203B41FA5}">
                      <a16:colId xmlns:a16="http://schemas.microsoft.com/office/drawing/2014/main" val="1054940267"/>
                    </a:ext>
                  </a:extLst>
                </a:gridCol>
                <a:gridCol w="1840794">
                  <a:extLst>
                    <a:ext uri="{9D8B030D-6E8A-4147-A177-3AD203B41FA5}">
                      <a16:colId xmlns:a16="http://schemas.microsoft.com/office/drawing/2014/main" val="1056098459"/>
                    </a:ext>
                  </a:extLst>
                </a:gridCol>
                <a:gridCol w="1687394">
                  <a:extLst>
                    <a:ext uri="{9D8B030D-6E8A-4147-A177-3AD203B41FA5}">
                      <a16:colId xmlns:a16="http://schemas.microsoft.com/office/drawing/2014/main" val="1085612269"/>
                    </a:ext>
                  </a:extLst>
                </a:gridCol>
                <a:gridCol w="1533995">
                  <a:extLst>
                    <a:ext uri="{9D8B030D-6E8A-4147-A177-3AD203B41FA5}">
                      <a16:colId xmlns:a16="http://schemas.microsoft.com/office/drawing/2014/main" val="2031199845"/>
                    </a:ext>
                  </a:extLst>
                </a:gridCol>
              </a:tblGrid>
              <a:tr h="907301">
                <a:tc>
                  <a:txBody>
                    <a:bodyPr/>
                    <a:lstStyle/>
                    <a:p>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432433781"/>
                  </a:ext>
                </a:extLst>
              </a:tr>
              <a:tr h="907301">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2839370086"/>
                  </a:ext>
                </a:extLst>
              </a:tr>
              <a:tr h="907301">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1837219776"/>
                  </a:ext>
                </a:extLst>
              </a:tr>
              <a:tr h="907301">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568866991"/>
                  </a:ext>
                </a:extLst>
              </a:tr>
              <a:tr h="1087555">
                <a:tc>
                  <a:txBody>
                    <a:bodyPr/>
                    <a:lstStyle/>
                    <a:p>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75587160"/>
                  </a:ext>
                </a:extLst>
              </a:tr>
            </a:tbl>
          </a:graphicData>
        </a:graphic>
      </p:graphicFrame>
      <p:cxnSp>
        <p:nvCxnSpPr>
          <p:cNvPr id="7" name="直接连接符 6">
            <a:extLst>
              <a:ext uri="{FF2B5EF4-FFF2-40B4-BE49-F238E27FC236}">
                <a16:creationId xmlns:a16="http://schemas.microsoft.com/office/drawing/2014/main" id="{340E601F-EE1D-4EEB-BCBB-346D2025FF41}"/>
              </a:ext>
            </a:extLst>
          </p:cNvPr>
          <p:cNvCxnSpPr>
            <a:cxnSpLocks/>
          </p:cNvCxnSpPr>
          <p:nvPr/>
        </p:nvCxnSpPr>
        <p:spPr>
          <a:xfrm>
            <a:off x="251520" y="1678796"/>
            <a:ext cx="2016224" cy="72733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AECF103C-A5A1-40FD-B399-C4D818431C54}"/>
              </a:ext>
            </a:extLst>
          </p:cNvPr>
          <p:cNvSpPr txBox="1"/>
          <p:nvPr/>
        </p:nvSpPr>
        <p:spPr>
          <a:xfrm>
            <a:off x="928916" y="1597496"/>
            <a:ext cx="1467068" cy="400110"/>
          </a:xfrm>
          <a:prstGeom prst="rect">
            <a:avLst/>
          </a:prstGeom>
          <a:noFill/>
        </p:spPr>
        <p:txBody>
          <a:bodyPr wrap="none" rtlCol="0">
            <a:spAutoFit/>
          </a:bodyPr>
          <a:lstStyle/>
          <a:p>
            <a:r>
              <a:rPr lang="zh-CN" altLang="en-US" sz="2000" b="1" dirty="0">
                <a:solidFill>
                  <a:schemeClr val="bg1"/>
                </a:solidFill>
                <a:latin typeface="Times New Roman" panose="02020603050405020304" pitchFamily="18" charset="0"/>
                <a:cs typeface="Times New Roman" panose="02020603050405020304" pitchFamily="18" charset="0"/>
              </a:rPr>
              <a:t>放大器类型</a:t>
            </a:r>
          </a:p>
        </p:txBody>
      </p:sp>
      <p:sp>
        <p:nvSpPr>
          <p:cNvPr id="11" name="文本框 10">
            <a:extLst>
              <a:ext uri="{FF2B5EF4-FFF2-40B4-BE49-F238E27FC236}">
                <a16:creationId xmlns:a16="http://schemas.microsoft.com/office/drawing/2014/main" id="{7C144B61-47E3-41B1-8251-8AFFBE138EB4}"/>
              </a:ext>
            </a:extLst>
          </p:cNvPr>
          <p:cNvSpPr txBox="1"/>
          <p:nvPr/>
        </p:nvSpPr>
        <p:spPr>
          <a:xfrm>
            <a:off x="486791" y="2038836"/>
            <a:ext cx="700833" cy="400110"/>
          </a:xfrm>
          <a:prstGeom prst="rect">
            <a:avLst/>
          </a:prstGeom>
          <a:noFill/>
        </p:spPr>
        <p:txBody>
          <a:bodyPr wrap="none" rtlCol="0">
            <a:spAutoFit/>
          </a:bodyPr>
          <a:lstStyle/>
          <a:p>
            <a:r>
              <a:rPr lang="zh-CN" altLang="en-US" sz="2000" b="1" dirty="0">
                <a:solidFill>
                  <a:schemeClr val="bg1"/>
                </a:solidFill>
                <a:latin typeface="Times New Roman" panose="02020603050405020304" pitchFamily="18" charset="0"/>
                <a:cs typeface="Times New Roman" panose="02020603050405020304" pitchFamily="18" charset="0"/>
              </a:rPr>
              <a:t>性能</a:t>
            </a:r>
          </a:p>
        </p:txBody>
      </p:sp>
      <p:sp>
        <p:nvSpPr>
          <p:cNvPr id="12" name="文本框 11">
            <a:extLst>
              <a:ext uri="{FF2B5EF4-FFF2-40B4-BE49-F238E27FC236}">
                <a16:creationId xmlns:a16="http://schemas.microsoft.com/office/drawing/2014/main" id="{6DD3ACAA-63AE-469D-8C51-1311802E9C3D}"/>
              </a:ext>
            </a:extLst>
          </p:cNvPr>
          <p:cNvSpPr txBox="1"/>
          <p:nvPr/>
        </p:nvSpPr>
        <p:spPr>
          <a:xfrm>
            <a:off x="2699792" y="1822812"/>
            <a:ext cx="931537" cy="430887"/>
          </a:xfrm>
          <a:prstGeom prst="rect">
            <a:avLst/>
          </a:prstGeom>
          <a:noFill/>
        </p:spPr>
        <p:txBody>
          <a:bodyPr wrap="none" rtlCol="0">
            <a:spAutoFit/>
          </a:bodyPr>
          <a:lstStyle/>
          <a:p>
            <a:r>
              <a:rPr lang="en-US" altLang="zh-CN" sz="2200" b="1" i="1" dirty="0">
                <a:solidFill>
                  <a:srgbClr val="FF0000"/>
                </a:solidFill>
                <a:latin typeface="Times New Roman" panose="02020603050405020304" pitchFamily="18" charset="0"/>
                <a:cs typeface="Times New Roman" panose="02020603050405020304" pitchFamily="18" charset="0"/>
              </a:rPr>
              <a:t>EDFA</a:t>
            </a:r>
            <a:endParaRPr lang="zh-CN" altLang="en-US" sz="2200" b="1" i="1" dirty="0">
              <a:solidFill>
                <a:srgbClr val="FF0000"/>
              </a:solidFill>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DBAF36FE-DC1E-4E0C-8090-FAE99835F8A5}"/>
              </a:ext>
            </a:extLst>
          </p:cNvPr>
          <p:cNvSpPr txBox="1"/>
          <p:nvPr/>
        </p:nvSpPr>
        <p:spPr>
          <a:xfrm>
            <a:off x="4517636" y="1822812"/>
            <a:ext cx="732893" cy="430887"/>
          </a:xfrm>
          <a:prstGeom prst="rect">
            <a:avLst/>
          </a:prstGeom>
          <a:noFill/>
        </p:spPr>
        <p:txBody>
          <a:bodyPr wrap="none" rtlCol="0">
            <a:spAutoFit/>
          </a:bodyPr>
          <a:lstStyle/>
          <a:p>
            <a:r>
              <a:rPr lang="en-US" altLang="zh-CN" sz="2200" b="1" i="1" dirty="0">
                <a:solidFill>
                  <a:srgbClr val="FF0000"/>
                </a:solidFill>
                <a:latin typeface="Times New Roman" panose="02020603050405020304" pitchFamily="18" charset="0"/>
                <a:cs typeface="Times New Roman" panose="02020603050405020304" pitchFamily="18" charset="0"/>
              </a:rPr>
              <a:t>SOA</a:t>
            </a:r>
            <a:endParaRPr lang="zh-CN" altLang="en-US" sz="2200" b="1" i="1" dirty="0">
              <a:solidFill>
                <a:srgbClr val="FF0000"/>
              </a:solidFill>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092617A4-ED8E-40DF-A650-4197717CB48D}"/>
              </a:ext>
            </a:extLst>
          </p:cNvPr>
          <p:cNvSpPr txBox="1"/>
          <p:nvPr/>
        </p:nvSpPr>
        <p:spPr>
          <a:xfrm>
            <a:off x="6173820" y="1822812"/>
            <a:ext cx="747320" cy="430887"/>
          </a:xfrm>
          <a:prstGeom prst="rect">
            <a:avLst/>
          </a:prstGeom>
          <a:noFill/>
        </p:spPr>
        <p:txBody>
          <a:bodyPr wrap="none" rtlCol="0">
            <a:spAutoFit/>
          </a:bodyPr>
          <a:lstStyle/>
          <a:p>
            <a:r>
              <a:rPr lang="en-US" altLang="zh-CN" sz="2200" b="1" i="1" dirty="0">
                <a:solidFill>
                  <a:srgbClr val="FF0000"/>
                </a:solidFill>
                <a:latin typeface="Times New Roman" panose="02020603050405020304" pitchFamily="18" charset="0"/>
                <a:cs typeface="Times New Roman" panose="02020603050405020304" pitchFamily="18" charset="0"/>
              </a:rPr>
              <a:t>FRA</a:t>
            </a:r>
            <a:endParaRPr lang="zh-CN" altLang="en-US" sz="2200" b="1" i="1" dirty="0">
              <a:solidFill>
                <a:srgbClr val="FF0000"/>
              </a:solidFill>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B89D6E74-C518-43B9-8B53-55DDD16F6693}"/>
              </a:ext>
            </a:extLst>
          </p:cNvPr>
          <p:cNvSpPr txBox="1"/>
          <p:nvPr/>
        </p:nvSpPr>
        <p:spPr>
          <a:xfrm>
            <a:off x="7929136" y="1822812"/>
            <a:ext cx="747320" cy="430887"/>
          </a:xfrm>
          <a:prstGeom prst="rect">
            <a:avLst/>
          </a:prstGeom>
          <a:noFill/>
        </p:spPr>
        <p:txBody>
          <a:bodyPr wrap="none" rtlCol="0">
            <a:spAutoFit/>
          </a:bodyPr>
          <a:lstStyle/>
          <a:p>
            <a:r>
              <a:rPr lang="en-US" altLang="zh-CN" sz="2200" b="1" i="1" dirty="0">
                <a:solidFill>
                  <a:srgbClr val="FF0000"/>
                </a:solidFill>
                <a:latin typeface="Times New Roman" panose="02020603050405020304" pitchFamily="18" charset="0"/>
                <a:cs typeface="Times New Roman" panose="02020603050405020304" pitchFamily="18" charset="0"/>
              </a:rPr>
              <a:t>FBA</a:t>
            </a:r>
            <a:endParaRPr lang="zh-CN" altLang="en-US" sz="2200" b="1" i="1" dirty="0">
              <a:solidFill>
                <a:srgbClr val="FF0000"/>
              </a:solidFill>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FA3F10D8-EC8B-4A7B-A697-4329A1BB86ED}"/>
              </a:ext>
            </a:extLst>
          </p:cNvPr>
          <p:cNvSpPr txBox="1"/>
          <p:nvPr/>
        </p:nvSpPr>
        <p:spPr>
          <a:xfrm>
            <a:off x="251520" y="2758916"/>
            <a:ext cx="1935145" cy="415498"/>
          </a:xfrm>
          <a:prstGeom prst="rect">
            <a:avLst/>
          </a:prstGeom>
          <a:noFill/>
        </p:spPr>
        <p:txBody>
          <a:bodyPr wrap="none" rtlCol="0">
            <a:spAutoFit/>
          </a:bodyPr>
          <a:lstStyle/>
          <a:p>
            <a:r>
              <a:rPr lang="zh-CN" altLang="en-US" sz="2100" b="1" dirty="0">
                <a:solidFill>
                  <a:schemeClr val="bg1"/>
                </a:solidFill>
                <a:latin typeface="Times New Roman" panose="02020603050405020304" pitchFamily="18" charset="0"/>
                <a:cs typeface="Times New Roman" panose="02020603050405020304" pitchFamily="18" charset="0"/>
              </a:rPr>
              <a:t>小信号增益</a:t>
            </a:r>
            <a:r>
              <a:rPr lang="en-US" altLang="zh-CN" sz="2100" b="1" dirty="0">
                <a:solidFill>
                  <a:schemeClr val="bg1"/>
                </a:solidFill>
                <a:latin typeface="Times New Roman" panose="02020603050405020304" pitchFamily="18" charset="0"/>
                <a:cs typeface="Times New Roman" panose="02020603050405020304" pitchFamily="18" charset="0"/>
              </a:rPr>
              <a:t>/dB</a:t>
            </a:r>
            <a:endParaRPr lang="zh-CN" altLang="en-US" sz="2100" b="1" dirty="0">
              <a:solidFill>
                <a:schemeClr val="bg1"/>
              </a:solidFill>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99845064-754A-4843-B054-A6AB6B316E4B}"/>
              </a:ext>
            </a:extLst>
          </p:cNvPr>
          <p:cNvSpPr txBox="1"/>
          <p:nvPr/>
        </p:nvSpPr>
        <p:spPr>
          <a:xfrm>
            <a:off x="286366" y="3639562"/>
            <a:ext cx="1837362" cy="415498"/>
          </a:xfrm>
          <a:prstGeom prst="rect">
            <a:avLst/>
          </a:prstGeom>
          <a:noFill/>
        </p:spPr>
        <p:txBody>
          <a:bodyPr wrap="none" rtlCol="0">
            <a:spAutoFit/>
          </a:bodyPr>
          <a:lstStyle/>
          <a:p>
            <a:r>
              <a:rPr lang="zh-CN" altLang="en-US" sz="2100" b="1" dirty="0">
                <a:solidFill>
                  <a:schemeClr val="bg1"/>
                </a:solidFill>
                <a:latin typeface="Times New Roman" panose="02020603050405020304" pitchFamily="18" charset="0"/>
                <a:cs typeface="Times New Roman" panose="02020603050405020304" pitchFamily="18" charset="0"/>
              </a:rPr>
              <a:t>输出功率</a:t>
            </a:r>
            <a:r>
              <a:rPr lang="en-US" altLang="zh-CN" sz="2100" b="1" dirty="0">
                <a:solidFill>
                  <a:schemeClr val="bg1"/>
                </a:solidFill>
                <a:latin typeface="Times New Roman" panose="02020603050405020304" pitchFamily="18" charset="0"/>
                <a:cs typeface="Times New Roman" panose="02020603050405020304" pitchFamily="18" charset="0"/>
              </a:rPr>
              <a:t>/</a:t>
            </a:r>
            <a:r>
              <a:rPr lang="en-US" altLang="zh-CN" sz="2100" b="1" dirty="0" err="1">
                <a:solidFill>
                  <a:schemeClr val="bg1"/>
                </a:solidFill>
                <a:latin typeface="Times New Roman" panose="02020603050405020304" pitchFamily="18" charset="0"/>
                <a:cs typeface="Times New Roman" panose="02020603050405020304" pitchFamily="18" charset="0"/>
              </a:rPr>
              <a:t>mW</a:t>
            </a:r>
            <a:endParaRPr lang="zh-CN" altLang="en-US" sz="2100" b="1" dirty="0">
              <a:solidFill>
                <a:schemeClr val="bg1"/>
              </a:solidFill>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DA3C9FD7-D41E-47EB-997A-56898A58D3F1}"/>
              </a:ext>
            </a:extLst>
          </p:cNvPr>
          <p:cNvSpPr txBox="1"/>
          <p:nvPr/>
        </p:nvSpPr>
        <p:spPr>
          <a:xfrm>
            <a:off x="286366" y="4575666"/>
            <a:ext cx="1863011" cy="415498"/>
          </a:xfrm>
          <a:prstGeom prst="rect">
            <a:avLst/>
          </a:prstGeom>
          <a:noFill/>
        </p:spPr>
        <p:txBody>
          <a:bodyPr wrap="none" rtlCol="0">
            <a:spAutoFit/>
          </a:bodyPr>
          <a:lstStyle/>
          <a:p>
            <a:r>
              <a:rPr lang="zh-CN" altLang="en-US" sz="2100" b="1" dirty="0">
                <a:solidFill>
                  <a:schemeClr val="bg1"/>
                </a:solidFill>
                <a:latin typeface="Times New Roman" panose="02020603050405020304" pitchFamily="18" charset="0"/>
                <a:cs typeface="Times New Roman" panose="02020603050405020304" pitchFamily="18" charset="0"/>
              </a:rPr>
              <a:t>增益带宽</a:t>
            </a:r>
            <a:r>
              <a:rPr lang="en-US" altLang="zh-CN" sz="2100" b="1" dirty="0">
                <a:solidFill>
                  <a:schemeClr val="bg1"/>
                </a:solidFill>
                <a:latin typeface="Times New Roman" panose="02020603050405020304" pitchFamily="18" charset="0"/>
                <a:cs typeface="Times New Roman" panose="02020603050405020304" pitchFamily="18" charset="0"/>
              </a:rPr>
              <a:t>(∆</a:t>
            </a:r>
            <a:r>
              <a:rPr lang="el-GR" altLang="zh-CN" sz="2100" b="1" dirty="0">
                <a:solidFill>
                  <a:schemeClr val="bg1"/>
                </a:solidFill>
                <a:latin typeface="Times New Roman" panose="02020603050405020304" pitchFamily="18" charset="0"/>
                <a:cs typeface="Times New Roman" panose="02020603050405020304" pitchFamily="18" charset="0"/>
              </a:rPr>
              <a:t>ν</a:t>
            </a:r>
            <a:r>
              <a:rPr lang="en-US" altLang="zh-CN" sz="2100" b="1" baseline="-25000" dirty="0">
                <a:solidFill>
                  <a:schemeClr val="bg1"/>
                </a:solidFill>
                <a:latin typeface="Times New Roman" panose="02020603050405020304" pitchFamily="18" charset="0"/>
                <a:cs typeface="Times New Roman" panose="02020603050405020304" pitchFamily="18" charset="0"/>
              </a:rPr>
              <a:t>A</a:t>
            </a:r>
            <a:r>
              <a:rPr lang="en-US" altLang="zh-CN" sz="2100" b="1" dirty="0">
                <a:solidFill>
                  <a:schemeClr val="bg1"/>
                </a:solidFill>
                <a:latin typeface="Times New Roman" panose="02020603050405020304" pitchFamily="18" charset="0"/>
                <a:cs typeface="Times New Roman" panose="02020603050405020304" pitchFamily="18" charset="0"/>
              </a:rPr>
              <a:t>)</a:t>
            </a:r>
            <a:endParaRPr lang="zh-CN" altLang="en-US" sz="2100" b="1" dirty="0">
              <a:solidFill>
                <a:schemeClr val="bg1"/>
              </a:solidFill>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EF2A9DB7-DD23-4E91-941E-1864DD84CF1E}"/>
              </a:ext>
            </a:extLst>
          </p:cNvPr>
          <p:cNvSpPr txBox="1"/>
          <p:nvPr/>
        </p:nvSpPr>
        <p:spPr>
          <a:xfrm>
            <a:off x="251520" y="5511770"/>
            <a:ext cx="1762021" cy="415498"/>
          </a:xfrm>
          <a:prstGeom prst="rect">
            <a:avLst/>
          </a:prstGeom>
          <a:noFill/>
        </p:spPr>
        <p:txBody>
          <a:bodyPr wrap="none" rtlCol="0">
            <a:spAutoFit/>
          </a:bodyPr>
          <a:lstStyle/>
          <a:p>
            <a:r>
              <a:rPr lang="zh-CN" altLang="en-US" sz="2100" b="1" dirty="0">
                <a:solidFill>
                  <a:schemeClr val="bg1"/>
                </a:solidFill>
                <a:latin typeface="Times New Roman" panose="02020603050405020304" pitchFamily="18" charset="0"/>
                <a:cs typeface="Times New Roman" panose="02020603050405020304" pitchFamily="18" charset="0"/>
              </a:rPr>
              <a:t>噪声指数</a:t>
            </a:r>
            <a:r>
              <a:rPr lang="en-US" altLang="zh-CN" sz="2100" b="1" dirty="0">
                <a:solidFill>
                  <a:schemeClr val="bg1"/>
                </a:solidFill>
                <a:latin typeface="Times New Roman" panose="02020603050405020304" pitchFamily="18" charset="0"/>
                <a:cs typeface="Times New Roman" panose="02020603050405020304" pitchFamily="18" charset="0"/>
              </a:rPr>
              <a:t>(</a:t>
            </a:r>
            <a:r>
              <a:rPr lang="en-US" altLang="zh-CN" sz="2100" b="1" i="1" dirty="0" err="1">
                <a:solidFill>
                  <a:schemeClr val="bg1"/>
                </a:solidFill>
                <a:latin typeface="Times New Roman" panose="02020603050405020304" pitchFamily="18" charset="0"/>
                <a:cs typeface="Times New Roman" panose="02020603050405020304" pitchFamily="18" charset="0"/>
              </a:rPr>
              <a:t>F</a:t>
            </a:r>
            <a:r>
              <a:rPr lang="en-US" altLang="zh-CN" sz="2100" b="1" baseline="-25000" dirty="0" err="1">
                <a:solidFill>
                  <a:schemeClr val="bg1"/>
                </a:solidFill>
                <a:latin typeface="Times New Roman" panose="02020603050405020304" pitchFamily="18" charset="0"/>
                <a:cs typeface="Times New Roman" panose="02020603050405020304" pitchFamily="18" charset="0"/>
              </a:rPr>
              <a:t>n</a:t>
            </a:r>
            <a:r>
              <a:rPr lang="en-US" altLang="zh-CN" sz="2100" b="1" dirty="0">
                <a:solidFill>
                  <a:schemeClr val="bg1"/>
                </a:solidFill>
                <a:latin typeface="Times New Roman" panose="02020603050405020304" pitchFamily="18" charset="0"/>
                <a:cs typeface="Times New Roman" panose="02020603050405020304" pitchFamily="18" charset="0"/>
              </a:rPr>
              <a:t>)</a:t>
            </a:r>
            <a:endParaRPr lang="zh-CN" altLang="en-US" sz="2100" b="1" dirty="0">
              <a:solidFill>
                <a:schemeClr val="bg1"/>
              </a:solidFill>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91198504-2308-4B9E-AAEF-BA057CF672EC}"/>
              </a:ext>
            </a:extLst>
          </p:cNvPr>
          <p:cNvSpPr txBox="1"/>
          <p:nvPr/>
        </p:nvSpPr>
        <p:spPr>
          <a:xfrm>
            <a:off x="2816695" y="2758916"/>
            <a:ext cx="721672" cy="446276"/>
          </a:xfrm>
          <a:prstGeom prst="rect">
            <a:avLst/>
          </a:prstGeom>
          <a:noFill/>
        </p:spPr>
        <p:txBody>
          <a:bodyPr wrap="none" rtlCol="0">
            <a:spAutoFit/>
          </a:bodyPr>
          <a:lstStyle/>
          <a:p>
            <a:r>
              <a:rPr lang="en-US" altLang="zh-CN" sz="2300" b="1" dirty="0">
                <a:solidFill>
                  <a:srgbClr val="FF0000"/>
                </a:solidFill>
                <a:latin typeface="Times New Roman" panose="02020603050405020304" pitchFamily="18" charset="0"/>
                <a:cs typeface="Times New Roman" panose="02020603050405020304" pitchFamily="18" charset="0"/>
              </a:rPr>
              <a:t>&gt; 40</a:t>
            </a:r>
            <a:endParaRPr lang="zh-CN" altLang="en-US" sz="2300" b="1" dirty="0">
              <a:solidFill>
                <a:srgbClr val="FF0000"/>
              </a:solidFill>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C9D2B837-FCCE-4009-9D08-31B6C9A83672}"/>
              </a:ext>
            </a:extLst>
          </p:cNvPr>
          <p:cNvSpPr txBox="1"/>
          <p:nvPr/>
        </p:nvSpPr>
        <p:spPr>
          <a:xfrm>
            <a:off x="4544887" y="2758916"/>
            <a:ext cx="721672" cy="446276"/>
          </a:xfrm>
          <a:prstGeom prst="rect">
            <a:avLst/>
          </a:prstGeom>
          <a:noFill/>
        </p:spPr>
        <p:txBody>
          <a:bodyPr wrap="none" rtlCol="0">
            <a:spAutoFit/>
          </a:bodyPr>
          <a:lstStyle/>
          <a:p>
            <a:r>
              <a:rPr lang="en-US" altLang="zh-CN" sz="2300" b="1" dirty="0">
                <a:solidFill>
                  <a:schemeClr val="bg1"/>
                </a:solidFill>
                <a:latin typeface="Times New Roman" panose="02020603050405020304" pitchFamily="18" charset="0"/>
                <a:cs typeface="Times New Roman" panose="02020603050405020304" pitchFamily="18" charset="0"/>
              </a:rPr>
              <a:t>&gt; 30</a:t>
            </a:r>
            <a:endParaRPr lang="zh-CN" altLang="en-US" sz="2300" b="1" dirty="0">
              <a:solidFill>
                <a:schemeClr val="bg1"/>
              </a:solidFill>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0CC72A8B-6D70-4CD1-8404-91AB14522F8D}"/>
              </a:ext>
            </a:extLst>
          </p:cNvPr>
          <p:cNvSpPr txBox="1"/>
          <p:nvPr/>
        </p:nvSpPr>
        <p:spPr>
          <a:xfrm>
            <a:off x="6273079" y="2775466"/>
            <a:ext cx="721672" cy="446276"/>
          </a:xfrm>
          <a:prstGeom prst="rect">
            <a:avLst/>
          </a:prstGeom>
          <a:noFill/>
        </p:spPr>
        <p:txBody>
          <a:bodyPr wrap="none" rtlCol="0">
            <a:spAutoFit/>
          </a:bodyPr>
          <a:lstStyle/>
          <a:p>
            <a:r>
              <a:rPr lang="en-US" altLang="zh-CN" sz="2300" b="1" dirty="0">
                <a:solidFill>
                  <a:srgbClr val="FF0000"/>
                </a:solidFill>
                <a:latin typeface="Times New Roman" panose="02020603050405020304" pitchFamily="18" charset="0"/>
                <a:cs typeface="Times New Roman" panose="02020603050405020304" pitchFamily="18" charset="0"/>
              </a:rPr>
              <a:t>&gt; 40</a:t>
            </a:r>
            <a:endParaRPr lang="zh-CN" altLang="en-US" sz="2300" b="1" dirty="0">
              <a:solidFill>
                <a:srgbClr val="FF0000"/>
              </a:solidFill>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7E107924-165D-4051-9B91-4032AFE79D5D}"/>
              </a:ext>
            </a:extLst>
          </p:cNvPr>
          <p:cNvSpPr txBox="1"/>
          <p:nvPr/>
        </p:nvSpPr>
        <p:spPr>
          <a:xfrm>
            <a:off x="7929263" y="2775466"/>
            <a:ext cx="721672" cy="446276"/>
          </a:xfrm>
          <a:prstGeom prst="rect">
            <a:avLst/>
          </a:prstGeom>
          <a:noFill/>
        </p:spPr>
        <p:txBody>
          <a:bodyPr wrap="none" rtlCol="0">
            <a:spAutoFit/>
          </a:bodyPr>
          <a:lstStyle/>
          <a:p>
            <a:r>
              <a:rPr lang="en-US" altLang="zh-CN" sz="2300" b="1" dirty="0">
                <a:solidFill>
                  <a:srgbClr val="FF0000"/>
                </a:solidFill>
                <a:latin typeface="Times New Roman" panose="02020603050405020304" pitchFamily="18" charset="0"/>
                <a:cs typeface="Times New Roman" panose="02020603050405020304" pitchFamily="18" charset="0"/>
              </a:rPr>
              <a:t>&gt; 40</a:t>
            </a:r>
            <a:endParaRPr lang="zh-CN" altLang="en-US" sz="2300" b="1" dirty="0">
              <a:solidFill>
                <a:srgbClr val="FF0000"/>
              </a:solidFill>
              <a:latin typeface="Times New Roman" panose="02020603050405020304" pitchFamily="18" charset="0"/>
              <a:cs typeface="Times New Roman" panose="02020603050405020304" pitchFamily="18" charset="0"/>
            </a:endParaRPr>
          </a:p>
        </p:txBody>
      </p:sp>
      <p:sp>
        <p:nvSpPr>
          <p:cNvPr id="24" name="文本框 23">
            <a:extLst>
              <a:ext uri="{FF2B5EF4-FFF2-40B4-BE49-F238E27FC236}">
                <a16:creationId xmlns:a16="http://schemas.microsoft.com/office/drawing/2014/main" id="{27308F8D-7943-4F95-B953-380FE0F83F04}"/>
              </a:ext>
            </a:extLst>
          </p:cNvPr>
          <p:cNvSpPr txBox="1"/>
          <p:nvPr/>
        </p:nvSpPr>
        <p:spPr>
          <a:xfrm>
            <a:off x="2816695" y="3639562"/>
            <a:ext cx="869149" cy="446276"/>
          </a:xfrm>
          <a:prstGeom prst="rect">
            <a:avLst/>
          </a:prstGeom>
          <a:noFill/>
        </p:spPr>
        <p:txBody>
          <a:bodyPr wrap="none" rtlCol="0">
            <a:spAutoFit/>
          </a:bodyPr>
          <a:lstStyle/>
          <a:p>
            <a:r>
              <a:rPr lang="en-US" altLang="zh-CN" sz="2300" b="1" dirty="0">
                <a:solidFill>
                  <a:srgbClr val="FF0000"/>
                </a:solidFill>
                <a:latin typeface="Times New Roman" panose="02020603050405020304" pitchFamily="18" charset="0"/>
                <a:cs typeface="Times New Roman" panose="02020603050405020304" pitchFamily="18" charset="0"/>
              </a:rPr>
              <a:t>&gt; 500</a:t>
            </a:r>
            <a:endParaRPr lang="zh-CN" altLang="en-US" sz="2300" b="1" dirty="0">
              <a:solidFill>
                <a:srgbClr val="FF0000"/>
              </a:solidFill>
              <a:latin typeface="Times New Roman" panose="02020603050405020304" pitchFamily="18" charset="0"/>
              <a:cs typeface="Times New Roman" panose="02020603050405020304" pitchFamily="18" charset="0"/>
            </a:endParaRPr>
          </a:p>
        </p:txBody>
      </p:sp>
      <p:sp>
        <p:nvSpPr>
          <p:cNvPr id="25" name="文本框 24">
            <a:extLst>
              <a:ext uri="{FF2B5EF4-FFF2-40B4-BE49-F238E27FC236}">
                <a16:creationId xmlns:a16="http://schemas.microsoft.com/office/drawing/2014/main" id="{B86E4853-D845-42A3-B996-5BB3678BA2BD}"/>
              </a:ext>
            </a:extLst>
          </p:cNvPr>
          <p:cNvSpPr txBox="1"/>
          <p:nvPr/>
        </p:nvSpPr>
        <p:spPr>
          <a:xfrm>
            <a:off x="4482243" y="3639562"/>
            <a:ext cx="852862" cy="446276"/>
          </a:xfrm>
          <a:prstGeom prst="rect">
            <a:avLst/>
          </a:prstGeom>
          <a:noFill/>
        </p:spPr>
        <p:txBody>
          <a:bodyPr wrap="none" rtlCol="0">
            <a:spAutoFit/>
          </a:bodyPr>
          <a:lstStyle/>
          <a:p>
            <a:r>
              <a:rPr lang="en-US" altLang="zh-CN" sz="2300" b="1" dirty="0">
                <a:solidFill>
                  <a:schemeClr val="bg1"/>
                </a:solidFill>
                <a:latin typeface="Times New Roman" panose="02020603050405020304" pitchFamily="18" charset="0"/>
                <a:cs typeface="Times New Roman" panose="02020603050405020304" pitchFamily="18" charset="0"/>
              </a:rPr>
              <a:t>&gt; 115</a:t>
            </a:r>
            <a:endParaRPr lang="zh-CN" altLang="en-US" sz="2300" b="1" dirty="0">
              <a:solidFill>
                <a:schemeClr val="bg1"/>
              </a:solidFill>
              <a:latin typeface="Times New Roman" panose="02020603050405020304" pitchFamily="18" charset="0"/>
              <a:cs typeface="Times New Roman" panose="02020603050405020304" pitchFamily="18" charset="0"/>
            </a:endParaRPr>
          </a:p>
        </p:txBody>
      </p:sp>
      <p:sp>
        <p:nvSpPr>
          <p:cNvPr id="26" name="文本框 25">
            <a:extLst>
              <a:ext uri="{FF2B5EF4-FFF2-40B4-BE49-F238E27FC236}">
                <a16:creationId xmlns:a16="http://schemas.microsoft.com/office/drawing/2014/main" id="{59F0D8E1-62AB-47E1-9C1E-1708340C146A}"/>
              </a:ext>
            </a:extLst>
          </p:cNvPr>
          <p:cNvSpPr txBox="1"/>
          <p:nvPr/>
        </p:nvSpPr>
        <p:spPr>
          <a:xfrm>
            <a:off x="2483768" y="4575666"/>
            <a:ext cx="1370888" cy="446276"/>
          </a:xfrm>
          <a:prstGeom prst="rect">
            <a:avLst/>
          </a:prstGeom>
          <a:noFill/>
        </p:spPr>
        <p:txBody>
          <a:bodyPr wrap="none" rtlCol="0">
            <a:spAutoFit/>
          </a:bodyPr>
          <a:lstStyle/>
          <a:p>
            <a:r>
              <a:rPr lang="zh-CN" altLang="en-US" sz="2300" b="1" dirty="0">
                <a:solidFill>
                  <a:srgbClr val="FF0000"/>
                </a:solidFill>
                <a:latin typeface="Times New Roman" panose="02020603050405020304" pitchFamily="18" charset="0"/>
                <a:cs typeface="Times New Roman" panose="02020603050405020304" pitchFamily="18" charset="0"/>
              </a:rPr>
              <a:t>几十纳米</a:t>
            </a:r>
          </a:p>
        </p:txBody>
      </p:sp>
      <p:sp>
        <p:nvSpPr>
          <p:cNvPr id="27" name="文本框 26">
            <a:extLst>
              <a:ext uri="{FF2B5EF4-FFF2-40B4-BE49-F238E27FC236}">
                <a16:creationId xmlns:a16="http://schemas.microsoft.com/office/drawing/2014/main" id="{CDA20F16-81A5-46CB-94D5-6A3F26630328}"/>
              </a:ext>
            </a:extLst>
          </p:cNvPr>
          <p:cNvSpPr txBox="1"/>
          <p:nvPr/>
        </p:nvSpPr>
        <p:spPr>
          <a:xfrm>
            <a:off x="4065208" y="4559116"/>
            <a:ext cx="1370888" cy="446276"/>
          </a:xfrm>
          <a:prstGeom prst="rect">
            <a:avLst/>
          </a:prstGeom>
          <a:noFill/>
        </p:spPr>
        <p:txBody>
          <a:bodyPr wrap="none" rtlCol="0">
            <a:spAutoFit/>
          </a:bodyPr>
          <a:lstStyle/>
          <a:p>
            <a:r>
              <a:rPr lang="zh-CN" altLang="en-US" sz="2300" b="1" dirty="0">
                <a:solidFill>
                  <a:srgbClr val="FF0000"/>
                </a:solidFill>
                <a:latin typeface="Times New Roman" panose="02020603050405020304" pitchFamily="18" charset="0"/>
                <a:cs typeface="Times New Roman" panose="02020603050405020304" pitchFamily="18" charset="0"/>
              </a:rPr>
              <a:t>几十纳米</a:t>
            </a:r>
          </a:p>
        </p:txBody>
      </p:sp>
      <p:sp>
        <p:nvSpPr>
          <p:cNvPr id="28" name="文本框 27">
            <a:extLst>
              <a:ext uri="{FF2B5EF4-FFF2-40B4-BE49-F238E27FC236}">
                <a16:creationId xmlns:a16="http://schemas.microsoft.com/office/drawing/2014/main" id="{874FD09A-1AAA-495A-B747-AC1BDB40AD4B}"/>
              </a:ext>
            </a:extLst>
          </p:cNvPr>
          <p:cNvSpPr txBox="1"/>
          <p:nvPr/>
        </p:nvSpPr>
        <p:spPr>
          <a:xfrm>
            <a:off x="6156176" y="3623012"/>
            <a:ext cx="1016625" cy="446276"/>
          </a:xfrm>
          <a:prstGeom prst="rect">
            <a:avLst/>
          </a:prstGeom>
          <a:noFill/>
        </p:spPr>
        <p:txBody>
          <a:bodyPr wrap="none" rtlCol="0">
            <a:spAutoFit/>
          </a:bodyPr>
          <a:lstStyle/>
          <a:p>
            <a:r>
              <a:rPr lang="en-US" altLang="zh-CN" sz="2300" b="1" dirty="0">
                <a:solidFill>
                  <a:srgbClr val="FF0000"/>
                </a:solidFill>
                <a:latin typeface="Times New Roman" panose="02020603050405020304" pitchFamily="18" charset="0"/>
                <a:cs typeface="Times New Roman" panose="02020603050405020304" pitchFamily="18" charset="0"/>
              </a:rPr>
              <a:t>&gt; 1000</a:t>
            </a:r>
            <a:endParaRPr lang="zh-CN" altLang="en-US" sz="2300" b="1" dirty="0">
              <a:solidFill>
                <a:srgbClr val="FF0000"/>
              </a:solidFill>
              <a:latin typeface="Times New Roman" panose="02020603050405020304" pitchFamily="18" charset="0"/>
              <a:cs typeface="Times New Roman" panose="02020603050405020304" pitchFamily="18" charset="0"/>
            </a:endParaRPr>
          </a:p>
        </p:txBody>
      </p:sp>
      <p:cxnSp>
        <p:nvCxnSpPr>
          <p:cNvPr id="31" name="直接连接符 30">
            <a:extLst>
              <a:ext uri="{FF2B5EF4-FFF2-40B4-BE49-F238E27FC236}">
                <a16:creationId xmlns:a16="http://schemas.microsoft.com/office/drawing/2014/main" id="{7A7732DE-1BE2-4494-B836-D2C53B66017F}"/>
              </a:ext>
            </a:extLst>
          </p:cNvPr>
          <p:cNvCxnSpPr>
            <a:cxnSpLocks/>
          </p:cNvCxnSpPr>
          <p:nvPr/>
        </p:nvCxnSpPr>
        <p:spPr>
          <a:xfrm>
            <a:off x="8100392" y="3728120"/>
            <a:ext cx="360040" cy="31039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BAEF0C7E-9E08-4BE1-ACEF-ED828B889F57}"/>
              </a:ext>
            </a:extLst>
          </p:cNvPr>
          <p:cNvSpPr txBox="1"/>
          <p:nvPr/>
        </p:nvSpPr>
        <p:spPr>
          <a:xfrm>
            <a:off x="6040008" y="4559116"/>
            <a:ext cx="1370888" cy="446276"/>
          </a:xfrm>
          <a:prstGeom prst="rect">
            <a:avLst/>
          </a:prstGeom>
          <a:noFill/>
        </p:spPr>
        <p:txBody>
          <a:bodyPr wrap="none" rtlCol="0">
            <a:spAutoFit/>
          </a:bodyPr>
          <a:lstStyle/>
          <a:p>
            <a:r>
              <a:rPr lang="zh-CN" altLang="en-US" sz="2300" b="1" dirty="0">
                <a:solidFill>
                  <a:srgbClr val="FF0000"/>
                </a:solidFill>
                <a:latin typeface="Times New Roman" panose="02020603050405020304" pitchFamily="18" charset="0"/>
                <a:cs typeface="Times New Roman" panose="02020603050405020304" pitchFamily="18" charset="0"/>
              </a:rPr>
              <a:t>几十纳米</a:t>
            </a:r>
          </a:p>
        </p:txBody>
      </p:sp>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5FD5FDCA-7096-4CB8-8287-131DE20B4E5D}"/>
                  </a:ext>
                </a:extLst>
              </p:cNvPr>
              <p:cNvSpPr txBox="1"/>
              <p:nvPr/>
            </p:nvSpPr>
            <p:spPr>
              <a:xfrm>
                <a:off x="7452320" y="4575666"/>
                <a:ext cx="1569660" cy="415498"/>
              </a:xfrm>
              <a:prstGeom prst="rect">
                <a:avLst/>
              </a:prstGeom>
              <a:noFill/>
            </p:spPr>
            <p:txBody>
              <a:bodyPr wrap="none" rtlCol="0">
                <a:spAutoFit/>
              </a:bodyPr>
              <a:lstStyle/>
              <a:p>
                <a14:m>
                  <m:oMath xmlns:m="http://schemas.openxmlformats.org/officeDocument/2006/math">
                    <m:r>
                      <a:rPr lang="en-US" altLang="zh-CN" sz="2100" b="1" i="1" dirty="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100" b="1" dirty="0">
                    <a:solidFill>
                      <a:schemeClr val="bg1"/>
                    </a:solidFill>
                    <a:latin typeface="Times New Roman" panose="02020603050405020304" pitchFamily="18" charset="0"/>
                    <a:cs typeface="Times New Roman" panose="02020603050405020304" pitchFamily="18" charset="0"/>
                  </a:rPr>
                  <a:t> 100 MHZ</a:t>
                </a:r>
                <a:endParaRPr lang="zh-CN" altLang="en-US" sz="2100" b="1"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35" name="文本框 34">
                <a:extLst>
                  <a:ext uri="{FF2B5EF4-FFF2-40B4-BE49-F238E27FC236}">
                    <a16:creationId xmlns:a16="http://schemas.microsoft.com/office/drawing/2014/main" id="{5FD5FDCA-7096-4CB8-8287-131DE20B4E5D}"/>
                  </a:ext>
                </a:extLst>
              </p:cNvPr>
              <p:cNvSpPr txBox="1">
                <a:spLocks noRot="1" noChangeAspect="1" noMove="1" noResize="1" noEditPoints="1" noAdjustHandles="1" noChangeArrowheads="1" noChangeShapeType="1" noTextEdit="1"/>
              </p:cNvSpPr>
              <p:nvPr/>
            </p:nvSpPr>
            <p:spPr>
              <a:xfrm>
                <a:off x="7452320" y="4575666"/>
                <a:ext cx="1569660" cy="415498"/>
              </a:xfrm>
              <a:prstGeom prst="rect">
                <a:avLst/>
              </a:prstGeom>
              <a:blipFill>
                <a:blip r:embed="rId3"/>
                <a:stretch>
                  <a:fillRect t="-10294" r="-3488" b="-27941"/>
                </a:stretch>
              </a:blipFill>
            </p:spPr>
            <p:txBody>
              <a:bodyPr/>
              <a:lstStyle/>
              <a:p>
                <a:r>
                  <a:rPr lang="zh-CN" altLang="en-US">
                    <a:noFill/>
                  </a:rPr>
                  <a:t> </a:t>
                </a:r>
              </a:p>
            </p:txBody>
          </p:sp>
        </mc:Fallback>
      </mc:AlternateContent>
      <p:sp>
        <p:nvSpPr>
          <p:cNvPr id="36" name="文本框 35">
            <a:extLst>
              <a:ext uri="{FF2B5EF4-FFF2-40B4-BE49-F238E27FC236}">
                <a16:creationId xmlns:a16="http://schemas.microsoft.com/office/drawing/2014/main" id="{581F9977-D667-47AC-A790-46FD6B5492A7}"/>
              </a:ext>
            </a:extLst>
          </p:cNvPr>
          <p:cNvSpPr txBox="1"/>
          <p:nvPr/>
        </p:nvSpPr>
        <p:spPr>
          <a:xfrm>
            <a:off x="4724296" y="5476002"/>
            <a:ext cx="567784" cy="446276"/>
          </a:xfrm>
          <a:prstGeom prst="rect">
            <a:avLst/>
          </a:prstGeom>
          <a:noFill/>
        </p:spPr>
        <p:txBody>
          <a:bodyPr wrap="none" rtlCol="0">
            <a:spAutoFit/>
          </a:bodyPr>
          <a:lstStyle/>
          <a:p>
            <a:r>
              <a:rPr lang="en-US" altLang="zh-CN" sz="2300" b="1" dirty="0">
                <a:solidFill>
                  <a:schemeClr val="bg1"/>
                </a:solidFill>
                <a:latin typeface="Times New Roman" panose="02020603050405020304" pitchFamily="18" charset="0"/>
                <a:cs typeface="Times New Roman" panose="02020603050405020304" pitchFamily="18" charset="0"/>
              </a:rPr>
              <a:t>≈ 5</a:t>
            </a:r>
            <a:endParaRPr lang="zh-CN" altLang="en-US" sz="2300" b="1" dirty="0">
              <a:solidFill>
                <a:schemeClr val="bg1"/>
              </a:solidFill>
              <a:latin typeface="Times New Roman" panose="02020603050405020304" pitchFamily="18" charset="0"/>
              <a:cs typeface="Times New Roman" panose="02020603050405020304" pitchFamily="18" charset="0"/>
            </a:endParaRPr>
          </a:p>
        </p:txBody>
      </p:sp>
      <p:sp>
        <p:nvSpPr>
          <p:cNvPr id="37" name="文本框 36">
            <a:extLst>
              <a:ext uri="{FF2B5EF4-FFF2-40B4-BE49-F238E27FC236}">
                <a16:creationId xmlns:a16="http://schemas.microsoft.com/office/drawing/2014/main" id="{3461DB4C-712C-407E-B863-5B87A233BCCB}"/>
              </a:ext>
            </a:extLst>
          </p:cNvPr>
          <p:cNvSpPr txBox="1"/>
          <p:nvPr/>
        </p:nvSpPr>
        <p:spPr>
          <a:xfrm>
            <a:off x="6486151" y="5476002"/>
            <a:ext cx="567784" cy="446276"/>
          </a:xfrm>
          <a:prstGeom prst="rect">
            <a:avLst/>
          </a:prstGeom>
          <a:noFill/>
        </p:spPr>
        <p:txBody>
          <a:bodyPr wrap="none" rtlCol="0">
            <a:spAutoFit/>
          </a:bodyPr>
          <a:lstStyle/>
          <a:p>
            <a:r>
              <a:rPr lang="en-US" altLang="zh-CN" sz="2300" b="1" dirty="0">
                <a:solidFill>
                  <a:srgbClr val="FF0000"/>
                </a:solidFill>
                <a:latin typeface="Times New Roman" panose="02020603050405020304" pitchFamily="18" charset="0"/>
                <a:cs typeface="Times New Roman" panose="02020603050405020304" pitchFamily="18" charset="0"/>
              </a:rPr>
              <a:t>≈ 3</a:t>
            </a:r>
            <a:endParaRPr lang="zh-CN" altLang="en-US" sz="2300" b="1" dirty="0">
              <a:solidFill>
                <a:srgbClr val="FF0000"/>
              </a:solidFill>
              <a:latin typeface="Times New Roman" panose="02020603050405020304" pitchFamily="18" charset="0"/>
              <a:cs typeface="Times New Roman" panose="02020603050405020304" pitchFamily="18" charset="0"/>
            </a:endParaRPr>
          </a:p>
        </p:txBody>
      </p:sp>
      <p:sp>
        <p:nvSpPr>
          <p:cNvPr id="38" name="文本框 37">
            <a:extLst>
              <a:ext uri="{FF2B5EF4-FFF2-40B4-BE49-F238E27FC236}">
                <a16:creationId xmlns:a16="http://schemas.microsoft.com/office/drawing/2014/main" id="{9BAC2851-F63B-4A6C-AC9B-56E3D1C78D1F}"/>
              </a:ext>
            </a:extLst>
          </p:cNvPr>
          <p:cNvSpPr txBox="1"/>
          <p:nvPr/>
        </p:nvSpPr>
        <p:spPr>
          <a:xfrm>
            <a:off x="8070327" y="5459452"/>
            <a:ext cx="715260" cy="446276"/>
          </a:xfrm>
          <a:prstGeom prst="rect">
            <a:avLst/>
          </a:prstGeom>
          <a:noFill/>
        </p:spPr>
        <p:txBody>
          <a:bodyPr wrap="none" rtlCol="0">
            <a:spAutoFit/>
          </a:bodyPr>
          <a:lstStyle/>
          <a:p>
            <a:r>
              <a:rPr lang="en-US" altLang="zh-CN" sz="2300" b="1" dirty="0">
                <a:solidFill>
                  <a:schemeClr val="bg1"/>
                </a:solidFill>
                <a:latin typeface="Times New Roman" panose="02020603050405020304" pitchFamily="18" charset="0"/>
                <a:cs typeface="Times New Roman" panose="02020603050405020304" pitchFamily="18" charset="0"/>
              </a:rPr>
              <a:t>≈ 20</a:t>
            </a:r>
            <a:endParaRPr lang="zh-CN" altLang="en-US" sz="2300" b="1" dirty="0">
              <a:solidFill>
                <a:schemeClr val="bg1"/>
              </a:solidFill>
              <a:latin typeface="Times New Roman" panose="02020603050405020304" pitchFamily="18" charset="0"/>
              <a:cs typeface="Times New Roman" panose="02020603050405020304" pitchFamily="18" charset="0"/>
            </a:endParaRPr>
          </a:p>
        </p:txBody>
      </p:sp>
      <p:sp>
        <p:nvSpPr>
          <p:cNvPr id="39" name="文本框 38">
            <a:extLst>
              <a:ext uri="{FF2B5EF4-FFF2-40B4-BE49-F238E27FC236}">
                <a16:creationId xmlns:a16="http://schemas.microsoft.com/office/drawing/2014/main" id="{63034DC8-5AFE-4794-985A-D40D2988CAB9}"/>
              </a:ext>
            </a:extLst>
          </p:cNvPr>
          <p:cNvSpPr txBox="1"/>
          <p:nvPr/>
        </p:nvSpPr>
        <p:spPr>
          <a:xfrm>
            <a:off x="2123728" y="5563398"/>
            <a:ext cx="2157963" cy="430887"/>
          </a:xfrm>
          <a:prstGeom prst="rect">
            <a:avLst/>
          </a:prstGeom>
          <a:noFill/>
        </p:spPr>
        <p:txBody>
          <a:bodyPr wrap="none" rtlCol="0">
            <a:spAutoFit/>
          </a:bodyPr>
          <a:lstStyle/>
          <a:p>
            <a:r>
              <a:rPr lang="en-US" altLang="zh-CN" sz="2200" b="1" dirty="0">
                <a:solidFill>
                  <a:srgbClr val="FF0000"/>
                </a:solidFill>
                <a:latin typeface="Times New Roman" panose="02020603050405020304" pitchFamily="18" charset="0"/>
                <a:cs typeface="Times New Roman" panose="02020603050405020304" pitchFamily="18" charset="0"/>
              </a:rPr>
              <a:t>≈ 3 (</a:t>
            </a:r>
            <a:r>
              <a:rPr lang="el-GR" altLang="zh-CN" sz="2200" b="1" i="1" dirty="0">
                <a:solidFill>
                  <a:srgbClr val="FF0000"/>
                </a:solidFill>
                <a:latin typeface="Times New Roman" panose="02020603050405020304" pitchFamily="18" charset="0"/>
                <a:cs typeface="Times New Roman" panose="02020603050405020304" pitchFamily="18" charset="0"/>
              </a:rPr>
              <a:t>λ</a:t>
            </a:r>
            <a:r>
              <a:rPr lang="en-US" altLang="zh-CN" sz="2200" b="1" baseline="-25000" dirty="0">
                <a:solidFill>
                  <a:srgbClr val="FF0000"/>
                </a:solidFill>
                <a:latin typeface="Times New Roman" panose="02020603050405020304" pitchFamily="18" charset="0"/>
                <a:cs typeface="Times New Roman" panose="02020603050405020304" pitchFamily="18" charset="0"/>
              </a:rPr>
              <a:t>p</a:t>
            </a:r>
            <a:r>
              <a:rPr lang="en-US" altLang="zh-CN" sz="2200" b="1" dirty="0">
                <a:solidFill>
                  <a:srgbClr val="FF0000"/>
                </a:solidFill>
                <a:latin typeface="Times New Roman" panose="02020603050405020304" pitchFamily="18" charset="0"/>
                <a:cs typeface="Times New Roman" panose="02020603050405020304" pitchFamily="18" charset="0"/>
              </a:rPr>
              <a:t>=0.98 </a:t>
            </a:r>
            <a:r>
              <a:rPr lang="el-GR" altLang="zh-CN" sz="2200" b="1" i="1" dirty="0">
                <a:solidFill>
                  <a:srgbClr val="FF0000"/>
                </a:solidFill>
                <a:latin typeface="Times New Roman" panose="02020603050405020304" pitchFamily="18" charset="0"/>
                <a:cs typeface="Times New Roman" panose="02020603050405020304" pitchFamily="18" charset="0"/>
              </a:rPr>
              <a:t>μ</a:t>
            </a:r>
            <a:r>
              <a:rPr lang="en-US" altLang="zh-CN" sz="2200" b="1" dirty="0">
                <a:solidFill>
                  <a:srgbClr val="FF0000"/>
                </a:solidFill>
                <a:latin typeface="Times New Roman" panose="02020603050405020304" pitchFamily="18" charset="0"/>
                <a:cs typeface="Times New Roman" panose="02020603050405020304" pitchFamily="18" charset="0"/>
              </a:rPr>
              <a:t>m)</a:t>
            </a:r>
            <a:endParaRPr lang="zh-CN" altLang="en-US" sz="2200" b="1" dirty="0">
              <a:solidFill>
                <a:srgbClr val="FF0000"/>
              </a:solidFill>
              <a:latin typeface="Times New Roman" panose="02020603050405020304" pitchFamily="18" charset="0"/>
              <a:cs typeface="Times New Roman" panose="02020603050405020304" pitchFamily="18" charset="0"/>
            </a:endParaRPr>
          </a:p>
        </p:txBody>
      </p:sp>
      <p:sp>
        <p:nvSpPr>
          <p:cNvPr id="40" name="文本框 39">
            <a:extLst>
              <a:ext uri="{FF2B5EF4-FFF2-40B4-BE49-F238E27FC236}">
                <a16:creationId xmlns:a16="http://schemas.microsoft.com/office/drawing/2014/main" id="{1D3EA9BC-E338-4035-9530-88FD25002BA3}"/>
              </a:ext>
            </a:extLst>
          </p:cNvPr>
          <p:cNvSpPr txBox="1"/>
          <p:nvPr/>
        </p:nvSpPr>
        <p:spPr>
          <a:xfrm>
            <a:off x="2326762" y="5171420"/>
            <a:ext cx="1931939" cy="430887"/>
          </a:xfrm>
          <a:prstGeom prst="rect">
            <a:avLst/>
          </a:prstGeom>
          <a:noFill/>
        </p:spPr>
        <p:txBody>
          <a:bodyPr wrap="none" rtlCol="0">
            <a:spAutoFit/>
          </a:bodyPr>
          <a:lstStyle/>
          <a:p>
            <a:r>
              <a:rPr lang="en-US" altLang="zh-CN" sz="2200" b="1" dirty="0">
                <a:solidFill>
                  <a:srgbClr val="FF0000"/>
                </a:solidFill>
                <a:latin typeface="Times New Roman" panose="02020603050405020304" pitchFamily="18" charset="0"/>
                <a:cs typeface="Times New Roman" panose="02020603050405020304" pitchFamily="18" charset="0"/>
              </a:rPr>
              <a:t>4 (</a:t>
            </a:r>
            <a:r>
              <a:rPr lang="el-GR" altLang="zh-CN" sz="2200" b="1" i="1" dirty="0">
                <a:solidFill>
                  <a:srgbClr val="FF0000"/>
                </a:solidFill>
                <a:latin typeface="Times New Roman" panose="02020603050405020304" pitchFamily="18" charset="0"/>
                <a:cs typeface="Times New Roman" panose="02020603050405020304" pitchFamily="18" charset="0"/>
              </a:rPr>
              <a:t>λ</a:t>
            </a:r>
            <a:r>
              <a:rPr lang="en-US" altLang="zh-CN" sz="2200" b="1" baseline="-25000" dirty="0">
                <a:solidFill>
                  <a:srgbClr val="FF0000"/>
                </a:solidFill>
                <a:latin typeface="Times New Roman" panose="02020603050405020304" pitchFamily="18" charset="0"/>
                <a:cs typeface="Times New Roman" panose="02020603050405020304" pitchFamily="18" charset="0"/>
              </a:rPr>
              <a:t>p</a:t>
            </a:r>
            <a:r>
              <a:rPr lang="en-US" altLang="zh-CN" sz="2200" b="1" dirty="0">
                <a:solidFill>
                  <a:srgbClr val="FF0000"/>
                </a:solidFill>
                <a:latin typeface="Times New Roman" panose="02020603050405020304" pitchFamily="18" charset="0"/>
                <a:cs typeface="Times New Roman" panose="02020603050405020304" pitchFamily="18" charset="0"/>
              </a:rPr>
              <a:t>=0.82 </a:t>
            </a:r>
            <a:r>
              <a:rPr lang="el-GR" altLang="zh-CN" sz="2200" b="1" i="1" dirty="0">
                <a:solidFill>
                  <a:srgbClr val="FF0000"/>
                </a:solidFill>
                <a:latin typeface="Times New Roman" panose="02020603050405020304" pitchFamily="18" charset="0"/>
                <a:cs typeface="Times New Roman" panose="02020603050405020304" pitchFamily="18" charset="0"/>
              </a:rPr>
              <a:t>μ</a:t>
            </a:r>
            <a:r>
              <a:rPr lang="en-US" altLang="zh-CN" sz="2200" b="1" dirty="0">
                <a:solidFill>
                  <a:srgbClr val="FF0000"/>
                </a:solidFill>
                <a:latin typeface="Times New Roman" panose="02020603050405020304" pitchFamily="18" charset="0"/>
                <a:cs typeface="Times New Roman" panose="02020603050405020304" pitchFamily="18" charset="0"/>
              </a:rPr>
              <a:t>m)</a:t>
            </a:r>
            <a:endParaRPr lang="zh-CN" altLang="en-US" sz="2200" b="1" dirty="0">
              <a:solidFill>
                <a:srgbClr val="FF0000"/>
              </a:solidFill>
              <a:latin typeface="Times New Roman" panose="02020603050405020304" pitchFamily="18" charset="0"/>
              <a:cs typeface="Times New Roman" panose="02020603050405020304" pitchFamily="18" charset="0"/>
            </a:endParaRPr>
          </a:p>
        </p:txBody>
      </p:sp>
      <p:sp>
        <p:nvSpPr>
          <p:cNvPr id="41" name="文本框 40">
            <a:extLst>
              <a:ext uri="{FF2B5EF4-FFF2-40B4-BE49-F238E27FC236}">
                <a16:creationId xmlns:a16="http://schemas.microsoft.com/office/drawing/2014/main" id="{2F2C1AA2-BC5D-42C6-9F30-3D09C58F811A}"/>
              </a:ext>
            </a:extLst>
          </p:cNvPr>
          <p:cNvSpPr txBox="1"/>
          <p:nvPr/>
        </p:nvSpPr>
        <p:spPr>
          <a:xfrm>
            <a:off x="2339752" y="5923438"/>
            <a:ext cx="1931939" cy="430887"/>
          </a:xfrm>
          <a:prstGeom prst="rect">
            <a:avLst/>
          </a:prstGeom>
          <a:noFill/>
        </p:spPr>
        <p:txBody>
          <a:bodyPr wrap="none" rtlCol="0">
            <a:spAutoFit/>
          </a:bodyPr>
          <a:lstStyle/>
          <a:p>
            <a:r>
              <a:rPr lang="en-US" altLang="zh-CN" sz="2200" b="1" dirty="0">
                <a:solidFill>
                  <a:srgbClr val="FF0000"/>
                </a:solidFill>
                <a:latin typeface="Times New Roman" panose="02020603050405020304" pitchFamily="18" charset="0"/>
                <a:cs typeface="Times New Roman" panose="02020603050405020304" pitchFamily="18" charset="0"/>
              </a:rPr>
              <a:t>4 (</a:t>
            </a:r>
            <a:r>
              <a:rPr lang="el-GR" altLang="zh-CN" sz="2200" b="1" i="1" dirty="0">
                <a:solidFill>
                  <a:srgbClr val="FF0000"/>
                </a:solidFill>
                <a:latin typeface="Times New Roman" panose="02020603050405020304" pitchFamily="18" charset="0"/>
                <a:cs typeface="Times New Roman" panose="02020603050405020304" pitchFamily="18" charset="0"/>
              </a:rPr>
              <a:t>λ</a:t>
            </a:r>
            <a:r>
              <a:rPr lang="en-US" altLang="zh-CN" sz="2200" b="1" baseline="-25000" dirty="0">
                <a:solidFill>
                  <a:srgbClr val="FF0000"/>
                </a:solidFill>
                <a:latin typeface="Times New Roman" panose="02020603050405020304" pitchFamily="18" charset="0"/>
                <a:cs typeface="Times New Roman" panose="02020603050405020304" pitchFamily="18" charset="0"/>
              </a:rPr>
              <a:t>p</a:t>
            </a:r>
            <a:r>
              <a:rPr lang="en-US" altLang="zh-CN" sz="2200" b="1" dirty="0">
                <a:solidFill>
                  <a:srgbClr val="FF0000"/>
                </a:solidFill>
                <a:latin typeface="Times New Roman" panose="02020603050405020304" pitchFamily="18" charset="0"/>
                <a:cs typeface="Times New Roman" panose="02020603050405020304" pitchFamily="18" charset="0"/>
              </a:rPr>
              <a:t>=1.48 </a:t>
            </a:r>
            <a:r>
              <a:rPr lang="el-GR" altLang="zh-CN" sz="2200" b="1" i="1" dirty="0">
                <a:solidFill>
                  <a:srgbClr val="FF0000"/>
                </a:solidFill>
                <a:latin typeface="Times New Roman" panose="02020603050405020304" pitchFamily="18" charset="0"/>
                <a:cs typeface="Times New Roman" panose="02020603050405020304" pitchFamily="18" charset="0"/>
              </a:rPr>
              <a:t>μ</a:t>
            </a:r>
            <a:r>
              <a:rPr lang="en-US" altLang="zh-CN" sz="2200" b="1" dirty="0">
                <a:solidFill>
                  <a:srgbClr val="FF0000"/>
                </a:solidFill>
                <a:latin typeface="Times New Roman" panose="02020603050405020304" pitchFamily="18" charset="0"/>
                <a:cs typeface="Times New Roman" panose="02020603050405020304" pitchFamily="18" charset="0"/>
              </a:rPr>
              <a:t>m)</a:t>
            </a:r>
            <a:endParaRPr lang="zh-CN" altLang="en-US" sz="2200" b="1" dirty="0">
              <a:solidFill>
                <a:srgbClr val="FF0000"/>
              </a:solidFill>
              <a:latin typeface="Times New Roman" panose="02020603050405020304" pitchFamily="18" charset="0"/>
              <a:cs typeface="Times New Roman" panose="02020603050405020304" pitchFamily="18" charset="0"/>
            </a:endParaRPr>
          </a:p>
        </p:txBody>
      </p:sp>
      <p:sp>
        <p:nvSpPr>
          <p:cNvPr id="42" name="文本框 41">
            <a:extLst>
              <a:ext uri="{FF2B5EF4-FFF2-40B4-BE49-F238E27FC236}">
                <a16:creationId xmlns:a16="http://schemas.microsoft.com/office/drawing/2014/main" id="{1E494A65-3577-4CEA-B2D2-93C97FE62F0A}"/>
              </a:ext>
            </a:extLst>
          </p:cNvPr>
          <p:cNvSpPr txBox="1"/>
          <p:nvPr/>
        </p:nvSpPr>
        <p:spPr>
          <a:xfrm>
            <a:off x="2555776" y="908720"/>
            <a:ext cx="3775970" cy="461665"/>
          </a:xfrm>
          <a:prstGeom prst="rect">
            <a:avLst/>
          </a:prstGeom>
          <a:noFill/>
        </p:spPr>
        <p:txBody>
          <a:bodyPr wrap="none" rtlCol="0">
            <a:spAutoFit/>
          </a:bodyPr>
          <a:lstStyle/>
          <a:p>
            <a:r>
              <a:rPr lang="en-US" altLang="zh-CN" sz="2400" b="1" i="1" dirty="0">
                <a:solidFill>
                  <a:srgbClr val="FFFF00"/>
                </a:solidFill>
                <a:latin typeface="Times New Roman" panose="02020603050405020304" pitchFamily="18" charset="0"/>
                <a:cs typeface="Times New Roman" panose="02020603050405020304" pitchFamily="18" charset="0"/>
              </a:rPr>
              <a:t>EDFA</a:t>
            </a:r>
            <a:r>
              <a:rPr lang="zh-CN" altLang="en-US" sz="2400" b="1" dirty="0">
                <a:latin typeface="Times New Roman" panose="02020603050405020304" pitchFamily="18" charset="0"/>
                <a:cs typeface="Times New Roman" panose="02020603050405020304" pitchFamily="18" charset="0"/>
              </a:rPr>
              <a:t>和</a:t>
            </a:r>
            <a:r>
              <a:rPr lang="en-US" altLang="zh-CN" sz="2400" b="1" i="1" dirty="0">
                <a:solidFill>
                  <a:srgbClr val="FFFF00"/>
                </a:solidFill>
                <a:latin typeface="Times New Roman" panose="02020603050405020304" pitchFamily="18" charset="0"/>
                <a:cs typeface="Times New Roman" panose="02020603050405020304" pitchFamily="18" charset="0"/>
              </a:rPr>
              <a:t>FRA</a:t>
            </a:r>
            <a:r>
              <a:rPr lang="zh-CN" altLang="en-US" sz="2400" b="1" dirty="0">
                <a:latin typeface="Times New Roman" panose="02020603050405020304" pitchFamily="18" charset="0"/>
                <a:cs typeface="Times New Roman" panose="02020603050405020304" pitchFamily="18" charset="0"/>
              </a:rPr>
              <a:t>整体性能更好</a:t>
            </a:r>
          </a:p>
        </p:txBody>
      </p:sp>
      <p:cxnSp>
        <p:nvCxnSpPr>
          <p:cNvPr id="43" name="直接连接符 42">
            <a:extLst>
              <a:ext uri="{FF2B5EF4-FFF2-40B4-BE49-F238E27FC236}">
                <a16:creationId xmlns:a16="http://schemas.microsoft.com/office/drawing/2014/main" id="{5016F1CC-05AF-4012-86BE-50531B4DD7C2}"/>
              </a:ext>
            </a:extLst>
          </p:cNvPr>
          <p:cNvCxnSpPr/>
          <p:nvPr/>
        </p:nvCxnSpPr>
        <p:spPr>
          <a:xfrm>
            <a:off x="251520" y="620688"/>
            <a:ext cx="403200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A5A64524-CD4F-459E-9B31-7528FEE0117E}"/>
              </a:ext>
            </a:extLst>
          </p:cNvPr>
          <p:cNvSpPr/>
          <p:nvPr/>
        </p:nvSpPr>
        <p:spPr>
          <a:xfrm>
            <a:off x="2510881" y="908720"/>
            <a:ext cx="3789311" cy="461665"/>
          </a:xfrm>
          <a:prstGeom prst="round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7693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111CE33-0EE9-4007-93AE-86439850AF2B}"/>
              </a:ext>
            </a:extLst>
          </p:cNvPr>
          <p:cNvSpPr>
            <a:spLocks noGrp="1"/>
          </p:cNvSpPr>
          <p:nvPr>
            <p:ph type="sldNum" sz="quarter" idx="12"/>
          </p:nvPr>
        </p:nvSpPr>
        <p:spPr/>
        <p:txBody>
          <a:bodyPr/>
          <a:lstStyle/>
          <a:p>
            <a:fld id="{530C7529-6778-48DA-B0AC-E81A47C3F9B3}" type="slidenum">
              <a:rPr lang="en-US" altLang="zh-CN" smtClean="0"/>
              <a:pPr/>
              <a:t>28</a:t>
            </a:fld>
            <a:endParaRPr lang="en-US" altLang="zh-CN"/>
          </a:p>
        </p:txBody>
      </p:sp>
      <p:sp>
        <p:nvSpPr>
          <p:cNvPr id="3" name="文本框 2">
            <a:extLst>
              <a:ext uri="{FF2B5EF4-FFF2-40B4-BE49-F238E27FC236}">
                <a16:creationId xmlns:a16="http://schemas.microsoft.com/office/drawing/2014/main" id="{63E0E30C-69CC-4BA8-9EFC-EB8720C38F3A}"/>
              </a:ext>
            </a:extLst>
          </p:cNvPr>
          <p:cNvSpPr txBox="1"/>
          <p:nvPr/>
        </p:nvSpPr>
        <p:spPr>
          <a:xfrm>
            <a:off x="323528" y="476672"/>
            <a:ext cx="1859805" cy="492443"/>
          </a:xfrm>
          <a:prstGeom prst="rect">
            <a:avLst/>
          </a:prstGeom>
          <a:noFill/>
        </p:spPr>
        <p:txBody>
          <a:bodyPr wrap="none" rtlCol="0">
            <a:spAutoFit/>
          </a:bodyPr>
          <a:lstStyle/>
          <a:p>
            <a:r>
              <a:rPr lang="zh-CN" altLang="en-US" sz="2600" b="1" dirty="0">
                <a:solidFill>
                  <a:srgbClr val="FFFF00"/>
                </a:solidFill>
                <a:latin typeface="Times New Roman" panose="02020603050405020304" pitchFamily="18" charset="0"/>
                <a:cs typeface="Times New Roman" panose="02020603050405020304" pitchFamily="18" charset="0"/>
              </a:rPr>
              <a:t>知识回顾：</a:t>
            </a:r>
          </a:p>
        </p:txBody>
      </p:sp>
      <p:sp>
        <p:nvSpPr>
          <p:cNvPr id="4" name="文本框 3">
            <a:extLst>
              <a:ext uri="{FF2B5EF4-FFF2-40B4-BE49-F238E27FC236}">
                <a16:creationId xmlns:a16="http://schemas.microsoft.com/office/drawing/2014/main" id="{3C71ED02-C1A0-412E-B487-76A96F5A1CDB}"/>
              </a:ext>
            </a:extLst>
          </p:cNvPr>
          <p:cNvSpPr txBox="1"/>
          <p:nvPr/>
        </p:nvSpPr>
        <p:spPr>
          <a:xfrm>
            <a:off x="539552" y="980728"/>
            <a:ext cx="4360489"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、光放大器的工作原理和类型</a:t>
            </a:r>
          </a:p>
        </p:txBody>
      </p:sp>
      <p:sp>
        <p:nvSpPr>
          <p:cNvPr id="5" name="文本框 4">
            <a:extLst>
              <a:ext uri="{FF2B5EF4-FFF2-40B4-BE49-F238E27FC236}">
                <a16:creationId xmlns:a16="http://schemas.microsoft.com/office/drawing/2014/main" id="{23DF0600-260C-46E9-92B0-4919EE3E4961}"/>
              </a:ext>
            </a:extLst>
          </p:cNvPr>
          <p:cNvSpPr txBox="1"/>
          <p:nvPr/>
        </p:nvSpPr>
        <p:spPr>
          <a:xfrm>
            <a:off x="1012559" y="1485945"/>
            <a:ext cx="7447873" cy="430887"/>
          </a:xfrm>
          <a:prstGeom prst="rect">
            <a:avLst/>
          </a:prstGeom>
          <a:noFill/>
        </p:spPr>
        <p:txBody>
          <a:bodyPr wrap="none" rtlCol="0">
            <a:spAutoFit/>
          </a:bodyPr>
          <a:lstStyle/>
          <a:p>
            <a:r>
              <a:rPr lang="zh-CN" altLang="en-US" sz="2200" b="1" dirty="0">
                <a:solidFill>
                  <a:srgbClr val="FFC000"/>
                </a:solidFill>
                <a:latin typeface="Times New Roman" panose="02020603050405020304" pitchFamily="18" charset="0"/>
                <a:cs typeface="Times New Roman" panose="02020603050405020304" pitchFamily="18" charset="0"/>
              </a:rPr>
              <a:t>半导体光放大器</a:t>
            </a:r>
            <a:r>
              <a:rPr lang="en-US" altLang="zh-CN" sz="2200" b="1" dirty="0">
                <a:solidFill>
                  <a:srgbClr val="FFC000"/>
                </a:solidFill>
                <a:latin typeface="Times New Roman" panose="02020603050405020304" pitchFamily="18" charset="0"/>
                <a:cs typeface="Times New Roman" panose="02020603050405020304" pitchFamily="18" charset="0"/>
              </a:rPr>
              <a:t>(</a:t>
            </a:r>
            <a:r>
              <a:rPr lang="en-US" altLang="zh-CN" sz="2200" b="1" i="1" dirty="0">
                <a:solidFill>
                  <a:srgbClr val="FFC000"/>
                </a:solidFill>
                <a:latin typeface="Times New Roman" panose="02020603050405020304" pitchFamily="18" charset="0"/>
                <a:cs typeface="Times New Roman" panose="02020603050405020304" pitchFamily="18" charset="0"/>
              </a:rPr>
              <a:t>SOA</a:t>
            </a:r>
            <a:r>
              <a:rPr lang="en-US" altLang="zh-CN" sz="2200" b="1" dirty="0">
                <a:solidFill>
                  <a:srgbClr val="FFC000"/>
                </a:solidFill>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a:t>
            </a:r>
            <a:r>
              <a:rPr lang="zh-CN" altLang="en-US" sz="2200" b="1" dirty="0">
                <a:solidFill>
                  <a:srgbClr val="FFC000"/>
                </a:solidFill>
                <a:latin typeface="Times New Roman" panose="02020603050405020304" pitchFamily="18" charset="0"/>
                <a:cs typeface="Times New Roman" panose="02020603050405020304" pitchFamily="18" charset="0"/>
              </a:rPr>
              <a:t>光纤型光放大器</a:t>
            </a:r>
            <a:r>
              <a:rPr lang="zh-CN" altLang="en-US" sz="2200" b="1" dirty="0">
                <a:latin typeface="Times New Roman" panose="02020603050405020304" pitchFamily="18" charset="0"/>
                <a:cs typeface="Times New Roman" panose="02020603050405020304" pitchFamily="18" charset="0"/>
              </a:rPr>
              <a:t>，</a:t>
            </a:r>
            <a:r>
              <a:rPr lang="zh-CN" altLang="en-US" sz="2200" b="1" dirty="0">
                <a:solidFill>
                  <a:srgbClr val="FFC000"/>
                </a:solidFill>
                <a:latin typeface="Times New Roman" panose="02020603050405020304" pitchFamily="18" charset="0"/>
                <a:cs typeface="Times New Roman" panose="02020603050405020304" pitchFamily="18" charset="0"/>
              </a:rPr>
              <a:t>掺杂光纤放大器</a:t>
            </a:r>
          </a:p>
        </p:txBody>
      </p:sp>
      <p:sp>
        <p:nvSpPr>
          <p:cNvPr id="6" name="文本框 5">
            <a:extLst>
              <a:ext uri="{FF2B5EF4-FFF2-40B4-BE49-F238E27FC236}">
                <a16:creationId xmlns:a16="http://schemas.microsoft.com/office/drawing/2014/main" id="{5F0B270D-EFD3-46AC-B9A7-8507E828BD7E}"/>
              </a:ext>
            </a:extLst>
          </p:cNvPr>
          <p:cNvSpPr txBox="1"/>
          <p:nvPr/>
        </p:nvSpPr>
        <p:spPr>
          <a:xfrm>
            <a:off x="539552" y="2103239"/>
            <a:ext cx="6072496"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、光放大器</a:t>
            </a:r>
            <a:r>
              <a:rPr lang="zh-CN" altLang="en-US" sz="2400" b="1" dirty="0">
                <a:solidFill>
                  <a:srgbClr val="FFC000"/>
                </a:solidFill>
                <a:latin typeface="Times New Roman" panose="02020603050405020304" pitchFamily="18" charset="0"/>
                <a:cs typeface="Times New Roman" panose="02020603050405020304" pitchFamily="18" charset="0"/>
              </a:rPr>
              <a:t>增益或放大系数</a:t>
            </a:r>
            <a:r>
              <a:rPr lang="en-US" altLang="zh-CN" sz="2400" b="1" dirty="0">
                <a:solidFill>
                  <a:srgbClr val="FFC000"/>
                </a:solidFill>
                <a:latin typeface="Times New Roman" panose="02020603050405020304" pitchFamily="18" charset="0"/>
                <a:cs typeface="Times New Roman" panose="02020603050405020304" pitchFamily="18" charset="0"/>
              </a:rPr>
              <a:t>(</a:t>
            </a:r>
            <a:r>
              <a:rPr lang="en-US" altLang="zh-CN" sz="2400" b="1" i="1" dirty="0">
                <a:solidFill>
                  <a:srgbClr val="FFC000"/>
                </a:solidFill>
                <a:latin typeface="Times New Roman" panose="02020603050405020304" pitchFamily="18" charset="0"/>
                <a:cs typeface="Times New Roman" panose="02020603050405020304" pitchFamily="18" charset="0"/>
              </a:rPr>
              <a:t>G</a:t>
            </a:r>
            <a:r>
              <a:rPr lang="en-US" altLang="zh-CN" sz="2400" b="1" dirty="0">
                <a:solidFill>
                  <a:srgbClr val="FFC000"/>
                </a:solidFill>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与</a:t>
            </a:r>
            <a:r>
              <a:rPr lang="zh-CN" altLang="en-US" sz="2400" b="1" dirty="0">
                <a:solidFill>
                  <a:srgbClr val="FFC000"/>
                </a:solidFill>
                <a:latin typeface="Times New Roman" panose="02020603050405020304" pitchFamily="18" charset="0"/>
                <a:cs typeface="Times New Roman" panose="02020603050405020304" pitchFamily="18" charset="0"/>
              </a:rPr>
              <a:t>带宽</a:t>
            </a:r>
            <a:r>
              <a:rPr lang="en-US" altLang="zh-CN" sz="2400" b="1" dirty="0">
                <a:solidFill>
                  <a:srgbClr val="FFC000"/>
                </a:solidFill>
                <a:latin typeface="Times New Roman" panose="02020603050405020304" pitchFamily="18" charset="0"/>
                <a:cs typeface="Times New Roman" panose="02020603050405020304" pitchFamily="18" charset="0"/>
              </a:rPr>
              <a:t>(</a:t>
            </a:r>
            <a:r>
              <a:rPr lang="en-US" altLang="zh-CN" sz="2400" b="1" i="1" dirty="0">
                <a:solidFill>
                  <a:srgbClr val="FFC000"/>
                </a:solidFill>
                <a:latin typeface="Times New Roman" panose="02020603050405020304" pitchFamily="18" charset="0"/>
                <a:cs typeface="Times New Roman" panose="02020603050405020304" pitchFamily="18" charset="0"/>
              </a:rPr>
              <a:t>∆</a:t>
            </a:r>
            <a:r>
              <a:rPr lang="en-US" altLang="zh-CN" sz="2400" b="1" i="1" dirty="0" err="1">
                <a:solidFill>
                  <a:srgbClr val="FFC000"/>
                </a:solidFill>
                <a:latin typeface="Times New Roman" panose="02020603050405020304" pitchFamily="18" charset="0"/>
                <a:cs typeface="Times New Roman" panose="02020603050405020304" pitchFamily="18" charset="0"/>
              </a:rPr>
              <a:t>v</a:t>
            </a:r>
            <a:r>
              <a:rPr lang="en-US" altLang="zh-CN" sz="2400" b="1" i="1" baseline="-25000" dirty="0" err="1">
                <a:solidFill>
                  <a:srgbClr val="FFC000"/>
                </a:solidFill>
                <a:latin typeface="Times New Roman" panose="02020603050405020304" pitchFamily="18" charset="0"/>
                <a:cs typeface="Times New Roman" panose="02020603050405020304" pitchFamily="18" charset="0"/>
              </a:rPr>
              <a:t>A</a:t>
            </a:r>
            <a:r>
              <a:rPr lang="en-US" altLang="zh-CN" sz="2400" b="1" dirty="0">
                <a:solidFill>
                  <a:srgbClr val="FFC000"/>
                </a:solidFill>
                <a:latin typeface="Times New Roman" panose="02020603050405020304" pitchFamily="18" charset="0"/>
                <a:cs typeface="Times New Roman" panose="02020603050405020304" pitchFamily="18" charset="0"/>
              </a:rPr>
              <a:t>)</a:t>
            </a:r>
            <a:endParaRPr lang="zh-CN" altLang="en-US" sz="2400" b="1" dirty="0">
              <a:solidFill>
                <a:srgbClr val="FFC000"/>
              </a:solidFill>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ED102DEA-BED7-4409-B6B2-3B29341CC8F0}"/>
              </a:ext>
            </a:extLst>
          </p:cNvPr>
          <p:cNvSpPr txBox="1"/>
          <p:nvPr/>
        </p:nvSpPr>
        <p:spPr>
          <a:xfrm>
            <a:off x="611560" y="4839543"/>
            <a:ext cx="3432350"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4</a:t>
            </a:r>
            <a:r>
              <a:rPr lang="zh-CN" altLang="en-US" sz="2400" b="1" dirty="0">
                <a:latin typeface="Times New Roman" panose="02020603050405020304" pitchFamily="18" charset="0"/>
                <a:cs typeface="Times New Roman" panose="02020603050405020304" pitchFamily="18" charset="0"/>
              </a:rPr>
              <a:t>、光放大器的噪声特性</a:t>
            </a:r>
          </a:p>
        </p:txBody>
      </p:sp>
      <p:pic>
        <p:nvPicPr>
          <p:cNvPr id="8" name="图片 7">
            <a:extLst>
              <a:ext uri="{FF2B5EF4-FFF2-40B4-BE49-F238E27FC236}">
                <a16:creationId xmlns:a16="http://schemas.microsoft.com/office/drawing/2014/main" id="{B178D440-1E05-4152-A1C0-D7ACD511CE22}"/>
              </a:ext>
            </a:extLst>
          </p:cNvPr>
          <p:cNvPicPr>
            <a:picLocks noChangeAspect="1"/>
          </p:cNvPicPr>
          <p:nvPr/>
        </p:nvPicPr>
        <p:blipFill>
          <a:blip r:embed="rId2"/>
          <a:stretch>
            <a:fillRect/>
          </a:stretch>
        </p:blipFill>
        <p:spPr>
          <a:xfrm>
            <a:off x="1122345" y="2636912"/>
            <a:ext cx="3377647" cy="900000"/>
          </a:xfrm>
          <a:prstGeom prst="rect">
            <a:avLst/>
          </a:prstGeom>
        </p:spPr>
      </p:pic>
      <p:sp>
        <p:nvSpPr>
          <p:cNvPr id="9" name="文本框 8">
            <a:extLst>
              <a:ext uri="{FF2B5EF4-FFF2-40B4-BE49-F238E27FC236}">
                <a16:creationId xmlns:a16="http://schemas.microsoft.com/office/drawing/2014/main" id="{6082086E-EC7A-43E4-8A29-8793F86BB79A}"/>
              </a:ext>
            </a:extLst>
          </p:cNvPr>
          <p:cNvSpPr txBox="1"/>
          <p:nvPr/>
        </p:nvSpPr>
        <p:spPr>
          <a:xfrm>
            <a:off x="611560" y="3645024"/>
            <a:ext cx="6848157"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3</a:t>
            </a:r>
            <a:r>
              <a:rPr lang="zh-CN" altLang="en-US" sz="2400" b="1" dirty="0">
                <a:latin typeface="Times New Roman" panose="02020603050405020304" pitchFamily="18" charset="0"/>
                <a:cs typeface="Times New Roman" panose="02020603050405020304" pitchFamily="18" charset="0"/>
              </a:rPr>
              <a:t>、光放大器的</a:t>
            </a:r>
            <a:r>
              <a:rPr lang="zh-CN" altLang="en-US" sz="2400" b="1" dirty="0">
                <a:solidFill>
                  <a:srgbClr val="FFC000"/>
                </a:solidFill>
                <a:latin typeface="Times New Roman" panose="02020603050405020304" pitchFamily="18" charset="0"/>
                <a:cs typeface="Times New Roman" panose="02020603050405020304" pitchFamily="18" charset="0"/>
              </a:rPr>
              <a:t>增益饱和</a:t>
            </a:r>
            <a:r>
              <a:rPr lang="en-US" altLang="zh-CN" sz="2400" b="1" dirty="0">
                <a:solidFill>
                  <a:srgbClr val="FFC000"/>
                </a:solidFill>
                <a:latin typeface="Times New Roman" panose="02020603050405020304" pitchFamily="18" charset="0"/>
                <a:cs typeface="Times New Roman" panose="02020603050405020304" pitchFamily="18" charset="0"/>
              </a:rPr>
              <a:t>(</a:t>
            </a:r>
            <a:r>
              <a:rPr lang="en-US" altLang="zh-CN" sz="2400" b="1" i="1" dirty="0">
                <a:solidFill>
                  <a:srgbClr val="FFC000"/>
                </a:solidFill>
                <a:latin typeface="Times New Roman" panose="02020603050405020304" pitchFamily="18" charset="0"/>
                <a:cs typeface="Times New Roman" panose="02020603050405020304" pitchFamily="18" charset="0"/>
              </a:rPr>
              <a:t>G</a:t>
            </a:r>
            <a:r>
              <a:rPr lang="en-US" altLang="zh-CN" sz="2400" b="1" dirty="0">
                <a:solidFill>
                  <a:srgbClr val="FFC000"/>
                </a:solidFill>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及</a:t>
            </a:r>
            <a:r>
              <a:rPr lang="zh-CN" altLang="en-US" sz="2400" b="1" dirty="0">
                <a:solidFill>
                  <a:srgbClr val="FFC000"/>
                </a:solidFill>
                <a:latin typeface="Times New Roman" panose="02020603050405020304" pitchFamily="18" charset="0"/>
                <a:cs typeface="Times New Roman" panose="02020603050405020304" pitchFamily="18" charset="0"/>
              </a:rPr>
              <a:t>饱和输出功率</a:t>
            </a:r>
            <a:r>
              <a:rPr lang="en-US" altLang="zh-CN" sz="2400" b="1" dirty="0">
                <a:solidFill>
                  <a:srgbClr val="FFC000"/>
                </a:solidFill>
                <a:latin typeface="Times New Roman" panose="02020603050405020304" pitchFamily="18" charset="0"/>
                <a:cs typeface="Times New Roman" panose="02020603050405020304" pitchFamily="18" charset="0"/>
              </a:rPr>
              <a:t>(</a:t>
            </a:r>
            <a:r>
              <a:rPr lang="en-US" altLang="zh-CN" sz="2400" b="1" i="1" dirty="0">
                <a:solidFill>
                  <a:srgbClr val="FFC000"/>
                </a:solidFill>
                <a:latin typeface="Times New Roman" panose="02020603050405020304" pitchFamily="18" charset="0"/>
                <a:cs typeface="Times New Roman" panose="02020603050405020304" pitchFamily="18" charset="0"/>
              </a:rPr>
              <a:t>P </a:t>
            </a:r>
            <a:r>
              <a:rPr lang="en-US" altLang="zh-CN" sz="2400" b="1" i="1" baseline="30000" dirty="0" err="1">
                <a:solidFill>
                  <a:srgbClr val="FFC000"/>
                </a:solidFill>
                <a:latin typeface="Times New Roman" panose="02020603050405020304" pitchFamily="18" charset="0"/>
                <a:cs typeface="Times New Roman" panose="02020603050405020304" pitchFamily="18" charset="0"/>
              </a:rPr>
              <a:t>s</a:t>
            </a:r>
            <a:r>
              <a:rPr lang="en-US" altLang="zh-CN" sz="2400" b="1" baseline="-25000" dirty="0" err="1">
                <a:solidFill>
                  <a:srgbClr val="FFC000"/>
                </a:solidFill>
                <a:latin typeface="Times New Roman" panose="02020603050405020304" pitchFamily="18" charset="0"/>
                <a:cs typeface="Times New Roman" panose="02020603050405020304" pitchFamily="18" charset="0"/>
              </a:rPr>
              <a:t>out</a:t>
            </a:r>
            <a:r>
              <a:rPr lang="en-US" altLang="zh-CN" sz="2400" b="1" dirty="0">
                <a:solidFill>
                  <a:srgbClr val="FFC000"/>
                </a:solidFill>
                <a:latin typeface="Times New Roman" panose="02020603050405020304" pitchFamily="18" charset="0"/>
                <a:cs typeface="Times New Roman" panose="02020603050405020304" pitchFamily="18" charset="0"/>
              </a:rPr>
              <a:t>)</a:t>
            </a:r>
          </a:p>
        </p:txBody>
      </p:sp>
      <p:pic>
        <p:nvPicPr>
          <p:cNvPr id="10" name="图片 9">
            <a:extLst>
              <a:ext uri="{FF2B5EF4-FFF2-40B4-BE49-F238E27FC236}">
                <a16:creationId xmlns:a16="http://schemas.microsoft.com/office/drawing/2014/main" id="{5F9A34A7-CBF7-4E71-8D3C-1DBFA8552E31}"/>
              </a:ext>
            </a:extLst>
          </p:cNvPr>
          <p:cNvPicPr>
            <a:picLocks noChangeAspect="1"/>
          </p:cNvPicPr>
          <p:nvPr/>
        </p:nvPicPr>
        <p:blipFill>
          <a:blip r:embed="rId3"/>
          <a:stretch>
            <a:fillRect/>
          </a:stretch>
        </p:blipFill>
        <p:spPr>
          <a:xfrm>
            <a:off x="1179309" y="5301312"/>
            <a:ext cx="1720728" cy="936000"/>
          </a:xfrm>
          <a:prstGeom prst="rect">
            <a:avLst/>
          </a:prstGeom>
        </p:spPr>
      </p:pic>
      <p:sp>
        <p:nvSpPr>
          <p:cNvPr id="11" name="文本框 10">
            <a:extLst>
              <a:ext uri="{FF2B5EF4-FFF2-40B4-BE49-F238E27FC236}">
                <a16:creationId xmlns:a16="http://schemas.microsoft.com/office/drawing/2014/main" id="{E98FB032-0058-43B6-A2BC-A81B144BE3BA}"/>
              </a:ext>
            </a:extLst>
          </p:cNvPr>
          <p:cNvSpPr txBox="1"/>
          <p:nvPr/>
        </p:nvSpPr>
        <p:spPr>
          <a:xfrm>
            <a:off x="4932040" y="2780928"/>
            <a:ext cx="1245854" cy="461665"/>
          </a:xfrm>
          <a:prstGeom prst="rect">
            <a:avLst/>
          </a:prstGeom>
          <a:noFill/>
        </p:spPr>
        <p:txBody>
          <a:bodyPr wrap="none" rtlCol="0">
            <a:spAutoFit/>
          </a:bodyPr>
          <a:lstStyle/>
          <a:p>
            <a:r>
              <a:rPr lang="zh-CN" altLang="en-US" sz="2400" b="1" i="1" dirty="0">
                <a:solidFill>
                  <a:srgbClr val="FFFF00"/>
                </a:solidFill>
                <a:latin typeface="Times New Roman" panose="02020603050405020304" pitchFamily="18" charset="0"/>
                <a:cs typeface="Times New Roman" panose="02020603050405020304" pitchFamily="18" charset="0"/>
              </a:rPr>
              <a:t>∆</a:t>
            </a:r>
            <a:r>
              <a:rPr lang="en-US" altLang="zh-CN" sz="2400" b="1" i="1" dirty="0" err="1">
                <a:solidFill>
                  <a:srgbClr val="FFFF00"/>
                </a:solidFill>
                <a:latin typeface="Times New Roman" panose="02020603050405020304" pitchFamily="18" charset="0"/>
                <a:cs typeface="Times New Roman" panose="02020603050405020304" pitchFamily="18" charset="0"/>
              </a:rPr>
              <a:t>v</a:t>
            </a:r>
            <a:r>
              <a:rPr lang="en-US" altLang="zh-CN" sz="2400" b="1" i="1" baseline="-25000" dirty="0" err="1">
                <a:solidFill>
                  <a:srgbClr val="FFFF00"/>
                </a:solidFill>
                <a:latin typeface="Times New Roman" panose="02020603050405020304" pitchFamily="18" charset="0"/>
                <a:cs typeface="Times New Roman" panose="02020603050405020304" pitchFamily="18" charset="0"/>
              </a:rPr>
              <a:t>A</a:t>
            </a:r>
            <a:r>
              <a:rPr lang="en-US" altLang="zh-CN" sz="2400" b="1" i="1" dirty="0">
                <a:solidFill>
                  <a:srgbClr val="FFFF00"/>
                </a:solidFill>
                <a:latin typeface="Times New Roman" panose="02020603050405020304" pitchFamily="18" charset="0"/>
                <a:cs typeface="Times New Roman" panose="02020603050405020304" pitchFamily="18" charset="0"/>
              </a:rPr>
              <a:t>&lt;∆v</a:t>
            </a:r>
            <a:r>
              <a:rPr lang="en-US" altLang="zh-CN" sz="2400" b="1" i="1" baseline="-25000" dirty="0">
                <a:solidFill>
                  <a:srgbClr val="FFFF00"/>
                </a:solidFill>
                <a:latin typeface="Times New Roman" panose="02020603050405020304" pitchFamily="18" charset="0"/>
                <a:cs typeface="Times New Roman" panose="02020603050405020304" pitchFamily="18" charset="0"/>
              </a:rPr>
              <a:t>g</a:t>
            </a:r>
            <a:endParaRPr lang="zh-CN" altLang="en-US" sz="2400" b="1" i="1" baseline="-25000" dirty="0">
              <a:solidFill>
                <a:srgbClr val="FFFF00"/>
              </a:solidFill>
              <a:latin typeface="Times New Roman" panose="02020603050405020304" pitchFamily="18" charset="0"/>
              <a:cs typeface="Times New Roman" panose="02020603050405020304" pitchFamily="18" charset="0"/>
            </a:endParaRPr>
          </a:p>
        </p:txBody>
      </p:sp>
      <p:pic>
        <p:nvPicPr>
          <p:cNvPr id="12" name="图片 11">
            <a:extLst>
              <a:ext uri="{FF2B5EF4-FFF2-40B4-BE49-F238E27FC236}">
                <a16:creationId xmlns:a16="http://schemas.microsoft.com/office/drawing/2014/main" id="{D5063D39-3B06-4DF2-B436-4FE3AC5A4222}"/>
              </a:ext>
            </a:extLst>
          </p:cNvPr>
          <p:cNvPicPr>
            <a:picLocks noChangeAspect="1"/>
          </p:cNvPicPr>
          <p:nvPr/>
        </p:nvPicPr>
        <p:blipFill>
          <a:blip r:embed="rId4"/>
          <a:stretch>
            <a:fillRect/>
          </a:stretch>
        </p:blipFill>
        <p:spPr>
          <a:xfrm>
            <a:off x="2835493" y="5373838"/>
            <a:ext cx="2312571" cy="684000"/>
          </a:xfrm>
          <a:prstGeom prst="rect">
            <a:avLst/>
          </a:prstGeom>
        </p:spPr>
      </p:pic>
      <p:sp>
        <p:nvSpPr>
          <p:cNvPr id="13" name="矩形: 圆角 12">
            <a:extLst>
              <a:ext uri="{FF2B5EF4-FFF2-40B4-BE49-F238E27FC236}">
                <a16:creationId xmlns:a16="http://schemas.microsoft.com/office/drawing/2014/main" id="{21A6D17B-7C24-458F-AA12-27353D6AAFB8}"/>
              </a:ext>
            </a:extLst>
          </p:cNvPr>
          <p:cNvSpPr/>
          <p:nvPr/>
        </p:nvSpPr>
        <p:spPr>
          <a:xfrm>
            <a:off x="4932040" y="2823319"/>
            <a:ext cx="1245854" cy="461665"/>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DFC035B2-10E6-481E-BD20-E5330881DEC2}"/>
              </a:ext>
            </a:extLst>
          </p:cNvPr>
          <p:cNvSpPr txBox="1"/>
          <p:nvPr/>
        </p:nvSpPr>
        <p:spPr>
          <a:xfrm>
            <a:off x="1055658" y="4150241"/>
            <a:ext cx="3876382" cy="430887"/>
          </a:xfrm>
          <a:prstGeom prst="rect">
            <a:avLst/>
          </a:prstGeom>
          <a:noFill/>
        </p:spPr>
        <p:txBody>
          <a:bodyPr wrap="none" rtlCol="0">
            <a:spAutoFit/>
          </a:bodyPr>
          <a:lstStyle/>
          <a:p>
            <a:r>
              <a:rPr lang="en-US" altLang="zh-CN" sz="2200" b="1" dirty="0">
                <a:latin typeface="+mn-ea"/>
                <a:ea typeface="+mn-ea"/>
                <a:cs typeface="Times New Roman" panose="02020603050405020304" pitchFamily="18" charset="0"/>
              </a:rPr>
              <a:t>(</a:t>
            </a:r>
            <a:r>
              <a:rPr lang="zh-CN" altLang="en-US" sz="2200" b="1" dirty="0">
                <a:latin typeface="+mn-ea"/>
                <a:ea typeface="+mn-ea"/>
                <a:cs typeface="Times New Roman" panose="02020603050405020304" pitchFamily="18" charset="0"/>
              </a:rPr>
              <a:t>增益</a:t>
            </a:r>
            <a:r>
              <a:rPr lang="zh-CN" altLang="en-US" sz="2200" b="1" dirty="0">
                <a:solidFill>
                  <a:srgbClr val="FFFF00"/>
                </a:solidFill>
                <a:latin typeface="+mn-ea"/>
                <a:ea typeface="+mn-ea"/>
                <a:cs typeface="Times New Roman" panose="02020603050405020304" pitchFamily="18" charset="0"/>
              </a:rPr>
              <a:t>大</a:t>
            </a:r>
            <a:r>
              <a:rPr lang="en-US" altLang="zh-CN" sz="2200" b="1" dirty="0">
                <a:latin typeface="+mn-ea"/>
                <a:ea typeface="+mn-ea"/>
                <a:cs typeface="Times New Roman" panose="02020603050405020304" pitchFamily="18" charset="0"/>
              </a:rPr>
              <a:t>/</a:t>
            </a:r>
            <a:r>
              <a:rPr lang="zh-CN" altLang="en-US" sz="2200" b="1" dirty="0">
                <a:solidFill>
                  <a:srgbClr val="FFC000"/>
                </a:solidFill>
                <a:latin typeface="+mn-ea"/>
                <a:ea typeface="+mn-ea"/>
                <a:cs typeface="Times New Roman" panose="02020603050405020304" pitchFamily="18" charset="0"/>
              </a:rPr>
              <a:t>小</a:t>
            </a:r>
            <a:r>
              <a:rPr lang="zh-CN" altLang="en-US" sz="2200" b="1" dirty="0">
                <a:latin typeface="+mn-ea"/>
                <a:ea typeface="+mn-ea"/>
                <a:cs typeface="Times New Roman" panose="02020603050405020304" pitchFamily="18" charset="0"/>
              </a:rPr>
              <a:t>，输出功率</a:t>
            </a:r>
            <a:r>
              <a:rPr lang="zh-CN" altLang="en-US" sz="2200" b="1" dirty="0">
                <a:solidFill>
                  <a:srgbClr val="FFC000"/>
                </a:solidFill>
                <a:latin typeface="+mn-ea"/>
                <a:ea typeface="+mn-ea"/>
                <a:cs typeface="Times New Roman" panose="02020603050405020304" pitchFamily="18" charset="0"/>
              </a:rPr>
              <a:t>小</a:t>
            </a:r>
            <a:r>
              <a:rPr lang="en-US" altLang="zh-CN" sz="2200" b="1" dirty="0">
                <a:latin typeface="+mn-ea"/>
                <a:ea typeface="+mn-ea"/>
                <a:cs typeface="Times New Roman" panose="02020603050405020304" pitchFamily="18" charset="0"/>
              </a:rPr>
              <a:t>/</a:t>
            </a:r>
            <a:r>
              <a:rPr lang="zh-CN" altLang="en-US" sz="2200" b="1" dirty="0">
                <a:solidFill>
                  <a:srgbClr val="FFFF00"/>
                </a:solidFill>
                <a:latin typeface="+mn-ea"/>
                <a:ea typeface="+mn-ea"/>
                <a:cs typeface="Times New Roman" panose="02020603050405020304" pitchFamily="18" charset="0"/>
              </a:rPr>
              <a:t>大</a:t>
            </a:r>
            <a:r>
              <a:rPr lang="en-US" altLang="zh-CN" sz="2200" b="1" dirty="0">
                <a:latin typeface="+mn-ea"/>
                <a:ea typeface="+mn-ea"/>
                <a:cs typeface="Times New Roman" panose="02020603050405020304" pitchFamily="18" charset="0"/>
              </a:rPr>
              <a:t>)</a:t>
            </a:r>
            <a:endParaRPr lang="zh-CN" altLang="en-US" sz="2200" b="1" dirty="0">
              <a:latin typeface="+mn-ea"/>
              <a:ea typeface="+mn-ea"/>
              <a:cs typeface="Times New Roman" panose="02020603050405020304" pitchFamily="18" charset="0"/>
            </a:endParaRPr>
          </a:p>
        </p:txBody>
      </p:sp>
    </p:spTree>
    <p:extLst>
      <p:ext uri="{BB962C8B-B14F-4D97-AF65-F5344CB8AC3E}">
        <p14:creationId xmlns:p14="http://schemas.microsoft.com/office/powerpoint/2010/main" val="335146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ppt_x"/>
                                          </p:val>
                                        </p:tav>
                                        <p:tav tm="100000">
                                          <p:val>
                                            <p:strVal val="#ppt_x"/>
                                          </p:val>
                                        </p:tav>
                                      </p:tavLst>
                                    </p:anim>
                                    <p:anim calcmode="lin" valueType="num">
                                      <p:cBhvr additive="base">
                                        <p:cTn id="4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1000"/>
                                        <p:tgtEl>
                                          <p:spTgt spid="7"/>
                                        </p:tgtEl>
                                      </p:cBhvr>
                                    </p:animEffect>
                                    <p:anim calcmode="lin" valueType="num">
                                      <p:cBhvr>
                                        <p:cTn id="47" dur="1000" fill="hold"/>
                                        <p:tgtEl>
                                          <p:spTgt spid="7"/>
                                        </p:tgtEl>
                                        <p:attrNameLst>
                                          <p:attrName>ppt_x</p:attrName>
                                        </p:attrNameLst>
                                      </p:cBhvr>
                                      <p:tavLst>
                                        <p:tav tm="0">
                                          <p:val>
                                            <p:strVal val="#ppt_x"/>
                                          </p:val>
                                        </p:tav>
                                        <p:tav tm="100000">
                                          <p:val>
                                            <p:strVal val="#ppt_x"/>
                                          </p:val>
                                        </p:tav>
                                      </p:tavLst>
                                    </p:anim>
                                    <p:anim calcmode="lin" valueType="num">
                                      <p:cBhvr>
                                        <p:cTn id="48" dur="1000" fill="hold"/>
                                        <p:tgtEl>
                                          <p:spTgt spid="7"/>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1000"/>
                                        <p:tgtEl>
                                          <p:spTgt spid="12"/>
                                        </p:tgtEl>
                                      </p:cBhvr>
                                    </p:animEffect>
                                    <p:anim calcmode="lin" valueType="num">
                                      <p:cBhvr>
                                        <p:cTn id="52" dur="1000" fill="hold"/>
                                        <p:tgtEl>
                                          <p:spTgt spid="12"/>
                                        </p:tgtEl>
                                        <p:attrNameLst>
                                          <p:attrName>ppt_x</p:attrName>
                                        </p:attrNameLst>
                                      </p:cBhvr>
                                      <p:tavLst>
                                        <p:tav tm="0">
                                          <p:val>
                                            <p:strVal val="#ppt_x"/>
                                          </p:val>
                                        </p:tav>
                                        <p:tav tm="100000">
                                          <p:val>
                                            <p:strVal val="#ppt_x"/>
                                          </p:val>
                                        </p:tav>
                                      </p:tavLst>
                                    </p:anim>
                                    <p:anim calcmode="lin" valueType="num">
                                      <p:cBhvr>
                                        <p:cTn id="53" dur="1000" fill="hold"/>
                                        <p:tgtEl>
                                          <p:spTgt spid="12"/>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1000"/>
                                        <p:tgtEl>
                                          <p:spTgt spid="10"/>
                                        </p:tgtEl>
                                      </p:cBhvr>
                                    </p:animEffect>
                                    <p:anim calcmode="lin" valueType="num">
                                      <p:cBhvr>
                                        <p:cTn id="57" dur="1000" fill="hold"/>
                                        <p:tgtEl>
                                          <p:spTgt spid="10"/>
                                        </p:tgtEl>
                                        <p:attrNameLst>
                                          <p:attrName>ppt_x</p:attrName>
                                        </p:attrNameLst>
                                      </p:cBhvr>
                                      <p:tavLst>
                                        <p:tav tm="0">
                                          <p:val>
                                            <p:strVal val="#ppt_x"/>
                                          </p:val>
                                        </p:tav>
                                        <p:tav tm="100000">
                                          <p:val>
                                            <p:strVal val="#ppt_x"/>
                                          </p:val>
                                        </p:tav>
                                      </p:tavLst>
                                    </p:anim>
                                    <p:anim calcmode="lin" valueType="num">
                                      <p:cBhvr>
                                        <p:cTn id="5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1" grpId="0"/>
      <p:bldP spid="13" grpId="0" animBg="1"/>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ChangeArrowheads="1"/>
          </p:cNvSpPr>
          <p:nvPr/>
        </p:nvSpPr>
        <p:spPr bwMode="auto">
          <a:xfrm>
            <a:off x="179512" y="188640"/>
            <a:ext cx="5572359"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700" b="1" dirty="0">
                <a:solidFill>
                  <a:srgbClr val="FFFF00"/>
                </a:solidFill>
                <a:latin typeface="Times New Roman" panose="02020603050405020304" pitchFamily="18" charset="0"/>
                <a:cs typeface="Times New Roman" panose="02020603050405020304" pitchFamily="18" charset="0"/>
              </a:rPr>
              <a:t>5.1.5 </a:t>
            </a:r>
            <a:r>
              <a:rPr lang="zh-CN" altLang="en-US" sz="2700" b="1" dirty="0">
                <a:solidFill>
                  <a:srgbClr val="FFFF00"/>
                </a:solidFill>
                <a:latin typeface="Times New Roman" panose="02020603050405020304" pitchFamily="18" charset="0"/>
                <a:cs typeface="Times New Roman" panose="02020603050405020304" pitchFamily="18" charset="0"/>
              </a:rPr>
              <a:t>光放大器在光波系统中的应用</a:t>
            </a:r>
            <a:r>
              <a:rPr lang="zh-CN" altLang="en-US" sz="2700" b="1" dirty="0">
                <a:latin typeface="Times New Roman" panose="02020603050405020304" pitchFamily="18" charset="0"/>
                <a:cs typeface="Times New Roman" panose="02020603050405020304" pitchFamily="18" charset="0"/>
              </a:rPr>
              <a:t> </a:t>
            </a:r>
          </a:p>
        </p:txBody>
      </p:sp>
      <p:sp>
        <p:nvSpPr>
          <p:cNvPr id="87044" name="Rectangle 4"/>
          <p:cNvSpPr>
            <a:spLocks noChangeArrowheads="1"/>
          </p:cNvSpPr>
          <p:nvPr/>
        </p:nvSpPr>
        <p:spPr bwMode="auto">
          <a:xfrm>
            <a:off x="683840" y="792000"/>
            <a:ext cx="7848600" cy="925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30000"/>
              </a:lnSpc>
            </a:pPr>
            <a:r>
              <a:rPr lang="zh-CN" altLang="en-US" sz="2200" b="1" dirty="0">
                <a:latin typeface="Times New Roman" panose="02020603050405020304" pitchFamily="18" charset="0"/>
                <a:cs typeface="Times New Roman" panose="02020603050405020304" pitchFamily="18" charset="0"/>
              </a:rPr>
              <a:t>光放大器具有</a:t>
            </a:r>
            <a:r>
              <a:rPr lang="zh-CN" altLang="en-US" sz="2200" b="1" dirty="0">
                <a:solidFill>
                  <a:srgbClr val="FFC000"/>
                </a:solidFill>
                <a:latin typeface="Times New Roman" panose="02020603050405020304" pitchFamily="18" charset="0"/>
                <a:cs typeface="Times New Roman" panose="02020603050405020304" pitchFamily="18" charset="0"/>
              </a:rPr>
              <a:t>高增益和高功率放大能力</a:t>
            </a:r>
            <a:r>
              <a:rPr lang="zh-CN" altLang="en-US" sz="2200" b="1" dirty="0">
                <a:latin typeface="Times New Roman" panose="02020603050405020304" pitchFamily="18" charset="0"/>
                <a:cs typeface="Times New Roman" panose="02020603050405020304" pitchFamily="18" charset="0"/>
              </a:rPr>
              <a:t>，在各种不同的光波通信系统中均可得到应用；图</a:t>
            </a:r>
            <a:r>
              <a:rPr lang="en-US" altLang="zh-CN" sz="2200" b="1" dirty="0">
                <a:latin typeface="Times New Roman" panose="02020603050405020304" pitchFamily="18" charset="0"/>
                <a:cs typeface="Times New Roman" panose="02020603050405020304" pitchFamily="18" charset="0"/>
              </a:rPr>
              <a:t>5.3</a:t>
            </a:r>
            <a:r>
              <a:rPr lang="zh-CN" altLang="en-US" sz="2200" b="1" dirty="0">
                <a:latin typeface="Times New Roman" panose="02020603050405020304" pitchFamily="18" charset="0"/>
                <a:cs typeface="Times New Roman" panose="02020603050405020304" pitchFamily="18" charset="0"/>
              </a:rPr>
              <a:t>展示了</a:t>
            </a:r>
            <a:r>
              <a:rPr lang="en-US" altLang="zh-CN" sz="2200" b="1" dirty="0">
                <a:latin typeface="Times New Roman" panose="02020603050405020304" pitchFamily="18" charset="0"/>
                <a:cs typeface="Times New Roman" panose="02020603050405020304" pitchFamily="18" charset="0"/>
              </a:rPr>
              <a:t>4</a:t>
            </a:r>
            <a:r>
              <a:rPr lang="zh-CN" altLang="en-US" sz="2200" b="1" dirty="0">
                <a:latin typeface="Times New Roman" panose="02020603050405020304" pitchFamily="18" charset="0"/>
                <a:cs typeface="Times New Roman" panose="02020603050405020304" pitchFamily="18" charset="0"/>
              </a:rPr>
              <a:t>种基本应用。 </a:t>
            </a:r>
          </a:p>
        </p:txBody>
      </p:sp>
      <p:pic>
        <p:nvPicPr>
          <p:cNvPr id="87045" name="Picture 5" descr="0503"/>
          <p:cNvPicPr>
            <a:picLocks noChangeAspect="1" noChangeArrowheads="1"/>
          </p:cNvPicPr>
          <p:nvPr/>
        </p:nvPicPr>
        <p:blipFill>
          <a:blip r:embed="rId3" cstate="print">
            <a:extLst>
              <a:ext uri="{28A0092B-C50C-407E-A947-70E740481C1C}">
                <a14:useLocalDpi xmlns:a14="http://schemas.microsoft.com/office/drawing/2010/main" val="0"/>
              </a:ext>
            </a:extLst>
          </a:blip>
          <a:srcRect l="25700" r="27150"/>
          <a:stretch>
            <a:fillRect/>
          </a:stretch>
        </p:blipFill>
        <p:spPr bwMode="auto">
          <a:xfrm>
            <a:off x="1043608" y="1916832"/>
            <a:ext cx="4464496" cy="4043801"/>
          </a:xfrm>
          <a:prstGeom prst="rect">
            <a:avLst/>
          </a:prstGeom>
          <a:noFill/>
          <a:extLst>
            <a:ext uri="{909E8E84-426E-40DD-AFC4-6F175D3DCCD1}">
              <a14:hiddenFill xmlns:a14="http://schemas.microsoft.com/office/drawing/2010/main">
                <a:solidFill>
                  <a:srgbClr val="FFFFFF"/>
                </a:solidFill>
              </a14:hiddenFill>
            </a:ext>
          </a:extLst>
        </p:spPr>
      </p:pic>
      <p:sp>
        <p:nvSpPr>
          <p:cNvPr id="87046" name="Rectangle 6"/>
          <p:cNvSpPr>
            <a:spLocks noChangeArrowheads="1"/>
          </p:cNvSpPr>
          <p:nvPr/>
        </p:nvSpPr>
        <p:spPr bwMode="auto">
          <a:xfrm>
            <a:off x="1259632" y="6011996"/>
            <a:ext cx="53288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CN" altLang="en-US" dirty="0">
                <a:latin typeface="Times New Roman" panose="02020603050405020304" pitchFamily="18" charset="0"/>
                <a:cs typeface="Times New Roman" panose="02020603050405020304" pitchFamily="18" charset="0"/>
              </a:rPr>
              <a:t>图</a:t>
            </a:r>
            <a:r>
              <a:rPr lang="en-US" altLang="zh-CN" dirty="0">
                <a:latin typeface="Times New Roman" panose="02020603050405020304" pitchFamily="18" charset="0"/>
                <a:cs typeface="Times New Roman" panose="02020603050405020304" pitchFamily="18" charset="0"/>
              </a:rPr>
              <a:t>5.3</a:t>
            </a:r>
            <a:r>
              <a:rPr lang="zh-CN" altLang="en-US" dirty="0">
                <a:latin typeface="Times New Roman" panose="02020603050405020304" pitchFamily="18" charset="0"/>
                <a:cs typeface="Times New Roman" panose="02020603050405020304" pitchFamily="18" charset="0"/>
              </a:rPr>
              <a:t>光放大器在光波系统中的可能应用 </a:t>
            </a:r>
          </a:p>
        </p:txBody>
      </p:sp>
      <p:sp>
        <p:nvSpPr>
          <p:cNvPr id="2" name="灯片编号占位符 1">
            <a:extLst>
              <a:ext uri="{FF2B5EF4-FFF2-40B4-BE49-F238E27FC236}">
                <a16:creationId xmlns:a16="http://schemas.microsoft.com/office/drawing/2014/main" id="{9514A2FE-26B2-4C6B-8051-96F00C4055A3}"/>
              </a:ext>
            </a:extLst>
          </p:cNvPr>
          <p:cNvSpPr>
            <a:spLocks noGrp="1"/>
          </p:cNvSpPr>
          <p:nvPr>
            <p:ph type="sldNum" sz="quarter" idx="12"/>
          </p:nvPr>
        </p:nvSpPr>
        <p:spPr/>
        <p:txBody>
          <a:bodyPr/>
          <a:lstStyle/>
          <a:p>
            <a:fld id="{530C7529-6778-48DA-B0AC-E81A47C3F9B3}" type="slidenum">
              <a:rPr lang="en-US" altLang="zh-CN" smtClean="0"/>
              <a:pPr/>
              <a:t>29</a:t>
            </a:fld>
            <a:endParaRPr lang="en-US" altLang="zh-CN"/>
          </a:p>
        </p:txBody>
      </p:sp>
      <p:sp>
        <p:nvSpPr>
          <p:cNvPr id="3" name="文本框 2">
            <a:extLst>
              <a:ext uri="{FF2B5EF4-FFF2-40B4-BE49-F238E27FC236}">
                <a16:creationId xmlns:a16="http://schemas.microsoft.com/office/drawing/2014/main" id="{5D20ACAD-9E6F-4877-8429-9C5E397D96F9}"/>
              </a:ext>
            </a:extLst>
          </p:cNvPr>
          <p:cNvSpPr txBox="1"/>
          <p:nvPr/>
        </p:nvSpPr>
        <p:spPr>
          <a:xfrm>
            <a:off x="5652120" y="2129277"/>
            <a:ext cx="2169184" cy="459741"/>
          </a:xfrm>
          <a:prstGeom prst="rect">
            <a:avLst/>
          </a:prstGeom>
          <a:noFill/>
        </p:spPr>
        <p:txBody>
          <a:bodyPr wrap="none" rtlCol="0">
            <a:spAutoFit/>
          </a:bodyPr>
          <a:lstStyle/>
          <a:p>
            <a:pPr>
              <a:lnSpc>
                <a:spcPct val="120000"/>
              </a:lnSpc>
            </a:pPr>
            <a:r>
              <a:rPr lang="zh-CN" altLang="en-US" sz="2200" b="1" dirty="0">
                <a:solidFill>
                  <a:srgbClr val="FFFF00"/>
                </a:solidFill>
                <a:latin typeface="Times New Roman" panose="02020603050405020304" pitchFamily="18" charset="0"/>
                <a:cs typeface="Times New Roman" panose="02020603050405020304" pitchFamily="18" charset="0"/>
              </a:rPr>
              <a:t> </a:t>
            </a:r>
            <a:r>
              <a:rPr lang="en-US" altLang="zh-CN" sz="2200" b="1" dirty="0">
                <a:solidFill>
                  <a:srgbClr val="FFFF00"/>
                </a:solidFill>
                <a:latin typeface="Times New Roman" panose="02020603050405020304" pitchFamily="18" charset="0"/>
                <a:cs typeface="Times New Roman" panose="02020603050405020304" pitchFamily="18" charset="0"/>
              </a:rPr>
              <a:t>(1) </a:t>
            </a:r>
            <a:r>
              <a:rPr lang="zh-CN" altLang="en-US" sz="2200" b="1" dirty="0">
                <a:solidFill>
                  <a:srgbClr val="FFFF00"/>
                </a:solidFill>
                <a:latin typeface="Times New Roman" panose="02020603050405020304" pitchFamily="18" charset="0"/>
                <a:cs typeface="Times New Roman" panose="02020603050405020304" pitchFamily="18" charset="0"/>
              </a:rPr>
              <a:t>在线放大器</a:t>
            </a:r>
            <a:r>
              <a:rPr lang="en-US" altLang="zh-CN" sz="2200" b="1" dirty="0">
                <a:solidFill>
                  <a:srgbClr val="FFFF00"/>
                </a:solidFill>
                <a:latin typeface="Times New Roman" panose="02020603050405020304" pitchFamily="18" charset="0"/>
                <a:cs typeface="Times New Roman" panose="02020603050405020304" pitchFamily="18" charset="0"/>
              </a:rPr>
              <a:t>;</a:t>
            </a:r>
            <a:endParaRPr lang="zh-CN" altLang="en-US" sz="2200" b="1" dirty="0">
              <a:solidFill>
                <a:srgbClr val="FFFF00"/>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336BB62D-69E6-49EE-828A-51CA8AF9F74E}"/>
              </a:ext>
            </a:extLst>
          </p:cNvPr>
          <p:cNvSpPr txBox="1"/>
          <p:nvPr/>
        </p:nvSpPr>
        <p:spPr>
          <a:xfrm>
            <a:off x="5652120" y="3212976"/>
            <a:ext cx="2169184" cy="459741"/>
          </a:xfrm>
          <a:prstGeom prst="rect">
            <a:avLst/>
          </a:prstGeom>
          <a:noFill/>
        </p:spPr>
        <p:txBody>
          <a:bodyPr wrap="none" rtlCol="0">
            <a:spAutoFit/>
          </a:bodyPr>
          <a:lstStyle/>
          <a:p>
            <a:pPr>
              <a:lnSpc>
                <a:spcPct val="120000"/>
              </a:lnSpc>
            </a:pPr>
            <a:r>
              <a:rPr lang="zh-CN" altLang="en-US" sz="2200" b="1" dirty="0">
                <a:solidFill>
                  <a:srgbClr val="FFFF00"/>
                </a:solidFill>
                <a:latin typeface="Times New Roman" panose="02020603050405020304" pitchFamily="18" charset="0"/>
                <a:cs typeface="Times New Roman" panose="02020603050405020304" pitchFamily="18" charset="0"/>
              </a:rPr>
              <a:t> </a:t>
            </a:r>
            <a:r>
              <a:rPr lang="en-US" altLang="zh-CN" sz="2200" b="1" dirty="0">
                <a:solidFill>
                  <a:srgbClr val="FFFF00"/>
                </a:solidFill>
                <a:latin typeface="Times New Roman" panose="02020603050405020304" pitchFamily="18" charset="0"/>
                <a:cs typeface="Times New Roman" panose="02020603050405020304" pitchFamily="18" charset="0"/>
              </a:rPr>
              <a:t>(2) </a:t>
            </a:r>
            <a:r>
              <a:rPr lang="zh-CN" altLang="en-US" sz="2200" b="1" dirty="0">
                <a:solidFill>
                  <a:srgbClr val="FFFF00"/>
                </a:solidFill>
                <a:latin typeface="Times New Roman" panose="02020603050405020304" pitchFamily="18" charset="0"/>
                <a:cs typeface="Times New Roman" panose="02020603050405020304" pitchFamily="18" charset="0"/>
              </a:rPr>
              <a:t>功率放大器</a:t>
            </a:r>
            <a:r>
              <a:rPr lang="en-US" altLang="zh-CN" sz="2200" b="1" dirty="0">
                <a:solidFill>
                  <a:srgbClr val="FFFF00"/>
                </a:solidFill>
                <a:latin typeface="Times New Roman" panose="02020603050405020304" pitchFamily="18" charset="0"/>
                <a:cs typeface="Times New Roman" panose="02020603050405020304" pitchFamily="18" charset="0"/>
              </a:rPr>
              <a:t>;</a:t>
            </a:r>
            <a:endParaRPr lang="zh-CN" altLang="en-US" sz="2200" b="1" dirty="0">
              <a:solidFill>
                <a:srgbClr val="FFFF00"/>
              </a:solidFill>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C587447D-722F-4FA4-87EA-60A90F3B03D9}"/>
              </a:ext>
            </a:extLst>
          </p:cNvPr>
          <p:cNvSpPr txBox="1"/>
          <p:nvPr/>
        </p:nvSpPr>
        <p:spPr>
          <a:xfrm>
            <a:off x="5652120" y="4149080"/>
            <a:ext cx="2169184" cy="459741"/>
          </a:xfrm>
          <a:prstGeom prst="rect">
            <a:avLst/>
          </a:prstGeom>
          <a:noFill/>
        </p:spPr>
        <p:txBody>
          <a:bodyPr wrap="none" rtlCol="0">
            <a:spAutoFit/>
          </a:bodyPr>
          <a:lstStyle/>
          <a:p>
            <a:pPr>
              <a:lnSpc>
                <a:spcPct val="120000"/>
              </a:lnSpc>
            </a:pPr>
            <a:r>
              <a:rPr lang="zh-CN" altLang="en-US" sz="2200" b="1" dirty="0">
                <a:solidFill>
                  <a:srgbClr val="FFFF00"/>
                </a:solidFill>
                <a:latin typeface="Times New Roman" panose="02020603050405020304" pitchFamily="18" charset="0"/>
                <a:cs typeface="Times New Roman" panose="02020603050405020304" pitchFamily="18" charset="0"/>
              </a:rPr>
              <a:t> </a:t>
            </a:r>
            <a:r>
              <a:rPr lang="en-US" altLang="zh-CN" sz="2200" b="1" dirty="0">
                <a:solidFill>
                  <a:srgbClr val="FFFF00"/>
                </a:solidFill>
                <a:latin typeface="Times New Roman" panose="02020603050405020304" pitchFamily="18" charset="0"/>
                <a:cs typeface="Times New Roman" panose="02020603050405020304" pitchFamily="18" charset="0"/>
              </a:rPr>
              <a:t>(3) </a:t>
            </a:r>
            <a:r>
              <a:rPr lang="zh-CN" altLang="en-US" sz="2200" b="1" dirty="0">
                <a:solidFill>
                  <a:srgbClr val="FFFF00"/>
                </a:solidFill>
                <a:latin typeface="Times New Roman" panose="02020603050405020304" pitchFamily="18" charset="0"/>
                <a:cs typeface="Times New Roman" panose="02020603050405020304" pitchFamily="18" charset="0"/>
              </a:rPr>
              <a:t>前置放大器</a:t>
            </a:r>
            <a:r>
              <a:rPr lang="en-US" altLang="zh-CN" sz="2200" b="1" dirty="0">
                <a:solidFill>
                  <a:srgbClr val="FFFF00"/>
                </a:solidFill>
                <a:latin typeface="Times New Roman" panose="02020603050405020304" pitchFamily="18" charset="0"/>
                <a:cs typeface="Times New Roman" panose="02020603050405020304" pitchFamily="18" charset="0"/>
              </a:rPr>
              <a:t>;</a:t>
            </a:r>
            <a:endParaRPr lang="zh-CN" altLang="en-US" sz="2200" b="1" dirty="0">
              <a:solidFill>
                <a:srgbClr val="FFFF00"/>
              </a:solidFill>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A7E2455F-01E6-4B5D-8680-763DB689AF95}"/>
              </a:ext>
            </a:extLst>
          </p:cNvPr>
          <p:cNvSpPr txBox="1"/>
          <p:nvPr/>
        </p:nvSpPr>
        <p:spPr>
          <a:xfrm>
            <a:off x="5652120" y="5085184"/>
            <a:ext cx="3020379" cy="459741"/>
          </a:xfrm>
          <a:prstGeom prst="rect">
            <a:avLst/>
          </a:prstGeom>
          <a:noFill/>
        </p:spPr>
        <p:txBody>
          <a:bodyPr wrap="none" rtlCol="0">
            <a:spAutoFit/>
          </a:bodyPr>
          <a:lstStyle/>
          <a:p>
            <a:pPr>
              <a:lnSpc>
                <a:spcPct val="120000"/>
              </a:lnSpc>
            </a:pPr>
            <a:r>
              <a:rPr lang="zh-CN" altLang="en-US" sz="2200" b="1" dirty="0">
                <a:solidFill>
                  <a:srgbClr val="FFFF00"/>
                </a:solidFill>
                <a:latin typeface="Times New Roman" panose="02020603050405020304" pitchFamily="18" charset="0"/>
                <a:cs typeface="Times New Roman" panose="02020603050405020304" pitchFamily="18" charset="0"/>
              </a:rPr>
              <a:t> </a:t>
            </a:r>
            <a:r>
              <a:rPr lang="en-US" altLang="zh-CN" sz="2200" b="1" dirty="0">
                <a:solidFill>
                  <a:srgbClr val="FFFF00"/>
                </a:solidFill>
                <a:latin typeface="Times New Roman" panose="02020603050405020304" pitchFamily="18" charset="0"/>
                <a:cs typeface="Times New Roman" panose="02020603050405020304" pitchFamily="18" charset="0"/>
              </a:rPr>
              <a:t>(4) </a:t>
            </a:r>
            <a:r>
              <a:rPr lang="zh-CN" altLang="en-US" sz="2200" b="1" dirty="0">
                <a:solidFill>
                  <a:srgbClr val="FFFF00"/>
                </a:solidFill>
                <a:latin typeface="Times New Roman" panose="02020603050405020304" pitchFamily="18" charset="0"/>
                <a:cs typeface="Times New Roman" panose="02020603050405020304" pitchFamily="18" charset="0"/>
              </a:rPr>
              <a:t>局域网功率放大器</a:t>
            </a:r>
            <a:r>
              <a:rPr lang="en-US" altLang="zh-CN" sz="2200" b="1" dirty="0">
                <a:solidFill>
                  <a:srgbClr val="FFFF00"/>
                </a:solidFill>
                <a:latin typeface="Times New Roman" panose="02020603050405020304" pitchFamily="18" charset="0"/>
                <a:cs typeface="Times New Roman" panose="02020603050405020304" pitchFamily="18" charset="0"/>
              </a:rPr>
              <a:t>;</a:t>
            </a:r>
            <a:endParaRPr lang="zh-CN" altLang="en-US" sz="2200" b="1" dirty="0">
              <a:solidFill>
                <a:srgbClr val="FFFF00"/>
              </a:solidFill>
              <a:latin typeface="Times New Roman" panose="02020603050405020304" pitchFamily="18" charset="0"/>
              <a:cs typeface="Times New Roman" panose="02020603050405020304" pitchFamily="18" charset="0"/>
            </a:endParaRPr>
          </a:p>
        </p:txBody>
      </p:sp>
      <p:cxnSp>
        <p:nvCxnSpPr>
          <p:cNvPr id="14" name="直接连接符 13">
            <a:extLst>
              <a:ext uri="{FF2B5EF4-FFF2-40B4-BE49-F238E27FC236}">
                <a16:creationId xmlns:a16="http://schemas.microsoft.com/office/drawing/2014/main" id="{CE26A7A0-EE5E-4D4F-AD2B-33E3D0495CF1}"/>
              </a:ext>
            </a:extLst>
          </p:cNvPr>
          <p:cNvCxnSpPr/>
          <p:nvPr/>
        </p:nvCxnSpPr>
        <p:spPr>
          <a:xfrm>
            <a:off x="251520" y="620688"/>
            <a:ext cx="525600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12CCDF1F-5E0E-4262-AC56-53D4AFE27BE0}"/>
              </a:ext>
            </a:extLst>
          </p:cNvPr>
          <p:cNvSpPr>
            <a:spLocks noChangeAspect="1"/>
          </p:cNvSpPr>
          <p:nvPr/>
        </p:nvSpPr>
        <p:spPr>
          <a:xfrm>
            <a:off x="467544" y="980728"/>
            <a:ext cx="216000" cy="21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7045"/>
                                        </p:tgtEl>
                                        <p:attrNameLst>
                                          <p:attrName>style.visibility</p:attrName>
                                        </p:attrNameLst>
                                      </p:cBhvr>
                                      <p:to>
                                        <p:strVal val="visible"/>
                                      </p:to>
                                    </p:set>
                                    <p:animEffect transition="in" filter="blinds(horizontal)">
                                      <p:cBhvr>
                                        <p:cTn id="7" dur="500"/>
                                        <p:tgtEl>
                                          <p:spTgt spid="8704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7046"/>
                                        </p:tgtEl>
                                        <p:attrNameLst>
                                          <p:attrName>style.visibility</p:attrName>
                                        </p:attrNameLst>
                                      </p:cBhvr>
                                      <p:to>
                                        <p:strVal val="visible"/>
                                      </p:to>
                                    </p:set>
                                    <p:animEffect transition="in" filter="blinds(horizontal)">
                                      <p:cBhvr>
                                        <p:cTn id="10" dur="500"/>
                                        <p:tgtEl>
                                          <p:spTgt spid="87046"/>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1000"/>
                                        <p:tgtEl>
                                          <p:spTgt spid="13"/>
                                        </p:tgtEl>
                                      </p:cBhvr>
                                    </p:animEffect>
                                    <p:anim calcmode="lin" valueType="num">
                                      <p:cBhvr>
                                        <p:cTn id="37" dur="1000" fill="hold"/>
                                        <p:tgtEl>
                                          <p:spTgt spid="13"/>
                                        </p:tgtEl>
                                        <p:attrNameLst>
                                          <p:attrName>ppt_x</p:attrName>
                                        </p:attrNameLst>
                                      </p:cBhvr>
                                      <p:tavLst>
                                        <p:tav tm="0">
                                          <p:val>
                                            <p:strVal val="#ppt_x"/>
                                          </p:val>
                                        </p:tav>
                                        <p:tav tm="100000">
                                          <p:val>
                                            <p:strVal val="#ppt_x"/>
                                          </p:val>
                                        </p:tav>
                                      </p:tavLst>
                                    </p:anim>
                                    <p:anim calcmode="lin" valueType="num">
                                      <p:cBhvr>
                                        <p:cTn id="3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6" grpId="0"/>
      <p:bldP spid="3" grpId="0"/>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252E48C-C453-408C-BB7B-C62B04A01D4B}"/>
              </a:ext>
            </a:extLst>
          </p:cNvPr>
          <p:cNvSpPr txBox="1"/>
          <p:nvPr/>
        </p:nvSpPr>
        <p:spPr>
          <a:xfrm>
            <a:off x="251520" y="332656"/>
            <a:ext cx="2864887" cy="492443"/>
          </a:xfrm>
          <a:prstGeom prst="rect">
            <a:avLst/>
          </a:prstGeom>
          <a:noFill/>
        </p:spPr>
        <p:txBody>
          <a:bodyPr wrap="none" rtlCol="0">
            <a:spAutoFit/>
          </a:bodyPr>
          <a:lstStyle/>
          <a:p>
            <a:r>
              <a:rPr lang="zh-CN" altLang="en-US" sz="2600" b="1" dirty="0">
                <a:solidFill>
                  <a:srgbClr val="FFFF00"/>
                </a:solidFill>
                <a:latin typeface="Times New Roman" panose="02020603050405020304" pitchFamily="18" charset="0"/>
                <a:cs typeface="Times New Roman" panose="02020603050405020304" pitchFamily="18" charset="0"/>
              </a:rPr>
              <a:t>上一章知识回顾：</a:t>
            </a:r>
          </a:p>
        </p:txBody>
      </p:sp>
      <p:sp>
        <p:nvSpPr>
          <p:cNvPr id="6" name="灯片编号占位符 5">
            <a:extLst>
              <a:ext uri="{FF2B5EF4-FFF2-40B4-BE49-F238E27FC236}">
                <a16:creationId xmlns:a16="http://schemas.microsoft.com/office/drawing/2014/main" id="{062D0E06-09BD-4380-B371-58438A32AEF1}"/>
              </a:ext>
            </a:extLst>
          </p:cNvPr>
          <p:cNvSpPr>
            <a:spLocks noGrp="1"/>
          </p:cNvSpPr>
          <p:nvPr>
            <p:ph type="sldNum" sz="quarter" idx="4"/>
          </p:nvPr>
        </p:nvSpPr>
        <p:spPr/>
        <p:txBody>
          <a:bodyPr/>
          <a:lstStyle/>
          <a:p>
            <a:fld id="{2336114B-F405-4998-A42A-19272ABB219D}" type="slidenum">
              <a:rPr lang="en-US" altLang="zh-CN" smtClean="0"/>
              <a:pPr/>
              <a:t>3</a:t>
            </a:fld>
            <a:endParaRPr lang="en-US" altLang="zh-CN"/>
          </a:p>
        </p:txBody>
      </p:sp>
      <p:sp>
        <p:nvSpPr>
          <p:cNvPr id="2" name="文本框 1">
            <a:extLst>
              <a:ext uri="{FF2B5EF4-FFF2-40B4-BE49-F238E27FC236}">
                <a16:creationId xmlns:a16="http://schemas.microsoft.com/office/drawing/2014/main" id="{2E18D5BD-D1A1-4634-AA23-28845350A97C}"/>
              </a:ext>
            </a:extLst>
          </p:cNvPr>
          <p:cNvSpPr txBox="1"/>
          <p:nvPr/>
        </p:nvSpPr>
        <p:spPr>
          <a:xfrm>
            <a:off x="395536" y="908720"/>
            <a:ext cx="3199915"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4</a:t>
            </a:r>
            <a:r>
              <a:rPr lang="zh-CN" altLang="en-US" sz="2400" b="1" dirty="0">
                <a:latin typeface="Times New Roman" panose="02020603050405020304" pitchFamily="18" charset="0"/>
                <a:cs typeface="Times New Roman" panose="02020603050405020304" pitchFamily="18" charset="0"/>
              </a:rPr>
              <a:t>、 光接收机的</a:t>
            </a:r>
            <a:r>
              <a:rPr lang="zh-CN" altLang="en-US" sz="2400" b="1" dirty="0">
                <a:solidFill>
                  <a:srgbClr val="FFFF00"/>
                </a:solidFill>
                <a:latin typeface="Times New Roman" panose="02020603050405020304" pitchFamily="18" charset="0"/>
                <a:cs typeface="Times New Roman" panose="02020603050405020304" pitchFamily="18" charset="0"/>
              </a:rPr>
              <a:t>灵敏度</a:t>
            </a:r>
          </a:p>
        </p:txBody>
      </p:sp>
      <p:sp>
        <p:nvSpPr>
          <p:cNvPr id="5" name="文本框 4">
            <a:extLst>
              <a:ext uri="{FF2B5EF4-FFF2-40B4-BE49-F238E27FC236}">
                <a16:creationId xmlns:a16="http://schemas.microsoft.com/office/drawing/2014/main" id="{4F8254D1-37BA-4528-9D9F-57A954A7D794}"/>
              </a:ext>
            </a:extLst>
          </p:cNvPr>
          <p:cNvSpPr txBox="1"/>
          <p:nvPr/>
        </p:nvSpPr>
        <p:spPr>
          <a:xfrm>
            <a:off x="1043608" y="1412776"/>
            <a:ext cx="7128792" cy="923714"/>
          </a:xfrm>
          <a:prstGeom prst="rect">
            <a:avLst/>
          </a:prstGeom>
          <a:noFill/>
        </p:spPr>
        <p:txBody>
          <a:bodyPr wrap="square" rtlCol="0">
            <a:spAutoFit/>
          </a:bodyPr>
          <a:lstStyle/>
          <a:p>
            <a:pPr>
              <a:lnSpc>
                <a:spcPct val="130000"/>
              </a:lnSpc>
            </a:pPr>
            <a:r>
              <a:rPr lang="zh-CN" altLang="en-US" sz="2200" b="1" dirty="0"/>
              <a:t>光接收机达到光波通信系统要求的</a:t>
            </a:r>
            <a:r>
              <a:rPr lang="zh-CN" altLang="en-US" sz="2200" b="1" i="1" dirty="0">
                <a:solidFill>
                  <a:srgbClr val="FFC000"/>
                </a:solidFill>
                <a:latin typeface="Times New Roman" panose="02020603050405020304" pitchFamily="18" charset="0"/>
                <a:cs typeface="Times New Roman" panose="02020603050405020304" pitchFamily="18" charset="0"/>
              </a:rPr>
              <a:t>误码率</a:t>
            </a:r>
            <a:r>
              <a:rPr lang="en-US" altLang="zh-CN" sz="2200" b="1" i="1" dirty="0">
                <a:solidFill>
                  <a:srgbClr val="FFC000"/>
                </a:solidFill>
                <a:latin typeface="Times New Roman" panose="02020603050405020304" pitchFamily="18" charset="0"/>
                <a:cs typeface="Times New Roman" panose="02020603050405020304" pitchFamily="18" charset="0"/>
              </a:rPr>
              <a:t>(BER)</a:t>
            </a:r>
            <a:r>
              <a:rPr lang="zh-CN" altLang="en-US" sz="2200" b="1" dirty="0"/>
              <a:t>条件下的</a:t>
            </a:r>
            <a:r>
              <a:rPr lang="zh-CN" altLang="en-US" sz="2200" b="1" dirty="0">
                <a:solidFill>
                  <a:srgbClr val="FFFF00"/>
                </a:solidFill>
              </a:rPr>
              <a:t>最小平均接收功率</a:t>
            </a:r>
            <a:r>
              <a:rPr lang="en-US" altLang="zh-CN" sz="2200" b="1" dirty="0"/>
              <a:t>,</a:t>
            </a:r>
            <a:endParaRPr lang="zh-CN" altLang="en-US" sz="2200" b="1" dirty="0"/>
          </a:p>
        </p:txBody>
      </p:sp>
      <p:pic>
        <p:nvPicPr>
          <p:cNvPr id="7" name="图片 6">
            <a:extLst>
              <a:ext uri="{FF2B5EF4-FFF2-40B4-BE49-F238E27FC236}">
                <a16:creationId xmlns:a16="http://schemas.microsoft.com/office/drawing/2014/main" id="{A5FE6247-B479-4928-8B3A-8901292E27B2}"/>
              </a:ext>
            </a:extLst>
          </p:cNvPr>
          <p:cNvPicPr>
            <a:picLocks noChangeAspect="1"/>
          </p:cNvPicPr>
          <p:nvPr/>
        </p:nvPicPr>
        <p:blipFill>
          <a:blip r:embed="rId3"/>
          <a:stretch>
            <a:fillRect/>
          </a:stretch>
        </p:blipFill>
        <p:spPr>
          <a:xfrm>
            <a:off x="1534429" y="2438507"/>
            <a:ext cx="4410075" cy="1609725"/>
          </a:xfrm>
          <a:prstGeom prst="rect">
            <a:avLst/>
          </a:prstGeom>
          <a:ln w="19050">
            <a:solidFill>
              <a:srgbClr val="FF0000"/>
            </a:solidFill>
          </a:ln>
        </p:spPr>
      </p:pic>
      <p:sp>
        <p:nvSpPr>
          <p:cNvPr id="10" name="文本框 9">
            <a:extLst>
              <a:ext uri="{FF2B5EF4-FFF2-40B4-BE49-F238E27FC236}">
                <a16:creationId xmlns:a16="http://schemas.microsoft.com/office/drawing/2014/main" id="{C090536B-28EE-46D0-A26C-D285F839C334}"/>
              </a:ext>
            </a:extLst>
          </p:cNvPr>
          <p:cNvSpPr txBox="1"/>
          <p:nvPr/>
        </p:nvSpPr>
        <p:spPr>
          <a:xfrm>
            <a:off x="467544" y="4293096"/>
            <a:ext cx="3818674"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5</a:t>
            </a:r>
            <a:r>
              <a:rPr lang="zh-CN" altLang="en-US" sz="2400" b="1" dirty="0">
                <a:latin typeface="Times New Roman" panose="02020603050405020304" pitchFamily="18" charset="0"/>
                <a:cs typeface="Times New Roman" panose="02020603050405020304" pitchFamily="18" charset="0"/>
              </a:rPr>
              <a:t>、 </a:t>
            </a:r>
            <a:r>
              <a:rPr lang="zh-CN" altLang="en-US" sz="2400" b="1" dirty="0">
                <a:solidFill>
                  <a:srgbClr val="FFFF00"/>
                </a:solidFill>
                <a:latin typeface="Times New Roman" panose="02020603050405020304" pitchFamily="18" charset="0"/>
                <a:cs typeface="Times New Roman" panose="02020603050405020304" pitchFamily="18" charset="0"/>
              </a:rPr>
              <a:t>光中继器</a:t>
            </a:r>
            <a:r>
              <a:rPr lang="zh-CN" altLang="en-US" sz="2400" b="1" dirty="0">
                <a:latin typeface="Times New Roman" panose="02020603050405020304" pitchFamily="18" charset="0"/>
                <a:cs typeface="Times New Roman" panose="02020603050405020304" pitchFamily="18" charset="0"/>
              </a:rPr>
              <a:t>和</a:t>
            </a:r>
            <a:r>
              <a:rPr lang="zh-CN" altLang="en-US" sz="2400" b="1" dirty="0">
                <a:solidFill>
                  <a:srgbClr val="FFFF00"/>
                </a:solidFill>
                <a:latin typeface="Times New Roman" panose="02020603050405020304" pitchFamily="18" charset="0"/>
                <a:cs typeface="Times New Roman" panose="02020603050405020304" pitchFamily="18" charset="0"/>
              </a:rPr>
              <a:t>分叉复用器</a:t>
            </a:r>
          </a:p>
        </p:txBody>
      </p:sp>
      <p:sp>
        <p:nvSpPr>
          <p:cNvPr id="11" name="文本框 10">
            <a:extLst>
              <a:ext uri="{FF2B5EF4-FFF2-40B4-BE49-F238E27FC236}">
                <a16:creationId xmlns:a16="http://schemas.microsoft.com/office/drawing/2014/main" id="{6CD29849-9950-4D97-BC14-C00B363ABE34}"/>
              </a:ext>
            </a:extLst>
          </p:cNvPr>
          <p:cNvSpPr txBox="1"/>
          <p:nvPr/>
        </p:nvSpPr>
        <p:spPr>
          <a:xfrm>
            <a:off x="1043608" y="4860000"/>
            <a:ext cx="7213834" cy="430887"/>
          </a:xfrm>
          <a:prstGeom prst="rect">
            <a:avLst/>
          </a:prstGeom>
          <a:noFill/>
        </p:spPr>
        <p:txBody>
          <a:bodyPr wrap="none" rtlCol="0">
            <a:spAutoFit/>
          </a:bodyPr>
          <a:lstStyle/>
          <a:p>
            <a:r>
              <a:rPr lang="zh-CN" altLang="en-US" sz="2200" b="1" dirty="0">
                <a:solidFill>
                  <a:srgbClr val="FFC000"/>
                </a:solidFill>
                <a:latin typeface="Times New Roman" panose="02020603050405020304" pitchFamily="18" charset="0"/>
                <a:cs typeface="Times New Roman" panose="02020603050405020304" pitchFamily="18" charset="0"/>
              </a:rPr>
              <a:t>光中继器</a:t>
            </a:r>
            <a:r>
              <a:rPr lang="zh-CN" altLang="en-US" sz="2200" b="1" dirty="0">
                <a:latin typeface="Times New Roman" panose="02020603050405020304" pitchFamily="18" charset="0"/>
                <a:cs typeface="Times New Roman" panose="02020603050405020304" pitchFamily="18" charset="0"/>
              </a:rPr>
              <a:t>：对信号进行放大、整形，以实现长距离通信；</a:t>
            </a:r>
            <a:endParaRPr lang="zh-CN" altLang="en-US" sz="2200" b="1" dirty="0">
              <a:solidFill>
                <a:srgbClr val="FFFF00"/>
              </a:solidFill>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8836FC1E-BAE2-4368-8C39-62101B3C6E37}"/>
              </a:ext>
            </a:extLst>
          </p:cNvPr>
          <p:cNvSpPr txBox="1"/>
          <p:nvPr/>
        </p:nvSpPr>
        <p:spPr>
          <a:xfrm>
            <a:off x="1043608" y="5400000"/>
            <a:ext cx="7790915" cy="430887"/>
          </a:xfrm>
          <a:prstGeom prst="rect">
            <a:avLst/>
          </a:prstGeom>
          <a:noFill/>
        </p:spPr>
        <p:txBody>
          <a:bodyPr wrap="none" rtlCol="0">
            <a:spAutoFit/>
          </a:bodyPr>
          <a:lstStyle/>
          <a:p>
            <a:r>
              <a:rPr lang="zh-CN" altLang="en-US" sz="2200" b="1" dirty="0">
                <a:solidFill>
                  <a:srgbClr val="FFC000"/>
                </a:solidFill>
                <a:latin typeface="Times New Roman" panose="02020603050405020304" pitchFamily="18" charset="0"/>
                <a:cs typeface="Times New Roman" panose="02020603050405020304" pitchFamily="18" charset="0"/>
              </a:rPr>
              <a:t>分叉复用器</a:t>
            </a:r>
            <a:r>
              <a:rPr lang="en-US" altLang="zh-CN" sz="2200" b="1" dirty="0">
                <a:solidFill>
                  <a:srgbClr val="FFC000"/>
                </a:solidFill>
                <a:latin typeface="Times New Roman" panose="02020603050405020304" pitchFamily="18" charset="0"/>
                <a:cs typeface="Times New Roman" panose="02020603050405020304" pitchFamily="18" charset="0"/>
              </a:rPr>
              <a:t>(</a:t>
            </a:r>
            <a:r>
              <a:rPr lang="en-US" altLang="zh-CN" sz="2200" b="1" i="1" dirty="0">
                <a:solidFill>
                  <a:srgbClr val="FFC000"/>
                </a:solidFill>
                <a:latin typeface="Times New Roman" panose="02020603050405020304" pitchFamily="18" charset="0"/>
                <a:cs typeface="Times New Roman" panose="02020603050405020304" pitchFamily="18" charset="0"/>
              </a:rPr>
              <a:t>ADM</a:t>
            </a:r>
            <a:r>
              <a:rPr lang="en-US" altLang="zh-CN" sz="2200" b="1" dirty="0">
                <a:solidFill>
                  <a:srgbClr val="FFC000"/>
                </a:solidFill>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：光缆干线和小容量通信区间之间的通信；</a:t>
            </a:r>
            <a:endParaRPr lang="zh-CN" altLang="en-US" sz="2200" b="1" dirty="0">
              <a:solidFill>
                <a:srgbClr val="FFFF00"/>
              </a:solidFill>
              <a:latin typeface="Times New Roman" panose="02020603050405020304" pitchFamily="18" charset="0"/>
              <a:cs typeface="Times New Roman" panose="02020603050405020304" pitchFamily="18" charset="0"/>
            </a:endParaRPr>
          </a:p>
        </p:txBody>
      </p:sp>
      <p:sp>
        <p:nvSpPr>
          <p:cNvPr id="13" name="星形: 四角 12">
            <a:extLst>
              <a:ext uri="{FF2B5EF4-FFF2-40B4-BE49-F238E27FC236}">
                <a16:creationId xmlns:a16="http://schemas.microsoft.com/office/drawing/2014/main" id="{6AD42481-2A2C-4EE7-9083-A5D04E3917FD}"/>
              </a:ext>
            </a:extLst>
          </p:cNvPr>
          <p:cNvSpPr/>
          <p:nvPr/>
        </p:nvSpPr>
        <p:spPr>
          <a:xfrm>
            <a:off x="755576" y="1484784"/>
            <a:ext cx="360040" cy="350749"/>
          </a:xfrm>
          <a:prstGeom prst="star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A6C6FF26-962B-40B6-8054-2E6F34B13E9D}"/>
              </a:ext>
            </a:extLst>
          </p:cNvPr>
          <p:cNvSpPr>
            <a:spLocks noChangeAspect="1"/>
          </p:cNvSpPr>
          <p:nvPr/>
        </p:nvSpPr>
        <p:spPr>
          <a:xfrm>
            <a:off x="827584" y="4941168"/>
            <a:ext cx="215900" cy="2159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矩形 14">
            <a:extLst>
              <a:ext uri="{FF2B5EF4-FFF2-40B4-BE49-F238E27FC236}">
                <a16:creationId xmlns:a16="http://schemas.microsoft.com/office/drawing/2014/main" id="{33D4B399-FDBB-4836-A404-0C255F48DC8E}"/>
              </a:ext>
            </a:extLst>
          </p:cNvPr>
          <p:cNvSpPr>
            <a:spLocks noChangeAspect="1"/>
          </p:cNvSpPr>
          <p:nvPr/>
        </p:nvSpPr>
        <p:spPr>
          <a:xfrm>
            <a:off x="827584" y="5517356"/>
            <a:ext cx="215900" cy="2159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1373999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4" grpId="0" animBg="1"/>
      <p:bldP spid="1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8" name="Picture 4" descr="0503"/>
          <p:cNvPicPr>
            <a:picLocks noChangeAspect="1" noChangeArrowheads="1"/>
          </p:cNvPicPr>
          <p:nvPr/>
        </p:nvPicPr>
        <p:blipFill>
          <a:blip r:embed="rId3">
            <a:extLst>
              <a:ext uri="{28A0092B-C50C-407E-A947-70E740481C1C}">
                <a14:useLocalDpi xmlns:a14="http://schemas.microsoft.com/office/drawing/2010/main" val="0"/>
              </a:ext>
            </a:extLst>
          </a:blip>
          <a:srcRect l="25700" r="27150" b="72025"/>
          <a:stretch>
            <a:fillRect/>
          </a:stretch>
        </p:blipFill>
        <p:spPr bwMode="auto">
          <a:xfrm>
            <a:off x="1218715" y="3472082"/>
            <a:ext cx="6984007" cy="2226688"/>
          </a:xfrm>
          <a:prstGeom prst="rect">
            <a:avLst/>
          </a:prstGeom>
          <a:noFill/>
          <a:extLst>
            <a:ext uri="{909E8E84-426E-40DD-AFC4-6F175D3DCCD1}">
              <a14:hiddenFill xmlns:a14="http://schemas.microsoft.com/office/drawing/2010/main">
                <a:solidFill>
                  <a:srgbClr val="FFFFFF"/>
                </a:solidFill>
              </a14:hiddenFill>
            </a:ext>
          </a:extLst>
        </p:spPr>
      </p:pic>
      <p:sp>
        <p:nvSpPr>
          <p:cNvPr id="88069" name="Rectangle 5"/>
          <p:cNvSpPr>
            <a:spLocks noChangeArrowheads="1"/>
          </p:cNvSpPr>
          <p:nvPr/>
        </p:nvSpPr>
        <p:spPr bwMode="auto">
          <a:xfrm>
            <a:off x="1619672" y="5733256"/>
            <a:ext cx="73453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dirty="0">
                <a:latin typeface="Times New Roman" panose="02020603050405020304" pitchFamily="18" charset="0"/>
                <a:cs typeface="Times New Roman" panose="02020603050405020304" pitchFamily="18" charset="0"/>
              </a:rPr>
              <a:t>图</a:t>
            </a:r>
            <a:r>
              <a:rPr lang="en-US" altLang="zh-CN" dirty="0">
                <a:latin typeface="Times New Roman" panose="02020603050405020304" pitchFamily="18" charset="0"/>
                <a:cs typeface="Times New Roman" panose="02020603050405020304" pitchFamily="18" charset="0"/>
              </a:rPr>
              <a:t>5.3</a:t>
            </a:r>
            <a:r>
              <a:rPr lang="zh-CN" altLang="en-US" dirty="0">
                <a:latin typeface="Times New Roman" panose="02020603050405020304" pitchFamily="18" charset="0"/>
                <a:cs typeface="Times New Roman" panose="02020603050405020304" pitchFamily="18" charset="0"/>
              </a:rPr>
              <a:t>光放大器在光波系统中的可能应用</a:t>
            </a:r>
            <a:r>
              <a:rPr lang="en-US" altLang="zh-CN" dirty="0">
                <a:latin typeface="Times New Roman" panose="02020603050405020304" pitchFamily="18" charset="0"/>
                <a:cs typeface="Times New Roman" panose="02020603050405020304" pitchFamily="18" charset="0"/>
              </a:rPr>
              <a:t>(a) </a:t>
            </a:r>
            <a:r>
              <a:rPr lang="zh-CN" altLang="en-US" dirty="0">
                <a:latin typeface="Times New Roman" panose="02020603050405020304" pitchFamily="18" charset="0"/>
                <a:cs typeface="Times New Roman" panose="02020603050405020304" pitchFamily="18" charset="0"/>
              </a:rPr>
              <a:t>用作线路放大器  </a:t>
            </a:r>
          </a:p>
        </p:txBody>
      </p:sp>
      <p:sp>
        <p:nvSpPr>
          <p:cNvPr id="2" name="灯片编号占位符 1">
            <a:extLst>
              <a:ext uri="{FF2B5EF4-FFF2-40B4-BE49-F238E27FC236}">
                <a16:creationId xmlns:a16="http://schemas.microsoft.com/office/drawing/2014/main" id="{4EB2BF2F-301F-4C1F-9A76-CE58288EC0C1}"/>
              </a:ext>
            </a:extLst>
          </p:cNvPr>
          <p:cNvSpPr>
            <a:spLocks noGrp="1"/>
          </p:cNvSpPr>
          <p:nvPr>
            <p:ph type="sldNum" sz="quarter" idx="12"/>
          </p:nvPr>
        </p:nvSpPr>
        <p:spPr/>
        <p:txBody>
          <a:bodyPr/>
          <a:lstStyle/>
          <a:p>
            <a:fld id="{530C7529-6778-48DA-B0AC-E81A47C3F9B3}" type="slidenum">
              <a:rPr lang="en-US" altLang="zh-CN" smtClean="0"/>
              <a:pPr/>
              <a:t>30</a:t>
            </a:fld>
            <a:endParaRPr lang="en-US" altLang="zh-CN"/>
          </a:p>
        </p:txBody>
      </p:sp>
      <p:sp>
        <p:nvSpPr>
          <p:cNvPr id="6" name="文本框 5">
            <a:extLst>
              <a:ext uri="{FF2B5EF4-FFF2-40B4-BE49-F238E27FC236}">
                <a16:creationId xmlns:a16="http://schemas.microsoft.com/office/drawing/2014/main" id="{5ED27E1C-FE3A-4C0A-926C-951AB63BFF8F}"/>
              </a:ext>
            </a:extLst>
          </p:cNvPr>
          <p:cNvSpPr txBox="1"/>
          <p:nvPr/>
        </p:nvSpPr>
        <p:spPr>
          <a:xfrm>
            <a:off x="107504" y="332656"/>
            <a:ext cx="2441694" cy="492443"/>
          </a:xfrm>
          <a:prstGeom prst="rect">
            <a:avLst/>
          </a:prstGeom>
          <a:noFill/>
        </p:spPr>
        <p:txBody>
          <a:bodyPr wrap="none" rtlCol="0">
            <a:spAutoFit/>
          </a:bodyPr>
          <a:lstStyle/>
          <a:p>
            <a:r>
              <a:rPr lang="en-US" altLang="zh-CN" sz="2600" b="1" dirty="0">
                <a:solidFill>
                  <a:srgbClr val="FFFF00"/>
                </a:solidFill>
                <a:latin typeface="Times New Roman" panose="02020603050405020304" pitchFamily="18" charset="0"/>
                <a:cs typeface="Times New Roman" panose="02020603050405020304" pitchFamily="18" charset="0"/>
              </a:rPr>
              <a:t>(1)</a:t>
            </a:r>
            <a:r>
              <a:rPr lang="zh-CN" altLang="en-US" sz="2600" b="1" dirty="0">
                <a:solidFill>
                  <a:srgbClr val="FFFF00"/>
                </a:solidFill>
                <a:latin typeface="Times New Roman" panose="02020603050405020304" pitchFamily="18" charset="0"/>
                <a:cs typeface="Times New Roman" panose="02020603050405020304" pitchFamily="18" charset="0"/>
              </a:rPr>
              <a:t> 线路放大器</a:t>
            </a:r>
            <a:r>
              <a:rPr lang="en-US" altLang="zh-CN" sz="2600" b="1" dirty="0">
                <a:solidFill>
                  <a:srgbClr val="FFFF00"/>
                </a:solidFill>
                <a:latin typeface="Times New Roman" panose="02020603050405020304" pitchFamily="18" charset="0"/>
                <a:cs typeface="Times New Roman" panose="02020603050405020304" pitchFamily="18" charset="0"/>
              </a:rPr>
              <a:t>:</a:t>
            </a:r>
            <a:endParaRPr lang="zh-CN" altLang="en-US" sz="2600" b="1" dirty="0">
              <a:solidFill>
                <a:srgbClr val="FFFF00"/>
              </a:solidFill>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A2E480E6-022E-4111-AF20-9CB1AFC9E564}"/>
              </a:ext>
            </a:extLst>
          </p:cNvPr>
          <p:cNvSpPr/>
          <p:nvPr/>
        </p:nvSpPr>
        <p:spPr>
          <a:xfrm>
            <a:off x="611560" y="983506"/>
            <a:ext cx="8075489" cy="1365374"/>
          </a:xfrm>
          <a:prstGeom prst="rect">
            <a:avLst/>
          </a:prstGeom>
        </p:spPr>
        <p:txBody>
          <a:bodyPr wrap="square">
            <a:spAutoFit/>
          </a:bodyPr>
          <a:lstStyle/>
          <a:p>
            <a:pPr algn="just">
              <a:lnSpc>
                <a:spcPct val="130000"/>
              </a:lnSpc>
              <a:spcAft>
                <a:spcPts val="600"/>
              </a:spcAft>
            </a:pPr>
            <a:r>
              <a:rPr lang="zh-CN" altLang="en-US" sz="2200" b="1" dirty="0">
                <a:latin typeface="Times New Roman" panose="02020603050405020304" pitchFamily="18" charset="0"/>
                <a:cs typeface="Times New Roman" panose="02020603050405020304" pitchFamily="18" charset="0"/>
              </a:rPr>
              <a:t>将光放大器作为在线放大器代替</a:t>
            </a:r>
            <a:r>
              <a:rPr lang="zh-CN" altLang="en-US" sz="2200" b="1" dirty="0">
                <a:solidFill>
                  <a:srgbClr val="FFC000"/>
                </a:solidFill>
                <a:latin typeface="Times New Roman" panose="02020603050405020304" pitchFamily="18" charset="0"/>
                <a:cs typeface="Times New Roman" panose="02020603050405020304" pitchFamily="18" charset="0"/>
              </a:rPr>
              <a:t>光电光混合中继器</a:t>
            </a:r>
            <a:r>
              <a:rPr lang="zh-CN" altLang="en-US" sz="2200" b="1" dirty="0">
                <a:latin typeface="Times New Roman" panose="02020603050405020304" pitchFamily="18" charset="0"/>
                <a:cs typeface="Times New Roman" panose="02020603050405020304" pitchFamily="18" charset="0"/>
              </a:rPr>
              <a:t>，当</a:t>
            </a:r>
            <a:r>
              <a:rPr lang="zh-CN" altLang="en-US" sz="2200" b="1" dirty="0">
                <a:solidFill>
                  <a:srgbClr val="FFFF00"/>
                </a:solidFill>
                <a:latin typeface="Times New Roman" panose="02020603050405020304" pitchFamily="18" charset="0"/>
                <a:cs typeface="Times New Roman" panose="02020603050405020304" pitchFamily="18" charset="0"/>
              </a:rPr>
              <a:t>光纤色散</a:t>
            </a:r>
            <a:r>
              <a:rPr lang="zh-CN" altLang="en-US" sz="2200" b="1" dirty="0">
                <a:latin typeface="Times New Roman" panose="02020603050405020304" pitchFamily="18" charset="0"/>
                <a:cs typeface="Times New Roman" panose="02020603050405020304" pitchFamily="18" charset="0"/>
              </a:rPr>
              <a:t>和</a:t>
            </a:r>
            <a:r>
              <a:rPr lang="zh-CN" altLang="en-US" sz="2200" b="1" dirty="0">
                <a:solidFill>
                  <a:srgbClr val="FFFF00"/>
                </a:solidFill>
                <a:latin typeface="Times New Roman" panose="02020603050405020304" pitchFamily="18" charset="0"/>
                <a:cs typeface="Times New Roman" panose="02020603050405020304" pitchFamily="18" charset="0"/>
              </a:rPr>
              <a:t>放大器自发发射噪声</a:t>
            </a:r>
            <a:r>
              <a:rPr lang="zh-CN" altLang="en-US" sz="2200" b="1" dirty="0">
                <a:latin typeface="Times New Roman" panose="02020603050405020304" pitchFamily="18" charset="0"/>
                <a:cs typeface="Times New Roman" panose="02020603050405020304" pitchFamily="18" charset="0"/>
              </a:rPr>
              <a:t>累积尚未使系统性能恶化到不能工作时，这种代替是完全可行的</a:t>
            </a:r>
            <a:r>
              <a:rPr lang="en-US" altLang="zh-CN" sz="2200" b="1" dirty="0">
                <a:latin typeface="Times New Roman" panose="02020603050405020304" pitchFamily="18" charset="0"/>
                <a:cs typeface="Times New Roman" panose="02020603050405020304" pitchFamily="18" charset="0"/>
              </a:rPr>
              <a:t>;</a:t>
            </a:r>
          </a:p>
        </p:txBody>
      </p:sp>
      <p:cxnSp>
        <p:nvCxnSpPr>
          <p:cNvPr id="7" name="直接连接符 6">
            <a:extLst>
              <a:ext uri="{FF2B5EF4-FFF2-40B4-BE49-F238E27FC236}">
                <a16:creationId xmlns:a16="http://schemas.microsoft.com/office/drawing/2014/main" id="{1EB9891A-B464-485A-87F5-6319F5FD3097}"/>
              </a:ext>
            </a:extLst>
          </p:cNvPr>
          <p:cNvCxnSpPr/>
          <p:nvPr/>
        </p:nvCxnSpPr>
        <p:spPr>
          <a:xfrm>
            <a:off x="251520" y="755992"/>
            <a:ext cx="216000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D4343A18-A781-4A21-A33A-58FD3B60CE86}"/>
              </a:ext>
            </a:extLst>
          </p:cNvPr>
          <p:cNvSpPr/>
          <p:nvPr/>
        </p:nvSpPr>
        <p:spPr>
          <a:xfrm>
            <a:off x="683568" y="2492896"/>
            <a:ext cx="8569201" cy="485133"/>
          </a:xfrm>
          <a:prstGeom prst="rect">
            <a:avLst/>
          </a:prstGeom>
        </p:spPr>
        <p:txBody>
          <a:bodyPr wrap="square">
            <a:spAutoFit/>
          </a:bodyPr>
          <a:lstStyle/>
          <a:p>
            <a:pPr algn="just">
              <a:lnSpc>
                <a:spcPct val="130000"/>
              </a:lnSpc>
              <a:spcAft>
                <a:spcPts val="600"/>
              </a:spcAft>
            </a:pPr>
            <a:r>
              <a:rPr lang="zh-CN" altLang="en-US" sz="2200" b="1" dirty="0">
                <a:latin typeface="Times New Roman" panose="02020603050405020304" pitchFamily="18" charset="0"/>
                <a:cs typeface="Times New Roman" panose="02020603050405020304" pitchFamily="18" charset="0"/>
              </a:rPr>
              <a:t>特别是对</a:t>
            </a:r>
            <a:r>
              <a:rPr lang="zh-CN" altLang="en-US" sz="2200" b="1" dirty="0">
                <a:solidFill>
                  <a:srgbClr val="FFC000"/>
                </a:solidFill>
                <a:latin typeface="Times New Roman" panose="02020603050405020304" pitchFamily="18" charset="0"/>
                <a:cs typeface="Times New Roman" panose="02020603050405020304" pitchFamily="18" charset="0"/>
              </a:rPr>
              <a:t>多信道光波系统</a:t>
            </a:r>
            <a:r>
              <a:rPr lang="zh-CN" altLang="en-US" sz="2200" b="1" dirty="0">
                <a:latin typeface="Times New Roman" panose="02020603050405020304" pitchFamily="18" charset="0"/>
                <a:cs typeface="Times New Roman" panose="02020603050405020304" pitchFamily="18" charset="0"/>
              </a:rPr>
              <a:t>更具诱惑力，可以节约大量的</a:t>
            </a:r>
            <a:r>
              <a:rPr lang="zh-CN" altLang="en-US" sz="2200" b="1" dirty="0">
                <a:solidFill>
                  <a:srgbClr val="FFFF00"/>
                </a:solidFill>
                <a:latin typeface="Times New Roman" panose="02020603050405020304" pitchFamily="18" charset="0"/>
                <a:cs typeface="Times New Roman" panose="02020603050405020304" pitchFamily="18" charset="0"/>
              </a:rPr>
              <a:t>设备投资</a:t>
            </a:r>
            <a:r>
              <a:rPr lang="zh-CN" altLang="en-US" sz="2200" b="1" dirty="0">
                <a:latin typeface="Times New Roman" panose="02020603050405020304" pitchFamily="18" charset="0"/>
                <a:cs typeface="Times New Roman" panose="02020603050405020304" pitchFamily="18" charset="0"/>
              </a:rPr>
              <a:t>。 </a:t>
            </a:r>
            <a:endParaRPr lang="zh-CN" altLang="en-US" sz="2200"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82206F56-107B-4C09-83DF-807E7BFB6702}"/>
              </a:ext>
            </a:extLst>
          </p:cNvPr>
          <p:cNvSpPr>
            <a:spLocks noChangeAspect="1"/>
          </p:cNvSpPr>
          <p:nvPr/>
        </p:nvSpPr>
        <p:spPr>
          <a:xfrm>
            <a:off x="395536" y="1124744"/>
            <a:ext cx="216000" cy="21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a:extLst>
              <a:ext uri="{FF2B5EF4-FFF2-40B4-BE49-F238E27FC236}">
                <a16:creationId xmlns:a16="http://schemas.microsoft.com/office/drawing/2014/main" id="{C80EF369-9D66-4AD0-AB10-B927FCA51ED9}"/>
              </a:ext>
            </a:extLst>
          </p:cNvPr>
          <p:cNvSpPr>
            <a:spLocks noChangeAspect="1"/>
          </p:cNvSpPr>
          <p:nvPr/>
        </p:nvSpPr>
        <p:spPr>
          <a:xfrm>
            <a:off x="395536" y="2659344"/>
            <a:ext cx="216000" cy="21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ChangeArrowheads="1"/>
          </p:cNvSpPr>
          <p:nvPr/>
        </p:nvSpPr>
        <p:spPr bwMode="auto">
          <a:xfrm>
            <a:off x="756096" y="5661248"/>
            <a:ext cx="8280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dirty="0">
                <a:latin typeface="Times New Roman" panose="02020603050405020304" pitchFamily="18" charset="0"/>
                <a:cs typeface="Times New Roman" panose="02020603050405020304" pitchFamily="18" charset="0"/>
              </a:rPr>
              <a:t>图</a:t>
            </a:r>
            <a:r>
              <a:rPr lang="en-US" altLang="zh-CN" dirty="0">
                <a:latin typeface="Times New Roman" panose="02020603050405020304" pitchFamily="18" charset="0"/>
                <a:cs typeface="Times New Roman" panose="02020603050405020304" pitchFamily="18" charset="0"/>
              </a:rPr>
              <a:t>5.3</a:t>
            </a:r>
            <a:r>
              <a:rPr lang="zh-CN" altLang="en-US" dirty="0">
                <a:latin typeface="Times New Roman" panose="02020603050405020304" pitchFamily="18" charset="0"/>
                <a:cs typeface="Times New Roman" panose="02020603050405020304" pitchFamily="18" charset="0"/>
              </a:rPr>
              <a:t>光放大器在光波系统中的可能应用 </a:t>
            </a:r>
            <a:r>
              <a:rPr lang="en-US" altLang="zh-CN" dirty="0">
                <a:latin typeface="Times New Roman" panose="02020603050405020304" pitchFamily="18" charset="0"/>
                <a:cs typeface="Times New Roman" panose="02020603050405020304" pitchFamily="18" charset="0"/>
              </a:rPr>
              <a:t>(b) </a:t>
            </a:r>
            <a:r>
              <a:rPr lang="zh-CN" altLang="en-US" dirty="0">
                <a:latin typeface="Times New Roman" panose="02020603050405020304" pitchFamily="18" charset="0"/>
                <a:cs typeface="Times New Roman" panose="02020603050405020304" pitchFamily="18" charset="0"/>
              </a:rPr>
              <a:t>用作光发送机功率放大器 </a:t>
            </a:r>
          </a:p>
        </p:txBody>
      </p:sp>
      <p:pic>
        <p:nvPicPr>
          <p:cNvPr id="89093" name="Picture 5" descr="0503"/>
          <p:cNvPicPr>
            <a:picLocks noChangeAspect="1" noChangeArrowheads="1"/>
          </p:cNvPicPr>
          <p:nvPr/>
        </p:nvPicPr>
        <p:blipFill>
          <a:blip r:embed="rId3">
            <a:extLst>
              <a:ext uri="{28A0092B-C50C-407E-A947-70E740481C1C}">
                <a14:useLocalDpi xmlns:a14="http://schemas.microsoft.com/office/drawing/2010/main" val="0"/>
              </a:ext>
            </a:extLst>
          </a:blip>
          <a:srcRect l="25700" t="27975" r="27150" b="49350"/>
          <a:stretch>
            <a:fillRect/>
          </a:stretch>
        </p:blipFill>
        <p:spPr bwMode="auto">
          <a:xfrm>
            <a:off x="395388" y="3876724"/>
            <a:ext cx="8100714" cy="1663740"/>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a:extLst>
              <a:ext uri="{FF2B5EF4-FFF2-40B4-BE49-F238E27FC236}">
                <a16:creationId xmlns:a16="http://schemas.microsoft.com/office/drawing/2014/main" id="{AFCF2245-F189-4C20-B117-3671EF346A52}"/>
              </a:ext>
            </a:extLst>
          </p:cNvPr>
          <p:cNvSpPr>
            <a:spLocks noGrp="1"/>
          </p:cNvSpPr>
          <p:nvPr>
            <p:ph type="sldNum" sz="quarter" idx="12"/>
          </p:nvPr>
        </p:nvSpPr>
        <p:spPr/>
        <p:txBody>
          <a:bodyPr/>
          <a:lstStyle/>
          <a:p>
            <a:fld id="{530C7529-6778-48DA-B0AC-E81A47C3F9B3}" type="slidenum">
              <a:rPr lang="en-US" altLang="zh-CN" smtClean="0"/>
              <a:pPr/>
              <a:t>31</a:t>
            </a:fld>
            <a:endParaRPr lang="en-US" altLang="zh-CN"/>
          </a:p>
        </p:txBody>
      </p:sp>
      <p:sp>
        <p:nvSpPr>
          <p:cNvPr id="6" name="文本框 5">
            <a:extLst>
              <a:ext uri="{FF2B5EF4-FFF2-40B4-BE49-F238E27FC236}">
                <a16:creationId xmlns:a16="http://schemas.microsoft.com/office/drawing/2014/main" id="{088BAF57-87B0-44FF-B828-29332B557252}"/>
              </a:ext>
            </a:extLst>
          </p:cNvPr>
          <p:cNvSpPr txBox="1"/>
          <p:nvPr/>
        </p:nvSpPr>
        <p:spPr>
          <a:xfrm>
            <a:off x="179512" y="260648"/>
            <a:ext cx="4338047" cy="492443"/>
          </a:xfrm>
          <a:prstGeom prst="rect">
            <a:avLst/>
          </a:prstGeom>
          <a:noFill/>
        </p:spPr>
        <p:txBody>
          <a:bodyPr wrap="none" rtlCol="0">
            <a:spAutoFit/>
          </a:bodyPr>
          <a:lstStyle/>
          <a:p>
            <a:r>
              <a:rPr lang="en-US" altLang="zh-CN" sz="2600" b="1" dirty="0">
                <a:solidFill>
                  <a:srgbClr val="FFFF00"/>
                </a:solidFill>
                <a:latin typeface="Times New Roman" panose="02020603050405020304" pitchFamily="18" charset="0"/>
                <a:cs typeface="Times New Roman" panose="02020603050405020304" pitchFamily="18" charset="0"/>
              </a:rPr>
              <a:t>(2)</a:t>
            </a:r>
            <a:r>
              <a:rPr lang="zh-CN" altLang="en-US" sz="2600" b="1" dirty="0">
                <a:solidFill>
                  <a:srgbClr val="FFFF00"/>
                </a:solidFill>
                <a:latin typeface="Times New Roman" panose="02020603050405020304" pitchFamily="18" charset="0"/>
                <a:cs typeface="Times New Roman" panose="02020603050405020304" pitchFamily="18" charset="0"/>
              </a:rPr>
              <a:t> 功率放大器</a:t>
            </a:r>
            <a:r>
              <a:rPr lang="en-US" altLang="zh-CN" sz="2600" b="1" dirty="0">
                <a:solidFill>
                  <a:srgbClr val="FFFF00"/>
                </a:solidFill>
                <a:latin typeface="Times New Roman" panose="02020603050405020304" pitchFamily="18" charset="0"/>
                <a:cs typeface="Times New Roman" panose="02020603050405020304" pitchFamily="18" charset="0"/>
              </a:rPr>
              <a:t>(</a:t>
            </a:r>
            <a:r>
              <a:rPr lang="zh-CN" altLang="en-US" sz="2600" b="1" dirty="0">
                <a:solidFill>
                  <a:srgbClr val="FFFF00"/>
                </a:solidFill>
                <a:latin typeface="Times New Roman" panose="02020603050405020304" pitchFamily="18" charset="0"/>
                <a:cs typeface="Times New Roman" panose="02020603050405020304" pitchFamily="18" charset="0"/>
              </a:rPr>
              <a:t>后置放大器</a:t>
            </a:r>
            <a:r>
              <a:rPr lang="en-US" altLang="zh-CN" sz="2600" b="1" dirty="0">
                <a:solidFill>
                  <a:srgbClr val="FFFF00"/>
                </a:solidFill>
                <a:latin typeface="Times New Roman" panose="02020603050405020304" pitchFamily="18" charset="0"/>
                <a:cs typeface="Times New Roman" panose="02020603050405020304" pitchFamily="18" charset="0"/>
              </a:rPr>
              <a:t>):</a:t>
            </a:r>
            <a:endParaRPr lang="zh-CN" altLang="en-US" sz="2600" b="1" dirty="0">
              <a:solidFill>
                <a:srgbClr val="FFFF00"/>
              </a:solidFill>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6345158E-329B-4107-A048-2BF4E8BD6530}"/>
              </a:ext>
            </a:extLst>
          </p:cNvPr>
          <p:cNvSpPr txBox="1"/>
          <p:nvPr/>
        </p:nvSpPr>
        <p:spPr>
          <a:xfrm>
            <a:off x="755576" y="2276872"/>
            <a:ext cx="803425" cy="461665"/>
          </a:xfrm>
          <a:prstGeom prst="rect">
            <a:avLst/>
          </a:prstGeom>
          <a:noFill/>
        </p:spPr>
        <p:txBody>
          <a:bodyPr wrap="none" rtlCol="0">
            <a:spAutoFit/>
          </a:bodyPr>
          <a:lstStyle/>
          <a:p>
            <a:r>
              <a:rPr lang="zh-CN" altLang="en-US" sz="2300" b="1" dirty="0">
                <a:solidFill>
                  <a:srgbClr val="FFFF00"/>
                </a:solidFill>
                <a:latin typeface="Times New Roman" panose="02020603050405020304" pitchFamily="18" charset="0"/>
                <a:cs typeface="Times New Roman" panose="02020603050405020304" pitchFamily="18" charset="0"/>
              </a:rPr>
              <a:t>作用</a:t>
            </a:r>
          </a:p>
        </p:txBody>
      </p:sp>
      <p:sp>
        <p:nvSpPr>
          <p:cNvPr id="8" name="左大括号 7">
            <a:extLst>
              <a:ext uri="{FF2B5EF4-FFF2-40B4-BE49-F238E27FC236}">
                <a16:creationId xmlns:a16="http://schemas.microsoft.com/office/drawing/2014/main" id="{571D4E76-6310-403C-B33A-62145A6759C1}"/>
              </a:ext>
            </a:extLst>
          </p:cNvPr>
          <p:cNvSpPr/>
          <p:nvPr/>
        </p:nvSpPr>
        <p:spPr>
          <a:xfrm>
            <a:off x="1547664" y="1916832"/>
            <a:ext cx="426896" cy="1224136"/>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4" name="矩形 3">
            <a:extLst>
              <a:ext uri="{FF2B5EF4-FFF2-40B4-BE49-F238E27FC236}">
                <a16:creationId xmlns:a16="http://schemas.microsoft.com/office/drawing/2014/main" id="{EFCD14C8-A17F-434C-922E-57A441574CB7}"/>
              </a:ext>
            </a:extLst>
          </p:cNvPr>
          <p:cNvSpPr/>
          <p:nvPr/>
        </p:nvSpPr>
        <p:spPr>
          <a:xfrm>
            <a:off x="1974560" y="1772816"/>
            <a:ext cx="4139275" cy="430887"/>
          </a:xfrm>
          <a:prstGeom prst="rect">
            <a:avLst/>
          </a:prstGeom>
        </p:spPr>
        <p:txBody>
          <a:bodyPr wrap="none">
            <a:spAutoFit/>
          </a:bodyPr>
          <a:lstStyle/>
          <a:p>
            <a:r>
              <a:rPr lang="zh-CN" altLang="en-US" sz="2200" b="1" dirty="0">
                <a:latin typeface="Times New Roman" panose="02020603050405020304" pitchFamily="18" charset="0"/>
                <a:cs typeface="Times New Roman" panose="02020603050405020304" pitchFamily="18" charset="0"/>
              </a:rPr>
              <a:t>提高光发送机的发送功率</a:t>
            </a:r>
            <a:r>
              <a:rPr lang="en-US" altLang="zh-CN" sz="2200" b="1" dirty="0">
                <a:latin typeface="Times New Roman" panose="02020603050405020304" pitchFamily="18" charset="0"/>
                <a:cs typeface="Times New Roman" panose="02020603050405020304" pitchFamily="18" charset="0"/>
              </a:rPr>
              <a:t>(</a:t>
            </a:r>
            <a:r>
              <a:rPr lang="en-US" altLang="zh-CN" sz="2200" b="1" i="1" dirty="0">
                <a:solidFill>
                  <a:srgbClr val="FFC000"/>
                </a:solidFill>
                <a:latin typeface="Times New Roman" panose="02020603050405020304" pitchFamily="18" charset="0"/>
                <a:cs typeface="Times New Roman" panose="02020603050405020304" pitchFamily="18" charset="0"/>
              </a:rPr>
              <a:t>P</a:t>
            </a:r>
            <a:r>
              <a:rPr lang="en-US" altLang="zh-CN" sz="2200" b="1" baseline="-25000" dirty="0">
                <a:solidFill>
                  <a:srgbClr val="FFC000"/>
                </a:solidFill>
                <a:latin typeface="Times New Roman" panose="02020603050405020304" pitchFamily="18" charset="0"/>
                <a:cs typeface="Times New Roman" panose="02020603050405020304" pitchFamily="18" charset="0"/>
              </a:rPr>
              <a:t>T</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7CE5626E-1E8D-47C7-8735-D6C789EE6584}"/>
              </a:ext>
            </a:extLst>
          </p:cNvPr>
          <p:cNvSpPr/>
          <p:nvPr/>
        </p:nvSpPr>
        <p:spPr>
          <a:xfrm>
            <a:off x="1979712" y="2941494"/>
            <a:ext cx="2547492" cy="430887"/>
          </a:xfrm>
          <a:prstGeom prst="rect">
            <a:avLst/>
          </a:prstGeom>
        </p:spPr>
        <p:txBody>
          <a:bodyPr wrap="none">
            <a:spAutoFit/>
          </a:bodyPr>
          <a:lstStyle/>
          <a:p>
            <a:r>
              <a:rPr lang="zh-CN" altLang="en-US" sz="2200" b="1" dirty="0">
                <a:latin typeface="Times New Roman" panose="02020603050405020304" pitchFamily="18" charset="0"/>
                <a:cs typeface="Times New Roman" panose="02020603050405020304" pitchFamily="18" charset="0"/>
              </a:rPr>
              <a:t>增加传输距离</a:t>
            </a:r>
            <a:r>
              <a:rPr lang="en-US" altLang="zh-CN" sz="2200" b="1" dirty="0">
                <a:latin typeface="Times New Roman" panose="02020603050405020304" pitchFamily="18" charset="0"/>
                <a:cs typeface="Times New Roman" panose="02020603050405020304" pitchFamily="18" charset="0"/>
              </a:rPr>
              <a:t>(</a:t>
            </a:r>
            <a:r>
              <a:rPr lang="en-US" altLang="zh-CN" sz="2200" b="1" i="1" dirty="0">
                <a:solidFill>
                  <a:srgbClr val="FFC000"/>
                </a:solidFill>
                <a:latin typeface="Times New Roman" panose="02020603050405020304" pitchFamily="18" charset="0"/>
                <a:cs typeface="Times New Roman" panose="02020603050405020304" pitchFamily="18" charset="0"/>
              </a:rPr>
              <a:t>L</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9794C28F-4705-4D25-A06A-D92DC1B8509A}"/>
              </a:ext>
            </a:extLst>
          </p:cNvPr>
          <p:cNvSpPr txBox="1"/>
          <p:nvPr/>
        </p:nvSpPr>
        <p:spPr>
          <a:xfrm>
            <a:off x="899592" y="1008000"/>
            <a:ext cx="4440639" cy="430887"/>
          </a:xfrm>
          <a:prstGeom prst="rect">
            <a:avLst/>
          </a:prstGeom>
          <a:noFill/>
        </p:spPr>
        <p:txBody>
          <a:bodyPr wrap="none" rtlCol="0">
            <a:spAutoFit/>
          </a:bodyPr>
          <a:lstStyle/>
          <a:p>
            <a:r>
              <a:rPr lang="zh-CN" altLang="en-US" sz="2200" b="1" dirty="0">
                <a:latin typeface="Times New Roman" panose="02020603050405020304" pitchFamily="18" charset="0"/>
                <a:cs typeface="Times New Roman" panose="02020603050405020304" pitchFamily="18" charset="0"/>
              </a:rPr>
              <a:t>功率放大器：放置在光发送机后；</a:t>
            </a:r>
          </a:p>
        </p:txBody>
      </p:sp>
      <p:cxnSp>
        <p:nvCxnSpPr>
          <p:cNvPr id="11" name="直接连接符 10">
            <a:extLst>
              <a:ext uri="{FF2B5EF4-FFF2-40B4-BE49-F238E27FC236}">
                <a16:creationId xmlns:a16="http://schemas.microsoft.com/office/drawing/2014/main" id="{02A1CC13-5B1D-43DC-920D-75F28DE14572}"/>
              </a:ext>
            </a:extLst>
          </p:cNvPr>
          <p:cNvCxnSpPr/>
          <p:nvPr/>
        </p:nvCxnSpPr>
        <p:spPr>
          <a:xfrm>
            <a:off x="323944" y="692696"/>
            <a:ext cx="403200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5867B809-9D4C-4366-8D13-78DA5CD4D9B3}"/>
              </a:ext>
            </a:extLst>
          </p:cNvPr>
          <p:cNvSpPr>
            <a:spLocks noChangeAspect="1"/>
          </p:cNvSpPr>
          <p:nvPr/>
        </p:nvSpPr>
        <p:spPr>
          <a:xfrm>
            <a:off x="706000" y="1147176"/>
            <a:ext cx="216000" cy="21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4" grpId="0"/>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2" name="Picture 4" descr="0503"/>
          <p:cNvPicPr>
            <a:picLocks noChangeAspect="1" noChangeArrowheads="1"/>
          </p:cNvPicPr>
          <p:nvPr/>
        </p:nvPicPr>
        <p:blipFill>
          <a:blip r:embed="rId3">
            <a:extLst>
              <a:ext uri="{28A0092B-C50C-407E-A947-70E740481C1C}">
                <a14:useLocalDpi xmlns:a14="http://schemas.microsoft.com/office/drawing/2010/main" val="0"/>
              </a:ext>
            </a:extLst>
          </a:blip>
          <a:srcRect l="25700" t="50650" r="27150" b="26642"/>
          <a:stretch>
            <a:fillRect/>
          </a:stretch>
        </p:blipFill>
        <p:spPr bwMode="auto">
          <a:xfrm>
            <a:off x="521804" y="3692427"/>
            <a:ext cx="8100392" cy="1666488"/>
          </a:xfrm>
          <a:prstGeom prst="rect">
            <a:avLst/>
          </a:prstGeom>
          <a:noFill/>
          <a:extLst>
            <a:ext uri="{909E8E84-426E-40DD-AFC4-6F175D3DCCD1}">
              <a14:hiddenFill xmlns:a14="http://schemas.microsoft.com/office/drawing/2010/main">
                <a:solidFill>
                  <a:srgbClr val="FFFFFF"/>
                </a:solidFill>
              </a14:hiddenFill>
            </a:ext>
          </a:extLst>
        </p:spPr>
      </p:pic>
      <p:sp>
        <p:nvSpPr>
          <p:cNvPr id="94213" name="Rectangle 5"/>
          <p:cNvSpPr>
            <a:spLocks noChangeArrowheads="1"/>
          </p:cNvSpPr>
          <p:nvPr/>
        </p:nvSpPr>
        <p:spPr bwMode="auto">
          <a:xfrm>
            <a:off x="1043608" y="5517232"/>
            <a:ext cx="8280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dirty="0">
                <a:latin typeface="Times New Roman" panose="02020603050405020304" pitchFamily="18" charset="0"/>
                <a:cs typeface="Times New Roman" panose="02020603050405020304" pitchFamily="18" charset="0"/>
              </a:rPr>
              <a:t>图</a:t>
            </a:r>
            <a:r>
              <a:rPr lang="en-US" altLang="zh-CN" dirty="0">
                <a:latin typeface="Times New Roman" panose="02020603050405020304" pitchFamily="18" charset="0"/>
                <a:cs typeface="Times New Roman" panose="02020603050405020304" pitchFamily="18" charset="0"/>
              </a:rPr>
              <a:t>5.3</a:t>
            </a:r>
            <a:r>
              <a:rPr lang="zh-CN" altLang="en-US" dirty="0">
                <a:latin typeface="Times New Roman" panose="02020603050405020304" pitchFamily="18" charset="0"/>
                <a:cs typeface="Times New Roman" panose="02020603050405020304" pitchFamily="18" charset="0"/>
              </a:rPr>
              <a:t>光放大器在光波系统中的可能应用 </a:t>
            </a:r>
            <a:r>
              <a:rPr lang="en-US" altLang="zh-CN" dirty="0">
                <a:latin typeface="Times New Roman" panose="02020603050405020304" pitchFamily="18" charset="0"/>
                <a:cs typeface="Times New Roman" panose="02020603050405020304" pitchFamily="18" charset="0"/>
              </a:rPr>
              <a:t>(c) </a:t>
            </a:r>
            <a:r>
              <a:rPr lang="zh-CN" altLang="en-US" dirty="0">
                <a:latin typeface="Times New Roman" panose="02020603050405020304" pitchFamily="18" charset="0"/>
                <a:cs typeface="Times New Roman" panose="02020603050405020304" pitchFamily="18" charset="0"/>
              </a:rPr>
              <a:t>用作光接收机前置放大器 </a:t>
            </a:r>
          </a:p>
        </p:txBody>
      </p:sp>
      <p:sp>
        <p:nvSpPr>
          <p:cNvPr id="2" name="灯片编号占位符 1">
            <a:extLst>
              <a:ext uri="{FF2B5EF4-FFF2-40B4-BE49-F238E27FC236}">
                <a16:creationId xmlns:a16="http://schemas.microsoft.com/office/drawing/2014/main" id="{7C1E91B8-15DA-4E08-BD89-2B3A370950FE}"/>
              </a:ext>
            </a:extLst>
          </p:cNvPr>
          <p:cNvSpPr>
            <a:spLocks noGrp="1"/>
          </p:cNvSpPr>
          <p:nvPr>
            <p:ph type="sldNum" sz="quarter" idx="12"/>
          </p:nvPr>
        </p:nvSpPr>
        <p:spPr/>
        <p:txBody>
          <a:bodyPr/>
          <a:lstStyle/>
          <a:p>
            <a:fld id="{530C7529-6778-48DA-B0AC-E81A47C3F9B3}" type="slidenum">
              <a:rPr lang="en-US" altLang="zh-CN" smtClean="0"/>
              <a:pPr/>
              <a:t>32</a:t>
            </a:fld>
            <a:endParaRPr lang="en-US" altLang="zh-CN"/>
          </a:p>
        </p:txBody>
      </p:sp>
      <p:sp>
        <p:nvSpPr>
          <p:cNvPr id="6" name="文本框 5">
            <a:extLst>
              <a:ext uri="{FF2B5EF4-FFF2-40B4-BE49-F238E27FC236}">
                <a16:creationId xmlns:a16="http://schemas.microsoft.com/office/drawing/2014/main" id="{9658C4A0-88C9-4DD9-9557-939ACFD0D018}"/>
              </a:ext>
            </a:extLst>
          </p:cNvPr>
          <p:cNvSpPr txBox="1"/>
          <p:nvPr/>
        </p:nvSpPr>
        <p:spPr>
          <a:xfrm>
            <a:off x="395536" y="332656"/>
            <a:ext cx="2441694" cy="492443"/>
          </a:xfrm>
          <a:prstGeom prst="rect">
            <a:avLst/>
          </a:prstGeom>
          <a:noFill/>
        </p:spPr>
        <p:txBody>
          <a:bodyPr wrap="none" rtlCol="0">
            <a:spAutoFit/>
          </a:bodyPr>
          <a:lstStyle/>
          <a:p>
            <a:r>
              <a:rPr lang="en-US" altLang="zh-CN" sz="2600" b="1" dirty="0">
                <a:solidFill>
                  <a:srgbClr val="FFFF00"/>
                </a:solidFill>
                <a:latin typeface="Times New Roman" panose="02020603050405020304" pitchFamily="18" charset="0"/>
                <a:cs typeface="Times New Roman" panose="02020603050405020304" pitchFamily="18" charset="0"/>
              </a:rPr>
              <a:t>(3)</a:t>
            </a:r>
            <a:r>
              <a:rPr lang="zh-CN" altLang="en-US" sz="2600" b="1" dirty="0">
                <a:solidFill>
                  <a:srgbClr val="FFFF00"/>
                </a:solidFill>
                <a:latin typeface="Times New Roman" panose="02020603050405020304" pitchFamily="18" charset="0"/>
                <a:cs typeface="Times New Roman" panose="02020603050405020304" pitchFamily="18" charset="0"/>
              </a:rPr>
              <a:t> 前置放大器</a:t>
            </a:r>
            <a:r>
              <a:rPr lang="en-US" altLang="zh-CN" sz="2600" b="1" dirty="0">
                <a:solidFill>
                  <a:srgbClr val="FFFF00"/>
                </a:solidFill>
                <a:latin typeface="Times New Roman" panose="02020603050405020304" pitchFamily="18" charset="0"/>
                <a:cs typeface="Times New Roman" panose="02020603050405020304" pitchFamily="18" charset="0"/>
              </a:rPr>
              <a:t>:</a:t>
            </a:r>
            <a:endParaRPr lang="zh-CN" altLang="en-US" sz="2600" b="1" dirty="0">
              <a:solidFill>
                <a:srgbClr val="FFFF00"/>
              </a:solidFill>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CB36E4AA-A3F0-4261-84E6-52EB1573191A}"/>
              </a:ext>
            </a:extLst>
          </p:cNvPr>
          <p:cNvSpPr txBox="1"/>
          <p:nvPr/>
        </p:nvSpPr>
        <p:spPr>
          <a:xfrm>
            <a:off x="769887" y="2276872"/>
            <a:ext cx="777777" cy="446276"/>
          </a:xfrm>
          <a:prstGeom prst="rect">
            <a:avLst/>
          </a:prstGeom>
          <a:noFill/>
        </p:spPr>
        <p:txBody>
          <a:bodyPr wrap="none" rtlCol="0">
            <a:spAutoFit/>
          </a:bodyPr>
          <a:lstStyle/>
          <a:p>
            <a:r>
              <a:rPr lang="zh-CN" altLang="en-US" sz="2300" b="1" dirty="0">
                <a:solidFill>
                  <a:srgbClr val="FFFF00"/>
                </a:solidFill>
                <a:latin typeface="Times New Roman" panose="02020603050405020304" pitchFamily="18" charset="0"/>
                <a:cs typeface="Times New Roman" panose="02020603050405020304" pitchFamily="18" charset="0"/>
              </a:rPr>
              <a:t>作用</a:t>
            </a:r>
          </a:p>
        </p:txBody>
      </p:sp>
      <p:sp>
        <p:nvSpPr>
          <p:cNvPr id="8" name="左大括号 7">
            <a:extLst>
              <a:ext uri="{FF2B5EF4-FFF2-40B4-BE49-F238E27FC236}">
                <a16:creationId xmlns:a16="http://schemas.microsoft.com/office/drawing/2014/main" id="{C2AB5509-3AF0-4F55-ACE5-134020149D81}"/>
              </a:ext>
            </a:extLst>
          </p:cNvPr>
          <p:cNvSpPr/>
          <p:nvPr/>
        </p:nvSpPr>
        <p:spPr>
          <a:xfrm>
            <a:off x="1547664" y="1916832"/>
            <a:ext cx="426896" cy="1224136"/>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9" name="矩形 8">
            <a:extLst>
              <a:ext uri="{FF2B5EF4-FFF2-40B4-BE49-F238E27FC236}">
                <a16:creationId xmlns:a16="http://schemas.microsoft.com/office/drawing/2014/main" id="{8C9BF199-015A-4D5B-826C-7D7D85A7FB73}"/>
              </a:ext>
            </a:extLst>
          </p:cNvPr>
          <p:cNvSpPr/>
          <p:nvPr/>
        </p:nvSpPr>
        <p:spPr>
          <a:xfrm>
            <a:off x="1907704" y="1700808"/>
            <a:ext cx="4530407" cy="430887"/>
          </a:xfrm>
          <a:prstGeom prst="rect">
            <a:avLst/>
          </a:prstGeom>
        </p:spPr>
        <p:txBody>
          <a:bodyPr wrap="none">
            <a:spAutoFit/>
          </a:bodyPr>
          <a:lstStyle/>
          <a:p>
            <a:r>
              <a:rPr lang="zh-CN" altLang="en-US" sz="2200" b="1" dirty="0">
                <a:latin typeface="Times New Roman" panose="02020603050405020304" pitchFamily="18" charset="0"/>
                <a:cs typeface="Times New Roman" panose="02020603050405020304" pitchFamily="18" charset="0"/>
              </a:rPr>
              <a:t>提高接收功率</a:t>
            </a:r>
            <a:r>
              <a:rPr lang="en-US" altLang="zh-CN" sz="2200" b="1" dirty="0">
                <a:latin typeface="Times New Roman" panose="02020603050405020304" pitchFamily="18" charset="0"/>
                <a:cs typeface="Times New Roman" panose="02020603050405020304" pitchFamily="18" charset="0"/>
              </a:rPr>
              <a:t>(</a:t>
            </a:r>
            <a:r>
              <a:rPr lang="en-US" altLang="zh-CN" sz="2200" b="1" i="1" dirty="0" err="1">
                <a:solidFill>
                  <a:srgbClr val="FFC000"/>
                </a:solidFill>
                <a:latin typeface="Times New Roman" panose="02020603050405020304" pitchFamily="18" charset="0"/>
                <a:cs typeface="Times New Roman" panose="02020603050405020304" pitchFamily="18" charset="0"/>
              </a:rPr>
              <a:t>P</a:t>
            </a:r>
            <a:r>
              <a:rPr lang="en-US" altLang="zh-CN" sz="2200" b="1" baseline="-25000" dirty="0" err="1">
                <a:solidFill>
                  <a:srgbClr val="FFC000"/>
                </a:solidFill>
                <a:latin typeface="Times New Roman" panose="02020603050405020304" pitchFamily="18" charset="0"/>
                <a:cs typeface="Times New Roman" panose="02020603050405020304" pitchFamily="18" charset="0"/>
              </a:rPr>
              <a:t>r</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和信噪比</a:t>
            </a:r>
            <a:r>
              <a:rPr lang="en-US" altLang="zh-CN" sz="2200" b="1" dirty="0">
                <a:latin typeface="Times New Roman" panose="02020603050405020304" pitchFamily="18" charset="0"/>
                <a:cs typeface="Times New Roman" panose="02020603050405020304" pitchFamily="18" charset="0"/>
              </a:rPr>
              <a:t>(</a:t>
            </a:r>
            <a:r>
              <a:rPr lang="en-US" altLang="zh-CN" sz="2200" b="1" i="1" dirty="0">
                <a:solidFill>
                  <a:srgbClr val="FFC000"/>
                </a:solidFill>
                <a:latin typeface="Times New Roman" panose="02020603050405020304" pitchFamily="18" charset="0"/>
                <a:cs typeface="Times New Roman" panose="02020603050405020304" pitchFamily="18" charset="0"/>
              </a:rPr>
              <a:t>SNR</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A4330044-B30C-4E0E-83F5-32CF0883A358}"/>
              </a:ext>
            </a:extLst>
          </p:cNvPr>
          <p:cNvSpPr/>
          <p:nvPr/>
        </p:nvSpPr>
        <p:spPr>
          <a:xfrm>
            <a:off x="1969165" y="2924944"/>
            <a:ext cx="2547492" cy="430887"/>
          </a:xfrm>
          <a:prstGeom prst="rect">
            <a:avLst/>
          </a:prstGeom>
        </p:spPr>
        <p:txBody>
          <a:bodyPr wrap="none">
            <a:spAutoFit/>
          </a:bodyPr>
          <a:lstStyle/>
          <a:p>
            <a:r>
              <a:rPr lang="zh-CN" altLang="en-US" sz="2200" b="1" dirty="0">
                <a:latin typeface="Times New Roman" panose="02020603050405020304" pitchFamily="18" charset="0"/>
                <a:cs typeface="Times New Roman" panose="02020603050405020304" pitchFamily="18" charset="0"/>
              </a:rPr>
              <a:t>增加通信距离</a:t>
            </a:r>
            <a:r>
              <a:rPr lang="en-US" altLang="zh-CN" sz="2200" b="1" dirty="0">
                <a:latin typeface="Times New Roman" panose="02020603050405020304" pitchFamily="18" charset="0"/>
                <a:cs typeface="Times New Roman" panose="02020603050405020304" pitchFamily="18" charset="0"/>
              </a:rPr>
              <a:t>(</a:t>
            </a:r>
            <a:r>
              <a:rPr lang="en-US" altLang="zh-CN" sz="2200" b="1" i="1" dirty="0">
                <a:solidFill>
                  <a:srgbClr val="FFC000"/>
                </a:solidFill>
                <a:latin typeface="Times New Roman" panose="02020603050405020304" pitchFamily="18" charset="0"/>
                <a:cs typeface="Times New Roman" panose="02020603050405020304" pitchFamily="18" charset="0"/>
              </a:rPr>
              <a:t>L</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C17F6E22-9DE6-4A50-8D51-0253A21EB9B4}"/>
              </a:ext>
            </a:extLst>
          </p:cNvPr>
          <p:cNvSpPr txBox="1"/>
          <p:nvPr/>
        </p:nvSpPr>
        <p:spPr>
          <a:xfrm>
            <a:off x="971600" y="1008000"/>
            <a:ext cx="4724370" cy="430887"/>
          </a:xfrm>
          <a:prstGeom prst="rect">
            <a:avLst/>
          </a:prstGeom>
          <a:noFill/>
        </p:spPr>
        <p:txBody>
          <a:bodyPr wrap="none" rtlCol="0">
            <a:spAutoFit/>
          </a:bodyPr>
          <a:lstStyle/>
          <a:p>
            <a:r>
              <a:rPr lang="zh-CN" altLang="en-US" sz="2200" b="1" dirty="0">
                <a:latin typeface="Times New Roman" panose="02020603050405020304" pitchFamily="18" charset="0"/>
                <a:cs typeface="Times New Roman" panose="02020603050405020304" pitchFamily="18" charset="0"/>
              </a:rPr>
              <a:t>前置放大器：放置在光接收机之前；</a:t>
            </a:r>
          </a:p>
        </p:txBody>
      </p:sp>
      <p:cxnSp>
        <p:nvCxnSpPr>
          <p:cNvPr id="12" name="直接连接符 11">
            <a:extLst>
              <a:ext uri="{FF2B5EF4-FFF2-40B4-BE49-F238E27FC236}">
                <a16:creationId xmlns:a16="http://schemas.microsoft.com/office/drawing/2014/main" id="{F5814707-802C-4361-97C3-FB82D83C6EFB}"/>
              </a:ext>
            </a:extLst>
          </p:cNvPr>
          <p:cNvCxnSpPr/>
          <p:nvPr/>
        </p:nvCxnSpPr>
        <p:spPr>
          <a:xfrm>
            <a:off x="467544" y="764704"/>
            <a:ext cx="223200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D35EF96D-CFFE-44CB-ACDC-2B78DDED7B25}"/>
              </a:ext>
            </a:extLst>
          </p:cNvPr>
          <p:cNvSpPr>
            <a:spLocks noChangeAspect="1"/>
          </p:cNvSpPr>
          <p:nvPr/>
        </p:nvSpPr>
        <p:spPr>
          <a:xfrm>
            <a:off x="706000" y="1147176"/>
            <a:ext cx="216000" cy="21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6" name="Picture 4" descr="0503"/>
          <p:cNvPicPr>
            <a:picLocks noChangeAspect="1" noChangeArrowheads="1"/>
          </p:cNvPicPr>
          <p:nvPr/>
        </p:nvPicPr>
        <p:blipFill>
          <a:blip r:embed="rId3">
            <a:extLst>
              <a:ext uri="{28A0092B-C50C-407E-A947-70E740481C1C}">
                <a14:useLocalDpi xmlns:a14="http://schemas.microsoft.com/office/drawing/2010/main" val="0"/>
              </a:ext>
            </a:extLst>
          </a:blip>
          <a:srcRect l="25700" t="74092" r="27150"/>
          <a:stretch>
            <a:fillRect/>
          </a:stretch>
        </p:blipFill>
        <p:spPr bwMode="auto">
          <a:xfrm>
            <a:off x="816324" y="2780928"/>
            <a:ext cx="7668636" cy="1800000"/>
          </a:xfrm>
          <a:prstGeom prst="rect">
            <a:avLst/>
          </a:prstGeom>
          <a:noFill/>
          <a:extLst>
            <a:ext uri="{909E8E84-426E-40DD-AFC4-6F175D3DCCD1}">
              <a14:hiddenFill xmlns:a14="http://schemas.microsoft.com/office/drawing/2010/main">
                <a:solidFill>
                  <a:srgbClr val="FFFFFF"/>
                </a:solidFill>
              </a14:hiddenFill>
            </a:ext>
          </a:extLst>
        </p:spPr>
      </p:pic>
      <p:sp>
        <p:nvSpPr>
          <p:cNvPr id="90117" name="Rectangle 5"/>
          <p:cNvSpPr>
            <a:spLocks noChangeArrowheads="1"/>
          </p:cNvSpPr>
          <p:nvPr/>
        </p:nvSpPr>
        <p:spPr bwMode="auto">
          <a:xfrm>
            <a:off x="1044128" y="4618969"/>
            <a:ext cx="8280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dirty="0">
                <a:latin typeface="Times New Roman" panose="02020603050405020304" pitchFamily="18" charset="0"/>
                <a:cs typeface="Times New Roman" panose="02020603050405020304" pitchFamily="18" charset="0"/>
              </a:rPr>
              <a:t>图</a:t>
            </a:r>
            <a:r>
              <a:rPr lang="en-US" altLang="zh-CN" dirty="0">
                <a:latin typeface="Times New Roman" panose="02020603050405020304" pitchFamily="18" charset="0"/>
                <a:cs typeface="Times New Roman" panose="02020603050405020304" pitchFamily="18" charset="0"/>
              </a:rPr>
              <a:t>5.3</a:t>
            </a:r>
            <a:r>
              <a:rPr lang="zh-CN" altLang="en-US" dirty="0">
                <a:latin typeface="Times New Roman" panose="02020603050405020304" pitchFamily="18" charset="0"/>
                <a:cs typeface="Times New Roman" panose="02020603050405020304" pitchFamily="18" charset="0"/>
              </a:rPr>
              <a:t>光放大器在光波系统中的可能应用 </a:t>
            </a:r>
            <a:r>
              <a:rPr lang="en-US" altLang="zh-CN" dirty="0">
                <a:latin typeface="Times New Roman" panose="02020603050405020304" pitchFamily="18" charset="0"/>
                <a:cs typeface="Times New Roman" panose="02020603050405020304" pitchFamily="18" charset="0"/>
              </a:rPr>
              <a:t>(d) </a:t>
            </a:r>
            <a:r>
              <a:rPr lang="zh-CN" altLang="en-US" dirty="0">
                <a:latin typeface="Times New Roman" panose="02020603050405020304" pitchFamily="18" charset="0"/>
                <a:cs typeface="Times New Roman" panose="02020603050405020304" pitchFamily="18" charset="0"/>
              </a:rPr>
              <a:t>用作局域网的功率放大器 </a:t>
            </a:r>
          </a:p>
        </p:txBody>
      </p:sp>
      <p:sp>
        <p:nvSpPr>
          <p:cNvPr id="2" name="灯片编号占位符 1">
            <a:extLst>
              <a:ext uri="{FF2B5EF4-FFF2-40B4-BE49-F238E27FC236}">
                <a16:creationId xmlns:a16="http://schemas.microsoft.com/office/drawing/2014/main" id="{E3A5182B-F78D-46F9-8CF8-EB2A83F1A620}"/>
              </a:ext>
            </a:extLst>
          </p:cNvPr>
          <p:cNvSpPr>
            <a:spLocks noGrp="1"/>
          </p:cNvSpPr>
          <p:nvPr>
            <p:ph type="sldNum" sz="quarter" idx="12"/>
          </p:nvPr>
        </p:nvSpPr>
        <p:spPr/>
        <p:txBody>
          <a:bodyPr/>
          <a:lstStyle/>
          <a:p>
            <a:fld id="{530C7529-6778-48DA-B0AC-E81A47C3F9B3}" type="slidenum">
              <a:rPr lang="en-US" altLang="zh-CN" smtClean="0"/>
              <a:pPr/>
              <a:t>33</a:t>
            </a:fld>
            <a:endParaRPr lang="en-US" altLang="zh-CN"/>
          </a:p>
        </p:txBody>
      </p:sp>
      <p:sp>
        <p:nvSpPr>
          <p:cNvPr id="6" name="文本框 5">
            <a:extLst>
              <a:ext uri="{FF2B5EF4-FFF2-40B4-BE49-F238E27FC236}">
                <a16:creationId xmlns:a16="http://schemas.microsoft.com/office/drawing/2014/main" id="{5482D162-6FEC-4205-84E1-A676FBD0C8B8}"/>
              </a:ext>
            </a:extLst>
          </p:cNvPr>
          <p:cNvSpPr txBox="1"/>
          <p:nvPr/>
        </p:nvSpPr>
        <p:spPr>
          <a:xfrm>
            <a:off x="395536" y="332656"/>
            <a:ext cx="3446777" cy="492443"/>
          </a:xfrm>
          <a:prstGeom prst="rect">
            <a:avLst/>
          </a:prstGeom>
          <a:noFill/>
        </p:spPr>
        <p:txBody>
          <a:bodyPr wrap="none" rtlCol="0">
            <a:spAutoFit/>
          </a:bodyPr>
          <a:lstStyle/>
          <a:p>
            <a:r>
              <a:rPr lang="en-US" altLang="zh-CN" sz="2600" b="1" dirty="0">
                <a:solidFill>
                  <a:srgbClr val="FFFF00"/>
                </a:solidFill>
                <a:latin typeface="Times New Roman" panose="02020603050405020304" pitchFamily="18" charset="0"/>
                <a:cs typeface="Times New Roman" panose="02020603050405020304" pitchFamily="18" charset="0"/>
              </a:rPr>
              <a:t>(4)</a:t>
            </a:r>
            <a:r>
              <a:rPr lang="zh-CN" altLang="en-US" sz="2600" b="1" dirty="0">
                <a:solidFill>
                  <a:srgbClr val="FFFF00"/>
                </a:solidFill>
                <a:latin typeface="Times New Roman" panose="02020603050405020304" pitchFamily="18" charset="0"/>
                <a:cs typeface="Times New Roman" panose="02020603050405020304" pitchFamily="18" charset="0"/>
              </a:rPr>
              <a:t> 局域网功率放大器</a:t>
            </a:r>
            <a:r>
              <a:rPr lang="en-US" altLang="zh-CN" sz="2600" b="1" dirty="0">
                <a:solidFill>
                  <a:srgbClr val="FFFF00"/>
                </a:solidFill>
                <a:latin typeface="Times New Roman" panose="02020603050405020304" pitchFamily="18" charset="0"/>
                <a:cs typeface="Times New Roman" panose="02020603050405020304" pitchFamily="18" charset="0"/>
              </a:rPr>
              <a:t>:</a:t>
            </a:r>
            <a:endParaRPr lang="zh-CN" altLang="en-US" sz="2600" b="1" dirty="0">
              <a:solidFill>
                <a:srgbClr val="FFFF00"/>
              </a:solidFill>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6DD5D500-4329-4DBD-BF76-90FCF06361B3}"/>
              </a:ext>
            </a:extLst>
          </p:cNvPr>
          <p:cNvSpPr txBox="1"/>
          <p:nvPr/>
        </p:nvSpPr>
        <p:spPr>
          <a:xfrm>
            <a:off x="769887" y="1628800"/>
            <a:ext cx="851515" cy="446276"/>
          </a:xfrm>
          <a:prstGeom prst="rect">
            <a:avLst/>
          </a:prstGeom>
          <a:noFill/>
        </p:spPr>
        <p:txBody>
          <a:bodyPr wrap="none" rtlCol="0">
            <a:spAutoFit/>
          </a:bodyPr>
          <a:lstStyle/>
          <a:p>
            <a:r>
              <a:rPr lang="zh-CN" altLang="en-US" sz="2300" b="1" dirty="0">
                <a:solidFill>
                  <a:srgbClr val="FFFF00"/>
                </a:solidFill>
                <a:latin typeface="Times New Roman" panose="02020603050405020304" pitchFamily="18" charset="0"/>
                <a:cs typeface="Times New Roman" panose="02020603050405020304" pitchFamily="18" charset="0"/>
              </a:rPr>
              <a:t>作用 </a:t>
            </a:r>
          </a:p>
        </p:txBody>
      </p:sp>
      <p:sp>
        <p:nvSpPr>
          <p:cNvPr id="8" name="左大括号 7">
            <a:extLst>
              <a:ext uri="{FF2B5EF4-FFF2-40B4-BE49-F238E27FC236}">
                <a16:creationId xmlns:a16="http://schemas.microsoft.com/office/drawing/2014/main" id="{C3E8DDD7-A259-452F-8D6C-FB2F9AAD8411}"/>
              </a:ext>
            </a:extLst>
          </p:cNvPr>
          <p:cNvSpPr/>
          <p:nvPr/>
        </p:nvSpPr>
        <p:spPr>
          <a:xfrm>
            <a:off x="1547664" y="1268760"/>
            <a:ext cx="426896" cy="1224136"/>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9" name="矩形 8">
            <a:extLst>
              <a:ext uri="{FF2B5EF4-FFF2-40B4-BE49-F238E27FC236}">
                <a16:creationId xmlns:a16="http://schemas.microsoft.com/office/drawing/2014/main" id="{1A7C94AF-9E8E-4C99-983C-21046B9FD2A1}"/>
              </a:ext>
            </a:extLst>
          </p:cNvPr>
          <p:cNvSpPr/>
          <p:nvPr/>
        </p:nvSpPr>
        <p:spPr>
          <a:xfrm>
            <a:off x="1994968" y="1052736"/>
            <a:ext cx="3873176" cy="430887"/>
          </a:xfrm>
          <a:prstGeom prst="rect">
            <a:avLst/>
          </a:prstGeom>
        </p:spPr>
        <p:txBody>
          <a:bodyPr wrap="none">
            <a:spAutoFit/>
          </a:bodyPr>
          <a:lstStyle/>
          <a:p>
            <a:r>
              <a:rPr lang="zh-CN" altLang="en-US" sz="2200" b="1" dirty="0">
                <a:latin typeface="Times New Roman" panose="02020603050405020304" pitchFamily="18" charset="0"/>
                <a:cs typeface="Times New Roman" panose="02020603050405020304" pitchFamily="18" charset="0"/>
              </a:rPr>
              <a:t>补偿用于局域网的分配损耗；</a:t>
            </a:r>
            <a:endParaRPr lang="zh-CN" altLang="en-US" sz="2200" dirty="0">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E93EF1DF-1C6F-4D98-95E8-FF553F08C1D2}"/>
              </a:ext>
            </a:extLst>
          </p:cNvPr>
          <p:cNvSpPr/>
          <p:nvPr/>
        </p:nvSpPr>
        <p:spPr>
          <a:xfrm>
            <a:off x="1979712" y="2293422"/>
            <a:ext cx="2847254" cy="430887"/>
          </a:xfrm>
          <a:prstGeom prst="rect">
            <a:avLst/>
          </a:prstGeom>
        </p:spPr>
        <p:txBody>
          <a:bodyPr wrap="none">
            <a:spAutoFit/>
          </a:bodyPr>
          <a:lstStyle/>
          <a:p>
            <a:r>
              <a:rPr lang="zh-CN" altLang="en-US" sz="2200" b="1" dirty="0">
                <a:latin typeface="Times New Roman" panose="02020603050405020304" pitchFamily="18" charset="0"/>
                <a:cs typeface="Times New Roman" panose="02020603050405020304" pitchFamily="18" charset="0"/>
              </a:rPr>
              <a:t>增大网络节点数</a:t>
            </a:r>
            <a:r>
              <a:rPr lang="en-US" altLang="zh-CN" sz="2200" b="1" dirty="0">
                <a:latin typeface="Times New Roman" panose="02020603050405020304" pitchFamily="18" charset="0"/>
                <a:cs typeface="Times New Roman" panose="02020603050405020304" pitchFamily="18" charset="0"/>
              </a:rPr>
              <a:t>(</a:t>
            </a:r>
            <a:r>
              <a:rPr lang="en-US" altLang="zh-CN" sz="2200" b="1" i="1" dirty="0">
                <a:solidFill>
                  <a:srgbClr val="FFC000"/>
                </a:solidFill>
                <a:latin typeface="Times New Roman" panose="02020603050405020304" pitchFamily="18" charset="0"/>
                <a:cs typeface="Times New Roman" panose="02020603050405020304" pitchFamily="18" charset="0"/>
              </a:rPr>
              <a:t>N</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BEE02C92-2852-426E-9881-18019DC7DEA2}"/>
              </a:ext>
            </a:extLst>
          </p:cNvPr>
          <p:cNvSpPr/>
          <p:nvPr/>
        </p:nvSpPr>
        <p:spPr>
          <a:xfrm>
            <a:off x="755576" y="5148000"/>
            <a:ext cx="7870476" cy="923714"/>
          </a:xfrm>
          <a:prstGeom prst="rect">
            <a:avLst/>
          </a:prstGeom>
          <a:ln w="19050">
            <a:noFill/>
          </a:ln>
        </p:spPr>
        <p:txBody>
          <a:bodyPr wrap="square">
            <a:spAutoFit/>
          </a:bodyPr>
          <a:lstStyle/>
          <a:p>
            <a:pPr>
              <a:lnSpc>
                <a:spcPct val="130000"/>
              </a:lnSpc>
            </a:pPr>
            <a:r>
              <a:rPr lang="zh-CN" altLang="en-US" sz="2200" b="1" dirty="0">
                <a:latin typeface="宋体" pitchFamily="2" charset="-122"/>
              </a:rPr>
              <a:t>除了上述四种应用之外，还可以将光放大器用于</a:t>
            </a:r>
            <a:r>
              <a:rPr lang="zh-CN" altLang="en-US" sz="2200" b="1" dirty="0">
                <a:solidFill>
                  <a:srgbClr val="FFC000"/>
                </a:solidFill>
                <a:latin typeface="宋体" pitchFamily="2" charset="-122"/>
              </a:rPr>
              <a:t>光子交换系统</a:t>
            </a:r>
            <a:r>
              <a:rPr lang="zh-CN" altLang="en-US" sz="2200" b="1" dirty="0">
                <a:latin typeface="宋体" pitchFamily="2" charset="-122"/>
              </a:rPr>
              <a:t>等多种场合，这种放大器亦称为</a:t>
            </a:r>
            <a:r>
              <a:rPr lang="zh-CN" altLang="en-US" sz="2200" b="1" dirty="0">
                <a:solidFill>
                  <a:srgbClr val="FFFF00"/>
                </a:solidFill>
                <a:latin typeface="宋体" pitchFamily="2" charset="-122"/>
              </a:rPr>
              <a:t>功率放大器</a:t>
            </a:r>
            <a:r>
              <a:rPr lang="zh-CN" altLang="en-US" sz="2200" b="1" dirty="0">
                <a:latin typeface="宋体" pitchFamily="2" charset="-122"/>
              </a:rPr>
              <a:t>。 </a:t>
            </a:r>
            <a:endParaRPr lang="zh-CN" altLang="en-US" sz="2200" dirty="0"/>
          </a:p>
        </p:txBody>
      </p:sp>
      <p:cxnSp>
        <p:nvCxnSpPr>
          <p:cNvPr id="11" name="直接连接符 10">
            <a:extLst>
              <a:ext uri="{FF2B5EF4-FFF2-40B4-BE49-F238E27FC236}">
                <a16:creationId xmlns:a16="http://schemas.microsoft.com/office/drawing/2014/main" id="{689A31CD-A253-4B3E-A8D6-11BD9C8AEF34}"/>
              </a:ext>
            </a:extLst>
          </p:cNvPr>
          <p:cNvCxnSpPr/>
          <p:nvPr/>
        </p:nvCxnSpPr>
        <p:spPr>
          <a:xfrm>
            <a:off x="539552" y="764704"/>
            <a:ext cx="320400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4F5205AA-F01C-480B-A672-77823C440EA5}"/>
              </a:ext>
            </a:extLst>
          </p:cNvPr>
          <p:cNvSpPr>
            <a:spLocks noChangeAspect="1"/>
          </p:cNvSpPr>
          <p:nvPr/>
        </p:nvSpPr>
        <p:spPr>
          <a:xfrm>
            <a:off x="539552" y="5301232"/>
            <a:ext cx="216000" cy="21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4285729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1000"/>
                                        <p:tgtEl>
                                          <p:spTgt spid="3"/>
                                        </p:tgtEl>
                                      </p:cBhvr>
                                    </p:animEffect>
                                    <p:anim calcmode="lin" valueType="num">
                                      <p:cBhvr>
                                        <p:cTn id="35" dur="1000" fill="hold"/>
                                        <p:tgtEl>
                                          <p:spTgt spid="3"/>
                                        </p:tgtEl>
                                        <p:attrNameLst>
                                          <p:attrName>ppt_x</p:attrName>
                                        </p:attrNameLst>
                                      </p:cBhvr>
                                      <p:tavLst>
                                        <p:tav tm="0">
                                          <p:val>
                                            <p:strVal val="#ppt_x"/>
                                          </p:val>
                                        </p:tav>
                                        <p:tav tm="100000">
                                          <p:val>
                                            <p:strVal val="#ppt_x"/>
                                          </p:val>
                                        </p:tav>
                                      </p:tavLst>
                                    </p:anim>
                                    <p:anim calcmode="lin" valueType="num">
                                      <p:cBhvr>
                                        <p:cTn id="3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p:bldP spid="3" grpId="0"/>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8371" name="Object 3"/>
          <p:cNvGraphicFramePr>
            <a:graphicFrameLocks noChangeAspect="1"/>
          </p:cNvGraphicFramePr>
          <p:nvPr>
            <p:extLst>
              <p:ext uri="{D42A27DB-BD31-4B8C-83A1-F6EECF244321}">
                <p14:modId xmlns:p14="http://schemas.microsoft.com/office/powerpoint/2010/main" val="2818642629"/>
              </p:ext>
            </p:extLst>
          </p:nvPr>
        </p:nvGraphicFramePr>
        <p:xfrm>
          <a:off x="107504" y="885062"/>
          <a:ext cx="6552728" cy="2243706"/>
        </p:xfrm>
        <a:graphic>
          <a:graphicData uri="http://schemas.openxmlformats.org/presentationml/2006/ole">
            <mc:AlternateContent xmlns:mc="http://schemas.openxmlformats.org/markup-compatibility/2006">
              <mc:Choice xmlns:v="urn:schemas-microsoft-com:vml" Requires="v">
                <p:oleObj spid="_x0000_s2698" name="Microsoft Drawing" r:id="rId4" imgW="2905200" imgH="995400" progId="MSDraw">
                  <p:embed/>
                </p:oleObj>
              </mc:Choice>
              <mc:Fallback>
                <p:oleObj name="Microsoft Drawing" r:id="rId4" imgW="2905200" imgH="995400" progId="MSDraw">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885062"/>
                        <a:ext cx="6552728" cy="2243706"/>
                      </a:xfrm>
                      <a:prstGeom prst="rect">
                        <a:avLst/>
                      </a:prstGeom>
                      <a:noFill/>
                      <a:ln>
                        <a:noFill/>
                      </a:ln>
                    </p:spPr>
                  </p:pic>
                </p:oleObj>
              </mc:Fallback>
            </mc:AlternateContent>
          </a:graphicData>
        </a:graphic>
      </p:graphicFrame>
      <p:graphicFrame>
        <p:nvGraphicFramePr>
          <p:cNvPr id="58372" name="Object 4"/>
          <p:cNvGraphicFramePr>
            <a:graphicFrameLocks noChangeAspect="1"/>
          </p:cNvGraphicFramePr>
          <p:nvPr>
            <p:extLst>
              <p:ext uri="{D42A27DB-BD31-4B8C-83A1-F6EECF244321}">
                <p14:modId xmlns:p14="http://schemas.microsoft.com/office/powerpoint/2010/main" val="2559987961"/>
              </p:ext>
            </p:extLst>
          </p:nvPr>
        </p:nvGraphicFramePr>
        <p:xfrm>
          <a:off x="107504" y="3212976"/>
          <a:ext cx="4633473" cy="2952000"/>
        </p:xfrm>
        <a:graphic>
          <a:graphicData uri="http://schemas.openxmlformats.org/presentationml/2006/ole">
            <mc:AlternateContent xmlns:mc="http://schemas.openxmlformats.org/markup-compatibility/2006">
              <mc:Choice xmlns:v="urn:schemas-microsoft-com:vml" Requires="v">
                <p:oleObj spid="_x0000_s2699" name="Microsoft Drawing" r:id="rId6" imgW="2363760" imgH="1504800" progId="MSDraw">
                  <p:embed/>
                </p:oleObj>
              </mc:Choice>
              <mc:Fallback>
                <p:oleObj name="Microsoft Drawing" r:id="rId6" imgW="2363760" imgH="1504800" progId="MSDraw">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504" y="3212976"/>
                        <a:ext cx="4633473" cy="2952000"/>
                      </a:xfrm>
                      <a:prstGeom prst="rect">
                        <a:avLst/>
                      </a:prstGeom>
                      <a:noFill/>
                      <a:ln>
                        <a:noFill/>
                      </a:ln>
                    </p:spPr>
                  </p:pic>
                </p:oleObj>
              </mc:Fallback>
            </mc:AlternateContent>
          </a:graphicData>
        </a:graphic>
      </p:graphicFrame>
      <p:sp>
        <p:nvSpPr>
          <p:cNvPr id="2" name="灯片编号占位符 1">
            <a:extLst>
              <a:ext uri="{FF2B5EF4-FFF2-40B4-BE49-F238E27FC236}">
                <a16:creationId xmlns:a16="http://schemas.microsoft.com/office/drawing/2014/main" id="{1CC80469-4E9D-4021-9402-3EBE211229C5}"/>
              </a:ext>
            </a:extLst>
          </p:cNvPr>
          <p:cNvSpPr>
            <a:spLocks noGrp="1"/>
          </p:cNvSpPr>
          <p:nvPr>
            <p:ph type="sldNum" sz="quarter" idx="12"/>
          </p:nvPr>
        </p:nvSpPr>
        <p:spPr/>
        <p:txBody>
          <a:bodyPr/>
          <a:lstStyle/>
          <a:p>
            <a:fld id="{530C7529-6778-48DA-B0AC-E81A47C3F9B3}" type="slidenum">
              <a:rPr lang="en-US" altLang="zh-CN" smtClean="0"/>
              <a:pPr/>
              <a:t>34</a:t>
            </a:fld>
            <a:endParaRPr lang="en-US" altLang="zh-CN"/>
          </a:p>
        </p:txBody>
      </p:sp>
      <p:sp>
        <p:nvSpPr>
          <p:cNvPr id="5" name="文本框 4">
            <a:extLst>
              <a:ext uri="{FF2B5EF4-FFF2-40B4-BE49-F238E27FC236}">
                <a16:creationId xmlns:a16="http://schemas.microsoft.com/office/drawing/2014/main" id="{E63126CD-C3EB-4932-B1EB-7CB7A31AB3FA}"/>
              </a:ext>
            </a:extLst>
          </p:cNvPr>
          <p:cNvSpPr txBox="1"/>
          <p:nvPr/>
        </p:nvSpPr>
        <p:spPr>
          <a:xfrm>
            <a:off x="179512" y="200253"/>
            <a:ext cx="3183757" cy="492443"/>
          </a:xfrm>
          <a:prstGeom prst="rect">
            <a:avLst/>
          </a:prstGeom>
          <a:noFill/>
        </p:spPr>
        <p:txBody>
          <a:bodyPr wrap="none" rtlCol="0">
            <a:spAutoFit/>
          </a:bodyPr>
          <a:lstStyle/>
          <a:p>
            <a:r>
              <a:rPr lang="en-US" altLang="zh-CN" sz="2600" b="1" i="1" dirty="0">
                <a:solidFill>
                  <a:srgbClr val="FFFF00"/>
                </a:solidFill>
                <a:latin typeface="Times New Roman" panose="02020603050405020304" pitchFamily="18" charset="0"/>
                <a:cs typeface="Times New Roman" panose="02020603050405020304" pitchFamily="18" charset="0"/>
              </a:rPr>
              <a:t>EDFA</a:t>
            </a:r>
            <a:r>
              <a:rPr lang="zh-CN" altLang="en-US" sz="2600" b="1" dirty="0">
                <a:solidFill>
                  <a:srgbClr val="FFFF00"/>
                </a:solidFill>
                <a:latin typeface="Times New Roman" panose="02020603050405020304" pitchFamily="18" charset="0"/>
                <a:cs typeface="Times New Roman" panose="02020603050405020304" pitchFamily="18" charset="0"/>
              </a:rPr>
              <a:t>光放大原理图</a:t>
            </a:r>
            <a:r>
              <a:rPr lang="en-US" altLang="zh-CN" sz="2600" b="1" dirty="0">
                <a:solidFill>
                  <a:srgbClr val="FFFF00"/>
                </a:solidFill>
                <a:latin typeface="Times New Roman" panose="02020603050405020304" pitchFamily="18" charset="0"/>
                <a:cs typeface="Times New Roman" panose="02020603050405020304" pitchFamily="18" charset="0"/>
              </a:rPr>
              <a:t>:</a:t>
            </a:r>
            <a:endParaRPr lang="zh-CN" altLang="en-US" sz="2600" b="1" dirty="0">
              <a:solidFill>
                <a:srgbClr val="FFFF00"/>
              </a:solidFill>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6CE2936C-BEBB-4FE2-A2CE-80F4A6E27CBE}"/>
              </a:ext>
            </a:extLst>
          </p:cNvPr>
          <p:cNvSpPr txBox="1"/>
          <p:nvPr/>
        </p:nvSpPr>
        <p:spPr>
          <a:xfrm>
            <a:off x="5004048" y="3342321"/>
            <a:ext cx="4032448" cy="806759"/>
          </a:xfrm>
          <a:prstGeom prst="rect">
            <a:avLst/>
          </a:prstGeom>
          <a:noFill/>
        </p:spPr>
        <p:txBody>
          <a:bodyPr wrap="square" rtlCol="0">
            <a:spAutoFit/>
          </a:bodyPr>
          <a:lstStyle/>
          <a:p>
            <a:pPr algn="just">
              <a:lnSpc>
                <a:spcPct val="110000"/>
              </a:lnSpc>
              <a:spcAft>
                <a:spcPts val="0"/>
              </a:spcAft>
            </a:pPr>
            <a:r>
              <a:rPr lang="zh-CN" altLang="en-US" sz="2200" b="1" dirty="0">
                <a:latin typeface="Times New Roman" panose="02020603050405020304" pitchFamily="18" charset="0"/>
                <a:cs typeface="Times New Roman" panose="02020603050405020304" pitchFamily="18" charset="0"/>
              </a:rPr>
              <a:t>泵浦光</a:t>
            </a:r>
            <a:r>
              <a:rPr lang="en-US" altLang="zh-CN" sz="2200" b="1" dirty="0">
                <a:latin typeface="Times New Roman" panose="02020603050405020304" pitchFamily="18" charset="0"/>
                <a:cs typeface="Times New Roman" panose="02020603050405020304" pitchFamily="18" charset="0"/>
              </a:rPr>
              <a:t>(</a:t>
            </a:r>
            <a:r>
              <a:rPr lang="en-US" altLang="zh-CN" sz="2200" b="1" dirty="0">
                <a:solidFill>
                  <a:srgbClr val="FFC000"/>
                </a:solidFill>
                <a:latin typeface="Times New Roman" panose="02020603050405020304" pitchFamily="18" charset="0"/>
                <a:cs typeface="Times New Roman" panose="02020603050405020304" pitchFamily="18" charset="0"/>
              </a:rPr>
              <a:t>980 nm</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的作用：使</a:t>
            </a:r>
            <a:r>
              <a:rPr lang="en-US" altLang="zh-CN" sz="2200" b="1" i="1" dirty="0">
                <a:solidFill>
                  <a:srgbClr val="FFC000"/>
                </a:solidFill>
                <a:latin typeface="Times New Roman" panose="02020603050405020304" pitchFamily="18" charset="0"/>
                <a:cs typeface="Times New Roman" panose="02020603050405020304" pitchFamily="18" charset="0"/>
              </a:rPr>
              <a:t>Er</a:t>
            </a:r>
            <a:r>
              <a:rPr lang="en-US" altLang="zh-CN" sz="2200" b="1" baseline="30000" dirty="0">
                <a:solidFill>
                  <a:srgbClr val="FFC000"/>
                </a:solidFill>
                <a:latin typeface="Times New Roman" panose="02020603050405020304" pitchFamily="18" charset="0"/>
                <a:cs typeface="Times New Roman" panose="02020603050405020304" pitchFamily="18" charset="0"/>
              </a:rPr>
              <a:t>3+</a:t>
            </a:r>
            <a:r>
              <a:rPr lang="zh-CN" altLang="en-US" sz="2200" b="1" dirty="0">
                <a:latin typeface="Times New Roman" panose="02020603050405020304" pitchFamily="18" charset="0"/>
                <a:cs typeface="Times New Roman" panose="02020603050405020304" pitchFamily="18" charset="0"/>
              </a:rPr>
              <a:t>粒子形成</a:t>
            </a:r>
            <a:r>
              <a:rPr lang="zh-CN" altLang="en-US" sz="2200" b="1" dirty="0">
                <a:solidFill>
                  <a:srgbClr val="FFFF00"/>
                </a:solidFill>
                <a:latin typeface="Times New Roman" panose="02020603050405020304" pitchFamily="18" charset="0"/>
                <a:cs typeface="Times New Roman" panose="02020603050405020304" pitchFamily="18" charset="0"/>
              </a:rPr>
              <a:t>粒子数反转</a:t>
            </a:r>
            <a:r>
              <a:rPr lang="zh-CN" altLang="en-US" sz="2200" b="1" dirty="0">
                <a:latin typeface="Times New Roman" panose="02020603050405020304" pitchFamily="18" charset="0"/>
                <a:cs typeface="Times New Roman" panose="02020603050405020304" pitchFamily="18" charset="0"/>
              </a:rPr>
              <a:t>；</a:t>
            </a:r>
          </a:p>
        </p:txBody>
      </p:sp>
      <p:sp>
        <p:nvSpPr>
          <p:cNvPr id="7" name="文本框 6">
            <a:extLst>
              <a:ext uri="{FF2B5EF4-FFF2-40B4-BE49-F238E27FC236}">
                <a16:creationId xmlns:a16="http://schemas.microsoft.com/office/drawing/2014/main" id="{27051DC3-052A-434C-8365-E67EDCAD2497}"/>
              </a:ext>
            </a:extLst>
          </p:cNvPr>
          <p:cNvSpPr txBox="1"/>
          <p:nvPr/>
        </p:nvSpPr>
        <p:spPr>
          <a:xfrm>
            <a:off x="5004024" y="4608000"/>
            <a:ext cx="4032448" cy="806759"/>
          </a:xfrm>
          <a:prstGeom prst="rect">
            <a:avLst/>
          </a:prstGeom>
          <a:noFill/>
        </p:spPr>
        <p:txBody>
          <a:bodyPr wrap="square" rtlCol="0">
            <a:spAutoFit/>
          </a:bodyPr>
          <a:lstStyle/>
          <a:p>
            <a:pPr algn="just">
              <a:lnSpc>
                <a:spcPct val="110000"/>
              </a:lnSpc>
              <a:spcAft>
                <a:spcPts val="600"/>
              </a:spcAft>
            </a:pPr>
            <a:r>
              <a:rPr lang="zh-CN" altLang="en-US" sz="2200" b="1" dirty="0">
                <a:latin typeface="Times New Roman" panose="02020603050405020304" pitchFamily="18" charset="0"/>
                <a:cs typeface="Times New Roman" panose="02020603050405020304" pitchFamily="18" charset="0"/>
              </a:rPr>
              <a:t>光隔离器的作用：使得</a:t>
            </a:r>
            <a:r>
              <a:rPr lang="zh-CN" altLang="en-US" sz="2200" b="1" dirty="0">
                <a:solidFill>
                  <a:srgbClr val="FFFF00"/>
                </a:solidFill>
                <a:latin typeface="Times New Roman" panose="02020603050405020304" pitchFamily="18" charset="0"/>
                <a:cs typeface="Times New Roman" panose="02020603050405020304" pitchFamily="18" charset="0"/>
              </a:rPr>
              <a:t>信号光和泵浦光单向传输</a:t>
            </a:r>
            <a:r>
              <a:rPr lang="zh-CN" altLang="en-US" sz="2200" b="1" dirty="0">
                <a:latin typeface="Times New Roman" panose="02020603050405020304" pitchFamily="18" charset="0"/>
                <a:cs typeface="Times New Roman" panose="02020603050405020304" pitchFamily="18" charset="0"/>
              </a:rPr>
              <a:t>；</a:t>
            </a:r>
          </a:p>
        </p:txBody>
      </p:sp>
      <p:cxnSp>
        <p:nvCxnSpPr>
          <p:cNvPr id="8" name="直接连接符 7">
            <a:extLst>
              <a:ext uri="{FF2B5EF4-FFF2-40B4-BE49-F238E27FC236}">
                <a16:creationId xmlns:a16="http://schemas.microsoft.com/office/drawing/2014/main" id="{5D13F300-CB5C-48F7-B16B-48389E3959BA}"/>
              </a:ext>
            </a:extLst>
          </p:cNvPr>
          <p:cNvCxnSpPr/>
          <p:nvPr/>
        </p:nvCxnSpPr>
        <p:spPr>
          <a:xfrm>
            <a:off x="251832" y="623621"/>
            <a:ext cx="298800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C46768F3-46BE-4EAC-ACF1-0604141B9149}"/>
              </a:ext>
            </a:extLst>
          </p:cNvPr>
          <p:cNvSpPr>
            <a:spLocks noChangeAspect="1"/>
          </p:cNvSpPr>
          <p:nvPr/>
        </p:nvSpPr>
        <p:spPr>
          <a:xfrm>
            <a:off x="4716016" y="3451432"/>
            <a:ext cx="216000" cy="21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a:extLst>
              <a:ext uri="{FF2B5EF4-FFF2-40B4-BE49-F238E27FC236}">
                <a16:creationId xmlns:a16="http://schemas.microsoft.com/office/drawing/2014/main" id="{0D3D7B9C-9E2A-440A-9111-6FFC85DB79F3}"/>
              </a:ext>
            </a:extLst>
          </p:cNvPr>
          <p:cNvSpPr>
            <a:spLocks noChangeAspect="1"/>
          </p:cNvSpPr>
          <p:nvPr/>
        </p:nvSpPr>
        <p:spPr>
          <a:xfrm>
            <a:off x="4788024" y="4725144"/>
            <a:ext cx="216000" cy="21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7" name="Object 5"/>
          <p:cNvGraphicFramePr>
            <a:graphicFrameLocks noChangeAspect="1"/>
          </p:cNvGraphicFramePr>
          <p:nvPr>
            <p:extLst>
              <p:ext uri="{D42A27DB-BD31-4B8C-83A1-F6EECF244321}">
                <p14:modId xmlns:p14="http://schemas.microsoft.com/office/powerpoint/2010/main" val="4093928104"/>
              </p:ext>
            </p:extLst>
          </p:nvPr>
        </p:nvGraphicFramePr>
        <p:xfrm>
          <a:off x="251520" y="1468687"/>
          <a:ext cx="8748856" cy="3616497"/>
        </p:xfrm>
        <a:graphic>
          <a:graphicData uri="http://schemas.openxmlformats.org/presentationml/2006/ole">
            <mc:AlternateContent xmlns:mc="http://schemas.openxmlformats.org/markup-compatibility/2006">
              <mc:Choice xmlns:v="urn:schemas-microsoft-com:vml" Requires="v">
                <p:oleObj spid="_x0000_s3398" name="Msdraw" r:id="rId3" imgW="5127480" imgH="2119320" progId="Msdraw">
                  <p:embed/>
                </p:oleObj>
              </mc:Choice>
              <mc:Fallback>
                <p:oleObj name="Msdraw" r:id="rId3" imgW="5127480" imgH="2119320" progId="Msdraw">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1468687"/>
                        <a:ext cx="8748856" cy="3616497"/>
                      </a:xfrm>
                      <a:prstGeom prst="rect">
                        <a:avLst/>
                      </a:prstGeom>
                      <a:noFill/>
                      <a:ln>
                        <a:noFill/>
                      </a:ln>
                    </p:spPr>
                  </p:pic>
                </p:oleObj>
              </mc:Fallback>
            </mc:AlternateContent>
          </a:graphicData>
        </a:graphic>
      </p:graphicFrame>
      <p:sp>
        <p:nvSpPr>
          <p:cNvPr id="2" name="灯片编号占位符 1">
            <a:extLst>
              <a:ext uri="{FF2B5EF4-FFF2-40B4-BE49-F238E27FC236}">
                <a16:creationId xmlns:a16="http://schemas.microsoft.com/office/drawing/2014/main" id="{5CA7F1ED-803F-4F8B-A534-9F9FB0EE0CA9}"/>
              </a:ext>
            </a:extLst>
          </p:cNvPr>
          <p:cNvSpPr>
            <a:spLocks noGrp="1"/>
          </p:cNvSpPr>
          <p:nvPr>
            <p:ph type="sldNum" sz="quarter" idx="12"/>
          </p:nvPr>
        </p:nvSpPr>
        <p:spPr/>
        <p:txBody>
          <a:bodyPr/>
          <a:lstStyle/>
          <a:p>
            <a:fld id="{530C7529-6778-48DA-B0AC-E81A47C3F9B3}" type="slidenum">
              <a:rPr lang="en-US" altLang="zh-CN" smtClean="0"/>
              <a:pPr/>
              <a:t>35</a:t>
            </a:fld>
            <a:endParaRPr lang="en-US" altLang="zh-CN"/>
          </a:p>
        </p:txBody>
      </p:sp>
      <p:sp>
        <p:nvSpPr>
          <p:cNvPr id="4" name="文本框 3">
            <a:extLst>
              <a:ext uri="{FF2B5EF4-FFF2-40B4-BE49-F238E27FC236}">
                <a16:creationId xmlns:a16="http://schemas.microsoft.com/office/drawing/2014/main" id="{F7F00DA2-FC9E-4FAE-8D5A-ED84F7114141}"/>
              </a:ext>
            </a:extLst>
          </p:cNvPr>
          <p:cNvSpPr txBox="1"/>
          <p:nvPr/>
        </p:nvSpPr>
        <p:spPr>
          <a:xfrm>
            <a:off x="0" y="134412"/>
            <a:ext cx="4188839" cy="492443"/>
          </a:xfrm>
          <a:prstGeom prst="rect">
            <a:avLst/>
          </a:prstGeom>
          <a:noFill/>
        </p:spPr>
        <p:txBody>
          <a:bodyPr wrap="none" rtlCol="0">
            <a:spAutoFit/>
          </a:bodyPr>
          <a:lstStyle/>
          <a:p>
            <a:r>
              <a:rPr lang="en-US" altLang="zh-CN" sz="2600" b="1" i="1" dirty="0">
                <a:solidFill>
                  <a:srgbClr val="FFFF00"/>
                </a:solidFill>
                <a:latin typeface="Times New Roman" panose="02020603050405020304" pitchFamily="18" charset="0"/>
                <a:cs typeface="Times New Roman" panose="02020603050405020304" pitchFamily="18" charset="0"/>
              </a:rPr>
              <a:t>EDFA</a:t>
            </a:r>
            <a:r>
              <a:rPr lang="zh-CN" altLang="en-US" sz="2600" b="1" dirty="0">
                <a:solidFill>
                  <a:srgbClr val="FFFF00"/>
                </a:solidFill>
                <a:latin typeface="Times New Roman" panose="02020603050405020304" pitchFamily="18" charset="0"/>
                <a:cs typeface="Times New Roman" panose="02020603050405020304" pitchFamily="18" charset="0"/>
              </a:rPr>
              <a:t>在光波系统中的应用</a:t>
            </a:r>
            <a:r>
              <a:rPr lang="en-US" altLang="zh-CN" sz="2600" b="1" dirty="0">
                <a:solidFill>
                  <a:srgbClr val="FFFF00"/>
                </a:solidFill>
                <a:latin typeface="Times New Roman" panose="02020603050405020304" pitchFamily="18" charset="0"/>
                <a:cs typeface="Times New Roman" panose="02020603050405020304" pitchFamily="18" charset="0"/>
              </a:rPr>
              <a:t>:</a:t>
            </a:r>
            <a:endParaRPr lang="zh-CN" altLang="en-US" sz="2600" b="1" dirty="0">
              <a:solidFill>
                <a:srgbClr val="FFFF00"/>
              </a:solidFill>
              <a:latin typeface="Times New Roman" panose="02020603050405020304" pitchFamily="18" charset="0"/>
              <a:cs typeface="Times New Roman" panose="02020603050405020304" pitchFamily="18" charset="0"/>
            </a:endParaRPr>
          </a:p>
        </p:txBody>
      </p:sp>
      <p:cxnSp>
        <p:nvCxnSpPr>
          <p:cNvPr id="5" name="直接连接符 4">
            <a:extLst>
              <a:ext uri="{FF2B5EF4-FFF2-40B4-BE49-F238E27FC236}">
                <a16:creationId xmlns:a16="http://schemas.microsoft.com/office/drawing/2014/main" id="{93A23FC4-C0FD-4715-B87F-CF79DF6283B3}"/>
              </a:ext>
            </a:extLst>
          </p:cNvPr>
          <p:cNvCxnSpPr/>
          <p:nvPr/>
        </p:nvCxnSpPr>
        <p:spPr>
          <a:xfrm>
            <a:off x="107504" y="576000"/>
            <a:ext cx="396000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ED1A8A0A-5125-45F0-9628-DC1B2C8F91B4}"/>
              </a:ext>
            </a:extLst>
          </p:cNvPr>
          <p:cNvSpPr txBox="1"/>
          <p:nvPr/>
        </p:nvSpPr>
        <p:spPr>
          <a:xfrm>
            <a:off x="1111735" y="908720"/>
            <a:ext cx="2167581" cy="461665"/>
          </a:xfrm>
          <a:prstGeom prst="rect">
            <a:avLst/>
          </a:prstGeom>
          <a:noFill/>
        </p:spPr>
        <p:txBody>
          <a:bodyPr wrap="none" rtlCol="0">
            <a:spAutoFit/>
          </a:bodyPr>
          <a:lstStyle/>
          <a:p>
            <a:r>
              <a:rPr lang="en-US" altLang="zh-CN" sz="2400" b="1" dirty="0">
                <a:solidFill>
                  <a:srgbClr val="FFC000"/>
                </a:solidFill>
                <a:latin typeface="Times New Roman" panose="02020603050405020304" pitchFamily="18" charset="0"/>
                <a:cs typeface="Times New Roman" panose="02020603050405020304" pitchFamily="18" charset="0"/>
              </a:rPr>
              <a:t>(1) </a:t>
            </a:r>
            <a:r>
              <a:rPr lang="zh-CN" altLang="en-US" sz="2400" b="1" dirty="0">
                <a:solidFill>
                  <a:srgbClr val="FFC000"/>
                </a:solidFill>
                <a:latin typeface="Times New Roman" panose="02020603050405020304" pitchFamily="18" charset="0"/>
                <a:cs typeface="Times New Roman" panose="02020603050405020304" pitchFamily="18" charset="0"/>
              </a:rPr>
              <a:t>在线放大器</a:t>
            </a:r>
          </a:p>
        </p:txBody>
      </p:sp>
      <p:sp>
        <p:nvSpPr>
          <p:cNvPr id="7" name="文本框 6">
            <a:extLst>
              <a:ext uri="{FF2B5EF4-FFF2-40B4-BE49-F238E27FC236}">
                <a16:creationId xmlns:a16="http://schemas.microsoft.com/office/drawing/2014/main" id="{E98FCDBC-5357-4081-AA7A-F39CA444E2E0}"/>
              </a:ext>
            </a:extLst>
          </p:cNvPr>
          <p:cNvSpPr txBox="1"/>
          <p:nvPr/>
        </p:nvSpPr>
        <p:spPr>
          <a:xfrm>
            <a:off x="5648239" y="909881"/>
            <a:ext cx="2167581" cy="461665"/>
          </a:xfrm>
          <a:prstGeom prst="rect">
            <a:avLst/>
          </a:prstGeom>
          <a:noFill/>
        </p:spPr>
        <p:txBody>
          <a:bodyPr wrap="none" rtlCol="0">
            <a:spAutoFit/>
          </a:bodyPr>
          <a:lstStyle/>
          <a:p>
            <a:r>
              <a:rPr lang="en-US" altLang="zh-CN" sz="2400" b="1" dirty="0">
                <a:solidFill>
                  <a:srgbClr val="FFC000"/>
                </a:solidFill>
                <a:latin typeface="Times New Roman" panose="02020603050405020304" pitchFamily="18" charset="0"/>
                <a:cs typeface="Times New Roman" panose="02020603050405020304" pitchFamily="18" charset="0"/>
              </a:rPr>
              <a:t>(2) </a:t>
            </a:r>
            <a:r>
              <a:rPr lang="zh-CN" altLang="en-US" sz="2400" b="1" dirty="0">
                <a:solidFill>
                  <a:srgbClr val="FFC000"/>
                </a:solidFill>
                <a:latin typeface="Times New Roman" panose="02020603050405020304" pitchFamily="18" charset="0"/>
                <a:cs typeface="Times New Roman" panose="02020603050405020304" pitchFamily="18" charset="0"/>
              </a:rPr>
              <a:t>后置放大器</a:t>
            </a:r>
          </a:p>
        </p:txBody>
      </p:sp>
      <p:sp>
        <p:nvSpPr>
          <p:cNvPr id="8" name="文本框 7">
            <a:extLst>
              <a:ext uri="{FF2B5EF4-FFF2-40B4-BE49-F238E27FC236}">
                <a16:creationId xmlns:a16="http://schemas.microsoft.com/office/drawing/2014/main" id="{45AA6D88-FFF3-4D1E-AB61-E8261138B827}"/>
              </a:ext>
            </a:extLst>
          </p:cNvPr>
          <p:cNvSpPr txBox="1"/>
          <p:nvPr/>
        </p:nvSpPr>
        <p:spPr>
          <a:xfrm>
            <a:off x="971600" y="5229200"/>
            <a:ext cx="2167581" cy="461665"/>
          </a:xfrm>
          <a:prstGeom prst="rect">
            <a:avLst/>
          </a:prstGeom>
          <a:noFill/>
        </p:spPr>
        <p:txBody>
          <a:bodyPr wrap="none" rtlCol="0">
            <a:spAutoFit/>
          </a:bodyPr>
          <a:lstStyle/>
          <a:p>
            <a:r>
              <a:rPr lang="en-US" altLang="zh-CN" sz="2400" b="1" dirty="0">
                <a:solidFill>
                  <a:srgbClr val="FFC000"/>
                </a:solidFill>
                <a:latin typeface="Times New Roman" panose="02020603050405020304" pitchFamily="18" charset="0"/>
                <a:cs typeface="Times New Roman" panose="02020603050405020304" pitchFamily="18" charset="0"/>
              </a:rPr>
              <a:t>(3) </a:t>
            </a:r>
            <a:r>
              <a:rPr lang="zh-CN" altLang="en-US" sz="2400" b="1" dirty="0">
                <a:solidFill>
                  <a:srgbClr val="FFC000"/>
                </a:solidFill>
                <a:latin typeface="Times New Roman" panose="02020603050405020304" pitchFamily="18" charset="0"/>
                <a:cs typeface="Times New Roman" panose="02020603050405020304" pitchFamily="18" charset="0"/>
              </a:rPr>
              <a:t>前置放大器</a:t>
            </a:r>
          </a:p>
        </p:txBody>
      </p:sp>
      <p:sp>
        <p:nvSpPr>
          <p:cNvPr id="9" name="文本框 8">
            <a:extLst>
              <a:ext uri="{FF2B5EF4-FFF2-40B4-BE49-F238E27FC236}">
                <a16:creationId xmlns:a16="http://schemas.microsoft.com/office/drawing/2014/main" id="{062610B7-0343-4392-ABFD-83EE63D8D2E8}"/>
              </a:ext>
            </a:extLst>
          </p:cNvPr>
          <p:cNvSpPr txBox="1"/>
          <p:nvPr/>
        </p:nvSpPr>
        <p:spPr>
          <a:xfrm>
            <a:off x="5461147" y="5230361"/>
            <a:ext cx="3095719" cy="461665"/>
          </a:xfrm>
          <a:prstGeom prst="rect">
            <a:avLst/>
          </a:prstGeom>
          <a:noFill/>
        </p:spPr>
        <p:txBody>
          <a:bodyPr wrap="none" rtlCol="0">
            <a:spAutoFit/>
          </a:bodyPr>
          <a:lstStyle/>
          <a:p>
            <a:r>
              <a:rPr lang="en-US" altLang="zh-CN" sz="2400" b="1" dirty="0">
                <a:solidFill>
                  <a:srgbClr val="FFC000"/>
                </a:solidFill>
                <a:latin typeface="Times New Roman" panose="02020603050405020304" pitchFamily="18" charset="0"/>
                <a:cs typeface="Times New Roman" panose="02020603050405020304" pitchFamily="18" charset="0"/>
              </a:rPr>
              <a:t>(4) </a:t>
            </a:r>
            <a:r>
              <a:rPr lang="zh-CN" altLang="en-US" sz="2400" b="1" dirty="0">
                <a:solidFill>
                  <a:srgbClr val="FFC000"/>
                </a:solidFill>
                <a:latin typeface="Times New Roman" panose="02020603050405020304" pitchFamily="18" charset="0"/>
                <a:cs typeface="Times New Roman" panose="02020603050405020304" pitchFamily="18" charset="0"/>
              </a:rPr>
              <a:t>局域网功率放大器</a:t>
            </a:r>
          </a:p>
        </p:txBody>
      </p:sp>
      <p:sp>
        <p:nvSpPr>
          <p:cNvPr id="6" name="矩形: 圆角 5">
            <a:extLst>
              <a:ext uri="{FF2B5EF4-FFF2-40B4-BE49-F238E27FC236}">
                <a16:creationId xmlns:a16="http://schemas.microsoft.com/office/drawing/2014/main" id="{DB554B22-65C2-4F8C-8BD8-3FEE008D31F3}"/>
              </a:ext>
            </a:extLst>
          </p:cNvPr>
          <p:cNvSpPr/>
          <p:nvPr/>
        </p:nvSpPr>
        <p:spPr>
          <a:xfrm>
            <a:off x="1127765" y="908720"/>
            <a:ext cx="2292107" cy="461665"/>
          </a:xfrm>
          <a:prstGeom prst="round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1105E632-2F8F-45BD-9D38-141C3BF67224}"/>
              </a:ext>
            </a:extLst>
          </p:cNvPr>
          <p:cNvSpPr/>
          <p:nvPr/>
        </p:nvSpPr>
        <p:spPr>
          <a:xfrm>
            <a:off x="5632209" y="908720"/>
            <a:ext cx="2292107" cy="461665"/>
          </a:xfrm>
          <a:prstGeom prst="round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B0C485A0-5D66-484C-96D3-9F932A764949}"/>
              </a:ext>
            </a:extLst>
          </p:cNvPr>
          <p:cNvSpPr/>
          <p:nvPr/>
        </p:nvSpPr>
        <p:spPr>
          <a:xfrm>
            <a:off x="983749" y="5214263"/>
            <a:ext cx="2167581" cy="476601"/>
          </a:xfrm>
          <a:prstGeom prst="round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8AF26AEB-E346-4E55-A823-1592BE03BCF8}"/>
              </a:ext>
            </a:extLst>
          </p:cNvPr>
          <p:cNvSpPr/>
          <p:nvPr/>
        </p:nvSpPr>
        <p:spPr>
          <a:xfrm>
            <a:off x="5520253" y="5230361"/>
            <a:ext cx="3036613" cy="441975"/>
          </a:xfrm>
          <a:prstGeom prst="round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1000"/>
                                        <p:tgtEl>
                                          <p:spTgt spid="12"/>
                                        </p:tgtEl>
                                      </p:cBhvr>
                                    </p:animEffect>
                                    <p:anim calcmode="lin" valueType="num">
                                      <p:cBhvr>
                                        <p:cTn id="45" dur="1000" fill="hold"/>
                                        <p:tgtEl>
                                          <p:spTgt spid="12"/>
                                        </p:tgtEl>
                                        <p:attrNameLst>
                                          <p:attrName>ppt_x</p:attrName>
                                        </p:attrNameLst>
                                      </p:cBhvr>
                                      <p:tavLst>
                                        <p:tav tm="0">
                                          <p:val>
                                            <p:strVal val="#ppt_x"/>
                                          </p:val>
                                        </p:tav>
                                        <p:tav tm="100000">
                                          <p:val>
                                            <p:strVal val="#ppt_x"/>
                                          </p:val>
                                        </p:tav>
                                      </p:tavLst>
                                    </p:anim>
                                    <p:anim calcmode="lin" valueType="num">
                                      <p:cBhvr>
                                        <p:cTn id="4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P spid="6" grpId="0" animBg="1"/>
      <p:bldP spid="10" grpId="0" animBg="1"/>
      <p:bldP spid="11"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04" name="Rectangle 248"/>
          <p:cNvSpPr>
            <a:spLocks noChangeArrowheads="1"/>
          </p:cNvSpPr>
          <p:nvPr/>
        </p:nvSpPr>
        <p:spPr bwMode="auto">
          <a:xfrm>
            <a:off x="322958" y="764704"/>
            <a:ext cx="6419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266950"/>
            <a:r>
              <a:rPr lang="zh-CN" altLang="en-US" sz="2000" b="1" dirty="0">
                <a:latin typeface="Times New Roman" panose="02020603050405020304" pitchFamily="18" charset="0"/>
                <a:cs typeface="Times New Roman" panose="02020603050405020304" pitchFamily="18" charset="0"/>
              </a:rPr>
              <a:t>表</a:t>
            </a:r>
            <a:r>
              <a:rPr lang="en-US" altLang="zh-CN" sz="2000" b="1" dirty="0">
                <a:latin typeface="Times New Roman" panose="02020603050405020304" pitchFamily="18" charset="0"/>
                <a:cs typeface="Times New Roman" panose="02020603050405020304" pitchFamily="18" charset="0"/>
              </a:rPr>
              <a:t>5.2  </a:t>
            </a:r>
            <a:r>
              <a:rPr lang="zh-CN" altLang="en-US" sz="2000" b="1" dirty="0">
                <a:latin typeface="Times New Roman" panose="02020603050405020304" pitchFamily="18" charset="0"/>
                <a:cs typeface="Times New Roman" panose="02020603050405020304" pitchFamily="18" charset="0"/>
              </a:rPr>
              <a:t>光波系统应用对</a:t>
            </a:r>
            <a:r>
              <a:rPr lang="en-US" altLang="zh-CN" sz="2000" b="1" i="1" dirty="0">
                <a:latin typeface="Times New Roman" panose="02020603050405020304" pitchFamily="18" charset="0"/>
                <a:cs typeface="Times New Roman" panose="02020603050405020304" pitchFamily="18" charset="0"/>
              </a:rPr>
              <a:t>EDFA</a:t>
            </a:r>
            <a:r>
              <a:rPr lang="zh-CN" altLang="en-US" sz="2000" b="1" dirty="0">
                <a:latin typeface="Times New Roman" panose="02020603050405020304" pitchFamily="18" charset="0"/>
                <a:cs typeface="Times New Roman" panose="02020603050405020304" pitchFamily="18" charset="0"/>
              </a:rPr>
              <a:t>的要求</a:t>
            </a:r>
          </a:p>
        </p:txBody>
      </p:sp>
      <p:graphicFrame>
        <p:nvGraphicFramePr>
          <p:cNvPr id="96800" name="Group 544"/>
          <p:cNvGraphicFramePr>
            <a:graphicFrameLocks noGrp="1"/>
          </p:cNvGraphicFramePr>
          <p:nvPr>
            <p:extLst>
              <p:ext uri="{D42A27DB-BD31-4B8C-83A1-F6EECF244321}">
                <p14:modId xmlns:p14="http://schemas.microsoft.com/office/powerpoint/2010/main" val="2088246263"/>
              </p:ext>
            </p:extLst>
          </p:nvPr>
        </p:nvGraphicFramePr>
        <p:xfrm>
          <a:off x="337572" y="1196752"/>
          <a:ext cx="8280400" cy="5256214"/>
        </p:xfrm>
        <a:graphic>
          <a:graphicData uri="http://schemas.openxmlformats.org/drawingml/2006/table">
            <a:tbl>
              <a:tblPr/>
              <a:tblGrid>
                <a:gridCol w="1511300">
                  <a:extLst>
                    <a:ext uri="{9D8B030D-6E8A-4147-A177-3AD203B41FA5}">
                      <a16:colId xmlns:a16="http://schemas.microsoft.com/office/drawing/2014/main" val="20000"/>
                    </a:ext>
                  </a:extLst>
                </a:gridCol>
                <a:gridCol w="1584325">
                  <a:extLst>
                    <a:ext uri="{9D8B030D-6E8A-4147-A177-3AD203B41FA5}">
                      <a16:colId xmlns:a16="http://schemas.microsoft.com/office/drawing/2014/main" val="20001"/>
                    </a:ext>
                  </a:extLst>
                </a:gridCol>
                <a:gridCol w="1368425">
                  <a:extLst>
                    <a:ext uri="{9D8B030D-6E8A-4147-A177-3AD203B41FA5}">
                      <a16:colId xmlns:a16="http://schemas.microsoft.com/office/drawing/2014/main" val="20002"/>
                    </a:ext>
                  </a:extLst>
                </a:gridCol>
                <a:gridCol w="2170113">
                  <a:extLst>
                    <a:ext uri="{9D8B030D-6E8A-4147-A177-3AD203B41FA5}">
                      <a16:colId xmlns:a16="http://schemas.microsoft.com/office/drawing/2014/main" val="20003"/>
                    </a:ext>
                  </a:extLst>
                </a:gridCol>
                <a:gridCol w="1646237">
                  <a:extLst>
                    <a:ext uri="{9D8B030D-6E8A-4147-A177-3AD203B41FA5}">
                      <a16:colId xmlns:a16="http://schemas.microsoft.com/office/drawing/2014/main" val="20004"/>
                    </a:ext>
                  </a:extLst>
                </a:gridCol>
              </a:tblGrid>
              <a:tr h="8937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放大器类型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alpha val="4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后置</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alpha val="4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在线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alpha val="4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前置</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alpha val="4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功放</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alpha val="40000"/>
                      </a:srgbClr>
                    </a:solidFill>
                  </a:tcPr>
                </a:tc>
                <a:extLst>
                  <a:ext uri="{0D108BD9-81ED-4DB2-BD59-A6C34878D82A}">
                    <a16:rowId xmlns:a16="http://schemas.microsoft.com/office/drawing/2014/main" val="10000"/>
                  </a:ext>
                </a:extLst>
              </a:tr>
              <a:tr h="746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使用要求</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alpha val="4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FFF00"/>
                          </a:solidFill>
                          <a:effectLst/>
                          <a:latin typeface="Times New Roman" pitchFamily="18" charset="0"/>
                          <a:ea typeface="宋体" pitchFamily="2" charset="-122"/>
                          <a:cs typeface="Times New Roman" pitchFamily="18" charset="0"/>
                        </a:rPr>
                        <a:t>增大发送功率</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alpha val="4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FFF00"/>
                          </a:solidFill>
                          <a:effectLst/>
                          <a:latin typeface="Times New Roman" pitchFamily="18" charset="0"/>
                          <a:ea typeface="宋体" pitchFamily="2" charset="-122"/>
                          <a:cs typeface="Times New Roman" pitchFamily="18" charset="0"/>
                        </a:rPr>
                        <a:t>中继</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alpha val="4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FFF00"/>
                          </a:solidFill>
                          <a:effectLst/>
                          <a:latin typeface="Times New Roman" pitchFamily="18" charset="0"/>
                          <a:ea typeface="宋体" pitchFamily="2" charset="-122"/>
                          <a:cs typeface="Times New Roman" pitchFamily="18" charset="0"/>
                        </a:rPr>
                        <a:t>提高接收机灵敏度</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alpha val="4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FFF00"/>
                          </a:solidFill>
                          <a:effectLst/>
                          <a:latin typeface="Times New Roman" pitchFamily="18" charset="0"/>
                          <a:ea typeface="宋体" pitchFamily="2" charset="-122"/>
                          <a:cs typeface="Times New Roman" pitchFamily="18" charset="0"/>
                        </a:rPr>
                        <a:t>补偿分支损耗</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alpha val="40000"/>
                      </a:srgbClr>
                    </a:solidFill>
                  </a:tcPr>
                </a:tc>
                <a:extLst>
                  <a:ext uri="{0D108BD9-81ED-4DB2-BD59-A6C34878D82A}">
                    <a16:rowId xmlns:a16="http://schemas.microsoft.com/office/drawing/2014/main" val="10001"/>
                  </a:ext>
                </a:extLst>
              </a:tr>
              <a:tr h="7239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增益</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alpha val="4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FFF00"/>
                          </a:solidFill>
                          <a:effectLst/>
                          <a:latin typeface="Times New Roman" pitchFamily="18" charset="0"/>
                          <a:ea typeface="宋体" pitchFamily="2" charset="-122"/>
                          <a:cs typeface="Times New Roman" pitchFamily="18" charset="0"/>
                        </a:rPr>
                        <a:t>低</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alpha val="4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FFF00"/>
                          </a:solidFill>
                          <a:effectLst/>
                          <a:latin typeface="Times New Roman" pitchFamily="18" charset="0"/>
                          <a:ea typeface="宋体" pitchFamily="2" charset="-122"/>
                          <a:cs typeface="Times New Roman" pitchFamily="18" charset="0"/>
                        </a:rPr>
                        <a:t>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alpha val="4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alpha val="4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FFF00"/>
                          </a:solidFill>
                          <a:effectLst/>
                          <a:latin typeface="Times New Roman" pitchFamily="18" charset="0"/>
                          <a:ea typeface="宋体" pitchFamily="2" charset="-122"/>
                          <a:cs typeface="Times New Roman" pitchFamily="18" charset="0"/>
                        </a:rPr>
                        <a:t>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alpha val="40000"/>
                      </a:srgbClr>
                    </a:solidFill>
                  </a:tcPr>
                </a:tc>
                <a:extLst>
                  <a:ext uri="{0D108BD9-81ED-4DB2-BD59-A6C34878D82A}">
                    <a16:rowId xmlns:a16="http://schemas.microsoft.com/office/drawing/2014/main" val="10002"/>
                  </a:ext>
                </a:extLst>
              </a:tr>
              <a:tr h="722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输出功率</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alpha val="4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alpha val="4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FFF00"/>
                          </a:solidFill>
                          <a:effectLst/>
                          <a:latin typeface="Times New Roman" pitchFamily="18" charset="0"/>
                          <a:ea typeface="宋体" pitchFamily="2" charset="-122"/>
                          <a:cs typeface="Times New Roman" pitchFamily="18" charset="0"/>
                        </a:rPr>
                        <a:t>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alpha val="4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FFF00"/>
                          </a:solidFill>
                          <a:effectLst/>
                          <a:latin typeface="Times New Roman" pitchFamily="18" charset="0"/>
                          <a:ea typeface="宋体" pitchFamily="2" charset="-122"/>
                          <a:cs typeface="Times New Roman" pitchFamily="18" charset="0"/>
                        </a:rPr>
                        <a:t>低</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alpha val="4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FFF00"/>
                          </a:solidFill>
                          <a:effectLst/>
                          <a:latin typeface="Times New Roman" pitchFamily="18" charset="0"/>
                          <a:ea typeface="宋体" pitchFamily="2" charset="-122"/>
                          <a:cs typeface="Times New Roman" pitchFamily="18" charset="0"/>
                        </a:rPr>
                        <a:t>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alpha val="40000"/>
                      </a:srgbClr>
                    </a:solidFill>
                  </a:tcPr>
                </a:tc>
                <a:extLst>
                  <a:ext uri="{0D108BD9-81ED-4DB2-BD59-A6C34878D82A}">
                    <a16:rowId xmlns:a16="http://schemas.microsoft.com/office/drawing/2014/main" val="10003"/>
                  </a:ext>
                </a:extLst>
              </a:tr>
              <a:tr h="7239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噪声指数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alpha val="4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alpha val="4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FFF00"/>
                          </a:solidFill>
                          <a:effectLst/>
                          <a:latin typeface="Times New Roman" pitchFamily="18" charset="0"/>
                          <a:ea typeface="宋体" pitchFamily="2" charset="-122"/>
                          <a:cs typeface="Times New Roman" pitchFamily="18" charset="0"/>
                        </a:rPr>
                        <a:t>低</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alpha val="4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低</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alpha val="4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FFF00"/>
                          </a:solidFill>
                          <a:effectLst/>
                          <a:latin typeface="Times New Roman" pitchFamily="18" charset="0"/>
                          <a:ea typeface="宋体" pitchFamily="2" charset="-122"/>
                          <a:cs typeface="Times New Roman" pitchFamily="18" charset="0"/>
                        </a:rPr>
                        <a:t>稍低</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alpha val="40000"/>
                      </a:srgbClr>
                    </a:solidFill>
                  </a:tcPr>
                </a:tc>
                <a:extLst>
                  <a:ext uri="{0D108BD9-81ED-4DB2-BD59-A6C34878D82A}">
                    <a16:rowId xmlns:a16="http://schemas.microsoft.com/office/drawing/2014/main" val="10004"/>
                  </a:ext>
                </a:extLst>
              </a:tr>
              <a:tr h="722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偏振灵敏性</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alpha val="4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alpha val="4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FFF00"/>
                          </a:solidFill>
                          <a:effectLst/>
                          <a:latin typeface="Times New Roman" pitchFamily="18" charset="0"/>
                          <a:ea typeface="宋体" pitchFamily="2" charset="-122"/>
                          <a:cs typeface="Times New Roman" pitchFamily="18" charset="0"/>
                        </a:rPr>
                        <a:t>低</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alpha val="4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稍低</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alpha val="4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FFF00"/>
                          </a:solidFill>
                          <a:effectLst/>
                          <a:latin typeface="Times New Roman" pitchFamily="18" charset="0"/>
                          <a:ea typeface="宋体" pitchFamily="2" charset="-122"/>
                          <a:cs typeface="Times New Roman" pitchFamily="18" charset="0"/>
                        </a:rPr>
                        <a:t>稍低</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alpha val="40000"/>
                      </a:srgbClr>
                    </a:solidFill>
                  </a:tcPr>
                </a:tc>
                <a:extLst>
                  <a:ext uri="{0D108BD9-81ED-4DB2-BD59-A6C34878D82A}">
                    <a16:rowId xmlns:a16="http://schemas.microsoft.com/office/drawing/2014/main" val="10005"/>
                  </a:ext>
                </a:extLst>
              </a:tr>
              <a:tr h="7239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应用系数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alpha val="40000"/>
                      </a:srgbClr>
                    </a:solid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中继线路，海底和陆上系统</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alpha val="40000"/>
                      </a:srgbClr>
                    </a:solid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CATV   LAN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alpha val="40000"/>
                      </a:srgbClr>
                    </a:solidFill>
                  </a:tcPr>
                </a:tc>
                <a:extLst>
                  <a:ext uri="{0D108BD9-81ED-4DB2-BD59-A6C34878D82A}">
                    <a16:rowId xmlns:a16="http://schemas.microsoft.com/office/drawing/2014/main" val="10006"/>
                  </a:ext>
                </a:extLst>
              </a:tr>
            </a:tbl>
          </a:graphicData>
        </a:graphic>
      </p:graphicFrame>
      <p:sp>
        <p:nvSpPr>
          <p:cNvPr id="96727" name="Rectangle 471"/>
          <p:cNvSpPr>
            <a:spLocks noChangeArrowheads="1"/>
          </p:cNvSpPr>
          <p:nvPr/>
        </p:nvSpPr>
        <p:spPr bwMode="auto">
          <a:xfrm>
            <a:off x="0" y="479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zh-CN"/>
          </a:p>
        </p:txBody>
      </p:sp>
      <p:sp>
        <p:nvSpPr>
          <p:cNvPr id="2" name="灯片编号占位符 1">
            <a:extLst>
              <a:ext uri="{FF2B5EF4-FFF2-40B4-BE49-F238E27FC236}">
                <a16:creationId xmlns:a16="http://schemas.microsoft.com/office/drawing/2014/main" id="{D15D01C0-22BC-499F-A8A4-F6F4FE942FF8}"/>
              </a:ext>
            </a:extLst>
          </p:cNvPr>
          <p:cNvSpPr>
            <a:spLocks noGrp="1"/>
          </p:cNvSpPr>
          <p:nvPr>
            <p:ph type="sldNum" sz="quarter" idx="12"/>
          </p:nvPr>
        </p:nvSpPr>
        <p:spPr>
          <a:xfrm>
            <a:off x="6876256" y="6428184"/>
            <a:ext cx="2133600" cy="457200"/>
          </a:xfrm>
        </p:spPr>
        <p:txBody>
          <a:bodyPr/>
          <a:lstStyle/>
          <a:p>
            <a:fld id="{530C7529-6778-48DA-B0AC-E81A47C3F9B3}" type="slidenum">
              <a:rPr lang="en-US" altLang="zh-CN" smtClean="0"/>
              <a:pPr/>
              <a:t>36</a:t>
            </a:fld>
            <a:endParaRPr lang="en-US" altLang="zh-CN" dirty="0"/>
          </a:p>
        </p:txBody>
      </p:sp>
      <p:sp>
        <p:nvSpPr>
          <p:cNvPr id="6" name="文本框 5">
            <a:extLst>
              <a:ext uri="{FF2B5EF4-FFF2-40B4-BE49-F238E27FC236}">
                <a16:creationId xmlns:a16="http://schemas.microsoft.com/office/drawing/2014/main" id="{032B692E-ABD6-4408-95B3-190933BA0CF9}"/>
              </a:ext>
            </a:extLst>
          </p:cNvPr>
          <p:cNvSpPr txBox="1"/>
          <p:nvPr/>
        </p:nvSpPr>
        <p:spPr>
          <a:xfrm>
            <a:off x="107504" y="188640"/>
            <a:ext cx="4078232" cy="492443"/>
          </a:xfrm>
          <a:prstGeom prst="rect">
            <a:avLst/>
          </a:prstGeom>
          <a:noFill/>
        </p:spPr>
        <p:txBody>
          <a:bodyPr wrap="none" rtlCol="0">
            <a:spAutoFit/>
          </a:bodyPr>
          <a:lstStyle/>
          <a:p>
            <a:r>
              <a:rPr lang="zh-CN" altLang="en-US" sz="2600" b="1" dirty="0">
                <a:solidFill>
                  <a:srgbClr val="FFFF00"/>
                </a:solidFill>
                <a:latin typeface="Times New Roman" panose="02020603050405020304" pitchFamily="18" charset="0"/>
                <a:cs typeface="Times New Roman" panose="02020603050405020304" pitchFamily="18" charset="0"/>
              </a:rPr>
              <a:t>光纤通信对</a:t>
            </a:r>
            <a:r>
              <a:rPr lang="en-US" altLang="zh-CN" sz="2600" b="1" i="1" dirty="0">
                <a:solidFill>
                  <a:srgbClr val="FFFF00"/>
                </a:solidFill>
                <a:latin typeface="Times New Roman" panose="02020603050405020304" pitchFamily="18" charset="0"/>
                <a:cs typeface="Times New Roman" panose="02020603050405020304" pitchFamily="18" charset="0"/>
              </a:rPr>
              <a:t>EDFA</a:t>
            </a:r>
            <a:r>
              <a:rPr lang="zh-CN" altLang="en-US" sz="2600" b="1" dirty="0">
                <a:solidFill>
                  <a:srgbClr val="FFFF00"/>
                </a:solidFill>
                <a:latin typeface="Times New Roman" panose="02020603050405020304" pitchFamily="18" charset="0"/>
                <a:cs typeface="Times New Roman" panose="02020603050405020304" pitchFamily="18" charset="0"/>
              </a:rPr>
              <a:t>的要求：</a:t>
            </a:r>
          </a:p>
        </p:txBody>
      </p:sp>
      <p:sp>
        <p:nvSpPr>
          <p:cNvPr id="3" name="椭圆 2">
            <a:extLst>
              <a:ext uri="{FF2B5EF4-FFF2-40B4-BE49-F238E27FC236}">
                <a16:creationId xmlns:a16="http://schemas.microsoft.com/office/drawing/2014/main" id="{1395C4FA-ECFC-4731-B656-8DAD48DDE489}"/>
              </a:ext>
            </a:extLst>
          </p:cNvPr>
          <p:cNvSpPr/>
          <p:nvPr/>
        </p:nvSpPr>
        <p:spPr>
          <a:xfrm>
            <a:off x="2339752" y="2815929"/>
            <a:ext cx="648072" cy="1473843"/>
          </a:xfrm>
          <a:prstGeom prst="ellipse">
            <a:avLst/>
          </a:prstGeom>
          <a:noFill/>
          <a:ln w="317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1B762F19-D1FE-4B31-9984-3AACDB4549E7}"/>
              </a:ext>
            </a:extLst>
          </p:cNvPr>
          <p:cNvSpPr/>
          <p:nvPr/>
        </p:nvSpPr>
        <p:spPr>
          <a:xfrm>
            <a:off x="5580112" y="2815929"/>
            <a:ext cx="648072" cy="1473843"/>
          </a:xfrm>
          <a:prstGeom prst="ellipse">
            <a:avLst/>
          </a:prstGeom>
          <a:noFill/>
          <a:ln w="317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E0B38549-B4FF-4A8A-87D6-A991E42C3B56}"/>
              </a:ext>
            </a:extLst>
          </p:cNvPr>
          <p:cNvSpPr/>
          <p:nvPr/>
        </p:nvSpPr>
        <p:spPr>
          <a:xfrm>
            <a:off x="3779912" y="2968329"/>
            <a:ext cx="648072" cy="2727920"/>
          </a:xfrm>
          <a:prstGeom prst="ellipse">
            <a:avLst/>
          </a:prstGeom>
          <a:noFill/>
          <a:ln w="3175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7252133F-CAF9-4ACA-A3C1-DCB615BEE129}"/>
              </a:ext>
            </a:extLst>
          </p:cNvPr>
          <p:cNvSpPr/>
          <p:nvPr/>
        </p:nvSpPr>
        <p:spPr>
          <a:xfrm>
            <a:off x="7380312" y="2959945"/>
            <a:ext cx="864096" cy="2727920"/>
          </a:xfrm>
          <a:prstGeom prst="ellipse">
            <a:avLst/>
          </a:prstGeom>
          <a:noFill/>
          <a:ln w="3175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0732C945-361A-494F-8DAE-B78602E6F282}"/>
              </a:ext>
            </a:extLst>
          </p:cNvPr>
          <p:cNvCxnSpPr/>
          <p:nvPr/>
        </p:nvCxnSpPr>
        <p:spPr>
          <a:xfrm>
            <a:off x="179512" y="620688"/>
            <a:ext cx="367200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06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752D838-A737-44E0-A25D-A607D75B906E}"/>
              </a:ext>
            </a:extLst>
          </p:cNvPr>
          <p:cNvSpPr>
            <a:spLocks noGrp="1"/>
          </p:cNvSpPr>
          <p:nvPr>
            <p:ph type="sldNum" sz="quarter" idx="12"/>
          </p:nvPr>
        </p:nvSpPr>
        <p:spPr/>
        <p:txBody>
          <a:bodyPr/>
          <a:lstStyle/>
          <a:p>
            <a:fld id="{530C7529-6778-48DA-B0AC-E81A47C3F9B3}" type="slidenum">
              <a:rPr lang="en-US" altLang="zh-CN" smtClean="0"/>
              <a:pPr/>
              <a:t>37</a:t>
            </a:fld>
            <a:endParaRPr lang="en-US" altLang="zh-CN"/>
          </a:p>
        </p:txBody>
      </p:sp>
      <p:sp>
        <p:nvSpPr>
          <p:cNvPr id="3" name="文本框 2">
            <a:extLst>
              <a:ext uri="{FF2B5EF4-FFF2-40B4-BE49-F238E27FC236}">
                <a16:creationId xmlns:a16="http://schemas.microsoft.com/office/drawing/2014/main" id="{B6041EB2-9510-40AA-8788-F66766951703}"/>
              </a:ext>
            </a:extLst>
          </p:cNvPr>
          <p:cNvSpPr txBox="1"/>
          <p:nvPr/>
        </p:nvSpPr>
        <p:spPr>
          <a:xfrm>
            <a:off x="467544" y="332656"/>
            <a:ext cx="1731564" cy="461665"/>
          </a:xfrm>
          <a:prstGeom prst="rect">
            <a:avLst/>
          </a:prstGeom>
          <a:noFill/>
        </p:spPr>
        <p:txBody>
          <a:bodyPr wrap="none" rtlCol="0">
            <a:spAutoFit/>
          </a:bodyPr>
          <a:lstStyle/>
          <a:p>
            <a:r>
              <a:rPr lang="zh-CN" altLang="en-US" sz="2400" b="1">
                <a:latin typeface="Times New Roman" panose="02020603050405020304" pitchFamily="18" charset="0"/>
                <a:cs typeface="Times New Roman" panose="02020603050405020304" pitchFamily="18" charset="0"/>
              </a:rPr>
              <a:t>知识小结：</a:t>
            </a:r>
            <a:endParaRPr lang="zh-CN" altLang="en-US" sz="2400" b="1"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4CD21490-4406-46F3-B12E-0BF9B94FA653}"/>
              </a:ext>
            </a:extLst>
          </p:cNvPr>
          <p:cNvSpPr txBox="1"/>
          <p:nvPr/>
        </p:nvSpPr>
        <p:spPr>
          <a:xfrm>
            <a:off x="611560" y="836712"/>
            <a:ext cx="3297698" cy="446276"/>
          </a:xfrm>
          <a:prstGeom prst="rect">
            <a:avLst/>
          </a:prstGeom>
          <a:noFill/>
        </p:spPr>
        <p:txBody>
          <a:bodyPr wrap="none" rtlCol="0">
            <a:spAutoFit/>
          </a:bodyPr>
          <a:lstStyle/>
          <a:p>
            <a:r>
              <a:rPr lang="en-US" altLang="zh-CN" sz="2300" b="1" dirty="0">
                <a:latin typeface="Times New Roman" panose="02020603050405020304" pitchFamily="18" charset="0"/>
                <a:cs typeface="Times New Roman" panose="02020603050405020304" pitchFamily="18" charset="0"/>
              </a:rPr>
              <a:t>1</a:t>
            </a:r>
            <a:r>
              <a:rPr lang="zh-CN" altLang="en-US" sz="2300" b="1" dirty="0">
                <a:latin typeface="Times New Roman" panose="02020603050405020304" pitchFamily="18" charset="0"/>
                <a:cs typeface="Times New Roman" panose="02020603050405020304" pitchFamily="18" charset="0"/>
              </a:rPr>
              <a:t>、</a:t>
            </a:r>
            <a:r>
              <a:rPr lang="zh-CN" altLang="en-US" sz="2300" b="1" dirty="0">
                <a:solidFill>
                  <a:srgbClr val="FFFF00"/>
                </a:solidFill>
                <a:latin typeface="Times New Roman" panose="02020603050405020304" pitchFamily="18" charset="0"/>
                <a:cs typeface="Times New Roman" panose="02020603050405020304" pitchFamily="18" charset="0"/>
              </a:rPr>
              <a:t>掌握</a:t>
            </a:r>
            <a:r>
              <a:rPr lang="zh-CN" altLang="en-US" sz="2300" b="1" dirty="0">
                <a:latin typeface="Times New Roman" panose="02020603050405020304" pitchFamily="18" charset="0"/>
                <a:cs typeface="Times New Roman" panose="02020603050405020304" pitchFamily="18" charset="0"/>
              </a:rPr>
              <a:t>光放大器的分类</a:t>
            </a:r>
          </a:p>
        </p:txBody>
      </p:sp>
      <p:sp>
        <p:nvSpPr>
          <p:cNvPr id="5" name="文本框 4">
            <a:extLst>
              <a:ext uri="{FF2B5EF4-FFF2-40B4-BE49-F238E27FC236}">
                <a16:creationId xmlns:a16="http://schemas.microsoft.com/office/drawing/2014/main" id="{A895AA6F-444B-4CF5-B2A9-CDEA34B7F9A1}"/>
              </a:ext>
            </a:extLst>
          </p:cNvPr>
          <p:cNvSpPr txBox="1"/>
          <p:nvPr/>
        </p:nvSpPr>
        <p:spPr>
          <a:xfrm>
            <a:off x="1115616" y="1268760"/>
            <a:ext cx="6710491" cy="430887"/>
          </a:xfrm>
          <a:prstGeom prst="rect">
            <a:avLst/>
          </a:prstGeom>
          <a:noFill/>
        </p:spPr>
        <p:txBody>
          <a:bodyPr wrap="none" rtlCol="0">
            <a:spAutoFit/>
          </a:bodyPr>
          <a:lstStyle/>
          <a:p>
            <a:r>
              <a:rPr lang="zh-CN" altLang="en-US" sz="2200" b="1" dirty="0">
                <a:solidFill>
                  <a:srgbClr val="FFC000"/>
                </a:solidFill>
                <a:latin typeface="Times New Roman" panose="02020603050405020304" pitchFamily="18" charset="0"/>
                <a:cs typeface="Times New Roman" panose="02020603050405020304" pitchFamily="18" charset="0"/>
              </a:rPr>
              <a:t>半导体</a:t>
            </a:r>
            <a:r>
              <a:rPr lang="zh-CN" altLang="en-US" sz="2200" b="1">
                <a:solidFill>
                  <a:srgbClr val="FFC000"/>
                </a:solidFill>
                <a:latin typeface="Times New Roman" panose="02020603050405020304" pitchFamily="18" charset="0"/>
                <a:cs typeface="Times New Roman" panose="02020603050405020304" pitchFamily="18" charset="0"/>
              </a:rPr>
              <a:t>光放大器，光纤型光放大器</a:t>
            </a:r>
            <a:r>
              <a:rPr lang="zh-CN" altLang="en-US" sz="2200" b="1" dirty="0">
                <a:latin typeface="Times New Roman" panose="02020603050405020304" pitchFamily="18" charset="0"/>
                <a:cs typeface="Times New Roman" panose="02020603050405020304" pitchFamily="18" charset="0"/>
              </a:rPr>
              <a:t>，</a:t>
            </a:r>
            <a:r>
              <a:rPr lang="zh-CN" altLang="en-US" sz="2200" b="1" dirty="0">
                <a:solidFill>
                  <a:srgbClr val="FFC000"/>
                </a:solidFill>
                <a:latin typeface="Times New Roman" panose="02020603050405020304" pitchFamily="18" charset="0"/>
                <a:cs typeface="Times New Roman" panose="02020603050405020304" pitchFamily="18" charset="0"/>
              </a:rPr>
              <a:t>掺杂光纤放大器</a:t>
            </a:r>
          </a:p>
        </p:txBody>
      </p:sp>
      <p:sp>
        <p:nvSpPr>
          <p:cNvPr id="6" name="文本框 5">
            <a:extLst>
              <a:ext uri="{FF2B5EF4-FFF2-40B4-BE49-F238E27FC236}">
                <a16:creationId xmlns:a16="http://schemas.microsoft.com/office/drawing/2014/main" id="{7B70F4A4-D4FC-431B-84D8-79F0F669264B}"/>
              </a:ext>
            </a:extLst>
          </p:cNvPr>
          <p:cNvSpPr txBox="1"/>
          <p:nvPr/>
        </p:nvSpPr>
        <p:spPr>
          <a:xfrm>
            <a:off x="611560" y="1844824"/>
            <a:ext cx="3890809" cy="446276"/>
          </a:xfrm>
          <a:prstGeom prst="rect">
            <a:avLst/>
          </a:prstGeom>
          <a:noFill/>
        </p:spPr>
        <p:txBody>
          <a:bodyPr wrap="none" rtlCol="0">
            <a:spAutoFit/>
          </a:bodyPr>
          <a:lstStyle/>
          <a:p>
            <a:r>
              <a:rPr lang="en-US" altLang="zh-CN" sz="2300" b="1" dirty="0">
                <a:latin typeface="Times New Roman" panose="02020603050405020304" pitchFamily="18" charset="0"/>
                <a:cs typeface="Times New Roman" panose="02020603050405020304" pitchFamily="18" charset="0"/>
              </a:rPr>
              <a:t>2</a:t>
            </a:r>
            <a:r>
              <a:rPr lang="zh-CN" altLang="en-US" sz="2300" b="1" dirty="0">
                <a:latin typeface="Times New Roman" panose="02020603050405020304" pitchFamily="18" charset="0"/>
                <a:cs typeface="Times New Roman" panose="02020603050405020304" pitchFamily="18" charset="0"/>
              </a:rPr>
              <a:t>、</a:t>
            </a:r>
            <a:r>
              <a:rPr lang="zh-CN" altLang="en-US" sz="2300" b="1" dirty="0">
                <a:solidFill>
                  <a:srgbClr val="FFFF00"/>
                </a:solidFill>
                <a:latin typeface="Times New Roman" panose="02020603050405020304" pitchFamily="18" charset="0"/>
                <a:cs typeface="Times New Roman" panose="02020603050405020304" pitchFamily="18" charset="0"/>
              </a:rPr>
              <a:t>掌握</a:t>
            </a:r>
            <a:r>
              <a:rPr lang="zh-CN" altLang="en-US" sz="2300" b="1" dirty="0">
                <a:latin typeface="Times New Roman" panose="02020603050405020304" pitchFamily="18" charset="0"/>
                <a:cs typeface="Times New Roman" panose="02020603050405020304" pitchFamily="18" charset="0"/>
              </a:rPr>
              <a:t>光放大器增益与带宽</a:t>
            </a:r>
          </a:p>
        </p:txBody>
      </p:sp>
      <p:sp>
        <p:nvSpPr>
          <p:cNvPr id="7" name="文本框 6">
            <a:extLst>
              <a:ext uri="{FF2B5EF4-FFF2-40B4-BE49-F238E27FC236}">
                <a16:creationId xmlns:a16="http://schemas.microsoft.com/office/drawing/2014/main" id="{227D8743-85D4-4619-822D-170B5681FEF6}"/>
              </a:ext>
            </a:extLst>
          </p:cNvPr>
          <p:cNvSpPr txBox="1"/>
          <p:nvPr/>
        </p:nvSpPr>
        <p:spPr>
          <a:xfrm>
            <a:off x="611560" y="4077072"/>
            <a:ext cx="3890809" cy="446276"/>
          </a:xfrm>
          <a:prstGeom prst="rect">
            <a:avLst/>
          </a:prstGeom>
          <a:noFill/>
        </p:spPr>
        <p:txBody>
          <a:bodyPr wrap="none" rtlCol="0">
            <a:spAutoFit/>
          </a:bodyPr>
          <a:lstStyle/>
          <a:p>
            <a:r>
              <a:rPr lang="en-US" altLang="zh-CN" sz="2300" b="1" dirty="0">
                <a:latin typeface="Times New Roman" panose="02020603050405020304" pitchFamily="18" charset="0"/>
                <a:cs typeface="Times New Roman" panose="02020603050405020304" pitchFamily="18" charset="0"/>
              </a:rPr>
              <a:t>4</a:t>
            </a:r>
            <a:r>
              <a:rPr lang="zh-CN" altLang="en-US" sz="2300" b="1" dirty="0">
                <a:latin typeface="Times New Roman" panose="02020603050405020304" pitchFamily="18" charset="0"/>
                <a:cs typeface="Times New Roman" panose="02020603050405020304" pitchFamily="18" charset="0"/>
              </a:rPr>
              <a:t>、</a:t>
            </a:r>
            <a:r>
              <a:rPr lang="zh-CN" altLang="en-US" sz="2300" b="1" dirty="0">
                <a:solidFill>
                  <a:srgbClr val="FFFF00"/>
                </a:solidFill>
                <a:latin typeface="Times New Roman" panose="02020603050405020304" pitchFamily="18" charset="0"/>
                <a:cs typeface="Times New Roman" panose="02020603050405020304" pitchFamily="18" charset="0"/>
              </a:rPr>
              <a:t>掌握</a:t>
            </a:r>
            <a:r>
              <a:rPr lang="zh-CN" altLang="en-US" sz="2300" b="1" dirty="0">
                <a:latin typeface="Times New Roman" panose="02020603050405020304" pitchFamily="18" charset="0"/>
                <a:cs typeface="Times New Roman" panose="02020603050405020304" pitchFamily="18" charset="0"/>
              </a:rPr>
              <a:t>光放大器的噪声特性</a:t>
            </a:r>
          </a:p>
        </p:txBody>
      </p:sp>
      <p:pic>
        <p:nvPicPr>
          <p:cNvPr id="8" name="图片 7">
            <a:extLst>
              <a:ext uri="{FF2B5EF4-FFF2-40B4-BE49-F238E27FC236}">
                <a16:creationId xmlns:a16="http://schemas.microsoft.com/office/drawing/2014/main" id="{E438A786-0FFC-40EF-AAED-286229F38307}"/>
              </a:ext>
            </a:extLst>
          </p:cNvPr>
          <p:cNvPicPr>
            <a:picLocks noChangeAspect="1"/>
          </p:cNvPicPr>
          <p:nvPr/>
        </p:nvPicPr>
        <p:blipFill>
          <a:blip r:embed="rId3"/>
          <a:stretch>
            <a:fillRect/>
          </a:stretch>
        </p:blipFill>
        <p:spPr>
          <a:xfrm>
            <a:off x="1115616" y="2308696"/>
            <a:ext cx="3038475" cy="809625"/>
          </a:xfrm>
          <a:prstGeom prst="rect">
            <a:avLst/>
          </a:prstGeom>
        </p:spPr>
      </p:pic>
      <p:sp>
        <p:nvSpPr>
          <p:cNvPr id="9" name="文本框 8">
            <a:extLst>
              <a:ext uri="{FF2B5EF4-FFF2-40B4-BE49-F238E27FC236}">
                <a16:creationId xmlns:a16="http://schemas.microsoft.com/office/drawing/2014/main" id="{1CCDDF46-9568-4E00-B5EA-399FA6FE5DBC}"/>
              </a:ext>
            </a:extLst>
          </p:cNvPr>
          <p:cNvSpPr txBox="1"/>
          <p:nvPr/>
        </p:nvSpPr>
        <p:spPr>
          <a:xfrm>
            <a:off x="611560" y="5374377"/>
            <a:ext cx="5077031" cy="446276"/>
          </a:xfrm>
          <a:prstGeom prst="rect">
            <a:avLst/>
          </a:prstGeom>
          <a:noFill/>
        </p:spPr>
        <p:txBody>
          <a:bodyPr wrap="none" rtlCol="0">
            <a:spAutoFit/>
          </a:bodyPr>
          <a:lstStyle/>
          <a:p>
            <a:r>
              <a:rPr lang="en-US" altLang="zh-CN" sz="2300" b="1" dirty="0">
                <a:latin typeface="Times New Roman" panose="02020603050405020304" pitchFamily="18" charset="0"/>
                <a:cs typeface="Times New Roman" panose="02020603050405020304" pitchFamily="18" charset="0"/>
              </a:rPr>
              <a:t>5</a:t>
            </a:r>
            <a:r>
              <a:rPr lang="zh-CN" altLang="en-US" sz="2300" b="1" dirty="0">
                <a:latin typeface="Times New Roman" panose="02020603050405020304" pitchFamily="18" charset="0"/>
                <a:cs typeface="Times New Roman" panose="02020603050405020304" pitchFamily="18" charset="0"/>
              </a:rPr>
              <a:t>、</a:t>
            </a:r>
            <a:r>
              <a:rPr lang="zh-CN" altLang="en-US" sz="2300" b="1" dirty="0">
                <a:solidFill>
                  <a:srgbClr val="FFFF00"/>
                </a:solidFill>
                <a:latin typeface="Times New Roman" panose="02020603050405020304" pitchFamily="18" charset="0"/>
                <a:cs typeface="Times New Roman" panose="02020603050405020304" pitchFamily="18" charset="0"/>
              </a:rPr>
              <a:t>了解</a:t>
            </a:r>
            <a:r>
              <a:rPr lang="zh-CN" altLang="en-US" sz="2300" b="1" dirty="0">
                <a:latin typeface="Times New Roman" panose="02020603050405020304" pitchFamily="18" charset="0"/>
                <a:cs typeface="Times New Roman" panose="02020603050405020304" pitchFamily="18" charset="0"/>
              </a:rPr>
              <a:t>光放大器在光波系统中的应用</a:t>
            </a:r>
          </a:p>
        </p:txBody>
      </p:sp>
      <p:sp>
        <p:nvSpPr>
          <p:cNvPr id="10" name="文本框 9">
            <a:extLst>
              <a:ext uri="{FF2B5EF4-FFF2-40B4-BE49-F238E27FC236}">
                <a16:creationId xmlns:a16="http://schemas.microsoft.com/office/drawing/2014/main" id="{400A621B-300A-40B3-9BC9-CC19B1C545CA}"/>
              </a:ext>
            </a:extLst>
          </p:cNvPr>
          <p:cNvSpPr txBox="1"/>
          <p:nvPr/>
        </p:nvSpPr>
        <p:spPr>
          <a:xfrm>
            <a:off x="1115616" y="5805264"/>
            <a:ext cx="6426759" cy="430887"/>
          </a:xfrm>
          <a:prstGeom prst="rect">
            <a:avLst/>
          </a:prstGeom>
          <a:noFill/>
        </p:spPr>
        <p:txBody>
          <a:bodyPr wrap="none" rtlCol="0">
            <a:spAutoFit/>
          </a:bodyPr>
          <a:lstStyle/>
          <a:p>
            <a:r>
              <a:rPr lang="zh-CN" altLang="en-US" sz="2200" b="1" dirty="0">
                <a:solidFill>
                  <a:srgbClr val="FFC000"/>
                </a:solidFill>
              </a:rPr>
              <a:t>功率放大，在线放大，前置放大，局域网功率放大</a:t>
            </a:r>
          </a:p>
        </p:txBody>
      </p:sp>
      <p:sp>
        <p:nvSpPr>
          <p:cNvPr id="11" name="文本框 10">
            <a:extLst>
              <a:ext uri="{FF2B5EF4-FFF2-40B4-BE49-F238E27FC236}">
                <a16:creationId xmlns:a16="http://schemas.microsoft.com/office/drawing/2014/main" id="{D4A80823-9D2B-47CF-9703-C039CCA724A4}"/>
              </a:ext>
            </a:extLst>
          </p:cNvPr>
          <p:cNvSpPr txBox="1"/>
          <p:nvPr/>
        </p:nvSpPr>
        <p:spPr>
          <a:xfrm>
            <a:off x="611560" y="3212976"/>
            <a:ext cx="4483920" cy="784830"/>
          </a:xfrm>
          <a:prstGeom prst="rect">
            <a:avLst/>
          </a:prstGeom>
          <a:noFill/>
        </p:spPr>
        <p:txBody>
          <a:bodyPr wrap="none" rtlCol="0">
            <a:spAutoFit/>
          </a:bodyPr>
          <a:lstStyle/>
          <a:p>
            <a:r>
              <a:rPr lang="en-US" altLang="zh-CN" sz="2300" b="1" dirty="0">
                <a:latin typeface="Times New Roman" panose="02020603050405020304" pitchFamily="18" charset="0"/>
                <a:cs typeface="Times New Roman" panose="02020603050405020304" pitchFamily="18" charset="0"/>
              </a:rPr>
              <a:t>3</a:t>
            </a:r>
            <a:r>
              <a:rPr lang="zh-CN" altLang="en-US" sz="2300" b="1" dirty="0">
                <a:latin typeface="Times New Roman" panose="02020603050405020304" pitchFamily="18" charset="0"/>
                <a:cs typeface="Times New Roman" panose="02020603050405020304" pitchFamily="18" charset="0"/>
              </a:rPr>
              <a:t>、</a:t>
            </a:r>
            <a:r>
              <a:rPr lang="zh-CN" altLang="en-US" sz="2300" b="1" dirty="0">
                <a:solidFill>
                  <a:srgbClr val="FFFF00"/>
                </a:solidFill>
                <a:latin typeface="Times New Roman" panose="02020603050405020304" pitchFamily="18" charset="0"/>
                <a:cs typeface="Times New Roman" panose="02020603050405020304" pitchFamily="18" charset="0"/>
              </a:rPr>
              <a:t>了解</a:t>
            </a:r>
            <a:r>
              <a:rPr lang="zh-CN" altLang="en-US" sz="2300" b="1" dirty="0">
                <a:latin typeface="Times New Roman" panose="02020603050405020304" pitchFamily="18" charset="0"/>
                <a:cs typeface="Times New Roman" panose="02020603050405020304" pitchFamily="18" charset="0"/>
              </a:rPr>
              <a:t>增益饱和及饱和输出功率</a:t>
            </a:r>
            <a:endParaRPr lang="en-US" altLang="zh-CN" sz="2300" b="1" dirty="0">
              <a:latin typeface="Times New Roman" panose="02020603050405020304" pitchFamily="18" charset="0"/>
              <a:cs typeface="Times New Roman" panose="02020603050405020304" pitchFamily="18" charset="0"/>
            </a:endParaRPr>
          </a:p>
          <a:p>
            <a:r>
              <a:rPr lang="en-US" altLang="zh-CN" sz="2200" b="1" dirty="0">
                <a:latin typeface="Times New Roman" panose="02020603050405020304" pitchFamily="18" charset="0"/>
                <a:cs typeface="Times New Roman" panose="02020603050405020304" pitchFamily="18" charset="0"/>
              </a:rPr>
              <a:t>         (</a:t>
            </a:r>
            <a:r>
              <a:rPr lang="zh-CN" altLang="en-US" sz="2200" b="1" dirty="0">
                <a:solidFill>
                  <a:srgbClr val="FFC000"/>
                </a:solidFill>
                <a:latin typeface="Times New Roman" panose="02020603050405020304" pitchFamily="18" charset="0"/>
                <a:cs typeface="Times New Roman" panose="02020603050405020304" pitchFamily="18" charset="0"/>
              </a:rPr>
              <a:t>增益大</a:t>
            </a:r>
            <a:r>
              <a:rPr lang="en-US" altLang="zh-CN" sz="2200" b="1" dirty="0">
                <a:solidFill>
                  <a:srgbClr val="FFC000"/>
                </a:solidFill>
                <a:latin typeface="Times New Roman" panose="02020603050405020304" pitchFamily="18" charset="0"/>
                <a:cs typeface="Times New Roman" panose="02020603050405020304" pitchFamily="18" charset="0"/>
              </a:rPr>
              <a:t>/</a:t>
            </a:r>
            <a:r>
              <a:rPr lang="zh-CN" altLang="en-US" sz="2200" b="1" dirty="0">
                <a:solidFill>
                  <a:srgbClr val="FFC000"/>
                </a:solidFill>
                <a:latin typeface="Times New Roman" panose="02020603050405020304" pitchFamily="18" charset="0"/>
                <a:cs typeface="Times New Roman" panose="02020603050405020304" pitchFamily="18" charset="0"/>
              </a:rPr>
              <a:t>小</a:t>
            </a:r>
            <a:r>
              <a:rPr lang="zh-CN" altLang="en-US" sz="2200" b="1" dirty="0">
                <a:latin typeface="Times New Roman" panose="02020603050405020304" pitchFamily="18" charset="0"/>
                <a:cs typeface="Times New Roman" panose="02020603050405020304" pitchFamily="18" charset="0"/>
              </a:rPr>
              <a:t>，</a:t>
            </a:r>
            <a:r>
              <a:rPr lang="zh-CN" altLang="en-US" sz="2200" b="1" dirty="0">
                <a:solidFill>
                  <a:srgbClr val="FFFF00"/>
                </a:solidFill>
                <a:latin typeface="Times New Roman" panose="02020603050405020304" pitchFamily="18" charset="0"/>
                <a:cs typeface="Times New Roman" panose="02020603050405020304" pitchFamily="18" charset="0"/>
              </a:rPr>
              <a:t>输出功率小</a:t>
            </a:r>
            <a:r>
              <a:rPr lang="en-US" altLang="zh-CN" sz="2200" b="1" dirty="0">
                <a:solidFill>
                  <a:srgbClr val="FFFF00"/>
                </a:solidFill>
                <a:latin typeface="Times New Roman" panose="02020603050405020304" pitchFamily="18" charset="0"/>
                <a:cs typeface="Times New Roman" panose="02020603050405020304" pitchFamily="18" charset="0"/>
              </a:rPr>
              <a:t>/</a:t>
            </a:r>
            <a:r>
              <a:rPr lang="zh-CN" altLang="en-US" sz="2200" b="1" dirty="0">
                <a:solidFill>
                  <a:srgbClr val="FFFF00"/>
                </a:solidFill>
                <a:latin typeface="Times New Roman" panose="02020603050405020304" pitchFamily="18" charset="0"/>
                <a:cs typeface="Times New Roman" panose="02020603050405020304" pitchFamily="18" charset="0"/>
              </a:rPr>
              <a:t>大</a:t>
            </a:r>
            <a:r>
              <a:rPr lang="en-US" altLang="zh-CN" sz="2200" b="1" dirty="0">
                <a:latin typeface="Times New Roman" panose="02020603050405020304" pitchFamily="18" charset="0"/>
                <a:cs typeface="Times New Roman" panose="02020603050405020304" pitchFamily="18" charset="0"/>
              </a:rPr>
              <a:t>)</a:t>
            </a:r>
            <a:endParaRPr lang="zh-CN" altLang="en-US" sz="2200" b="1" dirty="0">
              <a:latin typeface="Times New Roman" panose="02020603050405020304" pitchFamily="18" charset="0"/>
              <a:cs typeface="Times New Roman" panose="02020603050405020304" pitchFamily="18" charset="0"/>
            </a:endParaRPr>
          </a:p>
        </p:txBody>
      </p:sp>
      <p:pic>
        <p:nvPicPr>
          <p:cNvPr id="12" name="图片 11">
            <a:extLst>
              <a:ext uri="{FF2B5EF4-FFF2-40B4-BE49-F238E27FC236}">
                <a16:creationId xmlns:a16="http://schemas.microsoft.com/office/drawing/2014/main" id="{BE1EAAAC-6FB3-4A05-854E-54F63C7EAD67}"/>
              </a:ext>
            </a:extLst>
          </p:cNvPr>
          <p:cNvPicPr>
            <a:picLocks noChangeAspect="1"/>
          </p:cNvPicPr>
          <p:nvPr/>
        </p:nvPicPr>
        <p:blipFill>
          <a:blip r:embed="rId4"/>
          <a:stretch>
            <a:fillRect/>
          </a:stretch>
        </p:blipFill>
        <p:spPr>
          <a:xfrm>
            <a:off x="1547663" y="4508601"/>
            <a:ext cx="1654546" cy="900000"/>
          </a:xfrm>
          <a:prstGeom prst="rect">
            <a:avLst/>
          </a:prstGeom>
        </p:spPr>
      </p:pic>
      <p:pic>
        <p:nvPicPr>
          <p:cNvPr id="14" name="图片 13">
            <a:extLst>
              <a:ext uri="{FF2B5EF4-FFF2-40B4-BE49-F238E27FC236}">
                <a16:creationId xmlns:a16="http://schemas.microsoft.com/office/drawing/2014/main" id="{2639AB76-A174-4304-80AE-638E91DCA6C6}"/>
              </a:ext>
            </a:extLst>
          </p:cNvPr>
          <p:cNvPicPr>
            <a:picLocks noChangeAspect="1"/>
          </p:cNvPicPr>
          <p:nvPr/>
        </p:nvPicPr>
        <p:blipFill>
          <a:blip r:embed="rId5"/>
          <a:stretch>
            <a:fillRect/>
          </a:stretch>
        </p:blipFill>
        <p:spPr>
          <a:xfrm>
            <a:off x="3198088" y="4581128"/>
            <a:ext cx="2166000" cy="684000"/>
          </a:xfrm>
          <a:prstGeom prst="rect">
            <a:avLst/>
          </a:prstGeom>
        </p:spPr>
      </p:pic>
      <p:sp>
        <p:nvSpPr>
          <p:cNvPr id="15" name="矩形 14">
            <a:extLst>
              <a:ext uri="{FF2B5EF4-FFF2-40B4-BE49-F238E27FC236}">
                <a16:creationId xmlns:a16="http://schemas.microsoft.com/office/drawing/2014/main" id="{D742C392-3D97-4184-8E25-DADEA016CF9D}"/>
              </a:ext>
            </a:extLst>
          </p:cNvPr>
          <p:cNvSpPr/>
          <p:nvPr/>
        </p:nvSpPr>
        <p:spPr>
          <a:xfrm>
            <a:off x="4686544" y="2401724"/>
            <a:ext cx="1541640" cy="523220"/>
          </a:xfrm>
          <a:prstGeom prst="rect">
            <a:avLst/>
          </a:prstGeom>
        </p:spPr>
        <p:txBody>
          <a:bodyPr wrap="none">
            <a:spAutoFit/>
          </a:bodyPr>
          <a:lstStyle/>
          <a:p>
            <a:r>
              <a:rPr lang="en-US" altLang="zh-CN" sz="2800" b="1" dirty="0" err="1">
                <a:solidFill>
                  <a:srgbClr val="FFFF00"/>
                </a:solidFill>
                <a:latin typeface="Times New Roman" panose="02020603050405020304" pitchFamily="18" charset="0"/>
                <a:cs typeface="Times New Roman" panose="02020603050405020304" pitchFamily="18" charset="0"/>
              </a:rPr>
              <a:t>Δ</a:t>
            </a:r>
            <a:r>
              <a:rPr lang="en-US" altLang="zh-CN" sz="2800" b="1" i="1" dirty="0" err="1">
                <a:solidFill>
                  <a:srgbClr val="FFFF00"/>
                </a:solidFill>
                <a:latin typeface="Times New Roman" panose="02020603050405020304" pitchFamily="18" charset="0"/>
                <a:cs typeface="Times New Roman" panose="02020603050405020304" pitchFamily="18" charset="0"/>
              </a:rPr>
              <a:t>ν</a:t>
            </a:r>
            <a:r>
              <a:rPr lang="en-US" altLang="zh-CN" sz="2800" b="1" baseline="-25000" dirty="0" err="1">
                <a:solidFill>
                  <a:srgbClr val="FFFF00"/>
                </a:solidFill>
                <a:latin typeface="Times New Roman" panose="02020603050405020304" pitchFamily="18" charset="0"/>
                <a:cs typeface="Times New Roman" panose="02020603050405020304" pitchFamily="18" charset="0"/>
              </a:rPr>
              <a:t>A</a:t>
            </a:r>
            <a:r>
              <a:rPr lang="en-US" altLang="zh-CN" sz="2800" b="1" baseline="-25000" dirty="0">
                <a:solidFill>
                  <a:srgbClr val="FFFF00"/>
                </a:solidFill>
                <a:latin typeface="Times New Roman" panose="02020603050405020304" pitchFamily="18" charset="0"/>
                <a:cs typeface="Times New Roman" panose="02020603050405020304" pitchFamily="18" charset="0"/>
              </a:rPr>
              <a:t> </a:t>
            </a:r>
            <a:r>
              <a:rPr lang="en-US" altLang="zh-CN" sz="2800" b="1" dirty="0">
                <a:solidFill>
                  <a:srgbClr val="FFFF00"/>
                </a:solidFill>
                <a:latin typeface="Times New Roman" panose="02020603050405020304" pitchFamily="18" charset="0"/>
                <a:cs typeface="Times New Roman" panose="02020603050405020304" pitchFamily="18" charset="0"/>
              </a:rPr>
              <a:t>&lt;</a:t>
            </a:r>
            <a:r>
              <a:rPr lang="en-US" altLang="zh-CN" sz="2800" b="1" baseline="-25000" dirty="0">
                <a:solidFill>
                  <a:srgbClr val="FFFF00"/>
                </a:solidFill>
                <a:latin typeface="Times New Roman" panose="02020603050405020304" pitchFamily="18" charset="0"/>
                <a:cs typeface="Times New Roman" panose="02020603050405020304" pitchFamily="18" charset="0"/>
              </a:rPr>
              <a:t> </a:t>
            </a:r>
            <a:r>
              <a:rPr lang="en-US" altLang="zh-CN" sz="2800" b="1" dirty="0" err="1">
                <a:solidFill>
                  <a:srgbClr val="FFFF00"/>
                </a:solidFill>
                <a:latin typeface="Times New Roman" panose="02020603050405020304" pitchFamily="18" charset="0"/>
                <a:cs typeface="Times New Roman" panose="02020603050405020304" pitchFamily="18" charset="0"/>
              </a:rPr>
              <a:t>Δ</a:t>
            </a:r>
            <a:r>
              <a:rPr lang="en-US" altLang="zh-CN" sz="2800" b="1" i="1" dirty="0" err="1">
                <a:solidFill>
                  <a:srgbClr val="FFFF00"/>
                </a:solidFill>
                <a:latin typeface="Times New Roman" panose="02020603050405020304" pitchFamily="18" charset="0"/>
                <a:cs typeface="Times New Roman" panose="02020603050405020304" pitchFamily="18" charset="0"/>
              </a:rPr>
              <a:t>ν</a:t>
            </a:r>
            <a:r>
              <a:rPr lang="en-US" altLang="zh-CN" sz="2800" b="1" i="1" baseline="-25000" dirty="0" err="1">
                <a:solidFill>
                  <a:srgbClr val="FFFF00"/>
                </a:solidFill>
                <a:latin typeface="Times New Roman" panose="02020603050405020304" pitchFamily="18" charset="0"/>
                <a:cs typeface="Times New Roman" panose="02020603050405020304" pitchFamily="18" charset="0"/>
              </a:rPr>
              <a:t>g</a:t>
            </a:r>
            <a:endParaRPr lang="zh-CN" altLang="en-US" sz="2800" dirty="0">
              <a:solidFill>
                <a:srgbClr val="FFFF00"/>
              </a:solidFill>
            </a:endParaRPr>
          </a:p>
        </p:txBody>
      </p:sp>
    </p:spTree>
    <p:extLst>
      <p:ext uri="{BB962C8B-B14F-4D97-AF65-F5344CB8AC3E}">
        <p14:creationId xmlns:p14="http://schemas.microsoft.com/office/powerpoint/2010/main" val="312247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ppt_x"/>
                                          </p:val>
                                        </p:tav>
                                        <p:tav tm="100000">
                                          <p:val>
                                            <p:strVal val="#ppt_x"/>
                                          </p:val>
                                        </p:tav>
                                      </p:tavLst>
                                    </p:anim>
                                    <p:anim calcmode="lin" valueType="num">
                                      <p:cBhvr additive="base">
                                        <p:cTn id="33" dur="500" fill="hold"/>
                                        <p:tgtEl>
                                          <p:spTgt spid="12"/>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anim calcmode="lin" valueType="num">
                                      <p:cBhvr>
                                        <p:cTn id="43" dur="1000" fill="hold"/>
                                        <p:tgtEl>
                                          <p:spTgt spid="14"/>
                                        </p:tgtEl>
                                        <p:attrNameLst>
                                          <p:attrName>ppt_x</p:attrName>
                                        </p:attrNameLst>
                                      </p:cBhvr>
                                      <p:tavLst>
                                        <p:tav tm="0">
                                          <p:val>
                                            <p:strVal val="#ppt_x"/>
                                          </p:val>
                                        </p:tav>
                                        <p:tav tm="100000">
                                          <p:val>
                                            <p:strVal val="#ppt_x"/>
                                          </p:val>
                                        </p:tav>
                                      </p:tavLst>
                                    </p:anim>
                                    <p:anim calcmode="lin" valueType="num">
                                      <p:cBhvr>
                                        <p:cTn id="4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1000"/>
                                        <p:tgtEl>
                                          <p:spTgt spid="10"/>
                                        </p:tgtEl>
                                      </p:cBhvr>
                                    </p:animEffect>
                                    <p:anim calcmode="lin" valueType="num">
                                      <p:cBhvr>
                                        <p:cTn id="55" dur="1000" fill="hold"/>
                                        <p:tgtEl>
                                          <p:spTgt spid="10"/>
                                        </p:tgtEl>
                                        <p:attrNameLst>
                                          <p:attrName>ppt_x</p:attrName>
                                        </p:attrNameLst>
                                      </p:cBhvr>
                                      <p:tavLst>
                                        <p:tav tm="0">
                                          <p:val>
                                            <p:strVal val="#ppt_x"/>
                                          </p:val>
                                        </p:tav>
                                        <p:tav tm="100000">
                                          <p:val>
                                            <p:strVal val="#ppt_x"/>
                                          </p:val>
                                        </p:tav>
                                      </p:tavLst>
                                    </p:anim>
                                    <p:anim calcmode="lin" valueType="num">
                                      <p:cBhvr>
                                        <p:cTn id="5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1"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F683566-A868-4AE6-AEE4-4D73A961D0A1}"/>
              </a:ext>
            </a:extLst>
          </p:cNvPr>
          <p:cNvPicPr>
            <a:picLocks noChangeAspect="1"/>
          </p:cNvPicPr>
          <p:nvPr/>
        </p:nvPicPr>
        <p:blipFill>
          <a:blip r:embed="rId3"/>
          <a:stretch>
            <a:fillRect/>
          </a:stretch>
        </p:blipFill>
        <p:spPr>
          <a:xfrm>
            <a:off x="2635009" y="4149080"/>
            <a:ext cx="3643172" cy="2340000"/>
          </a:xfrm>
          <a:prstGeom prst="rect">
            <a:avLst/>
          </a:prstGeom>
        </p:spPr>
      </p:pic>
      <p:sp>
        <p:nvSpPr>
          <p:cNvPr id="56322" name="Text Box 2"/>
          <p:cNvSpPr txBox="1">
            <a:spLocks noChangeArrowheads="1"/>
          </p:cNvSpPr>
          <p:nvPr/>
        </p:nvSpPr>
        <p:spPr bwMode="auto">
          <a:xfrm>
            <a:off x="1466056" y="865649"/>
            <a:ext cx="5410200" cy="1195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ts val="4320"/>
              </a:lnSpc>
              <a:spcBef>
                <a:spcPct val="50000"/>
              </a:spcBef>
            </a:pPr>
            <a:r>
              <a:rPr lang="zh-CN" altLang="en-US" sz="3600" b="1" dirty="0">
                <a:solidFill>
                  <a:srgbClr val="FFFF00"/>
                </a:solidFill>
                <a:latin typeface="Times New Roman" pitchFamily="18" charset="0"/>
              </a:rPr>
              <a:t>第 </a:t>
            </a:r>
            <a:r>
              <a:rPr lang="en-US" altLang="zh-CN" sz="3600" b="1" dirty="0">
                <a:solidFill>
                  <a:srgbClr val="FFFF00"/>
                </a:solidFill>
                <a:latin typeface="Times New Roman" pitchFamily="18" charset="0"/>
              </a:rPr>
              <a:t>5</a:t>
            </a:r>
            <a:r>
              <a:rPr lang="zh-CN" altLang="en-US" sz="3600" b="1" dirty="0">
                <a:solidFill>
                  <a:srgbClr val="FFFF00"/>
                </a:solidFill>
                <a:latin typeface="Times New Roman" pitchFamily="18" charset="0"/>
              </a:rPr>
              <a:t>章  光放大器</a:t>
            </a:r>
            <a:r>
              <a:rPr lang="en-US" altLang="zh-CN" sz="3600" b="1" dirty="0">
                <a:solidFill>
                  <a:srgbClr val="FFFF00"/>
                </a:solidFill>
                <a:latin typeface="Times New Roman" pitchFamily="18" charset="0"/>
              </a:rPr>
              <a:t>(</a:t>
            </a:r>
            <a:r>
              <a:rPr lang="en-US" altLang="zh-CN" sz="3600" b="1" i="1" dirty="0">
                <a:solidFill>
                  <a:srgbClr val="FFFF00"/>
                </a:solidFill>
                <a:latin typeface="Times New Roman" pitchFamily="18" charset="0"/>
              </a:rPr>
              <a:t>OA</a:t>
            </a:r>
            <a:r>
              <a:rPr lang="en-US" altLang="zh-CN" sz="3600" b="1" dirty="0">
                <a:solidFill>
                  <a:srgbClr val="FFFF00"/>
                </a:solidFill>
                <a:latin typeface="Times New Roman" pitchFamily="18" charset="0"/>
              </a:rPr>
              <a:t>)</a:t>
            </a:r>
            <a:endParaRPr lang="zh-CN" altLang="en-US" sz="3600" b="1" dirty="0">
              <a:solidFill>
                <a:srgbClr val="FFFF00"/>
              </a:solidFill>
              <a:latin typeface="Times New Roman" pitchFamily="18" charset="0"/>
            </a:endParaRPr>
          </a:p>
          <a:p>
            <a:pPr>
              <a:lnSpc>
                <a:spcPts val="4320"/>
              </a:lnSpc>
            </a:pPr>
            <a:r>
              <a:rPr lang="zh-CN" altLang="en-US" sz="3600" b="1" dirty="0">
                <a:latin typeface="宋体" pitchFamily="2" charset="-122"/>
              </a:rPr>
              <a:t>    </a:t>
            </a:r>
          </a:p>
        </p:txBody>
      </p:sp>
      <p:pic>
        <p:nvPicPr>
          <p:cNvPr id="4" name="图片 3">
            <a:extLst>
              <a:ext uri="{FF2B5EF4-FFF2-40B4-BE49-F238E27FC236}">
                <a16:creationId xmlns:a16="http://schemas.microsoft.com/office/drawing/2014/main" id="{C9A3593C-91D5-45B2-8442-088C361A83DD}"/>
              </a:ext>
            </a:extLst>
          </p:cNvPr>
          <p:cNvPicPr>
            <a:picLocks noChangeAspect="1"/>
          </p:cNvPicPr>
          <p:nvPr/>
        </p:nvPicPr>
        <p:blipFill>
          <a:blip r:embed="rId4"/>
          <a:stretch>
            <a:fillRect/>
          </a:stretch>
        </p:blipFill>
        <p:spPr>
          <a:xfrm>
            <a:off x="1744553" y="1916832"/>
            <a:ext cx="5851783" cy="2088000"/>
          </a:xfrm>
          <a:prstGeom prst="rect">
            <a:avLst/>
          </a:prstGeom>
        </p:spPr>
      </p:pic>
      <p:sp>
        <p:nvSpPr>
          <p:cNvPr id="8" name="文本框 7">
            <a:extLst>
              <a:ext uri="{FF2B5EF4-FFF2-40B4-BE49-F238E27FC236}">
                <a16:creationId xmlns:a16="http://schemas.microsoft.com/office/drawing/2014/main" id="{F2076C81-A5B1-4608-BD14-C38A4891E3EC}"/>
              </a:ext>
            </a:extLst>
          </p:cNvPr>
          <p:cNvSpPr txBox="1"/>
          <p:nvPr/>
        </p:nvSpPr>
        <p:spPr>
          <a:xfrm>
            <a:off x="3563888" y="5318785"/>
            <a:ext cx="2232248" cy="830997"/>
          </a:xfrm>
          <a:prstGeom prst="rect">
            <a:avLst/>
          </a:prstGeom>
          <a:noFill/>
        </p:spPr>
        <p:txBody>
          <a:bodyPr wrap="square" rtlCol="0">
            <a:spAutoFit/>
          </a:bodyPr>
          <a:lstStyle/>
          <a:p>
            <a:r>
              <a:rPr lang="zh-CN" altLang="en-US" sz="2400" b="1" dirty="0">
                <a:solidFill>
                  <a:srgbClr val="0000FF"/>
                </a:solidFill>
                <a:latin typeface="Times New Roman" panose="02020603050405020304" pitchFamily="18" charset="0"/>
                <a:cs typeface="Times New Roman" panose="02020603050405020304" pitchFamily="18" charset="0"/>
              </a:rPr>
              <a:t>光放大器</a:t>
            </a:r>
            <a:endParaRPr lang="en-US" altLang="zh-CN" sz="2400" b="1" dirty="0">
              <a:solidFill>
                <a:srgbClr val="0000FF"/>
              </a:solidFill>
              <a:latin typeface="Times New Roman" panose="02020603050405020304" pitchFamily="18" charset="0"/>
              <a:cs typeface="Times New Roman" panose="02020603050405020304" pitchFamily="18" charset="0"/>
            </a:endParaRPr>
          </a:p>
          <a:p>
            <a:r>
              <a:rPr lang="en-US" altLang="zh-CN" sz="2400" b="1" dirty="0">
                <a:solidFill>
                  <a:srgbClr val="0000FF"/>
                </a:solidFill>
                <a:latin typeface="Times New Roman" panose="02020603050405020304" pitchFamily="18" charset="0"/>
                <a:cs typeface="Times New Roman" panose="02020603050405020304" pitchFamily="18" charset="0"/>
              </a:rPr>
              <a:t>    (</a:t>
            </a:r>
            <a:r>
              <a:rPr lang="en-US" altLang="zh-CN" sz="2400" b="1" i="1" dirty="0">
                <a:solidFill>
                  <a:srgbClr val="0000FF"/>
                </a:solidFill>
                <a:latin typeface="Times New Roman" panose="02020603050405020304" pitchFamily="18" charset="0"/>
                <a:cs typeface="Times New Roman" panose="02020603050405020304" pitchFamily="18" charset="0"/>
              </a:rPr>
              <a:t>OA</a:t>
            </a:r>
            <a:r>
              <a:rPr lang="en-US" altLang="zh-CN" sz="2400" b="1" dirty="0">
                <a:solidFill>
                  <a:srgbClr val="0000FF"/>
                </a:solidFill>
                <a:latin typeface="Times New Roman" panose="02020603050405020304" pitchFamily="18" charset="0"/>
                <a:cs typeface="Times New Roman" panose="02020603050405020304" pitchFamily="18" charset="0"/>
              </a:rPr>
              <a:t>)</a:t>
            </a:r>
            <a:endParaRPr lang="zh-CN" altLang="en-US" sz="2400" b="1" dirty="0">
              <a:solidFill>
                <a:srgbClr val="0000FF"/>
              </a:solidFill>
              <a:latin typeface="Times New Roman" panose="02020603050405020304" pitchFamily="18" charset="0"/>
              <a:cs typeface="Times New Roman" panose="02020603050405020304" pitchFamily="18" charset="0"/>
            </a:endParaRPr>
          </a:p>
        </p:txBody>
      </p:sp>
      <p:sp>
        <p:nvSpPr>
          <p:cNvPr id="7" name="灯片编号占位符 6">
            <a:extLst>
              <a:ext uri="{FF2B5EF4-FFF2-40B4-BE49-F238E27FC236}">
                <a16:creationId xmlns:a16="http://schemas.microsoft.com/office/drawing/2014/main" id="{9396A8D1-9FF8-445D-B5A5-895CDEFBDCE4}"/>
              </a:ext>
            </a:extLst>
          </p:cNvPr>
          <p:cNvSpPr>
            <a:spLocks noGrp="1"/>
          </p:cNvSpPr>
          <p:nvPr>
            <p:ph type="sldNum" sz="quarter" idx="12"/>
          </p:nvPr>
        </p:nvSpPr>
        <p:spPr/>
        <p:txBody>
          <a:bodyPr/>
          <a:lstStyle/>
          <a:p>
            <a:fld id="{530C7529-6778-48DA-B0AC-E81A47C3F9B3}" type="slidenum">
              <a:rPr lang="en-US" altLang="zh-CN" smtClean="0"/>
              <a:pPr/>
              <a:t>4</a:t>
            </a:fld>
            <a:endParaRPr lang="en-US" altLang="zh-CN"/>
          </a:p>
        </p:txBody>
      </p:sp>
      <p:sp>
        <p:nvSpPr>
          <p:cNvPr id="3" name="文本框 2">
            <a:extLst>
              <a:ext uri="{FF2B5EF4-FFF2-40B4-BE49-F238E27FC236}">
                <a16:creationId xmlns:a16="http://schemas.microsoft.com/office/drawing/2014/main" id="{C364C8C9-1EDA-4F8D-A891-B0D25E5FB1E7}"/>
              </a:ext>
            </a:extLst>
          </p:cNvPr>
          <p:cNvSpPr txBox="1"/>
          <p:nvPr/>
        </p:nvSpPr>
        <p:spPr>
          <a:xfrm>
            <a:off x="1619672" y="2731567"/>
            <a:ext cx="1792478" cy="769441"/>
          </a:xfrm>
          <a:prstGeom prst="rect">
            <a:avLst/>
          </a:prstGeom>
          <a:noFill/>
        </p:spPr>
        <p:txBody>
          <a:bodyPr wrap="none" rtlCol="0">
            <a:spAutoFit/>
          </a:bodyPr>
          <a:lstStyle/>
          <a:p>
            <a:r>
              <a:rPr lang="zh-CN" altLang="en-US" sz="2200" b="1" dirty="0">
                <a:solidFill>
                  <a:srgbClr val="FF0000"/>
                </a:solidFill>
                <a:latin typeface="Times New Roman" panose="02020603050405020304" pitchFamily="18" charset="0"/>
                <a:cs typeface="Times New Roman" panose="02020603050405020304" pitchFamily="18" charset="0"/>
              </a:rPr>
              <a:t>    电信号</a:t>
            </a:r>
            <a:endParaRPr lang="en-US" altLang="zh-CN" sz="2200" b="1" dirty="0">
              <a:solidFill>
                <a:srgbClr val="FF0000"/>
              </a:solidFill>
              <a:latin typeface="Times New Roman" panose="02020603050405020304" pitchFamily="18" charset="0"/>
              <a:cs typeface="Times New Roman" panose="02020603050405020304" pitchFamily="18" charset="0"/>
            </a:endParaRPr>
          </a:p>
          <a:p>
            <a:r>
              <a:rPr lang="en-US" altLang="zh-CN" sz="2200" b="1" dirty="0">
                <a:solidFill>
                  <a:srgbClr val="FF0000"/>
                </a:solidFill>
                <a:latin typeface="Times New Roman" panose="02020603050405020304" pitchFamily="18" charset="0"/>
                <a:cs typeface="Times New Roman" panose="02020603050405020304" pitchFamily="18" charset="0"/>
              </a:rPr>
              <a:t>(</a:t>
            </a:r>
            <a:r>
              <a:rPr lang="zh-CN" altLang="en-US" sz="2200" b="1" dirty="0">
                <a:solidFill>
                  <a:srgbClr val="FF0000"/>
                </a:solidFill>
                <a:latin typeface="Times New Roman" panose="02020603050405020304" pitchFamily="18" charset="0"/>
                <a:cs typeface="Times New Roman" panose="02020603050405020304" pitchFamily="18" charset="0"/>
              </a:rPr>
              <a:t>电压和电流</a:t>
            </a:r>
            <a:r>
              <a:rPr lang="en-US" altLang="zh-CN" sz="2200" b="1" dirty="0">
                <a:solidFill>
                  <a:srgbClr val="FF0000"/>
                </a:solidFill>
                <a:latin typeface="Times New Roman" panose="02020603050405020304" pitchFamily="18" charset="0"/>
                <a:cs typeface="Times New Roman" panose="02020603050405020304" pitchFamily="18" charset="0"/>
              </a:rPr>
              <a:t>)</a:t>
            </a:r>
            <a:endParaRPr lang="zh-CN" altLang="en-US" sz="2200" b="1" dirty="0">
              <a:solidFill>
                <a:srgbClr val="FF0000"/>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266DE64A-B0D8-42B8-9E0B-8974002871FB}"/>
              </a:ext>
            </a:extLst>
          </p:cNvPr>
          <p:cNvSpPr txBox="1"/>
          <p:nvPr/>
        </p:nvSpPr>
        <p:spPr>
          <a:xfrm>
            <a:off x="2652072" y="4294257"/>
            <a:ext cx="3288080" cy="430887"/>
          </a:xfrm>
          <a:prstGeom prst="rect">
            <a:avLst/>
          </a:prstGeom>
          <a:noFill/>
        </p:spPr>
        <p:txBody>
          <a:bodyPr wrap="none" rtlCol="0">
            <a:spAutoFit/>
          </a:bodyPr>
          <a:lstStyle/>
          <a:p>
            <a:r>
              <a:rPr lang="zh-CN" altLang="en-US" sz="2200" b="1" dirty="0">
                <a:solidFill>
                  <a:srgbClr val="FF0000"/>
                </a:solidFill>
                <a:latin typeface="Times New Roman" panose="02020603050405020304" pitchFamily="18" charset="0"/>
                <a:cs typeface="Times New Roman" panose="02020603050405020304" pitchFamily="18" charset="0"/>
              </a:rPr>
              <a:t>如何将弱光信号放大呢？</a:t>
            </a:r>
          </a:p>
        </p:txBody>
      </p:sp>
      <p:cxnSp>
        <p:nvCxnSpPr>
          <p:cNvPr id="10" name="直接连接符 9">
            <a:extLst>
              <a:ext uri="{FF2B5EF4-FFF2-40B4-BE49-F238E27FC236}">
                <a16:creationId xmlns:a16="http://schemas.microsoft.com/office/drawing/2014/main" id="{E2A19222-9342-42AE-A15B-1F2521C932D0}"/>
              </a:ext>
            </a:extLst>
          </p:cNvPr>
          <p:cNvCxnSpPr/>
          <p:nvPr/>
        </p:nvCxnSpPr>
        <p:spPr>
          <a:xfrm>
            <a:off x="2051720" y="1440000"/>
            <a:ext cx="4248000"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683568" y="1656000"/>
            <a:ext cx="7992888" cy="925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30000"/>
              </a:lnSpc>
              <a:spcBef>
                <a:spcPts val="2400"/>
              </a:spcBef>
              <a:spcAft>
                <a:spcPts val="600"/>
              </a:spcAft>
            </a:pPr>
            <a:r>
              <a:rPr lang="zh-CN" altLang="en-US" sz="2200" b="1" dirty="0">
                <a:latin typeface="Times New Roman" panose="02020603050405020304" pitchFamily="18" charset="0"/>
                <a:cs typeface="Times New Roman" panose="02020603050405020304" pitchFamily="18" charset="0"/>
              </a:rPr>
              <a:t>前几章讨论了组成光纤通信系统的</a:t>
            </a:r>
            <a:r>
              <a:rPr lang="zh-CN" altLang="en-US" sz="2200" b="1" dirty="0">
                <a:solidFill>
                  <a:srgbClr val="FFC000"/>
                </a:solidFill>
                <a:latin typeface="Times New Roman" panose="02020603050405020304" pitchFamily="18" charset="0"/>
                <a:cs typeface="Times New Roman" panose="02020603050405020304" pitchFamily="18" charset="0"/>
              </a:rPr>
              <a:t>光纤光缆</a:t>
            </a:r>
            <a:r>
              <a:rPr lang="zh-CN" altLang="en-US" sz="2200" b="1" dirty="0">
                <a:latin typeface="Times New Roman" panose="02020603050405020304" pitchFamily="18" charset="0"/>
                <a:cs typeface="Times New Roman" panose="02020603050405020304" pitchFamily="18" charset="0"/>
              </a:rPr>
              <a:t>、</a:t>
            </a:r>
            <a:r>
              <a:rPr lang="zh-CN" altLang="en-US" sz="2200" b="1" dirty="0">
                <a:solidFill>
                  <a:srgbClr val="FFC000"/>
                </a:solidFill>
                <a:latin typeface="Times New Roman" panose="02020603050405020304" pitchFamily="18" charset="0"/>
                <a:cs typeface="Times New Roman" panose="02020603050405020304" pitchFamily="18" charset="0"/>
              </a:rPr>
              <a:t>光发送机</a:t>
            </a:r>
            <a:r>
              <a:rPr lang="zh-CN" altLang="en-US" sz="2200" b="1" dirty="0">
                <a:latin typeface="Times New Roman" panose="02020603050405020304" pitchFamily="18" charset="0"/>
                <a:cs typeface="Times New Roman" panose="02020603050405020304" pitchFamily="18" charset="0"/>
              </a:rPr>
              <a:t>和</a:t>
            </a:r>
            <a:r>
              <a:rPr lang="zh-CN" altLang="en-US" sz="2200" b="1" dirty="0">
                <a:solidFill>
                  <a:srgbClr val="FFC000"/>
                </a:solidFill>
                <a:latin typeface="Times New Roman" panose="02020603050405020304" pitchFamily="18" charset="0"/>
                <a:cs typeface="Times New Roman" panose="02020603050405020304" pitchFamily="18" charset="0"/>
              </a:rPr>
              <a:t>光接收机</a:t>
            </a:r>
            <a:r>
              <a:rPr lang="zh-CN" altLang="en-US" sz="2200" b="1" dirty="0">
                <a:latin typeface="Times New Roman" panose="02020603050405020304" pitchFamily="18" charset="0"/>
                <a:cs typeface="Times New Roman" panose="02020603050405020304" pitchFamily="18" charset="0"/>
              </a:rPr>
              <a:t>等</a:t>
            </a:r>
            <a:r>
              <a:rPr lang="en-US" altLang="zh-CN" sz="2200" b="1" dirty="0">
                <a:latin typeface="Times New Roman" panose="02020603050405020304" pitchFamily="18" charset="0"/>
                <a:cs typeface="Times New Roman" panose="02020603050405020304" pitchFamily="18" charset="0"/>
              </a:rPr>
              <a:t>3</a:t>
            </a:r>
            <a:r>
              <a:rPr lang="zh-CN" altLang="en-US" sz="2200" b="1" dirty="0">
                <a:latin typeface="Times New Roman" panose="02020603050405020304" pitchFamily="18" charset="0"/>
                <a:cs typeface="Times New Roman" panose="02020603050405020304" pitchFamily="18" charset="0"/>
              </a:rPr>
              <a:t>个基本单元</a:t>
            </a:r>
            <a:r>
              <a:rPr lang="en-US" altLang="zh-CN" sz="2200" b="1" dirty="0">
                <a:latin typeface="Times New Roman" panose="02020603050405020304" pitchFamily="18" charset="0"/>
                <a:cs typeface="Times New Roman" panose="02020603050405020304" pitchFamily="18" charset="0"/>
              </a:rPr>
              <a:t>;</a:t>
            </a:r>
            <a:endParaRPr lang="zh-CN" altLang="en-US" sz="2200" b="1"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9B286412-0D7C-41FD-AB9D-80349E96091F}"/>
              </a:ext>
            </a:extLst>
          </p:cNvPr>
          <p:cNvSpPr/>
          <p:nvPr/>
        </p:nvSpPr>
        <p:spPr>
          <a:xfrm>
            <a:off x="1026899" y="848325"/>
            <a:ext cx="6189643" cy="553998"/>
          </a:xfrm>
          <a:prstGeom prst="rect">
            <a:avLst/>
          </a:prstGeom>
        </p:spPr>
        <p:txBody>
          <a:bodyPr wrap="none">
            <a:spAutoFit/>
          </a:bodyPr>
          <a:lstStyle/>
          <a:p>
            <a:pPr algn="just">
              <a:spcBef>
                <a:spcPct val="50000"/>
              </a:spcBef>
            </a:pPr>
            <a:r>
              <a:rPr lang="zh-CN" altLang="en-US" sz="3000" b="1" dirty="0">
                <a:solidFill>
                  <a:srgbClr val="FFFF00"/>
                </a:solidFill>
                <a:latin typeface="Times New Roman" panose="02020603050405020304" pitchFamily="18" charset="0"/>
                <a:cs typeface="Times New Roman" panose="02020603050405020304" pitchFamily="18" charset="0"/>
              </a:rPr>
              <a:t>第 </a:t>
            </a:r>
            <a:r>
              <a:rPr lang="en-US" altLang="zh-CN" sz="3000" b="1" dirty="0">
                <a:solidFill>
                  <a:srgbClr val="FFFF00"/>
                </a:solidFill>
                <a:latin typeface="Times New Roman" panose="02020603050405020304" pitchFamily="18" charset="0"/>
                <a:cs typeface="Times New Roman" panose="02020603050405020304" pitchFamily="18" charset="0"/>
              </a:rPr>
              <a:t>5 </a:t>
            </a:r>
            <a:r>
              <a:rPr lang="zh-CN" altLang="en-US" sz="3000" b="1" dirty="0">
                <a:solidFill>
                  <a:srgbClr val="FFFF00"/>
                </a:solidFill>
                <a:latin typeface="Times New Roman" panose="02020603050405020304" pitchFamily="18" charset="0"/>
                <a:cs typeface="Times New Roman" panose="02020603050405020304" pitchFamily="18" charset="0"/>
              </a:rPr>
              <a:t>章  光放大器 </a:t>
            </a:r>
            <a:r>
              <a:rPr lang="en-US" altLang="zh-CN" sz="3000" b="1" dirty="0">
                <a:solidFill>
                  <a:srgbClr val="FFFF00"/>
                </a:solidFill>
                <a:latin typeface="Times New Roman" panose="02020603050405020304" pitchFamily="18" charset="0"/>
                <a:cs typeface="Times New Roman" panose="02020603050405020304" pitchFamily="18" charset="0"/>
              </a:rPr>
              <a:t>(</a:t>
            </a:r>
            <a:r>
              <a:rPr lang="en-US" altLang="zh-CN" sz="3000" b="1" i="1" dirty="0">
                <a:solidFill>
                  <a:srgbClr val="FFFF00"/>
                </a:solidFill>
                <a:latin typeface="Times New Roman" panose="02020603050405020304" pitchFamily="18" charset="0"/>
                <a:cs typeface="Times New Roman" panose="02020603050405020304" pitchFamily="18" charset="0"/>
              </a:rPr>
              <a:t>Optical Amplifier</a:t>
            </a:r>
            <a:r>
              <a:rPr lang="en-US" altLang="zh-CN" sz="3000" b="1" dirty="0">
                <a:solidFill>
                  <a:srgbClr val="FFFF00"/>
                </a:solidFill>
                <a:latin typeface="Times New Roman" panose="02020603050405020304" pitchFamily="18" charset="0"/>
                <a:cs typeface="Times New Roman" panose="02020603050405020304" pitchFamily="18" charset="0"/>
              </a:rPr>
              <a:t>)</a:t>
            </a:r>
            <a:endParaRPr lang="zh-CN" altLang="en-US" sz="3000" b="1" dirty="0">
              <a:solidFill>
                <a:srgbClr val="FFFF00"/>
              </a:solidFill>
              <a:latin typeface="Times New Roman" panose="02020603050405020304" pitchFamily="18" charset="0"/>
              <a:cs typeface="Times New Roman" panose="02020603050405020304" pitchFamily="18" charset="0"/>
            </a:endParaRPr>
          </a:p>
        </p:txBody>
      </p:sp>
      <p:sp>
        <p:nvSpPr>
          <p:cNvPr id="3" name="灯片编号占位符 2">
            <a:extLst>
              <a:ext uri="{FF2B5EF4-FFF2-40B4-BE49-F238E27FC236}">
                <a16:creationId xmlns:a16="http://schemas.microsoft.com/office/drawing/2014/main" id="{C76ED168-A981-4617-87D3-B706270D99D6}"/>
              </a:ext>
            </a:extLst>
          </p:cNvPr>
          <p:cNvSpPr>
            <a:spLocks noGrp="1"/>
          </p:cNvSpPr>
          <p:nvPr>
            <p:ph type="sldNum" sz="quarter" idx="12"/>
          </p:nvPr>
        </p:nvSpPr>
        <p:spPr/>
        <p:txBody>
          <a:bodyPr/>
          <a:lstStyle/>
          <a:p>
            <a:fld id="{530C7529-6778-48DA-B0AC-E81A47C3F9B3}" type="slidenum">
              <a:rPr lang="en-US" altLang="zh-CN" smtClean="0"/>
              <a:pPr/>
              <a:t>5</a:t>
            </a:fld>
            <a:endParaRPr lang="en-US" altLang="zh-CN" dirty="0"/>
          </a:p>
        </p:txBody>
      </p:sp>
      <p:cxnSp>
        <p:nvCxnSpPr>
          <p:cNvPr id="5" name="直接连接符 4">
            <a:extLst>
              <a:ext uri="{FF2B5EF4-FFF2-40B4-BE49-F238E27FC236}">
                <a16:creationId xmlns:a16="http://schemas.microsoft.com/office/drawing/2014/main" id="{C9F09528-F445-4745-9ECB-8EEA923B9CD6}"/>
              </a:ext>
            </a:extLst>
          </p:cNvPr>
          <p:cNvCxnSpPr/>
          <p:nvPr/>
        </p:nvCxnSpPr>
        <p:spPr>
          <a:xfrm>
            <a:off x="1115616" y="1340768"/>
            <a:ext cx="594000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7" name="Text Box 2">
            <a:extLst>
              <a:ext uri="{FF2B5EF4-FFF2-40B4-BE49-F238E27FC236}">
                <a16:creationId xmlns:a16="http://schemas.microsoft.com/office/drawing/2014/main" id="{6CF5AEDB-0ECB-4EE0-975D-5FA980D07463}"/>
              </a:ext>
            </a:extLst>
          </p:cNvPr>
          <p:cNvSpPr txBox="1">
            <a:spLocks noChangeArrowheads="1"/>
          </p:cNvSpPr>
          <p:nvPr/>
        </p:nvSpPr>
        <p:spPr bwMode="auto">
          <a:xfrm>
            <a:off x="683568" y="2880000"/>
            <a:ext cx="8784976" cy="710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200000"/>
              </a:lnSpc>
              <a:spcBef>
                <a:spcPts val="2400"/>
              </a:spcBef>
              <a:spcAft>
                <a:spcPts val="600"/>
              </a:spcAft>
            </a:pPr>
            <a:r>
              <a:rPr lang="zh-CN" altLang="en-US" sz="2200" b="1" dirty="0">
                <a:latin typeface="Times New Roman" panose="02020603050405020304" pitchFamily="18" charset="0"/>
                <a:cs typeface="Times New Roman" panose="02020603050405020304" pitchFamily="18" charset="0"/>
              </a:rPr>
              <a:t>本章介绍光波系统组成的另一个重要单元</a:t>
            </a:r>
            <a:r>
              <a:rPr lang="en-US" altLang="zh-CN" sz="2200" b="1" dirty="0">
                <a:latin typeface="Times New Roman" panose="02020603050405020304" pitchFamily="18" charset="0"/>
                <a:cs typeface="Times New Roman" panose="02020603050405020304" pitchFamily="18" charset="0"/>
              </a:rPr>
              <a:t>——</a:t>
            </a:r>
            <a:r>
              <a:rPr lang="zh-CN" altLang="en-US" sz="2400" b="1" dirty="0">
                <a:solidFill>
                  <a:srgbClr val="FFFF00"/>
                </a:solidFill>
                <a:latin typeface="Times New Roman" panose="02020603050405020304" pitchFamily="18" charset="0"/>
                <a:cs typeface="Times New Roman" panose="02020603050405020304" pitchFamily="18" charset="0"/>
              </a:rPr>
              <a:t>全光中继器</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 </a:t>
            </a:r>
          </a:p>
        </p:txBody>
      </p:sp>
      <p:sp>
        <p:nvSpPr>
          <p:cNvPr id="8" name="矩形 7">
            <a:extLst>
              <a:ext uri="{FF2B5EF4-FFF2-40B4-BE49-F238E27FC236}">
                <a16:creationId xmlns:a16="http://schemas.microsoft.com/office/drawing/2014/main" id="{094F4C9F-CFB4-46B4-A54D-4039ABD4DA3A}"/>
              </a:ext>
            </a:extLst>
          </p:cNvPr>
          <p:cNvSpPr>
            <a:spLocks noChangeAspect="1"/>
          </p:cNvSpPr>
          <p:nvPr/>
        </p:nvSpPr>
        <p:spPr>
          <a:xfrm>
            <a:off x="467668" y="1844948"/>
            <a:ext cx="215900" cy="2159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矩形 8">
            <a:extLst>
              <a:ext uri="{FF2B5EF4-FFF2-40B4-BE49-F238E27FC236}">
                <a16:creationId xmlns:a16="http://schemas.microsoft.com/office/drawing/2014/main" id="{FBDE3C2C-21C3-4052-98E2-EFC432BBDAC8}"/>
              </a:ext>
            </a:extLst>
          </p:cNvPr>
          <p:cNvSpPr>
            <a:spLocks noChangeAspect="1"/>
          </p:cNvSpPr>
          <p:nvPr/>
        </p:nvSpPr>
        <p:spPr>
          <a:xfrm>
            <a:off x="467544" y="3284984"/>
            <a:ext cx="215900" cy="2159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Text Box 2">
            <a:extLst>
              <a:ext uri="{FF2B5EF4-FFF2-40B4-BE49-F238E27FC236}">
                <a16:creationId xmlns:a16="http://schemas.microsoft.com/office/drawing/2014/main" id="{4328BED7-6372-4B2F-91C4-11684BD6712E}"/>
              </a:ext>
            </a:extLst>
          </p:cNvPr>
          <p:cNvSpPr txBox="1">
            <a:spLocks noChangeArrowheads="1"/>
          </p:cNvSpPr>
          <p:nvPr/>
        </p:nvSpPr>
        <p:spPr bwMode="auto">
          <a:xfrm>
            <a:off x="683568" y="4068000"/>
            <a:ext cx="7992888" cy="925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30000"/>
              </a:lnSpc>
              <a:spcBef>
                <a:spcPts val="2400"/>
              </a:spcBef>
              <a:spcAft>
                <a:spcPts val="600"/>
              </a:spcAft>
            </a:pPr>
            <a:r>
              <a:rPr lang="zh-CN" altLang="en-US" sz="2200" b="1" dirty="0">
                <a:latin typeface="Times New Roman" panose="02020603050405020304" pitchFamily="18" charset="0"/>
                <a:cs typeface="Times New Roman" panose="02020603050405020304" pitchFamily="18" charset="0"/>
              </a:rPr>
              <a:t>光纤的</a:t>
            </a:r>
            <a:r>
              <a:rPr lang="zh-CN" altLang="en-US" sz="2200" b="1" dirty="0">
                <a:solidFill>
                  <a:srgbClr val="FFC000"/>
                </a:solidFill>
                <a:latin typeface="Times New Roman" panose="02020603050405020304" pitchFamily="18" charset="0"/>
                <a:cs typeface="Times New Roman" panose="02020603050405020304" pitchFamily="18" charset="0"/>
              </a:rPr>
              <a:t>损耗</a:t>
            </a:r>
            <a:r>
              <a:rPr lang="zh-CN" altLang="en-US" sz="2200" b="1" dirty="0">
                <a:latin typeface="Times New Roman" panose="02020603050405020304" pitchFamily="18" charset="0"/>
                <a:cs typeface="Times New Roman" panose="02020603050405020304" pitchFamily="18" charset="0"/>
              </a:rPr>
              <a:t>将使光信号传输时按指数衰减，限制了</a:t>
            </a:r>
            <a:r>
              <a:rPr lang="zh-CN" altLang="en-US" sz="2200" b="1" dirty="0">
                <a:solidFill>
                  <a:srgbClr val="FFFF00"/>
                </a:solidFill>
                <a:latin typeface="Times New Roman" panose="02020603050405020304" pitchFamily="18" charset="0"/>
                <a:cs typeface="Times New Roman" panose="02020603050405020304" pitchFamily="18" charset="0"/>
              </a:rPr>
              <a:t>通信距离</a:t>
            </a:r>
            <a:r>
              <a:rPr lang="en-US" altLang="zh-CN" sz="2200" b="1" dirty="0">
                <a:solidFill>
                  <a:srgbClr val="FFFF00"/>
                </a:solidFill>
                <a:latin typeface="Times New Roman" panose="02020603050405020304" pitchFamily="18" charset="0"/>
                <a:cs typeface="Times New Roman" panose="02020603050405020304" pitchFamily="18" charset="0"/>
              </a:rPr>
              <a:t>(</a:t>
            </a:r>
            <a:r>
              <a:rPr lang="en-US" altLang="zh-CN" sz="2200" b="1" i="1" dirty="0">
                <a:solidFill>
                  <a:srgbClr val="FFFF00"/>
                </a:solidFill>
                <a:latin typeface="Times New Roman" panose="02020603050405020304" pitchFamily="18" charset="0"/>
                <a:cs typeface="Times New Roman" panose="02020603050405020304" pitchFamily="18" charset="0"/>
              </a:rPr>
              <a:t>L</a:t>
            </a:r>
            <a:r>
              <a:rPr lang="en-US" altLang="zh-CN" sz="2200" b="1" dirty="0">
                <a:solidFill>
                  <a:srgbClr val="FFFF00"/>
                </a:solidFill>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，应在长途通信线路上设置</a:t>
            </a:r>
            <a:r>
              <a:rPr lang="zh-CN" altLang="en-US" sz="2200" b="1" dirty="0">
                <a:solidFill>
                  <a:srgbClr val="FFC000"/>
                </a:solidFill>
                <a:latin typeface="Times New Roman" panose="02020603050405020304" pitchFamily="18" charset="0"/>
                <a:cs typeface="Times New Roman" panose="02020603050405020304" pitchFamily="18" charset="0"/>
              </a:rPr>
              <a:t>中继放大器</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 </a:t>
            </a:r>
            <a:endParaRPr lang="en-US" altLang="zh-CN" sz="2200" b="1" dirty="0">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03CD450D-AFCF-422C-BB8E-7D474ACA78E1}"/>
              </a:ext>
            </a:extLst>
          </p:cNvPr>
          <p:cNvSpPr>
            <a:spLocks noChangeAspect="1"/>
          </p:cNvSpPr>
          <p:nvPr/>
        </p:nvSpPr>
        <p:spPr>
          <a:xfrm>
            <a:off x="467544" y="4221212"/>
            <a:ext cx="215900" cy="2159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B286412-0D7C-41FD-AB9D-80349E96091F}"/>
              </a:ext>
            </a:extLst>
          </p:cNvPr>
          <p:cNvSpPr/>
          <p:nvPr/>
        </p:nvSpPr>
        <p:spPr>
          <a:xfrm>
            <a:off x="1859979" y="848325"/>
            <a:ext cx="4523482" cy="523220"/>
          </a:xfrm>
          <a:prstGeom prst="rect">
            <a:avLst/>
          </a:prstGeom>
        </p:spPr>
        <p:txBody>
          <a:bodyPr wrap="none">
            <a:spAutoFit/>
          </a:bodyPr>
          <a:lstStyle/>
          <a:p>
            <a:pPr algn="just">
              <a:spcBef>
                <a:spcPct val="50000"/>
              </a:spcBef>
            </a:pPr>
            <a:r>
              <a:rPr lang="zh-CN" altLang="en-US" sz="2800" b="1" dirty="0">
                <a:solidFill>
                  <a:srgbClr val="FFFF00"/>
                </a:solidFill>
                <a:latin typeface="Times New Roman" panose="02020603050405020304" pitchFamily="18" charset="0"/>
                <a:cs typeface="Times New Roman" panose="02020603050405020304" pitchFamily="18" charset="0"/>
              </a:rPr>
              <a:t>光放大器 </a:t>
            </a:r>
            <a:r>
              <a:rPr lang="en-US" altLang="zh-CN" sz="2800" b="1" dirty="0">
                <a:solidFill>
                  <a:srgbClr val="FFFF00"/>
                </a:solidFill>
                <a:latin typeface="Times New Roman" panose="02020603050405020304" pitchFamily="18" charset="0"/>
                <a:cs typeface="Times New Roman" panose="02020603050405020304" pitchFamily="18" charset="0"/>
              </a:rPr>
              <a:t>(</a:t>
            </a:r>
            <a:r>
              <a:rPr lang="en-US" altLang="zh-CN" sz="2800" b="1" i="1" dirty="0">
                <a:solidFill>
                  <a:srgbClr val="FFFF00"/>
                </a:solidFill>
                <a:latin typeface="Times New Roman" panose="02020603050405020304" pitchFamily="18" charset="0"/>
                <a:cs typeface="Times New Roman" panose="02020603050405020304" pitchFamily="18" charset="0"/>
              </a:rPr>
              <a:t>Optical Amplifier</a:t>
            </a:r>
            <a:r>
              <a:rPr lang="en-US" altLang="zh-CN" sz="2800" b="1" dirty="0">
                <a:solidFill>
                  <a:srgbClr val="FFFF00"/>
                </a:solidFill>
                <a:latin typeface="Times New Roman" panose="02020603050405020304" pitchFamily="18" charset="0"/>
                <a:cs typeface="Times New Roman" panose="02020603050405020304" pitchFamily="18" charset="0"/>
              </a:rPr>
              <a:t>)</a:t>
            </a:r>
            <a:endParaRPr lang="zh-CN" altLang="en-US" sz="2800" b="1" dirty="0">
              <a:solidFill>
                <a:srgbClr val="FFFF00"/>
              </a:solidFill>
              <a:latin typeface="Times New Roman" panose="02020603050405020304" pitchFamily="18" charset="0"/>
              <a:cs typeface="Times New Roman" panose="02020603050405020304" pitchFamily="18" charset="0"/>
            </a:endParaRPr>
          </a:p>
        </p:txBody>
      </p:sp>
      <p:sp>
        <p:nvSpPr>
          <p:cNvPr id="3" name="灯片编号占位符 2">
            <a:extLst>
              <a:ext uri="{FF2B5EF4-FFF2-40B4-BE49-F238E27FC236}">
                <a16:creationId xmlns:a16="http://schemas.microsoft.com/office/drawing/2014/main" id="{C76ED168-A981-4617-87D3-B706270D99D6}"/>
              </a:ext>
            </a:extLst>
          </p:cNvPr>
          <p:cNvSpPr>
            <a:spLocks noGrp="1"/>
          </p:cNvSpPr>
          <p:nvPr>
            <p:ph type="sldNum" sz="quarter" idx="12"/>
          </p:nvPr>
        </p:nvSpPr>
        <p:spPr/>
        <p:txBody>
          <a:bodyPr/>
          <a:lstStyle/>
          <a:p>
            <a:fld id="{530C7529-6778-48DA-B0AC-E81A47C3F9B3}" type="slidenum">
              <a:rPr lang="en-US" altLang="zh-CN" smtClean="0"/>
              <a:pPr/>
              <a:t>6</a:t>
            </a:fld>
            <a:endParaRPr lang="en-US" altLang="zh-CN" dirty="0"/>
          </a:p>
        </p:txBody>
      </p:sp>
      <p:cxnSp>
        <p:nvCxnSpPr>
          <p:cNvPr id="5" name="直接连接符 4">
            <a:extLst>
              <a:ext uri="{FF2B5EF4-FFF2-40B4-BE49-F238E27FC236}">
                <a16:creationId xmlns:a16="http://schemas.microsoft.com/office/drawing/2014/main" id="{C9F09528-F445-4745-9ECB-8EEA923B9CD6}"/>
              </a:ext>
            </a:extLst>
          </p:cNvPr>
          <p:cNvCxnSpPr/>
          <p:nvPr/>
        </p:nvCxnSpPr>
        <p:spPr>
          <a:xfrm>
            <a:off x="1979712" y="1340768"/>
            <a:ext cx="424800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2" name="文本框 4">
            <a:extLst>
              <a:ext uri="{FF2B5EF4-FFF2-40B4-BE49-F238E27FC236}">
                <a16:creationId xmlns:a16="http://schemas.microsoft.com/office/drawing/2014/main" id="{28DA4DAE-D161-4E4E-8C88-52D08501ACC2}"/>
              </a:ext>
            </a:extLst>
          </p:cNvPr>
          <p:cNvSpPr txBox="1">
            <a:spLocks noChangeArrowheads="1"/>
          </p:cNvSpPr>
          <p:nvPr/>
        </p:nvSpPr>
        <p:spPr bwMode="auto">
          <a:xfrm>
            <a:off x="1116013" y="1700907"/>
            <a:ext cx="2349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400" b="1" dirty="0"/>
              <a:t>本节重点内容：</a:t>
            </a:r>
          </a:p>
        </p:txBody>
      </p:sp>
      <p:sp>
        <p:nvSpPr>
          <p:cNvPr id="13" name="左大括号 12">
            <a:extLst>
              <a:ext uri="{FF2B5EF4-FFF2-40B4-BE49-F238E27FC236}">
                <a16:creationId xmlns:a16="http://schemas.microsoft.com/office/drawing/2014/main" id="{44506451-A105-43AF-9A9F-D65683F47090}"/>
              </a:ext>
            </a:extLst>
          </p:cNvPr>
          <p:cNvSpPr/>
          <p:nvPr/>
        </p:nvSpPr>
        <p:spPr>
          <a:xfrm>
            <a:off x="1187575" y="2566095"/>
            <a:ext cx="288081" cy="3167161"/>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4" name="文本框 13">
            <a:extLst>
              <a:ext uri="{FF2B5EF4-FFF2-40B4-BE49-F238E27FC236}">
                <a16:creationId xmlns:a16="http://schemas.microsoft.com/office/drawing/2014/main" id="{5D3CB2E6-44B1-4C7C-9DFA-F6060B570C1B}"/>
              </a:ext>
            </a:extLst>
          </p:cNvPr>
          <p:cNvSpPr txBox="1">
            <a:spLocks noChangeArrowheads="1"/>
          </p:cNvSpPr>
          <p:nvPr/>
        </p:nvSpPr>
        <p:spPr bwMode="auto">
          <a:xfrm>
            <a:off x="1476375" y="2350195"/>
            <a:ext cx="507863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200" b="1" dirty="0">
                <a:latin typeface="Times New Roman" panose="02020603050405020304" pitchFamily="18" charset="0"/>
                <a:cs typeface="Times New Roman" panose="02020603050405020304" pitchFamily="18" charset="0"/>
              </a:rPr>
              <a:t>①</a:t>
            </a:r>
            <a:r>
              <a:rPr lang="zh-CN" altLang="en-US" sz="2200" b="1" dirty="0">
                <a:latin typeface="Times New Roman" panose="02020603050405020304" pitchFamily="18" charset="0"/>
                <a:cs typeface="Times New Roman" panose="02020603050405020304" pitchFamily="18" charset="0"/>
              </a:rPr>
              <a:t>、</a:t>
            </a:r>
            <a:r>
              <a:rPr lang="zh-CN" altLang="en-US" sz="2200" b="1" dirty="0">
                <a:solidFill>
                  <a:srgbClr val="FFFF00"/>
                </a:solidFill>
                <a:latin typeface="Times New Roman" panose="02020603050405020304" pitchFamily="18" charset="0"/>
                <a:cs typeface="Times New Roman" panose="02020603050405020304" pitchFamily="18" charset="0"/>
              </a:rPr>
              <a:t>掌握</a:t>
            </a:r>
            <a:r>
              <a:rPr lang="zh-CN" altLang="en-US" sz="2200" b="1" dirty="0">
                <a:latin typeface="Times New Roman" panose="02020603050405020304" pitchFamily="18" charset="0"/>
                <a:cs typeface="Times New Roman" panose="02020603050405020304" pitchFamily="18" charset="0"/>
              </a:rPr>
              <a:t>光放大器的</a:t>
            </a:r>
            <a:r>
              <a:rPr lang="zh-CN" altLang="en-US" sz="2200" b="1" dirty="0">
                <a:solidFill>
                  <a:srgbClr val="FFC000"/>
                </a:solidFill>
                <a:latin typeface="Times New Roman" panose="02020603050405020304" pitchFamily="18" charset="0"/>
                <a:cs typeface="Times New Roman" panose="02020603050405020304" pitchFamily="18" charset="0"/>
              </a:rPr>
              <a:t>分类</a:t>
            </a:r>
            <a:r>
              <a:rPr lang="zh-CN" altLang="en-US" sz="2200" b="1" dirty="0">
                <a:latin typeface="Times New Roman" panose="02020603050405020304" pitchFamily="18" charset="0"/>
                <a:cs typeface="Times New Roman" panose="02020603050405020304" pitchFamily="18" charset="0"/>
              </a:rPr>
              <a:t>和</a:t>
            </a:r>
            <a:r>
              <a:rPr lang="zh-CN" altLang="en-US" sz="2200" b="1" dirty="0">
                <a:solidFill>
                  <a:srgbClr val="FFC000"/>
                </a:solidFill>
                <a:latin typeface="Times New Roman" panose="02020603050405020304" pitchFamily="18" charset="0"/>
                <a:cs typeface="Times New Roman" panose="02020603050405020304" pitchFamily="18" charset="0"/>
              </a:rPr>
              <a:t>工作原理</a:t>
            </a:r>
            <a:r>
              <a:rPr lang="zh-CN" altLang="en-US" sz="2200" b="1" dirty="0">
                <a:latin typeface="Times New Roman" panose="02020603050405020304" pitchFamily="18" charset="0"/>
                <a:cs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rPr>
              <a:t> </a:t>
            </a:r>
            <a:endParaRPr lang="zh-CN" altLang="en-US" sz="2200" b="1" dirty="0">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1DD9D116-708A-44F5-A610-BC826012A10A}"/>
              </a:ext>
            </a:extLst>
          </p:cNvPr>
          <p:cNvSpPr txBox="1">
            <a:spLocks noChangeArrowheads="1"/>
          </p:cNvSpPr>
          <p:nvPr/>
        </p:nvSpPr>
        <p:spPr bwMode="auto">
          <a:xfrm>
            <a:off x="1475656" y="3142129"/>
            <a:ext cx="451117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200" b="1" dirty="0">
                <a:latin typeface="Times New Roman" panose="02020603050405020304" pitchFamily="18" charset="0"/>
                <a:cs typeface="Times New Roman" panose="02020603050405020304" pitchFamily="18" charset="0"/>
              </a:rPr>
              <a:t>②</a:t>
            </a:r>
            <a:r>
              <a:rPr lang="zh-CN" altLang="en-US" sz="2200" b="1" dirty="0">
                <a:latin typeface="Times New Roman" panose="02020603050405020304" pitchFamily="18" charset="0"/>
                <a:cs typeface="Times New Roman" panose="02020603050405020304" pitchFamily="18" charset="0"/>
              </a:rPr>
              <a:t>、</a:t>
            </a:r>
            <a:r>
              <a:rPr lang="zh-CN" altLang="en-US" sz="2200" b="1" dirty="0">
                <a:solidFill>
                  <a:srgbClr val="FFFF00"/>
                </a:solidFill>
                <a:latin typeface="Times New Roman" panose="02020603050405020304" pitchFamily="18" charset="0"/>
                <a:cs typeface="Times New Roman" panose="02020603050405020304" pitchFamily="18" charset="0"/>
              </a:rPr>
              <a:t>掌握</a:t>
            </a:r>
            <a:r>
              <a:rPr lang="zh-CN" altLang="en-US" sz="2200" b="1" dirty="0">
                <a:latin typeface="Times New Roman" panose="02020603050405020304" pitchFamily="18" charset="0"/>
                <a:cs typeface="Times New Roman" panose="02020603050405020304" pitchFamily="18" charset="0"/>
              </a:rPr>
              <a:t>光放大器的</a:t>
            </a:r>
            <a:r>
              <a:rPr lang="zh-CN" altLang="en-US" sz="2200" b="1" dirty="0">
                <a:solidFill>
                  <a:srgbClr val="FFC000"/>
                </a:solidFill>
                <a:latin typeface="Times New Roman" panose="02020603050405020304" pitchFamily="18" charset="0"/>
                <a:cs typeface="Times New Roman" panose="02020603050405020304" pitchFamily="18" charset="0"/>
              </a:rPr>
              <a:t>增益与带宽</a:t>
            </a:r>
            <a:r>
              <a:rPr lang="zh-CN" altLang="en-US" sz="2200" b="1" dirty="0">
                <a:latin typeface="Times New Roman" panose="02020603050405020304" pitchFamily="18" charset="0"/>
                <a:cs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rPr>
              <a:t> </a:t>
            </a:r>
            <a:endParaRPr lang="zh-CN" altLang="en-US" sz="2200" b="1"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C31B2C42-C2EC-48F1-A839-352476908EA1}"/>
              </a:ext>
            </a:extLst>
          </p:cNvPr>
          <p:cNvSpPr txBox="1">
            <a:spLocks noChangeArrowheads="1"/>
          </p:cNvSpPr>
          <p:nvPr/>
        </p:nvSpPr>
        <p:spPr bwMode="auto">
          <a:xfrm>
            <a:off x="1475656" y="3934217"/>
            <a:ext cx="479490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200" b="1" dirty="0">
                <a:latin typeface="Times New Roman" panose="02020603050405020304" pitchFamily="18" charset="0"/>
                <a:cs typeface="Times New Roman" panose="02020603050405020304" pitchFamily="18" charset="0"/>
              </a:rPr>
              <a:t>③</a:t>
            </a:r>
            <a:r>
              <a:rPr lang="zh-CN" altLang="en-US" sz="2200" b="1" dirty="0">
                <a:latin typeface="Times New Roman" panose="02020603050405020304" pitchFamily="18" charset="0"/>
                <a:cs typeface="Times New Roman" panose="02020603050405020304" pitchFamily="18" charset="0"/>
              </a:rPr>
              <a:t>、</a:t>
            </a:r>
            <a:r>
              <a:rPr lang="zh-CN" altLang="en-US" sz="2200" b="1" dirty="0">
                <a:solidFill>
                  <a:srgbClr val="FFFF00"/>
                </a:solidFill>
                <a:latin typeface="Times New Roman" panose="02020603050405020304" pitchFamily="18" charset="0"/>
                <a:cs typeface="Times New Roman" panose="02020603050405020304" pitchFamily="18" charset="0"/>
              </a:rPr>
              <a:t>掌握</a:t>
            </a:r>
            <a:r>
              <a:rPr lang="zh-CN" altLang="en-US" sz="2200" b="1" dirty="0">
                <a:latin typeface="Times New Roman" panose="02020603050405020304" pitchFamily="18" charset="0"/>
                <a:cs typeface="Times New Roman" panose="02020603050405020304" pitchFamily="18" charset="0"/>
              </a:rPr>
              <a:t>光放大器的</a:t>
            </a:r>
            <a:r>
              <a:rPr lang="zh-CN" altLang="en-US" sz="2200" b="1" dirty="0">
                <a:solidFill>
                  <a:srgbClr val="FFC000"/>
                </a:solidFill>
                <a:latin typeface="Times New Roman" panose="02020603050405020304" pitchFamily="18" charset="0"/>
                <a:cs typeface="Times New Roman" panose="02020603050405020304" pitchFamily="18" charset="0"/>
              </a:rPr>
              <a:t>增益饱和特性</a:t>
            </a:r>
            <a:r>
              <a:rPr lang="zh-CN" altLang="en-US" sz="2200" b="1" dirty="0">
                <a:latin typeface="Times New Roman" panose="02020603050405020304" pitchFamily="18" charset="0"/>
                <a:cs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rPr>
              <a:t> </a:t>
            </a:r>
            <a:endParaRPr lang="zh-CN" altLang="en-US" sz="2200" b="1"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D71CA30F-C0DB-447A-B1C8-6409A0D40EE2}"/>
              </a:ext>
            </a:extLst>
          </p:cNvPr>
          <p:cNvSpPr txBox="1">
            <a:spLocks noChangeArrowheads="1"/>
          </p:cNvSpPr>
          <p:nvPr/>
        </p:nvSpPr>
        <p:spPr bwMode="auto">
          <a:xfrm>
            <a:off x="1475656" y="4726305"/>
            <a:ext cx="422743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200" b="1" dirty="0">
                <a:latin typeface="Times New Roman" panose="02020603050405020304" pitchFamily="18" charset="0"/>
                <a:cs typeface="Times New Roman" panose="02020603050405020304" pitchFamily="18" charset="0"/>
              </a:rPr>
              <a:t>④</a:t>
            </a:r>
            <a:r>
              <a:rPr lang="zh-CN" altLang="en-US" sz="2200" b="1" dirty="0">
                <a:latin typeface="Times New Roman" panose="02020603050405020304" pitchFamily="18" charset="0"/>
                <a:cs typeface="Times New Roman" panose="02020603050405020304" pitchFamily="18" charset="0"/>
              </a:rPr>
              <a:t>、</a:t>
            </a:r>
            <a:r>
              <a:rPr lang="zh-CN" altLang="en-US" sz="2200" b="1" dirty="0">
                <a:solidFill>
                  <a:srgbClr val="FFFF00"/>
                </a:solidFill>
                <a:latin typeface="Times New Roman" panose="02020603050405020304" pitchFamily="18" charset="0"/>
                <a:cs typeface="Times New Roman" panose="02020603050405020304" pitchFamily="18" charset="0"/>
              </a:rPr>
              <a:t>掌握</a:t>
            </a:r>
            <a:r>
              <a:rPr lang="zh-CN" altLang="en-US" sz="2200" b="1" dirty="0">
                <a:latin typeface="Times New Roman" panose="02020603050405020304" pitchFamily="18" charset="0"/>
                <a:cs typeface="Times New Roman" panose="02020603050405020304" pitchFamily="18" charset="0"/>
              </a:rPr>
              <a:t>光放大器的</a:t>
            </a:r>
            <a:r>
              <a:rPr lang="zh-CN" altLang="en-US" sz="2200" b="1" dirty="0">
                <a:solidFill>
                  <a:srgbClr val="FFC000"/>
                </a:solidFill>
                <a:latin typeface="Times New Roman" panose="02020603050405020304" pitchFamily="18" charset="0"/>
                <a:cs typeface="Times New Roman" panose="02020603050405020304" pitchFamily="18" charset="0"/>
              </a:rPr>
              <a:t>噪声特性</a:t>
            </a:r>
            <a:r>
              <a:rPr lang="zh-CN" altLang="en-US" sz="2200" b="1" dirty="0">
                <a:latin typeface="Times New Roman" panose="02020603050405020304" pitchFamily="18" charset="0"/>
                <a:cs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rPr>
              <a:t> </a:t>
            </a:r>
            <a:endParaRPr lang="zh-CN" altLang="en-US" sz="2200" b="1" dirty="0">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C55E7A1B-0B77-4F95-92E1-4C5F85794D4D}"/>
              </a:ext>
            </a:extLst>
          </p:cNvPr>
          <p:cNvSpPr txBox="1">
            <a:spLocks noChangeArrowheads="1"/>
          </p:cNvSpPr>
          <p:nvPr/>
        </p:nvSpPr>
        <p:spPr bwMode="auto">
          <a:xfrm>
            <a:off x="1475656" y="5518393"/>
            <a:ext cx="536236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200" b="1" dirty="0">
                <a:latin typeface="宋体" panose="02010600030101010101" pitchFamily="2" charset="-122"/>
                <a:cs typeface="Times New Roman" panose="02020603050405020304" pitchFamily="18" charset="0"/>
              </a:rPr>
              <a:t>⑤</a:t>
            </a:r>
            <a:r>
              <a:rPr lang="zh-CN" altLang="en-US" sz="2200" b="1" dirty="0">
                <a:latin typeface="宋体" panose="02010600030101010101" pitchFamily="2" charset="-122"/>
                <a:cs typeface="Times New Roman" panose="02020603050405020304" pitchFamily="18" charset="0"/>
              </a:rPr>
              <a:t>、</a:t>
            </a:r>
            <a:r>
              <a:rPr lang="zh-CN" altLang="en-US" sz="2200" b="1" dirty="0">
                <a:solidFill>
                  <a:srgbClr val="FFFF00"/>
                </a:solidFill>
                <a:latin typeface="Times New Roman" panose="02020603050405020304" pitchFamily="18" charset="0"/>
                <a:cs typeface="Times New Roman" panose="02020603050405020304" pitchFamily="18" charset="0"/>
              </a:rPr>
              <a:t>了解</a:t>
            </a:r>
            <a:r>
              <a:rPr lang="zh-CN" altLang="en-US" sz="2200" b="1" dirty="0">
                <a:latin typeface="Times New Roman" panose="02020603050405020304" pitchFamily="18" charset="0"/>
                <a:cs typeface="Times New Roman" panose="02020603050405020304" pitchFamily="18" charset="0"/>
              </a:rPr>
              <a:t>光放大器在</a:t>
            </a:r>
            <a:r>
              <a:rPr lang="zh-CN" altLang="en-US" sz="2200" b="1" dirty="0">
                <a:solidFill>
                  <a:srgbClr val="FFC000"/>
                </a:solidFill>
                <a:latin typeface="Times New Roman" panose="02020603050405020304" pitchFamily="18" charset="0"/>
                <a:cs typeface="Times New Roman" panose="02020603050405020304" pitchFamily="18" charset="0"/>
              </a:rPr>
              <a:t>光波系统中的应用</a:t>
            </a:r>
            <a:r>
              <a:rPr lang="zh-CN" altLang="en-US" sz="2200" b="1" dirty="0">
                <a:latin typeface="Times New Roman" panose="02020603050405020304" pitchFamily="18" charset="0"/>
                <a:cs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rPr>
              <a:t> </a:t>
            </a:r>
            <a:endParaRPr lang="zh-CN" alt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965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fill="hold"/>
                                        <p:tgtEl>
                                          <p:spTgt spid="22"/>
                                        </p:tgtEl>
                                        <p:attrNameLst>
                                          <p:attrName>ppt_x</p:attrName>
                                        </p:attrNameLst>
                                      </p:cBhvr>
                                      <p:tavLst>
                                        <p:tav tm="0">
                                          <p:val>
                                            <p:strVal val="#ppt_x"/>
                                          </p:val>
                                        </p:tav>
                                        <p:tav tm="100000">
                                          <p:val>
                                            <p:strVal val="#ppt_x"/>
                                          </p:val>
                                        </p:tav>
                                      </p:tavLst>
                                    </p:anim>
                                    <p:anim calcmode="lin" valueType="num">
                                      <p:cBhvr additive="base">
                                        <p:cTn id="3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fill="hold"/>
                                        <p:tgtEl>
                                          <p:spTgt spid="23"/>
                                        </p:tgtEl>
                                        <p:attrNameLst>
                                          <p:attrName>ppt_x</p:attrName>
                                        </p:attrNameLst>
                                      </p:cBhvr>
                                      <p:tavLst>
                                        <p:tav tm="0">
                                          <p:val>
                                            <p:strVal val="#ppt_x"/>
                                          </p:val>
                                        </p:tav>
                                        <p:tav tm="100000">
                                          <p:val>
                                            <p:strVal val="#ppt_x"/>
                                          </p:val>
                                        </p:tav>
                                      </p:tavLst>
                                    </p:anim>
                                    <p:anim calcmode="lin" valueType="num">
                                      <p:cBhvr additive="base">
                                        <p:cTn id="3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20" grpId="0"/>
      <p:bldP spid="21" grpId="0"/>
      <p:bldP spid="22"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FBFF626-E2F1-41B8-A387-99A9B66D1154}"/>
              </a:ext>
            </a:extLst>
          </p:cNvPr>
          <p:cNvSpPr>
            <a:spLocks noGrp="1"/>
          </p:cNvSpPr>
          <p:nvPr>
            <p:ph type="sldNum" sz="quarter" idx="12"/>
          </p:nvPr>
        </p:nvSpPr>
        <p:spPr/>
        <p:txBody>
          <a:bodyPr/>
          <a:lstStyle/>
          <a:p>
            <a:fld id="{530C7529-6778-48DA-B0AC-E81A47C3F9B3}" type="slidenum">
              <a:rPr lang="en-US" altLang="zh-CN" smtClean="0"/>
              <a:pPr/>
              <a:t>7</a:t>
            </a:fld>
            <a:endParaRPr lang="en-US" altLang="zh-CN"/>
          </a:p>
        </p:txBody>
      </p:sp>
      <p:sp>
        <p:nvSpPr>
          <p:cNvPr id="3" name="矩形 2">
            <a:extLst>
              <a:ext uri="{FF2B5EF4-FFF2-40B4-BE49-F238E27FC236}">
                <a16:creationId xmlns:a16="http://schemas.microsoft.com/office/drawing/2014/main" id="{17F95C47-FE19-49BE-BDF3-0A6A8FCD224A}"/>
              </a:ext>
            </a:extLst>
          </p:cNvPr>
          <p:cNvSpPr/>
          <p:nvPr/>
        </p:nvSpPr>
        <p:spPr>
          <a:xfrm>
            <a:off x="611560" y="864000"/>
            <a:ext cx="7893634" cy="925253"/>
          </a:xfrm>
          <a:prstGeom prst="rect">
            <a:avLst/>
          </a:prstGeom>
        </p:spPr>
        <p:txBody>
          <a:bodyPr wrap="square">
            <a:spAutoFit/>
          </a:bodyPr>
          <a:lstStyle/>
          <a:p>
            <a:pPr algn="just">
              <a:lnSpc>
                <a:spcPct val="130000"/>
              </a:lnSpc>
              <a:spcBef>
                <a:spcPts val="600"/>
              </a:spcBef>
              <a:spcAft>
                <a:spcPts val="600"/>
              </a:spcAft>
            </a:pPr>
            <a:r>
              <a:rPr lang="en-US" altLang="zh-CN" sz="2200" b="1" dirty="0">
                <a:solidFill>
                  <a:srgbClr val="FFC000"/>
                </a:solidFill>
                <a:latin typeface="Times New Roman" panose="02020603050405020304" pitchFamily="18" charset="0"/>
                <a:cs typeface="Times New Roman" panose="02020603050405020304" pitchFamily="18" charset="0"/>
              </a:rPr>
              <a:t>4.5</a:t>
            </a:r>
            <a:r>
              <a:rPr lang="zh-CN" altLang="en-US" sz="2200" b="1" dirty="0">
                <a:latin typeface="Times New Roman" panose="02020603050405020304" pitchFamily="18" charset="0"/>
                <a:cs typeface="Times New Roman" panose="02020603050405020304" pitchFamily="18" charset="0"/>
              </a:rPr>
              <a:t>节介绍了一种</a:t>
            </a:r>
            <a:r>
              <a:rPr lang="zh-CN" altLang="en-US" sz="2200" b="1" dirty="0">
                <a:solidFill>
                  <a:srgbClr val="FFFF00"/>
                </a:solidFill>
                <a:latin typeface="Times New Roman" panose="02020603050405020304" pitchFamily="18" charset="0"/>
                <a:cs typeface="Times New Roman" panose="02020603050405020304" pitchFamily="18" charset="0"/>
              </a:rPr>
              <a:t>光电光混合中继器</a:t>
            </a:r>
            <a:r>
              <a:rPr lang="zh-CN" altLang="en-US" sz="2200" b="1" dirty="0">
                <a:latin typeface="Times New Roman" panose="02020603050405020304" pitchFamily="18" charset="0"/>
                <a:cs typeface="Times New Roman" panose="02020603050405020304" pitchFamily="18" charset="0"/>
              </a:rPr>
              <a:t>，用于克服</a:t>
            </a:r>
            <a:r>
              <a:rPr lang="zh-CN" altLang="en-US" sz="2200" b="1" dirty="0">
                <a:solidFill>
                  <a:srgbClr val="FFC000"/>
                </a:solidFill>
                <a:latin typeface="Times New Roman" panose="02020603050405020304" pitchFamily="18" charset="0"/>
                <a:cs typeface="Times New Roman" panose="02020603050405020304" pitchFamily="18" charset="0"/>
              </a:rPr>
              <a:t>光纤损耗</a:t>
            </a:r>
            <a:r>
              <a:rPr lang="zh-CN" altLang="en-US" sz="2200" b="1" dirty="0">
                <a:latin typeface="Times New Roman" panose="02020603050405020304" pitchFamily="18" charset="0"/>
                <a:cs typeface="Times New Roman" panose="02020603050405020304" pitchFamily="18" charset="0"/>
              </a:rPr>
              <a:t>与</a:t>
            </a:r>
            <a:r>
              <a:rPr lang="zh-CN" altLang="en-US" sz="2200" b="1" dirty="0">
                <a:solidFill>
                  <a:srgbClr val="FFC000"/>
                </a:solidFill>
                <a:latin typeface="Times New Roman" panose="02020603050405020304" pitchFamily="18" charset="0"/>
                <a:cs typeface="Times New Roman" panose="02020603050405020304" pitchFamily="18" charset="0"/>
              </a:rPr>
              <a:t>色散</a:t>
            </a:r>
            <a:r>
              <a:rPr lang="zh-CN" altLang="en-US" sz="2200" b="1" dirty="0">
                <a:latin typeface="Times New Roman" panose="02020603050405020304" pitchFamily="18" charset="0"/>
                <a:cs typeface="Times New Roman" panose="02020603050405020304" pitchFamily="18" charset="0"/>
              </a:rPr>
              <a:t>对</a:t>
            </a:r>
            <a:r>
              <a:rPr lang="zh-CN" altLang="en-US" sz="2200" b="1" dirty="0">
                <a:solidFill>
                  <a:srgbClr val="FFFF00"/>
                </a:solidFill>
                <a:latin typeface="Times New Roman" panose="02020603050405020304" pitchFamily="18" charset="0"/>
                <a:cs typeface="Times New Roman" panose="02020603050405020304" pitchFamily="18" charset="0"/>
              </a:rPr>
              <a:t>通信距离</a:t>
            </a:r>
            <a:r>
              <a:rPr lang="zh-CN" altLang="en-US" sz="2200" b="1" dirty="0">
                <a:latin typeface="Times New Roman" panose="02020603050405020304" pitchFamily="18" charset="0"/>
                <a:cs typeface="Times New Roman" panose="02020603050405020304" pitchFamily="18" charset="0"/>
              </a:rPr>
              <a:t>和</a:t>
            </a:r>
            <a:r>
              <a:rPr lang="zh-CN" altLang="en-US" sz="2200" b="1" dirty="0">
                <a:solidFill>
                  <a:srgbClr val="FFFF00"/>
                </a:solidFill>
                <a:latin typeface="Times New Roman" panose="02020603050405020304" pitchFamily="18" charset="0"/>
                <a:cs typeface="Times New Roman" panose="02020603050405020304" pitchFamily="18" charset="0"/>
              </a:rPr>
              <a:t>通信容量</a:t>
            </a:r>
            <a:r>
              <a:rPr lang="en-US" altLang="zh-CN" sz="2200" b="1" dirty="0">
                <a:latin typeface="Times New Roman" panose="02020603050405020304" pitchFamily="18" charset="0"/>
                <a:cs typeface="Times New Roman" panose="02020603050405020304" pitchFamily="18" charset="0"/>
              </a:rPr>
              <a:t>(</a:t>
            </a:r>
            <a:r>
              <a:rPr lang="en-US" altLang="zh-CN" sz="2200" b="1" i="1" dirty="0">
                <a:solidFill>
                  <a:srgbClr val="FFFF00"/>
                </a:solidFill>
                <a:latin typeface="Times New Roman" panose="02020603050405020304" pitchFamily="18" charset="0"/>
                <a:cs typeface="Times New Roman" panose="02020603050405020304" pitchFamily="18" charset="0"/>
              </a:rPr>
              <a:t>BL</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的限制；</a:t>
            </a:r>
            <a:endParaRPr lang="zh-CN" altLang="en-US" sz="2200" dirty="0"/>
          </a:p>
        </p:txBody>
      </p:sp>
      <p:sp>
        <p:nvSpPr>
          <p:cNvPr id="4" name="矩形 3">
            <a:extLst>
              <a:ext uri="{FF2B5EF4-FFF2-40B4-BE49-F238E27FC236}">
                <a16:creationId xmlns:a16="http://schemas.microsoft.com/office/drawing/2014/main" id="{5FEB8F9D-683A-4C01-868F-60FF877AD7AD}"/>
              </a:ext>
            </a:extLst>
          </p:cNvPr>
          <p:cNvSpPr/>
          <p:nvPr/>
        </p:nvSpPr>
        <p:spPr>
          <a:xfrm>
            <a:off x="220597" y="-27384"/>
            <a:ext cx="3313728" cy="730200"/>
          </a:xfrm>
          <a:prstGeom prst="rect">
            <a:avLst/>
          </a:prstGeom>
        </p:spPr>
        <p:txBody>
          <a:bodyPr wrap="none">
            <a:spAutoFit/>
          </a:bodyPr>
          <a:lstStyle/>
          <a:p>
            <a:pPr algn="just">
              <a:lnSpc>
                <a:spcPct val="180000"/>
              </a:lnSpc>
              <a:spcBef>
                <a:spcPct val="50000"/>
              </a:spcBef>
            </a:pPr>
            <a:r>
              <a:rPr lang="zh-CN" altLang="en-US" sz="2700" b="1" dirty="0">
                <a:solidFill>
                  <a:srgbClr val="FFFF00"/>
                </a:solidFill>
                <a:latin typeface="Times New Roman" panose="02020603050405020304" pitchFamily="18" charset="0"/>
                <a:cs typeface="Times New Roman" panose="02020603050405020304" pitchFamily="18" charset="0"/>
              </a:rPr>
              <a:t>光</a:t>
            </a:r>
            <a:r>
              <a:rPr lang="en-US" altLang="zh-CN" sz="2700" b="1" dirty="0">
                <a:solidFill>
                  <a:srgbClr val="FFFF00"/>
                </a:solidFill>
                <a:latin typeface="Times New Roman" panose="02020603050405020304" pitchFamily="18" charset="0"/>
                <a:cs typeface="Times New Roman" panose="02020603050405020304" pitchFamily="18" charset="0"/>
              </a:rPr>
              <a:t>-</a:t>
            </a:r>
            <a:r>
              <a:rPr lang="zh-CN" altLang="en-US" sz="2700" b="1" dirty="0">
                <a:solidFill>
                  <a:srgbClr val="FFFF00"/>
                </a:solidFill>
                <a:latin typeface="Times New Roman" panose="02020603050405020304" pitchFamily="18" charset="0"/>
                <a:cs typeface="Times New Roman" panose="02020603050405020304" pitchFamily="18" charset="0"/>
              </a:rPr>
              <a:t>电</a:t>
            </a:r>
            <a:r>
              <a:rPr lang="en-US" altLang="zh-CN" sz="2700" b="1" dirty="0">
                <a:solidFill>
                  <a:srgbClr val="FFFF00"/>
                </a:solidFill>
                <a:latin typeface="Times New Roman" panose="02020603050405020304" pitchFamily="18" charset="0"/>
                <a:cs typeface="Times New Roman" panose="02020603050405020304" pitchFamily="18" charset="0"/>
              </a:rPr>
              <a:t>-</a:t>
            </a:r>
            <a:r>
              <a:rPr lang="zh-CN" altLang="en-US" sz="2700" b="1" dirty="0">
                <a:solidFill>
                  <a:srgbClr val="FFFF00"/>
                </a:solidFill>
                <a:latin typeface="Times New Roman" panose="02020603050405020304" pitchFamily="18" charset="0"/>
                <a:cs typeface="Times New Roman" panose="02020603050405020304" pitchFamily="18" charset="0"/>
              </a:rPr>
              <a:t>光混合中继器</a:t>
            </a:r>
            <a:r>
              <a:rPr lang="en-US" altLang="zh-CN" sz="2700" b="1" dirty="0">
                <a:solidFill>
                  <a:srgbClr val="FFFF00"/>
                </a:solidFill>
                <a:latin typeface="Times New Roman" panose="02020603050405020304" pitchFamily="18" charset="0"/>
                <a:cs typeface="Times New Roman" panose="02020603050405020304" pitchFamily="18" charset="0"/>
              </a:rPr>
              <a:t>:</a:t>
            </a:r>
          </a:p>
        </p:txBody>
      </p:sp>
      <p:pic>
        <p:nvPicPr>
          <p:cNvPr id="6" name="图片 5">
            <a:extLst>
              <a:ext uri="{FF2B5EF4-FFF2-40B4-BE49-F238E27FC236}">
                <a16:creationId xmlns:a16="http://schemas.microsoft.com/office/drawing/2014/main" id="{B23CD54A-14FF-47A4-84AD-852B7F3437CF}"/>
              </a:ext>
            </a:extLst>
          </p:cNvPr>
          <p:cNvPicPr>
            <a:picLocks noChangeAspect="1"/>
          </p:cNvPicPr>
          <p:nvPr/>
        </p:nvPicPr>
        <p:blipFill>
          <a:blip r:embed="rId3"/>
          <a:stretch>
            <a:fillRect/>
          </a:stretch>
        </p:blipFill>
        <p:spPr>
          <a:xfrm>
            <a:off x="1835696" y="2852936"/>
            <a:ext cx="5544616" cy="2120891"/>
          </a:xfrm>
          <a:prstGeom prst="rect">
            <a:avLst/>
          </a:prstGeom>
        </p:spPr>
      </p:pic>
      <p:sp>
        <p:nvSpPr>
          <p:cNvPr id="7" name="文本框 6">
            <a:extLst>
              <a:ext uri="{FF2B5EF4-FFF2-40B4-BE49-F238E27FC236}">
                <a16:creationId xmlns:a16="http://schemas.microsoft.com/office/drawing/2014/main" id="{AE2054AB-E22D-4438-B319-E8437D982D24}"/>
              </a:ext>
            </a:extLst>
          </p:cNvPr>
          <p:cNvSpPr txBox="1"/>
          <p:nvPr/>
        </p:nvSpPr>
        <p:spPr>
          <a:xfrm>
            <a:off x="3419872" y="5013176"/>
            <a:ext cx="2185214" cy="369332"/>
          </a:xfrm>
          <a:prstGeom prst="rect">
            <a:avLst/>
          </a:prstGeom>
          <a:noFill/>
        </p:spPr>
        <p:txBody>
          <a:bodyPr wrap="none" rtlCol="0">
            <a:spAutoFit/>
          </a:bodyPr>
          <a:lstStyle/>
          <a:p>
            <a:r>
              <a:rPr lang="zh-CN" altLang="en-US" b="1" dirty="0">
                <a:latin typeface="Times New Roman" panose="02020603050405020304" pitchFamily="18" charset="0"/>
                <a:cs typeface="Times New Roman" panose="02020603050405020304" pitchFamily="18" charset="0"/>
              </a:rPr>
              <a:t>光</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电</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光混合中继器</a:t>
            </a:r>
          </a:p>
        </p:txBody>
      </p:sp>
      <p:sp>
        <p:nvSpPr>
          <p:cNvPr id="8" name="文本框 7">
            <a:extLst>
              <a:ext uri="{FF2B5EF4-FFF2-40B4-BE49-F238E27FC236}">
                <a16:creationId xmlns:a16="http://schemas.microsoft.com/office/drawing/2014/main" id="{7EAD7D34-8A14-4C7A-9222-BCAB4C24264F}"/>
              </a:ext>
            </a:extLst>
          </p:cNvPr>
          <p:cNvSpPr txBox="1"/>
          <p:nvPr/>
        </p:nvSpPr>
        <p:spPr>
          <a:xfrm>
            <a:off x="1115616" y="1844824"/>
            <a:ext cx="7128792" cy="830997"/>
          </a:xfrm>
          <a:prstGeom prst="rect">
            <a:avLst/>
          </a:prstGeom>
          <a:noFill/>
        </p:spPr>
        <p:txBody>
          <a:bodyPr wrap="square" rtlCol="0">
            <a:spAutoFit/>
          </a:bodyPr>
          <a:lstStyle/>
          <a:p>
            <a:r>
              <a:rPr lang="zh-CN" altLang="en-US" sz="2400" b="1" dirty="0">
                <a:solidFill>
                  <a:srgbClr val="FFC000"/>
                </a:solidFill>
                <a:latin typeface="Times New Roman" panose="02020603050405020304" pitchFamily="18" charset="0"/>
                <a:cs typeface="Times New Roman" panose="02020603050405020304" pitchFamily="18" charset="0"/>
              </a:rPr>
              <a:t>缺点：</a:t>
            </a:r>
            <a:r>
              <a:rPr lang="zh-CN" altLang="en-US" sz="2400" b="1" dirty="0">
                <a:solidFill>
                  <a:srgbClr val="FFFF00"/>
                </a:solidFill>
                <a:latin typeface="Times New Roman" panose="02020603050405020304" pitchFamily="18" charset="0"/>
                <a:cs typeface="Times New Roman" panose="02020603050405020304" pitchFamily="18" charset="0"/>
              </a:rPr>
              <a:t>结构复杂</a:t>
            </a:r>
            <a:r>
              <a:rPr lang="zh-CN" altLang="en-US" sz="2400" b="1" dirty="0">
                <a:latin typeface="Times New Roman" panose="02020603050405020304" pitchFamily="18" charset="0"/>
                <a:cs typeface="Times New Roman" panose="02020603050405020304" pitchFamily="18" charset="0"/>
              </a:rPr>
              <a:t>，</a:t>
            </a:r>
            <a:r>
              <a:rPr lang="zh-CN" altLang="en-US" sz="2400" b="1" dirty="0">
                <a:solidFill>
                  <a:srgbClr val="FFFF00"/>
                </a:solidFill>
                <a:latin typeface="Times New Roman" panose="02020603050405020304" pitchFamily="18" charset="0"/>
                <a:cs typeface="Times New Roman" panose="02020603050405020304" pitchFamily="18" charset="0"/>
              </a:rPr>
              <a:t>价格昂贵</a:t>
            </a:r>
            <a:r>
              <a:rPr lang="zh-CN" altLang="en-US" sz="2400" b="1" dirty="0">
                <a:latin typeface="Times New Roman" panose="02020603050405020304" pitchFamily="18" charset="0"/>
                <a:cs typeface="Times New Roman" panose="02020603050405020304" pitchFamily="18" charset="0"/>
              </a:rPr>
              <a:t>，且不能用于</a:t>
            </a:r>
            <a:r>
              <a:rPr lang="zh-CN" altLang="en-US" sz="2400" b="1" dirty="0">
                <a:solidFill>
                  <a:srgbClr val="FFC000"/>
                </a:solidFill>
                <a:latin typeface="Times New Roman" panose="02020603050405020304" pitchFamily="18" charset="0"/>
                <a:cs typeface="Times New Roman" panose="02020603050405020304" pitchFamily="18" charset="0"/>
              </a:rPr>
              <a:t>波分复用</a:t>
            </a:r>
            <a:r>
              <a:rPr lang="en-US" altLang="zh-CN" sz="2400" b="1" dirty="0">
                <a:solidFill>
                  <a:srgbClr val="FFC000"/>
                </a:solidFill>
                <a:latin typeface="Times New Roman" panose="02020603050405020304" pitchFamily="18" charset="0"/>
                <a:cs typeface="Times New Roman" panose="02020603050405020304" pitchFamily="18" charset="0"/>
              </a:rPr>
              <a:t>(</a:t>
            </a:r>
            <a:r>
              <a:rPr lang="en-US" altLang="zh-CN" sz="2400" b="1" i="1" dirty="0">
                <a:solidFill>
                  <a:srgbClr val="FFC000"/>
                </a:solidFill>
                <a:latin typeface="Times New Roman" panose="02020603050405020304" pitchFamily="18" charset="0"/>
                <a:cs typeface="Times New Roman" panose="02020603050405020304" pitchFamily="18" charset="0"/>
              </a:rPr>
              <a:t>WDM</a:t>
            </a:r>
            <a:r>
              <a:rPr lang="en-US" altLang="zh-CN" sz="2400" b="1" dirty="0">
                <a:solidFill>
                  <a:srgbClr val="FFC000"/>
                </a:solidFill>
                <a:latin typeface="Times New Roman" panose="02020603050405020304" pitchFamily="18" charset="0"/>
                <a:cs typeface="Times New Roman" panose="02020603050405020304" pitchFamily="18" charset="0"/>
              </a:rPr>
              <a:t>)</a:t>
            </a:r>
            <a:r>
              <a:rPr lang="zh-CN" altLang="en-US" sz="2400" b="1" dirty="0">
                <a:solidFill>
                  <a:srgbClr val="FFC000"/>
                </a:solidFill>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系统中</a:t>
            </a:r>
            <a:r>
              <a:rPr lang="en-US" altLang="zh-CN" sz="2400" b="1" dirty="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C6CB92A1-DB4A-4B93-9EB2-89A3FDD74E9C}"/>
              </a:ext>
            </a:extLst>
          </p:cNvPr>
          <p:cNvSpPr/>
          <p:nvPr/>
        </p:nvSpPr>
        <p:spPr>
          <a:xfrm>
            <a:off x="611560" y="5457614"/>
            <a:ext cx="8136780" cy="923714"/>
          </a:xfrm>
          <a:prstGeom prst="rect">
            <a:avLst/>
          </a:prstGeom>
        </p:spPr>
        <p:txBody>
          <a:bodyPr wrap="square">
            <a:spAutoFit/>
          </a:bodyPr>
          <a:lstStyle/>
          <a:p>
            <a:pPr algn="just">
              <a:lnSpc>
                <a:spcPct val="130000"/>
              </a:lnSpc>
            </a:pPr>
            <a:r>
              <a:rPr lang="zh-CN" altLang="en-US" sz="2200" b="1" dirty="0">
                <a:latin typeface="Times New Roman" panose="02020603050405020304" pitchFamily="18" charset="0"/>
                <a:cs typeface="Times New Roman" panose="02020603050405020304" pitchFamily="18" charset="0"/>
              </a:rPr>
              <a:t>本章将介绍结构简单的光放大器构成新的</a:t>
            </a:r>
            <a:r>
              <a:rPr lang="zh-CN" altLang="en-US" sz="2200" b="1" dirty="0">
                <a:solidFill>
                  <a:srgbClr val="FFFF00"/>
                </a:solidFill>
                <a:latin typeface="Times New Roman" panose="02020603050405020304" pitchFamily="18" charset="0"/>
                <a:cs typeface="Times New Roman" panose="02020603050405020304" pitchFamily="18" charset="0"/>
              </a:rPr>
              <a:t>全光中继器</a:t>
            </a:r>
            <a:r>
              <a:rPr lang="zh-CN" altLang="en-US" sz="2200" b="1" dirty="0">
                <a:latin typeface="Times New Roman" panose="02020603050405020304" pitchFamily="18" charset="0"/>
                <a:cs typeface="Times New Roman" panose="02020603050405020304" pitchFamily="18" charset="0"/>
              </a:rPr>
              <a:t>，对光信号进行直接放大，克服光纤损耗对通信距离的限制。</a:t>
            </a:r>
            <a:endParaRPr lang="zh-CN" altLang="en-US" sz="2200" dirty="0"/>
          </a:p>
        </p:txBody>
      </p:sp>
      <p:cxnSp>
        <p:nvCxnSpPr>
          <p:cNvPr id="10" name="直接连接符 9">
            <a:extLst>
              <a:ext uri="{FF2B5EF4-FFF2-40B4-BE49-F238E27FC236}">
                <a16:creationId xmlns:a16="http://schemas.microsoft.com/office/drawing/2014/main" id="{17DE32AE-619A-41FF-922F-FADC5FF6597C}"/>
              </a:ext>
            </a:extLst>
          </p:cNvPr>
          <p:cNvCxnSpPr/>
          <p:nvPr/>
        </p:nvCxnSpPr>
        <p:spPr>
          <a:xfrm>
            <a:off x="323528" y="648000"/>
            <a:ext cx="309600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292B9267-B6F1-4B80-9852-2F0392A18309}"/>
              </a:ext>
            </a:extLst>
          </p:cNvPr>
          <p:cNvSpPr>
            <a:spLocks noChangeAspect="1"/>
          </p:cNvSpPr>
          <p:nvPr/>
        </p:nvSpPr>
        <p:spPr>
          <a:xfrm>
            <a:off x="323528" y="1052736"/>
            <a:ext cx="215900" cy="2159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矩形: 圆角 4">
            <a:extLst>
              <a:ext uri="{FF2B5EF4-FFF2-40B4-BE49-F238E27FC236}">
                <a16:creationId xmlns:a16="http://schemas.microsoft.com/office/drawing/2014/main" id="{1DE702F7-A15C-44AE-B972-A0AD8DA0CD89}"/>
              </a:ext>
            </a:extLst>
          </p:cNvPr>
          <p:cNvSpPr/>
          <p:nvPr/>
        </p:nvSpPr>
        <p:spPr>
          <a:xfrm>
            <a:off x="1115616" y="1832434"/>
            <a:ext cx="6912768" cy="876486"/>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dirty="0"/>
          </a:p>
        </p:txBody>
      </p:sp>
      <p:sp>
        <p:nvSpPr>
          <p:cNvPr id="12" name="矩形 11">
            <a:extLst>
              <a:ext uri="{FF2B5EF4-FFF2-40B4-BE49-F238E27FC236}">
                <a16:creationId xmlns:a16="http://schemas.microsoft.com/office/drawing/2014/main" id="{215E0DEB-0AAC-46F2-A098-321CBB636DF9}"/>
              </a:ext>
            </a:extLst>
          </p:cNvPr>
          <p:cNvSpPr>
            <a:spLocks noChangeAspect="1"/>
          </p:cNvSpPr>
          <p:nvPr/>
        </p:nvSpPr>
        <p:spPr>
          <a:xfrm>
            <a:off x="395660" y="5646698"/>
            <a:ext cx="215900" cy="2159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298410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5"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1947837-DB1C-4D9F-B135-AD5C203814A7}"/>
              </a:ext>
            </a:extLst>
          </p:cNvPr>
          <p:cNvSpPr/>
          <p:nvPr/>
        </p:nvSpPr>
        <p:spPr>
          <a:xfrm>
            <a:off x="971600" y="1772816"/>
            <a:ext cx="6408712" cy="1551579"/>
          </a:xfrm>
          <a:prstGeom prst="rect">
            <a:avLst/>
          </a:prstGeom>
        </p:spPr>
        <p:txBody>
          <a:bodyPr wrap="square">
            <a:spAutoFit/>
          </a:bodyPr>
          <a:lstStyle/>
          <a:p>
            <a:pPr algn="just">
              <a:lnSpc>
                <a:spcPct val="150000"/>
              </a:lnSpc>
              <a:spcBef>
                <a:spcPct val="50000"/>
              </a:spcBef>
            </a:pPr>
            <a:r>
              <a:rPr lang="zh-CN" altLang="en-US" sz="2200" b="1" dirty="0">
                <a:solidFill>
                  <a:srgbClr val="FFC000"/>
                </a:solidFill>
                <a:latin typeface="Times New Roman" panose="02020603050405020304" pitchFamily="18" charset="0"/>
                <a:cs typeface="Times New Roman" panose="02020603050405020304" pitchFamily="18" charset="0"/>
              </a:rPr>
              <a:t>光纤拉曼放大器</a:t>
            </a:r>
            <a:r>
              <a:rPr lang="en-US" altLang="zh-CN" sz="2200" b="1" dirty="0">
                <a:solidFill>
                  <a:srgbClr val="FFC000"/>
                </a:solidFill>
                <a:latin typeface="Times New Roman" panose="02020603050405020304" pitchFamily="18" charset="0"/>
                <a:cs typeface="Times New Roman" panose="02020603050405020304" pitchFamily="18" charset="0"/>
              </a:rPr>
              <a:t>(</a:t>
            </a:r>
            <a:r>
              <a:rPr lang="en-US" altLang="zh-CN" sz="2200" b="1" i="1" dirty="0">
                <a:solidFill>
                  <a:srgbClr val="FFC000"/>
                </a:solidFill>
                <a:latin typeface="Times New Roman" panose="02020603050405020304" pitchFamily="18" charset="0"/>
                <a:cs typeface="Times New Roman" panose="02020603050405020304" pitchFamily="18" charset="0"/>
              </a:rPr>
              <a:t>FRA, Raman</a:t>
            </a:r>
            <a:r>
              <a:rPr lang="en-US" altLang="zh-CN" sz="2200" b="1" dirty="0">
                <a:solidFill>
                  <a:srgbClr val="FFC000"/>
                </a:solidFill>
                <a:latin typeface="Times New Roman" panose="02020603050405020304" pitchFamily="18" charset="0"/>
                <a:cs typeface="Times New Roman" panose="02020603050405020304" pitchFamily="18" charset="0"/>
              </a:rPr>
              <a:t>)</a:t>
            </a:r>
          </a:p>
          <a:p>
            <a:pPr>
              <a:lnSpc>
                <a:spcPct val="150000"/>
              </a:lnSpc>
            </a:pPr>
            <a:r>
              <a:rPr lang="zh-CN" altLang="en-US" sz="2200" b="1" dirty="0">
                <a:solidFill>
                  <a:srgbClr val="FFC000"/>
                </a:solidFill>
                <a:latin typeface="Times New Roman" panose="02020603050405020304" pitchFamily="18" charset="0"/>
                <a:cs typeface="Times New Roman" panose="02020603050405020304" pitchFamily="18" charset="0"/>
              </a:rPr>
              <a:t>光纤布里渊放大器（</a:t>
            </a:r>
            <a:r>
              <a:rPr lang="en-US" altLang="zh-CN" sz="2200" b="1" i="1" dirty="0">
                <a:solidFill>
                  <a:srgbClr val="FFC000"/>
                </a:solidFill>
                <a:latin typeface="Times New Roman" panose="02020603050405020304" pitchFamily="18" charset="0"/>
                <a:cs typeface="Times New Roman" panose="02020603050405020304" pitchFamily="18" charset="0"/>
              </a:rPr>
              <a:t>FBA, </a:t>
            </a:r>
            <a:r>
              <a:rPr lang="en-US" altLang="zh-CN" sz="2200" b="1" i="1" dirty="0" err="1">
                <a:solidFill>
                  <a:srgbClr val="FFC000"/>
                </a:solidFill>
                <a:latin typeface="Times New Roman" panose="02020603050405020304" pitchFamily="18" charset="0"/>
                <a:cs typeface="Times New Roman" panose="02020603050405020304" pitchFamily="18" charset="0"/>
              </a:rPr>
              <a:t>Brilouin</a:t>
            </a:r>
            <a:r>
              <a:rPr lang="zh-CN" altLang="en-US" sz="2200" b="1" dirty="0">
                <a:solidFill>
                  <a:srgbClr val="FFC000"/>
                </a:solidFill>
                <a:latin typeface="Times New Roman" panose="02020603050405020304" pitchFamily="18" charset="0"/>
                <a:cs typeface="Times New Roman" panose="02020603050405020304" pitchFamily="18" charset="0"/>
              </a:rPr>
              <a:t>）</a:t>
            </a:r>
          </a:p>
          <a:p>
            <a:pPr>
              <a:lnSpc>
                <a:spcPct val="150000"/>
              </a:lnSpc>
            </a:pPr>
            <a:r>
              <a:rPr lang="zh-CN" altLang="en-US" sz="2200" b="1" dirty="0">
                <a:solidFill>
                  <a:srgbClr val="FFC000"/>
                </a:solidFill>
                <a:latin typeface="Times New Roman" panose="02020603050405020304" pitchFamily="18" charset="0"/>
                <a:cs typeface="Times New Roman" panose="02020603050405020304" pitchFamily="18" charset="0"/>
              </a:rPr>
              <a:t> 光纤参量放大器（</a:t>
            </a:r>
            <a:r>
              <a:rPr lang="en-US" altLang="zh-CN" sz="2200" b="1" i="1" dirty="0">
                <a:solidFill>
                  <a:srgbClr val="FFC000"/>
                </a:solidFill>
                <a:latin typeface="Times New Roman" panose="02020603050405020304" pitchFamily="18" charset="0"/>
                <a:cs typeface="Times New Roman" panose="02020603050405020304" pitchFamily="18" charset="0"/>
              </a:rPr>
              <a:t>FPA, Parametric</a:t>
            </a:r>
            <a:r>
              <a:rPr lang="zh-CN" altLang="en-US" sz="2200" b="1" dirty="0">
                <a:solidFill>
                  <a:srgbClr val="FFC000"/>
                </a:solidFill>
                <a:latin typeface="Times New Roman" panose="02020603050405020304" pitchFamily="18" charset="0"/>
                <a:cs typeface="Times New Roman" panose="02020603050405020304" pitchFamily="18" charset="0"/>
              </a:rPr>
              <a:t>）</a:t>
            </a:r>
          </a:p>
        </p:txBody>
      </p:sp>
      <p:sp>
        <p:nvSpPr>
          <p:cNvPr id="35842" name="Text Box 2"/>
          <p:cNvSpPr txBox="1">
            <a:spLocks noChangeArrowheads="1"/>
          </p:cNvSpPr>
          <p:nvPr/>
        </p:nvSpPr>
        <p:spPr bwMode="auto">
          <a:xfrm>
            <a:off x="108594" y="-99392"/>
            <a:ext cx="8351838" cy="7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80000"/>
              </a:lnSpc>
              <a:spcBef>
                <a:spcPct val="50000"/>
              </a:spcBef>
            </a:pPr>
            <a:r>
              <a:rPr lang="zh-CN" altLang="en-US" sz="2700" b="1" dirty="0">
                <a:solidFill>
                  <a:srgbClr val="FFFF00"/>
                </a:solidFill>
                <a:latin typeface="Times New Roman" panose="02020603050405020304" pitchFamily="18" charset="0"/>
                <a:cs typeface="Times New Roman" panose="02020603050405020304" pitchFamily="18" charset="0"/>
              </a:rPr>
              <a:t> 光放大器的分类</a:t>
            </a:r>
            <a:r>
              <a:rPr lang="en-US" altLang="zh-CN" sz="2700" b="1" dirty="0">
                <a:solidFill>
                  <a:srgbClr val="FFFF00"/>
                </a:solidFill>
                <a:latin typeface="Times New Roman" panose="02020603050405020304" pitchFamily="18" charset="0"/>
                <a:cs typeface="Times New Roman" panose="02020603050405020304" pitchFamily="18" charset="0"/>
              </a:rPr>
              <a:t>:</a:t>
            </a:r>
          </a:p>
        </p:txBody>
      </p:sp>
      <p:sp>
        <p:nvSpPr>
          <p:cNvPr id="35843" name="AutoShape 3"/>
          <p:cNvSpPr>
            <a:spLocks noChangeArrowheads="1"/>
          </p:cNvSpPr>
          <p:nvPr/>
        </p:nvSpPr>
        <p:spPr bwMode="auto">
          <a:xfrm>
            <a:off x="1258888" y="2781300"/>
            <a:ext cx="4537075" cy="1943100"/>
          </a:xfrm>
          <a:prstGeom prst="roundRect">
            <a:avLst>
              <a:gd name="adj" fmla="val 16667"/>
            </a:avLst>
          </a:prstGeom>
          <a:noFill/>
          <a:ln>
            <a:noFill/>
          </a:ln>
          <a:effectLst/>
          <a:extLst>
            <a:ext uri="{909E8E84-426E-40DD-AFC4-6F175D3DCCD1}">
              <a14:hiddenFill xmlns:a14="http://schemas.microsoft.com/office/drawing/2010/main">
                <a:solidFill>
                  <a:srgbClr val="00FF00">
                    <a:alpha val="22000"/>
                  </a:srgbClr>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左大括号 3">
            <a:extLst>
              <a:ext uri="{FF2B5EF4-FFF2-40B4-BE49-F238E27FC236}">
                <a16:creationId xmlns:a16="http://schemas.microsoft.com/office/drawing/2014/main" id="{E9417482-F591-4D8E-BC44-BC3341076953}"/>
              </a:ext>
            </a:extLst>
          </p:cNvPr>
          <p:cNvSpPr/>
          <p:nvPr/>
        </p:nvSpPr>
        <p:spPr>
          <a:xfrm>
            <a:off x="683568" y="2044459"/>
            <a:ext cx="360040" cy="1096509"/>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3" name="矩形 2">
            <a:extLst>
              <a:ext uri="{FF2B5EF4-FFF2-40B4-BE49-F238E27FC236}">
                <a16:creationId xmlns:a16="http://schemas.microsoft.com/office/drawing/2014/main" id="{D10F3F2A-E95F-4257-AFBE-29F8FD2A7225}"/>
              </a:ext>
            </a:extLst>
          </p:cNvPr>
          <p:cNvSpPr/>
          <p:nvPr/>
        </p:nvSpPr>
        <p:spPr>
          <a:xfrm>
            <a:off x="971600" y="4758243"/>
            <a:ext cx="1944215" cy="830997"/>
          </a:xfrm>
          <a:prstGeom prst="rect">
            <a:avLst/>
          </a:prstGeom>
        </p:spPr>
        <p:txBody>
          <a:bodyPr wrap="square">
            <a:spAutoFit/>
          </a:bodyPr>
          <a:lstStyle/>
          <a:p>
            <a:r>
              <a:rPr lang="en-US" altLang="zh-CN" sz="2400" b="1" dirty="0">
                <a:solidFill>
                  <a:srgbClr val="FFFF00"/>
                </a:solidFill>
                <a:latin typeface="Times New Roman" panose="02020603050405020304" pitchFamily="18" charset="0"/>
                <a:cs typeface="Times New Roman" panose="02020603050405020304" pitchFamily="18" charset="0"/>
              </a:rPr>
              <a:t>(</a:t>
            </a:r>
            <a:r>
              <a:rPr lang="zh-CN" altLang="en-US" sz="2400" b="1" dirty="0">
                <a:solidFill>
                  <a:srgbClr val="FFFF00"/>
                </a:solidFill>
                <a:latin typeface="Times New Roman" panose="02020603050405020304" pitchFamily="18" charset="0"/>
                <a:cs typeface="Times New Roman" panose="02020603050405020304" pitchFamily="18" charset="0"/>
              </a:rPr>
              <a:t>铒</a:t>
            </a:r>
            <a:r>
              <a:rPr lang="en-US" altLang="zh-CN" sz="2400" b="1" i="1" dirty="0" err="1">
                <a:solidFill>
                  <a:srgbClr val="FFFF00"/>
                </a:solidFill>
                <a:latin typeface="Times New Roman" panose="02020603050405020304" pitchFamily="18" charset="0"/>
                <a:cs typeface="Times New Roman" panose="02020603050405020304" pitchFamily="18" charset="0"/>
              </a:rPr>
              <a:t>E</a:t>
            </a:r>
            <a:r>
              <a:rPr lang="en-US" altLang="zh-CN" sz="2400" b="1" baseline="-25000" dirty="0" err="1">
                <a:solidFill>
                  <a:srgbClr val="FFFF00"/>
                </a:solidFill>
                <a:latin typeface="Times New Roman" panose="02020603050405020304" pitchFamily="18" charset="0"/>
                <a:cs typeface="Times New Roman" panose="02020603050405020304" pitchFamily="18" charset="0"/>
              </a:rPr>
              <a:t>r</a:t>
            </a:r>
            <a:r>
              <a:rPr lang="zh-CN" altLang="en-US" sz="2400" b="1" dirty="0">
                <a:solidFill>
                  <a:srgbClr val="FFFF00"/>
                </a:solidFill>
                <a:latin typeface="Times New Roman" panose="02020603050405020304" pitchFamily="18" charset="0"/>
                <a:cs typeface="Times New Roman" panose="02020603050405020304" pitchFamily="18" charset="0"/>
              </a:rPr>
              <a:t>、铥</a:t>
            </a:r>
            <a:r>
              <a:rPr lang="en-US" altLang="zh-CN" sz="2400" b="1" i="1" dirty="0">
                <a:solidFill>
                  <a:srgbClr val="FFFF00"/>
                </a:solidFill>
                <a:latin typeface="Times New Roman" panose="02020603050405020304" pitchFamily="18" charset="0"/>
                <a:cs typeface="Times New Roman" panose="02020603050405020304" pitchFamily="18" charset="0"/>
              </a:rPr>
              <a:t>T</a:t>
            </a:r>
            <a:r>
              <a:rPr lang="en-US" altLang="zh-CN" sz="2400" b="1" baseline="-25000" dirty="0">
                <a:solidFill>
                  <a:srgbClr val="FFFF00"/>
                </a:solidFill>
                <a:latin typeface="Times New Roman" panose="02020603050405020304" pitchFamily="18" charset="0"/>
                <a:cs typeface="Times New Roman" panose="02020603050405020304" pitchFamily="18" charset="0"/>
              </a:rPr>
              <a:t>m</a:t>
            </a:r>
            <a:r>
              <a:rPr lang="zh-CN" altLang="en-US" sz="2400" b="1" dirty="0">
                <a:solidFill>
                  <a:srgbClr val="FFFF00"/>
                </a:solidFill>
                <a:latin typeface="Times New Roman" panose="02020603050405020304" pitchFamily="18" charset="0"/>
                <a:cs typeface="Times New Roman" panose="02020603050405020304" pitchFamily="18" charset="0"/>
              </a:rPr>
              <a:t>、镨</a:t>
            </a:r>
            <a:r>
              <a:rPr lang="en-US" altLang="zh-CN" sz="2400" b="1" i="1" dirty="0" err="1">
                <a:solidFill>
                  <a:srgbClr val="FFFF00"/>
                </a:solidFill>
                <a:latin typeface="Times New Roman" panose="02020603050405020304" pitchFamily="18" charset="0"/>
                <a:cs typeface="Times New Roman" panose="02020603050405020304" pitchFamily="18" charset="0"/>
              </a:rPr>
              <a:t>P</a:t>
            </a:r>
            <a:r>
              <a:rPr lang="en-US" altLang="zh-CN" sz="2400" b="1" baseline="-25000" dirty="0" err="1">
                <a:solidFill>
                  <a:srgbClr val="FFFF00"/>
                </a:solidFill>
                <a:latin typeface="Times New Roman" panose="02020603050405020304" pitchFamily="18" charset="0"/>
                <a:cs typeface="Times New Roman" panose="02020603050405020304" pitchFamily="18" charset="0"/>
              </a:rPr>
              <a:t>r</a:t>
            </a:r>
            <a:r>
              <a:rPr lang="zh-CN" altLang="en-US" sz="2400" b="1" dirty="0">
                <a:solidFill>
                  <a:srgbClr val="FFFF00"/>
                </a:solidFill>
                <a:latin typeface="Times New Roman" panose="02020603050405020304" pitchFamily="18" charset="0"/>
                <a:cs typeface="Times New Roman" panose="02020603050405020304" pitchFamily="18" charset="0"/>
              </a:rPr>
              <a:t>、铷</a:t>
            </a:r>
            <a:r>
              <a:rPr lang="en-US" altLang="zh-CN" sz="2400" b="1" i="1" dirty="0">
                <a:solidFill>
                  <a:srgbClr val="FFFF00"/>
                </a:solidFill>
                <a:latin typeface="Times New Roman" panose="02020603050405020304" pitchFamily="18" charset="0"/>
                <a:cs typeface="Times New Roman" panose="02020603050405020304" pitchFamily="18" charset="0"/>
              </a:rPr>
              <a:t>N</a:t>
            </a:r>
            <a:r>
              <a:rPr lang="en-US" altLang="zh-CN" sz="2400" b="1" baseline="-25000" dirty="0">
                <a:solidFill>
                  <a:srgbClr val="FFFF00"/>
                </a:solidFill>
                <a:latin typeface="Times New Roman" panose="02020603050405020304" pitchFamily="18" charset="0"/>
                <a:cs typeface="Times New Roman" panose="02020603050405020304" pitchFamily="18" charset="0"/>
              </a:rPr>
              <a:t>d</a:t>
            </a:r>
            <a:r>
              <a:rPr lang="en-US" altLang="zh-CN" sz="2400" b="1" dirty="0">
                <a:solidFill>
                  <a:srgbClr val="FFFF00"/>
                </a:solidFill>
                <a:latin typeface="Times New Roman" panose="02020603050405020304" pitchFamily="18" charset="0"/>
                <a:cs typeface="Times New Roman" panose="02020603050405020304" pitchFamily="18" charset="0"/>
              </a:rPr>
              <a:t>)</a:t>
            </a:r>
            <a:endParaRPr lang="zh-CN" altLang="en-US" sz="2400" dirty="0">
              <a:solidFill>
                <a:srgbClr val="FFFF00"/>
              </a:solidFill>
              <a:latin typeface="Times New Roman" panose="02020603050405020304" pitchFamily="18" charset="0"/>
              <a:cs typeface="Times New Roman" panose="02020603050405020304" pitchFamily="18" charset="0"/>
            </a:endParaRPr>
          </a:p>
        </p:txBody>
      </p:sp>
      <p:sp>
        <p:nvSpPr>
          <p:cNvPr id="7" name="左大括号 6">
            <a:extLst>
              <a:ext uri="{FF2B5EF4-FFF2-40B4-BE49-F238E27FC236}">
                <a16:creationId xmlns:a16="http://schemas.microsoft.com/office/drawing/2014/main" id="{28D03C49-4BB4-4E01-AEB9-F68211A87394}"/>
              </a:ext>
            </a:extLst>
          </p:cNvPr>
          <p:cNvSpPr/>
          <p:nvPr/>
        </p:nvSpPr>
        <p:spPr>
          <a:xfrm>
            <a:off x="2940173" y="4149080"/>
            <a:ext cx="407691" cy="208823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5" name="矩形 4">
            <a:extLst>
              <a:ext uri="{FF2B5EF4-FFF2-40B4-BE49-F238E27FC236}">
                <a16:creationId xmlns:a16="http://schemas.microsoft.com/office/drawing/2014/main" id="{B78F1AD7-1A54-4ECB-9159-3B07E62FE68C}"/>
              </a:ext>
            </a:extLst>
          </p:cNvPr>
          <p:cNvSpPr/>
          <p:nvPr/>
        </p:nvSpPr>
        <p:spPr>
          <a:xfrm>
            <a:off x="3275856" y="3933056"/>
            <a:ext cx="3485121" cy="430887"/>
          </a:xfrm>
          <a:prstGeom prst="rect">
            <a:avLst/>
          </a:prstGeom>
        </p:spPr>
        <p:txBody>
          <a:bodyPr wrap="none">
            <a:spAutoFit/>
          </a:bodyPr>
          <a:lstStyle/>
          <a:p>
            <a:r>
              <a:rPr lang="en-US" altLang="zh-CN" sz="2200" b="1" i="1" dirty="0">
                <a:solidFill>
                  <a:srgbClr val="FFFF00"/>
                </a:solidFill>
                <a:latin typeface="Times New Roman" panose="02020603050405020304" pitchFamily="18" charset="0"/>
                <a:cs typeface="Times New Roman" panose="02020603050405020304" pitchFamily="18" charset="0"/>
              </a:rPr>
              <a:t>EDFA</a:t>
            </a:r>
            <a:r>
              <a:rPr lang="zh-CN" altLang="en-US" sz="2200" b="1" i="1" dirty="0">
                <a:solidFill>
                  <a:srgbClr val="FFFF00"/>
                </a:solidFill>
                <a:latin typeface="Times New Roman" panose="02020603050405020304" pitchFamily="18" charset="0"/>
                <a:cs typeface="Times New Roman" panose="02020603050405020304" pitchFamily="18" charset="0"/>
              </a:rPr>
              <a:t>：</a:t>
            </a:r>
            <a:r>
              <a:rPr lang="zh-CN" altLang="en-US" sz="2200" b="1" dirty="0">
                <a:solidFill>
                  <a:srgbClr val="FFFF00"/>
                </a:solidFill>
                <a:latin typeface="Times New Roman" panose="02020603050405020304" pitchFamily="18" charset="0"/>
                <a:cs typeface="Times New Roman" panose="02020603050405020304" pitchFamily="18" charset="0"/>
              </a:rPr>
              <a:t>掺铒光纤放大器；</a:t>
            </a:r>
            <a:endParaRPr lang="zh-CN" altLang="en-US" sz="2200" dirty="0">
              <a:solidFill>
                <a:srgbClr val="FFFF00"/>
              </a:solidFill>
              <a:latin typeface="Times New Roman" panose="02020603050405020304" pitchFamily="18" charset="0"/>
              <a:cs typeface="Times New Roman" panose="02020603050405020304" pitchFamily="18" charset="0"/>
            </a:endParaRPr>
          </a:p>
        </p:txBody>
      </p:sp>
      <p:sp>
        <p:nvSpPr>
          <p:cNvPr id="6" name="灯片编号占位符 5">
            <a:extLst>
              <a:ext uri="{FF2B5EF4-FFF2-40B4-BE49-F238E27FC236}">
                <a16:creationId xmlns:a16="http://schemas.microsoft.com/office/drawing/2014/main" id="{028ADB0B-ED7E-4F7C-A04F-7CD7A7B099CF}"/>
              </a:ext>
            </a:extLst>
          </p:cNvPr>
          <p:cNvSpPr>
            <a:spLocks noGrp="1"/>
          </p:cNvSpPr>
          <p:nvPr>
            <p:ph type="sldNum" sz="quarter" idx="12"/>
          </p:nvPr>
        </p:nvSpPr>
        <p:spPr/>
        <p:txBody>
          <a:bodyPr/>
          <a:lstStyle/>
          <a:p>
            <a:fld id="{530C7529-6778-48DA-B0AC-E81A47C3F9B3}" type="slidenum">
              <a:rPr lang="en-US" altLang="zh-CN" smtClean="0"/>
              <a:pPr/>
              <a:t>8</a:t>
            </a:fld>
            <a:endParaRPr lang="en-US" altLang="zh-CN" dirty="0"/>
          </a:p>
        </p:txBody>
      </p:sp>
      <p:sp>
        <p:nvSpPr>
          <p:cNvPr id="10" name="矩形 9">
            <a:extLst>
              <a:ext uri="{FF2B5EF4-FFF2-40B4-BE49-F238E27FC236}">
                <a16:creationId xmlns:a16="http://schemas.microsoft.com/office/drawing/2014/main" id="{4C30EA81-9A8C-4BAE-B506-AA8C539B5F85}"/>
              </a:ext>
            </a:extLst>
          </p:cNvPr>
          <p:cNvSpPr/>
          <p:nvPr/>
        </p:nvSpPr>
        <p:spPr>
          <a:xfrm>
            <a:off x="3279305" y="4869160"/>
            <a:ext cx="3464153" cy="430887"/>
          </a:xfrm>
          <a:prstGeom prst="rect">
            <a:avLst/>
          </a:prstGeom>
        </p:spPr>
        <p:txBody>
          <a:bodyPr wrap="none">
            <a:spAutoFit/>
          </a:bodyPr>
          <a:lstStyle/>
          <a:p>
            <a:r>
              <a:rPr lang="en-US" altLang="zh-CN" sz="2200" b="1" i="1" dirty="0">
                <a:solidFill>
                  <a:srgbClr val="FFFF00"/>
                </a:solidFill>
                <a:latin typeface="Times New Roman" panose="02020603050405020304" pitchFamily="18" charset="0"/>
                <a:cs typeface="Times New Roman" panose="02020603050405020304" pitchFamily="18" charset="0"/>
              </a:rPr>
              <a:t>TDFA</a:t>
            </a:r>
            <a:r>
              <a:rPr lang="zh-CN" altLang="en-US" sz="2200" b="1" i="1" dirty="0">
                <a:solidFill>
                  <a:srgbClr val="FFFF00"/>
                </a:solidFill>
                <a:latin typeface="Times New Roman" panose="02020603050405020304" pitchFamily="18" charset="0"/>
                <a:cs typeface="Times New Roman" panose="02020603050405020304" pitchFamily="18" charset="0"/>
              </a:rPr>
              <a:t>：</a:t>
            </a:r>
            <a:r>
              <a:rPr lang="zh-CN" altLang="en-US" sz="2200" b="1" dirty="0">
                <a:solidFill>
                  <a:srgbClr val="FFFF00"/>
                </a:solidFill>
                <a:latin typeface="Times New Roman" panose="02020603050405020304" pitchFamily="18" charset="0"/>
                <a:cs typeface="Times New Roman" panose="02020603050405020304" pitchFamily="18" charset="0"/>
              </a:rPr>
              <a:t>掺铥光纤放大器；</a:t>
            </a:r>
            <a:endParaRPr lang="zh-CN" altLang="en-US" sz="2200" dirty="0">
              <a:solidFill>
                <a:srgbClr val="FFFF00"/>
              </a:solidFill>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DE57C9D7-41D9-4B00-8C7B-30C787FEB2BC}"/>
              </a:ext>
            </a:extLst>
          </p:cNvPr>
          <p:cNvSpPr/>
          <p:nvPr/>
        </p:nvSpPr>
        <p:spPr>
          <a:xfrm>
            <a:off x="3298671" y="5733256"/>
            <a:ext cx="3361561" cy="430887"/>
          </a:xfrm>
          <a:prstGeom prst="rect">
            <a:avLst/>
          </a:prstGeom>
        </p:spPr>
        <p:txBody>
          <a:bodyPr wrap="none">
            <a:spAutoFit/>
          </a:bodyPr>
          <a:lstStyle/>
          <a:p>
            <a:r>
              <a:rPr lang="en-US" altLang="zh-CN" sz="2200" b="1" i="1" dirty="0">
                <a:solidFill>
                  <a:srgbClr val="FFFF00"/>
                </a:solidFill>
                <a:latin typeface="Times New Roman" panose="02020603050405020304" pitchFamily="18" charset="0"/>
                <a:cs typeface="Times New Roman" panose="02020603050405020304" pitchFamily="18" charset="0"/>
              </a:rPr>
              <a:t>PDFA</a:t>
            </a:r>
            <a:r>
              <a:rPr lang="zh-CN" altLang="en-US" sz="2200" b="1" i="1" dirty="0">
                <a:solidFill>
                  <a:srgbClr val="FFFF00"/>
                </a:solidFill>
                <a:latin typeface="Times New Roman" panose="02020603050405020304" pitchFamily="18" charset="0"/>
                <a:cs typeface="Times New Roman" panose="02020603050405020304" pitchFamily="18" charset="0"/>
              </a:rPr>
              <a:t>：</a:t>
            </a:r>
            <a:r>
              <a:rPr lang="zh-CN" altLang="en-US" sz="2100" b="1" dirty="0">
                <a:solidFill>
                  <a:srgbClr val="FFFF00"/>
                </a:solidFill>
                <a:latin typeface="Times New Roman" panose="02020603050405020304" pitchFamily="18" charset="0"/>
                <a:cs typeface="Times New Roman" panose="02020603050405020304" pitchFamily="18" charset="0"/>
              </a:rPr>
              <a:t>掺镨光纤放大器；</a:t>
            </a:r>
            <a:endParaRPr lang="zh-CN" altLang="en-US" sz="2100" dirty="0">
              <a:solidFill>
                <a:srgbClr val="FFFF00"/>
              </a:solidFill>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D07D2DFC-EC0F-4A9E-BA99-FBDD6D503517}"/>
              </a:ext>
            </a:extLst>
          </p:cNvPr>
          <p:cNvSpPr txBox="1"/>
          <p:nvPr/>
        </p:nvSpPr>
        <p:spPr>
          <a:xfrm>
            <a:off x="3275856" y="4365104"/>
            <a:ext cx="4921540" cy="415498"/>
          </a:xfrm>
          <a:prstGeom prst="rect">
            <a:avLst/>
          </a:prstGeom>
          <a:noFill/>
        </p:spPr>
        <p:txBody>
          <a:bodyPr wrap="none" rtlCol="0">
            <a:spAutoFit/>
          </a:bodyPr>
          <a:lstStyle/>
          <a:p>
            <a:r>
              <a:rPr lang="en-US" altLang="zh-CN" sz="2100" b="1" dirty="0">
                <a:latin typeface="Times New Roman" panose="02020603050405020304" pitchFamily="18" charset="0"/>
                <a:cs typeface="Times New Roman" panose="02020603050405020304" pitchFamily="18" charset="0"/>
              </a:rPr>
              <a:t>(</a:t>
            </a:r>
            <a:r>
              <a:rPr lang="zh-CN" altLang="en-US" sz="2100" b="1" dirty="0">
                <a:latin typeface="Times New Roman" panose="02020603050405020304" pitchFamily="18" charset="0"/>
                <a:cs typeface="Times New Roman" panose="02020603050405020304" pitchFamily="18" charset="0"/>
              </a:rPr>
              <a:t>主要工作在</a:t>
            </a:r>
            <a:r>
              <a:rPr lang="en-US" altLang="zh-CN" sz="2100" b="1" i="1" dirty="0">
                <a:solidFill>
                  <a:srgbClr val="FFC000"/>
                </a:solidFill>
                <a:latin typeface="Times New Roman" panose="02020603050405020304" pitchFamily="18" charset="0"/>
                <a:cs typeface="Times New Roman" panose="02020603050405020304" pitchFamily="18" charset="0"/>
              </a:rPr>
              <a:t>C</a:t>
            </a:r>
            <a:r>
              <a:rPr lang="zh-CN" altLang="en-US" sz="2100" b="1" dirty="0">
                <a:latin typeface="Times New Roman" panose="02020603050405020304" pitchFamily="18" charset="0"/>
                <a:cs typeface="Times New Roman" panose="02020603050405020304" pitchFamily="18" charset="0"/>
              </a:rPr>
              <a:t>波段，已拓展到</a:t>
            </a:r>
            <a:r>
              <a:rPr lang="en-US" altLang="zh-CN" sz="2100" b="1" i="1" dirty="0">
                <a:solidFill>
                  <a:srgbClr val="FFC000"/>
                </a:solidFill>
                <a:latin typeface="Times New Roman" panose="02020603050405020304" pitchFamily="18" charset="0"/>
                <a:cs typeface="Times New Roman" panose="02020603050405020304" pitchFamily="18" charset="0"/>
              </a:rPr>
              <a:t>L</a:t>
            </a:r>
            <a:r>
              <a:rPr lang="zh-CN" altLang="en-US" sz="2100" b="1" dirty="0">
                <a:latin typeface="Times New Roman" panose="02020603050405020304" pitchFamily="18" charset="0"/>
                <a:cs typeface="Times New Roman" panose="02020603050405020304" pitchFamily="18" charset="0"/>
              </a:rPr>
              <a:t>和</a:t>
            </a:r>
            <a:r>
              <a:rPr lang="en-US" altLang="zh-CN" sz="2100" b="1" i="1" dirty="0">
                <a:solidFill>
                  <a:srgbClr val="FFC000"/>
                </a:solidFill>
                <a:latin typeface="Times New Roman" panose="02020603050405020304" pitchFamily="18" charset="0"/>
                <a:cs typeface="Times New Roman" panose="02020603050405020304" pitchFamily="18" charset="0"/>
              </a:rPr>
              <a:t>S</a:t>
            </a:r>
            <a:r>
              <a:rPr lang="zh-CN" altLang="en-US" sz="2100" b="1" dirty="0">
                <a:latin typeface="Times New Roman" panose="02020603050405020304" pitchFamily="18" charset="0"/>
                <a:cs typeface="Times New Roman" panose="02020603050405020304" pitchFamily="18" charset="0"/>
              </a:rPr>
              <a:t>波段</a:t>
            </a:r>
            <a:r>
              <a:rPr lang="en-US" altLang="zh-CN" sz="2100" b="1" dirty="0">
                <a:latin typeface="Times New Roman" panose="02020603050405020304" pitchFamily="18" charset="0"/>
                <a:cs typeface="Times New Roman" panose="02020603050405020304" pitchFamily="18" charset="0"/>
              </a:rPr>
              <a:t>)</a:t>
            </a:r>
            <a:endParaRPr lang="zh-CN" altLang="en-US" sz="2100" b="1"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02FEEE45-5534-40CA-8A1E-3C37E8C13CAC}"/>
              </a:ext>
            </a:extLst>
          </p:cNvPr>
          <p:cNvSpPr txBox="1"/>
          <p:nvPr/>
        </p:nvSpPr>
        <p:spPr>
          <a:xfrm>
            <a:off x="3347864" y="5229200"/>
            <a:ext cx="1867819" cy="415498"/>
          </a:xfrm>
          <a:prstGeom prst="rect">
            <a:avLst/>
          </a:prstGeom>
          <a:noFill/>
        </p:spPr>
        <p:txBody>
          <a:bodyPr wrap="none" rtlCol="0">
            <a:spAutoFit/>
          </a:bodyPr>
          <a:lstStyle/>
          <a:p>
            <a:r>
              <a:rPr lang="en-US" altLang="zh-CN" sz="2100" b="1" dirty="0">
                <a:latin typeface="Times New Roman" panose="02020603050405020304" pitchFamily="18" charset="0"/>
                <a:cs typeface="Times New Roman" panose="02020603050405020304" pitchFamily="18" charset="0"/>
              </a:rPr>
              <a:t>(</a:t>
            </a:r>
            <a:r>
              <a:rPr lang="zh-CN" altLang="en-US" sz="2100" b="1" dirty="0">
                <a:latin typeface="Times New Roman" panose="02020603050405020304" pitchFamily="18" charset="0"/>
                <a:cs typeface="Times New Roman" panose="02020603050405020304" pitchFamily="18" charset="0"/>
              </a:rPr>
              <a:t>工作在</a:t>
            </a:r>
            <a:r>
              <a:rPr lang="en-US" altLang="zh-CN" sz="2100" b="1" i="1" dirty="0">
                <a:solidFill>
                  <a:srgbClr val="FFC000"/>
                </a:solidFill>
                <a:latin typeface="Times New Roman" panose="02020603050405020304" pitchFamily="18" charset="0"/>
                <a:cs typeface="Times New Roman" panose="02020603050405020304" pitchFamily="18" charset="0"/>
              </a:rPr>
              <a:t>S</a:t>
            </a:r>
            <a:r>
              <a:rPr lang="zh-CN" altLang="en-US" sz="2100" b="1" dirty="0">
                <a:latin typeface="Times New Roman" panose="02020603050405020304" pitchFamily="18" charset="0"/>
                <a:cs typeface="Times New Roman" panose="02020603050405020304" pitchFamily="18" charset="0"/>
              </a:rPr>
              <a:t>波段</a:t>
            </a:r>
            <a:r>
              <a:rPr lang="en-US" altLang="zh-CN" sz="2100" b="1" dirty="0">
                <a:latin typeface="Times New Roman" panose="02020603050405020304" pitchFamily="18" charset="0"/>
                <a:cs typeface="Times New Roman" panose="02020603050405020304" pitchFamily="18" charset="0"/>
              </a:rPr>
              <a:t>)</a:t>
            </a:r>
            <a:endParaRPr lang="zh-CN" altLang="en-US" sz="2100" b="1"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109A431A-2017-4E63-BE81-BC2858FF5BC5}"/>
              </a:ext>
            </a:extLst>
          </p:cNvPr>
          <p:cNvSpPr txBox="1"/>
          <p:nvPr/>
        </p:nvSpPr>
        <p:spPr>
          <a:xfrm>
            <a:off x="3275856" y="6109846"/>
            <a:ext cx="2481770" cy="415498"/>
          </a:xfrm>
          <a:prstGeom prst="rect">
            <a:avLst/>
          </a:prstGeom>
          <a:noFill/>
        </p:spPr>
        <p:txBody>
          <a:bodyPr wrap="none" rtlCol="0">
            <a:spAutoFit/>
          </a:bodyPr>
          <a:lstStyle/>
          <a:p>
            <a:r>
              <a:rPr lang="en-US" altLang="zh-CN" sz="2100" b="1" dirty="0">
                <a:latin typeface="Times New Roman" panose="02020603050405020304" pitchFamily="18" charset="0"/>
                <a:cs typeface="Times New Roman" panose="02020603050405020304" pitchFamily="18" charset="0"/>
              </a:rPr>
              <a:t>(</a:t>
            </a:r>
            <a:r>
              <a:rPr lang="zh-CN" altLang="en-US" sz="2100" b="1" dirty="0">
                <a:latin typeface="Times New Roman" panose="02020603050405020304" pitchFamily="18" charset="0"/>
                <a:cs typeface="Times New Roman" panose="02020603050405020304" pitchFamily="18" charset="0"/>
              </a:rPr>
              <a:t>工作在</a:t>
            </a:r>
            <a:r>
              <a:rPr lang="en-US" altLang="zh-CN" sz="2100" b="1" dirty="0">
                <a:solidFill>
                  <a:srgbClr val="FFC000"/>
                </a:solidFill>
                <a:latin typeface="Times New Roman" panose="02020603050405020304" pitchFamily="18" charset="0"/>
                <a:cs typeface="Times New Roman" panose="02020603050405020304" pitchFamily="18" charset="0"/>
              </a:rPr>
              <a:t>1.3 </a:t>
            </a:r>
            <a:r>
              <a:rPr lang="el-GR" altLang="zh-CN" sz="2100" b="1" i="1" dirty="0">
                <a:solidFill>
                  <a:srgbClr val="FFC000"/>
                </a:solidFill>
                <a:latin typeface="Times New Roman" panose="02020603050405020304" pitchFamily="18" charset="0"/>
                <a:cs typeface="Times New Roman" panose="02020603050405020304" pitchFamily="18" charset="0"/>
              </a:rPr>
              <a:t>μ</a:t>
            </a:r>
            <a:r>
              <a:rPr lang="en-US" altLang="zh-CN" sz="2100" b="1" dirty="0">
                <a:solidFill>
                  <a:srgbClr val="FFC000"/>
                </a:solidFill>
                <a:latin typeface="Times New Roman" panose="02020603050405020304" pitchFamily="18" charset="0"/>
                <a:cs typeface="Times New Roman" panose="02020603050405020304" pitchFamily="18" charset="0"/>
              </a:rPr>
              <a:t>m</a:t>
            </a:r>
            <a:r>
              <a:rPr lang="zh-CN" altLang="en-US" sz="2100" b="1" dirty="0">
                <a:latin typeface="Times New Roman" panose="02020603050405020304" pitchFamily="18" charset="0"/>
                <a:cs typeface="Times New Roman" panose="02020603050405020304" pitchFamily="18" charset="0"/>
              </a:rPr>
              <a:t>波段</a:t>
            </a:r>
            <a:r>
              <a:rPr lang="en-US" altLang="zh-CN" sz="2100" b="1" dirty="0">
                <a:latin typeface="Times New Roman" panose="02020603050405020304" pitchFamily="18" charset="0"/>
                <a:cs typeface="Times New Roman" panose="02020603050405020304" pitchFamily="18" charset="0"/>
              </a:rPr>
              <a:t>)</a:t>
            </a:r>
            <a:endParaRPr lang="zh-CN" altLang="en-US" sz="2100" b="1" dirty="0">
              <a:latin typeface="Times New Roman" panose="02020603050405020304" pitchFamily="18" charset="0"/>
              <a:cs typeface="Times New Roman" panose="02020603050405020304" pitchFamily="18" charset="0"/>
            </a:endParaRPr>
          </a:p>
        </p:txBody>
      </p:sp>
      <p:cxnSp>
        <p:nvCxnSpPr>
          <p:cNvPr id="15" name="直接连接符 14">
            <a:extLst>
              <a:ext uri="{FF2B5EF4-FFF2-40B4-BE49-F238E27FC236}">
                <a16:creationId xmlns:a16="http://schemas.microsoft.com/office/drawing/2014/main" id="{176B8FCF-3081-414E-B0D9-49DD1A1CCC62}"/>
              </a:ext>
            </a:extLst>
          </p:cNvPr>
          <p:cNvCxnSpPr/>
          <p:nvPr/>
        </p:nvCxnSpPr>
        <p:spPr>
          <a:xfrm>
            <a:off x="324874" y="548680"/>
            <a:ext cx="248400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6" name="Text Box 2">
            <a:extLst>
              <a:ext uri="{FF2B5EF4-FFF2-40B4-BE49-F238E27FC236}">
                <a16:creationId xmlns:a16="http://schemas.microsoft.com/office/drawing/2014/main" id="{95094215-E615-4884-906D-528BEA30A5A9}"/>
              </a:ext>
            </a:extLst>
          </p:cNvPr>
          <p:cNvSpPr txBox="1">
            <a:spLocks noChangeArrowheads="1"/>
          </p:cNvSpPr>
          <p:nvPr/>
        </p:nvSpPr>
        <p:spPr bwMode="auto">
          <a:xfrm>
            <a:off x="395536" y="620688"/>
            <a:ext cx="8351838" cy="55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50000"/>
              </a:lnSpc>
              <a:spcBef>
                <a:spcPts val="600"/>
              </a:spcBef>
            </a:pPr>
            <a:r>
              <a:rPr lang="zh-CN" altLang="en-US" sz="2300" b="1" dirty="0">
                <a:solidFill>
                  <a:srgbClr val="FFC000"/>
                </a:solidFill>
                <a:latin typeface="Times New Roman" panose="02020603050405020304" pitchFamily="18" charset="0"/>
                <a:cs typeface="Times New Roman" panose="02020603050405020304" pitchFamily="18" charset="0"/>
              </a:rPr>
              <a:t>第一类：</a:t>
            </a:r>
            <a:r>
              <a:rPr lang="zh-CN" altLang="en-US" sz="2300" b="1" dirty="0">
                <a:latin typeface="Times New Roman" panose="02020603050405020304" pitchFamily="18" charset="0"/>
                <a:cs typeface="Times New Roman" panose="02020603050405020304" pitchFamily="18" charset="0"/>
              </a:rPr>
              <a:t>半导体光放大器</a:t>
            </a:r>
            <a:r>
              <a:rPr lang="en-US" altLang="zh-CN" sz="2300" b="1" dirty="0">
                <a:latin typeface="Times New Roman" panose="02020603050405020304" pitchFamily="18" charset="0"/>
                <a:cs typeface="Times New Roman" panose="02020603050405020304" pitchFamily="18" charset="0"/>
              </a:rPr>
              <a:t>(</a:t>
            </a:r>
            <a:r>
              <a:rPr lang="en-US" altLang="zh-CN" sz="2300" b="1" i="1" dirty="0">
                <a:solidFill>
                  <a:srgbClr val="FFC000"/>
                </a:solidFill>
                <a:latin typeface="Times New Roman" panose="02020603050405020304" pitchFamily="18" charset="0"/>
                <a:cs typeface="Times New Roman" panose="02020603050405020304" pitchFamily="18" charset="0"/>
              </a:rPr>
              <a:t>SOA, Semiconductor Optical Amplifier</a:t>
            </a:r>
            <a:r>
              <a:rPr lang="en-US" altLang="zh-CN" sz="2300" b="1" dirty="0">
                <a:latin typeface="Times New Roman" panose="02020603050405020304" pitchFamily="18" charset="0"/>
                <a:cs typeface="Times New Roman" panose="02020603050405020304" pitchFamily="18" charset="0"/>
              </a:rPr>
              <a:t>)</a:t>
            </a:r>
            <a:r>
              <a:rPr lang="zh-CN" altLang="en-US" sz="2300" b="1" dirty="0">
                <a:latin typeface="Times New Roman" panose="02020603050405020304" pitchFamily="18" charset="0"/>
                <a:cs typeface="Times New Roman" panose="02020603050405020304" pitchFamily="18" charset="0"/>
              </a:rPr>
              <a:t>；</a:t>
            </a:r>
            <a:endParaRPr lang="en-US" altLang="zh-CN" sz="2300" b="1" dirty="0">
              <a:latin typeface="Times New Roman" panose="02020603050405020304" pitchFamily="18" charset="0"/>
              <a:cs typeface="Times New Roman" panose="02020603050405020304" pitchFamily="18" charset="0"/>
            </a:endParaRPr>
          </a:p>
        </p:txBody>
      </p:sp>
      <p:sp>
        <p:nvSpPr>
          <p:cNvPr id="17" name="Text Box 2">
            <a:extLst>
              <a:ext uri="{FF2B5EF4-FFF2-40B4-BE49-F238E27FC236}">
                <a16:creationId xmlns:a16="http://schemas.microsoft.com/office/drawing/2014/main" id="{604BB896-8EAA-4459-87D0-D8C71010556E}"/>
              </a:ext>
            </a:extLst>
          </p:cNvPr>
          <p:cNvSpPr txBox="1">
            <a:spLocks noChangeArrowheads="1"/>
          </p:cNvSpPr>
          <p:nvPr/>
        </p:nvSpPr>
        <p:spPr bwMode="auto">
          <a:xfrm>
            <a:off x="395536" y="1268760"/>
            <a:ext cx="8351838" cy="55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50000"/>
              </a:lnSpc>
              <a:spcBef>
                <a:spcPts val="600"/>
              </a:spcBef>
            </a:pPr>
            <a:r>
              <a:rPr lang="zh-CN" altLang="en-US" sz="2300" b="1" dirty="0">
                <a:solidFill>
                  <a:srgbClr val="FFC000"/>
                </a:solidFill>
                <a:latin typeface="Times New Roman" panose="02020603050405020304" pitchFamily="18" charset="0"/>
                <a:cs typeface="Times New Roman" panose="02020603050405020304" pitchFamily="18" charset="0"/>
              </a:rPr>
              <a:t>第二类：</a:t>
            </a:r>
            <a:r>
              <a:rPr lang="zh-CN" altLang="en-US" sz="2300" b="1" dirty="0">
                <a:latin typeface="Times New Roman" panose="02020603050405020304" pitchFamily="18" charset="0"/>
                <a:cs typeface="Times New Roman" panose="02020603050405020304" pitchFamily="18" charset="0"/>
              </a:rPr>
              <a:t>光纤型光放大器</a:t>
            </a:r>
            <a:r>
              <a:rPr lang="en-US" altLang="zh-CN" sz="2300" b="1" dirty="0">
                <a:latin typeface="Times New Roman" panose="02020603050405020304" pitchFamily="18" charset="0"/>
                <a:cs typeface="Times New Roman" panose="02020603050405020304" pitchFamily="18" charset="0"/>
              </a:rPr>
              <a:t>(</a:t>
            </a:r>
            <a:r>
              <a:rPr lang="en-US" altLang="zh-CN" sz="2300" b="1" i="1" dirty="0">
                <a:solidFill>
                  <a:srgbClr val="FFC000"/>
                </a:solidFill>
                <a:latin typeface="Times New Roman" panose="02020603050405020304" pitchFamily="18" charset="0"/>
                <a:cs typeface="Times New Roman" panose="02020603050405020304" pitchFamily="18" charset="0"/>
              </a:rPr>
              <a:t>FA, Fiber </a:t>
            </a:r>
            <a:r>
              <a:rPr lang="en-US" altLang="zh-CN" sz="2300" b="1" i="1" dirty="0" err="1">
                <a:solidFill>
                  <a:srgbClr val="FFC000"/>
                </a:solidFill>
                <a:latin typeface="Times New Roman" panose="02020603050405020304" pitchFamily="18" charset="0"/>
                <a:cs typeface="Times New Roman" panose="02020603050405020304" pitchFamily="18" charset="0"/>
              </a:rPr>
              <a:t>Amplifer</a:t>
            </a:r>
            <a:r>
              <a:rPr lang="en-US" altLang="zh-CN" sz="2300" b="1" dirty="0">
                <a:latin typeface="Times New Roman" panose="02020603050405020304" pitchFamily="18" charset="0"/>
                <a:cs typeface="Times New Roman" panose="02020603050405020304" pitchFamily="18" charset="0"/>
              </a:rPr>
              <a:t>)</a:t>
            </a:r>
            <a:r>
              <a:rPr lang="zh-CN" altLang="en-US" sz="2300" b="1" dirty="0">
                <a:latin typeface="Times New Roman" panose="02020603050405020304" pitchFamily="18" charset="0"/>
                <a:cs typeface="Times New Roman" panose="02020603050405020304" pitchFamily="18" charset="0"/>
              </a:rPr>
              <a:t>；</a:t>
            </a:r>
          </a:p>
        </p:txBody>
      </p:sp>
      <p:sp>
        <p:nvSpPr>
          <p:cNvPr id="18" name="Text Box 2">
            <a:extLst>
              <a:ext uri="{FF2B5EF4-FFF2-40B4-BE49-F238E27FC236}">
                <a16:creationId xmlns:a16="http://schemas.microsoft.com/office/drawing/2014/main" id="{BA17609F-B190-4984-9369-C07A1F51A03B}"/>
              </a:ext>
            </a:extLst>
          </p:cNvPr>
          <p:cNvSpPr txBox="1">
            <a:spLocks noChangeArrowheads="1"/>
          </p:cNvSpPr>
          <p:nvPr/>
        </p:nvSpPr>
        <p:spPr bwMode="auto">
          <a:xfrm>
            <a:off x="468634" y="3356992"/>
            <a:ext cx="8351838" cy="55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50000"/>
              </a:lnSpc>
              <a:spcBef>
                <a:spcPts val="600"/>
              </a:spcBef>
            </a:pPr>
            <a:r>
              <a:rPr lang="zh-CN" altLang="en-US" sz="2300" b="1" dirty="0">
                <a:solidFill>
                  <a:srgbClr val="FFC000"/>
                </a:solidFill>
                <a:latin typeface="Times New Roman" panose="02020603050405020304" pitchFamily="18" charset="0"/>
                <a:cs typeface="Times New Roman" panose="02020603050405020304" pitchFamily="18" charset="0"/>
              </a:rPr>
              <a:t>第三类：</a:t>
            </a:r>
            <a:r>
              <a:rPr lang="zh-CN" altLang="en-US" sz="2300" b="1" dirty="0">
                <a:latin typeface="Times New Roman" panose="02020603050405020304" pitchFamily="18" charset="0"/>
                <a:cs typeface="Times New Roman" panose="02020603050405020304" pitchFamily="18" charset="0"/>
              </a:rPr>
              <a:t>掺杂光纤放大器；</a:t>
            </a:r>
          </a:p>
        </p:txBody>
      </p:sp>
      <p:sp>
        <p:nvSpPr>
          <p:cNvPr id="9" name="矩形: 圆角 8">
            <a:extLst>
              <a:ext uri="{FF2B5EF4-FFF2-40B4-BE49-F238E27FC236}">
                <a16:creationId xmlns:a16="http://schemas.microsoft.com/office/drawing/2014/main" id="{171BB1E8-0FDD-4E2E-AD03-C78A28F4FF22}"/>
              </a:ext>
            </a:extLst>
          </p:cNvPr>
          <p:cNvSpPr/>
          <p:nvPr/>
        </p:nvSpPr>
        <p:spPr>
          <a:xfrm>
            <a:off x="971599" y="4758243"/>
            <a:ext cx="1944215" cy="830997"/>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48365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additive="base">
                                        <p:cTn id="34" dur="500" fill="hold"/>
                                        <p:tgtEl>
                                          <p:spTgt spid="18"/>
                                        </p:tgtEl>
                                        <p:attrNameLst>
                                          <p:attrName>ppt_x</p:attrName>
                                        </p:attrNameLst>
                                      </p:cBhvr>
                                      <p:tavLst>
                                        <p:tav tm="0">
                                          <p:val>
                                            <p:strVal val="#ppt_x"/>
                                          </p:val>
                                        </p:tav>
                                        <p:tav tm="100000">
                                          <p:val>
                                            <p:strVal val="#ppt_x"/>
                                          </p:val>
                                        </p:tav>
                                      </p:tavLst>
                                    </p:anim>
                                    <p:anim calcmode="lin" valueType="num">
                                      <p:cBhvr additive="base">
                                        <p:cTn id="35"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additive="base">
                                        <p:cTn id="40" dur="500" fill="hold"/>
                                        <p:tgtEl>
                                          <p:spTgt spid="7"/>
                                        </p:tgtEl>
                                        <p:attrNameLst>
                                          <p:attrName>ppt_x</p:attrName>
                                        </p:attrNameLst>
                                      </p:cBhvr>
                                      <p:tavLst>
                                        <p:tav tm="0">
                                          <p:val>
                                            <p:strVal val="#ppt_x"/>
                                          </p:val>
                                        </p:tav>
                                        <p:tav tm="100000">
                                          <p:val>
                                            <p:strVal val="#ppt_x"/>
                                          </p:val>
                                        </p:tav>
                                      </p:tavLst>
                                    </p:anim>
                                    <p:anim calcmode="lin" valueType="num">
                                      <p:cBhvr additive="base">
                                        <p:cTn id="41" dur="500" fill="hold"/>
                                        <p:tgtEl>
                                          <p:spTgt spid="7"/>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 calcmode="lin" valueType="num">
                                      <p:cBhvr additive="base">
                                        <p:cTn id="44" dur="500" fill="hold"/>
                                        <p:tgtEl>
                                          <p:spTgt spid="8"/>
                                        </p:tgtEl>
                                        <p:attrNameLst>
                                          <p:attrName>ppt_x</p:attrName>
                                        </p:attrNameLst>
                                      </p:cBhvr>
                                      <p:tavLst>
                                        <p:tav tm="0">
                                          <p:val>
                                            <p:strVal val="#ppt_x"/>
                                          </p:val>
                                        </p:tav>
                                        <p:tav tm="100000">
                                          <p:val>
                                            <p:strVal val="#ppt_x"/>
                                          </p:val>
                                        </p:tav>
                                      </p:tavLst>
                                    </p:anim>
                                    <p:anim calcmode="lin" valueType="num">
                                      <p:cBhvr additive="base">
                                        <p:cTn id="45" dur="500" fill="hold"/>
                                        <p:tgtEl>
                                          <p:spTgt spid="8"/>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additive="base">
                                        <p:cTn id="48" dur="500" fill="hold"/>
                                        <p:tgtEl>
                                          <p:spTgt spid="5"/>
                                        </p:tgtEl>
                                        <p:attrNameLst>
                                          <p:attrName>ppt_x</p:attrName>
                                        </p:attrNameLst>
                                      </p:cBhvr>
                                      <p:tavLst>
                                        <p:tav tm="0">
                                          <p:val>
                                            <p:strVal val="#ppt_x"/>
                                          </p:val>
                                        </p:tav>
                                        <p:tav tm="100000">
                                          <p:val>
                                            <p:strVal val="#ppt_x"/>
                                          </p:val>
                                        </p:tav>
                                      </p:tavLst>
                                    </p:anim>
                                    <p:anim calcmode="lin" valueType="num">
                                      <p:cBhvr additive="base">
                                        <p:cTn id="4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additive="base">
                                        <p:cTn id="54" dur="500" fill="hold"/>
                                        <p:tgtEl>
                                          <p:spTgt spid="10"/>
                                        </p:tgtEl>
                                        <p:attrNameLst>
                                          <p:attrName>ppt_x</p:attrName>
                                        </p:attrNameLst>
                                      </p:cBhvr>
                                      <p:tavLst>
                                        <p:tav tm="0">
                                          <p:val>
                                            <p:strVal val="#ppt_x"/>
                                          </p:val>
                                        </p:tav>
                                        <p:tav tm="100000">
                                          <p:val>
                                            <p:strVal val="#ppt_x"/>
                                          </p:val>
                                        </p:tav>
                                      </p:tavLst>
                                    </p:anim>
                                    <p:anim calcmode="lin" valueType="num">
                                      <p:cBhvr additive="base">
                                        <p:cTn id="55" dur="500" fill="hold"/>
                                        <p:tgtEl>
                                          <p:spTgt spid="10"/>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 calcmode="lin" valueType="num">
                                      <p:cBhvr additive="base">
                                        <p:cTn id="58" dur="500" fill="hold"/>
                                        <p:tgtEl>
                                          <p:spTgt spid="13"/>
                                        </p:tgtEl>
                                        <p:attrNameLst>
                                          <p:attrName>ppt_x</p:attrName>
                                        </p:attrNameLst>
                                      </p:cBhvr>
                                      <p:tavLst>
                                        <p:tav tm="0">
                                          <p:val>
                                            <p:strVal val="#ppt_x"/>
                                          </p:val>
                                        </p:tav>
                                        <p:tav tm="100000">
                                          <p:val>
                                            <p:strVal val="#ppt_x"/>
                                          </p:val>
                                        </p:tav>
                                      </p:tavLst>
                                    </p:anim>
                                    <p:anim calcmode="lin" valueType="num">
                                      <p:cBhvr additive="base">
                                        <p:cTn id="5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fade">
                                      <p:cBhvr>
                                        <p:cTn id="64" dur="1000"/>
                                        <p:tgtEl>
                                          <p:spTgt spid="11"/>
                                        </p:tgtEl>
                                      </p:cBhvr>
                                    </p:animEffect>
                                    <p:anim calcmode="lin" valueType="num">
                                      <p:cBhvr>
                                        <p:cTn id="65" dur="1000" fill="hold"/>
                                        <p:tgtEl>
                                          <p:spTgt spid="11"/>
                                        </p:tgtEl>
                                        <p:attrNameLst>
                                          <p:attrName>ppt_x</p:attrName>
                                        </p:attrNameLst>
                                      </p:cBhvr>
                                      <p:tavLst>
                                        <p:tav tm="0">
                                          <p:val>
                                            <p:strVal val="#ppt_x"/>
                                          </p:val>
                                        </p:tav>
                                        <p:tav tm="100000">
                                          <p:val>
                                            <p:strVal val="#ppt_x"/>
                                          </p:val>
                                        </p:tav>
                                      </p:tavLst>
                                    </p:anim>
                                    <p:anim calcmode="lin" valueType="num">
                                      <p:cBhvr>
                                        <p:cTn id="66" dur="1000" fill="hold"/>
                                        <p:tgtEl>
                                          <p:spTgt spid="11"/>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fade">
                                      <p:cBhvr>
                                        <p:cTn id="69" dur="1000"/>
                                        <p:tgtEl>
                                          <p:spTgt spid="14"/>
                                        </p:tgtEl>
                                      </p:cBhvr>
                                    </p:animEffect>
                                    <p:anim calcmode="lin" valueType="num">
                                      <p:cBhvr>
                                        <p:cTn id="70" dur="1000" fill="hold"/>
                                        <p:tgtEl>
                                          <p:spTgt spid="14"/>
                                        </p:tgtEl>
                                        <p:attrNameLst>
                                          <p:attrName>ppt_x</p:attrName>
                                        </p:attrNameLst>
                                      </p:cBhvr>
                                      <p:tavLst>
                                        <p:tav tm="0">
                                          <p:val>
                                            <p:strVal val="#ppt_x"/>
                                          </p:val>
                                        </p:tav>
                                        <p:tav tm="100000">
                                          <p:val>
                                            <p:strVal val="#ppt_x"/>
                                          </p:val>
                                        </p:tav>
                                      </p:tavLst>
                                    </p:anim>
                                    <p:anim calcmode="lin" valueType="num">
                                      <p:cBhvr>
                                        <p:cTn id="7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3" grpId="0"/>
      <p:bldP spid="7" grpId="0" animBg="1"/>
      <p:bldP spid="5" grpId="0"/>
      <p:bldP spid="10" grpId="0"/>
      <p:bldP spid="11" grpId="0"/>
      <p:bldP spid="8" grpId="0"/>
      <p:bldP spid="13" grpId="0"/>
      <p:bldP spid="14" grpId="0"/>
      <p:bldP spid="16" grpId="0"/>
      <p:bldP spid="17" grpId="0"/>
      <p:bldP spid="18" grpId="0"/>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323528" y="3791818"/>
            <a:ext cx="8496944" cy="925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30000"/>
              </a:lnSpc>
            </a:pPr>
            <a:r>
              <a:rPr lang="en-US" altLang="zh-CN" sz="2200" b="1" dirty="0">
                <a:latin typeface="Times New Roman" panose="02020603050405020304" pitchFamily="18" charset="0"/>
                <a:cs typeface="Times New Roman" panose="02020603050405020304" pitchFamily="18" charset="0"/>
              </a:rPr>
              <a:t>◆ </a:t>
            </a:r>
            <a:r>
              <a:rPr lang="zh-CN" altLang="en-US" sz="2200" b="1" dirty="0">
                <a:solidFill>
                  <a:srgbClr val="FFC000"/>
                </a:solidFill>
                <a:latin typeface="Times New Roman" panose="02020603050405020304" pitchFamily="18" charset="0"/>
                <a:cs typeface="Times New Roman" panose="02020603050405020304" pitchFamily="18" charset="0"/>
              </a:rPr>
              <a:t>光纤参量放大器</a:t>
            </a:r>
            <a:r>
              <a:rPr lang="en-US" altLang="zh-CN" sz="2200" b="1" dirty="0">
                <a:solidFill>
                  <a:srgbClr val="FFC000"/>
                </a:solidFill>
                <a:latin typeface="Times New Roman" panose="02020603050405020304" pitchFamily="18" charset="0"/>
                <a:cs typeface="Times New Roman" panose="02020603050405020304" pitchFamily="18" charset="0"/>
              </a:rPr>
              <a:t>(</a:t>
            </a:r>
            <a:r>
              <a:rPr lang="en-US" altLang="zh-CN" sz="2200" b="1" i="1" dirty="0">
                <a:solidFill>
                  <a:srgbClr val="FFC000"/>
                </a:solidFill>
                <a:latin typeface="Times New Roman" panose="02020603050405020304" pitchFamily="18" charset="0"/>
                <a:cs typeface="Times New Roman" panose="02020603050405020304" pitchFamily="18" charset="0"/>
              </a:rPr>
              <a:t>FPA</a:t>
            </a:r>
            <a:r>
              <a:rPr lang="en-US" altLang="zh-CN" sz="2200" b="1" dirty="0">
                <a:solidFill>
                  <a:srgbClr val="FFC000"/>
                </a:solidFill>
                <a:latin typeface="Times New Roman" panose="02020603050405020304" pitchFamily="18" charset="0"/>
                <a:cs typeface="Times New Roman" panose="02020603050405020304" pitchFamily="18" charset="0"/>
              </a:rPr>
              <a:t>): </a:t>
            </a:r>
            <a:r>
              <a:rPr lang="zh-CN" altLang="en-US" sz="2200" b="1" dirty="0">
                <a:latin typeface="Times New Roman" panose="02020603050405020304" pitchFamily="18" charset="0"/>
                <a:cs typeface="Times New Roman" panose="02020603050405020304" pitchFamily="18" charset="0"/>
              </a:rPr>
              <a:t>利用光纤的被动作用，依靠</a:t>
            </a:r>
            <a:r>
              <a:rPr lang="zh-CN" altLang="en-US" sz="2200" b="1" dirty="0">
                <a:solidFill>
                  <a:srgbClr val="FFC000"/>
                </a:solidFill>
                <a:latin typeface="Times New Roman" panose="02020603050405020304" pitchFamily="18" charset="0"/>
                <a:cs typeface="Times New Roman" panose="02020603050405020304" pitchFamily="18" charset="0"/>
              </a:rPr>
              <a:t>束缚电子的非线性响应</a:t>
            </a:r>
            <a:r>
              <a:rPr lang="zh-CN" altLang="en-US" sz="2200" b="1" dirty="0">
                <a:solidFill>
                  <a:srgbClr val="FF0000"/>
                </a:solidFill>
                <a:latin typeface="Times New Roman" panose="02020603050405020304" pitchFamily="18" charset="0"/>
                <a:cs typeface="Times New Roman" panose="02020603050405020304" pitchFamily="18" charset="0"/>
              </a:rPr>
              <a:t> </a:t>
            </a:r>
            <a:r>
              <a:rPr lang="en-US" altLang="zh-CN" sz="2200" b="1" dirty="0">
                <a:latin typeface="Times New Roman" panose="02020603050405020304" pitchFamily="18" charset="0"/>
                <a:cs typeface="Times New Roman" panose="02020603050405020304" pitchFamily="18" charset="0"/>
              </a:rPr>
              <a:t>(</a:t>
            </a:r>
            <a:r>
              <a:rPr lang="zh-CN" altLang="en-US" sz="2200" b="1" i="1" dirty="0">
                <a:solidFill>
                  <a:srgbClr val="FFC000"/>
                </a:solidFill>
                <a:latin typeface="Times New Roman" panose="02020603050405020304" pitchFamily="18" charset="0"/>
                <a:cs typeface="Times New Roman" panose="02020603050405020304" pitchFamily="18" charset="0"/>
              </a:rPr>
              <a:t>四波混频，</a:t>
            </a:r>
            <a:r>
              <a:rPr lang="en-US" altLang="zh-CN" sz="2200" b="1" i="1" dirty="0">
                <a:solidFill>
                  <a:srgbClr val="FFC000"/>
                </a:solidFill>
                <a:latin typeface="Times New Roman" panose="02020603050405020304" pitchFamily="18" charset="0"/>
                <a:cs typeface="Times New Roman" panose="02020603050405020304" pitchFamily="18" charset="0"/>
              </a:rPr>
              <a:t>FWM</a:t>
            </a: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产生的参量过程，实现光信号的放大。</a:t>
            </a:r>
          </a:p>
        </p:txBody>
      </p:sp>
      <p:sp>
        <p:nvSpPr>
          <p:cNvPr id="78851" name="Text Box 3"/>
          <p:cNvSpPr txBox="1">
            <a:spLocks noChangeArrowheads="1"/>
          </p:cNvSpPr>
          <p:nvPr/>
        </p:nvSpPr>
        <p:spPr bwMode="auto">
          <a:xfrm>
            <a:off x="251520" y="1055514"/>
            <a:ext cx="8568952" cy="1365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30000"/>
              </a:lnSpc>
            </a:pPr>
            <a:r>
              <a:rPr lang="en-US" altLang="zh-CN" sz="2200" b="1" dirty="0">
                <a:latin typeface="Times New Roman" panose="02020603050405020304" pitchFamily="18" charset="0"/>
                <a:cs typeface="Times New Roman" panose="02020603050405020304" pitchFamily="18" charset="0"/>
              </a:rPr>
              <a:t>◆ </a:t>
            </a:r>
            <a:r>
              <a:rPr lang="zh-CN" altLang="en-US" sz="2200" b="1" dirty="0">
                <a:solidFill>
                  <a:srgbClr val="FFC000"/>
                </a:solidFill>
                <a:latin typeface="Times New Roman" panose="02020603050405020304" pitchFamily="18" charset="0"/>
                <a:cs typeface="Times New Roman" panose="02020603050405020304" pitchFamily="18" charset="0"/>
              </a:rPr>
              <a:t>光纤拉曼放大器</a:t>
            </a:r>
            <a:r>
              <a:rPr lang="en-US" altLang="zh-CN" sz="2200" b="1" dirty="0">
                <a:solidFill>
                  <a:srgbClr val="FFC000"/>
                </a:solidFill>
                <a:latin typeface="Times New Roman" panose="02020603050405020304" pitchFamily="18" charset="0"/>
                <a:cs typeface="Times New Roman" panose="02020603050405020304" pitchFamily="18" charset="0"/>
              </a:rPr>
              <a:t>(</a:t>
            </a:r>
            <a:r>
              <a:rPr lang="en-US" altLang="zh-CN" sz="2200" b="1" i="1" dirty="0">
                <a:solidFill>
                  <a:srgbClr val="FFC000"/>
                </a:solidFill>
                <a:latin typeface="Times New Roman" panose="02020603050405020304" pitchFamily="18" charset="0"/>
                <a:cs typeface="Times New Roman" panose="02020603050405020304" pitchFamily="18" charset="0"/>
              </a:rPr>
              <a:t>FRA</a:t>
            </a:r>
            <a:r>
              <a:rPr lang="en-US" altLang="zh-CN" sz="2200" b="1" dirty="0">
                <a:solidFill>
                  <a:srgbClr val="FFC000"/>
                </a:solidFill>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和</a:t>
            </a:r>
            <a:r>
              <a:rPr lang="zh-CN" altLang="en-US" sz="2200" b="1" dirty="0">
                <a:solidFill>
                  <a:srgbClr val="FFC000"/>
                </a:solidFill>
                <a:latin typeface="Times New Roman" panose="02020603050405020304" pitchFamily="18" charset="0"/>
                <a:cs typeface="Times New Roman" panose="02020603050405020304" pitchFamily="18" charset="0"/>
              </a:rPr>
              <a:t>光纤布里渊放大器</a:t>
            </a:r>
            <a:r>
              <a:rPr lang="en-US" altLang="zh-CN" sz="2200" b="1" dirty="0">
                <a:solidFill>
                  <a:srgbClr val="FFC000"/>
                </a:solidFill>
                <a:latin typeface="Times New Roman" panose="02020603050405020304" pitchFamily="18" charset="0"/>
                <a:cs typeface="Times New Roman" panose="02020603050405020304" pitchFamily="18" charset="0"/>
              </a:rPr>
              <a:t>(</a:t>
            </a:r>
            <a:r>
              <a:rPr lang="en-US" altLang="zh-CN" sz="2200" b="1" i="1" dirty="0">
                <a:solidFill>
                  <a:srgbClr val="FFC000"/>
                </a:solidFill>
                <a:latin typeface="Times New Roman" panose="02020603050405020304" pitchFamily="18" charset="0"/>
                <a:cs typeface="Times New Roman" panose="02020603050405020304" pitchFamily="18" charset="0"/>
              </a:rPr>
              <a:t>FBA</a:t>
            </a:r>
            <a:r>
              <a:rPr lang="en-US" altLang="zh-CN" sz="2200" b="1" dirty="0">
                <a:solidFill>
                  <a:srgbClr val="FFC000"/>
                </a:solidFill>
                <a:latin typeface="Times New Roman" panose="02020603050405020304" pitchFamily="18" charset="0"/>
                <a:cs typeface="Times New Roman" panose="02020603050405020304" pitchFamily="18" charset="0"/>
              </a:rPr>
              <a:t>): </a:t>
            </a:r>
            <a:r>
              <a:rPr lang="zh-CN" altLang="en-US" sz="2200" b="1" dirty="0">
                <a:latin typeface="Times New Roman" panose="02020603050405020304" pitchFamily="18" charset="0"/>
                <a:cs typeface="Times New Roman" panose="02020603050405020304" pitchFamily="18" charset="0"/>
              </a:rPr>
              <a:t>利用所谓</a:t>
            </a:r>
            <a:r>
              <a:rPr lang="zh-CN" altLang="en-US" sz="2200" b="1" dirty="0">
                <a:solidFill>
                  <a:srgbClr val="FFC000"/>
                </a:solidFill>
                <a:latin typeface="Times New Roman" panose="02020603050405020304" pitchFamily="18" charset="0"/>
                <a:cs typeface="Times New Roman" panose="02020603050405020304" pitchFamily="18" charset="0"/>
              </a:rPr>
              <a:t>受激拉曼</a:t>
            </a:r>
            <a:r>
              <a:rPr lang="zh-CN" altLang="en-US" sz="2200" b="1" dirty="0">
                <a:latin typeface="Times New Roman" panose="02020603050405020304" pitchFamily="18" charset="0"/>
                <a:cs typeface="Times New Roman" panose="02020603050405020304" pitchFamily="18" charset="0"/>
              </a:rPr>
              <a:t>和</a:t>
            </a:r>
            <a:r>
              <a:rPr lang="zh-CN" altLang="en-US" sz="2200" b="1" dirty="0">
                <a:solidFill>
                  <a:srgbClr val="FFC000"/>
                </a:solidFill>
                <a:latin typeface="Times New Roman" panose="02020603050405020304" pitchFamily="18" charset="0"/>
                <a:cs typeface="Times New Roman" panose="02020603050405020304" pitchFamily="18" charset="0"/>
              </a:rPr>
              <a:t>受激布里渊散射</a:t>
            </a:r>
            <a:r>
              <a:rPr lang="zh-CN" altLang="en-US" sz="2200" b="1" dirty="0">
                <a:latin typeface="Times New Roman" panose="02020603050405020304" pitchFamily="18" charset="0"/>
                <a:cs typeface="Times New Roman" panose="02020603050405020304" pitchFamily="18" charset="0"/>
              </a:rPr>
              <a:t>两种非线性和非弹性散射过程，是石英光纤固有的现象；</a:t>
            </a:r>
            <a:endParaRPr lang="en-US" altLang="zh-CN" sz="2200" b="1" dirty="0">
              <a:latin typeface="Times New Roman" panose="02020603050405020304" pitchFamily="18" charset="0"/>
              <a:cs typeface="Times New Roman" panose="02020603050405020304" pitchFamily="18" charset="0"/>
            </a:endParaRPr>
          </a:p>
        </p:txBody>
      </p:sp>
      <p:sp>
        <p:nvSpPr>
          <p:cNvPr id="78852" name="Rectangle 4"/>
          <p:cNvSpPr>
            <a:spLocks noChangeArrowheads="1"/>
          </p:cNvSpPr>
          <p:nvPr/>
        </p:nvSpPr>
        <p:spPr bwMode="auto">
          <a:xfrm>
            <a:off x="1331913" y="4437063"/>
            <a:ext cx="4968875" cy="504825"/>
          </a:xfrm>
          <a:prstGeom prst="rect">
            <a:avLst/>
          </a:prstGeom>
          <a:noFill/>
          <a:ln>
            <a:noFill/>
          </a:ln>
          <a:effectLst/>
          <a:extLst>
            <a:ext uri="{909E8E84-426E-40DD-AFC4-6F175D3DCCD1}">
              <a14:hiddenFill xmlns:a14="http://schemas.microsoft.com/office/drawing/2010/main">
                <a:solidFill>
                  <a:schemeClr val="accent1">
                    <a:alpha val="3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灯片编号占位符 1">
            <a:extLst>
              <a:ext uri="{FF2B5EF4-FFF2-40B4-BE49-F238E27FC236}">
                <a16:creationId xmlns:a16="http://schemas.microsoft.com/office/drawing/2014/main" id="{A4B88565-AB5F-4A22-B5B6-D2830C8B1D40}"/>
              </a:ext>
            </a:extLst>
          </p:cNvPr>
          <p:cNvSpPr>
            <a:spLocks noGrp="1"/>
          </p:cNvSpPr>
          <p:nvPr>
            <p:ph type="sldNum" sz="quarter" idx="12"/>
          </p:nvPr>
        </p:nvSpPr>
        <p:spPr/>
        <p:txBody>
          <a:bodyPr/>
          <a:lstStyle/>
          <a:p>
            <a:fld id="{530C7529-6778-48DA-B0AC-E81A47C3F9B3}" type="slidenum">
              <a:rPr lang="en-US" altLang="zh-CN" smtClean="0"/>
              <a:pPr/>
              <a:t>9</a:t>
            </a:fld>
            <a:endParaRPr lang="en-US" altLang="zh-CN"/>
          </a:p>
        </p:txBody>
      </p:sp>
      <p:sp>
        <p:nvSpPr>
          <p:cNvPr id="3" name="矩形 2">
            <a:extLst>
              <a:ext uri="{FF2B5EF4-FFF2-40B4-BE49-F238E27FC236}">
                <a16:creationId xmlns:a16="http://schemas.microsoft.com/office/drawing/2014/main" id="{9374E13B-BB98-4DE7-B891-30DDB1A508A7}"/>
              </a:ext>
            </a:extLst>
          </p:cNvPr>
          <p:cNvSpPr/>
          <p:nvPr/>
        </p:nvSpPr>
        <p:spPr>
          <a:xfrm>
            <a:off x="35496" y="202116"/>
            <a:ext cx="3645550" cy="706604"/>
          </a:xfrm>
          <a:prstGeom prst="rect">
            <a:avLst/>
          </a:prstGeom>
        </p:spPr>
        <p:txBody>
          <a:bodyPr wrap="none">
            <a:spAutoFit/>
          </a:bodyPr>
          <a:lstStyle/>
          <a:p>
            <a:pPr algn="just">
              <a:lnSpc>
                <a:spcPct val="180000"/>
              </a:lnSpc>
              <a:spcBef>
                <a:spcPct val="50000"/>
              </a:spcBef>
            </a:pPr>
            <a:r>
              <a:rPr lang="zh-CN" altLang="en-US" sz="2600" b="1" dirty="0">
                <a:solidFill>
                  <a:srgbClr val="FFFF00"/>
                </a:solidFill>
                <a:latin typeface="Times New Roman" panose="02020603050405020304" pitchFamily="18" charset="0"/>
                <a:cs typeface="Times New Roman" panose="02020603050405020304" pitchFamily="18" charset="0"/>
              </a:rPr>
              <a:t>光纤放大器的工作原理</a:t>
            </a:r>
            <a:r>
              <a:rPr lang="en-US" altLang="zh-CN" sz="2600" b="1" dirty="0">
                <a:solidFill>
                  <a:srgbClr val="FFFF00"/>
                </a:solidFill>
                <a:latin typeface="Times New Roman" panose="02020603050405020304" pitchFamily="18" charset="0"/>
                <a:cs typeface="Times New Roman" panose="02020603050405020304" pitchFamily="18" charset="0"/>
              </a:rPr>
              <a:t>:</a:t>
            </a:r>
          </a:p>
        </p:txBody>
      </p:sp>
      <p:cxnSp>
        <p:nvCxnSpPr>
          <p:cNvPr id="7" name="直接连接符 6">
            <a:extLst>
              <a:ext uri="{FF2B5EF4-FFF2-40B4-BE49-F238E27FC236}">
                <a16:creationId xmlns:a16="http://schemas.microsoft.com/office/drawing/2014/main" id="{0E1314B7-FAA9-436C-B252-F074EBFC737F}"/>
              </a:ext>
            </a:extLst>
          </p:cNvPr>
          <p:cNvCxnSpPr/>
          <p:nvPr/>
        </p:nvCxnSpPr>
        <p:spPr>
          <a:xfrm>
            <a:off x="139144" y="850188"/>
            <a:ext cx="342000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8" name="Text Box 3">
            <a:extLst>
              <a:ext uri="{FF2B5EF4-FFF2-40B4-BE49-F238E27FC236}">
                <a16:creationId xmlns:a16="http://schemas.microsoft.com/office/drawing/2014/main" id="{5BF02661-5A57-4B07-9141-9F8447F5A572}"/>
              </a:ext>
            </a:extLst>
          </p:cNvPr>
          <p:cNvSpPr txBox="1">
            <a:spLocks noChangeArrowheads="1"/>
          </p:cNvSpPr>
          <p:nvPr/>
        </p:nvSpPr>
        <p:spPr bwMode="auto">
          <a:xfrm>
            <a:off x="745424" y="2564904"/>
            <a:ext cx="8003040" cy="830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0000"/>
              </a:lnSpc>
            </a:pPr>
            <a:r>
              <a:rPr lang="zh-CN" altLang="en-US" sz="2100" b="1" dirty="0">
                <a:latin typeface="Times New Roman" panose="02020603050405020304" pitchFamily="18" charset="0"/>
                <a:cs typeface="Times New Roman" panose="02020603050405020304" pitchFamily="18" charset="0"/>
              </a:rPr>
              <a:t>作为非线性介质的光纤，通过</a:t>
            </a:r>
            <a:r>
              <a:rPr lang="zh-CN" altLang="en-US" sz="2100" b="1" dirty="0">
                <a:solidFill>
                  <a:srgbClr val="FFC000"/>
                </a:solidFill>
                <a:latin typeface="Times New Roman" panose="02020603050405020304" pitchFamily="18" charset="0"/>
                <a:cs typeface="Times New Roman" panose="02020603050405020304" pitchFamily="18" charset="0"/>
              </a:rPr>
              <a:t>分子振动</a:t>
            </a:r>
            <a:r>
              <a:rPr lang="zh-CN" altLang="en-US" sz="2100" b="1" dirty="0">
                <a:latin typeface="Times New Roman" panose="02020603050405020304" pitchFamily="18" charset="0"/>
                <a:cs typeface="Times New Roman" panose="02020603050405020304" pitchFamily="18" charset="0"/>
              </a:rPr>
              <a:t>和</a:t>
            </a:r>
            <a:r>
              <a:rPr lang="zh-CN" altLang="en-US" sz="2100" b="1" dirty="0">
                <a:solidFill>
                  <a:srgbClr val="FFC000"/>
                </a:solidFill>
                <a:latin typeface="Times New Roman" panose="02020603050405020304" pitchFamily="18" charset="0"/>
                <a:cs typeface="Times New Roman" panose="02020603050405020304" pitchFamily="18" charset="0"/>
              </a:rPr>
              <a:t>声学声子</a:t>
            </a:r>
            <a:r>
              <a:rPr lang="zh-CN" altLang="en-US" sz="2100" b="1" dirty="0">
                <a:latin typeface="Times New Roman" panose="02020603050405020304" pitchFamily="18" charset="0"/>
                <a:cs typeface="Times New Roman" panose="02020603050405020304" pitchFamily="18" charset="0"/>
              </a:rPr>
              <a:t>的参与，起着主动的作用；   </a:t>
            </a:r>
            <a:endParaRPr lang="zh-CN" altLang="en-US" sz="2100" dirty="0">
              <a:latin typeface="Times New Roman" panose="02020603050405020304" pitchFamily="18" charset="0"/>
              <a:cs typeface="Times New Roman" panose="02020603050405020304" pitchFamily="18" charset="0"/>
            </a:endParaRPr>
          </a:p>
        </p:txBody>
      </p:sp>
      <p:sp>
        <p:nvSpPr>
          <p:cNvPr id="4" name="星形: 四角 3">
            <a:extLst>
              <a:ext uri="{FF2B5EF4-FFF2-40B4-BE49-F238E27FC236}">
                <a16:creationId xmlns:a16="http://schemas.microsoft.com/office/drawing/2014/main" id="{07BE5BBA-8CD5-4A50-9475-A1D86CF623C6}"/>
              </a:ext>
            </a:extLst>
          </p:cNvPr>
          <p:cNvSpPr/>
          <p:nvPr/>
        </p:nvSpPr>
        <p:spPr>
          <a:xfrm>
            <a:off x="323528" y="2613649"/>
            <a:ext cx="432048" cy="360040"/>
          </a:xfrm>
          <a:prstGeom prst="star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8850"/>
                                        </p:tgtEl>
                                        <p:attrNameLst>
                                          <p:attrName>style.visibility</p:attrName>
                                        </p:attrNameLst>
                                      </p:cBhvr>
                                      <p:to>
                                        <p:strVal val="visible"/>
                                      </p:to>
                                    </p:set>
                                    <p:animEffect transition="in" filter="fade">
                                      <p:cBhvr>
                                        <p:cTn id="17" dur="1000"/>
                                        <p:tgtEl>
                                          <p:spTgt spid="78850"/>
                                        </p:tgtEl>
                                      </p:cBhvr>
                                    </p:animEffect>
                                    <p:anim calcmode="lin" valueType="num">
                                      <p:cBhvr>
                                        <p:cTn id="18" dur="1000" fill="hold"/>
                                        <p:tgtEl>
                                          <p:spTgt spid="78850"/>
                                        </p:tgtEl>
                                        <p:attrNameLst>
                                          <p:attrName>ppt_x</p:attrName>
                                        </p:attrNameLst>
                                      </p:cBhvr>
                                      <p:tavLst>
                                        <p:tav tm="0">
                                          <p:val>
                                            <p:strVal val="#ppt_x"/>
                                          </p:val>
                                        </p:tav>
                                        <p:tav tm="100000">
                                          <p:val>
                                            <p:strVal val="#ppt_x"/>
                                          </p:val>
                                        </p:tav>
                                      </p:tavLst>
                                    </p:anim>
                                    <p:anim calcmode="lin" valueType="num">
                                      <p:cBhvr>
                                        <p:cTn id="19" dur="1000" fill="hold"/>
                                        <p:tgtEl>
                                          <p:spTgt spid="788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p:bldP spid="8" grpId="0"/>
      <p:bldP spid="4" grpId="0" animBg="1"/>
    </p:bldLst>
  </p:timing>
</p:sld>
</file>

<file path=ppt/theme/theme1.xml><?xml version="1.0" encoding="utf-8"?>
<a:theme xmlns:a="http://schemas.openxmlformats.org/drawingml/2006/main" name="Orbit">
  <a:themeElements>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fontScheme name="Orbit">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Orbit</Template>
  <TotalTime>2896</TotalTime>
  <Words>3814</Words>
  <Application>Microsoft Office PowerPoint</Application>
  <PresentationFormat>全屏显示(4:3)</PresentationFormat>
  <Paragraphs>391</Paragraphs>
  <Slides>37</Slides>
  <Notes>34</Notes>
  <HiddenSlides>1</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3</vt:i4>
      </vt:variant>
      <vt:variant>
        <vt:lpstr>幻灯片标题</vt:lpstr>
      </vt:variant>
      <vt:variant>
        <vt:i4>37</vt:i4>
      </vt:variant>
    </vt:vector>
  </HeadingPairs>
  <TitlesOfParts>
    <vt:vector size="47" baseType="lpstr">
      <vt:lpstr>等线</vt:lpstr>
      <vt:lpstr>宋体</vt:lpstr>
      <vt:lpstr>Arial</vt:lpstr>
      <vt:lpstr>Cambria Math</vt:lpstr>
      <vt:lpstr>Times New Roman</vt:lpstr>
      <vt:lpstr>Wingdings</vt:lpstr>
      <vt:lpstr>Orbit</vt:lpstr>
      <vt:lpstr>Photo Editor 照片</vt:lpstr>
      <vt:lpstr>Microsoft Drawing</vt:lpstr>
      <vt:lpstr>Msdraw</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Xie fan</cp:lastModifiedBy>
  <cp:revision>655</cp:revision>
  <dcterms:created xsi:type="dcterms:W3CDTF">2006-02-24T05:25:33Z</dcterms:created>
  <dcterms:modified xsi:type="dcterms:W3CDTF">2021-12-27T10:24:17Z</dcterms:modified>
</cp:coreProperties>
</file>