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  <p:sldMasterId id="2147483685" r:id="rId4"/>
  </p:sldMasterIdLst>
  <p:notesMasterIdLst>
    <p:notesMasterId r:id="rId6"/>
  </p:notesMasterIdLst>
  <p:sldIdLst>
    <p:sldId id="360" r:id="rId5"/>
    <p:sldId id="366" r:id="rId7"/>
    <p:sldId id="369" r:id="rId8"/>
    <p:sldId id="372" r:id="rId9"/>
    <p:sldId id="373" r:id="rId10"/>
    <p:sldId id="374" r:id="rId11"/>
    <p:sldId id="376" r:id="rId12"/>
    <p:sldId id="382" r:id="rId13"/>
    <p:sldId id="383" r:id="rId14"/>
    <p:sldId id="384" r:id="rId15"/>
    <p:sldId id="388" r:id="rId16"/>
    <p:sldId id="390" r:id="rId17"/>
    <p:sldId id="391" r:id="rId18"/>
    <p:sldId id="392" r:id="rId19"/>
    <p:sldId id="395" r:id="rId20"/>
    <p:sldId id="399" r:id="rId21"/>
    <p:sldId id="348" r:id="rId22"/>
    <p:sldId id="353" r:id="rId23"/>
    <p:sldId id="354" r:id="rId24"/>
    <p:sldId id="355" r:id="rId25"/>
    <p:sldId id="356" r:id="rId26"/>
    <p:sldId id="393" r:id="rId27"/>
    <p:sldId id="349" r:id="rId28"/>
    <p:sldId id="328" r:id="rId29"/>
    <p:sldId id="358" r:id="rId30"/>
    <p:sldId id="329" r:id="rId31"/>
    <p:sldId id="330" r:id="rId32"/>
    <p:sldId id="331" r:id="rId33"/>
    <p:sldId id="359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2" r:id="rId44"/>
    <p:sldId id="343" r:id="rId45"/>
    <p:sldId id="344" r:id="rId46"/>
    <p:sldId id="397" r:id="rId47"/>
    <p:sldId id="398" r:id="rId48"/>
    <p:sldId id="310" r:id="rId49"/>
    <p:sldId id="311" r:id="rId50"/>
    <p:sldId id="312" r:id="rId51"/>
    <p:sldId id="313" r:id="rId52"/>
    <p:sldId id="314" r:id="rId53"/>
    <p:sldId id="412" r:id="rId54"/>
    <p:sldId id="418" r:id="rId55"/>
    <p:sldId id="419" r:id="rId56"/>
    <p:sldId id="420" r:id="rId57"/>
    <p:sldId id="421" r:id="rId58"/>
    <p:sldId id="422" r:id="rId59"/>
    <p:sldId id="400" r:id="rId60"/>
    <p:sldId id="401" r:id="rId61"/>
    <p:sldId id="402" r:id="rId62"/>
    <p:sldId id="403" r:id="rId63"/>
    <p:sldId id="404" r:id="rId64"/>
    <p:sldId id="405" r:id="rId65"/>
    <p:sldId id="406" r:id="rId66"/>
    <p:sldId id="408" r:id="rId67"/>
    <p:sldId id="413" r:id="rId68"/>
    <p:sldId id="414" r:id="rId69"/>
    <p:sldId id="415" r:id="rId70"/>
    <p:sldId id="416" r:id="rId71"/>
    <p:sldId id="441" r:id="rId72"/>
    <p:sldId id="423" r:id="rId73"/>
    <p:sldId id="439" r:id="rId74"/>
    <p:sldId id="424" r:id="rId75"/>
    <p:sldId id="425" r:id="rId76"/>
    <p:sldId id="440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2" Type="http://schemas.openxmlformats.org/officeDocument/2006/relationships/tableStyles" Target="tableStyles.xml"/><Relationship Id="rId91" Type="http://schemas.openxmlformats.org/officeDocument/2006/relationships/viewProps" Target="viewProps.xml"/><Relationship Id="rId90" Type="http://schemas.openxmlformats.org/officeDocument/2006/relationships/presProps" Target="presProps.xml"/><Relationship Id="rId9" Type="http://schemas.openxmlformats.org/officeDocument/2006/relationships/slide" Target="slides/slide4.xml"/><Relationship Id="rId89" Type="http://schemas.openxmlformats.org/officeDocument/2006/relationships/slide" Target="slides/slide84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80" Type="http://schemas.openxmlformats.org/officeDocument/2006/relationships/slide" Target="slides/slide75.xml"/><Relationship Id="rId8" Type="http://schemas.openxmlformats.org/officeDocument/2006/relationships/slide" Target="slides/slide3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slide" Target="slides/slide2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49.wmf"/><Relationship Id="rId8" Type="http://schemas.openxmlformats.org/officeDocument/2006/relationships/image" Target="../media/image48.wmf"/><Relationship Id="rId7" Type="http://schemas.openxmlformats.org/officeDocument/2006/relationships/image" Target="../media/image47.wmf"/><Relationship Id="rId6" Type="http://schemas.openxmlformats.org/officeDocument/2006/relationships/image" Target="../media/image46.wmf"/><Relationship Id="rId5" Type="http://schemas.openxmlformats.org/officeDocument/2006/relationships/image" Target="../media/image41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0" Type="http://schemas.openxmlformats.org/officeDocument/2006/relationships/image" Target="../media/image50.wmf"/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3.wmf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79.wmf"/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1.vml.rels><?xml version="1.0" encoding="UTF-8" standalone="yes"?>
<Relationships xmlns="http://schemas.openxmlformats.org/package/2006/relationships"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6.wmf"/></Relationships>
</file>

<file path=ppt/drawings/_rels/vmlDrawing22.vml.rels><?xml version="1.0" encoding="UTF-8" standalone="yes"?>
<Relationships xmlns="http://schemas.openxmlformats.org/package/2006/relationships"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wmf"/></Relationships>
</file>

<file path=ppt/drawings/_rels/vmlDrawing3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3.wmf"/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3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3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3.wmf"/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3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0.wmf"/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3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6.wmf"/><Relationship Id="rId8" Type="http://schemas.openxmlformats.org/officeDocument/2006/relationships/image" Target="../media/image155.wmf"/><Relationship Id="rId7" Type="http://schemas.openxmlformats.org/officeDocument/2006/relationships/image" Target="../media/image154.w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1" Type="http://schemas.openxmlformats.org/officeDocument/2006/relationships/image" Target="../media/image144.wmf"/><Relationship Id="rId10" Type="http://schemas.openxmlformats.org/officeDocument/2006/relationships/image" Target="../media/image145.wmf"/><Relationship Id="rId1" Type="http://schemas.openxmlformats.org/officeDocument/2006/relationships/image" Target="../media/image147.wmf"/></Relationships>
</file>

<file path=ppt/drawings/_rels/vmlDrawing3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5.wmf"/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/Relationships>
</file>

<file path=ppt/drawings/_rels/vmlDrawing39.vml.rels><?xml version="1.0" encoding="UTF-8" standalone="yes"?>
<Relationships xmlns="http://schemas.openxmlformats.org/package/2006/relationships"><Relationship Id="rId5" Type="http://schemas.openxmlformats.org/officeDocument/2006/relationships/image" Target="../media/image188.wmf"/><Relationship Id="rId4" Type="http://schemas.openxmlformats.org/officeDocument/2006/relationships/image" Target="../media/image187.wmf"/><Relationship Id="rId3" Type="http://schemas.openxmlformats.org/officeDocument/2006/relationships/image" Target="../media/image186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3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4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wmf"/><Relationship Id="rId1" Type="http://schemas.openxmlformats.org/officeDocument/2006/relationships/image" Target="../media/image194.wmf"/></Relationships>
</file>

<file path=ppt/drawings/_rels/vmlDrawing44.vml.rels><?xml version="1.0" encoding="UTF-8" standalone="yes"?>
<Relationships xmlns="http://schemas.openxmlformats.org/package/2006/relationships"><Relationship Id="rId7" Type="http://schemas.openxmlformats.org/officeDocument/2006/relationships/image" Target="../media/image205.wmf"/><Relationship Id="rId6" Type="http://schemas.openxmlformats.org/officeDocument/2006/relationships/image" Target="../media/image204.wmf"/><Relationship Id="rId5" Type="http://schemas.openxmlformats.org/officeDocument/2006/relationships/image" Target="../media/image203.wmf"/><Relationship Id="rId4" Type="http://schemas.openxmlformats.org/officeDocument/2006/relationships/image" Target="../media/image181.wmf"/><Relationship Id="rId3" Type="http://schemas.openxmlformats.org/officeDocument/2006/relationships/image" Target="../media/image202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59E63-F310-419D-97D5-1A16C6E2E9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14C81-5042-4CD7-9DD8-31D389177A2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87525-08D9-4266-B838-50ACDD0B9080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48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8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3C10-D20A-4B01-B745-268073FA3CC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3C10-D20A-4B01-B745-268073FA3CC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3C10-D20A-4B01-B745-268073FA3CC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3C10-D20A-4B01-B745-268073FA3CC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 </a:t>
            </a:r>
            <a:endParaRPr lang="zh-CN" altLang="en-US" sz="1200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3C10-D20A-4B01-B745-268073FA3CC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 </a:t>
            </a:r>
            <a:endParaRPr lang="zh-CN" altLang="en-US" sz="1200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3C10-D20A-4B01-B745-268073FA3CC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latin typeface="宋体" panose="02010600030101010101" pitchFamily="2" charset="-122"/>
              </a:rPr>
              <a:t> 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3C10-D20A-4B01-B745-268073FA3CC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dirty="0" smtClean="0"/>
              <a:t> 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3C10-D20A-4B01-B745-268073FA3CC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1A423-409A-40D3-BD2F-41C3F7366D7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3C10-D20A-4B01-B745-268073FA3CC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/>
              <a:t>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3C10-D20A-4B01-B745-268073FA3CC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3C10-D20A-4B01-B745-268073FA3CC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/>
              <a:t> 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3C10-D20A-4B01-B745-268073FA3CC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3C10-D20A-4B01-B745-268073FA3CC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3C10-D20A-4B01-B745-268073FA3CC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3C10-D20A-4B01-B745-268073FA3CC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3C10-D20A-4B01-B745-268073FA3CC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 </a:t>
            </a:r>
            <a:endParaRPr lang="zh-CN" altLang="en-US" sz="1200" dirty="0" smtClean="0">
              <a:solidFill>
                <a:srgbClr val="FF0000"/>
              </a:solidFill>
              <a:ea typeface="楷体_GB2312" pitchFamily="1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3C10-D20A-4B01-B745-268073FA3CC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1A423-409A-40D3-BD2F-41C3F7366D7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1A423-409A-40D3-BD2F-41C3F7366D7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1A423-409A-40D3-BD2F-41C3F7366D7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chemeClr val="tx1"/>
                </a:solidFill>
              </a:rPr>
              <a:t> </a:t>
            </a:r>
            <a:endParaRPr kumimoji="1" lang="zh-CN" altLang="en-US" sz="1200" dirty="0" smtClean="0">
              <a:solidFill>
                <a:schemeClr val="tx2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3C10-D20A-4B01-B745-268073FA3CC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3C10-D20A-4B01-B745-268073FA3CC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3C10-D20A-4B01-B745-268073FA3CC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dirty="0" smtClean="0"/>
              <a:t> 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3C10-D20A-4B01-B745-268073FA3CC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3C10-D20A-4B01-B745-268073FA3CC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3C10-D20A-4B01-B745-268073FA3CC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3C10-D20A-4B01-B745-268073FA3CC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b="1" dirty="0" smtClean="0">
                <a:solidFill>
                  <a:schemeClr val="tx2"/>
                </a:solidFill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3C10-D20A-4B01-B745-268073FA3CC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1" dirty="0" smtClean="0">
                <a:solidFill>
                  <a:schemeClr val="tx2"/>
                </a:solidFill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3C10-D20A-4B01-B745-268073FA3CC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1" dirty="0" smtClean="0">
                <a:solidFill>
                  <a:schemeClr val="tx2"/>
                </a:solidFill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3C10-D20A-4B01-B745-268073FA3CC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3C10-D20A-4B01-B745-268073FA3CC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chemeClr val="tx1"/>
                </a:solidFill>
              </a:rPr>
              <a:t> </a:t>
            </a:r>
            <a:endParaRPr kumimoji="1" lang="zh-CN" altLang="en-US" sz="1200" dirty="0" smtClean="0">
              <a:solidFill>
                <a:schemeClr val="tx2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3C10-D20A-4B01-B745-268073FA3CC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latin typeface="宋体" panose="0201060003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3C10-D20A-4B01-B745-268073FA3CC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dirty="0" smtClean="0"/>
              <a:t> </a:t>
            </a:r>
            <a:endParaRPr lang="zh-CN" altLang="en-US" sz="1200" b="1" dirty="0" smtClean="0">
              <a:solidFill>
                <a:schemeClr val="tx2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3C10-D20A-4B01-B745-268073FA3CC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b="1" dirty="0" smtClean="0">
                <a:solidFill>
                  <a:schemeClr val="tx2"/>
                </a:solidFill>
              </a:rPr>
              <a:t>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3C10-D20A-4B01-B745-268073FA3CC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1200" dirty="0" smtClean="0">
                <a:latin typeface="楷体_GB2312" pitchFamily="1" charset="-122"/>
                <a:ea typeface="楷体_GB2312" pitchFamily="1" charset="-122"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3C10-D20A-4B01-B745-268073FA3CC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3C10-D20A-4B01-B745-268073FA3CC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3C10-D20A-4B01-B745-268073FA3CC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 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3C10-D20A-4B01-B745-268073FA3CC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>
                <a:latin typeface="宋体" panose="02010600030101010101" pitchFamily="2" charset="-122"/>
              </a:rPr>
              <a:t> 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3C10-D20A-4B01-B745-268073FA3CC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0" y="2438400"/>
            <a:ext cx="9009063" cy="1052513"/>
            <a:chOff x="0" y="0"/>
            <a:chExt cx="5675" cy="663"/>
          </a:xfrm>
        </p:grpSpPr>
        <p:grpSp>
          <p:nvGrpSpPr>
            <p:cNvPr id="3" name="Group 3"/>
            <p:cNvGrpSpPr/>
            <p:nvPr/>
          </p:nvGrpSpPr>
          <p:grpSpPr bwMode="auto">
            <a:xfrm>
              <a:off x="183" y="68"/>
              <a:ext cx="449" cy="299"/>
              <a:chOff x="0" y="0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" name="Group 6"/>
            <p:cNvGrpSpPr/>
            <p:nvPr/>
          </p:nvGrpSpPr>
          <p:grpSpPr bwMode="auto">
            <a:xfrm>
              <a:off x="261" y="334"/>
              <a:ext cx="466" cy="299"/>
              <a:chOff x="0" y="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37" y="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noProof="0" smtClean="0"/>
              <a:t>单击此处编辑母版标题样式</a:t>
            </a:r>
            <a:endParaRPr lang="zh-CN" noProof="0" smtClean="0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noProof="0" smtClean="0"/>
              <a:t>单击此处编辑母版副标题样式</a:t>
            </a:r>
            <a:endParaRPr lang="zh-CN" noProof="0" smtClean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fld id="{22CD5F2B-1CCB-4106-BA42-F57D17855EB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893F1-9350-4D7C-9FEA-8A0B135CE51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16030-15D5-4D40-9E39-7A574853A7C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2374C-CF7D-4BD2-9776-6177BC8F625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1E84F-5161-4A1D-B7B0-056B325792D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349F2-A57F-4B1C-95E9-02D12C984D8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95263" y="228600"/>
            <a:ext cx="8339137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730D4F4-1E17-4237-B13D-42557B20630B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98E79-2E85-4955-BE5C-0E9397697B74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93AF9-F29F-4182-95F7-244D95A2F38C}" type="datetime10">
              <a:rPr 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0" y="2438400"/>
            <a:ext cx="9009063" cy="1052513"/>
            <a:chOff x="0" y="0"/>
            <a:chExt cx="5675" cy="663"/>
          </a:xfrm>
        </p:grpSpPr>
        <p:grpSp>
          <p:nvGrpSpPr>
            <p:cNvPr id="3" name="Group 3"/>
            <p:cNvGrpSpPr/>
            <p:nvPr/>
          </p:nvGrpSpPr>
          <p:grpSpPr bwMode="auto">
            <a:xfrm>
              <a:off x="183" y="68"/>
              <a:ext cx="449" cy="299"/>
              <a:chOff x="0" y="0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" name="Group 6"/>
            <p:cNvGrpSpPr/>
            <p:nvPr/>
          </p:nvGrpSpPr>
          <p:grpSpPr bwMode="auto">
            <a:xfrm>
              <a:off x="261" y="334"/>
              <a:ext cx="466" cy="299"/>
              <a:chOff x="0" y="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37" y="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noProof="0" smtClean="0"/>
              <a:t>单击此处编辑母版标题样式</a:t>
            </a:r>
            <a:endParaRPr lang="zh-CN" noProof="0" smtClean="0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noProof="0" smtClean="0"/>
              <a:t>单击此处编辑母版副标题样式</a:t>
            </a:r>
            <a:endParaRPr lang="zh-CN" noProof="0" smtClean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fld id="{F10AA700-11A3-425B-B566-BBEB0D84E69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CA5F2-FD78-4D6F-AD54-84AE98AEE08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41F0F-B47B-49C2-9329-EC0A3FCBED7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2C1A6-778E-466D-A5AE-EC0094344EA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67EB5-F7FE-4C09-B991-2B4517C5AF9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A6BC1-13E5-4B93-8F69-F193BD72403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F28D-9C8E-48AB-9913-D70BDF44555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96922-9574-4DAE-8C9C-48CFDFDAE52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8891C-BEF6-409F-98BA-05DA5A1D47B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83881-5E5A-49D4-98D9-8AFD4CCA6CA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FFDFE-2A1B-4AE4-8649-E29C81B9EC3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17761-8D95-4AE3-98D0-74F21C70E2E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1B9FB-549D-43F3-ABF7-F3F563137DD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5181F-99D1-4C88-960B-1FCD5CFAA2C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65A43-8326-4AC7-B592-5A289764142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1F84D-FD27-42F2-B3DE-6A030325C34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95263" y="228600"/>
            <a:ext cx="8339137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4E2F9FF-CE51-4C79-B596-15BEDD32761A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AD568-6074-4804-A3B3-F3BB27281340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4E2C4-54D4-4C46-8058-4A714717FC2C}" type="datetime10">
              <a:rPr 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A531D-4633-441C-9446-CE089A36E957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AF53E-B58B-4659-BF3F-D129C48510CF}" type="datetime10">
              <a:rPr 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0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68"/>
              <a:ext cx="449" cy="299"/>
              <a:chOff x="0" y="0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334"/>
              <a:ext cx="466" cy="299"/>
              <a:chOff x="0" y="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37" y="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noProof="0" smtClean="0"/>
              <a:t>单击此处编辑母版标题样式</a:t>
            </a:r>
            <a:endParaRPr lang="zh-CN" noProof="0" smtClean="0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noProof="0" smtClean="0"/>
              <a:t>单击此处编辑母版副标题样式</a:t>
            </a:r>
            <a:endParaRPr lang="zh-CN" noProof="0" smtClean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fld id="{F10AA700-11A3-425B-B566-BBEB0D84E69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CA5F2-FD78-4D6F-AD54-84AE98AEE08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2C1A6-778E-466D-A5AE-EC0094344EA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67EB5-F7FE-4C09-B991-2B4517C5AF9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40842-E82C-406F-8395-EE0729E83B4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A6BC1-13E5-4B93-8F69-F193BD72403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F28D-9C8E-48AB-9913-D70BDF44555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96922-9574-4DAE-8C9C-48CFDFDAE52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8891C-BEF6-409F-98BA-05DA5A1D47B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83881-5E5A-49D4-98D9-8AFD4CCA6CA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FFDFE-2A1B-4AE4-8649-E29C81B9EC3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17761-8D95-4AE3-98D0-74F21C70E2E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1B9FB-549D-43F3-ABF7-F3F563137DD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65A43-8326-4AC7-B592-5A289764142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1F84D-FD27-42F2-B3DE-6A030325C34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82F40-098D-47B2-A291-6773D117C86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95263" y="228600"/>
            <a:ext cx="8339137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4E2F9FF-CE51-4C79-B596-15BEDD32761A}" type="slidenum">
              <a:rPr lang="zh-CN" altLang="zh-CN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AD568-6074-4804-A3B3-F3BB27281340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4E2C4-54D4-4C46-8058-4A714717FC2C}" type="datetime10">
              <a:rPr 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A531D-4633-441C-9446-CE089A36E957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AF53E-B58B-4659-BF3F-D129C48510CF}" type="datetime10">
              <a:rPr 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0748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56063"/>
            <a:ext cx="4038600" cy="2074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16764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D3A4B0-DA55-4EA1-8356-C059449E36F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AEE4A-1E65-4E59-9FB2-D1B5D874B40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C44CC-EDED-4E93-B7D6-81335B4B041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E47DB-8F46-43AA-ABC4-BF1E8CD7F2A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E6B7D-F723-47EF-9F3E-DAE5D8140EB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9" Type="http://schemas.openxmlformats.org/officeDocument/2006/relationships/theme" Target="../theme/theme2.xml"/><Relationship Id="rId18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9" Type="http://schemas.openxmlformats.org/officeDocument/2006/relationships/theme" Target="../theme/theme3.xml"/><Relationship Id="rId18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17513" y="223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800100" y="223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41338" y="6461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911225" y="646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127000" y="573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762000" y="115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442913" y="906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1113"/>
            <a:ext cx="779303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995363"/>
            <a:ext cx="7772400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  <a:p>
            <a:pPr lvl="2"/>
            <a:r>
              <a:rPr lang="zh-CN" altLang="zh-CN" smtClean="0"/>
              <a:t>第三级</a:t>
            </a:r>
            <a:endParaRPr lang="zh-CN" altLang="zh-CN" smtClean="0"/>
          </a:p>
          <a:p>
            <a:pPr lvl="3"/>
            <a:r>
              <a:rPr lang="zh-CN" altLang="zh-CN" smtClean="0"/>
              <a:t>第四级</a:t>
            </a:r>
            <a:endParaRPr lang="zh-CN" altLang="zh-CN" smtClean="0"/>
          </a:p>
          <a:p>
            <a:pPr lvl="4"/>
            <a:r>
              <a:rPr lang="zh-CN" altLang="zh-CN" smtClean="0"/>
              <a:t>第五级</a:t>
            </a:r>
            <a:endParaRPr lang="zh-CN" altLang="zh-CN" smtClean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>
                <a:solidFill>
                  <a:srgbClr val="000000"/>
                </a:solidFill>
                <a:latin typeface="Tahom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E91984-11F7-4CC9-9441-E7B4A11E281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616860" y="115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442913" y="906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1113"/>
            <a:ext cx="779303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995363"/>
            <a:ext cx="7772400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  <a:p>
            <a:pPr lvl="2"/>
            <a:r>
              <a:rPr lang="zh-CN" smtClean="0"/>
              <a:t>第三级</a:t>
            </a:r>
            <a:endParaRPr lang="zh-CN" smtClean="0"/>
          </a:p>
          <a:p>
            <a:pPr lvl="3"/>
            <a:r>
              <a:rPr lang="zh-CN" smtClean="0"/>
              <a:t>第四级</a:t>
            </a:r>
            <a:endParaRPr lang="zh-CN" smtClean="0"/>
          </a:p>
          <a:p>
            <a:pPr lvl="4"/>
            <a:r>
              <a:rPr lang="zh-CN" smtClean="0"/>
              <a:t>第五级</a:t>
            </a:r>
            <a:endParaRPr lang="zh-CN" smtClean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>
                <a:solidFill>
                  <a:srgbClr val="000000"/>
                </a:solidFill>
                <a:latin typeface="Tahom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3EE874-32E4-401D-9F7C-A89901BF9F38}" type="slidenum">
              <a:rPr lang="zh-CN" altLang="en-US"/>
            </a:fld>
            <a:endParaRPr lang="en-US" altLang="zh-CN"/>
          </a:p>
        </p:txBody>
      </p:sp>
      <p:sp>
        <p:nvSpPr>
          <p:cNvPr id="14" name="Rectangle 2"/>
          <p:cNvSpPr>
            <a:spLocks noChangeArrowheads="1"/>
          </p:cNvSpPr>
          <p:nvPr userDrawn="1"/>
        </p:nvSpPr>
        <p:spPr bwMode="auto">
          <a:xfrm>
            <a:off x="101831" y="49894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 userDrawn="1"/>
        </p:nvSpPr>
        <p:spPr bwMode="auto">
          <a:xfrm>
            <a:off x="397330" y="43542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410933" y="210917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 userDrawn="1"/>
        </p:nvSpPr>
        <p:spPr bwMode="auto">
          <a:xfrm>
            <a:off x="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" name="Rectangle 7"/>
          <p:cNvSpPr>
            <a:spLocks noChangeArrowheads="1"/>
          </p:cNvSpPr>
          <p:nvPr userDrawn="1"/>
        </p:nvSpPr>
        <p:spPr bwMode="auto">
          <a:xfrm>
            <a:off x="635000" y="0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616860" y="115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442913" y="906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1113"/>
            <a:ext cx="779303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995363"/>
            <a:ext cx="7772400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  <a:p>
            <a:pPr lvl="2"/>
            <a:r>
              <a:rPr lang="zh-CN" smtClean="0"/>
              <a:t>第三级</a:t>
            </a:r>
            <a:endParaRPr lang="zh-CN" smtClean="0"/>
          </a:p>
          <a:p>
            <a:pPr lvl="3"/>
            <a:r>
              <a:rPr lang="zh-CN" smtClean="0"/>
              <a:t>第四级</a:t>
            </a:r>
            <a:endParaRPr lang="zh-CN" smtClean="0"/>
          </a:p>
          <a:p>
            <a:pPr lvl="4"/>
            <a:r>
              <a:rPr lang="zh-CN" smtClean="0"/>
              <a:t>第五级</a:t>
            </a:r>
            <a:endParaRPr lang="zh-CN" smtClean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>
                <a:solidFill>
                  <a:srgbClr val="000000"/>
                </a:solidFill>
                <a:latin typeface="Tahom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3EE874-32E4-401D-9F7C-A89901BF9F38}" type="slidenum">
              <a:rPr lang="zh-CN" altLang="en-US"/>
            </a:fld>
            <a:endParaRPr lang="en-US" altLang="zh-CN"/>
          </a:p>
        </p:txBody>
      </p:sp>
      <p:sp>
        <p:nvSpPr>
          <p:cNvPr id="14" name="Rectangle 2"/>
          <p:cNvSpPr>
            <a:spLocks noChangeArrowheads="1"/>
          </p:cNvSpPr>
          <p:nvPr userDrawn="1"/>
        </p:nvSpPr>
        <p:spPr bwMode="auto">
          <a:xfrm>
            <a:off x="101831" y="49894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5" name="Rectangle 3"/>
          <p:cNvSpPr>
            <a:spLocks noChangeArrowheads="1"/>
          </p:cNvSpPr>
          <p:nvPr userDrawn="1"/>
        </p:nvSpPr>
        <p:spPr bwMode="auto">
          <a:xfrm>
            <a:off x="397330" y="43542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410933" y="210917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8" name="Rectangle 6"/>
          <p:cNvSpPr>
            <a:spLocks noChangeArrowheads="1"/>
          </p:cNvSpPr>
          <p:nvPr userDrawn="1"/>
        </p:nvSpPr>
        <p:spPr bwMode="auto">
          <a:xfrm>
            <a:off x="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9" name="Rectangle 7"/>
          <p:cNvSpPr>
            <a:spLocks noChangeArrowheads="1"/>
          </p:cNvSpPr>
          <p:nvPr userDrawn="1"/>
        </p:nvSpPr>
        <p:spPr bwMode="auto">
          <a:xfrm>
            <a:off x="635000" y="0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1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20.wmf"/><Relationship Id="rId11" Type="http://schemas.openxmlformats.org/officeDocument/2006/relationships/vmlDrawing" Target="../drawings/vmlDrawing6.vml"/><Relationship Id="rId10" Type="http://schemas.openxmlformats.org/officeDocument/2006/relationships/slideLayout" Target="../slideLayouts/slideLayout12.xml"/><Relationship Id="rId1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17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29.wmf"/><Relationship Id="rId2" Type="http://schemas.openxmlformats.org/officeDocument/2006/relationships/oleObject" Target="../embeddings/oleObject20.bin"/><Relationship Id="rId1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34.x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2.bin"/><Relationship Id="rId3" Type="http://schemas.openxmlformats.org/officeDocument/2006/relationships/image" Target="../media/image34.wmf"/><Relationship Id="rId2" Type="http://schemas.openxmlformats.org/officeDocument/2006/relationships/oleObject" Target="../embeddings/oleObject21.bin"/><Relationship Id="rId1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19.x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4.bin"/><Relationship Id="rId3" Type="http://schemas.openxmlformats.org/officeDocument/2006/relationships/image" Target="../media/image37.wmf"/><Relationship Id="rId2" Type="http://schemas.openxmlformats.org/officeDocument/2006/relationships/oleObject" Target="../embeddings/oleObject23.bin"/><Relationship Id="rId1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19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39.wmf"/><Relationship Id="rId1" Type="http://schemas.openxmlformats.org/officeDocument/2006/relationships/oleObject" Target="../embeddings/oleObject25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45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29.bin"/><Relationship Id="rId23" Type="http://schemas.openxmlformats.org/officeDocument/2006/relationships/notesSlide" Target="../notesSlides/notesSlide5.xml"/><Relationship Id="rId22" Type="http://schemas.openxmlformats.org/officeDocument/2006/relationships/vmlDrawing" Target="../drawings/vmlDrawing12.vml"/><Relationship Id="rId21" Type="http://schemas.openxmlformats.org/officeDocument/2006/relationships/slideLayout" Target="../slideLayouts/slideLayout19.xml"/><Relationship Id="rId20" Type="http://schemas.openxmlformats.org/officeDocument/2006/relationships/image" Target="../media/image50.wmf"/><Relationship Id="rId2" Type="http://schemas.openxmlformats.org/officeDocument/2006/relationships/image" Target="../media/image42.wmf"/><Relationship Id="rId19" Type="http://schemas.openxmlformats.org/officeDocument/2006/relationships/oleObject" Target="../embeddings/oleObject37.bin"/><Relationship Id="rId18" Type="http://schemas.openxmlformats.org/officeDocument/2006/relationships/image" Target="../media/image49.wmf"/><Relationship Id="rId17" Type="http://schemas.openxmlformats.org/officeDocument/2006/relationships/oleObject" Target="../embeddings/oleObject36.bin"/><Relationship Id="rId16" Type="http://schemas.openxmlformats.org/officeDocument/2006/relationships/image" Target="../media/image48.wmf"/><Relationship Id="rId15" Type="http://schemas.openxmlformats.org/officeDocument/2006/relationships/oleObject" Target="../embeddings/oleObject35.bin"/><Relationship Id="rId14" Type="http://schemas.openxmlformats.org/officeDocument/2006/relationships/image" Target="../media/image47.wmf"/><Relationship Id="rId13" Type="http://schemas.openxmlformats.org/officeDocument/2006/relationships/oleObject" Target="../embeddings/oleObject34.bin"/><Relationship Id="rId12" Type="http://schemas.openxmlformats.org/officeDocument/2006/relationships/image" Target="../media/image46.wmf"/><Relationship Id="rId11" Type="http://schemas.openxmlformats.org/officeDocument/2006/relationships/oleObject" Target="../embeddings/oleObject33.bin"/><Relationship Id="rId10" Type="http://schemas.openxmlformats.org/officeDocument/2006/relationships/image" Target="../media/image41.wmf"/><Relationship Id="rId1" Type="http://schemas.openxmlformats.org/officeDocument/2006/relationships/oleObject" Target="../embeddings/oleObject28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vmlDrawing" Target="../drawings/vmlDrawing13.vml"/><Relationship Id="rId6" Type="http://schemas.openxmlformats.org/officeDocument/2006/relationships/slideLayout" Target="../slideLayouts/slideLayout19.x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9.bin"/><Relationship Id="rId3" Type="http://schemas.openxmlformats.org/officeDocument/2006/relationships/image" Target="../media/image53.png"/><Relationship Id="rId2" Type="http://schemas.openxmlformats.org/officeDocument/2006/relationships/image" Target="../media/image52.wmf"/><Relationship Id="rId1" Type="http://schemas.openxmlformats.org/officeDocument/2006/relationships/oleObject" Target="../embeddings/oleObject3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vmlDrawing" Target="../drawings/vmlDrawing14.vml"/><Relationship Id="rId6" Type="http://schemas.openxmlformats.org/officeDocument/2006/relationships/slideLayout" Target="../slideLayouts/slideLayout19.x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41.bin"/><Relationship Id="rId3" Type="http://schemas.openxmlformats.org/officeDocument/2006/relationships/image" Target="../media/image55.wmf"/><Relationship Id="rId2" Type="http://schemas.openxmlformats.org/officeDocument/2006/relationships/oleObject" Target="../embeddings/oleObject40.bin"/><Relationship Id="rId1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vmlDrawing" Target="../drawings/vmlDrawing15.vml"/><Relationship Id="rId4" Type="http://schemas.openxmlformats.org/officeDocument/2006/relationships/slideLayout" Target="../slideLayouts/slideLayout19.xml"/><Relationship Id="rId3" Type="http://schemas.openxmlformats.org/officeDocument/2006/relationships/image" Target="../media/image59.png"/><Relationship Id="rId2" Type="http://schemas.openxmlformats.org/officeDocument/2006/relationships/image" Target="../media/image58.wmf"/><Relationship Id="rId1" Type="http://schemas.openxmlformats.org/officeDocument/2006/relationships/oleObject" Target="../embeddings/oleObject42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8" Type="http://schemas.openxmlformats.org/officeDocument/2006/relationships/image" Target="../media/image63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62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60.wmf"/><Relationship Id="rId12" Type="http://schemas.openxmlformats.org/officeDocument/2006/relationships/notesSlide" Target="../notesSlides/notesSlide9.xml"/><Relationship Id="rId11" Type="http://schemas.openxmlformats.org/officeDocument/2006/relationships/vmlDrawing" Target="../drawings/vmlDrawing16.vml"/><Relationship Id="rId10" Type="http://schemas.openxmlformats.org/officeDocument/2006/relationships/slideLayout" Target="../slideLayouts/slideLayout19.xml"/><Relationship Id="rId1" Type="http://schemas.openxmlformats.org/officeDocument/2006/relationships/oleObject" Target="../embeddings/oleObject43.bin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67.emf"/><Relationship Id="rId3" Type="http://schemas.openxmlformats.org/officeDocument/2006/relationships/image" Target="../media/image66.png"/><Relationship Id="rId2" Type="http://schemas.openxmlformats.org/officeDocument/2006/relationships/image" Target="../media/image65.wmf"/><Relationship Id="rId1" Type="http://schemas.openxmlformats.org/officeDocument/2006/relationships/oleObject" Target="../embeddings/oleObject47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71.wmf"/><Relationship Id="rId1" Type="http://schemas.openxmlformats.org/officeDocument/2006/relationships/oleObject" Target="../embeddings/oleObject48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19.x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73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72.wmf"/><Relationship Id="rId1" Type="http://schemas.openxmlformats.org/officeDocument/2006/relationships/oleObject" Target="../embeddings/oleObject49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9.wmf"/><Relationship Id="rId8" Type="http://schemas.openxmlformats.org/officeDocument/2006/relationships/oleObject" Target="../embeddings/oleObject55.bin"/><Relationship Id="rId7" Type="http://schemas.openxmlformats.org/officeDocument/2006/relationships/image" Target="../media/image78.png"/><Relationship Id="rId6" Type="http://schemas.openxmlformats.org/officeDocument/2006/relationships/image" Target="../media/image77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75.wmf"/><Relationship Id="rId12" Type="http://schemas.openxmlformats.org/officeDocument/2006/relationships/notesSlide" Target="../notesSlides/notesSlide14.xml"/><Relationship Id="rId11" Type="http://schemas.openxmlformats.org/officeDocument/2006/relationships/vmlDrawing" Target="../drawings/vmlDrawing20.vml"/><Relationship Id="rId10" Type="http://schemas.openxmlformats.org/officeDocument/2006/relationships/slideLayout" Target="../slideLayouts/slideLayout23.xml"/><Relationship Id="rId1" Type="http://schemas.openxmlformats.org/officeDocument/2006/relationships/oleObject" Target="../embeddings/oleObject52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8" Type="http://schemas.openxmlformats.org/officeDocument/2006/relationships/image" Target="../media/image82.w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81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80.w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76.wmf"/><Relationship Id="rId13" Type="http://schemas.openxmlformats.org/officeDocument/2006/relationships/notesSlide" Target="../notesSlides/notesSlide15.xml"/><Relationship Id="rId12" Type="http://schemas.openxmlformats.org/officeDocument/2006/relationships/vmlDrawing" Target="../drawings/vmlDrawing21.vml"/><Relationship Id="rId11" Type="http://schemas.openxmlformats.org/officeDocument/2006/relationships/slideLayout" Target="../slideLayouts/slideLayout23.xml"/><Relationship Id="rId10" Type="http://schemas.openxmlformats.org/officeDocument/2006/relationships/image" Target="../media/image83.wmf"/><Relationship Id="rId1" Type="http://schemas.openxmlformats.org/officeDocument/2006/relationships/oleObject" Target="../embeddings/oleObject56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85.png"/><Relationship Id="rId1" Type="http://schemas.openxmlformats.org/officeDocument/2006/relationships/image" Target="../media/image84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9.wmf"/><Relationship Id="rId8" Type="http://schemas.openxmlformats.org/officeDocument/2006/relationships/oleObject" Target="../embeddings/oleObject65.bin"/><Relationship Id="rId7" Type="http://schemas.openxmlformats.org/officeDocument/2006/relationships/image" Target="../media/image88.wmf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86.wmf"/><Relationship Id="rId16" Type="http://schemas.openxmlformats.org/officeDocument/2006/relationships/notesSlide" Target="../notesSlides/notesSlide17.xml"/><Relationship Id="rId15" Type="http://schemas.openxmlformats.org/officeDocument/2006/relationships/vmlDrawing" Target="../drawings/vmlDrawing22.vml"/><Relationship Id="rId14" Type="http://schemas.openxmlformats.org/officeDocument/2006/relationships/slideLayout" Target="../slideLayouts/slideLayout19.xml"/><Relationship Id="rId13" Type="http://schemas.openxmlformats.org/officeDocument/2006/relationships/image" Target="../media/image92.png"/><Relationship Id="rId12" Type="http://schemas.openxmlformats.org/officeDocument/2006/relationships/image" Target="../media/image91.png"/><Relationship Id="rId11" Type="http://schemas.openxmlformats.org/officeDocument/2006/relationships/image" Target="../media/image90.wmf"/><Relationship Id="rId10" Type="http://schemas.openxmlformats.org/officeDocument/2006/relationships/oleObject" Target="../embeddings/oleObject66.bin"/><Relationship Id="rId1" Type="http://schemas.openxmlformats.org/officeDocument/2006/relationships/oleObject" Target="../embeddings/oleObject61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19.x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94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93.wmf"/><Relationship Id="rId1" Type="http://schemas.openxmlformats.org/officeDocument/2006/relationships/oleObject" Target="../embeddings/oleObject67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4.bin"/><Relationship Id="rId8" Type="http://schemas.openxmlformats.org/officeDocument/2006/relationships/image" Target="../media/image99.wmf"/><Relationship Id="rId7" Type="http://schemas.openxmlformats.org/officeDocument/2006/relationships/oleObject" Target="../embeddings/oleObject73.bin"/><Relationship Id="rId6" Type="http://schemas.openxmlformats.org/officeDocument/2006/relationships/image" Target="../media/image98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97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96.wmf"/><Relationship Id="rId14" Type="http://schemas.openxmlformats.org/officeDocument/2006/relationships/vmlDrawing" Target="../drawings/vmlDrawing24.vml"/><Relationship Id="rId13" Type="http://schemas.openxmlformats.org/officeDocument/2006/relationships/slideLayout" Target="../slideLayouts/slideLayout19.xml"/><Relationship Id="rId12" Type="http://schemas.openxmlformats.org/officeDocument/2006/relationships/image" Target="../media/image101.wmf"/><Relationship Id="rId11" Type="http://schemas.openxmlformats.org/officeDocument/2006/relationships/oleObject" Target="../embeddings/oleObject75.bin"/><Relationship Id="rId10" Type="http://schemas.openxmlformats.org/officeDocument/2006/relationships/image" Target="../media/image100.wmf"/><Relationship Id="rId1" Type="http://schemas.openxmlformats.org/officeDocument/2006/relationships/oleObject" Target="../embeddings/oleObject70.bin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vmlDrawing" Target="../drawings/vmlDrawing25.vml"/><Relationship Id="rId4" Type="http://schemas.openxmlformats.org/officeDocument/2006/relationships/slideLayout" Target="../slideLayouts/slideLayout19.xml"/><Relationship Id="rId3" Type="http://schemas.openxmlformats.org/officeDocument/2006/relationships/image" Target="../media/image103.png"/><Relationship Id="rId2" Type="http://schemas.openxmlformats.org/officeDocument/2006/relationships/image" Target="../media/image102.wmf"/><Relationship Id="rId1" Type="http://schemas.openxmlformats.org/officeDocument/2006/relationships/oleObject" Target="../embeddings/oleObject7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106.png"/><Relationship Id="rId3" Type="http://schemas.openxmlformats.org/officeDocument/2006/relationships/image" Target="../media/image105.wmf"/><Relationship Id="rId2" Type="http://schemas.openxmlformats.org/officeDocument/2006/relationships/oleObject" Target="../embeddings/oleObject77.bin"/><Relationship Id="rId1" Type="http://schemas.openxmlformats.org/officeDocument/2006/relationships/image" Target="../media/image10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07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09.png"/><Relationship Id="rId1" Type="http://schemas.openxmlformats.org/officeDocument/2006/relationships/image" Target="../media/image10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2.pn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37.xml"/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image" Target="../media/image1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6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7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image" Target="../media/image117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37.xml"/><Relationship Id="rId4" Type="http://schemas.openxmlformats.org/officeDocument/2006/relationships/image" Target="../media/image123.wmf"/><Relationship Id="rId3" Type="http://schemas.openxmlformats.org/officeDocument/2006/relationships/oleObject" Target="../embeddings/oleObject79.bin"/><Relationship Id="rId2" Type="http://schemas.openxmlformats.org/officeDocument/2006/relationships/image" Target="../media/image122.wmf"/><Relationship Id="rId1" Type="http://schemas.openxmlformats.org/officeDocument/2006/relationships/oleObject" Target="../embeddings/oleObject78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37.xml"/><Relationship Id="rId4" Type="http://schemas.openxmlformats.org/officeDocument/2006/relationships/image" Target="../media/image125.wmf"/><Relationship Id="rId3" Type="http://schemas.openxmlformats.org/officeDocument/2006/relationships/oleObject" Target="../embeddings/oleObject81.bin"/><Relationship Id="rId2" Type="http://schemas.openxmlformats.org/officeDocument/2006/relationships/image" Target="../media/image124.wmf"/><Relationship Id="rId1" Type="http://schemas.openxmlformats.org/officeDocument/2006/relationships/oleObject" Target="../embeddings/oleObject80.bin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vmlDrawing" Target="../drawings/vmlDrawing29.vml"/><Relationship Id="rId4" Type="http://schemas.openxmlformats.org/officeDocument/2006/relationships/slideLayout" Target="../slideLayouts/slideLayout37.xml"/><Relationship Id="rId3" Type="http://schemas.openxmlformats.org/officeDocument/2006/relationships/image" Target="../media/image127.png"/><Relationship Id="rId2" Type="http://schemas.openxmlformats.org/officeDocument/2006/relationships/image" Target="../media/image126.wmf"/><Relationship Id="rId1" Type="http://schemas.openxmlformats.org/officeDocument/2006/relationships/oleObject" Target="../embeddings/oleObject82.bin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vmlDrawing" Target="../drawings/vmlDrawing30.vml"/><Relationship Id="rId4" Type="http://schemas.openxmlformats.org/officeDocument/2006/relationships/slideLayout" Target="../slideLayouts/slideLayout37.xml"/><Relationship Id="rId3" Type="http://schemas.openxmlformats.org/officeDocument/2006/relationships/image" Target="../media/image126.wmf"/><Relationship Id="rId2" Type="http://schemas.openxmlformats.org/officeDocument/2006/relationships/oleObject" Target="../embeddings/oleObject83.bin"/><Relationship Id="rId1" Type="http://schemas.openxmlformats.org/officeDocument/2006/relationships/image" Target="../media/image128.png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vmlDrawing" Target="../drawings/vmlDrawing31.vml"/><Relationship Id="rId4" Type="http://schemas.openxmlformats.org/officeDocument/2006/relationships/slideLayout" Target="../slideLayouts/slideLayout37.xml"/><Relationship Id="rId3" Type="http://schemas.openxmlformats.org/officeDocument/2006/relationships/image" Target="../media/image51.png"/><Relationship Id="rId2" Type="http://schemas.openxmlformats.org/officeDocument/2006/relationships/image" Target="../media/image129.wmf"/><Relationship Id="rId1" Type="http://schemas.openxmlformats.org/officeDocument/2006/relationships/oleObject" Target="../embeddings/oleObject84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image" Target="../media/image133.wmf"/><Relationship Id="rId7" Type="http://schemas.openxmlformats.org/officeDocument/2006/relationships/oleObject" Target="../embeddings/oleObject88.bin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131.wmf"/><Relationship Id="rId3" Type="http://schemas.openxmlformats.org/officeDocument/2006/relationships/oleObject" Target="../embeddings/oleObject86.bin"/><Relationship Id="rId2" Type="http://schemas.openxmlformats.org/officeDocument/2006/relationships/image" Target="../media/image130.wmf"/><Relationship Id="rId11" Type="http://schemas.openxmlformats.org/officeDocument/2006/relationships/notesSlide" Target="../notesSlides/notesSlide31.xml"/><Relationship Id="rId10" Type="http://schemas.openxmlformats.org/officeDocument/2006/relationships/vmlDrawing" Target="../drawings/vmlDrawing32.vml"/><Relationship Id="rId1" Type="http://schemas.openxmlformats.org/officeDocument/2006/relationships/oleObject" Target="../embeddings/oleObject85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137.wmf"/><Relationship Id="rId7" Type="http://schemas.openxmlformats.org/officeDocument/2006/relationships/oleObject" Target="../embeddings/oleObject92.bin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135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134.wmf"/><Relationship Id="rId15" Type="http://schemas.openxmlformats.org/officeDocument/2006/relationships/notesSlide" Target="../notesSlides/notesSlide32.xml"/><Relationship Id="rId14" Type="http://schemas.openxmlformats.org/officeDocument/2006/relationships/vmlDrawing" Target="../drawings/vmlDrawing33.vml"/><Relationship Id="rId13" Type="http://schemas.openxmlformats.org/officeDocument/2006/relationships/slideLayout" Target="../slideLayouts/slideLayout53.xml"/><Relationship Id="rId12" Type="http://schemas.openxmlformats.org/officeDocument/2006/relationships/image" Target="../media/image139.wmf"/><Relationship Id="rId11" Type="http://schemas.openxmlformats.org/officeDocument/2006/relationships/oleObject" Target="../embeddings/oleObject94.bin"/><Relationship Id="rId10" Type="http://schemas.openxmlformats.org/officeDocument/2006/relationships/image" Target="../media/image138.wmf"/><Relationship Id="rId1" Type="http://schemas.openxmlformats.org/officeDocument/2006/relationships/oleObject" Target="../embeddings/oleObject89.bin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image" Target="../media/image143.wmf"/><Relationship Id="rId7" Type="http://schemas.openxmlformats.org/officeDocument/2006/relationships/oleObject" Target="../embeddings/oleObject98.bin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141.wmf"/><Relationship Id="rId3" Type="http://schemas.openxmlformats.org/officeDocument/2006/relationships/oleObject" Target="../embeddings/oleObject96.bin"/><Relationship Id="rId2" Type="http://schemas.openxmlformats.org/officeDocument/2006/relationships/image" Target="../media/image140.wmf"/><Relationship Id="rId10" Type="http://schemas.openxmlformats.org/officeDocument/2006/relationships/vmlDrawing" Target="../drawings/vmlDrawing34.vml"/><Relationship Id="rId1" Type="http://schemas.openxmlformats.org/officeDocument/2006/relationships/oleObject" Target="../embeddings/oleObject95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image" Target="../media/image140.wmf"/><Relationship Id="rId7" Type="http://schemas.openxmlformats.org/officeDocument/2006/relationships/oleObject" Target="../embeddings/oleObject102.bin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45.wmf"/><Relationship Id="rId3" Type="http://schemas.openxmlformats.org/officeDocument/2006/relationships/oleObject" Target="../embeddings/oleObject100.bin"/><Relationship Id="rId2" Type="http://schemas.openxmlformats.org/officeDocument/2006/relationships/image" Target="../media/image144.wmf"/><Relationship Id="rId11" Type="http://schemas.openxmlformats.org/officeDocument/2006/relationships/notesSlide" Target="../notesSlides/notesSlide33.xml"/><Relationship Id="rId10" Type="http://schemas.openxmlformats.org/officeDocument/2006/relationships/vmlDrawing" Target="../drawings/vmlDrawing35.vml"/><Relationship Id="rId1" Type="http://schemas.openxmlformats.org/officeDocument/2006/relationships/oleObject" Target="../embeddings/oleObject99.bin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1.wmf"/><Relationship Id="rId8" Type="http://schemas.openxmlformats.org/officeDocument/2006/relationships/oleObject" Target="../embeddings/oleObject106.bin"/><Relationship Id="rId7" Type="http://schemas.openxmlformats.org/officeDocument/2006/relationships/image" Target="../media/image150.png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48.wmf"/><Relationship Id="rId3" Type="http://schemas.openxmlformats.org/officeDocument/2006/relationships/oleObject" Target="../embeddings/oleObject104.bin"/><Relationship Id="rId26" Type="http://schemas.openxmlformats.org/officeDocument/2006/relationships/notesSlide" Target="../notesSlides/notesSlide34.xml"/><Relationship Id="rId25" Type="http://schemas.openxmlformats.org/officeDocument/2006/relationships/vmlDrawing" Target="../drawings/vmlDrawing36.vml"/><Relationship Id="rId24" Type="http://schemas.openxmlformats.org/officeDocument/2006/relationships/slideLayout" Target="../slideLayouts/slideLayout37.xml"/><Relationship Id="rId23" Type="http://schemas.openxmlformats.org/officeDocument/2006/relationships/image" Target="../media/image144.wmf"/><Relationship Id="rId22" Type="http://schemas.openxmlformats.org/officeDocument/2006/relationships/oleObject" Target="../embeddings/oleObject113.bin"/><Relationship Id="rId21" Type="http://schemas.openxmlformats.org/officeDocument/2006/relationships/image" Target="../media/image145.wmf"/><Relationship Id="rId20" Type="http://schemas.openxmlformats.org/officeDocument/2006/relationships/oleObject" Target="../embeddings/oleObject112.bin"/><Relationship Id="rId2" Type="http://schemas.openxmlformats.org/officeDocument/2006/relationships/image" Target="../media/image147.wmf"/><Relationship Id="rId19" Type="http://schemas.openxmlformats.org/officeDocument/2006/relationships/image" Target="../media/image156.wmf"/><Relationship Id="rId18" Type="http://schemas.openxmlformats.org/officeDocument/2006/relationships/oleObject" Target="../embeddings/oleObject111.bin"/><Relationship Id="rId17" Type="http://schemas.openxmlformats.org/officeDocument/2006/relationships/image" Target="../media/image155.wmf"/><Relationship Id="rId16" Type="http://schemas.openxmlformats.org/officeDocument/2006/relationships/oleObject" Target="../embeddings/oleObject110.bin"/><Relationship Id="rId15" Type="http://schemas.openxmlformats.org/officeDocument/2006/relationships/image" Target="../media/image154.wmf"/><Relationship Id="rId14" Type="http://schemas.openxmlformats.org/officeDocument/2006/relationships/oleObject" Target="../embeddings/oleObject109.bin"/><Relationship Id="rId13" Type="http://schemas.openxmlformats.org/officeDocument/2006/relationships/image" Target="../media/image153.wmf"/><Relationship Id="rId12" Type="http://schemas.openxmlformats.org/officeDocument/2006/relationships/oleObject" Target="../embeddings/oleObject108.bin"/><Relationship Id="rId11" Type="http://schemas.openxmlformats.org/officeDocument/2006/relationships/image" Target="../media/image152.wmf"/><Relationship Id="rId10" Type="http://schemas.openxmlformats.org/officeDocument/2006/relationships/oleObject" Target="../embeddings/oleObject107.bin"/><Relationship Id="rId1" Type="http://schemas.openxmlformats.org/officeDocument/2006/relationships/oleObject" Target="../embeddings/oleObject10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57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5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image" Target="../media/image160.png"/><Relationship Id="rId1" Type="http://schemas.openxmlformats.org/officeDocument/2006/relationships/image" Target="../media/image159.png"/></Relationships>
</file>

<file path=ppt/slides/_rels/slide6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7.xml"/><Relationship Id="rId4" Type="http://schemas.openxmlformats.org/officeDocument/2006/relationships/image" Target="../media/image164.png"/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image" Target="../media/image161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65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66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67.png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7.xml"/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image" Target="../media/image168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7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5.wmf"/><Relationship Id="rId8" Type="http://schemas.openxmlformats.org/officeDocument/2006/relationships/oleObject" Target="../embeddings/oleObject117.bin"/><Relationship Id="rId7" Type="http://schemas.openxmlformats.org/officeDocument/2006/relationships/image" Target="../media/image174.wmf"/><Relationship Id="rId6" Type="http://schemas.openxmlformats.org/officeDocument/2006/relationships/oleObject" Target="../embeddings/oleObject116.bin"/><Relationship Id="rId5" Type="http://schemas.openxmlformats.org/officeDocument/2006/relationships/image" Target="../media/image173.wmf"/><Relationship Id="rId4" Type="http://schemas.openxmlformats.org/officeDocument/2006/relationships/oleObject" Target="../embeddings/oleObject115.bin"/><Relationship Id="rId3" Type="http://schemas.openxmlformats.org/officeDocument/2006/relationships/image" Target="../media/image106.png"/><Relationship Id="rId2" Type="http://schemas.openxmlformats.org/officeDocument/2006/relationships/image" Target="../media/image172.wmf"/><Relationship Id="rId12" Type="http://schemas.openxmlformats.org/officeDocument/2006/relationships/notesSlide" Target="../notesSlides/notesSlide35.xml"/><Relationship Id="rId11" Type="http://schemas.openxmlformats.org/officeDocument/2006/relationships/vmlDrawing" Target="../drawings/vmlDrawing37.vml"/><Relationship Id="rId10" Type="http://schemas.openxmlformats.org/officeDocument/2006/relationships/slideLayout" Target="../slideLayouts/slideLayout37.xml"/><Relationship Id="rId1" Type="http://schemas.openxmlformats.org/officeDocument/2006/relationships/oleObject" Target="../embeddings/oleObject114.bin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7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image" Target="../media/image178.png"/><Relationship Id="rId1" Type="http://schemas.openxmlformats.org/officeDocument/2006/relationships/image" Target="../media/image177.png"/></Relationships>
</file>

<file path=ppt/slides/_rels/slide7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image" Target="../media/image183.png"/><Relationship Id="rId7" Type="http://schemas.openxmlformats.org/officeDocument/2006/relationships/image" Target="../media/image182.png"/><Relationship Id="rId6" Type="http://schemas.openxmlformats.org/officeDocument/2006/relationships/image" Target="../media/image181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80.wmf"/><Relationship Id="rId3" Type="http://schemas.openxmlformats.org/officeDocument/2006/relationships/oleObject" Target="../embeddings/oleObject119.bin"/><Relationship Id="rId2" Type="http://schemas.openxmlformats.org/officeDocument/2006/relationships/image" Target="../media/image179.wmf"/><Relationship Id="rId11" Type="http://schemas.openxmlformats.org/officeDocument/2006/relationships/notesSlide" Target="../notesSlides/notesSlide36.xml"/><Relationship Id="rId10" Type="http://schemas.openxmlformats.org/officeDocument/2006/relationships/vmlDrawing" Target="../drawings/vmlDrawing38.vml"/><Relationship Id="rId1" Type="http://schemas.openxmlformats.org/officeDocument/2006/relationships/oleObject" Target="../embeddings/oleObject118.bin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5.bin"/><Relationship Id="rId8" Type="http://schemas.openxmlformats.org/officeDocument/2006/relationships/image" Target="../media/image187.wmf"/><Relationship Id="rId7" Type="http://schemas.openxmlformats.org/officeDocument/2006/relationships/oleObject" Target="../embeddings/oleObject124.bin"/><Relationship Id="rId6" Type="http://schemas.openxmlformats.org/officeDocument/2006/relationships/image" Target="../media/image186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85.wmf"/><Relationship Id="rId3" Type="http://schemas.openxmlformats.org/officeDocument/2006/relationships/oleObject" Target="../embeddings/oleObject122.bin"/><Relationship Id="rId2" Type="http://schemas.openxmlformats.org/officeDocument/2006/relationships/image" Target="../media/image184.wmf"/><Relationship Id="rId14" Type="http://schemas.openxmlformats.org/officeDocument/2006/relationships/notesSlide" Target="../notesSlides/notesSlide37.xml"/><Relationship Id="rId13" Type="http://schemas.openxmlformats.org/officeDocument/2006/relationships/vmlDrawing" Target="../drawings/vmlDrawing39.vml"/><Relationship Id="rId12" Type="http://schemas.openxmlformats.org/officeDocument/2006/relationships/slideLayout" Target="../slideLayouts/slideLayout42.xml"/><Relationship Id="rId11" Type="http://schemas.openxmlformats.org/officeDocument/2006/relationships/image" Target="../media/image189.png"/><Relationship Id="rId10" Type="http://schemas.openxmlformats.org/officeDocument/2006/relationships/image" Target="../media/image188.wmf"/><Relationship Id="rId1" Type="http://schemas.openxmlformats.org/officeDocument/2006/relationships/oleObject" Target="../embeddings/oleObject121.bin"/></Relationships>
</file>

<file path=ppt/slides/_rels/slide7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8.xml"/><Relationship Id="rId8" Type="http://schemas.openxmlformats.org/officeDocument/2006/relationships/vmlDrawing" Target="../drawings/vmlDrawing40.vml"/><Relationship Id="rId7" Type="http://schemas.openxmlformats.org/officeDocument/2006/relationships/slideLayout" Target="../slideLayouts/slideLayout42.xml"/><Relationship Id="rId6" Type="http://schemas.openxmlformats.org/officeDocument/2006/relationships/image" Target="../media/image192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91.wmf"/><Relationship Id="rId3" Type="http://schemas.openxmlformats.org/officeDocument/2006/relationships/oleObject" Target="../embeddings/oleObject127.bin"/><Relationship Id="rId2" Type="http://schemas.openxmlformats.org/officeDocument/2006/relationships/image" Target="../media/image190.wmf"/><Relationship Id="rId1" Type="http://schemas.openxmlformats.org/officeDocument/2006/relationships/oleObject" Target="../embeddings/oleObject126.bin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42.xml"/><Relationship Id="rId2" Type="http://schemas.openxmlformats.org/officeDocument/2006/relationships/image" Target="../media/image193.wmf"/><Relationship Id="rId1" Type="http://schemas.openxmlformats.org/officeDocument/2006/relationships/oleObject" Target="../embeddings/oleObject129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9.xml"/><Relationship Id="rId7" Type="http://schemas.openxmlformats.org/officeDocument/2006/relationships/vmlDrawing" Target="../drawings/vmlDrawing42.vml"/><Relationship Id="rId6" Type="http://schemas.openxmlformats.org/officeDocument/2006/relationships/slideLayout" Target="../slideLayouts/slideLayout37.xml"/><Relationship Id="rId5" Type="http://schemas.openxmlformats.org/officeDocument/2006/relationships/image" Target="../media/image197.emf"/><Relationship Id="rId4" Type="http://schemas.openxmlformats.org/officeDocument/2006/relationships/image" Target="../media/image196.png"/><Relationship Id="rId3" Type="http://schemas.openxmlformats.org/officeDocument/2006/relationships/image" Target="../media/image195.png"/><Relationship Id="rId2" Type="http://schemas.openxmlformats.org/officeDocument/2006/relationships/image" Target="../media/image194.wmf"/><Relationship Id="rId1" Type="http://schemas.openxmlformats.org/officeDocument/2006/relationships/oleObject" Target="../embeddings/oleObject130.bin"/></Relationships>
</file>

<file path=ppt/slides/_rels/slide7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vmlDrawing" Target="../drawings/vmlDrawing43.vml"/><Relationship Id="rId5" Type="http://schemas.openxmlformats.org/officeDocument/2006/relationships/slideLayout" Target="../slideLayouts/slideLayout37.xml"/><Relationship Id="rId4" Type="http://schemas.openxmlformats.org/officeDocument/2006/relationships/image" Target="../media/image198.wmf"/><Relationship Id="rId3" Type="http://schemas.openxmlformats.org/officeDocument/2006/relationships/oleObject" Target="../embeddings/oleObject132.bin"/><Relationship Id="rId2" Type="http://schemas.openxmlformats.org/officeDocument/2006/relationships/image" Target="../media/image194.wmf"/><Relationship Id="rId1" Type="http://schemas.openxmlformats.org/officeDocument/2006/relationships/oleObject" Target="../embeddings/oleObject131.bin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99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7.bin"/><Relationship Id="rId8" Type="http://schemas.openxmlformats.org/officeDocument/2006/relationships/image" Target="../media/image181.wmf"/><Relationship Id="rId7" Type="http://schemas.openxmlformats.org/officeDocument/2006/relationships/oleObject" Target="../embeddings/oleObject136.bin"/><Relationship Id="rId6" Type="http://schemas.openxmlformats.org/officeDocument/2006/relationships/image" Target="../media/image202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201.wmf"/><Relationship Id="rId3" Type="http://schemas.openxmlformats.org/officeDocument/2006/relationships/oleObject" Target="../embeddings/oleObject134.bin"/><Relationship Id="rId2" Type="http://schemas.openxmlformats.org/officeDocument/2006/relationships/image" Target="../media/image200.wmf"/><Relationship Id="rId17" Type="http://schemas.openxmlformats.org/officeDocument/2006/relationships/notesSlide" Target="../notesSlides/notesSlide41.xml"/><Relationship Id="rId16" Type="http://schemas.openxmlformats.org/officeDocument/2006/relationships/vmlDrawing" Target="../drawings/vmlDrawing44.vml"/><Relationship Id="rId15" Type="http://schemas.openxmlformats.org/officeDocument/2006/relationships/slideLayout" Target="../slideLayouts/slideLayout41.xml"/><Relationship Id="rId14" Type="http://schemas.openxmlformats.org/officeDocument/2006/relationships/image" Target="../media/image205.wmf"/><Relationship Id="rId13" Type="http://schemas.openxmlformats.org/officeDocument/2006/relationships/oleObject" Target="../embeddings/oleObject139.bin"/><Relationship Id="rId12" Type="http://schemas.openxmlformats.org/officeDocument/2006/relationships/image" Target="../media/image204.wmf"/><Relationship Id="rId11" Type="http://schemas.openxmlformats.org/officeDocument/2006/relationships/oleObject" Target="../embeddings/oleObject138.bin"/><Relationship Id="rId10" Type="http://schemas.openxmlformats.org/officeDocument/2006/relationships/image" Target="../media/image203.wmf"/><Relationship Id="rId1" Type="http://schemas.openxmlformats.org/officeDocument/2006/relationships/oleObject" Target="../embeddings/oleObject133.bin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vmlDrawing" Target="../drawings/vmlDrawing45.vml"/><Relationship Id="rId5" Type="http://schemas.openxmlformats.org/officeDocument/2006/relationships/slideLayout" Target="../slideLayouts/slideLayout42.xml"/><Relationship Id="rId4" Type="http://schemas.openxmlformats.org/officeDocument/2006/relationships/oleObject" Target="../embeddings/oleObject141.bin"/><Relationship Id="rId3" Type="http://schemas.openxmlformats.org/officeDocument/2006/relationships/image" Target="../media/image207.wmf"/><Relationship Id="rId2" Type="http://schemas.openxmlformats.org/officeDocument/2006/relationships/oleObject" Target="../embeddings/oleObject140.bin"/><Relationship Id="rId1" Type="http://schemas.openxmlformats.org/officeDocument/2006/relationships/image" Target="../media/image206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89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17.xml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899592" y="1340768"/>
            <a:ext cx="7488237" cy="4525962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zh-CN" altLang="en-US" sz="2800" b="1" dirty="0" smtClean="0"/>
              <a:t>在一定温度下，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载流子的产生</a:t>
            </a:r>
            <a:r>
              <a:rPr lang="zh-CN" altLang="en-US" sz="2800" b="1" dirty="0" smtClean="0"/>
              <a:t>和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载流子的复合</a:t>
            </a:r>
            <a:r>
              <a:rPr lang="zh-CN" altLang="en-US" sz="2800" b="1" dirty="0" smtClean="0"/>
              <a:t>建立起一动态平衡，这时的载流子称为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热平衡载流子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eaLnBrk="1" hangingPunct="1"/>
            <a:endParaRPr lang="zh-CN" altLang="en-US" sz="2800" b="1" dirty="0" smtClean="0"/>
          </a:p>
          <a:p>
            <a:pPr eaLnBrk="1" hangingPunct="1"/>
            <a:r>
              <a:rPr lang="zh-CN" altLang="en-US" sz="2800" b="1" dirty="0" smtClean="0"/>
              <a:t>半导体的热平衡状态受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温度</a:t>
            </a:r>
            <a:r>
              <a:rPr lang="zh-CN" altLang="en-US" sz="2800" b="1" dirty="0" smtClean="0"/>
              <a:t>影响，某一特定温度对应某一特定的热平衡状态。</a:t>
            </a:r>
            <a:endParaRPr lang="en-US" altLang="zh-CN" sz="2800" b="1" dirty="0" smtClean="0"/>
          </a:p>
          <a:p>
            <a:pPr eaLnBrk="1" hangingPunct="1"/>
            <a:endParaRPr lang="zh-CN" altLang="en-US" sz="2800" b="1" dirty="0" smtClean="0"/>
          </a:p>
          <a:p>
            <a:pPr eaLnBrk="1" hangingPunct="1"/>
            <a:r>
              <a:rPr lang="zh-CN" altLang="en-US" sz="2800" b="1" dirty="0" smtClean="0"/>
              <a:t>半导体的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导电性</a:t>
            </a:r>
            <a:r>
              <a:rPr lang="zh-CN" altLang="en-US" sz="2800" b="1" dirty="0" smtClean="0"/>
              <a:t>受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温度</a:t>
            </a:r>
            <a:r>
              <a:rPr lang="zh-CN" altLang="en-US" sz="2800" b="1" dirty="0" smtClean="0"/>
              <a:t>影响剧烈。</a:t>
            </a:r>
            <a:endParaRPr lang="zh-CN" altLang="en-US" sz="2800" b="1" dirty="0" smtClean="0"/>
          </a:p>
        </p:txBody>
      </p:sp>
      <p:sp>
        <p:nvSpPr>
          <p:cNvPr id="5" name="标题 6"/>
          <p:cNvSpPr>
            <a:spLocks noGrp="1"/>
          </p:cNvSpPr>
          <p:nvPr>
            <p:ph type="title"/>
          </p:nvPr>
        </p:nvSpPr>
        <p:spPr>
          <a:xfrm>
            <a:off x="1150938" y="11113"/>
            <a:ext cx="7793037" cy="895350"/>
          </a:xfrm>
        </p:spPr>
        <p:txBody>
          <a:bodyPr/>
          <a:lstStyle/>
          <a:p>
            <a:r>
              <a:rPr lang="zh-CN" altLang="en-US" dirty="0" smtClean="0"/>
              <a:t>第三章 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）复习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43608" y="-171400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en-US" sz="3200" b="1" dirty="0" smtClean="0"/>
              <a:t>本征半导体载流子浓度</a:t>
            </a:r>
            <a:endParaRPr lang="zh-CN" altLang="en-US" sz="3200" b="1" dirty="0" smtClean="0"/>
          </a:p>
        </p:txBody>
      </p:sp>
      <p:graphicFrame>
        <p:nvGraphicFramePr>
          <p:cNvPr id="37890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5940425" y="3500438"/>
          <a:ext cx="17287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1" imgW="11277600" imgH="5486400" progId="">
                  <p:embed/>
                </p:oleObj>
              </mc:Choice>
              <mc:Fallback>
                <p:oleObj name="Equation" r:id="rId1" imgW="11277600" imgH="5486400" progId="">
                  <p:embed/>
                  <p:pic>
                    <p:nvPicPr>
                      <p:cNvPr id="0" name="图片 5120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40425" y="3500438"/>
                        <a:ext cx="1728788" cy="841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971550" y="1341438"/>
            <a:ext cx="7273925" cy="46085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zh-CN" altLang="en-US" sz="2800" i="0" dirty="0">
                <a:solidFill>
                  <a:schemeClr val="hlink"/>
                </a:solidFill>
                <a:latin typeface="宋体" panose="02010600030101010101" pitchFamily="2" charset="-122"/>
              </a:rPr>
              <a:t>本征半导体</a:t>
            </a:r>
            <a:endParaRPr lang="zh-CN" altLang="en-US" sz="2800" i="0" dirty="0">
              <a:solidFill>
                <a:schemeClr val="hlink"/>
              </a:solidFill>
              <a:latin typeface="宋体" panose="02010600030101010101" pitchFamily="2" charset="-122"/>
            </a:endParaRP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400" i="0" dirty="0">
                <a:latin typeface="宋体" panose="02010600030101010101" pitchFamily="2" charset="-122"/>
              </a:rPr>
              <a:t>无任何杂质和缺陷的半导体</a:t>
            </a:r>
            <a:endParaRPr lang="zh-CN" altLang="en-US" sz="2400" i="0" dirty="0">
              <a:latin typeface="宋体" panose="02010600030101010101" pitchFamily="2" charset="-122"/>
            </a:endParaRPr>
          </a:p>
        </p:txBody>
      </p:sp>
      <p:pic>
        <p:nvPicPr>
          <p:cNvPr id="37893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875" y="2276475"/>
            <a:ext cx="2624138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51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6813" y="4364038"/>
            <a:ext cx="4857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53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24263" y="3400425"/>
            <a:ext cx="5143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2"/>
          <p:cNvSpPr>
            <a:spLocks noGrp="1" noRot="1" noChangeArrowheads="1"/>
          </p:cNvSpPr>
          <p:nvPr>
            <p:ph type="title" sz="quarter"/>
          </p:nvPr>
        </p:nvSpPr>
        <p:spPr>
          <a:xfrm>
            <a:off x="1115616" y="-531440"/>
            <a:ext cx="7793037" cy="1462087"/>
          </a:xfrm>
        </p:spPr>
        <p:txBody>
          <a:bodyPr/>
          <a:lstStyle/>
          <a:p>
            <a:pPr eaLnBrk="1" hangingPunct="1"/>
            <a:r>
              <a:rPr lang="zh-CN" altLang="en-US" sz="3200" b="1" dirty="0" smtClean="0"/>
              <a:t>本征费米能级</a:t>
            </a:r>
            <a:endParaRPr lang="zh-CN" altLang="en-US" sz="3200" b="1" dirty="0" smtClean="0"/>
          </a:p>
        </p:txBody>
      </p:sp>
      <p:graphicFrame>
        <p:nvGraphicFramePr>
          <p:cNvPr id="38914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900113" y="908720"/>
          <a:ext cx="1655762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1" imgW="11277600" imgH="5486400" progId="">
                  <p:embed/>
                </p:oleObj>
              </mc:Choice>
              <mc:Fallback>
                <p:oleObj name="Equation" r:id="rId1" imgW="11277600" imgH="5486400" progId="">
                  <p:embed/>
                  <p:pic>
                    <p:nvPicPr>
                      <p:cNvPr id="0" name="图片 6144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908720"/>
                        <a:ext cx="1655762" cy="8064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99592" y="1700808"/>
          <a:ext cx="4103687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34137600" imgH="8839200" progId="">
                  <p:embed/>
                </p:oleObj>
              </mc:Choice>
              <mc:Fallback>
                <p:oleObj name="Equation" r:id="rId3" imgW="34137600" imgH="8839200" progId="">
                  <p:embed/>
                  <p:pic>
                    <p:nvPicPr>
                      <p:cNvPr id="0" name="图片 6145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1700808"/>
                        <a:ext cx="4103687" cy="10620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99592" y="2780928"/>
          <a:ext cx="5472112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46634400" imgH="10363200" progId="">
                  <p:embed/>
                </p:oleObj>
              </mc:Choice>
              <mc:Fallback>
                <p:oleObj name="Equation" r:id="rId5" imgW="46634400" imgH="10363200" progId="">
                  <p:embed/>
                  <p:pic>
                    <p:nvPicPr>
                      <p:cNvPr id="0" name="图片 6146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9592" y="2780928"/>
                        <a:ext cx="5472112" cy="1216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1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899592" y="3933056"/>
          <a:ext cx="5688012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48768000" imgH="11277600" progId="">
                  <p:embed/>
                </p:oleObj>
              </mc:Choice>
              <mc:Fallback>
                <p:oleObj name="Equation" r:id="rId7" imgW="48768000" imgH="11277600" progId="">
                  <p:embed/>
                  <p:pic>
                    <p:nvPicPr>
                      <p:cNvPr id="0" name="图片 6147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9592" y="3933056"/>
                        <a:ext cx="5688012" cy="13160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矩形 6"/>
          <p:cNvSpPr>
            <a:spLocks noChangeArrowheads="1"/>
          </p:cNvSpPr>
          <p:nvPr/>
        </p:nvSpPr>
        <p:spPr bwMode="auto">
          <a:xfrm>
            <a:off x="2843213" y="1124620"/>
            <a:ext cx="1731962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i="0" dirty="0"/>
              <a:t>电中性方程</a:t>
            </a:r>
            <a:endParaRPr lang="zh-CN" altLang="en-US" sz="2400" i="0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899592" y="5301208"/>
            <a:ext cx="698500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zh-C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zh-CN" alt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zh-CN" alt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GaAs</a:t>
            </a:r>
            <a:r>
              <a:rPr lang="zh-CN" alt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，在室温（</a:t>
            </a:r>
            <a:r>
              <a:rPr lang="en-US" altLang="zh-C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300k</a:t>
            </a:r>
            <a:r>
              <a:rPr lang="zh-CN" alt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i="0" dirty="0"/>
              <a:t>下，第二项可以忽略。</a:t>
            </a:r>
            <a:endParaRPr lang="zh-CN" altLang="en-US" i="0" dirty="0"/>
          </a:p>
          <a:p>
            <a:r>
              <a:rPr lang="zh-CN" altLang="en-US" i="0" dirty="0"/>
              <a:t>可以认为本征费米能级位于禁带的中央：</a:t>
            </a:r>
            <a:endParaRPr lang="zh-CN" altLang="en-US" i="0" dirty="0"/>
          </a:p>
        </p:txBody>
      </p:sp>
      <p:pic>
        <p:nvPicPr>
          <p:cNvPr id="9" name="Picture 2" descr="C:\Users\liucf\AppData\Roaming\Tencent\Users\360662121\QQ\WinTemp\RichOle\~3F%A6JFPZPGAQ7BQIM4[ZP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35696" y="5949280"/>
            <a:ext cx="3671887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7624" y="-171400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en-US" sz="3200" b="1" dirty="0" smtClean="0"/>
              <a:t>本征载流子浓度</a:t>
            </a:r>
            <a:endParaRPr lang="zh-CN" altLang="en-US" sz="3200" b="1" dirty="0" smtClean="0"/>
          </a:p>
        </p:txBody>
      </p:sp>
      <p:graphicFrame>
        <p:nvGraphicFramePr>
          <p:cNvPr id="39938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3779838" y="1268413"/>
          <a:ext cx="1655762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1" imgW="11277600" imgH="5486400" progId="">
                  <p:embed/>
                </p:oleObj>
              </mc:Choice>
              <mc:Fallback>
                <p:oleObj name="Equation" r:id="rId1" imgW="11277600" imgH="5486400" progId="">
                  <p:embed/>
                  <p:pic>
                    <p:nvPicPr>
                      <p:cNvPr id="0" name="图片 7168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79838" y="1268413"/>
                        <a:ext cx="1655762" cy="8048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331913" y="2133600"/>
          <a:ext cx="6804025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44500800" imgH="9144000" progId="">
                  <p:embed/>
                </p:oleObj>
              </mc:Choice>
              <mc:Fallback>
                <p:oleObj name="Equation" r:id="rId3" imgW="44500800" imgH="9144000" progId="">
                  <p:embed/>
                  <p:pic>
                    <p:nvPicPr>
                      <p:cNvPr id="0" name="图片 7169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913" y="2133600"/>
                        <a:ext cx="6804025" cy="1397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331913" y="4005263"/>
          <a:ext cx="244792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15240000" imgH="5791200" progId="">
                  <p:embed/>
                </p:oleObj>
              </mc:Choice>
              <mc:Fallback>
                <p:oleObj name="Equation" r:id="rId5" imgW="15240000" imgH="5791200" progId="">
                  <p:embed/>
                  <p:pic>
                    <p:nvPicPr>
                      <p:cNvPr id="0" name="图片 7170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913" y="4005263"/>
                        <a:ext cx="2447925" cy="9286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Text Box 11"/>
          <p:cNvSpPr txBox="1">
            <a:spLocks noChangeArrowheads="1"/>
          </p:cNvSpPr>
          <p:nvPr/>
        </p:nvSpPr>
        <p:spPr bwMode="auto">
          <a:xfrm>
            <a:off x="4535488" y="4221163"/>
            <a:ext cx="4608512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0">
                <a:solidFill>
                  <a:schemeClr val="tx2"/>
                </a:solidFill>
              </a:rPr>
              <a:t>（适用于本征半导体）</a:t>
            </a:r>
            <a:endParaRPr lang="zh-CN" altLang="en-US" sz="2800" i="0">
              <a:solidFill>
                <a:schemeClr val="tx2"/>
              </a:solidFill>
            </a:endParaRPr>
          </a:p>
        </p:txBody>
      </p:sp>
      <p:sp>
        <p:nvSpPr>
          <p:cNvPr id="39943" name="矩形 6"/>
          <p:cNvSpPr>
            <a:spLocks noChangeArrowheads="1"/>
          </p:cNvSpPr>
          <p:nvPr/>
        </p:nvSpPr>
        <p:spPr bwMode="auto">
          <a:xfrm>
            <a:off x="1258888" y="5300663"/>
            <a:ext cx="734536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i="0" dirty="0"/>
              <a:t>本征半导体的载流子浓度与半导体本身的</a:t>
            </a:r>
            <a:r>
              <a:rPr lang="zh-CN" altLang="en-US" sz="2000" i="0" dirty="0">
                <a:solidFill>
                  <a:srgbClr val="FF0000"/>
                </a:solidFill>
              </a:rPr>
              <a:t>能带结构</a:t>
            </a:r>
            <a:r>
              <a:rPr lang="zh-CN" altLang="en-US" sz="2000" i="0" dirty="0"/>
              <a:t>和</a:t>
            </a:r>
            <a:r>
              <a:rPr lang="zh-CN" altLang="en-US" sz="2000" i="0" dirty="0">
                <a:solidFill>
                  <a:srgbClr val="FF0000"/>
                </a:solidFill>
              </a:rPr>
              <a:t>温度</a:t>
            </a:r>
            <a:r>
              <a:rPr lang="zh-CN" altLang="en-US" sz="2000" i="0" dirty="0" smtClean="0"/>
              <a:t>有关，与所含杂质无关。</a:t>
            </a:r>
            <a:endParaRPr lang="zh-CN" altLang="en-US" sz="200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1" descr="C:\Users\liucf\AppData\Roaming\Tencent\Users\360662121\QQ\WinTemp\RichOle\`NYJT6N57EM9T)S)NKKPTMN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8313" y="3141663"/>
            <a:ext cx="837565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0962" name="Object 4"/>
          <p:cNvGraphicFramePr>
            <a:graphicFrameLocks noGrp="1" noChangeAspect="1"/>
          </p:cNvGraphicFramePr>
          <p:nvPr/>
        </p:nvGraphicFramePr>
        <p:xfrm>
          <a:off x="2411413" y="1773238"/>
          <a:ext cx="424815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2" imgW="34442400" imgH="9144000" progId="">
                  <p:embed/>
                </p:oleObj>
              </mc:Choice>
              <mc:Fallback>
                <p:oleObj name="Equation" r:id="rId2" imgW="34442400" imgH="9144000" progId="">
                  <p:embed/>
                  <p:pic>
                    <p:nvPicPr>
                      <p:cNvPr id="0" name="图片 8192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11413" y="1773238"/>
                        <a:ext cx="4248150" cy="11271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7624" y="-315416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en-US" sz="3200" b="1" dirty="0" smtClean="0"/>
              <a:t>本征载流子浓度</a:t>
            </a:r>
            <a:endParaRPr lang="zh-CN" alt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922" name="Picture 1" descr="C:\Users\liucf\AppData\Roaming\Tencent\Users\360662121\QQ\WinTemp\RichOle\K4SRP%@(9U[O%BOW2@_K3`F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750" y="1700213"/>
            <a:ext cx="3186113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9923" name="矩形 6"/>
          <p:cNvSpPr>
            <a:spLocks noChangeArrowheads="1"/>
          </p:cNvSpPr>
          <p:nvPr/>
        </p:nvSpPr>
        <p:spPr bwMode="auto">
          <a:xfrm>
            <a:off x="3851275" y="3284538"/>
            <a:ext cx="50768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i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i="0"/>
              <a:t>半导体材料的</a:t>
            </a:r>
            <a:r>
              <a:rPr lang="en-US" altLang="zh-CN"/>
              <a:t>n</a:t>
            </a:r>
            <a:r>
              <a:rPr lang="en-US" altLang="zh-CN" sz="1200"/>
              <a:t>i</a:t>
            </a:r>
            <a:r>
              <a:rPr lang="zh-CN" altLang="en-US" i="0"/>
              <a:t>随温度的升高而迅速增加。</a:t>
            </a:r>
            <a:endParaRPr lang="zh-CN" altLang="en-US" i="0"/>
          </a:p>
        </p:txBody>
      </p:sp>
      <p:sp>
        <p:nvSpPr>
          <p:cNvPr id="209924" name="矩形 7"/>
          <p:cNvSpPr>
            <a:spLocks noChangeArrowheads="1"/>
          </p:cNvSpPr>
          <p:nvPr/>
        </p:nvSpPr>
        <p:spPr bwMode="auto">
          <a:xfrm>
            <a:off x="3779838" y="1844675"/>
            <a:ext cx="5148262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不同的半导体材料，在一定温度下，</a:t>
            </a:r>
            <a:r>
              <a:rPr lang="en-US" altLang="zh-CN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越大，</a:t>
            </a:r>
            <a:r>
              <a:rPr lang="en-US" altLang="zh-CN" b="0" dirty="0"/>
              <a:t> </a:t>
            </a:r>
            <a:r>
              <a:rPr lang="en-US" altLang="zh-CN" dirty="0" err="1"/>
              <a:t>n</a:t>
            </a:r>
            <a:r>
              <a:rPr lang="en-US" altLang="zh-CN" sz="1200" dirty="0" err="1"/>
              <a:t>i</a:t>
            </a:r>
            <a:r>
              <a:rPr lang="zh-CN" alt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越小。</a:t>
            </a:r>
            <a:endParaRPr lang="zh-CN" altLang="en-US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92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9632" y="-171400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solidFill>
                  <a:srgbClr val="333399"/>
                </a:solidFill>
                <a:latin typeface="+mn-lt"/>
                <a:ea typeface="+mn-ea"/>
                <a:cs typeface="+mn-cs"/>
              </a:rPr>
              <a:t>本征载流子浓度</a:t>
            </a:r>
            <a:endParaRPr lang="zh-CN" altLang="en-US" sz="3200" dirty="0" smtClean="0">
              <a:solidFill>
                <a:srgbClr val="33339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9926" name="矩形 9"/>
          <p:cNvSpPr>
            <a:spLocks noChangeArrowheads="1"/>
          </p:cNvSpPr>
          <p:nvPr/>
        </p:nvSpPr>
        <p:spPr bwMode="auto">
          <a:xfrm>
            <a:off x="3887788" y="4365625"/>
            <a:ext cx="4572000" cy="922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i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i="0"/>
              <a:t>每一种半导体材料制成的器件有一定的极限工作温度，超过这一温度后，器件就失效了。</a:t>
            </a:r>
            <a:endParaRPr lang="zh-CN" altLang="en-US" i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/>
              <a:t>练习</a:t>
            </a:r>
            <a:endParaRPr lang="zh-CN" altLang="en-US" sz="3600" b="1" smtClean="0"/>
          </a:p>
        </p:txBody>
      </p:sp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539750" y="1412875"/>
            <a:ext cx="8424863" cy="3724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0"/>
              <a:t>1</a:t>
            </a:r>
            <a:r>
              <a:rPr lang="zh-CN" altLang="en-US" sz="2800" i="0"/>
              <a:t>、空穴占据费米能级的概率在各种温度下总是</a:t>
            </a:r>
            <a:r>
              <a:rPr lang="en-US" altLang="zh-CN" sz="2800" i="0"/>
              <a:t>1/2</a:t>
            </a:r>
            <a:r>
              <a:rPr lang="zh-CN" altLang="en-US" sz="2800" i="0"/>
              <a:t>。</a:t>
            </a:r>
            <a:endParaRPr lang="zh-CN" altLang="en-US" sz="2800" i="0"/>
          </a:p>
          <a:p>
            <a:pPr>
              <a:spcBef>
                <a:spcPct val="50000"/>
              </a:spcBef>
            </a:pPr>
            <a:r>
              <a:rPr lang="zh-CN" altLang="en-US" sz="2800" i="0"/>
              <a:t>                                                                    （      ）</a:t>
            </a:r>
            <a:endParaRPr lang="zh-CN" altLang="en-US" sz="2800" i="0"/>
          </a:p>
          <a:p>
            <a:pPr>
              <a:spcBef>
                <a:spcPct val="50000"/>
              </a:spcBef>
            </a:pPr>
            <a:r>
              <a:rPr lang="en-US" altLang="zh-CN" sz="2800" i="0"/>
              <a:t>2</a:t>
            </a:r>
            <a:r>
              <a:rPr lang="zh-CN" altLang="en-US" sz="2800" i="0"/>
              <a:t>、费米能级位置较高，说明有较多的能量较高的量子态上有电子。                                       （      ）                                                                                                                                        </a:t>
            </a:r>
            <a:r>
              <a:rPr lang="en-US" altLang="zh-CN" sz="2800" i="0"/>
              <a:t>3</a:t>
            </a:r>
            <a:r>
              <a:rPr lang="zh-CN" altLang="en-US" sz="2800" i="0"/>
              <a:t>、能量为</a:t>
            </a:r>
            <a:r>
              <a:rPr lang="en-US" altLang="zh-CN" sz="2800" i="0"/>
              <a:t>E</a:t>
            </a:r>
            <a:r>
              <a:rPr lang="zh-CN" altLang="en-US" sz="2800" i="0"/>
              <a:t>的一个量子态被一个空穴占据的概率为  （        ）。</a:t>
            </a:r>
            <a:endParaRPr lang="zh-CN" altLang="en-US" sz="2800" i="0"/>
          </a:p>
          <a:p>
            <a:pPr>
              <a:spcBef>
                <a:spcPct val="50000"/>
              </a:spcBef>
            </a:pPr>
            <a:r>
              <a:rPr lang="en-US" altLang="zh-CN" sz="2800" i="0"/>
              <a:t>4</a:t>
            </a:r>
            <a:r>
              <a:rPr lang="zh-CN" altLang="en-US" sz="2800" i="0"/>
              <a:t>、为什么电子分布在导带底，空穴分布在价带顶？</a:t>
            </a:r>
            <a:endParaRPr lang="zh-CN" altLang="en-US" sz="2800" i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70" name="Picture 1" descr="C:\Users\liucf\AppData\Roaming\Tencent\Users\360662121\QQ\WinTemp\RichOle\KKKII2[FNPSC}L6MFW[08PF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42988" y="1412875"/>
            <a:ext cx="6705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7571" name="Picture 2" descr="C:\Users\liucf\AppData\Roaming\Tencent\Users\360662121\QQ\WinTemp\RichOle\KD2BH0R{U~O_56ODXH`X{]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2492375"/>
            <a:ext cx="639127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757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/>
              <a:t>练习</a:t>
            </a:r>
            <a:endParaRPr lang="zh-CN" altLang="en-US" sz="36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66800"/>
            <a:ext cx="8077200" cy="45720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cs typeface="Tahoma" panose="020B0604030504040204" pitchFamily="34" charset="0"/>
              </a:rPr>
              <a:t>3.1 </a:t>
            </a:r>
            <a:r>
              <a:rPr lang="zh-CN" altLang="en-US" dirty="0" smtClean="0">
                <a:cs typeface="Tahoma" panose="020B0604030504040204" pitchFamily="34" charset="0"/>
              </a:rPr>
              <a:t>态密度</a:t>
            </a:r>
            <a:endParaRPr lang="en-US" altLang="zh-CN" dirty="0" smtClean="0">
              <a:cs typeface="Tahoma" panose="020B060403050404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cs typeface="Tahoma" panose="020B0604030504040204" pitchFamily="34" charset="0"/>
              </a:rPr>
              <a:t>3.2 </a:t>
            </a:r>
            <a:r>
              <a:rPr lang="zh-CN" altLang="en-US" dirty="0" smtClean="0">
                <a:cs typeface="Tahoma" panose="020B0604030504040204" pitchFamily="34" charset="0"/>
              </a:rPr>
              <a:t>费米能级和载流子的统计分布</a:t>
            </a:r>
            <a:endParaRPr lang="en-US" altLang="zh-CN" dirty="0" smtClean="0">
              <a:cs typeface="Tahoma" panose="020B060403050404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cs typeface="Tahoma" panose="020B0604030504040204" pitchFamily="34" charset="0"/>
              </a:rPr>
              <a:t>3.3 </a:t>
            </a:r>
            <a:r>
              <a:rPr lang="zh-CN" altLang="en-US" dirty="0" smtClean="0">
                <a:cs typeface="Tahoma" panose="020B0604030504040204" pitchFamily="34" charset="0"/>
              </a:rPr>
              <a:t>本征半导体的载流子浓度</a:t>
            </a:r>
            <a:endParaRPr lang="en-US" altLang="zh-CN" dirty="0" smtClean="0">
              <a:cs typeface="Tahoma" panose="020B060403050404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  <a:cs typeface="Tahoma" panose="020B0604030504040204" pitchFamily="34" charset="0"/>
              </a:rPr>
              <a:t>3.4 </a:t>
            </a:r>
            <a:r>
              <a:rPr lang="zh-CN" altLang="en-US" dirty="0" smtClean="0">
                <a:solidFill>
                  <a:srgbClr val="FF0000"/>
                </a:solidFill>
                <a:cs typeface="Tahoma" panose="020B0604030504040204" pitchFamily="34" charset="0"/>
              </a:rPr>
              <a:t>杂质半导体的载流子浓度</a:t>
            </a:r>
            <a:endParaRPr lang="en-US" altLang="zh-CN" dirty="0" smtClean="0">
              <a:solidFill>
                <a:srgbClr val="FF0000"/>
              </a:solidFill>
              <a:cs typeface="Tahoma" panose="020B060403050404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cs typeface="Tahoma" panose="020B0604030504040204" pitchFamily="34" charset="0"/>
              </a:rPr>
              <a:t>3.5 </a:t>
            </a:r>
            <a:r>
              <a:rPr lang="zh-CN" altLang="en-US" dirty="0" smtClean="0">
                <a:cs typeface="Tahoma" panose="020B0604030504040204" pitchFamily="34" charset="0"/>
              </a:rPr>
              <a:t>一般情况下的载流子统计分布</a:t>
            </a:r>
            <a:endParaRPr lang="en-US" altLang="zh-CN" dirty="0" smtClean="0">
              <a:cs typeface="Tahoma" panose="020B060403050404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cs typeface="Tahoma" panose="020B0604030504040204" pitchFamily="34" charset="0"/>
              </a:rPr>
              <a:t>3.6 </a:t>
            </a:r>
            <a:r>
              <a:rPr lang="zh-CN" altLang="en-US" dirty="0" smtClean="0">
                <a:cs typeface="Tahoma" panose="020B0604030504040204" pitchFamily="34" charset="0"/>
              </a:rPr>
              <a:t>简并半导体</a:t>
            </a:r>
            <a:endParaRPr lang="zh-CN" altLang="en-US" dirty="0" smtClean="0">
              <a:cs typeface="Tahoma" panose="020B0604030504040204" pitchFamily="34" charset="0"/>
            </a:endParaRPr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8BDF5F32-F31E-47E8-81D5-7D895D0FCF9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827317" y="199571"/>
            <a:ext cx="7620000" cy="609600"/>
          </a:xfrm>
        </p:spPr>
        <p:txBody>
          <a:bodyPr/>
          <a:lstStyle/>
          <a:p>
            <a:pPr eaLnBrk="1" hangingPunct="1"/>
            <a:r>
              <a:rPr lang="zh-CN" altLang="en-US" sz="3600" dirty="0" smtClean="0"/>
              <a:t>杂质能级上的电子和空穴</a:t>
            </a:r>
            <a:endParaRPr lang="zh-CN" altLang="en-US" sz="36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82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04800" y="1066800"/>
                <a:ext cx="8305800" cy="5530552"/>
              </a:xfrm>
              <a:solidFill>
                <a:schemeClr val="bg1"/>
              </a:solidFill>
            </p:spPr>
            <p:txBody>
              <a:bodyPr/>
              <a:lstStyle/>
              <a:p>
                <a:pPr eaLnBrk="1" hangingPunct="1"/>
                <a:r>
                  <a:rPr lang="zh-CN" altLang="en-US" sz="2400" dirty="0" smtClean="0"/>
                  <a:t>杂质能级</a:t>
                </a:r>
                <a:r>
                  <a:rPr lang="en-US" altLang="zh-CN" sz="2400" dirty="0" smtClean="0"/>
                  <a:t>:</a:t>
                </a:r>
                <a:r>
                  <a:rPr lang="zh-CN" altLang="en-US" sz="2400" dirty="0"/>
                  <a:t>最多只能容纳一个某自旋方向的电子</a:t>
                </a:r>
                <a:endParaRPr lang="en-US" sz="2400" dirty="0" smtClean="0"/>
              </a:p>
              <a:p>
                <a:pPr eaLnBrk="1" hangingPunct="1"/>
                <a:r>
                  <a:rPr lang="zh-CN" altLang="en-US" sz="2400" dirty="0" smtClean="0"/>
                  <a:t>电子</a:t>
                </a:r>
                <a:r>
                  <a:rPr lang="zh-CN" altLang="en-US" sz="2400" dirty="0"/>
                  <a:t>占据</a:t>
                </a:r>
                <a:r>
                  <a:rPr lang="zh-CN" altLang="en-US" sz="2400" dirty="0" smtClean="0"/>
                  <a:t>施主能级的几率</a:t>
                </a:r>
                <a:endParaRPr lang="zh-CN" altLang="en-US" sz="2400" dirty="0"/>
              </a:p>
              <a:p>
                <a:pPr eaLnBrk="1" hangingPunct="1"/>
                <a:endParaRPr lang="en-US" altLang="zh-CN" sz="2400" dirty="0" smtClean="0"/>
              </a:p>
              <a:p>
                <a:pPr eaLnBrk="1" hangingPunct="1"/>
                <a:endParaRPr lang="en-US" altLang="zh-CN" sz="2400" dirty="0" smtClean="0"/>
              </a:p>
              <a:p>
                <a:pPr eaLnBrk="1" hangingPunct="1"/>
                <a:endParaRPr lang="en-US" sz="2400" dirty="0" smtClean="0"/>
              </a:p>
              <a:p>
                <a:pPr eaLnBrk="1" hangingPunct="1"/>
                <a:r>
                  <a:rPr lang="zh-CN" altLang="en-US" sz="2400" dirty="0"/>
                  <a:t>空穴占据受主能级</a:t>
                </a:r>
                <a:endParaRPr lang="zh-CN" altLang="en-US" sz="2400" dirty="0"/>
              </a:p>
              <a:p>
                <a:pPr eaLnBrk="1" hangingPunct="1"/>
                <a:endParaRPr lang="en-US" altLang="zh-CN" sz="2400" dirty="0" smtClean="0"/>
              </a:p>
              <a:p>
                <a:pPr eaLnBrk="1" hangingPunct="1"/>
                <a:endParaRPr lang="en-US" altLang="zh-CN" sz="2400" dirty="0"/>
              </a:p>
              <a:p>
                <a:pPr eaLnBrk="1" hangingPunct="1"/>
                <a:endParaRPr lang="en-US" altLang="zh-CN" sz="2400" dirty="0" smtClean="0"/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/>
                      </a:rPr>
                      <m:t>𝑔</m:t>
                    </m:r>
                    <m:r>
                      <a:rPr lang="en-US" altLang="zh-CN" sz="2400" i="1" baseline="-25000" dirty="0" err="1" smtClean="0">
                        <a:latin typeface="Cambria Math" panose="02040503050406030204"/>
                      </a:rPr>
                      <m:t>𝐷</m:t>
                    </m:r>
                    <m:r>
                      <a:rPr lang="en-US" altLang="zh-CN" sz="2400" i="1" dirty="0" smtClean="0">
                        <a:latin typeface="Cambria Math" panose="02040503050406030204"/>
                      </a:rPr>
                      <m:t>, </m:t>
                    </m:r>
                    <m:r>
                      <a:rPr lang="en-US" altLang="zh-CN" sz="2400" i="1" dirty="0" err="1" smtClean="0">
                        <a:latin typeface="Cambria Math" panose="02040503050406030204"/>
                      </a:rPr>
                      <m:t>𝑔</m:t>
                    </m:r>
                    <m:r>
                      <a:rPr lang="en-US" altLang="zh-CN" sz="2400" i="1" baseline="-25000" dirty="0" err="1" smtClean="0">
                        <a:latin typeface="Cambria Math" panose="02040503050406030204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/>
                      </a:rPr>
                      <m:t>: </m:t>
                    </m:r>
                  </m:oMath>
                </a14:m>
                <a:r>
                  <a:rPr lang="zh-CN" altLang="en-US" sz="2400" dirty="0" smtClean="0"/>
                  <a:t>杂质能级的基态简并度</a:t>
                </a:r>
                <a:endParaRPr lang="en-US" altLang="zh-CN" sz="2400" dirty="0" smtClean="0"/>
              </a:p>
              <a:p>
                <a:pPr eaLnBrk="1" hangingPunct="1"/>
                <a:r>
                  <a:rPr lang="zh-CN" altLang="en-US" sz="2400" dirty="0">
                    <a:solidFill>
                      <a:srgbClr val="FF0000"/>
                    </a:solidFill>
                  </a:rPr>
                  <a:t>基态简并度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指具有相同能量的载流子处在不同的量子态，量子力学中把能级可能有的微观状态称为该能级的简并度，用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g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表示。</a:t>
                </a:r>
                <a:endParaRPr lang="en-US" altLang="zh-CN" sz="2400" dirty="0"/>
              </a:p>
              <a:p>
                <a:pPr eaLnBrk="1" hangingPunct="1"/>
                <a:endParaRPr lang="en-US" altLang="zh-CN" sz="2400" dirty="0" smtClean="0"/>
              </a:p>
            </p:txBody>
          </p:sp>
        </mc:Choice>
        <mc:Fallback>
          <p:sp>
            <p:nvSpPr>
              <p:cNvPr id="24582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04800" y="1066800"/>
                <a:ext cx="8305800" cy="5530552"/>
              </a:xfrm>
              <a:blipFill rotWithShape="1">
                <a:blip r:embed="rId1"/>
                <a:stretch>
                  <a:fillRect r="-642" b="-7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0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47E4FDF-60EC-4E68-8D22-96898AF7B1CF}" type="slidenum">
              <a:rPr lang="en-US" altLang="zh-CN" smtClean="0"/>
            </a:fld>
            <a:endParaRPr lang="en-US" altLang="zh-CN" smtClean="0"/>
          </a:p>
        </p:txBody>
      </p:sp>
      <p:graphicFrame>
        <p:nvGraphicFramePr>
          <p:cNvPr id="24578" name="Object 10"/>
          <p:cNvGraphicFramePr>
            <a:graphicFrameLocks noChangeAspect="1"/>
          </p:cNvGraphicFramePr>
          <p:nvPr/>
        </p:nvGraphicFramePr>
        <p:xfrm>
          <a:off x="1619672" y="2060848"/>
          <a:ext cx="2395280" cy="1153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公式" r:id="rId2" imgW="33528000" imgH="16154400" progId="">
                  <p:embed/>
                </p:oleObj>
              </mc:Choice>
              <mc:Fallback>
                <p:oleObj name="公式" r:id="rId2" imgW="33528000" imgH="16154400" progId="">
                  <p:embed/>
                  <p:pic>
                    <p:nvPicPr>
                      <p:cNvPr id="0" name="图片 921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19672" y="2060848"/>
                        <a:ext cx="2395280" cy="115303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16"/>
          <p:cNvGraphicFramePr>
            <a:graphicFrameLocks noChangeAspect="1"/>
          </p:cNvGraphicFramePr>
          <p:nvPr/>
        </p:nvGraphicFramePr>
        <p:xfrm>
          <a:off x="1937420" y="3669434"/>
          <a:ext cx="2520280" cy="1236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公式" r:id="rId4" imgW="32918400" imgH="16154400" progId="">
                  <p:embed/>
                </p:oleObj>
              </mc:Choice>
              <mc:Fallback>
                <p:oleObj name="公式" r:id="rId4" imgW="32918400" imgH="16154400" progId="">
                  <p:embed/>
                  <p:pic>
                    <p:nvPicPr>
                      <p:cNvPr id="0" name="图片 9217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7420" y="3669434"/>
                        <a:ext cx="2520280" cy="123618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>
              <a:xfrm>
                <a:off x="257012" y="1177871"/>
                <a:ext cx="8690137" cy="4951709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𝑁</m:t>
                    </m:r>
                    <m:r>
                      <a:rPr lang="en-US" altLang="zh-CN" sz="2800" i="1" baseline="-25000" dirty="0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𝐷</m:t>
                    </m:r>
                    <m:r>
                      <a:rPr lang="en-US" altLang="zh-CN" sz="2800" i="1" dirty="0" smtClean="0">
                        <a:latin typeface="Cambria Math" panose="02040503050406030204"/>
                      </a:rPr>
                      <m:t> :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zh-CN" altLang="en-US" sz="2800" dirty="0" smtClean="0"/>
                  <a:t>施主原子浓度</a:t>
                </a:r>
                <a:br>
                  <a:rPr lang="en-US" altLang="zh-CN" sz="2800" dirty="0" smtClean="0"/>
                </a:b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𝑁</m:t>
                    </m:r>
                    <m:r>
                      <a:rPr lang="en-US" altLang="zh-CN" sz="2800" i="1" baseline="-25000" dirty="0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𝐴</m:t>
                    </m:r>
                    <m:r>
                      <a:rPr lang="en-US" altLang="zh-CN" sz="2800" i="1" baseline="-25000" dirty="0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  : </m:t>
                    </m:r>
                  </m:oMath>
                </a14:m>
                <a:r>
                  <a:rPr lang="zh-CN" altLang="en-US" sz="2800" dirty="0" smtClean="0"/>
                  <a:t>受主原子浓度</a:t>
                </a:r>
                <a:endParaRPr lang="en-US" altLang="zh-CN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zh-CN" altLang="en-US" sz="2800" dirty="0" smtClean="0"/>
                  <a:t>未电离的施主杂质载流子</a:t>
                </a:r>
                <a:r>
                  <a:rPr lang="zh-CN" altLang="en-US" sz="2800" dirty="0"/>
                  <a:t>浓度</a:t>
                </a:r>
                <a:endParaRPr lang="en-US" altLang="zh-CN" sz="2800" dirty="0" smtClean="0"/>
              </a:p>
              <a:p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altLang="zh-CN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zh-CN" altLang="en-US" sz="2800" dirty="0" smtClean="0"/>
                  <a:t>未</a:t>
                </a:r>
                <a:r>
                  <a:rPr lang="zh-CN" altLang="en-US" sz="2800" dirty="0"/>
                  <a:t>电离</a:t>
                </a:r>
                <a:r>
                  <a:rPr lang="zh-CN" altLang="en-US" sz="2800" dirty="0" smtClean="0"/>
                  <a:t>的受主</a:t>
                </a:r>
                <a:r>
                  <a:rPr lang="zh-CN" altLang="en-US" sz="2800" dirty="0"/>
                  <a:t>杂质载流子浓度</a:t>
                </a:r>
                <a:endParaRPr lang="en-US" altLang="zh-CN" sz="2800" dirty="0"/>
              </a:p>
            </p:txBody>
          </p:sp>
        </mc:Choice>
        <mc:Fallback>
          <p:sp>
            <p:nvSpPr>
              <p:cNvPr id="14" name="内容占位符 1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012" y="1177871"/>
                <a:ext cx="8690137" cy="4951709"/>
              </a:xfrm>
              <a:blipFill rotWithShape="1">
                <a:blip r:embed="rId1"/>
                <a:stretch>
                  <a:fillRect l="-5" t="-12" r="7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05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AE4C41-F75C-44A0-BF22-702310C22A97}" type="slidenum">
              <a:rPr lang="en-US" altLang="zh-CN" smtClean="0"/>
            </a:fld>
            <a:endParaRPr lang="en-US" altLang="zh-CN" smtClean="0"/>
          </a:p>
        </p:txBody>
      </p:sp>
      <p:graphicFrame>
        <p:nvGraphicFramePr>
          <p:cNvPr id="25603" name="Object 8"/>
          <p:cNvGraphicFramePr>
            <a:graphicFrameLocks noChangeAspect="1"/>
          </p:cNvGraphicFramePr>
          <p:nvPr/>
        </p:nvGraphicFramePr>
        <p:xfrm>
          <a:off x="2226366" y="4991054"/>
          <a:ext cx="389255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公式" r:id="rId2" imgW="45110400" imgH="16154400" progId="">
                  <p:embed/>
                </p:oleObj>
              </mc:Choice>
              <mc:Fallback>
                <p:oleObj name="公式" r:id="rId2" imgW="45110400" imgH="16154400" progId="">
                  <p:embed/>
                  <p:pic>
                    <p:nvPicPr>
                      <p:cNvPr id="0" name="图片 10240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26366" y="4991054"/>
                        <a:ext cx="3892550" cy="1393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9"/>
          <p:cNvGraphicFramePr>
            <a:graphicFrameLocks noChangeAspect="1"/>
          </p:cNvGraphicFramePr>
          <p:nvPr/>
        </p:nvGraphicFramePr>
        <p:xfrm>
          <a:off x="2015796" y="2700704"/>
          <a:ext cx="4313691" cy="1524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公式" r:id="rId4" imgW="45720000" imgH="16154400" progId="">
                  <p:embed/>
                </p:oleObj>
              </mc:Choice>
              <mc:Fallback>
                <p:oleObj name="公式" r:id="rId4" imgW="45720000" imgH="16154400" progId="">
                  <p:embed/>
                  <p:pic>
                    <p:nvPicPr>
                      <p:cNvPr id="0" name="图片 10241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15796" y="2700704"/>
                        <a:ext cx="4313691" cy="152445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317" y="199571"/>
            <a:ext cx="7620000" cy="609600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杂质能级上的电子和空穴</a:t>
            </a:r>
            <a:endParaRPr lang="zh-CN" altLang="en-US" sz="3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15616" y="-531440"/>
            <a:ext cx="7793037" cy="1462087"/>
          </a:xfrm>
        </p:spPr>
        <p:txBody>
          <a:bodyPr/>
          <a:lstStyle/>
          <a:p>
            <a:pPr eaLnBrk="1" hangingPunct="1"/>
            <a:r>
              <a:rPr lang="zh-CN" altLang="en-US" sz="3200" b="1" dirty="0" smtClean="0"/>
              <a:t>费米分布函数</a:t>
            </a:r>
            <a:endParaRPr lang="zh-CN" altLang="en-US" sz="3200" b="1" dirty="0" smtClean="0"/>
          </a:p>
        </p:txBody>
      </p:sp>
      <p:sp>
        <p:nvSpPr>
          <p:cNvPr id="2663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042988" y="1484313"/>
            <a:ext cx="7850187" cy="4525962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zh-CN" altLang="en-US" sz="2800" b="1" smtClean="0">
                <a:latin typeface="宋体" panose="02010600030101010101" pitchFamily="2" charset="-122"/>
              </a:rPr>
              <a:t>根据量子统计理论，服从泡利不相容原理的电子遵循费米统计律</a:t>
            </a:r>
            <a:endParaRPr lang="zh-CN" altLang="en-US" sz="2800" b="1" smtClean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b="1" smtClean="0">
                <a:latin typeface="宋体" panose="02010600030101010101" pitchFamily="2" charset="-122"/>
              </a:rPr>
              <a:t>对于能量为</a:t>
            </a:r>
            <a:r>
              <a:rPr lang="en-US" altLang="zh-CN" sz="2800" b="1" smtClean="0">
                <a:latin typeface="宋体" panose="02010600030101010101" pitchFamily="2" charset="-122"/>
              </a:rPr>
              <a:t>E</a:t>
            </a:r>
            <a:r>
              <a:rPr lang="zh-CN" altLang="en-US" sz="2800" b="1" smtClean="0">
                <a:latin typeface="宋体" panose="02010600030101010101" pitchFamily="2" charset="-122"/>
              </a:rPr>
              <a:t>的一个量子态被一个电子占据的概率     为</a:t>
            </a:r>
            <a:endParaRPr lang="zh-CN" altLang="en-US" sz="2800" b="1" smtClean="0">
              <a:latin typeface="宋体" panose="02010600030101010101" pitchFamily="2" charset="-122"/>
            </a:endParaRPr>
          </a:p>
          <a:p>
            <a:pPr eaLnBrk="1" hangingPunct="1"/>
            <a:endParaRPr lang="zh-CN" altLang="en-US" sz="2800" b="1" smtClean="0">
              <a:latin typeface="宋体" panose="02010600030101010101" pitchFamily="2" charset="-122"/>
            </a:endParaRPr>
          </a:p>
          <a:p>
            <a:pPr eaLnBrk="1" hangingPunct="1"/>
            <a:endParaRPr lang="zh-CN" altLang="en-US" sz="2800" b="1" smtClean="0">
              <a:latin typeface="宋体" panose="02010600030101010101" pitchFamily="2" charset="-122"/>
            </a:endParaRPr>
          </a:p>
          <a:p>
            <a:pPr eaLnBrk="1" hangingPunct="1"/>
            <a:endParaRPr lang="zh-CN" altLang="en-US" sz="2800" b="1" smtClean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b="1" smtClean="0">
                <a:latin typeface="宋体" panose="02010600030101010101" pitchFamily="2" charset="-122"/>
              </a:rPr>
              <a:t>    称为电子的费米分布函数</a:t>
            </a:r>
            <a:endParaRPr lang="zh-CN" altLang="en-US" sz="2800" b="1" smtClean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b="1" smtClean="0">
                <a:latin typeface="宋体" panose="02010600030101010101" pitchFamily="2" charset="-122"/>
              </a:rPr>
              <a:t>空穴的费米分布函数？</a:t>
            </a:r>
            <a:endParaRPr lang="zh-CN" altLang="en-US" sz="2800" b="1" smtClean="0">
              <a:latin typeface="宋体" panose="02010600030101010101" pitchFamily="2" charset="-122"/>
            </a:endParaRPr>
          </a:p>
        </p:txBody>
      </p:sp>
      <p:graphicFrame>
        <p:nvGraphicFramePr>
          <p:cNvPr id="2662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35150" y="2924175"/>
          <a:ext cx="8842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8839200" imgH="4876800" progId="">
                  <p:embed/>
                </p:oleObj>
              </mc:Choice>
              <mc:Fallback>
                <p:oleObj name="Equation" r:id="rId1" imgW="8839200" imgH="4876800" progId="">
                  <p:embed/>
                  <p:pic>
                    <p:nvPicPr>
                      <p:cNvPr id="0" name="图片 1024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5150" y="2924175"/>
                        <a:ext cx="884238" cy="504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84438" y="3357563"/>
          <a:ext cx="3311525" cy="161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5603200" imgH="12496800" progId="">
                  <p:embed/>
                </p:oleObj>
              </mc:Choice>
              <mc:Fallback>
                <p:oleObj name="Equation" r:id="rId3" imgW="25603200" imgH="12496800" progId="">
                  <p:embed/>
                  <p:pic>
                    <p:nvPicPr>
                      <p:cNvPr id="0" name="图片 1025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4438" y="3357563"/>
                        <a:ext cx="3311525" cy="16144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6"/>
          <p:cNvGraphicFramePr>
            <a:graphicFrameLocks noChangeAspect="1"/>
          </p:cNvGraphicFramePr>
          <p:nvPr/>
        </p:nvGraphicFramePr>
        <p:xfrm>
          <a:off x="1331913" y="4941888"/>
          <a:ext cx="8842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8839200" imgH="4876800" progId="">
                  <p:embed/>
                </p:oleObj>
              </mc:Choice>
              <mc:Fallback>
                <p:oleObj name="Equation" r:id="rId5" imgW="8839200" imgH="4876800" progId="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1913" y="4941888"/>
                        <a:ext cx="884237" cy="504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67" name="Object 7"/>
          <p:cNvGraphicFramePr>
            <a:graphicFrameLocks noChangeAspect="1"/>
          </p:cNvGraphicFramePr>
          <p:nvPr/>
        </p:nvGraphicFramePr>
        <p:xfrm>
          <a:off x="5076825" y="5445125"/>
          <a:ext cx="13112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6" imgW="13106400" imgH="4876800" progId="">
                  <p:embed/>
                </p:oleObj>
              </mc:Choice>
              <mc:Fallback>
                <p:oleObj name="Equation" r:id="rId6" imgW="13106400" imgH="4876800" progId="">
                  <p:embed/>
                  <p:pic>
                    <p:nvPicPr>
                      <p:cNvPr id="0" name="图片 1027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76825" y="5445125"/>
                        <a:ext cx="1311275" cy="504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矩形 7"/>
          <p:cNvSpPr>
            <a:spLocks noChangeArrowheads="1"/>
          </p:cNvSpPr>
          <p:nvPr/>
        </p:nvSpPr>
        <p:spPr bwMode="auto">
          <a:xfrm>
            <a:off x="5940425" y="3716338"/>
            <a:ext cx="2970213" cy="862012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1600" i="0"/>
              <a:t>物理意义：是描写热平衡状态下，电子在允许的量子态上如何分布的一个统计分布规律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381000" y="228601"/>
            <a:ext cx="8229600" cy="3545114"/>
          </a:xfrm>
        </p:spPr>
        <p:txBody>
          <a:bodyPr/>
          <a:lstStyle/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 smtClean="0"/>
              <a:t>电离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施主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受主杂质</a:t>
            </a:r>
            <a:r>
              <a:rPr lang="zh-CN" altLang="en-US" sz="2800" dirty="0"/>
              <a:t>载流子浓度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ü"/>
            </a:pPr>
            <a:endParaRPr lang="en-US" sz="2800" dirty="0" smtClean="0"/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AE4C41-F75C-44A0-BF22-702310C22A97}" type="slidenum">
              <a:rPr lang="en-US" altLang="zh-CN" smtClean="0"/>
            </a:fld>
            <a:endParaRPr lang="en-US" altLang="zh-CN" smtClean="0"/>
          </a:p>
        </p:txBody>
      </p:sp>
      <p:graphicFrame>
        <p:nvGraphicFramePr>
          <p:cNvPr id="560132" name="Object 4"/>
          <p:cNvGraphicFramePr>
            <a:graphicFrameLocks noChangeAspect="1"/>
          </p:cNvGraphicFramePr>
          <p:nvPr/>
        </p:nvGraphicFramePr>
        <p:xfrm>
          <a:off x="1460500" y="3571875"/>
          <a:ext cx="5305425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公式" r:id="rId1" imgW="50596800" imgH="13411200" progId="">
                  <p:embed/>
                </p:oleObj>
              </mc:Choice>
              <mc:Fallback>
                <p:oleObj name="公式" r:id="rId1" imgW="50596800" imgH="13411200" progId="">
                  <p:embed/>
                  <p:pic>
                    <p:nvPicPr>
                      <p:cNvPr id="0" name="图片 1126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60500" y="3571875"/>
                        <a:ext cx="5305425" cy="1352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AutoShape 5"/>
          <p:cNvSpPr>
            <a:spLocks noChangeAspect="1" noChangeArrowheads="1" noTextEdit="1"/>
          </p:cNvSpPr>
          <p:nvPr/>
        </p:nvSpPr>
        <p:spPr bwMode="auto">
          <a:xfrm>
            <a:off x="381000" y="2155825"/>
            <a:ext cx="8229600" cy="2187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5603" name="Object 8"/>
          <p:cNvGraphicFramePr>
            <a:graphicFrameLocks noChangeAspect="1"/>
          </p:cNvGraphicFramePr>
          <p:nvPr/>
        </p:nvGraphicFramePr>
        <p:xfrm>
          <a:off x="4495800" y="1144588"/>
          <a:ext cx="2473325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公式" r:id="rId3" imgW="28651200" imgH="16154400" progId="">
                  <p:embed/>
                </p:oleObj>
              </mc:Choice>
              <mc:Fallback>
                <p:oleObj name="公式" r:id="rId3" imgW="28651200" imgH="16154400" progId="">
                  <p:embed/>
                  <p:pic>
                    <p:nvPicPr>
                      <p:cNvPr id="0" name="图片 1126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1144588"/>
                        <a:ext cx="2473325" cy="13954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9"/>
          <p:cNvGraphicFramePr>
            <a:graphicFrameLocks noChangeAspect="1"/>
          </p:cNvGraphicFramePr>
          <p:nvPr/>
        </p:nvGraphicFramePr>
        <p:xfrm>
          <a:off x="1428750" y="1144588"/>
          <a:ext cx="2428875" cy="137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公式" r:id="rId5" imgW="28651200" imgH="16154400" progId="">
                  <p:embed/>
                </p:oleObj>
              </mc:Choice>
              <mc:Fallback>
                <p:oleObj name="公式" r:id="rId5" imgW="28651200" imgH="16154400" progId="">
                  <p:embed/>
                  <p:pic>
                    <p:nvPicPr>
                      <p:cNvPr id="0" name="图片 1126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28750" y="1144588"/>
                        <a:ext cx="2428875" cy="13700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317" y="199571"/>
            <a:ext cx="7620000" cy="609600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杂质能级上的电子和空穴</a:t>
            </a:r>
            <a:endParaRPr lang="zh-CN" altLang="en-US" sz="3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244929" y="2352308"/>
            <a:ext cx="7749721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完全电离</a:t>
            </a:r>
            <a:endParaRPr lang="en-US" altLang="zh-CN" sz="24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基本上没有电离</a:t>
            </a:r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1/3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电离</a:t>
            </a:r>
            <a:endParaRPr lang="en-US" altLang="zh-CN" sz="2400" dirty="0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663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F79F3D-B46D-487B-8F2D-94380110DDB9}" type="slidenum">
              <a:rPr lang="en-US" altLang="zh-CN" smtClean="0"/>
            </a:fld>
            <a:endParaRPr lang="en-US" altLang="zh-CN" smtClean="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798512" y="2998114"/>
          <a:ext cx="2318551" cy="498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公式" r:id="rId1" imgW="24079200" imgH="5181600" progId="">
                  <p:embed/>
                </p:oleObj>
              </mc:Choice>
              <mc:Fallback>
                <p:oleObj name="公式" r:id="rId1" imgW="24079200" imgH="5181600" progId="">
                  <p:embed/>
                  <p:pic>
                    <p:nvPicPr>
                      <p:cNvPr id="0" name="图片 1228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8512" y="2998114"/>
                        <a:ext cx="2318551" cy="49879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7"/>
          <p:cNvGraphicFramePr>
            <a:graphicFrameLocks noChangeAspect="1"/>
          </p:cNvGraphicFramePr>
          <p:nvPr/>
        </p:nvGraphicFramePr>
        <p:xfrm>
          <a:off x="3480246" y="2918994"/>
          <a:ext cx="1931554" cy="577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公式" r:id="rId3" imgW="14630400" imgH="5181600" progId="">
                  <p:embed/>
                </p:oleObj>
              </mc:Choice>
              <mc:Fallback>
                <p:oleObj name="公式" r:id="rId3" imgW="14630400" imgH="5181600" progId="">
                  <p:embed/>
                  <p:pic>
                    <p:nvPicPr>
                      <p:cNvPr id="0" name="图片 1228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80246" y="2918994"/>
                        <a:ext cx="1931554" cy="57791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8"/>
          <p:cNvGraphicFramePr>
            <a:graphicFrameLocks noChangeAspect="1"/>
          </p:cNvGraphicFramePr>
          <p:nvPr/>
        </p:nvGraphicFramePr>
        <p:xfrm>
          <a:off x="5411800" y="2783339"/>
          <a:ext cx="1960878" cy="6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公式" r:id="rId5" imgW="14630400" imgH="5791200" progId="">
                  <p:embed/>
                </p:oleObj>
              </mc:Choice>
              <mc:Fallback>
                <p:oleObj name="公式" r:id="rId5" imgW="14630400" imgH="5791200" progId="">
                  <p:embed/>
                  <p:pic>
                    <p:nvPicPr>
                      <p:cNvPr id="0" name="图片 1229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11800" y="2783339"/>
                        <a:ext cx="1960878" cy="65684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3" name="Object 131"/>
          <p:cNvGraphicFramePr>
            <a:graphicFrameLocks noChangeAspect="1"/>
          </p:cNvGraphicFramePr>
          <p:nvPr/>
        </p:nvGraphicFramePr>
        <p:xfrm>
          <a:off x="3917006" y="1302162"/>
          <a:ext cx="21145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公式" r:id="rId7" imgW="21945600" imgH="5791200" progId="">
                  <p:embed/>
                </p:oleObj>
              </mc:Choice>
              <mc:Fallback>
                <p:oleObj name="公式" r:id="rId7" imgW="21945600" imgH="5791200" progId="">
                  <p:embed/>
                  <p:pic>
                    <p:nvPicPr>
                      <p:cNvPr id="0" name="图片 12291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17006" y="1302162"/>
                        <a:ext cx="2114550" cy="5365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654050" y="1066301"/>
          <a:ext cx="2428875" cy="137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公式" r:id="rId9" imgW="28651200" imgH="16154400" progId="">
                  <p:embed/>
                </p:oleObj>
              </mc:Choice>
              <mc:Fallback>
                <p:oleObj name="公式" r:id="rId9" imgW="28651200" imgH="16154400" progId="">
                  <p:embed/>
                  <p:pic>
                    <p:nvPicPr>
                      <p:cNvPr id="0" name="图片 12292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4050" y="1066301"/>
                        <a:ext cx="2428875" cy="13700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798512" y="4140767"/>
          <a:ext cx="21399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公式" r:id="rId11" imgW="24079200" imgH="5181600" progId="">
                  <p:embed/>
                </p:oleObj>
              </mc:Choice>
              <mc:Fallback>
                <p:oleObj name="公式" r:id="rId11" imgW="24079200" imgH="5181600" progId="">
                  <p:embed/>
                  <p:pic>
                    <p:nvPicPr>
                      <p:cNvPr id="0" name="图片 12293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98512" y="4140767"/>
                        <a:ext cx="2139950" cy="460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3040617" y="3998776"/>
          <a:ext cx="36988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公式" r:id="rId13" imgW="29870400" imgH="5791200" progId="">
                  <p:embed/>
                </p:oleObj>
              </mc:Choice>
              <mc:Fallback>
                <p:oleObj name="公式" r:id="rId13" imgW="29870400" imgH="5791200" progId="">
                  <p:embed/>
                  <p:pic>
                    <p:nvPicPr>
                      <p:cNvPr id="0" name="图片 12294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40617" y="3998776"/>
                        <a:ext cx="3698875" cy="6064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"/>
          <p:cNvGraphicFramePr>
            <a:graphicFrameLocks noChangeAspect="1"/>
          </p:cNvGraphicFramePr>
          <p:nvPr/>
        </p:nvGraphicFramePr>
        <p:xfrm>
          <a:off x="1081685" y="5558534"/>
          <a:ext cx="1326063" cy="51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公式" r:id="rId15" imgW="13411200" imgH="5181600" progId="">
                  <p:embed/>
                </p:oleObj>
              </mc:Choice>
              <mc:Fallback>
                <p:oleObj name="公式" r:id="rId15" imgW="13411200" imgH="5181600" progId="">
                  <p:embed/>
                  <p:pic>
                    <p:nvPicPr>
                      <p:cNvPr id="0" name="图片 12295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81685" y="5558534"/>
                        <a:ext cx="1326063" cy="5120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8"/>
          <p:cNvGraphicFramePr>
            <a:graphicFrameLocks noChangeAspect="1"/>
          </p:cNvGraphicFramePr>
          <p:nvPr/>
        </p:nvGraphicFramePr>
        <p:xfrm>
          <a:off x="2615256" y="5334107"/>
          <a:ext cx="471805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公式" r:id="rId17" imgW="38100000" imgH="9448800" progId="">
                  <p:embed/>
                </p:oleObj>
              </mc:Choice>
              <mc:Fallback>
                <p:oleObj name="公式" r:id="rId17" imgW="38100000" imgH="9448800" progId="">
                  <p:embed/>
                  <p:pic>
                    <p:nvPicPr>
                      <p:cNvPr id="0" name="图片 12296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15256" y="5334107"/>
                        <a:ext cx="4718050" cy="9890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2271227" y="5130201"/>
          <a:ext cx="10541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公式" r:id="rId19" imgW="10668000" imgH="5181600" progId="">
                  <p:embed/>
                </p:oleObj>
              </mc:Choice>
              <mc:Fallback>
                <p:oleObj name="公式" r:id="rId19" imgW="10668000" imgH="5181600" progId="">
                  <p:embed/>
                  <p:pic>
                    <p:nvPicPr>
                      <p:cNvPr id="0" name="图片 12297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271227" y="5130201"/>
                        <a:ext cx="1054100" cy="5127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317" y="199571"/>
            <a:ext cx="7620000" cy="609600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杂质能级上的电子和空穴</a:t>
            </a:r>
            <a:endParaRPr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4213" y="1557338"/>
            <a:ext cx="801687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787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7624" y="-271456"/>
            <a:ext cx="6865838" cy="1143000"/>
          </a:xfrm>
        </p:spPr>
        <p:txBody>
          <a:bodyPr/>
          <a:lstStyle/>
          <a:p>
            <a:pPr eaLnBrk="1" hangingPunct="1"/>
            <a:r>
              <a:rPr lang="zh-CN" altLang="en-US" sz="3200" b="1" dirty="0" smtClean="0"/>
              <a:t>电中性方程</a:t>
            </a:r>
            <a:endParaRPr lang="zh-CN" alt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17"/>
          <p:cNvSpPr>
            <a:spLocks noGrp="1"/>
          </p:cNvSpPr>
          <p:nvPr>
            <p:ph idx="1"/>
          </p:nvPr>
        </p:nvSpPr>
        <p:spPr>
          <a:xfrm>
            <a:off x="381000" y="1219200"/>
            <a:ext cx="8077200" cy="641350"/>
          </a:xfrm>
        </p:spPr>
        <p:txBody>
          <a:bodyPr/>
          <a:lstStyle/>
          <a:p>
            <a:r>
              <a:rPr lang="zh-CN" altLang="en-US" sz="2400" dirty="0" smtClean="0"/>
              <a:t>只掺杂一种施主杂质（只引入一种施主能级，没有受主杂质）</a:t>
            </a:r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zh-CN" altLang="en-US" sz="2400" dirty="0" smtClean="0"/>
              <a:t>在热平衡状态下，半导体呈电中性：</a:t>
            </a:r>
            <a:endParaRPr lang="zh-CN" altLang="en-US" sz="2400" dirty="0" smtClean="0"/>
          </a:p>
          <a:p>
            <a:endParaRPr lang="zh-CN" altLang="en-US" sz="2400" dirty="0"/>
          </a:p>
        </p:txBody>
      </p:sp>
      <p:sp>
        <p:nvSpPr>
          <p:cNvPr id="2765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81950" y="6243638"/>
            <a:ext cx="965200" cy="457200"/>
          </a:xfrm>
          <a:noFill/>
        </p:spPr>
        <p:txBody>
          <a:bodyPr/>
          <a:lstStyle/>
          <a:p>
            <a:fld id="{31D2D47F-A6CD-460B-B57B-EA1620BCD7C2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27657" name="Rectangle 3"/>
          <p:cNvSpPr>
            <a:spLocks noChangeArrowheads="1"/>
          </p:cNvSpPr>
          <p:nvPr/>
        </p:nvSpPr>
        <p:spPr bwMode="auto">
          <a:xfrm>
            <a:off x="930166" y="232228"/>
            <a:ext cx="8054173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solidFill>
                  <a:srgbClr val="333399"/>
                </a:solidFill>
              </a:rPr>
              <a:t>n</a:t>
            </a:r>
            <a:r>
              <a:rPr lang="zh-CN" altLang="en-US" sz="3200" dirty="0" smtClean="0">
                <a:solidFill>
                  <a:srgbClr val="333399"/>
                </a:solidFill>
              </a:rPr>
              <a:t>型半导体的载流子浓度</a:t>
            </a:r>
            <a:endParaRPr lang="zh-CN" altLang="en-US" sz="3200" dirty="0">
              <a:solidFill>
                <a:srgbClr val="333399"/>
              </a:solidFill>
            </a:endParaRPr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1763688" y="5589240"/>
          <a:ext cx="2043113" cy="737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" r:id="rId1" imgW="18592800" imgH="6705600" progId="">
                  <p:embed/>
                </p:oleObj>
              </mc:Choice>
              <mc:Fallback>
                <p:oleObj name="" r:id="rId1" imgW="18592800" imgH="6705600" progId="">
                  <p:embed/>
                  <p:pic>
                    <p:nvPicPr>
                      <p:cNvPr id="0" name="图片 1331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3688" y="5589240"/>
                        <a:ext cx="2043113" cy="73799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9672" y="1844824"/>
            <a:ext cx="6090225" cy="3015433"/>
          </a:xfrm>
          <a:prstGeom prst="rect">
            <a:avLst/>
          </a:prstGeom>
        </p:spPr>
      </p:pic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5436096" y="5461141"/>
          <a:ext cx="2428875" cy="137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公式" r:id="rId4" imgW="28651200" imgH="16154400" progId="">
                  <p:embed/>
                </p:oleObj>
              </mc:Choice>
              <mc:Fallback>
                <p:oleObj name="公式" r:id="rId4" imgW="28651200" imgH="16154400" progId="">
                  <p:embed/>
                  <p:pic>
                    <p:nvPicPr>
                      <p:cNvPr id="0" name="图片 13313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36096" y="5461141"/>
                        <a:ext cx="2428875" cy="13700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1" cstate="print"/>
          <a:srcRect l="4807"/>
          <a:stretch>
            <a:fillRect/>
          </a:stretch>
        </p:blipFill>
        <p:spPr bwMode="auto">
          <a:xfrm>
            <a:off x="1115616" y="1248569"/>
            <a:ext cx="7129785" cy="448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9" name="Rectangle 2"/>
          <p:cNvSpPr>
            <a:spLocks noGrp="1" noChangeArrowheads="1"/>
          </p:cNvSpPr>
          <p:nvPr>
            <p:ph type="title"/>
          </p:nvPr>
        </p:nvSpPr>
        <p:spPr>
          <a:xfrm>
            <a:off x="697558" y="178451"/>
            <a:ext cx="8382000" cy="669925"/>
          </a:xfrm>
          <a:noFill/>
        </p:spPr>
        <p:txBody>
          <a:bodyPr/>
          <a:lstStyle/>
          <a:p>
            <a:pPr eaLnBrk="1" hangingPunct="1"/>
            <a:r>
              <a:rPr lang="en-US" altLang="zh-CN" sz="3200" dirty="0" smtClean="0"/>
              <a:t>1.</a:t>
            </a:r>
            <a:r>
              <a:rPr lang="zh-CN" altLang="en-US" sz="3200" dirty="0" smtClean="0"/>
              <a:t>低温弱电离区</a:t>
            </a:r>
            <a:endParaRPr lang="zh-CN" altLang="en-US" sz="3200" dirty="0" smtClean="0"/>
          </a:p>
        </p:txBody>
      </p:sp>
      <p:sp>
        <p:nvSpPr>
          <p:cNvPr id="2867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6D5D3F-0685-409E-A64E-55B42C577B27}" type="slidenum">
              <a:rPr lang="en-US" altLang="zh-CN" smtClean="0"/>
            </a:fld>
            <a:endParaRPr lang="en-US" altLang="zh-CN" smtClean="0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5940152" y="1069385"/>
          <a:ext cx="1829672" cy="528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公式" r:id="rId2" imgW="15240000" imgH="5486400" progId="">
                  <p:embed/>
                </p:oleObj>
              </mc:Choice>
              <mc:Fallback>
                <p:oleObj name="公式" r:id="rId2" imgW="15240000" imgH="5486400" progId="">
                  <p:embed/>
                  <p:pic>
                    <p:nvPicPr>
                      <p:cNvPr id="0" name="图片 1433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40152" y="1069385"/>
                        <a:ext cx="1829672" cy="52872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7899400" y="1050129"/>
          <a:ext cx="124460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公式" r:id="rId4" imgW="10363200" imgH="5181600" progId="">
                  <p:embed/>
                </p:oleObj>
              </mc:Choice>
              <mc:Fallback>
                <p:oleObj name="公式" r:id="rId4" imgW="10363200" imgH="5181600" progId="">
                  <p:embed/>
                  <p:pic>
                    <p:nvPicPr>
                      <p:cNvPr id="0" name="图片 14337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99400" y="1050129"/>
                        <a:ext cx="1244600" cy="50405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A5F2-FD78-4D6F-AD54-84AE98AEE080}" type="slidenum">
              <a:rPr lang="zh-CN" altLang="en-US" smtClean="0"/>
            </a:fld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00113" y="1500188"/>
            <a:ext cx="7508875" cy="441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97558" y="178451"/>
            <a:ext cx="8382000" cy="669925"/>
          </a:xfrm>
          <a:noFill/>
        </p:spPr>
        <p:txBody>
          <a:bodyPr/>
          <a:lstStyle/>
          <a:p>
            <a:pPr eaLnBrk="1" hangingPunct="1"/>
            <a:r>
              <a:rPr lang="en-US" altLang="zh-CN" sz="3200" dirty="0" smtClean="0"/>
              <a:t>1.</a:t>
            </a:r>
            <a:r>
              <a:rPr lang="zh-CN" altLang="en-US" sz="3200" dirty="0" smtClean="0"/>
              <a:t>低温弱电离区</a:t>
            </a:r>
            <a:endParaRPr lang="zh-CN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774354-322C-4A6F-9C13-3B4EDEBAF6D8}" type="slidenum">
              <a:rPr lang="en-US" altLang="zh-CN" smtClean="0"/>
            </a:fld>
            <a:endParaRPr lang="en-US" altLang="zh-CN" smtClean="0"/>
          </a:p>
        </p:txBody>
      </p:sp>
      <p:graphicFrame>
        <p:nvGraphicFramePr>
          <p:cNvPr id="11267" name="Object 2"/>
          <p:cNvGraphicFramePr>
            <a:graphicFrameLocks noChangeAspect="1"/>
          </p:cNvGraphicFramePr>
          <p:nvPr/>
        </p:nvGraphicFramePr>
        <p:xfrm>
          <a:off x="813027" y="2091996"/>
          <a:ext cx="3748088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公式" r:id="rId1" imgW="37185600" imgH="12192000" progId="">
                  <p:embed/>
                </p:oleObj>
              </mc:Choice>
              <mc:Fallback>
                <p:oleObj name="公式" r:id="rId1" imgW="37185600" imgH="12192000" progId="">
                  <p:embed/>
                  <p:pic>
                    <p:nvPicPr>
                      <p:cNvPr id="0" name="图片 1536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3027" y="2091996"/>
                        <a:ext cx="3748088" cy="1228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 bwMode="auto">
          <a:xfrm>
            <a:off x="762000" y="3439659"/>
            <a:ext cx="3675063" cy="461963"/>
            <a:chOff x="0" y="9"/>
            <a:chExt cx="2315" cy="291"/>
          </a:xfrm>
        </p:grpSpPr>
        <p:grpSp>
          <p:nvGrpSpPr>
            <p:cNvPr id="29704" name="Group 5"/>
            <p:cNvGrpSpPr/>
            <p:nvPr/>
          </p:nvGrpSpPr>
          <p:grpSpPr bwMode="auto">
            <a:xfrm>
              <a:off x="0" y="10"/>
              <a:ext cx="1450" cy="288"/>
              <a:chOff x="0" y="0"/>
              <a:chExt cx="1450" cy="288"/>
            </a:xfrm>
          </p:grpSpPr>
          <p:sp>
            <p:nvSpPr>
              <p:cNvPr id="29706" name="Text Box 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45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     0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，</a:t>
                </a:r>
                <a:endParaRPr lang="zh-CN" altLang="en-US" sz="2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707" name="Line 7"/>
              <p:cNvSpPr>
                <a:spLocks noChangeShapeType="1"/>
              </p:cNvSpPr>
              <p:nvPr/>
            </p:nvSpPr>
            <p:spPr bwMode="auto">
              <a:xfrm>
                <a:off x="223" y="12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9705" name="Text Box 8"/>
            <p:cNvSpPr txBox="1">
              <a:spLocks noChangeArrowheads="1"/>
            </p:cNvSpPr>
            <p:nvPr/>
          </p:nvSpPr>
          <p:spPr bwMode="auto">
            <a:xfrm>
              <a:off x="648" y="9"/>
              <a:ext cx="1667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费米能级快速上升</a:t>
              </a:r>
              <a:endPara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428172" y="4978400"/>
            <a:ext cx="8265886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随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的增加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费米能级上升的速率变缓</a:t>
            </a:r>
            <a:endParaRPr lang="en-US" sz="2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当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= 0.11 N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费米能级达到最大值</a:t>
            </a:r>
            <a:endParaRPr lang="en-US" altLang="zh-CN" sz="2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T 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继续增加，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开始下降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1997" y="1476828"/>
            <a:ext cx="2758880" cy="2919591"/>
          </a:xfrm>
          <a:prstGeom prst="rect">
            <a:avLst/>
          </a:prstGeom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587829" y="159658"/>
            <a:ext cx="8382000" cy="669925"/>
          </a:xfrm>
          <a:noFill/>
        </p:spPr>
        <p:txBody>
          <a:bodyPr/>
          <a:lstStyle/>
          <a:p>
            <a:pPr eaLnBrk="1" hangingPunct="1"/>
            <a:r>
              <a:rPr lang="en-US" altLang="zh-CN" sz="3200" dirty="0"/>
              <a:t>1.</a:t>
            </a:r>
            <a:r>
              <a:rPr lang="zh-CN" altLang="en-US" sz="3200" dirty="0"/>
              <a:t>低温弱电离区</a:t>
            </a:r>
            <a:endParaRPr lang="zh-CN" altLang="en-US" sz="32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87829" y="1386191"/>
            <a:ext cx="3127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rgbClr val="FF0000"/>
                </a:solidFill>
              </a:rPr>
              <a:t>E</a:t>
            </a:r>
            <a:r>
              <a:rPr lang="en-US" altLang="zh-CN" sz="2800" baseline="-25000" dirty="0" smtClean="0">
                <a:solidFill>
                  <a:srgbClr val="FF0000"/>
                </a:solidFill>
              </a:rPr>
              <a:t>F</a:t>
            </a:r>
            <a:r>
              <a:rPr lang="zh-CN" altLang="en-US" sz="2800" dirty="0" smtClean="0">
                <a:solidFill>
                  <a:srgbClr val="FF0000"/>
                </a:solidFill>
              </a:rPr>
              <a:t>随温度的变化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11072" y="2902262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</a:t>
            </a:r>
            <a:r>
              <a:rPr lang="en-US" altLang="zh-CN" baseline="-25000" dirty="0" smtClean="0"/>
              <a:t>D</a:t>
            </a:r>
            <a:endParaRPr lang="zh-CN" altLang="en-US" baseline="-25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8100392" y="1992954"/>
            <a:ext cx="4074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</a:t>
            </a:r>
            <a:r>
              <a:rPr lang="en-US" altLang="zh-CN" baseline="-25000" dirty="0" smtClean="0"/>
              <a:t>C</a:t>
            </a:r>
            <a:endParaRPr lang="zh-CN" alt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2231E8-0DB6-445D-AA40-99F817640651}" type="slidenum">
              <a:rPr lang="en-US" altLang="zh-CN" smtClean="0"/>
            </a:fld>
            <a:endParaRPr lang="en-US" altLang="zh-CN" smtClean="0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489857" y="997857"/>
          <a:ext cx="8215313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公式" r:id="rId1" imgW="74066400" imgH="11887200" progId="">
                  <p:embed/>
                </p:oleObj>
              </mc:Choice>
              <mc:Fallback>
                <p:oleObj name="公式" r:id="rId1" imgW="74066400" imgH="11887200" progId="">
                  <p:embed/>
                  <p:pic>
                    <p:nvPicPr>
                      <p:cNvPr id="0" name="图片 1638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9857" y="997857"/>
                        <a:ext cx="8215313" cy="12763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3"/>
          <p:cNvSpPr txBox="1">
            <a:spLocks noChangeArrowheads="1"/>
          </p:cNvSpPr>
          <p:nvPr/>
        </p:nvSpPr>
        <p:spPr bwMode="auto">
          <a:xfrm>
            <a:off x="275772" y="3378200"/>
            <a:ext cx="420179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随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的增加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呈指数增加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362858" y="5061858"/>
            <a:ext cx="8389257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sz="2400" dirty="0" err="1" smtClean="0">
                <a:solidFill>
                  <a:srgbClr val="000000"/>
                </a:solidFill>
              </a:rPr>
              <a:t>n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o</a:t>
            </a:r>
            <a:r>
              <a:rPr lang="en-US" sz="2400" dirty="0" err="1" smtClean="0">
                <a:solidFill>
                  <a:srgbClr val="000000"/>
                </a:solidFill>
              </a:rPr>
              <a:t>~T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</a:rPr>
              <a:t>的关系曲线可根据实验确定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000000"/>
                </a:solidFill>
              </a:rPr>
              <a:t>从而得到</a:t>
            </a:r>
            <a:r>
              <a:rPr lang="en-US" sz="2400" dirty="0" smtClean="0">
                <a:solidFill>
                  <a:srgbClr val="000000"/>
                </a:solidFill>
              </a:rPr>
              <a:t>△ E</a:t>
            </a:r>
            <a:r>
              <a:rPr lang="en-US" sz="2400" baseline="-25000" dirty="0" smtClean="0">
                <a:solidFill>
                  <a:srgbClr val="000000"/>
                </a:solidFill>
              </a:rPr>
              <a:t>D</a:t>
            </a:r>
            <a:r>
              <a:rPr lang="zh-CN" altLang="en-US" sz="2400" dirty="0" smtClean="0">
                <a:solidFill>
                  <a:srgbClr val="000000"/>
                </a:solidFill>
              </a:rPr>
              <a:t>和杂质能级的位置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446315" y="2177144"/>
          <a:ext cx="339407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" r:id="rId3" imgW="34137600" imgH="11277600" progId="">
                  <p:embed/>
                </p:oleObj>
              </mc:Choice>
              <mc:Fallback>
                <p:oleObj name="" r:id="rId3" imgW="34137600" imgH="11277600" progId="">
                  <p:embed/>
                  <p:pic>
                    <p:nvPicPr>
                      <p:cNvPr id="0" name="图片 1638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6315" y="2177144"/>
                        <a:ext cx="3394075" cy="11207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749413" y="3989049"/>
          <a:ext cx="384810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" r:id="rId5" imgW="42062400" imgH="10668000" progId="">
                  <p:embed/>
                </p:oleObj>
              </mc:Choice>
              <mc:Fallback>
                <p:oleObj name="" r:id="rId5" imgW="42062400" imgH="10668000" progId="">
                  <p:embed/>
                  <p:pic>
                    <p:nvPicPr>
                      <p:cNvPr id="0" name="图片 1638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9413" y="3989049"/>
                        <a:ext cx="3848100" cy="9763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829" y="159658"/>
            <a:ext cx="8382000" cy="669925"/>
          </a:xfrm>
          <a:noFill/>
        </p:spPr>
        <p:txBody>
          <a:bodyPr/>
          <a:lstStyle/>
          <a:p>
            <a:pPr eaLnBrk="1" hangingPunct="1"/>
            <a:r>
              <a:rPr lang="en-US" altLang="zh-CN" sz="3200" dirty="0"/>
              <a:t>1.</a:t>
            </a:r>
            <a:r>
              <a:rPr lang="zh-CN" altLang="en-US" sz="3200" dirty="0"/>
              <a:t>低温弱电离区</a:t>
            </a:r>
            <a:endParaRPr lang="zh-CN" altLang="en-US" sz="3200" dirty="0" smtClean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052138" y="4063221"/>
          <a:ext cx="1990012" cy="88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公式" r:id="rId7" imgW="21336000" imgH="9448800" progId="">
                  <p:embed/>
                </p:oleObj>
              </mc:Choice>
              <mc:Fallback>
                <p:oleObj name="公式" r:id="rId7" imgW="21336000" imgH="9448800" progId="">
                  <p:embed/>
                  <p:pic>
                    <p:nvPicPr>
                      <p:cNvPr id="0" name="图片 1638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52138" y="4063221"/>
                        <a:ext cx="1990012" cy="8806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840390" y="2321977"/>
                <a:ext cx="2106154" cy="5932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en-US" altLang="zh-CN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390" y="2321977"/>
                <a:ext cx="2106154" cy="593239"/>
              </a:xfrm>
              <a:prstGeom prst="rect">
                <a:avLst/>
              </a:prstGeom>
              <a:blipFill rotWithShape="1">
                <a:blip r:embed="rId9"/>
                <a:stretch>
                  <a:fillRect l="-26" t="-70" r="19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7D318E-5103-48A4-B88A-0541AF1929FE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31750" name="Text Box 3"/>
          <p:cNvSpPr txBox="1">
            <a:spLocks noChangeArrowheads="1"/>
          </p:cNvSpPr>
          <p:nvPr/>
        </p:nvSpPr>
        <p:spPr bwMode="auto">
          <a:xfrm>
            <a:off x="322942" y="2670684"/>
            <a:ext cx="83820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en-US" altLang="zh-CN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&lt;2N</a:t>
            </a:r>
            <a:r>
              <a:rPr lang="en-US" altLang="zh-CN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C 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费米能级下降到导带与杂质能级的中线</a:t>
            </a:r>
            <a:r>
              <a:rPr lang="zh-CN" altLang="en-US" sz="2400" dirty="0" smtClean="0">
                <a:solidFill>
                  <a:srgbClr val="000000"/>
                </a:solidFill>
              </a:rPr>
              <a:t>以下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313830" y="3750067"/>
            <a:ext cx="5380037" cy="2677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=E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endParaRPr lang="en-US" altLang="zh-CN" sz="2400" baseline="-25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0000"/>
              <a:buFont typeface="Wingdings" panose="05000000000000000000" pitchFamily="2" charset="2"/>
              <a:buChar char="n"/>
            </a:pPr>
            <a:endParaRPr lang="en-US" altLang="zh-CN" sz="2400" baseline="-25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0000"/>
              <a:buFont typeface="Wingdings" panose="05000000000000000000" pitchFamily="2" charset="2"/>
              <a:buChar char="n"/>
            </a:pPr>
            <a:endParaRPr lang="en-US" altLang="zh-CN" sz="2400" baseline="-25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0000"/>
              <a:buFont typeface="Wingdings" panose="05000000000000000000" pitchFamily="2" charset="2"/>
              <a:buChar char="n"/>
            </a:pPr>
            <a:endParaRPr lang="en-US" altLang="zh-CN" sz="2400" baseline="-25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0000"/>
              <a:buFont typeface="Wingdings" panose="05000000000000000000" pitchFamily="2" charset="2"/>
              <a:buChar char="n"/>
            </a:pPr>
            <a:endParaRPr lang="en-US" altLang="zh-CN" sz="2400" baseline="-25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0000"/>
              <a:buFont typeface="Wingdings" panose="05000000000000000000" pitchFamily="2" charset="2"/>
              <a:buChar char="n"/>
            </a:pPr>
            <a:endParaRPr lang="en-US" altLang="zh-CN" sz="2400" baseline="-25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0000"/>
              <a:buFont typeface="Wingdings" panose="05000000000000000000" pitchFamily="2" charset="2"/>
              <a:buChar char="n"/>
            </a:pPr>
            <a:endParaRPr lang="en-US" altLang="zh-CN" sz="2400" baseline="-25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000000"/>
                </a:solidFill>
              </a:rPr>
              <a:t>施主</a:t>
            </a:r>
            <a:r>
              <a:rPr lang="zh-CN" altLang="en-US" sz="2400" dirty="0">
                <a:solidFill>
                  <a:srgbClr val="000000"/>
                </a:solidFill>
              </a:rPr>
              <a:t>杂质有</a:t>
            </a:r>
            <a:r>
              <a:rPr lang="en-US" altLang="zh-CN" sz="2400" dirty="0">
                <a:solidFill>
                  <a:srgbClr val="000000"/>
                </a:solidFill>
              </a:rPr>
              <a:t>1/3</a:t>
            </a:r>
            <a:r>
              <a:rPr lang="zh-CN" altLang="en-US" sz="2400" dirty="0">
                <a:solidFill>
                  <a:srgbClr val="000000"/>
                </a:solidFill>
              </a:rPr>
              <a:t>电离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0000"/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923142" y="1244600"/>
          <a:ext cx="4493424" cy="114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" r:id="rId1" imgW="45415200" imgH="11582400" progId="">
                  <p:embed/>
                </p:oleObj>
              </mc:Choice>
              <mc:Fallback>
                <p:oleObj name="" r:id="rId1" imgW="45415200" imgH="11582400" progId="">
                  <p:embed/>
                  <p:pic>
                    <p:nvPicPr>
                      <p:cNvPr id="0" name="图片 1740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23142" y="1244600"/>
                        <a:ext cx="4493424" cy="114676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87829" y="159658"/>
            <a:ext cx="6799942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dirty="0" smtClean="0">
                <a:solidFill>
                  <a:srgbClr val="333399"/>
                </a:solidFill>
              </a:rPr>
              <a:t>2.</a:t>
            </a:r>
            <a:r>
              <a:rPr lang="zh-CN" altLang="en-US" sz="3200" dirty="0" smtClean="0">
                <a:solidFill>
                  <a:srgbClr val="333399"/>
                </a:solidFill>
              </a:rPr>
              <a:t>中间电离区</a:t>
            </a:r>
            <a:endParaRPr lang="zh-CN" altLang="en-US" sz="3200" dirty="0" smtClean="0">
              <a:solidFill>
                <a:srgbClr val="333399"/>
              </a:solidFill>
            </a:endParaRPr>
          </a:p>
        </p:txBody>
      </p:sp>
      <p:pic>
        <p:nvPicPr>
          <p:cNvPr id="8258" name="Picture 6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7763" y="3236045"/>
            <a:ext cx="3213727" cy="3213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print"/>
          <a:srcRect l="15815"/>
          <a:stretch>
            <a:fillRect/>
          </a:stretch>
        </p:blipFill>
        <p:spPr>
          <a:xfrm>
            <a:off x="1120061" y="4206661"/>
            <a:ext cx="3785798" cy="127249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A5F2-FD78-4D6F-AD54-84AE98AEE080}" type="slidenum">
              <a:rPr lang="zh-CN" altLang="en-US" smtClean="0"/>
            </a:fld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 l="6562"/>
          <a:stretch>
            <a:fillRect/>
          </a:stretch>
        </p:blipFill>
        <p:spPr bwMode="auto">
          <a:xfrm>
            <a:off x="1043608" y="1196752"/>
            <a:ext cx="7566792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54743" y="145140"/>
            <a:ext cx="6629400" cy="696685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3.</a:t>
            </a:r>
            <a:r>
              <a:rPr lang="zh-CN" altLang="en-US" sz="3600" dirty="0" smtClean="0"/>
              <a:t>强电离区</a:t>
            </a:r>
            <a:endParaRPr lang="zh-CN" altLang="en-US" sz="3600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658" name="Picture 1" descr="C:\Users\liucf\AppData\Roaming\Tencent\Users\360662121\QQ\WinTemp\RichOle\IEYP_YO)2ZZ$T7X$Y23~8~L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560" y="1844824"/>
            <a:ext cx="7993063" cy="291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865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15616" y="-531440"/>
            <a:ext cx="7793037" cy="1462087"/>
          </a:xfrm>
        </p:spPr>
        <p:txBody>
          <a:bodyPr/>
          <a:lstStyle/>
          <a:p>
            <a:pPr eaLnBrk="1" hangingPunct="1"/>
            <a:r>
              <a:rPr lang="zh-CN" altLang="en-US" sz="3200" b="1" dirty="0" smtClean="0"/>
              <a:t>费米能级</a:t>
            </a:r>
            <a:endParaRPr lang="zh-CN" alt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2"/>
          <p:cNvSpPr>
            <a:spLocks noGrp="1" noChangeArrowheads="1"/>
          </p:cNvSpPr>
          <p:nvPr>
            <p:ph type="title"/>
          </p:nvPr>
        </p:nvSpPr>
        <p:spPr>
          <a:xfrm>
            <a:off x="754743" y="145140"/>
            <a:ext cx="6629400" cy="696685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3.</a:t>
            </a:r>
            <a:r>
              <a:rPr lang="zh-CN" altLang="en-US" sz="3600" dirty="0" smtClean="0"/>
              <a:t>强电离区</a:t>
            </a:r>
            <a:endParaRPr lang="zh-CN" altLang="en-US" sz="3600" baseline="-25000" dirty="0" smtClean="0"/>
          </a:p>
        </p:txBody>
      </p:sp>
      <p:sp>
        <p:nvSpPr>
          <p:cNvPr id="32773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643C60-7C6E-4012-AA4A-556B3333648C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5576" y="1268760"/>
            <a:ext cx="7604071" cy="3289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4869160"/>
            <a:ext cx="2906276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643C60-7C6E-4012-AA4A-556B3333648C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32779" name="Text Box 8"/>
          <p:cNvSpPr txBox="1">
            <a:spLocks noChangeArrowheads="1"/>
          </p:cNvSpPr>
          <p:nvPr/>
        </p:nvSpPr>
        <p:spPr bwMode="auto">
          <a:xfrm>
            <a:off x="314102" y="2378811"/>
            <a:ext cx="8665029" cy="37856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+mj-ea"/>
              <a:buAutoNum type="circleNumDbPlain"/>
            </a:pPr>
            <a:r>
              <a:rPr lang="en-US" sz="2400" dirty="0" smtClean="0">
                <a:solidFill>
                  <a:srgbClr val="000000"/>
                </a:solidFill>
              </a:rPr>
              <a:t>E</a:t>
            </a:r>
            <a:r>
              <a:rPr lang="en-US" sz="2400" baseline="-25000" dirty="0" smtClean="0">
                <a:solidFill>
                  <a:srgbClr val="000000"/>
                </a:solidFill>
              </a:rPr>
              <a:t>F</a:t>
            </a:r>
            <a:r>
              <a:rPr lang="zh-CN" altLang="en-US" sz="2400" dirty="0">
                <a:solidFill>
                  <a:srgbClr val="000000"/>
                </a:solidFill>
              </a:rPr>
              <a:t>费米能级由</a:t>
            </a:r>
            <a:r>
              <a:rPr lang="zh-CN" altLang="en-US" sz="2400" dirty="0" smtClean="0">
                <a:solidFill>
                  <a:srgbClr val="000000"/>
                </a:solidFill>
              </a:rPr>
              <a:t>杂质浓度</a:t>
            </a:r>
            <a:r>
              <a:rPr lang="en-US" altLang="zh-CN" sz="2400" dirty="0">
                <a:solidFill>
                  <a:srgbClr val="000000"/>
                </a:solidFill>
              </a:rPr>
              <a:t>N</a:t>
            </a:r>
            <a:r>
              <a:rPr lang="en-US" altLang="zh-CN" sz="2400" baseline="-25000" dirty="0">
                <a:solidFill>
                  <a:srgbClr val="000000"/>
                </a:solidFill>
              </a:rPr>
              <a:t>D</a:t>
            </a:r>
            <a:r>
              <a:rPr lang="zh-CN" altLang="en-US" sz="2400" dirty="0" smtClean="0">
                <a:solidFill>
                  <a:srgbClr val="000000"/>
                </a:solidFill>
              </a:rPr>
              <a:t>和温度</a:t>
            </a:r>
            <a:r>
              <a:rPr lang="en-US" altLang="zh-CN" sz="2400" dirty="0">
                <a:solidFill>
                  <a:srgbClr val="000000"/>
                </a:solidFill>
              </a:rPr>
              <a:t>T</a:t>
            </a:r>
            <a:r>
              <a:rPr lang="zh-CN" altLang="en-US" sz="2400" dirty="0" smtClean="0">
                <a:solidFill>
                  <a:srgbClr val="000000"/>
                </a:solidFill>
              </a:rPr>
              <a:t>决定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+mj-ea"/>
              <a:buAutoNum type="circleNumDbPlain"/>
            </a:pPr>
            <a:endParaRPr lang="en-US" altLang="zh-CN" sz="2400" dirty="0" smtClean="0">
              <a:solidFill>
                <a:srgbClr val="000000"/>
              </a:solidFill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lphaLcParenR"/>
            </a:pPr>
            <a:r>
              <a:rPr lang="zh-CN" altLang="en-US" sz="2400" dirty="0">
                <a:solidFill>
                  <a:srgbClr val="000000"/>
                </a:solidFill>
              </a:rPr>
              <a:t>在一般</a:t>
            </a:r>
            <a:r>
              <a:rPr lang="zh-CN" altLang="en-US" sz="2400" b="1" dirty="0">
                <a:solidFill>
                  <a:srgbClr val="000000"/>
                </a:solidFill>
              </a:rPr>
              <a:t>掺杂浓度</a:t>
            </a:r>
            <a:r>
              <a:rPr lang="zh-CN" altLang="en-US" sz="2400" dirty="0">
                <a:solidFill>
                  <a:srgbClr val="000000"/>
                </a:solidFill>
              </a:rPr>
              <a:t>下</a:t>
            </a:r>
            <a:r>
              <a:rPr lang="en-US" altLang="zh-CN" sz="2400" dirty="0">
                <a:solidFill>
                  <a:srgbClr val="000000"/>
                </a:solidFill>
              </a:rPr>
              <a:t>N</a:t>
            </a:r>
            <a:r>
              <a:rPr lang="en-US" altLang="zh-CN" sz="2400" baseline="-25000" dirty="0">
                <a:solidFill>
                  <a:srgbClr val="000000"/>
                </a:solidFill>
              </a:rPr>
              <a:t>D</a:t>
            </a:r>
            <a:r>
              <a:rPr lang="en-US" altLang="zh-CN" sz="2400" dirty="0">
                <a:solidFill>
                  <a:srgbClr val="000000"/>
                </a:solidFill>
              </a:rPr>
              <a:t>&lt;N</a:t>
            </a:r>
            <a:r>
              <a:rPr lang="en-US" altLang="zh-CN" sz="2400" baseline="-25000" dirty="0">
                <a:solidFill>
                  <a:srgbClr val="000000"/>
                </a:solidFill>
              </a:rPr>
              <a:t>C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</a:rPr>
              <a:t>第二项是负值，费米能级位于导带之下</a:t>
            </a:r>
            <a:r>
              <a:rPr lang="zh-CN" altLang="en-US" sz="2400" dirty="0" smtClean="0">
                <a:solidFill>
                  <a:srgbClr val="000000"/>
                </a:solidFill>
              </a:rPr>
              <a:t>；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+mj-lt"/>
              <a:buAutoNum type="alphaLcParenR"/>
            </a:pPr>
            <a:r>
              <a:rPr lang="zh-CN" altLang="en-US" sz="2400" dirty="0" smtClean="0">
                <a:solidFill>
                  <a:srgbClr val="000000"/>
                </a:solidFill>
              </a:rPr>
              <a:t>在</a:t>
            </a:r>
            <a:r>
              <a:rPr lang="zh-CN" altLang="en-US" sz="2400" dirty="0">
                <a:solidFill>
                  <a:srgbClr val="000000"/>
                </a:solidFill>
              </a:rPr>
              <a:t>一定温度下</a:t>
            </a:r>
            <a:r>
              <a:rPr lang="zh-CN" altLang="en-US" sz="2400" dirty="0" smtClean="0">
                <a:solidFill>
                  <a:srgbClr val="000000"/>
                </a:solidFill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</a:rPr>
              <a:t>N</a:t>
            </a:r>
            <a:r>
              <a:rPr lang="en-US" altLang="zh-CN" sz="2400" baseline="-25000" dirty="0" smtClean="0">
                <a:solidFill>
                  <a:srgbClr val="000000"/>
                </a:solidFill>
              </a:rPr>
              <a:t>D</a:t>
            </a:r>
            <a:r>
              <a:rPr lang="zh-CN" altLang="en-US" sz="2400" dirty="0" smtClean="0">
                <a:solidFill>
                  <a:srgbClr val="000000"/>
                </a:solidFill>
              </a:rPr>
              <a:t>越</a:t>
            </a:r>
            <a:r>
              <a:rPr lang="zh-CN" altLang="en-US" sz="2400" dirty="0">
                <a:solidFill>
                  <a:srgbClr val="000000"/>
                </a:solidFill>
              </a:rPr>
              <a:t>大，</a:t>
            </a:r>
            <a:r>
              <a:rPr lang="zh-CN" altLang="en-US" sz="2400" dirty="0" smtClean="0">
                <a:solidFill>
                  <a:srgbClr val="000000"/>
                </a:solidFill>
              </a:rPr>
              <a:t>费米能级</a:t>
            </a:r>
            <a:r>
              <a:rPr lang="en-US" altLang="zh-CN" sz="2400" dirty="0">
                <a:solidFill>
                  <a:srgbClr val="000000"/>
                </a:solidFill>
              </a:rPr>
              <a:t>E</a:t>
            </a:r>
            <a:r>
              <a:rPr lang="en-US" altLang="zh-CN" sz="2400" baseline="-25000" dirty="0">
                <a:solidFill>
                  <a:srgbClr val="000000"/>
                </a:solidFill>
              </a:rPr>
              <a:t>F</a:t>
            </a:r>
            <a:r>
              <a:rPr lang="zh-CN" altLang="en-US" sz="2400" dirty="0" smtClean="0">
                <a:solidFill>
                  <a:srgbClr val="000000"/>
                </a:solidFill>
              </a:rPr>
              <a:t>就</a:t>
            </a:r>
            <a:r>
              <a:rPr lang="zh-CN" altLang="en-US" sz="2400" dirty="0">
                <a:solidFill>
                  <a:srgbClr val="000000"/>
                </a:solidFill>
              </a:rPr>
              <a:t>越向</a:t>
            </a:r>
            <a:r>
              <a:rPr lang="zh-CN" altLang="en-US" sz="2400" dirty="0" smtClean="0">
                <a:solidFill>
                  <a:srgbClr val="000000"/>
                </a:solidFill>
              </a:rPr>
              <a:t>导带</a:t>
            </a:r>
            <a:r>
              <a:rPr lang="en-US" altLang="zh-CN" sz="2400" dirty="0" smtClean="0">
                <a:solidFill>
                  <a:srgbClr val="000000"/>
                </a:solidFill>
              </a:rPr>
              <a:t>E</a:t>
            </a:r>
            <a:r>
              <a:rPr lang="en-US" altLang="zh-CN" sz="2400" baseline="-25000" dirty="0" smtClean="0">
                <a:solidFill>
                  <a:srgbClr val="000000"/>
                </a:solidFill>
              </a:rPr>
              <a:t>C </a:t>
            </a:r>
            <a:r>
              <a:rPr lang="zh-CN" altLang="en-US" sz="2400" dirty="0" smtClean="0">
                <a:solidFill>
                  <a:srgbClr val="000000"/>
                </a:solidFill>
              </a:rPr>
              <a:t>方向靠近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+mj-ea"/>
              <a:buAutoNum type="alphaLcParenR"/>
            </a:pPr>
            <a:r>
              <a:rPr lang="zh-CN" altLang="en-US" sz="2400" dirty="0">
                <a:solidFill>
                  <a:srgbClr val="000000"/>
                </a:solidFill>
              </a:rPr>
              <a:t>当掺杂浓度一定时，温度越高，费米能级越向本征费米能级</a:t>
            </a:r>
            <a:r>
              <a:rPr lang="zh-CN" altLang="en-US" sz="2400" dirty="0" smtClean="0">
                <a:solidFill>
                  <a:srgbClr val="000000"/>
                </a:solidFill>
              </a:rPr>
              <a:t>靠近。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+mj-ea"/>
              <a:buAutoNum type="circleNumDbPlain"/>
            </a:pPr>
            <a:r>
              <a:rPr lang="zh-CN" altLang="en-US" sz="2400" dirty="0">
                <a:solidFill>
                  <a:srgbClr val="000000"/>
                </a:solidFill>
              </a:rPr>
              <a:t>杂质全部电离时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dirty="0">
                <a:solidFill>
                  <a:srgbClr val="000000"/>
                </a:solidFill>
              </a:rPr>
              <a:t>n</a:t>
            </a:r>
            <a:r>
              <a:rPr lang="en-US" sz="2400" baseline="-25000" dirty="0">
                <a:solidFill>
                  <a:srgbClr val="000000"/>
                </a:solidFill>
              </a:rPr>
              <a:t>0</a:t>
            </a:r>
            <a:r>
              <a:rPr lang="en-US" sz="2400" dirty="0">
                <a:solidFill>
                  <a:srgbClr val="000000"/>
                </a:solidFill>
              </a:rPr>
              <a:t> = N</a:t>
            </a:r>
            <a:r>
              <a:rPr lang="en-US" sz="2400" baseline="-25000" dirty="0">
                <a:solidFill>
                  <a:srgbClr val="000000"/>
                </a:solidFill>
              </a:rPr>
              <a:t>D</a:t>
            </a:r>
            <a:r>
              <a:rPr lang="en-US" sz="2400" dirty="0" smtClean="0">
                <a:solidFill>
                  <a:srgbClr val="000000"/>
                </a:solidFill>
              </a:rPr>
              <a:t>;</a:t>
            </a:r>
            <a:r>
              <a:rPr lang="zh-CN" altLang="en-US" sz="2400" dirty="0">
                <a:solidFill>
                  <a:srgbClr val="000000"/>
                </a:solidFill>
              </a:rPr>
              <a:t>载流子浓度与温度无关，这一温度</a:t>
            </a:r>
            <a:r>
              <a:rPr lang="zh-CN" altLang="en-US" sz="2400" dirty="0" smtClean="0">
                <a:solidFill>
                  <a:srgbClr val="000000"/>
                </a:solidFill>
              </a:rPr>
              <a:t>范围称为</a:t>
            </a:r>
            <a:r>
              <a:rPr lang="zh-CN" altLang="en-US" sz="2400" dirty="0">
                <a:solidFill>
                  <a:srgbClr val="FF0000"/>
                </a:solidFill>
              </a:rPr>
              <a:t>饱和区</a:t>
            </a:r>
            <a:r>
              <a:rPr lang="zh-CN" altLang="en-US" sz="2400" dirty="0">
                <a:solidFill>
                  <a:srgbClr val="000000"/>
                </a:solidFill>
              </a:rPr>
              <a:t>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534776" y="1306339"/>
          <a:ext cx="3217417" cy="1072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公式" r:id="rId1" imgW="34747200" imgH="11582400" progId="">
                  <p:embed/>
                </p:oleObj>
              </mc:Choice>
              <mc:Fallback>
                <p:oleObj name="公式" r:id="rId1" imgW="34747200" imgH="11582400" progId="">
                  <p:embed/>
                  <p:pic>
                    <p:nvPicPr>
                      <p:cNvPr id="0" name="图片 1843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4776" y="1306339"/>
                        <a:ext cx="3217417" cy="107247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54743" y="145140"/>
            <a:ext cx="6629400" cy="69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dirty="0">
                <a:solidFill>
                  <a:srgbClr val="0070C0"/>
                </a:solidFill>
              </a:rPr>
              <a:t>3.</a:t>
            </a:r>
            <a:r>
              <a:rPr lang="zh-CN" altLang="en-US" sz="3600" dirty="0">
                <a:solidFill>
                  <a:srgbClr val="0070C0"/>
                </a:solidFill>
              </a:rPr>
              <a:t>强电离区</a:t>
            </a:r>
            <a:endParaRPr lang="zh-CN" altLang="en-US" sz="3600" baseline="-250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6178" y="115795"/>
            <a:ext cx="7770813" cy="731837"/>
          </a:xfrm>
          <a:noFill/>
        </p:spPr>
        <p:txBody>
          <a:bodyPr/>
          <a:lstStyle/>
          <a:p>
            <a:pPr eaLnBrk="1" hangingPunct="1"/>
            <a:r>
              <a:rPr lang="zh-CN" altLang="en-US" sz="3200" dirty="0"/>
              <a:t>强电离与弱电离的区分</a:t>
            </a:r>
            <a:endParaRPr lang="zh-CN" altLang="en-US" sz="3200" dirty="0" smtClean="0"/>
          </a:p>
        </p:txBody>
      </p:sp>
      <p:sp>
        <p:nvSpPr>
          <p:cNvPr id="33797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7AE52F-1542-4B58-BBE1-58E53D013272}" type="slidenum">
              <a:rPr lang="en-US" altLang="zh-CN" smtClean="0"/>
            </a:fld>
            <a:endParaRPr lang="en-US" altLang="zh-CN" smtClean="0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65905" y="1363889"/>
          <a:ext cx="2762251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公式" r:id="rId1" imgW="31089600" imgH="12496800" progId="">
                  <p:embed/>
                </p:oleObj>
              </mc:Choice>
              <mc:Fallback>
                <p:oleObj name="公式" r:id="rId1" imgW="31089600" imgH="12496800" progId="">
                  <p:embed/>
                  <p:pic>
                    <p:nvPicPr>
                      <p:cNvPr id="0" name="图片 1945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65905" y="1363889"/>
                        <a:ext cx="2762251" cy="11096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4733925" y="1346200"/>
          <a:ext cx="18669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公式" r:id="rId3" imgW="21031200" imgH="10972800" progId="">
                  <p:embed/>
                </p:oleObj>
              </mc:Choice>
              <mc:Fallback>
                <p:oleObj name="公式" r:id="rId3" imgW="21031200" imgH="10972800" progId="">
                  <p:embed/>
                  <p:pic>
                    <p:nvPicPr>
                      <p:cNvPr id="0" name="图片 1945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3925" y="1346200"/>
                        <a:ext cx="1866900" cy="974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2163763" y="2973388"/>
            <a:ext cx="3527425" cy="2120900"/>
            <a:chOff x="2163763" y="2973388"/>
            <a:chExt cx="3527425" cy="2120900"/>
          </a:xfrm>
        </p:grpSpPr>
        <p:graphicFrame>
          <p:nvGraphicFramePr>
            <p:cNvPr id="15363" name="Object 2"/>
            <p:cNvGraphicFramePr>
              <a:graphicFrameLocks noChangeAspect="1"/>
            </p:cNvGraphicFramePr>
            <p:nvPr/>
          </p:nvGraphicFramePr>
          <p:xfrm>
            <a:off x="2163763" y="2973388"/>
            <a:ext cx="3527425" cy="2120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59" name="公式" r:id="rId5" imgW="37490400" imgH="22555200" progId="">
                    <p:embed/>
                  </p:oleObj>
                </mc:Choice>
                <mc:Fallback>
                  <p:oleObj name="公式" r:id="rId5" imgW="37490400" imgH="22555200" progId="">
                    <p:embed/>
                    <p:pic>
                      <p:nvPicPr>
                        <p:cNvPr id="0" name="图片 1945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63763" y="2973388"/>
                          <a:ext cx="3527425" cy="21209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文本框 3"/>
            <p:cNvSpPr txBox="1"/>
            <p:nvPr/>
          </p:nvSpPr>
          <p:spPr>
            <a:xfrm>
              <a:off x="4644008" y="3284984"/>
              <a:ext cx="288032" cy="36933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＜</a:t>
              </a:r>
              <a:endParaRPr lang="zh-CN" altLang="en-US" b="1" dirty="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11760" y="5545948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杂质的电离度受哪些因素影响呢？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1927128" y="5545948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6480" y="29028"/>
            <a:ext cx="8283348" cy="895350"/>
          </a:xfrm>
          <a:noFill/>
        </p:spPr>
        <p:txBody>
          <a:bodyPr/>
          <a:lstStyle/>
          <a:p>
            <a:pPr eaLnBrk="1" hangingPunct="1"/>
            <a:r>
              <a:rPr lang="zh-CN" altLang="en-US" sz="2800" dirty="0"/>
              <a:t>杂质完全电离的杂质浓度上限</a:t>
            </a:r>
            <a:endParaRPr lang="zh-CN" altLang="en-US" sz="2800" dirty="0" smtClean="0"/>
          </a:p>
        </p:txBody>
      </p:sp>
      <p:sp>
        <p:nvSpPr>
          <p:cNvPr id="348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AB3470-1C4C-4630-B193-C59052446FB4}" type="slidenum">
              <a:rPr lang="en-US" altLang="zh-CN" smtClean="0"/>
            </a:fld>
            <a:endParaRPr lang="en-US" altLang="zh-CN" smtClean="0"/>
          </a:p>
        </p:txBody>
      </p:sp>
      <p:graphicFrame>
        <p:nvGraphicFramePr>
          <p:cNvPr id="16388" name="Object 3"/>
          <p:cNvGraphicFramePr>
            <a:graphicFrameLocks noChangeAspect="1"/>
          </p:cNvGraphicFramePr>
          <p:nvPr/>
        </p:nvGraphicFramePr>
        <p:xfrm>
          <a:off x="5724128" y="1628800"/>
          <a:ext cx="2759889" cy="1044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" r:id="rId1" imgW="31394400" imgH="11887200" progId="">
                  <p:embed/>
                </p:oleObj>
              </mc:Choice>
              <mc:Fallback>
                <p:oleObj name="" r:id="rId1" imgW="31394400" imgH="11887200" progId="">
                  <p:embed/>
                  <p:pic>
                    <p:nvPicPr>
                      <p:cNvPr id="0" name="图片 2048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24128" y="1628800"/>
                        <a:ext cx="2759889" cy="104441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4"/>
          <p:cNvGraphicFramePr>
            <a:graphicFrameLocks noChangeAspect="1"/>
          </p:cNvGraphicFramePr>
          <p:nvPr/>
        </p:nvGraphicFramePr>
        <p:xfrm>
          <a:off x="915652" y="4052648"/>
          <a:ext cx="253365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" r:id="rId3" imgW="26517600" imgH="11887200" progId="">
                  <p:embed/>
                </p:oleObj>
              </mc:Choice>
              <mc:Fallback>
                <p:oleObj name="" r:id="rId3" imgW="26517600" imgH="11887200" progId="">
                  <p:embed/>
                  <p:pic>
                    <p:nvPicPr>
                      <p:cNvPr id="0" name="图片 2048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5652" y="4052648"/>
                        <a:ext cx="2533650" cy="11350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98236" y="3443160"/>
            <a:ext cx="569579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00"/>
                </a:solidFill>
              </a:rPr>
              <a:t>未电离施主占施主杂质数的比例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16391" name="Object 5"/>
          <p:cNvGraphicFramePr>
            <a:graphicFrameLocks noChangeAspect="1"/>
          </p:cNvGraphicFramePr>
          <p:nvPr/>
        </p:nvGraphicFramePr>
        <p:xfrm>
          <a:off x="4354286" y="4342366"/>
          <a:ext cx="17272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" r:id="rId5" imgW="17068800" imgH="5486400" progId="">
                  <p:embed/>
                </p:oleObj>
              </mc:Choice>
              <mc:Fallback>
                <p:oleObj name="" r:id="rId5" imgW="17068800" imgH="5486400" progId="">
                  <p:embed/>
                  <p:pic>
                    <p:nvPicPr>
                      <p:cNvPr id="0" name="图片 2048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4286" y="4342366"/>
                        <a:ext cx="1727200" cy="555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98236" y="5302087"/>
                <a:ext cx="4449680" cy="167225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marL="457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333399"/>
                  </a:buClr>
                  <a:buSzPct val="70000"/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 panose="02040503050406030204"/>
                      </a:rPr>
                      <m:t>𝐷</m:t>
                    </m:r>
                    <m:r>
                      <a:rPr lang="en-US" sz="2800" i="1" baseline="-25000" dirty="0" smtClean="0">
                        <a:solidFill>
                          <a:srgbClr val="000000"/>
                        </a:solidFill>
                        <a:latin typeface="Cambria Math" panose="02040503050406030204"/>
                      </a:rPr>
                      <m:t>−</m:t>
                    </m:r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</a:rPr>
                  <a:t>随</a:t>
                </a:r>
                <a:r>
                  <a:rPr lang="en-US" altLang="zh-CN" sz="2800" dirty="0" smtClean="0">
                    <a:solidFill>
                      <a:srgbClr val="000000"/>
                    </a:solidFill>
                  </a:rPr>
                  <a:t>T</a:t>
                </a:r>
                <a:r>
                  <a:rPr lang="zh-CN" altLang="en-US" sz="2800" dirty="0" smtClean="0">
                    <a:solidFill>
                      <a:srgbClr val="000000"/>
                    </a:solidFill>
                  </a:rPr>
                  <a:t>的增加而减小</a:t>
                </a:r>
                <a:endParaRPr lang="en-US" sz="2800" dirty="0" smtClean="0">
                  <a:solidFill>
                    <a:srgbClr val="000000"/>
                  </a:solidFill>
                </a:endParaRPr>
              </a:p>
              <a:p>
                <a:pPr marL="457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333399"/>
                  </a:buClr>
                  <a:buSzPct val="70000"/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000000"/>
                        </a:solidFill>
                        <a:latin typeface="Cambria Math" panose="02040503050406030204"/>
                      </a:rPr>
                      <m:t>𝐷</m:t>
                    </m:r>
                    <m:r>
                      <a:rPr lang="en-US" altLang="zh-CN" sz="2800" i="1" baseline="-25000" dirty="0">
                        <a:solidFill>
                          <a:srgbClr val="000000"/>
                        </a:solidFill>
                        <a:latin typeface="Cambria Math" panose="02040503050406030204"/>
                      </a:rPr>
                      <m:t>−</m:t>
                    </m:r>
                    <m:r>
                      <a:rPr lang="zh-CN" altLang="en-US" sz="2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随</m:t>
                    </m:r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𝑁</m:t>
                    </m:r>
                    <m:r>
                      <a:rPr lang="en-US" altLang="zh-CN" sz="2800" i="1" baseline="-25000" dirty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𝐷</m:t>
                    </m:r>
                    <m:r>
                      <a:rPr lang="en-US" altLang="zh-CN" sz="2800" b="0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aseline="-25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800" dirty="0" smtClean="0">
                    <a:solidFill>
                      <a:srgbClr val="000000"/>
                    </a:solidFill>
                  </a:rPr>
                  <a:t>的增加而增加</a:t>
                </a:r>
                <a:endParaRPr lang="en-US" altLang="zh-CN" sz="2800" dirty="0">
                  <a:solidFill>
                    <a:srgbClr val="000000"/>
                  </a:solidFill>
                </a:endParaRPr>
              </a:p>
              <a:p>
                <a:pPr marL="457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333399"/>
                  </a:buClr>
                  <a:buSzPct val="70000"/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000000"/>
                        </a:solidFill>
                        <a:latin typeface="Cambria Math" panose="02040503050406030204"/>
                      </a:rPr>
                      <m:t>𝐷</m:t>
                    </m:r>
                    <m:r>
                      <a:rPr lang="en-US" altLang="zh-CN" sz="2800" i="1" baseline="-25000" dirty="0">
                        <a:solidFill>
                          <a:srgbClr val="000000"/>
                        </a:solidFill>
                        <a:latin typeface="Cambria Math" panose="02040503050406030204"/>
                      </a:rPr>
                      <m:t>−</m:t>
                    </m:r>
                    <m:r>
                      <a:rPr lang="zh-CN" altLang="en-US" sz="2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随</m:t>
                    </m:r>
                    <m: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800" dirty="0" smtClean="0">
                        <a:solidFill>
                          <a:srgbClr val="000000"/>
                        </a:solidFill>
                        <a:latin typeface="Cambria Math" panose="02040503050406030204"/>
                      </a:rPr>
                      <m:t>Δ</m:t>
                    </m:r>
                    <m:r>
                      <a:rPr lang="en-US" altLang="zh-CN" sz="2800" i="1" dirty="0" smtClean="0">
                        <a:solidFill>
                          <a:srgbClr val="000000"/>
                        </a:solidFill>
                        <a:latin typeface="Cambria Math" panose="02040503050406030204"/>
                      </a:rPr>
                      <m:t>𝐸</m:t>
                    </m:r>
                    <m:r>
                      <a:rPr lang="en-US" altLang="zh-CN" sz="2800" i="1" baseline="-25000" dirty="0" smtClean="0">
                        <a:solidFill>
                          <a:srgbClr val="000000"/>
                        </a:solidFill>
                        <a:latin typeface="Cambria Math" panose="02040503050406030204"/>
                      </a:rPr>
                      <m:t>𝐷</m:t>
                    </m:r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</a:rPr>
                  <a:t>的增加而增加</a:t>
                </a:r>
                <a:endParaRPr lang="en-US" altLang="zh-CN" sz="2800" dirty="0">
                  <a:solidFill>
                    <a:srgbClr val="000000"/>
                  </a:solidFill>
                </a:endParaRPr>
              </a:p>
              <a:p>
                <a:pPr marL="457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333399"/>
                  </a:buClr>
                  <a:buSzPct val="70000"/>
                  <a:buFont typeface="Wingdings" panose="05000000000000000000" pitchFamily="2" charset="2"/>
                  <a:buChar char="n"/>
                </a:pPr>
                <a:endParaRPr lang="en-US" altLang="zh-CN" sz="2800" baseline="-25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8236" y="5302087"/>
                <a:ext cx="4449680" cy="1672253"/>
              </a:xfrm>
              <a:prstGeom prst="rect">
                <a:avLst/>
              </a:prstGeom>
              <a:blipFill rotWithShape="1">
                <a:blip r:embed="rId7"/>
                <a:stretch>
                  <a:fillRect l="-2" t="-28" r="7" b="-1435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95536" y="1268760"/>
          <a:ext cx="4623444" cy="1654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公式" r:id="rId8" imgW="46024800" imgH="16459200" progId="">
                  <p:embed/>
                </p:oleObj>
              </mc:Choice>
              <mc:Fallback>
                <p:oleObj name="公式" r:id="rId8" imgW="46024800" imgH="16459200" progId="">
                  <p:embed/>
                  <p:pic>
                    <p:nvPicPr>
                      <p:cNvPr id="0" name="图片 20483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5536" y="1268760"/>
                        <a:ext cx="4623444" cy="165405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067944" y="198884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再将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F</a:t>
            </a:r>
            <a:r>
              <a:rPr lang="zh-CN" altLang="en-US" dirty="0" smtClean="0"/>
              <a:t>公式代入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utoUpdateAnimBg="0"/>
      <p:bldP spid="9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Rectangle 2"/>
          <p:cNvSpPr>
            <a:spLocks noGrp="1" noChangeArrowheads="1"/>
          </p:cNvSpPr>
          <p:nvPr>
            <p:ph type="title"/>
          </p:nvPr>
        </p:nvSpPr>
        <p:spPr>
          <a:xfrm>
            <a:off x="282247" y="1025405"/>
            <a:ext cx="8283348" cy="895350"/>
          </a:xfrm>
          <a:noFill/>
        </p:spPr>
        <p:txBody>
          <a:bodyPr/>
          <a:lstStyle/>
          <a:p>
            <a:pPr marL="457200" indent="-45720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/>
              <a:t>杂质完全电离的杂质浓度上限</a:t>
            </a:r>
            <a:endParaRPr lang="zh-CN" altLang="en-US" sz="28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48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AB3470-1C4C-4630-B193-C59052446FB4}" type="slidenum">
              <a:rPr lang="en-US" altLang="zh-CN" smtClean="0"/>
            </a:fld>
            <a:endParaRPr lang="en-US" altLang="zh-CN" smtClean="0"/>
          </a:p>
        </p:txBody>
      </p:sp>
      <p:graphicFrame>
        <p:nvGraphicFramePr>
          <p:cNvPr id="16389" name="Object 4"/>
          <p:cNvGraphicFramePr>
            <a:graphicFrameLocks noChangeAspect="1"/>
          </p:cNvGraphicFramePr>
          <p:nvPr/>
        </p:nvGraphicFramePr>
        <p:xfrm>
          <a:off x="813456" y="2261898"/>
          <a:ext cx="2268983" cy="1016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" r:id="rId1" imgW="26517600" imgH="11887200" progId="">
                  <p:embed/>
                </p:oleObj>
              </mc:Choice>
              <mc:Fallback>
                <p:oleObj name="" r:id="rId1" imgW="26517600" imgH="11887200" progId="">
                  <p:embed/>
                  <p:pic>
                    <p:nvPicPr>
                      <p:cNvPr id="0" name="图片 2150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3456" y="2261898"/>
                        <a:ext cx="2268983" cy="101649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3082438" y="2581231"/>
          <a:ext cx="844027" cy="435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公式" r:id="rId3" imgW="8229600" imgH="4267200" progId="">
                  <p:embed/>
                </p:oleObj>
              </mc:Choice>
              <mc:Fallback>
                <p:oleObj name="公式" r:id="rId3" imgW="8229600" imgH="4267200" progId="">
                  <p:embed/>
                  <p:pic>
                    <p:nvPicPr>
                      <p:cNvPr id="0" name="图片 2150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82438" y="2581231"/>
                        <a:ext cx="844027" cy="43574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4134482" y="2549756"/>
          <a:ext cx="103346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公式" r:id="rId5" imgW="10058400" imgH="5181600" progId="">
                  <p:embed/>
                </p:oleObj>
              </mc:Choice>
              <mc:Fallback>
                <p:oleObj name="公式" r:id="rId5" imgW="10058400" imgH="5181600" progId="">
                  <p:embed/>
                  <p:pic>
                    <p:nvPicPr>
                      <p:cNvPr id="0" name="图片 2150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34482" y="2549756"/>
                        <a:ext cx="1033463" cy="5302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813456" y="4982296"/>
          <a:ext cx="63881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公式" r:id="rId7" imgW="62179200" imgH="10972800" progId="">
                  <p:embed/>
                </p:oleObj>
              </mc:Choice>
              <mc:Fallback>
                <p:oleObj name="公式" r:id="rId7" imgW="62179200" imgH="10972800" progId="">
                  <p:embed/>
                  <p:pic>
                    <p:nvPicPr>
                      <p:cNvPr id="0" name="图片 2150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3456" y="4982296"/>
                        <a:ext cx="6388100" cy="1123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90974" y="3826586"/>
            <a:ext cx="865617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rgbClr val="000000"/>
                </a:solidFill>
              </a:rPr>
              <a:t>给定</a:t>
            </a:r>
            <a:r>
              <a:rPr lang="en-US" altLang="zh-CN" sz="2800" dirty="0" smtClean="0">
                <a:solidFill>
                  <a:srgbClr val="000000"/>
                </a:solidFill>
              </a:rPr>
              <a:t>ΔE</a:t>
            </a:r>
            <a:r>
              <a:rPr lang="en-US" altLang="zh-CN" sz="2800" baseline="-25000" dirty="0" smtClean="0">
                <a:solidFill>
                  <a:srgbClr val="000000"/>
                </a:solidFill>
              </a:rPr>
              <a:t>D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</a:rPr>
              <a:t>和</a:t>
            </a:r>
            <a:r>
              <a:rPr lang="en-US" altLang="zh-CN" sz="2800" dirty="0" smtClean="0">
                <a:solidFill>
                  <a:srgbClr val="000000"/>
                </a:solidFill>
              </a:rPr>
              <a:t> N</a:t>
            </a:r>
            <a:r>
              <a:rPr lang="en-US" altLang="zh-CN" sz="2800" baseline="-25000" dirty="0" smtClean="0">
                <a:solidFill>
                  <a:srgbClr val="000000"/>
                </a:solidFill>
              </a:rPr>
              <a:t>D</a:t>
            </a:r>
            <a:r>
              <a:rPr lang="zh-CN" altLang="en-US" sz="2800" baseline="-25000" dirty="0" smtClean="0">
                <a:solidFill>
                  <a:srgbClr val="000000"/>
                </a:solidFill>
              </a:rPr>
              <a:t>，</a:t>
            </a:r>
            <a:r>
              <a:rPr lang="zh-CN" altLang="en-US" sz="2800" dirty="0" smtClean="0">
                <a:solidFill>
                  <a:srgbClr val="000000"/>
                </a:solidFill>
              </a:rPr>
              <a:t>           当杂质完全电离，得到</a:t>
            </a:r>
            <a:r>
              <a:rPr lang="en-US" sz="2800" dirty="0" smtClean="0">
                <a:solidFill>
                  <a:srgbClr val="000000"/>
                </a:solidFill>
              </a:rPr>
              <a:t>T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3352718" y="3864229"/>
          <a:ext cx="1147494" cy="439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公式" r:id="rId9" imgW="13411200" imgH="5181600" progId="">
                  <p:embed/>
                </p:oleObj>
              </mc:Choice>
              <mc:Fallback>
                <p:oleObj name="公式" r:id="rId9" imgW="13411200" imgH="5181600" progId="">
                  <p:embed/>
                  <p:pic>
                    <p:nvPicPr>
                      <p:cNvPr id="0" name="图片 21508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52718" y="3864229"/>
                        <a:ext cx="1147494" cy="4394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496929" y="2114181"/>
            <a:ext cx="2429536" cy="11666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0943" y="224971"/>
            <a:ext cx="7162800" cy="6096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Times New Roman" panose="02020603050405020304" pitchFamily="18" charset="0"/>
              </a:rPr>
              <a:t>4.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过渡区</a:t>
            </a:r>
            <a:endParaRPr lang="zh-CN" altLang="en-US" sz="2800" dirty="0" smtClean="0">
              <a:latin typeface="宋体" panose="02010600030101010101" pitchFamily="2" charset="-122"/>
            </a:endParaRPr>
          </a:p>
        </p:txBody>
      </p:sp>
      <p:sp>
        <p:nvSpPr>
          <p:cNvPr id="35845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B54D21A-D3C8-46FC-A602-382F4BE619BF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" cstate="print"/>
          <a:srcRect l="8267"/>
          <a:stretch>
            <a:fillRect/>
          </a:stretch>
        </p:blipFill>
        <p:spPr bwMode="auto">
          <a:xfrm>
            <a:off x="1187624" y="1196752"/>
            <a:ext cx="7190904" cy="374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5301208"/>
            <a:ext cx="4322878" cy="1035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BB6820-910D-463B-84E5-2768C001F54B}" type="slidenum">
              <a:rPr lang="en-US" altLang="zh-CN" smtClean="0"/>
            </a:fld>
            <a:endParaRPr lang="en-US" altLang="zh-CN" smtClean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4545013" y="1052513"/>
          <a:ext cx="41179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公式" r:id="rId1" imgW="42062400" imgH="11582400" progId="">
                  <p:embed/>
                </p:oleObj>
              </mc:Choice>
              <mc:Fallback>
                <p:oleObj name="公式" r:id="rId1" imgW="42062400" imgH="11582400" progId="">
                  <p:embed/>
                  <p:pic>
                    <p:nvPicPr>
                      <p:cNvPr id="0" name="图片 2252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45013" y="1052513"/>
                        <a:ext cx="4117975" cy="11334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941306" y="3445732"/>
          <a:ext cx="540656" cy="883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" r:id="rId3" imgW="6705600" imgH="10972800" progId="">
                  <p:embed/>
                </p:oleObj>
              </mc:Choice>
              <mc:Fallback>
                <p:oleObj name="" r:id="rId3" imgW="6705600" imgH="10972800" progId="">
                  <p:embed/>
                  <p:pic>
                    <p:nvPicPr>
                      <p:cNvPr id="0" name="图片 2252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1306" y="3445732"/>
                        <a:ext cx="540656" cy="88379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956370" y="5076132"/>
          <a:ext cx="571951" cy="934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" r:id="rId5" imgW="6705600" imgH="10972800" progId="">
                  <p:embed/>
                </p:oleObj>
              </mc:Choice>
              <mc:Fallback>
                <p:oleObj name="" r:id="rId5" imgW="6705600" imgH="10972800" progId="">
                  <p:embed/>
                  <p:pic>
                    <p:nvPicPr>
                      <p:cNvPr id="0" name="图片 2253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6370" y="5076132"/>
                        <a:ext cx="571951" cy="93495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830943" y="224971"/>
            <a:ext cx="7162800" cy="609600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</a:rPr>
              <a:t>4.</a:t>
            </a:r>
            <a:r>
              <a:rPr lang="zh-CN" altLang="en-US" sz="3600" dirty="0">
                <a:latin typeface="Times New Roman" panose="02020603050405020304" pitchFamily="18" charset="0"/>
              </a:rPr>
              <a:t>过渡区</a:t>
            </a:r>
            <a:endParaRPr lang="zh-CN" altLang="en-US" sz="2800" dirty="0" smtClean="0">
              <a:latin typeface="宋体" panose="02010600030101010101" pitchFamily="2" charset="-122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548368" y="1201777"/>
          <a:ext cx="38639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公式" r:id="rId6" imgW="36880800" imgH="8839200" progId="">
                  <p:embed/>
                </p:oleObj>
              </mc:Choice>
              <mc:Fallback>
                <p:oleObj name="公式" r:id="rId6" imgW="36880800" imgH="8839200" progId="">
                  <p:embed/>
                  <p:pic>
                    <p:nvPicPr>
                      <p:cNvPr id="0" name="图片 22531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8368" y="1201777"/>
                        <a:ext cx="3863975" cy="927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506088" y="2218658"/>
          <a:ext cx="3736976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公式" r:id="rId8" imgW="35661600" imgH="6400800" progId="">
                  <p:embed/>
                </p:oleObj>
              </mc:Choice>
              <mc:Fallback>
                <p:oleObj name="公式" r:id="rId8" imgW="35661600" imgH="6400800" progId="">
                  <p:embed/>
                  <p:pic>
                    <p:nvPicPr>
                      <p:cNvPr id="0" name="图片 22532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6088" y="2218658"/>
                        <a:ext cx="3736976" cy="6715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2779024" y="2562169"/>
          <a:ext cx="5788026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公式" r:id="rId10" imgW="59131200" imgH="12192000" progId="">
                  <p:embed/>
                </p:oleObj>
              </mc:Choice>
              <mc:Fallback>
                <p:oleObj name="公式" r:id="rId10" imgW="59131200" imgH="12192000" progId="">
                  <p:embed/>
                  <p:pic>
                    <p:nvPicPr>
                      <p:cNvPr id="0" name="图片 22533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79024" y="2562169"/>
                        <a:ext cx="5788026" cy="11922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506088" y="3764853"/>
                <a:ext cx="8526024" cy="1200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indent="-342900"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</a:pPr>
                <a:r>
                  <a:rPr lang="zh-CN" altLang="en-US" sz="2400" b="1" kern="0" dirty="0" smtClean="0">
                    <a:solidFill>
                      <a:srgbClr val="000000"/>
                    </a:solidFill>
                  </a:rPr>
                  <a:t>          很小时，费米能级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/>
                      </a:rPr>
                      <m:t>𝐸</m:t>
                    </m:r>
                    <m:r>
                      <a:rPr lang="en-US" altLang="zh-CN" sz="2400" i="1" baseline="-25000" dirty="0">
                        <a:solidFill>
                          <a:srgbClr val="000000"/>
                        </a:solidFill>
                        <a:latin typeface="Cambria Math" panose="02040503050406030204"/>
                      </a:rPr>
                      <m:t>𝐹</m:t>
                    </m:r>
                  </m:oMath>
                </a14:m>
                <a:r>
                  <a:rPr lang="zh-CN" altLang="en-US" sz="2400" b="1" kern="0" dirty="0" smtClean="0">
                    <a:solidFill>
                      <a:srgbClr val="000000"/>
                    </a:solidFill>
                  </a:rPr>
                  <a:t>接近本征费米能级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/>
                      </a:rPr>
                      <m:t>𝐸</m:t>
                    </m:r>
                    <m:r>
                      <a:rPr lang="en-US" altLang="zh-CN" sz="2400" i="1" baseline="-25000" dirty="0" err="1">
                        <a:solidFill>
                          <a:srgbClr val="000000"/>
                        </a:solidFill>
                        <a:latin typeface="Cambria Math" panose="02040503050406030204"/>
                      </a:rPr>
                      <m:t>𝑖</m:t>
                    </m:r>
                  </m:oMath>
                </a14:m>
                <a:r>
                  <a:rPr lang="zh-CN" altLang="en-US" sz="2400" b="1" kern="0" dirty="0" smtClean="0">
                    <a:solidFill>
                      <a:srgbClr val="000000"/>
                    </a:solidFill>
                  </a:rPr>
                  <a:t>，半导体接</a:t>
                </a:r>
                <a:endParaRPr lang="en-US" altLang="zh-CN" sz="2400" b="1" kern="0" dirty="0" smtClean="0">
                  <a:solidFill>
                    <a:srgbClr val="000000"/>
                  </a:solidFill>
                </a:endParaRPr>
              </a:p>
              <a:p>
                <a:pPr marL="342900" indent="-342900"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</a:pPr>
                <a:endParaRPr lang="en-US" altLang="zh-CN" sz="2400" b="1" kern="0" dirty="0">
                  <a:solidFill>
                    <a:srgbClr val="000000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en-US" altLang="zh-CN" sz="2400" b="1" kern="0" dirty="0" smtClean="0">
                    <a:solidFill>
                      <a:srgbClr val="000000"/>
                    </a:solidFill>
                  </a:rPr>
                  <a:t>    </a:t>
                </a:r>
                <a:r>
                  <a:rPr lang="zh-CN" altLang="en-US" sz="2400" b="1" kern="0" dirty="0" smtClean="0">
                    <a:solidFill>
                      <a:srgbClr val="000000"/>
                    </a:solidFill>
                  </a:rPr>
                  <a:t>近于本征激发情况</a:t>
                </a:r>
                <a:endParaRPr lang="zh-CN" altLang="en-US" sz="2400" b="1" kern="0" dirty="0" smtClean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088" y="3764853"/>
                <a:ext cx="8526024" cy="1200329"/>
              </a:xfrm>
              <a:prstGeom prst="rect">
                <a:avLst/>
              </a:prstGeom>
              <a:blipFill rotWithShape="1">
                <a:blip r:embed="rId12"/>
                <a:stretch>
                  <a:fillRect l="-7" t="-48" r="6" b="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Box 9"/>
              <p:cNvSpPr txBox="1">
                <a:spLocks noChangeArrowheads="1"/>
              </p:cNvSpPr>
              <p:nvPr/>
            </p:nvSpPr>
            <p:spPr bwMode="auto">
              <a:xfrm>
                <a:off x="548367" y="5345170"/>
                <a:ext cx="8250073" cy="1200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indent="-342900"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</a:pPr>
                <a:r>
                  <a:rPr lang="zh-CN" altLang="en-US" sz="2400" b="1" kern="0" dirty="0" smtClean="0">
                    <a:solidFill>
                      <a:srgbClr val="000000"/>
                    </a:solidFill>
                  </a:rPr>
                  <a:t>         增大时，费米能级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/>
                      </a:rPr>
                      <m:t>𝐸</m:t>
                    </m:r>
                    <m:r>
                      <a:rPr lang="en-US" altLang="zh-CN" sz="2400" i="1" baseline="-25000" dirty="0">
                        <a:solidFill>
                          <a:srgbClr val="000000"/>
                        </a:solidFill>
                        <a:latin typeface="Cambria Math" panose="02040503050406030204"/>
                      </a:rPr>
                      <m:t>𝐹</m:t>
                    </m:r>
                    <m:r>
                      <a:rPr lang="zh-CN" altLang="en-US" sz="2400" b="1" i="1" kern="0" dirty="0" smtClean="0">
                        <a:solidFill>
                          <a:srgbClr val="000000"/>
                        </a:solidFill>
                        <a:latin typeface="Cambria Math" panose="02040503050406030204"/>
                      </a:rPr>
                      <m:t>远离本征费米能级</m:t>
                    </m:r>
                    <m:r>
                      <a:rPr lang="en-US" altLang="zh-CN" sz="2400" i="1" dirty="0" err="1">
                        <a:solidFill>
                          <a:srgbClr val="000000"/>
                        </a:solidFill>
                        <a:latin typeface="Cambria Math" panose="02040503050406030204"/>
                      </a:rPr>
                      <m:t>𝐸</m:t>
                    </m:r>
                    <m:r>
                      <a:rPr lang="en-US" altLang="zh-CN" sz="2400" i="1" baseline="-25000" dirty="0" err="1">
                        <a:solidFill>
                          <a:srgbClr val="000000"/>
                        </a:solidFill>
                        <a:latin typeface="Cambria Math" panose="02040503050406030204"/>
                      </a:rPr>
                      <m:t>𝑖</m:t>
                    </m:r>
                  </m:oMath>
                </a14:m>
                <a:r>
                  <a:rPr lang="zh-CN" altLang="en-US" sz="2400" b="1" kern="0" dirty="0" smtClean="0">
                    <a:solidFill>
                      <a:srgbClr val="000000"/>
                    </a:solidFill>
                  </a:rPr>
                  <a:t>，向饱和</a:t>
                </a:r>
                <a:endParaRPr lang="en-US" altLang="zh-CN" sz="2400" b="1" kern="0" dirty="0" smtClean="0">
                  <a:solidFill>
                    <a:srgbClr val="000000"/>
                  </a:solidFill>
                </a:endParaRPr>
              </a:p>
              <a:p>
                <a:pPr marL="342900" indent="-342900"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</a:pPr>
                <a:endParaRPr lang="en-US" altLang="zh-CN" sz="2400" b="1" kern="0" dirty="0">
                  <a:solidFill>
                    <a:srgbClr val="000000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r>
                  <a:rPr lang="en-US" altLang="zh-CN" sz="2400" b="1" kern="0" dirty="0" smtClean="0">
                    <a:solidFill>
                      <a:srgbClr val="000000"/>
                    </a:solidFill>
                  </a:rPr>
                  <a:t>   </a:t>
                </a:r>
                <a:r>
                  <a:rPr lang="zh-CN" altLang="en-US" sz="2400" b="1" kern="0" dirty="0" smtClean="0">
                    <a:solidFill>
                      <a:srgbClr val="000000"/>
                    </a:solidFill>
                  </a:rPr>
                  <a:t>方向靠近</a:t>
                </a:r>
                <a:endParaRPr lang="zh-CN" altLang="en-US" sz="2400" b="1" kern="0" dirty="0" smtClean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3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367" y="5345170"/>
                <a:ext cx="8250073" cy="1200329"/>
              </a:xfrm>
              <a:prstGeom prst="rect">
                <a:avLst/>
              </a:prstGeom>
              <a:blipFill rotWithShape="1">
                <a:blip r:embed="rId13"/>
                <a:stretch>
                  <a:fillRect l="-4" t="-31" r="6" b="4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46AFBF-CAB0-41B7-BDE4-357D4FE73EFA}" type="slidenum">
              <a:rPr lang="en-US" altLang="zh-CN" smtClean="0"/>
            </a:fld>
            <a:endParaRPr lang="en-US" altLang="zh-CN" smtClean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011538" y="1284855"/>
          <a:ext cx="2519938" cy="1420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" name="" r:id="rId1" imgW="21640800" imgH="12192000" progId="">
                  <p:embed/>
                </p:oleObj>
              </mc:Choice>
              <mc:Fallback>
                <p:oleObj name="" r:id="rId1" imgW="21640800" imgH="12192000" progId="">
                  <p:embed/>
                  <p:pic>
                    <p:nvPicPr>
                      <p:cNvPr id="0" name="图片 2355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1538" y="1284855"/>
                        <a:ext cx="2519938" cy="14200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Rectangle 2"/>
          <p:cNvSpPr>
            <a:spLocks noGrp="1" noChangeArrowheads="1"/>
          </p:cNvSpPr>
          <p:nvPr>
            <p:ph type="title"/>
          </p:nvPr>
        </p:nvSpPr>
        <p:spPr>
          <a:xfrm>
            <a:off x="830943" y="224971"/>
            <a:ext cx="7162800" cy="609600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</a:rPr>
              <a:t>4.</a:t>
            </a:r>
            <a:r>
              <a:rPr lang="zh-CN" altLang="en-US" sz="3600" dirty="0">
                <a:latin typeface="Times New Roman" panose="02020603050405020304" pitchFamily="18" charset="0"/>
              </a:rPr>
              <a:t>过渡区</a:t>
            </a:r>
            <a:endParaRPr lang="zh-CN" altLang="en-US" sz="2800" dirty="0" smtClean="0">
              <a:latin typeface="宋体" panose="02010600030101010101" pitchFamily="2" charset="-122"/>
            </a:endParaRPr>
          </a:p>
        </p:txBody>
      </p:sp>
      <p:graphicFrame>
        <p:nvGraphicFramePr>
          <p:cNvPr id="122" name="Object 2"/>
          <p:cNvGraphicFramePr>
            <a:graphicFrameLocks noChangeAspect="1"/>
          </p:cNvGraphicFramePr>
          <p:nvPr/>
        </p:nvGraphicFramePr>
        <p:xfrm>
          <a:off x="597940" y="3001963"/>
          <a:ext cx="8109297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公式" r:id="rId3" imgW="72542400" imgH="10972800" progId="">
                  <p:embed/>
                </p:oleObj>
              </mc:Choice>
              <mc:Fallback>
                <p:oleObj name="公式" r:id="rId3" imgW="72542400" imgH="10972800" progId="">
                  <p:embed/>
                  <p:pic>
                    <p:nvPicPr>
                      <p:cNvPr id="0" name="图片 2355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7940" y="3001963"/>
                        <a:ext cx="8109297" cy="1225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Object 2"/>
          <p:cNvGraphicFramePr>
            <a:graphicFrameLocks noChangeAspect="1"/>
          </p:cNvGraphicFramePr>
          <p:nvPr/>
        </p:nvGraphicFramePr>
        <p:xfrm>
          <a:off x="597940" y="4227513"/>
          <a:ext cx="6070600" cy="129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公式" r:id="rId5" imgW="51511200" imgH="10972800" progId="">
                  <p:embed/>
                </p:oleObj>
              </mc:Choice>
              <mc:Fallback>
                <p:oleObj name="公式" r:id="rId5" imgW="51511200" imgH="10972800" progId="">
                  <p:embed/>
                  <p:pic>
                    <p:nvPicPr>
                      <p:cNvPr id="0" name="图片 2355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7940" y="4227513"/>
                        <a:ext cx="6070600" cy="12906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CAAA58-6AD9-41C9-8331-3F9384E5793B}" type="slidenum">
              <a:rPr lang="en-US" altLang="zh-CN" smtClean="0"/>
            </a:fld>
            <a:endParaRPr lang="en-US" altLang="zh-CN" smtClean="0"/>
          </a:p>
        </p:txBody>
      </p:sp>
      <p:graphicFrame>
        <p:nvGraphicFramePr>
          <p:cNvPr id="20485" name="Object 3"/>
          <p:cNvGraphicFramePr>
            <a:graphicFrameLocks noChangeAspect="1"/>
          </p:cNvGraphicFramePr>
          <p:nvPr/>
        </p:nvGraphicFramePr>
        <p:xfrm>
          <a:off x="2437853" y="2061115"/>
          <a:ext cx="5219700" cy="137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" name="" r:id="rId1" imgW="53035200" imgH="14020800" progId="">
                  <p:embed/>
                </p:oleObj>
              </mc:Choice>
              <mc:Fallback>
                <p:oleObj name="" r:id="rId1" imgW="53035200" imgH="14020800" progId="">
                  <p:embed/>
                  <p:pic>
                    <p:nvPicPr>
                      <p:cNvPr id="0" name="图片 2457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7853" y="2061115"/>
                        <a:ext cx="5219700" cy="13795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5"/>
          <p:cNvGrpSpPr/>
          <p:nvPr/>
        </p:nvGrpSpPr>
        <p:grpSpPr bwMode="auto">
          <a:xfrm>
            <a:off x="499516" y="3627438"/>
            <a:ext cx="3503612" cy="3073400"/>
            <a:chOff x="0" y="0"/>
            <a:chExt cx="2207" cy="1936"/>
          </a:xfrm>
        </p:grpSpPr>
        <p:sp>
          <p:nvSpPr>
            <p:cNvPr id="38922" name="Line 16"/>
            <p:cNvSpPr>
              <a:spLocks noChangeShapeType="1"/>
            </p:cNvSpPr>
            <p:nvPr/>
          </p:nvSpPr>
          <p:spPr bwMode="auto">
            <a:xfrm>
              <a:off x="1211" y="395"/>
              <a:ext cx="470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23" name="Line 17"/>
            <p:cNvSpPr>
              <a:spLocks noChangeShapeType="1"/>
            </p:cNvSpPr>
            <p:nvPr/>
          </p:nvSpPr>
          <p:spPr bwMode="auto">
            <a:xfrm>
              <a:off x="1737" y="1228"/>
              <a:ext cx="470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24" name="Rectangle 18"/>
            <p:cNvSpPr>
              <a:spLocks noChangeArrowheads="1"/>
            </p:cNvSpPr>
            <p:nvPr/>
          </p:nvSpPr>
          <p:spPr bwMode="auto">
            <a:xfrm>
              <a:off x="0" y="1543"/>
              <a:ext cx="130" cy="3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300">
                  <a:solidFill>
                    <a:srgbClr val="000000"/>
                  </a:solidFill>
                  <a:latin typeface="Symbol" panose="05050102010706020507" pitchFamily="18" charset="2"/>
                </a:rPr>
                <a:t>ï</a:t>
              </a:r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25" name="Rectangle 19"/>
            <p:cNvSpPr>
              <a:spLocks noChangeArrowheads="1"/>
            </p:cNvSpPr>
            <p:nvPr/>
          </p:nvSpPr>
          <p:spPr bwMode="auto">
            <a:xfrm>
              <a:off x="0" y="1310"/>
              <a:ext cx="130" cy="3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300">
                  <a:solidFill>
                    <a:srgbClr val="000000"/>
                  </a:solidFill>
                  <a:latin typeface="Symbol" panose="05050102010706020507" pitchFamily="18" charset="2"/>
                </a:rPr>
                <a:t>ï</a:t>
              </a:r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26" name="Rectangle 20"/>
            <p:cNvSpPr>
              <a:spLocks noChangeArrowheads="1"/>
            </p:cNvSpPr>
            <p:nvPr/>
          </p:nvSpPr>
          <p:spPr bwMode="auto">
            <a:xfrm>
              <a:off x="0" y="1060"/>
              <a:ext cx="130" cy="3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300">
                  <a:solidFill>
                    <a:srgbClr val="000000"/>
                  </a:solidFill>
                  <a:latin typeface="Symbol" panose="05050102010706020507" pitchFamily="18" charset="2"/>
                </a:rPr>
                <a:t>ï</a:t>
              </a:r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27" name="Rectangle 21"/>
            <p:cNvSpPr>
              <a:spLocks noChangeArrowheads="1"/>
            </p:cNvSpPr>
            <p:nvPr/>
          </p:nvSpPr>
          <p:spPr bwMode="auto">
            <a:xfrm>
              <a:off x="0" y="1619"/>
              <a:ext cx="130" cy="3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300">
                  <a:solidFill>
                    <a:srgbClr val="000000"/>
                  </a:solidFill>
                  <a:latin typeface="Symbol" panose="05050102010706020507" pitchFamily="18" charset="2"/>
                </a:rPr>
                <a:t>î</a:t>
              </a:r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28" name="Rectangle 22"/>
            <p:cNvSpPr>
              <a:spLocks noChangeArrowheads="1"/>
            </p:cNvSpPr>
            <p:nvPr/>
          </p:nvSpPr>
          <p:spPr bwMode="auto">
            <a:xfrm>
              <a:off x="0" y="614"/>
              <a:ext cx="130" cy="3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300">
                  <a:solidFill>
                    <a:srgbClr val="000000"/>
                  </a:solidFill>
                  <a:latin typeface="Symbol" panose="05050102010706020507" pitchFamily="18" charset="2"/>
                </a:rPr>
                <a:t>ï</a:t>
              </a:r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29" name="Rectangle 23"/>
            <p:cNvSpPr>
              <a:spLocks noChangeArrowheads="1"/>
            </p:cNvSpPr>
            <p:nvPr/>
          </p:nvSpPr>
          <p:spPr bwMode="auto">
            <a:xfrm>
              <a:off x="0" y="500"/>
              <a:ext cx="130" cy="3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300">
                  <a:solidFill>
                    <a:srgbClr val="000000"/>
                  </a:solidFill>
                  <a:latin typeface="Symbol" panose="05050102010706020507" pitchFamily="18" charset="2"/>
                </a:rPr>
                <a:t>ï</a:t>
              </a:r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30" name="Rectangle 24"/>
            <p:cNvSpPr>
              <a:spLocks noChangeArrowheads="1"/>
            </p:cNvSpPr>
            <p:nvPr/>
          </p:nvSpPr>
          <p:spPr bwMode="auto">
            <a:xfrm>
              <a:off x="0" y="250"/>
              <a:ext cx="130" cy="3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300">
                  <a:solidFill>
                    <a:srgbClr val="000000"/>
                  </a:solidFill>
                  <a:latin typeface="Symbol" panose="05050102010706020507" pitchFamily="18" charset="2"/>
                </a:rPr>
                <a:t>ï</a:t>
              </a:r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31" name="Rectangle 25"/>
            <p:cNvSpPr>
              <a:spLocks noChangeArrowheads="1"/>
            </p:cNvSpPr>
            <p:nvPr/>
          </p:nvSpPr>
          <p:spPr bwMode="auto">
            <a:xfrm>
              <a:off x="0" y="810"/>
              <a:ext cx="130" cy="3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300">
                  <a:solidFill>
                    <a:srgbClr val="000000"/>
                  </a:solidFill>
                  <a:latin typeface="Symbol" panose="05050102010706020507" pitchFamily="18" charset="2"/>
                </a:rPr>
                <a:t>í</a:t>
              </a:r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32" name="Rectangle 26"/>
            <p:cNvSpPr>
              <a:spLocks noChangeArrowheads="1"/>
            </p:cNvSpPr>
            <p:nvPr/>
          </p:nvSpPr>
          <p:spPr bwMode="auto">
            <a:xfrm>
              <a:off x="0" y="0"/>
              <a:ext cx="130" cy="3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300">
                  <a:solidFill>
                    <a:srgbClr val="000000"/>
                  </a:solidFill>
                  <a:latin typeface="Symbol" panose="05050102010706020507" pitchFamily="18" charset="2"/>
                </a:rPr>
                <a:t>ì</a:t>
              </a:r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33" name="Rectangle 27"/>
            <p:cNvSpPr>
              <a:spLocks noChangeArrowheads="1"/>
            </p:cNvSpPr>
            <p:nvPr/>
          </p:nvSpPr>
          <p:spPr bwMode="auto">
            <a:xfrm>
              <a:off x="1529" y="1031"/>
              <a:ext cx="145" cy="3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30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34" name="Rectangle 28"/>
            <p:cNvSpPr>
              <a:spLocks noChangeArrowheads="1"/>
            </p:cNvSpPr>
            <p:nvPr/>
          </p:nvSpPr>
          <p:spPr bwMode="auto">
            <a:xfrm>
              <a:off x="933" y="1031"/>
              <a:ext cx="145" cy="3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3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35" name="Rectangle 29"/>
            <p:cNvSpPr>
              <a:spLocks noChangeArrowheads="1"/>
            </p:cNvSpPr>
            <p:nvPr/>
          </p:nvSpPr>
          <p:spPr bwMode="auto">
            <a:xfrm>
              <a:off x="456" y="1031"/>
              <a:ext cx="145" cy="3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30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36" name="Rectangle 30"/>
            <p:cNvSpPr>
              <a:spLocks noChangeArrowheads="1"/>
            </p:cNvSpPr>
            <p:nvPr/>
          </p:nvSpPr>
          <p:spPr bwMode="auto">
            <a:xfrm>
              <a:off x="1016" y="199"/>
              <a:ext cx="145" cy="3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3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37" name="Rectangle 31"/>
            <p:cNvSpPr>
              <a:spLocks noChangeArrowheads="1"/>
            </p:cNvSpPr>
            <p:nvPr/>
          </p:nvSpPr>
          <p:spPr bwMode="auto">
            <a:xfrm>
              <a:off x="420" y="199"/>
              <a:ext cx="145" cy="3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30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39" name="Rectangle 33"/>
            <p:cNvSpPr>
              <a:spLocks noChangeArrowheads="1"/>
            </p:cNvSpPr>
            <p:nvPr/>
          </p:nvSpPr>
          <p:spPr bwMode="auto">
            <a:xfrm>
              <a:off x="2017" y="855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40" name="Rectangle 34"/>
            <p:cNvSpPr>
              <a:spLocks noChangeArrowheads="1"/>
            </p:cNvSpPr>
            <p:nvPr/>
          </p:nvSpPr>
          <p:spPr bwMode="auto">
            <a:xfrm>
              <a:off x="787" y="1221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41" name="Rectangle 35"/>
            <p:cNvSpPr>
              <a:spLocks noChangeArrowheads="1"/>
            </p:cNvSpPr>
            <p:nvPr/>
          </p:nvSpPr>
          <p:spPr bwMode="auto">
            <a:xfrm>
              <a:off x="294" y="1221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43" name="Rectangle 37"/>
            <p:cNvSpPr>
              <a:spLocks noChangeArrowheads="1"/>
            </p:cNvSpPr>
            <p:nvPr/>
          </p:nvSpPr>
          <p:spPr bwMode="auto">
            <a:xfrm>
              <a:off x="1491" y="22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44" name="Rectangle 38"/>
            <p:cNvSpPr>
              <a:spLocks noChangeArrowheads="1"/>
            </p:cNvSpPr>
            <p:nvPr/>
          </p:nvSpPr>
          <p:spPr bwMode="auto">
            <a:xfrm>
              <a:off x="257" y="389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45" name="Rectangle 39"/>
            <p:cNvSpPr>
              <a:spLocks noChangeArrowheads="1"/>
            </p:cNvSpPr>
            <p:nvPr/>
          </p:nvSpPr>
          <p:spPr bwMode="auto">
            <a:xfrm>
              <a:off x="1963" y="1442"/>
              <a:ext cx="110" cy="1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46" name="Rectangle 40"/>
            <p:cNvSpPr>
              <a:spLocks noChangeArrowheads="1"/>
            </p:cNvSpPr>
            <p:nvPr/>
          </p:nvSpPr>
          <p:spPr bwMode="auto">
            <a:xfrm>
              <a:off x="1955" y="1057"/>
              <a:ext cx="42" cy="1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47" name="Rectangle 41"/>
            <p:cNvSpPr>
              <a:spLocks noChangeArrowheads="1"/>
            </p:cNvSpPr>
            <p:nvPr/>
          </p:nvSpPr>
          <p:spPr bwMode="auto">
            <a:xfrm>
              <a:off x="1329" y="1222"/>
              <a:ext cx="110" cy="1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48" name="Rectangle 42"/>
            <p:cNvSpPr>
              <a:spLocks noChangeArrowheads="1"/>
            </p:cNvSpPr>
            <p:nvPr/>
          </p:nvSpPr>
          <p:spPr bwMode="auto">
            <a:xfrm>
              <a:off x="1437" y="609"/>
              <a:ext cx="110" cy="1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49" name="Rectangle 43"/>
            <p:cNvSpPr>
              <a:spLocks noChangeArrowheads="1"/>
            </p:cNvSpPr>
            <p:nvPr/>
          </p:nvSpPr>
          <p:spPr bwMode="auto">
            <a:xfrm>
              <a:off x="1429" y="225"/>
              <a:ext cx="42" cy="1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50" name="Rectangle 44"/>
            <p:cNvSpPr>
              <a:spLocks noChangeArrowheads="1"/>
            </p:cNvSpPr>
            <p:nvPr/>
          </p:nvSpPr>
          <p:spPr bwMode="auto">
            <a:xfrm>
              <a:off x="831" y="390"/>
              <a:ext cx="110" cy="1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51" name="Rectangle 45"/>
            <p:cNvSpPr>
              <a:spLocks noChangeArrowheads="1"/>
            </p:cNvSpPr>
            <p:nvPr/>
          </p:nvSpPr>
          <p:spPr bwMode="auto">
            <a:xfrm>
              <a:off x="1767" y="1281"/>
              <a:ext cx="176" cy="3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52" name="Rectangle 46"/>
            <p:cNvSpPr>
              <a:spLocks noChangeArrowheads="1"/>
            </p:cNvSpPr>
            <p:nvPr/>
          </p:nvSpPr>
          <p:spPr bwMode="auto">
            <a:xfrm>
              <a:off x="1830" y="896"/>
              <a:ext cx="132" cy="3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53" name="Rectangle 47"/>
            <p:cNvSpPr>
              <a:spLocks noChangeArrowheads="1"/>
            </p:cNvSpPr>
            <p:nvPr/>
          </p:nvSpPr>
          <p:spPr bwMode="auto">
            <a:xfrm>
              <a:off x="1133" y="1061"/>
              <a:ext cx="176" cy="3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3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54" name="Rectangle 48"/>
            <p:cNvSpPr>
              <a:spLocks noChangeArrowheads="1"/>
            </p:cNvSpPr>
            <p:nvPr/>
          </p:nvSpPr>
          <p:spPr bwMode="auto">
            <a:xfrm>
              <a:off x="660" y="1061"/>
              <a:ext cx="132" cy="3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55" name="Rectangle 49"/>
            <p:cNvSpPr>
              <a:spLocks noChangeArrowheads="1"/>
            </p:cNvSpPr>
            <p:nvPr/>
          </p:nvSpPr>
          <p:spPr bwMode="auto">
            <a:xfrm>
              <a:off x="163" y="1061"/>
              <a:ext cx="132" cy="3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3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56" name="Rectangle 50"/>
            <p:cNvSpPr>
              <a:spLocks noChangeArrowheads="1"/>
            </p:cNvSpPr>
            <p:nvPr/>
          </p:nvSpPr>
          <p:spPr bwMode="auto">
            <a:xfrm>
              <a:off x="1241" y="448"/>
              <a:ext cx="176" cy="3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3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57" name="Rectangle 51"/>
            <p:cNvSpPr>
              <a:spLocks noChangeArrowheads="1"/>
            </p:cNvSpPr>
            <p:nvPr/>
          </p:nvSpPr>
          <p:spPr bwMode="auto">
            <a:xfrm>
              <a:off x="1304" y="63"/>
              <a:ext cx="132" cy="3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3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58" name="Rectangle 52"/>
            <p:cNvSpPr>
              <a:spLocks noChangeArrowheads="1"/>
            </p:cNvSpPr>
            <p:nvPr/>
          </p:nvSpPr>
          <p:spPr bwMode="auto">
            <a:xfrm>
              <a:off x="636" y="229"/>
              <a:ext cx="176" cy="3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3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59" name="Rectangle 53"/>
            <p:cNvSpPr>
              <a:spLocks noChangeArrowheads="1"/>
            </p:cNvSpPr>
            <p:nvPr/>
          </p:nvSpPr>
          <p:spPr bwMode="auto">
            <a:xfrm>
              <a:off x="130" y="229"/>
              <a:ext cx="132" cy="3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3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3761828" y="1065597"/>
          <a:ext cx="14605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公式" r:id="rId3" imgW="14020800" imgH="10972800" progId="">
                  <p:embed/>
                </p:oleObj>
              </mc:Choice>
              <mc:Fallback>
                <p:oleObj name="公式" r:id="rId3" imgW="14020800" imgH="10972800" progId="">
                  <p:embed/>
                  <p:pic>
                    <p:nvPicPr>
                      <p:cNvPr id="0" name="图片 2457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1828" y="1065597"/>
                        <a:ext cx="1460500" cy="1143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ectangle 2"/>
          <p:cNvSpPr txBox="1">
            <a:spLocks noChangeArrowheads="1"/>
          </p:cNvSpPr>
          <p:nvPr/>
        </p:nvSpPr>
        <p:spPr bwMode="auto">
          <a:xfrm>
            <a:off x="830943" y="224971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dirty="0">
                <a:solidFill>
                  <a:srgbClr val="0070C0"/>
                </a:solidFill>
                <a:latin typeface="Times New Roman" panose="02020603050405020304" pitchFamily="18" charset="0"/>
              </a:rPr>
              <a:t>4.</a:t>
            </a:r>
            <a:r>
              <a:rPr lang="zh-CN" altLang="en-US" sz="3600" dirty="0">
                <a:solidFill>
                  <a:srgbClr val="0070C0"/>
                </a:solidFill>
                <a:latin typeface="Times New Roman" panose="02020603050405020304" pitchFamily="18" charset="0"/>
              </a:rPr>
              <a:t>过渡区</a:t>
            </a:r>
            <a:endParaRPr lang="zh-CN" altLang="en-US" sz="2800" dirty="0" smtClean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6452" name="Object 68"/>
          <p:cNvGraphicFramePr>
            <a:graphicFrameLocks noChangeAspect="1"/>
          </p:cNvGraphicFramePr>
          <p:nvPr/>
        </p:nvGraphicFramePr>
        <p:xfrm>
          <a:off x="279522" y="1399320"/>
          <a:ext cx="2740478" cy="649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公式" r:id="rId5" imgW="23164800" imgH="5486400" progId="">
                  <p:embed/>
                </p:oleObj>
              </mc:Choice>
              <mc:Fallback>
                <p:oleObj name="公式" r:id="rId5" imgW="23164800" imgH="5486400" progId="">
                  <p:embed/>
                  <p:pic>
                    <p:nvPicPr>
                      <p:cNvPr id="0" name="图片 2457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522" y="1399320"/>
                        <a:ext cx="2740478" cy="649916"/>
                      </a:xfrm>
                      <a:prstGeom prst="rect">
                        <a:avLst/>
                      </a:prstGeom>
                      <a:solidFill>
                        <a:srgbClr val="FFEC99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"/>
          <p:cNvGraphicFramePr>
            <a:graphicFrameLocks noChangeAspect="1"/>
          </p:cNvGraphicFramePr>
          <p:nvPr/>
        </p:nvGraphicFramePr>
        <p:xfrm>
          <a:off x="4642891" y="3696494"/>
          <a:ext cx="200977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公式" r:id="rId7" imgW="17678400" imgH="5181600" progId="">
                  <p:embed/>
                </p:oleObj>
              </mc:Choice>
              <mc:Fallback>
                <p:oleObj name="公式" r:id="rId7" imgW="17678400" imgH="5181600" progId="">
                  <p:embed/>
                  <p:pic>
                    <p:nvPicPr>
                      <p:cNvPr id="0" name="图片 24579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42891" y="3696494"/>
                        <a:ext cx="2009775" cy="5889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3"/>
          <p:cNvSpPr>
            <a:spLocks noGrp="1" noChangeArrowheads="1"/>
          </p:cNvSpPr>
          <p:nvPr>
            <p:ph idx="1"/>
          </p:nvPr>
        </p:nvSpPr>
        <p:spPr>
          <a:xfrm>
            <a:off x="4642891" y="4391026"/>
            <a:ext cx="3014772" cy="658812"/>
          </a:xfrm>
        </p:spPr>
        <p:txBody>
          <a:bodyPr/>
          <a:lstStyle/>
          <a:p>
            <a:pPr eaLnBrk="1" hangingPunct="1"/>
            <a:r>
              <a:rPr lang="zh-CN" altLang="en-US" b="1" baseline="-25000" dirty="0" smtClean="0"/>
              <a:t>过渡区接近饱和区</a:t>
            </a:r>
            <a:endParaRPr lang="en-US" altLang="zh-CN" b="1" baseline="-25000" dirty="0" smtClean="0"/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4588804" y="5078599"/>
            <a:ext cx="1357424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00" dirty="0" smtClean="0"/>
              <a:t>多子</a:t>
            </a:r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少子</a:t>
            </a:r>
            <a:endParaRPr lang="en-US" altLang="zh-CN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baseline="-25000" dirty="0" smtClean="0"/>
          </a:p>
        </p:txBody>
      </p:sp>
      <p:graphicFrame>
        <p:nvGraphicFramePr>
          <p:cNvPr id="49" name="Object 2"/>
          <p:cNvGraphicFramePr>
            <a:graphicFrameLocks noChangeAspect="1"/>
          </p:cNvGraphicFramePr>
          <p:nvPr/>
        </p:nvGraphicFramePr>
        <p:xfrm>
          <a:off x="5972704" y="4983138"/>
          <a:ext cx="740175" cy="473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公式" r:id="rId9" imgW="8534400" imgH="5486400" progId="">
                  <p:embed/>
                </p:oleObj>
              </mc:Choice>
              <mc:Fallback>
                <p:oleObj name="公式" r:id="rId9" imgW="8534400" imgH="5486400" progId="">
                  <p:embed/>
                  <p:pic>
                    <p:nvPicPr>
                      <p:cNvPr id="0" name="图片 24580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72704" y="4983138"/>
                        <a:ext cx="740175" cy="47337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2"/>
          <p:cNvGraphicFramePr>
            <a:graphicFrameLocks noChangeAspect="1"/>
          </p:cNvGraphicFramePr>
          <p:nvPr/>
        </p:nvGraphicFramePr>
        <p:xfrm>
          <a:off x="5972704" y="5869479"/>
          <a:ext cx="802685" cy="495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公式" r:id="rId11" imgW="8839200" imgH="5486400" progId="">
                  <p:embed/>
                </p:oleObj>
              </mc:Choice>
              <mc:Fallback>
                <p:oleObj name="公式" r:id="rId11" imgW="8839200" imgH="5486400" progId="">
                  <p:embed/>
                  <p:pic>
                    <p:nvPicPr>
                      <p:cNvPr id="0" name="图片 24581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72704" y="5869479"/>
                        <a:ext cx="802685" cy="4955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/>
      <p:bldP spid="4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B20A19-C55C-44E9-8560-A2E3F51636EE}" type="slidenum">
              <a:rPr lang="en-US" altLang="zh-CN" smtClean="0"/>
            </a:fld>
            <a:endParaRPr lang="en-US" altLang="zh-CN" smtClean="0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533400" y="1371600"/>
          <a:ext cx="2598737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" name="公式" r:id="rId1" imgW="22860000" imgH="5486400" progId="">
                  <p:embed/>
                </p:oleObj>
              </mc:Choice>
              <mc:Fallback>
                <p:oleObj name="公式" r:id="rId1" imgW="22860000" imgH="5486400" progId="">
                  <p:embed/>
                  <p:pic>
                    <p:nvPicPr>
                      <p:cNvPr id="0" name="图片 2560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1371600"/>
                        <a:ext cx="2598737" cy="623888"/>
                      </a:xfrm>
                      <a:prstGeom prst="rect">
                        <a:avLst/>
                      </a:prstGeom>
                      <a:solidFill>
                        <a:srgbClr val="FFEC99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矩形 75"/>
          <p:cNvSpPr/>
          <p:nvPr/>
        </p:nvSpPr>
        <p:spPr>
          <a:xfrm>
            <a:off x="456526" y="4697141"/>
            <a:ext cx="81232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0000"/>
              <a:buFont typeface="Wingdings" panose="05000000000000000000" pitchFamily="2" charset="2"/>
              <a:buChar char="n"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rgbClr val="000000"/>
                </a:solidFill>
              </a:rPr>
              <a:t>这时过渡区接近本征激发区</a:t>
            </a:r>
            <a:r>
              <a:rPr lang="en-US" altLang="zh-CN" sz="2800" dirty="0" smtClean="0">
                <a:solidFill>
                  <a:srgbClr val="000000"/>
                </a:solidFill>
              </a:rPr>
              <a:t>;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rgbClr val="FF0000"/>
                </a:solidFill>
              </a:rPr>
              <a:t>过渡区是强电离区到本征激发区的过渡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8" name="Rectangle 2"/>
          <p:cNvSpPr txBox="1">
            <a:spLocks noChangeArrowheads="1"/>
          </p:cNvSpPr>
          <p:nvPr/>
        </p:nvSpPr>
        <p:spPr bwMode="auto">
          <a:xfrm>
            <a:off x="830943" y="224971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dirty="0">
                <a:solidFill>
                  <a:srgbClr val="0070C0"/>
                </a:solidFill>
                <a:latin typeface="Times New Roman" panose="02020603050405020304" pitchFamily="18" charset="0"/>
              </a:rPr>
              <a:t>4.</a:t>
            </a:r>
            <a:r>
              <a:rPr lang="zh-CN" altLang="en-US" sz="3600" dirty="0">
                <a:solidFill>
                  <a:srgbClr val="0070C0"/>
                </a:solidFill>
                <a:latin typeface="Times New Roman" panose="02020603050405020304" pitchFamily="18" charset="0"/>
              </a:rPr>
              <a:t>过渡区</a:t>
            </a:r>
            <a:endParaRPr lang="zh-CN" altLang="en-US" sz="2800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01968" y="2026339"/>
                <a:ext cx="7420749" cy="2571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ad>
                                <m:radPr>
                                  <m:degHide m:val="on"/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rad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f>
                                <m:f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sSub>
                                <m:sSubPr>
                                  <m:ctrlPr>
                                    <a:rPr lang="en-US" altLang="zh-CN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68" y="2026339"/>
                <a:ext cx="7420749" cy="2571923"/>
              </a:xfrm>
              <a:prstGeom prst="rect">
                <a:avLst/>
              </a:prstGeom>
              <a:blipFill rotWithShape="1">
                <a:blip r:embed="rId3"/>
                <a:stretch>
                  <a:fillRect l="-4" t="-2" r="6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682" name="Picture 1" descr="C:\Users\liucf\AppData\Roaming\Tencent\Users\360662121\QQ\WinTemp\RichOle\B`~3F8F[A~2V)B@}0IE0H(S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3568" y="1412776"/>
            <a:ext cx="7721600" cy="400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968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15616" y="116632"/>
            <a:ext cx="7793037" cy="767680"/>
          </a:xfrm>
        </p:spPr>
        <p:txBody>
          <a:bodyPr/>
          <a:lstStyle/>
          <a:p>
            <a:pPr eaLnBrk="1" hangingPunct="1"/>
            <a:r>
              <a:rPr lang="zh-CN" altLang="en-US" sz="3200" b="1" dirty="0" smtClean="0"/>
              <a:t>玻尔兹曼分布函数</a:t>
            </a:r>
            <a:endParaRPr lang="zh-CN" alt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831623" y="188685"/>
            <a:ext cx="8115527" cy="703263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5.</a:t>
            </a:r>
            <a:r>
              <a:rPr lang="zh-CN" altLang="en-US" sz="3600" dirty="0" smtClean="0"/>
              <a:t>高</a:t>
            </a:r>
            <a:r>
              <a:rPr lang="zh-CN" altLang="en-US" sz="3600" dirty="0"/>
              <a:t>本征激发区</a:t>
            </a:r>
            <a:endParaRPr lang="zh-CN" altLang="en-US" sz="36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612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15258" y="1284514"/>
                <a:ext cx="8229600" cy="3124200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800" dirty="0" smtClean="0"/>
                  <a:t> </a:t>
                </a:r>
                <a:endParaRPr lang="en-US" altLang="zh-CN" sz="2800" dirty="0" smtClean="0"/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/>
                  <a:t>电中性条件</a:t>
                </a:r>
                <a:r>
                  <a:rPr lang="en-US" altLang="zh-CN" sz="28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/>
                      </a:rPr>
                      <m:t>𝑛</m:t>
                    </m:r>
                    <m:r>
                      <a:rPr lang="en-US" altLang="zh-CN" sz="2800" i="1" baseline="-25000" dirty="0" smtClean="0">
                        <a:latin typeface="Cambria Math" panose="02040503050406030204"/>
                      </a:rPr>
                      <m:t>0</m:t>
                    </m:r>
                    <m:r>
                      <a:rPr lang="en-US" altLang="zh-CN" sz="2800" i="1" dirty="0" smtClean="0">
                        <a:latin typeface="Cambria Math" panose="02040503050406030204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/>
                      </a:rPr>
                      <m:t>𝑝</m:t>
                    </m:r>
                    <m:r>
                      <a:rPr lang="en-US" altLang="zh-CN" sz="2800" i="1" baseline="-25000" dirty="0" smtClean="0">
                        <a:latin typeface="Cambria Math" panose="02040503050406030204"/>
                      </a:rPr>
                      <m:t>0</m:t>
                    </m:r>
                  </m:oMath>
                </a14:m>
                <a:endParaRPr lang="en-US" altLang="zh-CN" sz="2800" baseline="-25000" dirty="0" smtClean="0"/>
              </a:p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/>
                      </a:rPr>
                      <m:t>𝐸</m:t>
                    </m:r>
                    <m:r>
                      <a:rPr lang="en-US" altLang="zh-CN" sz="2800" i="1" baseline="-25000" dirty="0" smtClean="0">
                        <a:latin typeface="Cambria Math" panose="02040503050406030204"/>
                      </a:rPr>
                      <m:t>𝐹</m:t>
                    </m:r>
                    <m:r>
                      <a:rPr lang="en-US" altLang="zh-CN" sz="2800" i="1" dirty="0" smtClean="0">
                        <a:latin typeface="Cambria Math" panose="02040503050406030204"/>
                      </a:rPr>
                      <m:t> </m:t>
                    </m:r>
                    <m:r>
                      <a:rPr lang="zh-CN" altLang="en-US" sz="2800" i="1" dirty="0" smtClean="0">
                        <a:latin typeface="Cambria Math" panose="02040503050406030204"/>
                      </a:rPr>
                      <m:t>接近</m:t>
                    </m:r>
                    <m:r>
                      <a:rPr lang="en-US" altLang="zh-CN" sz="2800" i="1" dirty="0" err="1" smtClean="0">
                        <a:latin typeface="Cambria Math" panose="02040503050406030204"/>
                      </a:rPr>
                      <m:t>𝐸</m:t>
                    </m:r>
                    <m:r>
                      <a:rPr lang="en-US" altLang="zh-CN" sz="2800" i="1" baseline="-25000" dirty="0" err="1" smtClean="0">
                        <a:latin typeface="Cambria Math" panose="02040503050406030204"/>
                      </a:rPr>
                      <m:t>𝑖</m:t>
                    </m:r>
                  </m:oMath>
                </a14:m>
                <a:endParaRPr lang="en-US" altLang="zh-CN" sz="2800" baseline="-25000" dirty="0" smtClean="0"/>
              </a:p>
              <a:p>
                <a:pPr marL="0" indent="0" eaLnBrk="1" hangingPunct="1">
                  <a:lnSpc>
                    <a:spcPct val="150000"/>
                  </a:lnSpc>
                  <a:buNone/>
                </a:pPr>
                <a:r>
                  <a:rPr lang="en-US" altLang="zh-CN" sz="2800" baseline="-25000" dirty="0" smtClean="0"/>
                  <a:t> </a:t>
                </a:r>
                <a:endParaRPr lang="en-US" altLang="zh-CN" sz="2800" baseline="-25000" dirty="0" smtClean="0"/>
              </a:p>
            </p:txBody>
          </p:sp>
        </mc:Choice>
        <mc:Fallback>
          <p:sp>
            <p:nvSpPr>
              <p:cNvPr id="68612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258" y="1284514"/>
                <a:ext cx="8229600" cy="3124200"/>
              </a:xfrm>
              <a:blipFill rotWithShape="1">
                <a:blip r:embed="rId1"/>
                <a:stretch>
                  <a:fillRect l="-3" t="-17" r="3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61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1C88F7-42D6-4A89-BCCB-BC649B2DFF4D}" type="slidenum">
              <a:rPr lang="en-US" altLang="zh-CN" smtClean="0"/>
            </a:fld>
            <a:endParaRPr lang="en-US" altLang="zh-CN" smtClean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910453" y="1379110"/>
          <a:ext cx="342900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" name="公式" r:id="rId2" imgW="30175200" imgH="5181600" progId="">
                  <p:embed/>
                </p:oleObj>
              </mc:Choice>
              <mc:Fallback>
                <p:oleObj name="公式" r:id="rId2" imgW="30175200" imgH="5181600" progId="">
                  <p:embed/>
                  <p:pic>
                    <p:nvPicPr>
                      <p:cNvPr id="0" name="图片 2662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0453" y="1379110"/>
                        <a:ext cx="3429000" cy="5889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5323769" y="980728"/>
            <a:ext cx="3820231" cy="3857853"/>
            <a:chOff x="4067944" y="2638928"/>
            <a:chExt cx="3820231" cy="385785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67944" y="2844170"/>
              <a:ext cx="3820231" cy="3194226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4788024" y="5942783"/>
              <a:ext cx="1701107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000" dirty="0">
                  <a:solidFill>
                    <a:srgbClr val="333399"/>
                  </a:solidFill>
                  <a:latin typeface="Arial" panose="020B0604020202020204" pitchFamily="34" charset="0"/>
                </a:rPr>
                <a:t>n-type Si</a:t>
              </a:r>
              <a:endParaRPr lang="zh-CN" altLang="en-US" sz="3000" dirty="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5620050" y="2638928"/>
              <a:ext cx="1058303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000" dirty="0">
                  <a:solidFill>
                    <a:srgbClr val="333399"/>
                  </a:solidFill>
                  <a:latin typeface="Arial" panose="020B0604020202020204" pitchFamily="34" charset="0"/>
                </a:rPr>
                <a:t>E</a:t>
              </a:r>
              <a:r>
                <a:rPr lang="en-US" altLang="zh-CN" sz="3000" baseline="-25000" dirty="0">
                  <a:solidFill>
                    <a:srgbClr val="333399"/>
                  </a:solidFill>
                  <a:latin typeface="Arial" panose="020B0604020202020204" pitchFamily="34" charset="0"/>
                </a:rPr>
                <a:t>F</a:t>
              </a:r>
              <a:r>
                <a:rPr lang="en-US" altLang="zh-CN" sz="3000" dirty="0">
                  <a:solidFill>
                    <a:srgbClr val="333399"/>
                  </a:solidFill>
                  <a:latin typeface="Arial" panose="020B0604020202020204" pitchFamily="34" charset="0"/>
                </a:rPr>
                <a:t>~T</a:t>
              </a:r>
              <a:endParaRPr lang="zh-CN" altLang="en-US" sz="3000" dirty="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568" y="3717032"/>
            <a:ext cx="5262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这种情况与未掺杂的本征半导体一样；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杂质浓度越高，达到本征激发起作用的温度越高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0B1EBD-17E0-4A37-86E9-0B651F0272A7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1994" name="Text Box 9"/>
          <p:cNvSpPr txBox="1">
            <a:spLocks noChangeArrowheads="1"/>
          </p:cNvSpPr>
          <p:nvPr/>
        </p:nvSpPr>
        <p:spPr bwMode="auto">
          <a:xfrm>
            <a:off x="487516" y="5340284"/>
            <a:ext cx="8458201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rgbClr val="000000"/>
                </a:solidFill>
              </a:rPr>
              <a:t>n</a:t>
            </a:r>
            <a:r>
              <a:rPr lang="zh-CN" altLang="en-US" sz="2400" dirty="0">
                <a:solidFill>
                  <a:srgbClr val="000000"/>
                </a:solidFill>
              </a:rPr>
              <a:t>型</a:t>
            </a:r>
            <a:r>
              <a:rPr lang="en-US" altLang="zh-CN" sz="2400" dirty="0">
                <a:solidFill>
                  <a:srgbClr val="000000"/>
                </a:solidFill>
              </a:rPr>
              <a:t>Si</a:t>
            </a:r>
            <a:r>
              <a:rPr lang="zh-CN" altLang="en-US" sz="2400" dirty="0">
                <a:solidFill>
                  <a:srgbClr val="000000"/>
                </a:solidFill>
              </a:rPr>
              <a:t>中电子浓度与温度的关系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/>
          <a:srcRect t="8762" r="8988"/>
          <a:stretch>
            <a:fillRect/>
          </a:stretch>
        </p:blipFill>
        <p:spPr>
          <a:xfrm>
            <a:off x="1619672" y="1124744"/>
            <a:ext cx="5912460" cy="38236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666" name="Picture 5" descr="C:\Users\liucf\AppData\Roaming\Tencent\Users\360662121\QQ\WinTemp\RichOle\RTL)AIF_9N69F~)0IQKPCC7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19250" y="2187575"/>
            <a:ext cx="5832475" cy="397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1667" name="Picture 1" descr="C:\Users\liucf\AppData\Roaming\Tencent\Users\2782817583\QQ\WinTemp\RichOle\AUY[Y)5U3MF_$JX2YL_Q9~C.png"/>
          <p:cNvPicPr>
            <a:picLocks noChangeAspect="1" noChangeArrowheads="1"/>
          </p:cNvPicPr>
          <p:nvPr/>
        </p:nvPicPr>
        <p:blipFill>
          <a:blip r:embed="rId2" cstate="print"/>
          <a:srcRect l="3966"/>
          <a:stretch>
            <a:fillRect/>
          </a:stretch>
        </p:blipFill>
        <p:spPr bwMode="auto">
          <a:xfrm>
            <a:off x="1187624" y="1196752"/>
            <a:ext cx="6961014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1668" name="AutoShape 3" descr="C:\Users\liucf\AppData\Roaming\Tencent\Users\360662121\QQ\WinTemp\RichOle\I@KCKYQ8DVC[Y2G(PM]HH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1669" name="AutoShape 4" descr="C:\Users\liucf\AppData\Roaming\Tencent\Users\360662121\QQ\WinTemp\RichOle\I@KCKYQ8DVC[Y2G(PM]HH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16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/>
              <a:t>练习</a:t>
            </a:r>
            <a:endParaRPr lang="zh-CN" altLang="en-US" sz="3600" b="1" smtClean="0"/>
          </a:p>
        </p:txBody>
      </p:sp>
      <p:sp>
        <p:nvSpPr>
          <p:cNvPr id="7" name="矩形 6"/>
          <p:cNvSpPr/>
          <p:nvPr/>
        </p:nvSpPr>
        <p:spPr>
          <a:xfrm>
            <a:off x="3635896" y="5877272"/>
            <a:ext cx="1224136" cy="28803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79912" y="2204864"/>
            <a:ext cx="1512168" cy="43204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90" name="Picture 1" descr="C:\Users\liucf\AppData\Roaming\Tencent\Users\360662121\QQ\WinTemp\RichOle\YGZ8XXUL3AEX4BTAHZCN_[0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87450" y="1341438"/>
            <a:ext cx="6999288" cy="45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269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/>
              <a:t>练习</a:t>
            </a:r>
            <a:endParaRPr lang="zh-CN" altLang="en-US" sz="3600" b="1" smtClean="0"/>
          </a:p>
        </p:txBody>
      </p:sp>
      <p:sp>
        <p:nvSpPr>
          <p:cNvPr id="4" name="矩形 3"/>
          <p:cNvSpPr/>
          <p:nvPr/>
        </p:nvSpPr>
        <p:spPr>
          <a:xfrm>
            <a:off x="2843808" y="3284984"/>
            <a:ext cx="360040" cy="57606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r>
              <a:rPr lang="zh-CN" altLang="en-US" dirty="0" smtClean="0"/>
              <a:t>型</a:t>
            </a:r>
            <a:r>
              <a:rPr lang="zh-CN" altLang="en-US" dirty="0"/>
              <a:t>半导体</a:t>
            </a:r>
            <a:endParaRPr lang="en-US" dirty="0"/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995363"/>
            <a:ext cx="8326438" cy="1605947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只含一种受主杂质的半导体</a:t>
            </a:r>
            <a:endParaRPr lang="zh-CN" altLang="en-US" sz="2800" dirty="0"/>
          </a:p>
          <a:p>
            <a:pPr eaLnBrk="1" hangingPunct="1"/>
            <a:r>
              <a:rPr lang="zh-CN" altLang="en-US" sz="2800" dirty="0" smtClean="0"/>
              <a:t>同理</a:t>
            </a:r>
            <a:r>
              <a:rPr lang="zh-CN" altLang="en-US" sz="2800" dirty="0"/>
              <a:t>得到，低温弱电离区、饱和区、过渡区的费米能级和载流子浓度</a:t>
            </a:r>
            <a:endParaRPr lang="zh-CN" altLang="en-US" sz="2800" dirty="0"/>
          </a:p>
        </p:txBody>
      </p:sp>
      <p:sp>
        <p:nvSpPr>
          <p:cNvPr id="6963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3D91C6-41C4-43EA-B5DC-A1ADB06D4628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28650" y="2862225"/>
            <a:ext cx="7751639" cy="30325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zh-CN" altLang="en-US" dirty="0"/>
              <a:t>型半导体</a:t>
            </a:r>
            <a:endParaRPr lang="en-US" dirty="0"/>
          </a:p>
        </p:txBody>
      </p:sp>
      <p:sp>
        <p:nvSpPr>
          <p:cNvPr id="6963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3D91C6-41C4-43EA-B5DC-A1ADB06D4628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rcRect l="1671"/>
          <a:stretch>
            <a:fillRect/>
          </a:stretch>
        </p:blipFill>
        <p:spPr>
          <a:xfrm>
            <a:off x="1043608" y="1586593"/>
            <a:ext cx="6574804" cy="3600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351519" y="1128148"/>
            <a:ext cx="8229600" cy="1012371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+mn-lt"/>
              </a:rPr>
              <a:t>载流子浓度和费米能级由</a:t>
            </a:r>
            <a:r>
              <a:rPr lang="zh-CN" altLang="en-US" sz="2800" dirty="0">
                <a:solidFill>
                  <a:srgbClr val="FF0000"/>
                </a:solidFill>
                <a:latin typeface="+mn-lt"/>
              </a:rPr>
              <a:t>温度</a:t>
            </a:r>
            <a:r>
              <a:rPr lang="zh-CN" altLang="en-US" sz="2800" dirty="0">
                <a:solidFill>
                  <a:schemeClr val="tx1"/>
                </a:solidFill>
                <a:latin typeface="+mn-lt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latin typeface="+mn-lt"/>
              </a:rPr>
              <a:t>杂质浓度</a:t>
            </a:r>
            <a:r>
              <a:rPr lang="zh-CN" altLang="en-US" sz="2800" dirty="0">
                <a:solidFill>
                  <a:schemeClr val="tx1"/>
                </a:solidFill>
                <a:latin typeface="+mn-lt"/>
              </a:rPr>
              <a:t>决定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</a:rPr>
              <a:t>：</a:t>
            </a:r>
            <a:endParaRPr lang="zh-CN" altLang="en-US" sz="28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62200"/>
            <a:ext cx="8229600" cy="1137745"/>
          </a:xfrm>
        </p:spPr>
        <p:txBody>
          <a:bodyPr/>
          <a:lstStyle/>
          <a:p>
            <a:pPr marL="514350" indent="-514350" eaLnBrk="1" hangingPunct="1">
              <a:buSzPct val="80000"/>
              <a:buFont typeface="+mj-ea"/>
              <a:buAutoNum type="circleNumDbPlain"/>
            </a:pPr>
            <a:r>
              <a:rPr lang="zh-CN" altLang="en-US" sz="2800" dirty="0"/>
              <a:t>杂质浓度一定时：费米能级、载流子浓度</a:t>
            </a:r>
            <a:endParaRPr lang="zh-CN" altLang="en-US" sz="2800" dirty="0"/>
          </a:p>
        </p:txBody>
      </p:sp>
      <p:sp>
        <p:nvSpPr>
          <p:cNvPr id="7065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CE8F93-778F-4C13-98C0-45DA11E83632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88082" y="188686"/>
            <a:ext cx="7793037" cy="71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dirty="0" smtClean="0">
                <a:solidFill>
                  <a:srgbClr val="333399"/>
                </a:solidFill>
              </a:rPr>
              <a:t>杂质半导体</a:t>
            </a:r>
            <a:endParaRPr lang="en-US" sz="4400" dirty="0">
              <a:solidFill>
                <a:srgbClr val="333399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15616" y="2826560"/>
            <a:ext cx="3078994" cy="24992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2996952"/>
            <a:ext cx="2667174" cy="2167900"/>
          </a:xfrm>
          <a:prstGeom prst="rect">
            <a:avLst/>
          </a:prstGeom>
        </p:spPr>
      </p:pic>
      <p:pic>
        <p:nvPicPr>
          <p:cNvPr id="2498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5229200"/>
            <a:ext cx="3168352" cy="1455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79512" y="5301208"/>
            <a:ext cx="5142626" cy="1339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温度升高，费米能级从施主能级以上往下降到施主能级以下；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继续升温，费米能级下降至施主能级以下若干</a:t>
            </a:r>
            <a:r>
              <a:rPr lang="en-US" altLang="zh-CN" sz="1400" dirty="0" smtClean="0"/>
              <a:t>k</a:t>
            </a:r>
            <a:r>
              <a:rPr lang="en-US" altLang="zh-CN" sz="1400" baseline="-25000" dirty="0" smtClean="0"/>
              <a:t>0</a:t>
            </a:r>
            <a:r>
              <a:rPr lang="en-US" altLang="zh-CN" sz="1400" dirty="0" smtClean="0"/>
              <a:t>T,</a:t>
            </a:r>
            <a:r>
              <a:rPr lang="zh-CN" altLang="en-US" sz="1400" dirty="0" smtClean="0"/>
              <a:t>处于饱和区；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温度升高，费米能级继续下降，进入过渡区；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继续升温，费米能级下降到禁带中线，处于本征激发。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>
          <a:xfrm>
            <a:off x="351519" y="1225379"/>
            <a:ext cx="8229600" cy="1566277"/>
          </a:xfrm>
        </p:spPr>
        <p:txBody>
          <a:bodyPr/>
          <a:lstStyle/>
          <a:p>
            <a:pPr marL="514350" indent="-514350" eaLnBrk="1" hangingPunct="1">
              <a:buSzPct val="80000"/>
              <a:buFont typeface="+mj-ea"/>
              <a:buAutoNum type="circleNumDbPlain" startAt="2"/>
            </a:pPr>
            <a:r>
              <a:rPr lang="zh-CN" altLang="en-US" sz="2800" dirty="0"/>
              <a:t>温度一定时：</a:t>
            </a:r>
            <a:r>
              <a:rPr lang="zh-CN" altLang="en-US" sz="2800" dirty="0" smtClean="0">
                <a:solidFill>
                  <a:srgbClr val="FF0000"/>
                </a:solidFill>
              </a:rPr>
              <a:t>费米能级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pPr lvl="1" eaLnBrk="1" hangingPunct="1"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费米能级的位置反应导电类型和掺杂水平</a:t>
            </a:r>
            <a:endParaRPr lang="zh-CN" altLang="en-US" sz="2400" dirty="0"/>
          </a:p>
        </p:txBody>
      </p:sp>
      <p:sp>
        <p:nvSpPr>
          <p:cNvPr id="7065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CE8F93-778F-4C13-98C0-45DA11E83632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88082" y="188686"/>
            <a:ext cx="7793037" cy="71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dirty="0">
                <a:solidFill>
                  <a:srgbClr val="333399"/>
                </a:solidFill>
              </a:rPr>
              <a:t>杂质半导体</a:t>
            </a:r>
            <a:endParaRPr lang="zh-CN" altLang="en-US" sz="4400" dirty="0">
              <a:solidFill>
                <a:srgbClr val="333399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1390" y="2636912"/>
            <a:ext cx="8569857" cy="2447927"/>
            <a:chOff x="311604" y="1645102"/>
            <a:chExt cx="8569857" cy="244792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 cstate="print"/>
            <a:srcRect b="24927"/>
            <a:stretch>
              <a:fillRect/>
            </a:stretch>
          </p:blipFill>
          <p:spPr>
            <a:xfrm>
              <a:off x="311604" y="1645102"/>
              <a:ext cx="8569857" cy="2447927"/>
            </a:xfrm>
            <a:prstGeom prst="rect">
              <a:avLst/>
            </a:prstGeom>
          </p:spPr>
        </p:pic>
        <p:sp>
          <p:nvSpPr>
            <p:cNvPr id="9" name="TextBox 5"/>
            <p:cNvSpPr txBox="1"/>
            <p:nvPr/>
          </p:nvSpPr>
          <p:spPr>
            <a:xfrm>
              <a:off x="595739" y="3658705"/>
              <a:ext cx="13083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solidFill>
                    <a:srgbClr val="000000"/>
                  </a:solidFill>
                </a:rPr>
                <a:t>p 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型重掺杂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2335348" y="3643086"/>
              <a:ext cx="12346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smtClean="0">
                  <a:solidFill>
                    <a:srgbClr val="000000"/>
                  </a:solidFill>
                </a:rPr>
                <a:t>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型轻掺杂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TextBox 7"/>
            <p:cNvSpPr txBox="1"/>
            <p:nvPr/>
          </p:nvSpPr>
          <p:spPr>
            <a:xfrm>
              <a:off x="4063999" y="3643086"/>
              <a:ext cx="6463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 smtClean="0">
                  <a:solidFill>
                    <a:srgbClr val="000000"/>
                  </a:solidFill>
                </a:rPr>
                <a:t>本征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TextBox 8"/>
            <p:cNvSpPr txBox="1"/>
            <p:nvPr/>
          </p:nvSpPr>
          <p:spPr>
            <a:xfrm>
              <a:off x="5485336" y="3643086"/>
              <a:ext cx="12362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smtClean="0">
                  <a:solidFill>
                    <a:srgbClr val="000000"/>
                  </a:solidFill>
                </a:rPr>
                <a:t>n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型</a:t>
              </a:r>
              <a:r>
                <a:rPr lang="zh-CN" altLang="en-US" dirty="0">
                  <a:solidFill>
                    <a:srgbClr val="000000"/>
                  </a:solidFill>
                </a:rPr>
                <a:t>轻掺杂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TextBox 9"/>
            <p:cNvSpPr txBox="1"/>
            <p:nvPr/>
          </p:nvSpPr>
          <p:spPr>
            <a:xfrm>
              <a:off x="7306408" y="3670919"/>
              <a:ext cx="13083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smtClean="0">
                  <a:solidFill>
                    <a:srgbClr val="000000"/>
                  </a:solidFill>
                </a:rPr>
                <a:t>n </a:t>
              </a:r>
              <a:r>
                <a:rPr lang="zh-CN" altLang="en-US" dirty="0">
                  <a:solidFill>
                    <a:srgbClr val="000000"/>
                  </a:solidFill>
                </a:rPr>
                <a:t>型重掺杂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55576" y="5157192"/>
            <a:ext cx="8140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强</a:t>
            </a:r>
            <a:r>
              <a:rPr lang="en-US" altLang="zh-CN" dirty="0" smtClean="0"/>
              <a:t>p</a:t>
            </a:r>
            <a:r>
              <a:rPr lang="zh-CN" altLang="en-US" dirty="0" smtClean="0"/>
              <a:t>型半导体中，导带和价带中电子最少，电子填充能带的水平最低，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F</a:t>
            </a:r>
            <a:r>
              <a:rPr lang="zh-CN" altLang="en-US" dirty="0" smtClean="0"/>
              <a:t>最低。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弱</a:t>
            </a:r>
            <a:r>
              <a:rPr lang="en-US" altLang="zh-CN" dirty="0" smtClean="0"/>
              <a:t>n</a:t>
            </a:r>
            <a:r>
              <a:rPr lang="zh-CN" altLang="en-US" dirty="0" smtClean="0"/>
              <a:t>型半导体中，导带和价带中电子增多，</a:t>
            </a:r>
            <a:r>
              <a:rPr lang="en-US" altLang="zh-CN" dirty="0" smtClean="0"/>
              <a:t> E</a:t>
            </a:r>
            <a:r>
              <a:rPr lang="en-US" altLang="zh-CN" baseline="-25000" dirty="0" smtClean="0"/>
              <a:t>F</a:t>
            </a:r>
            <a:r>
              <a:rPr lang="zh-CN" altLang="en-US" dirty="0" smtClean="0"/>
              <a:t>升到禁带中线以上。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188685"/>
            <a:ext cx="7793037" cy="717777"/>
          </a:xfrm>
        </p:spPr>
        <p:txBody>
          <a:bodyPr/>
          <a:lstStyle/>
          <a:p>
            <a:r>
              <a:rPr lang="en-US" altLang="zh-CN" dirty="0" smtClean="0"/>
              <a:t>Si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A5F2-FD78-4D6F-AD54-84AE98AEE080}" type="slidenum">
              <a:rPr lang="zh-CN" altLang="en-US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rcRect b="26959"/>
          <a:stretch>
            <a:fillRect/>
          </a:stretch>
        </p:blipFill>
        <p:spPr>
          <a:xfrm>
            <a:off x="1403648" y="2125990"/>
            <a:ext cx="6055574" cy="30820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92080" y="2311655"/>
            <a:ext cx="774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n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型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47864" y="2311655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p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型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151534" y="2019267"/>
                <a:ext cx="8719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3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3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sz="3600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534" y="2019267"/>
                <a:ext cx="871970" cy="553998"/>
              </a:xfrm>
              <a:prstGeom prst="rect">
                <a:avLst/>
              </a:prstGeom>
              <a:blipFill rotWithShape="1">
                <a:blip r:embed="rId2"/>
                <a:stretch>
                  <a:fillRect l="-19" t="-109" r="-7323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7151534" y="3856145"/>
                <a:ext cx="86074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36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36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sz="36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534" y="3856145"/>
                <a:ext cx="860748" cy="553998"/>
              </a:xfrm>
              <a:prstGeom prst="rect">
                <a:avLst/>
              </a:prstGeom>
              <a:blipFill rotWithShape="1">
                <a:blip r:embed="rId3"/>
                <a:stretch>
                  <a:fillRect l="-19" t="-77" r="-7321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719762" y="3856145"/>
                <a:ext cx="862352" cy="603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36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36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sz="36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62" y="3856145"/>
                <a:ext cx="862352" cy="603627"/>
              </a:xfrm>
              <a:prstGeom prst="rect">
                <a:avLst/>
              </a:prstGeom>
              <a:blipFill rotWithShape="1">
                <a:blip r:embed="rId4"/>
                <a:stretch>
                  <a:fillRect l="-36" t="-70" r="-7473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764946" y="1969638"/>
                <a:ext cx="851130" cy="603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3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3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sz="3600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46" y="1969638"/>
                <a:ext cx="851130" cy="603627"/>
              </a:xfrm>
              <a:prstGeom prst="rect">
                <a:avLst/>
              </a:prstGeom>
              <a:blipFill rotWithShape="1">
                <a:blip r:embed="rId5"/>
                <a:stretch>
                  <a:fillRect l="-48" t="-83" r="-7461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6300192" y="129914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</a:rPr>
              <a:t>多数载流子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69207" y="534533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</a:rPr>
              <a:t>少数载流子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1564" y="1086363"/>
            <a:ext cx="47584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+mj-ea"/>
              <a:buAutoNum type="circleNumDbPlain" startAt="2"/>
            </a:pPr>
            <a:r>
              <a:rPr lang="zh-CN" altLang="en-US" sz="2800" dirty="0">
                <a:solidFill>
                  <a:srgbClr val="000000"/>
                </a:solidFill>
              </a:rPr>
              <a:t>温度一定时</a:t>
            </a:r>
            <a:r>
              <a:rPr lang="zh-CN" altLang="en-US" sz="2800" dirty="0" smtClean="0">
                <a:solidFill>
                  <a:srgbClr val="000000"/>
                </a:solidFill>
              </a:rPr>
              <a:t>：</a:t>
            </a:r>
            <a:r>
              <a:rPr lang="zh-CN" altLang="en-US" sz="2800" dirty="0" smtClean="0">
                <a:solidFill>
                  <a:srgbClr val="FF0000"/>
                </a:solidFill>
              </a:rPr>
              <a:t>载流子</a:t>
            </a:r>
            <a:r>
              <a:rPr lang="zh-CN" altLang="en-US" sz="2800" dirty="0">
                <a:solidFill>
                  <a:srgbClr val="FF0000"/>
                </a:solidFill>
              </a:rPr>
              <a:t>浓度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5733256"/>
            <a:ext cx="7571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杂质浓度大于</a:t>
            </a:r>
            <a:r>
              <a:rPr lang="en-US" altLang="zh-CN" dirty="0" err="1" smtClean="0"/>
              <a:t>n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时，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多数载流子随杂质浓度增加而减小，少数载流子随杂质浓度减小而增加。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759054" y="159658"/>
            <a:ext cx="7793037" cy="688749"/>
          </a:xfrm>
        </p:spPr>
        <p:txBody>
          <a:bodyPr/>
          <a:lstStyle/>
          <a:p>
            <a:pPr eaLnBrk="1" hangingPunct="1"/>
            <a:r>
              <a:rPr lang="zh-CN" altLang="en-US" dirty="0"/>
              <a:t>少数载流子</a:t>
            </a:r>
            <a:endParaRPr lang="zh-CN" altLang="en-US" dirty="0" smtClean="0"/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n</a:t>
            </a:r>
            <a:r>
              <a:rPr lang="zh-CN" altLang="en-US" sz="2400" dirty="0" smtClean="0"/>
              <a:t>型</a:t>
            </a:r>
            <a:r>
              <a:rPr lang="zh-CN" altLang="en-US" sz="2400" dirty="0"/>
              <a:t>半导体中的</a:t>
            </a:r>
            <a:r>
              <a:rPr lang="zh-CN" altLang="en-US" sz="2400" dirty="0" smtClean="0"/>
              <a:t>空穴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p</a:t>
            </a:r>
            <a:r>
              <a:rPr lang="zh-CN" altLang="en-US" sz="2400" dirty="0"/>
              <a:t>型半导体中的电子</a:t>
            </a:r>
            <a:endParaRPr lang="zh-CN" altLang="en-US" sz="2400" dirty="0"/>
          </a:p>
        </p:txBody>
      </p:sp>
      <p:sp>
        <p:nvSpPr>
          <p:cNvPr id="43011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DDFFE5-7DB3-459B-B604-3C35427DAF54}" type="slidenum">
              <a:rPr lang="en-US" altLang="zh-CN" smtClean="0"/>
            </a:fld>
            <a:endParaRPr lang="en-US" altLang="zh-CN" smtClean="0"/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2685352" y="2183743"/>
          <a:ext cx="1668934" cy="252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9" name="公式" r:id="rId1" imgW="14935200" imgH="22555200" progId="">
                  <p:embed/>
                </p:oleObj>
              </mc:Choice>
              <mc:Fallback>
                <p:oleObj name="公式" r:id="rId1" imgW="14935200" imgH="22555200" progId="">
                  <p:embed/>
                  <p:pic>
                    <p:nvPicPr>
                      <p:cNvPr id="0" name="图片 276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85352" y="2183743"/>
                        <a:ext cx="1668934" cy="252004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1229710" y="5786069"/>
            <a:ext cx="722849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</a:rPr>
              <a:t>少子浓度随着温度升高迅速增大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楷体_GB2312" pitchFamily="1" charset="-122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2684691" y="4433221"/>
          <a:ext cx="394176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公式" r:id="rId3" imgW="28651200" imgH="9448800" progId="">
                  <p:embed/>
                </p:oleObj>
              </mc:Choice>
              <mc:Fallback>
                <p:oleObj name="公式" r:id="rId3" imgW="28651200" imgH="9448800" progId="">
                  <p:embed/>
                  <p:pic>
                    <p:nvPicPr>
                      <p:cNvPr id="0" name="图片 2764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84691" y="4433221"/>
                        <a:ext cx="3941762" cy="10572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 bwMode="auto">
          <a:xfrm>
            <a:off x="611560" y="1988840"/>
            <a:ext cx="8064574" cy="4032349"/>
            <a:chOff x="291630" y="1412776"/>
            <a:chExt cx="8280919" cy="4318459"/>
          </a:xfrm>
        </p:grpSpPr>
        <p:pic>
          <p:nvPicPr>
            <p:cNvPr id="200708" name="Picture 1" descr="C:\Users\liucf\AppData\Roaming\Tencent\Users\360662121\QQ\WinTemp\RichOle\C$VH_MG)(R)4)OWO~)MGQU1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755576" y="1412776"/>
              <a:ext cx="7586727" cy="3573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0709" name="Picture 2" descr="C:\Users\liucf\AppData\Roaming\Tencent\Users\360662121\QQ\WinTemp\RichOle\}GQ5]TOY6HQ}SWN9950ZK)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1630" y="4960011"/>
              <a:ext cx="8280919" cy="771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070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50963" y="188640"/>
            <a:ext cx="7793037" cy="695672"/>
          </a:xfrm>
        </p:spPr>
        <p:txBody>
          <a:bodyPr/>
          <a:lstStyle/>
          <a:p>
            <a:pPr eaLnBrk="1" hangingPunct="1"/>
            <a:r>
              <a:rPr lang="zh-CN" altLang="en-US" sz="3200" b="1" dirty="0" smtClean="0"/>
              <a:t>玻尔兹曼分布函数</a:t>
            </a:r>
            <a:endParaRPr lang="zh-CN" altLang="en-US" sz="3200" b="1" dirty="0" smtClean="0"/>
          </a:p>
        </p:txBody>
      </p:sp>
      <p:graphicFrame>
        <p:nvGraphicFramePr>
          <p:cNvPr id="166914" name="Object 10"/>
          <p:cNvGraphicFramePr>
            <a:graphicFrameLocks noGrp="1" noChangeAspect="1"/>
          </p:cNvGraphicFramePr>
          <p:nvPr/>
        </p:nvGraphicFramePr>
        <p:xfrm>
          <a:off x="899592" y="1052736"/>
          <a:ext cx="75612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3" imgW="90830400" imgH="10363200" progId="">
                  <p:embed/>
                </p:oleObj>
              </mc:Choice>
              <mc:Fallback>
                <p:oleObj name="Equation" r:id="rId3" imgW="90830400" imgH="10363200" progId="">
                  <p:embed/>
                  <p:pic>
                    <p:nvPicPr>
                      <p:cNvPr id="0" name="图片 2048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1052736"/>
                        <a:ext cx="7561263" cy="863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174" y="1335088"/>
            <a:ext cx="8280305" cy="5137150"/>
          </a:xfrm>
        </p:spPr>
        <p:txBody>
          <a:bodyPr/>
          <a:lstStyle/>
          <a:p>
            <a:r>
              <a:rPr lang="zh-CN" altLang="en-US" sz="2800" dirty="0" smtClean="0"/>
              <a:t>在饱和区和本征激发区的连接处，杂质完全电离</a:t>
            </a:r>
            <a:endParaRPr lang="en-US" altLang="zh-CN" sz="2800" dirty="0" smtClean="0"/>
          </a:p>
          <a:p>
            <a:r>
              <a:rPr lang="zh-CN" altLang="en-US" sz="2800" dirty="0" smtClean="0"/>
              <a:t>本征激发可以被忽略的条件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/>
              <a:t>饱和</a:t>
            </a:r>
            <a:r>
              <a:rPr lang="zh-CN" altLang="en-US" sz="2800" dirty="0" smtClean="0"/>
              <a:t>区的温度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上限</a:t>
            </a:r>
            <a:r>
              <a:rPr lang="en-US" altLang="zh-CN" sz="2800" dirty="0" smtClean="0"/>
              <a:t> 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A5F2-FD78-4D6F-AD54-84AE98AEE080}" type="slidenum">
              <a:rPr lang="zh-CN" altLang="en-US" smtClean="0"/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72056" y="11113"/>
            <a:ext cx="7871920" cy="895350"/>
          </a:xfrm>
        </p:spPr>
        <p:txBody>
          <a:bodyPr/>
          <a:lstStyle/>
          <a:p>
            <a:r>
              <a:rPr lang="en-US" altLang="zh-CN" sz="2800" dirty="0" smtClean="0"/>
              <a:t>n</a:t>
            </a:r>
            <a:r>
              <a:rPr lang="zh-CN" altLang="en-US" sz="2800" dirty="0"/>
              <a:t>型半导体饱和区的温度范围</a:t>
            </a:r>
            <a:endParaRPr lang="zh-CN" altLang="en-US" sz="2800" dirty="0"/>
          </a:p>
        </p:txBody>
      </p:sp>
      <p:graphicFrame>
        <p:nvGraphicFramePr>
          <p:cNvPr id="121857" name="Object 1"/>
          <p:cNvGraphicFramePr>
            <a:graphicFrameLocks noChangeAspect="1"/>
          </p:cNvGraphicFramePr>
          <p:nvPr/>
        </p:nvGraphicFramePr>
        <p:xfrm>
          <a:off x="3995936" y="2636912"/>
          <a:ext cx="1465263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" name="公式" r:id="rId1" imgW="13106400" imgH="9448800" progId="">
                  <p:embed/>
                </p:oleObj>
              </mc:Choice>
              <mc:Fallback>
                <p:oleObj name="公式" r:id="rId1" imgW="13106400" imgH="9448800" progId="">
                  <p:embed/>
                  <p:pic>
                    <p:nvPicPr>
                      <p:cNvPr id="0" name="图片 286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95936" y="2636912"/>
                        <a:ext cx="1465263" cy="10556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8" name="Object 2"/>
          <p:cNvGraphicFramePr>
            <a:graphicFrameLocks noChangeAspect="1"/>
          </p:cNvGraphicFramePr>
          <p:nvPr/>
        </p:nvGraphicFramePr>
        <p:xfrm>
          <a:off x="3184526" y="4870650"/>
          <a:ext cx="3530305" cy="1113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公式" r:id="rId3" imgW="34747200" imgH="10972800" progId="">
                  <p:embed/>
                </p:oleObj>
              </mc:Choice>
              <mc:Fallback>
                <p:oleObj name="公式" r:id="rId3" imgW="34747200" imgH="10972800" progId="">
                  <p:embed/>
                  <p:pic>
                    <p:nvPicPr>
                      <p:cNvPr id="0" name="图片 2867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84526" y="4870650"/>
                        <a:ext cx="3530305" cy="111377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Si, </a:t>
            </a:r>
            <a:r>
              <a:rPr lang="en-US" altLang="zh-CN" dirty="0" err="1" smtClean="0"/>
              <a:t>Ge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544058" y="3549877"/>
          <a:ext cx="7772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杂质浓度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(cm</a:t>
                      </a:r>
                      <a:r>
                        <a:rPr lang="en-US" altLang="zh-CN" baseline="3000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Si(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℃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Ge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℃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baseline="300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18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CN" altLang="en-US" sz="1800" kern="1200" baseline="30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18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zh-CN" altLang="en-US" sz="1800" kern="1200" baseline="30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260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18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zh-CN" altLang="en-US" sz="1800" kern="1200" baseline="30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350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18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zh-CN" altLang="en-US" sz="1800" kern="1200" baseline="30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A5F2-FD78-4D6F-AD54-84AE98AEE080}" type="slidenum">
              <a:rPr lang="zh-CN" altLang="en-US" smtClean="0"/>
            </a:fld>
            <a:endParaRPr lang="en-US" altLang="zh-CN"/>
          </a:p>
        </p:txBody>
      </p:sp>
      <p:graphicFrame>
        <p:nvGraphicFramePr>
          <p:cNvPr id="120833" name="Object 1"/>
          <p:cNvGraphicFramePr>
            <a:graphicFrameLocks noChangeAspect="1"/>
          </p:cNvGraphicFramePr>
          <p:nvPr/>
        </p:nvGraphicFramePr>
        <p:xfrm>
          <a:off x="813480" y="1251404"/>
          <a:ext cx="7023101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" name="公式" r:id="rId1" imgW="83820000" imgH="11887200" progId="">
                  <p:embed/>
                </p:oleObj>
              </mc:Choice>
              <mc:Fallback>
                <p:oleObj name="公式" r:id="rId1" imgW="83820000" imgH="11887200" progId="">
                  <p:embed/>
                  <p:pic>
                    <p:nvPicPr>
                      <p:cNvPr id="0" name="图片 296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3480" y="1251404"/>
                        <a:ext cx="7023101" cy="9937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438181" y="2373477"/>
                <a:ext cx="4178003" cy="1080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sz="2800" i="1" dirty="0" smtClean="0">
                        <a:solidFill>
                          <a:srgbClr val="000000"/>
                        </a:solidFill>
                        <a:latin typeface="Cambria Math" panose="02040503050406030204"/>
                      </a:rPr>
                      <m:t>给定半导体</m:t>
                    </m:r>
                    <m:r>
                      <a:rPr lang="en-US" altLang="zh-CN" sz="2800" i="1" dirty="0" smtClean="0">
                        <a:solidFill>
                          <a:srgbClr val="000000"/>
                        </a:solidFill>
                        <a:latin typeface="Cambria Math" panose="02040503050406030204"/>
                      </a:rPr>
                      <m:t>: </m:t>
                    </m:r>
                    <m:r>
                      <a:rPr lang="en-US" altLang="zh-CN" sz="2800" i="1" dirty="0" err="1" smtClean="0">
                        <a:solidFill>
                          <a:srgbClr val="000000"/>
                        </a:solidFill>
                        <a:latin typeface="Cambria Math" panose="02040503050406030204"/>
                      </a:rPr>
                      <m:t>𝐸</m:t>
                    </m:r>
                    <m:r>
                      <a:rPr lang="en-US" altLang="zh-CN" sz="2800" i="1" baseline="-25000" dirty="0" err="1" smtClean="0">
                        <a:solidFill>
                          <a:srgbClr val="000000"/>
                        </a:solidFill>
                        <a:latin typeface="Cambria Math" panose="02040503050406030204"/>
                      </a:rPr>
                      <m:t>𝑔</m:t>
                    </m:r>
                    <m:r>
                      <a:rPr lang="en-US" altLang="zh-CN" sz="2800" i="1" dirty="0" smtClean="0">
                        <a:solidFill>
                          <a:srgbClr val="000000"/>
                        </a:solidFill>
                        <a:latin typeface="Cambria Math" panose="02040503050406030204"/>
                      </a:rPr>
                      <m:t>, </m:t>
                    </m:r>
                    <m:sSubSup>
                      <m:sSubSupPr>
                        <m:ctrlPr>
                          <a:rPr lang="en-US" altLang="zh-CN" sz="2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 dirty="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800" i="1" dirty="0" smtClean="0">
                        <a:solidFill>
                          <a:srgbClr val="000000"/>
                        </a:solidFill>
                        <a:latin typeface="Cambria Math" panose="02040503050406030204"/>
                      </a:rPr>
                      <m:t>, </m:t>
                    </m:r>
                    <m:sSubSup>
                      <m:sSubSupPr>
                        <m:ctrlPr>
                          <a:rPr lang="en-US" altLang="zh-CN" sz="2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 dirty="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𝑚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𝑝</m:t>
                        </m:r>
                      </m:sub>
                      <m:sup>
                        <m:r>
                          <a:rPr lang="zh-CN" altLang="en-US" sz="2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sz="2800" dirty="0" smtClean="0">
                  <a:solidFill>
                    <a:srgbClr val="000000"/>
                  </a:solidFill>
                </a:endParaRPr>
              </a:p>
              <a:p>
                <a:pPr marL="342900" indent="-3429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000000"/>
                        </a:solidFill>
                        <a:latin typeface="Cambria Math" panose="02040503050406030204"/>
                      </a:rPr>
                      <m:t>𝑇</m:t>
                    </m:r>
                    <m:r>
                      <a:rPr lang="en-US" altLang="zh-CN" sz="2800" i="1" dirty="0" smtClean="0">
                        <a:solidFill>
                          <a:srgbClr val="000000"/>
                        </a:solidFill>
                        <a:latin typeface="Cambria Math" panose="02040503050406030204"/>
                      </a:rPr>
                      <m:t> </m:t>
                    </m:r>
                    <m:r>
                      <a:rPr lang="zh-CN" altLang="en-US" sz="2800" i="1" dirty="0" smtClean="0">
                        <a:solidFill>
                          <a:srgbClr val="000000"/>
                        </a:solidFill>
                        <a:latin typeface="Cambria Math" panose="02040503050406030204"/>
                      </a:rPr>
                      <m:t>由</m:t>
                    </m:r>
                    <m:r>
                      <a:rPr lang="en-US" altLang="zh-CN" sz="2800" i="1" dirty="0" smtClean="0">
                        <a:solidFill>
                          <a:srgbClr val="000000"/>
                        </a:solidFill>
                        <a:latin typeface="Cambria Math" panose="02040503050406030204"/>
                      </a:rPr>
                      <m:t>𝑁</m:t>
                    </m:r>
                    <m:r>
                      <a:rPr lang="en-US" altLang="zh-CN" sz="2800" i="1" baseline="-25000" dirty="0" smtClean="0">
                        <a:solidFill>
                          <a:srgbClr val="000000"/>
                        </a:solidFill>
                        <a:latin typeface="Cambria Math" panose="02040503050406030204"/>
                      </a:rPr>
                      <m:t>𝐷</m:t>
                    </m:r>
                    <m:r>
                      <a:rPr lang="zh-CN" altLang="en-US" sz="2800" i="1" dirty="0" smtClean="0">
                        <a:solidFill>
                          <a:srgbClr val="000000"/>
                        </a:solidFill>
                        <a:latin typeface="Cambria Math" panose="02040503050406030204"/>
                      </a:rPr>
                      <m:t>决定</m:t>
                    </m:r>
                  </m:oMath>
                </a14:m>
                <a:endParaRPr lang="en-US" altLang="zh-CN" sz="2800" dirty="0" smtClean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81" y="2373477"/>
                <a:ext cx="4178003" cy="1080873"/>
              </a:xfrm>
              <a:prstGeom prst="rect">
                <a:avLst/>
              </a:prstGeom>
              <a:blipFill rotWithShape="1">
                <a:blip r:embed="rId3"/>
                <a:stretch>
                  <a:fillRect l="-1" t="-45" r="-2043" b="-2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0653" y="188684"/>
            <a:ext cx="7793037" cy="703263"/>
          </a:xfrm>
        </p:spPr>
        <p:txBody>
          <a:bodyPr/>
          <a:lstStyle/>
          <a:p>
            <a:r>
              <a:rPr lang="zh-CN" altLang="en-US" sz="3600" dirty="0" smtClean="0"/>
              <a:t>高温电子材料</a:t>
            </a:r>
            <a:endParaRPr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3088" y="2249713"/>
                <a:ext cx="7772400" cy="382474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/>
                      </a:rPr>
                      <m:t>更宽的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/>
                          </a:rPr>
                          <m:t>𝐸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/>
                          </a:rPr>
                          <m:t>𝑔</m:t>
                        </m:r>
                      </m:sub>
                    </m:sSub>
                    <m:r>
                      <a:rPr lang="zh-CN" altLang="en-US" i="1" dirty="0" smtClean="0">
                        <a:latin typeface="Cambria Math" panose="02040503050406030204"/>
                      </a:rPr>
                      <m:t>，更高的工作温度</m:t>
                    </m:r>
                    <m:r>
                      <a:rPr lang="en-US" altLang="zh-CN" i="1" dirty="0" smtClean="0">
                        <a:latin typeface="Cambria Math" panose="02040503050406030204"/>
                      </a:rPr>
                      <m:t>𝑇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/>
                      </a:rPr>
                      <m:t>𝑆𝑖</m:t>
                    </m:r>
                    <m:r>
                      <a:rPr lang="en-US" altLang="zh-CN" i="1" dirty="0" smtClean="0">
                        <a:latin typeface="Cambria Math" panose="02040503050406030204"/>
                      </a:rPr>
                      <m:t> </m:t>
                    </m:r>
                    <m:r>
                      <a:rPr lang="zh-CN" altLang="en-US" i="1" dirty="0" smtClean="0">
                        <a:latin typeface="Cambria Math" panose="02040503050406030204"/>
                      </a:rPr>
                      <m:t>比</m:t>
                    </m:r>
                    <m:r>
                      <a:rPr lang="en-US" altLang="zh-CN" i="1" dirty="0" smtClean="0">
                        <a:latin typeface="Cambria Math" panose="02040503050406030204"/>
                      </a:rPr>
                      <m:t>𝐺𝑒</m:t>
                    </m:r>
                    <m:r>
                      <a:rPr lang="zh-CN" altLang="en-US" i="1" dirty="0" smtClean="0">
                        <a:latin typeface="Cambria Math" panose="02040503050406030204"/>
                      </a:rPr>
                      <m:t>好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高温电子材料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宽的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𝐸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/>
                        </a:rPr>
                        <m:t>   </m:t>
                      </m:r>
                      <m:r>
                        <a:rPr lang="en-US" altLang="zh-CN" i="1" dirty="0" err="1" smtClean="0">
                          <a:latin typeface="Cambria Math" panose="02040503050406030204"/>
                        </a:rPr>
                        <m:t>𝐺𝑎𝑁</m:t>
                      </m:r>
                      <m:r>
                        <a:rPr lang="en-US" altLang="zh-CN" i="1" dirty="0" smtClean="0">
                          <a:latin typeface="Cambria Math" panose="02040503050406030204"/>
                        </a:rPr>
                        <m:t>, </m:t>
                      </m:r>
                      <m:r>
                        <a:rPr lang="en-US" altLang="zh-CN" i="1" dirty="0" err="1" smtClean="0">
                          <a:latin typeface="Cambria Math" panose="02040503050406030204"/>
                        </a:rPr>
                        <m:t>𝑍𝑛𝑂</m:t>
                      </m:r>
                      <m:r>
                        <a:rPr lang="en-US" altLang="zh-CN" i="1" dirty="0" smtClean="0">
                          <a:latin typeface="Cambria Math" panose="02040503050406030204"/>
                        </a:rPr>
                        <m:t>, </m:t>
                      </m:r>
                      <m:r>
                        <a:rPr lang="en-US" altLang="zh-CN" i="1" dirty="0" err="1" smtClean="0">
                          <a:latin typeface="Cambria Math" panose="02040503050406030204"/>
                        </a:rPr>
                        <m:t>𝑆𝑖𝐶</m:t>
                      </m:r>
                      <m:r>
                        <a:rPr lang="en-US" altLang="zh-CN" i="1" dirty="0" err="1" smtClean="0">
                          <a:latin typeface="Cambria Math" panose="02040503050406030204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088" y="2249713"/>
                <a:ext cx="7772400" cy="3824742"/>
              </a:xfrm>
              <a:blipFill rotWithShape="1">
                <a:blip r:embed="rId1"/>
                <a:stretch>
                  <a:fillRect l="-4" t="-14" r="4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A5F2-FD78-4D6F-AD54-84AE98AEE080}" type="slidenum">
              <a:rPr lang="zh-CN" altLang="en-US" smtClean="0"/>
            </a:fld>
            <a:endParaRPr lang="en-US" altLang="zh-CN"/>
          </a:p>
        </p:txBody>
      </p:sp>
      <p:graphicFrame>
        <p:nvGraphicFramePr>
          <p:cNvPr id="119809" name="Object 1"/>
          <p:cNvGraphicFramePr>
            <a:graphicFrameLocks noChangeAspect="1"/>
          </p:cNvGraphicFramePr>
          <p:nvPr/>
        </p:nvGraphicFramePr>
        <p:xfrm>
          <a:off x="957942" y="1091293"/>
          <a:ext cx="70231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" name="公式" r:id="rId2" imgW="83820000" imgH="11887200" progId="">
                  <p:embed/>
                </p:oleObj>
              </mc:Choice>
              <mc:Fallback>
                <p:oleObj name="公式" r:id="rId2" imgW="83820000" imgH="11887200" progId="">
                  <p:embed/>
                  <p:pic>
                    <p:nvPicPr>
                      <p:cNvPr id="0" name="图片 30720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57942" y="1091293"/>
                        <a:ext cx="7023100" cy="9937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CE8F93-778F-4C13-98C0-45DA11E83632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88082" y="188686"/>
            <a:ext cx="7793037" cy="71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dirty="0" smtClean="0">
                <a:solidFill>
                  <a:srgbClr val="333399"/>
                </a:solidFill>
              </a:rPr>
              <a:t>本节小结</a:t>
            </a:r>
            <a:endParaRPr lang="en-US" sz="4400" dirty="0">
              <a:solidFill>
                <a:srgbClr val="333399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15544" y="1205706"/>
            <a:ext cx="8229600" cy="206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 eaLnBrk="1" hangingPunct="1">
              <a:buFont typeface="+mj-lt"/>
              <a:buAutoNum type="alphaLcPeriod"/>
            </a:pPr>
            <a:r>
              <a:rPr lang="zh-CN" altLang="en-US" sz="2400" dirty="0" smtClean="0">
                <a:solidFill>
                  <a:srgbClr val="000000"/>
                </a:solidFill>
              </a:rPr>
              <a:t>电中性条件求解载流子浓度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514350" indent="-514350" eaLnBrk="1" hangingPunct="1">
              <a:buFont typeface="+mj-lt"/>
              <a:buAutoNum type="alphaLcPeriod"/>
            </a:pPr>
            <a:r>
              <a:rPr lang="zh-CN" altLang="en-US" sz="2400" dirty="0" smtClean="0">
                <a:solidFill>
                  <a:srgbClr val="000000"/>
                </a:solidFill>
              </a:rPr>
              <a:t>根据杂质电离情况简化电中性方程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514350" indent="-514350" eaLnBrk="1" hangingPunct="1">
              <a:buFont typeface="+mj-lt"/>
              <a:buAutoNum type="alphaLcPeriod"/>
            </a:pPr>
            <a:endParaRPr lang="en-US" altLang="zh-CN" sz="2400" dirty="0" smtClean="0">
              <a:solidFill>
                <a:srgbClr val="000000"/>
              </a:solidFill>
            </a:endParaRPr>
          </a:p>
          <a:p>
            <a:pPr marL="971550" lvl="1" indent="-51435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Tahoma" panose="020B0604030504040204"/>
              </a:rPr>
              <a:t>低温弱电离区、中间电离区、强电离区、过渡区、高本征激发区</a:t>
            </a:r>
            <a:endParaRPr lang="zh-CN" altLang="en-US" sz="2400" dirty="0" smtClean="0">
              <a:solidFill>
                <a:srgbClr val="000000"/>
              </a:solidFill>
              <a:latin typeface="Tahoma" panose="020B0604030504040204"/>
            </a:endParaRP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6012160" y="1205706"/>
          <a:ext cx="2318560" cy="1283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" name="公式" r:id="rId1" imgW="26822400" imgH="18288000" progId="">
                  <p:embed/>
                </p:oleObj>
              </mc:Choice>
              <mc:Fallback>
                <p:oleObj name="公式" r:id="rId1" imgW="26822400" imgH="18288000" progId="">
                  <p:embed/>
                  <p:pic>
                    <p:nvPicPr>
                      <p:cNvPr id="0" name="图片 317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12160" y="1205706"/>
                        <a:ext cx="2318560" cy="128359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3284984"/>
            <a:ext cx="5400600" cy="2816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187624" y="5949280"/>
            <a:ext cx="8229600" cy="616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tx1"/>
                </a:solidFill>
                <a:latin typeface="+mn-lt"/>
              </a:rPr>
              <a:t>载流子</a:t>
            </a:r>
            <a:r>
              <a:rPr lang="zh-CN" altLang="en-US" sz="2400" b="1" dirty="0" smtClean="0">
                <a:latin typeface="+mn-lt"/>
              </a:rPr>
              <a:t>浓度</a:t>
            </a:r>
            <a:r>
              <a:rPr lang="zh-CN" altLang="en-US" sz="2400" b="1" dirty="0" smtClean="0">
                <a:solidFill>
                  <a:schemeClr val="tx1"/>
                </a:solidFill>
                <a:latin typeface="+mn-lt"/>
              </a:rPr>
              <a:t>和</a:t>
            </a:r>
            <a:r>
              <a:rPr lang="zh-CN" altLang="en-US" sz="2400" b="1" dirty="0" smtClean="0">
                <a:latin typeface="+mn-lt"/>
              </a:rPr>
              <a:t>费米能级</a:t>
            </a:r>
            <a:r>
              <a:rPr lang="zh-CN" altLang="en-US" sz="2400" b="1" dirty="0" smtClean="0">
                <a:solidFill>
                  <a:schemeClr val="tx1"/>
                </a:solidFill>
                <a:latin typeface="+mn-lt"/>
              </a:rPr>
              <a:t>由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</a:rPr>
              <a:t>温度</a:t>
            </a:r>
            <a:r>
              <a:rPr lang="zh-CN" altLang="en-US" sz="2400" b="1" dirty="0" smtClean="0">
                <a:solidFill>
                  <a:schemeClr val="tx1"/>
                </a:solidFill>
                <a:latin typeface="+mn-lt"/>
              </a:rPr>
              <a:t>和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</a:rPr>
              <a:t>杂质浓度</a:t>
            </a:r>
            <a:r>
              <a:rPr lang="zh-CN" altLang="en-US" sz="2400" b="1" dirty="0" smtClean="0">
                <a:solidFill>
                  <a:schemeClr val="tx1"/>
                </a:solidFill>
                <a:latin typeface="+mn-lt"/>
              </a:rPr>
              <a:t>决定。</a:t>
            </a:r>
            <a:endParaRPr lang="zh-CN" altLang="en-US" sz="2400" b="1" dirty="0" smtClean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3</a:t>
            </a:r>
            <a:r>
              <a:rPr lang="zh-CN" altLang="en-US" smtClean="0"/>
              <a:t>章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66800"/>
            <a:ext cx="8077200" cy="45720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cs typeface="Tahoma" panose="020B0604030504040204" pitchFamily="34" charset="0"/>
              </a:rPr>
              <a:t>3.1 </a:t>
            </a:r>
            <a:r>
              <a:rPr lang="zh-CN" altLang="en-US" dirty="0" smtClean="0">
                <a:cs typeface="Tahoma" panose="020B0604030504040204" pitchFamily="34" charset="0"/>
              </a:rPr>
              <a:t>态密度</a:t>
            </a:r>
            <a:endParaRPr lang="en-US" altLang="zh-CN" dirty="0" smtClean="0">
              <a:cs typeface="Tahoma" panose="020B060403050404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cs typeface="Tahoma" panose="020B0604030504040204" pitchFamily="34" charset="0"/>
              </a:rPr>
              <a:t>3.2 </a:t>
            </a:r>
            <a:r>
              <a:rPr lang="zh-CN" altLang="en-US" dirty="0" smtClean="0">
                <a:cs typeface="Tahoma" panose="020B0604030504040204" pitchFamily="34" charset="0"/>
              </a:rPr>
              <a:t>费米能级和载流子的统计分布</a:t>
            </a:r>
            <a:endParaRPr lang="en-US" altLang="zh-CN" dirty="0" smtClean="0">
              <a:cs typeface="Tahoma" panose="020B060403050404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cs typeface="Tahoma" panose="020B0604030504040204" pitchFamily="34" charset="0"/>
              </a:rPr>
              <a:t>3.3 </a:t>
            </a:r>
            <a:r>
              <a:rPr lang="zh-CN" altLang="en-US" dirty="0" smtClean="0">
                <a:cs typeface="Tahoma" panose="020B0604030504040204" pitchFamily="34" charset="0"/>
              </a:rPr>
              <a:t>本征半导体的载流子浓度</a:t>
            </a:r>
            <a:endParaRPr lang="en-US" altLang="zh-CN" dirty="0" smtClean="0">
              <a:cs typeface="Tahoma" panose="020B060403050404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cs typeface="Tahoma" panose="020B0604030504040204" pitchFamily="34" charset="0"/>
              </a:rPr>
              <a:t>3.4 </a:t>
            </a:r>
            <a:r>
              <a:rPr lang="zh-CN" altLang="en-US" dirty="0" smtClean="0">
                <a:cs typeface="Tahoma" panose="020B0604030504040204" pitchFamily="34" charset="0"/>
              </a:rPr>
              <a:t>杂质半导体的载流子浓度</a:t>
            </a:r>
            <a:endParaRPr lang="en-US" altLang="zh-CN" dirty="0" smtClean="0">
              <a:cs typeface="Tahoma" panose="020B060403050404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cs typeface="Tahoma" panose="020B0604030504040204" pitchFamily="34" charset="0"/>
              </a:rPr>
              <a:t>3.5 </a:t>
            </a:r>
            <a:r>
              <a:rPr lang="zh-CN" altLang="en-US" dirty="0" smtClean="0">
                <a:solidFill>
                  <a:srgbClr val="FF0000"/>
                </a:solidFill>
                <a:cs typeface="Tahoma" panose="020B0604030504040204" pitchFamily="34" charset="0"/>
              </a:rPr>
              <a:t>一般情况下的载流子统计分布</a:t>
            </a:r>
            <a:endParaRPr lang="en-US" altLang="zh-CN" dirty="0" smtClean="0">
              <a:solidFill>
                <a:srgbClr val="FF0000"/>
              </a:solidFill>
              <a:cs typeface="Tahoma" panose="020B060403050404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cs typeface="Tahoma" panose="020B0604030504040204" pitchFamily="34" charset="0"/>
              </a:rPr>
              <a:t>3.6 </a:t>
            </a:r>
            <a:r>
              <a:rPr lang="zh-CN" altLang="en-US" dirty="0" smtClean="0">
                <a:cs typeface="Tahoma" panose="020B0604030504040204" pitchFamily="34" charset="0"/>
              </a:rPr>
              <a:t>简并半导体</a:t>
            </a:r>
            <a:endParaRPr lang="zh-CN" altLang="en-US" dirty="0" smtClean="0">
              <a:cs typeface="Tahoma" panose="020B0604030504040204" pitchFamily="34" charset="0"/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79090F-EE49-4DFC-A6E0-6AEF786369DC}" type="slidenum">
              <a:rPr lang="en-US" altLang="zh-CN" sz="1400" smtClean="0">
                <a:solidFill>
                  <a:srgbClr val="000000"/>
                </a:solidFill>
              </a:rPr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846138" y="159658"/>
            <a:ext cx="7793037" cy="717777"/>
          </a:xfrm>
          <a:noFill/>
        </p:spPr>
        <p:txBody>
          <a:bodyPr/>
          <a:lstStyle/>
          <a:p>
            <a:r>
              <a:rPr lang="zh-CN" altLang="en-US" dirty="0" smtClean="0"/>
              <a:t>杂质补偿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15684" y="1095828"/>
            <a:ext cx="8828315" cy="5137150"/>
          </a:xfrm>
        </p:spPr>
        <p:txBody>
          <a:bodyPr/>
          <a:lstStyle/>
          <a:p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个受主和</a:t>
            </a:r>
            <a:r>
              <a:rPr lang="en-US" sz="2800" dirty="0" smtClean="0"/>
              <a:t>j</a:t>
            </a:r>
            <a:r>
              <a:rPr lang="zh-CN" altLang="en-US" sz="2800" dirty="0" smtClean="0"/>
              <a:t>个施主共掺杂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r>
              <a:rPr lang="zh-CN" altLang="en-US" sz="2800" dirty="0" smtClean="0"/>
              <a:t>电中性条件：</a:t>
            </a:r>
            <a:endParaRPr lang="zh-CN" altLang="en-US" sz="2800" dirty="0"/>
          </a:p>
        </p:txBody>
      </p:sp>
      <p:sp>
        <p:nvSpPr>
          <p:cNvPr id="4403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88424" y="6243638"/>
            <a:ext cx="558726" cy="457200"/>
          </a:xfrm>
          <a:noFill/>
        </p:spPr>
        <p:txBody>
          <a:bodyPr/>
          <a:lstStyle/>
          <a:p>
            <a:pPr algn="l"/>
            <a:fld id="{9631B566-077C-48F9-8F45-2F48240447B2}" type="slidenum">
              <a:rPr lang="zh-CN" altLang="en-US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941513" y="2303463"/>
          <a:ext cx="4497387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9" name="公式" r:id="rId1" imgW="34137600" imgH="7620000" progId="">
                  <p:embed/>
                </p:oleObj>
              </mc:Choice>
              <mc:Fallback>
                <p:oleObj name="公式" r:id="rId1" imgW="34137600" imgH="7620000" progId="">
                  <p:embed/>
                  <p:pic>
                    <p:nvPicPr>
                      <p:cNvPr id="0" name="图片 3276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41513" y="2303463"/>
                        <a:ext cx="4497387" cy="10048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4013200" y="3345543"/>
          <a:ext cx="1139371" cy="626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公式" r:id="rId3" imgW="9448800" imgH="5181600" progId="">
                  <p:embed/>
                </p:oleObj>
              </mc:Choice>
              <mc:Fallback>
                <p:oleObj name="公式" r:id="rId3" imgW="9448800" imgH="5181600" progId="">
                  <p:embed/>
                  <p:pic>
                    <p:nvPicPr>
                      <p:cNvPr id="0" name="图片 3276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13200" y="3345543"/>
                        <a:ext cx="1139371" cy="62614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2"/>
          <p:cNvGraphicFramePr>
            <a:graphicFrameLocks noChangeAspect="1"/>
          </p:cNvGraphicFramePr>
          <p:nvPr/>
        </p:nvGraphicFramePr>
        <p:xfrm>
          <a:off x="878116" y="4198257"/>
          <a:ext cx="6393542" cy="648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公式" r:id="rId5" imgW="54254400" imgH="5486400" progId="">
                  <p:embed/>
                </p:oleObj>
              </mc:Choice>
              <mc:Fallback>
                <p:oleObj name="公式" r:id="rId5" imgW="54254400" imgH="5486400" progId="">
                  <p:embed/>
                  <p:pic>
                    <p:nvPicPr>
                      <p:cNvPr id="0" name="图片 3277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8116" y="4198257"/>
                        <a:ext cx="6393542" cy="64825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892628" y="5232400"/>
          <a:ext cx="6683829" cy="677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公式" r:id="rId7" imgW="54254400" imgH="5486400" progId="">
                  <p:embed/>
                </p:oleObj>
              </mc:Choice>
              <mc:Fallback>
                <p:oleObj name="公式" r:id="rId7" imgW="54254400" imgH="5486400" progId="">
                  <p:embed/>
                  <p:pic>
                    <p:nvPicPr>
                      <p:cNvPr id="0" name="图片 32771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2628" y="5232400"/>
                        <a:ext cx="6683829" cy="6776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6" name="Rectangle 3"/>
          <p:cNvSpPr>
            <a:spLocks noChangeArrowheads="1"/>
          </p:cNvSpPr>
          <p:nvPr/>
        </p:nvSpPr>
        <p:spPr bwMode="auto">
          <a:xfrm>
            <a:off x="5334000" y="2894013"/>
            <a:ext cx="685800" cy="611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65" name="Rectangle 2"/>
          <p:cNvSpPr>
            <a:spLocks noChangeArrowheads="1"/>
          </p:cNvSpPr>
          <p:nvPr/>
        </p:nvSpPr>
        <p:spPr bwMode="auto">
          <a:xfrm>
            <a:off x="3505200" y="29718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6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030514"/>
            <a:ext cx="8229600" cy="645886"/>
          </a:xfrm>
        </p:spPr>
        <p:txBody>
          <a:bodyPr/>
          <a:lstStyle/>
          <a:p>
            <a:pPr marL="514350" indent="-514350"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200" dirty="0"/>
              <a:t>电中性条件</a:t>
            </a:r>
            <a:r>
              <a:rPr lang="zh-CN" altLang="en-US" sz="3200" dirty="0" smtClean="0">
                <a:solidFill>
                  <a:schemeClr val="tx1"/>
                </a:solidFill>
              </a:rPr>
              <a:t>：</a:t>
            </a:r>
            <a:endParaRPr lang="zh-CN" altLang="en-US" sz="32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5058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2017713" y="3871913"/>
          <a:ext cx="91598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3" name="" r:id="rId1" imgW="2743200" imgH="5181600" progId="">
                  <p:embed/>
                </p:oleObj>
              </mc:Choice>
              <mc:Fallback>
                <p:oleObj name="" r:id="rId1" imgW="2743200" imgH="5181600" progId="">
                  <p:embed/>
                  <p:pic>
                    <p:nvPicPr>
                      <p:cNvPr id="0" name="图片 33792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17713" y="3871913"/>
                        <a:ext cx="915987" cy="215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67000" y="2849563"/>
          <a:ext cx="327660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" r:id="rId3" imgW="25908000" imgH="5791200" progId="">
                  <p:embed/>
                </p:oleObj>
              </mc:Choice>
              <mc:Fallback>
                <p:oleObj name="" r:id="rId3" imgW="25908000" imgH="5791200" progId="">
                  <p:embed/>
                  <p:pic>
                    <p:nvPicPr>
                      <p:cNvPr id="0" name="图片 33793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0" y="2849563"/>
                        <a:ext cx="3276600" cy="7318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1000" y="4648200"/>
          <a:ext cx="84391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" r:id="rId5" imgW="91135200" imgH="16459200" progId="">
                  <p:embed/>
                </p:oleObj>
              </mc:Choice>
              <mc:Fallback>
                <p:oleObj name="" r:id="rId5" imgW="91135200" imgH="16459200" progId="">
                  <p:embed/>
                  <p:pic>
                    <p:nvPicPr>
                      <p:cNvPr id="0" name="图片 33794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4648200"/>
                        <a:ext cx="8439150" cy="1524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261EF2-911C-4CE2-9303-B9301C88616F}" type="slidenum">
              <a:rPr lang="zh-CN" altLang="en-US"/>
            </a:fld>
            <a:endParaRPr lang="en-US" altLang="zh-CN"/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1828800" y="3795713"/>
          <a:ext cx="533400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" r:id="rId7" imgW="41757600" imgH="5486400" progId="">
                  <p:embed/>
                </p:oleObj>
              </mc:Choice>
              <mc:Fallback>
                <p:oleObj name="" r:id="rId7" imgW="41757600" imgH="5486400" progId="">
                  <p:embed/>
                  <p:pic>
                    <p:nvPicPr>
                      <p:cNvPr id="0" name="图片 3379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28800" y="3795713"/>
                        <a:ext cx="5334000" cy="7000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/>
          <p:nvPr/>
        </p:nvGrpSpPr>
        <p:grpSpPr bwMode="auto">
          <a:xfrm>
            <a:off x="1752600" y="1828800"/>
            <a:ext cx="2324100" cy="731838"/>
            <a:chOff x="0" y="0"/>
            <a:chExt cx="3662" cy="1151"/>
          </a:xfrm>
        </p:grpSpPr>
        <p:sp>
          <p:nvSpPr>
            <p:cNvPr id="45074" name="Rectangle 9"/>
            <p:cNvSpPr>
              <a:spLocks noChangeArrowheads="1"/>
            </p:cNvSpPr>
            <p:nvPr/>
          </p:nvSpPr>
          <p:spPr bwMode="auto">
            <a:xfrm>
              <a:off x="0" y="191"/>
              <a:ext cx="840" cy="96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dash"/>
              <a:miter lim="800000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45063" name="Object 7"/>
            <p:cNvGraphicFramePr/>
            <p:nvPr/>
          </p:nvGraphicFramePr>
          <p:xfrm>
            <a:off x="2" y="0"/>
            <a:ext cx="3660" cy="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97" name="" r:id="rId9" imgW="20116800" imgH="5791200" progId="">
                    <p:embed/>
                  </p:oleObj>
                </mc:Choice>
                <mc:Fallback>
                  <p:oleObj name="" r:id="rId9" imgW="20116800" imgH="5791200" progId="">
                    <p:embed/>
                    <p:pic>
                      <p:nvPicPr>
                        <p:cNvPr id="0" name="图片 3379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" y="0"/>
                          <a:ext cx="3660" cy="11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/>
          <p:cNvGrpSpPr/>
          <p:nvPr/>
        </p:nvGrpSpPr>
        <p:grpSpPr bwMode="auto">
          <a:xfrm>
            <a:off x="6019800" y="1828800"/>
            <a:ext cx="2057400" cy="685800"/>
            <a:chOff x="0" y="0"/>
            <a:chExt cx="3239" cy="1081"/>
          </a:xfrm>
        </p:grpSpPr>
        <p:sp>
          <p:nvSpPr>
            <p:cNvPr id="45073" name="Rectangle 12"/>
            <p:cNvSpPr>
              <a:spLocks noChangeArrowheads="1"/>
            </p:cNvSpPr>
            <p:nvPr/>
          </p:nvSpPr>
          <p:spPr bwMode="auto">
            <a:xfrm>
              <a:off x="0" y="121"/>
              <a:ext cx="840" cy="96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dash"/>
              <a:miter lim="800000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45062" name="Object 6"/>
            <p:cNvGraphicFramePr/>
            <p:nvPr/>
          </p:nvGraphicFramePr>
          <p:xfrm>
            <a:off x="49" y="0"/>
            <a:ext cx="3190" cy="10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98" name="" r:id="rId11" imgW="20421600" imgH="5791200" progId="">
                    <p:embed/>
                  </p:oleObj>
                </mc:Choice>
                <mc:Fallback>
                  <p:oleObj name="" r:id="rId11" imgW="20421600" imgH="5791200" progId="">
                    <p:embed/>
                    <p:pic>
                      <p:nvPicPr>
                        <p:cNvPr id="0" name="图片 3379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9" y="0"/>
                          <a:ext cx="3190" cy="103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70" name="Line 14"/>
          <p:cNvSpPr>
            <a:spLocks noChangeShapeType="1"/>
          </p:cNvSpPr>
          <p:nvPr/>
        </p:nvSpPr>
        <p:spPr bwMode="auto">
          <a:xfrm>
            <a:off x="2267744" y="2564904"/>
            <a:ext cx="1224136" cy="43204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 flipH="1">
            <a:off x="5638800" y="2514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598716" y="6193971"/>
            <a:ext cx="68580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rgbClr val="000033"/>
                </a:solidFill>
                <a:latin typeface="Times New Roman" panose="02020603050405020304" pitchFamily="18" charset="0"/>
              </a:rPr>
              <a:t>费米能级</a:t>
            </a:r>
            <a:r>
              <a:rPr lang="en-US" altLang="zh-CN" sz="2800" dirty="0"/>
              <a:t>E</a:t>
            </a:r>
            <a:r>
              <a:rPr lang="en-US" altLang="zh-CN" sz="2800" baseline="-25000" dirty="0"/>
              <a:t>F</a:t>
            </a:r>
            <a:r>
              <a:rPr lang="zh-CN" altLang="en-US" sz="2800" dirty="0" smtClean="0">
                <a:solidFill>
                  <a:srgbClr val="000033"/>
                </a:solidFill>
                <a:latin typeface="Times New Roman" panose="02020603050405020304" pitchFamily="18" charset="0"/>
              </a:rPr>
              <a:t>与温度</a:t>
            </a:r>
            <a:r>
              <a:rPr lang="en-US" altLang="zh-CN" sz="2800" dirty="0"/>
              <a:t>T</a:t>
            </a:r>
            <a:r>
              <a:rPr lang="zh-CN" altLang="en-US" sz="2800" dirty="0" smtClean="0">
                <a:solidFill>
                  <a:srgbClr val="000033"/>
                </a:solidFill>
                <a:latin typeface="Times New Roman" panose="02020603050405020304" pitchFamily="18" charset="0"/>
              </a:rPr>
              <a:t>的关系式</a:t>
            </a:r>
            <a:endParaRPr lang="zh-CN" alt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846138" y="159658"/>
            <a:ext cx="7793037" cy="71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dirty="0">
                <a:solidFill>
                  <a:srgbClr val="333399"/>
                </a:solidFill>
                <a:cs typeface="+mj-cs"/>
              </a:rPr>
              <a:t>杂质补偿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08304" y="3933056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取</a:t>
            </a:r>
            <a:r>
              <a:rPr lang="en-US" altLang="zh-CN" dirty="0" err="1" smtClean="0"/>
              <a:t>g</a:t>
            </a:r>
            <a:r>
              <a:rPr lang="en-US" altLang="zh-CN" baseline="-25000" dirty="0" err="1" smtClean="0"/>
              <a:t>D</a:t>
            </a:r>
            <a:r>
              <a:rPr lang="en-US" altLang="zh-CN" dirty="0" smtClean="0"/>
              <a:t>=2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</a:t>
            </a:r>
            <a:r>
              <a:rPr lang="en-US" altLang="zh-CN" baseline="-25000" dirty="0" err="1" smtClean="0"/>
              <a:t>A</a:t>
            </a:r>
            <a:r>
              <a:rPr lang="en-US" altLang="zh-CN" dirty="0" smtClean="0"/>
              <a:t>=4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BBDAD0-4B78-444C-94C0-B09BDD674CA2}" type="slidenum">
              <a:rPr lang="zh-CN" altLang="en-US" smtClean="0">
                <a:solidFill>
                  <a:srgbClr val="000033"/>
                </a:solidFill>
              </a:rPr>
            </a:fld>
            <a:endParaRPr lang="en-US" altLang="zh-CN" smtClean="0">
              <a:solidFill>
                <a:srgbClr val="000033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01700"/>
            <a:ext cx="8229600" cy="698500"/>
          </a:xfrm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000" dirty="0" smtClean="0"/>
              <a:t>含少量受主的</a:t>
            </a:r>
            <a:r>
              <a:rPr lang="en-US" altLang="zh-CN" sz="4000" dirty="0" smtClean="0"/>
              <a:t>n</a:t>
            </a:r>
            <a:r>
              <a:rPr lang="zh-CN" altLang="en-US" sz="4000" dirty="0" smtClean="0"/>
              <a:t>型（</a:t>
            </a:r>
            <a:r>
              <a:rPr lang="en-US" altLang="zh-CN" sz="4000" dirty="0" smtClean="0"/>
              <a:t>N</a:t>
            </a:r>
            <a:r>
              <a:rPr lang="en-US" altLang="zh-CN" sz="4000" baseline="-25000" dirty="0" smtClean="0"/>
              <a:t>D</a:t>
            </a:r>
            <a:r>
              <a:rPr lang="en-US" altLang="zh-CN" sz="4000" dirty="0" smtClean="0"/>
              <a:t>&gt;N</a:t>
            </a:r>
            <a:r>
              <a:rPr lang="en-US" altLang="zh-CN" sz="4000" baseline="-25000" dirty="0" smtClean="0"/>
              <a:t>A</a:t>
            </a:r>
            <a:r>
              <a:rPr lang="zh-CN" altLang="en-US" sz="4000" dirty="0" smtClean="0"/>
              <a:t>）</a:t>
            </a:r>
            <a:endParaRPr lang="zh-CN" altLang="en-US" sz="4000" dirty="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105400"/>
            <a:ext cx="8534400" cy="1295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施主能级上的电子一部分用于填充受主能级、</a:t>
            </a:r>
            <a:endParaRPr lang="zh-CN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一部分被激发到导带中、一部分留在施主能级</a:t>
            </a:r>
            <a:endParaRPr lang="zh-CN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graphicFrame>
        <p:nvGraphicFramePr>
          <p:cNvPr id="36869" name="Object 4"/>
          <p:cNvGraphicFramePr>
            <a:graphicFrameLocks noChangeAspect="1"/>
          </p:cNvGraphicFramePr>
          <p:nvPr/>
        </p:nvGraphicFramePr>
        <p:xfrm>
          <a:off x="2971800" y="3581400"/>
          <a:ext cx="3276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7" name="" r:id="rId1" imgW="27736800" imgH="5486400" progId="">
                  <p:embed/>
                </p:oleObj>
              </mc:Choice>
              <mc:Fallback>
                <p:oleObj name="" r:id="rId1" imgW="27736800" imgH="5486400" progId="">
                  <p:embed/>
                  <p:pic>
                    <p:nvPicPr>
                      <p:cNvPr id="0" name="图片 3481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71800" y="3581400"/>
                        <a:ext cx="3276600" cy="647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5"/>
          <p:cNvGraphicFramePr>
            <a:graphicFrameLocks noChangeAspect="1"/>
          </p:cNvGraphicFramePr>
          <p:nvPr/>
        </p:nvGraphicFramePr>
        <p:xfrm>
          <a:off x="1981200" y="2438400"/>
          <a:ext cx="57150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" r:id="rId3" imgW="41757600" imgH="5486400" progId="">
                  <p:embed/>
                </p:oleObj>
              </mc:Choice>
              <mc:Fallback>
                <p:oleObj name="" r:id="rId3" imgW="41757600" imgH="5486400" progId="">
                  <p:embed/>
                  <p:pic>
                    <p:nvPicPr>
                      <p:cNvPr id="0" name="图片 3481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2438400"/>
                        <a:ext cx="5715000" cy="749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457200" y="1797050"/>
            <a:ext cx="3435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smtClean="0">
                <a:solidFill>
                  <a:srgbClr val="000033"/>
                </a:solidFill>
              </a:rPr>
              <a:t>1. </a:t>
            </a:r>
            <a:r>
              <a:rPr lang="zh-CN" altLang="en-US" sz="3600" smtClean="0">
                <a:solidFill>
                  <a:srgbClr val="000033"/>
                </a:solidFill>
              </a:rPr>
              <a:t>温度很低时：</a:t>
            </a:r>
            <a:endParaRPr lang="zh-CN" altLang="en-US" sz="3600" smtClean="0">
              <a:solidFill>
                <a:srgbClr val="000033"/>
              </a:solidFill>
            </a:endParaRPr>
          </a:p>
        </p:txBody>
      </p:sp>
      <p:sp>
        <p:nvSpPr>
          <p:cNvPr id="36872" name="AutoShape 7"/>
          <p:cNvSpPr>
            <a:spLocks noChangeArrowheads="1"/>
          </p:cNvSpPr>
          <p:nvPr/>
        </p:nvSpPr>
        <p:spPr bwMode="auto">
          <a:xfrm>
            <a:off x="6400800" y="3733800"/>
            <a:ext cx="611188" cy="381000"/>
          </a:xfrm>
          <a:prstGeom prst="rightArrow">
            <a:avLst>
              <a:gd name="adj1" fmla="val 50000"/>
              <a:gd name="adj2" fmla="val 40104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33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6873" name="Object 8"/>
          <p:cNvGraphicFramePr>
            <a:graphicFrameLocks noChangeAspect="1"/>
          </p:cNvGraphicFramePr>
          <p:nvPr/>
        </p:nvGraphicFramePr>
        <p:xfrm>
          <a:off x="7239000" y="3505200"/>
          <a:ext cx="495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" r:id="rId5" imgW="3962400" imgH="5486400" progId="">
                  <p:embed/>
                </p:oleObj>
              </mc:Choice>
              <mc:Fallback>
                <p:oleObj name="" r:id="rId5" imgW="3962400" imgH="5486400" progId="">
                  <p:embed/>
                  <p:pic>
                    <p:nvPicPr>
                      <p:cNvPr id="0" name="图片 3481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9000" y="3505200"/>
                        <a:ext cx="495300" cy="685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9"/>
          <p:cNvGraphicFramePr/>
          <p:nvPr/>
        </p:nvGraphicFramePr>
        <p:xfrm>
          <a:off x="533400" y="3200400"/>
          <a:ext cx="16002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" r:id="rId7" imgW="12496800" imgH="11582400" progId="">
                  <p:embed/>
                </p:oleObj>
              </mc:Choice>
              <mc:Fallback>
                <p:oleObj name="" r:id="rId7" imgW="12496800" imgH="11582400" progId="">
                  <p:embed/>
                  <p:pic>
                    <p:nvPicPr>
                      <p:cNvPr id="0" name="图片 348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3400" y="3200400"/>
                        <a:ext cx="1600200" cy="1524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5" name="AutoShape 10"/>
          <p:cNvSpPr>
            <a:spLocks noChangeArrowheads="1"/>
          </p:cNvSpPr>
          <p:nvPr/>
        </p:nvSpPr>
        <p:spPr bwMode="auto">
          <a:xfrm>
            <a:off x="2286000" y="37338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33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/>
          <a:p>
            <a:pPr algn="l"/>
            <a:fld id="{D6B6DC08-DF92-43CB-8C6E-942BEA1B0051}" type="slidenum">
              <a:rPr lang="zh-CN" altLang="en-US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graphicFrame>
        <p:nvGraphicFramePr>
          <p:cNvPr id="47106" name="Object 2"/>
          <p:cNvGraphicFramePr/>
          <p:nvPr/>
        </p:nvGraphicFramePr>
        <p:xfrm>
          <a:off x="436151" y="2575208"/>
          <a:ext cx="6158981" cy="780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" name="" r:id="rId1" imgW="57607200" imgH="6096000" progId="">
                  <p:embed/>
                </p:oleObj>
              </mc:Choice>
              <mc:Fallback>
                <p:oleObj name="" r:id="rId1" imgW="57607200" imgH="6096000" progId="">
                  <p:embed/>
                  <p:pic>
                    <p:nvPicPr>
                      <p:cNvPr id="0" name="图片 358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6151" y="2575208"/>
                        <a:ext cx="6158981" cy="78008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6228184" y="3229044"/>
          <a:ext cx="2386127" cy="9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" r:id="rId3" imgW="25603200" imgH="10668000" progId="">
                  <p:embed/>
                </p:oleObj>
              </mc:Choice>
              <mc:Fallback>
                <p:oleObj name="" r:id="rId3" imgW="25603200" imgH="10668000" progId="">
                  <p:embed/>
                  <p:pic>
                    <p:nvPicPr>
                      <p:cNvPr id="0" name="图片 3584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28184" y="3229044"/>
                        <a:ext cx="2386127" cy="9934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707571" y="205014"/>
            <a:ext cx="8229600" cy="698500"/>
          </a:xfrm>
          <a:noFill/>
        </p:spPr>
        <p:txBody>
          <a:bodyPr/>
          <a:lstStyle/>
          <a:p>
            <a:r>
              <a:rPr lang="zh-CN" altLang="en-US" sz="4000" dirty="0"/>
              <a:t>含少量受主的</a:t>
            </a:r>
            <a:r>
              <a:rPr lang="en-US" sz="4000" dirty="0"/>
              <a:t>n</a:t>
            </a:r>
            <a:r>
              <a:rPr lang="zh-CN" altLang="en-US" sz="4000" dirty="0"/>
              <a:t>型</a:t>
            </a:r>
            <a:r>
              <a:rPr lang="en-US" altLang="zh-CN" sz="4000" dirty="0" smtClean="0"/>
              <a:t>(N</a:t>
            </a:r>
            <a:r>
              <a:rPr lang="en-US" altLang="zh-CN" sz="4000" baseline="-25000" dirty="0" smtClean="0"/>
              <a:t>D</a:t>
            </a:r>
            <a:r>
              <a:rPr lang="en-US" altLang="zh-CN" sz="4000" dirty="0" smtClean="0"/>
              <a:t>&gt;N</a:t>
            </a:r>
            <a:r>
              <a:rPr lang="en-US" altLang="zh-CN" sz="4000" baseline="-25000" dirty="0" smtClean="0"/>
              <a:t>A</a:t>
            </a:r>
            <a:r>
              <a:rPr lang="en-US" altLang="zh-CN" sz="4000" dirty="0" smtClean="0"/>
              <a:t>)</a:t>
            </a:r>
            <a:endParaRPr lang="zh-CN" altLang="en-US" sz="4000" dirty="0" smtClean="0"/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179512" y="4503116"/>
          <a:ext cx="8308428" cy="1125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公式" r:id="rId5" imgW="74371200" imgH="10058400" progId="">
                  <p:embed/>
                </p:oleObj>
              </mc:Choice>
              <mc:Fallback>
                <p:oleObj name="公式" r:id="rId5" imgW="74371200" imgH="10058400" progId="">
                  <p:embed/>
                  <p:pic>
                    <p:nvPicPr>
                      <p:cNvPr id="0" name="图片 3584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512" y="4503116"/>
                        <a:ext cx="8308428" cy="11253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402615" y="5688239"/>
            <a:ext cx="83820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rgbClr val="FF0000"/>
                </a:solidFill>
                <a:latin typeface="Arial" panose="020B0604020202020204" pitchFamily="34" charset="0"/>
              </a:rPr>
              <a:t>施主杂质未完全电离时，杂质浓度的通用公式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317015" y="1458444"/>
          <a:ext cx="3276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" r:id="rId7" imgW="27736800" imgH="5486400" progId="">
                  <p:embed/>
                </p:oleObj>
              </mc:Choice>
              <mc:Fallback>
                <p:oleObj name="" r:id="rId7" imgW="27736800" imgH="5486400" progId="">
                  <p:embed/>
                  <p:pic>
                    <p:nvPicPr>
                      <p:cNvPr id="0" name="图片 3584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17015" y="1458444"/>
                        <a:ext cx="3276600" cy="647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5" name="Rectangle 2"/>
          <p:cNvSpPr>
            <a:spLocks noGrp="1" noChangeArrowheads="1"/>
          </p:cNvSpPr>
          <p:nvPr>
            <p:ph idx="1"/>
          </p:nvPr>
        </p:nvSpPr>
        <p:spPr>
          <a:xfrm>
            <a:off x="358916" y="2410708"/>
            <a:ext cx="4648200" cy="3064580"/>
          </a:xfrm>
        </p:spPr>
        <p:txBody>
          <a:bodyPr/>
          <a:lstStyle/>
          <a:p>
            <a:r>
              <a:rPr lang="zh-CN" altLang="en-US" sz="2800" dirty="0" smtClean="0"/>
              <a:t>极低温度时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T=0, E</a:t>
            </a:r>
            <a:r>
              <a:rPr lang="en-US" sz="2800" baseline="-25000" dirty="0" smtClean="0"/>
              <a:t>F</a:t>
            </a:r>
            <a:r>
              <a:rPr lang="en-US" sz="2800" dirty="0" smtClean="0"/>
              <a:t>=E</a:t>
            </a:r>
            <a:r>
              <a:rPr lang="en-US" sz="2800" baseline="-25000" dirty="0" smtClean="0"/>
              <a:t>D</a:t>
            </a:r>
            <a:endParaRPr lang="en-US" sz="2800" baseline="-25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T&gt;0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a)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b)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c)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altLang="zh-CN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71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/>
          <a:p>
            <a:pPr algn="l"/>
            <a:fld id="{D6B6DC08-DF92-43CB-8C6E-942BEA1B0051}" type="slidenum">
              <a:rPr lang="zh-CN" altLang="en-US" smtClean="0">
                <a:latin typeface="Arial" panose="020B0604020202020204" pitchFamily="34" charset="0"/>
              </a:rPr>
            </a:fld>
            <a:endParaRPr lang="en-US" altLang="zh-CN" dirty="0" smtClean="0">
              <a:latin typeface="Arial" panose="020B0604020202020204" pitchFamily="34" charset="0"/>
            </a:endParaRPr>
          </a:p>
        </p:txBody>
      </p:sp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5265657" y="2140559"/>
          <a:ext cx="3622915" cy="1136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5" name="" r:id="rId1" imgW="36880800" imgH="11582400" progId="">
                  <p:embed/>
                </p:oleObj>
              </mc:Choice>
              <mc:Fallback>
                <p:oleObj name="" r:id="rId1" imgW="36880800" imgH="11582400" progId="">
                  <p:embed/>
                  <p:pic>
                    <p:nvPicPr>
                      <p:cNvPr id="0" name="图片 3686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65657" y="2140559"/>
                        <a:ext cx="3622915" cy="113674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5033962" y="3221678"/>
          <a:ext cx="41100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" r:id="rId3" imgW="41757600" imgH="10972800" progId="">
                  <p:embed/>
                </p:oleObj>
              </mc:Choice>
              <mc:Fallback>
                <p:oleObj name="" r:id="rId3" imgW="41757600" imgH="10972800" progId="">
                  <p:embed/>
                  <p:pic>
                    <p:nvPicPr>
                      <p:cNvPr id="0" name="图片 3686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3962" y="3221678"/>
                        <a:ext cx="4110038" cy="1079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707571" y="205014"/>
            <a:ext cx="8229600" cy="698500"/>
          </a:xfrm>
          <a:noFill/>
        </p:spPr>
        <p:txBody>
          <a:bodyPr/>
          <a:lstStyle/>
          <a:p>
            <a:r>
              <a:rPr lang="zh-CN" altLang="en-US" sz="4000" dirty="0"/>
              <a:t>含少量受主的</a:t>
            </a:r>
            <a:r>
              <a:rPr lang="en-US" sz="4000" dirty="0"/>
              <a:t>n</a:t>
            </a:r>
            <a:r>
              <a:rPr lang="zh-CN" altLang="en-US" sz="4000" dirty="0"/>
              <a:t>型</a:t>
            </a:r>
            <a:r>
              <a:rPr lang="en-US" altLang="zh-CN" sz="4000" dirty="0" smtClean="0"/>
              <a:t>(N</a:t>
            </a:r>
            <a:r>
              <a:rPr lang="en-US" altLang="zh-CN" sz="4000" baseline="-25000" dirty="0" smtClean="0"/>
              <a:t>D</a:t>
            </a:r>
            <a:r>
              <a:rPr lang="en-US" altLang="zh-CN" sz="4000" dirty="0" smtClean="0"/>
              <a:t>&gt;N</a:t>
            </a:r>
            <a:r>
              <a:rPr lang="en-US" altLang="zh-CN" sz="4000" baseline="-25000" dirty="0" smtClean="0"/>
              <a:t>A</a:t>
            </a:r>
            <a:r>
              <a:rPr lang="en-US" altLang="zh-CN" sz="4000" dirty="0" smtClean="0"/>
              <a:t>)</a:t>
            </a:r>
            <a:endParaRPr lang="zh-CN" altLang="en-US" sz="4000" dirty="0" smtClean="0"/>
          </a:p>
        </p:txBody>
      </p:sp>
      <p:graphicFrame>
        <p:nvGraphicFramePr>
          <p:cNvPr id="24834" name="Object 258"/>
          <p:cNvGraphicFramePr>
            <a:graphicFrameLocks noChangeAspect="1"/>
          </p:cNvGraphicFramePr>
          <p:nvPr/>
        </p:nvGraphicFramePr>
        <p:xfrm>
          <a:off x="2483768" y="3068960"/>
          <a:ext cx="17938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公式" r:id="rId5" imgW="15544800" imgH="5791200" progId="">
                  <p:embed/>
                </p:oleObj>
              </mc:Choice>
              <mc:Fallback>
                <p:oleObj name="公式" r:id="rId5" imgW="15544800" imgH="5791200" progId="">
                  <p:embed/>
                  <p:pic>
                    <p:nvPicPr>
                      <p:cNvPr id="0" name="图片 3686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3768" y="3068960"/>
                        <a:ext cx="1793875" cy="669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0493" y="4183691"/>
            <a:ext cx="2583559" cy="2633725"/>
          </a:xfrm>
          <a:prstGeom prst="rect">
            <a:avLst/>
          </a:prstGeom>
        </p:spPr>
      </p:pic>
      <p:graphicFrame>
        <p:nvGraphicFramePr>
          <p:cNvPr id="15" name="Object 258"/>
          <p:cNvGraphicFramePr>
            <a:graphicFrameLocks noChangeAspect="1"/>
          </p:cNvGraphicFramePr>
          <p:nvPr/>
        </p:nvGraphicFramePr>
        <p:xfrm>
          <a:off x="1184504" y="5064459"/>
          <a:ext cx="1993572" cy="436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公式" r:id="rId8" imgW="23774400" imgH="5181600" progId="">
                  <p:embed/>
                </p:oleObj>
              </mc:Choice>
              <mc:Fallback>
                <p:oleObj name="公式" r:id="rId8" imgW="23774400" imgH="5181600" progId="">
                  <p:embed/>
                  <p:pic>
                    <p:nvPicPr>
                      <p:cNvPr id="0" name="图片 36867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4504" y="5064459"/>
                        <a:ext cx="1993572" cy="43609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58"/>
          <p:cNvGraphicFramePr>
            <a:graphicFrameLocks noChangeAspect="1"/>
          </p:cNvGraphicFramePr>
          <p:nvPr/>
        </p:nvGraphicFramePr>
        <p:xfrm>
          <a:off x="3515792" y="5072315"/>
          <a:ext cx="112553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公式" r:id="rId10" imgW="13411200" imgH="5181600" progId="">
                  <p:embed/>
                </p:oleObj>
              </mc:Choice>
              <mc:Fallback>
                <p:oleObj name="公式" r:id="rId10" imgW="13411200" imgH="5181600" progId="">
                  <p:embed/>
                  <p:pic>
                    <p:nvPicPr>
                      <p:cNvPr id="0" name="图片 36868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15792" y="5072315"/>
                        <a:ext cx="1125538" cy="436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58"/>
          <p:cNvGraphicFramePr>
            <a:graphicFrameLocks noChangeAspect="1"/>
          </p:cNvGraphicFramePr>
          <p:nvPr/>
        </p:nvGraphicFramePr>
        <p:xfrm>
          <a:off x="1184504" y="5545063"/>
          <a:ext cx="1993572" cy="436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公式" r:id="rId12" imgW="23774400" imgH="5181600" progId="">
                  <p:embed/>
                </p:oleObj>
              </mc:Choice>
              <mc:Fallback>
                <p:oleObj name="公式" r:id="rId12" imgW="23774400" imgH="5181600" progId="">
                  <p:embed/>
                  <p:pic>
                    <p:nvPicPr>
                      <p:cNvPr id="0" name="图片 36869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84504" y="5545063"/>
                        <a:ext cx="1993572" cy="43609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58"/>
          <p:cNvGraphicFramePr>
            <a:graphicFrameLocks noChangeAspect="1"/>
          </p:cNvGraphicFramePr>
          <p:nvPr/>
        </p:nvGraphicFramePr>
        <p:xfrm>
          <a:off x="3525064" y="5545063"/>
          <a:ext cx="112553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公式" r:id="rId14" imgW="13411200" imgH="5181600" progId="">
                  <p:embed/>
                </p:oleObj>
              </mc:Choice>
              <mc:Fallback>
                <p:oleObj name="公式" r:id="rId14" imgW="13411200" imgH="5181600" progId="">
                  <p:embed/>
                  <p:pic>
                    <p:nvPicPr>
                      <p:cNvPr id="0" name="图片 36870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525064" y="5545063"/>
                        <a:ext cx="1125538" cy="436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58"/>
          <p:cNvGraphicFramePr>
            <a:graphicFrameLocks noChangeAspect="1"/>
          </p:cNvGraphicFramePr>
          <p:nvPr/>
        </p:nvGraphicFramePr>
        <p:xfrm>
          <a:off x="1184504" y="6052443"/>
          <a:ext cx="1993572" cy="436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公式" r:id="rId16" imgW="23774400" imgH="5181600" progId="">
                  <p:embed/>
                </p:oleObj>
              </mc:Choice>
              <mc:Fallback>
                <p:oleObj name="公式" r:id="rId16" imgW="23774400" imgH="5181600" progId="">
                  <p:embed/>
                  <p:pic>
                    <p:nvPicPr>
                      <p:cNvPr id="0" name="图片 36871"/>
                      <p:cNvPicPr>
                        <a:picLocks noChangeAspect="1"/>
                      </p:cNvPicPr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84504" y="6052443"/>
                        <a:ext cx="1993572" cy="43609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58"/>
          <p:cNvGraphicFramePr>
            <a:graphicFrameLocks noChangeAspect="1"/>
          </p:cNvGraphicFramePr>
          <p:nvPr/>
        </p:nvGraphicFramePr>
        <p:xfrm>
          <a:off x="3550981" y="6052208"/>
          <a:ext cx="112553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公式" r:id="rId18" imgW="13411200" imgH="5181600" progId="">
                  <p:embed/>
                </p:oleObj>
              </mc:Choice>
              <mc:Fallback>
                <p:oleObj name="公式" r:id="rId18" imgW="13411200" imgH="5181600" progId="">
                  <p:embed/>
                  <p:pic>
                    <p:nvPicPr>
                      <p:cNvPr id="0" name="图片 36872"/>
                      <p:cNvPicPr>
                        <a:picLocks noChangeAspect="1"/>
                      </p:cNvPicPr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550981" y="6052208"/>
                        <a:ext cx="1125538" cy="436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2647835" y="2127443"/>
          <a:ext cx="2386127" cy="9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" r:id="rId20" imgW="25603200" imgH="10668000" progId="">
                  <p:embed/>
                </p:oleObj>
              </mc:Choice>
              <mc:Fallback>
                <p:oleObj name="" r:id="rId20" imgW="25603200" imgH="10668000" progId="">
                  <p:embed/>
                  <p:pic>
                    <p:nvPicPr>
                      <p:cNvPr id="0" name="图片 36873"/>
                      <p:cNvPicPr>
                        <a:picLocks noChangeAspect="1"/>
                      </p:cNvPicPr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647835" y="2127443"/>
                        <a:ext cx="2386127" cy="9934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"/>
          <p:cNvGraphicFramePr/>
          <p:nvPr/>
        </p:nvGraphicFramePr>
        <p:xfrm>
          <a:off x="1034259" y="1167582"/>
          <a:ext cx="6158981" cy="780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" r:id="rId22" imgW="57607200" imgH="6096000" progId="">
                  <p:embed/>
                </p:oleObj>
              </mc:Choice>
              <mc:Fallback>
                <p:oleObj name="" r:id="rId22" imgW="57607200" imgH="6096000" progId="">
                  <p:embed/>
                  <p:pic>
                    <p:nvPicPr>
                      <p:cNvPr id="0" name="图片 3687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034259" y="1167582"/>
                        <a:ext cx="6158981" cy="78008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左大括号 22"/>
          <p:cNvSpPr/>
          <p:nvPr/>
        </p:nvSpPr>
        <p:spPr>
          <a:xfrm>
            <a:off x="4572000" y="2780928"/>
            <a:ext cx="432048" cy="93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83568" y="3068960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 smtClean="0"/>
              <a:t>N</a:t>
            </a:r>
            <a:r>
              <a:rPr lang="en-US" altLang="zh-CN" sz="3200" baseline="-25000" dirty="0" smtClean="0"/>
              <a:t>A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很大</a:t>
            </a:r>
            <a:r>
              <a:rPr lang="zh-CN" altLang="en-US" sz="2800" dirty="0" smtClean="0"/>
              <a:t>，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827584" y="1268760"/>
            <a:ext cx="7850187" cy="4968875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latin typeface="宋体" panose="02010600030101010101" pitchFamily="2" charset="-122"/>
              </a:rPr>
              <a:t>导带中电子分布可用电子的玻尔兹曼分布函数描写（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绝大多数电子分布在导带底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）；价带中的空穴分布可用空穴的玻尔兹曼分布函数描写（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绝大多数空穴分布在价带顶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）</a:t>
            </a:r>
            <a:endParaRPr lang="zh-CN" altLang="en-US" sz="2400" b="1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latin typeface="宋体" panose="02010600030101010101" pitchFamily="2" charset="-122"/>
              </a:rPr>
              <a:t>服从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费米统计律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的电子系统称为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简并性系统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；服从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玻尔兹曼统计律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的电子系统称为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非简并性系统</a:t>
            </a:r>
            <a:endParaRPr lang="zh-CN" altLang="en-US" sz="2400" b="1" dirty="0" smtClean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latin typeface="宋体" panose="02010600030101010101" pitchFamily="2" charset="-122"/>
              </a:rPr>
              <a:t>费米统计律与玻尔兹曼统计律的主要差别：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前者受泡利不相容原理的限制</a:t>
            </a:r>
            <a:endParaRPr lang="zh-CN" altLang="en-US" sz="2400" b="1" dirty="0" smtClean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50963" y="188640"/>
            <a:ext cx="7793037" cy="695672"/>
          </a:xfrm>
        </p:spPr>
        <p:txBody>
          <a:bodyPr/>
          <a:lstStyle/>
          <a:p>
            <a:pPr eaLnBrk="1" hangingPunct="1"/>
            <a:r>
              <a:rPr lang="zh-CN" altLang="en-US" sz="3200" b="1" dirty="0" smtClean="0"/>
              <a:t>玻尔兹曼分布函数</a:t>
            </a:r>
            <a:endParaRPr lang="zh-CN" alt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A5F2-FD78-4D6F-AD54-84AE98AEE080}" type="slidenum">
              <a:rPr lang="zh-CN" altLang="en-US" smtClean="0"/>
            </a:fld>
            <a:endParaRPr lang="en-US" altLang="zh-CN"/>
          </a:p>
        </p:txBody>
      </p:sp>
      <p:pic>
        <p:nvPicPr>
          <p:cNvPr id="171009" name="Picture 1" descr="C:\Users\liucf\AppData\Roaming\Tencent\Users\360662121\QQ\WinTemp\RichOle\_(XRM33G[YUCH{@JI5XR0TQ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980728"/>
            <a:ext cx="7924800" cy="4886325"/>
          </a:xfrm>
          <a:prstGeom prst="rect">
            <a:avLst/>
          </a:prstGeom>
          <a:noFill/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97558" y="178451"/>
            <a:ext cx="8382000" cy="669925"/>
          </a:xfrm>
          <a:noFill/>
        </p:spPr>
        <p:txBody>
          <a:bodyPr/>
          <a:lstStyle/>
          <a:p>
            <a:pPr eaLnBrk="1" hangingPunct="1"/>
            <a:r>
              <a:rPr lang="zh-CN" altLang="en-US" sz="3200" dirty="0" smtClean="0"/>
              <a:t>低温弱电离区</a:t>
            </a:r>
            <a:endParaRPr lang="zh-CN" altLang="en-US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7544" y="5949280"/>
            <a:ext cx="872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r>
              <a:rPr lang="en-US" altLang="zh-CN" baseline="-25000" dirty="0" smtClean="0"/>
              <a:t>D</a:t>
            </a:r>
            <a:r>
              <a:rPr lang="en-US" altLang="zh-CN" dirty="0" smtClean="0"/>
              <a:t>&gt;2N</a:t>
            </a:r>
            <a:r>
              <a:rPr lang="en-US" altLang="zh-CN" baseline="-25000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F</a:t>
            </a:r>
            <a:r>
              <a:rPr lang="zh-CN" altLang="en-US" dirty="0" smtClean="0"/>
              <a:t>位于中线之上，甚至可以接近导带底</a:t>
            </a:r>
            <a:r>
              <a:rPr lang="en-US" altLang="zh-CN" dirty="0" err="1" smtClean="0"/>
              <a:t>E</a:t>
            </a:r>
            <a:r>
              <a:rPr lang="en-US" altLang="zh-CN" baseline="-25000" dirty="0" err="1" smtClean="0"/>
              <a:t>c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E</a:t>
            </a:r>
            <a:r>
              <a:rPr lang="en-US" altLang="zh-CN" baseline="-25000" dirty="0" err="1" smtClean="0"/>
              <a:t>c</a:t>
            </a:r>
            <a:r>
              <a:rPr lang="zh-CN" altLang="en-US" dirty="0" smtClean="0"/>
              <a:t>以上，半导体成为简并状况。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A5F2-FD78-4D6F-AD54-84AE98AEE080}" type="slidenum">
              <a:rPr lang="zh-CN" altLang="en-US" smtClean="0"/>
            </a:fld>
            <a:endParaRPr lang="en-US" altLang="zh-CN"/>
          </a:p>
        </p:txBody>
      </p:sp>
      <p:pic>
        <p:nvPicPr>
          <p:cNvPr id="176129" name="Picture 1" descr="C:\Users\liucf\AppData\Roaming\Tencent\Users\360662121\QQ\WinTemp\RichOle\V$HRH}AZFQI{38@%KJQV]1L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560" y="1268760"/>
            <a:ext cx="8286750" cy="4848225"/>
          </a:xfrm>
          <a:prstGeom prst="rect">
            <a:avLst/>
          </a:prstGeom>
          <a:noFill/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0"/>
            <a:ext cx="7793037" cy="895350"/>
          </a:xfrm>
        </p:spPr>
        <p:txBody>
          <a:bodyPr/>
          <a:lstStyle/>
          <a:p>
            <a:pPr eaLnBrk="1" hangingPunct="1"/>
            <a:r>
              <a:rPr lang="zh-CN" altLang="en-US" sz="3600" dirty="0" smtClean="0"/>
              <a:t>强电离区</a:t>
            </a:r>
            <a:endParaRPr lang="zh-CN" altLang="en-US" sz="3600" baseline="-25000" dirty="0" smtClean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A5F2-FD78-4D6F-AD54-84AE98AEE080}" type="slidenum">
              <a:rPr lang="zh-CN" altLang="en-US" smtClean="0"/>
            </a:fld>
            <a:endParaRPr lang="en-US" altLang="zh-CN"/>
          </a:p>
        </p:txBody>
      </p:sp>
      <p:pic>
        <p:nvPicPr>
          <p:cNvPr id="177153" name="Picture 1" descr="C:\Users\liucf\AppData\Roaming\Tencent\Users\360662121\QQ\WinTemp\RichOle\T`MNTCK`UMZKQ@}ZVVR]O%5.png"/>
          <p:cNvPicPr>
            <a:picLocks noChangeAspect="1" noChangeArrowheads="1"/>
          </p:cNvPicPr>
          <p:nvPr/>
        </p:nvPicPr>
        <p:blipFill>
          <a:blip r:embed="rId1" cstate="print"/>
          <a:srcRect b="-865"/>
          <a:stretch>
            <a:fillRect/>
          </a:stretch>
        </p:blipFill>
        <p:spPr bwMode="auto">
          <a:xfrm>
            <a:off x="539552" y="1484784"/>
            <a:ext cx="8321749" cy="3848970"/>
          </a:xfrm>
          <a:prstGeom prst="rect">
            <a:avLst/>
          </a:prstGeom>
          <a:noFill/>
        </p:spPr>
      </p:pic>
      <p:pic>
        <p:nvPicPr>
          <p:cNvPr id="177154" name="Picture 2" descr="C:\Users\liucf\AppData\Roaming\Tencent\Users\360662121\QQ\WinTemp\RichOle\)I_IWHGYL~J5O{PW07AK3S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5301208"/>
            <a:ext cx="6753225" cy="1076325"/>
          </a:xfrm>
          <a:prstGeom prst="rect">
            <a:avLst/>
          </a:prstGeom>
          <a:noFill/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830943" y="224971"/>
            <a:ext cx="7162800" cy="609600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latin typeface="Times New Roman" panose="02020603050405020304" pitchFamily="18" charset="0"/>
              </a:rPr>
              <a:t>过渡区</a:t>
            </a:r>
            <a:endParaRPr lang="zh-CN" altLang="en-US" sz="2800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A5F2-FD78-4D6F-AD54-84AE98AEE080}" type="slidenum">
              <a:rPr lang="zh-CN" altLang="en-US" smtClean="0"/>
            </a:fld>
            <a:endParaRPr lang="en-US" altLang="zh-CN"/>
          </a:p>
        </p:txBody>
      </p:sp>
      <p:sp>
        <p:nvSpPr>
          <p:cNvPr id="281601" name="AutoShape 1" descr="C:\Users\liucf\AppData\Roaming\Tencent\Users\360662121\QQ\WinTemp\RichOle\YT6J~$ZSM97C9Q9MP(XG,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1602" name="AutoShape 2" descr="C:\Users\liucf\AppData\Roaming\Tencent\Users\360662121\QQ\WinTemp\RichOle\YT6J~$ZSM97C9Q9MP(XG,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81603" name="Picture 3" descr="C:\Users\liucf\AppData\Roaming\Tencent\Users\360662121\QQ\WinTemp\RichOle\D7ABHPRXN1(%I25J]K0_{WU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1520" y="1196752"/>
            <a:ext cx="8181975" cy="3838575"/>
          </a:xfrm>
          <a:prstGeom prst="rect">
            <a:avLst/>
          </a:prstGeom>
          <a:noFill/>
        </p:spPr>
      </p:pic>
      <p:pic>
        <p:nvPicPr>
          <p:cNvPr id="281604" name="Picture 4" descr="C:\Users\liucf\AppData\Roaming\Tencent\Users\360662121\QQ\WinTemp\RichOle\[FYV1T5ME1MDO`{~0D1{ZM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517232"/>
            <a:ext cx="2247900" cy="647700"/>
          </a:xfrm>
          <a:prstGeom prst="rect">
            <a:avLst/>
          </a:prstGeom>
          <a:noFill/>
        </p:spPr>
      </p:pic>
      <p:pic>
        <p:nvPicPr>
          <p:cNvPr id="281605" name="Picture 5" descr="C:\Users\liucf\AppData\Roaming\Tencent\Users\360662121\QQ\WinTemp\RichOle\2YS$QOP`W@DNUMG432}$ZM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5229200"/>
            <a:ext cx="1400175" cy="1257300"/>
          </a:xfrm>
          <a:prstGeom prst="rect">
            <a:avLst/>
          </a:prstGeom>
          <a:noFill/>
        </p:spPr>
      </p:pic>
      <p:pic>
        <p:nvPicPr>
          <p:cNvPr id="281606" name="Picture 6" descr="C:\Users\liucf\AppData\Roaming\Tencent\Users\360662121\QQ\WinTemp\RichOle\H)2LK@P5`8M57DBWO4[E(}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5661248"/>
            <a:ext cx="1695450" cy="619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A5F2-FD78-4D6F-AD54-84AE98AEE080}" type="slidenum">
              <a:rPr lang="zh-CN" altLang="en-US" smtClean="0"/>
            </a:fld>
            <a:endParaRPr lang="en-US" altLang="zh-CN"/>
          </a:p>
        </p:txBody>
      </p:sp>
      <p:grpSp>
        <p:nvGrpSpPr>
          <p:cNvPr id="7" name="组合 6"/>
          <p:cNvGrpSpPr/>
          <p:nvPr/>
        </p:nvGrpSpPr>
        <p:grpSpPr>
          <a:xfrm>
            <a:off x="611560" y="1268760"/>
            <a:ext cx="8136904" cy="4687471"/>
            <a:chOff x="611560" y="1268760"/>
            <a:chExt cx="8136904" cy="4687471"/>
          </a:xfrm>
        </p:grpSpPr>
        <p:pic>
          <p:nvPicPr>
            <p:cNvPr id="285697" name="Picture 1" descr="C:\Users\liucf\AppData\Roaming\Tencent\Users\360662121\QQ\WinTemp\RichOle\WQ11[@S({985L9A2Y%EVX83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611560" y="1268760"/>
              <a:ext cx="8136904" cy="4687471"/>
            </a:xfrm>
            <a:prstGeom prst="rect">
              <a:avLst/>
            </a:prstGeom>
            <a:noFill/>
          </p:spPr>
        </p:pic>
        <p:sp>
          <p:nvSpPr>
            <p:cNvPr id="6" name="矩形 5"/>
            <p:cNvSpPr/>
            <p:nvPr/>
          </p:nvSpPr>
          <p:spPr>
            <a:xfrm>
              <a:off x="611560" y="5733256"/>
              <a:ext cx="1584176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A5F2-FD78-4D6F-AD54-84AE98AEE080}" type="slidenum">
              <a:rPr lang="zh-CN" altLang="en-US" smtClean="0"/>
            </a:fld>
            <a:endParaRPr lang="en-US" altLang="zh-CN"/>
          </a:p>
        </p:txBody>
      </p:sp>
      <p:pic>
        <p:nvPicPr>
          <p:cNvPr id="284674" name="Picture 2" descr="C:\Users\liucf\AppData\Roaming\Tencent\Users\360662121\QQ\WinTemp\RichOle\P]DF[W[XHP_Y5IIQPZ%~R0L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1340768"/>
            <a:ext cx="8515359" cy="46269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A5F2-FD78-4D6F-AD54-84AE98AEE080}" type="slidenum">
              <a:rPr lang="zh-CN" altLang="en-US" smtClean="0"/>
            </a:fld>
            <a:endParaRPr lang="en-US" altLang="zh-CN"/>
          </a:p>
        </p:txBody>
      </p:sp>
      <p:pic>
        <p:nvPicPr>
          <p:cNvPr id="283649" name="Picture 1" descr="C:\Users\liucf\AppData\Roaming\Tencent\Users\360662121\QQ\WinTemp\RichOle\LEDK[_V7ZH]0RMPZOZKC(_9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5576" y="1124744"/>
            <a:ext cx="7000875" cy="4972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834" name="Picture 1" descr="C:\Users\liucf\AppData\Roaming\Tencent\Users\360662121\QQ\WinTemp\RichOle\IK)2NG(1T{`K70%N5VMD%JR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088" y="0"/>
            <a:ext cx="71913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8835" name="Picture 3" descr="C:\Users\liucf\AppData\Roaming\Tencent\Users\360662121\QQ\WinTemp\RichOle\$2M``YJKYK}TU%X96M%YJI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350" y="3933825"/>
            <a:ext cx="5545138" cy="229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8836" name="矩形 6"/>
          <p:cNvSpPr>
            <a:spLocks noChangeArrowheads="1"/>
          </p:cNvSpPr>
          <p:nvPr/>
        </p:nvSpPr>
        <p:spPr bwMode="auto">
          <a:xfrm>
            <a:off x="468313" y="1125538"/>
            <a:ext cx="8280400" cy="215900"/>
          </a:xfrm>
          <a:prstGeom prst="rect">
            <a:avLst/>
          </a:prstGeom>
          <a:solidFill>
            <a:schemeClr val="bg1"/>
          </a:solidFill>
          <a:ln w="12700" cap="sq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48837" name="Picture 2" descr="C:\Users\liucf\AppData\Roaming\Tencent\Users\360662121\QQ\WinTemp\RichOle\JS8`E[4VD7(H8}V5VMTE$H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1052513"/>
            <a:ext cx="6696075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3</a:t>
            </a:r>
            <a:r>
              <a:rPr lang="zh-CN" altLang="en-US" smtClean="0"/>
              <a:t>章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66800"/>
            <a:ext cx="8077200" cy="45720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cs typeface="Tahoma" panose="020B0604030504040204" pitchFamily="34" charset="0"/>
              </a:rPr>
              <a:t>3.1 </a:t>
            </a:r>
            <a:r>
              <a:rPr lang="zh-CN" altLang="en-US" dirty="0" smtClean="0">
                <a:cs typeface="Tahoma" panose="020B0604030504040204" pitchFamily="34" charset="0"/>
              </a:rPr>
              <a:t>态密度</a:t>
            </a:r>
            <a:endParaRPr lang="en-US" altLang="zh-CN" dirty="0" smtClean="0">
              <a:cs typeface="Tahoma" panose="020B060403050404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cs typeface="Tahoma" panose="020B0604030504040204" pitchFamily="34" charset="0"/>
              </a:rPr>
              <a:t>3.2 </a:t>
            </a:r>
            <a:r>
              <a:rPr lang="zh-CN" altLang="en-US" dirty="0" smtClean="0">
                <a:cs typeface="Tahoma" panose="020B0604030504040204" pitchFamily="34" charset="0"/>
              </a:rPr>
              <a:t>费米能级和载流子的统计分布</a:t>
            </a:r>
            <a:endParaRPr lang="en-US" altLang="zh-CN" dirty="0" smtClean="0">
              <a:cs typeface="Tahoma" panose="020B060403050404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cs typeface="Tahoma" panose="020B0604030504040204" pitchFamily="34" charset="0"/>
              </a:rPr>
              <a:t>3.3 </a:t>
            </a:r>
            <a:r>
              <a:rPr lang="zh-CN" altLang="en-US" dirty="0" smtClean="0">
                <a:cs typeface="Tahoma" panose="020B0604030504040204" pitchFamily="34" charset="0"/>
              </a:rPr>
              <a:t>本征半导体的载流子浓度</a:t>
            </a:r>
            <a:endParaRPr lang="en-US" altLang="zh-CN" dirty="0" smtClean="0">
              <a:cs typeface="Tahoma" panose="020B060403050404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cs typeface="Tahoma" panose="020B0604030504040204" pitchFamily="34" charset="0"/>
              </a:rPr>
              <a:t>3.4 </a:t>
            </a:r>
            <a:r>
              <a:rPr lang="zh-CN" altLang="en-US" dirty="0" smtClean="0">
                <a:cs typeface="Tahoma" panose="020B0604030504040204" pitchFamily="34" charset="0"/>
              </a:rPr>
              <a:t>杂质半导体的载流子浓度</a:t>
            </a:r>
            <a:endParaRPr lang="en-US" altLang="zh-CN" dirty="0" smtClean="0">
              <a:cs typeface="Tahoma" panose="020B060403050404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cs typeface="Tahoma" panose="020B0604030504040204" pitchFamily="34" charset="0"/>
              </a:rPr>
              <a:t>3.5 </a:t>
            </a:r>
            <a:r>
              <a:rPr lang="zh-CN" altLang="en-US" dirty="0" smtClean="0">
                <a:cs typeface="Tahoma" panose="020B0604030504040204" pitchFamily="34" charset="0"/>
              </a:rPr>
              <a:t>一般情况下的载流子统计分布</a:t>
            </a:r>
            <a:endParaRPr lang="en-US" altLang="zh-CN" dirty="0" smtClean="0">
              <a:cs typeface="Tahoma" panose="020B060403050404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cs typeface="Tahoma" panose="020B0604030504040204" pitchFamily="34" charset="0"/>
              </a:rPr>
              <a:t>3.6 </a:t>
            </a:r>
            <a:r>
              <a:rPr lang="zh-CN" altLang="en-US" dirty="0" smtClean="0">
                <a:solidFill>
                  <a:srgbClr val="FF0000"/>
                </a:solidFill>
                <a:cs typeface="Tahoma" panose="020B0604030504040204" pitchFamily="34" charset="0"/>
              </a:rPr>
              <a:t>简并半导体</a:t>
            </a:r>
            <a:endParaRPr lang="zh-CN" altLang="en-US" dirty="0" smtClean="0">
              <a:solidFill>
                <a:srgbClr val="FF0000"/>
              </a:solidFill>
              <a:cs typeface="Tahoma" panose="020B0604030504040204" pitchFamily="34" charset="0"/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79090F-EE49-4DFC-A6E0-6AEF786369DC}" type="slidenum">
              <a:rPr lang="en-US" altLang="zh-CN" sz="1400" smtClean="0">
                <a:solidFill>
                  <a:srgbClr val="000000"/>
                </a:solidFill>
              </a:rPr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82" name="Picture 1" descr="C:\Users\liucf\AppData\Roaming\Tencent\Users\360662121\QQ\WinTemp\RichOle\QH2W@(YW6KGLG)SBCKR@5D4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71550" y="1700213"/>
            <a:ext cx="7380288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28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/>
              <a:t>简并半导体</a:t>
            </a:r>
            <a:endParaRPr lang="zh-CN" altLang="en-US" sz="4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43608" y="-531440"/>
            <a:ext cx="7793037" cy="1462087"/>
          </a:xfrm>
        </p:spPr>
        <p:txBody>
          <a:bodyPr/>
          <a:lstStyle/>
          <a:p>
            <a:pPr eaLnBrk="1" hangingPunct="1"/>
            <a:r>
              <a:rPr lang="zh-CN" altLang="en-US" sz="3200" b="1" dirty="0" smtClean="0"/>
              <a:t>导带中的电子浓度</a:t>
            </a:r>
            <a:endParaRPr lang="zh-CN" altLang="en-US" sz="3200" b="1" dirty="0" smtClean="0"/>
          </a:p>
        </p:txBody>
      </p:sp>
      <p:grpSp>
        <p:nvGrpSpPr>
          <p:cNvPr id="2" name="组合 14"/>
          <p:cNvGrpSpPr/>
          <p:nvPr/>
        </p:nvGrpSpPr>
        <p:grpSpPr bwMode="auto">
          <a:xfrm>
            <a:off x="1042988" y="1412875"/>
            <a:ext cx="7065962" cy="4679950"/>
            <a:chOff x="1043608" y="1412776"/>
            <a:chExt cx="7064936" cy="4680520"/>
          </a:xfrm>
        </p:grpSpPr>
        <p:pic>
          <p:nvPicPr>
            <p:cNvPr id="31749" name="Picture 10" descr="C:\Users\liucf\AppData\Roaming\Tencent\Users\360662121\QQ\WinTemp\RichOle\FCLQC1$SI]70A_4RL5RI@ZJ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043608" y="1412776"/>
              <a:ext cx="7064936" cy="4608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50" name="矩形 13"/>
            <p:cNvSpPr>
              <a:spLocks noChangeArrowheads="1"/>
            </p:cNvSpPr>
            <p:nvPr/>
          </p:nvSpPr>
          <p:spPr bwMode="auto">
            <a:xfrm>
              <a:off x="1118038" y="5959913"/>
              <a:ext cx="285609" cy="133383"/>
            </a:xfrm>
            <a:prstGeom prst="rect">
              <a:avLst/>
            </a:prstGeom>
            <a:solidFill>
              <a:schemeClr val="bg1"/>
            </a:solidFill>
            <a:ln w="12700" cap="sq" algn="ctr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idx="1"/>
          </p:nvPr>
        </p:nvSpPr>
        <p:spPr>
          <a:xfrm>
            <a:off x="1241514" y="5258209"/>
            <a:ext cx="6956556" cy="8881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遵循费米分布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函数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n</a:t>
            </a:r>
            <a:r>
              <a:rPr lang="zh-CN" altLang="en-US" sz="2400" dirty="0"/>
              <a:t>型杂质掺杂水平很高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导带底附近的量子态基本被电子占据</a:t>
            </a:r>
            <a:endParaRPr lang="zh-CN" altLang="en-US" sz="2400" dirty="0"/>
          </a:p>
        </p:txBody>
      </p:sp>
      <p:sp>
        <p:nvSpPr>
          <p:cNvPr id="501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/>
          <a:p>
            <a:pPr algn="l"/>
            <a:fld id="{59723E9B-48F9-455D-ADC7-6FBB7AC55945}" type="slidenum">
              <a:rPr lang="zh-CN" altLang="en-US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769258" y="1839812"/>
          <a:ext cx="4424363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9" name="" r:id="rId1" imgW="53949600" imgH="21945600" progId="">
                  <p:embed/>
                </p:oleObj>
              </mc:Choice>
              <mc:Fallback>
                <p:oleObj name="" r:id="rId1" imgW="53949600" imgH="21945600" progId="">
                  <p:embed/>
                  <p:pic>
                    <p:nvPicPr>
                      <p:cNvPr id="0" name="图片 3788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9258" y="1839812"/>
                        <a:ext cx="4424363" cy="18002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327113" y="3576485"/>
            <a:ext cx="8870950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非简并半导体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简并半导体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endParaRPr lang="en-US" sz="2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0000"/>
              <a:buFont typeface="Wingdings" panose="05000000000000000000" pitchFamily="2" charset="2"/>
              <a:buChar char="n"/>
            </a:pPr>
            <a:endParaRPr lang="en-US" sz="2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83" name="Text Box 6"/>
          <p:cNvSpPr txBox="1">
            <a:spLocks noChangeArrowheads="1"/>
          </p:cNvSpPr>
          <p:nvPr/>
        </p:nvSpPr>
        <p:spPr bwMode="auto">
          <a:xfrm>
            <a:off x="769258" y="1146629"/>
            <a:ext cx="702491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型半导体</a:t>
            </a: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处于饱和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区时</a:t>
            </a: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zh-CN" alt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6351" y="268905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333399"/>
                </a:solidFill>
              </a:rPr>
              <a:t>简并半导体</a:t>
            </a:r>
            <a:endParaRPr lang="en-US" altLang="zh-CN" sz="3200" dirty="0">
              <a:solidFill>
                <a:srgbClr val="333399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91444" y="1608373"/>
            <a:ext cx="2706626" cy="2263103"/>
          </a:xfrm>
          <a:prstGeom prst="rect">
            <a:avLst/>
          </a:prstGeom>
        </p:spPr>
      </p:pic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2904088" y="3723042"/>
          <a:ext cx="3174726" cy="476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公式" r:id="rId4" imgW="36576000" imgH="5486400" progId="">
                  <p:embed/>
                </p:oleObj>
              </mc:Choice>
              <mc:Fallback>
                <p:oleObj name="公式" r:id="rId4" imgW="36576000" imgH="5486400" progId="">
                  <p:embed/>
                  <p:pic>
                    <p:nvPicPr>
                      <p:cNvPr id="0" name="图片 37889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4088" y="3723042"/>
                        <a:ext cx="3174726" cy="47663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2901570" y="4236552"/>
          <a:ext cx="3174726" cy="476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公式" r:id="rId6" imgW="36576000" imgH="5486400" progId="">
                  <p:embed/>
                </p:oleObj>
              </mc:Choice>
              <mc:Fallback>
                <p:oleObj name="公式" r:id="rId6" imgW="36576000" imgH="5486400" progId="">
                  <p:embed/>
                  <p:pic>
                    <p:nvPicPr>
                      <p:cNvPr id="0" name="图片 37890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01570" y="4236552"/>
                        <a:ext cx="3174726" cy="47663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1524000" y="4696407"/>
          <a:ext cx="11382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公式" r:id="rId8" imgW="13106400" imgH="5486400" progId="">
                  <p:embed/>
                </p:oleObj>
              </mc:Choice>
              <mc:Fallback>
                <p:oleObj name="公式" r:id="rId8" imgW="13106400" imgH="5486400" progId="">
                  <p:embed/>
                  <p:pic>
                    <p:nvPicPr>
                      <p:cNvPr id="0" name="图片 37891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24000" y="4696407"/>
                        <a:ext cx="1138238" cy="476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18" name="Picture 1" descr="C:\Users\liucf\AppData\Roaming\Tencent\Users\360662121\QQ\WinTemp\RichOle\RKK5[HF94I}UT1(PHB{NROA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8806" y="2204864"/>
            <a:ext cx="7920037" cy="179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282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27584" y="0"/>
            <a:ext cx="7793037" cy="89535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简并半导体</a:t>
            </a:r>
            <a:endParaRPr lang="zh-CN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AutoShape 2" descr="C:\Users\liucf\AppData\Roaming\Tencent\Users\360662121\QQ\WinTemp\RichOle\W55WBY~`W7]}7{7~RUK3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7331" name="AutoShape 3" descr="C:\Users\liucf\AppData\Roaming\Tencent\Users\360662121\QQ\WinTemp\RichOle\W55WBY~`W7]}7{7~RUK3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7"/>
          <p:cNvGrpSpPr/>
          <p:nvPr/>
        </p:nvGrpSpPr>
        <p:grpSpPr bwMode="auto">
          <a:xfrm>
            <a:off x="755650" y="1484313"/>
            <a:ext cx="7993063" cy="4608512"/>
            <a:chOff x="827584" y="1556792"/>
            <a:chExt cx="6742585" cy="3636791"/>
          </a:xfrm>
        </p:grpSpPr>
        <p:pic>
          <p:nvPicPr>
            <p:cNvPr id="227334" name="Picture 1" descr="C:\Users\liucf\AppData\Roaming\Tencent\Users\360662121\QQ\WinTemp\RichOle\W~_VI0@VLC@Q~O5]L74WA]Y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827584" y="1556792"/>
              <a:ext cx="6742585" cy="3068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7335" name="Picture 4" descr="C:\Users\liucf\AppData\Roaming\Tencent\Users\360662121\QQ\WinTemp\RichOle\VZD})R}4{AY%HW2HIFG2LYG.png"/>
            <p:cNvPicPr>
              <a:picLocks noChangeAspect="1" noChangeArrowheads="1"/>
            </p:cNvPicPr>
            <p:nvPr/>
          </p:nvPicPr>
          <p:blipFill>
            <a:blip r:embed="rId2" cstate="print"/>
            <a:srcRect l="41270"/>
            <a:stretch>
              <a:fillRect/>
            </a:stretch>
          </p:blipFill>
          <p:spPr bwMode="auto">
            <a:xfrm>
              <a:off x="2627784" y="4581128"/>
              <a:ext cx="2664296" cy="612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2733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5576" y="0"/>
            <a:ext cx="7793037" cy="89535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简并半导体的载流子浓度</a:t>
            </a:r>
            <a:endParaRPr lang="zh-CN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/>
          <a:p>
            <a:pPr algn="l"/>
            <a:fld id="{39791300-5F7B-45EE-AA47-FAB40B6E3EFC}" type="slidenum">
              <a:rPr lang="zh-CN" altLang="en-US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2230" name="Rectangle 2"/>
          <p:cNvSpPr>
            <a:spLocks noChangeArrowheads="1"/>
          </p:cNvSpPr>
          <p:nvPr/>
        </p:nvSpPr>
        <p:spPr bwMode="auto">
          <a:xfrm>
            <a:off x="3709988" y="32146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533400" y="1313543"/>
            <a:ext cx="51816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非简并： </a:t>
            </a:r>
            <a:endParaRPr lang="zh-CN" alt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33" name="Rectangle 5"/>
          <p:cNvSpPr>
            <a:spLocks noChangeArrowheads="1"/>
          </p:cNvSpPr>
          <p:nvPr/>
        </p:nvSpPr>
        <p:spPr bwMode="auto">
          <a:xfrm>
            <a:off x="4095750" y="32527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3318" name="Object 2"/>
          <p:cNvGraphicFramePr>
            <a:graphicFrameLocks noChangeAspect="1"/>
          </p:cNvGraphicFramePr>
          <p:nvPr/>
        </p:nvGraphicFramePr>
        <p:xfrm>
          <a:off x="615722" y="1925410"/>
          <a:ext cx="2466975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3" name="Equation" r:id="rId1" imgW="21640800" imgH="8839200" progId="">
                  <p:embed/>
                </p:oleObj>
              </mc:Choice>
              <mc:Fallback>
                <p:oleObj name="Equation" r:id="rId1" imgW="21640800" imgH="8839200" progId="">
                  <p:embed/>
                  <p:pic>
                    <p:nvPicPr>
                      <p:cNvPr id="0" name="图片 3891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5722" y="1925410"/>
                        <a:ext cx="2466975" cy="9699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Rectangle 7"/>
          <p:cNvSpPr>
            <a:spLocks noChangeArrowheads="1"/>
          </p:cNvSpPr>
          <p:nvPr/>
        </p:nvSpPr>
        <p:spPr bwMode="auto">
          <a:xfrm>
            <a:off x="3948113" y="32527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3320" name="Object 3"/>
          <p:cNvGraphicFramePr>
            <a:graphicFrameLocks noChangeAspect="1"/>
          </p:cNvGraphicFramePr>
          <p:nvPr/>
        </p:nvGraphicFramePr>
        <p:xfrm>
          <a:off x="1042080" y="2939822"/>
          <a:ext cx="3032125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Equation" r:id="rId3" imgW="28346400" imgH="8839200" progId="">
                  <p:embed/>
                </p:oleObj>
              </mc:Choice>
              <mc:Fallback>
                <p:oleObj name="Equation" r:id="rId3" imgW="28346400" imgH="8839200" progId="">
                  <p:embed/>
                  <p:pic>
                    <p:nvPicPr>
                      <p:cNvPr id="0" name="图片 3891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2080" y="2939822"/>
                        <a:ext cx="3032125" cy="9699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518887" y="4477658"/>
            <a:ext cx="398621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简并</a:t>
            </a:r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： </a:t>
            </a:r>
            <a:endParaRPr lang="zh-CN" alt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36" name="Rectangle 10"/>
          <p:cNvSpPr>
            <a:spLocks noChangeArrowheads="1"/>
          </p:cNvSpPr>
          <p:nvPr/>
        </p:nvSpPr>
        <p:spPr bwMode="auto">
          <a:xfrm>
            <a:off x="3948113" y="32051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3323" name="Object 4"/>
          <p:cNvGraphicFramePr>
            <a:graphicFrameLocks noChangeAspect="1"/>
          </p:cNvGraphicFramePr>
          <p:nvPr/>
        </p:nvGraphicFramePr>
        <p:xfrm>
          <a:off x="554719" y="4995636"/>
          <a:ext cx="3240088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" r:id="rId5" imgW="29870400" imgH="10668000" progId="">
                  <p:embed/>
                </p:oleObj>
              </mc:Choice>
              <mc:Fallback>
                <p:oleObj name="" r:id="rId5" imgW="29870400" imgH="10668000" progId="">
                  <p:embed/>
                  <p:pic>
                    <p:nvPicPr>
                      <p:cNvPr id="0" name="图片 3891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4719" y="4995636"/>
                        <a:ext cx="3240088" cy="1162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836351" y="268905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333399"/>
                </a:solidFill>
              </a:rPr>
              <a:t>简并</a:t>
            </a:r>
            <a:endParaRPr lang="en-US" altLang="zh-CN" sz="3200" dirty="0">
              <a:solidFill>
                <a:srgbClr val="333399"/>
              </a:solidFill>
            </a:endParaRPr>
          </a:p>
        </p:txBody>
      </p:sp>
      <p:pic>
        <p:nvPicPr>
          <p:cNvPr id="29794" name="Picture 9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83413" y="1273403"/>
            <a:ext cx="2880796" cy="209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95" name="Picture 9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3352" y="4001860"/>
            <a:ext cx="2867220" cy="200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  <p:bldP spid="13321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/>
          <a:p>
            <a:pPr algn="l"/>
            <a:fld id="{2A4C63CA-EDB4-4804-84B2-870134893A9D}" type="slidenum">
              <a:rPr lang="zh-CN" altLang="en-US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38806" y="1098551"/>
            <a:ext cx="5944279" cy="31085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-360045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rgbClr val="000000"/>
                </a:solidFill>
              </a:rPr>
              <a:t>非简并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indent="-360045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0000"/>
              <a:buFont typeface="Wingdings" panose="05000000000000000000" pitchFamily="2" charset="2"/>
              <a:buChar char="n"/>
            </a:pPr>
            <a:endParaRPr lang="en-US" sz="2800" dirty="0" smtClean="0">
              <a:solidFill>
                <a:srgbClr val="000000"/>
              </a:solidFill>
            </a:endParaRPr>
          </a:p>
          <a:p>
            <a:pPr indent="-360045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0000"/>
            </a:pPr>
            <a:r>
              <a:rPr lang="en-US" sz="2800" dirty="0" smtClean="0">
                <a:solidFill>
                  <a:srgbClr val="000000"/>
                </a:solidFill>
              </a:rPr>
              <a:t> </a:t>
            </a:r>
            <a:endParaRPr lang="en-US" sz="2800" dirty="0" smtClean="0">
              <a:solidFill>
                <a:srgbClr val="000000"/>
              </a:solidFill>
            </a:endParaRPr>
          </a:p>
          <a:p>
            <a:pPr indent="-360045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rgbClr val="000000"/>
                </a:solidFill>
              </a:rPr>
              <a:t>弱简并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indent="-360045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0000"/>
              <a:buFont typeface="Wingdings" panose="05000000000000000000" pitchFamily="2" charset="2"/>
              <a:buChar char="n"/>
            </a:pPr>
            <a:endParaRPr lang="en-US" sz="2800" dirty="0" smtClean="0">
              <a:solidFill>
                <a:srgbClr val="000000"/>
              </a:solidFill>
            </a:endParaRPr>
          </a:p>
          <a:p>
            <a:pPr indent="-360045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0000"/>
              <a:buFont typeface="Wingdings" panose="05000000000000000000" pitchFamily="2" charset="2"/>
              <a:buChar char="n"/>
            </a:pPr>
            <a:endParaRPr lang="en-US" sz="2800" dirty="0" smtClean="0">
              <a:solidFill>
                <a:srgbClr val="000000"/>
              </a:solidFill>
            </a:endParaRPr>
          </a:p>
          <a:p>
            <a:pPr indent="-360045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rgbClr val="000000"/>
                </a:solidFill>
              </a:rPr>
              <a:t>简并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75771" y="4572000"/>
            <a:ext cx="8498115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型半导体的简并条件</a:t>
            </a:r>
            <a:r>
              <a:rPr lang="zh-CN" altLang="en-US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：</a:t>
            </a:r>
            <a:endParaRPr lang="en-US" altLang="zh-CN" sz="28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0000"/>
              <a:buFont typeface="Wingdings" panose="05000000000000000000" pitchFamily="2" charset="2"/>
              <a:buChar char="n"/>
            </a:pPr>
            <a:endParaRPr lang="en-US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型半导体的简并条件</a:t>
            </a:r>
            <a:r>
              <a:rPr lang="zh-CN" altLang="en-US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：</a:t>
            </a:r>
            <a:endParaRPr lang="en-US" altLang="zh-CN" sz="28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6351" y="268905"/>
            <a:ext cx="19543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333399"/>
                </a:solidFill>
              </a:rPr>
              <a:t>简并条件 </a:t>
            </a:r>
            <a:endParaRPr lang="zh-CN" altLang="en-US" sz="3200" dirty="0">
              <a:solidFill>
                <a:srgbClr val="333399"/>
              </a:solidFill>
            </a:endParaRPr>
          </a:p>
        </p:txBody>
      </p:sp>
      <p:graphicFrame>
        <p:nvGraphicFramePr>
          <p:cNvPr id="140290" name="Object 2"/>
          <p:cNvGraphicFramePr>
            <a:graphicFrameLocks noChangeAspect="1"/>
          </p:cNvGraphicFramePr>
          <p:nvPr/>
        </p:nvGraphicFramePr>
        <p:xfrm>
          <a:off x="1765528" y="1748064"/>
          <a:ext cx="2196873" cy="507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" name="公式" r:id="rId1" imgW="23774400" imgH="5486400" progId="">
                  <p:embed/>
                </p:oleObj>
              </mc:Choice>
              <mc:Fallback>
                <p:oleObj name="公式" r:id="rId1" imgW="23774400" imgH="5486400" progId="">
                  <p:embed/>
                  <p:pic>
                    <p:nvPicPr>
                      <p:cNvPr id="0" name="图片 3993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5528" y="1748064"/>
                        <a:ext cx="2196873" cy="50731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1" name="Object 3"/>
          <p:cNvGraphicFramePr>
            <a:graphicFrameLocks noChangeAspect="1"/>
          </p:cNvGraphicFramePr>
          <p:nvPr/>
        </p:nvGraphicFramePr>
        <p:xfrm>
          <a:off x="1535113" y="3022600"/>
          <a:ext cx="26352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公式" r:id="rId3" imgW="28956000" imgH="5486400" progId="">
                  <p:embed/>
                </p:oleObj>
              </mc:Choice>
              <mc:Fallback>
                <p:oleObj name="公式" r:id="rId3" imgW="28956000" imgH="5486400" progId="">
                  <p:embed/>
                  <p:pic>
                    <p:nvPicPr>
                      <p:cNvPr id="0" name="图片 3993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5113" y="3022600"/>
                        <a:ext cx="2635250" cy="5000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2726192" y="3689804"/>
          <a:ext cx="1816779" cy="545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公式" r:id="rId5" imgW="18288000" imgH="5486400" progId="">
                  <p:embed/>
                </p:oleObj>
              </mc:Choice>
              <mc:Fallback>
                <p:oleObj name="公式" r:id="rId5" imgW="18288000" imgH="5486400" progId="">
                  <p:embed/>
                  <p:pic>
                    <p:nvPicPr>
                      <p:cNvPr id="0" name="图片 3993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26192" y="3689804"/>
                        <a:ext cx="1816779" cy="54552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3" name="Object 5"/>
          <p:cNvGraphicFramePr>
            <a:graphicFrameLocks noChangeAspect="1"/>
          </p:cNvGraphicFramePr>
          <p:nvPr/>
        </p:nvGraphicFramePr>
        <p:xfrm>
          <a:off x="4524828" y="4572000"/>
          <a:ext cx="1816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公式" r:id="rId7" imgW="18288000" imgH="5486400" progId="">
                  <p:embed/>
                </p:oleObj>
              </mc:Choice>
              <mc:Fallback>
                <p:oleObj name="公式" r:id="rId7" imgW="18288000" imgH="5486400" progId="">
                  <p:embed/>
                  <p:pic>
                    <p:nvPicPr>
                      <p:cNvPr id="0" name="图片 39939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24828" y="4572000"/>
                        <a:ext cx="1816100" cy="546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4" name="Object 6"/>
          <p:cNvGraphicFramePr>
            <a:graphicFrameLocks noChangeAspect="1"/>
          </p:cNvGraphicFramePr>
          <p:nvPr/>
        </p:nvGraphicFramePr>
        <p:xfrm>
          <a:off x="4542971" y="5331281"/>
          <a:ext cx="1816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公式" r:id="rId9" imgW="18288000" imgH="5486400" progId="">
                  <p:embed/>
                </p:oleObj>
              </mc:Choice>
              <mc:Fallback>
                <p:oleObj name="公式" r:id="rId9" imgW="18288000" imgH="5486400" progId="">
                  <p:embed/>
                  <p:pic>
                    <p:nvPicPr>
                      <p:cNvPr id="0" name="图片 39940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42971" y="5331281"/>
                        <a:ext cx="1816100" cy="546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1" cstate="print"/>
          <a:srcRect l="9030" t="9648" r="14050"/>
          <a:stretch>
            <a:fillRect/>
          </a:stretch>
        </p:blipFill>
        <p:spPr>
          <a:xfrm>
            <a:off x="4892526" y="1098551"/>
            <a:ext cx="3714414" cy="33448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/>
          <a:p>
            <a:pPr algn="l"/>
            <a:fld id="{41F6685E-6F94-4598-8E3C-64E660A52D3F}" type="slidenum">
              <a:rPr lang="zh-CN" altLang="en-US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4277" name="Rectangle 3"/>
          <p:cNvSpPr>
            <a:spLocks noChangeArrowheads="1"/>
          </p:cNvSpPr>
          <p:nvPr/>
        </p:nvSpPr>
        <p:spPr bwMode="auto">
          <a:xfrm>
            <a:off x="457199" y="4010488"/>
            <a:ext cx="381725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简并时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zh-CN" altLang="en-US" sz="2400" b="1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2365827" y="2851070"/>
          <a:ext cx="4328504" cy="1206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1" name="" r:id="rId1" imgW="42672000" imgH="11887200" progId="">
                  <p:embed/>
                </p:oleObj>
              </mc:Choice>
              <mc:Fallback>
                <p:oleObj name="" r:id="rId1" imgW="42672000" imgH="11887200" progId="">
                  <p:embed/>
                  <p:pic>
                    <p:nvPicPr>
                      <p:cNvPr id="0" name="图片 4096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5827" y="2851070"/>
                        <a:ext cx="4328504" cy="120678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726458" y="312308"/>
            <a:ext cx="6316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问题</a:t>
            </a:r>
            <a:r>
              <a:rPr lang="en-US" altLang="zh-CN" sz="2800" b="1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：杂质浓度有多高时发生简并？</a:t>
            </a:r>
            <a:endParaRPr lang="en-US" altLang="zh-CN" sz="2800" dirty="0">
              <a:solidFill>
                <a:srgbClr val="3333FF"/>
              </a:solidFill>
            </a:endParaRPr>
          </a:p>
        </p:txBody>
      </p:sp>
      <p:graphicFrame>
        <p:nvGraphicFramePr>
          <p:cNvPr id="31778" name="Object 34"/>
          <p:cNvGraphicFramePr>
            <a:graphicFrameLocks noChangeAspect="1"/>
          </p:cNvGraphicFramePr>
          <p:nvPr/>
        </p:nvGraphicFramePr>
        <p:xfrm>
          <a:off x="3063351" y="4488214"/>
          <a:ext cx="169703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name="公式" r:id="rId3" imgW="13106400" imgH="5486400" progId="">
                  <p:embed/>
                </p:oleObj>
              </mc:Choice>
              <mc:Fallback>
                <p:oleObj name="公式" r:id="rId3" imgW="13106400" imgH="5486400" progId="">
                  <p:embed/>
                  <p:pic>
                    <p:nvPicPr>
                      <p:cNvPr id="0" name="图片 4096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63351" y="4488214"/>
                        <a:ext cx="1697038" cy="711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0" name="Object 36"/>
          <p:cNvGraphicFramePr>
            <a:graphicFrameLocks noChangeAspect="1"/>
          </p:cNvGraphicFramePr>
          <p:nvPr/>
        </p:nvGraphicFramePr>
        <p:xfrm>
          <a:off x="4140785" y="2086766"/>
          <a:ext cx="1399003" cy="66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name="公式" r:id="rId5" imgW="11582400" imgH="5486400" progId="">
                  <p:embed/>
                </p:oleObj>
              </mc:Choice>
              <mc:Fallback>
                <p:oleObj name="公式" r:id="rId5" imgW="11582400" imgH="5486400" progId="">
                  <p:embed/>
                  <p:pic>
                    <p:nvPicPr>
                      <p:cNvPr id="0" name="图片 4096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40785" y="2086766"/>
                        <a:ext cx="1399003" cy="6647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7" y="1381633"/>
            <a:ext cx="637080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rgbClr val="333399"/>
                </a:solidFill>
                <a:latin typeface="Arial" panose="020B0604020202020204" pitchFamily="34" charset="0"/>
              </a:rPr>
              <a:t>以掺杂施主杂质的</a:t>
            </a:r>
            <a:r>
              <a:rPr lang="en-US" altLang="zh-CN" sz="2800" b="1" dirty="0" smtClean="0">
                <a:solidFill>
                  <a:srgbClr val="333399"/>
                </a:solidFill>
                <a:latin typeface="Arial" panose="020B0604020202020204" pitchFamily="34" charset="0"/>
              </a:rPr>
              <a:t>n</a:t>
            </a:r>
            <a:r>
              <a:rPr lang="zh-CN" altLang="en-US" sz="2800" b="1" dirty="0" smtClean="0">
                <a:solidFill>
                  <a:srgbClr val="333399"/>
                </a:solidFill>
                <a:latin typeface="Arial" panose="020B0604020202020204" pitchFamily="34" charset="0"/>
              </a:rPr>
              <a:t>型半导体为例</a:t>
            </a:r>
            <a:endParaRPr lang="zh-CN" altLang="en-US" sz="2800" b="1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  <p:bldP spid="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/>
          <a:p>
            <a:pPr algn="l"/>
            <a:fld id="{C6335D47-5317-4E0D-AC26-9CE9409F02CA}" type="slidenum">
              <a:rPr lang="zh-CN" altLang="en-US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1346200" y="1135742"/>
          <a:ext cx="6096000" cy="386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5" name="" r:id="rId1" imgW="51816000" imgH="32918400" progId="">
                  <p:embed/>
                </p:oleObj>
              </mc:Choice>
              <mc:Fallback>
                <p:oleObj name="" r:id="rId1" imgW="51816000" imgH="32918400" progId="">
                  <p:embed/>
                  <p:pic>
                    <p:nvPicPr>
                      <p:cNvPr id="0" name="图片 4198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46200" y="1135742"/>
                        <a:ext cx="6096000" cy="38687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836351" y="268905"/>
            <a:ext cx="3480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简并时的施主浓度</a:t>
            </a:r>
            <a:endParaRPr lang="en-US" altLang="zh-CN" sz="32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9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682489" y="3645024"/>
          <a:ext cx="37607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9" name="" r:id="rId1" imgW="37185600" imgH="12801600" progId="">
                  <p:embed/>
                </p:oleObj>
              </mc:Choice>
              <mc:Fallback>
                <p:oleObj name="" r:id="rId1" imgW="37185600" imgH="12801600" progId="">
                  <p:embed/>
                  <p:pic>
                    <p:nvPicPr>
                      <p:cNvPr id="0" name="图片 43008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2489" y="3645024"/>
                        <a:ext cx="3760788" cy="1295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/>
          <a:p>
            <a:pPr algn="l"/>
            <a:fld id="{ECB21107-CE8F-4F53-81C1-E138B32E860A}" type="slidenum">
              <a:rPr lang="zh-CN" altLang="en-US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5" name="Rectangle 3"/>
              <p:cNvSpPr>
                <a:spLocks noChangeArrowheads="1"/>
              </p:cNvSpPr>
              <p:nvPr/>
            </p:nvSpPr>
            <p:spPr bwMode="auto">
              <a:xfrm>
                <a:off x="683568" y="1347020"/>
                <a:ext cx="7010400" cy="15696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32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当：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solidFill>
                          <a:srgbClr val="000000"/>
                        </a:solidFill>
                        <a:latin typeface="Cambria Math" panose="02040503050406030204"/>
                      </a:rPr>
                      <m:t>𝐸</m:t>
                    </m:r>
                    <m:r>
                      <a:rPr lang="en-US" altLang="zh-CN" sz="3200" i="1" baseline="-30000" dirty="0">
                        <a:solidFill>
                          <a:srgbClr val="000000"/>
                        </a:solidFill>
                        <a:latin typeface="Cambria Math" panose="02040503050406030204"/>
                      </a:rPr>
                      <m:t>𝐹</m:t>
                    </m:r>
                    <m:r>
                      <a:rPr lang="en-US" altLang="zh-CN" sz="3200" i="1" dirty="0">
                        <a:solidFill>
                          <a:srgbClr val="000000"/>
                        </a:solidFill>
                        <a:latin typeface="Cambria Math" panose="02040503050406030204"/>
                      </a:rPr>
                      <m:t>=</m:t>
                    </m:r>
                    <m:sSub>
                      <m:sSubPr>
                        <m:ctrlPr>
                          <a:rPr lang="en-US" altLang="zh-CN" sz="32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32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zh-CN" altLang="en-US" sz="3200" i="1" dirty="0">
                        <a:solidFill>
                          <a:srgbClr val="000000"/>
                        </a:solidFill>
                        <a:latin typeface="Cambria Math" panose="02040503050406030204"/>
                      </a:rPr>
                      <m:t>，</m:t>
                    </m:r>
                  </m:oMath>
                </a14:m>
                <a:endParaRPr lang="en-US" altLang="zh-CN" sz="3200" i="1" dirty="0" smtClean="0">
                  <a:solidFill>
                    <a:srgbClr val="000000"/>
                  </a:solidFill>
                  <a:latin typeface="Cambria Math" panose="02040503050406030204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3200" i="1" dirty="0" smtClean="0">
                  <a:solidFill>
                    <a:srgbClr val="000000"/>
                  </a:solidFill>
                  <a:latin typeface="Cambria Math" panose="02040503050406030204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𝜉</m:t>
                      </m:r>
                      <m:r>
                        <a:rPr lang="en-US" altLang="zh-CN" sz="3200" i="1" dirty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3200" i="1" dirty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0</m:t>
                      </m:r>
                      <m:r>
                        <a:rPr lang="zh-CN" altLang="en-US" sz="3200" i="1" dirty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，</m:t>
                      </m:r>
                      <m:r>
                        <a:rPr lang="en-US" altLang="zh-CN" sz="3200" i="1" dirty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𝐹</m:t>
                      </m:r>
                      <m:r>
                        <a:rPr lang="en-US" altLang="zh-CN" sz="3200" i="1" baseline="-25000" dirty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1</m:t>
                      </m:r>
                      <m:r>
                        <a:rPr lang="en-US" altLang="zh-CN" sz="3200" i="1" baseline="-25000" dirty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/</m:t>
                      </m:r>
                      <m:r>
                        <a:rPr lang="en-US" altLang="zh-CN" sz="3200" i="1" baseline="-25000" dirty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2</m:t>
                      </m:r>
                      <m:r>
                        <a:rPr lang="en-US" altLang="zh-CN" sz="3200" b="1" i="1" dirty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 </m:t>
                      </m:r>
                      <m:r>
                        <a:rPr lang="en-US" altLang="zh-CN" sz="3200" i="1" dirty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(</m:t>
                      </m:r>
                      <m:r>
                        <a:rPr lang="en-US" altLang="zh-CN" sz="3200" i="1" dirty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0</m:t>
                      </m:r>
                      <m:r>
                        <a:rPr lang="en-US" altLang="zh-CN" sz="3200" i="1" dirty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)≈</m:t>
                      </m:r>
                      <m:r>
                        <a:rPr lang="en-US" altLang="zh-CN" sz="3200" i="1" dirty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0</m:t>
                      </m:r>
                      <m:r>
                        <a:rPr lang="en-US" altLang="zh-CN" sz="3200" i="1" dirty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.</m:t>
                      </m:r>
                      <m:r>
                        <a:rPr lang="en-US" altLang="zh-CN" sz="3200" i="1" dirty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6</m:t>
                      </m:r>
                    </m:oMath>
                  </m:oMathPara>
                </a14:m>
                <a:endParaRPr lang="en-US" altLang="zh-CN" sz="32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435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347020"/>
                <a:ext cx="7010400" cy="1569660"/>
              </a:xfrm>
              <a:prstGeom prst="rect">
                <a:avLst/>
              </a:prstGeom>
              <a:blipFill rotWithShape="1">
                <a:blip r:embed="rId3"/>
                <a:stretch>
                  <a:fillRect l="-4" t="-12" r="4" b="-1287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37" name="Text Box 5"/>
              <p:cNvSpPr txBox="1">
                <a:spLocks noChangeArrowheads="1"/>
              </p:cNvSpPr>
              <p:nvPr/>
            </p:nvSpPr>
            <p:spPr bwMode="auto">
              <a:xfrm>
                <a:off x="539552" y="5069604"/>
                <a:ext cx="2302040" cy="52322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𝑵</m:t>
                      </m:r>
                      <m:r>
                        <a:rPr lang="en-US" altLang="zh-CN" sz="2800" i="1" baseline="-25000" dirty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𝐷</m:t>
                      </m:r>
                      <m:r>
                        <a:rPr lang="en-US" altLang="zh-CN" sz="2800" i="1" dirty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≥</m:t>
                      </m:r>
                      <m:r>
                        <a:rPr lang="en-US" altLang="zh-CN" sz="2800" i="1" dirty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2</m:t>
                      </m:r>
                      <m:r>
                        <a:rPr lang="en-US" altLang="zh-CN" sz="2800" i="1" dirty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.</m:t>
                      </m:r>
                      <m:r>
                        <a:rPr lang="en-US" altLang="zh-CN" sz="2800" i="1" dirty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04</m:t>
                      </m:r>
                      <m:r>
                        <a:rPr lang="en-US" altLang="zh-CN" sz="2800" b="1" i="1" dirty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𝑵</m:t>
                      </m:r>
                      <m:r>
                        <a:rPr lang="en-US" altLang="zh-CN" sz="2800" i="1" baseline="-25000" dirty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𝐶</m:t>
                      </m:r>
                    </m:oMath>
                  </m:oMathPara>
                </a14:m>
                <a:endParaRPr lang="en-US" altLang="zh-CN" sz="28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437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5069604"/>
                <a:ext cx="2302040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19" t="-76" r="26" b="-3811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836351" y="268905"/>
            <a:ext cx="3480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简并时的施主浓度</a:t>
            </a:r>
            <a:endParaRPr lang="en-US" altLang="zh-CN" sz="3200" dirty="0">
              <a:solidFill>
                <a:srgbClr val="333399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 cstate="print"/>
          <a:srcRect t="52774" r="36833"/>
          <a:stretch>
            <a:fillRect/>
          </a:stretch>
        </p:blipFill>
        <p:spPr>
          <a:xfrm>
            <a:off x="3491880" y="1124744"/>
            <a:ext cx="2232248" cy="10982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nimBg="1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9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649288" y="896938"/>
          <a:ext cx="376078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3" name="公式" r:id="rId1" imgW="37185600" imgH="12801600" progId="">
                  <p:embed/>
                </p:oleObj>
              </mc:Choice>
              <mc:Fallback>
                <p:oleObj name="公式" r:id="rId1" imgW="37185600" imgH="12801600" progId="">
                  <p:embed/>
                  <p:pic>
                    <p:nvPicPr>
                      <p:cNvPr id="0" name="图片 44032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9288" y="896938"/>
                        <a:ext cx="3760787" cy="1295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/>
          <a:p>
            <a:pPr algn="l"/>
            <a:fld id="{ECB21107-CE8F-4F53-81C1-E138B32E860A}" type="slidenum">
              <a:rPr lang="zh-CN" altLang="en-US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191790"/>
            <a:ext cx="9144000" cy="3502949"/>
          </a:xfrm>
        </p:spPr>
        <p:txBody>
          <a:bodyPr/>
          <a:lstStyle/>
          <a:p>
            <a:r>
              <a:rPr lang="en-US" altLang="zh-CN" sz="2800" b="1" i="1" dirty="0" smtClean="0"/>
              <a:t>N</a:t>
            </a:r>
            <a:r>
              <a:rPr lang="en-US" altLang="zh-CN" sz="2800" i="1" baseline="-30000" dirty="0" smtClean="0"/>
              <a:t>D</a:t>
            </a:r>
            <a:r>
              <a:rPr lang="en-US" altLang="zh-CN" sz="2800" dirty="0" smtClean="0"/>
              <a:t> ~</a:t>
            </a:r>
            <a:r>
              <a:rPr lang="en-US" altLang="zh-CN" sz="2800" i="1" dirty="0" smtClean="0"/>
              <a:t> </a:t>
            </a:r>
            <a:r>
              <a:rPr lang="en-US" altLang="zh-CN" sz="2800" b="1" i="1" dirty="0" smtClean="0"/>
              <a:t>N</a:t>
            </a:r>
            <a:r>
              <a:rPr lang="en-US" altLang="zh-CN" sz="2800" i="1" baseline="-30000" dirty="0" smtClean="0"/>
              <a:t>C</a:t>
            </a:r>
            <a:r>
              <a:rPr lang="zh-CN" altLang="en-US" sz="2800" dirty="0">
                <a:latin typeface="宋体" panose="02010600030101010101" pitchFamily="2" charset="-122"/>
              </a:rPr>
              <a:t>至少处于同一数量级</a:t>
            </a:r>
            <a:endParaRPr lang="zh-CN" altLang="en-US" sz="2800" dirty="0" smtClean="0"/>
          </a:p>
          <a:p>
            <a:r>
              <a:rPr lang="zh-CN" altLang="en-US" sz="2800" dirty="0" smtClean="0">
                <a:latin typeface="宋体" panose="02010600030101010101" pitchFamily="2" charset="-122"/>
              </a:rPr>
              <a:t>杂质电离能</a:t>
            </a:r>
            <a:r>
              <a:rPr lang="el-GR" altLang="zh-CN" sz="2800" dirty="0">
                <a:ea typeface="宋体" panose="02010600030101010101" pitchFamily="2" charset="-122"/>
              </a:rPr>
              <a:t>Δ</a:t>
            </a:r>
            <a:r>
              <a:rPr lang="en-US" altLang="zh-CN" sz="2800" dirty="0">
                <a:ea typeface="宋体" panose="02010600030101010101" pitchFamily="2" charset="-122"/>
              </a:rPr>
              <a:t>E</a:t>
            </a:r>
            <a:r>
              <a:rPr lang="en-US" altLang="zh-CN" sz="2800" baseline="-25000" dirty="0">
                <a:ea typeface="宋体" panose="02010600030101010101" pitchFamily="2" charset="-122"/>
              </a:rPr>
              <a:t>D</a:t>
            </a:r>
            <a:r>
              <a:rPr lang="zh-CN" altLang="en-US" sz="2800" dirty="0" smtClean="0">
                <a:latin typeface="宋体" panose="02010600030101010101" pitchFamily="2" charset="-122"/>
              </a:rPr>
              <a:t>越</a:t>
            </a:r>
            <a:r>
              <a:rPr lang="zh-CN" altLang="en-US" sz="2800" dirty="0">
                <a:latin typeface="宋体" panose="02010600030101010101" pitchFamily="2" charset="-122"/>
              </a:rPr>
              <a:t>小，则</a:t>
            </a:r>
            <a:r>
              <a:rPr lang="zh-CN" altLang="en-US" sz="2800" dirty="0" smtClean="0">
                <a:latin typeface="宋体" panose="02010600030101010101" pitchFamily="2" charset="-122"/>
              </a:rPr>
              <a:t>杂质浓度</a:t>
            </a:r>
            <a:r>
              <a:rPr lang="en-US" altLang="zh-CN" sz="2800" dirty="0" smtClean="0"/>
              <a:t>N</a:t>
            </a:r>
            <a:r>
              <a:rPr lang="en-US" altLang="zh-CN" sz="2800" baseline="-25000" dirty="0" smtClean="0"/>
              <a:t>D</a:t>
            </a:r>
            <a:r>
              <a:rPr lang="zh-CN" altLang="en-US" sz="2800" dirty="0" smtClean="0">
                <a:latin typeface="宋体" panose="02010600030101010101" pitchFamily="2" charset="-122"/>
              </a:rPr>
              <a:t>较小</a:t>
            </a:r>
            <a:r>
              <a:rPr lang="zh-CN" altLang="en-US" sz="2800" dirty="0">
                <a:latin typeface="宋体" panose="02010600030101010101" pitchFamily="2" charset="-122"/>
              </a:rPr>
              <a:t>时发生简并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r>
              <a:rPr lang="zh-CN" altLang="en-US" sz="2800" dirty="0" smtClean="0">
                <a:latin typeface="宋体" panose="02010600030101010101" pitchFamily="2" charset="-122"/>
              </a:rPr>
              <a:t>杂质浓度</a:t>
            </a:r>
            <a:r>
              <a:rPr lang="en-US" altLang="zh-CN" sz="2800" dirty="0"/>
              <a:t>N</a:t>
            </a:r>
            <a:r>
              <a:rPr lang="en-US" altLang="zh-CN" sz="2800" baseline="-25000" dirty="0"/>
              <a:t>D</a:t>
            </a:r>
            <a:r>
              <a:rPr lang="zh-CN" altLang="en-US" sz="2800" dirty="0" smtClean="0">
                <a:latin typeface="宋体" panose="02010600030101010101" pitchFamily="2" charset="-122"/>
              </a:rPr>
              <a:t>越</a:t>
            </a:r>
            <a:r>
              <a:rPr lang="zh-CN" altLang="en-US" sz="2800" dirty="0">
                <a:latin typeface="宋体" panose="02010600030101010101" pitchFamily="2" charset="-122"/>
              </a:rPr>
              <a:t>大，发生简并的温度范围越宽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altLang="zh-CN" sz="2800" dirty="0">
                <a:latin typeface="宋体" panose="02010600030101010101" pitchFamily="2" charset="-122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</a:rPr>
              <a:t>型半导体，简并时</a:t>
            </a:r>
            <a:r>
              <a:rPr lang="zh-CN" altLang="en-US" sz="2800" dirty="0" smtClean="0">
                <a:latin typeface="宋体" panose="02010600030101010101" pitchFamily="2" charset="-122"/>
              </a:rPr>
              <a:t>杂质浓度 </a:t>
            </a:r>
            <a:r>
              <a:rPr lang="en-US" altLang="zh-CN" sz="2800" dirty="0" smtClean="0"/>
              <a:t>N</a:t>
            </a:r>
            <a:r>
              <a:rPr lang="en-US" altLang="zh-CN" sz="2800" baseline="-25000" dirty="0" smtClean="0"/>
              <a:t>A</a:t>
            </a:r>
            <a:r>
              <a:rPr lang="zh-CN" altLang="en-US" sz="2800" dirty="0" smtClean="0"/>
              <a:t>≥</a:t>
            </a:r>
            <a:r>
              <a:rPr lang="en-US" altLang="zh-CN" sz="2800" dirty="0" smtClean="0"/>
              <a:t>N</a:t>
            </a:r>
            <a:r>
              <a:rPr lang="en-US" altLang="zh-CN" sz="2800" baseline="-25000" dirty="0" smtClean="0"/>
              <a:t>V</a:t>
            </a:r>
            <a:endParaRPr lang="en-US" altLang="zh-CN" sz="2800" baseline="-25000" dirty="0" smtClean="0"/>
          </a:p>
          <a:p>
            <a:pPr eaLnBrk="1" hangingPunct="1"/>
            <a:r>
              <a:rPr lang="zh-CN" altLang="en-US" sz="2800" dirty="0" smtClean="0">
                <a:latin typeface="宋体" panose="02010600030101010101" pitchFamily="2" charset="-122"/>
              </a:rPr>
              <a:t>当杂质浓度</a:t>
            </a:r>
            <a:r>
              <a:rPr lang="en-US" altLang="zh-CN" sz="2800" dirty="0"/>
              <a:t>N</a:t>
            </a:r>
            <a:r>
              <a:rPr lang="en-US" altLang="zh-CN" sz="2800" baseline="-25000" dirty="0"/>
              <a:t>D</a:t>
            </a:r>
            <a:r>
              <a:rPr lang="zh-CN" altLang="en-US" sz="2800" dirty="0" smtClean="0">
                <a:latin typeface="宋体" panose="02010600030101010101" pitchFamily="2" charset="-122"/>
              </a:rPr>
              <a:t>超过</a:t>
            </a:r>
            <a:r>
              <a:rPr lang="zh-CN" altLang="en-US" sz="2800" dirty="0">
                <a:latin typeface="宋体" panose="02010600030101010101" pitchFamily="2" charset="-122"/>
              </a:rPr>
              <a:t>一定数量后，载流子开始简并化</a:t>
            </a:r>
            <a:r>
              <a:rPr lang="zh-CN" altLang="en-US" sz="2800" dirty="0" smtClean="0">
                <a:latin typeface="宋体" panose="02010600030101010101" pitchFamily="2" charset="-122"/>
              </a:rPr>
              <a:t>的</a:t>
            </a:r>
            <a:r>
              <a:rPr lang="zh-CN" altLang="en-US" sz="2800" dirty="0">
                <a:latin typeface="宋体" panose="02010600030101010101" pitchFamily="2" charset="-122"/>
              </a:rPr>
              <a:t>现象</a:t>
            </a:r>
            <a:r>
              <a:rPr lang="zh-CN" altLang="en-US" sz="2800" dirty="0" smtClean="0">
                <a:latin typeface="宋体" panose="02010600030101010101" pitchFamily="2" charset="-122"/>
              </a:rPr>
              <a:t>称为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重</a:t>
            </a: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掺杂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dirty="0" smtClean="0">
                <a:latin typeface="宋体" panose="02010600030101010101" pitchFamily="2" charset="-122"/>
              </a:rPr>
              <a:t>这种半导体称为</a:t>
            </a: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简并半导体。 </a:t>
            </a:r>
            <a:endParaRPr lang="zh-CN" altLang="en-US" sz="28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4876800" y="1143000"/>
            <a:ext cx="1995487" cy="588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i="1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en-US" altLang="zh-CN" sz="28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≥2.04</a:t>
            </a:r>
            <a:r>
              <a:rPr lang="en-US" altLang="zh-CN" sz="2800" b="1" i="1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en-US" altLang="zh-CN" sz="28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6351" y="268905"/>
            <a:ext cx="3480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简并时的施主浓度</a:t>
            </a:r>
            <a:endParaRPr lang="en-US" altLang="zh-CN" sz="3200" dirty="0">
              <a:solidFill>
                <a:srgbClr val="333399"/>
              </a:solidFill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735931" y="3613314"/>
          <a:ext cx="5672137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" name="公式" r:id="rId3" imgW="56083200" imgH="11887200" progId="">
                  <p:embed/>
                </p:oleObj>
              </mc:Choice>
              <mc:Fallback>
                <p:oleObj name="公式" r:id="rId3" imgW="56083200" imgH="11887200" progId="">
                  <p:embed/>
                  <p:pic>
                    <p:nvPicPr>
                      <p:cNvPr id="0" name="图片 4403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5931" y="3613314"/>
                        <a:ext cx="5672137" cy="12033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825" name="Picture 1" descr="C:\Users\liucf\AppData\Roaming\Tencent\Users\360662121\QQ\WinTemp\RichOle\$2FWW@0XCH0X$K8ZKKZE6_7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5650" y="1484313"/>
            <a:ext cx="8007350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03350" y="5516563"/>
            <a:ext cx="6624638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</a:rPr>
              <a:t>在室温下，简并半导体中的</a:t>
            </a:r>
            <a:r>
              <a:rPr lang="zh-CN" altLang="en-US" sz="2000">
                <a:solidFill>
                  <a:srgbClr val="FF0000"/>
                </a:solidFill>
              </a:rPr>
              <a:t>杂质只有很少一部分电离</a:t>
            </a:r>
            <a:r>
              <a:rPr lang="zh-CN" altLang="en-US" sz="2000">
                <a:solidFill>
                  <a:srgbClr val="000000"/>
                </a:solidFill>
              </a:rPr>
              <a:t>。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16691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/>
              <a:t>简并化条件</a:t>
            </a:r>
            <a:endParaRPr lang="zh-CN" altLang="en-US" sz="40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95425" y="4221163"/>
            <a:ext cx="6840538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5842" name="对象 6"/>
          <p:cNvGraphicFramePr>
            <a:graphicFrameLocks noChangeAspect="1"/>
          </p:cNvGraphicFramePr>
          <p:nvPr/>
        </p:nvGraphicFramePr>
        <p:xfrm>
          <a:off x="3492500" y="1557338"/>
          <a:ext cx="252095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2" imgW="22250400" imgH="8839200" progId="">
                  <p:embed/>
                </p:oleObj>
              </mc:Choice>
              <mc:Fallback>
                <p:oleObj name="Equation" r:id="rId2" imgW="22250400" imgH="88392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92500" y="1557338"/>
                        <a:ext cx="2520950" cy="10017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对象 7"/>
          <p:cNvGraphicFramePr>
            <a:graphicFrameLocks noChangeAspect="1"/>
          </p:cNvGraphicFramePr>
          <p:nvPr/>
        </p:nvGraphicFramePr>
        <p:xfrm>
          <a:off x="3419475" y="2781300"/>
          <a:ext cx="24511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21640800" imgH="8839200" progId="">
                  <p:embed/>
                </p:oleObj>
              </mc:Choice>
              <mc:Fallback>
                <p:oleObj name="Equation" r:id="rId4" imgW="21640800" imgH="8839200" progId="">
                  <p:embed/>
                  <p:pic>
                    <p:nvPicPr>
                      <p:cNvPr id="0" name="图片 3073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19475" y="2781300"/>
                        <a:ext cx="2451100" cy="10017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15616" y="-531440"/>
            <a:ext cx="7793037" cy="1462087"/>
          </a:xfrm>
        </p:spPr>
        <p:txBody>
          <a:bodyPr/>
          <a:lstStyle/>
          <a:p>
            <a:pPr eaLnBrk="1" hangingPunct="1"/>
            <a:r>
              <a:rPr lang="zh-CN" altLang="en-US" sz="3200" b="1" dirty="0" smtClean="0"/>
              <a:t>能带中的载流子浓度</a:t>
            </a:r>
            <a:endParaRPr lang="zh-CN" alt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0" name="Text Box 6"/>
          <p:cNvSpPr>
            <a:spLocks noGrp="1" noChangeArrowheads="1"/>
          </p:cNvSpPr>
          <p:nvPr>
            <p:ph type="title"/>
          </p:nvPr>
        </p:nvSpPr>
        <p:spPr>
          <a:xfrm>
            <a:off x="875167" y="58056"/>
            <a:ext cx="7793037" cy="895350"/>
          </a:xfrm>
          <a:noFill/>
        </p:spPr>
        <p:txBody>
          <a:bodyPr/>
          <a:lstStyle/>
          <a:p>
            <a:r>
              <a:rPr lang="zh-CN" altLang="en-US" sz="3200" b="1" dirty="0"/>
              <a:t>低温载流子冻析效应</a:t>
            </a:r>
            <a:endParaRPr lang="zh-CN" altLang="en-US" sz="3200" dirty="0" smtClean="0"/>
          </a:p>
        </p:txBody>
      </p:sp>
      <p:sp>
        <p:nvSpPr>
          <p:cNvPr id="5734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/>
          <a:p>
            <a:pPr algn="l"/>
            <a:fld id="{54C36883-8B14-4DE1-8CB9-7DF2969DB764}" type="slidenum">
              <a:rPr lang="zh-CN" altLang="en-US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4780558" y="2275965"/>
          <a:ext cx="272415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7" name="Equation" r:id="rId1" imgW="24688800" imgH="12496800" progId="">
                  <p:embed/>
                </p:oleObj>
              </mc:Choice>
              <mc:Fallback>
                <p:oleObj name="Equation" r:id="rId1" imgW="24688800" imgH="12496800" progId="">
                  <p:embed/>
                  <p:pic>
                    <p:nvPicPr>
                      <p:cNvPr id="0" name="图片 4505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80558" y="2275965"/>
                        <a:ext cx="2724150" cy="1377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542130" y="1045644"/>
            <a:ext cx="8686801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简并时，杂质没有充分</a:t>
            </a:r>
            <a:r>
              <a:rPr lang="zh-CN" altLang="en-US" sz="2400" b="1" dirty="0" smtClean="0">
                <a:solidFill>
                  <a:srgbClr val="003366"/>
                </a:solidFill>
                <a:latin typeface="Times New Roman" panose="02020603050405020304" pitchFamily="18" charset="0"/>
              </a:rPr>
              <a:t>电离；</a:t>
            </a:r>
            <a:endParaRPr lang="en-US" altLang="zh-CN" sz="2400" b="1" dirty="0" smtClean="0">
              <a:solidFill>
                <a:srgbClr val="003366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低温</a:t>
            </a:r>
            <a:r>
              <a:rPr lang="zh-CN" altLang="en-US" sz="2400" b="1" dirty="0" smtClean="0">
                <a:solidFill>
                  <a:srgbClr val="003366"/>
                </a:solidFill>
                <a:latin typeface="Times New Roman" panose="02020603050405020304" pitchFamily="18" charset="0"/>
              </a:rPr>
              <a:t>时杂质只有部分电离，尚有部分载流子被冻析在杂质能级上，对导电没有贡献，这种现象称为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低温载流子冻析效应</a:t>
            </a:r>
            <a:r>
              <a:rPr lang="zh-CN" altLang="en-US" sz="2400" b="1" dirty="0" smtClean="0">
                <a:solidFill>
                  <a:srgbClr val="003366"/>
                </a:solidFill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499382" y="3683907"/>
            <a:ext cx="126669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简并时</a:t>
            </a:r>
            <a:endParaRPr lang="zh-CN" altLang="en-US" sz="2800" b="1" dirty="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093252" y="2361236"/>
          <a:ext cx="2703512" cy="152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公式" r:id="rId3" imgW="28651200" imgH="16154400" progId="">
                  <p:embed/>
                </p:oleObj>
              </mc:Choice>
              <mc:Fallback>
                <p:oleObj name="公式" r:id="rId3" imgW="28651200" imgH="16154400" progId="">
                  <p:embed/>
                  <p:pic>
                    <p:nvPicPr>
                      <p:cNvPr id="0" name="图片 4505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3252" y="2361236"/>
                        <a:ext cx="2703512" cy="1525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6"/>
          <p:cNvGraphicFramePr>
            <a:graphicFrameLocks noChangeAspect="1"/>
          </p:cNvGraphicFramePr>
          <p:nvPr/>
        </p:nvGraphicFramePr>
        <p:xfrm>
          <a:off x="875167" y="5331773"/>
          <a:ext cx="1409889" cy="669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name="公式" r:id="rId5" imgW="11582400" imgH="5486400" progId="">
                  <p:embed/>
                </p:oleObj>
              </mc:Choice>
              <mc:Fallback>
                <p:oleObj name="公式" r:id="rId5" imgW="11582400" imgH="5486400" progId="">
                  <p:embed/>
                  <p:pic>
                    <p:nvPicPr>
                      <p:cNvPr id="0" name="图片 4505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5167" y="5331773"/>
                        <a:ext cx="1409889" cy="66988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875167" y="4232169"/>
          <a:ext cx="2965750" cy="1063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Equation" r:id="rId7" imgW="29870400" imgH="10668000" progId="">
                  <p:embed/>
                </p:oleObj>
              </mc:Choice>
              <mc:Fallback>
                <p:oleObj name="Equation" r:id="rId7" imgW="29870400" imgH="10668000" progId="">
                  <p:embed/>
                  <p:pic>
                    <p:nvPicPr>
                      <p:cNvPr id="0" name="图片 45059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5167" y="4232169"/>
                        <a:ext cx="2965750" cy="106351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4352925" y="4179621"/>
          <a:ext cx="3943212" cy="1031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Equation" r:id="rId9" imgW="39624000" imgH="10363200" progId="">
                  <p:embed/>
                </p:oleObj>
              </mc:Choice>
              <mc:Fallback>
                <p:oleObj name="Equation" r:id="rId9" imgW="39624000" imgH="10363200" progId="">
                  <p:embed/>
                  <p:pic>
                    <p:nvPicPr>
                      <p:cNvPr id="0" name="图片 45060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52925" y="4179621"/>
                        <a:ext cx="3943212" cy="103159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6"/>
          <p:cNvGraphicFramePr>
            <a:graphicFrameLocks noChangeAspect="1"/>
          </p:cNvGraphicFramePr>
          <p:nvPr/>
        </p:nvGraphicFramePr>
        <p:xfrm>
          <a:off x="3367087" y="5527675"/>
          <a:ext cx="985838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公式" r:id="rId11" imgW="7620000" imgH="4876800" progId="">
                  <p:embed/>
                </p:oleObj>
              </mc:Choice>
              <mc:Fallback>
                <p:oleObj name="公式" r:id="rId11" imgW="7620000" imgH="4876800" progId="">
                  <p:embed/>
                  <p:pic>
                    <p:nvPicPr>
                      <p:cNvPr id="0" name="图片 45061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67087" y="5527675"/>
                        <a:ext cx="985838" cy="6334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6"/>
          <p:cNvGraphicFramePr>
            <a:graphicFrameLocks noChangeAspect="1"/>
          </p:cNvGraphicFramePr>
          <p:nvPr/>
        </p:nvGraphicFramePr>
        <p:xfrm>
          <a:off x="4635852" y="5527675"/>
          <a:ext cx="10652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公式" r:id="rId13" imgW="8229600" imgH="5181600" progId="">
                  <p:embed/>
                </p:oleObj>
              </mc:Choice>
              <mc:Fallback>
                <p:oleObj name="公式" r:id="rId13" imgW="8229600" imgH="5181600" progId="">
                  <p:embed/>
                  <p:pic>
                    <p:nvPicPr>
                      <p:cNvPr id="0" name="图片 45062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35852" y="5527675"/>
                        <a:ext cx="1065213" cy="673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60"/>
          <p:cNvSpPr>
            <a:spLocks noChangeArrowheads="1"/>
          </p:cNvSpPr>
          <p:nvPr/>
        </p:nvSpPr>
        <p:spPr bwMode="auto">
          <a:xfrm>
            <a:off x="381000" y="609600"/>
            <a:ext cx="7200900" cy="639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6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58375" name="Rectangle 61"/>
          <p:cNvSpPr>
            <a:spLocks noChangeArrowheads="1"/>
          </p:cNvSpPr>
          <p:nvPr/>
        </p:nvSpPr>
        <p:spPr bwMode="auto">
          <a:xfrm>
            <a:off x="749528" y="235857"/>
            <a:ext cx="7015616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禁带变窄</a:t>
            </a:r>
            <a:r>
              <a:rPr lang="zh-CN" altLang="en-US" sz="3600" b="1" dirty="0" smtClean="0">
                <a:solidFill>
                  <a:srgbClr val="003366"/>
                </a:solidFill>
                <a:latin typeface="Times New Roman" panose="02020603050405020304" pitchFamily="18" charset="0"/>
              </a:rPr>
              <a:t>效应</a:t>
            </a:r>
            <a:endParaRPr lang="zh-CN" altLang="en-US" sz="3600" b="1" dirty="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518" name="Rectangle 62"/>
              <p:cNvSpPr>
                <a:spLocks noChangeArrowheads="1"/>
              </p:cNvSpPr>
              <p:nvPr/>
            </p:nvSpPr>
            <p:spPr bwMode="auto">
              <a:xfrm>
                <a:off x="1322672" y="5507085"/>
                <a:ext cx="7193909" cy="46166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△</m:t>
                      </m:r>
                      <m:r>
                        <a:rPr lang="en-US" altLang="zh-CN" sz="2400" i="1" dirty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𝐸</m:t>
                      </m:r>
                      <m:r>
                        <a:rPr lang="en-US" altLang="zh-CN" sz="2400" i="1" baseline="-30000" dirty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𝐷</m:t>
                      </m:r>
                      <m:r>
                        <a:rPr lang="en-US" altLang="zh-CN" sz="2400" i="1" dirty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→</m:t>
                      </m:r>
                      <m:r>
                        <a:rPr lang="en-US" altLang="zh-CN" sz="2400" i="1" dirty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0</m:t>
                      </m:r>
                      <m:r>
                        <a:rPr lang="zh-CN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（载流子冻析效应不再明显）</m:t>
                      </m:r>
                      <m:r>
                        <a:rPr lang="zh-CN" altLang="en-US" sz="2400" i="1" dirty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，</m:t>
                      </m:r>
                      <m:r>
                        <a:rPr lang="en-US" altLang="zh-CN" sz="2400" i="1" dirty="0" err="1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𝐸</m:t>
                      </m:r>
                      <m:r>
                        <a:rPr lang="en-US" altLang="zh-CN" sz="2400" i="1" baseline="-30000" dirty="0" err="1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𝑔</m:t>
                      </m:r>
                      <m:r>
                        <a:rPr lang="en-US" altLang="zh-CN" sz="2400" i="1" dirty="0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→ </m:t>
                      </m:r>
                      <m:r>
                        <a:rPr lang="en-US" altLang="zh-CN" sz="2400" i="1" dirty="0" err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𝐸</m:t>
                      </m:r>
                      <m:r>
                        <a:rPr lang="en-US" altLang="zh-CN" sz="2400" i="1" baseline="-30000" dirty="0" err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𝑔</m:t>
                      </m:r>
                      <m:r>
                        <a:rPr lang="zh-CN" altLang="en-US" sz="2400" i="1" baseline="30000" dirty="0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＇</m:t>
                      </m:r>
                      <m:r>
                        <a:rPr lang="zh-CN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 </m:t>
                      </m:r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518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2672" y="5507085"/>
                <a:ext cx="7193909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8" t="-6681" r="8" b="83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377" name="Rectangle 63"/>
          <p:cNvSpPr>
            <a:spLocks noChangeArrowheads="1"/>
          </p:cNvSpPr>
          <p:nvPr/>
        </p:nvSpPr>
        <p:spPr bwMode="auto">
          <a:xfrm>
            <a:off x="540859" y="5494511"/>
            <a:ext cx="134993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简并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83789" y="1137719"/>
            <a:ext cx="4825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>
                <a:solidFill>
                  <a:srgbClr val="003366"/>
                </a:solidFill>
                <a:latin typeface="Times New Roman" panose="02020603050405020304" pitchFamily="18" charset="0"/>
              </a:rPr>
              <a:t>简并</a:t>
            </a:r>
            <a:r>
              <a:rPr lang="zh-CN" altLang="zh-CN" sz="2400" b="1" dirty="0">
                <a:solidFill>
                  <a:srgbClr val="003366"/>
                </a:solidFill>
                <a:latin typeface="Times New Roman" panose="02020603050405020304" pitchFamily="18" charset="0"/>
              </a:rPr>
              <a:t>时，形成</a:t>
            </a:r>
            <a:r>
              <a:rPr lang="zh-CN" altLang="zh-CN" sz="2400" b="1" dirty="0" smtClean="0">
                <a:solidFill>
                  <a:srgbClr val="003366"/>
                </a:solidFill>
                <a:latin typeface="Times New Roman" panose="02020603050405020304" pitchFamily="18" charset="0"/>
              </a:rPr>
              <a:t>杂质带</a:t>
            </a:r>
            <a:r>
              <a:rPr lang="zh-CN" altLang="en-US" sz="2400" b="1" dirty="0" smtClean="0">
                <a:solidFill>
                  <a:srgbClr val="003366"/>
                </a:solidFill>
                <a:latin typeface="Times New Roman" panose="02020603050405020304" pitchFamily="18" charset="0"/>
              </a:rPr>
              <a:t>，杂质带导电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grpSp>
        <p:nvGrpSpPr>
          <p:cNvPr id="2" name="Group 2"/>
          <p:cNvGrpSpPr/>
          <p:nvPr/>
        </p:nvGrpSpPr>
        <p:grpSpPr bwMode="auto">
          <a:xfrm>
            <a:off x="971600" y="1649250"/>
            <a:ext cx="7224712" cy="3798888"/>
            <a:chOff x="164" y="191"/>
            <a:chExt cx="4551" cy="2393"/>
          </a:xfrm>
        </p:grpSpPr>
        <p:grpSp>
          <p:nvGrpSpPr>
            <p:cNvPr id="3" name="Group 3"/>
            <p:cNvGrpSpPr/>
            <p:nvPr/>
          </p:nvGrpSpPr>
          <p:grpSpPr bwMode="auto">
            <a:xfrm>
              <a:off x="164" y="191"/>
              <a:ext cx="4253" cy="2393"/>
              <a:chOff x="184" y="221"/>
              <a:chExt cx="4761" cy="2767"/>
            </a:xfrm>
          </p:grpSpPr>
          <p:sp>
            <p:nvSpPr>
              <p:cNvPr id="72" name="Rectangle 4"/>
              <p:cNvSpPr>
                <a:spLocks noChangeArrowheads="1"/>
              </p:cNvSpPr>
              <p:nvPr/>
            </p:nvSpPr>
            <p:spPr bwMode="auto">
              <a:xfrm>
                <a:off x="184" y="221"/>
                <a:ext cx="4761" cy="266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solidFill>
                    <a:srgbClr val="0000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" name="Line 5"/>
              <p:cNvSpPr>
                <a:spLocks noChangeShapeType="1"/>
              </p:cNvSpPr>
              <p:nvPr/>
            </p:nvSpPr>
            <p:spPr bwMode="auto">
              <a:xfrm flipV="1">
                <a:off x="228" y="1730"/>
                <a:ext cx="17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Line 6"/>
              <p:cNvSpPr>
                <a:spLocks noChangeShapeType="1"/>
              </p:cNvSpPr>
              <p:nvPr/>
            </p:nvSpPr>
            <p:spPr bwMode="auto">
              <a:xfrm flipH="1" flipV="1">
                <a:off x="432" y="221"/>
                <a:ext cx="0" cy="27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未知"/>
              <p:cNvSpPr/>
              <p:nvPr/>
            </p:nvSpPr>
            <p:spPr bwMode="auto">
              <a:xfrm>
                <a:off x="472" y="245"/>
                <a:ext cx="480" cy="816"/>
              </a:xfrm>
              <a:custGeom>
                <a:avLst/>
                <a:gdLst>
                  <a:gd name="T0" fmla="*/ 0 w 480"/>
                  <a:gd name="T1" fmla="*/ 816 h 816"/>
                  <a:gd name="T2" fmla="*/ 336 w 480"/>
                  <a:gd name="T3" fmla="*/ 624 h 816"/>
                  <a:gd name="T4" fmla="*/ 480 w 480"/>
                  <a:gd name="T5" fmla="*/ 0 h 81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80" h="816">
                    <a:moveTo>
                      <a:pt x="0" y="816"/>
                    </a:moveTo>
                    <a:cubicBezTo>
                      <a:pt x="128" y="788"/>
                      <a:pt x="256" y="760"/>
                      <a:pt x="336" y="624"/>
                    </a:cubicBezTo>
                    <a:cubicBezTo>
                      <a:pt x="416" y="488"/>
                      <a:pt x="464" y="96"/>
                      <a:pt x="480" y="0"/>
                    </a:cubicBezTo>
                  </a:path>
                </a:pathLst>
              </a:custGeom>
              <a:noFill/>
              <a:ln w="38100" cmpd="sng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Line 8"/>
              <p:cNvSpPr>
                <a:spLocks noChangeShapeType="1"/>
              </p:cNvSpPr>
              <p:nvPr/>
            </p:nvSpPr>
            <p:spPr bwMode="auto">
              <a:xfrm>
                <a:off x="472" y="1205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Line 9"/>
              <p:cNvSpPr>
                <a:spLocks noChangeShapeType="1"/>
              </p:cNvSpPr>
              <p:nvPr/>
            </p:nvSpPr>
            <p:spPr bwMode="auto">
              <a:xfrm>
                <a:off x="280" y="1061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Line 10"/>
              <p:cNvSpPr>
                <a:spLocks noChangeShapeType="1"/>
              </p:cNvSpPr>
              <p:nvPr/>
            </p:nvSpPr>
            <p:spPr bwMode="auto">
              <a:xfrm flipV="1">
                <a:off x="376" y="1061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Line 11"/>
              <p:cNvSpPr>
                <a:spLocks noChangeShapeType="1"/>
              </p:cNvSpPr>
              <p:nvPr/>
            </p:nvSpPr>
            <p:spPr bwMode="auto">
              <a:xfrm>
                <a:off x="376" y="1493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未知"/>
              <p:cNvSpPr/>
              <p:nvPr/>
            </p:nvSpPr>
            <p:spPr bwMode="auto">
              <a:xfrm>
                <a:off x="472" y="1733"/>
                <a:ext cx="864" cy="1008"/>
              </a:xfrm>
              <a:custGeom>
                <a:avLst/>
                <a:gdLst>
                  <a:gd name="T0" fmla="*/ 0 w 864"/>
                  <a:gd name="T1" fmla="*/ 0 h 1008"/>
                  <a:gd name="T2" fmla="*/ 576 w 864"/>
                  <a:gd name="T3" fmla="*/ 288 h 1008"/>
                  <a:gd name="T4" fmla="*/ 864 w 864"/>
                  <a:gd name="T5" fmla="*/ 1008 h 100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64" h="1008">
                    <a:moveTo>
                      <a:pt x="0" y="0"/>
                    </a:moveTo>
                    <a:cubicBezTo>
                      <a:pt x="216" y="60"/>
                      <a:pt x="432" y="120"/>
                      <a:pt x="576" y="288"/>
                    </a:cubicBezTo>
                    <a:cubicBezTo>
                      <a:pt x="720" y="456"/>
                      <a:pt x="792" y="732"/>
                      <a:pt x="864" y="1008"/>
                    </a:cubicBezTo>
                  </a:path>
                </a:pathLst>
              </a:custGeom>
              <a:noFill/>
              <a:ln w="38100" cmpd="sng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Line 13"/>
              <p:cNvSpPr>
                <a:spLocks noChangeShapeType="1"/>
              </p:cNvSpPr>
              <p:nvPr/>
            </p:nvSpPr>
            <p:spPr bwMode="auto">
              <a:xfrm flipH="1">
                <a:off x="472" y="1781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Line 14"/>
              <p:cNvSpPr>
                <a:spLocks noChangeShapeType="1"/>
              </p:cNvSpPr>
              <p:nvPr/>
            </p:nvSpPr>
            <p:spPr bwMode="auto">
              <a:xfrm flipH="1">
                <a:off x="472" y="1829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Line 15"/>
              <p:cNvSpPr>
                <a:spLocks noChangeShapeType="1"/>
              </p:cNvSpPr>
              <p:nvPr/>
            </p:nvSpPr>
            <p:spPr bwMode="auto">
              <a:xfrm flipH="1">
                <a:off x="472" y="1877"/>
                <a:ext cx="336" cy="528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Line 16"/>
              <p:cNvSpPr>
                <a:spLocks noChangeShapeType="1"/>
              </p:cNvSpPr>
              <p:nvPr/>
            </p:nvSpPr>
            <p:spPr bwMode="auto">
              <a:xfrm flipH="1">
                <a:off x="472" y="1925"/>
                <a:ext cx="432" cy="672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Line 17"/>
              <p:cNvSpPr>
                <a:spLocks noChangeShapeType="1"/>
              </p:cNvSpPr>
              <p:nvPr/>
            </p:nvSpPr>
            <p:spPr bwMode="auto">
              <a:xfrm flipH="1">
                <a:off x="472" y="2021"/>
                <a:ext cx="528" cy="768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Line 18"/>
              <p:cNvSpPr>
                <a:spLocks noChangeShapeType="1"/>
              </p:cNvSpPr>
              <p:nvPr/>
            </p:nvSpPr>
            <p:spPr bwMode="auto">
              <a:xfrm flipH="1">
                <a:off x="616" y="2117"/>
                <a:ext cx="480" cy="672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Line 19"/>
              <p:cNvSpPr>
                <a:spLocks noChangeShapeType="1"/>
              </p:cNvSpPr>
              <p:nvPr/>
            </p:nvSpPr>
            <p:spPr bwMode="auto">
              <a:xfrm flipH="1">
                <a:off x="808" y="2261"/>
                <a:ext cx="384" cy="576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Line 20"/>
              <p:cNvSpPr>
                <a:spLocks noChangeShapeType="1"/>
              </p:cNvSpPr>
              <p:nvPr/>
            </p:nvSpPr>
            <p:spPr bwMode="auto">
              <a:xfrm flipH="1">
                <a:off x="1000" y="2405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Line 21"/>
              <p:cNvSpPr>
                <a:spLocks noChangeShapeType="1"/>
              </p:cNvSpPr>
              <p:nvPr/>
            </p:nvSpPr>
            <p:spPr bwMode="auto">
              <a:xfrm flipH="1">
                <a:off x="1192" y="2549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Text Box 22"/>
              <p:cNvSpPr txBox="1">
                <a:spLocks noChangeArrowheads="1"/>
              </p:cNvSpPr>
              <p:nvPr/>
            </p:nvSpPr>
            <p:spPr bwMode="auto">
              <a:xfrm>
                <a:off x="1038" y="259"/>
                <a:ext cx="452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>
                    <a:solidFill>
                      <a:srgbClr val="000033"/>
                    </a:solidFill>
                    <a:latin typeface="Times New Roman" panose="02020603050405020304" pitchFamily="18" charset="0"/>
                  </a:rPr>
                  <a:t>导带</a:t>
                </a:r>
                <a:endParaRPr lang="zh-CN" altLang="en-US">
                  <a:solidFill>
                    <a:srgbClr val="0000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" name="Text Box 23"/>
              <p:cNvSpPr txBox="1">
                <a:spLocks noChangeArrowheads="1"/>
              </p:cNvSpPr>
              <p:nvPr/>
            </p:nvSpPr>
            <p:spPr bwMode="auto">
              <a:xfrm>
                <a:off x="184" y="1298"/>
                <a:ext cx="309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>
                    <a:solidFill>
                      <a:srgbClr val="0000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Eg</a:t>
                </a:r>
                <a:endParaRPr lang="en-US" altLang="zh-CN">
                  <a:solidFill>
                    <a:srgbClr val="0000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" name="Text Box 24"/>
              <p:cNvSpPr txBox="1">
                <a:spLocks noChangeArrowheads="1"/>
              </p:cNvSpPr>
              <p:nvPr/>
            </p:nvSpPr>
            <p:spPr bwMode="auto">
              <a:xfrm>
                <a:off x="912" y="1085"/>
                <a:ext cx="1018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dirty="0">
                    <a:solidFill>
                      <a:srgbClr val="000033"/>
                    </a:solidFill>
                    <a:latin typeface="Times New Roman" panose="02020603050405020304" pitchFamily="18" charset="0"/>
                  </a:rPr>
                  <a:t>施主能级</a:t>
                </a:r>
                <a:endParaRPr lang="zh-CN" altLang="en-US" dirty="0">
                  <a:solidFill>
                    <a:srgbClr val="0000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" name="Text Box 25"/>
              <p:cNvSpPr txBox="1">
                <a:spLocks noChangeArrowheads="1"/>
              </p:cNvSpPr>
              <p:nvPr/>
            </p:nvSpPr>
            <p:spPr bwMode="auto">
              <a:xfrm>
                <a:off x="1362" y="2517"/>
                <a:ext cx="45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>
                    <a:solidFill>
                      <a:srgbClr val="000033"/>
                    </a:solidFill>
                    <a:latin typeface="Times New Roman" panose="02020603050405020304" pitchFamily="18" charset="0"/>
                  </a:rPr>
                  <a:t>价带</a:t>
                </a:r>
                <a:endParaRPr lang="zh-CN" altLang="en-US">
                  <a:solidFill>
                    <a:srgbClr val="0000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" name="Line 26"/>
              <p:cNvSpPr>
                <a:spLocks noChangeShapeType="1"/>
              </p:cNvSpPr>
              <p:nvPr/>
            </p:nvSpPr>
            <p:spPr bwMode="auto">
              <a:xfrm>
                <a:off x="2632" y="1754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Line 27"/>
              <p:cNvSpPr>
                <a:spLocks noChangeShapeType="1"/>
              </p:cNvSpPr>
              <p:nvPr/>
            </p:nvSpPr>
            <p:spPr bwMode="auto">
              <a:xfrm flipV="1">
                <a:off x="3167" y="413"/>
                <a:ext cx="1" cy="24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未知"/>
              <p:cNvSpPr/>
              <p:nvPr/>
            </p:nvSpPr>
            <p:spPr bwMode="auto">
              <a:xfrm>
                <a:off x="3168" y="557"/>
                <a:ext cx="424" cy="813"/>
              </a:xfrm>
              <a:custGeom>
                <a:avLst/>
                <a:gdLst>
                  <a:gd name="T0" fmla="*/ 0 w 432"/>
                  <a:gd name="T1" fmla="*/ 0 h 1104"/>
                  <a:gd name="T2" fmla="*/ 408 w 432"/>
                  <a:gd name="T3" fmla="*/ 153 h 1104"/>
                  <a:gd name="T4" fmla="*/ 0 w 432"/>
                  <a:gd name="T5" fmla="*/ 441 h 110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" h="1104">
                    <a:moveTo>
                      <a:pt x="0" y="0"/>
                    </a:moveTo>
                    <a:cubicBezTo>
                      <a:pt x="216" y="100"/>
                      <a:pt x="432" y="200"/>
                      <a:pt x="432" y="384"/>
                    </a:cubicBezTo>
                    <a:cubicBezTo>
                      <a:pt x="432" y="568"/>
                      <a:pt x="216" y="836"/>
                      <a:pt x="0" y="1104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未知"/>
              <p:cNvSpPr/>
              <p:nvPr/>
            </p:nvSpPr>
            <p:spPr bwMode="auto">
              <a:xfrm>
                <a:off x="3160" y="413"/>
                <a:ext cx="728" cy="581"/>
              </a:xfrm>
              <a:custGeom>
                <a:avLst/>
                <a:gdLst>
                  <a:gd name="T0" fmla="*/ 0 w 624"/>
                  <a:gd name="T1" fmla="*/ 1618 h 344"/>
                  <a:gd name="T2" fmla="*/ 610 w 624"/>
                  <a:gd name="T3" fmla="*/ 1387 h 344"/>
                  <a:gd name="T4" fmla="*/ 991 w 624"/>
                  <a:gd name="T5" fmla="*/ 0 h 34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4" h="344">
                    <a:moveTo>
                      <a:pt x="0" y="336"/>
                    </a:moveTo>
                    <a:cubicBezTo>
                      <a:pt x="140" y="340"/>
                      <a:pt x="280" y="344"/>
                      <a:pt x="384" y="288"/>
                    </a:cubicBezTo>
                    <a:cubicBezTo>
                      <a:pt x="488" y="232"/>
                      <a:pt x="556" y="116"/>
                      <a:pt x="624" y="0"/>
                    </a:cubicBezTo>
                  </a:path>
                </a:pathLst>
              </a:custGeom>
              <a:noFill/>
              <a:ln w="38100" cmpd="sng">
                <a:solidFill>
                  <a:schemeClr val="hlink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Text Box 30"/>
              <p:cNvSpPr txBox="1">
                <a:spLocks noChangeArrowheads="1"/>
              </p:cNvSpPr>
              <p:nvPr/>
            </p:nvSpPr>
            <p:spPr bwMode="auto">
              <a:xfrm>
                <a:off x="3167" y="269"/>
                <a:ext cx="1019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>
                    <a:solidFill>
                      <a:srgbClr val="000033"/>
                    </a:solidFill>
                    <a:latin typeface="Times New Roman" panose="02020603050405020304" pitchFamily="18" charset="0"/>
                  </a:rPr>
                  <a:t>施主能带</a:t>
                </a:r>
                <a:endParaRPr lang="zh-CN" altLang="en-US">
                  <a:solidFill>
                    <a:srgbClr val="0000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9" name="Line 31"/>
              <p:cNvSpPr>
                <a:spLocks noChangeShapeType="1"/>
              </p:cNvSpPr>
              <p:nvPr/>
            </p:nvSpPr>
            <p:spPr bwMode="auto">
              <a:xfrm flipH="1">
                <a:off x="3360" y="461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Line 32"/>
              <p:cNvSpPr>
                <a:spLocks noChangeShapeType="1"/>
              </p:cNvSpPr>
              <p:nvPr/>
            </p:nvSpPr>
            <p:spPr bwMode="auto">
              <a:xfrm flipH="1" flipV="1">
                <a:off x="3688" y="794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Text Box 33"/>
              <p:cNvSpPr txBox="1">
                <a:spLocks noChangeArrowheads="1"/>
              </p:cNvSpPr>
              <p:nvPr/>
            </p:nvSpPr>
            <p:spPr bwMode="auto">
              <a:xfrm>
                <a:off x="3726" y="1142"/>
                <a:ext cx="922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dirty="0">
                    <a:solidFill>
                      <a:srgbClr val="000033"/>
                    </a:solidFill>
                    <a:latin typeface="Times New Roman" panose="02020603050405020304" pitchFamily="18" charset="0"/>
                  </a:rPr>
                  <a:t>简并导带</a:t>
                </a:r>
                <a:endParaRPr lang="zh-CN" altLang="en-US" dirty="0">
                  <a:solidFill>
                    <a:srgbClr val="0000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" name="Line 34"/>
              <p:cNvSpPr>
                <a:spLocks noChangeShapeType="1"/>
              </p:cNvSpPr>
              <p:nvPr/>
            </p:nvSpPr>
            <p:spPr bwMode="auto">
              <a:xfrm flipH="1" flipV="1">
                <a:off x="3688" y="938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" name="Line 35"/>
              <p:cNvSpPr>
                <a:spLocks noChangeShapeType="1"/>
              </p:cNvSpPr>
              <p:nvPr/>
            </p:nvSpPr>
            <p:spPr bwMode="auto">
              <a:xfrm flipH="1" flipV="1">
                <a:off x="3256" y="1226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Line 36"/>
              <p:cNvSpPr>
                <a:spLocks noChangeShapeType="1"/>
              </p:cNvSpPr>
              <p:nvPr/>
            </p:nvSpPr>
            <p:spPr bwMode="auto">
              <a:xfrm>
                <a:off x="2968" y="98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Line 37"/>
              <p:cNvSpPr>
                <a:spLocks noChangeShapeType="1"/>
              </p:cNvSpPr>
              <p:nvPr/>
            </p:nvSpPr>
            <p:spPr bwMode="auto">
              <a:xfrm flipV="1">
                <a:off x="3064" y="98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Text Box 38"/>
              <p:cNvSpPr txBox="1">
                <a:spLocks noChangeArrowheads="1"/>
              </p:cNvSpPr>
              <p:nvPr/>
            </p:nvSpPr>
            <p:spPr bwMode="auto">
              <a:xfrm>
                <a:off x="2862" y="1298"/>
                <a:ext cx="309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>
                    <a:solidFill>
                      <a:srgbClr val="0000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Eg</a:t>
                </a:r>
                <a:endParaRPr lang="en-US" altLang="zh-CN">
                  <a:solidFill>
                    <a:srgbClr val="0000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7" name="Line 39"/>
              <p:cNvSpPr>
                <a:spLocks noChangeShapeType="1"/>
              </p:cNvSpPr>
              <p:nvPr/>
            </p:nvSpPr>
            <p:spPr bwMode="auto">
              <a:xfrm>
                <a:off x="3064" y="156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Line 40"/>
              <p:cNvSpPr>
                <a:spLocks noChangeShapeType="1"/>
              </p:cNvSpPr>
              <p:nvPr/>
            </p:nvSpPr>
            <p:spPr bwMode="auto">
              <a:xfrm>
                <a:off x="3160" y="137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Line 41"/>
              <p:cNvSpPr>
                <a:spLocks noChangeShapeType="1"/>
              </p:cNvSpPr>
              <p:nvPr/>
            </p:nvSpPr>
            <p:spPr bwMode="auto">
              <a:xfrm flipV="1">
                <a:off x="3256" y="137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Text Box 42"/>
              <p:cNvSpPr txBox="1">
                <a:spLocks noChangeArrowheads="1"/>
              </p:cNvSpPr>
              <p:nvPr/>
            </p:nvSpPr>
            <p:spPr bwMode="auto">
              <a:xfrm>
                <a:off x="3150" y="1490"/>
                <a:ext cx="392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dirty="0" err="1">
                    <a:solidFill>
                      <a:srgbClr val="0000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Eg</a:t>
                </a:r>
                <a:r>
                  <a:rPr lang="en-US" altLang="zh-CN" dirty="0">
                    <a:solidFill>
                      <a:srgbClr val="0000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´</a:t>
                </a:r>
                <a:endParaRPr lang="en-US" altLang="zh-CN" dirty="0">
                  <a:solidFill>
                    <a:srgbClr val="0000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1" name="Line 43"/>
              <p:cNvSpPr>
                <a:spLocks noChangeShapeType="1"/>
              </p:cNvSpPr>
              <p:nvPr/>
            </p:nvSpPr>
            <p:spPr bwMode="auto">
              <a:xfrm>
                <a:off x="3256" y="165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未知"/>
              <p:cNvSpPr/>
              <p:nvPr/>
            </p:nvSpPr>
            <p:spPr bwMode="auto">
              <a:xfrm>
                <a:off x="3160" y="1754"/>
                <a:ext cx="720" cy="1008"/>
              </a:xfrm>
              <a:custGeom>
                <a:avLst/>
                <a:gdLst>
                  <a:gd name="T0" fmla="*/ 0 w 720"/>
                  <a:gd name="T1" fmla="*/ 0 h 1008"/>
                  <a:gd name="T2" fmla="*/ 480 w 720"/>
                  <a:gd name="T3" fmla="*/ 336 h 1008"/>
                  <a:gd name="T4" fmla="*/ 720 w 720"/>
                  <a:gd name="T5" fmla="*/ 1008 h 100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20" h="1008">
                    <a:moveTo>
                      <a:pt x="0" y="0"/>
                    </a:moveTo>
                    <a:cubicBezTo>
                      <a:pt x="180" y="84"/>
                      <a:pt x="360" y="168"/>
                      <a:pt x="480" y="336"/>
                    </a:cubicBezTo>
                    <a:cubicBezTo>
                      <a:pt x="600" y="504"/>
                      <a:pt x="660" y="756"/>
                      <a:pt x="720" y="1008"/>
                    </a:cubicBez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Text Box 45"/>
              <p:cNvSpPr txBox="1">
                <a:spLocks noChangeArrowheads="1"/>
              </p:cNvSpPr>
              <p:nvPr/>
            </p:nvSpPr>
            <p:spPr bwMode="auto">
              <a:xfrm>
                <a:off x="3902" y="2534"/>
                <a:ext cx="683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>
                    <a:solidFill>
                      <a:srgbClr val="000033"/>
                    </a:solidFill>
                    <a:latin typeface="Times New Roman" panose="02020603050405020304" pitchFamily="18" charset="0"/>
                  </a:rPr>
                  <a:t>价带</a:t>
                </a:r>
                <a:endParaRPr lang="zh-CN" altLang="en-US">
                  <a:solidFill>
                    <a:srgbClr val="0000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4" name="Line 46"/>
              <p:cNvSpPr>
                <a:spLocks noChangeShapeType="1"/>
              </p:cNvSpPr>
              <p:nvPr/>
            </p:nvSpPr>
            <p:spPr bwMode="auto">
              <a:xfrm flipH="1">
                <a:off x="3160" y="1850"/>
                <a:ext cx="144" cy="38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Line 47"/>
              <p:cNvSpPr>
                <a:spLocks noChangeShapeType="1"/>
              </p:cNvSpPr>
              <p:nvPr/>
            </p:nvSpPr>
            <p:spPr bwMode="auto">
              <a:xfrm flipH="1">
                <a:off x="3160" y="1802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Line 48"/>
              <p:cNvSpPr>
                <a:spLocks noChangeShapeType="1"/>
              </p:cNvSpPr>
              <p:nvPr/>
            </p:nvSpPr>
            <p:spPr bwMode="auto">
              <a:xfrm flipH="1">
                <a:off x="3160" y="1898"/>
                <a:ext cx="240" cy="576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Line 49"/>
              <p:cNvSpPr>
                <a:spLocks noChangeShapeType="1"/>
              </p:cNvSpPr>
              <p:nvPr/>
            </p:nvSpPr>
            <p:spPr bwMode="auto">
              <a:xfrm flipH="1">
                <a:off x="3160" y="1946"/>
                <a:ext cx="336" cy="72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Line 50"/>
              <p:cNvSpPr>
                <a:spLocks noChangeShapeType="1"/>
              </p:cNvSpPr>
              <p:nvPr/>
            </p:nvSpPr>
            <p:spPr bwMode="auto">
              <a:xfrm flipH="1">
                <a:off x="3208" y="2042"/>
                <a:ext cx="384" cy="768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Line 51"/>
              <p:cNvSpPr>
                <a:spLocks noChangeShapeType="1"/>
              </p:cNvSpPr>
              <p:nvPr/>
            </p:nvSpPr>
            <p:spPr bwMode="auto">
              <a:xfrm flipH="1">
                <a:off x="3352" y="2138"/>
                <a:ext cx="288" cy="62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Line 52"/>
              <p:cNvSpPr>
                <a:spLocks noChangeShapeType="1"/>
              </p:cNvSpPr>
              <p:nvPr/>
            </p:nvSpPr>
            <p:spPr bwMode="auto">
              <a:xfrm flipH="1">
                <a:off x="3544" y="2234"/>
                <a:ext cx="192" cy="528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Line 53"/>
              <p:cNvSpPr>
                <a:spLocks noChangeShapeType="1"/>
              </p:cNvSpPr>
              <p:nvPr/>
            </p:nvSpPr>
            <p:spPr bwMode="auto">
              <a:xfrm flipH="1">
                <a:off x="3688" y="2378"/>
                <a:ext cx="96" cy="38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Line 54"/>
              <p:cNvSpPr>
                <a:spLocks noChangeShapeType="1"/>
              </p:cNvSpPr>
              <p:nvPr/>
            </p:nvSpPr>
            <p:spPr bwMode="auto">
              <a:xfrm flipH="1">
                <a:off x="3784" y="2570"/>
                <a:ext cx="48" cy="192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23" name="Object 55"/>
              <p:cNvGraphicFramePr>
                <a:graphicFrameLocks noChangeAspect="1"/>
              </p:cNvGraphicFramePr>
              <p:nvPr/>
            </p:nvGraphicFramePr>
            <p:xfrm>
              <a:off x="1498" y="1776"/>
              <a:ext cx="408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081" name="" r:id="rId2" imgW="8534400" imgH="4876800" progId="">
                      <p:embed/>
                    </p:oleObj>
                  </mc:Choice>
                  <mc:Fallback>
                    <p:oleObj name="" r:id="rId2" imgW="8534400" imgH="4876800" progId="">
                      <p:embed/>
                      <p:pic>
                        <p:nvPicPr>
                          <p:cNvPr id="0" name="图片 46080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1498" y="1776"/>
                            <a:ext cx="408" cy="233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4" name="Object 56"/>
              <p:cNvGraphicFramePr>
                <a:graphicFrameLocks noChangeAspect="1"/>
              </p:cNvGraphicFramePr>
              <p:nvPr/>
            </p:nvGraphicFramePr>
            <p:xfrm>
              <a:off x="4537" y="1794"/>
              <a:ext cx="408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082" name="" r:id="rId4" imgW="8534400" imgH="4876800" progId="">
                      <p:embed/>
                    </p:oleObj>
                  </mc:Choice>
                  <mc:Fallback>
                    <p:oleObj name="" r:id="rId4" imgW="8534400" imgH="4876800" progId="">
                      <p:embed/>
                      <p:pic>
                        <p:nvPicPr>
                          <p:cNvPr id="0" name="图片 46081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4537" y="1794"/>
                            <a:ext cx="408" cy="233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5" name="未知"/>
              <p:cNvSpPr/>
              <p:nvPr/>
            </p:nvSpPr>
            <p:spPr bwMode="auto">
              <a:xfrm>
                <a:off x="3408" y="269"/>
                <a:ext cx="528" cy="864"/>
              </a:xfrm>
              <a:custGeom>
                <a:avLst/>
                <a:gdLst>
                  <a:gd name="T0" fmla="*/ 326 w 672"/>
                  <a:gd name="T1" fmla="*/ 0 h 816"/>
                  <a:gd name="T2" fmla="*/ 256 w 672"/>
                  <a:gd name="T3" fmla="*/ 512 h 816"/>
                  <a:gd name="T4" fmla="*/ 0 w 672"/>
                  <a:gd name="T5" fmla="*/ 969 h 81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72" h="816">
                    <a:moveTo>
                      <a:pt x="672" y="0"/>
                    </a:moveTo>
                    <a:cubicBezTo>
                      <a:pt x="656" y="148"/>
                      <a:pt x="640" y="296"/>
                      <a:pt x="528" y="432"/>
                    </a:cubicBezTo>
                    <a:cubicBezTo>
                      <a:pt x="416" y="568"/>
                      <a:pt x="88" y="752"/>
                      <a:pt x="0" y="816"/>
                    </a:cubicBez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0" name="Text Box 58"/>
            <p:cNvSpPr txBox="1">
              <a:spLocks noChangeArrowheads="1"/>
            </p:cNvSpPr>
            <p:nvPr/>
          </p:nvSpPr>
          <p:spPr bwMode="auto">
            <a:xfrm>
              <a:off x="3601" y="681"/>
              <a:ext cx="11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000033"/>
                  </a:solidFill>
                  <a:latin typeface="Times New Roman" panose="02020603050405020304" pitchFamily="18" charset="0"/>
                </a:rPr>
                <a:t>本征导带</a:t>
              </a:r>
              <a:endParaRPr lang="zh-CN" altLang="en-US" dirty="0">
                <a:solidFill>
                  <a:srgbClr val="00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" name="Text Box 59"/>
            <p:cNvSpPr txBox="1">
              <a:spLocks noChangeArrowheads="1"/>
            </p:cNvSpPr>
            <p:nvPr/>
          </p:nvSpPr>
          <p:spPr bwMode="auto">
            <a:xfrm>
              <a:off x="3169" y="1257"/>
              <a:ext cx="15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000033"/>
                  </a:solidFill>
                  <a:latin typeface="Times New Roman" panose="02020603050405020304" pitchFamily="18" charset="0"/>
                </a:rPr>
                <a:t>能带边沿尾部</a:t>
              </a:r>
              <a:endParaRPr lang="zh-CN" altLang="en-US" dirty="0">
                <a:solidFill>
                  <a:srgbClr val="000033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570753" y="6053417"/>
            <a:ext cx="787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</a:rPr>
              <a:t>重掺杂时，半导体的禁带宽度变窄了，称为</a:t>
            </a:r>
            <a:r>
              <a:rPr lang="zh-CN" altLang="en-US" sz="2400" dirty="0" smtClean="0">
                <a:solidFill>
                  <a:srgbClr val="FF0000"/>
                </a:solidFill>
              </a:rPr>
              <a:t>禁带变窄效应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18" grpId="0" animBg="1"/>
      <p:bldP spid="5837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005" y="1335088"/>
            <a:ext cx="8150497" cy="5137150"/>
          </a:xfrm>
        </p:spPr>
        <p:txBody>
          <a:bodyPr/>
          <a:lstStyle/>
          <a:p>
            <a:r>
              <a:rPr lang="zh-CN" altLang="en-US" dirty="0" smtClean="0"/>
              <a:t>简并半导体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简并化条件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重</a:t>
            </a:r>
            <a:r>
              <a:rPr lang="zh-CN" altLang="en-US" dirty="0" smtClean="0"/>
              <a:t>掺杂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简并时的杂质浓度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低温载流子冻析效应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禁带变</a:t>
            </a:r>
            <a:r>
              <a:rPr lang="zh-CN" altLang="en-US" dirty="0" smtClean="0"/>
              <a:t>窄效应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A5F2-FD78-4D6F-AD54-84AE98AEE080}" type="slidenum">
              <a:rPr lang="zh-CN" altLang="en-US" smtClean="0"/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/>
          <a:srcRect l="9030" t="9648" r="14050"/>
          <a:stretch>
            <a:fillRect/>
          </a:stretch>
        </p:blipFill>
        <p:spPr>
          <a:xfrm>
            <a:off x="5180260" y="1106488"/>
            <a:ext cx="3456384" cy="3112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要求掌握内容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写出给定条件下的最简化电中性方程</a:t>
            </a:r>
            <a:endParaRPr lang="en-US" altLang="zh-CN" dirty="0" smtClean="0"/>
          </a:p>
          <a:p>
            <a:r>
              <a:rPr lang="zh-CN" altLang="en-US" dirty="0" smtClean="0"/>
              <a:t>定性描述半导体的费米能级和载流子浓度随温度的变化关系</a:t>
            </a:r>
            <a:endParaRPr lang="en-US" altLang="zh-CN" dirty="0" smtClean="0"/>
          </a:p>
          <a:p>
            <a:r>
              <a:rPr lang="zh-CN" altLang="en-US" dirty="0" smtClean="0"/>
              <a:t>定性描述半导体的费米能级随杂质浓度的变化关系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A5F2-FD78-4D6F-AD54-84AE98AEE08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06463"/>
            <a:ext cx="9036496" cy="5137150"/>
          </a:xfrm>
        </p:spPr>
        <p:txBody>
          <a:bodyPr/>
          <a:lstStyle/>
          <a:p>
            <a:pPr>
              <a:buFont typeface="+mj-ea"/>
              <a:buAutoNum type="circleNumDbPlain"/>
            </a:pPr>
            <a:r>
              <a:rPr lang="en-US" altLang="zh-CN" sz="1600" dirty="0" smtClean="0"/>
              <a:t>   </a:t>
            </a:r>
            <a:r>
              <a:rPr lang="zh-CN" altLang="en-US" sz="1600" dirty="0" smtClean="0"/>
              <a:t>课后练习题</a:t>
            </a:r>
            <a:r>
              <a:rPr lang="en-US" altLang="zh-CN" sz="1600" dirty="0" smtClean="0"/>
              <a:t> 7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9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11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17</a:t>
            </a:r>
            <a:endParaRPr lang="en-US" altLang="zh-CN" sz="1600" dirty="0" smtClean="0"/>
          </a:p>
          <a:p>
            <a:pPr>
              <a:buFont typeface="+mj-ea"/>
              <a:buAutoNum type="circleNumDbPlain"/>
            </a:pPr>
            <a:r>
              <a:rPr lang="zh-CN" altLang="en-US" sz="1600" dirty="0" smtClean="0"/>
              <a:t>本征半导体</a:t>
            </a:r>
            <a:r>
              <a:rPr lang="zh-CN" altLang="en-US" sz="1600" dirty="0"/>
              <a:t>的费米能级</a:t>
            </a:r>
            <a:r>
              <a:rPr lang="zh-CN" altLang="en-US" sz="1600" dirty="0" smtClean="0"/>
              <a:t>位于（），</a:t>
            </a:r>
            <a:r>
              <a:rPr lang="zh-CN" altLang="en-US" sz="1600" dirty="0"/>
              <a:t>如果只掺杂施主杂质，随着施主杂质浓度的提高，费米能级更</a:t>
            </a:r>
            <a:r>
              <a:rPr lang="zh-CN" altLang="en-US" sz="1600" dirty="0" smtClean="0"/>
              <a:t>靠近（）；</a:t>
            </a:r>
            <a:r>
              <a:rPr lang="zh-CN" altLang="en-US" sz="1600" dirty="0"/>
              <a:t>如果只掺杂受主杂质，随着受主杂质浓度的提高，费米能级更</a:t>
            </a:r>
            <a:r>
              <a:rPr lang="zh-CN" altLang="en-US" sz="1600" dirty="0" smtClean="0"/>
              <a:t>靠近（）；           </a:t>
            </a:r>
            <a:endParaRPr lang="zh-CN" altLang="en-US" sz="1600" dirty="0"/>
          </a:p>
          <a:p>
            <a:pPr>
              <a:buFont typeface="+mj-ea"/>
              <a:buAutoNum type="circleNumDbPlain"/>
            </a:pPr>
            <a:r>
              <a:rPr lang="zh-CN" altLang="en-US" sz="1600" dirty="0" smtClean="0"/>
              <a:t>半导体</a:t>
            </a:r>
            <a:r>
              <a:rPr lang="zh-CN" altLang="en-US" sz="1600" dirty="0"/>
              <a:t>发生简并化的条件为 </a:t>
            </a:r>
            <a:r>
              <a:rPr lang="zh-CN" altLang="en-US" sz="1600" dirty="0" smtClean="0"/>
              <a:t>（）。</a:t>
            </a:r>
            <a:endParaRPr lang="zh-CN" altLang="en-US" sz="1600" dirty="0"/>
          </a:p>
          <a:p>
            <a:pPr>
              <a:buFont typeface="+mj-ea"/>
              <a:buAutoNum type="circleNumDbPlain"/>
            </a:pPr>
            <a:r>
              <a:rPr lang="zh-CN" altLang="en-US" sz="1600" dirty="0" smtClean="0"/>
              <a:t>半导体</a:t>
            </a:r>
            <a:r>
              <a:rPr lang="zh-CN" altLang="en-US" sz="1600" dirty="0"/>
              <a:t>的态密度是</a:t>
            </a:r>
            <a:r>
              <a:rPr lang="zh-CN" altLang="en-US" sz="1600" dirty="0" smtClean="0"/>
              <a:t>指（），</a:t>
            </a:r>
            <a:r>
              <a:rPr lang="zh-CN" altLang="en-US" sz="1600" dirty="0"/>
              <a:t>态密度越大</a:t>
            </a:r>
            <a:r>
              <a:rPr lang="zh-CN" altLang="en-US" sz="1600" dirty="0" smtClean="0"/>
              <a:t>说明（）。 </a:t>
            </a:r>
            <a:endParaRPr lang="zh-CN" altLang="en-US" sz="1600" dirty="0"/>
          </a:p>
          <a:p>
            <a:pPr>
              <a:buFont typeface="+mj-ea"/>
              <a:buAutoNum type="circleNumDbPlain"/>
            </a:pPr>
            <a:r>
              <a:rPr lang="zh-CN" altLang="en-US" sz="1600" dirty="0" smtClean="0"/>
              <a:t>相同</a:t>
            </a:r>
            <a:r>
              <a:rPr lang="zh-CN" altLang="en-US" sz="1600" dirty="0"/>
              <a:t>温度下，半导体的多数载流子浓度随着杂质浓度的增加</a:t>
            </a:r>
            <a:r>
              <a:rPr lang="zh-CN" altLang="en-US" sz="1600" dirty="0" smtClean="0"/>
              <a:t>而（） </a:t>
            </a:r>
            <a:r>
              <a:rPr lang="zh-CN" altLang="en-US" sz="1600" dirty="0"/>
              <a:t>，少数载流子浓度随杂质浓度的增加</a:t>
            </a:r>
            <a:r>
              <a:rPr lang="zh-CN" altLang="en-US" sz="1600" dirty="0" smtClean="0"/>
              <a:t>而（）。</a:t>
            </a:r>
            <a:endParaRPr lang="zh-CN" altLang="en-US" sz="1600" dirty="0"/>
          </a:p>
          <a:p>
            <a:pPr>
              <a:buFont typeface="+mj-ea"/>
              <a:buAutoNum type="circleNumDbPlain"/>
            </a:pPr>
            <a:r>
              <a:rPr lang="zh-CN" altLang="en-US" sz="1600" dirty="0" smtClean="0"/>
              <a:t>名词</a:t>
            </a:r>
            <a:r>
              <a:rPr lang="zh-CN" altLang="en-US" sz="1600" dirty="0"/>
              <a:t>解释：低温载流子冻析效应、简并半导体、简并半导体</a:t>
            </a:r>
            <a:endParaRPr lang="zh-CN" altLang="en-US" sz="1600" dirty="0"/>
          </a:p>
          <a:p>
            <a:pPr>
              <a:buFont typeface="+mj-ea"/>
              <a:buAutoNum type="circleNumDbPlain"/>
            </a:pPr>
            <a:r>
              <a:rPr lang="zh-CN" altLang="en-US" sz="1600" dirty="0" smtClean="0"/>
              <a:t>同时</a:t>
            </a:r>
            <a:r>
              <a:rPr lang="zh-CN" altLang="en-US" sz="1600" dirty="0"/>
              <a:t>掺杂一种施主杂质和一种受主杂质的</a:t>
            </a:r>
            <a:r>
              <a:rPr lang="en-US" altLang="zh-CN" sz="1600" dirty="0"/>
              <a:t>n</a:t>
            </a:r>
            <a:r>
              <a:rPr lang="zh-CN" altLang="en-US" sz="1600" dirty="0"/>
              <a:t>型半导体的电中性方程为 </a:t>
            </a:r>
            <a:r>
              <a:rPr lang="zh-CN" altLang="en-US" sz="1600" dirty="0" smtClean="0"/>
              <a:t>（）；</a:t>
            </a:r>
            <a:r>
              <a:rPr lang="zh-CN" altLang="en-US" sz="1600" dirty="0"/>
              <a:t>强电离的条件</a:t>
            </a:r>
            <a:r>
              <a:rPr lang="zh-CN" altLang="en-US" sz="1600" dirty="0" smtClean="0"/>
              <a:t>是（）</a:t>
            </a:r>
            <a:endParaRPr lang="en-US" altLang="zh-CN" sz="1600" dirty="0" smtClean="0"/>
          </a:p>
          <a:p>
            <a:pPr>
              <a:buFont typeface="+mj-ea"/>
              <a:buAutoNum type="circleNumDbPlain"/>
            </a:pPr>
            <a:r>
              <a:rPr lang="zh-CN" altLang="en-US" sz="1600" dirty="0" smtClean="0"/>
              <a:t>温度</a:t>
            </a:r>
            <a:r>
              <a:rPr lang="en-US" altLang="zh-CN" sz="1600" dirty="0"/>
              <a:t>T</a:t>
            </a:r>
            <a:r>
              <a:rPr lang="zh-CN" altLang="en-US" sz="1600" dirty="0"/>
              <a:t>大于</a:t>
            </a:r>
            <a:r>
              <a:rPr lang="en-US" altLang="zh-CN" sz="1600" dirty="0"/>
              <a:t>0K</a:t>
            </a:r>
            <a:r>
              <a:rPr lang="zh-CN" altLang="en-US" sz="1600" dirty="0"/>
              <a:t>时，费米能级</a:t>
            </a:r>
            <a:r>
              <a:rPr lang="zh-CN" altLang="en-US" sz="1600" dirty="0" smtClean="0"/>
              <a:t>是（）的</a:t>
            </a:r>
            <a:r>
              <a:rPr lang="zh-CN" altLang="en-US" sz="1600" dirty="0"/>
              <a:t>标志；费米能级位置越高，</a:t>
            </a:r>
            <a:r>
              <a:rPr lang="zh-CN" altLang="en-US" sz="1600" dirty="0" smtClean="0"/>
              <a:t>说明（）。</a:t>
            </a:r>
            <a:endParaRPr lang="zh-CN" altLang="en-US" sz="1600" dirty="0"/>
          </a:p>
          <a:p>
            <a:pPr>
              <a:buFont typeface="+mj-ea"/>
              <a:buAutoNum type="circleNumDbPlain"/>
            </a:pPr>
            <a:r>
              <a:rPr lang="zh-CN" altLang="en-US" sz="1600" dirty="0"/>
              <a:t>热平衡状态的半导体，载流子的</a:t>
            </a:r>
            <a:r>
              <a:rPr lang="zh-CN" altLang="en-US" sz="1600" dirty="0" smtClean="0"/>
              <a:t>产生（）载流子</a:t>
            </a:r>
            <a:r>
              <a:rPr lang="zh-CN" altLang="en-US" sz="1600" dirty="0"/>
              <a:t>的</a:t>
            </a:r>
            <a:r>
              <a:rPr lang="zh-CN" altLang="en-US" sz="1600" dirty="0" smtClean="0"/>
              <a:t>复合。</a:t>
            </a:r>
            <a:endParaRPr lang="en-US" altLang="zh-CN" sz="1600" dirty="0" smtClean="0"/>
          </a:p>
          <a:p>
            <a:pPr>
              <a:buFont typeface="+mj-ea"/>
              <a:buAutoNum type="circleNumDbPlain"/>
            </a:pPr>
            <a:r>
              <a:rPr lang="zh-CN" altLang="en-US" sz="1600" dirty="0"/>
              <a:t>玻尔兹曼统计率和费米统计率的主要区别</a:t>
            </a:r>
            <a:r>
              <a:rPr lang="zh-CN" altLang="en-US" sz="1600" dirty="0" smtClean="0"/>
              <a:t>是（）。</a:t>
            </a:r>
            <a:endParaRPr lang="zh-CN" altLang="en-US" sz="1600" dirty="0"/>
          </a:p>
          <a:p>
            <a:pPr>
              <a:buFont typeface="+mj-ea"/>
              <a:buAutoNum type="circleNumDbPlain"/>
            </a:pPr>
            <a:r>
              <a:rPr lang="zh-CN" altLang="en-US" sz="1600" dirty="0"/>
              <a:t>半导体能带中的能级上可以</a:t>
            </a:r>
            <a:r>
              <a:rPr lang="zh-CN" altLang="en-US" sz="1600" dirty="0" smtClean="0"/>
              <a:t>容纳（）个</a:t>
            </a:r>
            <a:r>
              <a:rPr lang="zh-CN" altLang="en-US" sz="1600" dirty="0"/>
              <a:t>电子、施主杂质能级上最多只能</a:t>
            </a:r>
            <a:r>
              <a:rPr lang="zh-CN" altLang="en-US" sz="1600" dirty="0" smtClean="0"/>
              <a:t>容纳（）个</a:t>
            </a:r>
            <a:r>
              <a:rPr lang="zh-CN" altLang="en-US" sz="1600" dirty="0"/>
              <a:t>电子。</a:t>
            </a:r>
            <a:endParaRPr lang="zh-CN" altLang="en-US" sz="1600" dirty="0"/>
          </a:p>
          <a:p>
            <a:pPr>
              <a:buFont typeface="+mj-ea"/>
              <a:buAutoNum type="circleNumDbPlain"/>
            </a:pPr>
            <a:r>
              <a:rPr lang="zh-CN" altLang="en-US" sz="1600" dirty="0"/>
              <a:t>只含一种施主杂质的</a:t>
            </a:r>
            <a:r>
              <a:rPr lang="en-US" altLang="zh-CN" sz="1600" dirty="0"/>
              <a:t>n</a:t>
            </a:r>
            <a:r>
              <a:rPr lang="zh-CN" altLang="en-US" sz="1600" dirty="0"/>
              <a:t>型半导体：在低温弱电离区，其载流子主要</a:t>
            </a:r>
            <a:r>
              <a:rPr lang="zh-CN" altLang="en-US" sz="1600" dirty="0" smtClean="0"/>
              <a:t>来源于（）、</a:t>
            </a:r>
            <a:r>
              <a:rPr lang="zh-CN" altLang="en-US" sz="1600" dirty="0"/>
              <a:t>费米能级随温度的升高</a:t>
            </a:r>
            <a:r>
              <a:rPr lang="zh-CN" altLang="en-US" sz="1600" dirty="0" smtClean="0"/>
              <a:t>而（）；</a:t>
            </a:r>
            <a:r>
              <a:rPr lang="zh-CN" altLang="en-US" sz="1600" dirty="0"/>
              <a:t>在强电离区，其载流子主要</a:t>
            </a:r>
            <a:r>
              <a:rPr lang="zh-CN" altLang="en-US" sz="1600" dirty="0" smtClean="0"/>
              <a:t>来源于（）、</a:t>
            </a:r>
            <a:r>
              <a:rPr lang="zh-CN" altLang="en-US" sz="1600" dirty="0"/>
              <a:t>费米能级随温度的升高</a:t>
            </a:r>
            <a:r>
              <a:rPr lang="zh-CN" altLang="en-US" sz="1600" dirty="0" smtClean="0"/>
              <a:t>向（）方向</a:t>
            </a:r>
            <a:r>
              <a:rPr lang="zh-CN" altLang="en-US" sz="1600" dirty="0"/>
              <a:t>靠近。</a:t>
            </a:r>
            <a:endParaRPr lang="zh-CN" altLang="en-US" sz="1600" dirty="0"/>
          </a:p>
          <a:p>
            <a:pPr>
              <a:buFont typeface="+mj-ea"/>
              <a:buAutoNum type="circleNumDbPlain"/>
            </a:pPr>
            <a:r>
              <a:rPr lang="zh-CN" altLang="en-US" sz="1600" dirty="0"/>
              <a:t>简述只含一种施主杂质的</a:t>
            </a:r>
            <a:r>
              <a:rPr lang="en-US" altLang="zh-CN" sz="1600" dirty="0"/>
              <a:t>n</a:t>
            </a:r>
            <a:r>
              <a:rPr lang="zh-CN" altLang="en-US" sz="1600" dirty="0"/>
              <a:t>型半导体的费米能级随温度的变化关系</a:t>
            </a:r>
            <a:endParaRPr lang="zh-CN" altLang="en-US" sz="1600" dirty="0"/>
          </a:p>
          <a:p>
            <a:pPr>
              <a:buFont typeface="+mj-ea"/>
              <a:buAutoNum type="circleNumDbPlain"/>
            </a:pPr>
            <a:r>
              <a:rPr lang="zh-CN" altLang="en-US" sz="1600" dirty="0"/>
              <a:t>简述只含一种施主杂质的</a:t>
            </a:r>
            <a:r>
              <a:rPr lang="en-US" altLang="zh-CN" sz="1600" dirty="0"/>
              <a:t>n</a:t>
            </a:r>
            <a:r>
              <a:rPr lang="zh-CN" altLang="en-US" sz="1600" dirty="0"/>
              <a:t>型半导体的电子浓度随温度的变化关系。</a:t>
            </a:r>
            <a:endParaRPr lang="zh-CN" altLang="en-US" sz="1600" dirty="0"/>
          </a:p>
          <a:p>
            <a:pPr>
              <a:buFont typeface="+mj-ea"/>
              <a:buAutoNum type="circleNumDbPlain"/>
            </a:pPr>
            <a:endParaRPr lang="zh-CN" altLang="en-US" sz="1600" dirty="0"/>
          </a:p>
          <a:p>
            <a:pPr>
              <a:buFont typeface="+mj-ea"/>
              <a:buAutoNum type="circleNumDbPlain"/>
            </a:pPr>
            <a:endParaRPr lang="zh-CN" altLang="en-US" sz="1600" dirty="0"/>
          </a:p>
          <a:p>
            <a:pPr>
              <a:buFont typeface="+mj-ea"/>
              <a:buAutoNum type="circleNumDbPlain"/>
            </a:pP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A5F2-FD78-4D6F-AD54-84AE98AEE08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9632" y="-315416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en-US" sz="3200" b="1" dirty="0" smtClean="0"/>
              <a:t>载流子浓度乘积</a:t>
            </a:r>
            <a:endParaRPr lang="zh-CN" altLang="en-US" sz="3200" b="1" dirty="0" smtClean="0"/>
          </a:p>
        </p:txBody>
      </p:sp>
      <p:graphicFrame>
        <p:nvGraphicFramePr>
          <p:cNvPr id="36866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331913" y="1412875"/>
          <a:ext cx="5976937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49682400" imgH="9144000" progId="">
                  <p:embed/>
                </p:oleObj>
              </mc:Choice>
              <mc:Fallback>
                <p:oleObj name="Equation" r:id="rId1" imgW="49682400" imgH="9144000" progId="">
                  <p:embed/>
                  <p:pic>
                    <p:nvPicPr>
                      <p:cNvPr id="0" name="图片 4096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1913" y="1412875"/>
                        <a:ext cx="5976937" cy="11001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331913" y="2493963"/>
          <a:ext cx="5400675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45110400" imgH="10972800" progId="">
                  <p:embed/>
                </p:oleObj>
              </mc:Choice>
              <mc:Fallback>
                <p:oleObj name="Equation" r:id="rId3" imgW="45110400" imgH="10972800" progId="">
                  <p:embed/>
                  <p:pic>
                    <p:nvPicPr>
                      <p:cNvPr id="0" name="图片 4097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913" y="2493963"/>
                        <a:ext cx="5400675" cy="13160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971550" y="1268413"/>
            <a:ext cx="7273925" cy="460851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800" i="0">
              <a:latin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endParaRPr lang="zh-CN" altLang="en-US" sz="2800" i="0">
              <a:latin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endParaRPr lang="zh-CN" altLang="en-US" sz="2800" i="0">
              <a:latin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endParaRPr lang="zh-CN" altLang="en-US" sz="2800" i="0">
              <a:latin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endParaRPr lang="zh-CN" altLang="en-US" sz="2800" i="0">
              <a:latin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endParaRPr lang="en-US" altLang="zh-CN" sz="2800" i="0">
              <a:latin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zh-CN" altLang="en-US" sz="2000" i="0">
                <a:latin typeface="宋体" panose="02010600030101010101" pitchFamily="2" charset="-122"/>
              </a:rPr>
              <a:t>热平衡状态下的非简并半导体中，    只依赖于</a:t>
            </a:r>
            <a:r>
              <a:rPr lang="zh-CN" altLang="en-US" sz="2000" i="0">
                <a:solidFill>
                  <a:srgbClr val="0000FF"/>
                </a:solidFill>
                <a:latin typeface="宋体" panose="02010600030101010101" pitchFamily="2" charset="-122"/>
              </a:rPr>
              <a:t>温度</a:t>
            </a:r>
            <a:r>
              <a:rPr lang="zh-CN" altLang="en-US" sz="2000" i="0">
                <a:latin typeface="宋体" panose="02010600030101010101" pitchFamily="2" charset="-122"/>
              </a:rPr>
              <a:t>和</a:t>
            </a:r>
            <a:r>
              <a:rPr lang="zh-CN" altLang="en-US" sz="2000" i="0">
                <a:solidFill>
                  <a:srgbClr val="0000FF"/>
                </a:solidFill>
                <a:latin typeface="宋体" panose="02010600030101010101" pitchFamily="2" charset="-122"/>
              </a:rPr>
              <a:t>半导体材料</a:t>
            </a:r>
            <a:r>
              <a:rPr lang="zh-CN" altLang="en-US" sz="2000" i="0">
                <a:latin typeface="宋体" panose="02010600030101010101" pitchFamily="2" charset="-122"/>
              </a:rPr>
              <a:t>的种类（有效质量和禁带宽度）；</a:t>
            </a:r>
            <a:endParaRPr lang="en-US" altLang="zh-CN" sz="2000" i="0">
              <a:latin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zh-CN" altLang="en-US" sz="2000" i="0">
                <a:latin typeface="宋体" panose="02010600030101010101" pitchFamily="2" charset="-122"/>
              </a:rPr>
              <a:t>在一定的温度下，对于确定的半导体材料，乘积     是一定的，如果电子浓度增大，空穴浓度就会减小；反之亦然</a:t>
            </a:r>
            <a:endParaRPr lang="en-US" altLang="zh-CN" sz="2000" i="0">
              <a:latin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3200" i="0">
              <a:latin typeface="宋体" panose="02010600030101010101" pitchFamily="2" charset="-122"/>
            </a:endParaRPr>
          </a:p>
        </p:txBody>
      </p:sp>
      <p:graphicFrame>
        <p:nvGraphicFramePr>
          <p:cNvPr id="36868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932040" y="4293096"/>
          <a:ext cx="6000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7620000" imgH="5486400" progId="">
                  <p:embed/>
                </p:oleObj>
              </mc:Choice>
              <mc:Fallback>
                <p:oleObj name="Equation" r:id="rId5" imgW="7620000" imgH="5486400" progId="">
                  <p:embed/>
                  <p:pic>
                    <p:nvPicPr>
                      <p:cNvPr id="0" name="图片 4098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2040" y="4293096"/>
                        <a:ext cx="600075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对象 1"/>
          <p:cNvGraphicFramePr>
            <a:graphicFrameLocks noGrp="1" noChangeAspect="1"/>
          </p:cNvGraphicFramePr>
          <p:nvPr/>
        </p:nvGraphicFramePr>
        <p:xfrm>
          <a:off x="6588224" y="4941168"/>
          <a:ext cx="6000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7620000" imgH="5486400" progId="">
                  <p:embed/>
                </p:oleObj>
              </mc:Choice>
              <mc:Fallback>
                <p:oleObj name="Equation" r:id="rId7" imgW="7620000" imgH="5486400" progId="">
                  <p:embed/>
                  <p:pic>
                    <p:nvPicPr>
                      <p:cNvPr id="0" name="图片 4099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88224" y="4941168"/>
                        <a:ext cx="600075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5080</Words>
  <Application>WPS 演示</Application>
  <PresentationFormat>全屏显示(4:3)</PresentationFormat>
  <Paragraphs>813</Paragraphs>
  <Slides>84</Slides>
  <Notes>42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84</vt:i4>
      </vt:variant>
    </vt:vector>
  </HeadingPairs>
  <TitlesOfParts>
    <vt:vector size="101" baseType="lpstr">
      <vt:lpstr>Arial</vt:lpstr>
      <vt:lpstr>宋体</vt:lpstr>
      <vt:lpstr>Wingdings</vt:lpstr>
      <vt:lpstr>Tahoma</vt:lpstr>
      <vt:lpstr>微软雅黑</vt:lpstr>
      <vt:lpstr>Arial Unicode MS</vt:lpstr>
      <vt:lpstr>Calibri</vt:lpstr>
      <vt:lpstr>Times New Roman</vt:lpstr>
      <vt:lpstr>Cambria Math</vt:lpstr>
      <vt:lpstr>楷体_GB2312</vt:lpstr>
      <vt:lpstr>新宋体</vt:lpstr>
      <vt:lpstr>Cambria Math</vt:lpstr>
      <vt:lpstr>Symbol</vt:lpstr>
      <vt:lpstr>Tahoma</vt:lpstr>
      <vt:lpstr>3_Blends</vt:lpstr>
      <vt:lpstr>1_Blends</vt:lpstr>
      <vt:lpstr>2_Blends</vt:lpstr>
      <vt:lpstr>第三章 （2）复习</vt:lpstr>
      <vt:lpstr>费米分布函数</vt:lpstr>
      <vt:lpstr>费米能级</vt:lpstr>
      <vt:lpstr>玻尔兹曼分布函数</vt:lpstr>
      <vt:lpstr>玻尔兹曼分布函数</vt:lpstr>
      <vt:lpstr>玻尔兹曼分布函数</vt:lpstr>
      <vt:lpstr>导带中的电子浓度</vt:lpstr>
      <vt:lpstr>能带中的载流子浓度</vt:lpstr>
      <vt:lpstr>载流子浓度乘积</vt:lpstr>
      <vt:lpstr>本征半导体载流子浓度</vt:lpstr>
      <vt:lpstr>本征费米能级</vt:lpstr>
      <vt:lpstr>本征载流子浓度</vt:lpstr>
      <vt:lpstr>本征载流子浓度</vt:lpstr>
      <vt:lpstr>本征载流子浓度</vt:lpstr>
      <vt:lpstr>练习</vt:lpstr>
      <vt:lpstr>练习</vt:lpstr>
      <vt:lpstr>第3章</vt:lpstr>
      <vt:lpstr>杂质能级上的电子和空穴</vt:lpstr>
      <vt:lpstr>杂质能级上的电子和空穴</vt:lpstr>
      <vt:lpstr>杂质能级上的电子和空穴</vt:lpstr>
      <vt:lpstr>杂质能级上的电子和空穴</vt:lpstr>
      <vt:lpstr>电中性方程</vt:lpstr>
      <vt:lpstr>PowerPoint 演示文稿</vt:lpstr>
      <vt:lpstr>1.低温弱电离区</vt:lpstr>
      <vt:lpstr>1.低温弱电离区</vt:lpstr>
      <vt:lpstr>1.低温弱电离区</vt:lpstr>
      <vt:lpstr>1.低温弱电离区</vt:lpstr>
      <vt:lpstr>PowerPoint 演示文稿</vt:lpstr>
      <vt:lpstr>3.强电离区</vt:lpstr>
      <vt:lpstr>3.强电离区</vt:lpstr>
      <vt:lpstr>PowerPoint 演示文稿</vt:lpstr>
      <vt:lpstr>强电离与弱电离的区分</vt:lpstr>
      <vt:lpstr>杂质完全电离的杂质浓度上限</vt:lpstr>
      <vt:lpstr>杂质完全电离的杂质浓度上限</vt:lpstr>
      <vt:lpstr>4.过渡区</vt:lpstr>
      <vt:lpstr>4.过渡区</vt:lpstr>
      <vt:lpstr>4.过渡区</vt:lpstr>
      <vt:lpstr>PowerPoint 演示文稿</vt:lpstr>
      <vt:lpstr>PowerPoint 演示文稿</vt:lpstr>
      <vt:lpstr>5.高本征激发区</vt:lpstr>
      <vt:lpstr>PowerPoint 演示文稿</vt:lpstr>
      <vt:lpstr>练习</vt:lpstr>
      <vt:lpstr>练习</vt:lpstr>
      <vt:lpstr>p型半导体</vt:lpstr>
      <vt:lpstr>p型半导体</vt:lpstr>
      <vt:lpstr>载流子浓度和费米能级由温度和杂质浓度决定：</vt:lpstr>
      <vt:lpstr>PowerPoint 演示文稿</vt:lpstr>
      <vt:lpstr>Si</vt:lpstr>
      <vt:lpstr>少数载流子</vt:lpstr>
      <vt:lpstr>n型半导体饱和区的温度范围</vt:lpstr>
      <vt:lpstr>Si, Ge</vt:lpstr>
      <vt:lpstr>高温电子材料</vt:lpstr>
      <vt:lpstr>PowerPoint 演示文稿</vt:lpstr>
      <vt:lpstr>第3章</vt:lpstr>
      <vt:lpstr>杂质补偿</vt:lpstr>
      <vt:lpstr>电中性条件：</vt:lpstr>
      <vt:lpstr>含少量受主的n型（ND&gt;NA）</vt:lpstr>
      <vt:lpstr>含少量受主的n型(ND&gt;NA)</vt:lpstr>
      <vt:lpstr>含少量受主的n型(ND&gt;NA)</vt:lpstr>
      <vt:lpstr>低温弱电离区</vt:lpstr>
      <vt:lpstr>强电离区</vt:lpstr>
      <vt:lpstr>过渡区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第3章</vt:lpstr>
      <vt:lpstr>简并半导体</vt:lpstr>
      <vt:lpstr>PowerPoint 演示文稿</vt:lpstr>
      <vt:lpstr>简并半导体</vt:lpstr>
      <vt:lpstr>简并半导体的载流子浓度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简并化条件</vt:lpstr>
      <vt:lpstr>低温载流子冻析效应</vt:lpstr>
      <vt:lpstr>PowerPoint 演示文稿</vt:lpstr>
      <vt:lpstr>本节小结</vt:lpstr>
      <vt:lpstr>要求掌握内容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复习</dc:title>
  <dc:creator>lenovo</dc:creator>
  <cp:lastModifiedBy>白犬</cp:lastModifiedBy>
  <cp:revision>98</cp:revision>
  <dcterms:created xsi:type="dcterms:W3CDTF">2017-08-31T22:56:00Z</dcterms:created>
  <dcterms:modified xsi:type="dcterms:W3CDTF">2021-11-13T10:30:51Z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F709EC2DEFBC44D3B5CE7EAA83E35026</vt:lpwstr>
  </property>
  <property fmtid="{D5CDD505-2E9C-101B-9397-08002B2CF9AE}" pid="3" name="KSOProductBuildVer">
    <vt:lpwstr>2052-11.1.0.11045</vt:lpwstr>
  </property>
</Properties>
</file>