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68" r:id="rId4"/>
    <p:sldMasterId id="2147483674" r:id="rId5"/>
  </p:sldMasterIdLst>
  <p:notesMasterIdLst>
    <p:notesMasterId r:id="rId28"/>
  </p:notesMasterIdLst>
  <p:sldIdLst>
    <p:sldId id="366" r:id="rId6"/>
    <p:sldId id="369" r:id="rId7"/>
    <p:sldId id="367" r:id="rId8"/>
    <p:sldId id="368" r:id="rId9"/>
    <p:sldId id="370" r:id="rId10"/>
    <p:sldId id="371" r:id="rId11"/>
    <p:sldId id="372" r:id="rId12"/>
    <p:sldId id="379" r:id="rId13"/>
    <p:sldId id="391" r:id="rId14"/>
    <p:sldId id="382" r:id="rId15"/>
    <p:sldId id="383" r:id="rId16"/>
    <p:sldId id="384" r:id="rId17"/>
    <p:sldId id="385" r:id="rId18"/>
    <p:sldId id="392" r:id="rId19"/>
    <p:sldId id="376" r:id="rId20"/>
    <p:sldId id="325" r:id="rId21"/>
    <p:sldId id="326" r:id="rId22"/>
    <p:sldId id="327" r:id="rId23"/>
    <p:sldId id="377" r:id="rId24"/>
    <p:sldId id="329" r:id="rId25"/>
    <p:sldId id="330" r:id="rId26"/>
    <p:sldId id="331" r:id="rId27"/>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50" r:id="rId46"/>
    <p:sldId id="351" r:id="rId47"/>
    <p:sldId id="352" r:id="rId48"/>
    <p:sldId id="353" r:id="rId49"/>
    <p:sldId id="354"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p:cViewPr varScale="1">
        <p:scale>
          <a:sx n="108" d="100"/>
          <a:sy n="108" d="100"/>
        </p:scale>
        <p:origin x="1722" y="10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3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notesMaster" Target="notesMasters/notesMaster1.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53.wmf"/><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8EECD1-8229-4DEF-BA28-40CADE8EE1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875112-6980-4C44-9DD7-890D157A6C0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p:sp>
      <p:sp>
        <p:nvSpPr>
          <p:cNvPr id="778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a:t>
            </a:r>
            <a:endParaRPr lang="zh-CN" altLang="en-US"/>
          </a:p>
          <a:p>
            <a:endParaRPr lang="zh-CN" altLang="en-US"/>
          </a:p>
        </p:txBody>
      </p:sp>
      <p:sp>
        <p:nvSpPr>
          <p:cNvPr id="778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F408715-B5FD-415E-9B6F-653D09B4CA9D}" type="slidenum">
              <a:rPr lang="zh-CN" altLang="en-US">
                <a:solidFill>
                  <a:srgbClr val="000000"/>
                </a:solidFill>
              </a:rPr>
            </a:fld>
            <a:endParaRPr lang="en-US" altLang="zh-CN">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D0D26C-5F1A-4C26-AF3D-549E568E713F}" type="slidenum">
              <a:rPr lang="zh-CN" altLang="en-US">
                <a:solidFill>
                  <a:srgbClr val="000000"/>
                </a:solidFill>
              </a:rPr>
            </a:fld>
            <a:endParaRPr lang="en-US" altLang="zh-CN">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p:sp>
      <p:sp>
        <p:nvSpPr>
          <p:cNvPr id="870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a:t>
            </a:r>
            <a:endParaRPr lang="en-US" altLang="zh-CN">
              <a:sym typeface="Wingdings 2" panose="05020102010507070707" pitchFamily="18" charset="2"/>
            </a:endParaRPr>
          </a:p>
          <a:p>
            <a:endParaRPr lang="zh-CN" altLang="en-US"/>
          </a:p>
        </p:txBody>
      </p:sp>
      <p:sp>
        <p:nvSpPr>
          <p:cNvPr id="870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2092931-AB54-4C24-B5CB-88361C679AC8}" type="slidenum">
              <a:rPr lang="zh-CN" altLang="en-US">
                <a:solidFill>
                  <a:srgbClr val="000000"/>
                </a:solidFill>
              </a:rPr>
            </a:fld>
            <a:endParaRPr lang="en-US" altLang="zh-CN">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p:sp>
      <p:sp>
        <p:nvSpPr>
          <p:cNvPr id="921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a:t>
            </a:r>
            <a:endParaRPr lang="zh-CN" altLang="en-US"/>
          </a:p>
        </p:txBody>
      </p:sp>
      <p:sp>
        <p:nvSpPr>
          <p:cNvPr id="921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BDB02AA6-1701-4546-A731-7295266A263E}" type="slidenum">
              <a:rPr lang="zh-CN" altLang="en-US">
                <a:solidFill>
                  <a:srgbClr val="000000"/>
                </a:solidFill>
              </a:rPr>
            </a:fld>
            <a:endParaRPr lang="en-US" altLang="zh-CN">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p:sp>
      <p:sp>
        <p:nvSpPr>
          <p:cNvPr id="942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 </a:t>
            </a:r>
            <a:endParaRPr lang="zh-CN" altLang="en-US">
              <a:sym typeface="Wingdings 2" panose="05020102010507070707" pitchFamily="18" charset="2"/>
            </a:endParaRPr>
          </a:p>
          <a:p>
            <a:endParaRPr lang="zh-CN" altLang="en-US"/>
          </a:p>
        </p:txBody>
      </p:sp>
      <p:sp>
        <p:nvSpPr>
          <p:cNvPr id="942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2FEC9C80-E4C3-4F97-857F-19A970872C28}" type="slidenum">
              <a:rPr lang="zh-CN" altLang="en-US">
                <a:solidFill>
                  <a:srgbClr val="000000"/>
                </a:solidFill>
              </a:rPr>
            </a:fld>
            <a:endParaRPr lang="en-US" altLang="zh-CN">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4D0D26C-5F1A-4C26-AF3D-549E568E713F}" type="slidenum">
              <a:rPr lang="zh-CN" altLang="en-US">
                <a:solidFill>
                  <a:srgbClr val="000000"/>
                </a:solidFill>
              </a:rPr>
            </a:fld>
            <a:endParaRPr lang="en-US" altLang="zh-CN">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p:sp>
      <p:sp>
        <p:nvSpPr>
          <p:cNvPr id="993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a:t>
            </a:r>
            <a:endParaRPr lang="zh-CN" altLang="en-US"/>
          </a:p>
        </p:txBody>
      </p:sp>
      <p:sp>
        <p:nvSpPr>
          <p:cNvPr id="993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CDF19DFE-6052-4402-AF38-844A4D9E52AB}" type="slidenum">
              <a:rPr lang="zh-CN" altLang="en-US">
                <a:solidFill>
                  <a:srgbClr val="000000"/>
                </a:solidFill>
              </a:rPr>
            </a:fld>
            <a:endParaRPr lang="en-US" altLang="zh-CN">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p:sp>
      <p:sp>
        <p:nvSpPr>
          <p:cNvPr id="1075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a:t>
            </a:r>
            <a:endParaRPr lang="zh-CN" altLang="en-US"/>
          </a:p>
        </p:txBody>
      </p:sp>
      <p:sp>
        <p:nvSpPr>
          <p:cNvPr id="1075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BF6E7758-9FF5-40AD-9D8E-70E6E194BD7F}" type="slidenum">
              <a:rPr lang="zh-CN" altLang="en-US">
                <a:solidFill>
                  <a:srgbClr val="000000"/>
                </a:solidFill>
              </a:rPr>
            </a:fld>
            <a:endParaRPr lang="en-US" altLang="zh-CN">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a:noFill/>
          </a:ln>
          <a:effec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en-US" sz="2400">
              <a:solidFill>
                <a:srgbClr val="000033"/>
              </a:solidFill>
            </a:endParaRPr>
          </a:p>
        </p:txBody>
      </p:sp>
      <p:grpSp>
        <p:nvGrpSpPr>
          <p:cNvPr id="5" name="Group 8"/>
          <p:cNvGrpSpPr/>
          <p:nvPr/>
        </p:nvGrpSpPr>
        <p:grpSpPr bwMode="auto">
          <a:xfrm>
            <a:off x="381000" y="304800"/>
            <a:ext cx="8391525" cy="5791200"/>
            <a:chOff x="0" y="0"/>
            <a:chExt cx="5286" cy="3648"/>
          </a:xfrm>
        </p:grpSpPr>
        <p:sp>
          <p:nvSpPr>
            <p:cNvPr id="6" name="Rectangle 9"/>
            <p:cNvSpPr>
              <a:spLocks noChangeArrowheads="1"/>
            </p:cNvSpPr>
            <p:nvPr/>
          </p:nvSpPr>
          <p:spPr bwMode="auto">
            <a:xfrm flipV="1">
              <a:off x="4996" y="0"/>
              <a:ext cx="288" cy="288"/>
            </a:xfrm>
            <a:prstGeom prst="rect">
              <a:avLst/>
            </a:prstGeom>
            <a:solidFill>
              <a:schemeClr val="bg2"/>
            </a:solidFill>
            <a:ln w="12700">
              <a:solidFill>
                <a:schemeClr val="tx1"/>
              </a:solidFill>
              <a:miter lim="800000"/>
            </a:ln>
            <a:effectLst/>
          </p:spPr>
          <p:txBody>
            <a:bodyPr rot="10800000"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en-US" sz="2400">
                <a:solidFill>
                  <a:srgbClr val="000033"/>
                </a:solidFill>
              </a:endParaRPr>
            </a:p>
          </p:txBody>
        </p:sp>
        <p:sp>
          <p:nvSpPr>
            <p:cNvPr id="7" name="Rectangle 10"/>
            <p:cNvSpPr>
              <a:spLocks noChangeArrowheads="1"/>
            </p:cNvSpPr>
            <p:nvPr/>
          </p:nvSpPr>
          <p:spPr bwMode="auto">
            <a:xfrm flipV="1">
              <a:off x="0" y="0"/>
              <a:ext cx="5004" cy="288"/>
            </a:xfrm>
            <a:prstGeom prst="rect">
              <a:avLst/>
            </a:prstGeom>
            <a:solidFill>
              <a:schemeClr val="accent2"/>
            </a:solidFill>
            <a:ln w="12700">
              <a:solidFill>
                <a:schemeClr val="tx1"/>
              </a:solidFill>
              <a:miter lim="800000"/>
            </a:ln>
            <a:effec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en-US" sz="2400">
                <a:solidFill>
                  <a:srgbClr val="000033"/>
                </a:solidFill>
              </a:endParaRPr>
            </a:p>
          </p:txBody>
        </p:sp>
        <p:sp>
          <p:nvSpPr>
            <p:cNvPr id="8" name="Rectangle 11"/>
            <p:cNvSpPr>
              <a:spLocks noChangeArrowheads="1"/>
            </p:cNvSpPr>
            <p:nvPr/>
          </p:nvSpPr>
          <p:spPr bwMode="auto">
            <a:xfrm flipV="1">
              <a:off x="0" y="288"/>
              <a:ext cx="5004" cy="144"/>
            </a:xfrm>
            <a:prstGeom prst="rect">
              <a:avLst/>
            </a:prstGeom>
            <a:solidFill>
              <a:schemeClr val="bg2"/>
            </a:solidFill>
            <a:ln w="12700">
              <a:solidFill>
                <a:schemeClr val="tx1"/>
              </a:solidFill>
              <a:miter lim="800000"/>
            </a:ln>
            <a:effectLst/>
          </p:spPr>
          <p:txBody>
            <a:bodyPr rot="10800000"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en-US" sz="2400">
                <a:solidFill>
                  <a:srgbClr val="000033"/>
                </a:solidFill>
              </a:endParaRPr>
            </a:p>
          </p:txBody>
        </p:sp>
        <p:sp>
          <p:nvSpPr>
            <p:cNvPr id="9" name="Rectangle 12"/>
            <p:cNvSpPr>
              <a:spLocks noChangeArrowheads="1"/>
            </p:cNvSpPr>
            <p:nvPr/>
          </p:nvSpPr>
          <p:spPr bwMode="auto">
            <a:xfrm flipV="1">
              <a:off x="5002" y="288"/>
              <a:ext cx="282" cy="144"/>
            </a:xfrm>
            <a:prstGeom prst="rect">
              <a:avLst/>
            </a:prstGeom>
            <a:solidFill>
              <a:schemeClr val="accent2"/>
            </a:solidFill>
            <a:ln w="12700">
              <a:solidFill>
                <a:schemeClr val="tx1"/>
              </a:solidFill>
              <a:miter lim="800000"/>
            </a:ln>
            <a:effec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en-US" sz="2400">
                <a:solidFill>
                  <a:srgbClr val="000033"/>
                </a:solidFill>
              </a:endParaRPr>
            </a:p>
          </p:txBody>
        </p:sp>
        <p:sp>
          <p:nvSpPr>
            <p:cNvPr id="10" name="Line 13"/>
            <p:cNvSpPr>
              <a:spLocks noChangeShapeType="1"/>
            </p:cNvSpPr>
            <p:nvPr/>
          </p:nvSpPr>
          <p:spPr bwMode="auto">
            <a:xfrm flipH="1">
              <a:off x="240" y="2064"/>
              <a:ext cx="4848"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11" name="Rectangle 14"/>
            <p:cNvSpPr>
              <a:spLocks noChangeArrowheads="1"/>
            </p:cNvSpPr>
            <p:nvPr/>
          </p:nvSpPr>
          <p:spPr bwMode="auto">
            <a:xfrm>
              <a:off x="0" y="0"/>
              <a:ext cx="5286" cy="3648"/>
            </a:xfrm>
            <a:prstGeom prst="rect">
              <a:avLst/>
            </a:prstGeom>
            <a:noFill/>
            <a:ln w="12700">
              <a:solidFill>
                <a:schemeClr val="tx1"/>
              </a:solidFill>
              <a:miter lim="800000"/>
            </a:ln>
            <a:effec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en-US" sz="2400">
                <a:solidFill>
                  <a:srgbClr val="000033"/>
                </a:solidFill>
              </a:endParaRPr>
            </a:p>
          </p:txBody>
        </p:sp>
      </p:grpSp>
      <p:sp>
        <p:nvSpPr>
          <p:cNvPr id="2051" name="Rectangle 3"/>
          <p:cNvSpPr>
            <a:spLocks noGrp="1" noChangeArrowheads="1"/>
          </p:cNvSpPr>
          <p:nvPr>
            <p:ph type="ctrTitle"/>
          </p:nvPr>
        </p:nvSpPr>
        <p:spPr>
          <a:xfrm>
            <a:off x="762000" y="1371600"/>
            <a:ext cx="7696200" cy="2057400"/>
          </a:xfrm>
        </p:spPr>
        <p:txBody>
          <a:bodyPr/>
          <a:lstStyle>
            <a:lvl1pPr>
              <a:defRPr sz="5400"/>
            </a:lvl1pPr>
          </a:lstStyle>
          <a:p>
            <a:pPr lvl="0"/>
            <a:r>
              <a:rPr lang="zh-CN" altLang="en-US" noProof="0"/>
              <a:t>单击此处编辑母版标题样式</a:t>
            </a:r>
            <a:endParaRPr lang="zh-CN" altLang="en-US" noProof="0"/>
          </a:p>
        </p:txBody>
      </p:sp>
      <p:sp>
        <p:nvSpPr>
          <p:cNvPr id="2052" name="Rectangle 4"/>
          <p:cNvSpPr>
            <a:spLocks noGrp="1" noChangeArrowheads="1"/>
          </p:cNvSpPr>
          <p:nvPr>
            <p:ph type="subTitle" idx="1"/>
          </p:nvPr>
        </p:nvSpPr>
        <p:spPr>
          <a:xfrm>
            <a:off x="762000" y="3765550"/>
            <a:ext cx="7696200" cy="2057400"/>
          </a:xfrm>
        </p:spPr>
        <p:txBody>
          <a:bodyPr/>
          <a:lstStyle>
            <a:lvl1pPr marL="0" indent="0">
              <a:buFont typeface="Wingdings" panose="05000000000000000000" pitchFamily="2" charset="2"/>
              <a:buNone/>
              <a:defRPr sz="2800">
                <a:latin typeface="Arial" panose="020B0604020202020204" pitchFamily="34" charset="0"/>
              </a:defRPr>
            </a:lvl1pPr>
          </a:lstStyle>
          <a:p>
            <a:pPr lvl="0"/>
            <a:r>
              <a:rPr lang="zh-CN" altLang="en-US" noProof="0"/>
              <a:t>单击此处编辑母版副标题样式</a:t>
            </a:r>
            <a:endParaRPr lang="zh-CN" altLang="en-US" noProof="0"/>
          </a:p>
        </p:txBody>
      </p:sp>
      <p:sp>
        <p:nvSpPr>
          <p:cNvPr id="12" name="Rectangle 5"/>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solidFill>
                <a:srgbClr val="000033"/>
              </a:solidFill>
            </a:endParaRPr>
          </a:p>
        </p:txBody>
      </p:sp>
      <p:sp>
        <p:nvSpPr>
          <p:cNvPr id="13" name="Rectangle 6"/>
          <p:cNvSpPr>
            <a:spLocks noGrp="1" noChangeArrowheads="1"/>
          </p:cNvSpPr>
          <p:nvPr>
            <p:ph type="ftr" sz="quarter" idx="11"/>
          </p:nvPr>
        </p:nvSpPr>
        <p:spPr/>
        <p:txBody>
          <a:bodyPr/>
          <a:lstStyle>
            <a:lvl1pPr>
              <a:defRPr/>
            </a:lvl1pPr>
          </a:lstStyle>
          <a:p>
            <a:pPr>
              <a:defRPr/>
            </a:pPr>
            <a:endParaRPr lang="en-US" altLang="zh-CN">
              <a:solidFill>
                <a:srgbClr val="000033"/>
              </a:solidFill>
            </a:endParaRPr>
          </a:p>
        </p:txBody>
      </p:sp>
      <p:sp>
        <p:nvSpPr>
          <p:cNvPr id="14" name="Rectangle 7"/>
          <p:cNvSpPr>
            <a:spLocks noGrp="1" noChangeArrowheads="1"/>
          </p:cNvSpPr>
          <p:nvPr>
            <p:ph type="sldNum" sz="quarter" idx="12"/>
          </p:nvPr>
        </p:nvSpPr>
        <p:spPr>
          <a:xfrm>
            <a:off x="6553200" y="6248400"/>
            <a:ext cx="2133600" cy="457200"/>
          </a:xfrm>
        </p:spPr>
        <p:txBody>
          <a:bodyPr/>
          <a:lstStyle>
            <a:lvl1pPr>
              <a:defRPr b="1" smtClean="0"/>
            </a:lvl1pPr>
          </a:lstStyle>
          <a:p>
            <a:pPr>
              <a:defRPr/>
            </a:pPr>
            <a:fld id="{C050EC52-EE7D-4A96-BBC3-D10CDE7DEF87}" type="slidenum">
              <a:rPr lang="zh-CN" altLang="en-US">
                <a:solidFill>
                  <a:srgbClr val="000033"/>
                </a:solidFill>
              </a:rPr>
            </a:fld>
            <a:endParaRPr lang="en-US" altLang="zh-CN">
              <a:solidFill>
                <a:srgbClr val="00003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66D6B9C-A4BE-422E-BBAF-48610167D799}" type="slidenum">
              <a:rPr lang="zh-CN" altLang="en-US">
                <a:solidFill>
                  <a:srgbClr val="000033"/>
                </a:solidFill>
              </a:rPr>
            </a:fld>
            <a:endParaRPr lang="en-US" altLang="zh-CN">
              <a:solidFill>
                <a:srgbClr val="000033"/>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0"/>
            <a:ext cx="2057400" cy="5597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533400"/>
            <a:ext cx="6019800" cy="5597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1ED87B3-CCF1-458B-B776-D29656B5510B}" type="slidenum">
              <a:rPr lang="zh-CN" altLang="en-US">
                <a:solidFill>
                  <a:srgbClr val="000033"/>
                </a:solidFill>
              </a:rPr>
            </a:fld>
            <a:endParaRPr lang="en-US" altLang="zh-CN">
              <a:solidFill>
                <a:srgbClr val="000033"/>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82296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828800"/>
            <a:ext cx="4038600" cy="43021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828800"/>
            <a:ext cx="4038600" cy="20748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4056063"/>
            <a:ext cx="4038600" cy="20748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0033"/>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0033"/>
              </a:solidFill>
            </a:endParaRPr>
          </a:p>
        </p:txBody>
      </p:sp>
      <p:sp>
        <p:nvSpPr>
          <p:cNvPr id="8" name="Rectangle 6"/>
          <p:cNvSpPr>
            <a:spLocks noGrp="1" noChangeArrowheads="1"/>
          </p:cNvSpPr>
          <p:nvPr>
            <p:ph type="sldNum" sz="quarter" idx="12"/>
          </p:nvPr>
        </p:nvSpPr>
        <p:spPr/>
        <p:txBody>
          <a:bodyPr/>
          <a:lstStyle>
            <a:lvl1pPr>
              <a:defRPr/>
            </a:lvl1pPr>
          </a:lstStyle>
          <a:p>
            <a:pPr>
              <a:defRPr/>
            </a:pPr>
            <a:fld id="{AD6EBFCE-CB71-4158-A7FD-A569C4CFF083}" type="slidenum">
              <a:rPr lang="zh-CN" altLang="en-US">
                <a:solidFill>
                  <a:srgbClr val="000033"/>
                </a:solidFill>
              </a:rPr>
            </a:fld>
            <a:endParaRPr lang="en-US" altLang="zh-CN">
              <a:solidFill>
                <a:srgbClr val="000033"/>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143000"/>
            <a:ext cx="822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6200"/>
            <a:ext cx="8229600" cy="915988"/>
          </a:xfrm>
        </p:spPr>
        <p:txBody>
          <a:bodyPr/>
          <a:lstStyle>
            <a:lvl1pPr>
              <a:defRPr b="1"/>
            </a:lvl1pPr>
          </a:lstStyle>
          <a:p>
            <a:r>
              <a:rPr lang="en-US" dirty="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914400"/>
          </a:xfrm>
        </p:spPr>
        <p:txBody>
          <a:bodyPr/>
          <a:lstStyle/>
          <a:p>
            <a:r>
              <a:rPr lang="en-US"/>
              <a:t>Click to edit Master title style</a:t>
            </a:r>
            <a:endParaRPr lang="en-US"/>
          </a:p>
        </p:txBody>
      </p:sp>
      <p:sp>
        <p:nvSpPr>
          <p:cNvPr id="3" name="ClipArt Placeholder 2"/>
          <p:cNvSpPr>
            <a:spLocks noGrp="1"/>
          </p:cNvSpPr>
          <p:nvPr>
            <p:ph type="clipArt" sz="half" idx="1"/>
          </p:nvPr>
        </p:nvSpPr>
        <p:spPr>
          <a:xfrm>
            <a:off x="685800" y="1371600"/>
            <a:ext cx="3810000" cy="4724400"/>
          </a:xfrm>
        </p:spPr>
        <p:txBody>
          <a:bodyPr/>
          <a:lstStyle/>
          <a:p>
            <a:pPr lvl="0"/>
            <a:endParaRPr lang="en-US" noProof="0"/>
          </a:p>
        </p:txBody>
      </p:sp>
      <p:sp>
        <p:nvSpPr>
          <p:cNvPr id="4" name="Text Placeholder 3"/>
          <p:cNvSpPr>
            <a:spLocks noGrp="1"/>
          </p:cNvSpPr>
          <p:nvPr>
            <p:ph type="body" sz="half" idx="2"/>
          </p:nvPr>
        </p:nvSpPr>
        <p:spPr>
          <a:xfrm>
            <a:off x="4648200" y="1371600"/>
            <a:ext cx="3810000" cy="4724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9144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85800" y="1219200"/>
            <a:ext cx="3810000" cy="4876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lipArt Placeholder 3"/>
          <p:cNvSpPr>
            <a:spLocks noGrp="1"/>
          </p:cNvSpPr>
          <p:nvPr>
            <p:ph type="clipArt" sz="half" idx="2"/>
          </p:nvPr>
        </p:nvSpPr>
        <p:spPr>
          <a:xfrm>
            <a:off x="4648200" y="1219200"/>
            <a:ext cx="3810000" cy="4876800"/>
          </a:xfrm>
        </p:spPr>
        <p:txBody>
          <a:bodyPr/>
          <a:lstStyle/>
          <a:p>
            <a:pPr lvl="0"/>
            <a:endParaRPr lang="en-US" noProof="0"/>
          </a:p>
        </p:txBody>
      </p:sp>
      <p:sp>
        <p:nvSpPr>
          <p:cNvPr id="5" name="Slide Number Placeholder 5"/>
          <p:cNvSpPr>
            <a:spLocks noGrp="1"/>
          </p:cNvSpPr>
          <p:nvPr>
            <p:ph type="sldNum" sz="quarter" idx="10"/>
          </p:nvPr>
        </p:nvSpPr>
        <p:spPr>
          <a:xfrm>
            <a:off x="7924800" y="6324600"/>
            <a:ext cx="533400" cy="304800"/>
          </a:xfrm>
        </p:spPr>
        <p:txBody>
          <a:bodyPr/>
          <a:lstStyle>
            <a:lvl1pPr eaLnBrk="1" hangingPunct="1">
              <a:defRPr>
                <a:solidFill>
                  <a:prstClr val="black"/>
                </a:solidFill>
                <a:latin typeface="Arial" panose="020B0604020202020204" pitchFamily="34" charset="0"/>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051" name="Rectangle 3"/>
          <p:cNvSpPr>
            <a:spLocks noGrp="1" noChangeArrowheads="1"/>
          </p:cNvSpPr>
          <p:nvPr>
            <p:ph type="ctrTitle"/>
          </p:nvPr>
        </p:nvSpPr>
        <p:spPr>
          <a:xfrm>
            <a:off x="762000" y="1371600"/>
            <a:ext cx="7696200" cy="2057400"/>
          </a:xfrm>
        </p:spPr>
        <p:txBody>
          <a:bodyPr/>
          <a:lstStyle>
            <a:lvl1pPr>
              <a:defRPr sz="5400"/>
            </a:lvl1pPr>
          </a:lstStyle>
          <a:p>
            <a:r>
              <a:rPr lang="zh-CN" altLang="en-US"/>
              <a:t>单击此处编辑母版标题样式</a:t>
            </a:r>
            <a:endParaRPr lang="zh-CN" altLang="en-US"/>
          </a:p>
        </p:txBody>
      </p:sp>
      <p:sp>
        <p:nvSpPr>
          <p:cNvPr id="2052" name="Rectangle 4"/>
          <p:cNvSpPr>
            <a:spLocks noGrp="1" noChangeArrowheads="1"/>
          </p:cNvSpPr>
          <p:nvPr>
            <p:ph type="subTitle" idx="1"/>
          </p:nvPr>
        </p:nvSpPr>
        <p:spPr>
          <a:xfrm>
            <a:off x="762000" y="3765550"/>
            <a:ext cx="7696200" cy="2057400"/>
          </a:xfrm>
        </p:spPr>
        <p:txBody>
          <a:bodyPr/>
          <a:lstStyle>
            <a:lvl1pPr marL="0" indent="0">
              <a:buFont typeface="Wingdings" panose="05000000000000000000" pitchFamily="2" charset="2"/>
              <a:buNone/>
              <a:defRPr sz="2800">
                <a:latin typeface="Arial" panose="020B0604020202020204" pitchFamily="34" charset="0"/>
              </a:defRPr>
            </a:lvl1pPr>
          </a:lstStyle>
          <a:p>
            <a:r>
              <a:rPr lang="zh-CN" altLang="en-US"/>
              <a:t>单击此处编辑母版副标题样式</a:t>
            </a:r>
            <a:endParaRPr lang="zh-CN" altLang="en-US"/>
          </a:p>
        </p:txBody>
      </p:sp>
      <p:sp>
        <p:nvSpPr>
          <p:cNvPr id="4" name="Rectangle 7"/>
          <p:cNvSpPr>
            <a:spLocks noGrp="1" noChangeArrowheads="1"/>
          </p:cNvSpPr>
          <p:nvPr>
            <p:ph type="sldNum" sz="quarter" idx="10"/>
          </p:nvPr>
        </p:nvSpPr>
        <p:spPr>
          <a:xfrm>
            <a:off x="8153400" y="6248400"/>
            <a:ext cx="533400" cy="457200"/>
          </a:xfrm>
        </p:spPr>
        <p:txBody>
          <a:bodyPr/>
          <a:lstStyle>
            <a:lvl1pPr>
              <a:defRPr smtClean="0"/>
            </a:lvl1pPr>
          </a:lstStyle>
          <a:p>
            <a:pPr>
              <a:defRPr/>
            </a:pPr>
            <a:fld id="{F5915EF6-B62A-4E1B-A888-FDCDCAE3598E}" type="slidenum">
              <a:rPr lang="zh-CN" altLang="en-US"/>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143000"/>
            <a:ext cx="822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6200"/>
            <a:ext cx="8229600" cy="915988"/>
          </a:xfrm>
        </p:spPr>
        <p:txBody>
          <a:bodyPr/>
          <a:lstStyle>
            <a:lvl1pPr>
              <a:defRPr b="1"/>
            </a:lvl1pPr>
          </a:lstStyle>
          <a:p>
            <a:r>
              <a:rPr lang="en-US" dirty="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AFA79A82-7DD2-4FA4-A7D6-36CB10DAC8B2}" type="slidenum">
              <a:rPr lang="zh-CN" altLang="en-US">
                <a:solidFill>
                  <a:srgbClr val="000033"/>
                </a:solidFill>
              </a:rPr>
            </a:fld>
            <a:endParaRPr lang="en-US" altLang="zh-CN">
              <a:solidFill>
                <a:srgbClr val="000033"/>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914400"/>
          </a:xfrm>
        </p:spPr>
        <p:txBody>
          <a:bodyPr/>
          <a:lstStyle/>
          <a:p>
            <a:r>
              <a:rPr lang="en-US"/>
              <a:t>Click to edit Master title style</a:t>
            </a:r>
            <a:endParaRPr lang="en-US"/>
          </a:p>
        </p:txBody>
      </p:sp>
      <p:sp>
        <p:nvSpPr>
          <p:cNvPr id="3" name="ClipArt Placeholder 2"/>
          <p:cNvSpPr>
            <a:spLocks noGrp="1"/>
          </p:cNvSpPr>
          <p:nvPr>
            <p:ph type="clipArt" sz="half" idx="1"/>
          </p:nvPr>
        </p:nvSpPr>
        <p:spPr>
          <a:xfrm>
            <a:off x="685800" y="1371600"/>
            <a:ext cx="3810000" cy="4724400"/>
          </a:xfrm>
        </p:spPr>
        <p:txBody>
          <a:bodyPr/>
          <a:lstStyle/>
          <a:p>
            <a:pPr lvl="0"/>
            <a:endParaRPr lang="en-US" noProof="0"/>
          </a:p>
        </p:txBody>
      </p:sp>
      <p:sp>
        <p:nvSpPr>
          <p:cNvPr id="4" name="Text Placeholder 3"/>
          <p:cNvSpPr>
            <a:spLocks noGrp="1"/>
          </p:cNvSpPr>
          <p:nvPr>
            <p:ph type="body" sz="half" idx="2"/>
          </p:nvPr>
        </p:nvSpPr>
        <p:spPr>
          <a:xfrm>
            <a:off x="4648200" y="1371600"/>
            <a:ext cx="3810000" cy="4724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9144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85800" y="1219200"/>
            <a:ext cx="3810000" cy="4876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lipArt Placeholder 3"/>
          <p:cNvSpPr>
            <a:spLocks noGrp="1"/>
          </p:cNvSpPr>
          <p:nvPr>
            <p:ph type="clipArt" sz="half" idx="2"/>
          </p:nvPr>
        </p:nvSpPr>
        <p:spPr>
          <a:xfrm>
            <a:off x="4648200" y="1219200"/>
            <a:ext cx="3810000" cy="4876800"/>
          </a:xfrm>
        </p:spPr>
        <p:txBody>
          <a:bodyPr/>
          <a:lstStyle/>
          <a:p>
            <a:pPr lvl="0"/>
            <a:endParaRPr lang="en-US" noProof="0"/>
          </a:p>
        </p:txBody>
      </p:sp>
      <p:sp>
        <p:nvSpPr>
          <p:cNvPr id="5" name="Slide Number Placeholder 5"/>
          <p:cNvSpPr>
            <a:spLocks noGrp="1"/>
          </p:cNvSpPr>
          <p:nvPr>
            <p:ph type="sldNum" sz="quarter" idx="10"/>
          </p:nvPr>
        </p:nvSpPr>
        <p:spPr>
          <a:xfrm>
            <a:off x="7924800" y="6324600"/>
            <a:ext cx="533400" cy="304800"/>
          </a:xfrm>
        </p:spPr>
        <p:txBody>
          <a:bodyPr/>
          <a:lstStyle>
            <a:lvl1pPr eaLnBrk="1" hangingPunct="1">
              <a:defRPr>
                <a:solidFill>
                  <a:prstClr val="black"/>
                </a:solidFill>
                <a:latin typeface="Arial" panose="020B0604020202020204" pitchFamily="34" charset="0"/>
              </a:defRPr>
            </a:lvl1pPr>
          </a:lstStyle>
          <a:p>
            <a:pPr>
              <a:defRPr/>
            </a:pP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051" name="Rectangle 3"/>
          <p:cNvSpPr>
            <a:spLocks noGrp="1" noChangeArrowheads="1"/>
          </p:cNvSpPr>
          <p:nvPr>
            <p:ph type="ctrTitle"/>
          </p:nvPr>
        </p:nvSpPr>
        <p:spPr>
          <a:xfrm>
            <a:off x="762000" y="1371600"/>
            <a:ext cx="7696200" cy="2057400"/>
          </a:xfrm>
        </p:spPr>
        <p:txBody>
          <a:bodyPr/>
          <a:lstStyle>
            <a:lvl1pPr>
              <a:defRPr sz="5400"/>
            </a:lvl1pPr>
          </a:lstStyle>
          <a:p>
            <a:r>
              <a:rPr lang="zh-CN" altLang="en-US"/>
              <a:t>单击此处编辑母版标题样式</a:t>
            </a:r>
            <a:endParaRPr lang="zh-CN" altLang="en-US"/>
          </a:p>
        </p:txBody>
      </p:sp>
      <p:sp>
        <p:nvSpPr>
          <p:cNvPr id="2052" name="Rectangle 4"/>
          <p:cNvSpPr>
            <a:spLocks noGrp="1" noChangeArrowheads="1"/>
          </p:cNvSpPr>
          <p:nvPr>
            <p:ph type="subTitle" idx="1"/>
          </p:nvPr>
        </p:nvSpPr>
        <p:spPr>
          <a:xfrm>
            <a:off x="762000" y="3765550"/>
            <a:ext cx="7696200" cy="2057400"/>
          </a:xfrm>
        </p:spPr>
        <p:txBody>
          <a:bodyPr/>
          <a:lstStyle>
            <a:lvl1pPr marL="0" indent="0">
              <a:buFont typeface="Wingdings" panose="05000000000000000000" pitchFamily="2" charset="2"/>
              <a:buNone/>
              <a:defRPr sz="2800">
                <a:latin typeface="Arial" panose="020B0604020202020204" pitchFamily="34" charset="0"/>
              </a:defRPr>
            </a:lvl1pPr>
          </a:lstStyle>
          <a:p>
            <a:r>
              <a:rPr lang="zh-CN" altLang="en-US"/>
              <a:t>单击此处编辑母版副标题样式</a:t>
            </a:r>
            <a:endParaRPr lang="zh-CN" altLang="en-US"/>
          </a:p>
        </p:txBody>
      </p:sp>
      <p:sp>
        <p:nvSpPr>
          <p:cNvPr id="4" name="Rectangle 7"/>
          <p:cNvSpPr>
            <a:spLocks noGrp="1" noChangeArrowheads="1"/>
          </p:cNvSpPr>
          <p:nvPr>
            <p:ph type="sldNum" sz="quarter" idx="10"/>
          </p:nvPr>
        </p:nvSpPr>
        <p:spPr>
          <a:xfrm>
            <a:off x="8153400" y="6248400"/>
            <a:ext cx="533400" cy="457200"/>
          </a:xfrm>
        </p:spPr>
        <p:txBody>
          <a:bodyPr/>
          <a:lstStyle>
            <a:lvl1pPr>
              <a:defRPr smtClean="0"/>
            </a:lvl1pPr>
          </a:lstStyle>
          <a:p>
            <a:pPr>
              <a:defRPr/>
            </a:pPr>
            <a:fld id="{1B862EC0-281C-4C7F-B733-EB02985FD02F}" type="slidenum">
              <a:rPr lang="zh-CN" altLang="en-US"/>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143000"/>
            <a:ext cx="822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6200"/>
            <a:ext cx="8229600" cy="915988"/>
          </a:xfrm>
        </p:spPr>
        <p:txBody>
          <a:bodyPr/>
          <a:lstStyle>
            <a:lvl1pPr>
              <a:defRPr b="1"/>
            </a:lvl1pPr>
          </a:lstStyle>
          <a:p>
            <a:r>
              <a:rPr lang="en-US" dirty="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914400"/>
          </a:xfrm>
        </p:spPr>
        <p:txBody>
          <a:bodyPr/>
          <a:lstStyle/>
          <a:p>
            <a:r>
              <a:rPr lang="en-US"/>
              <a:t>Click to edit Master title style</a:t>
            </a:r>
            <a:endParaRPr lang="en-US"/>
          </a:p>
        </p:txBody>
      </p:sp>
      <p:sp>
        <p:nvSpPr>
          <p:cNvPr id="3" name="ClipArt Placeholder 2"/>
          <p:cNvSpPr>
            <a:spLocks noGrp="1"/>
          </p:cNvSpPr>
          <p:nvPr>
            <p:ph type="clipArt" sz="half" idx="1"/>
          </p:nvPr>
        </p:nvSpPr>
        <p:spPr>
          <a:xfrm>
            <a:off x="685800" y="1371600"/>
            <a:ext cx="3810000" cy="4724400"/>
          </a:xfrm>
        </p:spPr>
        <p:txBody>
          <a:bodyPr/>
          <a:lstStyle/>
          <a:p>
            <a:pPr lvl="0"/>
            <a:endParaRPr lang="en-US" noProof="0"/>
          </a:p>
        </p:txBody>
      </p:sp>
      <p:sp>
        <p:nvSpPr>
          <p:cNvPr id="4" name="Text Placeholder 3"/>
          <p:cNvSpPr>
            <a:spLocks noGrp="1"/>
          </p:cNvSpPr>
          <p:nvPr>
            <p:ph type="body" sz="half" idx="2"/>
          </p:nvPr>
        </p:nvSpPr>
        <p:spPr>
          <a:xfrm>
            <a:off x="4648200" y="1371600"/>
            <a:ext cx="3810000" cy="4724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9144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85800" y="1219200"/>
            <a:ext cx="3810000" cy="4876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lipArt Placeholder 3"/>
          <p:cNvSpPr>
            <a:spLocks noGrp="1"/>
          </p:cNvSpPr>
          <p:nvPr>
            <p:ph type="clipArt" sz="half" idx="2"/>
          </p:nvPr>
        </p:nvSpPr>
        <p:spPr>
          <a:xfrm>
            <a:off x="4648200" y="1219200"/>
            <a:ext cx="3810000" cy="4876800"/>
          </a:xfrm>
        </p:spPr>
        <p:txBody>
          <a:bodyPr/>
          <a:lstStyle/>
          <a:p>
            <a:pPr lvl="0"/>
            <a:endParaRPr lang="en-US" noProof="0"/>
          </a:p>
        </p:txBody>
      </p:sp>
      <p:sp>
        <p:nvSpPr>
          <p:cNvPr id="5" name="Slide Number Placeholder 5"/>
          <p:cNvSpPr>
            <a:spLocks noGrp="1"/>
          </p:cNvSpPr>
          <p:nvPr>
            <p:ph type="sldNum" sz="quarter" idx="10"/>
          </p:nvPr>
        </p:nvSpPr>
        <p:spPr>
          <a:xfrm>
            <a:off x="7924800" y="6324600"/>
            <a:ext cx="533400" cy="304800"/>
          </a:xfrm>
        </p:spPr>
        <p:txBody>
          <a:bodyPr/>
          <a:lstStyle>
            <a:lvl1pPr eaLnBrk="1" hangingPunct="1">
              <a:defRPr>
                <a:solidFill>
                  <a:prstClr val="black"/>
                </a:solidFill>
                <a:latin typeface="Arial" panose="020B0604020202020204" pitchFamily="34" charset="0"/>
              </a:defRPr>
            </a:lvl1pPr>
          </a:lstStyle>
          <a:p>
            <a:pPr>
              <a:defRPr/>
            </a:pP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051" name="Rectangle 3"/>
          <p:cNvSpPr>
            <a:spLocks noGrp="1" noChangeArrowheads="1"/>
          </p:cNvSpPr>
          <p:nvPr>
            <p:ph type="ctrTitle"/>
          </p:nvPr>
        </p:nvSpPr>
        <p:spPr>
          <a:xfrm>
            <a:off x="762000" y="1371600"/>
            <a:ext cx="7696200" cy="2057400"/>
          </a:xfrm>
        </p:spPr>
        <p:txBody>
          <a:bodyPr/>
          <a:lstStyle>
            <a:lvl1pPr>
              <a:defRPr sz="5400"/>
            </a:lvl1pPr>
          </a:lstStyle>
          <a:p>
            <a:r>
              <a:rPr lang="zh-CN" altLang="en-US"/>
              <a:t>单击此处编辑母版标题样式</a:t>
            </a:r>
            <a:endParaRPr lang="zh-CN" altLang="en-US"/>
          </a:p>
        </p:txBody>
      </p:sp>
      <p:sp>
        <p:nvSpPr>
          <p:cNvPr id="2052" name="Rectangle 4"/>
          <p:cNvSpPr>
            <a:spLocks noGrp="1" noChangeArrowheads="1"/>
          </p:cNvSpPr>
          <p:nvPr>
            <p:ph type="subTitle" idx="1"/>
          </p:nvPr>
        </p:nvSpPr>
        <p:spPr>
          <a:xfrm>
            <a:off x="762000" y="3765550"/>
            <a:ext cx="7696200" cy="2057400"/>
          </a:xfrm>
        </p:spPr>
        <p:txBody>
          <a:bodyPr/>
          <a:lstStyle>
            <a:lvl1pPr marL="0" indent="0">
              <a:buFont typeface="Wingdings" panose="05000000000000000000" pitchFamily="2" charset="2"/>
              <a:buNone/>
              <a:defRPr sz="2800">
                <a:latin typeface="Arial" panose="020B0604020202020204" pitchFamily="34" charset="0"/>
              </a:defRPr>
            </a:lvl1pPr>
          </a:lstStyle>
          <a:p>
            <a:r>
              <a:rPr lang="zh-CN" altLang="en-US"/>
              <a:t>单击此处编辑母版副标题样式</a:t>
            </a:r>
            <a:endParaRPr lang="zh-CN" altLang="en-US"/>
          </a:p>
        </p:txBody>
      </p:sp>
      <p:sp>
        <p:nvSpPr>
          <p:cNvPr id="4" name="Rectangle 7"/>
          <p:cNvSpPr>
            <a:spLocks noGrp="1" noChangeArrowheads="1"/>
          </p:cNvSpPr>
          <p:nvPr>
            <p:ph type="sldNum" sz="quarter" idx="10"/>
          </p:nvPr>
        </p:nvSpPr>
        <p:spPr>
          <a:xfrm>
            <a:off x="8153400" y="6248400"/>
            <a:ext cx="533400" cy="457200"/>
          </a:xfrm>
        </p:spPr>
        <p:txBody>
          <a:bodyPr/>
          <a:lstStyle>
            <a:lvl1pPr>
              <a:defRPr smtClean="0"/>
            </a:lvl1pPr>
          </a:lstStyle>
          <a:p>
            <a:pPr>
              <a:defRPr/>
            </a:pPr>
            <a:fld id="{52B1CF5C-35AF-4509-9CCD-1A2E56B799F5}"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33"/>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33"/>
              </a:solidFill>
            </a:endParaRPr>
          </a:p>
        </p:txBody>
      </p:sp>
      <p:sp>
        <p:nvSpPr>
          <p:cNvPr id="6" name="Rectangle 6"/>
          <p:cNvSpPr>
            <a:spLocks noGrp="1" noChangeArrowheads="1"/>
          </p:cNvSpPr>
          <p:nvPr>
            <p:ph type="sldNum" sz="quarter" idx="12"/>
          </p:nvPr>
        </p:nvSpPr>
        <p:spPr/>
        <p:txBody>
          <a:bodyPr/>
          <a:lstStyle>
            <a:lvl1pPr>
              <a:defRPr/>
            </a:lvl1pPr>
          </a:lstStyle>
          <a:p>
            <a:pPr>
              <a:defRPr/>
            </a:pPr>
            <a:fld id="{AD8D658B-DDC6-450F-8FFF-A84F7DBB13AB}" type="slidenum">
              <a:rPr lang="zh-CN" altLang="en-US">
                <a:solidFill>
                  <a:srgbClr val="000033"/>
                </a:solidFill>
              </a:rPr>
            </a:fld>
            <a:endParaRPr lang="en-US" altLang="zh-CN">
              <a:solidFill>
                <a:srgbClr val="000033"/>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828800"/>
            <a:ext cx="4038600" cy="43021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828800"/>
            <a:ext cx="4038600" cy="43021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33"/>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33"/>
              </a:solidFill>
            </a:endParaRPr>
          </a:p>
        </p:txBody>
      </p:sp>
      <p:sp>
        <p:nvSpPr>
          <p:cNvPr id="7" name="Rectangle 6"/>
          <p:cNvSpPr>
            <a:spLocks noGrp="1" noChangeArrowheads="1"/>
          </p:cNvSpPr>
          <p:nvPr>
            <p:ph type="sldNum" sz="quarter" idx="12"/>
          </p:nvPr>
        </p:nvSpPr>
        <p:spPr/>
        <p:txBody>
          <a:bodyPr/>
          <a:lstStyle>
            <a:lvl1pPr>
              <a:defRPr/>
            </a:lvl1pPr>
          </a:lstStyle>
          <a:p>
            <a:pPr>
              <a:defRPr/>
            </a:pPr>
            <a:fld id="{0BDA10BE-1318-4D98-9704-75232EB2CA07}" type="slidenum">
              <a:rPr lang="zh-CN" altLang="en-US">
                <a:solidFill>
                  <a:srgbClr val="000033"/>
                </a:solidFill>
              </a:rPr>
            </a:fld>
            <a:endParaRPr lang="en-US" altLang="zh-CN">
              <a:solidFill>
                <a:srgbClr val="000033"/>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33"/>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33"/>
              </a:solidFill>
            </a:endParaRPr>
          </a:p>
        </p:txBody>
      </p:sp>
      <p:sp>
        <p:nvSpPr>
          <p:cNvPr id="9" name="Rectangle 6"/>
          <p:cNvSpPr>
            <a:spLocks noGrp="1" noChangeArrowheads="1"/>
          </p:cNvSpPr>
          <p:nvPr>
            <p:ph type="sldNum" sz="quarter" idx="12"/>
          </p:nvPr>
        </p:nvSpPr>
        <p:spPr/>
        <p:txBody>
          <a:bodyPr/>
          <a:lstStyle>
            <a:lvl1pPr>
              <a:defRPr/>
            </a:lvl1pPr>
          </a:lstStyle>
          <a:p>
            <a:pPr>
              <a:defRPr/>
            </a:pPr>
            <a:fld id="{30F45079-BB56-4587-A5F8-E4CF1A388B15}" type="slidenum">
              <a:rPr lang="zh-CN" altLang="en-US">
                <a:solidFill>
                  <a:srgbClr val="000033"/>
                </a:solidFill>
              </a:rPr>
            </a:fld>
            <a:endParaRPr lang="en-US" altLang="zh-CN">
              <a:solidFill>
                <a:srgbClr val="000033"/>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33"/>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33"/>
              </a:solidFill>
            </a:endParaRPr>
          </a:p>
        </p:txBody>
      </p:sp>
      <p:sp>
        <p:nvSpPr>
          <p:cNvPr id="5" name="Rectangle 6"/>
          <p:cNvSpPr>
            <a:spLocks noGrp="1" noChangeArrowheads="1"/>
          </p:cNvSpPr>
          <p:nvPr>
            <p:ph type="sldNum" sz="quarter" idx="12"/>
          </p:nvPr>
        </p:nvSpPr>
        <p:spPr/>
        <p:txBody>
          <a:bodyPr/>
          <a:lstStyle>
            <a:lvl1pPr>
              <a:defRPr/>
            </a:lvl1pPr>
          </a:lstStyle>
          <a:p>
            <a:pPr>
              <a:defRPr/>
            </a:pPr>
            <a:fld id="{B2787137-22C6-4B36-A40D-7483611A6758}" type="slidenum">
              <a:rPr lang="zh-CN" altLang="en-US">
                <a:solidFill>
                  <a:srgbClr val="000033"/>
                </a:solidFill>
              </a:rPr>
            </a:fld>
            <a:endParaRPr lang="en-US" altLang="zh-CN">
              <a:solidFill>
                <a:srgbClr val="000033"/>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000033"/>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srgbClr val="000033"/>
              </a:solidFill>
            </a:endParaRPr>
          </a:p>
        </p:txBody>
      </p:sp>
      <p:sp>
        <p:nvSpPr>
          <p:cNvPr id="4" name="Rectangle 6"/>
          <p:cNvSpPr>
            <a:spLocks noGrp="1" noChangeArrowheads="1"/>
          </p:cNvSpPr>
          <p:nvPr>
            <p:ph type="sldNum" sz="quarter" idx="12"/>
          </p:nvPr>
        </p:nvSpPr>
        <p:spPr/>
        <p:txBody>
          <a:bodyPr/>
          <a:lstStyle>
            <a:lvl1pPr>
              <a:defRPr/>
            </a:lvl1pPr>
          </a:lstStyle>
          <a:p>
            <a:pPr>
              <a:defRPr/>
            </a:pPr>
            <a:fld id="{905553C7-507A-414D-9CDE-447CCC1296D6}" type="slidenum">
              <a:rPr lang="zh-CN" altLang="en-US">
                <a:solidFill>
                  <a:srgbClr val="000033"/>
                </a:solidFill>
              </a:rPr>
            </a:fld>
            <a:endParaRPr lang="en-US" altLang="zh-CN">
              <a:solidFill>
                <a:srgbClr val="000033"/>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33"/>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33"/>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AF7F50E-A768-4F0D-81C2-18E61ED520B2}" type="slidenum">
              <a:rPr lang="zh-CN" altLang="en-US">
                <a:solidFill>
                  <a:srgbClr val="000033"/>
                </a:solidFill>
              </a:rPr>
            </a:fld>
            <a:endParaRPr lang="en-US" altLang="zh-CN">
              <a:solidFill>
                <a:srgbClr val="000033"/>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33"/>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33"/>
              </a:solidFill>
            </a:endParaRPr>
          </a:p>
        </p:txBody>
      </p:sp>
      <p:sp>
        <p:nvSpPr>
          <p:cNvPr id="7" name="Rectangle 6"/>
          <p:cNvSpPr>
            <a:spLocks noGrp="1" noChangeArrowheads="1"/>
          </p:cNvSpPr>
          <p:nvPr>
            <p:ph type="sldNum" sz="quarter" idx="12"/>
          </p:nvPr>
        </p:nvSpPr>
        <p:spPr/>
        <p:txBody>
          <a:bodyPr/>
          <a:lstStyle>
            <a:lvl1pPr>
              <a:defRPr/>
            </a:lvl1pPr>
          </a:lstStyle>
          <a:p>
            <a:pPr>
              <a:defRPr/>
            </a:pPr>
            <a:fld id="{7651466E-54E0-4F57-8801-B4A6DB8B0641}" type="slidenum">
              <a:rPr lang="zh-CN" altLang="en-US">
                <a:solidFill>
                  <a:srgbClr val="000033"/>
                </a:solidFill>
              </a:rPr>
            </a:fld>
            <a:endParaRPr lang="en-US" altLang="zh-CN">
              <a:solidFill>
                <a:srgbClr val="000033"/>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6" Type="http://schemas.openxmlformats.org/officeDocument/2006/relationships/theme" Target="../theme/theme4.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533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828800"/>
            <a:ext cx="8229600"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8400"/>
            <a:ext cx="1676400" cy="457200"/>
          </a:xfrm>
          <a:prstGeom prst="rect">
            <a:avLst/>
          </a:prstGeom>
          <a:noFill/>
          <a:ln>
            <a:noFill/>
          </a:ln>
          <a:effectLst/>
        </p:spPr>
        <p:txBody>
          <a:bodyPr vert="horz" wrap="square" lIns="91440" tIns="45720" rIns="91440" bIns="45720" numCol="1" anchor="t" anchorCtr="0" compatLnSpc="1"/>
          <a:lstStyle>
            <a:lvl1pPr eaLnBrk="1" hangingPunct="1">
              <a:defRPr sz="1000">
                <a:latin typeface="Arial" panose="020B0604020202020204" pitchFamily="34" charset="0"/>
              </a:defRPr>
            </a:lvl1pPr>
          </a:lstStyle>
          <a:p>
            <a:pPr fontAlgn="base">
              <a:spcBef>
                <a:spcPct val="0"/>
              </a:spcBef>
              <a:spcAft>
                <a:spcPct val="0"/>
              </a:spcAft>
              <a:defRPr/>
            </a:pPr>
            <a:endParaRPr lang="en-US" altLang="zh-CN">
              <a:solidFill>
                <a:srgbClr val="000033"/>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000">
                <a:latin typeface="Arial" panose="020B0604020202020204" pitchFamily="34" charset="0"/>
              </a:defRPr>
            </a:lvl1pPr>
          </a:lstStyle>
          <a:p>
            <a:pPr fontAlgn="base">
              <a:spcBef>
                <a:spcPct val="0"/>
              </a:spcBef>
              <a:spcAft>
                <a:spcPct val="0"/>
              </a:spcAft>
              <a:defRPr/>
            </a:pPr>
            <a:endParaRPr lang="en-US" altLang="zh-CN">
              <a:solidFill>
                <a:srgbClr val="000033"/>
              </a:solidFill>
            </a:endParaRPr>
          </a:p>
        </p:txBody>
      </p:sp>
      <p:sp>
        <p:nvSpPr>
          <p:cNvPr id="1030" name="Rectangle 6"/>
          <p:cNvSpPr>
            <a:spLocks noGrp="1" noChangeArrowheads="1"/>
          </p:cNvSpPr>
          <p:nvPr>
            <p:ph type="sldNum" sz="quarter" idx="4"/>
          </p:nvPr>
        </p:nvSpPr>
        <p:spPr bwMode="auto">
          <a:xfrm>
            <a:off x="6781800" y="6248400"/>
            <a:ext cx="1905000" cy="457200"/>
          </a:xfrm>
          <a:prstGeom prst="rect">
            <a:avLst/>
          </a:prstGeom>
          <a:noFill/>
          <a:ln>
            <a:noFill/>
          </a:ln>
          <a:effectLst/>
        </p:spPr>
        <p:txBody>
          <a:bodyPr vert="horz" wrap="square" lIns="91440" tIns="45720" rIns="91440" bIns="45720" numCol="1" anchor="t" anchorCtr="0" compatLnSpc="1"/>
          <a:lstStyle>
            <a:lvl1pPr algn="r" eaLnBrk="1" hangingPunct="1">
              <a:defRPr sz="1000" smtClean="0">
                <a:latin typeface="Arial" panose="020B0604020202020204" pitchFamily="34" charset="0"/>
              </a:defRPr>
            </a:lvl1pPr>
          </a:lstStyle>
          <a:p>
            <a:pPr fontAlgn="base">
              <a:spcBef>
                <a:spcPct val="0"/>
              </a:spcBef>
              <a:spcAft>
                <a:spcPct val="0"/>
              </a:spcAft>
              <a:defRPr/>
            </a:pPr>
            <a:fld id="{37E552B5-A0A3-4943-B6FE-E4011CEE2EBC}" type="slidenum">
              <a:rPr lang="zh-CN" altLang="en-US">
                <a:solidFill>
                  <a:srgbClr val="000033"/>
                </a:solidFill>
              </a:rPr>
            </a:fld>
            <a:endParaRPr lang="en-US" altLang="zh-CN">
              <a:solidFill>
                <a:srgbClr val="000033"/>
              </a:solidFill>
            </a:endParaRPr>
          </a:p>
        </p:txBody>
      </p:sp>
      <p:grpSp>
        <p:nvGrpSpPr>
          <p:cNvPr id="1031" name="Group 7"/>
          <p:cNvGrpSpPr/>
          <p:nvPr/>
        </p:nvGrpSpPr>
        <p:grpSpPr bwMode="auto">
          <a:xfrm>
            <a:off x="279400" y="152400"/>
            <a:ext cx="8686800" cy="1600200"/>
            <a:chOff x="0" y="0"/>
            <a:chExt cx="5472" cy="1008"/>
          </a:xfrm>
        </p:grpSpPr>
        <p:sp>
          <p:nvSpPr>
            <p:cNvPr id="1032" name="Line 8"/>
            <p:cNvSpPr>
              <a:spLocks noChangeShapeType="1"/>
            </p:cNvSpPr>
            <p:nvPr/>
          </p:nvSpPr>
          <p:spPr bwMode="auto">
            <a:xfrm flipH="1">
              <a:off x="112" y="1008"/>
              <a:ext cx="523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1033" name="Rectangle 9"/>
            <p:cNvSpPr>
              <a:spLocks noChangeArrowheads="1"/>
            </p:cNvSpPr>
            <p:nvPr/>
          </p:nvSpPr>
          <p:spPr bwMode="auto">
            <a:xfrm>
              <a:off x="5328" y="0"/>
              <a:ext cx="144" cy="144"/>
            </a:xfrm>
            <a:prstGeom prst="rect">
              <a:avLst/>
            </a:prstGeom>
            <a:solidFill>
              <a:schemeClr val="bg2"/>
            </a:solidFill>
            <a:ln w="12700">
              <a:solidFill>
                <a:schemeClr val="tx1"/>
              </a:solidFill>
              <a:miter lim="800000"/>
            </a:ln>
            <a:effec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en-US" sz="2400">
                <a:solidFill>
                  <a:srgbClr val="000033"/>
                </a:solidFill>
              </a:endParaRPr>
            </a:p>
          </p:txBody>
        </p:sp>
        <p:sp>
          <p:nvSpPr>
            <p:cNvPr id="1034" name="Rectangle 10"/>
            <p:cNvSpPr>
              <a:spLocks noChangeArrowheads="1"/>
            </p:cNvSpPr>
            <p:nvPr/>
          </p:nvSpPr>
          <p:spPr bwMode="auto">
            <a:xfrm>
              <a:off x="0" y="0"/>
              <a:ext cx="5326" cy="144"/>
            </a:xfrm>
            <a:prstGeom prst="rect">
              <a:avLst/>
            </a:prstGeom>
            <a:solidFill>
              <a:schemeClr val="accent2"/>
            </a:solidFill>
            <a:ln w="12700">
              <a:solidFill>
                <a:schemeClr val="tx1"/>
              </a:solidFill>
              <a:miter lim="800000"/>
            </a:ln>
            <a:effec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en-US" sz="2400">
                <a:solidFill>
                  <a:srgbClr val="000033"/>
                </a:solidFill>
              </a:endParaRPr>
            </a:p>
          </p:txBody>
        </p:sp>
        <p:sp>
          <p:nvSpPr>
            <p:cNvPr id="1035" name="Rectangle 11"/>
            <p:cNvSpPr>
              <a:spLocks noChangeArrowheads="1"/>
            </p:cNvSpPr>
            <p:nvPr/>
          </p:nvSpPr>
          <p:spPr bwMode="auto">
            <a:xfrm>
              <a:off x="0" y="144"/>
              <a:ext cx="5326" cy="88"/>
            </a:xfrm>
            <a:prstGeom prst="rect">
              <a:avLst/>
            </a:prstGeom>
            <a:solidFill>
              <a:schemeClr val="bg2"/>
            </a:solidFill>
            <a:ln w="12700">
              <a:solidFill>
                <a:schemeClr val="tx1"/>
              </a:solidFill>
              <a:miter lim="800000"/>
            </a:ln>
            <a:effec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en-US" sz="2400">
                <a:solidFill>
                  <a:srgbClr val="000033"/>
                </a:solidFill>
              </a:endParaRPr>
            </a:p>
          </p:txBody>
        </p:sp>
        <p:sp>
          <p:nvSpPr>
            <p:cNvPr id="1036" name="Rectangle 12"/>
            <p:cNvSpPr>
              <a:spLocks noChangeArrowheads="1"/>
            </p:cNvSpPr>
            <p:nvPr/>
          </p:nvSpPr>
          <p:spPr bwMode="auto">
            <a:xfrm>
              <a:off x="5328" y="145"/>
              <a:ext cx="144" cy="86"/>
            </a:xfrm>
            <a:prstGeom prst="rect">
              <a:avLst/>
            </a:prstGeom>
            <a:solidFill>
              <a:schemeClr val="accent2"/>
            </a:solidFill>
            <a:ln w="12700">
              <a:solidFill>
                <a:schemeClr val="tx1"/>
              </a:solidFill>
              <a:miter lim="800000"/>
            </a:ln>
            <a:effec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defRPr/>
              </a:pPr>
              <a:endParaRPr lang="zh-CN" altLang="en-US" sz="2400">
                <a:solidFill>
                  <a:srgbClr val="000033"/>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bg2"/>
        </a:buClr>
        <a:buSzPct val="70000"/>
        <a:buFont typeface="Wingdings" panose="05000000000000000000" pitchFamily="2" charset="2"/>
        <a:buChar char="o"/>
        <a:defRPr sz="32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SzPct val="75000"/>
        <a:buFont typeface="Wingdings" panose="05000000000000000000" pitchFamily="2" charset="2"/>
        <a:buChar char="n"/>
        <a:defRPr sz="2800" kern="1200">
          <a:solidFill>
            <a:schemeClr val="tx1"/>
          </a:solidFill>
          <a:latin typeface="+mn-lt"/>
          <a:ea typeface="+mn-ea"/>
          <a:cs typeface="+mn-cs"/>
        </a:defRPr>
      </a:lvl2pPr>
      <a:lvl3pPr marL="1377950" indent="-468630" algn="l" rtl="0" eaLnBrk="0" fontAlgn="base" hangingPunct="0">
        <a:spcBef>
          <a:spcPct val="20000"/>
        </a:spcBef>
        <a:spcAft>
          <a:spcPct val="0"/>
        </a:spcAft>
        <a:buClr>
          <a:schemeClr val="bg2"/>
        </a:buClr>
        <a:buSzPct val="65000"/>
        <a:buFont typeface="Wingdings" panose="05000000000000000000" pitchFamily="2" charset="2"/>
        <a:buChar char="o"/>
        <a:defRPr sz="2400" kern="1200">
          <a:solidFill>
            <a:schemeClr val="tx1"/>
          </a:solidFill>
          <a:latin typeface="+mn-lt"/>
          <a:ea typeface="+mn-ea"/>
          <a:cs typeface="+mn-cs"/>
        </a:defRPr>
      </a:lvl3pPr>
      <a:lvl4pPr marL="1827530" indent="-438150" algn="l" rtl="0" eaLnBrk="0" fontAlgn="base" hangingPunct="0">
        <a:spcBef>
          <a:spcPct val="20000"/>
        </a:spcBef>
        <a:spcAft>
          <a:spcPct val="0"/>
        </a:spcAft>
        <a:buClr>
          <a:schemeClr val="accent2"/>
        </a:buClr>
        <a:buSzPct val="75000"/>
        <a:buFont typeface="Wingdings" panose="05000000000000000000" pitchFamily="2" charset="2"/>
        <a:buChar char="n"/>
        <a:defRPr sz="2000" kern="1200">
          <a:solidFill>
            <a:schemeClr val="tx1"/>
          </a:solidFill>
          <a:latin typeface="+mn-lt"/>
          <a:ea typeface="+mn-ea"/>
          <a:cs typeface="+mn-cs"/>
        </a:defRPr>
      </a:lvl4pPr>
      <a:lvl5pPr marL="2297430" indent="-468630" algn="l" rtl="0" eaLnBrk="0" fontAlgn="base" hangingPunct="0">
        <a:spcBef>
          <a:spcPct val="20000"/>
        </a:spcBef>
        <a:spcAft>
          <a:spcPct val="0"/>
        </a:spcAft>
        <a:buClr>
          <a:schemeClr val="accent1"/>
        </a:buClr>
        <a:buSzPct val="50000"/>
        <a:buFont typeface="Wingdings" panose="05000000000000000000" pitchFamily="2" charset="2"/>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5123" name="Text Placeholder 2"/>
          <p:cNvSpPr>
            <a:spLocks noGrp="1"/>
          </p:cNvSpPr>
          <p:nvPr>
            <p:ph type="body" idx="1"/>
          </p:nvPr>
        </p:nvSpPr>
        <p:spPr bwMode="auto">
          <a:xfrm>
            <a:off x="457200" y="1296988"/>
            <a:ext cx="82296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cxnSp>
        <p:nvCxnSpPr>
          <p:cNvPr id="4" name="Straight Connector 3"/>
          <p:cNvCxnSpPr/>
          <p:nvPr userDrawn="1"/>
        </p:nvCxnSpPr>
        <p:spPr>
          <a:xfrm>
            <a:off x="457200" y="1143000"/>
            <a:ext cx="822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7"/>
          <p:cNvSpPr>
            <a:spLocks noGrp="1" noChangeArrowheads="1"/>
          </p:cNvSpPr>
          <p:nvPr>
            <p:ph type="sldNum" sz="quarter" idx="4"/>
          </p:nvPr>
        </p:nvSpPr>
        <p:spPr>
          <a:xfrm>
            <a:off x="8420100" y="6278563"/>
            <a:ext cx="533400" cy="457200"/>
          </a:xfrm>
          <a:prstGeom prst="rect">
            <a:avLst/>
          </a:prstGeom>
        </p:spPr>
        <p:txBody>
          <a:bodyPr vert="horz" wrap="square" lIns="91440" tIns="45720" rIns="91440" bIns="45720" numCol="1" anchor="t" anchorCtr="0" compatLnSpc="1"/>
          <a:lstStyle>
            <a:lvl1pPr algn="ctr">
              <a:defRPr b="1" smtClean="0">
                <a:solidFill>
                  <a:srgbClr val="000000"/>
                </a:solidFill>
              </a:defRPr>
            </a:lvl1pPr>
          </a:lstStyle>
          <a:p>
            <a:pPr eaLnBrk="0" fontAlgn="base" hangingPunct="0">
              <a:spcBef>
                <a:spcPct val="0"/>
              </a:spcBef>
              <a:spcAft>
                <a:spcPct val="0"/>
              </a:spcAft>
              <a:defRPr/>
            </a:pPr>
            <a:fld id="{0838DEB4-5556-4285-B2AA-0781B2BA6D37}" type="slidenum">
              <a:rPr lang="zh-CN" altLang="en-US">
                <a:latin typeface="Times New Roman" panose="02020603050405020304" pitchFamily="18" charset="0"/>
              </a:rPr>
            </a:fld>
            <a:endParaRPr lang="en-US" altLang="zh-CN">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Title Placeholder 1"/>
          <p:cNvSpPr>
            <a:spLocks noGrp="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6147" name="Text Placeholder 2"/>
          <p:cNvSpPr>
            <a:spLocks noGrp="1"/>
          </p:cNvSpPr>
          <p:nvPr>
            <p:ph type="body" idx="1"/>
          </p:nvPr>
        </p:nvSpPr>
        <p:spPr bwMode="auto">
          <a:xfrm>
            <a:off x="457200" y="1296988"/>
            <a:ext cx="82296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cxnSp>
        <p:nvCxnSpPr>
          <p:cNvPr id="4" name="Straight Connector 3"/>
          <p:cNvCxnSpPr/>
          <p:nvPr userDrawn="1"/>
        </p:nvCxnSpPr>
        <p:spPr>
          <a:xfrm>
            <a:off x="457200" y="1143000"/>
            <a:ext cx="822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7"/>
          <p:cNvSpPr>
            <a:spLocks noGrp="1" noChangeArrowheads="1"/>
          </p:cNvSpPr>
          <p:nvPr>
            <p:ph type="sldNum" sz="quarter" idx="4"/>
          </p:nvPr>
        </p:nvSpPr>
        <p:spPr>
          <a:xfrm>
            <a:off x="8420100" y="6278563"/>
            <a:ext cx="533400" cy="457200"/>
          </a:xfrm>
          <a:prstGeom prst="rect">
            <a:avLst/>
          </a:prstGeom>
        </p:spPr>
        <p:txBody>
          <a:bodyPr vert="horz" wrap="square" lIns="91440" tIns="45720" rIns="91440" bIns="45720" numCol="1" anchor="t" anchorCtr="0" compatLnSpc="1"/>
          <a:lstStyle>
            <a:lvl1pPr algn="ctr">
              <a:defRPr b="1" smtClean="0">
                <a:solidFill>
                  <a:srgbClr val="000000"/>
                </a:solidFill>
              </a:defRPr>
            </a:lvl1pPr>
          </a:lstStyle>
          <a:p>
            <a:pPr eaLnBrk="0" fontAlgn="base" hangingPunct="0">
              <a:spcBef>
                <a:spcPct val="0"/>
              </a:spcBef>
              <a:spcAft>
                <a:spcPct val="0"/>
              </a:spcAft>
              <a:defRPr/>
            </a:pPr>
            <a:fld id="{0330C0F8-03C1-4277-935D-760D63D02D08}" type="slidenum">
              <a:rPr lang="zh-CN" altLang="en-US">
                <a:latin typeface="Times New Roman" panose="02020603050405020304" pitchFamily="18" charset="0"/>
              </a:rPr>
            </a:fld>
            <a:endParaRPr lang="en-US" altLang="zh-CN">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8195" name="Text Placeholder 2"/>
          <p:cNvSpPr>
            <a:spLocks noGrp="1"/>
          </p:cNvSpPr>
          <p:nvPr>
            <p:ph type="body" idx="1"/>
          </p:nvPr>
        </p:nvSpPr>
        <p:spPr bwMode="auto">
          <a:xfrm>
            <a:off x="457200" y="1296988"/>
            <a:ext cx="82296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cxnSp>
        <p:nvCxnSpPr>
          <p:cNvPr id="4" name="Straight Connector 3"/>
          <p:cNvCxnSpPr/>
          <p:nvPr userDrawn="1"/>
        </p:nvCxnSpPr>
        <p:spPr>
          <a:xfrm>
            <a:off x="457200" y="1143000"/>
            <a:ext cx="82296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7"/>
          <p:cNvSpPr>
            <a:spLocks noGrp="1" noChangeArrowheads="1"/>
          </p:cNvSpPr>
          <p:nvPr>
            <p:ph type="sldNum" sz="quarter" idx="4"/>
          </p:nvPr>
        </p:nvSpPr>
        <p:spPr>
          <a:xfrm>
            <a:off x="8420100" y="6278563"/>
            <a:ext cx="533400" cy="457200"/>
          </a:xfrm>
          <a:prstGeom prst="rect">
            <a:avLst/>
          </a:prstGeom>
        </p:spPr>
        <p:txBody>
          <a:bodyPr vert="horz" wrap="square" lIns="91440" tIns="45720" rIns="91440" bIns="45720" numCol="1" anchor="t" anchorCtr="0" compatLnSpc="1"/>
          <a:lstStyle>
            <a:lvl1pPr algn="ctr">
              <a:defRPr b="1" smtClean="0">
                <a:solidFill>
                  <a:srgbClr val="000000"/>
                </a:solidFill>
              </a:defRPr>
            </a:lvl1pPr>
          </a:lstStyle>
          <a:p>
            <a:pPr eaLnBrk="0" fontAlgn="base" hangingPunct="0">
              <a:spcBef>
                <a:spcPct val="0"/>
              </a:spcBef>
              <a:spcAft>
                <a:spcPct val="0"/>
              </a:spcAft>
              <a:defRPr/>
            </a:pPr>
            <a:fld id="{99A610C8-8177-4ADE-9979-0A06C5ABB14A}" type="slidenum">
              <a:rPr lang="zh-CN" altLang="en-US">
                <a:latin typeface="Times New Roman" panose="02020603050405020304" pitchFamily="18" charset="0"/>
              </a:rPr>
            </a:fld>
            <a:endParaRPr lang="en-US" altLang="zh-CN">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12.wmf"/><Relationship Id="rId1"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9" Type="http://schemas.openxmlformats.org/officeDocument/2006/relationships/image" Target="../media/image17.wmf"/><Relationship Id="rId8" Type="http://schemas.openxmlformats.org/officeDocument/2006/relationships/oleObject" Target="../embeddings/oleObject8.bin"/><Relationship Id="rId7" Type="http://schemas.openxmlformats.org/officeDocument/2006/relationships/image" Target="../media/image16.wmf"/><Relationship Id="rId6" Type="http://schemas.openxmlformats.org/officeDocument/2006/relationships/oleObject" Target="../embeddings/oleObject7.bin"/><Relationship Id="rId5" Type="http://schemas.openxmlformats.org/officeDocument/2006/relationships/image" Target="../media/image15.wmf"/><Relationship Id="rId4" Type="http://schemas.openxmlformats.org/officeDocument/2006/relationships/oleObject" Target="../embeddings/oleObject6.bin"/><Relationship Id="rId3" Type="http://schemas.openxmlformats.org/officeDocument/2006/relationships/image" Target="../media/image14.wmf"/><Relationship Id="rId2" Type="http://schemas.openxmlformats.org/officeDocument/2006/relationships/oleObject" Target="../embeddings/oleObject5.bin"/><Relationship Id="rId13" Type="http://schemas.openxmlformats.org/officeDocument/2006/relationships/vmlDrawing" Target="../drawings/vmlDrawing3.vml"/><Relationship Id="rId12" Type="http://schemas.openxmlformats.org/officeDocument/2006/relationships/slideLayout" Target="../slideLayouts/slideLayout2.xml"/><Relationship Id="rId11" Type="http://schemas.openxmlformats.org/officeDocument/2006/relationships/image" Target="../media/image18.wmf"/><Relationship Id="rId10" Type="http://schemas.openxmlformats.org/officeDocument/2006/relationships/oleObject" Target="../embeddings/oleObject9.bin"/><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11.bin"/><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wmf"/><Relationship Id="rId1"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9.wmf"/><Relationship Id="rId1"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oleObject" Target="../embeddings/oleObject17.bin"/><Relationship Id="rId4" Type="http://schemas.openxmlformats.org/officeDocument/2006/relationships/image" Target="../media/image38.wmf"/><Relationship Id="rId3" Type="http://schemas.openxmlformats.org/officeDocument/2006/relationships/oleObject" Target="../embeddings/oleObject16.bin"/><Relationship Id="rId2" Type="http://schemas.openxmlformats.org/officeDocument/2006/relationships/image" Target="../media/image37.wmf"/><Relationship Id="rId1"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32.xml.rels><?xml version="1.0" encoding="UTF-8" standalone="yes"?>
<Relationships xmlns="http://schemas.openxmlformats.org/package/2006/relationships"><Relationship Id="rId9" Type="http://schemas.openxmlformats.org/officeDocument/2006/relationships/image" Target="../media/image46.wmf"/><Relationship Id="rId8" Type="http://schemas.openxmlformats.org/officeDocument/2006/relationships/oleObject" Target="../embeddings/oleObject21.bin"/><Relationship Id="rId7" Type="http://schemas.openxmlformats.org/officeDocument/2006/relationships/image" Target="../media/image45.wmf"/><Relationship Id="rId6" Type="http://schemas.openxmlformats.org/officeDocument/2006/relationships/oleObject" Target="../embeddings/oleObject20.bin"/><Relationship Id="rId5" Type="http://schemas.openxmlformats.org/officeDocument/2006/relationships/image" Target="../media/image44.wmf"/><Relationship Id="rId4" Type="http://schemas.openxmlformats.org/officeDocument/2006/relationships/oleObject" Target="../embeddings/oleObject19.bin"/><Relationship Id="rId3" Type="http://schemas.openxmlformats.org/officeDocument/2006/relationships/image" Target="../media/image43.wmf"/><Relationship Id="rId2" Type="http://schemas.openxmlformats.org/officeDocument/2006/relationships/oleObject" Target="../embeddings/oleObject18.bin"/><Relationship Id="rId16" Type="http://schemas.openxmlformats.org/officeDocument/2006/relationships/notesSlide" Target="../notesSlides/notesSlide4.xml"/><Relationship Id="rId15" Type="http://schemas.openxmlformats.org/officeDocument/2006/relationships/vmlDrawing" Target="../drawings/vmlDrawing9.vml"/><Relationship Id="rId14" Type="http://schemas.openxmlformats.org/officeDocument/2006/relationships/slideLayout" Target="../slideLayouts/slideLayout14.xml"/><Relationship Id="rId13" Type="http://schemas.openxmlformats.org/officeDocument/2006/relationships/image" Target="../media/image48.wmf"/><Relationship Id="rId12" Type="http://schemas.openxmlformats.org/officeDocument/2006/relationships/oleObject" Target="../embeddings/oleObject23.bin"/><Relationship Id="rId11" Type="http://schemas.openxmlformats.org/officeDocument/2006/relationships/image" Target="../media/image47.wmf"/><Relationship Id="rId10" Type="http://schemas.openxmlformats.org/officeDocument/2006/relationships/oleObject" Target="../embeddings/oleObject22.bin"/><Relationship Id="rId1" Type="http://schemas.openxmlformats.org/officeDocument/2006/relationships/image" Target="../media/image40.png"/></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52.wmf"/><Relationship Id="rId7" Type="http://schemas.openxmlformats.org/officeDocument/2006/relationships/oleObject" Target="../embeddings/oleObject27.bin"/><Relationship Id="rId6" Type="http://schemas.openxmlformats.org/officeDocument/2006/relationships/image" Target="../media/image51.wmf"/><Relationship Id="rId5" Type="http://schemas.openxmlformats.org/officeDocument/2006/relationships/oleObject" Target="../embeddings/oleObject26.bin"/><Relationship Id="rId4" Type="http://schemas.openxmlformats.org/officeDocument/2006/relationships/image" Target="../media/image50.wmf"/><Relationship Id="rId3" Type="http://schemas.openxmlformats.org/officeDocument/2006/relationships/oleObject" Target="../embeddings/oleObject25.bin"/><Relationship Id="rId2" Type="http://schemas.openxmlformats.org/officeDocument/2006/relationships/image" Target="../media/image49.wmf"/><Relationship Id="rId14" Type="http://schemas.openxmlformats.org/officeDocument/2006/relationships/notesSlide" Target="../notesSlides/notesSlide5.xml"/><Relationship Id="rId13" Type="http://schemas.openxmlformats.org/officeDocument/2006/relationships/vmlDrawing" Target="../drawings/vmlDrawing10.vml"/><Relationship Id="rId12" Type="http://schemas.openxmlformats.org/officeDocument/2006/relationships/slideLayout" Target="../slideLayouts/slideLayout19.xml"/><Relationship Id="rId11" Type="http://schemas.openxmlformats.org/officeDocument/2006/relationships/image" Target="../media/image54.png"/><Relationship Id="rId10" Type="http://schemas.openxmlformats.org/officeDocument/2006/relationships/image" Target="../media/image53.wmf"/><Relationship Id="rId1" Type="http://schemas.openxmlformats.org/officeDocument/2006/relationships/oleObject" Target="../embeddings/oleObject24.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57.png"/><Relationship Id="rId2" Type="http://schemas.openxmlformats.org/officeDocument/2006/relationships/image" Target="../media/image56.wmf"/><Relationship Id="rId1" Type="http://schemas.openxmlformats.org/officeDocument/2006/relationships/oleObject" Target="../embeddings/oleObject29.bin"/></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12.vml"/><Relationship Id="rId4" Type="http://schemas.openxmlformats.org/officeDocument/2006/relationships/slideLayout" Target="../slideLayouts/slideLayout24.xml"/><Relationship Id="rId3" Type="http://schemas.openxmlformats.org/officeDocument/2006/relationships/image" Target="../media/image59.wmf"/><Relationship Id="rId2" Type="http://schemas.openxmlformats.org/officeDocument/2006/relationships/oleObject" Target="../embeddings/oleObject30.bin"/><Relationship Id="rId1" Type="http://schemas.openxmlformats.org/officeDocument/2006/relationships/image" Target="../media/image58.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0.png"/><Relationship Id="rId1" Type="http://schemas.openxmlformats.org/officeDocument/2006/relationships/image" Target="../media/image55.png"/></Relationships>
</file>

<file path=ppt/slides/_rels/slide38.xml.rels><?xml version="1.0" encoding="UTF-8" standalone="yes"?>
<Relationships xmlns="http://schemas.openxmlformats.org/package/2006/relationships"><Relationship Id="rId9" Type="http://schemas.openxmlformats.org/officeDocument/2006/relationships/image" Target="../media/image65.wmf"/><Relationship Id="rId8" Type="http://schemas.openxmlformats.org/officeDocument/2006/relationships/oleObject" Target="../embeddings/oleObject34.bin"/><Relationship Id="rId7" Type="http://schemas.openxmlformats.org/officeDocument/2006/relationships/image" Target="../media/image64.wmf"/><Relationship Id="rId6" Type="http://schemas.openxmlformats.org/officeDocument/2006/relationships/oleObject" Target="../embeddings/oleObject33.bin"/><Relationship Id="rId5" Type="http://schemas.openxmlformats.org/officeDocument/2006/relationships/image" Target="../media/image63.wmf"/><Relationship Id="rId4" Type="http://schemas.openxmlformats.org/officeDocument/2006/relationships/oleObject" Target="../embeddings/oleObject32.bin"/><Relationship Id="rId3" Type="http://schemas.openxmlformats.org/officeDocument/2006/relationships/image" Target="../media/image62.wmf"/><Relationship Id="rId2" Type="http://schemas.openxmlformats.org/officeDocument/2006/relationships/oleObject" Target="../embeddings/oleObject31.bin"/><Relationship Id="rId11" Type="http://schemas.openxmlformats.org/officeDocument/2006/relationships/vmlDrawing" Target="../drawings/vmlDrawing13.vml"/><Relationship Id="rId10" Type="http://schemas.openxmlformats.org/officeDocument/2006/relationships/slideLayout" Target="../slideLayouts/slideLayout2.xml"/><Relationship Id="rId1" Type="http://schemas.openxmlformats.org/officeDocument/2006/relationships/image" Target="../media/image6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7.png"/><Relationship Id="rId1" Type="http://schemas.openxmlformats.org/officeDocument/2006/relationships/image" Target="../media/image6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9.png"/><Relationship Id="rId1" Type="http://schemas.openxmlformats.org/officeDocument/2006/relationships/image" Target="../media/image6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13.xml"/><Relationship Id="rId7" Type="http://schemas.openxmlformats.org/officeDocument/2006/relationships/image" Target="../media/image5.wmf"/><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EFBE5294-349C-43F3-9D12-EB8ED5381BD7}"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
        <p:nvSpPr>
          <p:cNvPr id="61443" name="Rectangle 2"/>
          <p:cNvSpPr>
            <a:spLocks noGrp="1" noChangeArrowheads="1"/>
          </p:cNvSpPr>
          <p:nvPr>
            <p:ph type="ctrTitle"/>
          </p:nvPr>
        </p:nvSpPr>
        <p:spPr>
          <a:xfrm>
            <a:off x="762000" y="1371600"/>
            <a:ext cx="7924800" cy="2057400"/>
          </a:xfrm>
        </p:spPr>
        <p:txBody>
          <a:bodyPr/>
          <a:lstStyle/>
          <a:p>
            <a:pPr algn="ctr" eaLnBrk="1" hangingPunct="1"/>
            <a:r>
              <a:rPr lang="zh-CN" altLang="en-US" b="1" dirty="0">
                <a:solidFill>
                  <a:schemeClr val="tx1"/>
                </a:solidFill>
              </a:rPr>
              <a:t>第四章：半导体的导电性</a:t>
            </a:r>
            <a:endParaRPr lang="zh-CN" altLang="en-US"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Rot="1" noChangeArrowheads="1"/>
          </p:cNvSpPr>
          <p:nvPr>
            <p:ph type="title"/>
          </p:nvPr>
        </p:nvSpPr>
        <p:spPr>
          <a:xfrm>
            <a:off x="395536" y="548680"/>
            <a:ext cx="8540750" cy="1143000"/>
          </a:xfrm>
        </p:spPr>
        <p:txBody>
          <a:bodyPr/>
          <a:lstStyle/>
          <a:p>
            <a:pPr eaLnBrk="1" hangingPunct="1"/>
            <a:r>
              <a:rPr lang="zh-CN" altLang="en-US" dirty="0"/>
              <a:t>漂移电流</a:t>
            </a:r>
            <a:endParaRPr lang="zh-CN" altLang="en-US" dirty="0"/>
          </a:p>
        </p:txBody>
      </p:sp>
      <p:sp>
        <p:nvSpPr>
          <p:cNvPr id="259075" name="Rectangle 3"/>
          <p:cNvSpPr>
            <a:spLocks noGrp="1" noChangeArrowheads="1"/>
          </p:cNvSpPr>
          <p:nvPr>
            <p:ph type="body" sz="half" idx="1"/>
          </p:nvPr>
        </p:nvSpPr>
        <p:spPr bwMode="auto">
          <a:xfrm>
            <a:off x="395536" y="1916832"/>
            <a:ext cx="8362950" cy="4781550"/>
          </a:xfrm>
          <a:noFill/>
          <a:ln>
            <a:miter lim="800000"/>
          </a:ln>
        </p:spPr>
        <p:txBody>
          <a:bodyPr vert="horz" wrap="square" lIns="91440" tIns="45720" rIns="91440" bIns="45720" numCol="1" anchor="t" anchorCtr="0" compatLnSpc="1"/>
          <a:lstStyle/>
          <a:p>
            <a:pPr eaLnBrk="1" hangingPunct="1"/>
            <a:r>
              <a:rPr lang="zh-CN" altLang="en-US" sz="2800" dirty="0">
                <a:ea typeface="楷体_GB2312" pitchFamily="49" charset="-122"/>
              </a:rPr>
              <a:t>漂移运动</a:t>
            </a:r>
            <a:endParaRPr lang="zh-CN" altLang="en-US" sz="2800" dirty="0">
              <a:ea typeface="楷体_GB2312" pitchFamily="49" charset="-122"/>
            </a:endParaRPr>
          </a:p>
          <a:p>
            <a:pPr lvl="1" eaLnBrk="1" hangingPunct="1"/>
            <a:r>
              <a:rPr lang="zh-CN" altLang="en-US" sz="2400" dirty="0">
                <a:ea typeface="楷体_GB2312" pitchFamily="49" charset="-122"/>
              </a:rPr>
              <a:t>当外加电压时，导体内部的自由电子受到电场力的作用而沿电场的反方向作定向运动（定向运动的速度称为漂移速度）</a:t>
            </a:r>
            <a:endParaRPr lang="en-US" altLang="zh-CN" sz="2400" dirty="0">
              <a:ea typeface="楷体_GB2312" pitchFamily="49" charset="-122"/>
            </a:endParaRPr>
          </a:p>
          <a:p>
            <a:pPr lvl="1" eaLnBrk="1" hangingPunct="1"/>
            <a:r>
              <a:rPr lang="zh-CN" altLang="en-US" sz="2400" dirty="0"/>
              <a:t>漂移速度 </a:t>
            </a:r>
            <a:r>
              <a:rPr lang="en-US" altLang="zh-CN" sz="2400" dirty="0"/>
              <a:t>v </a:t>
            </a:r>
            <a:r>
              <a:rPr lang="zh-CN" altLang="en-US" sz="2400" dirty="0"/>
              <a:t>是一个平均值，且是一个有限值。</a:t>
            </a:r>
            <a:endParaRPr lang="en-US" altLang="zh-CN" sz="2400" dirty="0"/>
          </a:p>
          <a:p>
            <a:pPr lvl="1" eaLnBrk="1" hangingPunct="1"/>
            <a:r>
              <a:rPr lang="zh-CN" altLang="en-US" sz="2400" dirty="0">
                <a:ea typeface="楷体_GB2312" pitchFamily="49" charset="-122"/>
              </a:rPr>
              <a:t>无外力时，电子做随机的热运动，在热平衡条件下，电子的平均动能满足：</a:t>
            </a:r>
            <a:endParaRPr lang="zh-CN" altLang="en-US" sz="2400" dirty="0">
              <a:ea typeface="楷体_GB2312" pitchFamily="49" charset="-122"/>
            </a:endParaRPr>
          </a:p>
          <a:p>
            <a:pPr lvl="1" eaLnBrk="1" hangingPunct="1"/>
            <a:endParaRPr lang="en-US" altLang="zh-CN" sz="2400" dirty="0"/>
          </a:p>
          <a:p>
            <a:pPr>
              <a:buFont typeface="Wingdings" panose="05000000000000000000" pitchFamily="2" charset="2"/>
              <a:buNone/>
            </a:pPr>
            <a:r>
              <a:rPr lang="zh-CN" altLang="en-US" sz="2400" dirty="0">
                <a:ea typeface="楷体_GB2312" pitchFamily="49" charset="-122"/>
              </a:rPr>
              <a:t> </a:t>
            </a:r>
            <a:endParaRPr lang="zh-CN" altLang="en-US" sz="2800" dirty="0"/>
          </a:p>
          <a:p>
            <a:pPr eaLnBrk="1" hangingPunct="1"/>
            <a:endParaRPr lang="zh-CN" altLang="en-US" sz="2800" dirty="0">
              <a:ea typeface="楷体_GB2312" pitchFamily="49" charset="-122"/>
            </a:endParaRPr>
          </a:p>
          <a:p>
            <a:pPr eaLnBrk="1" hangingPunct="1"/>
            <a:endParaRPr lang="zh-CN" altLang="en-US" sz="2800" dirty="0">
              <a:ea typeface="楷体_GB2312" pitchFamily="49" charset="-122"/>
            </a:endParaRPr>
          </a:p>
          <a:p>
            <a:pPr eaLnBrk="1" hangingPunct="1"/>
            <a:endParaRPr lang="en-US" altLang="zh-CN" sz="2800" dirty="0">
              <a:ea typeface="楷体_GB2312" pitchFamily="49" charset="-122"/>
            </a:endParaRPr>
          </a:p>
        </p:txBody>
      </p:sp>
      <p:pic>
        <p:nvPicPr>
          <p:cNvPr id="259076" name="Picture 7" descr="C:\Users\liucf\AppData\Roaming\Tencent\Users\360662121\QQ\WinTemp\RichOle\XY1~AA{)7~CVDE]M4YOCT88.png"/>
          <p:cNvPicPr>
            <a:picLocks noChangeAspect="1" noChangeArrowheads="1"/>
          </p:cNvPicPr>
          <p:nvPr/>
        </p:nvPicPr>
        <p:blipFill>
          <a:blip r:embed="rId1" cstate="print"/>
          <a:srcRect/>
          <a:stretch>
            <a:fillRect/>
          </a:stretch>
        </p:blipFill>
        <p:spPr bwMode="auto">
          <a:xfrm>
            <a:off x="3203848" y="4869160"/>
            <a:ext cx="2808288" cy="116363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098" name="Picture 1" descr="C:\Users\liucf\AppData\Roaming\Tencent\Users\360662121\QQ\WinTemp\RichOle\)X(E}N{5AI7CGB$XIZNH5)9.png"/>
          <p:cNvPicPr>
            <a:picLocks noChangeAspect="1" noChangeArrowheads="1"/>
          </p:cNvPicPr>
          <p:nvPr/>
        </p:nvPicPr>
        <p:blipFill>
          <a:blip r:embed="rId1" cstate="print"/>
          <a:srcRect/>
          <a:stretch>
            <a:fillRect/>
          </a:stretch>
        </p:blipFill>
        <p:spPr bwMode="auto">
          <a:xfrm>
            <a:off x="755576" y="1988840"/>
            <a:ext cx="7488634" cy="4128218"/>
          </a:xfrm>
          <a:prstGeom prst="rect">
            <a:avLst/>
          </a:prstGeom>
          <a:noFill/>
          <a:ln w="9525">
            <a:noFill/>
            <a:miter lim="800000"/>
            <a:headEnd/>
            <a:tailEnd/>
          </a:ln>
        </p:spPr>
      </p:pic>
      <p:sp>
        <p:nvSpPr>
          <p:cNvPr id="260099" name="Rectangle 2"/>
          <p:cNvSpPr>
            <a:spLocks noGrp="1" noRot="1" noChangeArrowheads="1"/>
          </p:cNvSpPr>
          <p:nvPr>
            <p:ph type="title"/>
          </p:nvPr>
        </p:nvSpPr>
        <p:spPr>
          <a:xfrm>
            <a:off x="323528" y="620688"/>
            <a:ext cx="8540750" cy="1143000"/>
          </a:xfrm>
        </p:spPr>
        <p:txBody>
          <a:bodyPr/>
          <a:lstStyle/>
          <a:p>
            <a:pPr eaLnBrk="1" hangingPunct="1"/>
            <a:r>
              <a:rPr lang="zh-CN" altLang="en-US" dirty="0"/>
              <a:t>半导体的电导率和迁移率</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1122" name="Picture 1" descr="C:\Users\liucf\AppData\Roaming\Tencent\Users\360662121\QQ\WinTemp\RichOle\@4824_0(L_YX~M$T211MWGP.png"/>
          <p:cNvPicPr>
            <a:picLocks noChangeAspect="1" noChangeArrowheads="1"/>
          </p:cNvPicPr>
          <p:nvPr/>
        </p:nvPicPr>
        <p:blipFill>
          <a:blip r:embed="rId1" cstate="print"/>
          <a:srcRect/>
          <a:stretch>
            <a:fillRect/>
          </a:stretch>
        </p:blipFill>
        <p:spPr bwMode="auto">
          <a:xfrm>
            <a:off x="539750" y="2132856"/>
            <a:ext cx="4392613" cy="2503487"/>
          </a:xfrm>
          <a:prstGeom prst="rect">
            <a:avLst/>
          </a:prstGeom>
          <a:noFill/>
          <a:ln w="9525">
            <a:noFill/>
            <a:miter lim="800000"/>
            <a:headEnd/>
            <a:tailEnd/>
          </a:ln>
        </p:spPr>
      </p:pic>
      <p:pic>
        <p:nvPicPr>
          <p:cNvPr id="261123" name="Picture 2" descr="C:\Users\liucf\AppData\Roaming\Tencent\Users\360662121\QQ\WinTemp\RichOle\MP}EZYG72D5N4W[]_(YP]{5.png"/>
          <p:cNvPicPr>
            <a:picLocks noChangeAspect="1" noChangeArrowheads="1"/>
          </p:cNvPicPr>
          <p:nvPr/>
        </p:nvPicPr>
        <p:blipFill>
          <a:blip r:embed="rId2" cstate="print"/>
          <a:srcRect/>
          <a:stretch>
            <a:fillRect/>
          </a:stretch>
        </p:blipFill>
        <p:spPr bwMode="auto">
          <a:xfrm>
            <a:off x="5399088" y="1916956"/>
            <a:ext cx="3744912" cy="2339975"/>
          </a:xfrm>
          <a:prstGeom prst="rect">
            <a:avLst/>
          </a:prstGeom>
          <a:noFill/>
          <a:ln w="9525">
            <a:noFill/>
            <a:miter lim="800000"/>
            <a:headEnd/>
            <a:tailEnd/>
          </a:ln>
        </p:spPr>
      </p:pic>
      <p:pic>
        <p:nvPicPr>
          <p:cNvPr id="261124" name="Picture 3" descr="C:\Users\liucf\AppData\Roaming\Tencent\Users\360662121\QQ\WinTemp\RichOle\AFQ]9NITRR`N]IZ8}UO2_RM.png"/>
          <p:cNvPicPr>
            <a:picLocks noChangeAspect="1" noChangeArrowheads="1"/>
          </p:cNvPicPr>
          <p:nvPr/>
        </p:nvPicPr>
        <p:blipFill>
          <a:blip r:embed="rId3" cstate="print"/>
          <a:srcRect/>
          <a:stretch>
            <a:fillRect/>
          </a:stretch>
        </p:blipFill>
        <p:spPr bwMode="auto">
          <a:xfrm>
            <a:off x="539750" y="4725243"/>
            <a:ext cx="7761288" cy="1655763"/>
          </a:xfrm>
          <a:prstGeom prst="rect">
            <a:avLst/>
          </a:prstGeom>
          <a:noFill/>
          <a:ln w="9525">
            <a:noFill/>
            <a:miter lim="800000"/>
            <a:headEnd/>
            <a:tailEnd/>
          </a:ln>
        </p:spPr>
      </p:pic>
      <p:sp>
        <p:nvSpPr>
          <p:cNvPr id="261125" name="矩形 8"/>
          <p:cNvSpPr>
            <a:spLocks noChangeArrowheads="1"/>
          </p:cNvSpPr>
          <p:nvPr/>
        </p:nvSpPr>
        <p:spPr bwMode="auto">
          <a:xfrm>
            <a:off x="684213" y="1701056"/>
            <a:ext cx="1730375" cy="460375"/>
          </a:xfrm>
          <a:prstGeom prst="rect">
            <a:avLst/>
          </a:prstGeom>
          <a:noFill/>
          <a:ln w="9525">
            <a:noFill/>
            <a:miter lim="800000"/>
          </a:ln>
        </p:spPr>
        <p:txBody>
          <a:bodyPr wrap="none">
            <a:spAutoFit/>
          </a:bodyPr>
          <a:lstStyle/>
          <a:p>
            <a:r>
              <a:rPr lang="zh-CN" altLang="en-US" sz="2400" i="0">
                <a:solidFill>
                  <a:srgbClr val="0099FF"/>
                </a:solidFill>
                <a:ea typeface="楷体_GB2312" pitchFamily="49" charset="-122"/>
              </a:rPr>
              <a:t>漂移迁移率</a:t>
            </a:r>
            <a:endParaRPr lang="zh-CN" altLang="en-US" sz="2400" i="0">
              <a:solidFill>
                <a:srgbClr val="0099FF"/>
              </a:solidFill>
              <a:ea typeface="楷体_GB2312" pitchFamily="49" charset="-122"/>
            </a:endParaRPr>
          </a:p>
        </p:txBody>
      </p:sp>
      <p:sp>
        <p:nvSpPr>
          <p:cNvPr id="261126" name="Rectangle 2"/>
          <p:cNvSpPr>
            <a:spLocks noGrp="1" noRot="1" noChangeArrowheads="1"/>
          </p:cNvSpPr>
          <p:nvPr>
            <p:ph type="title"/>
          </p:nvPr>
        </p:nvSpPr>
        <p:spPr>
          <a:xfrm>
            <a:off x="323528" y="548680"/>
            <a:ext cx="8540750" cy="1143000"/>
          </a:xfrm>
        </p:spPr>
        <p:txBody>
          <a:bodyPr/>
          <a:lstStyle/>
          <a:p>
            <a:pPr eaLnBrk="1" hangingPunct="1"/>
            <a:r>
              <a:rPr lang="zh-CN" altLang="en-US" dirty="0"/>
              <a:t>半导体的电导率和迁移率</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146" name="Picture 2"/>
          <p:cNvPicPr>
            <a:picLocks noChangeAspect="1" noChangeArrowheads="1"/>
          </p:cNvPicPr>
          <p:nvPr/>
        </p:nvPicPr>
        <p:blipFill>
          <a:blip r:embed="rId1" cstate="print"/>
          <a:srcRect/>
          <a:stretch>
            <a:fillRect/>
          </a:stretch>
        </p:blipFill>
        <p:spPr bwMode="auto">
          <a:xfrm>
            <a:off x="611560" y="1916832"/>
            <a:ext cx="7756525" cy="4679950"/>
          </a:xfrm>
          <a:prstGeom prst="rect">
            <a:avLst/>
          </a:prstGeom>
          <a:noFill/>
          <a:ln w="9525">
            <a:noFill/>
            <a:miter lim="800000"/>
            <a:headEnd/>
            <a:tailEnd/>
          </a:ln>
        </p:spPr>
      </p:pic>
      <p:sp>
        <p:nvSpPr>
          <p:cNvPr id="262147" name="Rectangle 2"/>
          <p:cNvSpPr>
            <a:spLocks noGrp="1" noRot="1" noChangeArrowheads="1"/>
          </p:cNvSpPr>
          <p:nvPr>
            <p:ph type="title"/>
          </p:nvPr>
        </p:nvSpPr>
        <p:spPr>
          <a:xfrm>
            <a:off x="323528" y="548680"/>
            <a:ext cx="8540750" cy="1143000"/>
          </a:xfrm>
        </p:spPr>
        <p:txBody>
          <a:bodyPr/>
          <a:lstStyle/>
          <a:p>
            <a:pPr eaLnBrk="1" hangingPunct="1"/>
            <a:r>
              <a:rPr lang="zh-CN" altLang="en-US" dirty="0"/>
              <a:t>半导体的电导率和迁移率</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6" name="Rectangle 3"/>
          <p:cNvSpPr>
            <a:spLocks noGrp="1" noChangeArrowheads="1"/>
          </p:cNvSpPr>
          <p:nvPr>
            <p:ph type="body" idx="1"/>
          </p:nvPr>
        </p:nvSpPr>
        <p:spPr>
          <a:xfrm>
            <a:off x="457200" y="1828800"/>
            <a:ext cx="8229600" cy="4302125"/>
          </a:xfrm>
        </p:spPr>
        <p:txBody>
          <a:bodyPr/>
          <a:lstStyle/>
          <a:p>
            <a:pPr eaLnBrk="1" hangingPunct="1"/>
            <a:endParaRPr lang="zh-CN" altLang="en-US" sz="2400" b="1" dirty="0"/>
          </a:p>
          <a:p>
            <a:pPr eaLnBrk="1" hangingPunct="1"/>
            <a:r>
              <a:rPr lang="zh-CN" altLang="en-US" sz="2400" b="1" dirty="0"/>
              <a:t>单位：</a:t>
            </a:r>
            <a:r>
              <a:rPr lang="en-US" altLang="zh-CN" sz="2400" b="1" dirty="0"/>
              <a:t>m</a:t>
            </a:r>
            <a:r>
              <a:rPr lang="en-US" altLang="zh-CN" sz="2400" b="1" baseline="30000" dirty="0"/>
              <a:t>2</a:t>
            </a:r>
            <a:r>
              <a:rPr lang="en-US" altLang="zh-CN" sz="2400" b="1" dirty="0"/>
              <a:t>/V s</a:t>
            </a:r>
            <a:endParaRPr lang="en-US" altLang="zh-CN" sz="2400" b="1" dirty="0"/>
          </a:p>
          <a:p>
            <a:pPr eaLnBrk="1" hangingPunct="1"/>
            <a:endParaRPr lang="en-US" altLang="zh-CN" sz="2400" b="1" dirty="0"/>
          </a:p>
          <a:p>
            <a:pPr eaLnBrk="1" hangingPunct="1">
              <a:buNone/>
            </a:pPr>
            <a:endParaRPr lang="en-US" altLang="zh-CN" sz="2400" b="1" dirty="0"/>
          </a:p>
          <a:p>
            <a:pPr eaLnBrk="1" hangingPunct="1"/>
            <a:endParaRPr lang="en-US" altLang="zh-CN" sz="2400" b="1" dirty="0"/>
          </a:p>
          <a:p>
            <a:pPr eaLnBrk="1" hangingPunct="1"/>
            <a:r>
              <a:rPr lang="zh-CN" altLang="en-US" sz="2400" b="1" dirty="0"/>
              <a:t>与电导率的关系：</a:t>
            </a:r>
            <a:endParaRPr lang="zh-CN" altLang="en-US" sz="2400" b="1" dirty="0"/>
          </a:p>
          <a:p>
            <a:pPr eaLnBrk="1" hangingPunct="1"/>
            <a:endParaRPr lang="zh-CN" altLang="en-US" sz="2400" b="1" dirty="0"/>
          </a:p>
          <a:p>
            <a:pPr eaLnBrk="1" hangingPunct="1"/>
            <a:endParaRPr lang="zh-CN" altLang="en-US" sz="2400" b="1" dirty="0"/>
          </a:p>
          <a:p>
            <a:pPr eaLnBrk="1" hangingPunct="1"/>
            <a:endParaRPr lang="zh-CN" altLang="en-US" sz="2400" b="1" dirty="0"/>
          </a:p>
        </p:txBody>
      </p:sp>
      <p:graphicFrame>
        <p:nvGraphicFramePr>
          <p:cNvPr id="7" name="Object 5"/>
          <p:cNvGraphicFramePr>
            <a:graphicFrameLocks noChangeAspect="1"/>
          </p:cNvGraphicFramePr>
          <p:nvPr/>
        </p:nvGraphicFramePr>
        <p:xfrm>
          <a:off x="3635896" y="2852936"/>
          <a:ext cx="3370263" cy="3098800"/>
        </p:xfrm>
        <a:graphic>
          <a:graphicData uri="http://schemas.openxmlformats.org/presentationml/2006/ole">
            <mc:AlternateContent xmlns:mc="http://schemas.openxmlformats.org/markup-compatibility/2006">
              <mc:Choice xmlns:v="urn:schemas-microsoft-com:vml" Requires="v">
                <p:oleObj spid="_x0000_s111631" name="Equation" r:id="rId1" imgW="37795200" imgH="34747200" progId="">
                  <p:embed/>
                </p:oleObj>
              </mc:Choice>
              <mc:Fallback>
                <p:oleObj name="Equation" r:id="rId1" imgW="37795200" imgH="34747200"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2852936"/>
                        <a:ext cx="3370263" cy="3098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40010" y="1790446"/>
            <a:ext cx="3706813"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44278761-A259-4296-8C08-88E484E9B367}"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
        <p:nvSpPr>
          <p:cNvPr id="67587"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半导体的电导率</a:t>
            </a:r>
            <a:endParaRPr lang="zh-CN" altLang="en-US" dirty="0">
              <a:latin typeface="黑体" panose="02010609060101010101" pitchFamily="49" charset="-122"/>
              <a:ea typeface="黑体" panose="02010609060101010101" pitchFamily="49" charset="-122"/>
            </a:endParaRPr>
          </a:p>
        </p:txBody>
      </p:sp>
      <p:graphicFrame>
        <p:nvGraphicFramePr>
          <p:cNvPr id="67589" name="Object 5"/>
          <p:cNvGraphicFramePr>
            <a:graphicFrameLocks noChangeAspect="1"/>
          </p:cNvGraphicFramePr>
          <p:nvPr/>
        </p:nvGraphicFramePr>
        <p:xfrm>
          <a:off x="457200" y="2133600"/>
          <a:ext cx="4953000" cy="631825"/>
        </p:xfrm>
        <a:graphic>
          <a:graphicData uri="http://schemas.openxmlformats.org/presentationml/2006/ole">
            <mc:AlternateContent xmlns:mc="http://schemas.openxmlformats.org/markup-compatibility/2006">
              <mc:Choice xmlns:v="urn:schemas-microsoft-com:vml" Requires="v">
                <p:oleObj spid="_x0000_s101443" name="Equation" r:id="rId2" imgW="45415200" imgH="5791200" progId="">
                  <p:embed/>
                </p:oleObj>
              </mc:Choice>
              <mc:Fallback>
                <p:oleObj name="Equation" r:id="rId2" imgW="45415200" imgH="579120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33600"/>
                        <a:ext cx="49530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0" name="Object 6"/>
          <p:cNvGraphicFramePr>
            <a:graphicFrameLocks noChangeAspect="1"/>
          </p:cNvGraphicFramePr>
          <p:nvPr/>
        </p:nvGraphicFramePr>
        <p:xfrm>
          <a:off x="381000" y="2971800"/>
          <a:ext cx="3048000" cy="682625"/>
        </p:xfrm>
        <a:graphic>
          <a:graphicData uri="http://schemas.openxmlformats.org/presentationml/2006/ole">
            <mc:AlternateContent xmlns:mc="http://schemas.openxmlformats.org/markup-compatibility/2006">
              <mc:Choice xmlns:v="urn:schemas-microsoft-com:vml" Requires="v">
                <p:oleObj spid="_x0000_s101444" name="Equation" r:id="rId4" imgW="25908000" imgH="5791200" progId="">
                  <p:embed/>
                </p:oleObj>
              </mc:Choice>
              <mc:Fallback>
                <p:oleObj name="Equation" r:id="rId4" imgW="25908000" imgH="579120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971800"/>
                        <a:ext cx="304800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1" name="Object 7"/>
          <p:cNvGraphicFramePr>
            <a:graphicFrameLocks noChangeAspect="1"/>
          </p:cNvGraphicFramePr>
          <p:nvPr/>
        </p:nvGraphicFramePr>
        <p:xfrm>
          <a:off x="2286000" y="3962400"/>
          <a:ext cx="1822450" cy="698500"/>
        </p:xfrm>
        <a:graphic>
          <a:graphicData uri="http://schemas.openxmlformats.org/presentationml/2006/ole">
            <mc:AlternateContent xmlns:mc="http://schemas.openxmlformats.org/markup-compatibility/2006">
              <mc:Choice xmlns:v="urn:schemas-microsoft-com:vml" Requires="v">
                <p:oleObj spid="_x0000_s101445" name="Equation" r:id="rId6" imgW="14325600" imgH="5486400" progId="">
                  <p:embed/>
                </p:oleObj>
              </mc:Choice>
              <mc:Fallback>
                <p:oleObj name="Equation" r:id="rId6" imgW="14325600" imgH="5486400"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962400"/>
                        <a:ext cx="182245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2" name="Object 8"/>
          <p:cNvGraphicFramePr>
            <a:graphicFrameLocks noChangeAspect="1"/>
          </p:cNvGraphicFramePr>
          <p:nvPr/>
        </p:nvGraphicFramePr>
        <p:xfrm>
          <a:off x="2286000" y="4648200"/>
          <a:ext cx="1905000" cy="723900"/>
        </p:xfrm>
        <a:graphic>
          <a:graphicData uri="http://schemas.openxmlformats.org/presentationml/2006/ole">
            <mc:AlternateContent xmlns:mc="http://schemas.openxmlformats.org/markup-compatibility/2006">
              <mc:Choice xmlns:v="urn:schemas-microsoft-com:vml" Requires="v">
                <p:oleObj spid="_x0000_s101446" name="Equation" r:id="rId8" imgW="15240000" imgH="5791200" progId="">
                  <p:embed/>
                </p:oleObj>
              </mc:Choice>
              <mc:Fallback>
                <p:oleObj name="Equation" r:id="rId8" imgW="15240000" imgH="5791200" progId="">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4648200"/>
                        <a:ext cx="19050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3" name="Object 9"/>
          <p:cNvGraphicFramePr>
            <a:graphicFrameLocks noChangeAspect="1"/>
          </p:cNvGraphicFramePr>
          <p:nvPr/>
        </p:nvGraphicFramePr>
        <p:xfrm>
          <a:off x="2362200" y="5562600"/>
          <a:ext cx="2819400" cy="646113"/>
        </p:xfrm>
        <a:graphic>
          <a:graphicData uri="http://schemas.openxmlformats.org/presentationml/2006/ole">
            <mc:AlternateContent xmlns:mc="http://schemas.openxmlformats.org/markup-compatibility/2006">
              <mc:Choice xmlns:v="urn:schemas-microsoft-com:vml" Requires="v">
                <p:oleObj spid="_x0000_s101447" name="Equation" r:id="rId10" imgW="25298400" imgH="5791200" progId="">
                  <p:embed/>
                </p:oleObj>
              </mc:Choice>
              <mc:Fallback>
                <p:oleObj name="Equation" r:id="rId10" imgW="25298400" imgH="5791200" progId="">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2200" y="5562600"/>
                        <a:ext cx="28194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4" name="Text Box 10"/>
          <p:cNvSpPr txBox="1">
            <a:spLocks noChangeArrowheads="1"/>
          </p:cNvSpPr>
          <p:nvPr/>
        </p:nvSpPr>
        <p:spPr bwMode="auto">
          <a:xfrm>
            <a:off x="304800" y="4114800"/>
            <a:ext cx="1784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dirty="0">
                <a:solidFill>
                  <a:srgbClr val="000033"/>
                </a:solidFill>
              </a:rPr>
              <a:t>n</a:t>
            </a:r>
            <a:r>
              <a:rPr lang="zh-CN" altLang="en-US" sz="2800" dirty="0">
                <a:solidFill>
                  <a:srgbClr val="000033"/>
                </a:solidFill>
              </a:rPr>
              <a:t>型半导体</a:t>
            </a:r>
            <a:endParaRPr lang="zh-CN" altLang="en-US" sz="2800" dirty="0">
              <a:solidFill>
                <a:srgbClr val="000033"/>
              </a:solidFill>
            </a:endParaRPr>
          </a:p>
        </p:txBody>
      </p:sp>
      <p:sp>
        <p:nvSpPr>
          <p:cNvPr id="67595" name="Text Box 11"/>
          <p:cNvSpPr txBox="1">
            <a:spLocks noChangeArrowheads="1"/>
          </p:cNvSpPr>
          <p:nvPr/>
        </p:nvSpPr>
        <p:spPr bwMode="auto">
          <a:xfrm>
            <a:off x="381000" y="4814888"/>
            <a:ext cx="1784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800" dirty="0">
                <a:solidFill>
                  <a:srgbClr val="000033"/>
                </a:solidFill>
              </a:rPr>
              <a:t>p</a:t>
            </a:r>
            <a:r>
              <a:rPr lang="zh-CN" altLang="en-US" sz="2800" dirty="0">
                <a:solidFill>
                  <a:srgbClr val="000033"/>
                </a:solidFill>
              </a:rPr>
              <a:t>型半导体</a:t>
            </a:r>
            <a:endParaRPr lang="zh-CN" altLang="en-US" sz="2800" dirty="0">
              <a:solidFill>
                <a:srgbClr val="000033"/>
              </a:solidFill>
            </a:endParaRPr>
          </a:p>
        </p:txBody>
      </p:sp>
      <p:sp>
        <p:nvSpPr>
          <p:cNvPr id="67596" name="Text Box 12"/>
          <p:cNvSpPr txBox="1">
            <a:spLocks noChangeArrowheads="1"/>
          </p:cNvSpPr>
          <p:nvPr/>
        </p:nvSpPr>
        <p:spPr bwMode="auto">
          <a:xfrm>
            <a:off x="304800" y="5616575"/>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2800" dirty="0">
                <a:solidFill>
                  <a:srgbClr val="000033"/>
                </a:solidFill>
              </a:rPr>
              <a:t>本征半导体</a:t>
            </a:r>
            <a:endParaRPr lang="zh-CN" altLang="en-US" sz="2800" dirty="0">
              <a:solidFill>
                <a:srgbClr val="000033"/>
              </a:solidFill>
            </a:endParaRPr>
          </a:p>
        </p:txBody>
      </p:sp>
      <p:sp>
        <p:nvSpPr>
          <p:cNvPr id="2" name="文本框 1"/>
          <p:cNvSpPr txBox="1"/>
          <p:nvPr/>
        </p:nvSpPr>
        <p:spPr>
          <a:xfrm>
            <a:off x="5426118" y="5522569"/>
            <a:ext cx="3562133" cy="1200329"/>
          </a:xfrm>
          <a:prstGeom prst="rect">
            <a:avLst/>
          </a:prstGeom>
          <a:noFill/>
        </p:spPr>
        <p:txBody>
          <a:bodyPr wrap="square" rtlCol="0">
            <a:spAutoFit/>
          </a:bodyPr>
          <a:lstStyle/>
          <a:p>
            <a:pPr marL="285750" indent="-285750" eaLnBrk="0" fontAlgn="base" hangingPunct="0">
              <a:spcBef>
                <a:spcPct val="0"/>
              </a:spcBef>
              <a:spcAft>
                <a:spcPct val="0"/>
              </a:spcAft>
              <a:buFont typeface="Wingdings" panose="05000000000000000000" pitchFamily="2" charset="2"/>
              <a:buChar char="Ø"/>
            </a:pPr>
            <a:r>
              <a:rPr lang="zh-CN" altLang="en-US" b="1" dirty="0">
                <a:solidFill>
                  <a:srgbClr val="000033"/>
                </a:solidFill>
              </a:rPr>
              <a:t>电子和空穴参与导电；</a:t>
            </a:r>
            <a:endParaRPr lang="en-US" altLang="zh-CN" b="1" dirty="0">
              <a:solidFill>
                <a:srgbClr val="000033"/>
              </a:solidFill>
            </a:endParaRPr>
          </a:p>
          <a:p>
            <a:pPr marL="285750" indent="-285750" eaLnBrk="0" fontAlgn="base" hangingPunct="0">
              <a:spcBef>
                <a:spcPct val="0"/>
              </a:spcBef>
              <a:spcAft>
                <a:spcPct val="0"/>
              </a:spcAft>
              <a:buFont typeface="Wingdings" panose="05000000000000000000" pitchFamily="2" charset="2"/>
              <a:buChar char="Ø"/>
            </a:pPr>
            <a:r>
              <a:rPr lang="zh-CN" altLang="en-US" b="1" dirty="0">
                <a:solidFill>
                  <a:srgbClr val="000033"/>
                </a:solidFill>
              </a:rPr>
              <a:t>电子和空穴运动方向相反，电流方向相同；</a:t>
            </a:r>
            <a:endParaRPr lang="en-US" altLang="zh-CN" b="1" dirty="0">
              <a:solidFill>
                <a:srgbClr val="000033"/>
              </a:solidFill>
            </a:endParaRPr>
          </a:p>
          <a:p>
            <a:pPr marL="285750" indent="-285750" eaLnBrk="0" fontAlgn="base" hangingPunct="0">
              <a:spcBef>
                <a:spcPct val="0"/>
              </a:spcBef>
              <a:spcAft>
                <a:spcPct val="0"/>
              </a:spcAft>
              <a:buFont typeface="Wingdings" panose="05000000000000000000" pitchFamily="2" charset="2"/>
              <a:buChar char="Ø"/>
            </a:pPr>
            <a:r>
              <a:rPr lang="zh-CN" altLang="en-US" b="1" dirty="0">
                <a:solidFill>
                  <a:srgbClr val="000033"/>
                </a:solidFill>
              </a:rPr>
              <a:t>电子和空穴的迁移率不同。</a:t>
            </a:r>
            <a:endParaRPr lang="zh-CN" altLang="en-US" b="1" dirty="0">
              <a:solidFill>
                <a:srgbClr val="0000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759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5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5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4" grpId="0"/>
      <p:bldP spid="67595" grpId="0"/>
      <p:bldP spid="6759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pPr eaLnBrk="1" hangingPunct="1"/>
            <a:r>
              <a:rPr lang="en-US" altLang="zh-CN" dirty="0">
                <a:latin typeface="黑体" panose="02010609060101010101" pitchFamily="49" charset="-122"/>
                <a:ea typeface="黑体" panose="02010609060101010101" pitchFamily="49" charset="-122"/>
              </a:rPr>
              <a:t>Question</a:t>
            </a:r>
            <a:endParaRPr lang="en-US" altLang="zh-CN" dirty="0">
              <a:latin typeface="黑体" panose="02010609060101010101" pitchFamily="49" charset="-122"/>
              <a:ea typeface="黑体" panose="02010609060101010101" pitchFamily="49" charset="-122"/>
            </a:endParaRPr>
          </a:p>
        </p:txBody>
      </p:sp>
      <p:sp>
        <p:nvSpPr>
          <p:cNvPr id="69635"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zh-CN" altLang="en-US" sz="2800" dirty="0"/>
              <a:t>导体在外加电场作用下，导体内载流子的漂移电流有两种表达形式</a:t>
            </a:r>
            <a:endParaRPr lang="zh-CN" altLang="en-US" sz="2800" dirty="0"/>
          </a:p>
          <a:p>
            <a:pPr eaLnBrk="1" hangingPunct="1"/>
            <a:endParaRPr lang="zh-CN" altLang="en-US" sz="2800" dirty="0"/>
          </a:p>
          <a:p>
            <a:pPr eaLnBrk="1" hangingPunct="1"/>
            <a:endParaRPr lang="zh-CN" altLang="en-US" sz="2800" dirty="0"/>
          </a:p>
          <a:p>
            <a:pPr eaLnBrk="1" hangingPunct="1">
              <a:buFont typeface="Wingdings" panose="05000000000000000000" pitchFamily="2" charset="2"/>
              <a:buNone/>
            </a:pPr>
            <a:endParaRPr lang="zh-CN" altLang="en-US" sz="2800" dirty="0"/>
          </a:p>
          <a:p>
            <a:pPr eaLnBrk="1" hangingPunct="1"/>
            <a:endParaRPr lang="zh-CN" altLang="en-US" sz="2800" dirty="0"/>
          </a:p>
          <a:p>
            <a:pPr eaLnBrk="1" hangingPunct="1"/>
            <a:endParaRPr lang="zh-CN" altLang="en-US" sz="2800" dirty="0"/>
          </a:p>
          <a:p>
            <a:pPr eaLnBrk="1" hangingPunct="1">
              <a:buFont typeface="Wingdings" panose="05000000000000000000" pitchFamily="2" charset="2"/>
              <a:buNone/>
            </a:pPr>
            <a:endParaRPr lang="en-US" altLang="zh-CN" sz="2800" dirty="0"/>
          </a:p>
        </p:txBody>
      </p:sp>
      <p:graphicFrame>
        <p:nvGraphicFramePr>
          <p:cNvPr id="69637" name="Object 12"/>
          <p:cNvGraphicFramePr>
            <a:graphicFrameLocks noChangeAspect="1"/>
          </p:cNvGraphicFramePr>
          <p:nvPr/>
        </p:nvGraphicFramePr>
        <p:xfrm>
          <a:off x="1295486" y="3346450"/>
          <a:ext cx="1500188" cy="666750"/>
        </p:xfrm>
        <a:graphic>
          <a:graphicData uri="http://schemas.openxmlformats.org/presentationml/2006/ole">
            <mc:AlternateContent xmlns:mc="http://schemas.openxmlformats.org/markup-compatibility/2006">
              <mc:Choice xmlns:v="urn:schemas-microsoft-com:vml" Requires="v">
                <p:oleObj spid="_x0000_s25742" name="Equation" r:id="rId1" imgW="13716000" imgH="6096000" progId="">
                  <p:embed/>
                </p:oleObj>
              </mc:Choice>
              <mc:Fallback>
                <p:oleObj name="Equation" r:id="rId1" imgW="13716000" imgH="6096000" progId="">
                  <p:embed/>
                  <p:pic>
                    <p:nvPicPr>
                      <p:cNvPr id="0" name="Picture 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86" y="3346450"/>
                        <a:ext cx="1500188"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9638"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62" y="4156421"/>
            <a:ext cx="5257800"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95280" name="Text Box 16"/>
          <p:cNvSpPr txBox="1">
            <a:spLocks noChangeArrowheads="1"/>
          </p:cNvSpPr>
          <p:nvPr/>
        </p:nvSpPr>
        <p:spPr bwMode="auto">
          <a:xfrm>
            <a:off x="2752402" y="3416032"/>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pPr>
            <a:r>
              <a:rPr lang="zh-CN" altLang="en-US" sz="2800" dirty="0">
                <a:solidFill>
                  <a:srgbClr val="003366"/>
                </a:solidFill>
              </a:rPr>
              <a:t>恒定</a:t>
            </a:r>
            <a:endParaRPr lang="zh-CN" altLang="en-US" sz="2800" dirty="0">
              <a:solidFill>
                <a:srgbClr val="003366"/>
              </a:solidFill>
            </a:endParaRPr>
          </a:p>
        </p:txBody>
      </p:sp>
      <p:sp>
        <p:nvSpPr>
          <p:cNvPr id="395281" name="Text Box 17"/>
          <p:cNvSpPr txBox="1">
            <a:spLocks noChangeArrowheads="1"/>
          </p:cNvSpPr>
          <p:nvPr/>
        </p:nvSpPr>
        <p:spPr bwMode="auto">
          <a:xfrm>
            <a:off x="5766207" y="3466771"/>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sz="2800" dirty="0">
                <a:solidFill>
                  <a:srgbClr val="003366"/>
                </a:solidFill>
              </a:rPr>
              <a:t>不断增大</a:t>
            </a:r>
            <a:endParaRPr lang="zh-CN" altLang="en-US" sz="2800" dirty="0">
              <a:solidFill>
                <a:srgbClr val="003366"/>
              </a:solidFill>
            </a:endParaRPr>
          </a:p>
        </p:txBody>
      </p:sp>
      <p:graphicFrame>
        <p:nvGraphicFramePr>
          <p:cNvPr id="9" name="对象 8"/>
          <p:cNvGraphicFramePr>
            <a:graphicFrameLocks noChangeAspect="1"/>
          </p:cNvGraphicFramePr>
          <p:nvPr/>
        </p:nvGraphicFramePr>
        <p:xfrm>
          <a:off x="4174551" y="3416032"/>
          <a:ext cx="1483072" cy="531667"/>
        </p:xfrm>
        <a:graphic>
          <a:graphicData uri="http://schemas.openxmlformats.org/presentationml/2006/ole">
            <mc:AlternateContent xmlns:mc="http://schemas.openxmlformats.org/markup-compatibility/2006">
              <mc:Choice xmlns:v="urn:schemas-microsoft-com:vml" Requires="v">
                <p:oleObj spid="_x0000_s25743" name="公式" r:id="rId4" imgW="16154400" imgH="5791200" progId="">
                  <p:embed/>
                </p:oleObj>
              </mc:Choice>
              <mc:Fallback>
                <p:oleObj name="公式" r:id="rId4" imgW="16154400" imgH="5791200" progId="">
                  <p:embed/>
                  <p:pic>
                    <p:nvPicPr>
                      <p:cNvPr id="0" name="Picture 1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4551" y="3416032"/>
                        <a:ext cx="1483072" cy="5316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AFA79A82-7DD2-4FA4-A7D6-36CB10DAC8B2}" type="slidenum">
              <a:rPr lang="zh-CN" altLang="en-US" smtClean="0">
                <a:solidFill>
                  <a:srgbClr val="000033"/>
                </a:solidFill>
              </a:rPr>
            </a:fld>
            <a:endParaRPr lang="en-US" altLang="zh-CN">
              <a:solidFill>
                <a:srgbClr val="0000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5280">
                                            <p:txEl>
                                              <p:pRg st="0" end="0"/>
                                            </p:txEl>
                                          </p:spTgt>
                                        </p:tgtEl>
                                        <p:attrNameLst>
                                          <p:attrName>style.visibility</p:attrName>
                                        </p:attrNameLst>
                                      </p:cBhvr>
                                      <p:to>
                                        <p:strVal val="visible"/>
                                      </p:to>
                                    </p:set>
                                    <p:animEffect transition="in" filter="blinds(horizontal)">
                                      <p:cBhvr>
                                        <p:cTn id="7" dur="500"/>
                                        <p:tgtEl>
                                          <p:spTgt spid="3952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5281">
                                            <p:txEl>
                                              <p:pRg st="0" end="0"/>
                                            </p:txEl>
                                          </p:spTgt>
                                        </p:tgtEl>
                                        <p:attrNameLst>
                                          <p:attrName>style.visibility</p:attrName>
                                        </p:attrNameLst>
                                      </p:cBhvr>
                                      <p:to>
                                        <p:strVal val="visible"/>
                                      </p:to>
                                    </p:set>
                                    <p:animEffect transition="in" filter="blinds(horizontal)">
                                      <p:cBhvr>
                                        <p:cTn id="12" dur="500"/>
                                        <p:tgtEl>
                                          <p:spTgt spid="3952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0"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04048" y="4259642"/>
            <a:ext cx="3303512" cy="2466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0658" name="Rectangle 2"/>
          <p:cNvSpPr>
            <a:spLocks noGrp="1" noRot="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热运动</a:t>
            </a:r>
            <a:endParaRPr lang="zh-CN" altLang="en-US" dirty="0">
              <a:latin typeface="黑体" panose="02010609060101010101" pitchFamily="49" charset="-122"/>
              <a:ea typeface="黑体" panose="02010609060101010101" pitchFamily="49" charset="-122"/>
            </a:endParaRPr>
          </a:p>
        </p:txBody>
      </p:sp>
      <p:sp>
        <p:nvSpPr>
          <p:cNvPr id="70659" name="Rectangle 3"/>
          <p:cNvSpPr>
            <a:spLocks noGrp="1" noChangeArrowheads="1"/>
          </p:cNvSpPr>
          <p:nvPr>
            <p:ph idx="1"/>
          </p:nvPr>
        </p:nvSpPr>
        <p:spPr bwMode="auto">
          <a:xfrm>
            <a:off x="457200" y="1828842"/>
            <a:ext cx="8229600" cy="4302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zh-CN" altLang="en-US" sz="2400" dirty="0">
                <a:latin typeface="+mn-ea"/>
              </a:rPr>
              <a:t>在无电场作用下，载流子永无停息地做着无规则的、杂乱无章的运动，称为</a:t>
            </a:r>
            <a:r>
              <a:rPr lang="zh-CN" altLang="en-US" sz="2400" b="1" dirty="0">
                <a:solidFill>
                  <a:srgbClr val="FF0000"/>
                </a:solidFill>
                <a:latin typeface="+mn-ea"/>
              </a:rPr>
              <a:t>热运动</a:t>
            </a:r>
            <a:endParaRPr lang="zh-CN" altLang="en-US" sz="2400" b="1" dirty="0">
              <a:solidFill>
                <a:srgbClr val="FF0000"/>
              </a:solidFill>
              <a:latin typeface="+mn-ea"/>
            </a:endParaRPr>
          </a:p>
          <a:p>
            <a:pPr eaLnBrk="1" hangingPunct="1">
              <a:buFont typeface="Wingdings" panose="05000000000000000000" pitchFamily="2" charset="2"/>
              <a:buChar char="Ø"/>
            </a:pPr>
            <a:r>
              <a:rPr lang="zh-CN" altLang="en-US" sz="2400" dirty="0">
                <a:latin typeface="+mn-ea"/>
              </a:rPr>
              <a:t>晶体中的碰撞或</a:t>
            </a:r>
            <a:r>
              <a:rPr lang="zh-CN" altLang="en-US" sz="2400" b="1" dirty="0">
                <a:solidFill>
                  <a:srgbClr val="FF0000"/>
                </a:solidFill>
                <a:latin typeface="+mn-ea"/>
              </a:rPr>
              <a:t>散射</a:t>
            </a:r>
            <a:r>
              <a:rPr lang="zh-CN" altLang="en-US" sz="2400" dirty="0">
                <a:latin typeface="+mn-ea"/>
              </a:rPr>
              <a:t>引起；</a:t>
            </a:r>
            <a:endParaRPr lang="zh-CN" altLang="en-US" sz="2400" dirty="0">
              <a:latin typeface="+mn-ea"/>
            </a:endParaRPr>
          </a:p>
          <a:p>
            <a:pPr eaLnBrk="1" hangingPunct="1">
              <a:buFont typeface="Wingdings" panose="05000000000000000000" pitchFamily="2" charset="2"/>
              <a:buChar char="Ø"/>
            </a:pPr>
            <a:r>
              <a:rPr lang="zh-CN" altLang="en-US" sz="2400" dirty="0">
                <a:latin typeface="+mn-ea"/>
              </a:rPr>
              <a:t>没有沿一定方向运动，净电流为零；</a:t>
            </a:r>
            <a:endParaRPr lang="zh-CN" altLang="en-US" sz="2400" dirty="0">
              <a:latin typeface="+mn-ea"/>
            </a:endParaRPr>
          </a:p>
          <a:p>
            <a:pPr eaLnBrk="1" hangingPunct="1"/>
            <a:r>
              <a:rPr lang="zh-CN" altLang="en-US" sz="2400" b="1" dirty="0">
                <a:latin typeface="+mn-ea"/>
              </a:rPr>
              <a:t>平均自由程</a:t>
            </a:r>
            <a:r>
              <a:rPr lang="zh-CN" altLang="en-US" sz="2400" dirty="0">
                <a:latin typeface="+mn-ea"/>
              </a:rPr>
              <a:t>：连续两次散射间自由运动的平均路程；</a:t>
            </a:r>
            <a:endParaRPr lang="en-US" altLang="zh-CN" sz="2400" dirty="0">
              <a:latin typeface="+mn-ea"/>
            </a:endParaRPr>
          </a:p>
          <a:p>
            <a:pPr eaLnBrk="1" hangingPunct="1"/>
            <a:r>
              <a:rPr lang="zh-CN" altLang="en-US" sz="2400" b="1" dirty="0">
                <a:latin typeface="+mn-ea"/>
              </a:rPr>
              <a:t>平均自由时间</a:t>
            </a:r>
            <a:r>
              <a:rPr lang="zh-CN" altLang="en-US" sz="2400" dirty="0">
                <a:latin typeface="+mn-ea"/>
              </a:rPr>
              <a:t>：连续两次散射间的平均时间，𝜏；</a:t>
            </a:r>
            <a:endParaRPr lang="en-US" altLang="zh-CN" sz="2400" dirty="0">
              <a:latin typeface="+mn-ea"/>
            </a:endParaRPr>
          </a:p>
        </p:txBody>
      </p:sp>
      <p:sp>
        <p:nvSpPr>
          <p:cNvPr id="2" name="灯片编号占位符 1"/>
          <p:cNvSpPr>
            <a:spLocks noGrp="1"/>
          </p:cNvSpPr>
          <p:nvPr>
            <p:ph type="sldNum" sz="quarter" idx="12"/>
          </p:nvPr>
        </p:nvSpPr>
        <p:spPr/>
        <p:txBody>
          <a:bodyPr/>
          <a:lstStyle/>
          <a:p>
            <a:pPr>
              <a:defRPr/>
            </a:pPr>
            <a:fld id="{AFA79A82-7DD2-4FA4-A7D6-36CB10DAC8B2}" type="slidenum">
              <a:rPr lang="zh-CN" altLang="en-US" smtClean="0">
                <a:solidFill>
                  <a:srgbClr val="000033"/>
                </a:solidFill>
              </a:rPr>
            </a:fld>
            <a:endParaRPr lang="en-US" altLang="zh-CN">
              <a:solidFill>
                <a:srgbClr val="0000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外电场作用下的运动</a:t>
            </a:r>
            <a:endParaRPr lang="zh-CN" altLang="en-US" dirty="0">
              <a:latin typeface="黑体" panose="02010609060101010101" pitchFamily="49" charset="-122"/>
              <a:ea typeface="黑体" panose="02010609060101010101" pitchFamily="49" charset="-122"/>
            </a:endParaRPr>
          </a:p>
        </p:txBody>
      </p:sp>
      <p:sp>
        <p:nvSpPr>
          <p:cNvPr id="71683"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eaLnBrk="1" hangingPunct="1"/>
            <a:r>
              <a:rPr lang="zh-CN" altLang="en-US" sz="2400" dirty="0">
                <a:ea typeface="楷体_GB2312" pitchFamily="49" charset="-122"/>
              </a:rPr>
              <a:t>当有外电场作用时，载流子既受电场力的作用，同时不断发生</a:t>
            </a:r>
            <a:r>
              <a:rPr lang="zh-CN" altLang="en-US" sz="2400" dirty="0">
                <a:solidFill>
                  <a:srgbClr val="FF0000"/>
                </a:solidFill>
                <a:ea typeface="楷体_GB2312" pitchFamily="49" charset="-122"/>
              </a:rPr>
              <a:t>散射；</a:t>
            </a:r>
            <a:endParaRPr lang="zh-CN" altLang="en-US" sz="2400" dirty="0">
              <a:solidFill>
                <a:srgbClr val="FF0000"/>
              </a:solidFill>
              <a:ea typeface="楷体_GB2312" pitchFamily="49" charset="-122"/>
            </a:endParaRPr>
          </a:p>
          <a:p>
            <a:pPr eaLnBrk="1" hangingPunct="1"/>
            <a:r>
              <a:rPr lang="zh-CN" altLang="en-US" sz="2400" dirty="0">
                <a:ea typeface="楷体_GB2312" pitchFamily="49" charset="-122"/>
              </a:rPr>
              <a:t>载流子在外电场的作用下为</a:t>
            </a:r>
            <a:r>
              <a:rPr lang="zh-CN" altLang="en-US" sz="2400" dirty="0">
                <a:solidFill>
                  <a:srgbClr val="FF0000"/>
                </a:solidFill>
                <a:ea typeface="楷体_GB2312" pitchFamily="49" charset="-122"/>
              </a:rPr>
              <a:t>热运动</a:t>
            </a:r>
            <a:r>
              <a:rPr lang="zh-CN" altLang="en-US" sz="2400" dirty="0">
                <a:ea typeface="楷体_GB2312" pitchFamily="49" charset="-122"/>
              </a:rPr>
              <a:t>和</a:t>
            </a:r>
            <a:r>
              <a:rPr lang="zh-CN" altLang="en-US" sz="2400" dirty="0">
                <a:solidFill>
                  <a:srgbClr val="FF0000"/>
                </a:solidFill>
                <a:ea typeface="楷体_GB2312" pitchFamily="49" charset="-122"/>
              </a:rPr>
              <a:t>漂移运动</a:t>
            </a:r>
            <a:r>
              <a:rPr lang="zh-CN" altLang="en-US" sz="2400" dirty="0">
                <a:ea typeface="楷体_GB2312" pitchFamily="49" charset="-122"/>
              </a:rPr>
              <a:t>的叠加；</a:t>
            </a:r>
            <a:endParaRPr lang="en-US" altLang="zh-CN" sz="2400" dirty="0">
              <a:ea typeface="楷体_GB2312" pitchFamily="49" charset="-122"/>
            </a:endParaRPr>
          </a:p>
          <a:p>
            <a:pPr eaLnBrk="1" hangingPunct="1">
              <a:buFont typeface="Wingdings" panose="05000000000000000000" pitchFamily="2" charset="2"/>
              <a:buChar char="Ø"/>
            </a:pPr>
            <a:r>
              <a:rPr lang="zh-CN" altLang="en-US" sz="2400" dirty="0">
                <a:ea typeface="楷体_GB2312" pitchFamily="49" charset="-122"/>
              </a:rPr>
              <a:t>做定向漂移运动，产生电流；</a:t>
            </a:r>
            <a:endParaRPr lang="en-US" altLang="zh-CN" sz="2400" dirty="0">
              <a:ea typeface="楷体_GB2312" pitchFamily="49" charset="-122"/>
            </a:endParaRPr>
          </a:p>
          <a:p>
            <a:pPr eaLnBrk="1" hangingPunct="1">
              <a:buFont typeface="Wingdings" panose="05000000000000000000" pitchFamily="2" charset="2"/>
              <a:buChar char="Ø"/>
            </a:pPr>
            <a:r>
              <a:rPr lang="zh-CN" altLang="en-US" sz="2400" dirty="0">
                <a:ea typeface="楷体_GB2312" pitchFamily="49" charset="-122"/>
              </a:rPr>
              <a:t>电场力的加速作用不能累加，平均漂移速度恒定。</a:t>
            </a:r>
            <a:endParaRPr lang="zh-CN" altLang="en-US" sz="2400" dirty="0">
              <a:ea typeface="楷体_GB2312" pitchFamily="49" charset="-122"/>
            </a:endParaRPr>
          </a:p>
          <a:p>
            <a:pPr lvl="2" eaLnBrk="1" hangingPunct="1">
              <a:buFont typeface="Wingdings 2" panose="05020102010507070707" pitchFamily="18" charset="2"/>
              <a:buNone/>
            </a:pPr>
            <a:endParaRPr lang="zh-CN" altLang="en-US" dirty="0">
              <a:ea typeface="楷体_GB2312" pitchFamily="49" charset="-122"/>
            </a:endParaRPr>
          </a:p>
          <a:p>
            <a:pPr eaLnBrk="1" hangingPunct="1">
              <a:buFont typeface="Wingdings" panose="05000000000000000000" pitchFamily="2" charset="2"/>
              <a:buNone/>
            </a:pPr>
            <a:endParaRPr lang="en-US" altLang="zh-CN" sz="2400" dirty="0">
              <a:ea typeface="楷体_GB2312" pitchFamily="49" charset="-122"/>
            </a:endParaRPr>
          </a:p>
        </p:txBody>
      </p:sp>
      <p:pic>
        <p:nvPicPr>
          <p:cNvPr id="2" name="图片 1"/>
          <p:cNvPicPr>
            <a:picLocks noChangeAspect="1"/>
          </p:cNvPicPr>
          <p:nvPr/>
        </p:nvPicPr>
        <p:blipFill>
          <a:blip r:embed="rId1" cstate="print"/>
          <a:stretch>
            <a:fillRect/>
          </a:stretch>
        </p:blipFill>
        <p:spPr>
          <a:xfrm>
            <a:off x="1219288" y="4092418"/>
            <a:ext cx="3601926" cy="2765582"/>
          </a:xfrm>
          <a:prstGeom prst="rect">
            <a:avLst/>
          </a:prstGeom>
        </p:spPr>
      </p:pic>
      <p:sp>
        <p:nvSpPr>
          <p:cNvPr id="3" name="灯片编号占位符 2"/>
          <p:cNvSpPr>
            <a:spLocks noGrp="1"/>
          </p:cNvSpPr>
          <p:nvPr>
            <p:ph type="sldNum" sz="quarter" idx="12"/>
          </p:nvPr>
        </p:nvSpPr>
        <p:spPr/>
        <p:txBody>
          <a:bodyPr/>
          <a:lstStyle/>
          <a:p>
            <a:pPr>
              <a:defRPr/>
            </a:pPr>
            <a:fld id="{AFA79A82-7DD2-4FA4-A7D6-36CB10DAC8B2}" type="slidenum">
              <a:rPr lang="zh-CN" altLang="en-US" smtClean="0">
                <a:solidFill>
                  <a:srgbClr val="000033"/>
                </a:solidFill>
              </a:rPr>
            </a:fld>
            <a:endParaRPr lang="en-US" altLang="zh-CN">
              <a:solidFill>
                <a:srgbClr val="0000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zh-CN" altLang="en-US" b="1" dirty="0">
                <a:solidFill>
                  <a:schemeClr val="tx1"/>
                </a:solidFill>
                <a:latin typeface="黑体" panose="02010609060101010101" pitchFamily="49" charset="-122"/>
                <a:ea typeface="黑体" panose="02010609060101010101" pitchFamily="49" charset="-122"/>
              </a:rPr>
              <a:t>第四章：半导体的导电性</a:t>
            </a:r>
            <a:endParaRPr lang="zh-CN" altLang="en-US" dirty="0">
              <a:latin typeface="黑体" panose="02010609060101010101" pitchFamily="49" charset="-122"/>
              <a:ea typeface="黑体" panose="02010609060101010101" pitchFamily="49" charset="-122"/>
            </a:endParaRPr>
          </a:p>
        </p:txBody>
      </p:sp>
      <p:sp>
        <p:nvSpPr>
          <p:cNvPr id="68611" name="内容占位符 2"/>
          <p:cNvSpPr>
            <a:spLocks noGrp="1"/>
          </p:cNvSpPr>
          <p:nvPr>
            <p:ph idx="1"/>
          </p:nvPr>
        </p:nvSpPr>
        <p:spPr/>
        <p:txBody>
          <a:bodyPr/>
          <a:lstStyle/>
          <a:p>
            <a:pPr marL="0" indent="0">
              <a:buFont typeface="Wingdings" panose="05000000000000000000" pitchFamily="2" charset="2"/>
              <a:buNone/>
            </a:pPr>
            <a:r>
              <a:rPr lang="en-US" altLang="zh-CN"/>
              <a:t>4.1 </a:t>
            </a:r>
            <a:r>
              <a:rPr lang="zh-CN" altLang="en-US"/>
              <a:t>载流子的漂移运动和迁移率</a:t>
            </a:r>
            <a:endParaRPr lang="en-US" altLang="zh-CN"/>
          </a:p>
          <a:p>
            <a:pPr marL="0" indent="0">
              <a:buFont typeface="Wingdings" panose="05000000000000000000" pitchFamily="2" charset="2"/>
              <a:buNone/>
            </a:pPr>
            <a:r>
              <a:rPr lang="en-US" altLang="zh-CN"/>
              <a:t>4.2 </a:t>
            </a:r>
            <a:r>
              <a:rPr lang="zh-CN" altLang="en-US">
                <a:solidFill>
                  <a:srgbClr val="FF0000"/>
                </a:solidFill>
              </a:rPr>
              <a:t>载流子的散射</a:t>
            </a:r>
            <a:endParaRPr lang="en-US" altLang="zh-CN">
              <a:solidFill>
                <a:srgbClr val="FF0000"/>
              </a:solidFill>
            </a:endParaRPr>
          </a:p>
          <a:p>
            <a:pPr marL="0" indent="0">
              <a:buFont typeface="Wingdings" panose="05000000000000000000" pitchFamily="2" charset="2"/>
              <a:buNone/>
            </a:pPr>
            <a:r>
              <a:rPr lang="en-US" altLang="zh-CN"/>
              <a:t>4.3 </a:t>
            </a:r>
            <a:r>
              <a:rPr lang="zh-CN" altLang="en-US"/>
              <a:t>迁移率与杂质浓度和温度的关系</a:t>
            </a:r>
            <a:endParaRPr lang="en-US" altLang="zh-CN"/>
          </a:p>
          <a:p>
            <a:pPr marL="0" indent="0">
              <a:buFont typeface="Wingdings" panose="05000000000000000000" pitchFamily="2" charset="2"/>
              <a:buNone/>
            </a:pPr>
            <a:r>
              <a:rPr lang="en-US" altLang="zh-CN"/>
              <a:t>4.4 </a:t>
            </a:r>
            <a:r>
              <a:rPr lang="zh-CN" altLang="en-US"/>
              <a:t>电阻率及其与杂质浓度和温度的关系</a:t>
            </a:r>
            <a:endParaRPr lang="en-US" altLang="zh-CN"/>
          </a:p>
          <a:p>
            <a:pPr marL="0" indent="0">
              <a:buFont typeface="Wingdings" panose="05000000000000000000" pitchFamily="2" charset="2"/>
              <a:buNone/>
            </a:pPr>
            <a:r>
              <a:rPr lang="en-US" altLang="zh-CN"/>
              <a:t>4.6 </a:t>
            </a:r>
            <a:r>
              <a:rPr lang="zh-CN" altLang="en-US"/>
              <a:t>强电场下的效应、热载流子</a:t>
            </a:r>
            <a:endParaRPr lang="en-US" altLang="zh-CN"/>
          </a:p>
          <a:p>
            <a:pPr marL="0" indent="0">
              <a:buFont typeface="Wingdings" panose="05000000000000000000" pitchFamily="2" charset="2"/>
              <a:buNone/>
            </a:pPr>
            <a:r>
              <a:rPr lang="en-US" altLang="zh-CN"/>
              <a:t>4.7 </a:t>
            </a:r>
            <a:r>
              <a:rPr lang="zh-CN" altLang="en-US"/>
              <a:t>多能谷散射、耿氏效应</a:t>
            </a:r>
            <a:endParaRPr lang="zh-CN" altLang="en-US"/>
          </a:p>
        </p:txBody>
      </p:sp>
      <p:sp>
        <p:nvSpPr>
          <p:cNvPr id="6861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11E3D26-5B37-45A5-956A-CAD3C26654AD}"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第三章作业讲解</a:t>
            </a:r>
            <a:endParaRPr lang="zh-CN" altLang="en-US" dirty="0"/>
          </a:p>
        </p:txBody>
      </p:sp>
      <p:sp>
        <p:nvSpPr>
          <p:cNvPr id="3" name="内容占位符 2"/>
          <p:cNvSpPr>
            <a:spLocks noGrp="1"/>
          </p:cNvSpPr>
          <p:nvPr>
            <p:ph idx="1"/>
          </p:nvPr>
        </p:nvSpPr>
        <p:spPr>
          <a:xfrm>
            <a:off x="179512" y="1772816"/>
            <a:ext cx="8651304" cy="4302125"/>
          </a:xfrm>
        </p:spPr>
        <p:txBody>
          <a:bodyPr/>
          <a:lstStyle/>
          <a:p>
            <a:pPr>
              <a:buFont typeface="+mj-ea"/>
              <a:buAutoNum type="circleNumDbPlain"/>
            </a:pPr>
            <a:r>
              <a:rPr lang="zh-CN" altLang="en-US" sz="2200" dirty="0"/>
              <a:t>本征半导体的费米能级位于（</a:t>
            </a:r>
            <a:r>
              <a:rPr lang="zh-CN" altLang="en-US" sz="2200" dirty="0">
                <a:solidFill>
                  <a:srgbClr val="FF0000"/>
                </a:solidFill>
              </a:rPr>
              <a:t>禁带中线处</a:t>
            </a:r>
            <a:r>
              <a:rPr lang="zh-CN" altLang="en-US" sz="2200" dirty="0"/>
              <a:t>），如果只掺杂施主杂质，随着施主杂质浓度的提高，费米能级更靠近（</a:t>
            </a:r>
            <a:r>
              <a:rPr lang="zh-CN" altLang="en-US" sz="2200" dirty="0">
                <a:solidFill>
                  <a:srgbClr val="FF0000"/>
                </a:solidFill>
              </a:rPr>
              <a:t>导带底</a:t>
            </a:r>
            <a:r>
              <a:rPr lang="zh-CN" altLang="en-US" sz="2200" dirty="0"/>
              <a:t>），如果只掺杂受主杂质，随着受主杂质浓度的提高，费米能级更靠近（</a:t>
            </a:r>
            <a:r>
              <a:rPr lang="zh-CN" altLang="en-US" sz="2200" dirty="0">
                <a:solidFill>
                  <a:srgbClr val="FF0000"/>
                </a:solidFill>
              </a:rPr>
              <a:t>价带顶</a:t>
            </a:r>
            <a:r>
              <a:rPr lang="zh-CN" altLang="en-US" sz="2200" dirty="0"/>
              <a:t>）；</a:t>
            </a:r>
            <a:endParaRPr lang="en-US" altLang="zh-CN" sz="2200" dirty="0"/>
          </a:p>
          <a:p>
            <a:pPr>
              <a:buFont typeface="+mj-ea"/>
              <a:buAutoNum type="circleNumDbPlain"/>
            </a:pPr>
            <a:r>
              <a:rPr lang="zh-CN" altLang="en-US" sz="2200" dirty="0"/>
              <a:t>半导体发生简并化的条件为 （</a:t>
            </a:r>
            <a:r>
              <a:rPr lang="en-US" altLang="zh-CN" sz="2200" dirty="0">
                <a:solidFill>
                  <a:srgbClr val="FF0000"/>
                </a:solidFill>
              </a:rPr>
              <a:t>n</a:t>
            </a:r>
            <a:r>
              <a:rPr lang="zh-CN" altLang="en-US" sz="2200" dirty="0">
                <a:solidFill>
                  <a:srgbClr val="FF0000"/>
                </a:solidFill>
              </a:rPr>
              <a:t>型半导体的费米能级进入导带，或</a:t>
            </a:r>
            <a:r>
              <a:rPr lang="en-US" altLang="zh-CN" sz="2200" dirty="0">
                <a:solidFill>
                  <a:srgbClr val="FF0000"/>
                </a:solidFill>
              </a:rPr>
              <a:t>p</a:t>
            </a:r>
            <a:r>
              <a:rPr lang="zh-CN" altLang="en-US" sz="2200" dirty="0">
                <a:solidFill>
                  <a:srgbClr val="FF0000"/>
                </a:solidFill>
              </a:rPr>
              <a:t>型半导体的费米能级进入价带</a:t>
            </a:r>
            <a:r>
              <a:rPr lang="zh-CN" altLang="en-US" sz="2200" dirty="0"/>
              <a:t>）。</a:t>
            </a:r>
            <a:endParaRPr lang="zh-CN" altLang="en-US" sz="2200" dirty="0"/>
          </a:p>
          <a:p>
            <a:pPr>
              <a:buFont typeface="+mj-ea"/>
              <a:buAutoNum type="circleNumDbPlain"/>
            </a:pPr>
            <a:r>
              <a:rPr lang="zh-CN" altLang="en-US" sz="2200" dirty="0"/>
              <a:t>半导体的态密度是指（</a:t>
            </a:r>
            <a:r>
              <a:rPr lang="zh-CN" altLang="en-US" sz="2200" dirty="0">
                <a:solidFill>
                  <a:srgbClr val="FF0000"/>
                </a:solidFill>
              </a:rPr>
              <a:t>单位能量间隔内可以被电子占据的量子态数</a:t>
            </a:r>
            <a:r>
              <a:rPr lang="zh-CN" altLang="en-US" sz="2200" dirty="0"/>
              <a:t>），态密度越大说明（</a:t>
            </a:r>
            <a:r>
              <a:rPr lang="zh-CN" altLang="en-US" sz="2200" dirty="0">
                <a:solidFill>
                  <a:srgbClr val="FF0000"/>
                </a:solidFill>
              </a:rPr>
              <a:t>有更多可以被电子占据的量子态</a:t>
            </a:r>
            <a:r>
              <a:rPr lang="zh-CN" altLang="en-US" sz="2200" dirty="0"/>
              <a:t>）。 </a:t>
            </a:r>
            <a:endParaRPr lang="zh-CN" altLang="en-US" sz="2200" dirty="0"/>
          </a:p>
          <a:p>
            <a:pPr>
              <a:buFont typeface="+mj-ea"/>
              <a:buAutoNum type="circleNumDbPlain"/>
            </a:pPr>
            <a:r>
              <a:rPr lang="zh-CN" altLang="en-US" sz="2200" dirty="0"/>
              <a:t>相同温度下，半导体的多数载流子浓度随着杂质浓度的增加而（</a:t>
            </a:r>
            <a:r>
              <a:rPr lang="zh-CN" altLang="en-US" sz="2200" dirty="0">
                <a:solidFill>
                  <a:srgbClr val="FF0000"/>
                </a:solidFill>
              </a:rPr>
              <a:t>增加</a:t>
            </a:r>
            <a:r>
              <a:rPr lang="zh-CN" altLang="en-US" sz="2200" dirty="0"/>
              <a:t>） ，少数载流子浓度随杂质浓度的增加而（</a:t>
            </a:r>
            <a:r>
              <a:rPr lang="zh-CN" altLang="en-US" sz="2200" dirty="0">
                <a:solidFill>
                  <a:srgbClr val="FF0000"/>
                </a:solidFill>
              </a:rPr>
              <a:t>减小</a:t>
            </a:r>
            <a:r>
              <a:rPr lang="zh-CN" altLang="en-US" sz="2200" dirty="0"/>
              <a:t>）。</a:t>
            </a:r>
            <a:endParaRPr lang="zh-CN" altLang="en-US" sz="2200" dirty="0"/>
          </a:p>
        </p:txBody>
      </p:sp>
      <p:sp>
        <p:nvSpPr>
          <p:cNvPr id="4" name="灯片编号占位符 3"/>
          <p:cNvSpPr>
            <a:spLocks noGrp="1"/>
          </p:cNvSpPr>
          <p:nvPr>
            <p:ph type="sldNum" sz="quarter" idx="12"/>
          </p:nvPr>
        </p:nvSpPr>
        <p:spPr/>
        <p:txBody>
          <a:bodyPr/>
          <a:lstStyle/>
          <a:p>
            <a:pPr>
              <a:defRPr/>
            </a:pPr>
            <a:fld id="{AFA79A82-7DD2-4FA4-A7D6-36CB10DAC8B2}" type="slidenum">
              <a:rPr lang="zh-CN" altLang="en-US" smtClean="0">
                <a:solidFill>
                  <a:srgbClr val="000033"/>
                </a:solidFill>
              </a:rPr>
            </a:fld>
            <a:endParaRPr lang="en-US" altLang="zh-CN">
              <a:solidFill>
                <a:srgbClr val="00003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8234EED0-764F-474F-B9FB-5C21AE7CE6BB}"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
        <p:nvSpPr>
          <p:cNvPr id="28674" name="Rectangle 2"/>
          <p:cNvSpPr>
            <a:spLocks noGrp="1" noChangeArrowheads="1"/>
          </p:cNvSpPr>
          <p:nvPr>
            <p:ph type="body" idx="1"/>
          </p:nvPr>
        </p:nvSpPr>
        <p:spPr>
          <a:xfrm>
            <a:off x="266700" y="1850449"/>
            <a:ext cx="8610600" cy="4267200"/>
          </a:xfrm>
        </p:spPr>
        <p:txBody>
          <a:bodyPr/>
          <a:lstStyle/>
          <a:p>
            <a:pPr eaLnBrk="1" hangingPunct="1"/>
            <a:r>
              <a:rPr lang="zh-CN" altLang="en-US" sz="2800" b="1" dirty="0">
                <a:latin typeface="宋体" panose="02010600030101010101" pitchFamily="2" charset="-122"/>
              </a:rPr>
              <a:t>散射</a:t>
            </a:r>
            <a:r>
              <a:rPr lang="zh-CN" altLang="en-US" sz="2800" dirty="0">
                <a:latin typeface="宋体" panose="02010600030101010101" pitchFamily="2" charset="-122"/>
              </a:rPr>
              <a:t>：（电子的粒子性）载流子与原子、杂质离子发生碰撞；</a:t>
            </a:r>
            <a:endParaRPr lang="en-US" altLang="zh-CN" sz="2800" dirty="0">
              <a:latin typeface="宋体" panose="02010600030101010101" pitchFamily="2" charset="-122"/>
            </a:endParaRPr>
          </a:p>
          <a:p>
            <a:pPr eaLnBrk="1" hangingPunct="1"/>
            <a:r>
              <a:rPr lang="zh-CN" altLang="en-US" sz="2800" dirty="0"/>
              <a:t>载流子的散射：电子的波动性</a:t>
            </a:r>
            <a:endParaRPr lang="en-US" altLang="zh-CN" sz="2800" dirty="0"/>
          </a:p>
          <a:p>
            <a:pPr eaLnBrk="1" hangingPunct="1"/>
            <a:endParaRPr lang="en-US" altLang="zh-CN" sz="2800" dirty="0">
              <a:latin typeface="宋体" panose="02010600030101010101" pitchFamily="2" charset="-122"/>
            </a:endParaRPr>
          </a:p>
          <a:p>
            <a:pPr eaLnBrk="1" hangingPunct="1"/>
            <a:endParaRPr lang="en-US" altLang="zh-CN" sz="2800" dirty="0">
              <a:latin typeface="宋体" panose="02010600030101010101" pitchFamily="2" charset="-122"/>
            </a:endParaRPr>
          </a:p>
          <a:p>
            <a:pPr eaLnBrk="1" hangingPunct="1"/>
            <a:endParaRPr lang="zh-CN" altLang="en-US" sz="2800" dirty="0">
              <a:latin typeface="宋体" panose="02010600030101010101" pitchFamily="2" charset="-122"/>
            </a:endParaRPr>
          </a:p>
          <a:p>
            <a:pPr eaLnBrk="1" hangingPunct="1"/>
            <a:r>
              <a:rPr lang="zh-CN" altLang="en-US" sz="2800" b="1" dirty="0">
                <a:latin typeface="宋体" panose="02010600030101010101" pitchFamily="2" charset="-122"/>
              </a:rPr>
              <a:t>散射几率</a:t>
            </a:r>
            <a:r>
              <a:rPr lang="zh-CN" altLang="en-US" sz="2800" dirty="0">
                <a:latin typeface="宋体" panose="02010600030101010101" pitchFamily="2" charset="-122"/>
              </a:rPr>
              <a:t>：单位时间内载流子受到散射的次数，</a:t>
            </a:r>
            <a:r>
              <a:rPr lang="en-US" altLang="zh-CN" sz="2800" dirty="0">
                <a:latin typeface="宋体" panose="02010600030101010101" pitchFamily="2" charset="-122"/>
              </a:rPr>
              <a:t>P</a:t>
            </a:r>
            <a:endParaRPr lang="en-US" altLang="zh-CN" sz="2800" dirty="0">
              <a:latin typeface="宋体" panose="02010600030101010101" pitchFamily="2" charset="-122"/>
            </a:endParaRPr>
          </a:p>
          <a:p>
            <a:pPr eaLnBrk="1" hangingPunct="1"/>
            <a:r>
              <a:rPr lang="zh-CN" altLang="en-US" sz="2800" dirty="0">
                <a:latin typeface="宋体" panose="02010600030101010101" pitchFamily="2" charset="-122"/>
              </a:rPr>
              <a:t>散射使得载流子漂移速度得不到积累</a:t>
            </a:r>
            <a:endParaRPr lang="zh-CN" altLang="en-US" sz="2800" dirty="0">
              <a:latin typeface="宋体" panose="02010600030101010101" pitchFamily="2" charset="-122"/>
            </a:endParaRPr>
          </a:p>
          <a:p>
            <a:pPr eaLnBrk="1" hangingPunct="1">
              <a:buFont typeface="Wingdings" panose="05000000000000000000" pitchFamily="2" charset="2"/>
              <a:buNone/>
            </a:pPr>
            <a:endParaRPr lang="en-US" altLang="zh-CN" sz="2800" dirty="0">
              <a:latin typeface="宋体" panose="02010600030101010101" pitchFamily="2" charset="-122"/>
            </a:endParaRPr>
          </a:p>
          <a:p>
            <a:pPr eaLnBrk="1" hangingPunct="1">
              <a:buFont typeface="Wingdings" panose="05000000000000000000" pitchFamily="2" charset="2"/>
              <a:buNone/>
            </a:pPr>
            <a:endParaRPr lang="zh-CN" altLang="en-US" sz="2800" dirty="0">
              <a:latin typeface="宋体" panose="02010600030101010101" pitchFamily="2" charset="-122"/>
            </a:endParaRPr>
          </a:p>
        </p:txBody>
      </p:sp>
      <p:sp>
        <p:nvSpPr>
          <p:cNvPr id="74756" name="Rectangle 3"/>
          <p:cNvSpPr>
            <a:spLocks noGrp="1" noChangeArrowheads="1"/>
          </p:cNvSpPr>
          <p:nvPr>
            <p:ph type="title"/>
          </p:nvPr>
        </p:nvSpPr>
        <p:spPr/>
        <p:txBody>
          <a:bodyPr/>
          <a:lstStyle/>
          <a:p>
            <a:pPr eaLnBrk="1" hangingPunct="1"/>
            <a:r>
              <a:rPr lang="zh-CN" altLang="en-US" dirty="0">
                <a:solidFill>
                  <a:schemeClr val="tx1"/>
                </a:solidFill>
                <a:ea typeface="黑体" panose="02010609060101010101" pitchFamily="49" charset="-122"/>
              </a:rPr>
              <a:t>载流子散射</a:t>
            </a:r>
            <a:endParaRPr lang="zh-CN" altLang="en-US" dirty="0">
              <a:solidFill>
                <a:schemeClr val="tx1"/>
              </a:solidFill>
              <a:ea typeface="黑体" panose="02010609060101010101" pitchFamily="49" charset="-122"/>
            </a:endParaRPr>
          </a:p>
        </p:txBody>
      </p:sp>
      <p:graphicFrame>
        <p:nvGraphicFramePr>
          <p:cNvPr id="5" name="Object 4"/>
          <p:cNvGraphicFramePr>
            <a:graphicFrameLocks noChangeAspect="1"/>
          </p:cNvGraphicFramePr>
          <p:nvPr/>
        </p:nvGraphicFramePr>
        <p:xfrm>
          <a:off x="2699792" y="3429000"/>
          <a:ext cx="2533650" cy="1346200"/>
        </p:xfrm>
        <a:graphic>
          <a:graphicData uri="http://schemas.openxmlformats.org/presentationml/2006/ole">
            <mc:AlternateContent xmlns:mc="http://schemas.openxmlformats.org/markup-compatibility/2006">
              <mc:Choice xmlns:v="urn:schemas-microsoft-com:vml" Requires="v">
                <p:oleObj spid="_x0000_s49176" name="" r:id="rId1" imgW="19507200" imgH="10363200" progId="">
                  <p:embed/>
                </p:oleObj>
              </mc:Choice>
              <mc:Fallback>
                <p:oleObj name="" r:id="rId1" imgW="19507200" imgH="10363200" progId="">
                  <p:embed/>
                  <p:pic>
                    <p:nvPicPr>
                      <p:cNvPr id="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429000"/>
                        <a:ext cx="2533650" cy="1346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0DF896B-79E7-424E-9130-0E03996EDFF7}"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
        <p:nvSpPr>
          <p:cNvPr id="75779"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载流子散射的本质</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29699" name="Rectangle 3"/>
              <p:cNvSpPr>
                <a:spLocks noGrp="1" noChangeArrowheads="1"/>
              </p:cNvSpPr>
              <p:nvPr>
                <p:ph type="body" idx="1"/>
              </p:nvPr>
            </p:nvSpPr>
            <p:spPr/>
            <p:txBody>
              <a:bodyPr/>
              <a:lstStyle/>
              <a:p>
                <a:pPr eaLnBrk="1" hangingPunct="1"/>
                <a:r>
                  <a:rPr lang="zh-CN" altLang="en-US" dirty="0"/>
                  <a:t>附加势场</a:t>
                </a:r>
                <a:r>
                  <a:rPr lang="zh-CN" altLang="en-US" dirty="0">
                    <a:latin typeface="Symbol" panose="05050102010706020507" pitchFamily="18" charset="2"/>
                  </a:rPr>
                  <a:t>（</a:t>
                </a:r>
                <a14:m>
                  <m:oMath xmlns:m="http://schemas.openxmlformats.org/officeDocument/2006/math">
                    <m:r>
                      <a:rPr lang="zh-CN" altLang="en-US" sz="2400" i="1" dirty="0" smtClean="0">
                        <a:latin typeface="Cambria Math" panose="02040503050406030204" pitchFamily="18" charset="0"/>
                      </a:rPr>
                      <m:t>△</m:t>
                    </m:r>
                    <m:r>
                      <a:rPr lang="en-US" altLang="zh-CN" i="1" dirty="0">
                        <a:latin typeface="Cambria Math" panose="02040503050406030204" pitchFamily="18" charset="0"/>
                      </a:rPr>
                      <m:t>𝑉</m:t>
                    </m:r>
                  </m:oMath>
                </a14:m>
                <a:r>
                  <a:rPr lang="zh-CN" altLang="en-US" dirty="0">
                    <a:latin typeface="Symbol" panose="05050102010706020507" pitchFamily="18" charset="2"/>
                  </a:rPr>
                  <a:t>）</a:t>
                </a:r>
                <a:r>
                  <a:rPr lang="zh-CN" altLang="en-US" dirty="0"/>
                  <a:t>的存在</a:t>
                </a:r>
                <a:r>
                  <a:rPr lang="en-US" altLang="zh-CN" dirty="0"/>
                  <a:t>, </a:t>
                </a:r>
                <a:r>
                  <a:rPr lang="zh-CN" altLang="en-US" dirty="0"/>
                  <a:t>周期性晶格结构遭到破坏。</a:t>
                </a:r>
                <a:endParaRPr lang="en-US" altLang="zh-CN" dirty="0"/>
              </a:p>
              <a:p>
                <a:pPr eaLnBrk="1" hangingPunct="1"/>
                <a:r>
                  <a:rPr lang="zh-CN" altLang="en-US" dirty="0"/>
                  <a:t>电离杂质、晶格振动、位错、中性杂质等</a:t>
                </a:r>
                <a:endParaRPr lang="zh-CN" altLang="en-US" dirty="0"/>
              </a:p>
            </p:txBody>
          </p:sp>
        </mc:Choice>
        <mc:Fallback>
          <p:sp>
            <p:nvSpPr>
              <p:cNvPr id="29699" name="Rectangle 3"/>
              <p:cNvSpPr>
                <a:spLocks noRot="1" noChangeAspect="1" noMove="1" noResize="1" noEditPoints="1" noAdjustHandles="1" noChangeArrowheads="1" noChangeShapeType="1" noTextEdit="1"/>
              </p:cNvSpPr>
              <p:nvPr>
                <p:ph type="body" idx="1"/>
              </p:nvPr>
            </p:nvSpPr>
            <p:spPr>
              <a:blipFill rotWithShape="1">
                <a:blip r:embed="rId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z="4000" dirty="0">
                <a:latin typeface="黑体" panose="02010609060101010101" pitchFamily="49" charset="-122"/>
                <a:ea typeface="黑体" panose="02010609060101010101" pitchFamily="49" charset="-122"/>
              </a:rPr>
              <a:t>主要散射机构</a:t>
            </a:r>
            <a:endParaRPr lang="zh-CN" altLang="en-US" sz="4000" dirty="0">
              <a:latin typeface="黑体" panose="02010609060101010101" pitchFamily="49" charset="-122"/>
              <a:ea typeface="黑体" panose="02010609060101010101" pitchFamily="49" charset="-122"/>
            </a:endParaRPr>
          </a:p>
        </p:txBody>
      </p:sp>
      <p:sp>
        <p:nvSpPr>
          <p:cNvPr id="29699" name="Rectangle 3"/>
          <p:cNvSpPr>
            <a:spLocks noGrp="1" noChangeArrowheads="1"/>
          </p:cNvSpPr>
          <p:nvPr>
            <p:ph idx="1"/>
          </p:nvPr>
        </p:nvSpPr>
        <p:spPr/>
        <p:txBody>
          <a:bodyPr/>
          <a:lstStyle/>
          <a:p>
            <a:pPr eaLnBrk="1" hangingPunct="1">
              <a:lnSpc>
                <a:spcPct val="150000"/>
              </a:lnSpc>
            </a:pPr>
            <a:r>
              <a:rPr lang="zh-CN" altLang="en-US" sz="2800" dirty="0">
                <a:latin typeface="+mn-ea"/>
              </a:rPr>
              <a:t>电离杂质散射</a:t>
            </a:r>
            <a:endParaRPr lang="en-US" altLang="zh-CN" sz="2800" dirty="0">
              <a:latin typeface="+mn-ea"/>
            </a:endParaRPr>
          </a:p>
          <a:p>
            <a:pPr eaLnBrk="1" hangingPunct="1">
              <a:lnSpc>
                <a:spcPct val="150000"/>
              </a:lnSpc>
            </a:pPr>
            <a:r>
              <a:rPr lang="zh-CN" altLang="en-US" sz="2800" dirty="0">
                <a:latin typeface="+mn-ea"/>
              </a:rPr>
              <a:t>晶格振动散射</a:t>
            </a:r>
            <a:endParaRPr lang="en-US" altLang="zh-CN" sz="2800" dirty="0">
              <a:latin typeface="+mn-ea"/>
            </a:endParaRPr>
          </a:p>
          <a:p>
            <a:pPr eaLnBrk="1" hangingPunct="1">
              <a:lnSpc>
                <a:spcPct val="150000"/>
              </a:lnSpc>
            </a:pPr>
            <a:r>
              <a:rPr lang="zh-CN" altLang="en-US" sz="2800" dirty="0">
                <a:latin typeface="+mn-ea"/>
              </a:rPr>
              <a:t>等同能谷间散射</a:t>
            </a:r>
            <a:endParaRPr lang="en-US" altLang="zh-CN" sz="2800" dirty="0">
              <a:latin typeface="+mn-ea"/>
            </a:endParaRPr>
          </a:p>
          <a:p>
            <a:pPr eaLnBrk="1" hangingPunct="1">
              <a:lnSpc>
                <a:spcPct val="150000"/>
              </a:lnSpc>
            </a:pPr>
            <a:r>
              <a:rPr lang="zh-CN" altLang="en-US" sz="2800" dirty="0">
                <a:latin typeface="+mn-ea"/>
              </a:rPr>
              <a:t>位错散射</a:t>
            </a:r>
            <a:endParaRPr lang="en-US" altLang="zh-CN" sz="2800" dirty="0">
              <a:latin typeface="+mn-ea"/>
            </a:endParaRPr>
          </a:p>
          <a:p>
            <a:pPr eaLnBrk="1" hangingPunct="1">
              <a:lnSpc>
                <a:spcPct val="150000"/>
              </a:lnSpc>
            </a:pPr>
            <a:r>
              <a:rPr lang="zh-CN" altLang="en-US" sz="2800" dirty="0">
                <a:latin typeface="+mn-ea"/>
              </a:rPr>
              <a:t>中性杂质散射</a:t>
            </a:r>
            <a:endParaRPr lang="en-US" altLang="zh-CN" sz="2800" dirty="0">
              <a:latin typeface="+mn-ea"/>
            </a:endParaRPr>
          </a:p>
          <a:p>
            <a:pPr eaLnBrk="1" hangingPunct="1">
              <a:lnSpc>
                <a:spcPct val="150000"/>
              </a:lnSpc>
            </a:pPr>
            <a:r>
              <a:rPr lang="zh-CN" altLang="en-US" sz="2800" dirty="0">
                <a:latin typeface="+mn-ea"/>
              </a:rPr>
              <a:t>合金散射</a:t>
            </a:r>
            <a:endParaRPr lang="zh-CN" altLang="en-US" sz="2800" dirty="0">
              <a:latin typeface="+mn-ea"/>
            </a:endParaRPr>
          </a:p>
          <a:p>
            <a:pPr eaLnBrk="1" hangingPunct="1">
              <a:lnSpc>
                <a:spcPct val="150000"/>
              </a:lnSpc>
            </a:pPr>
            <a:endParaRPr lang="zh-CN" altLang="en-US" sz="2800" dirty="0">
              <a:latin typeface="+mn-ea"/>
            </a:endParaRPr>
          </a:p>
          <a:p>
            <a:pPr eaLnBrk="1" hangingPunct="1">
              <a:lnSpc>
                <a:spcPct val="150000"/>
              </a:lnSpc>
            </a:pPr>
            <a:endParaRPr lang="zh-CN" altLang="en-US" sz="2800" dirty="0">
              <a:latin typeface="+mn-ea"/>
            </a:endParaRPr>
          </a:p>
          <a:p>
            <a:pPr eaLnBrk="1" hangingPunct="1">
              <a:lnSpc>
                <a:spcPct val="150000"/>
              </a:lnSpc>
            </a:pPr>
            <a:endParaRPr lang="zh-CN" altLang="en-US" sz="2800" dirty="0">
              <a:latin typeface="+mn-ea"/>
            </a:endParaRPr>
          </a:p>
        </p:txBody>
      </p:sp>
      <p:sp>
        <p:nvSpPr>
          <p:cNvPr id="7680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624420-DDAA-4CB4-99A9-D2E3359EA889}" type="slidenum">
              <a:rPr lang="zh-CN" altLang="en-US" sz="1000">
                <a:solidFill>
                  <a:srgbClr val="000000"/>
                </a:solidFill>
                <a:latin typeface="Arial" panose="020B0604020202020204" pitchFamily="34" charset="0"/>
                <a:cs typeface="Tahoma" panose="020B0604030504040204" pitchFamily="34" charset="0"/>
              </a:rPr>
            </a:fld>
            <a:endParaRPr lang="en-US" altLang="zh-CN" sz="1000">
              <a:solidFill>
                <a:srgbClr val="000000"/>
              </a:solidFill>
              <a:latin typeface="Arial" panose="020B0604020202020204" pitchFamily="34" charset="0"/>
              <a:cs typeface="Tahom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电离杂质散射</a:t>
            </a:r>
            <a:endParaRPr lang="zh-CN" altLang="en-US" dirty="0">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p:txBody>
          <a:bodyPr/>
          <a:lstStyle/>
          <a:p>
            <a:endParaRPr lang="zh-CN" altLang="en-US"/>
          </a:p>
        </p:txBody>
      </p:sp>
      <p:pic>
        <p:nvPicPr>
          <p:cNvPr id="78851"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893" y="1814047"/>
            <a:ext cx="6577013" cy="25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1"/>
          <p:cNvSpPr txBox="1">
            <a:spLocks noChangeArrowheads="1"/>
          </p:cNvSpPr>
          <p:nvPr/>
        </p:nvSpPr>
        <p:spPr bwMode="auto">
          <a:xfrm>
            <a:off x="457200" y="4648168"/>
            <a:ext cx="777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pPr>
            <a:r>
              <a:rPr lang="zh-CN" altLang="en-US" sz="2400" dirty="0">
                <a:solidFill>
                  <a:srgbClr val="000000"/>
                </a:solidFill>
              </a:rPr>
              <a:t>电子的速度越快，方向改变的越小</a:t>
            </a:r>
            <a:r>
              <a:rPr lang="en-US" altLang="zh-CN" sz="2400" dirty="0">
                <a:solidFill>
                  <a:srgbClr val="000000"/>
                </a:solidFill>
              </a:rPr>
              <a:t>.</a:t>
            </a:r>
            <a:endParaRPr lang="en-US" altLang="zh-CN" sz="2400" b="1" i="1" dirty="0">
              <a:solidFill>
                <a:srgbClr val="000000"/>
              </a:solidFill>
            </a:endParaRPr>
          </a:p>
        </p:txBody>
      </p:sp>
      <p:sp>
        <p:nvSpPr>
          <p:cNvPr id="5" name="灯片编号占位符 5"/>
          <p:cNvSpPr txBox="1"/>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algn="r" rtl="0" eaLnBrk="1" fontAlgn="base" hangingPunct="1">
              <a:spcBef>
                <a:spcPct val="0"/>
              </a:spcBef>
              <a:spcAft>
                <a:spcPct val="0"/>
              </a:spcAft>
              <a:defRPr sz="10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9pPr>
          </a:lstStyle>
          <a:p>
            <a:r>
              <a:rPr lang="en-US" altLang="zh-CN" dirty="0">
                <a:solidFill>
                  <a:srgbClr val="000033"/>
                </a:solidFill>
                <a:latin typeface="Arial" panose="020B0604020202020204" pitchFamily="34" charset="0"/>
              </a:rPr>
              <a:t>16</a:t>
            </a:r>
            <a:endParaRPr lang="en-US" altLang="zh-CN" dirty="0">
              <a:solidFill>
                <a:srgbClr val="000033"/>
              </a:solidFill>
              <a:latin typeface="Arial" panose="020B0604020202020204" pitchFamily="34" charset="0"/>
            </a:endParaRPr>
          </a:p>
        </p:txBody>
      </p:sp>
      <p:sp>
        <p:nvSpPr>
          <p:cNvPr id="3" name="灯片编号占位符 2"/>
          <p:cNvSpPr>
            <a:spLocks noGrp="1"/>
          </p:cNvSpPr>
          <p:nvPr>
            <p:ph type="sldNum" sz="quarter" idx="12"/>
          </p:nvPr>
        </p:nvSpPr>
        <p:spPr/>
        <p:txBody>
          <a:bodyPr/>
          <a:lstStyle/>
          <a:p>
            <a:pPr>
              <a:defRPr/>
            </a:pPr>
            <a:fld id="{AFA79A82-7DD2-4FA4-A7D6-36CB10DAC8B2}" type="slidenum">
              <a:rPr lang="zh-CN" altLang="en-US" smtClean="0">
                <a:solidFill>
                  <a:srgbClr val="000033"/>
                </a:solidFill>
              </a:rPr>
            </a:fld>
            <a:endParaRPr lang="en-US" altLang="zh-CN" dirty="0">
              <a:solidFill>
                <a:srgbClr val="0000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DE649700-71EC-4D64-85DC-9E02F5CA512E}" type="slidenum">
              <a:rPr lang="zh-CN" altLang="en-US">
                <a:solidFill>
                  <a:srgbClr val="000033"/>
                </a:solidFill>
                <a:latin typeface="Arial" panose="020B0604020202020204" pitchFamily="34" charset="0"/>
              </a:rPr>
            </a:fld>
            <a:endParaRPr lang="en-US" altLang="zh-CN" dirty="0">
              <a:solidFill>
                <a:srgbClr val="000033"/>
              </a:solidFill>
              <a:latin typeface="Arial" panose="020B0604020202020204" pitchFamily="34" charset="0"/>
            </a:endParaRPr>
          </a:p>
        </p:txBody>
      </p:sp>
      <p:sp>
        <p:nvSpPr>
          <p:cNvPr id="79875" name="Rectangle 2"/>
          <p:cNvSpPr>
            <a:spLocks noGrp="1" noChangeArrowheads="1"/>
          </p:cNvSpPr>
          <p:nvPr>
            <p:ph type="title"/>
          </p:nvPr>
        </p:nvSpPr>
        <p:spPr/>
        <p:txBody>
          <a:bodyPr/>
          <a:lstStyle/>
          <a:p>
            <a:pPr eaLnBrk="1" hangingPunct="1">
              <a:buClr>
                <a:srgbClr val="FF0000"/>
              </a:buClr>
            </a:pPr>
            <a:r>
              <a:rPr lang="zh-CN" altLang="en-US" dirty="0">
                <a:latin typeface="黑体" panose="02010609060101010101" pitchFamily="49" charset="-122"/>
                <a:ea typeface="黑体" panose="02010609060101010101" pitchFamily="49" charset="-122"/>
              </a:rPr>
              <a:t>电离杂质散射</a:t>
            </a:r>
            <a:endParaRPr lang="zh-CN" altLang="en-US" dirty="0">
              <a:latin typeface="黑体" panose="02010609060101010101" pitchFamily="49" charset="-122"/>
              <a:ea typeface="黑体" panose="02010609060101010101" pitchFamily="49" charset="-122"/>
            </a:endParaRPr>
          </a:p>
        </p:txBody>
      </p:sp>
      <p:sp>
        <p:nvSpPr>
          <p:cNvPr id="30723" name="Rectangle 3"/>
          <p:cNvSpPr>
            <a:spLocks noGrp="1" noChangeArrowheads="1"/>
          </p:cNvSpPr>
          <p:nvPr>
            <p:ph type="body" idx="1"/>
          </p:nvPr>
        </p:nvSpPr>
        <p:spPr/>
        <p:txBody>
          <a:bodyPr/>
          <a:lstStyle/>
          <a:p>
            <a:pPr eaLnBrk="1" hangingPunct="1"/>
            <a:r>
              <a:rPr lang="zh-CN" altLang="en-US" sz="2800" b="1" dirty="0"/>
              <a:t>附加势场：电离施主、受主的库仑势场</a:t>
            </a:r>
            <a:endParaRPr lang="zh-CN" altLang="en-US" sz="2800" b="1" dirty="0"/>
          </a:p>
          <a:p>
            <a:pPr eaLnBrk="1" hangingPunct="1"/>
            <a:r>
              <a:rPr lang="zh-CN" altLang="en-US" sz="2800" b="1" dirty="0"/>
              <a:t>散射几率</a:t>
            </a:r>
            <a:r>
              <a:rPr lang="en-US" altLang="zh-CN" sz="2800" b="1" dirty="0"/>
              <a:t>P</a:t>
            </a:r>
            <a:r>
              <a:rPr lang="en-US" altLang="zh-CN" sz="2800" b="1" baseline="-25000" dirty="0"/>
              <a:t>i</a:t>
            </a:r>
            <a:endParaRPr lang="en-US" altLang="zh-CN" sz="2800" b="1" baseline="-25000" dirty="0"/>
          </a:p>
          <a:p>
            <a:pPr eaLnBrk="1" hangingPunct="1"/>
            <a:endParaRPr lang="en-US" altLang="zh-CN" sz="2800" b="1" dirty="0"/>
          </a:p>
          <a:p>
            <a:pPr eaLnBrk="1" hangingPunct="1"/>
            <a:endParaRPr lang="en-US" altLang="zh-CN" sz="2800" b="1" dirty="0"/>
          </a:p>
          <a:p>
            <a:pPr eaLnBrk="1" hangingPunct="1"/>
            <a:endParaRPr lang="en-US" altLang="zh-CN" sz="2800" b="1" dirty="0"/>
          </a:p>
          <a:p>
            <a:pPr eaLnBrk="1" hangingPunct="1"/>
            <a:endParaRPr lang="en-US" altLang="zh-CN" sz="2800" b="1" dirty="0"/>
          </a:p>
          <a:p>
            <a:pPr eaLnBrk="1" hangingPunct="1"/>
            <a:endParaRPr lang="en-US" altLang="zh-CN" sz="2800" b="1" dirty="0"/>
          </a:p>
          <a:p>
            <a:pPr eaLnBrk="1" hangingPunct="1">
              <a:buFont typeface="Wingdings" panose="05000000000000000000" pitchFamily="2" charset="2"/>
              <a:buNone/>
            </a:pPr>
            <a:endParaRPr lang="zh-CN" altLang="en-US" sz="2800" b="1" dirty="0"/>
          </a:p>
        </p:txBody>
      </p:sp>
      <p:graphicFrame>
        <p:nvGraphicFramePr>
          <p:cNvPr id="30724" name="Object 4"/>
          <p:cNvGraphicFramePr>
            <a:graphicFrameLocks noChangeAspect="1"/>
          </p:cNvGraphicFramePr>
          <p:nvPr/>
        </p:nvGraphicFramePr>
        <p:xfrm>
          <a:off x="1676400" y="3533775"/>
          <a:ext cx="2286000" cy="890588"/>
        </p:xfrm>
        <a:graphic>
          <a:graphicData uri="http://schemas.openxmlformats.org/presentationml/2006/ole">
            <mc:AlternateContent xmlns:mc="http://schemas.openxmlformats.org/markup-compatibility/2006">
              <mc:Choice xmlns:v="urn:schemas-microsoft-com:vml" Requires="v">
                <p:oleObj spid="_x0000_s29768" name="" r:id="rId1" imgW="17983200" imgH="7010400" progId="">
                  <p:embed/>
                </p:oleObj>
              </mc:Choice>
              <mc:Fallback>
                <p:oleObj name="" r:id="rId1" imgW="17983200" imgH="7010400" progId="">
                  <p:embed/>
                  <p:pic>
                    <p:nvPicPr>
                      <p:cNvPr id="0" name="Picture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533775"/>
                        <a:ext cx="2286000" cy="8905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792" y="2645569"/>
            <a:ext cx="3581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1"/>
          <p:cNvSpPr>
            <a:spLocks noChangeArrowheads="1"/>
          </p:cNvSpPr>
          <p:nvPr/>
        </p:nvSpPr>
        <p:spPr bwMode="auto">
          <a:xfrm>
            <a:off x="539553" y="5601434"/>
            <a:ext cx="8136631" cy="707886"/>
          </a:xfrm>
          <a:prstGeom prst="rect">
            <a:avLst/>
          </a:prstGeom>
          <a:noFill/>
          <a:ln w="9525">
            <a:noFill/>
            <a:miter lim="800000"/>
          </a:ln>
        </p:spPr>
        <p:txBody>
          <a:bodyPr wrap="square">
            <a:spAutoFit/>
          </a:bodyPr>
          <a:lstStyle/>
          <a:p>
            <a:r>
              <a:rPr lang="en-US" altLang="zh-CN" sz="2000" dirty="0"/>
              <a:t>2.</a:t>
            </a:r>
            <a:r>
              <a:rPr lang="zh-CN" altLang="en-US" sz="2000" dirty="0"/>
              <a:t>温度升高导致载流子的热运动速度增大，更容易掠过电离杂质周</a:t>
            </a:r>
            <a:endParaRPr lang="zh-CN" altLang="en-US" sz="2000" dirty="0"/>
          </a:p>
          <a:p>
            <a:r>
              <a:rPr lang="zh-CN" altLang="en-US" sz="2000" dirty="0"/>
              <a:t>围的库仑势场，散射的几率反而越小。</a:t>
            </a:r>
            <a:endParaRPr lang="zh-CN" altLang="en-US" sz="2000" dirty="0"/>
          </a:p>
        </p:txBody>
      </p:sp>
      <p:sp>
        <p:nvSpPr>
          <p:cNvPr id="8" name="矩形 12"/>
          <p:cNvSpPr>
            <a:spLocks noChangeArrowheads="1"/>
          </p:cNvSpPr>
          <p:nvPr/>
        </p:nvSpPr>
        <p:spPr bwMode="auto">
          <a:xfrm>
            <a:off x="539552" y="5242659"/>
            <a:ext cx="4968279" cy="400110"/>
          </a:xfrm>
          <a:prstGeom prst="rect">
            <a:avLst/>
          </a:prstGeom>
          <a:noFill/>
          <a:ln w="9525">
            <a:noFill/>
            <a:miter lim="800000"/>
          </a:ln>
        </p:spPr>
        <p:txBody>
          <a:bodyPr wrap="square">
            <a:spAutoFit/>
          </a:bodyPr>
          <a:lstStyle/>
          <a:p>
            <a:r>
              <a:rPr lang="en-US" altLang="zh-CN" sz="2000" dirty="0"/>
              <a:t>1.N</a:t>
            </a:r>
            <a:r>
              <a:rPr lang="en-US" altLang="zh-CN" sz="2000" baseline="-25000" dirty="0"/>
              <a:t>i</a:t>
            </a:r>
            <a:r>
              <a:rPr lang="zh-CN" altLang="en-US" sz="2000" dirty="0"/>
              <a:t>（</a:t>
            </a:r>
            <a:r>
              <a:rPr lang="en-US" altLang="zh-CN" sz="2000" b="1" dirty="0">
                <a:solidFill>
                  <a:srgbClr val="FF0000"/>
                </a:solidFill>
              </a:rPr>
              <a:t>N</a:t>
            </a:r>
            <a:r>
              <a:rPr lang="en-US" altLang="zh-CN" sz="2000" b="1" baseline="-25000" dirty="0">
                <a:solidFill>
                  <a:srgbClr val="FF0000"/>
                </a:solidFill>
              </a:rPr>
              <a:t>D</a:t>
            </a:r>
            <a:r>
              <a:rPr lang="en-US" altLang="zh-CN" sz="2000" b="1" dirty="0">
                <a:solidFill>
                  <a:srgbClr val="FF0000"/>
                </a:solidFill>
              </a:rPr>
              <a:t>+N</a:t>
            </a:r>
            <a:r>
              <a:rPr lang="en-US" altLang="zh-CN" sz="2000" b="1" baseline="-25000" dirty="0">
                <a:solidFill>
                  <a:srgbClr val="FF0000"/>
                </a:solidFill>
              </a:rPr>
              <a:t>A</a:t>
            </a:r>
            <a:r>
              <a:rPr lang="zh-CN" altLang="en-US" sz="2000" dirty="0"/>
              <a:t>）越高，散射几率越大；</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83358DEF-1C8A-43FD-A876-223436A38C14}"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
        <p:nvSpPr>
          <p:cNvPr id="31746" name="Rectangle 2"/>
          <p:cNvSpPr>
            <a:spLocks noGrp="1" noChangeArrowheads="1"/>
          </p:cNvSpPr>
          <p:nvPr>
            <p:ph type="body" idx="1"/>
          </p:nvPr>
        </p:nvSpPr>
        <p:spPr>
          <a:xfrm>
            <a:off x="685800" y="1901825"/>
            <a:ext cx="7772400" cy="4200525"/>
          </a:xfrm>
        </p:spPr>
        <p:txBody>
          <a:bodyPr/>
          <a:lstStyle/>
          <a:p>
            <a:pPr eaLnBrk="1" hangingPunct="1">
              <a:buClr>
                <a:schemeClr val="tx1"/>
              </a:buClr>
            </a:pPr>
            <a:r>
              <a:rPr lang="zh-CN" altLang="en-US" sz="2400" dirty="0">
                <a:latin typeface="方正粗黑宋简体" panose="02000000000000000000" pitchFamily="2" charset="-122"/>
                <a:ea typeface="方正粗黑宋简体" panose="02000000000000000000" pitchFamily="2" charset="-122"/>
              </a:rPr>
              <a:t>晶格振动散射：原子的振动</a:t>
            </a:r>
            <a:endParaRPr lang="en-US" altLang="zh-CN" sz="2400" dirty="0">
              <a:latin typeface="方正粗黑宋简体" panose="02000000000000000000" pitchFamily="2" charset="-122"/>
              <a:ea typeface="方正粗黑宋简体" panose="02000000000000000000" pitchFamily="2" charset="-122"/>
            </a:endParaRPr>
          </a:p>
          <a:p>
            <a:pPr eaLnBrk="1" hangingPunct="1">
              <a:buClr>
                <a:schemeClr val="tx1"/>
              </a:buClr>
              <a:buFont typeface="Wingdings" panose="05000000000000000000" pitchFamily="2" charset="2"/>
              <a:buChar char="Ø"/>
            </a:pPr>
            <a:r>
              <a:rPr lang="zh-CN" altLang="en-US" sz="2400" dirty="0">
                <a:latin typeface="宋体" panose="02010600030101010101" pitchFamily="2" charset="-122"/>
              </a:rPr>
              <a:t>附加电场：晶格中原子偏离平衡位置而产生附加电场</a:t>
            </a:r>
            <a:endParaRPr lang="en-US" altLang="zh-CN" sz="2400" dirty="0">
              <a:latin typeface="宋体" panose="02010600030101010101" pitchFamily="2" charset="-122"/>
            </a:endParaRPr>
          </a:p>
          <a:p>
            <a:pPr eaLnBrk="1" hangingPunct="1">
              <a:buClr>
                <a:schemeClr val="tx1"/>
              </a:buClr>
              <a:buFont typeface="Wingdings" panose="05000000000000000000" pitchFamily="2" charset="2"/>
              <a:buChar char="p"/>
            </a:pPr>
            <a:endParaRPr lang="en-US" altLang="zh-CN" sz="2400" dirty="0">
              <a:latin typeface="方正粗黑宋简体" panose="02000000000000000000" pitchFamily="2" charset="-122"/>
              <a:ea typeface="方正粗黑宋简体" panose="02000000000000000000" pitchFamily="2" charset="-122"/>
            </a:endParaRPr>
          </a:p>
          <a:p>
            <a:pPr eaLnBrk="1" hangingPunct="1">
              <a:buClr>
                <a:schemeClr val="tx1"/>
              </a:buClr>
              <a:buFont typeface="Wingdings" panose="05000000000000000000" pitchFamily="2" charset="2"/>
              <a:buChar char="p"/>
            </a:pPr>
            <a:r>
              <a:rPr lang="zh-CN" altLang="en-US" sz="2400" dirty="0">
                <a:latin typeface="方正粗黑宋简体" panose="02000000000000000000" pitchFamily="2" charset="-122"/>
                <a:ea typeface="方正粗黑宋简体" panose="02000000000000000000" pitchFamily="2" charset="-122"/>
              </a:rPr>
              <a:t>在周期性结构中，原子的振动以波的形式呈现出来</a:t>
            </a:r>
            <a:endParaRPr lang="en-US" altLang="zh-CN" sz="2400" dirty="0">
              <a:latin typeface="方正粗黑宋简体" panose="02000000000000000000" pitchFamily="2" charset="-122"/>
              <a:ea typeface="方正粗黑宋简体" panose="02000000000000000000" pitchFamily="2" charset="-122"/>
            </a:endParaRPr>
          </a:p>
          <a:p>
            <a:pPr eaLnBrk="1" hangingPunct="1">
              <a:buClr>
                <a:schemeClr val="tx1"/>
              </a:buClr>
              <a:buFont typeface="Wingdings" panose="05000000000000000000" pitchFamily="2" charset="2"/>
              <a:buChar char="Ø"/>
            </a:pPr>
            <a:r>
              <a:rPr lang="zh-CN" altLang="en-US" sz="2400" dirty="0">
                <a:latin typeface="宋体" panose="02010600030101010101" pitchFamily="2" charset="-122"/>
              </a:rPr>
              <a:t>基本波动称为</a:t>
            </a:r>
            <a:r>
              <a:rPr lang="zh-CN" altLang="en-US" sz="2400" dirty="0">
                <a:solidFill>
                  <a:srgbClr val="FF0000"/>
                </a:solidFill>
                <a:latin typeface="宋体" panose="02010600030101010101" pitchFamily="2" charset="-122"/>
              </a:rPr>
              <a:t>格波</a:t>
            </a:r>
            <a:endParaRPr lang="zh-CN" altLang="en-US" sz="2400" dirty="0">
              <a:solidFill>
                <a:srgbClr val="FF0000"/>
              </a:solidFill>
              <a:latin typeface="宋体" panose="02010600030101010101" pitchFamily="2" charset="-122"/>
            </a:endParaRPr>
          </a:p>
          <a:p>
            <a:pPr eaLnBrk="1" hangingPunct="1">
              <a:buClr>
                <a:schemeClr val="tx1"/>
              </a:buClr>
              <a:buFont typeface="Wingdings" panose="05000000000000000000" pitchFamily="2" charset="2"/>
              <a:buChar char="Ø"/>
            </a:pPr>
            <a:r>
              <a:rPr lang="zh-CN" altLang="en-US" sz="2400" dirty="0">
                <a:latin typeface="宋体" panose="02010600030101010101" pitchFamily="2" charset="-122"/>
                <a:sym typeface="Wingdings 2" panose="05020102010507070707" pitchFamily="18" charset="2"/>
              </a:rPr>
              <a:t>原子的振动是由若干</a:t>
            </a:r>
            <a:r>
              <a:rPr lang="zh-CN" altLang="en-US" sz="2400" dirty="0">
                <a:solidFill>
                  <a:srgbClr val="FF0000"/>
                </a:solidFill>
                <a:latin typeface="宋体" panose="02010600030101010101" pitchFamily="2" charset="-122"/>
                <a:sym typeface="Wingdings 2" panose="05020102010507070707" pitchFamily="18" charset="2"/>
              </a:rPr>
              <a:t>格波</a:t>
            </a:r>
            <a:r>
              <a:rPr lang="zh-CN" altLang="en-US" sz="2400" dirty="0">
                <a:latin typeface="宋体" panose="02010600030101010101" pitchFamily="2" charset="-122"/>
                <a:sym typeface="Wingdings 2" panose="05020102010507070707" pitchFamily="18" charset="2"/>
              </a:rPr>
              <a:t>按照波的叠加原理组合而成的</a:t>
            </a:r>
            <a:endParaRPr lang="zh-CN" altLang="en-US" sz="2400" dirty="0">
              <a:latin typeface="宋体" panose="02010600030101010101" pitchFamily="2" charset="-122"/>
              <a:sym typeface="Wingdings 2" panose="05020102010507070707" pitchFamily="18" charset="2"/>
            </a:endParaRPr>
          </a:p>
        </p:txBody>
      </p:sp>
      <p:sp>
        <p:nvSpPr>
          <p:cNvPr id="80900" name="Rectangle 3"/>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晶格振动的散射</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B39CE429-FA12-4848-8283-E1ECB0DF7646}"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
        <p:nvSpPr>
          <p:cNvPr id="81923"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格波</a:t>
            </a:r>
            <a:endParaRPr lang="zh-CN" altLang="en-US" dirty="0">
              <a:latin typeface="黑体" panose="02010609060101010101" pitchFamily="49" charset="-122"/>
              <a:ea typeface="黑体" panose="02010609060101010101" pitchFamily="49" charset="-122"/>
            </a:endParaRPr>
          </a:p>
        </p:txBody>
      </p:sp>
      <p:sp>
        <p:nvSpPr>
          <p:cNvPr id="81924" name="Rectangle 3"/>
          <p:cNvSpPr>
            <a:spLocks noGrp="1" noChangeArrowheads="1"/>
          </p:cNvSpPr>
          <p:nvPr>
            <p:ph type="body" idx="1"/>
          </p:nvPr>
        </p:nvSpPr>
        <p:spPr>
          <a:xfrm>
            <a:off x="457200" y="1727349"/>
            <a:ext cx="8229600" cy="4302125"/>
          </a:xfrm>
        </p:spPr>
        <p:txBody>
          <a:bodyPr/>
          <a:lstStyle/>
          <a:p>
            <a:pPr eaLnBrk="1" hangingPunct="1"/>
            <a:r>
              <a:rPr lang="zh-CN" altLang="en-US" sz="2800" dirty="0">
                <a:latin typeface="方正粗黑宋简体" panose="02000000000000000000" pitchFamily="2" charset="-122"/>
                <a:ea typeface="方正粗黑宋简体" panose="02000000000000000000" pitchFamily="2" charset="-122"/>
              </a:rPr>
              <a:t>波矢</a:t>
            </a:r>
            <a:r>
              <a:rPr lang="en-US" altLang="zh-CN" sz="2800" dirty="0">
                <a:latin typeface="方正粗黑宋简体" panose="02000000000000000000" pitchFamily="2" charset="-122"/>
                <a:ea typeface="方正粗黑宋简体" panose="02000000000000000000" pitchFamily="2" charset="-122"/>
              </a:rPr>
              <a:t>q</a:t>
            </a:r>
            <a:r>
              <a:rPr lang="zh-CN" altLang="en-US" sz="2800" dirty="0">
                <a:latin typeface="方正粗黑宋简体" panose="02000000000000000000" pitchFamily="2" charset="-122"/>
                <a:ea typeface="方正粗黑宋简体" panose="02000000000000000000" pitchFamily="2" charset="-122"/>
              </a:rPr>
              <a:t>：波长的倒数的</a:t>
            </a:r>
            <a:r>
              <a:rPr lang="en-US" altLang="zh-CN" sz="2800" dirty="0">
                <a:latin typeface="方正粗黑宋简体" panose="02000000000000000000" pitchFamily="2" charset="-122"/>
                <a:ea typeface="方正粗黑宋简体" panose="02000000000000000000" pitchFamily="2" charset="-122"/>
              </a:rPr>
              <a:t>2π</a:t>
            </a:r>
            <a:r>
              <a:rPr lang="zh-CN" altLang="en-US" sz="2800" dirty="0">
                <a:latin typeface="方正粗黑宋简体" panose="02000000000000000000" pitchFamily="2" charset="-122"/>
                <a:ea typeface="方正粗黑宋简体" panose="02000000000000000000" pitchFamily="2" charset="-122"/>
              </a:rPr>
              <a:t>倍</a:t>
            </a:r>
            <a:endParaRPr lang="zh-CN" altLang="en-US" sz="2800" dirty="0">
              <a:latin typeface="方正粗黑宋简体" panose="02000000000000000000" pitchFamily="2" charset="-122"/>
              <a:ea typeface="方正粗黑宋简体" panose="02000000000000000000" pitchFamily="2" charset="-122"/>
            </a:endParaRPr>
          </a:p>
          <a:p>
            <a:pPr eaLnBrk="1" hangingPunct="1">
              <a:buFont typeface="Wingdings" panose="05000000000000000000" pitchFamily="2" charset="2"/>
              <a:buChar char="Ø"/>
            </a:pPr>
            <a:r>
              <a:rPr lang="en-US" altLang="zh-CN" sz="2800" dirty="0">
                <a:latin typeface="Symbol" panose="05050102010706020507" pitchFamily="18" charset="2"/>
              </a:rPr>
              <a:t>l</a:t>
            </a:r>
            <a:r>
              <a:rPr lang="en-US" altLang="zh-CN" sz="2800" dirty="0"/>
              <a:t>:</a:t>
            </a:r>
            <a:r>
              <a:rPr lang="zh-CN" altLang="en-US" sz="2800" dirty="0"/>
              <a:t>格波的波长</a:t>
            </a:r>
            <a:endParaRPr lang="en-US" altLang="zh-CN" sz="2800" dirty="0"/>
          </a:p>
          <a:p>
            <a:pPr eaLnBrk="1" hangingPunct="1">
              <a:buFont typeface="Wingdings" panose="05000000000000000000" pitchFamily="2" charset="2"/>
              <a:buChar char="Ø"/>
            </a:pPr>
            <a:r>
              <a:rPr lang="en-US" altLang="zh-CN" sz="2800" b="1" dirty="0"/>
              <a:t>q</a:t>
            </a:r>
            <a:r>
              <a:rPr lang="zh-CN" altLang="en-US" sz="2800" b="1" dirty="0"/>
              <a:t>的方向为波包传播的方向</a:t>
            </a:r>
            <a:endParaRPr lang="en-US" altLang="zh-CN" sz="2800" dirty="0"/>
          </a:p>
          <a:p>
            <a:pPr eaLnBrk="1" hangingPunct="1">
              <a:buFont typeface="Wingdings" panose="05000000000000000000" pitchFamily="2" charset="2"/>
              <a:buChar char="p"/>
            </a:pPr>
            <a:r>
              <a:rPr lang="zh-CN" altLang="en-US" sz="2800" dirty="0">
                <a:solidFill>
                  <a:srgbClr val="FF0000"/>
                </a:solidFill>
                <a:latin typeface="方正粗黑宋简体" panose="02000000000000000000" pitchFamily="2" charset="-122"/>
                <a:ea typeface="方正粗黑宋简体" panose="02000000000000000000" pitchFamily="2" charset="-122"/>
                <a:sym typeface="Wingdings 2" panose="05020102010507070707" pitchFamily="18" charset="2"/>
              </a:rPr>
              <a:t>相同</a:t>
            </a:r>
            <a:r>
              <a:rPr lang="en-US" altLang="zh-CN" sz="2800" dirty="0">
                <a:solidFill>
                  <a:srgbClr val="FF0000"/>
                </a:solidFill>
                <a:latin typeface="方正粗黑宋简体" panose="02000000000000000000" pitchFamily="2" charset="-122"/>
                <a:ea typeface="方正粗黑宋简体" panose="02000000000000000000" pitchFamily="2" charset="-122"/>
                <a:sym typeface="Wingdings 2" panose="05020102010507070707" pitchFamily="18" charset="2"/>
              </a:rPr>
              <a:t>q</a:t>
            </a:r>
            <a:r>
              <a:rPr lang="zh-CN" altLang="en-US" sz="2800" dirty="0">
                <a:latin typeface="方正粗黑宋简体" panose="02000000000000000000" pitchFamily="2" charset="-122"/>
                <a:ea typeface="方正粗黑宋简体" panose="02000000000000000000" pitchFamily="2" charset="-122"/>
                <a:sym typeface="Wingdings 2" panose="05020102010507070707" pitchFamily="18" charset="2"/>
              </a:rPr>
              <a:t>的格波的数量</a:t>
            </a:r>
            <a:endParaRPr lang="en-US" altLang="zh-CN" sz="2800" dirty="0">
              <a:latin typeface="方正粗黑宋简体" panose="02000000000000000000" pitchFamily="2" charset="-122"/>
              <a:ea typeface="方正粗黑宋简体" panose="02000000000000000000" pitchFamily="2" charset="-122"/>
              <a:sym typeface="Wingdings 2" panose="05020102010507070707" pitchFamily="18" charset="2"/>
            </a:endParaRPr>
          </a:p>
          <a:p>
            <a:pPr eaLnBrk="1" hangingPunct="1">
              <a:buFont typeface="Wingdings" panose="05000000000000000000" pitchFamily="2" charset="2"/>
              <a:buChar char="Ø"/>
            </a:pPr>
            <a:r>
              <a:rPr lang="zh-CN" altLang="en-US" sz="2800" dirty="0">
                <a:sym typeface="Wingdings 2" panose="05020102010507070707" pitchFamily="18" charset="2"/>
              </a:rPr>
              <a:t>每个原胞对应一个</a:t>
            </a:r>
            <a:r>
              <a:rPr lang="en-US" altLang="zh-CN" sz="2800" dirty="0">
                <a:sym typeface="Wingdings 2" panose="05020102010507070707" pitchFamily="18" charset="2"/>
              </a:rPr>
              <a:t>q</a:t>
            </a:r>
            <a:endParaRPr lang="en-US" altLang="zh-CN" sz="2800" dirty="0">
              <a:sym typeface="Wingdings 2" panose="05020102010507070707" pitchFamily="18" charset="2"/>
            </a:endParaRPr>
          </a:p>
          <a:p>
            <a:pPr eaLnBrk="1" hangingPunct="1">
              <a:buFont typeface="Wingdings" panose="05000000000000000000" pitchFamily="2" charset="2"/>
              <a:buChar char="Ø"/>
            </a:pPr>
            <a:r>
              <a:rPr lang="zh-CN" altLang="en-US" sz="2800" dirty="0">
                <a:sym typeface="Wingdings 2" panose="05020102010507070707" pitchFamily="18" charset="2"/>
              </a:rPr>
              <a:t>晶体原胞：简单晶格（</a:t>
            </a:r>
            <a:r>
              <a:rPr lang="en-US" altLang="zh-CN" sz="2800" dirty="0">
                <a:sym typeface="Wingdings 2" panose="05020102010507070707" pitchFamily="18" charset="2"/>
              </a:rPr>
              <a:t>3</a:t>
            </a:r>
            <a:r>
              <a:rPr lang="zh-CN" altLang="en-US" sz="2800" dirty="0">
                <a:sym typeface="Wingdings 2" panose="05020102010507070707" pitchFamily="18" charset="2"/>
              </a:rPr>
              <a:t>个）；复式晶格（</a:t>
            </a:r>
            <a:r>
              <a:rPr lang="en-US" altLang="zh-CN" sz="2800" dirty="0">
                <a:sym typeface="Wingdings 2" panose="05020102010507070707" pitchFamily="18" charset="2"/>
              </a:rPr>
              <a:t>6</a:t>
            </a:r>
            <a:r>
              <a:rPr lang="zh-CN" altLang="en-US" sz="2800" dirty="0">
                <a:sym typeface="Wingdings 2" panose="05020102010507070707" pitchFamily="18" charset="2"/>
              </a:rPr>
              <a:t>个）</a:t>
            </a:r>
            <a:endParaRPr lang="en-US" altLang="zh-CN" sz="2800" dirty="0">
              <a:sym typeface="Wingdings 2" panose="05020102010507070707" pitchFamily="18" charset="2"/>
            </a:endParaRPr>
          </a:p>
          <a:p>
            <a:pPr eaLnBrk="1" hangingPunct="1">
              <a:buFont typeface="Wingdings" panose="05000000000000000000" pitchFamily="2" charset="2"/>
              <a:buChar char="p"/>
            </a:pPr>
            <a:r>
              <a:rPr lang="en-US" altLang="zh-CN" sz="2800" dirty="0">
                <a:latin typeface="方正粗黑宋简体" panose="02000000000000000000" pitchFamily="2" charset="-122"/>
                <a:ea typeface="方正粗黑宋简体" panose="02000000000000000000" pitchFamily="2" charset="-122"/>
                <a:sym typeface="Wingdings 2" panose="05020102010507070707" pitchFamily="18" charset="2"/>
              </a:rPr>
              <a:t>N</a:t>
            </a:r>
            <a:r>
              <a:rPr lang="zh-CN" altLang="en-US" sz="2800" dirty="0">
                <a:latin typeface="方正粗黑宋简体" panose="02000000000000000000" pitchFamily="2" charset="-122"/>
                <a:ea typeface="方正粗黑宋简体" panose="02000000000000000000" pitchFamily="2" charset="-122"/>
                <a:sym typeface="Wingdings 2" panose="05020102010507070707" pitchFamily="18" charset="2"/>
              </a:rPr>
              <a:t>个原胞构成的半导体</a:t>
            </a:r>
            <a:endParaRPr lang="en-US" altLang="zh-CN" sz="2800" dirty="0">
              <a:latin typeface="方正粗黑宋简体" panose="02000000000000000000" pitchFamily="2" charset="-122"/>
              <a:ea typeface="方正粗黑宋简体" panose="02000000000000000000" pitchFamily="2" charset="-122"/>
              <a:sym typeface="Wingdings 2" panose="05020102010507070707" pitchFamily="18" charset="2"/>
            </a:endParaRPr>
          </a:p>
          <a:p>
            <a:pPr eaLnBrk="1" hangingPunct="1">
              <a:buFont typeface="Wingdings" panose="05000000000000000000" pitchFamily="2" charset="2"/>
              <a:buChar char="Ø"/>
            </a:pPr>
            <a:r>
              <a:rPr lang="en-US" altLang="zh-CN" sz="2800" dirty="0">
                <a:sym typeface="Wingdings 2" panose="05020102010507070707" pitchFamily="18" charset="2"/>
              </a:rPr>
              <a:t>N</a:t>
            </a:r>
            <a:r>
              <a:rPr lang="zh-CN" altLang="en-US" sz="2800" dirty="0">
                <a:sym typeface="Wingdings 2" panose="05020102010507070707" pitchFamily="18" charset="2"/>
              </a:rPr>
              <a:t>个</a:t>
            </a:r>
            <a:r>
              <a:rPr lang="zh-CN" altLang="en-US" sz="2800" dirty="0">
                <a:solidFill>
                  <a:srgbClr val="FF0000"/>
                </a:solidFill>
                <a:sym typeface="Wingdings 2" panose="05020102010507070707" pitchFamily="18" charset="2"/>
              </a:rPr>
              <a:t>不同</a:t>
            </a:r>
            <a:r>
              <a:rPr lang="en-US" altLang="zh-CN" sz="2800" dirty="0">
                <a:solidFill>
                  <a:srgbClr val="FF0000"/>
                </a:solidFill>
                <a:sym typeface="Wingdings 2" panose="05020102010507070707" pitchFamily="18" charset="2"/>
              </a:rPr>
              <a:t>q</a:t>
            </a:r>
            <a:r>
              <a:rPr lang="zh-CN" altLang="en-US" sz="2800" dirty="0">
                <a:solidFill>
                  <a:srgbClr val="FF0000"/>
                </a:solidFill>
                <a:sym typeface="Wingdings 2" panose="05020102010507070707" pitchFamily="18" charset="2"/>
              </a:rPr>
              <a:t>，</a:t>
            </a:r>
            <a:r>
              <a:rPr lang="zh-CN" altLang="en-US" sz="2800" dirty="0">
                <a:sym typeface="Wingdings 2" panose="05020102010507070707" pitchFamily="18" charset="2"/>
              </a:rPr>
              <a:t>每一个</a:t>
            </a:r>
            <a:r>
              <a:rPr lang="en-US" altLang="zh-CN" sz="2800" dirty="0">
                <a:sym typeface="Wingdings 2" panose="05020102010507070707" pitchFamily="18" charset="2"/>
              </a:rPr>
              <a:t>q</a:t>
            </a:r>
            <a:r>
              <a:rPr lang="zh-CN" altLang="en-US" sz="2800" dirty="0">
                <a:sym typeface="Wingdings 2" panose="05020102010507070707" pitchFamily="18" charset="2"/>
              </a:rPr>
              <a:t>又有</a:t>
            </a:r>
            <a:r>
              <a:rPr lang="en-US" altLang="zh-CN" sz="2800" dirty="0">
                <a:sym typeface="Wingdings 2" panose="05020102010507070707" pitchFamily="18" charset="2"/>
              </a:rPr>
              <a:t>6</a:t>
            </a:r>
            <a:r>
              <a:rPr lang="zh-CN" altLang="en-US" sz="2800" dirty="0">
                <a:sym typeface="Wingdings 2" panose="05020102010507070707" pitchFamily="18" charset="2"/>
              </a:rPr>
              <a:t>个不同频率的格波</a:t>
            </a:r>
            <a:r>
              <a:rPr lang="en-US" altLang="zh-CN" sz="2800" dirty="0">
                <a:sym typeface="Wingdings 2" panose="05020102010507070707" pitchFamily="18" charset="2"/>
              </a:rPr>
              <a:t>   </a:t>
            </a:r>
            <a:r>
              <a:rPr lang="en-US" altLang="zh-CN" sz="2800" dirty="0">
                <a:solidFill>
                  <a:srgbClr val="FF0000"/>
                </a:solidFill>
                <a:sym typeface="Wingdings 2" panose="05020102010507070707" pitchFamily="18" charset="2"/>
              </a:rPr>
              <a:t>                                            </a:t>
            </a:r>
            <a:endParaRPr lang="en-US" altLang="zh-CN" sz="2800" dirty="0">
              <a:solidFill>
                <a:srgbClr val="FF0000"/>
              </a:solidFill>
              <a:sym typeface="Wingdings 2" panose="05020102010507070707" pitchFamily="18" charset="2"/>
            </a:endParaRPr>
          </a:p>
          <a:p>
            <a:pPr eaLnBrk="1" hangingPunct="1">
              <a:buFont typeface="Wingdings" panose="05000000000000000000" pitchFamily="2" charset="2"/>
              <a:buChar char="Ø"/>
            </a:pPr>
            <a:r>
              <a:rPr lang="en-US" altLang="zh-CN" sz="2800" dirty="0">
                <a:sym typeface="Wingdings 2" panose="05020102010507070707" pitchFamily="18" charset="2"/>
              </a:rPr>
              <a:t>6N</a:t>
            </a:r>
            <a:r>
              <a:rPr lang="zh-CN" altLang="en-US" sz="2800" dirty="0">
                <a:sym typeface="Wingdings 2" panose="05020102010507070707" pitchFamily="18" charset="2"/>
              </a:rPr>
              <a:t>个格波（硅、锗）                                               </a:t>
            </a:r>
            <a:endParaRPr lang="en-US" altLang="zh-CN" sz="2800" dirty="0">
              <a:sym typeface="Wingdings 2" panose="05020102010507070707" pitchFamily="18" charset="2"/>
            </a:endParaRPr>
          </a:p>
          <a:p>
            <a:pPr eaLnBrk="1" hangingPunct="1">
              <a:buFont typeface="Wingdings" panose="05000000000000000000" pitchFamily="2" charset="2"/>
              <a:buChar char="Ø"/>
            </a:pPr>
            <a:r>
              <a:rPr lang="zh-CN" altLang="en-US" sz="2800" dirty="0">
                <a:sym typeface="Wingdings 2" panose="05020102010507070707" pitchFamily="18" charset="2"/>
              </a:rPr>
              <a:t>分为</a:t>
            </a:r>
            <a:r>
              <a:rPr lang="en-US" altLang="zh-CN" sz="2800" dirty="0">
                <a:sym typeface="Wingdings 2" panose="05020102010507070707" pitchFamily="18" charset="2"/>
              </a:rPr>
              <a:t>6</a:t>
            </a:r>
            <a:r>
              <a:rPr lang="zh-CN" altLang="en-US" sz="2800" dirty="0">
                <a:sym typeface="Wingdings 2" panose="05020102010507070707" pitchFamily="18" charset="2"/>
              </a:rPr>
              <a:t>支，</a:t>
            </a:r>
            <a:r>
              <a:rPr lang="en-US" altLang="zh-CN" sz="2800" dirty="0">
                <a:sym typeface="Wingdings 2" panose="05020102010507070707" pitchFamily="18" charset="2"/>
              </a:rPr>
              <a:t>3</a:t>
            </a:r>
            <a:r>
              <a:rPr lang="zh-CN" altLang="en-US" sz="2800" dirty="0">
                <a:sym typeface="Wingdings 2" panose="05020102010507070707" pitchFamily="18" charset="2"/>
              </a:rPr>
              <a:t>支为声学波，</a:t>
            </a:r>
            <a:r>
              <a:rPr lang="en-US" altLang="zh-CN" sz="2800" dirty="0">
                <a:sym typeface="Wingdings 2" panose="05020102010507070707" pitchFamily="18" charset="2"/>
              </a:rPr>
              <a:t>3</a:t>
            </a:r>
            <a:r>
              <a:rPr lang="zh-CN" altLang="en-US" sz="2800" dirty="0">
                <a:sym typeface="Wingdings 2" panose="05020102010507070707" pitchFamily="18" charset="2"/>
              </a:rPr>
              <a:t>支为光学波</a:t>
            </a:r>
            <a:endParaRPr lang="zh-CN" altLang="en-US" sz="2800" dirty="0">
              <a:sym typeface="Wingdings 2" panose="05020102010507070707" pitchFamily="18" charset="2"/>
            </a:endParaRPr>
          </a:p>
          <a:p>
            <a:pPr eaLnBrk="1" hangingPunct="1"/>
            <a:endParaRPr lang="zh-CN" altLang="en-US" sz="2800" dirty="0">
              <a:sym typeface="Wingdings 2" panose="05020102010507070707" pitchFamily="18" charset="2"/>
            </a:endParaRPr>
          </a:p>
        </p:txBody>
      </p:sp>
      <p:graphicFrame>
        <p:nvGraphicFramePr>
          <p:cNvPr id="5" name="Object 4"/>
          <p:cNvGraphicFramePr>
            <a:graphicFrameLocks noChangeAspect="1"/>
          </p:cNvGraphicFramePr>
          <p:nvPr/>
        </p:nvGraphicFramePr>
        <p:xfrm>
          <a:off x="5357812" y="1699799"/>
          <a:ext cx="1423988" cy="762000"/>
        </p:xfrm>
        <a:graphic>
          <a:graphicData uri="http://schemas.openxmlformats.org/presentationml/2006/ole">
            <mc:AlternateContent xmlns:mc="http://schemas.openxmlformats.org/markup-compatibility/2006">
              <mc:Choice xmlns:v="urn:schemas-microsoft-com:vml" Requires="v">
                <p:oleObj spid="_x0000_s30793" name="公式" r:id="rId1" imgW="13716000" imgH="7315200" progId="">
                  <p:embed/>
                </p:oleObj>
              </mc:Choice>
              <mc:Fallback>
                <p:oleObj name="公式" r:id="rId1" imgW="13716000" imgH="7315200" progId="">
                  <p:embed/>
                  <p:pic>
                    <p:nvPicPr>
                      <p:cNvPr id="0"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2" y="1699799"/>
                        <a:ext cx="142398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2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2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2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92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192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192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192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19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5A9BC221-D6B9-4638-9670-3AA32118BF3A}"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
        <p:nvSpPr>
          <p:cNvPr id="84999" name="Rectangle 11"/>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格波</a:t>
            </a:r>
            <a:endParaRPr lang="zh-CN" altLang="en-US" dirty="0">
              <a:latin typeface="黑体" panose="02010609060101010101" pitchFamily="49" charset="-122"/>
              <a:ea typeface="黑体" panose="02010609060101010101" pitchFamily="49" charset="-122"/>
            </a:endParaRPr>
          </a:p>
        </p:txBody>
      </p:sp>
      <p:sp>
        <p:nvSpPr>
          <p:cNvPr id="33804" name="Rectangle 12"/>
          <p:cNvSpPr>
            <a:spLocks noGrp="1" noChangeArrowheads="1"/>
          </p:cNvSpPr>
          <p:nvPr>
            <p:ph type="body" idx="1"/>
          </p:nvPr>
        </p:nvSpPr>
        <p:spPr>
          <a:xfrm>
            <a:off x="3429000" y="1981200"/>
            <a:ext cx="5562600" cy="4302125"/>
          </a:xfrm>
        </p:spPr>
        <p:txBody>
          <a:bodyPr/>
          <a:lstStyle/>
          <a:p>
            <a:pPr eaLnBrk="1" hangingPunct="1"/>
            <a:endParaRPr lang="zh-CN" altLang="en-US" dirty="0"/>
          </a:p>
          <a:p>
            <a:pPr eaLnBrk="1" hangingPunct="1"/>
            <a:r>
              <a:rPr lang="zh-CN" altLang="en-US" dirty="0"/>
              <a:t>高频率：光学波</a:t>
            </a:r>
            <a:endParaRPr lang="en-US" altLang="zh-CN" dirty="0"/>
          </a:p>
          <a:p>
            <a:pPr lvl="1" eaLnBrk="1" hangingPunct="1"/>
            <a:r>
              <a:rPr lang="zh-CN" altLang="en-US" dirty="0"/>
              <a:t>频率与波数无关</a:t>
            </a:r>
            <a:endParaRPr lang="en-US" altLang="zh-CN" dirty="0"/>
          </a:p>
          <a:p>
            <a:pPr eaLnBrk="1" hangingPunct="1"/>
            <a:r>
              <a:rPr lang="zh-CN" altLang="en-US" dirty="0"/>
              <a:t>低频率：声学波</a:t>
            </a:r>
            <a:endParaRPr lang="en-US" altLang="zh-CN" dirty="0"/>
          </a:p>
          <a:p>
            <a:pPr lvl="1" eaLnBrk="1" hangingPunct="1"/>
            <a:r>
              <a:rPr lang="zh-CN" altLang="en-US" dirty="0"/>
              <a:t>频率与波数成正比</a:t>
            </a:r>
            <a:endParaRPr lang="zh-CN" altLang="en-US" dirty="0"/>
          </a:p>
          <a:p>
            <a:pPr eaLnBrk="1" hangingPunct="1"/>
            <a:endParaRPr lang="zh-CN" altLang="en-US" dirty="0"/>
          </a:p>
          <a:p>
            <a:pPr eaLnBrk="1" hangingPunct="1"/>
            <a:r>
              <a:rPr lang="zh-CN" altLang="en-US" dirty="0"/>
              <a:t>一支</a:t>
            </a:r>
            <a:r>
              <a:rPr lang="zh-CN" altLang="en-US" b="1" dirty="0"/>
              <a:t>纵波</a:t>
            </a:r>
            <a:r>
              <a:rPr lang="zh-CN" altLang="en-US" dirty="0"/>
              <a:t>、两支</a:t>
            </a:r>
            <a:r>
              <a:rPr lang="zh-CN" altLang="en-US" b="1" dirty="0"/>
              <a:t>横波</a:t>
            </a:r>
            <a:endParaRPr lang="zh-CN" altLang="en-US" b="1" dirty="0"/>
          </a:p>
          <a:p>
            <a:pPr eaLnBrk="1" hangingPunct="1"/>
            <a:endParaRPr lang="zh-CN" altLang="en-US" dirty="0"/>
          </a:p>
        </p:txBody>
      </p:sp>
      <p:sp>
        <p:nvSpPr>
          <p:cNvPr id="85001" name="Text Box 13"/>
          <p:cNvSpPr txBox="1">
            <a:spLocks noChangeArrowheads="1"/>
          </p:cNvSpPr>
          <p:nvPr/>
        </p:nvSpPr>
        <p:spPr bwMode="auto">
          <a:xfrm>
            <a:off x="228600" y="5791200"/>
            <a:ext cx="3282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pPr>
            <a:r>
              <a:rPr lang="zh-CN" altLang="en-US" sz="2400">
                <a:solidFill>
                  <a:srgbClr val="000033"/>
                </a:solidFill>
              </a:rPr>
              <a:t>金刚石沿</a:t>
            </a:r>
            <a:r>
              <a:rPr lang="en-US" altLang="zh-CN" sz="2400">
                <a:solidFill>
                  <a:srgbClr val="000033"/>
                </a:solidFill>
              </a:rPr>
              <a:t>[110]</a:t>
            </a:r>
            <a:r>
              <a:rPr lang="zh-CN" altLang="en-US" sz="2400">
                <a:solidFill>
                  <a:srgbClr val="000033"/>
                </a:solidFill>
              </a:rPr>
              <a:t>方向传播</a:t>
            </a:r>
            <a:endParaRPr lang="zh-CN" altLang="en-US" sz="2400">
              <a:solidFill>
                <a:srgbClr val="000033"/>
              </a:solidFill>
            </a:endParaRPr>
          </a:p>
          <a:p>
            <a:pPr algn="ctr" fontAlgn="base">
              <a:spcBef>
                <a:spcPct val="0"/>
              </a:spcBef>
              <a:spcAft>
                <a:spcPct val="0"/>
              </a:spcAft>
            </a:pPr>
            <a:r>
              <a:rPr lang="zh-CN" altLang="en-US" sz="2400">
                <a:solidFill>
                  <a:srgbClr val="000033"/>
                </a:solidFill>
              </a:rPr>
              <a:t>的六支格波</a:t>
            </a:r>
            <a:endParaRPr lang="zh-CN" altLang="en-US" sz="2400">
              <a:solidFill>
                <a:srgbClr val="000033"/>
              </a:solidFill>
            </a:endParaRPr>
          </a:p>
        </p:txBody>
      </p:sp>
      <p:grpSp>
        <p:nvGrpSpPr>
          <p:cNvPr id="20" name="组合 19"/>
          <p:cNvGrpSpPr/>
          <p:nvPr/>
        </p:nvGrpSpPr>
        <p:grpSpPr>
          <a:xfrm>
            <a:off x="152400" y="1752600"/>
            <a:ext cx="3286125" cy="3962400"/>
            <a:chOff x="152400" y="1752600"/>
            <a:chExt cx="3286125" cy="3962400"/>
          </a:xfrm>
        </p:grpSpPr>
        <p:grpSp>
          <p:nvGrpSpPr>
            <p:cNvPr id="2" name="Group 2"/>
            <p:cNvGrpSpPr/>
            <p:nvPr/>
          </p:nvGrpSpPr>
          <p:grpSpPr bwMode="auto">
            <a:xfrm>
              <a:off x="152400" y="1828800"/>
              <a:ext cx="3286125" cy="3886200"/>
              <a:chOff x="0" y="0"/>
              <a:chExt cx="2070" cy="2448"/>
            </a:xfrm>
          </p:grpSpPr>
          <p:pic>
            <p:nvPicPr>
              <p:cNvPr id="85008"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2070" cy="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9" name="Rectangle 4"/>
              <p:cNvSpPr>
                <a:spLocks noChangeArrowheads="1"/>
              </p:cNvSpPr>
              <p:nvPr/>
            </p:nvSpPr>
            <p:spPr bwMode="auto">
              <a:xfrm>
                <a:off x="528" y="288"/>
                <a:ext cx="864" cy="1728"/>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5010" name="Rectangle 5"/>
              <p:cNvSpPr>
                <a:spLocks noChangeArrowheads="1"/>
              </p:cNvSpPr>
              <p:nvPr/>
            </p:nvSpPr>
            <p:spPr bwMode="auto">
              <a:xfrm>
                <a:off x="1488" y="288"/>
                <a:ext cx="288" cy="17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grpSp>
        <p:grpSp>
          <p:nvGrpSpPr>
            <p:cNvPr id="3" name="Group 6"/>
            <p:cNvGrpSpPr/>
            <p:nvPr/>
          </p:nvGrpSpPr>
          <p:grpSpPr bwMode="auto">
            <a:xfrm>
              <a:off x="501650" y="1752600"/>
              <a:ext cx="641350" cy="3657600"/>
              <a:chOff x="0" y="0"/>
              <a:chExt cx="404" cy="2304"/>
            </a:xfrm>
          </p:grpSpPr>
          <p:sp>
            <p:nvSpPr>
              <p:cNvPr id="85006" name="Line 7"/>
              <p:cNvSpPr>
                <a:spLocks noChangeShapeType="1"/>
              </p:cNvSpPr>
              <p:nvPr/>
            </p:nvSpPr>
            <p:spPr bwMode="auto">
              <a:xfrm>
                <a:off x="384" y="0"/>
                <a:ext cx="0" cy="2304"/>
              </a:xfrm>
              <a:prstGeom prst="line">
                <a:avLst/>
              </a:prstGeom>
              <a:noFill/>
              <a:ln w="9525">
                <a:solidFill>
                  <a:schemeClr val="tx1"/>
                </a:solidFill>
                <a:prstDash val="lgDash"/>
                <a:rou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a:solidFill>
                    <a:srgbClr val="000033"/>
                  </a:solidFill>
                </a:endParaRPr>
              </a:p>
            </p:txBody>
          </p:sp>
          <p:sp>
            <p:nvSpPr>
              <p:cNvPr id="85007" name="Text Box 8"/>
              <p:cNvSpPr txBox="1">
                <a:spLocks noChangeArrowheads="1"/>
              </p:cNvSpPr>
              <p:nvPr/>
            </p:nvSpPr>
            <p:spPr bwMode="auto">
              <a:xfrm>
                <a:off x="0" y="2064"/>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a:solidFill>
                      <a:srgbClr val="000033"/>
                    </a:solidFill>
                  </a:rPr>
                  <a:t>长波</a:t>
                </a:r>
                <a:endParaRPr lang="zh-CN" altLang="en-US">
                  <a:solidFill>
                    <a:srgbClr val="000033"/>
                  </a:solidFill>
                </a:endParaRPr>
              </a:p>
            </p:txBody>
          </p:sp>
        </p:grpSp>
        <p:sp>
          <p:nvSpPr>
            <p:cNvPr id="84997" name="Text Box 9"/>
            <p:cNvSpPr txBox="1">
              <a:spLocks noChangeArrowheads="1"/>
            </p:cNvSpPr>
            <p:nvPr/>
          </p:nvSpPr>
          <p:spPr bwMode="auto">
            <a:xfrm>
              <a:off x="2406650" y="2971800"/>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a:solidFill>
                    <a:srgbClr val="000033"/>
                  </a:solidFill>
                </a:rPr>
                <a:t>光学波</a:t>
              </a:r>
              <a:endParaRPr lang="zh-CN" altLang="en-US">
                <a:solidFill>
                  <a:srgbClr val="000033"/>
                </a:solidFill>
              </a:endParaRPr>
            </a:p>
          </p:txBody>
        </p:sp>
        <p:sp>
          <p:nvSpPr>
            <p:cNvPr id="84998" name="Text Box 10"/>
            <p:cNvSpPr txBox="1">
              <a:spLocks noChangeArrowheads="1"/>
            </p:cNvSpPr>
            <p:nvPr/>
          </p:nvSpPr>
          <p:spPr bwMode="auto">
            <a:xfrm>
              <a:off x="2362200" y="412908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a:solidFill>
                    <a:srgbClr val="000033"/>
                  </a:solidFill>
                </a:rPr>
                <a:t>声学波</a:t>
              </a:r>
              <a:endParaRPr lang="zh-CN" altLang="en-US">
                <a:solidFill>
                  <a:srgbClr val="000033"/>
                </a:solidFill>
              </a:endParaRPr>
            </a:p>
          </p:txBody>
        </p:sp>
        <p:sp>
          <p:nvSpPr>
            <p:cNvPr id="85002" name="Text Box 14"/>
            <p:cNvSpPr txBox="1">
              <a:spLocks noChangeArrowheads="1"/>
            </p:cNvSpPr>
            <p:nvPr/>
          </p:nvSpPr>
          <p:spPr bwMode="auto">
            <a:xfrm>
              <a:off x="1339850" y="30622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a:solidFill>
                    <a:srgbClr val="000033"/>
                  </a:solidFill>
                </a:rPr>
                <a:t>纵</a:t>
              </a:r>
              <a:endParaRPr lang="zh-CN" altLang="en-US">
                <a:solidFill>
                  <a:srgbClr val="000033"/>
                </a:solidFill>
              </a:endParaRPr>
            </a:p>
          </p:txBody>
        </p:sp>
        <p:sp>
          <p:nvSpPr>
            <p:cNvPr id="85003" name="Text Box 15"/>
            <p:cNvSpPr txBox="1">
              <a:spLocks noChangeArrowheads="1"/>
            </p:cNvSpPr>
            <p:nvPr/>
          </p:nvSpPr>
          <p:spPr bwMode="auto">
            <a:xfrm>
              <a:off x="1339850" y="37480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a:solidFill>
                    <a:srgbClr val="000033"/>
                  </a:solidFill>
                </a:rPr>
                <a:t>纵</a:t>
              </a:r>
              <a:endParaRPr lang="zh-CN" altLang="en-US">
                <a:solidFill>
                  <a:srgbClr val="000033"/>
                </a:solidFill>
              </a:endParaRPr>
            </a:p>
          </p:txBody>
        </p:sp>
        <p:sp>
          <p:nvSpPr>
            <p:cNvPr id="85004" name="Text Box 16"/>
            <p:cNvSpPr txBox="1">
              <a:spLocks noChangeArrowheads="1"/>
            </p:cNvSpPr>
            <p:nvPr/>
          </p:nvSpPr>
          <p:spPr bwMode="auto">
            <a:xfrm>
              <a:off x="1720850" y="25288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a:solidFill>
                    <a:srgbClr val="000033"/>
                  </a:solidFill>
                </a:rPr>
                <a:t>横</a:t>
              </a:r>
              <a:endParaRPr lang="zh-CN" altLang="en-US">
                <a:solidFill>
                  <a:srgbClr val="000033"/>
                </a:solidFill>
              </a:endParaRPr>
            </a:p>
          </p:txBody>
        </p:sp>
        <p:sp>
          <p:nvSpPr>
            <p:cNvPr id="85005" name="Text Box 17"/>
            <p:cNvSpPr txBox="1">
              <a:spLocks noChangeArrowheads="1"/>
            </p:cNvSpPr>
            <p:nvPr/>
          </p:nvSpPr>
          <p:spPr bwMode="auto">
            <a:xfrm>
              <a:off x="1752600" y="45100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zh-CN" altLang="en-US">
                  <a:solidFill>
                    <a:srgbClr val="000033"/>
                  </a:solidFill>
                </a:rPr>
                <a:t>横</a:t>
              </a:r>
              <a:endParaRPr lang="zh-CN" altLang="en-US">
                <a:solidFill>
                  <a:srgbClr val="000033"/>
                </a:solidFill>
              </a:endParaRPr>
            </a:p>
          </p:txBody>
        </p:sp>
        <p:sp>
          <p:nvSpPr>
            <p:cNvPr id="19" name="TextBox 18"/>
            <p:cNvSpPr txBox="1"/>
            <p:nvPr/>
          </p:nvSpPr>
          <p:spPr>
            <a:xfrm>
              <a:off x="323528" y="3284984"/>
              <a:ext cx="428322" cy="369332"/>
            </a:xfrm>
            <a:prstGeom prst="rect">
              <a:avLst/>
            </a:prstGeom>
            <a:solidFill>
              <a:schemeClr val="bg1"/>
            </a:solidFill>
          </p:spPr>
          <p:txBody>
            <a:bodyPr wrap="none" rtlCol="0">
              <a:spAutoFit/>
            </a:bodyPr>
            <a:lstStyle/>
            <a:p>
              <a:r>
                <a:rPr lang="en-US" altLang="zh-CN" b="1" dirty="0" err="1">
                  <a:solidFill>
                    <a:srgbClr val="3333FF"/>
                  </a:solidFill>
                </a:rPr>
                <a:t>w</a:t>
              </a:r>
              <a:r>
                <a:rPr lang="en-US" altLang="zh-CN" b="1" baseline="-25000" dirty="0" err="1">
                  <a:solidFill>
                    <a:srgbClr val="3333FF"/>
                  </a:solidFill>
                </a:rPr>
                <a:t>a</a:t>
              </a:r>
              <a:endParaRPr lang="zh-CN" altLang="en-US" b="1" baseline="-25000" dirty="0">
                <a:solidFill>
                  <a:srgbClr val="3333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80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8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80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8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格波 </a:t>
            </a:r>
            <a:r>
              <a:rPr lang="en-US" altLang="zh-CN" dirty="0">
                <a:latin typeface="黑体" panose="02010609060101010101" pitchFamily="49" charset="-122"/>
                <a:ea typeface="黑体" panose="02010609060101010101" pitchFamily="49" charset="-122"/>
              </a:rPr>
              <a:t>lattice wave</a:t>
            </a:r>
            <a:endParaRPr lang="zh-CN" altLang="en-US" dirty="0">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p:txBody>
          <a:bodyPr/>
          <a:lstStyle/>
          <a:p>
            <a:endParaRPr lang="zh-CN" altLang="en-US"/>
          </a:p>
        </p:txBody>
      </p:sp>
      <p:sp>
        <p:nvSpPr>
          <p:cNvPr id="8601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A174C70-EB09-4529-9B78-B11489EDC7C4}" type="slidenum">
              <a:rPr lang="zh-CN" altLang="en-US" sz="1000">
                <a:solidFill>
                  <a:srgbClr val="000000"/>
                </a:solidFill>
                <a:latin typeface="Arial" panose="020B0604020202020204" pitchFamily="34" charset="0"/>
                <a:cs typeface="Tahoma" panose="020B0604030504040204" pitchFamily="34" charset="0"/>
              </a:rPr>
            </a:fld>
            <a:endParaRPr lang="en-US" altLang="zh-CN" sz="1000">
              <a:solidFill>
                <a:srgbClr val="000000"/>
              </a:solidFill>
              <a:latin typeface="Arial" panose="020B0604020202020204" pitchFamily="34" charset="0"/>
              <a:cs typeface="Tahoma" panose="020B0604030504040204" pitchFamily="34" charset="0"/>
            </a:endParaRPr>
          </a:p>
        </p:txBody>
      </p:sp>
      <p:pic>
        <p:nvPicPr>
          <p:cNvPr id="86020" name="图片 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2000" y="1930400"/>
            <a:ext cx="25146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9175" y="2100263"/>
            <a:ext cx="2384425"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2"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0938" y="2244725"/>
            <a:ext cx="2455862"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2E19ED2-5421-4FCD-A93E-634C29FAAD8E}"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
        <p:nvSpPr>
          <p:cNvPr id="88067" name="Rectangle 2"/>
          <p:cNvSpPr>
            <a:spLocks noGrp="1" noChangeArrowheads="1"/>
          </p:cNvSpPr>
          <p:nvPr>
            <p:ph type="title"/>
          </p:nvPr>
        </p:nvSpPr>
        <p:spPr/>
        <p:txBody>
          <a:bodyPr/>
          <a:lstStyle/>
          <a:p>
            <a:pPr eaLnBrk="1" hangingPunct="1"/>
            <a:r>
              <a:rPr lang="zh-CN" altLang="en-US" dirty="0">
                <a:latin typeface="黑体" panose="02010609060101010101" pitchFamily="49" charset="-122"/>
                <a:ea typeface="黑体" panose="02010609060101010101" pitchFamily="49" charset="-122"/>
              </a:rPr>
              <a:t>声学波与光学波</a:t>
            </a:r>
            <a:endParaRPr lang="zh-CN" altLang="en-US" dirty="0">
              <a:latin typeface="黑体" panose="02010609060101010101" pitchFamily="49" charset="-122"/>
              <a:ea typeface="黑体" panose="02010609060101010101" pitchFamily="49" charset="-122"/>
            </a:endParaRPr>
          </a:p>
        </p:txBody>
      </p:sp>
      <p:grpSp>
        <p:nvGrpSpPr>
          <p:cNvPr id="2" name="Group 3"/>
          <p:cNvGrpSpPr/>
          <p:nvPr/>
        </p:nvGrpSpPr>
        <p:grpSpPr bwMode="auto">
          <a:xfrm>
            <a:off x="825836" y="1968458"/>
            <a:ext cx="2986770" cy="1097282"/>
            <a:chOff x="0" y="0"/>
            <a:chExt cx="4848" cy="2400"/>
          </a:xfrm>
        </p:grpSpPr>
        <p:sp>
          <p:nvSpPr>
            <p:cNvPr id="88097" name="Line 4"/>
            <p:cNvSpPr>
              <a:spLocks noChangeShapeType="1"/>
            </p:cNvSpPr>
            <p:nvPr/>
          </p:nvSpPr>
          <p:spPr bwMode="auto">
            <a:xfrm>
              <a:off x="0" y="1200"/>
              <a:ext cx="4848"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grpSp>
          <p:nvGrpSpPr>
            <p:cNvPr id="88098" name="Group 5"/>
            <p:cNvGrpSpPr/>
            <p:nvPr/>
          </p:nvGrpSpPr>
          <p:grpSpPr bwMode="auto">
            <a:xfrm>
              <a:off x="768" y="144"/>
              <a:ext cx="1296" cy="1066"/>
              <a:chOff x="0" y="0"/>
              <a:chExt cx="1296" cy="1066"/>
            </a:xfrm>
          </p:grpSpPr>
          <p:sp>
            <p:nvSpPr>
              <p:cNvPr id="88119" name="Line 6"/>
              <p:cNvSpPr>
                <a:spLocks noChangeShapeType="1"/>
              </p:cNvSpPr>
              <p:nvPr/>
            </p:nvSpPr>
            <p:spPr bwMode="auto">
              <a:xfrm flipV="1">
                <a:off x="0" y="576"/>
                <a:ext cx="0" cy="490"/>
              </a:xfrm>
              <a:prstGeom prst="line">
                <a:avLst/>
              </a:prstGeom>
              <a:noFill/>
              <a:ln w="28575">
                <a:solidFill>
                  <a:srgbClr val="FF0000"/>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120" name="Line 7"/>
              <p:cNvSpPr>
                <a:spLocks noChangeShapeType="1"/>
              </p:cNvSpPr>
              <p:nvPr/>
            </p:nvSpPr>
            <p:spPr bwMode="auto">
              <a:xfrm flipV="1">
                <a:off x="336" y="96"/>
                <a:ext cx="0" cy="970"/>
              </a:xfrm>
              <a:prstGeom prst="line">
                <a:avLst/>
              </a:prstGeom>
              <a:noFill/>
              <a:ln w="28575">
                <a:solidFill>
                  <a:srgbClr val="FF0000"/>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121" name="Line 8"/>
              <p:cNvSpPr>
                <a:spLocks noChangeShapeType="1"/>
              </p:cNvSpPr>
              <p:nvPr/>
            </p:nvSpPr>
            <p:spPr bwMode="auto">
              <a:xfrm flipV="1">
                <a:off x="672" y="0"/>
                <a:ext cx="0" cy="1056"/>
              </a:xfrm>
              <a:prstGeom prst="line">
                <a:avLst/>
              </a:prstGeom>
              <a:noFill/>
              <a:ln w="28575">
                <a:solidFill>
                  <a:srgbClr val="FF0000"/>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122" name="Line 9"/>
              <p:cNvSpPr>
                <a:spLocks noChangeShapeType="1"/>
              </p:cNvSpPr>
              <p:nvPr/>
            </p:nvSpPr>
            <p:spPr bwMode="auto">
              <a:xfrm flipV="1">
                <a:off x="1008" y="240"/>
                <a:ext cx="0" cy="804"/>
              </a:xfrm>
              <a:prstGeom prst="line">
                <a:avLst/>
              </a:prstGeom>
              <a:noFill/>
              <a:ln w="28575">
                <a:solidFill>
                  <a:srgbClr val="FF0000"/>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123" name="Line 10"/>
              <p:cNvSpPr>
                <a:spLocks noChangeShapeType="1"/>
              </p:cNvSpPr>
              <p:nvPr/>
            </p:nvSpPr>
            <p:spPr bwMode="auto">
              <a:xfrm flipV="1">
                <a:off x="1296" y="672"/>
                <a:ext cx="0" cy="384"/>
              </a:xfrm>
              <a:prstGeom prst="line">
                <a:avLst/>
              </a:prstGeom>
              <a:noFill/>
              <a:ln w="28575">
                <a:solidFill>
                  <a:srgbClr val="FF0000"/>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grpSp>
        <p:sp>
          <p:nvSpPr>
            <p:cNvPr id="88099" name="未知"/>
            <p:cNvSpPr/>
            <p:nvPr/>
          </p:nvSpPr>
          <p:spPr bwMode="auto">
            <a:xfrm>
              <a:off x="432" y="96"/>
              <a:ext cx="3934" cy="2208"/>
            </a:xfrm>
            <a:custGeom>
              <a:avLst/>
              <a:gdLst>
                <a:gd name="T0" fmla="*/ 0 w 1728"/>
                <a:gd name="T1" fmla="*/ 128655 h 672"/>
                <a:gd name="T2" fmla="*/ 26434 w 1728"/>
                <a:gd name="T3" fmla="*/ 0 h 672"/>
                <a:gd name="T4" fmla="*/ 52840 w 1728"/>
                <a:gd name="T5" fmla="*/ 128655 h 672"/>
                <a:gd name="T6" fmla="*/ 79270 w 1728"/>
                <a:gd name="T7" fmla="*/ 257354 h 672"/>
                <a:gd name="T8" fmla="*/ 105676 w 1728"/>
                <a:gd name="T9" fmla="*/ 128655 h 672"/>
                <a:gd name="T10" fmla="*/ 0 60000 65536"/>
                <a:gd name="T11" fmla="*/ 0 60000 65536"/>
                <a:gd name="T12" fmla="*/ 0 60000 65536"/>
                <a:gd name="T13" fmla="*/ 0 60000 65536"/>
                <a:gd name="T14" fmla="*/ 0 60000 65536"/>
                <a:gd name="T15" fmla="*/ 0 w 1728"/>
                <a:gd name="T16" fmla="*/ 0 h 672"/>
                <a:gd name="T17" fmla="*/ 1728 w 1728"/>
                <a:gd name="T18" fmla="*/ 672 h 672"/>
              </a:gdLst>
              <a:ahLst/>
              <a:cxnLst>
                <a:cxn ang="T10">
                  <a:pos x="T0" y="T1"/>
                </a:cxn>
                <a:cxn ang="T11">
                  <a:pos x="T2" y="T3"/>
                </a:cxn>
                <a:cxn ang="T12">
                  <a:pos x="T4" y="T5"/>
                </a:cxn>
                <a:cxn ang="T13">
                  <a:pos x="T6" y="T7"/>
                </a:cxn>
                <a:cxn ang="T14">
                  <a:pos x="T8" y="T9"/>
                </a:cxn>
              </a:cxnLst>
              <a:rect l="T15" t="T16" r="T17" b="T18"/>
              <a:pathLst>
                <a:path w="1728" h="672">
                  <a:moveTo>
                    <a:pt x="0" y="336"/>
                  </a:moveTo>
                  <a:cubicBezTo>
                    <a:pt x="144" y="168"/>
                    <a:pt x="288" y="0"/>
                    <a:pt x="432" y="0"/>
                  </a:cubicBezTo>
                  <a:cubicBezTo>
                    <a:pt x="576" y="0"/>
                    <a:pt x="720" y="224"/>
                    <a:pt x="864" y="336"/>
                  </a:cubicBezTo>
                  <a:cubicBezTo>
                    <a:pt x="1008" y="448"/>
                    <a:pt x="1152" y="672"/>
                    <a:pt x="1296" y="672"/>
                  </a:cubicBezTo>
                  <a:cubicBezTo>
                    <a:pt x="1440" y="672"/>
                    <a:pt x="1656" y="392"/>
                    <a:pt x="1728" y="336"/>
                  </a:cubicBezTo>
                </a:path>
              </a:pathLst>
            </a:custGeom>
            <a:noFill/>
            <a:ln w="57150">
              <a:solidFill>
                <a:schemeClr val="tx1"/>
              </a:solidFill>
              <a:rou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33"/>
                </a:solidFill>
              </a:endParaRPr>
            </a:p>
          </p:txBody>
        </p:sp>
        <p:grpSp>
          <p:nvGrpSpPr>
            <p:cNvPr id="88100" name="Group 12"/>
            <p:cNvGrpSpPr/>
            <p:nvPr/>
          </p:nvGrpSpPr>
          <p:grpSpPr bwMode="auto">
            <a:xfrm flipV="1">
              <a:off x="2736" y="1190"/>
              <a:ext cx="1296" cy="1066"/>
              <a:chOff x="0" y="0"/>
              <a:chExt cx="1296" cy="1066"/>
            </a:xfrm>
          </p:grpSpPr>
          <p:sp>
            <p:nvSpPr>
              <p:cNvPr id="88114" name="Line 13"/>
              <p:cNvSpPr>
                <a:spLocks noChangeShapeType="1"/>
              </p:cNvSpPr>
              <p:nvPr/>
            </p:nvSpPr>
            <p:spPr bwMode="auto">
              <a:xfrm flipV="1">
                <a:off x="0" y="576"/>
                <a:ext cx="0" cy="490"/>
              </a:xfrm>
              <a:prstGeom prst="line">
                <a:avLst/>
              </a:prstGeom>
              <a:noFill/>
              <a:ln w="28575">
                <a:solidFill>
                  <a:srgbClr val="FF0000"/>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115" name="Line 14"/>
              <p:cNvSpPr>
                <a:spLocks noChangeShapeType="1"/>
              </p:cNvSpPr>
              <p:nvPr/>
            </p:nvSpPr>
            <p:spPr bwMode="auto">
              <a:xfrm flipV="1">
                <a:off x="336" y="96"/>
                <a:ext cx="0" cy="970"/>
              </a:xfrm>
              <a:prstGeom prst="line">
                <a:avLst/>
              </a:prstGeom>
              <a:noFill/>
              <a:ln w="28575">
                <a:solidFill>
                  <a:srgbClr val="FF0000"/>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116" name="Line 15"/>
              <p:cNvSpPr>
                <a:spLocks noChangeShapeType="1"/>
              </p:cNvSpPr>
              <p:nvPr/>
            </p:nvSpPr>
            <p:spPr bwMode="auto">
              <a:xfrm flipV="1">
                <a:off x="672" y="0"/>
                <a:ext cx="0" cy="1056"/>
              </a:xfrm>
              <a:prstGeom prst="line">
                <a:avLst/>
              </a:prstGeom>
              <a:noFill/>
              <a:ln w="28575">
                <a:solidFill>
                  <a:srgbClr val="FF0000"/>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117" name="Line 16"/>
              <p:cNvSpPr>
                <a:spLocks noChangeShapeType="1"/>
              </p:cNvSpPr>
              <p:nvPr/>
            </p:nvSpPr>
            <p:spPr bwMode="auto">
              <a:xfrm flipV="1">
                <a:off x="1008" y="240"/>
                <a:ext cx="0" cy="804"/>
              </a:xfrm>
              <a:prstGeom prst="line">
                <a:avLst/>
              </a:prstGeom>
              <a:noFill/>
              <a:ln w="28575">
                <a:solidFill>
                  <a:srgbClr val="FF0000"/>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118" name="Line 17"/>
              <p:cNvSpPr>
                <a:spLocks noChangeShapeType="1"/>
              </p:cNvSpPr>
              <p:nvPr/>
            </p:nvSpPr>
            <p:spPr bwMode="auto">
              <a:xfrm flipV="1">
                <a:off x="1296" y="672"/>
                <a:ext cx="0" cy="384"/>
              </a:xfrm>
              <a:prstGeom prst="line">
                <a:avLst/>
              </a:prstGeom>
              <a:noFill/>
              <a:ln w="28575">
                <a:solidFill>
                  <a:srgbClr val="FF0000"/>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grpSp>
        <p:sp>
          <p:nvSpPr>
            <p:cNvPr id="88101" name="Oval 18"/>
            <p:cNvSpPr>
              <a:spLocks noChangeArrowheads="1"/>
            </p:cNvSpPr>
            <p:nvPr/>
          </p:nvSpPr>
          <p:spPr bwMode="auto">
            <a:xfrm>
              <a:off x="678" y="588"/>
              <a:ext cx="192" cy="192"/>
            </a:xfrm>
            <a:prstGeom prst="ellipse">
              <a:avLst/>
            </a:prstGeom>
            <a:solidFill>
              <a:schemeClr val="tx1"/>
            </a:solidFill>
            <a:ln w="9525">
              <a:solidFill>
                <a:srgbClr val="CCFFFF"/>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102" name="Oval 19" descr="大纸屑"/>
            <p:cNvSpPr>
              <a:spLocks noChangeArrowheads="1"/>
            </p:cNvSpPr>
            <p:nvPr/>
          </p:nvSpPr>
          <p:spPr bwMode="auto">
            <a:xfrm>
              <a:off x="336" y="1104"/>
              <a:ext cx="192" cy="192"/>
            </a:xfrm>
            <a:prstGeom prst="ellipse">
              <a:avLst/>
            </a:prstGeom>
            <a:blipFill dpi="0" rotWithShape="0">
              <a:blip r:embed="rId1" cstate="print"/>
              <a:srcRect/>
              <a:tile tx="0" ty="0" sx="100000" sy="100000" flip="none" algn="tl"/>
            </a:blipFill>
            <a:ln w="9525">
              <a:solidFill>
                <a:srgbClr val="FF0000"/>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103" name="Oval 20" descr="大纸屑"/>
            <p:cNvSpPr>
              <a:spLocks noChangeArrowheads="1"/>
            </p:cNvSpPr>
            <p:nvPr/>
          </p:nvSpPr>
          <p:spPr bwMode="auto">
            <a:xfrm>
              <a:off x="990" y="138"/>
              <a:ext cx="192" cy="192"/>
            </a:xfrm>
            <a:prstGeom prst="ellipse">
              <a:avLst/>
            </a:prstGeom>
            <a:blipFill dpi="0" rotWithShape="0">
              <a:blip r:embed="rId1" cstate="print"/>
              <a:srcRect/>
              <a:tile tx="0" ty="0" sx="100000" sy="100000" flip="none" algn="tl"/>
            </a:blipFill>
            <a:ln w="9525">
              <a:solidFill>
                <a:srgbClr val="FF0000"/>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104" name="Oval 21" descr="大纸屑"/>
            <p:cNvSpPr>
              <a:spLocks noChangeArrowheads="1"/>
            </p:cNvSpPr>
            <p:nvPr/>
          </p:nvSpPr>
          <p:spPr bwMode="auto">
            <a:xfrm>
              <a:off x="2304" y="1104"/>
              <a:ext cx="192" cy="192"/>
            </a:xfrm>
            <a:prstGeom prst="ellipse">
              <a:avLst/>
            </a:prstGeom>
            <a:blipFill dpi="0" rotWithShape="0">
              <a:blip r:embed="rId1" cstate="print"/>
              <a:srcRect/>
              <a:tile tx="0" ty="0" sx="100000" sy="100000" flip="none" algn="tl"/>
            </a:blipFill>
            <a:ln w="9525">
              <a:solidFill>
                <a:srgbClr val="FF0000"/>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105" name="Oval 22"/>
            <p:cNvSpPr>
              <a:spLocks noChangeArrowheads="1"/>
            </p:cNvSpPr>
            <p:nvPr/>
          </p:nvSpPr>
          <p:spPr bwMode="auto">
            <a:xfrm>
              <a:off x="1980" y="594"/>
              <a:ext cx="192" cy="192"/>
            </a:xfrm>
            <a:prstGeom prst="ellipse">
              <a:avLst/>
            </a:prstGeom>
            <a:solidFill>
              <a:schemeClr val="tx1"/>
            </a:solidFill>
            <a:ln w="9525">
              <a:solidFill>
                <a:srgbClr val="CCFFFF"/>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106" name="Oval 23"/>
            <p:cNvSpPr>
              <a:spLocks noChangeArrowheads="1"/>
            </p:cNvSpPr>
            <p:nvPr/>
          </p:nvSpPr>
          <p:spPr bwMode="auto">
            <a:xfrm>
              <a:off x="1344" y="0"/>
              <a:ext cx="192" cy="192"/>
            </a:xfrm>
            <a:prstGeom prst="ellipse">
              <a:avLst/>
            </a:prstGeom>
            <a:solidFill>
              <a:schemeClr val="tx1"/>
            </a:solidFill>
            <a:ln w="9525">
              <a:solidFill>
                <a:srgbClr val="CCFFFF"/>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107" name="Oval 24"/>
            <p:cNvSpPr>
              <a:spLocks noChangeArrowheads="1"/>
            </p:cNvSpPr>
            <p:nvPr/>
          </p:nvSpPr>
          <p:spPr bwMode="auto">
            <a:xfrm>
              <a:off x="2640" y="1632"/>
              <a:ext cx="192" cy="192"/>
            </a:xfrm>
            <a:prstGeom prst="ellipse">
              <a:avLst/>
            </a:prstGeom>
            <a:solidFill>
              <a:schemeClr val="tx1"/>
            </a:solidFill>
            <a:ln w="9525">
              <a:solidFill>
                <a:srgbClr val="CCFFFF"/>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108" name="Oval 25"/>
            <p:cNvSpPr>
              <a:spLocks noChangeArrowheads="1"/>
            </p:cNvSpPr>
            <p:nvPr/>
          </p:nvSpPr>
          <p:spPr bwMode="auto">
            <a:xfrm>
              <a:off x="3948" y="1578"/>
              <a:ext cx="192" cy="192"/>
            </a:xfrm>
            <a:prstGeom prst="ellipse">
              <a:avLst/>
            </a:prstGeom>
            <a:solidFill>
              <a:schemeClr val="tx1"/>
            </a:solidFill>
            <a:ln w="9525">
              <a:solidFill>
                <a:srgbClr val="CCFFFF"/>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109" name="Oval 26"/>
            <p:cNvSpPr>
              <a:spLocks noChangeArrowheads="1"/>
            </p:cNvSpPr>
            <p:nvPr/>
          </p:nvSpPr>
          <p:spPr bwMode="auto">
            <a:xfrm>
              <a:off x="3312" y="2208"/>
              <a:ext cx="192" cy="192"/>
            </a:xfrm>
            <a:prstGeom prst="ellipse">
              <a:avLst/>
            </a:prstGeom>
            <a:solidFill>
              <a:schemeClr val="tx1"/>
            </a:solidFill>
            <a:ln w="9525">
              <a:solidFill>
                <a:srgbClr val="CCFFFF"/>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110" name="Oval 27" descr="大纸屑"/>
            <p:cNvSpPr>
              <a:spLocks noChangeArrowheads="1"/>
            </p:cNvSpPr>
            <p:nvPr/>
          </p:nvSpPr>
          <p:spPr bwMode="auto">
            <a:xfrm>
              <a:off x="1722" y="276"/>
              <a:ext cx="192" cy="192"/>
            </a:xfrm>
            <a:prstGeom prst="ellipse">
              <a:avLst/>
            </a:prstGeom>
            <a:blipFill dpi="0" rotWithShape="0">
              <a:blip r:embed="rId1" cstate="print"/>
              <a:srcRect/>
              <a:tile tx="0" ty="0" sx="100000" sy="100000" flip="none" algn="tl"/>
            </a:blipFill>
            <a:ln w="9525">
              <a:solidFill>
                <a:srgbClr val="FF0000"/>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111" name="Oval 28" descr="大纸屑"/>
            <p:cNvSpPr>
              <a:spLocks noChangeArrowheads="1"/>
            </p:cNvSpPr>
            <p:nvPr/>
          </p:nvSpPr>
          <p:spPr bwMode="auto">
            <a:xfrm>
              <a:off x="4272" y="1104"/>
              <a:ext cx="192" cy="192"/>
            </a:xfrm>
            <a:prstGeom prst="ellipse">
              <a:avLst/>
            </a:prstGeom>
            <a:blipFill dpi="0" rotWithShape="0">
              <a:blip r:embed="rId1" cstate="print"/>
              <a:srcRect/>
              <a:tile tx="0" ty="0" sx="100000" sy="100000" flip="none" algn="tl"/>
            </a:blipFill>
            <a:ln w="9525">
              <a:solidFill>
                <a:srgbClr val="FF0000"/>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112" name="Oval 29" descr="大纸屑"/>
            <p:cNvSpPr>
              <a:spLocks noChangeArrowheads="1"/>
            </p:cNvSpPr>
            <p:nvPr/>
          </p:nvSpPr>
          <p:spPr bwMode="auto">
            <a:xfrm>
              <a:off x="2976" y="2022"/>
              <a:ext cx="192" cy="192"/>
            </a:xfrm>
            <a:prstGeom prst="ellipse">
              <a:avLst/>
            </a:prstGeom>
            <a:blipFill dpi="0" rotWithShape="0">
              <a:blip r:embed="rId1" cstate="print"/>
              <a:srcRect/>
              <a:tile tx="0" ty="0" sx="100000" sy="100000" flip="none" algn="tl"/>
            </a:blipFill>
            <a:ln w="9525">
              <a:solidFill>
                <a:srgbClr val="FF0000"/>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113" name="Oval 30" descr="大纸屑"/>
            <p:cNvSpPr>
              <a:spLocks noChangeArrowheads="1"/>
            </p:cNvSpPr>
            <p:nvPr/>
          </p:nvSpPr>
          <p:spPr bwMode="auto">
            <a:xfrm>
              <a:off x="3648" y="1974"/>
              <a:ext cx="192" cy="192"/>
            </a:xfrm>
            <a:prstGeom prst="ellipse">
              <a:avLst/>
            </a:prstGeom>
            <a:blipFill dpi="0" rotWithShape="0">
              <a:blip r:embed="rId1" cstate="print"/>
              <a:srcRect/>
              <a:tile tx="0" ty="0" sx="100000" sy="100000" flip="none" algn="tl"/>
            </a:blipFill>
            <a:ln w="9525">
              <a:solidFill>
                <a:srgbClr val="FF0000"/>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grpSp>
      <p:sp>
        <p:nvSpPr>
          <p:cNvPr id="34847" name="Rectangle 31"/>
          <p:cNvSpPr>
            <a:spLocks noGrp="1" noChangeArrowheads="1"/>
          </p:cNvSpPr>
          <p:nvPr>
            <p:ph type="body" idx="1"/>
          </p:nvPr>
        </p:nvSpPr>
        <p:spPr>
          <a:xfrm>
            <a:off x="3853576" y="1980878"/>
            <a:ext cx="5061710" cy="1143330"/>
          </a:xfrm>
        </p:spPr>
        <p:txBody>
          <a:bodyPr/>
          <a:lstStyle/>
          <a:p>
            <a:pPr eaLnBrk="1" hangingPunct="1">
              <a:lnSpc>
                <a:spcPct val="90000"/>
              </a:lnSpc>
            </a:pPr>
            <a:r>
              <a:rPr lang="zh-CN" altLang="en-US" sz="2800" dirty="0"/>
              <a:t>声学波：两个原子振动的方向相同，可看做原胞质心的振动</a:t>
            </a:r>
            <a:endParaRPr lang="zh-CN" altLang="en-US" sz="2800" dirty="0"/>
          </a:p>
        </p:txBody>
      </p:sp>
      <p:grpSp>
        <p:nvGrpSpPr>
          <p:cNvPr id="5" name="Group 32"/>
          <p:cNvGrpSpPr/>
          <p:nvPr/>
        </p:nvGrpSpPr>
        <p:grpSpPr bwMode="auto">
          <a:xfrm>
            <a:off x="1002315" y="3530393"/>
            <a:ext cx="2899959" cy="984757"/>
            <a:chOff x="0" y="0"/>
            <a:chExt cx="3984" cy="1758"/>
          </a:xfrm>
        </p:grpSpPr>
        <p:sp>
          <p:nvSpPr>
            <p:cNvPr id="88071" name="Line 33"/>
            <p:cNvSpPr>
              <a:spLocks noChangeShapeType="1"/>
            </p:cNvSpPr>
            <p:nvPr/>
          </p:nvSpPr>
          <p:spPr bwMode="auto">
            <a:xfrm>
              <a:off x="0" y="888"/>
              <a:ext cx="3984" cy="0"/>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072" name="未知"/>
            <p:cNvSpPr/>
            <p:nvPr/>
          </p:nvSpPr>
          <p:spPr bwMode="auto">
            <a:xfrm flipV="1">
              <a:off x="156" y="96"/>
              <a:ext cx="3359" cy="1584"/>
            </a:xfrm>
            <a:custGeom>
              <a:avLst/>
              <a:gdLst>
                <a:gd name="T0" fmla="*/ 0 w 2112"/>
                <a:gd name="T1" fmla="*/ 93938 h 480"/>
                <a:gd name="T2" fmla="*/ 3415 w 2112"/>
                <a:gd name="T3" fmla="*/ 18721 h 480"/>
                <a:gd name="T4" fmla="*/ 5376 w 2112"/>
                <a:gd name="T5" fmla="*/ 0 h 480"/>
                <a:gd name="T6" fmla="*/ 7326 w 2112"/>
                <a:gd name="T7" fmla="*/ 18721 h 480"/>
                <a:gd name="T8" fmla="*/ 10750 w 2112"/>
                <a:gd name="T9" fmla="*/ 93938 h 480"/>
                <a:gd name="T10" fmla="*/ 14164 w 2112"/>
                <a:gd name="T11" fmla="*/ 169122 h 480"/>
                <a:gd name="T12" fmla="*/ 16116 w 2112"/>
                <a:gd name="T13" fmla="*/ 187843 h 480"/>
                <a:gd name="T14" fmla="*/ 18075 w 2112"/>
                <a:gd name="T15" fmla="*/ 169122 h 480"/>
                <a:gd name="T16" fmla="*/ 21490 w 2112"/>
                <a:gd name="T17" fmla="*/ 93938 h 4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12"/>
                <a:gd name="T28" fmla="*/ 0 h 480"/>
                <a:gd name="T29" fmla="*/ 2112 w 2112"/>
                <a:gd name="T30" fmla="*/ 480 h 4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12" h="480">
                  <a:moveTo>
                    <a:pt x="0" y="240"/>
                  </a:moveTo>
                  <a:cubicBezTo>
                    <a:pt x="124" y="164"/>
                    <a:pt x="248" y="88"/>
                    <a:pt x="336" y="48"/>
                  </a:cubicBezTo>
                  <a:cubicBezTo>
                    <a:pt x="424" y="8"/>
                    <a:pt x="464" y="0"/>
                    <a:pt x="528" y="0"/>
                  </a:cubicBezTo>
                  <a:cubicBezTo>
                    <a:pt x="592" y="0"/>
                    <a:pt x="632" y="8"/>
                    <a:pt x="720" y="48"/>
                  </a:cubicBezTo>
                  <a:cubicBezTo>
                    <a:pt x="808" y="88"/>
                    <a:pt x="944" y="176"/>
                    <a:pt x="1056" y="240"/>
                  </a:cubicBezTo>
                  <a:cubicBezTo>
                    <a:pt x="1168" y="304"/>
                    <a:pt x="1304" y="392"/>
                    <a:pt x="1392" y="432"/>
                  </a:cubicBezTo>
                  <a:cubicBezTo>
                    <a:pt x="1480" y="472"/>
                    <a:pt x="1520" y="480"/>
                    <a:pt x="1584" y="480"/>
                  </a:cubicBezTo>
                  <a:cubicBezTo>
                    <a:pt x="1648" y="480"/>
                    <a:pt x="1688" y="472"/>
                    <a:pt x="1776" y="432"/>
                  </a:cubicBezTo>
                  <a:cubicBezTo>
                    <a:pt x="1864" y="392"/>
                    <a:pt x="2056" y="272"/>
                    <a:pt x="2112" y="240"/>
                  </a:cubicBezTo>
                </a:path>
              </a:pathLst>
            </a:custGeom>
            <a:noFill/>
            <a:ln w="57150">
              <a:solidFill>
                <a:schemeClr val="tx1"/>
              </a:solidFill>
              <a:rou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073" name="Line 35"/>
            <p:cNvSpPr>
              <a:spLocks noChangeShapeType="1"/>
            </p:cNvSpPr>
            <p:nvPr/>
          </p:nvSpPr>
          <p:spPr bwMode="auto">
            <a:xfrm>
              <a:off x="937" y="888"/>
              <a:ext cx="1" cy="792"/>
            </a:xfrm>
            <a:prstGeom prst="line">
              <a:avLst/>
            </a:prstGeom>
            <a:noFill/>
            <a:ln w="57150">
              <a:solidFill>
                <a:schemeClr val="bg2"/>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074" name="Line 36"/>
            <p:cNvSpPr>
              <a:spLocks noChangeShapeType="1"/>
            </p:cNvSpPr>
            <p:nvPr/>
          </p:nvSpPr>
          <p:spPr bwMode="auto">
            <a:xfrm>
              <a:off x="2656" y="96"/>
              <a:ext cx="1" cy="792"/>
            </a:xfrm>
            <a:prstGeom prst="line">
              <a:avLst/>
            </a:prstGeom>
            <a:noFill/>
            <a:ln w="57150">
              <a:solidFill>
                <a:schemeClr val="bg2"/>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075" name="Line 37"/>
            <p:cNvSpPr>
              <a:spLocks noChangeShapeType="1"/>
            </p:cNvSpPr>
            <p:nvPr/>
          </p:nvSpPr>
          <p:spPr bwMode="auto">
            <a:xfrm>
              <a:off x="469" y="888"/>
              <a:ext cx="1" cy="475"/>
            </a:xfrm>
            <a:prstGeom prst="line">
              <a:avLst/>
            </a:prstGeom>
            <a:noFill/>
            <a:ln w="57150">
              <a:solidFill>
                <a:schemeClr val="bg2"/>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076" name="Line 38"/>
            <p:cNvSpPr>
              <a:spLocks noChangeShapeType="1"/>
            </p:cNvSpPr>
            <p:nvPr/>
          </p:nvSpPr>
          <p:spPr bwMode="auto">
            <a:xfrm>
              <a:off x="3203" y="413"/>
              <a:ext cx="0" cy="475"/>
            </a:xfrm>
            <a:prstGeom prst="line">
              <a:avLst/>
            </a:prstGeom>
            <a:noFill/>
            <a:ln w="57150">
              <a:solidFill>
                <a:schemeClr val="bg2"/>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077" name="Line 39"/>
            <p:cNvSpPr>
              <a:spLocks noChangeShapeType="1"/>
            </p:cNvSpPr>
            <p:nvPr/>
          </p:nvSpPr>
          <p:spPr bwMode="auto">
            <a:xfrm>
              <a:off x="1484" y="888"/>
              <a:ext cx="1" cy="475"/>
            </a:xfrm>
            <a:prstGeom prst="line">
              <a:avLst/>
            </a:prstGeom>
            <a:noFill/>
            <a:ln w="57150">
              <a:solidFill>
                <a:schemeClr val="bg2"/>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078" name="Line 40"/>
            <p:cNvSpPr>
              <a:spLocks noChangeShapeType="1"/>
            </p:cNvSpPr>
            <p:nvPr/>
          </p:nvSpPr>
          <p:spPr bwMode="auto">
            <a:xfrm>
              <a:off x="2109" y="413"/>
              <a:ext cx="1" cy="475"/>
            </a:xfrm>
            <a:prstGeom prst="line">
              <a:avLst/>
            </a:prstGeom>
            <a:noFill/>
            <a:ln w="57150">
              <a:solidFill>
                <a:schemeClr val="bg2"/>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079" name="未知"/>
            <p:cNvSpPr/>
            <p:nvPr/>
          </p:nvSpPr>
          <p:spPr bwMode="auto">
            <a:xfrm>
              <a:off x="153" y="60"/>
              <a:ext cx="3371" cy="1620"/>
            </a:xfrm>
            <a:custGeom>
              <a:avLst/>
              <a:gdLst>
                <a:gd name="T0" fmla="*/ 0 w 2112"/>
                <a:gd name="T1" fmla="*/ 105101 h 480"/>
                <a:gd name="T2" fmla="*/ 3480 w 2112"/>
                <a:gd name="T3" fmla="*/ 21026 h 480"/>
                <a:gd name="T4" fmla="*/ 5471 w 2112"/>
                <a:gd name="T5" fmla="*/ 0 h 480"/>
                <a:gd name="T6" fmla="*/ 7457 w 2112"/>
                <a:gd name="T7" fmla="*/ 21026 h 480"/>
                <a:gd name="T8" fmla="*/ 10941 w 2112"/>
                <a:gd name="T9" fmla="*/ 105101 h 480"/>
                <a:gd name="T10" fmla="*/ 14423 w 2112"/>
                <a:gd name="T11" fmla="*/ 189176 h 480"/>
                <a:gd name="T12" fmla="*/ 16406 w 2112"/>
                <a:gd name="T13" fmla="*/ 210215 h 480"/>
                <a:gd name="T14" fmla="*/ 18398 w 2112"/>
                <a:gd name="T15" fmla="*/ 189176 h 480"/>
                <a:gd name="T16" fmla="*/ 21881 w 2112"/>
                <a:gd name="T17" fmla="*/ 105101 h 4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12"/>
                <a:gd name="T28" fmla="*/ 0 h 480"/>
                <a:gd name="T29" fmla="*/ 2112 w 2112"/>
                <a:gd name="T30" fmla="*/ 480 h 4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12" h="480">
                  <a:moveTo>
                    <a:pt x="0" y="240"/>
                  </a:moveTo>
                  <a:cubicBezTo>
                    <a:pt x="124" y="164"/>
                    <a:pt x="248" y="88"/>
                    <a:pt x="336" y="48"/>
                  </a:cubicBezTo>
                  <a:cubicBezTo>
                    <a:pt x="424" y="8"/>
                    <a:pt x="464" y="0"/>
                    <a:pt x="528" y="0"/>
                  </a:cubicBezTo>
                  <a:cubicBezTo>
                    <a:pt x="592" y="0"/>
                    <a:pt x="632" y="8"/>
                    <a:pt x="720" y="48"/>
                  </a:cubicBezTo>
                  <a:cubicBezTo>
                    <a:pt x="808" y="88"/>
                    <a:pt x="944" y="176"/>
                    <a:pt x="1056" y="240"/>
                  </a:cubicBezTo>
                  <a:cubicBezTo>
                    <a:pt x="1168" y="304"/>
                    <a:pt x="1304" y="392"/>
                    <a:pt x="1392" y="432"/>
                  </a:cubicBezTo>
                  <a:cubicBezTo>
                    <a:pt x="1480" y="472"/>
                    <a:pt x="1520" y="480"/>
                    <a:pt x="1584" y="480"/>
                  </a:cubicBezTo>
                  <a:cubicBezTo>
                    <a:pt x="1648" y="480"/>
                    <a:pt x="1688" y="472"/>
                    <a:pt x="1776" y="432"/>
                  </a:cubicBezTo>
                  <a:cubicBezTo>
                    <a:pt x="1864" y="392"/>
                    <a:pt x="2056" y="272"/>
                    <a:pt x="2112" y="240"/>
                  </a:cubicBezTo>
                </a:path>
              </a:pathLst>
            </a:custGeom>
            <a:noFill/>
            <a:ln w="57150">
              <a:solidFill>
                <a:srgbClr val="FF0000"/>
              </a:solidFill>
              <a:rou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080" name="Line 42"/>
            <p:cNvSpPr>
              <a:spLocks noChangeShapeType="1"/>
            </p:cNvSpPr>
            <p:nvPr/>
          </p:nvSpPr>
          <p:spPr bwMode="auto">
            <a:xfrm flipV="1">
              <a:off x="2304" y="840"/>
              <a:ext cx="40" cy="600"/>
            </a:xfrm>
            <a:prstGeom prst="line">
              <a:avLst/>
            </a:prstGeom>
            <a:noFill/>
            <a:ln w="57150">
              <a:solidFill>
                <a:srgbClr val="FF0000"/>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081" name="Line 43"/>
            <p:cNvSpPr>
              <a:spLocks noChangeShapeType="1"/>
            </p:cNvSpPr>
            <p:nvPr/>
          </p:nvSpPr>
          <p:spPr bwMode="auto">
            <a:xfrm flipH="1" flipV="1">
              <a:off x="624" y="240"/>
              <a:ext cx="1" cy="648"/>
            </a:xfrm>
            <a:prstGeom prst="line">
              <a:avLst/>
            </a:prstGeom>
            <a:noFill/>
            <a:ln w="57150">
              <a:solidFill>
                <a:srgbClr val="FF0000"/>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082" name="Line 44"/>
            <p:cNvSpPr>
              <a:spLocks noChangeShapeType="1"/>
            </p:cNvSpPr>
            <p:nvPr/>
          </p:nvSpPr>
          <p:spPr bwMode="auto">
            <a:xfrm flipH="1" flipV="1">
              <a:off x="2976" y="864"/>
              <a:ext cx="0" cy="672"/>
            </a:xfrm>
            <a:prstGeom prst="line">
              <a:avLst/>
            </a:prstGeom>
            <a:noFill/>
            <a:ln w="57150">
              <a:solidFill>
                <a:srgbClr val="FF0000"/>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083" name="Oval 45"/>
            <p:cNvSpPr>
              <a:spLocks noChangeArrowheads="1"/>
            </p:cNvSpPr>
            <p:nvPr/>
          </p:nvSpPr>
          <p:spPr bwMode="auto">
            <a:xfrm>
              <a:off x="3120" y="384"/>
              <a:ext cx="192" cy="192"/>
            </a:xfrm>
            <a:prstGeom prst="ellipse">
              <a:avLst/>
            </a:prstGeom>
            <a:solidFill>
              <a:schemeClr val="tx1"/>
            </a:solidFill>
            <a:ln w="57150">
              <a:solidFill>
                <a:schemeClr val="tx1"/>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084" name="Oval 46" descr="大纸屑"/>
            <p:cNvSpPr>
              <a:spLocks noChangeArrowheads="1"/>
            </p:cNvSpPr>
            <p:nvPr/>
          </p:nvSpPr>
          <p:spPr bwMode="auto">
            <a:xfrm>
              <a:off x="3408" y="768"/>
              <a:ext cx="192" cy="192"/>
            </a:xfrm>
            <a:prstGeom prst="ellipse">
              <a:avLst/>
            </a:prstGeom>
            <a:blipFill dpi="0" rotWithShape="0">
              <a:blip r:embed="rId1" cstate="print"/>
              <a:srcRect/>
              <a:tile tx="0" ty="0" sx="100000" sy="100000" flip="none" algn="tl"/>
            </a:blipFill>
            <a:ln w="19050">
              <a:solidFill>
                <a:srgbClr val="FF0000"/>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085" name="Oval 47" descr="大纸屑"/>
            <p:cNvSpPr>
              <a:spLocks noChangeArrowheads="1"/>
            </p:cNvSpPr>
            <p:nvPr/>
          </p:nvSpPr>
          <p:spPr bwMode="auto">
            <a:xfrm>
              <a:off x="2880" y="1440"/>
              <a:ext cx="192" cy="192"/>
            </a:xfrm>
            <a:prstGeom prst="ellipse">
              <a:avLst/>
            </a:prstGeom>
            <a:blipFill dpi="0" rotWithShape="0">
              <a:blip r:embed="rId1" cstate="print"/>
              <a:srcRect/>
              <a:tile tx="0" ty="0" sx="100000" sy="100000" flip="none" algn="tl"/>
            </a:blipFill>
            <a:ln w="19050">
              <a:solidFill>
                <a:srgbClr val="FF0000"/>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086" name="Oval 48" descr="大纸屑"/>
            <p:cNvSpPr>
              <a:spLocks noChangeArrowheads="1"/>
            </p:cNvSpPr>
            <p:nvPr/>
          </p:nvSpPr>
          <p:spPr bwMode="auto">
            <a:xfrm>
              <a:off x="2226" y="1374"/>
              <a:ext cx="192" cy="192"/>
            </a:xfrm>
            <a:prstGeom prst="ellipse">
              <a:avLst/>
            </a:prstGeom>
            <a:blipFill dpi="0" rotWithShape="0">
              <a:blip r:embed="rId1" cstate="print"/>
              <a:srcRect/>
              <a:tile tx="0" ty="0" sx="100000" sy="100000" flip="none" algn="tl"/>
            </a:blipFill>
            <a:ln w="19050">
              <a:solidFill>
                <a:srgbClr val="FF0000"/>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087" name="Oval 49" descr="大纸屑"/>
            <p:cNvSpPr>
              <a:spLocks noChangeArrowheads="1"/>
            </p:cNvSpPr>
            <p:nvPr/>
          </p:nvSpPr>
          <p:spPr bwMode="auto">
            <a:xfrm>
              <a:off x="1758" y="804"/>
              <a:ext cx="192" cy="192"/>
            </a:xfrm>
            <a:prstGeom prst="ellipse">
              <a:avLst/>
            </a:prstGeom>
            <a:blipFill dpi="0" rotWithShape="0">
              <a:blip r:embed="rId1" cstate="print"/>
              <a:srcRect/>
              <a:tile tx="0" ty="0" sx="100000" sy="100000" flip="none" algn="tl"/>
            </a:blipFill>
            <a:ln w="19050">
              <a:solidFill>
                <a:srgbClr val="FF0000"/>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088" name="Oval 50" descr="大纸屑"/>
            <p:cNvSpPr>
              <a:spLocks noChangeArrowheads="1"/>
            </p:cNvSpPr>
            <p:nvPr/>
          </p:nvSpPr>
          <p:spPr bwMode="auto">
            <a:xfrm>
              <a:off x="1248" y="144"/>
              <a:ext cx="192" cy="192"/>
            </a:xfrm>
            <a:prstGeom prst="ellipse">
              <a:avLst/>
            </a:prstGeom>
            <a:blipFill dpi="0" rotWithShape="0">
              <a:blip r:embed="rId1" cstate="print"/>
              <a:srcRect/>
              <a:tile tx="0" ty="0" sx="100000" sy="100000" flip="none" algn="tl"/>
            </a:blipFill>
            <a:ln w="19050">
              <a:solidFill>
                <a:srgbClr val="FF0000"/>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089" name="Oval 51" descr="大纸屑"/>
            <p:cNvSpPr>
              <a:spLocks noChangeArrowheads="1"/>
            </p:cNvSpPr>
            <p:nvPr/>
          </p:nvSpPr>
          <p:spPr bwMode="auto">
            <a:xfrm>
              <a:off x="528" y="162"/>
              <a:ext cx="192" cy="192"/>
            </a:xfrm>
            <a:prstGeom prst="ellipse">
              <a:avLst/>
            </a:prstGeom>
            <a:blipFill dpi="0" rotWithShape="0">
              <a:blip r:embed="rId1" cstate="print"/>
              <a:srcRect/>
              <a:tile tx="0" ty="0" sx="100000" sy="100000" flip="none" algn="tl"/>
            </a:blipFill>
            <a:ln w="19050">
              <a:solidFill>
                <a:srgbClr val="FF0000"/>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090" name="Oval 52" descr="大纸屑"/>
            <p:cNvSpPr>
              <a:spLocks noChangeArrowheads="1"/>
            </p:cNvSpPr>
            <p:nvPr/>
          </p:nvSpPr>
          <p:spPr bwMode="auto">
            <a:xfrm>
              <a:off x="48" y="780"/>
              <a:ext cx="192" cy="192"/>
            </a:xfrm>
            <a:prstGeom prst="ellipse">
              <a:avLst/>
            </a:prstGeom>
            <a:blipFill dpi="0" rotWithShape="0">
              <a:blip r:embed="rId1" cstate="print"/>
              <a:srcRect/>
              <a:tile tx="0" ty="0" sx="100000" sy="100000" flip="none" algn="tl"/>
            </a:blipFill>
            <a:ln w="19050">
              <a:solidFill>
                <a:srgbClr val="FF0000"/>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091" name="Line 53"/>
            <p:cNvSpPr>
              <a:spLocks noChangeShapeType="1"/>
            </p:cNvSpPr>
            <p:nvPr/>
          </p:nvSpPr>
          <p:spPr bwMode="auto">
            <a:xfrm flipH="1" flipV="1">
              <a:off x="1343" y="240"/>
              <a:ext cx="1" cy="648"/>
            </a:xfrm>
            <a:prstGeom prst="line">
              <a:avLst/>
            </a:prstGeom>
            <a:noFill/>
            <a:ln w="57150">
              <a:solidFill>
                <a:srgbClr val="FF0000"/>
              </a:solidFill>
              <a:prstDash val="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33"/>
                </a:solidFill>
              </a:endParaRPr>
            </a:p>
          </p:txBody>
        </p:sp>
        <p:sp>
          <p:nvSpPr>
            <p:cNvPr id="88092" name="Oval 54"/>
            <p:cNvSpPr>
              <a:spLocks noChangeArrowheads="1"/>
            </p:cNvSpPr>
            <p:nvPr/>
          </p:nvSpPr>
          <p:spPr bwMode="auto">
            <a:xfrm>
              <a:off x="2574" y="0"/>
              <a:ext cx="192" cy="192"/>
            </a:xfrm>
            <a:prstGeom prst="ellipse">
              <a:avLst/>
            </a:prstGeom>
            <a:solidFill>
              <a:schemeClr val="tx1"/>
            </a:solidFill>
            <a:ln w="57150">
              <a:solidFill>
                <a:schemeClr val="tx1"/>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093" name="Oval 55"/>
            <p:cNvSpPr>
              <a:spLocks noChangeArrowheads="1"/>
            </p:cNvSpPr>
            <p:nvPr/>
          </p:nvSpPr>
          <p:spPr bwMode="auto">
            <a:xfrm>
              <a:off x="2046" y="384"/>
              <a:ext cx="192" cy="192"/>
            </a:xfrm>
            <a:prstGeom prst="ellipse">
              <a:avLst/>
            </a:prstGeom>
            <a:solidFill>
              <a:schemeClr val="tx1"/>
            </a:solidFill>
            <a:ln w="57150">
              <a:solidFill>
                <a:schemeClr val="tx1"/>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094" name="Oval 56"/>
            <p:cNvSpPr>
              <a:spLocks noChangeArrowheads="1"/>
            </p:cNvSpPr>
            <p:nvPr/>
          </p:nvSpPr>
          <p:spPr bwMode="auto">
            <a:xfrm>
              <a:off x="1404" y="1152"/>
              <a:ext cx="192" cy="192"/>
            </a:xfrm>
            <a:prstGeom prst="ellipse">
              <a:avLst/>
            </a:prstGeom>
            <a:solidFill>
              <a:schemeClr val="tx1"/>
            </a:solidFill>
            <a:ln w="57150">
              <a:solidFill>
                <a:schemeClr val="tx1"/>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095" name="Oval 57"/>
            <p:cNvSpPr>
              <a:spLocks noChangeArrowheads="1"/>
            </p:cNvSpPr>
            <p:nvPr/>
          </p:nvSpPr>
          <p:spPr bwMode="auto">
            <a:xfrm>
              <a:off x="366" y="1200"/>
              <a:ext cx="192" cy="192"/>
            </a:xfrm>
            <a:prstGeom prst="ellipse">
              <a:avLst/>
            </a:prstGeom>
            <a:solidFill>
              <a:schemeClr val="tx1"/>
            </a:solidFill>
            <a:ln w="57150">
              <a:solidFill>
                <a:schemeClr val="tx1"/>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sp>
          <p:nvSpPr>
            <p:cNvPr id="88096" name="Oval 58"/>
            <p:cNvSpPr>
              <a:spLocks noChangeArrowheads="1"/>
            </p:cNvSpPr>
            <p:nvPr/>
          </p:nvSpPr>
          <p:spPr bwMode="auto">
            <a:xfrm>
              <a:off x="846" y="1566"/>
              <a:ext cx="192" cy="192"/>
            </a:xfrm>
            <a:prstGeom prst="ellipse">
              <a:avLst/>
            </a:prstGeom>
            <a:solidFill>
              <a:schemeClr val="tx1"/>
            </a:solidFill>
            <a:ln w="57150">
              <a:solidFill>
                <a:schemeClr val="tx1"/>
              </a:solidFill>
              <a:round/>
            </a:ln>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endParaRPr lang="zh-CN" altLang="en-US">
                <a:solidFill>
                  <a:srgbClr val="000033"/>
                </a:solidFill>
              </a:endParaRPr>
            </a:p>
          </p:txBody>
        </p:sp>
      </p:grpSp>
      <p:pic>
        <p:nvPicPr>
          <p:cNvPr id="60" name="图片 5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456" y="5938279"/>
            <a:ext cx="27527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557" y="5006762"/>
            <a:ext cx="26765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958834" y="3508812"/>
            <a:ext cx="4872653" cy="867930"/>
          </a:xfrm>
          <a:prstGeom prst="rect">
            <a:avLst/>
          </a:prstGeom>
        </p:spPr>
        <p:txBody>
          <a:bodyPr wrap="square">
            <a:spAutoFit/>
          </a:bodyPr>
          <a:lstStyle/>
          <a:p>
            <a:pPr marL="469900" indent="-469900" fontAlgn="base">
              <a:lnSpc>
                <a:spcPct val="90000"/>
              </a:lnSpc>
              <a:spcBef>
                <a:spcPct val="20000"/>
              </a:spcBef>
              <a:spcAft>
                <a:spcPct val="0"/>
              </a:spcAft>
              <a:buClr>
                <a:srgbClr val="275C6D"/>
              </a:buClr>
              <a:buSzPct val="70000"/>
              <a:buFont typeface="Wingdings" panose="05000000000000000000" pitchFamily="2" charset="2"/>
              <a:buChar char="o"/>
            </a:pPr>
            <a:r>
              <a:rPr lang="zh-CN" altLang="en-US" sz="2800" dirty="0">
                <a:solidFill>
                  <a:srgbClr val="000033"/>
                </a:solidFill>
              </a:rPr>
              <a:t>光学波：两原子振动的方向相反，原胞质心不动</a:t>
            </a:r>
            <a:endParaRPr lang="zh-CN" altLang="en-US" sz="2800" dirty="0">
              <a:solidFill>
                <a:srgbClr val="000033"/>
              </a:solidFill>
            </a:endParaRPr>
          </a:p>
        </p:txBody>
      </p:sp>
      <p:sp>
        <p:nvSpPr>
          <p:cNvPr id="63" name="矩形 62"/>
          <p:cNvSpPr/>
          <p:nvPr/>
        </p:nvSpPr>
        <p:spPr>
          <a:xfrm>
            <a:off x="3948104" y="4878606"/>
            <a:ext cx="4872653" cy="867930"/>
          </a:xfrm>
          <a:prstGeom prst="rect">
            <a:avLst/>
          </a:prstGeom>
        </p:spPr>
        <p:txBody>
          <a:bodyPr wrap="square">
            <a:spAutoFit/>
          </a:bodyPr>
          <a:lstStyle/>
          <a:p>
            <a:pPr marL="469900" indent="-469900" fontAlgn="base">
              <a:lnSpc>
                <a:spcPct val="90000"/>
              </a:lnSpc>
              <a:spcBef>
                <a:spcPct val="20000"/>
              </a:spcBef>
              <a:spcAft>
                <a:spcPct val="0"/>
              </a:spcAft>
              <a:buClr>
                <a:srgbClr val="275C6D"/>
              </a:buClr>
              <a:buSzPct val="70000"/>
              <a:buFont typeface="Wingdings" panose="05000000000000000000" pitchFamily="2" charset="2"/>
              <a:buChar char="o"/>
            </a:pPr>
            <a:r>
              <a:rPr lang="zh-CN" altLang="en-US" sz="2800" dirty="0">
                <a:solidFill>
                  <a:srgbClr val="000033"/>
                </a:solidFill>
              </a:rPr>
              <a:t>横波：波的传播方向与原子位移方向垂直</a:t>
            </a:r>
            <a:endParaRPr lang="zh-CN" altLang="en-US" sz="2800" dirty="0">
              <a:solidFill>
                <a:srgbClr val="000033"/>
              </a:solidFill>
            </a:endParaRPr>
          </a:p>
        </p:txBody>
      </p:sp>
      <p:sp>
        <p:nvSpPr>
          <p:cNvPr id="64" name="矩形 63"/>
          <p:cNvSpPr/>
          <p:nvPr/>
        </p:nvSpPr>
        <p:spPr>
          <a:xfrm>
            <a:off x="3958834" y="5938279"/>
            <a:ext cx="4872653" cy="867930"/>
          </a:xfrm>
          <a:prstGeom prst="rect">
            <a:avLst/>
          </a:prstGeom>
        </p:spPr>
        <p:txBody>
          <a:bodyPr wrap="square">
            <a:spAutoFit/>
          </a:bodyPr>
          <a:lstStyle/>
          <a:p>
            <a:pPr marL="469900" indent="-469900" fontAlgn="base">
              <a:lnSpc>
                <a:spcPct val="90000"/>
              </a:lnSpc>
              <a:spcBef>
                <a:spcPct val="20000"/>
              </a:spcBef>
              <a:spcAft>
                <a:spcPct val="0"/>
              </a:spcAft>
              <a:buClr>
                <a:srgbClr val="275C6D"/>
              </a:buClr>
              <a:buSzPct val="70000"/>
              <a:buFont typeface="Wingdings" panose="05000000000000000000" pitchFamily="2" charset="2"/>
              <a:buChar char="o"/>
            </a:pPr>
            <a:r>
              <a:rPr lang="zh-CN" altLang="en-US" sz="2800" dirty="0">
                <a:solidFill>
                  <a:srgbClr val="000033"/>
                </a:solidFill>
              </a:rPr>
              <a:t>纵波：波的传播方向与原子位移方向平行 </a:t>
            </a:r>
            <a:endParaRPr lang="zh-CN" altLang="en-US" sz="2800" dirty="0">
              <a:solidFill>
                <a:srgbClr val="00003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7" grpId="0" build="p"/>
      <p:bldP spid="3" grpId="0"/>
      <p:bldP spid="63" grpId="0"/>
      <p:bldP spid="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第三章作业讲解</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buFont typeface="+mj-ea"/>
                  <a:buAutoNum type="circleNumDbPlain" startAt="6"/>
                </a:pPr>
                <a:r>
                  <a:rPr lang="zh-CN" altLang="en-US" sz="2400" dirty="0"/>
                  <a:t>名词解释：低温载流子冻析效应、简并半导体</a:t>
                </a:r>
                <a:endParaRPr lang="en-US" altLang="zh-CN" sz="2400" dirty="0"/>
              </a:p>
              <a:p>
                <a:r>
                  <a:rPr lang="zh-CN" altLang="en-US" sz="2400" dirty="0">
                    <a:solidFill>
                      <a:srgbClr val="FF0000"/>
                    </a:solidFill>
                  </a:rPr>
                  <a:t>低温载流子冻析效应</a:t>
                </a:r>
                <a:r>
                  <a:rPr lang="zh-CN" altLang="en-US" sz="2400" dirty="0"/>
                  <a:t>：温度较低时，只有少部分杂质电离，尚有部分载流子被冻析在杂质能级上，对导电没有贡献</a:t>
                </a:r>
                <a:endParaRPr lang="en-US" altLang="zh-CN" sz="2400" dirty="0"/>
              </a:p>
              <a:p>
                <a:r>
                  <a:rPr lang="zh-CN" altLang="en-US" sz="2400" dirty="0">
                    <a:solidFill>
                      <a:srgbClr val="FF0000"/>
                    </a:solidFill>
                  </a:rPr>
                  <a:t>简并半导体</a:t>
                </a:r>
                <a:r>
                  <a:rPr lang="zh-CN" altLang="en-US" sz="2400" dirty="0"/>
                  <a:t>：当杂质半导体中杂质的浓度达到一定程度时，载流子发生简并化，这样的半导体称为简并半导体</a:t>
                </a:r>
                <a:endParaRPr lang="en-US" altLang="zh-CN" sz="2400" dirty="0"/>
              </a:p>
              <a:p>
                <a:pPr>
                  <a:buFont typeface="+mj-ea"/>
                  <a:buAutoNum type="circleNumDbPlain" startAt="7"/>
                </a:pPr>
                <a:r>
                  <a:rPr lang="zh-CN" altLang="en-US" sz="2400" dirty="0"/>
                  <a:t>同时掺杂一种施主杂质和一种受主杂质的</a:t>
                </a:r>
                <a:r>
                  <a:rPr lang="en-US" altLang="zh-CN" sz="2400" dirty="0"/>
                  <a:t>n</a:t>
                </a:r>
                <a:r>
                  <a:rPr lang="zh-CN" altLang="en-US" sz="2400" dirty="0"/>
                  <a:t>型半导体的电中性方程为 （</a:t>
                </a:r>
                <a14:m>
                  <m:oMath xmlns:m="http://schemas.openxmlformats.org/officeDocument/2006/math">
                    <m:sSub>
                      <m:sSubPr>
                        <m:ctrlPr>
                          <a:rPr lang="en-US" altLang="zh-CN" sz="240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𝑛</m:t>
                        </m:r>
                      </m:e>
                      <m:sub>
                        <m:r>
                          <a:rPr lang="en-US" altLang="zh-CN" sz="2400" b="0" i="1" smtClean="0">
                            <a:solidFill>
                              <a:srgbClr val="FF0000"/>
                            </a:solidFill>
                            <a:latin typeface="Cambria Math" panose="02040503050406030204" pitchFamily="18" charset="0"/>
                          </a:rPr>
                          <m:t>0</m:t>
                        </m:r>
                      </m:sub>
                    </m:sSub>
                    <m:r>
                      <a:rPr lang="en-US" altLang="zh-CN" sz="2400" b="0" i="1" smtClean="0">
                        <a:solidFill>
                          <a:srgbClr val="FF0000"/>
                        </a:solidFill>
                        <a:latin typeface="Cambria Math" panose="02040503050406030204" pitchFamily="18" charset="0"/>
                      </a:rPr>
                      <m:t>+</m:t>
                    </m:r>
                    <m:sSubSup>
                      <m:sSubSupPr>
                        <m:ctrlPr>
                          <a:rPr lang="en-US" altLang="zh-CN" sz="2400" b="0" i="1" smtClean="0">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𝑝</m:t>
                        </m:r>
                      </m:e>
                      <m:sub>
                        <m:r>
                          <a:rPr lang="en-US" altLang="zh-CN" sz="2400" b="0" i="1" smtClean="0">
                            <a:solidFill>
                              <a:srgbClr val="FF0000"/>
                            </a:solidFill>
                            <a:latin typeface="Cambria Math" panose="02040503050406030204" pitchFamily="18" charset="0"/>
                          </a:rPr>
                          <m:t>𝐴</m:t>
                        </m:r>
                      </m:sub>
                      <m:sup>
                        <m:r>
                          <a:rPr lang="en-US" altLang="zh-CN" sz="2400" b="0" i="1" smtClean="0">
                            <a:solidFill>
                              <a:srgbClr val="FF0000"/>
                            </a:solidFill>
                            <a:latin typeface="Cambria Math" panose="02040503050406030204" pitchFamily="18" charset="0"/>
                          </a:rPr>
                          <m:t>−</m:t>
                        </m:r>
                      </m:sup>
                    </m:sSubSup>
                    <m:r>
                      <a:rPr lang="en-US" altLang="zh-CN" sz="2400" b="0" i="1" smtClean="0">
                        <a:solidFill>
                          <a:srgbClr val="FF0000"/>
                        </a:solidFill>
                        <a:latin typeface="Cambria Math" panose="02040503050406030204" pitchFamily="18" charset="0"/>
                      </a:rPr>
                      <m:t>=</m:t>
                    </m:r>
                    <m:sSub>
                      <m:sSubPr>
                        <m:ctrlPr>
                          <a:rPr lang="en-US" altLang="zh-CN" sz="2400" i="1">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𝑝</m:t>
                        </m:r>
                      </m:e>
                      <m:sub>
                        <m:r>
                          <a:rPr lang="en-US" altLang="zh-CN" sz="2400" i="1">
                            <a:solidFill>
                              <a:srgbClr val="FF0000"/>
                            </a:solidFill>
                            <a:latin typeface="Cambria Math" panose="02040503050406030204" pitchFamily="18" charset="0"/>
                          </a:rPr>
                          <m:t>0</m:t>
                        </m:r>
                      </m:sub>
                    </m:sSub>
                    <m:r>
                      <a:rPr lang="en-US" altLang="zh-CN" sz="2400" i="1">
                        <a:solidFill>
                          <a:srgbClr val="FF0000"/>
                        </a:solidFill>
                        <a:latin typeface="Cambria Math" panose="02040503050406030204" pitchFamily="18" charset="0"/>
                      </a:rPr>
                      <m:t>+</m:t>
                    </m:r>
                    <m:sSubSup>
                      <m:sSubSupPr>
                        <m:ctrlPr>
                          <a:rPr lang="en-US" altLang="zh-CN" sz="2400" i="1">
                            <a:solidFill>
                              <a:srgbClr val="FF0000"/>
                            </a:solidFill>
                            <a:latin typeface="Cambria Math" panose="02040503050406030204" pitchFamily="18" charset="0"/>
                          </a:rPr>
                        </m:ctrlPr>
                      </m:sSubSupPr>
                      <m:e>
                        <m:r>
                          <a:rPr lang="en-US" altLang="zh-CN" sz="2400" b="0" i="1" smtClean="0">
                            <a:solidFill>
                              <a:srgbClr val="FF0000"/>
                            </a:solidFill>
                            <a:latin typeface="Cambria Math" panose="02040503050406030204" pitchFamily="18" charset="0"/>
                          </a:rPr>
                          <m:t>𝑛</m:t>
                        </m:r>
                      </m:e>
                      <m:sub>
                        <m:r>
                          <a:rPr lang="en-US" altLang="zh-CN" sz="2400" b="0" i="1" smtClean="0">
                            <a:solidFill>
                              <a:srgbClr val="FF0000"/>
                            </a:solidFill>
                            <a:latin typeface="Cambria Math" panose="02040503050406030204" pitchFamily="18" charset="0"/>
                          </a:rPr>
                          <m:t>𝐷</m:t>
                        </m:r>
                      </m:sub>
                      <m:sup>
                        <m:r>
                          <a:rPr lang="en-US" altLang="zh-CN" sz="2400" b="0" i="1" smtClean="0">
                            <a:solidFill>
                              <a:srgbClr val="FF0000"/>
                            </a:solidFill>
                            <a:latin typeface="Cambria Math" panose="02040503050406030204" pitchFamily="18" charset="0"/>
                          </a:rPr>
                          <m:t>+</m:t>
                        </m:r>
                      </m:sup>
                    </m:sSubSup>
                  </m:oMath>
                </a14:m>
                <a:r>
                  <a:rPr lang="zh-CN" altLang="en-US" sz="2400" dirty="0"/>
                  <a:t>）；强电离的条件是（</a:t>
                </a:r>
                <a14:m>
                  <m:oMath xmlns:m="http://schemas.openxmlformats.org/officeDocument/2006/math">
                    <m:f>
                      <m:fPr>
                        <m:type m:val="skw"/>
                        <m:ctrlPr>
                          <a:rPr lang="zh-CN" altLang="en-US" sz="2400" i="1" smtClean="0">
                            <a:solidFill>
                              <a:srgbClr val="FF0000"/>
                            </a:solidFill>
                            <a:latin typeface="Cambria Math" panose="02040503050406030204" pitchFamily="18" charset="0"/>
                          </a:rPr>
                        </m:ctrlPr>
                      </m:fPr>
                      <m:num>
                        <m:sSubSup>
                          <m:sSubSupPr>
                            <m:ctrlPr>
                              <a:rPr lang="en-US" altLang="zh-CN" sz="2400" i="1">
                                <a:solidFill>
                                  <a:srgbClr val="FF0000"/>
                                </a:solidFill>
                                <a:latin typeface="Cambria Math" panose="02040503050406030204" pitchFamily="18" charset="0"/>
                              </a:rPr>
                            </m:ctrlPr>
                          </m:sSubSupPr>
                          <m:e>
                            <m:r>
                              <a:rPr lang="en-US" altLang="zh-CN" sz="2400" i="1">
                                <a:solidFill>
                                  <a:srgbClr val="FF0000"/>
                                </a:solidFill>
                                <a:latin typeface="Cambria Math" panose="02040503050406030204" pitchFamily="18" charset="0"/>
                              </a:rPr>
                              <m:t>𝑛</m:t>
                            </m:r>
                          </m:e>
                          <m:sub>
                            <m:r>
                              <a:rPr lang="en-US" altLang="zh-CN" sz="2400" i="1">
                                <a:solidFill>
                                  <a:srgbClr val="FF0000"/>
                                </a:solidFill>
                                <a:latin typeface="Cambria Math" panose="02040503050406030204" pitchFamily="18" charset="0"/>
                              </a:rPr>
                              <m:t>𝐷</m:t>
                            </m:r>
                          </m:sub>
                          <m:sup>
                            <m:r>
                              <a:rPr lang="en-US" altLang="zh-CN" sz="2400" i="1">
                                <a:solidFill>
                                  <a:srgbClr val="FF0000"/>
                                </a:solidFill>
                                <a:latin typeface="Cambria Math" panose="02040503050406030204" pitchFamily="18" charset="0"/>
                              </a:rPr>
                              <m:t>+</m:t>
                            </m:r>
                          </m:sup>
                        </m:sSubSup>
                      </m:num>
                      <m:den>
                        <m:sSub>
                          <m:sSubPr>
                            <m:ctrlPr>
                              <a:rPr lang="en-US" altLang="zh-CN" sz="2400" i="1" smtClean="0">
                                <a:solidFill>
                                  <a:srgbClr val="FF0000"/>
                                </a:solidFill>
                                <a:latin typeface="Cambria Math" panose="02040503050406030204" pitchFamily="18" charset="0"/>
                              </a:rPr>
                            </m:ctrlPr>
                          </m:sSubPr>
                          <m:e>
                            <m:r>
                              <a:rPr lang="en-US" altLang="zh-CN" sz="2400" b="0" i="1" smtClean="0">
                                <a:solidFill>
                                  <a:srgbClr val="FF0000"/>
                                </a:solidFill>
                                <a:latin typeface="Cambria Math" panose="02040503050406030204" pitchFamily="18" charset="0"/>
                              </a:rPr>
                              <m:t>𝑁</m:t>
                            </m:r>
                          </m:e>
                          <m:sub>
                            <m:r>
                              <a:rPr lang="en-US" altLang="zh-CN" sz="2400" b="0" i="1" smtClean="0">
                                <a:solidFill>
                                  <a:srgbClr val="FF0000"/>
                                </a:solidFill>
                                <a:latin typeface="Cambria Math" panose="02040503050406030204" pitchFamily="18" charset="0"/>
                              </a:rPr>
                              <m:t>𝐷</m:t>
                            </m:r>
                          </m:sub>
                        </m:sSub>
                      </m:den>
                    </m:f>
                    <m:r>
                      <a:rPr lang="zh-CN" altLang="en-US" sz="240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90</m:t>
                    </m:r>
                    <m:r>
                      <a:rPr lang="en-US" altLang="zh-CN" sz="2400" b="0" i="1" smtClean="0">
                        <a:solidFill>
                          <a:srgbClr val="FF0000"/>
                        </a:solidFill>
                        <a:latin typeface="Cambria Math" panose="02040503050406030204" pitchFamily="18" charset="0"/>
                      </a:rPr>
                      <m:t>%</m:t>
                    </m:r>
                  </m:oMath>
                </a14:m>
                <a:r>
                  <a:rPr lang="zh-CN" altLang="en-US" sz="2400" dirty="0"/>
                  <a:t>）</a:t>
                </a:r>
                <a:endParaRPr lang="en-US" altLang="zh-CN" sz="2400" dirty="0"/>
              </a:p>
              <a:p>
                <a:pPr>
                  <a:buFont typeface="+mj-ea"/>
                  <a:buAutoNum type="circleNumDbPlain" startAt="7"/>
                </a:pPr>
                <a:r>
                  <a:rPr lang="zh-CN" altLang="en-US" sz="2400" dirty="0"/>
                  <a:t>温度</a:t>
                </a:r>
                <a:r>
                  <a:rPr lang="en-US" altLang="zh-CN" sz="2400" dirty="0"/>
                  <a:t>T</a:t>
                </a:r>
                <a:r>
                  <a:rPr lang="zh-CN" altLang="en-US" sz="2400" dirty="0"/>
                  <a:t>大于</a:t>
                </a:r>
                <a:r>
                  <a:rPr lang="en-US" altLang="zh-CN" sz="2400" dirty="0"/>
                  <a:t>0K</a:t>
                </a:r>
                <a:r>
                  <a:rPr lang="zh-CN" altLang="en-US" sz="2400" dirty="0"/>
                  <a:t>时，费米能级是（</a:t>
                </a:r>
                <a:r>
                  <a:rPr lang="zh-CN" altLang="en-US" sz="2400" dirty="0">
                    <a:solidFill>
                      <a:srgbClr val="FF0000"/>
                    </a:solidFill>
                  </a:rPr>
                  <a:t>量子态基本被电子占据或者基本为空</a:t>
                </a:r>
                <a:r>
                  <a:rPr lang="zh-CN" altLang="en-US" sz="2400" dirty="0"/>
                  <a:t>）的标志；费米能级位置越高，说明（</a:t>
                </a:r>
                <a:r>
                  <a:rPr lang="zh-CN" altLang="en-US" sz="2400" dirty="0">
                    <a:solidFill>
                      <a:srgbClr val="FF0000"/>
                    </a:solidFill>
                  </a:rPr>
                  <a:t>有较多的能量较高的量子态被电子占据</a:t>
                </a:r>
                <a:r>
                  <a:rPr lang="zh-CN" altLang="en-US" sz="2400" dirty="0"/>
                  <a:t>）。</a:t>
                </a:r>
                <a:endParaRPr lang="zh-CN" altLang="en-US" sz="2400" dirty="0"/>
              </a:p>
              <a:p>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2676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AFA79A82-7DD2-4FA4-A7D6-36CB10DAC8B2}" type="slidenum">
              <a:rPr lang="zh-CN" altLang="en-US" smtClean="0">
                <a:solidFill>
                  <a:srgbClr val="000033"/>
                </a:solidFill>
              </a:rPr>
            </a:fld>
            <a:endParaRPr lang="en-US" altLang="zh-CN">
              <a:solidFill>
                <a:srgbClr val="00003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947D3239-4D7A-42F6-B7B0-F55836DEC88E}"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
        <p:nvSpPr>
          <p:cNvPr id="89091" name="Rectangle 2"/>
          <p:cNvSpPr>
            <a:spLocks noGrp="1" noChangeArrowheads="1"/>
          </p:cNvSpPr>
          <p:nvPr>
            <p:ph type="title"/>
          </p:nvPr>
        </p:nvSpPr>
        <p:spPr>
          <a:xfrm>
            <a:off x="533400" y="838200"/>
            <a:ext cx="7775575" cy="762000"/>
          </a:xfrm>
        </p:spPr>
        <p:txBody>
          <a:bodyPr/>
          <a:lstStyle/>
          <a:p>
            <a:pPr eaLnBrk="1" hangingPunct="1"/>
            <a:r>
              <a:rPr lang="zh-CN" altLang="en-US" b="1" dirty="0">
                <a:solidFill>
                  <a:schemeClr val="tx1"/>
                </a:solidFill>
                <a:latin typeface="黑体" panose="02010609060101010101" pitchFamily="49" charset="-122"/>
                <a:ea typeface="黑体" panose="02010609060101010101" pitchFamily="49" charset="-122"/>
              </a:rPr>
              <a:t>声子</a:t>
            </a:r>
            <a:endParaRPr lang="zh-CN" altLang="en-US" b="1" dirty="0">
              <a:solidFill>
                <a:schemeClr val="tx1"/>
              </a:solidFill>
              <a:latin typeface="黑体" panose="02010609060101010101" pitchFamily="49" charset="-122"/>
              <a:ea typeface="黑体" panose="02010609060101010101" pitchFamily="49" charset="-122"/>
            </a:endParaRPr>
          </a:p>
        </p:txBody>
      </p:sp>
      <p:sp>
        <p:nvSpPr>
          <p:cNvPr id="35843" name="Rectangle 3"/>
          <p:cNvSpPr>
            <a:spLocks noGrp="1" noChangeArrowheads="1"/>
          </p:cNvSpPr>
          <p:nvPr>
            <p:ph type="body" idx="1"/>
          </p:nvPr>
        </p:nvSpPr>
        <p:spPr>
          <a:xfrm>
            <a:off x="533400" y="1828800"/>
            <a:ext cx="7772400" cy="4343400"/>
          </a:xfrm>
        </p:spPr>
        <p:txBody>
          <a:bodyPr/>
          <a:lstStyle/>
          <a:p>
            <a:pPr eaLnBrk="1" hangingPunct="1">
              <a:lnSpc>
                <a:spcPct val="90000"/>
              </a:lnSpc>
            </a:pPr>
            <a:r>
              <a:rPr lang="zh-CN" altLang="en-US" dirty="0">
                <a:sym typeface="Wingdings 2" panose="05020102010507070707" pitchFamily="18" charset="2"/>
              </a:rPr>
              <a:t>格波的能量量子化，最小单元          称为声子。</a:t>
            </a:r>
            <a:endParaRPr lang="zh-CN" altLang="en-US" dirty="0">
              <a:sym typeface="Wingdings 2" panose="05020102010507070707" pitchFamily="18" charset="2"/>
            </a:endParaRPr>
          </a:p>
          <a:p>
            <a:pPr eaLnBrk="1" hangingPunct="1">
              <a:lnSpc>
                <a:spcPct val="90000"/>
              </a:lnSpc>
            </a:pPr>
            <a:endParaRPr lang="en-US" altLang="zh-CN" dirty="0">
              <a:sym typeface="Wingdings 2" panose="05020102010507070707" pitchFamily="18" charset="2"/>
            </a:endParaRPr>
          </a:p>
          <a:p>
            <a:pPr eaLnBrk="1" hangingPunct="1">
              <a:lnSpc>
                <a:spcPct val="90000"/>
              </a:lnSpc>
            </a:pPr>
            <a:endParaRPr lang="en-US" altLang="zh-CN" dirty="0">
              <a:sym typeface="Wingdings 2" panose="05020102010507070707" pitchFamily="18" charset="2"/>
            </a:endParaRPr>
          </a:p>
          <a:p>
            <a:pPr eaLnBrk="1" hangingPunct="1">
              <a:lnSpc>
                <a:spcPct val="90000"/>
              </a:lnSpc>
            </a:pPr>
            <a:r>
              <a:rPr lang="zh-CN" altLang="en-US" dirty="0">
                <a:sym typeface="Wingdings 2" panose="05020102010507070707" pitchFamily="18" charset="2"/>
              </a:rPr>
              <a:t>当格波减少能量         </a:t>
            </a:r>
            <a:r>
              <a:rPr lang="zh-CN" altLang="en-US" dirty="0">
                <a:sym typeface="Symbol" panose="05050102010706020507" pitchFamily="18" charset="2"/>
              </a:rPr>
              <a:t>，称为释放一个声子，反之吸收声子。</a:t>
            </a:r>
            <a:endParaRPr lang="zh-CN" altLang="en-US" dirty="0">
              <a:sym typeface="Symbol" panose="05050102010706020507" pitchFamily="18" charset="2"/>
            </a:endParaRPr>
          </a:p>
          <a:p>
            <a:pPr eaLnBrk="1" hangingPunct="1">
              <a:lnSpc>
                <a:spcPct val="90000"/>
              </a:lnSpc>
            </a:pPr>
            <a:r>
              <a:rPr lang="zh-CN" altLang="en-US" dirty="0">
                <a:sym typeface="Wingdings 2" panose="05020102010507070707" pitchFamily="18" charset="2"/>
              </a:rPr>
              <a:t>电子在晶体中被格波的散射看做是电子与声子的碰撞。</a:t>
            </a:r>
            <a:endParaRPr lang="zh-CN" altLang="en-US" dirty="0">
              <a:sym typeface="Wingdings 2" panose="05020102010507070707" pitchFamily="18" charset="2"/>
            </a:endParaRPr>
          </a:p>
        </p:txBody>
      </p:sp>
      <p:graphicFrame>
        <p:nvGraphicFramePr>
          <p:cNvPr id="89093" name="Object 4"/>
          <p:cNvGraphicFramePr>
            <a:graphicFrameLocks noChangeAspect="1"/>
          </p:cNvGraphicFramePr>
          <p:nvPr/>
        </p:nvGraphicFramePr>
        <p:xfrm>
          <a:off x="6538913" y="1830388"/>
          <a:ext cx="714375" cy="584200"/>
        </p:xfrm>
        <a:graphic>
          <a:graphicData uri="http://schemas.openxmlformats.org/presentationml/2006/ole">
            <mc:AlternateContent xmlns:mc="http://schemas.openxmlformats.org/markup-compatibility/2006">
              <mc:Choice xmlns:v="urn:schemas-microsoft-com:vml" Requires="v">
                <p:oleObj spid="_x0000_s31956" name="公式" r:id="rId1" imgW="6705600" imgH="5486400" progId="">
                  <p:embed/>
                </p:oleObj>
              </mc:Choice>
              <mc:Fallback>
                <p:oleObj name="公式" r:id="rId1" imgW="6705600" imgH="5486400" progId="">
                  <p:embed/>
                  <p:pic>
                    <p:nvPicPr>
                      <p:cNvPr id="0" name="Picture 1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913" y="1830388"/>
                        <a:ext cx="714375" cy="584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p:cNvGraphicFramePr>
            <a:graphicFrameLocks noChangeAspect="1"/>
          </p:cNvGraphicFramePr>
          <p:nvPr/>
        </p:nvGraphicFramePr>
        <p:xfrm>
          <a:off x="2422525" y="2740025"/>
          <a:ext cx="4679950" cy="877888"/>
        </p:xfrm>
        <a:graphic>
          <a:graphicData uri="http://schemas.openxmlformats.org/presentationml/2006/ole">
            <mc:AlternateContent xmlns:mc="http://schemas.openxmlformats.org/markup-compatibility/2006">
              <mc:Choice xmlns:v="urn:schemas-microsoft-com:vml" Requires="v">
                <p:oleObj spid="_x0000_s31957" name="公式" r:id="rId3" imgW="50292000" imgH="9448800" progId="">
                  <p:embed/>
                </p:oleObj>
              </mc:Choice>
              <mc:Fallback>
                <p:oleObj name="公式" r:id="rId3" imgW="50292000" imgH="9448800" progId="">
                  <p:embed/>
                  <p:pic>
                    <p:nvPicPr>
                      <p:cNvPr id="0" name="Picture 1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525" y="2740025"/>
                        <a:ext cx="4679950"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
          <p:cNvGraphicFramePr>
            <a:graphicFrameLocks noChangeAspect="1"/>
          </p:cNvGraphicFramePr>
          <p:nvPr/>
        </p:nvGraphicFramePr>
        <p:xfrm>
          <a:off x="4048125" y="3846513"/>
          <a:ext cx="714375" cy="584200"/>
        </p:xfrm>
        <a:graphic>
          <a:graphicData uri="http://schemas.openxmlformats.org/presentationml/2006/ole">
            <mc:AlternateContent xmlns:mc="http://schemas.openxmlformats.org/markup-compatibility/2006">
              <mc:Choice xmlns:v="urn:schemas-microsoft-com:vml" Requires="v">
                <p:oleObj spid="_x0000_s31958" name="公式" r:id="rId5" imgW="6705600" imgH="5486400" progId="">
                  <p:embed/>
                </p:oleObj>
              </mc:Choice>
              <mc:Fallback>
                <p:oleObj name="公式" r:id="rId5" imgW="6705600" imgH="5486400" progId="">
                  <p:embed/>
                  <p:pic>
                    <p:nvPicPr>
                      <p:cNvPr id="0" name="Picture 1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25" y="3846513"/>
                        <a:ext cx="714375" cy="584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6B50A46F-50F5-4EF2-8D17-B81C7342C891}"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
        <p:nvSpPr>
          <p:cNvPr id="90115" name="Rectangle 2"/>
          <p:cNvSpPr>
            <a:spLocks noGrp="1" noChangeArrowheads="1"/>
          </p:cNvSpPr>
          <p:nvPr>
            <p:ph type="title"/>
          </p:nvPr>
        </p:nvSpPr>
        <p:spPr>
          <a:xfrm>
            <a:off x="495526" y="724083"/>
            <a:ext cx="8209855" cy="912813"/>
          </a:xfrm>
        </p:spPr>
        <p:txBody>
          <a:bodyPr/>
          <a:lstStyle/>
          <a:p>
            <a:pPr eaLnBrk="1" hangingPunct="1"/>
            <a:r>
              <a:rPr lang="zh-CN" altLang="en-US" dirty="0">
                <a:solidFill>
                  <a:schemeClr val="tx1"/>
                </a:solidFill>
                <a:latin typeface="黑体" panose="02010609060101010101" pitchFamily="49" charset="-122"/>
                <a:ea typeface="黑体" panose="02010609060101010101" pitchFamily="49" charset="-122"/>
              </a:rPr>
              <a:t>电子和声子的碰撞（单声子过程）</a:t>
            </a:r>
            <a:endParaRPr lang="zh-CN" altLang="en-US" dirty="0">
              <a:solidFill>
                <a:schemeClr val="tx1"/>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6867" name="Rectangle 3"/>
              <p:cNvSpPr>
                <a:spLocks noGrp="1" noChangeArrowheads="1"/>
              </p:cNvSpPr>
              <p:nvPr>
                <p:ph type="body" idx="1"/>
              </p:nvPr>
            </p:nvSpPr>
            <p:spPr>
              <a:xfrm>
                <a:off x="685800" y="1828800"/>
                <a:ext cx="7696200" cy="4191000"/>
              </a:xfrm>
              <a:noFill/>
            </p:spPr>
            <p:txBody>
              <a:bodyPr/>
              <a:lstStyle/>
              <a:p>
                <a:pPr eaLnBrk="1" hangingPunct="1">
                  <a:spcBef>
                    <a:spcPct val="50000"/>
                  </a:spcBef>
                </a:pPr>
                <a:r>
                  <a:rPr lang="zh-CN" altLang="en-US" dirty="0">
                    <a:sym typeface="Wingdings 2" panose="05020102010507070707" pitchFamily="18" charset="2"/>
                  </a:rPr>
                  <a:t>准动量守恒、能量守恒</a:t>
                </a:r>
                <a:endParaRPr lang="zh-CN" altLang="en-US" dirty="0">
                  <a:sym typeface="Wingdings 2" panose="05020102010507070707" pitchFamily="18" charset="2"/>
                </a:endParaRPr>
              </a:p>
              <a:p>
                <a:pPr eaLnBrk="1" hangingPunct="1">
                  <a:spcBef>
                    <a:spcPct val="50000"/>
                  </a:spcBef>
                </a:pPr>
                <a:r>
                  <a:rPr lang="zh-CN" altLang="en-US" dirty="0">
                    <a:sym typeface="Wingdings 2" panose="05020102010507070707" pitchFamily="18" charset="2"/>
                  </a:rPr>
                  <a:t>碰撞前，电子的波矢为</a:t>
                </a:r>
                <a:r>
                  <a:rPr lang="en-US" altLang="zh-CN" i="1" dirty="0">
                    <a:sym typeface="Wingdings 2" panose="05020102010507070707" pitchFamily="18" charset="2"/>
                  </a:rPr>
                  <a:t>k</a:t>
                </a:r>
                <a:r>
                  <a:rPr lang="zh-CN" altLang="en-US" i="1" dirty="0">
                    <a:sym typeface="Wingdings 2" panose="05020102010507070707" pitchFamily="18" charset="2"/>
                  </a:rPr>
                  <a:t>，</a:t>
                </a:r>
                <a:r>
                  <a:rPr lang="zh-CN" altLang="en-US" dirty="0">
                    <a:sym typeface="Wingdings 2" panose="05020102010507070707" pitchFamily="18" charset="2"/>
                  </a:rPr>
                  <a:t>能量为</a:t>
                </a:r>
                <a:r>
                  <a:rPr lang="en-US" altLang="zh-CN" i="1" dirty="0">
                    <a:sym typeface="Wingdings 2" panose="05020102010507070707" pitchFamily="18" charset="2"/>
                  </a:rPr>
                  <a:t>E</a:t>
                </a:r>
                <a:r>
                  <a:rPr lang="zh-CN" altLang="en-US" dirty="0">
                    <a:sym typeface="Wingdings 2" panose="05020102010507070707" pitchFamily="18" charset="2"/>
                  </a:rPr>
                  <a:t>，准动量为</a:t>
                </a:r>
                <a14:m>
                  <m:oMath xmlns:m="http://schemas.openxmlformats.org/officeDocument/2006/math">
                    <m:r>
                      <a:rPr lang="en-US" altLang="zh-CN" i="1" dirty="0" smtClean="0">
                        <a:latin typeface="Cambria Math" panose="02040503050406030204" pitchFamily="18" charset="0"/>
                        <a:ea typeface="Cambria Math" panose="02040503050406030204" pitchFamily="18" charset="0"/>
                        <a:sym typeface="Wingdings 2" panose="05020102010507070707" pitchFamily="18" charset="2"/>
                      </a:rPr>
                      <m:t>ℏ</m:t>
                    </m:r>
                  </m:oMath>
                </a14:m>
                <a:r>
                  <a:rPr lang="en-US" altLang="zh-CN" i="1" dirty="0" err="1">
                    <a:sym typeface="Wingdings 2" panose="05020102010507070707" pitchFamily="18" charset="2"/>
                  </a:rPr>
                  <a:t>k</a:t>
                </a:r>
                <a:r>
                  <a:rPr lang="zh-CN" altLang="en-US" dirty="0">
                    <a:sym typeface="Wingdings 2" panose="05020102010507070707" pitchFamily="18" charset="2"/>
                  </a:rPr>
                  <a:t>；散射后变为</a:t>
                </a:r>
                <a:r>
                  <a:rPr lang="en-US" altLang="zh-CN" i="1" dirty="0">
                    <a:sym typeface="Wingdings 2" panose="05020102010507070707" pitchFamily="18" charset="2"/>
                  </a:rPr>
                  <a:t>k</a:t>
                </a:r>
                <a:r>
                  <a:rPr lang="en-US" altLang="zh-CN" i="1" dirty="0">
                    <a:latin typeface="Arial" panose="020B0604020202020204" pitchFamily="34" charset="0"/>
                    <a:sym typeface="Wingdings 2" panose="05020102010507070707" pitchFamily="18" charset="2"/>
                  </a:rPr>
                  <a:t>’</a:t>
                </a:r>
                <a:r>
                  <a:rPr lang="zh-CN" altLang="en-US" dirty="0">
                    <a:sym typeface="Wingdings 2" panose="05020102010507070707" pitchFamily="18" charset="2"/>
                  </a:rPr>
                  <a:t>；</a:t>
                </a:r>
                <a:r>
                  <a:rPr lang="en-US" altLang="zh-CN" i="1" dirty="0">
                    <a:sym typeface="Wingdings 2" panose="05020102010507070707" pitchFamily="18" charset="2"/>
                  </a:rPr>
                  <a:t>E</a:t>
                </a:r>
                <a:r>
                  <a:rPr lang="en-US" altLang="zh-CN" i="1" dirty="0">
                    <a:latin typeface="Arial" panose="020B0604020202020204" pitchFamily="34" charset="0"/>
                    <a:sym typeface="Wingdings 2" panose="05020102010507070707" pitchFamily="18" charset="2"/>
                  </a:rPr>
                  <a:t>’</a:t>
                </a:r>
                <a:r>
                  <a:rPr lang="zh-CN" altLang="en-US" dirty="0">
                    <a:sym typeface="Wingdings 2" panose="05020102010507070707" pitchFamily="18" charset="2"/>
                  </a:rPr>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sym typeface="Wingdings 2" panose="05020102010507070707" pitchFamily="18" charset="2"/>
                      </a:rPr>
                      <m:t>ℏ</m:t>
                    </m:r>
                  </m:oMath>
                </a14:m>
                <a:r>
                  <a:rPr lang="en-US" altLang="zh-CN" i="1" dirty="0" err="1">
                    <a:sym typeface="Wingdings 2" panose="05020102010507070707" pitchFamily="18" charset="2"/>
                  </a:rPr>
                  <a:t>k</a:t>
                </a:r>
                <a:r>
                  <a:rPr lang="en-US" altLang="zh-CN" i="1" dirty="0">
                    <a:latin typeface="Arial" panose="020B0604020202020204" pitchFamily="34" charset="0"/>
                    <a:sym typeface="Wingdings 2" panose="05020102010507070707" pitchFamily="18" charset="2"/>
                  </a:rPr>
                  <a:t>’</a:t>
                </a:r>
                <a:r>
                  <a:rPr lang="zh-CN" altLang="en-US" dirty="0">
                    <a:sym typeface="Wingdings 2" panose="05020102010507070707" pitchFamily="18" charset="2"/>
                  </a:rPr>
                  <a:t>。</a:t>
                </a:r>
                <a:endParaRPr lang="zh-CN" altLang="en-US" dirty="0">
                  <a:sym typeface="Wingdings 2" panose="05020102010507070707" pitchFamily="18" charset="2"/>
                </a:endParaRPr>
              </a:p>
              <a:p>
                <a:pPr eaLnBrk="1" hangingPunct="1">
                  <a:spcBef>
                    <a:spcPct val="50000"/>
                  </a:spcBef>
                </a:pPr>
                <a:endParaRPr lang="zh-CN" altLang="en-US" dirty="0">
                  <a:sym typeface="Wingdings 2" panose="05020102010507070707" pitchFamily="18" charset="2"/>
                </a:endParaRPr>
              </a:p>
              <a:p>
                <a:pPr eaLnBrk="1" hangingPunct="1">
                  <a:spcBef>
                    <a:spcPct val="50000"/>
                  </a:spcBef>
                </a:pPr>
                <a:endParaRPr lang="zh-CN" altLang="en-US" dirty="0">
                  <a:sym typeface="Wingdings 2" panose="05020102010507070707" pitchFamily="18" charset="2"/>
                </a:endParaRPr>
              </a:p>
              <a:p>
                <a:pPr eaLnBrk="1" hangingPunct="1">
                  <a:spcBef>
                    <a:spcPct val="50000"/>
                  </a:spcBef>
                </a:pPr>
                <a:r>
                  <a:rPr lang="zh-CN" altLang="en-US" dirty="0">
                    <a:sym typeface="Wingdings 2" panose="05020102010507070707" pitchFamily="18" charset="2"/>
                  </a:rPr>
                  <a:t>正号表示电子吸收了一个声子，负号释放声子。</a:t>
                </a:r>
                <a:endParaRPr lang="zh-CN" altLang="en-US" dirty="0">
                  <a:sym typeface="Wingdings 2" panose="05020102010507070707" pitchFamily="18" charset="2"/>
                </a:endParaRPr>
              </a:p>
            </p:txBody>
          </p:sp>
        </mc:Choice>
        <mc:Fallback>
          <p:sp>
            <p:nvSpPr>
              <p:cNvPr id="36867" name="Rectangle 3"/>
              <p:cNvSpPr>
                <a:spLocks noRot="1" noChangeAspect="1" noMove="1" noResize="1" noEditPoints="1" noAdjustHandles="1" noChangeArrowheads="1" noChangeShapeType="1" noTextEdit="1"/>
              </p:cNvSpPr>
              <p:nvPr>
                <p:ph type="body" idx="1"/>
              </p:nvPr>
            </p:nvSpPr>
            <p:spPr>
              <a:xfrm>
                <a:off x="685800" y="1828800"/>
                <a:ext cx="7696200" cy="4191000"/>
              </a:xfrm>
              <a:blipFill rotWithShape="1">
                <a:blip r:embed="rId1"/>
                <a:stretch>
                  <a:fillRect b="-5818"/>
                </a:stretch>
              </a:blipFill>
            </p:spPr>
            <p:txBody>
              <a:bodyPr/>
              <a:lstStyle/>
              <a:p>
                <a:r>
                  <a:rPr lang="zh-CN" altLang="en-US">
                    <a:noFill/>
                  </a:rPr>
                  <a:t> </a:t>
                </a:r>
              </a:p>
            </p:txBody>
          </p:sp>
        </mc:Fallback>
      </mc:AlternateContent>
      <p:pic>
        <p:nvPicPr>
          <p:cNvPr id="9011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3505200"/>
            <a:ext cx="16764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文本框 1"/>
              <p:cNvSpPr txBox="1"/>
              <p:nvPr/>
            </p:nvSpPr>
            <p:spPr>
              <a:xfrm>
                <a:off x="2667050" y="3863494"/>
                <a:ext cx="2625014" cy="430887"/>
              </a:xfrm>
              <a:prstGeom prst="rect">
                <a:avLst/>
              </a:prstGeom>
              <a:noFill/>
            </p:spPr>
            <p:txBody>
              <a:bodyPr wrap="none" lIns="0" tIns="0" rIns="0" bIns="0"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US" altLang="zh-CN" sz="2800" i="1" smtClean="0">
                          <a:solidFill>
                            <a:srgbClr val="000033"/>
                          </a:solidFill>
                          <a:latin typeface="Cambria Math" panose="02040503050406030204" pitchFamily="18" charset="0"/>
                          <a:ea typeface="Cambria Math" panose="02040503050406030204" pitchFamily="18" charset="0"/>
                        </a:rPr>
                        <m:t>ℏ</m:t>
                      </m:r>
                      <m:sSup>
                        <m:sSupPr>
                          <m:ctrlPr>
                            <a:rPr lang="en-US" altLang="zh-CN" sz="2800" i="1" smtClean="0">
                              <a:solidFill>
                                <a:srgbClr val="000033"/>
                              </a:solidFill>
                              <a:latin typeface="Cambria Math" panose="02040503050406030204" pitchFamily="18" charset="0"/>
                              <a:ea typeface="Cambria Math" panose="02040503050406030204" pitchFamily="18" charset="0"/>
                            </a:rPr>
                          </m:ctrlPr>
                        </m:sSupPr>
                        <m:e>
                          <m:r>
                            <a:rPr lang="en-US" altLang="zh-CN" sz="2800" i="1" smtClean="0">
                              <a:solidFill>
                                <a:srgbClr val="000033"/>
                              </a:solidFill>
                              <a:latin typeface="Cambria Math" panose="02040503050406030204" pitchFamily="18" charset="0"/>
                              <a:ea typeface="Cambria Math" panose="02040503050406030204" pitchFamily="18" charset="0"/>
                            </a:rPr>
                            <m:t>𝑘</m:t>
                          </m:r>
                        </m:e>
                        <m:sup>
                          <m:r>
                            <a:rPr lang="en-US" altLang="zh-CN" sz="2800" i="1" smtClean="0">
                              <a:solidFill>
                                <a:srgbClr val="000033"/>
                              </a:solidFill>
                              <a:latin typeface="Cambria Math" panose="02040503050406030204" pitchFamily="18" charset="0"/>
                              <a:ea typeface="Cambria Math" panose="02040503050406030204" pitchFamily="18" charset="0"/>
                            </a:rPr>
                            <m:t>′</m:t>
                          </m:r>
                        </m:sup>
                      </m:sSup>
                      <m:r>
                        <a:rPr lang="en-US" altLang="zh-CN" sz="2800" i="1" smtClean="0">
                          <a:solidFill>
                            <a:srgbClr val="000033"/>
                          </a:solidFill>
                          <a:latin typeface="Cambria Math" panose="02040503050406030204" pitchFamily="18" charset="0"/>
                          <a:ea typeface="Cambria Math" panose="02040503050406030204" pitchFamily="18" charset="0"/>
                        </a:rPr>
                        <m:t>−ℏ</m:t>
                      </m:r>
                      <m:r>
                        <a:rPr lang="en-US" altLang="zh-CN" sz="2800" i="1" smtClean="0">
                          <a:solidFill>
                            <a:srgbClr val="000033"/>
                          </a:solidFill>
                          <a:latin typeface="Cambria Math" panose="02040503050406030204" pitchFamily="18" charset="0"/>
                          <a:ea typeface="Cambria Math" panose="02040503050406030204" pitchFamily="18" charset="0"/>
                        </a:rPr>
                        <m:t>𝑘</m:t>
                      </m:r>
                      <m:r>
                        <a:rPr lang="en-US" altLang="zh-CN" sz="2800" i="1" smtClean="0">
                          <a:solidFill>
                            <a:srgbClr val="000033"/>
                          </a:solidFill>
                          <a:latin typeface="Cambria Math" panose="02040503050406030204" pitchFamily="18" charset="0"/>
                          <a:ea typeface="Cambria Math" panose="02040503050406030204" pitchFamily="18" charset="0"/>
                        </a:rPr>
                        <m:t>=±ℏ</m:t>
                      </m:r>
                      <m:r>
                        <a:rPr lang="en-US" altLang="zh-CN" sz="2800" i="1" smtClean="0">
                          <a:solidFill>
                            <a:srgbClr val="000033"/>
                          </a:solidFill>
                          <a:latin typeface="Cambria Math" panose="02040503050406030204" pitchFamily="18" charset="0"/>
                          <a:ea typeface="Cambria Math" panose="02040503050406030204" pitchFamily="18" charset="0"/>
                        </a:rPr>
                        <m:t>𝑞</m:t>
                      </m:r>
                    </m:oMath>
                  </m:oMathPara>
                </a14:m>
                <a:endParaRPr lang="zh-CN" altLang="en-US" sz="2800" dirty="0">
                  <a:solidFill>
                    <a:srgbClr val="000033"/>
                  </a:solidFill>
                </a:endParaRPr>
              </a:p>
            </p:txBody>
          </p:sp>
        </mc:Choice>
        <mc:Fallback>
          <p:sp>
            <p:nvSpPr>
              <p:cNvPr id="2" name="文本框 1"/>
              <p:cNvSpPr txBox="1">
                <a:spLocks noRot="1" noChangeAspect="1" noMove="1" noResize="1" noEditPoints="1" noAdjustHandles="1" noChangeArrowheads="1" noChangeShapeType="1" noTextEdit="1"/>
              </p:cNvSpPr>
              <p:nvPr/>
            </p:nvSpPr>
            <p:spPr>
              <a:xfrm>
                <a:off x="2667050" y="3863494"/>
                <a:ext cx="2625014" cy="430887"/>
              </a:xfrm>
              <a:prstGeom prst="rect">
                <a:avLst/>
              </a:prstGeom>
              <a:blipFill rotWithShape="1">
                <a:blip r:embed="rId3"/>
                <a:stretch>
                  <a:fillRect l="-2" t="-36" r="-436" b="1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2667050" y="4510760"/>
                <a:ext cx="2480359" cy="430887"/>
              </a:xfrm>
              <a:prstGeom prst="rect">
                <a:avLst/>
              </a:prstGeom>
              <a:noFill/>
            </p:spPr>
            <p:txBody>
              <a:bodyPr wrap="none" lIns="0" tIns="0" rIns="0" bIns="0"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p>
                        <m:sSupPr>
                          <m:ctrlPr>
                            <a:rPr lang="en-US" altLang="zh-CN" sz="2800" i="1" smtClean="0">
                              <a:solidFill>
                                <a:srgbClr val="000033"/>
                              </a:solidFill>
                              <a:latin typeface="Cambria Math" panose="02040503050406030204" pitchFamily="18" charset="0"/>
                              <a:ea typeface="Cambria Math" panose="02040503050406030204" pitchFamily="18" charset="0"/>
                            </a:rPr>
                          </m:ctrlPr>
                        </m:sSupPr>
                        <m:e>
                          <m:r>
                            <a:rPr lang="en-US" altLang="zh-CN" sz="2800" i="1" smtClean="0">
                              <a:solidFill>
                                <a:srgbClr val="000033"/>
                              </a:solidFill>
                              <a:latin typeface="Cambria Math" panose="02040503050406030204" pitchFamily="18" charset="0"/>
                              <a:ea typeface="Cambria Math" panose="02040503050406030204" pitchFamily="18" charset="0"/>
                            </a:rPr>
                            <m:t>𝐸</m:t>
                          </m:r>
                        </m:e>
                        <m:sup>
                          <m:r>
                            <a:rPr lang="en-US" altLang="zh-CN" sz="2800" i="1" smtClean="0">
                              <a:solidFill>
                                <a:srgbClr val="000033"/>
                              </a:solidFill>
                              <a:latin typeface="Cambria Math" panose="02040503050406030204" pitchFamily="18" charset="0"/>
                              <a:ea typeface="Cambria Math" panose="02040503050406030204" pitchFamily="18" charset="0"/>
                            </a:rPr>
                            <m:t>′</m:t>
                          </m:r>
                        </m:sup>
                      </m:sSup>
                      <m:r>
                        <a:rPr lang="en-US" altLang="zh-CN" sz="2800" i="1" smtClean="0">
                          <a:solidFill>
                            <a:srgbClr val="000033"/>
                          </a:solidFill>
                          <a:latin typeface="Cambria Math" panose="02040503050406030204" pitchFamily="18" charset="0"/>
                          <a:ea typeface="Cambria Math" panose="02040503050406030204" pitchFamily="18" charset="0"/>
                        </a:rPr>
                        <m:t>−</m:t>
                      </m:r>
                      <m:r>
                        <a:rPr lang="en-US" altLang="zh-CN" sz="2800" i="1" smtClean="0">
                          <a:solidFill>
                            <a:srgbClr val="000033"/>
                          </a:solidFill>
                          <a:latin typeface="Cambria Math" panose="02040503050406030204" pitchFamily="18" charset="0"/>
                          <a:ea typeface="Cambria Math" panose="02040503050406030204" pitchFamily="18" charset="0"/>
                        </a:rPr>
                        <m:t>𝐸</m:t>
                      </m:r>
                      <m:r>
                        <a:rPr lang="en-US" altLang="zh-CN" sz="2800" i="1" smtClean="0">
                          <a:solidFill>
                            <a:srgbClr val="000033"/>
                          </a:solidFill>
                          <a:latin typeface="Cambria Math" panose="02040503050406030204" pitchFamily="18" charset="0"/>
                          <a:ea typeface="Cambria Math" panose="02040503050406030204" pitchFamily="18" charset="0"/>
                        </a:rPr>
                        <m:t>=±ℏ</m:t>
                      </m:r>
                      <m:sSub>
                        <m:sSubPr>
                          <m:ctrlPr>
                            <a:rPr lang="en-US" altLang="zh-CN" sz="2800" i="1" smtClean="0">
                              <a:solidFill>
                                <a:srgbClr val="000033"/>
                              </a:solidFill>
                              <a:latin typeface="Cambria Math" panose="02040503050406030204" pitchFamily="18" charset="0"/>
                              <a:ea typeface="Cambria Math" panose="02040503050406030204" pitchFamily="18" charset="0"/>
                            </a:rPr>
                          </m:ctrlPr>
                        </m:sSubPr>
                        <m:e>
                          <m:r>
                            <a:rPr lang="zh-CN" altLang="en-US" sz="2800" i="1" smtClean="0">
                              <a:solidFill>
                                <a:srgbClr val="000033"/>
                              </a:solidFill>
                              <a:latin typeface="Cambria Math" panose="02040503050406030204" pitchFamily="18" charset="0"/>
                              <a:ea typeface="Cambria Math" panose="02040503050406030204" pitchFamily="18" charset="0"/>
                            </a:rPr>
                            <m:t>𝜔</m:t>
                          </m:r>
                        </m:e>
                        <m:sub>
                          <m:r>
                            <a:rPr lang="en-US" altLang="zh-CN" sz="2800" i="1" smtClean="0">
                              <a:solidFill>
                                <a:srgbClr val="000033"/>
                              </a:solidFill>
                              <a:latin typeface="Cambria Math" panose="02040503050406030204" pitchFamily="18" charset="0"/>
                              <a:ea typeface="Cambria Math" panose="02040503050406030204" pitchFamily="18" charset="0"/>
                            </a:rPr>
                            <m:t>𝑎</m:t>
                          </m:r>
                        </m:sub>
                      </m:sSub>
                    </m:oMath>
                  </m:oMathPara>
                </a14:m>
                <a:endParaRPr lang="zh-CN" altLang="en-US" sz="2800" dirty="0">
                  <a:solidFill>
                    <a:srgbClr val="000033"/>
                  </a:solidFill>
                </a:endParaRPr>
              </a:p>
            </p:txBody>
          </p:sp>
        </mc:Choice>
        <mc:Fallback>
          <p:sp>
            <p:nvSpPr>
              <p:cNvPr id="8" name="文本框 7"/>
              <p:cNvSpPr txBox="1">
                <a:spLocks noRot="1" noChangeAspect="1" noMove="1" noResize="1" noEditPoints="1" noAdjustHandles="1" noChangeArrowheads="1" noChangeShapeType="1" noTextEdit="1"/>
              </p:cNvSpPr>
              <p:nvPr/>
            </p:nvSpPr>
            <p:spPr>
              <a:xfrm>
                <a:off x="2667050" y="4510760"/>
                <a:ext cx="2480359" cy="430887"/>
              </a:xfrm>
              <a:prstGeom prst="rect">
                <a:avLst/>
              </a:prstGeom>
              <a:blipFill rotWithShape="1">
                <a:blip r:embed="rId4"/>
                <a:stretch>
                  <a:fillRect l="-2" t="-82" r="-841" b="18"/>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1138"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b="34419"/>
          <a:stretch>
            <a:fillRect/>
          </a:stretch>
        </p:blipFill>
        <p:spPr bwMode="auto">
          <a:xfrm>
            <a:off x="6022975" y="2128838"/>
            <a:ext cx="28114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noChangeArrowheads="1"/>
          </p:cNvSpPr>
          <p:nvPr>
            <p:ph idx="1"/>
          </p:nvPr>
        </p:nvSpPr>
        <p:spPr>
          <a:xfrm>
            <a:off x="393700" y="2819400"/>
            <a:ext cx="8750300" cy="3729038"/>
          </a:xfrm>
        </p:spPr>
        <p:txBody>
          <a:bodyPr/>
          <a:lstStyle/>
          <a:p>
            <a:pPr eaLnBrk="1" hangingPunct="1">
              <a:spcBef>
                <a:spcPct val="50000"/>
              </a:spcBef>
            </a:pPr>
            <a:r>
              <a:rPr lang="zh-CN" altLang="en-US" sz="2800" dirty="0"/>
              <a:t>散射时</a:t>
            </a:r>
            <a:endParaRPr lang="en-US" altLang="zh-CN" sz="2800" dirty="0"/>
          </a:p>
          <a:p>
            <a:pPr eaLnBrk="1" hangingPunct="1">
              <a:spcBef>
                <a:spcPct val="50000"/>
              </a:spcBef>
            </a:pPr>
            <a:endParaRPr lang="en-US" altLang="zh-CN" sz="2800" dirty="0"/>
          </a:p>
          <a:p>
            <a:pPr eaLnBrk="1" hangingPunct="1">
              <a:spcBef>
                <a:spcPct val="50000"/>
              </a:spcBef>
            </a:pPr>
            <a:endParaRPr lang="en-US" altLang="zh-CN" sz="2800" dirty="0">
              <a:sym typeface="Wingdings 2" panose="05020102010507070707" pitchFamily="18" charset="2"/>
            </a:endParaRPr>
          </a:p>
          <a:p>
            <a:pPr eaLnBrk="1" hangingPunct="1">
              <a:spcBef>
                <a:spcPct val="50000"/>
              </a:spcBef>
            </a:pPr>
            <a:endParaRPr lang="en-US" altLang="zh-CN" sz="2800" dirty="0">
              <a:sym typeface="Wingdings 2" panose="05020102010507070707" pitchFamily="18" charset="2"/>
            </a:endParaRPr>
          </a:p>
          <a:p>
            <a:pPr eaLnBrk="1" hangingPunct="1">
              <a:spcBef>
                <a:spcPct val="0"/>
              </a:spcBef>
              <a:buFont typeface="Wingdings" panose="05000000000000000000" pitchFamily="2" charset="2"/>
              <a:buChar char="ü"/>
            </a:pPr>
            <a:r>
              <a:rPr lang="zh-CN" altLang="en-US" sz="2800" dirty="0">
                <a:sym typeface="Wingdings 2" panose="05020102010507070707" pitchFamily="18" charset="2"/>
              </a:rPr>
              <a:t>声学波：弹性散射</a:t>
            </a:r>
            <a:endParaRPr lang="en-US" altLang="zh-CN" sz="2800" dirty="0">
              <a:sym typeface="Wingdings 2" panose="05020102010507070707" pitchFamily="18" charset="2"/>
            </a:endParaRPr>
          </a:p>
          <a:p>
            <a:pPr eaLnBrk="1" hangingPunct="1">
              <a:spcBef>
                <a:spcPct val="0"/>
              </a:spcBef>
              <a:buFont typeface="Wingdings" panose="05000000000000000000" pitchFamily="2" charset="2"/>
              <a:buChar char="ü"/>
            </a:pPr>
            <a:r>
              <a:rPr lang="en-US" altLang="zh-CN" sz="2800" dirty="0">
                <a:sym typeface="Wingdings 2" panose="05020102010507070707" pitchFamily="18" charset="2"/>
              </a:rPr>
              <a:t> </a:t>
            </a:r>
            <a:r>
              <a:rPr lang="zh-CN" altLang="en-US" sz="2800" dirty="0">
                <a:sym typeface="Wingdings 2" panose="05020102010507070707" pitchFamily="18" charset="2"/>
              </a:rPr>
              <a:t>光学波散射：非弹性散射</a:t>
            </a:r>
            <a:r>
              <a:rPr lang="en-US" altLang="zh-CN" sz="2800" dirty="0">
                <a:sym typeface="Wingdings 2" panose="05020102010507070707" pitchFamily="18" charset="2"/>
              </a:rPr>
              <a:t>-</a:t>
            </a:r>
            <a:r>
              <a:rPr lang="zh-CN" altLang="en-US" sz="2800" dirty="0">
                <a:sym typeface="Wingdings 2" panose="05020102010507070707" pitchFamily="18" charset="2"/>
              </a:rPr>
              <a:t>散射前后电子能量变化大</a:t>
            </a:r>
            <a:endParaRPr lang="en-US" altLang="zh-CN" sz="2800" dirty="0">
              <a:sym typeface="Wingdings 2" panose="05020102010507070707" pitchFamily="18" charset="2"/>
            </a:endParaRPr>
          </a:p>
        </p:txBody>
      </p:sp>
      <p:sp>
        <p:nvSpPr>
          <p:cNvPr id="91140" name="Rectangle 2"/>
          <p:cNvSpPr>
            <a:spLocks noGrp="1" noChangeArrowheads="1"/>
          </p:cNvSpPr>
          <p:nvPr>
            <p:ph type="title"/>
          </p:nvPr>
        </p:nvSpPr>
        <p:spPr>
          <a:xfrm>
            <a:off x="604838" y="330200"/>
            <a:ext cx="7775575" cy="635000"/>
          </a:xfrm>
        </p:spPr>
        <p:txBody>
          <a:bodyPr/>
          <a:lstStyle/>
          <a:p>
            <a:pPr algn="l" eaLnBrk="1" hangingPunct="1"/>
            <a:r>
              <a:rPr lang="zh-CN" altLang="en-US" dirty="0">
                <a:latin typeface="黑体" panose="02010609060101010101" pitchFamily="49" charset="-122"/>
                <a:ea typeface="黑体" panose="02010609060101010101" pitchFamily="49" charset="-122"/>
              </a:rPr>
              <a:t>电子</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声子碰撞</a:t>
            </a:r>
            <a:endParaRPr lang="zh-CN" altLang="en-US" dirty="0">
              <a:latin typeface="黑体" panose="02010609060101010101" pitchFamily="49" charset="-122"/>
              <a:ea typeface="黑体" panose="02010609060101010101" pitchFamily="49" charset="-122"/>
            </a:endParaRPr>
          </a:p>
        </p:txBody>
      </p:sp>
      <p:sp>
        <p:nvSpPr>
          <p:cNvPr id="91141" name="灯片编号占位符 5"/>
          <p:cNvSpPr>
            <a:spLocks noGrp="1"/>
          </p:cNvSpPr>
          <p:nvPr>
            <p:ph type="sldNum" sz="quarter" idx="4294967295"/>
          </p:nvPr>
        </p:nvSpPr>
        <p:spPr bwMode="auto">
          <a:xfrm>
            <a:off x="8458200" y="6410325"/>
            <a:ext cx="476250" cy="21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63169B6-3124-4477-8413-78045F806588}" type="slidenum">
              <a:rPr lang="zh-CN" altLang="en-US" sz="1000">
                <a:solidFill>
                  <a:srgbClr val="000000"/>
                </a:solidFill>
                <a:latin typeface="Arial" panose="020B0604020202020204" pitchFamily="34" charset="0"/>
                <a:cs typeface="Tahoma" panose="020B0604030504040204" pitchFamily="34" charset="0"/>
              </a:rPr>
            </a:fld>
            <a:endParaRPr lang="en-US" altLang="zh-CN" sz="1000">
              <a:solidFill>
                <a:srgbClr val="000000"/>
              </a:solidFill>
              <a:latin typeface="Arial" panose="020B0604020202020204" pitchFamily="34" charset="0"/>
              <a:cs typeface="Tahoma" panose="020B0604030504040204" pitchFamily="34" charset="0"/>
            </a:endParaRPr>
          </a:p>
        </p:txBody>
      </p:sp>
      <p:graphicFrame>
        <p:nvGraphicFramePr>
          <p:cNvPr id="91142" name="Object 4"/>
          <p:cNvGraphicFramePr>
            <a:graphicFrameLocks noChangeAspect="1"/>
          </p:cNvGraphicFramePr>
          <p:nvPr/>
        </p:nvGraphicFramePr>
        <p:xfrm>
          <a:off x="762000" y="1498600"/>
          <a:ext cx="6919913" cy="509588"/>
        </p:xfrm>
        <a:graphic>
          <a:graphicData uri="http://schemas.openxmlformats.org/presentationml/2006/ole">
            <mc:AlternateContent xmlns:mc="http://schemas.openxmlformats.org/markup-compatibility/2006">
              <mc:Choice xmlns:v="urn:schemas-microsoft-com:vml" Requires="v">
                <p:oleObj spid="_x0000_s33190" name="公式" r:id="rId2" imgW="74371200" imgH="5486400" progId="">
                  <p:embed/>
                </p:oleObj>
              </mc:Choice>
              <mc:Fallback>
                <p:oleObj name="公式" r:id="rId2" imgW="74371200" imgH="5486400" progId="">
                  <p:embed/>
                  <p:pic>
                    <p:nvPicPr>
                      <p:cNvPr id="0" name="Picture 3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98600"/>
                        <a:ext cx="6919913"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762000" y="2144713"/>
          <a:ext cx="850900" cy="396875"/>
        </p:xfrm>
        <a:graphic>
          <a:graphicData uri="http://schemas.openxmlformats.org/presentationml/2006/ole">
            <mc:AlternateContent xmlns:mc="http://schemas.openxmlformats.org/markup-compatibility/2006">
              <mc:Choice xmlns:v="urn:schemas-microsoft-com:vml" Requires="v">
                <p:oleObj spid="_x0000_s33191" name="公式" r:id="rId4" imgW="9144000" imgH="4267200" progId="">
                  <p:embed/>
                </p:oleObj>
              </mc:Choice>
              <mc:Fallback>
                <p:oleObj name="公式" r:id="rId4" imgW="9144000" imgH="4267200" progId="">
                  <p:embed/>
                  <p:pic>
                    <p:nvPicPr>
                      <p:cNvPr id="0" name="Picture 3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144713"/>
                        <a:ext cx="8509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2032000" y="1981200"/>
          <a:ext cx="2098675" cy="877888"/>
        </p:xfrm>
        <a:graphic>
          <a:graphicData uri="http://schemas.openxmlformats.org/presentationml/2006/ole">
            <mc:AlternateContent xmlns:mc="http://schemas.openxmlformats.org/markup-compatibility/2006">
              <mc:Choice xmlns:v="urn:schemas-microsoft-com:vml" Requires="v">
                <p:oleObj spid="_x0000_s33192" name="公式" r:id="rId6" imgW="22555200" imgH="9448800" progId="">
                  <p:embed/>
                </p:oleObj>
              </mc:Choice>
              <mc:Fallback>
                <p:oleObj name="公式" r:id="rId6" imgW="22555200" imgH="9448800" progId="">
                  <p:embed/>
                  <p:pic>
                    <p:nvPicPr>
                      <p:cNvPr id="0" name="Picture 3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2000" y="1981200"/>
                        <a:ext cx="2098675"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620713" y="3276600"/>
          <a:ext cx="5302250" cy="877888"/>
        </p:xfrm>
        <a:graphic>
          <a:graphicData uri="http://schemas.openxmlformats.org/presentationml/2006/ole">
            <mc:AlternateContent xmlns:mc="http://schemas.openxmlformats.org/markup-compatibility/2006">
              <mc:Choice xmlns:v="urn:schemas-microsoft-com:vml" Requires="v">
                <p:oleObj spid="_x0000_s33193" name="公式" r:id="rId8" imgW="56997600" imgH="9448800" progId="">
                  <p:embed/>
                </p:oleObj>
              </mc:Choice>
              <mc:Fallback>
                <p:oleObj name="公式" r:id="rId8" imgW="56997600" imgH="9448800" progId="">
                  <p:embed/>
                  <p:pic>
                    <p:nvPicPr>
                      <p:cNvPr id="0" name="Picture 34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0713" y="3276600"/>
                        <a:ext cx="5302250"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nvGraphicFramePr>
        <p:xfrm>
          <a:off x="620713" y="4040188"/>
          <a:ext cx="4789487" cy="941387"/>
        </p:xfrm>
        <a:graphic>
          <a:graphicData uri="http://schemas.openxmlformats.org/presentationml/2006/ole">
            <mc:AlternateContent xmlns:mc="http://schemas.openxmlformats.org/markup-compatibility/2006">
              <mc:Choice xmlns:v="urn:schemas-microsoft-com:vml" Requires="v">
                <p:oleObj spid="_x0000_s33194" name="公式" r:id="rId10" imgW="51206400" imgH="10058400" progId="">
                  <p:embed/>
                </p:oleObj>
              </mc:Choice>
              <mc:Fallback>
                <p:oleObj name="公式" r:id="rId10" imgW="51206400" imgH="10058400" progId="">
                  <p:embed/>
                  <p:pic>
                    <p:nvPicPr>
                      <p:cNvPr id="0" name="Picture 34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0713" y="4040188"/>
                        <a:ext cx="4789487"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5637213" y="4325938"/>
          <a:ext cx="1054100" cy="371475"/>
        </p:xfrm>
        <a:graphic>
          <a:graphicData uri="http://schemas.openxmlformats.org/presentationml/2006/ole">
            <mc:AlternateContent xmlns:mc="http://schemas.openxmlformats.org/markup-compatibility/2006">
              <mc:Choice xmlns:v="urn:schemas-microsoft-com:vml" Requires="v">
                <p:oleObj spid="_x0000_s33195" name="公式" r:id="rId12" imgW="11277600" imgH="3962400" progId="">
                  <p:embed/>
                </p:oleObj>
              </mc:Choice>
              <mc:Fallback>
                <p:oleObj name="公式" r:id="rId12" imgW="11277600" imgH="3962400" progId="">
                  <p:embed/>
                  <p:pic>
                    <p:nvPicPr>
                      <p:cNvPr id="0" name="Picture 34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37213" y="4325938"/>
                        <a:ext cx="1054100"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4"/>
          <p:cNvSpPr>
            <a:spLocks noGrp="1" noRot="1" noChangeArrowheads="1"/>
          </p:cNvSpPr>
          <p:nvPr>
            <p:ph type="title"/>
          </p:nvPr>
        </p:nvSpPr>
        <p:spPr>
          <a:xfrm>
            <a:off x="404813" y="206375"/>
            <a:ext cx="8229600" cy="914400"/>
          </a:xfrm>
          <a:noFill/>
        </p:spPr>
        <p:txBody>
          <a:bodyPr/>
          <a:lstStyle/>
          <a:p>
            <a:pPr algn="l" eaLnBrk="1" hangingPunct="1"/>
            <a:r>
              <a:rPr lang="zh-CN" altLang="en-US" dirty="0">
                <a:latin typeface="黑体" panose="02010609060101010101" pitchFamily="49" charset="-122"/>
                <a:ea typeface="黑体" panose="02010609060101010101" pitchFamily="49" charset="-122"/>
              </a:rPr>
              <a:t>声学波散射</a:t>
            </a:r>
            <a:endParaRPr lang="zh-CN" altLang="en-US" dirty="0">
              <a:latin typeface="黑体" panose="02010609060101010101" pitchFamily="49" charset="-122"/>
              <a:ea typeface="黑体" panose="02010609060101010101" pitchFamily="49" charset="-122"/>
            </a:endParaRPr>
          </a:p>
        </p:txBody>
      </p:sp>
      <p:sp>
        <p:nvSpPr>
          <p:cNvPr id="93188" name="灯片编号占位符 5"/>
          <p:cNvSpPr>
            <a:spLocks noGrp="1"/>
          </p:cNvSpPr>
          <p:nvPr>
            <p:ph type="sldNum" sz="quarter" idx="4294967295"/>
          </p:nvPr>
        </p:nvSpPr>
        <p:spPr bwMode="auto">
          <a:xfrm>
            <a:off x="8458200" y="6324600"/>
            <a:ext cx="509588"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D964FFC-89E2-47B4-93B8-B4E159943E7E}" type="slidenum">
              <a:rPr lang="zh-CN" altLang="en-US" sz="1000">
                <a:solidFill>
                  <a:srgbClr val="000000"/>
                </a:solidFill>
                <a:latin typeface="Arial" panose="020B0604020202020204" pitchFamily="34" charset="0"/>
                <a:cs typeface="Tahoma" panose="020B0604030504040204" pitchFamily="34" charset="0"/>
              </a:rPr>
            </a:fld>
            <a:endParaRPr lang="en-US" altLang="zh-CN" sz="1000">
              <a:solidFill>
                <a:srgbClr val="000000"/>
              </a:solidFill>
              <a:latin typeface="Arial" panose="020B0604020202020204" pitchFamily="34" charset="0"/>
              <a:cs typeface="Tahoma" panose="020B0604030504040204" pitchFamily="34" charset="0"/>
            </a:endParaRPr>
          </a:p>
        </p:txBody>
      </p:sp>
      <p:graphicFrame>
        <p:nvGraphicFramePr>
          <p:cNvPr id="93189" name="对象 2"/>
          <p:cNvGraphicFramePr>
            <a:graphicFrameLocks noChangeAspect="1"/>
          </p:cNvGraphicFramePr>
          <p:nvPr/>
        </p:nvGraphicFramePr>
        <p:xfrm>
          <a:off x="1935163" y="1517650"/>
          <a:ext cx="2138362" cy="503238"/>
        </p:xfrm>
        <a:graphic>
          <a:graphicData uri="http://schemas.openxmlformats.org/presentationml/2006/ole">
            <mc:AlternateContent xmlns:mc="http://schemas.openxmlformats.org/markup-compatibility/2006">
              <mc:Choice xmlns:v="urn:schemas-microsoft-com:vml" Requires="v">
                <p:oleObj spid="_x0000_s34154" name="公式" r:id="rId1" imgW="20726400" imgH="4876800" progId="">
                  <p:embed/>
                </p:oleObj>
              </mc:Choice>
              <mc:Fallback>
                <p:oleObj name="公式" r:id="rId1" imgW="20726400" imgH="4876800" progId="">
                  <p:embed/>
                  <p:pic>
                    <p:nvPicPr>
                      <p:cNvPr id="0" name="Picture 2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163" y="1517650"/>
                        <a:ext cx="2138362"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p:cNvGraphicFramePr>
            <a:graphicFrameLocks noChangeAspect="1"/>
          </p:cNvGraphicFramePr>
          <p:nvPr/>
        </p:nvGraphicFramePr>
        <p:xfrm>
          <a:off x="4519613" y="1517650"/>
          <a:ext cx="1354137" cy="503238"/>
        </p:xfrm>
        <a:graphic>
          <a:graphicData uri="http://schemas.openxmlformats.org/presentationml/2006/ole">
            <mc:AlternateContent xmlns:mc="http://schemas.openxmlformats.org/markup-compatibility/2006">
              <mc:Choice xmlns:v="urn:schemas-microsoft-com:vml" Requires="v">
                <p:oleObj spid="_x0000_s34155" name="公式" r:id="rId3" imgW="13106400" imgH="4876800" progId="">
                  <p:embed/>
                </p:oleObj>
              </mc:Choice>
              <mc:Fallback>
                <p:oleObj name="公式" r:id="rId3" imgW="13106400" imgH="4876800" progId="">
                  <p:embed/>
                  <p:pic>
                    <p:nvPicPr>
                      <p:cNvPr id="0" name="Picture 2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9613" y="1517650"/>
                        <a:ext cx="135413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nvGraphicFramePr>
        <p:xfrm>
          <a:off x="2338388" y="2225675"/>
          <a:ext cx="3302000" cy="1036638"/>
        </p:xfrm>
        <a:graphic>
          <a:graphicData uri="http://schemas.openxmlformats.org/presentationml/2006/ole">
            <mc:AlternateContent xmlns:mc="http://schemas.openxmlformats.org/markup-compatibility/2006">
              <mc:Choice xmlns:v="urn:schemas-microsoft-com:vml" Requires="v">
                <p:oleObj spid="_x0000_s34156" name="公式" r:id="rId5" imgW="32004000" imgH="10058400" progId="">
                  <p:embed/>
                </p:oleObj>
              </mc:Choice>
              <mc:Fallback>
                <p:oleObj name="公式" r:id="rId5" imgW="32004000" imgH="10058400" progId="">
                  <p:embed/>
                  <p:pic>
                    <p:nvPicPr>
                      <p:cNvPr id="0" name="Picture 2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8388" y="2225675"/>
                        <a:ext cx="3302000" cy="1036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p:cNvGraphicFramePr>
            <a:graphicFrameLocks noChangeAspect="1"/>
          </p:cNvGraphicFramePr>
          <p:nvPr/>
        </p:nvGraphicFramePr>
        <p:xfrm>
          <a:off x="5640388" y="2225675"/>
          <a:ext cx="2798762" cy="973138"/>
        </p:xfrm>
        <a:graphic>
          <a:graphicData uri="http://schemas.openxmlformats.org/presentationml/2006/ole">
            <mc:AlternateContent xmlns:mc="http://schemas.openxmlformats.org/markup-compatibility/2006">
              <mc:Choice xmlns:v="urn:schemas-microsoft-com:vml" Requires="v">
                <p:oleObj spid="_x0000_s34157" name="公式" r:id="rId7" imgW="27127200" imgH="9448800" progId="">
                  <p:embed/>
                </p:oleObj>
              </mc:Choice>
              <mc:Fallback>
                <p:oleObj name="公式" r:id="rId7" imgW="27127200" imgH="9448800" progId="">
                  <p:embed/>
                  <p:pic>
                    <p:nvPicPr>
                      <p:cNvPr id="0" name="Picture 3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40388" y="2225675"/>
                        <a:ext cx="2798762"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p:cNvGraphicFramePr>
            <a:graphicFrameLocks noChangeAspect="1"/>
          </p:cNvGraphicFramePr>
          <p:nvPr/>
        </p:nvGraphicFramePr>
        <p:xfrm>
          <a:off x="2590852" y="3405843"/>
          <a:ext cx="1635125" cy="501650"/>
        </p:xfrm>
        <a:graphic>
          <a:graphicData uri="http://schemas.openxmlformats.org/presentationml/2006/ole">
            <mc:AlternateContent xmlns:mc="http://schemas.openxmlformats.org/markup-compatibility/2006">
              <mc:Choice xmlns:v="urn:schemas-microsoft-com:vml" Requires="v">
                <p:oleObj spid="_x0000_s34158" name="公式" r:id="rId9" imgW="15849600" imgH="4876800" progId="">
                  <p:embed/>
                </p:oleObj>
              </mc:Choice>
              <mc:Fallback>
                <p:oleObj name="公式" r:id="rId9" imgW="15849600" imgH="4876800" progId="">
                  <p:embed/>
                  <p:pic>
                    <p:nvPicPr>
                      <p:cNvPr id="0" name="Picture 3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52" y="3405843"/>
                        <a:ext cx="1635125"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755576" y="5517232"/>
            <a:ext cx="208823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3" name="Rectangle 2"/>
              <p:cNvSpPr txBox="1">
                <a:spLocks noChangeArrowheads="1"/>
              </p:cNvSpPr>
              <p:nvPr/>
            </p:nvSpPr>
            <p:spPr bwMode="auto">
              <a:xfrm>
                <a:off x="441325" y="2511425"/>
                <a:ext cx="8193088"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spcBef>
                    <a:spcPct val="0"/>
                  </a:spcBef>
                </a:pPr>
                <a:r>
                  <a:rPr lang="zh-CN" altLang="en-US" sz="2800" dirty="0"/>
                  <a:t>电子</a:t>
                </a:r>
                <a:endParaRPr lang="en-US" altLang="zh-CN" sz="2800" dirty="0"/>
              </a:p>
              <a:p>
                <a:pPr eaLnBrk="1" hangingPunct="1">
                  <a:spcBef>
                    <a:spcPct val="0"/>
                  </a:spcBef>
                </a:pPr>
                <a:endParaRPr lang="en-US" altLang="zh-CN" sz="2800" dirty="0"/>
              </a:p>
              <a:p>
                <a:pPr eaLnBrk="1" hangingPunct="1">
                  <a:spcBef>
                    <a:spcPct val="0"/>
                  </a:spcBef>
                </a:pPr>
                <a:r>
                  <a:rPr lang="zh-CN" altLang="en-US" sz="2800" dirty="0"/>
                  <a:t>格波波长：                    原子间距 </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i="1" smtClean="0">
                            <a:latin typeface="Cambria Math" panose="02040503050406030204" pitchFamily="18" charset="0"/>
                          </a:rPr>
                          <m:t>10</m:t>
                        </m:r>
                      </m:e>
                      <m:sup>
                        <m:r>
                          <a:rPr lang="en-US" altLang="zh-CN" sz="2800" i="1" smtClean="0">
                            <a:latin typeface="Cambria Math" panose="02040503050406030204" pitchFamily="18" charset="0"/>
                          </a:rPr>
                          <m:t>−</m:t>
                        </m:r>
                        <m:r>
                          <a:rPr lang="en-US" altLang="zh-CN" sz="2800" i="1" smtClean="0">
                            <a:latin typeface="Cambria Math" panose="02040503050406030204" pitchFamily="18" charset="0"/>
                          </a:rPr>
                          <m:t>10</m:t>
                        </m:r>
                      </m:sup>
                    </m:sSup>
                    <m:r>
                      <a:rPr lang="en-US" altLang="zh-CN" sz="2800" i="1" smtClean="0">
                        <a:latin typeface="Cambria Math" panose="02040503050406030204" pitchFamily="18" charset="0"/>
                      </a:rPr>
                      <m:t> </m:t>
                    </m:r>
                    <m:r>
                      <a:rPr lang="en-US" altLang="zh-CN" sz="2800" i="1" smtClean="0">
                        <a:latin typeface="Cambria Math" panose="02040503050406030204" pitchFamily="18" charset="0"/>
                      </a:rPr>
                      <m:t>𝑚</m:t>
                    </m:r>
                  </m:oMath>
                </a14:m>
                <a:r>
                  <a:rPr lang="en-US" altLang="zh-CN" sz="2800" dirty="0"/>
                  <a:t> </a:t>
                </a:r>
                <a:endParaRPr lang="en-US" altLang="zh-CN" sz="2800" dirty="0"/>
              </a:p>
              <a:p>
                <a:pPr eaLnBrk="1" hangingPunct="1">
                  <a:spcBef>
                    <a:spcPct val="0"/>
                  </a:spcBef>
                </a:pPr>
                <a:endParaRPr lang="en-US" altLang="zh-CN" sz="2800" dirty="0"/>
              </a:p>
              <a:p>
                <a:pPr eaLnBrk="1" hangingPunct="1">
                  <a:spcBef>
                    <a:spcPct val="0"/>
                  </a:spcBef>
                </a:pPr>
                <a:r>
                  <a:rPr lang="zh-CN" altLang="en-US" sz="2800" dirty="0"/>
                  <a:t>波长比原子间距大很多倍的格波，起主要散射作用的是</a:t>
                </a:r>
                <a:r>
                  <a:rPr lang="zh-CN" altLang="en-US" sz="2800" dirty="0">
                    <a:solidFill>
                      <a:srgbClr val="FF0000"/>
                    </a:solidFill>
                  </a:rPr>
                  <a:t>长</a:t>
                </a:r>
                <a:r>
                  <a:rPr lang="zh-CN" altLang="en-US" sz="2800" dirty="0"/>
                  <a:t>波</a:t>
                </a:r>
                <a:endParaRPr lang="en-US" altLang="zh-CN" sz="2800" dirty="0"/>
              </a:p>
              <a:p>
                <a:pPr eaLnBrk="1" hangingPunct="1">
                  <a:spcBef>
                    <a:spcPct val="0"/>
                  </a:spcBef>
                </a:pPr>
                <a:endParaRPr lang="en-US" altLang="zh-CN" sz="2800" dirty="0"/>
              </a:p>
              <a:p>
                <a:pPr eaLnBrk="1" hangingPunct="1">
                  <a:spcBef>
                    <a:spcPct val="0"/>
                  </a:spcBef>
                </a:pPr>
                <a:r>
                  <a:rPr lang="zh-CN" altLang="en-US" sz="2800" dirty="0"/>
                  <a:t>声学波散射：</a:t>
                </a:r>
                <a:r>
                  <a:rPr lang="zh-CN" altLang="en-US" sz="2800" dirty="0">
                    <a:solidFill>
                      <a:srgbClr val="FF0000"/>
                    </a:solidFill>
                  </a:rPr>
                  <a:t>长波长</a:t>
                </a:r>
                <a:endParaRPr lang="en-US" altLang="zh-CN" sz="2800" dirty="0">
                  <a:solidFill>
                    <a:srgbClr val="FF0000"/>
                  </a:solidFill>
                </a:endParaRPr>
              </a:p>
              <a:p>
                <a:pPr eaLnBrk="1" hangingPunct="1">
                  <a:spcBef>
                    <a:spcPct val="0"/>
                  </a:spcBef>
                </a:pPr>
                <a:endParaRPr lang="en-US" altLang="zh-CN" sz="2800" dirty="0">
                  <a:solidFill>
                    <a:srgbClr val="FF0000"/>
                  </a:solidFill>
                </a:endParaRPr>
              </a:p>
              <a:p>
                <a:pPr eaLnBrk="1" hangingPunct="1">
                  <a:spcBef>
                    <a:spcPct val="0"/>
                  </a:spcBef>
                </a:pPr>
                <a:r>
                  <a:rPr lang="zh-CN" altLang="en-US" sz="2800" dirty="0"/>
                  <a:t>长声学波中，纵波在散射中起主要作用。</a:t>
                </a:r>
                <a:endParaRPr lang="en-US" altLang="zh-CN" sz="2800" dirty="0">
                  <a:solidFill>
                    <a:srgbClr val="FF0000"/>
                  </a:solidFill>
                </a:endParaRPr>
              </a:p>
              <a:p>
                <a:pPr eaLnBrk="1" hangingPunct="1">
                  <a:spcBef>
                    <a:spcPct val="0"/>
                  </a:spcBef>
                </a:pPr>
                <a:endParaRPr lang="en-US" altLang="zh-CN" sz="2800" dirty="0"/>
              </a:p>
              <a:p>
                <a:pPr eaLnBrk="1" hangingPunct="1">
                  <a:spcBef>
                    <a:spcPct val="0"/>
                  </a:spcBef>
                </a:pPr>
                <a:endParaRPr lang="zh-CN" altLang="en-US" sz="3600" dirty="0"/>
              </a:p>
            </p:txBody>
          </p:sp>
        </mc:Choice>
        <mc:Fallback>
          <p:sp>
            <p:nvSpPr>
              <p:cNvPr id="13" name="Rectangle 2"/>
              <p:cNvSpPr txBox="1">
                <a:spLocks noRot="1" noChangeAspect="1" noMove="1" noResize="1" noEditPoints="1" noAdjustHandles="1" noChangeArrowheads="1" noChangeShapeType="1" noTextEdit="1"/>
              </p:cNvSpPr>
              <p:nvPr/>
            </p:nvSpPr>
            <p:spPr bwMode="auto">
              <a:xfrm>
                <a:off x="441325" y="2511425"/>
                <a:ext cx="8193088" cy="3203575"/>
              </a:xfrm>
              <a:prstGeom prst="rect">
                <a:avLst/>
              </a:prstGeom>
              <a:blipFill rotWithShape="1">
                <a:blip r:embed="rId11"/>
                <a:stretch>
                  <a:fillRect r="4" b="-655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9F5B4C71-7699-4D15-9DC3-C1606A569197}"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
        <p:nvSpPr>
          <p:cNvPr id="95235" name="Rectangle 2"/>
          <p:cNvSpPr>
            <a:spLocks noGrp="1" noChangeArrowheads="1"/>
          </p:cNvSpPr>
          <p:nvPr>
            <p:ph type="body" idx="1"/>
          </p:nvPr>
        </p:nvSpPr>
        <p:spPr>
          <a:xfrm>
            <a:off x="484544" y="3861112"/>
            <a:ext cx="8382000" cy="1319212"/>
          </a:xfrm>
        </p:spPr>
        <p:txBody>
          <a:bodyPr/>
          <a:lstStyle/>
          <a:p>
            <a:pPr eaLnBrk="1" hangingPunct="1">
              <a:spcBef>
                <a:spcPct val="0"/>
              </a:spcBef>
            </a:pPr>
            <a:r>
              <a:rPr lang="zh-CN" altLang="en-US" sz="2800" dirty="0">
                <a:solidFill>
                  <a:srgbClr val="FF0000"/>
                </a:solidFill>
                <a:sym typeface="Wingdings 2" panose="05020102010507070707" pitchFamily="18" charset="2"/>
              </a:rPr>
              <a:t>长纵声学波</a:t>
            </a:r>
            <a:r>
              <a:rPr lang="zh-CN" altLang="en-US" sz="2800" dirty="0">
                <a:sym typeface="Wingdings 2" panose="05020102010507070707" pitchFamily="18" charset="2"/>
              </a:rPr>
              <a:t>。引起原子密度的疏密变化，产生体积变化；</a:t>
            </a:r>
            <a:endParaRPr lang="en-US" altLang="zh-CN" sz="2800" dirty="0">
              <a:sym typeface="Wingdings 2" panose="05020102010507070707" pitchFamily="18" charset="2"/>
            </a:endParaRPr>
          </a:p>
          <a:p>
            <a:pPr eaLnBrk="1" hangingPunct="1">
              <a:spcBef>
                <a:spcPct val="0"/>
              </a:spcBef>
            </a:pPr>
            <a:r>
              <a:rPr lang="zh-CN" altLang="en-US" sz="2800" dirty="0">
                <a:sym typeface="Wingdings 2" panose="05020102010507070707" pitchFamily="18" charset="2"/>
              </a:rPr>
              <a:t>在一个波长范围内，一半压缩，一半膨胀；</a:t>
            </a:r>
            <a:endParaRPr lang="en-US" altLang="zh-CN" sz="2800" dirty="0">
              <a:sym typeface="Wingdings 2" panose="05020102010507070707" pitchFamily="18" charset="2"/>
            </a:endParaRPr>
          </a:p>
          <a:p>
            <a:pPr eaLnBrk="1" hangingPunct="1">
              <a:spcBef>
                <a:spcPct val="0"/>
              </a:spcBef>
            </a:pPr>
            <a:r>
              <a:rPr lang="zh-CN" altLang="en-US" sz="2800" dirty="0">
                <a:sym typeface="Wingdings 2" panose="05020102010507070707" pitchFamily="18" charset="2"/>
              </a:rPr>
              <a:t>原子间距的变化</a:t>
            </a:r>
            <a:r>
              <a:rPr lang="en-US" altLang="zh-CN" sz="2800" dirty="0">
                <a:sym typeface="Wingdings 2" panose="05020102010507070707" pitchFamily="18" charset="2"/>
              </a:rPr>
              <a:t>-</a:t>
            </a:r>
            <a:r>
              <a:rPr lang="zh-CN" altLang="en-US" sz="2800" dirty="0">
                <a:sym typeface="Wingdings 2" panose="05020102010507070707" pitchFamily="18" charset="2"/>
              </a:rPr>
              <a:t>能带的变化。</a:t>
            </a:r>
            <a:endParaRPr lang="zh-CN" altLang="en-US" sz="2800" dirty="0">
              <a:sym typeface="Wingdings 2" panose="05020102010507070707" pitchFamily="18" charset="2"/>
            </a:endParaRPr>
          </a:p>
          <a:p>
            <a:pPr eaLnBrk="1" hangingPunct="1">
              <a:spcBef>
                <a:spcPct val="0"/>
              </a:spcBef>
            </a:pPr>
            <a:endParaRPr lang="zh-CN" altLang="en-US" dirty="0"/>
          </a:p>
        </p:txBody>
      </p:sp>
      <p:sp>
        <p:nvSpPr>
          <p:cNvPr id="95237" name="Rectangle 4"/>
          <p:cNvSpPr>
            <a:spLocks noGrp="1" noRot="1" noChangeArrowheads="1"/>
          </p:cNvSpPr>
          <p:nvPr>
            <p:ph type="title"/>
          </p:nvPr>
        </p:nvSpPr>
        <p:spPr>
          <a:xfrm>
            <a:off x="457200" y="762000"/>
            <a:ext cx="8229600" cy="914400"/>
          </a:xfrm>
          <a:noFill/>
        </p:spPr>
        <p:txBody>
          <a:bodyPr anchor="ctr"/>
          <a:lstStyle/>
          <a:p>
            <a:pPr eaLnBrk="1" hangingPunct="1"/>
            <a:r>
              <a:rPr lang="zh-CN" altLang="en-US" b="1" dirty="0">
                <a:latin typeface="黑体" panose="02010609060101010101" pitchFamily="49" charset="-122"/>
                <a:ea typeface="黑体" panose="02010609060101010101" pitchFamily="49" charset="-122"/>
              </a:rPr>
              <a:t>声学波的散射</a:t>
            </a:r>
            <a:endParaRPr lang="zh-CN" altLang="en-US" b="1" dirty="0">
              <a:latin typeface="黑体" panose="02010609060101010101" pitchFamily="49" charset="-122"/>
              <a:ea typeface="黑体" panose="02010609060101010101" pitchFamily="49" charset="-122"/>
            </a:endParaRPr>
          </a:p>
        </p:txBody>
      </p:sp>
      <p:pic>
        <p:nvPicPr>
          <p:cNvPr id="19"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t="40889" b="22736"/>
          <a:stretch>
            <a:fillRect/>
          </a:stretch>
        </p:blipFill>
        <p:spPr bwMode="auto">
          <a:xfrm>
            <a:off x="742990" y="1989619"/>
            <a:ext cx="7858125" cy="141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9F5B4C71-7699-4D15-9DC3-C1606A569197}"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
        <p:nvSpPr>
          <p:cNvPr id="95236" name="Rectangle 3"/>
          <p:cNvSpPr>
            <a:spLocks noChangeArrowheads="1"/>
          </p:cNvSpPr>
          <p:nvPr/>
        </p:nvSpPr>
        <p:spPr bwMode="auto">
          <a:xfrm>
            <a:off x="762100" y="4545719"/>
            <a:ext cx="79247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457200" indent="-457200" fontAlgn="base">
              <a:spcBef>
                <a:spcPct val="50000"/>
              </a:spcBef>
              <a:spcAft>
                <a:spcPct val="0"/>
              </a:spcAft>
              <a:buFont typeface="Arial" panose="020B0604020202020204" pitchFamily="34" charset="0"/>
              <a:buChar char="•"/>
            </a:pPr>
            <a:r>
              <a:rPr lang="zh-CN" altLang="en-US" sz="2800" b="1" dirty="0">
                <a:solidFill>
                  <a:srgbClr val="FF0000"/>
                </a:solidFill>
                <a:sym typeface="Wingdings 2" panose="05020102010507070707" pitchFamily="18" charset="2"/>
              </a:rPr>
              <a:t>原子距离越远，禁带宽度越小。</a:t>
            </a:r>
            <a:endParaRPr lang="en-US" altLang="zh-CN" sz="2800" b="1" dirty="0">
              <a:solidFill>
                <a:srgbClr val="FF0000"/>
              </a:solidFill>
              <a:sym typeface="Wingdings 2" panose="05020102010507070707" pitchFamily="18" charset="2"/>
            </a:endParaRPr>
          </a:p>
          <a:p>
            <a:pPr marL="457200" indent="-457200" fontAlgn="base">
              <a:spcBef>
                <a:spcPct val="50000"/>
              </a:spcBef>
              <a:spcAft>
                <a:spcPct val="0"/>
              </a:spcAft>
              <a:buFont typeface="Arial" panose="020B0604020202020204" pitchFamily="34" charset="0"/>
              <a:buChar char="•"/>
            </a:pPr>
            <a:r>
              <a:rPr lang="zh-CN" altLang="en-US" sz="2800" b="1" dirty="0">
                <a:solidFill>
                  <a:srgbClr val="000033"/>
                </a:solidFill>
                <a:sym typeface="Wingdings 2" panose="05020102010507070707" pitchFamily="18" charset="2"/>
              </a:rPr>
              <a:t>因而膨胀的疏处禁带宽度减小，压缩的密处禁带宽度增大。</a:t>
            </a:r>
            <a:endParaRPr lang="zh-CN" altLang="en-US" sz="2800" b="1" dirty="0">
              <a:solidFill>
                <a:srgbClr val="000033"/>
              </a:solidFill>
              <a:sym typeface="Wingdings 2" panose="05020102010507070707" pitchFamily="18" charset="2"/>
            </a:endParaRPr>
          </a:p>
        </p:txBody>
      </p:sp>
      <p:sp>
        <p:nvSpPr>
          <p:cNvPr id="95237" name="Rectangle 4"/>
          <p:cNvSpPr>
            <a:spLocks noGrp="1" noRot="1" noChangeArrowheads="1"/>
          </p:cNvSpPr>
          <p:nvPr>
            <p:ph type="title"/>
          </p:nvPr>
        </p:nvSpPr>
        <p:spPr>
          <a:xfrm>
            <a:off x="457200" y="762000"/>
            <a:ext cx="8229600" cy="914400"/>
          </a:xfrm>
          <a:noFill/>
        </p:spPr>
        <p:txBody>
          <a:bodyPr anchor="ctr"/>
          <a:lstStyle/>
          <a:p>
            <a:pPr eaLnBrk="1" hangingPunct="1"/>
            <a:r>
              <a:rPr lang="zh-CN" altLang="en-US" b="1" dirty="0">
                <a:latin typeface="黑体" panose="02010609060101010101" pitchFamily="49" charset="-122"/>
                <a:ea typeface="黑体" panose="02010609060101010101" pitchFamily="49" charset="-122"/>
              </a:rPr>
              <a:t>声学波的散射</a:t>
            </a:r>
            <a:endParaRPr lang="zh-CN" altLang="en-US" b="1" dirty="0">
              <a:latin typeface="黑体" panose="02010609060101010101" pitchFamily="49" charset="-122"/>
              <a:ea typeface="黑体" panose="02010609060101010101" pitchFamily="49" charset="-122"/>
            </a:endParaRPr>
          </a:p>
        </p:txBody>
      </p:sp>
      <p:grpSp>
        <p:nvGrpSpPr>
          <p:cNvPr id="95238" name="Group 5"/>
          <p:cNvGrpSpPr/>
          <p:nvPr/>
        </p:nvGrpSpPr>
        <p:grpSpPr bwMode="auto">
          <a:xfrm>
            <a:off x="838298" y="2083342"/>
            <a:ext cx="3973512" cy="2133600"/>
            <a:chOff x="0" y="0"/>
            <a:chExt cx="2503" cy="1344"/>
          </a:xfrm>
        </p:grpSpPr>
        <p:sp>
          <p:nvSpPr>
            <p:cNvPr id="95239" name="Line 6"/>
            <p:cNvSpPr>
              <a:spLocks noChangeShapeType="1"/>
            </p:cNvSpPr>
            <p:nvPr/>
          </p:nvSpPr>
          <p:spPr bwMode="auto">
            <a:xfrm>
              <a:off x="375" y="148"/>
              <a:ext cx="2037" cy="0"/>
            </a:xfrm>
            <a:prstGeom prst="line">
              <a:avLst/>
            </a:prstGeom>
            <a:noFill/>
            <a:ln w="28575">
              <a:solidFill>
                <a:schemeClr val="tx2"/>
              </a:solidFill>
              <a:prstDash val="dash"/>
              <a:rou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a:solidFill>
                  <a:srgbClr val="000033"/>
                </a:solidFill>
              </a:endParaRPr>
            </a:p>
          </p:txBody>
        </p:sp>
        <p:sp>
          <p:nvSpPr>
            <p:cNvPr id="95240" name="Line 7"/>
            <p:cNvSpPr>
              <a:spLocks noChangeShapeType="1"/>
            </p:cNvSpPr>
            <p:nvPr/>
          </p:nvSpPr>
          <p:spPr bwMode="auto">
            <a:xfrm>
              <a:off x="405" y="691"/>
              <a:ext cx="2098" cy="0"/>
            </a:xfrm>
            <a:prstGeom prst="line">
              <a:avLst/>
            </a:prstGeom>
            <a:noFill/>
            <a:ln w="38100">
              <a:solidFill>
                <a:schemeClr val="tx1"/>
              </a:solidFill>
              <a:prstDash val="dash"/>
              <a:rou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a:solidFill>
                  <a:srgbClr val="000033"/>
                </a:solidFill>
              </a:endParaRPr>
            </a:p>
          </p:txBody>
        </p:sp>
        <p:sp>
          <p:nvSpPr>
            <p:cNvPr id="95241" name="未知"/>
            <p:cNvSpPr/>
            <p:nvPr/>
          </p:nvSpPr>
          <p:spPr bwMode="auto">
            <a:xfrm>
              <a:off x="496" y="25"/>
              <a:ext cx="1886" cy="251"/>
            </a:xfrm>
            <a:custGeom>
              <a:avLst/>
              <a:gdLst>
                <a:gd name="T0" fmla="*/ 0 w 2976"/>
                <a:gd name="T1" fmla="*/ 0 h 488"/>
                <a:gd name="T2" fmla="*/ 63 w 2976"/>
                <a:gd name="T3" fmla="*/ 15 h 488"/>
                <a:gd name="T4" fmla="*/ 148 w 2976"/>
                <a:gd name="T5" fmla="*/ 2 h 488"/>
                <a:gd name="T6" fmla="*/ 235 w 2976"/>
                <a:gd name="T7" fmla="*/ 17 h 488"/>
                <a:gd name="T8" fmla="*/ 304 w 2976"/>
                <a:gd name="T9" fmla="*/ 0 h 488"/>
                <a:gd name="T10" fmla="*/ 0 60000 65536"/>
                <a:gd name="T11" fmla="*/ 0 60000 65536"/>
                <a:gd name="T12" fmla="*/ 0 60000 65536"/>
                <a:gd name="T13" fmla="*/ 0 60000 65536"/>
                <a:gd name="T14" fmla="*/ 0 60000 65536"/>
                <a:gd name="T15" fmla="*/ 0 w 2976"/>
                <a:gd name="T16" fmla="*/ 0 h 488"/>
                <a:gd name="T17" fmla="*/ 2976 w 2976"/>
                <a:gd name="T18" fmla="*/ 488 h 488"/>
              </a:gdLst>
              <a:ahLst/>
              <a:cxnLst>
                <a:cxn ang="T10">
                  <a:pos x="T0" y="T1"/>
                </a:cxn>
                <a:cxn ang="T11">
                  <a:pos x="T2" y="T3"/>
                </a:cxn>
                <a:cxn ang="T12">
                  <a:pos x="T4" y="T5"/>
                </a:cxn>
                <a:cxn ang="T13">
                  <a:pos x="T6" y="T7"/>
                </a:cxn>
                <a:cxn ang="T14">
                  <a:pos x="T8" y="T9"/>
                </a:cxn>
              </a:cxnLst>
              <a:rect l="T15" t="T16" r="T17" b="T18"/>
              <a:pathLst>
                <a:path w="2976" h="488">
                  <a:moveTo>
                    <a:pt x="0" y="0"/>
                  </a:moveTo>
                  <a:cubicBezTo>
                    <a:pt x="192" y="212"/>
                    <a:pt x="384" y="424"/>
                    <a:pt x="624" y="432"/>
                  </a:cubicBezTo>
                  <a:cubicBezTo>
                    <a:pt x="864" y="440"/>
                    <a:pt x="1160" y="40"/>
                    <a:pt x="1440" y="48"/>
                  </a:cubicBezTo>
                  <a:cubicBezTo>
                    <a:pt x="1720" y="56"/>
                    <a:pt x="2048" y="488"/>
                    <a:pt x="2304" y="480"/>
                  </a:cubicBezTo>
                  <a:cubicBezTo>
                    <a:pt x="2560" y="472"/>
                    <a:pt x="2768" y="236"/>
                    <a:pt x="2976" y="0"/>
                  </a:cubicBez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a:solidFill>
                  <a:srgbClr val="000033"/>
                </a:solidFill>
              </a:endParaRPr>
            </a:p>
          </p:txBody>
        </p:sp>
        <p:sp>
          <p:nvSpPr>
            <p:cNvPr id="95242" name="未知"/>
            <p:cNvSpPr/>
            <p:nvPr/>
          </p:nvSpPr>
          <p:spPr bwMode="auto">
            <a:xfrm>
              <a:off x="436" y="518"/>
              <a:ext cx="1946" cy="329"/>
            </a:xfrm>
            <a:custGeom>
              <a:avLst/>
              <a:gdLst>
                <a:gd name="T0" fmla="*/ 0 w 3072"/>
                <a:gd name="T1" fmla="*/ 20 h 640"/>
                <a:gd name="T2" fmla="*/ 73 w 3072"/>
                <a:gd name="T3" fmla="*/ 1 h 640"/>
                <a:gd name="T4" fmla="*/ 177 w 3072"/>
                <a:gd name="T5" fmla="*/ 23 h 640"/>
                <a:gd name="T6" fmla="*/ 250 w 3072"/>
                <a:gd name="T7" fmla="*/ 1 h 640"/>
                <a:gd name="T8" fmla="*/ 314 w 3072"/>
                <a:gd name="T9" fmla="*/ 21 h 640"/>
                <a:gd name="T10" fmla="*/ 0 60000 65536"/>
                <a:gd name="T11" fmla="*/ 0 60000 65536"/>
                <a:gd name="T12" fmla="*/ 0 60000 65536"/>
                <a:gd name="T13" fmla="*/ 0 60000 65536"/>
                <a:gd name="T14" fmla="*/ 0 60000 65536"/>
                <a:gd name="T15" fmla="*/ 0 w 3072"/>
                <a:gd name="T16" fmla="*/ 0 h 640"/>
                <a:gd name="T17" fmla="*/ 3072 w 3072"/>
                <a:gd name="T18" fmla="*/ 640 h 640"/>
              </a:gdLst>
              <a:ahLst/>
              <a:cxnLst>
                <a:cxn ang="T10">
                  <a:pos x="T0" y="T1"/>
                </a:cxn>
                <a:cxn ang="T11">
                  <a:pos x="T2" y="T3"/>
                </a:cxn>
                <a:cxn ang="T12">
                  <a:pos x="T4" y="T5"/>
                </a:cxn>
                <a:cxn ang="T13">
                  <a:pos x="T6" y="T7"/>
                </a:cxn>
                <a:cxn ang="T14">
                  <a:pos x="T8" y="T9"/>
                </a:cxn>
              </a:cxnLst>
              <a:rect l="T15" t="T16" r="T17" b="T18"/>
              <a:pathLst>
                <a:path w="3072" h="640">
                  <a:moveTo>
                    <a:pt x="0" y="544"/>
                  </a:moveTo>
                  <a:cubicBezTo>
                    <a:pt x="216" y="272"/>
                    <a:pt x="432" y="0"/>
                    <a:pt x="720" y="16"/>
                  </a:cubicBezTo>
                  <a:cubicBezTo>
                    <a:pt x="1008" y="32"/>
                    <a:pt x="1440" y="640"/>
                    <a:pt x="1728" y="640"/>
                  </a:cubicBezTo>
                  <a:cubicBezTo>
                    <a:pt x="2016" y="640"/>
                    <a:pt x="2224" y="24"/>
                    <a:pt x="2448" y="16"/>
                  </a:cubicBezTo>
                  <a:cubicBezTo>
                    <a:pt x="2672" y="8"/>
                    <a:pt x="2872" y="300"/>
                    <a:pt x="3072" y="592"/>
                  </a:cubicBez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lstStyle/>
            <a:p>
              <a:pPr eaLnBrk="0" fontAlgn="base" hangingPunct="0">
                <a:spcBef>
                  <a:spcPct val="0"/>
                </a:spcBef>
                <a:spcAft>
                  <a:spcPct val="0"/>
                </a:spcAft>
              </a:pPr>
              <a:endParaRPr lang="zh-CN" altLang="en-US">
                <a:solidFill>
                  <a:srgbClr val="000033"/>
                </a:solidFill>
              </a:endParaRPr>
            </a:p>
          </p:txBody>
        </p:sp>
        <p:sp>
          <p:nvSpPr>
            <p:cNvPr id="95243" name="Text Box 10"/>
            <p:cNvSpPr txBox="1">
              <a:spLocks noChangeArrowheads="1"/>
            </p:cNvSpPr>
            <p:nvPr/>
          </p:nvSpPr>
          <p:spPr bwMode="auto">
            <a:xfrm>
              <a:off x="18" y="0"/>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400">
                  <a:solidFill>
                    <a:srgbClr val="000033"/>
                  </a:solidFill>
                  <a:cs typeface="Times New Roman" panose="02020603050405020304" pitchFamily="18" charset="0"/>
                </a:rPr>
                <a:t>Ec</a:t>
              </a:r>
              <a:endParaRPr lang="en-US" altLang="zh-CN" sz="2400">
                <a:solidFill>
                  <a:srgbClr val="000033"/>
                </a:solidFill>
              </a:endParaRPr>
            </a:p>
          </p:txBody>
        </p:sp>
        <p:sp>
          <p:nvSpPr>
            <p:cNvPr id="95244" name="Text Box 11"/>
            <p:cNvSpPr txBox="1">
              <a:spLocks noChangeArrowheads="1"/>
            </p:cNvSpPr>
            <p:nvPr/>
          </p:nvSpPr>
          <p:spPr bwMode="auto">
            <a:xfrm>
              <a:off x="0" y="528"/>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sz="2400">
                  <a:solidFill>
                    <a:srgbClr val="000033"/>
                  </a:solidFill>
                  <a:cs typeface="Times New Roman" panose="02020603050405020304" pitchFamily="18" charset="0"/>
                </a:rPr>
                <a:t>Ev</a:t>
              </a:r>
              <a:endParaRPr lang="en-US" altLang="zh-CN" sz="2400">
                <a:solidFill>
                  <a:srgbClr val="000033"/>
                </a:solidFill>
              </a:endParaRPr>
            </a:p>
          </p:txBody>
        </p:sp>
        <p:sp>
          <p:nvSpPr>
            <p:cNvPr id="95245" name="Line 12"/>
            <p:cNvSpPr>
              <a:spLocks noChangeShapeType="1"/>
            </p:cNvSpPr>
            <p:nvPr/>
          </p:nvSpPr>
          <p:spPr bwMode="auto">
            <a:xfrm>
              <a:off x="436" y="148"/>
              <a:ext cx="0" cy="543"/>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a:solidFill>
                  <a:srgbClr val="000033"/>
                </a:solidFill>
              </a:endParaRPr>
            </a:p>
          </p:txBody>
        </p:sp>
        <p:sp>
          <p:nvSpPr>
            <p:cNvPr id="95246" name="Text Box 13"/>
            <p:cNvSpPr txBox="1">
              <a:spLocks noChangeArrowheads="1"/>
            </p:cNvSpPr>
            <p:nvPr/>
          </p:nvSpPr>
          <p:spPr bwMode="auto">
            <a:xfrm>
              <a:off x="144" y="28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pPr>
              <a:r>
                <a:rPr lang="en-US" altLang="zh-CN">
                  <a:solidFill>
                    <a:srgbClr val="000033"/>
                  </a:solidFill>
                  <a:latin typeface="Arial" panose="020B0604020202020204" pitchFamily="34" charset="0"/>
                </a:rPr>
                <a:t>E</a:t>
              </a:r>
              <a:r>
                <a:rPr lang="en-US" altLang="zh-CN" baseline="-25000">
                  <a:solidFill>
                    <a:srgbClr val="000033"/>
                  </a:solidFill>
                  <a:latin typeface="Arial" panose="020B0604020202020204" pitchFamily="34" charset="0"/>
                </a:rPr>
                <a:t>g</a:t>
              </a:r>
              <a:endParaRPr lang="en-US" altLang="zh-CN">
                <a:solidFill>
                  <a:srgbClr val="000033"/>
                </a:solidFill>
                <a:latin typeface="Arial" panose="020B0604020202020204" pitchFamily="34" charset="0"/>
              </a:endParaRPr>
            </a:p>
          </p:txBody>
        </p:sp>
        <p:sp>
          <p:nvSpPr>
            <p:cNvPr id="95247" name="Line 14"/>
            <p:cNvSpPr>
              <a:spLocks noChangeShapeType="1"/>
            </p:cNvSpPr>
            <p:nvPr/>
          </p:nvSpPr>
          <p:spPr bwMode="auto">
            <a:xfrm>
              <a:off x="892" y="247"/>
              <a:ext cx="0" cy="27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a:solidFill>
                  <a:srgbClr val="000033"/>
                </a:solidFill>
              </a:endParaRPr>
            </a:p>
          </p:txBody>
        </p:sp>
        <p:sp>
          <p:nvSpPr>
            <p:cNvPr id="95248" name="Line 15"/>
            <p:cNvSpPr>
              <a:spLocks noChangeShapeType="1"/>
            </p:cNvSpPr>
            <p:nvPr/>
          </p:nvSpPr>
          <p:spPr bwMode="auto">
            <a:xfrm>
              <a:off x="1439" y="50"/>
              <a:ext cx="0" cy="76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a:solidFill>
                  <a:srgbClr val="000033"/>
                </a:solidFill>
              </a:endParaRPr>
            </a:p>
          </p:txBody>
        </p:sp>
        <p:graphicFrame>
          <p:nvGraphicFramePr>
            <p:cNvPr id="95249" name="Object 16"/>
            <p:cNvGraphicFramePr>
              <a:graphicFrameLocks noChangeAspect="1"/>
            </p:cNvGraphicFramePr>
            <p:nvPr/>
          </p:nvGraphicFramePr>
          <p:xfrm>
            <a:off x="983" y="1012"/>
            <a:ext cx="943" cy="332"/>
          </p:xfrm>
          <a:graphic>
            <a:graphicData uri="http://schemas.openxmlformats.org/presentationml/2006/ole">
              <mc:AlternateContent xmlns:mc="http://schemas.openxmlformats.org/markup-compatibility/2006">
                <mc:Choice xmlns:v="urn:schemas-microsoft-com:vml" Requires="v">
                  <p:oleObj spid="_x0000_s34888" name="" r:id="rId1" imgW="14020800" imgH="6096000" progId="">
                    <p:embed/>
                  </p:oleObj>
                </mc:Choice>
                <mc:Fallback>
                  <p:oleObj name="" r:id="rId1" imgW="14020800" imgH="6096000" progId="">
                    <p:embed/>
                    <p:pic>
                      <p:nvPicPr>
                        <p:cNvPr id="0" name="Picture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 y="1012"/>
                          <a:ext cx="943" cy="332"/>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95250" name="Line 17"/>
            <p:cNvSpPr>
              <a:spLocks noChangeShapeType="1"/>
            </p:cNvSpPr>
            <p:nvPr/>
          </p:nvSpPr>
          <p:spPr bwMode="auto">
            <a:xfrm flipV="1">
              <a:off x="1591" y="1086"/>
              <a:ext cx="274" cy="197"/>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zh-CN" altLang="en-US">
                <a:solidFill>
                  <a:srgbClr val="000033"/>
                </a:solidFill>
              </a:endParaRPr>
            </a:p>
          </p:txBody>
        </p:sp>
      </p:grpSp>
      <mc:AlternateContent xmlns:mc="http://schemas.openxmlformats.org/markup-compatibility/2006">
        <mc:Choice xmlns:a14="http://schemas.microsoft.com/office/drawing/2010/main" Requires="a14">
          <p:sp>
            <p:nvSpPr>
              <p:cNvPr id="2" name="文本框 1"/>
              <p:cNvSpPr txBox="1"/>
              <p:nvPr/>
            </p:nvSpPr>
            <p:spPr>
              <a:xfrm>
                <a:off x="5410030" y="2201177"/>
                <a:ext cx="3120983" cy="803361"/>
              </a:xfrm>
              <a:prstGeom prst="rect">
                <a:avLst/>
              </a:prstGeom>
              <a:noFill/>
            </p:spPr>
            <p:txBody>
              <a:bodyPr wrap="none" lIns="0" tIns="0" rIns="0" bIns="0"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33"/>
                              </a:solidFill>
                              <a:latin typeface="Cambria Math" panose="02040503050406030204" pitchFamily="18" charset="0"/>
                            </a:rPr>
                          </m:ctrlPr>
                        </m:sSubPr>
                        <m:e>
                          <m:r>
                            <a:rPr lang="en-US" altLang="zh-CN" sz="2400" i="1" smtClean="0">
                              <a:solidFill>
                                <a:srgbClr val="000033"/>
                              </a:solidFill>
                              <a:latin typeface="Cambria Math" panose="02040503050406030204" pitchFamily="18" charset="0"/>
                            </a:rPr>
                            <m:t>𝐸</m:t>
                          </m:r>
                        </m:e>
                        <m:sub>
                          <m:r>
                            <a:rPr lang="en-US" altLang="zh-CN" sz="2400" i="1" smtClean="0">
                              <a:solidFill>
                                <a:srgbClr val="000033"/>
                              </a:solidFill>
                              <a:latin typeface="Cambria Math" panose="02040503050406030204" pitchFamily="18" charset="0"/>
                            </a:rPr>
                            <m:t>𝑔</m:t>
                          </m:r>
                        </m:sub>
                      </m:sSub>
                      <m:d>
                        <m:dPr>
                          <m:ctrlPr>
                            <a:rPr lang="en-US" altLang="zh-CN" sz="2400" i="1" smtClean="0">
                              <a:solidFill>
                                <a:srgbClr val="000033"/>
                              </a:solidFill>
                              <a:latin typeface="Cambria Math" panose="02040503050406030204" pitchFamily="18" charset="0"/>
                            </a:rPr>
                          </m:ctrlPr>
                        </m:dPr>
                        <m:e>
                          <m:r>
                            <a:rPr lang="en-US" altLang="zh-CN" sz="2400" i="1" smtClean="0">
                              <a:solidFill>
                                <a:srgbClr val="000033"/>
                              </a:solidFill>
                              <a:latin typeface="Cambria Math" panose="02040503050406030204" pitchFamily="18" charset="0"/>
                            </a:rPr>
                            <m:t>𝑇</m:t>
                          </m:r>
                        </m:e>
                      </m:d>
                      <m:r>
                        <a:rPr lang="en-US" altLang="zh-CN" sz="2400" i="1" smtClean="0">
                          <a:solidFill>
                            <a:srgbClr val="000033"/>
                          </a:solidFill>
                          <a:latin typeface="Cambria Math" panose="02040503050406030204" pitchFamily="18" charset="0"/>
                        </a:rPr>
                        <m:t>=</m:t>
                      </m:r>
                      <m:sSub>
                        <m:sSubPr>
                          <m:ctrlPr>
                            <a:rPr lang="en-US" altLang="zh-CN" sz="2400" i="1">
                              <a:solidFill>
                                <a:srgbClr val="000033"/>
                              </a:solidFill>
                              <a:latin typeface="Cambria Math" panose="02040503050406030204" pitchFamily="18" charset="0"/>
                            </a:rPr>
                          </m:ctrlPr>
                        </m:sSubPr>
                        <m:e>
                          <m:r>
                            <a:rPr lang="en-US" altLang="zh-CN" sz="2400" i="1">
                              <a:solidFill>
                                <a:srgbClr val="000033"/>
                              </a:solidFill>
                              <a:latin typeface="Cambria Math" panose="02040503050406030204" pitchFamily="18" charset="0"/>
                            </a:rPr>
                            <m:t>𝐸</m:t>
                          </m:r>
                        </m:e>
                        <m:sub>
                          <m:r>
                            <a:rPr lang="en-US" altLang="zh-CN" sz="2400" i="1">
                              <a:solidFill>
                                <a:srgbClr val="000033"/>
                              </a:solidFill>
                              <a:latin typeface="Cambria Math" panose="02040503050406030204" pitchFamily="18" charset="0"/>
                            </a:rPr>
                            <m:t>𝑔</m:t>
                          </m:r>
                        </m:sub>
                      </m:sSub>
                      <m:d>
                        <m:dPr>
                          <m:ctrlPr>
                            <a:rPr lang="en-US" altLang="zh-CN" sz="2400" i="1" smtClean="0">
                              <a:solidFill>
                                <a:srgbClr val="000033"/>
                              </a:solidFill>
                              <a:latin typeface="Cambria Math" panose="02040503050406030204" pitchFamily="18" charset="0"/>
                            </a:rPr>
                          </m:ctrlPr>
                        </m:dPr>
                        <m:e>
                          <m:r>
                            <a:rPr lang="en-US" altLang="zh-CN" sz="2400" i="1" smtClean="0">
                              <a:solidFill>
                                <a:srgbClr val="000033"/>
                              </a:solidFill>
                              <a:latin typeface="Cambria Math" panose="02040503050406030204" pitchFamily="18" charset="0"/>
                            </a:rPr>
                            <m:t>0</m:t>
                          </m:r>
                        </m:e>
                      </m:d>
                      <m:r>
                        <a:rPr lang="en-US" altLang="zh-CN" sz="2400" i="1" smtClean="0">
                          <a:solidFill>
                            <a:srgbClr val="000033"/>
                          </a:solidFill>
                          <a:latin typeface="Cambria Math" panose="02040503050406030204" pitchFamily="18" charset="0"/>
                        </a:rPr>
                        <m:t>−</m:t>
                      </m:r>
                      <m:f>
                        <m:fPr>
                          <m:ctrlPr>
                            <a:rPr lang="en-US" altLang="zh-CN" sz="2400" i="1" smtClean="0">
                              <a:solidFill>
                                <a:srgbClr val="000033"/>
                              </a:solidFill>
                              <a:latin typeface="Cambria Math" panose="02040503050406030204" pitchFamily="18" charset="0"/>
                            </a:rPr>
                          </m:ctrlPr>
                        </m:fPr>
                        <m:num>
                          <m:r>
                            <a:rPr lang="zh-CN" altLang="en-US" sz="2400" i="1" smtClean="0">
                              <a:solidFill>
                                <a:srgbClr val="000033"/>
                              </a:solidFill>
                              <a:latin typeface="Cambria Math" panose="02040503050406030204" pitchFamily="18" charset="0"/>
                            </a:rPr>
                            <m:t>𝛼</m:t>
                          </m:r>
                          <m:sSup>
                            <m:sSupPr>
                              <m:ctrlPr>
                                <a:rPr lang="en-US" altLang="zh-CN" sz="2400" i="1" smtClean="0">
                                  <a:solidFill>
                                    <a:srgbClr val="000033"/>
                                  </a:solidFill>
                                  <a:latin typeface="Cambria Math" panose="02040503050406030204" pitchFamily="18" charset="0"/>
                                </a:rPr>
                              </m:ctrlPr>
                            </m:sSupPr>
                            <m:e>
                              <m:r>
                                <a:rPr lang="en-US" altLang="zh-CN" sz="2400" i="1" smtClean="0">
                                  <a:solidFill>
                                    <a:srgbClr val="000033"/>
                                  </a:solidFill>
                                  <a:latin typeface="Cambria Math" panose="02040503050406030204" pitchFamily="18" charset="0"/>
                                </a:rPr>
                                <m:t>𝑇</m:t>
                              </m:r>
                            </m:e>
                            <m:sup>
                              <m:r>
                                <a:rPr lang="en-US" altLang="zh-CN" sz="2400" i="1" smtClean="0">
                                  <a:solidFill>
                                    <a:srgbClr val="000033"/>
                                  </a:solidFill>
                                  <a:latin typeface="Cambria Math" panose="02040503050406030204" pitchFamily="18" charset="0"/>
                                </a:rPr>
                                <m:t>2</m:t>
                              </m:r>
                            </m:sup>
                          </m:sSup>
                        </m:num>
                        <m:den>
                          <m:r>
                            <a:rPr lang="en-US" altLang="zh-CN" sz="2400" i="1" smtClean="0">
                              <a:solidFill>
                                <a:srgbClr val="000033"/>
                              </a:solidFill>
                              <a:latin typeface="Cambria Math" panose="02040503050406030204" pitchFamily="18" charset="0"/>
                            </a:rPr>
                            <m:t>𝑇</m:t>
                          </m:r>
                          <m:r>
                            <a:rPr lang="en-US" altLang="zh-CN" sz="2400" i="1" smtClean="0">
                              <a:solidFill>
                                <a:srgbClr val="000033"/>
                              </a:solidFill>
                              <a:latin typeface="Cambria Math" panose="02040503050406030204" pitchFamily="18" charset="0"/>
                            </a:rPr>
                            <m:t>+</m:t>
                          </m:r>
                          <m:r>
                            <a:rPr lang="zh-CN" altLang="en-US" sz="2400" i="1" smtClean="0">
                              <a:solidFill>
                                <a:srgbClr val="000033"/>
                              </a:solidFill>
                              <a:latin typeface="Cambria Math" panose="02040503050406030204" pitchFamily="18" charset="0"/>
                            </a:rPr>
                            <m:t>𝛽</m:t>
                          </m:r>
                        </m:den>
                      </m:f>
                    </m:oMath>
                  </m:oMathPara>
                </a14:m>
                <a:endParaRPr lang="zh-CN" altLang="en-US" sz="2400" dirty="0">
                  <a:solidFill>
                    <a:srgbClr val="000033"/>
                  </a:solidFill>
                </a:endParaRPr>
              </a:p>
            </p:txBody>
          </p:sp>
        </mc:Choice>
        <mc:Fallback>
          <p:sp>
            <p:nvSpPr>
              <p:cNvPr id="2" name="文本框 1"/>
              <p:cNvSpPr txBox="1">
                <a:spLocks noRot="1" noChangeAspect="1" noMove="1" noResize="1" noEditPoints="1" noAdjustHandles="1" noChangeArrowheads="1" noChangeShapeType="1" noTextEdit="1"/>
              </p:cNvSpPr>
              <p:nvPr/>
            </p:nvSpPr>
            <p:spPr>
              <a:xfrm>
                <a:off x="5410030" y="2201177"/>
                <a:ext cx="3120983" cy="803361"/>
              </a:xfrm>
              <a:prstGeom prst="rect">
                <a:avLst/>
              </a:prstGeom>
              <a:blipFill rotWithShape="1">
                <a:blip r:embed="rId3"/>
                <a:stretch>
                  <a:fillRect l="-15" t="-33" r="-1533" b="44"/>
                </a:stretch>
              </a:blipFill>
            </p:spPr>
            <p:txBody>
              <a:bodyPr/>
              <a:lstStyle/>
              <a:p>
                <a:r>
                  <a:rPr lang="zh-CN" altLang="en-US">
                    <a:noFill/>
                  </a:rPr>
                  <a:t> </a:t>
                </a:r>
              </a:p>
            </p:txBody>
          </p:sp>
        </mc:Fallback>
      </mc:AlternateContent>
      <p:sp>
        <p:nvSpPr>
          <p:cNvPr id="19" name="Rectangle 3"/>
          <p:cNvSpPr>
            <a:spLocks noChangeArrowheads="1"/>
          </p:cNvSpPr>
          <p:nvPr/>
        </p:nvSpPr>
        <p:spPr bwMode="auto">
          <a:xfrm>
            <a:off x="5374597" y="3126811"/>
            <a:ext cx="354068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pPr>
            <a:r>
              <a:rPr lang="zh-CN" altLang="en-US" sz="2400" b="1" dirty="0">
                <a:solidFill>
                  <a:srgbClr val="000033"/>
                </a:solidFill>
                <a:sym typeface="Wingdings 2" panose="05020102010507070707" pitchFamily="18" charset="2"/>
              </a:rPr>
              <a:t>温度升高，晶体膨胀，原子间距增大。</a:t>
            </a:r>
            <a:endParaRPr lang="zh-CN" altLang="en-US" sz="2400" b="1" dirty="0">
              <a:solidFill>
                <a:srgbClr val="000033"/>
              </a:solidFill>
              <a:sym typeface="Wingdings 2" panose="050201020105070707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P spid="2" grpId="0" animBg="1"/>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4"/>
          <p:cNvSpPr>
            <a:spLocks noGrp="1" noRot="1" noChangeArrowheads="1"/>
          </p:cNvSpPr>
          <p:nvPr>
            <p:ph type="title"/>
          </p:nvPr>
        </p:nvSpPr>
        <p:spPr>
          <a:xfrm>
            <a:off x="404813" y="206375"/>
            <a:ext cx="8229600" cy="914400"/>
          </a:xfrm>
          <a:noFill/>
        </p:spPr>
        <p:txBody>
          <a:bodyPr/>
          <a:lstStyle/>
          <a:p>
            <a:pPr algn="l" eaLnBrk="1" hangingPunct="1"/>
            <a:r>
              <a:rPr lang="zh-CN" altLang="en-US" dirty="0">
                <a:latin typeface="黑体" panose="02010609060101010101" pitchFamily="49" charset="-122"/>
                <a:ea typeface="黑体" panose="02010609060101010101" pitchFamily="49" charset="-122"/>
              </a:rPr>
              <a:t>声学波的散射</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57347" name="Rectangle 2"/>
              <p:cNvSpPr>
                <a:spLocks noGrp="1" noChangeArrowheads="1"/>
              </p:cNvSpPr>
              <p:nvPr>
                <p:ph idx="1"/>
              </p:nvPr>
            </p:nvSpPr>
            <p:spPr>
              <a:xfrm>
                <a:off x="381000" y="1160463"/>
                <a:ext cx="8253413" cy="5240337"/>
              </a:xfrm>
            </p:spPr>
            <p:txBody>
              <a:bodyPr/>
              <a:lstStyle/>
              <a:p>
                <a:pPr eaLnBrk="1" hangingPunct="1">
                  <a:spcBef>
                    <a:spcPct val="0"/>
                  </a:spcBef>
                  <a:buSzPct val="70000"/>
                  <a:buFont typeface="Wingdings" panose="05000000000000000000" pitchFamily="2" charset="2"/>
                  <a:buChar char="n"/>
                </a:pPr>
                <a:r>
                  <a:rPr lang="zh-CN" altLang="en-US" sz="2800" dirty="0">
                    <a:solidFill>
                      <a:srgbClr val="FF0000"/>
                    </a:solidFill>
                  </a:rPr>
                  <a:t>长纵声学波</a:t>
                </a:r>
                <a:endParaRPr lang="en-US" altLang="zh-CN" sz="2800" dirty="0">
                  <a:solidFill>
                    <a:srgbClr val="FF0000"/>
                  </a:solidFill>
                </a:endParaRPr>
              </a:p>
              <a:p>
                <a:pPr eaLnBrk="1" hangingPunct="1">
                  <a:spcBef>
                    <a:spcPct val="0"/>
                  </a:spcBef>
                  <a:buSzPct val="70000"/>
                  <a:buFont typeface="Wingdings" panose="05000000000000000000" pitchFamily="2" charset="2"/>
                  <a:buChar char="n"/>
                </a:pPr>
                <a:r>
                  <a:rPr lang="zh-CN" altLang="en-US" sz="2800" dirty="0"/>
                  <a:t>附加势场：能带的起伏如同引入了附加势场</a:t>
                </a:r>
                <a14:m>
                  <m:oMath xmlns:m="http://schemas.openxmlformats.org/officeDocument/2006/math">
                    <m:r>
                      <m:rPr>
                        <m:sty m:val="p"/>
                      </m:rPr>
                      <a:rPr lang="el-GR" altLang="zh-CN" sz="2800" i="1" smtClean="0">
                        <a:latin typeface="Cambria Math" panose="02040503050406030204" pitchFamily="18" charset="0"/>
                        <a:ea typeface="Cambria Math" panose="02040503050406030204" pitchFamily="18" charset="0"/>
                      </a:rPr>
                      <m:t>Δ</m:t>
                    </m:r>
                    <m:sSub>
                      <m:sSubPr>
                        <m:ctrlPr>
                          <a:rPr lang="el-GR"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𝐸</m:t>
                        </m:r>
                      </m:e>
                      <m:sub>
                        <m:r>
                          <a:rPr lang="en-US" altLang="zh-CN" sz="2800" b="0" i="1" smtClean="0">
                            <a:latin typeface="Cambria Math" panose="02040503050406030204" pitchFamily="18" charset="0"/>
                            <a:ea typeface="Cambria Math" panose="02040503050406030204" pitchFamily="18" charset="0"/>
                          </a:rPr>
                          <m:t>𝐶</m:t>
                        </m:r>
                      </m:sub>
                    </m:sSub>
                    <m:r>
                      <a:rPr lang="zh-CN" altLang="en-US" sz="2800" b="0" i="1" smtClean="0">
                        <a:latin typeface="Cambria Math" panose="02040503050406030204" pitchFamily="18" charset="0"/>
                        <a:ea typeface="Cambria Math" panose="02040503050406030204" pitchFamily="18" charset="0"/>
                      </a:rPr>
                      <m:t>和</m:t>
                    </m:r>
                    <m:r>
                      <m:rPr>
                        <m:sty m:val="p"/>
                      </m:rPr>
                      <a:rPr lang="el-GR" altLang="zh-CN" sz="2800" b="0" i="1" smtClean="0">
                        <a:latin typeface="Cambria Math" panose="02040503050406030204" pitchFamily="18" charset="0"/>
                        <a:ea typeface="Cambria Math" panose="02040503050406030204" pitchFamily="18" charset="0"/>
                      </a:rPr>
                      <m:t>Δ</m:t>
                    </m:r>
                    <m:sSub>
                      <m:sSubPr>
                        <m:ctrlPr>
                          <a:rPr lang="el-GR"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𝐸</m:t>
                        </m:r>
                      </m:e>
                      <m:sub>
                        <m:r>
                          <a:rPr lang="en-US" altLang="zh-CN" sz="2800" b="0" i="1" smtClean="0">
                            <a:latin typeface="Cambria Math" panose="02040503050406030204" pitchFamily="18" charset="0"/>
                            <a:ea typeface="Cambria Math" panose="02040503050406030204" pitchFamily="18" charset="0"/>
                          </a:rPr>
                          <m:t>𝑉</m:t>
                        </m:r>
                      </m:sub>
                    </m:sSub>
                  </m:oMath>
                </a14:m>
                <a:endParaRPr lang="en-US" altLang="zh-CN" sz="2800" dirty="0"/>
              </a:p>
              <a:p>
                <a:pPr eaLnBrk="1" hangingPunct="1">
                  <a:spcBef>
                    <a:spcPct val="0"/>
                  </a:spcBef>
                  <a:buSzPct val="70000"/>
                  <a:buFont typeface="Wingdings" panose="05000000000000000000" pitchFamily="2" charset="2"/>
                  <a:buChar char="n"/>
                </a:pPr>
                <a:endParaRPr lang="en-US" altLang="zh-CN" sz="2800" dirty="0"/>
              </a:p>
              <a:p>
                <a:pPr eaLnBrk="1" hangingPunct="1">
                  <a:spcBef>
                    <a:spcPct val="0"/>
                  </a:spcBef>
                  <a:buSzPct val="70000"/>
                  <a:buFont typeface="Wingdings" panose="05000000000000000000" pitchFamily="2" charset="2"/>
                  <a:buChar char="n"/>
                </a:pPr>
                <a:endParaRPr lang="en-US" altLang="zh-CN" sz="2800" dirty="0">
                  <a:solidFill>
                    <a:srgbClr val="FF0000"/>
                  </a:solidFill>
                </a:endParaRPr>
              </a:p>
              <a:p>
                <a:pPr eaLnBrk="1" hangingPunct="1">
                  <a:lnSpc>
                    <a:spcPct val="150000"/>
                  </a:lnSpc>
                  <a:spcBef>
                    <a:spcPct val="0"/>
                  </a:spcBef>
                  <a:buSzPct val="70000"/>
                  <a:buFont typeface="Wingdings" panose="05000000000000000000" pitchFamily="2" charset="2"/>
                  <a:buChar char="n"/>
                </a:pPr>
                <a:r>
                  <a:rPr lang="zh-CN" altLang="en-US" sz="2800" dirty="0">
                    <a:solidFill>
                      <a:srgbClr val="FF0000"/>
                    </a:solidFill>
                  </a:rPr>
                  <a:t>横声学波</a:t>
                </a:r>
                <a:endParaRPr lang="en-US" altLang="zh-CN" sz="2800" dirty="0">
                  <a:solidFill>
                    <a:srgbClr val="FF0000"/>
                  </a:solidFill>
                </a:endParaRPr>
              </a:p>
              <a:p>
                <a:pPr eaLnBrk="1" hangingPunct="1">
                  <a:lnSpc>
                    <a:spcPct val="150000"/>
                  </a:lnSpc>
                  <a:spcBef>
                    <a:spcPct val="0"/>
                  </a:spcBef>
                  <a:buFont typeface="Wingdings" panose="05000000000000000000" pitchFamily="2" charset="2"/>
                  <a:buChar char="ü"/>
                </a:pPr>
                <a:r>
                  <a:rPr lang="zh-CN" altLang="en-US" sz="2800" dirty="0"/>
                  <a:t>硅、锗</a:t>
                </a:r>
                <a:r>
                  <a:rPr lang="en-US" altLang="zh-CN" sz="2800" dirty="0"/>
                  <a:t>: </a:t>
                </a:r>
                <a:r>
                  <a:rPr lang="zh-CN" altLang="en-US" sz="2800" dirty="0"/>
                  <a:t>多极值、旋转椭球等能面</a:t>
                </a:r>
                <a:r>
                  <a:rPr lang="en-US" altLang="zh-CN" sz="2800" dirty="0"/>
                  <a:t>; </a:t>
                </a:r>
                <a:endParaRPr lang="en-US" altLang="zh-CN" sz="2800" dirty="0"/>
              </a:p>
              <a:p>
                <a:pPr eaLnBrk="1" hangingPunct="1">
                  <a:lnSpc>
                    <a:spcPct val="150000"/>
                  </a:lnSpc>
                  <a:spcBef>
                    <a:spcPct val="0"/>
                  </a:spcBef>
                  <a:buFont typeface="Wingdings" panose="05000000000000000000" pitchFamily="2" charset="2"/>
                  <a:buChar char="ü"/>
                </a:pPr>
                <a:r>
                  <a:rPr lang="zh-CN" altLang="en-US" sz="2800" dirty="0"/>
                  <a:t>横波引起的切变也会引起能量带极值的变化；</a:t>
                </a:r>
                <a:endParaRPr lang="en-US" altLang="zh-CN" sz="2800" dirty="0"/>
              </a:p>
              <a:p>
                <a:pPr eaLnBrk="1" hangingPunct="1">
                  <a:lnSpc>
                    <a:spcPct val="150000"/>
                  </a:lnSpc>
                  <a:spcBef>
                    <a:spcPct val="0"/>
                  </a:spcBef>
                  <a:buFont typeface="Wingdings" panose="05000000000000000000" pitchFamily="2" charset="2"/>
                  <a:buChar char="ü"/>
                </a:pPr>
                <a:r>
                  <a:rPr lang="zh-CN" altLang="en-US" sz="2800" dirty="0"/>
                  <a:t>参与散射。</a:t>
                </a:r>
                <a:endParaRPr lang="zh-CN" altLang="en-US" sz="3600" dirty="0"/>
              </a:p>
            </p:txBody>
          </p:sp>
        </mc:Choice>
        <mc:Fallback>
          <p:sp>
            <p:nvSpPr>
              <p:cNvPr id="57347" name="Rectangle 2"/>
              <p:cNvSpPr>
                <a:spLocks noRot="1" noChangeAspect="1" noMove="1" noResize="1" noEditPoints="1" noAdjustHandles="1" noChangeArrowheads="1" noChangeShapeType="1" noTextEdit="1"/>
              </p:cNvSpPr>
              <p:nvPr>
                <p:ph idx="1"/>
              </p:nvPr>
            </p:nvSpPr>
            <p:spPr>
              <a:xfrm>
                <a:off x="381000" y="1160463"/>
                <a:ext cx="8253413" cy="5240337"/>
              </a:xfrm>
              <a:blipFill rotWithShape="1">
                <a:blip r:embed="rId1"/>
                <a:stretch>
                  <a:fillRect t="-6" r="4"/>
                </a:stretch>
              </a:blipFill>
            </p:spPr>
            <p:txBody>
              <a:bodyPr/>
              <a:lstStyle/>
              <a:p>
                <a:r>
                  <a:rPr lang="zh-CN" altLang="en-US">
                    <a:noFill/>
                  </a:rPr>
                  <a:t> </a:t>
                </a:r>
              </a:p>
            </p:txBody>
          </p:sp>
        </mc:Fallback>
      </mc:AlternateContent>
      <p:sp>
        <p:nvSpPr>
          <p:cNvPr id="98308" name="灯片编号占位符 5"/>
          <p:cNvSpPr>
            <a:spLocks noGrp="1"/>
          </p:cNvSpPr>
          <p:nvPr>
            <p:ph type="sldNum" sz="quarter" idx="4294967295"/>
          </p:nvPr>
        </p:nvSpPr>
        <p:spPr bwMode="auto">
          <a:xfrm>
            <a:off x="8305800" y="6400800"/>
            <a:ext cx="4572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699D87-2D9C-4F40-9A78-B1C4E5E9135E}" type="slidenum">
              <a:rPr lang="zh-CN" altLang="en-US" sz="1000">
                <a:solidFill>
                  <a:srgbClr val="000000"/>
                </a:solidFill>
                <a:latin typeface="Arial" panose="020B0604020202020204" pitchFamily="34" charset="0"/>
                <a:cs typeface="Tahoma" panose="020B0604030504040204" pitchFamily="34" charset="0"/>
              </a:rPr>
            </a:fld>
            <a:endParaRPr lang="en-US" altLang="zh-CN" sz="1000">
              <a:solidFill>
                <a:srgbClr val="000000"/>
              </a:solidFill>
              <a:latin typeface="Arial" panose="020B0604020202020204" pitchFamily="34" charset="0"/>
              <a:cs typeface="Tahoma" panose="020B0604030504040204" pitchFamily="34" charset="0"/>
            </a:endParaRPr>
          </a:p>
        </p:txBody>
      </p:sp>
      <p:graphicFrame>
        <p:nvGraphicFramePr>
          <p:cNvPr id="98309" name="Object 3"/>
          <p:cNvGraphicFramePr>
            <a:graphicFrameLocks noChangeAspect="1"/>
          </p:cNvGraphicFramePr>
          <p:nvPr/>
        </p:nvGraphicFramePr>
        <p:xfrm>
          <a:off x="3795713" y="2438426"/>
          <a:ext cx="1447800" cy="758825"/>
        </p:xfrm>
        <a:graphic>
          <a:graphicData uri="http://schemas.openxmlformats.org/presentationml/2006/ole">
            <mc:AlternateContent xmlns:mc="http://schemas.openxmlformats.org/markup-compatibility/2006">
              <mc:Choice xmlns:v="urn:schemas-microsoft-com:vml" Requires="v">
                <p:oleObj spid="_x0000_s35912" name="" r:id="rId2" imgW="560070" imgH="292735" progId="">
                  <p:embed/>
                </p:oleObj>
              </mc:Choice>
              <mc:Fallback>
                <p:oleObj name="" r:id="rId2" imgW="560070" imgH="292735" progId="">
                  <p:embed/>
                  <p:pic>
                    <p:nvPicPr>
                      <p:cNvPr id="0" name="Picture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5713" y="2438426"/>
                        <a:ext cx="1447800" cy="758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3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438A093-5ADF-4C9B-B562-C1770B5F2EC7}"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
        <p:nvSpPr>
          <p:cNvPr id="100355" name="Rectangle 2"/>
          <p:cNvSpPr>
            <a:spLocks noGrp="1" noChangeArrowheads="1"/>
          </p:cNvSpPr>
          <p:nvPr>
            <p:ph type="body" idx="1"/>
          </p:nvPr>
        </p:nvSpPr>
        <p:spPr>
          <a:xfrm>
            <a:off x="339837" y="5181640"/>
            <a:ext cx="8229600" cy="1295360"/>
          </a:xfrm>
        </p:spPr>
        <p:txBody>
          <a:bodyPr/>
          <a:lstStyle/>
          <a:p>
            <a:pPr eaLnBrk="1" hangingPunct="1">
              <a:spcBef>
                <a:spcPct val="0"/>
              </a:spcBef>
            </a:pPr>
            <a:r>
              <a:rPr lang="zh-CN" altLang="en-US" sz="2400" dirty="0">
                <a:sym typeface="Wingdings 2" panose="05020102010507070707" pitchFamily="18" charset="2"/>
              </a:rPr>
              <a:t>在</a:t>
            </a:r>
            <a:r>
              <a:rPr lang="zh-CN" altLang="en-US" sz="2400" dirty="0">
                <a:solidFill>
                  <a:srgbClr val="FF0000"/>
                </a:solidFill>
                <a:sym typeface="Wingdings 2" panose="05020102010507070707" pitchFamily="18" charset="2"/>
              </a:rPr>
              <a:t>离子性半导体</a:t>
            </a:r>
            <a:r>
              <a:rPr lang="zh-CN" altLang="en-US" sz="2400" dirty="0">
                <a:sym typeface="Wingdings 2" panose="05020102010507070707" pitchFamily="18" charset="2"/>
              </a:rPr>
              <a:t>中具有重要的散射作用。</a:t>
            </a:r>
            <a:endParaRPr lang="en-US" altLang="zh-CN" sz="2400" dirty="0">
              <a:sym typeface="Wingdings 2" panose="05020102010507070707" pitchFamily="18" charset="2"/>
            </a:endParaRPr>
          </a:p>
          <a:p>
            <a:pPr eaLnBrk="1" hangingPunct="1">
              <a:spcBef>
                <a:spcPct val="0"/>
              </a:spcBef>
            </a:pPr>
            <a:r>
              <a:rPr lang="zh-CN" altLang="en-US" sz="2400" dirty="0">
                <a:solidFill>
                  <a:srgbClr val="FF0000"/>
                </a:solidFill>
                <a:sym typeface="Wingdings 2" panose="05020102010507070707" pitchFamily="18" charset="2"/>
              </a:rPr>
              <a:t>长纵光学波</a:t>
            </a:r>
            <a:r>
              <a:rPr lang="zh-CN" altLang="en-US" sz="2400" dirty="0">
                <a:sym typeface="Wingdings 2" panose="05020102010507070707" pitchFamily="18" charset="2"/>
              </a:rPr>
              <a:t>产生的离子的疏密变化相当于半导体内产生了正电荷和负电荷的区域</a:t>
            </a:r>
            <a:r>
              <a:rPr lang="en-US" altLang="zh-CN" sz="2400" dirty="0">
                <a:sym typeface="Wingdings 2" panose="05020102010507070707" pitchFamily="18" charset="2"/>
              </a:rPr>
              <a:t>------</a:t>
            </a:r>
            <a:r>
              <a:rPr lang="zh-CN" altLang="en-US" sz="2400" dirty="0">
                <a:sym typeface="Wingdings 2" panose="05020102010507070707" pitchFamily="18" charset="2"/>
              </a:rPr>
              <a:t>内部的附加势场。</a:t>
            </a:r>
            <a:endParaRPr lang="zh-CN" altLang="en-US" sz="2400" dirty="0">
              <a:sym typeface="Wingdings 2" panose="05020102010507070707" pitchFamily="18" charset="2"/>
            </a:endParaRPr>
          </a:p>
          <a:p>
            <a:pPr eaLnBrk="1" hangingPunct="1">
              <a:spcBef>
                <a:spcPct val="0"/>
              </a:spcBef>
            </a:pPr>
            <a:endParaRPr lang="zh-CN" altLang="en-US" sz="2400" dirty="0">
              <a:sym typeface="Wingdings 2" panose="05020102010507070707" pitchFamily="18" charset="2"/>
            </a:endParaRPr>
          </a:p>
          <a:p>
            <a:pPr eaLnBrk="1" hangingPunct="1">
              <a:spcBef>
                <a:spcPct val="0"/>
              </a:spcBef>
            </a:pPr>
            <a:endParaRPr lang="en-US" altLang="zh-CN" sz="2400" dirty="0">
              <a:sym typeface="Wingdings 2" panose="05020102010507070707" pitchFamily="18" charset="2"/>
            </a:endParaRPr>
          </a:p>
        </p:txBody>
      </p:sp>
      <p:sp>
        <p:nvSpPr>
          <p:cNvPr id="100358" name="Rectangle 5"/>
          <p:cNvSpPr>
            <a:spLocks noGrp="1" noChangeArrowheads="1"/>
          </p:cNvSpPr>
          <p:nvPr>
            <p:ph type="title"/>
          </p:nvPr>
        </p:nvSpPr>
        <p:spPr/>
        <p:txBody>
          <a:bodyPr/>
          <a:lstStyle/>
          <a:p>
            <a:pPr eaLnBrk="1" hangingPunct="1"/>
            <a:r>
              <a:rPr lang="zh-CN" altLang="en-US" b="1" dirty="0">
                <a:solidFill>
                  <a:schemeClr val="tx1"/>
                </a:solidFill>
                <a:latin typeface="黑体" panose="02010609060101010101" pitchFamily="49" charset="-122"/>
                <a:ea typeface="黑体" panose="02010609060101010101" pitchFamily="49" charset="-122"/>
                <a:sym typeface="Wingdings 2" panose="05020102010507070707" pitchFamily="18" charset="2"/>
              </a:rPr>
              <a:t>光学波散射</a:t>
            </a:r>
            <a:endParaRPr lang="zh-CN" altLang="en-US" b="1" dirty="0">
              <a:solidFill>
                <a:schemeClr val="tx1"/>
              </a:solidFill>
              <a:latin typeface="黑体" panose="02010609060101010101" pitchFamily="49" charset="-122"/>
              <a:ea typeface="黑体" panose="02010609060101010101" pitchFamily="49" charset="-122"/>
              <a:sym typeface="Wingdings 2" panose="05020102010507070707" pitchFamily="18" charset="2"/>
            </a:endParaRPr>
          </a:p>
        </p:txBody>
      </p:sp>
      <p:pic>
        <p:nvPicPr>
          <p:cNvPr id="7"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b="66908"/>
          <a:stretch>
            <a:fillRect/>
          </a:stretch>
        </p:blipFill>
        <p:spPr bwMode="auto">
          <a:xfrm>
            <a:off x="838298" y="1900221"/>
            <a:ext cx="6770688"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3429000"/>
            <a:ext cx="4421187" cy="141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611560" y="3068960"/>
            <a:ext cx="7802136" cy="369332"/>
          </a:xfrm>
          <a:prstGeom prst="rect">
            <a:avLst/>
          </a:prstGeom>
          <a:noFill/>
        </p:spPr>
        <p:txBody>
          <a:bodyPr wrap="none" rtlCol="0">
            <a:spAutoFit/>
          </a:bodyPr>
          <a:lstStyle/>
          <a:p>
            <a:r>
              <a:rPr lang="zh-CN" altLang="en-US" dirty="0"/>
              <a:t>每个原胞内有正负两个离子，传播时振动位移相反，形成疏密相间的区域。</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137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00113" y="1412875"/>
            <a:ext cx="74676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9" name="Rectangle 2"/>
          <p:cNvSpPr>
            <a:spLocks noGrp="1" noRot="1" noChangeArrowheads="1"/>
          </p:cNvSpPr>
          <p:nvPr>
            <p:ph type="title"/>
          </p:nvPr>
        </p:nvSpPr>
        <p:spPr>
          <a:xfrm>
            <a:off x="457200" y="677326"/>
            <a:ext cx="8229600" cy="581081"/>
          </a:xfrm>
        </p:spPr>
        <p:txBody>
          <a:bodyPr/>
          <a:lstStyle/>
          <a:p>
            <a:pPr eaLnBrk="1" hangingPunct="1"/>
            <a:r>
              <a:rPr lang="zh-CN" altLang="en-US" dirty="0">
                <a:latin typeface="黑体" panose="02010609060101010101" pitchFamily="49" charset="-122"/>
                <a:ea typeface="黑体" panose="02010609060101010101" pitchFamily="49" charset="-122"/>
              </a:rPr>
              <a:t>光学波散射</a:t>
            </a:r>
            <a:endParaRPr lang="zh-CN" altLang="en-US" dirty="0">
              <a:latin typeface="黑体" panose="02010609060101010101" pitchFamily="49" charset="-122"/>
              <a:ea typeface="黑体" panose="02010609060101010101" pitchFamily="49" charset="-122"/>
            </a:endParaRPr>
          </a:p>
        </p:txBody>
      </p:sp>
      <p:graphicFrame>
        <p:nvGraphicFramePr>
          <p:cNvPr id="4" name="Object 3"/>
          <p:cNvGraphicFramePr>
            <a:graphicFrameLocks noChangeAspect="1"/>
          </p:cNvGraphicFramePr>
          <p:nvPr/>
        </p:nvGraphicFramePr>
        <p:xfrm>
          <a:off x="2819446" y="1295456"/>
          <a:ext cx="4267088" cy="1432840"/>
        </p:xfrm>
        <a:graphic>
          <a:graphicData uri="http://schemas.openxmlformats.org/presentationml/2006/ole">
            <mc:AlternateContent xmlns:mc="http://schemas.openxmlformats.org/markup-compatibility/2006">
              <mc:Choice xmlns:v="urn:schemas-microsoft-com:vml" Requires="v">
                <p:oleObj spid="_x0000_s37146" name="公式" r:id="rId2" imgW="46329600" imgH="15544800" progId="">
                  <p:embed/>
                </p:oleObj>
              </mc:Choice>
              <mc:Fallback>
                <p:oleObj name="公式" r:id="rId2" imgW="46329600" imgH="15544800" progId="">
                  <p:embed/>
                  <p:pic>
                    <p:nvPicPr>
                      <p:cNvPr id="0" name="Picture 2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46" y="1295456"/>
                        <a:ext cx="4267088" cy="1432840"/>
                      </a:xfrm>
                      <a:prstGeom prst="rect">
                        <a:avLst/>
                      </a:prstGeom>
                      <a:solidFill>
                        <a:srgbClr val="C3F0F9"/>
                      </a:solidFill>
                    </p:spPr>
                  </p:pic>
                </p:oleObj>
              </mc:Fallback>
            </mc:AlternateContent>
          </a:graphicData>
        </a:graphic>
      </p:graphicFrame>
      <p:graphicFrame>
        <p:nvGraphicFramePr>
          <p:cNvPr id="3" name="对象 2"/>
          <p:cNvGraphicFramePr>
            <a:graphicFrameLocks noChangeAspect="1"/>
          </p:cNvGraphicFramePr>
          <p:nvPr/>
        </p:nvGraphicFramePr>
        <p:xfrm>
          <a:off x="1752674" y="2277156"/>
          <a:ext cx="1600158" cy="1372378"/>
        </p:xfrm>
        <a:graphic>
          <a:graphicData uri="http://schemas.openxmlformats.org/presentationml/2006/ole">
            <mc:AlternateContent xmlns:mc="http://schemas.openxmlformats.org/markup-compatibility/2006">
              <mc:Choice xmlns:v="urn:schemas-microsoft-com:vml" Requires="v">
                <p:oleObj spid="_x0000_s37147" name="公式" r:id="rId4" imgW="11887200" imgH="12496800" progId="">
                  <p:embed/>
                </p:oleObj>
              </mc:Choice>
              <mc:Fallback>
                <p:oleObj name="公式" r:id="rId4" imgW="11887200" imgH="12496800" progId="">
                  <p:embed/>
                  <p:pic>
                    <p:nvPicPr>
                      <p:cNvPr id="0" name="Picture 2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74" y="2277156"/>
                        <a:ext cx="1600158" cy="1372378"/>
                      </a:xfrm>
                      <a:prstGeom prst="rect">
                        <a:avLst/>
                      </a:prstGeom>
                      <a:solidFill>
                        <a:srgbClr val="C3F0F9"/>
                      </a:solidFill>
                    </p:spPr>
                  </p:pic>
                </p:oleObj>
              </mc:Fallback>
            </mc:AlternateContent>
          </a:graphicData>
        </a:graphic>
      </p:graphicFrame>
      <p:graphicFrame>
        <p:nvGraphicFramePr>
          <p:cNvPr id="6" name="对象 5"/>
          <p:cNvGraphicFramePr>
            <a:graphicFrameLocks noChangeAspect="1"/>
          </p:cNvGraphicFramePr>
          <p:nvPr/>
        </p:nvGraphicFramePr>
        <p:xfrm>
          <a:off x="1267095" y="3854436"/>
          <a:ext cx="971158" cy="825484"/>
        </p:xfrm>
        <a:graphic>
          <a:graphicData uri="http://schemas.openxmlformats.org/presentationml/2006/ole">
            <mc:AlternateContent xmlns:mc="http://schemas.openxmlformats.org/markup-compatibility/2006">
              <mc:Choice xmlns:v="urn:schemas-microsoft-com:vml" Requires="v">
                <p:oleObj spid="_x0000_s37148" name="公式" r:id="rId6" imgW="12192000" imgH="10363200" progId="">
                  <p:embed/>
                </p:oleObj>
              </mc:Choice>
              <mc:Fallback>
                <p:oleObj name="公式" r:id="rId6" imgW="12192000" imgH="10363200" progId="">
                  <p:embed/>
                  <p:pic>
                    <p:nvPicPr>
                      <p:cNvPr id="0" name="Picture 2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7095" y="3854436"/>
                        <a:ext cx="971158" cy="825484"/>
                      </a:xfrm>
                      <a:prstGeom prst="rect">
                        <a:avLst/>
                      </a:prstGeom>
                      <a:solidFill>
                        <a:srgbClr val="C3F0F9"/>
                      </a:solidFill>
                    </p:spPr>
                  </p:pic>
                </p:oleObj>
              </mc:Fallback>
            </mc:AlternateContent>
          </a:graphicData>
        </a:graphic>
      </p:graphicFrame>
      <p:graphicFrame>
        <p:nvGraphicFramePr>
          <p:cNvPr id="7" name="对象 6"/>
          <p:cNvGraphicFramePr>
            <a:graphicFrameLocks noChangeAspect="1"/>
          </p:cNvGraphicFramePr>
          <p:nvPr/>
        </p:nvGraphicFramePr>
        <p:xfrm>
          <a:off x="2744363" y="3854436"/>
          <a:ext cx="528908" cy="749286"/>
        </p:xfrm>
        <a:graphic>
          <a:graphicData uri="http://schemas.openxmlformats.org/presentationml/2006/ole">
            <mc:AlternateContent xmlns:mc="http://schemas.openxmlformats.org/markup-compatibility/2006">
              <mc:Choice xmlns:v="urn:schemas-microsoft-com:vml" Requires="v">
                <p:oleObj spid="_x0000_s37149" name="公式" r:id="rId8" imgW="7315200" imgH="10363200" progId="">
                  <p:embed/>
                </p:oleObj>
              </mc:Choice>
              <mc:Fallback>
                <p:oleObj name="公式" r:id="rId8" imgW="7315200" imgH="10363200" progId="">
                  <p:embed/>
                  <p:pic>
                    <p:nvPicPr>
                      <p:cNvPr id="0" name="Picture 2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4363" y="3854436"/>
                        <a:ext cx="528908" cy="749286"/>
                      </a:xfrm>
                      <a:prstGeom prst="rect">
                        <a:avLst/>
                      </a:prstGeom>
                      <a:solidFill>
                        <a:srgbClr val="C3F0F9"/>
                      </a:solidFill>
                    </p:spPr>
                  </p:pic>
                </p:oleObj>
              </mc:Fallback>
            </mc:AlternateContent>
          </a:graphicData>
        </a:graphic>
      </p:graphicFrame>
      <p:sp>
        <p:nvSpPr>
          <p:cNvPr id="9" name="矩形 8"/>
          <p:cNvSpPr/>
          <p:nvPr/>
        </p:nvSpPr>
        <p:spPr>
          <a:xfrm>
            <a:off x="900113" y="6123299"/>
            <a:ext cx="3736920" cy="461665"/>
          </a:xfrm>
          <a:prstGeom prst="rect">
            <a:avLst/>
          </a:prstGeom>
        </p:spPr>
        <p:txBody>
          <a:bodyPr wrap="none">
            <a:spAutoFit/>
          </a:bodyPr>
          <a:lstStyle/>
          <a:p>
            <a:pPr marL="469900" indent="-469900" fontAlgn="base">
              <a:spcBef>
                <a:spcPct val="0"/>
              </a:spcBef>
              <a:spcAft>
                <a:spcPct val="0"/>
              </a:spcAft>
              <a:buClr>
                <a:srgbClr val="275C6D"/>
              </a:buClr>
              <a:buSzPct val="70000"/>
              <a:buFont typeface="Wingdings" panose="05000000000000000000" pitchFamily="2" charset="2"/>
              <a:buChar char="o"/>
            </a:pPr>
            <a:r>
              <a:rPr lang="zh-CN" altLang="en-US" sz="2400" b="1" dirty="0">
                <a:solidFill>
                  <a:srgbClr val="000033"/>
                </a:solidFill>
                <a:sym typeface="Wingdings 2" panose="05020102010507070707" pitchFamily="18" charset="2"/>
              </a:rPr>
              <a:t>主要在高温时起作用。</a:t>
            </a:r>
            <a:endParaRPr lang="zh-CN" altLang="en-US" sz="2400" b="1" dirty="0">
              <a:solidFill>
                <a:srgbClr val="000033"/>
              </a:solidFill>
            </a:endParaRPr>
          </a:p>
        </p:txBody>
      </p:sp>
      <p:sp>
        <p:nvSpPr>
          <p:cNvPr id="10" name="灯片编号占位符 9"/>
          <p:cNvSpPr>
            <a:spLocks noGrp="1"/>
          </p:cNvSpPr>
          <p:nvPr>
            <p:ph type="sldNum" sz="quarter" idx="12"/>
          </p:nvPr>
        </p:nvSpPr>
        <p:spPr/>
        <p:txBody>
          <a:bodyPr/>
          <a:lstStyle/>
          <a:p>
            <a:pPr>
              <a:defRPr/>
            </a:pPr>
            <a:fld id="{AFA79A82-7DD2-4FA4-A7D6-36CB10DAC8B2}" type="slidenum">
              <a:rPr lang="zh-CN" altLang="en-US" smtClean="0">
                <a:solidFill>
                  <a:srgbClr val="000033"/>
                </a:solidFill>
              </a:rPr>
            </a:fld>
            <a:endParaRPr lang="en-US" altLang="zh-CN">
              <a:solidFill>
                <a:srgbClr val="000033"/>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23C18B0F-626B-4C32-8CAE-7A4D9339ED96}"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
        <p:nvSpPr>
          <p:cNvPr id="102403" name="Rectangle 2"/>
          <p:cNvSpPr>
            <a:spLocks noGrp="1" noChangeArrowheads="1"/>
          </p:cNvSpPr>
          <p:nvPr>
            <p:ph type="title"/>
          </p:nvPr>
        </p:nvSpPr>
        <p:spPr>
          <a:xfrm>
            <a:off x="381000" y="838200"/>
            <a:ext cx="8229600" cy="838200"/>
          </a:xfrm>
        </p:spPr>
        <p:txBody>
          <a:bodyPr/>
          <a:lstStyle/>
          <a:p>
            <a:pPr eaLnBrk="1" hangingPunct="1"/>
            <a:r>
              <a:rPr lang="zh-CN" altLang="en-US" dirty="0">
                <a:solidFill>
                  <a:schemeClr val="tx1"/>
                </a:solidFill>
                <a:latin typeface="黑体" panose="02010609060101010101" pitchFamily="49" charset="-122"/>
                <a:ea typeface="黑体" panose="02010609060101010101" pitchFamily="49" charset="-122"/>
              </a:rPr>
              <a:t>其他因素引起的散射</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0963" name="Rectangle 3"/>
          <p:cNvSpPr>
            <a:spLocks noGrp="1" noChangeArrowheads="1"/>
          </p:cNvSpPr>
          <p:nvPr>
            <p:ph type="body" idx="1"/>
          </p:nvPr>
        </p:nvSpPr>
        <p:spPr>
          <a:xfrm>
            <a:off x="609600" y="1752600"/>
            <a:ext cx="8282880" cy="3962400"/>
          </a:xfrm>
        </p:spPr>
        <p:txBody>
          <a:bodyPr/>
          <a:lstStyle/>
          <a:p>
            <a:pPr eaLnBrk="1" hangingPunct="1">
              <a:buClr>
                <a:srgbClr val="FF0000"/>
              </a:buClr>
              <a:buFont typeface="Wingdings" panose="05000000000000000000" pitchFamily="2" charset="2"/>
              <a:buChar char="u"/>
            </a:pPr>
            <a:r>
              <a:rPr lang="zh-CN" altLang="en-US" sz="2400" dirty="0"/>
              <a:t>等同能谷间散射</a:t>
            </a:r>
            <a:endParaRPr lang="zh-CN" altLang="en-US" sz="2400" dirty="0"/>
          </a:p>
          <a:p>
            <a:pPr eaLnBrk="1" hangingPunct="1"/>
            <a:r>
              <a:rPr lang="zh-CN" altLang="en-US" sz="2400" b="1" dirty="0"/>
              <a:t>等同能谷：</a:t>
            </a:r>
            <a:r>
              <a:rPr lang="zh-CN" altLang="en-US" sz="2400" dirty="0"/>
              <a:t>多个等能面，载流子在这些能谷中均匀分布。</a:t>
            </a:r>
            <a:endParaRPr lang="en-US" altLang="zh-CN" sz="2400" dirty="0"/>
          </a:p>
          <a:p>
            <a:pPr eaLnBrk="1" hangingPunct="1">
              <a:buFont typeface="Wingdings" panose="05000000000000000000" pitchFamily="2" charset="2"/>
              <a:buChar char="Ø"/>
            </a:pPr>
            <a:r>
              <a:rPr lang="zh-CN" altLang="en-US" sz="2400" b="1" dirty="0"/>
              <a:t>谷内散射</a:t>
            </a:r>
            <a:r>
              <a:rPr lang="zh-CN" altLang="en-US" sz="2400" dirty="0"/>
              <a:t>：电子只与长波声子发生作用，波矢</a:t>
            </a:r>
            <a:r>
              <a:rPr lang="en-US" altLang="zh-CN" sz="2400" dirty="0"/>
              <a:t>k</a:t>
            </a:r>
            <a:r>
              <a:rPr lang="zh-CN" altLang="en-US" sz="2400" dirty="0"/>
              <a:t>变化小。</a:t>
            </a:r>
            <a:endParaRPr lang="zh-CN" altLang="en-US" sz="2400" dirty="0"/>
          </a:p>
          <a:p>
            <a:pPr eaLnBrk="1" hangingPunct="1">
              <a:buFont typeface="Wingdings" panose="05000000000000000000" pitchFamily="2" charset="2"/>
              <a:buChar char="Ø"/>
            </a:pPr>
            <a:r>
              <a:rPr lang="zh-CN" altLang="en-US" sz="2400" b="1" dirty="0"/>
              <a:t>谷间散射：</a:t>
            </a:r>
            <a:r>
              <a:rPr lang="zh-CN" altLang="en-US" sz="2400" dirty="0"/>
              <a:t>对于多能谷半导体，电子从一个极值附近散射到另一个极值附近。</a:t>
            </a:r>
            <a:endParaRPr lang="zh-CN" altLang="en-US" sz="2400" dirty="0"/>
          </a:p>
          <a:p>
            <a:pPr eaLnBrk="1" hangingPunct="1">
              <a:buFont typeface="Wingdings" panose="05000000000000000000" pitchFamily="2" charset="2"/>
              <a:buChar char="Ø"/>
            </a:pPr>
            <a:r>
              <a:rPr lang="zh-CN" altLang="en-US" sz="2400" b="1" dirty="0"/>
              <a:t> </a:t>
            </a:r>
            <a:r>
              <a:rPr lang="zh-CN" altLang="en-US" sz="2400" dirty="0"/>
              <a:t>准动量发生大的改变</a:t>
            </a:r>
            <a:endParaRPr lang="zh-CN" altLang="en-US" sz="2400" dirty="0"/>
          </a:p>
          <a:p>
            <a:pPr eaLnBrk="1" hangingPunct="1">
              <a:buFont typeface="Wingdings" panose="05000000000000000000" pitchFamily="2" charset="2"/>
              <a:buNone/>
            </a:pPr>
            <a:r>
              <a:rPr lang="zh-CN" altLang="en-US" sz="2400" dirty="0"/>
              <a:t>     吸收、发射短波声子</a:t>
            </a:r>
            <a:endParaRPr lang="en-US" altLang="zh-CN" sz="2400" dirty="0"/>
          </a:p>
          <a:p>
            <a:pPr eaLnBrk="1" hangingPunct="1">
              <a:buFont typeface="Wingdings" panose="05000000000000000000" pitchFamily="2" charset="2"/>
              <a:buNone/>
            </a:pPr>
            <a:endParaRPr lang="en-US" altLang="zh-CN" sz="2400" dirty="0"/>
          </a:p>
          <a:p>
            <a:pPr eaLnBrk="1" hangingPunct="1">
              <a:buFont typeface="Wingdings" panose="05000000000000000000" pitchFamily="2" charset="2"/>
              <a:buNone/>
            </a:pPr>
            <a:endParaRPr lang="en-US" altLang="zh-CN" sz="2400" dirty="0"/>
          </a:p>
          <a:p>
            <a:pPr eaLnBrk="1" hangingPunct="1">
              <a:buFont typeface="Wingdings" panose="05000000000000000000" pitchFamily="2" charset="2"/>
              <a:buChar char="Ø"/>
            </a:pPr>
            <a:r>
              <a:rPr lang="zh-CN" altLang="en-US" sz="2400" dirty="0"/>
              <a:t>非弹性散射</a:t>
            </a:r>
            <a:endParaRPr lang="zh-CN" altLang="en-US" sz="2400" dirty="0"/>
          </a:p>
        </p:txBody>
      </p:sp>
      <p:pic>
        <p:nvPicPr>
          <p:cNvPr id="9" name="图片 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19734" y="4114782"/>
            <a:ext cx="2862266" cy="2405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2" cstate="print"/>
          <a:stretch>
            <a:fillRect/>
          </a:stretch>
        </p:blipFill>
        <p:spPr>
          <a:xfrm>
            <a:off x="2771800" y="4906402"/>
            <a:ext cx="2652680" cy="10752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第三章作业讲解</a:t>
            </a:r>
            <a:endParaRPr lang="zh-CN" altLang="en-US" dirty="0"/>
          </a:p>
        </p:txBody>
      </p:sp>
      <p:sp>
        <p:nvSpPr>
          <p:cNvPr id="3" name="内容占位符 2"/>
          <p:cNvSpPr>
            <a:spLocks noGrp="1"/>
          </p:cNvSpPr>
          <p:nvPr>
            <p:ph idx="1"/>
          </p:nvPr>
        </p:nvSpPr>
        <p:spPr>
          <a:xfrm>
            <a:off x="395536" y="1811337"/>
            <a:ext cx="8568952" cy="4302125"/>
          </a:xfrm>
        </p:spPr>
        <p:txBody>
          <a:bodyPr/>
          <a:lstStyle/>
          <a:p>
            <a:pPr>
              <a:buFont typeface="+mj-ea"/>
              <a:buAutoNum type="circleNumDbPlain" startAt="9"/>
            </a:pPr>
            <a:r>
              <a:rPr lang="zh-CN" altLang="en-US" sz="2400" dirty="0"/>
              <a:t>热平衡状态的半导体，载流子的产生（</a:t>
            </a:r>
            <a:r>
              <a:rPr lang="en-US" altLang="zh-CN" sz="2400" dirty="0">
                <a:solidFill>
                  <a:srgbClr val="FF0000"/>
                </a:solidFill>
              </a:rPr>
              <a:t>=</a:t>
            </a:r>
            <a:r>
              <a:rPr lang="zh-CN" altLang="en-US" sz="2400" dirty="0"/>
              <a:t>）载流子的复合。</a:t>
            </a:r>
            <a:endParaRPr lang="en-US" altLang="zh-CN" sz="2400" dirty="0"/>
          </a:p>
          <a:p>
            <a:pPr>
              <a:buFont typeface="+mj-ea"/>
              <a:buAutoNum type="circleNumDbPlain" startAt="9"/>
            </a:pPr>
            <a:r>
              <a:rPr lang="zh-CN" altLang="en-US" sz="2400" dirty="0"/>
              <a:t>玻尔兹曼统计率和费米统计率的主要区别是（</a:t>
            </a:r>
            <a:r>
              <a:rPr lang="zh-CN" altLang="en-US" sz="2400" dirty="0">
                <a:solidFill>
                  <a:srgbClr val="FF0000"/>
                </a:solidFill>
              </a:rPr>
              <a:t>费米统计率受限于泡利不相容原理</a:t>
            </a:r>
            <a:r>
              <a:rPr lang="zh-CN" altLang="en-US" sz="2400" dirty="0"/>
              <a:t>）。</a:t>
            </a:r>
            <a:endParaRPr lang="zh-CN" altLang="en-US" sz="2400" dirty="0"/>
          </a:p>
          <a:p>
            <a:pPr>
              <a:buFont typeface="+mj-ea"/>
              <a:buAutoNum type="circleNumDbPlain" startAt="9"/>
            </a:pPr>
            <a:r>
              <a:rPr lang="zh-CN" altLang="en-US" sz="2400" dirty="0"/>
              <a:t>半导体能带中的能级上可以容纳（</a:t>
            </a:r>
            <a:r>
              <a:rPr lang="zh-CN" altLang="en-US" sz="2400" dirty="0">
                <a:solidFill>
                  <a:srgbClr val="FF0000"/>
                </a:solidFill>
              </a:rPr>
              <a:t>自旋相反的</a:t>
            </a:r>
            <a:r>
              <a:rPr lang="en-US" altLang="zh-CN" sz="2400" dirty="0">
                <a:solidFill>
                  <a:srgbClr val="FF0000"/>
                </a:solidFill>
              </a:rPr>
              <a:t>2</a:t>
            </a:r>
            <a:r>
              <a:rPr lang="zh-CN" altLang="en-US" sz="2400" dirty="0"/>
              <a:t>）个电子、施主杂质能级上最多只能容纳（</a:t>
            </a:r>
            <a:r>
              <a:rPr lang="en-US" altLang="zh-CN" sz="2400" dirty="0">
                <a:solidFill>
                  <a:srgbClr val="FF0000"/>
                </a:solidFill>
              </a:rPr>
              <a:t>1</a:t>
            </a:r>
            <a:r>
              <a:rPr lang="zh-CN" altLang="en-US" sz="2400" dirty="0"/>
              <a:t>）个电子。</a:t>
            </a:r>
            <a:endParaRPr lang="zh-CN" altLang="en-US" sz="2400" dirty="0"/>
          </a:p>
          <a:p>
            <a:pPr>
              <a:buFont typeface="+mj-ea"/>
              <a:buAutoNum type="circleNumDbPlain" startAt="9"/>
            </a:pPr>
            <a:r>
              <a:rPr lang="zh-CN" altLang="en-US" sz="2400" dirty="0"/>
              <a:t>只含一种施主杂质的</a:t>
            </a:r>
            <a:r>
              <a:rPr lang="en-US" altLang="zh-CN" sz="2400" dirty="0"/>
              <a:t>n</a:t>
            </a:r>
            <a:r>
              <a:rPr lang="zh-CN" altLang="en-US" sz="2400" dirty="0"/>
              <a:t>型半导体：在低温弱电离区，其载流子主要来源于（</a:t>
            </a:r>
            <a:r>
              <a:rPr lang="zh-CN" altLang="en-US" sz="2400" dirty="0">
                <a:solidFill>
                  <a:srgbClr val="FF0000"/>
                </a:solidFill>
              </a:rPr>
              <a:t>杂质电离</a:t>
            </a:r>
            <a:r>
              <a:rPr lang="zh-CN" altLang="en-US" sz="2400" dirty="0"/>
              <a:t>）、费米能级随温度的升高而（</a:t>
            </a:r>
            <a:r>
              <a:rPr lang="zh-CN" altLang="en-US" sz="2400" dirty="0">
                <a:solidFill>
                  <a:srgbClr val="FF0000"/>
                </a:solidFill>
              </a:rPr>
              <a:t>先升高再降低</a:t>
            </a:r>
            <a:r>
              <a:rPr lang="zh-CN" altLang="en-US" sz="2400" dirty="0"/>
              <a:t>）；在强电离区，其载流子主要来源于（</a:t>
            </a:r>
            <a:r>
              <a:rPr lang="zh-CN" altLang="en-US" sz="2400" dirty="0">
                <a:solidFill>
                  <a:srgbClr val="FF0000"/>
                </a:solidFill>
              </a:rPr>
              <a:t>杂质电离</a:t>
            </a:r>
            <a:r>
              <a:rPr lang="zh-CN" altLang="en-US" sz="2400" dirty="0"/>
              <a:t>）、费米能级随温度的升高向（</a:t>
            </a:r>
            <a:r>
              <a:rPr lang="zh-CN" altLang="en-US" sz="2400" dirty="0">
                <a:solidFill>
                  <a:srgbClr val="FF0000"/>
                </a:solidFill>
              </a:rPr>
              <a:t>本征费米能级</a:t>
            </a:r>
            <a:r>
              <a:rPr lang="zh-CN" altLang="en-US" sz="2400" dirty="0"/>
              <a:t>）方向靠近。</a:t>
            </a:r>
            <a:endParaRPr lang="zh-CN" altLang="en-US" sz="2400" dirty="0"/>
          </a:p>
          <a:p>
            <a:endParaRPr lang="zh-CN" altLang="en-US" sz="2400" dirty="0"/>
          </a:p>
        </p:txBody>
      </p:sp>
      <p:sp>
        <p:nvSpPr>
          <p:cNvPr id="4" name="灯片编号占位符 3"/>
          <p:cNvSpPr>
            <a:spLocks noGrp="1"/>
          </p:cNvSpPr>
          <p:nvPr>
            <p:ph type="sldNum" sz="quarter" idx="12"/>
          </p:nvPr>
        </p:nvSpPr>
        <p:spPr/>
        <p:txBody>
          <a:bodyPr/>
          <a:lstStyle/>
          <a:p>
            <a:pPr>
              <a:defRPr/>
            </a:pPr>
            <a:fld id="{AFA79A82-7DD2-4FA4-A7D6-36CB10DAC8B2}" type="slidenum">
              <a:rPr lang="zh-CN" altLang="en-US" smtClean="0">
                <a:solidFill>
                  <a:srgbClr val="000033"/>
                </a:solidFill>
              </a:rPr>
            </a:fld>
            <a:endParaRPr lang="en-US" altLang="zh-CN">
              <a:solidFill>
                <a:srgbClr val="000033"/>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D03B2B5D-43AE-4286-806A-FFE28ED5F108}"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
        <p:nvSpPr>
          <p:cNvPr id="43010" name="Rectangle 2"/>
          <p:cNvSpPr>
            <a:spLocks noGrp="1" noChangeArrowheads="1"/>
          </p:cNvSpPr>
          <p:nvPr>
            <p:ph type="body" idx="1"/>
          </p:nvPr>
        </p:nvSpPr>
        <p:spPr>
          <a:xfrm>
            <a:off x="533400" y="1905000"/>
            <a:ext cx="7772400" cy="4800600"/>
          </a:xfrm>
        </p:spPr>
        <p:txBody>
          <a:bodyPr/>
          <a:lstStyle/>
          <a:p>
            <a:pPr eaLnBrk="1" hangingPunct="1"/>
            <a:r>
              <a:rPr lang="zh-CN" altLang="en-US" b="1" dirty="0"/>
              <a:t>中性杂质散射</a:t>
            </a:r>
            <a:r>
              <a:rPr lang="zh-CN" altLang="en-US" dirty="0"/>
              <a:t>：低温下，未电离杂质对周期性势场产生微扰，引起散射。</a:t>
            </a:r>
            <a:endParaRPr lang="zh-CN" altLang="en-US" dirty="0"/>
          </a:p>
          <a:p>
            <a:pPr eaLnBrk="1" hangingPunct="1"/>
            <a:endParaRPr lang="zh-CN" altLang="en-US" dirty="0"/>
          </a:p>
          <a:p>
            <a:pPr eaLnBrk="1" hangingPunct="1"/>
            <a:r>
              <a:rPr lang="zh-CN" altLang="en-US" dirty="0"/>
              <a:t>因这种散射作用很弱，只在</a:t>
            </a:r>
            <a:r>
              <a:rPr lang="zh-CN" altLang="en-US" dirty="0">
                <a:solidFill>
                  <a:srgbClr val="FF0000"/>
                </a:solidFill>
              </a:rPr>
              <a:t>重掺杂</a:t>
            </a:r>
            <a:r>
              <a:rPr lang="zh-CN" altLang="en-US" dirty="0"/>
              <a:t>的半导体中，</a:t>
            </a:r>
            <a:r>
              <a:rPr lang="zh-CN" altLang="en-US" b="1" dirty="0">
                <a:solidFill>
                  <a:srgbClr val="FF0000"/>
                </a:solidFill>
              </a:rPr>
              <a:t>低温下</a:t>
            </a:r>
            <a:r>
              <a:rPr lang="zh-CN" altLang="en-US" dirty="0"/>
              <a:t>，当其他主要的散射都很弱时，才会起主要作用。</a:t>
            </a:r>
            <a:endParaRPr lang="zh-CN" altLang="en-US" dirty="0"/>
          </a:p>
        </p:txBody>
      </p:sp>
      <p:sp>
        <p:nvSpPr>
          <p:cNvPr id="2" name="矩形 1"/>
          <p:cNvSpPr/>
          <p:nvPr/>
        </p:nvSpPr>
        <p:spPr>
          <a:xfrm>
            <a:off x="419147" y="914466"/>
            <a:ext cx="8000906" cy="707886"/>
          </a:xfrm>
          <a:prstGeom prst="rect">
            <a:avLst/>
          </a:prstGeom>
        </p:spPr>
        <p:txBody>
          <a:bodyPr wrap="square">
            <a:spAutoFit/>
          </a:bodyPr>
          <a:lstStyle/>
          <a:p>
            <a:pPr eaLnBrk="0" fontAlgn="base" hangingPunct="0">
              <a:spcBef>
                <a:spcPct val="0"/>
              </a:spcBef>
              <a:spcAft>
                <a:spcPct val="0"/>
              </a:spcAft>
            </a:pPr>
            <a:r>
              <a:rPr lang="zh-CN" altLang="en-US" sz="4000" dirty="0">
                <a:solidFill>
                  <a:srgbClr val="000033"/>
                </a:solidFill>
                <a:latin typeface="黑体" panose="02010609060101010101" pitchFamily="49" charset="-122"/>
                <a:ea typeface="黑体" panose="02010609060101010101" pitchFamily="49" charset="-122"/>
              </a:rPr>
              <a:t>其他因素引起的散射</a:t>
            </a:r>
            <a:endParaRPr lang="zh-CN" altLang="en-US" sz="1600" dirty="0">
              <a:solidFill>
                <a:srgbClr val="000033"/>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9655D2FC-4E46-4D51-923A-80C2DB6D9492}"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
        <p:nvSpPr>
          <p:cNvPr id="44034" name="Rectangle 2"/>
          <p:cNvSpPr>
            <a:spLocks noGrp="1" noChangeArrowheads="1"/>
          </p:cNvSpPr>
          <p:nvPr>
            <p:ph type="body" idx="1"/>
          </p:nvPr>
        </p:nvSpPr>
        <p:spPr>
          <a:xfrm>
            <a:off x="457200" y="1828800"/>
            <a:ext cx="8229600" cy="5029200"/>
          </a:xfrm>
        </p:spPr>
        <p:txBody>
          <a:bodyPr/>
          <a:lstStyle/>
          <a:p>
            <a:pPr eaLnBrk="1" hangingPunct="1"/>
            <a:r>
              <a:rPr lang="zh-CN" altLang="en-US" sz="2400" b="1" dirty="0">
                <a:solidFill>
                  <a:srgbClr val="FF0000"/>
                </a:solidFill>
              </a:rPr>
              <a:t>位错散射</a:t>
            </a:r>
            <a:r>
              <a:rPr lang="zh-CN" altLang="en-US" sz="2400" dirty="0"/>
              <a:t>： 刃位错会出现共价键不饱和的位错中心，即负电中心，周围形成圆柱形正空间电荷区，引起附加电场，导致载流子散射。</a:t>
            </a:r>
            <a:endParaRPr lang="zh-CN" altLang="en-US" sz="2400" dirty="0"/>
          </a:p>
          <a:p>
            <a:pPr eaLnBrk="1" hangingPunct="1"/>
            <a:endParaRPr lang="zh-CN" altLang="en-US" sz="2400" dirty="0"/>
          </a:p>
          <a:p>
            <a:pPr eaLnBrk="1" hangingPunct="1"/>
            <a:endParaRPr lang="zh-CN" altLang="en-US" sz="2400" dirty="0"/>
          </a:p>
          <a:p>
            <a:pPr eaLnBrk="1" hangingPunct="1"/>
            <a:endParaRPr lang="en-US" altLang="zh-CN" sz="2400" dirty="0"/>
          </a:p>
          <a:p>
            <a:pPr eaLnBrk="1" hangingPunct="1"/>
            <a:endParaRPr lang="en-US" altLang="zh-CN" sz="2400" dirty="0"/>
          </a:p>
          <a:p>
            <a:pPr eaLnBrk="1" hangingPunct="1"/>
            <a:endParaRPr lang="en-US" altLang="zh-CN" sz="2400" dirty="0"/>
          </a:p>
          <a:p>
            <a:pPr eaLnBrk="1" hangingPunct="1"/>
            <a:r>
              <a:rPr lang="zh-CN" altLang="en-US" sz="2400" dirty="0"/>
              <a:t>位错散射各向异性。</a:t>
            </a:r>
            <a:endParaRPr lang="en-US" altLang="zh-CN" sz="2400" dirty="0"/>
          </a:p>
          <a:p>
            <a:pPr eaLnBrk="1" hangingPunct="1"/>
            <a:r>
              <a:rPr lang="zh-CN" altLang="en-US" sz="2400" dirty="0"/>
              <a:t>散射概率与位错密度相关；位错密度低于</a:t>
            </a:r>
            <a:r>
              <a:rPr lang="en-US" altLang="zh-CN" sz="2400" dirty="0"/>
              <a:t>10</a:t>
            </a:r>
            <a:r>
              <a:rPr lang="en-US" altLang="zh-CN" sz="2400" baseline="30000" dirty="0"/>
              <a:t>4 </a:t>
            </a:r>
            <a:r>
              <a:rPr lang="en-US" altLang="zh-CN" sz="2400" dirty="0"/>
              <a:t>cm</a:t>
            </a:r>
            <a:r>
              <a:rPr lang="en-US" altLang="zh-CN" sz="2400" baseline="30000" dirty="0"/>
              <a:t>-2</a:t>
            </a:r>
            <a:r>
              <a:rPr lang="zh-CN" altLang="en-US" sz="2400" dirty="0"/>
              <a:t>时，散射不显著。对于位错密度大的材料，位错散射不能忽略。</a:t>
            </a:r>
            <a:endParaRPr lang="zh-CN" altLang="en-US" sz="2400" dirty="0"/>
          </a:p>
        </p:txBody>
      </p:sp>
      <p:pic>
        <p:nvPicPr>
          <p:cNvPr id="44035"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23728" y="2996952"/>
            <a:ext cx="29718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5029" y="2708920"/>
            <a:ext cx="14192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19147" y="914466"/>
            <a:ext cx="8000906" cy="707886"/>
          </a:xfrm>
          <a:prstGeom prst="rect">
            <a:avLst/>
          </a:prstGeom>
        </p:spPr>
        <p:txBody>
          <a:bodyPr wrap="square">
            <a:spAutoFit/>
          </a:bodyPr>
          <a:lstStyle/>
          <a:p>
            <a:pPr eaLnBrk="0" fontAlgn="base" hangingPunct="0">
              <a:spcBef>
                <a:spcPct val="0"/>
              </a:spcBef>
              <a:spcAft>
                <a:spcPct val="0"/>
              </a:spcAft>
            </a:pPr>
            <a:r>
              <a:rPr lang="zh-CN" altLang="en-US" sz="4000" dirty="0">
                <a:solidFill>
                  <a:srgbClr val="000033"/>
                </a:solidFill>
                <a:latin typeface="黑体" panose="02010609060101010101" pitchFamily="49" charset="-122"/>
                <a:ea typeface="黑体" panose="02010609060101010101" pitchFamily="49" charset="-122"/>
              </a:rPr>
              <a:t>其他因素引起的散射</a:t>
            </a:r>
            <a:endParaRPr lang="zh-CN" altLang="en-US" sz="1600" dirty="0">
              <a:solidFill>
                <a:srgbClr val="000033"/>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solidFill>
            <a:schemeClr val="bg1"/>
          </a:solidFill>
        </p:spPr>
        <p:txBody>
          <a:bodyPr/>
          <a:lstStyle/>
          <a:p>
            <a:pPr eaLnBrk="1" hangingPunct="1">
              <a:lnSpc>
                <a:spcPct val="150000"/>
              </a:lnSpc>
              <a:buSzPct val="70000"/>
              <a:buFont typeface="Wingdings" panose="05000000000000000000" pitchFamily="2" charset="2"/>
              <a:buChar char="n"/>
            </a:pPr>
            <a:r>
              <a:rPr lang="zh-CN" altLang="en-US" sz="2800" dirty="0">
                <a:solidFill>
                  <a:srgbClr val="FF0000"/>
                </a:solidFill>
              </a:rPr>
              <a:t>合金散射</a:t>
            </a:r>
            <a:endParaRPr lang="en-US" altLang="zh-CN" sz="2800" dirty="0">
              <a:solidFill>
                <a:srgbClr val="FF0000"/>
              </a:solidFill>
            </a:endParaRPr>
          </a:p>
          <a:p>
            <a:pPr eaLnBrk="1" hangingPunct="1">
              <a:lnSpc>
                <a:spcPct val="150000"/>
              </a:lnSpc>
              <a:buSzPct val="70000"/>
              <a:buFont typeface="Wingdings" panose="05000000000000000000" pitchFamily="2" charset="2"/>
              <a:buChar char="n"/>
            </a:pPr>
            <a:r>
              <a:rPr lang="zh-CN" altLang="en-US" sz="2800" dirty="0"/>
              <a:t>三元、四元化合物半导体</a:t>
            </a:r>
            <a:endParaRPr lang="en-US" altLang="zh-CN" sz="2800" dirty="0"/>
          </a:p>
          <a:p>
            <a:pPr eaLnBrk="1" hangingPunct="1">
              <a:lnSpc>
                <a:spcPct val="150000"/>
              </a:lnSpc>
              <a:buSzPct val="70000"/>
              <a:buFont typeface="Wingdings" panose="05000000000000000000" pitchFamily="2" charset="2"/>
              <a:buChar char="n"/>
            </a:pPr>
            <a:r>
              <a:rPr lang="en-US" altLang="zh-CN" sz="2800" dirty="0"/>
              <a:t>Al</a:t>
            </a:r>
            <a:r>
              <a:rPr lang="en-US" altLang="zh-CN" sz="2800" baseline="-25000" dirty="0"/>
              <a:t>x</a:t>
            </a:r>
            <a:r>
              <a:rPr lang="en-US" altLang="zh-CN" sz="2800" dirty="0"/>
              <a:t>Ga</a:t>
            </a:r>
            <a:r>
              <a:rPr lang="en-US" altLang="zh-CN" sz="2800" baseline="-25000" dirty="0"/>
              <a:t>1-x</a:t>
            </a:r>
            <a:r>
              <a:rPr lang="en-US" altLang="zh-CN" sz="2800" dirty="0"/>
              <a:t>As (</a:t>
            </a:r>
            <a:r>
              <a:rPr lang="zh-CN" altLang="en-US" sz="2800" dirty="0"/>
              <a:t>同族原子</a:t>
            </a:r>
            <a:r>
              <a:rPr lang="en-US" altLang="zh-CN" sz="2800" dirty="0"/>
              <a:t> Al</a:t>
            </a:r>
            <a:r>
              <a:rPr lang="zh-CN" altLang="en-US" sz="2800" dirty="0"/>
              <a:t>和</a:t>
            </a:r>
            <a:r>
              <a:rPr lang="en-US" altLang="zh-CN" sz="2800" dirty="0"/>
              <a:t> Ga</a:t>
            </a:r>
            <a:r>
              <a:rPr lang="zh-CN" altLang="en-US" sz="2800" dirty="0"/>
              <a:t>的排列</a:t>
            </a:r>
            <a:r>
              <a:rPr lang="en-US" altLang="zh-CN" sz="2800" dirty="0"/>
              <a:t>)</a:t>
            </a:r>
            <a:endParaRPr lang="en-US" altLang="zh-CN" sz="2800" dirty="0"/>
          </a:p>
          <a:p>
            <a:pPr eaLnBrk="1" hangingPunct="1">
              <a:lnSpc>
                <a:spcPct val="150000"/>
              </a:lnSpc>
              <a:buFont typeface="Wingdings" panose="05000000000000000000" pitchFamily="2" charset="2"/>
              <a:buChar char="ü"/>
            </a:pPr>
            <a:r>
              <a:rPr lang="zh-CN" altLang="en-US" sz="2800" dirty="0"/>
              <a:t>有序排列</a:t>
            </a:r>
            <a:r>
              <a:rPr lang="en-US" altLang="zh-CN" sz="2800" dirty="0"/>
              <a:t>: </a:t>
            </a:r>
            <a:r>
              <a:rPr lang="zh-CN" altLang="en-US" sz="2800" dirty="0"/>
              <a:t>不产生散射</a:t>
            </a:r>
            <a:endParaRPr lang="en-US" altLang="zh-CN" sz="2800" dirty="0"/>
          </a:p>
          <a:p>
            <a:pPr eaLnBrk="1" hangingPunct="1">
              <a:lnSpc>
                <a:spcPct val="150000"/>
              </a:lnSpc>
              <a:buFont typeface="Wingdings" panose="05000000000000000000" pitchFamily="2" charset="2"/>
              <a:buChar char="ü"/>
            </a:pPr>
            <a:r>
              <a:rPr lang="zh-CN" altLang="en-US" sz="2800" dirty="0"/>
              <a:t>随机排列</a:t>
            </a:r>
            <a:r>
              <a:rPr lang="en-US" altLang="zh-CN" sz="2800" dirty="0"/>
              <a:t>:</a:t>
            </a:r>
            <a:r>
              <a:rPr lang="zh-CN" altLang="en-US" sz="2800" dirty="0"/>
              <a:t>对周期性势场的扰动影响</a:t>
            </a:r>
            <a:r>
              <a:rPr lang="en-US" altLang="zh-CN" sz="2800" dirty="0"/>
              <a:t>, </a:t>
            </a:r>
            <a:r>
              <a:rPr lang="zh-CN" altLang="en-US" sz="2800" dirty="0"/>
              <a:t>产生附加势场。</a:t>
            </a:r>
            <a:endParaRPr lang="en-US" altLang="zh-CN" sz="2800" dirty="0"/>
          </a:p>
          <a:p>
            <a:pPr eaLnBrk="1" hangingPunct="1">
              <a:lnSpc>
                <a:spcPct val="150000"/>
              </a:lnSpc>
            </a:pPr>
            <a:endParaRPr lang="en-US" altLang="zh-CN" sz="2800" dirty="0"/>
          </a:p>
          <a:p>
            <a:pPr eaLnBrk="1" hangingPunct="1">
              <a:lnSpc>
                <a:spcPct val="150000"/>
              </a:lnSpc>
            </a:pPr>
            <a:endParaRPr lang="zh-CN" altLang="en-US" sz="2800" dirty="0"/>
          </a:p>
        </p:txBody>
      </p:sp>
      <p:sp>
        <p:nvSpPr>
          <p:cNvPr id="106499"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8A24EC-4D3B-4CB0-AB88-D0589A3BC702}" type="slidenum">
              <a:rPr lang="zh-CN" altLang="en-US" sz="1200">
                <a:solidFill>
                  <a:srgbClr val="000000"/>
                </a:solidFill>
                <a:latin typeface="Arial" panose="020B0604020202020204" pitchFamily="34" charset="0"/>
                <a:cs typeface="Tahoma" panose="020B0604030504040204" pitchFamily="34" charset="0"/>
              </a:rPr>
            </a:fld>
            <a:endParaRPr lang="en-US" altLang="zh-CN" sz="1200">
              <a:solidFill>
                <a:srgbClr val="000000"/>
              </a:solidFill>
              <a:latin typeface="Arial" panose="020B0604020202020204" pitchFamily="34" charset="0"/>
              <a:cs typeface="Tahoma" panose="020B0604030504040204" pitchFamily="34" charset="0"/>
            </a:endParaRPr>
          </a:p>
        </p:txBody>
      </p:sp>
      <p:sp>
        <p:nvSpPr>
          <p:cNvPr id="5" name="矩形 4"/>
          <p:cNvSpPr/>
          <p:nvPr/>
        </p:nvSpPr>
        <p:spPr>
          <a:xfrm>
            <a:off x="428757" y="914466"/>
            <a:ext cx="8000906" cy="707886"/>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r>
              <a:rPr lang="zh-CN" altLang="en-US" sz="4000" dirty="0">
                <a:solidFill>
                  <a:srgbClr val="000033"/>
                </a:solidFill>
                <a:latin typeface="黑体" panose="02010609060101010101" pitchFamily="49" charset="-122"/>
                <a:ea typeface="黑体" panose="02010609060101010101" pitchFamily="49" charset="-122"/>
              </a:rPr>
              <a:t>其他因素引起的散射</a:t>
            </a:r>
            <a:endParaRPr lang="zh-CN" altLang="en-US" sz="1600" dirty="0">
              <a:solidFill>
                <a:srgbClr val="000033"/>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8313" y="1773238"/>
            <a:ext cx="83439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25291" y="914466"/>
            <a:ext cx="8000906" cy="707886"/>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r>
              <a:rPr lang="zh-CN" altLang="en-US" sz="4000" dirty="0">
                <a:solidFill>
                  <a:srgbClr val="000033"/>
                </a:solidFill>
                <a:latin typeface="黑体" panose="02010609060101010101" pitchFamily="49" charset="-122"/>
                <a:ea typeface="黑体" panose="02010609060101010101" pitchFamily="49" charset="-122"/>
              </a:rPr>
              <a:t>其他因素引起的散射</a:t>
            </a:r>
            <a:endParaRPr lang="zh-CN" altLang="en-US" sz="1600" dirty="0">
              <a:solidFill>
                <a:srgbClr val="000033"/>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12"/>
          </p:nvPr>
        </p:nvSpPr>
        <p:spPr/>
        <p:txBody>
          <a:bodyPr/>
          <a:lstStyle/>
          <a:p>
            <a:pPr>
              <a:defRPr/>
            </a:pPr>
            <a:fld id="{AFA79A82-7DD2-4FA4-A7D6-36CB10DAC8B2}" type="slidenum">
              <a:rPr lang="zh-CN" altLang="en-US" smtClean="0">
                <a:solidFill>
                  <a:srgbClr val="000033"/>
                </a:solidFill>
              </a:rPr>
            </a:fld>
            <a:endParaRPr lang="en-US" altLang="zh-CN">
              <a:solidFill>
                <a:srgbClr val="000033"/>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rrowheads="1"/>
          </p:cNvSpPr>
          <p:nvPr>
            <p:ph type="title"/>
          </p:nvPr>
        </p:nvSpPr>
        <p:spPr/>
        <p:txBody>
          <a:bodyPr/>
          <a:lstStyle/>
          <a:p>
            <a:pPr algn="ctr" eaLnBrk="1" hangingPunct="1"/>
            <a:r>
              <a:rPr lang="zh-CN" altLang="en-US" sz="3600" b="1" dirty="0"/>
              <a:t>练习</a:t>
            </a:r>
            <a:endParaRPr lang="zh-CN" altLang="en-US" sz="3600" b="1" dirty="0"/>
          </a:p>
        </p:txBody>
      </p:sp>
      <p:sp>
        <p:nvSpPr>
          <p:cNvPr id="109571" name="Text Box 3"/>
          <p:cNvSpPr txBox="1">
            <a:spLocks noChangeArrowheads="1"/>
          </p:cNvSpPr>
          <p:nvPr/>
        </p:nvSpPr>
        <p:spPr bwMode="auto">
          <a:xfrm>
            <a:off x="457200" y="1995130"/>
            <a:ext cx="820896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pPr>
            <a:r>
              <a:rPr lang="en-US" altLang="zh-CN" sz="2400" dirty="0">
                <a:solidFill>
                  <a:srgbClr val="000033"/>
                </a:solidFill>
              </a:rPr>
              <a:t>1</a:t>
            </a:r>
            <a:r>
              <a:rPr lang="zh-CN" altLang="en-US" sz="2400" dirty="0">
                <a:solidFill>
                  <a:srgbClr val="000033"/>
                </a:solidFill>
              </a:rPr>
              <a:t>、载流子的热运动在半导体内会构成电流。（      ）</a:t>
            </a:r>
            <a:endParaRPr lang="zh-CN" altLang="en-US" sz="2400" dirty="0">
              <a:solidFill>
                <a:srgbClr val="000033"/>
              </a:solidFill>
            </a:endParaRPr>
          </a:p>
          <a:p>
            <a:pPr fontAlgn="base">
              <a:spcBef>
                <a:spcPct val="50000"/>
              </a:spcBef>
              <a:spcAft>
                <a:spcPct val="0"/>
              </a:spcAft>
            </a:pPr>
            <a:r>
              <a:rPr lang="en-US" altLang="zh-CN" sz="2400" dirty="0">
                <a:solidFill>
                  <a:srgbClr val="000033"/>
                </a:solidFill>
              </a:rPr>
              <a:t>2</a:t>
            </a:r>
            <a:r>
              <a:rPr lang="zh-CN" altLang="en-US" sz="2400" dirty="0">
                <a:solidFill>
                  <a:srgbClr val="000033"/>
                </a:solidFill>
              </a:rPr>
              <a:t>、载流子在外电场的作用下是（       ）和（       ）两种运动的叠加，因此恒定电场下电流密度大小（       ）。</a:t>
            </a:r>
            <a:endParaRPr lang="zh-CN" altLang="en-US" sz="2400" dirty="0">
              <a:solidFill>
                <a:srgbClr val="000033"/>
              </a:solidFill>
            </a:endParaRPr>
          </a:p>
          <a:p>
            <a:pPr fontAlgn="base">
              <a:spcBef>
                <a:spcPct val="50000"/>
              </a:spcBef>
              <a:spcAft>
                <a:spcPct val="0"/>
              </a:spcAft>
            </a:pPr>
            <a:r>
              <a:rPr lang="en-US" altLang="zh-CN" sz="2400" dirty="0">
                <a:solidFill>
                  <a:srgbClr val="000033"/>
                </a:solidFill>
              </a:rPr>
              <a:t>3</a:t>
            </a:r>
            <a:r>
              <a:rPr lang="zh-CN" altLang="en-US" sz="2400" dirty="0">
                <a:solidFill>
                  <a:srgbClr val="000033"/>
                </a:solidFill>
              </a:rPr>
              <a:t>、导体中电子在恒定电场的作用下，平均漂移速度逐渐增大（）</a:t>
            </a:r>
            <a:endParaRPr lang="en-US" altLang="zh-CN" sz="2400" dirty="0">
              <a:solidFill>
                <a:srgbClr val="000033"/>
              </a:solidFill>
            </a:endParaRPr>
          </a:p>
          <a:p>
            <a:pPr fontAlgn="base">
              <a:spcBef>
                <a:spcPct val="50000"/>
              </a:spcBef>
              <a:spcAft>
                <a:spcPct val="0"/>
              </a:spcAft>
            </a:pPr>
            <a:r>
              <a:rPr lang="en-US" altLang="zh-CN" sz="2400" dirty="0">
                <a:solidFill>
                  <a:srgbClr val="000033"/>
                </a:solidFill>
              </a:rPr>
              <a:t>4</a:t>
            </a:r>
            <a:r>
              <a:rPr lang="zh-CN" altLang="en-US" sz="2400">
                <a:solidFill>
                  <a:srgbClr val="000033"/>
                </a:solidFill>
              </a:rPr>
              <a:t>、半导体中电子</a:t>
            </a:r>
            <a:r>
              <a:rPr lang="zh-CN" altLang="en-US" sz="2400" dirty="0">
                <a:solidFill>
                  <a:srgbClr val="000033"/>
                </a:solidFill>
              </a:rPr>
              <a:t>的迁移率与空穴迁移率相等（）。</a:t>
            </a:r>
            <a:endParaRPr lang="en-US" altLang="zh-CN" sz="2400" dirty="0">
              <a:solidFill>
                <a:srgbClr val="000033"/>
              </a:solidFill>
            </a:endParaRPr>
          </a:p>
          <a:p>
            <a:pPr fontAlgn="base">
              <a:spcBef>
                <a:spcPct val="50000"/>
              </a:spcBef>
              <a:spcAft>
                <a:spcPct val="0"/>
              </a:spcAft>
            </a:pPr>
            <a:endParaRPr lang="zh-CN" altLang="en-US" sz="2400" dirty="0">
              <a:solidFill>
                <a:srgbClr val="000033"/>
              </a:solidFill>
            </a:endParaRPr>
          </a:p>
          <a:p>
            <a:pPr fontAlgn="base">
              <a:spcBef>
                <a:spcPct val="50000"/>
              </a:spcBef>
              <a:spcAft>
                <a:spcPct val="0"/>
              </a:spcAft>
            </a:pPr>
            <a:r>
              <a:rPr lang="zh-CN" altLang="en-US" sz="2400" dirty="0">
                <a:solidFill>
                  <a:srgbClr val="000033"/>
                </a:solidFill>
              </a:rPr>
              <a:t>                                                                         </a:t>
            </a:r>
            <a:endParaRPr lang="zh-CN" altLang="en-US" sz="2400" dirty="0">
              <a:solidFill>
                <a:srgbClr val="000033"/>
              </a:solidFill>
            </a:endParaRPr>
          </a:p>
        </p:txBody>
      </p:sp>
      <p:sp>
        <p:nvSpPr>
          <p:cNvPr id="2" name="灯片编号占位符 1"/>
          <p:cNvSpPr>
            <a:spLocks noGrp="1"/>
          </p:cNvSpPr>
          <p:nvPr>
            <p:ph type="sldNum" sz="quarter" idx="12"/>
          </p:nvPr>
        </p:nvSpPr>
        <p:spPr/>
        <p:txBody>
          <a:bodyPr/>
          <a:lstStyle/>
          <a:p>
            <a:pPr>
              <a:defRPr/>
            </a:pPr>
            <a:fld id="{AFA79A82-7DD2-4FA4-A7D6-36CB10DAC8B2}" type="slidenum">
              <a:rPr lang="zh-CN" altLang="en-US" smtClean="0">
                <a:solidFill>
                  <a:srgbClr val="000033"/>
                </a:solidFill>
              </a:rPr>
            </a:fld>
            <a:endParaRPr lang="en-US" altLang="zh-CN">
              <a:solidFill>
                <a:srgbClr val="00003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第三章作业讲解</a:t>
            </a:r>
            <a:endParaRPr lang="zh-CN" altLang="en-US" dirty="0"/>
          </a:p>
        </p:txBody>
      </p:sp>
      <p:sp>
        <p:nvSpPr>
          <p:cNvPr id="3" name="内容占位符 2"/>
          <p:cNvSpPr>
            <a:spLocks noGrp="1"/>
          </p:cNvSpPr>
          <p:nvPr>
            <p:ph idx="1"/>
          </p:nvPr>
        </p:nvSpPr>
        <p:spPr>
          <a:xfrm>
            <a:off x="395536" y="1811337"/>
            <a:ext cx="8568952" cy="4302125"/>
          </a:xfrm>
        </p:spPr>
        <p:txBody>
          <a:bodyPr/>
          <a:lstStyle/>
          <a:p>
            <a:pPr>
              <a:buFont typeface="+mj-ea"/>
              <a:buAutoNum type="circleNumDbPlain" startAt="13"/>
            </a:pPr>
            <a:r>
              <a:rPr lang="zh-CN" altLang="en-US" sz="2400" dirty="0"/>
              <a:t>简述只含一种施主杂质的</a:t>
            </a:r>
            <a:r>
              <a:rPr lang="en-US" altLang="zh-CN" sz="2400" dirty="0"/>
              <a:t>n</a:t>
            </a:r>
            <a:r>
              <a:rPr lang="zh-CN" altLang="en-US" sz="2400" dirty="0"/>
              <a:t>型半导体的费米能级随温度的变化关系</a:t>
            </a:r>
            <a:endParaRPr lang="en-US" altLang="zh-CN" sz="2400" dirty="0"/>
          </a:p>
          <a:p>
            <a:pPr marL="0" indent="0">
              <a:buNone/>
            </a:pPr>
            <a:r>
              <a:rPr lang="zh-CN" altLang="en-US" sz="2400" dirty="0">
                <a:solidFill>
                  <a:srgbClr val="FF0000"/>
                </a:solidFill>
              </a:rPr>
              <a:t>答：只含一种施主杂质的</a:t>
            </a:r>
            <a:r>
              <a:rPr lang="en-US" altLang="zh-CN" sz="2400" dirty="0">
                <a:solidFill>
                  <a:srgbClr val="FF0000"/>
                </a:solidFill>
              </a:rPr>
              <a:t>n</a:t>
            </a:r>
            <a:r>
              <a:rPr lang="zh-CN" altLang="en-US" sz="2400" dirty="0">
                <a:solidFill>
                  <a:srgbClr val="FF0000"/>
                </a:solidFill>
              </a:rPr>
              <a:t>型半导体的费米能级在极低温度时位于导带底和施主能级的中线处，随温度的升高，费米能级先急剧增大，再降低。在中间弱电离区，费米能级降至导带底和施主能级的中线以下；温度继续升高至强电离区，费米能级降至施主能级以下；进入过渡区，费米能级继续下降趋近于本征费米能级。</a:t>
            </a:r>
            <a:endParaRPr lang="zh-CN" altLang="en-US" sz="2400" dirty="0">
              <a:solidFill>
                <a:srgbClr val="FF0000"/>
              </a:solidFill>
            </a:endParaRPr>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AFA79A82-7DD2-4FA4-A7D6-36CB10DAC8B2}" type="slidenum">
              <a:rPr lang="zh-CN" altLang="en-US" smtClean="0">
                <a:solidFill>
                  <a:srgbClr val="000033"/>
                </a:solidFill>
              </a:rPr>
            </a:fld>
            <a:endParaRPr lang="en-US" altLang="zh-CN">
              <a:solidFill>
                <a:srgbClr val="00003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第三章作业讲解</a:t>
            </a:r>
            <a:endParaRPr lang="zh-CN" altLang="en-US" dirty="0"/>
          </a:p>
        </p:txBody>
      </p:sp>
      <p:sp>
        <p:nvSpPr>
          <p:cNvPr id="3" name="内容占位符 2"/>
          <p:cNvSpPr>
            <a:spLocks noGrp="1"/>
          </p:cNvSpPr>
          <p:nvPr>
            <p:ph idx="1"/>
          </p:nvPr>
        </p:nvSpPr>
        <p:spPr>
          <a:xfrm>
            <a:off x="395536" y="1811337"/>
            <a:ext cx="8568952" cy="4302125"/>
          </a:xfrm>
        </p:spPr>
        <p:txBody>
          <a:bodyPr/>
          <a:lstStyle/>
          <a:p>
            <a:pPr>
              <a:buFont typeface="+mj-ea"/>
              <a:buAutoNum type="circleNumDbPlain" startAt="14"/>
            </a:pPr>
            <a:r>
              <a:rPr lang="zh-CN" altLang="en-US" sz="2400" dirty="0"/>
              <a:t>简述只含一种施主杂质的</a:t>
            </a:r>
            <a:r>
              <a:rPr lang="en-US" altLang="zh-CN" sz="2400" dirty="0"/>
              <a:t>n</a:t>
            </a:r>
            <a:r>
              <a:rPr lang="zh-CN" altLang="en-US" sz="2400" dirty="0"/>
              <a:t>型半导体的电子浓度随温度的变化关系。</a:t>
            </a:r>
            <a:endParaRPr lang="zh-CN" altLang="en-US" sz="2400" dirty="0"/>
          </a:p>
          <a:p>
            <a:pPr marL="0" indent="0">
              <a:buNone/>
            </a:pPr>
            <a:r>
              <a:rPr lang="zh-CN" altLang="en-US" sz="2400" dirty="0">
                <a:solidFill>
                  <a:srgbClr val="FF0000"/>
                </a:solidFill>
              </a:rPr>
              <a:t>答：只含一种施主杂质的</a:t>
            </a:r>
            <a:r>
              <a:rPr lang="en-US" altLang="zh-CN" sz="2400" dirty="0">
                <a:solidFill>
                  <a:srgbClr val="FF0000"/>
                </a:solidFill>
              </a:rPr>
              <a:t>n</a:t>
            </a:r>
            <a:r>
              <a:rPr lang="zh-CN" altLang="en-US" sz="2400" dirty="0">
                <a:solidFill>
                  <a:srgbClr val="FF0000"/>
                </a:solidFill>
              </a:rPr>
              <a:t>型半导体的电子在低温时主要来自杂质电离，且随着温度的升高，杂质的电离度提高，电子浓度增加。当温度升高到进入强电离区时，电子依然完全来自杂质电离，且杂质完全电离，因此电子浓度保持不变。当温度升高到进入过渡区时，本征激发产生的载流子不能忽略，电子浓度随温度的升高而增大；当温度升高到进入本征激发区时，杂质电离产生的载流子可以忽略不计，这是电子浓度随温度的变化情况与本征半导体的类似，随温度升高而急剧增加。</a:t>
            </a:r>
            <a:endParaRPr lang="zh-CN" altLang="en-US" sz="2400" dirty="0">
              <a:solidFill>
                <a:srgbClr val="FF0000"/>
              </a:solidFill>
            </a:endParaRPr>
          </a:p>
          <a:p>
            <a:endParaRPr lang="zh-CN" altLang="en-US" sz="2400" dirty="0"/>
          </a:p>
        </p:txBody>
      </p:sp>
      <p:sp>
        <p:nvSpPr>
          <p:cNvPr id="4" name="灯片编号占位符 3"/>
          <p:cNvSpPr>
            <a:spLocks noGrp="1"/>
          </p:cNvSpPr>
          <p:nvPr>
            <p:ph type="sldNum" sz="quarter" idx="12"/>
          </p:nvPr>
        </p:nvSpPr>
        <p:spPr/>
        <p:txBody>
          <a:bodyPr/>
          <a:lstStyle/>
          <a:p>
            <a:pPr>
              <a:defRPr/>
            </a:pPr>
            <a:fld id="{AFA79A82-7DD2-4FA4-A7D6-36CB10DAC8B2}" type="slidenum">
              <a:rPr lang="zh-CN" altLang="en-US" smtClean="0">
                <a:solidFill>
                  <a:srgbClr val="000033"/>
                </a:solidFill>
              </a:rPr>
            </a:fld>
            <a:endParaRPr lang="en-US" altLang="zh-CN">
              <a:solidFill>
                <a:srgbClr val="00003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b="1">
                <a:solidFill>
                  <a:schemeClr val="tx1"/>
                </a:solidFill>
              </a:rPr>
              <a:t>第四章：半导体的导电性</a:t>
            </a:r>
            <a:endParaRPr lang="zh-CN" altLang="en-US"/>
          </a:p>
        </p:txBody>
      </p:sp>
      <p:sp>
        <p:nvSpPr>
          <p:cNvPr id="63491" name="内容占位符 2"/>
          <p:cNvSpPr>
            <a:spLocks noGrp="1"/>
          </p:cNvSpPr>
          <p:nvPr>
            <p:ph idx="1"/>
          </p:nvPr>
        </p:nvSpPr>
        <p:spPr/>
        <p:txBody>
          <a:bodyPr/>
          <a:lstStyle/>
          <a:p>
            <a:pPr marL="0" indent="0">
              <a:buFont typeface="Wingdings" panose="05000000000000000000" pitchFamily="2" charset="2"/>
              <a:buNone/>
            </a:pPr>
            <a:r>
              <a:rPr lang="en-US" altLang="zh-CN"/>
              <a:t>4.1 </a:t>
            </a:r>
            <a:r>
              <a:rPr lang="zh-CN" altLang="en-US">
                <a:solidFill>
                  <a:srgbClr val="FF0000"/>
                </a:solidFill>
              </a:rPr>
              <a:t>载流子的漂移运动和迁移率</a:t>
            </a:r>
            <a:endParaRPr lang="en-US" altLang="zh-CN">
              <a:solidFill>
                <a:srgbClr val="FF0000"/>
              </a:solidFill>
            </a:endParaRPr>
          </a:p>
          <a:p>
            <a:pPr marL="0" indent="0">
              <a:buFont typeface="Wingdings" panose="05000000000000000000" pitchFamily="2" charset="2"/>
              <a:buNone/>
            </a:pPr>
            <a:r>
              <a:rPr lang="en-US" altLang="zh-CN"/>
              <a:t>4.2 </a:t>
            </a:r>
            <a:r>
              <a:rPr lang="zh-CN" altLang="en-US"/>
              <a:t>载流子的散射</a:t>
            </a:r>
            <a:endParaRPr lang="en-US" altLang="zh-CN"/>
          </a:p>
          <a:p>
            <a:pPr marL="0" indent="0">
              <a:buFont typeface="Wingdings" panose="05000000000000000000" pitchFamily="2" charset="2"/>
              <a:buNone/>
            </a:pPr>
            <a:r>
              <a:rPr lang="en-US" altLang="zh-CN"/>
              <a:t>4.3 </a:t>
            </a:r>
            <a:r>
              <a:rPr lang="zh-CN" altLang="en-US"/>
              <a:t>迁移率与杂质浓度和温度的关系</a:t>
            </a:r>
            <a:endParaRPr lang="en-US" altLang="zh-CN"/>
          </a:p>
          <a:p>
            <a:pPr marL="0" indent="0">
              <a:buFont typeface="Wingdings" panose="05000000000000000000" pitchFamily="2" charset="2"/>
              <a:buNone/>
            </a:pPr>
            <a:r>
              <a:rPr lang="en-US" altLang="zh-CN"/>
              <a:t>4.4 </a:t>
            </a:r>
            <a:r>
              <a:rPr lang="zh-CN" altLang="en-US"/>
              <a:t>电阻率及其与杂质浓度和温度的关系</a:t>
            </a:r>
            <a:endParaRPr lang="en-US" altLang="zh-CN"/>
          </a:p>
          <a:p>
            <a:pPr marL="0" indent="0">
              <a:buFont typeface="Wingdings" panose="05000000000000000000" pitchFamily="2" charset="2"/>
              <a:buNone/>
            </a:pPr>
            <a:r>
              <a:rPr lang="en-US" altLang="zh-CN"/>
              <a:t>4.6 </a:t>
            </a:r>
            <a:r>
              <a:rPr lang="zh-CN" altLang="en-US"/>
              <a:t>强电场下的效应、热载流子</a:t>
            </a:r>
            <a:endParaRPr lang="en-US" altLang="zh-CN"/>
          </a:p>
          <a:p>
            <a:pPr marL="0" indent="0">
              <a:buFont typeface="Wingdings" panose="05000000000000000000" pitchFamily="2" charset="2"/>
              <a:buNone/>
            </a:pPr>
            <a:r>
              <a:rPr lang="en-US" altLang="zh-CN"/>
              <a:t>4.7 </a:t>
            </a:r>
            <a:r>
              <a:rPr lang="zh-CN" altLang="en-US"/>
              <a:t>多能谷散射、耿氏效应</a:t>
            </a:r>
            <a:endParaRPr lang="zh-CN" altLang="en-US"/>
          </a:p>
        </p:txBody>
      </p:sp>
      <p:sp>
        <p:nvSpPr>
          <p:cNvPr id="6349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5E85D12-E8BC-46BE-ACF3-6B4F8F9006AE}" type="slidenum">
              <a:rPr lang="zh-CN" altLang="en-US">
                <a:solidFill>
                  <a:srgbClr val="000033"/>
                </a:solidFill>
                <a:latin typeface="Arial" panose="020B0604020202020204" pitchFamily="34" charset="0"/>
              </a:rPr>
            </a:fld>
            <a:endParaRPr lang="en-US" altLang="zh-CN">
              <a:solidFill>
                <a:srgbClr val="000033"/>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762000" y="2819400"/>
            <a:ext cx="1828800" cy="457200"/>
          </a:xfrm>
          <a:prstGeom prst="rect">
            <a:avLst/>
          </a:prstGeom>
          <a:noFill/>
          <a:ln w="12700" cap="sq">
            <a:noFill/>
            <a:miter lim="800000"/>
            <a:headEnd type="none" w="sm" len="sm"/>
            <a:tailEnd type="none" w="sm" len="sm"/>
          </a:ln>
        </p:spPr>
        <p:txBody>
          <a:bodyPr>
            <a:spAutoFit/>
          </a:bodyPr>
          <a:lstStyle/>
          <a:p>
            <a:pPr>
              <a:spcBef>
                <a:spcPct val="50000"/>
              </a:spcBef>
            </a:pPr>
            <a:endParaRPr kumimoji="1" lang="zh-CN" altLang="zh-CN" sz="2400" i="0">
              <a:latin typeface="Times New Roman" panose="02020603050405020304" pitchFamily="18" charset="0"/>
            </a:endParaRPr>
          </a:p>
        </p:txBody>
      </p:sp>
      <p:sp>
        <p:nvSpPr>
          <p:cNvPr id="258051" name="Rectangle 3"/>
          <p:cNvSpPr>
            <a:spLocks noGrp="1" noRot="1" noChangeArrowheads="1"/>
          </p:cNvSpPr>
          <p:nvPr>
            <p:ph type="title"/>
          </p:nvPr>
        </p:nvSpPr>
        <p:spPr/>
        <p:txBody>
          <a:bodyPr/>
          <a:lstStyle/>
          <a:p>
            <a:pPr eaLnBrk="1" hangingPunct="1"/>
            <a:r>
              <a:rPr kumimoji="1" lang="zh-CN" altLang="en-US" sz="4000" b="1">
                <a:latin typeface="Times New Roman" panose="02020603050405020304" pitchFamily="18" charset="0"/>
              </a:rPr>
              <a:t>载流子输运</a:t>
            </a:r>
            <a:endParaRPr kumimoji="1" lang="zh-CN" altLang="en-US" sz="4000" b="1">
              <a:latin typeface="Times New Roman" panose="02020603050405020304" pitchFamily="18" charset="0"/>
            </a:endParaRPr>
          </a:p>
        </p:txBody>
      </p:sp>
      <p:sp>
        <p:nvSpPr>
          <p:cNvPr id="258052" name="Rectangle 4"/>
          <p:cNvSpPr>
            <a:spLocks noGrp="1" noChangeArrowheads="1"/>
          </p:cNvSpPr>
          <p:nvPr>
            <p:ph type="body" idx="1"/>
          </p:nvPr>
        </p:nvSpPr>
        <p:spPr bwMode="auto">
          <a:xfrm>
            <a:off x="683568" y="2060848"/>
            <a:ext cx="7772400" cy="4114800"/>
          </a:xfrm>
          <a:noFill/>
          <a:ln>
            <a:miter lim="800000"/>
          </a:ln>
        </p:spPr>
        <p:txBody>
          <a:bodyPr vert="horz" wrap="square" lIns="91440" tIns="45720" rIns="91440" bIns="45720" numCol="1" anchor="t" anchorCtr="0" compatLnSpc="1"/>
          <a:lstStyle/>
          <a:p>
            <a:pPr eaLnBrk="1" hangingPunct="1"/>
            <a:r>
              <a:rPr lang="zh-CN" altLang="en-US" dirty="0"/>
              <a:t>半导体中载流子的输运有三种形式：</a:t>
            </a:r>
            <a:endParaRPr lang="zh-CN" altLang="en-US" dirty="0"/>
          </a:p>
          <a:p>
            <a:pPr lvl="1" eaLnBrk="1" hangingPunct="1"/>
            <a:r>
              <a:rPr lang="zh-CN" altLang="en-US" dirty="0"/>
              <a:t>漂移</a:t>
            </a:r>
            <a:endParaRPr lang="zh-CN" altLang="en-US" dirty="0"/>
          </a:p>
          <a:p>
            <a:pPr lvl="1" eaLnBrk="1" hangingPunct="1"/>
            <a:r>
              <a:rPr lang="zh-CN" altLang="en-US" dirty="0"/>
              <a:t>扩散</a:t>
            </a:r>
            <a:endParaRPr lang="zh-CN" altLang="en-US" dirty="0"/>
          </a:p>
          <a:p>
            <a:pPr lvl="1" eaLnBrk="1" hangingPunct="1"/>
            <a:r>
              <a:rPr lang="zh-CN" altLang="en-US" dirty="0"/>
              <a:t>产生和复合</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2"/>
          <p:cNvSpPr>
            <a:spLocks noGrp="1" noRot="1" noChangeArrowheads="1"/>
          </p:cNvSpPr>
          <p:nvPr>
            <p:ph type="title"/>
          </p:nvPr>
        </p:nvSpPr>
        <p:spPr>
          <a:xfrm>
            <a:off x="323528" y="620688"/>
            <a:ext cx="8540750" cy="1143000"/>
          </a:xfrm>
        </p:spPr>
        <p:txBody>
          <a:bodyPr/>
          <a:lstStyle/>
          <a:p>
            <a:pPr eaLnBrk="1" hangingPunct="1"/>
            <a:r>
              <a:rPr lang="zh-CN" altLang="en-US" b="1" dirty="0"/>
              <a:t>欧姆定律</a:t>
            </a:r>
            <a:endParaRPr lang="zh-CN" altLang="en-US" b="1" dirty="0"/>
          </a:p>
        </p:txBody>
      </p:sp>
      <p:sp>
        <p:nvSpPr>
          <p:cNvPr id="51207" name="Rectangle 3"/>
          <p:cNvSpPr>
            <a:spLocks noGrp="1" noChangeArrowheads="1"/>
          </p:cNvSpPr>
          <p:nvPr>
            <p:ph type="body" sz="half" idx="1"/>
          </p:nvPr>
        </p:nvSpPr>
        <p:spPr bwMode="auto">
          <a:xfrm>
            <a:off x="323528" y="1846436"/>
            <a:ext cx="8362950" cy="4781550"/>
          </a:xfrm>
          <a:noFill/>
          <a:ln>
            <a:miter lim="800000"/>
          </a:ln>
        </p:spPr>
        <p:txBody>
          <a:bodyPr vert="horz" wrap="square" lIns="91440" tIns="45720" rIns="91440" bIns="45720" numCol="1" anchor="t" anchorCtr="0" compatLnSpc="1"/>
          <a:lstStyle/>
          <a:p>
            <a:pPr eaLnBrk="1" hangingPunct="1"/>
            <a:r>
              <a:rPr lang="zh-CN" altLang="en-US" sz="2800" dirty="0">
                <a:ea typeface="楷体_GB2312" pitchFamily="49" charset="-122"/>
              </a:rPr>
              <a:t>均匀导体外加电压   ，电流密度为</a:t>
            </a:r>
            <a:endParaRPr lang="zh-CN" altLang="en-US" sz="2800" dirty="0">
              <a:ea typeface="楷体_GB2312" pitchFamily="49" charset="-122"/>
            </a:endParaRPr>
          </a:p>
          <a:p>
            <a:pPr eaLnBrk="1" hangingPunct="1"/>
            <a:endParaRPr lang="zh-CN" altLang="en-US" sz="2800" dirty="0">
              <a:ea typeface="楷体_GB2312" pitchFamily="49" charset="-122"/>
            </a:endParaRPr>
          </a:p>
          <a:p>
            <a:pPr eaLnBrk="1" hangingPunct="1">
              <a:buNone/>
            </a:pPr>
            <a:endParaRPr lang="zh-CN" altLang="en-US" sz="2800" dirty="0">
              <a:ea typeface="楷体_GB2312" pitchFamily="49" charset="-122"/>
            </a:endParaRPr>
          </a:p>
          <a:p>
            <a:pPr eaLnBrk="1" hangingPunct="1"/>
            <a:endParaRPr lang="zh-CN" altLang="en-US" sz="2800" dirty="0">
              <a:ea typeface="楷体_GB2312" pitchFamily="49" charset="-122"/>
            </a:endParaRPr>
          </a:p>
          <a:p>
            <a:pPr eaLnBrk="1" hangingPunct="1"/>
            <a:r>
              <a:rPr lang="zh-CN" altLang="en-US" sz="2800" dirty="0">
                <a:ea typeface="楷体_GB2312" pitchFamily="49" charset="-122"/>
              </a:rPr>
              <a:t>欧姆定律的微分形式</a:t>
            </a:r>
            <a:endParaRPr lang="zh-CN" altLang="en-US" sz="2800" dirty="0">
              <a:ea typeface="楷体_GB2312" pitchFamily="49" charset="-122"/>
            </a:endParaRPr>
          </a:p>
        </p:txBody>
      </p:sp>
      <p:graphicFrame>
        <p:nvGraphicFramePr>
          <p:cNvPr id="51203" name="Object 5"/>
          <p:cNvGraphicFramePr>
            <a:graphicFrameLocks noChangeAspect="1"/>
          </p:cNvGraphicFramePr>
          <p:nvPr/>
        </p:nvGraphicFramePr>
        <p:xfrm>
          <a:off x="3784352" y="1916832"/>
          <a:ext cx="355600" cy="414338"/>
        </p:xfrm>
        <a:graphic>
          <a:graphicData uri="http://schemas.openxmlformats.org/presentationml/2006/ole">
            <mc:AlternateContent xmlns:mc="http://schemas.openxmlformats.org/markup-compatibility/2006">
              <mc:Choice xmlns:v="urn:schemas-microsoft-com:vml" Requires="v">
                <p:oleObj spid="_x0000_s110635" name="Equation" r:id="rId1" imgW="3657600" imgH="4267200" progId="">
                  <p:embed/>
                </p:oleObj>
              </mc:Choice>
              <mc:Fallback>
                <p:oleObj name="Equation" r:id="rId1" imgW="3657600" imgH="4267200" progId="">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352" y="1916832"/>
                        <a:ext cx="355600"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5" name="Object 8"/>
          <p:cNvGraphicFramePr>
            <a:graphicFrameLocks noChangeAspect="1"/>
          </p:cNvGraphicFramePr>
          <p:nvPr/>
        </p:nvGraphicFramePr>
        <p:xfrm>
          <a:off x="1979712" y="4869160"/>
          <a:ext cx="1727200" cy="766762"/>
        </p:xfrm>
        <a:graphic>
          <a:graphicData uri="http://schemas.openxmlformats.org/presentationml/2006/ole">
            <mc:AlternateContent xmlns:mc="http://schemas.openxmlformats.org/markup-compatibility/2006">
              <mc:Choice xmlns:v="urn:schemas-microsoft-com:vml" Requires="v">
                <p:oleObj spid="_x0000_s110636" name="Equation" r:id="rId3" imgW="13716000" imgH="6096000" progId="">
                  <p:embed/>
                </p:oleObj>
              </mc:Choice>
              <mc:Fallback>
                <p:oleObj name="Equation" r:id="rId3" imgW="13716000" imgH="6096000"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4869160"/>
                        <a:ext cx="1727200"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8" name="矩形 7"/>
          <p:cNvSpPr>
            <a:spLocks noChangeArrowheads="1"/>
          </p:cNvSpPr>
          <p:nvPr/>
        </p:nvSpPr>
        <p:spPr bwMode="auto">
          <a:xfrm>
            <a:off x="827584" y="5949280"/>
            <a:ext cx="7632700" cy="646112"/>
          </a:xfrm>
          <a:prstGeom prst="rect">
            <a:avLst/>
          </a:prstGeom>
          <a:noFill/>
          <a:ln w="9525">
            <a:noFill/>
            <a:miter lim="800000"/>
          </a:ln>
        </p:spPr>
        <p:txBody>
          <a:bodyPr>
            <a:spAutoFit/>
          </a:bodyPr>
          <a:lstStyle/>
          <a:p>
            <a:r>
              <a:rPr lang="zh-CN" altLang="en-US" dirty="0">
                <a:solidFill>
                  <a:srgbClr val="FF0000"/>
                </a:solidFill>
              </a:rPr>
              <a:t>它反映了通过导体中某一点的电流密度与该处的电场强度及材料的电导率之间的关系。</a:t>
            </a:r>
            <a:endParaRPr lang="zh-CN" altLang="en-US" dirty="0">
              <a:solidFill>
                <a:srgbClr val="FF0000"/>
              </a:solidFill>
            </a:endParaRPr>
          </a:p>
        </p:txBody>
      </p:sp>
      <p:pic>
        <p:nvPicPr>
          <p:cNvPr id="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24128" y="2564904"/>
            <a:ext cx="3059832" cy="261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0598" name="Object 6"/>
          <p:cNvGraphicFramePr>
            <a:graphicFrameLocks noChangeAspect="1"/>
          </p:cNvGraphicFramePr>
          <p:nvPr/>
        </p:nvGraphicFramePr>
        <p:xfrm>
          <a:off x="1043608" y="2492896"/>
          <a:ext cx="4343400" cy="1054100"/>
        </p:xfrm>
        <a:graphic>
          <a:graphicData uri="http://schemas.openxmlformats.org/presentationml/2006/ole">
            <mc:AlternateContent xmlns:mc="http://schemas.openxmlformats.org/markup-compatibility/2006">
              <mc:Choice xmlns:v="urn:schemas-microsoft-com:vml" Requires="v">
                <p:oleObj spid="_x0000_s110637" name="Equation" r:id="rId6" imgW="41148000" imgH="10058400" progId="">
                  <p:embed/>
                </p:oleObj>
              </mc:Choice>
              <mc:Fallback>
                <p:oleObj name="Equation" r:id="rId6" imgW="41148000" imgH="10058400" progId="">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08" y="2492896"/>
                        <a:ext cx="43434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Quadrant">
  <a:themeElements>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fontScheme name="Quadrant">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4231</Words>
  <Application>WPS 演示</Application>
  <PresentationFormat>全屏显示(4:3)</PresentationFormat>
  <Paragraphs>473</Paragraphs>
  <Slides>44</Slides>
  <Notes>8</Notes>
  <HiddenSlides>0</HiddenSlides>
  <MMClips>0</MMClips>
  <ScaleCrop>false</ScaleCrop>
  <HeadingPairs>
    <vt:vector size="8" baseType="variant">
      <vt:variant>
        <vt:lpstr>已用的字体</vt:lpstr>
      </vt:variant>
      <vt:variant>
        <vt:i4>17</vt:i4>
      </vt:variant>
      <vt:variant>
        <vt:lpstr>主题</vt:lpstr>
      </vt:variant>
      <vt:variant>
        <vt:i4>4</vt:i4>
      </vt:variant>
      <vt:variant>
        <vt:lpstr>嵌入 OLE 服务器</vt:lpstr>
      </vt:variant>
      <vt:variant>
        <vt:i4>0</vt:i4>
      </vt:variant>
      <vt:variant>
        <vt:lpstr>幻灯片标题</vt:lpstr>
      </vt:variant>
      <vt:variant>
        <vt:i4>44</vt:i4>
      </vt:variant>
    </vt:vector>
  </HeadingPairs>
  <TitlesOfParts>
    <vt:vector size="65" baseType="lpstr">
      <vt:lpstr>Arial</vt:lpstr>
      <vt:lpstr>宋体</vt:lpstr>
      <vt:lpstr>Wingdings</vt:lpstr>
      <vt:lpstr>Times New Roman</vt:lpstr>
      <vt:lpstr>Calibri</vt:lpstr>
      <vt:lpstr>Cambria Math</vt:lpstr>
      <vt:lpstr>楷体_GB2312</vt:lpstr>
      <vt:lpstr>新宋体</vt:lpstr>
      <vt:lpstr>微软雅黑</vt:lpstr>
      <vt:lpstr>Arial Unicode MS</vt:lpstr>
      <vt:lpstr>黑体</vt:lpstr>
      <vt:lpstr>Wingdings 2</vt:lpstr>
      <vt:lpstr>Symbol</vt:lpstr>
      <vt:lpstr>Tahoma</vt:lpstr>
      <vt:lpstr>方正粗黑宋简体</vt:lpstr>
      <vt:lpstr>BatangChe</vt:lpstr>
      <vt:lpstr>Segoe Print</vt:lpstr>
      <vt:lpstr>Quadrant</vt:lpstr>
      <vt:lpstr>3_Office Theme</vt:lpstr>
      <vt:lpstr>4_Office Theme</vt:lpstr>
      <vt:lpstr>6_Office Theme</vt:lpstr>
      <vt:lpstr>第四章：半导体的导电性</vt:lpstr>
      <vt:lpstr>第三章作业讲解</vt:lpstr>
      <vt:lpstr>第三章作业讲解</vt:lpstr>
      <vt:lpstr>第三章作业讲解</vt:lpstr>
      <vt:lpstr>第三章作业讲解</vt:lpstr>
      <vt:lpstr>第三章作业讲解</vt:lpstr>
      <vt:lpstr>第四章：半导体的导电性</vt:lpstr>
      <vt:lpstr>载流子输运</vt:lpstr>
      <vt:lpstr>欧姆定律</vt:lpstr>
      <vt:lpstr>漂移电流</vt:lpstr>
      <vt:lpstr>半导体的电导率和迁移率</vt:lpstr>
      <vt:lpstr>半导体的电导率和迁移率</vt:lpstr>
      <vt:lpstr>半导体的电导率和迁移率</vt:lpstr>
      <vt:lpstr>PowerPoint 演示文稿</vt:lpstr>
      <vt:lpstr>半导体的电导率</vt:lpstr>
      <vt:lpstr>Question</vt:lpstr>
      <vt:lpstr>热运动</vt:lpstr>
      <vt:lpstr>外电场作用下的运动</vt:lpstr>
      <vt:lpstr>第四章：半导体的导电性</vt:lpstr>
      <vt:lpstr>载流子散射</vt:lpstr>
      <vt:lpstr>载流子散射的本质</vt:lpstr>
      <vt:lpstr>主要散射机构</vt:lpstr>
      <vt:lpstr>电离杂质散射</vt:lpstr>
      <vt:lpstr>电离杂质散射</vt:lpstr>
      <vt:lpstr>晶格振动的散射</vt:lpstr>
      <vt:lpstr>格波</vt:lpstr>
      <vt:lpstr>格波</vt:lpstr>
      <vt:lpstr>格波 lattice wave</vt:lpstr>
      <vt:lpstr>声学波与光学波</vt:lpstr>
      <vt:lpstr>声子</vt:lpstr>
      <vt:lpstr>电子和声子的碰撞（单声子过程）</vt:lpstr>
      <vt:lpstr>电子-声子碰撞</vt:lpstr>
      <vt:lpstr>声学波散射</vt:lpstr>
      <vt:lpstr>声学波的散射</vt:lpstr>
      <vt:lpstr>声学波的散射</vt:lpstr>
      <vt:lpstr>声学波的散射</vt:lpstr>
      <vt:lpstr>光学波散射</vt:lpstr>
      <vt:lpstr>光学波散射</vt:lpstr>
      <vt:lpstr>其他因素引起的散射</vt:lpstr>
      <vt:lpstr>PowerPoint 演示文稿</vt:lpstr>
      <vt:lpstr>PowerPoint 演示文稿</vt:lpstr>
      <vt:lpstr>PowerPoint 演示文稿</vt:lpstr>
      <vt:lpstr>PowerPoint 演示文稿</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例题</dc:title>
  <dc:creator>nql</dc:creator>
  <cp:lastModifiedBy>白犬</cp:lastModifiedBy>
  <cp:revision>129</cp:revision>
  <dcterms:created xsi:type="dcterms:W3CDTF">2017-10-04T21:10:00Z</dcterms:created>
  <dcterms:modified xsi:type="dcterms:W3CDTF">2021-12-13T12:48:32Z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7BBE57FABA9D40C884153A16AA067E48</vt:lpwstr>
  </property>
  <property fmtid="{D5CDD505-2E9C-101B-9397-08002B2CF9AE}" pid="3" name="KSOProductBuildVer">
    <vt:lpwstr>2052-11.1.0.11115</vt:lpwstr>
  </property>
</Properties>
</file>