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92" r:id="rId2"/>
    <p:sldMasterId id="2147484008" r:id="rId3"/>
    <p:sldMasterId id="2147484016" r:id="rId4"/>
    <p:sldMasterId id="2147484257" r:id="rId5"/>
    <p:sldMasterId id="2147484271" r:id="rId6"/>
    <p:sldMasterId id="2147484279" r:id="rId7"/>
    <p:sldMasterId id="2147484301" r:id="rId8"/>
    <p:sldMasterId id="2147484316" r:id="rId9"/>
  </p:sldMasterIdLst>
  <p:notesMasterIdLst>
    <p:notesMasterId r:id="rId34"/>
  </p:notesMasterIdLst>
  <p:sldIdLst>
    <p:sldId id="406" r:id="rId10"/>
    <p:sldId id="813" r:id="rId11"/>
    <p:sldId id="815" r:id="rId12"/>
    <p:sldId id="816" r:id="rId13"/>
    <p:sldId id="393" r:id="rId14"/>
    <p:sldId id="407" r:id="rId15"/>
    <p:sldId id="427" r:id="rId16"/>
    <p:sldId id="394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269" r:id="rId26"/>
    <p:sldId id="283" r:id="rId27"/>
    <p:sldId id="271" r:id="rId28"/>
    <p:sldId id="429" r:id="rId29"/>
    <p:sldId id="410" r:id="rId30"/>
    <p:sldId id="411" r:id="rId31"/>
    <p:sldId id="412" r:id="rId32"/>
    <p:sldId id="413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6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3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596981D-9FE8-4662-A937-8101C2BE2C19}" type="datetimeFigureOut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50446D-CDD0-41D0-BDDF-070C39B7CA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219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>
                <a:ea typeface="宋体" pitchFamily="2" charset="-122"/>
              </a:rPr>
              <a:t> 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3F341-878D-486F-92FE-D82FEB16F8D1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4B342-01B3-443D-8386-70C150984BDC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2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DEA06F-2389-4D98-A094-874096EF514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D15D63-5D53-4318-A806-74FC5E927E72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3E73D3-48C0-4C7D-A0D0-7541B10C07C8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6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767A1E-D37D-4592-B98D-939E9957A52C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 </a:t>
            </a:r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7E3B8D-26E4-4D78-9536-8A65B0B97DD5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8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B8A6-0A13-40CB-8661-9654FBC2CC8B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68169C-BC63-4E1C-9D70-0DB69ECC4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7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5E58-93D9-450C-8AF2-77B8E29F0615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DAD4-05A5-4E13-8F15-6F9E98219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74983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5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08BA40-CAB4-415F-83D5-3D8B1262E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553408"/>
      </p:ext>
    </p:extLst>
  </p:cSld>
  <p:clrMapOvr>
    <a:masterClrMapping/>
  </p:clrMapOvr>
  <p:transition spd="med"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3B95E3-3EF1-40A7-808E-006E9E2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93487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FEC-5F4F-4F6F-9623-271AFF071264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3C86-C980-4EE0-B5D5-01DD3C783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87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FFC-8FF9-4910-8272-ED46512F6590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1A-BBE4-47E2-8612-22DD0147F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90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E215-1AC8-40EA-9C84-378728287938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AB87-E6B5-4ED2-80BF-0E1846866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65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ACAE-A894-4E54-AC3C-C98ADDD4DA93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1EF64-662E-4DE6-88C8-6A0C8A093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1751632622 w 4"/>
                <a:gd name="T5" fmla="*/ 2147483646 h 60"/>
                <a:gd name="T6" fmla="*/ 1751632622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1751632622 w 4"/>
                <a:gd name="T15" fmla="*/ 2147483646 h 60"/>
                <a:gd name="T16" fmla="*/ 1751632622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6 h 60"/>
                <a:gd name="T4" fmla="*/ 976562500 w 4"/>
                <a:gd name="T5" fmla="*/ 2147483646 h 60"/>
                <a:gd name="T6" fmla="*/ 976562500 w 4"/>
                <a:gd name="T7" fmla="*/ 0 h 60"/>
                <a:gd name="T8" fmla="*/ 0 w 4"/>
                <a:gd name="T9" fmla="*/ 0 h 60"/>
                <a:gd name="T10" fmla="*/ 0 w 4"/>
                <a:gd name="T11" fmla="*/ 2147483646 h 60"/>
                <a:gd name="T12" fmla="*/ 0 w 4"/>
                <a:gd name="T13" fmla="*/ 2147483646 h 60"/>
                <a:gd name="T14" fmla="*/ 976562500 w 4"/>
                <a:gd name="T15" fmla="*/ 2147483646 h 60"/>
                <a:gd name="T16" fmla="*/ 976562500 w 4"/>
                <a:gd name="T17" fmla="*/ 2147483646 h 60"/>
                <a:gd name="T18" fmla="*/ 0 w 4"/>
                <a:gd name="T19" fmla="*/ 214748364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44140625 h 2"/>
                <a:gd name="T2" fmla="*/ 0 w 4"/>
                <a:gd name="T3" fmla="*/ 24414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" name="Line 182"/>
          <p:cNvSpPr>
            <a:spLocks noChangeShapeType="1"/>
          </p:cNvSpPr>
          <p:nvPr userDrawn="1"/>
        </p:nvSpPr>
        <p:spPr bwMode="auto">
          <a:xfrm>
            <a:off x="827088" y="6237288"/>
            <a:ext cx="8137525" cy="0"/>
          </a:xfrm>
          <a:prstGeom prst="line">
            <a:avLst/>
          </a:prstGeom>
          <a:noFill/>
          <a:ln w="63500" cap="sq" cmpd="dbl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9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199" name="Rectangle 167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1371600" y="3505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1" name="Rectangle 16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b="0" i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0" i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" name="Rectangle 16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>
              <a:defRPr/>
            </a:pPr>
            <a:fld id="{681D0326-B98D-458B-AB09-5B18F3924E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20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490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89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953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22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8A84-9434-49F7-973D-C62A41D0678A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3CCB-2AA5-4DAB-98A5-56F605CA1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720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4653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438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42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7961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0502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97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1758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9012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1547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0877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02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EC85F-66F9-4182-A94E-949CD77F92F6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CF8F-4338-46CD-B61A-138325862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639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521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576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19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9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07BB04-7735-4349-BF7B-3C9152EC9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15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BABB79-19A8-4BCD-8590-D1DF35057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315840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8359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FFF1BE3-0BDD-4E0D-AE2C-D1C3DE2C7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126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C7957E5-0AAD-48B9-BF93-3BB3A0FEB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864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39146F2-2164-4385-8BE0-6C76E6717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0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F300-F842-4AA9-B245-4B7A7B748E23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13DA-6801-4693-9143-79E5FC34F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3601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6D32762-183F-400E-9DFA-F7743CA34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1039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1F35FB2-F6E9-417C-BF6E-7A253E9AD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385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B2A914C-8B25-48DE-B999-91DCD0F98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412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E0995C-787E-4947-981D-6B43DCA26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467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D49B329-0FDA-49C9-8303-F0942598C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1731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8FF014-C6EF-46DB-83A5-B8BD207A5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838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96D128B-8AAC-40B9-B578-BB148A84A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6413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3FF146B-93F3-4E80-B866-1FCAAFA4E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662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787371-6C9A-49F0-912D-0FD6EF11A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2649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25FEC85-B4C5-404A-8614-A1D0719F8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1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9CE-C666-42FF-8E13-9F3AA83713FB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538E-5523-46F0-8059-DEB830B62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317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B168348-9823-4D11-AB6C-FB1129878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015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solidFill>
                <a:srgbClr val="000033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9F0EE12A-81C6-4995-A250-A44DDC23CEFB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8606"/>
      </p:ext>
    </p:extLst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4DC68-44CA-4DD4-8A7C-D4F74EA6F09D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25646"/>
      </p:ext>
    </p:extLst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31857-37FC-4C74-B2CE-A26F31B93951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80835"/>
      </p:ext>
    </p:extLst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4C393-B302-4125-BC8A-97EFF525F6A4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7029"/>
      </p:ext>
    </p:extLst>
  </p:cSld>
  <p:clrMapOvr>
    <a:masterClrMapping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12E20-864B-4409-A131-C1D669EAAD40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5755"/>
      </p:ext>
    </p:extLst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F4885-B706-4829-BF9B-CFE42B97D502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5067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3583B-E7CA-4BE2-8188-9A558FB62596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36384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0E27F-4090-4E27-9C5E-4DB01D6EEED7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22458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BC930-B023-4A50-BA60-F5995BB4C124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5552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A478-3214-406C-8127-6FF9661C3C00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1FE2-23BE-4732-80B5-BA12BC319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9658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5FA2B-1B37-412F-8B7A-7045A2ADE8CF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8735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D360C-5E92-4711-BDDC-3605612A2791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40164"/>
      </p:ext>
    </p:extLst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81C86-5D8E-4535-A5CB-2F0C9A26FBF3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82046"/>
      </p:ext>
    </p:extLst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65A96-2905-4610-8424-632C2F3080FC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84048"/>
      </p:ext>
    </p:extLst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0055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5114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9903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45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fld id="{ED54D0A9-0393-4D43-858E-B8D201275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37760"/>
      </p:ext>
    </p:extLst>
  </p:cSld>
  <p:clrMapOvr>
    <a:masterClrMapping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solidFill>
                <a:srgbClr val="000033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9F0EE12A-81C6-4995-A250-A44DDC23CEFB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675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4316-097A-4DE9-AA5D-B9AEC975CF81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C095-BB51-43DB-B193-1C299D41E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0627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4DC68-44CA-4DD4-8A7C-D4F74EA6F09D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08846"/>
      </p:ext>
    </p:extLst>
  </p:cSld>
  <p:clrMapOvr>
    <a:masterClrMapping/>
  </p:clrMapOvr>
  <p:transition spd="med"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31857-37FC-4C74-B2CE-A26F31B93951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90306"/>
      </p:ext>
    </p:extLst>
  </p:cSld>
  <p:clrMapOvr>
    <a:masterClrMapping/>
  </p:clrMapOvr>
  <p:transition spd="med"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4C393-B302-4125-BC8A-97EFF525F6A4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15772"/>
      </p:ext>
    </p:extLst>
  </p:cSld>
  <p:clrMapOvr>
    <a:masterClrMapping/>
  </p:clrMapOvr>
  <p:transition spd="med"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12E20-864B-4409-A131-C1D669EAAD40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823"/>
      </p:ext>
    </p:extLst>
  </p:cSld>
  <p:clrMapOvr>
    <a:masterClrMapping/>
  </p:clrMapOvr>
  <p:transition spd="med"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F4885-B706-4829-BF9B-CFE42B97D502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50785"/>
      </p:ext>
    </p:extLst>
  </p:cSld>
  <p:clrMapOvr>
    <a:masterClrMapping/>
  </p:clrMapOvr>
  <p:transition spd="med"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3583B-E7CA-4BE2-8188-9A558FB62596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27640"/>
      </p:ext>
    </p:extLst>
  </p:cSld>
  <p:clrMapOvr>
    <a:masterClrMapping/>
  </p:clrMapOvr>
  <p:transition spd="med"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0E27F-4090-4E27-9C5E-4DB01D6EEED7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5850"/>
      </p:ext>
    </p:extLst>
  </p:cSld>
  <p:clrMapOvr>
    <a:masterClrMapping/>
  </p:clrMapOvr>
  <p:transition spd="med"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BC930-B023-4A50-BA60-F5995BB4C124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45341"/>
      </p:ext>
    </p:extLst>
  </p:cSld>
  <p:clrMapOvr>
    <a:masterClrMapping/>
  </p:clrMapOvr>
  <p:transition spd="med"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5FA2B-1B37-412F-8B7A-7045A2ADE8CF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82749"/>
      </p:ext>
    </p:extLst>
  </p:cSld>
  <p:clrMapOvr>
    <a:masterClrMapping/>
  </p:clrMapOvr>
  <p:transition spd="med"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D360C-5E92-4711-BDDC-3605612A2791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1341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D456-424A-4775-B1DE-CDDDDCCA2869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CA40-4390-4437-B346-D9FE4ECEB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6928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81C86-5D8E-4535-A5CB-2F0C9A26FBF3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57397"/>
      </p:ext>
    </p:extLst>
  </p:cSld>
  <p:clrMapOvr>
    <a:masterClrMapping/>
  </p:clrMapOvr>
  <p:transition spd="med"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65A96-2905-4610-8424-632C2F3080FC}" type="slidenum">
              <a:rPr lang="en-US" altLang="zh-CN">
                <a:solidFill>
                  <a:srgbClr val="000033"/>
                </a:solidFill>
              </a:rPr>
              <a:pPr/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51889"/>
      </p:ext>
    </p:extLst>
  </p:cSld>
  <p:clrMapOvr>
    <a:masterClrMapping/>
  </p:clrMapOvr>
  <p:transition spd="med"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6884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33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33"/>
                </a:solidFill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B8A6-0A13-40CB-8661-9654FBC2CC8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68169C-BC63-4E1C-9D70-0DB69ECC42F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0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8A84-9434-49F7-973D-C62A41D0678A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3CCB-2AA5-4DAB-98A5-56F605CA187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987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EC85F-66F9-4182-A94E-949CD77F92F6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CF8F-4338-46CD-B61A-1383258625B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651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F300-F842-4AA9-B245-4B7A7B748E2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13DA-6801-4693-9143-79E5FC34FFD1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353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9CE-C666-42FF-8E13-9F3AA83713FB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538E-5523-46F0-8059-DEB830B624A8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233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A478-3214-406C-8127-6FF9661C3C0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1FE2-23BE-4732-80B5-BA12BC3199B6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523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4316-097A-4DE9-AA5D-B9AEC975CF81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4C095-BB51-43DB-B193-1C299D41E562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5173-C900-4C17-B2CE-9A1620CF0CC0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5BA3-DFE2-4AC7-9DA1-725A79999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2990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2D456-424A-4775-B1DE-CDDDDCCA2869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8CA40-4390-4437-B346-D9FE4ECEBB1D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509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5173-C900-4C17-B2CE-9A1620CF0CC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5BA3-DFE2-4AC7-9DA1-725A79999674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166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5E58-93D9-450C-8AF2-77B8E29F0615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CDAD4-05A5-4E13-8F15-6F9E98219035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425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1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FEC-5F4F-4F6F-9623-271AFF071264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3C86-C980-4EE0-B5D5-01DD3C78338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73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828801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CFFC-8FF9-4910-8272-ED46512F6590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2A1A-BBE4-47E2-8612-22DD0147FEB9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080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E215-1AC8-40EA-9C84-378728287938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AB87-E6B5-4ED2-80BF-0E1846866317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4081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ACAE-A894-4E54-AC3C-C98ADDD4DA93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1EF64-662E-4DE6-88C8-6A0C8A0939BB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255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4495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35077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4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6B88A1-AEA1-4D97-8F93-2989506DAB31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2CE65E-CCD7-4C03-9484-878BAE98E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410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6 w 41"/>
                <a:gd name="T1" fmla="*/ 2147483646 h 16"/>
                <a:gd name="T2" fmla="*/ 2147483646 w 41"/>
                <a:gd name="T3" fmla="*/ 2147483646 h 16"/>
                <a:gd name="T4" fmla="*/ 2147483646 w 41"/>
                <a:gd name="T5" fmla="*/ 2147483646 h 16"/>
                <a:gd name="T6" fmla="*/ 2147483646 w 41"/>
                <a:gd name="T7" fmla="*/ 324569320 h 16"/>
                <a:gd name="T8" fmla="*/ 1953125000 w 41"/>
                <a:gd name="T9" fmla="*/ 2147483646 h 16"/>
                <a:gd name="T10" fmla="*/ 2147483646 w 41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6 w 210"/>
                <a:gd name="T1" fmla="*/ 2147483646 h 193"/>
                <a:gd name="T2" fmla="*/ 2147483646 w 210"/>
                <a:gd name="T3" fmla="*/ 2147483646 h 193"/>
                <a:gd name="T4" fmla="*/ 2147483646 w 210"/>
                <a:gd name="T5" fmla="*/ 2147483646 h 193"/>
                <a:gd name="T6" fmla="*/ 2147483646 w 210"/>
                <a:gd name="T7" fmla="*/ 2147483646 h 193"/>
                <a:gd name="T8" fmla="*/ 2147483646 w 210"/>
                <a:gd name="T9" fmla="*/ 2147483646 h 193"/>
                <a:gd name="T10" fmla="*/ 2147483646 w 210"/>
                <a:gd name="T11" fmla="*/ 2147483646 h 193"/>
                <a:gd name="T12" fmla="*/ 2147483646 w 210"/>
                <a:gd name="T13" fmla="*/ 2147483646 h 193"/>
                <a:gd name="T14" fmla="*/ 2147483646 w 210"/>
                <a:gd name="T15" fmla="*/ 2147483646 h 193"/>
                <a:gd name="T16" fmla="*/ 2147483646 w 210"/>
                <a:gd name="T17" fmla="*/ 2147483646 h 193"/>
                <a:gd name="T18" fmla="*/ 2147483646 w 210"/>
                <a:gd name="T19" fmla="*/ 2147483646 h 193"/>
                <a:gd name="T20" fmla="*/ 2147483646 w 210"/>
                <a:gd name="T21" fmla="*/ 2147483646 h 193"/>
                <a:gd name="T22" fmla="*/ 2147483646 w 210"/>
                <a:gd name="T23" fmla="*/ 2147483646 h 193"/>
                <a:gd name="T24" fmla="*/ 2147483646 w 210"/>
                <a:gd name="T25" fmla="*/ 2147483646 h 193"/>
                <a:gd name="T26" fmla="*/ 2147483646 w 210"/>
                <a:gd name="T27" fmla="*/ 2147483646 h 193"/>
                <a:gd name="T28" fmla="*/ 2147483646 w 210"/>
                <a:gd name="T29" fmla="*/ 2147483646 h 193"/>
                <a:gd name="T30" fmla="*/ 2147483646 w 210"/>
                <a:gd name="T31" fmla="*/ 2147483646 h 193"/>
                <a:gd name="T32" fmla="*/ 2147483646 w 210"/>
                <a:gd name="T33" fmla="*/ 2147483646 h 193"/>
                <a:gd name="T34" fmla="*/ 2147483646 w 210"/>
                <a:gd name="T35" fmla="*/ 2147483646 h 193"/>
                <a:gd name="T36" fmla="*/ 2147483646 w 210"/>
                <a:gd name="T37" fmla="*/ 2147483646 h 193"/>
                <a:gd name="T38" fmla="*/ 2147483646 w 210"/>
                <a:gd name="T39" fmla="*/ 2147483646 h 193"/>
                <a:gd name="T40" fmla="*/ 2147483646 w 210"/>
                <a:gd name="T41" fmla="*/ 270222932 h 193"/>
                <a:gd name="T42" fmla="*/ 2147483646 w 210"/>
                <a:gd name="T43" fmla="*/ 2147483646 h 193"/>
                <a:gd name="T44" fmla="*/ 2147483646 w 210"/>
                <a:gd name="T45" fmla="*/ 2147483646 h 193"/>
                <a:gd name="T46" fmla="*/ 2147483646 w 210"/>
                <a:gd name="T47" fmla="*/ 2147483646 h 193"/>
                <a:gd name="T48" fmla="*/ 2147483646 w 210"/>
                <a:gd name="T49" fmla="*/ 2147483646 h 193"/>
                <a:gd name="T50" fmla="*/ 2147483646 w 210"/>
                <a:gd name="T51" fmla="*/ 2147483646 h 193"/>
                <a:gd name="T52" fmla="*/ 2147483646 w 210"/>
                <a:gd name="T53" fmla="*/ 2147483646 h 193"/>
                <a:gd name="T54" fmla="*/ 2147483646 w 210"/>
                <a:gd name="T55" fmla="*/ 2147483646 h 193"/>
                <a:gd name="T56" fmla="*/ 2147483646 w 210"/>
                <a:gd name="T57" fmla="*/ 2147483646 h 193"/>
                <a:gd name="T58" fmla="*/ 2147483646 w 210"/>
                <a:gd name="T59" fmla="*/ 2147483646 h 193"/>
                <a:gd name="T60" fmla="*/ 2147483646 w 210"/>
                <a:gd name="T61" fmla="*/ 2147483646 h 193"/>
                <a:gd name="T62" fmla="*/ 2147483646 w 210"/>
                <a:gd name="T63" fmla="*/ 2147483646 h 193"/>
                <a:gd name="T64" fmla="*/ 2147483646 w 210"/>
                <a:gd name="T65" fmla="*/ 2147483646 h 193"/>
                <a:gd name="T66" fmla="*/ 2147483646 w 210"/>
                <a:gd name="T67" fmla="*/ 2147483646 h 193"/>
                <a:gd name="T68" fmla="*/ 2147483646 w 210"/>
                <a:gd name="T69" fmla="*/ 2147483646 h 193"/>
                <a:gd name="T70" fmla="*/ 2147483646 w 210"/>
                <a:gd name="T71" fmla="*/ 2147483646 h 193"/>
                <a:gd name="T72" fmla="*/ 2147483646 w 210"/>
                <a:gd name="T73" fmla="*/ 2147483646 h 193"/>
                <a:gd name="T74" fmla="*/ 2147483646 w 210"/>
                <a:gd name="T75" fmla="*/ 2147483646 h 193"/>
                <a:gd name="T76" fmla="*/ 2147483646 w 210"/>
                <a:gd name="T77" fmla="*/ 2147483646 h 193"/>
                <a:gd name="T78" fmla="*/ 2147483646 w 210"/>
                <a:gd name="T79" fmla="*/ 2147483646 h 193"/>
                <a:gd name="T80" fmla="*/ 2147483646 w 210"/>
                <a:gd name="T81" fmla="*/ 2147483646 h 193"/>
                <a:gd name="T82" fmla="*/ 2147483646 w 210"/>
                <a:gd name="T83" fmla="*/ 2147483646 h 193"/>
                <a:gd name="T84" fmla="*/ 2147483646 w 210"/>
                <a:gd name="T85" fmla="*/ 2147483646 h 193"/>
                <a:gd name="T86" fmla="*/ 2147483646 w 210"/>
                <a:gd name="T87" fmla="*/ 2147483646 h 193"/>
                <a:gd name="T88" fmla="*/ 2147483646 w 210"/>
                <a:gd name="T89" fmla="*/ 2147483646 h 193"/>
                <a:gd name="T90" fmla="*/ 2147483646 w 210"/>
                <a:gd name="T91" fmla="*/ 2147483646 h 193"/>
                <a:gd name="T92" fmla="*/ 2147483646 w 210"/>
                <a:gd name="T93" fmla="*/ 2147483646 h 193"/>
                <a:gd name="T94" fmla="*/ 2147483646 w 210"/>
                <a:gd name="T95" fmla="*/ 2147483646 h 193"/>
                <a:gd name="T96" fmla="*/ 2147483646 w 210"/>
                <a:gd name="T97" fmla="*/ 2147483646 h 193"/>
                <a:gd name="T98" fmla="*/ 2147483646 w 210"/>
                <a:gd name="T99" fmla="*/ 2147483646 h 193"/>
                <a:gd name="T100" fmla="*/ 2147483646 w 210"/>
                <a:gd name="T101" fmla="*/ 2147483646 h 193"/>
                <a:gd name="T102" fmla="*/ 2147483646 w 210"/>
                <a:gd name="T103" fmla="*/ 2147483646 h 193"/>
                <a:gd name="T104" fmla="*/ 2147483646 w 210"/>
                <a:gd name="T105" fmla="*/ 2147483646 h 193"/>
                <a:gd name="T106" fmla="*/ 2147483646 w 210"/>
                <a:gd name="T107" fmla="*/ 2147483646 h 193"/>
                <a:gd name="T108" fmla="*/ 2147483646 w 210"/>
                <a:gd name="T109" fmla="*/ 2147483646 h 193"/>
                <a:gd name="T110" fmla="*/ 2147483646 w 210"/>
                <a:gd name="T111" fmla="*/ 2147483646 h 193"/>
                <a:gd name="T112" fmla="*/ 2147483646 w 210"/>
                <a:gd name="T113" fmla="*/ 214748364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6 w 17"/>
                <a:gd name="T1" fmla="*/ 1358680219 h 20"/>
                <a:gd name="T2" fmla="*/ 2147483646 w 17"/>
                <a:gd name="T3" fmla="*/ 2147483646 h 20"/>
                <a:gd name="T4" fmla="*/ 2147483646 w 17"/>
                <a:gd name="T5" fmla="*/ 1358680219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1973838104 w 15"/>
                <a:gd name="T1" fmla="*/ 2147483646 h 27"/>
                <a:gd name="T2" fmla="*/ 1126546267 w 15"/>
                <a:gd name="T3" fmla="*/ 2147483646 h 27"/>
                <a:gd name="T4" fmla="*/ 2147483646 w 15"/>
                <a:gd name="T5" fmla="*/ 2147483646 h 27"/>
                <a:gd name="T6" fmla="*/ 2147483646 w 15"/>
                <a:gd name="T7" fmla="*/ 2112127681 h 27"/>
                <a:gd name="T8" fmla="*/ 1973838104 w 15"/>
                <a:gd name="T9" fmla="*/ 2147483646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6 w 48"/>
                <a:gd name="T1" fmla="*/ 591022962 h 23"/>
                <a:gd name="T2" fmla="*/ 2147483646 w 48"/>
                <a:gd name="T3" fmla="*/ 289655928 h 23"/>
                <a:gd name="T4" fmla="*/ 277393137 w 48"/>
                <a:gd name="T5" fmla="*/ 2147483646 h 23"/>
                <a:gd name="T6" fmla="*/ 2147483646 w 48"/>
                <a:gd name="T7" fmla="*/ 2147483646 h 23"/>
                <a:gd name="T8" fmla="*/ 2147483646 w 48"/>
                <a:gd name="T9" fmla="*/ 2147483646 h 23"/>
                <a:gd name="T10" fmla="*/ 2147483646 w 48"/>
                <a:gd name="T11" fmla="*/ 2147483646 h 23"/>
                <a:gd name="T12" fmla="*/ 2147483646 w 48"/>
                <a:gd name="T13" fmla="*/ 59102296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6 w 35"/>
                <a:gd name="T1" fmla="*/ 555086848 h 37"/>
                <a:gd name="T2" fmla="*/ 2147483646 w 35"/>
                <a:gd name="T3" fmla="*/ 555086848 h 37"/>
                <a:gd name="T4" fmla="*/ 1105469850 w 35"/>
                <a:gd name="T5" fmla="*/ 2147483646 h 37"/>
                <a:gd name="T6" fmla="*/ 2147483646 w 35"/>
                <a:gd name="T7" fmla="*/ 2147483646 h 37"/>
                <a:gd name="T8" fmla="*/ 2147483646 w 35"/>
                <a:gd name="T9" fmla="*/ 55508684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377944813 w 35"/>
                <a:gd name="T1" fmla="*/ 0 h 7"/>
                <a:gd name="T2" fmla="*/ 2147483646 w 35"/>
                <a:gd name="T3" fmla="*/ 2147483646 h 7"/>
                <a:gd name="T4" fmla="*/ 1377944813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1851426742 w 27"/>
                <a:gd name="T1" fmla="*/ 2147483646 h 16"/>
                <a:gd name="T2" fmla="*/ 2147483646 w 27"/>
                <a:gd name="T3" fmla="*/ 1274768816 h 16"/>
                <a:gd name="T4" fmla="*/ 2147483646 w 27"/>
                <a:gd name="T5" fmla="*/ 214409728 h 16"/>
                <a:gd name="T6" fmla="*/ 1851426742 w 27"/>
                <a:gd name="T7" fmla="*/ 2147483646 h 16"/>
                <a:gd name="T8" fmla="*/ 1851426742 w 27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6 w 35"/>
                <a:gd name="T1" fmla="*/ 1464843750 h 17"/>
                <a:gd name="T2" fmla="*/ 2147483646 w 35"/>
                <a:gd name="T3" fmla="*/ 2147483646 h 17"/>
                <a:gd name="T4" fmla="*/ 1663700536 w 35"/>
                <a:gd name="T5" fmla="*/ 2147483646 h 17"/>
                <a:gd name="T6" fmla="*/ 2147483646 w 35"/>
                <a:gd name="T7" fmla="*/ 2147483646 h 17"/>
                <a:gd name="T8" fmla="*/ 2147483646 w 35"/>
                <a:gd name="T9" fmla="*/ 14648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6 w 49"/>
                <a:gd name="T1" fmla="*/ 732421875 h 12"/>
                <a:gd name="T2" fmla="*/ 2147483646 w 49"/>
                <a:gd name="T3" fmla="*/ 244140625 h 12"/>
                <a:gd name="T4" fmla="*/ 1863814737 w 49"/>
                <a:gd name="T5" fmla="*/ 0 h 12"/>
                <a:gd name="T6" fmla="*/ 529440674 w 49"/>
                <a:gd name="T7" fmla="*/ 1220703125 h 12"/>
                <a:gd name="T8" fmla="*/ 2147483646 w 49"/>
                <a:gd name="T9" fmla="*/ 1953125000 h 12"/>
                <a:gd name="T10" fmla="*/ 2147483646 w 49"/>
                <a:gd name="T11" fmla="*/ 1953125000 h 12"/>
                <a:gd name="T12" fmla="*/ 2147483646 w 49"/>
                <a:gd name="T13" fmla="*/ 73242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6 w 40"/>
                <a:gd name="T1" fmla="*/ 398985023 h 11"/>
                <a:gd name="T2" fmla="*/ 2147483646 w 40"/>
                <a:gd name="T3" fmla="*/ 796321834 h 11"/>
                <a:gd name="T4" fmla="*/ 2147483646 w 40"/>
                <a:gd name="T5" fmla="*/ 601061727 h 11"/>
                <a:gd name="T6" fmla="*/ 269045588 w 40"/>
                <a:gd name="T7" fmla="*/ 398985023 h 11"/>
                <a:gd name="T8" fmla="*/ 2147483646 w 40"/>
                <a:gd name="T9" fmla="*/ 1553214003 h 11"/>
                <a:gd name="T10" fmla="*/ 2147483646 w 40"/>
                <a:gd name="T11" fmla="*/ 39898502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6 w 41"/>
                <a:gd name="T1" fmla="*/ 2147483646 h 34"/>
                <a:gd name="T2" fmla="*/ 2147483646 w 41"/>
                <a:gd name="T3" fmla="*/ 1960100584 h 34"/>
                <a:gd name="T4" fmla="*/ 1208699913 w 41"/>
                <a:gd name="T5" fmla="*/ 2147483646 h 34"/>
                <a:gd name="T6" fmla="*/ 294980342 w 41"/>
                <a:gd name="T7" fmla="*/ 2147483646 h 34"/>
                <a:gd name="T8" fmla="*/ 2147483646 w 41"/>
                <a:gd name="T9" fmla="*/ 2147483646 h 34"/>
                <a:gd name="T10" fmla="*/ 2147483646 w 41"/>
                <a:gd name="T11" fmla="*/ 2147483646 h 34"/>
                <a:gd name="T12" fmla="*/ 2147483646 w 41"/>
                <a:gd name="T13" fmla="*/ 2147483646 h 34"/>
                <a:gd name="T14" fmla="*/ 2147483646 w 41"/>
                <a:gd name="T15" fmla="*/ 2147483646 h 34"/>
                <a:gd name="T16" fmla="*/ 2147483646 w 41"/>
                <a:gd name="T17" fmla="*/ 2147483646 h 34"/>
                <a:gd name="T18" fmla="*/ 2147483646 w 41"/>
                <a:gd name="T19" fmla="*/ 21474836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6 w 25"/>
                <a:gd name="T1" fmla="*/ 504424836 h 63"/>
                <a:gd name="T2" fmla="*/ 2147483646 w 25"/>
                <a:gd name="T3" fmla="*/ 2147483646 h 63"/>
                <a:gd name="T4" fmla="*/ 1861037811 w 25"/>
                <a:gd name="T5" fmla="*/ 2147483646 h 63"/>
                <a:gd name="T6" fmla="*/ 1861037811 w 25"/>
                <a:gd name="T7" fmla="*/ 2147483646 h 63"/>
                <a:gd name="T8" fmla="*/ 2147483646 w 25"/>
                <a:gd name="T9" fmla="*/ 2147483646 h 63"/>
                <a:gd name="T10" fmla="*/ 2147483646 w 25"/>
                <a:gd name="T11" fmla="*/ 2147483646 h 63"/>
                <a:gd name="T12" fmla="*/ 0 w 25"/>
                <a:gd name="T13" fmla="*/ 2147483646 h 63"/>
                <a:gd name="T14" fmla="*/ 1332272945 w 25"/>
                <a:gd name="T15" fmla="*/ 2147483646 h 63"/>
                <a:gd name="T16" fmla="*/ 2147483646 w 25"/>
                <a:gd name="T17" fmla="*/ 2147483646 h 63"/>
                <a:gd name="T18" fmla="*/ 2147483646 w 25"/>
                <a:gd name="T19" fmla="*/ 2147483646 h 63"/>
                <a:gd name="T20" fmla="*/ 2147483646 w 25"/>
                <a:gd name="T21" fmla="*/ 2147483646 h 63"/>
                <a:gd name="T22" fmla="*/ 2147483646 w 25"/>
                <a:gd name="T23" fmla="*/ 504424836 h 63"/>
                <a:gd name="T24" fmla="*/ 2147483646 w 25"/>
                <a:gd name="T25" fmla="*/ 504424836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Line 253"/>
          <p:cNvSpPr>
            <a:spLocks noChangeShapeType="1"/>
          </p:cNvSpPr>
          <p:nvPr/>
        </p:nvSpPr>
        <p:spPr bwMode="auto">
          <a:xfrm>
            <a:off x="827088" y="6237288"/>
            <a:ext cx="8137525" cy="0"/>
          </a:xfrm>
          <a:prstGeom prst="line">
            <a:avLst/>
          </a:prstGeom>
          <a:noFill/>
          <a:ln w="57150" cap="sq" cmpd="thinThick">
            <a:solidFill>
              <a:srgbClr val="0099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254"/>
          <p:cNvSpPr txBox="1">
            <a:spLocks noChangeArrowheads="1"/>
          </p:cNvSpPr>
          <p:nvPr/>
        </p:nvSpPr>
        <p:spPr bwMode="auto">
          <a:xfrm>
            <a:off x="900113" y="6453188"/>
            <a:ext cx="8243887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i="0">
                <a:solidFill>
                  <a:srgbClr val="000000"/>
                </a:solidFill>
              </a:rPr>
              <a:t>半导体器件</a:t>
            </a:r>
          </a:p>
        </p:txBody>
      </p:sp>
      <p:sp>
        <p:nvSpPr>
          <p:cNvPr id="4102" name="Line 255"/>
          <p:cNvSpPr>
            <a:spLocks noChangeShapeType="1"/>
          </p:cNvSpPr>
          <p:nvPr/>
        </p:nvSpPr>
        <p:spPr bwMode="auto">
          <a:xfrm>
            <a:off x="611188" y="1196975"/>
            <a:ext cx="80645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03" name="Line 256"/>
          <p:cNvSpPr>
            <a:spLocks noChangeShapeType="1"/>
          </p:cNvSpPr>
          <p:nvPr/>
        </p:nvSpPr>
        <p:spPr bwMode="auto">
          <a:xfrm>
            <a:off x="755650" y="6381750"/>
            <a:ext cx="82296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defRPr/>
            </a:pPr>
            <a:fld id="{90CF3491-B5B0-4DE2-B6D9-56236EFA64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3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8AD722-1D13-43FE-B2B8-40F662480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8FC872E-7F83-4AAF-B0A8-197F36300FA7}" type="slidenum">
              <a:rPr lang="en-US" altLang="zh-CN">
                <a:solidFill>
                  <a:srgbClr val="000033"/>
                </a:solidFill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zh-CN">
              <a:solidFill>
                <a:srgbClr val="000033"/>
              </a:solidFill>
              <a:ea typeface="宋体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</p:sldLayoutIdLst>
  <p:transition spd="med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2721DF-7CBB-4B2F-966C-6EC0F57343DF}" type="slidenum">
              <a:rPr lang="zh-CN" altLang="en-US"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zh-CN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1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8FC872E-7F83-4AAF-B0A8-197F36300FA7}" type="slidenum">
              <a:rPr lang="en-US" altLang="zh-CN">
                <a:solidFill>
                  <a:srgbClr val="000033"/>
                </a:solidFill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zh-CN">
              <a:solidFill>
                <a:srgbClr val="000033"/>
              </a:solidFill>
              <a:ea typeface="宋体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00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8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323" r:id="rId14"/>
  </p:sldLayoutIdLst>
  <p:transition spd="med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6B88A1-AEA1-4D97-8F93-2989506DAB31}" type="datetime1">
              <a:rPr lang="zh-CN" altLang="en-US">
                <a:solidFill>
                  <a:srgbClr val="000033"/>
                </a:solidFill>
              </a:rPr>
              <a:pPr>
                <a:defRPr/>
              </a:pPr>
              <a:t>2021/12/8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2CE65E-CCD7-4C03-9484-878BAE98E8C9}" type="slidenum">
              <a:rPr lang="en-US" altLang="zh-CN">
                <a:solidFill>
                  <a:srgbClr val="0000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33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33"/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solidFill>
                  <a:srgbClr val="00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6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31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D1E7675-6214-44E3-90E2-9321403FA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8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0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3.wmf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56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55.png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DFDDB-A07C-4D60-AC81-75344479CA00}" type="slidenum">
              <a:rPr lang="en-US" altLang="zh-CN">
                <a:solidFill>
                  <a:srgbClr val="000033"/>
                </a:solidFill>
              </a:rPr>
              <a:pPr/>
              <a:t>1</a:t>
            </a:fld>
            <a:endParaRPr lang="en-US" altLang="zh-CN">
              <a:solidFill>
                <a:srgbClr val="000033"/>
              </a:solidFill>
            </a:endParaRPr>
          </a:p>
        </p:txBody>
      </p:sp>
      <p:graphicFrame>
        <p:nvGraphicFramePr>
          <p:cNvPr id="262146" name="Object 2"/>
          <p:cNvGraphicFramePr>
            <a:graphicFrameLocks noChangeAspect="1"/>
          </p:cNvGraphicFramePr>
          <p:nvPr/>
        </p:nvGraphicFramePr>
        <p:xfrm>
          <a:off x="2484438" y="2133600"/>
          <a:ext cx="27352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0" name="公式" r:id="rId3" imgW="837836" imgH="482391" progId="Equation.3">
                  <p:embed/>
                </p:oleObj>
              </mc:Choice>
              <mc:Fallback>
                <p:oleObj name="公式" r:id="rId3" imgW="83783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33600"/>
                        <a:ext cx="2735262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250825" y="2133600"/>
          <a:ext cx="22320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1" name="公式" r:id="rId5" imgW="723586" imgH="482391" progId="Equation.3">
                  <p:embed/>
                </p:oleObj>
              </mc:Choice>
              <mc:Fallback>
                <p:oleObj name="公式" r:id="rId5" imgW="72358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33600"/>
                        <a:ext cx="22320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258888" y="4005263"/>
          <a:ext cx="6443662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2" name="公式" r:id="rId7" imgW="1993900" imgH="508000" progId="Equation.3">
                  <p:embed/>
                </p:oleObj>
              </mc:Choice>
              <mc:Fallback>
                <p:oleObj name="公式" r:id="rId7" imgW="1993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5263"/>
                        <a:ext cx="6443662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423863" y="5780088"/>
            <a:ext cx="810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0033"/>
                </a:solidFill>
                <a:latin typeface="Times New Roman"/>
                <a:ea typeface="宋体"/>
              </a:rPr>
              <a:t>反映了电子、空穴的俘获与产生的相反过程之间的内在联系</a:t>
            </a:r>
          </a:p>
        </p:txBody>
      </p:sp>
      <p:sp>
        <p:nvSpPr>
          <p:cNvPr id="93191" name="Rectangle 13"/>
          <p:cNvSpPr>
            <a:spLocks noGrp="1" noChangeArrowheads="1"/>
          </p:cNvSpPr>
          <p:nvPr>
            <p:ph type="title"/>
          </p:nvPr>
        </p:nvSpPr>
        <p:spPr>
          <a:xfrm>
            <a:off x="441280" y="55324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热平衡时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651500" y="1844675"/>
          <a:ext cx="26638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3" name="Equation" r:id="rId9" imgW="990170" imgH="761669" progId="Equation.DSMT4">
                  <p:embed/>
                </p:oleObj>
              </mc:Choice>
              <mc:Fallback>
                <p:oleObj name="Equation" r:id="rId9" imgW="990170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844675"/>
                        <a:ext cx="26638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338" y="1040379"/>
            <a:ext cx="1524000" cy="261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4339" y="1354830"/>
            <a:ext cx="1600200" cy="3232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4538" y="1029609"/>
            <a:ext cx="1519049" cy="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4538" y="1379373"/>
            <a:ext cx="1600200" cy="2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564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内容占位符 9"/>
          <p:cNvSpPr>
            <a:spLocks noGrp="1"/>
          </p:cNvSpPr>
          <p:nvPr>
            <p:ph idx="1"/>
          </p:nvPr>
        </p:nvSpPr>
        <p:spPr>
          <a:xfrm>
            <a:off x="457200" y="1295400"/>
            <a:ext cx="8435975" cy="5410200"/>
          </a:xfrm>
        </p:spPr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型半导体</a:t>
            </a:r>
            <a:r>
              <a:rPr lang="en-US" altLang="zh-CN" sz="2800" dirty="0"/>
              <a:t>: </a:t>
            </a:r>
            <a:r>
              <a:rPr lang="zh-CN" altLang="en-US" sz="2800" dirty="0"/>
              <a:t>强</a:t>
            </a:r>
            <a:r>
              <a:rPr lang="en-US" altLang="zh-CN" sz="2800" dirty="0"/>
              <a:t> n-type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r>
              <a:rPr lang="en-US" altLang="zh-CN" sz="2800" dirty="0">
                <a:latin typeface="Symbol" panose="05050102010706020507" pitchFamily="18" charset="2"/>
              </a:rPr>
              <a:t>t </a:t>
            </a:r>
            <a:r>
              <a:rPr lang="zh-CN" altLang="en-US" sz="2800" dirty="0">
                <a:latin typeface="Symbol" panose="05050102010706020507" pitchFamily="18" charset="2"/>
              </a:rPr>
              <a:t>由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p</a:t>
            </a:r>
            <a:r>
              <a:rPr lang="zh-CN" altLang="en-US" sz="2800" dirty="0"/>
              <a:t>决定，</a:t>
            </a:r>
            <a:r>
              <a:rPr lang="en-US" altLang="zh-CN" sz="2800" dirty="0"/>
              <a:t> E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 </a:t>
            </a:r>
            <a:r>
              <a:rPr lang="zh-CN" altLang="en-US" sz="2800" dirty="0"/>
              <a:t>总是被电子填充</a:t>
            </a:r>
            <a:r>
              <a:rPr lang="en-US" altLang="zh-CN" sz="2800" dirty="0"/>
              <a:t>.</a:t>
            </a:r>
            <a:endParaRPr lang="en-US" altLang="zh-CN" sz="2800" baseline="-250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1A74FBDD-9087-4EDF-A1C9-D8EE4654DE86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/>
        </p:nvSpPr>
        <p:spPr bwMode="auto">
          <a:xfrm>
            <a:off x="506413" y="1778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1F497D"/>
                </a:solidFill>
              </a:rPr>
              <a:t>小注入下的寿命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>
            <a:fillRect/>
          </a:stretch>
        </p:blipFill>
        <p:spPr bwMode="auto">
          <a:xfrm>
            <a:off x="3816350" y="1951038"/>
            <a:ext cx="35496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506788" y="4292600"/>
          <a:ext cx="2647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2" name="公式" r:id="rId5" imgW="1053643" imgH="215806" progId="Equation.3">
                  <p:embed/>
                </p:oleObj>
              </mc:Choice>
              <mc:Fallback>
                <p:oleObj name="公式" r:id="rId5" imgW="105364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292600"/>
                        <a:ext cx="2647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17421"/>
              </p:ext>
            </p:extLst>
          </p:nvPr>
        </p:nvGraphicFramePr>
        <p:xfrm>
          <a:off x="768351" y="1924844"/>
          <a:ext cx="205105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3" name="公式" r:id="rId7" imgW="977900" imgH="1524000" progId="Equation.3">
                  <p:embed/>
                </p:oleObj>
              </mc:Choice>
              <mc:Fallback>
                <p:oleObj name="公式" r:id="rId7" imgW="9779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1" y="1924844"/>
                        <a:ext cx="2051050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15066"/>
              </p:ext>
            </p:extLst>
          </p:nvPr>
        </p:nvGraphicFramePr>
        <p:xfrm>
          <a:off x="3513901" y="4835525"/>
          <a:ext cx="24892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4" name="公式" r:id="rId9" imgW="990170" imgH="444307" progId="Equation.3">
                  <p:embed/>
                </p:oleObj>
              </mc:Choice>
              <mc:Fallback>
                <p:oleObj name="公式" r:id="rId9" imgW="99017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901" y="4835525"/>
                        <a:ext cx="24892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31725"/>
              </p:ext>
            </p:extLst>
          </p:nvPr>
        </p:nvGraphicFramePr>
        <p:xfrm>
          <a:off x="4445000" y="188096"/>
          <a:ext cx="3419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5" name="公式" r:id="rId11" imgW="1714500" imgH="469900" progId="Equation.3">
                  <p:embed/>
                </p:oleObj>
              </mc:Choice>
              <mc:Fallback>
                <p:oleObj name="公式" r:id="rId11" imgW="1714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88096"/>
                        <a:ext cx="3419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内容占位符 9"/>
          <p:cNvSpPr>
            <a:spLocks noGrp="1"/>
          </p:cNvSpPr>
          <p:nvPr>
            <p:ph idx="1"/>
          </p:nvPr>
        </p:nvSpPr>
        <p:spPr>
          <a:xfrm>
            <a:off x="457200" y="1295400"/>
            <a:ext cx="8435975" cy="5410200"/>
          </a:xfrm>
        </p:spPr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型半导体</a:t>
            </a:r>
            <a:r>
              <a:rPr lang="en-US" altLang="zh-CN" sz="2800" dirty="0"/>
              <a:t>: </a:t>
            </a:r>
            <a:r>
              <a:rPr lang="zh-CN" altLang="en-US" sz="2800" dirty="0"/>
              <a:t>弱</a:t>
            </a:r>
            <a:r>
              <a:rPr lang="en-US" altLang="zh-CN" sz="2800" dirty="0"/>
              <a:t>n</a:t>
            </a:r>
            <a:r>
              <a:rPr lang="zh-CN" altLang="en-US" sz="2800" dirty="0"/>
              <a:t>型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400" dirty="0">
              <a:solidFill>
                <a:srgbClr val="FF00FF"/>
              </a:solidFill>
              <a:latin typeface="Symbol" panose="05050102010706020507" pitchFamily="18" charset="2"/>
            </a:endParaRPr>
          </a:p>
          <a:p>
            <a:endParaRPr lang="en-US" altLang="zh-CN" sz="2400" dirty="0">
              <a:solidFill>
                <a:srgbClr val="FF00FF"/>
              </a:solidFill>
              <a:latin typeface="Symbol" panose="05050102010706020507" pitchFamily="18" charset="2"/>
            </a:endParaRPr>
          </a:p>
          <a:p>
            <a:endParaRPr lang="en-US" altLang="zh-CN" sz="2400" dirty="0">
              <a:solidFill>
                <a:srgbClr val="FF00FF"/>
              </a:solidFill>
              <a:latin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rgbClr val="FF00FF"/>
                </a:solidFill>
                <a:latin typeface="Symbol" panose="05050102010706020507" pitchFamily="18" charset="2"/>
              </a:rPr>
              <a:t>t </a:t>
            </a:r>
            <a:r>
              <a:rPr lang="zh-CN" altLang="en-US" sz="2400" dirty="0">
                <a:solidFill>
                  <a:srgbClr val="FF00FF"/>
                </a:solidFill>
                <a:latin typeface="Symbol" panose="05050102010706020507" pitchFamily="18" charset="2"/>
              </a:rPr>
              <a:t>和多数载流子的浓度成反比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endParaRPr lang="en-US" altLang="zh-CN" sz="2400" baseline="-25000" dirty="0">
              <a:solidFill>
                <a:srgbClr val="FF00FF"/>
              </a:solidFill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F647258-F879-4BB2-A89C-C3B96FCFC2CA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/>
        </p:nvSpPr>
        <p:spPr bwMode="auto">
          <a:xfrm>
            <a:off x="506413" y="1778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000" b="1">
                <a:solidFill>
                  <a:srgbClr val="1F497D"/>
                </a:solidFill>
              </a:rPr>
              <a:t>小注入下的寿命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04994"/>
              </p:ext>
            </p:extLst>
          </p:nvPr>
        </p:nvGraphicFramePr>
        <p:xfrm>
          <a:off x="915996" y="2133600"/>
          <a:ext cx="2051050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4" name="公式" r:id="rId4" imgW="977900" imgH="1524000" progId="Equation.3">
                  <p:embed/>
                </p:oleObj>
              </mc:Choice>
              <mc:Fallback>
                <p:oleObj name="公式" r:id="rId4" imgW="9779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6" y="2133600"/>
                        <a:ext cx="2051050" cy="319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084888" y="4721225"/>
          <a:ext cx="21701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5" name="公式" r:id="rId6" imgW="863225" imgH="431613" progId="Equation.3">
                  <p:embed/>
                </p:oleObj>
              </mc:Choice>
              <mc:Fallback>
                <p:oleObj name="公式" r:id="rId6" imgW="86322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721225"/>
                        <a:ext cx="217011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8"/>
          <a:stretch>
            <a:fillRect/>
          </a:stretch>
        </p:blipFill>
        <p:spPr bwMode="auto">
          <a:xfrm>
            <a:off x="4189286" y="1950244"/>
            <a:ext cx="405288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3751263" y="4508500"/>
          <a:ext cx="21415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6" name="公式" r:id="rId9" imgW="939800" imgH="457200" progId="Equation.3">
                  <p:embed/>
                </p:oleObj>
              </mc:Choice>
              <mc:Fallback>
                <p:oleObj name="公式" r:id="rId9" imgW="939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508500"/>
                        <a:ext cx="21415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80813"/>
              </p:ext>
            </p:extLst>
          </p:nvPr>
        </p:nvGraphicFramePr>
        <p:xfrm>
          <a:off x="4505992" y="138907"/>
          <a:ext cx="3419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7" name="公式" r:id="rId11" imgW="1714500" imgH="469900" progId="Equation.3">
                  <p:embed/>
                </p:oleObj>
              </mc:Choice>
              <mc:Fallback>
                <p:oleObj name="公式" r:id="rId11" imgW="171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992" y="138907"/>
                        <a:ext cx="3419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>
                <a:solidFill>
                  <a:srgbClr val="FF0000"/>
                </a:solidFill>
              </a:rPr>
              <a:t>型半导体</a:t>
            </a:r>
            <a:r>
              <a:rPr lang="en-US" altLang="zh-CN" sz="2800" dirty="0">
                <a:solidFill>
                  <a:srgbClr val="FF0000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假设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</a:rPr>
              <a:t>VB</a:t>
            </a:r>
            <a:r>
              <a:rPr lang="zh-CN" altLang="en-US" sz="2800" dirty="0">
                <a:solidFill>
                  <a:srgbClr val="FF0000"/>
                </a:solidFill>
              </a:rPr>
              <a:t>接近</a:t>
            </a:r>
          </a:p>
          <a:p>
            <a:r>
              <a:rPr lang="zh-CN" altLang="en-US" sz="2800" dirty="0"/>
              <a:t>强</a:t>
            </a:r>
            <a:r>
              <a:rPr lang="en-US" altLang="zh-CN" sz="2800" dirty="0"/>
              <a:t> p-type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弱</a:t>
            </a:r>
            <a:r>
              <a:rPr lang="en-US" altLang="zh-CN" sz="2800" dirty="0"/>
              <a:t>p</a:t>
            </a:r>
            <a:r>
              <a:rPr lang="zh-CN" altLang="en-US" sz="2800" dirty="0"/>
              <a:t>型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0DE18E83-BABF-4E68-80C6-41A918BD2643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403350" y="2411413"/>
          <a:ext cx="22653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7" name="公式" r:id="rId4" imgW="939392" imgH="215806" progId="Equation.3">
                  <p:embed/>
                </p:oleObj>
              </mc:Choice>
              <mc:Fallback>
                <p:oleObj name="公式" r:id="rId4" imgW="93939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11413"/>
                        <a:ext cx="22653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884613" y="2276475"/>
          <a:ext cx="22320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8" name="公式" r:id="rId6" imgW="1028254" imgH="431613" progId="Equation.3">
                  <p:embed/>
                </p:oleObj>
              </mc:Choice>
              <mc:Fallback>
                <p:oleObj name="公式" r:id="rId6" imgW="102825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276475"/>
                        <a:ext cx="22320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20748"/>
              </p:ext>
            </p:extLst>
          </p:nvPr>
        </p:nvGraphicFramePr>
        <p:xfrm>
          <a:off x="911225" y="4195763"/>
          <a:ext cx="42179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9" name="公式" r:id="rId8" imgW="1739880" imgH="228600" progId="Equation.3">
                  <p:embed/>
                </p:oleObj>
              </mc:Choice>
              <mc:Fallback>
                <p:oleObj name="公式" r:id="rId8" imgW="1739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195763"/>
                        <a:ext cx="42179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47441"/>
              </p:ext>
            </p:extLst>
          </p:nvPr>
        </p:nvGraphicFramePr>
        <p:xfrm>
          <a:off x="3778250" y="4778375"/>
          <a:ext cx="25384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0" name="公式" r:id="rId10" imgW="1206360" imgH="444240" progId="Equation.3">
                  <p:embed/>
                </p:oleObj>
              </mc:Choice>
              <mc:Fallback>
                <p:oleObj name="公式" r:id="rId10" imgW="12063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778375"/>
                        <a:ext cx="25384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07963"/>
            <a:ext cx="8229600" cy="917575"/>
          </a:xfrm>
        </p:spPr>
        <p:txBody>
          <a:bodyPr/>
          <a:lstStyle/>
          <a:p>
            <a:pPr algn="l"/>
            <a:r>
              <a:rPr lang="zh-CN" altLang="en-US" sz="4000">
                <a:solidFill>
                  <a:srgbClr val="1F497D"/>
                </a:solidFill>
              </a:rPr>
              <a:t>小注入下的寿命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 descr="C:\Users\liucf\AppData\Roaming\Tencent\Users\360662121\QQ\WinTemp\RichOle\YOLXFAHU}L@Q`Q3{NUTSL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92638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标题 1"/>
          <p:cNvSpPr>
            <a:spLocks noGrp="1"/>
          </p:cNvSpPr>
          <p:nvPr>
            <p:ph type="title"/>
          </p:nvPr>
        </p:nvSpPr>
        <p:spPr>
          <a:xfrm>
            <a:off x="395288" y="198438"/>
            <a:ext cx="8540750" cy="1143000"/>
          </a:xfrm>
        </p:spPr>
        <p:txBody>
          <a:bodyPr/>
          <a:lstStyle/>
          <a:p>
            <a:pPr algn="l"/>
            <a:r>
              <a:rPr lang="zh-CN" altLang="en-US"/>
              <a:t>间接复合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内容占位符 13"/>
          <p:cNvSpPr>
            <a:spLocks noGrp="1"/>
          </p:cNvSpPr>
          <p:nvPr>
            <p:ph idx="1"/>
          </p:nvPr>
        </p:nvSpPr>
        <p:spPr>
          <a:xfrm>
            <a:off x="519113" y="2479675"/>
            <a:ext cx="8229600" cy="3644900"/>
          </a:xfrm>
        </p:spPr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=</a:t>
            </a:r>
            <a:r>
              <a:rPr lang="en-US" altLang="zh-CN" sz="2800" i="1" dirty="0" err="1"/>
              <a:t>r</a:t>
            </a:r>
            <a:r>
              <a:rPr lang="en-US" altLang="zh-CN" sz="2800" i="1" baseline="-25000" dirty="0" err="1"/>
              <a:t>p</a:t>
            </a:r>
            <a:r>
              <a:rPr lang="en-US" altLang="zh-CN" sz="2800" i="1" dirty="0"/>
              <a:t>=r</a:t>
            </a:r>
          </a:p>
          <a:p>
            <a:endParaRPr lang="en-US" altLang="zh-CN" sz="2800" baseline="-25000" dirty="0"/>
          </a:p>
          <a:p>
            <a:endParaRPr lang="en-US" altLang="zh-CN" sz="2800" baseline="-250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 E</a:t>
            </a:r>
            <a:r>
              <a:rPr lang="en-US" altLang="zh-CN" sz="2800" baseline="-25000" dirty="0"/>
              <a:t>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, U=</a:t>
            </a:r>
            <a:r>
              <a:rPr lang="en-US" altLang="zh-CN" sz="2800" dirty="0" err="1"/>
              <a:t>U</a:t>
            </a:r>
            <a:r>
              <a:rPr lang="en-US" altLang="zh-CN" sz="2800" baseline="-25000" dirty="0" err="1"/>
              <a:t>max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最有效的复合中心是深能级</a:t>
            </a:r>
            <a:r>
              <a:rPr lang="en-US" altLang="zh-CN" sz="2800" dirty="0"/>
              <a:t>, </a:t>
            </a:r>
            <a:r>
              <a:rPr lang="zh-CN" altLang="en-US" sz="2800" dirty="0"/>
              <a:t>接近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i</a:t>
            </a:r>
            <a:endParaRPr lang="zh-CN" altLang="en-US" sz="2800" baseline="-25000" dirty="0"/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78563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1AAF30AC-47E2-4A24-B195-CCF4B7F8B30E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4113213" y="1190625"/>
          <a:ext cx="44608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3" name="公式" r:id="rId4" imgW="1828800" imgH="482600" progId="Equation.3">
                  <p:embed/>
                </p:oleObj>
              </mc:Choice>
              <mc:Fallback>
                <p:oleObj name="公式" r:id="rId4" imgW="18288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190625"/>
                        <a:ext cx="44608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/>
          <p:cNvGraphicFramePr>
            <a:graphicFrameLocks noChangeAspect="1"/>
          </p:cNvGraphicFramePr>
          <p:nvPr/>
        </p:nvGraphicFramePr>
        <p:xfrm>
          <a:off x="2555875" y="3033713"/>
          <a:ext cx="33845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4" name="公式" r:id="rId6" imgW="1714500" imgH="711200" progId="Equation.3">
                  <p:embed/>
                </p:oleObj>
              </mc:Choice>
              <mc:Fallback>
                <p:oleObj name="公式" r:id="rId6" imgW="17145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33713"/>
                        <a:ext cx="33845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07963"/>
            <a:ext cx="8229600" cy="917575"/>
          </a:xfrm>
        </p:spPr>
        <p:txBody>
          <a:bodyPr/>
          <a:lstStyle/>
          <a:p>
            <a:pPr algn="l"/>
            <a:r>
              <a:rPr kumimoji="1" lang="zh-CN" altLang="en-US" sz="4000">
                <a:solidFill>
                  <a:schemeClr val="tx2"/>
                </a:solidFill>
              </a:rPr>
              <a:t>净复合率</a:t>
            </a:r>
          </a:p>
        </p:txBody>
      </p:sp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742950" y="1266825"/>
          <a:ext cx="13525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5" name="公式" r:id="rId8" imgW="622030" imgH="431613" progId="Equation.3">
                  <p:embed/>
                </p:oleObj>
              </mc:Choice>
              <mc:Fallback>
                <p:oleObj name="公式" r:id="rId8" imgW="62203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66825"/>
                        <a:ext cx="13525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4"/>
          <p:cNvGraphicFramePr>
            <a:graphicFrameLocks noChangeAspect="1"/>
          </p:cNvGraphicFramePr>
          <p:nvPr/>
        </p:nvGraphicFramePr>
        <p:xfrm>
          <a:off x="2309813" y="1222375"/>
          <a:ext cx="16287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6" name="公式" r:id="rId10" imgW="647419" imgH="444307" progId="Equation.3">
                  <p:embed/>
                </p:oleObj>
              </mc:Choice>
              <mc:Fallback>
                <p:oleObj name="公式" r:id="rId10" imgW="647419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222375"/>
                        <a:ext cx="16287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27763" y="2813050"/>
            <a:ext cx="2586037" cy="1479550"/>
            <a:chOff x="3606" y="1409"/>
            <a:chExt cx="1629" cy="932"/>
          </a:xfrm>
        </p:grpSpPr>
        <p:sp>
          <p:nvSpPr>
            <p:cNvPr id="63498" name="Line 9"/>
            <p:cNvSpPr>
              <a:spLocks noChangeShapeType="1"/>
            </p:cNvSpPr>
            <p:nvPr/>
          </p:nvSpPr>
          <p:spPr bwMode="auto">
            <a:xfrm>
              <a:off x="3606" y="2069"/>
              <a:ext cx="13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0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Arc 11"/>
            <p:cNvSpPr>
              <a:spLocks/>
            </p:cNvSpPr>
            <p:nvPr/>
          </p:nvSpPr>
          <p:spPr bwMode="auto">
            <a:xfrm rot="-10587328">
              <a:off x="3726" y="1480"/>
              <a:ext cx="475" cy="454"/>
            </a:xfrm>
            <a:custGeom>
              <a:avLst/>
              <a:gdLst>
                <a:gd name="T0" fmla="*/ 0 w 20548"/>
                <a:gd name="T1" fmla="*/ 0 h 21600"/>
                <a:gd name="T2" fmla="*/ 0 w 20548"/>
                <a:gd name="T3" fmla="*/ 0 h 21600"/>
                <a:gd name="T4" fmla="*/ 0 w 2054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548" h="21600" fill="none" extrusionOk="0">
                  <a:moveTo>
                    <a:pt x="0" y="0"/>
                  </a:moveTo>
                  <a:cubicBezTo>
                    <a:pt x="9364" y="0"/>
                    <a:pt x="17661" y="6033"/>
                    <a:pt x="20548" y="14941"/>
                  </a:cubicBezTo>
                </a:path>
                <a:path w="20548" h="21600" stroke="0" extrusionOk="0">
                  <a:moveTo>
                    <a:pt x="0" y="0"/>
                  </a:moveTo>
                  <a:cubicBezTo>
                    <a:pt x="9364" y="0"/>
                    <a:pt x="17661" y="6033"/>
                    <a:pt x="20548" y="149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Arc 12"/>
            <p:cNvSpPr>
              <a:spLocks/>
            </p:cNvSpPr>
            <p:nvPr/>
          </p:nvSpPr>
          <p:spPr bwMode="auto">
            <a:xfrm flipV="1">
              <a:off x="4195" y="1612"/>
              <a:ext cx="409" cy="337"/>
            </a:xfrm>
            <a:custGeom>
              <a:avLst/>
              <a:gdLst>
                <a:gd name="T0" fmla="*/ 0 w 21600"/>
                <a:gd name="T1" fmla="*/ 0 h 23000"/>
                <a:gd name="T2" fmla="*/ 0 w 21600"/>
                <a:gd name="T3" fmla="*/ 0 h 23000"/>
                <a:gd name="T4" fmla="*/ 0 w 21600"/>
                <a:gd name="T5" fmla="*/ 0 h 23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0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7"/>
                    <a:pt x="21584" y="22533"/>
                    <a:pt x="21554" y="22999"/>
                  </a:cubicBezTo>
                </a:path>
                <a:path w="21600" h="230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7"/>
                    <a:pt x="21584" y="22533"/>
                    <a:pt x="21554" y="2299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Text Box 13"/>
            <p:cNvSpPr txBox="1">
              <a:spLocks noChangeArrowheads="1"/>
            </p:cNvSpPr>
            <p:nvPr/>
          </p:nvSpPr>
          <p:spPr bwMode="auto">
            <a:xfrm>
              <a:off x="4909" y="2044"/>
              <a:ext cx="1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3503" name="Text Box 14"/>
            <p:cNvSpPr txBox="1">
              <a:spLocks noChangeArrowheads="1"/>
            </p:cNvSpPr>
            <p:nvPr/>
          </p:nvSpPr>
          <p:spPr bwMode="auto">
            <a:xfrm>
              <a:off x="4636" y="157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y=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ch</a:t>
              </a:r>
              <a:r>
                <a:rPr lang="en-US" altLang="zh-CN" sz="2000" dirty="0">
                  <a:solidFill>
                    <a:srgbClr val="000000"/>
                  </a:solidFill>
                </a:rPr>
                <a:t>(x)</a:t>
              </a:r>
            </a:p>
          </p:txBody>
        </p:sp>
        <p:sp>
          <p:nvSpPr>
            <p:cNvPr id="63504" name="Text Box 15"/>
            <p:cNvSpPr txBox="1">
              <a:spLocks noChangeArrowheads="1"/>
            </p:cNvSpPr>
            <p:nvPr/>
          </p:nvSpPr>
          <p:spPr bwMode="auto">
            <a:xfrm>
              <a:off x="4228" y="1409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79471" y="2486169"/>
                <a:ext cx="1461875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471" y="2486169"/>
                <a:ext cx="1461875" cy="5672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1598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2"/>
                </a:solidFill>
              </a:rPr>
              <a:t>俘获截面</a:t>
            </a:r>
          </a:p>
        </p:txBody>
      </p:sp>
      <p:sp>
        <p:nvSpPr>
          <p:cNvPr id="25604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假设复合中心是俘获截面积为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s</a:t>
            </a:r>
            <a:r>
              <a:rPr lang="zh-CN" altLang="en-US" sz="2800" dirty="0">
                <a:latin typeface="Symbol" panose="05050102010706020507" pitchFamily="18" charset="2"/>
              </a:rPr>
              <a:t>的</a:t>
            </a:r>
            <a:r>
              <a:rPr lang="zh-CN" altLang="en-US" sz="2800" dirty="0"/>
              <a:t>球形</a:t>
            </a:r>
            <a:endParaRPr lang="en-US" altLang="zh-CN" sz="2800" dirty="0"/>
          </a:p>
          <a:p>
            <a:r>
              <a:rPr lang="en-US" altLang="zh-CN" sz="2800" dirty="0">
                <a:latin typeface="Symbol" panose="05050102010706020507" pitchFamily="18" charset="2"/>
              </a:rPr>
              <a:t>s</a:t>
            </a:r>
            <a:r>
              <a:rPr lang="zh-CN" altLang="en-US" sz="2800" dirty="0">
                <a:latin typeface="Symbol" panose="05050102010706020507" pitchFamily="18" charset="2"/>
              </a:rPr>
              <a:t>的意义：载流子被复合中心俘获的能力</a:t>
            </a:r>
            <a:endParaRPr lang="en-US" altLang="zh-CN" sz="2800" dirty="0"/>
          </a:p>
          <a:p>
            <a:r>
              <a:rPr lang="en-US" altLang="zh-CN" sz="2800" dirty="0">
                <a:latin typeface="Symbol" panose="05050102010706020507" pitchFamily="18" charset="2"/>
              </a:rPr>
              <a:t>s-</a:t>
            </a:r>
            <a:r>
              <a:rPr lang="zh-CN" altLang="en-US" sz="2800" dirty="0">
                <a:latin typeface="Symbol" panose="05050102010706020507" pitchFamily="18" charset="2"/>
              </a:rPr>
              <a:t>：电子俘获</a:t>
            </a:r>
            <a:r>
              <a:rPr lang="zh-CN" altLang="en-US" sz="2800" dirty="0">
                <a:solidFill>
                  <a:schemeClr val="tx2"/>
                </a:solidFill>
              </a:rPr>
              <a:t>截</a:t>
            </a:r>
            <a:r>
              <a:rPr lang="zh-CN" altLang="en-US" sz="2800" dirty="0">
                <a:latin typeface="Symbol" panose="05050102010706020507" pitchFamily="18" charset="2"/>
              </a:rPr>
              <a:t>面</a:t>
            </a:r>
            <a:endParaRPr lang="en-US" altLang="zh-CN" sz="2800" dirty="0">
              <a:latin typeface="Symbol" panose="05050102010706020507" pitchFamily="18" charset="2"/>
            </a:endParaRPr>
          </a:p>
          <a:p>
            <a:r>
              <a:rPr lang="en-US" altLang="zh-CN" sz="2800" dirty="0">
                <a:latin typeface="Symbol" panose="05050102010706020507" pitchFamily="18" charset="2"/>
              </a:rPr>
              <a:t>s+</a:t>
            </a:r>
            <a:r>
              <a:rPr lang="zh-CN" altLang="en-US" sz="2800" dirty="0">
                <a:latin typeface="Symbol" panose="05050102010706020507" pitchFamily="18" charset="2"/>
              </a:rPr>
              <a:t>：空穴俘获截面</a:t>
            </a:r>
            <a:endParaRPr lang="en-US" altLang="zh-CN" sz="2800" dirty="0">
              <a:latin typeface="Symbol" panose="05050102010706020507" pitchFamily="18" charset="2"/>
            </a:endParaRPr>
          </a:p>
          <a:p>
            <a:r>
              <a:rPr lang="zh-CN" altLang="en-US" sz="2800" dirty="0">
                <a:latin typeface="Symbol" panose="05050102010706020507" pitchFamily="18" charset="2"/>
              </a:rPr>
              <a:t>俘获系数：</a:t>
            </a:r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800" dirty="0">
              <a:latin typeface="Symbol" panose="05050102010706020507" pitchFamily="18" charset="2"/>
            </a:endParaRPr>
          </a:p>
          <a:p>
            <a:endParaRPr lang="en-US" altLang="zh-CN" sz="2800" i="1" dirty="0"/>
          </a:p>
          <a:p>
            <a:endParaRPr lang="en-US" altLang="zh-CN" sz="2800" i="1" dirty="0"/>
          </a:p>
          <a:p>
            <a:endParaRPr lang="en-US" altLang="zh-CN" sz="2800" i="1" dirty="0"/>
          </a:p>
          <a:p>
            <a:r>
              <a:rPr lang="en-US" altLang="zh-CN" sz="2800" i="1" dirty="0" err="1"/>
              <a:t>v</a:t>
            </a:r>
            <a:r>
              <a:rPr lang="en-US" altLang="zh-CN" sz="2800" i="1" baseline="-25000" dirty="0" err="1"/>
              <a:t>t</a:t>
            </a:r>
            <a:r>
              <a:rPr lang="en-US" altLang="zh-CN" sz="2800" dirty="0"/>
              <a:t>: </a:t>
            </a:r>
            <a:r>
              <a:rPr lang="zh-CN" altLang="en-US" sz="2800" dirty="0"/>
              <a:t>载流子热运动的速度</a:t>
            </a:r>
          </a:p>
          <a:p>
            <a:endParaRPr lang="zh-CN" altLang="en-US" sz="2800" dirty="0">
              <a:latin typeface="Symbol" panose="05050102010706020507" pitchFamily="18" charset="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671638" y="3781425"/>
          <a:ext cx="18764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公式" r:id="rId4" imgW="698197" imgH="482391" progId="Equation.3">
                  <p:embed/>
                </p:oleObj>
              </mc:Choice>
              <mc:Fallback>
                <p:oleObj name="公式" r:id="rId4" imgW="698197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781425"/>
                        <a:ext cx="187642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724400" y="3505200"/>
            <a:ext cx="3311525" cy="1676400"/>
            <a:chOff x="5148263" y="168275"/>
            <a:chExt cx="3311525" cy="1676400"/>
          </a:xfrm>
        </p:grpSpPr>
        <p:sp>
          <p:nvSpPr>
            <p:cNvPr id="65542" name="Oval 8"/>
            <p:cNvSpPr>
              <a:spLocks noChangeArrowheads="1"/>
            </p:cNvSpPr>
            <p:nvPr/>
          </p:nvSpPr>
          <p:spPr bwMode="auto">
            <a:xfrm>
              <a:off x="5148263" y="333375"/>
              <a:ext cx="1728787" cy="1511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3" name="Arc 9"/>
            <p:cNvSpPr>
              <a:spLocks/>
            </p:cNvSpPr>
            <p:nvPr/>
          </p:nvSpPr>
          <p:spPr bwMode="auto">
            <a:xfrm flipH="1">
              <a:off x="5724525" y="333375"/>
              <a:ext cx="360363" cy="1482725"/>
            </a:xfrm>
            <a:custGeom>
              <a:avLst/>
              <a:gdLst>
                <a:gd name="T0" fmla="*/ 0 w 21600"/>
                <a:gd name="T1" fmla="*/ 0 h 37103"/>
                <a:gd name="T2" fmla="*/ 1165179556 w 21600"/>
                <a:gd name="T3" fmla="*/ 2147483646 h 37103"/>
                <a:gd name="T4" fmla="*/ 0 w 21600"/>
                <a:gd name="T5" fmla="*/ 2147483646 h 371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710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42"/>
                    <a:pt x="19233" y="33035"/>
                    <a:pt x="15040" y="37103"/>
                  </a:cubicBezTo>
                </a:path>
                <a:path w="21600" h="3710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42"/>
                    <a:pt x="19233" y="33035"/>
                    <a:pt x="15040" y="3710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Arc 15"/>
            <p:cNvSpPr>
              <a:spLocks/>
            </p:cNvSpPr>
            <p:nvPr/>
          </p:nvSpPr>
          <p:spPr bwMode="auto">
            <a:xfrm rot="10800000" flipH="1">
              <a:off x="5826125" y="333375"/>
              <a:ext cx="360363" cy="1482725"/>
            </a:xfrm>
            <a:custGeom>
              <a:avLst/>
              <a:gdLst>
                <a:gd name="T0" fmla="*/ 0 w 21600"/>
                <a:gd name="T1" fmla="*/ 0 h 37103"/>
                <a:gd name="T2" fmla="*/ 1165179556 w 21600"/>
                <a:gd name="T3" fmla="*/ 2147483646 h 37103"/>
                <a:gd name="T4" fmla="*/ 0 w 21600"/>
                <a:gd name="T5" fmla="*/ 2147483646 h 371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710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42"/>
                    <a:pt x="19233" y="33035"/>
                    <a:pt x="15040" y="37103"/>
                  </a:cubicBezTo>
                </a:path>
                <a:path w="21600" h="3710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42"/>
                    <a:pt x="19233" y="33035"/>
                    <a:pt x="15040" y="3710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5" name="Line 16"/>
            <p:cNvSpPr>
              <a:spLocks noChangeShapeType="1"/>
            </p:cNvSpPr>
            <p:nvPr/>
          </p:nvSpPr>
          <p:spPr bwMode="auto">
            <a:xfrm flipH="1">
              <a:off x="7019925" y="620713"/>
              <a:ext cx="12239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17"/>
            <p:cNvSpPr>
              <a:spLocks noChangeShapeType="1"/>
            </p:cNvSpPr>
            <p:nvPr/>
          </p:nvSpPr>
          <p:spPr bwMode="auto">
            <a:xfrm flipH="1">
              <a:off x="7092950" y="1196975"/>
              <a:ext cx="107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8"/>
            <p:cNvSpPr>
              <a:spLocks noChangeShapeType="1"/>
            </p:cNvSpPr>
            <p:nvPr/>
          </p:nvSpPr>
          <p:spPr bwMode="auto">
            <a:xfrm flipH="1">
              <a:off x="7019925" y="1773238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Text Box 19"/>
            <p:cNvSpPr txBox="1">
              <a:spLocks noChangeArrowheads="1"/>
            </p:cNvSpPr>
            <p:nvPr/>
          </p:nvSpPr>
          <p:spPr bwMode="auto">
            <a:xfrm>
              <a:off x="5775325" y="842963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l-GR" altLang="zh-CN" sz="18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σ</a:t>
              </a:r>
            </a:p>
          </p:txBody>
        </p:sp>
        <p:sp>
          <p:nvSpPr>
            <p:cNvPr id="65549" name="Oval 20"/>
            <p:cNvSpPr>
              <a:spLocks noChangeArrowheads="1"/>
            </p:cNvSpPr>
            <p:nvPr/>
          </p:nvSpPr>
          <p:spPr bwMode="auto">
            <a:xfrm>
              <a:off x="8388350" y="549275"/>
              <a:ext cx="71438" cy="714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0" name="Oval 21"/>
            <p:cNvSpPr>
              <a:spLocks noChangeArrowheads="1"/>
            </p:cNvSpPr>
            <p:nvPr/>
          </p:nvSpPr>
          <p:spPr bwMode="auto">
            <a:xfrm>
              <a:off x="8388350" y="1196975"/>
              <a:ext cx="71438" cy="7143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1" name="Oval 22"/>
            <p:cNvSpPr>
              <a:spLocks noChangeArrowheads="1"/>
            </p:cNvSpPr>
            <p:nvPr/>
          </p:nvSpPr>
          <p:spPr bwMode="auto">
            <a:xfrm>
              <a:off x="8388350" y="1700213"/>
              <a:ext cx="71438" cy="7143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2" name="Text Box 23"/>
            <p:cNvSpPr txBox="1">
              <a:spLocks noChangeArrowheads="1"/>
            </p:cNvSpPr>
            <p:nvPr/>
          </p:nvSpPr>
          <p:spPr bwMode="auto">
            <a:xfrm>
              <a:off x="7288213" y="168275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l-GR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υ</a:t>
              </a:r>
              <a:r>
                <a:rPr lang="en-US" altLang="zh-CN" sz="20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T</a:t>
              </a:r>
              <a:endParaRPr lang="el-GR" altLang="zh-CN" sz="2000" b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33003E-A86C-4497-AACC-F90A39C4BA0C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间接复合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02125"/>
          </a:xfrm>
        </p:spPr>
        <p:txBody>
          <a:bodyPr/>
          <a:lstStyle/>
          <a:p>
            <a:r>
              <a:rPr lang="en-US" altLang="zh-CN" dirty="0"/>
              <a:t>Au</a:t>
            </a:r>
            <a:r>
              <a:rPr lang="zh-CN" altLang="en-US" dirty="0"/>
              <a:t>掺入</a:t>
            </a:r>
            <a:r>
              <a:rPr lang="en-US" altLang="zh-CN" dirty="0"/>
              <a:t>Si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Au</a:t>
            </a:r>
            <a:r>
              <a:rPr lang="zh-CN" altLang="en-US" dirty="0"/>
              <a:t>在</a:t>
            </a:r>
            <a:r>
              <a:rPr lang="en-US" altLang="zh-CN" dirty="0"/>
              <a:t>Si</a:t>
            </a:r>
            <a:r>
              <a:rPr lang="zh-CN" altLang="en-US" dirty="0"/>
              <a:t>中形成深能级</a:t>
            </a:r>
          </a:p>
          <a:p>
            <a:pPr lvl="1"/>
            <a:r>
              <a:rPr lang="en-US" altLang="zh-CN" dirty="0"/>
              <a:t>n-Si</a:t>
            </a:r>
            <a:r>
              <a:rPr lang="zh-CN" altLang="en-US" dirty="0"/>
              <a:t>：</a:t>
            </a:r>
            <a:r>
              <a:rPr lang="en-US" altLang="zh-CN" dirty="0"/>
              <a:t>Au</a:t>
            </a:r>
            <a:r>
              <a:rPr lang="zh-CN" altLang="en-US" dirty="0"/>
              <a:t>能级被电子填充，形成负电中心</a:t>
            </a:r>
            <a:r>
              <a:rPr lang="en-US" altLang="zh-CN" dirty="0"/>
              <a:t>-</a:t>
            </a:r>
            <a:r>
              <a:rPr lang="zh-CN" altLang="en-US" dirty="0"/>
              <a:t>受主</a:t>
            </a:r>
          </a:p>
          <a:p>
            <a:pPr lvl="1"/>
            <a:r>
              <a:rPr lang="en-US" altLang="zh-CN" dirty="0"/>
              <a:t>p-Si</a:t>
            </a:r>
            <a:r>
              <a:rPr lang="zh-CN" altLang="en-US" dirty="0"/>
              <a:t>中：</a:t>
            </a:r>
            <a:r>
              <a:rPr lang="en-US" altLang="zh-CN" dirty="0"/>
              <a:t>Au</a:t>
            </a:r>
            <a:r>
              <a:rPr lang="zh-CN" altLang="en-US" dirty="0"/>
              <a:t>能级基本为空，形成正电中心</a:t>
            </a:r>
            <a:r>
              <a:rPr lang="en-US" altLang="zh-CN" dirty="0"/>
              <a:t>-</a:t>
            </a:r>
            <a:r>
              <a:rPr lang="zh-CN" altLang="en-US" dirty="0"/>
              <a:t>施主</a:t>
            </a:r>
          </a:p>
          <a:p>
            <a:r>
              <a:rPr lang="zh-CN" altLang="en-US" dirty="0"/>
              <a:t>应用</a:t>
            </a:r>
          </a:p>
          <a:p>
            <a:pPr lvl="1"/>
            <a:r>
              <a:rPr lang="en-US" altLang="zh-CN" dirty="0"/>
              <a:t>Au</a:t>
            </a:r>
            <a:r>
              <a:rPr lang="zh-CN" altLang="en-US" dirty="0"/>
              <a:t>作为有效复合中心，显著降低非子寿命。</a:t>
            </a:r>
          </a:p>
          <a:p>
            <a:pPr lvl="1"/>
            <a:r>
              <a:rPr lang="zh-CN" altLang="en-US" dirty="0"/>
              <a:t>非子寿命随着</a:t>
            </a:r>
            <a:r>
              <a:rPr lang="en-US" altLang="zh-CN" dirty="0"/>
              <a:t>Au</a:t>
            </a:r>
            <a:r>
              <a:rPr lang="zh-CN" altLang="en-US" dirty="0"/>
              <a:t>掺杂浓度的提高而减小。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DC0280-5D55-4377-AA23-4B69EC23F0F3}" type="slidenum">
              <a:rPr lang="en-US" altLang="zh-CN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、表面复合</a:t>
            </a:r>
            <a:r>
              <a:rPr lang="en-US" altLang="zh-CN" b="1">
                <a:solidFill>
                  <a:schemeClr val="tx1"/>
                </a:solidFill>
              </a:rPr>
              <a:t>-</a:t>
            </a:r>
            <a:r>
              <a:rPr lang="zh-CN" altLang="en-US" b="1">
                <a:solidFill>
                  <a:schemeClr val="tx1"/>
                </a:solidFill>
              </a:rPr>
              <a:t>间接复合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773238"/>
            <a:ext cx="8515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表面电子能级：</a:t>
            </a:r>
          </a:p>
          <a:p>
            <a:pPr eaLnBrk="1" hangingPunct="1"/>
            <a:r>
              <a:rPr kumimoji="1" lang="zh-CN" altLang="en-US" sz="3200" dirty="0">
                <a:latin typeface="宋体" panose="02010600030101010101" pitchFamily="2" charset="-122"/>
              </a:rPr>
              <a:t>表面吸附的杂质或其它损伤形成的缺陷态，它们在表面处的禁带中形成电子能级。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3505200"/>
          <a:ext cx="73723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3" name="公式" r:id="rId3" imgW="2730500" imgH="431800" progId="Equation.3">
                  <p:embed/>
                </p:oleObj>
              </mc:Choice>
              <mc:Fallback>
                <p:oleObj name="公式" r:id="rId3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73723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33400" y="4572000"/>
          <a:ext cx="57150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4" name="公式" r:id="rId5" imgW="1943100" imgH="711200" progId="Equation.3">
                  <p:embed/>
                </p:oleObj>
              </mc:Choice>
              <mc:Fallback>
                <p:oleObj name="公式" r:id="rId5" imgW="1943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57150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C2E3F5-029A-4F93-861E-56F67F5C6B54}" type="slidenum">
              <a:rPr lang="en-US" altLang="zh-CN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表面复合的双重作用</a:t>
            </a: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器件性能的降低</a:t>
            </a:r>
            <a:endParaRPr lang="en-US" altLang="zh-CN"/>
          </a:p>
          <a:p>
            <a:pPr lvl="1"/>
            <a:r>
              <a:rPr lang="zh-CN" altLang="en-US"/>
              <a:t>半导体器件等高的表面复合速度，使注入的载流子在表面复合而消失，严重影响器件性能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积极的作用</a:t>
            </a:r>
            <a:endParaRPr lang="en-US" altLang="zh-CN"/>
          </a:p>
          <a:p>
            <a:pPr lvl="1"/>
            <a:r>
              <a:rPr lang="zh-CN" altLang="en-US"/>
              <a:t>消除金属探针的注入效应，增加表面复合，获得准确的测量结果。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3471A3-A75A-46D4-B3A7-F69619B96320}" type="slidenum">
              <a:rPr lang="en-US" altLang="zh-CN" smtClean="0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68313" y="1014413"/>
            <a:ext cx="8153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4400"/>
              <a:t>寿命</a:t>
            </a:r>
          </a:p>
        </p:txBody>
      </p:sp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4171950" y="32146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内容占位符 8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302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各种复合中心的形成降低非子的寿命</a:t>
            </a:r>
            <a:endParaRPr lang="en-US" altLang="zh-CN" dirty="0"/>
          </a:p>
          <a:p>
            <a:pPr lvl="1"/>
            <a:r>
              <a:rPr lang="zh-CN" altLang="en-US" dirty="0"/>
              <a:t>半导体内杂质、缺陷能级</a:t>
            </a:r>
            <a:endParaRPr lang="en-US" altLang="zh-CN" dirty="0"/>
          </a:p>
          <a:p>
            <a:pPr lvl="1"/>
            <a:r>
              <a:rPr lang="zh-CN" altLang="en-US" dirty="0"/>
              <a:t>表面的杂质和缺陷</a:t>
            </a:r>
            <a:endParaRPr lang="en-US" altLang="zh-CN" dirty="0"/>
          </a:p>
          <a:p>
            <a:pPr lvl="1"/>
            <a:r>
              <a:rPr lang="zh-CN" altLang="en-US" dirty="0"/>
              <a:t>晶体中的位错</a:t>
            </a:r>
            <a:endParaRPr lang="en-US" altLang="zh-CN" dirty="0"/>
          </a:p>
          <a:p>
            <a:pPr lvl="1"/>
            <a:r>
              <a:rPr lang="zh-CN" altLang="en-US" dirty="0"/>
              <a:t>高温热处理</a:t>
            </a:r>
            <a:endParaRPr lang="en-US" altLang="zh-CN" dirty="0"/>
          </a:p>
          <a:p>
            <a:pPr lvl="1"/>
            <a:r>
              <a:rPr lang="zh-CN" altLang="en-US" dirty="0"/>
              <a:t>高能质点、射线照射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/>
              <a:t>寿命是“结构灵敏”的参数。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1" descr="C:\Users\liucf\AppData\Roaming\Tencent\Users\360662121\QQ\WinTemp\RichOle\9Q0Y1CHSC}}1IFKTH_[SLQK.png">
            <a:extLst>
              <a:ext uri="{FF2B5EF4-FFF2-40B4-BE49-F238E27FC236}">
                <a16:creationId xmlns:a16="http://schemas.microsoft.com/office/drawing/2014/main" xmlns="" id="{72B6ECA0-556E-469D-B4DE-FE3040949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2144"/>
            <a:ext cx="57245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683" name="Picture 2" descr="C:\Users\liucf\AppData\Roaming\Tencent\Users\360662121\QQ\WinTemp\RichOle\N0ZAV$KVY(_1I@9T5V6DDIH.png">
            <a:extLst>
              <a:ext uri="{FF2B5EF4-FFF2-40B4-BE49-F238E27FC236}">
                <a16:creationId xmlns:a16="http://schemas.microsoft.com/office/drawing/2014/main" xmlns="" id="{13C3D129-7224-4371-88B7-32E3CAE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5181600"/>
            <a:ext cx="68405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84" name="标题 1">
            <a:extLst>
              <a:ext uri="{FF2B5EF4-FFF2-40B4-BE49-F238E27FC236}">
                <a16:creationId xmlns:a16="http://schemas.microsoft.com/office/drawing/2014/main" xmlns="" id="{59C6381D-5074-4B4C-9DD3-C2FF1E8F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间接复合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例：钙钛矿薄膜质量的表征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3657600" cy="4302125"/>
          </a:xfrm>
        </p:spPr>
        <p:txBody>
          <a:bodyPr/>
          <a:lstStyle/>
          <a:p>
            <a:r>
              <a:rPr lang="zh-CN" altLang="en-US" sz="2400" dirty="0"/>
              <a:t>瞬态</a:t>
            </a:r>
            <a:r>
              <a:rPr lang="en-US" altLang="zh-CN" sz="2400" dirty="0"/>
              <a:t>PL</a:t>
            </a:r>
            <a:r>
              <a:rPr lang="zh-CN" altLang="en-US" sz="2400" dirty="0"/>
              <a:t>光谱测试非平衡载流子的寿命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寿命越长说明钙钛矿薄膜内的缺陷越少，越有利于得到高性能的光电器件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53CCB-2AA5-4DAB-98A5-56F605CA187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4287492" cy="32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7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BE4C55-A95C-4DCC-93D5-CBA5D3D7F3A7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</a:t>
            </a:r>
            <a:r>
              <a:rPr lang="zh-CN" altLang="en-US"/>
              <a:t>俄歇复合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286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定义</a:t>
            </a:r>
            <a:r>
              <a:rPr lang="zh-CN" altLang="en-US" dirty="0"/>
              <a:t>：能量传给另一个载流子</a:t>
            </a:r>
            <a:r>
              <a:rPr lang="en-US" altLang="zh-CN" dirty="0"/>
              <a:t>,</a:t>
            </a:r>
            <a:r>
              <a:rPr lang="zh-CN" altLang="en-US" dirty="0"/>
              <a:t>  声子</a:t>
            </a:r>
          </a:p>
          <a:p>
            <a:pPr eaLnBrk="1" hangingPunct="1"/>
            <a:r>
              <a:rPr lang="zh-CN" altLang="en-US" b="1" dirty="0"/>
              <a:t>带间俄歇复合</a:t>
            </a:r>
            <a:r>
              <a:rPr lang="zh-CN" altLang="en-US" dirty="0"/>
              <a:t>：窄带半导体、高温</a:t>
            </a:r>
          </a:p>
          <a:p>
            <a:pPr eaLnBrk="1" hangingPunct="1"/>
            <a:r>
              <a:rPr lang="zh-CN" altLang="en-US" b="1" dirty="0"/>
              <a:t>与杂质和缺陷有关的俄歇复合：</a:t>
            </a:r>
            <a:r>
              <a:rPr lang="zh-CN" altLang="en-US" dirty="0"/>
              <a:t>影响发光器件效率</a:t>
            </a:r>
          </a:p>
        </p:txBody>
      </p:sp>
    </p:spTree>
    <p:extLst>
      <p:ext uri="{BB962C8B-B14F-4D97-AF65-F5344CB8AC3E}">
        <p14:creationId xmlns:p14="http://schemas.microsoft.com/office/powerpoint/2010/main" val="2993550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俄歇复合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F23516-7AFC-4AE4-BE92-D6006CFCEC3F}" type="slidenum"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3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30313"/>
            <a:ext cx="5691187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124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DB8EE6-A63C-47E1-9700-7978F2DC86C5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带间俄歇复合</a:t>
            </a:r>
          </a:p>
        </p:txBody>
      </p:sp>
      <p:sp>
        <p:nvSpPr>
          <p:cNvPr id="11272" name="内容占位符 2"/>
          <p:cNvSpPr>
            <a:spLocks noGrp="1"/>
          </p:cNvSpPr>
          <p:nvPr>
            <p:ph idx="1"/>
          </p:nvPr>
        </p:nvSpPr>
        <p:spPr>
          <a:xfrm>
            <a:off x="76199" y="1828800"/>
            <a:ext cx="6475413" cy="4302125"/>
          </a:xfrm>
        </p:spPr>
        <p:txBody>
          <a:bodyPr/>
          <a:lstStyle/>
          <a:p>
            <a:r>
              <a:rPr lang="zh-CN" altLang="en-US" sz="2400" dirty="0"/>
              <a:t>电子空穴对的复合率</a:t>
            </a:r>
            <a:r>
              <a:rPr lang="zh-CN" altLang="en-US" sz="2000" dirty="0"/>
              <a:t>（单位体积、单位时间）</a:t>
            </a:r>
            <a:endParaRPr lang="en-US" altLang="zh-CN" sz="2000" dirty="0"/>
          </a:p>
          <a:p>
            <a:pPr lvl="1"/>
            <a:r>
              <a:rPr lang="en-US" altLang="zh-CN" sz="2000" dirty="0"/>
              <a:t>n</a:t>
            </a:r>
            <a:r>
              <a:rPr lang="zh-CN" altLang="en-US" sz="2000" dirty="0"/>
              <a:t>型半导体：</a:t>
            </a:r>
            <a:endParaRPr lang="en-US" altLang="zh-CN" sz="20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</a:t>
            </a:r>
            <a:r>
              <a:rPr lang="zh-CN" altLang="en-US" sz="2400" dirty="0"/>
              <a:t>型半导体：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电子空穴对的产生率</a:t>
            </a:r>
            <a:r>
              <a:rPr lang="zh-CN" altLang="en-US" sz="2000" dirty="0"/>
              <a:t>（单位体积、单位时间）</a:t>
            </a:r>
            <a:endParaRPr lang="en-US" altLang="zh-CN" sz="2400" dirty="0"/>
          </a:p>
          <a:p>
            <a:pPr lvl="1"/>
            <a:r>
              <a:rPr lang="en-US" altLang="zh-CN" sz="2400" dirty="0"/>
              <a:t>n</a:t>
            </a:r>
            <a:r>
              <a:rPr lang="zh-CN" altLang="en-US" sz="2400" dirty="0"/>
              <a:t>型半导体：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</a:t>
            </a:r>
            <a:r>
              <a:rPr lang="zh-CN" altLang="en-US" sz="2400" dirty="0"/>
              <a:t>型半导体：</a:t>
            </a:r>
            <a:endParaRPr lang="en-US" altLang="zh-CN" sz="2400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/>
          </p:nvPr>
        </p:nvGraphicFramePr>
        <p:xfrm>
          <a:off x="2782887" y="2207418"/>
          <a:ext cx="34401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8" name="公式" r:id="rId3" imgW="1485900" imgH="457200" progId="Equation.3">
                  <p:embed/>
                </p:oleObj>
              </mc:Choice>
              <mc:Fallback>
                <p:oleObj name="公式" r:id="rId3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207418"/>
                        <a:ext cx="344011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/>
          </p:nvPr>
        </p:nvGraphicFramePr>
        <p:xfrm>
          <a:off x="2203450" y="3103562"/>
          <a:ext cx="33607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9" name="公式" r:id="rId5" imgW="1498600" imgH="457200" progId="Equation.3">
                  <p:embed/>
                </p:oleObj>
              </mc:Choice>
              <mc:Fallback>
                <p:oleObj name="公式" r:id="rId5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103562"/>
                        <a:ext cx="33607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47218"/>
              </p:ext>
            </p:extLst>
          </p:nvPr>
        </p:nvGraphicFramePr>
        <p:xfrm>
          <a:off x="2782887" y="4476750"/>
          <a:ext cx="3270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0" name="公式" r:id="rId7" imgW="1307532" imgH="342751" progId="Equation.3">
                  <p:embed/>
                </p:oleObj>
              </mc:Choice>
              <mc:Fallback>
                <p:oleObj name="公式" r:id="rId7" imgW="130753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4476750"/>
                        <a:ext cx="3270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2791619" y="5451475"/>
          <a:ext cx="3251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1" name="公式" r:id="rId9" imgW="1371600" imgH="368300" progId="Equation.3">
                  <p:embed/>
                </p:oleObj>
              </mc:Choice>
              <mc:Fallback>
                <p:oleObj name="公式" r:id="rId9" imgW="1371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19" y="5451475"/>
                        <a:ext cx="32512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57200" y="6248400"/>
          <a:ext cx="5486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2" name="公式" r:id="rId11" imgW="2832100" imgH="228600" progId="Equation.3">
                  <p:embed/>
                </p:oleObj>
              </mc:Choice>
              <mc:Fallback>
                <p:oleObj name="公式" r:id="rId11" imgW="283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248400"/>
                        <a:ext cx="5486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419850" y="4117975"/>
          <a:ext cx="20685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3" name="公式" r:id="rId13" imgW="787400" imgH="1016000" progId="Equation.3">
                  <p:embed/>
                </p:oleObj>
              </mc:Choice>
              <mc:Fallback>
                <p:oleObj name="公式" r:id="rId13" imgW="787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117975"/>
                        <a:ext cx="20685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7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17" y="602507"/>
            <a:ext cx="890363" cy="18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图片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40" y="2543452"/>
            <a:ext cx="1006673" cy="161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7"/>
          <a:srcRect t="56846"/>
          <a:stretch/>
        </p:blipFill>
        <p:spPr>
          <a:xfrm>
            <a:off x="6662999" y="2611930"/>
            <a:ext cx="1152381" cy="14795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7"/>
          <a:srcRect b="50000"/>
          <a:stretch/>
        </p:blipFill>
        <p:spPr>
          <a:xfrm>
            <a:off x="6626636" y="690267"/>
            <a:ext cx="1152381" cy="1714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7FE3650-0FBC-49C0-92F7-EEB1ADD388E8}"/>
              </a:ext>
            </a:extLst>
          </p:cNvPr>
          <p:cNvSpPr txBox="1"/>
          <p:nvPr/>
        </p:nvSpPr>
        <p:spPr>
          <a:xfrm>
            <a:off x="-35188" y="570337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价带另一空穴跃迁至价带顶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F44A1F-9D24-4E6B-B6B0-97F39335EE3E}"/>
              </a:ext>
            </a:extLst>
          </p:cNvPr>
          <p:cNvSpPr/>
          <p:nvPr/>
        </p:nvSpPr>
        <p:spPr>
          <a:xfrm>
            <a:off x="-100769" y="482139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导带另一电子跃迁回导带底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82CE1B4-59B2-4417-9E54-510E3BDEBE91}"/>
              </a:ext>
            </a:extLst>
          </p:cNvPr>
          <p:cNvSpPr/>
          <p:nvPr/>
        </p:nvSpPr>
        <p:spPr>
          <a:xfrm>
            <a:off x="-100769" y="3774120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价带中一电子跃迁到导带，产生电子</a:t>
            </a:r>
            <a:r>
              <a:rPr lang="en-US" altLang="zh-CN" dirty="0"/>
              <a:t>-</a:t>
            </a:r>
            <a:r>
              <a:rPr lang="zh-CN" altLang="en-US" dirty="0"/>
              <a:t>空穴对</a:t>
            </a:r>
          </a:p>
        </p:txBody>
      </p:sp>
    </p:spTree>
    <p:extLst>
      <p:ext uri="{BB962C8B-B14F-4D97-AF65-F5344CB8AC3E}">
        <p14:creationId xmlns:p14="http://schemas.microsoft.com/office/powerpoint/2010/main" val="40208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15ABCF-2CE6-4D6F-B0C8-5EBA81A38E47}" type="slidenum">
              <a:rPr lang="en-US" altLang="zh-CN" smtClean="0">
                <a:solidFill>
                  <a:srgbClr val="000033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srgbClr val="000033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净复合率</a:t>
            </a:r>
          </a:p>
        </p:txBody>
      </p:sp>
      <p:sp>
        <p:nvSpPr>
          <p:cNvPr id="12295" name="内容占位符 2"/>
          <p:cNvSpPr>
            <a:spLocks noGrp="1"/>
          </p:cNvSpPr>
          <p:nvPr>
            <p:ph idx="1"/>
          </p:nvPr>
        </p:nvSpPr>
        <p:spPr>
          <a:xfrm>
            <a:off x="461727" y="3143250"/>
            <a:ext cx="8229600" cy="1295400"/>
          </a:xfrm>
        </p:spPr>
        <p:txBody>
          <a:bodyPr/>
          <a:lstStyle/>
          <a:p>
            <a:r>
              <a:rPr lang="zh-CN" altLang="en-US" sz="2400" dirty="0"/>
              <a:t>非简并时，俄歇复合的普遍理论公式</a:t>
            </a:r>
            <a:endParaRPr lang="en-US" altLang="zh-CN" sz="2400" dirty="0"/>
          </a:p>
          <a:p>
            <a:r>
              <a:rPr lang="zh-CN" altLang="en-US" sz="2400" dirty="0"/>
              <a:t>寿命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93914"/>
              </p:ext>
            </p:extLst>
          </p:nvPr>
        </p:nvGraphicFramePr>
        <p:xfrm>
          <a:off x="533400" y="2376488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0" name="公式" r:id="rId3" imgW="1739900" imgH="228600" progId="Equation.3">
                  <p:embed/>
                </p:oleObj>
              </mc:Choice>
              <mc:Fallback>
                <p:oleObj name="公式" r:id="rId3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76488"/>
                        <a:ext cx="4953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21679"/>
              </p:ext>
            </p:extLst>
          </p:nvPr>
        </p:nvGraphicFramePr>
        <p:xfrm>
          <a:off x="5486400" y="2413000"/>
          <a:ext cx="3314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1" name="公式" r:id="rId5" imgW="1384300" imgH="241300" progId="Equation.3">
                  <p:embed/>
                </p:oleObj>
              </mc:Choice>
              <mc:Fallback>
                <p:oleObj name="公式" r:id="rId5" imgW="1384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13000"/>
                        <a:ext cx="3314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33400" y="4025900"/>
          <a:ext cx="4635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2" name="公式" r:id="rId7" imgW="1816100" imgH="482600" progId="Equation.3">
                  <p:embed/>
                </p:oleObj>
              </mc:Choice>
              <mc:Fallback>
                <p:oleObj name="公式" r:id="rId7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25900"/>
                        <a:ext cx="46355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12750" y="5349875"/>
          <a:ext cx="49276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3" name="Equation" r:id="rId9" imgW="1930400" imgH="469900" progId="Equation.DSMT4">
                  <p:embed/>
                </p:oleObj>
              </mc:Choice>
              <mc:Fallback>
                <p:oleObj name="Equation" r:id="rId9" imgW="1930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5349875"/>
                        <a:ext cx="49276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7200" y="1775111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69900">
              <a:spcBef>
                <a:spcPct val="20000"/>
              </a:spcBef>
              <a:buClr>
                <a:srgbClr val="275C6D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400" kern="0" dirty="0">
                <a:solidFill>
                  <a:srgbClr val="000033"/>
                </a:solidFill>
                <a:latin typeface="Calibri"/>
              </a:rPr>
              <a:t>以上两种复合同时存在时</a:t>
            </a:r>
            <a:endParaRPr lang="en-US" altLang="zh-CN" sz="2400" kern="0" dirty="0">
              <a:solidFill>
                <a:srgbClr val="00003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6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1" descr="C:\Users\liucf\AppData\Roaming\Tencent\Users\360662121\QQ\WinTemp\RichOle\~14Y~@]$OUP%F@S)O9(Z2Z6.png">
            <a:extLst>
              <a:ext uri="{FF2B5EF4-FFF2-40B4-BE49-F238E27FC236}">
                <a16:creationId xmlns:a16="http://schemas.microsoft.com/office/drawing/2014/main" xmlns="" id="{FE3A26FF-CFA8-477A-9089-DCDAAFE0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06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31" name="标题 1">
            <a:extLst>
              <a:ext uri="{FF2B5EF4-FFF2-40B4-BE49-F238E27FC236}">
                <a16:creationId xmlns:a16="http://schemas.microsoft.com/office/drawing/2014/main" xmlns="" id="{637DB03A-33AC-4779-8A62-E04ACC31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间接复合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1" descr="C:\Users\liucf\AppData\Roaming\Tencent\Users\360662121\QQ\WinTemp\RichOle\C_PYAA6_QU}43Y8K[AEBQKK.png">
            <a:extLst>
              <a:ext uri="{FF2B5EF4-FFF2-40B4-BE49-F238E27FC236}">
                <a16:creationId xmlns:a16="http://schemas.microsoft.com/office/drawing/2014/main" xmlns="" id="{EBD23A1E-358F-4D27-9F8B-CF21CC32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4" y="1905000"/>
            <a:ext cx="7164388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755" name="矩形 5">
            <a:extLst>
              <a:ext uri="{FF2B5EF4-FFF2-40B4-BE49-F238E27FC236}">
                <a16:creationId xmlns:a16="http://schemas.microsoft.com/office/drawing/2014/main" xmlns="" id="{ED10AF4D-74DB-453A-8A1E-C46B0C0C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45125"/>
            <a:ext cx="7488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i="0" dirty="0"/>
              <a:t>对浅能级杂质来说，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i="0" dirty="0"/>
              <a:t>很大或</a:t>
            </a:r>
            <a:r>
              <a:rPr lang="en-US" altLang="zh-CN" dirty="0"/>
              <a:t>p</a:t>
            </a:r>
            <a:r>
              <a:rPr lang="en-US" altLang="zh-CN" baseline="-25000" dirty="0"/>
              <a:t>1 </a:t>
            </a:r>
            <a:r>
              <a:rPr lang="zh-CN" altLang="en-US" i="0" dirty="0"/>
              <a:t>很大，净复合率很小，故一般情况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i="0" dirty="0"/>
              <a:t>下浅能级杂质不能起到复合中心的作用。</a:t>
            </a:r>
          </a:p>
        </p:txBody>
      </p:sp>
      <p:sp>
        <p:nvSpPr>
          <p:cNvPr id="330756" name="标题 1">
            <a:extLst>
              <a:ext uri="{FF2B5EF4-FFF2-40B4-BE49-F238E27FC236}">
                <a16:creationId xmlns:a16="http://schemas.microsoft.com/office/drawing/2014/main" xmlns="" id="{73D60C19-D21C-4230-83A1-5B49A20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间接复合</a:t>
            </a:r>
          </a:p>
        </p:txBody>
      </p:sp>
    </p:spTree>
    <p:extLst>
      <p:ext uri="{BB962C8B-B14F-4D97-AF65-F5344CB8AC3E}">
        <p14:creationId xmlns:p14="http://schemas.microsoft.com/office/powerpoint/2010/main" val="73699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1B6FE-0BE9-405F-B3F5-408040793549}" type="slidenum">
              <a:rPr lang="en-US" altLang="zh-CN">
                <a:solidFill>
                  <a:srgbClr val="000033"/>
                </a:solidFill>
              </a:rPr>
              <a:pPr/>
              <a:t>5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281" y="1845749"/>
            <a:ext cx="7299119" cy="95114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非平衡载流子的净复合率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U</a:t>
            </a:r>
            <a:b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          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U=R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-G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=R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-G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p</a:t>
            </a:r>
            <a:endParaRPr lang="en-US" altLang="zh-CN" sz="2400" i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380" y="938422"/>
            <a:ext cx="4458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间接复合</a:t>
            </a:r>
            <a:r>
              <a:rPr kumimoji="1" lang="en-US" altLang="zh-CN" sz="4000" b="1" kern="0" dirty="0">
                <a:solidFill>
                  <a:srgbClr val="1F497D"/>
                </a:solidFill>
                <a:latin typeface="Calibri"/>
              </a:rPr>
              <a:t>-</a:t>
            </a: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净复合率</a:t>
            </a:r>
            <a:endParaRPr lang="zh-CN" altLang="en-US" kern="0" dirty="0">
              <a:solidFill>
                <a:sysClr val="windowText" lastClr="000000"/>
              </a:solidFill>
              <a:latin typeface="Times New Roman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200" y="571500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U~r</a:t>
            </a:r>
            <a:r>
              <a:rPr lang="en-US" altLang="zh-CN" sz="3200" baseline="-25000" dirty="0"/>
              <a:t>n</a:t>
            </a:r>
            <a:r>
              <a:rPr lang="en-US" altLang="zh-CN" sz="3200" dirty="0"/>
              <a:t>,r</a:t>
            </a:r>
            <a:r>
              <a:rPr lang="en-US" altLang="zh-CN" sz="3200" baseline="-25000" dirty="0"/>
              <a:t>p</a:t>
            </a:r>
            <a:r>
              <a:rPr lang="en-US" altLang="zh-CN" sz="3200" dirty="0"/>
              <a:t>,n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,n</a:t>
            </a:r>
            <a:r>
              <a:rPr lang="en-US" altLang="zh-CN" sz="3200" baseline="-25000" dirty="0"/>
              <a:t>t</a:t>
            </a:r>
            <a:endParaRPr lang="zh-CN" altLang="en-US" sz="3200" baseline="-25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61131" y="2793874"/>
            <a:ext cx="5342313" cy="3179845"/>
            <a:chOff x="261131" y="2793874"/>
            <a:chExt cx="5342313" cy="3179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261131" y="2793874"/>
                  <a:ext cx="3489481" cy="31798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 lvl="0" indent="-457200" algn="just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tabLst>
                      <a:tab pos="1219200" algn="l"/>
                    </a:tabLs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i="1" baseline="-25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i="1" baseline="-25000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i="1" baseline="-25000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800" dirty="0">
                    <a:solidFill>
                      <a:prstClr val="black"/>
                    </a:solidFill>
                    <a:latin typeface="Calibri"/>
                  </a:endParaRPr>
                </a:p>
                <a:p>
                  <a:pPr marL="457200" indent="-457200" algn="just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tabLst>
                      <a:tab pos="1219200" algn="l"/>
                    </a:tabLs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baseline="-25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zh-CN" sz="2800" i="1" baseline="-25000" dirty="0">
                    <a:solidFill>
                      <a:prstClr val="black"/>
                    </a:solidFill>
                    <a:latin typeface="Calibri"/>
                  </a:endParaRPr>
                </a:p>
                <a:p>
                  <a:pPr marL="457200" indent="-457200" algn="just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tabLst>
                      <a:tab pos="1219200" algn="l"/>
                    </a:tabLst>
                    <a:defRPr/>
                  </a:pPr>
                  <a:r>
                    <a:rPr lang="en-US" altLang="zh-CN" sz="2800" i="1" dirty="0">
                      <a:solidFill>
                        <a:prstClr val="black"/>
                      </a:solidFill>
                      <a:latin typeface="Calibri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i="1" baseline="-25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i="1" baseline="-25000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𝑝𝑛</m:t>
                      </m:r>
                      <m:r>
                        <a:rPr lang="en-US" altLang="zh-CN" sz="2800" i="1" baseline="-25000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altLang="zh-CN" sz="2800" i="1" baseline="-25000" dirty="0">
                    <a:solidFill>
                      <a:prstClr val="black"/>
                    </a:solidFill>
                    <a:latin typeface="Calibri"/>
                  </a:endParaRPr>
                </a:p>
                <a:p>
                  <a:pPr marL="457200" lvl="0" indent="-457200" algn="just" eaLnBrk="1" fontAlgn="auto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tabLst>
                      <a:tab pos="1219200" algn="l"/>
                    </a:tabLst>
                    <a:defRPr/>
                  </a:pP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800" i="1" baseline="-25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80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i="1" baseline="-25000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err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800" i="1" dirty="0">
                    <a:solidFill>
                      <a:prstClr val="black"/>
                    </a:solidFill>
                    <a:latin typeface="Calibri"/>
                  </a:endParaRPr>
                </a:p>
                <a:p>
                  <a:pPr marL="457200" lvl="0" indent="-457200" algn="just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tabLst>
                      <a:tab pos="1219200" algn="l"/>
                    </a:tabLst>
                    <a:defRPr/>
                  </a:pPr>
                  <a:endParaRPr lang="en-US" altLang="zh-CN" sz="2800" i="1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31" y="2793874"/>
                  <a:ext cx="3489481" cy="31798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l="52301" t="51322"/>
            <a:stretch/>
          </p:blipFill>
          <p:spPr>
            <a:xfrm>
              <a:off x="3657600" y="4864753"/>
              <a:ext cx="1945844" cy="50593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/>
            <a:srcRect l="53166" b="48678"/>
            <a:stretch/>
          </p:blipFill>
          <p:spPr>
            <a:xfrm>
              <a:off x="2438400" y="3636194"/>
              <a:ext cx="1910560" cy="533400"/>
            </a:xfrm>
            <a:prstGeom prst="rect">
              <a:avLst/>
            </a:prstGeom>
          </p:spPr>
        </p:pic>
      </p:grp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36570"/>
              </p:ext>
            </p:extLst>
          </p:nvPr>
        </p:nvGraphicFramePr>
        <p:xfrm>
          <a:off x="5927881" y="2773504"/>
          <a:ext cx="26638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6" name="Equation" r:id="rId5" imgW="990170" imgH="761669" progId="Equation.DSMT4">
                  <p:embed/>
                </p:oleObj>
              </mc:Choice>
              <mc:Fallback>
                <p:oleObj name="Equation" r:id="rId5" imgW="990170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881" y="2773504"/>
                        <a:ext cx="26638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l="25001" r="36464"/>
          <a:stretch/>
        </p:blipFill>
        <p:spPr>
          <a:xfrm>
            <a:off x="6172200" y="5029200"/>
            <a:ext cx="1600200" cy="6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 autoUpdateAnimBg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15987"/>
          </a:xfrm>
        </p:spPr>
        <p:txBody>
          <a:bodyPr/>
          <a:lstStyle/>
          <a:p>
            <a:pPr algn="l"/>
            <a:r>
              <a:rPr kumimoji="1" lang="zh-CN" altLang="en-US" sz="4000" dirty="0">
                <a:solidFill>
                  <a:schemeClr val="tx2"/>
                </a:solidFill>
              </a:rPr>
              <a:t>净复合率</a:t>
            </a:r>
          </a:p>
        </p:txBody>
      </p:sp>
      <p:sp>
        <p:nvSpPr>
          <p:cNvPr id="18436" name="内容占位符 6"/>
          <p:cNvSpPr>
            <a:spLocks noGrp="1"/>
          </p:cNvSpPr>
          <p:nvPr>
            <p:ph idx="1"/>
          </p:nvPr>
        </p:nvSpPr>
        <p:spPr>
          <a:xfrm>
            <a:off x="463550" y="1228725"/>
            <a:ext cx="8229600" cy="4830763"/>
          </a:xfrm>
        </p:spPr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净电子俘获率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</a:t>
            </a:r>
            <a:r>
              <a:rPr kumimoji="1" lang="en-US" altLang="zh-CN" sz="2400" dirty="0">
                <a:solidFill>
                  <a:srgbClr val="FF00FF"/>
                </a:solidFill>
              </a:rPr>
              <a:t>U</a:t>
            </a:r>
            <a:r>
              <a:rPr kumimoji="1" lang="en-US" altLang="zh-CN" sz="2400" baseline="-25000" dirty="0">
                <a:solidFill>
                  <a:srgbClr val="FF00FF"/>
                </a:solidFill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</a:rPr>
              <a:t>=</a:t>
            </a:r>
            <a:r>
              <a:rPr kumimoji="1" lang="en-US" altLang="zh-CN" sz="2400" dirty="0">
                <a:solidFill>
                  <a:srgbClr val="FF00FF"/>
                </a:solidFill>
                <a:sym typeface="Wingdings" pitchFamily="2" charset="2"/>
              </a:rPr>
              <a:t>-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</a:t>
            </a:r>
            <a:endParaRPr kumimoji="1" lang="zh-CN" altLang="en-US" sz="2400" baseline="-25000" dirty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净空穴俘获率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 </a:t>
            </a:r>
            <a:r>
              <a:rPr kumimoji="1" lang="en-US" altLang="zh-CN" sz="2400" dirty="0">
                <a:solidFill>
                  <a:srgbClr val="FF00FF"/>
                </a:solidFill>
              </a:rPr>
              <a:t>U</a:t>
            </a:r>
            <a:r>
              <a:rPr kumimoji="1" lang="en-US" altLang="zh-CN" sz="2400" baseline="-25000" dirty="0">
                <a:solidFill>
                  <a:srgbClr val="FF00FF"/>
                </a:solidFill>
              </a:rPr>
              <a:t>p</a:t>
            </a:r>
            <a:r>
              <a:rPr kumimoji="1" lang="en-US" altLang="zh-CN" sz="2400" dirty="0">
                <a:solidFill>
                  <a:srgbClr val="FF00FF"/>
                </a:solidFill>
              </a:rPr>
              <a:t>=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</a:t>
            </a:r>
            <a:r>
              <a:rPr kumimoji="1" lang="en-US" altLang="zh-CN" sz="2400" dirty="0">
                <a:solidFill>
                  <a:srgbClr val="FF00FF"/>
                </a:solidFill>
                <a:sym typeface="Wingdings" pitchFamily="2" charset="2"/>
              </a:rPr>
              <a:t>-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</a:t>
            </a:r>
            <a:endParaRPr kumimoji="1" lang="en-US" altLang="zh-CN" sz="2400" dirty="0">
              <a:solidFill>
                <a:srgbClr val="FF00FF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1" lang="zh-CN" altLang="en-US" sz="2400" dirty="0"/>
              <a:t>稳态：  </a:t>
            </a:r>
            <a:r>
              <a:rPr kumimoji="1" lang="en-US" altLang="zh-CN" sz="2400" dirty="0">
                <a:solidFill>
                  <a:srgbClr val="FF00FF"/>
                </a:solidFill>
              </a:rPr>
              <a:t>U</a:t>
            </a:r>
            <a:r>
              <a:rPr kumimoji="1" lang="en-US" altLang="zh-CN" sz="2400" baseline="-25000" dirty="0">
                <a:solidFill>
                  <a:srgbClr val="FF00FF"/>
                </a:solidFill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</a:rPr>
              <a:t>=U</a:t>
            </a:r>
            <a:r>
              <a:rPr kumimoji="1" lang="en-US" altLang="zh-CN" sz="2400" baseline="-25000" dirty="0">
                <a:solidFill>
                  <a:srgbClr val="FF00FF"/>
                </a:solidFill>
              </a:rPr>
              <a:t>p  </a:t>
            </a:r>
            <a:r>
              <a:rPr kumimoji="1" lang="en-US" altLang="zh-CN" sz="2400" dirty="0"/>
              <a:t>E</a:t>
            </a:r>
            <a:r>
              <a:rPr kumimoji="1" lang="en-US" altLang="zh-CN" sz="2400" baseline="-25000" dirty="0"/>
              <a:t>t</a:t>
            </a:r>
            <a:r>
              <a:rPr kumimoji="1" lang="zh-CN" altLang="en-US" sz="2400" dirty="0"/>
              <a:t>上电子的浓度保持不变。</a:t>
            </a:r>
            <a:endParaRPr kumimoji="1" lang="en-US" altLang="zh-CN" sz="24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1" lang="en-US" altLang="zh-CN" sz="2400" dirty="0">
                <a:solidFill>
                  <a:srgbClr val="FF00FF"/>
                </a:solidFill>
                <a:sym typeface="Wingdings" pitchFamily="2" charset="2"/>
              </a:rPr>
              <a:t>-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</a:t>
            </a:r>
            <a:r>
              <a:rPr kumimoji="1" lang="en-US" altLang="zh-CN" sz="2400" dirty="0">
                <a:solidFill>
                  <a:srgbClr val="FF00FF"/>
                </a:solidFill>
                <a:sym typeface="Wingdings" pitchFamily="2" charset="2"/>
              </a:rPr>
              <a:t>=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 </a:t>
            </a:r>
            <a:r>
              <a:rPr kumimoji="1" lang="en-US" altLang="zh-CN" sz="2400" dirty="0">
                <a:solidFill>
                  <a:srgbClr val="FF00FF"/>
                </a:solidFill>
                <a:sym typeface="Wingdings" pitchFamily="2" charset="2"/>
              </a:rPr>
              <a:t>-</a:t>
            </a:r>
            <a:r>
              <a:rPr kumimoji="1" lang="zh-CN" altLang="en-US" sz="2400" dirty="0">
                <a:solidFill>
                  <a:srgbClr val="FF00FF"/>
                </a:solidFill>
                <a:sym typeface="Wingdings" pitchFamily="2" charset="2"/>
              </a:rPr>
              <a:t></a:t>
            </a:r>
            <a:endParaRPr kumimoji="1" lang="en-US" altLang="zh-CN" sz="2400" baseline="-25000" dirty="0">
              <a:solidFill>
                <a:srgbClr val="FF00FF"/>
              </a:solidFill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D3F358B-DB8A-4BB8-8706-5FCCA33D2733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29452"/>
              </p:ext>
            </p:extLst>
          </p:nvPr>
        </p:nvGraphicFramePr>
        <p:xfrm>
          <a:off x="1212124" y="4379232"/>
          <a:ext cx="43703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4" name="公式" r:id="rId4" imgW="1981200" imgH="469900" progId="Equation.3">
                  <p:embed/>
                </p:oleObj>
              </mc:Choice>
              <mc:Fallback>
                <p:oleObj name="公式" r:id="rId4" imgW="1981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124" y="4379232"/>
                        <a:ext cx="437038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32936"/>
              </p:ext>
            </p:extLst>
          </p:nvPr>
        </p:nvGraphicFramePr>
        <p:xfrm>
          <a:off x="1238250" y="3733800"/>
          <a:ext cx="6667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5" name="公式" r:id="rId6" imgW="2616200" imgH="241300" progId="Equation.3">
                  <p:embed/>
                </p:oleObj>
              </mc:Choice>
              <mc:Fallback>
                <p:oleObj name="公式" r:id="rId6" imgW="261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733800"/>
                        <a:ext cx="66675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97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1B6FE-0BE9-405F-B3F5-408040793549}" type="slidenum">
              <a:rPr lang="en-US" altLang="zh-CN">
                <a:solidFill>
                  <a:srgbClr val="000033"/>
                </a:solidFill>
              </a:rPr>
              <a:pPr/>
              <a:t>7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281" y="1845749"/>
            <a:ext cx="8637588" cy="95114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非平衡载流子的净复合率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U</a:t>
            </a:r>
            <a:b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</a:rPr>
              <a:t>          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U=R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-G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=R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en-US" altLang="zh-CN" sz="2400" i="1" dirty="0">
                <a:solidFill>
                  <a:schemeClr val="tx1"/>
                </a:solidFill>
                <a:latin typeface="宋体" pitchFamily="2" charset="-122"/>
              </a:rPr>
              <a:t>-G</a:t>
            </a:r>
            <a:r>
              <a:rPr lang="en-US" altLang="zh-CN" sz="2400" i="1" baseline="-25000" dirty="0">
                <a:solidFill>
                  <a:schemeClr val="tx1"/>
                </a:solidFill>
                <a:latin typeface="宋体" pitchFamily="2" charset="-122"/>
              </a:rPr>
              <a:t>p</a:t>
            </a:r>
            <a:endParaRPr lang="en-US" altLang="zh-CN" sz="2400" i="1" dirty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>
            <p:extLst/>
          </p:nvPr>
        </p:nvGraphicFramePr>
        <p:xfrm>
          <a:off x="343586" y="2871366"/>
          <a:ext cx="41529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1" name="公式" r:id="rId3" imgW="1714500" imgH="254000" progId="Equation.3">
                  <p:embed/>
                </p:oleObj>
              </mc:Choice>
              <mc:Fallback>
                <p:oleObj name="公式" r:id="rId3" imgW="1714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86" y="2871366"/>
                        <a:ext cx="41529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6" name="Object 8"/>
          <p:cNvGraphicFramePr>
            <a:graphicFrameLocks noChangeAspect="1"/>
          </p:cNvGraphicFramePr>
          <p:nvPr>
            <p:extLst/>
          </p:nvPr>
        </p:nvGraphicFramePr>
        <p:xfrm>
          <a:off x="350253" y="3471185"/>
          <a:ext cx="3809758" cy="93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2" name="公式" r:id="rId5" imgW="1790640" imgH="495000" progId="Equation.3">
                  <p:embed/>
                </p:oleObj>
              </mc:Choice>
              <mc:Fallback>
                <p:oleObj name="公式" r:id="rId5" imgW="1790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3" y="3471185"/>
                        <a:ext cx="3809758" cy="93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359314" y="4736481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通过复合中心复合的普遍公式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326380" y="938422"/>
            <a:ext cx="4458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间接复合</a:t>
            </a:r>
            <a:r>
              <a:rPr kumimoji="1" lang="en-US" altLang="zh-CN" sz="4000" b="1" kern="0" dirty="0">
                <a:solidFill>
                  <a:srgbClr val="1F497D"/>
                </a:solidFill>
                <a:latin typeface="Calibri"/>
              </a:rPr>
              <a:t>-</a:t>
            </a: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净复合率</a:t>
            </a:r>
            <a:endParaRPr lang="zh-CN" altLang="en-US" kern="0" dirty="0">
              <a:solidFill>
                <a:sysClr val="windowText" lastClr="000000"/>
              </a:solidFill>
              <a:latin typeface="Times New Roman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586" y="5490934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000033"/>
                </a:solidFill>
                <a:latin typeface="Times New Roman"/>
                <a:ea typeface="宋体"/>
              </a:rPr>
              <a:t>当</a:t>
            </a: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△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n</a:t>
            </a: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、 △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p &lt;0</a:t>
            </a: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，表示电子的产生率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304026" y="3573016"/>
          <a:ext cx="4314497" cy="95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3" name="公式" r:id="rId7" imgW="2184120" imgH="482400" progId="Equation.3">
                  <p:embed/>
                </p:oleObj>
              </mc:Choice>
              <mc:Fallback>
                <p:oleObj name="公式" r:id="rId7" imgW="21841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4026" y="3573016"/>
                        <a:ext cx="4314497" cy="95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EC5EE-583D-49D7-851A-B45C880A6C5F}" type="slidenum">
              <a:rPr lang="en-US" altLang="zh-CN">
                <a:solidFill>
                  <a:srgbClr val="000033"/>
                </a:solidFill>
              </a:rPr>
              <a:pPr/>
              <a:t>8</a:t>
            </a:fld>
            <a:endParaRPr lang="en-US" altLang="zh-CN">
              <a:solidFill>
                <a:srgbClr val="000033"/>
              </a:solidFill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00113" y="3103563"/>
            <a:ext cx="7710487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275C6D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可见：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275C6D"/>
              </a:buClr>
              <a:buSzPct val="70000"/>
            </a:pP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（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1</a:t>
            </a: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）在热平衡时，</a:t>
            </a:r>
            <a:r>
              <a:rPr lang="en-US" altLang="zh-CN" sz="2800" i="1" dirty="0" err="1">
                <a:solidFill>
                  <a:srgbClr val="000033"/>
                </a:solidFill>
                <a:latin typeface="Times New Roman"/>
                <a:ea typeface="宋体"/>
              </a:rPr>
              <a:t>np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=n</a:t>
            </a:r>
            <a:r>
              <a:rPr lang="en-US" altLang="zh-CN" sz="2800" i="1" baseline="-25000" dirty="0">
                <a:solidFill>
                  <a:srgbClr val="000033"/>
                </a:solidFill>
                <a:latin typeface="Times New Roman"/>
                <a:ea typeface="宋体"/>
              </a:rPr>
              <a:t>0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p</a:t>
            </a:r>
            <a:r>
              <a:rPr lang="en-US" altLang="zh-CN" sz="2800" i="1" baseline="-25000" dirty="0">
                <a:solidFill>
                  <a:srgbClr val="000033"/>
                </a:solidFill>
                <a:latin typeface="Times New Roman"/>
                <a:ea typeface="宋体"/>
              </a:rPr>
              <a:t>0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                 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U=0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275C6D"/>
              </a:buClr>
              <a:buSzPct val="70000"/>
            </a:pP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（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2</a:t>
            </a:r>
            <a:r>
              <a:rPr lang="zh-CN" altLang="en-US" sz="2800" dirty="0">
                <a:solidFill>
                  <a:srgbClr val="000033"/>
                </a:solidFill>
                <a:latin typeface="Times New Roman"/>
                <a:ea typeface="宋体"/>
              </a:rPr>
              <a:t>）在非平衡时，</a:t>
            </a:r>
            <a:r>
              <a:rPr lang="en-US" altLang="zh-CN" sz="2800" i="1" dirty="0" err="1">
                <a:solidFill>
                  <a:srgbClr val="000033"/>
                </a:solidFill>
                <a:latin typeface="Times New Roman"/>
                <a:ea typeface="宋体"/>
              </a:rPr>
              <a:t>np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&gt;n</a:t>
            </a:r>
            <a:r>
              <a:rPr lang="en-US" altLang="zh-CN" sz="2800" i="1" baseline="-25000" dirty="0">
                <a:solidFill>
                  <a:srgbClr val="000033"/>
                </a:solidFill>
                <a:latin typeface="Times New Roman"/>
                <a:ea typeface="宋体"/>
              </a:rPr>
              <a:t>0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p</a:t>
            </a:r>
            <a:r>
              <a:rPr lang="en-US" altLang="zh-CN" sz="2800" i="1" baseline="-25000" dirty="0">
                <a:solidFill>
                  <a:srgbClr val="000033"/>
                </a:solidFill>
                <a:latin typeface="Times New Roman"/>
                <a:ea typeface="宋体"/>
              </a:rPr>
              <a:t>0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 </a:t>
            </a:r>
            <a:r>
              <a:rPr lang="en-US" altLang="zh-CN" sz="2800" dirty="0">
                <a:solidFill>
                  <a:srgbClr val="000033"/>
                </a:solidFill>
                <a:latin typeface="Times New Roman"/>
                <a:ea typeface="宋体"/>
              </a:rPr>
              <a:t>               </a:t>
            </a:r>
            <a:r>
              <a:rPr lang="en-US" altLang="zh-CN" sz="2800" i="1" dirty="0">
                <a:solidFill>
                  <a:srgbClr val="000033"/>
                </a:solidFill>
                <a:latin typeface="Times New Roman"/>
                <a:ea typeface="宋体"/>
              </a:rPr>
              <a:t> U&gt;0</a:t>
            </a:r>
          </a:p>
          <a:p>
            <a:pPr marL="469900" indent="-469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275C6D"/>
              </a:buClr>
              <a:buSzPct val="70000"/>
              <a:buFont typeface="Wingdings" pitchFamily="2" charset="2"/>
              <a:buChar char="o"/>
            </a:pPr>
            <a:endParaRPr lang="en-US" altLang="zh-CN" sz="2800" dirty="0">
              <a:solidFill>
                <a:srgbClr val="000033"/>
              </a:solidFill>
              <a:latin typeface="Times New Roman"/>
              <a:ea typeface="宋体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533400" y="4797425"/>
            <a:ext cx="50466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>
                <a:solidFill>
                  <a:srgbClr val="000033"/>
                </a:solidFill>
                <a:latin typeface="Arial" pitchFamily="34" charset="0"/>
                <a:ea typeface="宋体"/>
              </a:rPr>
              <a:t>非平衡载流子的寿命为</a:t>
            </a:r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14799"/>
              </p:ext>
            </p:extLst>
          </p:nvPr>
        </p:nvGraphicFramePr>
        <p:xfrm>
          <a:off x="2173287" y="5526088"/>
          <a:ext cx="41878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0" name="公式" r:id="rId3" imgW="1917700" imgH="469900" progId="Equation.3">
                  <p:embed/>
                </p:oleObj>
              </mc:Choice>
              <mc:Fallback>
                <p:oleObj name="公式" r:id="rId3" imgW="191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7" y="5526088"/>
                        <a:ext cx="41878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09197"/>
              </p:ext>
            </p:extLst>
          </p:nvPr>
        </p:nvGraphicFramePr>
        <p:xfrm>
          <a:off x="900113" y="2065312"/>
          <a:ext cx="3241675" cy="89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1" name="公式" r:id="rId5" imgW="1600200" imgH="495300" progId="Equation.3">
                  <p:embed/>
                </p:oleObj>
              </mc:Choice>
              <mc:Fallback>
                <p:oleObj name="公式" r:id="rId5" imgW="1600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5312"/>
                        <a:ext cx="3241675" cy="890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14378" y="841515"/>
            <a:ext cx="4458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间接复合</a:t>
            </a:r>
            <a:r>
              <a:rPr kumimoji="1" lang="en-US" altLang="zh-CN" sz="4000" b="1" kern="0" dirty="0">
                <a:solidFill>
                  <a:srgbClr val="1F497D"/>
                </a:solidFill>
                <a:latin typeface="Calibri"/>
              </a:rPr>
              <a:t>-</a:t>
            </a:r>
            <a:r>
              <a:rPr kumimoji="1" lang="zh-CN" altLang="en-US" sz="4000" b="1" kern="0" dirty="0">
                <a:solidFill>
                  <a:srgbClr val="1F497D"/>
                </a:solidFill>
                <a:latin typeface="Calibri"/>
              </a:rPr>
              <a:t>净复合率</a:t>
            </a:r>
            <a:endParaRPr lang="zh-CN" altLang="en-US" kern="0" dirty="0">
              <a:solidFill>
                <a:sysClr val="windowText" lastClr="000000"/>
              </a:solidFill>
              <a:latin typeface="Times New Roman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4267200" y="2091728"/>
            <a:ext cx="3646137" cy="8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351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C:\Users\liucf\AppData\Roaming\Tencent\Users\360662121\QQ\WinTemp\RichOle\DX]0)1]U25Z}V(~`2_TB3H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743200"/>
            <a:ext cx="6705600" cy="35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标题 1"/>
          <p:cNvSpPr>
            <a:spLocks noGrp="1"/>
          </p:cNvSpPr>
          <p:nvPr>
            <p:ph type="title"/>
          </p:nvPr>
        </p:nvSpPr>
        <p:spPr>
          <a:xfrm>
            <a:off x="495300" y="27160"/>
            <a:ext cx="8540750" cy="762000"/>
          </a:xfrm>
        </p:spPr>
        <p:txBody>
          <a:bodyPr/>
          <a:lstStyle/>
          <a:p>
            <a:pPr algn="l"/>
            <a:r>
              <a:rPr lang="zh-CN" altLang="en-US" dirty="0"/>
              <a:t>小注入下的寿命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0650" y="2133600"/>
            <a:ext cx="2209800" cy="3505200"/>
            <a:chOff x="1333500" y="2437402"/>
            <a:chExt cx="2209800" cy="3505200"/>
          </a:xfrm>
        </p:grpSpPr>
        <p:sp>
          <p:nvSpPr>
            <p:cNvPr id="3" name="矩形 2"/>
            <p:cNvSpPr/>
            <p:nvPr/>
          </p:nvSpPr>
          <p:spPr bwMode="auto">
            <a:xfrm>
              <a:off x="1333500" y="2437402"/>
              <a:ext cx="2209800" cy="35052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aphicFrame>
          <p:nvGraphicFramePr>
            <p:cNvPr id="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784267"/>
                </p:ext>
              </p:extLst>
            </p:nvPr>
          </p:nvGraphicFramePr>
          <p:xfrm>
            <a:off x="1377315" y="2559504"/>
            <a:ext cx="2051050" cy="319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14" name="公式" r:id="rId4" imgW="977900" imgH="1524000" progId="Equation.3">
                    <p:embed/>
                  </p:oleObj>
                </mc:Choice>
                <mc:Fallback>
                  <p:oleObj name="公式" r:id="rId4" imgW="977900" imgH="152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315" y="2559504"/>
                          <a:ext cx="2051050" cy="319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0838" y="998184"/>
                <a:ext cx="4737194" cy="628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8" y="998184"/>
                <a:ext cx="4737194" cy="6285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438400" y="202486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导电类型、掺杂水平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6685"/>
          <a:stretch/>
        </p:blipFill>
        <p:spPr>
          <a:xfrm>
            <a:off x="5257800" y="845251"/>
            <a:ext cx="3191001" cy="935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Quadrant">
  <a:themeElements>
    <a:clrScheme name="Quadrant 8">
      <a:dk1>
        <a:srgbClr val="000033"/>
      </a:dk1>
      <a:lt1>
        <a:srgbClr val="FFFFFF"/>
      </a:lt1>
      <a:dk2>
        <a:srgbClr val="003366"/>
      </a:dk2>
      <a:lt2>
        <a:srgbClr val="275C6D"/>
      </a:lt2>
      <a:accent1>
        <a:srgbClr val="A7D2DF"/>
      </a:accent1>
      <a:accent2>
        <a:srgbClr val="108DA6"/>
      </a:accent2>
      <a:accent3>
        <a:srgbClr val="FFFFFF"/>
      </a:accent3>
      <a:accent4>
        <a:srgbClr val="00002A"/>
      </a:accent4>
      <a:accent5>
        <a:srgbClr val="D0E5EC"/>
      </a:accent5>
      <a:accent6>
        <a:srgbClr val="0D7F96"/>
      </a:accent6>
      <a:hlink>
        <a:srgbClr val="666699"/>
      </a:hlink>
      <a:folHlink>
        <a:srgbClr val="99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2439</TotalTime>
  <Words>708</Words>
  <Application>Microsoft Office PowerPoint</Application>
  <PresentationFormat>全屏显示(4:3)</PresentationFormat>
  <Paragraphs>182</Paragraphs>
  <Slides>24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Quadrant</vt:lpstr>
      <vt:lpstr>1_吉祥如意</vt:lpstr>
      <vt:lpstr>1_Office Theme</vt:lpstr>
      <vt:lpstr>2_Quadrant</vt:lpstr>
      <vt:lpstr>3_Quadrant</vt:lpstr>
      <vt:lpstr>2_Office Theme</vt:lpstr>
      <vt:lpstr>4_Quadrant</vt:lpstr>
      <vt:lpstr>5_Quadrant</vt:lpstr>
      <vt:lpstr>5_Office Theme</vt:lpstr>
      <vt:lpstr>公式</vt:lpstr>
      <vt:lpstr>Equation</vt:lpstr>
      <vt:lpstr>热平衡时</vt:lpstr>
      <vt:lpstr>间接复合</vt:lpstr>
      <vt:lpstr>间接复合</vt:lpstr>
      <vt:lpstr>间接复合</vt:lpstr>
      <vt:lpstr>非平衡载流子的净复合率U           U=Rn-Gn=Rp-Gp</vt:lpstr>
      <vt:lpstr>净复合率</vt:lpstr>
      <vt:lpstr>非平衡载流子的净复合率U           U=Rn-Gn=Rp-Gp</vt:lpstr>
      <vt:lpstr>PowerPoint 演示文稿</vt:lpstr>
      <vt:lpstr>小注入下的寿命</vt:lpstr>
      <vt:lpstr>PowerPoint 演示文稿</vt:lpstr>
      <vt:lpstr>PowerPoint 演示文稿</vt:lpstr>
      <vt:lpstr>小注入下的寿命</vt:lpstr>
      <vt:lpstr>间接复合</vt:lpstr>
      <vt:lpstr>净复合率</vt:lpstr>
      <vt:lpstr>俘获截面</vt:lpstr>
      <vt:lpstr>间接复合</vt:lpstr>
      <vt:lpstr>3、表面复合-间接复合</vt:lpstr>
      <vt:lpstr>表面复合的双重作用</vt:lpstr>
      <vt:lpstr>PowerPoint 演示文稿</vt:lpstr>
      <vt:lpstr>例：钙钛矿薄膜质量的表征</vt:lpstr>
      <vt:lpstr>4.俄歇复合</vt:lpstr>
      <vt:lpstr>俄歇复合</vt:lpstr>
      <vt:lpstr>带间俄歇复合</vt:lpstr>
      <vt:lpstr>净复合率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Chengfang</cp:lastModifiedBy>
  <cp:revision>336</cp:revision>
  <cp:lastPrinted>1601-01-01T00:00:00Z</cp:lastPrinted>
  <dcterms:created xsi:type="dcterms:W3CDTF">1601-01-01T00:00:00Z</dcterms:created>
  <dcterms:modified xsi:type="dcterms:W3CDTF">2021-12-08T11:23:04Z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