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9" r:id="rId2"/>
    <p:sldMasterId id="2147483724" r:id="rId3"/>
    <p:sldMasterId id="2147483773" r:id="rId4"/>
    <p:sldMasterId id="2147483781" r:id="rId5"/>
  </p:sldMasterIdLst>
  <p:notesMasterIdLst>
    <p:notesMasterId r:id="rId44"/>
  </p:notesMasterIdLst>
  <p:sldIdLst>
    <p:sldId id="410" r:id="rId6"/>
    <p:sldId id="411" r:id="rId7"/>
    <p:sldId id="41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340" r:id="rId29"/>
    <p:sldId id="341" r:id="rId30"/>
    <p:sldId id="404" r:id="rId31"/>
    <p:sldId id="405" r:id="rId32"/>
    <p:sldId id="348" r:id="rId33"/>
    <p:sldId id="350" r:id="rId34"/>
    <p:sldId id="352" r:id="rId35"/>
    <p:sldId id="406" r:id="rId36"/>
    <p:sldId id="372" r:id="rId37"/>
    <p:sldId id="375" r:id="rId38"/>
    <p:sldId id="376" r:id="rId39"/>
    <p:sldId id="377" r:id="rId40"/>
    <p:sldId id="378" r:id="rId41"/>
    <p:sldId id="381" r:id="rId42"/>
    <p:sldId id="382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38.wmf"/><Relationship Id="rId1" Type="http://schemas.openxmlformats.org/officeDocument/2006/relationships/image" Target="../media/image46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2CC4E-5539-4B32-A66A-50E98E16E3B3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07CEF-D620-4285-BF3B-15DDCB0D9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FB24D9-D0E6-4B5A-A59A-09226A5A7DD8}" type="slidenum">
              <a:rPr lang="zh-CN" altLang="en-US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1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>
            <a:extLst>
              <a:ext uri="{FF2B5EF4-FFF2-40B4-BE49-F238E27FC236}">
                <a16:creationId xmlns:a16="http://schemas.microsoft.com/office/drawing/2014/main" id="{3853E61B-B37D-4F48-888D-D8F2541B05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>
            <a:extLst>
              <a:ext uri="{FF2B5EF4-FFF2-40B4-BE49-F238E27FC236}">
                <a16:creationId xmlns:a16="http://schemas.microsoft.com/office/drawing/2014/main" id="{7C076100-2134-49C8-9DF5-47FF26C69A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740" name="灯片编号占位符 3">
            <a:extLst>
              <a:ext uri="{FF2B5EF4-FFF2-40B4-BE49-F238E27FC236}">
                <a16:creationId xmlns:a16="http://schemas.microsoft.com/office/drawing/2014/main" id="{DD3D337B-176A-49F2-89E1-99E483634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16774B-FC70-4E19-81B4-9ECB1DFF54E5}" type="slidenum">
              <a:rPr lang="zh-CN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191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CEF8053B-750B-48F1-9540-337D55BFC9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73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C63AE-8DA8-47AE-B941-027CCEB085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60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969BE-3CAF-43CC-94F3-34D8A778B4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466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358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EC35D4A9-7B88-4F54-9B14-6658FD6178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46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B452BC-434F-44E4-8DFA-ADF992A19BF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0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9B7E1-001D-4D29-8733-767834DBDC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62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37A1A-144D-4503-976C-BAE5F1BC68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82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A9B9F2-3CAC-4A38-9683-A7B0E31EAF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24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06DE5-388D-4505-8EC4-1338BB7FEA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15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2FB5F-7673-4FED-B36A-234461689B8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70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D191C-CD31-4EA7-9136-1AD38849FDD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1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1D28B-11EF-4FF4-8202-B616024AD7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621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C41E0-7B18-4F6E-8F34-46F6CBC32DD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30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D94B0-4954-4A8E-AE77-8EAB0E7CFC7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51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87C42-B7DE-4C08-968A-52E78843EC8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1CCEA0BB-DDD8-4766-9EC0-F3EB460F02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62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0757F-004E-439C-8A2C-D8DE6FB4F1C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11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10E75-3E6B-4C5D-B991-8384CF9AB7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41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66700-F217-4BC0-AFEF-EA94E20B6E1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07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E201E-B841-4B68-ADD9-EFCC939E65F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397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8AF11-8375-4777-89AF-B003B44F1D8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616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35108-7054-4344-9C64-83438F1CF43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3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A3117-E450-47B3-AB4B-2F9564C085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3838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78655-090F-4C5B-82DC-778DF07E34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979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02FB8-14A7-4B34-99EB-408BB23AF32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341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FF7255-9E25-46E5-97FC-1856D886024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105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6AB6FC-5EA3-4FE7-B1B1-A47FD277710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90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2438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40851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86868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805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1500" y="3571875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Times New Roman" pitchFamily="18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Times New Roman" pitchFamily="18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9BB3BFA9-4983-4141-AA17-6836788D2F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509810"/>
      </p:ext>
    </p:extLst>
  </p:cSld>
  <p:clrMapOvr>
    <a:masterClrMapping/>
  </p:clrMapOvr>
  <p:transition spd="med"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AC494BD-D73F-420B-877A-74FD7D749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4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062D2-B158-4675-AD8C-0517EA9C3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2956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CE986582-1BF1-416E-8DC9-EDE4D607D4B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9464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84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23115-ABF3-4447-9C7A-FC0CAED49FF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234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3A45B-B037-42EE-B092-BBC9E475310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507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262C6-790F-491D-B9FF-D898419E169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925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ADA9C-0634-4799-92F4-FEA2A2089F4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858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0877D-AC23-4615-AB36-5E16FD0B74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15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B8B0A-1330-4ABD-A52D-7C39EDC4608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6700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7EA5D-316C-4A7A-8149-FE8996A23AD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923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15D71-CB7C-4398-9979-263D53365DD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064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ACEEC-20C1-49D7-B899-DFF7B45C68C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38365-F064-4970-9985-48A105B087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8215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D378B-0BB9-4277-9CB9-C77BD87DF94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5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0912D-E33F-4E42-8045-1A4EAA760D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31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8F00E-B6F4-4F46-B778-23A3EB12FF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4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C67E3-7392-4060-A211-1F932D3201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63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8D85A-0839-480F-ACB1-290DADE451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1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0B9199-1FC0-4E7A-8DEA-629B94062B12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38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8FD9A5-CEA7-4ED7-9C31-138FDF6B234D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75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C3DDFC-4FFE-4670-BBA7-82D00ED964AD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813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97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000000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EBC9AE4-8870-4170-8A01-1DA90D54D8A5}" type="slidenum">
              <a:rPr lang="zh-CN" alt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46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80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6D2852-2278-4F87-B0E1-B9E0B8F39846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19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8.bin"/><Relationship Id="rId18" Type="http://schemas.openxmlformats.org/officeDocument/2006/relationships/oleObject" Target="../embeddings/oleObject40.bin"/><Relationship Id="rId3" Type="http://schemas.openxmlformats.org/officeDocument/2006/relationships/oleObject" Target="../embeddings/oleObject33.bin"/><Relationship Id="rId21" Type="http://schemas.openxmlformats.org/officeDocument/2006/relationships/image" Target="../media/image24.w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2.wmf"/><Relationship Id="rId17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4.wmf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19" Type="http://schemas.openxmlformats.org/officeDocument/2006/relationships/image" Target="../media/image36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7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png"/><Relationship Id="rId11" Type="http://schemas.openxmlformats.org/officeDocument/2006/relationships/oleObject" Target="../embeddings/oleObject59.bin"/><Relationship Id="rId5" Type="http://schemas.openxmlformats.org/officeDocument/2006/relationships/image" Target="../media/image61.png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7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11.wmf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68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66.png"/><Relationship Id="rId10" Type="http://schemas.openxmlformats.org/officeDocument/2006/relationships/image" Target="../media/image10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1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11" Type="http://schemas.openxmlformats.org/officeDocument/2006/relationships/image" Target="../media/image72.png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87.png"/><Relationship Id="rId4" Type="http://schemas.openxmlformats.org/officeDocument/2006/relationships/image" Target="../media/image8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4.png"/><Relationship Id="rId5" Type="http://schemas.openxmlformats.org/officeDocument/2006/relationships/image" Target="../media/image93.wmf"/><Relationship Id="rId4" Type="http://schemas.openxmlformats.org/officeDocument/2006/relationships/oleObject" Target="../embeddings/oleObject9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94.png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1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2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2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1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72565" y="1020159"/>
            <a:ext cx="28931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000000"/>
                </a:solidFill>
              </a:rPr>
              <a:t>6.3 </a:t>
            </a:r>
            <a:r>
              <a:rPr lang="en-US" altLang="zh-CN" sz="3600" dirty="0" err="1">
                <a:solidFill>
                  <a:srgbClr val="000000"/>
                </a:solidFill>
              </a:rPr>
              <a:t>pn</a:t>
            </a:r>
            <a:r>
              <a:rPr lang="zh-CN" altLang="en-US" sz="3600" dirty="0">
                <a:solidFill>
                  <a:srgbClr val="000000"/>
                </a:solidFill>
              </a:rPr>
              <a:t>结电容</a:t>
            </a: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620713"/>
            <a:ext cx="3124200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372565" y="2877011"/>
            <a:ext cx="868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sz="2400" dirty="0">
                <a:solidFill>
                  <a:srgbClr val="FF3300"/>
                </a:solidFill>
              </a:rPr>
              <a:t>正向偏压增大时，使势垒区减小</a:t>
            </a:r>
          </a:p>
          <a:p>
            <a:pPr eaLnBrk="0" fontAlgn="base" hangingPunct="0">
              <a:spcAft>
                <a:spcPct val="0"/>
              </a:spcAft>
            </a:pPr>
            <a:r>
              <a:rPr lang="zh-CN" altLang="en-US" sz="2400" dirty="0">
                <a:solidFill>
                  <a:srgbClr val="FF3300"/>
                </a:solidFill>
              </a:rPr>
              <a:t>原因</a:t>
            </a:r>
            <a:r>
              <a:rPr lang="zh-CN" altLang="en-US" sz="2400" dirty="0">
                <a:solidFill>
                  <a:prstClr val="black"/>
                </a:solidFill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</a:rPr>
              <a:t>n</a:t>
            </a:r>
            <a:r>
              <a:rPr lang="zh-CN" altLang="en-US" sz="2400" dirty="0">
                <a:solidFill>
                  <a:prstClr val="black"/>
                </a:solidFill>
              </a:rPr>
              <a:t>区的电子或</a:t>
            </a:r>
            <a:r>
              <a:rPr lang="en-US" altLang="zh-CN" sz="2400" dirty="0">
                <a:solidFill>
                  <a:prstClr val="black"/>
                </a:solidFill>
              </a:rPr>
              <a:t>p</a:t>
            </a:r>
            <a:r>
              <a:rPr lang="zh-CN" altLang="en-US" sz="2400" dirty="0">
                <a:solidFill>
                  <a:prstClr val="black"/>
                </a:solidFill>
              </a:rPr>
              <a:t>区空穴</a:t>
            </a:r>
            <a:r>
              <a:rPr lang="zh-CN" altLang="en-US" sz="2400" dirty="0">
                <a:solidFill>
                  <a:srgbClr val="FF3300"/>
                </a:solidFill>
              </a:rPr>
              <a:t>中和</a:t>
            </a:r>
            <a:r>
              <a:rPr lang="zh-CN" altLang="en-US" sz="2400" dirty="0">
                <a:solidFill>
                  <a:prstClr val="black"/>
                </a:solidFill>
              </a:rPr>
              <a:t>势垒区电离施主或电离受主，</a:t>
            </a:r>
          </a:p>
          <a:p>
            <a:pPr eaLnBrk="0" fontAlgn="base" hangingPunct="0"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</a:rPr>
              <a:t>效果：</a:t>
            </a:r>
            <a:r>
              <a:rPr lang="zh-CN" altLang="en-US" sz="2400" dirty="0">
                <a:solidFill>
                  <a:srgbClr val="FF3300"/>
                </a:solidFill>
              </a:rPr>
              <a:t>相当于在势垒区“储存”了电子或空穴。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372565" y="4188909"/>
            <a:ext cx="845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sz="2400" dirty="0">
                <a:solidFill>
                  <a:srgbClr val="FF3300"/>
                </a:solidFill>
              </a:rPr>
              <a:t>正向偏压减小时，使势垒区增大</a:t>
            </a:r>
          </a:p>
          <a:p>
            <a:pPr eaLnBrk="0" fontAlgn="base" hangingPunct="0">
              <a:spcAft>
                <a:spcPct val="0"/>
              </a:spcAft>
            </a:pPr>
            <a:r>
              <a:rPr lang="zh-CN" altLang="en-US" sz="2400" dirty="0">
                <a:solidFill>
                  <a:srgbClr val="FF3300"/>
                </a:solidFill>
              </a:rPr>
              <a:t>原因</a:t>
            </a:r>
            <a:r>
              <a:rPr lang="zh-CN" altLang="en-US" sz="2400" dirty="0">
                <a:solidFill>
                  <a:prstClr val="black"/>
                </a:solidFill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</a:rPr>
              <a:t>n</a:t>
            </a:r>
            <a:r>
              <a:rPr lang="zh-CN" altLang="en-US" sz="2400" dirty="0">
                <a:solidFill>
                  <a:prstClr val="black"/>
                </a:solidFill>
              </a:rPr>
              <a:t>区的电子或</a:t>
            </a:r>
            <a:r>
              <a:rPr lang="en-US" altLang="zh-CN" sz="2400" dirty="0">
                <a:solidFill>
                  <a:prstClr val="black"/>
                </a:solidFill>
              </a:rPr>
              <a:t>p</a:t>
            </a:r>
            <a:r>
              <a:rPr lang="zh-CN" altLang="en-US" sz="2400" dirty="0">
                <a:solidFill>
                  <a:prstClr val="black"/>
                </a:solidFill>
              </a:rPr>
              <a:t>区空穴从势垒区抽出，空间电荷数增多。</a:t>
            </a:r>
          </a:p>
          <a:p>
            <a:pPr eaLnBrk="0" fontAlgn="base" hangingPunct="0"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</a:rPr>
              <a:t>效果：</a:t>
            </a:r>
            <a:r>
              <a:rPr lang="zh-CN" altLang="en-US" sz="2400" dirty="0">
                <a:solidFill>
                  <a:srgbClr val="FF3300"/>
                </a:solidFill>
              </a:rPr>
              <a:t>相当于势垒区“取出”电子或空穴。</a:t>
            </a:r>
          </a:p>
        </p:txBody>
      </p:sp>
      <p:sp>
        <p:nvSpPr>
          <p:cNvPr id="361479" name="Text Box 7"/>
          <p:cNvSpPr txBox="1">
            <a:spLocks noChangeArrowheads="1"/>
          </p:cNvSpPr>
          <p:nvPr/>
        </p:nvSpPr>
        <p:spPr bwMode="auto">
          <a:xfrm>
            <a:off x="428808" y="5569803"/>
            <a:ext cx="8257992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势垒区的空间电荷数随外加偏压发生变化，等价于电容器的充、放电作用。</a:t>
            </a:r>
          </a:p>
        </p:txBody>
      </p:sp>
      <p:sp>
        <p:nvSpPr>
          <p:cNvPr id="65543" name="Text Box 3"/>
          <p:cNvSpPr txBox="1">
            <a:spLocks noChangeArrowheads="1"/>
          </p:cNvSpPr>
          <p:nvPr/>
        </p:nvSpPr>
        <p:spPr bwMode="auto">
          <a:xfrm>
            <a:off x="428808" y="2413025"/>
            <a:ext cx="205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</a:rPr>
              <a:t>势垒电容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D2B1-8FA7-40D3-AD53-F4B940B2D3F6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28808" y="1808925"/>
            <a:ext cx="39254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6.3.1 </a:t>
            </a:r>
            <a:r>
              <a:rPr lang="en-US" altLang="zh-CN" sz="2400" dirty="0" err="1">
                <a:solidFill>
                  <a:srgbClr val="000000"/>
                </a:solidFill>
              </a:rPr>
              <a:t>pn</a:t>
            </a:r>
            <a:r>
              <a:rPr lang="zh-CN" altLang="en-US" sz="2400" dirty="0">
                <a:solidFill>
                  <a:srgbClr val="000000"/>
                </a:solidFill>
              </a:rPr>
              <a:t>结电容的来源</a:t>
            </a:r>
          </a:p>
        </p:txBody>
      </p:sp>
    </p:spTree>
    <p:extLst>
      <p:ext uri="{BB962C8B-B14F-4D97-AF65-F5344CB8AC3E}">
        <p14:creationId xmlns:p14="http://schemas.microsoft.com/office/powerpoint/2010/main" val="56462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7" grpId="0" autoUpdateAnimBg="0"/>
      <p:bldP spid="361478" grpId="0" autoUpdateAnimBg="0"/>
      <p:bldP spid="3614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F305E8-90AD-43A6-92E7-E2E7439F22B5}" type="slidenum">
              <a:rPr lang="en-US" altLang="zh-CN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83" y="4518025"/>
            <a:ext cx="7436031" cy="171132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势垒宽度随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杂质浓度的提高而变窄</a:t>
            </a:r>
          </a:p>
          <a:p>
            <a:pPr eaLnBrk="1" hangingPunct="1"/>
            <a:r>
              <a:rPr lang="zh-CN" altLang="en-US" sz="2800" dirty="0"/>
              <a:t>杂质浓度一定时，大的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接触电势差</a:t>
            </a:r>
            <a:r>
              <a:rPr lang="zh-CN" altLang="en-US" sz="2800" dirty="0"/>
              <a:t>对应宽的势垒宽度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590800" y="1828800"/>
          <a:ext cx="3886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58" name="Equation" r:id="rId3" imgW="1524000" imgH="431800" progId="Equation.DSMT4">
                  <p:embed/>
                </p:oleObj>
              </mc:Choice>
              <mc:Fallback>
                <p:oleObj name="Equation" r:id="rId3" imgW="1524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28800"/>
                        <a:ext cx="38862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743200" y="3200400"/>
          <a:ext cx="35814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59" name="公式" r:id="rId5" imgW="1651000" imgH="482600" progId="Equation.3">
                  <p:embed/>
                </p:oleObj>
              </mc:Choice>
              <mc:Fallback>
                <p:oleObj name="公式" r:id="rId5" imgW="1651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00400"/>
                        <a:ext cx="35814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706483" y="2681287"/>
            <a:ext cx="1833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669966"/>
              </a:buClr>
              <a:buSzPct val="70000"/>
              <a:buFont typeface="Wingdings" panose="05000000000000000000" pitchFamily="2" charset="2"/>
              <a:buChar char="o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势垒宽度</a:t>
            </a:r>
          </a:p>
        </p:txBody>
      </p:sp>
    </p:spTree>
    <p:extLst>
      <p:ext uri="{BB962C8B-B14F-4D97-AF65-F5344CB8AC3E}">
        <p14:creationId xmlns:p14="http://schemas.microsoft.com/office/powerpoint/2010/main" val="394783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2BEA89-2620-45EF-9E9A-1C0F0DAE85EB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708" name="Rectangle 2"/>
          <p:cNvSpPr>
            <a:spLocks noChangeArrowheads="1"/>
          </p:cNvSpPr>
          <p:nvPr/>
        </p:nvSpPr>
        <p:spPr bwMode="auto">
          <a:xfrm>
            <a:off x="4724400" y="1752600"/>
            <a:ext cx="3962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9" name="Rectangle 3"/>
          <p:cNvSpPr>
            <a:spLocks noChangeArrowheads="1"/>
          </p:cNvSpPr>
          <p:nvPr/>
        </p:nvSpPr>
        <p:spPr bwMode="auto">
          <a:xfrm>
            <a:off x="457200" y="1752600"/>
            <a:ext cx="3962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609600" y="1954213"/>
          <a:ext cx="9144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3" name="公式" r:id="rId3" imgW="431613" imgH="228501" progId="Equation.3">
                  <p:embed/>
                </p:oleObj>
              </mc:Choice>
              <mc:Fallback>
                <p:oleObj name="公式" r:id="rId3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54213"/>
                        <a:ext cx="9144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905000" y="1828800"/>
          <a:ext cx="2362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4" name="公式" r:id="rId5" imgW="1447800" imgH="457200" progId="Equation.3">
                  <p:embed/>
                </p:oleObj>
              </mc:Choice>
              <mc:Fallback>
                <p:oleObj name="公式" r:id="rId5" imgW="1447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23622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1917700" y="2667000"/>
          <a:ext cx="16637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5" name="公式" r:id="rId7" imgW="1040948" imgH="482391" progId="Equation.3">
                  <p:embed/>
                </p:oleObj>
              </mc:Choice>
              <mc:Fallback>
                <p:oleObj name="公式" r:id="rId7" imgW="104094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667000"/>
                        <a:ext cx="16637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4889500" y="1881188"/>
          <a:ext cx="10541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6" name="公式" r:id="rId9" imgW="431613" imgH="228501" progId="Equation.3">
                  <p:embed/>
                </p:oleObj>
              </mc:Choice>
              <mc:Fallback>
                <p:oleObj name="公式" r:id="rId9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1881188"/>
                        <a:ext cx="10541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6140450" y="1757363"/>
          <a:ext cx="25463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7" name="公式" r:id="rId11" imgW="1435100" imgH="469900" progId="Equation.3">
                  <p:embed/>
                </p:oleObj>
              </mc:Choice>
              <mc:Fallback>
                <p:oleObj name="公式" r:id="rId11" imgW="1435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1757363"/>
                        <a:ext cx="25463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6096000" y="2590800"/>
          <a:ext cx="19812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8" name="公式" r:id="rId13" imgW="1040948" imgH="482391" progId="Equation.3">
                  <p:embed/>
                </p:oleObj>
              </mc:Choice>
              <mc:Fallback>
                <p:oleObj name="公式" r:id="rId13" imgW="104094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590800"/>
                        <a:ext cx="19812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239712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电势差随低掺杂一边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杂质浓度</a:t>
            </a:r>
            <a:r>
              <a:rPr lang="zh-CN" altLang="en-US" sz="2400" dirty="0"/>
              <a:t>增大而升高</a:t>
            </a:r>
          </a:p>
          <a:p>
            <a:pPr eaLnBrk="1" hangingPunct="1"/>
            <a:r>
              <a:rPr lang="zh-CN" altLang="en-US" sz="2400" dirty="0"/>
              <a:t>势垒宽度随低掺杂一边杂质浓度增大而下降</a:t>
            </a:r>
          </a:p>
          <a:p>
            <a:pPr eaLnBrk="1" hangingPunct="1"/>
            <a:r>
              <a:rPr lang="zh-CN" altLang="en-US" sz="2400" dirty="0"/>
              <a:t>                                                     电场分布中三角形的面积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估算平衡</a:t>
            </a:r>
            <a:r>
              <a:rPr lang="en-US" altLang="zh-CN" sz="2400" dirty="0" err="1"/>
              <a:t>pn</a:t>
            </a:r>
            <a:r>
              <a:rPr lang="zh-CN" altLang="en-US" sz="2400" dirty="0"/>
              <a:t>结势垒宽度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endParaRPr lang="en-US" altLang="zh-CN" sz="2400" dirty="0"/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3276600" y="4572000"/>
          <a:ext cx="15049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9" name="公式" r:id="rId15" imgW="875920" imgH="393529" progId="Equation.3">
                  <p:embed/>
                </p:oleObj>
              </mc:Choice>
              <mc:Fallback>
                <p:oleObj name="公式" r:id="rId15" imgW="87592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0"/>
                        <a:ext cx="15049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没有外加电压时</a:t>
            </a:r>
          </a:p>
        </p:txBody>
      </p:sp>
      <p:pic>
        <p:nvPicPr>
          <p:cNvPr id="54285" name="Picture 1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5040312"/>
            <a:ext cx="3124200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705" name="Object 14"/>
          <p:cNvGraphicFramePr>
            <a:graphicFrameLocks noChangeAspect="1"/>
          </p:cNvGraphicFramePr>
          <p:nvPr/>
        </p:nvGraphicFramePr>
        <p:xfrm>
          <a:off x="4876800" y="609600"/>
          <a:ext cx="3886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0" name="Equation" r:id="rId18" imgW="1524000" imgH="431800" progId="Equation.DSMT4">
                  <p:embed/>
                </p:oleObj>
              </mc:Choice>
              <mc:Fallback>
                <p:oleObj name="Equation" r:id="rId18" imgW="1524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09600"/>
                        <a:ext cx="38862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914400" y="4648200"/>
          <a:ext cx="17526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1" name="Equation" r:id="rId20" imgW="965200" imgH="431800" progId="Equation.DSMT4">
                  <p:embed/>
                </p:oleObj>
              </mc:Choice>
              <mc:Fallback>
                <p:oleObj name="Equation" r:id="rId20" imgW="965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17526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23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86A74B-71E1-4A25-93F8-CED8BA430FAD}" type="slidenum">
              <a:rPr lang="en-US" altLang="zh-CN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28" name="Rectangle 2"/>
          <p:cNvSpPr>
            <a:spLocks noChangeArrowheads="1"/>
          </p:cNvSpPr>
          <p:nvPr/>
        </p:nvSpPr>
        <p:spPr bwMode="auto">
          <a:xfrm>
            <a:off x="4800600" y="2895600"/>
            <a:ext cx="3962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29" name="Rectangle 3"/>
          <p:cNvSpPr>
            <a:spLocks noChangeArrowheads="1"/>
          </p:cNvSpPr>
          <p:nvPr/>
        </p:nvSpPr>
        <p:spPr bwMode="auto">
          <a:xfrm>
            <a:off x="381000" y="2895600"/>
            <a:ext cx="3962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外加电压</a:t>
            </a:r>
            <a:r>
              <a:rPr lang="en-US" altLang="zh-CN"/>
              <a:t>V</a:t>
            </a:r>
            <a:r>
              <a:rPr lang="zh-CN" altLang="en-US"/>
              <a:t>时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914900"/>
            <a:ext cx="8229600" cy="18669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突变结势垒宽度与势垒区上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总电压</a:t>
            </a:r>
            <a:r>
              <a:rPr lang="zh-CN" altLang="en-US" sz="2400" dirty="0"/>
              <a:t>的平方根成正比</a:t>
            </a:r>
          </a:p>
          <a:p>
            <a:pPr eaLnBrk="1" hangingPunct="1"/>
            <a:r>
              <a:rPr lang="zh-CN" altLang="en-US" sz="2400" dirty="0"/>
              <a:t>外加电压一定时，势垒宽度随</a:t>
            </a:r>
            <a:r>
              <a:rPr lang="en-US" altLang="zh-CN" sz="2400" dirty="0" err="1"/>
              <a:t>pn</a:t>
            </a:r>
            <a:r>
              <a:rPr lang="zh-CN" altLang="en-US" sz="2400" dirty="0"/>
              <a:t>结两边的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杂质浓度</a:t>
            </a:r>
            <a:r>
              <a:rPr lang="zh-CN" altLang="en-US" sz="2400" dirty="0"/>
              <a:t>的变化而变化</a:t>
            </a: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1371600" y="3505200"/>
          <a:ext cx="29654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1" name="公式" r:id="rId3" imgW="1358310" imgH="482391" progId="Equation.3">
                  <p:embed/>
                </p:oleObj>
              </mc:Choice>
              <mc:Fallback>
                <p:oleObj name="公式" r:id="rId3" imgW="13583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29654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685800" y="3044825"/>
          <a:ext cx="914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2" name="公式" r:id="rId5" imgW="431613" imgH="228501" progId="Equation.3">
                  <p:embed/>
                </p:oleObj>
              </mc:Choice>
              <mc:Fallback>
                <p:oleObj name="公式" r:id="rId5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4825"/>
                        <a:ext cx="914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4953000" y="2895600"/>
          <a:ext cx="1054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3" name="公式" r:id="rId7" imgW="431613" imgH="228501" progId="Equation.3">
                  <p:embed/>
                </p:oleObj>
              </mc:Choice>
              <mc:Fallback>
                <p:oleObj name="公式" r:id="rId7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95600"/>
                        <a:ext cx="10541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5715000" y="3352800"/>
          <a:ext cx="30607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4" name="公式" r:id="rId9" imgW="1397000" imgH="482600" progId="Equation.3">
                  <p:embed/>
                </p:oleObj>
              </mc:Choice>
              <mc:Fallback>
                <p:oleObj name="公式" r:id="rId9" imgW="1397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352800"/>
                        <a:ext cx="30607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2260600" y="1752600"/>
          <a:ext cx="45466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5" name="公式" r:id="rId11" imgW="2095500" imgH="482600" progId="Equation.3">
                  <p:embed/>
                </p:oleObj>
              </mc:Choice>
              <mc:Fallback>
                <p:oleObj name="公式" r:id="rId11" imgW="2095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752600"/>
                        <a:ext cx="45466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308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nimBg="1"/>
      <p:bldP spid="307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8B5556-7B65-4E11-AA4C-5A8C60E1704B}" type="slidenum">
              <a:rPr lang="en-US" altLang="zh-CN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5" name="Rectangle 2"/>
          <p:cNvSpPr>
            <a:spLocks noChangeArrowheads="1"/>
          </p:cNvSpPr>
          <p:nvPr/>
        </p:nvSpPr>
        <p:spPr bwMode="auto">
          <a:xfrm>
            <a:off x="457200" y="1828800"/>
            <a:ext cx="83058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2.3</a:t>
            </a:r>
            <a:r>
              <a:rPr lang="zh-CN" altLang="en-US" dirty="0"/>
              <a:t>突变结势垒电容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33400" y="2147888"/>
            <a:ext cx="4451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势垒区内单位面积上总电量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0" y="3356768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外加电压时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81000" y="467042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势垒电容</a:t>
            </a: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4973638" y="1949450"/>
          <a:ext cx="37893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1" name="公式" r:id="rId3" imgW="1600200" imgH="431800" progId="Equation.3">
                  <p:embed/>
                </p:oleObj>
              </mc:Choice>
              <mc:Fallback>
                <p:oleObj name="公式" r:id="rId3" imgW="1600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1949450"/>
                        <a:ext cx="378936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482673"/>
              </p:ext>
            </p:extLst>
          </p:nvPr>
        </p:nvGraphicFramePr>
        <p:xfrm>
          <a:off x="5142812" y="3162300"/>
          <a:ext cx="40386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2" name="公式" r:id="rId5" imgW="1765300" imgH="482600" progId="Equation.3">
                  <p:embed/>
                </p:oleObj>
              </mc:Choice>
              <mc:Fallback>
                <p:oleObj name="公式" r:id="rId5" imgW="1765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2812" y="3162300"/>
                        <a:ext cx="40386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2128838" y="4495800"/>
          <a:ext cx="58721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3" name="公式" r:id="rId7" imgW="2755900" imgH="482600" progId="Equation.3">
                  <p:embed/>
                </p:oleObj>
              </mc:Choice>
              <mc:Fallback>
                <p:oleObj name="公式" r:id="rId7" imgW="2755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4495800"/>
                        <a:ext cx="587216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4572000" y="5562600"/>
          <a:ext cx="12954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4" name="公式" r:id="rId9" imgW="558558" imgH="431613" progId="Equation.3">
                  <p:embed/>
                </p:oleObj>
              </mc:Choice>
              <mc:Fallback>
                <p:oleObj name="公式" r:id="rId9" imgW="55855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62600"/>
                        <a:ext cx="12954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051550" y="5791200"/>
            <a:ext cx="240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平行板电容器 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655906"/>
              </p:ext>
            </p:extLst>
          </p:nvPr>
        </p:nvGraphicFramePr>
        <p:xfrm>
          <a:off x="1942412" y="3276600"/>
          <a:ext cx="3277288" cy="75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5" name="公式" r:id="rId11" imgW="2095500" imgH="482600" progId="Equation.3">
                  <p:embed/>
                </p:oleObj>
              </mc:Choice>
              <mc:Fallback>
                <p:oleObj name="公式" r:id="rId11" imgW="2095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412" y="3276600"/>
                        <a:ext cx="3277288" cy="754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8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49" grpId="0"/>
      <p:bldP spid="57350" grpId="0"/>
      <p:bldP spid="573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B47EBB-5B77-47C8-89F9-3836FB44F2BF}" type="slidenum">
              <a:rPr lang="en-US" altLang="zh-CN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4460875"/>
            <a:ext cx="82296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66"/>
              </a:buClr>
              <a:buSzPct val="70000"/>
              <a:buFont typeface="Wingdings" panose="05000000000000000000" pitchFamily="2" charset="2"/>
              <a:buChar char="o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势垒电容与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轻掺杂浓度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的平方根成正比；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66"/>
              </a:buClr>
              <a:buSzPct val="70000"/>
              <a:buFont typeface="Wingdings" panose="05000000000000000000" pitchFamily="2" charset="2"/>
              <a:buChar char="o"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反向偏压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越大，势垒电容越小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66"/>
              </a:buClr>
              <a:buSzPct val="70000"/>
              <a:buFont typeface="Wingdings" panose="05000000000000000000" pitchFamily="2" charset="2"/>
              <a:buChar char="o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不适用于正向偏压，用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4C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(0)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近似计算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3317875"/>
            <a:ext cx="5867400" cy="1177925"/>
            <a:chOff x="384" y="1802"/>
            <a:chExt cx="3696" cy="742"/>
          </a:xfrm>
        </p:grpSpPr>
        <p:graphicFrame>
          <p:nvGraphicFramePr>
            <p:cNvPr id="33795" name="Object 5"/>
            <p:cNvGraphicFramePr>
              <a:graphicFrameLocks noChangeAspect="1"/>
            </p:cNvGraphicFramePr>
            <p:nvPr/>
          </p:nvGraphicFramePr>
          <p:xfrm>
            <a:off x="384" y="1984"/>
            <a:ext cx="57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50" name="公式" r:id="rId3" imgW="431613" imgH="228501" progId="Equation.3">
                    <p:embed/>
                  </p:oleObj>
                </mc:Choice>
                <mc:Fallback>
                  <p:oleObj name="公式" r:id="rId3" imgW="43161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984"/>
                          <a:ext cx="576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6" name="Object 6"/>
            <p:cNvGraphicFramePr>
              <a:graphicFrameLocks noChangeAspect="1"/>
            </p:cNvGraphicFramePr>
            <p:nvPr/>
          </p:nvGraphicFramePr>
          <p:xfrm>
            <a:off x="1016" y="1953"/>
            <a:ext cx="66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51" name="公式" r:id="rId5" imgW="431613" imgH="228501" progId="Equation.3">
                    <p:embed/>
                  </p:oleObj>
                </mc:Choice>
                <mc:Fallback>
                  <p:oleObj name="公式" r:id="rId5" imgW="43161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1953"/>
                          <a:ext cx="66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7" name="Object 7"/>
            <p:cNvGraphicFramePr>
              <a:graphicFrameLocks noChangeAspect="1"/>
            </p:cNvGraphicFramePr>
            <p:nvPr/>
          </p:nvGraphicFramePr>
          <p:xfrm>
            <a:off x="2304" y="1802"/>
            <a:ext cx="1776" cy="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52" name="公式" r:id="rId7" imgW="1155700" imgH="482600" progId="Equation.3">
                    <p:embed/>
                  </p:oleObj>
                </mc:Choice>
                <mc:Fallback>
                  <p:oleObj name="公式" r:id="rId7" imgW="11557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02"/>
                          <a:ext cx="1776" cy="7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533400" y="1906588"/>
          <a:ext cx="42672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53" name="公式" r:id="rId9" imgW="1803400" imgH="482600" progId="Equation.3">
                  <p:embed/>
                </p:oleObj>
              </mc:Choice>
              <mc:Fallback>
                <p:oleObj name="公式" r:id="rId9" imgW="1803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6588"/>
                        <a:ext cx="42672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18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B60D7C-298B-4640-84E8-549618D18F24}" type="slidenum">
              <a:rPr lang="en-US" altLang="zh-CN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</a:t>
            </a:r>
            <a:r>
              <a:rPr lang="zh-CN" altLang="en-US"/>
              <a:t>、线性缓变结的势垒电容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438400" y="4953000"/>
          <a:ext cx="38100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72" name="公式" r:id="rId3" imgW="1651000" imgH="241300" progId="Equation.3">
                  <p:embed/>
                </p:oleObj>
              </mc:Choice>
              <mc:Fallback>
                <p:oleObj name="公式" r:id="rId3" imgW="1651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53000"/>
                        <a:ext cx="38100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4"/>
          <p:cNvSpPr txBox="1">
            <a:spLocks noChangeArrowheads="1"/>
          </p:cNvSpPr>
          <p:nvPr/>
        </p:nvSpPr>
        <p:spPr bwMode="auto">
          <a:xfrm>
            <a:off x="6172200" y="574040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8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pn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结两边对称</a:t>
            </a: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14563"/>
            <a:ext cx="304800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905000"/>
            <a:ext cx="4600575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901700" y="4267200"/>
          <a:ext cx="29845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73" name="公式" r:id="rId7" imgW="1397000" imgH="241300" progId="Equation.3">
                  <p:embed/>
                </p:oleObj>
              </mc:Choice>
              <mc:Fallback>
                <p:oleObj name="公式" r:id="rId7" imgW="1397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267200"/>
                        <a:ext cx="29845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3962400" y="4257675"/>
          <a:ext cx="2971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74" name="公式" r:id="rId9" imgW="1523339" imgH="317362" progId="Equation.3">
                  <p:embed/>
                </p:oleObj>
              </mc:Choice>
              <mc:Fallback>
                <p:oleObj name="公式" r:id="rId9" imgW="1523339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257675"/>
                        <a:ext cx="2971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685800" y="4953000"/>
          <a:ext cx="1524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75" name="公式" r:id="rId11" imgW="634725" imgH="203112" progId="Equation.3">
                  <p:embed/>
                </p:oleObj>
              </mc:Choice>
              <mc:Fallback>
                <p:oleObj name="公式" r:id="rId11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15240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838200" y="5638800"/>
          <a:ext cx="2286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76" name="公式" r:id="rId13" imgW="736600" imgH="241300" progId="Equation.3">
                  <p:embed/>
                </p:oleObj>
              </mc:Choice>
              <mc:Fallback>
                <p:oleObj name="公式" r:id="rId13" imgW="736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38800"/>
                        <a:ext cx="22860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3276600" y="5562600"/>
          <a:ext cx="2743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77" name="公式" r:id="rId15" imgW="1155700" imgH="342900" progId="Equation.3">
                  <p:embed/>
                </p:oleObj>
              </mc:Choice>
              <mc:Fallback>
                <p:oleObj name="公式" r:id="rId15" imgW="11557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62600"/>
                        <a:ext cx="2743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93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00A644-B3AC-4099-B101-9A8A169AF6A9}" type="slidenum">
              <a:rPr lang="en-US" altLang="zh-CN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线性缓变结电场强度</a:t>
            </a: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2089150" y="3505200"/>
          <a:ext cx="23304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5" name="公式" r:id="rId3" imgW="1079500" imgH="457200" progId="Equation.3">
                  <p:embed/>
                </p:oleObj>
              </mc:Choice>
              <mc:Fallback>
                <p:oleObj name="公式" r:id="rId3" imgW="107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505200"/>
                        <a:ext cx="23304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4367213" y="5530850"/>
          <a:ext cx="4395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6" name="公式" r:id="rId5" imgW="2184400" imgH="469900" progId="Equation.3">
                  <p:embed/>
                </p:oleObj>
              </mc:Choice>
              <mc:Fallback>
                <p:oleObj name="公式" r:id="rId5" imgW="2184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5530850"/>
                        <a:ext cx="4395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81000" y="368141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泊松方程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49250" y="4433888"/>
            <a:ext cx="374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一次积分得电场强度：</a:t>
            </a:r>
          </a:p>
        </p:txBody>
      </p:sp>
      <p:grpSp>
        <p:nvGrpSpPr>
          <p:cNvPr id="35853" name="Group 7"/>
          <p:cNvGrpSpPr>
            <a:grpSpLocks/>
          </p:cNvGrpSpPr>
          <p:nvPr/>
        </p:nvGrpSpPr>
        <p:grpSpPr bwMode="auto">
          <a:xfrm>
            <a:off x="381000" y="1752600"/>
            <a:ext cx="5257800" cy="1689100"/>
            <a:chOff x="240" y="1104"/>
            <a:chExt cx="3312" cy="1064"/>
          </a:xfrm>
        </p:grpSpPr>
        <p:graphicFrame>
          <p:nvGraphicFramePr>
            <p:cNvPr id="35845" name="Object 8"/>
            <p:cNvGraphicFramePr>
              <a:graphicFrameLocks noChangeAspect="1"/>
            </p:cNvGraphicFramePr>
            <p:nvPr/>
          </p:nvGraphicFramePr>
          <p:xfrm>
            <a:off x="240" y="1477"/>
            <a:ext cx="2252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97" name="公式" r:id="rId7" imgW="1511300" imgH="431800" progId="Equation.3">
                    <p:embed/>
                  </p:oleObj>
                </mc:Choice>
                <mc:Fallback>
                  <p:oleObj name="公式" r:id="rId7" imgW="15113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477"/>
                          <a:ext cx="2252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6" name="Object 9"/>
            <p:cNvGraphicFramePr>
              <a:graphicFrameLocks noChangeAspect="1"/>
            </p:cNvGraphicFramePr>
            <p:nvPr/>
          </p:nvGraphicFramePr>
          <p:xfrm>
            <a:off x="1584" y="1104"/>
            <a:ext cx="4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98" name="公式" r:id="rId9" imgW="330057" imgH="203112" progId="Equation.3">
                    <p:embed/>
                  </p:oleObj>
                </mc:Choice>
                <mc:Fallback>
                  <p:oleObj name="公式" r:id="rId9" imgW="33005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104"/>
                          <a:ext cx="48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" name="Object 10"/>
            <p:cNvGraphicFramePr>
              <a:graphicFrameLocks noChangeAspect="1"/>
            </p:cNvGraphicFramePr>
            <p:nvPr/>
          </p:nvGraphicFramePr>
          <p:xfrm>
            <a:off x="2640" y="1208"/>
            <a:ext cx="8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99" name="公式" r:id="rId11" imgW="634725" imgH="203112" progId="Equation.3">
                    <p:embed/>
                  </p:oleObj>
                </mc:Choice>
                <mc:Fallback>
                  <p:oleObj name="公式" r:id="rId11" imgW="634725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208"/>
                          <a:ext cx="8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8" name="Object 11"/>
            <p:cNvGraphicFramePr>
              <a:graphicFrameLocks noChangeAspect="1"/>
            </p:cNvGraphicFramePr>
            <p:nvPr/>
          </p:nvGraphicFramePr>
          <p:xfrm>
            <a:off x="2688" y="1897"/>
            <a:ext cx="86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00" name="公式" r:id="rId13" imgW="647419" imgH="203112" progId="Equation.3">
                    <p:embed/>
                  </p:oleObj>
                </mc:Choice>
                <mc:Fallback>
                  <p:oleObj name="公式" r:id="rId13" imgW="64741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897"/>
                          <a:ext cx="86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5" name="Line 12"/>
            <p:cNvSpPr>
              <a:spLocks noChangeShapeType="1"/>
            </p:cNvSpPr>
            <p:nvPr/>
          </p:nvSpPr>
          <p:spPr bwMode="auto">
            <a:xfrm flipV="1">
              <a:off x="1776" y="1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56" name="Line 13"/>
            <p:cNvSpPr>
              <a:spLocks noChangeShapeType="1"/>
            </p:cNvSpPr>
            <p:nvPr/>
          </p:nvSpPr>
          <p:spPr bwMode="auto">
            <a:xfrm flipV="1">
              <a:off x="2448" y="14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57" name="Line 14"/>
            <p:cNvSpPr>
              <a:spLocks noChangeShapeType="1"/>
            </p:cNvSpPr>
            <p:nvPr/>
          </p:nvSpPr>
          <p:spPr bwMode="auto">
            <a:xfrm>
              <a:off x="2448" y="197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6043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52600"/>
            <a:ext cx="3200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457200" y="5048250"/>
          <a:ext cx="3581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01" name="公式" r:id="rId16" imgW="1841500" imgH="914400" progId="Equation.3">
                  <p:embed/>
                </p:oleObj>
              </mc:Choice>
              <mc:Fallback>
                <p:oleObj name="公式" r:id="rId16" imgW="1841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48250"/>
                        <a:ext cx="3581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0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  <p:bldP spid="604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01000E-E15B-4A1A-8232-75DB6A0E5F20}" type="slidenum">
              <a:rPr lang="en-US" altLang="zh-CN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8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线性缓变结电势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2927350" y="1776413"/>
          <a:ext cx="33210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1" name="公式" r:id="rId3" imgW="1612900" imgH="469900" progId="Equation.3">
                  <p:embed/>
                </p:oleObj>
              </mc:Choice>
              <mc:Fallback>
                <p:oleObj name="公式" r:id="rId3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776413"/>
                        <a:ext cx="332105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49250" y="198120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二次积分得电势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752600" y="2743200"/>
          <a:ext cx="42672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2" name="公式" r:id="rId5" imgW="2273300" imgH="457200" progId="Equation.3">
                  <p:embed/>
                </p:oleObj>
              </mc:Choice>
              <mc:Fallback>
                <p:oleObj name="公式" r:id="rId5" imgW="2273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42672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304800" y="28956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电势差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04800" y="40386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势垒宽度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04800" y="548640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外加电压时</a:t>
            </a:r>
          </a:p>
        </p:txBody>
      </p:sp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2057400" y="4953000"/>
          <a:ext cx="18923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3" name="公式" r:id="rId7" imgW="1040948" imgH="469696" progId="Equation.3">
                  <p:embed/>
                </p:oleObj>
              </mc:Choice>
              <mc:Fallback>
                <p:oleObj name="公式" r:id="rId7" imgW="1040948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53000"/>
                        <a:ext cx="18923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2057400" y="5943600"/>
          <a:ext cx="24384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4" name="公式" r:id="rId9" imgW="1447172" imgH="495085" progId="Equation.3">
                  <p:embed/>
                </p:oleObj>
              </mc:Choice>
              <mc:Fallback>
                <p:oleObj name="公式" r:id="rId9" imgW="1447172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943600"/>
                        <a:ext cx="24384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51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52600"/>
            <a:ext cx="23637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1905000" y="3775075"/>
          <a:ext cx="24574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5" name="公式" r:id="rId12" imgW="1104421" imgH="495085" progId="Equation.3">
                  <p:embed/>
                </p:oleObj>
              </mc:Choice>
              <mc:Fallback>
                <p:oleObj name="公式" r:id="rId12" imgW="1104421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75075"/>
                        <a:ext cx="24574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2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6" grpId="0"/>
      <p:bldP spid="61447" grpId="0"/>
      <p:bldP spid="614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7A04CD-79AF-40AB-BC48-93D6C6177E40}" type="slidenum">
              <a:rPr lang="en-US" altLang="zh-CN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13275"/>
            <a:ext cx="8229600" cy="1863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电容和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/>
              <a:t>及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杂质浓度梯度</a:t>
            </a:r>
            <a:r>
              <a:rPr lang="zh-CN" altLang="en-US" sz="2400" dirty="0"/>
              <a:t>的立方根成正比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电容和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电势差</a:t>
            </a:r>
            <a:r>
              <a:rPr lang="zh-CN" altLang="en-US" sz="2400" dirty="0"/>
              <a:t>的立方根成反比；增大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反偏压</a:t>
            </a:r>
            <a:r>
              <a:rPr lang="zh-CN" altLang="en-US" sz="2400" dirty="0"/>
              <a:t>，电容减小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耗尽层近似下，等效为平行板电容器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应用：变容器件、测量结附近杂质浓度和浓度梯度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81000" y="1905000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势垒区正空间电荷</a:t>
            </a: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3810000" y="1752600"/>
          <a:ext cx="32639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46" name="公式" r:id="rId3" imgW="1803400" imgH="431800" progId="Equation.3">
                  <p:embed/>
                </p:oleObj>
              </mc:Choice>
              <mc:Fallback>
                <p:oleObj name="公式" r:id="rId3" imgW="1803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32639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4025900" y="2438400"/>
          <a:ext cx="32131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47" name="公式" r:id="rId5" imgW="1548728" imgH="482391" progId="Equation.3">
                  <p:embed/>
                </p:oleObj>
              </mc:Choice>
              <mc:Fallback>
                <p:oleObj name="公式" r:id="rId5" imgW="154872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2438400"/>
                        <a:ext cx="32131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49250" y="36576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线性缓变结的势垒电容</a:t>
            </a:r>
          </a:p>
        </p:txBody>
      </p:sp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3810000" y="3373438"/>
          <a:ext cx="31242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48" name="公式" r:id="rId7" imgW="1676400" imgH="520700" progId="Equation.3">
                  <p:embed/>
                </p:oleObj>
              </mc:Choice>
              <mc:Fallback>
                <p:oleObj name="公式" r:id="rId7" imgW="1676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73438"/>
                        <a:ext cx="31242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7010400" y="3481388"/>
          <a:ext cx="11874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49" name="公式" r:id="rId9" imgW="545863" imgH="431613" progId="Equation.3">
                  <p:embed/>
                </p:oleObj>
              </mc:Choice>
              <mc:Fallback>
                <p:oleObj name="公式" r:id="rId9" imgW="54586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481388"/>
                        <a:ext cx="118745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81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6793A7-F123-472E-A1AB-1D0B35380DAB}" type="slidenum">
              <a:rPr lang="en-US" altLang="zh-CN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8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应用</a:t>
            </a:r>
          </a:p>
        </p:txBody>
      </p:sp>
      <p:sp>
        <p:nvSpPr>
          <p:cNvPr id="38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测量单边突变结的杂质浓度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762000" y="2606675"/>
          <a:ext cx="2514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7" name="公式" r:id="rId3" imgW="1155700" imgH="482600" progId="Equation.3">
                  <p:embed/>
                </p:oleObj>
              </mc:Choice>
              <mc:Fallback>
                <p:oleObj name="公式" r:id="rId3" imgW="1155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06675"/>
                        <a:ext cx="25146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4089400" y="2649538"/>
          <a:ext cx="24638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8" name="公式" r:id="rId5" imgW="1117600" imgH="457200" progId="Equation.3">
                  <p:embed/>
                </p:oleObj>
              </mc:Choice>
              <mc:Fallback>
                <p:oleObj name="公式" r:id="rId5" imgW="111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649538"/>
                        <a:ext cx="24638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3505200" y="28956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143000" y="3505200"/>
          <a:ext cx="2286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9" name="公式" r:id="rId7" imgW="1257300" imgH="660400" progId="Equation.3">
                  <p:embed/>
                </p:oleObj>
              </mc:Choice>
              <mc:Fallback>
                <p:oleObj name="公式" r:id="rId7" imgW="1257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2286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1143000" y="4800600"/>
          <a:ext cx="20637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70" name="公式" r:id="rId9" imgW="1231366" imgH="660113" progId="Equation.3">
                  <p:embed/>
                </p:oleObj>
              </mc:Choice>
              <mc:Fallback>
                <p:oleObj name="公式" r:id="rId9" imgW="1231366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206375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517525" y="36782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3962400" y="3962400"/>
          <a:ext cx="787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71" name="公式" r:id="rId11" imgW="508000" imgH="457200" progId="Equation.3">
                  <p:embed/>
                </p:oleObj>
              </mc:Choice>
              <mc:Fallback>
                <p:oleObj name="公式" r:id="rId11" imgW="50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962400"/>
                        <a:ext cx="787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429000" y="4038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4648200" y="4098925"/>
            <a:ext cx="4541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线性关系曲线的斜率；可得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和电势差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533400" y="4876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又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3352800" y="5394325"/>
            <a:ext cx="4859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反偏压下测量       和      ；可得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和电势差</a:t>
            </a:r>
          </a:p>
        </p:txBody>
      </p:sp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4953000" y="5289550"/>
          <a:ext cx="5492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72" name="公式" r:id="rId13" imgW="330057" imgH="393529" progId="Equation.3">
                  <p:embed/>
                </p:oleObj>
              </mc:Choice>
              <mc:Fallback>
                <p:oleObj name="公式" r:id="rId13" imgW="33005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289550"/>
                        <a:ext cx="5492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16"/>
          <p:cNvGraphicFramePr>
            <a:graphicFrameLocks noChangeAspect="1"/>
          </p:cNvGraphicFramePr>
          <p:nvPr/>
        </p:nvGraphicFramePr>
        <p:xfrm>
          <a:off x="5707063" y="5410200"/>
          <a:ext cx="388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73" name="公式" r:id="rId15" imgW="203024" imgH="215713" progId="Equation.3">
                  <p:embed/>
                </p:oleObj>
              </mc:Choice>
              <mc:Fallback>
                <p:oleObj name="公式" r:id="rId15" imgW="203024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5410200"/>
                        <a:ext cx="3889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7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nimBg="1"/>
      <p:bldP spid="63497" grpId="0"/>
      <p:bldP spid="63499" grpId="0"/>
      <p:bldP spid="63500" grpId="0"/>
      <p:bldP spid="63501" grpId="0"/>
      <p:bldP spid="635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32188"/>
            <a:ext cx="3567113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38137" y="1121156"/>
            <a:ext cx="25341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00"/>
                </a:solidFill>
              </a:rPr>
              <a:t>扩散电容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04800" y="2032501"/>
            <a:ext cx="4953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</a:rPr>
              <a:t>正向偏压时，空穴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电子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>
                <a:solidFill>
                  <a:prstClr val="black"/>
                </a:solidFill>
              </a:rPr>
              <a:t>注入</a:t>
            </a:r>
            <a:r>
              <a:rPr lang="en-US" altLang="zh-CN" sz="2400" dirty="0">
                <a:solidFill>
                  <a:prstClr val="black"/>
                </a:solidFill>
              </a:rPr>
              <a:t>n(p)</a:t>
            </a:r>
            <a:r>
              <a:rPr lang="zh-CN" altLang="en-US" sz="2400" dirty="0">
                <a:solidFill>
                  <a:prstClr val="black"/>
                </a:solidFill>
              </a:rPr>
              <a:t>区，在势垒边界处，积累非平衡少数载流子。</a:t>
            </a:r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304800" y="3546521"/>
            <a:ext cx="876141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</a:rPr>
              <a:t>正向偏压增大时，势垒区边界处积累的非平衡载流子增多；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</a:rPr>
              <a:t>正向偏压减小时，则相应减小。</a:t>
            </a:r>
            <a:endParaRPr lang="zh-CN" altLang="en-US" sz="2400" dirty="0">
              <a:solidFill>
                <a:srgbClr val="FF3300"/>
              </a:solidFill>
            </a:endParaRP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338137" y="4916942"/>
            <a:ext cx="8761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3300"/>
                </a:solidFill>
              </a:rPr>
              <a:t>由于正向偏压增大或减小，引起势垒区边界处积累的电荷数量增多或减小产生的电容称为</a:t>
            </a:r>
            <a:r>
              <a:rPr lang="zh-CN" altLang="en-US" sz="2400" dirty="0">
                <a:solidFill>
                  <a:srgbClr val="3333FF"/>
                </a:solidFill>
              </a:rPr>
              <a:t>扩散电容</a:t>
            </a:r>
            <a:r>
              <a:rPr lang="zh-CN" altLang="en-US" sz="2400" dirty="0">
                <a:solidFill>
                  <a:srgbClr val="FF3300"/>
                </a:solidFill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D2B1-8FA7-40D3-AD53-F4B940B2D3F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80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3" grpId="0" autoUpdateAnimBg="0"/>
      <p:bldP spid="36557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C9730E-F44E-4BD5-9AB3-A4AFF74ADC57}" type="slidenum">
              <a:rPr lang="en-US" altLang="zh-CN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测量线性缓变结的杂质浓度梯度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743200" y="2689225"/>
          <a:ext cx="22860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6" name="公式" r:id="rId3" imgW="1079500" imgH="457200" progId="Equation.3">
                  <p:embed/>
                </p:oleObj>
              </mc:Choice>
              <mc:Fallback>
                <p:oleObj name="公式" r:id="rId3" imgW="107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89225"/>
                        <a:ext cx="22860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609600" y="40386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实验测得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2032000" y="3878263"/>
          <a:ext cx="9398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7" name="公式" r:id="rId5" imgW="508000" imgH="457200" progId="Equation.3">
                  <p:embed/>
                </p:oleObj>
              </mc:Choice>
              <mc:Fallback>
                <p:oleObj name="公式" r:id="rId5" imgW="50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878263"/>
                        <a:ext cx="9398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016250" y="4038600"/>
            <a:ext cx="5670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关系曲线是一直线：斜率求得浓度梯度；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截距求得电势差</a:t>
            </a:r>
          </a:p>
        </p:txBody>
      </p:sp>
    </p:spTree>
    <p:extLst>
      <p:ext uri="{BB962C8B-B14F-4D97-AF65-F5344CB8AC3E}">
        <p14:creationId xmlns:p14="http://schemas.microsoft.com/office/powerpoint/2010/main" val="357103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  <p:bldP spid="645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400C4F-25CA-400B-A993-3EDB51781DA2}" type="slidenum">
              <a:rPr lang="en-US" altLang="zh-CN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</a:t>
            </a:r>
            <a:r>
              <a:rPr lang="zh-CN" altLang="en-US"/>
              <a:t>、扩散电容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3810000"/>
            <a:ext cx="506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注入到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区和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区的非平衡少子分布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40059"/>
              </p:ext>
            </p:extLst>
          </p:nvPr>
        </p:nvGraphicFramePr>
        <p:xfrm>
          <a:off x="1219199" y="4267200"/>
          <a:ext cx="4042075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1" name="Equation" r:id="rId3" imgW="1968500" imgH="1092200" progId="Equation.DSMT4">
                  <p:embed/>
                </p:oleObj>
              </mc:Choice>
              <mc:Fallback>
                <p:oleObj name="Equation" r:id="rId3" imgW="19685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4267200"/>
                        <a:ext cx="4042075" cy="224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1905000"/>
            <a:ext cx="2670175" cy="28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25425" y="1782763"/>
            <a:ext cx="4572000" cy="17789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prstClr val="black"/>
                </a:solidFill>
                <a:latin typeface="Calibri"/>
              </a:rPr>
              <a:t>扩散电容</a:t>
            </a:r>
            <a:endParaRPr lang="en-US" altLang="zh-CN" sz="2800" dirty="0">
              <a:solidFill>
                <a:prstClr val="black"/>
              </a:solidFill>
              <a:latin typeface="Calibri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扩散区</a:t>
            </a:r>
            <a:endParaRPr lang="en-US" altLang="zh-CN" sz="2400" dirty="0">
              <a:solidFill>
                <a:prstClr val="black"/>
              </a:solidFill>
              <a:latin typeface="Calibri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libri"/>
              </a:rPr>
              <a:t>载流子的数量随外加电压而变化</a:t>
            </a:r>
            <a:endParaRPr lang="en-US" altLang="zh-CN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30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F144A4-124E-45AE-8BA3-855F69ACC973}" type="slidenum">
              <a:rPr lang="en-US" altLang="zh-CN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扩散电容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81000" y="1912937"/>
            <a:ext cx="681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单位面积的扩散区内所积累的载流子的总电荷量</a:t>
            </a: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372195"/>
              </p:ext>
            </p:extLst>
          </p:nvPr>
        </p:nvGraphicFramePr>
        <p:xfrm>
          <a:off x="1670050" y="2370137"/>
          <a:ext cx="4987018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4" name="公式" r:id="rId3" imgW="2336800" imgH="990600" progId="Equation.3">
                  <p:embed/>
                </p:oleObj>
              </mc:Choice>
              <mc:Fallback>
                <p:oleObj name="公式" r:id="rId3" imgW="23368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370137"/>
                        <a:ext cx="4987018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425450" y="4670425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扩散区内单位面积的微分电容</a:t>
            </a: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192840"/>
              </p:ext>
            </p:extLst>
          </p:nvPr>
        </p:nvGraphicFramePr>
        <p:xfrm>
          <a:off x="4724400" y="4598509"/>
          <a:ext cx="3486150" cy="2107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5" name="公式" r:id="rId5" imgW="1638300" imgH="990600" progId="Equation.3">
                  <p:embed/>
                </p:oleObj>
              </mc:Choice>
              <mc:Fallback>
                <p:oleObj name="公式" r:id="rId5" imgW="16383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98509"/>
                        <a:ext cx="3486150" cy="210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8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3C5B3A-F652-4795-B7C6-6076F473D955}" type="slidenum">
              <a:rPr lang="en-US" altLang="zh-CN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524000" y="2368550"/>
          <a:ext cx="64008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7" name="公式" r:id="rId3" imgW="2717800" imgH="482600" progId="Equation.3">
                  <p:embed/>
                </p:oleObj>
              </mc:Choice>
              <mc:Fallback>
                <p:oleObj name="公式" r:id="rId3" imgW="2717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8550"/>
                        <a:ext cx="64008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989" y="1811337"/>
            <a:ext cx="8229600" cy="4302125"/>
          </a:xfrm>
        </p:spPr>
        <p:txBody>
          <a:bodyPr/>
          <a:lstStyle/>
          <a:p>
            <a:pPr lvl="0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在正向偏压下，</a:t>
            </a:r>
            <a:r>
              <a:rPr lang="en-US" altLang="zh-CN" sz="2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pn</a:t>
            </a:r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结的微分电容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/>
              <a:t>p</a:t>
            </a:r>
            <a:r>
              <a:rPr lang="en-US" altLang="zh-CN" baseline="30000" dirty="0" err="1"/>
              <a:t>+</a:t>
            </a:r>
            <a:r>
              <a:rPr lang="en-US" altLang="zh-CN" dirty="0" err="1"/>
              <a:t>n</a:t>
            </a:r>
            <a:r>
              <a:rPr lang="en-US" altLang="zh-CN" dirty="0"/>
              <a:t> </a:t>
            </a:r>
            <a:r>
              <a:rPr lang="zh-CN" altLang="en-US" dirty="0"/>
              <a:t>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 eaLnBrk="1" hangingPunct="1"/>
            <a:r>
              <a:rPr lang="zh-CN" altLang="en-US" sz="2400" dirty="0"/>
              <a:t>公式只近似应用于低频的情况；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扩散电容随频率的增加而降低；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在大的正向偏压下，扩散电容起主要作用</a:t>
            </a:r>
            <a:r>
              <a:rPr lang="zh-CN" altLang="en-US" sz="2400" dirty="0"/>
              <a:t>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1796143" y="4143056"/>
          <a:ext cx="23622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8" name="公式" r:id="rId5" imgW="1256755" imgH="482391" progId="Equation.3">
                  <p:embed/>
                </p:oleObj>
              </mc:Choice>
              <mc:Fallback>
                <p:oleObj name="公式" r:id="rId5" imgW="1256755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143" y="4143056"/>
                        <a:ext cx="23622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4724400" y="4022406"/>
          <a:ext cx="24828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9" name="公式" r:id="rId7" imgW="1257300" imgH="520700" progId="Equation.3">
                  <p:embed/>
                </p:oleObj>
              </mc:Choice>
              <mc:Fallback>
                <p:oleObj name="公式" r:id="rId7" imgW="1257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22406"/>
                        <a:ext cx="248285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15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074706-C584-460F-8110-1AD39F70489D}" type="slidenum">
              <a:rPr lang="en-US" altLang="zh-CN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838200" y="838200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>
                <a:solidFill>
                  <a:srgbClr val="000000"/>
                </a:solidFill>
                <a:latin typeface="Times New Roman" panose="02020603050405020304" pitchFamily="18" charset="0"/>
              </a:rPr>
              <a:t>6.4</a:t>
            </a:r>
            <a:r>
              <a:rPr kumimoji="1" lang="zh-CN" altLang="en-US" sz="400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4000">
                <a:solidFill>
                  <a:srgbClr val="000000"/>
                </a:solidFill>
                <a:latin typeface="Times New Roman" panose="02020603050405020304" pitchFamily="18" charset="0"/>
              </a:rPr>
              <a:t>p-n</a:t>
            </a:r>
            <a:r>
              <a:rPr kumimoji="1" lang="zh-CN" altLang="en-US" sz="4000">
                <a:solidFill>
                  <a:srgbClr val="000000"/>
                </a:solidFill>
                <a:latin typeface="Times New Roman" panose="02020603050405020304" pitchFamily="18" charset="0"/>
              </a:rPr>
              <a:t>结击穿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50825" y="1784350"/>
            <a:ext cx="8534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p-n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结的击穿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：反向电压使结区电场达到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V/cm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，反 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向饱和电流不再恒定，而是突然增加，对应的电压称为击穿电压，用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800" i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BR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表示。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65810" y="3401793"/>
            <a:ext cx="2854325" cy="2590800"/>
            <a:chOff x="5070475" y="3429000"/>
            <a:chExt cx="2854325" cy="2590800"/>
          </a:xfrm>
        </p:grpSpPr>
        <p:sp>
          <p:nvSpPr>
            <p:cNvPr id="65541" name="Text Box 4"/>
            <p:cNvSpPr txBox="1">
              <a:spLocks noChangeArrowheads="1"/>
            </p:cNvSpPr>
            <p:nvPr/>
          </p:nvSpPr>
          <p:spPr bwMode="auto">
            <a:xfrm>
              <a:off x="6529388" y="3429000"/>
              <a:ext cx="3032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5070475" y="3429000"/>
              <a:ext cx="2854325" cy="2590800"/>
              <a:chOff x="3194" y="2160"/>
              <a:chExt cx="1798" cy="1632"/>
            </a:xfrm>
          </p:grpSpPr>
          <p:grpSp>
            <p:nvGrpSpPr>
              <p:cNvPr id="65545" name="Group 6"/>
              <p:cNvGrpSpPr>
                <a:grpSpLocks/>
              </p:cNvGrpSpPr>
              <p:nvPr/>
            </p:nvGrpSpPr>
            <p:grpSpPr bwMode="auto">
              <a:xfrm>
                <a:off x="3194" y="2160"/>
                <a:ext cx="1798" cy="1553"/>
                <a:chOff x="3194" y="2160"/>
                <a:chExt cx="1798" cy="1553"/>
              </a:xfrm>
            </p:grpSpPr>
            <p:sp>
              <p:nvSpPr>
                <p:cNvPr id="6554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194" y="2947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32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kumimoji="1" lang="en-US" altLang="zh-CN" sz="24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BR</a:t>
                  </a:r>
                  <a:endParaRPr kumimoji="1" lang="en-US" altLang="zh-CN" sz="2400" baseline="-25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49" name="Line 8"/>
                <p:cNvSpPr>
                  <a:spLocks noChangeShapeType="1"/>
                </p:cNvSpPr>
                <p:nvPr/>
              </p:nvSpPr>
              <p:spPr bwMode="auto">
                <a:xfrm>
                  <a:off x="3296" y="3352"/>
                  <a:ext cx="16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555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090" y="2160"/>
                  <a:ext cx="0" cy="15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555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732" y="3408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V</a:t>
                  </a:r>
                </a:p>
              </p:txBody>
            </p:sp>
            <p:sp>
              <p:nvSpPr>
                <p:cNvPr id="65552" name="Freeform 11"/>
                <p:cNvSpPr>
                  <a:spLocks/>
                </p:cNvSpPr>
                <p:nvPr/>
              </p:nvSpPr>
              <p:spPr bwMode="auto">
                <a:xfrm>
                  <a:off x="4090" y="2521"/>
                  <a:ext cx="541" cy="831"/>
                </a:xfrm>
                <a:custGeom>
                  <a:avLst/>
                  <a:gdLst>
                    <a:gd name="T0" fmla="*/ 0 w 720"/>
                    <a:gd name="T1" fmla="*/ 626 h 1104"/>
                    <a:gd name="T2" fmla="*/ 244 w 720"/>
                    <a:gd name="T3" fmla="*/ 489 h 1104"/>
                    <a:gd name="T4" fmla="*/ 407 w 720"/>
                    <a:gd name="T5" fmla="*/ 0 h 1104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1104"/>
                    <a:gd name="T11" fmla="*/ 720 w 720"/>
                    <a:gd name="T12" fmla="*/ 1104 h 11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1104">
                      <a:moveTo>
                        <a:pt x="0" y="1104"/>
                      </a:moveTo>
                      <a:cubicBezTo>
                        <a:pt x="156" y="1076"/>
                        <a:pt x="312" y="1048"/>
                        <a:pt x="432" y="864"/>
                      </a:cubicBezTo>
                      <a:cubicBezTo>
                        <a:pt x="552" y="680"/>
                        <a:pt x="672" y="144"/>
                        <a:pt x="720" y="0"/>
                      </a:cubicBezTo>
                    </a:path>
                  </a:pathLst>
                </a:cu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55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080" y="3370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J</a:t>
                  </a:r>
                  <a:r>
                    <a:rPr kumimoji="1" lang="en-US" altLang="zh-CN" sz="24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s</a:t>
                  </a:r>
                  <a:endPara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546" name="Freeform 13"/>
              <p:cNvSpPr>
                <a:spLocks/>
              </p:cNvSpPr>
              <p:nvPr/>
            </p:nvSpPr>
            <p:spPr bwMode="auto">
              <a:xfrm>
                <a:off x="3571" y="3352"/>
                <a:ext cx="542" cy="72"/>
              </a:xfrm>
              <a:custGeom>
                <a:avLst/>
                <a:gdLst>
                  <a:gd name="T0" fmla="*/ 408 w 720"/>
                  <a:gd name="T1" fmla="*/ 0 h 112"/>
                  <a:gd name="T2" fmla="*/ 218 w 720"/>
                  <a:gd name="T3" fmla="*/ 40 h 112"/>
                  <a:gd name="T4" fmla="*/ 0 w 720"/>
                  <a:gd name="T5" fmla="*/ 40 h 112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112"/>
                  <a:gd name="T11" fmla="*/ 720 w 720"/>
                  <a:gd name="T12" fmla="*/ 112 h 1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112">
                    <a:moveTo>
                      <a:pt x="720" y="0"/>
                    </a:moveTo>
                    <a:cubicBezTo>
                      <a:pt x="612" y="40"/>
                      <a:pt x="504" y="80"/>
                      <a:pt x="384" y="96"/>
                    </a:cubicBezTo>
                    <a:cubicBezTo>
                      <a:pt x="264" y="112"/>
                      <a:pt x="64" y="96"/>
                      <a:pt x="0" y="96"/>
                    </a:cubicBezTo>
                  </a:path>
                </a:pathLst>
              </a:cu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547" name="Freeform 14"/>
              <p:cNvSpPr>
                <a:spLocks/>
              </p:cNvSpPr>
              <p:nvPr/>
            </p:nvSpPr>
            <p:spPr bwMode="auto">
              <a:xfrm>
                <a:off x="3367" y="3388"/>
                <a:ext cx="204" cy="404"/>
              </a:xfrm>
              <a:custGeom>
                <a:avLst/>
                <a:gdLst>
                  <a:gd name="T0" fmla="*/ 153 w 272"/>
                  <a:gd name="T1" fmla="*/ 22 h 537"/>
                  <a:gd name="T2" fmla="*/ 26 w 272"/>
                  <a:gd name="T3" fmla="*/ 47 h 537"/>
                  <a:gd name="T4" fmla="*/ 0 w 272"/>
                  <a:gd name="T5" fmla="*/ 304 h 537"/>
                  <a:gd name="T6" fmla="*/ 0 60000 65536"/>
                  <a:gd name="T7" fmla="*/ 0 60000 65536"/>
                  <a:gd name="T8" fmla="*/ 0 60000 65536"/>
                  <a:gd name="T9" fmla="*/ 0 w 272"/>
                  <a:gd name="T10" fmla="*/ 0 h 537"/>
                  <a:gd name="T11" fmla="*/ 272 w 272"/>
                  <a:gd name="T12" fmla="*/ 537 h 5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2" h="537">
                    <a:moveTo>
                      <a:pt x="272" y="38"/>
                    </a:moveTo>
                    <a:cubicBezTo>
                      <a:pt x="181" y="19"/>
                      <a:pt x="90" y="0"/>
                      <a:pt x="45" y="83"/>
                    </a:cubicBezTo>
                    <a:cubicBezTo>
                      <a:pt x="0" y="166"/>
                      <a:pt x="7" y="461"/>
                      <a:pt x="0" y="537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5543" name="Line 15"/>
            <p:cNvSpPr>
              <a:spLocks noChangeShapeType="1"/>
            </p:cNvSpPr>
            <p:nvPr/>
          </p:nvSpPr>
          <p:spPr bwMode="auto">
            <a:xfrm flipV="1">
              <a:off x="5383213" y="5321300"/>
              <a:ext cx="0" cy="325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68298" y="4764314"/>
            <a:ext cx="3124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雪崩击穿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隧道击穿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热击穿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824" y="3249492"/>
            <a:ext cx="5414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发生击穿时，电流的增大原因是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载流子数目的增多</a:t>
            </a:r>
            <a:r>
              <a:rPr lang="zh-CN" altLang="en-US" sz="2800" dirty="0"/>
              <a:t>，而不是迁移率的增大。</a:t>
            </a:r>
          </a:p>
        </p:txBody>
      </p:sp>
    </p:spTree>
    <p:extLst>
      <p:ext uri="{BB962C8B-B14F-4D97-AF65-F5344CB8AC3E}">
        <p14:creationId xmlns:p14="http://schemas.microsoft.com/office/powerpoint/2010/main" val="392567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70C23F-F899-4469-B714-66B4649AC241}" type="slidenum">
              <a:rPr lang="en-US" altLang="zh-CN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381000" y="914400"/>
            <a:ext cx="472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．雪崩击穿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34146" y="3016250"/>
            <a:ext cx="5715000" cy="1787525"/>
            <a:chOff x="1056" y="1178"/>
            <a:chExt cx="3600" cy="1126"/>
          </a:xfrm>
        </p:grpSpPr>
        <p:sp>
          <p:nvSpPr>
            <p:cNvPr id="66567" name="Line 4"/>
            <p:cNvSpPr>
              <a:spLocks noChangeShapeType="1"/>
            </p:cNvSpPr>
            <p:nvPr/>
          </p:nvSpPr>
          <p:spPr bwMode="auto">
            <a:xfrm>
              <a:off x="1632" y="1248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68" name="Line 5"/>
            <p:cNvSpPr>
              <a:spLocks noChangeShapeType="1"/>
            </p:cNvSpPr>
            <p:nvPr/>
          </p:nvSpPr>
          <p:spPr bwMode="auto">
            <a:xfrm>
              <a:off x="1632" y="12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69" name="Line 6"/>
            <p:cNvSpPr>
              <a:spLocks noChangeShapeType="1"/>
            </p:cNvSpPr>
            <p:nvPr/>
          </p:nvSpPr>
          <p:spPr bwMode="auto">
            <a:xfrm>
              <a:off x="1632" y="225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70" name="Line 7"/>
            <p:cNvSpPr>
              <a:spLocks noChangeShapeType="1"/>
            </p:cNvSpPr>
            <p:nvPr/>
          </p:nvSpPr>
          <p:spPr bwMode="auto">
            <a:xfrm>
              <a:off x="3888" y="12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71" name="Line 8"/>
            <p:cNvSpPr>
              <a:spLocks noChangeShapeType="1"/>
            </p:cNvSpPr>
            <p:nvPr/>
          </p:nvSpPr>
          <p:spPr bwMode="auto">
            <a:xfrm>
              <a:off x="2112" y="12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72" name="Line 9"/>
            <p:cNvSpPr>
              <a:spLocks noChangeShapeType="1"/>
            </p:cNvSpPr>
            <p:nvPr/>
          </p:nvSpPr>
          <p:spPr bwMode="auto">
            <a:xfrm>
              <a:off x="3408" y="12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73" name="AutoShape 10"/>
            <p:cNvSpPr>
              <a:spLocks noChangeArrowheads="1"/>
            </p:cNvSpPr>
            <p:nvPr/>
          </p:nvSpPr>
          <p:spPr bwMode="auto">
            <a:xfrm>
              <a:off x="2832" y="1296"/>
              <a:ext cx="96" cy="96"/>
            </a:xfrm>
            <a:prstGeom prst="flowChartConnec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574" name="Line 11"/>
            <p:cNvSpPr>
              <a:spLocks noChangeShapeType="1"/>
            </p:cNvSpPr>
            <p:nvPr/>
          </p:nvSpPr>
          <p:spPr bwMode="auto">
            <a:xfrm>
              <a:off x="2928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75" name="AutoShape 12"/>
            <p:cNvSpPr>
              <a:spLocks noChangeArrowheads="1"/>
            </p:cNvSpPr>
            <p:nvPr/>
          </p:nvSpPr>
          <p:spPr bwMode="auto">
            <a:xfrm>
              <a:off x="2208" y="1440"/>
              <a:ext cx="96" cy="96"/>
            </a:xfrm>
            <a:prstGeom prst="flowChartConnec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576" name="Line 13"/>
            <p:cNvSpPr>
              <a:spLocks noChangeShapeType="1"/>
            </p:cNvSpPr>
            <p:nvPr/>
          </p:nvSpPr>
          <p:spPr bwMode="auto">
            <a:xfrm>
              <a:off x="2304" y="14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77" name="Text Box 14"/>
            <p:cNvSpPr txBox="1">
              <a:spLocks noChangeArrowheads="1"/>
            </p:cNvSpPr>
            <p:nvPr/>
          </p:nvSpPr>
          <p:spPr bwMode="auto">
            <a:xfrm>
              <a:off x="2630" y="11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578" name="Text Box 15"/>
            <p:cNvSpPr txBox="1">
              <a:spLocks noChangeArrowheads="1"/>
            </p:cNvSpPr>
            <p:nvPr/>
          </p:nvSpPr>
          <p:spPr bwMode="auto">
            <a:xfrm>
              <a:off x="206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6579" name="AutoShape 16"/>
            <p:cNvSpPr>
              <a:spLocks noChangeArrowheads="1"/>
            </p:cNvSpPr>
            <p:nvPr/>
          </p:nvSpPr>
          <p:spPr bwMode="auto">
            <a:xfrm>
              <a:off x="2640" y="1488"/>
              <a:ext cx="48" cy="48"/>
            </a:xfrm>
            <a:prstGeom prst="flowChartConnec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580" name="AutoShape 17"/>
            <p:cNvSpPr>
              <a:spLocks noChangeArrowheads="1"/>
            </p:cNvSpPr>
            <p:nvPr/>
          </p:nvSpPr>
          <p:spPr bwMode="auto">
            <a:xfrm>
              <a:off x="2736" y="1440"/>
              <a:ext cx="48" cy="48"/>
            </a:xfrm>
            <a:prstGeom prst="flowChartConnec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581" name="AutoShape 18"/>
            <p:cNvSpPr>
              <a:spLocks noChangeArrowheads="1"/>
            </p:cNvSpPr>
            <p:nvPr/>
          </p:nvSpPr>
          <p:spPr bwMode="auto">
            <a:xfrm>
              <a:off x="2832" y="1392"/>
              <a:ext cx="48" cy="48"/>
            </a:xfrm>
            <a:prstGeom prst="flowChartConnec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582" name="AutoShape 19"/>
            <p:cNvSpPr>
              <a:spLocks noChangeArrowheads="1"/>
            </p:cNvSpPr>
            <p:nvPr/>
          </p:nvSpPr>
          <p:spPr bwMode="auto">
            <a:xfrm flipV="1">
              <a:off x="2640" y="1584"/>
              <a:ext cx="48" cy="48"/>
            </a:xfrm>
            <a:prstGeom prst="flowChartConnec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583" name="AutoShape 20"/>
            <p:cNvSpPr>
              <a:spLocks noChangeArrowheads="1"/>
            </p:cNvSpPr>
            <p:nvPr/>
          </p:nvSpPr>
          <p:spPr bwMode="auto">
            <a:xfrm>
              <a:off x="2736" y="1632"/>
              <a:ext cx="48" cy="48"/>
            </a:xfrm>
            <a:prstGeom prst="flowChartConnec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584" name="AutoShape 21"/>
            <p:cNvSpPr>
              <a:spLocks noChangeArrowheads="1"/>
            </p:cNvSpPr>
            <p:nvPr/>
          </p:nvSpPr>
          <p:spPr bwMode="auto">
            <a:xfrm>
              <a:off x="2832" y="1680"/>
              <a:ext cx="48" cy="48"/>
            </a:xfrm>
            <a:prstGeom prst="flowChartConnec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585" name="AutoShape 22"/>
            <p:cNvSpPr>
              <a:spLocks noChangeArrowheads="1"/>
            </p:cNvSpPr>
            <p:nvPr/>
          </p:nvSpPr>
          <p:spPr bwMode="auto">
            <a:xfrm>
              <a:off x="2592" y="1872"/>
              <a:ext cx="48" cy="48"/>
            </a:xfrm>
            <a:prstGeom prst="flowChartConnec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586" name="AutoShape 23"/>
            <p:cNvSpPr>
              <a:spLocks noChangeArrowheads="1"/>
            </p:cNvSpPr>
            <p:nvPr/>
          </p:nvSpPr>
          <p:spPr bwMode="auto">
            <a:xfrm>
              <a:off x="2688" y="1968"/>
              <a:ext cx="48" cy="48"/>
            </a:xfrm>
            <a:prstGeom prst="flowChartConnec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587" name="AutoShape 24"/>
            <p:cNvSpPr>
              <a:spLocks noChangeArrowheads="1"/>
            </p:cNvSpPr>
            <p:nvPr/>
          </p:nvSpPr>
          <p:spPr bwMode="auto">
            <a:xfrm>
              <a:off x="2784" y="2064"/>
              <a:ext cx="48" cy="48"/>
            </a:xfrm>
            <a:prstGeom prst="flowChartConnec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588" name="AutoShape 25"/>
            <p:cNvSpPr>
              <a:spLocks noChangeArrowheads="1"/>
            </p:cNvSpPr>
            <p:nvPr/>
          </p:nvSpPr>
          <p:spPr bwMode="auto">
            <a:xfrm>
              <a:off x="3072" y="1728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589" name="Line 26"/>
            <p:cNvSpPr>
              <a:spLocks noChangeShapeType="1"/>
            </p:cNvSpPr>
            <p:nvPr/>
          </p:nvSpPr>
          <p:spPr bwMode="auto">
            <a:xfrm flipH="1">
              <a:off x="268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90" name="Text Box 27"/>
            <p:cNvSpPr txBox="1">
              <a:spLocks noChangeArrowheads="1"/>
            </p:cNvSpPr>
            <p:nvPr/>
          </p:nvSpPr>
          <p:spPr bwMode="auto">
            <a:xfrm>
              <a:off x="3120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591" name="Text Box 28"/>
            <p:cNvSpPr txBox="1">
              <a:spLocks noChangeArrowheads="1"/>
            </p:cNvSpPr>
            <p:nvPr/>
          </p:nvSpPr>
          <p:spPr bwMode="auto">
            <a:xfrm>
              <a:off x="2352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592" name="Line 29"/>
            <p:cNvSpPr>
              <a:spLocks noChangeShapeType="1"/>
            </p:cNvSpPr>
            <p:nvPr/>
          </p:nvSpPr>
          <p:spPr bwMode="auto">
            <a:xfrm flipH="1" flipV="1">
              <a:off x="2112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93" name="AutoShape 30"/>
            <p:cNvSpPr>
              <a:spLocks noChangeArrowheads="1"/>
            </p:cNvSpPr>
            <p:nvPr/>
          </p:nvSpPr>
          <p:spPr bwMode="auto">
            <a:xfrm>
              <a:off x="2448" y="1824"/>
              <a:ext cx="96" cy="96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594" name="AutoShape 31"/>
            <p:cNvSpPr>
              <a:spLocks noChangeArrowheads="1"/>
            </p:cNvSpPr>
            <p:nvPr/>
          </p:nvSpPr>
          <p:spPr bwMode="auto">
            <a:xfrm>
              <a:off x="3168" y="2016"/>
              <a:ext cx="96" cy="96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595" name="Text Box 32"/>
            <p:cNvSpPr txBox="1">
              <a:spLocks noChangeArrowheads="1"/>
            </p:cNvSpPr>
            <p:nvPr/>
          </p:nvSpPr>
          <p:spPr bwMode="auto">
            <a:xfrm>
              <a:off x="3216" y="18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6596" name="Line 33"/>
            <p:cNvSpPr>
              <a:spLocks noChangeShapeType="1"/>
            </p:cNvSpPr>
            <p:nvPr/>
          </p:nvSpPr>
          <p:spPr bwMode="auto">
            <a:xfrm flipH="1" flipV="1">
              <a:off x="2832" y="20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97" name="Text Box 34"/>
            <p:cNvSpPr txBox="1">
              <a:spLocks noChangeArrowheads="1"/>
            </p:cNvSpPr>
            <p:nvPr/>
          </p:nvSpPr>
          <p:spPr bwMode="auto">
            <a:xfrm>
              <a:off x="2160" y="20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598" name="AutoShape 35"/>
            <p:cNvSpPr>
              <a:spLocks noChangeArrowheads="1"/>
            </p:cNvSpPr>
            <p:nvPr/>
          </p:nvSpPr>
          <p:spPr bwMode="auto">
            <a:xfrm>
              <a:off x="2352" y="2112"/>
              <a:ext cx="96" cy="96"/>
            </a:xfrm>
            <a:prstGeom prst="flowChartConnec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599" name="Line 36"/>
            <p:cNvSpPr>
              <a:spLocks noChangeShapeType="1"/>
            </p:cNvSpPr>
            <p:nvPr/>
          </p:nvSpPr>
          <p:spPr bwMode="auto">
            <a:xfrm>
              <a:off x="2448" y="21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600" name="Text Box 37"/>
            <p:cNvSpPr txBox="1">
              <a:spLocks noChangeArrowheads="1"/>
            </p:cNvSpPr>
            <p:nvPr/>
          </p:nvSpPr>
          <p:spPr bwMode="auto">
            <a:xfrm>
              <a:off x="1670" y="165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01" name="Text Box 38"/>
            <p:cNvSpPr txBox="1">
              <a:spLocks noChangeArrowheads="1"/>
            </p:cNvSpPr>
            <p:nvPr/>
          </p:nvSpPr>
          <p:spPr bwMode="auto">
            <a:xfrm>
              <a:off x="3494" y="170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02" name="Line 39"/>
            <p:cNvSpPr>
              <a:spLocks noChangeShapeType="1"/>
            </p:cNvSpPr>
            <p:nvPr/>
          </p:nvSpPr>
          <p:spPr bwMode="auto">
            <a:xfrm flipH="1">
              <a:off x="1056" y="18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603" name="Line 40"/>
            <p:cNvSpPr>
              <a:spLocks noChangeShapeType="1"/>
            </p:cNvSpPr>
            <p:nvPr/>
          </p:nvSpPr>
          <p:spPr bwMode="auto">
            <a:xfrm>
              <a:off x="1152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604" name="Line 41"/>
            <p:cNvSpPr>
              <a:spLocks noChangeShapeType="1"/>
            </p:cNvSpPr>
            <p:nvPr/>
          </p:nvSpPr>
          <p:spPr bwMode="auto">
            <a:xfrm>
              <a:off x="3888" y="187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605" name="Text Box 42"/>
            <p:cNvSpPr txBox="1">
              <a:spLocks noChangeArrowheads="1"/>
            </p:cNvSpPr>
            <p:nvPr/>
          </p:nvSpPr>
          <p:spPr bwMode="auto">
            <a:xfrm>
              <a:off x="4070" y="161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571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99687" y="3006725"/>
            <a:ext cx="2590800" cy="16764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倍增效应</a:t>
            </a: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与电场有关</a:t>
            </a: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势垒区宽度</a:t>
            </a: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28575" y="1873250"/>
            <a:ext cx="9115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</a:rPr>
              <a:t>雪崩击穿：反偏时，由于倍增效应，势垒区单位时间内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</a:rPr>
              <a:t>产生大量载流子，使得反向电流迅速增大发生</a:t>
            </a:r>
            <a:r>
              <a:rPr lang="en-US" altLang="zh-CN" sz="2800">
                <a:solidFill>
                  <a:srgbClr val="000000"/>
                </a:solidFill>
              </a:rPr>
              <a:t>pn</a:t>
            </a:r>
            <a:r>
              <a:rPr lang="zh-CN" altLang="en-US" sz="2800">
                <a:solidFill>
                  <a:srgbClr val="000000"/>
                </a:solidFill>
              </a:rPr>
              <a:t>结的击穿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381000" y="5022850"/>
            <a:ext cx="8568146" cy="175432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载流子的倍增效应</a:t>
            </a:r>
            <a:r>
              <a:rPr lang="zh-CN" altLang="en-US" sz="2400" dirty="0">
                <a:solidFill>
                  <a:prstClr val="black"/>
                </a:solidFill>
              </a:rPr>
              <a:t>：载流子在势垒区不断发生碰撞电离，使载流子大量增加的现象。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</a:rPr>
              <a:t>如果势垒区很薄，即使电场很强，载流子在势垒区中加速达不到产生雪崩倍增效应所必需的能量，就不能产生雪崩击穿。</a:t>
            </a:r>
          </a:p>
        </p:txBody>
      </p:sp>
    </p:spTree>
    <p:extLst>
      <p:ext uri="{BB962C8B-B14F-4D97-AF65-F5344CB8AC3E}">
        <p14:creationId xmlns:p14="http://schemas.microsoft.com/office/powerpoint/2010/main" val="310657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1ED-6C80-43A2-A2AE-91F5E4EE9D58}" type="slidenum">
              <a:rPr lang="en-US" altLang="zh-CN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/>
              <a:t>2</a:t>
            </a:r>
            <a:r>
              <a:rPr kumimoji="1" lang="zh-CN" altLang="en-US" b="1"/>
              <a:t>．隧道击穿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4648200"/>
                <a:ext cx="8229600" cy="2092325"/>
              </a:xfrm>
            </p:spPr>
            <p:txBody>
              <a:bodyPr/>
              <a:lstStyle/>
              <a:p>
                <a:r>
                  <a:rPr lang="zh-CN" altLang="en-US" sz="2800" dirty="0"/>
                  <a:t>当内建电场为</a:t>
                </a:r>
                <a:r>
                  <a:rPr lang="en-US" altLang="zh-CN" sz="2800" dirty="0"/>
                  <a:t>E</a:t>
                </a:r>
                <a:r>
                  <a:rPr lang="zh-CN" altLang="en-US" sz="2800" dirty="0"/>
                  <a:t>时，价带电子得到附加势能 </a:t>
                </a:r>
                <a:r>
                  <a:rPr lang="en-US" altLang="zh-CN" sz="2800" i="1" dirty="0" err="1"/>
                  <a:t>qEx</a:t>
                </a:r>
                <a:endParaRPr lang="en-US" altLang="zh-CN" sz="2800" i="1" dirty="0"/>
              </a:p>
              <a:p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𝑞𝐸𝑥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</a:rPr>
                      <m:t>𝐸𝑔</m:t>
                    </m:r>
                  </m:oMath>
                </a14:m>
                <a:r>
                  <a:rPr lang="zh-CN" altLang="en-US" sz="2800" dirty="0"/>
                  <a:t>时，电子可由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点过渡到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点</a:t>
                </a:r>
                <a:endParaRPr lang="en-US" altLang="zh-CN" sz="2800" dirty="0"/>
              </a:p>
              <a:p>
                <a:r>
                  <a:rPr lang="en-US" altLang="zh-CN" sz="2800" dirty="0"/>
                  <a:t>A</a:t>
                </a:r>
                <a:r>
                  <a:rPr lang="zh-CN" altLang="en-US" sz="2800" dirty="0"/>
                  <a:t>点和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点的电势能相等：</a:t>
                </a:r>
              </a:p>
              <a:p>
                <a:r>
                  <a:rPr lang="zh-CN" altLang="en-US" sz="2800" dirty="0"/>
                  <a:t>内建电场越大，则</a:t>
                </a:r>
                <a:r>
                  <a:rPr kumimoji="1" lang="en-US" altLang="en-US" sz="2800" b="1" dirty="0"/>
                  <a:t>△</a:t>
                </a:r>
                <a:r>
                  <a:rPr kumimoji="1" lang="en-US" altLang="zh-CN" sz="2800" b="1" i="1" dirty="0"/>
                  <a:t>x</a:t>
                </a:r>
                <a:r>
                  <a:rPr kumimoji="1" lang="zh-CN" altLang="en-US" sz="2800" b="1" dirty="0"/>
                  <a:t>越小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4648200"/>
                <a:ext cx="8229600" cy="2092325"/>
              </a:xfrm>
              <a:blipFill rotWithShape="0">
                <a:blip r:embed="rId3"/>
                <a:stretch>
                  <a:fillRect l="-667" t="-4082" b="-6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367323" y="2283370"/>
            <a:ext cx="410559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隧道击穿</a:t>
            </a:r>
            <a:r>
              <a:rPr lang="zh-CN" altLang="en-US" sz="2800" dirty="0">
                <a:solidFill>
                  <a:srgbClr val="000000"/>
                </a:solidFill>
              </a:rPr>
              <a:t>：大量的电子从价带穿过禁带进入导带引起的击穿</a:t>
            </a:r>
          </a:p>
        </p:txBody>
      </p:sp>
      <p:graphicFrame>
        <p:nvGraphicFramePr>
          <p:cNvPr id="2357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193076"/>
              </p:ext>
            </p:extLst>
          </p:nvPr>
        </p:nvGraphicFramePr>
        <p:xfrm>
          <a:off x="4762500" y="5619750"/>
          <a:ext cx="17907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2" name="公式" r:id="rId4" imgW="685800" imgH="241200" progId="Equation.3">
                  <p:embed/>
                </p:oleObj>
              </mc:Choice>
              <mc:Fallback>
                <p:oleObj name="公式" r:id="rId4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5619750"/>
                        <a:ext cx="17907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063625" y="1844675"/>
            <a:ext cx="2752725" cy="2228850"/>
            <a:chOff x="-919163" y="2886075"/>
            <a:chExt cx="2752725" cy="2228850"/>
          </a:xfrm>
        </p:grpSpPr>
        <p:pic>
          <p:nvPicPr>
            <p:cNvPr id="28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9163" y="2886075"/>
              <a:ext cx="2752725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6" name="Rectangle 24"/>
            <p:cNvSpPr>
              <a:spLocks noChangeArrowheads="1"/>
            </p:cNvSpPr>
            <p:nvPr/>
          </p:nvSpPr>
          <p:spPr bwMode="auto">
            <a:xfrm>
              <a:off x="-174625" y="3779043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dirty="0">
                  <a:solidFill>
                    <a:srgbClr val="000000"/>
                  </a:solidFill>
                </a:rPr>
                <a:t>A</a:t>
              </a:r>
              <a:endParaRPr kumimoji="1" lang="en-US" altLang="zh-CN" b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760413" y="3708332"/>
              <a:ext cx="336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dirty="0">
                  <a:solidFill>
                    <a:srgbClr val="000000"/>
                  </a:solidFill>
                </a:rPr>
                <a:t>B</a:t>
              </a:r>
              <a:endParaRPr kumimoji="1" lang="en-US" altLang="zh-CN" b="1" baseline="-25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16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隧道击穿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隧道概率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417763" y="2654300"/>
          <a:ext cx="46688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10" name="公式" r:id="rId3" imgW="1536480" imgH="304560" progId="Equation.3">
                  <p:embed/>
                </p:oleObj>
              </mc:Choice>
              <mc:Fallback>
                <p:oleObj name="公式" r:id="rId3" imgW="1536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2654300"/>
                        <a:ext cx="46688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514600" y="4402138"/>
          <a:ext cx="34290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11" name="公式" r:id="rId5" imgW="1485720" imgH="304560" progId="Equation.3">
                  <p:embed/>
                </p:oleObj>
              </mc:Choice>
              <mc:Fallback>
                <p:oleObj name="公式" r:id="rId5" imgW="1485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02138"/>
                        <a:ext cx="34290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12725" y="6096000"/>
            <a:ext cx="8718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势垒区中电场越大或隧道长度越小，电子穿过隧道的概率越大。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5562600" y="3200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022850" y="3749675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点的势垒高度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 flipV="1">
            <a:off x="6096000" y="2514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607050" y="21193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电子能量</a:t>
            </a: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381000" y="4114800"/>
          <a:ext cx="1905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12" name="公式" r:id="rId7" imgW="812520" imgH="736560" progId="Equation.3">
                  <p:embed/>
                </p:oleObj>
              </mc:Choice>
              <mc:Fallback>
                <p:oleObj name="公式" r:id="rId7" imgW="8125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4800"/>
                        <a:ext cx="19050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2546350" y="4846638"/>
          <a:ext cx="38544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13" name="公式" r:id="rId9" imgW="1485720" imgH="393480" progId="Equation.3">
                  <p:embed/>
                </p:oleObj>
              </mc:Choice>
              <mc:Fallback>
                <p:oleObj name="公式" r:id="rId9" imgW="1485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4846638"/>
                        <a:ext cx="385445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7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3" grpId="0" animBg="1"/>
      <p:bldP spid="24584" grpId="0"/>
      <p:bldP spid="24585" grpId="0" animBg="1"/>
      <p:bldP spid="245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E14C1A-32C0-4557-99B2-028CE1783752}" type="slidenum">
              <a:rPr lang="en-US" altLang="zh-CN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6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隧道长度与势垒高度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89475"/>
            <a:ext cx="8229600" cy="1863725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       </a:t>
            </a:r>
            <a:r>
              <a:rPr lang="zh-CN" altLang="en-US" sz="2800" dirty="0"/>
              <a:t>越大，隧道概率越大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杂质浓度低</a:t>
            </a:r>
            <a:r>
              <a:rPr lang="zh-CN" altLang="en-US" sz="2800" dirty="0"/>
              <a:t>时：加大反偏压，则引起隧道长度增加，有利于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雪崩击穿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杂质浓度高</a:t>
            </a:r>
            <a:r>
              <a:rPr lang="zh-CN" altLang="en-US" sz="2800" dirty="0"/>
              <a:t>时：低反偏压下发生隧道击穿。重掺杂下以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隧道击穿</a:t>
            </a:r>
            <a:r>
              <a:rPr lang="zh-CN" altLang="en-US" sz="2800" dirty="0"/>
              <a:t>为主</a:t>
            </a:r>
          </a:p>
          <a:p>
            <a:pPr eaLnBrk="1" hangingPunct="1"/>
            <a:endParaRPr lang="en-US" altLang="zh-CN" sz="2800" dirty="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09600" y="2106613"/>
          <a:ext cx="19494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7" name="公式" r:id="rId3" imgW="1002865" imgH="457002" progId="Equation.3">
                  <p:embed/>
                </p:oleObj>
              </mc:Choice>
              <mc:Fallback>
                <p:oleObj name="公式" r:id="rId3" imgW="1002865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06613"/>
                        <a:ext cx="19494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584800"/>
              </p:ext>
            </p:extLst>
          </p:nvPr>
        </p:nvGraphicFramePr>
        <p:xfrm>
          <a:off x="971550" y="4625864"/>
          <a:ext cx="685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8" name="公式" r:id="rId5" imgW="304536" imgH="215713" progId="Equation.3">
                  <p:embed/>
                </p:oleObj>
              </mc:Choice>
              <mc:Fallback>
                <p:oleObj name="公式" r:id="rId5" imgW="304536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25864"/>
                        <a:ext cx="685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533400" y="3435350"/>
          <a:ext cx="42481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9" name="公式" r:id="rId7" imgW="2247900" imgH="520700" progId="Equation.3">
                  <p:embed/>
                </p:oleObj>
              </mc:Choice>
              <mc:Fallback>
                <p:oleObj name="公式" r:id="rId7" imgW="22479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35350"/>
                        <a:ext cx="42481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667000" y="2057400"/>
          <a:ext cx="21336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0" name="公式" r:id="rId9" imgW="1028700" imgH="508000" progId="Equation.3">
                  <p:embed/>
                </p:oleObj>
              </mc:Choice>
              <mc:Fallback>
                <p:oleObj name="公式" r:id="rId9" imgW="1028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21336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18835"/>
              </p:ext>
            </p:extLst>
          </p:nvPr>
        </p:nvGraphicFramePr>
        <p:xfrm>
          <a:off x="5392737" y="3194162"/>
          <a:ext cx="2778125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1" name="公式" r:id="rId11" imgW="1257300" imgH="685800" progId="Equation.3">
                  <p:embed/>
                </p:oleObj>
              </mc:Choice>
              <mc:Fallback>
                <p:oleObj name="公式" r:id="rId11" imgW="12573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7" y="3194162"/>
                        <a:ext cx="2778125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156098" y="1235187"/>
            <a:ext cx="2347368" cy="1824037"/>
            <a:chOff x="-919163" y="2886075"/>
            <a:chExt cx="2752725" cy="2228850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9163" y="2886075"/>
              <a:ext cx="2752725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-174625" y="3779043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dirty="0">
                  <a:solidFill>
                    <a:srgbClr val="000000"/>
                  </a:solidFill>
                </a:rPr>
                <a:t>A</a:t>
              </a:r>
              <a:endParaRPr kumimoji="1" lang="en-US" altLang="zh-CN" b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25"/>
            <p:cNvSpPr>
              <a:spLocks noChangeArrowheads="1"/>
            </p:cNvSpPr>
            <p:nvPr/>
          </p:nvSpPr>
          <p:spPr bwMode="auto">
            <a:xfrm>
              <a:off x="760413" y="3708332"/>
              <a:ext cx="336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dirty="0">
                  <a:solidFill>
                    <a:srgbClr val="000000"/>
                  </a:solidFill>
                </a:rPr>
                <a:t>B</a:t>
              </a:r>
              <a:endParaRPr kumimoji="1" lang="en-US" altLang="zh-CN" b="1" baseline="-25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4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981B19-2799-4C35-A013-5148310B2885}" type="slidenum">
              <a:rPr lang="en-US" altLang="zh-CN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隧道击穿与雪崩击穿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掺杂浓度</a:t>
            </a:r>
            <a:r>
              <a:rPr lang="zh-CN" altLang="en-US" dirty="0"/>
              <a:t>对两种击穿机理的影响不同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隧道击穿：重掺杂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雪崩击穿：低掺杂浓度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外界作用</a:t>
            </a:r>
            <a:r>
              <a:rPr lang="zh-CN" altLang="en-US" dirty="0"/>
              <a:t>对两种击穿机理的影响不同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雪崩击穿：光照、快速离子轰击等都引起倍增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隧道击穿：受外界作用影响不大</a:t>
            </a:r>
          </a:p>
        </p:txBody>
      </p:sp>
    </p:spTree>
    <p:extLst>
      <p:ext uri="{BB962C8B-B14F-4D97-AF65-F5344CB8AC3E}">
        <p14:creationId xmlns:p14="http://schemas.microsoft.com/office/powerpoint/2010/main" val="277223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/>
                </a:solidFill>
              </a:rPr>
              <a:t>微分电容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D2B1-8FA7-40D3-AD53-F4B940B2D3F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93915" y="2955725"/>
            <a:ext cx="761188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000000"/>
                </a:solidFill>
              </a:rPr>
              <a:t>pn</a:t>
            </a:r>
            <a:r>
              <a:rPr lang="zh-CN" altLang="en-US" sz="2400" dirty="0">
                <a:solidFill>
                  <a:srgbClr val="000000"/>
                </a:solidFill>
              </a:rPr>
              <a:t>结在固定直流偏压</a:t>
            </a:r>
            <a:r>
              <a:rPr lang="en-US" altLang="zh-CN" sz="2400" dirty="0">
                <a:solidFill>
                  <a:srgbClr val="000000"/>
                </a:solidFill>
              </a:rPr>
              <a:t>V</a:t>
            </a:r>
            <a:r>
              <a:rPr lang="zh-CN" altLang="en-US" sz="2400" dirty="0">
                <a:solidFill>
                  <a:srgbClr val="000000"/>
                </a:solidFill>
              </a:rPr>
              <a:t>作用下，叠加一个微小的电压</a:t>
            </a:r>
            <a:r>
              <a:rPr lang="en-US" altLang="zh-CN" sz="2400" dirty="0" err="1">
                <a:solidFill>
                  <a:srgbClr val="000000"/>
                </a:solidFill>
              </a:rPr>
              <a:t>dV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93915" y="3712070"/>
            <a:ext cx="6399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</a:rPr>
              <a:t>引起电荷变化</a:t>
            </a:r>
            <a:r>
              <a:rPr lang="en-US" altLang="zh-CN" sz="2400" dirty="0" err="1">
                <a:solidFill>
                  <a:srgbClr val="000000"/>
                </a:solidFill>
              </a:rPr>
              <a:t>dQ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该直流偏压下的微分电容为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/>
          </p:nvPr>
        </p:nvGraphicFramePr>
        <p:xfrm>
          <a:off x="3747451" y="4351745"/>
          <a:ext cx="1085805" cy="82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7" name="Equation" r:id="rId4" imgW="520474" imgH="393529" progId="Equation.3">
                  <p:embed/>
                </p:oleObj>
              </mc:Choice>
              <mc:Fallback>
                <p:oleObj name="Equation" r:id="rId4" imgW="52047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451" y="4351745"/>
                        <a:ext cx="1085805" cy="821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3915" y="2070496"/>
            <a:ext cx="871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FF"/>
                </a:solidFill>
              </a:rPr>
              <a:t>势垒电容和扩散电容均随外加偏压的变化而变化，均为</a:t>
            </a:r>
            <a:r>
              <a:rPr lang="zh-CN" altLang="en-US" sz="2400" dirty="0">
                <a:solidFill>
                  <a:srgbClr val="FF3300"/>
                </a:solidFill>
              </a:rPr>
              <a:t>可变电容</a:t>
            </a:r>
          </a:p>
        </p:txBody>
      </p:sp>
    </p:spTree>
    <p:extLst>
      <p:ext uri="{BB962C8B-B14F-4D97-AF65-F5344CB8AC3E}">
        <p14:creationId xmlns:p14="http://schemas.microsoft.com/office/powerpoint/2010/main" val="90685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9" grpId="0" autoUpdateAnimBg="0"/>
      <p:bldP spid="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435428" y="1803736"/>
            <a:ext cx="85104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prstClr val="black"/>
                </a:solidFill>
              </a:rPr>
              <a:t>pn</a:t>
            </a:r>
            <a:r>
              <a:rPr lang="zh-CN" altLang="en-US" sz="2400" dirty="0">
                <a:solidFill>
                  <a:prstClr val="black"/>
                </a:solidFill>
              </a:rPr>
              <a:t>结施加反向电压时，反向电流引起热损耗；反向电压越大，热损耗也越大。如果</a:t>
            </a:r>
            <a:r>
              <a:rPr lang="zh-CN" altLang="en-US" sz="2400" dirty="0">
                <a:solidFill>
                  <a:srgbClr val="FF3300"/>
                </a:solidFill>
              </a:rPr>
              <a:t>散热不畅，会引起结温升高。</a:t>
            </a:r>
          </a:p>
        </p:txBody>
      </p:sp>
      <p:graphicFrame>
        <p:nvGraphicFramePr>
          <p:cNvPr id="385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359633"/>
              </p:ext>
            </p:extLst>
          </p:nvPr>
        </p:nvGraphicFramePr>
        <p:xfrm>
          <a:off x="435428" y="2700012"/>
          <a:ext cx="2873829" cy="829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1" name="公式" r:id="rId3" imgW="1625600" imgH="469900" progId="Equation.3">
                  <p:embed/>
                </p:oleObj>
              </mc:Choice>
              <mc:Fallback>
                <p:oleObj name="公式" r:id="rId3" imgW="1625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28" y="2700012"/>
                        <a:ext cx="2873829" cy="829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002378"/>
              </p:ext>
            </p:extLst>
          </p:nvPr>
        </p:nvGraphicFramePr>
        <p:xfrm>
          <a:off x="3596477" y="2700012"/>
          <a:ext cx="1239119" cy="928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2" name="Equation" r:id="rId5" imgW="609600" imgH="457200" progId="Equation.DSMT4">
                  <p:embed/>
                </p:oleObj>
              </mc:Choice>
              <mc:Fallback>
                <p:oleObj name="Equation" r:id="rId5" imgW="609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477" y="2700012"/>
                        <a:ext cx="1239119" cy="928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1" name="Rectangle 7"/>
          <p:cNvSpPr>
            <a:spLocks noChangeArrowheads="1"/>
          </p:cNvSpPr>
          <p:nvPr/>
        </p:nvSpPr>
        <p:spPr bwMode="auto">
          <a:xfrm>
            <a:off x="319550" y="3814754"/>
            <a:ext cx="7837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反向电流随温度升高按指数规律增大，上升速度非常快。</a:t>
            </a:r>
            <a:endParaRPr lang="zh-CN" altLang="en-US" sz="2000" dirty="0"/>
          </a:p>
        </p:txBody>
      </p:sp>
      <p:sp>
        <p:nvSpPr>
          <p:cNvPr id="385032" name="Rectangle 8"/>
          <p:cNvSpPr>
            <a:spLocks noChangeArrowheads="1"/>
          </p:cNvSpPr>
          <p:nvPr/>
        </p:nvSpPr>
        <p:spPr bwMode="auto">
          <a:xfrm>
            <a:off x="319550" y="4480321"/>
            <a:ext cx="8648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FF"/>
                </a:solidFill>
              </a:rPr>
              <a:t>结温升高，</a:t>
            </a:r>
            <a:r>
              <a:rPr lang="en-US" altLang="zh-CN" sz="2400" dirty="0">
                <a:solidFill>
                  <a:srgbClr val="3333FF"/>
                </a:solidFill>
              </a:rPr>
              <a:t>J</a:t>
            </a:r>
            <a:r>
              <a:rPr lang="en-US" altLang="zh-CN" sz="2400" baseline="-25000" dirty="0">
                <a:solidFill>
                  <a:srgbClr val="3333FF"/>
                </a:solidFill>
              </a:rPr>
              <a:t>S</a:t>
            </a:r>
            <a:r>
              <a:rPr lang="zh-CN" altLang="en-US" sz="2400" dirty="0">
                <a:solidFill>
                  <a:srgbClr val="3333FF"/>
                </a:solidFill>
              </a:rPr>
              <a:t>升高，热能迅速增大，使结温进一步升高，反向电流密度进一步增大。</a:t>
            </a:r>
            <a:r>
              <a:rPr lang="zh-CN" altLang="en-US" sz="2400" dirty="0">
                <a:solidFill>
                  <a:srgbClr val="FF3300"/>
                </a:solidFill>
              </a:rPr>
              <a:t>循环往复，</a:t>
            </a:r>
            <a:r>
              <a:rPr lang="en-US" altLang="zh-CN" sz="2400" dirty="0" err="1">
                <a:solidFill>
                  <a:srgbClr val="FF3300"/>
                </a:solidFill>
              </a:rPr>
              <a:t>Js</a:t>
            </a:r>
            <a:r>
              <a:rPr lang="zh-CN" altLang="en-US" sz="2400" dirty="0">
                <a:solidFill>
                  <a:srgbClr val="FF3300"/>
                </a:solidFill>
              </a:rPr>
              <a:t>无限增大，发生击穿。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E01-32C3-44E9-83F8-4CC6BBF78F02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10754" y="804474"/>
            <a:ext cx="27238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000000"/>
                </a:solidFill>
                <a:cs typeface="+mj-cs"/>
              </a:rPr>
              <a:t>3</a:t>
            </a:r>
            <a:r>
              <a:rPr lang="zh-CN" altLang="en-US" sz="4400" dirty="0">
                <a:solidFill>
                  <a:srgbClr val="000000"/>
                </a:solidFill>
                <a:cs typeface="+mj-cs"/>
              </a:rPr>
              <a:t>、热击穿</a:t>
            </a:r>
            <a:endParaRPr lang="zh-CN" alt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25937" y="5770637"/>
            <a:ext cx="8270875" cy="5191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热击穿容易发生的条件是：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Eg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小，散热不好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561657"/>
              </p:ext>
            </p:extLst>
          </p:nvPr>
        </p:nvGraphicFramePr>
        <p:xfrm>
          <a:off x="5216305" y="2598607"/>
          <a:ext cx="22288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3" name="公式" r:id="rId7" imgW="952087" imgH="380835" progId="Equation.3">
                  <p:embed/>
                </p:oleObj>
              </mc:Choice>
              <mc:Fallback>
                <p:oleObj name="公式" r:id="rId7" imgW="952087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305" y="2598607"/>
                        <a:ext cx="22288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41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1" grpId="0"/>
      <p:bldP spid="385032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不要求记忆公式；</a:t>
            </a:r>
            <a:endParaRPr lang="en-US" altLang="zh-CN" sz="2800" dirty="0"/>
          </a:p>
          <a:p>
            <a:r>
              <a:rPr lang="zh-CN" altLang="en-US" sz="2800" dirty="0"/>
              <a:t>着重强调对</a:t>
            </a:r>
            <a:r>
              <a:rPr lang="en-US" altLang="zh-CN" sz="2800" dirty="0" err="1"/>
              <a:t>pn</a:t>
            </a:r>
            <a:r>
              <a:rPr lang="zh-CN" altLang="en-US" sz="2800" dirty="0"/>
              <a:t>结的载流子的运动、电荷分布、</a:t>
            </a:r>
            <a:r>
              <a:rPr lang="en-US" altLang="zh-CN" sz="2800" dirty="0" err="1"/>
              <a:t>pn</a:t>
            </a:r>
            <a:r>
              <a:rPr lang="zh-CN" altLang="en-US" sz="2800" dirty="0"/>
              <a:t>结的性质等的理解和掌握；</a:t>
            </a:r>
            <a:endParaRPr lang="en-US" altLang="zh-CN" sz="2800" dirty="0"/>
          </a:p>
          <a:p>
            <a:r>
              <a:rPr lang="zh-CN" altLang="en-US" sz="2800" dirty="0"/>
              <a:t>掌握处理问题的方法：求解理想</a:t>
            </a:r>
            <a:r>
              <a:rPr lang="en-US" altLang="zh-CN" sz="2800" dirty="0" err="1"/>
              <a:t>pn</a:t>
            </a:r>
            <a:r>
              <a:rPr lang="zh-CN" altLang="en-US" sz="2800" dirty="0"/>
              <a:t>结的</a:t>
            </a:r>
            <a:r>
              <a:rPr lang="en-US" altLang="zh-CN" sz="2800" dirty="0"/>
              <a:t>J-V</a:t>
            </a:r>
            <a:r>
              <a:rPr lang="zh-CN" altLang="en-US" sz="2800" dirty="0"/>
              <a:t>曲线的思路等。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757F-004E-439C-8A2C-D8DE6FB4F1C6}" type="slidenum">
              <a:rPr lang="en-US" altLang="zh-CN" smtClean="0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01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>
            <a:extLst>
              <a:ext uri="{FF2B5EF4-FFF2-40B4-BE49-F238E27FC236}">
                <a16:creationId xmlns:a16="http://schemas.microsoft.com/office/drawing/2014/main" id="{229E1372-5656-410C-9116-96A823A11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789565"/>
            <a:ext cx="79168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latin typeface="Arial" panose="020B0604020202020204" pitchFamily="34" charset="0"/>
              </a:rPr>
              <a:t>7.</a:t>
            </a:r>
            <a:r>
              <a:rPr lang="zh-CN" altLang="en-US" b="0" dirty="0">
                <a:latin typeface="Arial" panose="020B0604020202020204" pitchFamily="34" charset="0"/>
              </a:rPr>
              <a:t>计算温度从</a:t>
            </a:r>
            <a:r>
              <a:rPr lang="en-US" altLang="zh-CN" b="0" dirty="0">
                <a:latin typeface="Arial" panose="020B0604020202020204" pitchFamily="34" charset="0"/>
              </a:rPr>
              <a:t>300K</a:t>
            </a:r>
            <a:r>
              <a:rPr lang="zh-CN" altLang="en-US" b="0" dirty="0">
                <a:latin typeface="Arial" panose="020B0604020202020204" pitchFamily="34" charset="0"/>
              </a:rPr>
              <a:t>增加到</a:t>
            </a:r>
            <a:r>
              <a:rPr lang="en-US" altLang="zh-CN" b="0" dirty="0">
                <a:latin typeface="Arial" panose="020B0604020202020204" pitchFamily="34" charset="0"/>
              </a:rPr>
              <a:t>400K</a:t>
            </a:r>
            <a:r>
              <a:rPr lang="zh-CN" altLang="en-US" b="0" dirty="0">
                <a:latin typeface="Arial" panose="020B0604020202020204" pitchFamily="34" charset="0"/>
              </a:rPr>
              <a:t>时，</a:t>
            </a:r>
            <a:r>
              <a:rPr lang="en-US" altLang="zh-CN" b="0" dirty="0">
                <a:latin typeface="Arial" panose="020B0604020202020204" pitchFamily="34" charset="0"/>
              </a:rPr>
              <a:t>Si p-n</a:t>
            </a:r>
            <a:r>
              <a:rPr lang="zh-CN" altLang="en-US" b="0" dirty="0">
                <a:latin typeface="Arial" panose="020B0604020202020204" pitchFamily="34" charset="0"/>
              </a:rPr>
              <a:t>结反向电流增加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latin typeface="Arial" panose="020B0604020202020204" pitchFamily="34" charset="0"/>
              </a:rPr>
              <a:t>的倍数。 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D360C7FA-6726-46AA-8E00-D0008A76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1843665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latin typeface="Arial" panose="020B0604020202020204" pitchFamily="34" charset="0"/>
              </a:rPr>
              <a:t>解：</a:t>
            </a:r>
          </a:p>
        </p:txBody>
      </p:sp>
      <p:graphicFrame>
        <p:nvGraphicFramePr>
          <p:cNvPr id="20487" name="Object 2">
            <a:extLst>
              <a:ext uri="{FF2B5EF4-FFF2-40B4-BE49-F238E27FC236}">
                <a16:creationId xmlns:a16="http://schemas.microsoft.com/office/drawing/2014/main" id="{36F2F146-FD99-4555-9903-A744B48A12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037918"/>
              </p:ext>
            </p:extLst>
          </p:nvPr>
        </p:nvGraphicFramePr>
        <p:xfrm>
          <a:off x="1687513" y="1986540"/>
          <a:ext cx="31686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8" name="Equation" r:id="rId3" imgW="1485900" imgH="469900" progId="Equation.DSMT4">
                  <p:embed/>
                </p:oleObj>
              </mc:Choice>
              <mc:Fallback>
                <p:oleObj name="Equation" r:id="rId3" imgW="1485900" imgH="469900" progId="Equation.DSMT4">
                  <p:embed/>
                  <p:pic>
                    <p:nvPicPr>
                      <p:cNvPr id="20487" name="Object 2">
                        <a:extLst>
                          <a:ext uri="{FF2B5EF4-FFF2-40B4-BE49-F238E27FC236}">
                            <a16:creationId xmlns:a16="http://schemas.microsoft.com/office/drawing/2014/main" id="{36F2F146-FD99-4555-9903-A744B48A12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986540"/>
                        <a:ext cx="31686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3">
            <a:extLst>
              <a:ext uri="{FF2B5EF4-FFF2-40B4-BE49-F238E27FC236}">
                <a16:creationId xmlns:a16="http://schemas.microsoft.com/office/drawing/2014/main" id="{602B3D27-A9AF-4A90-BF41-DDA96B46EB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148249"/>
              </p:ext>
            </p:extLst>
          </p:nvPr>
        </p:nvGraphicFramePr>
        <p:xfrm>
          <a:off x="5000625" y="1915102"/>
          <a:ext cx="338455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9" name="Equation" r:id="rId5" imgW="1651000" imgH="520700" progId="Equation.DSMT4">
                  <p:embed/>
                </p:oleObj>
              </mc:Choice>
              <mc:Fallback>
                <p:oleObj name="Equation" r:id="rId5" imgW="1651000" imgH="520700" progId="Equation.DSMT4">
                  <p:embed/>
                  <p:pic>
                    <p:nvPicPr>
                      <p:cNvPr id="20489" name="Object 3">
                        <a:extLst>
                          <a:ext uri="{FF2B5EF4-FFF2-40B4-BE49-F238E27FC236}">
                            <a16:creationId xmlns:a16="http://schemas.microsoft.com/office/drawing/2014/main" id="{602B3D27-A9AF-4A90-BF41-DDA96B46EB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915102"/>
                        <a:ext cx="338455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4">
            <a:extLst>
              <a:ext uri="{FF2B5EF4-FFF2-40B4-BE49-F238E27FC236}">
                <a16:creationId xmlns:a16="http://schemas.microsoft.com/office/drawing/2014/main" id="{7E4864B7-B45D-4AB4-8274-F46A16628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415644"/>
              </p:ext>
            </p:extLst>
          </p:nvPr>
        </p:nvGraphicFramePr>
        <p:xfrm>
          <a:off x="1974850" y="3139065"/>
          <a:ext cx="37449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0" name="Equation" r:id="rId7" imgW="1790700" imgH="558800" progId="Equation.DSMT4">
                  <p:embed/>
                </p:oleObj>
              </mc:Choice>
              <mc:Fallback>
                <p:oleObj name="Equation" r:id="rId7" imgW="1790700" imgH="558800" progId="Equation.DSMT4">
                  <p:embed/>
                  <p:pic>
                    <p:nvPicPr>
                      <p:cNvPr id="20491" name="Object 4">
                        <a:extLst>
                          <a:ext uri="{FF2B5EF4-FFF2-40B4-BE49-F238E27FC236}">
                            <a16:creationId xmlns:a16="http://schemas.microsoft.com/office/drawing/2014/main" id="{7E4864B7-B45D-4AB4-8274-F46A16628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139065"/>
                        <a:ext cx="374491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5">
            <a:extLst>
              <a:ext uri="{FF2B5EF4-FFF2-40B4-BE49-F238E27FC236}">
                <a16:creationId xmlns:a16="http://schemas.microsoft.com/office/drawing/2014/main" id="{D8760610-AEFD-4F9A-9B93-B3C66E960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700817"/>
              </p:ext>
            </p:extLst>
          </p:nvPr>
        </p:nvGraphicFramePr>
        <p:xfrm>
          <a:off x="5935663" y="3570865"/>
          <a:ext cx="7921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name="Equation" r:id="rId9" imgW="418918" imgH="241195" progId="Equation.DSMT4">
                  <p:embed/>
                </p:oleObj>
              </mc:Choice>
              <mc:Fallback>
                <p:oleObj name="Equation" r:id="rId9" imgW="418918" imgH="241195" progId="Equation.DSMT4">
                  <p:embed/>
                  <p:pic>
                    <p:nvPicPr>
                      <p:cNvPr id="20493" name="Object 5">
                        <a:extLst>
                          <a:ext uri="{FF2B5EF4-FFF2-40B4-BE49-F238E27FC236}">
                            <a16:creationId xmlns:a16="http://schemas.microsoft.com/office/drawing/2014/main" id="{D8760610-AEFD-4F9A-9B93-B3C66E960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3570865"/>
                        <a:ext cx="7921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>
            <a:extLst>
              <a:ext uri="{FF2B5EF4-FFF2-40B4-BE49-F238E27FC236}">
                <a16:creationId xmlns:a16="http://schemas.microsoft.com/office/drawing/2014/main" id="{A84433CD-23EB-4724-AAE1-58D5B9F66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953639"/>
              </p:ext>
            </p:extLst>
          </p:nvPr>
        </p:nvGraphicFramePr>
        <p:xfrm>
          <a:off x="2192338" y="4436052"/>
          <a:ext cx="43910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name="Equation" r:id="rId11" imgW="2146300" imgH="241300" progId="Equation.DSMT4">
                  <p:embed/>
                </p:oleObj>
              </mc:Choice>
              <mc:Fallback>
                <p:oleObj name="Equation" r:id="rId11" imgW="2146300" imgH="241300" progId="Equation.DSMT4">
                  <p:embed/>
                  <p:pic>
                    <p:nvPicPr>
                      <p:cNvPr id="108550" name="Object 6">
                        <a:extLst>
                          <a:ext uri="{FF2B5EF4-FFF2-40B4-BE49-F238E27FC236}">
                            <a16:creationId xmlns:a16="http://schemas.microsoft.com/office/drawing/2014/main" id="{A84433CD-23EB-4724-AAE1-58D5B9F66F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4436052"/>
                        <a:ext cx="43910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>
            <a:extLst>
              <a:ext uri="{FF2B5EF4-FFF2-40B4-BE49-F238E27FC236}">
                <a16:creationId xmlns:a16="http://schemas.microsoft.com/office/drawing/2014/main" id="{8AF894BE-BE1A-49C8-8EFC-3E6646BD7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106749"/>
              </p:ext>
            </p:extLst>
          </p:nvPr>
        </p:nvGraphicFramePr>
        <p:xfrm>
          <a:off x="1974850" y="5083752"/>
          <a:ext cx="51133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3" name="Equation" r:id="rId13" imgW="2597397" imgH="304633" progId="Equation.DSMT4">
                  <p:embed/>
                </p:oleObj>
              </mc:Choice>
              <mc:Fallback>
                <p:oleObj name="Equation" r:id="rId13" imgW="2597397" imgH="304633" progId="Equation.DSMT4">
                  <p:embed/>
                  <p:pic>
                    <p:nvPicPr>
                      <p:cNvPr id="108551" name="Object 7">
                        <a:extLst>
                          <a:ext uri="{FF2B5EF4-FFF2-40B4-BE49-F238E27FC236}">
                            <a16:creationId xmlns:a16="http://schemas.microsoft.com/office/drawing/2014/main" id="{8AF894BE-BE1A-49C8-8EFC-3E6646BD77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5083752"/>
                        <a:ext cx="51133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>
            <a:extLst>
              <a:ext uri="{FF2B5EF4-FFF2-40B4-BE49-F238E27FC236}">
                <a16:creationId xmlns:a16="http://schemas.microsoft.com/office/drawing/2014/main" id="{13B794EE-E131-4A05-8DA8-37BC09842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571240"/>
              </p:ext>
            </p:extLst>
          </p:nvPr>
        </p:nvGraphicFramePr>
        <p:xfrm>
          <a:off x="2408238" y="5802890"/>
          <a:ext cx="410368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4" name="Equation" r:id="rId15" imgW="2159000" imgH="508000" progId="Equation.DSMT4">
                  <p:embed/>
                </p:oleObj>
              </mc:Choice>
              <mc:Fallback>
                <p:oleObj name="Equation" r:id="rId15" imgW="2159000" imgH="508000" progId="Equation.DSMT4">
                  <p:embed/>
                  <p:pic>
                    <p:nvPicPr>
                      <p:cNvPr id="108552" name="Object 8">
                        <a:extLst>
                          <a:ext uri="{FF2B5EF4-FFF2-40B4-BE49-F238E27FC236}">
                            <a16:creationId xmlns:a16="http://schemas.microsoft.com/office/drawing/2014/main" id="{13B794EE-E131-4A05-8DA8-37BC09842F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5802890"/>
                        <a:ext cx="410368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C697A02B-143C-4E9C-81D9-5DA67B78F80E}"/>
              </a:ext>
            </a:extLst>
          </p:cNvPr>
          <p:cNvSpPr/>
          <p:nvPr/>
        </p:nvSpPr>
        <p:spPr>
          <a:xfrm>
            <a:off x="1543050" y="4291590"/>
            <a:ext cx="5832475" cy="1439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CFA05EE-BEAE-44E2-9083-E088E81E0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4794827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已知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14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组合 12">
            <a:extLst>
              <a:ext uri="{FF2B5EF4-FFF2-40B4-BE49-F238E27FC236}">
                <a16:creationId xmlns:a16="http://schemas.microsoft.com/office/drawing/2014/main" id="{AA7C5742-DAFF-4BBA-98DF-A780DF280E40}"/>
              </a:ext>
            </a:extLst>
          </p:cNvPr>
          <p:cNvGrpSpPr>
            <a:grpSpLocks/>
          </p:cNvGrpSpPr>
          <p:nvPr/>
        </p:nvGrpSpPr>
        <p:grpSpPr bwMode="auto">
          <a:xfrm>
            <a:off x="650875" y="563563"/>
            <a:ext cx="8126413" cy="1109662"/>
            <a:chOff x="549275" y="1052513"/>
            <a:chExt cx="8126413" cy="1109662"/>
          </a:xfrm>
        </p:grpSpPr>
        <p:sp>
          <p:nvSpPr>
            <p:cNvPr id="106504" name="Rectangle 4">
              <a:extLst>
                <a:ext uri="{FF2B5EF4-FFF2-40B4-BE49-F238E27FC236}">
                  <a16:creationId xmlns:a16="http://schemas.microsoft.com/office/drawing/2014/main" id="{DA5B2B42-FF45-43CD-A582-4CC375F40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" y="1081088"/>
              <a:ext cx="52276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8. </a:t>
              </a:r>
              <a:r>
                <a:rPr lang="zh-CN" altLang="en-US" b="0">
                  <a:latin typeface="Arial" panose="020B0604020202020204" pitchFamily="34" charset="0"/>
                </a:rPr>
                <a:t>设硅线性缓变结的杂质浓度剃度为 </a:t>
              </a:r>
            </a:p>
          </p:txBody>
        </p:sp>
        <p:graphicFrame>
          <p:nvGraphicFramePr>
            <p:cNvPr id="106505" name="Object 2">
              <a:extLst>
                <a:ext uri="{FF2B5EF4-FFF2-40B4-BE49-F238E27FC236}">
                  <a16:creationId xmlns:a16="http://schemas.microsoft.com/office/drawing/2014/main" id="{28FDE2ED-4D87-4D2E-994B-A24A757B75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51500" y="1052513"/>
            <a:ext cx="1800225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68" name="Equation" r:id="rId3" imgW="787058" imgH="203112" progId="Equation.DSMT4">
                    <p:embed/>
                  </p:oleObj>
                </mc:Choice>
                <mc:Fallback>
                  <p:oleObj name="Equation" r:id="rId3" imgW="787058" imgH="203112" progId="Equation.DSMT4">
                    <p:embed/>
                    <p:pic>
                      <p:nvPicPr>
                        <p:cNvPr id="106505" name="Object 2">
                          <a:extLst>
                            <a:ext uri="{FF2B5EF4-FFF2-40B4-BE49-F238E27FC236}">
                              <a16:creationId xmlns:a16="http://schemas.microsoft.com/office/drawing/2014/main" id="{28FDE2ED-4D87-4D2E-994B-A24A757B75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0" y="1052513"/>
                          <a:ext cx="1800225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06" name="Rectangle 7">
              <a:extLst>
                <a:ext uri="{FF2B5EF4-FFF2-40B4-BE49-F238E27FC236}">
                  <a16:creationId xmlns:a16="http://schemas.microsoft.com/office/drawing/2014/main" id="{5EF71B25-D4E3-44B3-8F1C-BF05B7E91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350" y="1196975"/>
              <a:ext cx="14303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latin typeface="Arial" panose="020B0604020202020204" pitchFamily="34" charset="0"/>
                </a:rPr>
                <a:t>， </a:t>
              </a:r>
            </a:p>
          </p:txBody>
        </p:sp>
        <p:graphicFrame>
          <p:nvGraphicFramePr>
            <p:cNvPr id="106507" name="Object 3">
              <a:extLst>
                <a:ext uri="{FF2B5EF4-FFF2-40B4-BE49-F238E27FC236}">
                  <a16:creationId xmlns:a16="http://schemas.microsoft.com/office/drawing/2014/main" id="{A278365B-4D20-4388-BF45-60CA592D5E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0713" y="1700213"/>
            <a:ext cx="1358900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69" name="Equation" r:id="rId5" imgW="672808" imgH="215806" progId="Equation.DSMT4">
                    <p:embed/>
                  </p:oleObj>
                </mc:Choice>
                <mc:Fallback>
                  <p:oleObj name="Equation" r:id="rId5" imgW="672808" imgH="215806" progId="Equation.DSMT4">
                    <p:embed/>
                    <p:pic>
                      <p:nvPicPr>
                        <p:cNvPr id="106507" name="Object 3">
                          <a:extLst>
                            <a:ext uri="{FF2B5EF4-FFF2-40B4-BE49-F238E27FC236}">
                              <a16:creationId xmlns:a16="http://schemas.microsoft.com/office/drawing/2014/main" id="{A278365B-4D20-4388-BF45-60CA592D5E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713" y="1700213"/>
                          <a:ext cx="1358900" cy="439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08" name="Rectangle 10">
              <a:extLst>
                <a:ext uri="{FF2B5EF4-FFF2-40B4-BE49-F238E27FC236}">
                  <a16:creationId xmlns:a16="http://schemas.microsoft.com/office/drawing/2014/main" id="{4A36EEE5-2074-4F56-9EC0-562C1D6B2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700213"/>
              <a:ext cx="42545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>
                  <a:latin typeface="Arial" panose="020B0604020202020204" pitchFamily="34" charset="0"/>
                </a:rPr>
                <a:t>。求反压为</a:t>
              </a:r>
              <a:r>
                <a:rPr lang="en-US" altLang="zh-CN" b="0">
                  <a:latin typeface="Arial" panose="020B0604020202020204" pitchFamily="34" charset="0"/>
                </a:rPr>
                <a:t>8V</a:t>
              </a:r>
              <a:r>
                <a:rPr lang="zh-CN" altLang="en-US" b="0">
                  <a:latin typeface="Arial" panose="020B0604020202020204" pitchFamily="34" charset="0"/>
                </a:rPr>
                <a:t>时的势垒宽度。</a:t>
              </a:r>
            </a:p>
          </p:txBody>
        </p:sp>
      </p:grp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F33EC22D-28CD-4D83-80BB-8D88BF076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93" y="2222499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解：</a:t>
            </a:r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371B39FE-FE9C-4F75-B975-893D60A0A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93" y="2943224"/>
            <a:ext cx="2079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由</a:t>
            </a:r>
            <a:r>
              <a:rPr lang="en-US" altLang="zh-CN" b="0">
                <a:latin typeface="Arial" panose="020B0604020202020204" pitchFamily="34" charset="0"/>
              </a:rPr>
              <a:t>6</a:t>
            </a:r>
            <a:r>
              <a:rPr lang="zh-CN" altLang="en-US" b="0">
                <a:latin typeface="Arial" panose="020B0604020202020204" pitchFamily="34" charset="0"/>
              </a:rPr>
              <a:t>－</a:t>
            </a:r>
            <a:r>
              <a:rPr lang="en-US" altLang="zh-CN" b="0">
                <a:latin typeface="Arial" panose="020B0604020202020204" pitchFamily="34" charset="0"/>
              </a:rPr>
              <a:t>118</a:t>
            </a:r>
            <a:r>
              <a:rPr lang="zh-CN" altLang="en-US" b="0">
                <a:latin typeface="Arial" panose="020B0604020202020204" pitchFamily="34" charset="0"/>
              </a:rPr>
              <a:t>式：</a:t>
            </a:r>
          </a:p>
        </p:txBody>
      </p:sp>
      <p:graphicFrame>
        <p:nvGraphicFramePr>
          <p:cNvPr id="106501" name="Object 4">
            <a:extLst>
              <a:ext uri="{FF2B5EF4-FFF2-40B4-BE49-F238E27FC236}">
                <a16:creationId xmlns:a16="http://schemas.microsoft.com/office/drawing/2014/main" id="{F3E7FD24-2516-41E5-A197-0D8A08353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33354"/>
              </p:ext>
            </p:extLst>
          </p:nvPr>
        </p:nvGraphicFramePr>
        <p:xfrm>
          <a:off x="2606243" y="2338387"/>
          <a:ext cx="374491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Equation" r:id="rId7" imgW="1574800" imgH="596900" progId="Equation.DSMT4">
                  <p:embed/>
                </p:oleObj>
              </mc:Choice>
              <mc:Fallback>
                <p:oleObj name="Equation" r:id="rId7" imgW="1574800" imgH="596900" progId="Equation.DSMT4">
                  <p:embed/>
                  <p:pic>
                    <p:nvPicPr>
                      <p:cNvPr id="106501" name="Object 4">
                        <a:extLst>
                          <a:ext uri="{FF2B5EF4-FFF2-40B4-BE49-F238E27FC236}">
                            <a16:creationId xmlns:a16="http://schemas.microsoft.com/office/drawing/2014/main" id="{F3E7FD24-2516-41E5-A197-0D8A08353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243" y="2338387"/>
                        <a:ext cx="3744913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5">
            <a:extLst>
              <a:ext uri="{FF2B5EF4-FFF2-40B4-BE49-F238E27FC236}">
                <a16:creationId xmlns:a16="http://schemas.microsoft.com/office/drawing/2014/main" id="{2CAD92F4-11CA-46E4-ACA3-A7F393BAB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321472"/>
              </p:ext>
            </p:extLst>
          </p:nvPr>
        </p:nvGraphicFramePr>
        <p:xfrm>
          <a:off x="3279343" y="3562349"/>
          <a:ext cx="5446713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1" name="Equation" r:id="rId9" imgW="2349500" imgH="571500" progId="Equation.DSMT4">
                  <p:embed/>
                </p:oleObj>
              </mc:Choice>
              <mc:Fallback>
                <p:oleObj name="Equation" r:id="rId9" imgW="2349500" imgH="571500" progId="Equation.DSMT4">
                  <p:embed/>
                  <p:pic>
                    <p:nvPicPr>
                      <p:cNvPr id="23567" name="Object 5">
                        <a:extLst>
                          <a:ext uri="{FF2B5EF4-FFF2-40B4-BE49-F238E27FC236}">
                            <a16:creationId xmlns:a16="http://schemas.microsoft.com/office/drawing/2014/main" id="{2CAD92F4-11CA-46E4-ACA3-A7F393BAB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343" y="3562349"/>
                        <a:ext cx="5446713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6">
            <a:extLst>
              <a:ext uri="{FF2B5EF4-FFF2-40B4-BE49-F238E27FC236}">
                <a16:creationId xmlns:a16="http://schemas.microsoft.com/office/drawing/2014/main" id="{7F64C24B-A9A6-4A49-A622-7B0511E2F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125541"/>
              </p:ext>
            </p:extLst>
          </p:nvPr>
        </p:nvGraphicFramePr>
        <p:xfrm>
          <a:off x="3295218" y="5146674"/>
          <a:ext cx="22637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2" name="Equation" r:id="rId11" imgW="901309" imgH="203112" progId="Equation.DSMT4">
                  <p:embed/>
                </p:oleObj>
              </mc:Choice>
              <mc:Fallback>
                <p:oleObj name="Equation" r:id="rId11" imgW="901309" imgH="203112" progId="Equation.DSMT4">
                  <p:embed/>
                  <p:pic>
                    <p:nvPicPr>
                      <p:cNvPr id="23569" name="Object 6">
                        <a:extLst>
                          <a:ext uri="{FF2B5EF4-FFF2-40B4-BE49-F238E27FC236}">
                            <a16:creationId xmlns:a16="http://schemas.microsoft.com/office/drawing/2014/main" id="{7F64C24B-A9A6-4A49-A622-7B0511E2F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218" y="5146674"/>
                        <a:ext cx="22637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/>
      <p:bldP spid="2356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组合 10">
            <a:extLst>
              <a:ext uri="{FF2B5EF4-FFF2-40B4-BE49-F238E27FC236}">
                <a16:creationId xmlns:a16="http://schemas.microsoft.com/office/drawing/2014/main" id="{4EF4C9C0-5E0F-4C57-B15D-F8757AE495A8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562552"/>
            <a:ext cx="7699375" cy="1201738"/>
            <a:chOff x="250825" y="682625"/>
            <a:chExt cx="7699375" cy="1201738"/>
          </a:xfrm>
        </p:grpSpPr>
        <p:sp>
          <p:nvSpPr>
            <p:cNvPr id="107527" name="Rectangle 7">
              <a:extLst>
                <a:ext uri="{FF2B5EF4-FFF2-40B4-BE49-F238E27FC236}">
                  <a16:creationId xmlns:a16="http://schemas.microsoft.com/office/drawing/2014/main" id="{91700EAB-36B9-4D6D-9ECA-BF451C9F3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25" y="682625"/>
              <a:ext cx="7699375" cy="120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11.</a:t>
              </a:r>
              <a:r>
                <a:rPr lang="zh-CN" altLang="en-US" b="0">
                  <a:latin typeface="Arial" panose="020B0604020202020204" pitchFamily="34" charset="0"/>
                </a:rPr>
                <a:t>分别计算硅 </a:t>
              </a:r>
              <a:r>
                <a:rPr lang="en-US" altLang="zh-CN" b="0">
                  <a:latin typeface="Arial" panose="020B0604020202020204" pitchFamily="34" charset="0"/>
                </a:rPr>
                <a:t>n</a:t>
              </a:r>
              <a:r>
                <a:rPr lang="en-US" altLang="zh-CN" b="0" baseline="30000">
                  <a:latin typeface="Arial" panose="020B0604020202020204" pitchFamily="34" charset="0"/>
                </a:rPr>
                <a:t>+</a:t>
              </a:r>
              <a:r>
                <a:rPr lang="en-US" altLang="zh-CN" b="0">
                  <a:latin typeface="Arial" panose="020B0604020202020204" pitchFamily="34" charset="0"/>
                </a:rPr>
                <a:t>p</a:t>
              </a:r>
              <a:r>
                <a:rPr lang="zh-CN" altLang="en-US" b="0">
                  <a:latin typeface="Arial" panose="020B0604020202020204" pitchFamily="34" charset="0"/>
                </a:rPr>
                <a:t>结在正向电压为</a:t>
              </a:r>
              <a:r>
                <a:rPr lang="en-US" altLang="zh-CN" b="0">
                  <a:latin typeface="Arial" panose="020B0604020202020204" pitchFamily="34" charset="0"/>
                </a:rPr>
                <a:t>0.6V</a:t>
              </a:r>
              <a:r>
                <a:rPr lang="zh-CN" altLang="en-US" b="0">
                  <a:latin typeface="Arial" panose="020B0604020202020204" pitchFamily="34" charset="0"/>
                </a:rPr>
                <a:t>，反向电压</a:t>
              </a:r>
              <a:r>
                <a:rPr lang="en-US" altLang="zh-CN" b="0">
                  <a:latin typeface="Arial" panose="020B0604020202020204" pitchFamily="34" charset="0"/>
                </a:rPr>
                <a:t>40V</a:t>
              </a:r>
              <a:r>
                <a:rPr lang="zh-CN" altLang="en-US" b="0">
                  <a:latin typeface="Arial" panose="020B0604020202020204" pitchFamily="34" charset="0"/>
                </a:rPr>
                <a:t>时的势垒宽度。</a:t>
              </a:r>
            </a:p>
          </p:txBody>
        </p:sp>
        <p:sp>
          <p:nvSpPr>
            <p:cNvPr id="107528" name="Rectangle 8">
              <a:extLst>
                <a:ext uri="{FF2B5EF4-FFF2-40B4-BE49-F238E27FC236}">
                  <a16:creationId xmlns:a16="http://schemas.microsoft.com/office/drawing/2014/main" id="{101292B4-6CFC-4855-ACB1-0DEE09BE5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038" y="1358900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>
                  <a:latin typeface="Arial" panose="020B0604020202020204" pitchFamily="34" charset="0"/>
                </a:rPr>
                <a:t>已知</a:t>
              </a:r>
            </a:p>
          </p:txBody>
        </p:sp>
        <p:graphicFrame>
          <p:nvGraphicFramePr>
            <p:cNvPr id="107529" name="Object 3">
              <a:extLst>
                <a:ext uri="{FF2B5EF4-FFF2-40B4-BE49-F238E27FC236}">
                  <a16:creationId xmlns:a16="http://schemas.microsoft.com/office/drawing/2014/main" id="{EE789CF6-41F7-413C-B09B-89BAE9BD9A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0863" y="1376363"/>
            <a:ext cx="22844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2" name="Equation" r:id="rId4" imgW="1143000" imgH="228600" progId="Equation.DSMT4">
                    <p:embed/>
                  </p:oleObj>
                </mc:Choice>
                <mc:Fallback>
                  <p:oleObj name="Equation" r:id="rId4" imgW="1143000" imgH="228600" progId="Equation.DSMT4">
                    <p:embed/>
                    <p:pic>
                      <p:nvPicPr>
                        <p:cNvPr id="107529" name="Object 3">
                          <a:extLst>
                            <a:ext uri="{FF2B5EF4-FFF2-40B4-BE49-F238E27FC236}">
                              <a16:creationId xmlns:a16="http://schemas.microsoft.com/office/drawing/2014/main" id="{EE789CF6-41F7-413C-B09B-89BAE9BD9A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0863" y="1376363"/>
                          <a:ext cx="2284412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30" name="Rectangle 11">
              <a:extLst>
                <a:ext uri="{FF2B5EF4-FFF2-40B4-BE49-F238E27FC236}">
                  <a16:creationId xmlns:a16="http://schemas.microsoft.com/office/drawing/2014/main" id="{666F8519-18C5-4689-A9E2-694F7E1B5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863" y="1484313"/>
              <a:ext cx="4953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latin typeface="Arial" panose="020B0604020202020204" pitchFamily="34" charset="0"/>
                </a:rPr>
                <a:t>， </a:t>
              </a:r>
            </a:p>
          </p:txBody>
        </p:sp>
        <p:graphicFrame>
          <p:nvGraphicFramePr>
            <p:cNvPr id="107531" name="Object 4">
              <a:extLst>
                <a:ext uri="{FF2B5EF4-FFF2-40B4-BE49-F238E27FC236}">
                  <a16:creationId xmlns:a16="http://schemas.microsoft.com/office/drawing/2014/main" id="{4003F40F-9CEE-43C7-943D-AC986FD17A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38788" y="1412875"/>
            <a:ext cx="1336675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3" name="Equation" r:id="rId6" imgW="672808" imgH="215806" progId="Equation.DSMT4">
                    <p:embed/>
                  </p:oleObj>
                </mc:Choice>
                <mc:Fallback>
                  <p:oleObj name="Equation" r:id="rId6" imgW="672808" imgH="215806" progId="Equation.DSMT4">
                    <p:embed/>
                    <p:pic>
                      <p:nvPicPr>
                        <p:cNvPr id="107531" name="Object 4">
                          <a:extLst>
                            <a:ext uri="{FF2B5EF4-FFF2-40B4-BE49-F238E27FC236}">
                              <a16:creationId xmlns:a16="http://schemas.microsoft.com/office/drawing/2014/main" id="{4003F40F-9CEE-43C7-943D-AC986FD17A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8788" y="1412875"/>
                          <a:ext cx="1336675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0" name="Rectangle 14">
            <a:extLst>
              <a:ext uri="{FF2B5EF4-FFF2-40B4-BE49-F238E27FC236}">
                <a16:creationId xmlns:a16="http://schemas.microsoft.com/office/drawing/2014/main" id="{727AB831-7C02-48F7-91C2-15507210D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06057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解：</a:t>
            </a:r>
          </a:p>
        </p:txBody>
      </p:sp>
      <p:graphicFrame>
        <p:nvGraphicFramePr>
          <p:cNvPr id="39951" name="Object 5">
            <a:extLst>
              <a:ext uri="{FF2B5EF4-FFF2-40B4-BE49-F238E27FC236}">
                <a16:creationId xmlns:a16="http://schemas.microsoft.com/office/drawing/2014/main" id="{3152F4B3-BA95-4C92-B916-33EE9B227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2133600"/>
          <a:ext cx="459581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Equation" r:id="rId8" imgW="1841500" imgH="571500" progId="Equation.DSMT4">
                  <p:embed/>
                </p:oleObj>
              </mc:Choice>
              <mc:Fallback>
                <p:oleObj name="Equation" r:id="rId8" imgW="1841500" imgH="571500" progId="Equation.DSMT4">
                  <p:embed/>
                  <p:pic>
                    <p:nvPicPr>
                      <p:cNvPr id="39951" name="Object 5">
                        <a:extLst>
                          <a:ext uri="{FF2B5EF4-FFF2-40B4-BE49-F238E27FC236}">
                            <a16:creationId xmlns:a16="http://schemas.microsoft.com/office/drawing/2014/main" id="{3152F4B3-BA95-4C92-B916-33EE9B227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133600"/>
                        <a:ext cx="4595812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6">
            <a:extLst>
              <a:ext uri="{FF2B5EF4-FFF2-40B4-BE49-F238E27FC236}">
                <a16:creationId xmlns:a16="http://schemas.microsoft.com/office/drawing/2014/main" id="{52637F05-38E4-4954-A4AE-CF942FC3B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988" y="3300413"/>
          <a:ext cx="56197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5" name="Equation" r:id="rId10" imgW="2247840" imgH="558720" progId="Equation.DSMT4">
                  <p:embed/>
                </p:oleObj>
              </mc:Choice>
              <mc:Fallback>
                <p:oleObj name="Equation" r:id="rId10" imgW="2247840" imgH="558720" progId="Equation.DSMT4">
                  <p:embed/>
                  <p:pic>
                    <p:nvPicPr>
                      <p:cNvPr id="39953" name="Object 6">
                        <a:extLst>
                          <a:ext uri="{FF2B5EF4-FFF2-40B4-BE49-F238E27FC236}">
                            <a16:creationId xmlns:a16="http://schemas.microsoft.com/office/drawing/2014/main" id="{52637F05-38E4-4954-A4AE-CF942FC3B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3300413"/>
                        <a:ext cx="561975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7">
            <a:extLst>
              <a:ext uri="{FF2B5EF4-FFF2-40B4-BE49-F238E27FC236}">
                <a16:creationId xmlns:a16="http://schemas.microsoft.com/office/drawing/2014/main" id="{40B35984-C858-484C-919F-8092B2ADF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4652963"/>
          <a:ext cx="35956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Equation" r:id="rId12" imgW="1434477" imgH="304668" progId="Equation.DSMT4">
                  <p:embed/>
                </p:oleObj>
              </mc:Choice>
              <mc:Fallback>
                <p:oleObj name="Equation" r:id="rId12" imgW="1434477" imgH="304668" progId="Equation.DSMT4">
                  <p:embed/>
                  <p:pic>
                    <p:nvPicPr>
                      <p:cNvPr id="39955" name="Object 7">
                        <a:extLst>
                          <a:ext uri="{FF2B5EF4-FFF2-40B4-BE49-F238E27FC236}">
                            <a16:creationId xmlns:a16="http://schemas.microsoft.com/office/drawing/2014/main" id="{40B35984-C858-484C-919F-8092B2ADFD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652963"/>
                        <a:ext cx="35956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>
            <a:extLst>
              <a:ext uri="{FF2B5EF4-FFF2-40B4-BE49-F238E27FC236}">
                <a16:creationId xmlns:a16="http://schemas.microsoft.com/office/drawing/2014/main" id="{5CB4390B-FCC6-4764-924F-46F4501C9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50" y="1883930"/>
            <a:ext cx="557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当</a:t>
            </a:r>
            <a:r>
              <a:rPr lang="zh-CN" altLang="en-US" sz="1800" b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40968" name="Object 2">
            <a:extLst>
              <a:ext uri="{FF2B5EF4-FFF2-40B4-BE49-F238E27FC236}">
                <a16:creationId xmlns:a16="http://schemas.microsoft.com/office/drawing/2014/main" id="{9C0F6286-5DC7-4005-B760-E9F1ED013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546842"/>
              </p:ext>
            </p:extLst>
          </p:nvPr>
        </p:nvGraphicFramePr>
        <p:xfrm>
          <a:off x="1255425" y="1915680"/>
          <a:ext cx="12382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4" name="Equation" r:id="rId3" imgW="494870" imgH="177646" progId="Equation.DSMT4">
                  <p:embed/>
                </p:oleObj>
              </mc:Choice>
              <mc:Fallback>
                <p:oleObj name="Equation" r:id="rId3" imgW="494870" imgH="177646" progId="Equation.DSMT4">
                  <p:embed/>
                  <p:pic>
                    <p:nvPicPr>
                      <p:cNvPr id="40968" name="Object 2">
                        <a:extLst>
                          <a:ext uri="{FF2B5EF4-FFF2-40B4-BE49-F238E27FC236}">
                            <a16:creationId xmlns:a16="http://schemas.microsoft.com/office/drawing/2014/main" id="{9C0F6286-5DC7-4005-B760-E9F1ED013D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425" y="1915680"/>
                        <a:ext cx="12382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Rectangle 10">
            <a:extLst>
              <a:ext uri="{FF2B5EF4-FFF2-40B4-BE49-F238E27FC236}">
                <a16:creationId xmlns:a16="http://schemas.microsoft.com/office/drawing/2014/main" id="{22DD4983-14CC-4976-AE67-A8B32FE5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412" y="1883930"/>
            <a:ext cx="88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时， </a:t>
            </a:r>
          </a:p>
        </p:txBody>
      </p:sp>
      <p:graphicFrame>
        <p:nvGraphicFramePr>
          <p:cNvPr id="40971" name="Object 3">
            <a:extLst>
              <a:ext uri="{FF2B5EF4-FFF2-40B4-BE49-F238E27FC236}">
                <a16:creationId xmlns:a16="http://schemas.microsoft.com/office/drawing/2014/main" id="{551C00BF-BA05-4B42-A00C-3B45C6B665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039192"/>
              </p:ext>
            </p:extLst>
          </p:nvPr>
        </p:nvGraphicFramePr>
        <p:xfrm>
          <a:off x="1169700" y="2491943"/>
          <a:ext cx="7143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5" name="Equation" r:id="rId5" imgW="2857500" imgH="304800" progId="Equation.DSMT4">
                  <p:embed/>
                </p:oleObj>
              </mc:Choice>
              <mc:Fallback>
                <p:oleObj name="Equation" r:id="rId5" imgW="2857500" imgH="304800" progId="Equation.DSMT4">
                  <p:embed/>
                  <p:pic>
                    <p:nvPicPr>
                      <p:cNvPr id="40971" name="Object 3">
                        <a:extLst>
                          <a:ext uri="{FF2B5EF4-FFF2-40B4-BE49-F238E27FC236}">
                            <a16:creationId xmlns:a16="http://schemas.microsoft.com/office/drawing/2014/main" id="{551C00BF-BA05-4B42-A00C-3B45C6B66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700" y="2491943"/>
                        <a:ext cx="71437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Rectangle 13">
            <a:extLst>
              <a:ext uri="{FF2B5EF4-FFF2-40B4-BE49-F238E27FC236}">
                <a16:creationId xmlns:a16="http://schemas.microsoft.com/office/drawing/2014/main" id="{FC3811E5-13E5-4442-9802-154AB35C3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50" y="4044518"/>
            <a:ext cx="557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当</a:t>
            </a:r>
            <a:r>
              <a:rPr lang="zh-CN" altLang="en-US" sz="1800" b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40974" name="Object 4">
            <a:extLst>
              <a:ext uri="{FF2B5EF4-FFF2-40B4-BE49-F238E27FC236}">
                <a16:creationId xmlns:a16="http://schemas.microsoft.com/office/drawing/2014/main" id="{8AB92FBD-04B3-4B9C-B01D-C22F239B8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402927"/>
              </p:ext>
            </p:extLst>
          </p:nvPr>
        </p:nvGraphicFramePr>
        <p:xfrm>
          <a:off x="1183987" y="4074680"/>
          <a:ext cx="16192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6" name="Equation" r:id="rId7" imgW="647419" imgH="177723" progId="Equation.DSMT4">
                  <p:embed/>
                </p:oleObj>
              </mc:Choice>
              <mc:Fallback>
                <p:oleObj name="Equation" r:id="rId7" imgW="647419" imgH="177723" progId="Equation.DSMT4">
                  <p:embed/>
                  <p:pic>
                    <p:nvPicPr>
                      <p:cNvPr id="40974" name="Object 4">
                        <a:extLst>
                          <a:ext uri="{FF2B5EF4-FFF2-40B4-BE49-F238E27FC236}">
                            <a16:creationId xmlns:a16="http://schemas.microsoft.com/office/drawing/2014/main" id="{8AB92FBD-04B3-4B9C-B01D-C22F239B86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987" y="4074680"/>
                        <a:ext cx="16192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Rectangle 16">
            <a:extLst>
              <a:ext uri="{FF2B5EF4-FFF2-40B4-BE49-F238E27FC236}">
                <a16:creationId xmlns:a16="http://schemas.microsoft.com/office/drawing/2014/main" id="{CD9D3548-0A53-4F65-97C7-830AAADA8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312" y="4103255"/>
            <a:ext cx="88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时， </a:t>
            </a:r>
          </a:p>
        </p:txBody>
      </p:sp>
      <p:graphicFrame>
        <p:nvGraphicFramePr>
          <p:cNvPr id="40977" name="Object 5">
            <a:extLst>
              <a:ext uri="{FF2B5EF4-FFF2-40B4-BE49-F238E27FC236}">
                <a16:creationId xmlns:a16="http://schemas.microsoft.com/office/drawing/2014/main" id="{B71465ED-5F14-41D7-B554-D29776192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15720"/>
              </p:ext>
            </p:extLst>
          </p:nvPr>
        </p:nvGraphicFramePr>
        <p:xfrm>
          <a:off x="1183987" y="4722380"/>
          <a:ext cx="70500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7" name="Equation" r:id="rId9" imgW="2819400" imgH="304800" progId="Equation.DSMT4">
                  <p:embed/>
                </p:oleObj>
              </mc:Choice>
              <mc:Fallback>
                <p:oleObj name="Equation" r:id="rId9" imgW="2819400" imgH="304800" progId="Equation.DSMT4">
                  <p:embed/>
                  <p:pic>
                    <p:nvPicPr>
                      <p:cNvPr id="40977" name="Object 5">
                        <a:extLst>
                          <a:ext uri="{FF2B5EF4-FFF2-40B4-BE49-F238E27FC236}">
                            <a16:creationId xmlns:a16="http://schemas.microsoft.com/office/drawing/2014/main" id="{B71465ED-5F14-41D7-B554-D29776192B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987" y="4722380"/>
                        <a:ext cx="70500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  <p:bldP spid="40970" grpId="0"/>
      <p:bldP spid="40973" grpId="0"/>
      <p:bldP spid="4097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70" name="组合 12">
            <a:extLst>
              <a:ext uri="{FF2B5EF4-FFF2-40B4-BE49-F238E27FC236}">
                <a16:creationId xmlns:a16="http://schemas.microsoft.com/office/drawing/2014/main" id="{F48DB6A0-09FD-46B5-8801-BBA7111E78E4}"/>
              </a:ext>
            </a:extLst>
          </p:cNvPr>
          <p:cNvGrpSpPr>
            <a:grpSpLocks/>
          </p:cNvGrpSpPr>
          <p:nvPr/>
        </p:nvGrpSpPr>
        <p:grpSpPr bwMode="auto">
          <a:xfrm>
            <a:off x="401637" y="1196975"/>
            <a:ext cx="8340725" cy="1066800"/>
            <a:chOff x="395288" y="1081088"/>
            <a:chExt cx="8340725" cy="1066800"/>
          </a:xfrm>
        </p:grpSpPr>
        <p:sp>
          <p:nvSpPr>
            <p:cNvPr id="41988" name="Rectangle 4">
              <a:extLst>
                <a:ext uri="{FF2B5EF4-FFF2-40B4-BE49-F238E27FC236}">
                  <a16:creationId xmlns:a16="http://schemas.microsoft.com/office/drawing/2014/main" id="{6DCC08F1-54F6-42C3-8DC9-9D37B8976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8" y="1081088"/>
              <a:ext cx="83407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sz="2400" b="0" dirty="0">
                  <a:latin typeface="+mn-ea"/>
                  <a:ea typeface="+mn-ea"/>
                </a:rPr>
                <a:t>12. </a:t>
              </a:r>
              <a:r>
                <a:rPr lang="zh-CN" altLang="en-US" sz="2400" b="0" dirty="0">
                  <a:latin typeface="+mn-ea"/>
                  <a:ea typeface="+mn-ea"/>
                </a:rPr>
                <a:t>分别计算硅</a:t>
              </a:r>
              <a:r>
                <a:rPr lang="en-US" altLang="zh-CN" sz="2400" b="0" dirty="0" err="1">
                  <a:latin typeface="+mn-ea"/>
                  <a:ea typeface="+mn-ea"/>
                </a:rPr>
                <a:t>p</a:t>
              </a:r>
              <a:r>
                <a:rPr lang="en-US" altLang="zh-CN" sz="2400" b="0" baseline="30000" dirty="0" err="1">
                  <a:latin typeface="+mn-ea"/>
                  <a:ea typeface="+mn-ea"/>
                </a:rPr>
                <a:t>+</a:t>
              </a:r>
              <a:r>
                <a:rPr lang="en-US" altLang="zh-CN" sz="2400" b="0" dirty="0" err="1">
                  <a:latin typeface="+mn-ea"/>
                  <a:ea typeface="+mn-ea"/>
                </a:rPr>
                <a:t>n</a:t>
              </a:r>
              <a:r>
                <a:rPr lang="zh-CN" altLang="en-US" sz="2400" b="0" dirty="0">
                  <a:latin typeface="+mn-ea"/>
                  <a:ea typeface="+mn-ea"/>
                </a:rPr>
                <a:t>结在平衡和反压</a:t>
              </a:r>
              <a:r>
                <a:rPr lang="en-US" altLang="zh-CN" sz="2400" b="0" dirty="0">
                  <a:latin typeface="+mn-ea"/>
                  <a:ea typeface="+mn-ea"/>
                </a:rPr>
                <a:t>45V</a:t>
              </a:r>
              <a:r>
                <a:rPr lang="zh-CN" altLang="en-US" sz="2400" b="0" dirty="0">
                  <a:latin typeface="+mn-ea"/>
                  <a:ea typeface="+mn-ea"/>
                </a:rPr>
                <a:t>时的最大场强，已知 </a:t>
              </a:r>
            </a:p>
          </p:txBody>
        </p:sp>
        <p:graphicFrame>
          <p:nvGraphicFramePr>
            <p:cNvPr id="109578" name="Object 2">
              <a:extLst>
                <a:ext uri="{FF2B5EF4-FFF2-40B4-BE49-F238E27FC236}">
                  <a16:creationId xmlns:a16="http://schemas.microsoft.com/office/drawing/2014/main" id="{05975A78-3AB3-4D29-8039-8E3C4E6CE2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313" y="1628775"/>
            <a:ext cx="223202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40" name="Equation" r:id="rId3" imgW="1091726" imgH="241195" progId="Equation.DSMT4">
                    <p:embed/>
                  </p:oleObj>
                </mc:Choice>
                <mc:Fallback>
                  <p:oleObj name="Equation" r:id="rId3" imgW="1091726" imgH="241195" progId="Equation.DSMT4">
                    <p:embed/>
                    <p:pic>
                      <p:nvPicPr>
                        <p:cNvPr id="109578" name="Object 2">
                          <a:extLst>
                            <a:ext uri="{FF2B5EF4-FFF2-40B4-BE49-F238E27FC236}">
                              <a16:creationId xmlns:a16="http://schemas.microsoft.com/office/drawing/2014/main" id="{05975A78-3AB3-4D29-8039-8E3C4E6CE2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1628775"/>
                          <a:ext cx="2232025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79" name="Rectangle 7">
              <a:extLst>
                <a:ext uri="{FF2B5EF4-FFF2-40B4-BE49-F238E27FC236}">
                  <a16:creationId xmlns:a16="http://schemas.microsoft.com/office/drawing/2014/main" id="{CAF1158F-FB26-442B-89AD-F6662D790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875" y="1628775"/>
              <a:ext cx="6381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latin typeface="Arial" panose="020B0604020202020204" pitchFamily="34" charset="0"/>
                </a:rPr>
                <a:t>， </a:t>
              </a:r>
            </a:p>
          </p:txBody>
        </p:sp>
        <p:graphicFrame>
          <p:nvGraphicFramePr>
            <p:cNvPr id="109580" name="Object 3">
              <a:extLst>
                <a:ext uri="{FF2B5EF4-FFF2-40B4-BE49-F238E27FC236}">
                  <a16:creationId xmlns:a16="http://schemas.microsoft.com/office/drawing/2014/main" id="{91D712FD-623A-47BB-8458-DDA02581FB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1775" y="1628775"/>
            <a:ext cx="1439863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41" name="Equation" r:id="rId5" imgW="660400" imgH="228600" progId="Equation.DSMT4">
                    <p:embed/>
                  </p:oleObj>
                </mc:Choice>
                <mc:Fallback>
                  <p:oleObj name="Equation" r:id="rId5" imgW="660400" imgH="228600" progId="Equation.DSMT4">
                    <p:embed/>
                    <p:pic>
                      <p:nvPicPr>
                        <p:cNvPr id="109580" name="Object 3">
                          <a:extLst>
                            <a:ext uri="{FF2B5EF4-FFF2-40B4-BE49-F238E27FC236}">
                              <a16:creationId xmlns:a16="http://schemas.microsoft.com/office/drawing/2014/main" id="{91D712FD-623A-47BB-8458-DDA02581FB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775" y="1628775"/>
                          <a:ext cx="1439863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81" name="Rectangle 10">
              <a:extLst>
                <a:ext uri="{FF2B5EF4-FFF2-40B4-BE49-F238E27FC236}">
                  <a16:creationId xmlns:a16="http://schemas.microsoft.com/office/drawing/2014/main" id="{48560A3C-A024-4E64-B3F8-85C04CF8F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1628775"/>
              <a:ext cx="6381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latin typeface="Arial" panose="020B0604020202020204" pitchFamily="34" charset="0"/>
                </a:rPr>
                <a:t>。 </a:t>
              </a:r>
            </a:p>
          </p:txBody>
        </p:sp>
      </p:grp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CE69C2B8-D7A5-4B67-ACD2-D0D2C7C67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349500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解：</a:t>
            </a:r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E2155280-20B0-447E-A583-36016072B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170238"/>
            <a:ext cx="2014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由</a:t>
            </a:r>
            <a:r>
              <a:rPr lang="en-US" altLang="zh-CN" b="0">
                <a:latin typeface="Arial" panose="020B0604020202020204" pitchFamily="34" charset="0"/>
              </a:rPr>
              <a:t>6</a:t>
            </a:r>
            <a:r>
              <a:rPr lang="zh-CN" altLang="en-US" b="0">
                <a:latin typeface="Arial" panose="020B0604020202020204" pitchFamily="34" charset="0"/>
              </a:rPr>
              <a:t>－</a:t>
            </a:r>
            <a:r>
              <a:rPr lang="en-US" altLang="zh-CN" b="0">
                <a:latin typeface="Arial" panose="020B0604020202020204" pitchFamily="34" charset="0"/>
              </a:rPr>
              <a:t>79</a:t>
            </a:r>
            <a:r>
              <a:rPr lang="zh-CN" altLang="en-US" b="0">
                <a:latin typeface="Arial" panose="020B0604020202020204" pitchFamily="34" charset="0"/>
              </a:rPr>
              <a:t>式： </a:t>
            </a:r>
          </a:p>
        </p:txBody>
      </p:sp>
      <p:graphicFrame>
        <p:nvGraphicFramePr>
          <p:cNvPr id="41997" name="Object 4">
            <a:extLst>
              <a:ext uri="{FF2B5EF4-FFF2-40B4-BE49-F238E27FC236}">
                <a16:creationId xmlns:a16="http://schemas.microsoft.com/office/drawing/2014/main" id="{287D629E-798A-49FB-A7EB-9CB878AFB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2852738"/>
          <a:ext cx="24765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2" name="Equation" r:id="rId7" imgW="990170" imgH="444307" progId="Equation.DSMT4">
                  <p:embed/>
                </p:oleObj>
              </mc:Choice>
              <mc:Fallback>
                <p:oleObj name="Equation" r:id="rId7" imgW="990170" imgH="444307" progId="Equation.DSMT4">
                  <p:embed/>
                  <p:pic>
                    <p:nvPicPr>
                      <p:cNvPr id="41997" name="Object 4">
                        <a:extLst>
                          <a:ext uri="{FF2B5EF4-FFF2-40B4-BE49-F238E27FC236}">
                            <a16:creationId xmlns:a16="http://schemas.microsoft.com/office/drawing/2014/main" id="{287D629E-798A-49FB-A7EB-9CB878AFB1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852738"/>
                        <a:ext cx="247650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5">
            <a:extLst>
              <a:ext uri="{FF2B5EF4-FFF2-40B4-BE49-F238E27FC236}">
                <a16:creationId xmlns:a16="http://schemas.microsoft.com/office/drawing/2014/main" id="{FA7906D7-FDB1-478E-9218-E8EEFDD13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221163"/>
          <a:ext cx="15255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3" name="Equation" r:id="rId9" imgW="609336" imgH="215806" progId="Equation.DSMT4">
                  <p:embed/>
                </p:oleObj>
              </mc:Choice>
              <mc:Fallback>
                <p:oleObj name="Equation" r:id="rId9" imgW="609336" imgH="215806" progId="Equation.DSMT4">
                  <p:embed/>
                  <p:pic>
                    <p:nvPicPr>
                      <p:cNvPr id="41999" name="Object 5">
                        <a:extLst>
                          <a:ext uri="{FF2B5EF4-FFF2-40B4-BE49-F238E27FC236}">
                            <a16:creationId xmlns:a16="http://schemas.microsoft.com/office/drawing/2014/main" id="{FA7906D7-FDB1-478E-9218-E8EEFDD13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152558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Rectangle 17">
            <a:extLst>
              <a:ext uri="{FF2B5EF4-FFF2-40B4-BE49-F238E27FC236}">
                <a16:creationId xmlns:a16="http://schemas.microsoft.com/office/drawing/2014/main" id="{E55AFDAD-2650-4450-8732-56C9FA01A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278313"/>
            <a:ext cx="638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， </a:t>
            </a:r>
          </a:p>
        </p:txBody>
      </p:sp>
      <p:graphicFrame>
        <p:nvGraphicFramePr>
          <p:cNvPr id="42002" name="Object 6">
            <a:extLst>
              <a:ext uri="{FF2B5EF4-FFF2-40B4-BE49-F238E27FC236}">
                <a16:creationId xmlns:a16="http://schemas.microsoft.com/office/drawing/2014/main" id="{C40DF467-4554-4D46-AAC0-D9B60239A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716338"/>
          <a:ext cx="3811587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4" name="Equation" r:id="rId11" imgW="1524000" imgH="571500" progId="Equation.DSMT4">
                  <p:embed/>
                </p:oleObj>
              </mc:Choice>
              <mc:Fallback>
                <p:oleObj name="Equation" r:id="rId11" imgW="1524000" imgH="571500" progId="Equation.DSMT4">
                  <p:embed/>
                  <p:pic>
                    <p:nvPicPr>
                      <p:cNvPr id="42002" name="Object 6">
                        <a:extLst>
                          <a:ext uri="{FF2B5EF4-FFF2-40B4-BE49-F238E27FC236}">
                            <a16:creationId xmlns:a16="http://schemas.microsoft.com/office/drawing/2014/main" id="{C40DF467-4554-4D46-AAC0-D9B60239A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16338"/>
                        <a:ext cx="3811587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/>
      <p:bldP spid="41996" grpId="0"/>
      <p:bldP spid="420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5810" y="1162017"/>
                <a:ext cx="8978602" cy="5364163"/>
              </a:xfrm>
            </p:spPr>
            <p:txBody>
              <a:bodyPr/>
              <a:lstStyle/>
              <a:p>
                <a:pPr marL="514350" indent="-514350">
                  <a:buSzPct val="80000"/>
                  <a:buFont typeface="+mj-ea"/>
                  <a:buAutoNum type="circleNumDbPlain"/>
                </a:pPr>
                <a:r>
                  <a:rPr lang="en-US" altLang="zh-CN" sz="1800" dirty="0" err="1"/>
                  <a:t>pn</a:t>
                </a:r>
                <a:r>
                  <a:rPr lang="zh-CN" altLang="en-US" sz="1800" dirty="0"/>
                  <a:t>结杂质分布一般可以归纳为两种情况，（）和（）。合金结和高表面浓度的浅扩散结可认为是（），低表面浓度的深扩散结可认为是 （）。</a:t>
                </a:r>
                <a:endParaRPr lang="en-US" altLang="zh-CN" sz="1800" dirty="0"/>
              </a:p>
              <a:p>
                <a:pPr marL="514350" indent="-514350">
                  <a:buSzPct val="80000"/>
                  <a:buFont typeface="+mj-ea"/>
                  <a:buAutoNum type="circleNumDbPlain"/>
                </a:pPr>
                <a:r>
                  <a:rPr lang="zh-CN" altLang="en-US" sz="1800" dirty="0"/>
                  <a:t>当两块半导体结合形成</a:t>
                </a:r>
                <a:r>
                  <a:rPr lang="en-US" altLang="zh-CN" sz="1800" dirty="0" err="1"/>
                  <a:t>pn</a:t>
                </a:r>
                <a:r>
                  <a:rPr lang="zh-CN" altLang="en-US" sz="1800" dirty="0"/>
                  <a:t>结时，</a:t>
                </a:r>
                <a:r>
                  <a:rPr lang="en-US" altLang="zh-CN" sz="1800" dirty="0"/>
                  <a:t>p</a:t>
                </a:r>
                <a:r>
                  <a:rPr lang="zh-CN" altLang="en-US" sz="1800" dirty="0"/>
                  <a:t>区的能带向（）移动，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区的能带向（）移动，直至（）时停止移动，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形成的内建电场的方向由（）指向（）。 </a:t>
                </a:r>
                <a:endParaRPr lang="en-US" altLang="zh-CN" sz="1800" dirty="0"/>
              </a:p>
              <a:p>
                <a:pPr marL="514350" indent="-514350">
                  <a:buSzPct val="80000"/>
                  <a:buFont typeface="+mj-ea"/>
                  <a:buAutoNum type="circleNumDbPlain"/>
                </a:pPr>
                <a:r>
                  <a:rPr lang="en-US" altLang="zh-CN" sz="1800" dirty="0" err="1"/>
                  <a:t>pn</a:t>
                </a:r>
                <a:r>
                  <a:rPr lang="zh-CN" altLang="en-US" sz="1800" dirty="0"/>
                  <a:t>结的空间电荷区也叫（）和（），其空间电荷为 （）。</a:t>
                </a:r>
                <a:endParaRPr lang="en-US" altLang="zh-CN" sz="1800" dirty="0"/>
              </a:p>
              <a:p>
                <a:pPr marL="514350" indent="-514350">
                  <a:buSzPct val="80000"/>
                  <a:buFont typeface="+mj-ea"/>
                  <a:buAutoNum type="circleNumDbPlain"/>
                </a:pPr>
                <a:r>
                  <a:rPr lang="zh-CN" altLang="en-US" sz="1800" dirty="0"/>
                  <a:t>平衡</a:t>
                </a:r>
                <a:r>
                  <a:rPr lang="en-US" altLang="zh-CN" sz="1800" dirty="0" err="1"/>
                  <a:t>pn</a:t>
                </a:r>
                <a:r>
                  <a:rPr lang="zh-CN" altLang="en-US" sz="1800" dirty="0"/>
                  <a:t>结的扩散电流（）漂移电流，正偏压下的扩散电流（）漂移电流，负偏压下的扩散电流（）漂移电流。</a:t>
                </a:r>
                <a:endParaRPr lang="en-US" altLang="zh-CN" sz="1800" dirty="0"/>
              </a:p>
              <a:p>
                <a:pPr marL="514350" indent="-514350">
                  <a:buSzPct val="80000"/>
                  <a:buFont typeface="+mj-ea"/>
                  <a:buAutoNum type="circleNumDbPlain"/>
                </a:pPr>
                <a:r>
                  <a:rPr lang="zh-CN" altLang="en-US" sz="1800" dirty="0"/>
                  <a:t>理想</a:t>
                </a:r>
                <a:r>
                  <a:rPr lang="en-US" altLang="zh-CN" sz="1800" dirty="0" err="1"/>
                  <a:t>pn</a:t>
                </a:r>
                <a:r>
                  <a:rPr lang="zh-CN" altLang="en-US" sz="1800" dirty="0"/>
                  <a:t>结需要满足的</a:t>
                </a:r>
                <a:r>
                  <a:rPr lang="en-US" altLang="zh-CN" sz="1800" dirty="0"/>
                  <a:t>4</a:t>
                </a:r>
                <a:r>
                  <a:rPr lang="zh-CN" altLang="en-US" sz="1800" dirty="0"/>
                  <a:t>个假设条件是：（），（），（）和 （）。</a:t>
                </a:r>
                <a:endParaRPr lang="en-US" altLang="zh-CN" sz="1800" dirty="0"/>
              </a:p>
              <a:p>
                <a:pPr marL="514350" indent="-514350">
                  <a:buSzPct val="80000"/>
                  <a:buFont typeface="+mj-ea"/>
                  <a:buAutoNum type="circleNumDbPlain"/>
                </a:pPr>
                <a:r>
                  <a:rPr lang="zh-CN" altLang="en-US" sz="1800" dirty="0"/>
                  <a:t>计算理想</a:t>
                </a:r>
                <a:r>
                  <a:rPr lang="en-US" altLang="zh-CN" sz="1800" dirty="0" err="1"/>
                  <a:t>pn</a:t>
                </a:r>
                <a:r>
                  <a:rPr lang="zh-CN" altLang="en-US" sz="1800" dirty="0"/>
                  <a:t>结电流电压方程的四个步骤是：（）</a:t>
                </a:r>
                <a:r>
                  <a:rPr lang="en-US" altLang="zh-CN" sz="1800" dirty="0"/>
                  <a:t>, </a:t>
                </a:r>
                <a:r>
                  <a:rPr lang="zh-CN" altLang="en-US" sz="1800" dirty="0"/>
                  <a:t>（）</a:t>
                </a:r>
                <a:r>
                  <a:rPr lang="en-US" altLang="zh-CN" sz="1800" dirty="0"/>
                  <a:t>,</a:t>
                </a:r>
                <a:r>
                  <a:rPr lang="zh-CN" altLang="en-US" sz="1800" dirty="0"/>
                  <a:t>（）和（）。</a:t>
                </a:r>
                <a:r>
                  <a:rPr lang="en-US" altLang="zh-CN" sz="1800" dirty="0"/>
                  <a:t> </a:t>
                </a:r>
              </a:p>
              <a:p>
                <a:pPr marL="514350" indent="-514350">
                  <a:buSzPct val="80000"/>
                  <a:buFont typeface="+mj-ea"/>
                  <a:buAutoNum type="circleNumDbPlain"/>
                </a:pPr>
                <a:r>
                  <a:rPr lang="zh-CN" altLang="en-US" sz="1800" dirty="0"/>
                  <a:t>引起</a:t>
                </a:r>
                <a:r>
                  <a:rPr lang="en-US" altLang="zh-CN" sz="1800" dirty="0" err="1"/>
                  <a:t>pn</a:t>
                </a:r>
                <a:r>
                  <a:rPr lang="zh-CN" altLang="en-US" sz="1800" dirty="0"/>
                  <a:t>结的理想电流电压方程偏离实验结果的主要原因是</a:t>
                </a:r>
                <a:r>
                  <a:rPr lang="en-US" altLang="zh-CN" sz="1800" dirty="0"/>
                  <a:t>: </a:t>
                </a:r>
                <a:r>
                  <a:rPr lang="zh-CN" altLang="en-US" sz="1800" dirty="0"/>
                  <a:t>（），（）</a:t>
                </a:r>
                <a:r>
                  <a:rPr lang="en-US" altLang="zh-CN" sz="1800" dirty="0"/>
                  <a:t>, </a:t>
                </a:r>
                <a:r>
                  <a:rPr lang="zh-CN" altLang="en-US" sz="1800" dirty="0"/>
                  <a:t>（）和（）</a:t>
                </a:r>
                <a:endParaRPr lang="en-US" altLang="zh-CN" sz="1800" dirty="0"/>
              </a:p>
              <a:p>
                <a:pPr marL="457200" lvl="0" indent="-457200">
                  <a:buSzPct val="80000"/>
                  <a:buFont typeface="+mj-ea"/>
                  <a:buAutoNum type="circleNumDbPlain"/>
                </a:pPr>
                <a:r>
                  <a:rPr lang="en-US" altLang="zh-CN" sz="1800" dirty="0" err="1">
                    <a:solidFill>
                      <a:prstClr val="black"/>
                    </a:solidFill>
                  </a:rPr>
                  <a:t>pn</a:t>
                </a:r>
                <a:r>
                  <a:rPr lang="zh-CN" altLang="en-US" sz="1800" dirty="0">
                    <a:solidFill>
                      <a:prstClr val="black"/>
                    </a:solidFill>
                  </a:rPr>
                  <a:t>结耗尽层宽度随杂质浓度的增加而（），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 结的势垒区主要降落在（）区。</a:t>
                </a:r>
                <a:endParaRPr lang="en-US" altLang="zh-CN" sz="1800" dirty="0">
                  <a:solidFill>
                    <a:prstClr val="black"/>
                  </a:solidFill>
                </a:endParaRPr>
              </a:p>
              <a:p>
                <a:pPr marL="457200" lvl="0" indent="-457200">
                  <a:buSzPct val="80000"/>
                  <a:buFont typeface="+mj-ea"/>
                  <a:buAutoNum type="circleNumDbPlain"/>
                </a:pPr>
                <a:r>
                  <a:rPr lang="en-US" altLang="zh-CN" sz="1800" dirty="0" err="1">
                    <a:solidFill>
                      <a:prstClr val="black"/>
                    </a:solidFill>
                  </a:rPr>
                  <a:t>pn</a:t>
                </a:r>
                <a:r>
                  <a:rPr lang="zh-CN" altLang="en-US" sz="1800" dirty="0">
                    <a:solidFill>
                      <a:prstClr val="black"/>
                    </a:solidFill>
                  </a:rPr>
                  <a:t>结的</a:t>
                </a:r>
                <a:r>
                  <a:rPr lang="en-US" altLang="zh-CN" sz="1800" dirty="0">
                    <a:solidFill>
                      <a:prstClr val="black"/>
                    </a:solidFill>
                  </a:rPr>
                  <a:t>3</a:t>
                </a:r>
                <a:r>
                  <a:rPr lang="zh-CN" altLang="en-US" sz="1800" dirty="0">
                    <a:solidFill>
                      <a:prstClr val="black"/>
                    </a:solidFill>
                  </a:rPr>
                  <a:t>种主要击穿机制为</a:t>
                </a:r>
                <a:r>
                  <a:rPr lang="en-US" altLang="zh-CN" sz="1800" dirty="0">
                    <a:solidFill>
                      <a:prstClr val="black"/>
                    </a:solidFill>
                  </a:rPr>
                  <a:t>: </a:t>
                </a:r>
                <a:r>
                  <a:rPr lang="zh-CN" altLang="en-US" sz="1800" dirty="0">
                    <a:solidFill>
                      <a:prstClr val="black"/>
                    </a:solidFill>
                  </a:rPr>
                  <a:t>（）</a:t>
                </a:r>
                <a:r>
                  <a:rPr lang="en-US" altLang="zh-CN" sz="1800" dirty="0">
                    <a:solidFill>
                      <a:prstClr val="black"/>
                    </a:solidFill>
                  </a:rPr>
                  <a:t>, </a:t>
                </a:r>
                <a:r>
                  <a:rPr lang="zh-CN" altLang="en-US" sz="1800" dirty="0">
                    <a:solidFill>
                      <a:prstClr val="black"/>
                    </a:solidFill>
                  </a:rPr>
                  <a:t>（）和（）。</a:t>
                </a:r>
                <a:r>
                  <a:rPr lang="en-US" altLang="zh-CN" sz="1800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457200" lvl="0" indent="-457200">
                  <a:buSzPct val="80000"/>
                  <a:buFont typeface="+mj-ea"/>
                  <a:buAutoNum type="circleNumDbPlain"/>
                </a:pPr>
                <a:r>
                  <a:rPr lang="zh-CN" altLang="en-US" sz="1800" dirty="0">
                    <a:solidFill>
                      <a:prstClr val="black"/>
                    </a:solidFill>
                  </a:rPr>
                  <a:t>雪崩击穿的主要影响因素有（）和</a:t>
                </a:r>
                <a:r>
                  <a:rPr lang="en-US" altLang="zh-CN" sz="1800" dirty="0">
                    <a:solidFill>
                      <a:prstClr val="black"/>
                    </a:solidFill>
                  </a:rPr>
                  <a:t> </a:t>
                </a:r>
                <a:r>
                  <a:rPr lang="zh-CN" altLang="en-US" sz="1800" dirty="0">
                    <a:solidFill>
                      <a:prstClr val="black"/>
                    </a:solidFill>
                  </a:rPr>
                  <a:t>（）</a:t>
                </a:r>
                <a:r>
                  <a:rPr lang="en-US" altLang="zh-CN" sz="18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457200" lvl="0" indent="-457200">
                  <a:buSzPct val="80000"/>
                  <a:buFont typeface="+mj-ea"/>
                  <a:buAutoNum type="circleNumDbPlain"/>
                </a:pPr>
                <a:r>
                  <a:rPr lang="en-US" altLang="zh-CN" sz="1800" dirty="0" err="1">
                    <a:solidFill>
                      <a:prstClr val="black"/>
                    </a:solidFill>
                  </a:rPr>
                  <a:t>pn</a:t>
                </a:r>
                <a:r>
                  <a:rPr lang="zh-CN" altLang="en-US" sz="1800" dirty="0">
                    <a:solidFill>
                      <a:prstClr val="black"/>
                    </a:solidFill>
                  </a:rPr>
                  <a:t>结在低的掺杂浓度下</a:t>
                </a:r>
                <a:r>
                  <a:rPr lang="en-US" altLang="zh-CN" sz="1800" dirty="0">
                    <a:solidFill>
                      <a:prstClr val="black"/>
                    </a:solidFill>
                  </a:rPr>
                  <a:t>, </a:t>
                </a:r>
                <a:r>
                  <a:rPr lang="zh-CN" altLang="en-US" sz="1800" dirty="0">
                    <a:solidFill>
                      <a:prstClr val="black"/>
                    </a:solidFill>
                  </a:rPr>
                  <a:t>大的反向电压会引起（）的增加</a:t>
                </a:r>
                <a:r>
                  <a:rPr lang="en-US" altLang="zh-CN" sz="1800" dirty="0">
                    <a:solidFill>
                      <a:prstClr val="black"/>
                    </a:solidFill>
                  </a:rPr>
                  <a:t>, </a:t>
                </a:r>
                <a:r>
                  <a:rPr lang="zh-CN" altLang="en-US" sz="1800" dirty="0">
                    <a:solidFill>
                      <a:prstClr val="black"/>
                    </a:solidFill>
                  </a:rPr>
                  <a:t>有利于（）</a:t>
                </a:r>
                <a:r>
                  <a:rPr lang="en-US" altLang="zh-CN" sz="1800" dirty="0">
                    <a:solidFill>
                      <a:prstClr val="black"/>
                    </a:solidFill>
                  </a:rPr>
                  <a:t>; </a:t>
                </a:r>
                <a:r>
                  <a:rPr lang="zh-CN" altLang="en-US" sz="1800" dirty="0">
                    <a:solidFill>
                      <a:prstClr val="black"/>
                    </a:solidFill>
                  </a:rPr>
                  <a:t>高掺杂浓度下，低的反向电压有利于（）击穿的发生</a:t>
                </a:r>
                <a:r>
                  <a:rPr lang="en-US" altLang="zh-CN" sz="18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457200" lvl="0" indent="-457200">
                  <a:buSzPct val="80000"/>
                  <a:buFont typeface="+mj-ea"/>
                  <a:buAutoNum type="circleNumDbPlain" startAt="12"/>
                </a:pPr>
                <a:r>
                  <a:rPr lang="zh-CN" altLang="en-US" sz="1800" dirty="0">
                    <a:solidFill>
                      <a:prstClr val="black"/>
                    </a:solidFill>
                  </a:rPr>
                  <a:t>重掺杂</a:t>
                </a:r>
                <a:r>
                  <a:rPr lang="en-US" altLang="zh-CN" sz="1800" dirty="0" err="1">
                    <a:solidFill>
                      <a:prstClr val="black"/>
                    </a:solidFill>
                  </a:rPr>
                  <a:t>pn</a:t>
                </a:r>
                <a:r>
                  <a:rPr lang="en-US" altLang="zh-CN" sz="1800" dirty="0">
                    <a:solidFill>
                      <a:prstClr val="black"/>
                    </a:solidFill>
                  </a:rPr>
                  <a:t> </a:t>
                </a:r>
                <a:r>
                  <a:rPr lang="zh-CN" altLang="en-US" sz="1800" dirty="0">
                    <a:solidFill>
                      <a:prstClr val="black"/>
                    </a:solidFill>
                  </a:rPr>
                  <a:t>结又称为（）</a:t>
                </a:r>
                <a:r>
                  <a:rPr lang="en-US" altLang="zh-CN" sz="1800" dirty="0">
                    <a:solidFill>
                      <a:prstClr val="black"/>
                    </a:solidFill>
                  </a:rPr>
                  <a:t>, </a:t>
                </a:r>
                <a:r>
                  <a:rPr lang="zh-CN" altLang="en-US" sz="1800" dirty="0">
                    <a:solidFill>
                      <a:prstClr val="black"/>
                    </a:solidFill>
                  </a:rPr>
                  <a:t>低的正向偏压下</a:t>
                </a:r>
                <a:r>
                  <a:rPr lang="en-US" altLang="zh-CN" sz="1800" dirty="0">
                    <a:solidFill>
                      <a:prstClr val="black"/>
                    </a:solidFill>
                  </a:rPr>
                  <a:t>,</a:t>
                </a:r>
                <a:r>
                  <a:rPr lang="zh-CN" altLang="en-US" sz="1800" dirty="0">
                    <a:solidFill>
                      <a:prstClr val="black"/>
                    </a:solidFill>
                  </a:rPr>
                  <a:t>以（）电流为主</a:t>
                </a:r>
                <a:r>
                  <a:rPr lang="en-US" altLang="zh-CN" sz="1800" dirty="0">
                    <a:solidFill>
                      <a:prstClr val="black"/>
                    </a:solidFill>
                  </a:rPr>
                  <a:t>; </a:t>
                </a:r>
                <a:r>
                  <a:rPr lang="zh-CN" altLang="en-US" sz="1800" dirty="0">
                    <a:solidFill>
                      <a:prstClr val="black"/>
                    </a:solidFill>
                  </a:rPr>
                  <a:t>高的正向偏压下</a:t>
                </a:r>
                <a:r>
                  <a:rPr lang="en-US" altLang="zh-CN" sz="1800" dirty="0">
                    <a:solidFill>
                      <a:prstClr val="black"/>
                    </a:solidFill>
                  </a:rPr>
                  <a:t>,</a:t>
                </a:r>
                <a:r>
                  <a:rPr lang="zh-CN" altLang="en-US" sz="1800" dirty="0">
                    <a:solidFill>
                      <a:prstClr val="black"/>
                    </a:solidFill>
                  </a:rPr>
                  <a:t>以（）电流为主。</a:t>
                </a:r>
                <a:endParaRPr lang="en-US" altLang="zh-CN" sz="1800" dirty="0">
                  <a:solidFill>
                    <a:prstClr val="black"/>
                  </a:solidFill>
                </a:endParaRPr>
              </a:p>
              <a:p>
                <a:pPr marL="457200" lvl="0" indent="-457200">
                  <a:buSzPct val="80000"/>
                  <a:buFont typeface="+mj-ea"/>
                  <a:buAutoNum type="circleNumDbPlain" startAt="12"/>
                </a:pPr>
                <a:r>
                  <a:rPr lang="zh-CN" altLang="en-US" sz="1800" dirty="0">
                    <a:solidFill>
                      <a:prstClr val="black"/>
                    </a:solidFill>
                  </a:rPr>
                  <a:t>理想</a:t>
                </a:r>
                <a:r>
                  <a:rPr lang="en-US" altLang="zh-CN" sz="1800" dirty="0" err="1">
                    <a:solidFill>
                      <a:prstClr val="black"/>
                    </a:solidFill>
                  </a:rPr>
                  <a:t>pn</a:t>
                </a:r>
                <a:r>
                  <a:rPr lang="zh-CN" altLang="en-US" sz="1800" dirty="0">
                    <a:solidFill>
                      <a:prstClr val="black"/>
                    </a:solidFill>
                  </a:rPr>
                  <a:t>结的突变耗尽层条件是指（）。</a:t>
                </a:r>
                <a:endParaRPr lang="en-US" altLang="zh-CN" sz="1800" dirty="0">
                  <a:solidFill>
                    <a:prstClr val="black"/>
                  </a:solidFill>
                </a:endParaRPr>
              </a:p>
              <a:p>
                <a:pPr marL="457200" lvl="0" indent="-457200">
                  <a:buSzPct val="80000"/>
                  <a:buFont typeface="+mj-ea"/>
                  <a:buAutoNum type="circleNumDbPlain"/>
                </a:pPr>
                <a:endParaRPr lang="en-US" altLang="zh-CN" sz="1800" dirty="0">
                  <a:solidFill>
                    <a:prstClr val="black"/>
                  </a:solidFill>
                </a:endParaRPr>
              </a:p>
              <a:p>
                <a:pPr marL="514350" indent="-514350">
                  <a:buSzPct val="80000"/>
                  <a:buFont typeface="+mj-ea"/>
                  <a:buAutoNum type="circleNumDbPlain"/>
                </a:pPr>
                <a:endParaRPr lang="en-US" altLang="zh-CN" sz="1800" dirty="0"/>
              </a:p>
              <a:p>
                <a:pPr marL="514350" indent="-514350">
                  <a:buSzPct val="80000"/>
                  <a:buFont typeface="+mj-ea"/>
                  <a:buAutoNum type="circleNumDbPlain"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10" y="1162017"/>
                <a:ext cx="8978602" cy="5364163"/>
              </a:xfrm>
              <a:blipFill rotWithShape="0">
                <a:blip r:embed="rId2"/>
                <a:stretch>
                  <a:fillRect l="-272" t="-1023" r="-407" b="-7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98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73163"/>
            <a:ext cx="8229600" cy="5562600"/>
          </a:xfrm>
        </p:spPr>
        <p:txBody>
          <a:bodyPr/>
          <a:lstStyle/>
          <a:p>
            <a:pPr marL="457200" indent="-457200">
              <a:buSzPct val="80000"/>
              <a:buFont typeface="+mj-ea"/>
              <a:buAutoNum type="circleNumDbPlain" startAt="14"/>
            </a:pPr>
            <a:r>
              <a:rPr lang="zh-CN" altLang="en-US" sz="1800" dirty="0"/>
              <a:t>平衡</a:t>
            </a:r>
            <a:r>
              <a:rPr lang="en-US" altLang="zh-CN" sz="1800" dirty="0" err="1"/>
              <a:t>pn</a:t>
            </a:r>
            <a:r>
              <a:rPr lang="zh-CN" altLang="en-US" sz="1800" dirty="0"/>
              <a:t>结的接触电势差是由于（）而形成的。</a:t>
            </a:r>
          </a:p>
          <a:p>
            <a:pPr marL="457200" indent="-457200">
              <a:buSzPct val="80000"/>
              <a:buFont typeface="+mj-ea"/>
              <a:buAutoNum type="circleNumDbPlain" startAt="14"/>
            </a:pPr>
            <a:r>
              <a:rPr lang="zh-CN" altLang="en-US" sz="1800" dirty="0"/>
              <a:t>为什么</a:t>
            </a:r>
            <a:r>
              <a:rPr lang="en-US" altLang="zh-CN" sz="1800" dirty="0" err="1"/>
              <a:t>pn</a:t>
            </a:r>
            <a:r>
              <a:rPr lang="zh-CN" altLang="en-US" sz="1800" dirty="0"/>
              <a:t>结的空间电荷区又叫势垒区或者耗尽层？</a:t>
            </a:r>
          </a:p>
          <a:p>
            <a:pPr marL="457200" indent="-457200">
              <a:buSzPct val="80000"/>
              <a:buFont typeface="+mj-ea"/>
              <a:buAutoNum type="circleNumDbPlain" startAt="14"/>
            </a:pPr>
            <a:r>
              <a:rPr lang="zh-CN" altLang="en-US" sz="1800" dirty="0"/>
              <a:t>对平衡</a:t>
            </a:r>
            <a:r>
              <a:rPr lang="en-US" altLang="zh-CN" sz="1800" dirty="0" err="1"/>
              <a:t>pn</a:t>
            </a:r>
            <a:r>
              <a:rPr lang="zh-CN" altLang="en-US" sz="1800" dirty="0"/>
              <a:t>结施加正向偏压时，外加电场方向与内建电场方向（），</a:t>
            </a:r>
            <a:r>
              <a:rPr lang="en-US" altLang="zh-CN" sz="1800" dirty="0" err="1"/>
              <a:t>pn</a:t>
            </a:r>
            <a:r>
              <a:rPr lang="zh-CN" altLang="en-US" sz="1800" dirty="0"/>
              <a:t>结的势垒高度（），空间电荷区宽度（）；对平衡</a:t>
            </a:r>
            <a:r>
              <a:rPr lang="en-US" altLang="zh-CN" sz="1800" dirty="0" err="1"/>
              <a:t>pn</a:t>
            </a:r>
            <a:r>
              <a:rPr lang="zh-CN" altLang="en-US" sz="1800" dirty="0"/>
              <a:t>结施加反向偏压时，外加电场方向与内建电场方向（），</a:t>
            </a:r>
            <a:r>
              <a:rPr lang="en-US" altLang="zh-CN" sz="1800" dirty="0" err="1"/>
              <a:t>pn</a:t>
            </a:r>
            <a:r>
              <a:rPr lang="zh-CN" altLang="en-US" sz="1800" dirty="0"/>
              <a:t>结的势垒高度（），空间电荷区宽度（）；</a:t>
            </a:r>
          </a:p>
          <a:p>
            <a:pPr marL="457200" indent="-457200">
              <a:buSzPct val="80000"/>
              <a:buFont typeface="+mj-ea"/>
              <a:buAutoNum type="circleNumDbPlain" startAt="14"/>
            </a:pPr>
            <a:r>
              <a:rPr lang="en-US" altLang="zh-CN" sz="1800" dirty="0" err="1"/>
              <a:t>pn</a:t>
            </a:r>
            <a:r>
              <a:rPr lang="zh-CN" altLang="en-US" sz="1800" dirty="0"/>
              <a:t>结电容，根据其来源，可分为（），（）和（）。</a:t>
            </a:r>
            <a:endParaRPr lang="en-US" altLang="zh-CN" sz="1800" dirty="0"/>
          </a:p>
          <a:p>
            <a:pPr marL="457200" indent="-457200">
              <a:buSzPct val="80000"/>
              <a:buFont typeface="+mj-ea"/>
              <a:buAutoNum type="circleNumDbPlain" startAt="14"/>
            </a:pPr>
            <a:r>
              <a:rPr lang="en-US" altLang="zh-CN" sz="1800" dirty="0" err="1"/>
              <a:t>pn</a:t>
            </a:r>
            <a:r>
              <a:rPr lang="zh-CN" altLang="en-US" sz="1800" dirty="0"/>
              <a:t>结大注入的条件是（）。 </a:t>
            </a:r>
          </a:p>
          <a:p>
            <a:pPr marL="457200" indent="-457200">
              <a:buSzPct val="80000"/>
              <a:buFont typeface="+mj-lt"/>
              <a:buAutoNum type="circleNumDbPlain" startAt="14"/>
            </a:pPr>
            <a:r>
              <a:rPr lang="zh-CN" altLang="en-US" sz="1800" dirty="0"/>
              <a:t>名词解释：势垒电容、扩散电容、隧道击穿、雪崩击穿、热击穿</a:t>
            </a:r>
            <a:endParaRPr lang="en-US" altLang="zh-CN" sz="1800" dirty="0"/>
          </a:p>
          <a:p>
            <a:pPr marL="514350" indent="-514350">
              <a:buFont typeface="Calibri" panose="020F0502020204030204" pitchFamily="34" charset="0"/>
              <a:buAutoNum type="arabicPeriod" startAt="6"/>
            </a:pPr>
            <a:endParaRPr lang="en-US" altLang="zh-CN" sz="2000" dirty="0"/>
          </a:p>
          <a:p>
            <a:pPr marL="514350" indent="-514350">
              <a:buFont typeface="Calibri" panose="020F0502020204030204" pitchFamily="34" charset="0"/>
              <a:buAutoNum type="arabicPeriod" startAt="6"/>
            </a:pPr>
            <a:endParaRPr lang="en-US" altLang="zh-CN" sz="2000" dirty="0"/>
          </a:p>
          <a:p>
            <a:pPr marL="514350" indent="-514350">
              <a:buFont typeface="Calibri" panose="020F0502020204030204" pitchFamily="34" charset="0"/>
              <a:buAutoNum type="arabicPeriod" startAt="6"/>
            </a:pP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37319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5E939D-4EF3-4700-A0B7-193D97DB8B4D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、突变结的势垒电容</a:t>
            </a:r>
          </a:p>
        </p:txBody>
      </p:sp>
      <p:sp>
        <p:nvSpPr>
          <p:cNvPr id="225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044"/>
            <a:ext cx="6096000" cy="60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2.1 </a:t>
            </a:r>
            <a:r>
              <a:rPr lang="zh-CN" altLang="en-US" sz="2800" dirty="0"/>
              <a:t>突变结势垒区中的</a:t>
            </a:r>
            <a:r>
              <a:rPr lang="zh-CN" altLang="en-US" sz="2800" dirty="0">
                <a:solidFill>
                  <a:srgbClr val="FF3300"/>
                </a:solidFill>
              </a:rPr>
              <a:t>电场、电势</a:t>
            </a:r>
            <a:r>
              <a:rPr lang="zh-CN" altLang="en-US" sz="2800" dirty="0"/>
              <a:t>分布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92906" y="2336823"/>
            <a:ext cx="607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x=0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为交界面，势垒区的电荷密度为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784350" y="3011488"/>
          <a:ext cx="36258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4" name="公式" r:id="rId3" imgW="1612900" imgH="457200" progId="Equation.3">
                  <p:embed/>
                </p:oleObj>
              </mc:Choice>
              <mc:Fallback>
                <p:oleObj name="公式" r:id="rId3" imgW="1612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011488"/>
                        <a:ext cx="362585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04800" y="4149725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势垒区宽度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286000" y="4114800"/>
          <a:ext cx="2514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5" name="公式" r:id="rId5" imgW="825500" imgH="241300" progId="Equation.3">
                  <p:embed/>
                </p:oleObj>
              </mc:Choice>
              <mc:Fallback>
                <p:oleObj name="公式" r:id="rId5" imgW="825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14800"/>
                        <a:ext cx="2514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4824413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电中性条件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2286000" y="4762500"/>
          <a:ext cx="3810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6" name="公式" r:id="rId7" imgW="1269449" imgH="241195" progId="Equation.3">
                  <p:embed/>
                </p:oleObj>
              </mc:Choice>
              <mc:Fallback>
                <p:oleObj name="公式" r:id="rId7" imgW="126944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62500"/>
                        <a:ext cx="3810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76200" y="5719763"/>
          <a:ext cx="2057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7" name="公式" r:id="rId9" imgW="850531" imgH="241195" progId="Equation.3">
                  <p:embed/>
                </p:oleObj>
              </mc:Choice>
              <mc:Fallback>
                <p:oleObj name="公式" r:id="rId9" imgW="85053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719763"/>
                        <a:ext cx="2057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133600" y="5465763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势垒区宽度和该区杂质浓度成反比</a:t>
            </a:r>
          </a:p>
        </p:txBody>
      </p:sp>
      <p:sp>
        <p:nvSpPr>
          <p:cNvPr id="47116" name="AutoShape 12"/>
          <p:cNvSpPr>
            <a:spLocks/>
          </p:cNvSpPr>
          <p:nvPr/>
        </p:nvSpPr>
        <p:spPr bwMode="auto">
          <a:xfrm>
            <a:off x="2133600" y="57150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178050" y="6019800"/>
            <a:ext cx="2800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杂质浓度高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宽度小</a:t>
            </a:r>
          </a:p>
        </p:txBody>
      </p:sp>
      <p:pic>
        <p:nvPicPr>
          <p:cNvPr id="22543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133600"/>
            <a:ext cx="230663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53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10" grpId="0"/>
      <p:bldP spid="47112" grpId="0"/>
      <p:bldP spid="47115" grpId="0"/>
      <p:bldP spid="47116" grpId="0" animBg="1"/>
      <p:bldP spid="471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B5E382-82CD-4C9C-969D-47D79F179C9D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57200" y="2484438"/>
          <a:ext cx="35750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38" name="公式" r:id="rId3" imgW="1511300" imgH="431800" progId="Equation.3">
                  <p:embed/>
                </p:oleObj>
              </mc:Choice>
              <mc:Fallback>
                <p:oleObj name="公式" r:id="rId3" imgW="1511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84438"/>
                        <a:ext cx="357505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514600" y="1968500"/>
          <a:ext cx="76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39" name="公式" r:id="rId5" imgW="330057" imgH="203112" progId="Equation.3">
                  <p:embed/>
                </p:oleObj>
              </mc:Choice>
              <mc:Fallback>
                <p:oleObj name="公式" r:id="rId5" imgW="33005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68500"/>
                        <a:ext cx="762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4267200" y="2057400"/>
          <a:ext cx="1308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0" name="公式" r:id="rId7" imgW="634725" imgH="203112" progId="Equation.3">
                  <p:embed/>
                </p:oleObj>
              </mc:Choice>
              <mc:Fallback>
                <p:oleObj name="公式" r:id="rId7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057400"/>
                        <a:ext cx="13081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4343400" y="3151188"/>
          <a:ext cx="1371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1" name="公式" r:id="rId9" imgW="647419" imgH="203112" progId="Equation.3">
                  <p:embed/>
                </p:oleObj>
              </mc:Choice>
              <mc:Fallback>
                <p:oleObj name="公式" r:id="rId9" imgW="64741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51188"/>
                        <a:ext cx="13716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Line 7"/>
          <p:cNvSpPr>
            <a:spLocks noChangeShapeType="1"/>
          </p:cNvSpPr>
          <p:nvPr/>
        </p:nvSpPr>
        <p:spPr bwMode="auto">
          <a:xfrm flipV="1">
            <a:off x="2895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V="1">
            <a:off x="3962400" y="2438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962400" y="32766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突变结势垒区内的泊松方程</a:t>
            </a:r>
          </a:p>
        </p:txBody>
      </p:sp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762000" y="4419600"/>
          <a:ext cx="373380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2" name="公式" r:id="rId11" imgW="1790700" imgH="914400" progId="Equation.3">
                  <p:embed/>
                </p:oleObj>
              </mc:Choice>
              <mc:Fallback>
                <p:oleObj name="公式" r:id="rId11" imgW="1790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3733800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5943600" y="4800600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3" name="公式" r:id="rId13" imgW="355292" imgH="215713" progId="Equation.3">
                  <p:embed/>
                </p:oleObj>
              </mc:Choice>
              <mc:Fallback>
                <p:oleObj name="公式" r:id="rId13" imgW="355292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00600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6934200" y="4811713"/>
          <a:ext cx="7620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4" name="公式" r:id="rId15" imgW="368140" imgH="215806" progId="Equation.3">
                  <p:embed/>
                </p:oleObj>
              </mc:Choice>
              <mc:Fallback>
                <p:oleObj name="公式" r:id="rId15" imgW="36814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11713"/>
                        <a:ext cx="7620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029200" y="5484813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负、正空间电荷区各点电势</a:t>
            </a:r>
          </a:p>
        </p:txBody>
      </p:sp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5029200" y="4876800"/>
          <a:ext cx="7747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5" name="公式" r:id="rId17" imgW="330057" imgH="203112" progId="Equation.3">
                  <p:embed/>
                </p:oleObj>
              </mc:Choice>
              <mc:Fallback>
                <p:oleObj name="公式" r:id="rId17" imgW="33005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76800"/>
                        <a:ext cx="7747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30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nimBg="1"/>
      <p:bldP spid="48136" grpId="0" animBg="1"/>
      <p:bldP spid="48137" grpId="0" animBg="1"/>
      <p:bldP spid="48138" grpId="0" build="p"/>
      <p:bldP spid="481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12759B-D1A1-46A0-A4A1-6FBA347179E4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583" name="Text Box 2"/>
          <p:cNvSpPr txBox="1">
            <a:spLocks noChangeArrowheads="1"/>
          </p:cNvSpPr>
          <p:nvPr/>
        </p:nvSpPr>
        <p:spPr bwMode="auto">
          <a:xfrm>
            <a:off x="6248400" y="2971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852613"/>
            <a:ext cx="2673350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积分一次得电场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609600" y="2438400"/>
          <a:ext cx="6029325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2" name="公式" r:id="rId3" imgW="2603500" imgH="889000" progId="Equation.3">
                  <p:embed/>
                </p:oleObj>
              </mc:Choice>
              <mc:Fallback>
                <p:oleObj name="公式" r:id="rId3" imgW="2603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6029325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04800" y="4648200"/>
            <a:ext cx="160655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边界条件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981200" y="4724400"/>
          <a:ext cx="371475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3" name="公式" r:id="rId5" imgW="1790700" imgH="990600" progId="Equation.3">
                  <p:embed/>
                </p:oleObj>
              </mc:Choice>
              <mc:Fallback>
                <p:oleObj name="公式" r:id="rId5" imgW="17907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24400"/>
                        <a:ext cx="3714750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6553200" y="2362200"/>
          <a:ext cx="23622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4" name="公式" r:id="rId7" imgW="1016000" imgH="457200" progId="Equation.3">
                  <p:embed/>
                </p:oleObj>
              </mc:Choice>
              <mc:Fallback>
                <p:oleObj name="公式" r:id="rId7" imgW="1016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62200"/>
                        <a:ext cx="23622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6629400" y="3505200"/>
          <a:ext cx="2133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5" name="公式" r:id="rId9" imgW="927100" imgH="431800" progId="Equation.3">
                  <p:embed/>
                </p:oleObj>
              </mc:Choice>
              <mc:Fallback>
                <p:oleObj name="公式" r:id="rId9" imgW="927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05200"/>
                        <a:ext cx="21336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67288"/>
            <a:ext cx="3124200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68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/>
      <p:bldP spid="491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5FFBCC-25C4-431A-B8A6-90E6316D6619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突变结电场分布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28600" y="2057400"/>
            <a:ext cx="6784975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电场强度是位置的函数，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x=0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时达到最大值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304800" y="2743200"/>
          <a:ext cx="54991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6" name="公式" r:id="rId3" imgW="2235200" imgH="457200" progId="Equation.3">
                  <p:embed/>
                </p:oleObj>
              </mc:Choice>
              <mc:Fallback>
                <p:oleObj name="公式" r:id="rId3" imgW="2235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43200"/>
                        <a:ext cx="549910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57800" y="6110288"/>
            <a:ext cx="3841750" cy="519112"/>
            <a:chOff x="2572" y="2367"/>
            <a:chExt cx="2420" cy="327"/>
          </a:xfrm>
        </p:grpSpPr>
        <p:graphicFrame>
          <p:nvGraphicFramePr>
            <p:cNvPr id="25606" name="Object 6"/>
            <p:cNvGraphicFramePr>
              <a:graphicFrameLocks noChangeAspect="1"/>
            </p:cNvGraphicFramePr>
            <p:nvPr/>
          </p:nvGraphicFramePr>
          <p:xfrm>
            <a:off x="2572" y="2393"/>
            <a:ext cx="31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87" name="公式" r:id="rId5" imgW="228501" imgH="215806" progId="Equation.3">
                    <p:embed/>
                  </p:oleObj>
                </mc:Choice>
                <mc:Fallback>
                  <p:oleObj name="公式" r:id="rId5" imgW="228501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2393"/>
                          <a:ext cx="31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1" name="Text Box 7"/>
            <p:cNvSpPr txBox="1">
              <a:spLocks noChangeArrowheads="1"/>
            </p:cNvSpPr>
            <p:nvPr/>
          </p:nvSpPr>
          <p:spPr bwMode="auto">
            <a:xfrm>
              <a:off x="2860" y="2367"/>
              <a:ext cx="2132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轻掺杂一边杂质浓度</a:t>
              </a:r>
            </a:p>
          </p:txBody>
        </p:sp>
      </p:grp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6019800" y="4572000"/>
          <a:ext cx="2667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8" name="Equation" r:id="rId7" imgW="965200" imgH="431800" progId="Equation.DSMT4">
                  <p:embed/>
                </p:oleObj>
              </mc:Choice>
              <mc:Fallback>
                <p:oleObj name="Equation" r:id="rId7" imgW="965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572000"/>
                        <a:ext cx="26670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228600" y="4114800"/>
          <a:ext cx="5105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9" name="公式" r:id="rId9" imgW="2324100" imgH="431800" progId="Equation.3">
                  <p:embed/>
                </p:oleObj>
              </mc:Choice>
              <mc:Fallback>
                <p:oleObj name="公式" r:id="rId9" imgW="232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14800"/>
                        <a:ext cx="51054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285750" y="5195888"/>
          <a:ext cx="48196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0" name="公式" r:id="rId11" imgW="2324100" imgH="431800" progId="Equation.3">
                  <p:embed/>
                </p:oleObj>
              </mc:Choice>
              <mc:Fallback>
                <p:oleObj name="公式" r:id="rId11" imgW="232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195888"/>
                        <a:ext cx="48196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9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4"/>
          <a:stretch/>
        </p:blipFill>
        <p:spPr bwMode="auto">
          <a:xfrm>
            <a:off x="6210300" y="2802731"/>
            <a:ext cx="2393950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7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EFB92D-745A-49D0-8F1D-420C00A734C7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突变结电势分布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562600"/>
            <a:ext cx="60198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电势呈抛物线分布；能带变化趋势与电势变化趋势相反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96850" y="1981200"/>
            <a:ext cx="26225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对电场积分得电势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52400" y="2514600"/>
          <a:ext cx="521652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0" name="公式" r:id="rId3" imgW="2794000" imgH="889000" progId="Equation.3">
                  <p:embed/>
                </p:oleObj>
              </mc:Choice>
              <mc:Fallback>
                <p:oleObj name="公式" r:id="rId3" imgW="2794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14600"/>
                        <a:ext cx="5216525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5410200" y="2416175"/>
          <a:ext cx="35814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1" name="公式" r:id="rId5" imgW="1688367" imgH="482391" progId="Equation.3">
                  <p:embed/>
                </p:oleObj>
              </mc:Choice>
              <mc:Fallback>
                <p:oleObj name="公式" r:id="rId5" imgW="1688367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416175"/>
                        <a:ext cx="3581400" cy="1023938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5416550" y="3413125"/>
          <a:ext cx="35750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2" name="公式" r:id="rId7" imgW="1968500" imgH="469900" progId="Equation.3">
                  <p:embed/>
                </p:oleObj>
              </mc:Choice>
              <mc:Fallback>
                <p:oleObj name="公式" r:id="rId7" imgW="1968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3413125"/>
                        <a:ext cx="3575050" cy="854075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152400" y="4191000"/>
            <a:ext cx="1403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边界条件</a:t>
            </a:r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1828800" y="4221163"/>
          <a:ext cx="19050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3" name="公式" r:id="rId9" imgW="825500" imgH="482600" progId="Equation.3">
                  <p:embed/>
                </p:oleObj>
              </mc:Choice>
              <mc:Fallback>
                <p:oleObj name="公式" r:id="rId9" imgW="825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21163"/>
                        <a:ext cx="1905000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8" y="4343400"/>
            <a:ext cx="246856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2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51204" grpId="0" animBg="1"/>
      <p:bldP spid="512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E33C72-7018-4DD9-B2CE-E64C9F27B3E8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</a:t>
            </a:r>
            <a:r>
              <a:rPr lang="zh-CN" altLang="en-US"/>
              <a:t>、突变结的势垒宽度</a:t>
            </a:r>
            <a:r>
              <a:rPr lang="en-US" altLang="zh-CN"/>
              <a:t>X</a:t>
            </a:r>
            <a:r>
              <a:rPr lang="en-US" altLang="zh-CN" baseline="-25000"/>
              <a:t>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229600" cy="4302125"/>
          </a:xfrm>
        </p:spPr>
        <p:txBody>
          <a:bodyPr/>
          <a:lstStyle/>
          <a:p>
            <a:pPr eaLnBrk="1" hangingPunct="1"/>
            <a:r>
              <a:rPr lang="zh-CN" altLang="en-US"/>
              <a:t>电势差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398463" y="2417763"/>
          <a:ext cx="4765675" cy="230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4" name="公式" r:id="rId3" imgW="3098800" imgH="1498600" progId="Equation.3">
                  <p:embed/>
                </p:oleObj>
              </mc:Choice>
              <mc:Fallback>
                <p:oleObj name="公式" r:id="rId3" imgW="3098800" imgH="149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417763"/>
                        <a:ext cx="4765675" cy="230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5886450" y="3081338"/>
          <a:ext cx="31813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5" name="公式" r:id="rId5" imgW="1485900" imgH="482600" progId="Equation.3">
                  <p:embed/>
                </p:oleObj>
              </mc:Choice>
              <mc:Fallback>
                <p:oleObj name="公式" r:id="rId5" imgW="1485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3081338"/>
                        <a:ext cx="31813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5257800" y="3200400"/>
            <a:ext cx="4572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4953000" y="4800600"/>
          <a:ext cx="1981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6" name="公式" r:id="rId7" imgW="990600" imgH="914400" progId="Equation.3">
                  <p:embed/>
                </p:oleObj>
              </mc:Choice>
              <mc:Fallback>
                <p:oleObj name="公式" r:id="rId7" imgW="990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00600"/>
                        <a:ext cx="1981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600200" y="5029200"/>
          <a:ext cx="23622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7" name="公式" r:id="rId9" imgW="952087" imgH="507780" progId="Equation.3">
                  <p:embed/>
                </p:oleObj>
              </mc:Choice>
              <mc:Fallback>
                <p:oleObj name="公式" r:id="rId9" imgW="952087" imgH="507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9200"/>
                        <a:ext cx="23622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4267200" y="53340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30" grpId="0" animBg="1"/>
      <p:bldP spid="52233" grpId="0" animBg="1"/>
    </p:bldLst>
  </p:timing>
</p:sld>
</file>

<file path=ppt/theme/theme1.xml><?xml version="1.0" encoding="utf-8"?>
<a:theme xmlns:a="http://schemas.openxmlformats.org/drawingml/2006/main" name="1_Quadrant">
  <a:themeElements>
    <a:clrScheme name="Quadrant 6">
      <a:dk1>
        <a:srgbClr val="000000"/>
      </a:dk1>
      <a:lt1>
        <a:srgbClr val="FFFFFF"/>
      </a:lt1>
      <a:dk2>
        <a:srgbClr val="000000"/>
      </a:dk2>
      <a:lt2>
        <a:srgbClr val="669966"/>
      </a:lt2>
      <a:accent1>
        <a:srgbClr val="CCCC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E2E2FF"/>
      </a:accent5>
      <a:accent6>
        <a:srgbClr val="8A8AB9"/>
      </a:accent6>
      <a:hlink>
        <a:srgbClr val="000066"/>
      </a:hlink>
      <a:folHlink>
        <a:srgbClr val="333399"/>
      </a:folHlink>
    </a:clrScheme>
    <a:fontScheme name="Quadran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adrant">
  <a:themeElements>
    <a:clrScheme name="Quadrant 6">
      <a:dk1>
        <a:srgbClr val="000000"/>
      </a:dk1>
      <a:lt1>
        <a:srgbClr val="FFFFFF"/>
      </a:lt1>
      <a:dk2>
        <a:srgbClr val="000000"/>
      </a:dk2>
      <a:lt2>
        <a:srgbClr val="669966"/>
      </a:lt2>
      <a:accent1>
        <a:srgbClr val="CCCC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E2E2FF"/>
      </a:accent5>
      <a:accent6>
        <a:srgbClr val="8A8AB9"/>
      </a:accent6>
      <a:hlink>
        <a:srgbClr val="000066"/>
      </a:hlink>
      <a:folHlink>
        <a:srgbClr val="333399"/>
      </a:folHlink>
    </a:clrScheme>
    <a:fontScheme name="Quadran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Quadrant">
  <a:themeElements>
    <a:clrScheme name="Quadrant 6">
      <a:dk1>
        <a:srgbClr val="000000"/>
      </a:dk1>
      <a:lt1>
        <a:srgbClr val="FFFFFF"/>
      </a:lt1>
      <a:dk2>
        <a:srgbClr val="000000"/>
      </a:dk2>
      <a:lt2>
        <a:srgbClr val="669966"/>
      </a:lt2>
      <a:accent1>
        <a:srgbClr val="CCCC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E2E2FF"/>
      </a:accent5>
      <a:accent6>
        <a:srgbClr val="8A8AB9"/>
      </a:accent6>
      <a:hlink>
        <a:srgbClr val="000066"/>
      </a:hlink>
      <a:folHlink>
        <a:srgbClr val="333399"/>
      </a:folHlink>
    </a:clrScheme>
    <a:fontScheme name="Quadran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Quadrant">
  <a:themeElements>
    <a:clrScheme name="Quadrant 6">
      <a:dk1>
        <a:srgbClr val="000000"/>
      </a:dk1>
      <a:lt1>
        <a:srgbClr val="FFFFFF"/>
      </a:lt1>
      <a:dk2>
        <a:srgbClr val="000000"/>
      </a:dk2>
      <a:lt2>
        <a:srgbClr val="669966"/>
      </a:lt2>
      <a:accent1>
        <a:srgbClr val="CCCC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E2E2FF"/>
      </a:accent5>
      <a:accent6>
        <a:srgbClr val="8A8AB9"/>
      </a:accent6>
      <a:hlink>
        <a:srgbClr val="000066"/>
      </a:hlink>
      <a:folHlink>
        <a:srgbClr val="333399"/>
      </a:folHlink>
    </a:clrScheme>
    <a:fontScheme name="Quadran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1770</Words>
  <Application>Microsoft Office PowerPoint</Application>
  <PresentationFormat>全屏显示(4:3)</PresentationFormat>
  <Paragraphs>248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黑体</vt:lpstr>
      <vt:lpstr>宋体</vt:lpstr>
      <vt:lpstr>Arial</vt:lpstr>
      <vt:lpstr>Calibri</vt:lpstr>
      <vt:lpstr>Cambria Math</vt:lpstr>
      <vt:lpstr>Times New Roman</vt:lpstr>
      <vt:lpstr>Wingdings</vt:lpstr>
      <vt:lpstr>1_Quadrant</vt:lpstr>
      <vt:lpstr>Quadrant</vt:lpstr>
      <vt:lpstr>2_Quadrant</vt:lpstr>
      <vt:lpstr>3_Office Theme</vt:lpstr>
      <vt:lpstr>3_Quadrant</vt:lpstr>
      <vt:lpstr>Equation</vt:lpstr>
      <vt:lpstr>公式</vt:lpstr>
      <vt:lpstr>PowerPoint 演示文稿</vt:lpstr>
      <vt:lpstr>PowerPoint 演示文稿</vt:lpstr>
      <vt:lpstr>微分电容</vt:lpstr>
      <vt:lpstr>2、突变结的势垒电容</vt:lpstr>
      <vt:lpstr>PowerPoint 演示文稿</vt:lpstr>
      <vt:lpstr>PowerPoint 演示文稿</vt:lpstr>
      <vt:lpstr>突变结电场分布</vt:lpstr>
      <vt:lpstr>突变结电势分布</vt:lpstr>
      <vt:lpstr>2.2、突变结的势垒宽度XD</vt:lpstr>
      <vt:lpstr>PowerPoint 演示文稿</vt:lpstr>
      <vt:lpstr>没有外加电压时</vt:lpstr>
      <vt:lpstr>外加电压V时</vt:lpstr>
      <vt:lpstr>2.3突变结势垒电容</vt:lpstr>
      <vt:lpstr>PowerPoint 演示文稿</vt:lpstr>
      <vt:lpstr>3、线性缓变结的势垒电容</vt:lpstr>
      <vt:lpstr>线性缓变结电场强度</vt:lpstr>
      <vt:lpstr>线性缓变结电势</vt:lpstr>
      <vt:lpstr>PowerPoint 演示文稿</vt:lpstr>
      <vt:lpstr>应用</vt:lpstr>
      <vt:lpstr>PowerPoint 演示文稿</vt:lpstr>
      <vt:lpstr>4、扩散电容</vt:lpstr>
      <vt:lpstr>扩散电容</vt:lpstr>
      <vt:lpstr>PowerPoint 演示文稿</vt:lpstr>
      <vt:lpstr>PowerPoint 演示文稿</vt:lpstr>
      <vt:lpstr>PowerPoint 演示文稿</vt:lpstr>
      <vt:lpstr>2．隧道击穿</vt:lpstr>
      <vt:lpstr>隧道击穿</vt:lpstr>
      <vt:lpstr>隧道长度与势垒高度</vt:lpstr>
      <vt:lpstr>隧道击穿与雪崩击穿</vt:lpstr>
      <vt:lpstr>PowerPoint 演示文稿</vt:lpstr>
      <vt:lpstr>本章小结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作业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pn结</dc:title>
  <dc:creator>Windows User</dc:creator>
  <cp:lastModifiedBy>DELL</cp:lastModifiedBy>
  <cp:revision>139</cp:revision>
  <dcterms:created xsi:type="dcterms:W3CDTF">2017-11-24T05:09:00Z</dcterms:created>
  <dcterms:modified xsi:type="dcterms:W3CDTF">2021-12-21T05:08:42Z</dcterms:modified>
</cp:coreProperties>
</file>